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5"/>
  </p:notesMasterIdLst>
  <p:sldIdLst>
    <p:sldId id="265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8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1E22"/>
    <a:srgbClr val="00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57" autoAdjust="0"/>
  </p:normalViewPr>
  <p:slideViewPr>
    <p:cSldViewPr>
      <p:cViewPr>
        <p:scale>
          <a:sx n="93" d="100"/>
          <a:sy n="93" d="100"/>
        </p:scale>
        <p:origin x="-13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159D92A-2AE5-4E03-9754-D1C0CFC19CE6}" type="datetimeFigureOut">
              <a:rPr lang="en-US"/>
              <a:pPr>
                <a:defRPr/>
              </a:pPr>
              <a:t>1/26/2014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B877E01-5E2B-4448-8E4A-2178D0439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73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NCOSELogo_transparen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r="9705"/>
          <a:stretch>
            <a:fillRect/>
          </a:stretch>
        </p:blipFill>
        <p:spPr bwMode="auto">
          <a:xfrm>
            <a:off x="406400" y="14288"/>
            <a:ext cx="10414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0DB85-719B-4997-9C7B-1184CD284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7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4A0F4-2406-4B15-AD91-AFE56AD8D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0252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E1DF20F9-0142-4199-BA66-3EEA44AB7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7" descr="INCOSELogo_transparent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1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1040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9"/>
          <p:cNvSpPr txBox="1">
            <a:spLocks noChangeArrowheads="1"/>
          </p:cNvSpPr>
          <p:nvPr userDrawn="1"/>
        </p:nvSpPr>
        <p:spPr bwMode="auto">
          <a:xfrm>
            <a:off x="6646863" y="-4763"/>
            <a:ext cx="19002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International Workshop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28 Jan </a:t>
            </a:r>
            <a:r>
              <a:rPr lang="en-US" sz="1200" b="1" smtClean="0">
                <a:solidFill>
                  <a:srgbClr val="B41E22"/>
                </a:solidFill>
              </a:rPr>
              <a:t>–</a:t>
            </a:r>
            <a:r>
              <a:rPr lang="en-GB" sz="1200" b="1" smtClean="0">
                <a:solidFill>
                  <a:srgbClr val="B41E22"/>
                </a:solidFill>
              </a:rPr>
              <a:t> 2 Feb 2011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Phoenix, AZ, USA</a:t>
            </a:r>
          </a:p>
        </p:txBody>
      </p:sp>
      <p:pic>
        <p:nvPicPr>
          <p:cNvPr id="1036" name="Picture 21" descr="http://upload.wikimedia.org/wikipedia/en/thumb/b/b1/Phoenix-logo.svg/2000px-Phoenix-logo.svg.pn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150" y="5791200"/>
            <a:ext cx="75088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Arial" pitchFamily="34" charset="0"/>
              </a:rPr>
              <a:t>What is Usability</a:t>
            </a:r>
            <a:endParaRPr lang="en-US" b="1" dirty="0" smtClean="0">
              <a:latin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Usability Presentation by Jen </a:t>
            </a:r>
            <a:r>
              <a:rPr lang="en-US" dirty="0" err="1"/>
              <a:t>Narkevicius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</a:rPr>
              <a:t>Conclusion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History</a:t>
            </a:r>
          </a:p>
          <a:p>
            <a:r>
              <a:rPr lang="en-US" dirty="0" smtClean="0">
                <a:latin typeface="Arial" pitchFamily="34" charset="0"/>
              </a:rPr>
              <a:t>Accomplishments</a:t>
            </a:r>
          </a:p>
          <a:p>
            <a:r>
              <a:rPr lang="en-US" dirty="0" smtClean="0">
                <a:latin typeface="Arial" pitchFamily="34" charset="0"/>
              </a:rPr>
              <a:t>Concepts of Operation</a:t>
            </a:r>
          </a:p>
          <a:p>
            <a:r>
              <a:rPr lang="en-US" dirty="0" smtClean="0">
                <a:latin typeface="Arial" pitchFamily="34" charset="0"/>
              </a:rPr>
              <a:t>Plan</a:t>
            </a:r>
          </a:p>
          <a:p>
            <a:r>
              <a:rPr lang="en-US" dirty="0" smtClean="0">
                <a:latin typeface="Arial" pitchFamily="34" charset="0"/>
              </a:rPr>
              <a:t>Use Cases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fld id="{FCB3065D-8A02-4CEA-94C5-C14793E5C7E9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Philosophy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We want to measure usability in order to incentivize and reward developers for designing products that are easy to learn, efficient to use, tolerant of missteps, and provide a satisfactory experience for the user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Benefits to the community and the developers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Wider user populations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Broader and more consistent 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Better understanding of the models and their meaning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Increased sales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3150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8382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Lund Usability Maxims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(in descending order of importance)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9067800" cy="6172200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Know the user.  YOU are </a:t>
            </a:r>
            <a:r>
              <a:rPr lang="en-US" sz="1800" i="1" spc="-150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 the user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Things that look the same should act the same/ Things that look different should act different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he information for the decision must be there when the decision is needed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Error messages should actually mean something to the user and tell the user how to fix the problem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Every action should have a reaction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Everyone makes mistakes, so every mistake should be fixable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Don't overwhelm the user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Consistency, consistency, consistency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Minimize the need for a mighty memory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Keep it simple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user should always know what is happening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more you do something, the easier it should be to do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user should control the system. The system should not control the user. The user is the boss and the system should show it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Eliminate unnecessary decisions and illuminate the rest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best journey has the fewest steps. Shorten the distance between the user and the goal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Users should be able to do what they want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Alert users to an error before things get worse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Users should always know how to find out what to do next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Strive to empower the user, not speed up the system</a:t>
            </a:r>
            <a:endParaRPr lang="en-US" sz="1800" spc="-1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6400" y="5257800"/>
            <a:ext cx="3352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Lund, A. M. (1997). Expert ratings of usability maxims. Ergonomics in Design, 5(3), 15-20. A study of the heuristics design experts consider important for good design.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43490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20015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Definitions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Usability = The extent to which a product can be used by specified users to achieve specified goals with effectiveness, efficiency, and satisfaction in a specified context of use or 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quality attribute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assesses how easy user interfaces are perceived to be to use.  Also refers to methods for improving ease-of-use during the design process.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Task = activity performed by a single person that has a distinct beginning and end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Function = a related set of tasks, some of which may be automated (i.e., performed by a computer).  May consist of multiple people performing cooperative or collaborative tasks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34150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Measurable Usability Dimensions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Ease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Learning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</a:t>
            </a:r>
            <a:r>
              <a:rPr lang="en-US" dirty="0">
                <a:latin typeface="Arial" pitchFamily="34" charset="0"/>
                <a:cs typeface="Arial" pitchFamily="34" charset="0"/>
              </a:rPr>
              <a:t>of Use (routine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</a:t>
            </a:r>
            <a:r>
              <a:rPr lang="en-US" dirty="0">
                <a:latin typeface="Arial" pitchFamily="34" charset="0"/>
                <a:cs typeface="Arial" pitchFamily="34" charset="0"/>
              </a:rPr>
              <a:t>of Use (non-routine)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Error </a:t>
            </a:r>
            <a:r>
              <a:rPr lang="en-US" dirty="0">
                <a:latin typeface="Arial" pitchFamily="34" charset="0"/>
                <a:cs typeface="Arial" pitchFamily="34" charset="0"/>
              </a:rPr>
              <a:t>Tolerance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Subjective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00150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Ease of Learning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After providing some opportunity for a new user to learn how to perform a function (e.g., demonstration, exploration, documentation), assess how well the user can perform a related task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Near-transfer - very similar task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Far-transfer – different task that requires the user to draw inferences from what they learned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Motivation:  Reward products that support transparent mental models and that provide consistency in the interface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16906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of Use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Measured by number of steps (button clicks) or by the elapsed time to perform a well-defined function (set of tasks)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Measure for routine tasks and non-routine tasks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Motivation – Reward products that limit unnecessary steps and provide convenient shortcuts for routine tasks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7956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Subjective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Qualitative measure of how much the user liked using the product.  Typically measured by questionnaire on a ranked scale.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Was it compelling?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Was it satisfying?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Would you want to use this product again?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Motivation: Rewards elegance, clarity, and user satisfaction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21353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Cautions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Complex products offer challenges for unbiased testing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Certainly need a combination of skilled users (perhaps even the product developer) and users that understand the intent of the tool but have no experience with the specific product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Beware of unintended consequences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“rats go after pellets”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Must select and carefully design the functions being tested to examine a reasonable breadth and depth of functionality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Resist the temptation to assess “Cadillac” functions before ensuring “Chevy” functions are covered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38635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DAF49761C18149B7477DD8D9C51F2B" ma:contentTypeVersion="0" ma:contentTypeDescription="Create a new document." ma:contentTypeScope="" ma:versionID="df6921dd901eaf0ee9a904633abb1df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EAA8AA-249C-4240-9704-88B2F88F29D9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65E11F4-BCEE-41C3-8991-9ABDBA4A53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DAE41A2-3E7C-4F94-9420-8852244ECE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717</Words>
  <Application>Microsoft Office PowerPoint</Application>
  <PresentationFormat>On-screen Show (4:3)</PresentationFormat>
  <Paragraphs>77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2_Default Design</vt:lpstr>
      <vt:lpstr>What is Usability</vt:lpstr>
      <vt:lpstr>Philosophy</vt:lpstr>
      <vt:lpstr>Lund Usability Maxims (in descending order of importance)</vt:lpstr>
      <vt:lpstr>Definitions</vt:lpstr>
      <vt:lpstr>Measurable Usability Dimensions</vt:lpstr>
      <vt:lpstr>Ease of Learning</vt:lpstr>
      <vt:lpstr>Efficiency of Use</vt:lpstr>
      <vt:lpstr>Subjective</vt:lpstr>
      <vt:lpstr>Cautions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David_Working</dc:creator>
  <cp:lastModifiedBy>Lempia, David L</cp:lastModifiedBy>
  <cp:revision>65</cp:revision>
  <cp:lastPrinted>2009-04-22T19:24:48Z</cp:lastPrinted>
  <dcterms:created xsi:type="dcterms:W3CDTF">2008-02-28T21:57:35Z</dcterms:created>
  <dcterms:modified xsi:type="dcterms:W3CDTF">2014-01-26T19:13:52Z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