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78" r:id="rId5"/>
    <p:sldId id="261" r:id="rId6"/>
    <p:sldId id="267" r:id="rId7"/>
    <p:sldId id="268" r:id="rId8"/>
    <p:sldId id="279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Popielas" userId="8bde8bc4-09fa-4e1a-8347-94be4a10b8e6" providerId="ADAL" clId="{211102D9-D4DA-4364-B22B-19C7432741B8}"/>
    <pc:docChg chg="custSel addSld delSld modSld">
      <pc:chgData name="Frank Popielas" userId="8bde8bc4-09fa-4e1a-8347-94be4a10b8e6" providerId="ADAL" clId="{211102D9-D4DA-4364-B22B-19C7432741B8}" dt="2020-01-24T18:48:54.805" v="821"/>
      <pc:docMkLst>
        <pc:docMk/>
      </pc:docMkLst>
      <pc:sldChg chg="modSp">
        <pc:chgData name="Frank Popielas" userId="8bde8bc4-09fa-4e1a-8347-94be4a10b8e6" providerId="ADAL" clId="{211102D9-D4DA-4364-B22B-19C7432741B8}" dt="2020-01-24T18:36:48.836" v="296" actId="27636"/>
        <pc:sldMkLst>
          <pc:docMk/>
          <pc:sldMk cId="2406002704" sldId="261"/>
        </pc:sldMkLst>
        <pc:spChg chg="mod">
          <ac:chgData name="Frank Popielas" userId="8bde8bc4-09fa-4e1a-8347-94be4a10b8e6" providerId="ADAL" clId="{211102D9-D4DA-4364-B22B-19C7432741B8}" dt="2020-01-24T18:36:48.836" v="296" actId="27636"/>
          <ac:spMkLst>
            <pc:docMk/>
            <pc:sldMk cId="2406002704" sldId="261"/>
            <ac:spMk id="3" creationId="{654FD0CC-400F-463D-9699-9CD4142A6466}"/>
          </ac:spMkLst>
        </pc:spChg>
      </pc:sldChg>
      <pc:sldChg chg="addSp modSp modAnim">
        <pc:chgData name="Frank Popielas" userId="8bde8bc4-09fa-4e1a-8347-94be4a10b8e6" providerId="ADAL" clId="{211102D9-D4DA-4364-B22B-19C7432741B8}" dt="2020-01-24T18:48:54.805" v="821"/>
        <pc:sldMkLst>
          <pc:docMk/>
          <pc:sldMk cId="1240810035" sldId="265"/>
        </pc:sldMkLst>
        <pc:spChg chg="mod">
          <ac:chgData name="Frank Popielas" userId="8bde8bc4-09fa-4e1a-8347-94be4a10b8e6" providerId="ADAL" clId="{211102D9-D4DA-4364-B22B-19C7432741B8}" dt="2020-01-24T18:48:13.646" v="815" actId="1076"/>
          <ac:spMkLst>
            <pc:docMk/>
            <pc:sldMk cId="1240810035" sldId="265"/>
            <ac:spMk id="16" creationId="{E7659120-B943-4E4C-9670-E9CCE421BB7A}"/>
          </ac:spMkLst>
        </pc:spChg>
        <pc:spChg chg="mod">
          <ac:chgData name="Frank Popielas" userId="8bde8bc4-09fa-4e1a-8347-94be4a10b8e6" providerId="ADAL" clId="{211102D9-D4DA-4364-B22B-19C7432741B8}" dt="2020-01-24T18:29:22.170" v="15" actId="14100"/>
          <ac:spMkLst>
            <pc:docMk/>
            <pc:sldMk cId="1240810035" sldId="265"/>
            <ac:spMk id="20" creationId="{9C1EA280-9018-4BC3-95E6-B59D26051225}"/>
          </ac:spMkLst>
        </pc:spChg>
        <pc:spChg chg="mod">
          <ac:chgData name="Frank Popielas" userId="8bde8bc4-09fa-4e1a-8347-94be4a10b8e6" providerId="ADAL" clId="{211102D9-D4DA-4364-B22B-19C7432741B8}" dt="2020-01-24T18:48:10.027" v="814" actId="688"/>
          <ac:spMkLst>
            <pc:docMk/>
            <pc:sldMk cId="1240810035" sldId="265"/>
            <ac:spMk id="21" creationId="{4819A691-D87B-4DBF-900E-756309549845}"/>
          </ac:spMkLst>
        </pc:spChg>
        <pc:spChg chg="mod">
          <ac:chgData name="Frank Popielas" userId="8bde8bc4-09fa-4e1a-8347-94be4a10b8e6" providerId="ADAL" clId="{211102D9-D4DA-4364-B22B-19C7432741B8}" dt="2020-01-24T18:46:14.540" v="807" actId="1076"/>
          <ac:spMkLst>
            <pc:docMk/>
            <pc:sldMk cId="1240810035" sldId="265"/>
            <ac:spMk id="24" creationId="{A18CFA1E-B780-4220-B4F2-154660D3EBBF}"/>
          </ac:spMkLst>
        </pc:spChg>
        <pc:spChg chg="mod">
          <ac:chgData name="Frank Popielas" userId="8bde8bc4-09fa-4e1a-8347-94be4a10b8e6" providerId="ADAL" clId="{211102D9-D4DA-4364-B22B-19C7432741B8}" dt="2020-01-24T18:30:31.814" v="21" actId="14100"/>
          <ac:spMkLst>
            <pc:docMk/>
            <pc:sldMk cId="1240810035" sldId="265"/>
            <ac:spMk id="26" creationId="{5EE038B6-8014-4B1B-BE5F-552CF4AD482B}"/>
          </ac:spMkLst>
        </pc:spChg>
        <pc:spChg chg="mod">
          <ac:chgData name="Frank Popielas" userId="8bde8bc4-09fa-4e1a-8347-94be4a10b8e6" providerId="ADAL" clId="{211102D9-D4DA-4364-B22B-19C7432741B8}" dt="2020-01-24T18:28:24.336" v="9" actId="1076"/>
          <ac:spMkLst>
            <pc:docMk/>
            <pc:sldMk cId="1240810035" sldId="265"/>
            <ac:spMk id="28" creationId="{10741033-2C70-4972-992B-FE54767DBCBC}"/>
          </ac:spMkLst>
        </pc:spChg>
        <pc:spChg chg="mod">
          <ac:chgData name="Frank Popielas" userId="8bde8bc4-09fa-4e1a-8347-94be4a10b8e6" providerId="ADAL" clId="{211102D9-D4DA-4364-B22B-19C7432741B8}" dt="2020-01-24T18:29:14.408" v="14" actId="1076"/>
          <ac:spMkLst>
            <pc:docMk/>
            <pc:sldMk cId="1240810035" sldId="265"/>
            <ac:spMk id="30" creationId="{9A1CB6CE-9F6C-4114-A463-8AF581C50210}"/>
          </ac:spMkLst>
        </pc:spChg>
        <pc:spChg chg="add mod">
          <ac:chgData name="Frank Popielas" userId="8bde8bc4-09fa-4e1a-8347-94be4a10b8e6" providerId="ADAL" clId="{211102D9-D4DA-4364-B22B-19C7432741B8}" dt="2020-01-24T18:29:35.116" v="19" actId="1076"/>
          <ac:spMkLst>
            <pc:docMk/>
            <pc:sldMk cId="1240810035" sldId="265"/>
            <ac:spMk id="31" creationId="{4A125332-F147-4C2E-BBDF-2715820F8D1F}"/>
          </ac:spMkLst>
        </pc:spChg>
        <pc:spChg chg="add mod">
          <ac:chgData name="Frank Popielas" userId="8bde8bc4-09fa-4e1a-8347-94be4a10b8e6" providerId="ADAL" clId="{211102D9-D4DA-4364-B22B-19C7432741B8}" dt="2020-01-24T18:46:01.666" v="804" actId="1076"/>
          <ac:spMkLst>
            <pc:docMk/>
            <pc:sldMk cId="1240810035" sldId="265"/>
            <ac:spMk id="32" creationId="{82C19A39-3C34-4B60-A091-AA8D594E8CE5}"/>
          </ac:spMkLst>
        </pc:spChg>
        <pc:spChg chg="add mod">
          <ac:chgData name="Frank Popielas" userId="8bde8bc4-09fa-4e1a-8347-94be4a10b8e6" providerId="ADAL" clId="{211102D9-D4DA-4364-B22B-19C7432741B8}" dt="2020-01-24T18:46:24.571" v="811" actId="1076"/>
          <ac:spMkLst>
            <pc:docMk/>
            <pc:sldMk cId="1240810035" sldId="265"/>
            <ac:spMk id="33" creationId="{C60F5E24-A926-438B-93F5-4D094A47171E}"/>
          </ac:spMkLst>
        </pc:spChg>
        <pc:graphicFrameChg chg="mod">
          <ac:chgData name="Frank Popielas" userId="8bde8bc4-09fa-4e1a-8347-94be4a10b8e6" providerId="ADAL" clId="{211102D9-D4DA-4364-B22B-19C7432741B8}" dt="2020-01-24T18:28:20.267" v="8"/>
          <ac:graphicFrameMkLst>
            <pc:docMk/>
            <pc:sldMk cId="1240810035" sldId="265"/>
            <ac:graphicFrameMk id="15" creationId="{9287855F-EAAA-45CA-9E68-A1E6804EF63F}"/>
          </ac:graphicFrameMkLst>
        </pc:graphicFrameChg>
      </pc:sldChg>
      <pc:sldChg chg="modSp">
        <pc:chgData name="Frank Popielas" userId="8bde8bc4-09fa-4e1a-8347-94be4a10b8e6" providerId="ADAL" clId="{211102D9-D4DA-4364-B22B-19C7432741B8}" dt="2020-01-24T18:41:17.857" v="479" actId="6549"/>
        <pc:sldMkLst>
          <pc:docMk/>
          <pc:sldMk cId="2202476251" sldId="267"/>
        </pc:sldMkLst>
        <pc:spChg chg="mod">
          <ac:chgData name="Frank Popielas" userId="8bde8bc4-09fa-4e1a-8347-94be4a10b8e6" providerId="ADAL" clId="{211102D9-D4DA-4364-B22B-19C7432741B8}" dt="2020-01-24T18:36:09.124" v="291" actId="20577"/>
          <ac:spMkLst>
            <pc:docMk/>
            <pc:sldMk cId="2202476251" sldId="267"/>
            <ac:spMk id="2" creationId="{A15EE5BE-405B-4B8C-AFC7-C3F9A59360BA}"/>
          </ac:spMkLst>
        </pc:spChg>
        <pc:spChg chg="mod">
          <ac:chgData name="Frank Popielas" userId="8bde8bc4-09fa-4e1a-8347-94be4a10b8e6" providerId="ADAL" clId="{211102D9-D4DA-4364-B22B-19C7432741B8}" dt="2020-01-24T18:41:17.857" v="479" actId="6549"/>
          <ac:spMkLst>
            <pc:docMk/>
            <pc:sldMk cId="2202476251" sldId="267"/>
            <ac:spMk id="3" creationId="{FEA8198A-0A91-47F6-9790-13F498E54497}"/>
          </ac:spMkLst>
        </pc:spChg>
      </pc:sldChg>
      <pc:sldChg chg="modSp">
        <pc:chgData name="Frank Popielas" userId="8bde8bc4-09fa-4e1a-8347-94be4a10b8e6" providerId="ADAL" clId="{211102D9-D4DA-4364-B22B-19C7432741B8}" dt="2020-01-24T18:44:26.820" v="729" actId="27636"/>
        <pc:sldMkLst>
          <pc:docMk/>
          <pc:sldMk cId="708823898" sldId="268"/>
        </pc:sldMkLst>
        <pc:spChg chg="mod">
          <ac:chgData name="Frank Popielas" userId="8bde8bc4-09fa-4e1a-8347-94be4a10b8e6" providerId="ADAL" clId="{211102D9-D4DA-4364-B22B-19C7432741B8}" dt="2020-01-24T18:44:26.820" v="729" actId="27636"/>
          <ac:spMkLst>
            <pc:docMk/>
            <pc:sldMk cId="708823898" sldId="268"/>
            <ac:spMk id="3" creationId="{128EEC98-2EDC-4B9B-9DDD-E7DA7A361E5F}"/>
          </ac:spMkLst>
        </pc:spChg>
      </pc:sldChg>
      <pc:sldChg chg="del">
        <pc:chgData name="Frank Popielas" userId="8bde8bc4-09fa-4e1a-8347-94be4a10b8e6" providerId="ADAL" clId="{211102D9-D4DA-4364-B22B-19C7432741B8}" dt="2020-01-24T18:44:51.839" v="730" actId="47"/>
        <pc:sldMkLst>
          <pc:docMk/>
          <pc:sldMk cId="2966648339" sldId="276"/>
        </pc:sldMkLst>
      </pc:sldChg>
      <pc:sldChg chg="modSp">
        <pc:chgData name="Frank Popielas" userId="8bde8bc4-09fa-4e1a-8347-94be4a10b8e6" providerId="ADAL" clId="{211102D9-D4DA-4364-B22B-19C7432741B8}" dt="2020-01-24T18:27:52.286" v="2" actId="1076"/>
        <pc:sldMkLst>
          <pc:docMk/>
          <pc:sldMk cId="2450940894" sldId="278"/>
        </pc:sldMkLst>
        <pc:spChg chg="mod">
          <ac:chgData name="Frank Popielas" userId="8bde8bc4-09fa-4e1a-8347-94be4a10b8e6" providerId="ADAL" clId="{211102D9-D4DA-4364-B22B-19C7432741B8}" dt="2020-01-24T18:27:52.286" v="2" actId="1076"/>
          <ac:spMkLst>
            <pc:docMk/>
            <pc:sldMk cId="2450940894" sldId="278"/>
            <ac:spMk id="4" creationId="{62CAFE53-F7EB-4976-9011-80359202B93F}"/>
          </ac:spMkLst>
        </pc:spChg>
      </pc:sldChg>
      <pc:sldChg chg="modSp add">
        <pc:chgData name="Frank Popielas" userId="8bde8bc4-09fa-4e1a-8347-94be4a10b8e6" providerId="ADAL" clId="{211102D9-D4DA-4364-B22B-19C7432741B8}" dt="2020-01-24T18:35:11.760" v="272" actId="27636"/>
        <pc:sldMkLst>
          <pc:docMk/>
          <pc:sldMk cId="1817048566" sldId="279"/>
        </pc:sldMkLst>
        <pc:spChg chg="mod">
          <ac:chgData name="Frank Popielas" userId="8bde8bc4-09fa-4e1a-8347-94be4a10b8e6" providerId="ADAL" clId="{211102D9-D4DA-4364-B22B-19C7432741B8}" dt="2020-01-24T18:31:34.829" v="27" actId="20577"/>
          <ac:spMkLst>
            <pc:docMk/>
            <pc:sldMk cId="1817048566" sldId="279"/>
            <ac:spMk id="2" creationId="{22052FC6-2EDC-4DBD-9644-F88BDF32DB61}"/>
          </ac:spMkLst>
        </pc:spChg>
        <pc:spChg chg="mod">
          <ac:chgData name="Frank Popielas" userId="8bde8bc4-09fa-4e1a-8347-94be4a10b8e6" providerId="ADAL" clId="{211102D9-D4DA-4364-B22B-19C7432741B8}" dt="2020-01-24T18:35:11.760" v="272" actId="27636"/>
          <ac:spMkLst>
            <pc:docMk/>
            <pc:sldMk cId="1817048566" sldId="279"/>
            <ac:spMk id="3" creationId="{654FD0CC-400F-463D-9699-9CD4142A646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CBE0DA-A792-4932-8F53-335A20A27DE3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DF595C-6EF4-4C38-9190-0AA51A601A47}">
      <dgm:prSet custT="1"/>
      <dgm:spPr>
        <a:xfrm>
          <a:off x="4461" y="34"/>
          <a:ext cx="6038959" cy="234374"/>
        </a:xfrm>
        <a:prstGeom prst="roundRect">
          <a:avLst/>
        </a:prstGeom>
        <a:solidFill>
          <a:srgbClr val="BBE0E3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 rtl="0"/>
          <a:r>
            <a:rPr lang="en-US" sz="1400" dirty="0">
              <a:solidFill>
                <a:srgbClr val="000000"/>
              </a:solidFill>
              <a:latin typeface="Arial"/>
              <a:ea typeface="+mn-ea"/>
              <a:cs typeface="Arial"/>
            </a:rPr>
            <a:t>Identify key integration technologies between areas</a:t>
          </a:r>
        </a:p>
      </dgm:t>
    </dgm:pt>
    <dgm:pt modelId="{A65BDD6E-724C-4678-9C0C-B0B9781FEC4B}" type="parTrans" cxnId="{F11D7991-749A-44BB-BB44-87A206AEFEA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C634109E-F9C6-4AA1-9ACC-FBCDE30B05A0}" type="sibTrans" cxnId="{F11D7991-749A-44BB-BB44-87A206AEFEA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D73C91E9-CA7B-411E-BCB2-4D53B7309F16}">
      <dgm:prSet custT="1"/>
      <dgm:spPr>
        <a:xfrm>
          <a:off x="4957" y="256329"/>
          <a:ext cx="6037967" cy="219209"/>
        </a:xfrm>
        <a:prstGeom prst="roundRect">
          <a:avLst/>
        </a:prstGeom>
        <a:solidFill>
          <a:srgbClr val="BBE0E3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 rtl="0"/>
          <a:r>
            <a:rPr lang="en-US" sz="1400" dirty="0">
              <a:solidFill>
                <a:srgbClr val="000000"/>
              </a:solidFill>
              <a:latin typeface="Arial"/>
              <a:ea typeface="+mn-ea"/>
              <a:cs typeface="Arial"/>
            </a:rPr>
            <a:t>Identify / support emerging standards</a:t>
          </a:r>
        </a:p>
      </dgm:t>
    </dgm:pt>
    <dgm:pt modelId="{90DEF345-111A-4877-95C4-89BECFC1E8B5}" type="parTrans" cxnId="{BD4E3589-6D2B-4AEA-B21E-40BEFAF1343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1167F9E8-57A2-4642-9B45-F6D3A0071F94}" type="sibTrans" cxnId="{BD4E3589-6D2B-4AEA-B21E-40BEFAF1343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1F4FB4E5-2C60-4508-8CA0-E819CC961CF3}" type="pres">
      <dgm:prSet presAssocID="{2ECBE0DA-A792-4932-8F53-335A20A27DE3}" presName="Name0" presStyleCnt="0">
        <dgm:presLayoutVars>
          <dgm:dir/>
          <dgm:animLvl val="lvl"/>
          <dgm:resizeHandles/>
        </dgm:presLayoutVars>
      </dgm:prSet>
      <dgm:spPr/>
    </dgm:pt>
    <dgm:pt modelId="{FDEF68A8-F963-484B-B959-B6797C762166}" type="pres">
      <dgm:prSet presAssocID="{14DF595C-6EF4-4C38-9190-0AA51A601A47}" presName="linNode" presStyleCnt="0"/>
      <dgm:spPr/>
    </dgm:pt>
    <dgm:pt modelId="{E1B08F20-1404-4E94-AB54-50F8AD26A6D3}" type="pres">
      <dgm:prSet presAssocID="{14DF595C-6EF4-4C38-9190-0AA51A601A47}" presName="parentShp" presStyleLbl="node1" presStyleIdx="0" presStyleCnt="2" custScaleX="373287" custScaleY="106918">
        <dgm:presLayoutVars>
          <dgm:bulletEnabled val="1"/>
        </dgm:presLayoutVars>
      </dgm:prSet>
      <dgm:spPr/>
    </dgm:pt>
    <dgm:pt modelId="{DBC28B2C-CB4B-41CF-A353-D8A42208C0E2}" type="pres">
      <dgm:prSet presAssocID="{14DF595C-6EF4-4C38-9190-0AA51A601A47}" presName="childShp" presStyleLbl="bgAccFollowNode1" presStyleIdx="0" presStyleCnt="2">
        <dgm:presLayoutVars>
          <dgm:bulletEnabled val="1"/>
        </dgm:presLayoutVars>
      </dgm:prSet>
      <dgm:spPr>
        <a:xfrm>
          <a:off x="6043420" y="7616"/>
          <a:ext cx="5311309" cy="219209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845879FD-8F90-40E5-91F6-6EE35C7F04EB}" type="pres">
      <dgm:prSet presAssocID="{C634109E-F9C6-4AA1-9ACC-FBCDE30B05A0}" presName="spacing" presStyleCnt="0"/>
      <dgm:spPr/>
    </dgm:pt>
    <dgm:pt modelId="{5F411D9E-6C88-40FA-90B3-79438C5024B5}" type="pres">
      <dgm:prSet presAssocID="{D73C91E9-CA7B-411E-BCB2-4D53B7309F16}" presName="linNode" presStyleCnt="0"/>
      <dgm:spPr/>
    </dgm:pt>
    <dgm:pt modelId="{BB2CEA23-DEF3-4AA5-B191-3AB231885324}" type="pres">
      <dgm:prSet presAssocID="{D73C91E9-CA7B-411E-BCB2-4D53B7309F16}" presName="parentShp" presStyleLbl="node1" presStyleIdx="1" presStyleCnt="2" custScaleX="371145">
        <dgm:presLayoutVars>
          <dgm:bulletEnabled val="1"/>
        </dgm:presLayoutVars>
      </dgm:prSet>
      <dgm:spPr/>
    </dgm:pt>
    <dgm:pt modelId="{85C570FD-F620-4B84-B66A-3B108F04688A}" type="pres">
      <dgm:prSet presAssocID="{D73C91E9-CA7B-411E-BCB2-4D53B7309F16}" presName="childShp" presStyleLbl="bgAccFollowNode1" presStyleIdx="1" presStyleCnt="2">
        <dgm:presLayoutVars>
          <dgm:bulletEnabled val="1"/>
        </dgm:presLayoutVars>
      </dgm:prSet>
      <dgm:spPr>
        <a:xfrm>
          <a:off x="6042924" y="256329"/>
          <a:ext cx="5311309" cy="219209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85698B70-09FB-4F6F-8266-608E7D207B7C}" type="presOf" srcId="{2ECBE0DA-A792-4932-8F53-335A20A27DE3}" destId="{1F4FB4E5-2C60-4508-8CA0-E819CC961CF3}" srcOrd="0" destOrd="0" presId="urn:microsoft.com/office/officeart/2005/8/layout/vList6"/>
    <dgm:cxn modelId="{BD4E3589-6D2B-4AEA-B21E-40BEFAF1343E}" srcId="{2ECBE0DA-A792-4932-8F53-335A20A27DE3}" destId="{D73C91E9-CA7B-411E-BCB2-4D53B7309F16}" srcOrd="1" destOrd="0" parTransId="{90DEF345-111A-4877-95C4-89BECFC1E8B5}" sibTransId="{1167F9E8-57A2-4642-9B45-F6D3A0071F94}"/>
    <dgm:cxn modelId="{F11D7991-749A-44BB-BB44-87A206AEFEAE}" srcId="{2ECBE0DA-A792-4932-8F53-335A20A27DE3}" destId="{14DF595C-6EF4-4C38-9190-0AA51A601A47}" srcOrd="0" destOrd="0" parTransId="{A65BDD6E-724C-4678-9C0C-B0B9781FEC4B}" sibTransId="{C634109E-F9C6-4AA1-9ACC-FBCDE30B05A0}"/>
    <dgm:cxn modelId="{B0A393B8-0CF9-45ED-BDA1-B7B00F8B2F66}" type="presOf" srcId="{14DF595C-6EF4-4C38-9190-0AA51A601A47}" destId="{E1B08F20-1404-4E94-AB54-50F8AD26A6D3}" srcOrd="0" destOrd="0" presId="urn:microsoft.com/office/officeart/2005/8/layout/vList6"/>
    <dgm:cxn modelId="{628260BB-B64D-4341-97BB-EB80EC5096A4}" type="presOf" srcId="{D73C91E9-CA7B-411E-BCB2-4D53B7309F16}" destId="{BB2CEA23-DEF3-4AA5-B191-3AB231885324}" srcOrd="0" destOrd="0" presId="urn:microsoft.com/office/officeart/2005/8/layout/vList6"/>
    <dgm:cxn modelId="{54ABC70F-4A67-4B8E-9881-912D8B5F63FB}" type="presParOf" srcId="{1F4FB4E5-2C60-4508-8CA0-E819CC961CF3}" destId="{FDEF68A8-F963-484B-B959-B6797C762166}" srcOrd="0" destOrd="0" presId="urn:microsoft.com/office/officeart/2005/8/layout/vList6"/>
    <dgm:cxn modelId="{76F806D1-4808-4820-BE29-8ABF8ADE5CD3}" type="presParOf" srcId="{FDEF68A8-F963-484B-B959-B6797C762166}" destId="{E1B08F20-1404-4E94-AB54-50F8AD26A6D3}" srcOrd="0" destOrd="0" presId="urn:microsoft.com/office/officeart/2005/8/layout/vList6"/>
    <dgm:cxn modelId="{F1743531-EC50-430C-8740-F58DC27B1E31}" type="presParOf" srcId="{FDEF68A8-F963-484B-B959-B6797C762166}" destId="{DBC28B2C-CB4B-41CF-A353-D8A42208C0E2}" srcOrd="1" destOrd="0" presId="urn:microsoft.com/office/officeart/2005/8/layout/vList6"/>
    <dgm:cxn modelId="{DE69C8D9-B619-40B7-ABC9-C76EC2D4D2FD}" type="presParOf" srcId="{1F4FB4E5-2C60-4508-8CA0-E819CC961CF3}" destId="{845879FD-8F90-40E5-91F6-6EE35C7F04EB}" srcOrd="1" destOrd="0" presId="urn:microsoft.com/office/officeart/2005/8/layout/vList6"/>
    <dgm:cxn modelId="{0740884D-32FC-4B26-9BEC-1A78F675C0A6}" type="presParOf" srcId="{1F4FB4E5-2C60-4508-8CA0-E819CC961CF3}" destId="{5F411D9E-6C88-40FA-90B3-79438C5024B5}" srcOrd="2" destOrd="0" presId="urn:microsoft.com/office/officeart/2005/8/layout/vList6"/>
    <dgm:cxn modelId="{42584686-4FC5-4D05-AC0B-A447C83893A8}" type="presParOf" srcId="{5F411D9E-6C88-40FA-90B3-79438C5024B5}" destId="{BB2CEA23-DEF3-4AA5-B191-3AB231885324}" srcOrd="0" destOrd="0" presId="urn:microsoft.com/office/officeart/2005/8/layout/vList6"/>
    <dgm:cxn modelId="{D6B1B214-6D2F-4BAC-8650-8BA88C700EFD}" type="presParOf" srcId="{5F411D9E-6C88-40FA-90B3-79438C5024B5}" destId="{85C570FD-F620-4B84-B66A-3B108F04688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28B2C-CB4B-41CF-A353-D8A42208C0E2}">
      <dsp:nvSpPr>
        <dsp:cNvPr id="0" name=""/>
        <dsp:cNvSpPr/>
      </dsp:nvSpPr>
      <dsp:spPr>
        <a:xfrm>
          <a:off x="7452229" y="7616"/>
          <a:ext cx="2993647" cy="219209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08F20-1404-4E94-AB54-50F8AD26A6D3}">
      <dsp:nvSpPr>
        <dsp:cNvPr id="0" name=""/>
        <dsp:cNvSpPr/>
      </dsp:nvSpPr>
      <dsp:spPr>
        <a:xfrm>
          <a:off x="2298" y="34"/>
          <a:ext cx="7449930" cy="234374"/>
        </a:xfrm>
        <a:prstGeom prst="roundRect">
          <a:avLst/>
        </a:prstGeom>
        <a:solidFill>
          <a:srgbClr val="BBE0E3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Identify key integration technologies between areas</a:t>
          </a:r>
        </a:p>
      </dsp:txBody>
      <dsp:txXfrm>
        <a:off x="13739" y="11475"/>
        <a:ext cx="7427048" cy="211492"/>
      </dsp:txXfrm>
    </dsp:sp>
    <dsp:sp modelId="{85C570FD-F620-4B84-B66A-3B108F04688A}">
      <dsp:nvSpPr>
        <dsp:cNvPr id="0" name=""/>
        <dsp:cNvSpPr/>
      </dsp:nvSpPr>
      <dsp:spPr>
        <a:xfrm>
          <a:off x="7439880" y="256329"/>
          <a:ext cx="3005891" cy="219209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CEA23-DEF3-4AA5-B191-3AB231885324}">
      <dsp:nvSpPr>
        <dsp:cNvPr id="0" name=""/>
        <dsp:cNvSpPr/>
      </dsp:nvSpPr>
      <dsp:spPr>
        <a:xfrm>
          <a:off x="2403" y="256329"/>
          <a:ext cx="7437476" cy="219209"/>
        </a:xfrm>
        <a:prstGeom prst="roundRect">
          <a:avLst/>
        </a:prstGeom>
        <a:solidFill>
          <a:srgbClr val="BBE0E3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Identify / support emerging standards</a:t>
          </a:r>
        </a:p>
      </dsp:txBody>
      <dsp:txXfrm>
        <a:off x="13104" y="267030"/>
        <a:ext cx="7416074" cy="197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9E444-B580-4ADD-9A65-559FA8F861B4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3B033-63F2-4606-9F63-5D9EB75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14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AFEMS logo hi 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77788"/>
            <a:ext cx="3788834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7518401" y="1143001"/>
            <a:ext cx="4483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www.nafems.org</a:t>
            </a:r>
          </a:p>
        </p:txBody>
      </p:sp>
      <p:pic>
        <p:nvPicPr>
          <p:cNvPr id="6" name="Picture 7" descr="INCOSELogo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7" y="77788"/>
            <a:ext cx="208068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/>
        </p:nvSpPr>
        <p:spPr>
          <a:xfrm>
            <a:off x="0" y="1143000"/>
            <a:ext cx="2451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www.incose.org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1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E1ABB6F-D922-4018-A6C6-4164EE66C8F2}" type="datetimeFigureOut">
              <a:rPr lang="en-US" smtClean="0"/>
              <a:t>1/24/2020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1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C853847-7B01-41C2-8657-A5190718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2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77000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C853847-7B01-41C2-8657-A5190718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2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0"/>
            <a:ext cx="1828800" cy="323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C853847-7B01-41C2-8657-A5190718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7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074" y="6248400"/>
            <a:ext cx="1543051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6248400"/>
            <a:ext cx="8636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1"/>
          <p:cNvSpPr>
            <a:spLocks noGrp="1"/>
          </p:cNvSpPr>
          <p:nvPr>
            <p:ph type="dt" sz="quarter" idx="2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E1ABB6F-D922-4018-A6C6-4164EE66C8F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C853847-7B01-41C2-8657-A5190718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4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1" fontAlgn="base" hangingPunct="1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1" fontAlgn="base" hangingPunct="1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1" fontAlgn="base" hangingPunct="1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1" fontAlgn="base" hangingPunct="1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1" fontAlgn="base" hangingPunct="1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fems.org/events/nafems/2019/simulation-in-the-automotive-industry-creating-the-next-generation-vehicle-2019/" TargetMode="External"/><Relationship Id="rId2" Type="http://schemas.openxmlformats.org/officeDocument/2006/relationships/hyperlink" Target="https://www.nafems.org/events/nafems/2019/model-based-engineerin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afems.org/events/nafems/2020/caase20/" TargetMode="External"/><Relationship Id="rId4" Type="http://schemas.openxmlformats.org/officeDocument/2006/relationships/hyperlink" Target="https://www.incose.org/iw2020/home/when-wher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D7DA9-5259-4B85-AC2F-615D7D6F6F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Roadmap Focus Team -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7501E-6D20-4DFE-8276-7080B1854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285172"/>
            <a:ext cx="8534400" cy="1752600"/>
          </a:xfrm>
        </p:spPr>
        <p:txBody>
          <a:bodyPr/>
          <a:lstStyle/>
          <a:p>
            <a:r>
              <a:rPr lang="en-US" dirty="0"/>
              <a:t>Frank Popielas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CAFE53-F7EB-4976-9011-80359202B93F}"/>
              </a:ext>
            </a:extLst>
          </p:cNvPr>
          <p:cNvSpPr/>
          <p:nvPr/>
        </p:nvSpPr>
        <p:spPr>
          <a:xfrm>
            <a:off x="2903622" y="414369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Members: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Frank Popielas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Roger Burkhart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Peter Coleman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Rod Dreisbach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Ed Ladzinski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Matteo </a:t>
            </a:r>
            <a:r>
              <a:rPr lang="en-US" dirty="0" err="1"/>
              <a:t>Nicolich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4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2FC6-2EDC-4DBD-9644-F88BDF32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17" y="123636"/>
            <a:ext cx="10972800" cy="857876"/>
          </a:xfrm>
        </p:spPr>
        <p:txBody>
          <a:bodyPr/>
          <a:lstStyle/>
          <a:p>
            <a:r>
              <a:rPr lang="en-US" dirty="0"/>
              <a:t>Topics / Focus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FD0CC-400F-463D-9699-9CD4142A6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57" y="1149190"/>
            <a:ext cx="11937534" cy="485093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The flyer is the foundation – completed</a:t>
            </a:r>
            <a:endParaRPr lang="en-US" dirty="0"/>
          </a:p>
          <a:p>
            <a:r>
              <a:rPr lang="en-US" dirty="0"/>
              <a:t>Providing a better focus around “What is Model-Based…?”</a:t>
            </a:r>
          </a:p>
          <a:p>
            <a:pPr lvl="1"/>
            <a:r>
              <a:rPr lang="en-US" dirty="0"/>
              <a:t>Working together with T&amp;D Focus Team to update / create proper definitions: </a:t>
            </a:r>
            <a:r>
              <a:rPr lang="en-US" i="1" dirty="0">
                <a:solidFill>
                  <a:srgbClr val="00B050"/>
                </a:solidFill>
              </a:rPr>
              <a:t>7 definitions finalized, will be circulated to SC and introduced to SMSWG at next meeting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Start to roll out the SMS Presentation Topics and combine with company experiences (use cases from end users)</a:t>
            </a:r>
          </a:p>
          <a:p>
            <a:pPr lvl="1"/>
            <a:r>
              <a:rPr lang="en-US" dirty="0"/>
              <a:t>Will identify the sequence of the various topics (see next slide)</a:t>
            </a:r>
          </a:p>
          <a:p>
            <a:pPr lvl="1"/>
            <a:r>
              <a:rPr lang="en-US" dirty="0"/>
              <a:t>Provide those as part of the SMSWG meeting and make the material available to the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00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E5BE-405B-4B8C-AFC7-C3F9A593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4" y="0"/>
            <a:ext cx="109728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SMS Presentations Topics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8198A-0A91-47F6-9790-13F498E54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21" y="1132514"/>
            <a:ext cx="10972800" cy="502500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“Digital Twin – Its Role and structure within a modern Systems Engineering Approach” (Frank Popielas): presented March 12, 2019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Model-Based Engineering - Challenges for Management (Frank Popielas)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Presented - “Systems Engineering – Deployment Challenges”: presented April 9, 2019</a:t>
            </a:r>
          </a:p>
          <a:p>
            <a:endParaRPr lang="en-US" dirty="0"/>
          </a:p>
          <a:p>
            <a:r>
              <a:rPr lang="en-US" dirty="0"/>
              <a:t>“Implementing MBSE with Arcadia and Capella: Rationale, Status and Perspectives”; </a:t>
            </a:r>
            <a:r>
              <a:rPr lang="en-GB" dirty="0"/>
              <a:t>Stephane Bonnet from Thales: presented May 14, 2019 </a:t>
            </a:r>
          </a:p>
          <a:p>
            <a:endParaRPr lang="en-US" dirty="0"/>
          </a:p>
          <a:p>
            <a:r>
              <a:rPr lang="en-US" dirty="0"/>
              <a:t>“Semantic MBD Workflows – Why QIF Matter (A Roadmap for Digital Manufacturing)”; </a:t>
            </a:r>
            <a:r>
              <a:rPr lang="en-GB" dirty="0"/>
              <a:t>Daniel Campbell, Tomasz Luniewski, </a:t>
            </a:r>
            <a:r>
              <a:rPr lang="en-GB" dirty="0" err="1"/>
              <a:t>Capvidia</a:t>
            </a:r>
            <a:r>
              <a:rPr lang="en-GB" dirty="0"/>
              <a:t>: presented June 11, 2019</a:t>
            </a:r>
          </a:p>
          <a:p>
            <a:endParaRPr lang="en-US" dirty="0"/>
          </a:p>
          <a:p>
            <a:r>
              <a:rPr lang="en-US" dirty="0"/>
              <a:t>“Model-Based Systems Engineering (MBSE) – An Introduction”: Ed Ladzinski, SMS_ThinkTank, presented November 12, 2019</a:t>
            </a:r>
          </a:p>
          <a:p>
            <a:endParaRPr lang="en-US" dirty="0"/>
          </a:p>
          <a:p>
            <a:r>
              <a:rPr lang="en-US" dirty="0"/>
              <a:t>“MBSE 2.0”: Mark </a:t>
            </a:r>
            <a:r>
              <a:rPr lang="en-US" dirty="0" err="1"/>
              <a:t>Malinoski</a:t>
            </a:r>
            <a:r>
              <a:rPr lang="en-US" dirty="0"/>
              <a:t>, Vitech Corporation; presented December 10, 2019</a:t>
            </a:r>
          </a:p>
          <a:p>
            <a:endParaRPr lang="en-GB" dirty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7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CEA77-2CB1-4DD9-87AF-D93846BD7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39" y="0"/>
            <a:ext cx="10972800" cy="738231"/>
          </a:xfrm>
        </p:spPr>
        <p:txBody>
          <a:bodyPr/>
          <a:lstStyle/>
          <a:p>
            <a:r>
              <a:rPr lang="en-US" dirty="0"/>
              <a:t>Events Support by SMSWG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EEC98-2EDC-4B9B-9DDD-E7DA7A36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39" y="857774"/>
            <a:ext cx="10972800" cy="532645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Model-Based Engineering: What Is It &amp; How Will It Impact Engineering Simulation? – October 1, 2019; Columbus, OH</a:t>
            </a:r>
          </a:p>
          <a:p>
            <a:pPr lvl="1"/>
            <a:r>
              <a:rPr lang="en-US" dirty="0">
                <a:hlinkClick r:id="rId2"/>
              </a:rPr>
              <a:t>https://www.nafems.org/events/nafems/2019/model-based-engineering/</a:t>
            </a:r>
            <a:endParaRPr lang="en-US" dirty="0"/>
          </a:p>
          <a:p>
            <a:endParaRPr lang="en-US" dirty="0"/>
          </a:p>
          <a:p>
            <a:r>
              <a:rPr lang="en-US" dirty="0"/>
              <a:t>Simulation in the Automotive Industry: Creating the Next Generation Vehicle – November 14, 2019; Troy, MI</a:t>
            </a:r>
          </a:p>
          <a:p>
            <a:pPr lvl="1"/>
            <a:r>
              <a:rPr lang="en-US" dirty="0">
                <a:hlinkClick r:id="rId3"/>
              </a:rPr>
              <a:t>https://www.nafems.org/events/nafems/2019/simulation-in-the-automotive-industry-creating-the-next-generation-vehicle-2019/</a:t>
            </a:r>
            <a:endParaRPr lang="en-US" dirty="0"/>
          </a:p>
          <a:p>
            <a:endParaRPr lang="en-US" dirty="0"/>
          </a:p>
          <a:p>
            <a:r>
              <a:rPr lang="en-US" dirty="0"/>
              <a:t>INCOSE IW 2020; Torrance, CA; January 25-28, 2020</a:t>
            </a:r>
          </a:p>
          <a:p>
            <a:pPr lvl="1"/>
            <a:r>
              <a:rPr lang="en-US" dirty="0">
                <a:hlinkClick r:id="rId4"/>
              </a:rPr>
              <a:t>https://www.incose.org/iw2020/home/when-where</a:t>
            </a:r>
            <a:endParaRPr lang="en-US" dirty="0"/>
          </a:p>
          <a:p>
            <a:endParaRPr lang="en-US" dirty="0"/>
          </a:p>
          <a:p>
            <a:r>
              <a:rPr lang="en-US" dirty="0"/>
              <a:t>CAASE 2020: June 16-18, 2020; Indianapolis, IN</a:t>
            </a:r>
          </a:p>
          <a:p>
            <a:pPr lvl="1"/>
            <a:r>
              <a:rPr lang="en-US" dirty="0">
                <a:hlinkClick r:id="rId5"/>
              </a:rPr>
              <a:t>https://www.nafems.org/events/nafems/2020/caase20/</a:t>
            </a:r>
            <a:endParaRPr lang="en-US" dirty="0"/>
          </a:p>
          <a:p>
            <a:pPr lvl="1"/>
            <a:r>
              <a:rPr lang="en-US" dirty="0"/>
              <a:t>Lots of focus on systems modeling and simulation; cultural challenges, business challenges, MBSE, AI, ….</a:t>
            </a:r>
          </a:p>
          <a:p>
            <a:pPr lvl="1"/>
            <a:r>
              <a:rPr lang="en-US" dirty="0"/>
              <a:t>Reviewing currently abstracts</a:t>
            </a:r>
          </a:p>
          <a:p>
            <a:pPr lvl="1"/>
            <a:r>
              <a:rPr lang="en-US" dirty="0"/>
              <a:t>Working grid to follow</a:t>
            </a:r>
          </a:p>
          <a:p>
            <a:pPr lvl="1"/>
            <a:endParaRPr lang="en-US" dirty="0"/>
          </a:p>
          <a:p>
            <a:r>
              <a:rPr lang="en-US" dirty="0"/>
              <a:t>Continue or involvement for future annual events </a:t>
            </a:r>
          </a:p>
        </p:txBody>
      </p:sp>
    </p:spTree>
    <p:extLst>
      <p:ext uri="{BB962C8B-B14F-4D97-AF65-F5344CB8AC3E}">
        <p14:creationId xmlns:p14="http://schemas.microsoft.com/office/powerpoint/2010/main" val="70882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2FC6-2EDC-4DBD-9644-F88BDF32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17" y="123636"/>
            <a:ext cx="10972800" cy="857876"/>
          </a:xfrm>
        </p:spPr>
        <p:txBody>
          <a:bodyPr/>
          <a:lstStyle/>
          <a:p>
            <a:r>
              <a:rPr lang="en-US" dirty="0"/>
              <a:t>Topics / Focus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FD0CC-400F-463D-9699-9CD4142A6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57" y="1149190"/>
            <a:ext cx="11937534" cy="48509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Develop “SMS Vision 2025 and Beyond”</a:t>
            </a:r>
          </a:p>
          <a:p>
            <a:pPr lvl="1"/>
            <a:r>
              <a:rPr lang="en-US" dirty="0"/>
              <a:t>To be ready for CAASE 2020: June 16-18, 2020; Indianapolis, IN</a:t>
            </a:r>
          </a:p>
          <a:p>
            <a:r>
              <a:rPr lang="en-US" dirty="0"/>
              <a:t>Providing a better focus around “What is Model-Based…?”</a:t>
            </a:r>
          </a:p>
          <a:p>
            <a:pPr lvl="1"/>
            <a:r>
              <a:rPr lang="en-US" dirty="0"/>
              <a:t>Create a joint NAFEMS/INCOSE flyer on this topic: include the various model definitions when writing it (where needed)</a:t>
            </a:r>
          </a:p>
          <a:p>
            <a:pPr lvl="2"/>
            <a:r>
              <a:rPr lang="en-US" dirty="0"/>
              <a:t>Solicit people who can help drafting it – our focus team takes the lead</a:t>
            </a:r>
          </a:p>
          <a:p>
            <a:pPr lvl="2" fontAlgn="ctr"/>
            <a:r>
              <a:rPr lang="en-US" dirty="0"/>
              <a:t>Outline: Q1 2020</a:t>
            </a:r>
          </a:p>
          <a:p>
            <a:pPr lvl="2" fontAlgn="ctr"/>
            <a:r>
              <a:rPr lang="en-US" dirty="0"/>
              <a:t>Draft: Q 2/3 2020</a:t>
            </a:r>
          </a:p>
          <a:p>
            <a:pPr lvl="2" fontAlgn="ctr"/>
            <a:r>
              <a:rPr lang="en-US" dirty="0"/>
              <a:t>Final: Q3/4 2020</a:t>
            </a:r>
          </a:p>
          <a:p>
            <a:r>
              <a:rPr lang="en-US" dirty="0"/>
              <a:t>Continue SMS Presentation Topics and combine with company experiences (use cases from end users)</a:t>
            </a:r>
          </a:p>
          <a:p>
            <a:pPr lvl="1"/>
            <a:r>
              <a:rPr lang="en-US" dirty="0"/>
              <a:t>Please provide ideas for topics so we can coordinate them / what is of interested beyond what we suggest / bring forward</a:t>
            </a:r>
          </a:p>
        </p:txBody>
      </p:sp>
    </p:spTree>
    <p:extLst>
      <p:ext uri="{BB962C8B-B14F-4D97-AF65-F5344CB8AC3E}">
        <p14:creationId xmlns:p14="http://schemas.microsoft.com/office/powerpoint/2010/main" val="181704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-27384"/>
            <a:ext cx="10001250" cy="1143000"/>
          </a:xfrm>
        </p:spPr>
        <p:txBody>
          <a:bodyPr/>
          <a:lstStyle/>
          <a:p>
            <a:pPr algn="l"/>
            <a:r>
              <a:rPr lang="en-GB" altLang="en-US" dirty="0"/>
              <a:t>SMSWG Roadmap – high level</a:t>
            </a:r>
            <a:endParaRPr lang="en-US" dirty="0"/>
          </a:p>
        </p:txBody>
      </p:sp>
      <p:sp>
        <p:nvSpPr>
          <p:cNvPr id="4" name="Right Arrow 1">
            <a:extLst>
              <a:ext uri="{FF2B5EF4-FFF2-40B4-BE49-F238E27FC236}">
                <a16:creationId xmlns:a16="http://schemas.microsoft.com/office/drawing/2014/main" id="{F35E6D6E-6C7B-497C-AFE4-40A2E53C2230}"/>
              </a:ext>
            </a:extLst>
          </p:cNvPr>
          <p:cNvSpPr/>
          <p:nvPr/>
        </p:nvSpPr>
        <p:spPr>
          <a:xfrm rot="20498395">
            <a:off x="194906" y="3476376"/>
            <a:ext cx="11802187" cy="323990"/>
          </a:xfrm>
          <a:prstGeom prst="rightArrow">
            <a:avLst/>
          </a:prstGeom>
          <a:gradFill flip="none" rotWithShape="1">
            <a:gsLst>
              <a:gs pos="0">
                <a:srgbClr val="C1D2DD">
                  <a:shade val="30000"/>
                  <a:satMod val="115000"/>
                </a:srgbClr>
              </a:gs>
              <a:gs pos="50000">
                <a:srgbClr val="C1D2DD">
                  <a:shade val="67500"/>
                  <a:satMod val="115000"/>
                </a:srgbClr>
              </a:gs>
              <a:gs pos="100000">
                <a:srgbClr val="C1D2DD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98B5D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Pentagon 3">
            <a:extLst>
              <a:ext uri="{FF2B5EF4-FFF2-40B4-BE49-F238E27FC236}">
                <a16:creationId xmlns:a16="http://schemas.microsoft.com/office/drawing/2014/main" id="{DAB4831C-9F9D-47E0-B7EE-832E2989BE69}"/>
              </a:ext>
            </a:extLst>
          </p:cNvPr>
          <p:cNvSpPr/>
          <p:nvPr/>
        </p:nvSpPr>
        <p:spPr>
          <a:xfrm>
            <a:off x="544367" y="5992041"/>
            <a:ext cx="10592193" cy="101255"/>
          </a:xfrm>
          <a:prstGeom prst="homePlate">
            <a:avLst/>
          </a:prstGeom>
          <a:gradFill flip="none" rotWithShape="1">
            <a:gsLst>
              <a:gs pos="0">
                <a:srgbClr val="C1D2DD">
                  <a:shade val="30000"/>
                  <a:satMod val="115000"/>
                </a:srgbClr>
              </a:gs>
              <a:gs pos="50000">
                <a:srgbClr val="C1D2DD">
                  <a:shade val="67500"/>
                  <a:satMod val="115000"/>
                </a:srgbClr>
              </a:gs>
              <a:gs pos="100000">
                <a:srgbClr val="C1D2DD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2013	2014	2015	2016	2017	2018	2019		2020		…beyond….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55CCF2-D389-4ABE-911B-7DC57826AF97}"/>
              </a:ext>
            </a:extLst>
          </p:cNvPr>
          <p:cNvSpPr txBox="1"/>
          <p:nvPr/>
        </p:nvSpPr>
        <p:spPr>
          <a:xfrm>
            <a:off x="846598" y="3804540"/>
            <a:ext cx="574761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 w="127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SMSWG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Begins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5F579B-8CE5-4AD0-926D-CD41A57BA1FF}"/>
              </a:ext>
            </a:extLst>
          </p:cNvPr>
          <p:cNvSpPr txBox="1"/>
          <p:nvPr/>
        </p:nvSpPr>
        <p:spPr>
          <a:xfrm>
            <a:off x="399875" y="4300292"/>
            <a:ext cx="1329996" cy="553998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Established:</a:t>
            </a:r>
          </a:p>
          <a:p>
            <a:pPr marL="128588" marR="0" lvl="0" indent="-12858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Bylaws</a:t>
            </a:r>
          </a:p>
          <a:p>
            <a:pPr marL="128588" marR="0" lvl="0" indent="-12858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Framework of activities</a:t>
            </a:r>
          </a:p>
          <a:p>
            <a:pPr marL="128588" marR="0" lvl="0" indent="-12858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Website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1CB6CE-9F6C-4114-A463-8AF581C50210}"/>
              </a:ext>
            </a:extLst>
          </p:cNvPr>
          <p:cNvSpPr txBox="1"/>
          <p:nvPr/>
        </p:nvSpPr>
        <p:spPr>
          <a:xfrm>
            <a:off x="1170606" y="3191354"/>
            <a:ext cx="1116330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Membership reached:</a:t>
            </a:r>
          </a:p>
          <a:p>
            <a:pPr marL="128588" marR="0" lvl="0" indent="-12858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&gt; 100 members</a:t>
            </a:r>
          </a:p>
          <a:p>
            <a:pPr marL="128588" marR="0" lvl="0" indent="-12858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&gt; 75 companies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14E480-17D7-43C4-8F44-AF1D42FE7391}"/>
              </a:ext>
            </a:extLst>
          </p:cNvPr>
          <p:cNvSpPr txBox="1"/>
          <p:nvPr/>
        </p:nvSpPr>
        <p:spPr>
          <a:xfrm>
            <a:off x="2192600" y="3997749"/>
            <a:ext cx="845820" cy="553998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1</a:t>
            </a:r>
            <a:r>
              <a:rPr kumimoji="0" lang="en-US" sz="75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</a:t>
            </a: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own session within the IW ‘15 in MBSE track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0600BF-7788-433A-8985-D2E5371EF83A}"/>
              </a:ext>
            </a:extLst>
          </p:cNvPr>
          <p:cNvSpPr txBox="1"/>
          <p:nvPr/>
        </p:nvSpPr>
        <p:spPr>
          <a:xfrm>
            <a:off x="2602086" y="4833260"/>
            <a:ext cx="931544" cy="323165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3 sessions during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NWC 2015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E98877-347B-4A56-9B77-74EDC6B8E5B2}"/>
              </a:ext>
            </a:extLst>
          </p:cNvPr>
          <p:cNvSpPr txBox="1"/>
          <p:nvPr/>
        </p:nvSpPr>
        <p:spPr>
          <a:xfrm>
            <a:off x="4982349" y="3264994"/>
            <a:ext cx="763863" cy="23083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7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FMI  Flyer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E4A9B7-492F-42A9-AEC7-1D90EE79111E}"/>
              </a:ext>
            </a:extLst>
          </p:cNvPr>
          <p:cNvSpPr txBox="1"/>
          <p:nvPr/>
        </p:nvSpPr>
        <p:spPr>
          <a:xfrm>
            <a:off x="3771661" y="3374502"/>
            <a:ext cx="839155" cy="507831"/>
          </a:xfrm>
          <a:prstGeom prst="rect">
            <a:avLst/>
          </a:prstGeom>
          <a:solidFill>
            <a:srgbClr val="BBE0E3">
              <a:lumMod val="90000"/>
            </a:srgbClr>
          </a:solidFill>
          <a:ln w="127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Published online 1</a:t>
            </a:r>
            <a:r>
              <a:rPr kumimoji="0" lang="en-US" sz="900" b="0" i="1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</a:t>
            </a: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issue of T&amp;D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82BE05-E6F3-4FBB-85B4-C27922FB275F}"/>
              </a:ext>
            </a:extLst>
          </p:cNvPr>
          <p:cNvSpPr txBox="1"/>
          <p:nvPr/>
        </p:nvSpPr>
        <p:spPr>
          <a:xfrm>
            <a:off x="6095999" y="2988800"/>
            <a:ext cx="791362" cy="23083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9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 Flyer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CD84D3-19CB-4E98-8A34-1C5A59FAF848}"/>
              </a:ext>
            </a:extLst>
          </p:cNvPr>
          <p:cNvSpPr txBox="1"/>
          <p:nvPr/>
        </p:nvSpPr>
        <p:spPr>
          <a:xfrm>
            <a:off x="7627559" y="3139821"/>
            <a:ext cx="2044732" cy="230832"/>
          </a:xfrm>
          <a:prstGeom prst="rect">
            <a:avLst/>
          </a:prstGeom>
          <a:pattFill prst="ltUpDiag">
            <a:fgClr>
              <a:srgbClr val="BBE0E3">
                <a:lumMod val="90000"/>
              </a:srgbClr>
            </a:fgClr>
            <a:bgClr>
              <a:srgbClr val="FFFFFF"/>
            </a:bgClr>
          </a:patt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Presentation / best practices series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9287855F-EAAA-45CA-9E68-A1E6804EF6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1359185"/>
              </p:ext>
            </p:extLst>
          </p:nvPr>
        </p:nvGraphicFramePr>
        <p:xfrm>
          <a:off x="544368" y="5505634"/>
          <a:ext cx="10448176" cy="475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7659120-B943-4E4C-9670-E9CCE421BB7A}"/>
              </a:ext>
            </a:extLst>
          </p:cNvPr>
          <p:cNvSpPr txBox="1"/>
          <p:nvPr/>
        </p:nvSpPr>
        <p:spPr>
          <a:xfrm>
            <a:off x="8684810" y="1274238"/>
            <a:ext cx="2255705" cy="2539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 Vision 2025 and beyond…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E73391-EE64-4A95-A63E-7F5E05DD5130}"/>
              </a:ext>
            </a:extLst>
          </p:cNvPr>
          <p:cNvSpPr txBox="1"/>
          <p:nvPr/>
        </p:nvSpPr>
        <p:spPr>
          <a:xfrm>
            <a:off x="7612423" y="3512643"/>
            <a:ext cx="3524137" cy="230832"/>
          </a:xfrm>
          <a:prstGeom prst="rect">
            <a:avLst/>
          </a:prstGeom>
          <a:pattFill prst="ltUpDiag">
            <a:fgClr>
              <a:srgbClr val="BBE0E3">
                <a:lumMod val="90000"/>
              </a:srgbClr>
            </a:fgClr>
            <a:bgClr>
              <a:srgbClr val="FFFFFF"/>
            </a:bgClr>
          </a:patt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7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Provide more forums for SMS (MBSE, MBE,…)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7631E0-8F1E-49A6-8671-E18A0153955C}"/>
              </a:ext>
            </a:extLst>
          </p:cNvPr>
          <p:cNvSpPr txBox="1"/>
          <p:nvPr/>
        </p:nvSpPr>
        <p:spPr>
          <a:xfrm>
            <a:off x="3586675" y="4457058"/>
            <a:ext cx="893447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 Sessions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(NAFEMS Americas 2016)</a:t>
            </a:r>
          </a:p>
        </p:txBody>
      </p:sp>
      <p:sp>
        <p:nvSpPr>
          <p:cNvPr id="19" name="Explosion 2 20">
            <a:extLst>
              <a:ext uri="{FF2B5EF4-FFF2-40B4-BE49-F238E27FC236}">
                <a16:creationId xmlns:a16="http://schemas.microsoft.com/office/drawing/2014/main" id="{BD284FC6-202D-4CFB-93D5-524E3249E816}"/>
              </a:ext>
            </a:extLst>
          </p:cNvPr>
          <p:cNvSpPr/>
          <p:nvPr/>
        </p:nvSpPr>
        <p:spPr>
          <a:xfrm>
            <a:off x="130319" y="1385675"/>
            <a:ext cx="3199104" cy="1671051"/>
          </a:xfrm>
          <a:prstGeom prst="irregularSeal2">
            <a:avLst/>
          </a:prstGeom>
          <a:solidFill>
            <a:srgbClr val="BBE0E3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5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Defining a new Culture </a:t>
            </a:r>
            <a:r>
              <a:rPr kumimoji="0" lang="en-US" sz="825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Wingdings" panose="05000000000000000000" pitchFamily="2" charset="2"/>
              </a:rPr>
              <a:t> S</a:t>
            </a:r>
            <a:r>
              <a:rPr kumimoji="0" lang="en-US" sz="825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hifting toward a comprehensive advanced virtual engineering environment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C1EA280-9018-4BC3-95E6-B59D26051225}"/>
              </a:ext>
            </a:extLst>
          </p:cNvPr>
          <p:cNvSpPr/>
          <p:nvPr/>
        </p:nvSpPr>
        <p:spPr>
          <a:xfrm>
            <a:off x="5799657" y="2769700"/>
            <a:ext cx="1448471" cy="617546"/>
          </a:xfrm>
          <a:prstGeom prst="ellipse">
            <a:avLst/>
          </a:prstGeom>
          <a:noFill/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" name="Arrow: Curved Down 22">
            <a:extLst>
              <a:ext uri="{FF2B5EF4-FFF2-40B4-BE49-F238E27FC236}">
                <a16:creationId xmlns:a16="http://schemas.microsoft.com/office/drawing/2014/main" id="{4819A691-D87B-4DBF-900E-756309549845}"/>
              </a:ext>
            </a:extLst>
          </p:cNvPr>
          <p:cNvSpPr/>
          <p:nvPr/>
        </p:nvSpPr>
        <p:spPr>
          <a:xfrm rot="20695107">
            <a:off x="6989703" y="958434"/>
            <a:ext cx="4696919" cy="773422"/>
          </a:xfrm>
          <a:prstGeom prst="curvedDownArrow">
            <a:avLst/>
          </a:prstGeom>
          <a:solidFill>
            <a:srgbClr val="DAEDEF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403CCB-4D40-456E-AA9A-EAD73947CA18}"/>
              </a:ext>
            </a:extLst>
          </p:cNvPr>
          <p:cNvSpPr txBox="1"/>
          <p:nvPr/>
        </p:nvSpPr>
        <p:spPr>
          <a:xfrm>
            <a:off x="5352933" y="3913305"/>
            <a:ext cx="893447" cy="553998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 Sessions integral part now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(NAFEMS Americas 2018)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97ED25-0793-4202-A124-78F5C6933D98}"/>
              </a:ext>
            </a:extLst>
          </p:cNvPr>
          <p:cNvSpPr txBox="1"/>
          <p:nvPr/>
        </p:nvSpPr>
        <p:spPr>
          <a:xfrm>
            <a:off x="4935655" y="4526424"/>
            <a:ext cx="893447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750" b="0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Focus Teams announced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(IW 2018)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8CFA1E-B780-4220-B4F2-154660D3EBBF}"/>
              </a:ext>
            </a:extLst>
          </p:cNvPr>
          <p:cNvSpPr txBox="1"/>
          <p:nvPr/>
        </p:nvSpPr>
        <p:spPr>
          <a:xfrm>
            <a:off x="7739906" y="1766188"/>
            <a:ext cx="1820038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Issue additional flyers on specific topics of interests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B5BC94-593B-4320-9F30-0B842BC92104}"/>
              </a:ext>
            </a:extLst>
          </p:cNvPr>
          <p:cNvSpPr txBox="1"/>
          <p:nvPr/>
        </p:nvSpPr>
        <p:spPr>
          <a:xfrm>
            <a:off x="6184178" y="4286562"/>
            <a:ext cx="1063950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Focus on Emerging SMS Standards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(IW 2019)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E038B6-8014-4B1B-BE5F-552CF4AD482B}"/>
              </a:ext>
            </a:extLst>
          </p:cNvPr>
          <p:cNvSpPr txBox="1"/>
          <p:nvPr/>
        </p:nvSpPr>
        <p:spPr>
          <a:xfrm>
            <a:off x="7627560" y="3933056"/>
            <a:ext cx="3936368" cy="230832"/>
          </a:xfrm>
          <a:prstGeom prst="rect">
            <a:avLst/>
          </a:prstGeom>
          <a:pattFill prst="ltUpDiag">
            <a:fgClr>
              <a:srgbClr val="BBE0E3">
                <a:lumMod val="90000"/>
              </a:srgbClr>
            </a:fgClr>
            <a:bgClr>
              <a:srgbClr val="FFFFFF"/>
            </a:bgClr>
          </a:patt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7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Terms &amp; Definitions Focus Team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regular update releases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9942AAB-AA01-457F-BC5C-732F672D0B4D}"/>
              </a:ext>
            </a:extLst>
          </p:cNvPr>
          <p:cNvSpPr txBox="1"/>
          <p:nvPr/>
        </p:nvSpPr>
        <p:spPr>
          <a:xfrm>
            <a:off x="4951940" y="4919895"/>
            <a:ext cx="1758697" cy="438582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750" b="0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SMSWG Roadmap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Terms &amp; Definitions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Emerging  SMS Standards</a:t>
            </a:r>
          </a:p>
        </p:txBody>
      </p:sp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10741033-2C70-4972-992B-FE54767DBCBC}"/>
              </a:ext>
            </a:extLst>
          </p:cNvPr>
          <p:cNvSpPr/>
          <p:nvPr/>
        </p:nvSpPr>
        <p:spPr>
          <a:xfrm>
            <a:off x="7702859" y="5082858"/>
            <a:ext cx="2755800" cy="475573"/>
          </a:xfrm>
          <a:prstGeom prst="wedgeEllipseCallout">
            <a:avLst>
              <a:gd name="adj1" fmla="val -24289"/>
              <a:gd name="adj2" fmla="val 88537"/>
            </a:avLst>
          </a:prstGeom>
          <a:solidFill>
            <a:srgbClr val="BBE0E3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Coordinated by the </a:t>
            </a:r>
            <a:r>
              <a:rPr kumimoji="0" lang="en-US" sz="1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SMS Standards Focus Team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A1CB6CE-9F6C-4114-A463-8AF581C50210}"/>
              </a:ext>
            </a:extLst>
          </p:cNvPr>
          <p:cNvSpPr txBox="1"/>
          <p:nvPr/>
        </p:nvSpPr>
        <p:spPr>
          <a:xfrm>
            <a:off x="49299" y="4888210"/>
            <a:ext cx="1226320" cy="323165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Joint NAFEMS/INCOSE MoU signed; 2012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1CB6CE-9F6C-4114-A463-8AF581C50210}"/>
              </a:ext>
            </a:extLst>
          </p:cNvPr>
          <p:cNvSpPr txBox="1"/>
          <p:nvPr/>
        </p:nvSpPr>
        <p:spPr>
          <a:xfrm>
            <a:off x="6458471" y="3581996"/>
            <a:ext cx="1483831" cy="338554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900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r>
              <a:rPr lang="en-US" sz="800" b="0" dirty="0"/>
              <a:t>Joint NAFEMS/INCOSE Modified MoU signed; 2019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A125332-F147-4C2E-BBDF-2715820F8D1F}"/>
              </a:ext>
            </a:extLst>
          </p:cNvPr>
          <p:cNvSpPr/>
          <p:nvPr/>
        </p:nvSpPr>
        <p:spPr>
          <a:xfrm>
            <a:off x="6189476" y="3450998"/>
            <a:ext cx="1930151" cy="617546"/>
          </a:xfrm>
          <a:prstGeom prst="ellipse">
            <a:avLst/>
          </a:prstGeom>
          <a:noFill/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C19A39-3C34-4B60-A091-AA8D594E8CE5}"/>
              </a:ext>
            </a:extLst>
          </p:cNvPr>
          <p:cNvSpPr txBox="1"/>
          <p:nvPr/>
        </p:nvSpPr>
        <p:spPr>
          <a:xfrm>
            <a:off x="7070359" y="2394135"/>
            <a:ext cx="1614451" cy="461665"/>
          </a:xfrm>
          <a:prstGeom prst="rect">
            <a:avLst/>
          </a:prstGeom>
          <a:solidFill>
            <a:srgbClr val="BBE0E3">
              <a:lumMod val="90000"/>
            </a:srgbClr>
          </a:solidFill>
          <a:ln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900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defRPr>
            </a:lvl1pPr>
          </a:lstStyle>
          <a:p>
            <a:r>
              <a:rPr lang="en-US" sz="800" b="0" dirty="0"/>
              <a:t>Issue updated Terms &amp; References Document for SMSWG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60F5E24-A926-438B-93F5-4D094A47171E}"/>
              </a:ext>
            </a:extLst>
          </p:cNvPr>
          <p:cNvSpPr/>
          <p:nvPr/>
        </p:nvSpPr>
        <p:spPr>
          <a:xfrm>
            <a:off x="6851183" y="2246638"/>
            <a:ext cx="2044732" cy="773836"/>
          </a:xfrm>
          <a:prstGeom prst="ellipse">
            <a:avLst/>
          </a:prstGeom>
          <a:noFill/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81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4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MS_WG_Roadmap_Draft_011416" id="{8067A828-F907-4F40-9072-67CC582A1CD4}" vid="{398B7BBB-3472-41F6-B540-2FE70883AF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64020C6C658A429AF039431A040073" ma:contentTypeVersion="9" ma:contentTypeDescription="Create a new document." ma:contentTypeScope="" ma:versionID="b4092e79d571c5cc8f79557910638c9f">
  <xsd:schema xmlns:xsd="http://www.w3.org/2001/XMLSchema" xmlns:xs="http://www.w3.org/2001/XMLSchema" xmlns:p="http://schemas.microsoft.com/office/2006/metadata/properties" xmlns:ns2="9daa4b93-e448-45c2-a3c5-822687e0478c" targetNamespace="http://schemas.microsoft.com/office/2006/metadata/properties" ma:root="true" ma:fieldsID="5a71486f4b4390dc1e543257d32a6d03" ns2:_="">
    <xsd:import namespace="9daa4b93-e448-45c2-a3c5-822687e047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a4b93-e448-45c2-a3c5-822687e047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7E9AC3-5542-4931-9AA8-C2047907531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9daa4b93-e448-45c2-a3c5-822687e0478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B6FCE1-E868-4C5A-9186-36742697B4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2371B0-18AB-4508-80CA-6EBF1204CF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a4b93-e448-45c2-a3c5-822687e047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762</Words>
  <Application>Microsoft Office PowerPoint</Application>
  <PresentationFormat>Widescreen</PresentationFormat>
  <Paragraphs>99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2_Custom Design</vt:lpstr>
      <vt:lpstr>Roadmap Focus Team - Update</vt:lpstr>
      <vt:lpstr>Topics / Focus 2019</vt:lpstr>
      <vt:lpstr>SMS Presentations Topics 2019</vt:lpstr>
      <vt:lpstr>Events Support by SMSWG</vt:lpstr>
      <vt:lpstr>Topics / Focus 2020</vt:lpstr>
      <vt:lpstr>SMSWG Roadmap – high level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SMSWG - SMS Roadmap Team</dc:title>
  <dc:creator>Frank Popielas</dc:creator>
  <cp:lastModifiedBy>Frank Popielas</cp:lastModifiedBy>
  <cp:revision>8</cp:revision>
  <dcterms:created xsi:type="dcterms:W3CDTF">2018-10-08T21:47:48Z</dcterms:created>
  <dcterms:modified xsi:type="dcterms:W3CDTF">2020-01-24T18:49:21Z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0x0101002E64020C6C658A429AF039431A040073</vt:lpwstr>
  </property>
  <property fmtid="{D5CDD505-2E9C-101B-9397-08002B2CF9AE}" pid="3" name="AuthorIds_UIVersion_1024">
    <vt:lpwstr>6</vt:lpwstr>
  </property>
</Properties>
</file>