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93" r:id="rId6"/>
    <p:sldId id="287" r:id="rId7"/>
    <p:sldId id="291" r:id="rId8"/>
    <p:sldId id="283" r:id="rId9"/>
    <p:sldId id="286" r:id="rId10"/>
    <p:sldId id="292" r:id="rId11"/>
    <p:sldId id="289" r:id="rId12"/>
    <p:sldId id="290" r:id="rId13"/>
    <p:sldId id="294" r:id="rId14"/>
    <p:sldId id="259" r:id="rId15"/>
  </p:sldIdLst>
  <p:sldSz cx="12198350" cy="6858000"/>
  <p:notesSz cx="6858000" cy="9144000"/>
  <p:defaultTextStyle>
    <a:defPPr>
      <a:defRPr lang="en-US"/>
    </a:defPPr>
    <a:lvl1pPr marL="0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414042"/>
    <a:srgbClr val="007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510F71-7F6C-824F-8FAC-D5F57F2FCE34}" v="13" dt="2020-01-26T17:28:29.3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57" autoAdjust="0"/>
    <p:restoredTop sz="95958"/>
  </p:normalViewPr>
  <p:slideViewPr>
    <p:cSldViewPr snapToGrid="0" snapToObjects="1">
      <p:cViewPr varScale="1">
        <p:scale>
          <a:sx n="81" d="100"/>
          <a:sy n="81" d="100"/>
        </p:scale>
        <p:origin x="184" y="928"/>
      </p:cViewPr>
      <p:guideLst>
        <p:guide orient="horz" pos="2160"/>
        <p:guide pos="3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ll Chown" userId="2f790827a1185a3f" providerId="LiveId" clId="{6B510F71-7F6C-824F-8FAC-D5F57F2FCE34}"/>
    <pc:docChg chg="undo custSel addSld modSld sldOrd">
      <pc:chgData name="Bill Chown" userId="2f790827a1185a3f" providerId="LiveId" clId="{6B510F71-7F6C-824F-8FAC-D5F57F2FCE34}" dt="2020-01-26T17:28:41.504" v="288" actId="20577"/>
      <pc:docMkLst>
        <pc:docMk/>
      </pc:docMkLst>
      <pc:sldChg chg="modSp">
        <pc:chgData name="Bill Chown" userId="2f790827a1185a3f" providerId="LiveId" clId="{6B510F71-7F6C-824F-8FAC-D5F57F2FCE34}" dt="2020-01-26T17:19:32.643" v="115" actId="20577"/>
        <pc:sldMkLst>
          <pc:docMk/>
          <pc:sldMk cId="4147105330" sldId="287"/>
        </pc:sldMkLst>
        <pc:spChg chg="mod">
          <ac:chgData name="Bill Chown" userId="2f790827a1185a3f" providerId="LiveId" clId="{6B510F71-7F6C-824F-8FAC-D5F57F2FCE34}" dt="2020-01-26T17:19:32.643" v="115" actId="20577"/>
          <ac:spMkLst>
            <pc:docMk/>
            <pc:sldMk cId="4147105330" sldId="287"/>
            <ac:spMk id="3" creationId="{00000000-0000-0000-0000-000000000000}"/>
          </ac:spMkLst>
        </pc:spChg>
      </pc:sldChg>
      <pc:sldChg chg="ord">
        <pc:chgData name="Bill Chown" userId="2f790827a1185a3f" providerId="LiveId" clId="{6B510F71-7F6C-824F-8FAC-D5F57F2FCE34}" dt="2020-01-26T17:22:29.874" v="160"/>
        <pc:sldMkLst>
          <pc:docMk/>
          <pc:sldMk cId="3223813209" sldId="289"/>
        </pc:sldMkLst>
      </pc:sldChg>
      <pc:sldChg chg="modSp">
        <pc:chgData name="Bill Chown" userId="2f790827a1185a3f" providerId="LiveId" clId="{6B510F71-7F6C-824F-8FAC-D5F57F2FCE34}" dt="2020-01-26T17:22:52" v="162" actId="20577"/>
        <pc:sldMkLst>
          <pc:docMk/>
          <pc:sldMk cId="2220972463" sldId="290"/>
        </pc:sldMkLst>
        <pc:spChg chg="mod">
          <ac:chgData name="Bill Chown" userId="2f790827a1185a3f" providerId="LiveId" clId="{6B510F71-7F6C-824F-8FAC-D5F57F2FCE34}" dt="2020-01-26T17:22:52" v="162" actId="20577"/>
          <ac:spMkLst>
            <pc:docMk/>
            <pc:sldMk cId="2220972463" sldId="290"/>
            <ac:spMk id="3" creationId="{00000000-0000-0000-0000-000000000000}"/>
          </ac:spMkLst>
        </pc:spChg>
      </pc:sldChg>
      <pc:sldChg chg="modSp add">
        <pc:chgData name="Bill Chown" userId="2f790827a1185a3f" providerId="LiveId" clId="{6B510F71-7F6C-824F-8FAC-D5F57F2FCE34}" dt="2020-01-26T17:28:41.504" v="288" actId="20577"/>
        <pc:sldMkLst>
          <pc:docMk/>
          <pc:sldMk cId="3100040571" sldId="292"/>
        </pc:sldMkLst>
        <pc:spChg chg="mod">
          <ac:chgData name="Bill Chown" userId="2f790827a1185a3f" providerId="LiveId" clId="{6B510F71-7F6C-824F-8FAC-D5F57F2FCE34}" dt="2020-01-26T17:03:22.572" v="11" actId="20577"/>
          <ac:spMkLst>
            <pc:docMk/>
            <pc:sldMk cId="3100040571" sldId="292"/>
            <ac:spMk id="2" creationId="{87C9C27D-D45E-F945-9959-D39EAD48114C}"/>
          </ac:spMkLst>
        </pc:spChg>
        <pc:spChg chg="mod">
          <ac:chgData name="Bill Chown" userId="2f790827a1185a3f" providerId="LiveId" clId="{6B510F71-7F6C-824F-8FAC-D5F57F2FCE34}" dt="2020-01-26T17:28:41.504" v="288" actId="20577"/>
          <ac:spMkLst>
            <pc:docMk/>
            <pc:sldMk cId="3100040571" sldId="292"/>
            <ac:spMk id="3" creationId="{6F9E832C-369E-924B-8AA4-CB195E52B3AC}"/>
          </ac:spMkLst>
        </pc:spChg>
      </pc:sldChg>
      <pc:sldChg chg="modSp add ord">
        <pc:chgData name="Bill Chown" userId="2f790827a1185a3f" providerId="LiveId" clId="{6B510F71-7F6C-824F-8FAC-D5F57F2FCE34}" dt="2020-01-26T17:18:23.137" v="66"/>
        <pc:sldMkLst>
          <pc:docMk/>
          <pc:sldMk cId="2720376003" sldId="293"/>
        </pc:sldMkLst>
        <pc:spChg chg="mod">
          <ac:chgData name="Bill Chown" userId="2f790827a1185a3f" providerId="LiveId" clId="{6B510F71-7F6C-824F-8FAC-D5F57F2FCE34}" dt="2020-01-26T17:16:48.832" v="50" actId="20577"/>
          <ac:spMkLst>
            <pc:docMk/>
            <pc:sldMk cId="2720376003" sldId="293"/>
            <ac:spMk id="2" creationId="{5D9DD750-2218-7641-9986-846E1C84B416}"/>
          </ac:spMkLst>
        </pc:spChg>
        <pc:spChg chg="mod">
          <ac:chgData name="Bill Chown" userId="2f790827a1185a3f" providerId="LiveId" clId="{6B510F71-7F6C-824F-8FAC-D5F57F2FCE34}" dt="2020-01-26T17:18:12.414" v="65" actId="20577"/>
          <ac:spMkLst>
            <pc:docMk/>
            <pc:sldMk cId="2720376003" sldId="293"/>
            <ac:spMk id="3" creationId="{7E1BC63F-7791-0C43-90D0-866FEE330BFD}"/>
          </ac:spMkLst>
        </pc:spChg>
      </pc:sldChg>
      <pc:sldChg chg="modSp add">
        <pc:chgData name="Bill Chown" userId="2f790827a1185a3f" providerId="LiveId" clId="{6B510F71-7F6C-824F-8FAC-D5F57F2FCE34}" dt="2020-01-26T17:26:09.890" v="278" actId="404"/>
        <pc:sldMkLst>
          <pc:docMk/>
          <pc:sldMk cId="2056055516" sldId="294"/>
        </pc:sldMkLst>
        <pc:spChg chg="mod">
          <ac:chgData name="Bill Chown" userId="2f790827a1185a3f" providerId="LiveId" clId="{6B510F71-7F6C-824F-8FAC-D5F57F2FCE34}" dt="2020-01-26T17:23:13.941" v="181" actId="20577"/>
          <ac:spMkLst>
            <pc:docMk/>
            <pc:sldMk cId="2056055516" sldId="294"/>
            <ac:spMk id="2" creationId="{0F6AA3E8-F2D1-AF44-B477-4C7F4BE0D68A}"/>
          </ac:spMkLst>
        </pc:spChg>
        <pc:spChg chg="mod">
          <ac:chgData name="Bill Chown" userId="2f790827a1185a3f" providerId="LiveId" clId="{6B510F71-7F6C-824F-8FAC-D5F57F2FCE34}" dt="2020-01-26T17:26:09.890" v="278" actId="404"/>
          <ac:spMkLst>
            <pc:docMk/>
            <pc:sldMk cId="2056055516" sldId="294"/>
            <ac:spMk id="3" creationId="{2A8633FB-DD35-3C49-B43A-A8B633860F8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06D7-4593-BC46-95A8-2D70E94DBEB5}" type="datetimeFigureOut">
              <a:rPr lang="en-US" smtClean="0"/>
              <a:t>1/25/20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DC975-A23D-1043-8329-AE888A94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76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5C955-B8C9-7543-B8AA-5D5411F8A4E3}" type="datetimeFigureOut">
              <a:rPr lang="en-US" smtClean="0"/>
              <a:t>1/25/20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85D96-4FDB-7148-B18B-46402D70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97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85D96-4FDB-7148-B18B-46402D7060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2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B85D96-4FDB-7148-B18B-46402D7060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21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20611" y="509963"/>
            <a:ext cx="5831802" cy="1919635"/>
          </a:xfrm>
          <a:prstGeom prst="rect">
            <a:avLst/>
          </a:prstGeom>
        </p:spPr>
      </p:pic>
      <p:sp>
        <p:nvSpPr>
          <p:cNvPr id="17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4409344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endParaRPr lang="fr-FR" dirty="0"/>
          </a:p>
        </p:txBody>
      </p:sp>
      <p:sp>
        <p:nvSpPr>
          <p:cNvPr id="1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527475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fr-FR" dirty="0"/>
          </a:p>
        </p:txBody>
      </p:sp>
      <p:sp>
        <p:nvSpPr>
          <p:cNvPr id="19" name="Sous-titre 2"/>
          <p:cNvSpPr txBox="1">
            <a:spLocks/>
          </p:cNvSpPr>
          <p:nvPr userDrawn="1"/>
        </p:nvSpPr>
        <p:spPr>
          <a:xfrm>
            <a:off x="359777" y="6438730"/>
            <a:ext cx="9144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www.incose.org/IW2020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359777" y="5532382"/>
            <a:ext cx="3074092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22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6E719-BC5D-2746-99E6-BD910327B35A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5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</p:spPr>
        <p:txBody>
          <a:bodyPr vert="eaVert"/>
          <a:lstStyle>
            <a:lvl1pPr>
              <a:defRPr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9C3D-A6E9-A645-A8B8-D103EECA3F36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7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s-titre 2"/>
          <p:cNvSpPr txBox="1">
            <a:spLocks/>
          </p:cNvSpPr>
          <p:nvPr userDrawn="1"/>
        </p:nvSpPr>
        <p:spPr>
          <a:xfrm>
            <a:off x="0" y="3788435"/>
            <a:ext cx="12192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err="1">
                <a:solidFill>
                  <a:srgbClr val="414042"/>
                </a:solidFill>
                <a:latin typeface="Open Sans Light"/>
                <a:cs typeface="Open Sans Light"/>
              </a:rPr>
              <a:t>www.incose.org</a:t>
            </a: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/IW2019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02771" y="1746261"/>
            <a:ext cx="5850317" cy="19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5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+mj-lt"/>
                <a:cs typeface="Open San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cs typeface="Open Sans"/>
              </a:defRPr>
            </a:lvl1pPr>
            <a:lvl2pPr>
              <a:defRPr>
                <a:solidFill>
                  <a:schemeClr val="tx1"/>
                </a:solidFill>
                <a:latin typeface="+mn-lt"/>
                <a:cs typeface="Open Sans"/>
              </a:defRPr>
            </a:lvl2pPr>
            <a:lvl3pPr>
              <a:defRPr>
                <a:solidFill>
                  <a:schemeClr val="tx1"/>
                </a:solidFill>
                <a:latin typeface="+mn-lt"/>
                <a:cs typeface="Open Sans"/>
              </a:defRPr>
            </a:lvl3pPr>
            <a:lvl4pPr>
              <a:defRPr>
                <a:solidFill>
                  <a:schemeClr val="tx1"/>
                </a:solidFill>
                <a:latin typeface="+mn-lt"/>
                <a:cs typeface="Open Sans"/>
              </a:defRPr>
            </a:lvl4pPr>
            <a:lvl5pPr>
              <a:defRPr>
                <a:solidFill>
                  <a:schemeClr val="tx1"/>
                </a:solidFill>
                <a:latin typeface="+mn-lt"/>
                <a:cs typeface="Open San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3267B-DDB1-1340-A9F7-F6105D71D605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9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5206-1563-1146-9A4D-6EE7BB6C70D9}" type="datetime4">
              <a:rPr lang="en-US" smtClean="0"/>
              <a:t>January 25,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3975759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Section Title</a:t>
            </a:r>
            <a:endParaRPr lang="fr-FR" dirty="0"/>
          </a:p>
        </p:txBody>
      </p:sp>
      <p:sp>
        <p:nvSpPr>
          <p:cNvPr id="3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093890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Section</a:t>
            </a:r>
            <a:endParaRPr lang="fr-FR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359777" y="5098797"/>
            <a:ext cx="3074092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5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2CC8D-01E8-2F47-87D0-37CD18F262D7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0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4" y="1535113"/>
            <a:ext cx="539184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4" y="2174875"/>
            <a:ext cx="5391840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4CDE-DB63-454D-858E-37A88F8C0F94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90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252B-A811-1F40-9D10-0D4198DA0D90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E8F84-D469-1B49-8A56-87FDB99DB892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9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20" y="273049"/>
            <a:ext cx="4013173" cy="1162051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2"/>
            <a:ext cx="6819216" cy="5853113"/>
          </a:xfrm>
        </p:spPr>
        <p:txBody>
          <a:bodyPr/>
          <a:lstStyle>
            <a:lvl1pPr>
              <a:defRPr sz="4300">
                <a:latin typeface="+mn-lt"/>
              </a:defRPr>
            </a:lvl1pPr>
            <a:lvl2pPr>
              <a:defRPr sz="37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700">
                <a:latin typeface="+mn-lt"/>
              </a:defRPr>
            </a:lvl4pPr>
            <a:lvl5pPr>
              <a:defRPr sz="2700">
                <a:latin typeface="+mn-lt"/>
              </a:defRPr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20" y="1435102"/>
            <a:ext cx="4013173" cy="46910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12B6-31D5-EE4F-9CDB-AA07E4429776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9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768" indent="0">
              <a:buNone/>
              <a:defRPr sz="3700"/>
            </a:lvl2pPr>
            <a:lvl3pPr marL="1219535" indent="0">
              <a:buNone/>
              <a:defRPr sz="3200"/>
            </a:lvl3pPr>
            <a:lvl4pPr marL="1829303" indent="0">
              <a:buNone/>
              <a:defRPr sz="2700"/>
            </a:lvl4pPr>
            <a:lvl5pPr marL="2439071" indent="0">
              <a:buNone/>
              <a:defRPr sz="2700"/>
            </a:lvl5pPr>
            <a:lvl6pPr marL="3048838" indent="0">
              <a:buNone/>
              <a:defRPr sz="2700"/>
            </a:lvl6pPr>
            <a:lvl7pPr marL="3658606" indent="0">
              <a:buNone/>
              <a:defRPr sz="2700"/>
            </a:lvl7pPr>
            <a:lvl8pPr marL="4268373" indent="0">
              <a:buNone/>
              <a:defRPr sz="2700"/>
            </a:lvl8pPr>
            <a:lvl9pPr marL="4878141" indent="0">
              <a:buNone/>
              <a:defRPr sz="2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345CC-AEA3-9041-B1FE-038E6AF0C498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2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74639"/>
            <a:ext cx="10978515" cy="1143000"/>
          </a:xfrm>
          <a:prstGeom prst="rect">
            <a:avLst/>
          </a:prstGeom>
        </p:spPr>
        <p:txBody>
          <a:bodyPr vert="horz" lIns="121954" tIns="60977" rIns="121954" bIns="6097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600201"/>
            <a:ext cx="10978515" cy="4525963"/>
          </a:xfrm>
          <a:prstGeom prst="rect">
            <a:avLst/>
          </a:prstGeom>
        </p:spPr>
        <p:txBody>
          <a:bodyPr vert="horz" lIns="121954" tIns="60977" rIns="121954" bIns="60977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917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B2B05-4662-044E-8DC4-385C3CCFCC95}" type="datetime4">
              <a:rPr lang="en-US" smtClean="0"/>
              <a:t>January 25,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7770" y="6356351"/>
            <a:ext cx="3862811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www.incose.org/IW2020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151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-IW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112" y="0"/>
            <a:ext cx="1192237" cy="94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5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609768" rtl="0" eaLnBrk="1" latinLnBrk="0" hangingPunct="1">
        <a:spcBef>
          <a:spcPct val="0"/>
        </a:spcBef>
        <a:buNone/>
        <a:defRPr sz="4400" kern="1200">
          <a:solidFill>
            <a:srgbClr val="0071CE"/>
          </a:solidFill>
          <a:latin typeface="+mj-lt"/>
          <a:ea typeface="+mj-ea"/>
          <a:cs typeface="Arial"/>
        </a:defRPr>
      </a:lvl1pPr>
    </p:titleStyle>
    <p:bodyStyle>
      <a:lvl1pPr marL="457326" indent="-457326" algn="l" defTabSz="609768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Arial"/>
        </a:defRPr>
      </a:lvl1pPr>
      <a:lvl2pPr marL="990872" indent="-381105" algn="l" defTabSz="609768" rtl="0" eaLnBrk="1" latinLnBrk="0" hangingPunct="1">
        <a:spcBef>
          <a:spcPct val="20000"/>
        </a:spcBef>
        <a:buFont typeface="Arial"/>
        <a:buChar char="–"/>
        <a:defRPr sz="3700" kern="1200">
          <a:solidFill>
            <a:schemeClr val="tx1"/>
          </a:solidFill>
          <a:latin typeface="+mn-lt"/>
          <a:ea typeface="+mn-ea"/>
          <a:cs typeface="Arial"/>
        </a:defRPr>
      </a:lvl2pPr>
      <a:lvl3pPr marL="1524419" indent="-304884" algn="l" defTabSz="60976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Arial"/>
        </a:defRPr>
      </a:lvl3pPr>
      <a:lvl4pPr marL="2134187" indent="-304884" algn="l" defTabSz="609768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Arial"/>
        </a:defRPr>
      </a:lvl4pPr>
      <a:lvl5pPr marL="2743954" indent="-304884" algn="l" defTabSz="609768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Arial"/>
        </a:defRPr>
      </a:lvl5pPr>
      <a:lvl6pPr marL="3353722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490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257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025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6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535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30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7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83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606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37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14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pics/osl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OSLC – Applicability to MBSE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Bill Chown, OSLC Open Project Governing Board</a:t>
            </a:r>
          </a:p>
        </p:txBody>
      </p:sp>
    </p:spTree>
    <p:extLst>
      <p:ext uri="{BB962C8B-B14F-4D97-AF65-F5344CB8AC3E}">
        <p14:creationId xmlns:p14="http://schemas.microsoft.com/office/powerpoint/2010/main" val="163426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A3E8-F2D1-AF44-B477-4C7F4BE0D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Contribute to OSLC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633FB-DD35-3C49-B43A-A8B633860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See more at open-</a:t>
            </a:r>
            <a:r>
              <a:rPr lang="en-US" sz="4000" dirty="0" err="1"/>
              <a:t>services.net</a:t>
            </a:r>
            <a:endParaRPr lang="en-US" sz="4000" dirty="0"/>
          </a:p>
          <a:p>
            <a:r>
              <a:rPr lang="en-US" sz="4000" dirty="0"/>
              <a:t>Access specs and work in progress in </a:t>
            </a:r>
            <a:r>
              <a:rPr lang="en-US" sz="4000" dirty="0" err="1"/>
              <a:t>github</a:t>
            </a:r>
            <a:r>
              <a:rPr lang="en-US" sz="4000" dirty="0"/>
              <a:t> </a:t>
            </a:r>
            <a:r>
              <a:rPr lang="en-US" sz="4000" dirty="0">
                <a:hlinkClick r:id="rId2"/>
              </a:rPr>
              <a:t>https://github.com/topics/oslc</a:t>
            </a:r>
            <a:endParaRPr lang="en-US" sz="4000" dirty="0"/>
          </a:p>
          <a:p>
            <a:r>
              <a:rPr lang="en-US" sz="4000" dirty="0"/>
              <a:t>Join the team!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EAD8D-04E8-4046-90DE-287B5994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3267B-DDB1-1340-A9F7-F6105D71D605}" type="datetime4">
              <a:rPr lang="en-US" smtClean="0"/>
              <a:t>January 26,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99931-B06E-0E42-B32D-AE32E9EFD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2961-3915-704D-8662-9E8DD77F6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5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86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DD750-2218-7641-9986-846E1C84B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OSLC Open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BC63F-7791-0C43-90D0-866FEE330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Since May 2019, OSLC is an OASIS Open Project</a:t>
            </a:r>
          </a:p>
          <a:p>
            <a:r>
              <a:rPr lang="en-US" sz="3600" dirty="0"/>
              <a:t>Participation in the OSLC Open Project is open </a:t>
            </a:r>
            <a:br>
              <a:rPr lang="en-US" sz="3600" dirty="0"/>
            </a:br>
            <a:r>
              <a:rPr lang="en-US" sz="3600" dirty="0"/>
              <a:t>to anyone who has something to contribute</a:t>
            </a:r>
          </a:p>
          <a:p>
            <a:r>
              <a:rPr lang="en-US" sz="3600" dirty="0"/>
              <a:t>Governance for the OSLC Open Project is managed by its Project Governing Board </a:t>
            </a:r>
            <a:br>
              <a:rPr lang="en-US" sz="3600" dirty="0"/>
            </a:br>
            <a:r>
              <a:rPr lang="en-US" sz="3600" dirty="0"/>
              <a:t>and its Technical Steering Committee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D36E5-1581-6448-A6A9-3647548A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3267B-DDB1-1340-A9F7-F6105D71D605}" type="datetime4">
              <a:rPr lang="en-US" smtClean="0"/>
              <a:t>January 26,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D9481-A68B-F049-88BE-62A36725D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B99F6-175D-604A-9FA9-34F87F25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76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Applicability of OSLC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8" y="1600201"/>
            <a:ext cx="11151776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Open Services for Lifecycle Collaboration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Domain-driven scenarios inspire standardization of common capabilities across disciplines</a:t>
            </a:r>
          </a:p>
          <a:p>
            <a:pPr lvl="1"/>
            <a:r>
              <a:rPr lang="en-US" dirty="0"/>
              <a:t>Many potential Disciplines, including Change Management, Requirements Management, and Quality Management</a:t>
            </a:r>
          </a:p>
          <a:p>
            <a:pPr lvl="1"/>
            <a:r>
              <a:rPr lang="en-US" dirty="0"/>
              <a:t>Cross-domain scenarios such as Application Lifecycle Management (ALM) &amp; DevOps, Product Lifecycle Management (PLM), and Integrated Service Management (ISM)</a:t>
            </a:r>
          </a:p>
          <a:p>
            <a:pPr lvl="1"/>
            <a:endParaRPr lang="en-US" dirty="0"/>
          </a:p>
          <a:p>
            <a:r>
              <a:rPr lang="en-US" dirty="0"/>
              <a:t>The OSLC approach focuses on software lifecycle management to ensure it meets a core set of scenarios and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4CB1-B9DD-8F4A-A154-7499FBD52E37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05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436DF4E-7E0E-3F42-A9DC-B063D551E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Values of the OSLC Approach</a:t>
            </a: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06E94D07-E7F8-7749-B72C-512AFAA19E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0607"/>
          <a:stretch/>
        </p:blipFill>
        <p:spPr>
          <a:xfrm>
            <a:off x="1190625" y="1368578"/>
            <a:ext cx="9817100" cy="5352898"/>
          </a:xfrm>
          <a:prstGeom prst="rect">
            <a:avLst/>
          </a:prstGeom>
          <a:noFill/>
        </p:spPr>
      </p:pic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360371FA-28DA-EF40-993F-C05C32534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812CA58E-0C4E-4E42-9E30-D25F7ECE1337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21676-5627-3043-B646-658B1621F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www.incose.org/IW2020</a:t>
            </a:r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A664E8E8-0008-BD4D-8520-7EE05AA1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924B41C4-1474-8D42-B330-D2828683839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25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D54-9FEE-8C44-8033-D226CBC09567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1433" t="20645" r="8143" b="1505"/>
          <a:stretch/>
        </p:blipFill>
        <p:spPr>
          <a:xfrm>
            <a:off x="2182760" y="518748"/>
            <a:ext cx="7962971" cy="564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OSLC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Layered architecture builds on Linked Data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E6C3-57BB-574C-8019-82CCC2EEDA9F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757" y="2239764"/>
            <a:ext cx="9144470" cy="38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8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9C27D-D45E-F945-9959-D39EAD48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OSLC 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832C-369E-924B-8AA4-CB195E52B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The OSLC Core Specification is a Hypermedia API, with the potential to provide value to any domain with data integration challenges. </a:t>
            </a:r>
          </a:p>
          <a:p>
            <a:r>
              <a:rPr lang="en-US" dirty="0"/>
              <a:t>The OSLC Core specification expands on the W3C LDP capabilities</a:t>
            </a:r>
          </a:p>
          <a:p>
            <a:pPr lvl="1"/>
            <a:r>
              <a:rPr lang="en-US" dirty="0"/>
              <a:t>Define the essential and common technical elements of OSLC domain specifications</a:t>
            </a:r>
          </a:p>
          <a:p>
            <a:pPr lvl="1"/>
            <a:r>
              <a:rPr lang="en-US" dirty="0"/>
              <a:t>Offer guidance on common concerns for creating, updating, retrieving, and linking to lifecycle resources.</a:t>
            </a:r>
          </a:p>
          <a:p>
            <a:r>
              <a:rPr lang="en-US" dirty="0"/>
              <a:t>OSLC domain-specific specifications</a:t>
            </a:r>
          </a:p>
          <a:p>
            <a:pPr lvl="1"/>
            <a:r>
              <a:rPr lang="en-US" dirty="0"/>
              <a:t>The equivalent of schemas in RDF for enabling data interoperability. </a:t>
            </a:r>
          </a:p>
          <a:p>
            <a:pPr lvl="1"/>
            <a:r>
              <a:rPr lang="en-US" dirty="0"/>
              <a:t>They consist of RDF vocabularies and OSLC resource shapes. </a:t>
            </a:r>
          </a:p>
          <a:p>
            <a:r>
              <a:rPr lang="en-US" dirty="0"/>
              <a:t>RDF vocabularies describe standardized resource types and properties. </a:t>
            </a:r>
          </a:p>
          <a:p>
            <a:r>
              <a:rPr lang="en-US" dirty="0"/>
              <a:t>OSLC resource shapes are used to define constraints such as multiplicity constraints on properties of specific resource types.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298FA-B1D1-B349-B5F7-758E98592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3267B-DDB1-1340-A9F7-F6105D71D605}" type="datetime4">
              <a:rPr lang="en-US" smtClean="0"/>
              <a:t>January 26,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9B43-DCC2-604A-8901-F637F3420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E1FCF-248D-6D40-9B45-7C0C6A484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04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OSLC Core 3.0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919" y="1600201"/>
            <a:ext cx="4724082" cy="4525963"/>
          </a:xfrm>
        </p:spPr>
        <p:txBody>
          <a:bodyPr>
            <a:normAutofit/>
          </a:bodyPr>
          <a:lstStyle/>
          <a:p>
            <a:r>
              <a:rPr lang="en-US" sz="3200" dirty="0"/>
              <a:t>OSLC Core 3.0 builds on capabilities developed in different standards organizations, TCs and working groups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08-2AA4-CA4C-9A69-173F6D256B1F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103" y="1278545"/>
            <a:ext cx="6638095" cy="4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13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OSLC Core 3.0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Integration is based on an open standard, and not controlled by any single vendor</a:t>
            </a:r>
          </a:p>
          <a:p>
            <a:r>
              <a:rPr lang="en-US" dirty="0"/>
              <a:t>OSLC 3.0 is based on the W3C Linked Data Platform standard which provides a solid foundation for reading and writing linked data resources</a:t>
            </a:r>
          </a:p>
          <a:p>
            <a:r>
              <a:rPr lang="en-US" dirty="0"/>
              <a:t>The specifications are simpler, more consistent and will potentially be more attractive to, and easier to consume by new integrations</a:t>
            </a:r>
          </a:p>
          <a:p>
            <a:r>
              <a:rPr lang="en-US" dirty="0"/>
              <a:t>There are some new capabilities specified, including Attachments, inverse link labels, traceability and impact types</a:t>
            </a:r>
          </a:p>
          <a:p>
            <a:r>
              <a:rPr lang="en-US" dirty="0"/>
              <a:t>Domain vocabularies can be improved for data consistency and removing data gaps</a:t>
            </a:r>
          </a:p>
          <a:p>
            <a:r>
              <a:rPr lang="en-US" dirty="0"/>
              <a:t>All Resource Shapes are provided in machine readable </a:t>
            </a:r>
            <a:r>
              <a:rPr lang="en-US" i="1" dirty="0"/>
              <a:t>Turtle</a:t>
            </a:r>
            <a:r>
              <a:rPr lang="en-US" dirty="0"/>
              <a:t> files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CB3B4-CC39-8C43-A297-204A01DF33E8}" type="datetime4">
              <a:rPr lang="en-US" smtClean="0"/>
              <a:t>January 25,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www.incose.org</a:t>
            </a:r>
            <a:r>
              <a:rPr lang="en-US" dirty="0"/>
              <a:t>/IW2020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72463"/>
      </p:ext>
    </p:extLst>
  </p:cSld>
  <p:clrMapOvr>
    <a:masterClrMapping/>
  </p:clrMapOvr>
</p:sld>
</file>

<file path=ppt/theme/theme1.xml><?xml version="1.0" encoding="utf-8"?>
<a:theme xmlns:a="http://schemas.openxmlformats.org/drawingml/2006/main" name="IW2018 slide">
  <a:themeElements>
    <a:clrScheme name="INCOSE IW">
      <a:dk1>
        <a:srgbClr val="414042"/>
      </a:dk1>
      <a:lt1>
        <a:sysClr val="window" lastClr="FFFFFF"/>
      </a:lt1>
      <a:dk2>
        <a:srgbClr val="0071CE"/>
      </a:dk2>
      <a:lt2>
        <a:srgbClr val="EEECE1"/>
      </a:lt2>
      <a:accent1>
        <a:srgbClr val="618FCB"/>
      </a:accent1>
      <a:accent2>
        <a:srgbClr val="0071CE"/>
      </a:accent2>
      <a:accent3>
        <a:srgbClr val="0071CE"/>
      </a:accent3>
      <a:accent4>
        <a:srgbClr val="618FCB"/>
      </a:accent4>
      <a:accent5>
        <a:srgbClr val="618FCB"/>
      </a:accent5>
      <a:accent6>
        <a:srgbClr val="618FCB"/>
      </a:accent6>
      <a:hlink>
        <a:srgbClr val="0000FF"/>
      </a:hlink>
      <a:folHlink>
        <a:srgbClr val="981B1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99999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2EE96147-046F-C449-B8A4-19A5B13DE150}" vid="{28D92272-EEBD-544E-B00C-818D9EFC76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NCOSE Document" ma:contentTypeID="0x0101001AF30B7C635BFC40B91DC39ED8119F2F00D6EC4370FB4CD949B2B30B97EED8062A" ma:contentTypeVersion="" ma:contentTypeDescription="Create a new document." ma:contentTypeScope="" ma:versionID="5bbb7a99e08f286fdd217d4a7a04d031">
  <xsd:schema xmlns:xsd="http://www.w3.org/2001/XMLSchema" xmlns:xs="http://www.w3.org/2001/XMLSchema" xmlns:p="http://schemas.microsoft.com/office/2006/metadata/properties" xmlns:ns2="07d0ccec-aae8-4814-a6d3-0c68dd73da2d" targetNamespace="http://schemas.microsoft.com/office/2006/metadata/properties" ma:root="true" ma:fieldsID="fcda0469f593fc237952d7309c9a6a87" ns2:_="">
    <xsd:import namespace="07d0ccec-aae8-4814-a6d3-0c68dd73da2d"/>
    <xsd:element name="properties">
      <xsd:complexType>
        <xsd:sequence>
          <xsd:element name="documentManagement">
            <xsd:complexType>
              <xsd:all>
                <xsd:element ref="ns2:incoseDistribution" minOccurs="0"/>
                <xsd:element ref="ns2:j6f62fd0e2284e44b1906b33aa785078" minOccurs="0"/>
                <xsd:element ref="ns2:TaxCatchAll" minOccurs="0"/>
                <xsd:element ref="ns2:TaxCatchAllLabel" minOccurs="0"/>
                <xsd:element ref="ns2:df56f4c5a0be4550856ac6bd150af184" minOccurs="0"/>
                <xsd:element ref="ns2:o4d603b143c54403a43a44e339fe5e1a" minOccurs="0"/>
                <xsd:element ref="ns2:fc73f2c3713f415c9afd0faf07c59adc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0ccec-aae8-4814-a6d3-0c68dd73da2d" elementFormDefault="qualified">
    <xsd:import namespace="http://schemas.microsoft.com/office/2006/documentManagement/types"/>
    <xsd:import namespace="http://schemas.microsoft.com/office/infopath/2007/PartnerControls"/>
    <xsd:element name="incoseDistribution" ma:index="8" nillable="true" ma:displayName="Distribution" ma:default="" ma:internalName="incoseDistribution">
      <xsd:simpleType>
        <xsd:restriction base="dms:Choice">
          <xsd:enumeration value="Open For Public Distribution"/>
          <xsd:enumeration value="Internal to INCOSE Members"/>
        </xsd:restriction>
      </xsd:simpleType>
    </xsd:element>
    <xsd:element name="j6f62fd0e2284e44b1906b33aa785078" ma:index="9" nillable="true" ma:taxonomy="true" ma:internalName="j6f62fd0e2284e44b1906b33aa785078" ma:taxonomyFieldName="incoseWorkingGroup" ma:displayName="Working Groups" ma:default="" ma:fieldId="{36f62fd0-e228-4e44-b190-6b33aa785078}" ma:sspId="08fe2f84-03a1-48cf-9e03-1bf6c33fafbe" ma:termSetId="b4545d9d-43c2-43a5-b101-c26e148252f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62e79503-1a2b-4294-a229-384a0f52ada3}" ma:internalName="TaxCatchAll" ma:showField="CatchAllData" ma:web="07d0ccec-aae8-4814-a6d3-0c68dd73da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2e79503-1a2b-4294-a229-384a0f52ada3}" ma:internalName="TaxCatchAllLabel" ma:readOnly="true" ma:showField="CatchAllDataLabel" ma:web="07d0ccec-aae8-4814-a6d3-0c68dd73da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f56f4c5a0be4550856ac6bd150af184" ma:index="13" nillable="true" ma:taxonomy="true" ma:internalName="df56f4c5a0be4550856ac6bd150af184" ma:taxonomyFieldName="incoseChapters" ma:displayName="Chapters" ma:default="" ma:fieldId="{df56f4c5-a0be-4550-856a-c6bd150af184}" ma:sspId="08fe2f84-03a1-48cf-9e03-1bf6c33fafbe" ma:termSetId="cfb95cbd-7a79-444e-88d9-ed9ec2f185f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d603b143c54403a43a44e339fe5e1a" ma:index="15" nillable="true" ma:taxonomy="true" ma:internalName="o4d603b143c54403a43a44e339fe5e1a" ma:taxonomyFieldName="incoseOrganizations" ma:displayName="Organizations" ma:default="" ma:fieldId="{84d603b1-43c5-4403-a43a-44e339fe5e1a}" ma:sspId="08fe2f84-03a1-48cf-9e03-1bf6c33fafbe" ma:termSetId="48b99640-702e-422f-a11d-aec6d871b7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c73f2c3713f415c9afd0faf07c59adc" ma:index="17" nillable="true" ma:taxonomy="true" ma:internalName="fc73f2c3713f415c9afd0faf07c59adc" ma:taxonomyFieldName="INCOSEProductValue" ma:displayName="Item Value" ma:default="45;#Local|254e409e-99ce-4994-8e1c-1a49057a5299" ma:fieldId="{fc73f2c3-713f-415c-9afd-0faf07c59adc}" ma:taxonomyMulti="true" ma:sspId="08fe2f84-03a1-48cf-9e03-1bf6c33fafbe" ma:termSetId="432b97d5-a841-4537-8786-65acc6747ba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1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4d603b143c54403a43a44e339fe5e1a xmlns="07d0ccec-aae8-4814-a6d3-0c68dd73da2d">
      <Terms xmlns="http://schemas.microsoft.com/office/infopath/2007/PartnerControls"/>
    </o4d603b143c54403a43a44e339fe5e1a>
    <df56f4c5a0be4550856ac6bd150af184 xmlns="07d0ccec-aae8-4814-a6d3-0c68dd73da2d">
      <Terms xmlns="http://schemas.microsoft.com/office/infopath/2007/PartnerControls"/>
    </df56f4c5a0be4550856ac6bd150af184>
    <fc73f2c3713f415c9afd0faf07c59adc xmlns="07d0ccec-aae8-4814-a6d3-0c68dd73da2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Local</TermName>
          <TermId xmlns="http://schemas.microsoft.com/office/infopath/2007/PartnerControls">254e409e-99ce-4994-8e1c-1a49057a5299</TermId>
        </TermInfo>
      </Terms>
    </fc73f2c3713f415c9afd0faf07c59adc>
    <incoseDistribution xmlns="07d0ccec-aae8-4814-a6d3-0c68dd73da2d" xsi:nil="true"/>
    <j6f62fd0e2284e44b1906b33aa785078 xmlns="07d0ccec-aae8-4814-a6d3-0c68dd73da2d">
      <Terms xmlns="http://schemas.microsoft.com/office/infopath/2007/PartnerControls"/>
    </j6f62fd0e2284e44b1906b33aa785078>
    <TaxCatchAll xmlns="07d0ccec-aae8-4814-a6d3-0c68dd73da2d">
      <Value>45</Value>
    </TaxCatchAll>
  </documentManagement>
</p:properties>
</file>

<file path=customXml/itemProps1.xml><?xml version="1.0" encoding="utf-8"?>
<ds:datastoreItem xmlns:ds="http://schemas.openxmlformats.org/officeDocument/2006/customXml" ds:itemID="{A4EA82ED-46FC-4467-98CC-A0E7C19D8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d0ccec-aae8-4814-a6d3-0c68dd73da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648B0-5CBB-497D-A609-B2534EEB50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A1C9FE-B339-46EA-B7D9-BD1275CC5F69}">
  <ds:schemaRefs>
    <ds:schemaRef ds:uri="http://schemas.microsoft.com/office/2006/metadata/properties"/>
    <ds:schemaRef ds:uri="http://schemas.microsoft.com/office/infopath/2007/PartnerControls"/>
    <ds:schemaRef ds:uri="07d0ccec-aae8-4814-a6d3-0c68dd73da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503</Words>
  <Application>Microsoft Macintosh PowerPoint</Application>
  <PresentationFormat>Custom</PresentationFormat>
  <Paragraphs>69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Open Sans Light</vt:lpstr>
      <vt:lpstr>IW2018 slide</vt:lpstr>
      <vt:lpstr>OSLC – Applicability to MBSE</vt:lpstr>
      <vt:lpstr>OSLC Open Project</vt:lpstr>
      <vt:lpstr>Applicability of OSLC</vt:lpstr>
      <vt:lpstr>Values of the OSLC Approach</vt:lpstr>
      <vt:lpstr>PowerPoint Presentation</vt:lpstr>
      <vt:lpstr>OSLC Architecture</vt:lpstr>
      <vt:lpstr>OSLC Core</vt:lpstr>
      <vt:lpstr>OSLC Core 3.0 </vt:lpstr>
      <vt:lpstr>Goals of OSLC Core 3.0</vt:lpstr>
      <vt:lpstr>Contribute to OSLC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OSLC – Applicability to MBSE</dc:title>
  <dc:creator>Bill Chown</dc:creator>
  <cp:lastModifiedBy>Bill Chown</cp:lastModifiedBy>
  <cp:revision>1</cp:revision>
  <dcterms:created xsi:type="dcterms:W3CDTF">2020-01-25T19:57:09Z</dcterms:created>
  <dcterms:modified xsi:type="dcterms:W3CDTF">2020-01-26T17:28:50Z</dcterms:modified>
</cp:coreProperties>
</file>