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7"/>
  </p:normalViewPr>
  <p:slideViewPr>
    <p:cSldViewPr snapToGrid="0" snapToObjects="1">
      <p:cViewPr varScale="1">
        <p:scale>
          <a:sx n="111" d="100"/>
          <a:sy n="111" d="100"/>
        </p:scale>
        <p:origin x="240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E429E-A420-0F4F-A1CA-5D690044E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8F592-B4E7-E74D-825C-37E47889F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12C69-82E8-CE4C-87E8-CFACC3F77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93E5D-39DD-3D42-8811-5A607367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9FD2-9716-0B4C-8173-AFD71181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9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2B34-DDA7-F240-8A9A-A9F23750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A666F-58F1-B341-BEE7-05BDCE0D5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4A7B9-6794-6A40-9D60-88F82AEB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CFA67-C65B-8042-9657-2CA33B58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4AB4A-BAD9-A548-AC81-441969CE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2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8D8523-6CC1-4D49-B253-5E7EE09022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168F4-F289-DC4F-97E9-5451A6507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13F1A-B10B-5346-98DA-E741C61D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A3751-7F0F-894A-8767-E096193D6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385AE-B937-EC4F-9A45-DA9EF663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A065-CF6B-BB43-8450-92B0CDAE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2D8B9-4182-C14B-97DB-10254E265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A6ACC-4ED2-2A47-9EA6-F3DC2C2A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0BB24-BB73-534C-BEFA-5E96E4A2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09CEC-5F95-3946-9D41-0D1B10D6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4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6EEE3-5AC6-0D4D-89A4-DADE18D8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D9B81-B1FD-464C-8E3E-4A7532A41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BE67F-2261-F641-9A28-612A9E19C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45D68-EE2D-9F48-8A56-42D745E53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A44A1-C35C-DF44-90C4-CFEE3CEC9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7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1720A-DDD5-A644-8F06-B2F1F5741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16860-813B-DD4B-B0E6-BDA20FBB9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FA22A-0300-F147-B83D-4004B8879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E4BCD-EF3F-7B4C-9644-83318594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198DC-06AD-F64E-B57C-FF3CD81D0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B5FDE-99A4-F64D-92D5-0BB0AFC12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9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E5D0B-0869-EF45-BF66-F940999A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9FA7B-53D6-BB43-98CC-24AD3DEB6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00580-CFE7-D842-A737-2F5861503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86568-26EC-F748-AE1B-5880575FB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3D0FB-7C47-FC4E-A97B-E6EB394ADC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9A8F2B-E59C-7742-AF06-854603DA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7FBDB5-8350-6745-AFEA-BF449DA1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DE7A8D-2B8B-364B-9C0A-F858C72E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9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9748C-E666-CD4D-92A1-4F91D2C4C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EF82D-A823-5147-9508-A1AEAE7FE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B42BA1-BA07-C84E-BA00-C229E7AA8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88C3A-91A2-1B4B-9D59-11A265E7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12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736F50-2F76-434C-98F6-96DB9F87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47461D-7D5E-994B-93F8-16B5161B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FABDF-6221-5644-AFA7-B0F5F23C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1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D14E-8957-EF40-B594-971829477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67F90-69DD-9E46-8FFE-A88A63195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68202-57A2-C740-8CCC-F56454871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D8A28-19E2-D747-8C09-E9190BFE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5747F-0202-F94F-A5C1-5ED5312F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F615D-C766-8247-B07F-3FCCEEE7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6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ED31-7FD5-B14D-849F-9DDCAD6B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82558-DE64-3644-ACCA-F5A0BFA48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E6993-8511-EE45-BE0B-155C1F222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60C9B-3866-FF46-82C5-F411B0382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BF424-8D62-8241-AAC9-236A13CE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965E-C478-2B49-AB9F-9BB96ACD0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0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A15CA-5DCF-554A-A51B-7267A559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2BA7E-65FA-EE4C-AD81-DC19D7C89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25D27-AFB9-064A-8DAD-58814D10B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17621-E16B-484E-94E0-CB2107265A6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6A5CD-80E8-4840-A168-575E11F5D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BDB08-B6C6-FB43-9E96-70D114ABC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50388-B71C-CD4A-B831-5AA211D23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2001/sw/" TargetMode="External"/><Relationship Id="rId2" Type="http://schemas.openxmlformats.org/officeDocument/2006/relationships/hyperlink" Target="https://eprints.soton.ac.uk/262614/2/OLD_Semantic_Web_Revisted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.org/2001/sw/wiki/SPARQL" TargetMode="External"/><Relationship Id="rId5" Type="http://schemas.openxmlformats.org/officeDocument/2006/relationships/hyperlink" Target="https://www.w3.org/2001/sw/wiki/OWL" TargetMode="External"/><Relationship Id="rId4" Type="http://schemas.openxmlformats.org/officeDocument/2006/relationships/hyperlink" Target="https://www.w3.org/RDF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E90B-57AD-DD43-8621-A468C7485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Semantic Technologies</a:t>
            </a:r>
            <a:br>
              <a:rPr lang="en-US" dirty="0"/>
            </a:br>
            <a:r>
              <a:rPr lang="en-US" dirty="0"/>
              <a:t>for</a:t>
            </a:r>
            <a:br>
              <a:rPr lang="en-US" dirty="0"/>
            </a:br>
            <a:r>
              <a:rPr lang="en-US" dirty="0"/>
              <a:t>Systems Engineering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B93ED-E3EA-474F-8D18-E0778F52A7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Steven Jenkins</a:t>
            </a:r>
            <a:br>
              <a:rPr lang="en-US" dirty="0"/>
            </a:br>
            <a:r>
              <a:rPr lang="en-US" dirty="0"/>
              <a:t>Jet Propulsion Laboratory</a:t>
            </a:r>
            <a:br>
              <a:rPr lang="en-US" dirty="0"/>
            </a:br>
            <a:r>
              <a:rPr lang="en-US" dirty="0"/>
              <a:t>California Institute of Technology*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B0F16F-539B-6745-93B4-1F2197230A67}"/>
              </a:ext>
            </a:extLst>
          </p:cNvPr>
          <p:cNvSpPr txBox="1"/>
          <p:nvPr/>
        </p:nvSpPr>
        <p:spPr>
          <a:xfrm>
            <a:off x="3239369" y="5647764"/>
            <a:ext cx="5713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 Institutional affiliation for identification purposes only.     Not speaking on behalf of JPL or Caltech.</a:t>
            </a:r>
          </a:p>
        </p:txBody>
      </p:sp>
    </p:spTree>
    <p:extLst>
      <p:ext uri="{BB962C8B-B14F-4D97-AF65-F5344CB8AC3E}">
        <p14:creationId xmlns:p14="http://schemas.microsoft.com/office/powerpoint/2010/main" val="3432855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B68F2-997D-994B-9D8C-2199E5B9F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ST4SE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1A0F7-5859-5E46-B879-72BE094E6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300" dirty="0">
                <a:cs typeface="Helvetica"/>
              </a:rPr>
              <a:t>Work to build consensus around principled, rigorous use of systems engineering language</a:t>
            </a:r>
          </a:p>
          <a:p>
            <a:pPr lvl="1"/>
            <a:r>
              <a:rPr lang="en-US" sz="2300" dirty="0">
                <a:cs typeface="Helvetica"/>
              </a:rPr>
              <a:t>Not just capturing current usage, but proposing normalized usage that entails semantic rigor</a:t>
            </a:r>
          </a:p>
          <a:p>
            <a:r>
              <a:rPr lang="en-US" sz="2300" dirty="0">
                <a:cs typeface="Helvetica"/>
              </a:rPr>
              <a:t>Capture and formalize this consensus in formal ontologies using well-established languages and techniques from Knowledge Representation</a:t>
            </a:r>
          </a:p>
          <a:p>
            <a:r>
              <a:rPr lang="en-US" sz="2300" dirty="0">
                <a:cs typeface="Helvetica"/>
              </a:rPr>
              <a:t>Collect and promulgate methodological guidance for development of related ontologies from industry and academia</a:t>
            </a:r>
          </a:p>
          <a:p>
            <a:r>
              <a:rPr lang="en-US" sz="2300" dirty="0">
                <a:cs typeface="Helvetica"/>
              </a:rPr>
              <a:t>Collect and encourage development of related rules and tests based on the ontological  principles for model checking</a:t>
            </a:r>
          </a:p>
          <a:p>
            <a:r>
              <a:rPr lang="en-US" sz="2300" dirty="0">
                <a:cs typeface="Helvetica"/>
              </a:rPr>
              <a:t>Encourage development of software to support semantic model-building, reasoning, and analysis</a:t>
            </a:r>
          </a:p>
          <a:p>
            <a:r>
              <a:rPr lang="en-US" sz="2300" dirty="0">
                <a:cs typeface="Helvetica"/>
              </a:rPr>
              <a:t>Provide advocacy and training for more rigorous practice supporting these artifacts and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783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28303-7A06-5C44-9DBD-F760F94B9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Governance Structure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8B260AC-544B-4A48-810F-CF6DC23B6F2B}"/>
              </a:ext>
            </a:extLst>
          </p:cNvPr>
          <p:cNvGrpSpPr/>
          <p:nvPr/>
        </p:nvGrpSpPr>
        <p:grpSpPr>
          <a:xfrm>
            <a:off x="2061673" y="1825624"/>
            <a:ext cx="7712011" cy="4725647"/>
            <a:chOff x="938929" y="1302125"/>
            <a:chExt cx="7712011" cy="4725647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C74EC124-F149-7E42-9ED8-1B9300269253}"/>
                </a:ext>
              </a:extLst>
            </p:cNvPr>
            <p:cNvSpPr txBox="1">
              <a:spLocks/>
            </p:cNvSpPr>
            <p:nvPr/>
          </p:nvSpPr>
          <p:spPr>
            <a:xfrm>
              <a:off x="4715837" y="1302125"/>
              <a:ext cx="3935103" cy="472564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 dirty="0"/>
            </a:p>
            <a:p>
              <a:pPr>
                <a:spcBef>
                  <a:spcPct val="0"/>
                </a:spcBef>
              </a:pPr>
              <a:r>
                <a:rPr lang="en-US" sz="5100" dirty="0">
                  <a:cs typeface="Helvetica"/>
                </a:rPr>
                <a:t>Steering Group own the initiative charter and ensures that activities adhere to it; provides programmatic guidance</a:t>
              </a:r>
            </a:p>
            <a:p>
              <a:pPr marL="0" indent="0">
                <a:spcBef>
                  <a:spcPct val="0"/>
                </a:spcBef>
                <a:buNone/>
              </a:pPr>
              <a:endParaRPr lang="en-US" sz="5100" dirty="0">
                <a:cs typeface="Helvetica"/>
              </a:endParaRPr>
            </a:p>
            <a:p>
              <a:pPr>
                <a:spcBef>
                  <a:spcPct val="0"/>
                </a:spcBef>
              </a:pPr>
              <a:r>
                <a:rPr lang="en-US" sz="5100" dirty="0">
                  <a:cs typeface="Helvetica"/>
                </a:rPr>
                <a:t>Working Groups are formed for specific projects; many will originate in proposed contributions from core team members or others</a:t>
              </a:r>
            </a:p>
            <a:p>
              <a:pPr>
                <a:spcBef>
                  <a:spcPct val="0"/>
                </a:spcBef>
              </a:pPr>
              <a:endParaRPr lang="en-US" sz="5100" dirty="0">
                <a:cs typeface="Helvetica"/>
              </a:endParaRPr>
            </a:p>
            <a:p>
              <a:pPr>
                <a:spcBef>
                  <a:spcPct val="0"/>
                </a:spcBef>
              </a:pPr>
              <a:r>
                <a:rPr lang="en-US" sz="5100" dirty="0">
                  <a:cs typeface="Helvetica"/>
                </a:rPr>
                <a:t>Core Team ensures architectural coherence; provides technical guidance in both SE and Semantic technology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C2C139E6-49FF-324B-A94D-27B582EF134D}"/>
                </a:ext>
              </a:extLst>
            </p:cNvPr>
            <p:cNvSpPr/>
            <p:nvPr/>
          </p:nvSpPr>
          <p:spPr>
            <a:xfrm>
              <a:off x="938929" y="1425970"/>
              <a:ext cx="3303742" cy="1238465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Steering Group</a:t>
              </a:r>
              <a:br>
                <a:rPr lang="en-US" dirty="0"/>
              </a:br>
              <a:r>
                <a:rPr lang="en-US" sz="2000" dirty="0"/>
                <a:t>(4 to 6 members)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039CB193-8094-174A-8E77-898BE81310B5}"/>
                </a:ext>
              </a:extLst>
            </p:cNvPr>
            <p:cNvSpPr/>
            <p:nvPr/>
          </p:nvSpPr>
          <p:spPr>
            <a:xfrm>
              <a:off x="938930" y="2988294"/>
              <a:ext cx="3303742" cy="1189599"/>
            </a:xfrm>
            <a:prstGeom prst="roundRect">
              <a:avLst/>
            </a:prstGeom>
            <a:solidFill>
              <a:srgbClr val="00B0F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Working Groups</a:t>
              </a:r>
              <a:br>
                <a:rPr lang="en-US" dirty="0"/>
              </a:br>
              <a:r>
                <a:rPr lang="en-US" sz="2000" dirty="0"/>
                <a:t>(unlimited)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F7FA649A-032D-1F43-813A-6A7B306A5526}"/>
                </a:ext>
              </a:extLst>
            </p:cNvPr>
            <p:cNvSpPr/>
            <p:nvPr/>
          </p:nvSpPr>
          <p:spPr>
            <a:xfrm>
              <a:off x="938929" y="4561926"/>
              <a:ext cx="3351039" cy="1201612"/>
            </a:xfrm>
            <a:prstGeom prst="roundRect">
              <a:avLst/>
            </a:prstGeom>
            <a:solidFill>
              <a:srgbClr val="FFC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Core Team</a:t>
              </a:r>
              <a:br>
                <a:rPr lang="en-US" dirty="0"/>
              </a:br>
              <a:r>
                <a:rPr lang="en-US" sz="2000" dirty="0"/>
                <a:t>(8 to 10 members)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487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4272-20D6-554B-AD32-92F7686F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ST4SE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2CC07-7DA1-B54D-B6D7-63761BD12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Steering Committee meets biweekly by </a:t>
            </a:r>
            <a:r>
              <a:rPr lang="en-US" dirty="0" err="1"/>
              <a:t>telecon</a:t>
            </a:r>
            <a:r>
              <a:rPr lang="en-US" dirty="0"/>
              <a:t> and occasionally face-to-face</a:t>
            </a:r>
          </a:p>
          <a:p>
            <a:pPr lvl="1"/>
            <a:r>
              <a:rPr lang="en-US" dirty="0"/>
              <a:t>Primary focus is on setting up the legal entity</a:t>
            </a:r>
          </a:p>
          <a:p>
            <a:r>
              <a:rPr lang="en-US" dirty="0"/>
              <a:t>Core Team meets biweekly by </a:t>
            </a:r>
            <a:r>
              <a:rPr lang="en-US" dirty="0" err="1"/>
              <a:t>telecon</a:t>
            </a:r>
            <a:r>
              <a:rPr lang="en-US" dirty="0"/>
              <a:t> and occasionally face-to-face</a:t>
            </a:r>
          </a:p>
          <a:p>
            <a:pPr lvl="1"/>
            <a:r>
              <a:rPr lang="en-US" dirty="0"/>
              <a:t>Primary focus is on</a:t>
            </a:r>
          </a:p>
          <a:p>
            <a:pPr lvl="2"/>
            <a:r>
              <a:rPr lang="en-US" dirty="0"/>
              <a:t>Setting up tools for collaborative development</a:t>
            </a:r>
          </a:p>
          <a:p>
            <a:pPr lvl="2"/>
            <a:r>
              <a:rPr lang="en-US" dirty="0"/>
              <a:t>Tutorials on Semantic Web</a:t>
            </a:r>
          </a:p>
          <a:p>
            <a:pPr lvl="2"/>
            <a:r>
              <a:rPr lang="en-US" dirty="0"/>
              <a:t>Examination of candidate ontologies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45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8D3A6-A876-D642-9DB5-DB7E3198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ST4SE and </a:t>
            </a:r>
            <a:r>
              <a:rPr lang="en-US" dirty="0" err="1"/>
              <a:t>SysML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983BE-B77A-DE4D-90E1-80A79F43C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key objectives of </a:t>
            </a:r>
            <a:r>
              <a:rPr lang="en-US" dirty="0" err="1"/>
              <a:t>SysML</a:t>
            </a:r>
            <a:r>
              <a:rPr lang="en-US" dirty="0"/>
              <a:t> 2 is improved formalism and logical rigor for </a:t>
            </a:r>
            <a:r>
              <a:rPr lang="en-US" dirty="0" err="1"/>
              <a:t>SysML</a:t>
            </a:r>
            <a:endParaRPr lang="en-US" dirty="0"/>
          </a:p>
          <a:p>
            <a:r>
              <a:rPr lang="en-US" dirty="0"/>
              <a:t>Obviously, there is a great deal of overlap with ST4SE</a:t>
            </a:r>
          </a:p>
          <a:p>
            <a:r>
              <a:rPr lang="en-US" dirty="0"/>
              <a:t>ST4SE will work closely with </a:t>
            </a:r>
            <a:r>
              <a:rPr lang="en-US" dirty="0" err="1"/>
              <a:t>SysML</a:t>
            </a:r>
            <a:r>
              <a:rPr lang="en-US" dirty="0"/>
              <a:t> 2 to ensure that our products are compatible and mutually reinforcing</a:t>
            </a:r>
          </a:p>
          <a:p>
            <a:r>
              <a:rPr lang="en-US" dirty="0"/>
              <a:t>At least one person on the ST4SE Core Team is active in </a:t>
            </a:r>
            <a:r>
              <a:rPr lang="en-US" dirty="0" err="1"/>
              <a:t>SysML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4136795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8757-E13D-2C40-9144-EE85F44F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869EE-3019-0C48-940B-0B099D9A8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0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44330-79E7-E249-A9BC-90742FF3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CEF2D-58C9-6F40-9D4C-B4D3CC484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Shadbolt</a:t>
            </a:r>
            <a:r>
              <a:rPr lang="en-US" dirty="0"/>
              <a:t>, N., Hall, W., Berners-Lee, T., </a:t>
            </a:r>
            <a:r>
              <a:rPr lang="en-US" dirty="0">
                <a:hlinkClick r:id="rId2"/>
              </a:rPr>
              <a:t>The Semantic Web Revisited</a:t>
            </a:r>
            <a:r>
              <a:rPr lang="en-US" dirty="0"/>
              <a:t>, IEEE Intelligent Systems, 2006.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World Wide Web Consortium, </a:t>
            </a:r>
            <a:r>
              <a:rPr lang="en-US" dirty="0">
                <a:hlinkClick r:id="rId3"/>
              </a:rPr>
              <a:t>W3C Semantic Web Activity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World Wide Web Consortium, </a:t>
            </a:r>
            <a:r>
              <a:rPr lang="en-US" dirty="0">
                <a:hlinkClick r:id="rId4"/>
              </a:rPr>
              <a:t>Resource Description Framework (RDF)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World Wide Web Consortium, </a:t>
            </a:r>
            <a:r>
              <a:rPr lang="en-US" dirty="0">
                <a:hlinkClick r:id="rId5"/>
              </a:rPr>
              <a:t>Web Ontology Language (OWL)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World Wide Web Consortium, </a:t>
            </a:r>
            <a:r>
              <a:rPr lang="en-US" dirty="0">
                <a:hlinkClick r:id="rId6"/>
              </a:rPr>
              <a:t>SPARQL Query Language for RDF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50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C7E1C-812F-4B47-8F22-E52FEBB7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08EF-8CC9-4E4D-83C0-EBAFBC709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 background on Semantic </a:t>
            </a:r>
            <a:r>
              <a:rPr lang="en-US" dirty="0" err="1"/>
              <a:t>Technolgies</a:t>
            </a:r>
            <a:endParaRPr lang="en-US" dirty="0"/>
          </a:p>
          <a:p>
            <a:pPr lvl="1"/>
            <a:r>
              <a:rPr lang="en-US" dirty="0"/>
              <a:t>and their relationship to Systems Engineering</a:t>
            </a:r>
          </a:p>
          <a:p>
            <a:r>
              <a:rPr lang="en-US" dirty="0"/>
              <a:t>Information and status update on the proposed ST4SE Foundation</a:t>
            </a:r>
          </a:p>
          <a:p>
            <a:r>
              <a:rPr lang="en-US" dirty="0"/>
              <a:t>Relationship of ST4SE to </a:t>
            </a:r>
            <a:r>
              <a:rPr lang="en-US" dirty="0" err="1"/>
              <a:t>SysML</a:t>
            </a:r>
            <a:r>
              <a:rPr lang="en-US" dirty="0"/>
              <a:t> 2</a:t>
            </a:r>
          </a:p>
          <a:p>
            <a:r>
              <a:rPr lang="en-US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125528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E1573-5C66-334E-88B3-116B658BF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Semantic Technologies?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C50A5-8C81-8543-A672-2B9D168BE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By </a:t>
            </a:r>
            <a:r>
              <a:rPr lang="en-US" i="1" dirty="0"/>
              <a:t>semantic technologies </a:t>
            </a:r>
            <a:r>
              <a:rPr lang="en-US" dirty="0"/>
              <a:t>we mean the technologies (and associated theory and practice) of the Semantic Web</a:t>
            </a:r>
          </a:p>
          <a:p>
            <a:r>
              <a:rPr lang="en-US" dirty="0"/>
              <a:t>The Semantic Web is a Web of actionable information—information derived from data through a semantic theory for interpreting the symbols. The semantic theory provides an account of “meaning” in which the logical connection of terms establishes interoperability between systems. [1]</a:t>
            </a:r>
          </a:p>
          <a:p>
            <a:r>
              <a:rPr lang="en-US" dirty="0"/>
              <a:t>The Semantic Web provides a common framework that allows data to be shared and reused across application, enterprise, and community boundaries. [2]</a:t>
            </a:r>
          </a:p>
        </p:txBody>
      </p:sp>
    </p:spTree>
    <p:extLst>
      <p:ext uri="{BB962C8B-B14F-4D97-AF65-F5344CB8AC3E}">
        <p14:creationId xmlns:p14="http://schemas.microsoft.com/office/powerpoint/2010/main" val="57046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559C7-C651-644A-BE69-21CA982DD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Web and Systems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7C2D7-8136-8D48-B847-2B0CB76E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Systems engineering is inherently a synthetic activity–uniting information across multiple disciplines, across organizational boundaries, across multiple development phases</a:t>
            </a:r>
          </a:p>
          <a:p>
            <a:r>
              <a:rPr lang="en-US" dirty="0"/>
              <a:t>Agreement on syntax and semantics for concepts and properties for this disparate information is essential to avoid</a:t>
            </a:r>
          </a:p>
          <a:p>
            <a:pPr lvl="1"/>
            <a:r>
              <a:rPr lang="en-US" dirty="0"/>
              <a:t>unnecessary costs and delays due to work of translation</a:t>
            </a:r>
          </a:p>
          <a:p>
            <a:pPr lvl="1"/>
            <a:r>
              <a:rPr lang="en-US" dirty="0"/>
              <a:t>unnecessary risks due to errors in translation</a:t>
            </a:r>
          </a:p>
          <a:p>
            <a:r>
              <a:rPr lang="en-US" dirty="0" err="1"/>
              <a:t>SysML</a:t>
            </a:r>
            <a:r>
              <a:rPr lang="en-US" dirty="0"/>
              <a:t> provided a start at such agreement, but is weak in two areas:</a:t>
            </a:r>
          </a:p>
          <a:p>
            <a:pPr lvl="1"/>
            <a:r>
              <a:rPr lang="en-US" dirty="0"/>
              <a:t>Limited taxonomy of concepts: almost everything is a block</a:t>
            </a:r>
          </a:p>
          <a:p>
            <a:pPr lvl="1"/>
            <a:r>
              <a:rPr lang="en-US" dirty="0"/>
              <a:t>Weak semantics: lack of strong logical foundation</a:t>
            </a:r>
          </a:p>
        </p:txBody>
      </p:sp>
    </p:spTree>
    <p:extLst>
      <p:ext uri="{BB962C8B-B14F-4D97-AF65-F5344CB8AC3E}">
        <p14:creationId xmlns:p14="http://schemas.microsoft.com/office/powerpoint/2010/main" val="328857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DA91-C9F7-8842-8649-6513AC5D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Semantic Technologies:</a:t>
            </a:r>
            <a:br>
              <a:rPr lang="en-US" dirty="0"/>
            </a:br>
            <a:r>
              <a:rPr lang="en-US" dirty="0"/>
              <a:t>Resource Description Framework and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5C8C-0D4E-3F4C-9B58-1344A870A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Resource </a:t>
            </a:r>
            <a:r>
              <a:rPr lang="en-US" dirty="0" err="1"/>
              <a:t>Descripion</a:t>
            </a:r>
            <a:r>
              <a:rPr lang="en-US" dirty="0"/>
              <a:t> Framework (RDF) [3] is the standard model for data interchange on the Web</a:t>
            </a:r>
          </a:p>
          <a:p>
            <a:r>
              <a:rPr lang="en-US" dirty="0"/>
              <a:t>Fundamental construct: triples of (subject, predicate, object)</a:t>
            </a:r>
          </a:p>
          <a:p>
            <a:pPr lvl="1"/>
            <a:r>
              <a:rPr lang="en-US" dirty="0"/>
              <a:t>For example:</a:t>
            </a:r>
            <a:br>
              <a:rPr lang="en-US" dirty="0"/>
            </a:br>
            <a:endParaRPr lang="en-US" dirty="0"/>
          </a:p>
          <a:p>
            <a:pPr lvl="2"/>
            <a:r>
              <a:rPr lang="en-US" dirty="0"/>
              <a:t>”Europa Clipper is an Orbiter”</a:t>
            </a:r>
          </a:p>
          <a:p>
            <a:pPr lvl="1"/>
            <a:r>
              <a:rPr lang="en-US" dirty="0"/>
              <a:t>Note that all three terms are Web </a:t>
            </a:r>
            <a:r>
              <a:rPr lang="en-US" i="1" dirty="0"/>
              <a:t>Uniform Resource Identifiers </a:t>
            </a:r>
            <a:r>
              <a:rPr lang="en-US" dirty="0"/>
              <a:t>(URIs): the Semantic Web namespace is </a:t>
            </a:r>
            <a:r>
              <a:rPr lang="en-US" i="1" dirty="0"/>
              <a:t>global</a:t>
            </a:r>
          </a:p>
          <a:p>
            <a:pPr lvl="2"/>
            <a:r>
              <a:rPr lang="en-US" dirty="0"/>
              <a:t>JPL’s term </a:t>
            </a:r>
            <a:r>
              <a:rPr lang="en-US" i="1" dirty="0" err="1"/>
              <a:t>EuropaClipper</a:t>
            </a:r>
            <a:endParaRPr lang="en-US" i="1" dirty="0"/>
          </a:p>
          <a:p>
            <a:pPr lvl="2"/>
            <a:r>
              <a:rPr lang="en-US" dirty="0"/>
              <a:t>W3C’s term </a:t>
            </a:r>
            <a:r>
              <a:rPr lang="en-US" i="1" dirty="0"/>
              <a:t>type</a:t>
            </a:r>
          </a:p>
          <a:p>
            <a:pPr lvl="2"/>
            <a:r>
              <a:rPr lang="en-US" dirty="0"/>
              <a:t>JPL IMCE’s term </a:t>
            </a:r>
            <a:r>
              <a:rPr lang="en-US" i="1" dirty="0"/>
              <a:t>Orbiter</a:t>
            </a:r>
          </a:p>
          <a:p>
            <a:r>
              <a:rPr lang="en-US" dirty="0"/>
              <a:t>RDF Schema (RDFS) provides simple semantics, e.g., </a:t>
            </a:r>
            <a:r>
              <a:rPr lang="en-US" dirty="0" err="1"/>
              <a:t>subClassOf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28BE12-D4E5-2745-80E5-F229B2C87483}"/>
              </a:ext>
            </a:extLst>
          </p:cNvPr>
          <p:cNvSpPr txBox="1"/>
          <p:nvPr/>
        </p:nvSpPr>
        <p:spPr>
          <a:xfrm>
            <a:off x="1622272" y="3361310"/>
            <a:ext cx="1011218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http://jpl.nasa.gov#EuropaClipper, http://www.w3.org/1999/02/22-rdf-syntax-ns#type, http://</a:t>
            </a:r>
            <a:r>
              <a:rPr lang="en-US" sz="1600" dirty="0" err="1"/>
              <a:t>imce.jpl.nasa.gov#Orbiter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7243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2E838-3F9F-2442-B83E-F903EABCD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Technologies:</a:t>
            </a:r>
            <a:br>
              <a:rPr lang="en-US" dirty="0"/>
            </a:br>
            <a:r>
              <a:rPr lang="en-US" dirty="0"/>
              <a:t>Web Ontology Language (OWL)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89050-ECBB-364E-AA95-CA36C20B9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From the W3C [4]:</a:t>
            </a:r>
          </a:p>
          <a:p>
            <a:pPr lvl="1"/>
            <a:r>
              <a:rPr lang="en-US" i="1" dirty="0"/>
              <a:t>The W3C Web Ontology Language (OWL) is a Semantic Web language designed to represent rich and complex knowledge about things, groups of things, and relations between things. OWL is a computational logic-based language such that knowledge expressed in OWL can be exploited by computer programs, e.g., to verify the consistency of that knowledge or to make implicit knowledge explicit.</a:t>
            </a:r>
          </a:p>
          <a:p>
            <a:r>
              <a:rPr lang="en-US" dirty="0"/>
              <a:t>OWL is the most widely-used Knowledge Representation (KR) language in the world—by a wide margin</a:t>
            </a:r>
          </a:p>
          <a:p>
            <a:r>
              <a:rPr lang="en-US" dirty="0"/>
              <a:t>OWL provides full Description Logic semantics (and beyond)</a:t>
            </a:r>
          </a:p>
          <a:p>
            <a:pPr lvl="1"/>
            <a:r>
              <a:rPr lang="en-US" dirty="0"/>
              <a:t>Powerful yet tractable reasoning capabilities</a:t>
            </a:r>
          </a:p>
          <a:p>
            <a:r>
              <a:rPr lang="en-US" dirty="0"/>
              <a:t>OWL Ontologies can be exchanged as RDF documents</a:t>
            </a:r>
          </a:p>
        </p:txBody>
      </p:sp>
    </p:spTree>
    <p:extLst>
      <p:ext uri="{BB962C8B-B14F-4D97-AF65-F5344CB8AC3E}">
        <p14:creationId xmlns:p14="http://schemas.microsoft.com/office/powerpoint/2010/main" val="2546436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3F18D-F65E-0845-9F95-C6612EC3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OWL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889BB-96AD-874A-A372-EC0BCF58A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Description Logic subset of OWL (OWL2 DL) is carefully chosen to balance expressivity (i.e., richer semantics) with computational complexity of reasoning</a:t>
            </a:r>
          </a:p>
          <a:p>
            <a:r>
              <a:rPr lang="en-US" dirty="0"/>
              <a:t>In particular, practical reasoning algorithms exist that are both</a:t>
            </a:r>
          </a:p>
          <a:p>
            <a:pPr lvl="1"/>
            <a:r>
              <a:rPr lang="en-US" dirty="0"/>
              <a:t>sound: all inferences drawn are valid</a:t>
            </a:r>
          </a:p>
          <a:p>
            <a:pPr lvl="1"/>
            <a:r>
              <a:rPr lang="en-US" dirty="0"/>
              <a:t>complete: all valid inferences are drawn</a:t>
            </a:r>
          </a:p>
          <a:p>
            <a:r>
              <a:rPr lang="en-US" dirty="0"/>
              <a:t>These algorithms have been implemented in both commercial and free software that is widely used</a:t>
            </a:r>
          </a:p>
          <a:p>
            <a:r>
              <a:rPr lang="en-US" dirty="0"/>
              <a:t>In addition, these reasoners can detect various errors such as inconsistencies or </a:t>
            </a:r>
            <a:r>
              <a:rPr lang="en-US" dirty="0" err="1"/>
              <a:t>unsatisfiable</a:t>
            </a:r>
            <a:r>
              <a:rPr lang="en-US" dirty="0"/>
              <a:t> (i.e., </a:t>
            </a:r>
            <a:r>
              <a:rPr lang="en-US" dirty="0" err="1"/>
              <a:t>overconstrained</a:t>
            </a:r>
            <a:r>
              <a:rPr lang="en-US" dirty="0"/>
              <a:t>) classes</a:t>
            </a:r>
          </a:p>
          <a:p>
            <a:r>
              <a:rPr lang="en-US" dirty="0"/>
              <a:t>Information expressed in OWL can be </a:t>
            </a:r>
            <a:r>
              <a:rPr lang="en-US" i="1" dirty="0"/>
              <a:t>semantically validated</a:t>
            </a:r>
          </a:p>
          <a:p>
            <a:pPr lvl="1"/>
            <a:r>
              <a:rPr lang="en-US" dirty="0"/>
              <a:t>We have an opportunity to catch errors on </a:t>
            </a:r>
            <a:r>
              <a:rPr lang="en-US" i="1" dirty="0"/>
              <a:t>every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25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2FA5E-2C4F-D049-B13B-29D1A3F9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Technologies:</a:t>
            </a:r>
            <a:br>
              <a:rPr lang="en-US" dirty="0"/>
            </a:br>
            <a:r>
              <a:rPr lang="en-US" dirty="0"/>
              <a:t>SPARQL Protocol and RDF Query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B87E3-FE65-3640-8A0A-3169DDA6D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RDF and RDFS, among other things, establish standards for how information can be stored and retrieved in bulk</a:t>
            </a:r>
          </a:p>
          <a:p>
            <a:r>
              <a:rPr lang="en-US" dirty="0"/>
              <a:t>We also need the ability to ask questions about information</a:t>
            </a:r>
          </a:p>
          <a:p>
            <a:pPr lvl="1"/>
            <a:r>
              <a:rPr lang="en-US" dirty="0"/>
              <a:t>What is the measured mass of the flight system?</a:t>
            </a:r>
          </a:p>
          <a:p>
            <a:pPr lvl="1"/>
            <a:r>
              <a:rPr lang="en-US" dirty="0"/>
              <a:t>What are all the (recursively) contained components of the flight system?</a:t>
            </a:r>
          </a:p>
          <a:p>
            <a:pPr lvl="1"/>
            <a:r>
              <a:rPr lang="en-US" dirty="0"/>
              <a:t>What requirements refine R.12345?</a:t>
            </a:r>
          </a:p>
          <a:p>
            <a:pPr lvl="1"/>
            <a:r>
              <a:rPr lang="en-US" dirty="0"/>
              <a:t>Does every component have a supplier?</a:t>
            </a:r>
          </a:p>
          <a:p>
            <a:r>
              <a:rPr lang="en-US" dirty="0"/>
              <a:t>SPARQL [5] is a language and distributed query protocol for questions of this type</a:t>
            </a:r>
          </a:p>
          <a:p>
            <a:r>
              <a:rPr lang="en-US" dirty="0"/>
              <a:t>Numerous commercial and free implementations are available</a:t>
            </a:r>
          </a:p>
        </p:txBody>
      </p:sp>
    </p:spTree>
    <p:extLst>
      <p:ext uri="{BB962C8B-B14F-4D97-AF65-F5344CB8AC3E}">
        <p14:creationId xmlns:p14="http://schemas.microsoft.com/office/powerpoint/2010/main" val="487470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81994-9DEC-D944-82B4-74C6158D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ST4SE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D122C-C6A9-A74F-B35B-836DAC7BF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ST4SE Foundation is an </a:t>
            </a:r>
            <a:r>
              <a:rPr lang="en-US" i="1" dirty="0"/>
              <a:t>idea</a:t>
            </a:r>
            <a:r>
              <a:rPr lang="en-US" dirty="0"/>
              <a:t> in development</a:t>
            </a:r>
            <a:endParaRPr lang="en-US" i="1" dirty="0"/>
          </a:p>
          <a:p>
            <a:r>
              <a:rPr lang="en-US" dirty="0"/>
              <a:t>It does not (yet) exist as a legal entity</a:t>
            </a:r>
          </a:p>
          <a:p>
            <a:r>
              <a:rPr lang="en-US" dirty="0"/>
              <a:t>It arose from discussions at the Third </a:t>
            </a:r>
            <a:r>
              <a:rPr lang="en-US" dirty="0">
                <a:cs typeface="Helvetica"/>
              </a:rPr>
              <a:t>JPL/NASA Model-Based System Engineering Symposium and Workshop (January 2017)</a:t>
            </a:r>
          </a:p>
          <a:p>
            <a:r>
              <a:rPr lang="en-US" dirty="0">
                <a:cs typeface="Helvetica"/>
              </a:rPr>
              <a:t>It is modeled after successful open-source software development efforts such as Apache and Eclipse</a:t>
            </a:r>
          </a:p>
          <a:p>
            <a:r>
              <a:rPr lang="en-US" dirty="0"/>
              <a:t>Its charter is to promote and champion the development and utilization of ontologies and semantic technologies to support system engineering practice, education, and research.</a:t>
            </a:r>
          </a:p>
          <a:p>
            <a:r>
              <a:rPr lang="en-US" dirty="0"/>
              <a:t>Interim leadership by Dinesh </a:t>
            </a:r>
            <a:r>
              <a:rPr lang="en-US" dirty="0" err="1"/>
              <a:t>Verma</a:t>
            </a:r>
            <a:r>
              <a:rPr lang="en-US" dirty="0"/>
              <a:t>, Executive Director, U.S. Systems Engineering Research Center and Chi Lin, Integrated Model-Centric Engineering Program Manager, Jet Propulsion Laboratory</a:t>
            </a:r>
          </a:p>
        </p:txBody>
      </p:sp>
    </p:spTree>
    <p:extLst>
      <p:ext uri="{BB962C8B-B14F-4D97-AF65-F5344CB8AC3E}">
        <p14:creationId xmlns:p14="http://schemas.microsoft.com/office/powerpoint/2010/main" val="401939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1090</Words>
  <Application>Microsoft Macintosh PowerPoint</Application>
  <PresentationFormat>Widescreen</PresentationFormat>
  <Paragraphs>103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Office Theme</vt:lpstr>
      <vt:lpstr>Semantic Technologies for Systems Engineering</vt:lpstr>
      <vt:lpstr>Agenda</vt:lpstr>
      <vt:lpstr>What are Semantic Technologies?</vt:lpstr>
      <vt:lpstr>Semantic Web and Systems Engineering</vt:lpstr>
      <vt:lpstr>Semantic Technologies: Resource Description Framework and Schema</vt:lpstr>
      <vt:lpstr>Semantic Technologies: Web Ontology Language (OWL)</vt:lpstr>
      <vt:lpstr>More on OWL</vt:lpstr>
      <vt:lpstr>Semantic Technologies: SPARQL Protocol and RDF Query Language</vt:lpstr>
      <vt:lpstr>ST4SE Foundation</vt:lpstr>
      <vt:lpstr>ST4SE Will</vt:lpstr>
      <vt:lpstr>Candidate Governance Structure</vt:lpstr>
      <vt:lpstr>ST4SE Status</vt:lpstr>
      <vt:lpstr>ST4SE and SysML 2</vt:lpstr>
      <vt:lpstr>Questions?</vt:lpstr>
      <vt:lpstr>References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Technologies for Systems Engineering</dc:title>
  <dc:creator>Microsoft Office User</dc:creator>
  <cp:lastModifiedBy>Microsoft Office User</cp:lastModifiedBy>
  <cp:revision>23</cp:revision>
  <dcterms:created xsi:type="dcterms:W3CDTF">2018-01-19T19:15:09Z</dcterms:created>
  <dcterms:modified xsi:type="dcterms:W3CDTF">2018-01-20T01:16:59Z</dcterms:modified>
</cp:coreProperties>
</file>