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9"/>
  </p:notesMasterIdLst>
  <p:sldIdLst>
    <p:sldId id="27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7" r:id="rId14"/>
    <p:sldId id="368" r:id="rId15"/>
    <p:sldId id="369" r:id="rId16"/>
    <p:sldId id="3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595"/>
  </p:normalViewPr>
  <p:slideViewPr>
    <p:cSldViewPr snapToObjects="1" showGuides="1">
      <p:cViewPr varScale="1">
        <p:scale>
          <a:sx n="90" d="100"/>
          <a:sy n="90" d="100"/>
        </p:scale>
        <p:origin x="-129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56FA7-B54F-4F10-B84C-A9382AEDDBD1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038601"/>
            <a:ext cx="6858000" cy="8381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876801"/>
            <a:ext cx="403860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8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320-985A-4A90-ABD4-B9058513F1DD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22BC-7B67-456A-B5FF-FC35F7CDA3A1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D0-2D2F-4480-897E-D0201EA87AB5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33388"/>
            <a:ext cx="8229600" cy="984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963738"/>
            <a:ext cx="7119937" cy="39592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10188" y="6565900"/>
            <a:ext cx="2895600" cy="182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B2B9-C57B-4BC6-9770-C9DDE316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8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E15420-52E3-4699-B63B-BCAB5568019B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5" pos="3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BD821-67DE-4CD8-B805-5A96EDCB3A90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"/>
            <a:ext cx="9143999" cy="6857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1"/>
            <a:ext cx="5286375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1615"/>
            <a:ext cx="2538216" cy="1660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/>
              <a:t>Click to add </a:t>
            </a:r>
            <a:r>
              <a:rPr lang="en-US" dirty="0" smtClean="0">
                <a:effectLst/>
                <a:latin typeface="Helvetica" charset="0"/>
              </a:rPr>
              <a:t>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071D58-AC9F-4F70-9A19-0F50748DD503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D46-26EC-4440-A10B-A9320D2EABA0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EA870B-9BCB-4CA4-9ED7-117A02AE3BB9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CA92E-5EAF-457C-B714-7CF0FAA4F471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77A-3965-415F-AE15-07B0BE5E0CF9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09C8480-8E7F-4E2B-9C3D-F71E3163980E}" type="datetime3">
              <a:rPr lang="en-US" smtClean="0"/>
              <a:t>10 August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3236103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2" r:id="rId2"/>
    <p:sldLayoutId id="2147483770" r:id="rId3"/>
    <p:sldLayoutId id="2147483746" r:id="rId4"/>
    <p:sldLayoutId id="2147483747" r:id="rId5"/>
    <p:sldLayoutId id="2147483775" r:id="rId6"/>
    <p:sldLayoutId id="2147483751" r:id="rId7"/>
    <p:sldLayoutId id="2147483776" r:id="rId8"/>
    <p:sldLayoutId id="2147483761" r:id="rId9"/>
    <p:sldLayoutId id="2147483779" r:id="rId10"/>
    <p:sldLayoutId id="2147483771" r:id="rId11"/>
    <p:sldLayoutId id="2147483765" r:id="rId12"/>
    <p:sldLayoutId id="2147483781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an.McGervey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07460"/>
            <a:ext cx="8046944" cy="2489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Thoughts on Model Interoperability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b="1" dirty="0" smtClean="0"/>
              <a:t>Sean McGervey</a:t>
            </a:r>
          </a:p>
          <a:p>
            <a:r>
              <a:rPr lang="en-US" dirty="0" smtClean="0">
                <a:hlinkClick r:id="rId3"/>
              </a:rPr>
              <a:t>Sean.McGervey@jhuapl.edu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13 August, 2018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NDIA Modeling and Simulation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Better Development Paradigm, Part 2: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 + MBSE = Domain Specific Modeling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4375" y="1485900"/>
            <a:ext cx="3476625" cy="4686300"/>
          </a:xfrm>
        </p:spPr>
        <p:txBody>
          <a:bodyPr/>
          <a:lstStyle/>
          <a:p>
            <a:r>
              <a:rPr lang="en-US" dirty="0" smtClean="0"/>
              <a:t>Combining PLA with MBSE allows unambiguous and self-consistent specification of systems in terms of the components that are common, optional, and variable across members of its product line</a:t>
            </a:r>
          </a:p>
          <a:p>
            <a:r>
              <a:rPr lang="en-US" dirty="0" smtClean="0"/>
              <a:t>Models can be built using standardized elements that are domain-specific with rules for their use that can be validated and enforced by system modeling tools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8" b="31349"/>
          <a:stretch/>
        </p:blipFill>
        <p:spPr bwMode="auto">
          <a:xfrm>
            <a:off x="4344314" y="1379835"/>
            <a:ext cx="4658633" cy="4633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241690" y="1758853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8075" y="323697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2985" y="477317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5620" y="531084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4025" y="477317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6050" y="423550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30655" y="423550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13235" y="4235505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8319" y="3736240"/>
            <a:ext cx="1327705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06730" y="3256648"/>
            <a:ext cx="1327705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2800" y="5292113"/>
            <a:ext cx="910740" cy="172352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Better Development Paradigm, Part 2: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PLA + MBSE = Domain Specific Modeling Language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application of MBSE to the specification of a PLA also sets the stage for using MDAO for verifying design assertions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84"/>
            <a:ext cx="6525190" cy="42131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04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3325"/>
            <a:ext cx="4206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66898" y="2113995"/>
            <a:ext cx="447898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New components are developed using the domain specific modeling language for the product line, and their design is verified using the integrated MDAO framework.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6898" y="1203255"/>
            <a:ext cx="447898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</a:t>
            </a:r>
            <a:r>
              <a:rPr lang="en-US" sz="1200" i="1" dirty="0" smtClean="0">
                <a:solidFill>
                  <a:schemeClr val="bg1"/>
                </a:solidFill>
              </a:rPr>
              <a:t>evelopment starts with specifying the new product in terms of the product line’s architecture constraints, and determining which components are already provisioned and which must be developed.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the Pieces Together: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MBSE + MDAO + PLA = Robust Product Development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85" y="3580790"/>
            <a:ext cx="4224337" cy="29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13" y="3558373"/>
            <a:ext cx="3031089" cy="2931143"/>
          </a:xfrm>
          <a:prstGeom prst="rect">
            <a:avLst/>
          </a:prstGeom>
          <a:solidFill>
            <a:schemeClr val="bg1"/>
          </a:solidFill>
          <a:ln w="9525">
            <a:solidFill>
              <a:srgbClr val="0A237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853145" y="1962205"/>
            <a:ext cx="2959905" cy="607160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MBSE</a:t>
            </a:r>
          </a:p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(Product Specification)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3144" y="4720364"/>
            <a:ext cx="2959905" cy="607160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</a:t>
            </a:r>
          </a:p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(Component Provisioning)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20747" y="4720364"/>
            <a:ext cx="2732219" cy="607160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MDAO</a:t>
            </a:r>
          </a:p>
          <a:p>
            <a:pPr algn="ctr"/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(Product Verification)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>
            <a:stCxn id="7" idx="3"/>
            <a:endCxn id="10" idx="0"/>
          </p:cNvCxnSpPr>
          <p:nvPr/>
        </p:nvCxnSpPr>
        <p:spPr>
          <a:xfrm>
            <a:off x="3813050" y="2265785"/>
            <a:ext cx="2873807" cy="2454579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1"/>
          <p:cNvCxnSpPr>
            <a:stCxn id="10" idx="1"/>
            <a:endCxn id="9" idx="3"/>
          </p:cNvCxnSpPr>
          <p:nvPr/>
        </p:nvCxnSpPr>
        <p:spPr>
          <a:xfrm flipH="1">
            <a:off x="3813049" y="5023944"/>
            <a:ext cx="1507698" cy="0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1"/>
          <p:cNvCxnSpPr>
            <a:stCxn id="9" idx="0"/>
            <a:endCxn id="7" idx="2"/>
          </p:cNvCxnSpPr>
          <p:nvPr/>
        </p:nvCxnSpPr>
        <p:spPr>
          <a:xfrm flipV="1">
            <a:off x="2333097" y="2569365"/>
            <a:ext cx="1" cy="2150999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66898" y="2833774"/>
            <a:ext cx="447898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Verified components are added to the collection of provisioned components for the product line, and can be used in future product development.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9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" grpId="0" animBg="1"/>
      <p:bldP spid="30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Products can be made faster, cheaper, and better by adopting a </a:t>
            </a:r>
            <a:r>
              <a:rPr lang="en-US" u="sng" dirty="0" smtClean="0"/>
              <a:t>product line approach</a:t>
            </a:r>
            <a:r>
              <a:rPr lang="en-US" dirty="0" smtClean="0"/>
              <a:t> to their development</a:t>
            </a:r>
          </a:p>
          <a:p>
            <a:r>
              <a:rPr lang="en-US" dirty="0" smtClean="0"/>
              <a:t>Opportunistic reuse and one-off modification of components is replaced by </a:t>
            </a:r>
            <a:r>
              <a:rPr lang="en-US" u="sng" dirty="0" smtClean="0"/>
              <a:t>pre-planned reuse</a:t>
            </a:r>
            <a:r>
              <a:rPr lang="en-US" dirty="0" smtClean="0"/>
              <a:t> for product development</a:t>
            </a:r>
          </a:p>
          <a:p>
            <a:r>
              <a:rPr lang="en-US" dirty="0" smtClean="0"/>
              <a:t>Development of new components is managed in accordance with the constraints of the </a:t>
            </a:r>
            <a:r>
              <a:rPr lang="en-US" u="sng" dirty="0" smtClean="0"/>
              <a:t>product line architecture</a:t>
            </a:r>
          </a:p>
          <a:p>
            <a:r>
              <a:rPr lang="en-US" dirty="0" smtClean="0"/>
              <a:t>The architecture of each component, product, and product line is specified using a SysML-based modeling language that is specific to that product line’s domain</a:t>
            </a:r>
          </a:p>
          <a:p>
            <a:r>
              <a:rPr lang="en-US" dirty="0" smtClean="0"/>
              <a:t>Development of products and new components is guided by continuous verification of their design using an integrated </a:t>
            </a:r>
            <a:r>
              <a:rPr lang="en-US" u="sng" dirty="0" smtClean="0"/>
              <a:t>multidisciplinary analysis and optimization</a:t>
            </a:r>
            <a:r>
              <a:rPr lang="en-US" dirty="0" smtClean="0"/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3155603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Why is a new paradigm for development needed?</a:t>
            </a:r>
          </a:p>
          <a:p>
            <a:r>
              <a:rPr lang="en-US" dirty="0" smtClean="0"/>
              <a:t>Three enabling elements for the new paradigm</a:t>
            </a:r>
          </a:p>
          <a:p>
            <a:pPr lvl="1"/>
            <a:r>
              <a:rPr lang="en-US" dirty="0" smtClean="0"/>
              <a:t>Model-Based Systems Engineering</a:t>
            </a:r>
          </a:p>
          <a:p>
            <a:pPr lvl="1"/>
            <a:r>
              <a:rPr lang="en-US" dirty="0" smtClean="0"/>
              <a:t>Multidisciplinary Analysis and Optimization</a:t>
            </a:r>
          </a:p>
          <a:p>
            <a:pPr lvl="1"/>
            <a:r>
              <a:rPr lang="en-US" dirty="0" smtClean="0"/>
              <a:t>Product Line Architecture</a:t>
            </a:r>
          </a:p>
          <a:p>
            <a:r>
              <a:rPr lang="en-US" dirty="0" smtClean="0"/>
              <a:t>Rationale for combining these enabling elements?</a:t>
            </a:r>
          </a:p>
          <a:p>
            <a:r>
              <a:rPr lang="en-US" dirty="0" smtClean="0"/>
              <a:t>How can these enabling elements be combined?</a:t>
            </a:r>
          </a:p>
        </p:txBody>
      </p:sp>
    </p:spTree>
    <p:extLst>
      <p:ext uri="{BB962C8B-B14F-4D97-AF65-F5344CB8AC3E}">
        <p14:creationId xmlns:p14="http://schemas.microsoft.com/office/powerpoint/2010/main" val="2930827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 New Development Paradigm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5076825" cy="4991100"/>
          </a:xfrm>
        </p:spPr>
        <p:txBody>
          <a:bodyPr/>
          <a:lstStyle/>
          <a:p>
            <a:r>
              <a:rPr lang="en-US" dirty="0" smtClean="0"/>
              <a:t>Product development is still often based on opportunistic reuse or one-off modification of components to fit needs</a:t>
            </a:r>
          </a:p>
          <a:p>
            <a:r>
              <a:rPr lang="en-US" dirty="0" smtClean="0"/>
              <a:t>Components that are modified must go through time consuming and costly verification and validation again</a:t>
            </a:r>
          </a:p>
          <a:p>
            <a:r>
              <a:rPr lang="en-US" dirty="0" smtClean="0"/>
              <a:t>New and modified components have no pedigree or usage history making them riskier to use in products</a:t>
            </a:r>
          </a:p>
          <a:p>
            <a:r>
              <a:rPr lang="en-US" dirty="0" smtClean="0"/>
              <a:t>Component development often involves multidisciplinary design aspects, conflicting requirements, and management of complex sets of system attributes and their parametric relationships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40" y="4187950"/>
            <a:ext cx="2678482" cy="20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10" y="1549806"/>
            <a:ext cx="2757912" cy="20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5551" y="1181818"/>
            <a:ext cx="115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Product A</a:t>
            </a:r>
            <a:endParaRPr lang="en-US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685551" y="380999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Product B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41690" y="191109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Radar</a:t>
            </a:r>
            <a:endParaRPr lang="en-US" sz="1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57455" y="297363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Engine</a:t>
            </a:r>
            <a:endParaRPr lang="en-US" sz="1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4220" y="304952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Comms</a:t>
            </a:r>
            <a:endParaRPr 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27145" y="259415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EO/IR</a:t>
            </a:r>
            <a:endParaRPr lang="en-US" sz="1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6535" y="2290575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Structural</a:t>
            </a:r>
          </a:p>
          <a:p>
            <a:r>
              <a:rPr lang="en-US" sz="1200" b="1" i="1" dirty="0" smtClean="0"/>
              <a:t>Frame</a:t>
            </a:r>
            <a:endParaRPr lang="en-US" sz="1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07800" y="178589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Payload</a:t>
            </a:r>
            <a:endParaRPr lang="en-US" sz="1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35856" y="435303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Radar</a:t>
            </a:r>
            <a:endParaRPr lang="en-US" sz="1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27915" y="5656536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Engine</a:t>
            </a:r>
            <a:endParaRPr lang="en-US" sz="1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20281" y="573243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Comms</a:t>
            </a:r>
            <a:endParaRPr lang="en-US" sz="1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72178" y="502279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EO/IR</a:t>
            </a:r>
            <a:endParaRPr lang="en-US" sz="1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9437" y="4871006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Structural</a:t>
            </a:r>
          </a:p>
          <a:p>
            <a:r>
              <a:rPr lang="en-US" sz="1200" b="1" i="1" dirty="0" smtClean="0"/>
              <a:t>Frame</a:t>
            </a:r>
            <a:endParaRPr lang="en-US" sz="12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31905" y="436000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Payload</a:t>
            </a:r>
            <a:endParaRPr lang="en-US" sz="1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59590" y="4871005"/>
            <a:ext cx="83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Weapon System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93431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Enablers for a Better Development Paradigm: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Model-Based Systems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4375" y="1485900"/>
            <a:ext cx="5305425" cy="4686300"/>
          </a:xfrm>
        </p:spPr>
        <p:txBody>
          <a:bodyPr/>
          <a:lstStyle/>
          <a:p>
            <a:r>
              <a:rPr lang="en-US" dirty="0" smtClean="0"/>
              <a:t>Well-defined interfaces and self-consistent specifications for products and components</a:t>
            </a:r>
          </a:p>
          <a:p>
            <a:r>
              <a:rPr lang="en-US" dirty="0" smtClean="0"/>
              <a:t>Robust traceability of flow down of requirements to design of products and components</a:t>
            </a:r>
          </a:p>
          <a:p>
            <a:r>
              <a:rPr lang="en-US" dirty="0" smtClean="0"/>
              <a:t>Ability to assert structural, behavioral, and parametric relationships between components of products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929" t="22614" r="5179" b="5288"/>
          <a:stretch>
            <a:fillRect/>
          </a:stretch>
        </p:blipFill>
        <p:spPr bwMode="auto">
          <a:xfrm>
            <a:off x="6401497" y="2193308"/>
            <a:ext cx="2066547" cy="13874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7558" t="27527" r="5671" b="35317"/>
          <a:stretch>
            <a:fillRect/>
          </a:stretch>
        </p:blipFill>
        <p:spPr bwMode="auto">
          <a:xfrm>
            <a:off x="6401497" y="3798098"/>
            <a:ext cx="2066547" cy="8452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3750" t="21333" r="64584" b="55360"/>
          <a:stretch>
            <a:fillRect/>
          </a:stretch>
        </p:blipFill>
        <p:spPr bwMode="auto">
          <a:xfrm>
            <a:off x="6393480" y="1076255"/>
            <a:ext cx="2066548" cy="950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C:\Documents and Settings\mcgerse\Desktop\MDE Baltimore\MDE Guidebook with UPDM\diagrams\1f\1fa36086-a550-431f-a975-17c598f3d21d.wmf"/>
          <p:cNvPicPr>
            <a:picLocks noChangeAspect="1" noChangeArrowheads="1"/>
          </p:cNvPicPr>
          <p:nvPr/>
        </p:nvPicPr>
        <p:blipFill>
          <a:blip r:embed="rId5" cstate="print"/>
          <a:srcRect l="2559" t="28152" r="2759" b="2139"/>
          <a:stretch>
            <a:fillRect/>
          </a:stretch>
        </p:blipFill>
        <p:spPr bwMode="auto">
          <a:xfrm>
            <a:off x="6401496" y="4860842"/>
            <a:ext cx="2066547" cy="145216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64938" y="1379835"/>
            <a:ext cx="1208985" cy="276999"/>
          </a:xfrm>
          <a:prstGeom prst="rect">
            <a:avLst/>
          </a:prstGeom>
          <a:solidFill>
            <a:srgbClr val="FFFFFF">
              <a:alpha val="3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Requirements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0638" y="2650858"/>
            <a:ext cx="841897" cy="276999"/>
          </a:xfrm>
          <a:prstGeom prst="rect">
            <a:avLst/>
          </a:prstGeom>
          <a:solidFill>
            <a:srgbClr val="FFFFFF">
              <a:alpha val="3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833" y="5428851"/>
            <a:ext cx="1061509" cy="276999"/>
          </a:xfrm>
          <a:prstGeom prst="rect">
            <a:avLst/>
          </a:prstGeom>
          <a:solidFill>
            <a:srgbClr val="FFFFFF">
              <a:alpha val="3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Parametrics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997" y="4036160"/>
            <a:ext cx="867545" cy="276999"/>
          </a:xfrm>
          <a:prstGeom prst="rect">
            <a:avLst/>
          </a:prstGeom>
          <a:solidFill>
            <a:srgbClr val="FFFFFF">
              <a:alpha val="3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Enablers for a Better Development Paradigm: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Multidisciplinary Analysis and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4375" y="1485900"/>
            <a:ext cx="3857625" cy="4686300"/>
          </a:xfrm>
        </p:spPr>
        <p:txBody>
          <a:bodyPr/>
          <a:lstStyle/>
          <a:p>
            <a:r>
              <a:rPr lang="en-US" dirty="0" smtClean="0"/>
              <a:t>MDAO has long been a staple of the aerospace industry</a:t>
            </a:r>
          </a:p>
          <a:p>
            <a:r>
              <a:rPr lang="en-US" dirty="0" smtClean="0"/>
              <a:t>MDAO attacks the problem of multidisciplinary system design, analysis, and optimization</a:t>
            </a:r>
          </a:p>
          <a:p>
            <a:r>
              <a:rPr lang="en-US" dirty="0" smtClean="0"/>
              <a:t>Federates computational models of the system from the perspective of various design disciplines</a:t>
            </a:r>
          </a:p>
          <a:p>
            <a:r>
              <a:rPr lang="en-US" dirty="0" smtClean="0"/>
              <a:t>ModelCenter™ by the vendor Phoenix Integration is a COTS tool supporting MDAO work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328738"/>
            <a:ext cx="4443412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06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Building a Better Development Paradigm, Part 1: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MBSE + MDAO = Integrated Analytical Design Verification</a:t>
            </a:r>
          </a:p>
        </p:txBody>
      </p:sp>
      <p:pic>
        <p:nvPicPr>
          <p:cNvPr id="1026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2" y="1565806"/>
            <a:ext cx="8014338" cy="4530194"/>
          </a:xfrm>
        </p:spPr>
      </p:pic>
      <p:sp>
        <p:nvSpPr>
          <p:cNvPr id="2" name="Rectangle 1"/>
          <p:cNvSpPr/>
          <p:nvPr/>
        </p:nvSpPr>
        <p:spPr>
          <a:xfrm>
            <a:off x="596262" y="1219200"/>
            <a:ext cx="5956938" cy="303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MBSE Workflow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219200"/>
            <a:ext cx="1848535" cy="311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MDAO Workflow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562600"/>
            <a:ext cx="4114800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i="1" dirty="0" smtClean="0"/>
              <a:t>During Product Development, system attributes captured in the system model can be parametrically related to technical measures and analyzed by an integrated MDAO framework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537693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Enablers for a Better Development Paradigm: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 Line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4375" y="1485900"/>
            <a:ext cx="4543425" cy="4686300"/>
          </a:xfrm>
        </p:spPr>
        <p:txBody>
          <a:bodyPr/>
          <a:lstStyle/>
          <a:p>
            <a:r>
              <a:rPr lang="en-US" dirty="0" smtClean="0"/>
              <a:t>Product lines enable reuse at each phase of the systems engineering lifecycle</a:t>
            </a:r>
          </a:p>
          <a:p>
            <a:r>
              <a:rPr lang="en-US" dirty="0" smtClean="0"/>
              <a:t>Everything including product requirements, features, and configurations can be reused during product development</a:t>
            </a:r>
          </a:p>
          <a:p>
            <a:r>
              <a:rPr lang="en-US" dirty="0" smtClean="0"/>
              <a:t>Many requirements will be common across all products in a product line, while others are optional</a:t>
            </a:r>
          </a:p>
          <a:p>
            <a:r>
              <a:rPr lang="en-US" dirty="0" smtClean="0"/>
              <a:t>Key to realizing “economy of scale” benefits lies in </a:t>
            </a:r>
            <a:r>
              <a:rPr lang="en-US" u="sng" dirty="0" smtClean="0"/>
              <a:t>pre-planned reuse</a:t>
            </a:r>
            <a:r>
              <a:rPr lang="en-US" dirty="0" smtClean="0"/>
              <a:t> of product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68" y="1066800"/>
            <a:ext cx="331213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1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Enablers for a Better Development Paradigm: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 Line Lessons Learned from Lego™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4376" y="1485900"/>
            <a:ext cx="3248024" cy="4686300"/>
          </a:xfrm>
        </p:spPr>
        <p:txBody>
          <a:bodyPr/>
          <a:lstStyle/>
          <a:p>
            <a:r>
              <a:rPr lang="en-US" dirty="0" smtClean="0"/>
              <a:t>Lego™ products are not just popular for the predefined designs that can be built, but for the reusable blocks</a:t>
            </a:r>
          </a:p>
          <a:p>
            <a:r>
              <a:rPr lang="en-US" dirty="0" smtClean="0"/>
              <a:t>Blocks have well-defined specifications which govern how they can be used</a:t>
            </a:r>
          </a:p>
          <a:p>
            <a:r>
              <a:rPr lang="en-US" dirty="0" smtClean="0"/>
              <a:t>While an entire predefined design has limited reuse value, the blocks have tremendous reuse value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125" y="1571625"/>
            <a:ext cx="50196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23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8687" y="5408762"/>
            <a:ext cx="6866627" cy="646331"/>
          </a:xfrm>
          <a:prstGeom prst="rect">
            <a:avLst/>
          </a:prstGeom>
          <a:solidFill>
            <a:srgbClr val="0A237A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Reusing a component means reusing all the requirements and architectural decisions that drove its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8687" y="5408761"/>
            <a:ext cx="6866627" cy="646331"/>
          </a:xfrm>
          <a:prstGeom prst="rect">
            <a:avLst/>
          </a:prstGeom>
          <a:solidFill>
            <a:srgbClr val="0A237A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Failing to appreciate that can result in </a:t>
            </a:r>
            <a:r>
              <a:rPr lang="en-US" dirty="0" smtClean="0"/>
              <a:t>unforeseen </a:t>
            </a:r>
            <a:r>
              <a:rPr lang="en-US" dirty="0"/>
              <a:t>time and money modifying a component to fit a new product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89" y="1558737"/>
            <a:ext cx="3496956" cy="295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2139"/>
          <a:stretch/>
        </p:blipFill>
        <p:spPr bwMode="auto">
          <a:xfrm>
            <a:off x="3380754" y="1558737"/>
            <a:ext cx="5316106" cy="29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3336831">
            <a:off x="3700244" y="2277308"/>
            <a:ext cx="3353727" cy="1386304"/>
          </a:xfrm>
          <a:prstGeom prst="ellipse">
            <a:avLst/>
          </a:prstGeom>
          <a:solidFill>
            <a:srgbClr val="92D050">
              <a:alpha val="34902"/>
            </a:srgbClr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393989">
            <a:off x="5059954" y="3296033"/>
            <a:ext cx="1529986" cy="971928"/>
          </a:xfrm>
          <a:prstGeom prst="ellipse">
            <a:avLst/>
          </a:prstGeom>
          <a:solidFill>
            <a:srgbClr val="92D050">
              <a:alpha val="34902"/>
            </a:srgbClr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88096" y="1325835"/>
            <a:ext cx="2491594" cy="3463848"/>
            <a:chOff x="152400" y="1478756"/>
            <a:chExt cx="2133598" cy="29661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1478756"/>
              <a:ext cx="1828800" cy="1269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88087"/>
              <a:ext cx="2133598" cy="1356826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Enablers for a Better Development Paradigm: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Reuse Should Be Pre-Planned, Not Opportunistic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4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APL-PowerPoint-Theme_light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asic-Template_Light-Theme_4x3.potx [Read-Only]" id="{34A77D28-DC85-462F-8429-3CA32A2EB523}" vid="{BB304F5C-051F-4077-B572-C60388E44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33BE3-4C53-43BC-B05F-03C540D3C4F8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/v4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A645051-2CD6-4EC3-9DBC-BA4D99C48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56DB0-BB1A-47CA-95E0-28D5CC013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Words>815</Words>
  <Application>Microsoft Office PowerPoint</Application>
  <PresentationFormat>On-screen Show (4:3)</PresentationFormat>
  <Paragraphs>97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APL-PowerPoint-Theme_light_4x3</vt:lpstr>
      <vt:lpstr>Thoughts on Model Interoperability</vt:lpstr>
      <vt:lpstr>Agenda</vt:lpstr>
      <vt:lpstr>Why is a New Development Paradigm Needed?</vt:lpstr>
      <vt:lpstr>Enablers for a Better Development Paradigm:</vt:lpstr>
      <vt:lpstr>Enablers for a Better Development Paradigm:</vt:lpstr>
      <vt:lpstr>Building a Better Development Paradigm, Part 1:</vt:lpstr>
      <vt:lpstr>Enablers for a Better Development Paradigm:</vt:lpstr>
      <vt:lpstr>Enablers for a Better Development Paradigm:</vt:lpstr>
      <vt:lpstr>Enablers for a Better Development Paradigm:</vt:lpstr>
      <vt:lpstr>Building a Better Development Paradigm, Part 2:</vt:lpstr>
      <vt:lpstr>Building a Better Development Paradigm, Part 2:</vt:lpstr>
      <vt:lpstr>Putting the Pieces Together:</vt:lpstr>
      <vt:lpstr>Summary</vt:lpstr>
      <vt:lpstr>PowerPoint Presentation</vt:lpstr>
    </vt:vector>
  </TitlesOfParts>
  <Company>Johns Hopkins University - Applied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Laurie F.</dc:creator>
  <dc:description>Version 1.0</dc:description>
  <cp:lastModifiedBy>McGervey, Sean M.</cp:lastModifiedBy>
  <cp:revision>160</cp:revision>
  <cp:lastPrinted>2017-08-24T18:44:08Z</cp:lastPrinted>
  <dcterms:created xsi:type="dcterms:W3CDTF">2018-01-29T12:38:13Z</dcterms:created>
  <dcterms:modified xsi:type="dcterms:W3CDTF">2018-08-10T19:18:14Z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