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410" r:id="rId2"/>
    <p:sldId id="407" r:id="rId3"/>
    <p:sldId id="408" r:id="rId4"/>
    <p:sldId id="420" r:id="rId5"/>
    <p:sldId id="411" r:id="rId6"/>
    <p:sldId id="412" r:id="rId7"/>
    <p:sldId id="413" r:id="rId8"/>
    <p:sldId id="414" r:id="rId9"/>
    <p:sldId id="415" r:id="rId10"/>
    <p:sldId id="419" r:id="rId11"/>
    <p:sldId id="425" r:id="rId12"/>
    <p:sldId id="416" r:id="rId13"/>
    <p:sldId id="417" r:id="rId14"/>
    <p:sldId id="421" r:id="rId15"/>
    <p:sldId id="422" r:id="rId16"/>
    <p:sldId id="42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E79E"/>
    <a:srgbClr val="EAD992"/>
    <a:srgbClr val="FF66FF"/>
    <a:srgbClr val="FFCC66"/>
    <a:srgbClr val="ECD990"/>
    <a:srgbClr val="E8D0D0"/>
    <a:srgbClr val="ADC3DF"/>
    <a:srgbClr val="DF6D17"/>
    <a:srgbClr val="435A45"/>
    <a:srgbClr val="FCE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1" autoAdjust="0"/>
    <p:restoredTop sz="99716" autoAdjust="0"/>
  </p:normalViewPr>
  <p:slideViewPr>
    <p:cSldViewPr>
      <p:cViewPr>
        <p:scale>
          <a:sx n="120" d="100"/>
          <a:sy n="120" d="100"/>
        </p:scale>
        <p:origin x="-824" y="-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F8988-3C57-4A48-A152-7A186A1AB61A}" type="datetimeFigureOut">
              <a:rPr lang="en-US" smtClean="0"/>
              <a:pPr/>
              <a:t>1/27/14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3B851-723A-9241-9F15-F1BC339005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35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BA5D5BC-D3D1-4866-B054-05BD1DC36878}" type="datetimeFigureOut">
              <a:rPr lang="en-US"/>
              <a:pPr>
                <a:defRPr/>
              </a:pPr>
              <a:t>1/27/14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4261A0F-7969-49DC-B5A8-C4C7F01A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745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772400" cy="812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3200"/>
            <a:ext cx="7772400" cy="462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76200"/>
            <a:ext cx="7772400" cy="8128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"/>
            <a:ext cx="9144000" cy="685799"/>
          </a:xfrm>
          <a:prstGeom prst="rect">
            <a:avLst/>
          </a:prstGeom>
          <a:solidFill>
            <a:srgbClr val="EBEB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906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53695"/>
            <a:ext cx="9144000" cy="173038"/>
          </a:xfrm>
          <a:prstGeom prst="rect">
            <a:avLst/>
          </a:prstGeom>
          <a:solidFill>
            <a:srgbClr val="232E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0" y="600781"/>
            <a:ext cx="2665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Bitstream Vera Sans" pitchFamily="34" charset="0"/>
              </a:rPr>
              <a:t>INCOSE IW MBSE Workshop</a:t>
            </a:r>
            <a:endParaRPr lang="en-US" sz="1400" dirty="0">
              <a:solidFill>
                <a:schemeClr val="bg1"/>
              </a:solidFill>
              <a:latin typeface="Bitstream Vera Sans" pitchFamily="34" charset="0"/>
            </a:endParaRP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770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38862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62800" y="6553200"/>
            <a:ext cx="1905000" cy="228600"/>
          </a:xfrm>
          <a:prstGeom prst="rect">
            <a:avLst/>
          </a:prstGeom>
        </p:spPr>
        <p:txBody>
          <a:bodyPr/>
          <a:lstStyle>
            <a:lvl1pPr algn="r">
              <a:defRPr sz="1100" smtClean="0">
                <a:latin typeface="Helvetica"/>
                <a:cs typeface="Helvetica"/>
              </a:defRPr>
            </a:lvl1pPr>
          </a:lstStyle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5" r:id="rId2"/>
    <p:sldLayoutId id="2147483666" r:id="rId3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rgbClr val="663300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663300"/>
          </a:solidFill>
          <a:latin typeface="Arial" pitchFamily="-11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4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2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b="1">
          <a:solidFill>
            <a:schemeClr val="accent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667000"/>
          </a:xfrm>
        </p:spPr>
        <p:txBody>
          <a:bodyPr/>
          <a:lstStyle/>
          <a:p>
            <a:r>
              <a:rPr lang="en-US" sz="3600" dirty="0" smtClean="0"/>
              <a:t>MBSE Workshop Out-brief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 </a:t>
            </a:r>
            <a:r>
              <a:rPr lang="en-US" sz="4400" dirty="0" smtClean="0"/>
              <a:t>Infusion Break-Out Session</a:t>
            </a:r>
            <a:br>
              <a:rPr lang="en-US" sz="4400" dirty="0" smtClean="0"/>
            </a:br>
            <a:r>
              <a:rPr lang="en-US" sz="4400" dirty="0"/>
              <a:t/>
            </a:r>
            <a:br>
              <a:rPr lang="en-US" sz="4400" dirty="0"/>
            </a:br>
            <a:r>
              <a:rPr lang="en-US" sz="2400" dirty="0" smtClean="0"/>
              <a:t>January 24-25, 2014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/>
          <a:lstStyle/>
          <a:p>
            <a:r>
              <a:rPr lang="en-US" sz="2800" dirty="0"/>
              <a:t>INCOSE </a:t>
            </a:r>
            <a:r>
              <a:rPr lang="en-US" sz="2800" dirty="0" smtClean="0"/>
              <a:t>International </a:t>
            </a:r>
            <a:r>
              <a:rPr lang="en-US" sz="2800" dirty="0"/>
              <a:t>Workshop</a:t>
            </a:r>
          </a:p>
        </p:txBody>
      </p:sp>
    </p:spTree>
    <p:extLst>
      <p:ext uri="{BB962C8B-B14F-4D97-AF65-F5344CB8AC3E}">
        <p14:creationId xmlns:p14="http://schemas.microsoft.com/office/powerpoint/2010/main" val="233128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817"/>
            <a:ext cx="7772400" cy="670983"/>
          </a:xfrm>
        </p:spPr>
        <p:txBody>
          <a:bodyPr/>
          <a:lstStyle/>
          <a:p>
            <a:r>
              <a:rPr lang="en-US" sz="3200" dirty="0" smtClean="0"/>
              <a:t>Do you measure this value?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57800"/>
          </a:xfrm>
        </p:spPr>
        <p:txBody>
          <a:bodyPr/>
          <a:lstStyle/>
          <a:p>
            <a:pPr>
              <a:spcBef>
                <a:spcPts val="1176"/>
              </a:spcBef>
            </a:pPr>
            <a:r>
              <a:rPr lang="en-US" sz="2400" b="0" dirty="0"/>
              <a:t>W</a:t>
            </a:r>
            <a:r>
              <a:rPr lang="en-US" sz="2400" b="0" dirty="0" smtClean="0"/>
              <a:t>e </a:t>
            </a:r>
            <a:r>
              <a:rPr lang="en-US" sz="2400" b="0" dirty="0"/>
              <a:t>are trying, but no details </a:t>
            </a:r>
            <a:r>
              <a:rPr lang="en-US" sz="2400" b="0" dirty="0" smtClean="0"/>
              <a:t>yet</a:t>
            </a:r>
          </a:p>
          <a:p>
            <a:pPr>
              <a:spcBef>
                <a:spcPts val="1176"/>
              </a:spcBef>
            </a:pPr>
            <a:r>
              <a:rPr lang="en-US" sz="2400" b="0" dirty="0" smtClean="0"/>
              <a:t>Not </a:t>
            </a:r>
            <a:r>
              <a:rPr lang="en-US" sz="2400" b="0" dirty="0"/>
              <a:t>trying to measure this </a:t>
            </a:r>
            <a:r>
              <a:rPr lang="en-US" sz="2400" b="0" dirty="0" smtClean="0"/>
              <a:t>value</a:t>
            </a:r>
          </a:p>
          <a:p>
            <a:pPr>
              <a:spcBef>
                <a:spcPts val="1176"/>
              </a:spcBef>
            </a:pPr>
            <a:r>
              <a:rPr lang="en-US" sz="2400" b="0" dirty="0" smtClean="0"/>
              <a:t>No </a:t>
            </a:r>
            <a:r>
              <a:rPr lang="en-US" sz="2400" b="0" dirty="0"/>
              <a:t>attempt to measure this value, must take leap of </a:t>
            </a:r>
            <a:r>
              <a:rPr lang="en-US" sz="2400" b="0" dirty="0" smtClean="0"/>
              <a:t>faith</a:t>
            </a:r>
          </a:p>
          <a:p>
            <a:pPr>
              <a:spcBef>
                <a:spcPts val="1176"/>
              </a:spcBef>
            </a:pPr>
            <a:r>
              <a:rPr lang="en-US" sz="2400" b="0" dirty="0"/>
              <a:t>No, it would be an invitation to a worthless debate</a:t>
            </a:r>
          </a:p>
          <a:p>
            <a:pPr>
              <a:spcBef>
                <a:spcPts val="1176"/>
              </a:spcBef>
            </a:pPr>
            <a:endParaRPr lang="en-US" sz="2400" b="0" dirty="0"/>
          </a:p>
          <a:p>
            <a:pPr>
              <a:spcBef>
                <a:spcPts val="1176"/>
              </a:spcBef>
            </a:pPr>
            <a:endParaRPr lang="en-US" sz="2400" b="0" dirty="0" smtClean="0"/>
          </a:p>
          <a:p>
            <a:pPr>
              <a:spcBef>
                <a:spcPts val="1176"/>
              </a:spcBef>
            </a:pPr>
            <a:endParaRPr lang="en-US" sz="2400" b="0" dirty="0"/>
          </a:p>
          <a:p>
            <a:pPr>
              <a:spcBef>
                <a:spcPts val="1176"/>
              </a:spcBef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 25-26, 2014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MBSE Workshop: Infusion Break-Out Session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8C4594-AA86-44F1-8461-5FBF09AF01F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50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Unedited Notes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59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905"/>
            <a:ext cx="8229600" cy="6661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Discussion (1 of 2) - unedited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74890"/>
            <a:ext cx="8763000" cy="5700888"/>
          </a:xfrm>
        </p:spPr>
        <p:txBody>
          <a:bodyPr>
            <a:noAutofit/>
          </a:bodyPr>
          <a:lstStyle/>
          <a:p>
            <a:r>
              <a:rPr lang="en-US" sz="2000" b="0" dirty="0" smtClean="0"/>
              <a:t>Can’t sustain 6-9-month development cycle using the old ways; when you make this decision, here is who it impacts; “we have to innovate the way we innovate”; can’t have untraceable requirements</a:t>
            </a:r>
          </a:p>
          <a:p>
            <a:r>
              <a:rPr lang="en-US" sz="2000" b="0" dirty="0" smtClean="0"/>
              <a:t>Diaper production: 2/3 cost, 20% speedup, tradespace examined and decided</a:t>
            </a:r>
          </a:p>
          <a:p>
            <a:r>
              <a:rPr lang="en-US" sz="2000" b="0" dirty="0" smtClean="0"/>
              <a:t>How do you justify the substantial cost? </a:t>
            </a:r>
          </a:p>
          <a:p>
            <a:r>
              <a:rPr lang="en-US" sz="2000" b="0" dirty="0" smtClean="0"/>
              <a:t>P&amp;G uses a methodology, not a particular tool; embedded into lifecycle management; “this requirement is met by this subsystem”; not detailed</a:t>
            </a:r>
          </a:p>
          <a:p>
            <a:r>
              <a:rPr lang="en-US" sz="2000" b="0" dirty="0" smtClean="0"/>
              <a:t>Measure quality improvement through defect rates</a:t>
            </a:r>
          </a:p>
          <a:p>
            <a:r>
              <a:rPr lang="en-US" sz="2000" b="0" dirty="0" smtClean="0"/>
              <a:t>Point of no return? There is always an off-ramp</a:t>
            </a:r>
          </a:p>
          <a:p>
            <a:r>
              <a:rPr lang="en-US" sz="2000" b="0" dirty="0" smtClean="0"/>
              <a:t>Analogy to CAD, when ME handed velum drawing to a CAD modeler; that’s where we’re at with MBSE</a:t>
            </a:r>
          </a:p>
          <a:p>
            <a:r>
              <a:rPr lang="en-US" sz="2000" b="0" dirty="0" smtClean="0"/>
              <a:t>Knowledge transfer is a big part of the value (moving from tribal knowledge to institutional knowledge)</a:t>
            </a:r>
          </a:p>
          <a:p>
            <a:r>
              <a:rPr lang="en-US" sz="2000" b="0" dirty="0" smtClean="0"/>
              <a:t>What about customers handing a model across the contract boundary as part of the spec? It will happen; it has happened already in some limited cases.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07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04667"/>
          </a:xfrm>
        </p:spPr>
        <p:txBody>
          <a:bodyPr/>
          <a:lstStyle/>
          <a:p>
            <a:r>
              <a:rPr lang="en-US" sz="3200" dirty="0" smtClean="0"/>
              <a:t>Discussion (2 of 2) - unedited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rmAutofit/>
          </a:bodyPr>
          <a:lstStyle/>
          <a:p>
            <a:r>
              <a:rPr lang="en-US" sz="2400" b="0" dirty="0" smtClean="0"/>
              <a:t>Did you have to change review process? We still generate documents from models; we mapped M-B process into our standard process; still a mixed mode; challenge is to present the right views to them.</a:t>
            </a:r>
          </a:p>
          <a:p>
            <a:r>
              <a:rPr lang="en-US" sz="2400" b="0" dirty="0" smtClean="0"/>
              <a:t>Systems work on a project is same number of engineers, but do it MB</a:t>
            </a:r>
          </a:p>
          <a:p>
            <a:r>
              <a:rPr lang="en-US" sz="2400" b="0" dirty="0" smtClean="0"/>
              <a:t>Challenges grasping notion of system model? Yes, absolutely, mostly people see stuff done in system model as something they have to redo in another tool</a:t>
            </a:r>
          </a:p>
          <a:p>
            <a:r>
              <a:rPr lang="en-US" sz="2400" b="0" dirty="0" smtClean="0"/>
              <a:t>No formal plan for training, more grass-roots</a:t>
            </a:r>
          </a:p>
          <a:p>
            <a:r>
              <a:rPr lang="en-US" sz="2400" b="0" dirty="0" smtClean="0"/>
              <a:t>Cater to first-followers more than early adopters</a:t>
            </a:r>
          </a:p>
          <a:p>
            <a:r>
              <a:rPr lang="en-US" sz="2400" b="0" dirty="0" smtClean="0"/>
              <a:t>Systems/software integration? State machines in system model, but now down to level of software components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38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49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Enablers – unedited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56075"/>
            <a:ext cx="8608718" cy="58777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/>
              <a:t>Corporate/Institutional Support:</a:t>
            </a:r>
          </a:p>
          <a:p>
            <a:r>
              <a:rPr lang="en-US" b="0" dirty="0"/>
              <a:t>Top-level leadership </a:t>
            </a:r>
            <a:r>
              <a:rPr lang="en-US" b="0" dirty="0" smtClean="0"/>
              <a:t>support, strong </a:t>
            </a:r>
            <a:r>
              <a:rPr lang="en-US" b="0" dirty="0"/>
              <a:t>management support</a:t>
            </a:r>
          </a:p>
          <a:p>
            <a:r>
              <a:rPr lang="en-US" b="0" dirty="0"/>
              <a:t>Seed funding from corporate and BA and </a:t>
            </a:r>
            <a:r>
              <a:rPr lang="en-US" b="0" dirty="0" smtClean="0"/>
              <a:t>BU</a:t>
            </a:r>
            <a:endParaRPr lang="en-US" b="0" dirty="0"/>
          </a:p>
          <a:p>
            <a:r>
              <a:rPr lang="en-US" b="0" dirty="0" smtClean="0"/>
              <a:t>Corporate cross-BU collaboration and vendor relationship</a:t>
            </a:r>
          </a:p>
          <a:p>
            <a:endParaRPr lang="en-US" b="0" dirty="0" smtClean="0"/>
          </a:p>
          <a:p>
            <a:pPr marL="0" indent="0">
              <a:buNone/>
            </a:pPr>
            <a:r>
              <a:rPr lang="en-US" dirty="0" smtClean="0"/>
              <a:t>Training:</a:t>
            </a:r>
          </a:p>
          <a:p>
            <a:r>
              <a:rPr lang="en-US" b="0" dirty="0"/>
              <a:t>Training! </a:t>
            </a:r>
            <a:r>
              <a:rPr lang="en-US" b="0" u="sng" dirty="0"/>
              <a:t>Tool-neutral </a:t>
            </a:r>
            <a:r>
              <a:rPr lang="en-US" b="0" dirty="0"/>
              <a:t>and </a:t>
            </a:r>
            <a:r>
              <a:rPr lang="en-US" b="0" u="sng" dirty="0"/>
              <a:t>tool-specific </a:t>
            </a:r>
            <a:r>
              <a:rPr lang="en-US" b="0" dirty="0"/>
              <a:t>process training</a:t>
            </a:r>
          </a:p>
          <a:p>
            <a:endParaRPr lang="en-US" b="0" dirty="0" smtClean="0"/>
          </a:p>
          <a:p>
            <a:pPr marL="0" indent="0">
              <a:buNone/>
            </a:pPr>
            <a:r>
              <a:rPr lang="en-US" dirty="0" smtClean="0"/>
              <a:t>People:</a:t>
            </a:r>
          </a:p>
          <a:p>
            <a:r>
              <a:rPr lang="en-US" b="0" dirty="0"/>
              <a:t>Passionate practitioners</a:t>
            </a:r>
          </a:p>
          <a:p>
            <a:r>
              <a:rPr lang="en-US" b="0" dirty="0" smtClean="0"/>
              <a:t>Peer </a:t>
            </a:r>
            <a:r>
              <a:rPr lang="en-US" b="0" dirty="0"/>
              <a:t>pressure: our partners and competitors are doing it</a:t>
            </a:r>
          </a:p>
          <a:p>
            <a:r>
              <a:rPr lang="en-US" b="0" dirty="0" smtClean="0"/>
              <a:t>Need to make lean orgs more productive, and the intuitive nature of MBSE over “ad hoc requirements management”</a:t>
            </a:r>
          </a:p>
          <a:p>
            <a:r>
              <a:rPr lang="en-US" b="0" dirty="0" smtClean="0"/>
              <a:t>Conduct pilots, small success stories, “build a little, deploy a little”</a:t>
            </a:r>
          </a:p>
          <a:p>
            <a:r>
              <a:rPr lang="en-US" b="0" dirty="0" smtClean="0"/>
              <a:t>Form specialized working groups</a:t>
            </a:r>
          </a:p>
          <a:p>
            <a:r>
              <a:rPr lang="en-US" b="0" dirty="0" smtClean="0"/>
              <a:t>Forge close relationships with projects</a:t>
            </a:r>
          </a:p>
          <a:p>
            <a:r>
              <a:rPr lang="en-US" b="0" dirty="0" smtClean="0"/>
              <a:t>Develop and deploy tooling for ease of usability</a:t>
            </a:r>
          </a:p>
          <a:p>
            <a:r>
              <a:rPr lang="en-US" b="0" dirty="0" smtClean="0"/>
              <a:t>Codify know-how into formal repeatable methodologies</a:t>
            </a:r>
          </a:p>
          <a:p>
            <a:r>
              <a:rPr lang="en-US" b="0" dirty="0"/>
              <a:t>Culture and heritage of success</a:t>
            </a:r>
          </a:p>
          <a:p>
            <a:r>
              <a:rPr lang="en-US" b="0" dirty="0" smtClean="0"/>
              <a:t>Metrics/trends</a:t>
            </a:r>
          </a:p>
          <a:p>
            <a:r>
              <a:rPr lang="en-US" b="0" dirty="0" smtClean="0"/>
              <a:t>Customer excitement (NASA customer)</a:t>
            </a:r>
          </a:p>
          <a:p>
            <a:r>
              <a:rPr lang="en-US" b="0" dirty="0"/>
              <a:t>Interested people (managers, engineers</a:t>
            </a:r>
            <a:r>
              <a:rPr lang="en-US" b="0" dirty="0" smtClean="0"/>
              <a:t>)</a:t>
            </a:r>
          </a:p>
          <a:p>
            <a:r>
              <a:rPr lang="en-US" b="0" dirty="0" smtClean="0"/>
              <a:t>Having authority for architecture decisions across programs and platforms</a:t>
            </a:r>
          </a:p>
          <a:p>
            <a:r>
              <a:rPr lang="en-US" b="0" dirty="0" smtClean="0"/>
              <a:t>Having authority to change corporate processes and tools (Ford SE Council)</a:t>
            </a:r>
          </a:p>
          <a:p>
            <a:r>
              <a:rPr lang="en-US" b="0" dirty="0" smtClean="0"/>
              <a:t>Bite-sized but steady and pragmatic deployment … don’t forget still being able o do the basics (FMEAs, boundary diagrams, interface matrices, </a:t>
            </a:r>
            <a:r>
              <a:rPr lang="en-US" b="0" dirty="0" err="1" smtClean="0"/>
              <a:t>etc</a:t>
            </a:r>
            <a:r>
              <a:rPr lang="en-US" b="0" dirty="0" smtClean="0"/>
              <a:t>)</a:t>
            </a:r>
          </a:p>
          <a:p>
            <a:r>
              <a:rPr lang="en-US" b="0" dirty="0" smtClean="0"/>
              <a:t>First-follower focus – encourage and protect first adopters</a:t>
            </a:r>
          </a:p>
          <a:p>
            <a:r>
              <a:rPr lang="en-US" b="0" dirty="0" smtClean="0"/>
              <a:t>New employees</a:t>
            </a:r>
          </a:p>
          <a:p>
            <a:r>
              <a:rPr lang="en-US" b="0" dirty="0" smtClean="0"/>
              <a:t>Frustrated but passionate employees</a:t>
            </a:r>
          </a:p>
          <a:p>
            <a:r>
              <a:rPr lang="en-US" b="0" dirty="0" smtClean="0"/>
              <a:t>Shared model repositories</a:t>
            </a:r>
          </a:p>
          <a:p>
            <a:r>
              <a:rPr lang="en-US" b="0" dirty="0" smtClean="0"/>
              <a:t>User community / tech clubs for informal support</a:t>
            </a:r>
          </a:p>
          <a:p>
            <a:r>
              <a:rPr lang="en-US" b="0" dirty="0" smtClean="0"/>
              <a:t>Readily available and consistent training</a:t>
            </a:r>
          </a:p>
          <a:p>
            <a:r>
              <a:rPr lang="en-US" b="0" dirty="0" smtClean="0"/>
              <a:t>Well-defined processes to address “now what do I do?” </a:t>
            </a:r>
          </a:p>
          <a:p>
            <a:r>
              <a:rPr lang="en-US" b="0" dirty="0" smtClean="0"/>
              <a:t>Organizational commitment to follow-through</a:t>
            </a:r>
          </a:p>
          <a:p>
            <a:r>
              <a:rPr lang="en-US" b="0" dirty="0" smtClean="0"/>
              <a:t>Team up young engineers with senior engineers; recruit early-career engineers</a:t>
            </a:r>
          </a:p>
          <a:p>
            <a:r>
              <a:rPr lang="en-US" b="0" dirty="0" smtClean="0"/>
              <a:t>Partner with other institutional activities</a:t>
            </a:r>
          </a:p>
          <a:p>
            <a:r>
              <a:rPr lang="en-US" b="0" dirty="0" smtClean="0"/>
              <a:t>Partner with universities, industry and professional </a:t>
            </a:r>
            <a:r>
              <a:rPr lang="en-US" b="0" dirty="0" err="1" smtClean="0"/>
              <a:t>socienties</a:t>
            </a:r>
            <a:endParaRPr lang="en-US" b="0" dirty="0" smtClean="0"/>
          </a:p>
          <a:p>
            <a:r>
              <a:rPr lang="en-US" b="0" dirty="0" smtClean="0"/>
              <a:t>Innovative engineers</a:t>
            </a:r>
          </a:p>
          <a:p>
            <a:r>
              <a:rPr lang="en-US" b="0" dirty="0" smtClean="0"/>
              <a:t>Long development cycles</a:t>
            </a:r>
          </a:p>
          <a:p>
            <a:r>
              <a:rPr lang="en-US" b="0" dirty="0" smtClean="0"/>
              <a:t>Organizational combo of systems and software engineering</a:t>
            </a:r>
          </a:p>
          <a:p>
            <a:r>
              <a:rPr lang="en-US" b="0" dirty="0" smtClean="0"/>
              <a:t>Work with line organizations to take ownership</a:t>
            </a:r>
          </a:p>
          <a:p>
            <a:r>
              <a:rPr lang="en-US" b="0" dirty="0" smtClean="0"/>
              <a:t>Strategically embed MBSE-enabled engineers in projects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48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661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Barriers – unedited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93" y="865481"/>
            <a:ext cx="8670807" cy="5823185"/>
          </a:xfrm>
        </p:spPr>
        <p:txBody>
          <a:bodyPr>
            <a:noAutofit/>
          </a:bodyPr>
          <a:lstStyle/>
          <a:p>
            <a:r>
              <a:rPr lang="en-US" sz="1300" b="0" dirty="0" smtClean="0"/>
              <a:t>“Not the way we do business”, “show me the ROI”, early experiences with immature tool sets, lack of modeling competencies, difficulty integrating with long-running legacy programs, need for “up front” funding with value realized late in the program, difficulty in reusing modeled resources from one discipline or activity in next steps</a:t>
            </a:r>
          </a:p>
          <a:p>
            <a:r>
              <a:rPr lang="en-US" sz="1300" b="0" i="1" dirty="0"/>
              <a:t>Not invented here </a:t>
            </a:r>
            <a:r>
              <a:rPr lang="en-US" sz="1300" b="0" dirty="0"/>
              <a:t>syndrome</a:t>
            </a:r>
          </a:p>
          <a:p>
            <a:r>
              <a:rPr lang="en-US" sz="1300" b="0" i="1" dirty="0"/>
              <a:t>Scape goat </a:t>
            </a:r>
            <a:r>
              <a:rPr lang="en-US" sz="1300" b="0" dirty="0"/>
              <a:t>syndrome</a:t>
            </a:r>
          </a:p>
          <a:p>
            <a:r>
              <a:rPr lang="en-US" sz="1300" b="0" dirty="0" smtClean="0"/>
              <a:t>Incremental headcount is off the table (cannot hire SE staff)</a:t>
            </a:r>
          </a:p>
          <a:p>
            <a:r>
              <a:rPr lang="en-US" sz="1200" b="0" dirty="0" smtClean="0"/>
              <a:t>Discussion: </a:t>
            </a:r>
          </a:p>
          <a:p>
            <a:r>
              <a:rPr lang="en-US" sz="1300" b="0" dirty="0" smtClean="0"/>
              <a:t>Perception that cost of getting to the benefit is too great</a:t>
            </a:r>
          </a:p>
          <a:p>
            <a:r>
              <a:rPr lang="en-US" sz="1300" b="0" dirty="0" smtClean="0"/>
              <a:t>People forget that modeling </a:t>
            </a:r>
            <a:r>
              <a:rPr lang="en-US" sz="1300" b="0" i="1" dirty="0" smtClean="0"/>
              <a:t>already</a:t>
            </a:r>
            <a:r>
              <a:rPr lang="en-US" sz="1300" b="0" dirty="0" smtClean="0"/>
              <a:t> is more precise, without even looking farther down the road</a:t>
            </a:r>
          </a:p>
          <a:p>
            <a:r>
              <a:rPr lang="en-US" sz="1300" b="0" dirty="0" smtClean="0"/>
              <a:t>Don’t ask for too much money initially, for pilot activities</a:t>
            </a:r>
          </a:p>
          <a:p>
            <a:r>
              <a:rPr lang="en-US" sz="1300" b="0" dirty="0" smtClean="0"/>
              <a:t>Never ask a PM if he/she want MBSE; all our infusion is through systems engineers who can show better efficiency</a:t>
            </a:r>
          </a:p>
          <a:p>
            <a:r>
              <a:rPr lang="en-US" sz="1300" b="0" dirty="0" smtClean="0"/>
              <a:t>Organizational structure</a:t>
            </a:r>
          </a:p>
          <a:p>
            <a:r>
              <a:rPr lang="en-US" sz="1300" b="0" dirty="0" smtClean="0"/>
              <a:t>Legacy data, people and past failed/perceived failed attempts</a:t>
            </a:r>
          </a:p>
          <a:p>
            <a:r>
              <a:rPr lang="en-US" sz="1300" b="0" dirty="0" smtClean="0"/>
              <a:t>Too much other modeling experience</a:t>
            </a:r>
          </a:p>
          <a:p>
            <a:r>
              <a:rPr lang="en-US" sz="1300" b="0" dirty="0" smtClean="0"/>
              <a:t>Functions as a starting point for physical parts and assemblies</a:t>
            </a:r>
          </a:p>
          <a:p>
            <a:r>
              <a:rPr lang="en-US" sz="1300" b="0" dirty="0" smtClean="0"/>
              <a:t>Lack of granularity, traceability, or documented existence of requirements and architectural decisions for existing system</a:t>
            </a:r>
          </a:p>
          <a:p>
            <a:r>
              <a:rPr lang="en-US" sz="1300" b="0" dirty="0" smtClean="0"/>
              <a:t>Mix of in-house and supplier-delivered solutions</a:t>
            </a:r>
          </a:p>
          <a:p>
            <a:r>
              <a:rPr lang="en-US" sz="1200" b="0" dirty="0"/>
              <a:t>How much of an engineer’s time spent on data management rather than critical thinking (change that ratio! Shift the </a:t>
            </a:r>
            <a:r>
              <a:rPr lang="en-US" sz="1200" b="0" i="1" dirty="0"/>
              <a:t>nature</a:t>
            </a:r>
            <a:r>
              <a:rPr lang="en-US" sz="1200" b="0" dirty="0"/>
              <a:t> of my hours</a:t>
            </a:r>
            <a:r>
              <a:rPr lang="en-US" sz="1200" b="0" dirty="0" smtClean="0"/>
              <a:t>)</a:t>
            </a:r>
          </a:p>
          <a:p>
            <a:r>
              <a:rPr lang="en-US" sz="1200" b="0" dirty="0"/>
              <a:t>People barriers</a:t>
            </a:r>
          </a:p>
          <a:p>
            <a:r>
              <a:rPr lang="en-US" sz="1200" b="0" dirty="0"/>
              <a:t>Conservative engineering philosophy due to unforgiving nature of space missions</a:t>
            </a:r>
          </a:p>
          <a:p>
            <a:r>
              <a:rPr lang="en-US" sz="1200" b="0" dirty="0"/>
              <a:t>Large learning curve</a:t>
            </a:r>
          </a:p>
          <a:p>
            <a:pPr marL="0" indent="0">
              <a:buNone/>
            </a:pPr>
            <a:endParaRPr lang="en-US" sz="1200" b="0" dirty="0"/>
          </a:p>
          <a:p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41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63" y="0"/>
            <a:ext cx="8824148" cy="675502"/>
          </a:xfrm>
        </p:spPr>
        <p:txBody>
          <a:bodyPr>
            <a:noAutofit/>
          </a:bodyPr>
          <a:lstStyle/>
          <a:p>
            <a:r>
              <a:rPr lang="en-US" sz="3200" dirty="0" smtClean="0"/>
              <a:t>Main value communicated to stakeholders?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000"/>
            <a:ext cx="8229600" cy="56538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 smtClean="0"/>
              <a:t>Unedited notes:</a:t>
            </a:r>
          </a:p>
          <a:p>
            <a:r>
              <a:rPr lang="en-US" b="0" dirty="0" smtClean="0"/>
              <a:t>Reduced cycle time, reduce development cost</a:t>
            </a:r>
          </a:p>
          <a:p>
            <a:r>
              <a:rPr lang="en-US" b="0" dirty="0" smtClean="0"/>
              <a:t>Reduced rework due to early identification of errors and disconnects due to better communication and more effective analysis</a:t>
            </a:r>
          </a:p>
          <a:p>
            <a:r>
              <a:rPr lang="en-US" b="0" dirty="0" smtClean="0"/>
              <a:t>Potential for increased re-use</a:t>
            </a:r>
          </a:p>
          <a:p>
            <a:r>
              <a:rPr lang="en-US" b="0" dirty="0" smtClean="0"/>
              <a:t>Productivity, reducing waste and rework, </a:t>
            </a:r>
          </a:p>
          <a:p>
            <a:r>
              <a:rPr lang="en-US" b="0" dirty="0" smtClean="0"/>
              <a:t>rate of innovation and transparency</a:t>
            </a:r>
          </a:p>
          <a:p>
            <a:r>
              <a:rPr lang="en-US" b="0" dirty="0" smtClean="0"/>
              <a:t>Cost reductions /cost avoidance</a:t>
            </a:r>
          </a:p>
          <a:p>
            <a:r>
              <a:rPr lang="en-US" b="0" dirty="0" smtClean="0"/>
              <a:t>Quality improvement</a:t>
            </a:r>
          </a:p>
          <a:p>
            <a:r>
              <a:rPr lang="en-US" b="0" dirty="0" smtClean="0"/>
              <a:t>Customer buy-in</a:t>
            </a:r>
          </a:p>
          <a:p>
            <a:r>
              <a:rPr lang="en-US" b="0" dirty="0" smtClean="0"/>
              <a:t>Increased </a:t>
            </a:r>
            <a:r>
              <a:rPr lang="en-US" b="0" dirty="0" err="1" smtClean="0"/>
              <a:t>Pwin</a:t>
            </a:r>
            <a:endParaRPr lang="en-US" b="0" dirty="0" smtClean="0"/>
          </a:p>
          <a:p>
            <a:r>
              <a:rPr lang="en-US" b="0" dirty="0" smtClean="0"/>
              <a:t>Being able to quickly generate and regenerate current reports and work products</a:t>
            </a:r>
          </a:p>
          <a:p>
            <a:r>
              <a:rPr lang="en-US" b="0" dirty="0" smtClean="0"/>
              <a:t>Able to generate and seed known values into these work products</a:t>
            </a:r>
            <a:r>
              <a:rPr lang="en-US" b="0" dirty="0"/>
              <a:t> </a:t>
            </a:r>
            <a:r>
              <a:rPr lang="en-US" b="0" dirty="0" smtClean="0"/>
              <a:t>progressively </a:t>
            </a:r>
          </a:p>
          <a:p>
            <a:r>
              <a:rPr lang="en-US" b="0" dirty="0"/>
              <a:t>N</a:t>
            </a:r>
            <a:r>
              <a:rPr lang="en-US" b="0" dirty="0" smtClean="0"/>
              <a:t>ew views/reports previously too hard or slow to be valuable</a:t>
            </a:r>
          </a:p>
          <a:p>
            <a:r>
              <a:rPr lang="en-US" b="0" dirty="0" smtClean="0"/>
              <a:t>Improved feature compatibility assessments earlier in development to spend time testing functionality not basic integration compatibility (without simply having to talk to everyone you can find)</a:t>
            </a:r>
          </a:p>
          <a:p>
            <a:r>
              <a:rPr lang="en-US" b="0" dirty="0"/>
              <a:t>R</a:t>
            </a:r>
            <a:r>
              <a:rPr lang="en-US" b="0" dirty="0" smtClean="0"/>
              <a:t>educed rework, earlier visibility into risk and issues</a:t>
            </a:r>
          </a:p>
          <a:p>
            <a:r>
              <a:rPr lang="en-US" b="0" dirty="0" smtClean="0"/>
              <a:t>Product line reusability: engineering done once, reuse elsewhere</a:t>
            </a:r>
          </a:p>
          <a:p>
            <a:r>
              <a:rPr lang="en-US" b="0" dirty="0" smtClean="0"/>
              <a:t>Knowledge management (long-term and short-term)</a:t>
            </a:r>
          </a:p>
          <a:p>
            <a:r>
              <a:rPr lang="en-US" b="0" dirty="0" smtClean="0"/>
              <a:t>Single source of truth</a:t>
            </a:r>
          </a:p>
          <a:p>
            <a:r>
              <a:rPr lang="en-US" b="0" dirty="0" smtClean="0"/>
              <a:t>Improved ability to communicate design</a:t>
            </a:r>
          </a:p>
          <a:p>
            <a:r>
              <a:rPr lang="en-US" b="0" dirty="0" smtClean="0"/>
              <a:t>Easier to find defects</a:t>
            </a:r>
          </a:p>
          <a:p>
            <a:r>
              <a:rPr lang="en-US" b="0" dirty="0" smtClean="0"/>
              <a:t>Competitiveness (our partners and competitors are doing it)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98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685800"/>
          </a:xfrm>
        </p:spPr>
        <p:txBody>
          <a:bodyPr/>
          <a:lstStyle/>
          <a:p>
            <a:r>
              <a:rPr lang="en-US" dirty="0"/>
              <a:t>Infusing MBSE into an Organization</a:t>
            </a:r>
            <a:endParaRPr lang="en-US" alt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572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3200" dirty="0" smtClean="0">
                <a:solidFill>
                  <a:srgbClr val="0000FF"/>
                </a:solidFill>
                <a:latin typeface="Helvetica"/>
                <a:cs typeface="Helvetica"/>
              </a:rPr>
              <a:t>Objective</a:t>
            </a:r>
          </a:p>
          <a:p>
            <a:pPr marL="457200" lvl="1" indent="0">
              <a:buNone/>
            </a:pPr>
            <a:r>
              <a:rPr lang="en-US" altLang="en-US" sz="2800" b="0" dirty="0">
                <a:solidFill>
                  <a:schemeClr val="tx1"/>
                </a:solidFill>
              </a:rPr>
              <a:t>I</a:t>
            </a:r>
            <a:r>
              <a:rPr lang="en-US" altLang="en-US" sz="2800" b="0" dirty="0" smtClean="0">
                <a:solidFill>
                  <a:schemeClr val="tx1"/>
                </a:solidFill>
              </a:rPr>
              <a:t>dentify effective approaches for infusion of MBSE</a:t>
            </a:r>
          </a:p>
          <a:p>
            <a:pPr lvl="2"/>
            <a:r>
              <a:rPr lang="en-US" altLang="en-US" sz="2400" b="0" dirty="0" smtClean="0">
                <a:solidFill>
                  <a:schemeClr val="tx1"/>
                </a:solidFill>
              </a:rPr>
              <a:t>Survey different infusion approaches into organizations</a:t>
            </a:r>
          </a:p>
          <a:p>
            <a:pPr lvl="2"/>
            <a:r>
              <a:rPr lang="en-US" altLang="en-US" sz="2400" b="0" dirty="0">
                <a:solidFill>
                  <a:schemeClr val="tx1"/>
                </a:solidFill>
              </a:rPr>
              <a:t>I</a:t>
            </a:r>
            <a:r>
              <a:rPr lang="en-US" altLang="en-US" sz="2400" b="0" dirty="0" smtClean="0">
                <a:solidFill>
                  <a:schemeClr val="tx1"/>
                </a:solidFill>
              </a:rPr>
              <a:t>dentify enables and barriers </a:t>
            </a:r>
            <a:endParaRPr lang="en-US" altLang="en-US" sz="2800" dirty="0">
              <a:solidFill>
                <a:srgbClr val="0000FF"/>
              </a:solidFill>
              <a:latin typeface="Helvetica"/>
              <a:cs typeface="Helvetica"/>
            </a:endParaRPr>
          </a:p>
          <a:p>
            <a:pPr marL="457200" lvl="1" indent="0">
              <a:buNone/>
            </a:pPr>
            <a:endParaRPr lang="en-US" altLang="en-US" sz="2800" b="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L="457200" lvl="1" indent="0">
              <a:buNone/>
            </a:pPr>
            <a:endParaRPr lang="en-US" altLang="en-US" sz="2800" b="0" dirty="0" smtClean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405" y="6477000"/>
            <a:ext cx="1905000" cy="228600"/>
          </a:xfrm>
          <a:prstGeom prst="rect">
            <a:avLst/>
          </a:prstGeom>
        </p:spPr>
        <p:txBody>
          <a:bodyPr/>
          <a:lstStyle/>
          <a:p>
            <a:fld id="{AAFBC5C9-23A3-AD40-9933-16ADBF7B94F4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19050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38862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0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772400" cy="812800"/>
          </a:xfrm>
        </p:spPr>
        <p:txBody>
          <a:bodyPr/>
          <a:lstStyle/>
          <a:p>
            <a:r>
              <a:rPr lang="en-US" sz="3200" dirty="0" smtClean="0"/>
              <a:t>Participants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638800"/>
          </a:xfrm>
        </p:spPr>
        <p:txBody>
          <a:bodyPr/>
          <a:lstStyle/>
          <a:p>
            <a:r>
              <a:rPr lang="en-US" sz="2800" dirty="0" smtClean="0"/>
              <a:t>BREAKOUT LEADERS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Dave Nichols: Assistant Director for Science and Engineering, JPL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Chi Lin: Engineering Development Office, Systems Engineering and Formulation Division, JPL</a:t>
            </a:r>
          </a:p>
          <a:p>
            <a:pPr lvl="1"/>
            <a:endParaRPr lang="en-US" sz="2400" dirty="0">
              <a:solidFill>
                <a:srgbClr val="000000"/>
              </a:solidFill>
            </a:endParaRPr>
          </a:p>
          <a:p>
            <a:r>
              <a:rPr lang="en-US" sz="2800" dirty="0" smtClean="0"/>
              <a:t>Key Participants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Ron Carson: Boeing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Eric Berg: Procter &amp; Gamble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George </a:t>
            </a:r>
            <a:r>
              <a:rPr lang="en-US" sz="2400" b="0" dirty="0" err="1" smtClean="0">
                <a:solidFill>
                  <a:srgbClr val="000000"/>
                </a:solidFill>
              </a:rPr>
              <a:t>Walley</a:t>
            </a:r>
            <a:r>
              <a:rPr lang="en-US" sz="2400" b="0" dirty="0" smtClean="0">
                <a:solidFill>
                  <a:srgbClr val="000000"/>
                </a:solidFill>
              </a:rPr>
              <a:t>: Ford Motor Co.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Chris Oster: Lockheed Martin Corp.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Louise Guise: Raytheon Missile Systems</a:t>
            </a:r>
          </a:p>
          <a:p>
            <a:pPr lvl="1"/>
            <a:r>
              <a:rPr lang="en-US" sz="2400" b="0" dirty="0" smtClean="0">
                <a:solidFill>
                  <a:srgbClr val="000000"/>
                </a:solidFill>
              </a:rPr>
              <a:t>Dan Dvorak: Principal Engineer, JPL</a:t>
            </a:r>
            <a:endParaRPr lang="en-US" sz="2400" b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228600"/>
          </a:xfrm>
        </p:spPr>
        <p:txBody>
          <a:bodyPr/>
          <a:lstStyle/>
          <a:p>
            <a:pPr>
              <a:defRPr/>
            </a:pPr>
            <a:fld id="{ADE2A973-D287-495E-9084-33E6CF2FBE2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770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4770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66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685800"/>
          </a:xfrm>
        </p:spPr>
        <p:txBody>
          <a:bodyPr/>
          <a:lstStyle/>
          <a:p>
            <a:r>
              <a:rPr lang="en-US" sz="3200" dirty="0" smtClean="0"/>
              <a:t>Pre-Defined Questions</a:t>
            </a:r>
            <a:endParaRPr lang="en-US" altLang="en-US" sz="32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9067800" cy="52578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1872"/>
              </a:spcBef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Helvetica"/>
                <a:cs typeface="Helvetica"/>
              </a:rPr>
              <a:t>How do you </a:t>
            </a:r>
            <a:r>
              <a:rPr lang="en-US" altLang="en-US" sz="2800" b="0" dirty="0" smtClean="0">
                <a:solidFill>
                  <a:srgbClr val="0000FF"/>
                </a:solidFill>
                <a:latin typeface="Helvetica"/>
                <a:cs typeface="Helvetica"/>
              </a:rPr>
              <a:t>measure infusion progress</a:t>
            </a:r>
            <a:r>
              <a:rPr lang="en-US" altLang="en-US" sz="2800" b="0" dirty="0" smtClean="0">
                <a:solidFill>
                  <a:schemeClr val="tx1"/>
                </a:solidFill>
                <a:latin typeface="Helvetica"/>
                <a:cs typeface="Helvetica"/>
              </a:rPr>
              <a:t>?</a:t>
            </a:r>
          </a:p>
          <a:p>
            <a:pPr marL="514350" indent="-514350">
              <a:spcBef>
                <a:spcPts val="1872"/>
              </a:spcBef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Helvetica"/>
                <a:cs typeface="Helvetica"/>
              </a:rPr>
              <a:t>What is the </a:t>
            </a:r>
            <a:r>
              <a:rPr lang="en-US" altLang="en-US" sz="2800" b="0" dirty="0" smtClean="0">
                <a:solidFill>
                  <a:srgbClr val="0000FF"/>
                </a:solidFill>
                <a:latin typeface="Helvetica"/>
                <a:cs typeface="Helvetica"/>
              </a:rPr>
              <a:t>nature of the organization</a:t>
            </a:r>
            <a:r>
              <a:rPr lang="en-US" altLang="en-US" sz="2800" b="0" dirty="0" smtClean="0">
                <a:solidFill>
                  <a:schemeClr val="tx1"/>
                </a:solidFill>
                <a:latin typeface="Helvetica"/>
                <a:cs typeface="Helvetica"/>
              </a:rPr>
              <a:t> for which your are infusing MBSE?</a:t>
            </a:r>
          </a:p>
          <a:p>
            <a:pPr lvl="1">
              <a:spcBef>
                <a:spcPts val="72"/>
              </a:spcBef>
              <a:buFont typeface="Wingdings" charset="2"/>
              <a:buChar char="§"/>
            </a:pPr>
            <a:r>
              <a:rPr lang="en-US" altLang="en-US" sz="2400" b="0" dirty="0" smtClean="0">
                <a:solidFill>
                  <a:schemeClr val="tx1"/>
                </a:solidFill>
                <a:latin typeface="Helvetica"/>
                <a:cs typeface="Helvetica"/>
              </a:rPr>
              <a:t>E.g. size, function, discipline, product</a:t>
            </a:r>
          </a:p>
          <a:p>
            <a:pPr marL="514350" indent="-514350">
              <a:spcBef>
                <a:spcPts val="1872"/>
              </a:spcBef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</a:rPr>
              <a:t>What </a:t>
            </a:r>
            <a:r>
              <a:rPr lang="en-US" altLang="en-US" sz="2800" b="0" dirty="0" smtClean="0">
                <a:solidFill>
                  <a:srgbClr val="0000FF"/>
                </a:solidFill>
              </a:rPr>
              <a:t>enablers &amp; barriers </a:t>
            </a:r>
            <a:r>
              <a:rPr lang="en-US" altLang="en-US" sz="2800" b="0" dirty="0" smtClean="0">
                <a:solidFill>
                  <a:schemeClr val="tx1"/>
                </a:solidFill>
              </a:rPr>
              <a:t>exist in your environment?</a:t>
            </a:r>
          </a:p>
          <a:p>
            <a:pPr marL="514350" indent="-514350">
              <a:spcBef>
                <a:spcPts val="1872"/>
              </a:spcBef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</a:rPr>
              <a:t>What primary </a:t>
            </a:r>
            <a:r>
              <a:rPr lang="en-US" altLang="en-US" sz="2800" b="0" dirty="0" smtClean="0">
                <a:solidFill>
                  <a:srgbClr val="0000FF"/>
                </a:solidFill>
              </a:rPr>
              <a:t>MBSE value do you communicate </a:t>
            </a:r>
            <a:r>
              <a:rPr lang="en-US" altLang="en-US" sz="2800" b="0" dirty="0" smtClean="0">
                <a:solidFill>
                  <a:schemeClr val="tx1"/>
                </a:solidFill>
              </a:rPr>
              <a:t>to for your stakeholders to obtain their involvement/commitment</a:t>
            </a:r>
            <a:r>
              <a:rPr lang="en-US" altLang="en-US" sz="2800" b="0" dirty="0">
                <a:solidFill>
                  <a:schemeClr val="tx1"/>
                </a:solidFill>
              </a:rPr>
              <a:t>?</a:t>
            </a:r>
            <a:endParaRPr lang="en-US" altLang="en-US" sz="2800" b="0" dirty="0" smtClean="0">
              <a:solidFill>
                <a:schemeClr val="tx1"/>
              </a:solidFill>
            </a:endParaRPr>
          </a:p>
          <a:p>
            <a:pPr lvl="1">
              <a:spcBef>
                <a:spcPts val="72"/>
              </a:spcBef>
              <a:buFont typeface="Wingdings" charset="2"/>
              <a:buChar char="§"/>
            </a:pPr>
            <a:r>
              <a:rPr lang="en-US" altLang="en-US" sz="2400" b="0" dirty="0" smtClean="0">
                <a:solidFill>
                  <a:schemeClr val="tx1"/>
                </a:solidFill>
                <a:latin typeface="Helvetica"/>
                <a:cs typeface="Helvetica"/>
              </a:rPr>
              <a:t>Do you try to </a:t>
            </a:r>
            <a:r>
              <a:rPr lang="en-US" altLang="en-US" sz="2400" b="0" dirty="0" smtClean="0">
                <a:solidFill>
                  <a:srgbClr val="0000FF"/>
                </a:solidFill>
                <a:latin typeface="Helvetica"/>
                <a:cs typeface="Helvetica"/>
              </a:rPr>
              <a:t>measure this value</a:t>
            </a:r>
            <a:r>
              <a:rPr lang="en-US" altLang="en-US" sz="2400" b="0" dirty="0" smtClean="0">
                <a:solidFill>
                  <a:schemeClr val="tx1"/>
                </a:solidFill>
                <a:latin typeface="Helvetica"/>
                <a:cs typeface="Helvetica"/>
              </a:rPr>
              <a:t>?</a:t>
            </a:r>
            <a:endParaRPr lang="en-US" altLang="en-US" sz="2800" b="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L="571500" indent="-514350">
              <a:spcBef>
                <a:spcPts val="1272"/>
              </a:spcBef>
              <a:buFont typeface="+mj-lt"/>
              <a:buAutoNum type="arabicPeriod"/>
            </a:pPr>
            <a:endParaRPr lang="en-US" altLang="en-US" sz="2800" b="0" dirty="0" smtClean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405" y="6477000"/>
            <a:ext cx="1905000" cy="228600"/>
          </a:xfrm>
          <a:prstGeom prst="rect">
            <a:avLst/>
          </a:prstGeom>
        </p:spPr>
        <p:txBody>
          <a:bodyPr/>
          <a:lstStyle/>
          <a:p>
            <a:fld id="{AAFBC5C9-23A3-AD40-9933-16ADBF7B94F4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19050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Jan 25-26, 2014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38862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MBSE Workshop: Infusion Break-Out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54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99" y="1"/>
            <a:ext cx="8620948" cy="685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do you measure infusion progress?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1"/>
            <a:ext cx="8686800" cy="5641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Counting metrics:</a:t>
            </a:r>
          </a:p>
          <a:p>
            <a:r>
              <a:rPr lang="en-US" sz="2400" b="0" dirty="0"/>
              <a:t>#</a:t>
            </a:r>
            <a:r>
              <a:rPr lang="en-US" sz="2400" b="0" dirty="0" smtClean="0"/>
              <a:t> pilots, projects</a:t>
            </a:r>
            <a:r>
              <a:rPr lang="en-US" sz="2400" b="0" dirty="0"/>
              <a:t> </a:t>
            </a:r>
            <a:r>
              <a:rPr lang="en-US" sz="2400" b="0" dirty="0" smtClean="0"/>
              <a:t>and programs</a:t>
            </a:r>
          </a:p>
          <a:p>
            <a:r>
              <a:rPr lang="en-US" sz="2400" b="0" dirty="0"/>
              <a:t>#</a:t>
            </a:r>
            <a:r>
              <a:rPr lang="en-US" sz="2400" b="0" dirty="0" smtClean="0"/>
              <a:t> users, #capable practitioners, # teams trained</a:t>
            </a:r>
          </a:p>
          <a:p>
            <a:r>
              <a:rPr lang="en-US" sz="2400" b="0" dirty="0"/>
              <a:t>#</a:t>
            </a:r>
            <a:r>
              <a:rPr lang="en-US" sz="2400" b="0" dirty="0" smtClean="0"/>
              <a:t> </a:t>
            </a:r>
            <a:r>
              <a:rPr lang="en-US" sz="2400" b="0" i="1" dirty="0"/>
              <a:t>engagements</a:t>
            </a:r>
            <a:r>
              <a:rPr lang="en-US" sz="2400" b="0" dirty="0"/>
              <a:t> and </a:t>
            </a:r>
            <a:r>
              <a:rPr lang="en-US" sz="2400" b="0" dirty="0" smtClean="0"/>
              <a:t># </a:t>
            </a:r>
            <a:r>
              <a:rPr lang="en-US" sz="2400" b="0" i="1" dirty="0" smtClean="0"/>
              <a:t>deployments</a:t>
            </a:r>
            <a:r>
              <a:rPr lang="en-US" sz="2400" b="0" dirty="0" smtClean="0"/>
              <a:t> </a:t>
            </a:r>
            <a:r>
              <a:rPr lang="en-US" sz="2400" b="0" dirty="0"/>
              <a:t>with </a:t>
            </a:r>
            <a:r>
              <a:rPr lang="en-US" sz="2400" b="0" dirty="0" smtClean="0"/>
              <a:t>programs, </a:t>
            </a:r>
            <a:r>
              <a:rPr lang="en-US" sz="2400" b="0" dirty="0"/>
              <a:t># </a:t>
            </a:r>
            <a:r>
              <a:rPr lang="en-US" sz="2400" b="0" dirty="0" smtClean="0"/>
              <a:t>licenses</a:t>
            </a:r>
            <a:endParaRPr lang="en-US" sz="2400" b="0" dirty="0"/>
          </a:p>
          <a:p>
            <a:r>
              <a:rPr lang="en-US" sz="2400" b="0" dirty="0" smtClean="0"/>
              <a:t>4-step progress:</a:t>
            </a:r>
          </a:p>
          <a:p>
            <a:pPr lvl="1"/>
            <a:r>
              <a:rPr lang="en-US" sz="2200" b="0" dirty="0" smtClean="0"/>
              <a:t>Initially by number of “one off” projects</a:t>
            </a:r>
          </a:p>
          <a:p>
            <a:pPr lvl="1"/>
            <a:r>
              <a:rPr lang="en-US" sz="2200" b="0" dirty="0" smtClean="0"/>
              <a:t>Then by range of applications (product, process, …)</a:t>
            </a:r>
          </a:p>
          <a:p>
            <a:pPr lvl="1"/>
            <a:r>
              <a:rPr lang="en-US" sz="2200" b="0" dirty="0" smtClean="0"/>
              <a:t>Then by acceptance across multiple orgs</a:t>
            </a:r>
          </a:p>
          <a:p>
            <a:pPr lvl="1"/>
            <a:r>
              <a:rPr lang="en-US" sz="2200" b="0" dirty="0"/>
              <a:t>F</a:t>
            </a:r>
            <a:r>
              <a:rPr lang="en-US" sz="2200" b="0" dirty="0" smtClean="0"/>
              <a:t>inally when MBSE becomes part of the formal work process</a:t>
            </a:r>
          </a:p>
          <a:p>
            <a:pPr marL="0" indent="0">
              <a:buNone/>
            </a:pPr>
            <a:r>
              <a:rPr lang="en-US" sz="2400" dirty="0" smtClean="0"/>
              <a:t>Other:</a:t>
            </a:r>
          </a:p>
          <a:p>
            <a:r>
              <a:rPr lang="en-US" sz="2400" b="0" dirty="0"/>
              <a:t>License usage patterns, duration, growth</a:t>
            </a:r>
          </a:p>
          <a:p>
            <a:r>
              <a:rPr lang="en-US" sz="2400" b="0" dirty="0" smtClean="0"/>
              <a:t>New review criteria for quality, format and completeness</a:t>
            </a:r>
          </a:p>
          <a:p>
            <a:r>
              <a:rPr lang="en-US" sz="2400" b="0" dirty="0" smtClean="0"/>
              <a:t>Time metric systems</a:t>
            </a:r>
          </a:p>
          <a:p>
            <a:r>
              <a:rPr lang="en-US" sz="2400" b="0" dirty="0"/>
              <a:t>A</a:t>
            </a:r>
            <a:r>
              <a:rPr lang="en-US" sz="2400" b="0" dirty="0" smtClean="0"/>
              <a:t>doption rate </a:t>
            </a:r>
            <a:r>
              <a:rPr lang="en-US" sz="2400" b="0" dirty="0" err="1" smtClean="0"/>
              <a:t>w.r.t</a:t>
            </a:r>
            <a:r>
              <a:rPr lang="en-US" sz="2400" b="0" dirty="0" smtClean="0"/>
              <a:t>. mandates </a:t>
            </a:r>
            <a:r>
              <a:rPr lang="en-US" sz="2400" b="0" dirty="0"/>
              <a:t>– “50% of programs must be model-based</a:t>
            </a:r>
            <a:r>
              <a:rPr lang="en-US" sz="2400" b="0" dirty="0" smtClean="0"/>
              <a:t>”</a:t>
            </a:r>
            <a:endParaRPr lang="en-US" sz="2400" b="0" dirty="0"/>
          </a:p>
          <a:p>
            <a:endParaRPr lang="en-US" sz="2400" b="0" dirty="0" smtClean="0"/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65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40"/>
            <a:ext cx="8229600" cy="7131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Nature of organization into which </a:t>
            </a:r>
            <a:br>
              <a:rPr lang="en-US" dirty="0" smtClean="0"/>
            </a:br>
            <a:r>
              <a:rPr lang="en-US" dirty="0" smtClean="0"/>
              <a:t>you are infusing MBSE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63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 smtClean="0"/>
              <a:t>Big organizations with big SE teams:</a:t>
            </a:r>
          </a:p>
          <a:p>
            <a:r>
              <a:rPr lang="en-US" sz="2600" b="0" dirty="0" smtClean="0"/>
              <a:t>Boeing, Ford, Lockheed Martin, JPL, Raytheon</a:t>
            </a:r>
          </a:p>
          <a:p>
            <a:r>
              <a:rPr lang="en-US" sz="2600" b="0" dirty="0" smtClean="0"/>
              <a:t>Matrix organizations: Line and Projects</a:t>
            </a:r>
          </a:p>
          <a:p>
            <a:r>
              <a:rPr lang="en-US" sz="2600" b="0" dirty="0" smtClean="0"/>
              <a:t>Institutional or Business Unit support as a MBSE initiative</a:t>
            </a:r>
          </a:p>
          <a:p>
            <a:r>
              <a:rPr lang="en-US" sz="2600" b="0" dirty="0" smtClean="0"/>
              <a:t>Automotive powertrain</a:t>
            </a:r>
            <a:r>
              <a:rPr lang="en-US" sz="2600" b="0" dirty="0"/>
              <a:t>, electrical, chassis, IT</a:t>
            </a:r>
          </a:p>
          <a:p>
            <a:r>
              <a:rPr lang="en-US" sz="2600" b="0" dirty="0"/>
              <a:t>Teams involved in electronics, controls, software (growing complexity)</a:t>
            </a:r>
          </a:p>
          <a:p>
            <a:r>
              <a:rPr lang="en-US" sz="2600" b="0" dirty="0"/>
              <a:t>C</a:t>
            </a:r>
            <a:r>
              <a:rPr lang="en-US" sz="2600" b="0" dirty="0" smtClean="0"/>
              <a:t>ommercial </a:t>
            </a:r>
            <a:r>
              <a:rPr lang="en-US" sz="2600" b="0" dirty="0"/>
              <a:t>airplanes, defense, space, security and </a:t>
            </a:r>
            <a:r>
              <a:rPr lang="en-US" sz="2600" b="0" dirty="0" smtClean="0"/>
              <a:t>networks</a:t>
            </a:r>
          </a:p>
          <a:p>
            <a:endParaRPr lang="en-US" sz="2600" b="0" dirty="0" smtClean="0"/>
          </a:p>
          <a:p>
            <a:pPr marL="0" indent="0">
              <a:buNone/>
            </a:pPr>
            <a:r>
              <a:rPr lang="en-US" sz="2600" dirty="0" smtClean="0"/>
              <a:t>Big organizations with small SE teams:</a:t>
            </a:r>
          </a:p>
          <a:p>
            <a:r>
              <a:rPr lang="en-US" sz="2600" b="0" dirty="0" smtClean="0"/>
              <a:t>Procter &amp; Gamble</a:t>
            </a:r>
          </a:p>
          <a:p>
            <a:r>
              <a:rPr lang="en-US" sz="2600" b="0" dirty="0"/>
              <a:t>100’s of engineers in product &amp; process development for disposable consumer goods, but on many different projects; mostly mechanical, electrical, chemical </a:t>
            </a:r>
            <a:r>
              <a:rPr lang="en-US" sz="2600" b="0" dirty="0" smtClean="0"/>
              <a:t>engineers</a:t>
            </a:r>
            <a:endParaRPr lang="en-US" sz="2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1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49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Enablers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56075"/>
            <a:ext cx="4495800" cy="58777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Corporate/Institutional Support:</a:t>
            </a:r>
          </a:p>
          <a:p>
            <a:r>
              <a:rPr lang="en-US" sz="1400" b="0" dirty="0"/>
              <a:t>Top-level leadership </a:t>
            </a:r>
            <a:r>
              <a:rPr lang="en-US" sz="1400" b="0" dirty="0" smtClean="0"/>
              <a:t>support, strong </a:t>
            </a:r>
            <a:r>
              <a:rPr lang="en-US" sz="1400" b="0" dirty="0"/>
              <a:t>management support</a:t>
            </a:r>
          </a:p>
          <a:p>
            <a:r>
              <a:rPr lang="en-US" sz="1400" b="0" dirty="0"/>
              <a:t>Seed funding from corporate and BA and </a:t>
            </a:r>
            <a:r>
              <a:rPr lang="en-US" sz="1400" b="0" dirty="0" smtClean="0"/>
              <a:t>BU</a:t>
            </a:r>
            <a:endParaRPr lang="en-US" sz="1400" b="0" dirty="0"/>
          </a:p>
          <a:p>
            <a:r>
              <a:rPr lang="en-US" sz="1400" b="0" dirty="0" smtClean="0"/>
              <a:t>Corporate cross-BU collaboration and vendor relationship</a:t>
            </a:r>
          </a:p>
          <a:p>
            <a:r>
              <a:rPr lang="en-US" sz="1400" b="0" dirty="0" smtClean="0"/>
              <a:t>Having </a:t>
            </a:r>
            <a:r>
              <a:rPr lang="en-US" sz="1400" b="0" dirty="0"/>
              <a:t>authority to change corporate processes and tools (Ford SE Council</a:t>
            </a:r>
            <a:r>
              <a:rPr lang="en-US" sz="1400" b="0" dirty="0" smtClean="0"/>
              <a:t>)</a:t>
            </a:r>
          </a:p>
          <a:p>
            <a:r>
              <a:rPr lang="en-US" sz="1400" b="0" dirty="0"/>
              <a:t>Organizational commitment to follow-</a:t>
            </a:r>
            <a:r>
              <a:rPr lang="en-US" sz="1400" b="0" dirty="0" smtClean="0"/>
              <a:t>through</a:t>
            </a:r>
          </a:p>
          <a:p>
            <a:r>
              <a:rPr lang="en-US" sz="1400" b="0" dirty="0"/>
              <a:t>Strategically embed MBSE-enabled engineers in </a:t>
            </a:r>
            <a:r>
              <a:rPr lang="en-US" sz="1400" b="0" dirty="0" smtClean="0"/>
              <a:t>projects, </a:t>
            </a:r>
            <a:r>
              <a:rPr lang="en-US" sz="1400" b="0" dirty="0"/>
              <a:t>Forge close relationships with projects</a:t>
            </a:r>
          </a:p>
          <a:p>
            <a:pPr marL="0" indent="0">
              <a:buNone/>
            </a:pPr>
            <a:endParaRPr lang="en-US" sz="1400" b="0" dirty="0"/>
          </a:p>
          <a:p>
            <a:pPr marL="0" indent="0">
              <a:buNone/>
            </a:pPr>
            <a:r>
              <a:rPr lang="en-US" sz="1400" dirty="0"/>
              <a:t>Success Stories:</a:t>
            </a:r>
          </a:p>
          <a:p>
            <a:r>
              <a:rPr lang="en-US" sz="1400" b="0" dirty="0"/>
              <a:t>Culture and heritage of success</a:t>
            </a:r>
          </a:p>
          <a:p>
            <a:r>
              <a:rPr lang="en-US" sz="1400" b="0" dirty="0"/>
              <a:t>Conduct pilots, small success stories, “build a little, deploy a little”</a:t>
            </a:r>
          </a:p>
          <a:p>
            <a:r>
              <a:rPr lang="en-US" sz="1400" b="0" dirty="0"/>
              <a:t>Bite-sized but steady and pragmatic deployment … don’t forget still being able </a:t>
            </a:r>
            <a:r>
              <a:rPr lang="en-US" sz="1400" b="0" dirty="0" smtClean="0"/>
              <a:t>to </a:t>
            </a:r>
            <a:r>
              <a:rPr lang="en-US" sz="1400" b="0" dirty="0"/>
              <a:t>do the </a:t>
            </a:r>
            <a:r>
              <a:rPr lang="en-US" sz="1400" b="0" dirty="0" smtClean="0"/>
              <a:t>basics</a:t>
            </a:r>
          </a:p>
          <a:p>
            <a:pPr marL="0" indent="0">
              <a:buFontTx/>
              <a:buNone/>
            </a:pPr>
            <a:endParaRPr lang="en-US" sz="1400" dirty="0" smtClean="0"/>
          </a:p>
          <a:p>
            <a:pPr marL="0" indent="0">
              <a:buFontTx/>
              <a:buNone/>
            </a:pPr>
            <a:r>
              <a:rPr lang="en-US" sz="1400" dirty="0" smtClean="0"/>
              <a:t>Tools:</a:t>
            </a:r>
          </a:p>
          <a:p>
            <a:r>
              <a:rPr lang="en-US" sz="1400" b="0" dirty="0" smtClean="0"/>
              <a:t>Develop </a:t>
            </a:r>
            <a:r>
              <a:rPr lang="en-US" sz="1400" b="0" dirty="0"/>
              <a:t>and deploy tooling for ease of usability</a:t>
            </a:r>
          </a:p>
          <a:p>
            <a:r>
              <a:rPr lang="en-US" sz="1400" b="0" dirty="0"/>
              <a:t>Shared model </a:t>
            </a:r>
            <a:r>
              <a:rPr lang="en-US" sz="1400" b="0" dirty="0" smtClean="0"/>
              <a:t>repositories</a:t>
            </a: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48200" y="904050"/>
            <a:ext cx="4419600" cy="587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accent2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accent2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 b="1">
                <a:solidFill>
                  <a:schemeClr val="accent2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200" b="1">
                <a:solidFill>
                  <a:schemeClr val="accent2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 b="1">
                <a:solidFill>
                  <a:schemeClr val="accent2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b="1">
                <a:solidFill>
                  <a:schemeClr val="accent2"/>
                </a:solidFill>
                <a:latin typeface="+mn-lt"/>
                <a:ea typeface="ＭＳ Ｐゴシック" pitchFamily="-112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b="1">
                <a:solidFill>
                  <a:schemeClr val="accent2"/>
                </a:solidFill>
                <a:latin typeface="+mn-lt"/>
                <a:ea typeface="ＭＳ Ｐゴシック" pitchFamily="-112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b="1">
                <a:solidFill>
                  <a:schemeClr val="accent2"/>
                </a:solidFill>
                <a:latin typeface="+mn-lt"/>
                <a:ea typeface="ＭＳ Ｐゴシック" pitchFamily="-112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b="1">
                <a:solidFill>
                  <a:schemeClr val="accent2"/>
                </a:solidFill>
                <a:latin typeface="+mn-lt"/>
                <a:ea typeface="ＭＳ Ｐゴシック" pitchFamily="-112" charset="-128"/>
              </a:defRPr>
            </a:lvl9pPr>
          </a:lstStyle>
          <a:p>
            <a:pPr marL="0" indent="0">
              <a:buFontTx/>
              <a:buNone/>
            </a:pPr>
            <a:r>
              <a:rPr lang="en-US" sz="1400" dirty="0" smtClean="0"/>
              <a:t>People:</a:t>
            </a:r>
          </a:p>
          <a:p>
            <a:r>
              <a:rPr lang="en-US" sz="1400" b="0" dirty="0" smtClean="0"/>
              <a:t>Passionate practitioners</a:t>
            </a:r>
          </a:p>
          <a:p>
            <a:r>
              <a:rPr lang="en-US" sz="1400" b="0" dirty="0" smtClean="0"/>
              <a:t>Interested people (managers, engineers)</a:t>
            </a:r>
          </a:p>
          <a:p>
            <a:r>
              <a:rPr lang="en-US" sz="1400" b="0" dirty="0" smtClean="0"/>
              <a:t>New employees</a:t>
            </a:r>
          </a:p>
          <a:p>
            <a:r>
              <a:rPr lang="en-US" sz="1400" b="0" dirty="0" smtClean="0"/>
              <a:t>Customer excitement</a:t>
            </a:r>
          </a:p>
          <a:p>
            <a:r>
              <a:rPr lang="en-US" sz="1400" b="0" dirty="0" smtClean="0"/>
              <a:t>Team up young engineers with senior engineers; recruit early-career engineers</a:t>
            </a:r>
          </a:p>
          <a:p>
            <a:r>
              <a:rPr lang="en-US" sz="1400" b="0" dirty="0" smtClean="0"/>
              <a:t>User community / tech clubs for informal support</a:t>
            </a:r>
          </a:p>
          <a:p>
            <a:pPr marL="0" indent="0">
              <a:buFontTx/>
              <a:buNone/>
            </a:pPr>
            <a:endParaRPr lang="en-US" sz="1400" dirty="0" smtClean="0"/>
          </a:p>
          <a:p>
            <a:pPr marL="0" indent="0">
              <a:buFontTx/>
              <a:buNone/>
            </a:pPr>
            <a:r>
              <a:rPr lang="en-US" sz="1400" dirty="0" smtClean="0"/>
              <a:t>Training:</a:t>
            </a:r>
          </a:p>
          <a:p>
            <a:r>
              <a:rPr lang="en-US" sz="1400" b="0" u="sng" dirty="0" smtClean="0"/>
              <a:t>Tool-neutral </a:t>
            </a:r>
            <a:r>
              <a:rPr lang="en-US" sz="1400" b="0" dirty="0" smtClean="0"/>
              <a:t>and </a:t>
            </a:r>
            <a:r>
              <a:rPr lang="en-US" sz="1400" b="0" u="sng" dirty="0" smtClean="0"/>
              <a:t>tool-specific </a:t>
            </a:r>
            <a:r>
              <a:rPr lang="en-US" sz="1400" b="0" dirty="0" smtClean="0"/>
              <a:t>process training</a:t>
            </a:r>
          </a:p>
          <a:p>
            <a:r>
              <a:rPr lang="en-US" sz="1400" b="0" dirty="0" smtClean="0"/>
              <a:t>Well-defined processes to address “now what do I do?” </a:t>
            </a:r>
          </a:p>
          <a:p>
            <a:r>
              <a:rPr lang="en-US" sz="1400" b="0" dirty="0" smtClean="0"/>
              <a:t>Codify know-how into formal repeatable methodologies</a:t>
            </a:r>
          </a:p>
          <a:p>
            <a:r>
              <a:rPr lang="en-US" sz="1400" b="0" dirty="0" smtClean="0"/>
              <a:t>Readily available and consistent training</a:t>
            </a:r>
          </a:p>
          <a:p>
            <a:pPr marL="0" indent="0">
              <a:buFontTx/>
              <a:buNone/>
            </a:pPr>
            <a:endParaRPr lang="en-US" sz="1400" b="0" dirty="0" smtClean="0"/>
          </a:p>
        </p:txBody>
      </p:sp>
    </p:spTree>
    <p:extLst>
      <p:ext uri="{BB962C8B-B14F-4D97-AF65-F5344CB8AC3E}">
        <p14:creationId xmlns:p14="http://schemas.microsoft.com/office/powerpoint/2010/main" val="816167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6610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Barriers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70807" cy="58231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Barriers:</a:t>
            </a:r>
          </a:p>
          <a:p>
            <a:r>
              <a:rPr lang="en-US" sz="2000" b="0" dirty="0" smtClean="0"/>
              <a:t>“Not the way we do business”, “Show me the ROI”</a:t>
            </a:r>
          </a:p>
          <a:p>
            <a:r>
              <a:rPr lang="en-US" sz="2000" b="0" dirty="0"/>
              <a:t>Conservative engineering philosophy</a:t>
            </a:r>
          </a:p>
          <a:p>
            <a:r>
              <a:rPr lang="en-US" sz="2000" b="0" dirty="0" smtClean="0"/>
              <a:t>Early negative experiences with immature tool sets</a:t>
            </a:r>
          </a:p>
          <a:p>
            <a:r>
              <a:rPr lang="en-US" sz="2000" b="0" dirty="0" smtClean="0"/>
              <a:t>Difficulty integrating with long-running legacy programs</a:t>
            </a:r>
          </a:p>
          <a:p>
            <a:r>
              <a:rPr lang="en-US" sz="2000" b="0" dirty="0"/>
              <a:t>N</a:t>
            </a:r>
            <a:r>
              <a:rPr lang="en-US" sz="2000" b="0" dirty="0" smtClean="0"/>
              <a:t>eed for “up front” funding with value realized late in the program</a:t>
            </a:r>
          </a:p>
          <a:p>
            <a:r>
              <a:rPr lang="en-US" sz="2000" b="0" i="1" dirty="0" smtClean="0"/>
              <a:t>Not </a:t>
            </a:r>
            <a:r>
              <a:rPr lang="en-US" sz="2000" b="0" i="1" dirty="0"/>
              <a:t>invented here </a:t>
            </a:r>
            <a:r>
              <a:rPr lang="en-US" sz="2000" b="0" dirty="0"/>
              <a:t>syndrome</a:t>
            </a:r>
          </a:p>
          <a:p>
            <a:r>
              <a:rPr lang="en-US" sz="2000" b="0" i="1" dirty="0" smtClean="0"/>
              <a:t>Scape </a:t>
            </a:r>
            <a:r>
              <a:rPr lang="en-US" sz="2000" b="0" i="1" dirty="0"/>
              <a:t>goat </a:t>
            </a:r>
            <a:r>
              <a:rPr lang="en-US" sz="2000" b="0" dirty="0" smtClean="0"/>
              <a:t>syndrome (if something goes wrong, blame MBSE)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Tools</a:t>
            </a:r>
            <a:r>
              <a:rPr lang="en-US" sz="2000" dirty="0"/>
              <a:t>:</a:t>
            </a:r>
          </a:p>
          <a:p>
            <a:r>
              <a:rPr lang="en-US" sz="2000" b="0" dirty="0"/>
              <a:t>Maturity of tools and their integration</a:t>
            </a:r>
          </a:p>
          <a:p>
            <a:r>
              <a:rPr lang="en-US" sz="2000" b="0" dirty="0"/>
              <a:t>Tool interoperability and data exchange gaps</a:t>
            </a:r>
          </a:p>
          <a:p>
            <a:r>
              <a:rPr lang="en-US" sz="2000" b="0" dirty="0"/>
              <a:t>Internal policies governing new tools</a:t>
            </a:r>
          </a:p>
          <a:p>
            <a:r>
              <a:rPr lang="en-US" sz="2000" b="0" dirty="0" smtClean="0"/>
              <a:t>Learning curve</a:t>
            </a:r>
          </a:p>
          <a:p>
            <a:pPr marL="0" indent="0">
              <a:buNone/>
            </a:pPr>
            <a:endParaRPr lang="en-US" sz="2000" b="0" dirty="0"/>
          </a:p>
          <a:p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8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63" y="0"/>
            <a:ext cx="8824148" cy="675502"/>
          </a:xfrm>
        </p:spPr>
        <p:txBody>
          <a:bodyPr>
            <a:noAutofit/>
          </a:bodyPr>
          <a:lstStyle/>
          <a:p>
            <a:r>
              <a:rPr lang="en-US" sz="3200" dirty="0" smtClean="0"/>
              <a:t>Main value communicated to stakeholders?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653852"/>
          </a:xfrm>
        </p:spPr>
        <p:txBody>
          <a:bodyPr>
            <a:noAutofit/>
          </a:bodyPr>
          <a:lstStyle/>
          <a:p>
            <a:r>
              <a:rPr lang="en-US" sz="2400" b="0" dirty="0"/>
              <a:t>R</a:t>
            </a:r>
            <a:r>
              <a:rPr lang="en-US" sz="2400" b="0" dirty="0" smtClean="0"/>
              <a:t>educed </a:t>
            </a:r>
            <a:r>
              <a:rPr lang="en-US" sz="2400" b="0" dirty="0"/>
              <a:t>rework, earlier visibility into risk and issues</a:t>
            </a:r>
          </a:p>
          <a:p>
            <a:r>
              <a:rPr lang="en-US" sz="2400" b="0" dirty="0" smtClean="0"/>
              <a:t>Reduced cycle time, reduce development cost, cost avoidance</a:t>
            </a:r>
          </a:p>
          <a:p>
            <a:r>
              <a:rPr lang="en-US" sz="2400" b="0" dirty="0"/>
              <a:t>B</a:t>
            </a:r>
            <a:r>
              <a:rPr lang="en-US" sz="2400" b="0" dirty="0" smtClean="0"/>
              <a:t>etter communication and more effective analysis</a:t>
            </a:r>
          </a:p>
          <a:p>
            <a:r>
              <a:rPr lang="en-US" sz="2400" b="0" dirty="0" smtClean="0"/>
              <a:t>Potential for increased re-use (product </a:t>
            </a:r>
            <a:r>
              <a:rPr lang="en-US" sz="2400" b="0" dirty="0"/>
              <a:t>line reusability: engineering done once, reuse </a:t>
            </a:r>
            <a:r>
              <a:rPr lang="en-US" sz="2400" b="0" dirty="0" smtClean="0"/>
              <a:t>elsewhere)</a:t>
            </a:r>
            <a:endParaRPr lang="en-US" sz="2400" b="0" dirty="0"/>
          </a:p>
          <a:p>
            <a:r>
              <a:rPr lang="en-US" sz="2400" b="0" dirty="0" smtClean="0"/>
              <a:t>Ability to generate and regenerate current reports and work products</a:t>
            </a:r>
          </a:p>
          <a:p>
            <a:r>
              <a:rPr lang="en-US" sz="2400" b="0" dirty="0" smtClean="0"/>
              <a:t>Knowledge management (long-term and short-term)</a:t>
            </a:r>
          </a:p>
          <a:p>
            <a:r>
              <a:rPr lang="en-US" sz="2400" b="0" dirty="0" smtClean="0"/>
              <a:t>Single source of truth</a:t>
            </a:r>
          </a:p>
          <a:p>
            <a:r>
              <a:rPr lang="en-US" sz="2400" b="0" dirty="0" smtClean="0"/>
              <a:t>Competitiveness (our partners and competitors are doing it)</a:t>
            </a:r>
          </a:p>
          <a:p>
            <a:r>
              <a:rPr lang="en-US" sz="2400" b="0" dirty="0" smtClean="0"/>
              <a:t>Think about how </a:t>
            </a:r>
            <a:r>
              <a:rPr lang="en-US" sz="2400" b="0" dirty="0"/>
              <a:t>much of an engineer’s time is spent on data management rather than critical thinking (Change that ratio! Shift the </a:t>
            </a:r>
            <a:r>
              <a:rPr lang="en-US" sz="2400" b="0" i="1" dirty="0"/>
              <a:t>nature</a:t>
            </a:r>
            <a:r>
              <a:rPr lang="en-US" sz="2400" b="0" dirty="0"/>
              <a:t> of my hours)</a:t>
            </a:r>
          </a:p>
          <a:p>
            <a:endParaRPr lang="en-US" sz="2400" b="0" dirty="0" smtClean="0"/>
          </a:p>
          <a:p>
            <a:endParaRPr lang="en-US" sz="24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03B2-BB0E-3747-89A3-515EB7251C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0975"/>
      </p:ext>
    </p:extLst>
  </p:cSld>
  <p:clrMapOvr>
    <a:masterClrMapping/>
  </p:clrMapOvr>
</p:sld>
</file>

<file path=ppt/theme/theme1.xml><?xml version="1.0" encoding="utf-8"?>
<a:theme xmlns:a="http://schemas.openxmlformats.org/drawingml/2006/main" name="MBSE-sjenkins-2009-02-13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MBSE-sjenkins-2009-02-13</Template>
  <TotalTime>10177</TotalTime>
  <Words>1940</Words>
  <Application>Microsoft Macintosh PowerPoint</Application>
  <PresentationFormat>On-screen Show (4:3)</PresentationFormat>
  <Paragraphs>238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MBSE-sjenkins-2009-02-13</vt:lpstr>
      <vt:lpstr>MBSE Workshop Out-brief  Infusion Break-Out Session  January 24-25, 2014</vt:lpstr>
      <vt:lpstr>Infusing MBSE into an Organization</vt:lpstr>
      <vt:lpstr>Participants</vt:lpstr>
      <vt:lpstr>Pre-Defined Questions</vt:lpstr>
      <vt:lpstr>How do you measure infusion progress?</vt:lpstr>
      <vt:lpstr>Nature of organization into which  you are infusing MBSE</vt:lpstr>
      <vt:lpstr>Enablers</vt:lpstr>
      <vt:lpstr>Barriers</vt:lpstr>
      <vt:lpstr>Main value communicated to stakeholders?</vt:lpstr>
      <vt:lpstr>Do you measure this value?</vt:lpstr>
      <vt:lpstr>Unedited Notes</vt:lpstr>
      <vt:lpstr>Discussion (1 of 2) - unedited</vt:lpstr>
      <vt:lpstr>Discussion (2 of 2) - unedited</vt:lpstr>
      <vt:lpstr>Enablers – unedited</vt:lpstr>
      <vt:lpstr>Barriers – unedited</vt:lpstr>
      <vt:lpstr>Main value communicated to stakeholders?</vt:lpstr>
    </vt:vector>
  </TitlesOfParts>
  <Company>LMESS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 Jenkins</dc:creator>
  <cp:lastModifiedBy>Dave Nichols</cp:lastModifiedBy>
  <cp:revision>470</cp:revision>
  <cp:lastPrinted>2010-04-07T17:33:35Z</cp:lastPrinted>
  <dcterms:created xsi:type="dcterms:W3CDTF">2010-04-07T18:12:34Z</dcterms:created>
  <dcterms:modified xsi:type="dcterms:W3CDTF">2014-01-27T16:59:38Z</dcterms:modified>
</cp:coreProperties>
</file>