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4"/>
  </p:sldMasterIdLst>
  <p:notesMasterIdLst>
    <p:notesMasterId r:id="rId43"/>
  </p:notesMasterIdLst>
  <p:sldIdLst>
    <p:sldId id="286" r:id="rId5"/>
    <p:sldId id="287" r:id="rId6"/>
    <p:sldId id="288" r:id="rId7"/>
    <p:sldId id="289" r:id="rId8"/>
    <p:sldId id="290" r:id="rId9"/>
    <p:sldId id="291" r:id="rId10"/>
    <p:sldId id="292" r:id="rId11"/>
    <p:sldId id="293" r:id="rId12"/>
    <p:sldId id="294" r:id="rId13"/>
    <p:sldId id="295" r:id="rId14"/>
    <p:sldId id="296" r:id="rId15"/>
    <p:sldId id="297" r:id="rId16"/>
    <p:sldId id="298" r:id="rId17"/>
    <p:sldId id="299" r:id="rId18"/>
    <p:sldId id="300" r:id="rId19"/>
    <p:sldId id="301" r:id="rId20"/>
    <p:sldId id="315" r:id="rId21"/>
    <p:sldId id="316" r:id="rId22"/>
    <p:sldId id="317" r:id="rId23"/>
    <p:sldId id="318" r:id="rId24"/>
    <p:sldId id="319" r:id="rId25"/>
    <p:sldId id="320" r:id="rId26"/>
    <p:sldId id="321" r:id="rId27"/>
    <p:sldId id="322" r:id="rId28"/>
    <p:sldId id="323" r:id="rId29"/>
    <p:sldId id="302" r:id="rId30"/>
    <p:sldId id="303" r:id="rId31"/>
    <p:sldId id="304" r:id="rId32"/>
    <p:sldId id="314" r:id="rId33"/>
    <p:sldId id="305" r:id="rId34"/>
    <p:sldId id="306" r:id="rId35"/>
    <p:sldId id="307" r:id="rId36"/>
    <p:sldId id="308" r:id="rId37"/>
    <p:sldId id="309" r:id="rId38"/>
    <p:sldId id="310" r:id="rId39"/>
    <p:sldId id="313" r:id="rId40"/>
    <p:sldId id="311" r:id="rId41"/>
    <p:sldId id="312" r:id="rId4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1E22"/>
    <a:srgbClr val="000000"/>
    <a:srgbClr val="6699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757" autoAdjust="0"/>
  </p:normalViewPr>
  <p:slideViewPr>
    <p:cSldViewPr>
      <p:cViewPr varScale="1">
        <p:scale>
          <a:sx n="123" d="100"/>
          <a:sy n="123" d="100"/>
        </p:scale>
        <p:origin x="-120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D159D92A-2AE5-4E03-9754-D1C0CFC19CE6}" type="datetimeFigureOut">
              <a:rPr lang="en-US"/>
              <a:pPr>
                <a:defRPr/>
              </a:pPr>
              <a:t>1/30/2011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6B877E01-5E2B-4448-8E4A-2178D04393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114731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D53BE4-DC74-4F6C-95D1-34BFC0D04915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statement must be added: Copyright 2010 California Institute of Technology. Government sponsorship acknowledged.</a:t>
            </a:r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2CC5B-B427-46AB-A484-F33C6A71E4B4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2CC5B-B427-46AB-A484-F33C6A71E4B4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2CC5B-B427-46AB-A484-F33C6A71E4B4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2CC5B-B427-46AB-A484-F33C6A71E4B4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2CC5B-B427-46AB-A484-F33C6A71E4B4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STK response based on a standard spacecraft description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Copyright statement must be added: Copyright 2010 California Institute of Technology. Government sponsorship acknowledged.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7D53BE4-DC74-4F6C-95D1-34BFC0D04915}" type="slidenum">
              <a:rPr lang="en-US" smtClean="0"/>
              <a:pPr/>
              <a:t>32</a:t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STK response based on a standard spacecraft description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Copyright statement must be added: Copyright 2010 California Institute of Technology. Government sponsorship acknowledged.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7D53BE4-DC74-4F6C-95D1-34BFC0D04915}" type="slidenum">
              <a:rPr lang="en-US" smtClean="0"/>
              <a:pPr/>
              <a:t>34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development methodologies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D53BE4-DC74-4F6C-95D1-34BFC0D0491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statement must be added: Copyright 2010 California Institute of Technology. Government sponsorship acknowledged.</a:t>
            </a:r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Copyright statement must be added: Copyright 2010 California Institute of Technology. Government sponsorship acknowledged.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7D53BE4-DC74-4F6C-95D1-34BFC0D04915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B877E01-5E2B-4448-8E4A-2178D04393AD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Copyright statement must be added: Copyright 2010 California Institute of Technology. Government sponsorship acknowledged.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7D53BE4-DC74-4F6C-95D1-34BFC0D04915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2CC5B-B427-46AB-A484-F33C6A71E4B4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2CC5B-B427-46AB-A484-F33C6A71E4B4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2CC5B-B427-46AB-A484-F33C6A71E4B4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2CC5B-B427-46AB-A484-F33C6A71E4B4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INCOSELogo_transparent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4500" y="5676900"/>
            <a:ext cx="1219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8"/>
          <p:cNvGrpSpPr>
            <a:grpSpLocks/>
          </p:cNvGrpSpPr>
          <p:nvPr userDrawn="1"/>
        </p:nvGrpSpPr>
        <p:grpSpPr bwMode="auto">
          <a:xfrm>
            <a:off x="323850" y="0"/>
            <a:ext cx="196850" cy="5867400"/>
            <a:chOff x="216" y="0"/>
            <a:chExt cx="93" cy="3244"/>
          </a:xfrm>
        </p:grpSpPr>
        <p:sp>
          <p:nvSpPr>
            <p:cNvPr id="6" name="Line 9"/>
            <p:cNvSpPr>
              <a:spLocks noChangeShapeType="1"/>
            </p:cNvSpPr>
            <p:nvPr/>
          </p:nvSpPr>
          <p:spPr bwMode="auto">
            <a:xfrm>
              <a:off x="216" y="0"/>
              <a:ext cx="0" cy="3244"/>
            </a:xfrm>
            <a:prstGeom prst="line">
              <a:avLst/>
            </a:prstGeom>
            <a:noFill/>
            <a:ln w="12700">
              <a:solidFill>
                <a:srgbClr val="9999FF">
                  <a:alpha val="50195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Line 10"/>
            <p:cNvSpPr>
              <a:spLocks noChangeShapeType="1"/>
            </p:cNvSpPr>
            <p:nvPr/>
          </p:nvSpPr>
          <p:spPr bwMode="auto">
            <a:xfrm>
              <a:off x="309" y="0"/>
              <a:ext cx="0" cy="3244"/>
            </a:xfrm>
            <a:prstGeom prst="line">
              <a:avLst/>
            </a:prstGeom>
            <a:noFill/>
            <a:ln w="12700">
              <a:solidFill>
                <a:srgbClr val="9999FF">
                  <a:alpha val="50195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Line 11"/>
            <p:cNvSpPr>
              <a:spLocks noChangeShapeType="1"/>
            </p:cNvSpPr>
            <p:nvPr/>
          </p:nvSpPr>
          <p:spPr bwMode="auto">
            <a:xfrm>
              <a:off x="262" y="0"/>
              <a:ext cx="0" cy="3244"/>
            </a:xfrm>
            <a:prstGeom prst="line">
              <a:avLst/>
            </a:prstGeom>
            <a:noFill/>
            <a:ln w="38100">
              <a:solidFill>
                <a:srgbClr val="003366">
                  <a:alpha val="59999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12"/>
          <p:cNvGrpSpPr>
            <a:grpSpLocks/>
          </p:cNvGrpSpPr>
          <p:nvPr userDrawn="1"/>
        </p:nvGrpSpPr>
        <p:grpSpPr bwMode="auto">
          <a:xfrm>
            <a:off x="1358900" y="6400800"/>
            <a:ext cx="7772400" cy="127000"/>
            <a:chOff x="1652" y="4032"/>
            <a:chExt cx="4108" cy="80"/>
          </a:xfrm>
        </p:grpSpPr>
        <p:sp>
          <p:nvSpPr>
            <p:cNvPr id="10" name="Line 13"/>
            <p:cNvSpPr>
              <a:spLocks noChangeShapeType="1"/>
            </p:cNvSpPr>
            <p:nvPr/>
          </p:nvSpPr>
          <p:spPr bwMode="auto">
            <a:xfrm flipH="1">
              <a:off x="1652" y="4112"/>
              <a:ext cx="4108" cy="0"/>
            </a:xfrm>
            <a:prstGeom prst="line">
              <a:avLst/>
            </a:prstGeom>
            <a:noFill/>
            <a:ln w="12700">
              <a:solidFill>
                <a:srgbClr val="9999FF">
                  <a:alpha val="50195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14"/>
            <p:cNvSpPr>
              <a:spLocks noChangeShapeType="1"/>
            </p:cNvSpPr>
            <p:nvPr/>
          </p:nvSpPr>
          <p:spPr bwMode="auto">
            <a:xfrm flipH="1">
              <a:off x="1652" y="4072"/>
              <a:ext cx="4108" cy="0"/>
            </a:xfrm>
            <a:prstGeom prst="line">
              <a:avLst/>
            </a:prstGeom>
            <a:noFill/>
            <a:ln w="38100">
              <a:solidFill>
                <a:srgbClr val="003366">
                  <a:alpha val="59999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15"/>
            <p:cNvSpPr>
              <a:spLocks noChangeShapeType="1"/>
            </p:cNvSpPr>
            <p:nvPr/>
          </p:nvSpPr>
          <p:spPr bwMode="auto">
            <a:xfrm flipH="1">
              <a:off x="1652" y="4032"/>
              <a:ext cx="4108" cy="0"/>
            </a:xfrm>
            <a:prstGeom prst="line">
              <a:avLst/>
            </a:prstGeom>
            <a:noFill/>
            <a:ln w="12700">
              <a:solidFill>
                <a:srgbClr val="9999FF">
                  <a:alpha val="50195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" name="Rectangle 16"/>
          <p:cNvSpPr>
            <a:spLocks noChangeArrowheads="1"/>
          </p:cNvSpPr>
          <p:nvPr userDrawn="1"/>
        </p:nvSpPr>
        <p:spPr bwMode="auto">
          <a:xfrm rot="5400000">
            <a:off x="5222082" y="3375818"/>
            <a:ext cx="6858000" cy="106363"/>
          </a:xfrm>
          <a:prstGeom prst="rect">
            <a:avLst/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rgbClr val="B2B2B2">
                  <a:alpha val="50000"/>
                </a:srgb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4" name="Picture 4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705" r="9705"/>
          <a:stretch>
            <a:fillRect/>
          </a:stretch>
        </p:blipFill>
        <p:spPr bwMode="auto">
          <a:xfrm>
            <a:off x="406400" y="14288"/>
            <a:ext cx="1041400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B0DB85-719B-4997-9C7B-1184CD2845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61678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14A0F4-2406-4B15-AD91-AFE56AD8DA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53802525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914400" y="64865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Copyright statement must be added: Copyright 2010 California Institute of Technology. Government sponsorship acknowledged.</a:t>
            </a:r>
            <a:endParaRPr lang="en-US"/>
          </a:p>
        </p:txBody>
      </p:sp>
    </p:spTree>
  </p:cSld>
  <p:clrMapOvr>
    <a:masterClrMapping/>
  </p:clrMapOvr>
  <p:transition advTm="7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Relationship Id="rId9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0"/>
            <a:ext cx="62484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br>
              <a:rPr lang="en-US" smtClean="0"/>
            </a:br>
            <a:r>
              <a:rPr lang="en-US" smtClean="0"/>
              <a:t>Line 2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066800"/>
            <a:ext cx="78486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11500" y="6496050"/>
            <a:ext cx="2895600" cy="3619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40500" y="6496050"/>
            <a:ext cx="2133600" cy="3619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fld id="{E1DF20F9-0142-4199-BA66-3EEA44AB7F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0" name="Picture 7" descr="INCOSELogo_transparent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4500" y="5676900"/>
            <a:ext cx="1219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1" name="Group 8"/>
          <p:cNvGrpSpPr>
            <a:grpSpLocks/>
          </p:cNvGrpSpPr>
          <p:nvPr userDrawn="1"/>
        </p:nvGrpSpPr>
        <p:grpSpPr bwMode="auto">
          <a:xfrm>
            <a:off x="323850" y="0"/>
            <a:ext cx="196850" cy="5867400"/>
            <a:chOff x="216" y="0"/>
            <a:chExt cx="93" cy="3244"/>
          </a:xfrm>
        </p:grpSpPr>
        <p:sp>
          <p:nvSpPr>
            <p:cNvPr id="1040" name="Line 9"/>
            <p:cNvSpPr>
              <a:spLocks noChangeShapeType="1"/>
            </p:cNvSpPr>
            <p:nvPr/>
          </p:nvSpPr>
          <p:spPr bwMode="auto">
            <a:xfrm>
              <a:off x="216" y="0"/>
              <a:ext cx="0" cy="3244"/>
            </a:xfrm>
            <a:prstGeom prst="line">
              <a:avLst/>
            </a:prstGeom>
            <a:noFill/>
            <a:ln w="12700">
              <a:solidFill>
                <a:srgbClr val="9999FF">
                  <a:alpha val="50195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1" name="Line 10"/>
            <p:cNvSpPr>
              <a:spLocks noChangeShapeType="1"/>
            </p:cNvSpPr>
            <p:nvPr/>
          </p:nvSpPr>
          <p:spPr bwMode="auto">
            <a:xfrm>
              <a:off x="309" y="0"/>
              <a:ext cx="0" cy="3244"/>
            </a:xfrm>
            <a:prstGeom prst="line">
              <a:avLst/>
            </a:prstGeom>
            <a:noFill/>
            <a:ln w="12700">
              <a:solidFill>
                <a:srgbClr val="9999FF">
                  <a:alpha val="50195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2" name="Line 11"/>
            <p:cNvSpPr>
              <a:spLocks noChangeShapeType="1"/>
            </p:cNvSpPr>
            <p:nvPr/>
          </p:nvSpPr>
          <p:spPr bwMode="auto">
            <a:xfrm>
              <a:off x="262" y="0"/>
              <a:ext cx="0" cy="3244"/>
            </a:xfrm>
            <a:prstGeom prst="line">
              <a:avLst/>
            </a:prstGeom>
            <a:noFill/>
            <a:ln w="38100">
              <a:solidFill>
                <a:srgbClr val="003366">
                  <a:alpha val="59999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32" name="Group 12"/>
          <p:cNvGrpSpPr>
            <a:grpSpLocks/>
          </p:cNvGrpSpPr>
          <p:nvPr userDrawn="1"/>
        </p:nvGrpSpPr>
        <p:grpSpPr bwMode="auto">
          <a:xfrm>
            <a:off x="1358900" y="6400800"/>
            <a:ext cx="7772400" cy="127000"/>
            <a:chOff x="1652" y="4032"/>
            <a:chExt cx="4108" cy="80"/>
          </a:xfrm>
        </p:grpSpPr>
        <p:sp>
          <p:nvSpPr>
            <p:cNvPr id="1037" name="Line 13"/>
            <p:cNvSpPr>
              <a:spLocks noChangeShapeType="1"/>
            </p:cNvSpPr>
            <p:nvPr/>
          </p:nvSpPr>
          <p:spPr bwMode="auto">
            <a:xfrm flipH="1">
              <a:off x="1652" y="4112"/>
              <a:ext cx="4108" cy="0"/>
            </a:xfrm>
            <a:prstGeom prst="line">
              <a:avLst/>
            </a:prstGeom>
            <a:noFill/>
            <a:ln w="12700">
              <a:solidFill>
                <a:srgbClr val="9999FF">
                  <a:alpha val="50195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8" name="Line 14"/>
            <p:cNvSpPr>
              <a:spLocks noChangeShapeType="1"/>
            </p:cNvSpPr>
            <p:nvPr/>
          </p:nvSpPr>
          <p:spPr bwMode="auto">
            <a:xfrm flipH="1">
              <a:off x="1652" y="4072"/>
              <a:ext cx="4108" cy="0"/>
            </a:xfrm>
            <a:prstGeom prst="line">
              <a:avLst/>
            </a:prstGeom>
            <a:noFill/>
            <a:ln w="38100">
              <a:solidFill>
                <a:srgbClr val="003366">
                  <a:alpha val="59999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9" name="Line 15"/>
            <p:cNvSpPr>
              <a:spLocks noChangeShapeType="1"/>
            </p:cNvSpPr>
            <p:nvPr/>
          </p:nvSpPr>
          <p:spPr bwMode="auto">
            <a:xfrm flipH="1">
              <a:off x="1652" y="4032"/>
              <a:ext cx="4108" cy="0"/>
            </a:xfrm>
            <a:prstGeom prst="line">
              <a:avLst/>
            </a:prstGeom>
            <a:noFill/>
            <a:ln w="12700">
              <a:solidFill>
                <a:srgbClr val="9999FF">
                  <a:alpha val="50195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33" name="Rectangle 16"/>
          <p:cNvSpPr>
            <a:spLocks noChangeArrowheads="1"/>
          </p:cNvSpPr>
          <p:nvPr userDrawn="1"/>
        </p:nvSpPr>
        <p:spPr bwMode="auto">
          <a:xfrm rot="5400000">
            <a:off x="5222082" y="3375818"/>
            <a:ext cx="6858000" cy="106363"/>
          </a:xfrm>
          <a:prstGeom prst="rect">
            <a:avLst/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rgbClr val="B2B2B2">
                  <a:alpha val="50000"/>
                </a:srgb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4" name="Rectangle 17"/>
          <p:cNvSpPr>
            <a:spLocks noChangeArrowheads="1"/>
          </p:cNvSpPr>
          <p:nvPr userDrawn="1"/>
        </p:nvSpPr>
        <p:spPr bwMode="auto">
          <a:xfrm>
            <a:off x="0" y="914400"/>
            <a:ext cx="9156700" cy="93663"/>
          </a:xfrm>
          <a:prstGeom prst="rect">
            <a:avLst/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rgbClr val="B2B2B2">
                  <a:alpha val="50000"/>
                </a:srgb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5" name="Text Box 19"/>
          <p:cNvSpPr txBox="1">
            <a:spLocks noChangeArrowheads="1"/>
          </p:cNvSpPr>
          <p:nvPr userDrawn="1"/>
        </p:nvSpPr>
        <p:spPr bwMode="auto">
          <a:xfrm>
            <a:off x="6646863" y="-4763"/>
            <a:ext cx="19002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defRPr/>
            </a:pPr>
            <a:r>
              <a:rPr lang="en-GB" sz="1200" b="1" smtClean="0">
                <a:solidFill>
                  <a:srgbClr val="B41E22"/>
                </a:solidFill>
              </a:rPr>
              <a:t>International Workshop</a:t>
            </a:r>
          </a:p>
          <a:p>
            <a:pPr algn="r">
              <a:defRPr/>
            </a:pPr>
            <a:r>
              <a:rPr lang="en-GB" sz="1200" b="1" smtClean="0">
                <a:solidFill>
                  <a:srgbClr val="B41E22"/>
                </a:solidFill>
              </a:rPr>
              <a:t>28 Jan </a:t>
            </a:r>
            <a:r>
              <a:rPr lang="en-US" sz="1200" b="1" smtClean="0">
                <a:solidFill>
                  <a:srgbClr val="B41E22"/>
                </a:solidFill>
              </a:rPr>
              <a:t>–</a:t>
            </a:r>
            <a:r>
              <a:rPr lang="en-GB" sz="1200" b="1" smtClean="0">
                <a:solidFill>
                  <a:srgbClr val="B41E22"/>
                </a:solidFill>
              </a:rPr>
              <a:t> 2 Feb 2011</a:t>
            </a:r>
          </a:p>
          <a:p>
            <a:pPr algn="r">
              <a:defRPr/>
            </a:pPr>
            <a:r>
              <a:rPr lang="en-GB" sz="1200" b="1" smtClean="0">
                <a:solidFill>
                  <a:srgbClr val="B41E22"/>
                </a:solidFill>
              </a:rPr>
              <a:t>Phoenix, AZ, USA</a:t>
            </a:r>
          </a:p>
        </p:txBody>
      </p:sp>
      <p:pic>
        <p:nvPicPr>
          <p:cNvPr id="1036" name="Picture 21" descr="http://upload.wikimedia.org/wikipedia/en/thumb/b/b1/Phoenix-logo.svg/2000px-Phoenix-logo.svg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04150" y="5791200"/>
            <a:ext cx="750888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 descr="http://photos.prnewswire.com/prn/20040629/DCTU043"/>
          <p:cNvPicPr>
            <a:picLocks noChangeAspect="1" noChangeArrowheads="1"/>
          </p:cNvPicPr>
          <p:nvPr userDrawn="1"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29400" y="5867400"/>
            <a:ext cx="1066127" cy="558651"/>
          </a:xfrm>
          <a:prstGeom prst="rect">
            <a:avLst/>
          </a:prstGeom>
          <a:noFill/>
        </p:spPr>
      </p:pic>
      <p:pic>
        <p:nvPicPr>
          <p:cNvPr id="20" name="Picture 19" descr="garland_logo.jpg"/>
          <p:cNvPicPr>
            <a:picLocks noChangeAspect="1"/>
          </p:cNvPicPr>
          <p:nvPr userDrawn="1"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63572"/>
          <a:stretch>
            <a:fillRect/>
          </a:stretch>
        </p:blipFill>
        <p:spPr>
          <a:xfrm>
            <a:off x="4953000" y="6019800"/>
            <a:ext cx="1655173" cy="345341"/>
          </a:xfrm>
          <a:prstGeom prst="rect">
            <a:avLst/>
          </a:prstGeom>
        </p:spPr>
      </p:pic>
      <p:pic>
        <p:nvPicPr>
          <p:cNvPr id="23" name="Picture 22" descr="JPL%20logo.png"/>
          <p:cNvPicPr>
            <a:picLocks noChangeAspect="1"/>
          </p:cNvPicPr>
          <p:nvPr userDrawn="1"/>
        </p:nvPicPr>
        <p:blipFill>
          <a:blip r:embed="rId9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b="46912"/>
          <a:stretch>
            <a:fillRect/>
          </a:stretch>
        </p:blipFill>
        <p:spPr>
          <a:xfrm>
            <a:off x="3780316" y="6019800"/>
            <a:ext cx="1401284" cy="3048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-107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-107" charset="0"/>
          <a:ea typeface="ＭＳ Ｐゴシック" pitchFamily="-107" charset="-128"/>
          <a:cs typeface="ＭＳ Ｐゴシック" pitchFamily="-107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-107" charset="0"/>
          <a:ea typeface="ＭＳ Ｐゴシック" pitchFamily="-107" charset="-128"/>
          <a:cs typeface="ＭＳ Ｐゴシック" pitchFamily="-107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-107" charset="0"/>
          <a:ea typeface="ＭＳ Ｐゴシック" pitchFamily="-107" charset="-128"/>
          <a:cs typeface="ＭＳ Ｐゴシック" pitchFamily="-107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-107" charset="0"/>
          <a:ea typeface="ＭＳ Ｐゴシック" pitchFamily="-107" charset="-128"/>
          <a:cs typeface="ＭＳ Ｐゴシック" pitchFamily="-107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7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7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7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7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Arial" pitchFamily="-107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Arial" pitchFamily="-107" charset="0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Arial" pitchFamily="-107" charset="0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Arial" pitchFamily="-107" charset="0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Arial" pitchFamily="-107" charset="0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Jeffrey.A.Estefan@jpl.nasa.gov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Working Through System Models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2400" dirty="0" smtClean="0"/>
              <a:t>Space Systems Challenge Team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INCOSE MBSE Initiative</a:t>
            </a:r>
            <a:endParaRPr lang="en-US" sz="2000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algn="l">
              <a:lnSpc>
                <a:spcPct val="90000"/>
              </a:lnSpc>
            </a:pPr>
            <a:r>
              <a:rPr lang="en-US" sz="2000" dirty="0" smtClean="0"/>
              <a:t>       Presented by </a:t>
            </a:r>
          </a:p>
          <a:p>
            <a:pPr>
              <a:spcBef>
                <a:spcPts val="0"/>
              </a:spcBef>
            </a:pPr>
            <a:r>
              <a:rPr lang="en-US" sz="2000" dirty="0" smtClean="0"/>
              <a:t>Bjorn Cole (for Chris Delp)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Jet Propulsion Laboratory</a:t>
            </a:r>
          </a:p>
          <a:p>
            <a:pPr>
              <a:spcBef>
                <a:spcPts val="0"/>
              </a:spcBef>
            </a:pPr>
            <a:r>
              <a:rPr lang="en-US" sz="2000" dirty="0"/>
              <a:t>California Institute of Technology</a:t>
            </a:r>
          </a:p>
          <a:p>
            <a:pPr>
              <a:spcBef>
                <a:spcPts val="0"/>
              </a:spcBef>
            </a:pPr>
            <a:r>
              <a:rPr lang="en-US" sz="2000" dirty="0"/>
              <a:t>Pasadena, California, U.S.A.</a:t>
            </a:r>
          </a:p>
          <a:p>
            <a:pPr>
              <a:spcBef>
                <a:spcPts val="0"/>
              </a:spcBef>
            </a:pPr>
            <a:r>
              <a:rPr lang="en-US" sz="2000" dirty="0" smtClean="0">
                <a:hlinkClick r:id="rId3"/>
              </a:rPr>
              <a:t>Bjorn.Cole@jpl.nasa.gov</a:t>
            </a:r>
            <a:endParaRPr lang="en-US" sz="2000" dirty="0"/>
          </a:p>
          <a:p>
            <a:pPr>
              <a:lnSpc>
                <a:spcPct val="90000"/>
              </a:lnSpc>
            </a:pPr>
            <a:endParaRPr lang="en-US" sz="2000" dirty="0"/>
          </a:p>
        </p:txBody>
      </p:sp>
    </p:spTree>
  </p:cSld>
  <p:clrMapOvr>
    <a:masterClrMapping/>
  </p:clrMapOvr>
  <p:transition advTm="7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Document Generation and</a:t>
            </a:r>
            <a:br>
              <a:rPr lang="en-US" dirty="0" smtClean="0"/>
            </a:br>
            <a:r>
              <a:rPr lang="en-US" dirty="0" smtClean="0"/>
              <a:t>Models </a:t>
            </a:r>
            <a:r>
              <a:rPr lang="en-US" baseline="30000" dirty="0" smtClean="0"/>
              <a:t>2</a:t>
            </a:r>
            <a:endParaRPr lang="en-US" baseline="30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Goes beyond tool support for export</a:t>
            </a:r>
          </a:p>
          <a:p>
            <a:pPr lvl="1"/>
            <a:r>
              <a:rPr lang="en-US" dirty="0" smtClean="0"/>
              <a:t>Can the model be made rich enough to provide for its own description?</a:t>
            </a:r>
          </a:p>
          <a:p>
            <a:pPr lvl="1"/>
            <a:r>
              <a:rPr lang="en-US" dirty="0" smtClean="0"/>
              <a:t>Does entering the needed information make the process more intensive than just writing the original document?</a:t>
            </a:r>
          </a:p>
          <a:p>
            <a:pPr lvl="1"/>
            <a:r>
              <a:rPr lang="en-US" dirty="0" smtClean="0"/>
              <a:t>Does the result “read” at all?</a:t>
            </a:r>
          </a:p>
          <a:p>
            <a:pPr lvl="1"/>
            <a:endParaRPr lang="en-US" dirty="0"/>
          </a:p>
        </p:txBody>
      </p:sp>
      <p:sp>
        <p:nvSpPr>
          <p:cNvPr id="4" name="Footer Placeholder 3"/>
          <p:cNvSpPr txBox="1">
            <a:spLocks/>
          </p:cNvSpPr>
          <p:nvPr/>
        </p:nvSpPr>
        <p:spPr bwMode="auto">
          <a:xfrm>
            <a:off x="609600" y="6492875"/>
            <a:ext cx="80010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t>Copyright 2011 California Institute of Technology. Government sponsorship acknowledged.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</p:cSld>
  <p:clrMapOvr>
    <a:masterClrMapping/>
  </p:clrMapOvr>
  <p:transition advTm="7000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Thinking Beyond Document Generators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752600"/>
            <a:ext cx="3810000" cy="3317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96310" y="1752600"/>
            <a:ext cx="4392252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ooter Placeholder 3"/>
          <p:cNvSpPr txBox="1">
            <a:spLocks/>
          </p:cNvSpPr>
          <p:nvPr/>
        </p:nvSpPr>
        <p:spPr bwMode="auto">
          <a:xfrm>
            <a:off x="609600" y="6492875"/>
            <a:ext cx="80010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t>Copyright 2011 California Institute of Technology. Government sponsorship acknowledged.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</p:cSld>
  <p:clrMapOvr>
    <a:masterClrMapping/>
  </p:clrMapOvr>
  <p:transition advTm="7000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 write to make a case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Defend a design decision or approach</a:t>
            </a:r>
          </a:p>
          <a:p>
            <a:r>
              <a:rPr lang="en-US" dirty="0" smtClean="0"/>
              <a:t>Raise a concern</a:t>
            </a:r>
          </a:p>
          <a:p>
            <a:r>
              <a:rPr lang="en-US" dirty="0" smtClean="0"/>
              <a:t>Describe the soundness, efficiency, or optimality of an overall design</a:t>
            </a:r>
          </a:p>
          <a:p>
            <a:r>
              <a:rPr lang="en-US" dirty="0" smtClean="0"/>
              <a:t>Model-based engineering is a way to develop evidence; you cannot convince through dumping evidence in a pile on the table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57400" y="4495800"/>
            <a:ext cx="44422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(believe me – I’ve tried)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2286000" y="457200"/>
            <a:ext cx="39533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(to paraphrase a colleague)</a:t>
            </a:r>
            <a:endParaRPr lang="en-US" sz="2400" dirty="0"/>
          </a:p>
        </p:txBody>
      </p:sp>
      <p:sp>
        <p:nvSpPr>
          <p:cNvPr id="7" name="Footer Placeholder 3"/>
          <p:cNvSpPr txBox="1">
            <a:spLocks/>
          </p:cNvSpPr>
          <p:nvPr/>
        </p:nvSpPr>
        <p:spPr bwMode="auto">
          <a:xfrm>
            <a:off x="609600" y="6492875"/>
            <a:ext cx="80010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t>Copyright 2011 California Institute of Technology. Government sponsorship acknowledged.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</p:cSld>
  <p:clrMapOvr>
    <a:masterClrMapping/>
  </p:clrMapOvr>
  <p:transition advTm="7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Rendering a spacecraft design readable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Can’t escape writing – need a narrative that samples the model and generated results</a:t>
            </a:r>
          </a:p>
          <a:p>
            <a:r>
              <a:rPr lang="en-US" sz="2000" dirty="0" smtClean="0"/>
              <a:t>Success came from embedding a document model beside the system model</a:t>
            </a:r>
          </a:p>
          <a:p>
            <a:r>
              <a:rPr lang="en-US" sz="2000" dirty="0" smtClean="0"/>
              <a:t>Different documents slice through models in different ways already:</a:t>
            </a:r>
          </a:p>
          <a:p>
            <a:pPr lvl="1"/>
            <a:r>
              <a:rPr lang="en-US" sz="1800" dirty="0" smtClean="0"/>
              <a:t>Architecture documents (Mission Ops)</a:t>
            </a:r>
          </a:p>
          <a:p>
            <a:pPr lvl="1"/>
            <a:r>
              <a:rPr lang="en-US" sz="1800" dirty="0" err="1" smtClean="0"/>
              <a:t>Browseable</a:t>
            </a:r>
            <a:r>
              <a:rPr lang="en-US" sz="1800" dirty="0" smtClean="0"/>
              <a:t> web views of model structure</a:t>
            </a:r>
          </a:p>
          <a:p>
            <a:pPr lvl="1"/>
            <a:r>
              <a:rPr lang="en-US" sz="1800" dirty="0" smtClean="0"/>
              <a:t>Reports on model properties</a:t>
            </a:r>
          </a:p>
          <a:p>
            <a:pPr lvl="1"/>
            <a:r>
              <a:rPr lang="en-US" sz="1800" dirty="0" smtClean="0"/>
              <a:t>Echo of captured information (stakeholders and concerns)</a:t>
            </a:r>
          </a:p>
          <a:p>
            <a:r>
              <a:rPr lang="en-US" sz="2000" dirty="0" smtClean="0"/>
              <a:t>The MBSE benefit from embedding document description in model is that we have much greater assurances that the different views are all </a:t>
            </a:r>
            <a:r>
              <a:rPr lang="en-US" sz="2000" i="1" u="sng" dirty="0" smtClean="0"/>
              <a:t>consistent</a:t>
            </a:r>
          </a:p>
        </p:txBody>
      </p:sp>
      <p:sp>
        <p:nvSpPr>
          <p:cNvPr id="4" name="Footer Placeholder 3"/>
          <p:cNvSpPr txBox="1">
            <a:spLocks/>
          </p:cNvSpPr>
          <p:nvPr/>
        </p:nvSpPr>
        <p:spPr bwMode="auto">
          <a:xfrm>
            <a:off x="609600" y="6492875"/>
            <a:ext cx="80010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t>Copyright 2011 California Institute of Technology. Government sponsorship acknowledged.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</p:cSld>
  <p:clrMapOvr>
    <a:masterClrMapping/>
  </p:clrMapOvr>
  <p:transition advTm="7000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Results of MOS Revitalization Experience with Document Generation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Made the design clearer to reviewers</a:t>
            </a:r>
          </a:p>
          <a:p>
            <a:r>
              <a:rPr lang="en-US" sz="2400" dirty="0" smtClean="0"/>
              <a:t>Saved time on iteration as model was revised in preparation for reviews</a:t>
            </a:r>
          </a:p>
          <a:p>
            <a:r>
              <a:rPr lang="en-US" sz="2400" dirty="0" smtClean="0"/>
              <a:t>Board was able to sync to team’s semantics and use them to provide critiques</a:t>
            </a:r>
          </a:p>
          <a:p>
            <a:r>
              <a:rPr lang="en-US" sz="2400" dirty="0" smtClean="0"/>
              <a:t>Saved a great deal of effort hunting down trivial inconsistencies and guided work toward meaningful issues</a:t>
            </a:r>
          </a:p>
        </p:txBody>
      </p:sp>
      <p:sp>
        <p:nvSpPr>
          <p:cNvPr id="4" name="Footer Placeholder 3"/>
          <p:cNvSpPr txBox="1">
            <a:spLocks/>
          </p:cNvSpPr>
          <p:nvPr/>
        </p:nvSpPr>
        <p:spPr bwMode="auto">
          <a:xfrm>
            <a:off x="609600" y="6492875"/>
            <a:ext cx="80010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t>Copyright 2011 California Institute of Technology. Government sponsorship acknowledged.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</p:cSld>
  <p:clrMapOvr>
    <a:masterClrMapping/>
  </p:clrMapOvr>
  <p:transition advTm="7000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Answering “When do I stop?”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Something else discovered while building document models</a:t>
            </a:r>
          </a:p>
          <a:p>
            <a:pPr lvl="1"/>
            <a:r>
              <a:rPr lang="en-US" sz="2400" dirty="0" smtClean="0"/>
              <a:t>Model is finished when there is enough information to finish the story</a:t>
            </a:r>
            <a:endParaRPr lang="en-US" sz="1600" dirty="0" smtClean="0"/>
          </a:p>
          <a:p>
            <a:pPr lvl="1"/>
            <a:r>
              <a:rPr lang="en-US" sz="2400" dirty="0" smtClean="0"/>
              <a:t>Generated document can also highlight where the story is not strong enough</a:t>
            </a:r>
          </a:p>
          <a:p>
            <a:pPr lvl="1"/>
            <a:r>
              <a:rPr lang="en-US" sz="2400" dirty="0" smtClean="0"/>
              <a:t>General structure of document may be pre-determined, but model and document naturally co-evolve if structure is laid out up front</a:t>
            </a:r>
          </a:p>
          <a:p>
            <a:pPr lvl="1"/>
            <a:r>
              <a:rPr lang="en-US" sz="2400" dirty="0" smtClean="0"/>
              <a:t>Wipes out tyranny of the blank page</a:t>
            </a:r>
          </a:p>
          <a:p>
            <a:pPr lvl="1"/>
            <a:endParaRPr lang="en-US" sz="2400" dirty="0" smtClean="0"/>
          </a:p>
        </p:txBody>
      </p:sp>
      <p:sp>
        <p:nvSpPr>
          <p:cNvPr id="4" name="Footer Placeholder 3"/>
          <p:cNvSpPr txBox="1">
            <a:spLocks/>
          </p:cNvSpPr>
          <p:nvPr/>
        </p:nvSpPr>
        <p:spPr bwMode="auto">
          <a:xfrm>
            <a:off x="609600" y="6492875"/>
            <a:ext cx="80010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t>Copyright 2011 California Institute of Technology. Government sponsorship acknowledged.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</p:cSld>
  <p:clrMapOvr>
    <a:masterClrMapping/>
  </p:clrMapOvr>
  <p:transition advTm="7000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SysML</a:t>
            </a:r>
            <a:r>
              <a:rPr lang="en-US" dirty="0" smtClean="0"/>
              <a:t> with STK </a:t>
            </a:r>
            <a:r>
              <a:rPr lang="en-US" baseline="30000" dirty="0" smtClean="0"/>
              <a:t>6,7</a:t>
            </a:r>
            <a:endParaRPr lang="en-US" baseline="30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Next segment of work is a collaboration between AGI and </a:t>
            </a:r>
            <a:r>
              <a:rPr lang="en-US" dirty="0" err="1" smtClean="0"/>
              <a:t>InterCAX</a:t>
            </a:r>
            <a:r>
              <a:rPr lang="en-US" dirty="0" smtClean="0"/>
              <a:t> to experiment with connecting </a:t>
            </a:r>
            <a:r>
              <a:rPr lang="en-US" dirty="0" err="1" smtClean="0"/>
              <a:t>SysML</a:t>
            </a:r>
            <a:r>
              <a:rPr lang="en-US" dirty="0" smtClean="0"/>
              <a:t> to an orbital analysis tool</a:t>
            </a:r>
          </a:p>
          <a:p>
            <a:r>
              <a:rPr lang="en-US" dirty="0" smtClean="0"/>
              <a:t>This is the combination of model-based specification and high-fidelity analysis</a:t>
            </a:r>
            <a:endParaRPr lang="en-US" dirty="0"/>
          </a:p>
        </p:txBody>
      </p:sp>
    </p:spTree>
  </p:cSld>
  <p:clrMapOvr>
    <a:masterClrMapping/>
  </p:clrMapOvr>
  <p:transition advTm="7000"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"/>
            <a:ext cx="7772400" cy="1066800"/>
          </a:xfrm>
        </p:spPr>
        <p:txBody>
          <a:bodyPr/>
          <a:lstStyle/>
          <a:p>
            <a:r>
              <a:rPr lang="en-US" dirty="0" smtClean="0"/>
              <a:t>Concept Model</a:t>
            </a: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 descr="Concept Sketch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3000" y="838200"/>
            <a:ext cx="7104949" cy="569233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FireSat</a:t>
            </a:r>
            <a:r>
              <a:rPr lang="en-US" dirty="0" smtClean="0"/>
              <a:t> Structural Model</a:t>
            </a:r>
            <a:endParaRPr lang="en-US" dirty="0"/>
          </a:p>
        </p:txBody>
      </p:sp>
      <p:pic>
        <p:nvPicPr>
          <p:cNvPr id="7" name="Content Placeholder 6" descr="FireSat_Domain_BDD.wm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r="27380" b="27604"/>
          <a:stretch>
            <a:fillRect/>
          </a:stretch>
        </p:blipFill>
        <p:spPr>
          <a:xfrm>
            <a:off x="228600" y="990600"/>
            <a:ext cx="4778855" cy="4572000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Copyright </a:t>
            </a:r>
            <a:r>
              <a:rPr lang="en-US" dirty="0" err="1" smtClean="0"/>
              <a:t>InterCAX</a:t>
            </a:r>
            <a:r>
              <a:rPr lang="en-US" dirty="0" smtClean="0"/>
              <a:t> LLC 2010</a:t>
            </a:r>
            <a:endParaRPr lang="en-US" dirty="0"/>
          </a:p>
        </p:txBody>
      </p:sp>
      <p:pic>
        <p:nvPicPr>
          <p:cNvPr id="8" name="Picture 7" descr="FireSat_Domain.wmf"/>
          <p:cNvPicPr>
            <a:picLocks noChangeAspect="1"/>
          </p:cNvPicPr>
          <p:nvPr/>
        </p:nvPicPr>
        <p:blipFill>
          <a:blip r:embed="rId4" cstate="print"/>
          <a:srcRect r="27666"/>
          <a:stretch>
            <a:fillRect/>
          </a:stretch>
        </p:blipFill>
        <p:spPr>
          <a:xfrm>
            <a:off x="4876800" y="1143000"/>
            <a:ext cx="4113252" cy="4572000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USA.WMF"/>
          <p:cNvPicPr>
            <a:picLocks noChangeAspect="1"/>
          </p:cNvPicPr>
          <p:nvPr/>
        </p:nvPicPr>
        <p:blipFill>
          <a:blip r:embed="rId3" cstate="print"/>
          <a:srcRect l="9667" t="22763"/>
          <a:stretch>
            <a:fillRect/>
          </a:stretch>
        </p:blipFill>
        <p:spPr>
          <a:xfrm rot="19582746">
            <a:off x="520471" y="3086390"/>
            <a:ext cx="4560719" cy="30277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Scanned Area</a:t>
            </a:r>
            <a:endParaRPr lang="en-US" dirty="0"/>
          </a:p>
        </p:txBody>
      </p:sp>
      <p:pic>
        <p:nvPicPr>
          <p:cNvPr id="4" name="Content Placeholder 3" descr="iStock_000009796900Small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 flipV="1">
            <a:off x="6477000" y="1066800"/>
            <a:ext cx="2193724" cy="2738617"/>
          </a:xfrm>
        </p:spPr>
      </p:pic>
      <p:cxnSp>
        <p:nvCxnSpPr>
          <p:cNvPr id="6" name="Straight Connector 5"/>
          <p:cNvCxnSpPr/>
          <p:nvPr/>
        </p:nvCxnSpPr>
        <p:spPr>
          <a:xfrm flipV="1">
            <a:off x="1828800" y="2819400"/>
            <a:ext cx="5257800" cy="16764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2082018" y="2819400"/>
            <a:ext cx="5004582" cy="209022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ooter Placeholder 11"/>
          <p:cNvSpPr>
            <a:spLocks noGrp="1"/>
          </p:cNvSpPr>
          <p:nvPr>
            <p:ph type="ftr" sz="quarter" idx="4294967295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Copyright </a:t>
            </a:r>
            <a:r>
              <a:rPr lang="en-US" dirty="0" err="1" smtClean="0"/>
              <a:t>InterCAX</a:t>
            </a:r>
            <a:r>
              <a:rPr lang="en-US" dirty="0" smtClean="0"/>
              <a:t> LLC 2010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 rot="19963630">
            <a:off x="762000" y="4114800"/>
            <a:ext cx="3810000" cy="457200"/>
          </a:xfrm>
          <a:prstGeom prst="rect">
            <a:avLst/>
          </a:prstGeom>
          <a:solidFill>
            <a:srgbClr val="E56227">
              <a:alpha val="3490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Arrow Connector 21"/>
          <p:cNvCxnSpPr/>
          <p:nvPr/>
        </p:nvCxnSpPr>
        <p:spPr>
          <a:xfrm rot="16200000" flipH="1">
            <a:off x="647700" y="4000500"/>
            <a:ext cx="990600" cy="457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16200000" flipV="1">
            <a:off x="1469489" y="5287694"/>
            <a:ext cx="381000" cy="152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04800" y="3352800"/>
            <a:ext cx="12899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Scan Height</a:t>
            </a:r>
            <a:endParaRPr lang="en-US" dirty="0"/>
          </a:p>
        </p:txBody>
      </p:sp>
      <p:cxnSp>
        <p:nvCxnSpPr>
          <p:cNvPr id="27" name="Straight Arrow Connector 26"/>
          <p:cNvCxnSpPr/>
          <p:nvPr/>
        </p:nvCxnSpPr>
        <p:spPr>
          <a:xfrm rot="16200000" flipH="1">
            <a:off x="5676900" y="2781300"/>
            <a:ext cx="457200" cy="2286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rot="16200000" flipV="1">
            <a:off x="5981700" y="3314700"/>
            <a:ext cx="381000" cy="152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257800" y="2133600"/>
            <a:ext cx="10264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Angular</a:t>
            </a:r>
          </a:p>
          <a:p>
            <a:r>
              <a:rPr lang="en-US" dirty="0" smtClean="0"/>
              <a:t>Aperture</a:t>
            </a:r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1219200" y="6324600"/>
            <a:ext cx="6858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Space Systems Challenge Team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Commercial and Government participants</a:t>
            </a:r>
          </a:p>
          <a:p>
            <a:r>
              <a:rPr lang="en-US" dirty="0" smtClean="0"/>
              <a:t>Core team:</a:t>
            </a:r>
          </a:p>
          <a:p>
            <a:pPr lvl="1"/>
            <a:r>
              <a:rPr lang="en-US" dirty="0" smtClean="0"/>
              <a:t>Chris Delp (Jet Propulsion Laboratory)</a:t>
            </a:r>
          </a:p>
          <a:p>
            <a:pPr lvl="1"/>
            <a:r>
              <a:rPr lang="en-US" dirty="0" smtClean="0"/>
              <a:t>Manas Bajaj (</a:t>
            </a:r>
            <a:r>
              <a:rPr lang="en-US" dirty="0" err="1" smtClean="0"/>
              <a:t>InterCAX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Russell Peak (</a:t>
            </a:r>
            <a:r>
              <a:rPr lang="en-US" dirty="0" err="1" smtClean="0"/>
              <a:t>InterCAX</a:t>
            </a:r>
            <a:r>
              <a:rPr lang="en-US" dirty="0" smtClean="0"/>
              <a:t>, Georgia Tech)</a:t>
            </a:r>
          </a:p>
          <a:p>
            <a:pPr lvl="1"/>
            <a:r>
              <a:rPr lang="en-US" dirty="0" smtClean="0"/>
              <a:t>Dave Kaslow (Analytical Graphics, Inc.)</a:t>
            </a:r>
          </a:p>
          <a:p>
            <a:endParaRPr lang="en-US" dirty="0" smtClean="0"/>
          </a:p>
        </p:txBody>
      </p:sp>
    </p:spTree>
  </p:cSld>
  <p:clrMapOvr>
    <a:masterClrMapping/>
  </p:clrMapOvr>
  <p:transition advTm="7000"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Requirements Verification</a:t>
            </a:r>
            <a:endParaRPr lang="en-US" dirty="0"/>
          </a:p>
        </p:txBody>
      </p:sp>
      <p:pic>
        <p:nvPicPr>
          <p:cNvPr id="7" name="Content Placeholder 6" descr="Reqts_Checking.wm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r="29563" b="30972"/>
          <a:stretch>
            <a:fillRect/>
          </a:stretch>
        </p:blipFill>
        <p:spPr>
          <a:xfrm>
            <a:off x="1295400" y="1066800"/>
            <a:ext cx="6251874" cy="4648200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Copyright </a:t>
            </a:r>
            <a:r>
              <a:rPr lang="en-US" dirty="0" err="1" smtClean="0"/>
              <a:t>InterCAX</a:t>
            </a:r>
            <a:r>
              <a:rPr lang="en-US" dirty="0" smtClean="0"/>
              <a:t> LLC 2010</a:t>
            </a:r>
            <a:endParaRPr lang="en-US" dirty="0"/>
          </a:p>
        </p:txBody>
      </p:sp>
    </p:spTree>
  </p:cSld>
  <p:clrMapOvr>
    <a:masterClrMapping/>
  </p:clrMapOvr>
  <p:transition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/>
          </a:bodyPr>
          <a:lstStyle/>
          <a:p>
            <a:r>
              <a:rPr lang="en-US" dirty="0" smtClean="0"/>
              <a:t>Space Element Parametrics</a:t>
            </a:r>
            <a:endParaRPr lang="en-US" dirty="0"/>
          </a:p>
        </p:txBody>
      </p:sp>
      <p:pic>
        <p:nvPicPr>
          <p:cNvPr id="7" name="Content Placeholder 6" descr="Space_Element_PAR.wm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219200" y="990600"/>
            <a:ext cx="6796741" cy="5316263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Copyright </a:t>
            </a:r>
            <a:r>
              <a:rPr lang="en-US" dirty="0" err="1" smtClean="0"/>
              <a:t>InterCAX</a:t>
            </a:r>
            <a:r>
              <a:rPr lang="en-US" dirty="0" smtClean="0"/>
              <a:t> LLC 2010</a:t>
            </a:r>
            <a:endParaRPr lang="en-US" dirty="0"/>
          </a:p>
        </p:txBody>
      </p:sp>
    </p:spTree>
  </p:cSld>
  <p:clrMapOvr>
    <a:masterClrMapping/>
  </p:clrMapOvr>
  <p:transition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Space Element Lifetime</a:t>
            </a:r>
            <a:endParaRPr lang="en-US" dirty="0"/>
          </a:p>
        </p:txBody>
      </p:sp>
      <p:grpSp>
        <p:nvGrpSpPr>
          <p:cNvPr id="3" name="Group 13"/>
          <p:cNvGrpSpPr/>
          <p:nvPr/>
        </p:nvGrpSpPr>
        <p:grpSpPr>
          <a:xfrm>
            <a:off x="2209800" y="2057400"/>
            <a:ext cx="10439400" cy="6858000"/>
            <a:chOff x="2133600" y="2209800"/>
            <a:chExt cx="9220200" cy="6096000"/>
          </a:xfrm>
        </p:grpSpPr>
        <p:sp>
          <p:nvSpPr>
            <p:cNvPr id="9" name="Arc 8"/>
            <p:cNvSpPr/>
            <p:nvPr/>
          </p:nvSpPr>
          <p:spPr>
            <a:xfrm flipH="1">
              <a:off x="2133600" y="2590800"/>
              <a:ext cx="9220200" cy="5715000"/>
            </a:xfrm>
            <a:prstGeom prst="arc">
              <a:avLst>
                <a:gd name="adj1" fmla="val 16156117"/>
                <a:gd name="adj2" fmla="val 0"/>
              </a:avLst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" name="Group 12"/>
            <p:cNvGrpSpPr/>
            <p:nvPr/>
          </p:nvGrpSpPr>
          <p:grpSpPr>
            <a:xfrm>
              <a:off x="2133600" y="2209800"/>
              <a:ext cx="4572000" cy="3200400"/>
              <a:chOff x="2133600" y="2209800"/>
              <a:chExt cx="4572000" cy="3200400"/>
            </a:xfrm>
          </p:grpSpPr>
          <p:cxnSp>
            <p:nvCxnSpPr>
              <p:cNvPr id="5" name="Straight Connector 4"/>
              <p:cNvCxnSpPr/>
              <p:nvPr/>
            </p:nvCxnSpPr>
            <p:spPr>
              <a:xfrm rot="5400000">
                <a:off x="533400" y="3810000"/>
                <a:ext cx="3200400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Straight Connector 5"/>
              <p:cNvCxnSpPr/>
              <p:nvPr/>
            </p:nvCxnSpPr>
            <p:spPr>
              <a:xfrm rot="10800000">
                <a:off x="2133600" y="5410200"/>
                <a:ext cx="4572000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 flipV="1">
                <a:off x="2133600" y="3505200"/>
                <a:ext cx="4572000" cy="76200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5" name="TextBox 14"/>
          <p:cNvSpPr txBox="1"/>
          <p:nvPr/>
        </p:nvSpPr>
        <p:spPr>
          <a:xfrm>
            <a:off x="1066800" y="2743200"/>
            <a:ext cx="11539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Life (yr)</a:t>
            </a:r>
            <a:endParaRPr lang="en-US" sz="2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4419600" y="5791200"/>
            <a:ext cx="18806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Altitude (km)</a:t>
            </a:r>
            <a:endParaRPr lang="en-US" sz="24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4876800" y="1981200"/>
            <a:ext cx="13719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Orbit Life</a:t>
            </a:r>
            <a:endParaRPr lang="en-US" sz="2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5181600" y="3657600"/>
            <a:ext cx="15658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Design Life</a:t>
            </a:r>
            <a:endParaRPr lang="en-US" sz="2400" b="1" dirty="0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614A4-6A69-4DC3-A03A-CEB38C098A59}" type="datetime1">
              <a:rPr lang="en-US" smtClean="0"/>
              <a:pPr/>
              <a:t>1/30/2011</a:t>
            </a:fld>
            <a:endParaRPr lang="en-US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EAC118A-57E1-45AB-BB8E-41B57965C027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Copyright InterCAX LLC 2010</a:t>
            </a:r>
            <a:endParaRPr lang="en-US"/>
          </a:p>
        </p:txBody>
      </p:sp>
    </p:spTree>
  </p:cSld>
  <p:clrMapOvr>
    <a:masterClrMapping/>
  </p:clrMapOvr>
  <p:transition>
    <p:wipe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Trade Study – Cost, Coverage, Resolution </a:t>
            </a:r>
            <a:r>
              <a:rPr lang="en-US" dirty="0" err="1" smtClean="0"/>
              <a:t>vs</a:t>
            </a:r>
            <a:r>
              <a:rPr lang="en-US" dirty="0" smtClean="0"/>
              <a:t> Altitude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Copyright </a:t>
            </a:r>
            <a:r>
              <a:rPr lang="en-US" dirty="0" err="1" smtClean="0"/>
              <a:t>InterCAX</a:t>
            </a:r>
            <a:r>
              <a:rPr lang="en-US" dirty="0" smtClean="0"/>
              <a:t> LLC 2010</a:t>
            </a:r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</p:nvPr>
        </p:nvGraphicFramePr>
        <p:xfrm>
          <a:off x="457200" y="1981200"/>
          <a:ext cx="8229599" cy="3987216"/>
        </p:xfrm>
        <a:graphic>
          <a:graphicData uri="http://schemas.openxmlformats.org/drawingml/2006/table">
            <a:tbl>
              <a:tblPr/>
              <a:tblGrid>
                <a:gridCol w="659344"/>
                <a:gridCol w="1126381"/>
                <a:gridCol w="854706"/>
                <a:gridCol w="1053121"/>
                <a:gridCol w="891336"/>
                <a:gridCol w="329672"/>
                <a:gridCol w="686818"/>
                <a:gridCol w="320515"/>
                <a:gridCol w="805866"/>
                <a:gridCol w="317462"/>
                <a:gridCol w="891336"/>
                <a:gridCol w="293042"/>
              </a:tblGrid>
              <a:tr h="18342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Satellite 1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Satelite 2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342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Altitude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Angular Aperture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Altitude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Angular Aperture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Annual Cost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Daily Coverage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Target Resolution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Target Resolution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342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km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deg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km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deg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M$/yr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 sq km/day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meters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meters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3424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300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300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77.23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2.50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15.71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15.71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3424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325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325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51.61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2.70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17.02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17.02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3424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350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350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36.28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2.89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18.33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18.33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3424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375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375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26.65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3.08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19.64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19.64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3424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400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400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20.36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3.26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20.94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20.94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3424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425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425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19.67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3.45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22.25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22.25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3424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450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450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19.67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3.63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23.56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23.56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3424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475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475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19.67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3.81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24.87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24.87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3424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19.67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3.99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26.18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26.18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3424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525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525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19.67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4.17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27.49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27.49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3424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550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550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19.67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4.34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28.80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28.80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3424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575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575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19.67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4.52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30.11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30.11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</a:tr>
              <a:tr h="183424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600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600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19.67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4.69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31.42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31.42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9C0006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Power Analysis Model</a:t>
            </a:r>
            <a:endParaRPr lang="en-US" dirty="0"/>
          </a:p>
        </p:txBody>
      </p:sp>
      <p:pic>
        <p:nvPicPr>
          <p:cNvPr id="7" name="Content Placeholder 6" descr="PowerAnalysis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57200" y="2107853"/>
            <a:ext cx="8229600" cy="3510657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Copyright </a:t>
            </a:r>
            <a:r>
              <a:rPr lang="en-US" dirty="0" err="1" smtClean="0"/>
              <a:t>InterCAX</a:t>
            </a:r>
            <a:r>
              <a:rPr lang="en-US" dirty="0" smtClean="0"/>
              <a:t> LLC 2010</a:t>
            </a:r>
            <a:endParaRPr lang="en-US" dirty="0"/>
          </a:p>
        </p:txBody>
      </p:sp>
    </p:spTree>
  </p:cSld>
  <p:clrMapOvr>
    <a:masterClrMapping/>
  </p:clrMapOvr>
  <p:transition>
    <p:wipe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Trade Study – Cost, Coverage, Resolution </a:t>
            </a:r>
            <a:r>
              <a:rPr lang="en-US" dirty="0" err="1" smtClean="0"/>
              <a:t>vs</a:t>
            </a:r>
            <a:r>
              <a:rPr lang="en-US" dirty="0" smtClean="0"/>
              <a:t> Altitude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Copyright </a:t>
            </a:r>
            <a:r>
              <a:rPr lang="en-US" dirty="0" err="1" smtClean="0"/>
              <a:t>InterCAX</a:t>
            </a:r>
            <a:r>
              <a:rPr lang="en-US" dirty="0" smtClean="0"/>
              <a:t> LLC 2010</a:t>
            </a:r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838200" y="1828800"/>
          <a:ext cx="7315202" cy="3724260"/>
        </p:xfrm>
        <a:graphic>
          <a:graphicData uri="http://schemas.openxmlformats.org/drawingml/2006/table">
            <a:tbl>
              <a:tblPr/>
              <a:tblGrid>
                <a:gridCol w="858786"/>
                <a:gridCol w="985535"/>
                <a:gridCol w="910520"/>
                <a:gridCol w="320752"/>
                <a:gridCol w="879479"/>
                <a:gridCol w="362139"/>
                <a:gridCol w="954494"/>
                <a:gridCol w="382832"/>
                <a:gridCol w="923454"/>
                <a:gridCol w="737211"/>
              </a:tblGrid>
              <a:tr h="12951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Altitude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Angular Aperture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Annual Cost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Daily Coverage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Target Resolution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Number Batteries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Array Area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951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km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deg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M$/yr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 sq km/day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meters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sq meters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9518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300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38.28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1.25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15.71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5.49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16.88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9518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325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26.29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1.35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17.02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5.48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18.20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9518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350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19.11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1.44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18.33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5.47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20.17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9518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375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14.60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1.54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19.64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5.46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23.12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9518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400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11.66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1.63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20.94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5.45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27.58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9518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425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11.33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1.72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22.25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5.44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28.33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9518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450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11.33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1.82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23.56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5.43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28.29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9518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475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11.33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1.91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24.87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5.42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28.24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9518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11.33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2.00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26.18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5.41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28.20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9518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525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11.33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2.08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27.49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5.40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28.16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9518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550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11.33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2.17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28.80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5.39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28.12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9518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575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11.33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2.26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30.11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5.38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28.08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9518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600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11.33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2.34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31.42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5.38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28.04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r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Satellite Toolkit in 60 seconds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3810000" cy="4525963"/>
          </a:xfrm>
        </p:spPr>
        <p:txBody>
          <a:bodyPr/>
          <a:lstStyle/>
          <a:p>
            <a:r>
              <a:rPr lang="en-US" sz="2400" dirty="0" smtClean="0"/>
              <a:t>General-purpose modeling and analysis</a:t>
            </a:r>
          </a:p>
          <a:p>
            <a:r>
              <a:rPr lang="en-US" sz="2400" dirty="0" smtClean="0"/>
              <a:t>Integrated visualization</a:t>
            </a:r>
          </a:p>
          <a:p>
            <a:r>
              <a:rPr lang="en-US" sz="2400" dirty="0" smtClean="0"/>
              <a:t>Many modules for air, sea, and space applications</a:t>
            </a:r>
          </a:p>
          <a:p>
            <a:pPr lvl="1"/>
            <a:r>
              <a:rPr lang="en-US" sz="2000" dirty="0" smtClean="0"/>
              <a:t>Coverage analysis</a:t>
            </a:r>
          </a:p>
          <a:p>
            <a:pPr lvl="1"/>
            <a:r>
              <a:rPr lang="en-US" sz="2000" dirty="0" smtClean="0"/>
              <a:t>Communications analysis</a:t>
            </a:r>
          </a:p>
          <a:p>
            <a:pPr lvl="1"/>
            <a:r>
              <a:rPr lang="en-US" sz="2000" dirty="0" smtClean="0"/>
              <a:t>Orbital propagation</a:t>
            </a:r>
          </a:p>
          <a:p>
            <a:pPr lvl="1"/>
            <a:r>
              <a:rPr lang="en-US" sz="2000" dirty="0" smtClean="0"/>
              <a:t>Mission design</a:t>
            </a:r>
          </a:p>
          <a:p>
            <a:endParaRPr lang="en-US" sz="2400" dirty="0" smtClean="0"/>
          </a:p>
          <a:p>
            <a:endParaRPr lang="en-US" sz="2400" dirty="0" smtClean="0"/>
          </a:p>
        </p:txBody>
      </p:sp>
      <p:pic>
        <p:nvPicPr>
          <p:cNvPr id="37890" name="Picture 2" descr="STK/Coverage"/>
          <p:cNvPicPr>
            <a:picLocks noChangeAspect="1" noChangeArrowheads="1"/>
          </p:cNvPicPr>
          <p:nvPr/>
        </p:nvPicPr>
        <p:blipFill>
          <a:blip r:embed="rId2" cstate="print"/>
          <a:srcRect t="4348" r="4805" b="4348"/>
          <a:stretch>
            <a:fillRect/>
          </a:stretch>
        </p:blipFill>
        <p:spPr bwMode="auto">
          <a:xfrm>
            <a:off x="4876800" y="2057400"/>
            <a:ext cx="3886200" cy="3200400"/>
          </a:xfrm>
          <a:prstGeom prst="rect">
            <a:avLst/>
          </a:prstGeom>
          <a:noFill/>
          <a:ln w="254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advTm="7000">
    <p:wipe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STK Taxonomy</a:t>
            </a:r>
            <a:endParaRPr lang="en-US" baseline="30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600" dirty="0" smtClean="0"/>
              <a:t>Multiple objects to be observed:</a:t>
            </a:r>
          </a:p>
          <a:p>
            <a:pPr lvl="1"/>
            <a:r>
              <a:rPr lang="en-US" sz="1400" dirty="0" smtClean="0"/>
              <a:t>Area Target</a:t>
            </a:r>
          </a:p>
          <a:p>
            <a:pPr lvl="1"/>
            <a:r>
              <a:rPr lang="en-US" sz="1400" dirty="0" smtClean="0"/>
              <a:t>Line Target</a:t>
            </a:r>
          </a:p>
          <a:p>
            <a:pPr lvl="1"/>
            <a:r>
              <a:rPr lang="en-US" sz="1400" dirty="0" smtClean="0"/>
              <a:t>Point Target</a:t>
            </a:r>
          </a:p>
          <a:p>
            <a:r>
              <a:rPr lang="en-US" sz="1600" dirty="0" smtClean="0"/>
              <a:t>Assets:</a:t>
            </a:r>
          </a:p>
          <a:p>
            <a:pPr lvl="1"/>
            <a:r>
              <a:rPr lang="en-US" sz="1400" dirty="0" smtClean="0"/>
              <a:t>Aircraft</a:t>
            </a:r>
          </a:p>
          <a:p>
            <a:pPr lvl="1"/>
            <a:r>
              <a:rPr lang="en-US" sz="1400" dirty="0" smtClean="0"/>
              <a:t>Spacecraft</a:t>
            </a:r>
          </a:p>
          <a:p>
            <a:pPr lvl="1"/>
            <a:r>
              <a:rPr lang="en-US" sz="1400" dirty="0" smtClean="0"/>
              <a:t>Land Vehicles</a:t>
            </a:r>
          </a:p>
          <a:p>
            <a:pPr lvl="1"/>
            <a:r>
              <a:rPr lang="en-US" sz="1400" dirty="0" smtClean="0"/>
              <a:t>Ships</a:t>
            </a:r>
          </a:p>
          <a:p>
            <a:pPr lvl="1"/>
            <a:r>
              <a:rPr lang="en-US" sz="1400" dirty="0" smtClean="0"/>
              <a:t>Missiles</a:t>
            </a:r>
          </a:p>
          <a:p>
            <a:pPr lvl="1"/>
            <a:r>
              <a:rPr lang="en-US" sz="1400" dirty="0" smtClean="0"/>
              <a:t>Facilities</a:t>
            </a:r>
          </a:p>
          <a:p>
            <a:pPr lvl="1"/>
            <a:r>
              <a:rPr lang="en-US" sz="1400" dirty="0" smtClean="0"/>
              <a:t>Sensors (on many of the above)</a:t>
            </a:r>
          </a:p>
          <a:p>
            <a:r>
              <a:rPr lang="en-US" sz="1600" dirty="0" smtClean="0"/>
              <a:t>Analysis Objects</a:t>
            </a:r>
          </a:p>
          <a:p>
            <a:pPr lvl="1"/>
            <a:r>
              <a:rPr lang="en-US" sz="1400" dirty="0" smtClean="0"/>
              <a:t>Chains for relays of </a:t>
            </a:r>
            <a:r>
              <a:rPr lang="en-US" sz="1400" dirty="0" err="1" smtClean="0"/>
              <a:t>communciations</a:t>
            </a:r>
            <a:endParaRPr lang="en-US" sz="1400" dirty="0" smtClean="0"/>
          </a:p>
          <a:p>
            <a:r>
              <a:rPr lang="en-US" sz="1800" dirty="0" smtClean="0"/>
              <a:t>Others in different modules (e.g., Maneuvers in </a:t>
            </a:r>
            <a:r>
              <a:rPr lang="en-US" sz="1800" dirty="0" err="1" smtClean="0"/>
              <a:t>Astrogator</a:t>
            </a:r>
            <a:r>
              <a:rPr lang="en-US" sz="1800" dirty="0" smtClean="0"/>
              <a:t>)</a:t>
            </a:r>
          </a:p>
          <a:p>
            <a:endParaRPr lang="en-US" sz="1600" dirty="0" smtClean="0"/>
          </a:p>
          <a:p>
            <a:endParaRPr lang="en-US" sz="1400" dirty="0"/>
          </a:p>
        </p:txBody>
      </p:sp>
    </p:spTree>
  </p:cSld>
  <p:clrMapOvr>
    <a:masterClrMapping/>
  </p:clrMapOvr>
  <p:transition advTm="7000">
    <p:wipe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[Geospatial] Information Wants to Be Free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Open Geospatial Consortium (OGC) has worked for many years to increase the power of collected geospatial information by making it interoperable (and thus easy to combine)</a:t>
            </a:r>
          </a:p>
          <a:p>
            <a:r>
              <a:rPr lang="en-US" sz="2400" dirty="0" smtClean="0"/>
              <a:t>Originally for archived information, but work on standards in moving toward acquiring information as well</a:t>
            </a:r>
          </a:p>
          <a:p>
            <a:r>
              <a:rPr lang="en-US" sz="2400" dirty="0" smtClean="0"/>
              <a:t>Sensor Web Enablement WG is defining standards for space-based observations, as well as input / output standards for available alerts and planning</a:t>
            </a:r>
          </a:p>
          <a:p>
            <a:endParaRPr lang="en-US" sz="2400" dirty="0" smtClean="0"/>
          </a:p>
        </p:txBody>
      </p:sp>
    </p:spTree>
  </p:cSld>
  <p:clrMapOvr>
    <a:masterClrMapping/>
  </p:clrMapOvr>
  <p:transition advTm="7000">
    <p:wipe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5" name="Content Placeholder 4" descr="Snow-cholera-map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-12097"/>
            <a:ext cx="7367396" cy="6870097"/>
          </a:xfrm>
        </p:spPr>
      </p:pic>
    </p:spTree>
  </p:cSld>
  <p:clrMapOvr>
    <a:masterClrMapping/>
  </p:clrMapOvr>
  <p:transition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Team Objectives – Discover: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Can we fully represent Space Systems with systems models?</a:t>
            </a:r>
          </a:p>
          <a:p>
            <a:r>
              <a:rPr lang="en-US" sz="2800" dirty="0" smtClean="0"/>
              <a:t>Can we generate vital systems engineering products (reports, documents, analyses and studies) from models?</a:t>
            </a:r>
          </a:p>
          <a:p>
            <a:r>
              <a:rPr lang="en-US" sz="2800" dirty="0" smtClean="0"/>
              <a:t>Can a unified basis for modeling be found to allow seamless collaboration between many disciplines of engineers?</a:t>
            </a:r>
          </a:p>
          <a:p>
            <a:r>
              <a:rPr lang="en-US" sz="2800" dirty="0" smtClean="0"/>
              <a:t>If not, what is in our way?</a:t>
            </a:r>
          </a:p>
          <a:p>
            <a:pPr>
              <a:buNone/>
            </a:pPr>
            <a:endParaRPr lang="en-US" sz="2800" dirty="0"/>
          </a:p>
        </p:txBody>
      </p:sp>
    </p:spTree>
  </p:cSld>
  <p:clrMapOvr>
    <a:masterClrMapping/>
  </p:clrMapOvr>
  <p:transition advTm="7000">
    <p:wipe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/>
          <p:cNvSpPr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r>
              <a:rPr lang="en-US" sz="1400" smtClean="0">
                <a:latin typeface="Arial" charset="0"/>
              </a:rPr>
              <a:t>Flow of Sensor Planning Service Messages</a:t>
            </a:r>
          </a:p>
        </p:txBody>
      </p:sp>
      <p:grpSp>
        <p:nvGrpSpPr>
          <p:cNvPr id="3" name="Group 37"/>
          <p:cNvGrpSpPr>
            <a:grpSpLocks/>
          </p:cNvGrpSpPr>
          <p:nvPr/>
        </p:nvGrpSpPr>
        <p:grpSpPr bwMode="auto">
          <a:xfrm>
            <a:off x="457200" y="1143000"/>
            <a:ext cx="8129588" cy="4926013"/>
            <a:chOff x="533400" y="941696"/>
            <a:chExt cx="8129650" cy="4925704"/>
          </a:xfrm>
        </p:grpSpPr>
        <p:grpSp>
          <p:nvGrpSpPr>
            <p:cNvPr id="4" name="Group 34"/>
            <p:cNvGrpSpPr>
              <a:grpSpLocks/>
            </p:cNvGrpSpPr>
            <p:nvPr/>
          </p:nvGrpSpPr>
          <p:grpSpPr bwMode="auto">
            <a:xfrm>
              <a:off x="533400" y="1066800"/>
              <a:ext cx="2514600" cy="4800600"/>
              <a:chOff x="533400" y="1066800"/>
              <a:chExt cx="2514600" cy="4800600"/>
            </a:xfrm>
          </p:grpSpPr>
          <p:sp>
            <p:nvSpPr>
              <p:cNvPr id="110" name="Rounded Rectangle 109"/>
              <p:cNvSpPr>
                <a:spLocks noChangeArrowheads="1"/>
              </p:cNvSpPr>
              <p:nvPr/>
            </p:nvSpPr>
            <p:spPr bwMode="auto">
              <a:xfrm>
                <a:off x="533400" y="1066800"/>
                <a:ext cx="2514600" cy="4800600"/>
              </a:xfrm>
              <a:prstGeom prst="roundRect">
                <a:avLst>
                  <a:gd name="adj" fmla="val 16667"/>
                </a:avLst>
              </a:prstGeom>
              <a:solidFill>
                <a:srgbClr val="EAEAEA"/>
              </a:solidFill>
              <a:ln w="9525" algn="ctr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lIns="45720" tIns="0" rIns="45720" anchorCtr="1"/>
              <a:lstStyle/>
              <a:p>
                <a:pPr algn="ctr"/>
                <a:r>
                  <a:rPr lang="en-US" sz="1100" u="sng">
                    <a:solidFill>
                      <a:schemeClr val="accent2"/>
                    </a:solidFill>
                    <a:cs typeface="Arial" charset="0"/>
                  </a:rPr>
                  <a:t>User</a:t>
                </a:r>
              </a:p>
            </p:txBody>
          </p:sp>
          <p:grpSp>
            <p:nvGrpSpPr>
              <p:cNvPr id="5" name="Group 31"/>
              <p:cNvGrpSpPr>
                <a:grpSpLocks/>
              </p:cNvGrpSpPr>
              <p:nvPr/>
            </p:nvGrpSpPr>
            <p:grpSpPr bwMode="auto">
              <a:xfrm>
                <a:off x="685800" y="1524000"/>
                <a:ext cx="2194560" cy="4100824"/>
                <a:chOff x="685800" y="1524000"/>
                <a:chExt cx="2194560" cy="4100824"/>
              </a:xfrm>
            </p:grpSpPr>
            <p:sp>
              <p:nvSpPr>
                <p:cNvPr id="33" name="Rounded Rectangle 32"/>
                <p:cNvSpPr>
                  <a:spLocks noChangeArrowheads="1"/>
                </p:cNvSpPr>
                <p:nvPr/>
              </p:nvSpPr>
              <p:spPr bwMode="auto">
                <a:xfrm>
                  <a:off x="685800" y="1524000"/>
                  <a:ext cx="2194560" cy="289441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AEAEA"/>
                </a:solidFill>
                <a:ln w="9525" algn="ctr">
                  <a:solidFill>
                    <a:schemeClr val="accent2"/>
                  </a:solidFill>
                  <a:round/>
                  <a:headEnd/>
                  <a:tailEnd/>
                </a:ln>
              </p:spPr>
              <p:txBody>
                <a:bodyPr lIns="45720" rIns="45720" anchor="ctr">
                  <a:spAutoFit/>
                </a:bodyPr>
                <a:lstStyle/>
                <a:p>
                  <a:pPr algn="ctr"/>
                  <a:r>
                    <a:rPr lang="en-US" sz="1100">
                      <a:solidFill>
                        <a:schemeClr val="accent2"/>
                      </a:solidFill>
                      <a:cs typeface="Arial" charset="0"/>
                    </a:rPr>
                    <a:t>GetCapabilities: Request</a:t>
                  </a:r>
                </a:p>
              </p:txBody>
            </p:sp>
            <p:sp>
              <p:nvSpPr>
                <p:cNvPr id="74" name="Rounded Rectangle 73"/>
                <p:cNvSpPr>
                  <a:spLocks noChangeArrowheads="1"/>
                </p:cNvSpPr>
                <p:nvPr/>
              </p:nvSpPr>
              <p:spPr bwMode="auto">
                <a:xfrm>
                  <a:off x="685800" y="4700520"/>
                  <a:ext cx="2194560" cy="289441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AEAEA"/>
                </a:solidFill>
                <a:ln w="9525" algn="ctr">
                  <a:solidFill>
                    <a:schemeClr val="accent2"/>
                  </a:solidFill>
                  <a:round/>
                  <a:headEnd/>
                  <a:tailEnd/>
                </a:ln>
              </p:spPr>
              <p:txBody>
                <a:bodyPr lIns="45720" rIns="45720" anchor="ctr">
                  <a:spAutoFit/>
                </a:bodyPr>
                <a:lstStyle/>
                <a:p>
                  <a:pPr algn="ctr"/>
                  <a:r>
                    <a:rPr lang="en-US" sz="1100">
                      <a:solidFill>
                        <a:schemeClr val="accent2"/>
                      </a:solidFill>
                      <a:cs typeface="Arial" charset="0"/>
                    </a:rPr>
                    <a:t>GetStatus: Request</a:t>
                  </a:r>
                </a:p>
              </p:txBody>
            </p:sp>
            <p:sp>
              <p:nvSpPr>
                <p:cNvPr id="75" name="Rounded Rectangle 74"/>
                <p:cNvSpPr>
                  <a:spLocks noChangeArrowheads="1"/>
                </p:cNvSpPr>
                <p:nvPr/>
              </p:nvSpPr>
              <p:spPr bwMode="auto">
                <a:xfrm>
                  <a:off x="687388" y="2611520"/>
                  <a:ext cx="2192972" cy="457235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AEAEA"/>
                </a:solidFill>
                <a:ln w="9525" algn="ctr">
                  <a:solidFill>
                    <a:schemeClr val="accent2"/>
                  </a:solidFill>
                  <a:round/>
                  <a:headEnd/>
                  <a:tailEnd/>
                </a:ln>
              </p:spPr>
              <p:txBody>
                <a:bodyPr lIns="45720" rIns="45720" anchor="ctr">
                  <a:spAutoFit/>
                </a:bodyPr>
                <a:lstStyle/>
                <a:p>
                  <a:pPr algn="ctr"/>
                  <a:r>
                    <a:rPr lang="en-US" sz="1100">
                      <a:solidFill>
                        <a:schemeClr val="accent2"/>
                      </a:solidFill>
                      <a:cs typeface="Arial" charset="0"/>
                    </a:rPr>
                    <a:t>DescribeTasking: Request</a:t>
                  </a:r>
                </a:p>
                <a:p>
                  <a:pPr algn="ctr"/>
                  <a:r>
                    <a:rPr lang="en-US" sz="1000">
                      <a:solidFill>
                        <a:schemeClr val="accent2"/>
                      </a:solidFill>
                      <a:cs typeface="Arial" charset="0"/>
                    </a:rPr>
                    <a:t>- Sensor ID</a:t>
                  </a:r>
                </a:p>
              </p:txBody>
            </p:sp>
            <p:sp>
              <p:nvSpPr>
                <p:cNvPr id="77" name="Rounded Rectangle 76"/>
                <p:cNvSpPr>
                  <a:spLocks noChangeArrowheads="1"/>
                </p:cNvSpPr>
                <p:nvPr/>
              </p:nvSpPr>
              <p:spPr bwMode="auto">
                <a:xfrm>
                  <a:off x="687388" y="3322774"/>
                  <a:ext cx="2192972" cy="457235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AEAEA"/>
                </a:solidFill>
                <a:ln w="9525" algn="ctr">
                  <a:solidFill>
                    <a:schemeClr val="accent2"/>
                  </a:solidFill>
                  <a:round/>
                  <a:headEnd/>
                  <a:tailEnd/>
                </a:ln>
              </p:spPr>
              <p:txBody>
                <a:bodyPr lIns="45720" rIns="45720" anchor="ctr">
                  <a:spAutoFit/>
                </a:bodyPr>
                <a:lstStyle/>
                <a:p>
                  <a:pPr algn="ctr"/>
                  <a:r>
                    <a:rPr lang="en-US" sz="1100">
                      <a:solidFill>
                        <a:schemeClr val="accent2"/>
                      </a:solidFill>
                      <a:cs typeface="Arial" charset="0"/>
                    </a:rPr>
                    <a:t>GetFeasibility: Request</a:t>
                  </a:r>
                </a:p>
                <a:p>
                  <a:pPr algn="ctr"/>
                  <a:r>
                    <a:rPr lang="en-US" sz="1000">
                      <a:solidFill>
                        <a:schemeClr val="accent2"/>
                      </a:solidFill>
                      <a:cs typeface="Arial" charset="0"/>
                    </a:rPr>
                    <a:t>- Sensor ID   - Input Parameters</a:t>
                  </a:r>
                </a:p>
              </p:txBody>
            </p:sp>
            <p:sp>
              <p:nvSpPr>
                <p:cNvPr id="78" name="Rounded Rectangle 77"/>
                <p:cNvSpPr>
                  <a:spLocks noChangeArrowheads="1"/>
                </p:cNvSpPr>
                <p:nvPr/>
              </p:nvSpPr>
              <p:spPr bwMode="auto">
                <a:xfrm>
                  <a:off x="685800" y="5335383"/>
                  <a:ext cx="2194560" cy="289441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AEAEA"/>
                </a:solidFill>
                <a:ln w="9525" algn="ctr">
                  <a:solidFill>
                    <a:schemeClr val="accent2"/>
                  </a:solidFill>
                  <a:round/>
                  <a:headEnd/>
                  <a:tailEnd/>
                </a:ln>
              </p:spPr>
              <p:txBody>
                <a:bodyPr lIns="45720" rIns="45720" anchor="ctr">
                  <a:spAutoFit/>
                </a:bodyPr>
                <a:lstStyle/>
                <a:p>
                  <a:pPr algn="ctr"/>
                  <a:r>
                    <a:rPr lang="en-US" sz="1100">
                      <a:solidFill>
                        <a:schemeClr val="accent2"/>
                      </a:solidFill>
                      <a:cs typeface="Arial" charset="0"/>
                    </a:rPr>
                    <a:t>DescribeResultAccess: Request</a:t>
                  </a:r>
                </a:p>
              </p:txBody>
            </p:sp>
            <p:sp>
              <p:nvSpPr>
                <p:cNvPr id="79" name="Rounded Rectangle 78"/>
                <p:cNvSpPr>
                  <a:spLocks noChangeArrowheads="1"/>
                </p:cNvSpPr>
                <p:nvPr/>
              </p:nvSpPr>
              <p:spPr bwMode="auto">
                <a:xfrm>
                  <a:off x="687388" y="4021327"/>
                  <a:ext cx="2192972" cy="457235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AEAEA"/>
                </a:solidFill>
                <a:ln w="9525" algn="ctr">
                  <a:solidFill>
                    <a:schemeClr val="accent2"/>
                  </a:solidFill>
                  <a:round/>
                  <a:headEnd/>
                  <a:tailEnd/>
                </a:ln>
              </p:spPr>
              <p:txBody>
                <a:bodyPr lIns="45720" rIns="45720" anchor="ctr">
                  <a:spAutoFit/>
                </a:bodyPr>
                <a:lstStyle/>
                <a:p>
                  <a:pPr algn="ctr"/>
                  <a:r>
                    <a:rPr lang="en-US" sz="1100">
                      <a:solidFill>
                        <a:schemeClr val="accent2"/>
                      </a:solidFill>
                      <a:cs typeface="Arial" charset="0"/>
                    </a:rPr>
                    <a:t>Submit: Request</a:t>
                  </a:r>
                </a:p>
                <a:p>
                  <a:pPr algn="ctr"/>
                  <a:r>
                    <a:rPr lang="en-US" sz="1000">
                      <a:solidFill>
                        <a:schemeClr val="accent2"/>
                      </a:solidFill>
                      <a:cs typeface="Arial" charset="0"/>
                    </a:rPr>
                    <a:t>- Sensor ID   - Input Parameters</a:t>
                  </a:r>
                </a:p>
              </p:txBody>
            </p:sp>
          </p:grpSp>
        </p:grpSp>
        <p:grpSp>
          <p:nvGrpSpPr>
            <p:cNvPr id="6" name="Group 35"/>
            <p:cNvGrpSpPr>
              <a:grpSpLocks/>
            </p:cNvGrpSpPr>
            <p:nvPr/>
          </p:nvGrpSpPr>
          <p:grpSpPr bwMode="auto">
            <a:xfrm>
              <a:off x="5919850" y="941696"/>
              <a:ext cx="2743200" cy="4925704"/>
              <a:chOff x="5919850" y="941696"/>
              <a:chExt cx="2743200" cy="4925704"/>
            </a:xfrm>
          </p:grpSpPr>
          <p:sp>
            <p:nvSpPr>
              <p:cNvPr id="111" name="Rounded Rectangle 110"/>
              <p:cNvSpPr>
                <a:spLocks noChangeArrowheads="1"/>
              </p:cNvSpPr>
              <p:nvPr/>
            </p:nvSpPr>
            <p:spPr bwMode="auto">
              <a:xfrm>
                <a:off x="5919850" y="941696"/>
                <a:ext cx="2743200" cy="4925704"/>
              </a:xfrm>
              <a:prstGeom prst="roundRect">
                <a:avLst>
                  <a:gd name="adj" fmla="val 16667"/>
                </a:avLst>
              </a:prstGeom>
              <a:solidFill>
                <a:srgbClr val="EAEAEA"/>
              </a:solidFill>
              <a:ln w="9525" algn="ctr">
                <a:solidFill>
                  <a:srgbClr val="3366FF"/>
                </a:solidFill>
                <a:round/>
                <a:headEnd/>
                <a:tailEnd/>
              </a:ln>
            </p:spPr>
            <p:txBody>
              <a:bodyPr lIns="45720" tIns="0" rIns="45720" anchorCtr="1"/>
              <a:lstStyle/>
              <a:p>
                <a:pPr algn="ctr"/>
                <a:r>
                  <a:rPr lang="en-US" sz="1100">
                    <a:solidFill>
                      <a:srgbClr val="3366FF"/>
                    </a:solidFill>
                    <a:cs typeface="Arial" charset="0"/>
                  </a:rPr>
                  <a:t>Data Provider</a:t>
                </a:r>
                <a:br>
                  <a:rPr lang="en-US" sz="1100">
                    <a:solidFill>
                      <a:srgbClr val="3366FF"/>
                    </a:solidFill>
                    <a:cs typeface="Arial" charset="0"/>
                  </a:rPr>
                </a:br>
                <a:r>
                  <a:rPr lang="en-US" sz="1100">
                    <a:solidFill>
                      <a:srgbClr val="3366FF"/>
                    </a:solidFill>
                    <a:cs typeface="Arial" charset="0"/>
                  </a:rPr>
                  <a:t> </a:t>
                </a:r>
                <a:r>
                  <a:rPr lang="en-US" sz="1100" u="sng">
                    <a:solidFill>
                      <a:srgbClr val="3366FF"/>
                    </a:solidFill>
                    <a:cs typeface="Arial" charset="0"/>
                  </a:rPr>
                  <a:t>Sensor Planning Service</a:t>
                </a:r>
              </a:p>
            </p:txBody>
          </p:sp>
          <p:grpSp>
            <p:nvGrpSpPr>
              <p:cNvPr id="7" name="Group 33"/>
              <p:cNvGrpSpPr>
                <a:grpSpLocks/>
              </p:cNvGrpSpPr>
              <p:nvPr/>
            </p:nvGrpSpPr>
            <p:grpSpPr bwMode="auto">
              <a:xfrm>
                <a:off x="6136575" y="1562098"/>
                <a:ext cx="2286000" cy="4059065"/>
                <a:chOff x="6136575" y="1562098"/>
                <a:chExt cx="2286000" cy="4059065"/>
              </a:xfrm>
            </p:grpSpPr>
            <p:sp>
              <p:nvSpPr>
                <p:cNvPr id="89" name="Rounded Rectangle 88"/>
                <p:cNvSpPr>
                  <a:spLocks noChangeArrowheads="1"/>
                </p:cNvSpPr>
                <p:nvPr/>
              </p:nvSpPr>
              <p:spPr bwMode="auto">
                <a:xfrm>
                  <a:off x="6139750" y="1562098"/>
                  <a:ext cx="2278063" cy="1131840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AEAEA"/>
                </a:solidFill>
                <a:ln w="9525" algn="ctr">
                  <a:solidFill>
                    <a:srgbClr val="3366FF"/>
                  </a:solidFill>
                  <a:round/>
                  <a:headEnd/>
                  <a:tailEnd/>
                </a:ln>
              </p:spPr>
              <p:txBody>
                <a:bodyPr lIns="45720" rIns="45720" anchor="ctr">
                  <a:spAutoFit/>
                </a:bodyPr>
                <a:lstStyle/>
                <a:p>
                  <a:pPr algn="ctr"/>
                  <a:r>
                    <a:rPr lang="en-US" sz="1100">
                      <a:solidFill>
                        <a:srgbClr val="3366FF"/>
                      </a:solidFill>
                      <a:cs typeface="Arial" charset="0"/>
                    </a:rPr>
                    <a:t>GetCapabilities: Response</a:t>
                  </a:r>
                </a:p>
                <a:p>
                  <a:pPr algn="ctr">
                    <a:spcBef>
                      <a:spcPts val="300"/>
                    </a:spcBef>
                  </a:pPr>
                  <a:r>
                    <a:rPr lang="en-US" sz="1000">
                      <a:solidFill>
                        <a:srgbClr val="3366FF"/>
                      </a:solidFill>
                      <a:cs typeface="Arial" charset="0"/>
                    </a:rPr>
                    <a:t>- Organization providing service</a:t>
                  </a:r>
                </a:p>
                <a:p>
                  <a:pPr algn="ctr">
                    <a:spcBef>
                      <a:spcPts val="300"/>
                    </a:spcBef>
                  </a:pPr>
                  <a:r>
                    <a:rPr lang="en-US" sz="1000">
                      <a:solidFill>
                        <a:srgbClr val="3366FF"/>
                      </a:solidFill>
                      <a:cs typeface="Arial" charset="0"/>
                    </a:rPr>
                    <a:t>- Operations provided</a:t>
                  </a:r>
                </a:p>
                <a:p>
                  <a:pPr algn="ctr">
                    <a:spcBef>
                      <a:spcPts val="300"/>
                    </a:spcBef>
                  </a:pPr>
                  <a:r>
                    <a:rPr lang="en-US" sz="1000">
                      <a:solidFill>
                        <a:srgbClr val="3366FF"/>
                      </a:solidFill>
                      <a:cs typeface="Arial" charset="0"/>
                    </a:rPr>
                    <a:t>- Sensor IDs available for tasking</a:t>
                  </a:r>
                </a:p>
                <a:p>
                  <a:pPr algn="ctr">
                    <a:spcBef>
                      <a:spcPts val="300"/>
                    </a:spcBef>
                  </a:pPr>
                  <a:r>
                    <a:rPr lang="en-US" sz="1000">
                      <a:solidFill>
                        <a:srgbClr val="3366FF"/>
                      </a:solidFill>
                      <a:cs typeface="Arial" charset="0"/>
                    </a:rPr>
                    <a:t>- Description of sensors</a:t>
                  </a:r>
                </a:p>
              </p:txBody>
            </p:sp>
            <p:sp>
              <p:nvSpPr>
                <p:cNvPr id="91" name="Rounded Rectangle 90"/>
                <p:cNvSpPr>
                  <a:spLocks noChangeArrowheads="1"/>
                </p:cNvSpPr>
                <p:nvPr/>
              </p:nvSpPr>
              <p:spPr bwMode="auto">
                <a:xfrm>
                  <a:off x="6139750" y="2830457"/>
                  <a:ext cx="2281238" cy="625448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AEAEA"/>
                </a:solidFill>
                <a:ln w="9525" algn="ctr">
                  <a:solidFill>
                    <a:srgbClr val="3366FF"/>
                  </a:solidFill>
                  <a:round/>
                  <a:headEnd/>
                  <a:tailEnd/>
                </a:ln>
              </p:spPr>
              <p:txBody>
                <a:bodyPr lIns="45720" rIns="45720" anchor="ctr">
                  <a:spAutoFit/>
                </a:bodyPr>
                <a:lstStyle/>
                <a:p>
                  <a:pPr algn="ctr"/>
                  <a:r>
                    <a:rPr lang="en-US" sz="1100">
                      <a:solidFill>
                        <a:srgbClr val="3366FF"/>
                      </a:solidFill>
                      <a:cs typeface="Arial" charset="0"/>
                    </a:rPr>
                    <a:t>DescribeTasking: Response</a:t>
                  </a:r>
                </a:p>
                <a:p>
                  <a:pPr algn="ctr"/>
                  <a:r>
                    <a:rPr lang="en-US" sz="1000">
                      <a:solidFill>
                        <a:srgbClr val="3366FF"/>
                      </a:solidFill>
                      <a:cs typeface="Arial" charset="0"/>
                    </a:rPr>
                    <a:t>- Submit Request Input Parameters (&amp;GetFeasibility)</a:t>
                  </a:r>
                </a:p>
              </p:txBody>
            </p:sp>
            <p:sp>
              <p:nvSpPr>
                <p:cNvPr id="93" name="Rounded Rectangle 92"/>
                <p:cNvSpPr>
                  <a:spLocks noChangeArrowheads="1"/>
                </p:cNvSpPr>
                <p:nvPr/>
              </p:nvSpPr>
              <p:spPr bwMode="auto">
                <a:xfrm>
                  <a:off x="6136575" y="3675042"/>
                  <a:ext cx="2286000" cy="289441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AEAEA"/>
                </a:solidFill>
                <a:ln w="9525" algn="ctr">
                  <a:solidFill>
                    <a:srgbClr val="3366FF"/>
                  </a:solidFill>
                  <a:round/>
                  <a:headEnd/>
                  <a:tailEnd/>
                </a:ln>
              </p:spPr>
              <p:txBody>
                <a:bodyPr lIns="45720" rIns="45720" anchor="ctr">
                  <a:spAutoFit/>
                </a:bodyPr>
                <a:lstStyle/>
                <a:p>
                  <a:pPr algn="ctr"/>
                  <a:r>
                    <a:rPr lang="en-US" sz="1100">
                      <a:solidFill>
                        <a:srgbClr val="3366FF"/>
                      </a:solidFill>
                      <a:cs typeface="Arial" charset="0"/>
                    </a:rPr>
                    <a:t>GetFeasibility: Response</a:t>
                  </a:r>
                </a:p>
              </p:txBody>
            </p:sp>
            <p:sp>
              <p:nvSpPr>
                <p:cNvPr id="95" name="Rounded Rectangle 94"/>
                <p:cNvSpPr>
                  <a:spLocks noChangeArrowheads="1"/>
                </p:cNvSpPr>
                <p:nvPr/>
              </p:nvSpPr>
              <p:spPr bwMode="auto">
                <a:xfrm>
                  <a:off x="6136575" y="4214130"/>
                  <a:ext cx="2286000" cy="289441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AEAEA"/>
                </a:solidFill>
                <a:ln w="9525" algn="ctr">
                  <a:solidFill>
                    <a:srgbClr val="3366FF"/>
                  </a:solidFill>
                  <a:round/>
                  <a:headEnd/>
                  <a:tailEnd/>
                </a:ln>
              </p:spPr>
              <p:txBody>
                <a:bodyPr lIns="45720" rIns="45720" anchor="ctr">
                  <a:spAutoFit/>
                </a:bodyPr>
                <a:lstStyle/>
                <a:p>
                  <a:pPr algn="ctr"/>
                  <a:r>
                    <a:rPr lang="en-US" sz="1100">
                      <a:solidFill>
                        <a:srgbClr val="3366FF"/>
                      </a:solidFill>
                      <a:cs typeface="Arial" charset="0"/>
                    </a:rPr>
                    <a:t>Submit: Response</a:t>
                  </a:r>
                </a:p>
              </p:txBody>
            </p:sp>
            <p:sp>
              <p:nvSpPr>
                <p:cNvPr id="105" name="Rounded Rectangle 104"/>
                <p:cNvSpPr>
                  <a:spLocks noChangeArrowheads="1"/>
                </p:cNvSpPr>
                <p:nvPr/>
              </p:nvSpPr>
              <p:spPr bwMode="auto">
                <a:xfrm>
                  <a:off x="6136575" y="5328555"/>
                  <a:ext cx="2286000" cy="292608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AEAEA"/>
                </a:solidFill>
                <a:ln w="9525" algn="ctr">
                  <a:solidFill>
                    <a:srgbClr val="3366FF"/>
                  </a:solidFill>
                  <a:round/>
                  <a:headEnd/>
                  <a:tailEnd/>
                </a:ln>
              </p:spPr>
              <p:txBody>
                <a:bodyPr lIns="45720" rIns="45720" anchor="ctr">
                  <a:spAutoFit/>
                </a:bodyPr>
                <a:lstStyle/>
                <a:p>
                  <a:pPr algn="ctr"/>
                  <a:r>
                    <a:rPr lang="en-US" sz="1100">
                      <a:solidFill>
                        <a:srgbClr val="3366FF"/>
                      </a:solidFill>
                      <a:cs typeface="Arial" charset="0"/>
                    </a:rPr>
                    <a:t>DescribeResultAccess: Response</a:t>
                  </a:r>
                </a:p>
              </p:txBody>
            </p:sp>
            <p:sp>
              <p:nvSpPr>
                <p:cNvPr id="107" name="Rounded Rectangle 106"/>
                <p:cNvSpPr>
                  <a:spLocks noChangeArrowheads="1"/>
                </p:cNvSpPr>
                <p:nvPr/>
              </p:nvSpPr>
              <p:spPr bwMode="auto">
                <a:xfrm>
                  <a:off x="6136575" y="4776720"/>
                  <a:ext cx="2194560" cy="289441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AEAEA"/>
                </a:solidFill>
                <a:ln w="9525" algn="ctr">
                  <a:solidFill>
                    <a:srgbClr val="3366FF"/>
                  </a:solidFill>
                  <a:round/>
                  <a:headEnd/>
                  <a:tailEnd/>
                </a:ln>
              </p:spPr>
              <p:txBody>
                <a:bodyPr lIns="45720" rIns="45720" anchor="ctr">
                  <a:spAutoFit/>
                </a:bodyPr>
                <a:lstStyle/>
                <a:p>
                  <a:pPr algn="ctr"/>
                  <a:r>
                    <a:rPr lang="en-US" sz="1100">
                      <a:solidFill>
                        <a:srgbClr val="3366FF"/>
                      </a:solidFill>
                      <a:cs typeface="Arial" charset="0"/>
                    </a:rPr>
                    <a:t>GetStatus: Response</a:t>
                  </a:r>
                </a:p>
              </p:txBody>
            </p:sp>
          </p:grpSp>
        </p:grpSp>
        <p:grpSp>
          <p:nvGrpSpPr>
            <p:cNvPr id="8" name="Group 30"/>
            <p:cNvGrpSpPr>
              <a:grpSpLocks/>
            </p:cNvGrpSpPr>
            <p:nvPr/>
          </p:nvGrpSpPr>
          <p:grpSpPr bwMode="auto">
            <a:xfrm>
              <a:off x="2895600" y="1600200"/>
              <a:ext cx="3269675" cy="3939483"/>
              <a:chOff x="2895600" y="1600200"/>
              <a:chExt cx="3269675" cy="3939483"/>
            </a:xfrm>
          </p:grpSpPr>
          <p:cxnSp>
            <p:nvCxnSpPr>
              <p:cNvPr id="37" name="Straight Arrow Connector 36"/>
              <p:cNvCxnSpPr>
                <a:cxnSpLocks noChangeShapeType="1"/>
              </p:cNvCxnSpPr>
              <p:nvPr/>
            </p:nvCxnSpPr>
            <p:spPr bwMode="auto">
              <a:xfrm rot="10800000">
                <a:off x="3056315" y="1905000"/>
                <a:ext cx="3108960" cy="1588"/>
              </a:xfrm>
              <a:prstGeom prst="straightConnector1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82" name="Straight Arrow Connector 81"/>
              <p:cNvCxnSpPr>
                <a:cxnSpLocks noChangeShapeType="1"/>
              </p:cNvCxnSpPr>
              <p:nvPr/>
            </p:nvCxnSpPr>
            <p:spPr bwMode="auto">
              <a:xfrm>
                <a:off x="2902525" y="1600200"/>
                <a:ext cx="3017520" cy="1588"/>
              </a:xfrm>
              <a:prstGeom prst="straightConnector1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83" name="Straight Arrow Connector 82"/>
              <p:cNvCxnSpPr>
                <a:cxnSpLocks noChangeShapeType="1"/>
              </p:cNvCxnSpPr>
              <p:nvPr/>
            </p:nvCxnSpPr>
            <p:spPr bwMode="auto">
              <a:xfrm>
                <a:off x="2902525" y="2698899"/>
                <a:ext cx="3017520" cy="1588"/>
              </a:xfrm>
              <a:prstGeom prst="straightConnector1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84" name="Straight Arrow Connector 83"/>
              <p:cNvCxnSpPr>
                <a:cxnSpLocks noChangeShapeType="1"/>
              </p:cNvCxnSpPr>
              <p:nvPr/>
            </p:nvCxnSpPr>
            <p:spPr bwMode="auto">
              <a:xfrm>
                <a:off x="2902525" y="3561219"/>
                <a:ext cx="3017520" cy="1588"/>
              </a:xfrm>
              <a:prstGeom prst="straightConnector1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85" name="Straight Arrow Connector 84"/>
              <p:cNvCxnSpPr>
                <a:cxnSpLocks noChangeShapeType="1"/>
              </p:cNvCxnSpPr>
              <p:nvPr/>
            </p:nvCxnSpPr>
            <p:spPr bwMode="auto">
              <a:xfrm>
                <a:off x="2895600" y="4159501"/>
                <a:ext cx="3017520" cy="1588"/>
              </a:xfrm>
              <a:prstGeom prst="straightConnector1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86" name="Straight Arrow Connector 85"/>
              <p:cNvCxnSpPr>
                <a:cxnSpLocks noChangeShapeType="1"/>
              </p:cNvCxnSpPr>
              <p:nvPr/>
            </p:nvCxnSpPr>
            <p:spPr bwMode="auto">
              <a:xfrm>
                <a:off x="2895600" y="4811976"/>
                <a:ext cx="3017520" cy="1588"/>
              </a:xfrm>
              <a:prstGeom prst="straightConnector1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88" name="Straight Arrow Connector 87"/>
              <p:cNvCxnSpPr>
                <a:cxnSpLocks noChangeShapeType="1"/>
              </p:cNvCxnSpPr>
              <p:nvPr/>
            </p:nvCxnSpPr>
            <p:spPr bwMode="auto">
              <a:xfrm>
                <a:off x="2895600" y="5420951"/>
                <a:ext cx="3017520" cy="1588"/>
              </a:xfrm>
              <a:prstGeom prst="straightConnector1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92" name="Straight Arrow Connector 91"/>
              <p:cNvCxnSpPr>
                <a:cxnSpLocks noChangeShapeType="1"/>
              </p:cNvCxnSpPr>
              <p:nvPr/>
            </p:nvCxnSpPr>
            <p:spPr bwMode="auto">
              <a:xfrm rot="10800000">
                <a:off x="3055064" y="2958856"/>
                <a:ext cx="3108960" cy="1588"/>
              </a:xfrm>
              <a:prstGeom prst="straightConnector1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94" name="Straight Arrow Connector 93"/>
              <p:cNvCxnSpPr>
                <a:cxnSpLocks noChangeShapeType="1"/>
              </p:cNvCxnSpPr>
              <p:nvPr/>
            </p:nvCxnSpPr>
            <p:spPr bwMode="auto">
              <a:xfrm rot="10800000">
                <a:off x="3045844" y="3822060"/>
                <a:ext cx="3108960" cy="1588"/>
              </a:xfrm>
              <a:prstGeom prst="straightConnector1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96" name="Straight Arrow Connector 95"/>
              <p:cNvCxnSpPr>
                <a:cxnSpLocks noChangeShapeType="1"/>
              </p:cNvCxnSpPr>
              <p:nvPr/>
            </p:nvCxnSpPr>
            <p:spPr bwMode="auto">
              <a:xfrm rot="10800000">
                <a:off x="3045844" y="4354776"/>
                <a:ext cx="3108960" cy="1588"/>
              </a:xfrm>
              <a:prstGeom prst="straightConnector1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106" name="Straight Arrow Connector 105"/>
              <p:cNvCxnSpPr>
                <a:cxnSpLocks noChangeShapeType="1"/>
              </p:cNvCxnSpPr>
              <p:nvPr/>
            </p:nvCxnSpPr>
            <p:spPr bwMode="auto">
              <a:xfrm rot="10800000">
                <a:off x="3039490" y="5538095"/>
                <a:ext cx="3108960" cy="1588"/>
              </a:xfrm>
              <a:prstGeom prst="straightConnector1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109" name="Straight Arrow Connector 108"/>
              <p:cNvCxnSpPr>
                <a:cxnSpLocks noChangeShapeType="1"/>
              </p:cNvCxnSpPr>
              <p:nvPr/>
            </p:nvCxnSpPr>
            <p:spPr bwMode="auto">
              <a:xfrm rot="10800000">
                <a:off x="3045844" y="4950728"/>
                <a:ext cx="3108960" cy="1588"/>
              </a:xfrm>
              <a:prstGeom prst="straightConnector1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</p:grpSp>
        <p:sp>
          <p:nvSpPr>
            <p:cNvPr id="30" name="Rounded Rectangle 29"/>
            <p:cNvSpPr>
              <a:spLocks noChangeArrowheads="1"/>
            </p:cNvSpPr>
            <p:nvPr/>
          </p:nvSpPr>
          <p:spPr bwMode="auto">
            <a:xfrm>
              <a:off x="3644987" y="990600"/>
              <a:ext cx="1752600" cy="4724400"/>
            </a:xfrm>
            <a:prstGeom prst="roundRect">
              <a:avLst>
                <a:gd name="adj" fmla="val 16667"/>
              </a:avLst>
            </a:prstGeom>
            <a:solidFill>
              <a:srgbClr val="EAEAEA"/>
            </a:solidFill>
            <a:ln w="9525" algn="ctr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lIns="45720" tIns="0" rIns="45720" anchorCtr="1"/>
            <a:lstStyle/>
            <a:p>
              <a:pPr algn="ctr"/>
              <a:endParaRPr lang="en-US" sz="1100">
                <a:cs typeface="Arial" charset="0"/>
              </a:endParaRPr>
            </a:p>
            <a:p>
              <a:pPr algn="ctr"/>
              <a:r>
                <a:rPr lang="en-US" sz="1000">
                  <a:cs typeface="Arial" charset="0"/>
                </a:rPr>
                <a:t>Data exchange by way of XML documents</a:t>
              </a:r>
            </a:p>
            <a:p>
              <a:pPr algn="ctr"/>
              <a:endParaRPr lang="en-US" sz="1000">
                <a:cs typeface="Arial" charset="0"/>
              </a:endParaRPr>
            </a:p>
            <a:p>
              <a:pPr algn="ctr"/>
              <a:endParaRPr lang="en-US" sz="1000">
                <a:cs typeface="Arial" charset="0"/>
              </a:endParaRPr>
            </a:p>
            <a:p>
              <a:pPr algn="ctr"/>
              <a:r>
                <a:rPr lang="en-US" sz="1000">
                  <a:cs typeface="Arial" charset="0"/>
                </a:rPr>
                <a:t>In accord with</a:t>
              </a:r>
            </a:p>
            <a:p>
              <a:pPr algn="ctr"/>
              <a:r>
                <a:rPr lang="en-US" sz="1000">
                  <a:cs typeface="Arial" charset="0"/>
                </a:rPr>
                <a:t>Sensor Planning Service Application Specification</a:t>
              </a:r>
            </a:p>
            <a:p>
              <a:pPr algn="ctr"/>
              <a:r>
                <a:rPr lang="en-US" sz="1000">
                  <a:cs typeface="Arial" charset="0"/>
                </a:rPr>
                <a:t>(OGC 07-014r3)</a:t>
              </a:r>
            </a:p>
            <a:p>
              <a:pPr algn="ctr"/>
              <a:endParaRPr lang="en-US" sz="1000">
                <a:cs typeface="Arial" charset="0"/>
              </a:endParaRPr>
            </a:p>
            <a:p>
              <a:pPr algn="ctr"/>
              <a:endParaRPr lang="en-US" sz="1000">
                <a:cs typeface="Arial" charset="0"/>
              </a:endParaRPr>
            </a:p>
            <a:p>
              <a:pPr algn="ctr"/>
              <a:r>
                <a:rPr lang="en-US" sz="1000">
                  <a:cs typeface="Arial" charset="0"/>
                </a:rPr>
                <a:t>Which contains:</a:t>
              </a:r>
            </a:p>
            <a:p>
              <a:pPr algn="ctr">
                <a:spcBef>
                  <a:spcPts val="600"/>
                </a:spcBef>
                <a:buFont typeface="Arial" charset="0"/>
                <a:buChar char="•"/>
              </a:pPr>
              <a:r>
                <a:rPr lang="en-US" sz="1000">
                  <a:cs typeface="Arial" charset="0"/>
                </a:rPr>
                <a:t> Description of Operations</a:t>
              </a:r>
            </a:p>
            <a:p>
              <a:pPr algn="ctr">
                <a:spcBef>
                  <a:spcPts val="600"/>
                </a:spcBef>
                <a:buFont typeface="Arial" charset="0"/>
                <a:buChar char="•"/>
              </a:pPr>
              <a:r>
                <a:rPr lang="en-US" sz="1000">
                  <a:cs typeface="Arial" charset="0"/>
                </a:rPr>
                <a:t> Parameters Definitions, Implementations, and Encodings</a:t>
              </a:r>
            </a:p>
            <a:p>
              <a:pPr algn="ctr">
                <a:spcBef>
                  <a:spcPts val="600"/>
                </a:spcBef>
                <a:buFont typeface="Arial" charset="0"/>
                <a:buChar char="•"/>
              </a:pPr>
              <a:r>
                <a:rPr lang="en-US" sz="1000">
                  <a:cs typeface="Arial" charset="0"/>
                </a:rPr>
                <a:t> UML Class Diagrams</a:t>
              </a:r>
            </a:p>
            <a:p>
              <a:pPr algn="ctr">
                <a:spcBef>
                  <a:spcPts val="600"/>
                </a:spcBef>
                <a:buFont typeface="Arial" charset="0"/>
                <a:buChar char="•"/>
              </a:pPr>
              <a:r>
                <a:rPr lang="en-US" sz="1000">
                  <a:cs typeface="Arial" charset="0"/>
                </a:rPr>
                <a:t> XML Notations</a:t>
              </a:r>
            </a:p>
            <a:p>
              <a:pPr algn="ctr">
                <a:spcBef>
                  <a:spcPts val="600"/>
                </a:spcBef>
                <a:buFont typeface="Arial" charset="0"/>
                <a:buChar char="•"/>
              </a:pPr>
              <a:r>
                <a:rPr lang="en-US" sz="1000">
                  <a:cs typeface="Arial" charset="0"/>
                </a:rPr>
                <a:t> XML Schema (Normative Ref)</a:t>
              </a:r>
            </a:p>
            <a:p>
              <a:pPr algn="ctr">
                <a:spcBef>
                  <a:spcPts val="600"/>
                </a:spcBef>
                <a:buFont typeface="Arial" charset="0"/>
                <a:buChar char="•"/>
              </a:pPr>
              <a:r>
                <a:rPr lang="en-US" sz="1000">
                  <a:cs typeface="Arial" charset="0"/>
                </a:rPr>
                <a:t> Example XML (Informative Ref)</a:t>
              </a:r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Where’s the systems modeling?</a:t>
            </a:r>
            <a:endParaRPr lang="en-US" baseline="30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The core of the planning service is the feasibility of the request</a:t>
            </a:r>
          </a:p>
          <a:p>
            <a:r>
              <a:rPr lang="en-US" sz="2400" dirty="0" smtClean="0"/>
              <a:t>Satellite Toolkit can use the sensor model, orbital mechanics, and geometry of observation to determine feasibility of the request</a:t>
            </a:r>
          </a:p>
          <a:p>
            <a:r>
              <a:rPr lang="en-US" sz="2400" dirty="0" smtClean="0"/>
              <a:t>Downlink opportunities and throughput can also be simulated</a:t>
            </a:r>
          </a:p>
          <a:p>
            <a:r>
              <a:rPr lang="en-US" sz="2400" dirty="0" smtClean="0"/>
              <a:t>AGI curates a standard objects catalog (SOC) for its customers for convenience – an appropriate systems model for the SOC is required to interface with the Sensor Planning Service</a:t>
            </a:r>
          </a:p>
          <a:p>
            <a:endParaRPr lang="en-US" sz="2400" dirty="0" smtClean="0"/>
          </a:p>
          <a:p>
            <a:endParaRPr lang="en-US" sz="2000" dirty="0"/>
          </a:p>
        </p:txBody>
      </p:sp>
    </p:spTree>
  </p:cSld>
  <p:clrMapOvr>
    <a:masterClrMapping/>
  </p:clrMapOvr>
  <p:transition advTm="7000">
    <p:wipe dir="r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229600" cy="944563"/>
          </a:xfrm>
        </p:spPr>
        <p:txBody>
          <a:bodyPr/>
          <a:lstStyle/>
          <a:p>
            <a:r>
              <a:rPr lang="en-US" sz="1600" smtClean="0">
                <a:latin typeface="Arial" charset="0"/>
              </a:rPr>
              <a:t>Population of and Access to Standard Object Catalog</a:t>
            </a:r>
          </a:p>
        </p:txBody>
      </p:sp>
      <p:grpSp>
        <p:nvGrpSpPr>
          <p:cNvPr id="2" name="Group 98"/>
          <p:cNvGrpSpPr>
            <a:grpSpLocks/>
          </p:cNvGrpSpPr>
          <p:nvPr/>
        </p:nvGrpSpPr>
        <p:grpSpPr bwMode="auto">
          <a:xfrm>
            <a:off x="609600" y="1524000"/>
            <a:ext cx="8169275" cy="4643438"/>
            <a:chOff x="384" y="960"/>
            <a:chExt cx="5146" cy="2925"/>
          </a:xfrm>
        </p:grpSpPr>
        <p:grpSp>
          <p:nvGrpSpPr>
            <p:cNvPr id="3" name="Group 180"/>
            <p:cNvGrpSpPr>
              <a:grpSpLocks/>
            </p:cNvGrpSpPr>
            <p:nvPr/>
          </p:nvGrpSpPr>
          <p:grpSpPr bwMode="auto">
            <a:xfrm>
              <a:off x="398" y="960"/>
              <a:ext cx="1727" cy="955"/>
              <a:chOff x="510648" y="1542431"/>
              <a:chExt cx="2741796" cy="1515671"/>
            </a:xfrm>
          </p:grpSpPr>
          <p:grpSp>
            <p:nvGrpSpPr>
              <p:cNvPr id="5" name="Group 32"/>
              <p:cNvGrpSpPr>
                <a:grpSpLocks/>
              </p:cNvGrpSpPr>
              <p:nvPr/>
            </p:nvGrpSpPr>
            <p:grpSpPr bwMode="auto">
              <a:xfrm>
                <a:off x="510648" y="2123331"/>
                <a:ext cx="1066800" cy="914400"/>
                <a:chOff x="1447800" y="1676400"/>
                <a:chExt cx="1066800" cy="914400"/>
              </a:xfrm>
            </p:grpSpPr>
            <p:sp>
              <p:nvSpPr>
                <p:cNvPr id="65" name="Rounded Rectangle 64"/>
                <p:cNvSpPr>
                  <a:spLocks noChangeArrowheads="1"/>
                </p:cNvSpPr>
                <p:nvPr/>
              </p:nvSpPr>
              <p:spPr bwMode="auto">
                <a:xfrm>
                  <a:off x="1447800" y="1676400"/>
                  <a:ext cx="1066800" cy="914400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AEAEA"/>
                </a:solidFill>
                <a:ln w="9525" algn="ctr">
                  <a:solidFill>
                    <a:srgbClr val="3366FF"/>
                  </a:solidFill>
                  <a:round/>
                  <a:headEnd/>
                  <a:tailEnd/>
                </a:ln>
              </p:spPr>
              <p:txBody>
                <a:bodyPr lIns="45720" tIns="91440" rIns="45720"/>
                <a:lstStyle/>
                <a:p>
                  <a:pPr algn="ctr"/>
                  <a:r>
                    <a:rPr lang="en-US" sz="1100">
                      <a:solidFill>
                        <a:srgbClr val="3366FF"/>
                      </a:solidFill>
                      <a:cs typeface="Arial" charset="0"/>
                    </a:rPr>
                    <a:t>Satellite</a:t>
                  </a:r>
                  <a:br>
                    <a:rPr lang="en-US" sz="1100">
                      <a:solidFill>
                        <a:srgbClr val="3366FF"/>
                      </a:solidFill>
                      <a:cs typeface="Arial" charset="0"/>
                    </a:rPr>
                  </a:br>
                  <a:r>
                    <a:rPr lang="en-US" sz="1100">
                      <a:solidFill>
                        <a:srgbClr val="3366FF"/>
                      </a:solidFill>
                      <a:cs typeface="Arial" charset="0"/>
                    </a:rPr>
                    <a:t>Took Kit</a:t>
                  </a:r>
                </a:p>
              </p:txBody>
            </p:sp>
            <p:sp>
              <p:nvSpPr>
                <p:cNvPr id="66" name="Rounded Rectangle 11"/>
                <p:cNvSpPr>
                  <a:spLocks noChangeArrowheads="1"/>
                </p:cNvSpPr>
                <p:nvPr/>
              </p:nvSpPr>
              <p:spPr bwMode="auto">
                <a:xfrm>
                  <a:off x="1600200" y="2209800"/>
                  <a:ext cx="762000" cy="289441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AEAEA"/>
                </a:solidFill>
                <a:ln w="9525" algn="ctr">
                  <a:solidFill>
                    <a:srgbClr val="3366FF"/>
                  </a:solidFill>
                  <a:round/>
                  <a:headEnd/>
                  <a:tailEnd/>
                </a:ln>
              </p:spPr>
              <p:txBody>
                <a:bodyPr lIns="45720" rIns="45720" anchor="ctr">
                  <a:spAutoFit/>
                </a:bodyPr>
                <a:lstStyle/>
                <a:p>
                  <a:pPr algn="ctr"/>
                  <a:r>
                    <a:rPr lang="en-US" sz="1100">
                      <a:solidFill>
                        <a:srgbClr val="3366FF"/>
                      </a:solidFill>
                      <a:cs typeface="Arial" charset="0"/>
                    </a:rPr>
                    <a:t>Plug-In</a:t>
                  </a:r>
                </a:p>
              </p:txBody>
            </p:sp>
          </p:grpSp>
          <p:cxnSp>
            <p:nvCxnSpPr>
              <p:cNvPr id="59" name="Straight Arrow Connector 58"/>
              <p:cNvCxnSpPr>
                <a:cxnSpLocks noChangeShapeType="1"/>
              </p:cNvCxnSpPr>
              <p:nvPr/>
            </p:nvCxnSpPr>
            <p:spPr bwMode="auto">
              <a:xfrm>
                <a:off x="1587919" y="2586885"/>
                <a:ext cx="365760" cy="1588"/>
              </a:xfrm>
              <a:prstGeom prst="straightConnector1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 type="arrow" w="med" len="med"/>
                <a:tailEnd type="arrow" w="med" len="med"/>
              </a:ln>
            </p:spPr>
          </p:cxnSp>
          <p:grpSp>
            <p:nvGrpSpPr>
              <p:cNvPr id="6" name="Group 33"/>
              <p:cNvGrpSpPr>
                <a:grpSpLocks/>
              </p:cNvGrpSpPr>
              <p:nvPr/>
            </p:nvGrpSpPr>
            <p:grpSpPr bwMode="auto">
              <a:xfrm>
                <a:off x="1957044" y="2143702"/>
                <a:ext cx="1295400" cy="914400"/>
                <a:chOff x="3048000" y="1676400"/>
                <a:chExt cx="1295400" cy="914400"/>
              </a:xfrm>
            </p:grpSpPr>
            <p:sp>
              <p:nvSpPr>
                <p:cNvPr id="63" name="Rounded Rectangle 62"/>
                <p:cNvSpPr>
                  <a:spLocks noChangeArrowheads="1"/>
                </p:cNvSpPr>
                <p:nvPr/>
              </p:nvSpPr>
              <p:spPr bwMode="auto">
                <a:xfrm>
                  <a:off x="3048000" y="1676400"/>
                  <a:ext cx="1295400" cy="914400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AEAEA"/>
                </a:solidFill>
                <a:ln w="9525" algn="ctr">
                  <a:solidFill>
                    <a:srgbClr val="3366FF"/>
                  </a:solidFill>
                  <a:round/>
                  <a:headEnd/>
                  <a:tailEnd/>
                </a:ln>
              </p:spPr>
              <p:txBody>
                <a:bodyPr lIns="45720" tIns="91440" rIns="45720"/>
                <a:lstStyle/>
                <a:p>
                  <a:pPr algn="ctr"/>
                  <a:r>
                    <a:rPr lang="en-US" sz="1100">
                      <a:solidFill>
                        <a:srgbClr val="3366FF"/>
                      </a:solidFill>
                      <a:cs typeface="Arial" charset="0"/>
                    </a:rPr>
                    <a:t>Standard Object Catalog</a:t>
                  </a:r>
                </a:p>
              </p:txBody>
            </p:sp>
            <p:sp>
              <p:nvSpPr>
                <p:cNvPr id="64" name="Rounded Rectangle 11"/>
                <p:cNvSpPr>
                  <a:spLocks noChangeArrowheads="1"/>
                </p:cNvSpPr>
                <p:nvPr/>
              </p:nvSpPr>
              <p:spPr bwMode="auto">
                <a:xfrm>
                  <a:off x="3224213" y="2232025"/>
                  <a:ext cx="990600" cy="269875"/>
                </a:xfrm>
                <a:prstGeom prst="rect">
                  <a:avLst/>
                </a:prstGeom>
                <a:solidFill>
                  <a:srgbClr val="EAEAEA"/>
                </a:solidFill>
                <a:ln w="9525" algn="ctr">
                  <a:solidFill>
                    <a:srgbClr val="3366FF"/>
                  </a:solidFill>
                  <a:miter lim="800000"/>
                  <a:headEnd/>
                  <a:tailEnd/>
                </a:ln>
              </p:spPr>
              <p:txBody>
                <a:bodyPr lIns="45720" rIns="45720" anchor="ctr">
                  <a:spAutoFit/>
                </a:bodyPr>
                <a:lstStyle/>
                <a:p>
                  <a:pPr algn="ctr"/>
                  <a:r>
                    <a:rPr lang="en-US" sz="1100">
                      <a:solidFill>
                        <a:srgbClr val="3366FF"/>
                      </a:solidFill>
                      <a:cs typeface="Arial" charset="0"/>
                    </a:rPr>
                    <a:t>STK Objects</a:t>
                  </a:r>
                </a:p>
              </p:txBody>
            </p:sp>
          </p:grpSp>
          <p:sp>
            <p:nvSpPr>
              <p:cNvPr id="61" name="Rounded Rectangle 60"/>
              <p:cNvSpPr>
                <a:spLocks noChangeArrowheads="1"/>
              </p:cNvSpPr>
              <p:nvPr/>
            </p:nvSpPr>
            <p:spPr bwMode="auto">
              <a:xfrm>
                <a:off x="2128244" y="1542431"/>
                <a:ext cx="990600" cy="365760"/>
              </a:xfrm>
              <a:prstGeom prst="roundRect">
                <a:avLst>
                  <a:gd name="adj" fmla="val 16667"/>
                </a:avLst>
              </a:prstGeom>
              <a:solidFill>
                <a:srgbClr val="EAEAEA"/>
              </a:solidFill>
              <a:ln w="9525" algn="ctr">
                <a:solidFill>
                  <a:srgbClr val="3366FF"/>
                </a:solidFill>
                <a:round/>
                <a:headEnd/>
                <a:tailEnd/>
              </a:ln>
            </p:spPr>
            <p:txBody>
              <a:bodyPr lIns="45720" rIns="45720" anchor="ctr"/>
              <a:lstStyle/>
              <a:p>
                <a:pPr algn="ctr"/>
                <a:r>
                  <a:rPr lang="en-US" sz="1100">
                    <a:solidFill>
                      <a:srgbClr val="3366FF"/>
                    </a:solidFill>
                    <a:cs typeface="Arial" charset="0"/>
                  </a:rPr>
                  <a:t>PoC SPS</a:t>
                </a:r>
              </a:p>
            </p:txBody>
          </p:sp>
          <p:cxnSp>
            <p:nvCxnSpPr>
              <p:cNvPr id="62" name="Straight Arrow Connector 61"/>
              <p:cNvCxnSpPr>
                <a:cxnSpLocks noChangeShapeType="1"/>
              </p:cNvCxnSpPr>
              <p:nvPr/>
            </p:nvCxnSpPr>
            <p:spPr bwMode="auto">
              <a:xfrm rot="5400000">
                <a:off x="2500638" y="2025062"/>
                <a:ext cx="228600" cy="1588"/>
              </a:xfrm>
              <a:prstGeom prst="straightConnector1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 type="arrow" w="med" len="med"/>
                <a:tailEnd type="arrow" w="med" len="med"/>
              </a:ln>
            </p:spPr>
          </p:cxnSp>
        </p:grpSp>
        <p:grpSp>
          <p:nvGrpSpPr>
            <p:cNvPr id="8" name="Group 109"/>
            <p:cNvGrpSpPr>
              <a:grpSpLocks/>
            </p:cNvGrpSpPr>
            <p:nvPr/>
          </p:nvGrpSpPr>
          <p:grpSpPr bwMode="auto">
            <a:xfrm>
              <a:off x="1541" y="1341"/>
              <a:ext cx="2344" cy="948"/>
              <a:chOff x="1541" y="1341"/>
              <a:chExt cx="2344" cy="948"/>
            </a:xfrm>
          </p:grpSpPr>
          <p:sp>
            <p:nvSpPr>
              <p:cNvPr id="50" name="Rounded Rectangle 49"/>
              <p:cNvSpPr>
                <a:spLocks noChangeArrowheads="1"/>
              </p:cNvSpPr>
              <p:nvPr/>
            </p:nvSpPr>
            <p:spPr bwMode="auto">
              <a:xfrm>
                <a:off x="2349" y="1341"/>
                <a:ext cx="624" cy="230"/>
              </a:xfrm>
              <a:prstGeom prst="roundRect">
                <a:avLst>
                  <a:gd name="adj" fmla="val 16667"/>
                </a:avLst>
              </a:prstGeom>
              <a:solidFill>
                <a:srgbClr val="EAEAEA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45720" rIns="4572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latin typeface="Arial" pitchFamily="34" charset="0"/>
                    <a:cs typeface="Arial" pitchFamily="34" charset="0"/>
                  </a:rPr>
                  <a:t>Object Build</a:t>
                </a:r>
              </a:p>
            </p:txBody>
          </p:sp>
          <p:cxnSp>
            <p:nvCxnSpPr>
              <p:cNvPr id="51" name="Straight Arrow Connector 50"/>
              <p:cNvCxnSpPr>
                <a:cxnSpLocks noChangeShapeType="1"/>
              </p:cNvCxnSpPr>
              <p:nvPr/>
            </p:nvCxnSpPr>
            <p:spPr bwMode="auto">
              <a:xfrm>
                <a:off x="2114" y="1473"/>
                <a:ext cx="230" cy="1"/>
              </a:xfrm>
              <a:prstGeom prst="straightConnector1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 type="arrow" w="med" len="med"/>
                <a:tailEnd/>
              </a:ln>
            </p:spPr>
          </p:cxnSp>
          <p:cxnSp>
            <p:nvCxnSpPr>
              <p:cNvPr id="52" name="Straight Arrow Connector 51"/>
              <p:cNvCxnSpPr>
                <a:cxnSpLocks noChangeShapeType="1"/>
              </p:cNvCxnSpPr>
              <p:nvPr/>
            </p:nvCxnSpPr>
            <p:spPr bwMode="auto">
              <a:xfrm rot="16200000" flipV="1">
                <a:off x="2291" y="1917"/>
                <a:ext cx="691" cy="0"/>
              </a:xfrm>
              <a:prstGeom prst="straightConnector1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53" name="Straight Arrow Connector 52"/>
              <p:cNvCxnSpPr>
                <a:cxnSpLocks noChangeShapeType="1"/>
              </p:cNvCxnSpPr>
              <p:nvPr/>
            </p:nvCxnSpPr>
            <p:spPr bwMode="auto">
              <a:xfrm>
                <a:off x="1542" y="2100"/>
                <a:ext cx="1095" cy="1"/>
              </a:xfrm>
              <a:prstGeom prst="straightConnector1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54" name="Straight Arrow Connector 53"/>
              <p:cNvCxnSpPr>
                <a:cxnSpLocks noChangeShapeType="1"/>
              </p:cNvCxnSpPr>
              <p:nvPr/>
            </p:nvCxnSpPr>
            <p:spPr bwMode="auto">
              <a:xfrm rot="10800000">
                <a:off x="2637" y="2100"/>
                <a:ext cx="1248" cy="1"/>
              </a:xfrm>
              <a:prstGeom prst="straightConnector1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55" name="Straight Connector 54"/>
              <p:cNvCxnSpPr>
                <a:cxnSpLocks noChangeShapeType="1"/>
              </p:cNvCxnSpPr>
              <p:nvPr/>
            </p:nvCxnSpPr>
            <p:spPr bwMode="auto">
              <a:xfrm rot="5400000" flipH="1" flipV="1">
                <a:off x="1449" y="2197"/>
                <a:ext cx="184" cy="0"/>
              </a:xfrm>
              <a:prstGeom prst="line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56" name="Straight Connector 55"/>
              <p:cNvCxnSpPr>
                <a:cxnSpLocks noChangeShapeType="1"/>
              </p:cNvCxnSpPr>
              <p:nvPr/>
            </p:nvCxnSpPr>
            <p:spPr bwMode="auto">
              <a:xfrm rot="5400000" flipH="1" flipV="1">
                <a:off x="3798" y="2194"/>
                <a:ext cx="173" cy="0"/>
              </a:xfrm>
              <a:prstGeom prst="line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57" name="Straight Arrow Connector 56"/>
              <p:cNvCxnSpPr>
                <a:cxnSpLocks noChangeShapeType="1"/>
              </p:cNvCxnSpPr>
              <p:nvPr/>
            </p:nvCxnSpPr>
            <p:spPr bwMode="auto">
              <a:xfrm>
                <a:off x="2637" y="1756"/>
                <a:ext cx="835" cy="1"/>
              </a:xfrm>
              <a:prstGeom prst="straightConnector1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</p:grpSp>
        <p:grpSp>
          <p:nvGrpSpPr>
            <p:cNvPr id="9" name="Group 215"/>
            <p:cNvGrpSpPr>
              <a:grpSpLocks/>
            </p:cNvGrpSpPr>
            <p:nvPr/>
          </p:nvGrpSpPr>
          <p:grpSpPr bwMode="auto">
            <a:xfrm>
              <a:off x="3501" y="2281"/>
              <a:ext cx="1104" cy="1346"/>
              <a:chOff x="5334000" y="3886200"/>
              <a:chExt cx="1752600" cy="2138541"/>
            </a:xfrm>
          </p:grpSpPr>
          <p:sp>
            <p:nvSpPr>
              <p:cNvPr id="45" name="Rectangle 7"/>
              <p:cNvSpPr>
                <a:spLocks noChangeArrowheads="1"/>
              </p:cNvSpPr>
              <p:nvPr/>
            </p:nvSpPr>
            <p:spPr bwMode="auto">
              <a:xfrm>
                <a:off x="5334000" y="3886200"/>
                <a:ext cx="1188720" cy="664012"/>
              </a:xfrm>
              <a:prstGeom prst="roundRect">
                <a:avLst>
                  <a:gd name="adj" fmla="val 16667"/>
                </a:avLst>
              </a:prstGeom>
              <a:solidFill>
                <a:srgbClr val="EAEAEA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45720" rIns="45720" anchor="ctr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latin typeface="Arial" pitchFamily="34" charset="0"/>
                    <a:cs typeface="Arial" pitchFamily="34" charset="0"/>
                  </a:rPr>
                  <a:t>Review, Feedback, Reconcile</a:t>
                </a:r>
              </a:p>
            </p:txBody>
          </p:sp>
          <p:cxnSp>
            <p:nvCxnSpPr>
              <p:cNvPr id="46" name="Straight Arrow Connector 45"/>
              <p:cNvCxnSpPr>
                <a:cxnSpLocks noChangeShapeType="1"/>
              </p:cNvCxnSpPr>
              <p:nvPr/>
            </p:nvCxnSpPr>
            <p:spPr bwMode="auto">
              <a:xfrm rot="5400000">
                <a:off x="5799419" y="4660584"/>
                <a:ext cx="228600" cy="1588"/>
              </a:xfrm>
              <a:prstGeom prst="straightConnector1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 type="arrow" w="med" len="med"/>
                <a:tailEnd type="arrow" w="med" len="med"/>
              </a:ln>
            </p:spPr>
          </p:cxnSp>
          <p:sp>
            <p:nvSpPr>
              <p:cNvPr id="47" name="Rectangle 7"/>
              <p:cNvSpPr>
                <a:spLocks noChangeArrowheads="1"/>
              </p:cNvSpPr>
              <p:nvPr/>
            </p:nvSpPr>
            <p:spPr bwMode="auto">
              <a:xfrm>
                <a:off x="5334000" y="4784800"/>
                <a:ext cx="1189038" cy="1119281"/>
              </a:xfrm>
              <a:prstGeom prst="roundRect">
                <a:avLst>
                  <a:gd name="adj" fmla="val 16667"/>
                </a:avLst>
              </a:prstGeom>
              <a:solidFill>
                <a:srgbClr val="EAEAEA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45720" rIns="45720" anchor="ctr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latin typeface="Arial" pitchFamily="34" charset="0"/>
                    <a:cs typeface="Arial" pitchFamily="34" charset="0"/>
                  </a:rPr>
                  <a:t>Populate</a:t>
                </a:r>
                <a:br>
                  <a:rPr lang="en-US" sz="1100" dirty="0">
                    <a:latin typeface="Arial" pitchFamily="34" charset="0"/>
                    <a:cs typeface="Arial" pitchFamily="34" charset="0"/>
                  </a:rPr>
                </a:br>
                <a:r>
                  <a:rPr lang="en-US" sz="1100" dirty="0">
                    <a:latin typeface="Arial" pitchFamily="34" charset="0"/>
                    <a:cs typeface="Arial" pitchFamily="34" charset="0"/>
                  </a:rPr>
                  <a:t> XML</a:t>
                </a:r>
                <a:br>
                  <a:rPr lang="en-US" sz="1100" dirty="0">
                    <a:latin typeface="Arial" pitchFamily="34" charset="0"/>
                    <a:cs typeface="Arial" pitchFamily="34" charset="0"/>
                  </a:rPr>
                </a:br>
                <a:r>
                  <a:rPr lang="en-US" sz="1100" dirty="0">
                    <a:latin typeface="Arial" pitchFamily="34" charset="0"/>
                    <a:cs typeface="Arial" pitchFamily="34" charset="0"/>
                  </a:rPr>
                  <a:t>Document </a:t>
                </a:r>
              </a:p>
              <a:p>
                <a:pPr algn="ctr" fontAlgn="auto">
                  <a:spcBef>
                    <a:spcPts val="60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latin typeface="Arial" pitchFamily="34" charset="0"/>
                    <a:cs typeface="Arial" pitchFamily="34" charset="0"/>
                  </a:rPr>
                  <a:t>Submit for Approval</a:t>
                </a:r>
              </a:p>
            </p:txBody>
          </p:sp>
          <p:sp>
            <p:nvSpPr>
              <p:cNvPr id="48" name="Oval 47"/>
              <p:cNvSpPr>
                <a:spLocks noChangeArrowheads="1"/>
              </p:cNvSpPr>
              <p:nvPr/>
            </p:nvSpPr>
            <p:spPr bwMode="auto">
              <a:xfrm>
                <a:off x="6400800" y="5613261"/>
                <a:ext cx="548640" cy="411480"/>
              </a:xfrm>
              <a:prstGeom prst="ellipse">
                <a:avLst/>
              </a:prstGeom>
              <a:solidFill>
                <a:srgbClr val="EAEAEA"/>
              </a:solidFill>
              <a:ln w="9525" algn="ctr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lIns="45720" rIns="45720" anchor="ctr"/>
              <a:lstStyle/>
              <a:p>
                <a:pPr algn="ctr"/>
                <a:r>
                  <a:rPr lang="en-US" sz="1100">
                    <a:solidFill>
                      <a:schemeClr val="accent2"/>
                    </a:solidFill>
                    <a:cs typeface="Arial" charset="0"/>
                  </a:rPr>
                  <a:t>User</a:t>
                </a:r>
              </a:p>
            </p:txBody>
          </p:sp>
          <p:sp>
            <p:nvSpPr>
              <p:cNvPr id="49" name="Oval 48"/>
              <p:cNvSpPr>
                <a:spLocks noChangeArrowheads="1"/>
              </p:cNvSpPr>
              <p:nvPr/>
            </p:nvSpPr>
            <p:spPr bwMode="auto">
              <a:xfrm>
                <a:off x="6400800" y="4165461"/>
                <a:ext cx="685800" cy="502920"/>
              </a:xfrm>
              <a:prstGeom prst="ellipse">
                <a:avLst/>
              </a:prstGeom>
              <a:solidFill>
                <a:srgbClr val="EAEAEA"/>
              </a:solidFill>
              <a:ln w="9525" algn="ctr">
                <a:solidFill>
                  <a:srgbClr val="3366FF"/>
                </a:solidFill>
                <a:round/>
                <a:headEnd/>
                <a:tailEnd/>
              </a:ln>
            </p:spPr>
            <p:txBody>
              <a:bodyPr lIns="45720" rIns="45720" anchor="ctr"/>
              <a:lstStyle/>
              <a:p>
                <a:pPr algn="ctr"/>
                <a:r>
                  <a:rPr lang="en-US" sz="1100">
                    <a:solidFill>
                      <a:srgbClr val="3366FF"/>
                    </a:solidFill>
                    <a:cs typeface="Arial" charset="0"/>
                  </a:rPr>
                  <a:t>Data Team</a:t>
                </a:r>
              </a:p>
            </p:txBody>
          </p:sp>
        </p:grpSp>
        <p:grpSp>
          <p:nvGrpSpPr>
            <p:cNvPr id="10" name="Group 221"/>
            <p:cNvGrpSpPr>
              <a:grpSpLocks/>
            </p:cNvGrpSpPr>
            <p:nvPr/>
          </p:nvGrpSpPr>
          <p:grpSpPr bwMode="auto">
            <a:xfrm>
              <a:off x="1804" y="2269"/>
              <a:ext cx="1681" cy="1530"/>
              <a:chOff x="2742623" y="3625130"/>
              <a:chExt cx="2667577" cy="2431346"/>
            </a:xfrm>
          </p:grpSpPr>
          <p:sp>
            <p:nvSpPr>
              <p:cNvPr id="35" name="Rectangle 7"/>
              <p:cNvSpPr>
                <a:spLocks noChangeArrowheads="1"/>
              </p:cNvSpPr>
              <p:nvPr/>
            </p:nvSpPr>
            <p:spPr bwMode="auto">
              <a:xfrm>
                <a:off x="3581400" y="3625130"/>
                <a:ext cx="1097280" cy="664012"/>
              </a:xfrm>
              <a:prstGeom prst="roundRect">
                <a:avLst>
                  <a:gd name="adj" fmla="val 16667"/>
                </a:avLst>
              </a:prstGeom>
              <a:solidFill>
                <a:srgbClr val="EAEAEA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45720" rIns="45720" anchor="ctr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latin typeface="Arial" pitchFamily="34" charset="0"/>
                    <a:cs typeface="Arial" pitchFamily="34" charset="0"/>
                  </a:rPr>
                  <a:t>Manually </a:t>
                </a:r>
                <a:br>
                  <a:rPr lang="en-US" sz="1100" dirty="0">
                    <a:latin typeface="Arial" pitchFamily="34" charset="0"/>
                    <a:cs typeface="Arial" pitchFamily="34" charset="0"/>
                  </a:rPr>
                </a:br>
                <a:r>
                  <a:rPr lang="en-US" sz="1100" dirty="0">
                    <a:latin typeface="Arial" pitchFamily="34" charset="0"/>
                    <a:cs typeface="Arial" pitchFamily="34" charset="0"/>
                  </a:rPr>
                  <a:t>Populate</a:t>
                </a:r>
                <a:br>
                  <a:rPr lang="en-US" sz="1100" dirty="0">
                    <a:latin typeface="Arial" pitchFamily="34" charset="0"/>
                    <a:cs typeface="Arial" pitchFamily="34" charset="0"/>
                  </a:rPr>
                </a:br>
                <a:r>
                  <a:rPr lang="en-US" sz="1100" dirty="0">
                    <a:latin typeface="Arial" pitchFamily="34" charset="0"/>
                    <a:cs typeface="Arial" pitchFamily="34" charset="0"/>
                  </a:rPr>
                  <a:t>XML Doc</a:t>
                </a:r>
              </a:p>
            </p:txBody>
          </p:sp>
          <p:sp>
            <p:nvSpPr>
              <p:cNvPr id="36" name="Rectangle 7"/>
              <p:cNvSpPr>
                <a:spLocks noChangeArrowheads="1"/>
              </p:cNvSpPr>
              <p:nvPr/>
            </p:nvSpPr>
            <p:spPr bwMode="auto">
              <a:xfrm>
                <a:off x="3572571" y="4548788"/>
                <a:ext cx="1098134" cy="660208"/>
              </a:xfrm>
              <a:prstGeom prst="rect">
                <a:avLst/>
              </a:prstGeom>
              <a:solidFill>
                <a:srgbClr val="EAEAEA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45720" tIns="73152" rIns="45720" bIns="73152" anchor="ctr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latin typeface="Arial" pitchFamily="34" charset="0"/>
                    <a:cs typeface="Arial" pitchFamily="34" charset="0"/>
                  </a:rPr>
                  <a:t>Spacecraft </a:t>
                </a:r>
                <a:br>
                  <a:rPr lang="en-US" sz="1100" dirty="0">
                    <a:latin typeface="Arial" pitchFamily="34" charset="0"/>
                    <a:cs typeface="Arial" pitchFamily="34" charset="0"/>
                  </a:rPr>
                </a:br>
                <a:r>
                  <a:rPr lang="en-US" sz="1100" dirty="0">
                    <a:latin typeface="Arial" pitchFamily="34" charset="0"/>
                    <a:cs typeface="Arial" pitchFamily="34" charset="0"/>
                  </a:rPr>
                  <a:t>XML</a:t>
                </a:r>
                <a:br>
                  <a:rPr lang="en-US" sz="1100" dirty="0">
                    <a:latin typeface="Arial" pitchFamily="34" charset="0"/>
                    <a:cs typeface="Arial" pitchFamily="34" charset="0"/>
                  </a:rPr>
                </a:br>
                <a:r>
                  <a:rPr lang="en-US" sz="1100" dirty="0">
                    <a:latin typeface="Arial" pitchFamily="34" charset="0"/>
                    <a:cs typeface="Arial" pitchFamily="34" charset="0"/>
                  </a:rPr>
                  <a:t>Template</a:t>
                </a:r>
              </a:p>
            </p:txBody>
          </p:sp>
          <p:cxnSp>
            <p:nvCxnSpPr>
              <p:cNvPr id="37" name="Straight Arrow Connector 36"/>
              <p:cNvCxnSpPr>
                <a:cxnSpLocks noChangeShapeType="1"/>
              </p:cNvCxnSpPr>
              <p:nvPr/>
            </p:nvCxnSpPr>
            <p:spPr bwMode="auto">
              <a:xfrm rot="16200000" flipH="1">
                <a:off x="3996976" y="4426721"/>
                <a:ext cx="274320" cy="0"/>
              </a:xfrm>
              <a:prstGeom prst="straightConnector1">
                <a:avLst/>
              </a:prstGeom>
              <a:noFill/>
              <a:ln w="9525" algn="ctr">
                <a:solidFill>
                  <a:schemeClr val="tx1"/>
                </a:solidFill>
                <a:prstDash val="dash"/>
                <a:round/>
                <a:headEnd type="arrow" w="med" len="med"/>
                <a:tailEnd/>
              </a:ln>
            </p:spPr>
          </p:cxnSp>
          <p:sp>
            <p:nvSpPr>
              <p:cNvPr id="38" name="Rectangle 7"/>
              <p:cNvSpPr>
                <a:spLocks noChangeArrowheads="1"/>
              </p:cNvSpPr>
              <p:nvPr/>
            </p:nvSpPr>
            <p:spPr bwMode="auto">
              <a:xfrm>
                <a:off x="3586853" y="5572429"/>
                <a:ext cx="1098134" cy="484047"/>
              </a:xfrm>
              <a:prstGeom prst="rect">
                <a:avLst/>
              </a:prstGeom>
              <a:solidFill>
                <a:srgbClr val="EAEAEA"/>
              </a:solidFill>
              <a:ln w="9525" algn="ctr">
                <a:solidFill>
                  <a:srgbClr val="3366FF"/>
                </a:solidFill>
                <a:miter lim="800000"/>
                <a:headEnd/>
                <a:tailEnd/>
              </a:ln>
            </p:spPr>
            <p:txBody>
              <a:bodyPr lIns="45720" tIns="91440" rIns="45720" anchor="ctr">
                <a:spAutoFit/>
              </a:bodyPr>
              <a:lstStyle/>
              <a:p>
                <a:pPr algn="ctr"/>
                <a:r>
                  <a:rPr lang="en-US" sz="1100">
                    <a:solidFill>
                      <a:srgbClr val="3366FF"/>
                    </a:solidFill>
                    <a:cs typeface="Arial" charset="0"/>
                  </a:rPr>
                  <a:t>Spacecraft</a:t>
                </a:r>
                <a:br>
                  <a:rPr lang="en-US" sz="1100">
                    <a:solidFill>
                      <a:srgbClr val="3366FF"/>
                    </a:solidFill>
                    <a:cs typeface="Arial" charset="0"/>
                  </a:rPr>
                </a:br>
                <a:r>
                  <a:rPr lang="en-US" sz="1100">
                    <a:solidFill>
                      <a:srgbClr val="3366FF"/>
                    </a:solidFill>
                    <a:cs typeface="Arial" charset="0"/>
                  </a:rPr>
                  <a:t>Schema</a:t>
                </a:r>
              </a:p>
            </p:txBody>
          </p:sp>
          <p:sp>
            <p:nvSpPr>
              <p:cNvPr id="39" name="Oval 38"/>
              <p:cNvSpPr>
                <a:spLocks noChangeArrowheads="1"/>
              </p:cNvSpPr>
              <p:nvPr/>
            </p:nvSpPr>
            <p:spPr bwMode="auto">
              <a:xfrm>
                <a:off x="4565184" y="3966944"/>
                <a:ext cx="685800" cy="502920"/>
              </a:xfrm>
              <a:prstGeom prst="ellipse">
                <a:avLst/>
              </a:prstGeom>
              <a:solidFill>
                <a:srgbClr val="EAEAEA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45720" rIns="45720" anchor="ctr"/>
              <a:lstStyle/>
              <a:p>
                <a:pPr algn="ctr"/>
                <a:r>
                  <a:rPr lang="en-US" sz="1100">
                    <a:solidFill>
                      <a:srgbClr val="3366FF"/>
                    </a:solidFill>
                    <a:cs typeface="Arial" charset="0"/>
                  </a:rPr>
                  <a:t>Data Team</a:t>
                </a:r>
              </a:p>
            </p:txBody>
          </p:sp>
          <p:cxnSp>
            <p:nvCxnSpPr>
              <p:cNvPr id="40" name="Straight Arrow Connector 39"/>
              <p:cNvCxnSpPr>
                <a:cxnSpLocks noChangeShapeType="1"/>
              </p:cNvCxnSpPr>
              <p:nvPr/>
            </p:nvCxnSpPr>
            <p:spPr bwMode="auto">
              <a:xfrm rot="16200000" flipH="1">
                <a:off x="3931920" y="5387912"/>
                <a:ext cx="365760" cy="0"/>
              </a:xfrm>
              <a:prstGeom prst="straightConnector1">
                <a:avLst/>
              </a:prstGeom>
              <a:noFill/>
              <a:ln w="9525" algn="ctr">
                <a:solidFill>
                  <a:schemeClr val="tx1"/>
                </a:solidFill>
                <a:prstDash val="dash"/>
                <a:round/>
                <a:headEnd type="arrow" w="med" len="med"/>
                <a:tailEnd/>
              </a:ln>
            </p:spPr>
          </p:cxnSp>
          <p:cxnSp>
            <p:nvCxnSpPr>
              <p:cNvPr id="41" name="Straight Arrow Connector 40"/>
              <p:cNvCxnSpPr>
                <a:cxnSpLocks noChangeShapeType="1"/>
              </p:cNvCxnSpPr>
              <p:nvPr/>
            </p:nvCxnSpPr>
            <p:spPr bwMode="auto">
              <a:xfrm>
                <a:off x="4724400" y="4800600"/>
                <a:ext cx="685800" cy="1588"/>
              </a:xfrm>
              <a:prstGeom prst="straightConnector1">
                <a:avLst/>
              </a:prstGeom>
              <a:noFill/>
              <a:ln w="9525" algn="ctr">
                <a:solidFill>
                  <a:schemeClr val="tx1"/>
                </a:solidFill>
                <a:prstDash val="dash"/>
                <a:round/>
                <a:headEnd/>
                <a:tailEnd type="arrow" w="med" len="med"/>
              </a:ln>
            </p:spPr>
          </p:cxnSp>
          <p:cxnSp>
            <p:nvCxnSpPr>
              <p:cNvPr id="42" name="Straight Arrow Connector 41"/>
              <p:cNvCxnSpPr>
                <a:cxnSpLocks noChangeShapeType="1"/>
                <a:stCxn id="38" idx="1"/>
              </p:cNvCxnSpPr>
              <p:nvPr/>
            </p:nvCxnSpPr>
            <p:spPr bwMode="auto">
              <a:xfrm rot="10800000" flipV="1">
                <a:off x="2887640" y="5873086"/>
                <a:ext cx="699448" cy="0"/>
              </a:xfrm>
              <a:prstGeom prst="straightConnector1">
                <a:avLst/>
              </a:prstGeom>
              <a:noFill/>
              <a:ln w="9525" algn="ctr">
                <a:solidFill>
                  <a:schemeClr val="tx1"/>
                </a:solidFill>
                <a:prstDash val="dash"/>
                <a:round/>
                <a:headEnd/>
                <a:tailEnd type="arrow" w="med" len="med"/>
              </a:ln>
            </p:spPr>
          </p:cxnSp>
          <p:cxnSp>
            <p:nvCxnSpPr>
              <p:cNvPr id="43" name="Straight Arrow Connector 42"/>
              <p:cNvCxnSpPr>
                <a:cxnSpLocks noChangeShapeType="1"/>
                <a:stCxn id="36" idx="1"/>
              </p:cNvCxnSpPr>
              <p:nvPr/>
            </p:nvCxnSpPr>
            <p:spPr bwMode="auto">
              <a:xfrm rot="10800000">
                <a:off x="3022296" y="4868840"/>
                <a:ext cx="550884" cy="10028"/>
              </a:xfrm>
              <a:prstGeom prst="straightConnector1">
                <a:avLst/>
              </a:prstGeom>
              <a:noFill/>
              <a:ln w="9525" algn="ctr">
                <a:solidFill>
                  <a:schemeClr val="tx1"/>
                </a:solidFill>
                <a:prstDash val="dash"/>
                <a:round/>
                <a:headEnd/>
                <a:tailEnd type="arrow" w="med" len="med"/>
              </a:ln>
            </p:spPr>
          </p:cxnSp>
          <p:cxnSp>
            <p:nvCxnSpPr>
              <p:cNvPr id="44" name="Straight Arrow Connector 43"/>
              <p:cNvCxnSpPr>
                <a:cxnSpLocks noChangeShapeType="1"/>
              </p:cNvCxnSpPr>
              <p:nvPr/>
            </p:nvCxnSpPr>
            <p:spPr bwMode="auto">
              <a:xfrm rot="-9000000">
                <a:off x="2742623" y="5451037"/>
                <a:ext cx="914400" cy="1588"/>
              </a:xfrm>
              <a:prstGeom prst="straightConnector1">
                <a:avLst/>
              </a:prstGeom>
              <a:noFill/>
              <a:ln w="9525" algn="ctr">
                <a:solidFill>
                  <a:schemeClr val="tx1"/>
                </a:solidFill>
                <a:prstDash val="dash"/>
                <a:round/>
                <a:headEnd/>
                <a:tailEnd type="arrow" w="med" len="med"/>
              </a:ln>
            </p:spPr>
          </p:cxnSp>
        </p:grpSp>
        <p:grpSp>
          <p:nvGrpSpPr>
            <p:cNvPr id="11" name="Group 232"/>
            <p:cNvGrpSpPr>
              <a:grpSpLocks/>
            </p:cNvGrpSpPr>
            <p:nvPr/>
          </p:nvGrpSpPr>
          <p:grpSpPr bwMode="auto">
            <a:xfrm>
              <a:off x="384" y="2286"/>
              <a:ext cx="1589" cy="1599"/>
              <a:chOff x="487912" y="3647127"/>
              <a:chExt cx="2522560" cy="2538721"/>
            </a:xfrm>
          </p:grpSpPr>
          <p:sp>
            <p:nvSpPr>
              <p:cNvPr id="27" name="Rectangle 7"/>
              <p:cNvSpPr>
                <a:spLocks noChangeArrowheads="1"/>
              </p:cNvSpPr>
              <p:nvPr/>
            </p:nvSpPr>
            <p:spPr bwMode="auto">
              <a:xfrm>
                <a:off x="1673785" y="3647127"/>
                <a:ext cx="1284299" cy="520764"/>
              </a:xfrm>
              <a:prstGeom prst="roundRect">
                <a:avLst>
                  <a:gd name="adj" fmla="val 16667"/>
                </a:avLst>
              </a:prstGeom>
              <a:solidFill>
                <a:srgbClr val="EAEAEA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45720" tIns="91440" rIns="45720" anchor="ctr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latin typeface="Arial" pitchFamily="34" charset="0"/>
                    <a:cs typeface="Arial" pitchFamily="34" charset="0"/>
                  </a:rPr>
                  <a:t>Generate XML Document</a:t>
                </a:r>
              </a:p>
            </p:txBody>
          </p:sp>
          <p:sp>
            <p:nvSpPr>
              <p:cNvPr id="28" name="Rectangle 7"/>
              <p:cNvSpPr>
                <a:spLocks noChangeArrowheads="1"/>
              </p:cNvSpPr>
              <p:nvPr/>
            </p:nvSpPr>
            <p:spPr bwMode="auto">
              <a:xfrm>
                <a:off x="1638860" y="4547349"/>
                <a:ext cx="1371612" cy="633490"/>
              </a:xfrm>
              <a:prstGeom prst="rect">
                <a:avLst/>
              </a:prstGeom>
              <a:solidFill>
                <a:srgbClr val="EAEAEA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45720" tIns="73152" rIns="45720" anchor="ctr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latin typeface="Arial" pitchFamily="34" charset="0"/>
                    <a:cs typeface="Arial" pitchFamily="34" charset="0"/>
                  </a:rPr>
                  <a:t>Spacecraft DB Record to XML</a:t>
                </a:r>
                <a:br>
                  <a:rPr lang="en-US" sz="1100" dirty="0">
                    <a:latin typeface="Arial" pitchFamily="34" charset="0"/>
                    <a:cs typeface="Arial" pitchFamily="34" charset="0"/>
                  </a:rPr>
                </a:br>
                <a:r>
                  <a:rPr lang="en-US" sz="1100" dirty="0">
                    <a:latin typeface="Arial" pitchFamily="34" charset="0"/>
                    <a:cs typeface="Arial" pitchFamily="34" charset="0"/>
                  </a:rPr>
                  <a:t>Doc Translator</a:t>
                </a:r>
              </a:p>
            </p:txBody>
          </p:sp>
          <p:sp>
            <p:nvSpPr>
              <p:cNvPr id="29" name="Oval 28"/>
              <p:cNvSpPr>
                <a:spLocks noChangeArrowheads="1"/>
              </p:cNvSpPr>
              <p:nvPr/>
            </p:nvSpPr>
            <p:spPr bwMode="auto">
              <a:xfrm>
                <a:off x="1750697" y="5469575"/>
                <a:ext cx="1143000" cy="716273"/>
              </a:xfrm>
              <a:prstGeom prst="ellipse">
                <a:avLst/>
              </a:prstGeom>
              <a:solidFill>
                <a:srgbClr val="EAEAEA"/>
              </a:solidFill>
              <a:ln w="9525" algn="ctr">
                <a:solidFill>
                  <a:srgbClr val="3366FF"/>
                </a:solidFill>
                <a:round/>
                <a:headEnd/>
                <a:tailEnd/>
              </a:ln>
            </p:spPr>
            <p:txBody>
              <a:bodyPr lIns="45720" rIns="45720" anchor="ctr"/>
              <a:lstStyle/>
              <a:p>
                <a:pPr algn="ctr"/>
                <a:r>
                  <a:rPr lang="en-US" sz="1100">
                    <a:solidFill>
                      <a:srgbClr val="3366FF"/>
                    </a:solidFill>
                    <a:cs typeface="Arial" charset="0"/>
                  </a:rPr>
                  <a:t>Spacecraft Staging DB</a:t>
                </a:r>
              </a:p>
            </p:txBody>
          </p:sp>
          <p:sp>
            <p:nvSpPr>
              <p:cNvPr id="30" name="Rounded Rectangle 29"/>
              <p:cNvSpPr>
                <a:spLocks noChangeArrowheads="1"/>
              </p:cNvSpPr>
              <p:nvPr/>
            </p:nvSpPr>
            <p:spPr bwMode="auto">
              <a:xfrm>
                <a:off x="487912" y="5232776"/>
                <a:ext cx="883688" cy="914400"/>
              </a:xfrm>
              <a:prstGeom prst="roundRect">
                <a:avLst>
                  <a:gd name="adj" fmla="val 16667"/>
                </a:avLst>
              </a:prstGeom>
              <a:solidFill>
                <a:srgbClr val="EAEAEA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45720" rIns="4572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latin typeface="Arial" pitchFamily="34" charset="0"/>
                    <a:cs typeface="Arial" pitchFamily="34" charset="0"/>
                  </a:rPr>
                  <a:t>Manually Populate Staging Database</a:t>
                </a:r>
              </a:p>
            </p:txBody>
          </p:sp>
          <p:sp>
            <p:nvSpPr>
              <p:cNvPr id="31" name="Oval 30"/>
              <p:cNvSpPr>
                <a:spLocks noChangeArrowheads="1"/>
              </p:cNvSpPr>
              <p:nvPr/>
            </p:nvSpPr>
            <p:spPr bwMode="auto">
              <a:xfrm>
                <a:off x="487912" y="4753968"/>
                <a:ext cx="685800" cy="502920"/>
              </a:xfrm>
              <a:prstGeom prst="ellipse">
                <a:avLst/>
              </a:prstGeom>
              <a:solidFill>
                <a:srgbClr val="EAEAEA"/>
              </a:solidFill>
              <a:ln w="9525" algn="ctr">
                <a:solidFill>
                  <a:srgbClr val="3366FF"/>
                </a:solidFill>
                <a:round/>
                <a:headEnd/>
                <a:tailEnd/>
              </a:ln>
            </p:spPr>
            <p:txBody>
              <a:bodyPr lIns="45720" rIns="45720" anchor="ctr"/>
              <a:lstStyle/>
              <a:p>
                <a:pPr algn="ctr"/>
                <a:r>
                  <a:rPr lang="en-US" sz="1100">
                    <a:solidFill>
                      <a:srgbClr val="3366FF"/>
                    </a:solidFill>
                    <a:cs typeface="Arial" charset="0"/>
                  </a:rPr>
                  <a:t>Data Team</a:t>
                </a:r>
              </a:p>
            </p:txBody>
          </p:sp>
          <p:cxnSp>
            <p:nvCxnSpPr>
              <p:cNvPr id="32" name="Straight Arrow Connector 31"/>
              <p:cNvCxnSpPr>
                <a:cxnSpLocks noChangeShapeType="1"/>
              </p:cNvCxnSpPr>
              <p:nvPr/>
            </p:nvCxnSpPr>
            <p:spPr bwMode="auto">
              <a:xfrm rot="5400000" flipH="1" flipV="1">
                <a:off x="2165446" y="5335138"/>
                <a:ext cx="320040" cy="1588"/>
              </a:xfrm>
              <a:prstGeom prst="straightConnector1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33" name="Straight Arrow Connector 32"/>
              <p:cNvCxnSpPr>
                <a:cxnSpLocks noChangeShapeType="1"/>
              </p:cNvCxnSpPr>
              <p:nvPr/>
            </p:nvCxnSpPr>
            <p:spPr bwMode="auto">
              <a:xfrm rot="5400000" flipH="1" flipV="1">
                <a:off x="2151730" y="4350294"/>
                <a:ext cx="347472" cy="1588"/>
              </a:xfrm>
              <a:prstGeom prst="straightConnector1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34" name="Straight Arrow Connector 33"/>
              <p:cNvCxnSpPr>
                <a:cxnSpLocks noChangeShapeType="1"/>
              </p:cNvCxnSpPr>
              <p:nvPr/>
            </p:nvCxnSpPr>
            <p:spPr bwMode="auto">
              <a:xfrm>
                <a:off x="1377288" y="5799160"/>
                <a:ext cx="365760" cy="1588"/>
              </a:xfrm>
              <a:prstGeom prst="straightConnector1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</p:grpSp>
        <p:grpSp>
          <p:nvGrpSpPr>
            <p:cNvPr id="12" name="Group 144"/>
            <p:cNvGrpSpPr>
              <a:grpSpLocks/>
            </p:cNvGrpSpPr>
            <p:nvPr/>
          </p:nvGrpSpPr>
          <p:grpSpPr bwMode="auto">
            <a:xfrm>
              <a:off x="3464" y="1201"/>
              <a:ext cx="2066" cy="930"/>
              <a:chOff x="3464" y="1201"/>
              <a:chExt cx="2066" cy="930"/>
            </a:xfrm>
          </p:grpSpPr>
          <p:grpSp>
            <p:nvGrpSpPr>
              <p:cNvPr id="13" name="Group 152"/>
              <p:cNvGrpSpPr>
                <a:grpSpLocks/>
              </p:cNvGrpSpPr>
              <p:nvPr/>
            </p:nvGrpSpPr>
            <p:grpSpPr bwMode="auto">
              <a:xfrm>
                <a:off x="3464" y="1258"/>
                <a:ext cx="768" cy="690"/>
                <a:chOff x="5198664" y="2027832"/>
                <a:chExt cx="1219200" cy="1097280"/>
              </a:xfrm>
            </p:grpSpPr>
            <p:sp>
              <p:nvSpPr>
                <p:cNvPr id="25" name="Rounded Rectangle 24"/>
                <p:cNvSpPr>
                  <a:spLocks noChangeArrowheads="1"/>
                </p:cNvSpPr>
                <p:nvPr/>
              </p:nvSpPr>
              <p:spPr bwMode="auto">
                <a:xfrm>
                  <a:off x="5198664" y="2027832"/>
                  <a:ext cx="1219200" cy="1097280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AEAEA"/>
                </a:solidFill>
                <a:ln w="9525" algn="ctr">
                  <a:solidFill>
                    <a:srgbClr val="3366FF"/>
                  </a:solidFill>
                  <a:round/>
                  <a:headEnd/>
                  <a:tailEnd/>
                </a:ln>
              </p:spPr>
              <p:txBody>
                <a:bodyPr lIns="45720" tIns="137160" rIns="45720" anchorCtr="1"/>
                <a:lstStyle/>
                <a:p>
                  <a:pPr algn="ctr"/>
                  <a:r>
                    <a:rPr lang="en-US" sz="1100">
                      <a:solidFill>
                        <a:srgbClr val="3366FF"/>
                      </a:solidFill>
                      <a:cs typeface="Arial" charset="0"/>
                    </a:rPr>
                    <a:t>SOC</a:t>
                  </a:r>
                  <a:br>
                    <a:rPr lang="en-US" sz="1100">
                      <a:solidFill>
                        <a:srgbClr val="3366FF"/>
                      </a:solidFill>
                      <a:cs typeface="Arial" charset="0"/>
                    </a:rPr>
                  </a:br>
                  <a:r>
                    <a:rPr lang="en-US" sz="1100">
                      <a:solidFill>
                        <a:srgbClr val="3366FF"/>
                      </a:solidFill>
                      <a:cs typeface="Arial" charset="0"/>
                    </a:rPr>
                    <a:t>Web Site</a:t>
                  </a:r>
                </a:p>
              </p:txBody>
            </p:sp>
            <p:sp>
              <p:nvSpPr>
                <p:cNvPr id="26" name="Rectangle 25"/>
                <p:cNvSpPr>
                  <a:spLocks noChangeArrowheads="1"/>
                </p:cNvSpPr>
                <p:nvPr/>
              </p:nvSpPr>
              <p:spPr bwMode="auto">
                <a:xfrm>
                  <a:off x="5404512" y="2635160"/>
                  <a:ext cx="822960" cy="274320"/>
                </a:xfrm>
                <a:prstGeom prst="rect">
                  <a:avLst/>
                </a:prstGeom>
                <a:solidFill>
                  <a:srgbClr val="EAEAEA"/>
                </a:solidFill>
                <a:ln w="9525" algn="ctr">
                  <a:solidFill>
                    <a:srgbClr val="3366FF"/>
                  </a:solidFill>
                  <a:miter lim="800000"/>
                  <a:headEnd/>
                  <a:tailEnd/>
                </a:ln>
              </p:spPr>
              <p:txBody>
                <a:bodyPr lIns="45720" rIns="45720" anchor="ctr"/>
                <a:lstStyle/>
                <a:p>
                  <a:pPr algn="ctr"/>
                  <a:r>
                    <a:rPr lang="en-US" sz="1100">
                      <a:solidFill>
                        <a:srgbClr val="3366FF"/>
                      </a:solidFill>
                      <a:cs typeface="Arial" charset="0"/>
                    </a:rPr>
                    <a:t>XML Docs</a:t>
                  </a:r>
                </a:p>
              </p:txBody>
            </p:sp>
          </p:grpSp>
          <p:grpSp>
            <p:nvGrpSpPr>
              <p:cNvPr id="14" name="Group 148"/>
              <p:cNvGrpSpPr>
                <a:grpSpLocks/>
              </p:cNvGrpSpPr>
              <p:nvPr/>
            </p:nvGrpSpPr>
            <p:grpSpPr bwMode="auto">
              <a:xfrm>
                <a:off x="4218" y="1201"/>
                <a:ext cx="1049" cy="644"/>
                <a:chOff x="4218" y="1201"/>
                <a:chExt cx="1049" cy="644"/>
              </a:xfrm>
            </p:grpSpPr>
            <p:sp>
              <p:nvSpPr>
                <p:cNvPr id="19" name="Rectangle 18"/>
                <p:cNvSpPr>
                  <a:spLocks noChangeArrowheads="1"/>
                </p:cNvSpPr>
                <p:nvPr/>
              </p:nvSpPr>
              <p:spPr bwMode="auto">
                <a:xfrm>
                  <a:off x="4247" y="1201"/>
                  <a:ext cx="569" cy="192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</p:spPr>
              <p:txBody>
                <a:bodyPr lIns="45720" rIns="4572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1100" dirty="0">
                      <a:latin typeface="Arial" pitchFamily="34" charset="0"/>
                      <a:cs typeface="Arial" pitchFamily="34" charset="0"/>
                    </a:rPr>
                    <a:t>Search</a:t>
                  </a:r>
                </a:p>
              </p:txBody>
            </p:sp>
            <p:cxnSp>
              <p:nvCxnSpPr>
                <p:cNvPr id="20" name="Straight Arrow Connector 19"/>
                <p:cNvCxnSpPr>
                  <a:cxnSpLocks noChangeShapeType="1"/>
                </p:cNvCxnSpPr>
                <p:nvPr/>
              </p:nvCxnSpPr>
              <p:spPr bwMode="auto">
                <a:xfrm rot="10800000">
                  <a:off x="4230" y="1371"/>
                  <a:ext cx="1037" cy="1"/>
                </a:xfrm>
                <a:prstGeom prst="straightConnector1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 type="arrow" w="med" len="med"/>
                </a:ln>
              </p:spPr>
            </p:cxnSp>
            <p:cxnSp>
              <p:nvCxnSpPr>
                <p:cNvPr id="21" name="Straight Arrow Connector 20"/>
                <p:cNvCxnSpPr>
                  <a:cxnSpLocks noChangeShapeType="1"/>
                </p:cNvCxnSpPr>
                <p:nvPr/>
              </p:nvCxnSpPr>
              <p:spPr bwMode="auto">
                <a:xfrm>
                  <a:off x="4226" y="1610"/>
                  <a:ext cx="1037" cy="1"/>
                </a:xfrm>
                <a:prstGeom prst="straightConnector1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 type="arrow" w="med" len="med"/>
                </a:ln>
              </p:spPr>
            </p:cxnSp>
            <p:cxnSp>
              <p:nvCxnSpPr>
                <p:cNvPr id="22" name="Straight Arrow Connector 21"/>
                <p:cNvCxnSpPr>
                  <a:cxnSpLocks noChangeShapeType="1"/>
                </p:cNvCxnSpPr>
                <p:nvPr/>
              </p:nvCxnSpPr>
              <p:spPr bwMode="auto">
                <a:xfrm rot="10800000">
                  <a:off x="4218" y="1837"/>
                  <a:ext cx="1037" cy="1"/>
                </a:xfrm>
                <a:prstGeom prst="straightConnector1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 type="arrow" w="med" len="med"/>
                </a:ln>
              </p:spPr>
            </p:cxnSp>
            <p:sp>
              <p:nvSpPr>
                <p:cNvPr id="23" name="Rectangle 22"/>
                <p:cNvSpPr>
                  <a:spLocks noChangeArrowheads="1"/>
                </p:cNvSpPr>
                <p:nvPr/>
              </p:nvSpPr>
              <p:spPr bwMode="auto">
                <a:xfrm>
                  <a:off x="4278" y="1436"/>
                  <a:ext cx="512" cy="192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</p:spPr>
              <p:txBody>
                <a:bodyPr lIns="45720" rIns="4572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1100" dirty="0">
                      <a:latin typeface="Arial" pitchFamily="34" charset="0"/>
                      <a:cs typeface="Arial" pitchFamily="34" charset="0"/>
                    </a:rPr>
                    <a:t>Results</a:t>
                  </a:r>
                </a:p>
              </p:txBody>
            </p:sp>
            <p:sp>
              <p:nvSpPr>
                <p:cNvPr id="24" name="Rectangle 23"/>
                <p:cNvSpPr>
                  <a:spLocks noChangeArrowheads="1"/>
                </p:cNvSpPr>
                <p:nvPr/>
              </p:nvSpPr>
              <p:spPr bwMode="auto">
                <a:xfrm>
                  <a:off x="4343" y="1654"/>
                  <a:ext cx="535" cy="191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</p:spPr>
              <p:txBody>
                <a:bodyPr lIns="45720" rIns="4572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1100" dirty="0">
                      <a:latin typeface="Arial" pitchFamily="34" charset="0"/>
                      <a:cs typeface="Arial" pitchFamily="34" charset="0"/>
                    </a:rPr>
                    <a:t>Comments</a:t>
                  </a:r>
                </a:p>
              </p:txBody>
            </p:sp>
          </p:grpSp>
          <p:grpSp>
            <p:nvGrpSpPr>
              <p:cNvPr id="15" name="Group 155"/>
              <p:cNvGrpSpPr>
                <a:grpSpLocks/>
              </p:cNvGrpSpPr>
              <p:nvPr/>
            </p:nvGrpSpPr>
            <p:grpSpPr bwMode="auto">
              <a:xfrm>
                <a:off x="4950" y="1248"/>
                <a:ext cx="580" cy="883"/>
                <a:chOff x="4950" y="1248"/>
                <a:chExt cx="580" cy="883"/>
              </a:xfrm>
            </p:grpSpPr>
            <p:sp>
              <p:nvSpPr>
                <p:cNvPr id="16" name="Rectangle 156"/>
                <p:cNvSpPr>
                  <a:spLocks noChangeArrowheads="1"/>
                </p:cNvSpPr>
                <p:nvPr/>
              </p:nvSpPr>
              <p:spPr bwMode="auto">
                <a:xfrm>
                  <a:off x="4950" y="1266"/>
                  <a:ext cx="192" cy="691"/>
                </a:xfrm>
                <a:prstGeom prst="rect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 algn="ctr"/>
                  <a:r>
                    <a:rPr lang="en-US" sz="1100"/>
                    <a:t>Internet</a:t>
                  </a:r>
                </a:p>
              </p:txBody>
            </p:sp>
            <p:sp>
              <p:nvSpPr>
                <p:cNvPr id="17" name="AutoShape 157"/>
                <p:cNvSpPr>
                  <a:spLocks noChangeArrowheads="1"/>
                </p:cNvSpPr>
                <p:nvPr/>
              </p:nvSpPr>
              <p:spPr bwMode="auto">
                <a:xfrm>
                  <a:off x="5262" y="1248"/>
                  <a:ext cx="192" cy="691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 algn="ctr"/>
                  <a:r>
                    <a:rPr lang="en-US" sz="1100"/>
                    <a:t>Browser</a:t>
                  </a:r>
                </a:p>
              </p:txBody>
            </p:sp>
            <p:sp>
              <p:nvSpPr>
                <p:cNvPr id="18" name="Oval 17"/>
                <p:cNvSpPr>
                  <a:spLocks noChangeArrowheads="1"/>
                </p:cNvSpPr>
                <p:nvPr/>
              </p:nvSpPr>
              <p:spPr bwMode="auto">
                <a:xfrm>
                  <a:off x="5184" y="1872"/>
                  <a:ext cx="346" cy="259"/>
                </a:xfrm>
                <a:prstGeom prst="ellipse">
                  <a:avLst/>
                </a:prstGeom>
                <a:solidFill>
                  <a:srgbClr val="EAEAEA"/>
                </a:solidFill>
                <a:ln w="9525" algn="ctr">
                  <a:solidFill>
                    <a:schemeClr val="accent2"/>
                  </a:solidFill>
                  <a:round/>
                  <a:headEnd/>
                  <a:tailEnd/>
                </a:ln>
              </p:spPr>
              <p:txBody>
                <a:bodyPr lIns="45720" rIns="45720" anchor="ctr"/>
                <a:lstStyle/>
                <a:p>
                  <a:pPr algn="ctr"/>
                  <a:r>
                    <a:rPr lang="en-US" sz="1100">
                      <a:solidFill>
                        <a:schemeClr val="accent2"/>
                      </a:solidFill>
                      <a:cs typeface="Arial" charset="0"/>
                    </a:rPr>
                    <a:t>User</a:t>
                  </a:r>
                </a:p>
              </p:txBody>
            </p:sp>
          </p:grpSp>
        </p:grpSp>
      </p:grpSp>
    </p:spTree>
  </p:cSld>
  <p:clrMapOvr>
    <a:masterClrMapping/>
  </p:clrMapOvr>
  <p:transition advTm="7000">
    <p:wipe dir="r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Prototyping</a:t>
            </a:r>
            <a:endParaRPr lang="en-US" baseline="30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Leverages the </a:t>
            </a:r>
            <a:r>
              <a:rPr lang="en-US" sz="2400" dirty="0" err="1" smtClean="0"/>
              <a:t>FireSat</a:t>
            </a:r>
            <a:r>
              <a:rPr lang="en-US" sz="2400" dirty="0" smtClean="0"/>
              <a:t> model from earlier Challenge Group work</a:t>
            </a:r>
          </a:p>
          <a:p>
            <a:r>
              <a:rPr lang="en-US" sz="2400" dirty="0" err="1" smtClean="0"/>
              <a:t>FireSat</a:t>
            </a:r>
            <a:r>
              <a:rPr lang="en-US" sz="2400" dirty="0" smtClean="0"/>
              <a:t> describes notional operations as well as spacecraft characteristics – example figures of merit are taken from the model for evaluation in the demonstration</a:t>
            </a:r>
          </a:p>
          <a:p>
            <a:r>
              <a:rPr lang="en-US" sz="2400" dirty="0" smtClean="0"/>
              <a:t>Interface is being developed to use </a:t>
            </a:r>
            <a:r>
              <a:rPr lang="en-US" sz="2400" dirty="0" err="1" smtClean="0"/>
              <a:t>SysML</a:t>
            </a:r>
            <a:r>
              <a:rPr lang="en-US" sz="2400" dirty="0" smtClean="0"/>
              <a:t> satellite descriptions as data source for AGI Components for computation of observation scenarios</a:t>
            </a:r>
          </a:p>
          <a:p>
            <a:endParaRPr lang="en-US" sz="2400" dirty="0" smtClean="0"/>
          </a:p>
          <a:p>
            <a:endParaRPr lang="en-US" sz="2000" dirty="0"/>
          </a:p>
        </p:txBody>
      </p:sp>
    </p:spTree>
  </p:cSld>
  <p:clrMapOvr>
    <a:masterClrMapping/>
  </p:clrMapOvr>
  <p:transition advTm="7000">
    <p:wipe dir="r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en-US" sz="1600" smtClean="0">
                <a:latin typeface="Arial" charset="0"/>
              </a:rPr>
              <a:t>Prototype Data Exchange Between FireSat SysML Model and AGI Components</a:t>
            </a:r>
          </a:p>
        </p:txBody>
      </p:sp>
      <p:grpSp>
        <p:nvGrpSpPr>
          <p:cNvPr id="2" name="Group 50"/>
          <p:cNvGrpSpPr>
            <a:grpSpLocks/>
          </p:cNvGrpSpPr>
          <p:nvPr/>
        </p:nvGrpSpPr>
        <p:grpSpPr bwMode="auto">
          <a:xfrm>
            <a:off x="533400" y="1295400"/>
            <a:ext cx="8229600" cy="5091113"/>
            <a:chOff x="336" y="816"/>
            <a:chExt cx="5184" cy="3207"/>
          </a:xfrm>
        </p:grpSpPr>
        <p:grpSp>
          <p:nvGrpSpPr>
            <p:cNvPr id="3" name="Group 51"/>
            <p:cNvGrpSpPr>
              <a:grpSpLocks/>
            </p:cNvGrpSpPr>
            <p:nvPr/>
          </p:nvGrpSpPr>
          <p:grpSpPr bwMode="auto">
            <a:xfrm>
              <a:off x="336" y="2103"/>
              <a:ext cx="5184" cy="1920"/>
              <a:chOff x="336" y="2103"/>
              <a:chExt cx="5184" cy="1920"/>
            </a:xfrm>
          </p:grpSpPr>
          <p:sp>
            <p:nvSpPr>
              <p:cNvPr id="25" name="Rectangle 24"/>
              <p:cNvSpPr>
                <a:spLocks noChangeArrowheads="1"/>
              </p:cNvSpPr>
              <p:nvPr/>
            </p:nvSpPr>
            <p:spPr bwMode="auto">
              <a:xfrm>
                <a:off x="336" y="2103"/>
                <a:ext cx="5184" cy="1920"/>
              </a:xfrm>
              <a:prstGeom prst="rect">
                <a:avLst/>
              </a:prstGeom>
              <a:solidFill>
                <a:srgbClr val="EAEAEA"/>
              </a:solidFill>
              <a:ln w="9525" algn="ctr">
                <a:solidFill>
                  <a:srgbClr val="3366FF"/>
                </a:solidFill>
                <a:miter lim="800000"/>
                <a:headEnd/>
                <a:tailEnd/>
              </a:ln>
            </p:spPr>
            <p:txBody>
              <a:bodyPr lIns="45720" tIns="137160" rIns="45720" bIns="91440"/>
              <a:lstStyle/>
              <a:p>
                <a:pPr algn="ctr"/>
                <a:r>
                  <a:rPr lang="en-US" sz="1100" u="sng">
                    <a:solidFill>
                      <a:srgbClr val="3366FF"/>
                    </a:solidFill>
                    <a:cs typeface="Arial" charset="0"/>
                  </a:rPr>
                  <a:t>Data Exchange Specified by Schema</a:t>
                </a:r>
              </a:p>
              <a:p>
                <a:pPr algn="ctr">
                  <a:spcBef>
                    <a:spcPts val="300"/>
                  </a:spcBef>
                </a:pPr>
                <a:r>
                  <a:rPr lang="en-US" sz="1100">
                    <a:cs typeface="Arial" charset="0"/>
                  </a:rPr>
                  <a:t>Data exchanges can be XML documents or APIs</a:t>
                </a:r>
              </a:p>
            </p:txBody>
          </p:sp>
          <p:grpSp>
            <p:nvGrpSpPr>
              <p:cNvPr id="5" name="Group 38"/>
              <p:cNvGrpSpPr>
                <a:grpSpLocks/>
              </p:cNvGrpSpPr>
              <p:nvPr/>
            </p:nvGrpSpPr>
            <p:grpSpPr bwMode="auto">
              <a:xfrm>
                <a:off x="487" y="2521"/>
                <a:ext cx="4851" cy="1390"/>
                <a:chOff x="773875" y="3562122"/>
                <a:chExt cx="7699565" cy="2206851"/>
              </a:xfrm>
            </p:grpSpPr>
            <p:sp>
              <p:nvSpPr>
                <p:cNvPr id="27" name="Rectangle 4"/>
                <p:cNvSpPr>
                  <a:spLocks noChangeArrowheads="1"/>
                </p:cNvSpPr>
                <p:nvPr/>
              </p:nvSpPr>
              <p:spPr bwMode="auto">
                <a:xfrm>
                  <a:off x="3899095" y="3571648"/>
                  <a:ext cx="2103056" cy="568383"/>
                </a:xfrm>
                <a:prstGeom prst="rect">
                  <a:avLst/>
                </a:prstGeom>
                <a:solidFill>
                  <a:srgbClr val="EAEAEA"/>
                </a:solidFill>
                <a:ln w="9525" algn="ctr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lIns="45720" tIns="91440" rIns="45720" bIns="91440" anchor="ctr">
                  <a:spAutoFit/>
                </a:bodyPr>
                <a:lstStyle/>
                <a:p>
                  <a:pPr algn="ctr"/>
                  <a:r>
                    <a:rPr lang="en-US" sz="1100" u="sng">
                      <a:solidFill>
                        <a:srgbClr val="3366FF"/>
                      </a:solidFill>
                      <a:cs typeface="Arial" charset="0"/>
                    </a:rPr>
                    <a:t>Accessibility Chain Request</a:t>
                  </a:r>
                </a:p>
                <a:p>
                  <a:pPr algn="ctr">
                    <a:spcBef>
                      <a:spcPts val="300"/>
                    </a:spcBef>
                  </a:pPr>
                  <a:r>
                    <a:rPr lang="en-US" sz="1100">
                      <a:cs typeface="Arial" charset="0"/>
                    </a:rPr>
                    <a:t>Scenario Elements</a:t>
                  </a:r>
                </a:p>
              </p:txBody>
            </p:sp>
            <p:sp>
              <p:nvSpPr>
                <p:cNvPr id="28" name="Rectangle 27"/>
                <p:cNvSpPr>
                  <a:spLocks noChangeArrowheads="1"/>
                </p:cNvSpPr>
                <p:nvPr/>
              </p:nvSpPr>
              <p:spPr bwMode="auto">
                <a:xfrm>
                  <a:off x="6095797" y="4428986"/>
                  <a:ext cx="2377643" cy="1339987"/>
                </a:xfrm>
                <a:prstGeom prst="rect">
                  <a:avLst/>
                </a:prstGeom>
                <a:solidFill>
                  <a:srgbClr val="EAEAEA"/>
                </a:solidFill>
                <a:ln w="9525" algn="ctr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lIns="45720" tIns="91440" rIns="45720" bIns="91440" anchor="ctr">
                  <a:spAutoFit/>
                </a:bodyPr>
                <a:lstStyle/>
                <a:p>
                  <a:pPr algn="ctr"/>
                  <a:r>
                    <a:rPr lang="en-US" sz="1100" u="sng">
                      <a:solidFill>
                        <a:srgbClr val="3366FF"/>
                      </a:solidFill>
                      <a:cs typeface="Arial" charset="0"/>
                    </a:rPr>
                    <a:t>Feature Coverage Response</a:t>
                  </a:r>
                </a:p>
                <a:p>
                  <a:pPr algn="ctr">
                    <a:spcBef>
                      <a:spcPts val="600"/>
                    </a:spcBef>
                  </a:pPr>
                  <a:r>
                    <a:rPr lang="en-US" sz="1100">
                      <a:cs typeface="Arial" charset="0"/>
                    </a:rPr>
                    <a:t>Coverage by Area and by Percent</a:t>
                  </a:r>
                </a:p>
                <a:p>
                  <a:pPr algn="ctr">
                    <a:spcBef>
                      <a:spcPts val="600"/>
                    </a:spcBef>
                  </a:pPr>
                  <a:r>
                    <a:rPr lang="en-US" sz="1100">
                      <a:cs typeface="Arial" charset="0"/>
                    </a:rPr>
                    <a:t>Min, Max &amp; Avg Response Time</a:t>
                  </a:r>
                </a:p>
                <a:p>
                  <a:pPr algn="ctr">
                    <a:spcBef>
                      <a:spcPts val="600"/>
                    </a:spcBef>
                  </a:pPr>
                  <a:r>
                    <a:rPr lang="en-US" sz="1100">
                      <a:cs typeface="Arial" charset="0"/>
                    </a:rPr>
                    <a:t>Min, Max &amp; Avg Revisit Time</a:t>
                  </a:r>
                </a:p>
                <a:p>
                  <a:pPr algn="ctr">
                    <a:spcBef>
                      <a:spcPts val="600"/>
                    </a:spcBef>
                  </a:pPr>
                  <a:r>
                    <a:rPr lang="en-US" sz="1100">
                      <a:cs typeface="Arial" charset="0"/>
                    </a:rPr>
                    <a:t>Coverage by Time Interval</a:t>
                  </a:r>
                </a:p>
              </p:txBody>
            </p:sp>
            <p:sp>
              <p:nvSpPr>
                <p:cNvPr id="29" name="Rectangle 6"/>
                <p:cNvSpPr>
                  <a:spLocks noChangeArrowheads="1"/>
                </p:cNvSpPr>
                <p:nvPr/>
              </p:nvSpPr>
              <p:spPr bwMode="auto">
                <a:xfrm>
                  <a:off x="6095797" y="3566885"/>
                  <a:ext cx="2377643" cy="774779"/>
                </a:xfrm>
                <a:prstGeom prst="rect">
                  <a:avLst/>
                </a:prstGeom>
                <a:solidFill>
                  <a:srgbClr val="EAEAEA"/>
                </a:solidFill>
                <a:ln w="9525" algn="ctr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lIns="45720" tIns="91440" rIns="45720" bIns="91440" anchor="ctr">
                  <a:spAutoFit/>
                </a:bodyPr>
                <a:lstStyle/>
                <a:p>
                  <a:pPr algn="ctr"/>
                  <a:r>
                    <a:rPr lang="en-US" sz="1100" u="sng">
                      <a:solidFill>
                        <a:srgbClr val="3366FF"/>
                      </a:solidFill>
                      <a:cs typeface="Arial" charset="0"/>
                    </a:rPr>
                    <a:t>Accessibility Chain Response </a:t>
                  </a:r>
                </a:p>
                <a:p>
                  <a:pPr algn="ctr">
                    <a:spcBef>
                      <a:spcPts val="600"/>
                    </a:spcBef>
                  </a:pPr>
                  <a:r>
                    <a:rPr lang="en-US" sz="1100">
                      <a:cs typeface="Arial" charset="0"/>
                    </a:rPr>
                    <a:t>Accessibility Interval</a:t>
                  </a:r>
                </a:p>
                <a:p>
                  <a:pPr algn="ctr"/>
                  <a:r>
                    <a:rPr lang="en-US" sz="1100">
                      <a:cs typeface="Arial" charset="0"/>
                    </a:rPr>
                    <a:t> Start &amp; Stop Times</a:t>
                  </a:r>
                </a:p>
              </p:txBody>
            </p:sp>
            <p:sp>
              <p:nvSpPr>
                <p:cNvPr id="30" name="Rectangle 7"/>
                <p:cNvSpPr>
                  <a:spLocks noChangeArrowheads="1"/>
                </p:cNvSpPr>
                <p:nvPr/>
              </p:nvSpPr>
              <p:spPr bwMode="auto">
                <a:xfrm>
                  <a:off x="773875" y="3562122"/>
                  <a:ext cx="2971261" cy="1995692"/>
                </a:xfrm>
                <a:prstGeom prst="rect">
                  <a:avLst/>
                </a:prstGeom>
                <a:solidFill>
                  <a:srgbClr val="EAEAEA"/>
                </a:solidFill>
                <a:ln w="9525" algn="ctr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lIns="45720" tIns="137160" rIns="45720" anchor="ctr">
                  <a:spAutoFit/>
                </a:bodyPr>
                <a:lstStyle/>
                <a:p>
                  <a:pPr algn="ctr"/>
                  <a:r>
                    <a:rPr lang="en-US" sz="1100" u="sng">
                      <a:solidFill>
                        <a:srgbClr val="3366FF"/>
                      </a:solidFill>
                      <a:cs typeface="Arial" charset="0"/>
                    </a:rPr>
                    <a:t>Scenario Elements Initialization</a:t>
                  </a:r>
                </a:p>
                <a:p>
                  <a:pPr algn="ctr">
                    <a:spcBef>
                      <a:spcPts val="600"/>
                    </a:spcBef>
                    <a:buFont typeface="Arial" charset="0"/>
                    <a:buChar char="•"/>
                  </a:pPr>
                  <a:r>
                    <a:rPr lang="en-US" sz="1100">
                      <a:cs typeface="Arial" charset="0"/>
                    </a:rPr>
                    <a:t> Spacecrafts: Names &amp; Orbits</a:t>
                  </a:r>
                </a:p>
                <a:p>
                  <a:pPr algn="ctr">
                    <a:spcBef>
                      <a:spcPts val="600"/>
                    </a:spcBef>
                    <a:buFont typeface="Arial" charset="0"/>
                    <a:buChar char="•"/>
                  </a:pPr>
                  <a:r>
                    <a:rPr lang="en-US" sz="1100">
                      <a:cs typeface="Arial" charset="0"/>
                    </a:rPr>
                    <a:t> Imaging Payloads: Names &amp; Patterns</a:t>
                  </a:r>
                </a:p>
                <a:p>
                  <a:pPr algn="ctr">
                    <a:spcBef>
                      <a:spcPts val="600"/>
                    </a:spcBef>
                    <a:buFont typeface="Arial" charset="0"/>
                    <a:buChar char="•"/>
                  </a:pPr>
                  <a:r>
                    <a:rPr lang="en-US" sz="1100">
                      <a:cs typeface="Arial" charset="0"/>
                    </a:rPr>
                    <a:t> Features of Interest: Names, Boundaries, </a:t>
                  </a:r>
                  <a:br>
                    <a:rPr lang="en-US" sz="1100">
                      <a:cs typeface="Arial" charset="0"/>
                    </a:rPr>
                  </a:br>
                  <a:r>
                    <a:rPr lang="en-US" sz="1100">
                      <a:cs typeface="Arial" charset="0"/>
                    </a:rPr>
                    <a:t>&amp; Viewing Constraints</a:t>
                  </a:r>
                </a:p>
                <a:p>
                  <a:pPr algn="ctr">
                    <a:spcBef>
                      <a:spcPts val="600"/>
                    </a:spcBef>
                    <a:buFont typeface="Arial" charset="0"/>
                    <a:buChar char="•"/>
                  </a:pPr>
                  <a:r>
                    <a:rPr lang="en-US" sz="1100">
                      <a:cs typeface="Arial" charset="0"/>
                    </a:rPr>
                    <a:t> Geo Relay Satellites: Names &amp; Locations</a:t>
                  </a:r>
                </a:p>
                <a:p>
                  <a:pPr algn="ctr">
                    <a:spcBef>
                      <a:spcPts val="600"/>
                    </a:spcBef>
                    <a:buFont typeface="Arial" charset="0"/>
                    <a:buChar char="•"/>
                  </a:pPr>
                  <a:r>
                    <a:rPr lang="en-US" sz="1100">
                      <a:cs typeface="Arial" charset="0"/>
                    </a:rPr>
                    <a:t> Ground Stations: Names &amp; Locations</a:t>
                  </a:r>
                </a:p>
                <a:p>
                  <a:pPr algn="ctr">
                    <a:spcBef>
                      <a:spcPts val="600"/>
                    </a:spcBef>
                    <a:buFont typeface="Arial" charset="0"/>
                    <a:buChar char="•"/>
                  </a:pPr>
                  <a:r>
                    <a:rPr lang="en-US" sz="1100">
                      <a:cs typeface="Arial" charset="0"/>
                    </a:rPr>
                    <a:t> Scenario Start &amp; Stop Times</a:t>
                  </a:r>
                </a:p>
              </p:txBody>
            </p:sp>
            <p:sp>
              <p:nvSpPr>
                <p:cNvPr id="31" name="Rectangle 8"/>
                <p:cNvSpPr>
                  <a:spLocks noChangeArrowheads="1"/>
                </p:cNvSpPr>
                <p:nvPr/>
              </p:nvSpPr>
              <p:spPr bwMode="auto">
                <a:xfrm>
                  <a:off x="3886200" y="4441830"/>
                  <a:ext cx="2103120" cy="1092607"/>
                </a:xfrm>
                <a:prstGeom prst="rect">
                  <a:avLst/>
                </a:prstGeom>
                <a:solidFill>
                  <a:srgbClr val="EAEAEA"/>
                </a:solidFill>
                <a:ln w="9525" algn="ctr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lIns="45720" tIns="91440" rIns="45720" bIns="91440" anchor="ctr">
                  <a:spAutoFit/>
                </a:bodyPr>
                <a:lstStyle/>
                <a:p>
                  <a:pPr algn="ctr"/>
                  <a:r>
                    <a:rPr lang="en-US" sz="1100" u="sng">
                      <a:solidFill>
                        <a:srgbClr val="3366FF"/>
                      </a:solidFill>
                      <a:cs typeface="Arial" charset="0"/>
                    </a:rPr>
                    <a:t>Feature Coverage Request</a:t>
                  </a:r>
                </a:p>
                <a:p>
                  <a:pPr algn="ctr">
                    <a:spcBef>
                      <a:spcPts val="600"/>
                    </a:spcBef>
                  </a:pPr>
                  <a:r>
                    <a:rPr lang="en-US" sz="1100">
                      <a:cs typeface="Arial" charset="0"/>
                    </a:rPr>
                    <a:t>Feature of Interest Name</a:t>
                  </a:r>
                </a:p>
                <a:p>
                  <a:pPr algn="ctr">
                    <a:spcBef>
                      <a:spcPts val="600"/>
                    </a:spcBef>
                  </a:pPr>
                  <a:r>
                    <a:rPr lang="en-US" sz="1100">
                      <a:cs typeface="Arial" charset="0"/>
                    </a:rPr>
                    <a:t>Spacecraft &amp; Payload Names</a:t>
                  </a:r>
                </a:p>
                <a:p>
                  <a:pPr algn="ctr">
                    <a:spcBef>
                      <a:spcPts val="600"/>
                    </a:spcBef>
                  </a:pPr>
                  <a:r>
                    <a:rPr lang="en-US" sz="1100">
                      <a:cs typeface="Arial" charset="0"/>
                    </a:rPr>
                    <a:t>Figure of Merit Request</a:t>
                  </a:r>
                </a:p>
              </p:txBody>
            </p:sp>
          </p:grpSp>
        </p:grpSp>
        <p:grpSp>
          <p:nvGrpSpPr>
            <p:cNvPr id="6" name="Group 59"/>
            <p:cNvGrpSpPr>
              <a:grpSpLocks/>
            </p:cNvGrpSpPr>
            <p:nvPr/>
          </p:nvGrpSpPr>
          <p:grpSpPr bwMode="auto">
            <a:xfrm>
              <a:off x="576" y="816"/>
              <a:ext cx="4752" cy="1200"/>
              <a:chOff x="576" y="816"/>
              <a:chExt cx="4752" cy="1200"/>
            </a:xfrm>
          </p:grpSpPr>
          <p:sp>
            <p:nvSpPr>
              <p:cNvPr id="9" name="Rounded Rectangle 8"/>
              <p:cNvSpPr>
                <a:spLocks noChangeArrowheads="1"/>
              </p:cNvSpPr>
              <p:nvPr/>
            </p:nvSpPr>
            <p:spPr bwMode="auto">
              <a:xfrm>
                <a:off x="576" y="839"/>
                <a:ext cx="1056" cy="1153"/>
              </a:xfrm>
              <a:prstGeom prst="roundRect">
                <a:avLst>
                  <a:gd name="adj" fmla="val 16667"/>
                </a:avLst>
              </a:prstGeom>
              <a:solidFill>
                <a:srgbClr val="EAEAEA"/>
              </a:solidFill>
              <a:ln w="9525" algn="ctr">
                <a:solidFill>
                  <a:srgbClr val="3366FF"/>
                </a:solidFill>
                <a:round/>
                <a:headEnd/>
                <a:tailEnd/>
              </a:ln>
            </p:spPr>
            <p:txBody>
              <a:bodyPr lIns="45720" rIns="45720" anchor="ctr">
                <a:spAutoFit/>
              </a:bodyPr>
              <a:lstStyle/>
              <a:p>
                <a:pPr algn="ctr"/>
                <a:r>
                  <a:rPr lang="en-US" sz="1100" dirty="0" err="1">
                    <a:solidFill>
                      <a:srgbClr val="3366FF"/>
                    </a:solidFill>
                    <a:cs typeface="Arial" charset="0"/>
                  </a:rPr>
                  <a:t>SysML</a:t>
                </a:r>
                <a:r>
                  <a:rPr lang="en-US" sz="1100" dirty="0">
                    <a:solidFill>
                      <a:srgbClr val="3366FF"/>
                    </a:solidFill>
                    <a:cs typeface="Arial" charset="0"/>
                  </a:rPr>
                  <a:t> Model</a:t>
                </a:r>
                <a:r>
                  <a:rPr lang="en-US" sz="1100" u="sng" dirty="0">
                    <a:solidFill>
                      <a:srgbClr val="3366FF"/>
                    </a:solidFill>
                    <a:cs typeface="Arial" charset="0"/>
                  </a:rPr>
                  <a:t/>
                </a:r>
                <a:br>
                  <a:rPr lang="en-US" sz="1100" u="sng" dirty="0">
                    <a:solidFill>
                      <a:srgbClr val="3366FF"/>
                    </a:solidFill>
                    <a:cs typeface="Arial" charset="0"/>
                  </a:rPr>
                </a:br>
                <a:r>
                  <a:rPr lang="en-US" sz="1100" u="sng" dirty="0">
                    <a:solidFill>
                      <a:srgbClr val="3366FF"/>
                    </a:solidFill>
                    <a:cs typeface="Arial" charset="0"/>
                  </a:rPr>
                  <a:t>Interface Prototype</a:t>
                </a:r>
              </a:p>
              <a:p>
                <a:pPr algn="ctr">
                  <a:spcBef>
                    <a:spcPts val="600"/>
                  </a:spcBef>
                </a:pPr>
                <a:r>
                  <a:rPr lang="en-US" sz="1100" dirty="0">
                    <a:cs typeface="Arial" charset="0"/>
                  </a:rPr>
                  <a:t>Setup</a:t>
                </a:r>
                <a:br>
                  <a:rPr lang="en-US" sz="1100" dirty="0">
                    <a:cs typeface="Arial" charset="0"/>
                  </a:rPr>
                </a:br>
                <a:r>
                  <a:rPr lang="en-US" sz="1100" dirty="0">
                    <a:cs typeface="Arial" charset="0"/>
                  </a:rPr>
                  <a:t>System Elements</a:t>
                </a:r>
              </a:p>
              <a:p>
                <a:pPr algn="ctr">
                  <a:spcBef>
                    <a:spcPts val="600"/>
                  </a:spcBef>
                </a:pPr>
                <a:r>
                  <a:rPr lang="en-US" sz="1100" dirty="0">
                    <a:cs typeface="Arial" charset="0"/>
                  </a:rPr>
                  <a:t>Determine</a:t>
                </a:r>
                <a:br>
                  <a:rPr lang="en-US" sz="1100" dirty="0">
                    <a:cs typeface="Arial" charset="0"/>
                  </a:rPr>
                </a:br>
                <a:r>
                  <a:rPr lang="en-US" sz="1100" dirty="0">
                    <a:cs typeface="Arial" charset="0"/>
                  </a:rPr>
                  <a:t>Accessibility</a:t>
                </a:r>
              </a:p>
              <a:p>
                <a:pPr algn="ctr">
                  <a:spcBef>
                    <a:spcPts val="600"/>
                  </a:spcBef>
                </a:pPr>
                <a:r>
                  <a:rPr lang="en-US" sz="1100" dirty="0">
                    <a:cs typeface="Arial" charset="0"/>
                  </a:rPr>
                  <a:t>Determine Feature</a:t>
                </a:r>
                <a:br>
                  <a:rPr lang="en-US" sz="1100" dirty="0">
                    <a:cs typeface="Arial" charset="0"/>
                  </a:rPr>
                </a:br>
                <a:r>
                  <a:rPr lang="en-US" sz="1100" dirty="0">
                    <a:cs typeface="Arial" charset="0"/>
                  </a:rPr>
                  <a:t>Coverage</a:t>
                </a:r>
              </a:p>
            </p:txBody>
          </p:sp>
          <p:grpSp>
            <p:nvGrpSpPr>
              <p:cNvPr id="8" name="Group 61"/>
              <p:cNvGrpSpPr>
                <a:grpSpLocks/>
              </p:cNvGrpSpPr>
              <p:nvPr/>
            </p:nvGrpSpPr>
            <p:grpSpPr bwMode="auto">
              <a:xfrm>
                <a:off x="3504" y="816"/>
                <a:ext cx="1824" cy="1200"/>
                <a:chOff x="3504" y="816"/>
                <a:chExt cx="1824" cy="1200"/>
              </a:xfrm>
            </p:grpSpPr>
            <p:sp>
              <p:nvSpPr>
                <p:cNvPr id="16" name="Rounded Rectangle 15"/>
                <p:cNvSpPr>
                  <a:spLocks noChangeArrowheads="1"/>
                </p:cNvSpPr>
                <p:nvPr/>
              </p:nvSpPr>
              <p:spPr bwMode="auto">
                <a:xfrm>
                  <a:off x="3504" y="816"/>
                  <a:ext cx="1824" cy="1200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AEAEA"/>
                </a:solidFill>
                <a:ln w="9525" algn="ctr">
                  <a:solidFill>
                    <a:srgbClr val="3366FF"/>
                  </a:solidFill>
                  <a:round/>
                  <a:headEnd/>
                  <a:tailEnd/>
                </a:ln>
              </p:spPr>
              <p:txBody>
                <a:bodyPr lIns="45720" rIns="45720"/>
                <a:lstStyle/>
                <a:p>
                  <a:pPr algn="ctr"/>
                  <a:r>
                    <a:rPr lang="en-US" sz="1100" u="sng">
                      <a:solidFill>
                        <a:srgbClr val="3366FF"/>
                      </a:solidFill>
                      <a:cs typeface="Arial" charset="0"/>
                    </a:rPr>
                    <a:t>Interface Prototype to  AGI Components</a:t>
                  </a:r>
                </a:p>
              </p:txBody>
            </p:sp>
            <p:grpSp>
              <p:nvGrpSpPr>
                <p:cNvPr id="10" name="Group 31"/>
                <p:cNvGrpSpPr>
                  <a:grpSpLocks/>
                </p:cNvGrpSpPr>
                <p:nvPr/>
              </p:nvGrpSpPr>
              <p:grpSpPr bwMode="auto">
                <a:xfrm>
                  <a:off x="3644" y="1055"/>
                  <a:ext cx="1540" cy="817"/>
                  <a:chOff x="6089075" y="1447800"/>
                  <a:chExt cx="2445325" cy="1298101"/>
                </a:xfrm>
              </p:grpSpPr>
              <p:sp>
                <p:nvSpPr>
                  <p:cNvPr id="18" name="Rounded Rectangle 17"/>
                  <p:cNvSpPr>
                    <a:spLocks noChangeArrowheads="1"/>
                  </p:cNvSpPr>
                  <p:nvPr/>
                </p:nvSpPr>
                <p:spPr bwMode="auto">
                  <a:xfrm>
                    <a:off x="6089075" y="1524000"/>
                    <a:ext cx="762000" cy="476726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rgbClr val="EAEAEA"/>
                  </a:solidFill>
                  <a:ln w="9525" algn="ctr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lIns="45720" rIns="45720" anchor="ctr">
                    <a:spAutoFit/>
                  </a:bodyPr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US" sz="1100" dirty="0">
                        <a:latin typeface="Arial" pitchFamily="34" charset="0"/>
                        <a:cs typeface="Arial" pitchFamily="34" charset="0"/>
                      </a:rPr>
                      <a:t>Cache Interface</a:t>
                    </a:r>
                  </a:p>
                </p:txBody>
              </p:sp>
              <p:sp>
                <p:nvSpPr>
                  <p:cNvPr id="19" name="Rounded Rectangle 18"/>
                  <p:cNvSpPr>
                    <a:spLocks noChangeArrowheads="1"/>
                  </p:cNvSpPr>
                  <p:nvPr/>
                </p:nvSpPr>
                <p:spPr bwMode="auto">
                  <a:xfrm>
                    <a:off x="6096000" y="2057400"/>
                    <a:ext cx="990600" cy="685800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rgbClr val="EAEAEA"/>
                  </a:solidFill>
                  <a:ln w="9525" algn="ctr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lIns="45720" rIns="45720"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US" sz="1100" dirty="0">
                        <a:latin typeface="Arial" pitchFamily="34" charset="0"/>
                        <a:cs typeface="Arial" pitchFamily="34" charset="0"/>
                      </a:rPr>
                      <a:t>Components Interface</a:t>
                    </a:r>
                  </a:p>
                </p:txBody>
              </p:sp>
              <p:sp>
                <p:nvSpPr>
                  <p:cNvPr id="20" name="Rounded Rectangle 13"/>
                  <p:cNvSpPr>
                    <a:spLocks noChangeArrowheads="1"/>
                  </p:cNvSpPr>
                  <p:nvPr/>
                </p:nvSpPr>
                <p:spPr bwMode="auto">
                  <a:xfrm>
                    <a:off x="7467600" y="2269175"/>
                    <a:ext cx="990600" cy="476726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rgbClr val="EAEAEA"/>
                  </a:solidFill>
                  <a:ln w="9525" algn="ctr">
                    <a:solidFill>
                      <a:srgbClr val="3366FF"/>
                    </a:solidFill>
                    <a:round/>
                    <a:headEnd/>
                    <a:tailEnd/>
                  </a:ln>
                </p:spPr>
                <p:txBody>
                  <a:bodyPr lIns="45720" rIns="45720" anchor="ctr">
                    <a:spAutoFit/>
                  </a:bodyPr>
                  <a:lstStyle/>
                  <a:p>
                    <a:pPr algn="ctr"/>
                    <a:r>
                      <a:rPr lang="en-US" sz="1100">
                        <a:solidFill>
                          <a:srgbClr val="3366FF"/>
                        </a:solidFill>
                        <a:cs typeface="Arial" charset="0"/>
                      </a:rPr>
                      <a:t>AGI Components</a:t>
                    </a:r>
                    <a:r>
                      <a:rPr lang="en-US" sz="1100">
                        <a:cs typeface="Arial" charset="0"/>
                      </a:rPr>
                      <a:t> </a:t>
                    </a:r>
                  </a:p>
                </p:txBody>
              </p:sp>
              <p:sp>
                <p:nvSpPr>
                  <p:cNvPr id="21" name="Oval 20"/>
                  <p:cNvSpPr>
                    <a:spLocks noChangeArrowheads="1"/>
                  </p:cNvSpPr>
                  <p:nvPr/>
                </p:nvSpPr>
                <p:spPr bwMode="auto">
                  <a:xfrm>
                    <a:off x="7391400" y="1447800"/>
                    <a:ext cx="1143000" cy="685800"/>
                  </a:xfrm>
                  <a:prstGeom prst="ellipse">
                    <a:avLst/>
                  </a:prstGeom>
                  <a:solidFill>
                    <a:srgbClr val="EAEAEA"/>
                  </a:solidFill>
                  <a:ln w="9525" algn="ctr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lIns="45720" rIns="45720"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US" sz="1100" dirty="0">
                        <a:latin typeface="Arial" pitchFamily="34" charset="0"/>
                        <a:cs typeface="Arial" pitchFamily="34" charset="0"/>
                      </a:rPr>
                      <a:t>Scenario Elements Cache</a:t>
                    </a:r>
                  </a:p>
                </p:txBody>
              </p:sp>
              <p:cxnSp>
                <p:nvCxnSpPr>
                  <p:cNvPr id="22" name="Straight Arrow Connector 21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7086600" y="2438400"/>
                    <a:ext cx="365760" cy="1588"/>
                  </a:xfrm>
                  <a:prstGeom prst="straightConnector1">
                    <a:avLst/>
                  </a:prstGeom>
                  <a:noFill/>
                  <a:ln w="9525" algn="ctr">
                    <a:solidFill>
                      <a:schemeClr val="tx1"/>
                    </a:solidFill>
                    <a:round/>
                    <a:headEnd type="arrow" w="med" len="med"/>
                    <a:tailEnd type="arrow" w="med" len="med"/>
                  </a:ln>
                </p:spPr>
              </p:cxnSp>
              <p:cxnSp>
                <p:nvCxnSpPr>
                  <p:cNvPr id="23" name="Straight Arrow Connector 22"/>
                  <p:cNvCxnSpPr>
                    <a:cxnSpLocks noChangeShapeType="1"/>
                  </p:cNvCxnSpPr>
                  <p:nvPr/>
                </p:nvCxnSpPr>
                <p:spPr bwMode="auto">
                  <a:xfrm rot="-1800000">
                    <a:off x="7081496" y="2126425"/>
                    <a:ext cx="457200" cy="1588"/>
                  </a:xfrm>
                  <a:prstGeom prst="straightConnector1">
                    <a:avLst/>
                  </a:prstGeom>
                  <a:noFill/>
                  <a:ln w="9525" algn="ctr">
                    <a:solidFill>
                      <a:schemeClr val="tx1"/>
                    </a:solidFill>
                    <a:round/>
                    <a:headEnd type="arrow" w="med" len="med"/>
                    <a:tailEnd type="arrow" w="med" len="med"/>
                  </a:ln>
                </p:spPr>
              </p:cxnSp>
              <p:cxnSp>
                <p:nvCxnSpPr>
                  <p:cNvPr id="24" name="Straight Arrow Connector 23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6856025" y="1752600"/>
                    <a:ext cx="548640" cy="1588"/>
                  </a:xfrm>
                  <a:prstGeom prst="straightConnector1">
                    <a:avLst/>
                  </a:prstGeom>
                  <a:noFill/>
                  <a:ln w="9525" algn="ctr">
                    <a:solidFill>
                      <a:schemeClr val="tx1"/>
                    </a:solidFill>
                    <a:round/>
                    <a:headEnd/>
                    <a:tailEnd type="arrow" w="med" len="med"/>
                  </a:ln>
                </p:spPr>
              </p:cxnSp>
            </p:grpSp>
          </p:grpSp>
          <p:grpSp>
            <p:nvGrpSpPr>
              <p:cNvPr id="11" name="Group 71"/>
              <p:cNvGrpSpPr>
                <a:grpSpLocks/>
              </p:cNvGrpSpPr>
              <p:nvPr/>
            </p:nvGrpSpPr>
            <p:grpSpPr bwMode="auto">
              <a:xfrm>
                <a:off x="1632" y="917"/>
                <a:ext cx="2016" cy="1046"/>
                <a:chOff x="1632" y="917"/>
                <a:chExt cx="2016" cy="1046"/>
              </a:xfrm>
            </p:grpSpPr>
            <p:cxnSp>
              <p:nvCxnSpPr>
                <p:cNvPr id="12" name="Straight Arrow Connector 11"/>
                <p:cNvCxnSpPr>
                  <a:cxnSpLocks noChangeShapeType="1"/>
                </p:cNvCxnSpPr>
                <p:nvPr/>
              </p:nvCxnSpPr>
              <p:spPr bwMode="auto">
                <a:xfrm>
                  <a:off x="1632" y="1248"/>
                  <a:ext cx="2016" cy="1"/>
                </a:xfrm>
                <a:prstGeom prst="straightConnector1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 type="arrow" w="med" len="med"/>
                </a:ln>
              </p:spPr>
            </p:cxnSp>
            <p:cxnSp>
              <p:nvCxnSpPr>
                <p:cNvPr id="13" name="Straight Arrow Connector 12"/>
                <p:cNvCxnSpPr>
                  <a:cxnSpLocks noChangeShapeType="1"/>
                </p:cNvCxnSpPr>
                <p:nvPr/>
              </p:nvCxnSpPr>
              <p:spPr bwMode="auto">
                <a:xfrm>
                  <a:off x="1632" y="1514"/>
                  <a:ext cx="2016" cy="1"/>
                </a:xfrm>
                <a:prstGeom prst="straightConnector1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 type="arrow" w="med" len="med"/>
                  <a:tailEnd type="arrow" w="med" len="med"/>
                </a:ln>
              </p:spPr>
            </p:cxnSp>
            <p:cxnSp>
              <p:nvCxnSpPr>
                <p:cNvPr id="14" name="Straight Arrow Connector 13"/>
                <p:cNvCxnSpPr>
                  <a:cxnSpLocks noChangeShapeType="1"/>
                </p:cNvCxnSpPr>
                <p:nvPr/>
              </p:nvCxnSpPr>
              <p:spPr bwMode="auto">
                <a:xfrm>
                  <a:off x="1632" y="1776"/>
                  <a:ext cx="2016" cy="1"/>
                </a:xfrm>
                <a:prstGeom prst="straightConnector1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 type="arrow" w="med" len="med"/>
                  <a:tailEnd type="arrow" w="med" len="med"/>
                </a:ln>
              </p:spPr>
            </p:cxnSp>
            <p:sp>
              <p:nvSpPr>
                <p:cNvPr id="15" name="Rounded Rectangle 14"/>
                <p:cNvSpPr>
                  <a:spLocks noChangeArrowheads="1"/>
                </p:cNvSpPr>
                <p:nvPr/>
              </p:nvSpPr>
              <p:spPr bwMode="auto">
                <a:xfrm>
                  <a:off x="1929" y="917"/>
                  <a:ext cx="1296" cy="104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AEAEA"/>
                </a:solidFill>
                <a:ln w="9525" algn="ctr">
                  <a:solidFill>
                    <a:srgbClr val="3366FF"/>
                  </a:solidFill>
                  <a:round/>
                  <a:headEnd/>
                  <a:tailEnd/>
                </a:ln>
              </p:spPr>
              <p:txBody>
                <a:bodyPr lIns="45720" rIns="45720" anchor="ctr">
                  <a:spAutoFit/>
                </a:bodyPr>
                <a:lstStyle/>
                <a:p>
                  <a:pPr algn="ctr"/>
                  <a:r>
                    <a:rPr lang="en-US" sz="1100" u="sng">
                      <a:solidFill>
                        <a:srgbClr val="3366FF"/>
                      </a:solidFill>
                      <a:cs typeface="Arial" charset="0"/>
                    </a:rPr>
                    <a:t>Data Exchange</a:t>
                  </a:r>
                </a:p>
                <a:p>
                  <a:pPr algn="ctr">
                    <a:spcBef>
                      <a:spcPts val="600"/>
                    </a:spcBef>
                  </a:pPr>
                  <a:r>
                    <a:rPr lang="en-US" sz="1100">
                      <a:cs typeface="Arial" charset="0"/>
                    </a:rPr>
                    <a:t>Scenario</a:t>
                  </a:r>
                  <a:br>
                    <a:rPr lang="en-US" sz="1100">
                      <a:cs typeface="Arial" charset="0"/>
                    </a:rPr>
                  </a:br>
                  <a:r>
                    <a:rPr lang="en-US" sz="1100">
                      <a:cs typeface="Arial" charset="0"/>
                    </a:rPr>
                    <a:t> Elements</a:t>
                  </a:r>
                </a:p>
                <a:p>
                  <a:pPr algn="ctr">
                    <a:spcBef>
                      <a:spcPts val="600"/>
                    </a:spcBef>
                  </a:pPr>
                  <a:r>
                    <a:rPr lang="en-US" sz="1100">
                      <a:cs typeface="Arial" charset="0"/>
                    </a:rPr>
                    <a:t>Accessibility</a:t>
                  </a:r>
                  <a:br>
                    <a:rPr lang="en-US" sz="1100">
                      <a:cs typeface="Arial" charset="0"/>
                    </a:rPr>
                  </a:br>
                  <a:r>
                    <a:rPr lang="en-US" sz="1100">
                      <a:cs typeface="Arial" charset="0"/>
                    </a:rPr>
                    <a:t> Request / Response</a:t>
                  </a:r>
                </a:p>
                <a:p>
                  <a:pPr algn="ctr">
                    <a:spcBef>
                      <a:spcPts val="600"/>
                    </a:spcBef>
                  </a:pPr>
                  <a:r>
                    <a:rPr lang="en-US" sz="1100">
                      <a:cs typeface="Arial" charset="0"/>
                    </a:rPr>
                    <a:t>Feature Coverage</a:t>
                  </a:r>
                  <a:br>
                    <a:rPr lang="en-US" sz="1100">
                      <a:cs typeface="Arial" charset="0"/>
                    </a:rPr>
                  </a:br>
                  <a:r>
                    <a:rPr lang="en-US" sz="1100">
                      <a:cs typeface="Arial" charset="0"/>
                    </a:rPr>
                    <a:t> Request/Response</a:t>
                  </a:r>
                </a:p>
              </p:txBody>
            </p:sp>
          </p:grpSp>
        </p:grpSp>
      </p:grpSp>
    </p:spTree>
  </p:cSld>
  <p:clrMapOvr>
    <a:masterClrMapping/>
  </p:clrMapOvr>
  <p:transition advTm="7000">
    <p:wipe dir="r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 has been a busy year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Analytical capabilities rapidly increasing</a:t>
            </a:r>
          </a:p>
          <a:p>
            <a:r>
              <a:rPr lang="en-US" sz="2800" dirty="0" smtClean="0"/>
              <a:t>More integration with other modeling languages</a:t>
            </a:r>
          </a:p>
          <a:p>
            <a:r>
              <a:rPr lang="en-US" sz="2800" dirty="0" smtClean="0"/>
              <a:t>Much more experience with documentation and reporting from models</a:t>
            </a:r>
          </a:p>
          <a:p>
            <a:endParaRPr lang="en-US" sz="2800" dirty="0" smtClean="0"/>
          </a:p>
          <a:p>
            <a:r>
              <a:rPr lang="en-US" sz="2800" dirty="0" smtClean="0"/>
              <a:t>Feasibility is shown – now on to maturation and productivity</a:t>
            </a:r>
            <a:endParaRPr lang="en-US" sz="2800" dirty="0"/>
          </a:p>
        </p:txBody>
      </p:sp>
    </p:spTree>
  </p:cSld>
  <p:clrMapOvr>
    <a:masterClrMapping/>
  </p:clrMapOvr>
  <p:transition advTm="7000">
    <p:wipe dir="r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Come to the Breakout </a:t>
            </a:r>
            <a:r>
              <a:rPr lang="en-US" dirty="0" smtClean="0"/>
              <a:t>Session!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Monday </a:t>
            </a:r>
            <a:r>
              <a:rPr lang="en-US" dirty="0" smtClean="0"/>
              <a:t>afternoon – </a:t>
            </a:r>
            <a:r>
              <a:rPr lang="en-US" dirty="0" err="1" smtClean="0"/>
              <a:t>SysML</a:t>
            </a:r>
            <a:r>
              <a:rPr lang="en-US" dirty="0" smtClean="0"/>
              <a:t> / STK joint session Space Systems, Telescope, Model and Simulation </a:t>
            </a:r>
            <a:r>
              <a:rPr lang="en-US" dirty="0" smtClean="0"/>
              <a:t>Interoperability</a:t>
            </a:r>
          </a:p>
          <a:p>
            <a:pPr lvl="1"/>
            <a:r>
              <a:rPr lang="en-US" dirty="0" smtClean="0"/>
              <a:t>See a live demo of how we match concepts between modeling domains</a:t>
            </a:r>
          </a:p>
          <a:p>
            <a:pPr lvl="2"/>
            <a:r>
              <a:rPr lang="en-US" dirty="0" smtClean="0"/>
              <a:t>Time</a:t>
            </a:r>
          </a:p>
          <a:p>
            <a:pPr lvl="2"/>
            <a:r>
              <a:rPr lang="en-US" dirty="0" smtClean="0"/>
              <a:t>Reference Frames</a:t>
            </a:r>
          </a:p>
          <a:p>
            <a:pPr lvl="2"/>
            <a:r>
              <a:rPr lang="en-US" dirty="0" smtClean="0"/>
              <a:t>Tracking versions of system model -&gt; analysis model -&gt; system model reported values</a:t>
            </a:r>
            <a:endParaRPr lang="en-US" dirty="0" smtClean="0"/>
          </a:p>
        </p:txBody>
      </p:sp>
    </p:spTree>
  </p:cSld>
  <p:clrMapOvr>
    <a:masterClrMapping/>
  </p:clrMapOvr>
  <p:transition>
    <p:wipe dir="r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Acknowledgements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JPL Integrated Model-Centric Engineering initiative team</a:t>
            </a:r>
          </a:p>
          <a:p>
            <a:r>
              <a:rPr lang="en-US" dirty="0" smtClean="0"/>
              <a:t>JPL Operations Revitalization Team</a:t>
            </a:r>
          </a:p>
          <a:p>
            <a:r>
              <a:rPr lang="en-US" dirty="0" err="1" smtClean="0"/>
              <a:t>FireSat</a:t>
            </a:r>
            <a:r>
              <a:rPr lang="en-US" dirty="0" smtClean="0"/>
              <a:t> Challenge Team Contributors</a:t>
            </a:r>
          </a:p>
          <a:p>
            <a:r>
              <a:rPr lang="en-US" dirty="0" smtClean="0"/>
              <a:t>Analytical Graphics, Inc.</a:t>
            </a:r>
          </a:p>
          <a:p>
            <a:r>
              <a:rPr lang="en-US" dirty="0" err="1" smtClean="0"/>
              <a:t>InterCAX</a:t>
            </a:r>
            <a:endParaRPr lang="en-US" dirty="0" smtClean="0"/>
          </a:p>
        </p:txBody>
      </p:sp>
    </p:spTree>
  </p:cSld>
  <p:clrMapOvr>
    <a:masterClrMapping/>
  </p:clrMapOvr>
  <p:transition advTm="7000">
    <p:wipe dir="r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8229600" cy="502920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1400" dirty="0" smtClean="0"/>
              <a:t>Delp, C., </a:t>
            </a:r>
            <a:r>
              <a:rPr lang="en-US" sz="1400" dirty="0" err="1" smtClean="0"/>
              <a:t>Bindschadler</a:t>
            </a:r>
            <a:r>
              <a:rPr lang="en-US" sz="1400" dirty="0" smtClean="0"/>
              <a:t>, D., </a:t>
            </a:r>
            <a:r>
              <a:rPr lang="en-US" sz="1400" dirty="0" err="1" smtClean="0"/>
              <a:t>Wolleager</a:t>
            </a:r>
            <a:r>
              <a:rPr lang="en-US" sz="1400" dirty="0" smtClean="0"/>
              <a:t>, R., Carrion, C., et al., “MOS 2.0 - Modeling The Next Revolutionary Mission Operations System,” 2011 IEEE Aerospace Applications Conference Proceedings, March 5-12, 2011.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400" dirty="0" smtClean="0"/>
              <a:t>Jackson, M., Delp, C., </a:t>
            </a:r>
            <a:r>
              <a:rPr lang="en-US" sz="1400" dirty="0" err="1" smtClean="0"/>
              <a:t>Bindschadler</a:t>
            </a:r>
            <a:r>
              <a:rPr lang="en-US" sz="1400" dirty="0" smtClean="0"/>
              <a:t> D., Sarrel, M., </a:t>
            </a:r>
            <a:r>
              <a:rPr lang="en-US" sz="1400" dirty="0" err="1" smtClean="0"/>
              <a:t>Wollaeger</a:t>
            </a:r>
            <a:r>
              <a:rPr lang="en-US" sz="1400" dirty="0" smtClean="0"/>
              <a:t>, R., and Lam, D., “Dynamic Gate Product and Artifact Generation from System Models,” 2011 IEEE Aerospace Applications Conference Proceedings, March 5-12, 2011.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400" dirty="0" smtClean="0"/>
              <a:t>Cole, B., Delp, C., and Donahue, K., "Piloting Model Based Engineering Techniques for Spacecraft Concepts," INCOSE International Symposium 2010, Chicago, IL, USA, June, 2010.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400" dirty="0" smtClean="0"/>
              <a:t>Jenkins, S., “A Modeling Approach to Document Production,” INCOSE INSIGHT, [12] 4, p. 44-6.  December 2009.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400" dirty="0" smtClean="0"/>
              <a:t>Delp, C., “</a:t>
            </a:r>
            <a:r>
              <a:rPr lang="en-US" sz="1400" dirty="0" err="1" smtClean="0"/>
              <a:t>FireSAT</a:t>
            </a:r>
            <a:r>
              <a:rPr lang="en-US" sz="1400" dirty="0" smtClean="0"/>
              <a:t>: Model </a:t>
            </a:r>
            <a:r>
              <a:rPr lang="en-US" sz="1400" dirty="0" err="1" smtClean="0"/>
              <a:t>vs</a:t>
            </a:r>
            <a:r>
              <a:rPr lang="en-US" sz="1400" dirty="0" smtClean="0"/>
              <a:t> Documents Alone,” Presentation at INCOSE International Workshop 2010.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400" dirty="0" smtClean="0"/>
              <a:t>Kaslow, D., “COTS Implementation of a Sensor Planning Service </a:t>
            </a:r>
            <a:r>
              <a:rPr lang="en-US" sz="1400" dirty="0" err="1" smtClean="0"/>
              <a:t>GetFeasibility</a:t>
            </a:r>
            <a:r>
              <a:rPr lang="en-US" sz="1400" dirty="0" smtClean="0"/>
              <a:t> Operation - Interim Status #2”, 2011 IEEE Aerospace Applications Conference Proceedings, March 5-12, 2011.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400" dirty="0" smtClean="0"/>
              <a:t>Bajaj, M., “SLIM - A Collaborative, Model-Based Systems Engineering Workspace for Next-Generation Complex System”, 2011 IEEE Aerospace Applications Conference Proceedings, March 5-12, 2011.</a:t>
            </a:r>
          </a:p>
          <a:p>
            <a:pPr marL="514350" indent="-514350">
              <a:buFont typeface="+mj-lt"/>
              <a:buAutoNum type="arabicPeriod"/>
            </a:pPr>
            <a:endParaRPr lang="en-US" sz="1400" dirty="0" smtClean="0"/>
          </a:p>
        </p:txBody>
      </p:sp>
    </p:spTree>
  </p:cSld>
  <p:clrMapOvr>
    <a:masterClrMapping/>
  </p:clrMapOvr>
  <p:transition advTm="7000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Success in past years!</a:t>
            </a:r>
            <a:endParaRPr lang="en-US" dirty="0"/>
          </a:p>
        </p:txBody>
      </p:sp>
      <p:pic>
        <p:nvPicPr>
          <p:cNvPr id="6" name="Picture 5" descr="Concept Sketch.jpg"/>
          <p:cNvPicPr>
            <a:picLocks noChangeAspect="1"/>
          </p:cNvPicPr>
          <p:nvPr/>
        </p:nvPicPr>
        <p:blipFill>
          <a:blip r:embed="rId3" cstate="print"/>
          <a:srcRect b="3838"/>
          <a:stretch>
            <a:fillRect/>
          </a:stretch>
        </p:blipFill>
        <p:spPr>
          <a:xfrm>
            <a:off x="762000" y="1981200"/>
            <a:ext cx="3470304" cy="267563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33400" y="4724400"/>
            <a:ext cx="3962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FireSat</a:t>
            </a:r>
            <a:r>
              <a:rPr lang="en-US" dirty="0" smtClean="0"/>
              <a:t> – International and Academic Collaboration w/ publically available concept </a:t>
            </a:r>
            <a:r>
              <a:rPr lang="en-US" baseline="30000" dirty="0" smtClean="0"/>
              <a:t>5</a:t>
            </a:r>
            <a:endParaRPr lang="en-US" baseline="30000" dirty="0"/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43400" y="1524000"/>
            <a:ext cx="4687227" cy="211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4419600" y="3733800"/>
            <a:ext cx="457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Pilot on publically available Outer Planets Flagship Mission concept with integrated </a:t>
            </a:r>
            <a:r>
              <a:rPr lang="en-US" dirty="0" err="1" smtClean="0"/>
              <a:t>Parametrics</a:t>
            </a:r>
            <a:r>
              <a:rPr lang="en-US" dirty="0" smtClean="0"/>
              <a:t> execution </a:t>
            </a:r>
            <a:r>
              <a:rPr lang="en-US" baseline="30000" dirty="0" smtClean="0"/>
              <a:t>3</a:t>
            </a:r>
            <a:endParaRPr lang="en-US" baseline="30000" dirty="0"/>
          </a:p>
        </p:txBody>
      </p:sp>
    </p:spTree>
  </p:cSld>
  <p:clrMapOvr>
    <a:masterClrMapping/>
  </p:clrMapOvr>
  <p:transition advTm="7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Lots of Ground to Cover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Model-Based Mission Operations</a:t>
            </a:r>
          </a:p>
          <a:p>
            <a:r>
              <a:rPr lang="en-US" dirty="0" smtClean="0"/>
              <a:t>Modeling and Generating Documents</a:t>
            </a:r>
          </a:p>
          <a:p>
            <a:r>
              <a:rPr lang="en-US" dirty="0" smtClean="0"/>
              <a:t>STK XML Schema</a:t>
            </a:r>
          </a:p>
          <a:p>
            <a:r>
              <a:rPr lang="en-US" dirty="0" smtClean="0"/>
              <a:t>Integrating STK and </a:t>
            </a:r>
            <a:r>
              <a:rPr lang="en-US" dirty="0" err="1" smtClean="0"/>
              <a:t>SysML</a:t>
            </a:r>
            <a:endParaRPr lang="en-US" dirty="0"/>
          </a:p>
        </p:txBody>
      </p:sp>
    </p:spTree>
  </p:cSld>
  <p:clrMapOvr>
    <a:masterClrMapping/>
  </p:clrMapOvr>
  <p:transition advTm="7000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Model-Based Mission Operations </a:t>
            </a:r>
            <a:r>
              <a:rPr lang="en-US" baseline="30000" dirty="0" smtClean="0"/>
              <a:t>1</a:t>
            </a:r>
            <a:endParaRPr lang="en-US" baseline="30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Goal is to replace manuals and static descriptions of spacecraft with models as the gold source of information</a:t>
            </a:r>
          </a:p>
          <a:p>
            <a:r>
              <a:rPr lang="en-US" sz="2400" dirty="0" smtClean="0"/>
              <a:t>Models will be called upon to give a complete description of spacecraft</a:t>
            </a:r>
          </a:p>
          <a:p>
            <a:pPr lvl="1"/>
            <a:r>
              <a:rPr lang="en-US" sz="2000" dirty="0" smtClean="0"/>
              <a:t>Expected behaviors</a:t>
            </a:r>
          </a:p>
          <a:p>
            <a:pPr lvl="1"/>
            <a:r>
              <a:rPr lang="en-US" sz="2000" dirty="0" smtClean="0"/>
              <a:t>Physical configuration</a:t>
            </a:r>
          </a:p>
          <a:p>
            <a:pPr lvl="1"/>
            <a:r>
              <a:rPr lang="en-US" sz="2000" dirty="0" smtClean="0"/>
              <a:t>Command dictionaries</a:t>
            </a:r>
          </a:p>
          <a:p>
            <a:pPr lvl="1"/>
            <a:r>
              <a:rPr lang="en-US" sz="2000" dirty="0" smtClean="0"/>
              <a:t>Expected resource availability of spacecraft in near term</a:t>
            </a:r>
          </a:p>
          <a:p>
            <a:pPr lvl="1"/>
            <a:r>
              <a:rPr lang="en-US" sz="2000" dirty="0" smtClean="0"/>
              <a:t>Operational constraints</a:t>
            </a:r>
          </a:p>
          <a:p>
            <a:pPr lvl="1"/>
            <a:r>
              <a:rPr lang="en-US" sz="2000" dirty="0" smtClean="0"/>
              <a:t>Expected quality and volume of data products</a:t>
            </a:r>
          </a:p>
          <a:p>
            <a:pPr lvl="1"/>
            <a:r>
              <a:rPr lang="en-US" sz="2000" dirty="0" smtClean="0"/>
              <a:t>Expected responses to operator commands</a:t>
            </a:r>
            <a:endParaRPr lang="en-US" sz="2000" dirty="0"/>
          </a:p>
        </p:txBody>
      </p:sp>
      <p:sp>
        <p:nvSpPr>
          <p:cNvPr id="4" name="Footer Placeholder 3"/>
          <p:cNvSpPr txBox="1">
            <a:spLocks/>
          </p:cNvSpPr>
          <p:nvPr/>
        </p:nvSpPr>
        <p:spPr bwMode="auto">
          <a:xfrm>
            <a:off x="609600" y="6492875"/>
            <a:ext cx="80010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t>Copyright 2011 California Institute of Technology. Government sponsorship acknowledged.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</p:cSld>
  <p:clrMapOvr>
    <a:masterClrMapping/>
  </p:clrMapOvr>
  <p:transition advTm="7000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 for Controller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A view of the Mission Operations System (MOS) is as a control system for a spacecraft</a:t>
            </a:r>
          </a:p>
          <a:p>
            <a:r>
              <a:rPr lang="en-US" sz="2400" dirty="0" smtClean="0"/>
              <a:t>A model-based MOS is a parallel to control algorithms that incorporate a plant model to calibrate sensor inputs</a:t>
            </a:r>
          </a:p>
          <a:p>
            <a:r>
              <a:rPr lang="en-US" sz="2400" dirty="0" smtClean="0"/>
              <a:t>Model must provide ability to reconcile predicted and observed states to improve efficiency and operator performance</a:t>
            </a:r>
          </a:p>
          <a:p>
            <a:r>
              <a:rPr lang="en-US" sz="2400" dirty="0" smtClean="0"/>
              <a:t>Does </a:t>
            </a:r>
            <a:r>
              <a:rPr lang="en-US" sz="2400" dirty="0" err="1" smtClean="0"/>
              <a:t>SysML</a:t>
            </a:r>
            <a:r>
              <a:rPr lang="en-US" sz="2400" dirty="0" smtClean="0"/>
              <a:t> support this?</a:t>
            </a:r>
            <a:endParaRPr lang="en-US" sz="2400" dirty="0"/>
          </a:p>
        </p:txBody>
      </p:sp>
      <p:sp>
        <p:nvSpPr>
          <p:cNvPr id="4" name="Footer Placeholder 3"/>
          <p:cNvSpPr txBox="1">
            <a:spLocks/>
          </p:cNvSpPr>
          <p:nvPr/>
        </p:nvSpPr>
        <p:spPr bwMode="auto">
          <a:xfrm>
            <a:off x="609600" y="6492875"/>
            <a:ext cx="80010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t>Copyright 2011 California Institute of Technology. Government sponsorship acknowledged.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</p:cSld>
  <p:clrMapOvr>
    <a:masterClrMapping/>
  </p:clrMapOvr>
  <p:transition advTm="7000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 with Simulation for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Simulating spacecraft operation early in development is desired to improve design of operations system </a:t>
            </a:r>
            <a:r>
              <a:rPr lang="en-US" sz="2400" i="1" u="sng" dirty="0" smtClean="0"/>
              <a:t>and</a:t>
            </a:r>
            <a:r>
              <a:rPr lang="en-US" sz="2400" dirty="0" smtClean="0"/>
              <a:t> flight system</a:t>
            </a:r>
          </a:p>
          <a:p>
            <a:r>
              <a:rPr lang="en-US" sz="2400" dirty="0" smtClean="0"/>
              <a:t>Fidelity of spacecraft model should be sufficient to prototype an MOS, which should guide design of spacecraft to greater operability</a:t>
            </a:r>
          </a:p>
          <a:p>
            <a:r>
              <a:rPr lang="en-US" sz="2400" dirty="0" smtClean="0"/>
              <a:t>Operational scenarios are key to understanding resource requirements for spacecraft to support observations with a given instrument set</a:t>
            </a:r>
          </a:p>
        </p:txBody>
      </p:sp>
      <p:sp>
        <p:nvSpPr>
          <p:cNvPr id="4" name="Footer Placeholder 3"/>
          <p:cNvSpPr txBox="1">
            <a:spLocks/>
          </p:cNvSpPr>
          <p:nvPr/>
        </p:nvSpPr>
        <p:spPr bwMode="auto">
          <a:xfrm>
            <a:off x="609600" y="6492875"/>
            <a:ext cx="80010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t>Copyright 2011 California Institute of Technology. Government sponsorship acknowledged.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</p:cSld>
  <p:clrMapOvr>
    <a:masterClrMapping/>
  </p:clrMapOvr>
  <p:transition advTm="7000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work ahead on</a:t>
            </a:r>
            <a:br>
              <a:rPr lang="en-US" dirty="0" smtClean="0"/>
            </a:br>
            <a:r>
              <a:rPr lang="en-US" dirty="0" smtClean="0"/>
              <a:t>(control system) states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Something to chew on for more of the workshop</a:t>
            </a:r>
          </a:p>
          <a:p>
            <a:r>
              <a:rPr lang="en-US" sz="2000" dirty="0" smtClean="0"/>
              <a:t>One of the standing critiques of </a:t>
            </a:r>
            <a:r>
              <a:rPr lang="en-US" sz="2000" dirty="0" err="1" smtClean="0"/>
              <a:t>SysML</a:t>
            </a:r>
            <a:r>
              <a:rPr lang="en-US" sz="2000" dirty="0" smtClean="0"/>
              <a:t> from members of this group is the treatment of time among behavior and </a:t>
            </a:r>
            <a:r>
              <a:rPr lang="en-US" sz="2000" dirty="0" err="1" smtClean="0"/>
              <a:t>parametrics</a:t>
            </a:r>
            <a:r>
              <a:rPr lang="en-US" sz="2000" dirty="0" smtClean="0"/>
              <a:t> constructs</a:t>
            </a:r>
            <a:endParaRPr lang="en-US" sz="2000" dirty="0"/>
          </a:p>
          <a:p>
            <a:r>
              <a:rPr lang="en-US" sz="2000" dirty="0" smtClean="0"/>
              <a:t>Strengthening execution semantics for behavior (e.g., </a:t>
            </a:r>
            <a:r>
              <a:rPr lang="en-US" sz="2000" dirty="0" err="1" smtClean="0"/>
              <a:t>fUML</a:t>
            </a:r>
            <a:r>
              <a:rPr lang="en-US" sz="2000" dirty="0" smtClean="0"/>
              <a:t> and </a:t>
            </a:r>
            <a:r>
              <a:rPr lang="en-US" sz="2000" dirty="0" err="1" smtClean="0"/>
              <a:t>Modelica</a:t>
            </a:r>
            <a:r>
              <a:rPr lang="en-US" sz="2000" dirty="0" smtClean="0"/>
              <a:t> integration) is improving the ability to work with </a:t>
            </a:r>
            <a:r>
              <a:rPr lang="en-US" sz="2000" dirty="0" err="1" smtClean="0"/>
              <a:t>stateful</a:t>
            </a:r>
            <a:r>
              <a:rPr lang="en-US" sz="2000" dirty="0" smtClean="0"/>
              <a:t> variables and time</a:t>
            </a:r>
          </a:p>
          <a:p>
            <a:r>
              <a:rPr lang="en-US" sz="2000" dirty="0" smtClean="0"/>
              <a:t>A valid question – when do we attempt to work with these variables in the system model and when do we call upon other tools in the modeling / simulation kit?</a:t>
            </a:r>
          </a:p>
          <a:p>
            <a:r>
              <a:rPr lang="en-US" sz="2000" dirty="0" smtClean="0"/>
              <a:t>How about associating state trajectories back to the system model?</a:t>
            </a:r>
          </a:p>
        </p:txBody>
      </p:sp>
      <p:sp>
        <p:nvSpPr>
          <p:cNvPr id="4" name="Footer Placeholder 3"/>
          <p:cNvSpPr txBox="1">
            <a:spLocks/>
          </p:cNvSpPr>
          <p:nvPr/>
        </p:nvSpPr>
        <p:spPr bwMode="auto">
          <a:xfrm>
            <a:off x="609600" y="6492875"/>
            <a:ext cx="80010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t>Copyright 2011 California Institute of Technology. Government sponsorship acknowledged.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</p:cSld>
  <p:clrMapOvr>
    <a:masterClrMapping/>
  </p:clrMapOvr>
  <p:transition advTm="7000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Default Design">
      <a:majorFont>
        <a:latin typeface=""/>
        <a:ea typeface="ＭＳ Ｐゴシック"/>
        <a:cs typeface="ＭＳ Ｐゴシック"/>
      </a:majorFont>
      <a:minorFont>
        <a:latin typeface="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7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7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DAF49761C18149B7477DD8D9C51F2B" ma:contentTypeVersion="0" ma:contentTypeDescription="Create a new document." ma:contentTypeScope="" ma:versionID="df6921dd901eaf0ee9a904633abb1df0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4EAA8AA-249C-4240-9704-88B2F88F29D9}">
  <ds:schemaRefs>
    <ds:schemaRef ds:uri="http://purl.org/dc/elements/1.1/"/>
    <ds:schemaRef ds:uri="http://schemas.microsoft.com/office/2006/documentManagement/types"/>
    <ds:schemaRef ds:uri="http://purl.org/dc/terms/"/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365E11F4-BCEE-41C3-8991-9ABDBA4A53E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3DAE41A2-3E7C-4F94-9420-8852244ECE0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566</TotalTime>
  <Words>2438</Words>
  <Application>Microsoft Office PowerPoint</Application>
  <PresentationFormat>On-screen Show (4:3)</PresentationFormat>
  <Paragraphs>633</Paragraphs>
  <Slides>38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2_Default Design</vt:lpstr>
      <vt:lpstr>Working Through System Models Space Systems Challenge Team INCOSE MBSE Initiative</vt:lpstr>
      <vt:lpstr>Space Systems Challenge Team</vt:lpstr>
      <vt:lpstr>Team Objectives – Discover:</vt:lpstr>
      <vt:lpstr>Success in past years!</vt:lpstr>
      <vt:lpstr>Lots of Ground to Cover</vt:lpstr>
      <vt:lpstr>Model-Based Mission Operations 1</vt:lpstr>
      <vt:lpstr>Model for Controller</vt:lpstr>
      <vt:lpstr>Model with Simulation for Development</vt:lpstr>
      <vt:lpstr>More work ahead on (control system) states</vt:lpstr>
      <vt:lpstr>Document Generation and Models 2</vt:lpstr>
      <vt:lpstr>Thinking Beyond Document Generators</vt:lpstr>
      <vt:lpstr>We write to make a case </vt:lpstr>
      <vt:lpstr>Rendering a spacecraft design readable</vt:lpstr>
      <vt:lpstr>Results of MOS Revitalization Experience with Document Generation</vt:lpstr>
      <vt:lpstr>Answering “When do I stop?”</vt:lpstr>
      <vt:lpstr>SysML with STK 6,7</vt:lpstr>
      <vt:lpstr>Concept Model</vt:lpstr>
      <vt:lpstr>FireSat Structural Model</vt:lpstr>
      <vt:lpstr>Scanned Area</vt:lpstr>
      <vt:lpstr>Requirements Verification</vt:lpstr>
      <vt:lpstr>Space Element Parametrics</vt:lpstr>
      <vt:lpstr>Space Element Lifetime</vt:lpstr>
      <vt:lpstr>Trade Study – Cost, Coverage, Resolution vs Altitude</vt:lpstr>
      <vt:lpstr>Power Analysis Model</vt:lpstr>
      <vt:lpstr>Trade Study – Cost, Coverage, Resolution vs Altitude</vt:lpstr>
      <vt:lpstr>Satellite Toolkit in 60 seconds</vt:lpstr>
      <vt:lpstr>Current STK Taxonomy</vt:lpstr>
      <vt:lpstr>[Geospatial] Information Wants to Be Free</vt:lpstr>
      <vt:lpstr>Slide 29</vt:lpstr>
      <vt:lpstr>Flow of Sensor Planning Service Messages</vt:lpstr>
      <vt:lpstr>Where’s the systems modeling?</vt:lpstr>
      <vt:lpstr>Population of and Access to Standard Object Catalog</vt:lpstr>
      <vt:lpstr>Current Prototyping</vt:lpstr>
      <vt:lpstr>Prototype Data Exchange Between FireSat SysML Model and AGI Components</vt:lpstr>
      <vt:lpstr>It has been a busy year</vt:lpstr>
      <vt:lpstr>Come to the Breakout Session!</vt:lpstr>
      <vt:lpstr>Acknowledgements</vt:lpstr>
      <vt:lpstr>References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Bjorn Cole</cp:lastModifiedBy>
  <cp:revision>61</cp:revision>
  <cp:lastPrinted>2009-04-22T19:24:48Z</cp:lastPrinted>
  <dcterms:created xsi:type="dcterms:W3CDTF">2008-02-28T21:57:35Z</dcterms:created>
  <dcterms:modified xsi:type="dcterms:W3CDTF">2011-01-30T18:09:13Z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