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commentAuthors.xml" ContentType="application/vnd.openxmlformats-officedocument.presentationml.commentAuth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24"/>
  </p:notesMasterIdLst>
  <p:handoutMasterIdLst>
    <p:handoutMasterId r:id="rId25"/>
  </p:handoutMasterIdLst>
  <p:sldIdLst>
    <p:sldId id="450" r:id="rId5"/>
    <p:sldId id="471" r:id="rId6"/>
    <p:sldId id="463" r:id="rId7"/>
    <p:sldId id="464" r:id="rId8"/>
    <p:sldId id="472" r:id="rId9"/>
    <p:sldId id="476" r:id="rId10"/>
    <p:sldId id="470" r:id="rId11"/>
    <p:sldId id="449" r:id="rId12"/>
    <p:sldId id="473" r:id="rId13"/>
    <p:sldId id="474" r:id="rId14"/>
    <p:sldId id="466" r:id="rId15"/>
    <p:sldId id="475" r:id="rId16"/>
    <p:sldId id="477" r:id="rId17"/>
    <p:sldId id="468" r:id="rId18"/>
    <p:sldId id="465" r:id="rId19"/>
    <p:sldId id="469" r:id="rId20"/>
    <p:sldId id="462" r:id="rId21"/>
    <p:sldId id="467" r:id="rId22"/>
    <p:sldId id="458" r:id="rId23"/>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oneym" initials="c" lastIdx="1" clrIdx="0"/>
  <p:cmAuthor id="1" name="mchonole" initials="mjc"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FFFF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27" autoAdjust="0"/>
    <p:restoredTop sz="97337" autoAdjust="0"/>
  </p:normalViewPr>
  <p:slideViewPr>
    <p:cSldViewPr snapToGrid="0">
      <p:cViewPr varScale="1">
        <p:scale>
          <a:sx n="64" d="100"/>
          <a:sy n="64" d="100"/>
        </p:scale>
        <p:origin x="-120" y="-2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notesViewPr>
    <p:cSldViewPr snapToGrid="0">
      <p:cViewPr varScale="1">
        <p:scale>
          <a:sx n="69" d="100"/>
          <a:sy n="69" d="100"/>
        </p:scale>
        <p:origin x="-2754" y="-96"/>
      </p:cViewPr>
      <p:guideLst>
        <p:guide orient="horz" pos="2932"/>
        <p:guide pos="2212"/>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8E7409E-A800-4EEB-8987-F033C332DBD4}" type="datetimeFigureOut">
              <a:rPr lang="en-US" smtClean="0"/>
              <a:pPr/>
              <a:t>1/31/2012</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F53CF2A5-0353-4A9A-8B74-604E2F28D425}" type="slidenum">
              <a:rPr lang="en-US" smtClean="0"/>
              <a:pPr/>
              <a:t>‹#›</a:t>
            </a:fld>
            <a:endParaRPr lang="en-US"/>
          </a:p>
        </p:txBody>
      </p:sp>
    </p:spTree>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CE2E596B-A25B-4E5B-A551-E3EDA56614B3}" type="datetimeFigureOut">
              <a:rPr lang="en-US" smtClean="0"/>
              <a:pPr/>
              <a:t>1/31/2012</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5C6BD3C5-181B-4D05-AD2A-ACADBC160DDC}" type="slidenum">
              <a:rPr lang="en-US" smtClean="0"/>
              <a:pPr/>
              <a:t>‹#›</a:t>
            </a:fld>
            <a:endParaRPr lang="en-US"/>
          </a:p>
        </p:txBody>
      </p:sp>
    </p:spTree>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a:xfrm>
            <a:off x="3" y="3"/>
            <a:ext cx="3043980" cy="465773"/>
          </a:xfrm>
          <a:prstGeom prst="rect">
            <a:avLst/>
          </a:prstGeom>
          <a:noFill/>
        </p:spPr>
        <p:txBody>
          <a:bodyPr/>
          <a:lstStyle/>
          <a:p>
            <a:r>
              <a:rPr lang="en-US" smtClean="0"/>
              <a:t>Lockheed Martin Proprietary Information</a:t>
            </a:r>
          </a:p>
          <a:p>
            <a:endParaRPr lang="en-US" smtClean="0"/>
          </a:p>
          <a:p>
            <a:endParaRPr lang="en-US" smtClean="0"/>
          </a:p>
          <a:p>
            <a:r>
              <a:rPr lang="en-US" smtClean="0"/>
              <a:t>Lockheed Martin Proprietary Information</a:t>
            </a:r>
          </a:p>
          <a:p>
            <a:endParaRPr lang="en-US" smtClean="0"/>
          </a:p>
          <a:p>
            <a:r>
              <a:rPr lang="en-US" smtClean="0"/>
              <a:t>Lockheed Martin Proprietary Information   Lockheed Martin Proprietary Information</a:t>
            </a:r>
          </a:p>
        </p:txBody>
      </p:sp>
      <p:sp>
        <p:nvSpPr>
          <p:cNvPr id="57347" name="Rectangle 6"/>
          <p:cNvSpPr>
            <a:spLocks noGrp="1" noChangeArrowheads="1"/>
          </p:cNvSpPr>
          <p:nvPr>
            <p:ph type="ftr" sz="quarter" idx="4"/>
          </p:nvPr>
        </p:nvSpPr>
        <p:spPr>
          <a:xfrm>
            <a:off x="3" y="8841742"/>
            <a:ext cx="3043980" cy="465773"/>
          </a:xfrm>
          <a:prstGeom prst="rect">
            <a:avLst/>
          </a:prstGeom>
          <a:noFill/>
        </p:spPr>
        <p:txBody>
          <a:bodyPr/>
          <a:lstStyle/>
          <a:p>
            <a:endParaRPr lang="en-US" smtClean="0"/>
          </a:p>
          <a:p>
            <a:endParaRPr lang="en-US" smtClean="0"/>
          </a:p>
          <a:p>
            <a:r>
              <a:rPr lang="en-US" smtClean="0"/>
              <a:t>Lockheed Martin Proprietary Information</a:t>
            </a:r>
          </a:p>
          <a:p>
            <a:r>
              <a:rPr lang="en-US" smtClean="0"/>
              <a:t>Lockheed Martin Proprietary Information   Lockheed Martin Proprietary Information</a:t>
            </a:r>
          </a:p>
          <a:p>
            <a:r>
              <a:rPr lang="en-US" smtClean="0"/>
              <a:t>Lockheed Martin Proprietary Information</a:t>
            </a:r>
          </a:p>
        </p:txBody>
      </p:sp>
      <p:sp>
        <p:nvSpPr>
          <p:cNvPr id="57348" name="Rectangle 2"/>
          <p:cNvSpPr txBox="1">
            <a:spLocks noGrp="1" noChangeArrowheads="1"/>
          </p:cNvSpPr>
          <p:nvPr/>
        </p:nvSpPr>
        <p:spPr bwMode="auto">
          <a:xfrm>
            <a:off x="3" y="3"/>
            <a:ext cx="3043980" cy="465773"/>
          </a:xfrm>
          <a:prstGeom prst="rect">
            <a:avLst/>
          </a:prstGeom>
          <a:noFill/>
          <a:ln w="9525">
            <a:noFill/>
            <a:miter lim="800000"/>
            <a:headEnd/>
            <a:tailEnd/>
          </a:ln>
        </p:spPr>
        <p:txBody>
          <a:bodyPr lIns="94177" tIns="47089" rIns="94177" bIns="47089"/>
          <a:lstStyle/>
          <a:p>
            <a:pPr defTabSz="941864"/>
            <a:r>
              <a:rPr lang="en-US" sz="1100" dirty="0"/>
              <a:t>Lockheed Martin Proprietary Information</a:t>
            </a:r>
          </a:p>
          <a:p>
            <a:pPr defTabSz="941864"/>
            <a:endParaRPr lang="en-US" sz="1100" dirty="0"/>
          </a:p>
          <a:p>
            <a:pPr defTabSz="941864"/>
            <a:endParaRPr lang="en-US" sz="1100" dirty="0"/>
          </a:p>
          <a:p>
            <a:pPr defTabSz="941864"/>
            <a:r>
              <a:rPr lang="en-US" sz="1100" dirty="0"/>
              <a:t>Lockheed Martin Proprietary Information</a:t>
            </a:r>
          </a:p>
          <a:p>
            <a:pPr defTabSz="941864"/>
            <a:endParaRPr lang="en-US" sz="1100" dirty="0"/>
          </a:p>
          <a:p>
            <a:pPr defTabSz="941864"/>
            <a:endParaRPr lang="en-US" sz="1100" dirty="0"/>
          </a:p>
          <a:p>
            <a:pPr defTabSz="941864"/>
            <a:r>
              <a:rPr lang="en-US" sz="1100" dirty="0"/>
              <a:t>Lockheed Martin Proprietary Information</a:t>
            </a:r>
          </a:p>
          <a:p>
            <a:pPr defTabSz="941864"/>
            <a:endParaRPr lang="en-US" sz="1100" dirty="0"/>
          </a:p>
          <a:p>
            <a:pPr defTabSz="941864"/>
            <a:endParaRPr lang="en-US" sz="1100" dirty="0"/>
          </a:p>
          <a:p>
            <a:pPr defTabSz="941864"/>
            <a:endParaRPr lang="en-US" sz="1100" dirty="0"/>
          </a:p>
        </p:txBody>
      </p:sp>
      <p:sp>
        <p:nvSpPr>
          <p:cNvPr id="57349" name="Rectangle 6"/>
          <p:cNvSpPr txBox="1">
            <a:spLocks noGrp="1" noChangeArrowheads="1"/>
          </p:cNvSpPr>
          <p:nvPr/>
        </p:nvSpPr>
        <p:spPr bwMode="auto">
          <a:xfrm>
            <a:off x="3" y="8841742"/>
            <a:ext cx="3043980" cy="465773"/>
          </a:xfrm>
          <a:prstGeom prst="rect">
            <a:avLst/>
          </a:prstGeom>
          <a:noFill/>
          <a:ln w="9525">
            <a:noFill/>
            <a:miter lim="800000"/>
            <a:headEnd/>
            <a:tailEnd/>
          </a:ln>
        </p:spPr>
        <p:txBody>
          <a:bodyPr lIns="94177" tIns="47089" rIns="94177" bIns="47089" anchor="b"/>
          <a:lstStyle/>
          <a:p>
            <a:pPr defTabSz="941864"/>
            <a:endParaRPr lang="en-US" sz="1100" dirty="0"/>
          </a:p>
          <a:p>
            <a:pPr defTabSz="941864"/>
            <a:endParaRPr lang="en-US" sz="1100" dirty="0"/>
          </a:p>
          <a:p>
            <a:pPr defTabSz="941864"/>
            <a:r>
              <a:rPr lang="en-US" sz="1100" dirty="0"/>
              <a:t>Lockheed Martin Proprietary Information</a:t>
            </a:r>
          </a:p>
          <a:p>
            <a:pPr defTabSz="941864"/>
            <a:endParaRPr lang="en-US" sz="1100" dirty="0"/>
          </a:p>
          <a:p>
            <a:pPr defTabSz="941864"/>
            <a:endParaRPr lang="en-US" sz="1100" dirty="0"/>
          </a:p>
          <a:p>
            <a:pPr defTabSz="941864"/>
            <a:r>
              <a:rPr lang="en-US" sz="1100" dirty="0"/>
              <a:t>Lockheed Martin Proprietary Information</a:t>
            </a:r>
          </a:p>
          <a:p>
            <a:pPr defTabSz="941864"/>
            <a:endParaRPr lang="en-US" sz="1100" dirty="0"/>
          </a:p>
          <a:p>
            <a:pPr defTabSz="941864"/>
            <a:endParaRPr lang="en-US" sz="1100" dirty="0"/>
          </a:p>
          <a:p>
            <a:pPr defTabSz="941864"/>
            <a:r>
              <a:rPr lang="en-US" sz="1100" dirty="0"/>
              <a:t>Lockheed Martin Proprietary Information</a:t>
            </a:r>
          </a:p>
          <a:p>
            <a:pPr defTabSz="941864"/>
            <a:endParaRPr lang="en-US" sz="1100" dirty="0"/>
          </a:p>
        </p:txBody>
      </p:sp>
      <p:sp>
        <p:nvSpPr>
          <p:cNvPr id="57350" name="Rectangle 2"/>
          <p:cNvSpPr txBox="1">
            <a:spLocks noGrp="1" noChangeArrowheads="1"/>
          </p:cNvSpPr>
          <p:nvPr/>
        </p:nvSpPr>
        <p:spPr bwMode="auto">
          <a:xfrm>
            <a:off x="3" y="3"/>
            <a:ext cx="3043980" cy="465773"/>
          </a:xfrm>
          <a:prstGeom prst="rect">
            <a:avLst/>
          </a:prstGeom>
          <a:noFill/>
          <a:ln w="9525">
            <a:noFill/>
            <a:miter lim="800000"/>
            <a:headEnd/>
            <a:tailEnd/>
          </a:ln>
        </p:spPr>
        <p:txBody>
          <a:bodyPr lIns="94177" tIns="47089" rIns="94177" bIns="47089"/>
          <a:lstStyle/>
          <a:p>
            <a:pPr defTabSz="941864"/>
            <a:r>
              <a:rPr lang="en-US" sz="1100" dirty="0"/>
              <a:t>Lockheed Martin Proprietary Information</a:t>
            </a:r>
          </a:p>
          <a:p>
            <a:pPr defTabSz="941864"/>
            <a:endParaRPr lang="en-US" sz="1100" dirty="0"/>
          </a:p>
          <a:p>
            <a:pPr defTabSz="941864"/>
            <a:endParaRPr lang="en-US" sz="1100" dirty="0"/>
          </a:p>
          <a:p>
            <a:pPr defTabSz="941864"/>
            <a:r>
              <a:rPr lang="en-US" sz="1100" dirty="0"/>
              <a:t>Lockheed Martin Proprietary Information</a:t>
            </a:r>
          </a:p>
          <a:p>
            <a:pPr defTabSz="941864"/>
            <a:endParaRPr lang="en-US" sz="1100" dirty="0"/>
          </a:p>
          <a:p>
            <a:pPr defTabSz="941864"/>
            <a:endParaRPr lang="en-US" sz="1100" dirty="0"/>
          </a:p>
          <a:p>
            <a:pPr defTabSz="941864"/>
            <a:endParaRPr lang="en-US" sz="1100" dirty="0"/>
          </a:p>
        </p:txBody>
      </p:sp>
      <p:sp>
        <p:nvSpPr>
          <p:cNvPr id="57351" name="Rectangle 6"/>
          <p:cNvSpPr txBox="1">
            <a:spLocks noGrp="1" noChangeArrowheads="1"/>
          </p:cNvSpPr>
          <p:nvPr/>
        </p:nvSpPr>
        <p:spPr bwMode="auto">
          <a:xfrm>
            <a:off x="3" y="8841742"/>
            <a:ext cx="3043980" cy="465773"/>
          </a:xfrm>
          <a:prstGeom prst="rect">
            <a:avLst/>
          </a:prstGeom>
          <a:noFill/>
          <a:ln w="9525">
            <a:noFill/>
            <a:miter lim="800000"/>
            <a:headEnd/>
            <a:tailEnd/>
          </a:ln>
        </p:spPr>
        <p:txBody>
          <a:bodyPr lIns="94177" tIns="47089" rIns="94177" bIns="47089" anchor="b"/>
          <a:lstStyle/>
          <a:p>
            <a:pPr defTabSz="941864"/>
            <a:endParaRPr lang="en-US" sz="1100" dirty="0"/>
          </a:p>
          <a:p>
            <a:pPr defTabSz="941864"/>
            <a:endParaRPr lang="en-US" sz="1100" dirty="0"/>
          </a:p>
          <a:p>
            <a:pPr defTabSz="941864"/>
            <a:r>
              <a:rPr lang="en-US" sz="1100" dirty="0"/>
              <a:t>Lockheed Martin Proprietary Information</a:t>
            </a:r>
          </a:p>
          <a:p>
            <a:pPr defTabSz="941864"/>
            <a:endParaRPr lang="en-US" sz="1100" dirty="0"/>
          </a:p>
          <a:p>
            <a:pPr defTabSz="941864"/>
            <a:endParaRPr lang="en-US" sz="1100" dirty="0"/>
          </a:p>
          <a:p>
            <a:pPr defTabSz="941864"/>
            <a:r>
              <a:rPr lang="en-US" sz="1100" dirty="0"/>
              <a:t>Lockheed Martin Proprietary Information</a:t>
            </a:r>
          </a:p>
          <a:p>
            <a:pPr defTabSz="941864"/>
            <a:endParaRPr lang="en-US" sz="1100" dirty="0"/>
          </a:p>
        </p:txBody>
      </p:sp>
      <p:sp>
        <p:nvSpPr>
          <p:cNvPr id="57352" name="Rectangle 2"/>
          <p:cNvSpPr txBox="1">
            <a:spLocks noGrp="1" noChangeArrowheads="1"/>
          </p:cNvSpPr>
          <p:nvPr/>
        </p:nvSpPr>
        <p:spPr bwMode="auto">
          <a:xfrm>
            <a:off x="3" y="3"/>
            <a:ext cx="3043980" cy="465773"/>
          </a:xfrm>
          <a:prstGeom prst="rect">
            <a:avLst/>
          </a:prstGeom>
          <a:noFill/>
          <a:ln w="9525">
            <a:noFill/>
            <a:miter lim="800000"/>
            <a:headEnd/>
            <a:tailEnd/>
          </a:ln>
        </p:spPr>
        <p:txBody>
          <a:bodyPr lIns="94177" tIns="47089" rIns="94177" bIns="47089"/>
          <a:lstStyle/>
          <a:p>
            <a:pPr defTabSz="941864"/>
            <a:r>
              <a:rPr lang="en-US" sz="1100" dirty="0"/>
              <a:t>Lockheed Martin Proprietary Information</a:t>
            </a:r>
          </a:p>
          <a:p>
            <a:pPr defTabSz="941864"/>
            <a:endParaRPr lang="en-US" sz="1100" dirty="0"/>
          </a:p>
          <a:p>
            <a:pPr defTabSz="941864"/>
            <a:endParaRPr lang="en-US" sz="1100" dirty="0"/>
          </a:p>
          <a:p>
            <a:pPr defTabSz="941864"/>
            <a:endParaRPr lang="en-US" sz="1100" dirty="0"/>
          </a:p>
        </p:txBody>
      </p:sp>
      <p:sp>
        <p:nvSpPr>
          <p:cNvPr id="57353" name="Rectangle 6"/>
          <p:cNvSpPr txBox="1">
            <a:spLocks noGrp="1" noChangeArrowheads="1"/>
          </p:cNvSpPr>
          <p:nvPr/>
        </p:nvSpPr>
        <p:spPr bwMode="auto">
          <a:xfrm>
            <a:off x="3" y="8841742"/>
            <a:ext cx="3043980" cy="465773"/>
          </a:xfrm>
          <a:prstGeom prst="rect">
            <a:avLst/>
          </a:prstGeom>
          <a:noFill/>
          <a:ln w="9525">
            <a:noFill/>
            <a:miter lim="800000"/>
            <a:headEnd/>
            <a:tailEnd/>
          </a:ln>
        </p:spPr>
        <p:txBody>
          <a:bodyPr lIns="94177" tIns="47089" rIns="94177" bIns="47089" anchor="b"/>
          <a:lstStyle/>
          <a:p>
            <a:pPr defTabSz="941864"/>
            <a:endParaRPr lang="en-US" sz="1100" dirty="0"/>
          </a:p>
          <a:p>
            <a:pPr defTabSz="941864"/>
            <a:endParaRPr lang="en-US" sz="1100" dirty="0"/>
          </a:p>
          <a:p>
            <a:pPr defTabSz="941864"/>
            <a:r>
              <a:rPr lang="en-US" sz="1100" dirty="0"/>
              <a:t>Lockheed Martin Proprietary Information</a:t>
            </a:r>
          </a:p>
          <a:p>
            <a:pPr defTabSz="941864"/>
            <a:endParaRPr lang="en-US" sz="1100" dirty="0"/>
          </a:p>
        </p:txBody>
      </p:sp>
      <p:sp>
        <p:nvSpPr>
          <p:cNvPr id="57354" name="Rectangle 7"/>
          <p:cNvSpPr>
            <a:spLocks noGrp="1" noChangeArrowheads="1"/>
          </p:cNvSpPr>
          <p:nvPr>
            <p:ph type="sldNum" sz="quarter" idx="5"/>
          </p:nvPr>
        </p:nvSpPr>
        <p:spPr>
          <a:xfrm>
            <a:off x="3977534" y="8841742"/>
            <a:ext cx="3043980" cy="465773"/>
          </a:xfrm>
          <a:prstGeom prst="rect">
            <a:avLst/>
          </a:prstGeom>
          <a:noFill/>
        </p:spPr>
        <p:txBody>
          <a:bodyPr/>
          <a:lstStyle/>
          <a:p>
            <a:fld id="{21E72AB5-CD19-4EB0-B2B9-8B5DD2ADFF26}" type="slidenum">
              <a:rPr lang="en-US" smtClean="0"/>
              <a:pPr/>
              <a:t>3</a:t>
            </a:fld>
            <a:endParaRPr lang="en-US" smtClean="0"/>
          </a:p>
        </p:txBody>
      </p:sp>
      <p:sp>
        <p:nvSpPr>
          <p:cNvPr id="57355" name="Rectangle 2"/>
          <p:cNvSpPr>
            <a:spLocks noGrp="1" noRot="1" noChangeAspect="1" noChangeArrowheads="1" noTextEdit="1"/>
          </p:cNvSpPr>
          <p:nvPr>
            <p:ph type="sldImg"/>
          </p:nvPr>
        </p:nvSpPr>
        <p:spPr>
          <a:ln/>
        </p:spPr>
      </p:sp>
      <p:sp>
        <p:nvSpPr>
          <p:cNvPr id="57356" name="Rectangle 3"/>
          <p:cNvSpPr>
            <a:spLocks noGrp="1" noChangeArrowheads="1"/>
          </p:cNvSpPr>
          <p:nvPr>
            <p:ph type="body" idx="1"/>
          </p:nvPr>
        </p:nvSpPr>
        <p:spPr>
          <a:noFill/>
          <a:ln/>
        </p:spPr>
        <p:txBody>
          <a:bodyPr>
            <a:normAutofit fontScale="77500" lnSpcReduction="20000"/>
          </a:bodyPr>
          <a:lstStyle/>
          <a:p>
            <a:pPr defTabSz="914298">
              <a:defRPr/>
            </a:pPr>
            <a:r>
              <a:rPr lang="en-US" dirty="0" smtClean="0"/>
              <a:t>Inside is cross domain</a:t>
            </a:r>
          </a:p>
          <a:p>
            <a:pPr defTabSz="914298">
              <a:defRPr/>
            </a:pPr>
            <a:r>
              <a:rPr lang="en-US" baseline="0" dirty="0" smtClean="0">
                <a:latin typeface="Arial" pitchFamily="34" charset="0"/>
              </a:rPr>
              <a:t>** This domain integration also occurs not just to the significant bubbles but can also place within the modeling environment</a:t>
            </a:r>
          </a:p>
          <a:p>
            <a:pPr eaLnBrk="1" hangingPunct="1"/>
            <a:r>
              <a:rPr lang="en-US" baseline="0" dirty="0" smtClean="0">
                <a:latin typeface="Arial" pitchFamily="34" charset="0"/>
              </a:rPr>
              <a:t>Analyze the System Specification to create System Level Requirements</a:t>
            </a:r>
          </a:p>
          <a:p>
            <a:pPr eaLnBrk="1" hangingPunct="1"/>
            <a:r>
              <a:rPr lang="en-US" baseline="0" dirty="0" smtClean="0">
                <a:latin typeface="Arial" pitchFamily="34" charset="0"/>
              </a:rPr>
              <a:t>Using the System Level requirements and the process of refining Use Case and Scenarios to capture the System Architecture composed of  behavior, structure, and interfaces utilizing SysML</a:t>
            </a:r>
          </a:p>
          <a:p>
            <a:pPr eaLnBrk="1" hangingPunct="1"/>
            <a:r>
              <a:rPr lang="en-US" baseline="0" dirty="0" smtClean="0">
                <a:latin typeface="Arial" pitchFamily="34" charset="0"/>
              </a:rPr>
              <a:t>The System is further decomposed to a set of components that collaborate to meet the System Level Requirements as well as additional derived requirements for the components.  At all points, relevant analysis is identified to verify that current constraints can be satisfied with specification or to consider multiple trades and options.  </a:t>
            </a:r>
          </a:p>
          <a:p>
            <a:pPr eaLnBrk="1" hangingPunct="1"/>
            <a:endParaRPr lang="en-US" baseline="0" dirty="0" smtClean="0">
              <a:latin typeface="Arial" pitchFamily="34" charset="0"/>
            </a:endParaRPr>
          </a:p>
          <a:p>
            <a:pPr eaLnBrk="1" hangingPunct="1"/>
            <a:r>
              <a:rPr lang="en-US" baseline="0" dirty="0" smtClean="0">
                <a:latin typeface="Arial" pitchFamily="34" charset="0"/>
              </a:rPr>
              <a:t>How does Behavior Execution benefit? </a:t>
            </a:r>
          </a:p>
          <a:p>
            <a:pPr eaLnBrk="1" hangingPunct="1">
              <a:buFont typeface="Arial" pitchFamily="34" charset="0"/>
              <a:buChar char="•"/>
            </a:pPr>
            <a:r>
              <a:rPr lang="en-US" baseline="0" dirty="0" smtClean="0">
                <a:latin typeface="Arial" pitchFamily="34" charset="0"/>
              </a:rPr>
              <a:t>Analysis Models</a:t>
            </a:r>
          </a:p>
          <a:p>
            <a:pPr lvl="1" eaLnBrk="1" hangingPunct="1">
              <a:buFont typeface="Arial" pitchFamily="34" charset="0"/>
              <a:buChar char="•"/>
            </a:pPr>
            <a:r>
              <a:rPr lang="en-US" baseline="0" dirty="0" smtClean="0">
                <a:latin typeface="Arial" pitchFamily="34" charset="0"/>
              </a:rPr>
              <a:t> Higher quality behavior definition helps better understand the analysis problem and therefore improves the quality and of analysis effort</a:t>
            </a:r>
          </a:p>
          <a:p>
            <a:pPr lvl="1" eaLnBrk="1" hangingPunct="1">
              <a:buFont typeface="Arial" pitchFamily="34" charset="0"/>
              <a:buChar char="•"/>
            </a:pPr>
            <a:r>
              <a:rPr lang="en-US" baseline="0" dirty="0" smtClean="0">
                <a:latin typeface="Arial" pitchFamily="34" charset="0"/>
              </a:rPr>
              <a:t>The connection improves out ability to measure change impact to the analysis effort</a:t>
            </a:r>
          </a:p>
          <a:p>
            <a:pPr lvl="0" eaLnBrk="1" hangingPunct="1">
              <a:buFont typeface="Arial" pitchFamily="34" charset="0"/>
              <a:buChar char="•"/>
            </a:pPr>
            <a:r>
              <a:rPr lang="en-US" baseline="0" dirty="0" smtClean="0">
                <a:latin typeface="Arial" pitchFamily="34" charset="0"/>
              </a:rPr>
              <a:t>Test </a:t>
            </a:r>
          </a:p>
          <a:p>
            <a:pPr lvl="1" eaLnBrk="1" hangingPunct="1">
              <a:buFont typeface="Arial" pitchFamily="34" charset="0"/>
              <a:buChar char="•"/>
            </a:pPr>
            <a:r>
              <a:rPr lang="en-US" baseline="0" dirty="0" smtClean="0">
                <a:latin typeface="Arial" pitchFamily="34" charset="0"/>
              </a:rPr>
              <a:t> Opens the door for test to be involved more on the left side of the V</a:t>
            </a:r>
          </a:p>
          <a:p>
            <a:pPr lvl="1" eaLnBrk="1" hangingPunct="1">
              <a:buFont typeface="Arial" pitchFamily="34" charset="0"/>
              <a:buChar char="•"/>
            </a:pPr>
            <a:r>
              <a:rPr lang="en-US" baseline="0" dirty="0" smtClean="0">
                <a:latin typeface="Arial" pitchFamily="34" charset="0"/>
              </a:rPr>
              <a:t> Visualize Behavior of what and how to test</a:t>
            </a:r>
          </a:p>
          <a:p>
            <a:pPr eaLnBrk="1" hangingPunct="1">
              <a:buFont typeface="Arial" pitchFamily="34" charset="0"/>
              <a:buChar char="•"/>
            </a:pPr>
            <a:r>
              <a:rPr lang="en-US" baseline="0" dirty="0" smtClean="0">
                <a:latin typeface="Arial" pitchFamily="34" charset="0"/>
              </a:rPr>
              <a:t>Performance </a:t>
            </a:r>
          </a:p>
          <a:p>
            <a:pPr eaLnBrk="1" hangingPunct="1">
              <a:buFont typeface="Arial" pitchFamily="34" charset="0"/>
              <a:buChar char="•"/>
            </a:pPr>
            <a:r>
              <a:rPr lang="en-US" baseline="0" dirty="0" smtClean="0">
                <a:latin typeface="Arial" pitchFamily="34" charset="0"/>
              </a:rPr>
              <a:t>Stress and thermal analysis</a:t>
            </a:r>
          </a:p>
          <a:p>
            <a:pPr eaLnBrk="1" hangingPunct="1">
              <a:buFont typeface="Arial" pitchFamily="34" charset="0"/>
              <a:buChar char="•"/>
            </a:pPr>
            <a:r>
              <a:rPr lang="en-US" baseline="0" dirty="0" smtClean="0">
                <a:latin typeface="Arial" pitchFamily="34" charset="0"/>
              </a:rPr>
              <a:t>Reliability, Maintainability and Accessibility = RMA</a:t>
            </a:r>
          </a:p>
          <a:p>
            <a:pPr eaLnBrk="1" hangingPunct="1">
              <a:buFont typeface="Arial" pitchFamily="34" charset="0"/>
              <a:buChar char="•"/>
            </a:pPr>
            <a:r>
              <a:rPr lang="en-US" baseline="0" dirty="0" smtClean="0">
                <a:latin typeface="Arial" pitchFamily="34" charset="0"/>
              </a:rPr>
              <a:t>Size, Weight and Power = SWaP</a:t>
            </a:r>
          </a:p>
          <a:p>
            <a:pPr eaLnBrk="1" hangingPunct="1"/>
            <a:r>
              <a:rPr lang="en-US" baseline="0" dirty="0" smtClean="0">
                <a:latin typeface="Arial" pitchFamily="34" charset="0"/>
              </a:rPr>
              <a:t> </a:t>
            </a:r>
          </a:p>
          <a:p>
            <a:pPr eaLnBrk="1" hangingPunct="1"/>
            <a:endParaRPr lang="en-US" baseline="0" dirty="0" smtClean="0">
              <a:latin typeface="Arial" pitchFamily="34" charset="0"/>
            </a:endParaRPr>
          </a:p>
          <a:p>
            <a:pPr eaLnBrk="1" hangingPunct="1"/>
            <a:r>
              <a:rPr lang="en-US" baseline="0" dirty="0" smtClean="0">
                <a:latin typeface="Arial" pitchFamily="34" charset="0"/>
              </a:rPr>
              <a:t>Role of blue bubble is to; </a:t>
            </a:r>
          </a:p>
          <a:p>
            <a:pPr eaLnBrk="1" hangingPunct="1">
              <a:buFont typeface="Arial" pitchFamily="34" charset="0"/>
              <a:buChar char="•"/>
            </a:pPr>
            <a:r>
              <a:rPr lang="en-US" baseline="0" dirty="0" smtClean="0">
                <a:latin typeface="Arial" pitchFamily="34" charset="0"/>
              </a:rPr>
              <a:t> Analyze customer needs</a:t>
            </a:r>
          </a:p>
          <a:p>
            <a:pPr eaLnBrk="1" hangingPunct="1">
              <a:buFont typeface="Arial" pitchFamily="34" charset="0"/>
              <a:buChar char="•"/>
            </a:pPr>
            <a:r>
              <a:rPr lang="en-US" baseline="0" dirty="0" smtClean="0">
                <a:latin typeface="Arial" pitchFamily="34" charset="0"/>
              </a:rPr>
              <a:t> Derive a system architecture that satisfies needs </a:t>
            </a:r>
          </a:p>
          <a:p>
            <a:pPr eaLnBrk="1" hangingPunct="1">
              <a:buFont typeface="Arial" pitchFamily="34" charset="0"/>
              <a:buChar char="•"/>
            </a:pPr>
            <a:r>
              <a:rPr lang="en-US" baseline="0" dirty="0" smtClean="0">
                <a:latin typeface="Arial" pitchFamily="34" charset="0"/>
              </a:rPr>
              <a:t> Derive a specification for each of the component parts. </a:t>
            </a:r>
          </a:p>
          <a:p>
            <a:pPr eaLnBrk="1" hangingPunct="1"/>
            <a:endParaRPr lang="en-US" baseline="0" dirty="0" smtClean="0">
              <a:latin typeface="Arial" pitchFamily="34" charset="0"/>
            </a:endParaRPr>
          </a:p>
          <a:p>
            <a:pPr eaLnBrk="1" hangingPunct="1"/>
            <a:r>
              <a:rPr lang="en-US" baseline="0" dirty="0" smtClean="0">
                <a:latin typeface="Arial" pitchFamily="34" charset="0"/>
              </a:rPr>
              <a:t>Same tasks, different approach</a:t>
            </a:r>
          </a:p>
          <a:p>
            <a:pPr eaLnBrk="1" hangingPunct="1"/>
            <a:endParaRPr lang="en-US" baseline="0" dirty="0" smtClean="0">
              <a:latin typeface="Arial" pitchFamily="34" charset="0"/>
            </a:endParaRPr>
          </a:p>
          <a:p>
            <a:pPr eaLnBrk="1" hangingPunct="1"/>
            <a:r>
              <a:rPr lang="en-US" baseline="0" dirty="0" smtClean="0">
                <a:latin typeface="Arial" pitchFamily="34" charset="0"/>
              </a:rPr>
              <a:t>Initial scope within engineering but now Domains include:</a:t>
            </a:r>
          </a:p>
          <a:p>
            <a:pPr eaLnBrk="1" hangingPunct="1"/>
            <a:r>
              <a:rPr lang="en-US" baseline="0" dirty="0" smtClean="0">
                <a:latin typeface="Arial" pitchFamily="34" charset="0"/>
              </a:rPr>
              <a:t>Analysts, Integration and Test, Software design, Documentation, Mechanical Design, Electrical design, manufacturing, PM, Support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3C32C0-538D-4068-9886-0AD64F7037B8}" type="slidenum">
              <a:rPr lang="en-US"/>
              <a:pPr/>
              <a:t>4</a:t>
            </a:fld>
            <a:endParaRPr lang="en-US"/>
          </a:p>
        </p:txBody>
      </p:sp>
      <p:sp>
        <p:nvSpPr>
          <p:cNvPr id="126978" name="Rectangle 2"/>
          <p:cNvSpPr>
            <a:spLocks noGrp="1" noRot="1" noChangeAspect="1" noChangeArrowheads="1" noTextEdit="1"/>
          </p:cNvSpPr>
          <p:nvPr>
            <p:ph type="sldImg"/>
          </p:nvPr>
        </p:nvSpPr>
        <p:spPr>
          <a:xfrm>
            <a:off x="1187450" y="698500"/>
            <a:ext cx="4652963" cy="3489325"/>
          </a:xfrm>
          <a:ln/>
        </p:spPr>
      </p:sp>
      <p:sp>
        <p:nvSpPr>
          <p:cNvPr id="126979" name="Rectangle 3"/>
          <p:cNvSpPr>
            <a:spLocks noGrp="1" noChangeArrowheads="1"/>
          </p:cNvSpPr>
          <p:nvPr>
            <p:ph type="body" idx="1"/>
          </p:nvPr>
        </p:nvSpPr>
        <p:spPr>
          <a:xfrm>
            <a:off x="700687" y="4420208"/>
            <a:ext cx="5621731" cy="4189095"/>
          </a:xfrm>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descr="INCOSELogo_transparent"/>
          <p:cNvPicPr>
            <a:picLocks noChangeAspect="1" noChangeArrowheads="1"/>
          </p:cNvPicPr>
          <p:nvPr userDrawn="1"/>
        </p:nvPicPr>
        <p:blipFill>
          <a:blip r:embed="rId2" cstate="print"/>
          <a:srcRect/>
          <a:stretch>
            <a:fillRect/>
          </a:stretch>
        </p:blipFill>
        <p:spPr bwMode="auto">
          <a:xfrm>
            <a:off x="444500" y="5676900"/>
            <a:ext cx="1219200" cy="762000"/>
          </a:xfrm>
          <a:prstGeom prst="rect">
            <a:avLst/>
          </a:prstGeom>
          <a:noFill/>
          <a:ln w="9525">
            <a:noFill/>
            <a:miter lim="800000"/>
            <a:headEnd/>
            <a:tailEnd/>
          </a:ln>
        </p:spPr>
      </p:pic>
      <p:grpSp>
        <p:nvGrpSpPr>
          <p:cNvPr id="2" name="Group 8"/>
          <p:cNvGrpSpPr>
            <a:grpSpLocks/>
          </p:cNvGrpSpPr>
          <p:nvPr userDrawn="1"/>
        </p:nvGrpSpPr>
        <p:grpSpPr bwMode="auto">
          <a:xfrm>
            <a:off x="323850" y="0"/>
            <a:ext cx="196850" cy="5867400"/>
            <a:chOff x="216" y="0"/>
            <a:chExt cx="93" cy="3244"/>
          </a:xfrm>
        </p:grpSpPr>
        <p:sp>
          <p:nvSpPr>
            <p:cNvPr id="6" name="Line 9"/>
            <p:cNvSpPr>
              <a:spLocks noChangeShapeType="1"/>
            </p:cNvSpPr>
            <p:nvPr/>
          </p:nvSpPr>
          <p:spPr bwMode="auto">
            <a:xfrm>
              <a:off x="216" y="0"/>
              <a:ext cx="0" cy="3244"/>
            </a:xfrm>
            <a:prstGeom prst="line">
              <a:avLst/>
            </a:prstGeom>
            <a:noFill/>
            <a:ln w="12700">
              <a:solidFill>
                <a:srgbClr val="9999FF">
                  <a:alpha val="50000"/>
                </a:srgbClr>
              </a:solidFill>
              <a:round/>
              <a:headEnd/>
              <a:tailEnd/>
            </a:ln>
            <a:effectLst/>
          </p:spPr>
          <p:txBody>
            <a:bodyPr/>
            <a:lstStyle/>
            <a:p>
              <a:pPr>
                <a:defRPr/>
              </a:pPr>
              <a:endParaRPr lang="en-US">
                <a:latin typeface="Arial" pitchFamily="-107" charset="0"/>
                <a:ea typeface="+mn-ea"/>
              </a:endParaRPr>
            </a:p>
          </p:txBody>
        </p:sp>
        <p:sp>
          <p:nvSpPr>
            <p:cNvPr id="7" name="Line 10"/>
            <p:cNvSpPr>
              <a:spLocks noChangeShapeType="1"/>
            </p:cNvSpPr>
            <p:nvPr/>
          </p:nvSpPr>
          <p:spPr bwMode="auto">
            <a:xfrm>
              <a:off x="309" y="0"/>
              <a:ext cx="0" cy="3244"/>
            </a:xfrm>
            <a:prstGeom prst="line">
              <a:avLst/>
            </a:prstGeom>
            <a:noFill/>
            <a:ln w="12700">
              <a:solidFill>
                <a:srgbClr val="9999FF">
                  <a:alpha val="50000"/>
                </a:srgbClr>
              </a:solidFill>
              <a:round/>
              <a:headEnd/>
              <a:tailEnd/>
            </a:ln>
            <a:effectLst/>
          </p:spPr>
          <p:txBody>
            <a:bodyPr/>
            <a:lstStyle/>
            <a:p>
              <a:pPr>
                <a:defRPr/>
              </a:pPr>
              <a:endParaRPr lang="en-US">
                <a:latin typeface="Arial" pitchFamily="-107" charset="0"/>
                <a:ea typeface="+mn-ea"/>
              </a:endParaRPr>
            </a:p>
          </p:txBody>
        </p:sp>
        <p:sp>
          <p:nvSpPr>
            <p:cNvPr id="8" name="Line 11"/>
            <p:cNvSpPr>
              <a:spLocks noChangeShapeType="1"/>
            </p:cNvSpPr>
            <p:nvPr/>
          </p:nvSpPr>
          <p:spPr bwMode="auto">
            <a:xfrm>
              <a:off x="262" y="0"/>
              <a:ext cx="0" cy="3244"/>
            </a:xfrm>
            <a:prstGeom prst="line">
              <a:avLst/>
            </a:prstGeom>
            <a:noFill/>
            <a:ln w="38100">
              <a:solidFill>
                <a:srgbClr val="003366">
                  <a:alpha val="60001"/>
                </a:srgbClr>
              </a:solidFill>
              <a:round/>
              <a:headEnd/>
              <a:tailEnd/>
            </a:ln>
            <a:effectLst/>
          </p:spPr>
          <p:txBody>
            <a:bodyPr/>
            <a:lstStyle/>
            <a:p>
              <a:pPr>
                <a:defRPr/>
              </a:pPr>
              <a:endParaRPr lang="en-US">
                <a:latin typeface="Arial" pitchFamily="-107" charset="0"/>
                <a:ea typeface="+mn-ea"/>
              </a:endParaRPr>
            </a:p>
          </p:txBody>
        </p:sp>
      </p:grpSp>
      <p:grpSp>
        <p:nvGrpSpPr>
          <p:cNvPr id="3" name="Group 12"/>
          <p:cNvGrpSpPr>
            <a:grpSpLocks/>
          </p:cNvGrpSpPr>
          <p:nvPr userDrawn="1"/>
        </p:nvGrpSpPr>
        <p:grpSpPr bwMode="auto">
          <a:xfrm>
            <a:off x="1358900" y="6400800"/>
            <a:ext cx="7772400" cy="127000"/>
            <a:chOff x="1652" y="4032"/>
            <a:chExt cx="4108" cy="80"/>
          </a:xfrm>
        </p:grpSpPr>
        <p:sp>
          <p:nvSpPr>
            <p:cNvPr id="10" name="Line 13"/>
            <p:cNvSpPr>
              <a:spLocks noChangeShapeType="1"/>
            </p:cNvSpPr>
            <p:nvPr/>
          </p:nvSpPr>
          <p:spPr bwMode="auto">
            <a:xfrm flipH="1">
              <a:off x="1652" y="4112"/>
              <a:ext cx="4108" cy="0"/>
            </a:xfrm>
            <a:prstGeom prst="line">
              <a:avLst/>
            </a:prstGeom>
            <a:noFill/>
            <a:ln w="12700">
              <a:solidFill>
                <a:srgbClr val="9999FF">
                  <a:alpha val="50000"/>
                </a:srgbClr>
              </a:solidFill>
              <a:round/>
              <a:headEnd/>
              <a:tailEnd/>
            </a:ln>
            <a:effectLst/>
          </p:spPr>
          <p:txBody>
            <a:bodyPr/>
            <a:lstStyle/>
            <a:p>
              <a:pPr>
                <a:defRPr/>
              </a:pPr>
              <a:endParaRPr lang="en-US">
                <a:latin typeface="Arial" pitchFamily="-107" charset="0"/>
                <a:ea typeface="+mn-ea"/>
              </a:endParaRPr>
            </a:p>
          </p:txBody>
        </p:sp>
        <p:sp>
          <p:nvSpPr>
            <p:cNvPr id="11" name="Line 14"/>
            <p:cNvSpPr>
              <a:spLocks noChangeShapeType="1"/>
            </p:cNvSpPr>
            <p:nvPr/>
          </p:nvSpPr>
          <p:spPr bwMode="auto">
            <a:xfrm flipH="1">
              <a:off x="1652" y="4072"/>
              <a:ext cx="4108" cy="0"/>
            </a:xfrm>
            <a:prstGeom prst="line">
              <a:avLst/>
            </a:prstGeom>
            <a:noFill/>
            <a:ln w="38100">
              <a:solidFill>
                <a:srgbClr val="003366">
                  <a:alpha val="60001"/>
                </a:srgbClr>
              </a:solidFill>
              <a:round/>
              <a:headEnd/>
              <a:tailEnd/>
            </a:ln>
            <a:effectLst/>
          </p:spPr>
          <p:txBody>
            <a:bodyPr/>
            <a:lstStyle/>
            <a:p>
              <a:pPr>
                <a:defRPr/>
              </a:pPr>
              <a:endParaRPr lang="en-US">
                <a:latin typeface="Arial" pitchFamily="-107" charset="0"/>
                <a:ea typeface="+mn-ea"/>
              </a:endParaRPr>
            </a:p>
          </p:txBody>
        </p:sp>
        <p:sp>
          <p:nvSpPr>
            <p:cNvPr id="12" name="Line 15"/>
            <p:cNvSpPr>
              <a:spLocks noChangeShapeType="1"/>
            </p:cNvSpPr>
            <p:nvPr/>
          </p:nvSpPr>
          <p:spPr bwMode="auto">
            <a:xfrm flipH="1">
              <a:off x="1652" y="4032"/>
              <a:ext cx="4108" cy="0"/>
            </a:xfrm>
            <a:prstGeom prst="line">
              <a:avLst/>
            </a:prstGeom>
            <a:noFill/>
            <a:ln w="12700">
              <a:solidFill>
                <a:srgbClr val="9999FF">
                  <a:alpha val="50000"/>
                </a:srgbClr>
              </a:solidFill>
              <a:round/>
              <a:headEnd/>
              <a:tailEnd/>
            </a:ln>
            <a:effectLst/>
          </p:spPr>
          <p:txBody>
            <a:bodyPr/>
            <a:lstStyle/>
            <a:p>
              <a:pPr>
                <a:defRPr/>
              </a:pPr>
              <a:endParaRPr lang="en-US">
                <a:latin typeface="Arial" pitchFamily="-107" charset="0"/>
                <a:ea typeface="+mn-ea"/>
              </a:endParaRPr>
            </a:p>
          </p:txBody>
        </p:sp>
      </p:grpSp>
      <p:sp>
        <p:nvSpPr>
          <p:cNvPr id="13" name="Rectangle 16"/>
          <p:cNvSpPr>
            <a:spLocks noChangeArrowheads="1"/>
          </p:cNvSpPr>
          <p:nvPr userDrawn="1"/>
        </p:nvSpPr>
        <p:spPr bwMode="auto">
          <a:xfrm rot="5400000">
            <a:off x="5222082" y="3375818"/>
            <a:ext cx="6858000" cy="106363"/>
          </a:xfrm>
          <a:prstGeom prst="rect">
            <a:avLst/>
          </a:prstGeom>
          <a:gradFill rotWithShape="1">
            <a:gsLst>
              <a:gs pos="0">
                <a:schemeClr val="bg1">
                  <a:alpha val="50000"/>
                </a:schemeClr>
              </a:gs>
              <a:gs pos="100000">
                <a:srgbClr val="B2B2B2">
                  <a:alpha val="50000"/>
                </a:srgbClr>
              </a:gs>
            </a:gsLst>
            <a:lin ang="0" scaled="1"/>
          </a:gradFill>
          <a:ln w="9525">
            <a:noFill/>
            <a:miter lim="800000"/>
            <a:headEnd/>
            <a:tailEnd/>
          </a:ln>
          <a:effectLst/>
        </p:spPr>
        <p:txBody>
          <a:bodyPr wrap="none" anchor="ctr"/>
          <a:lstStyle/>
          <a:p>
            <a:pPr>
              <a:defRPr/>
            </a:pPr>
            <a:endParaRPr lang="en-US"/>
          </a:p>
        </p:txBody>
      </p:sp>
      <p:pic>
        <p:nvPicPr>
          <p:cNvPr id="14" name="Picture 4"/>
          <p:cNvPicPr>
            <a:picLocks noChangeAspect="1" noChangeArrowheads="1"/>
          </p:cNvPicPr>
          <p:nvPr userDrawn="1"/>
        </p:nvPicPr>
        <p:blipFill>
          <a:blip r:embed="rId3" cstate="print"/>
          <a:srcRect l="9705" r="9705"/>
          <a:stretch>
            <a:fillRect/>
          </a:stretch>
        </p:blipFill>
        <p:spPr bwMode="auto">
          <a:xfrm>
            <a:off x="406400" y="14288"/>
            <a:ext cx="1041400" cy="927100"/>
          </a:xfrm>
          <a:prstGeom prst="rect">
            <a:avLst/>
          </a:prstGeom>
          <a:noFill/>
          <a:ln w="9525">
            <a:noFill/>
            <a:miter lim="800000"/>
            <a:headEnd/>
            <a:tailEnd/>
          </a:ln>
        </p:spPr>
      </p:pic>
      <p:sp>
        <p:nvSpPr>
          <p:cNvPr id="6146" name="Rectangle 2"/>
          <p:cNvSpPr>
            <a:spLocks noGrp="1" noChangeArrowheads="1"/>
          </p:cNvSpPr>
          <p:nvPr>
            <p:ph type="ctrTitle"/>
          </p:nvPr>
        </p:nvSpPr>
        <p:spPr>
          <a:xfrm>
            <a:off x="685800" y="2130425"/>
            <a:ext cx="7772400" cy="1470025"/>
          </a:xfrm>
        </p:spPr>
        <p:txBody>
          <a:bodyPr/>
          <a:lstStyle>
            <a:lvl1pPr>
              <a:defRPr/>
            </a:lvl1pPr>
          </a:lstStyle>
          <a:p>
            <a:r>
              <a:rPr lang="en-US" dirty="0"/>
              <a:t>Click to edit Master title style</a:t>
            </a:r>
          </a:p>
        </p:txBody>
      </p:sp>
      <p:sp>
        <p:nvSpPr>
          <p:cNvPr id="614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endParaRPr lang="en-US"/>
          </a:p>
        </p:txBody>
      </p:sp>
      <p:sp>
        <p:nvSpPr>
          <p:cNvPr id="15" name="Rectangle 5"/>
          <p:cNvSpPr>
            <a:spLocks noGrp="1" noChangeArrowheads="1"/>
          </p:cNvSpPr>
          <p:nvPr>
            <p:ph type="ftr" sz="quarter" idx="10"/>
          </p:nvPr>
        </p:nvSpPr>
        <p:spPr/>
        <p:txBody>
          <a:bodyPr/>
          <a:lstStyle>
            <a:lvl1pPr>
              <a:defRPr/>
            </a:lvl1pPr>
          </a:lstStyle>
          <a:p>
            <a:pPr>
              <a:defRPr/>
            </a:pPr>
            <a:endParaRPr lang="en-US"/>
          </a:p>
        </p:txBody>
      </p:sp>
      <p:sp>
        <p:nvSpPr>
          <p:cNvPr id="16" name="Rectangle 6"/>
          <p:cNvSpPr>
            <a:spLocks noGrp="1" noChangeArrowheads="1"/>
          </p:cNvSpPr>
          <p:nvPr>
            <p:ph type="sldNum" sz="quarter" idx="11"/>
          </p:nvPr>
        </p:nvSpPr>
        <p:spPr/>
        <p:txBody>
          <a:bodyPr/>
          <a:lstStyle>
            <a:lvl1pPr>
              <a:defRPr/>
            </a:lvl1pPr>
          </a:lstStyle>
          <a:p>
            <a:pPr>
              <a:defRPr/>
            </a:pPr>
            <a:fld id="{BAD8E45F-502F-4A18-AEEE-504FE444DCB8}"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p:txBody>
          <a:bodyPr/>
          <a:lstStyle>
            <a:lvl1pPr>
              <a:defRPr/>
            </a:lvl1pPr>
          </a:lstStyle>
          <a:p>
            <a:pPr>
              <a:defRPr/>
            </a:pPr>
            <a:fld id="{E4B4469D-D430-460F-954C-90B8E0366672}" type="slidenum">
              <a:rPr lang="en-US"/>
              <a:pPr>
                <a:defRPr/>
              </a:pPr>
              <a:t>‹#›</a:t>
            </a:fld>
            <a:endParaRPr lang="en-US"/>
          </a:p>
        </p:txBody>
      </p:sp>
    </p:spTree>
  </p:cSld>
  <p:clrMapOvr>
    <a:masterClrMapping/>
  </p:clrMapOvr>
  <p:transition>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0"/>
            <a:ext cx="6248400" cy="954088"/>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n-US" smtClean="0"/>
              <a:t>Click to edit Master title style</a:t>
            </a:r>
            <a:br>
              <a:rPr lang="en-US" smtClean="0"/>
            </a:br>
            <a:r>
              <a:rPr lang="en-US" smtClean="0"/>
              <a:t>Line 2</a:t>
            </a:r>
          </a:p>
        </p:txBody>
      </p:sp>
      <p:sp>
        <p:nvSpPr>
          <p:cNvPr id="1027" name="Rectangle 3"/>
          <p:cNvSpPr>
            <a:spLocks noGrp="1" noChangeArrowheads="1"/>
          </p:cNvSpPr>
          <p:nvPr>
            <p:ph type="body" idx="1"/>
          </p:nvPr>
        </p:nvSpPr>
        <p:spPr bwMode="auto">
          <a:xfrm>
            <a:off x="685800" y="1066800"/>
            <a:ext cx="78486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5" name="Rectangle 5"/>
          <p:cNvSpPr>
            <a:spLocks noGrp="1" noChangeArrowheads="1"/>
          </p:cNvSpPr>
          <p:nvPr>
            <p:ph type="ftr" sz="quarter" idx="3"/>
          </p:nvPr>
        </p:nvSpPr>
        <p:spPr bwMode="auto">
          <a:xfrm>
            <a:off x="457200" y="6019800"/>
            <a:ext cx="8229600" cy="70167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ctr" eaLnBrk="1" hangingPunct="1">
              <a:defRPr sz="800"/>
            </a:lvl1pPr>
          </a:lstStyle>
          <a:p>
            <a:pPr>
              <a:defRPr/>
            </a:pPr>
            <a:endParaRPr lang="en-US"/>
          </a:p>
        </p:txBody>
      </p:sp>
      <p:sp>
        <p:nvSpPr>
          <p:cNvPr id="36" name="Rectangle 6"/>
          <p:cNvSpPr>
            <a:spLocks noGrp="1" noChangeArrowheads="1"/>
          </p:cNvSpPr>
          <p:nvPr>
            <p:ph type="sldNum" sz="quarter" idx="4"/>
          </p:nvPr>
        </p:nvSpPr>
        <p:spPr bwMode="auto">
          <a:xfrm>
            <a:off x="457200" y="6019800"/>
            <a:ext cx="8229600" cy="70167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eaLnBrk="1" hangingPunct="1">
              <a:defRPr sz="800"/>
            </a:lvl1pPr>
          </a:lstStyle>
          <a:p>
            <a:pPr>
              <a:defRPr/>
            </a:pPr>
            <a:fld id="{83B32FBF-2175-464D-854E-1F0A920B1532}" type="slidenum">
              <a:rPr lang="en-US" smtClean="0"/>
              <a:pPr>
                <a:defRPr/>
              </a:pPr>
              <a:t>‹#›</a:t>
            </a:fld>
            <a:endParaRPr lang="en-US"/>
          </a:p>
        </p:txBody>
      </p:sp>
      <p:pic>
        <p:nvPicPr>
          <p:cNvPr id="1030" name="Picture 7" descr="INCOSELogo_transparent"/>
          <p:cNvPicPr>
            <a:picLocks noChangeAspect="1" noChangeArrowheads="1"/>
          </p:cNvPicPr>
          <p:nvPr userDrawn="1"/>
        </p:nvPicPr>
        <p:blipFill>
          <a:blip r:embed="rId5" cstate="print"/>
          <a:srcRect/>
          <a:stretch>
            <a:fillRect/>
          </a:stretch>
        </p:blipFill>
        <p:spPr bwMode="auto">
          <a:xfrm>
            <a:off x="444500" y="5676900"/>
            <a:ext cx="1219200" cy="762000"/>
          </a:xfrm>
          <a:prstGeom prst="rect">
            <a:avLst/>
          </a:prstGeom>
          <a:noFill/>
          <a:ln w="9525">
            <a:noFill/>
            <a:miter lim="800000"/>
            <a:headEnd/>
            <a:tailEnd/>
          </a:ln>
        </p:spPr>
      </p:pic>
      <p:grpSp>
        <p:nvGrpSpPr>
          <p:cNvPr id="2" name="Group 8"/>
          <p:cNvGrpSpPr>
            <a:grpSpLocks/>
          </p:cNvGrpSpPr>
          <p:nvPr userDrawn="1"/>
        </p:nvGrpSpPr>
        <p:grpSpPr bwMode="auto">
          <a:xfrm>
            <a:off x="323850" y="0"/>
            <a:ext cx="196850" cy="5867400"/>
            <a:chOff x="216" y="0"/>
            <a:chExt cx="93" cy="3244"/>
          </a:xfrm>
        </p:grpSpPr>
        <p:sp>
          <p:nvSpPr>
            <p:cNvPr id="33" name="Line 9"/>
            <p:cNvSpPr>
              <a:spLocks noChangeShapeType="1"/>
            </p:cNvSpPr>
            <p:nvPr/>
          </p:nvSpPr>
          <p:spPr bwMode="auto">
            <a:xfrm>
              <a:off x="216" y="0"/>
              <a:ext cx="0" cy="3244"/>
            </a:xfrm>
            <a:prstGeom prst="line">
              <a:avLst/>
            </a:prstGeom>
            <a:noFill/>
            <a:ln w="12700">
              <a:solidFill>
                <a:srgbClr val="9999FF">
                  <a:alpha val="50000"/>
                </a:srgbClr>
              </a:solidFill>
              <a:round/>
              <a:headEnd/>
              <a:tailEnd/>
            </a:ln>
            <a:effectLst/>
          </p:spPr>
          <p:txBody>
            <a:bodyPr/>
            <a:lstStyle/>
            <a:p>
              <a:pPr>
                <a:defRPr/>
              </a:pPr>
              <a:endParaRPr lang="en-US">
                <a:latin typeface="Arial" pitchFamily="-107" charset="0"/>
                <a:ea typeface="+mn-ea"/>
              </a:endParaRPr>
            </a:p>
          </p:txBody>
        </p:sp>
        <p:sp>
          <p:nvSpPr>
            <p:cNvPr id="34" name="Line 10"/>
            <p:cNvSpPr>
              <a:spLocks noChangeShapeType="1"/>
            </p:cNvSpPr>
            <p:nvPr/>
          </p:nvSpPr>
          <p:spPr bwMode="auto">
            <a:xfrm>
              <a:off x="309" y="0"/>
              <a:ext cx="0" cy="3244"/>
            </a:xfrm>
            <a:prstGeom prst="line">
              <a:avLst/>
            </a:prstGeom>
            <a:noFill/>
            <a:ln w="12700">
              <a:solidFill>
                <a:srgbClr val="9999FF">
                  <a:alpha val="50000"/>
                </a:srgbClr>
              </a:solidFill>
              <a:round/>
              <a:headEnd/>
              <a:tailEnd/>
            </a:ln>
            <a:effectLst/>
          </p:spPr>
          <p:txBody>
            <a:bodyPr/>
            <a:lstStyle/>
            <a:p>
              <a:pPr>
                <a:defRPr/>
              </a:pPr>
              <a:endParaRPr lang="en-US">
                <a:latin typeface="Arial" pitchFamily="-107" charset="0"/>
                <a:ea typeface="+mn-ea"/>
              </a:endParaRPr>
            </a:p>
          </p:txBody>
        </p:sp>
        <p:sp>
          <p:nvSpPr>
            <p:cNvPr id="37" name="Line 11"/>
            <p:cNvSpPr>
              <a:spLocks noChangeShapeType="1"/>
            </p:cNvSpPr>
            <p:nvPr/>
          </p:nvSpPr>
          <p:spPr bwMode="auto">
            <a:xfrm>
              <a:off x="262" y="0"/>
              <a:ext cx="0" cy="3244"/>
            </a:xfrm>
            <a:prstGeom prst="line">
              <a:avLst/>
            </a:prstGeom>
            <a:noFill/>
            <a:ln w="38100">
              <a:solidFill>
                <a:srgbClr val="003366">
                  <a:alpha val="60001"/>
                </a:srgbClr>
              </a:solidFill>
              <a:round/>
              <a:headEnd/>
              <a:tailEnd/>
            </a:ln>
            <a:effectLst/>
          </p:spPr>
          <p:txBody>
            <a:bodyPr/>
            <a:lstStyle/>
            <a:p>
              <a:pPr>
                <a:defRPr/>
              </a:pPr>
              <a:endParaRPr lang="en-US">
                <a:latin typeface="Arial" pitchFamily="-107" charset="0"/>
                <a:ea typeface="+mn-ea"/>
              </a:endParaRPr>
            </a:p>
          </p:txBody>
        </p:sp>
      </p:grpSp>
      <p:grpSp>
        <p:nvGrpSpPr>
          <p:cNvPr id="3" name="Group 12"/>
          <p:cNvGrpSpPr>
            <a:grpSpLocks/>
          </p:cNvGrpSpPr>
          <p:nvPr userDrawn="1"/>
        </p:nvGrpSpPr>
        <p:grpSpPr bwMode="auto">
          <a:xfrm>
            <a:off x="1358900" y="6400800"/>
            <a:ext cx="7772400" cy="127000"/>
            <a:chOff x="1652" y="4032"/>
            <a:chExt cx="4108" cy="80"/>
          </a:xfrm>
        </p:grpSpPr>
        <p:sp>
          <p:nvSpPr>
            <p:cNvPr id="39" name="Line 13"/>
            <p:cNvSpPr>
              <a:spLocks noChangeShapeType="1"/>
            </p:cNvSpPr>
            <p:nvPr/>
          </p:nvSpPr>
          <p:spPr bwMode="auto">
            <a:xfrm flipH="1">
              <a:off x="1652" y="4112"/>
              <a:ext cx="4108" cy="0"/>
            </a:xfrm>
            <a:prstGeom prst="line">
              <a:avLst/>
            </a:prstGeom>
            <a:noFill/>
            <a:ln w="12700">
              <a:solidFill>
                <a:srgbClr val="9999FF">
                  <a:alpha val="50000"/>
                </a:srgbClr>
              </a:solidFill>
              <a:round/>
              <a:headEnd/>
              <a:tailEnd/>
            </a:ln>
            <a:effectLst/>
          </p:spPr>
          <p:txBody>
            <a:bodyPr/>
            <a:lstStyle/>
            <a:p>
              <a:pPr>
                <a:defRPr/>
              </a:pPr>
              <a:endParaRPr lang="en-US">
                <a:latin typeface="Arial" pitchFamily="-107" charset="0"/>
                <a:ea typeface="+mn-ea"/>
              </a:endParaRPr>
            </a:p>
          </p:txBody>
        </p:sp>
        <p:sp>
          <p:nvSpPr>
            <p:cNvPr id="40" name="Line 14"/>
            <p:cNvSpPr>
              <a:spLocks noChangeShapeType="1"/>
            </p:cNvSpPr>
            <p:nvPr/>
          </p:nvSpPr>
          <p:spPr bwMode="auto">
            <a:xfrm flipH="1">
              <a:off x="1652" y="4072"/>
              <a:ext cx="4108" cy="0"/>
            </a:xfrm>
            <a:prstGeom prst="line">
              <a:avLst/>
            </a:prstGeom>
            <a:noFill/>
            <a:ln w="38100">
              <a:solidFill>
                <a:srgbClr val="003366">
                  <a:alpha val="60001"/>
                </a:srgbClr>
              </a:solidFill>
              <a:round/>
              <a:headEnd/>
              <a:tailEnd/>
            </a:ln>
            <a:effectLst/>
          </p:spPr>
          <p:txBody>
            <a:bodyPr/>
            <a:lstStyle/>
            <a:p>
              <a:pPr>
                <a:defRPr/>
              </a:pPr>
              <a:endParaRPr lang="en-US">
                <a:latin typeface="Arial" pitchFamily="-107" charset="0"/>
                <a:ea typeface="+mn-ea"/>
              </a:endParaRPr>
            </a:p>
          </p:txBody>
        </p:sp>
        <p:sp>
          <p:nvSpPr>
            <p:cNvPr id="41" name="Line 15"/>
            <p:cNvSpPr>
              <a:spLocks noChangeShapeType="1"/>
            </p:cNvSpPr>
            <p:nvPr/>
          </p:nvSpPr>
          <p:spPr bwMode="auto">
            <a:xfrm flipH="1">
              <a:off x="1652" y="4032"/>
              <a:ext cx="4108" cy="0"/>
            </a:xfrm>
            <a:prstGeom prst="line">
              <a:avLst/>
            </a:prstGeom>
            <a:noFill/>
            <a:ln w="12700">
              <a:solidFill>
                <a:srgbClr val="9999FF">
                  <a:alpha val="50000"/>
                </a:srgbClr>
              </a:solidFill>
              <a:round/>
              <a:headEnd/>
              <a:tailEnd/>
            </a:ln>
            <a:effectLst/>
          </p:spPr>
          <p:txBody>
            <a:bodyPr/>
            <a:lstStyle/>
            <a:p>
              <a:pPr>
                <a:defRPr/>
              </a:pPr>
              <a:endParaRPr lang="en-US">
                <a:latin typeface="Arial" pitchFamily="-107" charset="0"/>
                <a:ea typeface="+mn-ea"/>
              </a:endParaRPr>
            </a:p>
          </p:txBody>
        </p:sp>
      </p:grpSp>
      <p:sp>
        <p:nvSpPr>
          <p:cNvPr id="42" name="Rectangle 16"/>
          <p:cNvSpPr>
            <a:spLocks noChangeArrowheads="1"/>
          </p:cNvSpPr>
          <p:nvPr userDrawn="1"/>
        </p:nvSpPr>
        <p:spPr bwMode="auto">
          <a:xfrm rot="5400000">
            <a:off x="5222082" y="3375818"/>
            <a:ext cx="6858000" cy="106363"/>
          </a:xfrm>
          <a:prstGeom prst="rect">
            <a:avLst/>
          </a:prstGeom>
          <a:gradFill rotWithShape="1">
            <a:gsLst>
              <a:gs pos="0">
                <a:schemeClr val="bg1">
                  <a:alpha val="50000"/>
                </a:schemeClr>
              </a:gs>
              <a:gs pos="100000">
                <a:srgbClr val="B2B2B2">
                  <a:alpha val="50000"/>
                </a:srgbClr>
              </a:gs>
            </a:gsLst>
            <a:lin ang="0" scaled="1"/>
          </a:gradFill>
          <a:ln w="9525">
            <a:noFill/>
            <a:miter lim="800000"/>
            <a:headEnd/>
            <a:tailEnd/>
          </a:ln>
          <a:effectLst/>
        </p:spPr>
        <p:txBody>
          <a:bodyPr wrap="none" anchor="ctr"/>
          <a:lstStyle/>
          <a:p>
            <a:pPr>
              <a:defRPr/>
            </a:pPr>
            <a:endParaRPr lang="en-US"/>
          </a:p>
        </p:txBody>
      </p:sp>
      <p:sp>
        <p:nvSpPr>
          <p:cNvPr id="43" name="Rectangle 17"/>
          <p:cNvSpPr>
            <a:spLocks noChangeArrowheads="1"/>
          </p:cNvSpPr>
          <p:nvPr userDrawn="1"/>
        </p:nvSpPr>
        <p:spPr bwMode="auto">
          <a:xfrm>
            <a:off x="0" y="914400"/>
            <a:ext cx="9156700" cy="93663"/>
          </a:xfrm>
          <a:prstGeom prst="rect">
            <a:avLst/>
          </a:prstGeom>
          <a:gradFill rotWithShape="1">
            <a:gsLst>
              <a:gs pos="0">
                <a:schemeClr val="bg1">
                  <a:alpha val="50000"/>
                </a:schemeClr>
              </a:gs>
              <a:gs pos="100000">
                <a:srgbClr val="B2B2B2">
                  <a:alpha val="50000"/>
                </a:srgbClr>
              </a:gs>
            </a:gsLst>
            <a:lin ang="0" scaled="1"/>
          </a:gradFill>
          <a:ln w="9525">
            <a:noFill/>
            <a:miter lim="800000"/>
            <a:headEnd/>
            <a:tailEnd/>
          </a:ln>
          <a:effectLst/>
        </p:spPr>
        <p:txBody>
          <a:bodyPr wrap="none" anchor="ctr"/>
          <a:lstStyle/>
          <a:p>
            <a:pPr>
              <a:defRPr/>
            </a:pPr>
            <a:endParaRPr lang="en-US"/>
          </a:p>
        </p:txBody>
      </p:sp>
      <p:sp>
        <p:nvSpPr>
          <p:cNvPr id="44" name="Text Box 19"/>
          <p:cNvSpPr txBox="1">
            <a:spLocks noChangeArrowheads="1"/>
          </p:cNvSpPr>
          <p:nvPr userDrawn="1"/>
        </p:nvSpPr>
        <p:spPr bwMode="auto">
          <a:xfrm>
            <a:off x="6646863" y="-4763"/>
            <a:ext cx="1900237" cy="646113"/>
          </a:xfrm>
          <a:prstGeom prst="rect">
            <a:avLst/>
          </a:prstGeom>
          <a:noFill/>
          <a:ln w="9525">
            <a:noFill/>
            <a:miter lim="800000"/>
            <a:headEnd/>
            <a:tailEnd/>
          </a:ln>
          <a:effectLst/>
        </p:spPr>
        <p:txBody>
          <a:bodyPr wrap="none">
            <a:spAutoFit/>
          </a:bodyPr>
          <a:lstStyle/>
          <a:p>
            <a:pPr algn="r">
              <a:defRPr/>
            </a:pPr>
            <a:r>
              <a:rPr lang="en-GB" sz="1200" b="1" dirty="0">
                <a:solidFill>
                  <a:srgbClr val="B41E22"/>
                </a:solidFill>
              </a:rPr>
              <a:t>International Workshop</a:t>
            </a:r>
          </a:p>
          <a:p>
            <a:pPr algn="r">
              <a:defRPr/>
            </a:pPr>
            <a:r>
              <a:rPr lang="en-GB" sz="1200" b="1" dirty="0" smtClean="0">
                <a:solidFill>
                  <a:srgbClr val="B41E22"/>
                </a:solidFill>
              </a:rPr>
              <a:t>Jan  21</a:t>
            </a:r>
            <a:r>
              <a:rPr lang="en-US" sz="1200" b="1" dirty="0" smtClean="0">
                <a:solidFill>
                  <a:srgbClr val="B41E22"/>
                </a:solidFill>
              </a:rPr>
              <a:t>–</a:t>
            </a:r>
            <a:r>
              <a:rPr lang="en-GB" sz="1200" b="1" dirty="0" smtClean="0">
                <a:solidFill>
                  <a:srgbClr val="B41E22"/>
                </a:solidFill>
              </a:rPr>
              <a:t> 24</a:t>
            </a:r>
            <a:r>
              <a:rPr lang="en-GB" sz="1200" b="1" baseline="0" dirty="0" smtClean="0">
                <a:solidFill>
                  <a:srgbClr val="B41E22"/>
                </a:solidFill>
              </a:rPr>
              <a:t>,</a:t>
            </a:r>
            <a:r>
              <a:rPr lang="en-GB" sz="1200" b="1" dirty="0" smtClean="0">
                <a:solidFill>
                  <a:srgbClr val="B41E22"/>
                </a:solidFill>
              </a:rPr>
              <a:t> 2012</a:t>
            </a:r>
            <a:endParaRPr lang="en-GB" sz="1200" b="1" dirty="0">
              <a:solidFill>
                <a:srgbClr val="B41E22"/>
              </a:solidFill>
            </a:endParaRPr>
          </a:p>
          <a:p>
            <a:pPr algn="r">
              <a:defRPr/>
            </a:pPr>
            <a:r>
              <a:rPr lang="en-GB" sz="1200" b="1" dirty="0" smtClean="0">
                <a:solidFill>
                  <a:srgbClr val="B41E22"/>
                </a:solidFill>
              </a:rPr>
              <a:t>Jacksonville, Fl </a:t>
            </a:r>
            <a:r>
              <a:rPr lang="en-GB" sz="1200" b="1" dirty="0">
                <a:solidFill>
                  <a:srgbClr val="B41E22"/>
                </a:solidFill>
              </a:rPr>
              <a:t>USA</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Lst>
  <p:timing>
    <p:tnLst>
      <p:par>
        <p:cTn id="1" dur="indefinite" restart="never" nodeType="tmRoot"/>
      </p:par>
    </p:tnLst>
  </p:timing>
  <p:hf sldNum="0" hdr="0" dt="0"/>
  <p:txStyles>
    <p:titleStyle>
      <a:lvl1pPr algn="ctr" rtl="0" eaLnBrk="0" fontAlgn="base" hangingPunct="0">
        <a:spcBef>
          <a:spcPct val="0"/>
        </a:spcBef>
        <a:spcAft>
          <a:spcPct val="0"/>
        </a:spcAft>
        <a:defRPr sz="2800">
          <a:solidFill>
            <a:schemeClr val="tx2"/>
          </a:solidFill>
          <a:latin typeface="Arial" pitchFamily="-107" charset="0"/>
          <a:ea typeface="+mj-ea"/>
          <a:cs typeface="+mj-cs"/>
        </a:defRPr>
      </a:lvl1pPr>
      <a:lvl2pPr algn="ctr" rtl="0" eaLnBrk="0" fontAlgn="base" hangingPunct="0">
        <a:spcBef>
          <a:spcPct val="0"/>
        </a:spcBef>
        <a:spcAft>
          <a:spcPct val="0"/>
        </a:spcAft>
        <a:defRPr sz="2800">
          <a:solidFill>
            <a:schemeClr val="tx2"/>
          </a:solidFill>
          <a:latin typeface="Arial" pitchFamily="-107" charset="0"/>
          <a:ea typeface="ＭＳ Ｐゴシック" pitchFamily="-107" charset="-128"/>
          <a:cs typeface="ＭＳ Ｐゴシック" pitchFamily="-107" charset="-128"/>
        </a:defRPr>
      </a:lvl2pPr>
      <a:lvl3pPr algn="ctr" rtl="0" eaLnBrk="0" fontAlgn="base" hangingPunct="0">
        <a:spcBef>
          <a:spcPct val="0"/>
        </a:spcBef>
        <a:spcAft>
          <a:spcPct val="0"/>
        </a:spcAft>
        <a:defRPr sz="2800">
          <a:solidFill>
            <a:schemeClr val="tx2"/>
          </a:solidFill>
          <a:latin typeface="Arial" pitchFamily="-107" charset="0"/>
          <a:ea typeface="ＭＳ Ｐゴシック" pitchFamily="-107" charset="-128"/>
          <a:cs typeface="ＭＳ Ｐゴシック" pitchFamily="-107" charset="-128"/>
        </a:defRPr>
      </a:lvl3pPr>
      <a:lvl4pPr algn="ctr" rtl="0" eaLnBrk="0" fontAlgn="base" hangingPunct="0">
        <a:spcBef>
          <a:spcPct val="0"/>
        </a:spcBef>
        <a:spcAft>
          <a:spcPct val="0"/>
        </a:spcAft>
        <a:defRPr sz="2800">
          <a:solidFill>
            <a:schemeClr val="tx2"/>
          </a:solidFill>
          <a:latin typeface="Arial" pitchFamily="-107" charset="0"/>
          <a:ea typeface="ＭＳ Ｐゴシック" pitchFamily="-107" charset="-128"/>
          <a:cs typeface="ＭＳ Ｐゴシック" pitchFamily="-107" charset="-128"/>
        </a:defRPr>
      </a:lvl4pPr>
      <a:lvl5pPr algn="ctr" rtl="0" eaLnBrk="0" fontAlgn="base" hangingPunct="0">
        <a:spcBef>
          <a:spcPct val="0"/>
        </a:spcBef>
        <a:spcAft>
          <a:spcPct val="0"/>
        </a:spcAft>
        <a:defRPr sz="2800">
          <a:solidFill>
            <a:schemeClr val="tx2"/>
          </a:solidFill>
          <a:latin typeface="Arial" pitchFamily="-107" charset="0"/>
          <a:ea typeface="ＭＳ Ｐゴシック" pitchFamily="-107" charset="-128"/>
          <a:cs typeface="ＭＳ Ｐゴシック" pitchFamily="-107" charset="-128"/>
        </a:defRPr>
      </a:lvl5pPr>
      <a:lvl6pPr marL="457200" algn="ctr" rtl="0" fontAlgn="base">
        <a:spcBef>
          <a:spcPct val="0"/>
        </a:spcBef>
        <a:spcAft>
          <a:spcPct val="0"/>
        </a:spcAft>
        <a:defRPr sz="4400">
          <a:solidFill>
            <a:schemeClr val="tx2"/>
          </a:solidFill>
          <a:latin typeface="Arial" pitchFamily="-107" charset="0"/>
        </a:defRPr>
      </a:lvl6pPr>
      <a:lvl7pPr marL="914400" algn="ctr" rtl="0" fontAlgn="base">
        <a:spcBef>
          <a:spcPct val="0"/>
        </a:spcBef>
        <a:spcAft>
          <a:spcPct val="0"/>
        </a:spcAft>
        <a:defRPr sz="4400">
          <a:solidFill>
            <a:schemeClr val="tx2"/>
          </a:solidFill>
          <a:latin typeface="Arial" pitchFamily="-107" charset="0"/>
        </a:defRPr>
      </a:lvl7pPr>
      <a:lvl8pPr marL="1371600" algn="ctr" rtl="0" fontAlgn="base">
        <a:spcBef>
          <a:spcPct val="0"/>
        </a:spcBef>
        <a:spcAft>
          <a:spcPct val="0"/>
        </a:spcAft>
        <a:defRPr sz="4400">
          <a:solidFill>
            <a:schemeClr val="tx2"/>
          </a:solidFill>
          <a:latin typeface="Arial" pitchFamily="-107" charset="0"/>
        </a:defRPr>
      </a:lvl8pPr>
      <a:lvl9pPr marL="1828800" algn="ctr" rtl="0" fontAlgn="base">
        <a:spcBef>
          <a:spcPct val="0"/>
        </a:spcBef>
        <a:spcAft>
          <a:spcPct val="0"/>
        </a:spcAft>
        <a:defRPr sz="4400">
          <a:solidFill>
            <a:schemeClr val="tx2"/>
          </a:solidFill>
          <a:latin typeface="Arial" pitchFamily="-107" charset="0"/>
        </a:defRPr>
      </a:lvl9pPr>
    </p:titleStyle>
    <p:bodyStyle>
      <a:lvl1pPr marL="342900" indent="-342900" algn="l" rtl="0" eaLnBrk="0" fontAlgn="base" hangingPunct="0">
        <a:spcBef>
          <a:spcPct val="20000"/>
        </a:spcBef>
        <a:spcAft>
          <a:spcPct val="0"/>
        </a:spcAft>
        <a:buChar char="•"/>
        <a:defRPr sz="2800">
          <a:solidFill>
            <a:schemeClr val="tx1"/>
          </a:solidFill>
          <a:latin typeface="Arial" pitchFamily="-107" charset="0"/>
          <a:ea typeface="+mn-ea"/>
          <a:cs typeface="+mn-cs"/>
        </a:defRPr>
      </a:lvl1pPr>
      <a:lvl2pPr marL="742950" indent="-285750" algn="l" rtl="0" eaLnBrk="0" fontAlgn="base" hangingPunct="0">
        <a:spcBef>
          <a:spcPct val="20000"/>
        </a:spcBef>
        <a:spcAft>
          <a:spcPct val="0"/>
        </a:spcAft>
        <a:buChar char="–"/>
        <a:defRPr sz="2400">
          <a:solidFill>
            <a:schemeClr val="tx1"/>
          </a:solidFill>
          <a:latin typeface="Arial" pitchFamily="-107" charset="0"/>
          <a:ea typeface="+mn-ea"/>
        </a:defRPr>
      </a:lvl2pPr>
      <a:lvl3pPr marL="1143000" indent="-228600" algn="l" rtl="0" eaLnBrk="0" fontAlgn="base" hangingPunct="0">
        <a:spcBef>
          <a:spcPct val="20000"/>
        </a:spcBef>
        <a:spcAft>
          <a:spcPct val="0"/>
        </a:spcAft>
        <a:buChar char="•"/>
        <a:defRPr sz="2000">
          <a:solidFill>
            <a:schemeClr val="tx1"/>
          </a:solidFill>
          <a:latin typeface="Arial" pitchFamily="-107" charset="0"/>
          <a:ea typeface="+mn-ea"/>
        </a:defRPr>
      </a:lvl3pPr>
      <a:lvl4pPr marL="1600200" indent="-228600" algn="l" rtl="0" eaLnBrk="0" fontAlgn="base" hangingPunct="0">
        <a:spcBef>
          <a:spcPct val="20000"/>
        </a:spcBef>
        <a:spcAft>
          <a:spcPct val="0"/>
        </a:spcAft>
        <a:buChar char="–"/>
        <a:defRPr>
          <a:solidFill>
            <a:schemeClr val="tx1"/>
          </a:solidFill>
          <a:latin typeface="Arial" pitchFamily="-107" charset="0"/>
          <a:ea typeface="+mn-ea"/>
        </a:defRPr>
      </a:lvl4pPr>
      <a:lvl5pPr marL="2057400" indent="-228600" algn="l" rtl="0" eaLnBrk="0" fontAlgn="base" hangingPunct="0">
        <a:spcBef>
          <a:spcPct val="20000"/>
        </a:spcBef>
        <a:spcAft>
          <a:spcPct val="0"/>
        </a:spcAft>
        <a:buChar char="»"/>
        <a:defRPr>
          <a:solidFill>
            <a:schemeClr val="tx1"/>
          </a:solidFill>
          <a:latin typeface="Arial" pitchFamily="-107" charset="0"/>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p:txBody>
          <a:bodyPr>
            <a:normAutofit fontScale="90000"/>
          </a:bodyPr>
          <a:lstStyle/>
          <a:p>
            <a:pPr lvl="0">
              <a:defRPr/>
            </a:pPr>
            <a:r>
              <a:rPr lang="en-US" sz="4400" b="1" dirty="0" smtClean="0">
                <a:effectLst>
                  <a:outerShdw blurRad="38100" dist="38100" dir="2700000" algn="tl">
                    <a:srgbClr val="C0C0C0"/>
                  </a:outerShdw>
                </a:effectLst>
              </a:rPr>
              <a:t>INCOSE IW 2012 MBSE </a:t>
            </a:r>
            <a:br>
              <a:rPr lang="en-US" sz="4400" b="1" dirty="0" smtClean="0">
                <a:effectLst>
                  <a:outerShdw blurRad="38100" dist="38100" dir="2700000" algn="tl">
                    <a:srgbClr val="C0C0C0"/>
                  </a:outerShdw>
                </a:effectLst>
              </a:rPr>
            </a:br>
            <a:r>
              <a:rPr lang="en-US" sz="4900" b="1" dirty="0" smtClean="0">
                <a:effectLst>
                  <a:outerShdw blurRad="38100" dist="38100" dir="2700000" algn="tl">
                    <a:srgbClr val="C0C0C0"/>
                  </a:outerShdw>
                </a:effectLst>
              </a:rPr>
              <a:t>Requirement Flowdown Workshop</a:t>
            </a:r>
            <a:br>
              <a:rPr lang="en-US" sz="4900" b="1" dirty="0" smtClean="0">
                <a:effectLst>
                  <a:outerShdw blurRad="38100" dist="38100" dir="2700000" algn="tl">
                    <a:srgbClr val="C0C0C0"/>
                  </a:outerShdw>
                </a:effectLst>
              </a:rPr>
            </a:br>
            <a:r>
              <a:rPr lang="en-US" sz="4900" b="1" dirty="0" smtClean="0">
                <a:effectLst>
                  <a:outerShdw blurRad="38100" dist="38100" dir="2700000" algn="tl">
                    <a:srgbClr val="C0C0C0"/>
                  </a:outerShdw>
                </a:effectLst>
              </a:rPr>
              <a:t> </a:t>
            </a:r>
            <a:br>
              <a:rPr lang="en-US" sz="4900" b="1" dirty="0" smtClean="0">
                <a:effectLst>
                  <a:outerShdw blurRad="38100" dist="38100" dir="2700000" algn="tl">
                    <a:srgbClr val="C0C0C0"/>
                  </a:outerShdw>
                </a:effectLst>
              </a:rPr>
            </a:br>
            <a:r>
              <a:rPr lang="en-US" sz="4900" b="1" dirty="0" smtClean="0">
                <a:effectLst>
                  <a:outerShdw blurRad="38100" dist="38100" dir="2700000" algn="tl">
                    <a:srgbClr val="C0C0C0"/>
                  </a:outerShdw>
                </a:effectLst>
              </a:rPr>
              <a:t>- Outbrief - </a:t>
            </a:r>
          </a:p>
        </p:txBody>
      </p:sp>
      <p:sp>
        <p:nvSpPr>
          <p:cNvPr id="4100" name="Rectangle 3"/>
          <p:cNvSpPr>
            <a:spLocks noGrp="1" noChangeArrowheads="1"/>
          </p:cNvSpPr>
          <p:nvPr>
            <p:ph type="subTitle" idx="1"/>
          </p:nvPr>
        </p:nvSpPr>
        <p:spPr>
          <a:xfrm>
            <a:off x="1395046" y="4847492"/>
            <a:ext cx="6400800" cy="732692"/>
          </a:xfrm>
        </p:spPr>
        <p:txBody>
          <a:bodyPr/>
          <a:lstStyle/>
          <a:p>
            <a:pPr eaLnBrk="1" hangingPunct="1">
              <a:lnSpc>
                <a:spcPct val="80000"/>
              </a:lnSpc>
            </a:pPr>
            <a:r>
              <a:rPr lang="en-US" sz="1800" b="1" dirty="0" smtClean="0"/>
              <a:t> </a:t>
            </a:r>
            <a:br>
              <a:rPr lang="en-US" sz="1800" b="1" dirty="0" smtClean="0"/>
            </a:br>
            <a:endParaRPr lang="en-US" sz="1800" b="1" dirty="0" smtClean="0"/>
          </a:p>
          <a:p>
            <a:pPr eaLnBrk="1" hangingPunct="1">
              <a:lnSpc>
                <a:spcPct val="80000"/>
              </a:lnSpc>
            </a:pPr>
            <a:endParaRPr lang="en-US" sz="1800" b="1" dirty="0" smtClean="0"/>
          </a:p>
        </p:txBody>
      </p:sp>
      <p:sp>
        <p:nvSpPr>
          <p:cNvPr id="4" name="Subtitle 2"/>
          <p:cNvSpPr txBox="1">
            <a:spLocks/>
          </p:cNvSpPr>
          <p:nvPr/>
        </p:nvSpPr>
        <p:spPr>
          <a:xfrm>
            <a:off x="4772526" y="5260242"/>
            <a:ext cx="4114800" cy="1169894"/>
          </a:xfrm>
          <a:prstGeom prst="rect">
            <a:avLst/>
          </a:prstGeom>
        </p:spPr>
        <p:txBody>
          <a:bodyPr vert="horz" lIns="91440" tIns="45720" rIns="91440" bIns="45720" rtlCol="0">
            <a:normAutofit/>
          </a:bodyPr>
          <a:lstStyle/>
          <a:p>
            <a:pPr marL="0" marR="0" lvl="0" indent="0" algn="ctr" defTabSz="914400" rtl="0" eaLnBrk="1" fontAlgn="auto" latinLnBrk="0" hangingPunct="1">
              <a:spcAft>
                <a:spcPts val="0"/>
              </a:spcAft>
              <a:buClrTx/>
              <a:buSzTx/>
              <a:buFont typeface="Arial" pitchFamily="34" charset="0"/>
              <a:buNone/>
              <a:tabLst/>
              <a:defRPr/>
            </a:pPr>
            <a:r>
              <a:rPr kumimoji="0" lang="en-US" b="1" i="0" u="none" strike="noStrike" kern="1200" cap="none" spc="0" normalizeH="0" baseline="0" noProof="0" dirty="0" smtClean="0">
                <a:ln>
                  <a:noFill/>
                </a:ln>
                <a:effectLst/>
                <a:uLnTx/>
                <a:uFillTx/>
                <a:latin typeface="Arial" pitchFamily="34" charset="0"/>
                <a:ea typeface="+mn-ea"/>
                <a:cs typeface="Arial" pitchFamily="34" charset="0"/>
              </a:rPr>
              <a:t>John C. Watson</a:t>
            </a:r>
          </a:p>
          <a:p>
            <a:pPr lvl="0" algn="ctr">
              <a:defRPr/>
            </a:pPr>
            <a:r>
              <a:rPr lang="en-US" sz="1400" b="1" dirty="0" smtClean="0">
                <a:latin typeface="Arial" pitchFamily="34" charset="0"/>
                <a:cs typeface="Arial" pitchFamily="34" charset="0"/>
              </a:rPr>
              <a:t>Principal Member of Engineering Staff</a:t>
            </a:r>
            <a:endParaRPr kumimoji="0" lang="en-US" sz="1400" b="1" i="0" u="none" strike="noStrike" kern="1200" cap="none" spc="0" normalizeH="0" noProof="0" dirty="0" smtClean="0">
              <a:ln>
                <a:noFill/>
              </a:ln>
              <a:uLnTx/>
              <a:uFillTx/>
              <a:latin typeface="Arial" pitchFamily="34" charset="0"/>
              <a:cs typeface="Arial" pitchFamily="34" charset="0"/>
            </a:endParaRPr>
          </a:p>
          <a:p>
            <a:pPr marL="0" marR="0" lvl="0" indent="0" algn="ctr" defTabSz="914400" rtl="0" eaLnBrk="1" fontAlgn="auto" latinLnBrk="0" hangingPunct="1">
              <a:spcAft>
                <a:spcPts val="0"/>
              </a:spcAft>
              <a:buClrTx/>
              <a:buSzTx/>
              <a:buFont typeface="Arial" pitchFamily="34" charset="0"/>
              <a:buNone/>
              <a:tabLst/>
              <a:defRPr/>
            </a:pPr>
            <a:r>
              <a:rPr lang="en-US" sz="1400" b="1" baseline="0" dirty="0" smtClean="0">
                <a:latin typeface="Arial" pitchFamily="34" charset="0"/>
                <a:cs typeface="Arial" pitchFamily="34" charset="0"/>
              </a:rPr>
              <a:t>Lockheed Martin, MS2 Moorestown</a:t>
            </a:r>
          </a:p>
          <a:p>
            <a:pPr marL="0" marR="0" lvl="0" indent="0" algn="ctr" defTabSz="914400" rtl="0" eaLnBrk="1" fontAlgn="auto" latinLnBrk="0" hangingPunct="1">
              <a:spcAft>
                <a:spcPts val="0"/>
              </a:spcAft>
              <a:buClrTx/>
              <a:buSzTx/>
              <a:buFont typeface="Arial" pitchFamily="34" charset="0"/>
              <a:buNone/>
              <a:tabLst/>
              <a:defRPr/>
            </a:pPr>
            <a:r>
              <a:rPr lang="en-US" sz="1400" b="1" dirty="0" smtClean="0">
                <a:latin typeface="Arial" pitchFamily="34" charset="0"/>
                <a:cs typeface="Arial" pitchFamily="34" charset="0"/>
              </a:rPr>
              <a:t>john.watson@lmco.com</a:t>
            </a:r>
          </a:p>
          <a:p>
            <a:pPr marL="0" marR="0" lvl="0" indent="0" algn="ctr" defTabSz="914400" rtl="0" eaLnBrk="1" fontAlgn="auto" latinLnBrk="0" hangingPunct="1">
              <a:spcAft>
                <a:spcPts val="0"/>
              </a:spcAft>
              <a:buClrTx/>
              <a:buSzTx/>
              <a:buFont typeface="Arial" pitchFamily="34" charset="0"/>
              <a:buNone/>
              <a:tabLst/>
              <a:defRPr/>
            </a:pPr>
            <a:endParaRPr kumimoji="0" lang="en-US" sz="1400" b="1" i="0" u="none" strike="noStrike" kern="1200" cap="none" spc="0" normalizeH="0" baseline="0" noProof="0" dirty="0" smtClean="0">
              <a:ln>
                <a:noFill/>
              </a:ln>
              <a:solidFill>
                <a:schemeClr val="tx1">
                  <a:tint val="75000"/>
                </a:schemeClr>
              </a:solidFill>
              <a:effectLst/>
              <a:uLnTx/>
              <a:uFillTx/>
              <a:latin typeface="Arial" pitchFamily="34" charset="0"/>
              <a:ea typeface="+mn-ea"/>
              <a:cs typeface="Arial" pitchFamily="34" charset="0"/>
            </a:endParaRPr>
          </a:p>
          <a:p>
            <a:pPr marL="0" marR="0" lvl="0" indent="0" algn="ctr" defTabSz="914400" rtl="0" eaLnBrk="1" fontAlgn="auto" latinLnBrk="0" hangingPunct="1">
              <a:spcAft>
                <a:spcPts val="0"/>
              </a:spcAft>
              <a:buClrTx/>
              <a:buSzTx/>
              <a:buFont typeface="Arial" pitchFamily="34" charset="0"/>
              <a:buNone/>
              <a:tabLst/>
              <a:defRPr/>
            </a:pPr>
            <a:endParaRPr kumimoji="0" lang="en-US" sz="1400" b="1" i="0" u="none" strike="noStrike" kern="1200" cap="none" spc="0" normalizeH="0" baseline="0" noProof="0" dirty="0">
              <a:ln>
                <a:noFill/>
              </a:ln>
              <a:solidFill>
                <a:schemeClr val="tx1">
                  <a:tint val="75000"/>
                </a:schemeClr>
              </a:solidFill>
              <a:effectLst/>
              <a:uLnTx/>
              <a:uFillTx/>
              <a:latin typeface="Arial" pitchFamily="34" charset="0"/>
              <a:ea typeface="+mn-ea"/>
              <a:cs typeface="Arial" pitchFamily="34" charset="0"/>
            </a:endParaRPr>
          </a:p>
        </p:txBody>
      </p:sp>
      <p:sp>
        <p:nvSpPr>
          <p:cNvPr id="5" name="Footer Placeholder 4"/>
          <p:cNvSpPr>
            <a:spLocks noGrp="1"/>
          </p:cNvSpPr>
          <p:nvPr>
            <p:ph type="ftr" sz="quarter" idx="10"/>
          </p:nvPr>
        </p:nvSpPr>
        <p:spPr/>
        <p:txBody>
          <a:bodyPr/>
          <a:lstStyle/>
          <a:p>
            <a:pPr>
              <a:defRPr/>
            </a:pP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Exchanges that can be used at each exchange point</a:t>
            </a:r>
            <a:endParaRPr lang="en-US" dirty="0"/>
          </a:p>
        </p:txBody>
      </p:sp>
      <p:sp>
        <p:nvSpPr>
          <p:cNvPr id="3" name="Content Placeholder 2"/>
          <p:cNvSpPr>
            <a:spLocks noGrp="1"/>
          </p:cNvSpPr>
          <p:nvPr>
            <p:ph idx="1"/>
          </p:nvPr>
        </p:nvSpPr>
        <p:spPr>
          <a:xfrm>
            <a:off x="685800" y="1066800"/>
            <a:ext cx="7848600" cy="4734393"/>
          </a:xfrm>
        </p:spPr>
        <p:txBody>
          <a:bodyPr>
            <a:normAutofit/>
          </a:bodyPr>
          <a:lstStyle/>
          <a:p>
            <a:r>
              <a:rPr lang="en-US" dirty="0" smtClean="0"/>
              <a:t>SysML Model to </a:t>
            </a:r>
            <a:r>
              <a:rPr lang="en-US" dirty="0" smtClean="0"/>
              <a:t>a Specification </a:t>
            </a:r>
            <a:r>
              <a:rPr lang="en-US" dirty="0" smtClean="0"/>
              <a:t>Document</a:t>
            </a:r>
          </a:p>
          <a:p>
            <a:r>
              <a:rPr lang="en-US" dirty="0" smtClean="0"/>
              <a:t>SysML </a:t>
            </a:r>
            <a:r>
              <a:rPr lang="en-US" dirty="0" smtClean="0"/>
              <a:t>Model to SysML Model</a:t>
            </a:r>
          </a:p>
          <a:p>
            <a:r>
              <a:rPr lang="en-US" dirty="0" smtClean="0"/>
              <a:t>SysML </a:t>
            </a:r>
            <a:r>
              <a:rPr lang="en-US" dirty="0" smtClean="0"/>
              <a:t>Model to UML Model</a:t>
            </a:r>
          </a:p>
          <a:p>
            <a:r>
              <a:rPr lang="en-US" dirty="0" smtClean="0"/>
              <a:t>XMI Transfer from one model to </a:t>
            </a:r>
            <a:r>
              <a:rPr lang="en-US" dirty="0" smtClean="0"/>
              <a:t>another</a:t>
            </a:r>
            <a:endParaRPr lang="en-US" dirty="0" smtClean="0"/>
          </a:p>
          <a:p>
            <a:r>
              <a:rPr lang="en-US" dirty="0" smtClean="0"/>
              <a:t>Compatible Tool to </a:t>
            </a:r>
            <a:r>
              <a:rPr lang="en-US" dirty="0" smtClean="0"/>
              <a:t>Tool Transfer</a:t>
            </a:r>
            <a:endParaRPr lang="en-US" dirty="0" smtClean="0"/>
          </a:p>
          <a:p>
            <a:r>
              <a:rPr lang="en-US" dirty="0" smtClean="0"/>
              <a:t>Model API to another model API</a:t>
            </a:r>
          </a:p>
          <a:p>
            <a:pPr lvl="1"/>
            <a:r>
              <a:rPr lang="en-US" dirty="0" smtClean="0"/>
              <a:t>Point to point solution transfer software</a:t>
            </a:r>
          </a:p>
          <a:p>
            <a:pPr lvl="1"/>
            <a:r>
              <a:rPr lang="en-US" dirty="0" smtClean="0"/>
              <a:t>Maintain </a:t>
            </a:r>
          </a:p>
          <a:p>
            <a:endParaRPr lang="en-US" dirty="0" smtClean="0"/>
          </a:p>
          <a:p>
            <a:endParaRPr lang="en-US" dirty="0" smtClean="0"/>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Non-uniform </a:t>
            </a:r>
            <a:r>
              <a:rPr lang="en-US" dirty="0" smtClean="0"/>
              <a:t>exchange environment</a:t>
            </a:r>
            <a:endParaRPr lang="en-US" dirty="0"/>
          </a:p>
        </p:txBody>
      </p:sp>
      <p:sp>
        <p:nvSpPr>
          <p:cNvPr id="3" name="Content Placeholder 2"/>
          <p:cNvSpPr>
            <a:spLocks noGrp="1"/>
          </p:cNvSpPr>
          <p:nvPr>
            <p:ph idx="1"/>
          </p:nvPr>
        </p:nvSpPr>
        <p:spPr>
          <a:xfrm>
            <a:off x="573437" y="1066800"/>
            <a:ext cx="8245099" cy="4876800"/>
          </a:xfrm>
        </p:spPr>
        <p:txBody>
          <a:bodyPr>
            <a:normAutofit fontScale="70000" lnSpcReduction="20000"/>
          </a:bodyPr>
          <a:lstStyle/>
          <a:p>
            <a:r>
              <a:rPr lang="en-US" dirty="0" smtClean="0"/>
              <a:t>Issues </a:t>
            </a:r>
            <a:r>
              <a:rPr lang="en-US" dirty="0" smtClean="0"/>
              <a:t>– </a:t>
            </a:r>
            <a:endParaRPr lang="en-US" dirty="0" smtClean="0"/>
          </a:p>
          <a:p>
            <a:pPr lvl="1"/>
            <a:r>
              <a:rPr lang="en-US" dirty="0" smtClean="0"/>
              <a:t>This </a:t>
            </a:r>
            <a:r>
              <a:rPr lang="en-US" dirty="0" smtClean="0"/>
              <a:t>is an issue common across all domain </a:t>
            </a:r>
            <a:r>
              <a:rPr lang="en-US" dirty="0" smtClean="0"/>
              <a:t>exchange points </a:t>
            </a:r>
            <a:r>
              <a:rPr lang="en-US" dirty="0" smtClean="0"/>
              <a:t>that makes many exchanges complex and unique</a:t>
            </a:r>
          </a:p>
          <a:p>
            <a:pPr lvl="1"/>
            <a:r>
              <a:rPr lang="en-US" dirty="0" smtClean="0"/>
              <a:t>It is a combination of various tools and specialized programs to make point-to-point transfers. </a:t>
            </a:r>
          </a:p>
          <a:p>
            <a:pPr lvl="1"/>
            <a:r>
              <a:rPr lang="en-US" dirty="0" smtClean="0"/>
              <a:t>See two previous slides identifying types of exchange points and types of exchanges possible</a:t>
            </a:r>
          </a:p>
          <a:p>
            <a:pPr lvl="1"/>
            <a:r>
              <a:rPr lang="en-US" dirty="0" smtClean="0"/>
              <a:t>Many are not standards based</a:t>
            </a:r>
          </a:p>
          <a:p>
            <a:pPr lvl="1"/>
            <a:r>
              <a:rPr lang="en-US" dirty="0" smtClean="0"/>
              <a:t>Many are tool specific or a customized program that needs to be maintained</a:t>
            </a:r>
            <a:endParaRPr lang="en-US" dirty="0" smtClean="0"/>
          </a:p>
          <a:p>
            <a:pPr lvl="1"/>
            <a:r>
              <a:rPr lang="en-US" dirty="0" smtClean="0"/>
              <a:t>Tool specific transfers require compatible versions. Upgrades to tools may cause the transfer to break</a:t>
            </a:r>
          </a:p>
          <a:p>
            <a:pPr lvl="1"/>
            <a:r>
              <a:rPr lang="en-US" dirty="0" smtClean="0"/>
              <a:t>Need pre-agreed </a:t>
            </a:r>
            <a:r>
              <a:rPr lang="en-US" dirty="0" smtClean="0"/>
              <a:t>guidelines to </a:t>
            </a:r>
            <a:r>
              <a:rPr lang="en-US" dirty="0" smtClean="0"/>
              <a:t>ensure traceability across transfer point</a:t>
            </a:r>
            <a:endParaRPr lang="en-US" dirty="0" smtClean="0"/>
          </a:p>
          <a:p>
            <a:pPr lvl="1"/>
            <a:r>
              <a:rPr lang="en-US" dirty="0" smtClean="0"/>
              <a:t>Document </a:t>
            </a:r>
            <a:r>
              <a:rPr lang="en-US" dirty="0" smtClean="0"/>
              <a:t>exchanges</a:t>
            </a:r>
          </a:p>
          <a:p>
            <a:r>
              <a:rPr lang="en-US" dirty="0" smtClean="0"/>
              <a:t>Solutions</a:t>
            </a:r>
            <a:r>
              <a:rPr lang="en-US" dirty="0" smtClean="0"/>
              <a:t>:</a:t>
            </a:r>
          </a:p>
          <a:p>
            <a:pPr lvl="1"/>
            <a:r>
              <a:rPr lang="en-US" dirty="0" smtClean="0"/>
              <a:t>Get stakeholder environment/management buy-in</a:t>
            </a:r>
          </a:p>
          <a:p>
            <a:pPr lvl="1"/>
            <a:r>
              <a:rPr lang="en-US" dirty="0" smtClean="0"/>
              <a:t>Define </a:t>
            </a:r>
            <a:r>
              <a:rPr lang="en-US" dirty="0" smtClean="0"/>
              <a:t>a set of standard transformations </a:t>
            </a:r>
            <a:r>
              <a:rPr lang="en-US" dirty="0" smtClean="0"/>
              <a:t>between </a:t>
            </a:r>
            <a:r>
              <a:rPr lang="en-US" dirty="0" smtClean="0"/>
              <a:t>the various transfer points and types</a:t>
            </a:r>
            <a:endParaRPr lang="en-US" dirty="0" smtClean="0"/>
          </a:p>
          <a:p>
            <a:pPr lvl="1"/>
            <a:r>
              <a:rPr lang="en-US" dirty="0" smtClean="0"/>
              <a:t>Keep all requirements in a uniform environment. E.g. SysML</a:t>
            </a:r>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to transfer</a:t>
            </a:r>
            <a:endParaRPr lang="en-US" dirty="0"/>
          </a:p>
        </p:txBody>
      </p:sp>
      <p:sp>
        <p:nvSpPr>
          <p:cNvPr id="3" name="Content Placeholder 2"/>
          <p:cNvSpPr>
            <a:spLocks noGrp="1"/>
          </p:cNvSpPr>
          <p:nvPr>
            <p:ph idx="1"/>
          </p:nvPr>
        </p:nvSpPr>
        <p:spPr>
          <a:xfrm>
            <a:off x="573437" y="1066800"/>
            <a:ext cx="8245099" cy="4876800"/>
          </a:xfrm>
        </p:spPr>
        <p:txBody>
          <a:bodyPr>
            <a:normAutofit fontScale="92500" lnSpcReduction="10000"/>
          </a:bodyPr>
          <a:lstStyle/>
          <a:p>
            <a:r>
              <a:rPr lang="en-US" dirty="0" smtClean="0"/>
              <a:t>Issues – </a:t>
            </a:r>
          </a:p>
          <a:p>
            <a:pPr lvl="1"/>
            <a:r>
              <a:rPr lang="en-US" dirty="0" smtClean="0"/>
              <a:t>Often the quantity of data exchanged is unnecessarily large. </a:t>
            </a:r>
          </a:p>
          <a:p>
            <a:pPr lvl="1"/>
            <a:r>
              <a:rPr lang="en-US" dirty="0" smtClean="0"/>
              <a:t>Bulk transfers are done periodically on off </a:t>
            </a:r>
            <a:r>
              <a:rPr lang="en-US" dirty="0" smtClean="0"/>
              <a:t>hours if they take hours to transfer</a:t>
            </a:r>
          </a:p>
          <a:p>
            <a:pPr>
              <a:buNone/>
            </a:pPr>
            <a:endParaRPr lang="en-US" dirty="0" smtClean="0"/>
          </a:p>
          <a:p>
            <a:r>
              <a:rPr lang="en-US" dirty="0" smtClean="0"/>
              <a:t>Solutions:</a:t>
            </a:r>
          </a:p>
          <a:p>
            <a:pPr lvl="1"/>
            <a:r>
              <a:rPr lang="en-US" dirty="0" smtClean="0"/>
              <a:t>More efficient tool integration</a:t>
            </a:r>
          </a:p>
          <a:p>
            <a:pPr lvl="1"/>
            <a:r>
              <a:rPr lang="en-US" dirty="0" smtClean="0"/>
              <a:t>Don’t do </a:t>
            </a:r>
            <a:r>
              <a:rPr lang="en-US" dirty="0" smtClean="0"/>
              <a:t>bulk </a:t>
            </a:r>
            <a:r>
              <a:rPr lang="en-US" dirty="0" smtClean="0"/>
              <a:t>transfers</a:t>
            </a:r>
          </a:p>
          <a:p>
            <a:pPr lvl="2"/>
            <a:r>
              <a:rPr lang="en-US" dirty="0" smtClean="0"/>
              <a:t>Transfer only what has change</a:t>
            </a:r>
          </a:p>
          <a:p>
            <a:pPr lvl="2"/>
            <a:r>
              <a:rPr lang="en-US" dirty="0" smtClean="0"/>
              <a:t>Transfer data changes as they are made</a:t>
            </a:r>
          </a:p>
          <a:p>
            <a:pPr lvl="1"/>
            <a:r>
              <a:rPr lang="en-US" dirty="0" smtClean="0"/>
              <a:t>Derive a </a:t>
            </a:r>
            <a:r>
              <a:rPr lang="en-US" dirty="0" smtClean="0"/>
              <a:t>minimal set of </a:t>
            </a:r>
            <a:r>
              <a:rPr lang="en-US" dirty="0" smtClean="0"/>
              <a:t>standard </a:t>
            </a:r>
            <a:r>
              <a:rPr lang="en-US" dirty="0" smtClean="0"/>
              <a:t>transformations </a:t>
            </a:r>
            <a:r>
              <a:rPr lang="en-US" dirty="0" smtClean="0"/>
              <a:t>that all tool vendors </a:t>
            </a:r>
            <a:r>
              <a:rPr lang="en-US" dirty="0" smtClean="0"/>
              <a:t>conform to</a:t>
            </a:r>
            <a:endParaRPr lang="en-US" dirty="0" smtClean="0"/>
          </a:p>
          <a:p>
            <a:endParaRPr lang="en-US"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Feedback on Delivered Spec</a:t>
            </a:r>
            <a:endParaRPr lang="en-US" dirty="0"/>
          </a:p>
        </p:txBody>
      </p:sp>
      <p:sp>
        <p:nvSpPr>
          <p:cNvPr id="3" name="Content Placeholder 2"/>
          <p:cNvSpPr>
            <a:spLocks noGrp="1"/>
          </p:cNvSpPr>
          <p:nvPr>
            <p:ph idx="1"/>
          </p:nvPr>
        </p:nvSpPr>
        <p:spPr>
          <a:xfrm>
            <a:off x="573437" y="1066800"/>
            <a:ext cx="8245099" cy="4876800"/>
          </a:xfrm>
        </p:spPr>
        <p:txBody>
          <a:bodyPr>
            <a:normAutofit fontScale="92500"/>
          </a:bodyPr>
          <a:lstStyle/>
          <a:p>
            <a:r>
              <a:rPr lang="en-US" dirty="0" smtClean="0"/>
              <a:t>Issues – </a:t>
            </a:r>
            <a:r>
              <a:rPr lang="en-US" dirty="0" smtClean="0"/>
              <a:t>Providing Feedback on delivered Specification (All interfaces)</a:t>
            </a:r>
          </a:p>
          <a:p>
            <a:pPr lvl="1"/>
            <a:r>
              <a:rPr lang="en-US" dirty="0" smtClean="0"/>
              <a:t>The formality often prevents an easy means of providing feedback, especially with external entities such as customers and outside contractors are involved</a:t>
            </a:r>
            <a:endParaRPr lang="en-US" dirty="0" smtClean="0"/>
          </a:p>
          <a:p>
            <a:endParaRPr lang="en-US" dirty="0" smtClean="0"/>
          </a:p>
          <a:p>
            <a:r>
              <a:rPr lang="en-US" dirty="0" smtClean="0"/>
              <a:t>Solutions</a:t>
            </a:r>
            <a:r>
              <a:rPr lang="en-US" dirty="0" smtClean="0"/>
              <a:t>:</a:t>
            </a:r>
          </a:p>
          <a:p>
            <a:pPr lvl="1"/>
            <a:r>
              <a:rPr lang="en-US" dirty="0" smtClean="0"/>
              <a:t>In an effort to minimize the first pass concerns, the receivers of the specification can work with the producing organization. </a:t>
            </a:r>
          </a:p>
          <a:p>
            <a:pPr lvl="1"/>
            <a:r>
              <a:rPr lang="en-US" dirty="0" smtClean="0"/>
              <a:t>Consider this issue when deriving the delivery process. </a:t>
            </a:r>
          </a:p>
          <a:p>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Mechanical Design Exchange</a:t>
            </a:r>
            <a:endParaRPr lang="en-US" dirty="0"/>
          </a:p>
        </p:txBody>
      </p:sp>
      <p:sp>
        <p:nvSpPr>
          <p:cNvPr id="3" name="Content Placeholder 2"/>
          <p:cNvSpPr>
            <a:spLocks noGrp="1"/>
          </p:cNvSpPr>
          <p:nvPr>
            <p:ph idx="1"/>
          </p:nvPr>
        </p:nvSpPr>
        <p:spPr>
          <a:xfrm>
            <a:off x="573437" y="1066800"/>
            <a:ext cx="8245099" cy="4876800"/>
          </a:xfrm>
        </p:spPr>
        <p:txBody>
          <a:bodyPr>
            <a:normAutofit/>
          </a:bodyPr>
          <a:lstStyle/>
          <a:p>
            <a:r>
              <a:rPr lang="en-US" dirty="0" smtClean="0"/>
              <a:t>Issues – Are there any? Can they be identified?</a:t>
            </a:r>
          </a:p>
          <a:p>
            <a:pPr lvl="1"/>
            <a:r>
              <a:rPr lang="en-US" dirty="0" smtClean="0"/>
              <a:t>There wasn’t time to get to this topic, but we can continue this dialog via the Google Docs if people are interested.  </a:t>
            </a:r>
          </a:p>
          <a:p>
            <a:endParaRPr lang="en-US" dirty="0" smtClean="0"/>
          </a:p>
          <a:p>
            <a:r>
              <a:rPr lang="en-US" dirty="0" smtClean="0"/>
              <a:t>Solutions:</a:t>
            </a:r>
          </a:p>
          <a:p>
            <a:endParaRPr lang="en-US"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Electrical Design Exchange</a:t>
            </a:r>
            <a:endParaRPr lang="en-US" dirty="0"/>
          </a:p>
        </p:txBody>
      </p:sp>
      <p:sp>
        <p:nvSpPr>
          <p:cNvPr id="3" name="Content Placeholder 2"/>
          <p:cNvSpPr>
            <a:spLocks noGrp="1"/>
          </p:cNvSpPr>
          <p:nvPr>
            <p:ph idx="1"/>
          </p:nvPr>
        </p:nvSpPr>
        <p:spPr>
          <a:xfrm>
            <a:off x="573437" y="1066800"/>
            <a:ext cx="8245099" cy="4876800"/>
          </a:xfrm>
        </p:spPr>
        <p:txBody>
          <a:bodyPr>
            <a:normAutofit/>
          </a:bodyPr>
          <a:lstStyle/>
          <a:p>
            <a:r>
              <a:rPr lang="en-US" dirty="0" smtClean="0"/>
              <a:t>Issues – </a:t>
            </a:r>
            <a:r>
              <a:rPr lang="en-US" dirty="0" smtClean="0"/>
              <a:t>Are </a:t>
            </a:r>
            <a:r>
              <a:rPr lang="en-US" dirty="0" smtClean="0"/>
              <a:t>there any? Can they be identified</a:t>
            </a:r>
            <a:r>
              <a:rPr lang="en-US" dirty="0" smtClean="0"/>
              <a:t>?</a:t>
            </a:r>
          </a:p>
          <a:p>
            <a:pPr lvl="1"/>
            <a:r>
              <a:rPr lang="en-US" dirty="0" smtClean="0"/>
              <a:t>There wasn’t time to get to this topic, but we can continue this dialog via the Google Docs if people are interested.  </a:t>
            </a:r>
            <a:endParaRPr lang="en-US" dirty="0" smtClean="0"/>
          </a:p>
          <a:p>
            <a:endParaRPr lang="en-US" dirty="0" smtClean="0"/>
          </a:p>
          <a:p>
            <a:r>
              <a:rPr lang="en-US" dirty="0" smtClean="0"/>
              <a:t>Solutions:</a:t>
            </a:r>
            <a:endParaRPr lang="en-US"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Specification/Requirement Terminology</a:t>
            </a:r>
            <a:endParaRPr lang="en-US" dirty="0"/>
          </a:p>
        </p:txBody>
      </p:sp>
      <p:sp>
        <p:nvSpPr>
          <p:cNvPr id="3" name="Content Placeholder 2"/>
          <p:cNvSpPr>
            <a:spLocks noGrp="1"/>
          </p:cNvSpPr>
          <p:nvPr>
            <p:ph idx="1"/>
          </p:nvPr>
        </p:nvSpPr>
        <p:spPr/>
        <p:txBody>
          <a:bodyPr>
            <a:normAutofit/>
          </a:bodyPr>
          <a:lstStyle/>
          <a:p>
            <a:r>
              <a:rPr lang="en-US" dirty="0" smtClean="0"/>
              <a:t>Issue - Definition of a specification  vs. requirements</a:t>
            </a:r>
          </a:p>
          <a:p>
            <a:pPr lvl="1"/>
            <a:r>
              <a:rPr lang="en-US" dirty="0" smtClean="0"/>
              <a:t>It was felt a that not all participants had a common understanding of these terms so a brief discussion tried to clarify the issue</a:t>
            </a:r>
          </a:p>
          <a:p>
            <a:pPr lvl="2"/>
            <a:r>
              <a:rPr lang="en-US" dirty="0" smtClean="0"/>
              <a:t> A requirement specification contains requirements and other supporting material to provide context and clarity for the contained requirements </a:t>
            </a:r>
          </a:p>
          <a:p>
            <a:pPr lvl="2"/>
            <a:r>
              <a:rPr lang="en-US" dirty="0" smtClean="0"/>
              <a:t>A requirement specification defines the constraints the design must satisfy</a:t>
            </a:r>
          </a:p>
          <a:p>
            <a:pPr lvl="2"/>
            <a:r>
              <a:rPr lang="en-US" dirty="0" smtClean="0"/>
              <a:t>A design specification describes the solution</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Issues/Solutions</a:t>
            </a:r>
            <a:endParaRPr lang="en-US" dirty="0"/>
          </a:p>
        </p:txBody>
      </p:sp>
      <p:sp>
        <p:nvSpPr>
          <p:cNvPr id="3" name="Content Placeholder 2"/>
          <p:cNvSpPr>
            <a:spLocks noGrp="1"/>
          </p:cNvSpPr>
          <p:nvPr>
            <p:ph idx="1"/>
          </p:nvPr>
        </p:nvSpPr>
        <p:spPr>
          <a:xfrm>
            <a:off x="573437" y="1066800"/>
            <a:ext cx="8245099" cy="4876800"/>
          </a:xfrm>
        </p:spPr>
        <p:txBody>
          <a:bodyPr>
            <a:normAutofit/>
          </a:bodyPr>
          <a:lstStyle/>
          <a:p>
            <a:r>
              <a:rPr lang="en-US" dirty="0" smtClean="0"/>
              <a:t>Issues – </a:t>
            </a:r>
          </a:p>
          <a:p>
            <a:endParaRPr lang="en-US" dirty="0" smtClean="0"/>
          </a:p>
          <a:p>
            <a:r>
              <a:rPr lang="en-US" dirty="0" smtClean="0"/>
              <a:t>Solutions:</a:t>
            </a:r>
          </a:p>
          <a:p>
            <a:endParaRPr lang="en-US" dirty="0"/>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73437" y="1066800"/>
            <a:ext cx="8245099" cy="4876800"/>
          </a:xfrm>
        </p:spPr>
        <p:txBody>
          <a:bodyPr>
            <a:normAutofit/>
          </a:bodyPr>
          <a:lstStyle/>
          <a:p>
            <a:r>
              <a:rPr lang="en-US" dirty="0" smtClean="0"/>
              <a:t>Issues </a:t>
            </a:r>
            <a:r>
              <a:rPr lang="en-US" dirty="0" smtClean="0"/>
              <a:t>– </a:t>
            </a:r>
            <a:endParaRPr lang="en-US" dirty="0" smtClean="0"/>
          </a:p>
          <a:p>
            <a:endParaRPr lang="en-US" dirty="0" smtClean="0"/>
          </a:p>
          <a:p>
            <a:r>
              <a:rPr lang="en-US" dirty="0" smtClean="0"/>
              <a:t>Solutions:</a:t>
            </a:r>
          </a:p>
          <a:p>
            <a:endParaRPr lang="en-US"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457200" y="0"/>
            <a:ext cx="6248400" cy="954088"/>
          </a:xfrm>
        </p:spPr>
        <p:txBody>
          <a:bodyPr/>
          <a:lstStyle/>
          <a:p>
            <a:r>
              <a:rPr lang="en-US" dirty="0" smtClean="0"/>
              <a:t>Thank You</a:t>
            </a:r>
            <a:endParaRPr lang="en-US" dirty="0"/>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Workshop Goal </a:t>
            </a:r>
            <a:endParaRPr lang="en-US" dirty="0"/>
          </a:p>
        </p:txBody>
      </p:sp>
      <p:sp>
        <p:nvSpPr>
          <p:cNvPr id="3" name="Content Placeholder 2"/>
          <p:cNvSpPr>
            <a:spLocks noGrp="1"/>
          </p:cNvSpPr>
          <p:nvPr>
            <p:ph idx="1"/>
          </p:nvPr>
        </p:nvSpPr>
        <p:spPr/>
        <p:txBody>
          <a:bodyPr/>
          <a:lstStyle/>
          <a:p>
            <a:r>
              <a:rPr lang="en-US" dirty="0" smtClean="0"/>
              <a:t>To identify the key multi-disciplinary information exchanges during a requirement flowdown process</a:t>
            </a:r>
          </a:p>
          <a:p>
            <a:r>
              <a:rPr lang="en-US" dirty="0" smtClean="0"/>
              <a:t>At each point of exchange identify: </a:t>
            </a:r>
          </a:p>
          <a:p>
            <a:pPr lvl="1"/>
            <a:r>
              <a:rPr lang="en-US" dirty="0" smtClean="0"/>
              <a:t>What is the content of these exchanges between domains?</a:t>
            </a:r>
          </a:p>
          <a:p>
            <a:pPr lvl="1"/>
            <a:r>
              <a:rPr lang="en-US" dirty="0" smtClean="0"/>
              <a:t>What are today’s challenges to do these exchanges?</a:t>
            </a:r>
          </a:p>
          <a:p>
            <a:pPr lvl="1"/>
            <a:r>
              <a:rPr lang="en-US" dirty="0" smtClean="0"/>
              <a:t>How would we like to exchange data?</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3" name="Rectangle 1752"/>
          <p:cNvSpPr/>
          <p:nvPr/>
        </p:nvSpPr>
        <p:spPr>
          <a:xfrm>
            <a:off x="152400" y="2434728"/>
            <a:ext cx="8867955" cy="2137272"/>
          </a:xfrm>
          <a:prstGeom prst="rect">
            <a:avLst/>
          </a:prstGeom>
          <a:noFill/>
          <a:ln>
            <a:solidFill>
              <a:srgbClr val="FF0000"/>
            </a:solidFill>
          </a:ln>
          <a:effectLst>
            <a:glow rad="101600">
              <a:srgbClr val="FFFF00">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753"/>
          <p:cNvGrpSpPr>
            <a:grpSpLocks/>
          </p:cNvGrpSpPr>
          <p:nvPr/>
        </p:nvGrpSpPr>
        <p:grpSpPr bwMode="auto">
          <a:xfrm>
            <a:off x="4464743" y="2015677"/>
            <a:ext cx="151300" cy="505254"/>
            <a:chOff x="2811" y="1269"/>
            <a:chExt cx="81" cy="217"/>
          </a:xfrm>
        </p:grpSpPr>
        <p:sp>
          <p:nvSpPr>
            <p:cNvPr id="6237" name="Freeform 1664"/>
            <p:cNvSpPr>
              <a:spLocks/>
            </p:cNvSpPr>
            <p:nvPr/>
          </p:nvSpPr>
          <p:spPr bwMode="auto">
            <a:xfrm>
              <a:off x="2854" y="1269"/>
              <a:ext cx="1" cy="190"/>
            </a:xfrm>
            <a:custGeom>
              <a:avLst/>
              <a:gdLst>
                <a:gd name="T0" fmla="*/ 0 w 5"/>
                <a:gd name="T1" fmla="*/ 0 h 190"/>
                <a:gd name="T2" fmla="*/ 0 w 5"/>
                <a:gd name="T3" fmla="*/ 146 h 190"/>
                <a:gd name="T4" fmla="*/ 0 w 5"/>
                <a:gd name="T5" fmla="*/ 146 h 190"/>
                <a:gd name="T6" fmla="*/ 0 w 5"/>
                <a:gd name="T7" fmla="*/ 190 h 190"/>
                <a:gd name="T8" fmla="*/ 0 60000 65536"/>
                <a:gd name="T9" fmla="*/ 0 60000 65536"/>
                <a:gd name="T10" fmla="*/ 0 60000 65536"/>
                <a:gd name="T11" fmla="*/ 0 60000 65536"/>
                <a:gd name="T12" fmla="*/ 0 w 5"/>
                <a:gd name="T13" fmla="*/ 0 h 190"/>
                <a:gd name="T14" fmla="*/ 5 w 5"/>
                <a:gd name="T15" fmla="*/ 190 h 190"/>
              </a:gdLst>
              <a:ahLst/>
              <a:cxnLst>
                <a:cxn ang="T8">
                  <a:pos x="T0" y="T1"/>
                </a:cxn>
                <a:cxn ang="T9">
                  <a:pos x="T2" y="T3"/>
                </a:cxn>
                <a:cxn ang="T10">
                  <a:pos x="T4" y="T5"/>
                </a:cxn>
                <a:cxn ang="T11">
                  <a:pos x="T6" y="T7"/>
                </a:cxn>
              </a:cxnLst>
              <a:rect l="T12" t="T13" r="T14" b="T15"/>
              <a:pathLst>
                <a:path w="5" h="190">
                  <a:moveTo>
                    <a:pt x="0" y="0"/>
                  </a:moveTo>
                  <a:lnTo>
                    <a:pt x="0" y="146"/>
                  </a:lnTo>
                  <a:lnTo>
                    <a:pt x="5" y="146"/>
                  </a:lnTo>
                  <a:lnTo>
                    <a:pt x="5" y="190"/>
                  </a:lnTo>
                </a:path>
              </a:pathLst>
            </a:custGeom>
            <a:noFill/>
            <a:ln w="28575">
              <a:solidFill>
                <a:srgbClr val="000000"/>
              </a:solidFill>
              <a:round/>
              <a:headEnd/>
              <a:tailEnd/>
            </a:ln>
          </p:spPr>
          <p:txBody>
            <a:bodyPr/>
            <a:lstStyle/>
            <a:p>
              <a:endParaRPr lang="en-US"/>
            </a:p>
          </p:txBody>
        </p:sp>
        <p:sp>
          <p:nvSpPr>
            <p:cNvPr id="6238" name="Freeform 1665"/>
            <p:cNvSpPr>
              <a:spLocks/>
            </p:cNvSpPr>
            <p:nvPr/>
          </p:nvSpPr>
          <p:spPr bwMode="auto">
            <a:xfrm>
              <a:off x="2811" y="1405"/>
              <a:ext cx="81" cy="81"/>
            </a:xfrm>
            <a:custGeom>
              <a:avLst/>
              <a:gdLst>
                <a:gd name="T0" fmla="*/ 41 w 81"/>
                <a:gd name="T1" fmla="*/ 81 h 81"/>
                <a:gd name="T2" fmla="*/ 0 w 81"/>
                <a:gd name="T3" fmla="*/ 0 h 81"/>
                <a:gd name="T4" fmla="*/ 10 w 81"/>
                <a:gd name="T5" fmla="*/ 4 h 81"/>
                <a:gd name="T6" fmla="*/ 21 w 81"/>
                <a:gd name="T7" fmla="*/ 7 h 81"/>
                <a:gd name="T8" fmla="*/ 30 w 81"/>
                <a:gd name="T9" fmla="*/ 9 h 81"/>
                <a:gd name="T10" fmla="*/ 41 w 81"/>
                <a:gd name="T11" fmla="*/ 9 h 81"/>
                <a:gd name="T12" fmla="*/ 51 w 81"/>
                <a:gd name="T13" fmla="*/ 9 h 81"/>
                <a:gd name="T14" fmla="*/ 61 w 81"/>
                <a:gd name="T15" fmla="*/ 7 h 81"/>
                <a:gd name="T16" fmla="*/ 72 w 81"/>
                <a:gd name="T17" fmla="*/ 4 h 81"/>
                <a:gd name="T18" fmla="*/ 81 w 81"/>
                <a:gd name="T19" fmla="*/ 0 h 81"/>
                <a:gd name="T20" fmla="*/ 41 w 81"/>
                <a:gd name="T21" fmla="*/ 81 h 81"/>
                <a:gd name="T22" fmla="*/ 41 w 81"/>
                <a:gd name="T23" fmla="*/ 81 h 8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81"/>
                <a:gd name="T37" fmla="*/ 0 h 81"/>
                <a:gd name="T38" fmla="*/ 81 w 81"/>
                <a:gd name="T39" fmla="*/ 81 h 8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81" h="81">
                  <a:moveTo>
                    <a:pt x="41" y="81"/>
                  </a:moveTo>
                  <a:lnTo>
                    <a:pt x="0" y="0"/>
                  </a:lnTo>
                  <a:lnTo>
                    <a:pt x="10" y="4"/>
                  </a:lnTo>
                  <a:lnTo>
                    <a:pt x="21" y="7"/>
                  </a:lnTo>
                  <a:lnTo>
                    <a:pt x="30" y="9"/>
                  </a:lnTo>
                  <a:lnTo>
                    <a:pt x="41" y="9"/>
                  </a:lnTo>
                  <a:lnTo>
                    <a:pt x="51" y="9"/>
                  </a:lnTo>
                  <a:lnTo>
                    <a:pt x="61" y="7"/>
                  </a:lnTo>
                  <a:lnTo>
                    <a:pt x="72" y="4"/>
                  </a:lnTo>
                  <a:lnTo>
                    <a:pt x="81" y="0"/>
                  </a:lnTo>
                  <a:lnTo>
                    <a:pt x="41" y="81"/>
                  </a:lnTo>
                  <a:close/>
                </a:path>
              </a:pathLst>
            </a:custGeom>
            <a:solidFill>
              <a:srgbClr val="000000"/>
            </a:solidFill>
            <a:ln w="28575">
              <a:solidFill>
                <a:schemeClr val="tx1"/>
              </a:solidFill>
              <a:round/>
              <a:headEnd/>
              <a:tailEnd/>
            </a:ln>
          </p:spPr>
          <p:txBody>
            <a:bodyPr/>
            <a:lstStyle/>
            <a:p>
              <a:endParaRPr lang="en-US"/>
            </a:p>
          </p:txBody>
        </p:sp>
      </p:grpSp>
      <p:grpSp>
        <p:nvGrpSpPr>
          <p:cNvPr id="3" name="Group 1752"/>
          <p:cNvGrpSpPr/>
          <p:nvPr/>
        </p:nvGrpSpPr>
        <p:grpSpPr>
          <a:xfrm>
            <a:off x="3928244" y="1248158"/>
            <a:ext cx="1224299" cy="833526"/>
            <a:chOff x="3928153" y="1032387"/>
            <a:chExt cx="1224299" cy="985326"/>
          </a:xfrm>
        </p:grpSpPr>
        <p:sp>
          <p:nvSpPr>
            <p:cNvPr id="6194" name="Freeform 1706"/>
            <p:cNvSpPr>
              <a:spLocks/>
            </p:cNvSpPr>
            <p:nvPr/>
          </p:nvSpPr>
          <p:spPr bwMode="auto">
            <a:xfrm>
              <a:off x="4037013" y="1217613"/>
              <a:ext cx="985837" cy="800100"/>
            </a:xfrm>
            <a:custGeom>
              <a:avLst/>
              <a:gdLst>
                <a:gd name="T0" fmla="*/ 0 w 621"/>
                <a:gd name="T1" fmla="*/ 442 h 504"/>
                <a:gd name="T2" fmla="*/ 2 w 621"/>
                <a:gd name="T3" fmla="*/ 448 h 504"/>
                <a:gd name="T4" fmla="*/ 14 w 621"/>
                <a:gd name="T5" fmla="*/ 460 h 504"/>
                <a:gd name="T6" fmla="*/ 37 w 621"/>
                <a:gd name="T7" fmla="*/ 471 h 504"/>
                <a:gd name="T8" fmla="*/ 72 w 621"/>
                <a:gd name="T9" fmla="*/ 481 h 504"/>
                <a:gd name="T10" fmla="*/ 113 w 621"/>
                <a:gd name="T11" fmla="*/ 490 h 504"/>
                <a:gd name="T12" fmla="*/ 162 w 621"/>
                <a:gd name="T13" fmla="*/ 497 h 504"/>
                <a:gd name="T14" fmla="*/ 218 w 621"/>
                <a:gd name="T15" fmla="*/ 501 h 504"/>
                <a:gd name="T16" fmla="*/ 279 w 621"/>
                <a:gd name="T17" fmla="*/ 504 h 504"/>
                <a:gd name="T18" fmla="*/ 343 w 621"/>
                <a:gd name="T19" fmla="*/ 504 h 504"/>
                <a:gd name="T20" fmla="*/ 403 w 621"/>
                <a:gd name="T21" fmla="*/ 501 h 504"/>
                <a:gd name="T22" fmla="*/ 459 w 621"/>
                <a:gd name="T23" fmla="*/ 497 h 504"/>
                <a:gd name="T24" fmla="*/ 508 w 621"/>
                <a:gd name="T25" fmla="*/ 490 h 504"/>
                <a:gd name="T26" fmla="*/ 550 w 621"/>
                <a:gd name="T27" fmla="*/ 481 h 504"/>
                <a:gd name="T28" fmla="*/ 584 w 621"/>
                <a:gd name="T29" fmla="*/ 471 h 504"/>
                <a:gd name="T30" fmla="*/ 607 w 621"/>
                <a:gd name="T31" fmla="*/ 460 h 504"/>
                <a:gd name="T32" fmla="*/ 619 w 621"/>
                <a:gd name="T33" fmla="*/ 448 h 504"/>
                <a:gd name="T34" fmla="*/ 621 w 621"/>
                <a:gd name="T35" fmla="*/ 442 h 504"/>
                <a:gd name="T36" fmla="*/ 621 w 621"/>
                <a:gd name="T37" fmla="*/ 61 h 504"/>
                <a:gd name="T38" fmla="*/ 619 w 621"/>
                <a:gd name="T39" fmla="*/ 55 h 504"/>
                <a:gd name="T40" fmla="*/ 607 w 621"/>
                <a:gd name="T41" fmla="*/ 43 h 504"/>
                <a:gd name="T42" fmla="*/ 584 w 621"/>
                <a:gd name="T43" fmla="*/ 32 h 504"/>
                <a:gd name="T44" fmla="*/ 550 w 621"/>
                <a:gd name="T45" fmla="*/ 23 h 504"/>
                <a:gd name="T46" fmla="*/ 508 w 621"/>
                <a:gd name="T47" fmla="*/ 14 h 504"/>
                <a:gd name="T48" fmla="*/ 459 w 621"/>
                <a:gd name="T49" fmla="*/ 7 h 504"/>
                <a:gd name="T50" fmla="*/ 403 w 621"/>
                <a:gd name="T51" fmla="*/ 2 h 504"/>
                <a:gd name="T52" fmla="*/ 343 w 621"/>
                <a:gd name="T53" fmla="*/ 0 h 504"/>
                <a:gd name="T54" fmla="*/ 279 w 621"/>
                <a:gd name="T55" fmla="*/ 0 h 504"/>
                <a:gd name="T56" fmla="*/ 218 w 621"/>
                <a:gd name="T57" fmla="*/ 2 h 504"/>
                <a:gd name="T58" fmla="*/ 162 w 621"/>
                <a:gd name="T59" fmla="*/ 7 h 504"/>
                <a:gd name="T60" fmla="*/ 113 w 621"/>
                <a:gd name="T61" fmla="*/ 14 h 504"/>
                <a:gd name="T62" fmla="*/ 72 w 621"/>
                <a:gd name="T63" fmla="*/ 23 h 504"/>
                <a:gd name="T64" fmla="*/ 37 w 621"/>
                <a:gd name="T65" fmla="*/ 32 h 504"/>
                <a:gd name="T66" fmla="*/ 14 w 621"/>
                <a:gd name="T67" fmla="*/ 43 h 504"/>
                <a:gd name="T68" fmla="*/ 2 w 621"/>
                <a:gd name="T69" fmla="*/ 55 h 504"/>
                <a:gd name="T70" fmla="*/ 0 w 621"/>
                <a:gd name="T71" fmla="*/ 61 h 50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621"/>
                <a:gd name="T109" fmla="*/ 0 h 504"/>
                <a:gd name="T110" fmla="*/ 621 w 621"/>
                <a:gd name="T111" fmla="*/ 504 h 50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621" h="504">
                  <a:moveTo>
                    <a:pt x="0" y="61"/>
                  </a:moveTo>
                  <a:lnTo>
                    <a:pt x="0" y="442"/>
                  </a:lnTo>
                  <a:lnTo>
                    <a:pt x="1" y="445"/>
                  </a:lnTo>
                  <a:lnTo>
                    <a:pt x="2" y="448"/>
                  </a:lnTo>
                  <a:lnTo>
                    <a:pt x="7" y="454"/>
                  </a:lnTo>
                  <a:lnTo>
                    <a:pt x="14" y="460"/>
                  </a:lnTo>
                  <a:lnTo>
                    <a:pt x="24" y="466"/>
                  </a:lnTo>
                  <a:lnTo>
                    <a:pt x="37" y="471"/>
                  </a:lnTo>
                  <a:lnTo>
                    <a:pt x="54" y="476"/>
                  </a:lnTo>
                  <a:lnTo>
                    <a:pt x="72" y="481"/>
                  </a:lnTo>
                  <a:lnTo>
                    <a:pt x="91" y="486"/>
                  </a:lnTo>
                  <a:lnTo>
                    <a:pt x="113" y="490"/>
                  </a:lnTo>
                  <a:lnTo>
                    <a:pt x="137" y="493"/>
                  </a:lnTo>
                  <a:lnTo>
                    <a:pt x="162" y="497"/>
                  </a:lnTo>
                  <a:lnTo>
                    <a:pt x="190" y="499"/>
                  </a:lnTo>
                  <a:lnTo>
                    <a:pt x="218" y="501"/>
                  </a:lnTo>
                  <a:lnTo>
                    <a:pt x="249" y="503"/>
                  </a:lnTo>
                  <a:lnTo>
                    <a:pt x="279" y="504"/>
                  </a:lnTo>
                  <a:lnTo>
                    <a:pt x="311" y="504"/>
                  </a:lnTo>
                  <a:lnTo>
                    <a:pt x="343" y="504"/>
                  </a:lnTo>
                  <a:lnTo>
                    <a:pt x="374" y="503"/>
                  </a:lnTo>
                  <a:lnTo>
                    <a:pt x="403" y="501"/>
                  </a:lnTo>
                  <a:lnTo>
                    <a:pt x="432" y="499"/>
                  </a:lnTo>
                  <a:lnTo>
                    <a:pt x="459" y="497"/>
                  </a:lnTo>
                  <a:lnTo>
                    <a:pt x="485" y="493"/>
                  </a:lnTo>
                  <a:lnTo>
                    <a:pt x="508" y="490"/>
                  </a:lnTo>
                  <a:lnTo>
                    <a:pt x="530" y="486"/>
                  </a:lnTo>
                  <a:lnTo>
                    <a:pt x="550" y="481"/>
                  </a:lnTo>
                  <a:lnTo>
                    <a:pt x="568" y="476"/>
                  </a:lnTo>
                  <a:lnTo>
                    <a:pt x="584" y="471"/>
                  </a:lnTo>
                  <a:lnTo>
                    <a:pt x="597" y="466"/>
                  </a:lnTo>
                  <a:lnTo>
                    <a:pt x="607" y="460"/>
                  </a:lnTo>
                  <a:lnTo>
                    <a:pt x="615" y="454"/>
                  </a:lnTo>
                  <a:lnTo>
                    <a:pt x="619" y="448"/>
                  </a:lnTo>
                  <a:lnTo>
                    <a:pt x="621" y="445"/>
                  </a:lnTo>
                  <a:lnTo>
                    <a:pt x="621" y="442"/>
                  </a:lnTo>
                  <a:lnTo>
                    <a:pt x="621" y="61"/>
                  </a:lnTo>
                  <a:lnTo>
                    <a:pt x="621" y="58"/>
                  </a:lnTo>
                  <a:lnTo>
                    <a:pt x="619" y="55"/>
                  </a:lnTo>
                  <a:lnTo>
                    <a:pt x="615" y="49"/>
                  </a:lnTo>
                  <a:lnTo>
                    <a:pt x="607" y="43"/>
                  </a:lnTo>
                  <a:lnTo>
                    <a:pt x="597" y="37"/>
                  </a:lnTo>
                  <a:lnTo>
                    <a:pt x="584" y="32"/>
                  </a:lnTo>
                  <a:lnTo>
                    <a:pt x="568" y="27"/>
                  </a:lnTo>
                  <a:lnTo>
                    <a:pt x="550" y="23"/>
                  </a:lnTo>
                  <a:lnTo>
                    <a:pt x="530" y="18"/>
                  </a:lnTo>
                  <a:lnTo>
                    <a:pt x="508" y="14"/>
                  </a:lnTo>
                  <a:lnTo>
                    <a:pt x="485" y="10"/>
                  </a:lnTo>
                  <a:lnTo>
                    <a:pt x="459" y="7"/>
                  </a:lnTo>
                  <a:lnTo>
                    <a:pt x="432" y="5"/>
                  </a:lnTo>
                  <a:lnTo>
                    <a:pt x="403" y="2"/>
                  </a:lnTo>
                  <a:lnTo>
                    <a:pt x="374" y="1"/>
                  </a:lnTo>
                  <a:lnTo>
                    <a:pt x="343" y="0"/>
                  </a:lnTo>
                  <a:lnTo>
                    <a:pt x="311" y="0"/>
                  </a:lnTo>
                  <a:lnTo>
                    <a:pt x="279" y="0"/>
                  </a:lnTo>
                  <a:lnTo>
                    <a:pt x="249" y="1"/>
                  </a:lnTo>
                  <a:lnTo>
                    <a:pt x="218" y="2"/>
                  </a:lnTo>
                  <a:lnTo>
                    <a:pt x="190" y="5"/>
                  </a:lnTo>
                  <a:lnTo>
                    <a:pt x="162" y="7"/>
                  </a:lnTo>
                  <a:lnTo>
                    <a:pt x="137" y="10"/>
                  </a:lnTo>
                  <a:lnTo>
                    <a:pt x="113" y="14"/>
                  </a:lnTo>
                  <a:lnTo>
                    <a:pt x="91" y="18"/>
                  </a:lnTo>
                  <a:lnTo>
                    <a:pt x="72" y="23"/>
                  </a:lnTo>
                  <a:lnTo>
                    <a:pt x="54" y="27"/>
                  </a:lnTo>
                  <a:lnTo>
                    <a:pt x="37" y="32"/>
                  </a:lnTo>
                  <a:lnTo>
                    <a:pt x="24" y="37"/>
                  </a:lnTo>
                  <a:lnTo>
                    <a:pt x="14" y="43"/>
                  </a:lnTo>
                  <a:lnTo>
                    <a:pt x="7" y="49"/>
                  </a:lnTo>
                  <a:lnTo>
                    <a:pt x="2" y="55"/>
                  </a:lnTo>
                  <a:lnTo>
                    <a:pt x="1" y="58"/>
                  </a:lnTo>
                  <a:lnTo>
                    <a:pt x="0" y="61"/>
                  </a:lnTo>
                  <a:close/>
                </a:path>
              </a:pathLst>
            </a:custGeom>
            <a:solidFill>
              <a:srgbClr val="FFFF99"/>
            </a:solidFill>
            <a:ln w="9525">
              <a:noFill/>
              <a:round/>
              <a:headEnd/>
              <a:tailEnd/>
            </a:ln>
          </p:spPr>
          <p:txBody>
            <a:bodyPr/>
            <a:lstStyle/>
            <a:p>
              <a:endParaRPr lang="en-US"/>
            </a:p>
          </p:txBody>
        </p:sp>
        <p:sp>
          <p:nvSpPr>
            <p:cNvPr id="6195" name="Freeform 1707"/>
            <p:cNvSpPr>
              <a:spLocks/>
            </p:cNvSpPr>
            <p:nvPr/>
          </p:nvSpPr>
          <p:spPr bwMode="auto">
            <a:xfrm>
              <a:off x="3928153" y="1032387"/>
              <a:ext cx="1213413" cy="985326"/>
            </a:xfrm>
            <a:custGeom>
              <a:avLst/>
              <a:gdLst>
                <a:gd name="T0" fmla="*/ 0 w 621"/>
                <a:gd name="T1" fmla="*/ 442 h 504"/>
                <a:gd name="T2" fmla="*/ 2 w 621"/>
                <a:gd name="T3" fmla="*/ 448 h 504"/>
                <a:gd name="T4" fmla="*/ 14 w 621"/>
                <a:gd name="T5" fmla="*/ 460 h 504"/>
                <a:gd name="T6" fmla="*/ 37 w 621"/>
                <a:gd name="T7" fmla="*/ 471 h 504"/>
                <a:gd name="T8" fmla="*/ 72 w 621"/>
                <a:gd name="T9" fmla="*/ 481 h 504"/>
                <a:gd name="T10" fmla="*/ 113 w 621"/>
                <a:gd name="T11" fmla="*/ 490 h 504"/>
                <a:gd name="T12" fmla="*/ 162 w 621"/>
                <a:gd name="T13" fmla="*/ 497 h 504"/>
                <a:gd name="T14" fmla="*/ 218 w 621"/>
                <a:gd name="T15" fmla="*/ 501 h 504"/>
                <a:gd name="T16" fmla="*/ 279 w 621"/>
                <a:gd name="T17" fmla="*/ 504 h 504"/>
                <a:gd name="T18" fmla="*/ 343 w 621"/>
                <a:gd name="T19" fmla="*/ 504 h 504"/>
                <a:gd name="T20" fmla="*/ 403 w 621"/>
                <a:gd name="T21" fmla="*/ 501 h 504"/>
                <a:gd name="T22" fmla="*/ 459 w 621"/>
                <a:gd name="T23" fmla="*/ 497 h 504"/>
                <a:gd name="T24" fmla="*/ 508 w 621"/>
                <a:gd name="T25" fmla="*/ 490 h 504"/>
                <a:gd name="T26" fmla="*/ 550 w 621"/>
                <a:gd name="T27" fmla="*/ 481 h 504"/>
                <a:gd name="T28" fmla="*/ 584 w 621"/>
                <a:gd name="T29" fmla="*/ 471 h 504"/>
                <a:gd name="T30" fmla="*/ 607 w 621"/>
                <a:gd name="T31" fmla="*/ 460 h 504"/>
                <a:gd name="T32" fmla="*/ 619 w 621"/>
                <a:gd name="T33" fmla="*/ 448 h 504"/>
                <a:gd name="T34" fmla="*/ 621 w 621"/>
                <a:gd name="T35" fmla="*/ 442 h 504"/>
                <a:gd name="T36" fmla="*/ 621 w 621"/>
                <a:gd name="T37" fmla="*/ 61 h 504"/>
                <a:gd name="T38" fmla="*/ 619 w 621"/>
                <a:gd name="T39" fmla="*/ 55 h 504"/>
                <a:gd name="T40" fmla="*/ 607 w 621"/>
                <a:gd name="T41" fmla="*/ 43 h 504"/>
                <a:gd name="T42" fmla="*/ 584 w 621"/>
                <a:gd name="T43" fmla="*/ 32 h 504"/>
                <a:gd name="T44" fmla="*/ 550 w 621"/>
                <a:gd name="T45" fmla="*/ 23 h 504"/>
                <a:gd name="T46" fmla="*/ 508 w 621"/>
                <a:gd name="T47" fmla="*/ 14 h 504"/>
                <a:gd name="T48" fmla="*/ 459 w 621"/>
                <a:gd name="T49" fmla="*/ 7 h 504"/>
                <a:gd name="T50" fmla="*/ 403 w 621"/>
                <a:gd name="T51" fmla="*/ 2 h 504"/>
                <a:gd name="T52" fmla="*/ 343 w 621"/>
                <a:gd name="T53" fmla="*/ 0 h 504"/>
                <a:gd name="T54" fmla="*/ 279 w 621"/>
                <a:gd name="T55" fmla="*/ 0 h 504"/>
                <a:gd name="T56" fmla="*/ 218 w 621"/>
                <a:gd name="T57" fmla="*/ 2 h 504"/>
                <a:gd name="T58" fmla="*/ 162 w 621"/>
                <a:gd name="T59" fmla="*/ 7 h 504"/>
                <a:gd name="T60" fmla="*/ 113 w 621"/>
                <a:gd name="T61" fmla="*/ 14 h 504"/>
                <a:gd name="T62" fmla="*/ 72 w 621"/>
                <a:gd name="T63" fmla="*/ 23 h 504"/>
                <a:gd name="T64" fmla="*/ 37 w 621"/>
                <a:gd name="T65" fmla="*/ 32 h 504"/>
                <a:gd name="T66" fmla="*/ 14 w 621"/>
                <a:gd name="T67" fmla="*/ 43 h 504"/>
                <a:gd name="T68" fmla="*/ 2 w 621"/>
                <a:gd name="T69" fmla="*/ 55 h 504"/>
                <a:gd name="T70" fmla="*/ 0 w 621"/>
                <a:gd name="T71" fmla="*/ 61 h 50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621"/>
                <a:gd name="T109" fmla="*/ 0 h 504"/>
                <a:gd name="T110" fmla="*/ 621 w 621"/>
                <a:gd name="T111" fmla="*/ 504 h 50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621" h="504">
                  <a:moveTo>
                    <a:pt x="0" y="61"/>
                  </a:moveTo>
                  <a:lnTo>
                    <a:pt x="0" y="442"/>
                  </a:lnTo>
                  <a:lnTo>
                    <a:pt x="1" y="445"/>
                  </a:lnTo>
                  <a:lnTo>
                    <a:pt x="2" y="448"/>
                  </a:lnTo>
                  <a:lnTo>
                    <a:pt x="7" y="454"/>
                  </a:lnTo>
                  <a:lnTo>
                    <a:pt x="14" y="460"/>
                  </a:lnTo>
                  <a:lnTo>
                    <a:pt x="24" y="466"/>
                  </a:lnTo>
                  <a:lnTo>
                    <a:pt x="37" y="471"/>
                  </a:lnTo>
                  <a:lnTo>
                    <a:pt x="54" y="476"/>
                  </a:lnTo>
                  <a:lnTo>
                    <a:pt x="72" y="481"/>
                  </a:lnTo>
                  <a:lnTo>
                    <a:pt x="91" y="486"/>
                  </a:lnTo>
                  <a:lnTo>
                    <a:pt x="113" y="490"/>
                  </a:lnTo>
                  <a:lnTo>
                    <a:pt x="137" y="493"/>
                  </a:lnTo>
                  <a:lnTo>
                    <a:pt x="162" y="497"/>
                  </a:lnTo>
                  <a:lnTo>
                    <a:pt x="190" y="499"/>
                  </a:lnTo>
                  <a:lnTo>
                    <a:pt x="218" y="501"/>
                  </a:lnTo>
                  <a:lnTo>
                    <a:pt x="249" y="503"/>
                  </a:lnTo>
                  <a:lnTo>
                    <a:pt x="279" y="504"/>
                  </a:lnTo>
                  <a:lnTo>
                    <a:pt x="311" y="504"/>
                  </a:lnTo>
                  <a:lnTo>
                    <a:pt x="343" y="504"/>
                  </a:lnTo>
                  <a:lnTo>
                    <a:pt x="374" y="503"/>
                  </a:lnTo>
                  <a:lnTo>
                    <a:pt x="403" y="501"/>
                  </a:lnTo>
                  <a:lnTo>
                    <a:pt x="432" y="499"/>
                  </a:lnTo>
                  <a:lnTo>
                    <a:pt x="459" y="497"/>
                  </a:lnTo>
                  <a:lnTo>
                    <a:pt x="485" y="493"/>
                  </a:lnTo>
                  <a:lnTo>
                    <a:pt x="508" y="490"/>
                  </a:lnTo>
                  <a:lnTo>
                    <a:pt x="530" y="486"/>
                  </a:lnTo>
                  <a:lnTo>
                    <a:pt x="550" y="481"/>
                  </a:lnTo>
                  <a:lnTo>
                    <a:pt x="568" y="476"/>
                  </a:lnTo>
                  <a:lnTo>
                    <a:pt x="584" y="471"/>
                  </a:lnTo>
                  <a:lnTo>
                    <a:pt x="597" y="466"/>
                  </a:lnTo>
                  <a:lnTo>
                    <a:pt x="607" y="460"/>
                  </a:lnTo>
                  <a:lnTo>
                    <a:pt x="615" y="454"/>
                  </a:lnTo>
                  <a:lnTo>
                    <a:pt x="619" y="448"/>
                  </a:lnTo>
                  <a:lnTo>
                    <a:pt x="621" y="445"/>
                  </a:lnTo>
                  <a:lnTo>
                    <a:pt x="621" y="442"/>
                  </a:lnTo>
                  <a:lnTo>
                    <a:pt x="621" y="61"/>
                  </a:lnTo>
                  <a:lnTo>
                    <a:pt x="621" y="58"/>
                  </a:lnTo>
                  <a:lnTo>
                    <a:pt x="619" y="55"/>
                  </a:lnTo>
                  <a:lnTo>
                    <a:pt x="615" y="49"/>
                  </a:lnTo>
                  <a:lnTo>
                    <a:pt x="607" y="43"/>
                  </a:lnTo>
                  <a:lnTo>
                    <a:pt x="597" y="37"/>
                  </a:lnTo>
                  <a:lnTo>
                    <a:pt x="584" y="32"/>
                  </a:lnTo>
                  <a:lnTo>
                    <a:pt x="568" y="27"/>
                  </a:lnTo>
                  <a:lnTo>
                    <a:pt x="550" y="23"/>
                  </a:lnTo>
                  <a:lnTo>
                    <a:pt x="530" y="18"/>
                  </a:lnTo>
                  <a:lnTo>
                    <a:pt x="508" y="14"/>
                  </a:lnTo>
                  <a:lnTo>
                    <a:pt x="485" y="10"/>
                  </a:lnTo>
                  <a:lnTo>
                    <a:pt x="459" y="7"/>
                  </a:lnTo>
                  <a:lnTo>
                    <a:pt x="432" y="5"/>
                  </a:lnTo>
                  <a:lnTo>
                    <a:pt x="403" y="2"/>
                  </a:lnTo>
                  <a:lnTo>
                    <a:pt x="374" y="1"/>
                  </a:lnTo>
                  <a:lnTo>
                    <a:pt x="343" y="0"/>
                  </a:lnTo>
                  <a:lnTo>
                    <a:pt x="311" y="0"/>
                  </a:lnTo>
                  <a:lnTo>
                    <a:pt x="279" y="0"/>
                  </a:lnTo>
                  <a:lnTo>
                    <a:pt x="249" y="1"/>
                  </a:lnTo>
                  <a:lnTo>
                    <a:pt x="218" y="2"/>
                  </a:lnTo>
                  <a:lnTo>
                    <a:pt x="190" y="5"/>
                  </a:lnTo>
                  <a:lnTo>
                    <a:pt x="162" y="7"/>
                  </a:lnTo>
                  <a:lnTo>
                    <a:pt x="137" y="10"/>
                  </a:lnTo>
                  <a:lnTo>
                    <a:pt x="113" y="14"/>
                  </a:lnTo>
                  <a:lnTo>
                    <a:pt x="91" y="18"/>
                  </a:lnTo>
                  <a:lnTo>
                    <a:pt x="72" y="23"/>
                  </a:lnTo>
                  <a:lnTo>
                    <a:pt x="54" y="27"/>
                  </a:lnTo>
                  <a:lnTo>
                    <a:pt x="37" y="32"/>
                  </a:lnTo>
                  <a:lnTo>
                    <a:pt x="24" y="37"/>
                  </a:lnTo>
                  <a:lnTo>
                    <a:pt x="14" y="43"/>
                  </a:lnTo>
                  <a:lnTo>
                    <a:pt x="7" y="49"/>
                  </a:lnTo>
                  <a:lnTo>
                    <a:pt x="2" y="55"/>
                  </a:lnTo>
                  <a:lnTo>
                    <a:pt x="1" y="58"/>
                  </a:lnTo>
                  <a:lnTo>
                    <a:pt x="0" y="61"/>
                  </a:lnTo>
                </a:path>
              </a:pathLst>
            </a:custGeom>
            <a:solidFill>
              <a:srgbClr val="FFFF99"/>
            </a:solidFill>
            <a:ln w="317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endParaRPr lang="en-US"/>
            </a:p>
          </p:txBody>
        </p:sp>
        <p:sp>
          <p:nvSpPr>
            <p:cNvPr id="6197" name="Freeform 1709"/>
            <p:cNvSpPr>
              <a:spLocks/>
            </p:cNvSpPr>
            <p:nvPr/>
          </p:nvSpPr>
          <p:spPr bwMode="auto">
            <a:xfrm>
              <a:off x="3939039" y="1178083"/>
              <a:ext cx="1213413" cy="60785"/>
            </a:xfrm>
            <a:custGeom>
              <a:avLst/>
              <a:gdLst>
                <a:gd name="T0" fmla="*/ 0 w 621"/>
                <a:gd name="T1" fmla="*/ 0 h 63"/>
                <a:gd name="T2" fmla="*/ 1 w 621"/>
                <a:gd name="T3" fmla="*/ 4 h 63"/>
                <a:gd name="T4" fmla="*/ 2 w 621"/>
                <a:gd name="T5" fmla="*/ 7 h 63"/>
                <a:gd name="T6" fmla="*/ 7 w 621"/>
                <a:gd name="T7" fmla="*/ 13 h 63"/>
                <a:gd name="T8" fmla="*/ 14 w 621"/>
                <a:gd name="T9" fmla="*/ 19 h 63"/>
                <a:gd name="T10" fmla="*/ 24 w 621"/>
                <a:gd name="T11" fmla="*/ 25 h 63"/>
                <a:gd name="T12" fmla="*/ 37 w 621"/>
                <a:gd name="T13" fmla="*/ 30 h 63"/>
                <a:gd name="T14" fmla="*/ 54 w 621"/>
                <a:gd name="T15" fmla="*/ 35 h 63"/>
                <a:gd name="T16" fmla="*/ 72 w 621"/>
                <a:gd name="T17" fmla="*/ 40 h 63"/>
                <a:gd name="T18" fmla="*/ 91 w 621"/>
                <a:gd name="T19" fmla="*/ 45 h 63"/>
                <a:gd name="T20" fmla="*/ 113 w 621"/>
                <a:gd name="T21" fmla="*/ 49 h 63"/>
                <a:gd name="T22" fmla="*/ 137 w 621"/>
                <a:gd name="T23" fmla="*/ 52 h 63"/>
                <a:gd name="T24" fmla="*/ 162 w 621"/>
                <a:gd name="T25" fmla="*/ 56 h 63"/>
                <a:gd name="T26" fmla="*/ 190 w 621"/>
                <a:gd name="T27" fmla="*/ 58 h 63"/>
                <a:gd name="T28" fmla="*/ 218 w 621"/>
                <a:gd name="T29" fmla="*/ 60 h 63"/>
                <a:gd name="T30" fmla="*/ 249 w 621"/>
                <a:gd name="T31" fmla="*/ 61 h 63"/>
                <a:gd name="T32" fmla="*/ 279 w 621"/>
                <a:gd name="T33" fmla="*/ 63 h 63"/>
                <a:gd name="T34" fmla="*/ 311 w 621"/>
                <a:gd name="T35" fmla="*/ 63 h 63"/>
                <a:gd name="T36" fmla="*/ 343 w 621"/>
                <a:gd name="T37" fmla="*/ 63 h 63"/>
                <a:gd name="T38" fmla="*/ 374 w 621"/>
                <a:gd name="T39" fmla="*/ 61 h 63"/>
                <a:gd name="T40" fmla="*/ 403 w 621"/>
                <a:gd name="T41" fmla="*/ 60 h 63"/>
                <a:gd name="T42" fmla="*/ 432 w 621"/>
                <a:gd name="T43" fmla="*/ 58 h 63"/>
                <a:gd name="T44" fmla="*/ 459 w 621"/>
                <a:gd name="T45" fmla="*/ 56 h 63"/>
                <a:gd name="T46" fmla="*/ 485 w 621"/>
                <a:gd name="T47" fmla="*/ 52 h 63"/>
                <a:gd name="T48" fmla="*/ 508 w 621"/>
                <a:gd name="T49" fmla="*/ 48 h 63"/>
                <a:gd name="T50" fmla="*/ 530 w 621"/>
                <a:gd name="T51" fmla="*/ 45 h 63"/>
                <a:gd name="T52" fmla="*/ 550 w 621"/>
                <a:gd name="T53" fmla="*/ 40 h 63"/>
                <a:gd name="T54" fmla="*/ 568 w 621"/>
                <a:gd name="T55" fmla="*/ 35 h 63"/>
                <a:gd name="T56" fmla="*/ 584 w 621"/>
                <a:gd name="T57" fmla="*/ 30 h 63"/>
                <a:gd name="T58" fmla="*/ 597 w 621"/>
                <a:gd name="T59" fmla="*/ 25 h 63"/>
                <a:gd name="T60" fmla="*/ 607 w 621"/>
                <a:gd name="T61" fmla="*/ 19 h 63"/>
                <a:gd name="T62" fmla="*/ 615 w 621"/>
                <a:gd name="T63" fmla="*/ 13 h 63"/>
                <a:gd name="T64" fmla="*/ 619 w 621"/>
                <a:gd name="T65" fmla="*/ 7 h 63"/>
                <a:gd name="T66" fmla="*/ 621 w 621"/>
                <a:gd name="T67" fmla="*/ 4 h 63"/>
                <a:gd name="T68" fmla="*/ 621 w 621"/>
                <a:gd name="T69" fmla="*/ 0 h 63"/>
                <a:gd name="T70" fmla="*/ 621 w 621"/>
                <a:gd name="T71" fmla="*/ 0 h 6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621"/>
                <a:gd name="T109" fmla="*/ 0 h 63"/>
                <a:gd name="T110" fmla="*/ 621 w 621"/>
                <a:gd name="T111" fmla="*/ 63 h 6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621" h="63">
                  <a:moveTo>
                    <a:pt x="0" y="0"/>
                  </a:moveTo>
                  <a:lnTo>
                    <a:pt x="1" y="4"/>
                  </a:lnTo>
                  <a:lnTo>
                    <a:pt x="2" y="7"/>
                  </a:lnTo>
                  <a:lnTo>
                    <a:pt x="7" y="13"/>
                  </a:lnTo>
                  <a:lnTo>
                    <a:pt x="14" y="19"/>
                  </a:lnTo>
                  <a:lnTo>
                    <a:pt x="24" y="25"/>
                  </a:lnTo>
                  <a:lnTo>
                    <a:pt x="37" y="30"/>
                  </a:lnTo>
                  <a:lnTo>
                    <a:pt x="54" y="35"/>
                  </a:lnTo>
                  <a:lnTo>
                    <a:pt x="72" y="40"/>
                  </a:lnTo>
                  <a:lnTo>
                    <a:pt x="91" y="45"/>
                  </a:lnTo>
                  <a:lnTo>
                    <a:pt x="113" y="49"/>
                  </a:lnTo>
                  <a:lnTo>
                    <a:pt x="137" y="52"/>
                  </a:lnTo>
                  <a:lnTo>
                    <a:pt x="162" y="56"/>
                  </a:lnTo>
                  <a:lnTo>
                    <a:pt x="190" y="58"/>
                  </a:lnTo>
                  <a:lnTo>
                    <a:pt x="218" y="60"/>
                  </a:lnTo>
                  <a:lnTo>
                    <a:pt x="249" y="61"/>
                  </a:lnTo>
                  <a:lnTo>
                    <a:pt x="279" y="63"/>
                  </a:lnTo>
                  <a:lnTo>
                    <a:pt x="311" y="63"/>
                  </a:lnTo>
                  <a:lnTo>
                    <a:pt x="343" y="63"/>
                  </a:lnTo>
                  <a:lnTo>
                    <a:pt x="374" y="61"/>
                  </a:lnTo>
                  <a:lnTo>
                    <a:pt x="403" y="60"/>
                  </a:lnTo>
                  <a:lnTo>
                    <a:pt x="432" y="58"/>
                  </a:lnTo>
                  <a:lnTo>
                    <a:pt x="459" y="56"/>
                  </a:lnTo>
                  <a:lnTo>
                    <a:pt x="485" y="52"/>
                  </a:lnTo>
                  <a:lnTo>
                    <a:pt x="508" y="48"/>
                  </a:lnTo>
                  <a:lnTo>
                    <a:pt x="530" y="45"/>
                  </a:lnTo>
                  <a:lnTo>
                    <a:pt x="550" y="40"/>
                  </a:lnTo>
                  <a:lnTo>
                    <a:pt x="568" y="35"/>
                  </a:lnTo>
                  <a:lnTo>
                    <a:pt x="584" y="30"/>
                  </a:lnTo>
                  <a:lnTo>
                    <a:pt x="597" y="25"/>
                  </a:lnTo>
                  <a:lnTo>
                    <a:pt x="607" y="19"/>
                  </a:lnTo>
                  <a:lnTo>
                    <a:pt x="615" y="13"/>
                  </a:lnTo>
                  <a:lnTo>
                    <a:pt x="619" y="7"/>
                  </a:lnTo>
                  <a:lnTo>
                    <a:pt x="621" y="4"/>
                  </a:lnTo>
                  <a:lnTo>
                    <a:pt x="621" y="0"/>
                  </a:lnTo>
                </a:path>
              </a:pathLst>
            </a:custGeom>
            <a:solidFill>
              <a:srgbClr val="FFFF99"/>
            </a:solidFill>
            <a:ln w="3175">
              <a:solidFill>
                <a:srgbClr val="000000"/>
              </a:solidFill>
              <a:round/>
              <a:headEnd/>
              <a:tailEnd/>
            </a:ln>
          </p:spPr>
          <p:txBody>
            <a:bodyPr/>
            <a:lstStyle/>
            <a:p>
              <a:endParaRPr lang="en-US"/>
            </a:p>
          </p:txBody>
        </p:sp>
      </p:grpSp>
      <p:grpSp>
        <p:nvGrpSpPr>
          <p:cNvPr id="4" name="Group 1759"/>
          <p:cNvGrpSpPr/>
          <p:nvPr/>
        </p:nvGrpSpPr>
        <p:grpSpPr>
          <a:xfrm>
            <a:off x="5899150" y="4800600"/>
            <a:ext cx="2101850" cy="1378079"/>
            <a:chOff x="5060950" y="4489321"/>
            <a:chExt cx="2582863" cy="1657350"/>
          </a:xfrm>
        </p:grpSpPr>
        <p:sp>
          <p:nvSpPr>
            <p:cNvPr id="7834" name="Freeform 4"/>
            <p:cNvSpPr>
              <a:spLocks/>
            </p:cNvSpPr>
            <p:nvPr/>
          </p:nvSpPr>
          <p:spPr bwMode="auto">
            <a:xfrm>
              <a:off x="5060950" y="4524246"/>
              <a:ext cx="2582863" cy="1622425"/>
            </a:xfrm>
            <a:custGeom>
              <a:avLst/>
              <a:gdLst>
                <a:gd name="T0" fmla="*/ 730 w 1627"/>
                <a:gd name="T1" fmla="*/ 3 h 1022"/>
                <a:gd name="T2" fmla="*/ 611 w 1627"/>
                <a:gd name="T3" fmla="*/ 16 h 1022"/>
                <a:gd name="T4" fmla="*/ 497 w 1627"/>
                <a:gd name="T5" fmla="*/ 40 h 1022"/>
                <a:gd name="T6" fmla="*/ 393 w 1627"/>
                <a:gd name="T7" fmla="*/ 74 h 1022"/>
                <a:gd name="T8" fmla="*/ 297 w 1627"/>
                <a:gd name="T9" fmla="*/ 117 h 1022"/>
                <a:gd name="T10" fmla="*/ 212 w 1627"/>
                <a:gd name="T11" fmla="*/ 167 h 1022"/>
                <a:gd name="T12" fmla="*/ 139 w 1627"/>
                <a:gd name="T13" fmla="*/ 226 h 1022"/>
                <a:gd name="T14" fmla="*/ 81 w 1627"/>
                <a:gd name="T15" fmla="*/ 290 h 1022"/>
                <a:gd name="T16" fmla="*/ 37 w 1627"/>
                <a:gd name="T17" fmla="*/ 359 h 1022"/>
                <a:gd name="T18" fmla="*/ 10 w 1627"/>
                <a:gd name="T19" fmla="*/ 434 h 1022"/>
                <a:gd name="T20" fmla="*/ 0 w 1627"/>
                <a:gd name="T21" fmla="*/ 511 h 1022"/>
                <a:gd name="T22" fmla="*/ 10 w 1627"/>
                <a:gd name="T23" fmla="*/ 589 h 1022"/>
                <a:gd name="T24" fmla="*/ 37 w 1627"/>
                <a:gd name="T25" fmla="*/ 663 h 1022"/>
                <a:gd name="T26" fmla="*/ 81 w 1627"/>
                <a:gd name="T27" fmla="*/ 732 h 1022"/>
                <a:gd name="T28" fmla="*/ 139 w 1627"/>
                <a:gd name="T29" fmla="*/ 796 h 1022"/>
                <a:gd name="T30" fmla="*/ 212 w 1627"/>
                <a:gd name="T31" fmla="*/ 855 h 1022"/>
                <a:gd name="T32" fmla="*/ 297 w 1627"/>
                <a:gd name="T33" fmla="*/ 905 h 1022"/>
                <a:gd name="T34" fmla="*/ 393 w 1627"/>
                <a:gd name="T35" fmla="*/ 948 h 1022"/>
                <a:gd name="T36" fmla="*/ 497 w 1627"/>
                <a:gd name="T37" fmla="*/ 982 h 1022"/>
                <a:gd name="T38" fmla="*/ 611 w 1627"/>
                <a:gd name="T39" fmla="*/ 1006 h 1022"/>
                <a:gd name="T40" fmla="*/ 730 w 1627"/>
                <a:gd name="T41" fmla="*/ 1020 h 1022"/>
                <a:gd name="T42" fmla="*/ 855 w 1627"/>
                <a:gd name="T43" fmla="*/ 1021 h 1022"/>
                <a:gd name="T44" fmla="*/ 978 w 1627"/>
                <a:gd name="T45" fmla="*/ 1012 h 1022"/>
                <a:gd name="T46" fmla="*/ 1093 w 1627"/>
                <a:gd name="T47" fmla="*/ 991 h 1022"/>
                <a:gd name="T48" fmla="*/ 1201 w 1627"/>
                <a:gd name="T49" fmla="*/ 960 h 1022"/>
                <a:gd name="T50" fmla="*/ 1300 w 1627"/>
                <a:gd name="T51" fmla="*/ 921 h 1022"/>
                <a:gd name="T52" fmla="*/ 1389 w 1627"/>
                <a:gd name="T53" fmla="*/ 873 h 1022"/>
                <a:gd name="T54" fmla="*/ 1466 w 1627"/>
                <a:gd name="T55" fmla="*/ 817 h 1022"/>
                <a:gd name="T56" fmla="*/ 1529 w 1627"/>
                <a:gd name="T57" fmla="*/ 755 h 1022"/>
                <a:gd name="T58" fmla="*/ 1578 w 1627"/>
                <a:gd name="T59" fmla="*/ 687 h 1022"/>
                <a:gd name="T60" fmla="*/ 1610 w 1627"/>
                <a:gd name="T61" fmla="*/ 614 h 1022"/>
                <a:gd name="T62" fmla="*/ 1626 w 1627"/>
                <a:gd name="T63" fmla="*/ 538 h 1022"/>
                <a:gd name="T64" fmla="*/ 1622 w 1627"/>
                <a:gd name="T65" fmla="*/ 459 h 1022"/>
                <a:gd name="T66" fmla="*/ 1601 w 1627"/>
                <a:gd name="T67" fmla="*/ 383 h 1022"/>
                <a:gd name="T68" fmla="*/ 1563 w 1627"/>
                <a:gd name="T69" fmla="*/ 312 h 1022"/>
                <a:gd name="T70" fmla="*/ 1510 w 1627"/>
                <a:gd name="T71" fmla="*/ 246 h 1022"/>
                <a:gd name="T72" fmla="*/ 1441 w 1627"/>
                <a:gd name="T73" fmla="*/ 186 h 1022"/>
                <a:gd name="T74" fmla="*/ 1360 w 1627"/>
                <a:gd name="T75" fmla="*/ 133 h 1022"/>
                <a:gd name="T76" fmla="*/ 1268 w 1627"/>
                <a:gd name="T77" fmla="*/ 87 h 1022"/>
                <a:gd name="T78" fmla="*/ 1166 w 1627"/>
                <a:gd name="T79" fmla="*/ 51 h 1022"/>
                <a:gd name="T80" fmla="*/ 1056 w 1627"/>
                <a:gd name="T81" fmla="*/ 23 h 1022"/>
                <a:gd name="T82" fmla="*/ 937 w 1627"/>
                <a:gd name="T83" fmla="*/ 6 h 1022"/>
                <a:gd name="T84" fmla="*/ 814 w 1627"/>
                <a:gd name="T85" fmla="*/ 0 h 102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627"/>
                <a:gd name="T130" fmla="*/ 0 h 1022"/>
                <a:gd name="T131" fmla="*/ 1627 w 1627"/>
                <a:gd name="T132" fmla="*/ 1022 h 102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627" h="1022">
                  <a:moveTo>
                    <a:pt x="814" y="0"/>
                  </a:moveTo>
                  <a:lnTo>
                    <a:pt x="772" y="1"/>
                  </a:lnTo>
                  <a:lnTo>
                    <a:pt x="730" y="3"/>
                  </a:lnTo>
                  <a:lnTo>
                    <a:pt x="690" y="6"/>
                  </a:lnTo>
                  <a:lnTo>
                    <a:pt x="650" y="11"/>
                  </a:lnTo>
                  <a:lnTo>
                    <a:pt x="611" y="16"/>
                  </a:lnTo>
                  <a:lnTo>
                    <a:pt x="572" y="23"/>
                  </a:lnTo>
                  <a:lnTo>
                    <a:pt x="535" y="31"/>
                  </a:lnTo>
                  <a:lnTo>
                    <a:pt x="497" y="40"/>
                  </a:lnTo>
                  <a:lnTo>
                    <a:pt x="462" y="51"/>
                  </a:lnTo>
                  <a:lnTo>
                    <a:pt x="426" y="62"/>
                  </a:lnTo>
                  <a:lnTo>
                    <a:pt x="393" y="74"/>
                  </a:lnTo>
                  <a:lnTo>
                    <a:pt x="359" y="87"/>
                  </a:lnTo>
                  <a:lnTo>
                    <a:pt x="328" y="102"/>
                  </a:lnTo>
                  <a:lnTo>
                    <a:pt x="297" y="117"/>
                  </a:lnTo>
                  <a:lnTo>
                    <a:pt x="267" y="133"/>
                  </a:lnTo>
                  <a:lnTo>
                    <a:pt x="239" y="150"/>
                  </a:lnTo>
                  <a:lnTo>
                    <a:pt x="212" y="167"/>
                  </a:lnTo>
                  <a:lnTo>
                    <a:pt x="186" y="186"/>
                  </a:lnTo>
                  <a:lnTo>
                    <a:pt x="162" y="206"/>
                  </a:lnTo>
                  <a:lnTo>
                    <a:pt x="139" y="226"/>
                  </a:lnTo>
                  <a:lnTo>
                    <a:pt x="118" y="246"/>
                  </a:lnTo>
                  <a:lnTo>
                    <a:pt x="99" y="267"/>
                  </a:lnTo>
                  <a:lnTo>
                    <a:pt x="81" y="290"/>
                  </a:lnTo>
                  <a:lnTo>
                    <a:pt x="65" y="312"/>
                  </a:lnTo>
                  <a:lnTo>
                    <a:pt x="50" y="335"/>
                  </a:lnTo>
                  <a:lnTo>
                    <a:pt x="37" y="359"/>
                  </a:lnTo>
                  <a:lnTo>
                    <a:pt x="26" y="383"/>
                  </a:lnTo>
                  <a:lnTo>
                    <a:pt x="18" y="408"/>
                  </a:lnTo>
                  <a:lnTo>
                    <a:pt x="10" y="434"/>
                  </a:lnTo>
                  <a:lnTo>
                    <a:pt x="5" y="459"/>
                  </a:lnTo>
                  <a:lnTo>
                    <a:pt x="2" y="485"/>
                  </a:lnTo>
                  <a:lnTo>
                    <a:pt x="0" y="511"/>
                  </a:lnTo>
                  <a:lnTo>
                    <a:pt x="2" y="538"/>
                  </a:lnTo>
                  <a:lnTo>
                    <a:pt x="5" y="564"/>
                  </a:lnTo>
                  <a:lnTo>
                    <a:pt x="10" y="589"/>
                  </a:lnTo>
                  <a:lnTo>
                    <a:pt x="18" y="614"/>
                  </a:lnTo>
                  <a:lnTo>
                    <a:pt x="26" y="639"/>
                  </a:lnTo>
                  <a:lnTo>
                    <a:pt x="37" y="663"/>
                  </a:lnTo>
                  <a:lnTo>
                    <a:pt x="50" y="687"/>
                  </a:lnTo>
                  <a:lnTo>
                    <a:pt x="65" y="710"/>
                  </a:lnTo>
                  <a:lnTo>
                    <a:pt x="81" y="732"/>
                  </a:lnTo>
                  <a:lnTo>
                    <a:pt x="99" y="755"/>
                  </a:lnTo>
                  <a:lnTo>
                    <a:pt x="118" y="776"/>
                  </a:lnTo>
                  <a:lnTo>
                    <a:pt x="139" y="796"/>
                  </a:lnTo>
                  <a:lnTo>
                    <a:pt x="162" y="817"/>
                  </a:lnTo>
                  <a:lnTo>
                    <a:pt x="186" y="836"/>
                  </a:lnTo>
                  <a:lnTo>
                    <a:pt x="212" y="855"/>
                  </a:lnTo>
                  <a:lnTo>
                    <a:pt x="239" y="873"/>
                  </a:lnTo>
                  <a:lnTo>
                    <a:pt x="267" y="889"/>
                  </a:lnTo>
                  <a:lnTo>
                    <a:pt x="297" y="905"/>
                  </a:lnTo>
                  <a:lnTo>
                    <a:pt x="328" y="921"/>
                  </a:lnTo>
                  <a:lnTo>
                    <a:pt x="359" y="934"/>
                  </a:lnTo>
                  <a:lnTo>
                    <a:pt x="393" y="948"/>
                  </a:lnTo>
                  <a:lnTo>
                    <a:pt x="426" y="960"/>
                  </a:lnTo>
                  <a:lnTo>
                    <a:pt x="462" y="972"/>
                  </a:lnTo>
                  <a:lnTo>
                    <a:pt x="497" y="982"/>
                  </a:lnTo>
                  <a:lnTo>
                    <a:pt x="535" y="991"/>
                  </a:lnTo>
                  <a:lnTo>
                    <a:pt x="572" y="999"/>
                  </a:lnTo>
                  <a:lnTo>
                    <a:pt x="611" y="1006"/>
                  </a:lnTo>
                  <a:lnTo>
                    <a:pt x="650" y="1012"/>
                  </a:lnTo>
                  <a:lnTo>
                    <a:pt x="690" y="1016"/>
                  </a:lnTo>
                  <a:lnTo>
                    <a:pt x="730" y="1020"/>
                  </a:lnTo>
                  <a:lnTo>
                    <a:pt x="772" y="1021"/>
                  </a:lnTo>
                  <a:lnTo>
                    <a:pt x="814" y="1022"/>
                  </a:lnTo>
                  <a:lnTo>
                    <a:pt x="855" y="1021"/>
                  </a:lnTo>
                  <a:lnTo>
                    <a:pt x="897" y="1020"/>
                  </a:lnTo>
                  <a:lnTo>
                    <a:pt x="937" y="1016"/>
                  </a:lnTo>
                  <a:lnTo>
                    <a:pt x="978" y="1012"/>
                  </a:lnTo>
                  <a:lnTo>
                    <a:pt x="1017" y="1006"/>
                  </a:lnTo>
                  <a:lnTo>
                    <a:pt x="1056" y="999"/>
                  </a:lnTo>
                  <a:lnTo>
                    <a:pt x="1093" y="991"/>
                  </a:lnTo>
                  <a:lnTo>
                    <a:pt x="1130" y="982"/>
                  </a:lnTo>
                  <a:lnTo>
                    <a:pt x="1166" y="972"/>
                  </a:lnTo>
                  <a:lnTo>
                    <a:pt x="1201" y="960"/>
                  </a:lnTo>
                  <a:lnTo>
                    <a:pt x="1235" y="948"/>
                  </a:lnTo>
                  <a:lnTo>
                    <a:pt x="1268" y="934"/>
                  </a:lnTo>
                  <a:lnTo>
                    <a:pt x="1300" y="921"/>
                  </a:lnTo>
                  <a:lnTo>
                    <a:pt x="1331" y="905"/>
                  </a:lnTo>
                  <a:lnTo>
                    <a:pt x="1360" y="889"/>
                  </a:lnTo>
                  <a:lnTo>
                    <a:pt x="1389" y="873"/>
                  </a:lnTo>
                  <a:lnTo>
                    <a:pt x="1415" y="855"/>
                  </a:lnTo>
                  <a:lnTo>
                    <a:pt x="1441" y="836"/>
                  </a:lnTo>
                  <a:lnTo>
                    <a:pt x="1466" y="817"/>
                  </a:lnTo>
                  <a:lnTo>
                    <a:pt x="1488" y="796"/>
                  </a:lnTo>
                  <a:lnTo>
                    <a:pt x="1510" y="776"/>
                  </a:lnTo>
                  <a:lnTo>
                    <a:pt x="1529" y="755"/>
                  </a:lnTo>
                  <a:lnTo>
                    <a:pt x="1547" y="732"/>
                  </a:lnTo>
                  <a:lnTo>
                    <a:pt x="1563" y="710"/>
                  </a:lnTo>
                  <a:lnTo>
                    <a:pt x="1578" y="687"/>
                  </a:lnTo>
                  <a:lnTo>
                    <a:pt x="1591" y="663"/>
                  </a:lnTo>
                  <a:lnTo>
                    <a:pt x="1601" y="639"/>
                  </a:lnTo>
                  <a:lnTo>
                    <a:pt x="1610" y="614"/>
                  </a:lnTo>
                  <a:lnTo>
                    <a:pt x="1618" y="589"/>
                  </a:lnTo>
                  <a:lnTo>
                    <a:pt x="1622" y="564"/>
                  </a:lnTo>
                  <a:lnTo>
                    <a:pt x="1626" y="538"/>
                  </a:lnTo>
                  <a:lnTo>
                    <a:pt x="1627" y="511"/>
                  </a:lnTo>
                  <a:lnTo>
                    <a:pt x="1626" y="485"/>
                  </a:lnTo>
                  <a:lnTo>
                    <a:pt x="1622" y="459"/>
                  </a:lnTo>
                  <a:lnTo>
                    <a:pt x="1618" y="434"/>
                  </a:lnTo>
                  <a:lnTo>
                    <a:pt x="1610" y="408"/>
                  </a:lnTo>
                  <a:lnTo>
                    <a:pt x="1601" y="383"/>
                  </a:lnTo>
                  <a:lnTo>
                    <a:pt x="1591" y="359"/>
                  </a:lnTo>
                  <a:lnTo>
                    <a:pt x="1578" y="335"/>
                  </a:lnTo>
                  <a:lnTo>
                    <a:pt x="1563" y="312"/>
                  </a:lnTo>
                  <a:lnTo>
                    <a:pt x="1547" y="290"/>
                  </a:lnTo>
                  <a:lnTo>
                    <a:pt x="1529" y="267"/>
                  </a:lnTo>
                  <a:lnTo>
                    <a:pt x="1510" y="246"/>
                  </a:lnTo>
                  <a:lnTo>
                    <a:pt x="1488" y="226"/>
                  </a:lnTo>
                  <a:lnTo>
                    <a:pt x="1466" y="206"/>
                  </a:lnTo>
                  <a:lnTo>
                    <a:pt x="1441" y="186"/>
                  </a:lnTo>
                  <a:lnTo>
                    <a:pt x="1415" y="167"/>
                  </a:lnTo>
                  <a:lnTo>
                    <a:pt x="1389" y="150"/>
                  </a:lnTo>
                  <a:lnTo>
                    <a:pt x="1360" y="133"/>
                  </a:lnTo>
                  <a:lnTo>
                    <a:pt x="1331" y="117"/>
                  </a:lnTo>
                  <a:lnTo>
                    <a:pt x="1300" y="102"/>
                  </a:lnTo>
                  <a:lnTo>
                    <a:pt x="1268" y="87"/>
                  </a:lnTo>
                  <a:lnTo>
                    <a:pt x="1235" y="74"/>
                  </a:lnTo>
                  <a:lnTo>
                    <a:pt x="1201" y="62"/>
                  </a:lnTo>
                  <a:lnTo>
                    <a:pt x="1166" y="51"/>
                  </a:lnTo>
                  <a:lnTo>
                    <a:pt x="1130" y="40"/>
                  </a:lnTo>
                  <a:lnTo>
                    <a:pt x="1093" y="31"/>
                  </a:lnTo>
                  <a:lnTo>
                    <a:pt x="1056" y="23"/>
                  </a:lnTo>
                  <a:lnTo>
                    <a:pt x="1017" y="16"/>
                  </a:lnTo>
                  <a:lnTo>
                    <a:pt x="978" y="11"/>
                  </a:lnTo>
                  <a:lnTo>
                    <a:pt x="937" y="6"/>
                  </a:lnTo>
                  <a:lnTo>
                    <a:pt x="897" y="3"/>
                  </a:lnTo>
                  <a:lnTo>
                    <a:pt x="855" y="1"/>
                  </a:lnTo>
                  <a:lnTo>
                    <a:pt x="814" y="0"/>
                  </a:lnTo>
                  <a:close/>
                </a:path>
              </a:pathLst>
            </a:custGeom>
            <a:solidFill>
              <a:srgbClr val="FFFFFF"/>
            </a:solidFill>
            <a:ln w="9525">
              <a:noFill/>
              <a:round/>
              <a:headEnd/>
              <a:tailEnd/>
            </a:ln>
          </p:spPr>
          <p:txBody>
            <a:bodyPr/>
            <a:lstStyle/>
            <a:p>
              <a:endParaRPr lang="en-US"/>
            </a:p>
          </p:txBody>
        </p:sp>
        <p:sp>
          <p:nvSpPr>
            <p:cNvPr id="7835" name="Freeform 5"/>
            <p:cNvSpPr>
              <a:spLocks/>
            </p:cNvSpPr>
            <p:nvPr/>
          </p:nvSpPr>
          <p:spPr bwMode="auto">
            <a:xfrm>
              <a:off x="5060950" y="4489321"/>
              <a:ext cx="2582863" cy="1657350"/>
            </a:xfrm>
            <a:custGeom>
              <a:avLst/>
              <a:gdLst>
                <a:gd name="T0" fmla="*/ 730 w 1627"/>
                <a:gd name="T1" fmla="*/ 2 h 1044"/>
                <a:gd name="T2" fmla="*/ 611 w 1627"/>
                <a:gd name="T3" fmla="*/ 16 h 1044"/>
                <a:gd name="T4" fmla="*/ 497 w 1627"/>
                <a:gd name="T5" fmla="*/ 40 h 1044"/>
                <a:gd name="T6" fmla="*/ 393 w 1627"/>
                <a:gd name="T7" fmla="*/ 75 h 1044"/>
                <a:gd name="T8" fmla="*/ 297 w 1627"/>
                <a:gd name="T9" fmla="*/ 119 h 1044"/>
                <a:gd name="T10" fmla="*/ 212 w 1627"/>
                <a:gd name="T11" fmla="*/ 171 h 1044"/>
                <a:gd name="T12" fmla="*/ 139 w 1627"/>
                <a:gd name="T13" fmla="*/ 230 h 1044"/>
                <a:gd name="T14" fmla="*/ 81 w 1627"/>
                <a:gd name="T15" fmla="*/ 295 h 1044"/>
                <a:gd name="T16" fmla="*/ 37 w 1627"/>
                <a:gd name="T17" fmla="*/ 366 h 1044"/>
                <a:gd name="T18" fmla="*/ 10 w 1627"/>
                <a:gd name="T19" fmla="*/ 442 h 1044"/>
                <a:gd name="T20" fmla="*/ 0 w 1627"/>
                <a:gd name="T21" fmla="*/ 521 h 1044"/>
                <a:gd name="T22" fmla="*/ 10 w 1627"/>
                <a:gd name="T23" fmla="*/ 601 h 1044"/>
                <a:gd name="T24" fmla="*/ 37 w 1627"/>
                <a:gd name="T25" fmla="*/ 677 h 1044"/>
                <a:gd name="T26" fmla="*/ 81 w 1627"/>
                <a:gd name="T27" fmla="*/ 748 h 1044"/>
                <a:gd name="T28" fmla="*/ 139 w 1627"/>
                <a:gd name="T29" fmla="*/ 814 h 1044"/>
                <a:gd name="T30" fmla="*/ 212 w 1627"/>
                <a:gd name="T31" fmla="*/ 873 h 1044"/>
                <a:gd name="T32" fmla="*/ 297 w 1627"/>
                <a:gd name="T33" fmla="*/ 925 h 1044"/>
                <a:gd name="T34" fmla="*/ 393 w 1627"/>
                <a:gd name="T35" fmla="*/ 969 h 1044"/>
                <a:gd name="T36" fmla="*/ 497 w 1627"/>
                <a:gd name="T37" fmla="*/ 1003 h 1044"/>
                <a:gd name="T38" fmla="*/ 611 w 1627"/>
                <a:gd name="T39" fmla="*/ 1028 h 1044"/>
                <a:gd name="T40" fmla="*/ 730 w 1627"/>
                <a:gd name="T41" fmla="*/ 1042 h 1044"/>
                <a:gd name="T42" fmla="*/ 855 w 1627"/>
                <a:gd name="T43" fmla="*/ 1043 h 1044"/>
                <a:gd name="T44" fmla="*/ 978 w 1627"/>
                <a:gd name="T45" fmla="*/ 1034 h 1044"/>
                <a:gd name="T46" fmla="*/ 1093 w 1627"/>
                <a:gd name="T47" fmla="*/ 1012 h 1044"/>
                <a:gd name="T48" fmla="*/ 1201 w 1627"/>
                <a:gd name="T49" fmla="*/ 981 h 1044"/>
                <a:gd name="T50" fmla="*/ 1300 w 1627"/>
                <a:gd name="T51" fmla="*/ 940 h 1044"/>
                <a:gd name="T52" fmla="*/ 1389 w 1627"/>
                <a:gd name="T53" fmla="*/ 891 h 1044"/>
                <a:gd name="T54" fmla="*/ 1466 w 1627"/>
                <a:gd name="T55" fmla="*/ 834 h 1044"/>
                <a:gd name="T56" fmla="*/ 1529 w 1627"/>
                <a:gd name="T57" fmla="*/ 771 h 1044"/>
                <a:gd name="T58" fmla="*/ 1578 w 1627"/>
                <a:gd name="T59" fmla="*/ 702 h 1044"/>
                <a:gd name="T60" fmla="*/ 1610 w 1627"/>
                <a:gd name="T61" fmla="*/ 627 h 1044"/>
                <a:gd name="T62" fmla="*/ 1626 w 1627"/>
                <a:gd name="T63" fmla="*/ 549 h 1044"/>
                <a:gd name="T64" fmla="*/ 1622 w 1627"/>
                <a:gd name="T65" fmla="*/ 469 h 1044"/>
                <a:gd name="T66" fmla="*/ 1601 w 1627"/>
                <a:gd name="T67" fmla="*/ 392 h 1044"/>
                <a:gd name="T68" fmla="*/ 1563 w 1627"/>
                <a:gd name="T69" fmla="*/ 318 h 1044"/>
                <a:gd name="T70" fmla="*/ 1510 w 1627"/>
                <a:gd name="T71" fmla="*/ 251 h 1044"/>
                <a:gd name="T72" fmla="*/ 1441 w 1627"/>
                <a:gd name="T73" fmla="*/ 189 h 1044"/>
                <a:gd name="T74" fmla="*/ 1360 w 1627"/>
                <a:gd name="T75" fmla="*/ 135 h 1044"/>
                <a:gd name="T76" fmla="*/ 1268 w 1627"/>
                <a:gd name="T77" fmla="*/ 89 h 1044"/>
                <a:gd name="T78" fmla="*/ 1166 w 1627"/>
                <a:gd name="T79" fmla="*/ 51 h 1044"/>
                <a:gd name="T80" fmla="*/ 1056 w 1627"/>
                <a:gd name="T81" fmla="*/ 23 h 1044"/>
                <a:gd name="T82" fmla="*/ 937 w 1627"/>
                <a:gd name="T83" fmla="*/ 5 h 1044"/>
                <a:gd name="T84" fmla="*/ 814 w 1627"/>
                <a:gd name="T85" fmla="*/ 0 h 104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627"/>
                <a:gd name="T130" fmla="*/ 0 h 1044"/>
                <a:gd name="T131" fmla="*/ 1627 w 1627"/>
                <a:gd name="T132" fmla="*/ 1044 h 104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627" h="1044">
                  <a:moveTo>
                    <a:pt x="814" y="0"/>
                  </a:moveTo>
                  <a:lnTo>
                    <a:pt x="772" y="0"/>
                  </a:lnTo>
                  <a:lnTo>
                    <a:pt x="730" y="2"/>
                  </a:lnTo>
                  <a:lnTo>
                    <a:pt x="690" y="5"/>
                  </a:lnTo>
                  <a:lnTo>
                    <a:pt x="650" y="10"/>
                  </a:lnTo>
                  <a:lnTo>
                    <a:pt x="611" y="16"/>
                  </a:lnTo>
                  <a:lnTo>
                    <a:pt x="572" y="23"/>
                  </a:lnTo>
                  <a:lnTo>
                    <a:pt x="535" y="31"/>
                  </a:lnTo>
                  <a:lnTo>
                    <a:pt x="497" y="40"/>
                  </a:lnTo>
                  <a:lnTo>
                    <a:pt x="462" y="51"/>
                  </a:lnTo>
                  <a:lnTo>
                    <a:pt x="426" y="63"/>
                  </a:lnTo>
                  <a:lnTo>
                    <a:pt x="393" y="75"/>
                  </a:lnTo>
                  <a:lnTo>
                    <a:pt x="359" y="89"/>
                  </a:lnTo>
                  <a:lnTo>
                    <a:pt x="328" y="103"/>
                  </a:lnTo>
                  <a:lnTo>
                    <a:pt x="297" y="119"/>
                  </a:lnTo>
                  <a:lnTo>
                    <a:pt x="267" y="135"/>
                  </a:lnTo>
                  <a:lnTo>
                    <a:pt x="239" y="152"/>
                  </a:lnTo>
                  <a:lnTo>
                    <a:pt x="212" y="171"/>
                  </a:lnTo>
                  <a:lnTo>
                    <a:pt x="186" y="189"/>
                  </a:lnTo>
                  <a:lnTo>
                    <a:pt x="162" y="209"/>
                  </a:lnTo>
                  <a:lnTo>
                    <a:pt x="139" y="230"/>
                  </a:lnTo>
                  <a:lnTo>
                    <a:pt x="118" y="251"/>
                  </a:lnTo>
                  <a:lnTo>
                    <a:pt x="99" y="273"/>
                  </a:lnTo>
                  <a:lnTo>
                    <a:pt x="81" y="295"/>
                  </a:lnTo>
                  <a:lnTo>
                    <a:pt x="65" y="318"/>
                  </a:lnTo>
                  <a:lnTo>
                    <a:pt x="50" y="342"/>
                  </a:lnTo>
                  <a:lnTo>
                    <a:pt x="37" y="366"/>
                  </a:lnTo>
                  <a:lnTo>
                    <a:pt x="26" y="392"/>
                  </a:lnTo>
                  <a:lnTo>
                    <a:pt x="18" y="417"/>
                  </a:lnTo>
                  <a:lnTo>
                    <a:pt x="10" y="442"/>
                  </a:lnTo>
                  <a:lnTo>
                    <a:pt x="5" y="469"/>
                  </a:lnTo>
                  <a:lnTo>
                    <a:pt x="2" y="495"/>
                  </a:lnTo>
                  <a:lnTo>
                    <a:pt x="0" y="521"/>
                  </a:lnTo>
                  <a:lnTo>
                    <a:pt x="2" y="549"/>
                  </a:lnTo>
                  <a:lnTo>
                    <a:pt x="5" y="575"/>
                  </a:lnTo>
                  <a:lnTo>
                    <a:pt x="10" y="601"/>
                  </a:lnTo>
                  <a:lnTo>
                    <a:pt x="18" y="627"/>
                  </a:lnTo>
                  <a:lnTo>
                    <a:pt x="26" y="652"/>
                  </a:lnTo>
                  <a:lnTo>
                    <a:pt x="37" y="677"/>
                  </a:lnTo>
                  <a:lnTo>
                    <a:pt x="50" y="702"/>
                  </a:lnTo>
                  <a:lnTo>
                    <a:pt x="65" y="725"/>
                  </a:lnTo>
                  <a:lnTo>
                    <a:pt x="81" y="748"/>
                  </a:lnTo>
                  <a:lnTo>
                    <a:pt x="99" y="771"/>
                  </a:lnTo>
                  <a:lnTo>
                    <a:pt x="118" y="792"/>
                  </a:lnTo>
                  <a:lnTo>
                    <a:pt x="139" y="814"/>
                  </a:lnTo>
                  <a:lnTo>
                    <a:pt x="162" y="834"/>
                  </a:lnTo>
                  <a:lnTo>
                    <a:pt x="186" y="854"/>
                  </a:lnTo>
                  <a:lnTo>
                    <a:pt x="212" y="873"/>
                  </a:lnTo>
                  <a:lnTo>
                    <a:pt x="239" y="891"/>
                  </a:lnTo>
                  <a:lnTo>
                    <a:pt x="267" y="909"/>
                  </a:lnTo>
                  <a:lnTo>
                    <a:pt x="297" y="925"/>
                  </a:lnTo>
                  <a:lnTo>
                    <a:pt x="328" y="940"/>
                  </a:lnTo>
                  <a:lnTo>
                    <a:pt x="359" y="955"/>
                  </a:lnTo>
                  <a:lnTo>
                    <a:pt x="393" y="969"/>
                  </a:lnTo>
                  <a:lnTo>
                    <a:pt x="426" y="981"/>
                  </a:lnTo>
                  <a:lnTo>
                    <a:pt x="462" y="992"/>
                  </a:lnTo>
                  <a:lnTo>
                    <a:pt x="497" y="1003"/>
                  </a:lnTo>
                  <a:lnTo>
                    <a:pt x="535" y="1012"/>
                  </a:lnTo>
                  <a:lnTo>
                    <a:pt x="572" y="1021"/>
                  </a:lnTo>
                  <a:lnTo>
                    <a:pt x="611" y="1028"/>
                  </a:lnTo>
                  <a:lnTo>
                    <a:pt x="650" y="1034"/>
                  </a:lnTo>
                  <a:lnTo>
                    <a:pt x="690" y="1038"/>
                  </a:lnTo>
                  <a:lnTo>
                    <a:pt x="730" y="1042"/>
                  </a:lnTo>
                  <a:lnTo>
                    <a:pt x="772" y="1043"/>
                  </a:lnTo>
                  <a:lnTo>
                    <a:pt x="814" y="1044"/>
                  </a:lnTo>
                  <a:lnTo>
                    <a:pt x="855" y="1043"/>
                  </a:lnTo>
                  <a:lnTo>
                    <a:pt x="897" y="1042"/>
                  </a:lnTo>
                  <a:lnTo>
                    <a:pt x="937" y="1038"/>
                  </a:lnTo>
                  <a:lnTo>
                    <a:pt x="978" y="1034"/>
                  </a:lnTo>
                  <a:lnTo>
                    <a:pt x="1017" y="1028"/>
                  </a:lnTo>
                  <a:lnTo>
                    <a:pt x="1056" y="1021"/>
                  </a:lnTo>
                  <a:lnTo>
                    <a:pt x="1093" y="1012"/>
                  </a:lnTo>
                  <a:lnTo>
                    <a:pt x="1130" y="1003"/>
                  </a:lnTo>
                  <a:lnTo>
                    <a:pt x="1166" y="992"/>
                  </a:lnTo>
                  <a:lnTo>
                    <a:pt x="1201" y="981"/>
                  </a:lnTo>
                  <a:lnTo>
                    <a:pt x="1235" y="969"/>
                  </a:lnTo>
                  <a:lnTo>
                    <a:pt x="1268" y="955"/>
                  </a:lnTo>
                  <a:lnTo>
                    <a:pt x="1300" y="940"/>
                  </a:lnTo>
                  <a:lnTo>
                    <a:pt x="1331" y="925"/>
                  </a:lnTo>
                  <a:lnTo>
                    <a:pt x="1360" y="909"/>
                  </a:lnTo>
                  <a:lnTo>
                    <a:pt x="1389" y="891"/>
                  </a:lnTo>
                  <a:lnTo>
                    <a:pt x="1415" y="873"/>
                  </a:lnTo>
                  <a:lnTo>
                    <a:pt x="1441" y="854"/>
                  </a:lnTo>
                  <a:lnTo>
                    <a:pt x="1466" y="834"/>
                  </a:lnTo>
                  <a:lnTo>
                    <a:pt x="1488" y="814"/>
                  </a:lnTo>
                  <a:lnTo>
                    <a:pt x="1510" y="792"/>
                  </a:lnTo>
                  <a:lnTo>
                    <a:pt x="1529" y="771"/>
                  </a:lnTo>
                  <a:lnTo>
                    <a:pt x="1547" y="748"/>
                  </a:lnTo>
                  <a:lnTo>
                    <a:pt x="1563" y="725"/>
                  </a:lnTo>
                  <a:lnTo>
                    <a:pt x="1578" y="702"/>
                  </a:lnTo>
                  <a:lnTo>
                    <a:pt x="1591" y="677"/>
                  </a:lnTo>
                  <a:lnTo>
                    <a:pt x="1601" y="652"/>
                  </a:lnTo>
                  <a:lnTo>
                    <a:pt x="1610" y="627"/>
                  </a:lnTo>
                  <a:lnTo>
                    <a:pt x="1618" y="601"/>
                  </a:lnTo>
                  <a:lnTo>
                    <a:pt x="1622" y="575"/>
                  </a:lnTo>
                  <a:lnTo>
                    <a:pt x="1626" y="549"/>
                  </a:lnTo>
                  <a:lnTo>
                    <a:pt x="1627" y="521"/>
                  </a:lnTo>
                  <a:lnTo>
                    <a:pt x="1626" y="495"/>
                  </a:lnTo>
                  <a:lnTo>
                    <a:pt x="1622" y="469"/>
                  </a:lnTo>
                  <a:lnTo>
                    <a:pt x="1618" y="442"/>
                  </a:lnTo>
                  <a:lnTo>
                    <a:pt x="1610" y="417"/>
                  </a:lnTo>
                  <a:lnTo>
                    <a:pt x="1601" y="392"/>
                  </a:lnTo>
                  <a:lnTo>
                    <a:pt x="1591" y="366"/>
                  </a:lnTo>
                  <a:lnTo>
                    <a:pt x="1578" y="342"/>
                  </a:lnTo>
                  <a:lnTo>
                    <a:pt x="1563" y="318"/>
                  </a:lnTo>
                  <a:lnTo>
                    <a:pt x="1547" y="295"/>
                  </a:lnTo>
                  <a:lnTo>
                    <a:pt x="1529" y="273"/>
                  </a:lnTo>
                  <a:lnTo>
                    <a:pt x="1510" y="251"/>
                  </a:lnTo>
                  <a:lnTo>
                    <a:pt x="1488" y="230"/>
                  </a:lnTo>
                  <a:lnTo>
                    <a:pt x="1466" y="209"/>
                  </a:lnTo>
                  <a:lnTo>
                    <a:pt x="1441" y="189"/>
                  </a:lnTo>
                  <a:lnTo>
                    <a:pt x="1415" y="171"/>
                  </a:lnTo>
                  <a:lnTo>
                    <a:pt x="1389" y="152"/>
                  </a:lnTo>
                  <a:lnTo>
                    <a:pt x="1360" y="135"/>
                  </a:lnTo>
                  <a:lnTo>
                    <a:pt x="1331" y="119"/>
                  </a:lnTo>
                  <a:lnTo>
                    <a:pt x="1300" y="103"/>
                  </a:lnTo>
                  <a:lnTo>
                    <a:pt x="1268" y="89"/>
                  </a:lnTo>
                  <a:lnTo>
                    <a:pt x="1235" y="75"/>
                  </a:lnTo>
                  <a:lnTo>
                    <a:pt x="1201" y="63"/>
                  </a:lnTo>
                  <a:lnTo>
                    <a:pt x="1166" y="51"/>
                  </a:lnTo>
                  <a:lnTo>
                    <a:pt x="1130" y="40"/>
                  </a:lnTo>
                  <a:lnTo>
                    <a:pt x="1093" y="31"/>
                  </a:lnTo>
                  <a:lnTo>
                    <a:pt x="1056" y="23"/>
                  </a:lnTo>
                  <a:lnTo>
                    <a:pt x="1017" y="16"/>
                  </a:lnTo>
                  <a:lnTo>
                    <a:pt x="978" y="10"/>
                  </a:lnTo>
                  <a:lnTo>
                    <a:pt x="937" y="5"/>
                  </a:lnTo>
                  <a:lnTo>
                    <a:pt x="897" y="2"/>
                  </a:lnTo>
                  <a:lnTo>
                    <a:pt x="855" y="0"/>
                  </a:lnTo>
                  <a:lnTo>
                    <a:pt x="814" y="0"/>
                  </a:lnTo>
                </a:path>
              </a:pathLst>
            </a:custGeom>
            <a:solidFill>
              <a:schemeClr val="bg1">
                <a:lumMod val="20000"/>
                <a:lumOff val="80000"/>
              </a:schemeClr>
            </a:solidFill>
            <a:ln w="7938">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endParaRPr lang="en-US"/>
            </a:p>
          </p:txBody>
        </p:sp>
        <p:sp>
          <p:nvSpPr>
            <p:cNvPr id="10246" name="Rectangle 6"/>
            <p:cNvSpPr>
              <a:spLocks noChangeArrowheads="1"/>
            </p:cNvSpPr>
            <p:nvPr/>
          </p:nvSpPr>
          <p:spPr bwMode="auto">
            <a:xfrm>
              <a:off x="5716420" y="4672605"/>
              <a:ext cx="1118896" cy="169277"/>
            </a:xfrm>
            <a:prstGeom prst="rect">
              <a:avLst/>
            </a:prstGeom>
            <a:noFill/>
            <a:ln w="9525">
              <a:noFill/>
              <a:miter lim="800000"/>
              <a:headEnd/>
              <a:tailEnd/>
            </a:ln>
          </p:spPr>
          <p:txBody>
            <a:bodyPr wrap="none" lIns="0" tIns="0" rIns="0" bIns="0">
              <a:spAutoFit/>
            </a:bodyPr>
            <a:lstStyle/>
            <a:p>
              <a:pPr algn="l">
                <a:defRPr/>
              </a:pPr>
              <a:r>
                <a:rPr lang="en-US" sz="1100" b="1" dirty="0">
                  <a:solidFill>
                    <a:srgbClr val="000000"/>
                  </a:solidFill>
                  <a:effectLst/>
                  <a:latin typeface="Arial" charset="0"/>
                  <a:ea typeface="ＭＳ Ｐゴシック" pitchFamily="-112" charset="-128"/>
                  <a:cs typeface="+mn-cs"/>
                </a:rPr>
                <a:t>Software Models</a:t>
              </a:r>
              <a:endParaRPr lang="en-US" sz="2400" b="1" dirty="0">
                <a:solidFill>
                  <a:schemeClr val="tx1"/>
                </a:solidFill>
                <a:effectLst/>
                <a:latin typeface="Arial" charset="0"/>
                <a:ea typeface="ＭＳ Ｐゴシック" pitchFamily="-112" charset="-128"/>
                <a:cs typeface="+mn-cs"/>
              </a:endParaRPr>
            </a:p>
          </p:txBody>
        </p:sp>
        <p:sp>
          <p:nvSpPr>
            <p:cNvPr id="7837" name="Rectangle 7"/>
            <p:cNvSpPr>
              <a:spLocks noChangeArrowheads="1"/>
            </p:cNvSpPr>
            <p:nvPr/>
          </p:nvSpPr>
          <p:spPr bwMode="auto">
            <a:xfrm>
              <a:off x="5629275" y="5645021"/>
              <a:ext cx="214313" cy="273050"/>
            </a:xfrm>
            <a:prstGeom prst="rect">
              <a:avLst/>
            </a:prstGeom>
            <a:solidFill>
              <a:srgbClr val="DDDDDD"/>
            </a:solidFill>
            <a:ln w="9525">
              <a:noFill/>
              <a:miter lim="800000"/>
              <a:headEnd/>
              <a:tailEnd/>
            </a:ln>
          </p:spPr>
          <p:txBody>
            <a:bodyPr/>
            <a:lstStyle/>
            <a:p>
              <a:pPr algn="l" eaLnBrk="0" hangingPunct="0"/>
              <a:endParaRPr lang="en-US" sz="1800" b="0">
                <a:solidFill>
                  <a:schemeClr val="tx1"/>
                </a:solidFill>
              </a:endParaRPr>
            </a:p>
          </p:txBody>
        </p:sp>
        <p:sp>
          <p:nvSpPr>
            <p:cNvPr id="7838" name="Rectangle 8"/>
            <p:cNvSpPr>
              <a:spLocks noChangeArrowheads="1"/>
            </p:cNvSpPr>
            <p:nvPr/>
          </p:nvSpPr>
          <p:spPr bwMode="auto">
            <a:xfrm>
              <a:off x="5629275" y="5645021"/>
              <a:ext cx="214313" cy="273050"/>
            </a:xfrm>
            <a:prstGeom prst="rect">
              <a:avLst/>
            </a:prstGeom>
            <a:noFill/>
            <a:ln w="1588">
              <a:solidFill>
                <a:srgbClr val="000000"/>
              </a:solidFill>
              <a:miter lim="800000"/>
              <a:headEnd/>
              <a:tailEnd/>
            </a:ln>
          </p:spPr>
          <p:txBody>
            <a:bodyPr/>
            <a:lstStyle/>
            <a:p>
              <a:pPr algn="l" eaLnBrk="0" hangingPunct="0"/>
              <a:endParaRPr lang="en-US" sz="1800" b="0">
                <a:solidFill>
                  <a:schemeClr val="tx1"/>
                </a:solidFill>
              </a:endParaRPr>
            </a:p>
          </p:txBody>
        </p:sp>
        <p:sp>
          <p:nvSpPr>
            <p:cNvPr id="7839" name="Line 9"/>
            <p:cNvSpPr>
              <a:spLocks noChangeShapeType="1"/>
            </p:cNvSpPr>
            <p:nvPr/>
          </p:nvSpPr>
          <p:spPr bwMode="auto">
            <a:xfrm>
              <a:off x="5630863" y="5702171"/>
              <a:ext cx="212725" cy="0"/>
            </a:xfrm>
            <a:prstGeom prst="line">
              <a:avLst/>
            </a:prstGeom>
            <a:noFill/>
            <a:ln w="1588">
              <a:solidFill>
                <a:srgbClr val="000000"/>
              </a:solidFill>
              <a:round/>
              <a:headEnd/>
              <a:tailEnd/>
            </a:ln>
          </p:spPr>
          <p:txBody>
            <a:bodyPr/>
            <a:lstStyle/>
            <a:p>
              <a:endParaRPr lang="en-US"/>
            </a:p>
          </p:txBody>
        </p:sp>
        <p:sp>
          <p:nvSpPr>
            <p:cNvPr id="7840" name="Line 10"/>
            <p:cNvSpPr>
              <a:spLocks noChangeShapeType="1"/>
            </p:cNvSpPr>
            <p:nvPr/>
          </p:nvSpPr>
          <p:spPr bwMode="auto">
            <a:xfrm>
              <a:off x="5630863" y="5791071"/>
              <a:ext cx="212725" cy="0"/>
            </a:xfrm>
            <a:prstGeom prst="line">
              <a:avLst/>
            </a:prstGeom>
            <a:noFill/>
            <a:ln w="1588">
              <a:solidFill>
                <a:srgbClr val="000000"/>
              </a:solidFill>
              <a:round/>
              <a:headEnd/>
              <a:tailEnd/>
            </a:ln>
          </p:spPr>
          <p:txBody>
            <a:bodyPr/>
            <a:lstStyle/>
            <a:p>
              <a:endParaRPr lang="en-US"/>
            </a:p>
          </p:txBody>
        </p:sp>
        <p:sp>
          <p:nvSpPr>
            <p:cNvPr id="7841" name="Rectangle 11"/>
            <p:cNvSpPr>
              <a:spLocks noChangeArrowheads="1"/>
            </p:cNvSpPr>
            <p:nvPr/>
          </p:nvSpPr>
          <p:spPr bwMode="auto">
            <a:xfrm>
              <a:off x="6273800" y="5317996"/>
              <a:ext cx="220663" cy="258763"/>
            </a:xfrm>
            <a:prstGeom prst="rect">
              <a:avLst/>
            </a:prstGeom>
            <a:solidFill>
              <a:srgbClr val="DDDDDD"/>
            </a:solidFill>
            <a:ln w="9525">
              <a:noFill/>
              <a:miter lim="800000"/>
              <a:headEnd/>
              <a:tailEnd/>
            </a:ln>
          </p:spPr>
          <p:txBody>
            <a:bodyPr/>
            <a:lstStyle/>
            <a:p>
              <a:pPr algn="l" eaLnBrk="0" hangingPunct="0"/>
              <a:endParaRPr lang="en-US" sz="1800" b="0">
                <a:solidFill>
                  <a:schemeClr val="tx1"/>
                </a:solidFill>
              </a:endParaRPr>
            </a:p>
          </p:txBody>
        </p:sp>
        <p:sp>
          <p:nvSpPr>
            <p:cNvPr id="7842" name="Rectangle 12"/>
            <p:cNvSpPr>
              <a:spLocks noChangeArrowheads="1"/>
            </p:cNvSpPr>
            <p:nvPr/>
          </p:nvSpPr>
          <p:spPr bwMode="auto">
            <a:xfrm>
              <a:off x="6273800" y="5317996"/>
              <a:ext cx="220663" cy="258763"/>
            </a:xfrm>
            <a:prstGeom prst="rect">
              <a:avLst/>
            </a:prstGeom>
            <a:noFill/>
            <a:ln w="1588">
              <a:solidFill>
                <a:srgbClr val="000000"/>
              </a:solidFill>
              <a:miter lim="800000"/>
              <a:headEnd/>
              <a:tailEnd/>
            </a:ln>
          </p:spPr>
          <p:txBody>
            <a:bodyPr/>
            <a:lstStyle/>
            <a:p>
              <a:pPr algn="l" eaLnBrk="0" hangingPunct="0"/>
              <a:endParaRPr lang="en-US" sz="1800" b="0">
                <a:solidFill>
                  <a:schemeClr val="tx1"/>
                </a:solidFill>
              </a:endParaRPr>
            </a:p>
          </p:txBody>
        </p:sp>
        <p:sp>
          <p:nvSpPr>
            <p:cNvPr id="7843" name="Line 13"/>
            <p:cNvSpPr>
              <a:spLocks noChangeShapeType="1"/>
            </p:cNvSpPr>
            <p:nvPr/>
          </p:nvSpPr>
          <p:spPr bwMode="auto">
            <a:xfrm>
              <a:off x="6276975" y="5378321"/>
              <a:ext cx="219075" cy="0"/>
            </a:xfrm>
            <a:prstGeom prst="line">
              <a:avLst/>
            </a:prstGeom>
            <a:noFill/>
            <a:ln w="1588">
              <a:solidFill>
                <a:srgbClr val="000000"/>
              </a:solidFill>
              <a:round/>
              <a:headEnd/>
              <a:tailEnd/>
            </a:ln>
          </p:spPr>
          <p:txBody>
            <a:bodyPr/>
            <a:lstStyle/>
            <a:p>
              <a:endParaRPr lang="en-US"/>
            </a:p>
          </p:txBody>
        </p:sp>
        <p:sp>
          <p:nvSpPr>
            <p:cNvPr id="7844" name="Line 14"/>
            <p:cNvSpPr>
              <a:spLocks noChangeShapeType="1"/>
            </p:cNvSpPr>
            <p:nvPr/>
          </p:nvSpPr>
          <p:spPr bwMode="auto">
            <a:xfrm>
              <a:off x="6276975" y="5444996"/>
              <a:ext cx="219075" cy="0"/>
            </a:xfrm>
            <a:prstGeom prst="line">
              <a:avLst/>
            </a:prstGeom>
            <a:noFill/>
            <a:ln w="1588">
              <a:solidFill>
                <a:srgbClr val="000000"/>
              </a:solidFill>
              <a:round/>
              <a:headEnd/>
              <a:tailEnd/>
            </a:ln>
          </p:spPr>
          <p:txBody>
            <a:bodyPr/>
            <a:lstStyle/>
            <a:p>
              <a:endParaRPr lang="en-US"/>
            </a:p>
          </p:txBody>
        </p:sp>
        <p:sp>
          <p:nvSpPr>
            <p:cNvPr id="7845" name="Rectangle 15"/>
            <p:cNvSpPr>
              <a:spLocks noChangeArrowheads="1"/>
            </p:cNvSpPr>
            <p:nvPr/>
          </p:nvSpPr>
          <p:spPr bwMode="auto">
            <a:xfrm>
              <a:off x="6618288" y="5316409"/>
              <a:ext cx="212725" cy="263525"/>
            </a:xfrm>
            <a:prstGeom prst="rect">
              <a:avLst/>
            </a:prstGeom>
            <a:solidFill>
              <a:srgbClr val="DDDDDD"/>
            </a:solidFill>
            <a:ln w="9525">
              <a:noFill/>
              <a:miter lim="800000"/>
              <a:headEnd/>
              <a:tailEnd/>
            </a:ln>
          </p:spPr>
          <p:txBody>
            <a:bodyPr/>
            <a:lstStyle/>
            <a:p>
              <a:pPr algn="l" eaLnBrk="0" hangingPunct="0"/>
              <a:endParaRPr lang="en-US" sz="1800" b="0">
                <a:solidFill>
                  <a:schemeClr val="tx1"/>
                </a:solidFill>
              </a:endParaRPr>
            </a:p>
          </p:txBody>
        </p:sp>
        <p:sp>
          <p:nvSpPr>
            <p:cNvPr id="7846" name="Rectangle 16"/>
            <p:cNvSpPr>
              <a:spLocks noChangeArrowheads="1"/>
            </p:cNvSpPr>
            <p:nvPr/>
          </p:nvSpPr>
          <p:spPr bwMode="auto">
            <a:xfrm>
              <a:off x="6618288" y="5316409"/>
              <a:ext cx="212725" cy="263525"/>
            </a:xfrm>
            <a:prstGeom prst="rect">
              <a:avLst/>
            </a:prstGeom>
            <a:noFill/>
            <a:ln w="1588">
              <a:solidFill>
                <a:srgbClr val="000000"/>
              </a:solidFill>
              <a:miter lim="800000"/>
              <a:headEnd/>
              <a:tailEnd/>
            </a:ln>
          </p:spPr>
          <p:txBody>
            <a:bodyPr/>
            <a:lstStyle/>
            <a:p>
              <a:pPr algn="l" eaLnBrk="0" hangingPunct="0"/>
              <a:endParaRPr lang="en-US" sz="1800" b="0">
                <a:solidFill>
                  <a:schemeClr val="tx1"/>
                </a:solidFill>
              </a:endParaRPr>
            </a:p>
          </p:txBody>
        </p:sp>
        <p:sp>
          <p:nvSpPr>
            <p:cNvPr id="7847" name="Line 17"/>
            <p:cNvSpPr>
              <a:spLocks noChangeShapeType="1"/>
            </p:cNvSpPr>
            <p:nvPr/>
          </p:nvSpPr>
          <p:spPr bwMode="auto">
            <a:xfrm>
              <a:off x="6621463" y="5351334"/>
              <a:ext cx="211138" cy="0"/>
            </a:xfrm>
            <a:prstGeom prst="line">
              <a:avLst/>
            </a:prstGeom>
            <a:noFill/>
            <a:ln w="1588">
              <a:solidFill>
                <a:srgbClr val="000000"/>
              </a:solidFill>
              <a:round/>
              <a:headEnd/>
              <a:tailEnd/>
            </a:ln>
          </p:spPr>
          <p:txBody>
            <a:bodyPr/>
            <a:lstStyle/>
            <a:p>
              <a:endParaRPr lang="en-US"/>
            </a:p>
          </p:txBody>
        </p:sp>
        <p:sp>
          <p:nvSpPr>
            <p:cNvPr id="7848" name="Line 18"/>
            <p:cNvSpPr>
              <a:spLocks noChangeShapeType="1"/>
            </p:cNvSpPr>
            <p:nvPr/>
          </p:nvSpPr>
          <p:spPr bwMode="auto">
            <a:xfrm>
              <a:off x="6621463" y="5462459"/>
              <a:ext cx="211138" cy="0"/>
            </a:xfrm>
            <a:prstGeom prst="line">
              <a:avLst/>
            </a:prstGeom>
            <a:noFill/>
            <a:ln w="1588">
              <a:solidFill>
                <a:srgbClr val="000000"/>
              </a:solidFill>
              <a:round/>
              <a:headEnd/>
              <a:tailEnd/>
            </a:ln>
          </p:spPr>
          <p:txBody>
            <a:bodyPr/>
            <a:lstStyle/>
            <a:p>
              <a:endParaRPr lang="en-US"/>
            </a:p>
          </p:txBody>
        </p:sp>
        <p:sp>
          <p:nvSpPr>
            <p:cNvPr id="7849" name="Rectangle 19"/>
            <p:cNvSpPr>
              <a:spLocks noChangeArrowheads="1"/>
            </p:cNvSpPr>
            <p:nvPr/>
          </p:nvSpPr>
          <p:spPr bwMode="auto">
            <a:xfrm>
              <a:off x="6465888" y="4948109"/>
              <a:ext cx="203200" cy="269875"/>
            </a:xfrm>
            <a:prstGeom prst="rect">
              <a:avLst/>
            </a:prstGeom>
            <a:solidFill>
              <a:srgbClr val="DDDDDD"/>
            </a:solidFill>
            <a:ln w="9525">
              <a:noFill/>
              <a:miter lim="800000"/>
              <a:headEnd/>
              <a:tailEnd/>
            </a:ln>
          </p:spPr>
          <p:txBody>
            <a:bodyPr/>
            <a:lstStyle/>
            <a:p>
              <a:pPr algn="l" eaLnBrk="0" hangingPunct="0"/>
              <a:endParaRPr lang="en-US" sz="1800" b="0">
                <a:solidFill>
                  <a:schemeClr val="tx1"/>
                </a:solidFill>
              </a:endParaRPr>
            </a:p>
          </p:txBody>
        </p:sp>
        <p:sp>
          <p:nvSpPr>
            <p:cNvPr id="7850" name="Rectangle 20"/>
            <p:cNvSpPr>
              <a:spLocks noChangeArrowheads="1"/>
            </p:cNvSpPr>
            <p:nvPr/>
          </p:nvSpPr>
          <p:spPr bwMode="auto">
            <a:xfrm>
              <a:off x="6465888" y="4948109"/>
              <a:ext cx="203200" cy="269875"/>
            </a:xfrm>
            <a:prstGeom prst="rect">
              <a:avLst/>
            </a:prstGeom>
            <a:noFill/>
            <a:ln w="1588">
              <a:solidFill>
                <a:srgbClr val="000000"/>
              </a:solidFill>
              <a:miter lim="800000"/>
              <a:headEnd/>
              <a:tailEnd/>
            </a:ln>
          </p:spPr>
          <p:txBody>
            <a:bodyPr/>
            <a:lstStyle/>
            <a:p>
              <a:pPr algn="l" eaLnBrk="0" hangingPunct="0"/>
              <a:endParaRPr lang="en-US" sz="1800" b="0">
                <a:solidFill>
                  <a:schemeClr val="tx1"/>
                </a:solidFill>
              </a:endParaRPr>
            </a:p>
          </p:txBody>
        </p:sp>
        <p:sp>
          <p:nvSpPr>
            <p:cNvPr id="7851" name="Line 21"/>
            <p:cNvSpPr>
              <a:spLocks noChangeShapeType="1"/>
            </p:cNvSpPr>
            <p:nvPr/>
          </p:nvSpPr>
          <p:spPr bwMode="auto">
            <a:xfrm>
              <a:off x="6467475" y="4986209"/>
              <a:ext cx="203200" cy="0"/>
            </a:xfrm>
            <a:prstGeom prst="line">
              <a:avLst/>
            </a:prstGeom>
            <a:noFill/>
            <a:ln w="1588">
              <a:solidFill>
                <a:srgbClr val="000000"/>
              </a:solidFill>
              <a:round/>
              <a:headEnd/>
              <a:tailEnd/>
            </a:ln>
          </p:spPr>
          <p:txBody>
            <a:bodyPr/>
            <a:lstStyle/>
            <a:p>
              <a:endParaRPr lang="en-US"/>
            </a:p>
          </p:txBody>
        </p:sp>
        <p:sp>
          <p:nvSpPr>
            <p:cNvPr id="7852" name="Line 22"/>
            <p:cNvSpPr>
              <a:spLocks noChangeShapeType="1"/>
            </p:cNvSpPr>
            <p:nvPr/>
          </p:nvSpPr>
          <p:spPr bwMode="auto">
            <a:xfrm>
              <a:off x="6467475" y="5075109"/>
              <a:ext cx="203200" cy="0"/>
            </a:xfrm>
            <a:prstGeom prst="line">
              <a:avLst/>
            </a:prstGeom>
            <a:noFill/>
            <a:ln w="1588">
              <a:solidFill>
                <a:srgbClr val="000000"/>
              </a:solidFill>
              <a:round/>
              <a:headEnd/>
              <a:tailEnd/>
            </a:ln>
          </p:spPr>
          <p:txBody>
            <a:bodyPr/>
            <a:lstStyle/>
            <a:p>
              <a:endParaRPr lang="en-US"/>
            </a:p>
          </p:txBody>
        </p:sp>
        <p:sp>
          <p:nvSpPr>
            <p:cNvPr id="7853" name="Rectangle 23"/>
            <p:cNvSpPr>
              <a:spLocks noChangeArrowheads="1"/>
            </p:cNvSpPr>
            <p:nvPr/>
          </p:nvSpPr>
          <p:spPr bwMode="auto">
            <a:xfrm>
              <a:off x="5813425" y="5270371"/>
              <a:ext cx="206375" cy="238125"/>
            </a:xfrm>
            <a:prstGeom prst="rect">
              <a:avLst/>
            </a:prstGeom>
            <a:solidFill>
              <a:srgbClr val="DDDDDD"/>
            </a:solidFill>
            <a:ln w="9525">
              <a:noFill/>
              <a:miter lim="800000"/>
              <a:headEnd/>
              <a:tailEnd/>
            </a:ln>
          </p:spPr>
          <p:txBody>
            <a:bodyPr/>
            <a:lstStyle/>
            <a:p>
              <a:pPr algn="l" eaLnBrk="0" hangingPunct="0"/>
              <a:endParaRPr lang="en-US" sz="1800" b="0">
                <a:solidFill>
                  <a:schemeClr val="tx1"/>
                </a:solidFill>
              </a:endParaRPr>
            </a:p>
          </p:txBody>
        </p:sp>
        <p:sp>
          <p:nvSpPr>
            <p:cNvPr id="7854" name="Rectangle 24"/>
            <p:cNvSpPr>
              <a:spLocks noChangeArrowheads="1"/>
            </p:cNvSpPr>
            <p:nvPr/>
          </p:nvSpPr>
          <p:spPr bwMode="auto">
            <a:xfrm>
              <a:off x="5813425" y="5270371"/>
              <a:ext cx="206375" cy="238125"/>
            </a:xfrm>
            <a:prstGeom prst="rect">
              <a:avLst/>
            </a:prstGeom>
            <a:noFill/>
            <a:ln w="1588">
              <a:solidFill>
                <a:srgbClr val="000000"/>
              </a:solidFill>
              <a:miter lim="800000"/>
              <a:headEnd/>
              <a:tailEnd/>
            </a:ln>
          </p:spPr>
          <p:txBody>
            <a:bodyPr/>
            <a:lstStyle/>
            <a:p>
              <a:pPr algn="l" eaLnBrk="0" hangingPunct="0"/>
              <a:endParaRPr lang="en-US" sz="1800" b="0">
                <a:solidFill>
                  <a:schemeClr val="tx1"/>
                </a:solidFill>
              </a:endParaRPr>
            </a:p>
          </p:txBody>
        </p:sp>
        <p:sp>
          <p:nvSpPr>
            <p:cNvPr id="7855" name="Line 25"/>
            <p:cNvSpPr>
              <a:spLocks noChangeShapeType="1"/>
            </p:cNvSpPr>
            <p:nvPr/>
          </p:nvSpPr>
          <p:spPr bwMode="auto">
            <a:xfrm>
              <a:off x="5815013" y="5329109"/>
              <a:ext cx="206375" cy="0"/>
            </a:xfrm>
            <a:prstGeom prst="line">
              <a:avLst/>
            </a:prstGeom>
            <a:noFill/>
            <a:ln w="1588">
              <a:solidFill>
                <a:srgbClr val="000000"/>
              </a:solidFill>
              <a:round/>
              <a:headEnd/>
              <a:tailEnd/>
            </a:ln>
          </p:spPr>
          <p:txBody>
            <a:bodyPr/>
            <a:lstStyle/>
            <a:p>
              <a:endParaRPr lang="en-US"/>
            </a:p>
          </p:txBody>
        </p:sp>
        <p:sp>
          <p:nvSpPr>
            <p:cNvPr id="7856" name="Line 26"/>
            <p:cNvSpPr>
              <a:spLocks noChangeShapeType="1"/>
            </p:cNvSpPr>
            <p:nvPr/>
          </p:nvSpPr>
          <p:spPr bwMode="auto">
            <a:xfrm>
              <a:off x="5815013" y="5438646"/>
              <a:ext cx="206375" cy="0"/>
            </a:xfrm>
            <a:prstGeom prst="line">
              <a:avLst/>
            </a:prstGeom>
            <a:noFill/>
            <a:ln w="1588">
              <a:solidFill>
                <a:srgbClr val="000000"/>
              </a:solidFill>
              <a:round/>
              <a:headEnd/>
              <a:tailEnd/>
            </a:ln>
          </p:spPr>
          <p:txBody>
            <a:bodyPr/>
            <a:lstStyle/>
            <a:p>
              <a:endParaRPr lang="en-US"/>
            </a:p>
          </p:txBody>
        </p:sp>
        <p:sp>
          <p:nvSpPr>
            <p:cNvPr id="7857" name="Rectangle 27"/>
            <p:cNvSpPr>
              <a:spLocks noChangeArrowheads="1"/>
            </p:cNvSpPr>
            <p:nvPr/>
          </p:nvSpPr>
          <p:spPr bwMode="auto">
            <a:xfrm>
              <a:off x="6013450" y="5656134"/>
              <a:ext cx="160338" cy="239713"/>
            </a:xfrm>
            <a:prstGeom prst="rect">
              <a:avLst/>
            </a:prstGeom>
            <a:solidFill>
              <a:srgbClr val="DDDDDD"/>
            </a:solidFill>
            <a:ln w="9525">
              <a:noFill/>
              <a:miter lim="800000"/>
              <a:headEnd/>
              <a:tailEnd/>
            </a:ln>
          </p:spPr>
          <p:txBody>
            <a:bodyPr/>
            <a:lstStyle/>
            <a:p>
              <a:pPr algn="l" eaLnBrk="0" hangingPunct="0"/>
              <a:endParaRPr lang="en-US" sz="1800" b="0">
                <a:solidFill>
                  <a:schemeClr val="tx1"/>
                </a:solidFill>
              </a:endParaRPr>
            </a:p>
          </p:txBody>
        </p:sp>
        <p:sp>
          <p:nvSpPr>
            <p:cNvPr id="7858" name="Rectangle 28"/>
            <p:cNvSpPr>
              <a:spLocks noChangeArrowheads="1"/>
            </p:cNvSpPr>
            <p:nvPr/>
          </p:nvSpPr>
          <p:spPr bwMode="auto">
            <a:xfrm>
              <a:off x="6013450" y="5656134"/>
              <a:ext cx="160338" cy="239713"/>
            </a:xfrm>
            <a:prstGeom prst="rect">
              <a:avLst/>
            </a:prstGeom>
            <a:noFill/>
            <a:ln w="1588">
              <a:solidFill>
                <a:srgbClr val="000000"/>
              </a:solidFill>
              <a:miter lim="800000"/>
              <a:headEnd/>
              <a:tailEnd/>
            </a:ln>
          </p:spPr>
          <p:txBody>
            <a:bodyPr/>
            <a:lstStyle/>
            <a:p>
              <a:pPr algn="l" eaLnBrk="0" hangingPunct="0"/>
              <a:endParaRPr lang="en-US" sz="1800" b="0">
                <a:solidFill>
                  <a:schemeClr val="tx1"/>
                </a:solidFill>
              </a:endParaRPr>
            </a:p>
          </p:txBody>
        </p:sp>
        <p:sp>
          <p:nvSpPr>
            <p:cNvPr id="7859" name="Line 29"/>
            <p:cNvSpPr>
              <a:spLocks noChangeShapeType="1"/>
            </p:cNvSpPr>
            <p:nvPr/>
          </p:nvSpPr>
          <p:spPr bwMode="auto">
            <a:xfrm>
              <a:off x="6015038" y="5713284"/>
              <a:ext cx="160338" cy="0"/>
            </a:xfrm>
            <a:prstGeom prst="line">
              <a:avLst/>
            </a:prstGeom>
            <a:noFill/>
            <a:ln w="1588">
              <a:solidFill>
                <a:srgbClr val="000000"/>
              </a:solidFill>
              <a:round/>
              <a:headEnd/>
              <a:tailEnd/>
            </a:ln>
          </p:spPr>
          <p:txBody>
            <a:bodyPr/>
            <a:lstStyle/>
            <a:p>
              <a:endParaRPr lang="en-US"/>
            </a:p>
          </p:txBody>
        </p:sp>
        <p:sp>
          <p:nvSpPr>
            <p:cNvPr id="7860" name="Line 30"/>
            <p:cNvSpPr>
              <a:spLocks noChangeShapeType="1"/>
            </p:cNvSpPr>
            <p:nvPr/>
          </p:nvSpPr>
          <p:spPr bwMode="auto">
            <a:xfrm>
              <a:off x="6015038" y="5781546"/>
              <a:ext cx="160338" cy="0"/>
            </a:xfrm>
            <a:prstGeom prst="line">
              <a:avLst/>
            </a:prstGeom>
            <a:noFill/>
            <a:ln w="1588">
              <a:solidFill>
                <a:srgbClr val="000000"/>
              </a:solidFill>
              <a:round/>
              <a:headEnd/>
              <a:tailEnd/>
            </a:ln>
          </p:spPr>
          <p:txBody>
            <a:bodyPr/>
            <a:lstStyle/>
            <a:p>
              <a:endParaRPr lang="en-US"/>
            </a:p>
          </p:txBody>
        </p:sp>
        <p:sp>
          <p:nvSpPr>
            <p:cNvPr id="7861" name="Freeform 31"/>
            <p:cNvSpPr>
              <a:spLocks/>
            </p:cNvSpPr>
            <p:nvPr/>
          </p:nvSpPr>
          <p:spPr bwMode="auto">
            <a:xfrm>
              <a:off x="6996113" y="5024309"/>
              <a:ext cx="23813" cy="26988"/>
            </a:xfrm>
            <a:custGeom>
              <a:avLst/>
              <a:gdLst>
                <a:gd name="T0" fmla="*/ 15 w 15"/>
                <a:gd name="T1" fmla="*/ 8 h 17"/>
                <a:gd name="T2" fmla="*/ 15 w 15"/>
                <a:gd name="T3" fmla="*/ 5 h 17"/>
                <a:gd name="T4" fmla="*/ 14 w 15"/>
                <a:gd name="T5" fmla="*/ 3 h 17"/>
                <a:gd name="T6" fmla="*/ 11 w 15"/>
                <a:gd name="T7" fmla="*/ 1 h 17"/>
                <a:gd name="T8" fmla="*/ 8 w 15"/>
                <a:gd name="T9" fmla="*/ 0 h 17"/>
                <a:gd name="T10" fmla="*/ 5 w 15"/>
                <a:gd name="T11" fmla="*/ 1 h 17"/>
                <a:gd name="T12" fmla="*/ 2 w 15"/>
                <a:gd name="T13" fmla="*/ 3 h 17"/>
                <a:gd name="T14" fmla="*/ 1 w 15"/>
                <a:gd name="T15" fmla="*/ 5 h 17"/>
                <a:gd name="T16" fmla="*/ 0 w 15"/>
                <a:gd name="T17" fmla="*/ 8 h 17"/>
                <a:gd name="T18" fmla="*/ 1 w 15"/>
                <a:gd name="T19" fmla="*/ 12 h 17"/>
                <a:gd name="T20" fmla="*/ 2 w 15"/>
                <a:gd name="T21" fmla="*/ 15 h 17"/>
                <a:gd name="T22" fmla="*/ 5 w 15"/>
                <a:gd name="T23" fmla="*/ 16 h 17"/>
                <a:gd name="T24" fmla="*/ 8 w 15"/>
                <a:gd name="T25" fmla="*/ 17 h 17"/>
                <a:gd name="T26" fmla="*/ 11 w 15"/>
                <a:gd name="T27" fmla="*/ 16 h 17"/>
                <a:gd name="T28" fmla="*/ 14 w 15"/>
                <a:gd name="T29" fmla="*/ 15 h 17"/>
                <a:gd name="T30" fmla="*/ 15 w 15"/>
                <a:gd name="T31" fmla="*/ 12 h 17"/>
                <a:gd name="T32" fmla="*/ 15 w 15"/>
                <a:gd name="T33" fmla="*/ 8 h 1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
                <a:gd name="T52" fmla="*/ 0 h 17"/>
                <a:gd name="T53" fmla="*/ 15 w 15"/>
                <a:gd name="T54" fmla="*/ 17 h 1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 h="17">
                  <a:moveTo>
                    <a:pt x="15" y="8"/>
                  </a:moveTo>
                  <a:lnTo>
                    <a:pt x="15" y="5"/>
                  </a:lnTo>
                  <a:lnTo>
                    <a:pt x="14" y="3"/>
                  </a:lnTo>
                  <a:lnTo>
                    <a:pt x="11" y="1"/>
                  </a:lnTo>
                  <a:lnTo>
                    <a:pt x="8" y="0"/>
                  </a:lnTo>
                  <a:lnTo>
                    <a:pt x="5" y="1"/>
                  </a:lnTo>
                  <a:lnTo>
                    <a:pt x="2" y="3"/>
                  </a:lnTo>
                  <a:lnTo>
                    <a:pt x="1" y="5"/>
                  </a:lnTo>
                  <a:lnTo>
                    <a:pt x="0" y="8"/>
                  </a:lnTo>
                  <a:lnTo>
                    <a:pt x="1" y="12"/>
                  </a:lnTo>
                  <a:lnTo>
                    <a:pt x="2" y="15"/>
                  </a:lnTo>
                  <a:lnTo>
                    <a:pt x="5" y="16"/>
                  </a:lnTo>
                  <a:lnTo>
                    <a:pt x="8" y="17"/>
                  </a:lnTo>
                  <a:lnTo>
                    <a:pt x="11" y="16"/>
                  </a:lnTo>
                  <a:lnTo>
                    <a:pt x="14" y="15"/>
                  </a:lnTo>
                  <a:lnTo>
                    <a:pt x="15" y="12"/>
                  </a:lnTo>
                  <a:lnTo>
                    <a:pt x="15" y="8"/>
                  </a:lnTo>
                </a:path>
              </a:pathLst>
            </a:custGeom>
            <a:noFill/>
            <a:ln w="0">
              <a:solidFill>
                <a:srgbClr val="000000"/>
              </a:solidFill>
              <a:round/>
              <a:headEnd/>
              <a:tailEnd/>
            </a:ln>
          </p:spPr>
          <p:txBody>
            <a:bodyPr/>
            <a:lstStyle/>
            <a:p>
              <a:endParaRPr lang="en-US"/>
            </a:p>
          </p:txBody>
        </p:sp>
        <p:sp>
          <p:nvSpPr>
            <p:cNvPr id="7862" name="Line 32"/>
            <p:cNvSpPr>
              <a:spLocks noChangeShapeType="1"/>
            </p:cNvSpPr>
            <p:nvPr/>
          </p:nvSpPr>
          <p:spPr bwMode="auto">
            <a:xfrm>
              <a:off x="7010400" y="5054471"/>
              <a:ext cx="0" cy="41275"/>
            </a:xfrm>
            <a:prstGeom prst="line">
              <a:avLst/>
            </a:prstGeom>
            <a:noFill/>
            <a:ln w="0">
              <a:solidFill>
                <a:srgbClr val="000000"/>
              </a:solidFill>
              <a:round/>
              <a:headEnd/>
              <a:tailEnd/>
            </a:ln>
          </p:spPr>
          <p:txBody>
            <a:bodyPr/>
            <a:lstStyle/>
            <a:p>
              <a:endParaRPr lang="en-US"/>
            </a:p>
          </p:txBody>
        </p:sp>
        <p:sp>
          <p:nvSpPr>
            <p:cNvPr id="7863" name="Line 33"/>
            <p:cNvSpPr>
              <a:spLocks noChangeShapeType="1"/>
            </p:cNvSpPr>
            <p:nvPr/>
          </p:nvSpPr>
          <p:spPr bwMode="auto">
            <a:xfrm>
              <a:off x="6973888" y="5070346"/>
              <a:ext cx="73025" cy="0"/>
            </a:xfrm>
            <a:prstGeom prst="line">
              <a:avLst/>
            </a:prstGeom>
            <a:noFill/>
            <a:ln w="0">
              <a:solidFill>
                <a:srgbClr val="000000"/>
              </a:solidFill>
              <a:round/>
              <a:headEnd/>
              <a:tailEnd/>
            </a:ln>
          </p:spPr>
          <p:txBody>
            <a:bodyPr/>
            <a:lstStyle/>
            <a:p>
              <a:endParaRPr lang="en-US"/>
            </a:p>
          </p:txBody>
        </p:sp>
        <p:sp>
          <p:nvSpPr>
            <p:cNvPr id="7864" name="Line 34"/>
            <p:cNvSpPr>
              <a:spLocks noChangeShapeType="1"/>
            </p:cNvSpPr>
            <p:nvPr/>
          </p:nvSpPr>
          <p:spPr bwMode="auto">
            <a:xfrm flipH="1">
              <a:off x="6975475" y="5095746"/>
              <a:ext cx="34925" cy="49213"/>
            </a:xfrm>
            <a:prstGeom prst="line">
              <a:avLst/>
            </a:prstGeom>
            <a:noFill/>
            <a:ln w="0">
              <a:solidFill>
                <a:srgbClr val="000000"/>
              </a:solidFill>
              <a:round/>
              <a:headEnd/>
              <a:tailEnd/>
            </a:ln>
          </p:spPr>
          <p:txBody>
            <a:bodyPr/>
            <a:lstStyle/>
            <a:p>
              <a:endParaRPr lang="en-US"/>
            </a:p>
          </p:txBody>
        </p:sp>
        <p:sp>
          <p:nvSpPr>
            <p:cNvPr id="7865" name="Line 35"/>
            <p:cNvSpPr>
              <a:spLocks noChangeShapeType="1"/>
            </p:cNvSpPr>
            <p:nvPr/>
          </p:nvSpPr>
          <p:spPr bwMode="auto">
            <a:xfrm>
              <a:off x="7010400" y="5095746"/>
              <a:ext cx="34925" cy="49213"/>
            </a:xfrm>
            <a:prstGeom prst="line">
              <a:avLst/>
            </a:prstGeom>
            <a:noFill/>
            <a:ln w="0">
              <a:solidFill>
                <a:srgbClr val="000000"/>
              </a:solidFill>
              <a:round/>
              <a:headEnd/>
              <a:tailEnd/>
            </a:ln>
          </p:spPr>
          <p:txBody>
            <a:bodyPr/>
            <a:lstStyle/>
            <a:p>
              <a:endParaRPr lang="en-US"/>
            </a:p>
          </p:txBody>
        </p:sp>
        <p:sp>
          <p:nvSpPr>
            <p:cNvPr id="7866" name="Freeform 36"/>
            <p:cNvSpPr>
              <a:spLocks/>
            </p:cNvSpPr>
            <p:nvPr/>
          </p:nvSpPr>
          <p:spPr bwMode="auto">
            <a:xfrm>
              <a:off x="5678488" y="5141784"/>
              <a:ext cx="25400" cy="25400"/>
            </a:xfrm>
            <a:custGeom>
              <a:avLst/>
              <a:gdLst>
                <a:gd name="T0" fmla="*/ 16 w 16"/>
                <a:gd name="T1" fmla="*/ 8 h 16"/>
                <a:gd name="T2" fmla="*/ 15 w 16"/>
                <a:gd name="T3" fmla="*/ 6 h 16"/>
                <a:gd name="T4" fmla="*/ 13 w 16"/>
                <a:gd name="T5" fmla="*/ 2 h 16"/>
                <a:gd name="T6" fmla="*/ 11 w 16"/>
                <a:gd name="T7" fmla="*/ 1 h 16"/>
                <a:gd name="T8" fmla="*/ 8 w 16"/>
                <a:gd name="T9" fmla="*/ 0 h 16"/>
                <a:gd name="T10" fmla="*/ 4 w 16"/>
                <a:gd name="T11" fmla="*/ 1 h 16"/>
                <a:gd name="T12" fmla="*/ 2 w 16"/>
                <a:gd name="T13" fmla="*/ 2 h 16"/>
                <a:gd name="T14" fmla="*/ 0 w 16"/>
                <a:gd name="T15" fmla="*/ 6 h 16"/>
                <a:gd name="T16" fmla="*/ 0 w 16"/>
                <a:gd name="T17" fmla="*/ 8 h 16"/>
                <a:gd name="T18" fmla="*/ 0 w 16"/>
                <a:gd name="T19" fmla="*/ 11 h 16"/>
                <a:gd name="T20" fmla="*/ 2 w 16"/>
                <a:gd name="T21" fmla="*/ 14 h 16"/>
                <a:gd name="T22" fmla="*/ 4 w 16"/>
                <a:gd name="T23" fmla="*/ 16 h 16"/>
                <a:gd name="T24" fmla="*/ 8 w 16"/>
                <a:gd name="T25" fmla="*/ 16 h 16"/>
                <a:gd name="T26" fmla="*/ 11 w 16"/>
                <a:gd name="T27" fmla="*/ 16 h 16"/>
                <a:gd name="T28" fmla="*/ 13 w 16"/>
                <a:gd name="T29" fmla="*/ 14 h 16"/>
                <a:gd name="T30" fmla="*/ 15 w 16"/>
                <a:gd name="T31" fmla="*/ 11 h 16"/>
                <a:gd name="T32" fmla="*/ 16 w 16"/>
                <a:gd name="T33" fmla="*/ 8 h 1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6"/>
                <a:gd name="T52" fmla="*/ 0 h 16"/>
                <a:gd name="T53" fmla="*/ 16 w 16"/>
                <a:gd name="T54" fmla="*/ 16 h 1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6" h="16">
                  <a:moveTo>
                    <a:pt x="16" y="8"/>
                  </a:moveTo>
                  <a:lnTo>
                    <a:pt x="15" y="6"/>
                  </a:lnTo>
                  <a:lnTo>
                    <a:pt x="13" y="2"/>
                  </a:lnTo>
                  <a:lnTo>
                    <a:pt x="11" y="1"/>
                  </a:lnTo>
                  <a:lnTo>
                    <a:pt x="8" y="0"/>
                  </a:lnTo>
                  <a:lnTo>
                    <a:pt x="4" y="1"/>
                  </a:lnTo>
                  <a:lnTo>
                    <a:pt x="2" y="2"/>
                  </a:lnTo>
                  <a:lnTo>
                    <a:pt x="0" y="6"/>
                  </a:lnTo>
                  <a:lnTo>
                    <a:pt x="0" y="8"/>
                  </a:lnTo>
                  <a:lnTo>
                    <a:pt x="0" y="11"/>
                  </a:lnTo>
                  <a:lnTo>
                    <a:pt x="2" y="14"/>
                  </a:lnTo>
                  <a:lnTo>
                    <a:pt x="4" y="16"/>
                  </a:lnTo>
                  <a:lnTo>
                    <a:pt x="8" y="16"/>
                  </a:lnTo>
                  <a:lnTo>
                    <a:pt x="11" y="16"/>
                  </a:lnTo>
                  <a:lnTo>
                    <a:pt x="13" y="14"/>
                  </a:lnTo>
                  <a:lnTo>
                    <a:pt x="15" y="11"/>
                  </a:lnTo>
                  <a:lnTo>
                    <a:pt x="16" y="8"/>
                  </a:lnTo>
                </a:path>
              </a:pathLst>
            </a:custGeom>
            <a:noFill/>
            <a:ln w="0">
              <a:solidFill>
                <a:srgbClr val="000000"/>
              </a:solidFill>
              <a:round/>
              <a:headEnd/>
              <a:tailEnd/>
            </a:ln>
          </p:spPr>
          <p:txBody>
            <a:bodyPr/>
            <a:lstStyle/>
            <a:p>
              <a:endParaRPr lang="en-US"/>
            </a:p>
          </p:txBody>
        </p:sp>
        <p:sp>
          <p:nvSpPr>
            <p:cNvPr id="7867" name="Line 37"/>
            <p:cNvSpPr>
              <a:spLocks noChangeShapeType="1"/>
            </p:cNvSpPr>
            <p:nvPr/>
          </p:nvSpPr>
          <p:spPr bwMode="auto">
            <a:xfrm>
              <a:off x="5691188" y="5171946"/>
              <a:ext cx="0" cy="39688"/>
            </a:xfrm>
            <a:prstGeom prst="line">
              <a:avLst/>
            </a:prstGeom>
            <a:noFill/>
            <a:ln w="0">
              <a:solidFill>
                <a:srgbClr val="000000"/>
              </a:solidFill>
              <a:round/>
              <a:headEnd/>
              <a:tailEnd/>
            </a:ln>
          </p:spPr>
          <p:txBody>
            <a:bodyPr/>
            <a:lstStyle/>
            <a:p>
              <a:endParaRPr lang="en-US"/>
            </a:p>
          </p:txBody>
        </p:sp>
        <p:sp>
          <p:nvSpPr>
            <p:cNvPr id="7868" name="Line 38"/>
            <p:cNvSpPr>
              <a:spLocks noChangeShapeType="1"/>
            </p:cNvSpPr>
            <p:nvPr/>
          </p:nvSpPr>
          <p:spPr bwMode="auto">
            <a:xfrm>
              <a:off x="5657850" y="5186234"/>
              <a:ext cx="71438" cy="0"/>
            </a:xfrm>
            <a:prstGeom prst="line">
              <a:avLst/>
            </a:prstGeom>
            <a:noFill/>
            <a:ln w="0">
              <a:solidFill>
                <a:srgbClr val="000000"/>
              </a:solidFill>
              <a:round/>
              <a:headEnd/>
              <a:tailEnd/>
            </a:ln>
          </p:spPr>
          <p:txBody>
            <a:bodyPr/>
            <a:lstStyle/>
            <a:p>
              <a:endParaRPr lang="en-US"/>
            </a:p>
          </p:txBody>
        </p:sp>
        <p:sp>
          <p:nvSpPr>
            <p:cNvPr id="7869" name="Line 39"/>
            <p:cNvSpPr>
              <a:spLocks noChangeShapeType="1"/>
            </p:cNvSpPr>
            <p:nvPr/>
          </p:nvSpPr>
          <p:spPr bwMode="auto">
            <a:xfrm flipH="1">
              <a:off x="5657850" y="5211634"/>
              <a:ext cx="33338" cy="47625"/>
            </a:xfrm>
            <a:prstGeom prst="line">
              <a:avLst/>
            </a:prstGeom>
            <a:noFill/>
            <a:ln w="0">
              <a:solidFill>
                <a:srgbClr val="000000"/>
              </a:solidFill>
              <a:round/>
              <a:headEnd/>
              <a:tailEnd/>
            </a:ln>
          </p:spPr>
          <p:txBody>
            <a:bodyPr/>
            <a:lstStyle/>
            <a:p>
              <a:endParaRPr lang="en-US"/>
            </a:p>
          </p:txBody>
        </p:sp>
        <p:sp>
          <p:nvSpPr>
            <p:cNvPr id="7870" name="Line 40"/>
            <p:cNvSpPr>
              <a:spLocks noChangeShapeType="1"/>
            </p:cNvSpPr>
            <p:nvPr/>
          </p:nvSpPr>
          <p:spPr bwMode="auto">
            <a:xfrm>
              <a:off x="5691188" y="5211634"/>
              <a:ext cx="36513" cy="47625"/>
            </a:xfrm>
            <a:prstGeom prst="line">
              <a:avLst/>
            </a:prstGeom>
            <a:noFill/>
            <a:ln w="0">
              <a:solidFill>
                <a:srgbClr val="000000"/>
              </a:solidFill>
              <a:round/>
              <a:headEnd/>
              <a:tailEnd/>
            </a:ln>
          </p:spPr>
          <p:txBody>
            <a:bodyPr/>
            <a:lstStyle/>
            <a:p>
              <a:endParaRPr lang="en-US"/>
            </a:p>
          </p:txBody>
        </p:sp>
        <p:sp>
          <p:nvSpPr>
            <p:cNvPr id="7871" name="Line 41"/>
            <p:cNvSpPr>
              <a:spLocks noChangeShapeType="1"/>
            </p:cNvSpPr>
            <p:nvPr/>
          </p:nvSpPr>
          <p:spPr bwMode="auto">
            <a:xfrm flipV="1">
              <a:off x="5954713" y="5051296"/>
              <a:ext cx="0" cy="219075"/>
            </a:xfrm>
            <a:prstGeom prst="line">
              <a:avLst/>
            </a:prstGeom>
            <a:noFill/>
            <a:ln w="1588">
              <a:solidFill>
                <a:srgbClr val="000000"/>
              </a:solidFill>
              <a:round/>
              <a:headEnd/>
              <a:tailEnd/>
            </a:ln>
          </p:spPr>
          <p:txBody>
            <a:bodyPr/>
            <a:lstStyle/>
            <a:p>
              <a:endParaRPr lang="en-US"/>
            </a:p>
          </p:txBody>
        </p:sp>
        <p:sp>
          <p:nvSpPr>
            <p:cNvPr id="7872" name="Line 42"/>
            <p:cNvSpPr>
              <a:spLocks noChangeShapeType="1"/>
            </p:cNvSpPr>
            <p:nvPr/>
          </p:nvSpPr>
          <p:spPr bwMode="auto">
            <a:xfrm>
              <a:off x="5954713" y="5051296"/>
              <a:ext cx="523875" cy="0"/>
            </a:xfrm>
            <a:prstGeom prst="line">
              <a:avLst/>
            </a:prstGeom>
            <a:noFill/>
            <a:ln w="1588">
              <a:solidFill>
                <a:srgbClr val="000000"/>
              </a:solidFill>
              <a:round/>
              <a:headEnd/>
              <a:tailEnd/>
            </a:ln>
          </p:spPr>
          <p:txBody>
            <a:bodyPr/>
            <a:lstStyle/>
            <a:p>
              <a:endParaRPr lang="en-US"/>
            </a:p>
          </p:txBody>
        </p:sp>
        <p:sp>
          <p:nvSpPr>
            <p:cNvPr id="7873" name="Line 43"/>
            <p:cNvSpPr>
              <a:spLocks noChangeShapeType="1"/>
            </p:cNvSpPr>
            <p:nvPr/>
          </p:nvSpPr>
          <p:spPr bwMode="auto">
            <a:xfrm flipV="1">
              <a:off x="6421438" y="5159246"/>
              <a:ext cx="0" cy="158750"/>
            </a:xfrm>
            <a:prstGeom prst="line">
              <a:avLst/>
            </a:prstGeom>
            <a:noFill/>
            <a:ln w="1588">
              <a:solidFill>
                <a:srgbClr val="000000"/>
              </a:solidFill>
              <a:round/>
              <a:headEnd/>
              <a:tailEnd/>
            </a:ln>
          </p:spPr>
          <p:txBody>
            <a:bodyPr/>
            <a:lstStyle/>
            <a:p>
              <a:endParaRPr lang="en-US"/>
            </a:p>
          </p:txBody>
        </p:sp>
        <p:sp>
          <p:nvSpPr>
            <p:cNvPr id="7874" name="Line 44"/>
            <p:cNvSpPr>
              <a:spLocks noChangeShapeType="1"/>
            </p:cNvSpPr>
            <p:nvPr/>
          </p:nvSpPr>
          <p:spPr bwMode="auto">
            <a:xfrm>
              <a:off x="6421438" y="5159246"/>
              <a:ext cx="57150" cy="0"/>
            </a:xfrm>
            <a:prstGeom prst="line">
              <a:avLst/>
            </a:prstGeom>
            <a:noFill/>
            <a:ln w="1588">
              <a:solidFill>
                <a:srgbClr val="000000"/>
              </a:solidFill>
              <a:round/>
              <a:headEnd/>
              <a:tailEnd/>
            </a:ln>
          </p:spPr>
          <p:txBody>
            <a:bodyPr/>
            <a:lstStyle/>
            <a:p>
              <a:endParaRPr lang="en-US"/>
            </a:p>
          </p:txBody>
        </p:sp>
        <p:sp>
          <p:nvSpPr>
            <p:cNvPr id="7875" name="Line 45"/>
            <p:cNvSpPr>
              <a:spLocks noChangeShapeType="1"/>
            </p:cNvSpPr>
            <p:nvPr/>
          </p:nvSpPr>
          <p:spPr bwMode="auto">
            <a:xfrm>
              <a:off x="6035675" y="5391021"/>
              <a:ext cx="180975" cy="0"/>
            </a:xfrm>
            <a:prstGeom prst="line">
              <a:avLst/>
            </a:prstGeom>
            <a:noFill/>
            <a:ln w="1588">
              <a:solidFill>
                <a:srgbClr val="000000"/>
              </a:solidFill>
              <a:round/>
              <a:headEnd/>
              <a:tailEnd/>
            </a:ln>
          </p:spPr>
          <p:txBody>
            <a:bodyPr/>
            <a:lstStyle/>
            <a:p>
              <a:endParaRPr lang="en-US"/>
            </a:p>
          </p:txBody>
        </p:sp>
        <p:sp>
          <p:nvSpPr>
            <p:cNvPr id="7876" name="Line 46"/>
            <p:cNvSpPr>
              <a:spLocks noChangeShapeType="1"/>
            </p:cNvSpPr>
            <p:nvPr/>
          </p:nvSpPr>
          <p:spPr bwMode="auto">
            <a:xfrm>
              <a:off x="6216650" y="5391021"/>
              <a:ext cx="0" cy="261938"/>
            </a:xfrm>
            <a:prstGeom prst="line">
              <a:avLst/>
            </a:prstGeom>
            <a:noFill/>
            <a:ln w="1588">
              <a:solidFill>
                <a:srgbClr val="000000"/>
              </a:solidFill>
              <a:round/>
              <a:headEnd/>
              <a:tailEnd/>
            </a:ln>
          </p:spPr>
          <p:txBody>
            <a:bodyPr/>
            <a:lstStyle/>
            <a:p>
              <a:endParaRPr lang="en-US"/>
            </a:p>
          </p:txBody>
        </p:sp>
        <p:sp>
          <p:nvSpPr>
            <p:cNvPr id="7877" name="Line 47"/>
            <p:cNvSpPr>
              <a:spLocks noChangeShapeType="1"/>
            </p:cNvSpPr>
            <p:nvPr/>
          </p:nvSpPr>
          <p:spPr bwMode="auto">
            <a:xfrm>
              <a:off x="6216650" y="5652959"/>
              <a:ext cx="522288" cy="0"/>
            </a:xfrm>
            <a:prstGeom prst="line">
              <a:avLst/>
            </a:prstGeom>
            <a:noFill/>
            <a:ln w="1588">
              <a:solidFill>
                <a:srgbClr val="000000"/>
              </a:solidFill>
              <a:round/>
              <a:headEnd/>
              <a:tailEnd/>
            </a:ln>
          </p:spPr>
          <p:txBody>
            <a:bodyPr/>
            <a:lstStyle/>
            <a:p>
              <a:endParaRPr lang="en-US"/>
            </a:p>
          </p:txBody>
        </p:sp>
        <p:sp>
          <p:nvSpPr>
            <p:cNvPr id="7878" name="Line 48"/>
            <p:cNvSpPr>
              <a:spLocks noChangeShapeType="1"/>
            </p:cNvSpPr>
            <p:nvPr/>
          </p:nvSpPr>
          <p:spPr bwMode="auto">
            <a:xfrm flipV="1">
              <a:off x="6738938" y="5583109"/>
              <a:ext cx="0" cy="69850"/>
            </a:xfrm>
            <a:prstGeom prst="line">
              <a:avLst/>
            </a:prstGeom>
            <a:noFill/>
            <a:ln w="1588">
              <a:solidFill>
                <a:srgbClr val="000000"/>
              </a:solidFill>
              <a:round/>
              <a:headEnd/>
              <a:tailEnd/>
            </a:ln>
          </p:spPr>
          <p:txBody>
            <a:bodyPr/>
            <a:lstStyle/>
            <a:p>
              <a:endParaRPr lang="en-US"/>
            </a:p>
          </p:txBody>
        </p:sp>
        <p:sp>
          <p:nvSpPr>
            <p:cNvPr id="7879" name="Line 49"/>
            <p:cNvSpPr>
              <a:spLocks noChangeShapeType="1"/>
            </p:cNvSpPr>
            <p:nvPr/>
          </p:nvSpPr>
          <p:spPr bwMode="auto">
            <a:xfrm>
              <a:off x="5729288" y="5200521"/>
              <a:ext cx="619125" cy="0"/>
            </a:xfrm>
            <a:prstGeom prst="line">
              <a:avLst/>
            </a:prstGeom>
            <a:noFill/>
            <a:ln w="1588">
              <a:solidFill>
                <a:srgbClr val="000000"/>
              </a:solidFill>
              <a:round/>
              <a:headEnd/>
              <a:tailEnd/>
            </a:ln>
          </p:spPr>
          <p:txBody>
            <a:bodyPr/>
            <a:lstStyle/>
            <a:p>
              <a:endParaRPr lang="en-US"/>
            </a:p>
          </p:txBody>
        </p:sp>
        <p:sp>
          <p:nvSpPr>
            <p:cNvPr id="7880" name="Line 50"/>
            <p:cNvSpPr>
              <a:spLocks noChangeShapeType="1"/>
            </p:cNvSpPr>
            <p:nvPr/>
          </p:nvSpPr>
          <p:spPr bwMode="auto">
            <a:xfrm>
              <a:off x="6348413" y="5200521"/>
              <a:ext cx="0" cy="117475"/>
            </a:xfrm>
            <a:prstGeom prst="line">
              <a:avLst/>
            </a:prstGeom>
            <a:noFill/>
            <a:ln w="1588">
              <a:solidFill>
                <a:srgbClr val="000000"/>
              </a:solidFill>
              <a:round/>
              <a:headEnd/>
              <a:tailEnd/>
            </a:ln>
          </p:spPr>
          <p:txBody>
            <a:bodyPr/>
            <a:lstStyle/>
            <a:p>
              <a:endParaRPr lang="en-US"/>
            </a:p>
          </p:txBody>
        </p:sp>
        <p:sp>
          <p:nvSpPr>
            <p:cNvPr id="7881" name="Line 51"/>
            <p:cNvSpPr>
              <a:spLocks noChangeShapeType="1"/>
            </p:cNvSpPr>
            <p:nvPr/>
          </p:nvSpPr>
          <p:spPr bwMode="auto">
            <a:xfrm flipH="1">
              <a:off x="6684963" y="5083046"/>
              <a:ext cx="273050" cy="0"/>
            </a:xfrm>
            <a:prstGeom prst="line">
              <a:avLst/>
            </a:prstGeom>
            <a:noFill/>
            <a:ln w="1588">
              <a:solidFill>
                <a:srgbClr val="000000"/>
              </a:solidFill>
              <a:round/>
              <a:headEnd/>
              <a:tailEnd/>
            </a:ln>
          </p:spPr>
          <p:txBody>
            <a:bodyPr/>
            <a:lstStyle/>
            <a:p>
              <a:endParaRPr lang="en-US"/>
            </a:p>
          </p:txBody>
        </p:sp>
        <p:sp>
          <p:nvSpPr>
            <p:cNvPr id="7882" name="Line 52"/>
            <p:cNvSpPr>
              <a:spLocks noChangeShapeType="1"/>
            </p:cNvSpPr>
            <p:nvPr/>
          </p:nvSpPr>
          <p:spPr bwMode="auto">
            <a:xfrm>
              <a:off x="5691188" y="5260846"/>
              <a:ext cx="1588" cy="384175"/>
            </a:xfrm>
            <a:prstGeom prst="line">
              <a:avLst/>
            </a:prstGeom>
            <a:noFill/>
            <a:ln w="1588">
              <a:solidFill>
                <a:srgbClr val="000000"/>
              </a:solidFill>
              <a:round/>
              <a:headEnd/>
              <a:tailEnd/>
            </a:ln>
          </p:spPr>
          <p:txBody>
            <a:bodyPr/>
            <a:lstStyle/>
            <a:p>
              <a:endParaRPr lang="en-US"/>
            </a:p>
          </p:txBody>
        </p:sp>
        <p:sp>
          <p:nvSpPr>
            <p:cNvPr id="7883" name="Line 53"/>
            <p:cNvSpPr>
              <a:spLocks noChangeShapeType="1"/>
            </p:cNvSpPr>
            <p:nvPr/>
          </p:nvSpPr>
          <p:spPr bwMode="auto">
            <a:xfrm flipH="1" flipV="1">
              <a:off x="6008688" y="5510084"/>
              <a:ext cx="53975" cy="146050"/>
            </a:xfrm>
            <a:prstGeom prst="line">
              <a:avLst/>
            </a:prstGeom>
            <a:noFill/>
            <a:ln w="1588">
              <a:solidFill>
                <a:srgbClr val="000000"/>
              </a:solidFill>
              <a:round/>
              <a:headEnd/>
              <a:tailEnd/>
            </a:ln>
          </p:spPr>
          <p:txBody>
            <a:bodyPr/>
            <a:lstStyle/>
            <a:p>
              <a:endParaRPr lang="en-US"/>
            </a:p>
          </p:txBody>
        </p:sp>
        <p:sp>
          <p:nvSpPr>
            <p:cNvPr id="7884" name="Freeform 54"/>
            <p:cNvSpPr>
              <a:spLocks/>
            </p:cNvSpPr>
            <p:nvPr/>
          </p:nvSpPr>
          <p:spPr bwMode="auto">
            <a:xfrm>
              <a:off x="6003925" y="5510084"/>
              <a:ext cx="26988" cy="28575"/>
            </a:xfrm>
            <a:custGeom>
              <a:avLst/>
              <a:gdLst>
                <a:gd name="T0" fmla="*/ 3 w 17"/>
                <a:gd name="T1" fmla="*/ 0 h 18"/>
                <a:gd name="T2" fmla="*/ 0 w 17"/>
                <a:gd name="T3" fmla="*/ 18 h 18"/>
                <a:gd name="T4" fmla="*/ 17 w 17"/>
                <a:gd name="T5" fmla="*/ 12 h 18"/>
                <a:gd name="T6" fmla="*/ 3 w 17"/>
                <a:gd name="T7" fmla="*/ 0 h 18"/>
                <a:gd name="T8" fmla="*/ 0 60000 65536"/>
                <a:gd name="T9" fmla="*/ 0 60000 65536"/>
                <a:gd name="T10" fmla="*/ 0 60000 65536"/>
                <a:gd name="T11" fmla="*/ 0 60000 65536"/>
                <a:gd name="T12" fmla="*/ 0 w 17"/>
                <a:gd name="T13" fmla="*/ 0 h 18"/>
                <a:gd name="T14" fmla="*/ 17 w 17"/>
                <a:gd name="T15" fmla="*/ 18 h 18"/>
              </a:gdLst>
              <a:ahLst/>
              <a:cxnLst>
                <a:cxn ang="T8">
                  <a:pos x="T0" y="T1"/>
                </a:cxn>
                <a:cxn ang="T9">
                  <a:pos x="T2" y="T3"/>
                </a:cxn>
                <a:cxn ang="T10">
                  <a:pos x="T4" y="T5"/>
                </a:cxn>
                <a:cxn ang="T11">
                  <a:pos x="T6" y="T7"/>
                </a:cxn>
              </a:cxnLst>
              <a:rect l="T12" t="T13" r="T14" b="T15"/>
              <a:pathLst>
                <a:path w="17" h="18">
                  <a:moveTo>
                    <a:pt x="3" y="0"/>
                  </a:moveTo>
                  <a:lnTo>
                    <a:pt x="0" y="18"/>
                  </a:lnTo>
                  <a:lnTo>
                    <a:pt x="17" y="12"/>
                  </a:lnTo>
                  <a:lnTo>
                    <a:pt x="3" y="0"/>
                  </a:lnTo>
                  <a:close/>
                </a:path>
              </a:pathLst>
            </a:custGeom>
            <a:solidFill>
              <a:srgbClr val="FFFFFF"/>
            </a:solidFill>
            <a:ln w="9525">
              <a:noFill/>
              <a:round/>
              <a:headEnd/>
              <a:tailEnd/>
            </a:ln>
          </p:spPr>
          <p:txBody>
            <a:bodyPr/>
            <a:lstStyle/>
            <a:p>
              <a:endParaRPr lang="en-US"/>
            </a:p>
          </p:txBody>
        </p:sp>
        <p:sp>
          <p:nvSpPr>
            <p:cNvPr id="7885" name="Freeform 55"/>
            <p:cNvSpPr>
              <a:spLocks/>
            </p:cNvSpPr>
            <p:nvPr/>
          </p:nvSpPr>
          <p:spPr bwMode="auto">
            <a:xfrm>
              <a:off x="6003925" y="5510084"/>
              <a:ext cx="26988" cy="28575"/>
            </a:xfrm>
            <a:custGeom>
              <a:avLst/>
              <a:gdLst>
                <a:gd name="T0" fmla="*/ 3 w 17"/>
                <a:gd name="T1" fmla="*/ 0 h 18"/>
                <a:gd name="T2" fmla="*/ 0 w 17"/>
                <a:gd name="T3" fmla="*/ 18 h 18"/>
                <a:gd name="T4" fmla="*/ 17 w 17"/>
                <a:gd name="T5" fmla="*/ 12 h 18"/>
                <a:gd name="T6" fmla="*/ 3 w 17"/>
                <a:gd name="T7" fmla="*/ 0 h 18"/>
                <a:gd name="T8" fmla="*/ 0 60000 65536"/>
                <a:gd name="T9" fmla="*/ 0 60000 65536"/>
                <a:gd name="T10" fmla="*/ 0 60000 65536"/>
                <a:gd name="T11" fmla="*/ 0 60000 65536"/>
                <a:gd name="T12" fmla="*/ 0 w 17"/>
                <a:gd name="T13" fmla="*/ 0 h 18"/>
                <a:gd name="T14" fmla="*/ 17 w 17"/>
                <a:gd name="T15" fmla="*/ 18 h 18"/>
              </a:gdLst>
              <a:ahLst/>
              <a:cxnLst>
                <a:cxn ang="T8">
                  <a:pos x="T0" y="T1"/>
                </a:cxn>
                <a:cxn ang="T9">
                  <a:pos x="T2" y="T3"/>
                </a:cxn>
                <a:cxn ang="T10">
                  <a:pos x="T4" y="T5"/>
                </a:cxn>
                <a:cxn ang="T11">
                  <a:pos x="T6" y="T7"/>
                </a:cxn>
              </a:cxnLst>
              <a:rect l="T12" t="T13" r="T14" b="T15"/>
              <a:pathLst>
                <a:path w="17" h="18">
                  <a:moveTo>
                    <a:pt x="3" y="0"/>
                  </a:moveTo>
                  <a:lnTo>
                    <a:pt x="0" y="18"/>
                  </a:lnTo>
                  <a:lnTo>
                    <a:pt x="17" y="12"/>
                  </a:lnTo>
                  <a:lnTo>
                    <a:pt x="3" y="0"/>
                  </a:lnTo>
                  <a:close/>
                </a:path>
              </a:pathLst>
            </a:custGeom>
            <a:noFill/>
            <a:ln w="1588">
              <a:solidFill>
                <a:srgbClr val="000000"/>
              </a:solidFill>
              <a:round/>
              <a:headEnd/>
              <a:tailEnd/>
            </a:ln>
          </p:spPr>
          <p:txBody>
            <a:bodyPr/>
            <a:lstStyle/>
            <a:p>
              <a:endParaRPr lang="en-US"/>
            </a:p>
          </p:txBody>
        </p:sp>
        <p:sp>
          <p:nvSpPr>
            <p:cNvPr id="7886" name="Line 56"/>
            <p:cNvSpPr>
              <a:spLocks noChangeShapeType="1"/>
            </p:cNvSpPr>
            <p:nvPr/>
          </p:nvSpPr>
          <p:spPr bwMode="auto">
            <a:xfrm flipV="1">
              <a:off x="5794375" y="5510084"/>
              <a:ext cx="42863" cy="134938"/>
            </a:xfrm>
            <a:prstGeom prst="line">
              <a:avLst/>
            </a:prstGeom>
            <a:noFill/>
            <a:ln w="1588">
              <a:solidFill>
                <a:srgbClr val="000000"/>
              </a:solidFill>
              <a:round/>
              <a:headEnd/>
              <a:tailEnd/>
            </a:ln>
          </p:spPr>
          <p:txBody>
            <a:bodyPr/>
            <a:lstStyle/>
            <a:p>
              <a:endParaRPr lang="en-US"/>
            </a:p>
          </p:txBody>
        </p:sp>
        <p:sp>
          <p:nvSpPr>
            <p:cNvPr id="7887" name="Freeform 57"/>
            <p:cNvSpPr>
              <a:spLocks/>
            </p:cNvSpPr>
            <p:nvPr/>
          </p:nvSpPr>
          <p:spPr bwMode="auto">
            <a:xfrm>
              <a:off x="5815013" y="5510084"/>
              <a:ext cx="28575" cy="28575"/>
            </a:xfrm>
            <a:custGeom>
              <a:avLst/>
              <a:gdLst>
                <a:gd name="T0" fmla="*/ 14 w 18"/>
                <a:gd name="T1" fmla="*/ 0 h 18"/>
                <a:gd name="T2" fmla="*/ 0 w 18"/>
                <a:gd name="T3" fmla="*/ 12 h 18"/>
                <a:gd name="T4" fmla="*/ 18 w 18"/>
                <a:gd name="T5" fmla="*/ 18 h 18"/>
                <a:gd name="T6" fmla="*/ 14 w 18"/>
                <a:gd name="T7" fmla="*/ 0 h 18"/>
                <a:gd name="T8" fmla="*/ 0 60000 65536"/>
                <a:gd name="T9" fmla="*/ 0 60000 65536"/>
                <a:gd name="T10" fmla="*/ 0 60000 65536"/>
                <a:gd name="T11" fmla="*/ 0 60000 65536"/>
                <a:gd name="T12" fmla="*/ 0 w 18"/>
                <a:gd name="T13" fmla="*/ 0 h 18"/>
                <a:gd name="T14" fmla="*/ 18 w 18"/>
                <a:gd name="T15" fmla="*/ 18 h 18"/>
              </a:gdLst>
              <a:ahLst/>
              <a:cxnLst>
                <a:cxn ang="T8">
                  <a:pos x="T0" y="T1"/>
                </a:cxn>
                <a:cxn ang="T9">
                  <a:pos x="T2" y="T3"/>
                </a:cxn>
                <a:cxn ang="T10">
                  <a:pos x="T4" y="T5"/>
                </a:cxn>
                <a:cxn ang="T11">
                  <a:pos x="T6" y="T7"/>
                </a:cxn>
              </a:cxnLst>
              <a:rect l="T12" t="T13" r="T14" b="T15"/>
              <a:pathLst>
                <a:path w="18" h="18">
                  <a:moveTo>
                    <a:pt x="14" y="0"/>
                  </a:moveTo>
                  <a:lnTo>
                    <a:pt x="0" y="12"/>
                  </a:lnTo>
                  <a:lnTo>
                    <a:pt x="18" y="18"/>
                  </a:lnTo>
                  <a:lnTo>
                    <a:pt x="14" y="0"/>
                  </a:lnTo>
                  <a:close/>
                </a:path>
              </a:pathLst>
            </a:custGeom>
            <a:solidFill>
              <a:srgbClr val="FFFFFF"/>
            </a:solidFill>
            <a:ln w="9525">
              <a:noFill/>
              <a:round/>
              <a:headEnd/>
              <a:tailEnd/>
            </a:ln>
          </p:spPr>
          <p:txBody>
            <a:bodyPr/>
            <a:lstStyle/>
            <a:p>
              <a:endParaRPr lang="en-US"/>
            </a:p>
          </p:txBody>
        </p:sp>
        <p:sp>
          <p:nvSpPr>
            <p:cNvPr id="7888" name="Freeform 58"/>
            <p:cNvSpPr>
              <a:spLocks/>
            </p:cNvSpPr>
            <p:nvPr/>
          </p:nvSpPr>
          <p:spPr bwMode="auto">
            <a:xfrm>
              <a:off x="5815013" y="5510084"/>
              <a:ext cx="28575" cy="28575"/>
            </a:xfrm>
            <a:custGeom>
              <a:avLst/>
              <a:gdLst>
                <a:gd name="T0" fmla="*/ 14 w 18"/>
                <a:gd name="T1" fmla="*/ 0 h 18"/>
                <a:gd name="T2" fmla="*/ 0 w 18"/>
                <a:gd name="T3" fmla="*/ 12 h 18"/>
                <a:gd name="T4" fmla="*/ 18 w 18"/>
                <a:gd name="T5" fmla="*/ 18 h 18"/>
                <a:gd name="T6" fmla="*/ 14 w 18"/>
                <a:gd name="T7" fmla="*/ 0 h 18"/>
                <a:gd name="T8" fmla="*/ 0 60000 65536"/>
                <a:gd name="T9" fmla="*/ 0 60000 65536"/>
                <a:gd name="T10" fmla="*/ 0 60000 65536"/>
                <a:gd name="T11" fmla="*/ 0 60000 65536"/>
                <a:gd name="T12" fmla="*/ 0 w 18"/>
                <a:gd name="T13" fmla="*/ 0 h 18"/>
                <a:gd name="T14" fmla="*/ 18 w 18"/>
                <a:gd name="T15" fmla="*/ 18 h 18"/>
              </a:gdLst>
              <a:ahLst/>
              <a:cxnLst>
                <a:cxn ang="T8">
                  <a:pos x="T0" y="T1"/>
                </a:cxn>
                <a:cxn ang="T9">
                  <a:pos x="T2" y="T3"/>
                </a:cxn>
                <a:cxn ang="T10">
                  <a:pos x="T4" y="T5"/>
                </a:cxn>
                <a:cxn ang="T11">
                  <a:pos x="T6" y="T7"/>
                </a:cxn>
              </a:cxnLst>
              <a:rect l="T12" t="T13" r="T14" b="T15"/>
              <a:pathLst>
                <a:path w="18" h="18">
                  <a:moveTo>
                    <a:pt x="14" y="0"/>
                  </a:moveTo>
                  <a:lnTo>
                    <a:pt x="0" y="12"/>
                  </a:lnTo>
                  <a:lnTo>
                    <a:pt x="18" y="18"/>
                  </a:lnTo>
                  <a:lnTo>
                    <a:pt x="14" y="0"/>
                  </a:lnTo>
                  <a:close/>
                </a:path>
              </a:pathLst>
            </a:custGeom>
            <a:noFill/>
            <a:ln w="1588">
              <a:solidFill>
                <a:srgbClr val="000000"/>
              </a:solidFill>
              <a:round/>
              <a:headEnd/>
              <a:tailEnd/>
            </a:ln>
          </p:spPr>
          <p:txBody>
            <a:bodyPr/>
            <a:lstStyle/>
            <a:p>
              <a:endParaRPr lang="en-US"/>
            </a:p>
          </p:txBody>
        </p:sp>
        <p:sp>
          <p:nvSpPr>
            <p:cNvPr id="7889" name="Freeform 59"/>
            <p:cNvSpPr>
              <a:spLocks noEditPoints="1"/>
            </p:cNvSpPr>
            <p:nvPr/>
          </p:nvSpPr>
          <p:spPr bwMode="auto">
            <a:xfrm>
              <a:off x="5862638" y="5776784"/>
              <a:ext cx="163513" cy="4763"/>
            </a:xfrm>
            <a:custGeom>
              <a:avLst/>
              <a:gdLst>
                <a:gd name="T0" fmla="*/ 97 w 103"/>
                <a:gd name="T1" fmla="*/ 1 h 3"/>
                <a:gd name="T2" fmla="*/ 97 w 103"/>
                <a:gd name="T3" fmla="*/ 0 h 3"/>
                <a:gd name="T4" fmla="*/ 103 w 103"/>
                <a:gd name="T5" fmla="*/ 0 h 3"/>
                <a:gd name="T6" fmla="*/ 103 w 103"/>
                <a:gd name="T7" fmla="*/ 1 h 3"/>
                <a:gd name="T8" fmla="*/ 87 w 103"/>
                <a:gd name="T9" fmla="*/ 1 h 3"/>
                <a:gd name="T10" fmla="*/ 87 w 103"/>
                <a:gd name="T11" fmla="*/ 0 h 3"/>
                <a:gd name="T12" fmla="*/ 94 w 103"/>
                <a:gd name="T13" fmla="*/ 0 h 3"/>
                <a:gd name="T14" fmla="*/ 93 w 103"/>
                <a:gd name="T15" fmla="*/ 1 h 3"/>
                <a:gd name="T16" fmla="*/ 78 w 103"/>
                <a:gd name="T17" fmla="*/ 2 h 3"/>
                <a:gd name="T18" fmla="*/ 78 w 103"/>
                <a:gd name="T19" fmla="*/ 1 h 3"/>
                <a:gd name="T20" fmla="*/ 84 w 103"/>
                <a:gd name="T21" fmla="*/ 1 h 3"/>
                <a:gd name="T22" fmla="*/ 83 w 103"/>
                <a:gd name="T23" fmla="*/ 1 h 3"/>
                <a:gd name="T24" fmla="*/ 68 w 103"/>
                <a:gd name="T25" fmla="*/ 2 h 3"/>
                <a:gd name="T26" fmla="*/ 68 w 103"/>
                <a:gd name="T27" fmla="*/ 1 h 3"/>
                <a:gd name="T28" fmla="*/ 74 w 103"/>
                <a:gd name="T29" fmla="*/ 1 h 3"/>
                <a:gd name="T30" fmla="*/ 73 w 103"/>
                <a:gd name="T31" fmla="*/ 2 h 3"/>
                <a:gd name="T32" fmla="*/ 58 w 103"/>
                <a:gd name="T33" fmla="*/ 2 h 3"/>
                <a:gd name="T34" fmla="*/ 58 w 103"/>
                <a:gd name="T35" fmla="*/ 1 h 3"/>
                <a:gd name="T36" fmla="*/ 65 w 103"/>
                <a:gd name="T37" fmla="*/ 2 h 3"/>
                <a:gd name="T38" fmla="*/ 64 w 103"/>
                <a:gd name="T39" fmla="*/ 2 h 3"/>
                <a:gd name="T40" fmla="*/ 48 w 103"/>
                <a:gd name="T41" fmla="*/ 3 h 3"/>
                <a:gd name="T42" fmla="*/ 48 w 103"/>
                <a:gd name="T43" fmla="*/ 2 h 3"/>
                <a:gd name="T44" fmla="*/ 55 w 103"/>
                <a:gd name="T45" fmla="*/ 2 h 3"/>
                <a:gd name="T46" fmla="*/ 54 w 103"/>
                <a:gd name="T47" fmla="*/ 2 h 3"/>
                <a:gd name="T48" fmla="*/ 39 w 103"/>
                <a:gd name="T49" fmla="*/ 3 h 3"/>
                <a:gd name="T50" fmla="*/ 39 w 103"/>
                <a:gd name="T51" fmla="*/ 2 h 3"/>
                <a:gd name="T52" fmla="*/ 45 w 103"/>
                <a:gd name="T53" fmla="*/ 2 h 3"/>
                <a:gd name="T54" fmla="*/ 44 w 103"/>
                <a:gd name="T55" fmla="*/ 3 h 3"/>
                <a:gd name="T56" fmla="*/ 29 w 103"/>
                <a:gd name="T57" fmla="*/ 3 h 3"/>
                <a:gd name="T58" fmla="*/ 29 w 103"/>
                <a:gd name="T59" fmla="*/ 2 h 3"/>
                <a:gd name="T60" fmla="*/ 35 w 103"/>
                <a:gd name="T61" fmla="*/ 3 h 3"/>
                <a:gd name="T62" fmla="*/ 34 w 103"/>
                <a:gd name="T63" fmla="*/ 3 h 3"/>
                <a:gd name="T64" fmla="*/ 19 w 103"/>
                <a:gd name="T65" fmla="*/ 3 h 3"/>
                <a:gd name="T66" fmla="*/ 19 w 103"/>
                <a:gd name="T67" fmla="*/ 3 h 3"/>
                <a:gd name="T68" fmla="*/ 26 w 103"/>
                <a:gd name="T69" fmla="*/ 3 h 3"/>
                <a:gd name="T70" fmla="*/ 25 w 103"/>
                <a:gd name="T71" fmla="*/ 3 h 3"/>
                <a:gd name="T72" fmla="*/ 9 w 103"/>
                <a:gd name="T73" fmla="*/ 3 h 3"/>
                <a:gd name="T74" fmla="*/ 9 w 103"/>
                <a:gd name="T75" fmla="*/ 3 h 3"/>
                <a:gd name="T76" fmla="*/ 16 w 103"/>
                <a:gd name="T77" fmla="*/ 3 h 3"/>
                <a:gd name="T78" fmla="*/ 15 w 103"/>
                <a:gd name="T79" fmla="*/ 3 h 3"/>
                <a:gd name="T80" fmla="*/ 0 w 103"/>
                <a:gd name="T81" fmla="*/ 3 h 3"/>
                <a:gd name="T82" fmla="*/ 0 w 103"/>
                <a:gd name="T83" fmla="*/ 3 h 3"/>
                <a:gd name="T84" fmla="*/ 6 w 103"/>
                <a:gd name="T85" fmla="*/ 3 h 3"/>
                <a:gd name="T86" fmla="*/ 5 w 103"/>
                <a:gd name="T87" fmla="*/ 3 h 3"/>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3"/>
                <a:gd name="T133" fmla="*/ 0 h 3"/>
                <a:gd name="T134" fmla="*/ 103 w 103"/>
                <a:gd name="T135" fmla="*/ 3 h 3"/>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3" h="3">
                  <a:moveTo>
                    <a:pt x="103" y="1"/>
                  </a:moveTo>
                  <a:lnTo>
                    <a:pt x="97" y="1"/>
                  </a:lnTo>
                  <a:lnTo>
                    <a:pt x="97" y="0"/>
                  </a:lnTo>
                  <a:lnTo>
                    <a:pt x="103" y="0"/>
                  </a:lnTo>
                  <a:lnTo>
                    <a:pt x="103" y="1"/>
                  </a:lnTo>
                  <a:close/>
                  <a:moveTo>
                    <a:pt x="93" y="1"/>
                  </a:moveTo>
                  <a:lnTo>
                    <a:pt x="87" y="1"/>
                  </a:lnTo>
                  <a:lnTo>
                    <a:pt x="87" y="0"/>
                  </a:lnTo>
                  <a:lnTo>
                    <a:pt x="93" y="0"/>
                  </a:lnTo>
                  <a:lnTo>
                    <a:pt x="94" y="0"/>
                  </a:lnTo>
                  <a:lnTo>
                    <a:pt x="93" y="1"/>
                  </a:lnTo>
                  <a:close/>
                  <a:moveTo>
                    <a:pt x="83" y="1"/>
                  </a:moveTo>
                  <a:lnTo>
                    <a:pt x="78" y="2"/>
                  </a:lnTo>
                  <a:lnTo>
                    <a:pt x="78" y="1"/>
                  </a:lnTo>
                  <a:lnTo>
                    <a:pt x="83" y="0"/>
                  </a:lnTo>
                  <a:lnTo>
                    <a:pt x="84" y="1"/>
                  </a:lnTo>
                  <a:lnTo>
                    <a:pt x="83" y="1"/>
                  </a:lnTo>
                  <a:close/>
                  <a:moveTo>
                    <a:pt x="73" y="2"/>
                  </a:moveTo>
                  <a:lnTo>
                    <a:pt x="68" y="2"/>
                  </a:lnTo>
                  <a:lnTo>
                    <a:pt x="68" y="1"/>
                  </a:lnTo>
                  <a:lnTo>
                    <a:pt x="73" y="1"/>
                  </a:lnTo>
                  <a:lnTo>
                    <a:pt x="74" y="1"/>
                  </a:lnTo>
                  <a:lnTo>
                    <a:pt x="73" y="2"/>
                  </a:lnTo>
                  <a:close/>
                  <a:moveTo>
                    <a:pt x="64" y="2"/>
                  </a:moveTo>
                  <a:lnTo>
                    <a:pt x="58" y="2"/>
                  </a:lnTo>
                  <a:lnTo>
                    <a:pt x="58" y="1"/>
                  </a:lnTo>
                  <a:lnTo>
                    <a:pt x="64" y="1"/>
                  </a:lnTo>
                  <a:lnTo>
                    <a:pt x="65" y="2"/>
                  </a:lnTo>
                  <a:lnTo>
                    <a:pt x="64" y="2"/>
                  </a:lnTo>
                  <a:close/>
                  <a:moveTo>
                    <a:pt x="54" y="2"/>
                  </a:moveTo>
                  <a:lnTo>
                    <a:pt x="48" y="3"/>
                  </a:lnTo>
                  <a:lnTo>
                    <a:pt x="48" y="2"/>
                  </a:lnTo>
                  <a:lnTo>
                    <a:pt x="54" y="1"/>
                  </a:lnTo>
                  <a:lnTo>
                    <a:pt x="55" y="2"/>
                  </a:lnTo>
                  <a:lnTo>
                    <a:pt x="54" y="2"/>
                  </a:lnTo>
                  <a:close/>
                  <a:moveTo>
                    <a:pt x="44" y="3"/>
                  </a:moveTo>
                  <a:lnTo>
                    <a:pt x="39" y="3"/>
                  </a:lnTo>
                  <a:lnTo>
                    <a:pt x="39" y="2"/>
                  </a:lnTo>
                  <a:lnTo>
                    <a:pt x="44" y="2"/>
                  </a:lnTo>
                  <a:lnTo>
                    <a:pt x="45" y="2"/>
                  </a:lnTo>
                  <a:lnTo>
                    <a:pt x="44" y="3"/>
                  </a:lnTo>
                  <a:close/>
                  <a:moveTo>
                    <a:pt x="34" y="3"/>
                  </a:moveTo>
                  <a:lnTo>
                    <a:pt x="29" y="3"/>
                  </a:lnTo>
                  <a:lnTo>
                    <a:pt x="29" y="2"/>
                  </a:lnTo>
                  <a:lnTo>
                    <a:pt x="34" y="2"/>
                  </a:lnTo>
                  <a:lnTo>
                    <a:pt x="35" y="3"/>
                  </a:lnTo>
                  <a:lnTo>
                    <a:pt x="34" y="3"/>
                  </a:lnTo>
                  <a:close/>
                  <a:moveTo>
                    <a:pt x="25" y="3"/>
                  </a:moveTo>
                  <a:lnTo>
                    <a:pt x="19" y="3"/>
                  </a:lnTo>
                  <a:lnTo>
                    <a:pt x="25" y="2"/>
                  </a:lnTo>
                  <a:lnTo>
                    <a:pt x="26" y="3"/>
                  </a:lnTo>
                  <a:lnTo>
                    <a:pt x="25" y="3"/>
                  </a:lnTo>
                  <a:close/>
                  <a:moveTo>
                    <a:pt x="15" y="3"/>
                  </a:moveTo>
                  <a:lnTo>
                    <a:pt x="9" y="3"/>
                  </a:lnTo>
                  <a:lnTo>
                    <a:pt x="15" y="3"/>
                  </a:lnTo>
                  <a:lnTo>
                    <a:pt x="16" y="3"/>
                  </a:lnTo>
                  <a:lnTo>
                    <a:pt x="15" y="3"/>
                  </a:lnTo>
                  <a:close/>
                  <a:moveTo>
                    <a:pt x="5" y="3"/>
                  </a:moveTo>
                  <a:lnTo>
                    <a:pt x="0" y="3"/>
                  </a:lnTo>
                  <a:lnTo>
                    <a:pt x="5" y="3"/>
                  </a:lnTo>
                  <a:lnTo>
                    <a:pt x="6" y="3"/>
                  </a:lnTo>
                  <a:lnTo>
                    <a:pt x="5" y="3"/>
                  </a:lnTo>
                  <a:close/>
                </a:path>
              </a:pathLst>
            </a:custGeom>
            <a:solidFill>
              <a:srgbClr val="000000"/>
            </a:solidFill>
            <a:ln w="1588">
              <a:solidFill>
                <a:srgbClr val="000000"/>
              </a:solidFill>
              <a:round/>
              <a:headEnd/>
              <a:tailEnd/>
            </a:ln>
          </p:spPr>
          <p:txBody>
            <a:bodyPr/>
            <a:lstStyle/>
            <a:p>
              <a:endParaRPr lang="en-US"/>
            </a:p>
          </p:txBody>
        </p:sp>
        <p:sp>
          <p:nvSpPr>
            <p:cNvPr id="7890" name="Line 60"/>
            <p:cNvSpPr>
              <a:spLocks noChangeShapeType="1"/>
            </p:cNvSpPr>
            <p:nvPr/>
          </p:nvSpPr>
          <p:spPr bwMode="auto">
            <a:xfrm flipV="1">
              <a:off x="5857875" y="5767259"/>
              <a:ext cx="25400" cy="14288"/>
            </a:xfrm>
            <a:prstGeom prst="line">
              <a:avLst/>
            </a:prstGeom>
            <a:noFill/>
            <a:ln w="1588">
              <a:solidFill>
                <a:srgbClr val="000000"/>
              </a:solidFill>
              <a:round/>
              <a:headEnd/>
              <a:tailEnd/>
            </a:ln>
          </p:spPr>
          <p:txBody>
            <a:bodyPr/>
            <a:lstStyle/>
            <a:p>
              <a:endParaRPr lang="en-US"/>
            </a:p>
          </p:txBody>
        </p:sp>
        <p:sp>
          <p:nvSpPr>
            <p:cNvPr id="7891" name="Line 61"/>
            <p:cNvSpPr>
              <a:spLocks noChangeShapeType="1"/>
            </p:cNvSpPr>
            <p:nvPr/>
          </p:nvSpPr>
          <p:spPr bwMode="auto">
            <a:xfrm>
              <a:off x="5857875" y="5781546"/>
              <a:ext cx="25400" cy="12700"/>
            </a:xfrm>
            <a:prstGeom prst="line">
              <a:avLst/>
            </a:prstGeom>
            <a:noFill/>
            <a:ln w="1588">
              <a:solidFill>
                <a:srgbClr val="000000"/>
              </a:solidFill>
              <a:round/>
              <a:headEnd/>
              <a:tailEnd/>
            </a:ln>
          </p:spPr>
          <p:txBody>
            <a:bodyPr/>
            <a:lstStyle/>
            <a:p>
              <a:endParaRPr lang="en-US"/>
            </a:p>
          </p:txBody>
        </p:sp>
        <p:sp>
          <p:nvSpPr>
            <p:cNvPr id="7892" name="Line 62"/>
            <p:cNvSpPr>
              <a:spLocks noChangeShapeType="1"/>
            </p:cNvSpPr>
            <p:nvPr/>
          </p:nvSpPr>
          <p:spPr bwMode="auto">
            <a:xfrm flipV="1">
              <a:off x="6738938" y="5275134"/>
              <a:ext cx="0" cy="41275"/>
            </a:xfrm>
            <a:prstGeom prst="line">
              <a:avLst/>
            </a:prstGeom>
            <a:noFill/>
            <a:ln w="1588">
              <a:solidFill>
                <a:srgbClr val="000000"/>
              </a:solidFill>
              <a:round/>
              <a:headEnd/>
              <a:tailEnd/>
            </a:ln>
          </p:spPr>
          <p:txBody>
            <a:bodyPr/>
            <a:lstStyle/>
            <a:p>
              <a:endParaRPr lang="en-US"/>
            </a:p>
          </p:txBody>
        </p:sp>
        <p:sp>
          <p:nvSpPr>
            <p:cNvPr id="7893" name="Line 63"/>
            <p:cNvSpPr>
              <a:spLocks noChangeShapeType="1"/>
            </p:cNvSpPr>
            <p:nvPr/>
          </p:nvSpPr>
          <p:spPr bwMode="auto">
            <a:xfrm flipH="1">
              <a:off x="6608763" y="5275134"/>
              <a:ext cx="130175" cy="0"/>
            </a:xfrm>
            <a:prstGeom prst="line">
              <a:avLst/>
            </a:prstGeom>
            <a:noFill/>
            <a:ln w="1588">
              <a:solidFill>
                <a:srgbClr val="000000"/>
              </a:solidFill>
              <a:round/>
              <a:headEnd/>
              <a:tailEnd/>
            </a:ln>
          </p:spPr>
          <p:txBody>
            <a:bodyPr/>
            <a:lstStyle/>
            <a:p>
              <a:endParaRPr lang="en-US"/>
            </a:p>
          </p:txBody>
        </p:sp>
        <p:sp>
          <p:nvSpPr>
            <p:cNvPr id="7894" name="Line 64"/>
            <p:cNvSpPr>
              <a:spLocks noChangeShapeType="1"/>
            </p:cNvSpPr>
            <p:nvPr/>
          </p:nvSpPr>
          <p:spPr bwMode="auto">
            <a:xfrm flipV="1">
              <a:off x="6608763" y="5221159"/>
              <a:ext cx="0" cy="53975"/>
            </a:xfrm>
            <a:prstGeom prst="line">
              <a:avLst/>
            </a:prstGeom>
            <a:noFill/>
            <a:ln w="1588">
              <a:solidFill>
                <a:srgbClr val="000000"/>
              </a:solidFill>
              <a:round/>
              <a:headEnd/>
              <a:tailEnd/>
            </a:ln>
          </p:spPr>
          <p:txBody>
            <a:bodyPr/>
            <a:lstStyle/>
            <a:p>
              <a:endParaRPr lang="en-US"/>
            </a:p>
          </p:txBody>
        </p:sp>
        <p:sp>
          <p:nvSpPr>
            <p:cNvPr id="7895" name="Freeform 65"/>
            <p:cNvSpPr>
              <a:spLocks/>
            </p:cNvSpPr>
            <p:nvPr/>
          </p:nvSpPr>
          <p:spPr bwMode="auto">
            <a:xfrm>
              <a:off x="6594475" y="5221159"/>
              <a:ext cx="28575" cy="23813"/>
            </a:xfrm>
            <a:custGeom>
              <a:avLst/>
              <a:gdLst>
                <a:gd name="T0" fmla="*/ 9 w 18"/>
                <a:gd name="T1" fmla="*/ 0 h 15"/>
                <a:gd name="T2" fmla="*/ 0 w 18"/>
                <a:gd name="T3" fmla="*/ 15 h 15"/>
                <a:gd name="T4" fmla="*/ 18 w 18"/>
                <a:gd name="T5" fmla="*/ 15 h 15"/>
                <a:gd name="T6" fmla="*/ 9 w 18"/>
                <a:gd name="T7" fmla="*/ 0 h 15"/>
                <a:gd name="T8" fmla="*/ 0 60000 65536"/>
                <a:gd name="T9" fmla="*/ 0 60000 65536"/>
                <a:gd name="T10" fmla="*/ 0 60000 65536"/>
                <a:gd name="T11" fmla="*/ 0 60000 65536"/>
                <a:gd name="T12" fmla="*/ 0 w 18"/>
                <a:gd name="T13" fmla="*/ 0 h 15"/>
                <a:gd name="T14" fmla="*/ 18 w 18"/>
                <a:gd name="T15" fmla="*/ 15 h 15"/>
              </a:gdLst>
              <a:ahLst/>
              <a:cxnLst>
                <a:cxn ang="T8">
                  <a:pos x="T0" y="T1"/>
                </a:cxn>
                <a:cxn ang="T9">
                  <a:pos x="T2" y="T3"/>
                </a:cxn>
                <a:cxn ang="T10">
                  <a:pos x="T4" y="T5"/>
                </a:cxn>
                <a:cxn ang="T11">
                  <a:pos x="T6" y="T7"/>
                </a:cxn>
              </a:cxnLst>
              <a:rect l="T12" t="T13" r="T14" b="T15"/>
              <a:pathLst>
                <a:path w="18" h="15">
                  <a:moveTo>
                    <a:pt x="9" y="0"/>
                  </a:moveTo>
                  <a:lnTo>
                    <a:pt x="0" y="15"/>
                  </a:lnTo>
                  <a:lnTo>
                    <a:pt x="18" y="15"/>
                  </a:lnTo>
                  <a:lnTo>
                    <a:pt x="9" y="0"/>
                  </a:lnTo>
                  <a:close/>
                </a:path>
              </a:pathLst>
            </a:custGeom>
            <a:solidFill>
              <a:srgbClr val="FFFFFF"/>
            </a:solidFill>
            <a:ln w="9525">
              <a:noFill/>
              <a:round/>
              <a:headEnd/>
              <a:tailEnd/>
            </a:ln>
          </p:spPr>
          <p:txBody>
            <a:bodyPr/>
            <a:lstStyle/>
            <a:p>
              <a:endParaRPr lang="en-US"/>
            </a:p>
          </p:txBody>
        </p:sp>
        <p:sp>
          <p:nvSpPr>
            <p:cNvPr id="7896" name="Freeform 66"/>
            <p:cNvSpPr>
              <a:spLocks/>
            </p:cNvSpPr>
            <p:nvPr/>
          </p:nvSpPr>
          <p:spPr bwMode="auto">
            <a:xfrm>
              <a:off x="6594475" y="5221159"/>
              <a:ext cx="28575" cy="23813"/>
            </a:xfrm>
            <a:custGeom>
              <a:avLst/>
              <a:gdLst>
                <a:gd name="T0" fmla="*/ 9 w 18"/>
                <a:gd name="T1" fmla="*/ 0 h 15"/>
                <a:gd name="T2" fmla="*/ 0 w 18"/>
                <a:gd name="T3" fmla="*/ 15 h 15"/>
                <a:gd name="T4" fmla="*/ 18 w 18"/>
                <a:gd name="T5" fmla="*/ 15 h 15"/>
                <a:gd name="T6" fmla="*/ 9 w 18"/>
                <a:gd name="T7" fmla="*/ 0 h 15"/>
                <a:gd name="T8" fmla="*/ 0 60000 65536"/>
                <a:gd name="T9" fmla="*/ 0 60000 65536"/>
                <a:gd name="T10" fmla="*/ 0 60000 65536"/>
                <a:gd name="T11" fmla="*/ 0 60000 65536"/>
                <a:gd name="T12" fmla="*/ 0 w 18"/>
                <a:gd name="T13" fmla="*/ 0 h 15"/>
                <a:gd name="T14" fmla="*/ 18 w 18"/>
                <a:gd name="T15" fmla="*/ 15 h 15"/>
              </a:gdLst>
              <a:ahLst/>
              <a:cxnLst>
                <a:cxn ang="T8">
                  <a:pos x="T0" y="T1"/>
                </a:cxn>
                <a:cxn ang="T9">
                  <a:pos x="T2" y="T3"/>
                </a:cxn>
                <a:cxn ang="T10">
                  <a:pos x="T4" y="T5"/>
                </a:cxn>
                <a:cxn ang="T11">
                  <a:pos x="T6" y="T7"/>
                </a:cxn>
              </a:cxnLst>
              <a:rect l="T12" t="T13" r="T14" b="T15"/>
              <a:pathLst>
                <a:path w="18" h="15">
                  <a:moveTo>
                    <a:pt x="9" y="0"/>
                  </a:moveTo>
                  <a:lnTo>
                    <a:pt x="0" y="15"/>
                  </a:lnTo>
                  <a:lnTo>
                    <a:pt x="18" y="15"/>
                  </a:lnTo>
                  <a:lnTo>
                    <a:pt x="9" y="0"/>
                  </a:lnTo>
                  <a:close/>
                </a:path>
              </a:pathLst>
            </a:custGeom>
            <a:noFill/>
            <a:ln w="1588">
              <a:solidFill>
                <a:srgbClr val="000000"/>
              </a:solidFill>
              <a:round/>
              <a:headEnd/>
              <a:tailEnd/>
            </a:ln>
          </p:spPr>
          <p:txBody>
            <a:bodyPr/>
            <a:lstStyle/>
            <a:p>
              <a:endParaRPr lang="en-US"/>
            </a:p>
          </p:txBody>
        </p:sp>
      </p:grpSp>
      <p:grpSp>
        <p:nvGrpSpPr>
          <p:cNvPr id="5" name="Group 1796"/>
          <p:cNvGrpSpPr/>
          <p:nvPr/>
        </p:nvGrpSpPr>
        <p:grpSpPr>
          <a:xfrm>
            <a:off x="3460750" y="4800600"/>
            <a:ext cx="2103120" cy="1380744"/>
            <a:chOff x="3460750" y="4800600"/>
            <a:chExt cx="2103120" cy="1380744"/>
          </a:xfrm>
        </p:grpSpPr>
        <p:sp>
          <p:nvSpPr>
            <p:cNvPr id="7795" name="Freeform 68"/>
            <p:cNvSpPr>
              <a:spLocks/>
            </p:cNvSpPr>
            <p:nvPr/>
          </p:nvSpPr>
          <p:spPr bwMode="auto">
            <a:xfrm>
              <a:off x="3460750" y="4800600"/>
              <a:ext cx="2103120" cy="1380744"/>
            </a:xfrm>
            <a:custGeom>
              <a:avLst/>
              <a:gdLst>
                <a:gd name="T0" fmla="*/ 716 w 1594"/>
                <a:gd name="T1" fmla="*/ 2 h 1043"/>
                <a:gd name="T2" fmla="*/ 598 w 1594"/>
                <a:gd name="T3" fmla="*/ 16 h 1043"/>
                <a:gd name="T4" fmla="*/ 487 w 1594"/>
                <a:gd name="T5" fmla="*/ 40 h 1043"/>
                <a:gd name="T6" fmla="*/ 384 w 1594"/>
                <a:gd name="T7" fmla="*/ 75 h 1043"/>
                <a:gd name="T8" fmla="*/ 290 w 1594"/>
                <a:gd name="T9" fmla="*/ 118 h 1043"/>
                <a:gd name="T10" fmla="*/ 207 w 1594"/>
                <a:gd name="T11" fmla="*/ 170 h 1043"/>
                <a:gd name="T12" fmla="*/ 137 w 1594"/>
                <a:gd name="T13" fmla="*/ 229 h 1043"/>
                <a:gd name="T14" fmla="*/ 79 w 1594"/>
                <a:gd name="T15" fmla="*/ 295 h 1043"/>
                <a:gd name="T16" fmla="*/ 36 w 1594"/>
                <a:gd name="T17" fmla="*/ 366 h 1043"/>
                <a:gd name="T18" fmla="*/ 10 w 1594"/>
                <a:gd name="T19" fmla="*/ 442 h 1043"/>
                <a:gd name="T20" fmla="*/ 0 w 1594"/>
                <a:gd name="T21" fmla="*/ 521 h 1043"/>
                <a:gd name="T22" fmla="*/ 10 w 1594"/>
                <a:gd name="T23" fmla="*/ 601 h 1043"/>
                <a:gd name="T24" fmla="*/ 36 w 1594"/>
                <a:gd name="T25" fmla="*/ 676 h 1043"/>
                <a:gd name="T26" fmla="*/ 79 w 1594"/>
                <a:gd name="T27" fmla="*/ 748 h 1043"/>
                <a:gd name="T28" fmla="*/ 137 w 1594"/>
                <a:gd name="T29" fmla="*/ 813 h 1043"/>
                <a:gd name="T30" fmla="*/ 207 w 1594"/>
                <a:gd name="T31" fmla="*/ 872 h 1043"/>
                <a:gd name="T32" fmla="*/ 290 w 1594"/>
                <a:gd name="T33" fmla="*/ 924 h 1043"/>
                <a:gd name="T34" fmla="*/ 384 w 1594"/>
                <a:gd name="T35" fmla="*/ 968 h 1043"/>
                <a:gd name="T36" fmla="*/ 487 w 1594"/>
                <a:gd name="T37" fmla="*/ 1002 h 1043"/>
                <a:gd name="T38" fmla="*/ 598 w 1594"/>
                <a:gd name="T39" fmla="*/ 1027 h 1043"/>
                <a:gd name="T40" fmla="*/ 716 w 1594"/>
                <a:gd name="T41" fmla="*/ 1041 h 1043"/>
                <a:gd name="T42" fmla="*/ 838 w 1594"/>
                <a:gd name="T43" fmla="*/ 1043 h 1043"/>
                <a:gd name="T44" fmla="*/ 957 w 1594"/>
                <a:gd name="T45" fmla="*/ 1033 h 1043"/>
                <a:gd name="T46" fmla="*/ 1071 w 1594"/>
                <a:gd name="T47" fmla="*/ 1012 h 1043"/>
                <a:gd name="T48" fmla="*/ 1177 w 1594"/>
                <a:gd name="T49" fmla="*/ 980 h 1043"/>
                <a:gd name="T50" fmla="*/ 1274 w 1594"/>
                <a:gd name="T51" fmla="*/ 939 h 1043"/>
                <a:gd name="T52" fmla="*/ 1360 w 1594"/>
                <a:gd name="T53" fmla="*/ 891 h 1043"/>
                <a:gd name="T54" fmla="*/ 1436 w 1594"/>
                <a:gd name="T55" fmla="*/ 834 h 1043"/>
                <a:gd name="T56" fmla="*/ 1497 w 1594"/>
                <a:gd name="T57" fmla="*/ 770 h 1043"/>
                <a:gd name="T58" fmla="*/ 1545 w 1594"/>
                <a:gd name="T59" fmla="*/ 701 h 1043"/>
                <a:gd name="T60" fmla="*/ 1578 w 1594"/>
                <a:gd name="T61" fmla="*/ 626 h 1043"/>
                <a:gd name="T62" fmla="*/ 1593 w 1594"/>
                <a:gd name="T63" fmla="*/ 548 h 1043"/>
                <a:gd name="T64" fmla="*/ 1590 w 1594"/>
                <a:gd name="T65" fmla="*/ 468 h 1043"/>
                <a:gd name="T66" fmla="*/ 1569 w 1594"/>
                <a:gd name="T67" fmla="*/ 391 h 1043"/>
                <a:gd name="T68" fmla="*/ 1531 w 1594"/>
                <a:gd name="T69" fmla="*/ 318 h 1043"/>
                <a:gd name="T70" fmla="*/ 1479 w 1594"/>
                <a:gd name="T71" fmla="*/ 250 h 1043"/>
                <a:gd name="T72" fmla="*/ 1412 w 1594"/>
                <a:gd name="T73" fmla="*/ 189 h 1043"/>
                <a:gd name="T74" fmla="*/ 1333 w 1594"/>
                <a:gd name="T75" fmla="*/ 135 h 1043"/>
                <a:gd name="T76" fmla="*/ 1242 w 1594"/>
                <a:gd name="T77" fmla="*/ 88 h 1043"/>
                <a:gd name="T78" fmla="*/ 1143 w 1594"/>
                <a:gd name="T79" fmla="*/ 51 h 1043"/>
                <a:gd name="T80" fmla="*/ 1034 w 1594"/>
                <a:gd name="T81" fmla="*/ 22 h 1043"/>
                <a:gd name="T82" fmla="*/ 918 w 1594"/>
                <a:gd name="T83" fmla="*/ 5 h 1043"/>
                <a:gd name="T84" fmla="*/ 798 w 1594"/>
                <a:gd name="T85" fmla="*/ 0 h 104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94"/>
                <a:gd name="T130" fmla="*/ 0 h 1043"/>
                <a:gd name="T131" fmla="*/ 1594 w 1594"/>
                <a:gd name="T132" fmla="*/ 1043 h 104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94" h="1043">
                  <a:moveTo>
                    <a:pt x="798" y="0"/>
                  </a:moveTo>
                  <a:lnTo>
                    <a:pt x="756" y="0"/>
                  </a:lnTo>
                  <a:lnTo>
                    <a:pt x="716" y="2"/>
                  </a:lnTo>
                  <a:lnTo>
                    <a:pt x="676" y="5"/>
                  </a:lnTo>
                  <a:lnTo>
                    <a:pt x="637" y="10"/>
                  </a:lnTo>
                  <a:lnTo>
                    <a:pt x="598" y="16"/>
                  </a:lnTo>
                  <a:lnTo>
                    <a:pt x="560" y="22"/>
                  </a:lnTo>
                  <a:lnTo>
                    <a:pt x="523" y="31"/>
                  </a:lnTo>
                  <a:lnTo>
                    <a:pt x="487" y="40"/>
                  </a:lnTo>
                  <a:lnTo>
                    <a:pt x="452" y="51"/>
                  </a:lnTo>
                  <a:lnTo>
                    <a:pt x="418" y="62"/>
                  </a:lnTo>
                  <a:lnTo>
                    <a:pt x="384" y="75"/>
                  </a:lnTo>
                  <a:lnTo>
                    <a:pt x="352" y="88"/>
                  </a:lnTo>
                  <a:lnTo>
                    <a:pt x="320" y="103"/>
                  </a:lnTo>
                  <a:lnTo>
                    <a:pt x="290" y="118"/>
                  </a:lnTo>
                  <a:lnTo>
                    <a:pt x="262" y="135"/>
                  </a:lnTo>
                  <a:lnTo>
                    <a:pt x="234" y="152"/>
                  </a:lnTo>
                  <a:lnTo>
                    <a:pt x="207" y="170"/>
                  </a:lnTo>
                  <a:lnTo>
                    <a:pt x="182" y="189"/>
                  </a:lnTo>
                  <a:lnTo>
                    <a:pt x="159" y="209"/>
                  </a:lnTo>
                  <a:lnTo>
                    <a:pt x="137" y="229"/>
                  </a:lnTo>
                  <a:lnTo>
                    <a:pt x="116" y="250"/>
                  </a:lnTo>
                  <a:lnTo>
                    <a:pt x="97" y="272"/>
                  </a:lnTo>
                  <a:lnTo>
                    <a:pt x="79" y="295"/>
                  </a:lnTo>
                  <a:lnTo>
                    <a:pt x="63" y="318"/>
                  </a:lnTo>
                  <a:lnTo>
                    <a:pt x="49" y="342"/>
                  </a:lnTo>
                  <a:lnTo>
                    <a:pt x="36" y="366"/>
                  </a:lnTo>
                  <a:lnTo>
                    <a:pt x="26" y="391"/>
                  </a:lnTo>
                  <a:lnTo>
                    <a:pt x="17" y="416"/>
                  </a:lnTo>
                  <a:lnTo>
                    <a:pt x="10" y="442"/>
                  </a:lnTo>
                  <a:lnTo>
                    <a:pt x="4" y="468"/>
                  </a:lnTo>
                  <a:lnTo>
                    <a:pt x="1" y="495"/>
                  </a:lnTo>
                  <a:lnTo>
                    <a:pt x="0" y="521"/>
                  </a:lnTo>
                  <a:lnTo>
                    <a:pt x="1" y="548"/>
                  </a:lnTo>
                  <a:lnTo>
                    <a:pt x="4" y="575"/>
                  </a:lnTo>
                  <a:lnTo>
                    <a:pt x="10" y="601"/>
                  </a:lnTo>
                  <a:lnTo>
                    <a:pt x="17" y="626"/>
                  </a:lnTo>
                  <a:lnTo>
                    <a:pt x="26" y="652"/>
                  </a:lnTo>
                  <a:lnTo>
                    <a:pt x="36" y="676"/>
                  </a:lnTo>
                  <a:lnTo>
                    <a:pt x="49" y="701"/>
                  </a:lnTo>
                  <a:lnTo>
                    <a:pt x="63" y="724"/>
                  </a:lnTo>
                  <a:lnTo>
                    <a:pt x="79" y="748"/>
                  </a:lnTo>
                  <a:lnTo>
                    <a:pt x="97" y="770"/>
                  </a:lnTo>
                  <a:lnTo>
                    <a:pt x="116" y="792"/>
                  </a:lnTo>
                  <a:lnTo>
                    <a:pt x="137" y="813"/>
                  </a:lnTo>
                  <a:lnTo>
                    <a:pt x="159" y="834"/>
                  </a:lnTo>
                  <a:lnTo>
                    <a:pt x="182" y="853"/>
                  </a:lnTo>
                  <a:lnTo>
                    <a:pt x="207" y="872"/>
                  </a:lnTo>
                  <a:lnTo>
                    <a:pt x="234" y="891"/>
                  </a:lnTo>
                  <a:lnTo>
                    <a:pt x="262" y="908"/>
                  </a:lnTo>
                  <a:lnTo>
                    <a:pt x="290" y="924"/>
                  </a:lnTo>
                  <a:lnTo>
                    <a:pt x="320" y="939"/>
                  </a:lnTo>
                  <a:lnTo>
                    <a:pt x="352" y="954"/>
                  </a:lnTo>
                  <a:lnTo>
                    <a:pt x="384" y="968"/>
                  </a:lnTo>
                  <a:lnTo>
                    <a:pt x="418" y="980"/>
                  </a:lnTo>
                  <a:lnTo>
                    <a:pt x="452" y="992"/>
                  </a:lnTo>
                  <a:lnTo>
                    <a:pt x="487" y="1002"/>
                  </a:lnTo>
                  <a:lnTo>
                    <a:pt x="523" y="1012"/>
                  </a:lnTo>
                  <a:lnTo>
                    <a:pt x="560" y="1020"/>
                  </a:lnTo>
                  <a:lnTo>
                    <a:pt x="598" y="1027"/>
                  </a:lnTo>
                  <a:lnTo>
                    <a:pt x="637" y="1033"/>
                  </a:lnTo>
                  <a:lnTo>
                    <a:pt x="676" y="1038"/>
                  </a:lnTo>
                  <a:lnTo>
                    <a:pt x="716" y="1041"/>
                  </a:lnTo>
                  <a:lnTo>
                    <a:pt x="756" y="1043"/>
                  </a:lnTo>
                  <a:lnTo>
                    <a:pt x="798" y="1043"/>
                  </a:lnTo>
                  <a:lnTo>
                    <a:pt x="838" y="1043"/>
                  </a:lnTo>
                  <a:lnTo>
                    <a:pt x="879" y="1041"/>
                  </a:lnTo>
                  <a:lnTo>
                    <a:pt x="918" y="1038"/>
                  </a:lnTo>
                  <a:lnTo>
                    <a:pt x="957" y="1033"/>
                  </a:lnTo>
                  <a:lnTo>
                    <a:pt x="996" y="1027"/>
                  </a:lnTo>
                  <a:lnTo>
                    <a:pt x="1034" y="1020"/>
                  </a:lnTo>
                  <a:lnTo>
                    <a:pt x="1071" y="1012"/>
                  </a:lnTo>
                  <a:lnTo>
                    <a:pt x="1108" y="1002"/>
                  </a:lnTo>
                  <a:lnTo>
                    <a:pt x="1143" y="992"/>
                  </a:lnTo>
                  <a:lnTo>
                    <a:pt x="1177" y="980"/>
                  </a:lnTo>
                  <a:lnTo>
                    <a:pt x="1210" y="968"/>
                  </a:lnTo>
                  <a:lnTo>
                    <a:pt x="1242" y="954"/>
                  </a:lnTo>
                  <a:lnTo>
                    <a:pt x="1274" y="939"/>
                  </a:lnTo>
                  <a:lnTo>
                    <a:pt x="1304" y="924"/>
                  </a:lnTo>
                  <a:lnTo>
                    <a:pt x="1333" y="908"/>
                  </a:lnTo>
                  <a:lnTo>
                    <a:pt x="1360" y="891"/>
                  </a:lnTo>
                  <a:lnTo>
                    <a:pt x="1387" y="872"/>
                  </a:lnTo>
                  <a:lnTo>
                    <a:pt x="1412" y="853"/>
                  </a:lnTo>
                  <a:lnTo>
                    <a:pt x="1436" y="834"/>
                  </a:lnTo>
                  <a:lnTo>
                    <a:pt x="1458" y="813"/>
                  </a:lnTo>
                  <a:lnTo>
                    <a:pt x="1479" y="792"/>
                  </a:lnTo>
                  <a:lnTo>
                    <a:pt x="1497" y="770"/>
                  </a:lnTo>
                  <a:lnTo>
                    <a:pt x="1515" y="748"/>
                  </a:lnTo>
                  <a:lnTo>
                    <a:pt x="1531" y="724"/>
                  </a:lnTo>
                  <a:lnTo>
                    <a:pt x="1545" y="701"/>
                  </a:lnTo>
                  <a:lnTo>
                    <a:pt x="1558" y="676"/>
                  </a:lnTo>
                  <a:lnTo>
                    <a:pt x="1569" y="652"/>
                  </a:lnTo>
                  <a:lnTo>
                    <a:pt x="1578" y="626"/>
                  </a:lnTo>
                  <a:lnTo>
                    <a:pt x="1585" y="601"/>
                  </a:lnTo>
                  <a:lnTo>
                    <a:pt x="1590" y="575"/>
                  </a:lnTo>
                  <a:lnTo>
                    <a:pt x="1593" y="548"/>
                  </a:lnTo>
                  <a:lnTo>
                    <a:pt x="1594" y="521"/>
                  </a:lnTo>
                  <a:lnTo>
                    <a:pt x="1593" y="495"/>
                  </a:lnTo>
                  <a:lnTo>
                    <a:pt x="1590" y="468"/>
                  </a:lnTo>
                  <a:lnTo>
                    <a:pt x="1585" y="442"/>
                  </a:lnTo>
                  <a:lnTo>
                    <a:pt x="1578" y="416"/>
                  </a:lnTo>
                  <a:lnTo>
                    <a:pt x="1569" y="391"/>
                  </a:lnTo>
                  <a:lnTo>
                    <a:pt x="1558" y="366"/>
                  </a:lnTo>
                  <a:lnTo>
                    <a:pt x="1545" y="342"/>
                  </a:lnTo>
                  <a:lnTo>
                    <a:pt x="1531" y="318"/>
                  </a:lnTo>
                  <a:lnTo>
                    <a:pt x="1515" y="295"/>
                  </a:lnTo>
                  <a:lnTo>
                    <a:pt x="1497" y="272"/>
                  </a:lnTo>
                  <a:lnTo>
                    <a:pt x="1479" y="250"/>
                  </a:lnTo>
                  <a:lnTo>
                    <a:pt x="1458" y="229"/>
                  </a:lnTo>
                  <a:lnTo>
                    <a:pt x="1436" y="209"/>
                  </a:lnTo>
                  <a:lnTo>
                    <a:pt x="1412" y="189"/>
                  </a:lnTo>
                  <a:lnTo>
                    <a:pt x="1387" y="170"/>
                  </a:lnTo>
                  <a:lnTo>
                    <a:pt x="1360" y="152"/>
                  </a:lnTo>
                  <a:lnTo>
                    <a:pt x="1333" y="135"/>
                  </a:lnTo>
                  <a:lnTo>
                    <a:pt x="1304" y="118"/>
                  </a:lnTo>
                  <a:lnTo>
                    <a:pt x="1274" y="103"/>
                  </a:lnTo>
                  <a:lnTo>
                    <a:pt x="1242" y="88"/>
                  </a:lnTo>
                  <a:lnTo>
                    <a:pt x="1210" y="75"/>
                  </a:lnTo>
                  <a:lnTo>
                    <a:pt x="1177" y="62"/>
                  </a:lnTo>
                  <a:lnTo>
                    <a:pt x="1143" y="51"/>
                  </a:lnTo>
                  <a:lnTo>
                    <a:pt x="1108" y="40"/>
                  </a:lnTo>
                  <a:lnTo>
                    <a:pt x="1071" y="31"/>
                  </a:lnTo>
                  <a:lnTo>
                    <a:pt x="1034" y="22"/>
                  </a:lnTo>
                  <a:lnTo>
                    <a:pt x="996" y="16"/>
                  </a:lnTo>
                  <a:lnTo>
                    <a:pt x="957" y="10"/>
                  </a:lnTo>
                  <a:lnTo>
                    <a:pt x="918" y="5"/>
                  </a:lnTo>
                  <a:lnTo>
                    <a:pt x="879" y="2"/>
                  </a:lnTo>
                  <a:lnTo>
                    <a:pt x="838" y="0"/>
                  </a:lnTo>
                  <a:lnTo>
                    <a:pt x="798" y="0"/>
                  </a:lnTo>
                </a:path>
              </a:pathLst>
            </a:custGeom>
            <a:solidFill>
              <a:schemeClr val="accent4">
                <a:lumMod val="60000"/>
                <a:lumOff val="40000"/>
              </a:schemeClr>
            </a:solidFill>
            <a:ln w="7938">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endParaRPr lang="en-US"/>
            </a:p>
          </p:txBody>
        </p:sp>
        <p:sp>
          <p:nvSpPr>
            <p:cNvPr id="10309" name="Rectangle 69"/>
            <p:cNvSpPr>
              <a:spLocks noChangeArrowheads="1"/>
            </p:cNvSpPr>
            <p:nvPr/>
          </p:nvSpPr>
          <p:spPr bwMode="auto">
            <a:xfrm>
              <a:off x="3910659" y="4867822"/>
              <a:ext cx="1149354" cy="338554"/>
            </a:xfrm>
            <a:prstGeom prst="rect">
              <a:avLst/>
            </a:prstGeom>
            <a:noFill/>
            <a:ln w="9525">
              <a:noFill/>
              <a:miter lim="800000"/>
              <a:headEnd/>
              <a:tailEnd/>
            </a:ln>
          </p:spPr>
          <p:txBody>
            <a:bodyPr wrap="none" lIns="0" tIns="0" rIns="0" bIns="0">
              <a:spAutoFit/>
            </a:bodyPr>
            <a:lstStyle/>
            <a:p>
              <a:pPr algn="ctr">
                <a:defRPr/>
              </a:pPr>
              <a:r>
                <a:rPr lang="en-US" sz="1100" b="1" dirty="0" smtClean="0">
                  <a:solidFill>
                    <a:srgbClr val="000000"/>
                  </a:solidFill>
                  <a:effectLst/>
                  <a:latin typeface="Arial" charset="0"/>
                  <a:ea typeface="ＭＳ Ｐゴシック" pitchFamily="-112" charset="-128"/>
                  <a:cs typeface="+mn-cs"/>
                </a:rPr>
                <a:t>Mechanical &amp;</a:t>
              </a:r>
            </a:p>
            <a:p>
              <a:pPr algn="ctr">
                <a:defRPr/>
              </a:pPr>
              <a:r>
                <a:rPr lang="en-US" sz="1100" b="1" dirty="0" smtClean="0">
                  <a:solidFill>
                    <a:srgbClr val="000000"/>
                  </a:solidFill>
                  <a:effectLst/>
                  <a:latin typeface="Arial" charset="0"/>
                  <a:ea typeface="ＭＳ Ｐゴシック" pitchFamily="-112" charset="-128"/>
                  <a:cs typeface="+mn-cs"/>
                </a:rPr>
                <a:t>Electrical Models</a:t>
              </a:r>
              <a:endParaRPr lang="en-US" sz="2400" b="1" dirty="0">
                <a:solidFill>
                  <a:schemeClr val="tx1"/>
                </a:solidFill>
                <a:effectLst/>
                <a:latin typeface="Arial" charset="0"/>
                <a:ea typeface="ＭＳ Ｐゴシック" pitchFamily="-112" charset="-128"/>
                <a:cs typeface="+mn-cs"/>
              </a:endParaRPr>
            </a:p>
          </p:txBody>
        </p:sp>
        <p:grpSp>
          <p:nvGrpSpPr>
            <p:cNvPr id="6" name="Group 1795"/>
            <p:cNvGrpSpPr/>
            <p:nvPr/>
          </p:nvGrpSpPr>
          <p:grpSpPr>
            <a:xfrm>
              <a:off x="3751018" y="5259560"/>
              <a:ext cx="1477725" cy="718834"/>
              <a:chOff x="3751018" y="5180537"/>
              <a:chExt cx="1477725" cy="718834"/>
            </a:xfrm>
          </p:grpSpPr>
          <p:sp>
            <p:nvSpPr>
              <p:cNvPr id="7797" name="Line 70"/>
              <p:cNvSpPr>
                <a:spLocks noChangeShapeType="1"/>
              </p:cNvSpPr>
              <p:nvPr/>
            </p:nvSpPr>
            <p:spPr bwMode="auto">
              <a:xfrm>
                <a:off x="4586197" y="5315566"/>
                <a:ext cx="143815" cy="0"/>
              </a:xfrm>
              <a:prstGeom prst="line">
                <a:avLst/>
              </a:prstGeom>
              <a:noFill/>
              <a:ln w="3175">
                <a:solidFill>
                  <a:srgbClr val="000000"/>
                </a:solidFill>
                <a:round/>
                <a:headEnd/>
                <a:tailEnd/>
              </a:ln>
            </p:spPr>
            <p:txBody>
              <a:bodyPr/>
              <a:lstStyle/>
              <a:p>
                <a:endParaRPr lang="en-US"/>
              </a:p>
            </p:txBody>
          </p:sp>
          <p:sp>
            <p:nvSpPr>
              <p:cNvPr id="7798" name="Line 71"/>
              <p:cNvSpPr>
                <a:spLocks noChangeShapeType="1"/>
              </p:cNvSpPr>
              <p:nvPr/>
            </p:nvSpPr>
            <p:spPr bwMode="auto">
              <a:xfrm>
                <a:off x="4586197" y="5388376"/>
                <a:ext cx="143815" cy="0"/>
              </a:xfrm>
              <a:prstGeom prst="line">
                <a:avLst/>
              </a:prstGeom>
              <a:noFill/>
              <a:ln w="3175">
                <a:solidFill>
                  <a:srgbClr val="000000"/>
                </a:solidFill>
                <a:round/>
                <a:headEnd/>
                <a:tailEnd/>
              </a:ln>
            </p:spPr>
            <p:txBody>
              <a:bodyPr/>
              <a:lstStyle/>
              <a:p>
                <a:endParaRPr lang="en-US"/>
              </a:p>
            </p:txBody>
          </p:sp>
          <p:sp>
            <p:nvSpPr>
              <p:cNvPr id="7799" name="Line 72"/>
              <p:cNvSpPr>
                <a:spLocks noChangeShapeType="1"/>
              </p:cNvSpPr>
              <p:nvPr/>
            </p:nvSpPr>
            <p:spPr bwMode="auto">
              <a:xfrm flipH="1">
                <a:off x="4730011" y="5351309"/>
                <a:ext cx="145134" cy="0"/>
              </a:xfrm>
              <a:prstGeom prst="line">
                <a:avLst/>
              </a:prstGeom>
              <a:noFill/>
              <a:ln w="3175">
                <a:solidFill>
                  <a:srgbClr val="000000"/>
                </a:solidFill>
                <a:round/>
                <a:headEnd/>
                <a:tailEnd/>
              </a:ln>
            </p:spPr>
            <p:txBody>
              <a:bodyPr/>
              <a:lstStyle/>
              <a:p>
                <a:endParaRPr lang="en-US"/>
              </a:p>
            </p:txBody>
          </p:sp>
          <p:sp>
            <p:nvSpPr>
              <p:cNvPr id="7800" name="Freeform 73"/>
              <p:cNvSpPr>
                <a:spLocks/>
              </p:cNvSpPr>
              <p:nvPr/>
            </p:nvSpPr>
            <p:spPr bwMode="auto">
              <a:xfrm>
                <a:off x="4636334" y="5279823"/>
                <a:ext cx="188674" cy="144297"/>
              </a:xfrm>
              <a:custGeom>
                <a:avLst/>
                <a:gdLst>
                  <a:gd name="T0" fmla="*/ 143 w 143"/>
                  <a:gd name="T1" fmla="*/ 54 h 109"/>
                  <a:gd name="T2" fmla="*/ 135 w 143"/>
                  <a:gd name="T3" fmla="*/ 64 h 109"/>
                  <a:gd name="T4" fmla="*/ 127 w 143"/>
                  <a:gd name="T5" fmla="*/ 73 h 109"/>
                  <a:gd name="T6" fmla="*/ 116 w 143"/>
                  <a:gd name="T7" fmla="*/ 82 h 109"/>
                  <a:gd name="T8" fmla="*/ 104 w 143"/>
                  <a:gd name="T9" fmla="*/ 89 h 109"/>
                  <a:gd name="T10" fmla="*/ 90 w 143"/>
                  <a:gd name="T11" fmla="*/ 95 h 109"/>
                  <a:gd name="T12" fmla="*/ 75 w 143"/>
                  <a:gd name="T13" fmla="*/ 101 h 109"/>
                  <a:gd name="T14" fmla="*/ 60 w 143"/>
                  <a:gd name="T15" fmla="*/ 106 h 109"/>
                  <a:gd name="T16" fmla="*/ 43 w 143"/>
                  <a:gd name="T17" fmla="*/ 109 h 109"/>
                  <a:gd name="T18" fmla="*/ 43 w 143"/>
                  <a:gd name="T19" fmla="*/ 109 h 109"/>
                  <a:gd name="T20" fmla="*/ 0 w 143"/>
                  <a:gd name="T21" fmla="*/ 109 h 109"/>
                  <a:gd name="T22" fmla="*/ 9 w 143"/>
                  <a:gd name="T23" fmla="*/ 96 h 109"/>
                  <a:gd name="T24" fmla="*/ 15 w 143"/>
                  <a:gd name="T25" fmla="*/ 82 h 109"/>
                  <a:gd name="T26" fmla="*/ 19 w 143"/>
                  <a:gd name="T27" fmla="*/ 69 h 109"/>
                  <a:gd name="T28" fmla="*/ 20 w 143"/>
                  <a:gd name="T29" fmla="*/ 54 h 109"/>
                  <a:gd name="T30" fmla="*/ 19 w 143"/>
                  <a:gd name="T31" fmla="*/ 40 h 109"/>
                  <a:gd name="T32" fmla="*/ 15 w 143"/>
                  <a:gd name="T33" fmla="*/ 26 h 109"/>
                  <a:gd name="T34" fmla="*/ 9 w 143"/>
                  <a:gd name="T35" fmla="*/ 13 h 109"/>
                  <a:gd name="T36" fmla="*/ 0 w 143"/>
                  <a:gd name="T37" fmla="*/ 0 h 109"/>
                  <a:gd name="T38" fmla="*/ 43 w 143"/>
                  <a:gd name="T39" fmla="*/ 0 h 109"/>
                  <a:gd name="T40" fmla="*/ 60 w 143"/>
                  <a:gd name="T41" fmla="*/ 3 h 109"/>
                  <a:gd name="T42" fmla="*/ 75 w 143"/>
                  <a:gd name="T43" fmla="*/ 8 h 109"/>
                  <a:gd name="T44" fmla="*/ 90 w 143"/>
                  <a:gd name="T45" fmla="*/ 13 h 109"/>
                  <a:gd name="T46" fmla="*/ 104 w 143"/>
                  <a:gd name="T47" fmla="*/ 20 h 109"/>
                  <a:gd name="T48" fmla="*/ 116 w 143"/>
                  <a:gd name="T49" fmla="*/ 27 h 109"/>
                  <a:gd name="T50" fmla="*/ 127 w 143"/>
                  <a:gd name="T51" fmla="*/ 35 h 109"/>
                  <a:gd name="T52" fmla="*/ 135 w 143"/>
                  <a:gd name="T53" fmla="*/ 44 h 109"/>
                  <a:gd name="T54" fmla="*/ 143 w 143"/>
                  <a:gd name="T55" fmla="*/ 54 h 109"/>
                  <a:gd name="T56" fmla="*/ 143 w 143"/>
                  <a:gd name="T57" fmla="*/ 54 h 10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43"/>
                  <a:gd name="T88" fmla="*/ 0 h 109"/>
                  <a:gd name="T89" fmla="*/ 143 w 143"/>
                  <a:gd name="T90" fmla="*/ 109 h 10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43" h="109">
                    <a:moveTo>
                      <a:pt x="143" y="54"/>
                    </a:moveTo>
                    <a:lnTo>
                      <a:pt x="135" y="64"/>
                    </a:lnTo>
                    <a:lnTo>
                      <a:pt x="127" y="73"/>
                    </a:lnTo>
                    <a:lnTo>
                      <a:pt x="116" y="82"/>
                    </a:lnTo>
                    <a:lnTo>
                      <a:pt x="104" y="89"/>
                    </a:lnTo>
                    <a:lnTo>
                      <a:pt x="90" y="95"/>
                    </a:lnTo>
                    <a:lnTo>
                      <a:pt x="75" y="101"/>
                    </a:lnTo>
                    <a:lnTo>
                      <a:pt x="60" y="106"/>
                    </a:lnTo>
                    <a:lnTo>
                      <a:pt x="43" y="109"/>
                    </a:lnTo>
                    <a:lnTo>
                      <a:pt x="0" y="109"/>
                    </a:lnTo>
                    <a:lnTo>
                      <a:pt x="9" y="96"/>
                    </a:lnTo>
                    <a:lnTo>
                      <a:pt x="15" y="82"/>
                    </a:lnTo>
                    <a:lnTo>
                      <a:pt x="19" y="69"/>
                    </a:lnTo>
                    <a:lnTo>
                      <a:pt x="20" y="54"/>
                    </a:lnTo>
                    <a:lnTo>
                      <a:pt x="19" y="40"/>
                    </a:lnTo>
                    <a:lnTo>
                      <a:pt x="15" y="26"/>
                    </a:lnTo>
                    <a:lnTo>
                      <a:pt x="9" y="13"/>
                    </a:lnTo>
                    <a:lnTo>
                      <a:pt x="0" y="0"/>
                    </a:lnTo>
                    <a:lnTo>
                      <a:pt x="43" y="0"/>
                    </a:lnTo>
                    <a:lnTo>
                      <a:pt x="60" y="3"/>
                    </a:lnTo>
                    <a:lnTo>
                      <a:pt x="75" y="8"/>
                    </a:lnTo>
                    <a:lnTo>
                      <a:pt x="90" y="13"/>
                    </a:lnTo>
                    <a:lnTo>
                      <a:pt x="104" y="20"/>
                    </a:lnTo>
                    <a:lnTo>
                      <a:pt x="116" y="27"/>
                    </a:lnTo>
                    <a:lnTo>
                      <a:pt x="127" y="35"/>
                    </a:lnTo>
                    <a:lnTo>
                      <a:pt x="135" y="44"/>
                    </a:lnTo>
                    <a:lnTo>
                      <a:pt x="143" y="54"/>
                    </a:lnTo>
                    <a:close/>
                  </a:path>
                </a:pathLst>
              </a:custGeom>
              <a:solidFill>
                <a:srgbClr val="FFFFFF"/>
              </a:solidFill>
              <a:ln w="9525">
                <a:noFill/>
                <a:round/>
                <a:headEnd/>
                <a:tailEnd/>
              </a:ln>
            </p:spPr>
            <p:txBody>
              <a:bodyPr/>
              <a:lstStyle/>
              <a:p>
                <a:endParaRPr lang="en-US"/>
              </a:p>
            </p:txBody>
          </p:sp>
          <p:sp>
            <p:nvSpPr>
              <p:cNvPr id="7801" name="Freeform 74"/>
              <p:cNvSpPr>
                <a:spLocks/>
              </p:cNvSpPr>
              <p:nvPr/>
            </p:nvSpPr>
            <p:spPr bwMode="auto">
              <a:xfrm>
                <a:off x="4636334" y="5279823"/>
                <a:ext cx="188674" cy="144297"/>
              </a:xfrm>
              <a:custGeom>
                <a:avLst/>
                <a:gdLst>
                  <a:gd name="T0" fmla="*/ 143 w 143"/>
                  <a:gd name="T1" fmla="*/ 54 h 109"/>
                  <a:gd name="T2" fmla="*/ 135 w 143"/>
                  <a:gd name="T3" fmla="*/ 64 h 109"/>
                  <a:gd name="T4" fmla="*/ 127 w 143"/>
                  <a:gd name="T5" fmla="*/ 73 h 109"/>
                  <a:gd name="T6" fmla="*/ 116 w 143"/>
                  <a:gd name="T7" fmla="*/ 82 h 109"/>
                  <a:gd name="T8" fmla="*/ 104 w 143"/>
                  <a:gd name="T9" fmla="*/ 89 h 109"/>
                  <a:gd name="T10" fmla="*/ 90 w 143"/>
                  <a:gd name="T11" fmla="*/ 95 h 109"/>
                  <a:gd name="T12" fmla="*/ 75 w 143"/>
                  <a:gd name="T13" fmla="*/ 101 h 109"/>
                  <a:gd name="T14" fmla="*/ 60 w 143"/>
                  <a:gd name="T15" fmla="*/ 106 h 109"/>
                  <a:gd name="T16" fmla="*/ 43 w 143"/>
                  <a:gd name="T17" fmla="*/ 109 h 109"/>
                  <a:gd name="T18" fmla="*/ 43 w 143"/>
                  <a:gd name="T19" fmla="*/ 109 h 109"/>
                  <a:gd name="T20" fmla="*/ 0 w 143"/>
                  <a:gd name="T21" fmla="*/ 109 h 109"/>
                  <a:gd name="T22" fmla="*/ 9 w 143"/>
                  <a:gd name="T23" fmla="*/ 96 h 109"/>
                  <a:gd name="T24" fmla="*/ 15 w 143"/>
                  <a:gd name="T25" fmla="*/ 82 h 109"/>
                  <a:gd name="T26" fmla="*/ 19 w 143"/>
                  <a:gd name="T27" fmla="*/ 69 h 109"/>
                  <a:gd name="T28" fmla="*/ 20 w 143"/>
                  <a:gd name="T29" fmla="*/ 54 h 109"/>
                  <a:gd name="T30" fmla="*/ 19 w 143"/>
                  <a:gd name="T31" fmla="*/ 40 h 109"/>
                  <a:gd name="T32" fmla="*/ 15 w 143"/>
                  <a:gd name="T33" fmla="*/ 26 h 109"/>
                  <a:gd name="T34" fmla="*/ 9 w 143"/>
                  <a:gd name="T35" fmla="*/ 13 h 109"/>
                  <a:gd name="T36" fmla="*/ 0 w 143"/>
                  <a:gd name="T37" fmla="*/ 0 h 109"/>
                  <a:gd name="T38" fmla="*/ 43 w 143"/>
                  <a:gd name="T39" fmla="*/ 0 h 109"/>
                  <a:gd name="T40" fmla="*/ 60 w 143"/>
                  <a:gd name="T41" fmla="*/ 3 h 109"/>
                  <a:gd name="T42" fmla="*/ 75 w 143"/>
                  <a:gd name="T43" fmla="*/ 8 h 109"/>
                  <a:gd name="T44" fmla="*/ 90 w 143"/>
                  <a:gd name="T45" fmla="*/ 13 h 109"/>
                  <a:gd name="T46" fmla="*/ 104 w 143"/>
                  <a:gd name="T47" fmla="*/ 20 h 109"/>
                  <a:gd name="T48" fmla="*/ 116 w 143"/>
                  <a:gd name="T49" fmla="*/ 27 h 109"/>
                  <a:gd name="T50" fmla="*/ 127 w 143"/>
                  <a:gd name="T51" fmla="*/ 35 h 109"/>
                  <a:gd name="T52" fmla="*/ 135 w 143"/>
                  <a:gd name="T53" fmla="*/ 44 h 109"/>
                  <a:gd name="T54" fmla="*/ 143 w 143"/>
                  <a:gd name="T55" fmla="*/ 54 h 109"/>
                  <a:gd name="T56" fmla="*/ 143 w 143"/>
                  <a:gd name="T57" fmla="*/ 54 h 10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43"/>
                  <a:gd name="T88" fmla="*/ 0 h 109"/>
                  <a:gd name="T89" fmla="*/ 143 w 143"/>
                  <a:gd name="T90" fmla="*/ 109 h 10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43" h="109">
                    <a:moveTo>
                      <a:pt x="143" y="54"/>
                    </a:moveTo>
                    <a:lnTo>
                      <a:pt x="135" y="64"/>
                    </a:lnTo>
                    <a:lnTo>
                      <a:pt x="127" y="73"/>
                    </a:lnTo>
                    <a:lnTo>
                      <a:pt x="116" y="82"/>
                    </a:lnTo>
                    <a:lnTo>
                      <a:pt x="104" y="89"/>
                    </a:lnTo>
                    <a:lnTo>
                      <a:pt x="90" y="95"/>
                    </a:lnTo>
                    <a:lnTo>
                      <a:pt x="75" y="101"/>
                    </a:lnTo>
                    <a:lnTo>
                      <a:pt x="60" y="106"/>
                    </a:lnTo>
                    <a:lnTo>
                      <a:pt x="43" y="109"/>
                    </a:lnTo>
                    <a:lnTo>
                      <a:pt x="0" y="109"/>
                    </a:lnTo>
                    <a:lnTo>
                      <a:pt x="9" y="96"/>
                    </a:lnTo>
                    <a:lnTo>
                      <a:pt x="15" y="82"/>
                    </a:lnTo>
                    <a:lnTo>
                      <a:pt x="19" y="69"/>
                    </a:lnTo>
                    <a:lnTo>
                      <a:pt x="20" y="54"/>
                    </a:lnTo>
                    <a:lnTo>
                      <a:pt x="19" y="40"/>
                    </a:lnTo>
                    <a:lnTo>
                      <a:pt x="15" y="26"/>
                    </a:lnTo>
                    <a:lnTo>
                      <a:pt x="9" y="13"/>
                    </a:lnTo>
                    <a:lnTo>
                      <a:pt x="0" y="0"/>
                    </a:lnTo>
                    <a:lnTo>
                      <a:pt x="43" y="0"/>
                    </a:lnTo>
                    <a:lnTo>
                      <a:pt x="60" y="3"/>
                    </a:lnTo>
                    <a:lnTo>
                      <a:pt x="75" y="8"/>
                    </a:lnTo>
                    <a:lnTo>
                      <a:pt x="90" y="13"/>
                    </a:lnTo>
                    <a:lnTo>
                      <a:pt x="104" y="20"/>
                    </a:lnTo>
                    <a:lnTo>
                      <a:pt x="116" y="27"/>
                    </a:lnTo>
                    <a:lnTo>
                      <a:pt x="127" y="35"/>
                    </a:lnTo>
                    <a:lnTo>
                      <a:pt x="135" y="44"/>
                    </a:lnTo>
                    <a:lnTo>
                      <a:pt x="143" y="54"/>
                    </a:lnTo>
                  </a:path>
                </a:pathLst>
              </a:custGeom>
              <a:noFill/>
              <a:ln w="3175">
                <a:solidFill>
                  <a:srgbClr val="000000"/>
                </a:solidFill>
                <a:round/>
                <a:headEnd/>
                <a:tailEnd/>
              </a:ln>
            </p:spPr>
            <p:txBody>
              <a:bodyPr/>
              <a:lstStyle/>
              <a:p>
                <a:endParaRPr lang="en-US"/>
              </a:p>
            </p:txBody>
          </p:sp>
          <p:sp>
            <p:nvSpPr>
              <p:cNvPr id="7802" name="Freeform 75"/>
              <p:cNvSpPr>
                <a:spLocks/>
              </p:cNvSpPr>
              <p:nvPr/>
            </p:nvSpPr>
            <p:spPr bwMode="auto">
              <a:xfrm>
                <a:off x="4636334" y="5279823"/>
                <a:ext cx="188674" cy="144297"/>
              </a:xfrm>
              <a:custGeom>
                <a:avLst/>
                <a:gdLst>
                  <a:gd name="T0" fmla="*/ 88 w 143"/>
                  <a:gd name="T1" fmla="*/ 109 h 109"/>
                  <a:gd name="T2" fmla="*/ 0 w 143"/>
                  <a:gd name="T3" fmla="*/ 109 h 109"/>
                  <a:gd name="T4" fmla="*/ 0 w 143"/>
                  <a:gd name="T5" fmla="*/ 0 h 109"/>
                  <a:gd name="T6" fmla="*/ 88 w 143"/>
                  <a:gd name="T7" fmla="*/ 0 h 109"/>
                  <a:gd name="T8" fmla="*/ 99 w 143"/>
                  <a:gd name="T9" fmla="*/ 0 h 109"/>
                  <a:gd name="T10" fmla="*/ 109 w 143"/>
                  <a:gd name="T11" fmla="*/ 4 h 109"/>
                  <a:gd name="T12" fmla="*/ 118 w 143"/>
                  <a:gd name="T13" fmla="*/ 9 h 109"/>
                  <a:gd name="T14" fmla="*/ 127 w 143"/>
                  <a:gd name="T15" fmla="*/ 16 h 109"/>
                  <a:gd name="T16" fmla="*/ 133 w 143"/>
                  <a:gd name="T17" fmla="*/ 24 h 109"/>
                  <a:gd name="T18" fmla="*/ 139 w 143"/>
                  <a:gd name="T19" fmla="*/ 33 h 109"/>
                  <a:gd name="T20" fmla="*/ 142 w 143"/>
                  <a:gd name="T21" fmla="*/ 43 h 109"/>
                  <a:gd name="T22" fmla="*/ 143 w 143"/>
                  <a:gd name="T23" fmla="*/ 54 h 109"/>
                  <a:gd name="T24" fmla="*/ 142 w 143"/>
                  <a:gd name="T25" fmla="*/ 65 h 109"/>
                  <a:gd name="T26" fmla="*/ 139 w 143"/>
                  <a:gd name="T27" fmla="*/ 76 h 109"/>
                  <a:gd name="T28" fmla="*/ 133 w 143"/>
                  <a:gd name="T29" fmla="*/ 85 h 109"/>
                  <a:gd name="T30" fmla="*/ 127 w 143"/>
                  <a:gd name="T31" fmla="*/ 93 h 109"/>
                  <a:gd name="T32" fmla="*/ 118 w 143"/>
                  <a:gd name="T33" fmla="*/ 99 h 109"/>
                  <a:gd name="T34" fmla="*/ 109 w 143"/>
                  <a:gd name="T35" fmla="*/ 105 h 109"/>
                  <a:gd name="T36" fmla="*/ 99 w 143"/>
                  <a:gd name="T37" fmla="*/ 108 h 109"/>
                  <a:gd name="T38" fmla="*/ 88 w 143"/>
                  <a:gd name="T39" fmla="*/ 109 h 109"/>
                  <a:gd name="T40" fmla="*/ 88 w 143"/>
                  <a:gd name="T41" fmla="*/ 109 h 109"/>
                  <a:gd name="T42" fmla="*/ 88 w 143"/>
                  <a:gd name="T43" fmla="*/ 109 h 10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43"/>
                  <a:gd name="T67" fmla="*/ 0 h 109"/>
                  <a:gd name="T68" fmla="*/ 143 w 143"/>
                  <a:gd name="T69" fmla="*/ 109 h 10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43" h="109">
                    <a:moveTo>
                      <a:pt x="88" y="109"/>
                    </a:moveTo>
                    <a:lnTo>
                      <a:pt x="0" y="109"/>
                    </a:lnTo>
                    <a:lnTo>
                      <a:pt x="0" y="0"/>
                    </a:lnTo>
                    <a:lnTo>
                      <a:pt x="88" y="0"/>
                    </a:lnTo>
                    <a:lnTo>
                      <a:pt x="99" y="0"/>
                    </a:lnTo>
                    <a:lnTo>
                      <a:pt x="109" y="4"/>
                    </a:lnTo>
                    <a:lnTo>
                      <a:pt x="118" y="9"/>
                    </a:lnTo>
                    <a:lnTo>
                      <a:pt x="127" y="16"/>
                    </a:lnTo>
                    <a:lnTo>
                      <a:pt x="133" y="24"/>
                    </a:lnTo>
                    <a:lnTo>
                      <a:pt x="139" y="33"/>
                    </a:lnTo>
                    <a:lnTo>
                      <a:pt x="142" y="43"/>
                    </a:lnTo>
                    <a:lnTo>
                      <a:pt x="143" y="54"/>
                    </a:lnTo>
                    <a:lnTo>
                      <a:pt x="142" y="65"/>
                    </a:lnTo>
                    <a:lnTo>
                      <a:pt x="139" y="76"/>
                    </a:lnTo>
                    <a:lnTo>
                      <a:pt x="133" y="85"/>
                    </a:lnTo>
                    <a:lnTo>
                      <a:pt x="127" y="93"/>
                    </a:lnTo>
                    <a:lnTo>
                      <a:pt x="118" y="99"/>
                    </a:lnTo>
                    <a:lnTo>
                      <a:pt x="109" y="105"/>
                    </a:lnTo>
                    <a:lnTo>
                      <a:pt x="99" y="108"/>
                    </a:lnTo>
                    <a:lnTo>
                      <a:pt x="88" y="109"/>
                    </a:lnTo>
                    <a:close/>
                  </a:path>
                </a:pathLst>
              </a:custGeom>
              <a:solidFill>
                <a:srgbClr val="FFFFFF"/>
              </a:solidFill>
              <a:ln w="9525">
                <a:noFill/>
                <a:round/>
                <a:headEnd/>
                <a:tailEnd/>
              </a:ln>
            </p:spPr>
            <p:txBody>
              <a:bodyPr/>
              <a:lstStyle/>
              <a:p>
                <a:endParaRPr lang="en-US"/>
              </a:p>
            </p:txBody>
          </p:sp>
          <p:sp>
            <p:nvSpPr>
              <p:cNvPr id="7803" name="Freeform 76"/>
              <p:cNvSpPr>
                <a:spLocks/>
              </p:cNvSpPr>
              <p:nvPr/>
            </p:nvSpPr>
            <p:spPr bwMode="auto">
              <a:xfrm>
                <a:off x="4636334" y="5279823"/>
                <a:ext cx="188674" cy="144297"/>
              </a:xfrm>
              <a:custGeom>
                <a:avLst/>
                <a:gdLst>
                  <a:gd name="T0" fmla="*/ 88 w 143"/>
                  <a:gd name="T1" fmla="*/ 109 h 109"/>
                  <a:gd name="T2" fmla="*/ 0 w 143"/>
                  <a:gd name="T3" fmla="*/ 109 h 109"/>
                  <a:gd name="T4" fmla="*/ 0 w 143"/>
                  <a:gd name="T5" fmla="*/ 0 h 109"/>
                  <a:gd name="T6" fmla="*/ 88 w 143"/>
                  <a:gd name="T7" fmla="*/ 0 h 109"/>
                  <a:gd name="T8" fmla="*/ 99 w 143"/>
                  <a:gd name="T9" fmla="*/ 0 h 109"/>
                  <a:gd name="T10" fmla="*/ 109 w 143"/>
                  <a:gd name="T11" fmla="*/ 4 h 109"/>
                  <a:gd name="T12" fmla="*/ 118 w 143"/>
                  <a:gd name="T13" fmla="*/ 9 h 109"/>
                  <a:gd name="T14" fmla="*/ 127 w 143"/>
                  <a:gd name="T15" fmla="*/ 16 h 109"/>
                  <a:gd name="T16" fmla="*/ 133 w 143"/>
                  <a:gd name="T17" fmla="*/ 24 h 109"/>
                  <a:gd name="T18" fmla="*/ 139 w 143"/>
                  <a:gd name="T19" fmla="*/ 33 h 109"/>
                  <a:gd name="T20" fmla="*/ 142 w 143"/>
                  <a:gd name="T21" fmla="*/ 43 h 109"/>
                  <a:gd name="T22" fmla="*/ 143 w 143"/>
                  <a:gd name="T23" fmla="*/ 54 h 109"/>
                  <a:gd name="T24" fmla="*/ 142 w 143"/>
                  <a:gd name="T25" fmla="*/ 65 h 109"/>
                  <a:gd name="T26" fmla="*/ 139 w 143"/>
                  <a:gd name="T27" fmla="*/ 76 h 109"/>
                  <a:gd name="T28" fmla="*/ 133 w 143"/>
                  <a:gd name="T29" fmla="*/ 85 h 109"/>
                  <a:gd name="T30" fmla="*/ 127 w 143"/>
                  <a:gd name="T31" fmla="*/ 93 h 109"/>
                  <a:gd name="T32" fmla="*/ 118 w 143"/>
                  <a:gd name="T33" fmla="*/ 99 h 109"/>
                  <a:gd name="T34" fmla="*/ 109 w 143"/>
                  <a:gd name="T35" fmla="*/ 105 h 109"/>
                  <a:gd name="T36" fmla="*/ 99 w 143"/>
                  <a:gd name="T37" fmla="*/ 108 h 109"/>
                  <a:gd name="T38" fmla="*/ 88 w 143"/>
                  <a:gd name="T39" fmla="*/ 109 h 109"/>
                  <a:gd name="T40" fmla="*/ 88 w 143"/>
                  <a:gd name="T41" fmla="*/ 109 h 109"/>
                  <a:gd name="T42" fmla="*/ 88 w 143"/>
                  <a:gd name="T43" fmla="*/ 109 h 10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43"/>
                  <a:gd name="T67" fmla="*/ 0 h 109"/>
                  <a:gd name="T68" fmla="*/ 143 w 143"/>
                  <a:gd name="T69" fmla="*/ 109 h 10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43" h="109">
                    <a:moveTo>
                      <a:pt x="88" y="109"/>
                    </a:moveTo>
                    <a:lnTo>
                      <a:pt x="0" y="109"/>
                    </a:lnTo>
                    <a:lnTo>
                      <a:pt x="0" y="0"/>
                    </a:lnTo>
                    <a:lnTo>
                      <a:pt x="88" y="0"/>
                    </a:lnTo>
                    <a:lnTo>
                      <a:pt x="99" y="0"/>
                    </a:lnTo>
                    <a:lnTo>
                      <a:pt x="109" y="4"/>
                    </a:lnTo>
                    <a:lnTo>
                      <a:pt x="118" y="9"/>
                    </a:lnTo>
                    <a:lnTo>
                      <a:pt x="127" y="16"/>
                    </a:lnTo>
                    <a:lnTo>
                      <a:pt x="133" y="24"/>
                    </a:lnTo>
                    <a:lnTo>
                      <a:pt x="139" y="33"/>
                    </a:lnTo>
                    <a:lnTo>
                      <a:pt x="142" y="43"/>
                    </a:lnTo>
                    <a:lnTo>
                      <a:pt x="143" y="54"/>
                    </a:lnTo>
                    <a:lnTo>
                      <a:pt x="142" y="65"/>
                    </a:lnTo>
                    <a:lnTo>
                      <a:pt x="139" y="76"/>
                    </a:lnTo>
                    <a:lnTo>
                      <a:pt x="133" y="85"/>
                    </a:lnTo>
                    <a:lnTo>
                      <a:pt x="127" y="93"/>
                    </a:lnTo>
                    <a:lnTo>
                      <a:pt x="118" y="99"/>
                    </a:lnTo>
                    <a:lnTo>
                      <a:pt x="109" y="105"/>
                    </a:lnTo>
                    <a:lnTo>
                      <a:pt x="99" y="108"/>
                    </a:lnTo>
                    <a:lnTo>
                      <a:pt x="88" y="109"/>
                    </a:lnTo>
                  </a:path>
                </a:pathLst>
              </a:custGeom>
              <a:noFill/>
              <a:ln w="3175">
                <a:solidFill>
                  <a:srgbClr val="000000"/>
                </a:solidFill>
                <a:round/>
                <a:headEnd/>
                <a:tailEnd/>
              </a:ln>
            </p:spPr>
            <p:txBody>
              <a:bodyPr/>
              <a:lstStyle/>
              <a:p>
                <a:endParaRPr lang="en-US"/>
              </a:p>
            </p:txBody>
          </p:sp>
          <p:sp>
            <p:nvSpPr>
              <p:cNvPr id="7804" name="Rectangle 77"/>
              <p:cNvSpPr>
                <a:spLocks noChangeArrowheads="1"/>
              </p:cNvSpPr>
              <p:nvPr/>
            </p:nvSpPr>
            <p:spPr bwMode="auto">
              <a:xfrm>
                <a:off x="4136282" y="5327480"/>
                <a:ext cx="267838" cy="323012"/>
              </a:xfrm>
              <a:prstGeom prst="rect">
                <a:avLst/>
              </a:prstGeom>
              <a:solidFill>
                <a:srgbClr val="FFFFFF"/>
              </a:solidFill>
              <a:ln w="9525">
                <a:noFill/>
                <a:miter lim="800000"/>
                <a:headEnd/>
                <a:tailEnd/>
              </a:ln>
            </p:spPr>
            <p:txBody>
              <a:bodyPr/>
              <a:lstStyle/>
              <a:p>
                <a:pPr algn="l" eaLnBrk="0" hangingPunct="0"/>
                <a:endParaRPr lang="en-US" sz="1800" b="0">
                  <a:solidFill>
                    <a:schemeClr val="tx1"/>
                  </a:solidFill>
                </a:endParaRPr>
              </a:p>
            </p:txBody>
          </p:sp>
          <p:sp>
            <p:nvSpPr>
              <p:cNvPr id="7805" name="Rectangle 78"/>
              <p:cNvSpPr>
                <a:spLocks noChangeArrowheads="1"/>
              </p:cNvSpPr>
              <p:nvPr/>
            </p:nvSpPr>
            <p:spPr bwMode="auto">
              <a:xfrm>
                <a:off x="4136282" y="5327480"/>
                <a:ext cx="267838" cy="323012"/>
              </a:xfrm>
              <a:prstGeom prst="rect">
                <a:avLst/>
              </a:prstGeom>
              <a:noFill/>
              <a:ln w="3175">
                <a:solidFill>
                  <a:srgbClr val="000000"/>
                </a:solidFill>
                <a:miter lim="800000"/>
                <a:headEnd/>
                <a:tailEnd/>
              </a:ln>
            </p:spPr>
            <p:txBody>
              <a:bodyPr/>
              <a:lstStyle/>
              <a:p>
                <a:pPr algn="l" eaLnBrk="0" hangingPunct="0"/>
                <a:endParaRPr lang="en-US" sz="1800" b="0">
                  <a:solidFill>
                    <a:schemeClr val="tx1"/>
                  </a:solidFill>
                </a:endParaRPr>
              </a:p>
            </p:txBody>
          </p:sp>
          <p:sp>
            <p:nvSpPr>
              <p:cNvPr id="7806" name="Line 79"/>
              <p:cNvSpPr>
                <a:spLocks noChangeShapeType="1"/>
              </p:cNvSpPr>
              <p:nvPr/>
            </p:nvSpPr>
            <p:spPr bwMode="auto">
              <a:xfrm>
                <a:off x="4328914" y="5563120"/>
                <a:ext cx="50137" cy="0"/>
              </a:xfrm>
              <a:prstGeom prst="line">
                <a:avLst/>
              </a:prstGeom>
              <a:noFill/>
              <a:ln w="3175">
                <a:solidFill>
                  <a:srgbClr val="000000"/>
                </a:solidFill>
                <a:round/>
                <a:headEnd/>
                <a:tailEnd/>
              </a:ln>
            </p:spPr>
            <p:txBody>
              <a:bodyPr/>
              <a:lstStyle/>
              <a:p>
                <a:endParaRPr lang="en-US"/>
              </a:p>
            </p:txBody>
          </p:sp>
          <p:sp>
            <p:nvSpPr>
              <p:cNvPr id="7807" name="Freeform 80"/>
              <p:cNvSpPr>
                <a:spLocks/>
              </p:cNvSpPr>
              <p:nvPr/>
            </p:nvSpPr>
            <p:spPr bwMode="auto">
              <a:xfrm>
                <a:off x="4136282" y="5461186"/>
                <a:ext cx="50137" cy="55600"/>
              </a:xfrm>
              <a:custGeom>
                <a:avLst/>
                <a:gdLst>
                  <a:gd name="T0" fmla="*/ 0 w 38"/>
                  <a:gd name="T1" fmla="*/ 0 h 42"/>
                  <a:gd name="T2" fmla="*/ 38 w 38"/>
                  <a:gd name="T3" fmla="*/ 20 h 42"/>
                  <a:gd name="T4" fmla="*/ 0 w 38"/>
                  <a:gd name="T5" fmla="*/ 42 h 42"/>
                  <a:gd name="T6" fmla="*/ 0 60000 65536"/>
                  <a:gd name="T7" fmla="*/ 0 60000 65536"/>
                  <a:gd name="T8" fmla="*/ 0 60000 65536"/>
                  <a:gd name="T9" fmla="*/ 0 w 38"/>
                  <a:gd name="T10" fmla="*/ 0 h 42"/>
                  <a:gd name="T11" fmla="*/ 38 w 38"/>
                  <a:gd name="T12" fmla="*/ 42 h 42"/>
                </a:gdLst>
                <a:ahLst/>
                <a:cxnLst>
                  <a:cxn ang="T6">
                    <a:pos x="T0" y="T1"/>
                  </a:cxn>
                  <a:cxn ang="T7">
                    <a:pos x="T2" y="T3"/>
                  </a:cxn>
                  <a:cxn ang="T8">
                    <a:pos x="T4" y="T5"/>
                  </a:cxn>
                </a:cxnLst>
                <a:rect l="T9" t="T10" r="T11" b="T12"/>
                <a:pathLst>
                  <a:path w="38" h="42">
                    <a:moveTo>
                      <a:pt x="0" y="0"/>
                    </a:moveTo>
                    <a:lnTo>
                      <a:pt x="38" y="20"/>
                    </a:lnTo>
                    <a:lnTo>
                      <a:pt x="0" y="42"/>
                    </a:lnTo>
                  </a:path>
                </a:pathLst>
              </a:custGeom>
              <a:noFill/>
              <a:ln w="3175">
                <a:solidFill>
                  <a:srgbClr val="000000"/>
                </a:solidFill>
                <a:round/>
                <a:headEnd/>
                <a:tailEnd/>
              </a:ln>
            </p:spPr>
            <p:txBody>
              <a:bodyPr/>
              <a:lstStyle/>
              <a:p>
                <a:endParaRPr lang="en-US"/>
              </a:p>
            </p:txBody>
          </p:sp>
          <p:sp>
            <p:nvSpPr>
              <p:cNvPr id="10321" name="Rectangle 81"/>
              <p:cNvSpPr>
                <a:spLocks noChangeArrowheads="1"/>
              </p:cNvSpPr>
              <p:nvPr/>
            </p:nvSpPr>
            <p:spPr bwMode="auto">
              <a:xfrm>
                <a:off x="4334191" y="5559149"/>
                <a:ext cx="48818" cy="76782"/>
              </a:xfrm>
              <a:prstGeom prst="rect">
                <a:avLst/>
              </a:prstGeom>
              <a:noFill/>
              <a:ln w="9525">
                <a:noFill/>
                <a:miter lim="800000"/>
                <a:headEnd/>
                <a:tailEnd/>
              </a:ln>
            </p:spPr>
            <p:txBody>
              <a:bodyPr wrap="none" lIns="0" tIns="0" rIns="0" bIns="0">
                <a:spAutoFit/>
              </a:bodyPr>
              <a:lstStyle/>
              <a:p>
                <a:pPr algn="l">
                  <a:defRPr/>
                </a:pPr>
                <a:r>
                  <a:rPr lang="en-US" sz="600" b="0" i="1">
                    <a:solidFill>
                      <a:srgbClr val="000000"/>
                    </a:solidFill>
                    <a:latin typeface="Arial" charset="0"/>
                    <a:ea typeface="ＭＳ Ｐゴシック" pitchFamily="-112" charset="-128"/>
                    <a:cs typeface="+mn-cs"/>
                  </a:rPr>
                  <a:t>Q</a:t>
                </a:r>
                <a:endParaRPr lang="en-US" sz="1800" b="0">
                  <a:solidFill>
                    <a:schemeClr val="tx1"/>
                  </a:solidFill>
                  <a:effectLst>
                    <a:outerShdw blurRad="38100" dist="38100" dir="2700000" algn="tl">
                      <a:srgbClr val="C0C0C0"/>
                    </a:outerShdw>
                  </a:effectLst>
                  <a:latin typeface="Arial" charset="0"/>
                  <a:ea typeface="ＭＳ Ｐゴシック" pitchFamily="-112" charset="-128"/>
                  <a:cs typeface="+mn-cs"/>
                </a:endParaRPr>
              </a:p>
            </p:txBody>
          </p:sp>
          <p:sp>
            <p:nvSpPr>
              <p:cNvPr id="10322" name="Rectangle 82"/>
              <p:cNvSpPr>
                <a:spLocks noChangeArrowheads="1"/>
              </p:cNvSpPr>
              <p:nvPr/>
            </p:nvSpPr>
            <p:spPr bwMode="auto">
              <a:xfrm>
                <a:off x="4334191" y="5344690"/>
                <a:ext cx="48818" cy="76782"/>
              </a:xfrm>
              <a:prstGeom prst="rect">
                <a:avLst/>
              </a:prstGeom>
              <a:noFill/>
              <a:ln w="9525">
                <a:noFill/>
                <a:miter lim="800000"/>
                <a:headEnd/>
                <a:tailEnd/>
              </a:ln>
            </p:spPr>
            <p:txBody>
              <a:bodyPr wrap="none" lIns="0" tIns="0" rIns="0" bIns="0">
                <a:spAutoFit/>
              </a:bodyPr>
              <a:lstStyle/>
              <a:p>
                <a:pPr algn="l">
                  <a:defRPr/>
                </a:pPr>
                <a:r>
                  <a:rPr lang="en-US" sz="600" b="0" i="1">
                    <a:solidFill>
                      <a:srgbClr val="000000"/>
                    </a:solidFill>
                    <a:latin typeface="Arial" charset="0"/>
                    <a:ea typeface="ＭＳ Ｐゴシック" pitchFamily="-112" charset="-128"/>
                    <a:cs typeface="+mn-cs"/>
                  </a:rPr>
                  <a:t>Q</a:t>
                </a:r>
                <a:endParaRPr lang="en-US" sz="1800" b="0">
                  <a:solidFill>
                    <a:schemeClr val="tx1"/>
                  </a:solidFill>
                  <a:effectLst>
                    <a:outerShdw blurRad="38100" dist="38100" dir="2700000" algn="tl">
                      <a:srgbClr val="C0C0C0"/>
                    </a:outerShdw>
                  </a:effectLst>
                  <a:latin typeface="Arial" charset="0"/>
                  <a:ea typeface="ＭＳ Ｐゴシック" pitchFamily="-112" charset="-128"/>
                  <a:cs typeface="+mn-cs"/>
                </a:endParaRPr>
              </a:p>
            </p:txBody>
          </p:sp>
          <p:sp>
            <p:nvSpPr>
              <p:cNvPr id="10323" name="Rectangle 83"/>
              <p:cNvSpPr>
                <a:spLocks noChangeArrowheads="1"/>
              </p:cNvSpPr>
              <p:nvPr/>
            </p:nvSpPr>
            <p:spPr bwMode="auto">
              <a:xfrm>
                <a:off x="4240514" y="5336747"/>
                <a:ext cx="62012" cy="38391"/>
              </a:xfrm>
              <a:prstGeom prst="rect">
                <a:avLst/>
              </a:prstGeom>
              <a:noFill/>
              <a:ln w="9525">
                <a:noFill/>
                <a:miter lim="800000"/>
                <a:headEnd/>
                <a:tailEnd/>
              </a:ln>
            </p:spPr>
            <p:txBody>
              <a:bodyPr wrap="none" lIns="0" tIns="0" rIns="0" bIns="0">
                <a:spAutoFit/>
              </a:bodyPr>
              <a:lstStyle/>
              <a:p>
                <a:pPr algn="l">
                  <a:defRPr/>
                </a:pPr>
                <a:r>
                  <a:rPr lang="en-US" sz="300" b="0">
                    <a:solidFill>
                      <a:srgbClr val="000000"/>
                    </a:solidFill>
                    <a:latin typeface="Arial" charset="0"/>
                    <a:ea typeface="ＭＳ Ｐゴシック" pitchFamily="-112" charset="-128"/>
                    <a:cs typeface="+mn-cs"/>
                  </a:rPr>
                  <a:t>SET</a:t>
                </a:r>
                <a:endParaRPr lang="en-US" sz="1800" b="0">
                  <a:solidFill>
                    <a:schemeClr val="tx1"/>
                  </a:solidFill>
                  <a:effectLst>
                    <a:outerShdw blurRad="38100" dist="38100" dir="2700000" algn="tl">
                      <a:srgbClr val="C0C0C0"/>
                    </a:outerShdw>
                  </a:effectLst>
                  <a:latin typeface="Arial" charset="0"/>
                  <a:ea typeface="ＭＳ Ｐゴシック" pitchFamily="-112" charset="-128"/>
                  <a:cs typeface="+mn-cs"/>
                </a:endParaRPr>
              </a:p>
            </p:txBody>
          </p:sp>
          <p:sp>
            <p:nvSpPr>
              <p:cNvPr id="10324" name="Rectangle 84"/>
              <p:cNvSpPr>
                <a:spLocks noChangeArrowheads="1"/>
              </p:cNvSpPr>
              <p:nvPr/>
            </p:nvSpPr>
            <p:spPr bwMode="auto">
              <a:xfrm>
                <a:off x="4240514" y="5582978"/>
                <a:ext cx="62012" cy="38391"/>
              </a:xfrm>
              <a:prstGeom prst="rect">
                <a:avLst/>
              </a:prstGeom>
              <a:noFill/>
              <a:ln w="9525">
                <a:noFill/>
                <a:miter lim="800000"/>
                <a:headEnd/>
                <a:tailEnd/>
              </a:ln>
            </p:spPr>
            <p:txBody>
              <a:bodyPr wrap="none" lIns="0" tIns="0" rIns="0" bIns="0">
                <a:spAutoFit/>
              </a:bodyPr>
              <a:lstStyle/>
              <a:p>
                <a:pPr algn="l">
                  <a:defRPr/>
                </a:pPr>
                <a:r>
                  <a:rPr lang="en-US" sz="300" b="0" dirty="0">
                    <a:solidFill>
                      <a:srgbClr val="000000"/>
                    </a:solidFill>
                    <a:latin typeface="Arial" charset="0"/>
                    <a:ea typeface="ＭＳ Ｐゴシック" pitchFamily="-112" charset="-128"/>
                    <a:cs typeface="+mn-cs"/>
                  </a:rPr>
                  <a:t>CLR</a:t>
                </a:r>
                <a:endParaRPr lang="en-US" sz="1800" b="0" dirty="0">
                  <a:solidFill>
                    <a:schemeClr val="tx1"/>
                  </a:solidFill>
                  <a:effectLst>
                    <a:outerShdw blurRad="38100" dist="38100" dir="2700000" algn="tl">
                      <a:srgbClr val="C0C0C0"/>
                    </a:outerShdw>
                  </a:effectLst>
                  <a:latin typeface="Arial" charset="0"/>
                  <a:ea typeface="ＭＳ Ｐゴシック" pitchFamily="-112" charset="-128"/>
                  <a:cs typeface="+mn-cs"/>
                </a:endParaRPr>
              </a:p>
            </p:txBody>
          </p:sp>
          <p:sp>
            <p:nvSpPr>
              <p:cNvPr id="10325" name="Rectangle 85"/>
              <p:cNvSpPr>
                <a:spLocks noChangeArrowheads="1"/>
              </p:cNvSpPr>
              <p:nvPr/>
            </p:nvSpPr>
            <p:spPr bwMode="auto">
              <a:xfrm>
                <a:off x="4166628" y="5346014"/>
                <a:ext cx="42221" cy="76782"/>
              </a:xfrm>
              <a:prstGeom prst="rect">
                <a:avLst/>
              </a:prstGeom>
              <a:noFill/>
              <a:ln w="9525">
                <a:noFill/>
                <a:miter lim="800000"/>
                <a:headEnd/>
                <a:tailEnd/>
              </a:ln>
            </p:spPr>
            <p:txBody>
              <a:bodyPr wrap="none" lIns="0" tIns="0" rIns="0" bIns="0">
                <a:spAutoFit/>
              </a:bodyPr>
              <a:lstStyle/>
              <a:p>
                <a:pPr algn="l">
                  <a:defRPr/>
                </a:pPr>
                <a:r>
                  <a:rPr lang="en-US" sz="600" b="0" dirty="0">
                    <a:solidFill>
                      <a:srgbClr val="000000"/>
                    </a:solidFill>
                    <a:latin typeface="Arial" charset="0"/>
                    <a:ea typeface="ＭＳ Ｐゴシック" pitchFamily="-112" charset="-128"/>
                    <a:cs typeface="+mn-cs"/>
                  </a:rPr>
                  <a:t>S</a:t>
                </a:r>
                <a:endParaRPr lang="en-US" sz="1800" b="0" dirty="0">
                  <a:solidFill>
                    <a:schemeClr val="tx1"/>
                  </a:solidFill>
                  <a:effectLst>
                    <a:outerShdw blurRad="38100" dist="38100" dir="2700000" algn="tl">
                      <a:srgbClr val="C0C0C0"/>
                    </a:outerShdw>
                  </a:effectLst>
                  <a:latin typeface="Arial" charset="0"/>
                  <a:ea typeface="ＭＳ Ｐゴシック" pitchFamily="-112" charset="-128"/>
                  <a:cs typeface="+mn-cs"/>
                </a:endParaRPr>
              </a:p>
            </p:txBody>
          </p:sp>
          <p:sp>
            <p:nvSpPr>
              <p:cNvPr id="10326" name="Rectangle 86"/>
              <p:cNvSpPr>
                <a:spLocks noChangeArrowheads="1"/>
              </p:cNvSpPr>
              <p:nvPr/>
            </p:nvSpPr>
            <p:spPr bwMode="auto">
              <a:xfrm>
                <a:off x="4171906" y="5560472"/>
                <a:ext cx="46179" cy="76782"/>
              </a:xfrm>
              <a:prstGeom prst="rect">
                <a:avLst/>
              </a:prstGeom>
              <a:noFill/>
              <a:ln w="9525">
                <a:noFill/>
                <a:miter lim="800000"/>
                <a:headEnd/>
                <a:tailEnd/>
              </a:ln>
            </p:spPr>
            <p:txBody>
              <a:bodyPr wrap="none" lIns="0" tIns="0" rIns="0" bIns="0">
                <a:spAutoFit/>
              </a:bodyPr>
              <a:lstStyle/>
              <a:p>
                <a:pPr algn="l">
                  <a:defRPr/>
                </a:pPr>
                <a:r>
                  <a:rPr lang="en-US" sz="600" b="0">
                    <a:solidFill>
                      <a:srgbClr val="000000"/>
                    </a:solidFill>
                    <a:latin typeface="Arial" charset="0"/>
                    <a:ea typeface="ＭＳ Ｐゴシック" pitchFamily="-112" charset="-128"/>
                    <a:cs typeface="+mn-cs"/>
                  </a:rPr>
                  <a:t>R</a:t>
                </a:r>
                <a:endParaRPr lang="en-US" sz="1800" b="0">
                  <a:solidFill>
                    <a:schemeClr val="tx1"/>
                  </a:solidFill>
                  <a:effectLst>
                    <a:outerShdw blurRad="38100" dist="38100" dir="2700000" algn="tl">
                      <a:srgbClr val="C0C0C0"/>
                    </a:outerShdw>
                  </a:effectLst>
                  <a:latin typeface="Arial" charset="0"/>
                  <a:ea typeface="ＭＳ Ｐゴシック" pitchFamily="-112" charset="-128"/>
                  <a:cs typeface="+mn-cs"/>
                </a:endParaRPr>
              </a:p>
            </p:txBody>
          </p:sp>
          <p:sp>
            <p:nvSpPr>
              <p:cNvPr id="7814" name="Freeform 87"/>
              <p:cNvSpPr>
                <a:spLocks/>
              </p:cNvSpPr>
              <p:nvPr/>
            </p:nvSpPr>
            <p:spPr bwMode="auto">
              <a:xfrm>
                <a:off x="5036111" y="5523405"/>
                <a:ext cx="192632" cy="193278"/>
              </a:xfrm>
              <a:custGeom>
                <a:avLst/>
                <a:gdLst>
                  <a:gd name="T0" fmla="*/ 0 w 146"/>
                  <a:gd name="T1" fmla="*/ 0 h 146"/>
                  <a:gd name="T2" fmla="*/ 146 w 146"/>
                  <a:gd name="T3" fmla="*/ 73 h 146"/>
                  <a:gd name="T4" fmla="*/ 0 w 146"/>
                  <a:gd name="T5" fmla="*/ 146 h 146"/>
                  <a:gd name="T6" fmla="*/ 0 w 146"/>
                  <a:gd name="T7" fmla="*/ 0 h 146"/>
                  <a:gd name="T8" fmla="*/ 0 60000 65536"/>
                  <a:gd name="T9" fmla="*/ 0 60000 65536"/>
                  <a:gd name="T10" fmla="*/ 0 60000 65536"/>
                  <a:gd name="T11" fmla="*/ 0 60000 65536"/>
                  <a:gd name="T12" fmla="*/ 0 w 146"/>
                  <a:gd name="T13" fmla="*/ 0 h 146"/>
                  <a:gd name="T14" fmla="*/ 146 w 146"/>
                  <a:gd name="T15" fmla="*/ 146 h 146"/>
                </a:gdLst>
                <a:ahLst/>
                <a:cxnLst>
                  <a:cxn ang="T8">
                    <a:pos x="T0" y="T1"/>
                  </a:cxn>
                  <a:cxn ang="T9">
                    <a:pos x="T2" y="T3"/>
                  </a:cxn>
                  <a:cxn ang="T10">
                    <a:pos x="T4" y="T5"/>
                  </a:cxn>
                  <a:cxn ang="T11">
                    <a:pos x="T6" y="T7"/>
                  </a:cxn>
                </a:cxnLst>
                <a:rect l="T12" t="T13" r="T14" b="T15"/>
                <a:pathLst>
                  <a:path w="146" h="146">
                    <a:moveTo>
                      <a:pt x="0" y="0"/>
                    </a:moveTo>
                    <a:lnTo>
                      <a:pt x="146" y="73"/>
                    </a:lnTo>
                    <a:lnTo>
                      <a:pt x="0" y="146"/>
                    </a:lnTo>
                    <a:lnTo>
                      <a:pt x="0" y="0"/>
                    </a:lnTo>
                    <a:close/>
                  </a:path>
                </a:pathLst>
              </a:custGeom>
              <a:solidFill>
                <a:srgbClr val="FFFFFF"/>
              </a:solidFill>
              <a:ln w="9525">
                <a:noFill/>
                <a:round/>
                <a:headEnd/>
                <a:tailEnd/>
              </a:ln>
            </p:spPr>
            <p:txBody>
              <a:bodyPr/>
              <a:lstStyle/>
              <a:p>
                <a:endParaRPr lang="en-US"/>
              </a:p>
            </p:txBody>
          </p:sp>
          <p:sp>
            <p:nvSpPr>
              <p:cNvPr id="7815" name="Freeform 88"/>
              <p:cNvSpPr>
                <a:spLocks/>
              </p:cNvSpPr>
              <p:nvPr/>
            </p:nvSpPr>
            <p:spPr bwMode="auto">
              <a:xfrm>
                <a:off x="5036111" y="5523405"/>
                <a:ext cx="192632" cy="193278"/>
              </a:xfrm>
              <a:custGeom>
                <a:avLst/>
                <a:gdLst>
                  <a:gd name="T0" fmla="*/ 0 w 146"/>
                  <a:gd name="T1" fmla="*/ 0 h 146"/>
                  <a:gd name="T2" fmla="*/ 146 w 146"/>
                  <a:gd name="T3" fmla="*/ 73 h 146"/>
                  <a:gd name="T4" fmla="*/ 0 w 146"/>
                  <a:gd name="T5" fmla="*/ 146 h 146"/>
                  <a:gd name="T6" fmla="*/ 0 w 146"/>
                  <a:gd name="T7" fmla="*/ 0 h 146"/>
                  <a:gd name="T8" fmla="*/ 0 60000 65536"/>
                  <a:gd name="T9" fmla="*/ 0 60000 65536"/>
                  <a:gd name="T10" fmla="*/ 0 60000 65536"/>
                  <a:gd name="T11" fmla="*/ 0 60000 65536"/>
                  <a:gd name="T12" fmla="*/ 0 w 146"/>
                  <a:gd name="T13" fmla="*/ 0 h 146"/>
                  <a:gd name="T14" fmla="*/ 146 w 146"/>
                  <a:gd name="T15" fmla="*/ 146 h 146"/>
                </a:gdLst>
                <a:ahLst/>
                <a:cxnLst>
                  <a:cxn ang="T8">
                    <a:pos x="T0" y="T1"/>
                  </a:cxn>
                  <a:cxn ang="T9">
                    <a:pos x="T2" y="T3"/>
                  </a:cxn>
                  <a:cxn ang="T10">
                    <a:pos x="T4" y="T5"/>
                  </a:cxn>
                  <a:cxn ang="T11">
                    <a:pos x="T6" y="T7"/>
                  </a:cxn>
                </a:cxnLst>
                <a:rect l="T12" t="T13" r="T14" b="T15"/>
                <a:pathLst>
                  <a:path w="146" h="146">
                    <a:moveTo>
                      <a:pt x="0" y="0"/>
                    </a:moveTo>
                    <a:lnTo>
                      <a:pt x="146" y="73"/>
                    </a:lnTo>
                    <a:lnTo>
                      <a:pt x="0" y="146"/>
                    </a:lnTo>
                    <a:lnTo>
                      <a:pt x="0" y="0"/>
                    </a:lnTo>
                    <a:close/>
                  </a:path>
                </a:pathLst>
              </a:custGeom>
              <a:noFill/>
              <a:ln w="3175">
                <a:solidFill>
                  <a:srgbClr val="000000"/>
                </a:solidFill>
                <a:round/>
                <a:headEnd/>
                <a:tailEnd/>
              </a:ln>
            </p:spPr>
            <p:txBody>
              <a:bodyPr/>
              <a:lstStyle/>
              <a:p>
                <a:endParaRPr lang="en-US"/>
              </a:p>
            </p:txBody>
          </p:sp>
          <p:sp>
            <p:nvSpPr>
              <p:cNvPr id="7816" name="Freeform 89"/>
              <p:cNvSpPr>
                <a:spLocks/>
              </p:cNvSpPr>
              <p:nvPr/>
            </p:nvSpPr>
            <p:spPr bwMode="auto">
              <a:xfrm>
                <a:off x="4404120" y="5381757"/>
                <a:ext cx="182077" cy="6620"/>
              </a:xfrm>
              <a:custGeom>
                <a:avLst/>
                <a:gdLst>
                  <a:gd name="T0" fmla="*/ 0 w 138"/>
                  <a:gd name="T1" fmla="*/ 0 h 5"/>
                  <a:gd name="T2" fmla="*/ 74 w 138"/>
                  <a:gd name="T3" fmla="*/ 0 h 5"/>
                  <a:gd name="T4" fmla="*/ 74 w 138"/>
                  <a:gd name="T5" fmla="*/ 5 h 5"/>
                  <a:gd name="T6" fmla="*/ 138 w 138"/>
                  <a:gd name="T7" fmla="*/ 5 h 5"/>
                  <a:gd name="T8" fmla="*/ 0 60000 65536"/>
                  <a:gd name="T9" fmla="*/ 0 60000 65536"/>
                  <a:gd name="T10" fmla="*/ 0 60000 65536"/>
                  <a:gd name="T11" fmla="*/ 0 60000 65536"/>
                  <a:gd name="T12" fmla="*/ 0 w 138"/>
                  <a:gd name="T13" fmla="*/ 0 h 5"/>
                  <a:gd name="T14" fmla="*/ 138 w 138"/>
                  <a:gd name="T15" fmla="*/ 5 h 5"/>
                </a:gdLst>
                <a:ahLst/>
                <a:cxnLst>
                  <a:cxn ang="T8">
                    <a:pos x="T0" y="T1"/>
                  </a:cxn>
                  <a:cxn ang="T9">
                    <a:pos x="T2" y="T3"/>
                  </a:cxn>
                  <a:cxn ang="T10">
                    <a:pos x="T4" y="T5"/>
                  </a:cxn>
                  <a:cxn ang="T11">
                    <a:pos x="T6" y="T7"/>
                  </a:cxn>
                </a:cxnLst>
                <a:rect l="T12" t="T13" r="T14" b="T15"/>
                <a:pathLst>
                  <a:path w="138" h="5">
                    <a:moveTo>
                      <a:pt x="0" y="0"/>
                    </a:moveTo>
                    <a:lnTo>
                      <a:pt x="74" y="0"/>
                    </a:lnTo>
                    <a:lnTo>
                      <a:pt x="74" y="5"/>
                    </a:lnTo>
                    <a:lnTo>
                      <a:pt x="138" y="5"/>
                    </a:lnTo>
                  </a:path>
                </a:pathLst>
              </a:custGeom>
              <a:noFill/>
              <a:ln w="3175">
                <a:solidFill>
                  <a:srgbClr val="000000"/>
                </a:solidFill>
                <a:round/>
                <a:headEnd/>
                <a:tailEnd/>
              </a:ln>
            </p:spPr>
            <p:txBody>
              <a:bodyPr/>
              <a:lstStyle/>
              <a:p>
                <a:endParaRPr lang="en-US"/>
              </a:p>
            </p:txBody>
          </p:sp>
          <p:sp>
            <p:nvSpPr>
              <p:cNvPr id="7817" name="Freeform 90"/>
              <p:cNvSpPr>
                <a:spLocks/>
              </p:cNvSpPr>
              <p:nvPr/>
            </p:nvSpPr>
            <p:spPr bwMode="auto">
              <a:xfrm>
                <a:off x="3751018" y="5393671"/>
                <a:ext cx="192632" cy="194602"/>
              </a:xfrm>
              <a:custGeom>
                <a:avLst/>
                <a:gdLst>
                  <a:gd name="T0" fmla="*/ 0 w 146"/>
                  <a:gd name="T1" fmla="*/ 73 h 147"/>
                  <a:gd name="T2" fmla="*/ 1 w 146"/>
                  <a:gd name="T3" fmla="*/ 89 h 147"/>
                  <a:gd name="T4" fmla="*/ 5 w 146"/>
                  <a:gd name="T5" fmla="*/ 103 h 147"/>
                  <a:gd name="T6" fmla="*/ 13 w 146"/>
                  <a:gd name="T7" fmla="*/ 115 h 147"/>
                  <a:gd name="T8" fmla="*/ 21 w 146"/>
                  <a:gd name="T9" fmla="*/ 125 h 147"/>
                  <a:gd name="T10" fmla="*/ 32 w 146"/>
                  <a:gd name="T11" fmla="*/ 134 h 147"/>
                  <a:gd name="T12" fmla="*/ 44 w 146"/>
                  <a:gd name="T13" fmla="*/ 141 h 147"/>
                  <a:gd name="T14" fmla="*/ 58 w 146"/>
                  <a:gd name="T15" fmla="*/ 146 h 147"/>
                  <a:gd name="T16" fmla="*/ 73 w 146"/>
                  <a:gd name="T17" fmla="*/ 147 h 147"/>
                  <a:gd name="T18" fmla="*/ 87 w 146"/>
                  <a:gd name="T19" fmla="*/ 146 h 147"/>
                  <a:gd name="T20" fmla="*/ 101 w 146"/>
                  <a:gd name="T21" fmla="*/ 141 h 147"/>
                  <a:gd name="T22" fmla="*/ 114 w 146"/>
                  <a:gd name="T23" fmla="*/ 134 h 147"/>
                  <a:gd name="T24" fmla="*/ 125 w 146"/>
                  <a:gd name="T25" fmla="*/ 125 h 147"/>
                  <a:gd name="T26" fmla="*/ 133 w 146"/>
                  <a:gd name="T27" fmla="*/ 115 h 147"/>
                  <a:gd name="T28" fmla="*/ 140 w 146"/>
                  <a:gd name="T29" fmla="*/ 103 h 147"/>
                  <a:gd name="T30" fmla="*/ 144 w 146"/>
                  <a:gd name="T31" fmla="*/ 89 h 147"/>
                  <a:gd name="T32" fmla="*/ 146 w 146"/>
                  <a:gd name="T33" fmla="*/ 73 h 147"/>
                  <a:gd name="T34" fmla="*/ 146 w 146"/>
                  <a:gd name="T35" fmla="*/ 73 h 147"/>
                  <a:gd name="T36" fmla="*/ 144 w 146"/>
                  <a:gd name="T37" fmla="*/ 59 h 147"/>
                  <a:gd name="T38" fmla="*/ 140 w 146"/>
                  <a:gd name="T39" fmla="*/ 45 h 147"/>
                  <a:gd name="T40" fmla="*/ 133 w 146"/>
                  <a:gd name="T41" fmla="*/ 33 h 147"/>
                  <a:gd name="T42" fmla="*/ 125 w 146"/>
                  <a:gd name="T43" fmla="*/ 22 h 147"/>
                  <a:gd name="T44" fmla="*/ 114 w 146"/>
                  <a:gd name="T45" fmla="*/ 13 h 147"/>
                  <a:gd name="T46" fmla="*/ 101 w 146"/>
                  <a:gd name="T47" fmla="*/ 7 h 147"/>
                  <a:gd name="T48" fmla="*/ 87 w 146"/>
                  <a:gd name="T49" fmla="*/ 2 h 147"/>
                  <a:gd name="T50" fmla="*/ 73 w 146"/>
                  <a:gd name="T51" fmla="*/ 0 h 147"/>
                  <a:gd name="T52" fmla="*/ 58 w 146"/>
                  <a:gd name="T53" fmla="*/ 2 h 147"/>
                  <a:gd name="T54" fmla="*/ 44 w 146"/>
                  <a:gd name="T55" fmla="*/ 7 h 147"/>
                  <a:gd name="T56" fmla="*/ 32 w 146"/>
                  <a:gd name="T57" fmla="*/ 13 h 147"/>
                  <a:gd name="T58" fmla="*/ 21 w 146"/>
                  <a:gd name="T59" fmla="*/ 22 h 147"/>
                  <a:gd name="T60" fmla="*/ 13 w 146"/>
                  <a:gd name="T61" fmla="*/ 33 h 147"/>
                  <a:gd name="T62" fmla="*/ 5 w 146"/>
                  <a:gd name="T63" fmla="*/ 45 h 147"/>
                  <a:gd name="T64" fmla="*/ 1 w 146"/>
                  <a:gd name="T65" fmla="*/ 59 h 147"/>
                  <a:gd name="T66" fmla="*/ 0 w 146"/>
                  <a:gd name="T67" fmla="*/ 73 h 14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46"/>
                  <a:gd name="T103" fmla="*/ 0 h 147"/>
                  <a:gd name="T104" fmla="*/ 146 w 146"/>
                  <a:gd name="T105" fmla="*/ 147 h 14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46" h="147">
                    <a:moveTo>
                      <a:pt x="0" y="73"/>
                    </a:moveTo>
                    <a:lnTo>
                      <a:pt x="1" y="89"/>
                    </a:lnTo>
                    <a:lnTo>
                      <a:pt x="5" y="103"/>
                    </a:lnTo>
                    <a:lnTo>
                      <a:pt x="13" y="115"/>
                    </a:lnTo>
                    <a:lnTo>
                      <a:pt x="21" y="125"/>
                    </a:lnTo>
                    <a:lnTo>
                      <a:pt x="32" y="134"/>
                    </a:lnTo>
                    <a:lnTo>
                      <a:pt x="44" y="141"/>
                    </a:lnTo>
                    <a:lnTo>
                      <a:pt x="58" y="146"/>
                    </a:lnTo>
                    <a:lnTo>
                      <a:pt x="73" y="147"/>
                    </a:lnTo>
                    <a:lnTo>
                      <a:pt x="87" y="146"/>
                    </a:lnTo>
                    <a:lnTo>
                      <a:pt x="101" y="141"/>
                    </a:lnTo>
                    <a:lnTo>
                      <a:pt x="114" y="134"/>
                    </a:lnTo>
                    <a:lnTo>
                      <a:pt x="125" y="125"/>
                    </a:lnTo>
                    <a:lnTo>
                      <a:pt x="133" y="115"/>
                    </a:lnTo>
                    <a:lnTo>
                      <a:pt x="140" y="103"/>
                    </a:lnTo>
                    <a:lnTo>
                      <a:pt x="144" y="89"/>
                    </a:lnTo>
                    <a:lnTo>
                      <a:pt x="146" y="73"/>
                    </a:lnTo>
                    <a:lnTo>
                      <a:pt x="144" y="59"/>
                    </a:lnTo>
                    <a:lnTo>
                      <a:pt x="140" y="45"/>
                    </a:lnTo>
                    <a:lnTo>
                      <a:pt x="133" y="33"/>
                    </a:lnTo>
                    <a:lnTo>
                      <a:pt x="125" y="22"/>
                    </a:lnTo>
                    <a:lnTo>
                      <a:pt x="114" y="13"/>
                    </a:lnTo>
                    <a:lnTo>
                      <a:pt x="101" y="7"/>
                    </a:lnTo>
                    <a:lnTo>
                      <a:pt x="87" y="2"/>
                    </a:lnTo>
                    <a:lnTo>
                      <a:pt x="73" y="0"/>
                    </a:lnTo>
                    <a:lnTo>
                      <a:pt x="58" y="2"/>
                    </a:lnTo>
                    <a:lnTo>
                      <a:pt x="44" y="7"/>
                    </a:lnTo>
                    <a:lnTo>
                      <a:pt x="32" y="13"/>
                    </a:lnTo>
                    <a:lnTo>
                      <a:pt x="21" y="22"/>
                    </a:lnTo>
                    <a:lnTo>
                      <a:pt x="13" y="33"/>
                    </a:lnTo>
                    <a:lnTo>
                      <a:pt x="5" y="45"/>
                    </a:lnTo>
                    <a:lnTo>
                      <a:pt x="1" y="59"/>
                    </a:lnTo>
                    <a:lnTo>
                      <a:pt x="0" y="73"/>
                    </a:lnTo>
                    <a:close/>
                  </a:path>
                </a:pathLst>
              </a:custGeom>
              <a:solidFill>
                <a:srgbClr val="FFFFFF"/>
              </a:solidFill>
              <a:ln w="9525">
                <a:noFill/>
                <a:round/>
                <a:headEnd/>
                <a:tailEnd/>
              </a:ln>
            </p:spPr>
            <p:txBody>
              <a:bodyPr/>
              <a:lstStyle/>
              <a:p>
                <a:endParaRPr lang="en-US"/>
              </a:p>
            </p:txBody>
          </p:sp>
          <p:sp>
            <p:nvSpPr>
              <p:cNvPr id="7818" name="Freeform 91"/>
              <p:cNvSpPr>
                <a:spLocks/>
              </p:cNvSpPr>
              <p:nvPr/>
            </p:nvSpPr>
            <p:spPr bwMode="auto">
              <a:xfrm>
                <a:off x="3751018" y="5393671"/>
                <a:ext cx="192632" cy="194602"/>
              </a:xfrm>
              <a:custGeom>
                <a:avLst/>
                <a:gdLst>
                  <a:gd name="T0" fmla="*/ 0 w 146"/>
                  <a:gd name="T1" fmla="*/ 73 h 147"/>
                  <a:gd name="T2" fmla="*/ 1 w 146"/>
                  <a:gd name="T3" fmla="*/ 89 h 147"/>
                  <a:gd name="T4" fmla="*/ 5 w 146"/>
                  <a:gd name="T5" fmla="*/ 103 h 147"/>
                  <a:gd name="T6" fmla="*/ 13 w 146"/>
                  <a:gd name="T7" fmla="*/ 115 h 147"/>
                  <a:gd name="T8" fmla="*/ 21 w 146"/>
                  <a:gd name="T9" fmla="*/ 125 h 147"/>
                  <a:gd name="T10" fmla="*/ 32 w 146"/>
                  <a:gd name="T11" fmla="*/ 134 h 147"/>
                  <a:gd name="T12" fmla="*/ 44 w 146"/>
                  <a:gd name="T13" fmla="*/ 141 h 147"/>
                  <a:gd name="T14" fmla="*/ 58 w 146"/>
                  <a:gd name="T15" fmla="*/ 146 h 147"/>
                  <a:gd name="T16" fmla="*/ 73 w 146"/>
                  <a:gd name="T17" fmla="*/ 147 h 147"/>
                  <a:gd name="T18" fmla="*/ 87 w 146"/>
                  <a:gd name="T19" fmla="*/ 146 h 147"/>
                  <a:gd name="T20" fmla="*/ 101 w 146"/>
                  <a:gd name="T21" fmla="*/ 141 h 147"/>
                  <a:gd name="T22" fmla="*/ 114 w 146"/>
                  <a:gd name="T23" fmla="*/ 134 h 147"/>
                  <a:gd name="T24" fmla="*/ 125 w 146"/>
                  <a:gd name="T25" fmla="*/ 125 h 147"/>
                  <a:gd name="T26" fmla="*/ 133 w 146"/>
                  <a:gd name="T27" fmla="*/ 115 h 147"/>
                  <a:gd name="T28" fmla="*/ 140 w 146"/>
                  <a:gd name="T29" fmla="*/ 103 h 147"/>
                  <a:gd name="T30" fmla="*/ 144 w 146"/>
                  <a:gd name="T31" fmla="*/ 89 h 147"/>
                  <a:gd name="T32" fmla="*/ 146 w 146"/>
                  <a:gd name="T33" fmla="*/ 73 h 147"/>
                  <a:gd name="T34" fmla="*/ 146 w 146"/>
                  <a:gd name="T35" fmla="*/ 73 h 147"/>
                  <a:gd name="T36" fmla="*/ 144 w 146"/>
                  <a:gd name="T37" fmla="*/ 59 h 147"/>
                  <a:gd name="T38" fmla="*/ 140 w 146"/>
                  <a:gd name="T39" fmla="*/ 45 h 147"/>
                  <a:gd name="T40" fmla="*/ 133 w 146"/>
                  <a:gd name="T41" fmla="*/ 33 h 147"/>
                  <a:gd name="T42" fmla="*/ 125 w 146"/>
                  <a:gd name="T43" fmla="*/ 22 h 147"/>
                  <a:gd name="T44" fmla="*/ 114 w 146"/>
                  <a:gd name="T45" fmla="*/ 13 h 147"/>
                  <a:gd name="T46" fmla="*/ 101 w 146"/>
                  <a:gd name="T47" fmla="*/ 7 h 147"/>
                  <a:gd name="T48" fmla="*/ 87 w 146"/>
                  <a:gd name="T49" fmla="*/ 2 h 147"/>
                  <a:gd name="T50" fmla="*/ 73 w 146"/>
                  <a:gd name="T51" fmla="*/ 0 h 147"/>
                  <a:gd name="T52" fmla="*/ 58 w 146"/>
                  <a:gd name="T53" fmla="*/ 2 h 147"/>
                  <a:gd name="T54" fmla="*/ 44 w 146"/>
                  <a:gd name="T55" fmla="*/ 7 h 147"/>
                  <a:gd name="T56" fmla="*/ 32 w 146"/>
                  <a:gd name="T57" fmla="*/ 13 h 147"/>
                  <a:gd name="T58" fmla="*/ 21 w 146"/>
                  <a:gd name="T59" fmla="*/ 22 h 147"/>
                  <a:gd name="T60" fmla="*/ 13 w 146"/>
                  <a:gd name="T61" fmla="*/ 33 h 147"/>
                  <a:gd name="T62" fmla="*/ 5 w 146"/>
                  <a:gd name="T63" fmla="*/ 45 h 147"/>
                  <a:gd name="T64" fmla="*/ 1 w 146"/>
                  <a:gd name="T65" fmla="*/ 59 h 147"/>
                  <a:gd name="T66" fmla="*/ 0 w 146"/>
                  <a:gd name="T67" fmla="*/ 73 h 14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46"/>
                  <a:gd name="T103" fmla="*/ 0 h 147"/>
                  <a:gd name="T104" fmla="*/ 146 w 146"/>
                  <a:gd name="T105" fmla="*/ 147 h 14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46" h="147">
                    <a:moveTo>
                      <a:pt x="0" y="73"/>
                    </a:moveTo>
                    <a:lnTo>
                      <a:pt x="1" y="89"/>
                    </a:lnTo>
                    <a:lnTo>
                      <a:pt x="5" y="103"/>
                    </a:lnTo>
                    <a:lnTo>
                      <a:pt x="13" y="115"/>
                    </a:lnTo>
                    <a:lnTo>
                      <a:pt x="21" y="125"/>
                    </a:lnTo>
                    <a:lnTo>
                      <a:pt x="32" y="134"/>
                    </a:lnTo>
                    <a:lnTo>
                      <a:pt x="44" y="141"/>
                    </a:lnTo>
                    <a:lnTo>
                      <a:pt x="58" y="146"/>
                    </a:lnTo>
                    <a:lnTo>
                      <a:pt x="73" y="147"/>
                    </a:lnTo>
                    <a:lnTo>
                      <a:pt x="87" y="146"/>
                    </a:lnTo>
                    <a:lnTo>
                      <a:pt x="101" y="141"/>
                    </a:lnTo>
                    <a:lnTo>
                      <a:pt x="114" y="134"/>
                    </a:lnTo>
                    <a:lnTo>
                      <a:pt x="125" y="125"/>
                    </a:lnTo>
                    <a:lnTo>
                      <a:pt x="133" y="115"/>
                    </a:lnTo>
                    <a:lnTo>
                      <a:pt x="140" y="103"/>
                    </a:lnTo>
                    <a:lnTo>
                      <a:pt x="144" y="89"/>
                    </a:lnTo>
                    <a:lnTo>
                      <a:pt x="146" y="73"/>
                    </a:lnTo>
                    <a:lnTo>
                      <a:pt x="144" y="59"/>
                    </a:lnTo>
                    <a:lnTo>
                      <a:pt x="140" y="45"/>
                    </a:lnTo>
                    <a:lnTo>
                      <a:pt x="133" y="33"/>
                    </a:lnTo>
                    <a:lnTo>
                      <a:pt x="125" y="22"/>
                    </a:lnTo>
                    <a:lnTo>
                      <a:pt x="114" y="13"/>
                    </a:lnTo>
                    <a:lnTo>
                      <a:pt x="101" y="7"/>
                    </a:lnTo>
                    <a:lnTo>
                      <a:pt x="87" y="2"/>
                    </a:lnTo>
                    <a:lnTo>
                      <a:pt x="73" y="0"/>
                    </a:lnTo>
                    <a:lnTo>
                      <a:pt x="58" y="2"/>
                    </a:lnTo>
                    <a:lnTo>
                      <a:pt x="44" y="7"/>
                    </a:lnTo>
                    <a:lnTo>
                      <a:pt x="32" y="13"/>
                    </a:lnTo>
                    <a:lnTo>
                      <a:pt x="21" y="22"/>
                    </a:lnTo>
                    <a:lnTo>
                      <a:pt x="13" y="33"/>
                    </a:lnTo>
                    <a:lnTo>
                      <a:pt x="5" y="45"/>
                    </a:lnTo>
                    <a:lnTo>
                      <a:pt x="1" y="59"/>
                    </a:lnTo>
                    <a:lnTo>
                      <a:pt x="0" y="73"/>
                    </a:lnTo>
                  </a:path>
                </a:pathLst>
              </a:custGeom>
              <a:noFill/>
              <a:ln w="3175">
                <a:solidFill>
                  <a:srgbClr val="000000"/>
                </a:solidFill>
                <a:round/>
                <a:headEnd/>
                <a:tailEnd/>
              </a:ln>
            </p:spPr>
            <p:txBody>
              <a:bodyPr/>
              <a:lstStyle/>
              <a:p>
                <a:endParaRPr lang="en-US"/>
              </a:p>
            </p:txBody>
          </p:sp>
          <p:sp>
            <p:nvSpPr>
              <p:cNvPr id="7819" name="Freeform 92"/>
              <p:cNvSpPr>
                <a:spLocks/>
              </p:cNvSpPr>
              <p:nvPr/>
            </p:nvSpPr>
            <p:spPr bwMode="auto">
              <a:xfrm>
                <a:off x="3789280" y="5451919"/>
                <a:ext cx="114788" cy="78106"/>
              </a:xfrm>
              <a:custGeom>
                <a:avLst/>
                <a:gdLst>
                  <a:gd name="T0" fmla="*/ 0 w 87"/>
                  <a:gd name="T1" fmla="*/ 59 h 59"/>
                  <a:gd name="T2" fmla="*/ 0 w 87"/>
                  <a:gd name="T3" fmla="*/ 0 h 59"/>
                  <a:gd name="T4" fmla="*/ 29 w 87"/>
                  <a:gd name="T5" fmla="*/ 0 h 59"/>
                  <a:gd name="T6" fmla="*/ 29 w 87"/>
                  <a:gd name="T7" fmla="*/ 59 h 59"/>
                  <a:gd name="T8" fmla="*/ 58 w 87"/>
                  <a:gd name="T9" fmla="*/ 59 h 59"/>
                  <a:gd name="T10" fmla="*/ 58 w 87"/>
                  <a:gd name="T11" fmla="*/ 0 h 59"/>
                  <a:gd name="T12" fmla="*/ 87 w 87"/>
                  <a:gd name="T13" fmla="*/ 0 h 59"/>
                  <a:gd name="T14" fmla="*/ 87 w 87"/>
                  <a:gd name="T15" fmla="*/ 59 h 59"/>
                  <a:gd name="T16" fmla="*/ 0 60000 65536"/>
                  <a:gd name="T17" fmla="*/ 0 60000 65536"/>
                  <a:gd name="T18" fmla="*/ 0 60000 65536"/>
                  <a:gd name="T19" fmla="*/ 0 60000 65536"/>
                  <a:gd name="T20" fmla="*/ 0 60000 65536"/>
                  <a:gd name="T21" fmla="*/ 0 60000 65536"/>
                  <a:gd name="T22" fmla="*/ 0 60000 65536"/>
                  <a:gd name="T23" fmla="*/ 0 60000 65536"/>
                  <a:gd name="T24" fmla="*/ 0 w 87"/>
                  <a:gd name="T25" fmla="*/ 0 h 59"/>
                  <a:gd name="T26" fmla="*/ 87 w 87"/>
                  <a:gd name="T27" fmla="*/ 59 h 5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7" h="59">
                    <a:moveTo>
                      <a:pt x="0" y="59"/>
                    </a:moveTo>
                    <a:lnTo>
                      <a:pt x="0" y="0"/>
                    </a:lnTo>
                    <a:lnTo>
                      <a:pt x="29" y="0"/>
                    </a:lnTo>
                    <a:lnTo>
                      <a:pt x="29" y="59"/>
                    </a:lnTo>
                    <a:lnTo>
                      <a:pt x="58" y="59"/>
                    </a:lnTo>
                    <a:lnTo>
                      <a:pt x="58" y="0"/>
                    </a:lnTo>
                    <a:lnTo>
                      <a:pt x="87" y="0"/>
                    </a:lnTo>
                    <a:lnTo>
                      <a:pt x="87" y="59"/>
                    </a:lnTo>
                  </a:path>
                </a:pathLst>
              </a:custGeom>
              <a:noFill/>
              <a:ln w="3175">
                <a:solidFill>
                  <a:srgbClr val="000000"/>
                </a:solidFill>
                <a:round/>
                <a:headEnd/>
                <a:tailEnd/>
              </a:ln>
            </p:spPr>
            <p:txBody>
              <a:bodyPr/>
              <a:lstStyle/>
              <a:p>
                <a:endParaRPr lang="en-US"/>
              </a:p>
            </p:txBody>
          </p:sp>
          <p:sp>
            <p:nvSpPr>
              <p:cNvPr id="7820" name="Freeform 93"/>
              <p:cNvSpPr>
                <a:spLocks/>
              </p:cNvSpPr>
              <p:nvPr/>
            </p:nvSpPr>
            <p:spPr bwMode="auto">
              <a:xfrm>
                <a:off x="4404120" y="5593568"/>
                <a:ext cx="182077" cy="2648"/>
              </a:xfrm>
              <a:custGeom>
                <a:avLst/>
                <a:gdLst>
                  <a:gd name="T0" fmla="*/ 0 w 138"/>
                  <a:gd name="T1" fmla="*/ 2 h 2"/>
                  <a:gd name="T2" fmla="*/ 74 w 138"/>
                  <a:gd name="T3" fmla="*/ 2 h 2"/>
                  <a:gd name="T4" fmla="*/ 74 w 138"/>
                  <a:gd name="T5" fmla="*/ 0 h 2"/>
                  <a:gd name="T6" fmla="*/ 138 w 138"/>
                  <a:gd name="T7" fmla="*/ 0 h 2"/>
                  <a:gd name="T8" fmla="*/ 0 60000 65536"/>
                  <a:gd name="T9" fmla="*/ 0 60000 65536"/>
                  <a:gd name="T10" fmla="*/ 0 60000 65536"/>
                  <a:gd name="T11" fmla="*/ 0 60000 65536"/>
                  <a:gd name="T12" fmla="*/ 0 w 138"/>
                  <a:gd name="T13" fmla="*/ 0 h 2"/>
                  <a:gd name="T14" fmla="*/ 138 w 138"/>
                  <a:gd name="T15" fmla="*/ 2 h 2"/>
                </a:gdLst>
                <a:ahLst/>
                <a:cxnLst>
                  <a:cxn ang="T8">
                    <a:pos x="T0" y="T1"/>
                  </a:cxn>
                  <a:cxn ang="T9">
                    <a:pos x="T2" y="T3"/>
                  </a:cxn>
                  <a:cxn ang="T10">
                    <a:pos x="T4" y="T5"/>
                  </a:cxn>
                  <a:cxn ang="T11">
                    <a:pos x="T6" y="T7"/>
                  </a:cxn>
                </a:cxnLst>
                <a:rect l="T12" t="T13" r="T14" b="T15"/>
                <a:pathLst>
                  <a:path w="138" h="2">
                    <a:moveTo>
                      <a:pt x="0" y="2"/>
                    </a:moveTo>
                    <a:lnTo>
                      <a:pt x="74" y="2"/>
                    </a:lnTo>
                    <a:lnTo>
                      <a:pt x="74" y="0"/>
                    </a:lnTo>
                    <a:lnTo>
                      <a:pt x="138" y="0"/>
                    </a:lnTo>
                  </a:path>
                </a:pathLst>
              </a:custGeom>
              <a:noFill/>
              <a:ln w="3175">
                <a:solidFill>
                  <a:srgbClr val="000000"/>
                </a:solidFill>
                <a:round/>
                <a:headEnd/>
                <a:tailEnd/>
              </a:ln>
            </p:spPr>
            <p:txBody>
              <a:bodyPr/>
              <a:lstStyle/>
              <a:p>
                <a:endParaRPr lang="en-US"/>
              </a:p>
            </p:txBody>
          </p:sp>
          <p:sp>
            <p:nvSpPr>
              <p:cNvPr id="7821" name="Freeform 94"/>
              <p:cNvSpPr>
                <a:spLocks/>
              </p:cNvSpPr>
              <p:nvPr/>
            </p:nvSpPr>
            <p:spPr bwMode="auto">
              <a:xfrm>
                <a:off x="3943650" y="5488986"/>
                <a:ext cx="192632" cy="1324"/>
              </a:xfrm>
              <a:custGeom>
                <a:avLst/>
                <a:gdLst>
                  <a:gd name="T0" fmla="*/ 0 w 146"/>
                  <a:gd name="T1" fmla="*/ 1 h 1"/>
                  <a:gd name="T2" fmla="*/ 74 w 146"/>
                  <a:gd name="T3" fmla="*/ 1 h 1"/>
                  <a:gd name="T4" fmla="*/ 74 w 146"/>
                  <a:gd name="T5" fmla="*/ 0 h 1"/>
                  <a:gd name="T6" fmla="*/ 146 w 146"/>
                  <a:gd name="T7" fmla="*/ 0 h 1"/>
                  <a:gd name="T8" fmla="*/ 0 60000 65536"/>
                  <a:gd name="T9" fmla="*/ 0 60000 65536"/>
                  <a:gd name="T10" fmla="*/ 0 60000 65536"/>
                  <a:gd name="T11" fmla="*/ 0 60000 65536"/>
                  <a:gd name="T12" fmla="*/ 0 w 146"/>
                  <a:gd name="T13" fmla="*/ 0 h 1"/>
                  <a:gd name="T14" fmla="*/ 146 w 146"/>
                  <a:gd name="T15" fmla="*/ 1 h 1"/>
                </a:gdLst>
                <a:ahLst/>
                <a:cxnLst>
                  <a:cxn ang="T8">
                    <a:pos x="T0" y="T1"/>
                  </a:cxn>
                  <a:cxn ang="T9">
                    <a:pos x="T2" y="T3"/>
                  </a:cxn>
                  <a:cxn ang="T10">
                    <a:pos x="T4" y="T5"/>
                  </a:cxn>
                  <a:cxn ang="T11">
                    <a:pos x="T6" y="T7"/>
                  </a:cxn>
                </a:cxnLst>
                <a:rect l="T12" t="T13" r="T14" b="T15"/>
                <a:pathLst>
                  <a:path w="146" h="1">
                    <a:moveTo>
                      <a:pt x="0" y="1"/>
                    </a:moveTo>
                    <a:lnTo>
                      <a:pt x="74" y="1"/>
                    </a:lnTo>
                    <a:lnTo>
                      <a:pt x="74" y="0"/>
                    </a:lnTo>
                    <a:lnTo>
                      <a:pt x="146" y="0"/>
                    </a:lnTo>
                  </a:path>
                </a:pathLst>
              </a:custGeom>
              <a:noFill/>
              <a:ln w="3175">
                <a:solidFill>
                  <a:srgbClr val="000000"/>
                </a:solidFill>
                <a:round/>
                <a:headEnd/>
                <a:tailEnd/>
              </a:ln>
            </p:spPr>
            <p:txBody>
              <a:bodyPr/>
              <a:lstStyle/>
              <a:p>
                <a:endParaRPr lang="en-US"/>
              </a:p>
            </p:txBody>
          </p:sp>
          <p:sp>
            <p:nvSpPr>
              <p:cNvPr id="7822" name="Line 95"/>
              <p:cNvSpPr>
                <a:spLocks noChangeShapeType="1"/>
              </p:cNvSpPr>
              <p:nvPr/>
            </p:nvSpPr>
            <p:spPr bwMode="auto">
              <a:xfrm>
                <a:off x="4586197" y="5593568"/>
                <a:ext cx="160967" cy="0"/>
              </a:xfrm>
              <a:prstGeom prst="line">
                <a:avLst/>
              </a:prstGeom>
              <a:noFill/>
              <a:ln w="3175">
                <a:solidFill>
                  <a:srgbClr val="000000"/>
                </a:solidFill>
                <a:round/>
                <a:headEnd/>
                <a:tailEnd/>
              </a:ln>
            </p:spPr>
            <p:txBody>
              <a:bodyPr/>
              <a:lstStyle/>
              <a:p>
                <a:endParaRPr lang="en-US"/>
              </a:p>
            </p:txBody>
          </p:sp>
          <p:sp>
            <p:nvSpPr>
              <p:cNvPr id="7823" name="Line 96"/>
              <p:cNvSpPr>
                <a:spLocks noChangeShapeType="1"/>
              </p:cNvSpPr>
              <p:nvPr/>
            </p:nvSpPr>
            <p:spPr bwMode="auto">
              <a:xfrm>
                <a:off x="4586197" y="5672997"/>
                <a:ext cx="160967" cy="0"/>
              </a:xfrm>
              <a:prstGeom prst="line">
                <a:avLst/>
              </a:prstGeom>
              <a:noFill/>
              <a:ln w="3175">
                <a:solidFill>
                  <a:srgbClr val="000000"/>
                </a:solidFill>
                <a:round/>
                <a:headEnd/>
                <a:tailEnd/>
              </a:ln>
            </p:spPr>
            <p:txBody>
              <a:bodyPr/>
              <a:lstStyle/>
              <a:p>
                <a:endParaRPr lang="en-US"/>
              </a:p>
            </p:txBody>
          </p:sp>
          <p:sp>
            <p:nvSpPr>
              <p:cNvPr id="7824" name="Line 97"/>
              <p:cNvSpPr>
                <a:spLocks noChangeShapeType="1"/>
              </p:cNvSpPr>
              <p:nvPr/>
            </p:nvSpPr>
            <p:spPr bwMode="auto">
              <a:xfrm flipH="1">
                <a:off x="4747163" y="5633283"/>
                <a:ext cx="159648" cy="0"/>
              </a:xfrm>
              <a:prstGeom prst="line">
                <a:avLst/>
              </a:prstGeom>
              <a:noFill/>
              <a:ln w="3175">
                <a:solidFill>
                  <a:srgbClr val="000000"/>
                </a:solidFill>
                <a:round/>
                <a:headEnd/>
                <a:tailEnd/>
              </a:ln>
            </p:spPr>
            <p:txBody>
              <a:bodyPr/>
              <a:lstStyle/>
              <a:p>
                <a:endParaRPr lang="en-US"/>
              </a:p>
            </p:txBody>
          </p:sp>
          <p:sp>
            <p:nvSpPr>
              <p:cNvPr id="7825" name="Freeform 98"/>
              <p:cNvSpPr>
                <a:spLocks/>
              </p:cNvSpPr>
              <p:nvPr/>
            </p:nvSpPr>
            <p:spPr bwMode="auto">
              <a:xfrm>
                <a:off x="4642930" y="5553854"/>
                <a:ext cx="208465" cy="160183"/>
              </a:xfrm>
              <a:custGeom>
                <a:avLst/>
                <a:gdLst>
                  <a:gd name="T0" fmla="*/ 158 w 158"/>
                  <a:gd name="T1" fmla="*/ 60 h 121"/>
                  <a:gd name="T2" fmla="*/ 150 w 158"/>
                  <a:gd name="T3" fmla="*/ 71 h 121"/>
                  <a:gd name="T4" fmla="*/ 139 w 158"/>
                  <a:gd name="T5" fmla="*/ 82 h 121"/>
                  <a:gd name="T6" fmla="*/ 128 w 158"/>
                  <a:gd name="T7" fmla="*/ 90 h 121"/>
                  <a:gd name="T8" fmla="*/ 114 w 158"/>
                  <a:gd name="T9" fmla="*/ 99 h 121"/>
                  <a:gd name="T10" fmla="*/ 100 w 158"/>
                  <a:gd name="T11" fmla="*/ 106 h 121"/>
                  <a:gd name="T12" fmla="*/ 83 w 158"/>
                  <a:gd name="T13" fmla="*/ 112 h 121"/>
                  <a:gd name="T14" fmla="*/ 66 w 158"/>
                  <a:gd name="T15" fmla="*/ 117 h 121"/>
                  <a:gd name="T16" fmla="*/ 47 w 158"/>
                  <a:gd name="T17" fmla="*/ 121 h 121"/>
                  <a:gd name="T18" fmla="*/ 0 w 158"/>
                  <a:gd name="T19" fmla="*/ 121 h 121"/>
                  <a:gd name="T20" fmla="*/ 10 w 158"/>
                  <a:gd name="T21" fmla="*/ 107 h 121"/>
                  <a:gd name="T22" fmla="*/ 16 w 158"/>
                  <a:gd name="T23" fmla="*/ 91 h 121"/>
                  <a:gd name="T24" fmla="*/ 20 w 158"/>
                  <a:gd name="T25" fmla="*/ 76 h 121"/>
                  <a:gd name="T26" fmla="*/ 22 w 158"/>
                  <a:gd name="T27" fmla="*/ 60 h 121"/>
                  <a:gd name="T28" fmla="*/ 20 w 158"/>
                  <a:gd name="T29" fmla="*/ 45 h 121"/>
                  <a:gd name="T30" fmla="*/ 16 w 158"/>
                  <a:gd name="T31" fmla="*/ 30 h 121"/>
                  <a:gd name="T32" fmla="*/ 10 w 158"/>
                  <a:gd name="T33" fmla="*/ 14 h 121"/>
                  <a:gd name="T34" fmla="*/ 0 w 158"/>
                  <a:gd name="T35" fmla="*/ 0 h 121"/>
                  <a:gd name="T36" fmla="*/ 47 w 158"/>
                  <a:gd name="T37" fmla="*/ 0 h 121"/>
                  <a:gd name="T38" fmla="*/ 66 w 158"/>
                  <a:gd name="T39" fmla="*/ 4 h 121"/>
                  <a:gd name="T40" fmla="*/ 83 w 158"/>
                  <a:gd name="T41" fmla="*/ 8 h 121"/>
                  <a:gd name="T42" fmla="*/ 100 w 158"/>
                  <a:gd name="T43" fmla="*/ 14 h 121"/>
                  <a:gd name="T44" fmla="*/ 114 w 158"/>
                  <a:gd name="T45" fmla="*/ 21 h 121"/>
                  <a:gd name="T46" fmla="*/ 128 w 158"/>
                  <a:gd name="T47" fmla="*/ 30 h 121"/>
                  <a:gd name="T48" fmla="*/ 140 w 158"/>
                  <a:gd name="T49" fmla="*/ 39 h 121"/>
                  <a:gd name="T50" fmla="*/ 150 w 158"/>
                  <a:gd name="T51" fmla="*/ 49 h 121"/>
                  <a:gd name="T52" fmla="*/ 158 w 158"/>
                  <a:gd name="T53" fmla="*/ 60 h 121"/>
                  <a:gd name="T54" fmla="*/ 158 w 158"/>
                  <a:gd name="T55" fmla="*/ 60 h 12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58"/>
                  <a:gd name="T85" fmla="*/ 0 h 121"/>
                  <a:gd name="T86" fmla="*/ 158 w 158"/>
                  <a:gd name="T87" fmla="*/ 121 h 121"/>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58" h="121">
                    <a:moveTo>
                      <a:pt x="158" y="60"/>
                    </a:moveTo>
                    <a:lnTo>
                      <a:pt x="150" y="71"/>
                    </a:lnTo>
                    <a:lnTo>
                      <a:pt x="139" y="82"/>
                    </a:lnTo>
                    <a:lnTo>
                      <a:pt x="128" y="90"/>
                    </a:lnTo>
                    <a:lnTo>
                      <a:pt x="114" y="99"/>
                    </a:lnTo>
                    <a:lnTo>
                      <a:pt x="100" y="106"/>
                    </a:lnTo>
                    <a:lnTo>
                      <a:pt x="83" y="112"/>
                    </a:lnTo>
                    <a:lnTo>
                      <a:pt x="66" y="117"/>
                    </a:lnTo>
                    <a:lnTo>
                      <a:pt x="47" y="121"/>
                    </a:lnTo>
                    <a:lnTo>
                      <a:pt x="0" y="121"/>
                    </a:lnTo>
                    <a:lnTo>
                      <a:pt x="10" y="107"/>
                    </a:lnTo>
                    <a:lnTo>
                      <a:pt x="16" y="91"/>
                    </a:lnTo>
                    <a:lnTo>
                      <a:pt x="20" y="76"/>
                    </a:lnTo>
                    <a:lnTo>
                      <a:pt x="22" y="60"/>
                    </a:lnTo>
                    <a:lnTo>
                      <a:pt x="20" y="45"/>
                    </a:lnTo>
                    <a:lnTo>
                      <a:pt x="16" y="30"/>
                    </a:lnTo>
                    <a:lnTo>
                      <a:pt x="10" y="14"/>
                    </a:lnTo>
                    <a:lnTo>
                      <a:pt x="0" y="0"/>
                    </a:lnTo>
                    <a:lnTo>
                      <a:pt x="47" y="0"/>
                    </a:lnTo>
                    <a:lnTo>
                      <a:pt x="66" y="4"/>
                    </a:lnTo>
                    <a:lnTo>
                      <a:pt x="83" y="8"/>
                    </a:lnTo>
                    <a:lnTo>
                      <a:pt x="100" y="14"/>
                    </a:lnTo>
                    <a:lnTo>
                      <a:pt x="114" y="21"/>
                    </a:lnTo>
                    <a:lnTo>
                      <a:pt x="128" y="30"/>
                    </a:lnTo>
                    <a:lnTo>
                      <a:pt x="140" y="39"/>
                    </a:lnTo>
                    <a:lnTo>
                      <a:pt x="150" y="49"/>
                    </a:lnTo>
                    <a:lnTo>
                      <a:pt x="158" y="60"/>
                    </a:lnTo>
                    <a:close/>
                  </a:path>
                </a:pathLst>
              </a:custGeom>
              <a:solidFill>
                <a:srgbClr val="FFFFFF"/>
              </a:solidFill>
              <a:ln w="9525">
                <a:noFill/>
                <a:round/>
                <a:headEnd/>
                <a:tailEnd/>
              </a:ln>
            </p:spPr>
            <p:txBody>
              <a:bodyPr/>
              <a:lstStyle/>
              <a:p>
                <a:endParaRPr lang="en-US"/>
              </a:p>
            </p:txBody>
          </p:sp>
          <p:sp>
            <p:nvSpPr>
              <p:cNvPr id="7826" name="Freeform 99"/>
              <p:cNvSpPr>
                <a:spLocks/>
              </p:cNvSpPr>
              <p:nvPr/>
            </p:nvSpPr>
            <p:spPr bwMode="auto">
              <a:xfrm>
                <a:off x="4642930" y="5553854"/>
                <a:ext cx="208465" cy="160183"/>
              </a:xfrm>
              <a:custGeom>
                <a:avLst/>
                <a:gdLst>
                  <a:gd name="T0" fmla="*/ 158 w 158"/>
                  <a:gd name="T1" fmla="*/ 60 h 121"/>
                  <a:gd name="T2" fmla="*/ 150 w 158"/>
                  <a:gd name="T3" fmla="*/ 71 h 121"/>
                  <a:gd name="T4" fmla="*/ 139 w 158"/>
                  <a:gd name="T5" fmla="*/ 82 h 121"/>
                  <a:gd name="T6" fmla="*/ 128 w 158"/>
                  <a:gd name="T7" fmla="*/ 90 h 121"/>
                  <a:gd name="T8" fmla="*/ 114 w 158"/>
                  <a:gd name="T9" fmla="*/ 99 h 121"/>
                  <a:gd name="T10" fmla="*/ 100 w 158"/>
                  <a:gd name="T11" fmla="*/ 106 h 121"/>
                  <a:gd name="T12" fmla="*/ 83 w 158"/>
                  <a:gd name="T13" fmla="*/ 112 h 121"/>
                  <a:gd name="T14" fmla="*/ 66 w 158"/>
                  <a:gd name="T15" fmla="*/ 117 h 121"/>
                  <a:gd name="T16" fmla="*/ 47 w 158"/>
                  <a:gd name="T17" fmla="*/ 121 h 121"/>
                  <a:gd name="T18" fmla="*/ 0 w 158"/>
                  <a:gd name="T19" fmla="*/ 121 h 121"/>
                  <a:gd name="T20" fmla="*/ 10 w 158"/>
                  <a:gd name="T21" fmla="*/ 107 h 121"/>
                  <a:gd name="T22" fmla="*/ 16 w 158"/>
                  <a:gd name="T23" fmla="*/ 91 h 121"/>
                  <a:gd name="T24" fmla="*/ 20 w 158"/>
                  <a:gd name="T25" fmla="*/ 76 h 121"/>
                  <a:gd name="T26" fmla="*/ 22 w 158"/>
                  <a:gd name="T27" fmla="*/ 60 h 121"/>
                  <a:gd name="T28" fmla="*/ 20 w 158"/>
                  <a:gd name="T29" fmla="*/ 45 h 121"/>
                  <a:gd name="T30" fmla="*/ 16 w 158"/>
                  <a:gd name="T31" fmla="*/ 30 h 121"/>
                  <a:gd name="T32" fmla="*/ 10 w 158"/>
                  <a:gd name="T33" fmla="*/ 14 h 121"/>
                  <a:gd name="T34" fmla="*/ 0 w 158"/>
                  <a:gd name="T35" fmla="*/ 0 h 121"/>
                  <a:gd name="T36" fmla="*/ 47 w 158"/>
                  <a:gd name="T37" fmla="*/ 0 h 121"/>
                  <a:gd name="T38" fmla="*/ 66 w 158"/>
                  <a:gd name="T39" fmla="*/ 4 h 121"/>
                  <a:gd name="T40" fmla="*/ 83 w 158"/>
                  <a:gd name="T41" fmla="*/ 8 h 121"/>
                  <a:gd name="T42" fmla="*/ 100 w 158"/>
                  <a:gd name="T43" fmla="*/ 14 h 121"/>
                  <a:gd name="T44" fmla="*/ 114 w 158"/>
                  <a:gd name="T45" fmla="*/ 21 h 121"/>
                  <a:gd name="T46" fmla="*/ 128 w 158"/>
                  <a:gd name="T47" fmla="*/ 30 h 121"/>
                  <a:gd name="T48" fmla="*/ 140 w 158"/>
                  <a:gd name="T49" fmla="*/ 39 h 121"/>
                  <a:gd name="T50" fmla="*/ 150 w 158"/>
                  <a:gd name="T51" fmla="*/ 49 h 121"/>
                  <a:gd name="T52" fmla="*/ 158 w 158"/>
                  <a:gd name="T53" fmla="*/ 60 h 121"/>
                  <a:gd name="T54" fmla="*/ 158 w 158"/>
                  <a:gd name="T55" fmla="*/ 60 h 12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58"/>
                  <a:gd name="T85" fmla="*/ 0 h 121"/>
                  <a:gd name="T86" fmla="*/ 158 w 158"/>
                  <a:gd name="T87" fmla="*/ 121 h 121"/>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58" h="121">
                    <a:moveTo>
                      <a:pt x="158" y="60"/>
                    </a:moveTo>
                    <a:lnTo>
                      <a:pt x="150" y="71"/>
                    </a:lnTo>
                    <a:lnTo>
                      <a:pt x="139" y="82"/>
                    </a:lnTo>
                    <a:lnTo>
                      <a:pt x="128" y="90"/>
                    </a:lnTo>
                    <a:lnTo>
                      <a:pt x="114" y="99"/>
                    </a:lnTo>
                    <a:lnTo>
                      <a:pt x="100" y="106"/>
                    </a:lnTo>
                    <a:lnTo>
                      <a:pt x="83" y="112"/>
                    </a:lnTo>
                    <a:lnTo>
                      <a:pt x="66" y="117"/>
                    </a:lnTo>
                    <a:lnTo>
                      <a:pt x="47" y="121"/>
                    </a:lnTo>
                    <a:lnTo>
                      <a:pt x="0" y="121"/>
                    </a:lnTo>
                    <a:lnTo>
                      <a:pt x="10" y="107"/>
                    </a:lnTo>
                    <a:lnTo>
                      <a:pt x="16" y="91"/>
                    </a:lnTo>
                    <a:lnTo>
                      <a:pt x="20" y="76"/>
                    </a:lnTo>
                    <a:lnTo>
                      <a:pt x="22" y="60"/>
                    </a:lnTo>
                    <a:lnTo>
                      <a:pt x="20" y="45"/>
                    </a:lnTo>
                    <a:lnTo>
                      <a:pt x="16" y="30"/>
                    </a:lnTo>
                    <a:lnTo>
                      <a:pt x="10" y="14"/>
                    </a:lnTo>
                    <a:lnTo>
                      <a:pt x="0" y="0"/>
                    </a:lnTo>
                    <a:lnTo>
                      <a:pt x="47" y="0"/>
                    </a:lnTo>
                    <a:lnTo>
                      <a:pt x="66" y="4"/>
                    </a:lnTo>
                    <a:lnTo>
                      <a:pt x="83" y="8"/>
                    </a:lnTo>
                    <a:lnTo>
                      <a:pt x="100" y="14"/>
                    </a:lnTo>
                    <a:lnTo>
                      <a:pt x="114" y="21"/>
                    </a:lnTo>
                    <a:lnTo>
                      <a:pt x="128" y="30"/>
                    </a:lnTo>
                    <a:lnTo>
                      <a:pt x="140" y="39"/>
                    </a:lnTo>
                    <a:lnTo>
                      <a:pt x="150" y="49"/>
                    </a:lnTo>
                    <a:lnTo>
                      <a:pt x="158" y="60"/>
                    </a:lnTo>
                  </a:path>
                </a:pathLst>
              </a:custGeom>
              <a:noFill/>
              <a:ln w="3175">
                <a:solidFill>
                  <a:srgbClr val="000000"/>
                </a:solidFill>
                <a:round/>
                <a:headEnd/>
                <a:tailEnd/>
              </a:ln>
            </p:spPr>
            <p:txBody>
              <a:bodyPr/>
              <a:lstStyle/>
              <a:p>
                <a:endParaRPr lang="en-US"/>
              </a:p>
            </p:txBody>
          </p:sp>
          <p:sp>
            <p:nvSpPr>
              <p:cNvPr id="7827" name="Freeform 100"/>
              <p:cNvSpPr>
                <a:spLocks/>
              </p:cNvSpPr>
              <p:nvPr/>
            </p:nvSpPr>
            <p:spPr bwMode="auto">
              <a:xfrm>
                <a:off x="4642930" y="5553854"/>
                <a:ext cx="208465" cy="160183"/>
              </a:xfrm>
              <a:custGeom>
                <a:avLst/>
                <a:gdLst>
                  <a:gd name="T0" fmla="*/ 97 w 158"/>
                  <a:gd name="T1" fmla="*/ 121 h 121"/>
                  <a:gd name="T2" fmla="*/ 0 w 158"/>
                  <a:gd name="T3" fmla="*/ 121 h 121"/>
                  <a:gd name="T4" fmla="*/ 0 w 158"/>
                  <a:gd name="T5" fmla="*/ 0 h 121"/>
                  <a:gd name="T6" fmla="*/ 97 w 158"/>
                  <a:gd name="T7" fmla="*/ 0 h 121"/>
                  <a:gd name="T8" fmla="*/ 109 w 158"/>
                  <a:gd name="T9" fmla="*/ 0 h 121"/>
                  <a:gd name="T10" fmla="*/ 121 w 158"/>
                  <a:gd name="T11" fmla="*/ 4 h 121"/>
                  <a:gd name="T12" fmla="*/ 131 w 158"/>
                  <a:gd name="T13" fmla="*/ 10 h 121"/>
                  <a:gd name="T14" fmla="*/ 140 w 158"/>
                  <a:gd name="T15" fmla="*/ 17 h 121"/>
                  <a:gd name="T16" fmla="*/ 148 w 158"/>
                  <a:gd name="T17" fmla="*/ 26 h 121"/>
                  <a:gd name="T18" fmla="*/ 153 w 158"/>
                  <a:gd name="T19" fmla="*/ 37 h 121"/>
                  <a:gd name="T20" fmla="*/ 156 w 158"/>
                  <a:gd name="T21" fmla="*/ 48 h 121"/>
                  <a:gd name="T22" fmla="*/ 158 w 158"/>
                  <a:gd name="T23" fmla="*/ 60 h 121"/>
                  <a:gd name="T24" fmla="*/ 156 w 158"/>
                  <a:gd name="T25" fmla="*/ 73 h 121"/>
                  <a:gd name="T26" fmla="*/ 153 w 158"/>
                  <a:gd name="T27" fmla="*/ 84 h 121"/>
                  <a:gd name="T28" fmla="*/ 148 w 158"/>
                  <a:gd name="T29" fmla="*/ 94 h 121"/>
                  <a:gd name="T30" fmla="*/ 140 w 158"/>
                  <a:gd name="T31" fmla="*/ 103 h 121"/>
                  <a:gd name="T32" fmla="*/ 131 w 158"/>
                  <a:gd name="T33" fmla="*/ 111 h 121"/>
                  <a:gd name="T34" fmla="*/ 121 w 158"/>
                  <a:gd name="T35" fmla="*/ 116 h 121"/>
                  <a:gd name="T36" fmla="*/ 109 w 158"/>
                  <a:gd name="T37" fmla="*/ 120 h 121"/>
                  <a:gd name="T38" fmla="*/ 97 w 158"/>
                  <a:gd name="T39" fmla="*/ 121 h 121"/>
                  <a:gd name="T40" fmla="*/ 97 w 158"/>
                  <a:gd name="T41" fmla="*/ 121 h 121"/>
                  <a:gd name="T42" fmla="*/ 97 w 158"/>
                  <a:gd name="T43" fmla="*/ 121 h 12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58"/>
                  <a:gd name="T67" fmla="*/ 0 h 121"/>
                  <a:gd name="T68" fmla="*/ 158 w 158"/>
                  <a:gd name="T69" fmla="*/ 121 h 12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58" h="121">
                    <a:moveTo>
                      <a:pt x="97" y="121"/>
                    </a:moveTo>
                    <a:lnTo>
                      <a:pt x="0" y="121"/>
                    </a:lnTo>
                    <a:lnTo>
                      <a:pt x="0" y="0"/>
                    </a:lnTo>
                    <a:lnTo>
                      <a:pt x="97" y="0"/>
                    </a:lnTo>
                    <a:lnTo>
                      <a:pt x="109" y="0"/>
                    </a:lnTo>
                    <a:lnTo>
                      <a:pt x="121" y="4"/>
                    </a:lnTo>
                    <a:lnTo>
                      <a:pt x="131" y="10"/>
                    </a:lnTo>
                    <a:lnTo>
                      <a:pt x="140" y="17"/>
                    </a:lnTo>
                    <a:lnTo>
                      <a:pt x="148" y="26"/>
                    </a:lnTo>
                    <a:lnTo>
                      <a:pt x="153" y="37"/>
                    </a:lnTo>
                    <a:lnTo>
                      <a:pt x="156" y="48"/>
                    </a:lnTo>
                    <a:lnTo>
                      <a:pt x="158" y="60"/>
                    </a:lnTo>
                    <a:lnTo>
                      <a:pt x="156" y="73"/>
                    </a:lnTo>
                    <a:lnTo>
                      <a:pt x="153" y="84"/>
                    </a:lnTo>
                    <a:lnTo>
                      <a:pt x="148" y="94"/>
                    </a:lnTo>
                    <a:lnTo>
                      <a:pt x="140" y="103"/>
                    </a:lnTo>
                    <a:lnTo>
                      <a:pt x="131" y="111"/>
                    </a:lnTo>
                    <a:lnTo>
                      <a:pt x="121" y="116"/>
                    </a:lnTo>
                    <a:lnTo>
                      <a:pt x="109" y="120"/>
                    </a:lnTo>
                    <a:lnTo>
                      <a:pt x="97" y="121"/>
                    </a:lnTo>
                    <a:close/>
                  </a:path>
                </a:pathLst>
              </a:custGeom>
              <a:solidFill>
                <a:srgbClr val="FFFFFF"/>
              </a:solidFill>
              <a:ln w="9525">
                <a:noFill/>
                <a:round/>
                <a:headEnd/>
                <a:tailEnd/>
              </a:ln>
            </p:spPr>
            <p:txBody>
              <a:bodyPr/>
              <a:lstStyle/>
              <a:p>
                <a:endParaRPr lang="en-US"/>
              </a:p>
            </p:txBody>
          </p:sp>
          <p:sp>
            <p:nvSpPr>
              <p:cNvPr id="7828" name="Freeform 101"/>
              <p:cNvSpPr>
                <a:spLocks/>
              </p:cNvSpPr>
              <p:nvPr/>
            </p:nvSpPr>
            <p:spPr bwMode="auto">
              <a:xfrm>
                <a:off x="4642930" y="5553854"/>
                <a:ext cx="208465" cy="160183"/>
              </a:xfrm>
              <a:custGeom>
                <a:avLst/>
                <a:gdLst>
                  <a:gd name="T0" fmla="*/ 97 w 158"/>
                  <a:gd name="T1" fmla="*/ 121 h 121"/>
                  <a:gd name="T2" fmla="*/ 0 w 158"/>
                  <a:gd name="T3" fmla="*/ 121 h 121"/>
                  <a:gd name="T4" fmla="*/ 0 w 158"/>
                  <a:gd name="T5" fmla="*/ 0 h 121"/>
                  <a:gd name="T6" fmla="*/ 97 w 158"/>
                  <a:gd name="T7" fmla="*/ 0 h 121"/>
                  <a:gd name="T8" fmla="*/ 109 w 158"/>
                  <a:gd name="T9" fmla="*/ 0 h 121"/>
                  <a:gd name="T10" fmla="*/ 121 w 158"/>
                  <a:gd name="T11" fmla="*/ 4 h 121"/>
                  <a:gd name="T12" fmla="*/ 131 w 158"/>
                  <a:gd name="T13" fmla="*/ 10 h 121"/>
                  <a:gd name="T14" fmla="*/ 140 w 158"/>
                  <a:gd name="T15" fmla="*/ 17 h 121"/>
                  <a:gd name="T16" fmla="*/ 148 w 158"/>
                  <a:gd name="T17" fmla="*/ 26 h 121"/>
                  <a:gd name="T18" fmla="*/ 153 w 158"/>
                  <a:gd name="T19" fmla="*/ 37 h 121"/>
                  <a:gd name="T20" fmla="*/ 156 w 158"/>
                  <a:gd name="T21" fmla="*/ 48 h 121"/>
                  <a:gd name="T22" fmla="*/ 158 w 158"/>
                  <a:gd name="T23" fmla="*/ 60 h 121"/>
                  <a:gd name="T24" fmla="*/ 156 w 158"/>
                  <a:gd name="T25" fmla="*/ 73 h 121"/>
                  <a:gd name="T26" fmla="*/ 153 w 158"/>
                  <a:gd name="T27" fmla="*/ 84 h 121"/>
                  <a:gd name="T28" fmla="*/ 148 w 158"/>
                  <a:gd name="T29" fmla="*/ 94 h 121"/>
                  <a:gd name="T30" fmla="*/ 140 w 158"/>
                  <a:gd name="T31" fmla="*/ 103 h 121"/>
                  <a:gd name="T32" fmla="*/ 131 w 158"/>
                  <a:gd name="T33" fmla="*/ 111 h 121"/>
                  <a:gd name="T34" fmla="*/ 121 w 158"/>
                  <a:gd name="T35" fmla="*/ 116 h 121"/>
                  <a:gd name="T36" fmla="*/ 109 w 158"/>
                  <a:gd name="T37" fmla="*/ 120 h 121"/>
                  <a:gd name="T38" fmla="*/ 97 w 158"/>
                  <a:gd name="T39" fmla="*/ 121 h 121"/>
                  <a:gd name="T40" fmla="*/ 97 w 158"/>
                  <a:gd name="T41" fmla="*/ 121 h 121"/>
                  <a:gd name="T42" fmla="*/ 97 w 158"/>
                  <a:gd name="T43" fmla="*/ 121 h 12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58"/>
                  <a:gd name="T67" fmla="*/ 0 h 121"/>
                  <a:gd name="T68" fmla="*/ 158 w 158"/>
                  <a:gd name="T69" fmla="*/ 121 h 12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58" h="121">
                    <a:moveTo>
                      <a:pt x="97" y="121"/>
                    </a:moveTo>
                    <a:lnTo>
                      <a:pt x="0" y="121"/>
                    </a:lnTo>
                    <a:lnTo>
                      <a:pt x="0" y="0"/>
                    </a:lnTo>
                    <a:lnTo>
                      <a:pt x="97" y="0"/>
                    </a:lnTo>
                    <a:lnTo>
                      <a:pt x="109" y="0"/>
                    </a:lnTo>
                    <a:lnTo>
                      <a:pt x="121" y="4"/>
                    </a:lnTo>
                    <a:lnTo>
                      <a:pt x="131" y="10"/>
                    </a:lnTo>
                    <a:lnTo>
                      <a:pt x="140" y="17"/>
                    </a:lnTo>
                    <a:lnTo>
                      <a:pt x="148" y="26"/>
                    </a:lnTo>
                    <a:lnTo>
                      <a:pt x="153" y="37"/>
                    </a:lnTo>
                    <a:lnTo>
                      <a:pt x="156" y="48"/>
                    </a:lnTo>
                    <a:lnTo>
                      <a:pt x="158" y="60"/>
                    </a:lnTo>
                    <a:lnTo>
                      <a:pt x="156" y="73"/>
                    </a:lnTo>
                    <a:lnTo>
                      <a:pt x="153" y="84"/>
                    </a:lnTo>
                    <a:lnTo>
                      <a:pt x="148" y="94"/>
                    </a:lnTo>
                    <a:lnTo>
                      <a:pt x="140" y="103"/>
                    </a:lnTo>
                    <a:lnTo>
                      <a:pt x="131" y="111"/>
                    </a:lnTo>
                    <a:lnTo>
                      <a:pt x="121" y="116"/>
                    </a:lnTo>
                    <a:lnTo>
                      <a:pt x="109" y="120"/>
                    </a:lnTo>
                    <a:lnTo>
                      <a:pt x="97" y="121"/>
                    </a:lnTo>
                  </a:path>
                </a:pathLst>
              </a:custGeom>
              <a:noFill/>
              <a:ln w="3175">
                <a:solidFill>
                  <a:srgbClr val="000000"/>
                </a:solidFill>
                <a:round/>
                <a:headEnd/>
                <a:tailEnd/>
              </a:ln>
            </p:spPr>
            <p:txBody>
              <a:bodyPr/>
              <a:lstStyle/>
              <a:p>
                <a:endParaRPr lang="en-US"/>
              </a:p>
            </p:txBody>
          </p:sp>
          <p:sp>
            <p:nvSpPr>
              <p:cNvPr id="7829" name="Freeform 102"/>
              <p:cNvSpPr>
                <a:spLocks/>
              </p:cNvSpPr>
              <p:nvPr/>
            </p:nvSpPr>
            <p:spPr bwMode="auto">
              <a:xfrm>
                <a:off x="4037327" y="5180537"/>
                <a:ext cx="936772" cy="201221"/>
              </a:xfrm>
              <a:custGeom>
                <a:avLst/>
                <a:gdLst>
                  <a:gd name="T0" fmla="*/ 635 w 710"/>
                  <a:gd name="T1" fmla="*/ 129 h 152"/>
                  <a:gd name="T2" fmla="*/ 710 w 710"/>
                  <a:gd name="T3" fmla="*/ 129 h 152"/>
                  <a:gd name="T4" fmla="*/ 710 w 710"/>
                  <a:gd name="T5" fmla="*/ 0 h 152"/>
                  <a:gd name="T6" fmla="*/ 0 w 710"/>
                  <a:gd name="T7" fmla="*/ 0 h 152"/>
                  <a:gd name="T8" fmla="*/ 0 w 710"/>
                  <a:gd name="T9" fmla="*/ 152 h 152"/>
                  <a:gd name="T10" fmla="*/ 75 w 710"/>
                  <a:gd name="T11" fmla="*/ 152 h 152"/>
                  <a:gd name="T12" fmla="*/ 0 60000 65536"/>
                  <a:gd name="T13" fmla="*/ 0 60000 65536"/>
                  <a:gd name="T14" fmla="*/ 0 60000 65536"/>
                  <a:gd name="T15" fmla="*/ 0 60000 65536"/>
                  <a:gd name="T16" fmla="*/ 0 60000 65536"/>
                  <a:gd name="T17" fmla="*/ 0 60000 65536"/>
                  <a:gd name="T18" fmla="*/ 0 w 710"/>
                  <a:gd name="T19" fmla="*/ 0 h 152"/>
                  <a:gd name="T20" fmla="*/ 710 w 710"/>
                  <a:gd name="T21" fmla="*/ 152 h 152"/>
                </a:gdLst>
                <a:ahLst/>
                <a:cxnLst>
                  <a:cxn ang="T12">
                    <a:pos x="T0" y="T1"/>
                  </a:cxn>
                  <a:cxn ang="T13">
                    <a:pos x="T2" y="T3"/>
                  </a:cxn>
                  <a:cxn ang="T14">
                    <a:pos x="T4" y="T5"/>
                  </a:cxn>
                  <a:cxn ang="T15">
                    <a:pos x="T6" y="T7"/>
                  </a:cxn>
                  <a:cxn ang="T16">
                    <a:pos x="T8" y="T9"/>
                  </a:cxn>
                  <a:cxn ang="T17">
                    <a:pos x="T10" y="T11"/>
                  </a:cxn>
                </a:cxnLst>
                <a:rect l="T18" t="T19" r="T20" b="T21"/>
                <a:pathLst>
                  <a:path w="710" h="152">
                    <a:moveTo>
                      <a:pt x="635" y="129"/>
                    </a:moveTo>
                    <a:lnTo>
                      <a:pt x="710" y="129"/>
                    </a:lnTo>
                    <a:lnTo>
                      <a:pt x="710" y="0"/>
                    </a:lnTo>
                    <a:lnTo>
                      <a:pt x="0" y="0"/>
                    </a:lnTo>
                    <a:lnTo>
                      <a:pt x="0" y="152"/>
                    </a:lnTo>
                    <a:lnTo>
                      <a:pt x="75" y="152"/>
                    </a:lnTo>
                  </a:path>
                </a:pathLst>
              </a:custGeom>
              <a:noFill/>
              <a:ln w="3175">
                <a:solidFill>
                  <a:srgbClr val="000000"/>
                </a:solidFill>
                <a:round/>
                <a:headEnd/>
                <a:tailEnd/>
              </a:ln>
            </p:spPr>
            <p:txBody>
              <a:bodyPr/>
              <a:lstStyle/>
              <a:p>
                <a:endParaRPr lang="en-US"/>
              </a:p>
            </p:txBody>
          </p:sp>
          <p:sp>
            <p:nvSpPr>
              <p:cNvPr id="7830" name="Freeform 103"/>
              <p:cNvSpPr>
                <a:spLocks/>
              </p:cNvSpPr>
              <p:nvPr/>
            </p:nvSpPr>
            <p:spPr bwMode="auto">
              <a:xfrm>
                <a:off x="4071632" y="5792141"/>
                <a:ext cx="321933" cy="107230"/>
              </a:xfrm>
              <a:custGeom>
                <a:avLst/>
                <a:gdLst>
                  <a:gd name="T0" fmla="*/ 0 w 244"/>
                  <a:gd name="T1" fmla="*/ 40 h 81"/>
                  <a:gd name="T2" fmla="*/ 0 w 244"/>
                  <a:gd name="T3" fmla="*/ 0 h 81"/>
                  <a:gd name="T4" fmla="*/ 162 w 244"/>
                  <a:gd name="T5" fmla="*/ 0 h 81"/>
                  <a:gd name="T6" fmla="*/ 244 w 244"/>
                  <a:gd name="T7" fmla="*/ 40 h 81"/>
                  <a:gd name="T8" fmla="*/ 162 w 244"/>
                  <a:gd name="T9" fmla="*/ 81 h 81"/>
                  <a:gd name="T10" fmla="*/ 0 w 244"/>
                  <a:gd name="T11" fmla="*/ 81 h 81"/>
                  <a:gd name="T12" fmla="*/ 0 w 244"/>
                  <a:gd name="T13" fmla="*/ 40 h 81"/>
                  <a:gd name="T14" fmla="*/ 0 60000 65536"/>
                  <a:gd name="T15" fmla="*/ 0 60000 65536"/>
                  <a:gd name="T16" fmla="*/ 0 60000 65536"/>
                  <a:gd name="T17" fmla="*/ 0 60000 65536"/>
                  <a:gd name="T18" fmla="*/ 0 60000 65536"/>
                  <a:gd name="T19" fmla="*/ 0 60000 65536"/>
                  <a:gd name="T20" fmla="*/ 0 60000 65536"/>
                  <a:gd name="T21" fmla="*/ 0 w 244"/>
                  <a:gd name="T22" fmla="*/ 0 h 81"/>
                  <a:gd name="T23" fmla="*/ 244 w 244"/>
                  <a:gd name="T24" fmla="*/ 81 h 8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44" h="81">
                    <a:moveTo>
                      <a:pt x="0" y="40"/>
                    </a:moveTo>
                    <a:lnTo>
                      <a:pt x="0" y="0"/>
                    </a:lnTo>
                    <a:lnTo>
                      <a:pt x="162" y="0"/>
                    </a:lnTo>
                    <a:lnTo>
                      <a:pt x="244" y="40"/>
                    </a:lnTo>
                    <a:lnTo>
                      <a:pt x="162" y="81"/>
                    </a:lnTo>
                    <a:lnTo>
                      <a:pt x="0" y="81"/>
                    </a:lnTo>
                    <a:lnTo>
                      <a:pt x="0" y="40"/>
                    </a:lnTo>
                    <a:close/>
                  </a:path>
                </a:pathLst>
              </a:custGeom>
              <a:solidFill>
                <a:srgbClr val="FFFFFF"/>
              </a:solidFill>
              <a:ln w="9525">
                <a:noFill/>
                <a:round/>
                <a:headEnd/>
                <a:tailEnd/>
              </a:ln>
            </p:spPr>
            <p:txBody>
              <a:bodyPr/>
              <a:lstStyle/>
              <a:p>
                <a:endParaRPr lang="en-US"/>
              </a:p>
            </p:txBody>
          </p:sp>
          <p:sp>
            <p:nvSpPr>
              <p:cNvPr id="7831" name="Freeform 104"/>
              <p:cNvSpPr>
                <a:spLocks/>
              </p:cNvSpPr>
              <p:nvPr/>
            </p:nvSpPr>
            <p:spPr bwMode="auto">
              <a:xfrm>
                <a:off x="4071632" y="5792141"/>
                <a:ext cx="321933" cy="107230"/>
              </a:xfrm>
              <a:custGeom>
                <a:avLst/>
                <a:gdLst>
                  <a:gd name="T0" fmla="*/ 0 w 244"/>
                  <a:gd name="T1" fmla="*/ 40 h 81"/>
                  <a:gd name="T2" fmla="*/ 0 w 244"/>
                  <a:gd name="T3" fmla="*/ 0 h 81"/>
                  <a:gd name="T4" fmla="*/ 162 w 244"/>
                  <a:gd name="T5" fmla="*/ 0 h 81"/>
                  <a:gd name="T6" fmla="*/ 244 w 244"/>
                  <a:gd name="T7" fmla="*/ 40 h 81"/>
                  <a:gd name="T8" fmla="*/ 162 w 244"/>
                  <a:gd name="T9" fmla="*/ 81 h 81"/>
                  <a:gd name="T10" fmla="*/ 0 w 244"/>
                  <a:gd name="T11" fmla="*/ 81 h 81"/>
                  <a:gd name="T12" fmla="*/ 0 w 244"/>
                  <a:gd name="T13" fmla="*/ 40 h 81"/>
                  <a:gd name="T14" fmla="*/ 0 60000 65536"/>
                  <a:gd name="T15" fmla="*/ 0 60000 65536"/>
                  <a:gd name="T16" fmla="*/ 0 60000 65536"/>
                  <a:gd name="T17" fmla="*/ 0 60000 65536"/>
                  <a:gd name="T18" fmla="*/ 0 60000 65536"/>
                  <a:gd name="T19" fmla="*/ 0 60000 65536"/>
                  <a:gd name="T20" fmla="*/ 0 60000 65536"/>
                  <a:gd name="T21" fmla="*/ 0 w 244"/>
                  <a:gd name="T22" fmla="*/ 0 h 81"/>
                  <a:gd name="T23" fmla="*/ 244 w 244"/>
                  <a:gd name="T24" fmla="*/ 81 h 8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44" h="81">
                    <a:moveTo>
                      <a:pt x="0" y="40"/>
                    </a:moveTo>
                    <a:lnTo>
                      <a:pt x="0" y="0"/>
                    </a:lnTo>
                    <a:lnTo>
                      <a:pt x="162" y="0"/>
                    </a:lnTo>
                    <a:lnTo>
                      <a:pt x="244" y="40"/>
                    </a:lnTo>
                    <a:lnTo>
                      <a:pt x="162" y="81"/>
                    </a:lnTo>
                    <a:lnTo>
                      <a:pt x="0" y="81"/>
                    </a:lnTo>
                    <a:lnTo>
                      <a:pt x="0" y="40"/>
                    </a:lnTo>
                    <a:close/>
                  </a:path>
                </a:pathLst>
              </a:custGeom>
              <a:noFill/>
              <a:ln w="3175">
                <a:solidFill>
                  <a:srgbClr val="000000"/>
                </a:solidFill>
                <a:round/>
                <a:headEnd/>
                <a:tailEnd/>
              </a:ln>
            </p:spPr>
            <p:txBody>
              <a:bodyPr/>
              <a:lstStyle/>
              <a:p>
                <a:endParaRPr lang="en-US"/>
              </a:p>
            </p:txBody>
          </p:sp>
          <p:sp>
            <p:nvSpPr>
              <p:cNvPr id="7832" name="Freeform 105"/>
              <p:cNvSpPr>
                <a:spLocks/>
              </p:cNvSpPr>
              <p:nvPr/>
            </p:nvSpPr>
            <p:spPr bwMode="auto">
              <a:xfrm>
                <a:off x="4393565" y="5672997"/>
                <a:ext cx="192632" cy="172097"/>
              </a:xfrm>
              <a:custGeom>
                <a:avLst/>
                <a:gdLst>
                  <a:gd name="T0" fmla="*/ 0 w 146"/>
                  <a:gd name="T1" fmla="*/ 130 h 130"/>
                  <a:gd name="T2" fmla="*/ 105 w 146"/>
                  <a:gd name="T3" fmla="*/ 130 h 130"/>
                  <a:gd name="T4" fmla="*/ 105 w 146"/>
                  <a:gd name="T5" fmla="*/ 0 h 130"/>
                  <a:gd name="T6" fmla="*/ 146 w 146"/>
                  <a:gd name="T7" fmla="*/ 0 h 130"/>
                  <a:gd name="T8" fmla="*/ 0 60000 65536"/>
                  <a:gd name="T9" fmla="*/ 0 60000 65536"/>
                  <a:gd name="T10" fmla="*/ 0 60000 65536"/>
                  <a:gd name="T11" fmla="*/ 0 60000 65536"/>
                  <a:gd name="T12" fmla="*/ 0 w 146"/>
                  <a:gd name="T13" fmla="*/ 0 h 130"/>
                  <a:gd name="T14" fmla="*/ 146 w 146"/>
                  <a:gd name="T15" fmla="*/ 130 h 130"/>
                </a:gdLst>
                <a:ahLst/>
                <a:cxnLst>
                  <a:cxn ang="T8">
                    <a:pos x="T0" y="T1"/>
                  </a:cxn>
                  <a:cxn ang="T9">
                    <a:pos x="T2" y="T3"/>
                  </a:cxn>
                  <a:cxn ang="T10">
                    <a:pos x="T4" y="T5"/>
                  </a:cxn>
                  <a:cxn ang="T11">
                    <a:pos x="T6" y="T7"/>
                  </a:cxn>
                </a:cxnLst>
                <a:rect l="T12" t="T13" r="T14" b="T15"/>
                <a:pathLst>
                  <a:path w="146" h="130">
                    <a:moveTo>
                      <a:pt x="0" y="130"/>
                    </a:moveTo>
                    <a:lnTo>
                      <a:pt x="105" y="130"/>
                    </a:lnTo>
                    <a:lnTo>
                      <a:pt x="105" y="0"/>
                    </a:lnTo>
                    <a:lnTo>
                      <a:pt x="146" y="0"/>
                    </a:lnTo>
                  </a:path>
                </a:pathLst>
              </a:custGeom>
              <a:noFill/>
              <a:ln w="3175">
                <a:solidFill>
                  <a:srgbClr val="000000"/>
                </a:solidFill>
                <a:round/>
                <a:headEnd/>
                <a:tailEnd/>
              </a:ln>
            </p:spPr>
            <p:txBody>
              <a:bodyPr/>
              <a:lstStyle/>
              <a:p>
                <a:endParaRPr lang="en-US"/>
              </a:p>
            </p:txBody>
          </p:sp>
          <p:sp>
            <p:nvSpPr>
              <p:cNvPr id="7833" name="Freeform 106"/>
              <p:cNvSpPr>
                <a:spLocks/>
              </p:cNvSpPr>
              <p:nvPr/>
            </p:nvSpPr>
            <p:spPr bwMode="auto">
              <a:xfrm>
                <a:off x="4906810" y="5620045"/>
                <a:ext cx="129301" cy="13238"/>
              </a:xfrm>
              <a:custGeom>
                <a:avLst/>
                <a:gdLst>
                  <a:gd name="T0" fmla="*/ 0 w 98"/>
                  <a:gd name="T1" fmla="*/ 10 h 10"/>
                  <a:gd name="T2" fmla="*/ 48 w 98"/>
                  <a:gd name="T3" fmla="*/ 10 h 10"/>
                  <a:gd name="T4" fmla="*/ 48 w 98"/>
                  <a:gd name="T5" fmla="*/ 0 h 10"/>
                  <a:gd name="T6" fmla="*/ 98 w 98"/>
                  <a:gd name="T7" fmla="*/ 0 h 10"/>
                  <a:gd name="T8" fmla="*/ 0 60000 65536"/>
                  <a:gd name="T9" fmla="*/ 0 60000 65536"/>
                  <a:gd name="T10" fmla="*/ 0 60000 65536"/>
                  <a:gd name="T11" fmla="*/ 0 60000 65536"/>
                  <a:gd name="T12" fmla="*/ 0 w 98"/>
                  <a:gd name="T13" fmla="*/ 0 h 10"/>
                  <a:gd name="T14" fmla="*/ 98 w 98"/>
                  <a:gd name="T15" fmla="*/ 10 h 10"/>
                </a:gdLst>
                <a:ahLst/>
                <a:cxnLst>
                  <a:cxn ang="T8">
                    <a:pos x="T0" y="T1"/>
                  </a:cxn>
                  <a:cxn ang="T9">
                    <a:pos x="T2" y="T3"/>
                  </a:cxn>
                  <a:cxn ang="T10">
                    <a:pos x="T4" y="T5"/>
                  </a:cxn>
                  <a:cxn ang="T11">
                    <a:pos x="T6" y="T7"/>
                  </a:cxn>
                </a:cxnLst>
                <a:rect l="T12" t="T13" r="T14" b="T15"/>
                <a:pathLst>
                  <a:path w="98" h="10">
                    <a:moveTo>
                      <a:pt x="0" y="10"/>
                    </a:moveTo>
                    <a:lnTo>
                      <a:pt x="48" y="10"/>
                    </a:lnTo>
                    <a:lnTo>
                      <a:pt x="48" y="0"/>
                    </a:lnTo>
                    <a:lnTo>
                      <a:pt x="98" y="0"/>
                    </a:lnTo>
                  </a:path>
                </a:pathLst>
              </a:custGeom>
              <a:noFill/>
              <a:ln w="3175">
                <a:solidFill>
                  <a:srgbClr val="000000"/>
                </a:solidFill>
                <a:round/>
                <a:headEnd/>
                <a:tailEnd/>
              </a:ln>
            </p:spPr>
            <p:txBody>
              <a:bodyPr/>
              <a:lstStyle/>
              <a:p>
                <a:endParaRPr lang="en-US"/>
              </a:p>
            </p:txBody>
          </p:sp>
        </p:grpSp>
      </p:grpSp>
      <p:grpSp>
        <p:nvGrpSpPr>
          <p:cNvPr id="7" name="Group 1756"/>
          <p:cNvGrpSpPr/>
          <p:nvPr/>
        </p:nvGrpSpPr>
        <p:grpSpPr>
          <a:xfrm>
            <a:off x="6532563" y="2693065"/>
            <a:ext cx="2135187" cy="1363663"/>
            <a:chOff x="6532563" y="2555746"/>
            <a:chExt cx="2135187" cy="1363663"/>
          </a:xfrm>
        </p:grpSpPr>
        <p:sp>
          <p:nvSpPr>
            <p:cNvPr id="6199" name="Freeform 1667"/>
            <p:cNvSpPr>
              <a:spLocks/>
            </p:cNvSpPr>
            <p:nvPr/>
          </p:nvSpPr>
          <p:spPr bwMode="auto">
            <a:xfrm>
              <a:off x="6532563" y="2555746"/>
              <a:ext cx="2135187" cy="1363663"/>
            </a:xfrm>
            <a:custGeom>
              <a:avLst/>
              <a:gdLst>
                <a:gd name="T0" fmla="*/ 1063 w 1169"/>
                <a:gd name="T1" fmla="*/ 3 h 831"/>
                <a:gd name="T2" fmla="*/ 886 w 1169"/>
                <a:gd name="T3" fmla="*/ 13 h 831"/>
                <a:gd name="T4" fmla="*/ 723 w 1169"/>
                <a:gd name="T5" fmla="*/ 40 h 831"/>
                <a:gd name="T6" fmla="*/ 569 w 1169"/>
                <a:gd name="T7" fmla="*/ 74 h 831"/>
                <a:gd name="T8" fmla="*/ 428 w 1169"/>
                <a:gd name="T9" fmla="*/ 120 h 831"/>
                <a:gd name="T10" fmla="*/ 309 w 1169"/>
                <a:gd name="T11" fmla="*/ 172 h 831"/>
                <a:gd name="T12" fmla="*/ 204 w 1169"/>
                <a:gd name="T13" fmla="*/ 231 h 831"/>
                <a:gd name="T14" fmla="*/ 115 w 1169"/>
                <a:gd name="T15" fmla="*/ 297 h 831"/>
                <a:gd name="T16" fmla="*/ 55 w 1169"/>
                <a:gd name="T17" fmla="*/ 369 h 831"/>
                <a:gd name="T18" fmla="*/ 14 w 1169"/>
                <a:gd name="T19" fmla="*/ 444 h 831"/>
                <a:gd name="T20" fmla="*/ 0 w 1169"/>
                <a:gd name="T21" fmla="*/ 522 h 831"/>
                <a:gd name="T22" fmla="*/ 14 w 1169"/>
                <a:gd name="T23" fmla="*/ 603 h 831"/>
                <a:gd name="T24" fmla="*/ 55 w 1169"/>
                <a:gd name="T25" fmla="*/ 679 h 831"/>
                <a:gd name="T26" fmla="*/ 115 w 1169"/>
                <a:gd name="T27" fmla="*/ 750 h 831"/>
                <a:gd name="T28" fmla="*/ 204 w 1169"/>
                <a:gd name="T29" fmla="*/ 817 h 831"/>
                <a:gd name="T30" fmla="*/ 309 w 1169"/>
                <a:gd name="T31" fmla="*/ 876 h 831"/>
                <a:gd name="T32" fmla="*/ 428 w 1169"/>
                <a:gd name="T33" fmla="*/ 928 h 831"/>
                <a:gd name="T34" fmla="*/ 569 w 1169"/>
                <a:gd name="T35" fmla="*/ 973 h 831"/>
                <a:gd name="T36" fmla="*/ 723 w 1169"/>
                <a:gd name="T37" fmla="*/ 1008 h 831"/>
                <a:gd name="T38" fmla="*/ 886 w 1169"/>
                <a:gd name="T39" fmla="*/ 1032 h 831"/>
                <a:gd name="T40" fmla="*/ 1063 w 1169"/>
                <a:gd name="T41" fmla="*/ 1045 h 831"/>
                <a:gd name="T42" fmla="*/ 1243 w 1169"/>
                <a:gd name="T43" fmla="*/ 1047 h 831"/>
                <a:gd name="T44" fmla="*/ 1420 w 1169"/>
                <a:gd name="T45" fmla="*/ 1039 h 831"/>
                <a:gd name="T46" fmla="*/ 1592 w 1169"/>
                <a:gd name="T47" fmla="*/ 1015 h 831"/>
                <a:gd name="T48" fmla="*/ 1749 w 1169"/>
                <a:gd name="T49" fmla="*/ 983 h 831"/>
                <a:gd name="T50" fmla="*/ 1891 w 1169"/>
                <a:gd name="T51" fmla="*/ 944 h 831"/>
                <a:gd name="T52" fmla="*/ 2019 w 1169"/>
                <a:gd name="T53" fmla="*/ 894 h 831"/>
                <a:gd name="T54" fmla="*/ 2134 w 1169"/>
                <a:gd name="T55" fmla="*/ 836 h 831"/>
                <a:gd name="T56" fmla="*/ 2223 w 1169"/>
                <a:gd name="T57" fmla="*/ 773 h 831"/>
                <a:gd name="T58" fmla="*/ 2296 w 1169"/>
                <a:gd name="T59" fmla="*/ 703 h 831"/>
                <a:gd name="T60" fmla="*/ 2344 w 1169"/>
                <a:gd name="T61" fmla="*/ 630 h 831"/>
                <a:gd name="T62" fmla="*/ 2367 w 1169"/>
                <a:gd name="T63" fmla="*/ 551 h 831"/>
                <a:gd name="T64" fmla="*/ 2361 w 1169"/>
                <a:gd name="T65" fmla="*/ 470 h 831"/>
                <a:gd name="T66" fmla="*/ 2330 w 1169"/>
                <a:gd name="T67" fmla="*/ 394 h 831"/>
                <a:gd name="T68" fmla="*/ 2274 w 1169"/>
                <a:gd name="T69" fmla="*/ 319 h 831"/>
                <a:gd name="T70" fmla="*/ 2196 w 1169"/>
                <a:gd name="T71" fmla="*/ 252 h 831"/>
                <a:gd name="T72" fmla="*/ 2100 w 1169"/>
                <a:gd name="T73" fmla="*/ 190 h 831"/>
                <a:gd name="T74" fmla="*/ 1980 w 1169"/>
                <a:gd name="T75" fmla="*/ 136 h 831"/>
                <a:gd name="T76" fmla="*/ 1846 w 1169"/>
                <a:gd name="T77" fmla="*/ 90 h 831"/>
                <a:gd name="T78" fmla="*/ 1696 w 1169"/>
                <a:gd name="T79" fmla="*/ 51 h 831"/>
                <a:gd name="T80" fmla="*/ 1534 w 1169"/>
                <a:gd name="T81" fmla="*/ 26 h 831"/>
                <a:gd name="T82" fmla="*/ 1364 w 1169"/>
                <a:gd name="T83" fmla="*/ 5 h 831"/>
                <a:gd name="T84" fmla="*/ 1185 w 1169"/>
                <a:gd name="T85" fmla="*/ 0 h 83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169"/>
                <a:gd name="T130" fmla="*/ 0 h 831"/>
                <a:gd name="T131" fmla="*/ 1169 w 1169"/>
                <a:gd name="T132" fmla="*/ 831 h 83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169" h="831">
                  <a:moveTo>
                    <a:pt x="584" y="0"/>
                  </a:moveTo>
                  <a:lnTo>
                    <a:pt x="554" y="1"/>
                  </a:lnTo>
                  <a:lnTo>
                    <a:pt x="525" y="3"/>
                  </a:lnTo>
                  <a:lnTo>
                    <a:pt x="496" y="5"/>
                  </a:lnTo>
                  <a:lnTo>
                    <a:pt x="467" y="8"/>
                  </a:lnTo>
                  <a:lnTo>
                    <a:pt x="438" y="13"/>
                  </a:lnTo>
                  <a:lnTo>
                    <a:pt x="410" y="19"/>
                  </a:lnTo>
                  <a:lnTo>
                    <a:pt x="384" y="25"/>
                  </a:lnTo>
                  <a:lnTo>
                    <a:pt x="357" y="33"/>
                  </a:lnTo>
                  <a:lnTo>
                    <a:pt x="331" y="41"/>
                  </a:lnTo>
                  <a:lnTo>
                    <a:pt x="306" y="51"/>
                  </a:lnTo>
                  <a:lnTo>
                    <a:pt x="281" y="60"/>
                  </a:lnTo>
                  <a:lnTo>
                    <a:pt x="258" y="71"/>
                  </a:lnTo>
                  <a:lnTo>
                    <a:pt x="235" y="83"/>
                  </a:lnTo>
                  <a:lnTo>
                    <a:pt x="212" y="95"/>
                  </a:lnTo>
                  <a:lnTo>
                    <a:pt x="191" y="108"/>
                  </a:lnTo>
                  <a:lnTo>
                    <a:pt x="171" y="122"/>
                  </a:lnTo>
                  <a:lnTo>
                    <a:pt x="152" y="136"/>
                  </a:lnTo>
                  <a:lnTo>
                    <a:pt x="134" y="151"/>
                  </a:lnTo>
                  <a:lnTo>
                    <a:pt x="116" y="167"/>
                  </a:lnTo>
                  <a:lnTo>
                    <a:pt x="100" y="183"/>
                  </a:lnTo>
                  <a:lnTo>
                    <a:pt x="85" y="200"/>
                  </a:lnTo>
                  <a:lnTo>
                    <a:pt x="70" y="218"/>
                  </a:lnTo>
                  <a:lnTo>
                    <a:pt x="57" y="236"/>
                  </a:lnTo>
                  <a:lnTo>
                    <a:pt x="46" y="253"/>
                  </a:lnTo>
                  <a:lnTo>
                    <a:pt x="35" y="273"/>
                  </a:lnTo>
                  <a:lnTo>
                    <a:pt x="27" y="292"/>
                  </a:lnTo>
                  <a:lnTo>
                    <a:pt x="18" y="312"/>
                  </a:lnTo>
                  <a:lnTo>
                    <a:pt x="12" y="331"/>
                  </a:lnTo>
                  <a:lnTo>
                    <a:pt x="7" y="352"/>
                  </a:lnTo>
                  <a:lnTo>
                    <a:pt x="3" y="373"/>
                  </a:lnTo>
                  <a:lnTo>
                    <a:pt x="1" y="394"/>
                  </a:lnTo>
                  <a:lnTo>
                    <a:pt x="0" y="415"/>
                  </a:lnTo>
                  <a:lnTo>
                    <a:pt x="1" y="437"/>
                  </a:lnTo>
                  <a:lnTo>
                    <a:pt x="3" y="458"/>
                  </a:lnTo>
                  <a:lnTo>
                    <a:pt x="7" y="478"/>
                  </a:lnTo>
                  <a:lnTo>
                    <a:pt x="12" y="499"/>
                  </a:lnTo>
                  <a:lnTo>
                    <a:pt x="18" y="519"/>
                  </a:lnTo>
                  <a:lnTo>
                    <a:pt x="27" y="539"/>
                  </a:lnTo>
                  <a:lnTo>
                    <a:pt x="35" y="558"/>
                  </a:lnTo>
                  <a:lnTo>
                    <a:pt x="46" y="577"/>
                  </a:lnTo>
                  <a:lnTo>
                    <a:pt x="57" y="595"/>
                  </a:lnTo>
                  <a:lnTo>
                    <a:pt x="70" y="613"/>
                  </a:lnTo>
                  <a:lnTo>
                    <a:pt x="85" y="631"/>
                  </a:lnTo>
                  <a:lnTo>
                    <a:pt x="100" y="647"/>
                  </a:lnTo>
                  <a:lnTo>
                    <a:pt x="116" y="663"/>
                  </a:lnTo>
                  <a:lnTo>
                    <a:pt x="134" y="680"/>
                  </a:lnTo>
                  <a:lnTo>
                    <a:pt x="152" y="694"/>
                  </a:lnTo>
                  <a:lnTo>
                    <a:pt x="171" y="709"/>
                  </a:lnTo>
                  <a:lnTo>
                    <a:pt x="191" y="723"/>
                  </a:lnTo>
                  <a:lnTo>
                    <a:pt x="212" y="736"/>
                  </a:lnTo>
                  <a:lnTo>
                    <a:pt x="235" y="748"/>
                  </a:lnTo>
                  <a:lnTo>
                    <a:pt x="258" y="760"/>
                  </a:lnTo>
                  <a:lnTo>
                    <a:pt x="281" y="770"/>
                  </a:lnTo>
                  <a:lnTo>
                    <a:pt x="306" y="780"/>
                  </a:lnTo>
                  <a:lnTo>
                    <a:pt x="331" y="789"/>
                  </a:lnTo>
                  <a:lnTo>
                    <a:pt x="357" y="798"/>
                  </a:lnTo>
                  <a:lnTo>
                    <a:pt x="384" y="805"/>
                  </a:lnTo>
                  <a:lnTo>
                    <a:pt x="410" y="812"/>
                  </a:lnTo>
                  <a:lnTo>
                    <a:pt x="438" y="818"/>
                  </a:lnTo>
                  <a:lnTo>
                    <a:pt x="467" y="822"/>
                  </a:lnTo>
                  <a:lnTo>
                    <a:pt x="496" y="826"/>
                  </a:lnTo>
                  <a:lnTo>
                    <a:pt x="525" y="828"/>
                  </a:lnTo>
                  <a:lnTo>
                    <a:pt x="554" y="830"/>
                  </a:lnTo>
                  <a:lnTo>
                    <a:pt x="584" y="831"/>
                  </a:lnTo>
                  <a:lnTo>
                    <a:pt x="614" y="830"/>
                  </a:lnTo>
                  <a:lnTo>
                    <a:pt x="644" y="828"/>
                  </a:lnTo>
                  <a:lnTo>
                    <a:pt x="674" y="826"/>
                  </a:lnTo>
                  <a:lnTo>
                    <a:pt x="702" y="822"/>
                  </a:lnTo>
                  <a:lnTo>
                    <a:pt x="730" y="818"/>
                  </a:lnTo>
                  <a:lnTo>
                    <a:pt x="758" y="812"/>
                  </a:lnTo>
                  <a:lnTo>
                    <a:pt x="786" y="805"/>
                  </a:lnTo>
                  <a:lnTo>
                    <a:pt x="812" y="798"/>
                  </a:lnTo>
                  <a:lnTo>
                    <a:pt x="837" y="789"/>
                  </a:lnTo>
                  <a:lnTo>
                    <a:pt x="863" y="780"/>
                  </a:lnTo>
                  <a:lnTo>
                    <a:pt x="888" y="770"/>
                  </a:lnTo>
                  <a:lnTo>
                    <a:pt x="911" y="760"/>
                  </a:lnTo>
                  <a:lnTo>
                    <a:pt x="934" y="748"/>
                  </a:lnTo>
                  <a:lnTo>
                    <a:pt x="956" y="736"/>
                  </a:lnTo>
                  <a:lnTo>
                    <a:pt x="977" y="723"/>
                  </a:lnTo>
                  <a:lnTo>
                    <a:pt x="997" y="709"/>
                  </a:lnTo>
                  <a:lnTo>
                    <a:pt x="1017" y="694"/>
                  </a:lnTo>
                  <a:lnTo>
                    <a:pt x="1036" y="680"/>
                  </a:lnTo>
                  <a:lnTo>
                    <a:pt x="1053" y="663"/>
                  </a:lnTo>
                  <a:lnTo>
                    <a:pt x="1069" y="647"/>
                  </a:lnTo>
                  <a:lnTo>
                    <a:pt x="1084" y="631"/>
                  </a:lnTo>
                  <a:lnTo>
                    <a:pt x="1098" y="613"/>
                  </a:lnTo>
                  <a:lnTo>
                    <a:pt x="1111" y="595"/>
                  </a:lnTo>
                  <a:lnTo>
                    <a:pt x="1123" y="577"/>
                  </a:lnTo>
                  <a:lnTo>
                    <a:pt x="1134" y="558"/>
                  </a:lnTo>
                  <a:lnTo>
                    <a:pt x="1143" y="539"/>
                  </a:lnTo>
                  <a:lnTo>
                    <a:pt x="1151" y="519"/>
                  </a:lnTo>
                  <a:lnTo>
                    <a:pt x="1157" y="499"/>
                  </a:lnTo>
                  <a:lnTo>
                    <a:pt x="1162" y="478"/>
                  </a:lnTo>
                  <a:lnTo>
                    <a:pt x="1166" y="458"/>
                  </a:lnTo>
                  <a:lnTo>
                    <a:pt x="1168" y="437"/>
                  </a:lnTo>
                  <a:lnTo>
                    <a:pt x="1169" y="415"/>
                  </a:lnTo>
                  <a:lnTo>
                    <a:pt x="1168" y="394"/>
                  </a:lnTo>
                  <a:lnTo>
                    <a:pt x="1166" y="373"/>
                  </a:lnTo>
                  <a:lnTo>
                    <a:pt x="1162" y="352"/>
                  </a:lnTo>
                  <a:lnTo>
                    <a:pt x="1157" y="331"/>
                  </a:lnTo>
                  <a:lnTo>
                    <a:pt x="1151" y="312"/>
                  </a:lnTo>
                  <a:lnTo>
                    <a:pt x="1143" y="292"/>
                  </a:lnTo>
                  <a:lnTo>
                    <a:pt x="1134" y="273"/>
                  </a:lnTo>
                  <a:lnTo>
                    <a:pt x="1123" y="253"/>
                  </a:lnTo>
                  <a:lnTo>
                    <a:pt x="1111" y="236"/>
                  </a:lnTo>
                  <a:lnTo>
                    <a:pt x="1098" y="218"/>
                  </a:lnTo>
                  <a:lnTo>
                    <a:pt x="1084" y="200"/>
                  </a:lnTo>
                  <a:lnTo>
                    <a:pt x="1069" y="183"/>
                  </a:lnTo>
                  <a:lnTo>
                    <a:pt x="1053" y="167"/>
                  </a:lnTo>
                  <a:lnTo>
                    <a:pt x="1036" y="151"/>
                  </a:lnTo>
                  <a:lnTo>
                    <a:pt x="1017" y="136"/>
                  </a:lnTo>
                  <a:lnTo>
                    <a:pt x="997" y="122"/>
                  </a:lnTo>
                  <a:lnTo>
                    <a:pt x="977" y="108"/>
                  </a:lnTo>
                  <a:lnTo>
                    <a:pt x="956" y="95"/>
                  </a:lnTo>
                  <a:lnTo>
                    <a:pt x="934" y="83"/>
                  </a:lnTo>
                  <a:lnTo>
                    <a:pt x="911" y="71"/>
                  </a:lnTo>
                  <a:lnTo>
                    <a:pt x="888" y="60"/>
                  </a:lnTo>
                  <a:lnTo>
                    <a:pt x="863" y="51"/>
                  </a:lnTo>
                  <a:lnTo>
                    <a:pt x="837" y="41"/>
                  </a:lnTo>
                  <a:lnTo>
                    <a:pt x="812" y="33"/>
                  </a:lnTo>
                  <a:lnTo>
                    <a:pt x="786" y="25"/>
                  </a:lnTo>
                  <a:lnTo>
                    <a:pt x="758" y="19"/>
                  </a:lnTo>
                  <a:lnTo>
                    <a:pt x="730" y="13"/>
                  </a:lnTo>
                  <a:lnTo>
                    <a:pt x="702" y="8"/>
                  </a:lnTo>
                  <a:lnTo>
                    <a:pt x="674" y="5"/>
                  </a:lnTo>
                  <a:lnTo>
                    <a:pt x="644" y="3"/>
                  </a:lnTo>
                  <a:lnTo>
                    <a:pt x="614" y="1"/>
                  </a:lnTo>
                  <a:lnTo>
                    <a:pt x="584" y="0"/>
                  </a:lnTo>
                </a:path>
              </a:pathLst>
            </a:custGeom>
            <a:gradFill>
              <a:gsLst>
                <a:gs pos="0">
                  <a:srgbClr val="CBFFFF"/>
                </a:gs>
                <a:gs pos="100000">
                  <a:schemeClr val="lt2">
                    <a:shade val="30000"/>
                    <a:satMod val="200000"/>
                  </a:schemeClr>
                </a:gs>
              </a:gsLst>
            </a:gradFill>
            <a:ln w="7938">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lt2"/>
            </a:fillRef>
            <a:effectRef idx="0">
              <a:scrgbClr r="0" g="0" b="0"/>
            </a:effectRef>
            <a:fontRef idx="major"/>
          </p:style>
          <p:txBody>
            <a:bodyPr/>
            <a:lstStyle/>
            <a:p>
              <a:endParaRPr lang="en-US"/>
            </a:p>
          </p:txBody>
        </p:sp>
        <p:sp>
          <p:nvSpPr>
            <p:cNvPr id="6200" name="Freeform 1668"/>
            <p:cNvSpPr>
              <a:spLocks/>
            </p:cNvSpPr>
            <p:nvPr/>
          </p:nvSpPr>
          <p:spPr bwMode="auto">
            <a:xfrm>
              <a:off x="6623387" y="2603371"/>
              <a:ext cx="1930420" cy="1312863"/>
            </a:xfrm>
            <a:custGeom>
              <a:avLst/>
              <a:gdLst>
                <a:gd name="T0" fmla="*/ 525 w 1169"/>
                <a:gd name="T1" fmla="*/ 2 h 827"/>
                <a:gd name="T2" fmla="*/ 438 w 1169"/>
                <a:gd name="T3" fmla="*/ 13 h 827"/>
                <a:gd name="T4" fmla="*/ 357 w 1169"/>
                <a:gd name="T5" fmla="*/ 32 h 827"/>
                <a:gd name="T6" fmla="*/ 281 w 1169"/>
                <a:gd name="T7" fmla="*/ 60 h 827"/>
                <a:gd name="T8" fmla="*/ 212 w 1169"/>
                <a:gd name="T9" fmla="*/ 95 h 827"/>
                <a:gd name="T10" fmla="*/ 152 w 1169"/>
                <a:gd name="T11" fmla="*/ 135 h 827"/>
                <a:gd name="T12" fmla="*/ 100 w 1169"/>
                <a:gd name="T13" fmla="*/ 182 h 827"/>
                <a:gd name="T14" fmla="*/ 57 w 1169"/>
                <a:gd name="T15" fmla="*/ 234 h 827"/>
                <a:gd name="T16" fmla="*/ 27 w 1169"/>
                <a:gd name="T17" fmla="*/ 290 h 827"/>
                <a:gd name="T18" fmla="*/ 7 w 1169"/>
                <a:gd name="T19" fmla="*/ 350 h 827"/>
                <a:gd name="T20" fmla="*/ 0 w 1169"/>
                <a:gd name="T21" fmla="*/ 414 h 827"/>
                <a:gd name="T22" fmla="*/ 7 w 1169"/>
                <a:gd name="T23" fmla="*/ 477 h 827"/>
                <a:gd name="T24" fmla="*/ 27 w 1169"/>
                <a:gd name="T25" fmla="*/ 536 h 827"/>
                <a:gd name="T26" fmla="*/ 57 w 1169"/>
                <a:gd name="T27" fmla="*/ 593 h 827"/>
                <a:gd name="T28" fmla="*/ 100 w 1169"/>
                <a:gd name="T29" fmla="*/ 645 h 827"/>
                <a:gd name="T30" fmla="*/ 152 w 1169"/>
                <a:gd name="T31" fmla="*/ 692 h 827"/>
                <a:gd name="T32" fmla="*/ 212 w 1169"/>
                <a:gd name="T33" fmla="*/ 733 h 827"/>
                <a:gd name="T34" fmla="*/ 281 w 1169"/>
                <a:gd name="T35" fmla="*/ 768 h 827"/>
                <a:gd name="T36" fmla="*/ 357 w 1169"/>
                <a:gd name="T37" fmla="*/ 794 h 827"/>
                <a:gd name="T38" fmla="*/ 438 w 1169"/>
                <a:gd name="T39" fmla="*/ 814 h 827"/>
                <a:gd name="T40" fmla="*/ 525 w 1169"/>
                <a:gd name="T41" fmla="*/ 825 h 827"/>
                <a:gd name="T42" fmla="*/ 614 w 1169"/>
                <a:gd name="T43" fmla="*/ 827 h 827"/>
                <a:gd name="T44" fmla="*/ 702 w 1169"/>
                <a:gd name="T45" fmla="*/ 819 h 827"/>
                <a:gd name="T46" fmla="*/ 786 w 1169"/>
                <a:gd name="T47" fmla="*/ 803 h 827"/>
                <a:gd name="T48" fmla="*/ 863 w 1169"/>
                <a:gd name="T49" fmla="*/ 777 h 827"/>
                <a:gd name="T50" fmla="*/ 934 w 1169"/>
                <a:gd name="T51" fmla="*/ 745 h 827"/>
                <a:gd name="T52" fmla="*/ 997 w 1169"/>
                <a:gd name="T53" fmla="*/ 706 h 827"/>
                <a:gd name="T54" fmla="*/ 1053 w 1169"/>
                <a:gd name="T55" fmla="*/ 661 h 827"/>
                <a:gd name="T56" fmla="*/ 1098 w 1169"/>
                <a:gd name="T57" fmla="*/ 611 h 827"/>
                <a:gd name="T58" fmla="*/ 1134 w 1169"/>
                <a:gd name="T59" fmla="*/ 556 h 827"/>
                <a:gd name="T60" fmla="*/ 1157 w 1169"/>
                <a:gd name="T61" fmla="*/ 497 h 827"/>
                <a:gd name="T62" fmla="*/ 1168 w 1169"/>
                <a:gd name="T63" fmla="*/ 435 h 827"/>
                <a:gd name="T64" fmla="*/ 1166 w 1169"/>
                <a:gd name="T65" fmla="*/ 372 h 827"/>
                <a:gd name="T66" fmla="*/ 1151 w 1169"/>
                <a:gd name="T67" fmla="*/ 311 h 827"/>
                <a:gd name="T68" fmla="*/ 1123 w 1169"/>
                <a:gd name="T69" fmla="*/ 253 h 827"/>
                <a:gd name="T70" fmla="*/ 1084 w 1169"/>
                <a:gd name="T71" fmla="*/ 200 h 827"/>
                <a:gd name="T72" fmla="*/ 1036 w 1169"/>
                <a:gd name="T73" fmla="*/ 151 h 827"/>
                <a:gd name="T74" fmla="*/ 977 w 1169"/>
                <a:gd name="T75" fmla="*/ 108 h 827"/>
                <a:gd name="T76" fmla="*/ 911 w 1169"/>
                <a:gd name="T77" fmla="*/ 70 h 827"/>
                <a:gd name="T78" fmla="*/ 837 w 1169"/>
                <a:gd name="T79" fmla="*/ 41 h 827"/>
                <a:gd name="T80" fmla="*/ 758 w 1169"/>
                <a:gd name="T81" fmla="*/ 19 h 827"/>
                <a:gd name="T82" fmla="*/ 674 w 1169"/>
                <a:gd name="T83" fmla="*/ 5 h 827"/>
                <a:gd name="T84" fmla="*/ 584 w 1169"/>
                <a:gd name="T85" fmla="*/ 0 h 8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169"/>
                <a:gd name="T130" fmla="*/ 0 h 827"/>
                <a:gd name="T131" fmla="*/ 1169 w 1169"/>
                <a:gd name="T132" fmla="*/ 827 h 8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169" h="827">
                  <a:moveTo>
                    <a:pt x="584" y="0"/>
                  </a:moveTo>
                  <a:lnTo>
                    <a:pt x="554" y="1"/>
                  </a:lnTo>
                  <a:lnTo>
                    <a:pt x="525" y="2"/>
                  </a:lnTo>
                  <a:lnTo>
                    <a:pt x="496" y="5"/>
                  </a:lnTo>
                  <a:lnTo>
                    <a:pt x="467" y="9"/>
                  </a:lnTo>
                  <a:lnTo>
                    <a:pt x="438" y="13"/>
                  </a:lnTo>
                  <a:lnTo>
                    <a:pt x="410" y="19"/>
                  </a:lnTo>
                  <a:lnTo>
                    <a:pt x="384" y="25"/>
                  </a:lnTo>
                  <a:lnTo>
                    <a:pt x="357" y="32"/>
                  </a:lnTo>
                  <a:lnTo>
                    <a:pt x="331" y="41"/>
                  </a:lnTo>
                  <a:lnTo>
                    <a:pt x="306" y="50"/>
                  </a:lnTo>
                  <a:lnTo>
                    <a:pt x="281" y="60"/>
                  </a:lnTo>
                  <a:lnTo>
                    <a:pt x="258" y="70"/>
                  </a:lnTo>
                  <a:lnTo>
                    <a:pt x="235" y="83"/>
                  </a:lnTo>
                  <a:lnTo>
                    <a:pt x="212" y="95"/>
                  </a:lnTo>
                  <a:lnTo>
                    <a:pt x="191" y="108"/>
                  </a:lnTo>
                  <a:lnTo>
                    <a:pt x="171" y="122"/>
                  </a:lnTo>
                  <a:lnTo>
                    <a:pt x="152" y="135"/>
                  </a:lnTo>
                  <a:lnTo>
                    <a:pt x="134" y="151"/>
                  </a:lnTo>
                  <a:lnTo>
                    <a:pt x="116" y="166"/>
                  </a:lnTo>
                  <a:lnTo>
                    <a:pt x="100" y="182"/>
                  </a:lnTo>
                  <a:lnTo>
                    <a:pt x="85" y="200"/>
                  </a:lnTo>
                  <a:lnTo>
                    <a:pt x="70" y="217"/>
                  </a:lnTo>
                  <a:lnTo>
                    <a:pt x="57" y="234"/>
                  </a:lnTo>
                  <a:lnTo>
                    <a:pt x="46" y="253"/>
                  </a:lnTo>
                  <a:lnTo>
                    <a:pt x="35" y="272"/>
                  </a:lnTo>
                  <a:lnTo>
                    <a:pt x="27" y="290"/>
                  </a:lnTo>
                  <a:lnTo>
                    <a:pt x="18" y="311"/>
                  </a:lnTo>
                  <a:lnTo>
                    <a:pt x="12" y="330"/>
                  </a:lnTo>
                  <a:lnTo>
                    <a:pt x="7" y="350"/>
                  </a:lnTo>
                  <a:lnTo>
                    <a:pt x="3" y="372"/>
                  </a:lnTo>
                  <a:lnTo>
                    <a:pt x="1" y="393"/>
                  </a:lnTo>
                  <a:lnTo>
                    <a:pt x="0" y="414"/>
                  </a:lnTo>
                  <a:lnTo>
                    <a:pt x="1" y="435"/>
                  </a:lnTo>
                  <a:lnTo>
                    <a:pt x="3" y="456"/>
                  </a:lnTo>
                  <a:lnTo>
                    <a:pt x="7" y="477"/>
                  </a:lnTo>
                  <a:lnTo>
                    <a:pt x="12" y="497"/>
                  </a:lnTo>
                  <a:lnTo>
                    <a:pt x="18" y="517"/>
                  </a:lnTo>
                  <a:lnTo>
                    <a:pt x="27" y="536"/>
                  </a:lnTo>
                  <a:lnTo>
                    <a:pt x="35" y="556"/>
                  </a:lnTo>
                  <a:lnTo>
                    <a:pt x="46" y="574"/>
                  </a:lnTo>
                  <a:lnTo>
                    <a:pt x="57" y="593"/>
                  </a:lnTo>
                  <a:lnTo>
                    <a:pt x="70" y="611"/>
                  </a:lnTo>
                  <a:lnTo>
                    <a:pt x="85" y="628"/>
                  </a:lnTo>
                  <a:lnTo>
                    <a:pt x="100" y="645"/>
                  </a:lnTo>
                  <a:lnTo>
                    <a:pt x="116" y="661"/>
                  </a:lnTo>
                  <a:lnTo>
                    <a:pt x="134" y="677"/>
                  </a:lnTo>
                  <a:lnTo>
                    <a:pt x="152" y="692"/>
                  </a:lnTo>
                  <a:lnTo>
                    <a:pt x="171" y="706"/>
                  </a:lnTo>
                  <a:lnTo>
                    <a:pt x="191" y="720"/>
                  </a:lnTo>
                  <a:lnTo>
                    <a:pt x="212" y="733"/>
                  </a:lnTo>
                  <a:lnTo>
                    <a:pt x="235" y="745"/>
                  </a:lnTo>
                  <a:lnTo>
                    <a:pt x="258" y="756"/>
                  </a:lnTo>
                  <a:lnTo>
                    <a:pt x="281" y="768"/>
                  </a:lnTo>
                  <a:lnTo>
                    <a:pt x="306" y="777"/>
                  </a:lnTo>
                  <a:lnTo>
                    <a:pt x="331" y="786"/>
                  </a:lnTo>
                  <a:lnTo>
                    <a:pt x="357" y="794"/>
                  </a:lnTo>
                  <a:lnTo>
                    <a:pt x="384" y="803"/>
                  </a:lnTo>
                  <a:lnTo>
                    <a:pt x="410" y="809"/>
                  </a:lnTo>
                  <a:lnTo>
                    <a:pt x="438" y="814"/>
                  </a:lnTo>
                  <a:lnTo>
                    <a:pt x="467" y="819"/>
                  </a:lnTo>
                  <a:lnTo>
                    <a:pt x="496" y="823"/>
                  </a:lnTo>
                  <a:lnTo>
                    <a:pt x="525" y="825"/>
                  </a:lnTo>
                  <a:lnTo>
                    <a:pt x="554" y="827"/>
                  </a:lnTo>
                  <a:lnTo>
                    <a:pt x="584" y="827"/>
                  </a:lnTo>
                  <a:lnTo>
                    <a:pt x="614" y="827"/>
                  </a:lnTo>
                  <a:lnTo>
                    <a:pt x="644" y="825"/>
                  </a:lnTo>
                  <a:lnTo>
                    <a:pt x="674" y="823"/>
                  </a:lnTo>
                  <a:lnTo>
                    <a:pt x="702" y="819"/>
                  </a:lnTo>
                  <a:lnTo>
                    <a:pt x="730" y="814"/>
                  </a:lnTo>
                  <a:lnTo>
                    <a:pt x="758" y="809"/>
                  </a:lnTo>
                  <a:lnTo>
                    <a:pt x="786" y="803"/>
                  </a:lnTo>
                  <a:lnTo>
                    <a:pt x="812" y="794"/>
                  </a:lnTo>
                  <a:lnTo>
                    <a:pt x="837" y="786"/>
                  </a:lnTo>
                  <a:lnTo>
                    <a:pt x="863" y="777"/>
                  </a:lnTo>
                  <a:lnTo>
                    <a:pt x="888" y="768"/>
                  </a:lnTo>
                  <a:lnTo>
                    <a:pt x="911" y="756"/>
                  </a:lnTo>
                  <a:lnTo>
                    <a:pt x="934" y="745"/>
                  </a:lnTo>
                  <a:lnTo>
                    <a:pt x="956" y="733"/>
                  </a:lnTo>
                  <a:lnTo>
                    <a:pt x="977" y="720"/>
                  </a:lnTo>
                  <a:lnTo>
                    <a:pt x="997" y="706"/>
                  </a:lnTo>
                  <a:lnTo>
                    <a:pt x="1017" y="692"/>
                  </a:lnTo>
                  <a:lnTo>
                    <a:pt x="1036" y="677"/>
                  </a:lnTo>
                  <a:lnTo>
                    <a:pt x="1053" y="661"/>
                  </a:lnTo>
                  <a:lnTo>
                    <a:pt x="1069" y="645"/>
                  </a:lnTo>
                  <a:lnTo>
                    <a:pt x="1084" y="628"/>
                  </a:lnTo>
                  <a:lnTo>
                    <a:pt x="1098" y="611"/>
                  </a:lnTo>
                  <a:lnTo>
                    <a:pt x="1111" y="593"/>
                  </a:lnTo>
                  <a:lnTo>
                    <a:pt x="1123" y="574"/>
                  </a:lnTo>
                  <a:lnTo>
                    <a:pt x="1134" y="556"/>
                  </a:lnTo>
                  <a:lnTo>
                    <a:pt x="1143" y="536"/>
                  </a:lnTo>
                  <a:lnTo>
                    <a:pt x="1151" y="517"/>
                  </a:lnTo>
                  <a:lnTo>
                    <a:pt x="1157" y="497"/>
                  </a:lnTo>
                  <a:lnTo>
                    <a:pt x="1162" y="477"/>
                  </a:lnTo>
                  <a:lnTo>
                    <a:pt x="1166" y="456"/>
                  </a:lnTo>
                  <a:lnTo>
                    <a:pt x="1168" y="435"/>
                  </a:lnTo>
                  <a:lnTo>
                    <a:pt x="1169" y="414"/>
                  </a:lnTo>
                  <a:lnTo>
                    <a:pt x="1168" y="393"/>
                  </a:lnTo>
                  <a:lnTo>
                    <a:pt x="1166" y="372"/>
                  </a:lnTo>
                  <a:lnTo>
                    <a:pt x="1162" y="350"/>
                  </a:lnTo>
                  <a:lnTo>
                    <a:pt x="1157" y="330"/>
                  </a:lnTo>
                  <a:lnTo>
                    <a:pt x="1151" y="311"/>
                  </a:lnTo>
                  <a:lnTo>
                    <a:pt x="1143" y="290"/>
                  </a:lnTo>
                  <a:lnTo>
                    <a:pt x="1134" y="272"/>
                  </a:lnTo>
                  <a:lnTo>
                    <a:pt x="1123" y="253"/>
                  </a:lnTo>
                  <a:lnTo>
                    <a:pt x="1111" y="234"/>
                  </a:lnTo>
                  <a:lnTo>
                    <a:pt x="1098" y="217"/>
                  </a:lnTo>
                  <a:lnTo>
                    <a:pt x="1084" y="200"/>
                  </a:lnTo>
                  <a:lnTo>
                    <a:pt x="1069" y="182"/>
                  </a:lnTo>
                  <a:lnTo>
                    <a:pt x="1053" y="166"/>
                  </a:lnTo>
                  <a:lnTo>
                    <a:pt x="1036" y="151"/>
                  </a:lnTo>
                  <a:lnTo>
                    <a:pt x="1017" y="135"/>
                  </a:lnTo>
                  <a:lnTo>
                    <a:pt x="997" y="122"/>
                  </a:lnTo>
                  <a:lnTo>
                    <a:pt x="977" y="108"/>
                  </a:lnTo>
                  <a:lnTo>
                    <a:pt x="956" y="95"/>
                  </a:lnTo>
                  <a:lnTo>
                    <a:pt x="934" y="83"/>
                  </a:lnTo>
                  <a:lnTo>
                    <a:pt x="911" y="70"/>
                  </a:lnTo>
                  <a:lnTo>
                    <a:pt x="888" y="60"/>
                  </a:lnTo>
                  <a:lnTo>
                    <a:pt x="863" y="50"/>
                  </a:lnTo>
                  <a:lnTo>
                    <a:pt x="837" y="41"/>
                  </a:lnTo>
                  <a:lnTo>
                    <a:pt x="812" y="32"/>
                  </a:lnTo>
                  <a:lnTo>
                    <a:pt x="786" y="25"/>
                  </a:lnTo>
                  <a:lnTo>
                    <a:pt x="758" y="19"/>
                  </a:lnTo>
                  <a:lnTo>
                    <a:pt x="730" y="13"/>
                  </a:lnTo>
                  <a:lnTo>
                    <a:pt x="702" y="9"/>
                  </a:lnTo>
                  <a:lnTo>
                    <a:pt x="674" y="5"/>
                  </a:lnTo>
                  <a:lnTo>
                    <a:pt x="644" y="2"/>
                  </a:lnTo>
                  <a:lnTo>
                    <a:pt x="614" y="1"/>
                  </a:lnTo>
                  <a:lnTo>
                    <a:pt x="584" y="0"/>
                  </a:lnTo>
                  <a:close/>
                </a:path>
              </a:pathLst>
            </a:custGeom>
            <a:noFill/>
            <a:ln w="9525">
              <a:noFill/>
              <a:round/>
              <a:headEnd/>
              <a:tailEnd/>
            </a:ln>
          </p:spPr>
          <p:txBody>
            <a:bodyPr/>
            <a:lstStyle/>
            <a:p>
              <a:endParaRPr lang="en-US"/>
            </a:p>
          </p:txBody>
        </p:sp>
        <p:sp>
          <p:nvSpPr>
            <p:cNvPr id="6201" name="Freeform 1669"/>
            <p:cNvSpPr>
              <a:spLocks/>
            </p:cNvSpPr>
            <p:nvPr/>
          </p:nvSpPr>
          <p:spPr bwMode="auto">
            <a:xfrm>
              <a:off x="7265759" y="2925634"/>
              <a:ext cx="0" cy="139700"/>
            </a:xfrm>
            <a:custGeom>
              <a:avLst/>
              <a:gdLst>
                <a:gd name="T0" fmla="*/ 88 h 88"/>
                <a:gd name="T1" fmla="*/ 0 h 88"/>
                <a:gd name="T2" fmla="*/ 88 h 88"/>
                <a:gd name="T3" fmla="*/ 0 60000 65536"/>
                <a:gd name="T4" fmla="*/ 0 60000 65536"/>
                <a:gd name="T5" fmla="*/ 0 60000 65536"/>
                <a:gd name="T6" fmla="*/ 0 h 88"/>
                <a:gd name="T7" fmla="*/ 88 h 88"/>
              </a:gdLst>
              <a:ahLst/>
              <a:cxnLst>
                <a:cxn ang="T3">
                  <a:pos x="0" y="T0"/>
                </a:cxn>
                <a:cxn ang="T4">
                  <a:pos x="0" y="T1"/>
                </a:cxn>
                <a:cxn ang="T5">
                  <a:pos x="0" y="T2"/>
                </a:cxn>
              </a:cxnLst>
              <a:rect l="0" t="T6" r="0" b="T7"/>
              <a:pathLst>
                <a:path h="88">
                  <a:moveTo>
                    <a:pt x="0" y="88"/>
                  </a:moveTo>
                  <a:lnTo>
                    <a:pt x="0" y="0"/>
                  </a:lnTo>
                  <a:lnTo>
                    <a:pt x="0" y="88"/>
                  </a:lnTo>
                  <a:close/>
                </a:path>
              </a:pathLst>
            </a:custGeom>
            <a:noFill/>
            <a:ln w="3175">
              <a:solidFill>
                <a:schemeClr val="tx1"/>
              </a:solidFill>
              <a:round/>
              <a:headEnd/>
              <a:tailEnd/>
            </a:ln>
          </p:spPr>
          <p:txBody>
            <a:bodyPr/>
            <a:lstStyle/>
            <a:p>
              <a:endParaRPr lang="en-US"/>
            </a:p>
          </p:txBody>
        </p:sp>
        <p:sp>
          <p:nvSpPr>
            <p:cNvPr id="6202" name="Freeform 1670"/>
            <p:cNvSpPr>
              <a:spLocks/>
            </p:cNvSpPr>
            <p:nvPr/>
          </p:nvSpPr>
          <p:spPr bwMode="auto">
            <a:xfrm>
              <a:off x="6953656" y="3065334"/>
              <a:ext cx="312104" cy="0"/>
            </a:xfrm>
            <a:custGeom>
              <a:avLst/>
              <a:gdLst>
                <a:gd name="T0" fmla="*/ 189 w 189"/>
                <a:gd name="T1" fmla="*/ 0 w 189"/>
                <a:gd name="T2" fmla="*/ 189 w 189"/>
                <a:gd name="T3" fmla="*/ 0 60000 65536"/>
                <a:gd name="T4" fmla="*/ 0 60000 65536"/>
                <a:gd name="T5" fmla="*/ 0 60000 65536"/>
                <a:gd name="T6" fmla="*/ 0 w 189"/>
                <a:gd name="T7" fmla="*/ 189 w 189"/>
              </a:gdLst>
              <a:ahLst/>
              <a:cxnLst>
                <a:cxn ang="T3">
                  <a:pos x="T0" y="0"/>
                </a:cxn>
                <a:cxn ang="T4">
                  <a:pos x="T1" y="0"/>
                </a:cxn>
                <a:cxn ang="T5">
                  <a:pos x="T2" y="0"/>
                </a:cxn>
              </a:cxnLst>
              <a:rect l="T6" t="0" r="T7" b="0"/>
              <a:pathLst>
                <a:path w="189">
                  <a:moveTo>
                    <a:pt x="189" y="0"/>
                  </a:moveTo>
                  <a:lnTo>
                    <a:pt x="0" y="0"/>
                  </a:lnTo>
                  <a:lnTo>
                    <a:pt x="189" y="0"/>
                  </a:lnTo>
                  <a:close/>
                </a:path>
              </a:pathLst>
            </a:custGeom>
            <a:noFill/>
            <a:ln w="3175">
              <a:solidFill>
                <a:schemeClr val="tx1"/>
              </a:solidFill>
              <a:round/>
              <a:headEnd/>
              <a:tailEnd/>
            </a:ln>
          </p:spPr>
          <p:txBody>
            <a:bodyPr/>
            <a:lstStyle/>
            <a:p>
              <a:endParaRPr lang="en-US"/>
            </a:p>
          </p:txBody>
        </p:sp>
        <p:sp>
          <p:nvSpPr>
            <p:cNvPr id="6203" name="Freeform 1671"/>
            <p:cNvSpPr>
              <a:spLocks/>
            </p:cNvSpPr>
            <p:nvPr/>
          </p:nvSpPr>
          <p:spPr bwMode="auto">
            <a:xfrm>
              <a:off x="6953656" y="3065334"/>
              <a:ext cx="312104" cy="0"/>
            </a:xfrm>
            <a:custGeom>
              <a:avLst/>
              <a:gdLst>
                <a:gd name="T0" fmla="*/ 189 w 189"/>
                <a:gd name="T1" fmla="*/ 0 w 189"/>
                <a:gd name="T2" fmla="*/ 189 w 189"/>
                <a:gd name="T3" fmla="*/ 0 60000 65536"/>
                <a:gd name="T4" fmla="*/ 0 60000 65536"/>
                <a:gd name="T5" fmla="*/ 0 60000 65536"/>
                <a:gd name="T6" fmla="*/ 0 w 189"/>
                <a:gd name="T7" fmla="*/ 189 w 189"/>
              </a:gdLst>
              <a:ahLst/>
              <a:cxnLst>
                <a:cxn ang="T3">
                  <a:pos x="T0" y="0"/>
                </a:cxn>
                <a:cxn ang="T4">
                  <a:pos x="T1" y="0"/>
                </a:cxn>
                <a:cxn ang="T5">
                  <a:pos x="T2" y="0"/>
                </a:cxn>
              </a:cxnLst>
              <a:rect l="T6" t="0" r="T7" b="0"/>
              <a:pathLst>
                <a:path w="189">
                  <a:moveTo>
                    <a:pt x="189" y="0"/>
                  </a:moveTo>
                  <a:lnTo>
                    <a:pt x="0" y="0"/>
                  </a:lnTo>
                  <a:lnTo>
                    <a:pt x="189" y="0"/>
                  </a:lnTo>
                  <a:close/>
                </a:path>
              </a:pathLst>
            </a:custGeom>
            <a:noFill/>
            <a:ln w="3175">
              <a:solidFill>
                <a:schemeClr val="tx1"/>
              </a:solidFill>
              <a:round/>
              <a:headEnd/>
              <a:tailEnd/>
            </a:ln>
          </p:spPr>
          <p:txBody>
            <a:bodyPr/>
            <a:lstStyle/>
            <a:p>
              <a:endParaRPr lang="en-US"/>
            </a:p>
          </p:txBody>
        </p:sp>
        <p:sp>
          <p:nvSpPr>
            <p:cNvPr id="6204" name="Freeform 1672"/>
            <p:cNvSpPr>
              <a:spLocks/>
            </p:cNvSpPr>
            <p:nvPr/>
          </p:nvSpPr>
          <p:spPr bwMode="auto">
            <a:xfrm>
              <a:off x="6953656" y="3065334"/>
              <a:ext cx="312104" cy="0"/>
            </a:xfrm>
            <a:custGeom>
              <a:avLst/>
              <a:gdLst>
                <a:gd name="T0" fmla="*/ 189 w 189"/>
                <a:gd name="T1" fmla="*/ 0 w 189"/>
                <a:gd name="T2" fmla="*/ 189 w 189"/>
                <a:gd name="T3" fmla="*/ 0 60000 65536"/>
                <a:gd name="T4" fmla="*/ 0 60000 65536"/>
                <a:gd name="T5" fmla="*/ 0 60000 65536"/>
                <a:gd name="T6" fmla="*/ 0 w 189"/>
                <a:gd name="T7" fmla="*/ 189 w 189"/>
              </a:gdLst>
              <a:ahLst/>
              <a:cxnLst>
                <a:cxn ang="T3">
                  <a:pos x="T0" y="0"/>
                </a:cxn>
                <a:cxn ang="T4">
                  <a:pos x="T1" y="0"/>
                </a:cxn>
                <a:cxn ang="T5">
                  <a:pos x="T2" y="0"/>
                </a:cxn>
              </a:cxnLst>
              <a:rect l="T6" t="0" r="T7" b="0"/>
              <a:pathLst>
                <a:path w="189">
                  <a:moveTo>
                    <a:pt x="189" y="0"/>
                  </a:moveTo>
                  <a:lnTo>
                    <a:pt x="0" y="0"/>
                  </a:lnTo>
                  <a:lnTo>
                    <a:pt x="189" y="0"/>
                  </a:lnTo>
                  <a:close/>
                </a:path>
              </a:pathLst>
            </a:custGeom>
            <a:noFill/>
            <a:ln w="3175">
              <a:solidFill>
                <a:schemeClr val="tx1"/>
              </a:solidFill>
              <a:round/>
              <a:headEnd/>
              <a:tailEnd/>
            </a:ln>
          </p:spPr>
          <p:txBody>
            <a:bodyPr/>
            <a:lstStyle/>
            <a:p>
              <a:endParaRPr lang="en-US"/>
            </a:p>
          </p:txBody>
        </p:sp>
        <p:sp>
          <p:nvSpPr>
            <p:cNvPr id="6205" name="Freeform 1673"/>
            <p:cNvSpPr>
              <a:spLocks noEditPoints="1"/>
            </p:cNvSpPr>
            <p:nvPr/>
          </p:nvSpPr>
          <p:spPr bwMode="auto">
            <a:xfrm>
              <a:off x="6953656" y="2925634"/>
              <a:ext cx="312104" cy="139700"/>
            </a:xfrm>
            <a:custGeom>
              <a:avLst/>
              <a:gdLst>
                <a:gd name="T0" fmla="*/ 189 w 189"/>
                <a:gd name="T1" fmla="*/ 88 h 88"/>
                <a:gd name="T2" fmla="*/ 189 w 189"/>
                <a:gd name="T3" fmla="*/ 0 h 88"/>
                <a:gd name="T4" fmla="*/ 0 w 189"/>
                <a:gd name="T5" fmla="*/ 0 h 88"/>
                <a:gd name="T6" fmla="*/ 0 w 189"/>
                <a:gd name="T7" fmla="*/ 88 h 88"/>
                <a:gd name="T8" fmla="*/ 189 w 189"/>
                <a:gd name="T9" fmla="*/ 88 h 88"/>
                <a:gd name="T10" fmla="*/ 0 w 189"/>
                <a:gd name="T11" fmla="*/ 88 h 88"/>
                <a:gd name="T12" fmla="*/ 0 w 189"/>
                <a:gd name="T13" fmla="*/ 0 h 88"/>
                <a:gd name="T14" fmla="*/ 0 w 189"/>
                <a:gd name="T15" fmla="*/ 88 h 88"/>
                <a:gd name="T16" fmla="*/ 189 w 189"/>
                <a:gd name="T17" fmla="*/ 88 h 88"/>
                <a:gd name="T18" fmla="*/ 189 w 189"/>
                <a:gd name="T19" fmla="*/ 0 h 88"/>
                <a:gd name="T20" fmla="*/ 189 w 189"/>
                <a:gd name="T21" fmla="*/ 88 h 8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89"/>
                <a:gd name="T34" fmla="*/ 0 h 88"/>
                <a:gd name="T35" fmla="*/ 189 w 189"/>
                <a:gd name="T36" fmla="*/ 88 h 8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89" h="88">
                  <a:moveTo>
                    <a:pt x="189" y="88"/>
                  </a:moveTo>
                  <a:lnTo>
                    <a:pt x="189" y="0"/>
                  </a:lnTo>
                  <a:lnTo>
                    <a:pt x="0" y="0"/>
                  </a:lnTo>
                  <a:lnTo>
                    <a:pt x="0" y="88"/>
                  </a:lnTo>
                  <a:lnTo>
                    <a:pt x="189" y="88"/>
                  </a:lnTo>
                  <a:close/>
                  <a:moveTo>
                    <a:pt x="0" y="88"/>
                  </a:moveTo>
                  <a:lnTo>
                    <a:pt x="0" y="0"/>
                  </a:lnTo>
                  <a:lnTo>
                    <a:pt x="0" y="88"/>
                  </a:lnTo>
                  <a:close/>
                  <a:moveTo>
                    <a:pt x="189" y="88"/>
                  </a:moveTo>
                  <a:lnTo>
                    <a:pt x="189" y="0"/>
                  </a:lnTo>
                  <a:lnTo>
                    <a:pt x="189" y="88"/>
                  </a:lnTo>
                  <a:close/>
                </a:path>
              </a:pathLst>
            </a:custGeom>
            <a:noFill/>
            <a:ln w="9525">
              <a:solidFill>
                <a:schemeClr val="tx1"/>
              </a:solidFill>
              <a:round/>
              <a:headEnd/>
              <a:tailEnd/>
            </a:ln>
          </p:spPr>
          <p:txBody>
            <a:bodyPr/>
            <a:lstStyle/>
            <a:p>
              <a:endParaRPr lang="en-US"/>
            </a:p>
          </p:txBody>
        </p:sp>
        <p:sp>
          <p:nvSpPr>
            <p:cNvPr id="6206" name="Rectangle 1674"/>
            <p:cNvSpPr>
              <a:spLocks noChangeArrowheads="1"/>
            </p:cNvSpPr>
            <p:nvPr/>
          </p:nvSpPr>
          <p:spPr bwMode="auto">
            <a:xfrm>
              <a:off x="6953656" y="2925634"/>
              <a:ext cx="312104" cy="139700"/>
            </a:xfrm>
            <a:prstGeom prst="rect">
              <a:avLst/>
            </a:prstGeom>
            <a:noFill/>
            <a:ln w="3175">
              <a:solidFill>
                <a:schemeClr val="tx1"/>
              </a:solidFill>
              <a:miter lim="800000"/>
              <a:headEnd/>
              <a:tailEnd/>
            </a:ln>
          </p:spPr>
          <p:txBody>
            <a:bodyPr/>
            <a:lstStyle/>
            <a:p>
              <a:pPr algn="l" eaLnBrk="0" hangingPunct="0"/>
              <a:endParaRPr lang="en-US" sz="1800" b="0">
                <a:solidFill>
                  <a:schemeClr val="tx1"/>
                </a:solidFill>
              </a:endParaRPr>
            </a:p>
          </p:txBody>
        </p:sp>
        <p:sp>
          <p:nvSpPr>
            <p:cNvPr id="6207" name="Freeform 1675"/>
            <p:cNvSpPr>
              <a:spLocks/>
            </p:cNvSpPr>
            <p:nvPr/>
          </p:nvSpPr>
          <p:spPr bwMode="auto">
            <a:xfrm>
              <a:off x="6953656" y="2925634"/>
              <a:ext cx="0" cy="139700"/>
            </a:xfrm>
            <a:custGeom>
              <a:avLst/>
              <a:gdLst>
                <a:gd name="T0" fmla="*/ 88 h 88"/>
                <a:gd name="T1" fmla="*/ 0 h 88"/>
                <a:gd name="T2" fmla="*/ 88 h 88"/>
                <a:gd name="T3" fmla="*/ 0 60000 65536"/>
                <a:gd name="T4" fmla="*/ 0 60000 65536"/>
                <a:gd name="T5" fmla="*/ 0 60000 65536"/>
                <a:gd name="T6" fmla="*/ 0 h 88"/>
                <a:gd name="T7" fmla="*/ 88 h 88"/>
              </a:gdLst>
              <a:ahLst/>
              <a:cxnLst>
                <a:cxn ang="T3">
                  <a:pos x="0" y="T0"/>
                </a:cxn>
                <a:cxn ang="T4">
                  <a:pos x="0" y="T1"/>
                </a:cxn>
                <a:cxn ang="T5">
                  <a:pos x="0" y="T2"/>
                </a:cxn>
              </a:cxnLst>
              <a:rect l="0" t="T6" r="0" b="T7"/>
              <a:pathLst>
                <a:path h="88">
                  <a:moveTo>
                    <a:pt x="0" y="88"/>
                  </a:moveTo>
                  <a:lnTo>
                    <a:pt x="0" y="0"/>
                  </a:lnTo>
                  <a:lnTo>
                    <a:pt x="0" y="88"/>
                  </a:lnTo>
                </a:path>
              </a:pathLst>
            </a:custGeom>
            <a:noFill/>
            <a:ln w="3175">
              <a:solidFill>
                <a:schemeClr val="tx1"/>
              </a:solidFill>
              <a:round/>
              <a:headEnd/>
              <a:tailEnd/>
            </a:ln>
          </p:spPr>
          <p:txBody>
            <a:bodyPr/>
            <a:lstStyle/>
            <a:p>
              <a:endParaRPr lang="en-US"/>
            </a:p>
          </p:txBody>
        </p:sp>
        <p:sp>
          <p:nvSpPr>
            <p:cNvPr id="6208" name="Freeform 1676"/>
            <p:cNvSpPr>
              <a:spLocks/>
            </p:cNvSpPr>
            <p:nvPr/>
          </p:nvSpPr>
          <p:spPr bwMode="auto">
            <a:xfrm>
              <a:off x="7265759" y="2925634"/>
              <a:ext cx="0" cy="139700"/>
            </a:xfrm>
            <a:custGeom>
              <a:avLst/>
              <a:gdLst>
                <a:gd name="T0" fmla="*/ 88 h 88"/>
                <a:gd name="T1" fmla="*/ 0 h 88"/>
                <a:gd name="T2" fmla="*/ 88 h 88"/>
                <a:gd name="T3" fmla="*/ 0 60000 65536"/>
                <a:gd name="T4" fmla="*/ 0 60000 65536"/>
                <a:gd name="T5" fmla="*/ 0 60000 65536"/>
                <a:gd name="T6" fmla="*/ 0 h 88"/>
                <a:gd name="T7" fmla="*/ 88 h 88"/>
              </a:gdLst>
              <a:ahLst/>
              <a:cxnLst>
                <a:cxn ang="T3">
                  <a:pos x="0" y="T0"/>
                </a:cxn>
                <a:cxn ang="T4">
                  <a:pos x="0" y="T1"/>
                </a:cxn>
                <a:cxn ang="T5">
                  <a:pos x="0" y="T2"/>
                </a:cxn>
              </a:cxnLst>
              <a:rect l="0" t="T6" r="0" b="T7"/>
              <a:pathLst>
                <a:path h="88">
                  <a:moveTo>
                    <a:pt x="0" y="88"/>
                  </a:moveTo>
                  <a:lnTo>
                    <a:pt x="0" y="0"/>
                  </a:lnTo>
                  <a:lnTo>
                    <a:pt x="0" y="88"/>
                  </a:lnTo>
                </a:path>
              </a:pathLst>
            </a:custGeom>
            <a:noFill/>
            <a:ln w="3175">
              <a:solidFill>
                <a:schemeClr val="tx1"/>
              </a:solidFill>
              <a:round/>
              <a:headEnd/>
              <a:tailEnd/>
            </a:ln>
          </p:spPr>
          <p:txBody>
            <a:bodyPr/>
            <a:lstStyle/>
            <a:p>
              <a:endParaRPr lang="en-US"/>
            </a:p>
          </p:txBody>
        </p:sp>
        <p:sp>
          <p:nvSpPr>
            <p:cNvPr id="6209" name="Freeform 1677"/>
            <p:cNvSpPr>
              <a:spLocks noEditPoints="1"/>
            </p:cNvSpPr>
            <p:nvPr/>
          </p:nvSpPr>
          <p:spPr bwMode="auto">
            <a:xfrm>
              <a:off x="7108882" y="3063746"/>
              <a:ext cx="3303" cy="612775"/>
            </a:xfrm>
            <a:custGeom>
              <a:avLst/>
              <a:gdLst>
                <a:gd name="T0" fmla="*/ 2 w 2"/>
                <a:gd name="T1" fmla="*/ 40 h 386"/>
                <a:gd name="T2" fmla="*/ 1 w 2"/>
                <a:gd name="T3" fmla="*/ 42 h 386"/>
                <a:gd name="T4" fmla="*/ 0 w 2"/>
                <a:gd name="T5" fmla="*/ 40 h 386"/>
                <a:gd name="T6" fmla="*/ 0 w 2"/>
                <a:gd name="T7" fmla="*/ 0 h 386"/>
                <a:gd name="T8" fmla="*/ 2 w 2"/>
                <a:gd name="T9" fmla="*/ 0 h 386"/>
                <a:gd name="T10" fmla="*/ 2 w 2"/>
                <a:gd name="T11" fmla="*/ 1 h 386"/>
                <a:gd name="T12" fmla="*/ 2 w 2"/>
                <a:gd name="T13" fmla="*/ 103 h 386"/>
                <a:gd name="T14" fmla="*/ 1 w 2"/>
                <a:gd name="T15" fmla="*/ 104 h 386"/>
                <a:gd name="T16" fmla="*/ 0 w 2"/>
                <a:gd name="T17" fmla="*/ 103 h 386"/>
                <a:gd name="T18" fmla="*/ 0 w 2"/>
                <a:gd name="T19" fmla="*/ 63 h 386"/>
                <a:gd name="T20" fmla="*/ 2 w 2"/>
                <a:gd name="T21" fmla="*/ 63 h 386"/>
                <a:gd name="T22" fmla="*/ 2 w 2"/>
                <a:gd name="T23" fmla="*/ 64 h 386"/>
                <a:gd name="T24" fmla="*/ 2 w 2"/>
                <a:gd name="T25" fmla="*/ 165 h 386"/>
                <a:gd name="T26" fmla="*/ 1 w 2"/>
                <a:gd name="T27" fmla="*/ 167 h 386"/>
                <a:gd name="T28" fmla="*/ 0 w 2"/>
                <a:gd name="T29" fmla="*/ 165 h 386"/>
                <a:gd name="T30" fmla="*/ 0 w 2"/>
                <a:gd name="T31" fmla="*/ 125 h 386"/>
                <a:gd name="T32" fmla="*/ 2 w 2"/>
                <a:gd name="T33" fmla="*/ 125 h 386"/>
                <a:gd name="T34" fmla="*/ 2 w 2"/>
                <a:gd name="T35" fmla="*/ 126 h 386"/>
                <a:gd name="T36" fmla="*/ 2 w 2"/>
                <a:gd name="T37" fmla="*/ 228 h 386"/>
                <a:gd name="T38" fmla="*/ 1 w 2"/>
                <a:gd name="T39" fmla="*/ 228 h 386"/>
                <a:gd name="T40" fmla="*/ 0 w 2"/>
                <a:gd name="T41" fmla="*/ 228 h 386"/>
                <a:gd name="T42" fmla="*/ 0 w 2"/>
                <a:gd name="T43" fmla="*/ 188 h 386"/>
                <a:gd name="T44" fmla="*/ 2 w 2"/>
                <a:gd name="T45" fmla="*/ 188 h 386"/>
                <a:gd name="T46" fmla="*/ 2 w 2"/>
                <a:gd name="T47" fmla="*/ 189 h 386"/>
                <a:gd name="T48" fmla="*/ 2 w 2"/>
                <a:gd name="T49" fmla="*/ 290 h 386"/>
                <a:gd name="T50" fmla="*/ 1 w 2"/>
                <a:gd name="T51" fmla="*/ 291 h 386"/>
                <a:gd name="T52" fmla="*/ 0 w 2"/>
                <a:gd name="T53" fmla="*/ 290 h 386"/>
                <a:gd name="T54" fmla="*/ 0 w 2"/>
                <a:gd name="T55" fmla="*/ 250 h 386"/>
                <a:gd name="T56" fmla="*/ 2 w 2"/>
                <a:gd name="T57" fmla="*/ 250 h 386"/>
                <a:gd name="T58" fmla="*/ 2 w 2"/>
                <a:gd name="T59" fmla="*/ 251 h 386"/>
                <a:gd name="T60" fmla="*/ 2 w 2"/>
                <a:gd name="T61" fmla="*/ 352 h 386"/>
                <a:gd name="T62" fmla="*/ 1 w 2"/>
                <a:gd name="T63" fmla="*/ 353 h 386"/>
                <a:gd name="T64" fmla="*/ 0 w 2"/>
                <a:gd name="T65" fmla="*/ 352 h 386"/>
                <a:gd name="T66" fmla="*/ 0 w 2"/>
                <a:gd name="T67" fmla="*/ 312 h 386"/>
                <a:gd name="T68" fmla="*/ 2 w 2"/>
                <a:gd name="T69" fmla="*/ 312 h 386"/>
                <a:gd name="T70" fmla="*/ 2 w 2"/>
                <a:gd name="T71" fmla="*/ 313 h 386"/>
                <a:gd name="T72" fmla="*/ 2 w 2"/>
                <a:gd name="T73" fmla="*/ 384 h 386"/>
                <a:gd name="T74" fmla="*/ 1 w 2"/>
                <a:gd name="T75" fmla="*/ 386 h 386"/>
                <a:gd name="T76" fmla="*/ 0 w 2"/>
                <a:gd name="T77" fmla="*/ 384 h 386"/>
                <a:gd name="T78" fmla="*/ 0 w 2"/>
                <a:gd name="T79" fmla="*/ 375 h 386"/>
                <a:gd name="T80" fmla="*/ 2 w 2"/>
                <a:gd name="T81" fmla="*/ 375 h 386"/>
                <a:gd name="T82" fmla="*/ 2 w 2"/>
                <a:gd name="T83" fmla="*/ 375 h 38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
                <a:gd name="T127" fmla="*/ 0 h 386"/>
                <a:gd name="T128" fmla="*/ 2 w 2"/>
                <a:gd name="T129" fmla="*/ 386 h 38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 h="386">
                  <a:moveTo>
                    <a:pt x="2" y="1"/>
                  </a:moveTo>
                  <a:lnTo>
                    <a:pt x="2" y="40"/>
                  </a:lnTo>
                  <a:lnTo>
                    <a:pt x="2" y="42"/>
                  </a:lnTo>
                  <a:lnTo>
                    <a:pt x="1" y="42"/>
                  </a:lnTo>
                  <a:lnTo>
                    <a:pt x="0" y="42"/>
                  </a:lnTo>
                  <a:lnTo>
                    <a:pt x="0" y="40"/>
                  </a:lnTo>
                  <a:lnTo>
                    <a:pt x="0" y="1"/>
                  </a:lnTo>
                  <a:lnTo>
                    <a:pt x="0" y="0"/>
                  </a:lnTo>
                  <a:lnTo>
                    <a:pt x="1" y="0"/>
                  </a:lnTo>
                  <a:lnTo>
                    <a:pt x="2" y="0"/>
                  </a:lnTo>
                  <a:lnTo>
                    <a:pt x="2" y="1"/>
                  </a:lnTo>
                  <a:close/>
                  <a:moveTo>
                    <a:pt x="2" y="64"/>
                  </a:moveTo>
                  <a:lnTo>
                    <a:pt x="2" y="103"/>
                  </a:lnTo>
                  <a:lnTo>
                    <a:pt x="2" y="104"/>
                  </a:lnTo>
                  <a:lnTo>
                    <a:pt x="1" y="104"/>
                  </a:lnTo>
                  <a:lnTo>
                    <a:pt x="0" y="104"/>
                  </a:lnTo>
                  <a:lnTo>
                    <a:pt x="0" y="103"/>
                  </a:lnTo>
                  <a:lnTo>
                    <a:pt x="0" y="64"/>
                  </a:lnTo>
                  <a:lnTo>
                    <a:pt x="0" y="63"/>
                  </a:lnTo>
                  <a:lnTo>
                    <a:pt x="1" y="63"/>
                  </a:lnTo>
                  <a:lnTo>
                    <a:pt x="2" y="63"/>
                  </a:lnTo>
                  <a:lnTo>
                    <a:pt x="2" y="64"/>
                  </a:lnTo>
                  <a:close/>
                  <a:moveTo>
                    <a:pt x="2" y="126"/>
                  </a:moveTo>
                  <a:lnTo>
                    <a:pt x="2" y="165"/>
                  </a:lnTo>
                  <a:lnTo>
                    <a:pt x="2" y="166"/>
                  </a:lnTo>
                  <a:lnTo>
                    <a:pt x="1" y="167"/>
                  </a:lnTo>
                  <a:lnTo>
                    <a:pt x="0" y="166"/>
                  </a:lnTo>
                  <a:lnTo>
                    <a:pt x="0" y="165"/>
                  </a:lnTo>
                  <a:lnTo>
                    <a:pt x="0" y="126"/>
                  </a:lnTo>
                  <a:lnTo>
                    <a:pt x="0" y="125"/>
                  </a:lnTo>
                  <a:lnTo>
                    <a:pt x="1" y="125"/>
                  </a:lnTo>
                  <a:lnTo>
                    <a:pt x="2" y="125"/>
                  </a:lnTo>
                  <a:lnTo>
                    <a:pt x="2" y="126"/>
                  </a:lnTo>
                  <a:close/>
                  <a:moveTo>
                    <a:pt x="2" y="189"/>
                  </a:moveTo>
                  <a:lnTo>
                    <a:pt x="2" y="228"/>
                  </a:lnTo>
                  <a:lnTo>
                    <a:pt x="1" y="228"/>
                  </a:lnTo>
                  <a:lnTo>
                    <a:pt x="0" y="228"/>
                  </a:lnTo>
                  <a:lnTo>
                    <a:pt x="0" y="189"/>
                  </a:lnTo>
                  <a:lnTo>
                    <a:pt x="0" y="188"/>
                  </a:lnTo>
                  <a:lnTo>
                    <a:pt x="1" y="187"/>
                  </a:lnTo>
                  <a:lnTo>
                    <a:pt x="2" y="188"/>
                  </a:lnTo>
                  <a:lnTo>
                    <a:pt x="2" y="189"/>
                  </a:lnTo>
                  <a:close/>
                  <a:moveTo>
                    <a:pt x="2" y="251"/>
                  </a:moveTo>
                  <a:lnTo>
                    <a:pt x="2" y="290"/>
                  </a:lnTo>
                  <a:lnTo>
                    <a:pt x="2" y="291"/>
                  </a:lnTo>
                  <a:lnTo>
                    <a:pt x="1" y="291"/>
                  </a:lnTo>
                  <a:lnTo>
                    <a:pt x="0" y="291"/>
                  </a:lnTo>
                  <a:lnTo>
                    <a:pt x="0" y="290"/>
                  </a:lnTo>
                  <a:lnTo>
                    <a:pt x="0" y="251"/>
                  </a:lnTo>
                  <a:lnTo>
                    <a:pt x="0" y="250"/>
                  </a:lnTo>
                  <a:lnTo>
                    <a:pt x="1" y="250"/>
                  </a:lnTo>
                  <a:lnTo>
                    <a:pt x="2" y="250"/>
                  </a:lnTo>
                  <a:lnTo>
                    <a:pt x="2" y="251"/>
                  </a:lnTo>
                  <a:close/>
                  <a:moveTo>
                    <a:pt x="2" y="313"/>
                  </a:moveTo>
                  <a:lnTo>
                    <a:pt x="2" y="352"/>
                  </a:lnTo>
                  <a:lnTo>
                    <a:pt x="2" y="353"/>
                  </a:lnTo>
                  <a:lnTo>
                    <a:pt x="1" y="353"/>
                  </a:lnTo>
                  <a:lnTo>
                    <a:pt x="0" y="353"/>
                  </a:lnTo>
                  <a:lnTo>
                    <a:pt x="0" y="352"/>
                  </a:lnTo>
                  <a:lnTo>
                    <a:pt x="0" y="313"/>
                  </a:lnTo>
                  <a:lnTo>
                    <a:pt x="0" y="312"/>
                  </a:lnTo>
                  <a:lnTo>
                    <a:pt x="1" y="312"/>
                  </a:lnTo>
                  <a:lnTo>
                    <a:pt x="2" y="312"/>
                  </a:lnTo>
                  <a:lnTo>
                    <a:pt x="2" y="313"/>
                  </a:lnTo>
                  <a:close/>
                  <a:moveTo>
                    <a:pt x="2" y="375"/>
                  </a:moveTo>
                  <a:lnTo>
                    <a:pt x="2" y="384"/>
                  </a:lnTo>
                  <a:lnTo>
                    <a:pt x="2" y="385"/>
                  </a:lnTo>
                  <a:lnTo>
                    <a:pt x="1" y="386"/>
                  </a:lnTo>
                  <a:lnTo>
                    <a:pt x="0" y="385"/>
                  </a:lnTo>
                  <a:lnTo>
                    <a:pt x="0" y="384"/>
                  </a:lnTo>
                  <a:lnTo>
                    <a:pt x="0" y="375"/>
                  </a:lnTo>
                  <a:lnTo>
                    <a:pt x="1" y="375"/>
                  </a:lnTo>
                  <a:lnTo>
                    <a:pt x="2" y="375"/>
                  </a:lnTo>
                  <a:close/>
                </a:path>
              </a:pathLst>
            </a:custGeom>
            <a:noFill/>
            <a:ln w="1588">
              <a:solidFill>
                <a:schemeClr val="tx1"/>
              </a:solidFill>
              <a:round/>
              <a:headEnd/>
              <a:tailEnd/>
            </a:ln>
          </p:spPr>
          <p:txBody>
            <a:bodyPr/>
            <a:lstStyle/>
            <a:p>
              <a:endParaRPr lang="en-US"/>
            </a:p>
          </p:txBody>
        </p:sp>
        <p:sp>
          <p:nvSpPr>
            <p:cNvPr id="6210" name="Freeform 1678"/>
            <p:cNvSpPr>
              <a:spLocks noEditPoints="1"/>
            </p:cNvSpPr>
            <p:nvPr/>
          </p:nvSpPr>
          <p:spPr bwMode="auto">
            <a:xfrm>
              <a:off x="7581166" y="3057396"/>
              <a:ext cx="4954" cy="706438"/>
            </a:xfrm>
            <a:custGeom>
              <a:avLst/>
              <a:gdLst>
                <a:gd name="T0" fmla="*/ 3 w 3"/>
                <a:gd name="T1" fmla="*/ 40 h 445"/>
                <a:gd name="T2" fmla="*/ 2 w 3"/>
                <a:gd name="T3" fmla="*/ 42 h 445"/>
                <a:gd name="T4" fmla="*/ 0 w 3"/>
                <a:gd name="T5" fmla="*/ 40 h 445"/>
                <a:gd name="T6" fmla="*/ 1 w 3"/>
                <a:gd name="T7" fmla="*/ 0 h 445"/>
                <a:gd name="T8" fmla="*/ 3 w 3"/>
                <a:gd name="T9" fmla="*/ 0 h 445"/>
                <a:gd name="T10" fmla="*/ 3 w 3"/>
                <a:gd name="T11" fmla="*/ 1 h 445"/>
                <a:gd name="T12" fmla="*/ 3 w 3"/>
                <a:gd name="T13" fmla="*/ 103 h 445"/>
                <a:gd name="T14" fmla="*/ 2 w 3"/>
                <a:gd name="T15" fmla="*/ 103 h 445"/>
                <a:gd name="T16" fmla="*/ 0 w 3"/>
                <a:gd name="T17" fmla="*/ 103 h 445"/>
                <a:gd name="T18" fmla="*/ 1 w 3"/>
                <a:gd name="T19" fmla="*/ 63 h 445"/>
                <a:gd name="T20" fmla="*/ 3 w 3"/>
                <a:gd name="T21" fmla="*/ 63 h 445"/>
                <a:gd name="T22" fmla="*/ 3 w 3"/>
                <a:gd name="T23" fmla="*/ 64 h 445"/>
                <a:gd name="T24" fmla="*/ 3 w 3"/>
                <a:gd name="T25" fmla="*/ 165 h 445"/>
                <a:gd name="T26" fmla="*/ 2 w 3"/>
                <a:gd name="T27" fmla="*/ 166 h 445"/>
                <a:gd name="T28" fmla="*/ 0 w 3"/>
                <a:gd name="T29" fmla="*/ 165 h 445"/>
                <a:gd name="T30" fmla="*/ 1 w 3"/>
                <a:gd name="T31" fmla="*/ 125 h 445"/>
                <a:gd name="T32" fmla="*/ 3 w 3"/>
                <a:gd name="T33" fmla="*/ 125 h 445"/>
                <a:gd name="T34" fmla="*/ 3 w 3"/>
                <a:gd name="T35" fmla="*/ 126 h 445"/>
                <a:gd name="T36" fmla="*/ 3 w 3"/>
                <a:gd name="T37" fmla="*/ 227 h 445"/>
                <a:gd name="T38" fmla="*/ 2 w 3"/>
                <a:gd name="T39" fmla="*/ 228 h 445"/>
                <a:gd name="T40" fmla="*/ 0 w 3"/>
                <a:gd name="T41" fmla="*/ 227 h 445"/>
                <a:gd name="T42" fmla="*/ 1 w 3"/>
                <a:gd name="T43" fmla="*/ 187 h 445"/>
                <a:gd name="T44" fmla="*/ 3 w 3"/>
                <a:gd name="T45" fmla="*/ 187 h 445"/>
                <a:gd name="T46" fmla="*/ 3 w 3"/>
                <a:gd name="T47" fmla="*/ 188 h 445"/>
                <a:gd name="T48" fmla="*/ 3 w 3"/>
                <a:gd name="T49" fmla="*/ 289 h 445"/>
                <a:gd name="T50" fmla="*/ 2 w 3"/>
                <a:gd name="T51" fmla="*/ 291 h 445"/>
                <a:gd name="T52" fmla="*/ 0 w 3"/>
                <a:gd name="T53" fmla="*/ 289 h 445"/>
                <a:gd name="T54" fmla="*/ 1 w 3"/>
                <a:gd name="T55" fmla="*/ 250 h 445"/>
                <a:gd name="T56" fmla="*/ 3 w 3"/>
                <a:gd name="T57" fmla="*/ 250 h 445"/>
                <a:gd name="T58" fmla="*/ 3 w 3"/>
                <a:gd name="T59" fmla="*/ 250 h 445"/>
                <a:gd name="T60" fmla="*/ 3 w 3"/>
                <a:gd name="T61" fmla="*/ 352 h 445"/>
                <a:gd name="T62" fmla="*/ 2 w 3"/>
                <a:gd name="T63" fmla="*/ 353 h 445"/>
                <a:gd name="T64" fmla="*/ 0 w 3"/>
                <a:gd name="T65" fmla="*/ 352 h 445"/>
                <a:gd name="T66" fmla="*/ 1 w 3"/>
                <a:gd name="T67" fmla="*/ 312 h 445"/>
                <a:gd name="T68" fmla="*/ 3 w 3"/>
                <a:gd name="T69" fmla="*/ 312 h 445"/>
                <a:gd name="T70" fmla="*/ 3 w 3"/>
                <a:gd name="T71" fmla="*/ 313 h 445"/>
                <a:gd name="T72" fmla="*/ 3 w 3"/>
                <a:gd name="T73" fmla="*/ 414 h 445"/>
                <a:gd name="T74" fmla="*/ 2 w 3"/>
                <a:gd name="T75" fmla="*/ 415 h 445"/>
                <a:gd name="T76" fmla="*/ 0 w 3"/>
                <a:gd name="T77" fmla="*/ 414 h 445"/>
                <a:gd name="T78" fmla="*/ 1 w 3"/>
                <a:gd name="T79" fmla="*/ 375 h 445"/>
                <a:gd name="T80" fmla="*/ 3 w 3"/>
                <a:gd name="T81" fmla="*/ 375 h 445"/>
                <a:gd name="T82" fmla="*/ 3 w 3"/>
                <a:gd name="T83" fmla="*/ 375 h 445"/>
                <a:gd name="T84" fmla="*/ 3 w 3"/>
                <a:gd name="T85" fmla="*/ 444 h 445"/>
                <a:gd name="T86" fmla="*/ 2 w 3"/>
                <a:gd name="T87" fmla="*/ 445 h 445"/>
                <a:gd name="T88" fmla="*/ 0 w 3"/>
                <a:gd name="T89" fmla="*/ 444 h 445"/>
                <a:gd name="T90" fmla="*/ 1 w 3"/>
                <a:gd name="T91" fmla="*/ 436 h 445"/>
                <a:gd name="T92" fmla="*/ 3 w 3"/>
                <a:gd name="T93" fmla="*/ 436 h 445"/>
                <a:gd name="T94" fmla="*/ 3 w 3"/>
                <a:gd name="T95" fmla="*/ 438 h 44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
                <a:gd name="T145" fmla="*/ 0 h 445"/>
                <a:gd name="T146" fmla="*/ 3 w 3"/>
                <a:gd name="T147" fmla="*/ 445 h 44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 h="445">
                  <a:moveTo>
                    <a:pt x="3" y="1"/>
                  </a:moveTo>
                  <a:lnTo>
                    <a:pt x="3" y="40"/>
                  </a:lnTo>
                  <a:lnTo>
                    <a:pt x="3" y="41"/>
                  </a:lnTo>
                  <a:lnTo>
                    <a:pt x="2" y="42"/>
                  </a:lnTo>
                  <a:lnTo>
                    <a:pt x="1" y="41"/>
                  </a:lnTo>
                  <a:lnTo>
                    <a:pt x="0" y="40"/>
                  </a:lnTo>
                  <a:lnTo>
                    <a:pt x="0" y="1"/>
                  </a:lnTo>
                  <a:lnTo>
                    <a:pt x="1" y="0"/>
                  </a:lnTo>
                  <a:lnTo>
                    <a:pt x="2" y="0"/>
                  </a:lnTo>
                  <a:lnTo>
                    <a:pt x="3" y="0"/>
                  </a:lnTo>
                  <a:lnTo>
                    <a:pt x="3" y="1"/>
                  </a:lnTo>
                  <a:close/>
                  <a:moveTo>
                    <a:pt x="3" y="64"/>
                  </a:moveTo>
                  <a:lnTo>
                    <a:pt x="3" y="103"/>
                  </a:lnTo>
                  <a:lnTo>
                    <a:pt x="2" y="103"/>
                  </a:lnTo>
                  <a:lnTo>
                    <a:pt x="1" y="103"/>
                  </a:lnTo>
                  <a:lnTo>
                    <a:pt x="0" y="103"/>
                  </a:lnTo>
                  <a:lnTo>
                    <a:pt x="0" y="64"/>
                  </a:lnTo>
                  <a:lnTo>
                    <a:pt x="1" y="63"/>
                  </a:lnTo>
                  <a:lnTo>
                    <a:pt x="2" y="62"/>
                  </a:lnTo>
                  <a:lnTo>
                    <a:pt x="3" y="63"/>
                  </a:lnTo>
                  <a:lnTo>
                    <a:pt x="3" y="64"/>
                  </a:lnTo>
                  <a:close/>
                  <a:moveTo>
                    <a:pt x="3" y="126"/>
                  </a:moveTo>
                  <a:lnTo>
                    <a:pt x="3" y="165"/>
                  </a:lnTo>
                  <a:lnTo>
                    <a:pt x="3" y="166"/>
                  </a:lnTo>
                  <a:lnTo>
                    <a:pt x="2" y="166"/>
                  </a:lnTo>
                  <a:lnTo>
                    <a:pt x="1" y="166"/>
                  </a:lnTo>
                  <a:lnTo>
                    <a:pt x="0" y="165"/>
                  </a:lnTo>
                  <a:lnTo>
                    <a:pt x="0" y="126"/>
                  </a:lnTo>
                  <a:lnTo>
                    <a:pt x="1" y="125"/>
                  </a:lnTo>
                  <a:lnTo>
                    <a:pt x="2" y="125"/>
                  </a:lnTo>
                  <a:lnTo>
                    <a:pt x="3" y="125"/>
                  </a:lnTo>
                  <a:lnTo>
                    <a:pt x="3" y="126"/>
                  </a:lnTo>
                  <a:close/>
                  <a:moveTo>
                    <a:pt x="3" y="188"/>
                  </a:moveTo>
                  <a:lnTo>
                    <a:pt x="3" y="227"/>
                  </a:lnTo>
                  <a:lnTo>
                    <a:pt x="3" y="228"/>
                  </a:lnTo>
                  <a:lnTo>
                    <a:pt x="2" y="228"/>
                  </a:lnTo>
                  <a:lnTo>
                    <a:pt x="1" y="228"/>
                  </a:lnTo>
                  <a:lnTo>
                    <a:pt x="0" y="227"/>
                  </a:lnTo>
                  <a:lnTo>
                    <a:pt x="0" y="188"/>
                  </a:lnTo>
                  <a:lnTo>
                    <a:pt x="1" y="187"/>
                  </a:lnTo>
                  <a:lnTo>
                    <a:pt x="2" y="187"/>
                  </a:lnTo>
                  <a:lnTo>
                    <a:pt x="3" y="187"/>
                  </a:lnTo>
                  <a:lnTo>
                    <a:pt x="3" y="188"/>
                  </a:lnTo>
                  <a:close/>
                  <a:moveTo>
                    <a:pt x="3" y="250"/>
                  </a:moveTo>
                  <a:lnTo>
                    <a:pt x="3" y="289"/>
                  </a:lnTo>
                  <a:lnTo>
                    <a:pt x="3" y="290"/>
                  </a:lnTo>
                  <a:lnTo>
                    <a:pt x="2" y="291"/>
                  </a:lnTo>
                  <a:lnTo>
                    <a:pt x="1" y="290"/>
                  </a:lnTo>
                  <a:lnTo>
                    <a:pt x="0" y="289"/>
                  </a:lnTo>
                  <a:lnTo>
                    <a:pt x="0" y="250"/>
                  </a:lnTo>
                  <a:lnTo>
                    <a:pt x="1" y="250"/>
                  </a:lnTo>
                  <a:lnTo>
                    <a:pt x="2" y="250"/>
                  </a:lnTo>
                  <a:lnTo>
                    <a:pt x="3" y="250"/>
                  </a:lnTo>
                  <a:close/>
                  <a:moveTo>
                    <a:pt x="3" y="313"/>
                  </a:moveTo>
                  <a:lnTo>
                    <a:pt x="3" y="352"/>
                  </a:lnTo>
                  <a:lnTo>
                    <a:pt x="3" y="353"/>
                  </a:lnTo>
                  <a:lnTo>
                    <a:pt x="2" y="353"/>
                  </a:lnTo>
                  <a:lnTo>
                    <a:pt x="1" y="353"/>
                  </a:lnTo>
                  <a:lnTo>
                    <a:pt x="0" y="352"/>
                  </a:lnTo>
                  <a:lnTo>
                    <a:pt x="0" y="313"/>
                  </a:lnTo>
                  <a:lnTo>
                    <a:pt x="1" y="312"/>
                  </a:lnTo>
                  <a:lnTo>
                    <a:pt x="2" y="311"/>
                  </a:lnTo>
                  <a:lnTo>
                    <a:pt x="3" y="312"/>
                  </a:lnTo>
                  <a:lnTo>
                    <a:pt x="3" y="313"/>
                  </a:lnTo>
                  <a:close/>
                  <a:moveTo>
                    <a:pt x="3" y="375"/>
                  </a:moveTo>
                  <a:lnTo>
                    <a:pt x="3" y="414"/>
                  </a:lnTo>
                  <a:lnTo>
                    <a:pt x="3" y="415"/>
                  </a:lnTo>
                  <a:lnTo>
                    <a:pt x="2" y="415"/>
                  </a:lnTo>
                  <a:lnTo>
                    <a:pt x="1" y="415"/>
                  </a:lnTo>
                  <a:lnTo>
                    <a:pt x="0" y="414"/>
                  </a:lnTo>
                  <a:lnTo>
                    <a:pt x="0" y="375"/>
                  </a:lnTo>
                  <a:lnTo>
                    <a:pt x="1" y="375"/>
                  </a:lnTo>
                  <a:lnTo>
                    <a:pt x="2" y="374"/>
                  </a:lnTo>
                  <a:lnTo>
                    <a:pt x="3" y="375"/>
                  </a:lnTo>
                  <a:close/>
                  <a:moveTo>
                    <a:pt x="3" y="438"/>
                  </a:moveTo>
                  <a:lnTo>
                    <a:pt x="3" y="444"/>
                  </a:lnTo>
                  <a:lnTo>
                    <a:pt x="3" y="445"/>
                  </a:lnTo>
                  <a:lnTo>
                    <a:pt x="2" y="445"/>
                  </a:lnTo>
                  <a:lnTo>
                    <a:pt x="1" y="445"/>
                  </a:lnTo>
                  <a:lnTo>
                    <a:pt x="0" y="444"/>
                  </a:lnTo>
                  <a:lnTo>
                    <a:pt x="0" y="438"/>
                  </a:lnTo>
                  <a:lnTo>
                    <a:pt x="1" y="436"/>
                  </a:lnTo>
                  <a:lnTo>
                    <a:pt x="2" y="436"/>
                  </a:lnTo>
                  <a:lnTo>
                    <a:pt x="3" y="436"/>
                  </a:lnTo>
                  <a:lnTo>
                    <a:pt x="3" y="438"/>
                  </a:lnTo>
                  <a:close/>
                </a:path>
              </a:pathLst>
            </a:custGeom>
            <a:noFill/>
            <a:ln w="1588">
              <a:solidFill>
                <a:schemeClr val="tx1"/>
              </a:solidFill>
              <a:round/>
              <a:headEnd/>
              <a:tailEnd/>
            </a:ln>
          </p:spPr>
          <p:txBody>
            <a:bodyPr/>
            <a:lstStyle/>
            <a:p>
              <a:endParaRPr lang="en-US"/>
            </a:p>
          </p:txBody>
        </p:sp>
        <p:sp>
          <p:nvSpPr>
            <p:cNvPr id="6211" name="Freeform 1679"/>
            <p:cNvSpPr>
              <a:spLocks noEditPoints="1"/>
            </p:cNvSpPr>
            <p:nvPr/>
          </p:nvSpPr>
          <p:spPr bwMode="auto">
            <a:xfrm>
              <a:off x="8063358" y="3057396"/>
              <a:ext cx="6605" cy="628650"/>
            </a:xfrm>
            <a:custGeom>
              <a:avLst/>
              <a:gdLst>
                <a:gd name="T0" fmla="*/ 4 w 4"/>
                <a:gd name="T1" fmla="*/ 40 h 396"/>
                <a:gd name="T2" fmla="*/ 2 w 4"/>
                <a:gd name="T3" fmla="*/ 42 h 396"/>
                <a:gd name="T4" fmla="*/ 0 w 4"/>
                <a:gd name="T5" fmla="*/ 40 h 396"/>
                <a:gd name="T6" fmla="*/ 1 w 4"/>
                <a:gd name="T7" fmla="*/ 0 h 396"/>
                <a:gd name="T8" fmla="*/ 3 w 4"/>
                <a:gd name="T9" fmla="*/ 0 h 396"/>
                <a:gd name="T10" fmla="*/ 4 w 4"/>
                <a:gd name="T11" fmla="*/ 1 h 396"/>
                <a:gd name="T12" fmla="*/ 4 w 4"/>
                <a:gd name="T13" fmla="*/ 103 h 396"/>
                <a:gd name="T14" fmla="*/ 2 w 4"/>
                <a:gd name="T15" fmla="*/ 103 h 396"/>
                <a:gd name="T16" fmla="*/ 0 w 4"/>
                <a:gd name="T17" fmla="*/ 103 h 396"/>
                <a:gd name="T18" fmla="*/ 1 w 4"/>
                <a:gd name="T19" fmla="*/ 63 h 396"/>
                <a:gd name="T20" fmla="*/ 3 w 4"/>
                <a:gd name="T21" fmla="*/ 63 h 396"/>
                <a:gd name="T22" fmla="*/ 4 w 4"/>
                <a:gd name="T23" fmla="*/ 64 h 396"/>
                <a:gd name="T24" fmla="*/ 4 w 4"/>
                <a:gd name="T25" fmla="*/ 165 h 396"/>
                <a:gd name="T26" fmla="*/ 2 w 4"/>
                <a:gd name="T27" fmla="*/ 166 h 396"/>
                <a:gd name="T28" fmla="*/ 0 w 4"/>
                <a:gd name="T29" fmla="*/ 165 h 396"/>
                <a:gd name="T30" fmla="*/ 1 w 4"/>
                <a:gd name="T31" fmla="*/ 125 h 396"/>
                <a:gd name="T32" fmla="*/ 3 w 4"/>
                <a:gd name="T33" fmla="*/ 125 h 396"/>
                <a:gd name="T34" fmla="*/ 4 w 4"/>
                <a:gd name="T35" fmla="*/ 126 h 396"/>
                <a:gd name="T36" fmla="*/ 4 w 4"/>
                <a:gd name="T37" fmla="*/ 227 h 396"/>
                <a:gd name="T38" fmla="*/ 2 w 4"/>
                <a:gd name="T39" fmla="*/ 228 h 396"/>
                <a:gd name="T40" fmla="*/ 0 w 4"/>
                <a:gd name="T41" fmla="*/ 227 h 396"/>
                <a:gd name="T42" fmla="*/ 1 w 4"/>
                <a:gd name="T43" fmla="*/ 187 h 396"/>
                <a:gd name="T44" fmla="*/ 3 w 4"/>
                <a:gd name="T45" fmla="*/ 187 h 396"/>
                <a:gd name="T46" fmla="*/ 4 w 4"/>
                <a:gd name="T47" fmla="*/ 188 h 396"/>
                <a:gd name="T48" fmla="*/ 4 w 4"/>
                <a:gd name="T49" fmla="*/ 289 h 396"/>
                <a:gd name="T50" fmla="*/ 2 w 4"/>
                <a:gd name="T51" fmla="*/ 291 h 396"/>
                <a:gd name="T52" fmla="*/ 0 w 4"/>
                <a:gd name="T53" fmla="*/ 289 h 396"/>
                <a:gd name="T54" fmla="*/ 1 w 4"/>
                <a:gd name="T55" fmla="*/ 250 h 396"/>
                <a:gd name="T56" fmla="*/ 3 w 4"/>
                <a:gd name="T57" fmla="*/ 250 h 396"/>
                <a:gd name="T58" fmla="*/ 4 w 4"/>
                <a:gd name="T59" fmla="*/ 250 h 396"/>
                <a:gd name="T60" fmla="*/ 4 w 4"/>
                <a:gd name="T61" fmla="*/ 352 h 396"/>
                <a:gd name="T62" fmla="*/ 2 w 4"/>
                <a:gd name="T63" fmla="*/ 353 h 396"/>
                <a:gd name="T64" fmla="*/ 0 w 4"/>
                <a:gd name="T65" fmla="*/ 352 h 396"/>
                <a:gd name="T66" fmla="*/ 1 w 4"/>
                <a:gd name="T67" fmla="*/ 312 h 396"/>
                <a:gd name="T68" fmla="*/ 3 w 4"/>
                <a:gd name="T69" fmla="*/ 312 h 396"/>
                <a:gd name="T70" fmla="*/ 4 w 4"/>
                <a:gd name="T71" fmla="*/ 313 h 396"/>
                <a:gd name="T72" fmla="*/ 4 w 4"/>
                <a:gd name="T73" fmla="*/ 395 h 396"/>
                <a:gd name="T74" fmla="*/ 2 w 4"/>
                <a:gd name="T75" fmla="*/ 396 h 396"/>
                <a:gd name="T76" fmla="*/ 0 w 4"/>
                <a:gd name="T77" fmla="*/ 395 h 396"/>
                <a:gd name="T78" fmla="*/ 1 w 4"/>
                <a:gd name="T79" fmla="*/ 375 h 396"/>
                <a:gd name="T80" fmla="*/ 3 w 4"/>
                <a:gd name="T81" fmla="*/ 375 h 396"/>
                <a:gd name="T82" fmla="*/ 4 w 4"/>
                <a:gd name="T83" fmla="*/ 375 h 39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4"/>
                <a:gd name="T127" fmla="*/ 0 h 396"/>
                <a:gd name="T128" fmla="*/ 4 w 4"/>
                <a:gd name="T129" fmla="*/ 396 h 39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4" h="396">
                  <a:moveTo>
                    <a:pt x="4" y="1"/>
                  </a:moveTo>
                  <a:lnTo>
                    <a:pt x="4" y="40"/>
                  </a:lnTo>
                  <a:lnTo>
                    <a:pt x="3" y="41"/>
                  </a:lnTo>
                  <a:lnTo>
                    <a:pt x="2" y="42"/>
                  </a:lnTo>
                  <a:lnTo>
                    <a:pt x="1" y="41"/>
                  </a:lnTo>
                  <a:lnTo>
                    <a:pt x="0" y="40"/>
                  </a:lnTo>
                  <a:lnTo>
                    <a:pt x="0" y="1"/>
                  </a:lnTo>
                  <a:lnTo>
                    <a:pt x="1" y="0"/>
                  </a:lnTo>
                  <a:lnTo>
                    <a:pt x="2" y="0"/>
                  </a:lnTo>
                  <a:lnTo>
                    <a:pt x="3" y="0"/>
                  </a:lnTo>
                  <a:lnTo>
                    <a:pt x="4" y="1"/>
                  </a:lnTo>
                  <a:close/>
                  <a:moveTo>
                    <a:pt x="4" y="64"/>
                  </a:moveTo>
                  <a:lnTo>
                    <a:pt x="4" y="103"/>
                  </a:lnTo>
                  <a:lnTo>
                    <a:pt x="3" y="103"/>
                  </a:lnTo>
                  <a:lnTo>
                    <a:pt x="2" y="103"/>
                  </a:lnTo>
                  <a:lnTo>
                    <a:pt x="1" y="103"/>
                  </a:lnTo>
                  <a:lnTo>
                    <a:pt x="0" y="103"/>
                  </a:lnTo>
                  <a:lnTo>
                    <a:pt x="0" y="64"/>
                  </a:lnTo>
                  <a:lnTo>
                    <a:pt x="1" y="63"/>
                  </a:lnTo>
                  <a:lnTo>
                    <a:pt x="2" y="62"/>
                  </a:lnTo>
                  <a:lnTo>
                    <a:pt x="3" y="63"/>
                  </a:lnTo>
                  <a:lnTo>
                    <a:pt x="4" y="64"/>
                  </a:lnTo>
                  <a:close/>
                  <a:moveTo>
                    <a:pt x="4" y="126"/>
                  </a:moveTo>
                  <a:lnTo>
                    <a:pt x="4" y="165"/>
                  </a:lnTo>
                  <a:lnTo>
                    <a:pt x="3" y="166"/>
                  </a:lnTo>
                  <a:lnTo>
                    <a:pt x="2" y="166"/>
                  </a:lnTo>
                  <a:lnTo>
                    <a:pt x="1" y="166"/>
                  </a:lnTo>
                  <a:lnTo>
                    <a:pt x="0" y="165"/>
                  </a:lnTo>
                  <a:lnTo>
                    <a:pt x="0" y="126"/>
                  </a:lnTo>
                  <a:lnTo>
                    <a:pt x="1" y="125"/>
                  </a:lnTo>
                  <a:lnTo>
                    <a:pt x="2" y="125"/>
                  </a:lnTo>
                  <a:lnTo>
                    <a:pt x="3" y="125"/>
                  </a:lnTo>
                  <a:lnTo>
                    <a:pt x="4" y="126"/>
                  </a:lnTo>
                  <a:close/>
                  <a:moveTo>
                    <a:pt x="4" y="188"/>
                  </a:moveTo>
                  <a:lnTo>
                    <a:pt x="4" y="227"/>
                  </a:lnTo>
                  <a:lnTo>
                    <a:pt x="3" y="228"/>
                  </a:lnTo>
                  <a:lnTo>
                    <a:pt x="2" y="228"/>
                  </a:lnTo>
                  <a:lnTo>
                    <a:pt x="1" y="228"/>
                  </a:lnTo>
                  <a:lnTo>
                    <a:pt x="0" y="227"/>
                  </a:lnTo>
                  <a:lnTo>
                    <a:pt x="0" y="188"/>
                  </a:lnTo>
                  <a:lnTo>
                    <a:pt x="1" y="187"/>
                  </a:lnTo>
                  <a:lnTo>
                    <a:pt x="2" y="187"/>
                  </a:lnTo>
                  <a:lnTo>
                    <a:pt x="3" y="187"/>
                  </a:lnTo>
                  <a:lnTo>
                    <a:pt x="4" y="188"/>
                  </a:lnTo>
                  <a:close/>
                  <a:moveTo>
                    <a:pt x="4" y="250"/>
                  </a:moveTo>
                  <a:lnTo>
                    <a:pt x="4" y="289"/>
                  </a:lnTo>
                  <a:lnTo>
                    <a:pt x="3" y="290"/>
                  </a:lnTo>
                  <a:lnTo>
                    <a:pt x="2" y="291"/>
                  </a:lnTo>
                  <a:lnTo>
                    <a:pt x="1" y="290"/>
                  </a:lnTo>
                  <a:lnTo>
                    <a:pt x="0" y="289"/>
                  </a:lnTo>
                  <a:lnTo>
                    <a:pt x="0" y="250"/>
                  </a:lnTo>
                  <a:lnTo>
                    <a:pt x="1" y="250"/>
                  </a:lnTo>
                  <a:lnTo>
                    <a:pt x="2" y="250"/>
                  </a:lnTo>
                  <a:lnTo>
                    <a:pt x="3" y="250"/>
                  </a:lnTo>
                  <a:lnTo>
                    <a:pt x="4" y="250"/>
                  </a:lnTo>
                  <a:close/>
                  <a:moveTo>
                    <a:pt x="4" y="313"/>
                  </a:moveTo>
                  <a:lnTo>
                    <a:pt x="4" y="352"/>
                  </a:lnTo>
                  <a:lnTo>
                    <a:pt x="3" y="353"/>
                  </a:lnTo>
                  <a:lnTo>
                    <a:pt x="2" y="353"/>
                  </a:lnTo>
                  <a:lnTo>
                    <a:pt x="1" y="353"/>
                  </a:lnTo>
                  <a:lnTo>
                    <a:pt x="0" y="352"/>
                  </a:lnTo>
                  <a:lnTo>
                    <a:pt x="0" y="313"/>
                  </a:lnTo>
                  <a:lnTo>
                    <a:pt x="1" y="312"/>
                  </a:lnTo>
                  <a:lnTo>
                    <a:pt x="2" y="311"/>
                  </a:lnTo>
                  <a:lnTo>
                    <a:pt x="3" y="312"/>
                  </a:lnTo>
                  <a:lnTo>
                    <a:pt x="4" y="313"/>
                  </a:lnTo>
                  <a:close/>
                  <a:moveTo>
                    <a:pt x="4" y="375"/>
                  </a:moveTo>
                  <a:lnTo>
                    <a:pt x="4" y="395"/>
                  </a:lnTo>
                  <a:lnTo>
                    <a:pt x="3" y="396"/>
                  </a:lnTo>
                  <a:lnTo>
                    <a:pt x="2" y="396"/>
                  </a:lnTo>
                  <a:lnTo>
                    <a:pt x="1" y="396"/>
                  </a:lnTo>
                  <a:lnTo>
                    <a:pt x="0" y="395"/>
                  </a:lnTo>
                  <a:lnTo>
                    <a:pt x="0" y="375"/>
                  </a:lnTo>
                  <a:lnTo>
                    <a:pt x="1" y="375"/>
                  </a:lnTo>
                  <a:lnTo>
                    <a:pt x="2" y="374"/>
                  </a:lnTo>
                  <a:lnTo>
                    <a:pt x="3" y="375"/>
                  </a:lnTo>
                  <a:lnTo>
                    <a:pt x="4" y="375"/>
                  </a:lnTo>
                  <a:close/>
                </a:path>
              </a:pathLst>
            </a:custGeom>
            <a:noFill/>
            <a:ln w="1588">
              <a:solidFill>
                <a:schemeClr val="tx1"/>
              </a:solidFill>
              <a:round/>
              <a:headEnd/>
              <a:tailEnd/>
            </a:ln>
          </p:spPr>
          <p:txBody>
            <a:bodyPr/>
            <a:lstStyle/>
            <a:p>
              <a:endParaRPr lang="en-US"/>
            </a:p>
          </p:txBody>
        </p:sp>
        <p:sp>
          <p:nvSpPr>
            <p:cNvPr id="6212" name="Line 1680"/>
            <p:cNvSpPr>
              <a:spLocks noChangeShapeType="1"/>
            </p:cNvSpPr>
            <p:nvPr/>
          </p:nvSpPr>
          <p:spPr bwMode="auto">
            <a:xfrm flipV="1">
              <a:off x="7110533" y="3214559"/>
              <a:ext cx="338525" cy="6350"/>
            </a:xfrm>
            <a:prstGeom prst="line">
              <a:avLst/>
            </a:prstGeom>
            <a:noFill/>
            <a:ln w="3175">
              <a:solidFill>
                <a:schemeClr val="tx1"/>
              </a:solidFill>
              <a:round/>
              <a:headEnd/>
              <a:tailEnd/>
            </a:ln>
          </p:spPr>
          <p:txBody>
            <a:bodyPr/>
            <a:lstStyle/>
            <a:p>
              <a:endParaRPr lang="en-US"/>
            </a:p>
          </p:txBody>
        </p:sp>
        <p:sp>
          <p:nvSpPr>
            <p:cNvPr id="6213" name="Freeform 1681"/>
            <p:cNvSpPr>
              <a:spLocks/>
            </p:cNvSpPr>
            <p:nvPr/>
          </p:nvSpPr>
          <p:spPr bwMode="auto">
            <a:xfrm>
              <a:off x="7435848" y="3168521"/>
              <a:ext cx="148621" cy="93663"/>
            </a:xfrm>
            <a:custGeom>
              <a:avLst/>
              <a:gdLst>
                <a:gd name="T0" fmla="*/ 0 w 90"/>
                <a:gd name="T1" fmla="*/ 0 h 59"/>
                <a:gd name="T2" fmla="*/ 90 w 90"/>
                <a:gd name="T3" fmla="*/ 29 h 59"/>
                <a:gd name="T4" fmla="*/ 0 w 90"/>
                <a:gd name="T5" fmla="*/ 59 h 59"/>
                <a:gd name="T6" fmla="*/ 0 w 90"/>
                <a:gd name="T7" fmla="*/ 0 h 59"/>
                <a:gd name="T8" fmla="*/ 0 60000 65536"/>
                <a:gd name="T9" fmla="*/ 0 60000 65536"/>
                <a:gd name="T10" fmla="*/ 0 60000 65536"/>
                <a:gd name="T11" fmla="*/ 0 60000 65536"/>
                <a:gd name="T12" fmla="*/ 0 w 90"/>
                <a:gd name="T13" fmla="*/ 0 h 59"/>
                <a:gd name="T14" fmla="*/ 90 w 90"/>
                <a:gd name="T15" fmla="*/ 59 h 59"/>
              </a:gdLst>
              <a:ahLst/>
              <a:cxnLst>
                <a:cxn ang="T8">
                  <a:pos x="T0" y="T1"/>
                </a:cxn>
                <a:cxn ang="T9">
                  <a:pos x="T2" y="T3"/>
                </a:cxn>
                <a:cxn ang="T10">
                  <a:pos x="T4" y="T5"/>
                </a:cxn>
                <a:cxn ang="T11">
                  <a:pos x="T6" y="T7"/>
                </a:cxn>
              </a:cxnLst>
              <a:rect l="T12" t="T13" r="T14" b="T15"/>
              <a:pathLst>
                <a:path w="90" h="59">
                  <a:moveTo>
                    <a:pt x="0" y="0"/>
                  </a:moveTo>
                  <a:lnTo>
                    <a:pt x="90" y="29"/>
                  </a:lnTo>
                  <a:lnTo>
                    <a:pt x="0" y="59"/>
                  </a:lnTo>
                  <a:lnTo>
                    <a:pt x="0" y="0"/>
                  </a:lnTo>
                  <a:close/>
                </a:path>
              </a:pathLst>
            </a:custGeom>
            <a:solidFill>
              <a:schemeClr val="tx1"/>
            </a:solidFill>
            <a:ln w="9525">
              <a:solidFill>
                <a:schemeClr val="tx1"/>
              </a:solidFill>
              <a:round/>
              <a:headEnd/>
              <a:tailEnd/>
            </a:ln>
          </p:spPr>
          <p:txBody>
            <a:bodyPr/>
            <a:lstStyle/>
            <a:p>
              <a:endParaRPr lang="en-US"/>
            </a:p>
          </p:txBody>
        </p:sp>
        <p:sp>
          <p:nvSpPr>
            <p:cNvPr id="6214" name="Line 1682"/>
            <p:cNvSpPr>
              <a:spLocks noChangeShapeType="1"/>
            </p:cNvSpPr>
            <p:nvPr/>
          </p:nvSpPr>
          <p:spPr bwMode="auto">
            <a:xfrm>
              <a:off x="7584469" y="3368546"/>
              <a:ext cx="346782" cy="0"/>
            </a:xfrm>
            <a:prstGeom prst="line">
              <a:avLst/>
            </a:prstGeom>
            <a:noFill/>
            <a:ln w="3175">
              <a:solidFill>
                <a:schemeClr val="tx1"/>
              </a:solidFill>
              <a:round/>
              <a:headEnd/>
              <a:tailEnd/>
            </a:ln>
          </p:spPr>
          <p:txBody>
            <a:bodyPr/>
            <a:lstStyle/>
            <a:p>
              <a:endParaRPr lang="en-US"/>
            </a:p>
          </p:txBody>
        </p:sp>
        <p:sp>
          <p:nvSpPr>
            <p:cNvPr id="6215" name="Freeform 1683"/>
            <p:cNvSpPr>
              <a:spLocks/>
            </p:cNvSpPr>
            <p:nvPr/>
          </p:nvSpPr>
          <p:spPr bwMode="auto">
            <a:xfrm>
              <a:off x="7919691" y="3320921"/>
              <a:ext cx="146970" cy="95250"/>
            </a:xfrm>
            <a:custGeom>
              <a:avLst/>
              <a:gdLst>
                <a:gd name="T0" fmla="*/ 0 w 89"/>
                <a:gd name="T1" fmla="*/ 0 h 60"/>
                <a:gd name="T2" fmla="*/ 89 w 89"/>
                <a:gd name="T3" fmla="*/ 30 h 60"/>
                <a:gd name="T4" fmla="*/ 0 w 89"/>
                <a:gd name="T5" fmla="*/ 60 h 60"/>
                <a:gd name="T6" fmla="*/ 0 w 89"/>
                <a:gd name="T7" fmla="*/ 0 h 60"/>
                <a:gd name="T8" fmla="*/ 0 60000 65536"/>
                <a:gd name="T9" fmla="*/ 0 60000 65536"/>
                <a:gd name="T10" fmla="*/ 0 60000 65536"/>
                <a:gd name="T11" fmla="*/ 0 60000 65536"/>
                <a:gd name="T12" fmla="*/ 0 w 89"/>
                <a:gd name="T13" fmla="*/ 0 h 60"/>
                <a:gd name="T14" fmla="*/ 89 w 89"/>
                <a:gd name="T15" fmla="*/ 60 h 60"/>
              </a:gdLst>
              <a:ahLst/>
              <a:cxnLst>
                <a:cxn ang="T8">
                  <a:pos x="T0" y="T1"/>
                </a:cxn>
                <a:cxn ang="T9">
                  <a:pos x="T2" y="T3"/>
                </a:cxn>
                <a:cxn ang="T10">
                  <a:pos x="T4" y="T5"/>
                </a:cxn>
                <a:cxn ang="T11">
                  <a:pos x="T6" y="T7"/>
                </a:cxn>
              </a:cxnLst>
              <a:rect l="T12" t="T13" r="T14" b="T15"/>
              <a:pathLst>
                <a:path w="89" h="60">
                  <a:moveTo>
                    <a:pt x="0" y="0"/>
                  </a:moveTo>
                  <a:lnTo>
                    <a:pt x="89" y="30"/>
                  </a:lnTo>
                  <a:lnTo>
                    <a:pt x="0" y="60"/>
                  </a:lnTo>
                  <a:lnTo>
                    <a:pt x="0" y="0"/>
                  </a:lnTo>
                  <a:close/>
                </a:path>
              </a:pathLst>
            </a:custGeom>
            <a:solidFill>
              <a:schemeClr val="tx1"/>
            </a:solidFill>
            <a:ln w="9525">
              <a:solidFill>
                <a:schemeClr val="tx1"/>
              </a:solidFill>
              <a:round/>
              <a:headEnd/>
              <a:tailEnd/>
            </a:ln>
          </p:spPr>
          <p:txBody>
            <a:bodyPr/>
            <a:lstStyle/>
            <a:p>
              <a:endParaRPr lang="en-US"/>
            </a:p>
          </p:txBody>
        </p:sp>
        <p:sp>
          <p:nvSpPr>
            <p:cNvPr id="6216" name="Freeform 1684"/>
            <p:cNvSpPr>
              <a:spLocks noEditPoints="1"/>
            </p:cNvSpPr>
            <p:nvPr/>
          </p:nvSpPr>
          <p:spPr bwMode="auto">
            <a:xfrm>
              <a:off x="7587771" y="3520946"/>
              <a:ext cx="482192" cy="4763"/>
            </a:xfrm>
            <a:custGeom>
              <a:avLst/>
              <a:gdLst>
                <a:gd name="T0" fmla="*/ 281 w 292"/>
                <a:gd name="T1" fmla="*/ 1 h 3"/>
                <a:gd name="T2" fmla="*/ 291 w 292"/>
                <a:gd name="T3" fmla="*/ 1 h 3"/>
                <a:gd name="T4" fmla="*/ 290 w 292"/>
                <a:gd name="T5" fmla="*/ 3 h 3"/>
                <a:gd name="T6" fmla="*/ 266 w 292"/>
                <a:gd name="T7" fmla="*/ 1 h 3"/>
                <a:gd name="T8" fmla="*/ 275 w 292"/>
                <a:gd name="T9" fmla="*/ 1 h 3"/>
                <a:gd name="T10" fmla="*/ 275 w 292"/>
                <a:gd name="T11" fmla="*/ 3 h 3"/>
                <a:gd name="T12" fmla="*/ 249 w 292"/>
                <a:gd name="T13" fmla="*/ 1 h 3"/>
                <a:gd name="T14" fmla="*/ 260 w 292"/>
                <a:gd name="T15" fmla="*/ 1 h 3"/>
                <a:gd name="T16" fmla="*/ 259 w 292"/>
                <a:gd name="T17" fmla="*/ 3 h 3"/>
                <a:gd name="T18" fmla="*/ 234 w 292"/>
                <a:gd name="T19" fmla="*/ 1 h 3"/>
                <a:gd name="T20" fmla="*/ 245 w 292"/>
                <a:gd name="T21" fmla="*/ 1 h 3"/>
                <a:gd name="T22" fmla="*/ 243 w 292"/>
                <a:gd name="T23" fmla="*/ 3 h 3"/>
                <a:gd name="T24" fmla="*/ 219 w 292"/>
                <a:gd name="T25" fmla="*/ 1 h 3"/>
                <a:gd name="T26" fmla="*/ 228 w 292"/>
                <a:gd name="T27" fmla="*/ 1 h 3"/>
                <a:gd name="T28" fmla="*/ 228 w 292"/>
                <a:gd name="T29" fmla="*/ 3 h 3"/>
                <a:gd name="T30" fmla="*/ 203 w 292"/>
                <a:gd name="T31" fmla="*/ 1 h 3"/>
                <a:gd name="T32" fmla="*/ 213 w 292"/>
                <a:gd name="T33" fmla="*/ 1 h 3"/>
                <a:gd name="T34" fmla="*/ 212 w 292"/>
                <a:gd name="T35" fmla="*/ 3 h 3"/>
                <a:gd name="T36" fmla="*/ 188 w 292"/>
                <a:gd name="T37" fmla="*/ 1 h 3"/>
                <a:gd name="T38" fmla="*/ 197 w 292"/>
                <a:gd name="T39" fmla="*/ 1 h 3"/>
                <a:gd name="T40" fmla="*/ 197 w 292"/>
                <a:gd name="T41" fmla="*/ 3 h 3"/>
                <a:gd name="T42" fmla="*/ 171 w 292"/>
                <a:gd name="T43" fmla="*/ 1 h 3"/>
                <a:gd name="T44" fmla="*/ 182 w 292"/>
                <a:gd name="T45" fmla="*/ 1 h 3"/>
                <a:gd name="T46" fmla="*/ 181 w 292"/>
                <a:gd name="T47" fmla="*/ 3 h 3"/>
                <a:gd name="T48" fmla="*/ 156 w 292"/>
                <a:gd name="T49" fmla="*/ 1 h 3"/>
                <a:gd name="T50" fmla="*/ 167 w 292"/>
                <a:gd name="T51" fmla="*/ 1 h 3"/>
                <a:gd name="T52" fmla="*/ 165 w 292"/>
                <a:gd name="T53" fmla="*/ 3 h 3"/>
                <a:gd name="T54" fmla="*/ 141 w 292"/>
                <a:gd name="T55" fmla="*/ 1 h 3"/>
                <a:gd name="T56" fmla="*/ 150 w 292"/>
                <a:gd name="T57" fmla="*/ 1 h 3"/>
                <a:gd name="T58" fmla="*/ 150 w 292"/>
                <a:gd name="T59" fmla="*/ 3 h 3"/>
                <a:gd name="T60" fmla="*/ 125 w 292"/>
                <a:gd name="T61" fmla="*/ 1 h 3"/>
                <a:gd name="T62" fmla="*/ 135 w 292"/>
                <a:gd name="T63" fmla="*/ 1 h 3"/>
                <a:gd name="T64" fmla="*/ 134 w 292"/>
                <a:gd name="T65" fmla="*/ 3 h 3"/>
                <a:gd name="T66" fmla="*/ 110 w 292"/>
                <a:gd name="T67" fmla="*/ 1 h 3"/>
                <a:gd name="T68" fmla="*/ 120 w 292"/>
                <a:gd name="T69" fmla="*/ 1 h 3"/>
                <a:gd name="T70" fmla="*/ 119 w 292"/>
                <a:gd name="T71" fmla="*/ 3 h 3"/>
                <a:gd name="T72" fmla="*/ 94 w 292"/>
                <a:gd name="T73" fmla="*/ 1 h 3"/>
                <a:gd name="T74" fmla="*/ 104 w 292"/>
                <a:gd name="T75" fmla="*/ 1 h 3"/>
                <a:gd name="T76" fmla="*/ 103 w 292"/>
                <a:gd name="T77" fmla="*/ 3 h 3"/>
                <a:gd name="T78" fmla="*/ 78 w 292"/>
                <a:gd name="T79" fmla="*/ 1 h 3"/>
                <a:gd name="T80" fmla="*/ 89 w 292"/>
                <a:gd name="T81" fmla="*/ 1 h 3"/>
                <a:gd name="T82" fmla="*/ 87 w 292"/>
                <a:gd name="T83" fmla="*/ 3 h 3"/>
                <a:gd name="T84" fmla="*/ 63 w 292"/>
                <a:gd name="T85" fmla="*/ 1 h 3"/>
                <a:gd name="T86" fmla="*/ 72 w 292"/>
                <a:gd name="T87" fmla="*/ 1 h 3"/>
                <a:gd name="T88" fmla="*/ 72 w 292"/>
                <a:gd name="T89" fmla="*/ 3 h 3"/>
                <a:gd name="T90" fmla="*/ 47 w 292"/>
                <a:gd name="T91" fmla="*/ 1 h 3"/>
                <a:gd name="T92" fmla="*/ 57 w 292"/>
                <a:gd name="T93" fmla="*/ 1 h 3"/>
                <a:gd name="T94" fmla="*/ 56 w 292"/>
                <a:gd name="T95" fmla="*/ 3 h 3"/>
                <a:gd name="T96" fmla="*/ 32 w 292"/>
                <a:gd name="T97" fmla="*/ 1 h 3"/>
                <a:gd name="T98" fmla="*/ 42 w 292"/>
                <a:gd name="T99" fmla="*/ 1 h 3"/>
                <a:gd name="T100" fmla="*/ 41 w 292"/>
                <a:gd name="T101" fmla="*/ 3 h 3"/>
                <a:gd name="T102" fmla="*/ 16 w 292"/>
                <a:gd name="T103" fmla="*/ 1 h 3"/>
                <a:gd name="T104" fmla="*/ 26 w 292"/>
                <a:gd name="T105" fmla="*/ 1 h 3"/>
                <a:gd name="T106" fmla="*/ 25 w 292"/>
                <a:gd name="T107" fmla="*/ 3 h 3"/>
                <a:gd name="T108" fmla="*/ 0 w 292"/>
                <a:gd name="T109" fmla="*/ 1 h 3"/>
                <a:gd name="T110" fmla="*/ 11 w 292"/>
                <a:gd name="T111" fmla="*/ 1 h 3"/>
                <a:gd name="T112" fmla="*/ 9 w 292"/>
                <a:gd name="T113" fmla="*/ 3 h 3"/>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92"/>
                <a:gd name="T172" fmla="*/ 0 h 3"/>
                <a:gd name="T173" fmla="*/ 292 w 292"/>
                <a:gd name="T174" fmla="*/ 3 h 3"/>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92" h="3">
                  <a:moveTo>
                    <a:pt x="290" y="3"/>
                  </a:moveTo>
                  <a:lnTo>
                    <a:pt x="282" y="3"/>
                  </a:lnTo>
                  <a:lnTo>
                    <a:pt x="281" y="2"/>
                  </a:lnTo>
                  <a:lnTo>
                    <a:pt x="281" y="1"/>
                  </a:lnTo>
                  <a:lnTo>
                    <a:pt x="282" y="0"/>
                  </a:lnTo>
                  <a:lnTo>
                    <a:pt x="290" y="0"/>
                  </a:lnTo>
                  <a:lnTo>
                    <a:pt x="291" y="1"/>
                  </a:lnTo>
                  <a:lnTo>
                    <a:pt x="292" y="1"/>
                  </a:lnTo>
                  <a:lnTo>
                    <a:pt x="291" y="2"/>
                  </a:lnTo>
                  <a:lnTo>
                    <a:pt x="290" y="3"/>
                  </a:lnTo>
                  <a:close/>
                  <a:moveTo>
                    <a:pt x="275" y="3"/>
                  </a:moveTo>
                  <a:lnTo>
                    <a:pt x="266" y="3"/>
                  </a:lnTo>
                  <a:lnTo>
                    <a:pt x="266" y="2"/>
                  </a:lnTo>
                  <a:lnTo>
                    <a:pt x="266" y="1"/>
                  </a:lnTo>
                  <a:lnTo>
                    <a:pt x="266" y="0"/>
                  </a:lnTo>
                  <a:lnTo>
                    <a:pt x="275" y="0"/>
                  </a:lnTo>
                  <a:lnTo>
                    <a:pt x="275" y="1"/>
                  </a:lnTo>
                  <a:lnTo>
                    <a:pt x="275" y="2"/>
                  </a:lnTo>
                  <a:lnTo>
                    <a:pt x="275" y="3"/>
                  </a:lnTo>
                  <a:close/>
                  <a:moveTo>
                    <a:pt x="259" y="3"/>
                  </a:moveTo>
                  <a:lnTo>
                    <a:pt x="251" y="3"/>
                  </a:lnTo>
                  <a:lnTo>
                    <a:pt x="250" y="2"/>
                  </a:lnTo>
                  <a:lnTo>
                    <a:pt x="249" y="1"/>
                  </a:lnTo>
                  <a:lnTo>
                    <a:pt x="250" y="1"/>
                  </a:lnTo>
                  <a:lnTo>
                    <a:pt x="251" y="0"/>
                  </a:lnTo>
                  <a:lnTo>
                    <a:pt x="259" y="0"/>
                  </a:lnTo>
                  <a:lnTo>
                    <a:pt x="260" y="1"/>
                  </a:lnTo>
                  <a:lnTo>
                    <a:pt x="260" y="2"/>
                  </a:lnTo>
                  <a:lnTo>
                    <a:pt x="259" y="3"/>
                  </a:lnTo>
                  <a:close/>
                  <a:moveTo>
                    <a:pt x="243" y="3"/>
                  </a:moveTo>
                  <a:lnTo>
                    <a:pt x="236" y="3"/>
                  </a:lnTo>
                  <a:lnTo>
                    <a:pt x="235" y="2"/>
                  </a:lnTo>
                  <a:lnTo>
                    <a:pt x="234" y="1"/>
                  </a:lnTo>
                  <a:lnTo>
                    <a:pt x="235" y="1"/>
                  </a:lnTo>
                  <a:lnTo>
                    <a:pt x="236" y="0"/>
                  </a:lnTo>
                  <a:lnTo>
                    <a:pt x="243" y="0"/>
                  </a:lnTo>
                  <a:lnTo>
                    <a:pt x="245" y="1"/>
                  </a:lnTo>
                  <a:lnTo>
                    <a:pt x="245" y="2"/>
                  </a:lnTo>
                  <a:lnTo>
                    <a:pt x="243" y="3"/>
                  </a:lnTo>
                  <a:close/>
                  <a:moveTo>
                    <a:pt x="228" y="3"/>
                  </a:moveTo>
                  <a:lnTo>
                    <a:pt x="220" y="3"/>
                  </a:lnTo>
                  <a:lnTo>
                    <a:pt x="219" y="2"/>
                  </a:lnTo>
                  <a:lnTo>
                    <a:pt x="219" y="1"/>
                  </a:lnTo>
                  <a:lnTo>
                    <a:pt x="220" y="0"/>
                  </a:lnTo>
                  <a:lnTo>
                    <a:pt x="228" y="0"/>
                  </a:lnTo>
                  <a:lnTo>
                    <a:pt x="228" y="1"/>
                  </a:lnTo>
                  <a:lnTo>
                    <a:pt x="229" y="1"/>
                  </a:lnTo>
                  <a:lnTo>
                    <a:pt x="228" y="2"/>
                  </a:lnTo>
                  <a:lnTo>
                    <a:pt x="228" y="3"/>
                  </a:lnTo>
                  <a:close/>
                  <a:moveTo>
                    <a:pt x="212" y="3"/>
                  </a:moveTo>
                  <a:lnTo>
                    <a:pt x="204" y="3"/>
                  </a:lnTo>
                  <a:lnTo>
                    <a:pt x="203" y="2"/>
                  </a:lnTo>
                  <a:lnTo>
                    <a:pt x="203" y="1"/>
                  </a:lnTo>
                  <a:lnTo>
                    <a:pt x="204" y="0"/>
                  </a:lnTo>
                  <a:lnTo>
                    <a:pt x="212" y="0"/>
                  </a:lnTo>
                  <a:lnTo>
                    <a:pt x="213" y="1"/>
                  </a:lnTo>
                  <a:lnTo>
                    <a:pt x="214" y="1"/>
                  </a:lnTo>
                  <a:lnTo>
                    <a:pt x="213" y="2"/>
                  </a:lnTo>
                  <a:lnTo>
                    <a:pt x="212" y="3"/>
                  </a:lnTo>
                  <a:close/>
                  <a:moveTo>
                    <a:pt x="197" y="3"/>
                  </a:moveTo>
                  <a:lnTo>
                    <a:pt x="189" y="3"/>
                  </a:lnTo>
                  <a:lnTo>
                    <a:pt x="188" y="2"/>
                  </a:lnTo>
                  <a:lnTo>
                    <a:pt x="188" y="1"/>
                  </a:lnTo>
                  <a:lnTo>
                    <a:pt x="189" y="0"/>
                  </a:lnTo>
                  <a:lnTo>
                    <a:pt x="197" y="0"/>
                  </a:lnTo>
                  <a:lnTo>
                    <a:pt x="197" y="1"/>
                  </a:lnTo>
                  <a:lnTo>
                    <a:pt x="197" y="2"/>
                  </a:lnTo>
                  <a:lnTo>
                    <a:pt x="197" y="3"/>
                  </a:lnTo>
                  <a:close/>
                  <a:moveTo>
                    <a:pt x="181" y="3"/>
                  </a:moveTo>
                  <a:lnTo>
                    <a:pt x="173" y="3"/>
                  </a:lnTo>
                  <a:lnTo>
                    <a:pt x="172" y="2"/>
                  </a:lnTo>
                  <a:lnTo>
                    <a:pt x="171" y="1"/>
                  </a:lnTo>
                  <a:lnTo>
                    <a:pt x="172" y="1"/>
                  </a:lnTo>
                  <a:lnTo>
                    <a:pt x="173" y="0"/>
                  </a:lnTo>
                  <a:lnTo>
                    <a:pt x="181" y="0"/>
                  </a:lnTo>
                  <a:lnTo>
                    <a:pt x="182" y="1"/>
                  </a:lnTo>
                  <a:lnTo>
                    <a:pt x="182" y="2"/>
                  </a:lnTo>
                  <a:lnTo>
                    <a:pt x="181" y="3"/>
                  </a:lnTo>
                  <a:close/>
                  <a:moveTo>
                    <a:pt x="165" y="3"/>
                  </a:moveTo>
                  <a:lnTo>
                    <a:pt x="158" y="3"/>
                  </a:lnTo>
                  <a:lnTo>
                    <a:pt x="157" y="2"/>
                  </a:lnTo>
                  <a:lnTo>
                    <a:pt x="156" y="1"/>
                  </a:lnTo>
                  <a:lnTo>
                    <a:pt x="157" y="1"/>
                  </a:lnTo>
                  <a:lnTo>
                    <a:pt x="158" y="0"/>
                  </a:lnTo>
                  <a:lnTo>
                    <a:pt x="165" y="0"/>
                  </a:lnTo>
                  <a:lnTo>
                    <a:pt x="167" y="1"/>
                  </a:lnTo>
                  <a:lnTo>
                    <a:pt x="167" y="2"/>
                  </a:lnTo>
                  <a:lnTo>
                    <a:pt x="165" y="3"/>
                  </a:lnTo>
                  <a:close/>
                  <a:moveTo>
                    <a:pt x="150" y="3"/>
                  </a:moveTo>
                  <a:lnTo>
                    <a:pt x="142" y="3"/>
                  </a:lnTo>
                  <a:lnTo>
                    <a:pt x="141" y="2"/>
                  </a:lnTo>
                  <a:lnTo>
                    <a:pt x="141" y="1"/>
                  </a:lnTo>
                  <a:lnTo>
                    <a:pt x="142" y="0"/>
                  </a:lnTo>
                  <a:lnTo>
                    <a:pt x="150" y="0"/>
                  </a:lnTo>
                  <a:lnTo>
                    <a:pt x="150" y="1"/>
                  </a:lnTo>
                  <a:lnTo>
                    <a:pt x="151" y="1"/>
                  </a:lnTo>
                  <a:lnTo>
                    <a:pt x="150" y="2"/>
                  </a:lnTo>
                  <a:lnTo>
                    <a:pt x="150" y="3"/>
                  </a:lnTo>
                  <a:close/>
                  <a:moveTo>
                    <a:pt x="134" y="3"/>
                  </a:moveTo>
                  <a:lnTo>
                    <a:pt x="126" y="3"/>
                  </a:lnTo>
                  <a:lnTo>
                    <a:pt x="125" y="2"/>
                  </a:lnTo>
                  <a:lnTo>
                    <a:pt x="125" y="1"/>
                  </a:lnTo>
                  <a:lnTo>
                    <a:pt x="126" y="0"/>
                  </a:lnTo>
                  <a:lnTo>
                    <a:pt x="134" y="0"/>
                  </a:lnTo>
                  <a:lnTo>
                    <a:pt x="135" y="1"/>
                  </a:lnTo>
                  <a:lnTo>
                    <a:pt x="136" y="1"/>
                  </a:lnTo>
                  <a:lnTo>
                    <a:pt x="135" y="2"/>
                  </a:lnTo>
                  <a:lnTo>
                    <a:pt x="134" y="3"/>
                  </a:lnTo>
                  <a:close/>
                  <a:moveTo>
                    <a:pt x="119" y="3"/>
                  </a:moveTo>
                  <a:lnTo>
                    <a:pt x="111" y="3"/>
                  </a:lnTo>
                  <a:lnTo>
                    <a:pt x="110" y="2"/>
                  </a:lnTo>
                  <a:lnTo>
                    <a:pt x="110" y="1"/>
                  </a:lnTo>
                  <a:lnTo>
                    <a:pt x="111" y="0"/>
                  </a:lnTo>
                  <a:lnTo>
                    <a:pt x="119" y="0"/>
                  </a:lnTo>
                  <a:lnTo>
                    <a:pt x="120" y="1"/>
                  </a:lnTo>
                  <a:lnTo>
                    <a:pt x="120" y="2"/>
                  </a:lnTo>
                  <a:lnTo>
                    <a:pt x="119" y="3"/>
                  </a:lnTo>
                  <a:close/>
                  <a:moveTo>
                    <a:pt x="103" y="3"/>
                  </a:moveTo>
                  <a:lnTo>
                    <a:pt x="95" y="3"/>
                  </a:lnTo>
                  <a:lnTo>
                    <a:pt x="94" y="2"/>
                  </a:lnTo>
                  <a:lnTo>
                    <a:pt x="94" y="1"/>
                  </a:lnTo>
                  <a:lnTo>
                    <a:pt x="95" y="0"/>
                  </a:lnTo>
                  <a:lnTo>
                    <a:pt x="103" y="0"/>
                  </a:lnTo>
                  <a:lnTo>
                    <a:pt x="104" y="1"/>
                  </a:lnTo>
                  <a:lnTo>
                    <a:pt x="104" y="2"/>
                  </a:lnTo>
                  <a:lnTo>
                    <a:pt x="103" y="3"/>
                  </a:lnTo>
                  <a:close/>
                  <a:moveTo>
                    <a:pt x="87" y="3"/>
                  </a:moveTo>
                  <a:lnTo>
                    <a:pt x="80" y="3"/>
                  </a:lnTo>
                  <a:lnTo>
                    <a:pt x="79" y="2"/>
                  </a:lnTo>
                  <a:lnTo>
                    <a:pt x="78" y="1"/>
                  </a:lnTo>
                  <a:lnTo>
                    <a:pt x="79" y="1"/>
                  </a:lnTo>
                  <a:lnTo>
                    <a:pt x="80" y="0"/>
                  </a:lnTo>
                  <a:lnTo>
                    <a:pt x="87" y="0"/>
                  </a:lnTo>
                  <a:lnTo>
                    <a:pt x="89" y="1"/>
                  </a:lnTo>
                  <a:lnTo>
                    <a:pt x="89" y="2"/>
                  </a:lnTo>
                  <a:lnTo>
                    <a:pt x="87" y="3"/>
                  </a:lnTo>
                  <a:close/>
                  <a:moveTo>
                    <a:pt x="72" y="3"/>
                  </a:moveTo>
                  <a:lnTo>
                    <a:pt x="64" y="3"/>
                  </a:lnTo>
                  <a:lnTo>
                    <a:pt x="63" y="2"/>
                  </a:lnTo>
                  <a:lnTo>
                    <a:pt x="63" y="1"/>
                  </a:lnTo>
                  <a:lnTo>
                    <a:pt x="64" y="0"/>
                  </a:lnTo>
                  <a:lnTo>
                    <a:pt x="72" y="0"/>
                  </a:lnTo>
                  <a:lnTo>
                    <a:pt x="72" y="1"/>
                  </a:lnTo>
                  <a:lnTo>
                    <a:pt x="73" y="1"/>
                  </a:lnTo>
                  <a:lnTo>
                    <a:pt x="72" y="2"/>
                  </a:lnTo>
                  <a:lnTo>
                    <a:pt x="72" y="3"/>
                  </a:lnTo>
                  <a:close/>
                  <a:moveTo>
                    <a:pt x="56" y="3"/>
                  </a:moveTo>
                  <a:lnTo>
                    <a:pt x="48" y="3"/>
                  </a:lnTo>
                  <a:lnTo>
                    <a:pt x="47" y="2"/>
                  </a:lnTo>
                  <a:lnTo>
                    <a:pt x="47" y="1"/>
                  </a:lnTo>
                  <a:lnTo>
                    <a:pt x="48" y="0"/>
                  </a:lnTo>
                  <a:lnTo>
                    <a:pt x="56" y="0"/>
                  </a:lnTo>
                  <a:lnTo>
                    <a:pt x="57" y="1"/>
                  </a:lnTo>
                  <a:lnTo>
                    <a:pt x="58" y="1"/>
                  </a:lnTo>
                  <a:lnTo>
                    <a:pt x="57" y="2"/>
                  </a:lnTo>
                  <a:lnTo>
                    <a:pt x="56" y="3"/>
                  </a:lnTo>
                  <a:close/>
                  <a:moveTo>
                    <a:pt x="41" y="3"/>
                  </a:moveTo>
                  <a:lnTo>
                    <a:pt x="33" y="3"/>
                  </a:lnTo>
                  <a:lnTo>
                    <a:pt x="32" y="2"/>
                  </a:lnTo>
                  <a:lnTo>
                    <a:pt x="32" y="1"/>
                  </a:lnTo>
                  <a:lnTo>
                    <a:pt x="33" y="0"/>
                  </a:lnTo>
                  <a:lnTo>
                    <a:pt x="41" y="0"/>
                  </a:lnTo>
                  <a:lnTo>
                    <a:pt x="42" y="1"/>
                  </a:lnTo>
                  <a:lnTo>
                    <a:pt x="42" y="2"/>
                  </a:lnTo>
                  <a:lnTo>
                    <a:pt x="41" y="3"/>
                  </a:lnTo>
                  <a:close/>
                  <a:moveTo>
                    <a:pt x="25" y="3"/>
                  </a:moveTo>
                  <a:lnTo>
                    <a:pt x="17" y="3"/>
                  </a:lnTo>
                  <a:lnTo>
                    <a:pt x="16" y="2"/>
                  </a:lnTo>
                  <a:lnTo>
                    <a:pt x="16" y="1"/>
                  </a:lnTo>
                  <a:lnTo>
                    <a:pt x="17" y="0"/>
                  </a:lnTo>
                  <a:lnTo>
                    <a:pt x="25" y="0"/>
                  </a:lnTo>
                  <a:lnTo>
                    <a:pt x="26" y="1"/>
                  </a:lnTo>
                  <a:lnTo>
                    <a:pt x="26" y="2"/>
                  </a:lnTo>
                  <a:lnTo>
                    <a:pt x="25" y="3"/>
                  </a:lnTo>
                  <a:close/>
                  <a:moveTo>
                    <a:pt x="9" y="3"/>
                  </a:moveTo>
                  <a:lnTo>
                    <a:pt x="2" y="3"/>
                  </a:lnTo>
                  <a:lnTo>
                    <a:pt x="1" y="2"/>
                  </a:lnTo>
                  <a:lnTo>
                    <a:pt x="0" y="1"/>
                  </a:lnTo>
                  <a:lnTo>
                    <a:pt x="1" y="1"/>
                  </a:lnTo>
                  <a:lnTo>
                    <a:pt x="2" y="0"/>
                  </a:lnTo>
                  <a:lnTo>
                    <a:pt x="9" y="0"/>
                  </a:lnTo>
                  <a:lnTo>
                    <a:pt x="11" y="1"/>
                  </a:lnTo>
                  <a:lnTo>
                    <a:pt x="11" y="2"/>
                  </a:lnTo>
                  <a:lnTo>
                    <a:pt x="9" y="3"/>
                  </a:lnTo>
                  <a:close/>
                </a:path>
              </a:pathLst>
            </a:custGeom>
            <a:noFill/>
            <a:ln w="1588">
              <a:solidFill>
                <a:schemeClr val="tx1"/>
              </a:solidFill>
              <a:round/>
              <a:headEnd/>
              <a:tailEnd/>
            </a:ln>
          </p:spPr>
          <p:txBody>
            <a:bodyPr/>
            <a:lstStyle/>
            <a:p>
              <a:endParaRPr lang="en-US"/>
            </a:p>
          </p:txBody>
        </p:sp>
        <p:sp>
          <p:nvSpPr>
            <p:cNvPr id="6217" name="Freeform 1685"/>
            <p:cNvSpPr>
              <a:spLocks/>
            </p:cNvSpPr>
            <p:nvPr/>
          </p:nvSpPr>
          <p:spPr bwMode="auto">
            <a:xfrm>
              <a:off x="7584469" y="3474909"/>
              <a:ext cx="146970" cy="95250"/>
            </a:xfrm>
            <a:custGeom>
              <a:avLst/>
              <a:gdLst>
                <a:gd name="T0" fmla="*/ 89 w 89"/>
                <a:gd name="T1" fmla="*/ 0 h 60"/>
                <a:gd name="T2" fmla="*/ 0 w 89"/>
                <a:gd name="T3" fmla="*/ 30 h 60"/>
                <a:gd name="T4" fmla="*/ 89 w 89"/>
                <a:gd name="T5" fmla="*/ 60 h 60"/>
                <a:gd name="T6" fmla="*/ 0 60000 65536"/>
                <a:gd name="T7" fmla="*/ 0 60000 65536"/>
                <a:gd name="T8" fmla="*/ 0 60000 65536"/>
                <a:gd name="T9" fmla="*/ 0 w 89"/>
                <a:gd name="T10" fmla="*/ 0 h 60"/>
                <a:gd name="T11" fmla="*/ 89 w 89"/>
                <a:gd name="T12" fmla="*/ 60 h 60"/>
              </a:gdLst>
              <a:ahLst/>
              <a:cxnLst>
                <a:cxn ang="T6">
                  <a:pos x="T0" y="T1"/>
                </a:cxn>
                <a:cxn ang="T7">
                  <a:pos x="T2" y="T3"/>
                </a:cxn>
                <a:cxn ang="T8">
                  <a:pos x="T4" y="T5"/>
                </a:cxn>
              </a:cxnLst>
              <a:rect l="T9" t="T10" r="T11" b="T12"/>
              <a:pathLst>
                <a:path w="89" h="60">
                  <a:moveTo>
                    <a:pt x="89" y="0"/>
                  </a:moveTo>
                  <a:lnTo>
                    <a:pt x="0" y="30"/>
                  </a:lnTo>
                  <a:lnTo>
                    <a:pt x="89" y="60"/>
                  </a:lnTo>
                </a:path>
              </a:pathLst>
            </a:custGeom>
            <a:noFill/>
            <a:ln w="3175">
              <a:solidFill>
                <a:schemeClr val="tx1"/>
              </a:solidFill>
              <a:round/>
              <a:headEnd/>
              <a:tailEnd/>
            </a:ln>
          </p:spPr>
          <p:txBody>
            <a:bodyPr/>
            <a:lstStyle/>
            <a:p>
              <a:endParaRPr lang="en-US"/>
            </a:p>
          </p:txBody>
        </p:sp>
        <p:sp>
          <p:nvSpPr>
            <p:cNvPr id="11926" name="Rectangle 1686"/>
            <p:cNvSpPr>
              <a:spLocks noChangeArrowheads="1"/>
            </p:cNvSpPr>
            <p:nvPr/>
          </p:nvSpPr>
          <p:spPr bwMode="auto">
            <a:xfrm>
              <a:off x="6978399" y="2689096"/>
              <a:ext cx="1290418" cy="169277"/>
            </a:xfrm>
            <a:prstGeom prst="rect">
              <a:avLst/>
            </a:prstGeom>
            <a:noFill/>
            <a:ln w="9525">
              <a:noFill/>
              <a:miter lim="800000"/>
              <a:headEnd/>
              <a:tailEnd/>
            </a:ln>
          </p:spPr>
          <p:txBody>
            <a:bodyPr wrap="none" lIns="0" tIns="0" rIns="0" bIns="0">
              <a:spAutoFit/>
            </a:bodyPr>
            <a:lstStyle/>
            <a:p>
              <a:pPr algn="l">
                <a:defRPr/>
              </a:pPr>
              <a:r>
                <a:rPr lang="en-US" sz="1100" b="1" dirty="0">
                  <a:solidFill>
                    <a:srgbClr val="000000"/>
                  </a:solidFill>
                  <a:effectLst/>
                  <a:latin typeface="Arial" charset="0"/>
                  <a:ea typeface="ＭＳ Ｐゴシック" pitchFamily="-112" charset="-128"/>
                  <a:cs typeface="+mn-cs"/>
                </a:rPr>
                <a:t>Verification Models</a:t>
              </a:r>
              <a:endParaRPr lang="en-US" sz="2400" b="1" dirty="0">
                <a:solidFill>
                  <a:schemeClr val="tx1"/>
                </a:solidFill>
                <a:effectLst/>
                <a:latin typeface="Arial" charset="0"/>
                <a:ea typeface="ＭＳ Ｐゴシック" pitchFamily="-112" charset="-128"/>
                <a:cs typeface="+mn-cs"/>
              </a:endParaRPr>
            </a:p>
          </p:txBody>
        </p:sp>
        <p:sp>
          <p:nvSpPr>
            <p:cNvPr id="6219" name="Freeform 1687"/>
            <p:cNvSpPr>
              <a:spLocks/>
            </p:cNvSpPr>
            <p:nvPr/>
          </p:nvSpPr>
          <p:spPr bwMode="auto">
            <a:xfrm>
              <a:off x="7741346" y="2919284"/>
              <a:ext cx="0" cy="139700"/>
            </a:xfrm>
            <a:custGeom>
              <a:avLst/>
              <a:gdLst>
                <a:gd name="T0" fmla="*/ 88 h 88"/>
                <a:gd name="T1" fmla="*/ 0 h 88"/>
                <a:gd name="T2" fmla="*/ 88 h 88"/>
                <a:gd name="T3" fmla="*/ 0 60000 65536"/>
                <a:gd name="T4" fmla="*/ 0 60000 65536"/>
                <a:gd name="T5" fmla="*/ 0 60000 65536"/>
                <a:gd name="T6" fmla="*/ 0 h 88"/>
                <a:gd name="T7" fmla="*/ 88 h 88"/>
              </a:gdLst>
              <a:ahLst/>
              <a:cxnLst>
                <a:cxn ang="T3">
                  <a:pos x="0" y="T0"/>
                </a:cxn>
                <a:cxn ang="T4">
                  <a:pos x="0" y="T1"/>
                </a:cxn>
                <a:cxn ang="T5">
                  <a:pos x="0" y="T2"/>
                </a:cxn>
              </a:cxnLst>
              <a:rect l="0" t="T6" r="0" b="T7"/>
              <a:pathLst>
                <a:path h="88">
                  <a:moveTo>
                    <a:pt x="0" y="88"/>
                  </a:moveTo>
                  <a:lnTo>
                    <a:pt x="0" y="0"/>
                  </a:lnTo>
                  <a:lnTo>
                    <a:pt x="0" y="88"/>
                  </a:lnTo>
                  <a:close/>
                </a:path>
              </a:pathLst>
            </a:custGeom>
            <a:noFill/>
            <a:ln w="3175">
              <a:solidFill>
                <a:schemeClr val="tx1"/>
              </a:solidFill>
              <a:round/>
              <a:headEnd/>
              <a:tailEnd/>
            </a:ln>
          </p:spPr>
          <p:txBody>
            <a:bodyPr/>
            <a:lstStyle/>
            <a:p>
              <a:endParaRPr lang="en-US"/>
            </a:p>
          </p:txBody>
        </p:sp>
        <p:sp>
          <p:nvSpPr>
            <p:cNvPr id="6220" name="Freeform 1688"/>
            <p:cNvSpPr>
              <a:spLocks/>
            </p:cNvSpPr>
            <p:nvPr/>
          </p:nvSpPr>
          <p:spPr bwMode="auto">
            <a:xfrm>
              <a:off x="7427591" y="3058984"/>
              <a:ext cx="313755" cy="0"/>
            </a:xfrm>
            <a:custGeom>
              <a:avLst/>
              <a:gdLst>
                <a:gd name="T0" fmla="*/ 190 w 190"/>
                <a:gd name="T1" fmla="*/ 0 w 190"/>
                <a:gd name="T2" fmla="*/ 190 w 190"/>
                <a:gd name="T3" fmla="*/ 0 60000 65536"/>
                <a:gd name="T4" fmla="*/ 0 60000 65536"/>
                <a:gd name="T5" fmla="*/ 0 60000 65536"/>
                <a:gd name="T6" fmla="*/ 0 w 190"/>
                <a:gd name="T7" fmla="*/ 190 w 190"/>
              </a:gdLst>
              <a:ahLst/>
              <a:cxnLst>
                <a:cxn ang="T3">
                  <a:pos x="T0" y="0"/>
                </a:cxn>
                <a:cxn ang="T4">
                  <a:pos x="T1" y="0"/>
                </a:cxn>
                <a:cxn ang="T5">
                  <a:pos x="T2" y="0"/>
                </a:cxn>
              </a:cxnLst>
              <a:rect l="T6" t="0" r="T7" b="0"/>
              <a:pathLst>
                <a:path w="190">
                  <a:moveTo>
                    <a:pt x="190" y="0"/>
                  </a:moveTo>
                  <a:lnTo>
                    <a:pt x="0" y="0"/>
                  </a:lnTo>
                  <a:lnTo>
                    <a:pt x="190" y="0"/>
                  </a:lnTo>
                  <a:close/>
                </a:path>
              </a:pathLst>
            </a:custGeom>
            <a:noFill/>
            <a:ln w="3175">
              <a:solidFill>
                <a:schemeClr val="tx1"/>
              </a:solidFill>
              <a:round/>
              <a:headEnd/>
              <a:tailEnd/>
            </a:ln>
          </p:spPr>
          <p:txBody>
            <a:bodyPr/>
            <a:lstStyle/>
            <a:p>
              <a:endParaRPr lang="en-US"/>
            </a:p>
          </p:txBody>
        </p:sp>
        <p:sp>
          <p:nvSpPr>
            <p:cNvPr id="6221" name="Freeform 1689"/>
            <p:cNvSpPr>
              <a:spLocks/>
            </p:cNvSpPr>
            <p:nvPr/>
          </p:nvSpPr>
          <p:spPr bwMode="auto">
            <a:xfrm>
              <a:off x="7427591" y="3058984"/>
              <a:ext cx="313755" cy="0"/>
            </a:xfrm>
            <a:custGeom>
              <a:avLst/>
              <a:gdLst>
                <a:gd name="T0" fmla="*/ 190 w 190"/>
                <a:gd name="T1" fmla="*/ 0 w 190"/>
                <a:gd name="T2" fmla="*/ 190 w 190"/>
                <a:gd name="T3" fmla="*/ 0 60000 65536"/>
                <a:gd name="T4" fmla="*/ 0 60000 65536"/>
                <a:gd name="T5" fmla="*/ 0 60000 65536"/>
                <a:gd name="T6" fmla="*/ 0 w 190"/>
                <a:gd name="T7" fmla="*/ 190 w 190"/>
              </a:gdLst>
              <a:ahLst/>
              <a:cxnLst>
                <a:cxn ang="T3">
                  <a:pos x="T0" y="0"/>
                </a:cxn>
                <a:cxn ang="T4">
                  <a:pos x="T1" y="0"/>
                </a:cxn>
                <a:cxn ang="T5">
                  <a:pos x="T2" y="0"/>
                </a:cxn>
              </a:cxnLst>
              <a:rect l="T6" t="0" r="T7" b="0"/>
              <a:pathLst>
                <a:path w="190">
                  <a:moveTo>
                    <a:pt x="190" y="0"/>
                  </a:moveTo>
                  <a:lnTo>
                    <a:pt x="0" y="0"/>
                  </a:lnTo>
                  <a:lnTo>
                    <a:pt x="190" y="0"/>
                  </a:lnTo>
                  <a:close/>
                </a:path>
              </a:pathLst>
            </a:custGeom>
            <a:noFill/>
            <a:ln w="3175">
              <a:solidFill>
                <a:schemeClr val="tx1"/>
              </a:solidFill>
              <a:round/>
              <a:headEnd/>
              <a:tailEnd/>
            </a:ln>
          </p:spPr>
          <p:txBody>
            <a:bodyPr/>
            <a:lstStyle/>
            <a:p>
              <a:endParaRPr lang="en-US"/>
            </a:p>
          </p:txBody>
        </p:sp>
        <p:sp>
          <p:nvSpPr>
            <p:cNvPr id="6222" name="Freeform 1690"/>
            <p:cNvSpPr>
              <a:spLocks/>
            </p:cNvSpPr>
            <p:nvPr/>
          </p:nvSpPr>
          <p:spPr bwMode="auto">
            <a:xfrm>
              <a:off x="7427591" y="3058984"/>
              <a:ext cx="313755" cy="0"/>
            </a:xfrm>
            <a:custGeom>
              <a:avLst/>
              <a:gdLst>
                <a:gd name="T0" fmla="*/ 190 w 190"/>
                <a:gd name="T1" fmla="*/ 0 w 190"/>
                <a:gd name="T2" fmla="*/ 190 w 190"/>
                <a:gd name="T3" fmla="*/ 0 60000 65536"/>
                <a:gd name="T4" fmla="*/ 0 60000 65536"/>
                <a:gd name="T5" fmla="*/ 0 60000 65536"/>
                <a:gd name="T6" fmla="*/ 0 w 190"/>
                <a:gd name="T7" fmla="*/ 190 w 190"/>
              </a:gdLst>
              <a:ahLst/>
              <a:cxnLst>
                <a:cxn ang="T3">
                  <a:pos x="T0" y="0"/>
                </a:cxn>
                <a:cxn ang="T4">
                  <a:pos x="T1" y="0"/>
                </a:cxn>
                <a:cxn ang="T5">
                  <a:pos x="T2" y="0"/>
                </a:cxn>
              </a:cxnLst>
              <a:rect l="T6" t="0" r="T7" b="0"/>
              <a:pathLst>
                <a:path w="190">
                  <a:moveTo>
                    <a:pt x="190" y="0"/>
                  </a:moveTo>
                  <a:lnTo>
                    <a:pt x="0" y="0"/>
                  </a:lnTo>
                  <a:lnTo>
                    <a:pt x="190" y="0"/>
                  </a:lnTo>
                  <a:close/>
                </a:path>
              </a:pathLst>
            </a:custGeom>
            <a:noFill/>
            <a:ln w="3175">
              <a:solidFill>
                <a:schemeClr val="tx1"/>
              </a:solidFill>
              <a:round/>
              <a:headEnd/>
              <a:tailEnd/>
            </a:ln>
          </p:spPr>
          <p:txBody>
            <a:bodyPr/>
            <a:lstStyle/>
            <a:p>
              <a:endParaRPr lang="en-US"/>
            </a:p>
          </p:txBody>
        </p:sp>
        <p:sp>
          <p:nvSpPr>
            <p:cNvPr id="6223" name="Freeform 1691"/>
            <p:cNvSpPr>
              <a:spLocks noEditPoints="1"/>
            </p:cNvSpPr>
            <p:nvPr/>
          </p:nvSpPr>
          <p:spPr bwMode="auto">
            <a:xfrm>
              <a:off x="7427591" y="2919284"/>
              <a:ext cx="313755" cy="139700"/>
            </a:xfrm>
            <a:custGeom>
              <a:avLst/>
              <a:gdLst>
                <a:gd name="T0" fmla="*/ 190 w 190"/>
                <a:gd name="T1" fmla="*/ 88 h 88"/>
                <a:gd name="T2" fmla="*/ 190 w 190"/>
                <a:gd name="T3" fmla="*/ 0 h 88"/>
                <a:gd name="T4" fmla="*/ 0 w 190"/>
                <a:gd name="T5" fmla="*/ 0 h 88"/>
                <a:gd name="T6" fmla="*/ 0 w 190"/>
                <a:gd name="T7" fmla="*/ 88 h 88"/>
                <a:gd name="T8" fmla="*/ 190 w 190"/>
                <a:gd name="T9" fmla="*/ 88 h 88"/>
                <a:gd name="T10" fmla="*/ 0 w 190"/>
                <a:gd name="T11" fmla="*/ 88 h 88"/>
                <a:gd name="T12" fmla="*/ 0 w 190"/>
                <a:gd name="T13" fmla="*/ 0 h 88"/>
                <a:gd name="T14" fmla="*/ 0 w 190"/>
                <a:gd name="T15" fmla="*/ 88 h 88"/>
                <a:gd name="T16" fmla="*/ 190 w 190"/>
                <a:gd name="T17" fmla="*/ 88 h 88"/>
                <a:gd name="T18" fmla="*/ 190 w 190"/>
                <a:gd name="T19" fmla="*/ 0 h 88"/>
                <a:gd name="T20" fmla="*/ 190 w 190"/>
                <a:gd name="T21" fmla="*/ 88 h 8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90"/>
                <a:gd name="T34" fmla="*/ 0 h 88"/>
                <a:gd name="T35" fmla="*/ 190 w 190"/>
                <a:gd name="T36" fmla="*/ 88 h 8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90" h="88">
                  <a:moveTo>
                    <a:pt x="190" y="88"/>
                  </a:moveTo>
                  <a:lnTo>
                    <a:pt x="190" y="0"/>
                  </a:lnTo>
                  <a:lnTo>
                    <a:pt x="0" y="0"/>
                  </a:lnTo>
                  <a:lnTo>
                    <a:pt x="0" y="88"/>
                  </a:lnTo>
                  <a:lnTo>
                    <a:pt x="190" y="88"/>
                  </a:lnTo>
                  <a:close/>
                  <a:moveTo>
                    <a:pt x="0" y="88"/>
                  </a:moveTo>
                  <a:lnTo>
                    <a:pt x="0" y="0"/>
                  </a:lnTo>
                  <a:lnTo>
                    <a:pt x="0" y="88"/>
                  </a:lnTo>
                  <a:close/>
                  <a:moveTo>
                    <a:pt x="190" y="88"/>
                  </a:moveTo>
                  <a:lnTo>
                    <a:pt x="190" y="0"/>
                  </a:lnTo>
                  <a:lnTo>
                    <a:pt x="190" y="88"/>
                  </a:lnTo>
                  <a:close/>
                </a:path>
              </a:pathLst>
            </a:custGeom>
            <a:noFill/>
            <a:ln w="9525">
              <a:solidFill>
                <a:schemeClr val="tx1"/>
              </a:solidFill>
              <a:round/>
              <a:headEnd/>
              <a:tailEnd/>
            </a:ln>
          </p:spPr>
          <p:txBody>
            <a:bodyPr/>
            <a:lstStyle/>
            <a:p>
              <a:endParaRPr lang="en-US"/>
            </a:p>
          </p:txBody>
        </p:sp>
        <p:sp>
          <p:nvSpPr>
            <p:cNvPr id="6224" name="Rectangle 1692"/>
            <p:cNvSpPr>
              <a:spLocks noChangeArrowheads="1"/>
            </p:cNvSpPr>
            <p:nvPr/>
          </p:nvSpPr>
          <p:spPr bwMode="auto">
            <a:xfrm>
              <a:off x="7427591" y="2919284"/>
              <a:ext cx="313755" cy="139700"/>
            </a:xfrm>
            <a:prstGeom prst="rect">
              <a:avLst/>
            </a:prstGeom>
            <a:noFill/>
            <a:ln w="3175">
              <a:solidFill>
                <a:schemeClr val="tx1"/>
              </a:solidFill>
              <a:miter lim="800000"/>
              <a:headEnd/>
              <a:tailEnd/>
            </a:ln>
          </p:spPr>
          <p:txBody>
            <a:bodyPr/>
            <a:lstStyle/>
            <a:p>
              <a:pPr algn="l" eaLnBrk="0" hangingPunct="0"/>
              <a:endParaRPr lang="en-US" sz="1800" b="0">
                <a:solidFill>
                  <a:schemeClr val="tx1"/>
                </a:solidFill>
              </a:endParaRPr>
            </a:p>
          </p:txBody>
        </p:sp>
        <p:sp>
          <p:nvSpPr>
            <p:cNvPr id="6225" name="Freeform 1693"/>
            <p:cNvSpPr>
              <a:spLocks/>
            </p:cNvSpPr>
            <p:nvPr/>
          </p:nvSpPr>
          <p:spPr bwMode="auto">
            <a:xfrm>
              <a:off x="7427591" y="2919284"/>
              <a:ext cx="0" cy="139700"/>
            </a:xfrm>
            <a:custGeom>
              <a:avLst/>
              <a:gdLst>
                <a:gd name="T0" fmla="*/ 88 h 88"/>
                <a:gd name="T1" fmla="*/ 0 h 88"/>
                <a:gd name="T2" fmla="*/ 88 h 88"/>
                <a:gd name="T3" fmla="*/ 0 60000 65536"/>
                <a:gd name="T4" fmla="*/ 0 60000 65536"/>
                <a:gd name="T5" fmla="*/ 0 60000 65536"/>
                <a:gd name="T6" fmla="*/ 0 h 88"/>
                <a:gd name="T7" fmla="*/ 88 h 88"/>
              </a:gdLst>
              <a:ahLst/>
              <a:cxnLst>
                <a:cxn ang="T3">
                  <a:pos x="0" y="T0"/>
                </a:cxn>
                <a:cxn ang="T4">
                  <a:pos x="0" y="T1"/>
                </a:cxn>
                <a:cxn ang="T5">
                  <a:pos x="0" y="T2"/>
                </a:cxn>
              </a:cxnLst>
              <a:rect l="0" t="T6" r="0" b="T7"/>
              <a:pathLst>
                <a:path h="88">
                  <a:moveTo>
                    <a:pt x="0" y="88"/>
                  </a:moveTo>
                  <a:lnTo>
                    <a:pt x="0" y="0"/>
                  </a:lnTo>
                  <a:lnTo>
                    <a:pt x="0" y="88"/>
                  </a:lnTo>
                </a:path>
              </a:pathLst>
            </a:custGeom>
            <a:noFill/>
            <a:ln w="3175">
              <a:solidFill>
                <a:schemeClr val="tx1"/>
              </a:solidFill>
              <a:round/>
              <a:headEnd/>
              <a:tailEnd/>
            </a:ln>
          </p:spPr>
          <p:txBody>
            <a:bodyPr/>
            <a:lstStyle/>
            <a:p>
              <a:endParaRPr lang="en-US"/>
            </a:p>
          </p:txBody>
        </p:sp>
        <p:sp>
          <p:nvSpPr>
            <p:cNvPr id="6226" name="Freeform 1694"/>
            <p:cNvSpPr>
              <a:spLocks/>
            </p:cNvSpPr>
            <p:nvPr/>
          </p:nvSpPr>
          <p:spPr bwMode="auto">
            <a:xfrm>
              <a:off x="7741346" y="2919284"/>
              <a:ext cx="0" cy="139700"/>
            </a:xfrm>
            <a:custGeom>
              <a:avLst/>
              <a:gdLst>
                <a:gd name="T0" fmla="*/ 88 h 88"/>
                <a:gd name="T1" fmla="*/ 0 h 88"/>
                <a:gd name="T2" fmla="*/ 88 h 88"/>
                <a:gd name="T3" fmla="*/ 0 60000 65536"/>
                <a:gd name="T4" fmla="*/ 0 60000 65536"/>
                <a:gd name="T5" fmla="*/ 0 60000 65536"/>
                <a:gd name="T6" fmla="*/ 0 h 88"/>
                <a:gd name="T7" fmla="*/ 88 h 88"/>
              </a:gdLst>
              <a:ahLst/>
              <a:cxnLst>
                <a:cxn ang="T3">
                  <a:pos x="0" y="T0"/>
                </a:cxn>
                <a:cxn ang="T4">
                  <a:pos x="0" y="T1"/>
                </a:cxn>
                <a:cxn ang="T5">
                  <a:pos x="0" y="T2"/>
                </a:cxn>
              </a:cxnLst>
              <a:rect l="0" t="T6" r="0" b="T7"/>
              <a:pathLst>
                <a:path h="88">
                  <a:moveTo>
                    <a:pt x="0" y="88"/>
                  </a:moveTo>
                  <a:lnTo>
                    <a:pt x="0" y="0"/>
                  </a:lnTo>
                  <a:lnTo>
                    <a:pt x="0" y="88"/>
                  </a:lnTo>
                </a:path>
              </a:pathLst>
            </a:custGeom>
            <a:noFill/>
            <a:ln w="3175">
              <a:solidFill>
                <a:schemeClr val="tx1"/>
              </a:solidFill>
              <a:round/>
              <a:headEnd/>
              <a:tailEnd/>
            </a:ln>
          </p:spPr>
          <p:txBody>
            <a:bodyPr/>
            <a:lstStyle/>
            <a:p>
              <a:endParaRPr lang="en-US"/>
            </a:p>
          </p:txBody>
        </p:sp>
        <p:sp>
          <p:nvSpPr>
            <p:cNvPr id="6227" name="Freeform 1695"/>
            <p:cNvSpPr>
              <a:spLocks/>
            </p:cNvSpPr>
            <p:nvPr/>
          </p:nvSpPr>
          <p:spPr bwMode="auto">
            <a:xfrm>
              <a:off x="8223539" y="2919284"/>
              <a:ext cx="0" cy="139700"/>
            </a:xfrm>
            <a:custGeom>
              <a:avLst/>
              <a:gdLst>
                <a:gd name="T0" fmla="*/ 88 h 88"/>
                <a:gd name="T1" fmla="*/ 0 h 88"/>
                <a:gd name="T2" fmla="*/ 88 h 88"/>
                <a:gd name="T3" fmla="*/ 0 60000 65536"/>
                <a:gd name="T4" fmla="*/ 0 60000 65536"/>
                <a:gd name="T5" fmla="*/ 0 60000 65536"/>
                <a:gd name="T6" fmla="*/ 0 h 88"/>
                <a:gd name="T7" fmla="*/ 88 h 88"/>
              </a:gdLst>
              <a:ahLst/>
              <a:cxnLst>
                <a:cxn ang="T3">
                  <a:pos x="0" y="T0"/>
                </a:cxn>
                <a:cxn ang="T4">
                  <a:pos x="0" y="T1"/>
                </a:cxn>
                <a:cxn ang="T5">
                  <a:pos x="0" y="T2"/>
                </a:cxn>
              </a:cxnLst>
              <a:rect l="0" t="T6" r="0" b="T7"/>
              <a:pathLst>
                <a:path h="88">
                  <a:moveTo>
                    <a:pt x="0" y="88"/>
                  </a:moveTo>
                  <a:lnTo>
                    <a:pt x="0" y="0"/>
                  </a:lnTo>
                  <a:lnTo>
                    <a:pt x="0" y="88"/>
                  </a:lnTo>
                  <a:close/>
                </a:path>
              </a:pathLst>
            </a:custGeom>
            <a:noFill/>
            <a:ln w="3175">
              <a:solidFill>
                <a:schemeClr val="tx1"/>
              </a:solidFill>
              <a:round/>
              <a:headEnd/>
              <a:tailEnd/>
            </a:ln>
          </p:spPr>
          <p:txBody>
            <a:bodyPr/>
            <a:lstStyle/>
            <a:p>
              <a:endParaRPr lang="en-US"/>
            </a:p>
          </p:txBody>
        </p:sp>
        <p:sp>
          <p:nvSpPr>
            <p:cNvPr id="6228" name="Freeform 1696"/>
            <p:cNvSpPr>
              <a:spLocks/>
            </p:cNvSpPr>
            <p:nvPr/>
          </p:nvSpPr>
          <p:spPr bwMode="auto">
            <a:xfrm>
              <a:off x="7909783" y="3058984"/>
              <a:ext cx="313755" cy="0"/>
            </a:xfrm>
            <a:custGeom>
              <a:avLst/>
              <a:gdLst>
                <a:gd name="T0" fmla="*/ 190 w 190"/>
                <a:gd name="T1" fmla="*/ 0 w 190"/>
                <a:gd name="T2" fmla="*/ 190 w 190"/>
                <a:gd name="T3" fmla="*/ 0 60000 65536"/>
                <a:gd name="T4" fmla="*/ 0 60000 65536"/>
                <a:gd name="T5" fmla="*/ 0 60000 65536"/>
                <a:gd name="T6" fmla="*/ 0 w 190"/>
                <a:gd name="T7" fmla="*/ 190 w 190"/>
              </a:gdLst>
              <a:ahLst/>
              <a:cxnLst>
                <a:cxn ang="T3">
                  <a:pos x="T0" y="0"/>
                </a:cxn>
                <a:cxn ang="T4">
                  <a:pos x="T1" y="0"/>
                </a:cxn>
                <a:cxn ang="T5">
                  <a:pos x="T2" y="0"/>
                </a:cxn>
              </a:cxnLst>
              <a:rect l="T6" t="0" r="T7" b="0"/>
              <a:pathLst>
                <a:path w="190">
                  <a:moveTo>
                    <a:pt x="190" y="0"/>
                  </a:moveTo>
                  <a:lnTo>
                    <a:pt x="0" y="0"/>
                  </a:lnTo>
                  <a:lnTo>
                    <a:pt x="190" y="0"/>
                  </a:lnTo>
                  <a:close/>
                </a:path>
              </a:pathLst>
            </a:custGeom>
            <a:noFill/>
            <a:ln w="3175">
              <a:solidFill>
                <a:schemeClr val="tx1"/>
              </a:solidFill>
              <a:round/>
              <a:headEnd/>
              <a:tailEnd/>
            </a:ln>
          </p:spPr>
          <p:txBody>
            <a:bodyPr/>
            <a:lstStyle/>
            <a:p>
              <a:endParaRPr lang="en-US"/>
            </a:p>
          </p:txBody>
        </p:sp>
        <p:sp>
          <p:nvSpPr>
            <p:cNvPr id="6229" name="Freeform 1697"/>
            <p:cNvSpPr>
              <a:spLocks/>
            </p:cNvSpPr>
            <p:nvPr/>
          </p:nvSpPr>
          <p:spPr bwMode="auto">
            <a:xfrm>
              <a:off x="7909783" y="3058984"/>
              <a:ext cx="313755" cy="0"/>
            </a:xfrm>
            <a:custGeom>
              <a:avLst/>
              <a:gdLst>
                <a:gd name="T0" fmla="*/ 190 w 190"/>
                <a:gd name="T1" fmla="*/ 0 w 190"/>
                <a:gd name="T2" fmla="*/ 190 w 190"/>
                <a:gd name="T3" fmla="*/ 0 60000 65536"/>
                <a:gd name="T4" fmla="*/ 0 60000 65536"/>
                <a:gd name="T5" fmla="*/ 0 60000 65536"/>
                <a:gd name="T6" fmla="*/ 0 w 190"/>
                <a:gd name="T7" fmla="*/ 190 w 190"/>
              </a:gdLst>
              <a:ahLst/>
              <a:cxnLst>
                <a:cxn ang="T3">
                  <a:pos x="T0" y="0"/>
                </a:cxn>
                <a:cxn ang="T4">
                  <a:pos x="T1" y="0"/>
                </a:cxn>
                <a:cxn ang="T5">
                  <a:pos x="T2" y="0"/>
                </a:cxn>
              </a:cxnLst>
              <a:rect l="T6" t="0" r="T7" b="0"/>
              <a:pathLst>
                <a:path w="190">
                  <a:moveTo>
                    <a:pt x="190" y="0"/>
                  </a:moveTo>
                  <a:lnTo>
                    <a:pt x="0" y="0"/>
                  </a:lnTo>
                  <a:lnTo>
                    <a:pt x="190" y="0"/>
                  </a:lnTo>
                  <a:close/>
                </a:path>
              </a:pathLst>
            </a:custGeom>
            <a:noFill/>
            <a:ln w="3175">
              <a:solidFill>
                <a:schemeClr val="tx1"/>
              </a:solidFill>
              <a:round/>
              <a:headEnd/>
              <a:tailEnd/>
            </a:ln>
          </p:spPr>
          <p:txBody>
            <a:bodyPr/>
            <a:lstStyle/>
            <a:p>
              <a:endParaRPr lang="en-US"/>
            </a:p>
          </p:txBody>
        </p:sp>
        <p:sp>
          <p:nvSpPr>
            <p:cNvPr id="6230" name="Freeform 1698"/>
            <p:cNvSpPr>
              <a:spLocks/>
            </p:cNvSpPr>
            <p:nvPr/>
          </p:nvSpPr>
          <p:spPr bwMode="auto">
            <a:xfrm>
              <a:off x="7909783" y="3058984"/>
              <a:ext cx="313755" cy="0"/>
            </a:xfrm>
            <a:custGeom>
              <a:avLst/>
              <a:gdLst>
                <a:gd name="T0" fmla="*/ 190 w 190"/>
                <a:gd name="T1" fmla="*/ 0 w 190"/>
                <a:gd name="T2" fmla="*/ 190 w 190"/>
                <a:gd name="T3" fmla="*/ 0 60000 65536"/>
                <a:gd name="T4" fmla="*/ 0 60000 65536"/>
                <a:gd name="T5" fmla="*/ 0 60000 65536"/>
                <a:gd name="T6" fmla="*/ 0 w 190"/>
                <a:gd name="T7" fmla="*/ 190 w 190"/>
              </a:gdLst>
              <a:ahLst/>
              <a:cxnLst>
                <a:cxn ang="T3">
                  <a:pos x="T0" y="0"/>
                </a:cxn>
                <a:cxn ang="T4">
                  <a:pos x="T1" y="0"/>
                </a:cxn>
                <a:cxn ang="T5">
                  <a:pos x="T2" y="0"/>
                </a:cxn>
              </a:cxnLst>
              <a:rect l="T6" t="0" r="T7" b="0"/>
              <a:pathLst>
                <a:path w="190">
                  <a:moveTo>
                    <a:pt x="190" y="0"/>
                  </a:moveTo>
                  <a:lnTo>
                    <a:pt x="0" y="0"/>
                  </a:lnTo>
                  <a:lnTo>
                    <a:pt x="190" y="0"/>
                  </a:lnTo>
                  <a:close/>
                </a:path>
              </a:pathLst>
            </a:custGeom>
            <a:noFill/>
            <a:ln w="3175">
              <a:solidFill>
                <a:schemeClr val="tx1"/>
              </a:solidFill>
              <a:round/>
              <a:headEnd/>
              <a:tailEnd/>
            </a:ln>
          </p:spPr>
          <p:txBody>
            <a:bodyPr/>
            <a:lstStyle/>
            <a:p>
              <a:endParaRPr lang="en-US"/>
            </a:p>
          </p:txBody>
        </p:sp>
        <p:sp>
          <p:nvSpPr>
            <p:cNvPr id="6231" name="Freeform 1699"/>
            <p:cNvSpPr>
              <a:spLocks noEditPoints="1"/>
            </p:cNvSpPr>
            <p:nvPr/>
          </p:nvSpPr>
          <p:spPr bwMode="auto">
            <a:xfrm>
              <a:off x="7909783" y="2919284"/>
              <a:ext cx="313755" cy="139700"/>
            </a:xfrm>
            <a:custGeom>
              <a:avLst/>
              <a:gdLst>
                <a:gd name="T0" fmla="*/ 190 w 190"/>
                <a:gd name="T1" fmla="*/ 88 h 88"/>
                <a:gd name="T2" fmla="*/ 190 w 190"/>
                <a:gd name="T3" fmla="*/ 0 h 88"/>
                <a:gd name="T4" fmla="*/ 0 w 190"/>
                <a:gd name="T5" fmla="*/ 0 h 88"/>
                <a:gd name="T6" fmla="*/ 0 w 190"/>
                <a:gd name="T7" fmla="*/ 88 h 88"/>
                <a:gd name="T8" fmla="*/ 190 w 190"/>
                <a:gd name="T9" fmla="*/ 88 h 88"/>
                <a:gd name="T10" fmla="*/ 0 w 190"/>
                <a:gd name="T11" fmla="*/ 88 h 88"/>
                <a:gd name="T12" fmla="*/ 0 w 190"/>
                <a:gd name="T13" fmla="*/ 0 h 88"/>
                <a:gd name="T14" fmla="*/ 0 w 190"/>
                <a:gd name="T15" fmla="*/ 88 h 88"/>
                <a:gd name="T16" fmla="*/ 190 w 190"/>
                <a:gd name="T17" fmla="*/ 88 h 88"/>
                <a:gd name="T18" fmla="*/ 190 w 190"/>
                <a:gd name="T19" fmla="*/ 0 h 88"/>
                <a:gd name="T20" fmla="*/ 190 w 190"/>
                <a:gd name="T21" fmla="*/ 88 h 8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90"/>
                <a:gd name="T34" fmla="*/ 0 h 88"/>
                <a:gd name="T35" fmla="*/ 190 w 190"/>
                <a:gd name="T36" fmla="*/ 88 h 8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90" h="88">
                  <a:moveTo>
                    <a:pt x="190" y="88"/>
                  </a:moveTo>
                  <a:lnTo>
                    <a:pt x="190" y="0"/>
                  </a:lnTo>
                  <a:lnTo>
                    <a:pt x="0" y="0"/>
                  </a:lnTo>
                  <a:lnTo>
                    <a:pt x="0" y="88"/>
                  </a:lnTo>
                  <a:lnTo>
                    <a:pt x="190" y="88"/>
                  </a:lnTo>
                  <a:close/>
                  <a:moveTo>
                    <a:pt x="0" y="88"/>
                  </a:moveTo>
                  <a:lnTo>
                    <a:pt x="0" y="0"/>
                  </a:lnTo>
                  <a:lnTo>
                    <a:pt x="0" y="88"/>
                  </a:lnTo>
                  <a:close/>
                  <a:moveTo>
                    <a:pt x="190" y="88"/>
                  </a:moveTo>
                  <a:lnTo>
                    <a:pt x="190" y="0"/>
                  </a:lnTo>
                  <a:lnTo>
                    <a:pt x="190" y="88"/>
                  </a:lnTo>
                  <a:close/>
                </a:path>
              </a:pathLst>
            </a:custGeom>
            <a:noFill/>
            <a:ln w="9525">
              <a:solidFill>
                <a:schemeClr val="tx1"/>
              </a:solidFill>
              <a:round/>
              <a:headEnd/>
              <a:tailEnd/>
            </a:ln>
          </p:spPr>
          <p:txBody>
            <a:bodyPr/>
            <a:lstStyle/>
            <a:p>
              <a:endParaRPr lang="en-US"/>
            </a:p>
          </p:txBody>
        </p:sp>
        <p:sp>
          <p:nvSpPr>
            <p:cNvPr id="6232" name="Rectangle 1700"/>
            <p:cNvSpPr>
              <a:spLocks noChangeArrowheads="1"/>
            </p:cNvSpPr>
            <p:nvPr/>
          </p:nvSpPr>
          <p:spPr bwMode="auto">
            <a:xfrm>
              <a:off x="7909783" y="2919284"/>
              <a:ext cx="313755" cy="139700"/>
            </a:xfrm>
            <a:prstGeom prst="rect">
              <a:avLst/>
            </a:prstGeom>
            <a:noFill/>
            <a:ln w="3175">
              <a:solidFill>
                <a:schemeClr val="tx1"/>
              </a:solidFill>
              <a:miter lim="800000"/>
              <a:headEnd/>
              <a:tailEnd/>
            </a:ln>
          </p:spPr>
          <p:txBody>
            <a:bodyPr/>
            <a:lstStyle/>
            <a:p>
              <a:pPr algn="l" eaLnBrk="0" hangingPunct="0"/>
              <a:endParaRPr lang="en-US" sz="1800" b="0">
                <a:solidFill>
                  <a:schemeClr val="tx1"/>
                </a:solidFill>
              </a:endParaRPr>
            </a:p>
          </p:txBody>
        </p:sp>
        <p:sp>
          <p:nvSpPr>
            <p:cNvPr id="6233" name="Freeform 1701"/>
            <p:cNvSpPr>
              <a:spLocks/>
            </p:cNvSpPr>
            <p:nvPr/>
          </p:nvSpPr>
          <p:spPr bwMode="auto">
            <a:xfrm>
              <a:off x="7909783" y="2919284"/>
              <a:ext cx="0" cy="139700"/>
            </a:xfrm>
            <a:custGeom>
              <a:avLst/>
              <a:gdLst>
                <a:gd name="T0" fmla="*/ 88 h 88"/>
                <a:gd name="T1" fmla="*/ 0 h 88"/>
                <a:gd name="T2" fmla="*/ 88 h 88"/>
                <a:gd name="T3" fmla="*/ 0 60000 65536"/>
                <a:gd name="T4" fmla="*/ 0 60000 65536"/>
                <a:gd name="T5" fmla="*/ 0 60000 65536"/>
                <a:gd name="T6" fmla="*/ 0 h 88"/>
                <a:gd name="T7" fmla="*/ 88 h 88"/>
              </a:gdLst>
              <a:ahLst/>
              <a:cxnLst>
                <a:cxn ang="T3">
                  <a:pos x="0" y="T0"/>
                </a:cxn>
                <a:cxn ang="T4">
                  <a:pos x="0" y="T1"/>
                </a:cxn>
                <a:cxn ang="T5">
                  <a:pos x="0" y="T2"/>
                </a:cxn>
              </a:cxnLst>
              <a:rect l="0" t="T6" r="0" b="T7"/>
              <a:pathLst>
                <a:path h="88">
                  <a:moveTo>
                    <a:pt x="0" y="88"/>
                  </a:moveTo>
                  <a:lnTo>
                    <a:pt x="0" y="0"/>
                  </a:lnTo>
                  <a:lnTo>
                    <a:pt x="0" y="88"/>
                  </a:lnTo>
                </a:path>
              </a:pathLst>
            </a:custGeom>
            <a:noFill/>
            <a:ln w="3175">
              <a:solidFill>
                <a:schemeClr val="tx1"/>
              </a:solidFill>
              <a:round/>
              <a:headEnd/>
              <a:tailEnd/>
            </a:ln>
          </p:spPr>
          <p:txBody>
            <a:bodyPr/>
            <a:lstStyle/>
            <a:p>
              <a:endParaRPr lang="en-US"/>
            </a:p>
          </p:txBody>
        </p:sp>
        <p:sp>
          <p:nvSpPr>
            <p:cNvPr id="6234" name="Freeform 1702"/>
            <p:cNvSpPr>
              <a:spLocks/>
            </p:cNvSpPr>
            <p:nvPr/>
          </p:nvSpPr>
          <p:spPr bwMode="auto">
            <a:xfrm>
              <a:off x="8223539" y="2919284"/>
              <a:ext cx="0" cy="139700"/>
            </a:xfrm>
            <a:custGeom>
              <a:avLst/>
              <a:gdLst>
                <a:gd name="T0" fmla="*/ 88 h 88"/>
                <a:gd name="T1" fmla="*/ 0 h 88"/>
                <a:gd name="T2" fmla="*/ 88 h 88"/>
                <a:gd name="T3" fmla="*/ 0 60000 65536"/>
                <a:gd name="T4" fmla="*/ 0 60000 65536"/>
                <a:gd name="T5" fmla="*/ 0 60000 65536"/>
                <a:gd name="T6" fmla="*/ 0 h 88"/>
                <a:gd name="T7" fmla="*/ 88 h 88"/>
              </a:gdLst>
              <a:ahLst/>
              <a:cxnLst>
                <a:cxn ang="T3">
                  <a:pos x="0" y="T0"/>
                </a:cxn>
                <a:cxn ang="T4">
                  <a:pos x="0" y="T1"/>
                </a:cxn>
                <a:cxn ang="T5">
                  <a:pos x="0" y="T2"/>
                </a:cxn>
              </a:cxnLst>
              <a:rect l="0" t="T6" r="0" b="T7"/>
              <a:pathLst>
                <a:path h="88">
                  <a:moveTo>
                    <a:pt x="0" y="88"/>
                  </a:moveTo>
                  <a:lnTo>
                    <a:pt x="0" y="0"/>
                  </a:lnTo>
                  <a:lnTo>
                    <a:pt x="0" y="88"/>
                  </a:lnTo>
                </a:path>
              </a:pathLst>
            </a:custGeom>
            <a:noFill/>
            <a:ln w="3175">
              <a:solidFill>
                <a:schemeClr val="tx1"/>
              </a:solidFill>
              <a:round/>
              <a:headEnd/>
              <a:tailEnd/>
            </a:ln>
          </p:spPr>
          <p:txBody>
            <a:bodyPr/>
            <a:lstStyle/>
            <a:p>
              <a:endParaRPr lang="en-US"/>
            </a:p>
          </p:txBody>
        </p:sp>
        <p:sp>
          <p:nvSpPr>
            <p:cNvPr id="6235" name="Freeform 1703"/>
            <p:cNvSpPr>
              <a:spLocks noEditPoints="1"/>
            </p:cNvSpPr>
            <p:nvPr/>
          </p:nvSpPr>
          <p:spPr bwMode="auto">
            <a:xfrm>
              <a:off x="7108882" y="3671759"/>
              <a:ext cx="477238" cy="7938"/>
            </a:xfrm>
            <a:custGeom>
              <a:avLst/>
              <a:gdLst>
                <a:gd name="T0" fmla="*/ 279 w 289"/>
                <a:gd name="T1" fmla="*/ 4 h 5"/>
                <a:gd name="T2" fmla="*/ 289 w 289"/>
                <a:gd name="T3" fmla="*/ 3 h 5"/>
                <a:gd name="T4" fmla="*/ 288 w 289"/>
                <a:gd name="T5" fmla="*/ 5 h 5"/>
                <a:gd name="T6" fmla="*/ 263 w 289"/>
                <a:gd name="T7" fmla="*/ 4 h 5"/>
                <a:gd name="T8" fmla="*/ 273 w 289"/>
                <a:gd name="T9" fmla="*/ 3 h 5"/>
                <a:gd name="T10" fmla="*/ 272 w 289"/>
                <a:gd name="T11" fmla="*/ 5 h 5"/>
                <a:gd name="T12" fmla="*/ 247 w 289"/>
                <a:gd name="T13" fmla="*/ 4 h 5"/>
                <a:gd name="T14" fmla="*/ 258 w 289"/>
                <a:gd name="T15" fmla="*/ 3 h 5"/>
                <a:gd name="T16" fmla="*/ 257 w 289"/>
                <a:gd name="T17" fmla="*/ 5 h 5"/>
                <a:gd name="T18" fmla="*/ 232 w 289"/>
                <a:gd name="T19" fmla="*/ 3 h 5"/>
                <a:gd name="T20" fmla="*/ 242 w 289"/>
                <a:gd name="T21" fmla="*/ 2 h 5"/>
                <a:gd name="T22" fmla="*/ 241 w 289"/>
                <a:gd name="T23" fmla="*/ 5 h 5"/>
                <a:gd name="T24" fmla="*/ 216 w 289"/>
                <a:gd name="T25" fmla="*/ 3 h 5"/>
                <a:gd name="T26" fmla="*/ 226 w 289"/>
                <a:gd name="T27" fmla="*/ 2 h 5"/>
                <a:gd name="T28" fmla="*/ 225 w 289"/>
                <a:gd name="T29" fmla="*/ 5 h 5"/>
                <a:gd name="T30" fmla="*/ 201 w 289"/>
                <a:gd name="T31" fmla="*/ 3 h 5"/>
                <a:gd name="T32" fmla="*/ 211 w 289"/>
                <a:gd name="T33" fmla="*/ 2 h 5"/>
                <a:gd name="T34" fmla="*/ 210 w 289"/>
                <a:gd name="T35" fmla="*/ 5 h 5"/>
                <a:gd name="T36" fmla="*/ 185 w 289"/>
                <a:gd name="T37" fmla="*/ 3 h 5"/>
                <a:gd name="T38" fmla="*/ 195 w 289"/>
                <a:gd name="T39" fmla="*/ 2 h 5"/>
                <a:gd name="T40" fmla="*/ 194 w 289"/>
                <a:gd name="T41" fmla="*/ 5 h 5"/>
                <a:gd name="T42" fmla="*/ 169 w 289"/>
                <a:gd name="T43" fmla="*/ 3 h 5"/>
                <a:gd name="T44" fmla="*/ 180 w 289"/>
                <a:gd name="T45" fmla="*/ 2 h 5"/>
                <a:gd name="T46" fmla="*/ 179 w 289"/>
                <a:gd name="T47" fmla="*/ 4 h 5"/>
                <a:gd name="T48" fmla="*/ 154 w 289"/>
                <a:gd name="T49" fmla="*/ 3 h 5"/>
                <a:gd name="T50" fmla="*/ 164 w 289"/>
                <a:gd name="T51" fmla="*/ 2 h 5"/>
                <a:gd name="T52" fmla="*/ 163 w 289"/>
                <a:gd name="T53" fmla="*/ 4 h 5"/>
                <a:gd name="T54" fmla="*/ 138 w 289"/>
                <a:gd name="T55" fmla="*/ 2 h 5"/>
                <a:gd name="T56" fmla="*/ 148 w 289"/>
                <a:gd name="T57" fmla="*/ 1 h 5"/>
                <a:gd name="T58" fmla="*/ 147 w 289"/>
                <a:gd name="T59" fmla="*/ 4 h 5"/>
                <a:gd name="T60" fmla="*/ 123 w 289"/>
                <a:gd name="T61" fmla="*/ 2 h 5"/>
                <a:gd name="T62" fmla="*/ 133 w 289"/>
                <a:gd name="T63" fmla="*/ 1 h 5"/>
                <a:gd name="T64" fmla="*/ 132 w 289"/>
                <a:gd name="T65" fmla="*/ 4 h 5"/>
                <a:gd name="T66" fmla="*/ 108 w 289"/>
                <a:gd name="T67" fmla="*/ 2 h 5"/>
                <a:gd name="T68" fmla="*/ 117 w 289"/>
                <a:gd name="T69" fmla="*/ 1 h 5"/>
                <a:gd name="T70" fmla="*/ 116 w 289"/>
                <a:gd name="T71" fmla="*/ 4 h 5"/>
                <a:gd name="T72" fmla="*/ 91 w 289"/>
                <a:gd name="T73" fmla="*/ 2 h 5"/>
                <a:gd name="T74" fmla="*/ 102 w 289"/>
                <a:gd name="T75" fmla="*/ 1 h 5"/>
                <a:gd name="T76" fmla="*/ 101 w 289"/>
                <a:gd name="T77" fmla="*/ 4 h 5"/>
                <a:gd name="T78" fmla="*/ 76 w 289"/>
                <a:gd name="T79" fmla="*/ 2 h 5"/>
                <a:gd name="T80" fmla="*/ 86 w 289"/>
                <a:gd name="T81" fmla="*/ 1 h 5"/>
                <a:gd name="T82" fmla="*/ 85 w 289"/>
                <a:gd name="T83" fmla="*/ 4 h 5"/>
                <a:gd name="T84" fmla="*/ 60 w 289"/>
                <a:gd name="T85" fmla="*/ 2 h 5"/>
                <a:gd name="T86" fmla="*/ 70 w 289"/>
                <a:gd name="T87" fmla="*/ 1 h 5"/>
                <a:gd name="T88" fmla="*/ 69 w 289"/>
                <a:gd name="T89" fmla="*/ 3 h 5"/>
                <a:gd name="T90" fmla="*/ 45 w 289"/>
                <a:gd name="T91" fmla="*/ 1 h 5"/>
                <a:gd name="T92" fmla="*/ 55 w 289"/>
                <a:gd name="T93" fmla="*/ 1 h 5"/>
                <a:gd name="T94" fmla="*/ 54 w 289"/>
                <a:gd name="T95" fmla="*/ 3 h 5"/>
                <a:gd name="T96" fmla="*/ 30 w 289"/>
                <a:gd name="T97" fmla="*/ 1 h 5"/>
                <a:gd name="T98" fmla="*/ 39 w 289"/>
                <a:gd name="T99" fmla="*/ 1 h 5"/>
                <a:gd name="T100" fmla="*/ 39 w 289"/>
                <a:gd name="T101" fmla="*/ 3 h 5"/>
                <a:gd name="T102" fmla="*/ 13 w 289"/>
                <a:gd name="T103" fmla="*/ 1 h 5"/>
                <a:gd name="T104" fmla="*/ 24 w 289"/>
                <a:gd name="T105" fmla="*/ 1 h 5"/>
                <a:gd name="T106" fmla="*/ 23 w 289"/>
                <a:gd name="T107" fmla="*/ 3 h 5"/>
                <a:gd name="T108" fmla="*/ 0 w 289"/>
                <a:gd name="T109" fmla="*/ 1 h 5"/>
                <a:gd name="T110" fmla="*/ 9 w 289"/>
                <a:gd name="T111" fmla="*/ 1 h 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89"/>
                <a:gd name="T169" fmla="*/ 0 h 5"/>
                <a:gd name="T170" fmla="*/ 289 w 289"/>
                <a:gd name="T171" fmla="*/ 5 h 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89" h="5">
                  <a:moveTo>
                    <a:pt x="288" y="5"/>
                  </a:moveTo>
                  <a:lnTo>
                    <a:pt x="280" y="5"/>
                  </a:lnTo>
                  <a:lnTo>
                    <a:pt x="279" y="5"/>
                  </a:lnTo>
                  <a:lnTo>
                    <a:pt x="279" y="4"/>
                  </a:lnTo>
                  <a:lnTo>
                    <a:pt x="279" y="3"/>
                  </a:lnTo>
                  <a:lnTo>
                    <a:pt x="280" y="2"/>
                  </a:lnTo>
                  <a:lnTo>
                    <a:pt x="288" y="2"/>
                  </a:lnTo>
                  <a:lnTo>
                    <a:pt x="289" y="3"/>
                  </a:lnTo>
                  <a:lnTo>
                    <a:pt x="289" y="4"/>
                  </a:lnTo>
                  <a:lnTo>
                    <a:pt x="289" y="5"/>
                  </a:lnTo>
                  <a:lnTo>
                    <a:pt x="288" y="5"/>
                  </a:lnTo>
                  <a:close/>
                  <a:moveTo>
                    <a:pt x="272" y="5"/>
                  </a:moveTo>
                  <a:lnTo>
                    <a:pt x="264" y="5"/>
                  </a:lnTo>
                  <a:lnTo>
                    <a:pt x="263" y="5"/>
                  </a:lnTo>
                  <a:lnTo>
                    <a:pt x="263" y="4"/>
                  </a:lnTo>
                  <a:lnTo>
                    <a:pt x="263" y="3"/>
                  </a:lnTo>
                  <a:lnTo>
                    <a:pt x="264" y="2"/>
                  </a:lnTo>
                  <a:lnTo>
                    <a:pt x="272" y="2"/>
                  </a:lnTo>
                  <a:lnTo>
                    <a:pt x="273" y="3"/>
                  </a:lnTo>
                  <a:lnTo>
                    <a:pt x="273" y="4"/>
                  </a:lnTo>
                  <a:lnTo>
                    <a:pt x="273" y="5"/>
                  </a:lnTo>
                  <a:lnTo>
                    <a:pt x="272" y="5"/>
                  </a:lnTo>
                  <a:close/>
                  <a:moveTo>
                    <a:pt x="257" y="5"/>
                  </a:moveTo>
                  <a:lnTo>
                    <a:pt x="249" y="5"/>
                  </a:lnTo>
                  <a:lnTo>
                    <a:pt x="248" y="5"/>
                  </a:lnTo>
                  <a:lnTo>
                    <a:pt x="247" y="4"/>
                  </a:lnTo>
                  <a:lnTo>
                    <a:pt x="248" y="2"/>
                  </a:lnTo>
                  <a:lnTo>
                    <a:pt x="249" y="2"/>
                  </a:lnTo>
                  <a:lnTo>
                    <a:pt x="257" y="2"/>
                  </a:lnTo>
                  <a:lnTo>
                    <a:pt x="258" y="3"/>
                  </a:lnTo>
                  <a:lnTo>
                    <a:pt x="258" y="4"/>
                  </a:lnTo>
                  <a:lnTo>
                    <a:pt x="258" y="5"/>
                  </a:lnTo>
                  <a:lnTo>
                    <a:pt x="257" y="5"/>
                  </a:lnTo>
                  <a:close/>
                  <a:moveTo>
                    <a:pt x="241" y="5"/>
                  </a:moveTo>
                  <a:lnTo>
                    <a:pt x="233" y="5"/>
                  </a:lnTo>
                  <a:lnTo>
                    <a:pt x="232" y="3"/>
                  </a:lnTo>
                  <a:lnTo>
                    <a:pt x="233" y="2"/>
                  </a:lnTo>
                  <a:lnTo>
                    <a:pt x="241" y="2"/>
                  </a:lnTo>
                  <a:lnTo>
                    <a:pt x="242" y="2"/>
                  </a:lnTo>
                  <a:lnTo>
                    <a:pt x="242" y="3"/>
                  </a:lnTo>
                  <a:lnTo>
                    <a:pt x="242" y="5"/>
                  </a:lnTo>
                  <a:lnTo>
                    <a:pt x="241" y="5"/>
                  </a:lnTo>
                  <a:close/>
                  <a:moveTo>
                    <a:pt x="225" y="5"/>
                  </a:moveTo>
                  <a:lnTo>
                    <a:pt x="218" y="5"/>
                  </a:lnTo>
                  <a:lnTo>
                    <a:pt x="216" y="4"/>
                  </a:lnTo>
                  <a:lnTo>
                    <a:pt x="216" y="3"/>
                  </a:lnTo>
                  <a:lnTo>
                    <a:pt x="216" y="2"/>
                  </a:lnTo>
                  <a:lnTo>
                    <a:pt x="218" y="2"/>
                  </a:lnTo>
                  <a:lnTo>
                    <a:pt x="225" y="2"/>
                  </a:lnTo>
                  <a:lnTo>
                    <a:pt x="226" y="2"/>
                  </a:lnTo>
                  <a:lnTo>
                    <a:pt x="227" y="3"/>
                  </a:lnTo>
                  <a:lnTo>
                    <a:pt x="226" y="4"/>
                  </a:lnTo>
                  <a:lnTo>
                    <a:pt x="225" y="5"/>
                  </a:lnTo>
                  <a:close/>
                  <a:moveTo>
                    <a:pt x="210" y="5"/>
                  </a:moveTo>
                  <a:lnTo>
                    <a:pt x="202" y="5"/>
                  </a:lnTo>
                  <a:lnTo>
                    <a:pt x="201" y="4"/>
                  </a:lnTo>
                  <a:lnTo>
                    <a:pt x="201" y="3"/>
                  </a:lnTo>
                  <a:lnTo>
                    <a:pt x="201" y="2"/>
                  </a:lnTo>
                  <a:lnTo>
                    <a:pt x="202" y="1"/>
                  </a:lnTo>
                  <a:lnTo>
                    <a:pt x="210" y="2"/>
                  </a:lnTo>
                  <a:lnTo>
                    <a:pt x="211" y="2"/>
                  </a:lnTo>
                  <a:lnTo>
                    <a:pt x="211" y="3"/>
                  </a:lnTo>
                  <a:lnTo>
                    <a:pt x="211" y="4"/>
                  </a:lnTo>
                  <a:lnTo>
                    <a:pt x="210" y="5"/>
                  </a:lnTo>
                  <a:close/>
                  <a:moveTo>
                    <a:pt x="194" y="5"/>
                  </a:moveTo>
                  <a:lnTo>
                    <a:pt x="186" y="5"/>
                  </a:lnTo>
                  <a:lnTo>
                    <a:pt x="185" y="4"/>
                  </a:lnTo>
                  <a:lnTo>
                    <a:pt x="185" y="3"/>
                  </a:lnTo>
                  <a:lnTo>
                    <a:pt x="185" y="2"/>
                  </a:lnTo>
                  <a:lnTo>
                    <a:pt x="186" y="1"/>
                  </a:lnTo>
                  <a:lnTo>
                    <a:pt x="194" y="1"/>
                  </a:lnTo>
                  <a:lnTo>
                    <a:pt x="195" y="2"/>
                  </a:lnTo>
                  <a:lnTo>
                    <a:pt x="195" y="3"/>
                  </a:lnTo>
                  <a:lnTo>
                    <a:pt x="195" y="4"/>
                  </a:lnTo>
                  <a:lnTo>
                    <a:pt x="194" y="5"/>
                  </a:lnTo>
                  <a:close/>
                  <a:moveTo>
                    <a:pt x="179" y="4"/>
                  </a:moveTo>
                  <a:lnTo>
                    <a:pt x="171" y="4"/>
                  </a:lnTo>
                  <a:lnTo>
                    <a:pt x="170" y="4"/>
                  </a:lnTo>
                  <a:lnTo>
                    <a:pt x="169" y="3"/>
                  </a:lnTo>
                  <a:lnTo>
                    <a:pt x="170" y="2"/>
                  </a:lnTo>
                  <a:lnTo>
                    <a:pt x="171" y="1"/>
                  </a:lnTo>
                  <a:lnTo>
                    <a:pt x="179" y="1"/>
                  </a:lnTo>
                  <a:lnTo>
                    <a:pt x="180" y="2"/>
                  </a:lnTo>
                  <a:lnTo>
                    <a:pt x="180" y="3"/>
                  </a:lnTo>
                  <a:lnTo>
                    <a:pt x="180" y="4"/>
                  </a:lnTo>
                  <a:lnTo>
                    <a:pt x="179" y="4"/>
                  </a:lnTo>
                  <a:close/>
                  <a:moveTo>
                    <a:pt x="163" y="4"/>
                  </a:moveTo>
                  <a:lnTo>
                    <a:pt x="155" y="4"/>
                  </a:lnTo>
                  <a:lnTo>
                    <a:pt x="154" y="3"/>
                  </a:lnTo>
                  <a:lnTo>
                    <a:pt x="155" y="2"/>
                  </a:lnTo>
                  <a:lnTo>
                    <a:pt x="155" y="1"/>
                  </a:lnTo>
                  <a:lnTo>
                    <a:pt x="163" y="1"/>
                  </a:lnTo>
                  <a:lnTo>
                    <a:pt x="164" y="2"/>
                  </a:lnTo>
                  <a:lnTo>
                    <a:pt x="164" y="3"/>
                  </a:lnTo>
                  <a:lnTo>
                    <a:pt x="164" y="4"/>
                  </a:lnTo>
                  <a:lnTo>
                    <a:pt x="163" y="4"/>
                  </a:lnTo>
                  <a:close/>
                  <a:moveTo>
                    <a:pt x="147" y="4"/>
                  </a:moveTo>
                  <a:lnTo>
                    <a:pt x="140" y="4"/>
                  </a:lnTo>
                  <a:lnTo>
                    <a:pt x="138" y="4"/>
                  </a:lnTo>
                  <a:lnTo>
                    <a:pt x="138" y="2"/>
                  </a:lnTo>
                  <a:lnTo>
                    <a:pt x="138" y="1"/>
                  </a:lnTo>
                  <a:lnTo>
                    <a:pt x="140" y="1"/>
                  </a:lnTo>
                  <a:lnTo>
                    <a:pt x="147" y="1"/>
                  </a:lnTo>
                  <a:lnTo>
                    <a:pt x="148" y="1"/>
                  </a:lnTo>
                  <a:lnTo>
                    <a:pt x="149" y="3"/>
                  </a:lnTo>
                  <a:lnTo>
                    <a:pt x="148" y="4"/>
                  </a:lnTo>
                  <a:lnTo>
                    <a:pt x="147" y="4"/>
                  </a:lnTo>
                  <a:close/>
                  <a:moveTo>
                    <a:pt x="132" y="4"/>
                  </a:moveTo>
                  <a:lnTo>
                    <a:pt x="124" y="4"/>
                  </a:lnTo>
                  <a:lnTo>
                    <a:pt x="123" y="3"/>
                  </a:lnTo>
                  <a:lnTo>
                    <a:pt x="123" y="2"/>
                  </a:lnTo>
                  <a:lnTo>
                    <a:pt x="123" y="1"/>
                  </a:lnTo>
                  <a:lnTo>
                    <a:pt x="124" y="1"/>
                  </a:lnTo>
                  <a:lnTo>
                    <a:pt x="132" y="1"/>
                  </a:lnTo>
                  <a:lnTo>
                    <a:pt x="133" y="1"/>
                  </a:lnTo>
                  <a:lnTo>
                    <a:pt x="134" y="2"/>
                  </a:lnTo>
                  <a:lnTo>
                    <a:pt x="133" y="4"/>
                  </a:lnTo>
                  <a:lnTo>
                    <a:pt x="132" y="4"/>
                  </a:lnTo>
                  <a:close/>
                  <a:moveTo>
                    <a:pt x="116" y="4"/>
                  </a:moveTo>
                  <a:lnTo>
                    <a:pt x="108" y="4"/>
                  </a:lnTo>
                  <a:lnTo>
                    <a:pt x="108" y="3"/>
                  </a:lnTo>
                  <a:lnTo>
                    <a:pt x="108" y="2"/>
                  </a:lnTo>
                  <a:lnTo>
                    <a:pt x="108" y="1"/>
                  </a:lnTo>
                  <a:lnTo>
                    <a:pt x="116" y="1"/>
                  </a:lnTo>
                  <a:lnTo>
                    <a:pt x="117" y="1"/>
                  </a:lnTo>
                  <a:lnTo>
                    <a:pt x="117" y="2"/>
                  </a:lnTo>
                  <a:lnTo>
                    <a:pt x="117" y="3"/>
                  </a:lnTo>
                  <a:lnTo>
                    <a:pt x="116" y="4"/>
                  </a:lnTo>
                  <a:close/>
                  <a:moveTo>
                    <a:pt x="101" y="4"/>
                  </a:moveTo>
                  <a:lnTo>
                    <a:pt x="93" y="4"/>
                  </a:lnTo>
                  <a:lnTo>
                    <a:pt x="92" y="3"/>
                  </a:lnTo>
                  <a:lnTo>
                    <a:pt x="91" y="2"/>
                  </a:lnTo>
                  <a:lnTo>
                    <a:pt x="92" y="1"/>
                  </a:lnTo>
                  <a:lnTo>
                    <a:pt x="93" y="1"/>
                  </a:lnTo>
                  <a:lnTo>
                    <a:pt x="101" y="1"/>
                  </a:lnTo>
                  <a:lnTo>
                    <a:pt x="102" y="1"/>
                  </a:lnTo>
                  <a:lnTo>
                    <a:pt x="102" y="2"/>
                  </a:lnTo>
                  <a:lnTo>
                    <a:pt x="102" y="3"/>
                  </a:lnTo>
                  <a:lnTo>
                    <a:pt x="101" y="4"/>
                  </a:lnTo>
                  <a:close/>
                  <a:moveTo>
                    <a:pt x="85" y="4"/>
                  </a:moveTo>
                  <a:lnTo>
                    <a:pt x="78" y="3"/>
                  </a:lnTo>
                  <a:lnTo>
                    <a:pt x="77" y="3"/>
                  </a:lnTo>
                  <a:lnTo>
                    <a:pt x="76" y="2"/>
                  </a:lnTo>
                  <a:lnTo>
                    <a:pt x="77" y="1"/>
                  </a:lnTo>
                  <a:lnTo>
                    <a:pt x="78" y="1"/>
                  </a:lnTo>
                  <a:lnTo>
                    <a:pt x="85" y="1"/>
                  </a:lnTo>
                  <a:lnTo>
                    <a:pt x="86" y="1"/>
                  </a:lnTo>
                  <a:lnTo>
                    <a:pt x="86" y="2"/>
                  </a:lnTo>
                  <a:lnTo>
                    <a:pt x="86" y="3"/>
                  </a:lnTo>
                  <a:lnTo>
                    <a:pt x="85" y="4"/>
                  </a:lnTo>
                  <a:close/>
                  <a:moveTo>
                    <a:pt x="69" y="3"/>
                  </a:moveTo>
                  <a:lnTo>
                    <a:pt x="62" y="3"/>
                  </a:lnTo>
                  <a:lnTo>
                    <a:pt x="60" y="3"/>
                  </a:lnTo>
                  <a:lnTo>
                    <a:pt x="60" y="2"/>
                  </a:lnTo>
                  <a:lnTo>
                    <a:pt x="60" y="1"/>
                  </a:lnTo>
                  <a:lnTo>
                    <a:pt x="62" y="1"/>
                  </a:lnTo>
                  <a:lnTo>
                    <a:pt x="69" y="1"/>
                  </a:lnTo>
                  <a:lnTo>
                    <a:pt x="70" y="1"/>
                  </a:lnTo>
                  <a:lnTo>
                    <a:pt x="71" y="2"/>
                  </a:lnTo>
                  <a:lnTo>
                    <a:pt x="70" y="3"/>
                  </a:lnTo>
                  <a:lnTo>
                    <a:pt x="69" y="3"/>
                  </a:lnTo>
                  <a:close/>
                  <a:moveTo>
                    <a:pt x="54" y="3"/>
                  </a:moveTo>
                  <a:lnTo>
                    <a:pt x="46" y="3"/>
                  </a:lnTo>
                  <a:lnTo>
                    <a:pt x="45" y="3"/>
                  </a:lnTo>
                  <a:lnTo>
                    <a:pt x="45" y="1"/>
                  </a:lnTo>
                  <a:lnTo>
                    <a:pt x="46" y="1"/>
                  </a:lnTo>
                  <a:lnTo>
                    <a:pt x="54" y="1"/>
                  </a:lnTo>
                  <a:lnTo>
                    <a:pt x="55" y="1"/>
                  </a:lnTo>
                  <a:lnTo>
                    <a:pt x="56" y="2"/>
                  </a:lnTo>
                  <a:lnTo>
                    <a:pt x="55" y="3"/>
                  </a:lnTo>
                  <a:lnTo>
                    <a:pt x="54" y="3"/>
                  </a:lnTo>
                  <a:close/>
                  <a:moveTo>
                    <a:pt x="39" y="3"/>
                  </a:moveTo>
                  <a:lnTo>
                    <a:pt x="30" y="3"/>
                  </a:lnTo>
                  <a:lnTo>
                    <a:pt x="30" y="2"/>
                  </a:lnTo>
                  <a:lnTo>
                    <a:pt x="30" y="1"/>
                  </a:lnTo>
                  <a:lnTo>
                    <a:pt x="39" y="1"/>
                  </a:lnTo>
                  <a:lnTo>
                    <a:pt x="39" y="3"/>
                  </a:lnTo>
                  <a:close/>
                  <a:moveTo>
                    <a:pt x="23" y="3"/>
                  </a:moveTo>
                  <a:lnTo>
                    <a:pt x="15" y="3"/>
                  </a:lnTo>
                  <a:lnTo>
                    <a:pt x="14" y="2"/>
                  </a:lnTo>
                  <a:lnTo>
                    <a:pt x="13" y="1"/>
                  </a:lnTo>
                  <a:lnTo>
                    <a:pt x="14" y="1"/>
                  </a:lnTo>
                  <a:lnTo>
                    <a:pt x="15" y="1"/>
                  </a:lnTo>
                  <a:lnTo>
                    <a:pt x="23" y="1"/>
                  </a:lnTo>
                  <a:lnTo>
                    <a:pt x="24" y="1"/>
                  </a:lnTo>
                  <a:lnTo>
                    <a:pt x="24" y="2"/>
                  </a:lnTo>
                  <a:lnTo>
                    <a:pt x="23" y="3"/>
                  </a:lnTo>
                  <a:close/>
                  <a:moveTo>
                    <a:pt x="7" y="3"/>
                  </a:moveTo>
                  <a:lnTo>
                    <a:pt x="1" y="3"/>
                  </a:lnTo>
                  <a:lnTo>
                    <a:pt x="0" y="2"/>
                  </a:lnTo>
                  <a:lnTo>
                    <a:pt x="0" y="1"/>
                  </a:lnTo>
                  <a:lnTo>
                    <a:pt x="1" y="0"/>
                  </a:lnTo>
                  <a:lnTo>
                    <a:pt x="7" y="1"/>
                  </a:lnTo>
                  <a:lnTo>
                    <a:pt x="9" y="1"/>
                  </a:lnTo>
                  <a:lnTo>
                    <a:pt x="7" y="3"/>
                  </a:lnTo>
                  <a:close/>
                </a:path>
              </a:pathLst>
            </a:custGeom>
            <a:noFill/>
            <a:ln w="1588">
              <a:solidFill>
                <a:schemeClr val="tx1"/>
              </a:solidFill>
              <a:round/>
              <a:headEnd/>
              <a:tailEnd/>
            </a:ln>
          </p:spPr>
          <p:txBody>
            <a:bodyPr/>
            <a:lstStyle/>
            <a:p>
              <a:endParaRPr lang="en-US"/>
            </a:p>
          </p:txBody>
        </p:sp>
        <p:sp>
          <p:nvSpPr>
            <p:cNvPr id="6236" name="Freeform 1704"/>
            <p:cNvSpPr>
              <a:spLocks/>
            </p:cNvSpPr>
            <p:nvPr/>
          </p:nvSpPr>
          <p:spPr bwMode="auto">
            <a:xfrm>
              <a:off x="7110533" y="3627309"/>
              <a:ext cx="148621" cy="95250"/>
            </a:xfrm>
            <a:custGeom>
              <a:avLst/>
              <a:gdLst>
                <a:gd name="T0" fmla="*/ 90 w 90"/>
                <a:gd name="T1" fmla="*/ 0 h 60"/>
                <a:gd name="T2" fmla="*/ 0 w 90"/>
                <a:gd name="T3" fmla="*/ 29 h 60"/>
                <a:gd name="T4" fmla="*/ 90 w 90"/>
                <a:gd name="T5" fmla="*/ 60 h 60"/>
                <a:gd name="T6" fmla="*/ 0 60000 65536"/>
                <a:gd name="T7" fmla="*/ 0 60000 65536"/>
                <a:gd name="T8" fmla="*/ 0 60000 65536"/>
                <a:gd name="T9" fmla="*/ 0 w 90"/>
                <a:gd name="T10" fmla="*/ 0 h 60"/>
                <a:gd name="T11" fmla="*/ 90 w 90"/>
                <a:gd name="T12" fmla="*/ 60 h 60"/>
              </a:gdLst>
              <a:ahLst/>
              <a:cxnLst>
                <a:cxn ang="T6">
                  <a:pos x="T0" y="T1"/>
                </a:cxn>
                <a:cxn ang="T7">
                  <a:pos x="T2" y="T3"/>
                </a:cxn>
                <a:cxn ang="T8">
                  <a:pos x="T4" y="T5"/>
                </a:cxn>
              </a:cxnLst>
              <a:rect l="T9" t="T10" r="T11" b="T12"/>
              <a:pathLst>
                <a:path w="90" h="60">
                  <a:moveTo>
                    <a:pt x="90" y="0"/>
                  </a:moveTo>
                  <a:lnTo>
                    <a:pt x="0" y="29"/>
                  </a:lnTo>
                  <a:lnTo>
                    <a:pt x="90" y="60"/>
                  </a:lnTo>
                </a:path>
              </a:pathLst>
            </a:custGeom>
            <a:noFill/>
            <a:ln w="3175">
              <a:solidFill>
                <a:schemeClr val="tx1"/>
              </a:solidFill>
              <a:round/>
              <a:headEnd/>
              <a:tailEnd/>
            </a:ln>
          </p:spPr>
          <p:txBody>
            <a:bodyPr/>
            <a:lstStyle/>
            <a:p>
              <a:endParaRPr lang="en-US"/>
            </a:p>
          </p:txBody>
        </p:sp>
      </p:grpSp>
      <p:sp>
        <p:nvSpPr>
          <p:cNvPr id="11952" name="Text Box 1712"/>
          <p:cNvSpPr txBox="1">
            <a:spLocks noChangeArrowheads="1"/>
          </p:cNvSpPr>
          <p:nvPr/>
        </p:nvSpPr>
        <p:spPr bwMode="auto">
          <a:xfrm>
            <a:off x="345083" y="3993183"/>
            <a:ext cx="2407518" cy="553998"/>
          </a:xfrm>
          <a:prstGeom prst="rect">
            <a:avLst/>
          </a:prstGeom>
          <a:noFill/>
          <a:ln w="9525">
            <a:noFill/>
            <a:miter lim="800000"/>
            <a:headEnd/>
            <a:tailEnd/>
          </a:ln>
          <a:effectLst/>
        </p:spPr>
        <p:txBody>
          <a:bodyPr wrap="none">
            <a:spAutoFit/>
          </a:bodyPr>
          <a:lstStyle/>
          <a:p>
            <a:pPr algn="ctr">
              <a:lnSpc>
                <a:spcPts val="1800"/>
              </a:lnSpc>
              <a:defRPr/>
            </a:pPr>
            <a:r>
              <a:rPr lang="en-US" sz="1600" dirty="0" smtClean="0">
                <a:solidFill>
                  <a:srgbClr val="C40000"/>
                </a:solidFill>
                <a:latin typeface="Arial Black" pitchFamily="34" charset="0"/>
                <a:ea typeface="ＭＳ Ｐゴシック" pitchFamily="-112" charset="-128"/>
              </a:rPr>
              <a:t>Performance, RMA, </a:t>
            </a:r>
            <a:endParaRPr lang="en-US" sz="1600" dirty="0">
              <a:solidFill>
                <a:srgbClr val="C40000"/>
              </a:solidFill>
              <a:latin typeface="Arial Black" pitchFamily="34" charset="0"/>
              <a:ea typeface="ＭＳ Ｐゴシック" pitchFamily="-112" charset="-128"/>
            </a:endParaRPr>
          </a:p>
          <a:p>
            <a:pPr algn="ctr">
              <a:lnSpc>
                <a:spcPts val="1800"/>
              </a:lnSpc>
              <a:defRPr/>
            </a:pPr>
            <a:r>
              <a:rPr lang="en-US" sz="1600" dirty="0" smtClean="0">
                <a:solidFill>
                  <a:srgbClr val="C40000"/>
                </a:solidFill>
                <a:latin typeface="Arial Black" pitchFamily="34" charset="0"/>
                <a:ea typeface="ＭＳ Ｐゴシック" pitchFamily="-112" charset="-128"/>
              </a:rPr>
              <a:t>SWaP, Cost, etc.</a:t>
            </a:r>
            <a:endParaRPr lang="en-US" sz="1600" dirty="0">
              <a:solidFill>
                <a:srgbClr val="C40000"/>
              </a:solidFill>
              <a:latin typeface="Arial Black" pitchFamily="34" charset="0"/>
              <a:ea typeface="ＭＳ Ｐゴシック" pitchFamily="-112" charset="-128"/>
            </a:endParaRPr>
          </a:p>
        </p:txBody>
      </p:sp>
      <p:grpSp>
        <p:nvGrpSpPr>
          <p:cNvPr id="8" name="Group 1754"/>
          <p:cNvGrpSpPr>
            <a:grpSpLocks/>
          </p:cNvGrpSpPr>
          <p:nvPr/>
        </p:nvGrpSpPr>
        <p:grpSpPr bwMode="auto">
          <a:xfrm>
            <a:off x="374650" y="2683540"/>
            <a:ext cx="2239963" cy="1382713"/>
            <a:chOff x="236" y="1590"/>
            <a:chExt cx="1411" cy="871"/>
          </a:xfrm>
        </p:grpSpPr>
        <p:sp>
          <p:nvSpPr>
            <p:cNvPr id="6159" name="Freeform 1713"/>
            <p:cNvSpPr>
              <a:spLocks/>
            </p:cNvSpPr>
            <p:nvPr/>
          </p:nvSpPr>
          <p:spPr bwMode="auto">
            <a:xfrm>
              <a:off x="245" y="1590"/>
              <a:ext cx="1402" cy="850"/>
            </a:xfrm>
            <a:custGeom>
              <a:avLst/>
              <a:gdLst>
                <a:gd name="T0" fmla="*/ 293 w 1593"/>
                <a:gd name="T1" fmla="*/ 2 h 850"/>
                <a:gd name="T2" fmla="*/ 244 w 1593"/>
                <a:gd name="T3" fmla="*/ 14 h 850"/>
                <a:gd name="T4" fmla="*/ 199 w 1593"/>
                <a:gd name="T5" fmla="*/ 34 h 850"/>
                <a:gd name="T6" fmla="*/ 157 w 1593"/>
                <a:gd name="T7" fmla="*/ 62 h 850"/>
                <a:gd name="T8" fmla="*/ 118 w 1593"/>
                <a:gd name="T9" fmla="*/ 97 h 850"/>
                <a:gd name="T10" fmla="*/ 84 w 1593"/>
                <a:gd name="T11" fmla="*/ 140 h 850"/>
                <a:gd name="T12" fmla="*/ 55 w 1593"/>
                <a:gd name="T13" fmla="*/ 187 h 850"/>
                <a:gd name="T14" fmla="*/ 33 w 1593"/>
                <a:gd name="T15" fmla="*/ 241 h 850"/>
                <a:gd name="T16" fmla="*/ 15 w 1593"/>
                <a:gd name="T17" fmla="*/ 299 h 850"/>
                <a:gd name="T18" fmla="*/ 4 w 1593"/>
                <a:gd name="T19" fmla="*/ 360 h 850"/>
                <a:gd name="T20" fmla="*/ 0 w 1593"/>
                <a:gd name="T21" fmla="*/ 425 h 850"/>
                <a:gd name="T22" fmla="*/ 4 w 1593"/>
                <a:gd name="T23" fmla="*/ 489 h 850"/>
                <a:gd name="T24" fmla="*/ 15 w 1593"/>
                <a:gd name="T25" fmla="*/ 551 h 850"/>
                <a:gd name="T26" fmla="*/ 33 w 1593"/>
                <a:gd name="T27" fmla="*/ 609 h 850"/>
                <a:gd name="T28" fmla="*/ 55 w 1593"/>
                <a:gd name="T29" fmla="*/ 662 h 850"/>
                <a:gd name="T30" fmla="*/ 84 w 1593"/>
                <a:gd name="T31" fmla="*/ 710 h 850"/>
                <a:gd name="T32" fmla="*/ 118 w 1593"/>
                <a:gd name="T33" fmla="*/ 752 h 850"/>
                <a:gd name="T34" fmla="*/ 157 w 1593"/>
                <a:gd name="T35" fmla="*/ 788 h 850"/>
                <a:gd name="T36" fmla="*/ 199 w 1593"/>
                <a:gd name="T37" fmla="*/ 816 h 850"/>
                <a:gd name="T38" fmla="*/ 244 w 1593"/>
                <a:gd name="T39" fmla="*/ 836 h 850"/>
                <a:gd name="T40" fmla="*/ 293 w 1593"/>
                <a:gd name="T41" fmla="*/ 847 h 850"/>
                <a:gd name="T42" fmla="*/ 343 w 1593"/>
                <a:gd name="T43" fmla="*/ 849 h 850"/>
                <a:gd name="T44" fmla="*/ 391 w 1593"/>
                <a:gd name="T45" fmla="*/ 841 h 850"/>
                <a:gd name="T46" fmla="*/ 437 w 1593"/>
                <a:gd name="T47" fmla="*/ 824 h 850"/>
                <a:gd name="T48" fmla="*/ 481 w 1593"/>
                <a:gd name="T49" fmla="*/ 799 h 850"/>
                <a:gd name="T50" fmla="*/ 520 w 1593"/>
                <a:gd name="T51" fmla="*/ 765 h 850"/>
                <a:gd name="T52" fmla="*/ 556 w 1593"/>
                <a:gd name="T53" fmla="*/ 726 h 850"/>
                <a:gd name="T54" fmla="*/ 588 w 1593"/>
                <a:gd name="T55" fmla="*/ 679 h 850"/>
                <a:gd name="T56" fmla="*/ 613 w 1593"/>
                <a:gd name="T57" fmla="*/ 627 h 850"/>
                <a:gd name="T58" fmla="*/ 632 w 1593"/>
                <a:gd name="T59" fmla="*/ 571 h 850"/>
                <a:gd name="T60" fmla="*/ 645 w 1593"/>
                <a:gd name="T61" fmla="*/ 510 h 850"/>
                <a:gd name="T62" fmla="*/ 650 w 1593"/>
                <a:gd name="T63" fmla="*/ 447 h 850"/>
                <a:gd name="T64" fmla="*/ 650 w 1593"/>
                <a:gd name="T65" fmla="*/ 381 h 850"/>
                <a:gd name="T66" fmla="*/ 642 w 1593"/>
                <a:gd name="T67" fmla="*/ 319 h 850"/>
                <a:gd name="T68" fmla="*/ 626 w 1593"/>
                <a:gd name="T69" fmla="*/ 260 h 850"/>
                <a:gd name="T70" fmla="*/ 605 w 1593"/>
                <a:gd name="T71" fmla="*/ 204 h 850"/>
                <a:gd name="T72" fmla="*/ 577 w 1593"/>
                <a:gd name="T73" fmla="*/ 155 h 850"/>
                <a:gd name="T74" fmla="*/ 544 w 1593"/>
                <a:gd name="T75" fmla="*/ 110 h 850"/>
                <a:gd name="T76" fmla="*/ 508 w 1593"/>
                <a:gd name="T77" fmla="*/ 73 h 850"/>
                <a:gd name="T78" fmla="*/ 468 w 1593"/>
                <a:gd name="T79" fmla="*/ 42 h 850"/>
                <a:gd name="T80" fmla="*/ 423 w 1593"/>
                <a:gd name="T81" fmla="*/ 19 h 850"/>
                <a:gd name="T82" fmla="*/ 376 w 1593"/>
                <a:gd name="T83" fmla="*/ 5 h 850"/>
                <a:gd name="T84" fmla="*/ 327 w 1593"/>
                <a:gd name="T85" fmla="*/ 0 h 85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93"/>
                <a:gd name="T130" fmla="*/ 0 h 850"/>
                <a:gd name="T131" fmla="*/ 1593 w 1593"/>
                <a:gd name="T132" fmla="*/ 850 h 85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93" h="850">
                  <a:moveTo>
                    <a:pt x="797" y="0"/>
                  </a:moveTo>
                  <a:lnTo>
                    <a:pt x="756" y="1"/>
                  </a:lnTo>
                  <a:lnTo>
                    <a:pt x="715" y="2"/>
                  </a:lnTo>
                  <a:lnTo>
                    <a:pt x="676" y="5"/>
                  </a:lnTo>
                  <a:lnTo>
                    <a:pt x="636" y="9"/>
                  </a:lnTo>
                  <a:lnTo>
                    <a:pt x="598" y="14"/>
                  </a:lnTo>
                  <a:lnTo>
                    <a:pt x="559" y="19"/>
                  </a:lnTo>
                  <a:lnTo>
                    <a:pt x="523" y="26"/>
                  </a:lnTo>
                  <a:lnTo>
                    <a:pt x="486" y="34"/>
                  </a:lnTo>
                  <a:lnTo>
                    <a:pt x="452" y="42"/>
                  </a:lnTo>
                  <a:lnTo>
                    <a:pt x="417" y="52"/>
                  </a:lnTo>
                  <a:lnTo>
                    <a:pt x="383" y="62"/>
                  </a:lnTo>
                  <a:lnTo>
                    <a:pt x="351" y="73"/>
                  </a:lnTo>
                  <a:lnTo>
                    <a:pt x="320" y="84"/>
                  </a:lnTo>
                  <a:lnTo>
                    <a:pt x="290" y="97"/>
                  </a:lnTo>
                  <a:lnTo>
                    <a:pt x="261" y="110"/>
                  </a:lnTo>
                  <a:lnTo>
                    <a:pt x="233" y="125"/>
                  </a:lnTo>
                  <a:lnTo>
                    <a:pt x="207" y="140"/>
                  </a:lnTo>
                  <a:lnTo>
                    <a:pt x="182" y="155"/>
                  </a:lnTo>
                  <a:lnTo>
                    <a:pt x="158" y="171"/>
                  </a:lnTo>
                  <a:lnTo>
                    <a:pt x="136" y="187"/>
                  </a:lnTo>
                  <a:lnTo>
                    <a:pt x="115" y="204"/>
                  </a:lnTo>
                  <a:lnTo>
                    <a:pt x="96" y="222"/>
                  </a:lnTo>
                  <a:lnTo>
                    <a:pt x="78" y="241"/>
                  </a:lnTo>
                  <a:lnTo>
                    <a:pt x="63" y="260"/>
                  </a:lnTo>
                  <a:lnTo>
                    <a:pt x="48" y="279"/>
                  </a:lnTo>
                  <a:lnTo>
                    <a:pt x="36" y="299"/>
                  </a:lnTo>
                  <a:lnTo>
                    <a:pt x="25" y="319"/>
                  </a:lnTo>
                  <a:lnTo>
                    <a:pt x="16" y="339"/>
                  </a:lnTo>
                  <a:lnTo>
                    <a:pt x="9" y="360"/>
                  </a:lnTo>
                  <a:lnTo>
                    <a:pt x="4" y="381"/>
                  </a:lnTo>
                  <a:lnTo>
                    <a:pt x="1" y="403"/>
                  </a:lnTo>
                  <a:lnTo>
                    <a:pt x="0" y="425"/>
                  </a:lnTo>
                  <a:lnTo>
                    <a:pt x="1" y="447"/>
                  </a:lnTo>
                  <a:lnTo>
                    <a:pt x="4" y="468"/>
                  </a:lnTo>
                  <a:lnTo>
                    <a:pt x="9" y="489"/>
                  </a:lnTo>
                  <a:lnTo>
                    <a:pt x="16" y="510"/>
                  </a:lnTo>
                  <a:lnTo>
                    <a:pt x="25" y="531"/>
                  </a:lnTo>
                  <a:lnTo>
                    <a:pt x="36" y="551"/>
                  </a:lnTo>
                  <a:lnTo>
                    <a:pt x="48" y="571"/>
                  </a:lnTo>
                  <a:lnTo>
                    <a:pt x="63" y="590"/>
                  </a:lnTo>
                  <a:lnTo>
                    <a:pt x="78" y="609"/>
                  </a:lnTo>
                  <a:lnTo>
                    <a:pt x="96" y="627"/>
                  </a:lnTo>
                  <a:lnTo>
                    <a:pt x="115" y="645"/>
                  </a:lnTo>
                  <a:lnTo>
                    <a:pt x="136" y="662"/>
                  </a:lnTo>
                  <a:lnTo>
                    <a:pt x="158" y="679"/>
                  </a:lnTo>
                  <a:lnTo>
                    <a:pt x="182" y="695"/>
                  </a:lnTo>
                  <a:lnTo>
                    <a:pt x="207" y="710"/>
                  </a:lnTo>
                  <a:lnTo>
                    <a:pt x="233" y="726"/>
                  </a:lnTo>
                  <a:lnTo>
                    <a:pt x="261" y="739"/>
                  </a:lnTo>
                  <a:lnTo>
                    <a:pt x="290" y="752"/>
                  </a:lnTo>
                  <a:lnTo>
                    <a:pt x="320" y="765"/>
                  </a:lnTo>
                  <a:lnTo>
                    <a:pt x="351" y="778"/>
                  </a:lnTo>
                  <a:lnTo>
                    <a:pt x="383" y="788"/>
                  </a:lnTo>
                  <a:lnTo>
                    <a:pt x="417" y="799"/>
                  </a:lnTo>
                  <a:lnTo>
                    <a:pt x="452" y="808"/>
                  </a:lnTo>
                  <a:lnTo>
                    <a:pt x="486" y="816"/>
                  </a:lnTo>
                  <a:lnTo>
                    <a:pt x="523" y="824"/>
                  </a:lnTo>
                  <a:lnTo>
                    <a:pt x="559" y="830"/>
                  </a:lnTo>
                  <a:lnTo>
                    <a:pt x="598" y="836"/>
                  </a:lnTo>
                  <a:lnTo>
                    <a:pt x="636" y="841"/>
                  </a:lnTo>
                  <a:lnTo>
                    <a:pt x="676" y="845"/>
                  </a:lnTo>
                  <a:lnTo>
                    <a:pt x="715" y="847"/>
                  </a:lnTo>
                  <a:lnTo>
                    <a:pt x="756" y="849"/>
                  </a:lnTo>
                  <a:lnTo>
                    <a:pt x="797" y="850"/>
                  </a:lnTo>
                  <a:lnTo>
                    <a:pt x="838" y="849"/>
                  </a:lnTo>
                  <a:lnTo>
                    <a:pt x="878" y="847"/>
                  </a:lnTo>
                  <a:lnTo>
                    <a:pt x="918" y="845"/>
                  </a:lnTo>
                  <a:lnTo>
                    <a:pt x="957" y="841"/>
                  </a:lnTo>
                  <a:lnTo>
                    <a:pt x="995" y="836"/>
                  </a:lnTo>
                  <a:lnTo>
                    <a:pt x="1034" y="830"/>
                  </a:lnTo>
                  <a:lnTo>
                    <a:pt x="1070" y="824"/>
                  </a:lnTo>
                  <a:lnTo>
                    <a:pt x="1107" y="816"/>
                  </a:lnTo>
                  <a:lnTo>
                    <a:pt x="1142" y="808"/>
                  </a:lnTo>
                  <a:lnTo>
                    <a:pt x="1176" y="799"/>
                  </a:lnTo>
                  <a:lnTo>
                    <a:pt x="1210" y="788"/>
                  </a:lnTo>
                  <a:lnTo>
                    <a:pt x="1242" y="778"/>
                  </a:lnTo>
                  <a:lnTo>
                    <a:pt x="1273" y="765"/>
                  </a:lnTo>
                  <a:lnTo>
                    <a:pt x="1303" y="752"/>
                  </a:lnTo>
                  <a:lnTo>
                    <a:pt x="1332" y="739"/>
                  </a:lnTo>
                  <a:lnTo>
                    <a:pt x="1360" y="726"/>
                  </a:lnTo>
                  <a:lnTo>
                    <a:pt x="1386" y="710"/>
                  </a:lnTo>
                  <a:lnTo>
                    <a:pt x="1411" y="695"/>
                  </a:lnTo>
                  <a:lnTo>
                    <a:pt x="1435" y="679"/>
                  </a:lnTo>
                  <a:lnTo>
                    <a:pt x="1457" y="662"/>
                  </a:lnTo>
                  <a:lnTo>
                    <a:pt x="1478" y="645"/>
                  </a:lnTo>
                  <a:lnTo>
                    <a:pt x="1497" y="627"/>
                  </a:lnTo>
                  <a:lnTo>
                    <a:pt x="1514" y="609"/>
                  </a:lnTo>
                  <a:lnTo>
                    <a:pt x="1530" y="590"/>
                  </a:lnTo>
                  <a:lnTo>
                    <a:pt x="1545" y="571"/>
                  </a:lnTo>
                  <a:lnTo>
                    <a:pt x="1557" y="551"/>
                  </a:lnTo>
                  <a:lnTo>
                    <a:pt x="1568" y="531"/>
                  </a:lnTo>
                  <a:lnTo>
                    <a:pt x="1577" y="510"/>
                  </a:lnTo>
                  <a:lnTo>
                    <a:pt x="1584" y="489"/>
                  </a:lnTo>
                  <a:lnTo>
                    <a:pt x="1589" y="468"/>
                  </a:lnTo>
                  <a:lnTo>
                    <a:pt x="1592" y="447"/>
                  </a:lnTo>
                  <a:lnTo>
                    <a:pt x="1593" y="425"/>
                  </a:lnTo>
                  <a:lnTo>
                    <a:pt x="1592" y="403"/>
                  </a:lnTo>
                  <a:lnTo>
                    <a:pt x="1589" y="381"/>
                  </a:lnTo>
                  <a:lnTo>
                    <a:pt x="1584" y="360"/>
                  </a:lnTo>
                  <a:lnTo>
                    <a:pt x="1577" y="339"/>
                  </a:lnTo>
                  <a:lnTo>
                    <a:pt x="1568" y="319"/>
                  </a:lnTo>
                  <a:lnTo>
                    <a:pt x="1557" y="299"/>
                  </a:lnTo>
                  <a:lnTo>
                    <a:pt x="1545" y="279"/>
                  </a:lnTo>
                  <a:lnTo>
                    <a:pt x="1530" y="260"/>
                  </a:lnTo>
                  <a:lnTo>
                    <a:pt x="1514" y="241"/>
                  </a:lnTo>
                  <a:lnTo>
                    <a:pt x="1497" y="222"/>
                  </a:lnTo>
                  <a:lnTo>
                    <a:pt x="1478" y="204"/>
                  </a:lnTo>
                  <a:lnTo>
                    <a:pt x="1457" y="187"/>
                  </a:lnTo>
                  <a:lnTo>
                    <a:pt x="1435" y="171"/>
                  </a:lnTo>
                  <a:lnTo>
                    <a:pt x="1411" y="155"/>
                  </a:lnTo>
                  <a:lnTo>
                    <a:pt x="1386" y="140"/>
                  </a:lnTo>
                  <a:lnTo>
                    <a:pt x="1360" y="125"/>
                  </a:lnTo>
                  <a:lnTo>
                    <a:pt x="1332" y="110"/>
                  </a:lnTo>
                  <a:lnTo>
                    <a:pt x="1303" y="97"/>
                  </a:lnTo>
                  <a:lnTo>
                    <a:pt x="1273" y="84"/>
                  </a:lnTo>
                  <a:lnTo>
                    <a:pt x="1242" y="73"/>
                  </a:lnTo>
                  <a:lnTo>
                    <a:pt x="1210" y="62"/>
                  </a:lnTo>
                  <a:lnTo>
                    <a:pt x="1176" y="52"/>
                  </a:lnTo>
                  <a:lnTo>
                    <a:pt x="1142" y="42"/>
                  </a:lnTo>
                  <a:lnTo>
                    <a:pt x="1107" y="34"/>
                  </a:lnTo>
                  <a:lnTo>
                    <a:pt x="1070" y="26"/>
                  </a:lnTo>
                  <a:lnTo>
                    <a:pt x="1034" y="19"/>
                  </a:lnTo>
                  <a:lnTo>
                    <a:pt x="995" y="14"/>
                  </a:lnTo>
                  <a:lnTo>
                    <a:pt x="957" y="9"/>
                  </a:lnTo>
                  <a:lnTo>
                    <a:pt x="918" y="5"/>
                  </a:lnTo>
                  <a:lnTo>
                    <a:pt x="878" y="2"/>
                  </a:lnTo>
                  <a:lnTo>
                    <a:pt x="838" y="1"/>
                  </a:lnTo>
                  <a:lnTo>
                    <a:pt x="797" y="0"/>
                  </a:lnTo>
                  <a:close/>
                </a:path>
              </a:pathLst>
            </a:custGeom>
            <a:solidFill>
              <a:srgbClr val="FFFFFF"/>
            </a:solidFill>
            <a:ln w="9525">
              <a:noFill/>
              <a:round/>
              <a:headEnd/>
              <a:tailEnd/>
            </a:ln>
          </p:spPr>
          <p:txBody>
            <a:bodyPr/>
            <a:lstStyle/>
            <a:p>
              <a:endParaRPr lang="en-US"/>
            </a:p>
          </p:txBody>
        </p:sp>
        <p:sp>
          <p:nvSpPr>
            <p:cNvPr id="6160" name="Freeform 1714"/>
            <p:cNvSpPr>
              <a:spLocks/>
            </p:cNvSpPr>
            <p:nvPr/>
          </p:nvSpPr>
          <p:spPr bwMode="auto">
            <a:xfrm>
              <a:off x="236" y="1622"/>
              <a:ext cx="1402" cy="839"/>
            </a:xfrm>
            <a:custGeom>
              <a:avLst/>
              <a:gdLst>
                <a:gd name="T0" fmla="*/ 293 w 1593"/>
                <a:gd name="T1" fmla="*/ 2 h 839"/>
                <a:gd name="T2" fmla="*/ 244 w 1593"/>
                <a:gd name="T3" fmla="*/ 13 h 839"/>
                <a:gd name="T4" fmla="*/ 199 w 1593"/>
                <a:gd name="T5" fmla="*/ 33 h 839"/>
                <a:gd name="T6" fmla="*/ 157 w 1593"/>
                <a:gd name="T7" fmla="*/ 60 h 839"/>
                <a:gd name="T8" fmla="*/ 118 w 1593"/>
                <a:gd name="T9" fmla="*/ 96 h 839"/>
                <a:gd name="T10" fmla="*/ 84 w 1593"/>
                <a:gd name="T11" fmla="*/ 137 h 839"/>
                <a:gd name="T12" fmla="*/ 55 w 1593"/>
                <a:gd name="T13" fmla="*/ 185 h 839"/>
                <a:gd name="T14" fmla="*/ 33 w 1593"/>
                <a:gd name="T15" fmla="*/ 237 h 839"/>
                <a:gd name="T16" fmla="*/ 14 w 1593"/>
                <a:gd name="T17" fmla="*/ 295 h 839"/>
                <a:gd name="T18" fmla="*/ 4 w 1593"/>
                <a:gd name="T19" fmla="*/ 356 h 839"/>
                <a:gd name="T20" fmla="*/ 0 w 1593"/>
                <a:gd name="T21" fmla="*/ 419 h 839"/>
                <a:gd name="T22" fmla="*/ 4 w 1593"/>
                <a:gd name="T23" fmla="*/ 483 h 839"/>
                <a:gd name="T24" fmla="*/ 14 w 1593"/>
                <a:gd name="T25" fmla="*/ 544 h 839"/>
                <a:gd name="T26" fmla="*/ 33 w 1593"/>
                <a:gd name="T27" fmla="*/ 601 h 839"/>
                <a:gd name="T28" fmla="*/ 55 w 1593"/>
                <a:gd name="T29" fmla="*/ 654 h 839"/>
                <a:gd name="T30" fmla="*/ 84 w 1593"/>
                <a:gd name="T31" fmla="*/ 702 h 839"/>
                <a:gd name="T32" fmla="*/ 118 w 1593"/>
                <a:gd name="T33" fmla="*/ 743 h 839"/>
                <a:gd name="T34" fmla="*/ 157 w 1593"/>
                <a:gd name="T35" fmla="*/ 778 h 839"/>
                <a:gd name="T36" fmla="*/ 199 w 1593"/>
                <a:gd name="T37" fmla="*/ 805 h 839"/>
                <a:gd name="T38" fmla="*/ 244 w 1593"/>
                <a:gd name="T39" fmla="*/ 826 h 839"/>
                <a:gd name="T40" fmla="*/ 293 w 1593"/>
                <a:gd name="T41" fmla="*/ 836 h 839"/>
                <a:gd name="T42" fmla="*/ 343 w 1593"/>
                <a:gd name="T43" fmla="*/ 838 h 839"/>
                <a:gd name="T44" fmla="*/ 391 w 1593"/>
                <a:gd name="T45" fmla="*/ 830 h 839"/>
                <a:gd name="T46" fmla="*/ 437 w 1593"/>
                <a:gd name="T47" fmla="*/ 814 h 839"/>
                <a:gd name="T48" fmla="*/ 481 w 1593"/>
                <a:gd name="T49" fmla="*/ 788 h 839"/>
                <a:gd name="T50" fmla="*/ 520 w 1593"/>
                <a:gd name="T51" fmla="*/ 755 h 839"/>
                <a:gd name="T52" fmla="*/ 556 w 1593"/>
                <a:gd name="T53" fmla="*/ 716 h 839"/>
                <a:gd name="T54" fmla="*/ 588 w 1593"/>
                <a:gd name="T55" fmla="*/ 670 h 839"/>
                <a:gd name="T56" fmla="*/ 613 w 1593"/>
                <a:gd name="T57" fmla="*/ 620 h 839"/>
                <a:gd name="T58" fmla="*/ 632 w 1593"/>
                <a:gd name="T59" fmla="*/ 564 h 839"/>
                <a:gd name="T60" fmla="*/ 645 w 1593"/>
                <a:gd name="T61" fmla="*/ 504 h 839"/>
                <a:gd name="T62" fmla="*/ 650 w 1593"/>
                <a:gd name="T63" fmla="*/ 441 h 839"/>
                <a:gd name="T64" fmla="*/ 650 w 1593"/>
                <a:gd name="T65" fmla="*/ 376 h 839"/>
                <a:gd name="T66" fmla="*/ 642 w 1593"/>
                <a:gd name="T67" fmla="*/ 314 h 839"/>
                <a:gd name="T68" fmla="*/ 626 w 1593"/>
                <a:gd name="T69" fmla="*/ 256 h 839"/>
                <a:gd name="T70" fmla="*/ 605 w 1593"/>
                <a:gd name="T71" fmla="*/ 202 h 839"/>
                <a:gd name="T72" fmla="*/ 577 w 1593"/>
                <a:gd name="T73" fmla="*/ 153 h 839"/>
                <a:gd name="T74" fmla="*/ 544 w 1593"/>
                <a:gd name="T75" fmla="*/ 109 h 839"/>
                <a:gd name="T76" fmla="*/ 508 w 1593"/>
                <a:gd name="T77" fmla="*/ 72 h 839"/>
                <a:gd name="T78" fmla="*/ 468 w 1593"/>
                <a:gd name="T79" fmla="*/ 42 h 839"/>
                <a:gd name="T80" fmla="*/ 423 w 1593"/>
                <a:gd name="T81" fmla="*/ 19 h 839"/>
                <a:gd name="T82" fmla="*/ 376 w 1593"/>
                <a:gd name="T83" fmla="*/ 5 h 839"/>
                <a:gd name="T84" fmla="*/ 327 w 1593"/>
                <a:gd name="T85" fmla="*/ 0 h 839"/>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93"/>
                <a:gd name="T130" fmla="*/ 0 h 839"/>
                <a:gd name="T131" fmla="*/ 1593 w 1593"/>
                <a:gd name="T132" fmla="*/ 839 h 839"/>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93" h="839">
                  <a:moveTo>
                    <a:pt x="797" y="0"/>
                  </a:moveTo>
                  <a:lnTo>
                    <a:pt x="755" y="0"/>
                  </a:lnTo>
                  <a:lnTo>
                    <a:pt x="715" y="2"/>
                  </a:lnTo>
                  <a:lnTo>
                    <a:pt x="675" y="5"/>
                  </a:lnTo>
                  <a:lnTo>
                    <a:pt x="636" y="8"/>
                  </a:lnTo>
                  <a:lnTo>
                    <a:pt x="597" y="13"/>
                  </a:lnTo>
                  <a:lnTo>
                    <a:pt x="560" y="19"/>
                  </a:lnTo>
                  <a:lnTo>
                    <a:pt x="522" y="25"/>
                  </a:lnTo>
                  <a:lnTo>
                    <a:pt x="486" y="33"/>
                  </a:lnTo>
                  <a:lnTo>
                    <a:pt x="451" y="42"/>
                  </a:lnTo>
                  <a:lnTo>
                    <a:pt x="417" y="51"/>
                  </a:lnTo>
                  <a:lnTo>
                    <a:pt x="384" y="60"/>
                  </a:lnTo>
                  <a:lnTo>
                    <a:pt x="351" y="72"/>
                  </a:lnTo>
                  <a:lnTo>
                    <a:pt x="319" y="83"/>
                  </a:lnTo>
                  <a:lnTo>
                    <a:pt x="289" y="96"/>
                  </a:lnTo>
                  <a:lnTo>
                    <a:pt x="261" y="109"/>
                  </a:lnTo>
                  <a:lnTo>
                    <a:pt x="233" y="123"/>
                  </a:lnTo>
                  <a:lnTo>
                    <a:pt x="207" y="137"/>
                  </a:lnTo>
                  <a:lnTo>
                    <a:pt x="181" y="153"/>
                  </a:lnTo>
                  <a:lnTo>
                    <a:pt x="158" y="168"/>
                  </a:lnTo>
                  <a:lnTo>
                    <a:pt x="136" y="185"/>
                  </a:lnTo>
                  <a:lnTo>
                    <a:pt x="115" y="202"/>
                  </a:lnTo>
                  <a:lnTo>
                    <a:pt x="96" y="219"/>
                  </a:lnTo>
                  <a:lnTo>
                    <a:pt x="78" y="237"/>
                  </a:lnTo>
                  <a:lnTo>
                    <a:pt x="62" y="256"/>
                  </a:lnTo>
                  <a:lnTo>
                    <a:pt x="48" y="275"/>
                  </a:lnTo>
                  <a:lnTo>
                    <a:pt x="35" y="295"/>
                  </a:lnTo>
                  <a:lnTo>
                    <a:pt x="25" y="314"/>
                  </a:lnTo>
                  <a:lnTo>
                    <a:pt x="16" y="335"/>
                  </a:lnTo>
                  <a:lnTo>
                    <a:pt x="9" y="356"/>
                  </a:lnTo>
                  <a:lnTo>
                    <a:pt x="4" y="376"/>
                  </a:lnTo>
                  <a:lnTo>
                    <a:pt x="0" y="398"/>
                  </a:lnTo>
                  <a:lnTo>
                    <a:pt x="0" y="419"/>
                  </a:lnTo>
                  <a:lnTo>
                    <a:pt x="0" y="441"/>
                  </a:lnTo>
                  <a:lnTo>
                    <a:pt x="4" y="462"/>
                  </a:lnTo>
                  <a:lnTo>
                    <a:pt x="9" y="483"/>
                  </a:lnTo>
                  <a:lnTo>
                    <a:pt x="16" y="504"/>
                  </a:lnTo>
                  <a:lnTo>
                    <a:pt x="25" y="524"/>
                  </a:lnTo>
                  <a:lnTo>
                    <a:pt x="35" y="544"/>
                  </a:lnTo>
                  <a:lnTo>
                    <a:pt x="48" y="564"/>
                  </a:lnTo>
                  <a:lnTo>
                    <a:pt x="62" y="582"/>
                  </a:lnTo>
                  <a:lnTo>
                    <a:pt x="78" y="601"/>
                  </a:lnTo>
                  <a:lnTo>
                    <a:pt x="96" y="620"/>
                  </a:lnTo>
                  <a:lnTo>
                    <a:pt x="115" y="637"/>
                  </a:lnTo>
                  <a:lnTo>
                    <a:pt x="136" y="654"/>
                  </a:lnTo>
                  <a:lnTo>
                    <a:pt x="158" y="670"/>
                  </a:lnTo>
                  <a:lnTo>
                    <a:pt x="181" y="686"/>
                  </a:lnTo>
                  <a:lnTo>
                    <a:pt x="207" y="702"/>
                  </a:lnTo>
                  <a:lnTo>
                    <a:pt x="233" y="716"/>
                  </a:lnTo>
                  <a:lnTo>
                    <a:pt x="261" y="730"/>
                  </a:lnTo>
                  <a:lnTo>
                    <a:pt x="289" y="743"/>
                  </a:lnTo>
                  <a:lnTo>
                    <a:pt x="319" y="755"/>
                  </a:lnTo>
                  <a:lnTo>
                    <a:pt x="351" y="767"/>
                  </a:lnTo>
                  <a:lnTo>
                    <a:pt x="384" y="778"/>
                  </a:lnTo>
                  <a:lnTo>
                    <a:pt x="417" y="788"/>
                  </a:lnTo>
                  <a:lnTo>
                    <a:pt x="451" y="797"/>
                  </a:lnTo>
                  <a:lnTo>
                    <a:pt x="486" y="805"/>
                  </a:lnTo>
                  <a:lnTo>
                    <a:pt x="522" y="814"/>
                  </a:lnTo>
                  <a:lnTo>
                    <a:pt x="560" y="820"/>
                  </a:lnTo>
                  <a:lnTo>
                    <a:pt x="597" y="826"/>
                  </a:lnTo>
                  <a:lnTo>
                    <a:pt x="636" y="830"/>
                  </a:lnTo>
                  <a:lnTo>
                    <a:pt x="675" y="834"/>
                  </a:lnTo>
                  <a:lnTo>
                    <a:pt x="715" y="836"/>
                  </a:lnTo>
                  <a:lnTo>
                    <a:pt x="755" y="838"/>
                  </a:lnTo>
                  <a:lnTo>
                    <a:pt x="797" y="839"/>
                  </a:lnTo>
                  <a:lnTo>
                    <a:pt x="837" y="838"/>
                  </a:lnTo>
                  <a:lnTo>
                    <a:pt x="878" y="836"/>
                  </a:lnTo>
                  <a:lnTo>
                    <a:pt x="918" y="834"/>
                  </a:lnTo>
                  <a:lnTo>
                    <a:pt x="957" y="830"/>
                  </a:lnTo>
                  <a:lnTo>
                    <a:pt x="996" y="826"/>
                  </a:lnTo>
                  <a:lnTo>
                    <a:pt x="1033" y="820"/>
                  </a:lnTo>
                  <a:lnTo>
                    <a:pt x="1070" y="814"/>
                  </a:lnTo>
                  <a:lnTo>
                    <a:pt x="1106" y="805"/>
                  </a:lnTo>
                  <a:lnTo>
                    <a:pt x="1142" y="797"/>
                  </a:lnTo>
                  <a:lnTo>
                    <a:pt x="1176" y="788"/>
                  </a:lnTo>
                  <a:lnTo>
                    <a:pt x="1209" y="778"/>
                  </a:lnTo>
                  <a:lnTo>
                    <a:pt x="1242" y="767"/>
                  </a:lnTo>
                  <a:lnTo>
                    <a:pt x="1273" y="755"/>
                  </a:lnTo>
                  <a:lnTo>
                    <a:pt x="1303" y="743"/>
                  </a:lnTo>
                  <a:lnTo>
                    <a:pt x="1332" y="730"/>
                  </a:lnTo>
                  <a:lnTo>
                    <a:pt x="1359" y="716"/>
                  </a:lnTo>
                  <a:lnTo>
                    <a:pt x="1386" y="702"/>
                  </a:lnTo>
                  <a:lnTo>
                    <a:pt x="1411" y="686"/>
                  </a:lnTo>
                  <a:lnTo>
                    <a:pt x="1435" y="670"/>
                  </a:lnTo>
                  <a:lnTo>
                    <a:pt x="1457" y="654"/>
                  </a:lnTo>
                  <a:lnTo>
                    <a:pt x="1478" y="637"/>
                  </a:lnTo>
                  <a:lnTo>
                    <a:pt x="1497" y="620"/>
                  </a:lnTo>
                  <a:lnTo>
                    <a:pt x="1514" y="601"/>
                  </a:lnTo>
                  <a:lnTo>
                    <a:pt x="1531" y="582"/>
                  </a:lnTo>
                  <a:lnTo>
                    <a:pt x="1544" y="564"/>
                  </a:lnTo>
                  <a:lnTo>
                    <a:pt x="1557" y="544"/>
                  </a:lnTo>
                  <a:lnTo>
                    <a:pt x="1568" y="524"/>
                  </a:lnTo>
                  <a:lnTo>
                    <a:pt x="1577" y="504"/>
                  </a:lnTo>
                  <a:lnTo>
                    <a:pt x="1583" y="483"/>
                  </a:lnTo>
                  <a:lnTo>
                    <a:pt x="1589" y="462"/>
                  </a:lnTo>
                  <a:lnTo>
                    <a:pt x="1592" y="441"/>
                  </a:lnTo>
                  <a:lnTo>
                    <a:pt x="1593" y="419"/>
                  </a:lnTo>
                  <a:lnTo>
                    <a:pt x="1592" y="398"/>
                  </a:lnTo>
                  <a:lnTo>
                    <a:pt x="1589" y="376"/>
                  </a:lnTo>
                  <a:lnTo>
                    <a:pt x="1583" y="356"/>
                  </a:lnTo>
                  <a:lnTo>
                    <a:pt x="1577" y="335"/>
                  </a:lnTo>
                  <a:lnTo>
                    <a:pt x="1568" y="314"/>
                  </a:lnTo>
                  <a:lnTo>
                    <a:pt x="1557" y="295"/>
                  </a:lnTo>
                  <a:lnTo>
                    <a:pt x="1544" y="275"/>
                  </a:lnTo>
                  <a:lnTo>
                    <a:pt x="1531" y="256"/>
                  </a:lnTo>
                  <a:lnTo>
                    <a:pt x="1514" y="237"/>
                  </a:lnTo>
                  <a:lnTo>
                    <a:pt x="1497" y="219"/>
                  </a:lnTo>
                  <a:lnTo>
                    <a:pt x="1478" y="202"/>
                  </a:lnTo>
                  <a:lnTo>
                    <a:pt x="1457" y="185"/>
                  </a:lnTo>
                  <a:lnTo>
                    <a:pt x="1435" y="168"/>
                  </a:lnTo>
                  <a:lnTo>
                    <a:pt x="1411" y="153"/>
                  </a:lnTo>
                  <a:lnTo>
                    <a:pt x="1386" y="137"/>
                  </a:lnTo>
                  <a:lnTo>
                    <a:pt x="1359" y="123"/>
                  </a:lnTo>
                  <a:lnTo>
                    <a:pt x="1332" y="109"/>
                  </a:lnTo>
                  <a:lnTo>
                    <a:pt x="1303" y="96"/>
                  </a:lnTo>
                  <a:lnTo>
                    <a:pt x="1273" y="83"/>
                  </a:lnTo>
                  <a:lnTo>
                    <a:pt x="1242" y="72"/>
                  </a:lnTo>
                  <a:lnTo>
                    <a:pt x="1209" y="60"/>
                  </a:lnTo>
                  <a:lnTo>
                    <a:pt x="1176" y="51"/>
                  </a:lnTo>
                  <a:lnTo>
                    <a:pt x="1142" y="42"/>
                  </a:lnTo>
                  <a:lnTo>
                    <a:pt x="1106" y="33"/>
                  </a:lnTo>
                  <a:lnTo>
                    <a:pt x="1070" y="25"/>
                  </a:lnTo>
                  <a:lnTo>
                    <a:pt x="1033" y="19"/>
                  </a:lnTo>
                  <a:lnTo>
                    <a:pt x="996" y="13"/>
                  </a:lnTo>
                  <a:lnTo>
                    <a:pt x="957" y="8"/>
                  </a:lnTo>
                  <a:lnTo>
                    <a:pt x="918" y="5"/>
                  </a:lnTo>
                  <a:lnTo>
                    <a:pt x="878" y="2"/>
                  </a:lnTo>
                  <a:lnTo>
                    <a:pt x="837" y="0"/>
                  </a:lnTo>
                  <a:lnTo>
                    <a:pt x="797" y="0"/>
                  </a:lnTo>
                </a:path>
              </a:pathLst>
            </a:custGeom>
            <a:solidFill>
              <a:srgbClr val="FF9999"/>
            </a:solidFill>
            <a:ln w="7938">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endParaRPr lang="en-US"/>
            </a:p>
          </p:txBody>
        </p:sp>
        <p:grpSp>
          <p:nvGrpSpPr>
            <p:cNvPr id="9" name="Group 1715"/>
            <p:cNvGrpSpPr>
              <a:grpSpLocks/>
            </p:cNvGrpSpPr>
            <p:nvPr/>
          </p:nvGrpSpPr>
          <p:grpSpPr bwMode="auto">
            <a:xfrm>
              <a:off x="395" y="1754"/>
              <a:ext cx="1170" cy="484"/>
              <a:chOff x="476" y="1729"/>
              <a:chExt cx="1329" cy="484"/>
            </a:xfrm>
          </p:grpSpPr>
          <p:sp>
            <p:nvSpPr>
              <p:cNvPr id="6162" name="Freeform 1716"/>
              <p:cNvSpPr>
                <a:spLocks/>
              </p:cNvSpPr>
              <p:nvPr/>
            </p:nvSpPr>
            <p:spPr bwMode="auto">
              <a:xfrm>
                <a:off x="865" y="1967"/>
                <a:ext cx="98" cy="97"/>
              </a:xfrm>
              <a:custGeom>
                <a:avLst/>
                <a:gdLst>
                  <a:gd name="T0" fmla="*/ 0 w 98"/>
                  <a:gd name="T1" fmla="*/ 48 h 97"/>
                  <a:gd name="T2" fmla="*/ 1 w 98"/>
                  <a:gd name="T3" fmla="*/ 39 h 97"/>
                  <a:gd name="T4" fmla="*/ 4 w 98"/>
                  <a:gd name="T5" fmla="*/ 30 h 97"/>
                  <a:gd name="T6" fmla="*/ 8 w 98"/>
                  <a:gd name="T7" fmla="*/ 22 h 97"/>
                  <a:gd name="T8" fmla="*/ 14 w 98"/>
                  <a:gd name="T9" fmla="*/ 14 h 97"/>
                  <a:gd name="T10" fmla="*/ 21 w 98"/>
                  <a:gd name="T11" fmla="*/ 9 h 97"/>
                  <a:gd name="T12" fmla="*/ 30 w 98"/>
                  <a:gd name="T13" fmla="*/ 4 h 97"/>
                  <a:gd name="T14" fmla="*/ 39 w 98"/>
                  <a:gd name="T15" fmla="*/ 1 h 97"/>
                  <a:gd name="T16" fmla="*/ 49 w 98"/>
                  <a:gd name="T17" fmla="*/ 0 h 97"/>
                  <a:gd name="T18" fmla="*/ 59 w 98"/>
                  <a:gd name="T19" fmla="*/ 1 h 97"/>
                  <a:gd name="T20" fmla="*/ 68 w 98"/>
                  <a:gd name="T21" fmla="*/ 4 h 97"/>
                  <a:gd name="T22" fmla="*/ 76 w 98"/>
                  <a:gd name="T23" fmla="*/ 9 h 97"/>
                  <a:gd name="T24" fmla="*/ 83 w 98"/>
                  <a:gd name="T25" fmla="*/ 14 h 97"/>
                  <a:gd name="T26" fmla="*/ 89 w 98"/>
                  <a:gd name="T27" fmla="*/ 22 h 97"/>
                  <a:gd name="T28" fmla="*/ 94 w 98"/>
                  <a:gd name="T29" fmla="*/ 30 h 97"/>
                  <a:gd name="T30" fmla="*/ 96 w 98"/>
                  <a:gd name="T31" fmla="*/ 39 h 97"/>
                  <a:gd name="T32" fmla="*/ 98 w 98"/>
                  <a:gd name="T33" fmla="*/ 48 h 97"/>
                  <a:gd name="T34" fmla="*/ 98 w 98"/>
                  <a:gd name="T35" fmla="*/ 48 h 97"/>
                  <a:gd name="T36" fmla="*/ 96 w 98"/>
                  <a:gd name="T37" fmla="*/ 58 h 97"/>
                  <a:gd name="T38" fmla="*/ 94 w 98"/>
                  <a:gd name="T39" fmla="*/ 68 h 97"/>
                  <a:gd name="T40" fmla="*/ 89 w 98"/>
                  <a:gd name="T41" fmla="*/ 76 h 97"/>
                  <a:gd name="T42" fmla="*/ 83 w 98"/>
                  <a:gd name="T43" fmla="*/ 83 h 97"/>
                  <a:gd name="T44" fmla="*/ 76 w 98"/>
                  <a:gd name="T45" fmla="*/ 89 h 97"/>
                  <a:gd name="T46" fmla="*/ 68 w 98"/>
                  <a:gd name="T47" fmla="*/ 94 h 97"/>
                  <a:gd name="T48" fmla="*/ 59 w 98"/>
                  <a:gd name="T49" fmla="*/ 96 h 97"/>
                  <a:gd name="T50" fmla="*/ 49 w 98"/>
                  <a:gd name="T51" fmla="*/ 97 h 97"/>
                  <a:gd name="T52" fmla="*/ 39 w 98"/>
                  <a:gd name="T53" fmla="*/ 96 h 97"/>
                  <a:gd name="T54" fmla="*/ 30 w 98"/>
                  <a:gd name="T55" fmla="*/ 94 h 97"/>
                  <a:gd name="T56" fmla="*/ 21 w 98"/>
                  <a:gd name="T57" fmla="*/ 89 h 97"/>
                  <a:gd name="T58" fmla="*/ 14 w 98"/>
                  <a:gd name="T59" fmla="*/ 83 h 97"/>
                  <a:gd name="T60" fmla="*/ 8 w 98"/>
                  <a:gd name="T61" fmla="*/ 76 h 97"/>
                  <a:gd name="T62" fmla="*/ 4 w 98"/>
                  <a:gd name="T63" fmla="*/ 68 h 97"/>
                  <a:gd name="T64" fmla="*/ 1 w 98"/>
                  <a:gd name="T65" fmla="*/ 58 h 97"/>
                  <a:gd name="T66" fmla="*/ 0 w 98"/>
                  <a:gd name="T67" fmla="*/ 48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8"/>
                    </a:moveTo>
                    <a:lnTo>
                      <a:pt x="1" y="39"/>
                    </a:lnTo>
                    <a:lnTo>
                      <a:pt x="4" y="30"/>
                    </a:lnTo>
                    <a:lnTo>
                      <a:pt x="8" y="22"/>
                    </a:lnTo>
                    <a:lnTo>
                      <a:pt x="14" y="14"/>
                    </a:lnTo>
                    <a:lnTo>
                      <a:pt x="21" y="9"/>
                    </a:lnTo>
                    <a:lnTo>
                      <a:pt x="30" y="4"/>
                    </a:lnTo>
                    <a:lnTo>
                      <a:pt x="39" y="1"/>
                    </a:lnTo>
                    <a:lnTo>
                      <a:pt x="49" y="0"/>
                    </a:lnTo>
                    <a:lnTo>
                      <a:pt x="59" y="1"/>
                    </a:lnTo>
                    <a:lnTo>
                      <a:pt x="68" y="4"/>
                    </a:lnTo>
                    <a:lnTo>
                      <a:pt x="76" y="9"/>
                    </a:lnTo>
                    <a:lnTo>
                      <a:pt x="83" y="14"/>
                    </a:lnTo>
                    <a:lnTo>
                      <a:pt x="89" y="22"/>
                    </a:lnTo>
                    <a:lnTo>
                      <a:pt x="94" y="30"/>
                    </a:lnTo>
                    <a:lnTo>
                      <a:pt x="96" y="39"/>
                    </a:lnTo>
                    <a:lnTo>
                      <a:pt x="98" y="48"/>
                    </a:lnTo>
                    <a:lnTo>
                      <a:pt x="96" y="58"/>
                    </a:lnTo>
                    <a:lnTo>
                      <a:pt x="94" y="68"/>
                    </a:lnTo>
                    <a:lnTo>
                      <a:pt x="89" y="76"/>
                    </a:lnTo>
                    <a:lnTo>
                      <a:pt x="83" y="83"/>
                    </a:lnTo>
                    <a:lnTo>
                      <a:pt x="76" y="89"/>
                    </a:lnTo>
                    <a:lnTo>
                      <a:pt x="68" y="94"/>
                    </a:lnTo>
                    <a:lnTo>
                      <a:pt x="59" y="96"/>
                    </a:lnTo>
                    <a:lnTo>
                      <a:pt x="49" y="97"/>
                    </a:lnTo>
                    <a:lnTo>
                      <a:pt x="39" y="96"/>
                    </a:lnTo>
                    <a:lnTo>
                      <a:pt x="30" y="94"/>
                    </a:lnTo>
                    <a:lnTo>
                      <a:pt x="21" y="89"/>
                    </a:lnTo>
                    <a:lnTo>
                      <a:pt x="14" y="83"/>
                    </a:lnTo>
                    <a:lnTo>
                      <a:pt x="8" y="76"/>
                    </a:lnTo>
                    <a:lnTo>
                      <a:pt x="4" y="68"/>
                    </a:lnTo>
                    <a:lnTo>
                      <a:pt x="1" y="58"/>
                    </a:lnTo>
                    <a:lnTo>
                      <a:pt x="0" y="48"/>
                    </a:lnTo>
                    <a:close/>
                  </a:path>
                </a:pathLst>
              </a:custGeom>
              <a:solidFill>
                <a:srgbClr val="FFFFFF"/>
              </a:solidFill>
              <a:ln w="9525">
                <a:noFill/>
                <a:round/>
                <a:headEnd/>
                <a:tailEnd/>
              </a:ln>
            </p:spPr>
            <p:txBody>
              <a:bodyPr/>
              <a:lstStyle/>
              <a:p>
                <a:endParaRPr lang="en-US"/>
              </a:p>
            </p:txBody>
          </p:sp>
          <p:sp>
            <p:nvSpPr>
              <p:cNvPr id="6163" name="Freeform 1717"/>
              <p:cNvSpPr>
                <a:spLocks/>
              </p:cNvSpPr>
              <p:nvPr/>
            </p:nvSpPr>
            <p:spPr bwMode="auto">
              <a:xfrm>
                <a:off x="865" y="1967"/>
                <a:ext cx="98" cy="97"/>
              </a:xfrm>
              <a:custGeom>
                <a:avLst/>
                <a:gdLst>
                  <a:gd name="T0" fmla="*/ 0 w 98"/>
                  <a:gd name="T1" fmla="*/ 48 h 97"/>
                  <a:gd name="T2" fmla="*/ 1 w 98"/>
                  <a:gd name="T3" fmla="*/ 39 h 97"/>
                  <a:gd name="T4" fmla="*/ 4 w 98"/>
                  <a:gd name="T5" fmla="*/ 30 h 97"/>
                  <a:gd name="T6" fmla="*/ 8 w 98"/>
                  <a:gd name="T7" fmla="*/ 22 h 97"/>
                  <a:gd name="T8" fmla="*/ 14 w 98"/>
                  <a:gd name="T9" fmla="*/ 14 h 97"/>
                  <a:gd name="T10" fmla="*/ 21 w 98"/>
                  <a:gd name="T11" fmla="*/ 9 h 97"/>
                  <a:gd name="T12" fmla="*/ 30 w 98"/>
                  <a:gd name="T13" fmla="*/ 4 h 97"/>
                  <a:gd name="T14" fmla="*/ 39 w 98"/>
                  <a:gd name="T15" fmla="*/ 1 h 97"/>
                  <a:gd name="T16" fmla="*/ 49 w 98"/>
                  <a:gd name="T17" fmla="*/ 0 h 97"/>
                  <a:gd name="T18" fmla="*/ 59 w 98"/>
                  <a:gd name="T19" fmla="*/ 1 h 97"/>
                  <a:gd name="T20" fmla="*/ 68 w 98"/>
                  <a:gd name="T21" fmla="*/ 4 h 97"/>
                  <a:gd name="T22" fmla="*/ 76 w 98"/>
                  <a:gd name="T23" fmla="*/ 9 h 97"/>
                  <a:gd name="T24" fmla="*/ 83 w 98"/>
                  <a:gd name="T25" fmla="*/ 14 h 97"/>
                  <a:gd name="T26" fmla="*/ 89 w 98"/>
                  <a:gd name="T27" fmla="*/ 22 h 97"/>
                  <a:gd name="T28" fmla="*/ 94 w 98"/>
                  <a:gd name="T29" fmla="*/ 30 h 97"/>
                  <a:gd name="T30" fmla="*/ 96 w 98"/>
                  <a:gd name="T31" fmla="*/ 39 h 97"/>
                  <a:gd name="T32" fmla="*/ 98 w 98"/>
                  <a:gd name="T33" fmla="*/ 48 h 97"/>
                  <a:gd name="T34" fmla="*/ 98 w 98"/>
                  <a:gd name="T35" fmla="*/ 48 h 97"/>
                  <a:gd name="T36" fmla="*/ 96 w 98"/>
                  <a:gd name="T37" fmla="*/ 58 h 97"/>
                  <a:gd name="T38" fmla="*/ 94 w 98"/>
                  <a:gd name="T39" fmla="*/ 68 h 97"/>
                  <a:gd name="T40" fmla="*/ 89 w 98"/>
                  <a:gd name="T41" fmla="*/ 76 h 97"/>
                  <a:gd name="T42" fmla="*/ 83 w 98"/>
                  <a:gd name="T43" fmla="*/ 83 h 97"/>
                  <a:gd name="T44" fmla="*/ 76 w 98"/>
                  <a:gd name="T45" fmla="*/ 89 h 97"/>
                  <a:gd name="T46" fmla="*/ 68 w 98"/>
                  <a:gd name="T47" fmla="*/ 94 h 97"/>
                  <a:gd name="T48" fmla="*/ 59 w 98"/>
                  <a:gd name="T49" fmla="*/ 96 h 97"/>
                  <a:gd name="T50" fmla="*/ 49 w 98"/>
                  <a:gd name="T51" fmla="*/ 97 h 97"/>
                  <a:gd name="T52" fmla="*/ 39 w 98"/>
                  <a:gd name="T53" fmla="*/ 96 h 97"/>
                  <a:gd name="T54" fmla="*/ 30 w 98"/>
                  <a:gd name="T55" fmla="*/ 94 h 97"/>
                  <a:gd name="T56" fmla="*/ 21 w 98"/>
                  <a:gd name="T57" fmla="*/ 89 h 97"/>
                  <a:gd name="T58" fmla="*/ 14 w 98"/>
                  <a:gd name="T59" fmla="*/ 83 h 97"/>
                  <a:gd name="T60" fmla="*/ 8 w 98"/>
                  <a:gd name="T61" fmla="*/ 76 h 97"/>
                  <a:gd name="T62" fmla="*/ 4 w 98"/>
                  <a:gd name="T63" fmla="*/ 68 h 97"/>
                  <a:gd name="T64" fmla="*/ 1 w 98"/>
                  <a:gd name="T65" fmla="*/ 58 h 97"/>
                  <a:gd name="T66" fmla="*/ 0 w 98"/>
                  <a:gd name="T67" fmla="*/ 48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8"/>
                    </a:moveTo>
                    <a:lnTo>
                      <a:pt x="1" y="39"/>
                    </a:lnTo>
                    <a:lnTo>
                      <a:pt x="4" y="30"/>
                    </a:lnTo>
                    <a:lnTo>
                      <a:pt x="8" y="22"/>
                    </a:lnTo>
                    <a:lnTo>
                      <a:pt x="14" y="14"/>
                    </a:lnTo>
                    <a:lnTo>
                      <a:pt x="21" y="9"/>
                    </a:lnTo>
                    <a:lnTo>
                      <a:pt x="30" y="4"/>
                    </a:lnTo>
                    <a:lnTo>
                      <a:pt x="39" y="1"/>
                    </a:lnTo>
                    <a:lnTo>
                      <a:pt x="49" y="0"/>
                    </a:lnTo>
                    <a:lnTo>
                      <a:pt x="59" y="1"/>
                    </a:lnTo>
                    <a:lnTo>
                      <a:pt x="68" y="4"/>
                    </a:lnTo>
                    <a:lnTo>
                      <a:pt x="76" y="9"/>
                    </a:lnTo>
                    <a:lnTo>
                      <a:pt x="83" y="14"/>
                    </a:lnTo>
                    <a:lnTo>
                      <a:pt x="89" y="22"/>
                    </a:lnTo>
                    <a:lnTo>
                      <a:pt x="94" y="30"/>
                    </a:lnTo>
                    <a:lnTo>
                      <a:pt x="96" y="39"/>
                    </a:lnTo>
                    <a:lnTo>
                      <a:pt x="98" y="48"/>
                    </a:lnTo>
                    <a:lnTo>
                      <a:pt x="96" y="58"/>
                    </a:lnTo>
                    <a:lnTo>
                      <a:pt x="94" y="68"/>
                    </a:lnTo>
                    <a:lnTo>
                      <a:pt x="89" y="76"/>
                    </a:lnTo>
                    <a:lnTo>
                      <a:pt x="83" y="83"/>
                    </a:lnTo>
                    <a:lnTo>
                      <a:pt x="76" y="89"/>
                    </a:lnTo>
                    <a:lnTo>
                      <a:pt x="68" y="94"/>
                    </a:lnTo>
                    <a:lnTo>
                      <a:pt x="59" y="96"/>
                    </a:lnTo>
                    <a:lnTo>
                      <a:pt x="49" y="97"/>
                    </a:lnTo>
                    <a:lnTo>
                      <a:pt x="39" y="96"/>
                    </a:lnTo>
                    <a:lnTo>
                      <a:pt x="30" y="94"/>
                    </a:lnTo>
                    <a:lnTo>
                      <a:pt x="21" y="89"/>
                    </a:lnTo>
                    <a:lnTo>
                      <a:pt x="14" y="83"/>
                    </a:lnTo>
                    <a:lnTo>
                      <a:pt x="8" y="76"/>
                    </a:lnTo>
                    <a:lnTo>
                      <a:pt x="4" y="68"/>
                    </a:lnTo>
                    <a:lnTo>
                      <a:pt x="1" y="58"/>
                    </a:lnTo>
                    <a:lnTo>
                      <a:pt x="0" y="48"/>
                    </a:lnTo>
                  </a:path>
                </a:pathLst>
              </a:custGeom>
              <a:noFill/>
              <a:ln w="3175">
                <a:solidFill>
                  <a:srgbClr val="000000"/>
                </a:solidFill>
                <a:round/>
                <a:headEnd/>
                <a:tailEnd/>
              </a:ln>
            </p:spPr>
            <p:txBody>
              <a:bodyPr/>
              <a:lstStyle/>
              <a:p>
                <a:endParaRPr lang="en-US"/>
              </a:p>
            </p:txBody>
          </p:sp>
          <p:sp>
            <p:nvSpPr>
              <p:cNvPr id="6164" name="Rectangle 1718"/>
              <p:cNvSpPr>
                <a:spLocks noChangeArrowheads="1"/>
              </p:cNvSpPr>
              <p:nvPr/>
            </p:nvSpPr>
            <p:spPr bwMode="auto">
              <a:xfrm>
                <a:off x="1359" y="1899"/>
                <a:ext cx="230" cy="230"/>
              </a:xfrm>
              <a:prstGeom prst="rect">
                <a:avLst/>
              </a:prstGeom>
              <a:solidFill>
                <a:srgbClr val="FFFFFF"/>
              </a:solidFill>
              <a:ln w="9525">
                <a:noFill/>
                <a:miter lim="800000"/>
                <a:headEnd/>
                <a:tailEnd/>
              </a:ln>
            </p:spPr>
            <p:txBody>
              <a:bodyPr/>
              <a:lstStyle/>
              <a:p>
                <a:pPr algn="l" eaLnBrk="0" hangingPunct="0"/>
                <a:endParaRPr lang="en-US" sz="1800" b="0">
                  <a:solidFill>
                    <a:schemeClr val="tx1"/>
                  </a:solidFill>
                </a:endParaRPr>
              </a:p>
            </p:txBody>
          </p:sp>
          <p:sp>
            <p:nvSpPr>
              <p:cNvPr id="6165" name="Rectangle 1719"/>
              <p:cNvSpPr>
                <a:spLocks noChangeArrowheads="1"/>
              </p:cNvSpPr>
              <p:nvPr/>
            </p:nvSpPr>
            <p:spPr bwMode="auto">
              <a:xfrm>
                <a:off x="1359" y="1899"/>
                <a:ext cx="230" cy="230"/>
              </a:xfrm>
              <a:prstGeom prst="rect">
                <a:avLst/>
              </a:prstGeom>
              <a:noFill/>
              <a:ln w="3175">
                <a:solidFill>
                  <a:srgbClr val="000000"/>
                </a:solidFill>
                <a:miter lim="800000"/>
                <a:headEnd/>
                <a:tailEnd/>
              </a:ln>
            </p:spPr>
            <p:txBody>
              <a:bodyPr/>
              <a:lstStyle/>
              <a:p>
                <a:pPr algn="l" eaLnBrk="0" hangingPunct="0"/>
                <a:endParaRPr lang="en-US" sz="1800" b="0">
                  <a:solidFill>
                    <a:schemeClr val="tx1"/>
                  </a:solidFill>
                </a:endParaRPr>
              </a:p>
            </p:txBody>
          </p:sp>
          <p:sp>
            <p:nvSpPr>
              <p:cNvPr id="11960" name="Rectangle 1720"/>
              <p:cNvSpPr>
                <a:spLocks noChangeArrowheads="1"/>
              </p:cNvSpPr>
              <p:nvPr/>
            </p:nvSpPr>
            <p:spPr bwMode="auto">
              <a:xfrm>
                <a:off x="1461" y="1903"/>
                <a:ext cx="60" cy="230"/>
              </a:xfrm>
              <a:prstGeom prst="rect">
                <a:avLst/>
              </a:prstGeom>
              <a:noFill/>
              <a:ln w="9525">
                <a:noFill/>
                <a:miter lim="800000"/>
                <a:headEnd/>
                <a:tailEnd/>
              </a:ln>
            </p:spPr>
            <p:txBody>
              <a:bodyPr wrap="none" lIns="0" tIns="0" rIns="0" bIns="0">
                <a:spAutoFit/>
              </a:bodyPr>
              <a:lstStyle/>
              <a:p>
                <a:pPr algn="l">
                  <a:defRPr/>
                </a:pPr>
                <a:r>
                  <a:rPr lang="en-US" sz="2400" b="0">
                    <a:solidFill>
                      <a:srgbClr val="000000"/>
                    </a:solidFill>
                    <a:latin typeface="Symbol" pitchFamily="18" charset="2"/>
                    <a:ea typeface="ＭＳ Ｐゴシック" pitchFamily="-112" charset="-128"/>
                    <a:cs typeface="+mn-cs"/>
                  </a:rPr>
                  <a:t>ò</a:t>
                </a:r>
                <a:endParaRPr lang="en-US" sz="1800" b="0">
                  <a:solidFill>
                    <a:schemeClr val="tx1"/>
                  </a:solidFill>
                  <a:effectLst>
                    <a:outerShdw blurRad="38100" dist="38100" dir="2700000" algn="tl">
                      <a:srgbClr val="C0C0C0"/>
                    </a:outerShdw>
                  </a:effectLst>
                  <a:latin typeface="Arial" charset="0"/>
                  <a:ea typeface="ＭＳ Ｐゴシック" pitchFamily="-112" charset="-128"/>
                  <a:cs typeface="+mn-cs"/>
                </a:endParaRPr>
              </a:p>
            </p:txBody>
          </p:sp>
          <p:sp>
            <p:nvSpPr>
              <p:cNvPr id="6167" name="Freeform 1721"/>
              <p:cNvSpPr>
                <a:spLocks/>
              </p:cNvSpPr>
              <p:nvPr/>
            </p:nvSpPr>
            <p:spPr bwMode="auto">
              <a:xfrm>
                <a:off x="1707" y="1966"/>
                <a:ext cx="98" cy="97"/>
              </a:xfrm>
              <a:custGeom>
                <a:avLst/>
                <a:gdLst>
                  <a:gd name="T0" fmla="*/ 0 w 98"/>
                  <a:gd name="T1" fmla="*/ 49 h 97"/>
                  <a:gd name="T2" fmla="*/ 1 w 98"/>
                  <a:gd name="T3" fmla="*/ 39 h 97"/>
                  <a:gd name="T4" fmla="*/ 4 w 98"/>
                  <a:gd name="T5" fmla="*/ 29 h 97"/>
                  <a:gd name="T6" fmla="*/ 8 w 98"/>
                  <a:gd name="T7" fmla="*/ 21 h 97"/>
                  <a:gd name="T8" fmla="*/ 15 w 98"/>
                  <a:gd name="T9" fmla="*/ 14 h 97"/>
                  <a:gd name="T10" fmla="*/ 22 w 98"/>
                  <a:gd name="T11" fmla="*/ 8 h 97"/>
                  <a:gd name="T12" fmla="*/ 30 w 98"/>
                  <a:gd name="T13" fmla="*/ 3 h 97"/>
                  <a:gd name="T14" fmla="*/ 39 w 98"/>
                  <a:gd name="T15" fmla="*/ 1 h 97"/>
                  <a:gd name="T16" fmla="*/ 49 w 98"/>
                  <a:gd name="T17" fmla="*/ 0 h 97"/>
                  <a:gd name="T18" fmla="*/ 59 w 98"/>
                  <a:gd name="T19" fmla="*/ 1 h 97"/>
                  <a:gd name="T20" fmla="*/ 68 w 98"/>
                  <a:gd name="T21" fmla="*/ 3 h 97"/>
                  <a:gd name="T22" fmla="*/ 76 w 98"/>
                  <a:gd name="T23" fmla="*/ 8 h 97"/>
                  <a:gd name="T24" fmla="*/ 84 w 98"/>
                  <a:gd name="T25" fmla="*/ 14 h 97"/>
                  <a:gd name="T26" fmla="*/ 89 w 98"/>
                  <a:gd name="T27" fmla="*/ 21 h 97"/>
                  <a:gd name="T28" fmla="*/ 93 w 98"/>
                  <a:gd name="T29" fmla="*/ 29 h 97"/>
                  <a:gd name="T30" fmla="*/ 97 w 98"/>
                  <a:gd name="T31" fmla="*/ 39 h 97"/>
                  <a:gd name="T32" fmla="*/ 98 w 98"/>
                  <a:gd name="T33" fmla="*/ 49 h 97"/>
                  <a:gd name="T34" fmla="*/ 98 w 98"/>
                  <a:gd name="T35" fmla="*/ 49 h 97"/>
                  <a:gd name="T36" fmla="*/ 97 w 98"/>
                  <a:gd name="T37" fmla="*/ 58 h 97"/>
                  <a:gd name="T38" fmla="*/ 93 w 98"/>
                  <a:gd name="T39" fmla="*/ 67 h 97"/>
                  <a:gd name="T40" fmla="*/ 89 w 98"/>
                  <a:gd name="T41" fmla="*/ 75 h 97"/>
                  <a:gd name="T42" fmla="*/ 84 w 98"/>
                  <a:gd name="T43" fmla="*/ 83 h 97"/>
                  <a:gd name="T44" fmla="*/ 76 w 98"/>
                  <a:gd name="T45" fmla="*/ 88 h 97"/>
                  <a:gd name="T46" fmla="*/ 68 w 98"/>
                  <a:gd name="T47" fmla="*/ 93 h 97"/>
                  <a:gd name="T48" fmla="*/ 59 w 98"/>
                  <a:gd name="T49" fmla="*/ 96 h 97"/>
                  <a:gd name="T50" fmla="*/ 49 w 98"/>
                  <a:gd name="T51" fmla="*/ 97 h 97"/>
                  <a:gd name="T52" fmla="*/ 39 w 98"/>
                  <a:gd name="T53" fmla="*/ 96 h 97"/>
                  <a:gd name="T54" fmla="*/ 30 w 98"/>
                  <a:gd name="T55" fmla="*/ 93 h 97"/>
                  <a:gd name="T56" fmla="*/ 22 w 98"/>
                  <a:gd name="T57" fmla="*/ 88 h 97"/>
                  <a:gd name="T58" fmla="*/ 15 w 98"/>
                  <a:gd name="T59" fmla="*/ 83 h 97"/>
                  <a:gd name="T60" fmla="*/ 8 w 98"/>
                  <a:gd name="T61" fmla="*/ 75 h 97"/>
                  <a:gd name="T62" fmla="*/ 4 w 98"/>
                  <a:gd name="T63" fmla="*/ 67 h 97"/>
                  <a:gd name="T64" fmla="*/ 1 w 98"/>
                  <a:gd name="T65" fmla="*/ 58 h 97"/>
                  <a:gd name="T66" fmla="*/ 0 w 98"/>
                  <a:gd name="T67" fmla="*/ 49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9"/>
                    </a:moveTo>
                    <a:lnTo>
                      <a:pt x="1" y="39"/>
                    </a:lnTo>
                    <a:lnTo>
                      <a:pt x="4" y="29"/>
                    </a:lnTo>
                    <a:lnTo>
                      <a:pt x="8" y="21"/>
                    </a:lnTo>
                    <a:lnTo>
                      <a:pt x="15" y="14"/>
                    </a:lnTo>
                    <a:lnTo>
                      <a:pt x="22" y="8"/>
                    </a:lnTo>
                    <a:lnTo>
                      <a:pt x="30" y="3"/>
                    </a:lnTo>
                    <a:lnTo>
                      <a:pt x="39" y="1"/>
                    </a:lnTo>
                    <a:lnTo>
                      <a:pt x="49" y="0"/>
                    </a:lnTo>
                    <a:lnTo>
                      <a:pt x="59" y="1"/>
                    </a:lnTo>
                    <a:lnTo>
                      <a:pt x="68" y="3"/>
                    </a:lnTo>
                    <a:lnTo>
                      <a:pt x="76" y="8"/>
                    </a:lnTo>
                    <a:lnTo>
                      <a:pt x="84" y="14"/>
                    </a:lnTo>
                    <a:lnTo>
                      <a:pt x="89" y="21"/>
                    </a:lnTo>
                    <a:lnTo>
                      <a:pt x="93" y="29"/>
                    </a:lnTo>
                    <a:lnTo>
                      <a:pt x="97" y="39"/>
                    </a:lnTo>
                    <a:lnTo>
                      <a:pt x="98" y="49"/>
                    </a:lnTo>
                    <a:lnTo>
                      <a:pt x="97" y="58"/>
                    </a:lnTo>
                    <a:lnTo>
                      <a:pt x="93" y="67"/>
                    </a:lnTo>
                    <a:lnTo>
                      <a:pt x="89" y="75"/>
                    </a:lnTo>
                    <a:lnTo>
                      <a:pt x="84" y="83"/>
                    </a:lnTo>
                    <a:lnTo>
                      <a:pt x="76" y="88"/>
                    </a:lnTo>
                    <a:lnTo>
                      <a:pt x="68" y="93"/>
                    </a:lnTo>
                    <a:lnTo>
                      <a:pt x="59" y="96"/>
                    </a:lnTo>
                    <a:lnTo>
                      <a:pt x="49" y="97"/>
                    </a:lnTo>
                    <a:lnTo>
                      <a:pt x="39" y="96"/>
                    </a:lnTo>
                    <a:lnTo>
                      <a:pt x="30" y="93"/>
                    </a:lnTo>
                    <a:lnTo>
                      <a:pt x="22" y="88"/>
                    </a:lnTo>
                    <a:lnTo>
                      <a:pt x="15" y="83"/>
                    </a:lnTo>
                    <a:lnTo>
                      <a:pt x="8" y="75"/>
                    </a:lnTo>
                    <a:lnTo>
                      <a:pt x="4" y="67"/>
                    </a:lnTo>
                    <a:lnTo>
                      <a:pt x="1" y="58"/>
                    </a:lnTo>
                    <a:lnTo>
                      <a:pt x="0" y="49"/>
                    </a:lnTo>
                    <a:close/>
                  </a:path>
                </a:pathLst>
              </a:custGeom>
              <a:solidFill>
                <a:srgbClr val="FFFFFF"/>
              </a:solidFill>
              <a:ln w="9525">
                <a:noFill/>
                <a:round/>
                <a:headEnd/>
                <a:tailEnd/>
              </a:ln>
            </p:spPr>
            <p:txBody>
              <a:bodyPr/>
              <a:lstStyle/>
              <a:p>
                <a:endParaRPr lang="en-US"/>
              </a:p>
            </p:txBody>
          </p:sp>
          <p:sp>
            <p:nvSpPr>
              <p:cNvPr id="6168" name="Freeform 1722"/>
              <p:cNvSpPr>
                <a:spLocks/>
              </p:cNvSpPr>
              <p:nvPr/>
            </p:nvSpPr>
            <p:spPr bwMode="auto">
              <a:xfrm>
                <a:off x="1707" y="1966"/>
                <a:ext cx="98" cy="97"/>
              </a:xfrm>
              <a:custGeom>
                <a:avLst/>
                <a:gdLst>
                  <a:gd name="T0" fmla="*/ 0 w 98"/>
                  <a:gd name="T1" fmla="*/ 49 h 97"/>
                  <a:gd name="T2" fmla="*/ 1 w 98"/>
                  <a:gd name="T3" fmla="*/ 39 h 97"/>
                  <a:gd name="T4" fmla="*/ 4 w 98"/>
                  <a:gd name="T5" fmla="*/ 29 h 97"/>
                  <a:gd name="T6" fmla="*/ 8 w 98"/>
                  <a:gd name="T7" fmla="*/ 21 h 97"/>
                  <a:gd name="T8" fmla="*/ 15 w 98"/>
                  <a:gd name="T9" fmla="*/ 14 h 97"/>
                  <a:gd name="T10" fmla="*/ 22 w 98"/>
                  <a:gd name="T11" fmla="*/ 8 h 97"/>
                  <a:gd name="T12" fmla="*/ 30 w 98"/>
                  <a:gd name="T13" fmla="*/ 3 h 97"/>
                  <a:gd name="T14" fmla="*/ 39 w 98"/>
                  <a:gd name="T15" fmla="*/ 1 h 97"/>
                  <a:gd name="T16" fmla="*/ 49 w 98"/>
                  <a:gd name="T17" fmla="*/ 0 h 97"/>
                  <a:gd name="T18" fmla="*/ 59 w 98"/>
                  <a:gd name="T19" fmla="*/ 1 h 97"/>
                  <a:gd name="T20" fmla="*/ 68 w 98"/>
                  <a:gd name="T21" fmla="*/ 3 h 97"/>
                  <a:gd name="T22" fmla="*/ 76 w 98"/>
                  <a:gd name="T23" fmla="*/ 8 h 97"/>
                  <a:gd name="T24" fmla="*/ 84 w 98"/>
                  <a:gd name="T25" fmla="*/ 14 h 97"/>
                  <a:gd name="T26" fmla="*/ 89 w 98"/>
                  <a:gd name="T27" fmla="*/ 21 h 97"/>
                  <a:gd name="T28" fmla="*/ 93 w 98"/>
                  <a:gd name="T29" fmla="*/ 29 h 97"/>
                  <a:gd name="T30" fmla="*/ 97 w 98"/>
                  <a:gd name="T31" fmla="*/ 39 h 97"/>
                  <a:gd name="T32" fmla="*/ 98 w 98"/>
                  <a:gd name="T33" fmla="*/ 49 h 97"/>
                  <a:gd name="T34" fmla="*/ 98 w 98"/>
                  <a:gd name="T35" fmla="*/ 49 h 97"/>
                  <a:gd name="T36" fmla="*/ 97 w 98"/>
                  <a:gd name="T37" fmla="*/ 58 h 97"/>
                  <a:gd name="T38" fmla="*/ 93 w 98"/>
                  <a:gd name="T39" fmla="*/ 67 h 97"/>
                  <a:gd name="T40" fmla="*/ 89 w 98"/>
                  <a:gd name="T41" fmla="*/ 75 h 97"/>
                  <a:gd name="T42" fmla="*/ 84 w 98"/>
                  <a:gd name="T43" fmla="*/ 83 h 97"/>
                  <a:gd name="T44" fmla="*/ 76 w 98"/>
                  <a:gd name="T45" fmla="*/ 88 h 97"/>
                  <a:gd name="T46" fmla="*/ 68 w 98"/>
                  <a:gd name="T47" fmla="*/ 93 h 97"/>
                  <a:gd name="T48" fmla="*/ 59 w 98"/>
                  <a:gd name="T49" fmla="*/ 96 h 97"/>
                  <a:gd name="T50" fmla="*/ 49 w 98"/>
                  <a:gd name="T51" fmla="*/ 97 h 97"/>
                  <a:gd name="T52" fmla="*/ 39 w 98"/>
                  <a:gd name="T53" fmla="*/ 96 h 97"/>
                  <a:gd name="T54" fmla="*/ 30 w 98"/>
                  <a:gd name="T55" fmla="*/ 93 h 97"/>
                  <a:gd name="T56" fmla="*/ 22 w 98"/>
                  <a:gd name="T57" fmla="*/ 88 h 97"/>
                  <a:gd name="T58" fmla="*/ 15 w 98"/>
                  <a:gd name="T59" fmla="*/ 83 h 97"/>
                  <a:gd name="T60" fmla="*/ 8 w 98"/>
                  <a:gd name="T61" fmla="*/ 75 h 97"/>
                  <a:gd name="T62" fmla="*/ 4 w 98"/>
                  <a:gd name="T63" fmla="*/ 67 h 97"/>
                  <a:gd name="T64" fmla="*/ 1 w 98"/>
                  <a:gd name="T65" fmla="*/ 58 h 97"/>
                  <a:gd name="T66" fmla="*/ 0 w 98"/>
                  <a:gd name="T67" fmla="*/ 49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9"/>
                    </a:moveTo>
                    <a:lnTo>
                      <a:pt x="1" y="39"/>
                    </a:lnTo>
                    <a:lnTo>
                      <a:pt x="4" y="29"/>
                    </a:lnTo>
                    <a:lnTo>
                      <a:pt x="8" y="21"/>
                    </a:lnTo>
                    <a:lnTo>
                      <a:pt x="15" y="14"/>
                    </a:lnTo>
                    <a:lnTo>
                      <a:pt x="22" y="8"/>
                    </a:lnTo>
                    <a:lnTo>
                      <a:pt x="30" y="3"/>
                    </a:lnTo>
                    <a:lnTo>
                      <a:pt x="39" y="1"/>
                    </a:lnTo>
                    <a:lnTo>
                      <a:pt x="49" y="0"/>
                    </a:lnTo>
                    <a:lnTo>
                      <a:pt x="59" y="1"/>
                    </a:lnTo>
                    <a:lnTo>
                      <a:pt x="68" y="3"/>
                    </a:lnTo>
                    <a:lnTo>
                      <a:pt x="76" y="8"/>
                    </a:lnTo>
                    <a:lnTo>
                      <a:pt x="84" y="14"/>
                    </a:lnTo>
                    <a:lnTo>
                      <a:pt x="89" y="21"/>
                    </a:lnTo>
                    <a:lnTo>
                      <a:pt x="93" y="29"/>
                    </a:lnTo>
                    <a:lnTo>
                      <a:pt x="97" y="39"/>
                    </a:lnTo>
                    <a:lnTo>
                      <a:pt x="98" y="49"/>
                    </a:lnTo>
                    <a:lnTo>
                      <a:pt x="97" y="58"/>
                    </a:lnTo>
                    <a:lnTo>
                      <a:pt x="93" y="67"/>
                    </a:lnTo>
                    <a:lnTo>
                      <a:pt x="89" y="75"/>
                    </a:lnTo>
                    <a:lnTo>
                      <a:pt x="84" y="83"/>
                    </a:lnTo>
                    <a:lnTo>
                      <a:pt x="76" y="88"/>
                    </a:lnTo>
                    <a:lnTo>
                      <a:pt x="68" y="93"/>
                    </a:lnTo>
                    <a:lnTo>
                      <a:pt x="59" y="96"/>
                    </a:lnTo>
                    <a:lnTo>
                      <a:pt x="49" y="97"/>
                    </a:lnTo>
                    <a:lnTo>
                      <a:pt x="39" y="96"/>
                    </a:lnTo>
                    <a:lnTo>
                      <a:pt x="30" y="93"/>
                    </a:lnTo>
                    <a:lnTo>
                      <a:pt x="22" y="88"/>
                    </a:lnTo>
                    <a:lnTo>
                      <a:pt x="15" y="83"/>
                    </a:lnTo>
                    <a:lnTo>
                      <a:pt x="8" y="75"/>
                    </a:lnTo>
                    <a:lnTo>
                      <a:pt x="4" y="67"/>
                    </a:lnTo>
                    <a:lnTo>
                      <a:pt x="1" y="58"/>
                    </a:lnTo>
                    <a:lnTo>
                      <a:pt x="0" y="49"/>
                    </a:lnTo>
                  </a:path>
                </a:pathLst>
              </a:custGeom>
              <a:noFill/>
              <a:ln w="3175">
                <a:solidFill>
                  <a:srgbClr val="000000"/>
                </a:solidFill>
                <a:round/>
                <a:headEnd/>
                <a:tailEnd/>
              </a:ln>
            </p:spPr>
            <p:txBody>
              <a:bodyPr/>
              <a:lstStyle/>
              <a:p>
                <a:endParaRPr lang="en-US"/>
              </a:p>
            </p:txBody>
          </p:sp>
          <p:sp>
            <p:nvSpPr>
              <p:cNvPr id="6169" name="Rectangle 1723"/>
              <p:cNvSpPr>
                <a:spLocks noChangeArrowheads="1"/>
              </p:cNvSpPr>
              <p:nvPr/>
            </p:nvSpPr>
            <p:spPr bwMode="auto">
              <a:xfrm>
                <a:off x="1078" y="1916"/>
                <a:ext cx="201" cy="200"/>
              </a:xfrm>
              <a:prstGeom prst="rect">
                <a:avLst/>
              </a:prstGeom>
              <a:solidFill>
                <a:srgbClr val="FFFFFF"/>
              </a:solidFill>
              <a:ln w="9525">
                <a:noFill/>
                <a:miter lim="800000"/>
                <a:headEnd/>
                <a:tailEnd/>
              </a:ln>
            </p:spPr>
            <p:txBody>
              <a:bodyPr/>
              <a:lstStyle/>
              <a:p>
                <a:pPr algn="l" eaLnBrk="0" hangingPunct="0"/>
                <a:endParaRPr lang="en-US" sz="1800" b="0">
                  <a:solidFill>
                    <a:schemeClr val="tx1"/>
                  </a:solidFill>
                </a:endParaRPr>
              </a:p>
            </p:txBody>
          </p:sp>
          <p:sp>
            <p:nvSpPr>
              <p:cNvPr id="6170" name="Rectangle 1724"/>
              <p:cNvSpPr>
                <a:spLocks noChangeArrowheads="1"/>
              </p:cNvSpPr>
              <p:nvPr/>
            </p:nvSpPr>
            <p:spPr bwMode="auto">
              <a:xfrm>
                <a:off x="1078" y="1916"/>
                <a:ext cx="201" cy="200"/>
              </a:xfrm>
              <a:prstGeom prst="rect">
                <a:avLst/>
              </a:prstGeom>
              <a:noFill/>
              <a:ln w="3175">
                <a:solidFill>
                  <a:srgbClr val="000000"/>
                </a:solidFill>
                <a:miter lim="800000"/>
                <a:headEnd/>
                <a:tailEnd/>
              </a:ln>
            </p:spPr>
            <p:txBody>
              <a:bodyPr/>
              <a:lstStyle/>
              <a:p>
                <a:pPr algn="l" eaLnBrk="0" hangingPunct="0"/>
                <a:endParaRPr lang="en-US" sz="1800" b="0">
                  <a:solidFill>
                    <a:schemeClr val="tx1"/>
                  </a:solidFill>
                </a:endParaRPr>
              </a:p>
            </p:txBody>
          </p:sp>
          <p:sp>
            <p:nvSpPr>
              <p:cNvPr id="11965" name="Rectangle 1725"/>
              <p:cNvSpPr>
                <a:spLocks noChangeArrowheads="1"/>
              </p:cNvSpPr>
              <p:nvPr/>
            </p:nvSpPr>
            <p:spPr bwMode="auto">
              <a:xfrm>
                <a:off x="1116" y="1976"/>
                <a:ext cx="58" cy="77"/>
              </a:xfrm>
              <a:prstGeom prst="rect">
                <a:avLst/>
              </a:prstGeom>
              <a:noFill/>
              <a:ln w="9525">
                <a:noFill/>
                <a:miter lim="800000"/>
                <a:headEnd/>
                <a:tailEnd/>
              </a:ln>
            </p:spPr>
            <p:txBody>
              <a:bodyPr wrap="none" lIns="0" tIns="0" rIns="0" bIns="0">
                <a:spAutoFit/>
              </a:bodyPr>
              <a:lstStyle/>
              <a:p>
                <a:pPr algn="l">
                  <a:defRPr/>
                </a:pPr>
                <a:r>
                  <a:rPr lang="en-US" sz="800" b="0">
                    <a:solidFill>
                      <a:srgbClr val="000000"/>
                    </a:solidFill>
                    <a:latin typeface="Arial" charset="0"/>
                    <a:ea typeface="ＭＳ Ｐゴシック" pitchFamily="-112" charset="-128"/>
                    <a:cs typeface="+mn-cs"/>
                  </a:rPr>
                  <a:t>G</a:t>
                </a:r>
                <a:endParaRPr lang="en-US" sz="1800" b="0">
                  <a:solidFill>
                    <a:schemeClr val="tx1"/>
                  </a:solidFill>
                  <a:effectLst>
                    <a:outerShdw blurRad="38100" dist="38100" dir="2700000" algn="tl">
                      <a:srgbClr val="C0C0C0"/>
                    </a:outerShdw>
                  </a:effectLst>
                  <a:latin typeface="Arial" charset="0"/>
                  <a:ea typeface="ＭＳ Ｐゴシック" pitchFamily="-112" charset="-128"/>
                  <a:cs typeface="+mn-cs"/>
                </a:endParaRPr>
              </a:p>
            </p:txBody>
          </p:sp>
          <p:sp>
            <p:nvSpPr>
              <p:cNvPr id="11966" name="Rectangle 1726"/>
              <p:cNvSpPr>
                <a:spLocks noChangeArrowheads="1"/>
              </p:cNvSpPr>
              <p:nvPr/>
            </p:nvSpPr>
            <p:spPr bwMode="auto">
              <a:xfrm>
                <a:off x="1165" y="1976"/>
                <a:ext cx="24" cy="77"/>
              </a:xfrm>
              <a:prstGeom prst="rect">
                <a:avLst/>
              </a:prstGeom>
              <a:noFill/>
              <a:ln w="9525">
                <a:noFill/>
                <a:miter lim="800000"/>
                <a:headEnd/>
                <a:tailEnd/>
              </a:ln>
            </p:spPr>
            <p:txBody>
              <a:bodyPr wrap="none" lIns="0" tIns="0" rIns="0" bIns="0">
                <a:spAutoFit/>
              </a:bodyPr>
              <a:lstStyle/>
              <a:p>
                <a:pPr algn="l">
                  <a:defRPr/>
                </a:pPr>
                <a:r>
                  <a:rPr lang="en-US" sz="800" b="0">
                    <a:solidFill>
                      <a:srgbClr val="000000"/>
                    </a:solidFill>
                    <a:latin typeface="Arial" charset="0"/>
                    <a:ea typeface="ＭＳ Ｐゴシック" pitchFamily="-112" charset="-128"/>
                    <a:cs typeface="+mn-cs"/>
                  </a:rPr>
                  <a:t>(</a:t>
                </a:r>
                <a:endParaRPr lang="en-US" sz="1800" b="0">
                  <a:solidFill>
                    <a:schemeClr val="tx1"/>
                  </a:solidFill>
                  <a:effectLst>
                    <a:outerShdw blurRad="38100" dist="38100" dir="2700000" algn="tl">
                      <a:srgbClr val="C0C0C0"/>
                    </a:outerShdw>
                  </a:effectLst>
                  <a:latin typeface="Arial" charset="0"/>
                  <a:ea typeface="ＭＳ Ｐゴシック" pitchFamily="-112" charset="-128"/>
                  <a:cs typeface="+mn-cs"/>
                </a:endParaRPr>
              </a:p>
            </p:txBody>
          </p:sp>
          <p:sp>
            <p:nvSpPr>
              <p:cNvPr id="11967" name="Rectangle 1727"/>
              <p:cNvSpPr>
                <a:spLocks noChangeArrowheads="1"/>
              </p:cNvSpPr>
              <p:nvPr/>
            </p:nvSpPr>
            <p:spPr bwMode="auto">
              <a:xfrm>
                <a:off x="1189" y="1976"/>
                <a:ext cx="35" cy="77"/>
              </a:xfrm>
              <a:prstGeom prst="rect">
                <a:avLst/>
              </a:prstGeom>
              <a:noFill/>
              <a:ln w="9525">
                <a:noFill/>
                <a:miter lim="800000"/>
                <a:headEnd/>
                <a:tailEnd/>
              </a:ln>
            </p:spPr>
            <p:txBody>
              <a:bodyPr wrap="none" lIns="0" tIns="0" rIns="0" bIns="0">
                <a:spAutoFit/>
              </a:bodyPr>
              <a:lstStyle/>
              <a:p>
                <a:pPr algn="l">
                  <a:defRPr/>
                </a:pPr>
                <a:r>
                  <a:rPr lang="en-US" sz="800" b="0">
                    <a:solidFill>
                      <a:srgbClr val="000000"/>
                    </a:solidFill>
                    <a:latin typeface="Arial" charset="0"/>
                    <a:ea typeface="ＭＳ Ｐゴシック" pitchFamily="-112" charset="-128"/>
                    <a:cs typeface="+mn-cs"/>
                  </a:rPr>
                  <a:t>s</a:t>
                </a:r>
                <a:endParaRPr lang="en-US" sz="1800" b="0">
                  <a:solidFill>
                    <a:schemeClr val="tx1"/>
                  </a:solidFill>
                  <a:effectLst>
                    <a:outerShdw blurRad="38100" dist="38100" dir="2700000" algn="tl">
                      <a:srgbClr val="C0C0C0"/>
                    </a:outerShdw>
                  </a:effectLst>
                  <a:latin typeface="Arial" charset="0"/>
                  <a:ea typeface="ＭＳ Ｐゴシック" pitchFamily="-112" charset="-128"/>
                  <a:cs typeface="+mn-cs"/>
                </a:endParaRPr>
              </a:p>
            </p:txBody>
          </p:sp>
          <p:sp>
            <p:nvSpPr>
              <p:cNvPr id="11968" name="Rectangle 1728"/>
              <p:cNvSpPr>
                <a:spLocks noChangeArrowheads="1"/>
              </p:cNvSpPr>
              <p:nvPr/>
            </p:nvSpPr>
            <p:spPr bwMode="auto">
              <a:xfrm>
                <a:off x="1221" y="1976"/>
                <a:ext cx="24" cy="77"/>
              </a:xfrm>
              <a:prstGeom prst="rect">
                <a:avLst/>
              </a:prstGeom>
              <a:noFill/>
              <a:ln w="9525">
                <a:noFill/>
                <a:miter lim="800000"/>
                <a:headEnd/>
                <a:tailEnd/>
              </a:ln>
            </p:spPr>
            <p:txBody>
              <a:bodyPr wrap="none" lIns="0" tIns="0" rIns="0" bIns="0">
                <a:spAutoFit/>
              </a:bodyPr>
              <a:lstStyle/>
              <a:p>
                <a:pPr algn="l">
                  <a:defRPr/>
                </a:pPr>
                <a:r>
                  <a:rPr lang="en-US" sz="800" b="0">
                    <a:solidFill>
                      <a:srgbClr val="000000"/>
                    </a:solidFill>
                    <a:latin typeface="Arial" charset="0"/>
                    <a:ea typeface="ＭＳ Ｐゴシック" pitchFamily="-112" charset="-128"/>
                    <a:cs typeface="+mn-cs"/>
                  </a:rPr>
                  <a:t>)</a:t>
                </a:r>
                <a:endParaRPr lang="en-US" sz="1800" b="0">
                  <a:solidFill>
                    <a:schemeClr val="tx1"/>
                  </a:solidFill>
                  <a:effectLst>
                    <a:outerShdw blurRad="38100" dist="38100" dir="2700000" algn="tl">
                      <a:srgbClr val="C0C0C0"/>
                    </a:outerShdw>
                  </a:effectLst>
                  <a:latin typeface="Arial" charset="0"/>
                  <a:ea typeface="ＭＳ Ｐゴシック" pitchFamily="-112" charset="-128"/>
                  <a:cs typeface="+mn-cs"/>
                </a:endParaRPr>
              </a:p>
            </p:txBody>
          </p:sp>
          <p:sp>
            <p:nvSpPr>
              <p:cNvPr id="6175" name="Rectangle 1729"/>
              <p:cNvSpPr>
                <a:spLocks noChangeArrowheads="1"/>
              </p:cNvSpPr>
              <p:nvPr/>
            </p:nvSpPr>
            <p:spPr bwMode="auto">
              <a:xfrm>
                <a:off x="567" y="1912"/>
                <a:ext cx="207" cy="207"/>
              </a:xfrm>
              <a:prstGeom prst="rect">
                <a:avLst/>
              </a:prstGeom>
              <a:solidFill>
                <a:srgbClr val="FFFFFF"/>
              </a:solidFill>
              <a:ln w="9525">
                <a:noFill/>
                <a:miter lim="800000"/>
                <a:headEnd/>
                <a:tailEnd/>
              </a:ln>
            </p:spPr>
            <p:txBody>
              <a:bodyPr/>
              <a:lstStyle/>
              <a:p>
                <a:pPr algn="l" eaLnBrk="0" hangingPunct="0"/>
                <a:endParaRPr lang="en-US" sz="1800" b="0">
                  <a:solidFill>
                    <a:schemeClr val="tx1"/>
                  </a:solidFill>
                </a:endParaRPr>
              </a:p>
            </p:txBody>
          </p:sp>
          <p:sp>
            <p:nvSpPr>
              <p:cNvPr id="6176" name="Rectangle 1730"/>
              <p:cNvSpPr>
                <a:spLocks noChangeArrowheads="1"/>
              </p:cNvSpPr>
              <p:nvPr/>
            </p:nvSpPr>
            <p:spPr bwMode="auto">
              <a:xfrm>
                <a:off x="567" y="1912"/>
                <a:ext cx="207" cy="207"/>
              </a:xfrm>
              <a:prstGeom prst="rect">
                <a:avLst/>
              </a:prstGeom>
              <a:noFill/>
              <a:ln w="3175">
                <a:solidFill>
                  <a:srgbClr val="000000"/>
                </a:solidFill>
                <a:miter lim="800000"/>
                <a:headEnd/>
                <a:tailEnd/>
              </a:ln>
            </p:spPr>
            <p:txBody>
              <a:bodyPr/>
              <a:lstStyle/>
              <a:p>
                <a:pPr algn="l" eaLnBrk="0" hangingPunct="0"/>
                <a:endParaRPr lang="en-US" sz="1800" b="0">
                  <a:solidFill>
                    <a:schemeClr val="tx1"/>
                  </a:solidFill>
                </a:endParaRPr>
              </a:p>
            </p:txBody>
          </p:sp>
          <p:sp>
            <p:nvSpPr>
              <p:cNvPr id="11971" name="Rectangle 1731"/>
              <p:cNvSpPr>
                <a:spLocks noChangeArrowheads="1"/>
              </p:cNvSpPr>
              <p:nvPr/>
            </p:nvSpPr>
            <p:spPr bwMode="auto">
              <a:xfrm>
                <a:off x="609" y="1976"/>
                <a:ext cx="52" cy="77"/>
              </a:xfrm>
              <a:prstGeom prst="rect">
                <a:avLst/>
              </a:prstGeom>
              <a:noFill/>
              <a:ln w="9525">
                <a:noFill/>
                <a:miter lim="800000"/>
                <a:headEnd/>
                <a:tailEnd/>
              </a:ln>
            </p:spPr>
            <p:txBody>
              <a:bodyPr wrap="none" lIns="0" tIns="0" rIns="0" bIns="0">
                <a:spAutoFit/>
              </a:bodyPr>
              <a:lstStyle/>
              <a:p>
                <a:pPr algn="l">
                  <a:defRPr/>
                </a:pPr>
                <a:r>
                  <a:rPr lang="en-US" sz="800" b="0">
                    <a:solidFill>
                      <a:srgbClr val="000000"/>
                    </a:solidFill>
                    <a:latin typeface="Arial" charset="0"/>
                    <a:ea typeface="ＭＳ Ｐゴシック" pitchFamily="-112" charset="-128"/>
                    <a:cs typeface="+mn-cs"/>
                  </a:rPr>
                  <a:t>U</a:t>
                </a:r>
                <a:endParaRPr lang="en-US" sz="1800" b="0">
                  <a:solidFill>
                    <a:schemeClr val="tx1"/>
                  </a:solidFill>
                  <a:effectLst>
                    <a:outerShdw blurRad="38100" dist="38100" dir="2700000" algn="tl">
                      <a:srgbClr val="C0C0C0"/>
                    </a:outerShdw>
                  </a:effectLst>
                  <a:latin typeface="Arial" charset="0"/>
                  <a:ea typeface="ＭＳ Ｐゴシック" pitchFamily="-112" charset="-128"/>
                  <a:cs typeface="+mn-cs"/>
                </a:endParaRPr>
              </a:p>
            </p:txBody>
          </p:sp>
          <p:sp>
            <p:nvSpPr>
              <p:cNvPr id="11972" name="Rectangle 1732"/>
              <p:cNvSpPr>
                <a:spLocks noChangeArrowheads="1"/>
              </p:cNvSpPr>
              <p:nvPr/>
            </p:nvSpPr>
            <p:spPr bwMode="auto">
              <a:xfrm>
                <a:off x="655" y="1976"/>
                <a:ext cx="24" cy="77"/>
              </a:xfrm>
              <a:prstGeom prst="rect">
                <a:avLst/>
              </a:prstGeom>
              <a:noFill/>
              <a:ln w="9525">
                <a:noFill/>
                <a:miter lim="800000"/>
                <a:headEnd/>
                <a:tailEnd/>
              </a:ln>
            </p:spPr>
            <p:txBody>
              <a:bodyPr wrap="none" lIns="0" tIns="0" rIns="0" bIns="0">
                <a:spAutoFit/>
              </a:bodyPr>
              <a:lstStyle/>
              <a:p>
                <a:pPr algn="l">
                  <a:defRPr/>
                </a:pPr>
                <a:r>
                  <a:rPr lang="en-US" sz="800" b="0">
                    <a:solidFill>
                      <a:srgbClr val="000000"/>
                    </a:solidFill>
                    <a:latin typeface="Arial" charset="0"/>
                    <a:ea typeface="ＭＳ Ｐゴシック" pitchFamily="-112" charset="-128"/>
                    <a:cs typeface="+mn-cs"/>
                  </a:rPr>
                  <a:t>(</a:t>
                </a:r>
                <a:endParaRPr lang="en-US" sz="1800" b="0">
                  <a:solidFill>
                    <a:schemeClr val="tx1"/>
                  </a:solidFill>
                  <a:effectLst>
                    <a:outerShdw blurRad="38100" dist="38100" dir="2700000" algn="tl">
                      <a:srgbClr val="C0C0C0"/>
                    </a:outerShdw>
                  </a:effectLst>
                  <a:latin typeface="Arial" charset="0"/>
                  <a:ea typeface="ＭＳ Ｐゴシック" pitchFamily="-112" charset="-128"/>
                  <a:cs typeface="+mn-cs"/>
                </a:endParaRPr>
              </a:p>
            </p:txBody>
          </p:sp>
          <p:sp>
            <p:nvSpPr>
              <p:cNvPr id="11973" name="Rectangle 1733"/>
              <p:cNvSpPr>
                <a:spLocks noChangeArrowheads="1"/>
              </p:cNvSpPr>
              <p:nvPr/>
            </p:nvSpPr>
            <p:spPr bwMode="auto">
              <a:xfrm>
                <a:off x="679" y="1976"/>
                <a:ext cx="35" cy="77"/>
              </a:xfrm>
              <a:prstGeom prst="rect">
                <a:avLst/>
              </a:prstGeom>
              <a:noFill/>
              <a:ln w="9525">
                <a:noFill/>
                <a:miter lim="800000"/>
                <a:headEnd/>
                <a:tailEnd/>
              </a:ln>
            </p:spPr>
            <p:txBody>
              <a:bodyPr wrap="none" lIns="0" tIns="0" rIns="0" bIns="0">
                <a:spAutoFit/>
              </a:bodyPr>
              <a:lstStyle/>
              <a:p>
                <a:pPr algn="l">
                  <a:defRPr/>
                </a:pPr>
                <a:r>
                  <a:rPr lang="en-US" sz="800" b="0">
                    <a:solidFill>
                      <a:srgbClr val="000000"/>
                    </a:solidFill>
                    <a:latin typeface="Arial" charset="0"/>
                    <a:ea typeface="ＭＳ Ｐゴシック" pitchFamily="-112" charset="-128"/>
                    <a:cs typeface="+mn-cs"/>
                  </a:rPr>
                  <a:t>s</a:t>
                </a:r>
                <a:endParaRPr lang="en-US" sz="1800" b="0">
                  <a:solidFill>
                    <a:schemeClr val="tx1"/>
                  </a:solidFill>
                  <a:effectLst>
                    <a:outerShdw blurRad="38100" dist="38100" dir="2700000" algn="tl">
                      <a:srgbClr val="C0C0C0"/>
                    </a:outerShdw>
                  </a:effectLst>
                  <a:latin typeface="Arial" charset="0"/>
                  <a:ea typeface="ＭＳ Ｐゴシック" pitchFamily="-112" charset="-128"/>
                  <a:cs typeface="+mn-cs"/>
                </a:endParaRPr>
              </a:p>
            </p:txBody>
          </p:sp>
          <p:sp>
            <p:nvSpPr>
              <p:cNvPr id="11974" name="Rectangle 1734"/>
              <p:cNvSpPr>
                <a:spLocks noChangeArrowheads="1"/>
              </p:cNvSpPr>
              <p:nvPr/>
            </p:nvSpPr>
            <p:spPr bwMode="auto">
              <a:xfrm>
                <a:off x="710" y="1976"/>
                <a:ext cx="24" cy="77"/>
              </a:xfrm>
              <a:prstGeom prst="rect">
                <a:avLst/>
              </a:prstGeom>
              <a:noFill/>
              <a:ln w="9525">
                <a:noFill/>
                <a:miter lim="800000"/>
                <a:headEnd/>
                <a:tailEnd/>
              </a:ln>
            </p:spPr>
            <p:txBody>
              <a:bodyPr wrap="none" lIns="0" tIns="0" rIns="0" bIns="0">
                <a:spAutoFit/>
              </a:bodyPr>
              <a:lstStyle/>
              <a:p>
                <a:pPr algn="l">
                  <a:defRPr/>
                </a:pPr>
                <a:r>
                  <a:rPr lang="en-US" sz="800" b="0">
                    <a:solidFill>
                      <a:srgbClr val="000000"/>
                    </a:solidFill>
                    <a:latin typeface="Arial" charset="0"/>
                    <a:ea typeface="ＭＳ Ｐゴシック" pitchFamily="-112" charset="-128"/>
                    <a:cs typeface="+mn-cs"/>
                  </a:rPr>
                  <a:t>)</a:t>
                </a:r>
                <a:endParaRPr lang="en-US" sz="1800" b="0">
                  <a:solidFill>
                    <a:schemeClr val="tx1"/>
                  </a:solidFill>
                  <a:effectLst>
                    <a:outerShdw blurRad="38100" dist="38100" dir="2700000" algn="tl">
                      <a:srgbClr val="C0C0C0"/>
                    </a:outerShdw>
                  </a:effectLst>
                  <a:latin typeface="Arial" charset="0"/>
                  <a:ea typeface="ＭＳ Ｐゴシック" pitchFamily="-112" charset="-128"/>
                  <a:cs typeface="+mn-cs"/>
                </a:endParaRPr>
              </a:p>
            </p:txBody>
          </p:sp>
          <p:sp>
            <p:nvSpPr>
              <p:cNvPr id="6181" name="Line 1735"/>
              <p:cNvSpPr>
                <a:spLocks noChangeShapeType="1"/>
              </p:cNvSpPr>
              <p:nvPr/>
            </p:nvSpPr>
            <p:spPr bwMode="auto">
              <a:xfrm>
                <a:off x="963" y="2015"/>
                <a:ext cx="115" cy="0"/>
              </a:xfrm>
              <a:prstGeom prst="line">
                <a:avLst/>
              </a:prstGeom>
              <a:noFill/>
              <a:ln w="3175">
                <a:solidFill>
                  <a:srgbClr val="000000"/>
                </a:solidFill>
                <a:round/>
                <a:headEnd/>
                <a:tailEnd/>
              </a:ln>
            </p:spPr>
            <p:txBody>
              <a:bodyPr/>
              <a:lstStyle/>
              <a:p>
                <a:endParaRPr lang="en-US"/>
              </a:p>
            </p:txBody>
          </p:sp>
          <p:sp>
            <p:nvSpPr>
              <p:cNvPr id="6182" name="Freeform 1736"/>
              <p:cNvSpPr>
                <a:spLocks/>
              </p:cNvSpPr>
              <p:nvPr/>
            </p:nvSpPr>
            <p:spPr bwMode="auto">
              <a:xfrm>
                <a:off x="1048"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a:p>
            </p:txBody>
          </p:sp>
          <p:sp>
            <p:nvSpPr>
              <p:cNvPr id="6183" name="Line 1737"/>
              <p:cNvSpPr>
                <a:spLocks noChangeShapeType="1"/>
              </p:cNvSpPr>
              <p:nvPr/>
            </p:nvSpPr>
            <p:spPr bwMode="auto">
              <a:xfrm>
                <a:off x="774" y="2015"/>
                <a:ext cx="91" cy="0"/>
              </a:xfrm>
              <a:prstGeom prst="line">
                <a:avLst/>
              </a:prstGeom>
              <a:noFill/>
              <a:ln w="3175">
                <a:solidFill>
                  <a:srgbClr val="000000"/>
                </a:solidFill>
                <a:round/>
                <a:headEnd/>
                <a:tailEnd/>
              </a:ln>
            </p:spPr>
            <p:txBody>
              <a:bodyPr/>
              <a:lstStyle/>
              <a:p>
                <a:endParaRPr lang="en-US"/>
              </a:p>
            </p:txBody>
          </p:sp>
          <p:sp>
            <p:nvSpPr>
              <p:cNvPr id="6184" name="Freeform 1738"/>
              <p:cNvSpPr>
                <a:spLocks/>
              </p:cNvSpPr>
              <p:nvPr/>
            </p:nvSpPr>
            <p:spPr bwMode="auto">
              <a:xfrm>
                <a:off x="835"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a:p>
            </p:txBody>
          </p:sp>
          <p:sp>
            <p:nvSpPr>
              <p:cNvPr id="6185" name="Freeform 1739"/>
              <p:cNvSpPr>
                <a:spLocks/>
              </p:cNvSpPr>
              <p:nvPr/>
            </p:nvSpPr>
            <p:spPr bwMode="auto">
              <a:xfrm>
                <a:off x="1279" y="2015"/>
                <a:ext cx="80" cy="0"/>
              </a:xfrm>
              <a:custGeom>
                <a:avLst/>
                <a:gdLst>
                  <a:gd name="T0" fmla="*/ 0 w 80"/>
                  <a:gd name="T1" fmla="*/ 48 w 80"/>
                  <a:gd name="T2" fmla="*/ 48 w 80"/>
                  <a:gd name="T3" fmla="*/ 80 w 80"/>
                  <a:gd name="T4" fmla="*/ 0 60000 65536"/>
                  <a:gd name="T5" fmla="*/ 0 60000 65536"/>
                  <a:gd name="T6" fmla="*/ 0 60000 65536"/>
                  <a:gd name="T7" fmla="*/ 0 60000 65536"/>
                  <a:gd name="T8" fmla="*/ 0 w 80"/>
                  <a:gd name="T9" fmla="*/ 80 w 80"/>
                </a:gdLst>
                <a:ahLst/>
                <a:cxnLst>
                  <a:cxn ang="T4">
                    <a:pos x="T0" y="0"/>
                  </a:cxn>
                  <a:cxn ang="T5">
                    <a:pos x="T1" y="0"/>
                  </a:cxn>
                  <a:cxn ang="T6">
                    <a:pos x="T2" y="0"/>
                  </a:cxn>
                  <a:cxn ang="T7">
                    <a:pos x="T3" y="0"/>
                  </a:cxn>
                </a:cxnLst>
                <a:rect l="T8" t="0" r="T9" b="0"/>
                <a:pathLst>
                  <a:path w="80">
                    <a:moveTo>
                      <a:pt x="0" y="0"/>
                    </a:moveTo>
                    <a:lnTo>
                      <a:pt x="48" y="0"/>
                    </a:lnTo>
                    <a:lnTo>
                      <a:pt x="80" y="0"/>
                    </a:lnTo>
                  </a:path>
                </a:pathLst>
              </a:custGeom>
              <a:noFill/>
              <a:ln w="3175">
                <a:solidFill>
                  <a:srgbClr val="000000"/>
                </a:solidFill>
                <a:round/>
                <a:headEnd/>
                <a:tailEnd/>
              </a:ln>
            </p:spPr>
            <p:txBody>
              <a:bodyPr/>
              <a:lstStyle/>
              <a:p>
                <a:endParaRPr lang="en-US"/>
              </a:p>
            </p:txBody>
          </p:sp>
          <p:sp>
            <p:nvSpPr>
              <p:cNvPr id="6186" name="Freeform 1740"/>
              <p:cNvSpPr>
                <a:spLocks/>
              </p:cNvSpPr>
              <p:nvPr/>
            </p:nvSpPr>
            <p:spPr bwMode="auto">
              <a:xfrm>
                <a:off x="1329" y="1985"/>
                <a:ext cx="30" cy="59"/>
              </a:xfrm>
              <a:custGeom>
                <a:avLst/>
                <a:gdLst>
                  <a:gd name="T0" fmla="*/ 0 w 30"/>
                  <a:gd name="T1" fmla="*/ 59 h 59"/>
                  <a:gd name="T2" fmla="*/ 30 w 30"/>
                  <a:gd name="T3" fmla="*/ 30 h 59"/>
                  <a:gd name="T4" fmla="*/ 0 w 30"/>
                  <a:gd name="T5" fmla="*/ 0 h 59"/>
                  <a:gd name="T6" fmla="*/ 0 60000 65536"/>
                  <a:gd name="T7" fmla="*/ 0 60000 65536"/>
                  <a:gd name="T8" fmla="*/ 0 60000 65536"/>
                  <a:gd name="T9" fmla="*/ 0 w 30"/>
                  <a:gd name="T10" fmla="*/ 0 h 59"/>
                  <a:gd name="T11" fmla="*/ 30 w 30"/>
                  <a:gd name="T12" fmla="*/ 59 h 59"/>
                </a:gdLst>
                <a:ahLst/>
                <a:cxnLst>
                  <a:cxn ang="T6">
                    <a:pos x="T0" y="T1"/>
                  </a:cxn>
                  <a:cxn ang="T7">
                    <a:pos x="T2" y="T3"/>
                  </a:cxn>
                  <a:cxn ang="T8">
                    <a:pos x="T4" y="T5"/>
                  </a:cxn>
                </a:cxnLst>
                <a:rect l="T9" t="T10" r="T11" b="T12"/>
                <a:pathLst>
                  <a:path w="30" h="59">
                    <a:moveTo>
                      <a:pt x="0" y="59"/>
                    </a:moveTo>
                    <a:lnTo>
                      <a:pt x="30" y="30"/>
                    </a:lnTo>
                    <a:lnTo>
                      <a:pt x="0" y="0"/>
                    </a:lnTo>
                  </a:path>
                </a:pathLst>
              </a:custGeom>
              <a:noFill/>
              <a:ln w="3175">
                <a:solidFill>
                  <a:srgbClr val="000000"/>
                </a:solidFill>
                <a:round/>
                <a:headEnd/>
                <a:tailEnd/>
              </a:ln>
            </p:spPr>
            <p:txBody>
              <a:bodyPr/>
              <a:lstStyle/>
              <a:p>
                <a:endParaRPr lang="en-US"/>
              </a:p>
            </p:txBody>
          </p:sp>
          <p:sp>
            <p:nvSpPr>
              <p:cNvPr id="6187" name="Line 1741"/>
              <p:cNvSpPr>
                <a:spLocks noChangeShapeType="1"/>
              </p:cNvSpPr>
              <p:nvPr/>
            </p:nvSpPr>
            <p:spPr bwMode="auto">
              <a:xfrm>
                <a:off x="1589" y="2015"/>
                <a:ext cx="118" cy="0"/>
              </a:xfrm>
              <a:prstGeom prst="line">
                <a:avLst/>
              </a:prstGeom>
              <a:noFill/>
              <a:ln w="3175">
                <a:solidFill>
                  <a:srgbClr val="000000"/>
                </a:solidFill>
                <a:round/>
                <a:headEnd/>
                <a:tailEnd/>
              </a:ln>
            </p:spPr>
            <p:txBody>
              <a:bodyPr/>
              <a:lstStyle/>
              <a:p>
                <a:endParaRPr lang="en-US"/>
              </a:p>
            </p:txBody>
          </p:sp>
          <p:sp>
            <p:nvSpPr>
              <p:cNvPr id="6188" name="Freeform 1742"/>
              <p:cNvSpPr>
                <a:spLocks/>
              </p:cNvSpPr>
              <p:nvPr/>
            </p:nvSpPr>
            <p:spPr bwMode="auto">
              <a:xfrm>
                <a:off x="1677" y="1985"/>
                <a:ext cx="30" cy="59"/>
              </a:xfrm>
              <a:custGeom>
                <a:avLst/>
                <a:gdLst>
                  <a:gd name="T0" fmla="*/ 0 w 30"/>
                  <a:gd name="T1" fmla="*/ 59 h 59"/>
                  <a:gd name="T2" fmla="*/ 30 w 30"/>
                  <a:gd name="T3" fmla="*/ 30 h 59"/>
                  <a:gd name="T4" fmla="*/ 0 w 30"/>
                  <a:gd name="T5" fmla="*/ 0 h 59"/>
                  <a:gd name="T6" fmla="*/ 0 60000 65536"/>
                  <a:gd name="T7" fmla="*/ 0 60000 65536"/>
                  <a:gd name="T8" fmla="*/ 0 60000 65536"/>
                  <a:gd name="T9" fmla="*/ 0 w 30"/>
                  <a:gd name="T10" fmla="*/ 0 h 59"/>
                  <a:gd name="T11" fmla="*/ 30 w 30"/>
                  <a:gd name="T12" fmla="*/ 59 h 59"/>
                </a:gdLst>
                <a:ahLst/>
                <a:cxnLst>
                  <a:cxn ang="T6">
                    <a:pos x="T0" y="T1"/>
                  </a:cxn>
                  <a:cxn ang="T7">
                    <a:pos x="T2" y="T3"/>
                  </a:cxn>
                  <a:cxn ang="T8">
                    <a:pos x="T4" y="T5"/>
                  </a:cxn>
                </a:cxnLst>
                <a:rect l="T9" t="T10" r="T11" b="T12"/>
                <a:pathLst>
                  <a:path w="30" h="59">
                    <a:moveTo>
                      <a:pt x="0" y="59"/>
                    </a:moveTo>
                    <a:lnTo>
                      <a:pt x="30" y="30"/>
                    </a:lnTo>
                    <a:lnTo>
                      <a:pt x="0" y="0"/>
                    </a:lnTo>
                  </a:path>
                </a:pathLst>
              </a:custGeom>
              <a:noFill/>
              <a:ln w="3175">
                <a:solidFill>
                  <a:srgbClr val="000000"/>
                </a:solidFill>
                <a:round/>
                <a:headEnd/>
                <a:tailEnd/>
              </a:ln>
            </p:spPr>
            <p:txBody>
              <a:bodyPr/>
              <a:lstStyle/>
              <a:p>
                <a:endParaRPr lang="en-US"/>
              </a:p>
            </p:txBody>
          </p:sp>
          <p:sp>
            <p:nvSpPr>
              <p:cNvPr id="6189" name="Freeform 1743"/>
              <p:cNvSpPr>
                <a:spLocks/>
              </p:cNvSpPr>
              <p:nvPr/>
            </p:nvSpPr>
            <p:spPr bwMode="auto">
              <a:xfrm>
                <a:off x="914" y="2063"/>
                <a:ext cx="842" cy="150"/>
              </a:xfrm>
              <a:custGeom>
                <a:avLst/>
                <a:gdLst>
                  <a:gd name="T0" fmla="*/ 842 w 842"/>
                  <a:gd name="T1" fmla="*/ 0 h 150"/>
                  <a:gd name="T2" fmla="*/ 842 w 842"/>
                  <a:gd name="T3" fmla="*/ 150 h 150"/>
                  <a:gd name="T4" fmla="*/ 0 w 842"/>
                  <a:gd name="T5" fmla="*/ 150 h 150"/>
                  <a:gd name="T6" fmla="*/ 0 w 842"/>
                  <a:gd name="T7" fmla="*/ 1 h 150"/>
                  <a:gd name="T8" fmla="*/ 0 60000 65536"/>
                  <a:gd name="T9" fmla="*/ 0 60000 65536"/>
                  <a:gd name="T10" fmla="*/ 0 60000 65536"/>
                  <a:gd name="T11" fmla="*/ 0 60000 65536"/>
                  <a:gd name="T12" fmla="*/ 0 w 842"/>
                  <a:gd name="T13" fmla="*/ 0 h 150"/>
                  <a:gd name="T14" fmla="*/ 842 w 842"/>
                  <a:gd name="T15" fmla="*/ 150 h 150"/>
                </a:gdLst>
                <a:ahLst/>
                <a:cxnLst>
                  <a:cxn ang="T8">
                    <a:pos x="T0" y="T1"/>
                  </a:cxn>
                  <a:cxn ang="T9">
                    <a:pos x="T2" y="T3"/>
                  </a:cxn>
                  <a:cxn ang="T10">
                    <a:pos x="T4" y="T5"/>
                  </a:cxn>
                  <a:cxn ang="T11">
                    <a:pos x="T6" y="T7"/>
                  </a:cxn>
                </a:cxnLst>
                <a:rect l="T12" t="T13" r="T14" b="T15"/>
                <a:pathLst>
                  <a:path w="842" h="150">
                    <a:moveTo>
                      <a:pt x="842" y="0"/>
                    </a:moveTo>
                    <a:lnTo>
                      <a:pt x="842" y="150"/>
                    </a:lnTo>
                    <a:lnTo>
                      <a:pt x="0" y="150"/>
                    </a:lnTo>
                    <a:lnTo>
                      <a:pt x="0" y="1"/>
                    </a:lnTo>
                  </a:path>
                </a:pathLst>
              </a:custGeom>
              <a:noFill/>
              <a:ln w="3175">
                <a:solidFill>
                  <a:srgbClr val="000000"/>
                </a:solidFill>
                <a:round/>
                <a:headEnd/>
                <a:tailEnd/>
              </a:ln>
            </p:spPr>
            <p:txBody>
              <a:bodyPr/>
              <a:lstStyle/>
              <a:p>
                <a:endParaRPr lang="en-US"/>
              </a:p>
            </p:txBody>
          </p:sp>
          <p:sp>
            <p:nvSpPr>
              <p:cNvPr id="6190" name="Freeform 1744"/>
              <p:cNvSpPr>
                <a:spLocks/>
              </p:cNvSpPr>
              <p:nvPr/>
            </p:nvSpPr>
            <p:spPr bwMode="auto">
              <a:xfrm>
                <a:off x="884" y="2064"/>
                <a:ext cx="59" cy="30"/>
              </a:xfrm>
              <a:custGeom>
                <a:avLst/>
                <a:gdLst>
                  <a:gd name="T0" fmla="*/ 59 w 59"/>
                  <a:gd name="T1" fmla="*/ 30 h 30"/>
                  <a:gd name="T2" fmla="*/ 30 w 59"/>
                  <a:gd name="T3" fmla="*/ 0 h 30"/>
                  <a:gd name="T4" fmla="*/ 0 w 59"/>
                  <a:gd name="T5" fmla="*/ 30 h 30"/>
                  <a:gd name="T6" fmla="*/ 0 60000 65536"/>
                  <a:gd name="T7" fmla="*/ 0 60000 65536"/>
                  <a:gd name="T8" fmla="*/ 0 60000 65536"/>
                  <a:gd name="T9" fmla="*/ 0 w 59"/>
                  <a:gd name="T10" fmla="*/ 0 h 30"/>
                  <a:gd name="T11" fmla="*/ 59 w 59"/>
                  <a:gd name="T12" fmla="*/ 30 h 30"/>
                </a:gdLst>
                <a:ahLst/>
                <a:cxnLst>
                  <a:cxn ang="T6">
                    <a:pos x="T0" y="T1"/>
                  </a:cxn>
                  <a:cxn ang="T7">
                    <a:pos x="T2" y="T3"/>
                  </a:cxn>
                  <a:cxn ang="T8">
                    <a:pos x="T4" y="T5"/>
                  </a:cxn>
                </a:cxnLst>
                <a:rect l="T9" t="T10" r="T11" b="T12"/>
                <a:pathLst>
                  <a:path w="59" h="30">
                    <a:moveTo>
                      <a:pt x="59" y="30"/>
                    </a:moveTo>
                    <a:lnTo>
                      <a:pt x="30" y="0"/>
                    </a:lnTo>
                    <a:lnTo>
                      <a:pt x="0" y="30"/>
                    </a:lnTo>
                  </a:path>
                </a:pathLst>
              </a:custGeom>
              <a:noFill/>
              <a:ln w="3175">
                <a:solidFill>
                  <a:srgbClr val="000000"/>
                </a:solidFill>
                <a:round/>
                <a:headEnd/>
                <a:tailEnd/>
              </a:ln>
            </p:spPr>
            <p:txBody>
              <a:bodyPr/>
              <a:lstStyle/>
              <a:p>
                <a:endParaRPr lang="en-US"/>
              </a:p>
            </p:txBody>
          </p:sp>
          <p:sp>
            <p:nvSpPr>
              <p:cNvPr id="6191" name="Freeform 1745"/>
              <p:cNvSpPr>
                <a:spLocks/>
              </p:cNvSpPr>
              <p:nvPr/>
            </p:nvSpPr>
            <p:spPr bwMode="auto">
              <a:xfrm>
                <a:off x="476" y="2015"/>
                <a:ext cx="91" cy="10"/>
              </a:xfrm>
              <a:custGeom>
                <a:avLst/>
                <a:gdLst>
                  <a:gd name="T0" fmla="*/ 0 w 91"/>
                  <a:gd name="T1" fmla="*/ 10 h 10"/>
                  <a:gd name="T2" fmla="*/ 0 w 91"/>
                  <a:gd name="T3" fmla="*/ 0 h 10"/>
                  <a:gd name="T4" fmla="*/ 91 w 91"/>
                  <a:gd name="T5" fmla="*/ 0 h 10"/>
                  <a:gd name="T6" fmla="*/ 0 60000 65536"/>
                  <a:gd name="T7" fmla="*/ 0 60000 65536"/>
                  <a:gd name="T8" fmla="*/ 0 60000 65536"/>
                  <a:gd name="T9" fmla="*/ 0 w 91"/>
                  <a:gd name="T10" fmla="*/ 0 h 10"/>
                  <a:gd name="T11" fmla="*/ 91 w 91"/>
                  <a:gd name="T12" fmla="*/ 10 h 10"/>
                </a:gdLst>
                <a:ahLst/>
                <a:cxnLst>
                  <a:cxn ang="T6">
                    <a:pos x="T0" y="T1"/>
                  </a:cxn>
                  <a:cxn ang="T7">
                    <a:pos x="T2" y="T3"/>
                  </a:cxn>
                  <a:cxn ang="T8">
                    <a:pos x="T4" y="T5"/>
                  </a:cxn>
                </a:cxnLst>
                <a:rect l="T9" t="T10" r="T11" b="T12"/>
                <a:pathLst>
                  <a:path w="91" h="10">
                    <a:moveTo>
                      <a:pt x="0" y="10"/>
                    </a:moveTo>
                    <a:lnTo>
                      <a:pt x="0" y="0"/>
                    </a:lnTo>
                    <a:lnTo>
                      <a:pt x="91" y="0"/>
                    </a:lnTo>
                  </a:path>
                </a:pathLst>
              </a:custGeom>
              <a:noFill/>
              <a:ln w="3175">
                <a:solidFill>
                  <a:srgbClr val="000000"/>
                </a:solidFill>
                <a:round/>
                <a:headEnd/>
                <a:tailEnd/>
              </a:ln>
            </p:spPr>
            <p:txBody>
              <a:bodyPr/>
              <a:lstStyle/>
              <a:p>
                <a:endParaRPr lang="en-US"/>
              </a:p>
            </p:txBody>
          </p:sp>
          <p:sp>
            <p:nvSpPr>
              <p:cNvPr id="6192" name="Freeform 1746"/>
              <p:cNvSpPr>
                <a:spLocks/>
              </p:cNvSpPr>
              <p:nvPr/>
            </p:nvSpPr>
            <p:spPr bwMode="auto">
              <a:xfrm>
                <a:off x="537"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a:p>
            </p:txBody>
          </p:sp>
          <p:sp>
            <p:nvSpPr>
              <p:cNvPr id="11987" name="Rectangle 1747"/>
              <p:cNvSpPr>
                <a:spLocks noChangeArrowheads="1"/>
              </p:cNvSpPr>
              <p:nvPr/>
            </p:nvSpPr>
            <p:spPr bwMode="auto">
              <a:xfrm>
                <a:off x="670" y="1729"/>
                <a:ext cx="851" cy="107"/>
              </a:xfrm>
              <a:prstGeom prst="rect">
                <a:avLst/>
              </a:prstGeom>
              <a:noFill/>
              <a:ln w="9525">
                <a:noFill/>
                <a:miter lim="800000"/>
                <a:headEnd/>
                <a:tailEnd/>
              </a:ln>
            </p:spPr>
            <p:txBody>
              <a:bodyPr wrap="none" lIns="0" tIns="0" rIns="0" bIns="0">
                <a:spAutoFit/>
              </a:bodyPr>
              <a:lstStyle/>
              <a:p>
                <a:pPr algn="l">
                  <a:defRPr/>
                </a:pPr>
                <a:r>
                  <a:rPr lang="en-US" sz="1100" b="1" dirty="0" smtClean="0">
                    <a:solidFill>
                      <a:srgbClr val="000000"/>
                    </a:solidFill>
                    <a:effectLst/>
                    <a:latin typeface="Arial" charset="0"/>
                    <a:ea typeface="ＭＳ Ｐゴシック" pitchFamily="-112" charset="-128"/>
                    <a:cs typeface="+mn-cs"/>
                  </a:rPr>
                  <a:t>Analytical Models</a:t>
                </a:r>
                <a:endParaRPr lang="en-US" sz="2400" b="1" dirty="0">
                  <a:solidFill>
                    <a:schemeClr val="tx1"/>
                  </a:solidFill>
                  <a:effectLst/>
                  <a:latin typeface="Arial" charset="0"/>
                  <a:ea typeface="ＭＳ Ｐゴシック" pitchFamily="-112" charset="-128"/>
                  <a:cs typeface="+mn-cs"/>
                </a:endParaRPr>
              </a:p>
            </p:txBody>
          </p:sp>
        </p:grpSp>
      </p:grpSp>
      <p:pic>
        <p:nvPicPr>
          <p:cNvPr id="11988" name="Picture 1748" descr="MCj03518580000[1]"/>
          <p:cNvPicPr>
            <a:picLocks noChangeAspect="1" noChangeArrowheads="1"/>
          </p:cNvPicPr>
          <p:nvPr/>
        </p:nvPicPr>
        <p:blipFill>
          <a:blip r:embed="rId3" cstate="print"/>
          <a:srcRect/>
          <a:stretch>
            <a:fillRect/>
          </a:stretch>
        </p:blipFill>
        <p:spPr bwMode="auto">
          <a:xfrm rot="10800000">
            <a:off x="2546350" y="3212971"/>
            <a:ext cx="771525" cy="554038"/>
          </a:xfrm>
          <a:prstGeom prst="rect">
            <a:avLst/>
          </a:prstGeom>
          <a:noFill/>
          <a:ln w="9525">
            <a:noFill/>
            <a:miter lim="800000"/>
            <a:headEnd/>
            <a:tailEnd/>
          </a:ln>
        </p:spPr>
      </p:pic>
      <p:pic>
        <p:nvPicPr>
          <p:cNvPr id="11989" name="Picture 1749" descr="MCj03518580000[1]"/>
          <p:cNvPicPr>
            <a:picLocks noChangeAspect="1" noChangeArrowheads="1"/>
          </p:cNvPicPr>
          <p:nvPr/>
        </p:nvPicPr>
        <p:blipFill>
          <a:blip r:embed="rId3" cstate="print"/>
          <a:srcRect/>
          <a:stretch>
            <a:fillRect/>
          </a:stretch>
        </p:blipFill>
        <p:spPr bwMode="auto">
          <a:xfrm rot="255090">
            <a:off x="5759430" y="3095142"/>
            <a:ext cx="781083" cy="554038"/>
          </a:xfrm>
          <a:prstGeom prst="rect">
            <a:avLst/>
          </a:prstGeom>
          <a:noFill/>
          <a:ln w="9525">
            <a:noFill/>
            <a:miter lim="800000"/>
            <a:headEnd/>
            <a:tailEnd/>
          </a:ln>
        </p:spPr>
      </p:pic>
      <p:grpSp>
        <p:nvGrpSpPr>
          <p:cNvPr id="10" name="Group 1784"/>
          <p:cNvGrpSpPr/>
          <p:nvPr/>
        </p:nvGrpSpPr>
        <p:grpSpPr>
          <a:xfrm rot="4382305">
            <a:off x="2864924" y="3907256"/>
            <a:ext cx="773914" cy="1200861"/>
            <a:chOff x="5506153" y="3917497"/>
            <a:chExt cx="773914" cy="1093890"/>
          </a:xfrm>
        </p:grpSpPr>
        <p:sp>
          <p:nvSpPr>
            <p:cNvPr id="1784" name="Freeform 1783"/>
            <p:cNvSpPr/>
            <p:nvPr/>
          </p:nvSpPr>
          <p:spPr>
            <a:xfrm>
              <a:off x="5820889" y="4655127"/>
              <a:ext cx="459178" cy="356260"/>
            </a:xfrm>
            <a:custGeom>
              <a:avLst/>
              <a:gdLst>
                <a:gd name="connsiteX0" fmla="*/ 57397 w 459178"/>
                <a:gd name="connsiteY0" fmla="*/ 0 h 356260"/>
                <a:gd name="connsiteX1" fmla="*/ 57397 w 459178"/>
                <a:gd name="connsiteY1" fmla="*/ 142504 h 356260"/>
                <a:gd name="connsiteX2" fmla="*/ 401781 w 459178"/>
                <a:gd name="connsiteY2" fmla="*/ 142504 h 356260"/>
                <a:gd name="connsiteX3" fmla="*/ 401781 w 459178"/>
                <a:gd name="connsiteY3" fmla="*/ 356260 h 356260"/>
                <a:gd name="connsiteX4" fmla="*/ 401781 w 459178"/>
                <a:gd name="connsiteY4" fmla="*/ 356260 h 3562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9178" h="356260">
                  <a:moveTo>
                    <a:pt x="57397" y="0"/>
                  </a:moveTo>
                  <a:cubicBezTo>
                    <a:pt x="28698" y="59376"/>
                    <a:pt x="0" y="118753"/>
                    <a:pt x="57397" y="142504"/>
                  </a:cubicBezTo>
                  <a:cubicBezTo>
                    <a:pt x="114794" y="166255"/>
                    <a:pt x="344384" y="106878"/>
                    <a:pt x="401781" y="142504"/>
                  </a:cubicBezTo>
                  <a:cubicBezTo>
                    <a:pt x="459178" y="178130"/>
                    <a:pt x="401781" y="356260"/>
                    <a:pt x="401781" y="356260"/>
                  </a:cubicBezTo>
                  <a:lnTo>
                    <a:pt x="401781" y="356260"/>
                  </a:lnTo>
                </a:path>
              </a:pathLst>
            </a:cu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11990" name="Picture 1750" descr="MCj03518580000[1]"/>
            <p:cNvPicPr>
              <a:picLocks noChangeAspect="1" noChangeArrowheads="1"/>
            </p:cNvPicPr>
            <p:nvPr/>
          </p:nvPicPr>
          <p:blipFill>
            <a:blip r:embed="rId3" cstate="print"/>
            <a:srcRect/>
            <a:stretch>
              <a:fillRect/>
            </a:stretch>
          </p:blipFill>
          <p:spPr bwMode="auto">
            <a:xfrm rot="4529190">
              <a:off x="5277298" y="4146352"/>
              <a:ext cx="810711" cy="353001"/>
            </a:xfrm>
            <a:prstGeom prst="rect">
              <a:avLst/>
            </a:prstGeom>
            <a:noFill/>
            <a:ln w="9525">
              <a:noFill/>
              <a:miter lim="800000"/>
              <a:headEnd/>
              <a:tailEnd/>
            </a:ln>
          </p:spPr>
        </p:pic>
      </p:grpSp>
      <p:pic>
        <p:nvPicPr>
          <p:cNvPr id="11991" name="Picture 1751" descr="MCj03518580000[1]"/>
          <p:cNvPicPr>
            <a:picLocks noChangeAspect="1" noChangeArrowheads="1"/>
          </p:cNvPicPr>
          <p:nvPr/>
        </p:nvPicPr>
        <p:blipFill>
          <a:blip r:embed="rId3" cstate="print"/>
          <a:srcRect/>
          <a:stretch>
            <a:fillRect/>
          </a:stretch>
        </p:blipFill>
        <p:spPr bwMode="auto">
          <a:xfrm rot="4783520">
            <a:off x="4184789" y="4222440"/>
            <a:ext cx="706743" cy="554038"/>
          </a:xfrm>
          <a:prstGeom prst="rect">
            <a:avLst/>
          </a:prstGeom>
          <a:noFill/>
          <a:ln w="9525">
            <a:noFill/>
            <a:miter lim="800000"/>
            <a:headEnd/>
            <a:tailEnd/>
          </a:ln>
        </p:spPr>
      </p:pic>
      <p:sp>
        <p:nvSpPr>
          <p:cNvPr id="6146" name="Rectangle 2"/>
          <p:cNvSpPr>
            <a:spLocks noGrp="1" noChangeArrowheads="1"/>
          </p:cNvSpPr>
          <p:nvPr>
            <p:ph type="title"/>
          </p:nvPr>
        </p:nvSpPr>
        <p:spPr>
          <a:xfrm>
            <a:off x="163291" y="458788"/>
            <a:ext cx="7773988" cy="531812"/>
          </a:xfrm>
        </p:spPr>
        <p:txBody>
          <a:bodyPr>
            <a:normAutofit/>
          </a:bodyPr>
          <a:lstStyle/>
          <a:p>
            <a:r>
              <a:rPr lang="en-US" dirty="0" smtClean="0"/>
              <a:t>The MBSE Integration Across Domains</a:t>
            </a:r>
          </a:p>
        </p:txBody>
      </p:sp>
      <p:sp>
        <p:nvSpPr>
          <p:cNvPr id="1754" name="TextBox 1753"/>
          <p:cNvSpPr txBox="1"/>
          <p:nvPr/>
        </p:nvSpPr>
        <p:spPr>
          <a:xfrm>
            <a:off x="7506898" y="3987225"/>
            <a:ext cx="1484702" cy="584775"/>
          </a:xfrm>
          <a:prstGeom prst="rect">
            <a:avLst/>
          </a:prstGeom>
          <a:noFill/>
        </p:spPr>
        <p:txBody>
          <a:bodyPr wrap="none" rtlCol="0">
            <a:spAutoFit/>
          </a:bodyPr>
          <a:lstStyle/>
          <a:p>
            <a:r>
              <a:rPr lang="en-US" sz="3200" dirty="0" smtClean="0">
                <a:solidFill>
                  <a:srgbClr val="FF0000"/>
                </a:solidFill>
                <a:effectLst>
                  <a:outerShdw blurRad="38100" dist="38100" dir="2700000" algn="tl">
                    <a:srgbClr val="000000">
                      <a:alpha val="43137"/>
                    </a:srgbClr>
                  </a:outerShdw>
                </a:effectLst>
                <a:latin typeface="Arial Black" pitchFamily="34" charset="0"/>
              </a:rPr>
              <a:t>MBSE</a:t>
            </a:r>
            <a:endParaRPr lang="en-US" sz="3200" dirty="0">
              <a:solidFill>
                <a:srgbClr val="FF0000"/>
              </a:solidFill>
              <a:effectLst>
                <a:outerShdw blurRad="38100" dist="38100" dir="2700000" algn="tl">
                  <a:srgbClr val="000000">
                    <a:alpha val="43137"/>
                  </a:srgbClr>
                </a:outerShdw>
              </a:effectLst>
              <a:latin typeface="Arial Black" pitchFamily="34" charset="0"/>
            </a:endParaRPr>
          </a:p>
        </p:txBody>
      </p:sp>
      <p:sp>
        <p:nvSpPr>
          <p:cNvPr id="6198" name="WordArt 1710"/>
          <p:cNvSpPr>
            <a:spLocks noChangeArrowheads="1" noChangeShapeType="1" noTextEdit="1"/>
          </p:cNvSpPr>
          <p:nvPr/>
        </p:nvSpPr>
        <p:spPr bwMode="auto">
          <a:xfrm>
            <a:off x="3352800" y="762000"/>
            <a:ext cx="2344993" cy="933252"/>
          </a:xfrm>
          <a:prstGeom prst="rect">
            <a:avLst/>
          </a:prstGeom>
        </p:spPr>
        <p:txBody>
          <a:bodyPr spcFirstLastPara="1" wrap="none" lIns="0" tIns="0" rIns="0" bIns="0" fromWordArt="1" anchor="t" anchorCtr="1">
            <a:prstTxWarp prst="textArchDown">
              <a:avLst>
                <a:gd name="adj" fmla="val 2118919"/>
              </a:avLst>
            </a:prstTxWarp>
          </a:bodyPr>
          <a:lstStyle/>
          <a:p>
            <a:pPr algn="ctr"/>
            <a:r>
              <a:rPr lang="en-US" sz="1100" kern="10" dirty="0" smtClean="0">
                <a:latin typeface="Arial Black" pitchFamily="34" charset="0"/>
                <a:cs typeface="Arial"/>
              </a:rPr>
              <a:t>Customer</a:t>
            </a:r>
            <a:endParaRPr lang="en-US" sz="1100" kern="10" dirty="0">
              <a:latin typeface="Arial Black" pitchFamily="34" charset="0"/>
              <a:cs typeface="Arial"/>
            </a:endParaRPr>
          </a:p>
          <a:p>
            <a:pPr algn="ctr"/>
            <a:r>
              <a:rPr lang="en-US" sz="1100" kern="10" dirty="0">
                <a:latin typeface="Arial Black" pitchFamily="34" charset="0"/>
                <a:cs typeface="Arial"/>
              </a:rPr>
              <a:t>Specification </a:t>
            </a:r>
          </a:p>
        </p:txBody>
      </p:sp>
      <p:grpSp>
        <p:nvGrpSpPr>
          <p:cNvPr id="11" name="Group 1780"/>
          <p:cNvGrpSpPr/>
          <p:nvPr/>
        </p:nvGrpSpPr>
        <p:grpSpPr>
          <a:xfrm>
            <a:off x="1022350" y="4800600"/>
            <a:ext cx="2103120" cy="1380744"/>
            <a:chOff x="838200" y="4800600"/>
            <a:chExt cx="2103120" cy="1380744"/>
          </a:xfrm>
        </p:grpSpPr>
        <p:sp>
          <p:nvSpPr>
            <p:cNvPr id="1759" name="Oval 1758"/>
            <p:cNvSpPr/>
            <p:nvPr/>
          </p:nvSpPr>
          <p:spPr>
            <a:xfrm>
              <a:off x="838200" y="4800600"/>
              <a:ext cx="2103120" cy="1380744"/>
            </a:xfrm>
            <a:prstGeom prst="ellipse">
              <a:avLst/>
            </a:prstGeom>
            <a:solidFill>
              <a:srgbClr val="FFDF79"/>
            </a:solidFill>
          </p:spPr>
          <p:style>
            <a:lnRef idx="0">
              <a:schemeClr val="accent2"/>
            </a:lnRef>
            <a:fillRef idx="3">
              <a:schemeClr val="accent2"/>
            </a:fillRef>
            <a:effectRef idx="3">
              <a:schemeClr val="accent2"/>
            </a:effectRef>
            <a:fontRef idx="minor">
              <a:schemeClr val="lt1"/>
            </a:fontRef>
          </p:style>
          <p:txBody>
            <a:bodyPr rtlCol="0" anchor="t" anchorCtr="1"/>
            <a:lstStyle/>
            <a:p>
              <a:pPr algn="ctr"/>
              <a:endParaRPr lang="en-US" sz="1600" dirty="0">
                <a:solidFill>
                  <a:schemeClr val="tx1"/>
                </a:solidFill>
              </a:endParaRPr>
            </a:p>
          </p:txBody>
        </p:sp>
        <p:pic>
          <p:nvPicPr>
            <p:cNvPr id="1026" name="Picture 2" descr="C:\Documents and Settings\watsonjc\Local Settings\Temporary Internet Files\Content.IE5\CFX48BA3\MC900303909[1].wmf"/>
            <p:cNvPicPr>
              <a:picLocks noChangeAspect="1" noChangeArrowheads="1"/>
            </p:cNvPicPr>
            <p:nvPr/>
          </p:nvPicPr>
          <p:blipFill>
            <a:blip r:embed="rId4" cstate="print"/>
            <a:srcRect/>
            <a:stretch>
              <a:fillRect/>
            </a:stretch>
          </p:blipFill>
          <p:spPr bwMode="auto">
            <a:xfrm>
              <a:off x="1341241" y="5192889"/>
              <a:ext cx="1043820" cy="750711"/>
            </a:xfrm>
            <a:prstGeom prst="rect">
              <a:avLst/>
            </a:prstGeom>
            <a:noFill/>
          </p:spPr>
        </p:pic>
        <p:sp>
          <p:nvSpPr>
            <p:cNvPr id="1760" name="TextBox 1759"/>
            <p:cNvSpPr txBox="1"/>
            <p:nvPr/>
          </p:nvSpPr>
          <p:spPr>
            <a:xfrm>
              <a:off x="1219200" y="4953000"/>
              <a:ext cx="1371600" cy="276999"/>
            </a:xfrm>
            <a:prstGeom prst="rect">
              <a:avLst/>
            </a:prstGeom>
            <a:noFill/>
          </p:spPr>
          <p:txBody>
            <a:bodyPr wrap="square" rtlCol="0">
              <a:spAutoFit/>
            </a:bodyPr>
            <a:lstStyle/>
            <a:p>
              <a:pPr algn="ctr"/>
              <a:r>
                <a:rPr lang="en-US" sz="1200" b="1" dirty="0" smtClean="0">
                  <a:latin typeface="Arial" pitchFamily="34" charset="0"/>
                  <a:cs typeface="Arial" pitchFamily="34" charset="0"/>
                </a:rPr>
                <a:t>Manufacturing</a:t>
              </a:r>
              <a:endParaRPr lang="en-US" sz="1200" b="1" dirty="0">
                <a:latin typeface="Arial" pitchFamily="34" charset="0"/>
                <a:cs typeface="Arial" pitchFamily="34" charset="0"/>
              </a:endParaRPr>
            </a:p>
          </p:txBody>
        </p:sp>
      </p:grpSp>
      <p:grpSp>
        <p:nvGrpSpPr>
          <p:cNvPr id="12" name="Group 1778"/>
          <p:cNvGrpSpPr/>
          <p:nvPr/>
        </p:nvGrpSpPr>
        <p:grpSpPr>
          <a:xfrm>
            <a:off x="1203559" y="980025"/>
            <a:ext cx="2103120" cy="1380744"/>
            <a:chOff x="1143000" y="990600"/>
            <a:chExt cx="1981200" cy="1219200"/>
          </a:xfrm>
          <a:solidFill>
            <a:schemeClr val="accent1"/>
          </a:solidFill>
        </p:grpSpPr>
        <p:sp>
          <p:nvSpPr>
            <p:cNvPr id="1762" name="Oval 1761"/>
            <p:cNvSpPr/>
            <p:nvPr/>
          </p:nvSpPr>
          <p:spPr>
            <a:xfrm>
              <a:off x="1143000" y="990600"/>
              <a:ext cx="1981200" cy="1219200"/>
            </a:xfrm>
            <a:prstGeom prst="ellipse">
              <a:avLst/>
            </a:prstGeom>
            <a:solidFill>
              <a:srgbClr val="FFC000"/>
            </a:solidFill>
          </p:spPr>
          <p:style>
            <a:lnRef idx="0">
              <a:schemeClr val="accent6"/>
            </a:lnRef>
            <a:fillRef idx="3">
              <a:schemeClr val="accent6"/>
            </a:fillRef>
            <a:effectRef idx="3">
              <a:schemeClr val="accent6"/>
            </a:effectRef>
            <a:fontRef idx="minor">
              <a:schemeClr val="lt1"/>
            </a:fontRef>
          </p:style>
          <p:txBody>
            <a:bodyPr rtlCol="0" anchor="t" anchorCtr="1"/>
            <a:lstStyle/>
            <a:p>
              <a:pPr algn="ctr"/>
              <a:endParaRPr lang="en-US" sz="1600" dirty="0">
                <a:solidFill>
                  <a:schemeClr val="tx1"/>
                </a:solidFill>
              </a:endParaRPr>
            </a:p>
          </p:txBody>
        </p:sp>
        <p:sp>
          <p:nvSpPr>
            <p:cNvPr id="1761" name="TextBox 1760"/>
            <p:cNvSpPr txBox="1"/>
            <p:nvPr/>
          </p:nvSpPr>
          <p:spPr>
            <a:xfrm>
              <a:off x="1447800" y="1066800"/>
              <a:ext cx="1371600" cy="430887"/>
            </a:xfrm>
            <a:prstGeom prst="rect">
              <a:avLst/>
            </a:prstGeom>
            <a:noFill/>
          </p:spPr>
          <p:txBody>
            <a:bodyPr wrap="square" rtlCol="0">
              <a:spAutoFit/>
            </a:bodyPr>
            <a:lstStyle/>
            <a:p>
              <a:pPr algn="ctr"/>
              <a:r>
                <a:rPr lang="en-US" sz="1100" b="1" dirty="0" smtClean="0">
                  <a:latin typeface="Arial" pitchFamily="34" charset="0"/>
                  <a:cs typeface="Arial" pitchFamily="34" charset="0"/>
                </a:rPr>
                <a:t>Program Management</a:t>
              </a:r>
              <a:endParaRPr lang="en-US" sz="1100" b="1" dirty="0">
                <a:latin typeface="Arial" pitchFamily="34" charset="0"/>
                <a:cs typeface="Arial" pitchFamily="34" charset="0"/>
              </a:endParaRPr>
            </a:p>
          </p:txBody>
        </p:sp>
        <p:pic>
          <p:nvPicPr>
            <p:cNvPr id="1029" name="Picture 5" descr="C:\Documents and Settings\watsonjc\Local Settings\Temporary Internet Files\Content.IE5\V7K86B5R\MC900320752[1].wmf"/>
            <p:cNvPicPr>
              <a:picLocks noChangeAspect="1" noChangeArrowheads="1"/>
            </p:cNvPicPr>
            <p:nvPr/>
          </p:nvPicPr>
          <p:blipFill>
            <a:blip r:embed="rId5" cstate="print"/>
            <a:srcRect/>
            <a:stretch>
              <a:fillRect/>
            </a:stretch>
          </p:blipFill>
          <p:spPr bwMode="auto">
            <a:xfrm>
              <a:off x="1741386" y="1414244"/>
              <a:ext cx="710812" cy="709387"/>
            </a:xfrm>
            <a:prstGeom prst="rect">
              <a:avLst/>
            </a:prstGeom>
            <a:solidFill>
              <a:schemeClr val="tx2">
                <a:lumMod val="75000"/>
              </a:schemeClr>
            </a:solidFill>
          </p:spPr>
        </p:pic>
      </p:grpSp>
      <p:grpSp>
        <p:nvGrpSpPr>
          <p:cNvPr id="13" name="Group 1779"/>
          <p:cNvGrpSpPr/>
          <p:nvPr/>
        </p:nvGrpSpPr>
        <p:grpSpPr>
          <a:xfrm>
            <a:off x="5820579" y="991041"/>
            <a:ext cx="2103120" cy="1380744"/>
            <a:chOff x="5638800" y="1143000"/>
            <a:chExt cx="1981200" cy="1219200"/>
          </a:xfrm>
        </p:grpSpPr>
        <p:sp>
          <p:nvSpPr>
            <p:cNvPr id="1766" name="Oval 1765"/>
            <p:cNvSpPr/>
            <p:nvPr/>
          </p:nvSpPr>
          <p:spPr>
            <a:xfrm>
              <a:off x="5638800" y="1143000"/>
              <a:ext cx="1981200" cy="1219200"/>
            </a:xfrm>
            <a:prstGeom prst="ellipse">
              <a:avLst/>
            </a:prstGeom>
            <a:solidFill>
              <a:srgbClr val="83EB35"/>
            </a:solidFill>
          </p:spPr>
          <p:style>
            <a:lnRef idx="0">
              <a:schemeClr val="accent2"/>
            </a:lnRef>
            <a:fillRef idx="3">
              <a:schemeClr val="accent2"/>
            </a:fillRef>
            <a:effectRef idx="3">
              <a:schemeClr val="accent2"/>
            </a:effectRef>
            <a:fontRef idx="minor">
              <a:schemeClr val="lt1"/>
            </a:fontRef>
          </p:style>
          <p:txBody>
            <a:bodyPr rtlCol="0" anchor="t" anchorCtr="1"/>
            <a:lstStyle/>
            <a:p>
              <a:pPr algn="ctr"/>
              <a:endParaRPr lang="en-US" sz="1600" dirty="0">
                <a:solidFill>
                  <a:schemeClr val="tx1"/>
                </a:solidFill>
              </a:endParaRPr>
            </a:p>
          </p:txBody>
        </p:sp>
        <p:sp>
          <p:nvSpPr>
            <p:cNvPr id="1768" name="TextBox 1767"/>
            <p:cNvSpPr txBox="1"/>
            <p:nvPr/>
          </p:nvSpPr>
          <p:spPr>
            <a:xfrm>
              <a:off x="5943600" y="1295400"/>
              <a:ext cx="1371600" cy="261610"/>
            </a:xfrm>
            <a:prstGeom prst="rect">
              <a:avLst/>
            </a:prstGeom>
            <a:noFill/>
          </p:spPr>
          <p:txBody>
            <a:bodyPr wrap="square" rtlCol="0">
              <a:spAutoFit/>
            </a:bodyPr>
            <a:lstStyle/>
            <a:p>
              <a:pPr algn="ctr"/>
              <a:r>
                <a:rPr lang="en-US" sz="1100" b="1" dirty="0" smtClean="0">
                  <a:latin typeface="Arial" pitchFamily="34" charset="0"/>
                  <a:cs typeface="Arial" pitchFamily="34" charset="0"/>
                </a:rPr>
                <a:t>Product Support</a:t>
              </a:r>
              <a:endParaRPr lang="en-US" sz="1100" b="1" dirty="0">
                <a:latin typeface="Arial" pitchFamily="34" charset="0"/>
                <a:cs typeface="Arial" pitchFamily="34" charset="0"/>
              </a:endParaRPr>
            </a:p>
          </p:txBody>
        </p:sp>
        <p:pic>
          <p:nvPicPr>
            <p:cNvPr id="1031" name="Picture 7" descr="C:\Documents and Settings\watsonjc\Local Settings\Temporary Internet Files\Content.IE5\1UZT953D\MC900197874[1].wmf"/>
            <p:cNvPicPr>
              <a:picLocks noChangeAspect="1" noChangeArrowheads="1"/>
            </p:cNvPicPr>
            <p:nvPr/>
          </p:nvPicPr>
          <p:blipFill>
            <a:blip r:embed="rId6" cstate="print"/>
            <a:srcRect/>
            <a:stretch>
              <a:fillRect/>
            </a:stretch>
          </p:blipFill>
          <p:spPr bwMode="auto">
            <a:xfrm>
              <a:off x="6114880" y="1524000"/>
              <a:ext cx="1029040" cy="685800"/>
            </a:xfrm>
            <a:prstGeom prst="rect">
              <a:avLst/>
            </a:prstGeom>
            <a:noFill/>
          </p:spPr>
        </p:pic>
      </p:grpSp>
      <p:grpSp>
        <p:nvGrpSpPr>
          <p:cNvPr id="14" name="Group 1785"/>
          <p:cNvGrpSpPr/>
          <p:nvPr/>
        </p:nvGrpSpPr>
        <p:grpSpPr>
          <a:xfrm rot="20926079">
            <a:off x="5589953" y="3798262"/>
            <a:ext cx="773914" cy="1139379"/>
            <a:chOff x="5506153" y="3917497"/>
            <a:chExt cx="773914" cy="1093890"/>
          </a:xfrm>
        </p:grpSpPr>
        <p:sp>
          <p:nvSpPr>
            <p:cNvPr id="1787" name="Freeform 1786"/>
            <p:cNvSpPr/>
            <p:nvPr/>
          </p:nvSpPr>
          <p:spPr>
            <a:xfrm>
              <a:off x="5820889" y="4655127"/>
              <a:ext cx="459178" cy="356260"/>
            </a:xfrm>
            <a:custGeom>
              <a:avLst/>
              <a:gdLst>
                <a:gd name="connsiteX0" fmla="*/ 57397 w 459178"/>
                <a:gd name="connsiteY0" fmla="*/ 0 h 356260"/>
                <a:gd name="connsiteX1" fmla="*/ 57397 w 459178"/>
                <a:gd name="connsiteY1" fmla="*/ 142504 h 356260"/>
                <a:gd name="connsiteX2" fmla="*/ 401781 w 459178"/>
                <a:gd name="connsiteY2" fmla="*/ 142504 h 356260"/>
                <a:gd name="connsiteX3" fmla="*/ 401781 w 459178"/>
                <a:gd name="connsiteY3" fmla="*/ 356260 h 356260"/>
                <a:gd name="connsiteX4" fmla="*/ 401781 w 459178"/>
                <a:gd name="connsiteY4" fmla="*/ 356260 h 3562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9178" h="356260">
                  <a:moveTo>
                    <a:pt x="57397" y="0"/>
                  </a:moveTo>
                  <a:cubicBezTo>
                    <a:pt x="28698" y="59376"/>
                    <a:pt x="0" y="118753"/>
                    <a:pt x="57397" y="142504"/>
                  </a:cubicBezTo>
                  <a:cubicBezTo>
                    <a:pt x="114794" y="166255"/>
                    <a:pt x="344384" y="106878"/>
                    <a:pt x="401781" y="142504"/>
                  </a:cubicBezTo>
                  <a:cubicBezTo>
                    <a:pt x="459178" y="178130"/>
                    <a:pt x="401781" y="356260"/>
                    <a:pt x="401781" y="356260"/>
                  </a:cubicBezTo>
                  <a:lnTo>
                    <a:pt x="401781" y="356260"/>
                  </a:lnTo>
                </a:path>
              </a:pathLst>
            </a:cu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1788" name="Picture 1750" descr="MCj03518580000[1]"/>
            <p:cNvPicPr>
              <a:picLocks noChangeAspect="1" noChangeArrowheads="1"/>
            </p:cNvPicPr>
            <p:nvPr/>
          </p:nvPicPr>
          <p:blipFill>
            <a:blip r:embed="rId3" cstate="print"/>
            <a:srcRect/>
            <a:stretch>
              <a:fillRect/>
            </a:stretch>
          </p:blipFill>
          <p:spPr bwMode="auto">
            <a:xfrm rot="4529190">
              <a:off x="5277298" y="4146352"/>
              <a:ext cx="810711" cy="353001"/>
            </a:xfrm>
            <a:prstGeom prst="rect">
              <a:avLst/>
            </a:prstGeom>
            <a:noFill/>
            <a:ln w="9525">
              <a:noFill/>
              <a:miter lim="800000"/>
              <a:headEnd/>
              <a:tailEnd/>
            </a:ln>
          </p:spPr>
        </p:pic>
      </p:grpSp>
      <p:pic>
        <p:nvPicPr>
          <p:cNvPr id="1792" name="Picture 1750" descr="MCj03518580000[1]"/>
          <p:cNvPicPr>
            <a:picLocks noChangeAspect="1" noChangeArrowheads="1"/>
          </p:cNvPicPr>
          <p:nvPr/>
        </p:nvPicPr>
        <p:blipFill>
          <a:blip r:embed="rId3" cstate="print"/>
          <a:srcRect/>
          <a:stretch>
            <a:fillRect/>
          </a:stretch>
        </p:blipFill>
        <p:spPr bwMode="auto">
          <a:xfrm rot="14123727">
            <a:off x="2803931" y="2333358"/>
            <a:ext cx="889990" cy="353001"/>
          </a:xfrm>
          <a:prstGeom prst="rect">
            <a:avLst/>
          </a:prstGeom>
          <a:noFill/>
          <a:ln w="9525">
            <a:noFill/>
            <a:miter lim="800000"/>
            <a:headEnd/>
            <a:tailEnd/>
          </a:ln>
        </p:spPr>
      </p:pic>
      <p:pic>
        <p:nvPicPr>
          <p:cNvPr id="1795" name="Picture 1750" descr="MCj03518580000[1]"/>
          <p:cNvPicPr>
            <a:picLocks noChangeAspect="1" noChangeArrowheads="1"/>
          </p:cNvPicPr>
          <p:nvPr/>
        </p:nvPicPr>
        <p:blipFill>
          <a:blip r:embed="rId3" cstate="print"/>
          <a:srcRect/>
          <a:stretch>
            <a:fillRect/>
          </a:stretch>
        </p:blipFill>
        <p:spPr bwMode="auto">
          <a:xfrm rot="20134893">
            <a:off x="5400678" y="2372410"/>
            <a:ext cx="985412" cy="353001"/>
          </a:xfrm>
          <a:prstGeom prst="rect">
            <a:avLst/>
          </a:prstGeom>
          <a:noFill/>
          <a:ln w="9525">
            <a:noFill/>
            <a:miter lim="800000"/>
            <a:headEnd/>
            <a:tailEnd/>
          </a:ln>
        </p:spPr>
      </p:pic>
      <p:grpSp>
        <p:nvGrpSpPr>
          <p:cNvPr id="15" name="Group 219"/>
          <p:cNvGrpSpPr/>
          <p:nvPr/>
        </p:nvGrpSpPr>
        <p:grpSpPr>
          <a:xfrm>
            <a:off x="3290888" y="2547239"/>
            <a:ext cx="2490787" cy="1679575"/>
            <a:chOff x="3290888" y="2382709"/>
            <a:chExt cx="2490787" cy="1679575"/>
          </a:xfrm>
        </p:grpSpPr>
        <p:sp>
          <p:nvSpPr>
            <p:cNvPr id="221" name="Freeform 108"/>
            <p:cNvSpPr>
              <a:spLocks/>
            </p:cNvSpPr>
            <p:nvPr/>
          </p:nvSpPr>
          <p:spPr bwMode="auto">
            <a:xfrm>
              <a:off x="3290888" y="2398584"/>
              <a:ext cx="2466975" cy="1624013"/>
            </a:xfrm>
            <a:custGeom>
              <a:avLst/>
              <a:gdLst>
                <a:gd name="T0" fmla="*/ 698 w 1554"/>
                <a:gd name="T1" fmla="*/ 2 h 1023"/>
                <a:gd name="T2" fmla="*/ 583 w 1554"/>
                <a:gd name="T3" fmla="*/ 16 h 1023"/>
                <a:gd name="T4" fmla="*/ 475 w 1554"/>
                <a:gd name="T5" fmla="*/ 40 h 1023"/>
                <a:gd name="T6" fmla="*/ 374 w 1554"/>
                <a:gd name="T7" fmla="*/ 74 h 1023"/>
                <a:gd name="T8" fmla="*/ 283 w 1554"/>
                <a:gd name="T9" fmla="*/ 117 h 1023"/>
                <a:gd name="T10" fmla="*/ 202 w 1554"/>
                <a:gd name="T11" fmla="*/ 167 h 1023"/>
                <a:gd name="T12" fmla="*/ 133 w 1554"/>
                <a:gd name="T13" fmla="*/ 226 h 1023"/>
                <a:gd name="T14" fmla="*/ 77 w 1554"/>
                <a:gd name="T15" fmla="*/ 290 h 1023"/>
                <a:gd name="T16" fmla="*/ 35 w 1554"/>
                <a:gd name="T17" fmla="*/ 359 h 1023"/>
                <a:gd name="T18" fmla="*/ 9 w 1554"/>
                <a:gd name="T19" fmla="*/ 433 h 1023"/>
                <a:gd name="T20" fmla="*/ 0 w 1554"/>
                <a:gd name="T21" fmla="*/ 511 h 1023"/>
                <a:gd name="T22" fmla="*/ 9 w 1554"/>
                <a:gd name="T23" fmla="*/ 589 h 1023"/>
                <a:gd name="T24" fmla="*/ 35 w 1554"/>
                <a:gd name="T25" fmla="*/ 663 h 1023"/>
                <a:gd name="T26" fmla="*/ 77 w 1554"/>
                <a:gd name="T27" fmla="*/ 733 h 1023"/>
                <a:gd name="T28" fmla="*/ 133 w 1554"/>
                <a:gd name="T29" fmla="*/ 797 h 1023"/>
                <a:gd name="T30" fmla="*/ 202 w 1554"/>
                <a:gd name="T31" fmla="*/ 855 h 1023"/>
                <a:gd name="T32" fmla="*/ 283 w 1554"/>
                <a:gd name="T33" fmla="*/ 906 h 1023"/>
                <a:gd name="T34" fmla="*/ 374 w 1554"/>
                <a:gd name="T35" fmla="*/ 949 h 1023"/>
                <a:gd name="T36" fmla="*/ 475 w 1554"/>
                <a:gd name="T37" fmla="*/ 982 h 1023"/>
                <a:gd name="T38" fmla="*/ 583 w 1554"/>
                <a:gd name="T39" fmla="*/ 1006 h 1023"/>
                <a:gd name="T40" fmla="*/ 698 w 1554"/>
                <a:gd name="T41" fmla="*/ 1020 h 1023"/>
                <a:gd name="T42" fmla="*/ 818 w 1554"/>
                <a:gd name="T43" fmla="*/ 1022 h 1023"/>
                <a:gd name="T44" fmla="*/ 934 w 1554"/>
                <a:gd name="T45" fmla="*/ 1012 h 1023"/>
                <a:gd name="T46" fmla="*/ 1044 w 1554"/>
                <a:gd name="T47" fmla="*/ 992 h 1023"/>
                <a:gd name="T48" fmla="*/ 1148 w 1554"/>
                <a:gd name="T49" fmla="*/ 961 h 1023"/>
                <a:gd name="T50" fmla="*/ 1242 w 1554"/>
                <a:gd name="T51" fmla="*/ 921 h 1023"/>
                <a:gd name="T52" fmla="*/ 1327 w 1554"/>
                <a:gd name="T53" fmla="*/ 872 h 1023"/>
                <a:gd name="T54" fmla="*/ 1400 w 1554"/>
                <a:gd name="T55" fmla="*/ 817 h 1023"/>
                <a:gd name="T56" fmla="*/ 1460 w 1554"/>
                <a:gd name="T57" fmla="*/ 755 h 1023"/>
                <a:gd name="T58" fmla="*/ 1507 w 1554"/>
                <a:gd name="T59" fmla="*/ 687 h 1023"/>
                <a:gd name="T60" fmla="*/ 1538 w 1554"/>
                <a:gd name="T61" fmla="*/ 614 h 1023"/>
                <a:gd name="T62" fmla="*/ 1553 w 1554"/>
                <a:gd name="T63" fmla="*/ 537 h 1023"/>
                <a:gd name="T64" fmla="*/ 1550 w 1554"/>
                <a:gd name="T65" fmla="*/ 458 h 1023"/>
                <a:gd name="T66" fmla="*/ 1529 w 1554"/>
                <a:gd name="T67" fmla="*/ 383 h 1023"/>
                <a:gd name="T68" fmla="*/ 1493 w 1554"/>
                <a:gd name="T69" fmla="*/ 312 h 1023"/>
                <a:gd name="T70" fmla="*/ 1442 w 1554"/>
                <a:gd name="T71" fmla="*/ 246 h 1023"/>
                <a:gd name="T72" fmla="*/ 1377 w 1554"/>
                <a:gd name="T73" fmla="*/ 186 h 1023"/>
                <a:gd name="T74" fmla="*/ 1300 w 1554"/>
                <a:gd name="T75" fmla="*/ 133 h 1023"/>
                <a:gd name="T76" fmla="*/ 1211 w 1554"/>
                <a:gd name="T77" fmla="*/ 87 h 1023"/>
                <a:gd name="T78" fmla="*/ 1114 w 1554"/>
                <a:gd name="T79" fmla="*/ 50 h 1023"/>
                <a:gd name="T80" fmla="*/ 1008 w 1554"/>
                <a:gd name="T81" fmla="*/ 23 h 1023"/>
                <a:gd name="T82" fmla="*/ 895 w 1554"/>
                <a:gd name="T83" fmla="*/ 6 h 1023"/>
                <a:gd name="T84" fmla="*/ 777 w 1554"/>
                <a:gd name="T85" fmla="*/ 0 h 102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54"/>
                <a:gd name="T130" fmla="*/ 0 h 1023"/>
                <a:gd name="T131" fmla="*/ 1554 w 1554"/>
                <a:gd name="T132" fmla="*/ 1023 h 102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54" h="1023">
                  <a:moveTo>
                    <a:pt x="777" y="0"/>
                  </a:moveTo>
                  <a:lnTo>
                    <a:pt x="737" y="1"/>
                  </a:lnTo>
                  <a:lnTo>
                    <a:pt x="698" y="2"/>
                  </a:lnTo>
                  <a:lnTo>
                    <a:pt x="659" y="6"/>
                  </a:lnTo>
                  <a:lnTo>
                    <a:pt x="621" y="10"/>
                  </a:lnTo>
                  <a:lnTo>
                    <a:pt x="583" y="16"/>
                  </a:lnTo>
                  <a:lnTo>
                    <a:pt x="546" y="23"/>
                  </a:lnTo>
                  <a:lnTo>
                    <a:pt x="510" y="31"/>
                  </a:lnTo>
                  <a:lnTo>
                    <a:pt x="475" y="40"/>
                  </a:lnTo>
                  <a:lnTo>
                    <a:pt x="441" y="50"/>
                  </a:lnTo>
                  <a:lnTo>
                    <a:pt x="407" y="62"/>
                  </a:lnTo>
                  <a:lnTo>
                    <a:pt x="374" y="74"/>
                  </a:lnTo>
                  <a:lnTo>
                    <a:pt x="343" y="87"/>
                  </a:lnTo>
                  <a:lnTo>
                    <a:pt x="313" y="101"/>
                  </a:lnTo>
                  <a:lnTo>
                    <a:pt x="283" y="117"/>
                  </a:lnTo>
                  <a:lnTo>
                    <a:pt x="255" y="133"/>
                  </a:lnTo>
                  <a:lnTo>
                    <a:pt x="228" y="149"/>
                  </a:lnTo>
                  <a:lnTo>
                    <a:pt x="202" y="167"/>
                  </a:lnTo>
                  <a:lnTo>
                    <a:pt x="178" y="186"/>
                  </a:lnTo>
                  <a:lnTo>
                    <a:pt x="155" y="205"/>
                  </a:lnTo>
                  <a:lnTo>
                    <a:pt x="133" y="226"/>
                  </a:lnTo>
                  <a:lnTo>
                    <a:pt x="113" y="246"/>
                  </a:lnTo>
                  <a:lnTo>
                    <a:pt x="94" y="268"/>
                  </a:lnTo>
                  <a:lnTo>
                    <a:pt x="77" y="290"/>
                  </a:lnTo>
                  <a:lnTo>
                    <a:pt x="62" y="312"/>
                  </a:lnTo>
                  <a:lnTo>
                    <a:pt x="47" y="335"/>
                  </a:lnTo>
                  <a:lnTo>
                    <a:pt x="35" y="359"/>
                  </a:lnTo>
                  <a:lnTo>
                    <a:pt x="25" y="383"/>
                  </a:lnTo>
                  <a:lnTo>
                    <a:pt x="16" y="408"/>
                  </a:lnTo>
                  <a:lnTo>
                    <a:pt x="9" y="433"/>
                  </a:lnTo>
                  <a:lnTo>
                    <a:pt x="4" y="458"/>
                  </a:lnTo>
                  <a:lnTo>
                    <a:pt x="2" y="484"/>
                  </a:lnTo>
                  <a:lnTo>
                    <a:pt x="0" y="511"/>
                  </a:lnTo>
                  <a:lnTo>
                    <a:pt x="2" y="537"/>
                  </a:lnTo>
                  <a:lnTo>
                    <a:pt x="4" y="563"/>
                  </a:lnTo>
                  <a:lnTo>
                    <a:pt x="9" y="589"/>
                  </a:lnTo>
                  <a:lnTo>
                    <a:pt x="16" y="614"/>
                  </a:lnTo>
                  <a:lnTo>
                    <a:pt x="25" y="639"/>
                  </a:lnTo>
                  <a:lnTo>
                    <a:pt x="35" y="663"/>
                  </a:lnTo>
                  <a:lnTo>
                    <a:pt x="47" y="687"/>
                  </a:lnTo>
                  <a:lnTo>
                    <a:pt x="62" y="710"/>
                  </a:lnTo>
                  <a:lnTo>
                    <a:pt x="77" y="733"/>
                  </a:lnTo>
                  <a:lnTo>
                    <a:pt x="94" y="755"/>
                  </a:lnTo>
                  <a:lnTo>
                    <a:pt x="113" y="777"/>
                  </a:lnTo>
                  <a:lnTo>
                    <a:pt x="133" y="797"/>
                  </a:lnTo>
                  <a:lnTo>
                    <a:pt x="155" y="817"/>
                  </a:lnTo>
                  <a:lnTo>
                    <a:pt x="178" y="837"/>
                  </a:lnTo>
                  <a:lnTo>
                    <a:pt x="202" y="855"/>
                  </a:lnTo>
                  <a:lnTo>
                    <a:pt x="228" y="872"/>
                  </a:lnTo>
                  <a:lnTo>
                    <a:pt x="255" y="889"/>
                  </a:lnTo>
                  <a:lnTo>
                    <a:pt x="283" y="906"/>
                  </a:lnTo>
                  <a:lnTo>
                    <a:pt x="313" y="921"/>
                  </a:lnTo>
                  <a:lnTo>
                    <a:pt x="343" y="935"/>
                  </a:lnTo>
                  <a:lnTo>
                    <a:pt x="374" y="949"/>
                  </a:lnTo>
                  <a:lnTo>
                    <a:pt x="407" y="961"/>
                  </a:lnTo>
                  <a:lnTo>
                    <a:pt x="441" y="972"/>
                  </a:lnTo>
                  <a:lnTo>
                    <a:pt x="475" y="982"/>
                  </a:lnTo>
                  <a:lnTo>
                    <a:pt x="510" y="992"/>
                  </a:lnTo>
                  <a:lnTo>
                    <a:pt x="546" y="1000"/>
                  </a:lnTo>
                  <a:lnTo>
                    <a:pt x="583" y="1006"/>
                  </a:lnTo>
                  <a:lnTo>
                    <a:pt x="621" y="1012"/>
                  </a:lnTo>
                  <a:lnTo>
                    <a:pt x="659" y="1017"/>
                  </a:lnTo>
                  <a:lnTo>
                    <a:pt x="698" y="1020"/>
                  </a:lnTo>
                  <a:lnTo>
                    <a:pt x="737" y="1022"/>
                  </a:lnTo>
                  <a:lnTo>
                    <a:pt x="777" y="1023"/>
                  </a:lnTo>
                  <a:lnTo>
                    <a:pt x="818" y="1022"/>
                  </a:lnTo>
                  <a:lnTo>
                    <a:pt x="857" y="1020"/>
                  </a:lnTo>
                  <a:lnTo>
                    <a:pt x="895" y="1017"/>
                  </a:lnTo>
                  <a:lnTo>
                    <a:pt x="934" y="1012"/>
                  </a:lnTo>
                  <a:lnTo>
                    <a:pt x="972" y="1006"/>
                  </a:lnTo>
                  <a:lnTo>
                    <a:pt x="1008" y="1000"/>
                  </a:lnTo>
                  <a:lnTo>
                    <a:pt x="1044" y="992"/>
                  </a:lnTo>
                  <a:lnTo>
                    <a:pt x="1080" y="982"/>
                  </a:lnTo>
                  <a:lnTo>
                    <a:pt x="1114" y="972"/>
                  </a:lnTo>
                  <a:lnTo>
                    <a:pt x="1148" y="961"/>
                  </a:lnTo>
                  <a:lnTo>
                    <a:pt x="1180" y="949"/>
                  </a:lnTo>
                  <a:lnTo>
                    <a:pt x="1211" y="935"/>
                  </a:lnTo>
                  <a:lnTo>
                    <a:pt x="1242" y="921"/>
                  </a:lnTo>
                  <a:lnTo>
                    <a:pt x="1271" y="906"/>
                  </a:lnTo>
                  <a:lnTo>
                    <a:pt x="1300" y="889"/>
                  </a:lnTo>
                  <a:lnTo>
                    <a:pt x="1327" y="872"/>
                  </a:lnTo>
                  <a:lnTo>
                    <a:pt x="1353" y="855"/>
                  </a:lnTo>
                  <a:lnTo>
                    <a:pt x="1377" y="837"/>
                  </a:lnTo>
                  <a:lnTo>
                    <a:pt x="1400" y="817"/>
                  </a:lnTo>
                  <a:lnTo>
                    <a:pt x="1422" y="797"/>
                  </a:lnTo>
                  <a:lnTo>
                    <a:pt x="1442" y="777"/>
                  </a:lnTo>
                  <a:lnTo>
                    <a:pt x="1460" y="755"/>
                  </a:lnTo>
                  <a:lnTo>
                    <a:pt x="1478" y="733"/>
                  </a:lnTo>
                  <a:lnTo>
                    <a:pt x="1493" y="710"/>
                  </a:lnTo>
                  <a:lnTo>
                    <a:pt x="1507" y="687"/>
                  </a:lnTo>
                  <a:lnTo>
                    <a:pt x="1519" y="663"/>
                  </a:lnTo>
                  <a:lnTo>
                    <a:pt x="1529" y="639"/>
                  </a:lnTo>
                  <a:lnTo>
                    <a:pt x="1538" y="614"/>
                  </a:lnTo>
                  <a:lnTo>
                    <a:pt x="1545" y="589"/>
                  </a:lnTo>
                  <a:lnTo>
                    <a:pt x="1550" y="563"/>
                  </a:lnTo>
                  <a:lnTo>
                    <a:pt x="1553" y="537"/>
                  </a:lnTo>
                  <a:lnTo>
                    <a:pt x="1554" y="511"/>
                  </a:lnTo>
                  <a:lnTo>
                    <a:pt x="1553" y="484"/>
                  </a:lnTo>
                  <a:lnTo>
                    <a:pt x="1550" y="458"/>
                  </a:lnTo>
                  <a:lnTo>
                    <a:pt x="1545" y="433"/>
                  </a:lnTo>
                  <a:lnTo>
                    <a:pt x="1538" y="408"/>
                  </a:lnTo>
                  <a:lnTo>
                    <a:pt x="1529" y="383"/>
                  </a:lnTo>
                  <a:lnTo>
                    <a:pt x="1519" y="359"/>
                  </a:lnTo>
                  <a:lnTo>
                    <a:pt x="1507" y="335"/>
                  </a:lnTo>
                  <a:lnTo>
                    <a:pt x="1493" y="312"/>
                  </a:lnTo>
                  <a:lnTo>
                    <a:pt x="1478" y="290"/>
                  </a:lnTo>
                  <a:lnTo>
                    <a:pt x="1460" y="268"/>
                  </a:lnTo>
                  <a:lnTo>
                    <a:pt x="1442" y="246"/>
                  </a:lnTo>
                  <a:lnTo>
                    <a:pt x="1422" y="226"/>
                  </a:lnTo>
                  <a:lnTo>
                    <a:pt x="1400" y="205"/>
                  </a:lnTo>
                  <a:lnTo>
                    <a:pt x="1377" y="186"/>
                  </a:lnTo>
                  <a:lnTo>
                    <a:pt x="1353" y="167"/>
                  </a:lnTo>
                  <a:lnTo>
                    <a:pt x="1327" y="149"/>
                  </a:lnTo>
                  <a:lnTo>
                    <a:pt x="1300" y="133"/>
                  </a:lnTo>
                  <a:lnTo>
                    <a:pt x="1271" y="117"/>
                  </a:lnTo>
                  <a:lnTo>
                    <a:pt x="1242" y="101"/>
                  </a:lnTo>
                  <a:lnTo>
                    <a:pt x="1211" y="87"/>
                  </a:lnTo>
                  <a:lnTo>
                    <a:pt x="1180" y="74"/>
                  </a:lnTo>
                  <a:lnTo>
                    <a:pt x="1148" y="62"/>
                  </a:lnTo>
                  <a:lnTo>
                    <a:pt x="1114" y="50"/>
                  </a:lnTo>
                  <a:lnTo>
                    <a:pt x="1080" y="40"/>
                  </a:lnTo>
                  <a:lnTo>
                    <a:pt x="1044" y="31"/>
                  </a:lnTo>
                  <a:lnTo>
                    <a:pt x="1008" y="23"/>
                  </a:lnTo>
                  <a:lnTo>
                    <a:pt x="972" y="16"/>
                  </a:lnTo>
                  <a:lnTo>
                    <a:pt x="934" y="10"/>
                  </a:lnTo>
                  <a:lnTo>
                    <a:pt x="895" y="6"/>
                  </a:lnTo>
                  <a:lnTo>
                    <a:pt x="857" y="2"/>
                  </a:lnTo>
                  <a:lnTo>
                    <a:pt x="818" y="1"/>
                  </a:lnTo>
                  <a:lnTo>
                    <a:pt x="777" y="0"/>
                  </a:lnTo>
                  <a:close/>
                </a:path>
              </a:pathLst>
            </a:custGeom>
            <a:noFill/>
            <a:ln w="9525">
              <a:noFill/>
              <a:round/>
              <a:headEnd/>
              <a:tailEnd/>
            </a:ln>
          </p:spPr>
          <p:txBody>
            <a:bodyPr/>
            <a:lstStyle/>
            <a:p>
              <a:endParaRPr lang="en-US"/>
            </a:p>
          </p:txBody>
        </p:sp>
        <p:sp>
          <p:nvSpPr>
            <p:cNvPr id="222" name="Freeform 109"/>
            <p:cNvSpPr>
              <a:spLocks/>
            </p:cNvSpPr>
            <p:nvPr/>
          </p:nvSpPr>
          <p:spPr bwMode="auto">
            <a:xfrm>
              <a:off x="3314700" y="2382709"/>
              <a:ext cx="2466975" cy="1679575"/>
            </a:xfrm>
            <a:custGeom>
              <a:avLst/>
              <a:gdLst>
                <a:gd name="T0" fmla="*/ 697 w 1554"/>
                <a:gd name="T1" fmla="*/ 2 h 974"/>
                <a:gd name="T2" fmla="*/ 583 w 1554"/>
                <a:gd name="T3" fmla="*/ 26 h 974"/>
                <a:gd name="T4" fmla="*/ 474 w 1554"/>
                <a:gd name="T5" fmla="*/ 68 h 974"/>
                <a:gd name="T6" fmla="*/ 374 w 1554"/>
                <a:gd name="T7" fmla="*/ 125 h 974"/>
                <a:gd name="T8" fmla="*/ 283 w 1554"/>
                <a:gd name="T9" fmla="*/ 197 h 974"/>
                <a:gd name="T10" fmla="*/ 202 w 1554"/>
                <a:gd name="T11" fmla="*/ 286 h 974"/>
                <a:gd name="T12" fmla="*/ 132 w 1554"/>
                <a:gd name="T13" fmla="*/ 382 h 974"/>
                <a:gd name="T14" fmla="*/ 76 w 1554"/>
                <a:gd name="T15" fmla="*/ 493 h 974"/>
                <a:gd name="T16" fmla="*/ 35 w 1554"/>
                <a:gd name="T17" fmla="*/ 610 h 974"/>
                <a:gd name="T18" fmla="*/ 9 w 1554"/>
                <a:gd name="T19" fmla="*/ 739 h 974"/>
                <a:gd name="T20" fmla="*/ 0 w 1554"/>
                <a:gd name="T21" fmla="*/ 871 h 974"/>
                <a:gd name="T22" fmla="*/ 9 w 1554"/>
                <a:gd name="T23" fmla="*/ 998 h 974"/>
                <a:gd name="T24" fmla="*/ 35 w 1554"/>
                <a:gd name="T25" fmla="*/ 1125 h 974"/>
                <a:gd name="T26" fmla="*/ 76 w 1554"/>
                <a:gd name="T27" fmla="*/ 1245 h 974"/>
                <a:gd name="T28" fmla="*/ 132 w 1554"/>
                <a:gd name="T29" fmla="*/ 1353 h 974"/>
                <a:gd name="T30" fmla="*/ 202 w 1554"/>
                <a:gd name="T31" fmla="*/ 1452 h 974"/>
                <a:gd name="T32" fmla="*/ 283 w 1554"/>
                <a:gd name="T33" fmla="*/ 1537 h 974"/>
                <a:gd name="T34" fmla="*/ 374 w 1554"/>
                <a:gd name="T35" fmla="*/ 1612 h 974"/>
                <a:gd name="T36" fmla="*/ 474 w 1554"/>
                <a:gd name="T37" fmla="*/ 1668 h 974"/>
                <a:gd name="T38" fmla="*/ 583 w 1554"/>
                <a:gd name="T39" fmla="*/ 1711 h 974"/>
                <a:gd name="T40" fmla="*/ 697 w 1554"/>
                <a:gd name="T41" fmla="*/ 1734 h 974"/>
                <a:gd name="T42" fmla="*/ 817 w 1554"/>
                <a:gd name="T43" fmla="*/ 1737 h 974"/>
                <a:gd name="T44" fmla="*/ 934 w 1554"/>
                <a:gd name="T45" fmla="*/ 1721 h 974"/>
                <a:gd name="T46" fmla="*/ 1044 w 1554"/>
                <a:gd name="T47" fmla="*/ 1683 h 974"/>
                <a:gd name="T48" fmla="*/ 1147 w 1554"/>
                <a:gd name="T49" fmla="*/ 1633 h 974"/>
                <a:gd name="T50" fmla="*/ 1242 w 1554"/>
                <a:gd name="T51" fmla="*/ 1564 h 974"/>
                <a:gd name="T52" fmla="*/ 1326 w 1554"/>
                <a:gd name="T53" fmla="*/ 1484 h 974"/>
                <a:gd name="T54" fmla="*/ 1400 w 1554"/>
                <a:gd name="T55" fmla="*/ 1387 h 974"/>
                <a:gd name="T56" fmla="*/ 1460 w 1554"/>
                <a:gd name="T57" fmla="*/ 1282 h 974"/>
                <a:gd name="T58" fmla="*/ 1507 w 1554"/>
                <a:gd name="T59" fmla="*/ 1164 h 974"/>
                <a:gd name="T60" fmla="*/ 1538 w 1554"/>
                <a:gd name="T61" fmla="*/ 1044 h 974"/>
                <a:gd name="T62" fmla="*/ 1553 w 1554"/>
                <a:gd name="T63" fmla="*/ 914 h 974"/>
                <a:gd name="T64" fmla="*/ 1550 w 1554"/>
                <a:gd name="T65" fmla="*/ 781 h 974"/>
                <a:gd name="T66" fmla="*/ 1529 w 1554"/>
                <a:gd name="T67" fmla="*/ 651 h 974"/>
                <a:gd name="T68" fmla="*/ 1493 w 1554"/>
                <a:gd name="T69" fmla="*/ 531 h 974"/>
                <a:gd name="T70" fmla="*/ 1441 w 1554"/>
                <a:gd name="T71" fmla="*/ 418 h 974"/>
                <a:gd name="T72" fmla="*/ 1376 w 1554"/>
                <a:gd name="T73" fmla="*/ 316 h 974"/>
                <a:gd name="T74" fmla="*/ 1299 w 1554"/>
                <a:gd name="T75" fmla="*/ 225 h 974"/>
                <a:gd name="T76" fmla="*/ 1211 w 1554"/>
                <a:gd name="T77" fmla="*/ 147 h 974"/>
                <a:gd name="T78" fmla="*/ 1114 w 1554"/>
                <a:gd name="T79" fmla="*/ 85 h 974"/>
                <a:gd name="T80" fmla="*/ 1008 w 1554"/>
                <a:gd name="T81" fmla="*/ 39 h 974"/>
                <a:gd name="T82" fmla="*/ 895 w 1554"/>
                <a:gd name="T83" fmla="*/ 5 h 974"/>
                <a:gd name="T84" fmla="*/ 777 w 1554"/>
                <a:gd name="T85" fmla="*/ 0 h 97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54"/>
                <a:gd name="T130" fmla="*/ 0 h 974"/>
                <a:gd name="T131" fmla="*/ 1554 w 1554"/>
                <a:gd name="T132" fmla="*/ 974 h 97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54" h="974">
                  <a:moveTo>
                    <a:pt x="777" y="0"/>
                  </a:moveTo>
                  <a:lnTo>
                    <a:pt x="737" y="0"/>
                  </a:lnTo>
                  <a:lnTo>
                    <a:pt x="697" y="2"/>
                  </a:lnTo>
                  <a:lnTo>
                    <a:pt x="658" y="5"/>
                  </a:lnTo>
                  <a:lnTo>
                    <a:pt x="620" y="9"/>
                  </a:lnTo>
                  <a:lnTo>
                    <a:pt x="583" y="15"/>
                  </a:lnTo>
                  <a:lnTo>
                    <a:pt x="546" y="22"/>
                  </a:lnTo>
                  <a:lnTo>
                    <a:pt x="510" y="29"/>
                  </a:lnTo>
                  <a:lnTo>
                    <a:pt x="474" y="38"/>
                  </a:lnTo>
                  <a:lnTo>
                    <a:pt x="440" y="48"/>
                  </a:lnTo>
                  <a:lnTo>
                    <a:pt x="407" y="58"/>
                  </a:lnTo>
                  <a:lnTo>
                    <a:pt x="374" y="70"/>
                  </a:lnTo>
                  <a:lnTo>
                    <a:pt x="343" y="82"/>
                  </a:lnTo>
                  <a:lnTo>
                    <a:pt x="312" y="96"/>
                  </a:lnTo>
                  <a:lnTo>
                    <a:pt x="283" y="111"/>
                  </a:lnTo>
                  <a:lnTo>
                    <a:pt x="254" y="126"/>
                  </a:lnTo>
                  <a:lnTo>
                    <a:pt x="227" y="142"/>
                  </a:lnTo>
                  <a:lnTo>
                    <a:pt x="202" y="160"/>
                  </a:lnTo>
                  <a:lnTo>
                    <a:pt x="177" y="177"/>
                  </a:lnTo>
                  <a:lnTo>
                    <a:pt x="154" y="195"/>
                  </a:lnTo>
                  <a:lnTo>
                    <a:pt x="132" y="214"/>
                  </a:lnTo>
                  <a:lnTo>
                    <a:pt x="112" y="234"/>
                  </a:lnTo>
                  <a:lnTo>
                    <a:pt x="93" y="254"/>
                  </a:lnTo>
                  <a:lnTo>
                    <a:pt x="76" y="276"/>
                  </a:lnTo>
                  <a:lnTo>
                    <a:pt x="61" y="297"/>
                  </a:lnTo>
                  <a:lnTo>
                    <a:pt x="47" y="319"/>
                  </a:lnTo>
                  <a:lnTo>
                    <a:pt x="35" y="342"/>
                  </a:lnTo>
                  <a:lnTo>
                    <a:pt x="24" y="365"/>
                  </a:lnTo>
                  <a:lnTo>
                    <a:pt x="15" y="388"/>
                  </a:lnTo>
                  <a:lnTo>
                    <a:pt x="9" y="413"/>
                  </a:lnTo>
                  <a:lnTo>
                    <a:pt x="4" y="437"/>
                  </a:lnTo>
                  <a:lnTo>
                    <a:pt x="1" y="461"/>
                  </a:lnTo>
                  <a:lnTo>
                    <a:pt x="0" y="487"/>
                  </a:lnTo>
                  <a:lnTo>
                    <a:pt x="1" y="512"/>
                  </a:lnTo>
                  <a:lnTo>
                    <a:pt x="4" y="536"/>
                  </a:lnTo>
                  <a:lnTo>
                    <a:pt x="9" y="560"/>
                  </a:lnTo>
                  <a:lnTo>
                    <a:pt x="15" y="585"/>
                  </a:lnTo>
                  <a:lnTo>
                    <a:pt x="24" y="608"/>
                  </a:lnTo>
                  <a:lnTo>
                    <a:pt x="35" y="631"/>
                  </a:lnTo>
                  <a:lnTo>
                    <a:pt x="47" y="654"/>
                  </a:lnTo>
                  <a:lnTo>
                    <a:pt x="61" y="677"/>
                  </a:lnTo>
                  <a:lnTo>
                    <a:pt x="76" y="698"/>
                  </a:lnTo>
                  <a:lnTo>
                    <a:pt x="93" y="719"/>
                  </a:lnTo>
                  <a:lnTo>
                    <a:pt x="112" y="739"/>
                  </a:lnTo>
                  <a:lnTo>
                    <a:pt x="132" y="759"/>
                  </a:lnTo>
                  <a:lnTo>
                    <a:pt x="154" y="778"/>
                  </a:lnTo>
                  <a:lnTo>
                    <a:pt x="177" y="797"/>
                  </a:lnTo>
                  <a:lnTo>
                    <a:pt x="202" y="814"/>
                  </a:lnTo>
                  <a:lnTo>
                    <a:pt x="227" y="831"/>
                  </a:lnTo>
                  <a:lnTo>
                    <a:pt x="254" y="847"/>
                  </a:lnTo>
                  <a:lnTo>
                    <a:pt x="283" y="862"/>
                  </a:lnTo>
                  <a:lnTo>
                    <a:pt x="312" y="877"/>
                  </a:lnTo>
                  <a:lnTo>
                    <a:pt x="343" y="890"/>
                  </a:lnTo>
                  <a:lnTo>
                    <a:pt x="374" y="903"/>
                  </a:lnTo>
                  <a:lnTo>
                    <a:pt x="407" y="915"/>
                  </a:lnTo>
                  <a:lnTo>
                    <a:pt x="440" y="926"/>
                  </a:lnTo>
                  <a:lnTo>
                    <a:pt x="474" y="935"/>
                  </a:lnTo>
                  <a:lnTo>
                    <a:pt x="510" y="944"/>
                  </a:lnTo>
                  <a:lnTo>
                    <a:pt x="546" y="952"/>
                  </a:lnTo>
                  <a:lnTo>
                    <a:pt x="583" y="958"/>
                  </a:lnTo>
                  <a:lnTo>
                    <a:pt x="620" y="964"/>
                  </a:lnTo>
                  <a:lnTo>
                    <a:pt x="658" y="968"/>
                  </a:lnTo>
                  <a:lnTo>
                    <a:pt x="697" y="971"/>
                  </a:lnTo>
                  <a:lnTo>
                    <a:pt x="737" y="973"/>
                  </a:lnTo>
                  <a:lnTo>
                    <a:pt x="777" y="974"/>
                  </a:lnTo>
                  <a:lnTo>
                    <a:pt x="817" y="973"/>
                  </a:lnTo>
                  <a:lnTo>
                    <a:pt x="856" y="971"/>
                  </a:lnTo>
                  <a:lnTo>
                    <a:pt x="895" y="968"/>
                  </a:lnTo>
                  <a:lnTo>
                    <a:pt x="934" y="964"/>
                  </a:lnTo>
                  <a:lnTo>
                    <a:pt x="971" y="958"/>
                  </a:lnTo>
                  <a:lnTo>
                    <a:pt x="1008" y="952"/>
                  </a:lnTo>
                  <a:lnTo>
                    <a:pt x="1044" y="944"/>
                  </a:lnTo>
                  <a:lnTo>
                    <a:pt x="1080" y="935"/>
                  </a:lnTo>
                  <a:lnTo>
                    <a:pt x="1114" y="926"/>
                  </a:lnTo>
                  <a:lnTo>
                    <a:pt x="1147" y="915"/>
                  </a:lnTo>
                  <a:lnTo>
                    <a:pt x="1180" y="903"/>
                  </a:lnTo>
                  <a:lnTo>
                    <a:pt x="1211" y="890"/>
                  </a:lnTo>
                  <a:lnTo>
                    <a:pt x="1242" y="877"/>
                  </a:lnTo>
                  <a:lnTo>
                    <a:pt x="1271" y="862"/>
                  </a:lnTo>
                  <a:lnTo>
                    <a:pt x="1299" y="847"/>
                  </a:lnTo>
                  <a:lnTo>
                    <a:pt x="1326" y="831"/>
                  </a:lnTo>
                  <a:lnTo>
                    <a:pt x="1352" y="814"/>
                  </a:lnTo>
                  <a:lnTo>
                    <a:pt x="1376" y="797"/>
                  </a:lnTo>
                  <a:lnTo>
                    <a:pt x="1400" y="778"/>
                  </a:lnTo>
                  <a:lnTo>
                    <a:pt x="1421" y="759"/>
                  </a:lnTo>
                  <a:lnTo>
                    <a:pt x="1441" y="739"/>
                  </a:lnTo>
                  <a:lnTo>
                    <a:pt x="1460" y="719"/>
                  </a:lnTo>
                  <a:lnTo>
                    <a:pt x="1477" y="698"/>
                  </a:lnTo>
                  <a:lnTo>
                    <a:pt x="1493" y="677"/>
                  </a:lnTo>
                  <a:lnTo>
                    <a:pt x="1507" y="654"/>
                  </a:lnTo>
                  <a:lnTo>
                    <a:pt x="1519" y="631"/>
                  </a:lnTo>
                  <a:lnTo>
                    <a:pt x="1529" y="608"/>
                  </a:lnTo>
                  <a:lnTo>
                    <a:pt x="1538" y="585"/>
                  </a:lnTo>
                  <a:lnTo>
                    <a:pt x="1545" y="560"/>
                  </a:lnTo>
                  <a:lnTo>
                    <a:pt x="1550" y="536"/>
                  </a:lnTo>
                  <a:lnTo>
                    <a:pt x="1553" y="512"/>
                  </a:lnTo>
                  <a:lnTo>
                    <a:pt x="1554" y="487"/>
                  </a:lnTo>
                  <a:lnTo>
                    <a:pt x="1553" y="461"/>
                  </a:lnTo>
                  <a:lnTo>
                    <a:pt x="1550" y="437"/>
                  </a:lnTo>
                  <a:lnTo>
                    <a:pt x="1545" y="413"/>
                  </a:lnTo>
                  <a:lnTo>
                    <a:pt x="1538" y="388"/>
                  </a:lnTo>
                  <a:lnTo>
                    <a:pt x="1529" y="365"/>
                  </a:lnTo>
                  <a:lnTo>
                    <a:pt x="1519" y="342"/>
                  </a:lnTo>
                  <a:lnTo>
                    <a:pt x="1507" y="319"/>
                  </a:lnTo>
                  <a:lnTo>
                    <a:pt x="1493" y="297"/>
                  </a:lnTo>
                  <a:lnTo>
                    <a:pt x="1477" y="276"/>
                  </a:lnTo>
                  <a:lnTo>
                    <a:pt x="1460" y="254"/>
                  </a:lnTo>
                  <a:lnTo>
                    <a:pt x="1441" y="234"/>
                  </a:lnTo>
                  <a:lnTo>
                    <a:pt x="1421" y="214"/>
                  </a:lnTo>
                  <a:lnTo>
                    <a:pt x="1400" y="195"/>
                  </a:lnTo>
                  <a:lnTo>
                    <a:pt x="1376" y="177"/>
                  </a:lnTo>
                  <a:lnTo>
                    <a:pt x="1352" y="160"/>
                  </a:lnTo>
                  <a:lnTo>
                    <a:pt x="1326" y="142"/>
                  </a:lnTo>
                  <a:lnTo>
                    <a:pt x="1299" y="126"/>
                  </a:lnTo>
                  <a:lnTo>
                    <a:pt x="1271" y="111"/>
                  </a:lnTo>
                  <a:lnTo>
                    <a:pt x="1242" y="96"/>
                  </a:lnTo>
                  <a:lnTo>
                    <a:pt x="1211" y="82"/>
                  </a:lnTo>
                  <a:lnTo>
                    <a:pt x="1180" y="70"/>
                  </a:lnTo>
                  <a:lnTo>
                    <a:pt x="1147" y="58"/>
                  </a:lnTo>
                  <a:lnTo>
                    <a:pt x="1114" y="48"/>
                  </a:lnTo>
                  <a:lnTo>
                    <a:pt x="1080" y="38"/>
                  </a:lnTo>
                  <a:lnTo>
                    <a:pt x="1044" y="29"/>
                  </a:lnTo>
                  <a:lnTo>
                    <a:pt x="1008" y="22"/>
                  </a:lnTo>
                  <a:lnTo>
                    <a:pt x="971" y="15"/>
                  </a:lnTo>
                  <a:lnTo>
                    <a:pt x="934" y="9"/>
                  </a:lnTo>
                  <a:lnTo>
                    <a:pt x="895" y="5"/>
                  </a:lnTo>
                  <a:lnTo>
                    <a:pt x="856" y="2"/>
                  </a:lnTo>
                  <a:lnTo>
                    <a:pt x="817" y="0"/>
                  </a:lnTo>
                  <a:lnTo>
                    <a:pt x="777" y="0"/>
                  </a:lnTo>
                </a:path>
              </a:pathLst>
            </a:custGeom>
            <a:solidFill>
              <a:srgbClr val="66FFFF"/>
            </a:solidFill>
            <a:ln w="7938">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endParaRPr lang="en-US"/>
            </a:p>
          </p:txBody>
        </p:sp>
        <p:grpSp>
          <p:nvGrpSpPr>
            <p:cNvPr id="16" name="Group 110"/>
            <p:cNvGrpSpPr>
              <a:grpSpLocks/>
            </p:cNvGrpSpPr>
            <p:nvPr/>
          </p:nvGrpSpPr>
          <p:grpSpPr bwMode="auto">
            <a:xfrm>
              <a:off x="3852863" y="2535109"/>
              <a:ext cx="1441450" cy="1360488"/>
              <a:chOff x="4135" y="530"/>
              <a:chExt cx="908" cy="857"/>
            </a:xfrm>
          </p:grpSpPr>
          <p:sp>
            <p:nvSpPr>
              <p:cNvPr id="224" name="Rectangle 111"/>
              <p:cNvSpPr>
                <a:spLocks noChangeArrowheads="1"/>
              </p:cNvSpPr>
              <p:nvPr/>
            </p:nvSpPr>
            <p:spPr bwMode="auto">
              <a:xfrm>
                <a:off x="4147" y="530"/>
                <a:ext cx="896" cy="204"/>
              </a:xfrm>
              <a:prstGeom prst="rect">
                <a:avLst/>
              </a:prstGeom>
              <a:noFill/>
              <a:ln w="9525">
                <a:noFill/>
                <a:miter lim="800000"/>
                <a:headEnd/>
                <a:tailEnd/>
              </a:ln>
            </p:spPr>
            <p:txBody>
              <a:bodyPr wrap="square" lIns="0" tIns="0" rIns="0" bIns="0">
                <a:spAutoFit/>
              </a:bodyPr>
              <a:lstStyle/>
              <a:p>
                <a:pPr algn="ctr">
                  <a:defRPr/>
                </a:pPr>
                <a:r>
                  <a:rPr lang="en-US" sz="1050" b="1" dirty="0">
                    <a:solidFill>
                      <a:srgbClr val="000000"/>
                    </a:solidFill>
                    <a:effectLst/>
                    <a:latin typeface="Arial" charset="0"/>
                    <a:ea typeface="ＭＳ Ｐゴシック" pitchFamily="-112" charset="-128"/>
                    <a:cs typeface="+mn-cs"/>
                  </a:rPr>
                  <a:t>System </a:t>
                </a:r>
                <a:r>
                  <a:rPr lang="en-US" sz="1050" b="1" dirty="0" smtClean="0">
                    <a:solidFill>
                      <a:srgbClr val="000000"/>
                    </a:solidFill>
                    <a:effectLst/>
                    <a:latin typeface="Arial" charset="0"/>
                    <a:ea typeface="ＭＳ Ｐゴシック" pitchFamily="-112" charset="-128"/>
                    <a:cs typeface="+mn-cs"/>
                  </a:rPr>
                  <a:t>Architectural Model (SAM)</a:t>
                </a:r>
                <a:endParaRPr lang="en-US" sz="1050" b="1" dirty="0">
                  <a:solidFill>
                    <a:schemeClr val="tx1"/>
                  </a:solidFill>
                  <a:effectLst/>
                  <a:latin typeface="Arial" charset="0"/>
                  <a:ea typeface="ＭＳ Ｐゴシック" pitchFamily="-112" charset="-128"/>
                  <a:cs typeface="+mn-cs"/>
                </a:endParaRPr>
              </a:p>
            </p:txBody>
          </p:sp>
          <p:sp>
            <p:nvSpPr>
              <p:cNvPr id="225" name="Freeform 112"/>
              <p:cNvSpPr>
                <a:spLocks/>
              </p:cNvSpPr>
              <p:nvPr/>
            </p:nvSpPr>
            <p:spPr bwMode="auto">
              <a:xfrm>
                <a:off x="4136" y="1046"/>
                <a:ext cx="398" cy="340"/>
              </a:xfrm>
              <a:custGeom>
                <a:avLst/>
                <a:gdLst>
                  <a:gd name="T0" fmla="*/ 0 w 398"/>
                  <a:gd name="T1" fmla="*/ 0 h 340"/>
                  <a:gd name="T2" fmla="*/ 0 w 398"/>
                  <a:gd name="T3" fmla="*/ 340 h 340"/>
                  <a:gd name="T4" fmla="*/ 398 w 398"/>
                  <a:gd name="T5" fmla="*/ 340 h 340"/>
                  <a:gd name="T6" fmla="*/ 398 w 398"/>
                  <a:gd name="T7" fmla="*/ 0 h 340"/>
                  <a:gd name="T8" fmla="*/ 0 w 398"/>
                  <a:gd name="T9" fmla="*/ 0 h 340"/>
                  <a:gd name="T10" fmla="*/ 0 w 398"/>
                  <a:gd name="T11" fmla="*/ 0 h 340"/>
                  <a:gd name="T12" fmla="*/ 0 60000 65536"/>
                  <a:gd name="T13" fmla="*/ 0 60000 65536"/>
                  <a:gd name="T14" fmla="*/ 0 60000 65536"/>
                  <a:gd name="T15" fmla="*/ 0 60000 65536"/>
                  <a:gd name="T16" fmla="*/ 0 60000 65536"/>
                  <a:gd name="T17" fmla="*/ 0 60000 65536"/>
                  <a:gd name="T18" fmla="*/ 0 w 398"/>
                  <a:gd name="T19" fmla="*/ 0 h 340"/>
                  <a:gd name="T20" fmla="*/ 398 w 398"/>
                  <a:gd name="T21" fmla="*/ 340 h 340"/>
                </a:gdLst>
                <a:ahLst/>
                <a:cxnLst>
                  <a:cxn ang="T12">
                    <a:pos x="T0" y="T1"/>
                  </a:cxn>
                  <a:cxn ang="T13">
                    <a:pos x="T2" y="T3"/>
                  </a:cxn>
                  <a:cxn ang="T14">
                    <a:pos x="T4" y="T5"/>
                  </a:cxn>
                  <a:cxn ang="T15">
                    <a:pos x="T6" y="T7"/>
                  </a:cxn>
                  <a:cxn ang="T16">
                    <a:pos x="T8" y="T9"/>
                  </a:cxn>
                  <a:cxn ang="T17">
                    <a:pos x="T10" y="T11"/>
                  </a:cxn>
                </a:cxnLst>
                <a:rect l="T18" t="T19" r="T20" b="T21"/>
                <a:pathLst>
                  <a:path w="398" h="340">
                    <a:moveTo>
                      <a:pt x="0" y="0"/>
                    </a:moveTo>
                    <a:lnTo>
                      <a:pt x="0" y="340"/>
                    </a:lnTo>
                    <a:lnTo>
                      <a:pt x="398" y="340"/>
                    </a:lnTo>
                    <a:lnTo>
                      <a:pt x="398" y="0"/>
                    </a:lnTo>
                    <a:lnTo>
                      <a:pt x="0" y="0"/>
                    </a:lnTo>
                    <a:close/>
                  </a:path>
                </a:pathLst>
              </a:custGeom>
              <a:solidFill>
                <a:srgbClr val="FFFFFF"/>
              </a:solidFill>
              <a:ln w="9525">
                <a:noFill/>
                <a:round/>
                <a:headEnd/>
                <a:tailEnd/>
              </a:ln>
            </p:spPr>
            <p:txBody>
              <a:bodyPr/>
              <a:lstStyle/>
              <a:p>
                <a:endParaRPr lang="en-US"/>
              </a:p>
            </p:txBody>
          </p:sp>
          <p:sp>
            <p:nvSpPr>
              <p:cNvPr id="226" name="Freeform 113"/>
              <p:cNvSpPr>
                <a:spLocks/>
              </p:cNvSpPr>
              <p:nvPr/>
            </p:nvSpPr>
            <p:spPr bwMode="auto">
              <a:xfrm>
                <a:off x="4136" y="1046"/>
                <a:ext cx="398" cy="340"/>
              </a:xfrm>
              <a:custGeom>
                <a:avLst/>
                <a:gdLst>
                  <a:gd name="T0" fmla="*/ 0 w 398"/>
                  <a:gd name="T1" fmla="*/ 340 h 340"/>
                  <a:gd name="T2" fmla="*/ 398 w 398"/>
                  <a:gd name="T3" fmla="*/ 340 h 340"/>
                  <a:gd name="T4" fmla="*/ 398 w 398"/>
                  <a:gd name="T5" fmla="*/ 0 h 340"/>
                  <a:gd name="T6" fmla="*/ 0 w 398"/>
                  <a:gd name="T7" fmla="*/ 0 h 340"/>
                  <a:gd name="T8" fmla="*/ 0 w 398"/>
                  <a:gd name="T9" fmla="*/ 340 h 340"/>
                  <a:gd name="T10" fmla="*/ 0 w 398"/>
                  <a:gd name="T11" fmla="*/ 340 h 340"/>
                  <a:gd name="T12" fmla="*/ 0 60000 65536"/>
                  <a:gd name="T13" fmla="*/ 0 60000 65536"/>
                  <a:gd name="T14" fmla="*/ 0 60000 65536"/>
                  <a:gd name="T15" fmla="*/ 0 60000 65536"/>
                  <a:gd name="T16" fmla="*/ 0 60000 65536"/>
                  <a:gd name="T17" fmla="*/ 0 60000 65536"/>
                  <a:gd name="T18" fmla="*/ 0 w 398"/>
                  <a:gd name="T19" fmla="*/ 0 h 340"/>
                  <a:gd name="T20" fmla="*/ 398 w 398"/>
                  <a:gd name="T21" fmla="*/ 340 h 340"/>
                </a:gdLst>
                <a:ahLst/>
                <a:cxnLst>
                  <a:cxn ang="T12">
                    <a:pos x="T0" y="T1"/>
                  </a:cxn>
                  <a:cxn ang="T13">
                    <a:pos x="T2" y="T3"/>
                  </a:cxn>
                  <a:cxn ang="T14">
                    <a:pos x="T4" y="T5"/>
                  </a:cxn>
                  <a:cxn ang="T15">
                    <a:pos x="T6" y="T7"/>
                  </a:cxn>
                  <a:cxn ang="T16">
                    <a:pos x="T8" y="T9"/>
                  </a:cxn>
                  <a:cxn ang="T17">
                    <a:pos x="T10" y="T11"/>
                  </a:cxn>
                </a:cxnLst>
                <a:rect l="T18" t="T19" r="T20" b="T21"/>
                <a:pathLst>
                  <a:path w="398" h="340">
                    <a:moveTo>
                      <a:pt x="0" y="340"/>
                    </a:moveTo>
                    <a:lnTo>
                      <a:pt x="398" y="340"/>
                    </a:lnTo>
                    <a:lnTo>
                      <a:pt x="398" y="0"/>
                    </a:lnTo>
                    <a:lnTo>
                      <a:pt x="0" y="0"/>
                    </a:lnTo>
                    <a:lnTo>
                      <a:pt x="0" y="340"/>
                    </a:lnTo>
                    <a:close/>
                  </a:path>
                </a:pathLst>
              </a:custGeom>
              <a:noFill/>
              <a:ln w="3175">
                <a:solidFill>
                  <a:srgbClr val="000000"/>
                </a:solidFill>
                <a:round/>
                <a:headEnd/>
                <a:tailEnd/>
              </a:ln>
            </p:spPr>
            <p:txBody>
              <a:bodyPr/>
              <a:lstStyle/>
              <a:p>
                <a:endParaRPr lang="en-US"/>
              </a:p>
            </p:txBody>
          </p:sp>
          <p:sp>
            <p:nvSpPr>
              <p:cNvPr id="227" name="Freeform 114"/>
              <p:cNvSpPr>
                <a:spLocks noEditPoints="1"/>
              </p:cNvSpPr>
              <p:nvPr/>
            </p:nvSpPr>
            <p:spPr bwMode="auto">
              <a:xfrm>
                <a:off x="4135" y="1385"/>
                <a:ext cx="400" cy="2"/>
              </a:xfrm>
              <a:custGeom>
                <a:avLst/>
                <a:gdLst>
                  <a:gd name="T0" fmla="*/ 0 w 400"/>
                  <a:gd name="T1" fmla="*/ 1 h 2"/>
                  <a:gd name="T2" fmla="*/ 16 w 400"/>
                  <a:gd name="T3" fmla="*/ 2 h 2"/>
                  <a:gd name="T4" fmla="*/ 26 w 400"/>
                  <a:gd name="T5" fmla="*/ 0 h 2"/>
                  <a:gd name="T6" fmla="*/ 21 w 400"/>
                  <a:gd name="T7" fmla="*/ 0 h 2"/>
                  <a:gd name="T8" fmla="*/ 30 w 400"/>
                  <a:gd name="T9" fmla="*/ 1 h 2"/>
                  <a:gd name="T10" fmla="*/ 46 w 400"/>
                  <a:gd name="T11" fmla="*/ 2 h 2"/>
                  <a:gd name="T12" fmla="*/ 57 w 400"/>
                  <a:gd name="T13" fmla="*/ 0 h 2"/>
                  <a:gd name="T14" fmla="*/ 51 w 400"/>
                  <a:gd name="T15" fmla="*/ 0 h 2"/>
                  <a:gd name="T16" fmla="*/ 61 w 400"/>
                  <a:gd name="T17" fmla="*/ 1 h 2"/>
                  <a:gd name="T18" fmla="*/ 76 w 400"/>
                  <a:gd name="T19" fmla="*/ 2 h 2"/>
                  <a:gd name="T20" fmla="*/ 87 w 400"/>
                  <a:gd name="T21" fmla="*/ 0 h 2"/>
                  <a:gd name="T22" fmla="*/ 82 w 400"/>
                  <a:gd name="T23" fmla="*/ 0 h 2"/>
                  <a:gd name="T24" fmla="*/ 91 w 400"/>
                  <a:gd name="T25" fmla="*/ 1 h 2"/>
                  <a:gd name="T26" fmla="*/ 107 w 400"/>
                  <a:gd name="T27" fmla="*/ 2 h 2"/>
                  <a:gd name="T28" fmla="*/ 117 w 400"/>
                  <a:gd name="T29" fmla="*/ 0 h 2"/>
                  <a:gd name="T30" fmla="*/ 112 w 400"/>
                  <a:gd name="T31" fmla="*/ 0 h 2"/>
                  <a:gd name="T32" fmla="*/ 121 w 400"/>
                  <a:gd name="T33" fmla="*/ 1 h 2"/>
                  <a:gd name="T34" fmla="*/ 137 w 400"/>
                  <a:gd name="T35" fmla="*/ 2 h 2"/>
                  <a:gd name="T36" fmla="*/ 147 w 400"/>
                  <a:gd name="T37" fmla="*/ 0 h 2"/>
                  <a:gd name="T38" fmla="*/ 142 w 400"/>
                  <a:gd name="T39" fmla="*/ 0 h 2"/>
                  <a:gd name="T40" fmla="*/ 152 w 400"/>
                  <a:gd name="T41" fmla="*/ 1 h 2"/>
                  <a:gd name="T42" fmla="*/ 167 w 400"/>
                  <a:gd name="T43" fmla="*/ 2 h 2"/>
                  <a:gd name="T44" fmla="*/ 178 w 400"/>
                  <a:gd name="T45" fmla="*/ 0 h 2"/>
                  <a:gd name="T46" fmla="*/ 172 w 400"/>
                  <a:gd name="T47" fmla="*/ 0 h 2"/>
                  <a:gd name="T48" fmla="*/ 182 w 400"/>
                  <a:gd name="T49" fmla="*/ 1 h 2"/>
                  <a:gd name="T50" fmla="*/ 198 w 400"/>
                  <a:gd name="T51" fmla="*/ 2 h 2"/>
                  <a:gd name="T52" fmla="*/ 208 w 400"/>
                  <a:gd name="T53" fmla="*/ 0 h 2"/>
                  <a:gd name="T54" fmla="*/ 203 w 400"/>
                  <a:gd name="T55" fmla="*/ 0 h 2"/>
                  <a:gd name="T56" fmla="*/ 212 w 400"/>
                  <a:gd name="T57" fmla="*/ 1 h 2"/>
                  <a:gd name="T58" fmla="*/ 228 w 400"/>
                  <a:gd name="T59" fmla="*/ 2 h 2"/>
                  <a:gd name="T60" fmla="*/ 238 w 400"/>
                  <a:gd name="T61" fmla="*/ 0 h 2"/>
                  <a:gd name="T62" fmla="*/ 233 w 400"/>
                  <a:gd name="T63" fmla="*/ 0 h 2"/>
                  <a:gd name="T64" fmla="*/ 242 w 400"/>
                  <a:gd name="T65" fmla="*/ 1 h 2"/>
                  <a:gd name="T66" fmla="*/ 258 w 400"/>
                  <a:gd name="T67" fmla="*/ 2 h 2"/>
                  <a:gd name="T68" fmla="*/ 269 w 400"/>
                  <a:gd name="T69" fmla="*/ 0 h 2"/>
                  <a:gd name="T70" fmla="*/ 263 w 400"/>
                  <a:gd name="T71" fmla="*/ 0 h 2"/>
                  <a:gd name="T72" fmla="*/ 273 w 400"/>
                  <a:gd name="T73" fmla="*/ 1 h 2"/>
                  <a:gd name="T74" fmla="*/ 288 w 400"/>
                  <a:gd name="T75" fmla="*/ 2 h 2"/>
                  <a:gd name="T76" fmla="*/ 299 w 400"/>
                  <a:gd name="T77" fmla="*/ 0 h 2"/>
                  <a:gd name="T78" fmla="*/ 294 w 400"/>
                  <a:gd name="T79" fmla="*/ 0 h 2"/>
                  <a:gd name="T80" fmla="*/ 303 w 400"/>
                  <a:gd name="T81" fmla="*/ 1 h 2"/>
                  <a:gd name="T82" fmla="*/ 319 w 400"/>
                  <a:gd name="T83" fmla="*/ 2 h 2"/>
                  <a:gd name="T84" fmla="*/ 329 w 400"/>
                  <a:gd name="T85" fmla="*/ 0 h 2"/>
                  <a:gd name="T86" fmla="*/ 324 w 400"/>
                  <a:gd name="T87" fmla="*/ 0 h 2"/>
                  <a:gd name="T88" fmla="*/ 333 w 400"/>
                  <a:gd name="T89" fmla="*/ 1 h 2"/>
                  <a:gd name="T90" fmla="*/ 349 w 400"/>
                  <a:gd name="T91" fmla="*/ 2 h 2"/>
                  <a:gd name="T92" fmla="*/ 359 w 400"/>
                  <a:gd name="T93" fmla="*/ 0 h 2"/>
                  <a:gd name="T94" fmla="*/ 354 w 400"/>
                  <a:gd name="T95" fmla="*/ 0 h 2"/>
                  <a:gd name="T96" fmla="*/ 364 w 400"/>
                  <a:gd name="T97" fmla="*/ 1 h 2"/>
                  <a:gd name="T98" fmla="*/ 379 w 400"/>
                  <a:gd name="T99" fmla="*/ 2 h 2"/>
                  <a:gd name="T100" fmla="*/ 390 w 400"/>
                  <a:gd name="T101" fmla="*/ 0 h 2"/>
                  <a:gd name="T102" fmla="*/ 384 w 400"/>
                  <a:gd name="T103" fmla="*/ 0 h 2"/>
                  <a:gd name="T104" fmla="*/ 394 w 400"/>
                  <a:gd name="T105" fmla="*/ 1 h 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400"/>
                  <a:gd name="T160" fmla="*/ 0 h 2"/>
                  <a:gd name="T161" fmla="*/ 400 w 400"/>
                  <a:gd name="T162" fmla="*/ 2 h 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400" h="2">
                    <a:moveTo>
                      <a:pt x="1" y="0"/>
                    </a:moveTo>
                    <a:lnTo>
                      <a:pt x="6" y="0"/>
                    </a:lnTo>
                    <a:lnTo>
                      <a:pt x="6" y="1"/>
                    </a:lnTo>
                    <a:lnTo>
                      <a:pt x="6" y="2"/>
                    </a:lnTo>
                    <a:lnTo>
                      <a:pt x="1" y="2"/>
                    </a:lnTo>
                    <a:lnTo>
                      <a:pt x="0" y="1"/>
                    </a:lnTo>
                    <a:lnTo>
                      <a:pt x="1" y="0"/>
                    </a:lnTo>
                    <a:close/>
                    <a:moveTo>
                      <a:pt x="11" y="0"/>
                    </a:moveTo>
                    <a:lnTo>
                      <a:pt x="16" y="0"/>
                    </a:lnTo>
                    <a:lnTo>
                      <a:pt x="17" y="1"/>
                    </a:lnTo>
                    <a:lnTo>
                      <a:pt x="16" y="2"/>
                    </a:lnTo>
                    <a:lnTo>
                      <a:pt x="11" y="2"/>
                    </a:lnTo>
                    <a:lnTo>
                      <a:pt x="10" y="1"/>
                    </a:lnTo>
                    <a:lnTo>
                      <a:pt x="11" y="0"/>
                    </a:lnTo>
                    <a:close/>
                    <a:moveTo>
                      <a:pt x="21" y="0"/>
                    </a:moveTo>
                    <a:lnTo>
                      <a:pt x="26" y="0"/>
                    </a:lnTo>
                    <a:lnTo>
                      <a:pt x="27" y="1"/>
                    </a:lnTo>
                    <a:lnTo>
                      <a:pt x="26" y="2"/>
                    </a:lnTo>
                    <a:lnTo>
                      <a:pt x="21" y="2"/>
                    </a:lnTo>
                    <a:lnTo>
                      <a:pt x="20" y="1"/>
                    </a:lnTo>
                    <a:lnTo>
                      <a:pt x="21" y="0"/>
                    </a:lnTo>
                    <a:close/>
                    <a:moveTo>
                      <a:pt x="32" y="0"/>
                    </a:moveTo>
                    <a:lnTo>
                      <a:pt x="36" y="0"/>
                    </a:lnTo>
                    <a:lnTo>
                      <a:pt x="37" y="1"/>
                    </a:lnTo>
                    <a:lnTo>
                      <a:pt x="36" y="2"/>
                    </a:lnTo>
                    <a:lnTo>
                      <a:pt x="32" y="2"/>
                    </a:lnTo>
                    <a:lnTo>
                      <a:pt x="30" y="1"/>
                    </a:lnTo>
                    <a:lnTo>
                      <a:pt x="32" y="0"/>
                    </a:lnTo>
                    <a:close/>
                    <a:moveTo>
                      <a:pt x="41" y="0"/>
                    </a:moveTo>
                    <a:lnTo>
                      <a:pt x="46" y="0"/>
                    </a:lnTo>
                    <a:lnTo>
                      <a:pt x="47" y="1"/>
                    </a:lnTo>
                    <a:lnTo>
                      <a:pt x="46" y="2"/>
                    </a:lnTo>
                    <a:lnTo>
                      <a:pt x="41" y="2"/>
                    </a:lnTo>
                    <a:lnTo>
                      <a:pt x="41" y="1"/>
                    </a:lnTo>
                    <a:lnTo>
                      <a:pt x="41" y="0"/>
                    </a:lnTo>
                    <a:close/>
                    <a:moveTo>
                      <a:pt x="51" y="0"/>
                    </a:moveTo>
                    <a:lnTo>
                      <a:pt x="57" y="0"/>
                    </a:lnTo>
                    <a:lnTo>
                      <a:pt x="58" y="1"/>
                    </a:lnTo>
                    <a:lnTo>
                      <a:pt x="57" y="2"/>
                    </a:lnTo>
                    <a:lnTo>
                      <a:pt x="51" y="2"/>
                    </a:lnTo>
                    <a:lnTo>
                      <a:pt x="50" y="1"/>
                    </a:lnTo>
                    <a:lnTo>
                      <a:pt x="51" y="0"/>
                    </a:lnTo>
                    <a:close/>
                    <a:moveTo>
                      <a:pt x="62" y="0"/>
                    </a:moveTo>
                    <a:lnTo>
                      <a:pt x="66" y="0"/>
                    </a:lnTo>
                    <a:lnTo>
                      <a:pt x="67" y="1"/>
                    </a:lnTo>
                    <a:lnTo>
                      <a:pt x="66" y="2"/>
                    </a:lnTo>
                    <a:lnTo>
                      <a:pt x="62" y="2"/>
                    </a:lnTo>
                    <a:lnTo>
                      <a:pt x="61" y="1"/>
                    </a:lnTo>
                    <a:lnTo>
                      <a:pt x="62" y="0"/>
                    </a:lnTo>
                    <a:close/>
                    <a:moveTo>
                      <a:pt x="71" y="0"/>
                    </a:moveTo>
                    <a:lnTo>
                      <a:pt x="76" y="0"/>
                    </a:lnTo>
                    <a:lnTo>
                      <a:pt x="77" y="1"/>
                    </a:lnTo>
                    <a:lnTo>
                      <a:pt x="76" y="2"/>
                    </a:lnTo>
                    <a:lnTo>
                      <a:pt x="71" y="2"/>
                    </a:lnTo>
                    <a:lnTo>
                      <a:pt x="71" y="1"/>
                    </a:lnTo>
                    <a:lnTo>
                      <a:pt x="71" y="0"/>
                    </a:lnTo>
                    <a:close/>
                    <a:moveTo>
                      <a:pt x="82" y="0"/>
                    </a:moveTo>
                    <a:lnTo>
                      <a:pt x="87" y="0"/>
                    </a:lnTo>
                    <a:lnTo>
                      <a:pt x="88" y="1"/>
                    </a:lnTo>
                    <a:lnTo>
                      <a:pt x="87" y="2"/>
                    </a:lnTo>
                    <a:lnTo>
                      <a:pt x="82" y="2"/>
                    </a:lnTo>
                    <a:lnTo>
                      <a:pt x="81" y="1"/>
                    </a:lnTo>
                    <a:lnTo>
                      <a:pt x="82" y="0"/>
                    </a:lnTo>
                    <a:close/>
                    <a:moveTo>
                      <a:pt x="92" y="0"/>
                    </a:moveTo>
                    <a:lnTo>
                      <a:pt x="97" y="0"/>
                    </a:lnTo>
                    <a:lnTo>
                      <a:pt x="97" y="1"/>
                    </a:lnTo>
                    <a:lnTo>
                      <a:pt x="97" y="2"/>
                    </a:lnTo>
                    <a:lnTo>
                      <a:pt x="92" y="2"/>
                    </a:lnTo>
                    <a:lnTo>
                      <a:pt x="91" y="1"/>
                    </a:lnTo>
                    <a:lnTo>
                      <a:pt x="92" y="0"/>
                    </a:lnTo>
                    <a:close/>
                    <a:moveTo>
                      <a:pt x="101" y="0"/>
                    </a:moveTo>
                    <a:lnTo>
                      <a:pt x="107" y="0"/>
                    </a:lnTo>
                    <a:lnTo>
                      <a:pt x="108" y="1"/>
                    </a:lnTo>
                    <a:lnTo>
                      <a:pt x="107" y="2"/>
                    </a:lnTo>
                    <a:lnTo>
                      <a:pt x="101" y="2"/>
                    </a:lnTo>
                    <a:lnTo>
                      <a:pt x="101" y="1"/>
                    </a:lnTo>
                    <a:lnTo>
                      <a:pt x="101" y="0"/>
                    </a:lnTo>
                    <a:close/>
                    <a:moveTo>
                      <a:pt x="112" y="0"/>
                    </a:moveTo>
                    <a:lnTo>
                      <a:pt x="117" y="0"/>
                    </a:lnTo>
                    <a:lnTo>
                      <a:pt x="118" y="1"/>
                    </a:lnTo>
                    <a:lnTo>
                      <a:pt x="117" y="2"/>
                    </a:lnTo>
                    <a:lnTo>
                      <a:pt x="112" y="2"/>
                    </a:lnTo>
                    <a:lnTo>
                      <a:pt x="111" y="1"/>
                    </a:lnTo>
                    <a:lnTo>
                      <a:pt x="112" y="0"/>
                    </a:lnTo>
                    <a:close/>
                    <a:moveTo>
                      <a:pt x="122" y="0"/>
                    </a:moveTo>
                    <a:lnTo>
                      <a:pt x="127" y="0"/>
                    </a:lnTo>
                    <a:lnTo>
                      <a:pt x="128" y="1"/>
                    </a:lnTo>
                    <a:lnTo>
                      <a:pt x="127" y="2"/>
                    </a:lnTo>
                    <a:lnTo>
                      <a:pt x="122" y="2"/>
                    </a:lnTo>
                    <a:lnTo>
                      <a:pt x="121" y="1"/>
                    </a:lnTo>
                    <a:lnTo>
                      <a:pt x="122" y="0"/>
                    </a:lnTo>
                    <a:close/>
                    <a:moveTo>
                      <a:pt x="132" y="0"/>
                    </a:moveTo>
                    <a:lnTo>
                      <a:pt x="137" y="0"/>
                    </a:lnTo>
                    <a:lnTo>
                      <a:pt x="138" y="1"/>
                    </a:lnTo>
                    <a:lnTo>
                      <a:pt x="137" y="2"/>
                    </a:lnTo>
                    <a:lnTo>
                      <a:pt x="132" y="2"/>
                    </a:lnTo>
                    <a:lnTo>
                      <a:pt x="131" y="1"/>
                    </a:lnTo>
                    <a:lnTo>
                      <a:pt x="132" y="0"/>
                    </a:lnTo>
                    <a:close/>
                    <a:moveTo>
                      <a:pt x="142" y="0"/>
                    </a:moveTo>
                    <a:lnTo>
                      <a:pt x="147" y="0"/>
                    </a:lnTo>
                    <a:lnTo>
                      <a:pt x="148" y="1"/>
                    </a:lnTo>
                    <a:lnTo>
                      <a:pt x="147" y="2"/>
                    </a:lnTo>
                    <a:lnTo>
                      <a:pt x="142" y="2"/>
                    </a:lnTo>
                    <a:lnTo>
                      <a:pt x="141" y="1"/>
                    </a:lnTo>
                    <a:lnTo>
                      <a:pt x="142" y="0"/>
                    </a:lnTo>
                    <a:close/>
                    <a:moveTo>
                      <a:pt x="153" y="0"/>
                    </a:moveTo>
                    <a:lnTo>
                      <a:pt x="157" y="0"/>
                    </a:lnTo>
                    <a:lnTo>
                      <a:pt x="158" y="1"/>
                    </a:lnTo>
                    <a:lnTo>
                      <a:pt x="157" y="2"/>
                    </a:lnTo>
                    <a:lnTo>
                      <a:pt x="153" y="2"/>
                    </a:lnTo>
                    <a:lnTo>
                      <a:pt x="152" y="1"/>
                    </a:lnTo>
                    <a:lnTo>
                      <a:pt x="153" y="0"/>
                    </a:lnTo>
                    <a:close/>
                    <a:moveTo>
                      <a:pt x="162" y="0"/>
                    </a:moveTo>
                    <a:lnTo>
                      <a:pt x="167" y="0"/>
                    </a:lnTo>
                    <a:lnTo>
                      <a:pt x="168" y="1"/>
                    </a:lnTo>
                    <a:lnTo>
                      <a:pt x="167" y="2"/>
                    </a:lnTo>
                    <a:lnTo>
                      <a:pt x="162" y="2"/>
                    </a:lnTo>
                    <a:lnTo>
                      <a:pt x="161" y="1"/>
                    </a:lnTo>
                    <a:lnTo>
                      <a:pt x="162" y="0"/>
                    </a:lnTo>
                    <a:close/>
                    <a:moveTo>
                      <a:pt x="172" y="0"/>
                    </a:moveTo>
                    <a:lnTo>
                      <a:pt x="178" y="0"/>
                    </a:lnTo>
                    <a:lnTo>
                      <a:pt x="179" y="1"/>
                    </a:lnTo>
                    <a:lnTo>
                      <a:pt x="178" y="2"/>
                    </a:lnTo>
                    <a:lnTo>
                      <a:pt x="172" y="2"/>
                    </a:lnTo>
                    <a:lnTo>
                      <a:pt x="171" y="1"/>
                    </a:lnTo>
                    <a:lnTo>
                      <a:pt x="172" y="0"/>
                    </a:lnTo>
                    <a:close/>
                    <a:moveTo>
                      <a:pt x="183" y="0"/>
                    </a:moveTo>
                    <a:lnTo>
                      <a:pt x="187" y="0"/>
                    </a:lnTo>
                    <a:lnTo>
                      <a:pt x="188" y="1"/>
                    </a:lnTo>
                    <a:lnTo>
                      <a:pt x="187" y="2"/>
                    </a:lnTo>
                    <a:lnTo>
                      <a:pt x="183" y="2"/>
                    </a:lnTo>
                    <a:lnTo>
                      <a:pt x="182" y="1"/>
                    </a:lnTo>
                    <a:lnTo>
                      <a:pt x="183" y="0"/>
                    </a:lnTo>
                    <a:close/>
                    <a:moveTo>
                      <a:pt x="192" y="0"/>
                    </a:moveTo>
                    <a:lnTo>
                      <a:pt x="198" y="0"/>
                    </a:lnTo>
                    <a:lnTo>
                      <a:pt x="199" y="1"/>
                    </a:lnTo>
                    <a:lnTo>
                      <a:pt x="198" y="2"/>
                    </a:lnTo>
                    <a:lnTo>
                      <a:pt x="192" y="2"/>
                    </a:lnTo>
                    <a:lnTo>
                      <a:pt x="192" y="1"/>
                    </a:lnTo>
                    <a:lnTo>
                      <a:pt x="192" y="0"/>
                    </a:lnTo>
                    <a:close/>
                    <a:moveTo>
                      <a:pt x="203" y="0"/>
                    </a:moveTo>
                    <a:lnTo>
                      <a:pt x="208" y="0"/>
                    </a:lnTo>
                    <a:lnTo>
                      <a:pt x="209" y="1"/>
                    </a:lnTo>
                    <a:lnTo>
                      <a:pt x="208" y="2"/>
                    </a:lnTo>
                    <a:lnTo>
                      <a:pt x="203" y="2"/>
                    </a:lnTo>
                    <a:lnTo>
                      <a:pt x="202" y="1"/>
                    </a:lnTo>
                    <a:lnTo>
                      <a:pt x="203" y="0"/>
                    </a:lnTo>
                    <a:close/>
                    <a:moveTo>
                      <a:pt x="213" y="0"/>
                    </a:moveTo>
                    <a:lnTo>
                      <a:pt x="217" y="0"/>
                    </a:lnTo>
                    <a:lnTo>
                      <a:pt x="218" y="1"/>
                    </a:lnTo>
                    <a:lnTo>
                      <a:pt x="217" y="2"/>
                    </a:lnTo>
                    <a:lnTo>
                      <a:pt x="213" y="2"/>
                    </a:lnTo>
                    <a:lnTo>
                      <a:pt x="212" y="1"/>
                    </a:lnTo>
                    <a:lnTo>
                      <a:pt x="213" y="0"/>
                    </a:lnTo>
                    <a:close/>
                    <a:moveTo>
                      <a:pt x="223" y="0"/>
                    </a:moveTo>
                    <a:lnTo>
                      <a:pt x="228" y="0"/>
                    </a:lnTo>
                    <a:lnTo>
                      <a:pt x="229" y="1"/>
                    </a:lnTo>
                    <a:lnTo>
                      <a:pt x="228" y="2"/>
                    </a:lnTo>
                    <a:lnTo>
                      <a:pt x="223" y="2"/>
                    </a:lnTo>
                    <a:lnTo>
                      <a:pt x="222" y="1"/>
                    </a:lnTo>
                    <a:lnTo>
                      <a:pt x="223" y="0"/>
                    </a:lnTo>
                    <a:close/>
                    <a:moveTo>
                      <a:pt x="233" y="0"/>
                    </a:moveTo>
                    <a:lnTo>
                      <a:pt x="238" y="0"/>
                    </a:lnTo>
                    <a:lnTo>
                      <a:pt x="239" y="1"/>
                    </a:lnTo>
                    <a:lnTo>
                      <a:pt x="238" y="2"/>
                    </a:lnTo>
                    <a:lnTo>
                      <a:pt x="233" y="2"/>
                    </a:lnTo>
                    <a:lnTo>
                      <a:pt x="232" y="1"/>
                    </a:lnTo>
                    <a:lnTo>
                      <a:pt x="233" y="0"/>
                    </a:lnTo>
                    <a:close/>
                    <a:moveTo>
                      <a:pt x="243" y="0"/>
                    </a:moveTo>
                    <a:lnTo>
                      <a:pt x="248" y="0"/>
                    </a:lnTo>
                    <a:lnTo>
                      <a:pt x="249" y="1"/>
                    </a:lnTo>
                    <a:lnTo>
                      <a:pt x="248" y="2"/>
                    </a:lnTo>
                    <a:lnTo>
                      <a:pt x="243" y="2"/>
                    </a:lnTo>
                    <a:lnTo>
                      <a:pt x="242" y="1"/>
                    </a:lnTo>
                    <a:lnTo>
                      <a:pt x="243" y="0"/>
                    </a:lnTo>
                    <a:close/>
                    <a:moveTo>
                      <a:pt x="253" y="0"/>
                    </a:moveTo>
                    <a:lnTo>
                      <a:pt x="258" y="0"/>
                    </a:lnTo>
                    <a:lnTo>
                      <a:pt x="259" y="1"/>
                    </a:lnTo>
                    <a:lnTo>
                      <a:pt x="258" y="2"/>
                    </a:lnTo>
                    <a:lnTo>
                      <a:pt x="253" y="2"/>
                    </a:lnTo>
                    <a:lnTo>
                      <a:pt x="252" y="1"/>
                    </a:lnTo>
                    <a:lnTo>
                      <a:pt x="253" y="0"/>
                    </a:lnTo>
                    <a:close/>
                    <a:moveTo>
                      <a:pt x="263" y="0"/>
                    </a:moveTo>
                    <a:lnTo>
                      <a:pt x="269" y="0"/>
                    </a:lnTo>
                    <a:lnTo>
                      <a:pt x="269" y="1"/>
                    </a:lnTo>
                    <a:lnTo>
                      <a:pt x="269" y="2"/>
                    </a:lnTo>
                    <a:lnTo>
                      <a:pt x="263" y="2"/>
                    </a:lnTo>
                    <a:lnTo>
                      <a:pt x="262" y="1"/>
                    </a:lnTo>
                    <a:lnTo>
                      <a:pt x="263" y="0"/>
                    </a:lnTo>
                    <a:close/>
                    <a:moveTo>
                      <a:pt x="273" y="0"/>
                    </a:moveTo>
                    <a:lnTo>
                      <a:pt x="278" y="0"/>
                    </a:lnTo>
                    <a:lnTo>
                      <a:pt x="279" y="1"/>
                    </a:lnTo>
                    <a:lnTo>
                      <a:pt x="278" y="2"/>
                    </a:lnTo>
                    <a:lnTo>
                      <a:pt x="273" y="2"/>
                    </a:lnTo>
                    <a:lnTo>
                      <a:pt x="273" y="1"/>
                    </a:lnTo>
                    <a:lnTo>
                      <a:pt x="273" y="0"/>
                    </a:lnTo>
                    <a:close/>
                    <a:moveTo>
                      <a:pt x="283" y="0"/>
                    </a:moveTo>
                    <a:lnTo>
                      <a:pt x="288" y="0"/>
                    </a:lnTo>
                    <a:lnTo>
                      <a:pt x="289" y="1"/>
                    </a:lnTo>
                    <a:lnTo>
                      <a:pt x="288" y="2"/>
                    </a:lnTo>
                    <a:lnTo>
                      <a:pt x="283" y="2"/>
                    </a:lnTo>
                    <a:lnTo>
                      <a:pt x="282" y="1"/>
                    </a:lnTo>
                    <a:lnTo>
                      <a:pt x="283" y="0"/>
                    </a:lnTo>
                    <a:close/>
                    <a:moveTo>
                      <a:pt x="294" y="0"/>
                    </a:moveTo>
                    <a:lnTo>
                      <a:pt x="299" y="0"/>
                    </a:lnTo>
                    <a:lnTo>
                      <a:pt x="299" y="1"/>
                    </a:lnTo>
                    <a:lnTo>
                      <a:pt x="299" y="2"/>
                    </a:lnTo>
                    <a:lnTo>
                      <a:pt x="294" y="2"/>
                    </a:lnTo>
                    <a:lnTo>
                      <a:pt x="293" y="1"/>
                    </a:lnTo>
                    <a:lnTo>
                      <a:pt x="294" y="0"/>
                    </a:lnTo>
                    <a:close/>
                    <a:moveTo>
                      <a:pt x="304" y="0"/>
                    </a:moveTo>
                    <a:lnTo>
                      <a:pt x="308" y="0"/>
                    </a:lnTo>
                    <a:lnTo>
                      <a:pt x="309" y="1"/>
                    </a:lnTo>
                    <a:lnTo>
                      <a:pt x="308" y="2"/>
                    </a:lnTo>
                    <a:lnTo>
                      <a:pt x="304" y="2"/>
                    </a:lnTo>
                    <a:lnTo>
                      <a:pt x="303" y="1"/>
                    </a:lnTo>
                    <a:lnTo>
                      <a:pt x="304" y="0"/>
                    </a:lnTo>
                    <a:close/>
                    <a:moveTo>
                      <a:pt x="313" y="0"/>
                    </a:moveTo>
                    <a:lnTo>
                      <a:pt x="319" y="0"/>
                    </a:lnTo>
                    <a:lnTo>
                      <a:pt x="320" y="1"/>
                    </a:lnTo>
                    <a:lnTo>
                      <a:pt x="319" y="2"/>
                    </a:lnTo>
                    <a:lnTo>
                      <a:pt x="313" y="2"/>
                    </a:lnTo>
                    <a:lnTo>
                      <a:pt x="312" y="1"/>
                    </a:lnTo>
                    <a:lnTo>
                      <a:pt x="313" y="0"/>
                    </a:lnTo>
                    <a:close/>
                    <a:moveTo>
                      <a:pt x="324" y="0"/>
                    </a:moveTo>
                    <a:lnTo>
                      <a:pt x="329" y="0"/>
                    </a:lnTo>
                    <a:lnTo>
                      <a:pt x="330" y="1"/>
                    </a:lnTo>
                    <a:lnTo>
                      <a:pt x="329" y="2"/>
                    </a:lnTo>
                    <a:lnTo>
                      <a:pt x="324" y="2"/>
                    </a:lnTo>
                    <a:lnTo>
                      <a:pt x="323" y="1"/>
                    </a:lnTo>
                    <a:lnTo>
                      <a:pt x="324" y="0"/>
                    </a:lnTo>
                    <a:close/>
                    <a:moveTo>
                      <a:pt x="334" y="0"/>
                    </a:moveTo>
                    <a:lnTo>
                      <a:pt x="339" y="0"/>
                    </a:lnTo>
                    <a:lnTo>
                      <a:pt x="340" y="1"/>
                    </a:lnTo>
                    <a:lnTo>
                      <a:pt x="339" y="2"/>
                    </a:lnTo>
                    <a:lnTo>
                      <a:pt x="334" y="2"/>
                    </a:lnTo>
                    <a:lnTo>
                      <a:pt x="333" y="1"/>
                    </a:lnTo>
                    <a:lnTo>
                      <a:pt x="334" y="0"/>
                    </a:lnTo>
                    <a:close/>
                    <a:moveTo>
                      <a:pt x="344" y="0"/>
                    </a:moveTo>
                    <a:lnTo>
                      <a:pt x="349" y="0"/>
                    </a:lnTo>
                    <a:lnTo>
                      <a:pt x="350" y="1"/>
                    </a:lnTo>
                    <a:lnTo>
                      <a:pt x="349" y="2"/>
                    </a:lnTo>
                    <a:lnTo>
                      <a:pt x="344" y="2"/>
                    </a:lnTo>
                    <a:lnTo>
                      <a:pt x="343" y="1"/>
                    </a:lnTo>
                    <a:lnTo>
                      <a:pt x="344" y="0"/>
                    </a:lnTo>
                    <a:close/>
                    <a:moveTo>
                      <a:pt x="354" y="0"/>
                    </a:moveTo>
                    <a:lnTo>
                      <a:pt x="359" y="0"/>
                    </a:lnTo>
                    <a:lnTo>
                      <a:pt x="360" y="1"/>
                    </a:lnTo>
                    <a:lnTo>
                      <a:pt x="359" y="2"/>
                    </a:lnTo>
                    <a:lnTo>
                      <a:pt x="354" y="2"/>
                    </a:lnTo>
                    <a:lnTo>
                      <a:pt x="353" y="1"/>
                    </a:lnTo>
                    <a:lnTo>
                      <a:pt x="354" y="0"/>
                    </a:lnTo>
                    <a:close/>
                    <a:moveTo>
                      <a:pt x="364" y="0"/>
                    </a:moveTo>
                    <a:lnTo>
                      <a:pt x="369" y="0"/>
                    </a:lnTo>
                    <a:lnTo>
                      <a:pt x="370" y="1"/>
                    </a:lnTo>
                    <a:lnTo>
                      <a:pt x="369" y="2"/>
                    </a:lnTo>
                    <a:lnTo>
                      <a:pt x="364" y="2"/>
                    </a:lnTo>
                    <a:lnTo>
                      <a:pt x="364" y="1"/>
                    </a:lnTo>
                    <a:lnTo>
                      <a:pt x="364" y="0"/>
                    </a:lnTo>
                    <a:close/>
                    <a:moveTo>
                      <a:pt x="374" y="0"/>
                    </a:moveTo>
                    <a:lnTo>
                      <a:pt x="379" y="0"/>
                    </a:lnTo>
                    <a:lnTo>
                      <a:pt x="380" y="1"/>
                    </a:lnTo>
                    <a:lnTo>
                      <a:pt x="379" y="2"/>
                    </a:lnTo>
                    <a:lnTo>
                      <a:pt x="374" y="2"/>
                    </a:lnTo>
                    <a:lnTo>
                      <a:pt x="373" y="1"/>
                    </a:lnTo>
                    <a:lnTo>
                      <a:pt x="374" y="0"/>
                    </a:lnTo>
                    <a:close/>
                    <a:moveTo>
                      <a:pt x="384" y="0"/>
                    </a:moveTo>
                    <a:lnTo>
                      <a:pt x="390" y="0"/>
                    </a:lnTo>
                    <a:lnTo>
                      <a:pt x="390" y="1"/>
                    </a:lnTo>
                    <a:lnTo>
                      <a:pt x="390" y="2"/>
                    </a:lnTo>
                    <a:lnTo>
                      <a:pt x="384" y="2"/>
                    </a:lnTo>
                    <a:lnTo>
                      <a:pt x="383" y="1"/>
                    </a:lnTo>
                    <a:lnTo>
                      <a:pt x="384" y="0"/>
                    </a:lnTo>
                    <a:close/>
                    <a:moveTo>
                      <a:pt x="394" y="0"/>
                    </a:moveTo>
                    <a:lnTo>
                      <a:pt x="399" y="0"/>
                    </a:lnTo>
                    <a:lnTo>
                      <a:pt x="400" y="1"/>
                    </a:lnTo>
                    <a:lnTo>
                      <a:pt x="399" y="2"/>
                    </a:lnTo>
                    <a:lnTo>
                      <a:pt x="394" y="2"/>
                    </a:lnTo>
                    <a:lnTo>
                      <a:pt x="394" y="1"/>
                    </a:lnTo>
                    <a:lnTo>
                      <a:pt x="394" y="0"/>
                    </a:lnTo>
                    <a:close/>
                  </a:path>
                </a:pathLst>
              </a:custGeom>
              <a:solidFill>
                <a:srgbClr val="000000"/>
              </a:solidFill>
              <a:ln w="9525">
                <a:noFill/>
                <a:round/>
                <a:headEnd/>
                <a:tailEnd/>
              </a:ln>
            </p:spPr>
            <p:txBody>
              <a:bodyPr/>
              <a:lstStyle/>
              <a:p>
                <a:endParaRPr lang="en-US"/>
              </a:p>
            </p:txBody>
          </p:sp>
          <p:sp>
            <p:nvSpPr>
              <p:cNvPr id="228" name="Freeform 115"/>
              <p:cNvSpPr>
                <a:spLocks/>
              </p:cNvSpPr>
              <p:nvPr/>
            </p:nvSpPr>
            <p:spPr bwMode="auto">
              <a:xfrm>
                <a:off x="4135"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29" name="Freeform 116"/>
              <p:cNvSpPr>
                <a:spLocks/>
              </p:cNvSpPr>
              <p:nvPr/>
            </p:nvSpPr>
            <p:spPr bwMode="auto">
              <a:xfrm>
                <a:off x="4145"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30" name="Freeform 117"/>
              <p:cNvSpPr>
                <a:spLocks/>
              </p:cNvSpPr>
              <p:nvPr/>
            </p:nvSpPr>
            <p:spPr bwMode="auto">
              <a:xfrm>
                <a:off x="4155"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31" name="Freeform 118"/>
              <p:cNvSpPr>
                <a:spLocks/>
              </p:cNvSpPr>
              <p:nvPr/>
            </p:nvSpPr>
            <p:spPr bwMode="auto">
              <a:xfrm>
                <a:off x="4165" y="1385"/>
                <a:ext cx="7" cy="2"/>
              </a:xfrm>
              <a:custGeom>
                <a:avLst/>
                <a:gdLst>
                  <a:gd name="T0" fmla="*/ 2 w 7"/>
                  <a:gd name="T1" fmla="*/ 0 h 2"/>
                  <a:gd name="T2" fmla="*/ 6 w 7"/>
                  <a:gd name="T3" fmla="*/ 0 h 2"/>
                  <a:gd name="T4" fmla="*/ 7 w 7"/>
                  <a:gd name="T5" fmla="*/ 1 h 2"/>
                  <a:gd name="T6" fmla="*/ 6 w 7"/>
                  <a:gd name="T7" fmla="*/ 2 h 2"/>
                  <a:gd name="T8" fmla="*/ 2 w 7"/>
                  <a:gd name="T9" fmla="*/ 2 h 2"/>
                  <a:gd name="T10" fmla="*/ 0 w 7"/>
                  <a:gd name="T11" fmla="*/ 1 h 2"/>
                  <a:gd name="T12" fmla="*/ 2 w 7"/>
                  <a:gd name="T13" fmla="*/ 0 h 2"/>
                  <a:gd name="T14" fmla="*/ 2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2" y="0"/>
                    </a:moveTo>
                    <a:lnTo>
                      <a:pt x="6" y="0"/>
                    </a:lnTo>
                    <a:lnTo>
                      <a:pt x="7" y="1"/>
                    </a:lnTo>
                    <a:lnTo>
                      <a:pt x="6" y="2"/>
                    </a:lnTo>
                    <a:lnTo>
                      <a:pt x="2" y="2"/>
                    </a:lnTo>
                    <a:lnTo>
                      <a:pt x="0" y="1"/>
                    </a:lnTo>
                    <a:lnTo>
                      <a:pt x="2" y="0"/>
                    </a:lnTo>
                  </a:path>
                </a:pathLst>
              </a:custGeom>
              <a:noFill/>
              <a:ln w="1588">
                <a:solidFill>
                  <a:srgbClr val="000000"/>
                </a:solidFill>
                <a:round/>
                <a:headEnd/>
                <a:tailEnd/>
              </a:ln>
            </p:spPr>
            <p:txBody>
              <a:bodyPr/>
              <a:lstStyle/>
              <a:p>
                <a:endParaRPr lang="en-US"/>
              </a:p>
            </p:txBody>
          </p:sp>
          <p:sp>
            <p:nvSpPr>
              <p:cNvPr id="232" name="Freeform 119"/>
              <p:cNvSpPr>
                <a:spLocks/>
              </p:cNvSpPr>
              <p:nvPr/>
            </p:nvSpPr>
            <p:spPr bwMode="auto">
              <a:xfrm>
                <a:off x="4176"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233" name="Freeform 120"/>
              <p:cNvSpPr>
                <a:spLocks/>
              </p:cNvSpPr>
              <p:nvPr/>
            </p:nvSpPr>
            <p:spPr bwMode="auto">
              <a:xfrm>
                <a:off x="4185" y="138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34" name="Freeform 121"/>
              <p:cNvSpPr>
                <a:spLocks/>
              </p:cNvSpPr>
              <p:nvPr/>
            </p:nvSpPr>
            <p:spPr bwMode="auto">
              <a:xfrm>
                <a:off x="4196"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35" name="Freeform 122"/>
              <p:cNvSpPr>
                <a:spLocks/>
              </p:cNvSpPr>
              <p:nvPr/>
            </p:nvSpPr>
            <p:spPr bwMode="auto">
              <a:xfrm>
                <a:off x="4206"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236" name="Freeform 123"/>
              <p:cNvSpPr>
                <a:spLocks/>
              </p:cNvSpPr>
              <p:nvPr/>
            </p:nvSpPr>
            <p:spPr bwMode="auto">
              <a:xfrm>
                <a:off x="421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37" name="Freeform 124"/>
              <p:cNvSpPr>
                <a:spLocks/>
              </p:cNvSpPr>
              <p:nvPr/>
            </p:nvSpPr>
            <p:spPr bwMode="auto">
              <a:xfrm>
                <a:off x="4226"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38" name="Freeform 125"/>
              <p:cNvSpPr>
                <a:spLocks/>
              </p:cNvSpPr>
              <p:nvPr/>
            </p:nvSpPr>
            <p:spPr bwMode="auto">
              <a:xfrm>
                <a:off x="4236" y="1385"/>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239" name="Freeform 126"/>
              <p:cNvSpPr>
                <a:spLocks/>
              </p:cNvSpPr>
              <p:nvPr/>
            </p:nvSpPr>
            <p:spPr bwMode="auto">
              <a:xfrm>
                <a:off x="424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40" name="Freeform 127"/>
              <p:cNvSpPr>
                <a:spLocks/>
              </p:cNvSpPr>
              <p:nvPr/>
            </p:nvSpPr>
            <p:spPr bwMode="auto">
              <a:xfrm>
                <a:off x="425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41" name="Freeform 128"/>
              <p:cNvSpPr>
                <a:spLocks/>
              </p:cNvSpPr>
              <p:nvPr/>
            </p:nvSpPr>
            <p:spPr bwMode="auto">
              <a:xfrm>
                <a:off x="426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42" name="Freeform 129"/>
              <p:cNvSpPr>
                <a:spLocks/>
              </p:cNvSpPr>
              <p:nvPr/>
            </p:nvSpPr>
            <p:spPr bwMode="auto">
              <a:xfrm>
                <a:off x="427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43" name="Freeform 130"/>
              <p:cNvSpPr>
                <a:spLocks/>
              </p:cNvSpPr>
              <p:nvPr/>
            </p:nvSpPr>
            <p:spPr bwMode="auto">
              <a:xfrm>
                <a:off x="4287"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44" name="Freeform 131"/>
              <p:cNvSpPr>
                <a:spLocks/>
              </p:cNvSpPr>
              <p:nvPr/>
            </p:nvSpPr>
            <p:spPr bwMode="auto">
              <a:xfrm>
                <a:off x="429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45" name="Freeform 132"/>
              <p:cNvSpPr>
                <a:spLocks/>
              </p:cNvSpPr>
              <p:nvPr/>
            </p:nvSpPr>
            <p:spPr bwMode="auto">
              <a:xfrm>
                <a:off x="4306" y="138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46" name="Freeform 133"/>
              <p:cNvSpPr>
                <a:spLocks/>
              </p:cNvSpPr>
              <p:nvPr/>
            </p:nvSpPr>
            <p:spPr bwMode="auto">
              <a:xfrm>
                <a:off x="4317"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47" name="Freeform 134"/>
              <p:cNvSpPr>
                <a:spLocks/>
              </p:cNvSpPr>
              <p:nvPr/>
            </p:nvSpPr>
            <p:spPr bwMode="auto">
              <a:xfrm>
                <a:off x="4327" y="1385"/>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248" name="Freeform 135"/>
              <p:cNvSpPr>
                <a:spLocks/>
              </p:cNvSpPr>
              <p:nvPr/>
            </p:nvSpPr>
            <p:spPr bwMode="auto">
              <a:xfrm>
                <a:off x="433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49" name="Freeform 136"/>
              <p:cNvSpPr>
                <a:spLocks/>
              </p:cNvSpPr>
              <p:nvPr/>
            </p:nvSpPr>
            <p:spPr bwMode="auto">
              <a:xfrm>
                <a:off x="4347"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50" name="Freeform 137"/>
              <p:cNvSpPr>
                <a:spLocks/>
              </p:cNvSpPr>
              <p:nvPr/>
            </p:nvSpPr>
            <p:spPr bwMode="auto">
              <a:xfrm>
                <a:off x="435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51" name="Freeform 138"/>
              <p:cNvSpPr>
                <a:spLocks/>
              </p:cNvSpPr>
              <p:nvPr/>
            </p:nvSpPr>
            <p:spPr bwMode="auto">
              <a:xfrm>
                <a:off x="436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52" name="Freeform 139"/>
              <p:cNvSpPr>
                <a:spLocks/>
              </p:cNvSpPr>
              <p:nvPr/>
            </p:nvSpPr>
            <p:spPr bwMode="auto">
              <a:xfrm>
                <a:off x="437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53" name="Freeform 140"/>
              <p:cNvSpPr>
                <a:spLocks/>
              </p:cNvSpPr>
              <p:nvPr/>
            </p:nvSpPr>
            <p:spPr bwMode="auto">
              <a:xfrm>
                <a:off x="438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54" name="Freeform 141"/>
              <p:cNvSpPr>
                <a:spLocks/>
              </p:cNvSpPr>
              <p:nvPr/>
            </p:nvSpPr>
            <p:spPr bwMode="auto">
              <a:xfrm>
                <a:off x="4397" y="138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55" name="Freeform 142"/>
              <p:cNvSpPr>
                <a:spLocks/>
              </p:cNvSpPr>
              <p:nvPr/>
            </p:nvSpPr>
            <p:spPr bwMode="auto">
              <a:xfrm>
                <a:off x="4408"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256" name="Freeform 143"/>
              <p:cNvSpPr>
                <a:spLocks/>
              </p:cNvSpPr>
              <p:nvPr/>
            </p:nvSpPr>
            <p:spPr bwMode="auto">
              <a:xfrm>
                <a:off x="441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57" name="Freeform 144"/>
              <p:cNvSpPr>
                <a:spLocks/>
              </p:cNvSpPr>
              <p:nvPr/>
            </p:nvSpPr>
            <p:spPr bwMode="auto">
              <a:xfrm>
                <a:off x="4428"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58" name="Freeform 145"/>
              <p:cNvSpPr>
                <a:spLocks/>
              </p:cNvSpPr>
              <p:nvPr/>
            </p:nvSpPr>
            <p:spPr bwMode="auto">
              <a:xfrm>
                <a:off x="4438"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59" name="Freeform 146"/>
              <p:cNvSpPr>
                <a:spLocks/>
              </p:cNvSpPr>
              <p:nvPr/>
            </p:nvSpPr>
            <p:spPr bwMode="auto">
              <a:xfrm>
                <a:off x="4447" y="138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60" name="Freeform 147"/>
              <p:cNvSpPr>
                <a:spLocks/>
              </p:cNvSpPr>
              <p:nvPr/>
            </p:nvSpPr>
            <p:spPr bwMode="auto">
              <a:xfrm>
                <a:off x="445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61" name="Freeform 148"/>
              <p:cNvSpPr>
                <a:spLocks/>
              </p:cNvSpPr>
              <p:nvPr/>
            </p:nvSpPr>
            <p:spPr bwMode="auto">
              <a:xfrm>
                <a:off x="446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62" name="Freeform 149"/>
              <p:cNvSpPr>
                <a:spLocks/>
              </p:cNvSpPr>
              <p:nvPr/>
            </p:nvSpPr>
            <p:spPr bwMode="auto">
              <a:xfrm>
                <a:off x="447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63" name="Freeform 150"/>
              <p:cNvSpPr>
                <a:spLocks/>
              </p:cNvSpPr>
              <p:nvPr/>
            </p:nvSpPr>
            <p:spPr bwMode="auto">
              <a:xfrm>
                <a:off x="448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64" name="Freeform 151"/>
              <p:cNvSpPr>
                <a:spLocks/>
              </p:cNvSpPr>
              <p:nvPr/>
            </p:nvSpPr>
            <p:spPr bwMode="auto">
              <a:xfrm>
                <a:off x="4499"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265" name="Freeform 152"/>
              <p:cNvSpPr>
                <a:spLocks/>
              </p:cNvSpPr>
              <p:nvPr/>
            </p:nvSpPr>
            <p:spPr bwMode="auto">
              <a:xfrm>
                <a:off x="450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66" name="Freeform 153"/>
              <p:cNvSpPr>
                <a:spLocks/>
              </p:cNvSpPr>
              <p:nvPr/>
            </p:nvSpPr>
            <p:spPr bwMode="auto">
              <a:xfrm>
                <a:off x="4518" y="138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67" name="Freeform 154"/>
              <p:cNvSpPr>
                <a:spLocks/>
              </p:cNvSpPr>
              <p:nvPr/>
            </p:nvSpPr>
            <p:spPr bwMode="auto">
              <a:xfrm>
                <a:off x="4529"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268" name="Freeform 155"/>
              <p:cNvSpPr>
                <a:spLocks noEditPoints="1"/>
              </p:cNvSpPr>
              <p:nvPr/>
            </p:nvSpPr>
            <p:spPr bwMode="auto">
              <a:xfrm>
                <a:off x="4135" y="1385"/>
                <a:ext cx="400" cy="2"/>
              </a:xfrm>
              <a:custGeom>
                <a:avLst/>
                <a:gdLst>
                  <a:gd name="T0" fmla="*/ 0 w 400"/>
                  <a:gd name="T1" fmla="*/ 1 h 2"/>
                  <a:gd name="T2" fmla="*/ 16 w 400"/>
                  <a:gd name="T3" fmla="*/ 2 h 2"/>
                  <a:gd name="T4" fmla="*/ 26 w 400"/>
                  <a:gd name="T5" fmla="*/ 0 h 2"/>
                  <a:gd name="T6" fmla="*/ 21 w 400"/>
                  <a:gd name="T7" fmla="*/ 0 h 2"/>
                  <a:gd name="T8" fmla="*/ 30 w 400"/>
                  <a:gd name="T9" fmla="*/ 1 h 2"/>
                  <a:gd name="T10" fmla="*/ 46 w 400"/>
                  <a:gd name="T11" fmla="*/ 2 h 2"/>
                  <a:gd name="T12" fmla="*/ 57 w 400"/>
                  <a:gd name="T13" fmla="*/ 0 h 2"/>
                  <a:gd name="T14" fmla="*/ 51 w 400"/>
                  <a:gd name="T15" fmla="*/ 0 h 2"/>
                  <a:gd name="T16" fmla="*/ 61 w 400"/>
                  <a:gd name="T17" fmla="*/ 1 h 2"/>
                  <a:gd name="T18" fmla="*/ 76 w 400"/>
                  <a:gd name="T19" fmla="*/ 2 h 2"/>
                  <a:gd name="T20" fmla="*/ 87 w 400"/>
                  <a:gd name="T21" fmla="*/ 0 h 2"/>
                  <a:gd name="T22" fmla="*/ 82 w 400"/>
                  <a:gd name="T23" fmla="*/ 0 h 2"/>
                  <a:gd name="T24" fmla="*/ 91 w 400"/>
                  <a:gd name="T25" fmla="*/ 1 h 2"/>
                  <a:gd name="T26" fmla="*/ 107 w 400"/>
                  <a:gd name="T27" fmla="*/ 2 h 2"/>
                  <a:gd name="T28" fmla="*/ 117 w 400"/>
                  <a:gd name="T29" fmla="*/ 0 h 2"/>
                  <a:gd name="T30" fmla="*/ 112 w 400"/>
                  <a:gd name="T31" fmla="*/ 0 h 2"/>
                  <a:gd name="T32" fmla="*/ 121 w 400"/>
                  <a:gd name="T33" fmla="*/ 1 h 2"/>
                  <a:gd name="T34" fmla="*/ 137 w 400"/>
                  <a:gd name="T35" fmla="*/ 2 h 2"/>
                  <a:gd name="T36" fmla="*/ 147 w 400"/>
                  <a:gd name="T37" fmla="*/ 0 h 2"/>
                  <a:gd name="T38" fmla="*/ 142 w 400"/>
                  <a:gd name="T39" fmla="*/ 0 h 2"/>
                  <a:gd name="T40" fmla="*/ 152 w 400"/>
                  <a:gd name="T41" fmla="*/ 1 h 2"/>
                  <a:gd name="T42" fmla="*/ 167 w 400"/>
                  <a:gd name="T43" fmla="*/ 2 h 2"/>
                  <a:gd name="T44" fmla="*/ 178 w 400"/>
                  <a:gd name="T45" fmla="*/ 0 h 2"/>
                  <a:gd name="T46" fmla="*/ 172 w 400"/>
                  <a:gd name="T47" fmla="*/ 0 h 2"/>
                  <a:gd name="T48" fmla="*/ 182 w 400"/>
                  <a:gd name="T49" fmla="*/ 1 h 2"/>
                  <a:gd name="T50" fmla="*/ 198 w 400"/>
                  <a:gd name="T51" fmla="*/ 2 h 2"/>
                  <a:gd name="T52" fmla="*/ 208 w 400"/>
                  <a:gd name="T53" fmla="*/ 0 h 2"/>
                  <a:gd name="T54" fmla="*/ 203 w 400"/>
                  <a:gd name="T55" fmla="*/ 0 h 2"/>
                  <a:gd name="T56" fmla="*/ 212 w 400"/>
                  <a:gd name="T57" fmla="*/ 1 h 2"/>
                  <a:gd name="T58" fmla="*/ 228 w 400"/>
                  <a:gd name="T59" fmla="*/ 2 h 2"/>
                  <a:gd name="T60" fmla="*/ 238 w 400"/>
                  <a:gd name="T61" fmla="*/ 0 h 2"/>
                  <a:gd name="T62" fmla="*/ 233 w 400"/>
                  <a:gd name="T63" fmla="*/ 0 h 2"/>
                  <a:gd name="T64" fmla="*/ 242 w 400"/>
                  <a:gd name="T65" fmla="*/ 1 h 2"/>
                  <a:gd name="T66" fmla="*/ 258 w 400"/>
                  <a:gd name="T67" fmla="*/ 2 h 2"/>
                  <a:gd name="T68" fmla="*/ 269 w 400"/>
                  <a:gd name="T69" fmla="*/ 0 h 2"/>
                  <a:gd name="T70" fmla="*/ 263 w 400"/>
                  <a:gd name="T71" fmla="*/ 0 h 2"/>
                  <a:gd name="T72" fmla="*/ 273 w 400"/>
                  <a:gd name="T73" fmla="*/ 1 h 2"/>
                  <a:gd name="T74" fmla="*/ 288 w 400"/>
                  <a:gd name="T75" fmla="*/ 2 h 2"/>
                  <a:gd name="T76" fmla="*/ 299 w 400"/>
                  <a:gd name="T77" fmla="*/ 0 h 2"/>
                  <a:gd name="T78" fmla="*/ 294 w 400"/>
                  <a:gd name="T79" fmla="*/ 0 h 2"/>
                  <a:gd name="T80" fmla="*/ 303 w 400"/>
                  <a:gd name="T81" fmla="*/ 1 h 2"/>
                  <a:gd name="T82" fmla="*/ 319 w 400"/>
                  <a:gd name="T83" fmla="*/ 2 h 2"/>
                  <a:gd name="T84" fmla="*/ 329 w 400"/>
                  <a:gd name="T85" fmla="*/ 0 h 2"/>
                  <a:gd name="T86" fmla="*/ 324 w 400"/>
                  <a:gd name="T87" fmla="*/ 0 h 2"/>
                  <a:gd name="T88" fmla="*/ 333 w 400"/>
                  <a:gd name="T89" fmla="*/ 1 h 2"/>
                  <a:gd name="T90" fmla="*/ 349 w 400"/>
                  <a:gd name="T91" fmla="*/ 2 h 2"/>
                  <a:gd name="T92" fmla="*/ 359 w 400"/>
                  <a:gd name="T93" fmla="*/ 0 h 2"/>
                  <a:gd name="T94" fmla="*/ 354 w 400"/>
                  <a:gd name="T95" fmla="*/ 0 h 2"/>
                  <a:gd name="T96" fmla="*/ 364 w 400"/>
                  <a:gd name="T97" fmla="*/ 1 h 2"/>
                  <a:gd name="T98" fmla="*/ 379 w 400"/>
                  <a:gd name="T99" fmla="*/ 2 h 2"/>
                  <a:gd name="T100" fmla="*/ 390 w 400"/>
                  <a:gd name="T101" fmla="*/ 0 h 2"/>
                  <a:gd name="T102" fmla="*/ 384 w 400"/>
                  <a:gd name="T103" fmla="*/ 0 h 2"/>
                  <a:gd name="T104" fmla="*/ 394 w 400"/>
                  <a:gd name="T105" fmla="*/ 1 h 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400"/>
                  <a:gd name="T160" fmla="*/ 0 h 2"/>
                  <a:gd name="T161" fmla="*/ 400 w 400"/>
                  <a:gd name="T162" fmla="*/ 2 h 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400" h="2">
                    <a:moveTo>
                      <a:pt x="1" y="0"/>
                    </a:moveTo>
                    <a:lnTo>
                      <a:pt x="6" y="0"/>
                    </a:lnTo>
                    <a:lnTo>
                      <a:pt x="6" y="1"/>
                    </a:lnTo>
                    <a:lnTo>
                      <a:pt x="6" y="2"/>
                    </a:lnTo>
                    <a:lnTo>
                      <a:pt x="1" y="2"/>
                    </a:lnTo>
                    <a:lnTo>
                      <a:pt x="0" y="1"/>
                    </a:lnTo>
                    <a:lnTo>
                      <a:pt x="1" y="0"/>
                    </a:lnTo>
                    <a:close/>
                    <a:moveTo>
                      <a:pt x="11" y="0"/>
                    </a:moveTo>
                    <a:lnTo>
                      <a:pt x="16" y="0"/>
                    </a:lnTo>
                    <a:lnTo>
                      <a:pt x="17" y="1"/>
                    </a:lnTo>
                    <a:lnTo>
                      <a:pt x="16" y="2"/>
                    </a:lnTo>
                    <a:lnTo>
                      <a:pt x="11" y="2"/>
                    </a:lnTo>
                    <a:lnTo>
                      <a:pt x="10" y="1"/>
                    </a:lnTo>
                    <a:lnTo>
                      <a:pt x="11" y="0"/>
                    </a:lnTo>
                    <a:close/>
                    <a:moveTo>
                      <a:pt x="21" y="0"/>
                    </a:moveTo>
                    <a:lnTo>
                      <a:pt x="26" y="0"/>
                    </a:lnTo>
                    <a:lnTo>
                      <a:pt x="27" y="1"/>
                    </a:lnTo>
                    <a:lnTo>
                      <a:pt x="26" y="2"/>
                    </a:lnTo>
                    <a:lnTo>
                      <a:pt x="21" y="2"/>
                    </a:lnTo>
                    <a:lnTo>
                      <a:pt x="20" y="1"/>
                    </a:lnTo>
                    <a:lnTo>
                      <a:pt x="21" y="0"/>
                    </a:lnTo>
                    <a:close/>
                    <a:moveTo>
                      <a:pt x="32" y="0"/>
                    </a:moveTo>
                    <a:lnTo>
                      <a:pt x="36" y="0"/>
                    </a:lnTo>
                    <a:lnTo>
                      <a:pt x="37" y="1"/>
                    </a:lnTo>
                    <a:lnTo>
                      <a:pt x="36" y="2"/>
                    </a:lnTo>
                    <a:lnTo>
                      <a:pt x="32" y="2"/>
                    </a:lnTo>
                    <a:lnTo>
                      <a:pt x="30" y="1"/>
                    </a:lnTo>
                    <a:lnTo>
                      <a:pt x="32" y="0"/>
                    </a:lnTo>
                    <a:close/>
                    <a:moveTo>
                      <a:pt x="41" y="0"/>
                    </a:moveTo>
                    <a:lnTo>
                      <a:pt x="46" y="0"/>
                    </a:lnTo>
                    <a:lnTo>
                      <a:pt x="47" y="1"/>
                    </a:lnTo>
                    <a:lnTo>
                      <a:pt x="46" y="2"/>
                    </a:lnTo>
                    <a:lnTo>
                      <a:pt x="41" y="2"/>
                    </a:lnTo>
                    <a:lnTo>
                      <a:pt x="41" y="1"/>
                    </a:lnTo>
                    <a:lnTo>
                      <a:pt x="41" y="0"/>
                    </a:lnTo>
                    <a:close/>
                    <a:moveTo>
                      <a:pt x="51" y="0"/>
                    </a:moveTo>
                    <a:lnTo>
                      <a:pt x="57" y="0"/>
                    </a:lnTo>
                    <a:lnTo>
                      <a:pt x="58" y="1"/>
                    </a:lnTo>
                    <a:lnTo>
                      <a:pt x="57" y="2"/>
                    </a:lnTo>
                    <a:lnTo>
                      <a:pt x="51" y="2"/>
                    </a:lnTo>
                    <a:lnTo>
                      <a:pt x="50" y="1"/>
                    </a:lnTo>
                    <a:lnTo>
                      <a:pt x="51" y="0"/>
                    </a:lnTo>
                    <a:close/>
                    <a:moveTo>
                      <a:pt x="62" y="0"/>
                    </a:moveTo>
                    <a:lnTo>
                      <a:pt x="66" y="0"/>
                    </a:lnTo>
                    <a:lnTo>
                      <a:pt x="67" y="1"/>
                    </a:lnTo>
                    <a:lnTo>
                      <a:pt x="66" y="2"/>
                    </a:lnTo>
                    <a:lnTo>
                      <a:pt x="62" y="2"/>
                    </a:lnTo>
                    <a:lnTo>
                      <a:pt x="61" y="1"/>
                    </a:lnTo>
                    <a:lnTo>
                      <a:pt x="62" y="0"/>
                    </a:lnTo>
                    <a:close/>
                    <a:moveTo>
                      <a:pt x="71" y="0"/>
                    </a:moveTo>
                    <a:lnTo>
                      <a:pt x="76" y="0"/>
                    </a:lnTo>
                    <a:lnTo>
                      <a:pt x="77" y="1"/>
                    </a:lnTo>
                    <a:lnTo>
                      <a:pt x="76" y="2"/>
                    </a:lnTo>
                    <a:lnTo>
                      <a:pt x="71" y="2"/>
                    </a:lnTo>
                    <a:lnTo>
                      <a:pt x="71" y="1"/>
                    </a:lnTo>
                    <a:lnTo>
                      <a:pt x="71" y="0"/>
                    </a:lnTo>
                    <a:close/>
                    <a:moveTo>
                      <a:pt x="82" y="0"/>
                    </a:moveTo>
                    <a:lnTo>
                      <a:pt x="87" y="0"/>
                    </a:lnTo>
                    <a:lnTo>
                      <a:pt x="88" y="1"/>
                    </a:lnTo>
                    <a:lnTo>
                      <a:pt x="87" y="2"/>
                    </a:lnTo>
                    <a:lnTo>
                      <a:pt x="82" y="2"/>
                    </a:lnTo>
                    <a:lnTo>
                      <a:pt x="81" y="1"/>
                    </a:lnTo>
                    <a:lnTo>
                      <a:pt x="82" y="0"/>
                    </a:lnTo>
                    <a:close/>
                    <a:moveTo>
                      <a:pt x="92" y="0"/>
                    </a:moveTo>
                    <a:lnTo>
                      <a:pt x="97" y="0"/>
                    </a:lnTo>
                    <a:lnTo>
                      <a:pt x="97" y="1"/>
                    </a:lnTo>
                    <a:lnTo>
                      <a:pt x="97" y="2"/>
                    </a:lnTo>
                    <a:lnTo>
                      <a:pt x="92" y="2"/>
                    </a:lnTo>
                    <a:lnTo>
                      <a:pt x="91" y="1"/>
                    </a:lnTo>
                    <a:lnTo>
                      <a:pt x="92" y="0"/>
                    </a:lnTo>
                    <a:close/>
                    <a:moveTo>
                      <a:pt x="101" y="0"/>
                    </a:moveTo>
                    <a:lnTo>
                      <a:pt x="107" y="0"/>
                    </a:lnTo>
                    <a:lnTo>
                      <a:pt x="108" y="1"/>
                    </a:lnTo>
                    <a:lnTo>
                      <a:pt x="107" y="2"/>
                    </a:lnTo>
                    <a:lnTo>
                      <a:pt x="101" y="2"/>
                    </a:lnTo>
                    <a:lnTo>
                      <a:pt x="101" y="1"/>
                    </a:lnTo>
                    <a:lnTo>
                      <a:pt x="101" y="0"/>
                    </a:lnTo>
                    <a:close/>
                    <a:moveTo>
                      <a:pt x="112" y="0"/>
                    </a:moveTo>
                    <a:lnTo>
                      <a:pt x="117" y="0"/>
                    </a:lnTo>
                    <a:lnTo>
                      <a:pt x="118" y="1"/>
                    </a:lnTo>
                    <a:lnTo>
                      <a:pt x="117" y="2"/>
                    </a:lnTo>
                    <a:lnTo>
                      <a:pt x="112" y="2"/>
                    </a:lnTo>
                    <a:lnTo>
                      <a:pt x="111" y="1"/>
                    </a:lnTo>
                    <a:lnTo>
                      <a:pt x="112" y="0"/>
                    </a:lnTo>
                    <a:close/>
                    <a:moveTo>
                      <a:pt x="122" y="0"/>
                    </a:moveTo>
                    <a:lnTo>
                      <a:pt x="127" y="0"/>
                    </a:lnTo>
                    <a:lnTo>
                      <a:pt x="128" y="1"/>
                    </a:lnTo>
                    <a:lnTo>
                      <a:pt x="127" y="2"/>
                    </a:lnTo>
                    <a:lnTo>
                      <a:pt x="122" y="2"/>
                    </a:lnTo>
                    <a:lnTo>
                      <a:pt x="121" y="1"/>
                    </a:lnTo>
                    <a:lnTo>
                      <a:pt x="122" y="0"/>
                    </a:lnTo>
                    <a:close/>
                    <a:moveTo>
                      <a:pt x="132" y="0"/>
                    </a:moveTo>
                    <a:lnTo>
                      <a:pt x="137" y="0"/>
                    </a:lnTo>
                    <a:lnTo>
                      <a:pt x="138" y="1"/>
                    </a:lnTo>
                    <a:lnTo>
                      <a:pt x="137" y="2"/>
                    </a:lnTo>
                    <a:lnTo>
                      <a:pt x="132" y="2"/>
                    </a:lnTo>
                    <a:lnTo>
                      <a:pt x="131" y="1"/>
                    </a:lnTo>
                    <a:lnTo>
                      <a:pt x="132" y="0"/>
                    </a:lnTo>
                    <a:close/>
                    <a:moveTo>
                      <a:pt x="142" y="0"/>
                    </a:moveTo>
                    <a:lnTo>
                      <a:pt x="147" y="0"/>
                    </a:lnTo>
                    <a:lnTo>
                      <a:pt x="148" y="1"/>
                    </a:lnTo>
                    <a:lnTo>
                      <a:pt x="147" y="2"/>
                    </a:lnTo>
                    <a:lnTo>
                      <a:pt x="142" y="2"/>
                    </a:lnTo>
                    <a:lnTo>
                      <a:pt x="141" y="1"/>
                    </a:lnTo>
                    <a:lnTo>
                      <a:pt x="142" y="0"/>
                    </a:lnTo>
                    <a:close/>
                    <a:moveTo>
                      <a:pt x="153" y="0"/>
                    </a:moveTo>
                    <a:lnTo>
                      <a:pt x="157" y="0"/>
                    </a:lnTo>
                    <a:lnTo>
                      <a:pt x="158" y="1"/>
                    </a:lnTo>
                    <a:lnTo>
                      <a:pt x="157" y="2"/>
                    </a:lnTo>
                    <a:lnTo>
                      <a:pt x="153" y="2"/>
                    </a:lnTo>
                    <a:lnTo>
                      <a:pt x="152" y="1"/>
                    </a:lnTo>
                    <a:lnTo>
                      <a:pt x="153" y="0"/>
                    </a:lnTo>
                    <a:close/>
                    <a:moveTo>
                      <a:pt x="162" y="0"/>
                    </a:moveTo>
                    <a:lnTo>
                      <a:pt x="167" y="0"/>
                    </a:lnTo>
                    <a:lnTo>
                      <a:pt x="168" y="1"/>
                    </a:lnTo>
                    <a:lnTo>
                      <a:pt x="167" y="2"/>
                    </a:lnTo>
                    <a:lnTo>
                      <a:pt x="162" y="2"/>
                    </a:lnTo>
                    <a:lnTo>
                      <a:pt x="161" y="1"/>
                    </a:lnTo>
                    <a:lnTo>
                      <a:pt x="162" y="0"/>
                    </a:lnTo>
                    <a:close/>
                    <a:moveTo>
                      <a:pt x="172" y="0"/>
                    </a:moveTo>
                    <a:lnTo>
                      <a:pt x="178" y="0"/>
                    </a:lnTo>
                    <a:lnTo>
                      <a:pt x="179" y="1"/>
                    </a:lnTo>
                    <a:lnTo>
                      <a:pt x="178" y="2"/>
                    </a:lnTo>
                    <a:lnTo>
                      <a:pt x="172" y="2"/>
                    </a:lnTo>
                    <a:lnTo>
                      <a:pt x="171" y="1"/>
                    </a:lnTo>
                    <a:lnTo>
                      <a:pt x="172" y="0"/>
                    </a:lnTo>
                    <a:close/>
                    <a:moveTo>
                      <a:pt x="183" y="0"/>
                    </a:moveTo>
                    <a:lnTo>
                      <a:pt x="187" y="0"/>
                    </a:lnTo>
                    <a:lnTo>
                      <a:pt x="188" y="1"/>
                    </a:lnTo>
                    <a:lnTo>
                      <a:pt x="187" y="2"/>
                    </a:lnTo>
                    <a:lnTo>
                      <a:pt x="183" y="2"/>
                    </a:lnTo>
                    <a:lnTo>
                      <a:pt x="182" y="1"/>
                    </a:lnTo>
                    <a:lnTo>
                      <a:pt x="183" y="0"/>
                    </a:lnTo>
                    <a:close/>
                    <a:moveTo>
                      <a:pt x="192" y="0"/>
                    </a:moveTo>
                    <a:lnTo>
                      <a:pt x="198" y="0"/>
                    </a:lnTo>
                    <a:lnTo>
                      <a:pt x="199" y="1"/>
                    </a:lnTo>
                    <a:lnTo>
                      <a:pt x="198" y="2"/>
                    </a:lnTo>
                    <a:lnTo>
                      <a:pt x="192" y="2"/>
                    </a:lnTo>
                    <a:lnTo>
                      <a:pt x="192" y="1"/>
                    </a:lnTo>
                    <a:lnTo>
                      <a:pt x="192" y="0"/>
                    </a:lnTo>
                    <a:close/>
                    <a:moveTo>
                      <a:pt x="203" y="0"/>
                    </a:moveTo>
                    <a:lnTo>
                      <a:pt x="208" y="0"/>
                    </a:lnTo>
                    <a:lnTo>
                      <a:pt x="209" y="1"/>
                    </a:lnTo>
                    <a:lnTo>
                      <a:pt x="208" y="2"/>
                    </a:lnTo>
                    <a:lnTo>
                      <a:pt x="203" y="2"/>
                    </a:lnTo>
                    <a:lnTo>
                      <a:pt x="202" y="1"/>
                    </a:lnTo>
                    <a:lnTo>
                      <a:pt x="203" y="0"/>
                    </a:lnTo>
                    <a:close/>
                    <a:moveTo>
                      <a:pt x="213" y="0"/>
                    </a:moveTo>
                    <a:lnTo>
                      <a:pt x="217" y="0"/>
                    </a:lnTo>
                    <a:lnTo>
                      <a:pt x="218" y="1"/>
                    </a:lnTo>
                    <a:lnTo>
                      <a:pt x="217" y="2"/>
                    </a:lnTo>
                    <a:lnTo>
                      <a:pt x="213" y="2"/>
                    </a:lnTo>
                    <a:lnTo>
                      <a:pt x="212" y="1"/>
                    </a:lnTo>
                    <a:lnTo>
                      <a:pt x="213" y="0"/>
                    </a:lnTo>
                    <a:close/>
                    <a:moveTo>
                      <a:pt x="223" y="0"/>
                    </a:moveTo>
                    <a:lnTo>
                      <a:pt x="228" y="0"/>
                    </a:lnTo>
                    <a:lnTo>
                      <a:pt x="229" y="1"/>
                    </a:lnTo>
                    <a:lnTo>
                      <a:pt x="228" y="2"/>
                    </a:lnTo>
                    <a:lnTo>
                      <a:pt x="223" y="2"/>
                    </a:lnTo>
                    <a:lnTo>
                      <a:pt x="222" y="1"/>
                    </a:lnTo>
                    <a:lnTo>
                      <a:pt x="223" y="0"/>
                    </a:lnTo>
                    <a:close/>
                    <a:moveTo>
                      <a:pt x="233" y="0"/>
                    </a:moveTo>
                    <a:lnTo>
                      <a:pt x="238" y="0"/>
                    </a:lnTo>
                    <a:lnTo>
                      <a:pt x="239" y="1"/>
                    </a:lnTo>
                    <a:lnTo>
                      <a:pt x="238" y="2"/>
                    </a:lnTo>
                    <a:lnTo>
                      <a:pt x="233" y="2"/>
                    </a:lnTo>
                    <a:lnTo>
                      <a:pt x="232" y="1"/>
                    </a:lnTo>
                    <a:lnTo>
                      <a:pt x="233" y="0"/>
                    </a:lnTo>
                    <a:close/>
                    <a:moveTo>
                      <a:pt x="243" y="0"/>
                    </a:moveTo>
                    <a:lnTo>
                      <a:pt x="248" y="0"/>
                    </a:lnTo>
                    <a:lnTo>
                      <a:pt x="249" y="1"/>
                    </a:lnTo>
                    <a:lnTo>
                      <a:pt x="248" y="2"/>
                    </a:lnTo>
                    <a:lnTo>
                      <a:pt x="243" y="2"/>
                    </a:lnTo>
                    <a:lnTo>
                      <a:pt x="242" y="1"/>
                    </a:lnTo>
                    <a:lnTo>
                      <a:pt x="243" y="0"/>
                    </a:lnTo>
                    <a:close/>
                    <a:moveTo>
                      <a:pt x="253" y="0"/>
                    </a:moveTo>
                    <a:lnTo>
                      <a:pt x="258" y="0"/>
                    </a:lnTo>
                    <a:lnTo>
                      <a:pt x="259" y="1"/>
                    </a:lnTo>
                    <a:lnTo>
                      <a:pt x="258" y="2"/>
                    </a:lnTo>
                    <a:lnTo>
                      <a:pt x="253" y="2"/>
                    </a:lnTo>
                    <a:lnTo>
                      <a:pt x="252" y="1"/>
                    </a:lnTo>
                    <a:lnTo>
                      <a:pt x="253" y="0"/>
                    </a:lnTo>
                    <a:close/>
                    <a:moveTo>
                      <a:pt x="263" y="0"/>
                    </a:moveTo>
                    <a:lnTo>
                      <a:pt x="269" y="0"/>
                    </a:lnTo>
                    <a:lnTo>
                      <a:pt x="269" y="1"/>
                    </a:lnTo>
                    <a:lnTo>
                      <a:pt x="269" y="2"/>
                    </a:lnTo>
                    <a:lnTo>
                      <a:pt x="263" y="2"/>
                    </a:lnTo>
                    <a:lnTo>
                      <a:pt x="262" y="1"/>
                    </a:lnTo>
                    <a:lnTo>
                      <a:pt x="263" y="0"/>
                    </a:lnTo>
                    <a:close/>
                    <a:moveTo>
                      <a:pt x="273" y="0"/>
                    </a:moveTo>
                    <a:lnTo>
                      <a:pt x="278" y="0"/>
                    </a:lnTo>
                    <a:lnTo>
                      <a:pt x="279" y="1"/>
                    </a:lnTo>
                    <a:lnTo>
                      <a:pt x="278" y="2"/>
                    </a:lnTo>
                    <a:lnTo>
                      <a:pt x="273" y="2"/>
                    </a:lnTo>
                    <a:lnTo>
                      <a:pt x="273" y="1"/>
                    </a:lnTo>
                    <a:lnTo>
                      <a:pt x="273" y="0"/>
                    </a:lnTo>
                    <a:close/>
                    <a:moveTo>
                      <a:pt x="283" y="0"/>
                    </a:moveTo>
                    <a:lnTo>
                      <a:pt x="288" y="0"/>
                    </a:lnTo>
                    <a:lnTo>
                      <a:pt x="289" y="1"/>
                    </a:lnTo>
                    <a:lnTo>
                      <a:pt x="288" y="2"/>
                    </a:lnTo>
                    <a:lnTo>
                      <a:pt x="283" y="2"/>
                    </a:lnTo>
                    <a:lnTo>
                      <a:pt x="282" y="1"/>
                    </a:lnTo>
                    <a:lnTo>
                      <a:pt x="283" y="0"/>
                    </a:lnTo>
                    <a:close/>
                    <a:moveTo>
                      <a:pt x="294" y="0"/>
                    </a:moveTo>
                    <a:lnTo>
                      <a:pt x="299" y="0"/>
                    </a:lnTo>
                    <a:lnTo>
                      <a:pt x="299" y="1"/>
                    </a:lnTo>
                    <a:lnTo>
                      <a:pt x="299" y="2"/>
                    </a:lnTo>
                    <a:lnTo>
                      <a:pt x="294" y="2"/>
                    </a:lnTo>
                    <a:lnTo>
                      <a:pt x="293" y="1"/>
                    </a:lnTo>
                    <a:lnTo>
                      <a:pt x="294" y="0"/>
                    </a:lnTo>
                    <a:close/>
                    <a:moveTo>
                      <a:pt x="304" y="0"/>
                    </a:moveTo>
                    <a:lnTo>
                      <a:pt x="308" y="0"/>
                    </a:lnTo>
                    <a:lnTo>
                      <a:pt x="309" y="1"/>
                    </a:lnTo>
                    <a:lnTo>
                      <a:pt x="308" y="2"/>
                    </a:lnTo>
                    <a:lnTo>
                      <a:pt x="304" y="2"/>
                    </a:lnTo>
                    <a:lnTo>
                      <a:pt x="303" y="1"/>
                    </a:lnTo>
                    <a:lnTo>
                      <a:pt x="304" y="0"/>
                    </a:lnTo>
                    <a:close/>
                    <a:moveTo>
                      <a:pt x="313" y="0"/>
                    </a:moveTo>
                    <a:lnTo>
                      <a:pt x="319" y="0"/>
                    </a:lnTo>
                    <a:lnTo>
                      <a:pt x="320" y="1"/>
                    </a:lnTo>
                    <a:lnTo>
                      <a:pt x="319" y="2"/>
                    </a:lnTo>
                    <a:lnTo>
                      <a:pt x="313" y="2"/>
                    </a:lnTo>
                    <a:lnTo>
                      <a:pt x="312" y="1"/>
                    </a:lnTo>
                    <a:lnTo>
                      <a:pt x="313" y="0"/>
                    </a:lnTo>
                    <a:close/>
                    <a:moveTo>
                      <a:pt x="324" y="0"/>
                    </a:moveTo>
                    <a:lnTo>
                      <a:pt x="329" y="0"/>
                    </a:lnTo>
                    <a:lnTo>
                      <a:pt x="330" y="1"/>
                    </a:lnTo>
                    <a:lnTo>
                      <a:pt x="329" y="2"/>
                    </a:lnTo>
                    <a:lnTo>
                      <a:pt x="324" y="2"/>
                    </a:lnTo>
                    <a:lnTo>
                      <a:pt x="323" y="1"/>
                    </a:lnTo>
                    <a:lnTo>
                      <a:pt x="324" y="0"/>
                    </a:lnTo>
                    <a:close/>
                    <a:moveTo>
                      <a:pt x="334" y="0"/>
                    </a:moveTo>
                    <a:lnTo>
                      <a:pt x="339" y="0"/>
                    </a:lnTo>
                    <a:lnTo>
                      <a:pt x="340" y="1"/>
                    </a:lnTo>
                    <a:lnTo>
                      <a:pt x="339" y="2"/>
                    </a:lnTo>
                    <a:lnTo>
                      <a:pt x="334" y="2"/>
                    </a:lnTo>
                    <a:lnTo>
                      <a:pt x="333" y="1"/>
                    </a:lnTo>
                    <a:lnTo>
                      <a:pt x="334" y="0"/>
                    </a:lnTo>
                    <a:close/>
                    <a:moveTo>
                      <a:pt x="344" y="0"/>
                    </a:moveTo>
                    <a:lnTo>
                      <a:pt x="349" y="0"/>
                    </a:lnTo>
                    <a:lnTo>
                      <a:pt x="350" y="1"/>
                    </a:lnTo>
                    <a:lnTo>
                      <a:pt x="349" y="2"/>
                    </a:lnTo>
                    <a:lnTo>
                      <a:pt x="344" y="2"/>
                    </a:lnTo>
                    <a:lnTo>
                      <a:pt x="343" y="1"/>
                    </a:lnTo>
                    <a:lnTo>
                      <a:pt x="344" y="0"/>
                    </a:lnTo>
                    <a:close/>
                    <a:moveTo>
                      <a:pt x="354" y="0"/>
                    </a:moveTo>
                    <a:lnTo>
                      <a:pt x="359" y="0"/>
                    </a:lnTo>
                    <a:lnTo>
                      <a:pt x="360" y="1"/>
                    </a:lnTo>
                    <a:lnTo>
                      <a:pt x="359" y="2"/>
                    </a:lnTo>
                    <a:lnTo>
                      <a:pt x="354" y="2"/>
                    </a:lnTo>
                    <a:lnTo>
                      <a:pt x="353" y="1"/>
                    </a:lnTo>
                    <a:lnTo>
                      <a:pt x="354" y="0"/>
                    </a:lnTo>
                    <a:close/>
                    <a:moveTo>
                      <a:pt x="364" y="0"/>
                    </a:moveTo>
                    <a:lnTo>
                      <a:pt x="369" y="0"/>
                    </a:lnTo>
                    <a:lnTo>
                      <a:pt x="370" y="1"/>
                    </a:lnTo>
                    <a:lnTo>
                      <a:pt x="369" y="2"/>
                    </a:lnTo>
                    <a:lnTo>
                      <a:pt x="364" y="2"/>
                    </a:lnTo>
                    <a:lnTo>
                      <a:pt x="364" y="1"/>
                    </a:lnTo>
                    <a:lnTo>
                      <a:pt x="364" y="0"/>
                    </a:lnTo>
                    <a:close/>
                    <a:moveTo>
                      <a:pt x="374" y="0"/>
                    </a:moveTo>
                    <a:lnTo>
                      <a:pt x="379" y="0"/>
                    </a:lnTo>
                    <a:lnTo>
                      <a:pt x="380" y="1"/>
                    </a:lnTo>
                    <a:lnTo>
                      <a:pt x="379" y="2"/>
                    </a:lnTo>
                    <a:lnTo>
                      <a:pt x="374" y="2"/>
                    </a:lnTo>
                    <a:lnTo>
                      <a:pt x="373" y="1"/>
                    </a:lnTo>
                    <a:lnTo>
                      <a:pt x="374" y="0"/>
                    </a:lnTo>
                    <a:close/>
                    <a:moveTo>
                      <a:pt x="384" y="0"/>
                    </a:moveTo>
                    <a:lnTo>
                      <a:pt x="390" y="0"/>
                    </a:lnTo>
                    <a:lnTo>
                      <a:pt x="390" y="1"/>
                    </a:lnTo>
                    <a:lnTo>
                      <a:pt x="390" y="2"/>
                    </a:lnTo>
                    <a:lnTo>
                      <a:pt x="384" y="2"/>
                    </a:lnTo>
                    <a:lnTo>
                      <a:pt x="383" y="1"/>
                    </a:lnTo>
                    <a:lnTo>
                      <a:pt x="384" y="0"/>
                    </a:lnTo>
                    <a:close/>
                    <a:moveTo>
                      <a:pt x="394" y="0"/>
                    </a:moveTo>
                    <a:lnTo>
                      <a:pt x="399" y="0"/>
                    </a:lnTo>
                    <a:lnTo>
                      <a:pt x="400" y="1"/>
                    </a:lnTo>
                    <a:lnTo>
                      <a:pt x="399" y="2"/>
                    </a:lnTo>
                    <a:lnTo>
                      <a:pt x="394" y="2"/>
                    </a:lnTo>
                    <a:lnTo>
                      <a:pt x="394" y="1"/>
                    </a:lnTo>
                    <a:lnTo>
                      <a:pt x="394" y="0"/>
                    </a:lnTo>
                    <a:close/>
                  </a:path>
                </a:pathLst>
              </a:custGeom>
              <a:solidFill>
                <a:srgbClr val="000000"/>
              </a:solidFill>
              <a:ln w="9525">
                <a:noFill/>
                <a:round/>
                <a:headEnd/>
                <a:tailEnd/>
              </a:ln>
            </p:spPr>
            <p:txBody>
              <a:bodyPr/>
              <a:lstStyle/>
              <a:p>
                <a:endParaRPr lang="en-US"/>
              </a:p>
            </p:txBody>
          </p:sp>
          <p:sp>
            <p:nvSpPr>
              <p:cNvPr id="269" name="Freeform 156"/>
              <p:cNvSpPr>
                <a:spLocks/>
              </p:cNvSpPr>
              <p:nvPr/>
            </p:nvSpPr>
            <p:spPr bwMode="auto">
              <a:xfrm>
                <a:off x="4135"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70" name="Freeform 157"/>
              <p:cNvSpPr>
                <a:spLocks/>
              </p:cNvSpPr>
              <p:nvPr/>
            </p:nvSpPr>
            <p:spPr bwMode="auto">
              <a:xfrm>
                <a:off x="4145"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71" name="Freeform 158"/>
              <p:cNvSpPr>
                <a:spLocks/>
              </p:cNvSpPr>
              <p:nvPr/>
            </p:nvSpPr>
            <p:spPr bwMode="auto">
              <a:xfrm>
                <a:off x="4155"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72" name="Freeform 159"/>
              <p:cNvSpPr>
                <a:spLocks/>
              </p:cNvSpPr>
              <p:nvPr/>
            </p:nvSpPr>
            <p:spPr bwMode="auto">
              <a:xfrm>
                <a:off x="4165" y="1385"/>
                <a:ext cx="7" cy="2"/>
              </a:xfrm>
              <a:custGeom>
                <a:avLst/>
                <a:gdLst>
                  <a:gd name="T0" fmla="*/ 2 w 7"/>
                  <a:gd name="T1" fmla="*/ 0 h 2"/>
                  <a:gd name="T2" fmla="*/ 6 w 7"/>
                  <a:gd name="T3" fmla="*/ 0 h 2"/>
                  <a:gd name="T4" fmla="*/ 7 w 7"/>
                  <a:gd name="T5" fmla="*/ 1 h 2"/>
                  <a:gd name="T6" fmla="*/ 6 w 7"/>
                  <a:gd name="T7" fmla="*/ 2 h 2"/>
                  <a:gd name="T8" fmla="*/ 2 w 7"/>
                  <a:gd name="T9" fmla="*/ 2 h 2"/>
                  <a:gd name="T10" fmla="*/ 0 w 7"/>
                  <a:gd name="T11" fmla="*/ 1 h 2"/>
                  <a:gd name="T12" fmla="*/ 2 w 7"/>
                  <a:gd name="T13" fmla="*/ 0 h 2"/>
                  <a:gd name="T14" fmla="*/ 2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2" y="0"/>
                    </a:moveTo>
                    <a:lnTo>
                      <a:pt x="6" y="0"/>
                    </a:lnTo>
                    <a:lnTo>
                      <a:pt x="7" y="1"/>
                    </a:lnTo>
                    <a:lnTo>
                      <a:pt x="6" y="2"/>
                    </a:lnTo>
                    <a:lnTo>
                      <a:pt x="2" y="2"/>
                    </a:lnTo>
                    <a:lnTo>
                      <a:pt x="0" y="1"/>
                    </a:lnTo>
                    <a:lnTo>
                      <a:pt x="2" y="0"/>
                    </a:lnTo>
                  </a:path>
                </a:pathLst>
              </a:custGeom>
              <a:noFill/>
              <a:ln w="1588">
                <a:solidFill>
                  <a:srgbClr val="000000"/>
                </a:solidFill>
                <a:round/>
                <a:headEnd/>
                <a:tailEnd/>
              </a:ln>
            </p:spPr>
            <p:txBody>
              <a:bodyPr/>
              <a:lstStyle/>
              <a:p>
                <a:endParaRPr lang="en-US"/>
              </a:p>
            </p:txBody>
          </p:sp>
          <p:sp>
            <p:nvSpPr>
              <p:cNvPr id="273" name="Freeform 160"/>
              <p:cNvSpPr>
                <a:spLocks/>
              </p:cNvSpPr>
              <p:nvPr/>
            </p:nvSpPr>
            <p:spPr bwMode="auto">
              <a:xfrm>
                <a:off x="4176"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274" name="Freeform 161"/>
              <p:cNvSpPr>
                <a:spLocks/>
              </p:cNvSpPr>
              <p:nvPr/>
            </p:nvSpPr>
            <p:spPr bwMode="auto">
              <a:xfrm>
                <a:off x="4185" y="138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75" name="Freeform 162"/>
              <p:cNvSpPr>
                <a:spLocks/>
              </p:cNvSpPr>
              <p:nvPr/>
            </p:nvSpPr>
            <p:spPr bwMode="auto">
              <a:xfrm>
                <a:off x="4196"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76" name="Freeform 163"/>
              <p:cNvSpPr>
                <a:spLocks/>
              </p:cNvSpPr>
              <p:nvPr/>
            </p:nvSpPr>
            <p:spPr bwMode="auto">
              <a:xfrm>
                <a:off x="4206"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277" name="Freeform 164"/>
              <p:cNvSpPr>
                <a:spLocks/>
              </p:cNvSpPr>
              <p:nvPr/>
            </p:nvSpPr>
            <p:spPr bwMode="auto">
              <a:xfrm>
                <a:off x="421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78" name="Freeform 165"/>
              <p:cNvSpPr>
                <a:spLocks/>
              </p:cNvSpPr>
              <p:nvPr/>
            </p:nvSpPr>
            <p:spPr bwMode="auto">
              <a:xfrm>
                <a:off x="4226"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79" name="Freeform 166"/>
              <p:cNvSpPr>
                <a:spLocks/>
              </p:cNvSpPr>
              <p:nvPr/>
            </p:nvSpPr>
            <p:spPr bwMode="auto">
              <a:xfrm>
                <a:off x="4236" y="1385"/>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280" name="Freeform 167"/>
              <p:cNvSpPr>
                <a:spLocks/>
              </p:cNvSpPr>
              <p:nvPr/>
            </p:nvSpPr>
            <p:spPr bwMode="auto">
              <a:xfrm>
                <a:off x="424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81" name="Freeform 168"/>
              <p:cNvSpPr>
                <a:spLocks/>
              </p:cNvSpPr>
              <p:nvPr/>
            </p:nvSpPr>
            <p:spPr bwMode="auto">
              <a:xfrm>
                <a:off x="425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82" name="Freeform 169"/>
              <p:cNvSpPr>
                <a:spLocks/>
              </p:cNvSpPr>
              <p:nvPr/>
            </p:nvSpPr>
            <p:spPr bwMode="auto">
              <a:xfrm>
                <a:off x="426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83" name="Freeform 170"/>
              <p:cNvSpPr>
                <a:spLocks/>
              </p:cNvSpPr>
              <p:nvPr/>
            </p:nvSpPr>
            <p:spPr bwMode="auto">
              <a:xfrm>
                <a:off x="427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84" name="Freeform 171"/>
              <p:cNvSpPr>
                <a:spLocks/>
              </p:cNvSpPr>
              <p:nvPr/>
            </p:nvSpPr>
            <p:spPr bwMode="auto">
              <a:xfrm>
                <a:off x="4287"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85" name="Freeform 172"/>
              <p:cNvSpPr>
                <a:spLocks/>
              </p:cNvSpPr>
              <p:nvPr/>
            </p:nvSpPr>
            <p:spPr bwMode="auto">
              <a:xfrm>
                <a:off x="429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86" name="Freeform 173"/>
              <p:cNvSpPr>
                <a:spLocks/>
              </p:cNvSpPr>
              <p:nvPr/>
            </p:nvSpPr>
            <p:spPr bwMode="auto">
              <a:xfrm>
                <a:off x="4306" y="138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87" name="Freeform 174"/>
              <p:cNvSpPr>
                <a:spLocks/>
              </p:cNvSpPr>
              <p:nvPr/>
            </p:nvSpPr>
            <p:spPr bwMode="auto">
              <a:xfrm>
                <a:off x="4317"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88" name="Freeform 175"/>
              <p:cNvSpPr>
                <a:spLocks/>
              </p:cNvSpPr>
              <p:nvPr/>
            </p:nvSpPr>
            <p:spPr bwMode="auto">
              <a:xfrm>
                <a:off x="4327" y="1385"/>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289" name="Freeform 176"/>
              <p:cNvSpPr>
                <a:spLocks/>
              </p:cNvSpPr>
              <p:nvPr/>
            </p:nvSpPr>
            <p:spPr bwMode="auto">
              <a:xfrm>
                <a:off x="433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90" name="Freeform 177"/>
              <p:cNvSpPr>
                <a:spLocks/>
              </p:cNvSpPr>
              <p:nvPr/>
            </p:nvSpPr>
            <p:spPr bwMode="auto">
              <a:xfrm>
                <a:off x="4347"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91" name="Freeform 178"/>
              <p:cNvSpPr>
                <a:spLocks/>
              </p:cNvSpPr>
              <p:nvPr/>
            </p:nvSpPr>
            <p:spPr bwMode="auto">
              <a:xfrm>
                <a:off x="435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92" name="Freeform 179"/>
              <p:cNvSpPr>
                <a:spLocks/>
              </p:cNvSpPr>
              <p:nvPr/>
            </p:nvSpPr>
            <p:spPr bwMode="auto">
              <a:xfrm>
                <a:off x="436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93" name="Freeform 180"/>
              <p:cNvSpPr>
                <a:spLocks/>
              </p:cNvSpPr>
              <p:nvPr/>
            </p:nvSpPr>
            <p:spPr bwMode="auto">
              <a:xfrm>
                <a:off x="437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94" name="Freeform 181"/>
              <p:cNvSpPr>
                <a:spLocks/>
              </p:cNvSpPr>
              <p:nvPr/>
            </p:nvSpPr>
            <p:spPr bwMode="auto">
              <a:xfrm>
                <a:off x="438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95" name="Freeform 182"/>
              <p:cNvSpPr>
                <a:spLocks/>
              </p:cNvSpPr>
              <p:nvPr/>
            </p:nvSpPr>
            <p:spPr bwMode="auto">
              <a:xfrm>
                <a:off x="4397" y="138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96" name="Freeform 183"/>
              <p:cNvSpPr>
                <a:spLocks/>
              </p:cNvSpPr>
              <p:nvPr/>
            </p:nvSpPr>
            <p:spPr bwMode="auto">
              <a:xfrm>
                <a:off x="4408"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297" name="Freeform 184"/>
              <p:cNvSpPr>
                <a:spLocks/>
              </p:cNvSpPr>
              <p:nvPr/>
            </p:nvSpPr>
            <p:spPr bwMode="auto">
              <a:xfrm>
                <a:off x="441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98" name="Freeform 185"/>
              <p:cNvSpPr>
                <a:spLocks/>
              </p:cNvSpPr>
              <p:nvPr/>
            </p:nvSpPr>
            <p:spPr bwMode="auto">
              <a:xfrm>
                <a:off x="4428"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299" name="Freeform 186"/>
              <p:cNvSpPr>
                <a:spLocks/>
              </p:cNvSpPr>
              <p:nvPr/>
            </p:nvSpPr>
            <p:spPr bwMode="auto">
              <a:xfrm>
                <a:off x="4438"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00" name="Freeform 187"/>
              <p:cNvSpPr>
                <a:spLocks/>
              </p:cNvSpPr>
              <p:nvPr/>
            </p:nvSpPr>
            <p:spPr bwMode="auto">
              <a:xfrm>
                <a:off x="4447" y="138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01" name="Freeform 188"/>
              <p:cNvSpPr>
                <a:spLocks/>
              </p:cNvSpPr>
              <p:nvPr/>
            </p:nvSpPr>
            <p:spPr bwMode="auto">
              <a:xfrm>
                <a:off x="445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02" name="Freeform 189"/>
              <p:cNvSpPr>
                <a:spLocks/>
              </p:cNvSpPr>
              <p:nvPr/>
            </p:nvSpPr>
            <p:spPr bwMode="auto">
              <a:xfrm>
                <a:off x="446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03" name="Freeform 190"/>
              <p:cNvSpPr>
                <a:spLocks/>
              </p:cNvSpPr>
              <p:nvPr/>
            </p:nvSpPr>
            <p:spPr bwMode="auto">
              <a:xfrm>
                <a:off x="447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04" name="Freeform 191"/>
              <p:cNvSpPr>
                <a:spLocks/>
              </p:cNvSpPr>
              <p:nvPr/>
            </p:nvSpPr>
            <p:spPr bwMode="auto">
              <a:xfrm>
                <a:off x="448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05" name="Freeform 192"/>
              <p:cNvSpPr>
                <a:spLocks/>
              </p:cNvSpPr>
              <p:nvPr/>
            </p:nvSpPr>
            <p:spPr bwMode="auto">
              <a:xfrm>
                <a:off x="4499"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306" name="Freeform 193"/>
              <p:cNvSpPr>
                <a:spLocks/>
              </p:cNvSpPr>
              <p:nvPr/>
            </p:nvSpPr>
            <p:spPr bwMode="auto">
              <a:xfrm>
                <a:off x="450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07" name="Freeform 194"/>
              <p:cNvSpPr>
                <a:spLocks/>
              </p:cNvSpPr>
              <p:nvPr/>
            </p:nvSpPr>
            <p:spPr bwMode="auto">
              <a:xfrm>
                <a:off x="4518" y="138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08" name="Freeform 195"/>
              <p:cNvSpPr>
                <a:spLocks/>
              </p:cNvSpPr>
              <p:nvPr/>
            </p:nvSpPr>
            <p:spPr bwMode="auto">
              <a:xfrm>
                <a:off x="4529"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309" name="Freeform 196"/>
              <p:cNvSpPr>
                <a:spLocks noEditPoints="1"/>
              </p:cNvSpPr>
              <p:nvPr/>
            </p:nvSpPr>
            <p:spPr bwMode="auto">
              <a:xfrm>
                <a:off x="4135" y="1385"/>
                <a:ext cx="400" cy="2"/>
              </a:xfrm>
              <a:custGeom>
                <a:avLst/>
                <a:gdLst>
                  <a:gd name="T0" fmla="*/ 0 w 400"/>
                  <a:gd name="T1" fmla="*/ 1 h 2"/>
                  <a:gd name="T2" fmla="*/ 16 w 400"/>
                  <a:gd name="T3" fmla="*/ 2 h 2"/>
                  <a:gd name="T4" fmla="*/ 26 w 400"/>
                  <a:gd name="T5" fmla="*/ 0 h 2"/>
                  <a:gd name="T6" fmla="*/ 21 w 400"/>
                  <a:gd name="T7" fmla="*/ 0 h 2"/>
                  <a:gd name="T8" fmla="*/ 30 w 400"/>
                  <a:gd name="T9" fmla="*/ 1 h 2"/>
                  <a:gd name="T10" fmla="*/ 46 w 400"/>
                  <a:gd name="T11" fmla="*/ 2 h 2"/>
                  <a:gd name="T12" fmla="*/ 57 w 400"/>
                  <a:gd name="T13" fmla="*/ 0 h 2"/>
                  <a:gd name="T14" fmla="*/ 51 w 400"/>
                  <a:gd name="T15" fmla="*/ 0 h 2"/>
                  <a:gd name="T16" fmla="*/ 61 w 400"/>
                  <a:gd name="T17" fmla="*/ 1 h 2"/>
                  <a:gd name="T18" fmla="*/ 76 w 400"/>
                  <a:gd name="T19" fmla="*/ 2 h 2"/>
                  <a:gd name="T20" fmla="*/ 87 w 400"/>
                  <a:gd name="T21" fmla="*/ 0 h 2"/>
                  <a:gd name="T22" fmla="*/ 82 w 400"/>
                  <a:gd name="T23" fmla="*/ 0 h 2"/>
                  <a:gd name="T24" fmla="*/ 91 w 400"/>
                  <a:gd name="T25" fmla="*/ 1 h 2"/>
                  <a:gd name="T26" fmla="*/ 107 w 400"/>
                  <a:gd name="T27" fmla="*/ 2 h 2"/>
                  <a:gd name="T28" fmla="*/ 117 w 400"/>
                  <a:gd name="T29" fmla="*/ 0 h 2"/>
                  <a:gd name="T30" fmla="*/ 112 w 400"/>
                  <a:gd name="T31" fmla="*/ 0 h 2"/>
                  <a:gd name="T32" fmla="*/ 121 w 400"/>
                  <a:gd name="T33" fmla="*/ 1 h 2"/>
                  <a:gd name="T34" fmla="*/ 137 w 400"/>
                  <a:gd name="T35" fmla="*/ 2 h 2"/>
                  <a:gd name="T36" fmla="*/ 147 w 400"/>
                  <a:gd name="T37" fmla="*/ 0 h 2"/>
                  <a:gd name="T38" fmla="*/ 142 w 400"/>
                  <a:gd name="T39" fmla="*/ 0 h 2"/>
                  <a:gd name="T40" fmla="*/ 152 w 400"/>
                  <a:gd name="T41" fmla="*/ 1 h 2"/>
                  <a:gd name="T42" fmla="*/ 167 w 400"/>
                  <a:gd name="T43" fmla="*/ 2 h 2"/>
                  <a:gd name="T44" fmla="*/ 178 w 400"/>
                  <a:gd name="T45" fmla="*/ 0 h 2"/>
                  <a:gd name="T46" fmla="*/ 172 w 400"/>
                  <a:gd name="T47" fmla="*/ 0 h 2"/>
                  <a:gd name="T48" fmla="*/ 182 w 400"/>
                  <a:gd name="T49" fmla="*/ 1 h 2"/>
                  <a:gd name="T50" fmla="*/ 198 w 400"/>
                  <a:gd name="T51" fmla="*/ 2 h 2"/>
                  <a:gd name="T52" fmla="*/ 208 w 400"/>
                  <a:gd name="T53" fmla="*/ 0 h 2"/>
                  <a:gd name="T54" fmla="*/ 203 w 400"/>
                  <a:gd name="T55" fmla="*/ 0 h 2"/>
                  <a:gd name="T56" fmla="*/ 212 w 400"/>
                  <a:gd name="T57" fmla="*/ 1 h 2"/>
                  <a:gd name="T58" fmla="*/ 228 w 400"/>
                  <a:gd name="T59" fmla="*/ 2 h 2"/>
                  <a:gd name="T60" fmla="*/ 238 w 400"/>
                  <a:gd name="T61" fmla="*/ 0 h 2"/>
                  <a:gd name="T62" fmla="*/ 233 w 400"/>
                  <a:gd name="T63" fmla="*/ 0 h 2"/>
                  <a:gd name="T64" fmla="*/ 242 w 400"/>
                  <a:gd name="T65" fmla="*/ 1 h 2"/>
                  <a:gd name="T66" fmla="*/ 258 w 400"/>
                  <a:gd name="T67" fmla="*/ 2 h 2"/>
                  <a:gd name="T68" fmla="*/ 269 w 400"/>
                  <a:gd name="T69" fmla="*/ 0 h 2"/>
                  <a:gd name="T70" fmla="*/ 263 w 400"/>
                  <a:gd name="T71" fmla="*/ 0 h 2"/>
                  <a:gd name="T72" fmla="*/ 273 w 400"/>
                  <a:gd name="T73" fmla="*/ 1 h 2"/>
                  <a:gd name="T74" fmla="*/ 288 w 400"/>
                  <a:gd name="T75" fmla="*/ 2 h 2"/>
                  <a:gd name="T76" fmla="*/ 299 w 400"/>
                  <a:gd name="T77" fmla="*/ 0 h 2"/>
                  <a:gd name="T78" fmla="*/ 294 w 400"/>
                  <a:gd name="T79" fmla="*/ 0 h 2"/>
                  <a:gd name="T80" fmla="*/ 303 w 400"/>
                  <a:gd name="T81" fmla="*/ 1 h 2"/>
                  <a:gd name="T82" fmla="*/ 319 w 400"/>
                  <a:gd name="T83" fmla="*/ 2 h 2"/>
                  <a:gd name="T84" fmla="*/ 329 w 400"/>
                  <a:gd name="T85" fmla="*/ 0 h 2"/>
                  <a:gd name="T86" fmla="*/ 324 w 400"/>
                  <a:gd name="T87" fmla="*/ 0 h 2"/>
                  <a:gd name="T88" fmla="*/ 333 w 400"/>
                  <a:gd name="T89" fmla="*/ 1 h 2"/>
                  <a:gd name="T90" fmla="*/ 349 w 400"/>
                  <a:gd name="T91" fmla="*/ 2 h 2"/>
                  <a:gd name="T92" fmla="*/ 359 w 400"/>
                  <a:gd name="T93" fmla="*/ 0 h 2"/>
                  <a:gd name="T94" fmla="*/ 354 w 400"/>
                  <a:gd name="T95" fmla="*/ 0 h 2"/>
                  <a:gd name="T96" fmla="*/ 364 w 400"/>
                  <a:gd name="T97" fmla="*/ 1 h 2"/>
                  <a:gd name="T98" fmla="*/ 379 w 400"/>
                  <a:gd name="T99" fmla="*/ 2 h 2"/>
                  <a:gd name="T100" fmla="*/ 390 w 400"/>
                  <a:gd name="T101" fmla="*/ 0 h 2"/>
                  <a:gd name="T102" fmla="*/ 384 w 400"/>
                  <a:gd name="T103" fmla="*/ 0 h 2"/>
                  <a:gd name="T104" fmla="*/ 394 w 400"/>
                  <a:gd name="T105" fmla="*/ 1 h 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400"/>
                  <a:gd name="T160" fmla="*/ 0 h 2"/>
                  <a:gd name="T161" fmla="*/ 400 w 400"/>
                  <a:gd name="T162" fmla="*/ 2 h 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400" h="2">
                    <a:moveTo>
                      <a:pt x="1" y="0"/>
                    </a:moveTo>
                    <a:lnTo>
                      <a:pt x="6" y="0"/>
                    </a:lnTo>
                    <a:lnTo>
                      <a:pt x="6" y="1"/>
                    </a:lnTo>
                    <a:lnTo>
                      <a:pt x="6" y="2"/>
                    </a:lnTo>
                    <a:lnTo>
                      <a:pt x="1" y="2"/>
                    </a:lnTo>
                    <a:lnTo>
                      <a:pt x="0" y="1"/>
                    </a:lnTo>
                    <a:lnTo>
                      <a:pt x="1" y="0"/>
                    </a:lnTo>
                    <a:close/>
                    <a:moveTo>
                      <a:pt x="11" y="0"/>
                    </a:moveTo>
                    <a:lnTo>
                      <a:pt x="16" y="0"/>
                    </a:lnTo>
                    <a:lnTo>
                      <a:pt x="17" y="1"/>
                    </a:lnTo>
                    <a:lnTo>
                      <a:pt x="16" y="2"/>
                    </a:lnTo>
                    <a:lnTo>
                      <a:pt x="11" y="2"/>
                    </a:lnTo>
                    <a:lnTo>
                      <a:pt x="10" y="1"/>
                    </a:lnTo>
                    <a:lnTo>
                      <a:pt x="11" y="0"/>
                    </a:lnTo>
                    <a:close/>
                    <a:moveTo>
                      <a:pt x="21" y="0"/>
                    </a:moveTo>
                    <a:lnTo>
                      <a:pt x="26" y="0"/>
                    </a:lnTo>
                    <a:lnTo>
                      <a:pt x="27" y="1"/>
                    </a:lnTo>
                    <a:lnTo>
                      <a:pt x="26" y="2"/>
                    </a:lnTo>
                    <a:lnTo>
                      <a:pt x="21" y="2"/>
                    </a:lnTo>
                    <a:lnTo>
                      <a:pt x="20" y="1"/>
                    </a:lnTo>
                    <a:lnTo>
                      <a:pt x="21" y="0"/>
                    </a:lnTo>
                    <a:close/>
                    <a:moveTo>
                      <a:pt x="32" y="0"/>
                    </a:moveTo>
                    <a:lnTo>
                      <a:pt x="36" y="0"/>
                    </a:lnTo>
                    <a:lnTo>
                      <a:pt x="37" y="1"/>
                    </a:lnTo>
                    <a:lnTo>
                      <a:pt x="36" y="2"/>
                    </a:lnTo>
                    <a:lnTo>
                      <a:pt x="32" y="2"/>
                    </a:lnTo>
                    <a:lnTo>
                      <a:pt x="30" y="1"/>
                    </a:lnTo>
                    <a:lnTo>
                      <a:pt x="32" y="0"/>
                    </a:lnTo>
                    <a:close/>
                    <a:moveTo>
                      <a:pt x="41" y="0"/>
                    </a:moveTo>
                    <a:lnTo>
                      <a:pt x="46" y="0"/>
                    </a:lnTo>
                    <a:lnTo>
                      <a:pt x="47" y="1"/>
                    </a:lnTo>
                    <a:lnTo>
                      <a:pt x="46" y="2"/>
                    </a:lnTo>
                    <a:lnTo>
                      <a:pt x="41" y="2"/>
                    </a:lnTo>
                    <a:lnTo>
                      <a:pt x="41" y="1"/>
                    </a:lnTo>
                    <a:lnTo>
                      <a:pt x="41" y="0"/>
                    </a:lnTo>
                    <a:close/>
                    <a:moveTo>
                      <a:pt x="51" y="0"/>
                    </a:moveTo>
                    <a:lnTo>
                      <a:pt x="57" y="0"/>
                    </a:lnTo>
                    <a:lnTo>
                      <a:pt x="58" y="1"/>
                    </a:lnTo>
                    <a:lnTo>
                      <a:pt x="57" y="2"/>
                    </a:lnTo>
                    <a:lnTo>
                      <a:pt x="51" y="2"/>
                    </a:lnTo>
                    <a:lnTo>
                      <a:pt x="50" y="1"/>
                    </a:lnTo>
                    <a:lnTo>
                      <a:pt x="51" y="0"/>
                    </a:lnTo>
                    <a:close/>
                    <a:moveTo>
                      <a:pt x="62" y="0"/>
                    </a:moveTo>
                    <a:lnTo>
                      <a:pt x="66" y="0"/>
                    </a:lnTo>
                    <a:lnTo>
                      <a:pt x="67" y="1"/>
                    </a:lnTo>
                    <a:lnTo>
                      <a:pt x="66" y="2"/>
                    </a:lnTo>
                    <a:lnTo>
                      <a:pt x="62" y="2"/>
                    </a:lnTo>
                    <a:lnTo>
                      <a:pt x="61" y="1"/>
                    </a:lnTo>
                    <a:lnTo>
                      <a:pt x="62" y="0"/>
                    </a:lnTo>
                    <a:close/>
                    <a:moveTo>
                      <a:pt x="71" y="0"/>
                    </a:moveTo>
                    <a:lnTo>
                      <a:pt x="76" y="0"/>
                    </a:lnTo>
                    <a:lnTo>
                      <a:pt x="77" y="1"/>
                    </a:lnTo>
                    <a:lnTo>
                      <a:pt x="76" y="2"/>
                    </a:lnTo>
                    <a:lnTo>
                      <a:pt x="71" y="2"/>
                    </a:lnTo>
                    <a:lnTo>
                      <a:pt x="71" y="1"/>
                    </a:lnTo>
                    <a:lnTo>
                      <a:pt x="71" y="0"/>
                    </a:lnTo>
                    <a:close/>
                    <a:moveTo>
                      <a:pt x="82" y="0"/>
                    </a:moveTo>
                    <a:lnTo>
                      <a:pt x="87" y="0"/>
                    </a:lnTo>
                    <a:lnTo>
                      <a:pt x="88" y="1"/>
                    </a:lnTo>
                    <a:lnTo>
                      <a:pt x="87" y="2"/>
                    </a:lnTo>
                    <a:lnTo>
                      <a:pt x="82" y="2"/>
                    </a:lnTo>
                    <a:lnTo>
                      <a:pt x="81" y="1"/>
                    </a:lnTo>
                    <a:lnTo>
                      <a:pt x="82" y="0"/>
                    </a:lnTo>
                    <a:close/>
                    <a:moveTo>
                      <a:pt x="92" y="0"/>
                    </a:moveTo>
                    <a:lnTo>
                      <a:pt x="97" y="0"/>
                    </a:lnTo>
                    <a:lnTo>
                      <a:pt x="97" y="1"/>
                    </a:lnTo>
                    <a:lnTo>
                      <a:pt x="97" y="2"/>
                    </a:lnTo>
                    <a:lnTo>
                      <a:pt x="92" y="2"/>
                    </a:lnTo>
                    <a:lnTo>
                      <a:pt x="91" y="1"/>
                    </a:lnTo>
                    <a:lnTo>
                      <a:pt x="92" y="0"/>
                    </a:lnTo>
                    <a:close/>
                    <a:moveTo>
                      <a:pt x="101" y="0"/>
                    </a:moveTo>
                    <a:lnTo>
                      <a:pt x="107" y="0"/>
                    </a:lnTo>
                    <a:lnTo>
                      <a:pt x="108" y="1"/>
                    </a:lnTo>
                    <a:lnTo>
                      <a:pt x="107" y="2"/>
                    </a:lnTo>
                    <a:lnTo>
                      <a:pt x="101" y="2"/>
                    </a:lnTo>
                    <a:lnTo>
                      <a:pt x="101" y="1"/>
                    </a:lnTo>
                    <a:lnTo>
                      <a:pt x="101" y="0"/>
                    </a:lnTo>
                    <a:close/>
                    <a:moveTo>
                      <a:pt x="112" y="0"/>
                    </a:moveTo>
                    <a:lnTo>
                      <a:pt x="117" y="0"/>
                    </a:lnTo>
                    <a:lnTo>
                      <a:pt x="118" y="1"/>
                    </a:lnTo>
                    <a:lnTo>
                      <a:pt x="117" y="2"/>
                    </a:lnTo>
                    <a:lnTo>
                      <a:pt x="112" y="2"/>
                    </a:lnTo>
                    <a:lnTo>
                      <a:pt x="111" y="1"/>
                    </a:lnTo>
                    <a:lnTo>
                      <a:pt x="112" y="0"/>
                    </a:lnTo>
                    <a:close/>
                    <a:moveTo>
                      <a:pt x="122" y="0"/>
                    </a:moveTo>
                    <a:lnTo>
                      <a:pt x="127" y="0"/>
                    </a:lnTo>
                    <a:lnTo>
                      <a:pt x="128" y="1"/>
                    </a:lnTo>
                    <a:lnTo>
                      <a:pt x="127" y="2"/>
                    </a:lnTo>
                    <a:lnTo>
                      <a:pt x="122" y="2"/>
                    </a:lnTo>
                    <a:lnTo>
                      <a:pt x="121" y="1"/>
                    </a:lnTo>
                    <a:lnTo>
                      <a:pt x="122" y="0"/>
                    </a:lnTo>
                    <a:close/>
                    <a:moveTo>
                      <a:pt x="132" y="0"/>
                    </a:moveTo>
                    <a:lnTo>
                      <a:pt x="137" y="0"/>
                    </a:lnTo>
                    <a:lnTo>
                      <a:pt x="138" y="1"/>
                    </a:lnTo>
                    <a:lnTo>
                      <a:pt x="137" y="2"/>
                    </a:lnTo>
                    <a:lnTo>
                      <a:pt x="132" y="2"/>
                    </a:lnTo>
                    <a:lnTo>
                      <a:pt x="131" y="1"/>
                    </a:lnTo>
                    <a:lnTo>
                      <a:pt x="132" y="0"/>
                    </a:lnTo>
                    <a:close/>
                    <a:moveTo>
                      <a:pt x="142" y="0"/>
                    </a:moveTo>
                    <a:lnTo>
                      <a:pt x="147" y="0"/>
                    </a:lnTo>
                    <a:lnTo>
                      <a:pt x="148" y="1"/>
                    </a:lnTo>
                    <a:lnTo>
                      <a:pt x="147" y="2"/>
                    </a:lnTo>
                    <a:lnTo>
                      <a:pt x="142" y="2"/>
                    </a:lnTo>
                    <a:lnTo>
                      <a:pt x="141" y="1"/>
                    </a:lnTo>
                    <a:lnTo>
                      <a:pt x="142" y="0"/>
                    </a:lnTo>
                    <a:close/>
                    <a:moveTo>
                      <a:pt x="153" y="0"/>
                    </a:moveTo>
                    <a:lnTo>
                      <a:pt x="157" y="0"/>
                    </a:lnTo>
                    <a:lnTo>
                      <a:pt x="158" y="1"/>
                    </a:lnTo>
                    <a:lnTo>
                      <a:pt x="157" y="2"/>
                    </a:lnTo>
                    <a:lnTo>
                      <a:pt x="153" y="2"/>
                    </a:lnTo>
                    <a:lnTo>
                      <a:pt x="152" y="1"/>
                    </a:lnTo>
                    <a:lnTo>
                      <a:pt x="153" y="0"/>
                    </a:lnTo>
                    <a:close/>
                    <a:moveTo>
                      <a:pt x="162" y="0"/>
                    </a:moveTo>
                    <a:lnTo>
                      <a:pt x="167" y="0"/>
                    </a:lnTo>
                    <a:lnTo>
                      <a:pt x="168" y="1"/>
                    </a:lnTo>
                    <a:lnTo>
                      <a:pt x="167" y="2"/>
                    </a:lnTo>
                    <a:lnTo>
                      <a:pt x="162" y="2"/>
                    </a:lnTo>
                    <a:lnTo>
                      <a:pt x="161" y="1"/>
                    </a:lnTo>
                    <a:lnTo>
                      <a:pt x="162" y="0"/>
                    </a:lnTo>
                    <a:close/>
                    <a:moveTo>
                      <a:pt x="172" y="0"/>
                    </a:moveTo>
                    <a:lnTo>
                      <a:pt x="178" y="0"/>
                    </a:lnTo>
                    <a:lnTo>
                      <a:pt x="179" y="1"/>
                    </a:lnTo>
                    <a:lnTo>
                      <a:pt x="178" y="2"/>
                    </a:lnTo>
                    <a:lnTo>
                      <a:pt x="172" y="2"/>
                    </a:lnTo>
                    <a:lnTo>
                      <a:pt x="171" y="1"/>
                    </a:lnTo>
                    <a:lnTo>
                      <a:pt x="172" y="0"/>
                    </a:lnTo>
                    <a:close/>
                    <a:moveTo>
                      <a:pt x="183" y="0"/>
                    </a:moveTo>
                    <a:lnTo>
                      <a:pt x="187" y="0"/>
                    </a:lnTo>
                    <a:lnTo>
                      <a:pt x="188" y="1"/>
                    </a:lnTo>
                    <a:lnTo>
                      <a:pt x="187" y="2"/>
                    </a:lnTo>
                    <a:lnTo>
                      <a:pt x="183" y="2"/>
                    </a:lnTo>
                    <a:lnTo>
                      <a:pt x="182" y="1"/>
                    </a:lnTo>
                    <a:lnTo>
                      <a:pt x="183" y="0"/>
                    </a:lnTo>
                    <a:close/>
                    <a:moveTo>
                      <a:pt x="192" y="0"/>
                    </a:moveTo>
                    <a:lnTo>
                      <a:pt x="198" y="0"/>
                    </a:lnTo>
                    <a:lnTo>
                      <a:pt x="199" y="1"/>
                    </a:lnTo>
                    <a:lnTo>
                      <a:pt x="198" y="2"/>
                    </a:lnTo>
                    <a:lnTo>
                      <a:pt x="192" y="2"/>
                    </a:lnTo>
                    <a:lnTo>
                      <a:pt x="192" y="1"/>
                    </a:lnTo>
                    <a:lnTo>
                      <a:pt x="192" y="0"/>
                    </a:lnTo>
                    <a:close/>
                    <a:moveTo>
                      <a:pt x="203" y="0"/>
                    </a:moveTo>
                    <a:lnTo>
                      <a:pt x="208" y="0"/>
                    </a:lnTo>
                    <a:lnTo>
                      <a:pt x="209" y="1"/>
                    </a:lnTo>
                    <a:lnTo>
                      <a:pt x="208" y="2"/>
                    </a:lnTo>
                    <a:lnTo>
                      <a:pt x="203" y="2"/>
                    </a:lnTo>
                    <a:lnTo>
                      <a:pt x="202" y="1"/>
                    </a:lnTo>
                    <a:lnTo>
                      <a:pt x="203" y="0"/>
                    </a:lnTo>
                    <a:close/>
                    <a:moveTo>
                      <a:pt x="213" y="0"/>
                    </a:moveTo>
                    <a:lnTo>
                      <a:pt x="217" y="0"/>
                    </a:lnTo>
                    <a:lnTo>
                      <a:pt x="218" y="1"/>
                    </a:lnTo>
                    <a:lnTo>
                      <a:pt x="217" y="2"/>
                    </a:lnTo>
                    <a:lnTo>
                      <a:pt x="213" y="2"/>
                    </a:lnTo>
                    <a:lnTo>
                      <a:pt x="212" y="1"/>
                    </a:lnTo>
                    <a:lnTo>
                      <a:pt x="213" y="0"/>
                    </a:lnTo>
                    <a:close/>
                    <a:moveTo>
                      <a:pt x="223" y="0"/>
                    </a:moveTo>
                    <a:lnTo>
                      <a:pt x="228" y="0"/>
                    </a:lnTo>
                    <a:lnTo>
                      <a:pt x="229" y="1"/>
                    </a:lnTo>
                    <a:lnTo>
                      <a:pt x="228" y="2"/>
                    </a:lnTo>
                    <a:lnTo>
                      <a:pt x="223" y="2"/>
                    </a:lnTo>
                    <a:lnTo>
                      <a:pt x="222" y="1"/>
                    </a:lnTo>
                    <a:lnTo>
                      <a:pt x="223" y="0"/>
                    </a:lnTo>
                    <a:close/>
                    <a:moveTo>
                      <a:pt x="233" y="0"/>
                    </a:moveTo>
                    <a:lnTo>
                      <a:pt x="238" y="0"/>
                    </a:lnTo>
                    <a:lnTo>
                      <a:pt x="239" y="1"/>
                    </a:lnTo>
                    <a:lnTo>
                      <a:pt x="238" y="2"/>
                    </a:lnTo>
                    <a:lnTo>
                      <a:pt x="233" y="2"/>
                    </a:lnTo>
                    <a:lnTo>
                      <a:pt x="232" y="1"/>
                    </a:lnTo>
                    <a:lnTo>
                      <a:pt x="233" y="0"/>
                    </a:lnTo>
                    <a:close/>
                    <a:moveTo>
                      <a:pt x="243" y="0"/>
                    </a:moveTo>
                    <a:lnTo>
                      <a:pt x="248" y="0"/>
                    </a:lnTo>
                    <a:lnTo>
                      <a:pt x="249" y="1"/>
                    </a:lnTo>
                    <a:lnTo>
                      <a:pt x="248" y="2"/>
                    </a:lnTo>
                    <a:lnTo>
                      <a:pt x="243" y="2"/>
                    </a:lnTo>
                    <a:lnTo>
                      <a:pt x="242" y="1"/>
                    </a:lnTo>
                    <a:lnTo>
                      <a:pt x="243" y="0"/>
                    </a:lnTo>
                    <a:close/>
                    <a:moveTo>
                      <a:pt x="253" y="0"/>
                    </a:moveTo>
                    <a:lnTo>
                      <a:pt x="258" y="0"/>
                    </a:lnTo>
                    <a:lnTo>
                      <a:pt x="259" y="1"/>
                    </a:lnTo>
                    <a:lnTo>
                      <a:pt x="258" y="2"/>
                    </a:lnTo>
                    <a:lnTo>
                      <a:pt x="253" y="2"/>
                    </a:lnTo>
                    <a:lnTo>
                      <a:pt x="252" y="1"/>
                    </a:lnTo>
                    <a:lnTo>
                      <a:pt x="253" y="0"/>
                    </a:lnTo>
                    <a:close/>
                    <a:moveTo>
                      <a:pt x="263" y="0"/>
                    </a:moveTo>
                    <a:lnTo>
                      <a:pt x="269" y="0"/>
                    </a:lnTo>
                    <a:lnTo>
                      <a:pt x="269" y="1"/>
                    </a:lnTo>
                    <a:lnTo>
                      <a:pt x="269" y="2"/>
                    </a:lnTo>
                    <a:lnTo>
                      <a:pt x="263" y="2"/>
                    </a:lnTo>
                    <a:lnTo>
                      <a:pt x="262" y="1"/>
                    </a:lnTo>
                    <a:lnTo>
                      <a:pt x="263" y="0"/>
                    </a:lnTo>
                    <a:close/>
                    <a:moveTo>
                      <a:pt x="273" y="0"/>
                    </a:moveTo>
                    <a:lnTo>
                      <a:pt x="278" y="0"/>
                    </a:lnTo>
                    <a:lnTo>
                      <a:pt x="279" y="1"/>
                    </a:lnTo>
                    <a:lnTo>
                      <a:pt x="278" y="2"/>
                    </a:lnTo>
                    <a:lnTo>
                      <a:pt x="273" y="2"/>
                    </a:lnTo>
                    <a:lnTo>
                      <a:pt x="273" y="1"/>
                    </a:lnTo>
                    <a:lnTo>
                      <a:pt x="273" y="0"/>
                    </a:lnTo>
                    <a:close/>
                    <a:moveTo>
                      <a:pt x="283" y="0"/>
                    </a:moveTo>
                    <a:lnTo>
                      <a:pt x="288" y="0"/>
                    </a:lnTo>
                    <a:lnTo>
                      <a:pt x="289" y="1"/>
                    </a:lnTo>
                    <a:lnTo>
                      <a:pt x="288" y="2"/>
                    </a:lnTo>
                    <a:lnTo>
                      <a:pt x="283" y="2"/>
                    </a:lnTo>
                    <a:lnTo>
                      <a:pt x="282" y="1"/>
                    </a:lnTo>
                    <a:lnTo>
                      <a:pt x="283" y="0"/>
                    </a:lnTo>
                    <a:close/>
                    <a:moveTo>
                      <a:pt x="294" y="0"/>
                    </a:moveTo>
                    <a:lnTo>
                      <a:pt x="299" y="0"/>
                    </a:lnTo>
                    <a:lnTo>
                      <a:pt x="299" y="1"/>
                    </a:lnTo>
                    <a:lnTo>
                      <a:pt x="299" y="2"/>
                    </a:lnTo>
                    <a:lnTo>
                      <a:pt x="294" y="2"/>
                    </a:lnTo>
                    <a:lnTo>
                      <a:pt x="293" y="1"/>
                    </a:lnTo>
                    <a:lnTo>
                      <a:pt x="294" y="0"/>
                    </a:lnTo>
                    <a:close/>
                    <a:moveTo>
                      <a:pt x="304" y="0"/>
                    </a:moveTo>
                    <a:lnTo>
                      <a:pt x="308" y="0"/>
                    </a:lnTo>
                    <a:lnTo>
                      <a:pt x="309" y="1"/>
                    </a:lnTo>
                    <a:lnTo>
                      <a:pt x="308" y="2"/>
                    </a:lnTo>
                    <a:lnTo>
                      <a:pt x="304" y="2"/>
                    </a:lnTo>
                    <a:lnTo>
                      <a:pt x="303" y="1"/>
                    </a:lnTo>
                    <a:lnTo>
                      <a:pt x="304" y="0"/>
                    </a:lnTo>
                    <a:close/>
                    <a:moveTo>
                      <a:pt x="313" y="0"/>
                    </a:moveTo>
                    <a:lnTo>
                      <a:pt x="319" y="0"/>
                    </a:lnTo>
                    <a:lnTo>
                      <a:pt x="320" y="1"/>
                    </a:lnTo>
                    <a:lnTo>
                      <a:pt x="319" y="2"/>
                    </a:lnTo>
                    <a:lnTo>
                      <a:pt x="313" y="2"/>
                    </a:lnTo>
                    <a:lnTo>
                      <a:pt x="312" y="1"/>
                    </a:lnTo>
                    <a:lnTo>
                      <a:pt x="313" y="0"/>
                    </a:lnTo>
                    <a:close/>
                    <a:moveTo>
                      <a:pt x="324" y="0"/>
                    </a:moveTo>
                    <a:lnTo>
                      <a:pt x="329" y="0"/>
                    </a:lnTo>
                    <a:lnTo>
                      <a:pt x="330" y="1"/>
                    </a:lnTo>
                    <a:lnTo>
                      <a:pt x="329" y="2"/>
                    </a:lnTo>
                    <a:lnTo>
                      <a:pt x="324" y="2"/>
                    </a:lnTo>
                    <a:lnTo>
                      <a:pt x="323" y="1"/>
                    </a:lnTo>
                    <a:lnTo>
                      <a:pt x="324" y="0"/>
                    </a:lnTo>
                    <a:close/>
                    <a:moveTo>
                      <a:pt x="334" y="0"/>
                    </a:moveTo>
                    <a:lnTo>
                      <a:pt x="339" y="0"/>
                    </a:lnTo>
                    <a:lnTo>
                      <a:pt x="340" y="1"/>
                    </a:lnTo>
                    <a:lnTo>
                      <a:pt x="339" y="2"/>
                    </a:lnTo>
                    <a:lnTo>
                      <a:pt x="334" y="2"/>
                    </a:lnTo>
                    <a:lnTo>
                      <a:pt x="333" y="1"/>
                    </a:lnTo>
                    <a:lnTo>
                      <a:pt x="334" y="0"/>
                    </a:lnTo>
                    <a:close/>
                    <a:moveTo>
                      <a:pt x="344" y="0"/>
                    </a:moveTo>
                    <a:lnTo>
                      <a:pt x="349" y="0"/>
                    </a:lnTo>
                    <a:lnTo>
                      <a:pt x="350" y="1"/>
                    </a:lnTo>
                    <a:lnTo>
                      <a:pt x="349" y="2"/>
                    </a:lnTo>
                    <a:lnTo>
                      <a:pt x="344" y="2"/>
                    </a:lnTo>
                    <a:lnTo>
                      <a:pt x="343" y="1"/>
                    </a:lnTo>
                    <a:lnTo>
                      <a:pt x="344" y="0"/>
                    </a:lnTo>
                    <a:close/>
                    <a:moveTo>
                      <a:pt x="354" y="0"/>
                    </a:moveTo>
                    <a:lnTo>
                      <a:pt x="359" y="0"/>
                    </a:lnTo>
                    <a:lnTo>
                      <a:pt x="360" y="1"/>
                    </a:lnTo>
                    <a:lnTo>
                      <a:pt x="359" y="2"/>
                    </a:lnTo>
                    <a:lnTo>
                      <a:pt x="354" y="2"/>
                    </a:lnTo>
                    <a:lnTo>
                      <a:pt x="353" y="1"/>
                    </a:lnTo>
                    <a:lnTo>
                      <a:pt x="354" y="0"/>
                    </a:lnTo>
                    <a:close/>
                    <a:moveTo>
                      <a:pt x="364" y="0"/>
                    </a:moveTo>
                    <a:lnTo>
                      <a:pt x="369" y="0"/>
                    </a:lnTo>
                    <a:lnTo>
                      <a:pt x="370" y="1"/>
                    </a:lnTo>
                    <a:lnTo>
                      <a:pt x="369" y="2"/>
                    </a:lnTo>
                    <a:lnTo>
                      <a:pt x="364" y="2"/>
                    </a:lnTo>
                    <a:lnTo>
                      <a:pt x="364" y="1"/>
                    </a:lnTo>
                    <a:lnTo>
                      <a:pt x="364" y="0"/>
                    </a:lnTo>
                    <a:close/>
                    <a:moveTo>
                      <a:pt x="374" y="0"/>
                    </a:moveTo>
                    <a:lnTo>
                      <a:pt x="379" y="0"/>
                    </a:lnTo>
                    <a:lnTo>
                      <a:pt x="380" y="1"/>
                    </a:lnTo>
                    <a:lnTo>
                      <a:pt x="379" y="2"/>
                    </a:lnTo>
                    <a:lnTo>
                      <a:pt x="374" y="2"/>
                    </a:lnTo>
                    <a:lnTo>
                      <a:pt x="373" y="1"/>
                    </a:lnTo>
                    <a:lnTo>
                      <a:pt x="374" y="0"/>
                    </a:lnTo>
                    <a:close/>
                    <a:moveTo>
                      <a:pt x="384" y="0"/>
                    </a:moveTo>
                    <a:lnTo>
                      <a:pt x="390" y="0"/>
                    </a:lnTo>
                    <a:lnTo>
                      <a:pt x="390" y="1"/>
                    </a:lnTo>
                    <a:lnTo>
                      <a:pt x="390" y="2"/>
                    </a:lnTo>
                    <a:lnTo>
                      <a:pt x="384" y="2"/>
                    </a:lnTo>
                    <a:lnTo>
                      <a:pt x="383" y="1"/>
                    </a:lnTo>
                    <a:lnTo>
                      <a:pt x="384" y="0"/>
                    </a:lnTo>
                    <a:close/>
                    <a:moveTo>
                      <a:pt x="394" y="0"/>
                    </a:moveTo>
                    <a:lnTo>
                      <a:pt x="399" y="0"/>
                    </a:lnTo>
                    <a:lnTo>
                      <a:pt x="400" y="1"/>
                    </a:lnTo>
                    <a:lnTo>
                      <a:pt x="399" y="2"/>
                    </a:lnTo>
                    <a:lnTo>
                      <a:pt x="394" y="2"/>
                    </a:lnTo>
                    <a:lnTo>
                      <a:pt x="394" y="1"/>
                    </a:lnTo>
                    <a:lnTo>
                      <a:pt x="394" y="0"/>
                    </a:lnTo>
                    <a:close/>
                  </a:path>
                </a:pathLst>
              </a:custGeom>
              <a:solidFill>
                <a:srgbClr val="000000"/>
              </a:solidFill>
              <a:ln w="9525">
                <a:noFill/>
                <a:round/>
                <a:headEnd/>
                <a:tailEnd/>
              </a:ln>
            </p:spPr>
            <p:txBody>
              <a:bodyPr/>
              <a:lstStyle/>
              <a:p>
                <a:endParaRPr lang="en-US"/>
              </a:p>
            </p:txBody>
          </p:sp>
          <p:sp>
            <p:nvSpPr>
              <p:cNvPr id="310" name="Freeform 197"/>
              <p:cNvSpPr>
                <a:spLocks/>
              </p:cNvSpPr>
              <p:nvPr/>
            </p:nvSpPr>
            <p:spPr bwMode="auto">
              <a:xfrm>
                <a:off x="4135"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11" name="Freeform 198"/>
              <p:cNvSpPr>
                <a:spLocks/>
              </p:cNvSpPr>
              <p:nvPr/>
            </p:nvSpPr>
            <p:spPr bwMode="auto">
              <a:xfrm>
                <a:off x="4145"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12" name="Freeform 199"/>
              <p:cNvSpPr>
                <a:spLocks/>
              </p:cNvSpPr>
              <p:nvPr/>
            </p:nvSpPr>
            <p:spPr bwMode="auto">
              <a:xfrm>
                <a:off x="4155"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13" name="Freeform 200"/>
              <p:cNvSpPr>
                <a:spLocks/>
              </p:cNvSpPr>
              <p:nvPr/>
            </p:nvSpPr>
            <p:spPr bwMode="auto">
              <a:xfrm>
                <a:off x="4165" y="1385"/>
                <a:ext cx="7" cy="2"/>
              </a:xfrm>
              <a:custGeom>
                <a:avLst/>
                <a:gdLst>
                  <a:gd name="T0" fmla="*/ 2 w 7"/>
                  <a:gd name="T1" fmla="*/ 0 h 2"/>
                  <a:gd name="T2" fmla="*/ 6 w 7"/>
                  <a:gd name="T3" fmla="*/ 0 h 2"/>
                  <a:gd name="T4" fmla="*/ 7 w 7"/>
                  <a:gd name="T5" fmla="*/ 1 h 2"/>
                  <a:gd name="T6" fmla="*/ 6 w 7"/>
                  <a:gd name="T7" fmla="*/ 2 h 2"/>
                  <a:gd name="T8" fmla="*/ 2 w 7"/>
                  <a:gd name="T9" fmla="*/ 2 h 2"/>
                  <a:gd name="T10" fmla="*/ 0 w 7"/>
                  <a:gd name="T11" fmla="*/ 1 h 2"/>
                  <a:gd name="T12" fmla="*/ 2 w 7"/>
                  <a:gd name="T13" fmla="*/ 0 h 2"/>
                  <a:gd name="T14" fmla="*/ 2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2" y="0"/>
                    </a:moveTo>
                    <a:lnTo>
                      <a:pt x="6" y="0"/>
                    </a:lnTo>
                    <a:lnTo>
                      <a:pt x="7" y="1"/>
                    </a:lnTo>
                    <a:lnTo>
                      <a:pt x="6" y="2"/>
                    </a:lnTo>
                    <a:lnTo>
                      <a:pt x="2" y="2"/>
                    </a:lnTo>
                    <a:lnTo>
                      <a:pt x="0" y="1"/>
                    </a:lnTo>
                    <a:lnTo>
                      <a:pt x="2" y="0"/>
                    </a:lnTo>
                  </a:path>
                </a:pathLst>
              </a:custGeom>
              <a:noFill/>
              <a:ln w="1588">
                <a:solidFill>
                  <a:srgbClr val="000000"/>
                </a:solidFill>
                <a:round/>
                <a:headEnd/>
                <a:tailEnd/>
              </a:ln>
            </p:spPr>
            <p:txBody>
              <a:bodyPr/>
              <a:lstStyle/>
              <a:p>
                <a:endParaRPr lang="en-US"/>
              </a:p>
            </p:txBody>
          </p:sp>
          <p:sp>
            <p:nvSpPr>
              <p:cNvPr id="314" name="Freeform 201"/>
              <p:cNvSpPr>
                <a:spLocks/>
              </p:cNvSpPr>
              <p:nvPr/>
            </p:nvSpPr>
            <p:spPr bwMode="auto">
              <a:xfrm>
                <a:off x="4176"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315" name="Freeform 202"/>
              <p:cNvSpPr>
                <a:spLocks/>
              </p:cNvSpPr>
              <p:nvPr/>
            </p:nvSpPr>
            <p:spPr bwMode="auto">
              <a:xfrm>
                <a:off x="4185" y="138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16" name="Freeform 203"/>
              <p:cNvSpPr>
                <a:spLocks/>
              </p:cNvSpPr>
              <p:nvPr/>
            </p:nvSpPr>
            <p:spPr bwMode="auto">
              <a:xfrm>
                <a:off x="4196"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17" name="Freeform 204"/>
              <p:cNvSpPr>
                <a:spLocks/>
              </p:cNvSpPr>
              <p:nvPr/>
            </p:nvSpPr>
            <p:spPr bwMode="auto">
              <a:xfrm>
                <a:off x="4206"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318" name="Freeform 205"/>
              <p:cNvSpPr>
                <a:spLocks/>
              </p:cNvSpPr>
              <p:nvPr/>
            </p:nvSpPr>
            <p:spPr bwMode="auto">
              <a:xfrm>
                <a:off x="421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19" name="Freeform 206"/>
              <p:cNvSpPr>
                <a:spLocks/>
              </p:cNvSpPr>
              <p:nvPr/>
            </p:nvSpPr>
            <p:spPr bwMode="auto">
              <a:xfrm>
                <a:off x="4226"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20" name="Freeform 207"/>
              <p:cNvSpPr>
                <a:spLocks/>
              </p:cNvSpPr>
              <p:nvPr/>
            </p:nvSpPr>
            <p:spPr bwMode="auto">
              <a:xfrm>
                <a:off x="4236" y="1385"/>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321" name="Freeform 208"/>
              <p:cNvSpPr>
                <a:spLocks/>
              </p:cNvSpPr>
              <p:nvPr/>
            </p:nvSpPr>
            <p:spPr bwMode="auto">
              <a:xfrm>
                <a:off x="424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22" name="Freeform 209"/>
              <p:cNvSpPr>
                <a:spLocks/>
              </p:cNvSpPr>
              <p:nvPr/>
            </p:nvSpPr>
            <p:spPr bwMode="auto">
              <a:xfrm>
                <a:off x="425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23" name="Freeform 210"/>
              <p:cNvSpPr>
                <a:spLocks/>
              </p:cNvSpPr>
              <p:nvPr/>
            </p:nvSpPr>
            <p:spPr bwMode="auto">
              <a:xfrm>
                <a:off x="426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24" name="Freeform 211"/>
              <p:cNvSpPr>
                <a:spLocks/>
              </p:cNvSpPr>
              <p:nvPr/>
            </p:nvSpPr>
            <p:spPr bwMode="auto">
              <a:xfrm>
                <a:off x="427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25" name="Freeform 212"/>
              <p:cNvSpPr>
                <a:spLocks/>
              </p:cNvSpPr>
              <p:nvPr/>
            </p:nvSpPr>
            <p:spPr bwMode="auto">
              <a:xfrm>
                <a:off x="4287"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26" name="Freeform 213"/>
              <p:cNvSpPr>
                <a:spLocks/>
              </p:cNvSpPr>
              <p:nvPr/>
            </p:nvSpPr>
            <p:spPr bwMode="auto">
              <a:xfrm>
                <a:off x="429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27" name="Freeform 214"/>
              <p:cNvSpPr>
                <a:spLocks/>
              </p:cNvSpPr>
              <p:nvPr/>
            </p:nvSpPr>
            <p:spPr bwMode="auto">
              <a:xfrm>
                <a:off x="4306" y="138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28" name="Freeform 215"/>
              <p:cNvSpPr>
                <a:spLocks/>
              </p:cNvSpPr>
              <p:nvPr/>
            </p:nvSpPr>
            <p:spPr bwMode="auto">
              <a:xfrm>
                <a:off x="4317"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29" name="Freeform 216"/>
              <p:cNvSpPr>
                <a:spLocks/>
              </p:cNvSpPr>
              <p:nvPr/>
            </p:nvSpPr>
            <p:spPr bwMode="auto">
              <a:xfrm>
                <a:off x="4327" y="1385"/>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330" name="Freeform 217"/>
              <p:cNvSpPr>
                <a:spLocks/>
              </p:cNvSpPr>
              <p:nvPr/>
            </p:nvSpPr>
            <p:spPr bwMode="auto">
              <a:xfrm>
                <a:off x="433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31" name="Freeform 218"/>
              <p:cNvSpPr>
                <a:spLocks/>
              </p:cNvSpPr>
              <p:nvPr/>
            </p:nvSpPr>
            <p:spPr bwMode="auto">
              <a:xfrm>
                <a:off x="4347"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32" name="Freeform 219"/>
              <p:cNvSpPr>
                <a:spLocks/>
              </p:cNvSpPr>
              <p:nvPr/>
            </p:nvSpPr>
            <p:spPr bwMode="auto">
              <a:xfrm>
                <a:off x="435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33" name="Freeform 220"/>
              <p:cNvSpPr>
                <a:spLocks/>
              </p:cNvSpPr>
              <p:nvPr/>
            </p:nvSpPr>
            <p:spPr bwMode="auto">
              <a:xfrm>
                <a:off x="436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34" name="Freeform 221"/>
              <p:cNvSpPr>
                <a:spLocks/>
              </p:cNvSpPr>
              <p:nvPr/>
            </p:nvSpPr>
            <p:spPr bwMode="auto">
              <a:xfrm>
                <a:off x="437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35" name="Freeform 222"/>
              <p:cNvSpPr>
                <a:spLocks/>
              </p:cNvSpPr>
              <p:nvPr/>
            </p:nvSpPr>
            <p:spPr bwMode="auto">
              <a:xfrm>
                <a:off x="438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36" name="Freeform 223"/>
              <p:cNvSpPr>
                <a:spLocks/>
              </p:cNvSpPr>
              <p:nvPr/>
            </p:nvSpPr>
            <p:spPr bwMode="auto">
              <a:xfrm>
                <a:off x="4397" y="138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37" name="Freeform 224"/>
              <p:cNvSpPr>
                <a:spLocks/>
              </p:cNvSpPr>
              <p:nvPr/>
            </p:nvSpPr>
            <p:spPr bwMode="auto">
              <a:xfrm>
                <a:off x="4408"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338" name="Freeform 225"/>
              <p:cNvSpPr>
                <a:spLocks/>
              </p:cNvSpPr>
              <p:nvPr/>
            </p:nvSpPr>
            <p:spPr bwMode="auto">
              <a:xfrm>
                <a:off x="441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39" name="Freeform 226"/>
              <p:cNvSpPr>
                <a:spLocks/>
              </p:cNvSpPr>
              <p:nvPr/>
            </p:nvSpPr>
            <p:spPr bwMode="auto">
              <a:xfrm>
                <a:off x="4428"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40" name="Freeform 227"/>
              <p:cNvSpPr>
                <a:spLocks/>
              </p:cNvSpPr>
              <p:nvPr/>
            </p:nvSpPr>
            <p:spPr bwMode="auto">
              <a:xfrm>
                <a:off x="4438"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41" name="Freeform 228"/>
              <p:cNvSpPr>
                <a:spLocks/>
              </p:cNvSpPr>
              <p:nvPr/>
            </p:nvSpPr>
            <p:spPr bwMode="auto">
              <a:xfrm>
                <a:off x="4447" y="138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42" name="Freeform 229"/>
              <p:cNvSpPr>
                <a:spLocks/>
              </p:cNvSpPr>
              <p:nvPr/>
            </p:nvSpPr>
            <p:spPr bwMode="auto">
              <a:xfrm>
                <a:off x="445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43" name="Freeform 230"/>
              <p:cNvSpPr>
                <a:spLocks/>
              </p:cNvSpPr>
              <p:nvPr/>
            </p:nvSpPr>
            <p:spPr bwMode="auto">
              <a:xfrm>
                <a:off x="446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44" name="Freeform 231"/>
              <p:cNvSpPr>
                <a:spLocks/>
              </p:cNvSpPr>
              <p:nvPr/>
            </p:nvSpPr>
            <p:spPr bwMode="auto">
              <a:xfrm>
                <a:off x="447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45" name="Freeform 232"/>
              <p:cNvSpPr>
                <a:spLocks/>
              </p:cNvSpPr>
              <p:nvPr/>
            </p:nvSpPr>
            <p:spPr bwMode="auto">
              <a:xfrm>
                <a:off x="448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46" name="Freeform 233"/>
              <p:cNvSpPr>
                <a:spLocks/>
              </p:cNvSpPr>
              <p:nvPr/>
            </p:nvSpPr>
            <p:spPr bwMode="auto">
              <a:xfrm>
                <a:off x="4499"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347" name="Freeform 234"/>
              <p:cNvSpPr>
                <a:spLocks/>
              </p:cNvSpPr>
              <p:nvPr/>
            </p:nvSpPr>
            <p:spPr bwMode="auto">
              <a:xfrm>
                <a:off x="450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48" name="Freeform 235"/>
              <p:cNvSpPr>
                <a:spLocks/>
              </p:cNvSpPr>
              <p:nvPr/>
            </p:nvSpPr>
            <p:spPr bwMode="auto">
              <a:xfrm>
                <a:off x="4518" y="138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49" name="Freeform 236"/>
              <p:cNvSpPr>
                <a:spLocks/>
              </p:cNvSpPr>
              <p:nvPr/>
            </p:nvSpPr>
            <p:spPr bwMode="auto">
              <a:xfrm>
                <a:off x="4529"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350" name="Freeform 237"/>
              <p:cNvSpPr>
                <a:spLocks noEditPoints="1"/>
              </p:cNvSpPr>
              <p:nvPr/>
            </p:nvSpPr>
            <p:spPr bwMode="auto">
              <a:xfrm>
                <a:off x="4135" y="1385"/>
                <a:ext cx="400" cy="2"/>
              </a:xfrm>
              <a:custGeom>
                <a:avLst/>
                <a:gdLst>
                  <a:gd name="T0" fmla="*/ 0 w 400"/>
                  <a:gd name="T1" fmla="*/ 1 h 2"/>
                  <a:gd name="T2" fmla="*/ 16 w 400"/>
                  <a:gd name="T3" fmla="*/ 2 h 2"/>
                  <a:gd name="T4" fmla="*/ 26 w 400"/>
                  <a:gd name="T5" fmla="*/ 0 h 2"/>
                  <a:gd name="T6" fmla="*/ 21 w 400"/>
                  <a:gd name="T7" fmla="*/ 0 h 2"/>
                  <a:gd name="T8" fmla="*/ 30 w 400"/>
                  <a:gd name="T9" fmla="*/ 1 h 2"/>
                  <a:gd name="T10" fmla="*/ 46 w 400"/>
                  <a:gd name="T11" fmla="*/ 2 h 2"/>
                  <a:gd name="T12" fmla="*/ 57 w 400"/>
                  <a:gd name="T13" fmla="*/ 0 h 2"/>
                  <a:gd name="T14" fmla="*/ 51 w 400"/>
                  <a:gd name="T15" fmla="*/ 0 h 2"/>
                  <a:gd name="T16" fmla="*/ 61 w 400"/>
                  <a:gd name="T17" fmla="*/ 1 h 2"/>
                  <a:gd name="T18" fmla="*/ 76 w 400"/>
                  <a:gd name="T19" fmla="*/ 2 h 2"/>
                  <a:gd name="T20" fmla="*/ 87 w 400"/>
                  <a:gd name="T21" fmla="*/ 0 h 2"/>
                  <a:gd name="T22" fmla="*/ 82 w 400"/>
                  <a:gd name="T23" fmla="*/ 0 h 2"/>
                  <a:gd name="T24" fmla="*/ 91 w 400"/>
                  <a:gd name="T25" fmla="*/ 1 h 2"/>
                  <a:gd name="T26" fmla="*/ 107 w 400"/>
                  <a:gd name="T27" fmla="*/ 2 h 2"/>
                  <a:gd name="T28" fmla="*/ 117 w 400"/>
                  <a:gd name="T29" fmla="*/ 0 h 2"/>
                  <a:gd name="T30" fmla="*/ 112 w 400"/>
                  <a:gd name="T31" fmla="*/ 0 h 2"/>
                  <a:gd name="T32" fmla="*/ 121 w 400"/>
                  <a:gd name="T33" fmla="*/ 1 h 2"/>
                  <a:gd name="T34" fmla="*/ 137 w 400"/>
                  <a:gd name="T35" fmla="*/ 2 h 2"/>
                  <a:gd name="T36" fmla="*/ 147 w 400"/>
                  <a:gd name="T37" fmla="*/ 0 h 2"/>
                  <a:gd name="T38" fmla="*/ 142 w 400"/>
                  <a:gd name="T39" fmla="*/ 0 h 2"/>
                  <a:gd name="T40" fmla="*/ 152 w 400"/>
                  <a:gd name="T41" fmla="*/ 1 h 2"/>
                  <a:gd name="T42" fmla="*/ 167 w 400"/>
                  <a:gd name="T43" fmla="*/ 2 h 2"/>
                  <a:gd name="T44" fmla="*/ 178 w 400"/>
                  <a:gd name="T45" fmla="*/ 0 h 2"/>
                  <a:gd name="T46" fmla="*/ 172 w 400"/>
                  <a:gd name="T47" fmla="*/ 0 h 2"/>
                  <a:gd name="T48" fmla="*/ 182 w 400"/>
                  <a:gd name="T49" fmla="*/ 1 h 2"/>
                  <a:gd name="T50" fmla="*/ 198 w 400"/>
                  <a:gd name="T51" fmla="*/ 2 h 2"/>
                  <a:gd name="T52" fmla="*/ 208 w 400"/>
                  <a:gd name="T53" fmla="*/ 0 h 2"/>
                  <a:gd name="T54" fmla="*/ 203 w 400"/>
                  <a:gd name="T55" fmla="*/ 0 h 2"/>
                  <a:gd name="T56" fmla="*/ 212 w 400"/>
                  <a:gd name="T57" fmla="*/ 1 h 2"/>
                  <a:gd name="T58" fmla="*/ 228 w 400"/>
                  <a:gd name="T59" fmla="*/ 2 h 2"/>
                  <a:gd name="T60" fmla="*/ 238 w 400"/>
                  <a:gd name="T61" fmla="*/ 0 h 2"/>
                  <a:gd name="T62" fmla="*/ 233 w 400"/>
                  <a:gd name="T63" fmla="*/ 0 h 2"/>
                  <a:gd name="T64" fmla="*/ 242 w 400"/>
                  <a:gd name="T65" fmla="*/ 1 h 2"/>
                  <a:gd name="T66" fmla="*/ 258 w 400"/>
                  <a:gd name="T67" fmla="*/ 2 h 2"/>
                  <a:gd name="T68" fmla="*/ 269 w 400"/>
                  <a:gd name="T69" fmla="*/ 0 h 2"/>
                  <a:gd name="T70" fmla="*/ 263 w 400"/>
                  <a:gd name="T71" fmla="*/ 0 h 2"/>
                  <a:gd name="T72" fmla="*/ 273 w 400"/>
                  <a:gd name="T73" fmla="*/ 1 h 2"/>
                  <a:gd name="T74" fmla="*/ 288 w 400"/>
                  <a:gd name="T75" fmla="*/ 2 h 2"/>
                  <a:gd name="T76" fmla="*/ 299 w 400"/>
                  <a:gd name="T77" fmla="*/ 0 h 2"/>
                  <a:gd name="T78" fmla="*/ 294 w 400"/>
                  <a:gd name="T79" fmla="*/ 0 h 2"/>
                  <a:gd name="T80" fmla="*/ 303 w 400"/>
                  <a:gd name="T81" fmla="*/ 1 h 2"/>
                  <a:gd name="T82" fmla="*/ 319 w 400"/>
                  <a:gd name="T83" fmla="*/ 2 h 2"/>
                  <a:gd name="T84" fmla="*/ 329 w 400"/>
                  <a:gd name="T85" fmla="*/ 0 h 2"/>
                  <a:gd name="T86" fmla="*/ 324 w 400"/>
                  <a:gd name="T87" fmla="*/ 0 h 2"/>
                  <a:gd name="T88" fmla="*/ 333 w 400"/>
                  <a:gd name="T89" fmla="*/ 1 h 2"/>
                  <a:gd name="T90" fmla="*/ 349 w 400"/>
                  <a:gd name="T91" fmla="*/ 2 h 2"/>
                  <a:gd name="T92" fmla="*/ 359 w 400"/>
                  <a:gd name="T93" fmla="*/ 0 h 2"/>
                  <a:gd name="T94" fmla="*/ 354 w 400"/>
                  <a:gd name="T95" fmla="*/ 0 h 2"/>
                  <a:gd name="T96" fmla="*/ 364 w 400"/>
                  <a:gd name="T97" fmla="*/ 1 h 2"/>
                  <a:gd name="T98" fmla="*/ 379 w 400"/>
                  <a:gd name="T99" fmla="*/ 2 h 2"/>
                  <a:gd name="T100" fmla="*/ 390 w 400"/>
                  <a:gd name="T101" fmla="*/ 0 h 2"/>
                  <a:gd name="T102" fmla="*/ 384 w 400"/>
                  <a:gd name="T103" fmla="*/ 0 h 2"/>
                  <a:gd name="T104" fmla="*/ 394 w 400"/>
                  <a:gd name="T105" fmla="*/ 1 h 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400"/>
                  <a:gd name="T160" fmla="*/ 0 h 2"/>
                  <a:gd name="T161" fmla="*/ 400 w 400"/>
                  <a:gd name="T162" fmla="*/ 2 h 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400" h="2">
                    <a:moveTo>
                      <a:pt x="1" y="0"/>
                    </a:moveTo>
                    <a:lnTo>
                      <a:pt x="6" y="0"/>
                    </a:lnTo>
                    <a:lnTo>
                      <a:pt x="6" y="1"/>
                    </a:lnTo>
                    <a:lnTo>
                      <a:pt x="6" y="2"/>
                    </a:lnTo>
                    <a:lnTo>
                      <a:pt x="1" y="2"/>
                    </a:lnTo>
                    <a:lnTo>
                      <a:pt x="0" y="1"/>
                    </a:lnTo>
                    <a:lnTo>
                      <a:pt x="1" y="0"/>
                    </a:lnTo>
                    <a:close/>
                    <a:moveTo>
                      <a:pt x="11" y="0"/>
                    </a:moveTo>
                    <a:lnTo>
                      <a:pt x="16" y="0"/>
                    </a:lnTo>
                    <a:lnTo>
                      <a:pt x="17" y="1"/>
                    </a:lnTo>
                    <a:lnTo>
                      <a:pt x="16" y="2"/>
                    </a:lnTo>
                    <a:lnTo>
                      <a:pt x="11" y="2"/>
                    </a:lnTo>
                    <a:lnTo>
                      <a:pt x="10" y="1"/>
                    </a:lnTo>
                    <a:lnTo>
                      <a:pt x="11" y="0"/>
                    </a:lnTo>
                    <a:close/>
                    <a:moveTo>
                      <a:pt x="21" y="0"/>
                    </a:moveTo>
                    <a:lnTo>
                      <a:pt x="26" y="0"/>
                    </a:lnTo>
                    <a:lnTo>
                      <a:pt x="27" y="1"/>
                    </a:lnTo>
                    <a:lnTo>
                      <a:pt x="26" y="2"/>
                    </a:lnTo>
                    <a:lnTo>
                      <a:pt x="21" y="2"/>
                    </a:lnTo>
                    <a:lnTo>
                      <a:pt x="20" y="1"/>
                    </a:lnTo>
                    <a:lnTo>
                      <a:pt x="21" y="0"/>
                    </a:lnTo>
                    <a:close/>
                    <a:moveTo>
                      <a:pt x="32" y="0"/>
                    </a:moveTo>
                    <a:lnTo>
                      <a:pt x="36" y="0"/>
                    </a:lnTo>
                    <a:lnTo>
                      <a:pt x="37" y="1"/>
                    </a:lnTo>
                    <a:lnTo>
                      <a:pt x="36" y="2"/>
                    </a:lnTo>
                    <a:lnTo>
                      <a:pt x="32" y="2"/>
                    </a:lnTo>
                    <a:lnTo>
                      <a:pt x="30" y="1"/>
                    </a:lnTo>
                    <a:lnTo>
                      <a:pt x="32" y="0"/>
                    </a:lnTo>
                    <a:close/>
                    <a:moveTo>
                      <a:pt x="41" y="0"/>
                    </a:moveTo>
                    <a:lnTo>
                      <a:pt x="46" y="0"/>
                    </a:lnTo>
                    <a:lnTo>
                      <a:pt x="47" y="1"/>
                    </a:lnTo>
                    <a:lnTo>
                      <a:pt x="46" y="2"/>
                    </a:lnTo>
                    <a:lnTo>
                      <a:pt x="41" y="2"/>
                    </a:lnTo>
                    <a:lnTo>
                      <a:pt x="41" y="1"/>
                    </a:lnTo>
                    <a:lnTo>
                      <a:pt x="41" y="0"/>
                    </a:lnTo>
                    <a:close/>
                    <a:moveTo>
                      <a:pt x="51" y="0"/>
                    </a:moveTo>
                    <a:lnTo>
                      <a:pt x="57" y="0"/>
                    </a:lnTo>
                    <a:lnTo>
                      <a:pt x="58" y="1"/>
                    </a:lnTo>
                    <a:lnTo>
                      <a:pt x="57" y="2"/>
                    </a:lnTo>
                    <a:lnTo>
                      <a:pt x="51" y="2"/>
                    </a:lnTo>
                    <a:lnTo>
                      <a:pt x="50" y="1"/>
                    </a:lnTo>
                    <a:lnTo>
                      <a:pt x="51" y="0"/>
                    </a:lnTo>
                    <a:close/>
                    <a:moveTo>
                      <a:pt x="62" y="0"/>
                    </a:moveTo>
                    <a:lnTo>
                      <a:pt x="66" y="0"/>
                    </a:lnTo>
                    <a:lnTo>
                      <a:pt x="67" y="1"/>
                    </a:lnTo>
                    <a:lnTo>
                      <a:pt x="66" y="2"/>
                    </a:lnTo>
                    <a:lnTo>
                      <a:pt x="62" y="2"/>
                    </a:lnTo>
                    <a:lnTo>
                      <a:pt x="61" y="1"/>
                    </a:lnTo>
                    <a:lnTo>
                      <a:pt x="62" y="0"/>
                    </a:lnTo>
                    <a:close/>
                    <a:moveTo>
                      <a:pt x="71" y="0"/>
                    </a:moveTo>
                    <a:lnTo>
                      <a:pt x="76" y="0"/>
                    </a:lnTo>
                    <a:lnTo>
                      <a:pt x="77" y="1"/>
                    </a:lnTo>
                    <a:lnTo>
                      <a:pt x="76" y="2"/>
                    </a:lnTo>
                    <a:lnTo>
                      <a:pt x="71" y="2"/>
                    </a:lnTo>
                    <a:lnTo>
                      <a:pt x="71" y="1"/>
                    </a:lnTo>
                    <a:lnTo>
                      <a:pt x="71" y="0"/>
                    </a:lnTo>
                    <a:close/>
                    <a:moveTo>
                      <a:pt x="82" y="0"/>
                    </a:moveTo>
                    <a:lnTo>
                      <a:pt x="87" y="0"/>
                    </a:lnTo>
                    <a:lnTo>
                      <a:pt x="88" y="1"/>
                    </a:lnTo>
                    <a:lnTo>
                      <a:pt x="87" y="2"/>
                    </a:lnTo>
                    <a:lnTo>
                      <a:pt x="82" y="2"/>
                    </a:lnTo>
                    <a:lnTo>
                      <a:pt x="81" y="1"/>
                    </a:lnTo>
                    <a:lnTo>
                      <a:pt x="82" y="0"/>
                    </a:lnTo>
                    <a:close/>
                    <a:moveTo>
                      <a:pt x="92" y="0"/>
                    </a:moveTo>
                    <a:lnTo>
                      <a:pt x="97" y="0"/>
                    </a:lnTo>
                    <a:lnTo>
                      <a:pt x="97" y="1"/>
                    </a:lnTo>
                    <a:lnTo>
                      <a:pt x="97" y="2"/>
                    </a:lnTo>
                    <a:lnTo>
                      <a:pt x="92" y="2"/>
                    </a:lnTo>
                    <a:lnTo>
                      <a:pt x="91" y="1"/>
                    </a:lnTo>
                    <a:lnTo>
                      <a:pt x="92" y="0"/>
                    </a:lnTo>
                    <a:close/>
                    <a:moveTo>
                      <a:pt x="101" y="0"/>
                    </a:moveTo>
                    <a:lnTo>
                      <a:pt x="107" y="0"/>
                    </a:lnTo>
                    <a:lnTo>
                      <a:pt x="108" y="1"/>
                    </a:lnTo>
                    <a:lnTo>
                      <a:pt x="107" y="2"/>
                    </a:lnTo>
                    <a:lnTo>
                      <a:pt x="101" y="2"/>
                    </a:lnTo>
                    <a:lnTo>
                      <a:pt x="101" y="1"/>
                    </a:lnTo>
                    <a:lnTo>
                      <a:pt x="101" y="0"/>
                    </a:lnTo>
                    <a:close/>
                    <a:moveTo>
                      <a:pt x="112" y="0"/>
                    </a:moveTo>
                    <a:lnTo>
                      <a:pt x="117" y="0"/>
                    </a:lnTo>
                    <a:lnTo>
                      <a:pt x="118" y="1"/>
                    </a:lnTo>
                    <a:lnTo>
                      <a:pt x="117" y="2"/>
                    </a:lnTo>
                    <a:lnTo>
                      <a:pt x="112" y="2"/>
                    </a:lnTo>
                    <a:lnTo>
                      <a:pt x="111" y="1"/>
                    </a:lnTo>
                    <a:lnTo>
                      <a:pt x="112" y="0"/>
                    </a:lnTo>
                    <a:close/>
                    <a:moveTo>
                      <a:pt x="122" y="0"/>
                    </a:moveTo>
                    <a:lnTo>
                      <a:pt x="127" y="0"/>
                    </a:lnTo>
                    <a:lnTo>
                      <a:pt x="128" y="1"/>
                    </a:lnTo>
                    <a:lnTo>
                      <a:pt x="127" y="2"/>
                    </a:lnTo>
                    <a:lnTo>
                      <a:pt x="122" y="2"/>
                    </a:lnTo>
                    <a:lnTo>
                      <a:pt x="121" y="1"/>
                    </a:lnTo>
                    <a:lnTo>
                      <a:pt x="122" y="0"/>
                    </a:lnTo>
                    <a:close/>
                    <a:moveTo>
                      <a:pt x="132" y="0"/>
                    </a:moveTo>
                    <a:lnTo>
                      <a:pt x="137" y="0"/>
                    </a:lnTo>
                    <a:lnTo>
                      <a:pt x="138" y="1"/>
                    </a:lnTo>
                    <a:lnTo>
                      <a:pt x="137" y="2"/>
                    </a:lnTo>
                    <a:lnTo>
                      <a:pt x="132" y="2"/>
                    </a:lnTo>
                    <a:lnTo>
                      <a:pt x="131" y="1"/>
                    </a:lnTo>
                    <a:lnTo>
                      <a:pt x="132" y="0"/>
                    </a:lnTo>
                    <a:close/>
                    <a:moveTo>
                      <a:pt x="142" y="0"/>
                    </a:moveTo>
                    <a:lnTo>
                      <a:pt x="147" y="0"/>
                    </a:lnTo>
                    <a:lnTo>
                      <a:pt x="148" y="1"/>
                    </a:lnTo>
                    <a:lnTo>
                      <a:pt x="147" y="2"/>
                    </a:lnTo>
                    <a:lnTo>
                      <a:pt x="142" y="2"/>
                    </a:lnTo>
                    <a:lnTo>
                      <a:pt x="141" y="1"/>
                    </a:lnTo>
                    <a:lnTo>
                      <a:pt x="142" y="0"/>
                    </a:lnTo>
                    <a:close/>
                    <a:moveTo>
                      <a:pt x="153" y="0"/>
                    </a:moveTo>
                    <a:lnTo>
                      <a:pt x="157" y="0"/>
                    </a:lnTo>
                    <a:lnTo>
                      <a:pt x="158" y="1"/>
                    </a:lnTo>
                    <a:lnTo>
                      <a:pt x="157" y="2"/>
                    </a:lnTo>
                    <a:lnTo>
                      <a:pt x="153" y="2"/>
                    </a:lnTo>
                    <a:lnTo>
                      <a:pt x="152" y="1"/>
                    </a:lnTo>
                    <a:lnTo>
                      <a:pt x="153" y="0"/>
                    </a:lnTo>
                    <a:close/>
                    <a:moveTo>
                      <a:pt x="162" y="0"/>
                    </a:moveTo>
                    <a:lnTo>
                      <a:pt x="167" y="0"/>
                    </a:lnTo>
                    <a:lnTo>
                      <a:pt x="168" y="1"/>
                    </a:lnTo>
                    <a:lnTo>
                      <a:pt x="167" y="2"/>
                    </a:lnTo>
                    <a:lnTo>
                      <a:pt x="162" y="2"/>
                    </a:lnTo>
                    <a:lnTo>
                      <a:pt x="161" y="1"/>
                    </a:lnTo>
                    <a:lnTo>
                      <a:pt x="162" y="0"/>
                    </a:lnTo>
                    <a:close/>
                    <a:moveTo>
                      <a:pt x="172" y="0"/>
                    </a:moveTo>
                    <a:lnTo>
                      <a:pt x="178" y="0"/>
                    </a:lnTo>
                    <a:lnTo>
                      <a:pt x="179" y="1"/>
                    </a:lnTo>
                    <a:lnTo>
                      <a:pt x="178" y="2"/>
                    </a:lnTo>
                    <a:lnTo>
                      <a:pt x="172" y="2"/>
                    </a:lnTo>
                    <a:lnTo>
                      <a:pt x="171" y="1"/>
                    </a:lnTo>
                    <a:lnTo>
                      <a:pt x="172" y="0"/>
                    </a:lnTo>
                    <a:close/>
                    <a:moveTo>
                      <a:pt x="183" y="0"/>
                    </a:moveTo>
                    <a:lnTo>
                      <a:pt x="187" y="0"/>
                    </a:lnTo>
                    <a:lnTo>
                      <a:pt x="188" y="1"/>
                    </a:lnTo>
                    <a:lnTo>
                      <a:pt x="187" y="2"/>
                    </a:lnTo>
                    <a:lnTo>
                      <a:pt x="183" y="2"/>
                    </a:lnTo>
                    <a:lnTo>
                      <a:pt x="182" y="1"/>
                    </a:lnTo>
                    <a:lnTo>
                      <a:pt x="183" y="0"/>
                    </a:lnTo>
                    <a:close/>
                    <a:moveTo>
                      <a:pt x="192" y="0"/>
                    </a:moveTo>
                    <a:lnTo>
                      <a:pt x="198" y="0"/>
                    </a:lnTo>
                    <a:lnTo>
                      <a:pt x="199" y="1"/>
                    </a:lnTo>
                    <a:lnTo>
                      <a:pt x="198" y="2"/>
                    </a:lnTo>
                    <a:lnTo>
                      <a:pt x="192" y="2"/>
                    </a:lnTo>
                    <a:lnTo>
                      <a:pt x="192" y="1"/>
                    </a:lnTo>
                    <a:lnTo>
                      <a:pt x="192" y="0"/>
                    </a:lnTo>
                    <a:close/>
                    <a:moveTo>
                      <a:pt x="203" y="0"/>
                    </a:moveTo>
                    <a:lnTo>
                      <a:pt x="208" y="0"/>
                    </a:lnTo>
                    <a:lnTo>
                      <a:pt x="209" y="1"/>
                    </a:lnTo>
                    <a:lnTo>
                      <a:pt x="208" y="2"/>
                    </a:lnTo>
                    <a:lnTo>
                      <a:pt x="203" y="2"/>
                    </a:lnTo>
                    <a:lnTo>
                      <a:pt x="202" y="1"/>
                    </a:lnTo>
                    <a:lnTo>
                      <a:pt x="203" y="0"/>
                    </a:lnTo>
                    <a:close/>
                    <a:moveTo>
                      <a:pt x="213" y="0"/>
                    </a:moveTo>
                    <a:lnTo>
                      <a:pt x="217" y="0"/>
                    </a:lnTo>
                    <a:lnTo>
                      <a:pt x="218" y="1"/>
                    </a:lnTo>
                    <a:lnTo>
                      <a:pt x="217" y="2"/>
                    </a:lnTo>
                    <a:lnTo>
                      <a:pt x="213" y="2"/>
                    </a:lnTo>
                    <a:lnTo>
                      <a:pt x="212" y="1"/>
                    </a:lnTo>
                    <a:lnTo>
                      <a:pt x="213" y="0"/>
                    </a:lnTo>
                    <a:close/>
                    <a:moveTo>
                      <a:pt x="223" y="0"/>
                    </a:moveTo>
                    <a:lnTo>
                      <a:pt x="228" y="0"/>
                    </a:lnTo>
                    <a:lnTo>
                      <a:pt x="229" y="1"/>
                    </a:lnTo>
                    <a:lnTo>
                      <a:pt x="228" y="2"/>
                    </a:lnTo>
                    <a:lnTo>
                      <a:pt x="223" y="2"/>
                    </a:lnTo>
                    <a:lnTo>
                      <a:pt x="222" y="1"/>
                    </a:lnTo>
                    <a:lnTo>
                      <a:pt x="223" y="0"/>
                    </a:lnTo>
                    <a:close/>
                    <a:moveTo>
                      <a:pt x="233" y="0"/>
                    </a:moveTo>
                    <a:lnTo>
                      <a:pt x="238" y="0"/>
                    </a:lnTo>
                    <a:lnTo>
                      <a:pt x="239" y="1"/>
                    </a:lnTo>
                    <a:lnTo>
                      <a:pt x="238" y="2"/>
                    </a:lnTo>
                    <a:lnTo>
                      <a:pt x="233" y="2"/>
                    </a:lnTo>
                    <a:lnTo>
                      <a:pt x="232" y="1"/>
                    </a:lnTo>
                    <a:lnTo>
                      <a:pt x="233" y="0"/>
                    </a:lnTo>
                    <a:close/>
                    <a:moveTo>
                      <a:pt x="243" y="0"/>
                    </a:moveTo>
                    <a:lnTo>
                      <a:pt x="248" y="0"/>
                    </a:lnTo>
                    <a:lnTo>
                      <a:pt x="249" y="1"/>
                    </a:lnTo>
                    <a:lnTo>
                      <a:pt x="248" y="2"/>
                    </a:lnTo>
                    <a:lnTo>
                      <a:pt x="243" y="2"/>
                    </a:lnTo>
                    <a:lnTo>
                      <a:pt x="242" y="1"/>
                    </a:lnTo>
                    <a:lnTo>
                      <a:pt x="243" y="0"/>
                    </a:lnTo>
                    <a:close/>
                    <a:moveTo>
                      <a:pt x="253" y="0"/>
                    </a:moveTo>
                    <a:lnTo>
                      <a:pt x="258" y="0"/>
                    </a:lnTo>
                    <a:lnTo>
                      <a:pt x="259" y="1"/>
                    </a:lnTo>
                    <a:lnTo>
                      <a:pt x="258" y="2"/>
                    </a:lnTo>
                    <a:lnTo>
                      <a:pt x="253" y="2"/>
                    </a:lnTo>
                    <a:lnTo>
                      <a:pt x="252" y="1"/>
                    </a:lnTo>
                    <a:lnTo>
                      <a:pt x="253" y="0"/>
                    </a:lnTo>
                    <a:close/>
                    <a:moveTo>
                      <a:pt x="263" y="0"/>
                    </a:moveTo>
                    <a:lnTo>
                      <a:pt x="269" y="0"/>
                    </a:lnTo>
                    <a:lnTo>
                      <a:pt x="269" y="1"/>
                    </a:lnTo>
                    <a:lnTo>
                      <a:pt x="269" y="2"/>
                    </a:lnTo>
                    <a:lnTo>
                      <a:pt x="263" y="2"/>
                    </a:lnTo>
                    <a:lnTo>
                      <a:pt x="262" y="1"/>
                    </a:lnTo>
                    <a:lnTo>
                      <a:pt x="263" y="0"/>
                    </a:lnTo>
                    <a:close/>
                    <a:moveTo>
                      <a:pt x="273" y="0"/>
                    </a:moveTo>
                    <a:lnTo>
                      <a:pt x="278" y="0"/>
                    </a:lnTo>
                    <a:lnTo>
                      <a:pt x="279" y="1"/>
                    </a:lnTo>
                    <a:lnTo>
                      <a:pt x="278" y="2"/>
                    </a:lnTo>
                    <a:lnTo>
                      <a:pt x="273" y="2"/>
                    </a:lnTo>
                    <a:lnTo>
                      <a:pt x="273" y="1"/>
                    </a:lnTo>
                    <a:lnTo>
                      <a:pt x="273" y="0"/>
                    </a:lnTo>
                    <a:close/>
                    <a:moveTo>
                      <a:pt x="283" y="0"/>
                    </a:moveTo>
                    <a:lnTo>
                      <a:pt x="288" y="0"/>
                    </a:lnTo>
                    <a:lnTo>
                      <a:pt x="289" y="1"/>
                    </a:lnTo>
                    <a:lnTo>
                      <a:pt x="288" y="2"/>
                    </a:lnTo>
                    <a:lnTo>
                      <a:pt x="283" y="2"/>
                    </a:lnTo>
                    <a:lnTo>
                      <a:pt x="282" y="1"/>
                    </a:lnTo>
                    <a:lnTo>
                      <a:pt x="283" y="0"/>
                    </a:lnTo>
                    <a:close/>
                    <a:moveTo>
                      <a:pt x="294" y="0"/>
                    </a:moveTo>
                    <a:lnTo>
                      <a:pt x="299" y="0"/>
                    </a:lnTo>
                    <a:lnTo>
                      <a:pt x="299" y="1"/>
                    </a:lnTo>
                    <a:lnTo>
                      <a:pt x="299" y="2"/>
                    </a:lnTo>
                    <a:lnTo>
                      <a:pt x="294" y="2"/>
                    </a:lnTo>
                    <a:lnTo>
                      <a:pt x="293" y="1"/>
                    </a:lnTo>
                    <a:lnTo>
                      <a:pt x="294" y="0"/>
                    </a:lnTo>
                    <a:close/>
                    <a:moveTo>
                      <a:pt x="304" y="0"/>
                    </a:moveTo>
                    <a:lnTo>
                      <a:pt x="308" y="0"/>
                    </a:lnTo>
                    <a:lnTo>
                      <a:pt x="309" y="1"/>
                    </a:lnTo>
                    <a:lnTo>
                      <a:pt x="308" y="2"/>
                    </a:lnTo>
                    <a:lnTo>
                      <a:pt x="304" y="2"/>
                    </a:lnTo>
                    <a:lnTo>
                      <a:pt x="303" y="1"/>
                    </a:lnTo>
                    <a:lnTo>
                      <a:pt x="304" y="0"/>
                    </a:lnTo>
                    <a:close/>
                    <a:moveTo>
                      <a:pt x="313" y="0"/>
                    </a:moveTo>
                    <a:lnTo>
                      <a:pt x="319" y="0"/>
                    </a:lnTo>
                    <a:lnTo>
                      <a:pt x="320" y="1"/>
                    </a:lnTo>
                    <a:lnTo>
                      <a:pt x="319" y="2"/>
                    </a:lnTo>
                    <a:lnTo>
                      <a:pt x="313" y="2"/>
                    </a:lnTo>
                    <a:lnTo>
                      <a:pt x="312" y="1"/>
                    </a:lnTo>
                    <a:lnTo>
                      <a:pt x="313" y="0"/>
                    </a:lnTo>
                    <a:close/>
                    <a:moveTo>
                      <a:pt x="324" y="0"/>
                    </a:moveTo>
                    <a:lnTo>
                      <a:pt x="329" y="0"/>
                    </a:lnTo>
                    <a:lnTo>
                      <a:pt x="330" y="1"/>
                    </a:lnTo>
                    <a:lnTo>
                      <a:pt x="329" y="2"/>
                    </a:lnTo>
                    <a:lnTo>
                      <a:pt x="324" y="2"/>
                    </a:lnTo>
                    <a:lnTo>
                      <a:pt x="323" y="1"/>
                    </a:lnTo>
                    <a:lnTo>
                      <a:pt x="324" y="0"/>
                    </a:lnTo>
                    <a:close/>
                    <a:moveTo>
                      <a:pt x="334" y="0"/>
                    </a:moveTo>
                    <a:lnTo>
                      <a:pt x="339" y="0"/>
                    </a:lnTo>
                    <a:lnTo>
                      <a:pt x="340" y="1"/>
                    </a:lnTo>
                    <a:lnTo>
                      <a:pt x="339" y="2"/>
                    </a:lnTo>
                    <a:lnTo>
                      <a:pt x="334" y="2"/>
                    </a:lnTo>
                    <a:lnTo>
                      <a:pt x="333" y="1"/>
                    </a:lnTo>
                    <a:lnTo>
                      <a:pt x="334" y="0"/>
                    </a:lnTo>
                    <a:close/>
                    <a:moveTo>
                      <a:pt x="344" y="0"/>
                    </a:moveTo>
                    <a:lnTo>
                      <a:pt x="349" y="0"/>
                    </a:lnTo>
                    <a:lnTo>
                      <a:pt x="350" y="1"/>
                    </a:lnTo>
                    <a:lnTo>
                      <a:pt x="349" y="2"/>
                    </a:lnTo>
                    <a:lnTo>
                      <a:pt x="344" y="2"/>
                    </a:lnTo>
                    <a:lnTo>
                      <a:pt x="343" y="1"/>
                    </a:lnTo>
                    <a:lnTo>
                      <a:pt x="344" y="0"/>
                    </a:lnTo>
                    <a:close/>
                    <a:moveTo>
                      <a:pt x="354" y="0"/>
                    </a:moveTo>
                    <a:lnTo>
                      <a:pt x="359" y="0"/>
                    </a:lnTo>
                    <a:lnTo>
                      <a:pt x="360" y="1"/>
                    </a:lnTo>
                    <a:lnTo>
                      <a:pt x="359" y="2"/>
                    </a:lnTo>
                    <a:lnTo>
                      <a:pt x="354" y="2"/>
                    </a:lnTo>
                    <a:lnTo>
                      <a:pt x="353" y="1"/>
                    </a:lnTo>
                    <a:lnTo>
                      <a:pt x="354" y="0"/>
                    </a:lnTo>
                    <a:close/>
                    <a:moveTo>
                      <a:pt x="364" y="0"/>
                    </a:moveTo>
                    <a:lnTo>
                      <a:pt x="369" y="0"/>
                    </a:lnTo>
                    <a:lnTo>
                      <a:pt x="370" y="1"/>
                    </a:lnTo>
                    <a:lnTo>
                      <a:pt x="369" y="2"/>
                    </a:lnTo>
                    <a:lnTo>
                      <a:pt x="364" y="2"/>
                    </a:lnTo>
                    <a:lnTo>
                      <a:pt x="364" y="1"/>
                    </a:lnTo>
                    <a:lnTo>
                      <a:pt x="364" y="0"/>
                    </a:lnTo>
                    <a:close/>
                    <a:moveTo>
                      <a:pt x="374" y="0"/>
                    </a:moveTo>
                    <a:lnTo>
                      <a:pt x="379" y="0"/>
                    </a:lnTo>
                    <a:lnTo>
                      <a:pt x="380" y="1"/>
                    </a:lnTo>
                    <a:lnTo>
                      <a:pt x="379" y="2"/>
                    </a:lnTo>
                    <a:lnTo>
                      <a:pt x="374" y="2"/>
                    </a:lnTo>
                    <a:lnTo>
                      <a:pt x="373" y="1"/>
                    </a:lnTo>
                    <a:lnTo>
                      <a:pt x="374" y="0"/>
                    </a:lnTo>
                    <a:close/>
                    <a:moveTo>
                      <a:pt x="384" y="0"/>
                    </a:moveTo>
                    <a:lnTo>
                      <a:pt x="390" y="0"/>
                    </a:lnTo>
                    <a:lnTo>
                      <a:pt x="390" y="1"/>
                    </a:lnTo>
                    <a:lnTo>
                      <a:pt x="390" y="2"/>
                    </a:lnTo>
                    <a:lnTo>
                      <a:pt x="384" y="2"/>
                    </a:lnTo>
                    <a:lnTo>
                      <a:pt x="383" y="1"/>
                    </a:lnTo>
                    <a:lnTo>
                      <a:pt x="384" y="0"/>
                    </a:lnTo>
                    <a:close/>
                    <a:moveTo>
                      <a:pt x="394" y="0"/>
                    </a:moveTo>
                    <a:lnTo>
                      <a:pt x="399" y="0"/>
                    </a:lnTo>
                    <a:lnTo>
                      <a:pt x="400" y="1"/>
                    </a:lnTo>
                    <a:lnTo>
                      <a:pt x="399" y="2"/>
                    </a:lnTo>
                    <a:lnTo>
                      <a:pt x="394" y="2"/>
                    </a:lnTo>
                    <a:lnTo>
                      <a:pt x="394" y="1"/>
                    </a:lnTo>
                    <a:lnTo>
                      <a:pt x="394" y="0"/>
                    </a:lnTo>
                    <a:close/>
                  </a:path>
                </a:pathLst>
              </a:custGeom>
              <a:solidFill>
                <a:srgbClr val="000000"/>
              </a:solidFill>
              <a:ln w="9525">
                <a:noFill/>
                <a:round/>
                <a:headEnd/>
                <a:tailEnd/>
              </a:ln>
            </p:spPr>
            <p:txBody>
              <a:bodyPr/>
              <a:lstStyle/>
              <a:p>
                <a:endParaRPr lang="en-US"/>
              </a:p>
            </p:txBody>
          </p:sp>
          <p:sp>
            <p:nvSpPr>
              <p:cNvPr id="351" name="Freeform 238"/>
              <p:cNvSpPr>
                <a:spLocks/>
              </p:cNvSpPr>
              <p:nvPr/>
            </p:nvSpPr>
            <p:spPr bwMode="auto">
              <a:xfrm>
                <a:off x="4135"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52" name="Freeform 239"/>
              <p:cNvSpPr>
                <a:spLocks/>
              </p:cNvSpPr>
              <p:nvPr/>
            </p:nvSpPr>
            <p:spPr bwMode="auto">
              <a:xfrm>
                <a:off x="4145"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53" name="Freeform 240"/>
              <p:cNvSpPr>
                <a:spLocks/>
              </p:cNvSpPr>
              <p:nvPr/>
            </p:nvSpPr>
            <p:spPr bwMode="auto">
              <a:xfrm>
                <a:off x="4155"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54" name="Freeform 241"/>
              <p:cNvSpPr>
                <a:spLocks/>
              </p:cNvSpPr>
              <p:nvPr/>
            </p:nvSpPr>
            <p:spPr bwMode="auto">
              <a:xfrm>
                <a:off x="4165" y="1385"/>
                <a:ext cx="7" cy="2"/>
              </a:xfrm>
              <a:custGeom>
                <a:avLst/>
                <a:gdLst>
                  <a:gd name="T0" fmla="*/ 2 w 7"/>
                  <a:gd name="T1" fmla="*/ 0 h 2"/>
                  <a:gd name="T2" fmla="*/ 6 w 7"/>
                  <a:gd name="T3" fmla="*/ 0 h 2"/>
                  <a:gd name="T4" fmla="*/ 7 w 7"/>
                  <a:gd name="T5" fmla="*/ 1 h 2"/>
                  <a:gd name="T6" fmla="*/ 6 w 7"/>
                  <a:gd name="T7" fmla="*/ 2 h 2"/>
                  <a:gd name="T8" fmla="*/ 2 w 7"/>
                  <a:gd name="T9" fmla="*/ 2 h 2"/>
                  <a:gd name="T10" fmla="*/ 0 w 7"/>
                  <a:gd name="T11" fmla="*/ 1 h 2"/>
                  <a:gd name="T12" fmla="*/ 2 w 7"/>
                  <a:gd name="T13" fmla="*/ 0 h 2"/>
                  <a:gd name="T14" fmla="*/ 2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2" y="0"/>
                    </a:moveTo>
                    <a:lnTo>
                      <a:pt x="6" y="0"/>
                    </a:lnTo>
                    <a:lnTo>
                      <a:pt x="7" y="1"/>
                    </a:lnTo>
                    <a:lnTo>
                      <a:pt x="6" y="2"/>
                    </a:lnTo>
                    <a:lnTo>
                      <a:pt x="2" y="2"/>
                    </a:lnTo>
                    <a:lnTo>
                      <a:pt x="0" y="1"/>
                    </a:lnTo>
                    <a:lnTo>
                      <a:pt x="2" y="0"/>
                    </a:lnTo>
                  </a:path>
                </a:pathLst>
              </a:custGeom>
              <a:noFill/>
              <a:ln w="1588">
                <a:solidFill>
                  <a:srgbClr val="000000"/>
                </a:solidFill>
                <a:round/>
                <a:headEnd/>
                <a:tailEnd/>
              </a:ln>
            </p:spPr>
            <p:txBody>
              <a:bodyPr/>
              <a:lstStyle/>
              <a:p>
                <a:endParaRPr lang="en-US"/>
              </a:p>
            </p:txBody>
          </p:sp>
          <p:sp>
            <p:nvSpPr>
              <p:cNvPr id="355" name="Freeform 242"/>
              <p:cNvSpPr>
                <a:spLocks/>
              </p:cNvSpPr>
              <p:nvPr/>
            </p:nvSpPr>
            <p:spPr bwMode="auto">
              <a:xfrm>
                <a:off x="4176"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356" name="Freeform 243"/>
              <p:cNvSpPr>
                <a:spLocks/>
              </p:cNvSpPr>
              <p:nvPr/>
            </p:nvSpPr>
            <p:spPr bwMode="auto">
              <a:xfrm>
                <a:off x="4185" y="138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57" name="Freeform 244"/>
              <p:cNvSpPr>
                <a:spLocks/>
              </p:cNvSpPr>
              <p:nvPr/>
            </p:nvSpPr>
            <p:spPr bwMode="auto">
              <a:xfrm>
                <a:off x="4196"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58" name="Freeform 245"/>
              <p:cNvSpPr>
                <a:spLocks/>
              </p:cNvSpPr>
              <p:nvPr/>
            </p:nvSpPr>
            <p:spPr bwMode="auto">
              <a:xfrm>
                <a:off x="4206"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359" name="Freeform 246"/>
              <p:cNvSpPr>
                <a:spLocks/>
              </p:cNvSpPr>
              <p:nvPr/>
            </p:nvSpPr>
            <p:spPr bwMode="auto">
              <a:xfrm>
                <a:off x="421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60" name="Freeform 247"/>
              <p:cNvSpPr>
                <a:spLocks/>
              </p:cNvSpPr>
              <p:nvPr/>
            </p:nvSpPr>
            <p:spPr bwMode="auto">
              <a:xfrm>
                <a:off x="4226"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61" name="Freeform 248"/>
              <p:cNvSpPr>
                <a:spLocks/>
              </p:cNvSpPr>
              <p:nvPr/>
            </p:nvSpPr>
            <p:spPr bwMode="auto">
              <a:xfrm>
                <a:off x="4236" y="1385"/>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362" name="Freeform 249"/>
              <p:cNvSpPr>
                <a:spLocks/>
              </p:cNvSpPr>
              <p:nvPr/>
            </p:nvSpPr>
            <p:spPr bwMode="auto">
              <a:xfrm>
                <a:off x="424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63" name="Freeform 250"/>
              <p:cNvSpPr>
                <a:spLocks/>
              </p:cNvSpPr>
              <p:nvPr/>
            </p:nvSpPr>
            <p:spPr bwMode="auto">
              <a:xfrm>
                <a:off x="425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64" name="Freeform 251"/>
              <p:cNvSpPr>
                <a:spLocks/>
              </p:cNvSpPr>
              <p:nvPr/>
            </p:nvSpPr>
            <p:spPr bwMode="auto">
              <a:xfrm>
                <a:off x="426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65" name="Freeform 252"/>
              <p:cNvSpPr>
                <a:spLocks/>
              </p:cNvSpPr>
              <p:nvPr/>
            </p:nvSpPr>
            <p:spPr bwMode="auto">
              <a:xfrm>
                <a:off x="427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66" name="Freeform 253"/>
              <p:cNvSpPr>
                <a:spLocks/>
              </p:cNvSpPr>
              <p:nvPr/>
            </p:nvSpPr>
            <p:spPr bwMode="auto">
              <a:xfrm>
                <a:off x="4287"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67" name="Freeform 254"/>
              <p:cNvSpPr>
                <a:spLocks/>
              </p:cNvSpPr>
              <p:nvPr/>
            </p:nvSpPr>
            <p:spPr bwMode="auto">
              <a:xfrm>
                <a:off x="4296"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68" name="Freeform 255"/>
              <p:cNvSpPr>
                <a:spLocks/>
              </p:cNvSpPr>
              <p:nvPr/>
            </p:nvSpPr>
            <p:spPr bwMode="auto">
              <a:xfrm>
                <a:off x="4306" y="138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69" name="Freeform 256"/>
              <p:cNvSpPr>
                <a:spLocks/>
              </p:cNvSpPr>
              <p:nvPr/>
            </p:nvSpPr>
            <p:spPr bwMode="auto">
              <a:xfrm>
                <a:off x="4317"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70" name="Freeform 257"/>
              <p:cNvSpPr>
                <a:spLocks/>
              </p:cNvSpPr>
              <p:nvPr/>
            </p:nvSpPr>
            <p:spPr bwMode="auto">
              <a:xfrm>
                <a:off x="4327" y="1385"/>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371" name="Freeform 258"/>
              <p:cNvSpPr>
                <a:spLocks/>
              </p:cNvSpPr>
              <p:nvPr/>
            </p:nvSpPr>
            <p:spPr bwMode="auto">
              <a:xfrm>
                <a:off x="433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72" name="Freeform 259"/>
              <p:cNvSpPr>
                <a:spLocks/>
              </p:cNvSpPr>
              <p:nvPr/>
            </p:nvSpPr>
            <p:spPr bwMode="auto">
              <a:xfrm>
                <a:off x="4347"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73" name="Freeform 260"/>
              <p:cNvSpPr>
                <a:spLocks/>
              </p:cNvSpPr>
              <p:nvPr/>
            </p:nvSpPr>
            <p:spPr bwMode="auto">
              <a:xfrm>
                <a:off x="435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74" name="Freeform 261"/>
              <p:cNvSpPr>
                <a:spLocks/>
              </p:cNvSpPr>
              <p:nvPr/>
            </p:nvSpPr>
            <p:spPr bwMode="auto">
              <a:xfrm>
                <a:off x="436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75" name="Freeform 262"/>
              <p:cNvSpPr>
                <a:spLocks/>
              </p:cNvSpPr>
              <p:nvPr/>
            </p:nvSpPr>
            <p:spPr bwMode="auto">
              <a:xfrm>
                <a:off x="437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76" name="Freeform 263"/>
              <p:cNvSpPr>
                <a:spLocks/>
              </p:cNvSpPr>
              <p:nvPr/>
            </p:nvSpPr>
            <p:spPr bwMode="auto">
              <a:xfrm>
                <a:off x="438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77" name="Freeform 264"/>
              <p:cNvSpPr>
                <a:spLocks/>
              </p:cNvSpPr>
              <p:nvPr/>
            </p:nvSpPr>
            <p:spPr bwMode="auto">
              <a:xfrm>
                <a:off x="4397" y="138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78" name="Freeform 265"/>
              <p:cNvSpPr>
                <a:spLocks/>
              </p:cNvSpPr>
              <p:nvPr/>
            </p:nvSpPr>
            <p:spPr bwMode="auto">
              <a:xfrm>
                <a:off x="4408"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379" name="Freeform 266"/>
              <p:cNvSpPr>
                <a:spLocks/>
              </p:cNvSpPr>
              <p:nvPr/>
            </p:nvSpPr>
            <p:spPr bwMode="auto">
              <a:xfrm>
                <a:off x="441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80" name="Freeform 267"/>
              <p:cNvSpPr>
                <a:spLocks/>
              </p:cNvSpPr>
              <p:nvPr/>
            </p:nvSpPr>
            <p:spPr bwMode="auto">
              <a:xfrm>
                <a:off x="4428"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81" name="Freeform 268"/>
              <p:cNvSpPr>
                <a:spLocks/>
              </p:cNvSpPr>
              <p:nvPr/>
            </p:nvSpPr>
            <p:spPr bwMode="auto">
              <a:xfrm>
                <a:off x="4438"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82" name="Freeform 269"/>
              <p:cNvSpPr>
                <a:spLocks/>
              </p:cNvSpPr>
              <p:nvPr/>
            </p:nvSpPr>
            <p:spPr bwMode="auto">
              <a:xfrm>
                <a:off x="4447" y="138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83" name="Freeform 270"/>
              <p:cNvSpPr>
                <a:spLocks/>
              </p:cNvSpPr>
              <p:nvPr/>
            </p:nvSpPr>
            <p:spPr bwMode="auto">
              <a:xfrm>
                <a:off x="445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84" name="Freeform 271"/>
              <p:cNvSpPr>
                <a:spLocks/>
              </p:cNvSpPr>
              <p:nvPr/>
            </p:nvSpPr>
            <p:spPr bwMode="auto">
              <a:xfrm>
                <a:off x="446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85" name="Freeform 272"/>
              <p:cNvSpPr>
                <a:spLocks/>
              </p:cNvSpPr>
              <p:nvPr/>
            </p:nvSpPr>
            <p:spPr bwMode="auto">
              <a:xfrm>
                <a:off x="447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86" name="Freeform 273"/>
              <p:cNvSpPr>
                <a:spLocks/>
              </p:cNvSpPr>
              <p:nvPr/>
            </p:nvSpPr>
            <p:spPr bwMode="auto">
              <a:xfrm>
                <a:off x="448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87" name="Freeform 274"/>
              <p:cNvSpPr>
                <a:spLocks/>
              </p:cNvSpPr>
              <p:nvPr/>
            </p:nvSpPr>
            <p:spPr bwMode="auto">
              <a:xfrm>
                <a:off x="4499"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388" name="Freeform 275"/>
              <p:cNvSpPr>
                <a:spLocks/>
              </p:cNvSpPr>
              <p:nvPr/>
            </p:nvSpPr>
            <p:spPr bwMode="auto">
              <a:xfrm>
                <a:off x="450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89" name="Freeform 276"/>
              <p:cNvSpPr>
                <a:spLocks/>
              </p:cNvSpPr>
              <p:nvPr/>
            </p:nvSpPr>
            <p:spPr bwMode="auto">
              <a:xfrm>
                <a:off x="4518" y="138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90" name="Freeform 277"/>
              <p:cNvSpPr>
                <a:spLocks/>
              </p:cNvSpPr>
              <p:nvPr/>
            </p:nvSpPr>
            <p:spPr bwMode="auto">
              <a:xfrm>
                <a:off x="4529"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391" name="Freeform 278"/>
              <p:cNvSpPr>
                <a:spLocks noEditPoints="1"/>
              </p:cNvSpPr>
              <p:nvPr/>
            </p:nvSpPr>
            <p:spPr bwMode="auto">
              <a:xfrm>
                <a:off x="4135" y="1385"/>
                <a:ext cx="400" cy="2"/>
              </a:xfrm>
              <a:custGeom>
                <a:avLst/>
                <a:gdLst>
                  <a:gd name="T0" fmla="*/ 0 w 400"/>
                  <a:gd name="T1" fmla="*/ 1 h 2"/>
                  <a:gd name="T2" fmla="*/ 16 w 400"/>
                  <a:gd name="T3" fmla="*/ 2 h 2"/>
                  <a:gd name="T4" fmla="*/ 26 w 400"/>
                  <a:gd name="T5" fmla="*/ 0 h 2"/>
                  <a:gd name="T6" fmla="*/ 21 w 400"/>
                  <a:gd name="T7" fmla="*/ 0 h 2"/>
                  <a:gd name="T8" fmla="*/ 30 w 400"/>
                  <a:gd name="T9" fmla="*/ 1 h 2"/>
                  <a:gd name="T10" fmla="*/ 46 w 400"/>
                  <a:gd name="T11" fmla="*/ 2 h 2"/>
                  <a:gd name="T12" fmla="*/ 57 w 400"/>
                  <a:gd name="T13" fmla="*/ 0 h 2"/>
                  <a:gd name="T14" fmla="*/ 51 w 400"/>
                  <a:gd name="T15" fmla="*/ 0 h 2"/>
                  <a:gd name="T16" fmla="*/ 61 w 400"/>
                  <a:gd name="T17" fmla="*/ 1 h 2"/>
                  <a:gd name="T18" fmla="*/ 76 w 400"/>
                  <a:gd name="T19" fmla="*/ 2 h 2"/>
                  <a:gd name="T20" fmla="*/ 87 w 400"/>
                  <a:gd name="T21" fmla="*/ 0 h 2"/>
                  <a:gd name="T22" fmla="*/ 82 w 400"/>
                  <a:gd name="T23" fmla="*/ 0 h 2"/>
                  <a:gd name="T24" fmla="*/ 91 w 400"/>
                  <a:gd name="T25" fmla="*/ 1 h 2"/>
                  <a:gd name="T26" fmla="*/ 107 w 400"/>
                  <a:gd name="T27" fmla="*/ 2 h 2"/>
                  <a:gd name="T28" fmla="*/ 117 w 400"/>
                  <a:gd name="T29" fmla="*/ 0 h 2"/>
                  <a:gd name="T30" fmla="*/ 112 w 400"/>
                  <a:gd name="T31" fmla="*/ 0 h 2"/>
                  <a:gd name="T32" fmla="*/ 121 w 400"/>
                  <a:gd name="T33" fmla="*/ 1 h 2"/>
                  <a:gd name="T34" fmla="*/ 137 w 400"/>
                  <a:gd name="T35" fmla="*/ 2 h 2"/>
                  <a:gd name="T36" fmla="*/ 147 w 400"/>
                  <a:gd name="T37" fmla="*/ 0 h 2"/>
                  <a:gd name="T38" fmla="*/ 142 w 400"/>
                  <a:gd name="T39" fmla="*/ 0 h 2"/>
                  <a:gd name="T40" fmla="*/ 152 w 400"/>
                  <a:gd name="T41" fmla="*/ 1 h 2"/>
                  <a:gd name="T42" fmla="*/ 167 w 400"/>
                  <a:gd name="T43" fmla="*/ 2 h 2"/>
                  <a:gd name="T44" fmla="*/ 178 w 400"/>
                  <a:gd name="T45" fmla="*/ 0 h 2"/>
                  <a:gd name="T46" fmla="*/ 172 w 400"/>
                  <a:gd name="T47" fmla="*/ 0 h 2"/>
                  <a:gd name="T48" fmla="*/ 182 w 400"/>
                  <a:gd name="T49" fmla="*/ 1 h 2"/>
                  <a:gd name="T50" fmla="*/ 198 w 400"/>
                  <a:gd name="T51" fmla="*/ 2 h 2"/>
                  <a:gd name="T52" fmla="*/ 208 w 400"/>
                  <a:gd name="T53" fmla="*/ 0 h 2"/>
                  <a:gd name="T54" fmla="*/ 203 w 400"/>
                  <a:gd name="T55" fmla="*/ 0 h 2"/>
                  <a:gd name="T56" fmla="*/ 212 w 400"/>
                  <a:gd name="T57" fmla="*/ 1 h 2"/>
                  <a:gd name="T58" fmla="*/ 228 w 400"/>
                  <a:gd name="T59" fmla="*/ 2 h 2"/>
                  <a:gd name="T60" fmla="*/ 238 w 400"/>
                  <a:gd name="T61" fmla="*/ 0 h 2"/>
                  <a:gd name="T62" fmla="*/ 233 w 400"/>
                  <a:gd name="T63" fmla="*/ 0 h 2"/>
                  <a:gd name="T64" fmla="*/ 242 w 400"/>
                  <a:gd name="T65" fmla="*/ 1 h 2"/>
                  <a:gd name="T66" fmla="*/ 258 w 400"/>
                  <a:gd name="T67" fmla="*/ 2 h 2"/>
                  <a:gd name="T68" fmla="*/ 269 w 400"/>
                  <a:gd name="T69" fmla="*/ 0 h 2"/>
                  <a:gd name="T70" fmla="*/ 263 w 400"/>
                  <a:gd name="T71" fmla="*/ 0 h 2"/>
                  <a:gd name="T72" fmla="*/ 273 w 400"/>
                  <a:gd name="T73" fmla="*/ 1 h 2"/>
                  <a:gd name="T74" fmla="*/ 288 w 400"/>
                  <a:gd name="T75" fmla="*/ 2 h 2"/>
                  <a:gd name="T76" fmla="*/ 299 w 400"/>
                  <a:gd name="T77" fmla="*/ 0 h 2"/>
                  <a:gd name="T78" fmla="*/ 294 w 400"/>
                  <a:gd name="T79" fmla="*/ 0 h 2"/>
                  <a:gd name="T80" fmla="*/ 303 w 400"/>
                  <a:gd name="T81" fmla="*/ 1 h 2"/>
                  <a:gd name="T82" fmla="*/ 319 w 400"/>
                  <a:gd name="T83" fmla="*/ 2 h 2"/>
                  <a:gd name="T84" fmla="*/ 329 w 400"/>
                  <a:gd name="T85" fmla="*/ 0 h 2"/>
                  <a:gd name="T86" fmla="*/ 324 w 400"/>
                  <a:gd name="T87" fmla="*/ 0 h 2"/>
                  <a:gd name="T88" fmla="*/ 333 w 400"/>
                  <a:gd name="T89" fmla="*/ 1 h 2"/>
                  <a:gd name="T90" fmla="*/ 349 w 400"/>
                  <a:gd name="T91" fmla="*/ 2 h 2"/>
                  <a:gd name="T92" fmla="*/ 359 w 400"/>
                  <a:gd name="T93" fmla="*/ 0 h 2"/>
                  <a:gd name="T94" fmla="*/ 354 w 400"/>
                  <a:gd name="T95" fmla="*/ 0 h 2"/>
                  <a:gd name="T96" fmla="*/ 364 w 400"/>
                  <a:gd name="T97" fmla="*/ 1 h 2"/>
                  <a:gd name="T98" fmla="*/ 379 w 400"/>
                  <a:gd name="T99" fmla="*/ 2 h 2"/>
                  <a:gd name="T100" fmla="*/ 390 w 400"/>
                  <a:gd name="T101" fmla="*/ 0 h 2"/>
                  <a:gd name="T102" fmla="*/ 384 w 400"/>
                  <a:gd name="T103" fmla="*/ 0 h 2"/>
                  <a:gd name="T104" fmla="*/ 394 w 400"/>
                  <a:gd name="T105" fmla="*/ 1 h 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400"/>
                  <a:gd name="T160" fmla="*/ 0 h 2"/>
                  <a:gd name="T161" fmla="*/ 400 w 400"/>
                  <a:gd name="T162" fmla="*/ 2 h 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400" h="2">
                    <a:moveTo>
                      <a:pt x="1" y="0"/>
                    </a:moveTo>
                    <a:lnTo>
                      <a:pt x="6" y="0"/>
                    </a:lnTo>
                    <a:lnTo>
                      <a:pt x="6" y="1"/>
                    </a:lnTo>
                    <a:lnTo>
                      <a:pt x="6" y="2"/>
                    </a:lnTo>
                    <a:lnTo>
                      <a:pt x="1" y="2"/>
                    </a:lnTo>
                    <a:lnTo>
                      <a:pt x="0" y="1"/>
                    </a:lnTo>
                    <a:lnTo>
                      <a:pt x="1" y="0"/>
                    </a:lnTo>
                    <a:close/>
                    <a:moveTo>
                      <a:pt x="11" y="0"/>
                    </a:moveTo>
                    <a:lnTo>
                      <a:pt x="16" y="0"/>
                    </a:lnTo>
                    <a:lnTo>
                      <a:pt x="17" y="1"/>
                    </a:lnTo>
                    <a:lnTo>
                      <a:pt x="16" y="2"/>
                    </a:lnTo>
                    <a:lnTo>
                      <a:pt x="11" y="2"/>
                    </a:lnTo>
                    <a:lnTo>
                      <a:pt x="10" y="1"/>
                    </a:lnTo>
                    <a:lnTo>
                      <a:pt x="11" y="0"/>
                    </a:lnTo>
                    <a:close/>
                    <a:moveTo>
                      <a:pt x="21" y="0"/>
                    </a:moveTo>
                    <a:lnTo>
                      <a:pt x="26" y="0"/>
                    </a:lnTo>
                    <a:lnTo>
                      <a:pt x="27" y="1"/>
                    </a:lnTo>
                    <a:lnTo>
                      <a:pt x="26" y="2"/>
                    </a:lnTo>
                    <a:lnTo>
                      <a:pt x="21" y="2"/>
                    </a:lnTo>
                    <a:lnTo>
                      <a:pt x="20" y="1"/>
                    </a:lnTo>
                    <a:lnTo>
                      <a:pt x="21" y="0"/>
                    </a:lnTo>
                    <a:close/>
                    <a:moveTo>
                      <a:pt x="32" y="0"/>
                    </a:moveTo>
                    <a:lnTo>
                      <a:pt x="36" y="0"/>
                    </a:lnTo>
                    <a:lnTo>
                      <a:pt x="37" y="1"/>
                    </a:lnTo>
                    <a:lnTo>
                      <a:pt x="36" y="2"/>
                    </a:lnTo>
                    <a:lnTo>
                      <a:pt x="32" y="2"/>
                    </a:lnTo>
                    <a:lnTo>
                      <a:pt x="30" y="1"/>
                    </a:lnTo>
                    <a:lnTo>
                      <a:pt x="32" y="0"/>
                    </a:lnTo>
                    <a:close/>
                    <a:moveTo>
                      <a:pt x="41" y="0"/>
                    </a:moveTo>
                    <a:lnTo>
                      <a:pt x="46" y="0"/>
                    </a:lnTo>
                    <a:lnTo>
                      <a:pt x="47" y="1"/>
                    </a:lnTo>
                    <a:lnTo>
                      <a:pt x="46" y="2"/>
                    </a:lnTo>
                    <a:lnTo>
                      <a:pt x="41" y="2"/>
                    </a:lnTo>
                    <a:lnTo>
                      <a:pt x="41" y="1"/>
                    </a:lnTo>
                    <a:lnTo>
                      <a:pt x="41" y="0"/>
                    </a:lnTo>
                    <a:close/>
                    <a:moveTo>
                      <a:pt x="51" y="0"/>
                    </a:moveTo>
                    <a:lnTo>
                      <a:pt x="57" y="0"/>
                    </a:lnTo>
                    <a:lnTo>
                      <a:pt x="58" y="1"/>
                    </a:lnTo>
                    <a:lnTo>
                      <a:pt x="57" y="2"/>
                    </a:lnTo>
                    <a:lnTo>
                      <a:pt x="51" y="2"/>
                    </a:lnTo>
                    <a:lnTo>
                      <a:pt x="50" y="1"/>
                    </a:lnTo>
                    <a:lnTo>
                      <a:pt x="51" y="0"/>
                    </a:lnTo>
                    <a:close/>
                    <a:moveTo>
                      <a:pt x="62" y="0"/>
                    </a:moveTo>
                    <a:lnTo>
                      <a:pt x="66" y="0"/>
                    </a:lnTo>
                    <a:lnTo>
                      <a:pt x="67" y="1"/>
                    </a:lnTo>
                    <a:lnTo>
                      <a:pt x="66" y="2"/>
                    </a:lnTo>
                    <a:lnTo>
                      <a:pt x="62" y="2"/>
                    </a:lnTo>
                    <a:lnTo>
                      <a:pt x="61" y="1"/>
                    </a:lnTo>
                    <a:lnTo>
                      <a:pt x="62" y="0"/>
                    </a:lnTo>
                    <a:close/>
                    <a:moveTo>
                      <a:pt x="71" y="0"/>
                    </a:moveTo>
                    <a:lnTo>
                      <a:pt x="76" y="0"/>
                    </a:lnTo>
                    <a:lnTo>
                      <a:pt x="77" y="1"/>
                    </a:lnTo>
                    <a:lnTo>
                      <a:pt x="76" y="2"/>
                    </a:lnTo>
                    <a:lnTo>
                      <a:pt x="71" y="2"/>
                    </a:lnTo>
                    <a:lnTo>
                      <a:pt x="71" y="1"/>
                    </a:lnTo>
                    <a:lnTo>
                      <a:pt x="71" y="0"/>
                    </a:lnTo>
                    <a:close/>
                    <a:moveTo>
                      <a:pt x="82" y="0"/>
                    </a:moveTo>
                    <a:lnTo>
                      <a:pt x="87" y="0"/>
                    </a:lnTo>
                    <a:lnTo>
                      <a:pt x="88" y="1"/>
                    </a:lnTo>
                    <a:lnTo>
                      <a:pt x="87" y="2"/>
                    </a:lnTo>
                    <a:lnTo>
                      <a:pt x="82" y="2"/>
                    </a:lnTo>
                    <a:lnTo>
                      <a:pt x="81" y="1"/>
                    </a:lnTo>
                    <a:lnTo>
                      <a:pt x="82" y="0"/>
                    </a:lnTo>
                    <a:close/>
                    <a:moveTo>
                      <a:pt x="92" y="0"/>
                    </a:moveTo>
                    <a:lnTo>
                      <a:pt x="97" y="0"/>
                    </a:lnTo>
                    <a:lnTo>
                      <a:pt x="97" y="1"/>
                    </a:lnTo>
                    <a:lnTo>
                      <a:pt x="97" y="2"/>
                    </a:lnTo>
                    <a:lnTo>
                      <a:pt x="92" y="2"/>
                    </a:lnTo>
                    <a:lnTo>
                      <a:pt x="91" y="1"/>
                    </a:lnTo>
                    <a:lnTo>
                      <a:pt x="92" y="0"/>
                    </a:lnTo>
                    <a:close/>
                    <a:moveTo>
                      <a:pt x="101" y="0"/>
                    </a:moveTo>
                    <a:lnTo>
                      <a:pt x="107" y="0"/>
                    </a:lnTo>
                    <a:lnTo>
                      <a:pt x="108" y="1"/>
                    </a:lnTo>
                    <a:lnTo>
                      <a:pt x="107" y="2"/>
                    </a:lnTo>
                    <a:lnTo>
                      <a:pt x="101" y="2"/>
                    </a:lnTo>
                    <a:lnTo>
                      <a:pt x="101" y="1"/>
                    </a:lnTo>
                    <a:lnTo>
                      <a:pt x="101" y="0"/>
                    </a:lnTo>
                    <a:close/>
                    <a:moveTo>
                      <a:pt x="112" y="0"/>
                    </a:moveTo>
                    <a:lnTo>
                      <a:pt x="117" y="0"/>
                    </a:lnTo>
                    <a:lnTo>
                      <a:pt x="118" y="1"/>
                    </a:lnTo>
                    <a:lnTo>
                      <a:pt x="117" y="2"/>
                    </a:lnTo>
                    <a:lnTo>
                      <a:pt x="112" y="2"/>
                    </a:lnTo>
                    <a:lnTo>
                      <a:pt x="111" y="1"/>
                    </a:lnTo>
                    <a:lnTo>
                      <a:pt x="112" y="0"/>
                    </a:lnTo>
                    <a:close/>
                    <a:moveTo>
                      <a:pt x="122" y="0"/>
                    </a:moveTo>
                    <a:lnTo>
                      <a:pt x="127" y="0"/>
                    </a:lnTo>
                    <a:lnTo>
                      <a:pt x="128" y="1"/>
                    </a:lnTo>
                    <a:lnTo>
                      <a:pt x="127" y="2"/>
                    </a:lnTo>
                    <a:lnTo>
                      <a:pt x="122" y="2"/>
                    </a:lnTo>
                    <a:lnTo>
                      <a:pt x="121" y="1"/>
                    </a:lnTo>
                    <a:lnTo>
                      <a:pt x="122" y="0"/>
                    </a:lnTo>
                    <a:close/>
                    <a:moveTo>
                      <a:pt x="132" y="0"/>
                    </a:moveTo>
                    <a:lnTo>
                      <a:pt x="137" y="0"/>
                    </a:lnTo>
                    <a:lnTo>
                      <a:pt x="138" y="1"/>
                    </a:lnTo>
                    <a:lnTo>
                      <a:pt x="137" y="2"/>
                    </a:lnTo>
                    <a:lnTo>
                      <a:pt x="132" y="2"/>
                    </a:lnTo>
                    <a:lnTo>
                      <a:pt x="131" y="1"/>
                    </a:lnTo>
                    <a:lnTo>
                      <a:pt x="132" y="0"/>
                    </a:lnTo>
                    <a:close/>
                    <a:moveTo>
                      <a:pt x="142" y="0"/>
                    </a:moveTo>
                    <a:lnTo>
                      <a:pt x="147" y="0"/>
                    </a:lnTo>
                    <a:lnTo>
                      <a:pt x="148" y="1"/>
                    </a:lnTo>
                    <a:lnTo>
                      <a:pt x="147" y="2"/>
                    </a:lnTo>
                    <a:lnTo>
                      <a:pt x="142" y="2"/>
                    </a:lnTo>
                    <a:lnTo>
                      <a:pt x="141" y="1"/>
                    </a:lnTo>
                    <a:lnTo>
                      <a:pt x="142" y="0"/>
                    </a:lnTo>
                    <a:close/>
                    <a:moveTo>
                      <a:pt x="153" y="0"/>
                    </a:moveTo>
                    <a:lnTo>
                      <a:pt x="157" y="0"/>
                    </a:lnTo>
                    <a:lnTo>
                      <a:pt x="158" y="1"/>
                    </a:lnTo>
                    <a:lnTo>
                      <a:pt x="157" y="2"/>
                    </a:lnTo>
                    <a:lnTo>
                      <a:pt x="153" y="2"/>
                    </a:lnTo>
                    <a:lnTo>
                      <a:pt x="152" y="1"/>
                    </a:lnTo>
                    <a:lnTo>
                      <a:pt x="153" y="0"/>
                    </a:lnTo>
                    <a:close/>
                    <a:moveTo>
                      <a:pt x="162" y="0"/>
                    </a:moveTo>
                    <a:lnTo>
                      <a:pt x="167" y="0"/>
                    </a:lnTo>
                    <a:lnTo>
                      <a:pt x="168" y="1"/>
                    </a:lnTo>
                    <a:lnTo>
                      <a:pt x="167" y="2"/>
                    </a:lnTo>
                    <a:lnTo>
                      <a:pt x="162" y="2"/>
                    </a:lnTo>
                    <a:lnTo>
                      <a:pt x="161" y="1"/>
                    </a:lnTo>
                    <a:lnTo>
                      <a:pt x="162" y="0"/>
                    </a:lnTo>
                    <a:close/>
                    <a:moveTo>
                      <a:pt x="172" y="0"/>
                    </a:moveTo>
                    <a:lnTo>
                      <a:pt x="178" y="0"/>
                    </a:lnTo>
                    <a:lnTo>
                      <a:pt x="179" y="1"/>
                    </a:lnTo>
                    <a:lnTo>
                      <a:pt x="178" y="2"/>
                    </a:lnTo>
                    <a:lnTo>
                      <a:pt x="172" y="2"/>
                    </a:lnTo>
                    <a:lnTo>
                      <a:pt x="171" y="1"/>
                    </a:lnTo>
                    <a:lnTo>
                      <a:pt x="172" y="0"/>
                    </a:lnTo>
                    <a:close/>
                    <a:moveTo>
                      <a:pt x="183" y="0"/>
                    </a:moveTo>
                    <a:lnTo>
                      <a:pt x="187" y="0"/>
                    </a:lnTo>
                    <a:lnTo>
                      <a:pt x="188" y="1"/>
                    </a:lnTo>
                    <a:lnTo>
                      <a:pt x="187" y="2"/>
                    </a:lnTo>
                    <a:lnTo>
                      <a:pt x="183" y="2"/>
                    </a:lnTo>
                    <a:lnTo>
                      <a:pt x="182" y="1"/>
                    </a:lnTo>
                    <a:lnTo>
                      <a:pt x="183" y="0"/>
                    </a:lnTo>
                    <a:close/>
                    <a:moveTo>
                      <a:pt x="192" y="0"/>
                    </a:moveTo>
                    <a:lnTo>
                      <a:pt x="198" y="0"/>
                    </a:lnTo>
                    <a:lnTo>
                      <a:pt x="199" y="1"/>
                    </a:lnTo>
                    <a:lnTo>
                      <a:pt x="198" y="2"/>
                    </a:lnTo>
                    <a:lnTo>
                      <a:pt x="192" y="2"/>
                    </a:lnTo>
                    <a:lnTo>
                      <a:pt x="192" y="1"/>
                    </a:lnTo>
                    <a:lnTo>
                      <a:pt x="192" y="0"/>
                    </a:lnTo>
                    <a:close/>
                    <a:moveTo>
                      <a:pt x="203" y="0"/>
                    </a:moveTo>
                    <a:lnTo>
                      <a:pt x="208" y="0"/>
                    </a:lnTo>
                    <a:lnTo>
                      <a:pt x="209" y="1"/>
                    </a:lnTo>
                    <a:lnTo>
                      <a:pt x="208" y="2"/>
                    </a:lnTo>
                    <a:lnTo>
                      <a:pt x="203" y="2"/>
                    </a:lnTo>
                    <a:lnTo>
                      <a:pt x="202" y="1"/>
                    </a:lnTo>
                    <a:lnTo>
                      <a:pt x="203" y="0"/>
                    </a:lnTo>
                    <a:close/>
                    <a:moveTo>
                      <a:pt x="213" y="0"/>
                    </a:moveTo>
                    <a:lnTo>
                      <a:pt x="217" y="0"/>
                    </a:lnTo>
                    <a:lnTo>
                      <a:pt x="218" y="1"/>
                    </a:lnTo>
                    <a:lnTo>
                      <a:pt x="217" y="2"/>
                    </a:lnTo>
                    <a:lnTo>
                      <a:pt x="213" y="2"/>
                    </a:lnTo>
                    <a:lnTo>
                      <a:pt x="212" y="1"/>
                    </a:lnTo>
                    <a:lnTo>
                      <a:pt x="213" y="0"/>
                    </a:lnTo>
                    <a:close/>
                    <a:moveTo>
                      <a:pt x="223" y="0"/>
                    </a:moveTo>
                    <a:lnTo>
                      <a:pt x="228" y="0"/>
                    </a:lnTo>
                    <a:lnTo>
                      <a:pt x="229" y="1"/>
                    </a:lnTo>
                    <a:lnTo>
                      <a:pt x="228" y="2"/>
                    </a:lnTo>
                    <a:lnTo>
                      <a:pt x="223" y="2"/>
                    </a:lnTo>
                    <a:lnTo>
                      <a:pt x="222" y="1"/>
                    </a:lnTo>
                    <a:lnTo>
                      <a:pt x="223" y="0"/>
                    </a:lnTo>
                    <a:close/>
                    <a:moveTo>
                      <a:pt x="233" y="0"/>
                    </a:moveTo>
                    <a:lnTo>
                      <a:pt x="238" y="0"/>
                    </a:lnTo>
                    <a:lnTo>
                      <a:pt x="239" y="1"/>
                    </a:lnTo>
                    <a:lnTo>
                      <a:pt x="238" y="2"/>
                    </a:lnTo>
                    <a:lnTo>
                      <a:pt x="233" y="2"/>
                    </a:lnTo>
                    <a:lnTo>
                      <a:pt x="232" y="1"/>
                    </a:lnTo>
                    <a:lnTo>
                      <a:pt x="233" y="0"/>
                    </a:lnTo>
                    <a:close/>
                    <a:moveTo>
                      <a:pt x="243" y="0"/>
                    </a:moveTo>
                    <a:lnTo>
                      <a:pt x="248" y="0"/>
                    </a:lnTo>
                    <a:lnTo>
                      <a:pt x="249" y="1"/>
                    </a:lnTo>
                    <a:lnTo>
                      <a:pt x="248" y="2"/>
                    </a:lnTo>
                    <a:lnTo>
                      <a:pt x="243" y="2"/>
                    </a:lnTo>
                    <a:lnTo>
                      <a:pt x="242" y="1"/>
                    </a:lnTo>
                    <a:lnTo>
                      <a:pt x="243" y="0"/>
                    </a:lnTo>
                    <a:close/>
                    <a:moveTo>
                      <a:pt x="253" y="0"/>
                    </a:moveTo>
                    <a:lnTo>
                      <a:pt x="258" y="0"/>
                    </a:lnTo>
                    <a:lnTo>
                      <a:pt x="259" y="1"/>
                    </a:lnTo>
                    <a:lnTo>
                      <a:pt x="258" y="2"/>
                    </a:lnTo>
                    <a:lnTo>
                      <a:pt x="253" y="2"/>
                    </a:lnTo>
                    <a:lnTo>
                      <a:pt x="252" y="1"/>
                    </a:lnTo>
                    <a:lnTo>
                      <a:pt x="253" y="0"/>
                    </a:lnTo>
                    <a:close/>
                    <a:moveTo>
                      <a:pt x="263" y="0"/>
                    </a:moveTo>
                    <a:lnTo>
                      <a:pt x="269" y="0"/>
                    </a:lnTo>
                    <a:lnTo>
                      <a:pt x="269" y="1"/>
                    </a:lnTo>
                    <a:lnTo>
                      <a:pt x="269" y="2"/>
                    </a:lnTo>
                    <a:lnTo>
                      <a:pt x="263" y="2"/>
                    </a:lnTo>
                    <a:lnTo>
                      <a:pt x="262" y="1"/>
                    </a:lnTo>
                    <a:lnTo>
                      <a:pt x="263" y="0"/>
                    </a:lnTo>
                    <a:close/>
                    <a:moveTo>
                      <a:pt x="273" y="0"/>
                    </a:moveTo>
                    <a:lnTo>
                      <a:pt x="278" y="0"/>
                    </a:lnTo>
                    <a:lnTo>
                      <a:pt x="279" y="1"/>
                    </a:lnTo>
                    <a:lnTo>
                      <a:pt x="278" y="2"/>
                    </a:lnTo>
                    <a:lnTo>
                      <a:pt x="273" y="2"/>
                    </a:lnTo>
                    <a:lnTo>
                      <a:pt x="273" y="1"/>
                    </a:lnTo>
                    <a:lnTo>
                      <a:pt x="273" y="0"/>
                    </a:lnTo>
                    <a:close/>
                    <a:moveTo>
                      <a:pt x="283" y="0"/>
                    </a:moveTo>
                    <a:lnTo>
                      <a:pt x="288" y="0"/>
                    </a:lnTo>
                    <a:lnTo>
                      <a:pt x="289" y="1"/>
                    </a:lnTo>
                    <a:lnTo>
                      <a:pt x="288" y="2"/>
                    </a:lnTo>
                    <a:lnTo>
                      <a:pt x="283" y="2"/>
                    </a:lnTo>
                    <a:lnTo>
                      <a:pt x="282" y="1"/>
                    </a:lnTo>
                    <a:lnTo>
                      <a:pt x="283" y="0"/>
                    </a:lnTo>
                    <a:close/>
                    <a:moveTo>
                      <a:pt x="294" y="0"/>
                    </a:moveTo>
                    <a:lnTo>
                      <a:pt x="299" y="0"/>
                    </a:lnTo>
                    <a:lnTo>
                      <a:pt x="299" y="1"/>
                    </a:lnTo>
                    <a:lnTo>
                      <a:pt x="299" y="2"/>
                    </a:lnTo>
                    <a:lnTo>
                      <a:pt x="294" y="2"/>
                    </a:lnTo>
                    <a:lnTo>
                      <a:pt x="293" y="1"/>
                    </a:lnTo>
                    <a:lnTo>
                      <a:pt x="294" y="0"/>
                    </a:lnTo>
                    <a:close/>
                    <a:moveTo>
                      <a:pt x="304" y="0"/>
                    </a:moveTo>
                    <a:lnTo>
                      <a:pt x="308" y="0"/>
                    </a:lnTo>
                    <a:lnTo>
                      <a:pt x="309" y="1"/>
                    </a:lnTo>
                    <a:lnTo>
                      <a:pt x="308" y="2"/>
                    </a:lnTo>
                    <a:lnTo>
                      <a:pt x="304" y="2"/>
                    </a:lnTo>
                    <a:lnTo>
                      <a:pt x="303" y="1"/>
                    </a:lnTo>
                    <a:lnTo>
                      <a:pt x="304" y="0"/>
                    </a:lnTo>
                    <a:close/>
                    <a:moveTo>
                      <a:pt x="313" y="0"/>
                    </a:moveTo>
                    <a:lnTo>
                      <a:pt x="319" y="0"/>
                    </a:lnTo>
                    <a:lnTo>
                      <a:pt x="320" y="1"/>
                    </a:lnTo>
                    <a:lnTo>
                      <a:pt x="319" y="2"/>
                    </a:lnTo>
                    <a:lnTo>
                      <a:pt x="313" y="2"/>
                    </a:lnTo>
                    <a:lnTo>
                      <a:pt x="312" y="1"/>
                    </a:lnTo>
                    <a:lnTo>
                      <a:pt x="313" y="0"/>
                    </a:lnTo>
                    <a:close/>
                    <a:moveTo>
                      <a:pt x="324" y="0"/>
                    </a:moveTo>
                    <a:lnTo>
                      <a:pt x="329" y="0"/>
                    </a:lnTo>
                    <a:lnTo>
                      <a:pt x="330" y="1"/>
                    </a:lnTo>
                    <a:lnTo>
                      <a:pt x="329" y="2"/>
                    </a:lnTo>
                    <a:lnTo>
                      <a:pt x="324" y="2"/>
                    </a:lnTo>
                    <a:lnTo>
                      <a:pt x="323" y="1"/>
                    </a:lnTo>
                    <a:lnTo>
                      <a:pt x="324" y="0"/>
                    </a:lnTo>
                    <a:close/>
                    <a:moveTo>
                      <a:pt x="334" y="0"/>
                    </a:moveTo>
                    <a:lnTo>
                      <a:pt x="339" y="0"/>
                    </a:lnTo>
                    <a:lnTo>
                      <a:pt x="340" y="1"/>
                    </a:lnTo>
                    <a:lnTo>
                      <a:pt x="339" y="2"/>
                    </a:lnTo>
                    <a:lnTo>
                      <a:pt x="334" y="2"/>
                    </a:lnTo>
                    <a:lnTo>
                      <a:pt x="333" y="1"/>
                    </a:lnTo>
                    <a:lnTo>
                      <a:pt x="334" y="0"/>
                    </a:lnTo>
                    <a:close/>
                    <a:moveTo>
                      <a:pt x="344" y="0"/>
                    </a:moveTo>
                    <a:lnTo>
                      <a:pt x="349" y="0"/>
                    </a:lnTo>
                    <a:lnTo>
                      <a:pt x="350" y="1"/>
                    </a:lnTo>
                    <a:lnTo>
                      <a:pt x="349" y="2"/>
                    </a:lnTo>
                    <a:lnTo>
                      <a:pt x="344" y="2"/>
                    </a:lnTo>
                    <a:lnTo>
                      <a:pt x="343" y="1"/>
                    </a:lnTo>
                    <a:lnTo>
                      <a:pt x="344" y="0"/>
                    </a:lnTo>
                    <a:close/>
                    <a:moveTo>
                      <a:pt x="354" y="0"/>
                    </a:moveTo>
                    <a:lnTo>
                      <a:pt x="359" y="0"/>
                    </a:lnTo>
                    <a:lnTo>
                      <a:pt x="360" y="1"/>
                    </a:lnTo>
                    <a:lnTo>
                      <a:pt x="359" y="2"/>
                    </a:lnTo>
                    <a:lnTo>
                      <a:pt x="354" y="2"/>
                    </a:lnTo>
                    <a:lnTo>
                      <a:pt x="353" y="1"/>
                    </a:lnTo>
                    <a:lnTo>
                      <a:pt x="354" y="0"/>
                    </a:lnTo>
                    <a:close/>
                    <a:moveTo>
                      <a:pt x="364" y="0"/>
                    </a:moveTo>
                    <a:lnTo>
                      <a:pt x="369" y="0"/>
                    </a:lnTo>
                    <a:lnTo>
                      <a:pt x="370" y="1"/>
                    </a:lnTo>
                    <a:lnTo>
                      <a:pt x="369" y="2"/>
                    </a:lnTo>
                    <a:lnTo>
                      <a:pt x="364" y="2"/>
                    </a:lnTo>
                    <a:lnTo>
                      <a:pt x="364" y="1"/>
                    </a:lnTo>
                    <a:lnTo>
                      <a:pt x="364" y="0"/>
                    </a:lnTo>
                    <a:close/>
                    <a:moveTo>
                      <a:pt x="374" y="0"/>
                    </a:moveTo>
                    <a:lnTo>
                      <a:pt x="379" y="0"/>
                    </a:lnTo>
                    <a:lnTo>
                      <a:pt x="380" y="1"/>
                    </a:lnTo>
                    <a:lnTo>
                      <a:pt x="379" y="2"/>
                    </a:lnTo>
                    <a:lnTo>
                      <a:pt x="374" y="2"/>
                    </a:lnTo>
                    <a:lnTo>
                      <a:pt x="373" y="1"/>
                    </a:lnTo>
                    <a:lnTo>
                      <a:pt x="374" y="0"/>
                    </a:lnTo>
                    <a:close/>
                    <a:moveTo>
                      <a:pt x="384" y="0"/>
                    </a:moveTo>
                    <a:lnTo>
                      <a:pt x="390" y="0"/>
                    </a:lnTo>
                    <a:lnTo>
                      <a:pt x="390" y="1"/>
                    </a:lnTo>
                    <a:lnTo>
                      <a:pt x="390" y="2"/>
                    </a:lnTo>
                    <a:lnTo>
                      <a:pt x="384" y="2"/>
                    </a:lnTo>
                    <a:lnTo>
                      <a:pt x="383" y="1"/>
                    </a:lnTo>
                    <a:lnTo>
                      <a:pt x="384" y="0"/>
                    </a:lnTo>
                    <a:close/>
                    <a:moveTo>
                      <a:pt x="394" y="0"/>
                    </a:moveTo>
                    <a:lnTo>
                      <a:pt x="399" y="0"/>
                    </a:lnTo>
                    <a:lnTo>
                      <a:pt x="400" y="1"/>
                    </a:lnTo>
                    <a:lnTo>
                      <a:pt x="399" y="2"/>
                    </a:lnTo>
                    <a:lnTo>
                      <a:pt x="394" y="2"/>
                    </a:lnTo>
                    <a:lnTo>
                      <a:pt x="394" y="1"/>
                    </a:lnTo>
                    <a:lnTo>
                      <a:pt x="394" y="0"/>
                    </a:lnTo>
                    <a:close/>
                  </a:path>
                </a:pathLst>
              </a:custGeom>
              <a:solidFill>
                <a:srgbClr val="000000"/>
              </a:solidFill>
              <a:ln w="9525">
                <a:noFill/>
                <a:round/>
                <a:headEnd/>
                <a:tailEnd/>
              </a:ln>
            </p:spPr>
            <p:txBody>
              <a:bodyPr/>
              <a:lstStyle/>
              <a:p>
                <a:endParaRPr lang="en-US"/>
              </a:p>
            </p:txBody>
          </p:sp>
          <p:sp>
            <p:nvSpPr>
              <p:cNvPr id="392" name="Freeform 279"/>
              <p:cNvSpPr>
                <a:spLocks/>
              </p:cNvSpPr>
              <p:nvPr/>
            </p:nvSpPr>
            <p:spPr bwMode="auto">
              <a:xfrm>
                <a:off x="4135"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93" name="Freeform 280"/>
              <p:cNvSpPr>
                <a:spLocks/>
              </p:cNvSpPr>
              <p:nvPr/>
            </p:nvSpPr>
            <p:spPr bwMode="auto">
              <a:xfrm>
                <a:off x="4145"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94" name="Freeform 281"/>
              <p:cNvSpPr>
                <a:spLocks/>
              </p:cNvSpPr>
              <p:nvPr/>
            </p:nvSpPr>
            <p:spPr bwMode="auto">
              <a:xfrm>
                <a:off x="4155"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95" name="Freeform 282"/>
              <p:cNvSpPr>
                <a:spLocks/>
              </p:cNvSpPr>
              <p:nvPr/>
            </p:nvSpPr>
            <p:spPr bwMode="auto">
              <a:xfrm>
                <a:off x="4165" y="1385"/>
                <a:ext cx="7" cy="2"/>
              </a:xfrm>
              <a:custGeom>
                <a:avLst/>
                <a:gdLst>
                  <a:gd name="T0" fmla="*/ 2 w 7"/>
                  <a:gd name="T1" fmla="*/ 0 h 2"/>
                  <a:gd name="T2" fmla="*/ 6 w 7"/>
                  <a:gd name="T3" fmla="*/ 0 h 2"/>
                  <a:gd name="T4" fmla="*/ 7 w 7"/>
                  <a:gd name="T5" fmla="*/ 1 h 2"/>
                  <a:gd name="T6" fmla="*/ 6 w 7"/>
                  <a:gd name="T7" fmla="*/ 2 h 2"/>
                  <a:gd name="T8" fmla="*/ 2 w 7"/>
                  <a:gd name="T9" fmla="*/ 2 h 2"/>
                  <a:gd name="T10" fmla="*/ 0 w 7"/>
                  <a:gd name="T11" fmla="*/ 1 h 2"/>
                  <a:gd name="T12" fmla="*/ 2 w 7"/>
                  <a:gd name="T13" fmla="*/ 0 h 2"/>
                  <a:gd name="T14" fmla="*/ 2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2" y="0"/>
                    </a:moveTo>
                    <a:lnTo>
                      <a:pt x="6" y="0"/>
                    </a:lnTo>
                    <a:lnTo>
                      <a:pt x="7" y="1"/>
                    </a:lnTo>
                    <a:lnTo>
                      <a:pt x="6" y="2"/>
                    </a:lnTo>
                    <a:lnTo>
                      <a:pt x="2" y="2"/>
                    </a:lnTo>
                    <a:lnTo>
                      <a:pt x="0" y="1"/>
                    </a:lnTo>
                    <a:lnTo>
                      <a:pt x="2" y="0"/>
                    </a:lnTo>
                  </a:path>
                </a:pathLst>
              </a:custGeom>
              <a:noFill/>
              <a:ln w="1588">
                <a:solidFill>
                  <a:srgbClr val="000000"/>
                </a:solidFill>
                <a:round/>
                <a:headEnd/>
                <a:tailEnd/>
              </a:ln>
            </p:spPr>
            <p:txBody>
              <a:bodyPr/>
              <a:lstStyle/>
              <a:p>
                <a:endParaRPr lang="en-US"/>
              </a:p>
            </p:txBody>
          </p:sp>
          <p:sp>
            <p:nvSpPr>
              <p:cNvPr id="396" name="Freeform 283"/>
              <p:cNvSpPr>
                <a:spLocks/>
              </p:cNvSpPr>
              <p:nvPr/>
            </p:nvSpPr>
            <p:spPr bwMode="auto">
              <a:xfrm>
                <a:off x="4176"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397" name="Freeform 284"/>
              <p:cNvSpPr>
                <a:spLocks/>
              </p:cNvSpPr>
              <p:nvPr/>
            </p:nvSpPr>
            <p:spPr bwMode="auto">
              <a:xfrm>
                <a:off x="4185" y="138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98" name="Freeform 285"/>
              <p:cNvSpPr>
                <a:spLocks/>
              </p:cNvSpPr>
              <p:nvPr/>
            </p:nvSpPr>
            <p:spPr bwMode="auto">
              <a:xfrm>
                <a:off x="4196"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399" name="Freeform 286"/>
              <p:cNvSpPr>
                <a:spLocks/>
              </p:cNvSpPr>
              <p:nvPr/>
            </p:nvSpPr>
            <p:spPr bwMode="auto">
              <a:xfrm>
                <a:off x="4206"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grpSp>
            <p:nvGrpSpPr>
              <p:cNvPr id="17" name="Group 287"/>
              <p:cNvGrpSpPr>
                <a:grpSpLocks/>
              </p:cNvGrpSpPr>
              <p:nvPr/>
            </p:nvGrpSpPr>
            <p:grpSpPr bwMode="auto">
              <a:xfrm>
                <a:off x="4135" y="1046"/>
                <a:ext cx="400" cy="341"/>
                <a:chOff x="2583" y="2277"/>
                <a:chExt cx="400" cy="341"/>
              </a:xfrm>
            </p:grpSpPr>
            <p:sp>
              <p:nvSpPr>
                <p:cNvPr id="1580" name="Freeform 288"/>
                <p:cNvSpPr>
                  <a:spLocks/>
                </p:cNvSpPr>
                <p:nvPr/>
              </p:nvSpPr>
              <p:spPr bwMode="auto">
                <a:xfrm>
                  <a:off x="266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81" name="Freeform 289"/>
                <p:cNvSpPr>
                  <a:spLocks/>
                </p:cNvSpPr>
                <p:nvPr/>
              </p:nvSpPr>
              <p:spPr bwMode="auto">
                <a:xfrm>
                  <a:off x="2674"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82" name="Freeform 290"/>
                <p:cNvSpPr>
                  <a:spLocks/>
                </p:cNvSpPr>
                <p:nvPr/>
              </p:nvSpPr>
              <p:spPr bwMode="auto">
                <a:xfrm>
                  <a:off x="2684" y="2616"/>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583" name="Freeform 291"/>
                <p:cNvSpPr>
                  <a:spLocks/>
                </p:cNvSpPr>
                <p:nvPr/>
              </p:nvSpPr>
              <p:spPr bwMode="auto">
                <a:xfrm>
                  <a:off x="269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84" name="Freeform 292"/>
                <p:cNvSpPr>
                  <a:spLocks/>
                </p:cNvSpPr>
                <p:nvPr/>
              </p:nvSpPr>
              <p:spPr bwMode="auto">
                <a:xfrm>
                  <a:off x="270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85" name="Freeform 293"/>
                <p:cNvSpPr>
                  <a:spLocks/>
                </p:cNvSpPr>
                <p:nvPr/>
              </p:nvSpPr>
              <p:spPr bwMode="auto">
                <a:xfrm>
                  <a:off x="271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86" name="Freeform 294"/>
                <p:cNvSpPr>
                  <a:spLocks/>
                </p:cNvSpPr>
                <p:nvPr/>
              </p:nvSpPr>
              <p:spPr bwMode="auto">
                <a:xfrm>
                  <a:off x="272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87" name="Freeform 295"/>
                <p:cNvSpPr>
                  <a:spLocks/>
                </p:cNvSpPr>
                <p:nvPr/>
              </p:nvSpPr>
              <p:spPr bwMode="auto">
                <a:xfrm>
                  <a:off x="2735"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88" name="Freeform 296"/>
                <p:cNvSpPr>
                  <a:spLocks/>
                </p:cNvSpPr>
                <p:nvPr/>
              </p:nvSpPr>
              <p:spPr bwMode="auto">
                <a:xfrm>
                  <a:off x="274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89" name="Freeform 297"/>
                <p:cNvSpPr>
                  <a:spLocks/>
                </p:cNvSpPr>
                <p:nvPr/>
              </p:nvSpPr>
              <p:spPr bwMode="auto">
                <a:xfrm>
                  <a:off x="2754"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90" name="Freeform 298"/>
                <p:cNvSpPr>
                  <a:spLocks/>
                </p:cNvSpPr>
                <p:nvPr/>
              </p:nvSpPr>
              <p:spPr bwMode="auto">
                <a:xfrm>
                  <a:off x="2765"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91" name="Freeform 299"/>
                <p:cNvSpPr>
                  <a:spLocks/>
                </p:cNvSpPr>
                <p:nvPr/>
              </p:nvSpPr>
              <p:spPr bwMode="auto">
                <a:xfrm>
                  <a:off x="2775" y="2616"/>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592" name="Freeform 300"/>
                <p:cNvSpPr>
                  <a:spLocks/>
                </p:cNvSpPr>
                <p:nvPr/>
              </p:nvSpPr>
              <p:spPr bwMode="auto">
                <a:xfrm>
                  <a:off x="278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93" name="Freeform 301"/>
                <p:cNvSpPr>
                  <a:spLocks/>
                </p:cNvSpPr>
                <p:nvPr/>
              </p:nvSpPr>
              <p:spPr bwMode="auto">
                <a:xfrm>
                  <a:off x="2795"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94" name="Freeform 302"/>
                <p:cNvSpPr>
                  <a:spLocks/>
                </p:cNvSpPr>
                <p:nvPr/>
              </p:nvSpPr>
              <p:spPr bwMode="auto">
                <a:xfrm>
                  <a:off x="280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95" name="Freeform 303"/>
                <p:cNvSpPr>
                  <a:spLocks/>
                </p:cNvSpPr>
                <p:nvPr/>
              </p:nvSpPr>
              <p:spPr bwMode="auto">
                <a:xfrm>
                  <a:off x="281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96" name="Freeform 304"/>
                <p:cNvSpPr>
                  <a:spLocks/>
                </p:cNvSpPr>
                <p:nvPr/>
              </p:nvSpPr>
              <p:spPr bwMode="auto">
                <a:xfrm>
                  <a:off x="282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97" name="Freeform 305"/>
                <p:cNvSpPr>
                  <a:spLocks/>
                </p:cNvSpPr>
                <p:nvPr/>
              </p:nvSpPr>
              <p:spPr bwMode="auto">
                <a:xfrm>
                  <a:off x="283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98" name="Freeform 306"/>
                <p:cNvSpPr>
                  <a:spLocks/>
                </p:cNvSpPr>
                <p:nvPr/>
              </p:nvSpPr>
              <p:spPr bwMode="auto">
                <a:xfrm>
                  <a:off x="2845"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99" name="Freeform 307"/>
                <p:cNvSpPr>
                  <a:spLocks/>
                </p:cNvSpPr>
                <p:nvPr/>
              </p:nvSpPr>
              <p:spPr bwMode="auto">
                <a:xfrm>
                  <a:off x="2856"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600" name="Freeform 308"/>
                <p:cNvSpPr>
                  <a:spLocks/>
                </p:cNvSpPr>
                <p:nvPr/>
              </p:nvSpPr>
              <p:spPr bwMode="auto">
                <a:xfrm>
                  <a:off x="286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01" name="Freeform 309"/>
                <p:cNvSpPr>
                  <a:spLocks/>
                </p:cNvSpPr>
                <p:nvPr/>
              </p:nvSpPr>
              <p:spPr bwMode="auto">
                <a:xfrm>
                  <a:off x="287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02" name="Freeform 310"/>
                <p:cNvSpPr>
                  <a:spLocks/>
                </p:cNvSpPr>
                <p:nvPr/>
              </p:nvSpPr>
              <p:spPr bwMode="auto">
                <a:xfrm>
                  <a:off x="2886"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03" name="Freeform 311"/>
                <p:cNvSpPr>
                  <a:spLocks/>
                </p:cNvSpPr>
                <p:nvPr/>
              </p:nvSpPr>
              <p:spPr bwMode="auto">
                <a:xfrm>
                  <a:off x="2895"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04" name="Freeform 312"/>
                <p:cNvSpPr>
                  <a:spLocks/>
                </p:cNvSpPr>
                <p:nvPr/>
              </p:nvSpPr>
              <p:spPr bwMode="auto">
                <a:xfrm>
                  <a:off x="290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05" name="Freeform 313"/>
                <p:cNvSpPr>
                  <a:spLocks/>
                </p:cNvSpPr>
                <p:nvPr/>
              </p:nvSpPr>
              <p:spPr bwMode="auto">
                <a:xfrm>
                  <a:off x="291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06" name="Freeform 314"/>
                <p:cNvSpPr>
                  <a:spLocks/>
                </p:cNvSpPr>
                <p:nvPr/>
              </p:nvSpPr>
              <p:spPr bwMode="auto">
                <a:xfrm>
                  <a:off x="292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07" name="Freeform 315"/>
                <p:cNvSpPr>
                  <a:spLocks/>
                </p:cNvSpPr>
                <p:nvPr/>
              </p:nvSpPr>
              <p:spPr bwMode="auto">
                <a:xfrm>
                  <a:off x="293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08" name="Freeform 316"/>
                <p:cNvSpPr>
                  <a:spLocks/>
                </p:cNvSpPr>
                <p:nvPr/>
              </p:nvSpPr>
              <p:spPr bwMode="auto">
                <a:xfrm>
                  <a:off x="2947"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609" name="Freeform 317"/>
                <p:cNvSpPr>
                  <a:spLocks/>
                </p:cNvSpPr>
                <p:nvPr/>
              </p:nvSpPr>
              <p:spPr bwMode="auto">
                <a:xfrm>
                  <a:off x="295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10" name="Freeform 318"/>
                <p:cNvSpPr>
                  <a:spLocks/>
                </p:cNvSpPr>
                <p:nvPr/>
              </p:nvSpPr>
              <p:spPr bwMode="auto">
                <a:xfrm>
                  <a:off x="2966"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11" name="Freeform 319"/>
                <p:cNvSpPr>
                  <a:spLocks/>
                </p:cNvSpPr>
                <p:nvPr/>
              </p:nvSpPr>
              <p:spPr bwMode="auto">
                <a:xfrm>
                  <a:off x="2977"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612" name="Freeform 320"/>
                <p:cNvSpPr>
                  <a:spLocks noEditPoints="1"/>
                </p:cNvSpPr>
                <p:nvPr/>
              </p:nvSpPr>
              <p:spPr bwMode="auto">
                <a:xfrm>
                  <a:off x="2583" y="2616"/>
                  <a:ext cx="400" cy="2"/>
                </a:xfrm>
                <a:custGeom>
                  <a:avLst/>
                  <a:gdLst>
                    <a:gd name="T0" fmla="*/ 0 w 400"/>
                    <a:gd name="T1" fmla="*/ 1 h 2"/>
                    <a:gd name="T2" fmla="*/ 16 w 400"/>
                    <a:gd name="T3" fmla="*/ 2 h 2"/>
                    <a:gd name="T4" fmla="*/ 26 w 400"/>
                    <a:gd name="T5" fmla="*/ 0 h 2"/>
                    <a:gd name="T6" fmla="*/ 21 w 400"/>
                    <a:gd name="T7" fmla="*/ 0 h 2"/>
                    <a:gd name="T8" fmla="*/ 30 w 400"/>
                    <a:gd name="T9" fmla="*/ 1 h 2"/>
                    <a:gd name="T10" fmla="*/ 46 w 400"/>
                    <a:gd name="T11" fmla="*/ 2 h 2"/>
                    <a:gd name="T12" fmla="*/ 57 w 400"/>
                    <a:gd name="T13" fmla="*/ 0 h 2"/>
                    <a:gd name="T14" fmla="*/ 51 w 400"/>
                    <a:gd name="T15" fmla="*/ 0 h 2"/>
                    <a:gd name="T16" fmla="*/ 61 w 400"/>
                    <a:gd name="T17" fmla="*/ 1 h 2"/>
                    <a:gd name="T18" fmla="*/ 76 w 400"/>
                    <a:gd name="T19" fmla="*/ 2 h 2"/>
                    <a:gd name="T20" fmla="*/ 87 w 400"/>
                    <a:gd name="T21" fmla="*/ 0 h 2"/>
                    <a:gd name="T22" fmla="*/ 82 w 400"/>
                    <a:gd name="T23" fmla="*/ 0 h 2"/>
                    <a:gd name="T24" fmla="*/ 91 w 400"/>
                    <a:gd name="T25" fmla="*/ 1 h 2"/>
                    <a:gd name="T26" fmla="*/ 107 w 400"/>
                    <a:gd name="T27" fmla="*/ 2 h 2"/>
                    <a:gd name="T28" fmla="*/ 117 w 400"/>
                    <a:gd name="T29" fmla="*/ 0 h 2"/>
                    <a:gd name="T30" fmla="*/ 112 w 400"/>
                    <a:gd name="T31" fmla="*/ 0 h 2"/>
                    <a:gd name="T32" fmla="*/ 121 w 400"/>
                    <a:gd name="T33" fmla="*/ 1 h 2"/>
                    <a:gd name="T34" fmla="*/ 137 w 400"/>
                    <a:gd name="T35" fmla="*/ 2 h 2"/>
                    <a:gd name="T36" fmla="*/ 147 w 400"/>
                    <a:gd name="T37" fmla="*/ 0 h 2"/>
                    <a:gd name="T38" fmla="*/ 142 w 400"/>
                    <a:gd name="T39" fmla="*/ 0 h 2"/>
                    <a:gd name="T40" fmla="*/ 152 w 400"/>
                    <a:gd name="T41" fmla="*/ 1 h 2"/>
                    <a:gd name="T42" fmla="*/ 167 w 400"/>
                    <a:gd name="T43" fmla="*/ 2 h 2"/>
                    <a:gd name="T44" fmla="*/ 178 w 400"/>
                    <a:gd name="T45" fmla="*/ 0 h 2"/>
                    <a:gd name="T46" fmla="*/ 172 w 400"/>
                    <a:gd name="T47" fmla="*/ 0 h 2"/>
                    <a:gd name="T48" fmla="*/ 182 w 400"/>
                    <a:gd name="T49" fmla="*/ 1 h 2"/>
                    <a:gd name="T50" fmla="*/ 198 w 400"/>
                    <a:gd name="T51" fmla="*/ 2 h 2"/>
                    <a:gd name="T52" fmla="*/ 208 w 400"/>
                    <a:gd name="T53" fmla="*/ 0 h 2"/>
                    <a:gd name="T54" fmla="*/ 203 w 400"/>
                    <a:gd name="T55" fmla="*/ 0 h 2"/>
                    <a:gd name="T56" fmla="*/ 212 w 400"/>
                    <a:gd name="T57" fmla="*/ 1 h 2"/>
                    <a:gd name="T58" fmla="*/ 228 w 400"/>
                    <a:gd name="T59" fmla="*/ 2 h 2"/>
                    <a:gd name="T60" fmla="*/ 238 w 400"/>
                    <a:gd name="T61" fmla="*/ 0 h 2"/>
                    <a:gd name="T62" fmla="*/ 233 w 400"/>
                    <a:gd name="T63" fmla="*/ 0 h 2"/>
                    <a:gd name="T64" fmla="*/ 242 w 400"/>
                    <a:gd name="T65" fmla="*/ 1 h 2"/>
                    <a:gd name="T66" fmla="*/ 258 w 400"/>
                    <a:gd name="T67" fmla="*/ 2 h 2"/>
                    <a:gd name="T68" fmla="*/ 269 w 400"/>
                    <a:gd name="T69" fmla="*/ 0 h 2"/>
                    <a:gd name="T70" fmla="*/ 263 w 400"/>
                    <a:gd name="T71" fmla="*/ 0 h 2"/>
                    <a:gd name="T72" fmla="*/ 273 w 400"/>
                    <a:gd name="T73" fmla="*/ 1 h 2"/>
                    <a:gd name="T74" fmla="*/ 288 w 400"/>
                    <a:gd name="T75" fmla="*/ 2 h 2"/>
                    <a:gd name="T76" fmla="*/ 299 w 400"/>
                    <a:gd name="T77" fmla="*/ 0 h 2"/>
                    <a:gd name="T78" fmla="*/ 294 w 400"/>
                    <a:gd name="T79" fmla="*/ 0 h 2"/>
                    <a:gd name="T80" fmla="*/ 303 w 400"/>
                    <a:gd name="T81" fmla="*/ 1 h 2"/>
                    <a:gd name="T82" fmla="*/ 319 w 400"/>
                    <a:gd name="T83" fmla="*/ 2 h 2"/>
                    <a:gd name="T84" fmla="*/ 329 w 400"/>
                    <a:gd name="T85" fmla="*/ 0 h 2"/>
                    <a:gd name="T86" fmla="*/ 324 w 400"/>
                    <a:gd name="T87" fmla="*/ 0 h 2"/>
                    <a:gd name="T88" fmla="*/ 333 w 400"/>
                    <a:gd name="T89" fmla="*/ 1 h 2"/>
                    <a:gd name="T90" fmla="*/ 349 w 400"/>
                    <a:gd name="T91" fmla="*/ 2 h 2"/>
                    <a:gd name="T92" fmla="*/ 359 w 400"/>
                    <a:gd name="T93" fmla="*/ 0 h 2"/>
                    <a:gd name="T94" fmla="*/ 354 w 400"/>
                    <a:gd name="T95" fmla="*/ 0 h 2"/>
                    <a:gd name="T96" fmla="*/ 364 w 400"/>
                    <a:gd name="T97" fmla="*/ 1 h 2"/>
                    <a:gd name="T98" fmla="*/ 379 w 400"/>
                    <a:gd name="T99" fmla="*/ 2 h 2"/>
                    <a:gd name="T100" fmla="*/ 390 w 400"/>
                    <a:gd name="T101" fmla="*/ 0 h 2"/>
                    <a:gd name="T102" fmla="*/ 384 w 400"/>
                    <a:gd name="T103" fmla="*/ 0 h 2"/>
                    <a:gd name="T104" fmla="*/ 394 w 400"/>
                    <a:gd name="T105" fmla="*/ 1 h 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400"/>
                    <a:gd name="T160" fmla="*/ 0 h 2"/>
                    <a:gd name="T161" fmla="*/ 400 w 400"/>
                    <a:gd name="T162" fmla="*/ 2 h 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400" h="2">
                      <a:moveTo>
                        <a:pt x="1" y="0"/>
                      </a:moveTo>
                      <a:lnTo>
                        <a:pt x="6" y="0"/>
                      </a:lnTo>
                      <a:lnTo>
                        <a:pt x="6" y="1"/>
                      </a:lnTo>
                      <a:lnTo>
                        <a:pt x="6" y="2"/>
                      </a:lnTo>
                      <a:lnTo>
                        <a:pt x="1" y="2"/>
                      </a:lnTo>
                      <a:lnTo>
                        <a:pt x="0" y="1"/>
                      </a:lnTo>
                      <a:lnTo>
                        <a:pt x="1" y="0"/>
                      </a:lnTo>
                      <a:close/>
                      <a:moveTo>
                        <a:pt x="11" y="0"/>
                      </a:moveTo>
                      <a:lnTo>
                        <a:pt x="16" y="0"/>
                      </a:lnTo>
                      <a:lnTo>
                        <a:pt x="17" y="1"/>
                      </a:lnTo>
                      <a:lnTo>
                        <a:pt x="16" y="2"/>
                      </a:lnTo>
                      <a:lnTo>
                        <a:pt x="11" y="2"/>
                      </a:lnTo>
                      <a:lnTo>
                        <a:pt x="10" y="1"/>
                      </a:lnTo>
                      <a:lnTo>
                        <a:pt x="11" y="0"/>
                      </a:lnTo>
                      <a:close/>
                      <a:moveTo>
                        <a:pt x="21" y="0"/>
                      </a:moveTo>
                      <a:lnTo>
                        <a:pt x="26" y="0"/>
                      </a:lnTo>
                      <a:lnTo>
                        <a:pt x="27" y="1"/>
                      </a:lnTo>
                      <a:lnTo>
                        <a:pt x="26" y="2"/>
                      </a:lnTo>
                      <a:lnTo>
                        <a:pt x="21" y="2"/>
                      </a:lnTo>
                      <a:lnTo>
                        <a:pt x="20" y="1"/>
                      </a:lnTo>
                      <a:lnTo>
                        <a:pt x="21" y="0"/>
                      </a:lnTo>
                      <a:close/>
                      <a:moveTo>
                        <a:pt x="32" y="0"/>
                      </a:moveTo>
                      <a:lnTo>
                        <a:pt x="36" y="0"/>
                      </a:lnTo>
                      <a:lnTo>
                        <a:pt x="37" y="1"/>
                      </a:lnTo>
                      <a:lnTo>
                        <a:pt x="36" y="2"/>
                      </a:lnTo>
                      <a:lnTo>
                        <a:pt x="32" y="2"/>
                      </a:lnTo>
                      <a:lnTo>
                        <a:pt x="30" y="1"/>
                      </a:lnTo>
                      <a:lnTo>
                        <a:pt x="32" y="0"/>
                      </a:lnTo>
                      <a:close/>
                      <a:moveTo>
                        <a:pt x="41" y="0"/>
                      </a:moveTo>
                      <a:lnTo>
                        <a:pt x="46" y="0"/>
                      </a:lnTo>
                      <a:lnTo>
                        <a:pt x="47" y="1"/>
                      </a:lnTo>
                      <a:lnTo>
                        <a:pt x="46" y="2"/>
                      </a:lnTo>
                      <a:lnTo>
                        <a:pt x="41" y="2"/>
                      </a:lnTo>
                      <a:lnTo>
                        <a:pt x="41" y="1"/>
                      </a:lnTo>
                      <a:lnTo>
                        <a:pt x="41" y="0"/>
                      </a:lnTo>
                      <a:close/>
                      <a:moveTo>
                        <a:pt x="51" y="0"/>
                      </a:moveTo>
                      <a:lnTo>
                        <a:pt x="57" y="0"/>
                      </a:lnTo>
                      <a:lnTo>
                        <a:pt x="58" y="1"/>
                      </a:lnTo>
                      <a:lnTo>
                        <a:pt x="57" y="2"/>
                      </a:lnTo>
                      <a:lnTo>
                        <a:pt x="51" y="2"/>
                      </a:lnTo>
                      <a:lnTo>
                        <a:pt x="50" y="1"/>
                      </a:lnTo>
                      <a:lnTo>
                        <a:pt x="51" y="0"/>
                      </a:lnTo>
                      <a:close/>
                      <a:moveTo>
                        <a:pt x="62" y="0"/>
                      </a:moveTo>
                      <a:lnTo>
                        <a:pt x="66" y="0"/>
                      </a:lnTo>
                      <a:lnTo>
                        <a:pt x="67" y="1"/>
                      </a:lnTo>
                      <a:lnTo>
                        <a:pt x="66" y="2"/>
                      </a:lnTo>
                      <a:lnTo>
                        <a:pt x="62" y="2"/>
                      </a:lnTo>
                      <a:lnTo>
                        <a:pt x="61" y="1"/>
                      </a:lnTo>
                      <a:lnTo>
                        <a:pt x="62" y="0"/>
                      </a:lnTo>
                      <a:close/>
                      <a:moveTo>
                        <a:pt x="71" y="0"/>
                      </a:moveTo>
                      <a:lnTo>
                        <a:pt x="76" y="0"/>
                      </a:lnTo>
                      <a:lnTo>
                        <a:pt x="77" y="1"/>
                      </a:lnTo>
                      <a:lnTo>
                        <a:pt x="76" y="2"/>
                      </a:lnTo>
                      <a:lnTo>
                        <a:pt x="71" y="2"/>
                      </a:lnTo>
                      <a:lnTo>
                        <a:pt x="71" y="1"/>
                      </a:lnTo>
                      <a:lnTo>
                        <a:pt x="71" y="0"/>
                      </a:lnTo>
                      <a:close/>
                      <a:moveTo>
                        <a:pt x="82" y="0"/>
                      </a:moveTo>
                      <a:lnTo>
                        <a:pt x="87" y="0"/>
                      </a:lnTo>
                      <a:lnTo>
                        <a:pt x="88" y="1"/>
                      </a:lnTo>
                      <a:lnTo>
                        <a:pt x="87" y="2"/>
                      </a:lnTo>
                      <a:lnTo>
                        <a:pt x="82" y="2"/>
                      </a:lnTo>
                      <a:lnTo>
                        <a:pt x="81" y="1"/>
                      </a:lnTo>
                      <a:lnTo>
                        <a:pt x="82" y="0"/>
                      </a:lnTo>
                      <a:close/>
                      <a:moveTo>
                        <a:pt x="92" y="0"/>
                      </a:moveTo>
                      <a:lnTo>
                        <a:pt x="97" y="0"/>
                      </a:lnTo>
                      <a:lnTo>
                        <a:pt x="97" y="1"/>
                      </a:lnTo>
                      <a:lnTo>
                        <a:pt x="97" y="2"/>
                      </a:lnTo>
                      <a:lnTo>
                        <a:pt x="92" y="2"/>
                      </a:lnTo>
                      <a:lnTo>
                        <a:pt x="91" y="1"/>
                      </a:lnTo>
                      <a:lnTo>
                        <a:pt x="92" y="0"/>
                      </a:lnTo>
                      <a:close/>
                      <a:moveTo>
                        <a:pt x="101" y="0"/>
                      </a:moveTo>
                      <a:lnTo>
                        <a:pt x="107" y="0"/>
                      </a:lnTo>
                      <a:lnTo>
                        <a:pt x="108" y="1"/>
                      </a:lnTo>
                      <a:lnTo>
                        <a:pt x="107" y="2"/>
                      </a:lnTo>
                      <a:lnTo>
                        <a:pt x="101" y="2"/>
                      </a:lnTo>
                      <a:lnTo>
                        <a:pt x="101" y="1"/>
                      </a:lnTo>
                      <a:lnTo>
                        <a:pt x="101" y="0"/>
                      </a:lnTo>
                      <a:close/>
                      <a:moveTo>
                        <a:pt x="112" y="0"/>
                      </a:moveTo>
                      <a:lnTo>
                        <a:pt x="117" y="0"/>
                      </a:lnTo>
                      <a:lnTo>
                        <a:pt x="118" y="1"/>
                      </a:lnTo>
                      <a:lnTo>
                        <a:pt x="117" y="2"/>
                      </a:lnTo>
                      <a:lnTo>
                        <a:pt x="112" y="2"/>
                      </a:lnTo>
                      <a:lnTo>
                        <a:pt x="111" y="1"/>
                      </a:lnTo>
                      <a:lnTo>
                        <a:pt x="112" y="0"/>
                      </a:lnTo>
                      <a:close/>
                      <a:moveTo>
                        <a:pt x="122" y="0"/>
                      </a:moveTo>
                      <a:lnTo>
                        <a:pt x="127" y="0"/>
                      </a:lnTo>
                      <a:lnTo>
                        <a:pt x="128" y="1"/>
                      </a:lnTo>
                      <a:lnTo>
                        <a:pt x="127" y="2"/>
                      </a:lnTo>
                      <a:lnTo>
                        <a:pt x="122" y="2"/>
                      </a:lnTo>
                      <a:lnTo>
                        <a:pt x="121" y="1"/>
                      </a:lnTo>
                      <a:lnTo>
                        <a:pt x="122" y="0"/>
                      </a:lnTo>
                      <a:close/>
                      <a:moveTo>
                        <a:pt x="132" y="0"/>
                      </a:moveTo>
                      <a:lnTo>
                        <a:pt x="137" y="0"/>
                      </a:lnTo>
                      <a:lnTo>
                        <a:pt x="138" y="1"/>
                      </a:lnTo>
                      <a:lnTo>
                        <a:pt x="137" y="2"/>
                      </a:lnTo>
                      <a:lnTo>
                        <a:pt x="132" y="2"/>
                      </a:lnTo>
                      <a:lnTo>
                        <a:pt x="131" y="1"/>
                      </a:lnTo>
                      <a:lnTo>
                        <a:pt x="132" y="0"/>
                      </a:lnTo>
                      <a:close/>
                      <a:moveTo>
                        <a:pt x="142" y="0"/>
                      </a:moveTo>
                      <a:lnTo>
                        <a:pt x="147" y="0"/>
                      </a:lnTo>
                      <a:lnTo>
                        <a:pt x="148" y="1"/>
                      </a:lnTo>
                      <a:lnTo>
                        <a:pt x="147" y="2"/>
                      </a:lnTo>
                      <a:lnTo>
                        <a:pt x="142" y="2"/>
                      </a:lnTo>
                      <a:lnTo>
                        <a:pt x="141" y="1"/>
                      </a:lnTo>
                      <a:lnTo>
                        <a:pt x="142" y="0"/>
                      </a:lnTo>
                      <a:close/>
                      <a:moveTo>
                        <a:pt x="153" y="0"/>
                      </a:moveTo>
                      <a:lnTo>
                        <a:pt x="157" y="0"/>
                      </a:lnTo>
                      <a:lnTo>
                        <a:pt x="158" y="1"/>
                      </a:lnTo>
                      <a:lnTo>
                        <a:pt x="157" y="2"/>
                      </a:lnTo>
                      <a:lnTo>
                        <a:pt x="153" y="2"/>
                      </a:lnTo>
                      <a:lnTo>
                        <a:pt x="152" y="1"/>
                      </a:lnTo>
                      <a:lnTo>
                        <a:pt x="153" y="0"/>
                      </a:lnTo>
                      <a:close/>
                      <a:moveTo>
                        <a:pt x="162" y="0"/>
                      </a:moveTo>
                      <a:lnTo>
                        <a:pt x="167" y="0"/>
                      </a:lnTo>
                      <a:lnTo>
                        <a:pt x="168" y="1"/>
                      </a:lnTo>
                      <a:lnTo>
                        <a:pt x="167" y="2"/>
                      </a:lnTo>
                      <a:lnTo>
                        <a:pt x="162" y="2"/>
                      </a:lnTo>
                      <a:lnTo>
                        <a:pt x="161" y="1"/>
                      </a:lnTo>
                      <a:lnTo>
                        <a:pt x="162" y="0"/>
                      </a:lnTo>
                      <a:close/>
                      <a:moveTo>
                        <a:pt x="172" y="0"/>
                      </a:moveTo>
                      <a:lnTo>
                        <a:pt x="178" y="0"/>
                      </a:lnTo>
                      <a:lnTo>
                        <a:pt x="179" y="1"/>
                      </a:lnTo>
                      <a:lnTo>
                        <a:pt x="178" y="2"/>
                      </a:lnTo>
                      <a:lnTo>
                        <a:pt x="172" y="2"/>
                      </a:lnTo>
                      <a:lnTo>
                        <a:pt x="171" y="1"/>
                      </a:lnTo>
                      <a:lnTo>
                        <a:pt x="172" y="0"/>
                      </a:lnTo>
                      <a:close/>
                      <a:moveTo>
                        <a:pt x="183" y="0"/>
                      </a:moveTo>
                      <a:lnTo>
                        <a:pt x="187" y="0"/>
                      </a:lnTo>
                      <a:lnTo>
                        <a:pt x="188" y="1"/>
                      </a:lnTo>
                      <a:lnTo>
                        <a:pt x="187" y="2"/>
                      </a:lnTo>
                      <a:lnTo>
                        <a:pt x="183" y="2"/>
                      </a:lnTo>
                      <a:lnTo>
                        <a:pt x="182" y="1"/>
                      </a:lnTo>
                      <a:lnTo>
                        <a:pt x="183" y="0"/>
                      </a:lnTo>
                      <a:close/>
                      <a:moveTo>
                        <a:pt x="192" y="0"/>
                      </a:moveTo>
                      <a:lnTo>
                        <a:pt x="198" y="0"/>
                      </a:lnTo>
                      <a:lnTo>
                        <a:pt x="199" y="1"/>
                      </a:lnTo>
                      <a:lnTo>
                        <a:pt x="198" y="2"/>
                      </a:lnTo>
                      <a:lnTo>
                        <a:pt x="192" y="2"/>
                      </a:lnTo>
                      <a:lnTo>
                        <a:pt x="192" y="1"/>
                      </a:lnTo>
                      <a:lnTo>
                        <a:pt x="192" y="0"/>
                      </a:lnTo>
                      <a:close/>
                      <a:moveTo>
                        <a:pt x="203" y="0"/>
                      </a:moveTo>
                      <a:lnTo>
                        <a:pt x="208" y="0"/>
                      </a:lnTo>
                      <a:lnTo>
                        <a:pt x="209" y="1"/>
                      </a:lnTo>
                      <a:lnTo>
                        <a:pt x="208" y="2"/>
                      </a:lnTo>
                      <a:lnTo>
                        <a:pt x="203" y="2"/>
                      </a:lnTo>
                      <a:lnTo>
                        <a:pt x="202" y="1"/>
                      </a:lnTo>
                      <a:lnTo>
                        <a:pt x="203" y="0"/>
                      </a:lnTo>
                      <a:close/>
                      <a:moveTo>
                        <a:pt x="213" y="0"/>
                      </a:moveTo>
                      <a:lnTo>
                        <a:pt x="217" y="0"/>
                      </a:lnTo>
                      <a:lnTo>
                        <a:pt x="218" y="1"/>
                      </a:lnTo>
                      <a:lnTo>
                        <a:pt x="217" y="2"/>
                      </a:lnTo>
                      <a:lnTo>
                        <a:pt x="213" y="2"/>
                      </a:lnTo>
                      <a:lnTo>
                        <a:pt x="212" y="1"/>
                      </a:lnTo>
                      <a:lnTo>
                        <a:pt x="213" y="0"/>
                      </a:lnTo>
                      <a:close/>
                      <a:moveTo>
                        <a:pt x="223" y="0"/>
                      </a:moveTo>
                      <a:lnTo>
                        <a:pt x="228" y="0"/>
                      </a:lnTo>
                      <a:lnTo>
                        <a:pt x="229" y="1"/>
                      </a:lnTo>
                      <a:lnTo>
                        <a:pt x="228" y="2"/>
                      </a:lnTo>
                      <a:lnTo>
                        <a:pt x="223" y="2"/>
                      </a:lnTo>
                      <a:lnTo>
                        <a:pt x="222" y="1"/>
                      </a:lnTo>
                      <a:lnTo>
                        <a:pt x="223" y="0"/>
                      </a:lnTo>
                      <a:close/>
                      <a:moveTo>
                        <a:pt x="233" y="0"/>
                      </a:moveTo>
                      <a:lnTo>
                        <a:pt x="238" y="0"/>
                      </a:lnTo>
                      <a:lnTo>
                        <a:pt x="239" y="1"/>
                      </a:lnTo>
                      <a:lnTo>
                        <a:pt x="238" y="2"/>
                      </a:lnTo>
                      <a:lnTo>
                        <a:pt x="233" y="2"/>
                      </a:lnTo>
                      <a:lnTo>
                        <a:pt x="232" y="1"/>
                      </a:lnTo>
                      <a:lnTo>
                        <a:pt x="233" y="0"/>
                      </a:lnTo>
                      <a:close/>
                      <a:moveTo>
                        <a:pt x="243" y="0"/>
                      </a:moveTo>
                      <a:lnTo>
                        <a:pt x="248" y="0"/>
                      </a:lnTo>
                      <a:lnTo>
                        <a:pt x="249" y="1"/>
                      </a:lnTo>
                      <a:lnTo>
                        <a:pt x="248" y="2"/>
                      </a:lnTo>
                      <a:lnTo>
                        <a:pt x="243" y="2"/>
                      </a:lnTo>
                      <a:lnTo>
                        <a:pt x="242" y="1"/>
                      </a:lnTo>
                      <a:lnTo>
                        <a:pt x="243" y="0"/>
                      </a:lnTo>
                      <a:close/>
                      <a:moveTo>
                        <a:pt x="253" y="0"/>
                      </a:moveTo>
                      <a:lnTo>
                        <a:pt x="258" y="0"/>
                      </a:lnTo>
                      <a:lnTo>
                        <a:pt x="259" y="1"/>
                      </a:lnTo>
                      <a:lnTo>
                        <a:pt x="258" y="2"/>
                      </a:lnTo>
                      <a:lnTo>
                        <a:pt x="253" y="2"/>
                      </a:lnTo>
                      <a:lnTo>
                        <a:pt x="252" y="1"/>
                      </a:lnTo>
                      <a:lnTo>
                        <a:pt x="253" y="0"/>
                      </a:lnTo>
                      <a:close/>
                      <a:moveTo>
                        <a:pt x="263" y="0"/>
                      </a:moveTo>
                      <a:lnTo>
                        <a:pt x="269" y="0"/>
                      </a:lnTo>
                      <a:lnTo>
                        <a:pt x="269" y="1"/>
                      </a:lnTo>
                      <a:lnTo>
                        <a:pt x="269" y="2"/>
                      </a:lnTo>
                      <a:lnTo>
                        <a:pt x="263" y="2"/>
                      </a:lnTo>
                      <a:lnTo>
                        <a:pt x="262" y="1"/>
                      </a:lnTo>
                      <a:lnTo>
                        <a:pt x="263" y="0"/>
                      </a:lnTo>
                      <a:close/>
                      <a:moveTo>
                        <a:pt x="273" y="0"/>
                      </a:moveTo>
                      <a:lnTo>
                        <a:pt x="278" y="0"/>
                      </a:lnTo>
                      <a:lnTo>
                        <a:pt x="279" y="1"/>
                      </a:lnTo>
                      <a:lnTo>
                        <a:pt x="278" y="2"/>
                      </a:lnTo>
                      <a:lnTo>
                        <a:pt x="273" y="2"/>
                      </a:lnTo>
                      <a:lnTo>
                        <a:pt x="273" y="1"/>
                      </a:lnTo>
                      <a:lnTo>
                        <a:pt x="273" y="0"/>
                      </a:lnTo>
                      <a:close/>
                      <a:moveTo>
                        <a:pt x="283" y="0"/>
                      </a:moveTo>
                      <a:lnTo>
                        <a:pt x="288" y="0"/>
                      </a:lnTo>
                      <a:lnTo>
                        <a:pt x="289" y="1"/>
                      </a:lnTo>
                      <a:lnTo>
                        <a:pt x="288" y="2"/>
                      </a:lnTo>
                      <a:lnTo>
                        <a:pt x="283" y="2"/>
                      </a:lnTo>
                      <a:lnTo>
                        <a:pt x="282" y="1"/>
                      </a:lnTo>
                      <a:lnTo>
                        <a:pt x="283" y="0"/>
                      </a:lnTo>
                      <a:close/>
                      <a:moveTo>
                        <a:pt x="294" y="0"/>
                      </a:moveTo>
                      <a:lnTo>
                        <a:pt x="299" y="0"/>
                      </a:lnTo>
                      <a:lnTo>
                        <a:pt x="299" y="1"/>
                      </a:lnTo>
                      <a:lnTo>
                        <a:pt x="299" y="2"/>
                      </a:lnTo>
                      <a:lnTo>
                        <a:pt x="294" y="2"/>
                      </a:lnTo>
                      <a:lnTo>
                        <a:pt x="293" y="1"/>
                      </a:lnTo>
                      <a:lnTo>
                        <a:pt x="294" y="0"/>
                      </a:lnTo>
                      <a:close/>
                      <a:moveTo>
                        <a:pt x="304" y="0"/>
                      </a:moveTo>
                      <a:lnTo>
                        <a:pt x="308" y="0"/>
                      </a:lnTo>
                      <a:lnTo>
                        <a:pt x="309" y="1"/>
                      </a:lnTo>
                      <a:lnTo>
                        <a:pt x="308" y="2"/>
                      </a:lnTo>
                      <a:lnTo>
                        <a:pt x="304" y="2"/>
                      </a:lnTo>
                      <a:lnTo>
                        <a:pt x="303" y="1"/>
                      </a:lnTo>
                      <a:lnTo>
                        <a:pt x="304" y="0"/>
                      </a:lnTo>
                      <a:close/>
                      <a:moveTo>
                        <a:pt x="313" y="0"/>
                      </a:moveTo>
                      <a:lnTo>
                        <a:pt x="319" y="0"/>
                      </a:lnTo>
                      <a:lnTo>
                        <a:pt x="320" y="1"/>
                      </a:lnTo>
                      <a:lnTo>
                        <a:pt x="319" y="2"/>
                      </a:lnTo>
                      <a:lnTo>
                        <a:pt x="313" y="2"/>
                      </a:lnTo>
                      <a:lnTo>
                        <a:pt x="312" y="1"/>
                      </a:lnTo>
                      <a:lnTo>
                        <a:pt x="313" y="0"/>
                      </a:lnTo>
                      <a:close/>
                      <a:moveTo>
                        <a:pt x="324" y="0"/>
                      </a:moveTo>
                      <a:lnTo>
                        <a:pt x="329" y="0"/>
                      </a:lnTo>
                      <a:lnTo>
                        <a:pt x="330" y="1"/>
                      </a:lnTo>
                      <a:lnTo>
                        <a:pt x="329" y="2"/>
                      </a:lnTo>
                      <a:lnTo>
                        <a:pt x="324" y="2"/>
                      </a:lnTo>
                      <a:lnTo>
                        <a:pt x="323" y="1"/>
                      </a:lnTo>
                      <a:lnTo>
                        <a:pt x="324" y="0"/>
                      </a:lnTo>
                      <a:close/>
                      <a:moveTo>
                        <a:pt x="334" y="0"/>
                      </a:moveTo>
                      <a:lnTo>
                        <a:pt x="339" y="0"/>
                      </a:lnTo>
                      <a:lnTo>
                        <a:pt x="340" y="1"/>
                      </a:lnTo>
                      <a:lnTo>
                        <a:pt x="339" y="2"/>
                      </a:lnTo>
                      <a:lnTo>
                        <a:pt x="334" y="2"/>
                      </a:lnTo>
                      <a:lnTo>
                        <a:pt x="333" y="1"/>
                      </a:lnTo>
                      <a:lnTo>
                        <a:pt x="334" y="0"/>
                      </a:lnTo>
                      <a:close/>
                      <a:moveTo>
                        <a:pt x="344" y="0"/>
                      </a:moveTo>
                      <a:lnTo>
                        <a:pt x="349" y="0"/>
                      </a:lnTo>
                      <a:lnTo>
                        <a:pt x="350" y="1"/>
                      </a:lnTo>
                      <a:lnTo>
                        <a:pt x="349" y="2"/>
                      </a:lnTo>
                      <a:lnTo>
                        <a:pt x="344" y="2"/>
                      </a:lnTo>
                      <a:lnTo>
                        <a:pt x="343" y="1"/>
                      </a:lnTo>
                      <a:lnTo>
                        <a:pt x="344" y="0"/>
                      </a:lnTo>
                      <a:close/>
                      <a:moveTo>
                        <a:pt x="354" y="0"/>
                      </a:moveTo>
                      <a:lnTo>
                        <a:pt x="359" y="0"/>
                      </a:lnTo>
                      <a:lnTo>
                        <a:pt x="360" y="1"/>
                      </a:lnTo>
                      <a:lnTo>
                        <a:pt x="359" y="2"/>
                      </a:lnTo>
                      <a:lnTo>
                        <a:pt x="354" y="2"/>
                      </a:lnTo>
                      <a:lnTo>
                        <a:pt x="353" y="1"/>
                      </a:lnTo>
                      <a:lnTo>
                        <a:pt x="354" y="0"/>
                      </a:lnTo>
                      <a:close/>
                      <a:moveTo>
                        <a:pt x="364" y="0"/>
                      </a:moveTo>
                      <a:lnTo>
                        <a:pt x="369" y="0"/>
                      </a:lnTo>
                      <a:lnTo>
                        <a:pt x="370" y="1"/>
                      </a:lnTo>
                      <a:lnTo>
                        <a:pt x="369" y="2"/>
                      </a:lnTo>
                      <a:lnTo>
                        <a:pt x="364" y="2"/>
                      </a:lnTo>
                      <a:lnTo>
                        <a:pt x="364" y="1"/>
                      </a:lnTo>
                      <a:lnTo>
                        <a:pt x="364" y="0"/>
                      </a:lnTo>
                      <a:close/>
                      <a:moveTo>
                        <a:pt x="374" y="0"/>
                      </a:moveTo>
                      <a:lnTo>
                        <a:pt x="379" y="0"/>
                      </a:lnTo>
                      <a:lnTo>
                        <a:pt x="380" y="1"/>
                      </a:lnTo>
                      <a:lnTo>
                        <a:pt x="379" y="2"/>
                      </a:lnTo>
                      <a:lnTo>
                        <a:pt x="374" y="2"/>
                      </a:lnTo>
                      <a:lnTo>
                        <a:pt x="373" y="1"/>
                      </a:lnTo>
                      <a:lnTo>
                        <a:pt x="374" y="0"/>
                      </a:lnTo>
                      <a:close/>
                      <a:moveTo>
                        <a:pt x="384" y="0"/>
                      </a:moveTo>
                      <a:lnTo>
                        <a:pt x="390" y="0"/>
                      </a:lnTo>
                      <a:lnTo>
                        <a:pt x="390" y="1"/>
                      </a:lnTo>
                      <a:lnTo>
                        <a:pt x="390" y="2"/>
                      </a:lnTo>
                      <a:lnTo>
                        <a:pt x="384" y="2"/>
                      </a:lnTo>
                      <a:lnTo>
                        <a:pt x="383" y="1"/>
                      </a:lnTo>
                      <a:lnTo>
                        <a:pt x="384" y="0"/>
                      </a:lnTo>
                      <a:close/>
                      <a:moveTo>
                        <a:pt x="394" y="0"/>
                      </a:moveTo>
                      <a:lnTo>
                        <a:pt x="399" y="0"/>
                      </a:lnTo>
                      <a:lnTo>
                        <a:pt x="400" y="1"/>
                      </a:lnTo>
                      <a:lnTo>
                        <a:pt x="399" y="2"/>
                      </a:lnTo>
                      <a:lnTo>
                        <a:pt x="394" y="2"/>
                      </a:lnTo>
                      <a:lnTo>
                        <a:pt x="394" y="1"/>
                      </a:lnTo>
                      <a:lnTo>
                        <a:pt x="394" y="0"/>
                      </a:lnTo>
                      <a:close/>
                    </a:path>
                  </a:pathLst>
                </a:custGeom>
                <a:solidFill>
                  <a:srgbClr val="000000"/>
                </a:solidFill>
                <a:ln w="9525">
                  <a:noFill/>
                  <a:round/>
                  <a:headEnd/>
                  <a:tailEnd/>
                </a:ln>
              </p:spPr>
              <p:txBody>
                <a:bodyPr/>
                <a:lstStyle/>
                <a:p>
                  <a:endParaRPr lang="en-US"/>
                </a:p>
              </p:txBody>
            </p:sp>
            <p:sp>
              <p:nvSpPr>
                <p:cNvPr id="1613" name="Freeform 321"/>
                <p:cNvSpPr>
                  <a:spLocks/>
                </p:cNvSpPr>
                <p:nvPr/>
              </p:nvSpPr>
              <p:spPr bwMode="auto">
                <a:xfrm>
                  <a:off x="2583"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14" name="Freeform 322"/>
                <p:cNvSpPr>
                  <a:spLocks/>
                </p:cNvSpPr>
                <p:nvPr/>
              </p:nvSpPr>
              <p:spPr bwMode="auto">
                <a:xfrm>
                  <a:off x="2593"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15" name="Freeform 323"/>
                <p:cNvSpPr>
                  <a:spLocks/>
                </p:cNvSpPr>
                <p:nvPr/>
              </p:nvSpPr>
              <p:spPr bwMode="auto">
                <a:xfrm>
                  <a:off x="2603"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16" name="Freeform 324"/>
                <p:cNvSpPr>
                  <a:spLocks/>
                </p:cNvSpPr>
                <p:nvPr/>
              </p:nvSpPr>
              <p:spPr bwMode="auto">
                <a:xfrm>
                  <a:off x="2613" y="2616"/>
                  <a:ext cx="7" cy="2"/>
                </a:xfrm>
                <a:custGeom>
                  <a:avLst/>
                  <a:gdLst>
                    <a:gd name="T0" fmla="*/ 2 w 7"/>
                    <a:gd name="T1" fmla="*/ 0 h 2"/>
                    <a:gd name="T2" fmla="*/ 6 w 7"/>
                    <a:gd name="T3" fmla="*/ 0 h 2"/>
                    <a:gd name="T4" fmla="*/ 7 w 7"/>
                    <a:gd name="T5" fmla="*/ 1 h 2"/>
                    <a:gd name="T6" fmla="*/ 6 w 7"/>
                    <a:gd name="T7" fmla="*/ 2 h 2"/>
                    <a:gd name="T8" fmla="*/ 2 w 7"/>
                    <a:gd name="T9" fmla="*/ 2 h 2"/>
                    <a:gd name="T10" fmla="*/ 0 w 7"/>
                    <a:gd name="T11" fmla="*/ 1 h 2"/>
                    <a:gd name="T12" fmla="*/ 2 w 7"/>
                    <a:gd name="T13" fmla="*/ 0 h 2"/>
                    <a:gd name="T14" fmla="*/ 2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2" y="0"/>
                      </a:moveTo>
                      <a:lnTo>
                        <a:pt x="6" y="0"/>
                      </a:lnTo>
                      <a:lnTo>
                        <a:pt x="7" y="1"/>
                      </a:lnTo>
                      <a:lnTo>
                        <a:pt x="6" y="2"/>
                      </a:lnTo>
                      <a:lnTo>
                        <a:pt x="2" y="2"/>
                      </a:lnTo>
                      <a:lnTo>
                        <a:pt x="0" y="1"/>
                      </a:lnTo>
                      <a:lnTo>
                        <a:pt x="2" y="0"/>
                      </a:lnTo>
                    </a:path>
                  </a:pathLst>
                </a:custGeom>
                <a:noFill/>
                <a:ln w="1588">
                  <a:solidFill>
                    <a:srgbClr val="000000"/>
                  </a:solidFill>
                  <a:round/>
                  <a:headEnd/>
                  <a:tailEnd/>
                </a:ln>
              </p:spPr>
              <p:txBody>
                <a:bodyPr/>
                <a:lstStyle/>
                <a:p>
                  <a:endParaRPr lang="en-US"/>
                </a:p>
              </p:txBody>
            </p:sp>
            <p:sp>
              <p:nvSpPr>
                <p:cNvPr id="1617" name="Freeform 325"/>
                <p:cNvSpPr>
                  <a:spLocks/>
                </p:cNvSpPr>
                <p:nvPr/>
              </p:nvSpPr>
              <p:spPr bwMode="auto">
                <a:xfrm>
                  <a:off x="2624"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618" name="Freeform 326"/>
                <p:cNvSpPr>
                  <a:spLocks/>
                </p:cNvSpPr>
                <p:nvPr/>
              </p:nvSpPr>
              <p:spPr bwMode="auto">
                <a:xfrm>
                  <a:off x="2633"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19" name="Freeform 327"/>
                <p:cNvSpPr>
                  <a:spLocks/>
                </p:cNvSpPr>
                <p:nvPr/>
              </p:nvSpPr>
              <p:spPr bwMode="auto">
                <a:xfrm>
                  <a:off x="2644"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20" name="Freeform 328"/>
                <p:cNvSpPr>
                  <a:spLocks/>
                </p:cNvSpPr>
                <p:nvPr/>
              </p:nvSpPr>
              <p:spPr bwMode="auto">
                <a:xfrm>
                  <a:off x="2654"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621" name="Freeform 329"/>
                <p:cNvSpPr>
                  <a:spLocks/>
                </p:cNvSpPr>
                <p:nvPr/>
              </p:nvSpPr>
              <p:spPr bwMode="auto">
                <a:xfrm>
                  <a:off x="266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22" name="Freeform 330"/>
                <p:cNvSpPr>
                  <a:spLocks/>
                </p:cNvSpPr>
                <p:nvPr/>
              </p:nvSpPr>
              <p:spPr bwMode="auto">
                <a:xfrm>
                  <a:off x="2674"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23" name="Freeform 331"/>
                <p:cNvSpPr>
                  <a:spLocks/>
                </p:cNvSpPr>
                <p:nvPr/>
              </p:nvSpPr>
              <p:spPr bwMode="auto">
                <a:xfrm>
                  <a:off x="2684" y="2616"/>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624" name="Freeform 332"/>
                <p:cNvSpPr>
                  <a:spLocks/>
                </p:cNvSpPr>
                <p:nvPr/>
              </p:nvSpPr>
              <p:spPr bwMode="auto">
                <a:xfrm>
                  <a:off x="269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25" name="Freeform 333"/>
                <p:cNvSpPr>
                  <a:spLocks/>
                </p:cNvSpPr>
                <p:nvPr/>
              </p:nvSpPr>
              <p:spPr bwMode="auto">
                <a:xfrm>
                  <a:off x="270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26" name="Freeform 334"/>
                <p:cNvSpPr>
                  <a:spLocks/>
                </p:cNvSpPr>
                <p:nvPr/>
              </p:nvSpPr>
              <p:spPr bwMode="auto">
                <a:xfrm>
                  <a:off x="271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27" name="Freeform 335"/>
                <p:cNvSpPr>
                  <a:spLocks/>
                </p:cNvSpPr>
                <p:nvPr/>
              </p:nvSpPr>
              <p:spPr bwMode="auto">
                <a:xfrm>
                  <a:off x="272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28" name="Freeform 336"/>
                <p:cNvSpPr>
                  <a:spLocks/>
                </p:cNvSpPr>
                <p:nvPr/>
              </p:nvSpPr>
              <p:spPr bwMode="auto">
                <a:xfrm>
                  <a:off x="2735"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29" name="Freeform 337"/>
                <p:cNvSpPr>
                  <a:spLocks/>
                </p:cNvSpPr>
                <p:nvPr/>
              </p:nvSpPr>
              <p:spPr bwMode="auto">
                <a:xfrm>
                  <a:off x="274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30" name="Freeform 338"/>
                <p:cNvSpPr>
                  <a:spLocks/>
                </p:cNvSpPr>
                <p:nvPr/>
              </p:nvSpPr>
              <p:spPr bwMode="auto">
                <a:xfrm>
                  <a:off x="2754"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31" name="Freeform 339"/>
                <p:cNvSpPr>
                  <a:spLocks/>
                </p:cNvSpPr>
                <p:nvPr/>
              </p:nvSpPr>
              <p:spPr bwMode="auto">
                <a:xfrm>
                  <a:off x="2765"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32" name="Freeform 340"/>
                <p:cNvSpPr>
                  <a:spLocks/>
                </p:cNvSpPr>
                <p:nvPr/>
              </p:nvSpPr>
              <p:spPr bwMode="auto">
                <a:xfrm>
                  <a:off x="2775" y="2616"/>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633" name="Freeform 341"/>
                <p:cNvSpPr>
                  <a:spLocks/>
                </p:cNvSpPr>
                <p:nvPr/>
              </p:nvSpPr>
              <p:spPr bwMode="auto">
                <a:xfrm>
                  <a:off x="278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34" name="Freeform 342"/>
                <p:cNvSpPr>
                  <a:spLocks/>
                </p:cNvSpPr>
                <p:nvPr/>
              </p:nvSpPr>
              <p:spPr bwMode="auto">
                <a:xfrm>
                  <a:off x="2795"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35" name="Freeform 343"/>
                <p:cNvSpPr>
                  <a:spLocks/>
                </p:cNvSpPr>
                <p:nvPr/>
              </p:nvSpPr>
              <p:spPr bwMode="auto">
                <a:xfrm>
                  <a:off x="280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36" name="Freeform 344"/>
                <p:cNvSpPr>
                  <a:spLocks/>
                </p:cNvSpPr>
                <p:nvPr/>
              </p:nvSpPr>
              <p:spPr bwMode="auto">
                <a:xfrm>
                  <a:off x="281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37" name="Freeform 345"/>
                <p:cNvSpPr>
                  <a:spLocks/>
                </p:cNvSpPr>
                <p:nvPr/>
              </p:nvSpPr>
              <p:spPr bwMode="auto">
                <a:xfrm>
                  <a:off x="282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38" name="Freeform 346"/>
                <p:cNvSpPr>
                  <a:spLocks/>
                </p:cNvSpPr>
                <p:nvPr/>
              </p:nvSpPr>
              <p:spPr bwMode="auto">
                <a:xfrm>
                  <a:off x="283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39" name="Freeform 347"/>
                <p:cNvSpPr>
                  <a:spLocks/>
                </p:cNvSpPr>
                <p:nvPr/>
              </p:nvSpPr>
              <p:spPr bwMode="auto">
                <a:xfrm>
                  <a:off x="2845"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40" name="Freeform 348"/>
                <p:cNvSpPr>
                  <a:spLocks/>
                </p:cNvSpPr>
                <p:nvPr/>
              </p:nvSpPr>
              <p:spPr bwMode="auto">
                <a:xfrm>
                  <a:off x="2856"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641" name="Freeform 349"/>
                <p:cNvSpPr>
                  <a:spLocks/>
                </p:cNvSpPr>
                <p:nvPr/>
              </p:nvSpPr>
              <p:spPr bwMode="auto">
                <a:xfrm>
                  <a:off x="286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42" name="Freeform 350"/>
                <p:cNvSpPr>
                  <a:spLocks/>
                </p:cNvSpPr>
                <p:nvPr/>
              </p:nvSpPr>
              <p:spPr bwMode="auto">
                <a:xfrm>
                  <a:off x="287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43" name="Freeform 351"/>
                <p:cNvSpPr>
                  <a:spLocks/>
                </p:cNvSpPr>
                <p:nvPr/>
              </p:nvSpPr>
              <p:spPr bwMode="auto">
                <a:xfrm>
                  <a:off x="2886"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44" name="Freeform 352"/>
                <p:cNvSpPr>
                  <a:spLocks/>
                </p:cNvSpPr>
                <p:nvPr/>
              </p:nvSpPr>
              <p:spPr bwMode="auto">
                <a:xfrm>
                  <a:off x="2895"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45" name="Freeform 353"/>
                <p:cNvSpPr>
                  <a:spLocks/>
                </p:cNvSpPr>
                <p:nvPr/>
              </p:nvSpPr>
              <p:spPr bwMode="auto">
                <a:xfrm>
                  <a:off x="290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46" name="Freeform 354"/>
                <p:cNvSpPr>
                  <a:spLocks/>
                </p:cNvSpPr>
                <p:nvPr/>
              </p:nvSpPr>
              <p:spPr bwMode="auto">
                <a:xfrm>
                  <a:off x="291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47" name="Freeform 355"/>
                <p:cNvSpPr>
                  <a:spLocks/>
                </p:cNvSpPr>
                <p:nvPr/>
              </p:nvSpPr>
              <p:spPr bwMode="auto">
                <a:xfrm>
                  <a:off x="292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48" name="Freeform 356"/>
                <p:cNvSpPr>
                  <a:spLocks/>
                </p:cNvSpPr>
                <p:nvPr/>
              </p:nvSpPr>
              <p:spPr bwMode="auto">
                <a:xfrm>
                  <a:off x="293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49" name="Freeform 357"/>
                <p:cNvSpPr>
                  <a:spLocks/>
                </p:cNvSpPr>
                <p:nvPr/>
              </p:nvSpPr>
              <p:spPr bwMode="auto">
                <a:xfrm>
                  <a:off x="2947"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650" name="Freeform 358"/>
                <p:cNvSpPr>
                  <a:spLocks/>
                </p:cNvSpPr>
                <p:nvPr/>
              </p:nvSpPr>
              <p:spPr bwMode="auto">
                <a:xfrm>
                  <a:off x="295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51" name="Freeform 359"/>
                <p:cNvSpPr>
                  <a:spLocks/>
                </p:cNvSpPr>
                <p:nvPr/>
              </p:nvSpPr>
              <p:spPr bwMode="auto">
                <a:xfrm>
                  <a:off x="2966"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52" name="Freeform 360"/>
                <p:cNvSpPr>
                  <a:spLocks/>
                </p:cNvSpPr>
                <p:nvPr/>
              </p:nvSpPr>
              <p:spPr bwMode="auto">
                <a:xfrm>
                  <a:off x="2977"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653" name="Freeform 361"/>
                <p:cNvSpPr>
                  <a:spLocks noEditPoints="1"/>
                </p:cNvSpPr>
                <p:nvPr/>
              </p:nvSpPr>
              <p:spPr bwMode="auto">
                <a:xfrm>
                  <a:off x="2583" y="2616"/>
                  <a:ext cx="400" cy="2"/>
                </a:xfrm>
                <a:custGeom>
                  <a:avLst/>
                  <a:gdLst>
                    <a:gd name="T0" fmla="*/ 0 w 400"/>
                    <a:gd name="T1" fmla="*/ 1 h 2"/>
                    <a:gd name="T2" fmla="*/ 16 w 400"/>
                    <a:gd name="T3" fmla="*/ 2 h 2"/>
                    <a:gd name="T4" fmla="*/ 26 w 400"/>
                    <a:gd name="T5" fmla="*/ 0 h 2"/>
                    <a:gd name="T6" fmla="*/ 21 w 400"/>
                    <a:gd name="T7" fmla="*/ 0 h 2"/>
                    <a:gd name="T8" fmla="*/ 30 w 400"/>
                    <a:gd name="T9" fmla="*/ 1 h 2"/>
                    <a:gd name="T10" fmla="*/ 46 w 400"/>
                    <a:gd name="T11" fmla="*/ 2 h 2"/>
                    <a:gd name="T12" fmla="*/ 57 w 400"/>
                    <a:gd name="T13" fmla="*/ 0 h 2"/>
                    <a:gd name="T14" fmla="*/ 51 w 400"/>
                    <a:gd name="T15" fmla="*/ 0 h 2"/>
                    <a:gd name="T16" fmla="*/ 61 w 400"/>
                    <a:gd name="T17" fmla="*/ 1 h 2"/>
                    <a:gd name="T18" fmla="*/ 76 w 400"/>
                    <a:gd name="T19" fmla="*/ 2 h 2"/>
                    <a:gd name="T20" fmla="*/ 87 w 400"/>
                    <a:gd name="T21" fmla="*/ 0 h 2"/>
                    <a:gd name="T22" fmla="*/ 82 w 400"/>
                    <a:gd name="T23" fmla="*/ 0 h 2"/>
                    <a:gd name="T24" fmla="*/ 91 w 400"/>
                    <a:gd name="T25" fmla="*/ 1 h 2"/>
                    <a:gd name="T26" fmla="*/ 107 w 400"/>
                    <a:gd name="T27" fmla="*/ 2 h 2"/>
                    <a:gd name="T28" fmla="*/ 117 w 400"/>
                    <a:gd name="T29" fmla="*/ 0 h 2"/>
                    <a:gd name="T30" fmla="*/ 112 w 400"/>
                    <a:gd name="T31" fmla="*/ 0 h 2"/>
                    <a:gd name="T32" fmla="*/ 121 w 400"/>
                    <a:gd name="T33" fmla="*/ 1 h 2"/>
                    <a:gd name="T34" fmla="*/ 137 w 400"/>
                    <a:gd name="T35" fmla="*/ 2 h 2"/>
                    <a:gd name="T36" fmla="*/ 147 w 400"/>
                    <a:gd name="T37" fmla="*/ 0 h 2"/>
                    <a:gd name="T38" fmla="*/ 142 w 400"/>
                    <a:gd name="T39" fmla="*/ 0 h 2"/>
                    <a:gd name="T40" fmla="*/ 152 w 400"/>
                    <a:gd name="T41" fmla="*/ 1 h 2"/>
                    <a:gd name="T42" fmla="*/ 167 w 400"/>
                    <a:gd name="T43" fmla="*/ 2 h 2"/>
                    <a:gd name="T44" fmla="*/ 178 w 400"/>
                    <a:gd name="T45" fmla="*/ 0 h 2"/>
                    <a:gd name="T46" fmla="*/ 172 w 400"/>
                    <a:gd name="T47" fmla="*/ 0 h 2"/>
                    <a:gd name="T48" fmla="*/ 182 w 400"/>
                    <a:gd name="T49" fmla="*/ 1 h 2"/>
                    <a:gd name="T50" fmla="*/ 198 w 400"/>
                    <a:gd name="T51" fmla="*/ 2 h 2"/>
                    <a:gd name="T52" fmla="*/ 208 w 400"/>
                    <a:gd name="T53" fmla="*/ 0 h 2"/>
                    <a:gd name="T54" fmla="*/ 203 w 400"/>
                    <a:gd name="T55" fmla="*/ 0 h 2"/>
                    <a:gd name="T56" fmla="*/ 212 w 400"/>
                    <a:gd name="T57" fmla="*/ 1 h 2"/>
                    <a:gd name="T58" fmla="*/ 228 w 400"/>
                    <a:gd name="T59" fmla="*/ 2 h 2"/>
                    <a:gd name="T60" fmla="*/ 238 w 400"/>
                    <a:gd name="T61" fmla="*/ 0 h 2"/>
                    <a:gd name="T62" fmla="*/ 233 w 400"/>
                    <a:gd name="T63" fmla="*/ 0 h 2"/>
                    <a:gd name="T64" fmla="*/ 242 w 400"/>
                    <a:gd name="T65" fmla="*/ 1 h 2"/>
                    <a:gd name="T66" fmla="*/ 258 w 400"/>
                    <a:gd name="T67" fmla="*/ 2 h 2"/>
                    <a:gd name="T68" fmla="*/ 269 w 400"/>
                    <a:gd name="T69" fmla="*/ 0 h 2"/>
                    <a:gd name="T70" fmla="*/ 263 w 400"/>
                    <a:gd name="T71" fmla="*/ 0 h 2"/>
                    <a:gd name="T72" fmla="*/ 273 w 400"/>
                    <a:gd name="T73" fmla="*/ 1 h 2"/>
                    <a:gd name="T74" fmla="*/ 288 w 400"/>
                    <a:gd name="T75" fmla="*/ 2 h 2"/>
                    <a:gd name="T76" fmla="*/ 299 w 400"/>
                    <a:gd name="T77" fmla="*/ 0 h 2"/>
                    <a:gd name="T78" fmla="*/ 294 w 400"/>
                    <a:gd name="T79" fmla="*/ 0 h 2"/>
                    <a:gd name="T80" fmla="*/ 303 w 400"/>
                    <a:gd name="T81" fmla="*/ 1 h 2"/>
                    <a:gd name="T82" fmla="*/ 319 w 400"/>
                    <a:gd name="T83" fmla="*/ 2 h 2"/>
                    <a:gd name="T84" fmla="*/ 329 w 400"/>
                    <a:gd name="T85" fmla="*/ 0 h 2"/>
                    <a:gd name="T86" fmla="*/ 324 w 400"/>
                    <a:gd name="T87" fmla="*/ 0 h 2"/>
                    <a:gd name="T88" fmla="*/ 333 w 400"/>
                    <a:gd name="T89" fmla="*/ 1 h 2"/>
                    <a:gd name="T90" fmla="*/ 349 w 400"/>
                    <a:gd name="T91" fmla="*/ 2 h 2"/>
                    <a:gd name="T92" fmla="*/ 359 w 400"/>
                    <a:gd name="T93" fmla="*/ 0 h 2"/>
                    <a:gd name="T94" fmla="*/ 354 w 400"/>
                    <a:gd name="T95" fmla="*/ 0 h 2"/>
                    <a:gd name="T96" fmla="*/ 364 w 400"/>
                    <a:gd name="T97" fmla="*/ 1 h 2"/>
                    <a:gd name="T98" fmla="*/ 379 w 400"/>
                    <a:gd name="T99" fmla="*/ 2 h 2"/>
                    <a:gd name="T100" fmla="*/ 390 w 400"/>
                    <a:gd name="T101" fmla="*/ 0 h 2"/>
                    <a:gd name="T102" fmla="*/ 384 w 400"/>
                    <a:gd name="T103" fmla="*/ 0 h 2"/>
                    <a:gd name="T104" fmla="*/ 394 w 400"/>
                    <a:gd name="T105" fmla="*/ 1 h 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400"/>
                    <a:gd name="T160" fmla="*/ 0 h 2"/>
                    <a:gd name="T161" fmla="*/ 400 w 400"/>
                    <a:gd name="T162" fmla="*/ 2 h 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400" h="2">
                      <a:moveTo>
                        <a:pt x="1" y="0"/>
                      </a:moveTo>
                      <a:lnTo>
                        <a:pt x="6" y="0"/>
                      </a:lnTo>
                      <a:lnTo>
                        <a:pt x="6" y="1"/>
                      </a:lnTo>
                      <a:lnTo>
                        <a:pt x="6" y="2"/>
                      </a:lnTo>
                      <a:lnTo>
                        <a:pt x="1" y="2"/>
                      </a:lnTo>
                      <a:lnTo>
                        <a:pt x="0" y="1"/>
                      </a:lnTo>
                      <a:lnTo>
                        <a:pt x="1" y="0"/>
                      </a:lnTo>
                      <a:close/>
                      <a:moveTo>
                        <a:pt x="11" y="0"/>
                      </a:moveTo>
                      <a:lnTo>
                        <a:pt x="16" y="0"/>
                      </a:lnTo>
                      <a:lnTo>
                        <a:pt x="17" y="1"/>
                      </a:lnTo>
                      <a:lnTo>
                        <a:pt x="16" y="2"/>
                      </a:lnTo>
                      <a:lnTo>
                        <a:pt x="11" y="2"/>
                      </a:lnTo>
                      <a:lnTo>
                        <a:pt x="10" y="1"/>
                      </a:lnTo>
                      <a:lnTo>
                        <a:pt x="11" y="0"/>
                      </a:lnTo>
                      <a:close/>
                      <a:moveTo>
                        <a:pt x="21" y="0"/>
                      </a:moveTo>
                      <a:lnTo>
                        <a:pt x="26" y="0"/>
                      </a:lnTo>
                      <a:lnTo>
                        <a:pt x="27" y="1"/>
                      </a:lnTo>
                      <a:lnTo>
                        <a:pt x="26" y="2"/>
                      </a:lnTo>
                      <a:lnTo>
                        <a:pt x="21" y="2"/>
                      </a:lnTo>
                      <a:lnTo>
                        <a:pt x="20" y="1"/>
                      </a:lnTo>
                      <a:lnTo>
                        <a:pt x="21" y="0"/>
                      </a:lnTo>
                      <a:close/>
                      <a:moveTo>
                        <a:pt x="32" y="0"/>
                      </a:moveTo>
                      <a:lnTo>
                        <a:pt x="36" y="0"/>
                      </a:lnTo>
                      <a:lnTo>
                        <a:pt x="37" y="1"/>
                      </a:lnTo>
                      <a:lnTo>
                        <a:pt x="36" y="2"/>
                      </a:lnTo>
                      <a:lnTo>
                        <a:pt x="32" y="2"/>
                      </a:lnTo>
                      <a:lnTo>
                        <a:pt x="30" y="1"/>
                      </a:lnTo>
                      <a:lnTo>
                        <a:pt x="32" y="0"/>
                      </a:lnTo>
                      <a:close/>
                      <a:moveTo>
                        <a:pt x="41" y="0"/>
                      </a:moveTo>
                      <a:lnTo>
                        <a:pt x="46" y="0"/>
                      </a:lnTo>
                      <a:lnTo>
                        <a:pt x="47" y="1"/>
                      </a:lnTo>
                      <a:lnTo>
                        <a:pt x="46" y="2"/>
                      </a:lnTo>
                      <a:lnTo>
                        <a:pt x="41" y="2"/>
                      </a:lnTo>
                      <a:lnTo>
                        <a:pt x="41" y="1"/>
                      </a:lnTo>
                      <a:lnTo>
                        <a:pt x="41" y="0"/>
                      </a:lnTo>
                      <a:close/>
                      <a:moveTo>
                        <a:pt x="51" y="0"/>
                      </a:moveTo>
                      <a:lnTo>
                        <a:pt x="57" y="0"/>
                      </a:lnTo>
                      <a:lnTo>
                        <a:pt x="58" y="1"/>
                      </a:lnTo>
                      <a:lnTo>
                        <a:pt x="57" y="2"/>
                      </a:lnTo>
                      <a:lnTo>
                        <a:pt x="51" y="2"/>
                      </a:lnTo>
                      <a:lnTo>
                        <a:pt x="50" y="1"/>
                      </a:lnTo>
                      <a:lnTo>
                        <a:pt x="51" y="0"/>
                      </a:lnTo>
                      <a:close/>
                      <a:moveTo>
                        <a:pt x="62" y="0"/>
                      </a:moveTo>
                      <a:lnTo>
                        <a:pt x="66" y="0"/>
                      </a:lnTo>
                      <a:lnTo>
                        <a:pt x="67" y="1"/>
                      </a:lnTo>
                      <a:lnTo>
                        <a:pt x="66" y="2"/>
                      </a:lnTo>
                      <a:lnTo>
                        <a:pt x="62" y="2"/>
                      </a:lnTo>
                      <a:lnTo>
                        <a:pt x="61" y="1"/>
                      </a:lnTo>
                      <a:lnTo>
                        <a:pt x="62" y="0"/>
                      </a:lnTo>
                      <a:close/>
                      <a:moveTo>
                        <a:pt x="71" y="0"/>
                      </a:moveTo>
                      <a:lnTo>
                        <a:pt x="76" y="0"/>
                      </a:lnTo>
                      <a:lnTo>
                        <a:pt x="77" y="1"/>
                      </a:lnTo>
                      <a:lnTo>
                        <a:pt x="76" y="2"/>
                      </a:lnTo>
                      <a:lnTo>
                        <a:pt x="71" y="2"/>
                      </a:lnTo>
                      <a:lnTo>
                        <a:pt x="71" y="1"/>
                      </a:lnTo>
                      <a:lnTo>
                        <a:pt x="71" y="0"/>
                      </a:lnTo>
                      <a:close/>
                      <a:moveTo>
                        <a:pt x="82" y="0"/>
                      </a:moveTo>
                      <a:lnTo>
                        <a:pt x="87" y="0"/>
                      </a:lnTo>
                      <a:lnTo>
                        <a:pt x="88" y="1"/>
                      </a:lnTo>
                      <a:lnTo>
                        <a:pt x="87" y="2"/>
                      </a:lnTo>
                      <a:lnTo>
                        <a:pt x="82" y="2"/>
                      </a:lnTo>
                      <a:lnTo>
                        <a:pt x="81" y="1"/>
                      </a:lnTo>
                      <a:lnTo>
                        <a:pt x="82" y="0"/>
                      </a:lnTo>
                      <a:close/>
                      <a:moveTo>
                        <a:pt x="92" y="0"/>
                      </a:moveTo>
                      <a:lnTo>
                        <a:pt x="97" y="0"/>
                      </a:lnTo>
                      <a:lnTo>
                        <a:pt x="97" y="1"/>
                      </a:lnTo>
                      <a:lnTo>
                        <a:pt x="97" y="2"/>
                      </a:lnTo>
                      <a:lnTo>
                        <a:pt x="92" y="2"/>
                      </a:lnTo>
                      <a:lnTo>
                        <a:pt x="91" y="1"/>
                      </a:lnTo>
                      <a:lnTo>
                        <a:pt x="92" y="0"/>
                      </a:lnTo>
                      <a:close/>
                      <a:moveTo>
                        <a:pt x="101" y="0"/>
                      </a:moveTo>
                      <a:lnTo>
                        <a:pt x="107" y="0"/>
                      </a:lnTo>
                      <a:lnTo>
                        <a:pt x="108" y="1"/>
                      </a:lnTo>
                      <a:lnTo>
                        <a:pt x="107" y="2"/>
                      </a:lnTo>
                      <a:lnTo>
                        <a:pt x="101" y="2"/>
                      </a:lnTo>
                      <a:lnTo>
                        <a:pt x="101" y="1"/>
                      </a:lnTo>
                      <a:lnTo>
                        <a:pt x="101" y="0"/>
                      </a:lnTo>
                      <a:close/>
                      <a:moveTo>
                        <a:pt x="112" y="0"/>
                      </a:moveTo>
                      <a:lnTo>
                        <a:pt x="117" y="0"/>
                      </a:lnTo>
                      <a:lnTo>
                        <a:pt x="118" y="1"/>
                      </a:lnTo>
                      <a:lnTo>
                        <a:pt x="117" y="2"/>
                      </a:lnTo>
                      <a:lnTo>
                        <a:pt x="112" y="2"/>
                      </a:lnTo>
                      <a:lnTo>
                        <a:pt x="111" y="1"/>
                      </a:lnTo>
                      <a:lnTo>
                        <a:pt x="112" y="0"/>
                      </a:lnTo>
                      <a:close/>
                      <a:moveTo>
                        <a:pt x="122" y="0"/>
                      </a:moveTo>
                      <a:lnTo>
                        <a:pt x="127" y="0"/>
                      </a:lnTo>
                      <a:lnTo>
                        <a:pt x="128" y="1"/>
                      </a:lnTo>
                      <a:lnTo>
                        <a:pt x="127" y="2"/>
                      </a:lnTo>
                      <a:lnTo>
                        <a:pt x="122" y="2"/>
                      </a:lnTo>
                      <a:lnTo>
                        <a:pt x="121" y="1"/>
                      </a:lnTo>
                      <a:lnTo>
                        <a:pt x="122" y="0"/>
                      </a:lnTo>
                      <a:close/>
                      <a:moveTo>
                        <a:pt x="132" y="0"/>
                      </a:moveTo>
                      <a:lnTo>
                        <a:pt x="137" y="0"/>
                      </a:lnTo>
                      <a:lnTo>
                        <a:pt x="138" y="1"/>
                      </a:lnTo>
                      <a:lnTo>
                        <a:pt x="137" y="2"/>
                      </a:lnTo>
                      <a:lnTo>
                        <a:pt x="132" y="2"/>
                      </a:lnTo>
                      <a:lnTo>
                        <a:pt x="131" y="1"/>
                      </a:lnTo>
                      <a:lnTo>
                        <a:pt x="132" y="0"/>
                      </a:lnTo>
                      <a:close/>
                      <a:moveTo>
                        <a:pt x="142" y="0"/>
                      </a:moveTo>
                      <a:lnTo>
                        <a:pt x="147" y="0"/>
                      </a:lnTo>
                      <a:lnTo>
                        <a:pt x="148" y="1"/>
                      </a:lnTo>
                      <a:lnTo>
                        <a:pt x="147" y="2"/>
                      </a:lnTo>
                      <a:lnTo>
                        <a:pt x="142" y="2"/>
                      </a:lnTo>
                      <a:lnTo>
                        <a:pt x="141" y="1"/>
                      </a:lnTo>
                      <a:lnTo>
                        <a:pt x="142" y="0"/>
                      </a:lnTo>
                      <a:close/>
                      <a:moveTo>
                        <a:pt x="153" y="0"/>
                      </a:moveTo>
                      <a:lnTo>
                        <a:pt x="157" y="0"/>
                      </a:lnTo>
                      <a:lnTo>
                        <a:pt x="158" y="1"/>
                      </a:lnTo>
                      <a:lnTo>
                        <a:pt x="157" y="2"/>
                      </a:lnTo>
                      <a:lnTo>
                        <a:pt x="153" y="2"/>
                      </a:lnTo>
                      <a:lnTo>
                        <a:pt x="152" y="1"/>
                      </a:lnTo>
                      <a:lnTo>
                        <a:pt x="153" y="0"/>
                      </a:lnTo>
                      <a:close/>
                      <a:moveTo>
                        <a:pt x="162" y="0"/>
                      </a:moveTo>
                      <a:lnTo>
                        <a:pt x="167" y="0"/>
                      </a:lnTo>
                      <a:lnTo>
                        <a:pt x="168" y="1"/>
                      </a:lnTo>
                      <a:lnTo>
                        <a:pt x="167" y="2"/>
                      </a:lnTo>
                      <a:lnTo>
                        <a:pt x="162" y="2"/>
                      </a:lnTo>
                      <a:lnTo>
                        <a:pt x="161" y="1"/>
                      </a:lnTo>
                      <a:lnTo>
                        <a:pt x="162" y="0"/>
                      </a:lnTo>
                      <a:close/>
                      <a:moveTo>
                        <a:pt x="172" y="0"/>
                      </a:moveTo>
                      <a:lnTo>
                        <a:pt x="178" y="0"/>
                      </a:lnTo>
                      <a:lnTo>
                        <a:pt x="179" y="1"/>
                      </a:lnTo>
                      <a:lnTo>
                        <a:pt x="178" y="2"/>
                      </a:lnTo>
                      <a:lnTo>
                        <a:pt x="172" y="2"/>
                      </a:lnTo>
                      <a:lnTo>
                        <a:pt x="171" y="1"/>
                      </a:lnTo>
                      <a:lnTo>
                        <a:pt x="172" y="0"/>
                      </a:lnTo>
                      <a:close/>
                      <a:moveTo>
                        <a:pt x="183" y="0"/>
                      </a:moveTo>
                      <a:lnTo>
                        <a:pt x="187" y="0"/>
                      </a:lnTo>
                      <a:lnTo>
                        <a:pt x="188" y="1"/>
                      </a:lnTo>
                      <a:lnTo>
                        <a:pt x="187" y="2"/>
                      </a:lnTo>
                      <a:lnTo>
                        <a:pt x="183" y="2"/>
                      </a:lnTo>
                      <a:lnTo>
                        <a:pt x="182" y="1"/>
                      </a:lnTo>
                      <a:lnTo>
                        <a:pt x="183" y="0"/>
                      </a:lnTo>
                      <a:close/>
                      <a:moveTo>
                        <a:pt x="192" y="0"/>
                      </a:moveTo>
                      <a:lnTo>
                        <a:pt x="198" y="0"/>
                      </a:lnTo>
                      <a:lnTo>
                        <a:pt x="199" y="1"/>
                      </a:lnTo>
                      <a:lnTo>
                        <a:pt x="198" y="2"/>
                      </a:lnTo>
                      <a:lnTo>
                        <a:pt x="192" y="2"/>
                      </a:lnTo>
                      <a:lnTo>
                        <a:pt x="192" y="1"/>
                      </a:lnTo>
                      <a:lnTo>
                        <a:pt x="192" y="0"/>
                      </a:lnTo>
                      <a:close/>
                      <a:moveTo>
                        <a:pt x="203" y="0"/>
                      </a:moveTo>
                      <a:lnTo>
                        <a:pt x="208" y="0"/>
                      </a:lnTo>
                      <a:lnTo>
                        <a:pt x="209" y="1"/>
                      </a:lnTo>
                      <a:lnTo>
                        <a:pt x="208" y="2"/>
                      </a:lnTo>
                      <a:lnTo>
                        <a:pt x="203" y="2"/>
                      </a:lnTo>
                      <a:lnTo>
                        <a:pt x="202" y="1"/>
                      </a:lnTo>
                      <a:lnTo>
                        <a:pt x="203" y="0"/>
                      </a:lnTo>
                      <a:close/>
                      <a:moveTo>
                        <a:pt x="213" y="0"/>
                      </a:moveTo>
                      <a:lnTo>
                        <a:pt x="217" y="0"/>
                      </a:lnTo>
                      <a:lnTo>
                        <a:pt x="218" y="1"/>
                      </a:lnTo>
                      <a:lnTo>
                        <a:pt x="217" y="2"/>
                      </a:lnTo>
                      <a:lnTo>
                        <a:pt x="213" y="2"/>
                      </a:lnTo>
                      <a:lnTo>
                        <a:pt x="212" y="1"/>
                      </a:lnTo>
                      <a:lnTo>
                        <a:pt x="213" y="0"/>
                      </a:lnTo>
                      <a:close/>
                      <a:moveTo>
                        <a:pt x="223" y="0"/>
                      </a:moveTo>
                      <a:lnTo>
                        <a:pt x="228" y="0"/>
                      </a:lnTo>
                      <a:lnTo>
                        <a:pt x="229" y="1"/>
                      </a:lnTo>
                      <a:lnTo>
                        <a:pt x="228" y="2"/>
                      </a:lnTo>
                      <a:lnTo>
                        <a:pt x="223" y="2"/>
                      </a:lnTo>
                      <a:lnTo>
                        <a:pt x="222" y="1"/>
                      </a:lnTo>
                      <a:lnTo>
                        <a:pt x="223" y="0"/>
                      </a:lnTo>
                      <a:close/>
                      <a:moveTo>
                        <a:pt x="233" y="0"/>
                      </a:moveTo>
                      <a:lnTo>
                        <a:pt x="238" y="0"/>
                      </a:lnTo>
                      <a:lnTo>
                        <a:pt x="239" y="1"/>
                      </a:lnTo>
                      <a:lnTo>
                        <a:pt x="238" y="2"/>
                      </a:lnTo>
                      <a:lnTo>
                        <a:pt x="233" y="2"/>
                      </a:lnTo>
                      <a:lnTo>
                        <a:pt x="232" y="1"/>
                      </a:lnTo>
                      <a:lnTo>
                        <a:pt x="233" y="0"/>
                      </a:lnTo>
                      <a:close/>
                      <a:moveTo>
                        <a:pt x="243" y="0"/>
                      </a:moveTo>
                      <a:lnTo>
                        <a:pt x="248" y="0"/>
                      </a:lnTo>
                      <a:lnTo>
                        <a:pt x="249" y="1"/>
                      </a:lnTo>
                      <a:lnTo>
                        <a:pt x="248" y="2"/>
                      </a:lnTo>
                      <a:lnTo>
                        <a:pt x="243" y="2"/>
                      </a:lnTo>
                      <a:lnTo>
                        <a:pt x="242" y="1"/>
                      </a:lnTo>
                      <a:lnTo>
                        <a:pt x="243" y="0"/>
                      </a:lnTo>
                      <a:close/>
                      <a:moveTo>
                        <a:pt x="253" y="0"/>
                      </a:moveTo>
                      <a:lnTo>
                        <a:pt x="258" y="0"/>
                      </a:lnTo>
                      <a:lnTo>
                        <a:pt x="259" y="1"/>
                      </a:lnTo>
                      <a:lnTo>
                        <a:pt x="258" y="2"/>
                      </a:lnTo>
                      <a:lnTo>
                        <a:pt x="253" y="2"/>
                      </a:lnTo>
                      <a:lnTo>
                        <a:pt x="252" y="1"/>
                      </a:lnTo>
                      <a:lnTo>
                        <a:pt x="253" y="0"/>
                      </a:lnTo>
                      <a:close/>
                      <a:moveTo>
                        <a:pt x="263" y="0"/>
                      </a:moveTo>
                      <a:lnTo>
                        <a:pt x="269" y="0"/>
                      </a:lnTo>
                      <a:lnTo>
                        <a:pt x="269" y="1"/>
                      </a:lnTo>
                      <a:lnTo>
                        <a:pt x="269" y="2"/>
                      </a:lnTo>
                      <a:lnTo>
                        <a:pt x="263" y="2"/>
                      </a:lnTo>
                      <a:lnTo>
                        <a:pt x="262" y="1"/>
                      </a:lnTo>
                      <a:lnTo>
                        <a:pt x="263" y="0"/>
                      </a:lnTo>
                      <a:close/>
                      <a:moveTo>
                        <a:pt x="273" y="0"/>
                      </a:moveTo>
                      <a:lnTo>
                        <a:pt x="278" y="0"/>
                      </a:lnTo>
                      <a:lnTo>
                        <a:pt x="279" y="1"/>
                      </a:lnTo>
                      <a:lnTo>
                        <a:pt x="278" y="2"/>
                      </a:lnTo>
                      <a:lnTo>
                        <a:pt x="273" y="2"/>
                      </a:lnTo>
                      <a:lnTo>
                        <a:pt x="273" y="1"/>
                      </a:lnTo>
                      <a:lnTo>
                        <a:pt x="273" y="0"/>
                      </a:lnTo>
                      <a:close/>
                      <a:moveTo>
                        <a:pt x="283" y="0"/>
                      </a:moveTo>
                      <a:lnTo>
                        <a:pt x="288" y="0"/>
                      </a:lnTo>
                      <a:lnTo>
                        <a:pt x="289" y="1"/>
                      </a:lnTo>
                      <a:lnTo>
                        <a:pt x="288" y="2"/>
                      </a:lnTo>
                      <a:lnTo>
                        <a:pt x="283" y="2"/>
                      </a:lnTo>
                      <a:lnTo>
                        <a:pt x="282" y="1"/>
                      </a:lnTo>
                      <a:lnTo>
                        <a:pt x="283" y="0"/>
                      </a:lnTo>
                      <a:close/>
                      <a:moveTo>
                        <a:pt x="294" y="0"/>
                      </a:moveTo>
                      <a:lnTo>
                        <a:pt x="299" y="0"/>
                      </a:lnTo>
                      <a:lnTo>
                        <a:pt x="299" y="1"/>
                      </a:lnTo>
                      <a:lnTo>
                        <a:pt x="299" y="2"/>
                      </a:lnTo>
                      <a:lnTo>
                        <a:pt x="294" y="2"/>
                      </a:lnTo>
                      <a:lnTo>
                        <a:pt x="293" y="1"/>
                      </a:lnTo>
                      <a:lnTo>
                        <a:pt x="294" y="0"/>
                      </a:lnTo>
                      <a:close/>
                      <a:moveTo>
                        <a:pt x="304" y="0"/>
                      </a:moveTo>
                      <a:lnTo>
                        <a:pt x="308" y="0"/>
                      </a:lnTo>
                      <a:lnTo>
                        <a:pt x="309" y="1"/>
                      </a:lnTo>
                      <a:lnTo>
                        <a:pt x="308" y="2"/>
                      </a:lnTo>
                      <a:lnTo>
                        <a:pt x="304" y="2"/>
                      </a:lnTo>
                      <a:lnTo>
                        <a:pt x="303" y="1"/>
                      </a:lnTo>
                      <a:lnTo>
                        <a:pt x="304" y="0"/>
                      </a:lnTo>
                      <a:close/>
                      <a:moveTo>
                        <a:pt x="313" y="0"/>
                      </a:moveTo>
                      <a:lnTo>
                        <a:pt x="319" y="0"/>
                      </a:lnTo>
                      <a:lnTo>
                        <a:pt x="320" y="1"/>
                      </a:lnTo>
                      <a:lnTo>
                        <a:pt x="319" y="2"/>
                      </a:lnTo>
                      <a:lnTo>
                        <a:pt x="313" y="2"/>
                      </a:lnTo>
                      <a:lnTo>
                        <a:pt x="312" y="1"/>
                      </a:lnTo>
                      <a:lnTo>
                        <a:pt x="313" y="0"/>
                      </a:lnTo>
                      <a:close/>
                      <a:moveTo>
                        <a:pt x="324" y="0"/>
                      </a:moveTo>
                      <a:lnTo>
                        <a:pt x="329" y="0"/>
                      </a:lnTo>
                      <a:lnTo>
                        <a:pt x="330" y="1"/>
                      </a:lnTo>
                      <a:lnTo>
                        <a:pt x="329" y="2"/>
                      </a:lnTo>
                      <a:lnTo>
                        <a:pt x="324" y="2"/>
                      </a:lnTo>
                      <a:lnTo>
                        <a:pt x="323" y="1"/>
                      </a:lnTo>
                      <a:lnTo>
                        <a:pt x="324" y="0"/>
                      </a:lnTo>
                      <a:close/>
                      <a:moveTo>
                        <a:pt x="334" y="0"/>
                      </a:moveTo>
                      <a:lnTo>
                        <a:pt x="339" y="0"/>
                      </a:lnTo>
                      <a:lnTo>
                        <a:pt x="340" y="1"/>
                      </a:lnTo>
                      <a:lnTo>
                        <a:pt x="339" y="2"/>
                      </a:lnTo>
                      <a:lnTo>
                        <a:pt x="334" y="2"/>
                      </a:lnTo>
                      <a:lnTo>
                        <a:pt x="333" y="1"/>
                      </a:lnTo>
                      <a:lnTo>
                        <a:pt x="334" y="0"/>
                      </a:lnTo>
                      <a:close/>
                      <a:moveTo>
                        <a:pt x="344" y="0"/>
                      </a:moveTo>
                      <a:lnTo>
                        <a:pt x="349" y="0"/>
                      </a:lnTo>
                      <a:lnTo>
                        <a:pt x="350" y="1"/>
                      </a:lnTo>
                      <a:lnTo>
                        <a:pt x="349" y="2"/>
                      </a:lnTo>
                      <a:lnTo>
                        <a:pt x="344" y="2"/>
                      </a:lnTo>
                      <a:lnTo>
                        <a:pt x="343" y="1"/>
                      </a:lnTo>
                      <a:lnTo>
                        <a:pt x="344" y="0"/>
                      </a:lnTo>
                      <a:close/>
                      <a:moveTo>
                        <a:pt x="354" y="0"/>
                      </a:moveTo>
                      <a:lnTo>
                        <a:pt x="359" y="0"/>
                      </a:lnTo>
                      <a:lnTo>
                        <a:pt x="360" y="1"/>
                      </a:lnTo>
                      <a:lnTo>
                        <a:pt x="359" y="2"/>
                      </a:lnTo>
                      <a:lnTo>
                        <a:pt x="354" y="2"/>
                      </a:lnTo>
                      <a:lnTo>
                        <a:pt x="353" y="1"/>
                      </a:lnTo>
                      <a:lnTo>
                        <a:pt x="354" y="0"/>
                      </a:lnTo>
                      <a:close/>
                      <a:moveTo>
                        <a:pt x="364" y="0"/>
                      </a:moveTo>
                      <a:lnTo>
                        <a:pt x="369" y="0"/>
                      </a:lnTo>
                      <a:lnTo>
                        <a:pt x="370" y="1"/>
                      </a:lnTo>
                      <a:lnTo>
                        <a:pt x="369" y="2"/>
                      </a:lnTo>
                      <a:lnTo>
                        <a:pt x="364" y="2"/>
                      </a:lnTo>
                      <a:lnTo>
                        <a:pt x="364" y="1"/>
                      </a:lnTo>
                      <a:lnTo>
                        <a:pt x="364" y="0"/>
                      </a:lnTo>
                      <a:close/>
                      <a:moveTo>
                        <a:pt x="374" y="0"/>
                      </a:moveTo>
                      <a:lnTo>
                        <a:pt x="379" y="0"/>
                      </a:lnTo>
                      <a:lnTo>
                        <a:pt x="380" y="1"/>
                      </a:lnTo>
                      <a:lnTo>
                        <a:pt x="379" y="2"/>
                      </a:lnTo>
                      <a:lnTo>
                        <a:pt x="374" y="2"/>
                      </a:lnTo>
                      <a:lnTo>
                        <a:pt x="373" y="1"/>
                      </a:lnTo>
                      <a:lnTo>
                        <a:pt x="374" y="0"/>
                      </a:lnTo>
                      <a:close/>
                      <a:moveTo>
                        <a:pt x="384" y="0"/>
                      </a:moveTo>
                      <a:lnTo>
                        <a:pt x="390" y="0"/>
                      </a:lnTo>
                      <a:lnTo>
                        <a:pt x="390" y="1"/>
                      </a:lnTo>
                      <a:lnTo>
                        <a:pt x="390" y="2"/>
                      </a:lnTo>
                      <a:lnTo>
                        <a:pt x="384" y="2"/>
                      </a:lnTo>
                      <a:lnTo>
                        <a:pt x="383" y="1"/>
                      </a:lnTo>
                      <a:lnTo>
                        <a:pt x="384" y="0"/>
                      </a:lnTo>
                      <a:close/>
                      <a:moveTo>
                        <a:pt x="394" y="0"/>
                      </a:moveTo>
                      <a:lnTo>
                        <a:pt x="399" y="0"/>
                      </a:lnTo>
                      <a:lnTo>
                        <a:pt x="400" y="1"/>
                      </a:lnTo>
                      <a:lnTo>
                        <a:pt x="399" y="2"/>
                      </a:lnTo>
                      <a:lnTo>
                        <a:pt x="394" y="2"/>
                      </a:lnTo>
                      <a:lnTo>
                        <a:pt x="394" y="1"/>
                      </a:lnTo>
                      <a:lnTo>
                        <a:pt x="394" y="0"/>
                      </a:lnTo>
                      <a:close/>
                    </a:path>
                  </a:pathLst>
                </a:custGeom>
                <a:solidFill>
                  <a:srgbClr val="000000"/>
                </a:solidFill>
                <a:ln w="9525">
                  <a:noFill/>
                  <a:round/>
                  <a:headEnd/>
                  <a:tailEnd/>
                </a:ln>
              </p:spPr>
              <p:txBody>
                <a:bodyPr/>
                <a:lstStyle/>
                <a:p>
                  <a:endParaRPr lang="en-US"/>
                </a:p>
              </p:txBody>
            </p:sp>
            <p:sp>
              <p:nvSpPr>
                <p:cNvPr id="1654" name="Freeform 362"/>
                <p:cNvSpPr>
                  <a:spLocks/>
                </p:cNvSpPr>
                <p:nvPr/>
              </p:nvSpPr>
              <p:spPr bwMode="auto">
                <a:xfrm>
                  <a:off x="2583"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55" name="Freeform 363"/>
                <p:cNvSpPr>
                  <a:spLocks/>
                </p:cNvSpPr>
                <p:nvPr/>
              </p:nvSpPr>
              <p:spPr bwMode="auto">
                <a:xfrm>
                  <a:off x="2593"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56" name="Freeform 364"/>
                <p:cNvSpPr>
                  <a:spLocks/>
                </p:cNvSpPr>
                <p:nvPr/>
              </p:nvSpPr>
              <p:spPr bwMode="auto">
                <a:xfrm>
                  <a:off x="2603"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57" name="Freeform 365"/>
                <p:cNvSpPr>
                  <a:spLocks/>
                </p:cNvSpPr>
                <p:nvPr/>
              </p:nvSpPr>
              <p:spPr bwMode="auto">
                <a:xfrm>
                  <a:off x="2613" y="2616"/>
                  <a:ext cx="7" cy="2"/>
                </a:xfrm>
                <a:custGeom>
                  <a:avLst/>
                  <a:gdLst>
                    <a:gd name="T0" fmla="*/ 2 w 7"/>
                    <a:gd name="T1" fmla="*/ 0 h 2"/>
                    <a:gd name="T2" fmla="*/ 6 w 7"/>
                    <a:gd name="T3" fmla="*/ 0 h 2"/>
                    <a:gd name="T4" fmla="*/ 7 w 7"/>
                    <a:gd name="T5" fmla="*/ 1 h 2"/>
                    <a:gd name="T6" fmla="*/ 6 w 7"/>
                    <a:gd name="T7" fmla="*/ 2 h 2"/>
                    <a:gd name="T8" fmla="*/ 2 w 7"/>
                    <a:gd name="T9" fmla="*/ 2 h 2"/>
                    <a:gd name="T10" fmla="*/ 0 w 7"/>
                    <a:gd name="T11" fmla="*/ 1 h 2"/>
                    <a:gd name="T12" fmla="*/ 2 w 7"/>
                    <a:gd name="T13" fmla="*/ 0 h 2"/>
                    <a:gd name="T14" fmla="*/ 2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2" y="0"/>
                      </a:moveTo>
                      <a:lnTo>
                        <a:pt x="6" y="0"/>
                      </a:lnTo>
                      <a:lnTo>
                        <a:pt x="7" y="1"/>
                      </a:lnTo>
                      <a:lnTo>
                        <a:pt x="6" y="2"/>
                      </a:lnTo>
                      <a:lnTo>
                        <a:pt x="2" y="2"/>
                      </a:lnTo>
                      <a:lnTo>
                        <a:pt x="0" y="1"/>
                      </a:lnTo>
                      <a:lnTo>
                        <a:pt x="2" y="0"/>
                      </a:lnTo>
                    </a:path>
                  </a:pathLst>
                </a:custGeom>
                <a:noFill/>
                <a:ln w="1588">
                  <a:solidFill>
                    <a:srgbClr val="000000"/>
                  </a:solidFill>
                  <a:round/>
                  <a:headEnd/>
                  <a:tailEnd/>
                </a:ln>
              </p:spPr>
              <p:txBody>
                <a:bodyPr/>
                <a:lstStyle/>
                <a:p>
                  <a:endParaRPr lang="en-US"/>
                </a:p>
              </p:txBody>
            </p:sp>
            <p:sp>
              <p:nvSpPr>
                <p:cNvPr id="1658" name="Freeform 366"/>
                <p:cNvSpPr>
                  <a:spLocks/>
                </p:cNvSpPr>
                <p:nvPr/>
              </p:nvSpPr>
              <p:spPr bwMode="auto">
                <a:xfrm>
                  <a:off x="2624"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659" name="Freeform 367"/>
                <p:cNvSpPr>
                  <a:spLocks/>
                </p:cNvSpPr>
                <p:nvPr/>
              </p:nvSpPr>
              <p:spPr bwMode="auto">
                <a:xfrm>
                  <a:off x="2633"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60" name="Freeform 368"/>
                <p:cNvSpPr>
                  <a:spLocks/>
                </p:cNvSpPr>
                <p:nvPr/>
              </p:nvSpPr>
              <p:spPr bwMode="auto">
                <a:xfrm>
                  <a:off x="2644"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61" name="Freeform 369"/>
                <p:cNvSpPr>
                  <a:spLocks/>
                </p:cNvSpPr>
                <p:nvPr/>
              </p:nvSpPr>
              <p:spPr bwMode="auto">
                <a:xfrm>
                  <a:off x="2654"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662" name="Freeform 370"/>
                <p:cNvSpPr>
                  <a:spLocks/>
                </p:cNvSpPr>
                <p:nvPr/>
              </p:nvSpPr>
              <p:spPr bwMode="auto">
                <a:xfrm>
                  <a:off x="266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63" name="Freeform 371"/>
                <p:cNvSpPr>
                  <a:spLocks/>
                </p:cNvSpPr>
                <p:nvPr/>
              </p:nvSpPr>
              <p:spPr bwMode="auto">
                <a:xfrm>
                  <a:off x="2674"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64" name="Freeform 372"/>
                <p:cNvSpPr>
                  <a:spLocks/>
                </p:cNvSpPr>
                <p:nvPr/>
              </p:nvSpPr>
              <p:spPr bwMode="auto">
                <a:xfrm>
                  <a:off x="2684" y="2616"/>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665" name="Freeform 373"/>
                <p:cNvSpPr>
                  <a:spLocks/>
                </p:cNvSpPr>
                <p:nvPr/>
              </p:nvSpPr>
              <p:spPr bwMode="auto">
                <a:xfrm>
                  <a:off x="269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66" name="Freeform 374"/>
                <p:cNvSpPr>
                  <a:spLocks/>
                </p:cNvSpPr>
                <p:nvPr/>
              </p:nvSpPr>
              <p:spPr bwMode="auto">
                <a:xfrm>
                  <a:off x="270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67" name="Freeform 375"/>
                <p:cNvSpPr>
                  <a:spLocks/>
                </p:cNvSpPr>
                <p:nvPr/>
              </p:nvSpPr>
              <p:spPr bwMode="auto">
                <a:xfrm>
                  <a:off x="271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68" name="Freeform 376"/>
                <p:cNvSpPr>
                  <a:spLocks/>
                </p:cNvSpPr>
                <p:nvPr/>
              </p:nvSpPr>
              <p:spPr bwMode="auto">
                <a:xfrm>
                  <a:off x="272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69" name="Freeform 377"/>
                <p:cNvSpPr>
                  <a:spLocks/>
                </p:cNvSpPr>
                <p:nvPr/>
              </p:nvSpPr>
              <p:spPr bwMode="auto">
                <a:xfrm>
                  <a:off x="2735"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70" name="Freeform 378"/>
                <p:cNvSpPr>
                  <a:spLocks/>
                </p:cNvSpPr>
                <p:nvPr/>
              </p:nvSpPr>
              <p:spPr bwMode="auto">
                <a:xfrm>
                  <a:off x="274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71" name="Freeform 379"/>
                <p:cNvSpPr>
                  <a:spLocks/>
                </p:cNvSpPr>
                <p:nvPr/>
              </p:nvSpPr>
              <p:spPr bwMode="auto">
                <a:xfrm>
                  <a:off x="2754"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72" name="Freeform 380"/>
                <p:cNvSpPr>
                  <a:spLocks/>
                </p:cNvSpPr>
                <p:nvPr/>
              </p:nvSpPr>
              <p:spPr bwMode="auto">
                <a:xfrm>
                  <a:off x="2765"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73" name="Freeform 381"/>
                <p:cNvSpPr>
                  <a:spLocks/>
                </p:cNvSpPr>
                <p:nvPr/>
              </p:nvSpPr>
              <p:spPr bwMode="auto">
                <a:xfrm>
                  <a:off x="2775" y="2616"/>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674" name="Freeform 382"/>
                <p:cNvSpPr>
                  <a:spLocks/>
                </p:cNvSpPr>
                <p:nvPr/>
              </p:nvSpPr>
              <p:spPr bwMode="auto">
                <a:xfrm>
                  <a:off x="278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75" name="Freeform 383"/>
                <p:cNvSpPr>
                  <a:spLocks/>
                </p:cNvSpPr>
                <p:nvPr/>
              </p:nvSpPr>
              <p:spPr bwMode="auto">
                <a:xfrm>
                  <a:off x="2795"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76" name="Freeform 384"/>
                <p:cNvSpPr>
                  <a:spLocks/>
                </p:cNvSpPr>
                <p:nvPr/>
              </p:nvSpPr>
              <p:spPr bwMode="auto">
                <a:xfrm>
                  <a:off x="280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77" name="Freeform 385"/>
                <p:cNvSpPr>
                  <a:spLocks/>
                </p:cNvSpPr>
                <p:nvPr/>
              </p:nvSpPr>
              <p:spPr bwMode="auto">
                <a:xfrm>
                  <a:off x="281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78" name="Freeform 386"/>
                <p:cNvSpPr>
                  <a:spLocks/>
                </p:cNvSpPr>
                <p:nvPr/>
              </p:nvSpPr>
              <p:spPr bwMode="auto">
                <a:xfrm>
                  <a:off x="282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79" name="Freeform 387"/>
                <p:cNvSpPr>
                  <a:spLocks/>
                </p:cNvSpPr>
                <p:nvPr/>
              </p:nvSpPr>
              <p:spPr bwMode="auto">
                <a:xfrm>
                  <a:off x="283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80" name="Freeform 388"/>
                <p:cNvSpPr>
                  <a:spLocks/>
                </p:cNvSpPr>
                <p:nvPr/>
              </p:nvSpPr>
              <p:spPr bwMode="auto">
                <a:xfrm>
                  <a:off x="2845"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81" name="Freeform 389"/>
                <p:cNvSpPr>
                  <a:spLocks/>
                </p:cNvSpPr>
                <p:nvPr/>
              </p:nvSpPr>
              <p:spPr bwMode="auto">
                <a:xfrm>
                  <a:off x="2856"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682" name="Freeform 390"/>
                <p:cNvSpPr>
                  <a:spLocks/>
                </p:cNvSpPr>
                <p:nvPr/>
              </p:nvSpPr>
              <p:spPr bwMode="auto">
                <a:xfrm>
                  <a:off x="286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83" name="Freeform 391"/>
                <p:cNvSpPr>
                  <a:spLocks/>
                </p:cNvSpPr>
                <p:nvPr/>
              </p:nvSpPr>
              <p:spPr bwMode="auto">
                <a:xfrm>
                  <a:off x="287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84" name="Freeform 392"/>
                <p:cNvSpPr>
                  <a:spLocks/>
                </p:cNvSpPr>
                <p:nvPr/>
              </p:nvSpPr>
              <p:spPr bwMode="auto">
                <a:xfrm>
                  <a:off x="2886"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85" name="Freeform 393"/>
                <p:cNvSpPr>
                  <a:spLocks/>
                </p:cNvSpPr>
                <p:nvPr/>
              </p:nvSpPr>
              <p:spPr bwMode="auto">
                <a:xfrm>
                  <a:off x="2895"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86" name="Freeform 394"/>
                <p:cNvSpPr>
                  <a:spLocks/>
                </p:cNvSpPr>
                <p:nvPr/>
              </p:nvSpPr>
              <p:spPr bwMode="auto">
                <a:xfrm>
                  <a:off x="290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87" name="Freeform 395"/>
                <p:cNvSpPr>
                  <a:spLocks/>
                </p:cNvSpPr>
                <p:nvPr/>
              </p:nvSpPr>
              <p:spPr bwMode="auto">
                <a:xfrm>
                  <a:off x="291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88" name="Freeform 396"/>
                <p:cNvSpPr>
                  <a:spLocks/>
                </p:cNvSpPr>
                <p:nvPr/>
              </p:nvSpPr>
              <p:spPr bwMode="auto">
                <a:xfrm>
                  <a:off x="292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89" name="Freeform 397"/>
                <p:cNvSpPr>
                  <a:spLocks/>
                </p:cNvSpPr>
                <p:nvPr/>
              </p:nvSpPr>
              <p:spPr bwMode="auto">
                <a:xfrm>
                  <a:off x="293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90" name="Freeform 398"/>
                <p:cNvSpPr>
                  <a:spLocks/>
                </p:cNvSpPr>
                <p:nvPr/>
              </p:nvSpPr>
              <p:spPr bwMode="auto">
                <a:xfrm>
                  <a:off x="2947"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691" name="Freeform 399"/>
                <p:cNvSpPr>
                  <a:spLocks/>
                </p:cNvSpPr>
                <p:nvPr/>
              </p:nvSpPr>
              <p:spPr bwMode="auto">
                <a:xfrm>
                  <a:off x="295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92" name="Freeform 400"/>
                <p:cNvSpPr>
                  <a:spLocks/>
                </p:cNvSpPr>
                <p:nvPr/>
              </p:nvSpPr>
              <p:spPr bwMode="auto">
                <a:xfrm>
                  <a:off x="2966"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93" name="Freeform 401"/>
                <p:cNvSpPr>
                  <a:spLocks/>
                </p:cNvSpPr>
                <p:nvPr/>
              </p:nvSpPr>
              <p:spPr bwMode="auto">
                <a:xfrm>
                  <a:off x="2977"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694" name="Freeform 402"/>
                <p:cNvSpPr>
                  <a:spLocks noEditPoints="1"/>
                </p:cNvSpPr>
                <p:nvPr/>
              </p:nvSpPr>
              <p:spPr bwMode="auto">
                <a:xfrm>
                  <a:off x="2583" y="2616"/>
                  <a:ext cx="400" cy="2"/>
                </a:xfrm>
                <a:custGeom>
                  <a:avLst/>
                  <a:gdLst>
                    <a:gd name="T0" fmla="*/ 0 w 400"/>
                    <a:gd name="T1" fmla="*/ 1 h 2"/>
                    <a:gd name="T2" fmla="*/ 16 w 400"/>
                    <a:gd name="T3" fmla="*/ 2 h 2"/>
                    <a:gd name="T4" fmla="*/ 26 w 400"/>
                    <a:gd name="T5" fmla="*/ 0 h 2"/>
                    <a:gd name="T6" fmla="*/ 21 w 400"/>
                    <a:gd name="T7" fmla="*/ 0 h 2"/>
                    <a:gd name="T8" fmla="*/ 30 w 400"/>
                    <a:gd name="T9" fmla="*/ 1 h 2"/>
                    <a:gd name="T10" fmla="*/ 46 w 400"/>
                    <a:gd name="T11" fmla="*/ 2 h 2"/>
                    <a:gd name="T12" fmla="*/ 57 w 400"/>
                    <a:gd name="T13" fmla="*/ 0 h 2"/>
                    <a:gd name="T14" fmla="*/ 51 w 400"/>
                    <a:gd name="T15" fmla="*/ 0 h 2"/>
                    <a:gd name="T16" fmla="*/ 61 w 400"/>
                    <a:gd name="T17" fmla="*/ 1 h 2"/>
                    <a:gd name="T18" fmla="*/ 76 w 400"/>
                    <a:gd name="T19" fmla="*/ 2 h 2"/>
                    <a:gd name="T20" fmla="*/ 87 w 400"/>
                    <a:gd name="T21" fmla="*/ 0 h 2"/>
                    <a:gd name="T22" fmla="*/ 82 w 400"/>
                    <a:gd name="T23" fmla="*/ 0 h 2"/>
                    <a:gd name="T24" fmla="*/ 91 w 400"/>
                    <a:gd name="T25" fmla="*/ 1 h 2"/>
                    <a:gd name="T26" fmla="*/ 107 w 400"/>
                    <a:gd name="T27" fmla="*/ 2 h 2"/>
                    <a:gd name="T28" fmla="*/ 117 w 400"/>
                    <a:gd name="T29" fmla="*/ 0 h 2"/>
                    <a:gd name="T30" fmla="*/ 112 w 400"/>
                    <a:gd name="T31" fmla="*/ 0 h 2"/>
                    <a:gd name="T32" fmla="*/ 121 w 400"/>
                    <a:gd name="T33" fmla="*/ 1 h 2"/>
                    <a:gd name="T34" fmla="*/ 137 w 400"/>
                    <a:gd name="T35" fmla="*/ 2 h 2"/>
                    <a:gd name="T36" fmla="*/ 147 w 400"/>
                    <a:gd name="T37" fmla="*/ 0 h 2"/>
                    <a:gd name="T38" fmla="*/ 142 w 400"/>
                    <a:gd name="T39" fmla="*/ 0 h 2"/>
                    <a:gd name="T40" fmla="*/ 152 w 400"/>
                    <a:gd name="T41" fmla="*/ 1 h 2"/>
                    <a:gd name="T42" fmla="*/ 167 w 400"/>
                    <a:gd name="T43" fmla="*/ 2 h 2"/>
                    <a:gd name="T44" fmla="*/ 178 w 400"/>
                    <a:gd name="T45" fmla="*/ 0 h 2"/>
                    <a:gd name="T46" fmla="*/ 172 w 400"/>
                    <a:gd name="T47" fmla="*/ 0 h 2"/>
                    <a:gd name="T48" fmla="*/ 182 w 400"/>
                    <a:gd name="T49" fmla="*/ 1 h 2"/>
                    <a:gd name="T50" fmla="*/ 198 w 400"/>
                    <a:gd name="T51" fmla="*/ 2 h 2"/>
                    <a:gd name="T52" fmla="*/ 208 w 400"/>
                    <a:gd name="T53" fmla="*/ 0 h 2"/>
                    <a:gd name="T54" fmla="*/ 203 w 400"/>
                    <a:gd name="T55" fmla="*/ 0 h 2"/>
                    <a:gd name="T56" fmla="*/ 212 w 400"/>
                    <a:gd name="T57" fmla="*/ 1 h 2"/>
                    <a:gd name="T58" fmla="*/ 228 w 400"/>
                    <a:gd name="T59" fmla="*/ 2 h 2"/>
                    <a:gd name="T60" fmla="*/ 238 w 400"/>
                    <a:gd name="T61" fmla="*/ 0 h 2"/>
                    <a:gd name="T62" fmla="*/ 233 w 400"/>
                    <a:gd name="T63" fmla="*/ 0 h 2"/>
                    <a:gd name="T64" fmla="*/ 242 w 400"/>
                    <a:gd name="T65" fmla="*/ 1 h 2"/>
                    <a:gd name="T66" fmla="*/ 258 w 400"/>
                    <a:gd name="T67" fmla="*/ 2 h 2"/>
                    <a:gd name="T68" fmla="*/ 269 w 400"/>
                    <a:gd name="T69" fmla="*/ 0 h 2"/>
                    <a:gd name="T70" fmla="*/ 263 w 400"/>
                    <a:gd name="T71" fmla="*/ 0 h 2"/>
                    <a:gd name="T72" fmla="*/ 273 w 400"/>
                    <a:gd name="T73" fmla="*/ 1 h 2"/>
                    <a:gd name="T74" fmla="*/ 288 w 400"/>
                    <a:gd name="T75" fmla="*/ 2 h 2"/>
                    <a:gd name="T76" fmla="*/ 299 w 400"/>
                    <a:gd name="T77" fmla="*/ 0 h 2"/>
                    <a:gd name="T78" fmla="*/ 294 w 400"/>
                    <a:gd name="T79" fmla="*/ 0 h 2"/>
                    <a:gd name="T80" fmla="*/ 303 w 400"/>
                    <a:gd name="T81" fmla="*/ 1 h 2"/>
                    <a:gd name="T82" fmla="*/ 319 w 400"/>
                    <a:gd name="T83" fmla="*/ 2 h 2"/>
                    <a:gd name="T84" fmla="*/ 329 w 400"/>
                    <a:gd name="T85" fmla="*/ 0 h 2"/>
                    <a:gd name="T86" fmla="*/ 324 w 400"/>
                    <a:gd name="T87" fmla="*/ 0 h 2"/>
                    <a:gd name="T88" fmla="*/ 333 w 400"/>
                    <a:gd name="T89" fmla="*/ 1 h 2"/>
                    <a:gd name="T90" fmla="*/ 349 w 400"/>
                    <a:gd name="T91" fmla="*/ 2 h 2"/>
                    <a:gd name="T92" fmla="*/ 359 w 400"/>
                    <a:gd name="T93" fmla="*/ 0 h 2"/>
                    <a:gd name="T94" fmla="*/ 354 w 400"/>
                    <a:gd name="T95" fmla="*/ 0 h 2"/>
                    <a:gd name="T96" fmla="*/ 364 w 400"/>
                    <a:gd name="T97" fmla="*/ 1 h 2"/>
                    <a:gd name="T98" fmla="*/ 379 w 400"/>
                    <a:gd name="T99" fmla="*/ 2 h 2"/>
                    <a:gd name="T100" fmla="*/ 390 w 400"/>
                    <a:gd name="T101" fmla="*/ 0 h 2"/>
                    <a:gd name="T102" fmla="*/ 384 w 400"/>
                    <a:gd name="T103" fmla="*/ 0 h 2"/>
                    <a:gd name="T104" fmla="*/ 394 w 400"/>
                    <a:gd name="T105" fmla="*/ 1 h 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400"/>
                    <a:gd name="T160" fmla="*/ 0 h 2"/>
                    <a:gd name="T161" fmla="*/ 400 w 400"/>
                    <a:gd name="T162" fmla="*/ 2 h 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400" h="2">
                      <a:moveTo>
                        <a:pt x="1" y="0"/>
                      </a:moveTo>
                      <a:lnTo>
                        <a:pt x="6" y="0"/>
                      </a:lnTo>
                      <a:lnTo>
                        <a:pt x="6" y="1"/>
                      </a:lnTo>
                      <a:lnTo>
                        <a:pt x="6" y="2"/>
                      </a:lnTo>
                      <a:lnTo>
                        <a:pt x="1" y="2"/>
                      </a:lnTo>
                      <a:lnTo>
                        <a:pt x="0" y="1"/>
                      </a:lnTo>
                      <a:lnTo>
                        <a:pt x="1" y="0"/>
                      </a:lnTo>
                      <a:close/>
                      <a:moveTo>
                        <a:pt x="11" y="0"/>
                      </a:moveTo>
                      <a:lnTo>
                        <a:pt x="16" y="0"/>
                      </a:lnTo>
                      <a:lnTo>
                        <a:pt x="17" y="1"/>
                      </a:lnTo>
                      <a:lnTo>
                        <a:pt x="16" y="2"/>
                      </a:lnTo>
                      <a:lnTo>
                        <a:pt x="11" y="2"/>
                      </a:lnTo>
                      <a:lnTo>
                        <a:pt x="10" y="1"/>
                      </a:lnTo>
                      <a:lnTo>
                        <a:pt x="11" y="0"/>
                      </a:lnTo>
                      <a:close/>
                      <a:moveTo>
                        <a:pt x="21" y="0"/>
                      </a:moveTo>
                      <a:lnTo>
                        <a:pt x="26" y="0"/>
                      </a:lnTo>
                      <a:lnTo>
                        <a:pt x="27" y="1"/>
                      </a:lnTo>
                      <a:lnTo>
                        <a:pt x="26" y="2"/>
                      </a:lnTo>
                      <a:lnTo>
                        <a:pt x="21" y="2"/>
                      </a:lnTo>
                      <a:lnTo>
                        <a:pt x="20" y="1"/>
                      </a:lnTo>
                      <a:lnTo>
                        <a:pt x="21" y="0"/>
                      </a:lnTo>
                      <a:close/>
                      <a:moveTo>
                        <a:pt x="32" y="0"/>
                      </a:moveTo>
                      <a:lnTo>
                        <a:pt x="36" y="0"/>
                      </a:lnTo>
                      <a:lnTo>
                        <a:pt x="37" y="1"/>
                      </a:lnTo>
                      <a:lnTo>
                        <a:pt x="36" y="2"/>
                      </a:lnTo>
                      <a:lnTo>
                        <a:pt x="32" y="2"/>
                      </a:lnTo>
                      <a:lnTo>
                        <a:pt x="30" y="1"/>
                      </a:lnTo>
                      <a:lnTo>
                        <a:pt x="32" y="0"/>
                      </a:lnTo>
                      <a:close/>
                      <a:moveTo>
                        <a:pt x="41" y="0"/>
                      </a:moveTo>
                      <a:lnTo>
                        <a:pt x="46" y="0"/>
                      </a:lnTo>
                      <a:lnTo>
                        <a:pt x="47" y="1"/>
                      </a:lnTo>
                      <a:lnTo>
                        <a:pt x="46" y="2"/>
                      </a:lnTo>
                      <a:lnTo>
                        <a:pt x="41" y="2"/>
                      </a:lnTo>
                      <a:lnTo>
                        <a:pt x="41" y="1"/>
                      </a:lnTo>
                      <a:lnTo>
                        <a:pt x="41" y="0"/>
                      </a:lnTo>
                      <a:close/>
                      <a:moveTo>
                        <a:pt x="51" y="0"/>
                      </a:moveTo>
                      <a:lnTo>
                        <a:pt x="57" y="0"/>
                      </a:lnTo>
                      <a:lnTo>
                        <a:pt x="58" y="1"/>
                      </a:lnTo>
                      <a:lnTo>
                        <a:pt x="57" y="2"/>
                      </a:lnTo>
                      <a:lnTo>
                        <a:pt x="51" y="2"/>
                      </a:lnTo>
                      <a:lnTo>
                        <a:pt x="50" y="1"/>
                      </a:lnTo>
                      <a:lnTo>
                        <a:pt x="51" y="0"/>
                      </a:lnTo>
                      <a:close/>
                      <a:moveTo>
                        <a:pt x="62" y="0"/>
                      </a:moveTo>
                      <a:lnTo>
                        <a:pt x="66" y="0"/>
                      </a:lnTo>
                      <a:lnTo>
                        <a:pt x="67" y="1"/>
                      </a:lnTo>
                      <a:lnTo>
                        <a:pt x="66" y="2"/>
                      </a:lnTo>
                      <a:lnTo>
                        <a:pt x="62" y="2"/>
                      </a:lnTo>
                      <a:lnTo>
                        <a:pt x="61" y="1"/>
                      </a:lnTo>
                      <a:lnTo>
                        <a:pt x="62" y="0"/>
                      </a:lnTo>
                      <a:close/>
                      <a:moveTo>
                        <a:pt x="71" y="0"/>
                      </a:moveTo>
                      <a:lnTo>
                        <a:pt x="76" y="0"/>
                      </a:lnTo>
                      <a:lnTo>
                        <a:pt x="77" y="1"/>
                      </a:lnTo>
                      <a:lnTo>
                        <a:pt x="76" y="2"/>
                      </a:lnTo>
                      <a:lnTo>
                        <a:pt x="71" y="2"/>
                      </a:lnTo>
                      <a:lnTo>
                        <a:pt x="71" y="1"/>
                      </a:lnTo>
                      <a:lnTo>
                        <a:pt x="71" y="0"/>
                      </a:lnTo>
                      <a:close/>
                      <a:moveTo>
                        <a:pt x="82" y="0"/>
                      </a:moveTo>
                      <a:lnTo>
                        <a:pt x="87" y="0"/>
                      </a:lnTo>
                      <a:lnTo>
                        <a:pt x="88" y="1"/>
                      </a:lnTo>
                      <a:lnTo>
                        <a:pt x="87" y="2"/>
                      </a:lnTo>
                      <a:lnTo>
                        <a:pt x="82" y="2"/>
                      </a:lnTo>
                      <a:lnTo>
                        <a:pt x="81" y="1"/>
                      </a:lnTo>
                      <a:lnTo>
                        <a:pt x="82" y="0"/>
                      </a:lnTo>
                      <a:close/>
                      <a:moveTo>
                        <a:pt x="92" y="0"/>
                      </a:moveTo>
                      <a:lnTo>
                        <a:pt x="97" y="0"/>
                      </a:lnTo>
                      <a:lnTo>
                        <a:pt x="97" y="1"/>
                      </a:lnTo>
                      <a:lnTo>
                        <a:pt x="97" y="2"/>
                      </a:lnTo>
                      <a:lnTo>
                        <a:pt x="92" y="2"/>
                      </a:lnTo>
                      <a:lnTo>
                        <a:pt x="91" y="1"/>
                      </a:lnTo>
                      <a:lnTo>
                        <a:pt x="92" y="0"/>
                      </a:lnTo>
                      <a:close/>
                      <a:moveTo>
                        <a:pt x="101" y="0"/>
                      </a:moveTo>
                      <a:lnTo>
                        <a:pt x="107" y="0"/>
                      </a:lnTo>
                      <a:lnTo>
                        <a:pt x="108" y="1"/>
                      </a:lnTo>
                      <a:lnTo>
                        <a:pt x="107" y="2"/>
                      </a:lnTo>
                      <a:lnTo>
                        <a:pt x="101" y="2"/>
                      </a:lnTo>
                      <a:lnTo>
                        <a:pt x="101" y="1"/>
                      </a:lnTo>
                      <a:lnTo>
                        <a:pt x="101" y="0"/>
                      </a:lnTo>
                      <a:close/>
                      <a:moveTo>
                        <a:pt x="112" y="0"/>
                      </a:moveTo>
                      <a:lnTo>
                        <a:pt x="117" y="0"/>
                      </a:lnTo>
                      <a:lnTo>
                        <a:pt x="118" y="1"/>
                      </a:lnTo>
                      <a:lnTo>
                        <a:pt x="117" y="2"/>
                      </a:lnTo>
                      <a:lnTo>
                        <a:pt x="112" y="2"/>
                      </a:lnTo>
                      <a:lnTo>
                        <a:pt x="111" y="1"/>
                      </a:lnTo>
                      <a:lnTo>
                        <a:pt x="112" y="0"/>
                      </a:lnTo>
                      <a:close/>
                      <a:moveTo>
                        <a:pt x="122" y="0"/>
                      </a:moveTo>
                      <a:lnTo>
                        <a:pt x="127" y="0"/>
                      </a:lnTo>
                      <a:lnTo>
                        <a:pt x="128" y="1"/>
                      </a:lnTo>
                      <a:lnTo>
                        <a:pt x="127" y="2"/>
                      </a:lnTo>
                      <a:lnTo>
                        <a:pt x="122" y="2"/>
                      </a:lnTo>
                      <a:lnTo>
                        <a:pt x="121" y="1"/>
                      </a:lnTo>
                      <a:lnTo>
                        <a:pt x="122" y="0"/>
                      </a:lnTo>
                      <a:close/>
                      <a:moveTo>
                        <a:pt x="132" y="0"/>
                      </a:moveTo>
                      <a:lnTo>
                        <a:pt x="137" y="0"/>
                      </a:lnTo>
                      <a:lnTo>
                        <a:pt x="138" y="1"/>
                      </a:lnTo>
                      <a:lnTo>
                        <a:pt x="137" y="2"/>
                      </a:lnTo>
                      <a:lnTo>
                        <a:pt x="132" y="2"/>
                      </a:lnTo>
                      <a:lnTo>
                        <a:pt x="131" y="1"/>
                      </a:lnTo>
                      <a:lnTo>
                        <a:pt x="132" y="0"/>
                      </a:lnTo>
                      <a:close/>
                      <a:moveTo>
                        <a:pt x="142" y="0"/>
                      </a:moveTo>
                      <a:lnTo>
                        <a:pt x="147" y="0"/>
                      </a:lnTo>
                      <a:lnTo>
                        <a:pt x="148" y="1"/>
                      </a:lnTo>
                      <a:lnTo>
                        <a:pt x="147" y="2"/>
                      </a:lnTo>
                      <a:lnTo>
                        <a:pt x="142" y="2"/>
                      </a:lnTo>
                      <a:lnTo>
                        <a:pt x="141" y="1"/>
                      </a:lnTo>
                      <a:lnTo>
                        <a:pt x="142" y="0"/>
                      </a:lnTo>
                      <a:close/>
                      <a:moveTo>
                        <a:pt x="153" y="0"/>
                      </a:moveTo>
                      <a:lnTo>
                        <a:pt x="157" y="0"/>
                      </a:lnTo>
                      <a:lnTo>
                        <a:pt x="158" y="1"/>
                      </a:lnTo>
                      <a:lnTo>
                        <a:pt x="157" y="2"/>
                      </a:lnTo>
                      <a:lnTo>
                        <a:pt x="153" y="2"/>
                      </a:lnTo>
                      <a:lnTo>
                        <a:pt x="152" y="1"/>
                      </a:lnTo>
                      <a:lnTo>
                        <a:pt x="153" y="0"/>
                      </a:lnTo>
                      <a:close/>
                      <a:moveTo>
                        <a:pt x="162" y="0"/>
                      </a:moveTo>
                      <a:lnTo>
                        <a:pt x="167" y="0"/>
                      </a:lnTo>
                      <a:lnTo>
                        <a:pt x="168" y="1"/>
                      </a:lnTo>
                      <a:lnTo>
                        <a:pt x="167" y="2"/>
                      </a:lnTo>
                      <a:lnTo>
                        <a:pt x="162" y="2"/>
                      </a:lnTo>
                      <a:lnTo>
                        <a:pt x="161" y="1"/>
                      </a:lnTo>
                      <a:lnTo>
                        <a:pt x="162" y="0"/>
                      </a:lnTo>
                      <a:close/>
                      <a:moveTo>
                        <a:pt x="172" y="0"/>
                      </a:moveTo>
                      <a:lnTo>
                        <a:pt x="178" y="0"/>
                      </a:lnTo>
                      <a:lnTo>
                        <a:pt x="179" y="1"/>
                      </a:lnTo>
                      <a:lnTo>
                        <a:pt x="178" y="2"/>
                      </a:lnTo>
                      <a:lnTo>
                        <a:pt x="172" y="2"/>
                      </a:lnTo>
                      <a:lnTo>
                        <a:pt x="171" y="1"/>
                      </a:lnTo>
                      <a:lnTo>
                        <a:pt x="172" y="0"/>
                      </a:lnTo>
                      <a:close/>
                      <a:moveTo>
                        <a:pt x="183" y="0"/>
                      </a:moveTo>
                      <a:lnTo>
                        <a:pt x="187" y="0"/>
                      </a:lnTo>
                      <a:lnTo>
                        <a:pt x="188" y="1"/>
                      </a:lnTo>
                      <a:lnTo>
                        <a:pt x="187" y="2"/>
                      </a:lnTo>
                      <a:lnTo>
                        <a:pt x="183" y="2"/>
                      </a:lnTo>
                      <a:lnTo>
                        <a:pt x="182" y="1"/>
                      </a:lnTo>
                      <a:lnTo>
                        <a:pt x="183" y="0"/>
                      </a:lnTo>
                      <a:close/>
                      <a:moveTo>
                        <a:pt x="192" y="0"/>
                      </a:moveTo>
                      <a:lnTo>
                        <a:pt x="198" y="0"/>
                      </a:lnTo>
                      <a:lnTo>
                        <a:pt x="199" y="1"/>
                      </a:lnTo>
                      <a:lnTo>
                        <a:pt x="198" y="2"/>
                      </a:lnTo>
                      <a:lnTo>
                        <a:pt x="192" y="2"/>
                      </a:lnTo>
                      <a:lnTo>
                        <a:pt x="192" y="1"/>
                      </a:lnTo>
                      <a:lnTo>
                        <a:pt x="192" y="0"/>
                      </a:lnTo>
                      <a:close/>
                      <a:moveTo>
                        <a:pt x="203" y="0"/>
                      </a:moveTo>
                      <a:lnTo>
                        <a:pt x="208" y="0"/>
                      </a:lnTo>
                      <a:lnTo>
                        <a:pt x="209" y="1"/>
                      </a:lnTo>
                      <a:lnTo>
                        <a:pt x="208" y="2"/>
                      </a:lnTo>
                      <a:lnTo>
                        <a:pt x="203" y="2"/>
                      </a:lnTo>
                      <a:lnTo>
                        <a:pt x="202" y="1"/>
                      </a:lnTo>
                      <a:lnTo>
                        <a:pt x="203" y="0"/>
                      </a:lnTo>
                      <a:close/>
                      <a:moveTo>
                        <a:pt x="213" y="0"/>
                      </a:moveTo>
                      <a:lnTo>
                        <a:pt x="217" y="0"/>
                      </a:lnTo>
                      <a:lnTo>
                        <a:pt x="218" y="1"/>
                      </a:lnTo>
                      <a:lnTo>
                        <a:pt x="217" y="2"/>
                      </a:lnTo>
                      <a:lnTo>
                        <a:pt x="213" y="2"/>
                      </a:lnTo>
                      <a:lnTo>
                        <a:pt x="212" y="1"/>
                      </a:lnTo>
                      <a:lnTo>
                        <a:pt x="213" y="0"/>
                      </a:lnTo>
                      <a:close/>
                      <a:moveTo>
                        <a:pt x="223" y="0"/>
                      </a:moveTo>
                      <a:lnTo>
                        <a:pt x="228" y="0"/>
                      </a:lnTo>
                      <a:lnTo>
                        <a:pt x="229" y="1"/>
                      </a:lnTo>
                      <a:lnTo>
                        <a:pt x="228" y="2"/>
                      </a:lnTo>
                      <a:lnTo>
                        <a:pt x="223" y="2"/>
                      </a:lnTo>
                      <a:lnTo>
                        <a:pt x="222" y="1"/>
                      </a:lnTo>
                      <a:lnTo>
                        <a:pt x="223" y="0"/>
                      </a:lnTo>
                      <a:close/>
                      <a:moveTo>
                        <a:pt x="233" y="0"/>
                      </a:moveTo>
                      <a:lnTo>
                        <a:pt x="238" y="0"/>
                      </a:lnTo>
                      <a:lnTo>
                        <a:pt x="239" y="1"/>
                      </a:lnTo>
                      <a:lnTo>
                        <a:pt x="238" y="2"/>
                      </a:lnTo>
                      <a:lnTo>
                        <a:pt x="233" y="2"/>
                      </a:lnTo>
                      <a:lnTo>
                        <a:pt x="232" y="1"/>
                      </a:lnTo>
                      <a:lnTo>
                        <a:pt x="233" y="0"/>
                      </a:lnTo>
                      <a:close/>
                      <a:moveTo>
                        <a:pt x="243" y="0"/>
                      </a:moveTo>
                      <a:lnTo>
                        <a:pt x="248" y="0"/>
                      </a:lnTo>
                      <a:lnTo>
                        <a:pt x="249" y="1"/>
                      </a:lnTo>
                      <a:lnTo>
                        <a:pt x="248" y="2"/>
                      </a:lnTo>
                      <a:lnTo>
                        <a:pt x="243" y="2"/>
                      </a:lnTo>
                      <a:lnTo>
                        <a:pt x="242" y="1"/>
                      </a:lnTo>
                      <a:lnTo>
                        <a:pt x="243" y="0"/>
                      </a:lnTo>
                      <a:close/>
                      <a:moveTo>
                        <a:pt x="253" y="0"/>
                      </a:moveTo>
                      <a:lnTo>
                        <a:pt x="258" y="0"/>
                      </a:lnTo>
                      <a:lnTo>
                        <a:pt x="259" y="1"/>
                      </a:lnTo>
                      <a:lnTo>
                        <a:pt x="258" y="2"/>
                      </a:lnTo>
                      <a:lnTo>
                        <a:pt x="253" y="2"/>
                      </a:lnTo>
                      <a:lnTo>
                        <a:pt x="252" y="1"/>
                      </a:lnTo>
                      <a:lnTo>
                        <a:pt x="253" y="0"/>
                      </a:lnTo>
                      <a:close/>
                      <a:moveTo>
                        <a:pt x="263" y="0"/>
                      </a:moveTo>
                      <a:lnTo>
                        <a:pt x="269" y="0"/>
                      </a:lnTo>
                      <a:lnTo>
                        <a:pt x="269" y="1"/>
                      </a:lnTo>
                      <a:lnTo>
                        <a:pt x="269" y="2"/>
                      </a:lnTo>
                      <a:lnTo>
                        <a:pt x="263" y="2"/>
                      </a:lnTo>
                      <a:lnTo>
                        <a:pt x="262" y="1"/>
                      </a:lnTo>
                      <a:lnTo>
                        <a:pt x="263" y="0"/>
                      </a:lnTo>
                      <a:close/>
                      <a:moveTo>
                        <a:pt x="273" y="0"/>
                      </a:moveTo>
                      <a:lnTo>
                        <a:pt x="278" y="0"/>
                      </a:lnTo>
                      <a:lnTo>
                        <a:pt x="279" y="1"/>
                      </a:lnTo>
                      <a:lnTo>
                        <a:pt x="278" y="2"/>
                      </a:lnTo>
                      <a:lnTo>
                        <a:pt x="273" y="2"/>
                      </a:lnTo>
                      <a:lnTo>
                        <a:pt x="273" y="1"/>
                      </a:lnTo>
                      <a:lnTo>
                        <a:pt x="273" y="0"/>
                      </a:lnTo>
                      <a:close/>
                      <a:moveTo>
                        <a:pt x="283" y="0"/>
                      </a:moveTo>
                      <a:lnTo>
                        <a:pt x="288" y="0"/>
                      </a:lnTo>
                      <a:lnTo>
                        <a:pt x="289" y="1"/>
                      </a:lnTo>
                      <a:lnTo>
                        <a:pt x="288" y="2"/>
                      </a:lnTo>
                      <a:lnTo>
                        <a:pt x="283" y="2"/>
                      </a:lnTo>
                      <a:lnTo>
                        <a:pt x="282" y="1"/>
                      </a:lnTo>
                      <a:lnTo>
                        <a:pt x="283" y="0"/>
                      </a:lnTo>
                      <a:close/>
                      <a:moveTo>
                        <a:pt x="294" y="0"/>
                      </a:moveTo>
                      <a:lnTo>
                        <a:pt x="299" y="0"/>
                      </a:lnTo>
                      <a:lnTo>
                        <a:pt x="299" y="1"/>
                      </a:lnTo>
                      <a:lnTo>
                        <a:pt x="299" y="2"/>
                      </a:lnTo>
                      <a:lnTo>
                        <a:pt x="294" y="2"/>
                      </a:lnTo>
                      <a:lnTo>
                        <a:pt x="293" y="1"/>
                      </a:lnTo>
                      <a:lnTo>
                        <a:pt x="294" y="0"/>
                      </a:lnTo>
                      <a:close/>
                      <a:moveTo>
                        <a:pt x="304" y="0"/>
                      </a:moveTo>
                      <a:lnTo>
                        <a:pt x="308" y="0"/>
                      </a:lnTo>
                      <a:lnTo>
                        <a:pt x="309" y="1"/>
                      </a:lnTo>
                      <a:lnTo>
                        <a:pt x="308" y="2"/>
                      </a:lnTo>
                      <a:lnTo>
                        <a:pt x="304" y="2"/>
                      </a:lnTo>
                      <a:lnTo>
                        <a:pt x="303" y="1"/>
                      </a:lnTo>
                      <a:lnTo>
                        <a:pt x="304" y="0"/>
                      </a:lnTo>
                      <a:close/>
                      <a:moveTo>
                        <a:pt x="313" y="0"/>
                      </a:moveTo>
                      <a:lnTo>
                        <a:pt x="319" y="0"/>
                      </a:lnTo>
                      <a:lnTo>
                        <a:pt x="320" y="1"/>
                      </a:lnTo>
                      <a:lnTo>
                        <a:pt x="319" y="2"/>
                      </a:lnTo>
                      <a:lnTo>
                        <a:pt x="313" y="2"/>
                      </a:lnTo>
                      <a:lnTo>
                        <a:pt x="312" y="1"/>
                      </a:lnTo>
                      <a:lnTo>
                        <a:pt x="313" y="0"/>
                      </a:lnTo>
                      <a:close/>
                      <a:moveTo>
                        <a:pt x="324" y="0"/>
                      </a:moveTo>
                      <a:lnTo>
                        <a:pt x="329" y="0"/>
                      </a:lnTo>
                      <a:lnTo>
                        <a:pt x="330" y="1"/>
                      </a:lnTo>
                      <a:lnTo>
                        <a:pt x="329" y="2"/>
                      </a:lnTo>
                      <a:lnTo>
                        <a:pt x="324" y="2"/>
                      </a:lnTo>
                      <a:lnTo>
                        <a:pt x="323" y="1"/>
                      </a:lnTo>
                      <a:lnTo>
                        <a:pt x="324" y="0"/>
                      </a:lnTo>
                      <a:close/>
                      <a:moveTo>
                        <a:pt x="334" y="0"/>
                      </a:moveTo>
                      <a:lnTo>
                        <a:pt x="339" y="0"/>
                      </a:lnTo>
                      <a:lnTo>
                        <a:pt x="340" y="1"/>
                      </a:lnTo>
                      <a:lnTo>
                        <a:pt x="339" y="2"/>
                      </a:lnTo>
                      <a:lnTo>
                        <a:pt x="334" y="2"/>
                      </a:lnTo>
                      <a:lnTo>
                        <a:pt x="333" y="1"/>
                      </a:lnTo>
                      <a:lnTo>
                        <a:pt x="334" y="0"/>
                      </a:lnTo>
                      <a:close/>
                      <a:moveTo>
                        <a:pt x="344" y="0"/>
                      </a:moveTo>
                      <a:lnTo>
                        <a:pt x="349" y="0"/>
                      </a:lnTo>
                      <a:lnTo>
                        <a:pt x="350" y="1"/>
                      </a:lnTo>
                      <a:lnTo>
                        <a:pt x="349" y="2"/>
                      </a:lnTo>
                      <a:lnTo>
                        <a:pt x="344" y="2"/>
                      </a:lnTo>
                      <a:lnTo>
                        <a:pt x="343" y="1"/>
                      </a:lnTo>
                      <a:lnTo>
                        <a:pt x="344" y="0"/>
                      </a:lnTo>
                      <a:close/>
                      <a:moveTo>
                        <a:pt x="354" y="0"/>
                      </a:moveTo>
                      <a:lnTo>
                        <a:pt x="359" y="0"/>
                      </a:lnTo>
                      <a:lnTo>
                        <a:pt x="360" y="1"/>
                      </a:lnTo>
                      <a:lnTo>
                        <a:pt x="359" y="2"/>
                      </a:lnTo>
                      <a:lnTo>
                        <a:pt x="354" y="2"/>
                      </a:lnTo>
                      <a:lnTo>
                        <a:pt x="353" y="1"/>
                      </a:lnTo>
                      <a:lnTo>
                        <a:pt x="354" y="0"/>
                      </a:lnTo>
                      <a:close/>
                      <a:moveTo>
                        <a:pt x="364" y="0"/>
                      </a:moveTo>
                      <a:lnTo>
                        <a:pt x="369" y="0"/>
                      </a:lnTo>
                      <a:lnTo>
                        <a:pt x="370" y="1"/>
                      </a:lnTo>
                      <a:lnTo>
                        <a:pt x="369" y="2"/>
                      </a:lnTo>
                      <a:lnTo>
                        <a:pt x="364" y="2"/>
                      </a:lnTo>
                      <a:lnTo>
                        <a:pt x="364" y="1"/>
                      </a:lnTo>
                      <a:lnTo>
                        <a:pt x="364" y="0"/>
                      </a:lnTo>
                      <a:close/>
                      <a:moveTo>
                        <a:pt x="374" y="0"/>
                      </a:moveTo>
                      <a:lnTo>
                        <a:pt x="379" y="0"/>
                      </a:lnTo>
                      <a:lnTo>
                        <a:pt x="380" y="1"/>
                      </a:lnTo>
                      <a:lnTo>
                        <a:pt x="379" y="2"/>
                      </a:lnTo>
                      <a:lnTo>
                        <a:pt x="374" y="2"/>
                      </a:lnTo>
                      <a:lnTo>
                        <a:pt x="373" y="1"/>
                      </a:lnTo>
                      <a:lnTo>
                        <a:pt x="374" y="0"/>
                      </a:lnTo>
                      <a:close/>
                      <a:moveTo>
                        <a:pt x="384" y="0"/>
                      </a:moveTo>
                      <a:lnTo>
                        <a:pt x="390" y="0"/>
                      </a:lnTo>
                      <a:lnTo>
                        <a:pt x="390" y="1"/>
                      </a:lnTo>
                      <a:lnTo>
                        <a:pt x="390" y="2"/>
                      </a:lnTo>
                      <a:lnTo>
                        <a:pt x="384" y="2"/>
                      </a:lnTo>
                      <a:lnTo>
                        <a:pt x="383" y="1"/>
                      </a:lnTo>
                      <a:lnTo>
                        <a:pt x="384" y="0"/>
                      </a:lnTo>
                      <a:close/>
                      <a:moveTo>
                        <a:pt x="394" y="0"/>
                      </a:moveTo>
                      <a:lnTo>
                        <a:pt x="399" y="0"/>
                      </a:lnTo>
                      <a:lnTo>
                        <a:pt x="400" y="1"/>
                      </a:lnTo>
                      <a:lnTo>
                        <a:pt x="399" y="2"/>
                      </a:lnTo>
                      <a:lnTo>
                        <a:pt x="394" y="2"/>
                      </a:lnTo>
                      <a:lnTo>
                        <a:pt x="394" y="1"/>
                      </a:lnTo>
                      <a:lnTo>
                        <a:pt x="394" y="0"/>
                      </a:lnTo>
                      <a:close/>
                    </a:path>
                  </a:pathLst>
                </a:custGeom>
                <a:solidFill>
                  <a:srgbClr val="000000"/>
                </a:solidFill>
                <a:ln w="9525">
                  <a:noFill/>
                  <a:round/>
                  <a:headEnd/>
                  <a:tailEnd/>
                </a:ln>
              </p:spPr>
              <p:txBody>
                <a:bodyPr/>
                <a:lstStyle/>
                <a:p>
                  <a:endParaRPr lang="en-US"/>
                </a:p>
              </p:txBody>
            </p:sp>
            <p:sp>
              <p:nvSpPr>
                <p:cNvPr id="1695" name="Freeform 403"/>
                <p:cNvSpPr>
                  <a:spLocks/>
                </p:cNvSpPr>
                <p:nvPr/>
              </p:nvSpPr>
              <p:spPr bwMode="auto">
                <a:xfrm>
                  <a:off x="2583"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96" name="Freeform 404"/>
                <p:cNvSpPr>
                  <a:spLocks/>
                </p:cNvSpPr>
                <p:nvPr/>
              </p:nvSpPr>
              <p:spPr bwMode="auto">
                <a:xfrm>
                  <a:off x="2593"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97" name="Freeform 405"/>
                <p:cNvSpPr>
                  <a:spLocks/>
                </p:cNvSpPr>
                <p:nvPr/>
              </p:nvSpPr>
              <p:spPr bwMode="auto">
                <a:xfrm>
                  <a:off x="2603"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698" name="Freeform 406"/>
                <p:cNvSpPr>
                  <a:spLocks/>
                </p:cNvSpPr>
                <p:nvPr/>
              </p:nvSpPr>
              <p:spPr bwMode="auto">
                <a:xfrm>
                  <a:off x="2613" y="2616"/>
                  <a:ext cx="7" cy="2"/>
                </a:xfrm>
                <a:custGeom>
                  <a:avLst/>
                  <a:gdLst>
                    <a:gd name="T0" fmla="*/ 2 w 7"/>
                    <a:gd name="T1" fmla="*/ 0 h 2"/>
                    <a:gd name="T2" fmla="*/ 6 w 7"/>
                    <a:gd name="T3" fmla="*/ 0 h 2"/>
                    <a:gd name="T4" fmla="*/ 7 w 7"/>
                    <a:gd name="T5" fmla="*/ 1 h 2"/>
                    <a:gd name="T6" fmla="*/ 6 w 7"/>
                    <a:gd name="T7" fmla="*/ 2 h 2"/>
                    <a:gd name="T8" fmla="*/ 2 w 7"/>
                    <a:gd name="T9" fmla="*/ 2 h 2"/>
                    <a:gd name="T10" fmla="*/ 0 w 7"/>
                    <a:gd name="T11" fmla="*/ 1 h 2"/>
                    <a:gd name="T12" fmla="*/ 2 w 7"/>
                    <a:gd name="T13" fmla="*/ 0 h 2"/>
                    <a:gd name="T14" fmla="*/ 2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2" y="0"/>
                      </a:moveTo>
                      <a:lnTo>
                        <a:pt x="6" y="0"/>
                      </a:lnTo>
                      <a:lnTo>
                        <a:pt x="7" y="1"/>
                      </a:lnTo>
                      <a:lnTo>
                        <a:pt x="6" y="2"/>
                      </a:lnTo>
                      <a:lnTo>
                        <a:pt x="2" y="2"/>
                      </a:lnTo>
                      <a:lnTo>
                        <a:pt x="0" y="1"/>
                      </a:lnTo>
                      <a:lnTo>
                        <a:pt x="2" y="0"/>
                      </a:lnTo>
                    </a:path>
                  </a:pathLst>
                </a:custGeom>
                <a:noFill/>
                <a:ln w="1588">
                  <a:solidFill>
                    <a:srgbClr val="000000"/>
                  </a:solidFill>
                  <a:round/>
                  <a:headEnd/>
                  <a:tailEnd/>
                </a:ln>
              </p:spPr>
              <p:txBody>
                <a:bodyPr/>
                <a:lstStyle/>
                <a:p>
                  <a:endParaRPr lang="en-US"/>
                </a:p>
              </p:txBody>
            </p:sp>
            <p:sp>
              <p:nvSpPr>
                <p:cNvPr id="1699" name="Freeform 407"/>
                <p:cNvSpPr>
                  <a:spLocks/>
                </p:cNvSpPr>
                <p:nvPr/>
              </p:nvSpPr>
              <p:spPr bwMode="auto">
                <a:xfrm>
                  <a:off x="2624"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700" name="Freeform 408"/>
                <p:cNvSpPr>
                  <a:spLocks/>
                </p:cNvSpPr>
                <p:nvPr/>
              </p:nvSpPr>
              <p:spPr bwMode="auto">
                <a:xfrm>
                  <a:off x="2633"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01" name="Freeform 409"/>
                <p:cNvSpPr>
                  <a:spLocks/>
                </p:cNvSpPr>
                <p:nvPr/>
              </p:nvSpPr>
              <p:spPr bwMode="auto">
                <a:xfrm>
                  <a:off x="2644"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02" name="Freeform 410"/>
                <p:cNvSpPr>
                  <a:spLocks/>
                </p:cNvSpPr>
                <p:nvPr/>
              </p:nvSpPr>
              <p:spPr bwMode="auto">
                <a:xfrm>
                  <a:off x="2654"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703" name="Freeform 411"/>
                <p:cNvSpPr>
                  <a:spLocks/>
                </p:cNvSpPr>
                <p:nvPr/>
              </p:nvSpPr>
              <p:spPr bwMode="auto">
                <a:xfrm>
                  <a:off x="266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04" name="Freeform 412"/>
                <p:cNvSpPr>
                  <a:spLocks/>
                </p:cNvSpPr>
                <p:nvPr/>
              </p:nvSpPr>
              <p:spPr bwMode="auto">
                <a:xfrm>
                  <a:off x="2674"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05" name="Freeform 413"/>
                <p:cNvSpPr>
                  <a:spLocks/>
                </p:cNvSpPr>
                <p:nvPr/>
              </p:nvSpPr>
              <p:spPr bwMode="auto">
                <a:xfrm>
                  <a:off x="2684" y="2616"/>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706" name="Freeform 414"/>
                <p:cNvSpPr>
                  <a:spLocks/>
                </p:cNvSpPr>
                <p:nvPr/>
              </p:nvSpPr>
              <p:spPr bwMode="auto">
                <a:xfrm>
                  <a:off x="269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07" name="Freeform 415"/>
                <p:cNvSpPr>
                  <a:spLocks/>
                </p:cNvSpPr>
                <p:nvPr/>
              </p:nvSpPr>
              <p:spPr bwMode="auto">
                <a:xfrm>
                  <a:off x="270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08" name="Freeform 416"/>
                <p:cNvSpPr>
                  <a:spLocks/>
                </p:cNvSpPr>
                <p:nvPr/>
              </p:nvSpPr>
              <p:spPr bwMode="auto">
                <a:xfrm>
                  <a:off x="271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09" name="Freeform 417"/>
                <p:cNvSpPr>
                  <a:spLocks/>
                </p:cNvSpPr>
                <p:nvPr/>
              </p:nvSpPr>
              <p:spPr bwMode="auto">
                <a:xfrm>
                  <a:off x="272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10" name="Freeform 418"/>
                <p:cNvSpPr>
                  <a:spLocks/>
                </p:cNvSpPr>
                <p:nvPr/>
              </p:nvSpPr>
              <p:spPr bwMode="auto">
                <a:xfrm>
                  <a:off x="2735"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11" name="Freeform 419"/>
                <p:cNvSpPr>
                  <a:spLocks/>
                </p:cNvSpPr>
                <p:nvPr/>
              </p:nvSpPr>
              <p:spPr bwMode="auto">
                <a:xfrm>
                  <a:off x="274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12" name="Freeform 420"/>
                <p:cNvSpPr>
                  <a:spLocks/>
                </p:cNvSpPr>
                <p:nvPr/>
              </p:nvSpPr>
              <p:spPr bwMode="auto">
                <a:xfrm>
                  <a:off x="2754"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13" name="Freeform 421"/>
                <p:cNvSpPr>
                  <a:spLocks/>
                </p:cNvSpPr>
                <p:nvPr/>
              </p:nvSpPr>
              <p:spPr bwMode="auto">
                <a:xfrm>
                  <a:off x="2765"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14" name="Freeform 422"/>
                <p:cNvSpPr>
                  <a:spLocks/>
                </p:cNvSpPr>
                <p:nvPr/>
              </p:nvSpPr>
              <p:spPr bwMode="auto">
                <a:xfrm>
                  <a:off x="2775" y="2616"/>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715" name="Freeform 423"/>
                <p:cNvSpPr>
                  <a:spLocks/>
                </p:cNvSpPr>
                <p:nvPr/>
              </p:nvSpPr>
              <p:spPr bwMode="auto">
                <a:xfrm>
                  <a:off x="278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16" name="Freeform 424"/>
                <p:cNvSpPr>
                  <a:spLocks/>
                </p:cNvSpPr>
                <p:nvPr/>
              </p:nvSpPr>
              <p:spPr bwMode="auto">
                <a:xfrm>
                  <a:off x="2795"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17" name="Freeform 425"/>
                <p:cNvSpPr>
                  <a:spLocks/>
                </p:cNvSpPr>
                <p:nvPr/>
              </p:nvSpPr>
              <p:spPr bwMode="auto">
                <a:xfrm>
                  <a:off x="280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18" name="Freeform 426"/>
                <p:cNvSpPr>
                  <a:spLocks/>
                </p:cNvSpPr>
                <p:nvPr/>
              </p:nvSpPr>
              <p:spPr bwMode="auto">
                <a:xfrm>
                  <a:off x="281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19" name="Freeform 427"/>
                <p:cNvSpPr>
                  <a:spLocks/>
                </p:cNvSpPr>
                <p:nvPr/>
              </p:nvSpPr>
              <p:spPr bwMode="auto">
                <a:xfrm>
                  <a:off x="282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20" name="Freeform 428"/>
                <p:cNvSpPr>
                  <a:spLocks/>
                </p:cNvSpPr>
                <p:nvPr/>
              </p:nvSpPr>
              <p:spPr bwMode="auto">
                <a:xfrm>
                  <a:off x="283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21" name="Freeform 429"/>
                <p:cNvSpPr>
                  <a:spLocks/>
                </p:cNvSpPr>
                <p:nvPr/>
              </p:nvSpPr>
              <p:spPr bwMode="auto">
                <a:xfrm>
                  <a:off x="2845"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22" name="Freeform 430"/>
                <p:cNvSpPr>
                  <a:spLocks/>
                </p:cNvSpPr>
                <p:nvPr/>
              </p:nvSpPr>
              <p:spPr bwMode="auto">
                <a:xfrm>
                  <a:off x="2856"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723" name="Freeform 431"/>
                <p:cNvSpPr>
                  <a:spLocks/>
                </p:cNvSpPr>
                <p:nvPr/>
              </p:nvSpPr>
              <p:spPr bwMode="auto">
                <a:xfrm>
                  <a:off x="286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24" name="Freeform 432"/>
                <p:cNvSpPr>
                  <a:spLocks/>
                </p:cNvSpPr>
                <p:nvPr/>
              </p:nvSpPr>
              <p:spPr bwMode="auto">
                <a:xfrm>
                  <a:off x="287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25" name="Freeform 433"/>
                <p:cNvSpPr>
                  <a:spLocks/>
                </p:cNvSpPr>
                <p:nvPr/>
              </p:nvSpPr>
              <p:spPr bwMode="auto">
                <a:xfrm>
                  <a:off x="2886"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26" name="Freeform 434"/>
                <p:cNvSpPr>
                  <a:spLocks/>
                </p:cNvSpPr>
                <p:nvPr/>
              </p:nvSpPr>
              <p:spPr bwMode="auto">
                <a:xfrm>
                  <a:off x="2895"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27" name="Freeform 435"/>
                <p:cNvSpPr>
                  <a:spLocks/>
                </p:cNvSpPr>
                <p:nvPr/>
              </p:nvSpPr>
              <p:spPr bwMode="auto">
                <a:xfrm>
                  <a:off x="290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28" name="Freeform 436"/>
                <p:cNvSpPr>
                  <a:spLocks/>
                </p:cNvSpPr>
                <p:nvPr/>
              </p:nvSpPr>
              <p:spPr bwMode="auto">
                <a:xfrm>
                  <a:off x="291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29" name="Freeform 437"/>
                <p:cNvSpPr>
                  <a:spLocks/>
                </p:cNvSpPr>
                <p:nvPr/>
              </p:nvSpPr>
              <p:spPr bwMode="auto">
                <a:xfrm>
                  <a:off x="292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30" name="Freeform 438"/>
                <p:cNvSpPr>
                  <a:spLocks/>
                </p:cNvSpPr>
                <p:nvPr/>
              </p:nvSpPr>
              <p:spPr bwMode="auto">
                <a:xfrm>
                  <a:off x="293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31" name="Freeform 439"/>
                <p:cNvSpPr>
                  <a:spLocks/>
                </p:cNvSpPr>
                <p:nvPr/>
              </p:nvSpPr>
              <p:spPr bwMode="auto">
                <a:xfrm>
                  <a:off x="2947"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732" name="Freeform 440"/>
                <p:cNvSpPr>
                  <a:spLocks/>
                </p:cNvSpPr>
                <p:nvPr/>
              </p:nvSpPr>
              <p:spPr bwMode="auto">
                <a:xfrm>
                  <a:off x="295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33" name="Freeform 441"/>
                <p:cNvSpPr>
                  <a:spLocks/>
                </p:cNvSpPr>
                <p:nvPr/>
              </p:nvSpPr>
              <p:spPr bwMode="auto">
                <a:xfrm>
                  <a:off x="2966"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734" name="Freeform 442"/>
                <p:cNvSpPr>
                  <a:spLocks/>
                </p:cNvSpPr>
                <p:nvPr/>
              </p:nvSpPr>
              <p:spPr bwMode="auto">
                <a:xfrm>
                  <a:off x="2977"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735" name="Freeform 443"/>
                <p:cNvSpPr>
                  <a:spLocks/>
                </p:cNvSpPr>
                <p:nvPr/>
              </p:nvSpPr>
              <p:spPr bwMode="auto">
                <a:xfrm>
                  <a:off x="2584" y="2277"/>
                  <a:ext cx="88" cy="41"/>
                </a:xfrm>
                <a:custGeom>
                  <a:avLst/>
                  <a:gdLst>
                    <a:gd name="T0" fmla="*/ 0 w 88"/>
                    <a:gd name="T1" fmla="*/ 41 h 41"/>
                    <a:gd name="T2" fmla="*/ 75 w 88"/>
                    <a:gd name="T3" fmla="*/ 41 h 41"/>
                    <a:gd name="T4" fmla="*/ 88 w 88"/>
                    <a:gd name="T5" fmla="*/ 29 h 41"/>
                    <a:gd name="T6" fmla="*/ 88 w 88"/>
                    <a:gd name="T7" fmla="*/ 0 h 41"/>
                    <a:gd name="T8" fmla="*/ 0 w 88"/>
                    <a:gd name="T9" fmla="*/ 0 h 41"/>
                    <a:gd name="T10" fmla="*/ 0 w 88"/>
                    <a:gd name="T11" fmla="*/ 41 h 41"/>
                    <a:gd name="T12" fmla="*/ 0 w 88"/>
                    <a:gd name="T13" fmla="*/ 41 h 41"/>
                    <a:gd name="T14" fmla="*/ 0 60000 65536"/>
                    <a:gd name="T15" fmla="*/ 0 60000 65536"/>
                    <a:gd name="T16" fmla="*/ 0 60000 65536"/>
                    <a:gd name="T17" fmla="*/ 0 60000 65536"/>
                    <a:gd name="T18" fmla="*/ 0 60000 65536"/>
                    <a:gd name="T19" fmla="*/ 0 60000 65536"/>
                    <a:gd name="T20" fmla="*/ 0 60000 65536"/>
                    <a:gd name="T21" fmla="*/ 0 w 88"/>
                    <a:gd name="T22" fmla="*/ 0 h 41"/>
                    <a:gd name="T23" fmla="*/ 88 w 88"/>
                    <a:gd name="T24" fmla="*/ 41 h 4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41">
                      <a:moveTo>
                        <a:pt x="0" y="41"/>
                      </a:moveTo>
                      <a:lnTo>
                        <a:pt x="75" y="41"/>
                      </a:lnTo>
                      <a:lnTo>
                        <a:pt x="88" y="29"/>
                      </a:lnTo>
                      <a:lnTo>
                        <a:pt x="88" y="0"/>
                      </a:lnTo>
                      <a:lnTo>
                        <a:pt x="0" y="0"/>
                      </a:lnTo>
                      <a:lnTo>
                        <a:pt x="0" y="41"/>
                      </a:lnTo>
                      <a:close/>
                    </a:path>
                  </a:pathLst>
                </a:custGeom>
                <a:solidFill>
                  <a:srgbClr val="FFFFFF"/>
                </a:solidFill>
                <a:ln w="9525">
                  <a:noFill/>
                  <a:round/>
                  <a:headEnd/>
                  <a:tailEnd/>
                </a:ln>
              </p:spPr>
              <p:txBody>
                <a:bodyPr/>
                <a:lstStyle/>
                <a:p>
                  <a:endParaRPr lang="en-US"/>
                </a:p>
              </p:txBody>
            </p:sp>
            <p:sp>
              <p:nvSpPr>
                <p:cNvPr id="1736" name="Freeform 444"/>
                <p:cNvSpPr>
                  <a:spLocks/>
                </p:cNvSpPr>
                <p:nvPr/>
              </p:nvSpPr>
              <p:spPr bwMode="auto">
                <a:xfrm>
                  <a:off x="2584" y="2277"/>
                  <a:ext cx="88" cy="41"/>
                </a:xfrm>
                <a:custGeom>
                  <a:avLst/>
                  <a:gdLst>
                    <a:gd name="T0" fmla="*/ 0 w 88"/>
                    <a:gd name="T1" fmla="*/ 41 h 41"/>
                    <a:gd name="T2" fmla="*/ 75 w 88"/>
                    <a:gd name="T3" fmla="*/ 41 h 41"/>
                    <a:gd name="T4" fmla="*/ 88 w 88"/>
                    <a:gd name="T5" fmla="*/ 29 h 41"/>
                    <a:gd name="T6" fmla="*/ 88 w 88"/>
                    <a:gd name="T7" fmla="*/ 0 h 41"/>
                    <a:gd name="T8" fmla="*/ 0 w 88"/>
                    <a:gd name="T9" fmla="*/ 0 h 41"/>
                    <a:gd name="T10" fmla="*/ 0 w 88"/>
                    <a:gd name="T11" fmla="*/ 41 h 41"/>
                    <a:gd name="T12" fmla="*/ 0 w 88"/>
                    <a:gd name="T13" fmla="*/ 41 h 41"/>
                    <a:gd name="T14" fmla="*/ 0 60000 65536"/>
                    <a:gd name="T15" fmla="*/ 0 60000 65536"/>
                    <a:gd name="T16" fmla="*/ 0 60000 65536"/>
                    <a:gd name="T17" fmla="*/ 0 60000 65536"/>
                    <a:gd name="T18" fmla="*/ 0 60000 65536"/>
                    <a:gd name="T19" fmla="*/ 0 60000 65536"/>
                    <a:gd name="T20" fmla="*/ 0 60000 65536"/>
                    <a:gd name="T21" fmla="*/ 0 w 88"/>
                    <a:gd name="T22" fmla="*/ 0 h 41"/>
                    <a:gd name="T23" fmla="*/ 88 w 88"/>
                    <a:gd name="T24" fmla="*/ 41 h 4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41">
                      <a:moveTo>
                        <a:pt x="0" y="41"/>
                      </a:moveTo>
                      <a:lnTo>
                        <a:pt x="75" y="41"/>
                      </a:lnTo>
                      <a:lnTo>
                        <a:pt x="88" y="29"/>
                      </a:lnTo>
                      <a:lnTo>
                        <a:pt x="88" y="0"/>
                      </a:lnTo>
                      <a:lnTo>
                        <a:pt x="0" y="0"/>
                      </a:lnTo>
                      <a:lnTo>
                        <a:pt x="0" y="41"/>
                      </a:lnTo>
                      <a:close/>
                    </a:path>
                  </a:pathLst>
                </a:custGeom>
                <a:noFill/>
                <a:ln w="3175">
                  <a:solidFill>
                    <a:srgbClr val="000000"/>
                  </a:solidFill>
                  <a:round/>
                  <a:headEnd/>
                  <a:tailEnd/>
                </a:ln>
              </p:spPr>
              <p:txBody>
                <a:bodyPr/>
                <a:lstStyle/>
                <a:p>
                  <a:endParaRPr lang="en-US"/>
                </a:p>
              </p:txBody>
            </p:sp>
            <p:sp>
              <p:nvSpPr>
                <p:cNvPr id="1737" name="Freeform 445"/>
                <p:cNvSpPr>
                  <a:spLocks/>
                </p:cNvSpPr>
                <p:nvPr/>
              </p:nvSpPr>
              <p:spPr bwMode="auto">
                <a:xfrm>
                  <a:off x="2786" y="2374"/>
                  <a:ext cx="183" cy="183"/>
                </a:xfrm>
                <a:custGeom>
                  <a:avLst/>
                  <a:gdLst>
                    <a:gd name="T0" fmla="*/ 0 w 183"/>
                    <a:gd name="T1" fmla="*/ 0 h 183"/>
                    <a:gd name="T2" fmla="*/ 0 w 183"/>
                    <a:gd name="T3" fmla="*/ 183 h 183"/>
                    <a:gd name="T4" fmla="*/ 183 w 183"/>
                    <a:gd name="T5" fmla="*/ 183 h 183"/>
                    <a:gd name="T6" fmla="*/ 183 w 183"/>
                    <a:gd name="T7" fmla="*/ 0 h 183"/>
                    <a:gd name="T8" fmla="*/ 0 w 183"/>
                    <a:gd name="T9" fmla="*/ 0 h 183"/>
                    <a:gd name="T10" fmla="*/ 0 w 183"/>
                    <a:gd name="T11" fmla="*/ 0 h 183"/>
                    <a:gd name="T12" fmla="*/ 0 60000 65536"/>
                    <a:gd name="T13" fmla="*/ 0 60000 65536"/>
                    <a:gd name="T14" fmla="*/ 0 60000 65536"/>
                    <a:gd name="T15" fmla="*/ 0 60000 65536"/>
                    <a:gd name="T16" fmla="*/ 0 60000 65536"/>
                    <a:gd name="T17" fmla="*/ 0 60000 65536"/>
                    <a:gd name="T18" fmla="*/ 0 w 183"/>
                    <a:gd name="T19" fmla="*/ 0 h 183"/>
                    <a:gd name="T20" fmla="*/ 183 w 183"/>
                    <a:gd name="T21" fmla="*/ 183 h 183"/>
                  </a:gdLst>
                  <a:ahLst/>
                  <a:cxnLst>
                    <a:cxn ang="T12">
                      <a:pos x="T0" y="T1"/>
                    </a:cxn>
                    <a:cxn ang="T13">
                      <a:pos x="T2" y="T3"/>
                    </a:cxn>
                    <a:cxn ang="T14">
                      <a:pos x="T4" y="T5"/>
                    </a:cxn>
                    <a:cxn ang="T15">
                      <a:pos x="T6" y="T7"/>
                    </a:cxn>
                    <a:cxn ang="T16">
                      <a:pos x="T8" y="T9"/>
                    </a:cxn>
                    <a:cxn ang="T17">
                      <a:pos x="T10" y="T11"/>
                    </a:cxn>
                  </a:cxnLst>
                  <a:rect l="T18" t="T19" r="T20" b="T21"/>
                  <a:pathLst>
                    <a:path w="183" h="183">
                      <a:moveTo>
                        <a:pt x="0" y="0"/>
                      </a:moveTo>
                      <a:lnTo>
                        <a:pt x="0" y="183"/>
                      </a:lnTo>
                      <a:lnTo>
                        <a:pt x="183" y="183"/>
                      </a:lnTo>
                      <a:lnTo>
                        <a:pt x="183" y="0"/>
                      </a:lnTo>
                      <a:lnTo>
                        <a:pt x="0" y="0"/>
                      </a:lnTo>
                      <a:close/>
                    </a:path>
                  </a:pathLst>
                </a:custGeom>
                <a:solidFill>
                  <a:srgbClr val="FFFFFF"/>
                </a:solidFill>
                <a:ln w="9525">
                  <a:noFill/>
                  <a:round/>
                  <a:headEnd/>
                  <a:tailEnd/>
                </a:ln>
              </p:spPr>
              <p:txBody>
                <a:bodyPr/>
                <a:lstStyle/>
                <a:p>
                  <a:endParaRPr lang="en-US"/>
                </a:p>
              </p:txBody>
            </p:sp>
            <p:sp>
              <p:nvSpPr>
                <p:cNvPr id="1738" name="Freeform 446"/>
                <p:cNvSpPr>
                  <a:spLocks/>
                </p:cNvSpPr>
                <p:nvPr/>
              </p:nvSpPr>
              <p:spPr bwMode="auto">
                <a:xfrm>
                  <a:off x="2786" y="2374"/>
                  <a:ext cx="183" cy="183"/>
                </a:xfrm>
                <a:custGeom>
                  <a:avLst/>
                  <a:gdLst>
                    <a:gd name="T0" fmla="*/ 183 w 183"/>
                    <a:gd name="T1" fmla="*/ 183 h 183"/>
                    <a:gd name="T2" fmla="*/ 183 w 183"/>
                    <a:gd name="T3" fmla="*/ 0 h 183"/>
                    <a:gd name="T4" fmla="*/ 0 w 183"/>
                    <a:gd name="T5" fmla="*/ 0 h 183"/>
                    <a:gd name="T6" fmla="*/ 0 w 183"/>
                    <a:gd name="T7" fmla="*/ 183 h 183"/>
                    <a:gd name="T8" fmla="*/ 183 w 183"/>
                    <a:gd name="T9" fmla="*/ 183 h 183"/>
                    <a:gd name="T10" fmla="*/ 183 w 183"/>
                    <a:gd name="T11" fmla="*/ 183 h 183"/>
                    <a:gd name="T12" fmla="*/ 0 60000 65536"/>
                    <a:gd name="T13" fmla="*/ 0 60000 65536"/>
                    <a:gd name="T14" fmla="*/ 0 60000 65536"/>
                    <a:gd name="T15" fmla="*/ 0 60000 65536"/>
                    <a:gd name="T16" fmla="*/ 0 60000 65536"/>
                    <a:gd name="T17" fmla="*/ 0 60000 65536"/>
                    <a:gd name="T18" fmla="*/ 0 w 183"/>
                    <a:gd name="T19" fmla="*/ 0 h 183"/>
                    <a:gd name="T20" fmla="*/ 183 w 183"/>
                    <a:gd name="T21" fmla="*/ 183 h 183"/>
                  </a:gdLst>
                  <a:ahLst/>
                  <a:cxnLst>
                    <a:cxn ang="T12">
                      <a:pos x="T0" y="T1"/>
                    </a:cxn>
                    <a:cxn ang="T13">
                      <a:pos x="T2" y="T3"/>
                    </a:cxn>
                    <a:cxn ang="T14">
                      <a:pos x="T4" y="T5"/>
                    </a:cxn>
                    <a:cxn ang="T15">
                      <a:pos x="T6" y="T7"/>
                    </a:cxn>
                    <a:cxn ang="T16">
                      <a:pos x="T8" y="T9"/>
                    </a:cxn>
                    <a:cxn ang="T17">
                      <a:pos x="T10" y="T11"/>
                    </a:cxn>
                  </a:cxnLst>
                  <a:rect l="T18" t="T19" r="T20" b="T21"/>
                  <a:pathLst>
                    <a:path w="183" h="183">
                      <a:moveTo>
                        <a:pt x="183" y="183"/>
                      </a:moveTo>
                      <a:lnTo>
                        <a:pt x="183" y="0"/>
                      </a:lnTo>
                      <a:lnTo>
                        <a:pt x="0" y="0"/>
                      </a:lnTo>
                      <a:lnTo>
                        <a:pt x="0" y="183"/>
                      </a:lnTo>
                      <a:lnTo>
                        <a:pt x="183" y="183"/>
                      </a:lnTo>
                      <a:close/>
                    </a:path>
                  </a:pathLst>
                </a:custGeom>
                <a:noFill/>
                <a:ln w="0">
                  <a:solidFill>
                    <a:srgbClr val="000000"/>
                  </a:solidFill>
                  <a:round/>
                  <a:headEnd/>
                  <a:tailEnd/>
                </a:ln>
              </p:spPr>
              <p:txBody>
                <a:bodyPr/>
                <a:lstStyle/>
                <a:p>
                  <a:endParaRPr lang="en-US"/>
                </a:p>
              </p:txBody>
            </p:sp>
            <p:sp>
              <p:nvSpPr>
                <p:cNvPr id="1739" name="Freeform 447"/>
                <p:cNvSpPr>
                  <a:spLocks/>
                </p:cNvSpPr>
                <p:nvPr/>
              </p:nvSpPr>
              <p:spPr bwMode="auto">
                <a:xfrm>
                  <a:off x="2969" y="2374"/>
                  <a:ext cx="0" cy="183"/>
                </a:xfrm>
                <a:custGeom>
                  <a:avLst/>
                  <a:gdLst>
                    <a:gd name="T0" fmla="*/ 183 h 183"/>
                    <a:gd name="T1" fmla="*/ 0 h 183"/>
                    <a:gd name="T2" fmla="*/ 183 h 183"/>
                    <a:gd name="T3" fmla="*/ 183 h 183"/>
                    <a:gd name="T4" fmla="*/ 0 60000 65536"/>
                    <a:gd name="T5" fmla="*/ 0 60000 65536"/>
                    <a:gd name="T6" fmla="*/ 0 60000 65536"/>
                    <a:gd name="T7" fmla="*/ 0 60000 65536"/>
                    <a:gd name="T8" fmla="*/ 0 h 183"/>
                    <a:gd name="T9" fmla="*/ 183 h 183"/>
                  </a:gdLst>
                  <a:ahLst/>
                  <a:cxnLst>
                    <a:cxn ang="T4">
                      <a:pos x="0" y="T0"/>
                    </a:cxn>
                    <a:cxn ang="T5">
                      <a:pos x="0" y="T1"/>
                    </a:cxn>
                    <a:cxn ang="T6">
                      <a:pos x="0" y="T2"/>
                    </a:cxn>
                    <a:cxn ang="T7">
                      <a:pos x="0" y="T3"/>
                    </a:cxn>
                  </a:cxnLst>
                  <a:rect l="0" t="T8" r="0" b="T9"/>
                  <a:pathLst>
                    <a:path h="183">
                      <a:moveTo>
                        <a:pt x="0" y="183"/>
                      </a:moveTo>
                      <a:lnTo>
                        <a:pt x="0" y="0"/>
                      </a:lnTo>
                      <a:lnTo>
                        <a:pt x="0" y="183"/>
                      </a:lnTo>
                      <a:close/>
                    </a:path>
                  </a:pathLst>
                </a:custGeom>
                <a:noFill/>
                <a:ln w="0">
                  <a:solidFill>
                    <a:srgbClr val="000000"/>
                  </a:solidFill>
                  <a:round/>
                  <a:headEnd/>
                  <a:tailEnd/>
                </a:ln>
              </p:spPr>
              <p:txBody>
                <a:bodyPr/>
                <a:lstStyle/>
                <a:p>
                  <a:endParaRPr lang="en-US"/>
                </a:p>
              </p:txBody>
            </p:sp>
            <p:sp>
              <p:nvSpPr>
                <p:cNvPr id="1740" name="Freeform 448"/>
                <p:cNvSpPr>
                  <a:spLocks/>
                </p:cNvSpPr>
                <p:nvPr/>
              </p:nvSpPr>
              <p:spPr bwMode="auto">
                <a:xfrm>
                  <a:off x="2786" y="2557"/>
                  <a:ext cx="183" cy="0"/>
                </a:xfrm>
                <a:custGeom>
                  <a:avLst/>
                  <a:gdLst>
                    <a:gd name="T0" fmla="*/ 183 w 183"/>
                    <a:gd name="T1" fmla="*/ 0 w 183"/>
                    <a:gd name="T2" fmla="*/ 183 w 183"/>
                    <a:gd name="T3" fmla="*/ 183 w 183"/>
                    <a:gd name="T4" fmla="*/ 0 60000 65536"/>
                    <a:gd name="T5" fmla="*/ 0 60000 65536"/>
                    <a:gd name="T6" fmla="*/ 0 60000 65536"/>
                    <a:gd name="T7" fmla="*/ 0 60000 65536"/>
                    <a:gd name="T8" fmla="*/ 0 w 183"/>
                    <a:gd name="T9" fmla="*/ 183 w 183"/>
                  </a:gdLst>
                  <a:ahLst/>
                  <a:cxnLst>
                    <a:cxn ang="T4">
                      <a:pos x="T0" y="0"/>
                    </a:cxn>
                    <a:cxn ang="T5">
                      <a:pos x="T1" y="0"/>
                    </a:cxn>
                    <a:cxn ang="T6">
                      <a:pos x="T2" y="0"/>
                    </a:cxn>
                    <a:cxn ang="T7">
                      <a:pos x="T3" y="0"/>
                    </a:cxn>
                  </a:cxnLst>
                  <a:rect l="T8" t="0" r="T9" b="0"/>
                  <a:pathLst>
                    <a:path w="183">
                      <a:moveTo>
                        <a:pt x="183" y="0"/>
                      </a:moveTo>
                      <a:lnTo>
                        <a:pt x="0" y="0"/>
                      </a:lnTo>
                      <a:lnTo>
                        <a:pt x="183" y="0"/>
                      </a:lnTo>
                      <a:close/>
                    </a:path>
                  </a:pathLst>
                </a:custGeom>
                <a:noFill/>
                <a:ln w="0">
                  <a:solidFill>
                    <a:srgbClr val="000000"/>
                  </a:solidFill>
                  <a:round/>
                  <a:headEnd/>
                  <a:tailEnd/>
                </a:ln>
              </p:spPr>
              <p:txBody>
                <a:bodyPr/>
                <a:lstStyle/>
                <a:p>
                  <a:endParaRPr lang="en-US"/>
                </a:p>
              </p:txBody>
            </p:sp>
            <p:sp>
              <p:nvSpPr>
                <p:cNvPr id="1741" name="Freeform 449"/>
                <p:cNvSpPr>
                  <a:spLocks/>
                </p:cNvSpPr>
                <p:nvPr/>
              </p:nvSpPr>
              <p:spPr bwMode="auto">
                <a:xfrm>
                  <a:off x="2786" y="2557"/>
                  <a:ext cx="183" cy="0"/>
                </a:xfrm>
                <a:custGeom>
                  <a:avLst/>
                  <a:gdLst>
                    <a:gd name="T0" fmla="*/ 183 w 183"/>
                    <a:gd name="T1" fmla="*/ 0 w 183"/>
                    <a:gd name="T2" fmla="*/ 183 w 183"/>
                    <a:gd name="T3" fmla="*/ 183 w 183"/>
                    <a:gd name="T4" fmla="*/ 0 60000 65536"/>
                    <a:gd name="T5" fmla="*/ 0 60000 65536"/>
                    <a:gd name="T6" fmla="*/ 0 60000 65536"/>
                    <a:gd name="T7" fmla="*/ 0 60000 65536"/>
                    <a:gd name="T8" fmla="*/ 0 w 183"/>
                    <a:gd name="T9" fmla="*/ 183 w 183"/>
                  </a:gdLst>
                  <a:ahLst/>
                  <a:cxnLst>
                    <a:cxn ang="T4">
                      <a:pos x="T0" y="0"/>
                    </a:cxn>
                    <a:cxn ang="T5">
                      <a:pos x="T1" y="0"/>
                    </a:cxn>
                    <a:cxn ang="T6">
                      <a:pos x="T2" y="0"/>
                    </a:cxn>
                    <a:cxn ang="T7">
                      <a:pos x="T3" y="0"/>
                    </a:cxn>
                  </a:cxnLst>
                  <a:rect l="T8" t="0" r="T9" b="0"/>
                  <a:pathLst>
                    <a:path w="183">
                      <a:moveTo>
                        <a:pt x="183" y="0"/>
                      </a:moveTo>
                      <a:lnTo>
                        <a:pt x="0" y="0"/>
                      </a:lnTo>
                      <a:lnTo>
                        <a:pt x="183" y="0"/>
                      </a:lnTo>
                      <a:close/>
                    </a:path>
                  </a:pathLst>
                </a:custGeom>
                <a:noFill/>
                <a:ln w="0">
                  <a:solidFill>
                    <a:srgbClr val="000000"/>
                  </a:solidFill>
                  <a:round/>
                  <a:headEnd/>
                  <a:tailEnd/>
                </a:ln>
              </p:spPr>
              <p:txBody>
                <a:bodyPr/>
                <a:lstStyle/>
                <a:p>
                  <a:endParaRPr lang="en-US"/>
                </a:p>
              </p:txBody>
            </p:sp>
            <p:sp>
              <p:nvSpPr>
                <p:cNvPr id="1742" name="Freeform 450"/>
                <p:cNvSpPr>
                  <a:spLocks noEditPoints="1"/>
                </p:cNvSpPr>
                <p:nvPr/>
              </p:nvSpPr>
              <p:spPr bwMode="auto">
                <a:xfrm>
                  <a:off x="2786" y="2333"/>
                  <a:ext cx="183" cy="224"/>
                </a:xfrm>
                <a:custGeom>
                  <a:avLst/>
                  <a:gdLst>
                    <a:gd name="T0" fmla="*/ 183 w 183"/>
                    <a:gd name="T1" fmla="*/ 41 h 224"/>
                    <a:gd name="T2" fmla="*/ 0 w 183"/>
                    <a:gd name="T3" fmla="*/ 41 h 224"/>
                    <a:gd name="T4" fmla="*/ 183 w 183"/>
                    <a:gd name="T5" fmla="*/ 41 h 224"/>
                    <a:gd name="T6" fmla="*/ 183 w 183"/>
                    <a:gd name="T7" fmla="*/ 41 h 224"/>
                    <a:gd name="T8" fmla="*/ 0 w 183"/>
                    <a:gd name="T9" fmla="*/ 41 h 224"/>
                    <a:gd name="T10" fmla="*/ 144 w 183"/>
                    <a:gd name="T11" fmla="*/ 41 h 224"/>
                    <a:gd name="T12" fmla="*/ 144 w 183"/>
                    <a:gd name="T13" fmla="*/ 0 h 224"/>
                    <a:gd name="T14" fmla="*/ 0 w 183"/>
                    <a:gd name="T15" fmla="*/ 0 h 224"/>
                    <a:gd name="T16" fmla="*/ 0 w 183"/>
                    <a:gd name="T17" fmla="*/ 41 h 224"/>
                    <a:gd name="T18" fmla="*/ 0 w 183"/>
                    <a:gd name="T19" fmla="*/ 41 h 224"/>
                    <a:gd name="T20" fmla="*/ 0 w 183"/>
                    <a:gd name="T21" fmla="*/ 224 h 224"/>
                    <a:gd name="T22" fmla="*/ 0 w 183"/>
                    <a:gd name="T23" fmla="*/ 0 h 224"/>
                    <a:gd name="T24" fmla="*/ 0 w 183"/>
                    <a:gd name="T25" fmla="*/ 224 h 224"/>
                    <a:gd name="T26" fmla="*/ 0 w 183"/>
                    <a:gd name="T27" fmla="*/ 224 h 224"/>
                    <a:gd name="T28" fmla="*/ 183 w 183"/>
                    <a:gd name="T29" fmla="*/ 224 h 224"/>
                    <a:gd name="T30" fmla="*/ 183 w 183"/>
                    <a:gd name="T31" fmla="*/ 41 h 224"/>
                    <a:gd name="T32" fmla="*/ 183 w 183"/>
                    <a:gd name="T33" fmla="*/ 224 h 224"/>
                    <a:gd name="T34" fmla="*/ 183 w 183"/>
                    <a:gd name="T35" fmla="*/ 224 h 22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83"/>
                    <a:gd name="T55" fmla="*/ 0 h 224"/>
                    <a:gd name="T56" fmla="*/ 183 w 183"/>
                    <a:gd name="T57" fmla="*/ 224 h 22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83" h="224">
                      <a:moveTo>
                        <a:pt x="183" y="41"/>
                      </a:moveTo>
                      <a:lnTo>
                        <a:pt x="0" y="41"/>
                      </a:lnTo>
                      <a:lnTo>
                        <a:pt x="183" y="41"/>
                      </a:lnTo>
                      <a:close/>
                      <a:moveTo>
                        <a:pt x="0" y="41"/>
                      </a:moveTo>
                      <a:lnTo>
                        <a:pt x="144" y="41"/>
                      </a:lnTo>
                      <a:lnTo>
                        <a:pt x="144" y="0"/>
                      </a:lnTo>
                      <a:lnTo>
                        <a:pt x="0" y="0"/>
                      </a:lnTo>
                      <a:lnTo>
                        <a:pt x="0" y="41"/>
                      </a:lnTo>
                      <a:close/>
                      <a:moveTo>
                        <a:pt x="0" y="224"/>
                      </a:moveTo>
                      <a:lnTo>
                        <a:pt x="0" y="0"/>
                      </a:lnTo>
                      <a:lnTo>
                        <a:pt x="0" y="224"/>
                      </a:lnTo>
                      <a:close/>
                      <a:moveTo>
                        <a:pt x="183" y="224"/>
                      </a:moveTo>
                      <a:lnTo>
                        <a:pt x="183" y="41"/>
                      </a:lnTo>
                      <a:lnTo>
                        <a:pt x="183" y="224"/>
                      </a:lnTo>
                      <a:close/>
                    </a:path>
                  </a:pathLst>
                </a:custGeom>
                <a:solidFill>
                  <a:srgbClr val="FFFFFF"/>
                </a:solidFill>
                <a:ln w="9525">
                  <a:noFill/>
                  <a:round/>
                  <a:headEnd/>
                  <a:tailEnd/>
                </a:ln>
              </p:spPr>
              <p:txBody>
                <a:bodyPr/>
                <a:lstStyle/>
                <a:p>
                  <a:endParaRPr lang="en-US"/>
                </a:p>
              </p:txBody>
            </p:sp>
            <p:sp>
              <p:nvSpPr>
                <p:cNvPr id="1743" name="Freeform 451"/>
                <p:cNvSpPr>
                  <a:spLocks/>
                </p:cNvSpPr>
                <p:nvPr/>
              </p:nvSpPr>
              <p:spPr bwMode="auto">
                <a:xfrm>
                  <a:off x="2786" y="2374"/>
                  <a:ext cx="183" cy="0"/>
                </a:xfrm>
                <a:custGeom>
                  <a:avLst/>
                  <a:gdLst>
                    <a:gd name="T0" fmla="*/ 183 w 183"/>
                    <a:gd name="T1" fmla="*/ 0 w 183"/>
                    <a:gd name="T2" fmla="*/ 183 w 183"/>
                    <a:gd name="T3" fmla="*/ 183 w 183"/>
                    <a:gd name="T4" fmla="*/ 0 60000 65536"/>
                    <a:gd name="T5" fmla="*/ 0 60000 65536"/>
                    <a:gd name="T6" fmla="*/ 0 60000 65536"/>
                    <a:gd name="T7" fmla="*/ 0 60000 65536"/>
                    <a:gd name="T8" fmla="*/ 0 w 183"/>
                    <a:gd name="T9" fmla="*/ 183 w 183"/>
                  </a:gdLst>
                  <a:ahLst/>
                  <a:cxnLst>
                    <a:cxn ang="T4">
                      <a:pos x="T0" y="0"/>
                    </a:cxn>
                    <a:cxn ang="T5">
                      <a:pos x="T1" y="0"/>
                    </a:cxn>
                    <a:cxn ang="T6">
                      <a:pos x="T2" y="0"/>
                    </a:cxn>
                    <a:cxn ang="T7">
                      <a:pos x="T3" y="0"/>
                    </a:cxn>
                  </a:cxnLst>
                  <a:rect l="T8" t="0" r="T9" b="0"/>
                  <a:pathLst>
                    <a:path w="183">
                      <a:moveTo>
                        <a:pt x="183" y="0"/>
                      </a:moveTo>
                      <a:lnTo>
                        <a:pt x="0" y="0"/>
                      </a:lnTo>
                      <a:lnTo>
                        <a:pt x="183" y="0"/>
                      </a:lnTo>
                      <a:close/>
                    </a:path>
                  </a:pathLst>
                </a:custGeom>
                <a:noFill/>
                <a:ln w="0">
                  <a:solidFill>
                    <a:srgbClr val="000000"/>
                  </a:solidFill>
                  <a:round/>
                  <a:headEnd/>
                  <a:tailEnd/>
                </a:ln>
              </p:spPr>
              <p:txBody>
                <a:bodyPr/>
                <a:lstStyle/>
                <a:p>
                  <a:endParaRPr lang="en-US"/>
                </a:p>
              </p:txBody>
            </p:sp>
            <p:sp>
              <p:nvSpPr>
                <p:cNvPr id="1744" name="Rectangle 452"/>
                <p:cNvSpPr>
                  <a:spLocks noChangeArrowheads="1"/>
                </p:cNvSpPr>
                <p:nvPr/>
              </p:nvSpPr>
              <p:spPr bwMode="auto">
                <a:xfrm>
                  <a:off x="2786" y="2333"/>
                  <a:ext cx="144" cy="41"/>
                </a:xfrm>
                <a:prstGeom prst="rect">
                  <a:avLst/>
                </a:prstGeom>
                <a:noFill/>
                <a:ln w="0">
                  <a:solidFill>
                    <a:srgbClr val="000000"/>
                  </a:solidFill>
                  <a:miter lim="800000"/>
                  <a:headEnd/>
                  <a:tailEnd/>
                </a:ln>
              </p:spPr>
              <p:txBody>
                <a:bodyPr/>
                <a:lstStyle/>
                <a:p>
                  <a:pPr algn="l" eaLnBrk="0" hangingPunct="0"/>
                  <a:endParaRPr lang="en-US" sz="1800" b="0">
                    <a:solidFill>
                      <a:schemeClr val="tx1"/>
                    </a:solidFill>
                  </a:endParaRPr>
                </a:p>
              </p:txBody>
            </p:sp>
            <p:sp>
              <p:nvSpPr>
                <p:cNvPr id="1745" name="Freeform 453"/>
                <p:cNvSpPr>
                  <a:spLocks/>
                </p:cNvSpPr>
                <p:nvPr/>
              </p:nvSpPr>
              <p:spPr bwMode="auto">
                <a:xfrm>
                  <a:off x="2786" y="2333"/>
                  <a:ext cx="0" cy="224"/>
                </a:xfrm>
                <a:custGeom>
                  <a:avLst/>
                  <a:gdLst>
                    <a:gd name="T0" fmla="*/ 224 h 224"/>
                    <a:gd name="T1" fmla="*/ 0 h 224"/>
                    <a:gd name="T2" fmla="*/ 224 h 224"/>
                    <a:gd name="T3" fmla="*/ 224 h 224"/>
                    <a:gd name="T4" fmla="*/ 0 60000 65536"/>
                    <a:gd name="T5" fmla="*/ 0 60000 65536"/>
                    <a:gd name="T6" fmla="*/ 0 60000 65536"/>
                    <a:gd name="T7" fmla="*/ 0 60000 65536"/>
                    <a:gd name="T8" fmla="*/ 0 h 224"/>
                    <a:gd name="T9" fmla="*/ 224 h 224"/>
                  </a:gdLst>
                  <a:ahLst/>
                  <a:cxnLst>
                    <a:cxn ang="T4">
                      <a:pos x="0" y="T0"/>
                    </a:cxn>
                    <a:cxn ang="T5">
                      <a:pos x="0" y="T1"/>
                    </a:cxn>
                    <a:cxn ang="T6">
                      <a:pos x="0" y="T2"/>
                    </a:cxn>
                    <a:cxn ang="T7">
                      <a:pos x="0" y="T3"/>
                    </a:cxn>
                  </a:cxnLst>
                  <a:rect l="0" t="T8" r="0" b="T9"/>
                  <a:pathLst>
                    <a:path h="224">
                      <a:moveTo>
                        <a:pt x="0" y="224"/>
                      </a:moveTo>
                      <a:lnTo>
                        <a:pt x="0" y="0"/>
                      </a:lnTo>
                      <a:lnTo>
                        <a:pt x="0" y="224"/>
                      </a:lnTo>
                      <a:close/>
                    </a:path>
                  </a:pathLst>
                </a:custGeom>
                <a:noFill/>
                <a:ln w="0">
                  <a:solidFill>
                    <a:srgbClr val="000000"/>
                  </a:solidFill>
                  <a:round/>
                  <a:headEnd/>
                  <a:tailEnd/>
                </a:ln>
              </p:spPr>
              <p:txBody>
                <a:bodyPr/>
                <a:lstStyle/>
                <a:p>
                  <a:endParaRPr lang="en-US"/>
                </a:p>
              </p:txBody>
            </p:sp>
            <p:sp>
              <p:nvSpPr>
                <p:cNvPr id="1746" name="Freeform 454"/>
                <p:cNvSpPr>
                  <a:spLocks/>
                </p:cNvSpPr>
                <p:nvPr/>
              </p:nvSpPr>
              <p:spPr bwMode="auto">
                <a:xfrm>
                  <a:off x="2969" y="2374"/>
                  <a:ext cx="0" cy="183"/>
                </a:xfrm>
                <a:custGeom>
                  <a:avLst/>
                  <a:gdLst>
                    <a:gd name="T0" fmla="*/ 183 h 183"/>
                    <a:gd name="T1" fmla="*/ 0 h 183"/>
                    <a:gd name="T2" fmla="*/ 183 h 183"/>
                    <a:gd name="T3" fmla="*/ 183 h 183"/>
                    <a:gd name="T4" fmla="*/ 0 60000 65536"/>
                    <a:gd name="T5" fmla="*/ 0 60000 65536"/>
                    <a:gd name="T6" fmla="*/ 0 60000 65536"/>
                    <a:gd name="T7" fmla="*/ 0 60000 65536"/>
                    <a:gd name="T8" fmla="*/ 0 h 183"/>
                    <a:gd name="T9" fmla="*/ 183 h 183"/>
                  </a:gdLst>
                  <a:ahLst/>
                  <a:cxnLst>
                    <a:cxn ang="T4">
                      <a:pos x="0" y="T0"/>
                    </a:cxn>
                    <a:cxn ang="T5">
                      <a:pos x="0" y="T1"/>
                    </a:cxn>
                    <a:cxn ang="T6">
                      <a:pos x="0" y="T2"/>
                    </a:cxn>
                    <a:cxn ang="T7">
                      <a:pos x="0" y="T3"/>
                    </a:cxn>
                  </a:cxnLst>
                  <a:rect l="0" t="T8" r="0" b="T9"/>
                  <a:pathLst>
                    <a:path h="183">
                      <a:moveTo>
                        <a:pt x="0" y="183"/>
                      </a:moveTo>
                      <a:lnTo>
                        <a:pt x="0" y="0"/>
                      </a:lnTo>
                      <a:lnTo>
                        <a:pt x="0" y="183"/>
                      </a:lnTo>
                      <a:close/>
                    </a:path>
                  </a:pathLst>
                </a:custGeom>
                <a:noFill/>
                <a:ln w="0">
                  <a:solidFill>
                    <a:srgbClr val="000000"/>
                  </a:solidFill>
                  <a:round/>
                  <a:headEnd/>
                  <a:tailEnd/>
                </a:ln>
              </p:spPr>
              <p:txBody>
                <a:bodyPr/>
                <a:lstStyle/>
                <a:p>
                  <a:endParaRPr lang="en-US"/>
                </a:p>
              </p:txBody>
            </p:sp>
            <p:sp>
              <p:nvSpPr>
                <p:cNvPr id="1747" name="Freeform 455"/>
                <p:cNvSpPr>
                  <a:spLocks/>
                </p:cNvSpPr>
                <p:nvPr/>
              </p:nvSpPr>
              <p:spPr bwMode="auto">
                <a:xfrm>
                  <a:off x="2773" y="2374"/>
                  <a:ext cx="0" cy="183"/>
                </a:xfrm>
                <a:custGeom>
                  <a:avLst/>
                  <a:gdLst>
                    <a:gd name="T0" fmla="*/ 183 h 183"/>
                    <a:gd name="T1" fmla="*/ 0 h 183"/>
                    <a:gd name="T2" fmla="*/ 183 h 183"/>
                    <a:gd name="T3" fmla="*/ 183 h 183"/>
                    <a:gd name="T4" fmla="*/ 0 60000 65536"/>
                    <a:gd name="T5" fmla="*/ 0 60000 65536"/>
                    <a:gd name="T6" fmla="*/ 0 60000 65536"/>
                    <a:gd name="T7" fmla="*/ 0 60000 65536"/>
                    <a:gd name="T8" fmla="*/ 0 h 183"/>
                    <a:gd name="T9" fmla="*/ 183 h 183"/>
                  </a:gdLst>
                  <a:ahLst/>
                  <a:cxnLst>
                    <a:cxn ang="T4">
                      <a:pos x="0" y="T0"/>
                    </a:cxn>
                    <a:cxn ang="T5">
                      <a:pos x="0" y="T1"/>
                    </a:cxn>
                    <a:cxn ang="T6">
                      <a:pos x="0" y="T2"/>
                    </a:cxn>
                    <a:cxn ang="T7">
                      <a:pos x="0" y="T3"/>
                    </a:cxn>
                  </a:cxnLst>
                  <a:rect l="0" t="T8" r="0" b="T9"/>
                  <a:pathLst>
                    <a:path h="183">
                      <a:moveTo>
                        <a:pt x="0" y="183"/>
                      </a:moveTo>
                      <a:lnTo>
                        <a:pt x="0" y="0"/>
                      </a:lnTo>
                      <a:lnTo>
                        <a:pt x="0" y="183"/>
                      </a:lnTo>
                      <a:close/>
                    </a:path>
                  </a:pathLst>
                </a:custGeom>
                <a:noFill/>
                <a:ln w="0">
                  <a:solidFill>
                    <a:srgbClr val="000000"/>
                  </a:solidFill>
                  <a:round/>
                  <a:headEnd/>
                  <a:tailEnd/>
                </a:ln>
              </p:spPr>
              <p:txBody>
                <a:bodyPr/>
                <a:lstStyle/>
                <a:p>
                  <a:endParaRPr lang="en-US"/>
                </a:p>
              </p:txBody>
            </p:sp>
            <p:sp>
              <p:nvSpPr>
                <p:cNvPr id="1748" name="Freeform 456"/>
                <p:cNvSpPr>
                  <a:spLocks/>
                </p:cNvSpPr>
                <p:nvPr/>
              </p:nvSpPr>
              <p:spPr bwMode="auto">
                <a:xfrm>
                  <a:off x="2597" y="2557"/>
                  <a:ext cx="176" cy="0"/>
                </a:xfrm>
                <a:custGeom>
                  <a:avLst/>
                  <a:gdLst>
                    <a:gd name="T0" fmla="*/ 176 w 176"/>
                    <a:gd name="T1" fmla="*/ 0 w 176"/>
                    <a:gd name="T2" fmla="*/ 176 w 176"/>
                    <a:gd name="T3" fmla="*/ 176 w 176"/>
                    <a:gd name="T4" fmla="*/ 0 60000 65536"/>
                    <a:gd name="T5" fmla="*/ 0 60000 65536"/>
                    <a:gd name="T6" fmla="*/ 0 60000 65536"/>
                    <a:gd name="T7" fmla="*/ 0 60000 65536"/>
                    <a:gd name="T8" fmla="*/ 0 w 176"/>
                    <a:gd name="T9" fmla="*/ 176 w 176"/>
                  </a:gdLst>
                  <a:ahLst/>
                  <a:cxnLst>
                    <a:cxn ang="T4">
                      <a:pos x="T0" y="0"/>
                    </a:cxn>
                    <a:cxn ang="T5">
                      <a:pos x="T1" y="0"/>
                    </a:cxn>
                    <a:cxn ang="T6">
                      <a:pos x="T2" y="0"/>
                    </a:cxn>
                    <a:cxn ang="T7">
                      <a:pos x="T3" y="0"/>
                    </a:cxn>
                  </a:cxnLst>
                  <a:rect l="T8" t="0" r="T9" b="0"/>
                  <a:pathLst>
                    <a:path w="176">
                      <a:moveTo>
                        <a:pt x="176" y="0"/>
                      </a:moveTo>
                      <a:lnTo>
                        <a:pt x="0" y="0"/>
                      </a:lnTo>
                      <a:lnTo>
                        <a:pt x="176" y="0"/>
                      </a:lnTo>
                      <a:close/>
                    </a:path>
                  </a:pathLst>
                </a:custGeom>
                <a:noFill/>
                <a:ln w="0">
                  <a:solidFill>
                    <a:srgbClr val="000000"/>
                  </a:solidFill>
                  <a:round/>
                  <a:headEnd/>
                  <a:tailEnd/>
                </a:ln>
              </p:spPr>
              <p:txBody>
                <a:bodyPr/>
                <a:lstStyle/>
                <a:p>
                  <a:endParaRPr lang="en-US"/>
                </a:p>
              </p:txBody>
            </p:sp>
            <p:sp>
              <p:nvSpPr>
                <p:cNvPr id="1749" name="Freeform 457"/>
                <p:cNvSpPr>
                  <a:spLocks/>
                </p:cNvSpPr>
                <p:nvPr/>
              </p:nvSpPr>
              <p:spPr bwMode="auto">
                <a:xfrm>
                  <a:off x="2597" y="2557"/>
                  <a:ext cx="176" cy="0"/>
                </a:xfrm>
                <a:custGeom>
                  <a:avLst/>
                  <a:gdLst>
                    <a:gd name="T0" fmla="*/ 176 w 176"/>
                    <a:gd name="T1" fmla="*/ 0 w 176"/>
                    <a:gd name="T2" fmla="*/ 176 w 176"/>
                    <a:gd name="T3" fmla="*/ 176 w 176"/>
                    <a:gd name="T4" fmla="*/ 0 60000 65536"/>
                    <a:gd name="T5" fmla="*/ 0 60000 65536"/>
                    <a:gd name="T6" fmla="*/ 0 60000 65536"/>
                    <a:gd name="T7" fmla="*/ 0 60000 65536"/>
                    <a:gd name="T8" fmla="*/ 0 w 176"/>
                    <a:gd name="T9" fmla="*/ 176 w 176"/>
                  </a:gdLst>
                  <a:ahLst/>
                  <a:cxnLst>
                    <a:cxn ang="T4">
                      <a:pos x="T0" y="0"/>
                    </a:cxn>
                    <a:cxn ang="T5">
                      <a:pos x="T1" y="0"/>
                    </a:cxn>
                    <a:cxn ang="T6">
                      <a:pos x="T2" y="0"/>
                    </a:cxn>
                    <a:cxn ang="T7">
                      <a:pos x="T3" y="0"/>
                    </a:cxn>
                  </a:cxnLst>
                  <a:rect l="T8" t="0" r="T9" b="0"/>
                  <a:pathLst>
                    <a:path w="176">
                      <a:moveTo>
                        <a:pt x="176" y="0"/>
                      </a:moveTo>
                      <a:lnTo>
                        <a:pt x="0" y="0"/>
                      </a:lnTo>
                      <a:lnTo>
                        <a:pt x="176" y="0"/>
                      </a:lnTo>
                      <a:close/>
                    </a:path>
                  </a:pathLst>
                </a:custGeom>
                <a:noFill/>
                <a:ln w="0">
                  <a:solidFill>
                    <a:srgbClr val="000000"/>
                  </a:solidFill>
                  <a:round/>
                  <a:headEnd/>
                  <a:tailEnd/>
                </a:ln>
              </p:spPr>
              <p:txBody>
                <a:bodyPr/>
                <a:lstStyle/>
                <a:p>
                  <a:endParaRPr lang="en-US"/>
                </a:p>
              </p:txBody>
            </p:sp>
            <p:sp>
              <p:nvSpPr>
                <p:cNvPr id="1750" name="Freeform 458"/>
                <p:cNvSpPr>
                  <a:spLocks/>
                </p:cNvSpPr>
                <p:nvPr/>
              </p:nvSpPr>
              <p:spPr bwMode="auto">
                <a:xfrm>
                  <a:off x="2597" y="2374"/>
                  <a:ext cx="176" cy="183"/>
                </a:xfrm>
                <a:custGeom>
                  <a:avLst/>
                  <a:gdLst>
                    <a:gd name="T0" fmla="*/ 0 w 176"/>
                    <a:gd name="T1" fmla="*/ 0 h 183"/>
                    <a:gd name="T2" fmla="*/ 0 w 176"/>
                    <a:gd name="T3" fmla="*/ 183 h 183"/>
                    <a:gd name="T4" fmla="*/ 176 w 176"/>
                    <a:gd name="T5" fmla="*/ 183 h 183"/>
                    <a:gd name="T6" fmla="*/ 176 w 176"/>
                    <a:gd name="T7" fmla="*/ 0 h 183"/>
                    <a:gd name="T8" fmla="*/ 0 w 176"/>
                    <a:gd name="T9" fmla="*/ 0 h 183"/>
                    <a:gd name="T10" fmla="*/ 0 w 176"/>
                    <a:gd name="T11" fmla="*/ 0 h 183"/>
                    <a:gd name="T12" fmla="*/ 0 60000 65536"/>
                    <a:gd name="T13" fmla="*/ 0 60000 65536"/>
                    <a:gd name="T14" fmla="*/ 0 60000 65536"/>
                    <a:gd name="T15" fmla="*/ 0 60000 65536"/>
                    <a:gd name="T16" fmla="*/ 0 60000 65536"/>
                    <a:gd name="T17" fmla="*/ 0 60000 65536"/>
                    <a:gd name="T18" fmla="*/ 0 w 176"/>
                    <a:gd name="T19" fmla="*/ 0 h 183"/>
                    <a:gd name="T20" fmla="*/ 176 w 176"/>
                    <a:gd name="T21" fmla="*/ 183 h 183"/>
                  </a:gdLst>
                  <a:ahLst/>
                  <a:cxnLst>
                    <a:cxn ang="T12">
                      <a:pos x="T0" y="T1"/>
                    </a:cxn>
                    <a:cxn ang="T13">
                      <a:pos x="T2" y="T3"/>
                    </a:cxn>
                    <a:cxn ang="T14">
                      <a:pos x="T4" y="T5"/>
                    </a:cxn>
                    <a:cxn ang="T15">
                      <a:pos x="T6" y="T7"/>
                    </a:cxn>
                    <a:cxn ang="T16">
                      <a:pos x="T8" y="T9"/>
                    </a:cxn>
                    <a:cxn ang="T17">
                      <a:pos x="T10" y="T11"/>
                    </a:cxn>
                  </a:cxnLst>
                  <a:rect l="T18" t="T19" r="T20" b="T21"/>
                  <a:pathLst>
                    <a:path w="176" h="183">
                      <a:moveTo>
                        <a:pt x="0" y="0"/>
                      </a:moveTo>
                      <a:lnTo>
                        <a:pt x="0" y="183"/>
                      </a:lnTo>
                      <a:lnTo>
                        <a:pt x="176" y="183"/>
                      </a:lnTo>
                      <a:lnTo>
                        <a:pt x="176" y="0"/>
                      </a:lnTo>
                      <a:lnTo>
                        <a:pt x="0" y="0"/>
                      </a:lnTo>
                      <a:close/>
                    </a:path>
                  </a:pathLst>
                </a:custGeom>
                <a:solidFill>
                  <a:srgbClr val="FFFFFF"/>
                </a:solidFill>
                <a:ln w="9525">
                  <a:noFill/>
                  <a:round/>
                  <a:headEnd/>
                  <a:tailEnd/>
                </a:ln>
              </p:spPr>
              <p:txBody>
                <a:bodyPr/>
                <a:lstStyle/>
                <a:p>
                  <a:endParaRPr lang="en-US"/>
                </a:p>
              </p:txBody>
            </p:sp>
            <p:sp>
              <p:nvSpPr>
                <p:cNvPr id="1751" name="Freeform 459"/>
                <p:cNvSpPr>
                  <a:spLocks/>
                </p:cNvSpPr>
                <p:nvPr/>
              </p:nvSpPr>
              <p:spPr bwMode="auto">
                <a:xfrm>
                  <a:off x="2597" y="2374"/>
                  <a:ext cx="176" cy="183"/>
                </a:xfrm>
                <a:custGeom>
                  <a:avLst/>
                  <a:gdLst>
                    <a:gd name="T0" fmla="*/ 176 w 176"/>
                    <a:gd name="T1" fmla="*/ 183 h 183"/>
                    <a:gd name="T2" fmla="*/ 176 w 176"/>
                    <a:gd name="T3" fmla="*/ 0 h 183"/>
                    <a:gd name="T4" fmla="*/ 0 w 176"/>
                    <a:gd name="T5" fmla="*/ 0 h 183"/>
                    <a:gd name="T6" fmla="*/ 0 w 176"/>
                    <a:gd name="T7" fmla="*/ 183 h 183"/>
                    <a:gd name="T8" fmla="*/ 176 w 176"/>
                    <a:gd name="T9" fmla="*/ 183 h 183"/>
                    <a:gd name="T10" fmla="*/ 176 w 176"/>
                    <a:gd name="T11" fmla="*/ 183 h 183"/>
                    <a:gd name="T12" fmla="*/ 0 60000 65536"/>
                    <a:gd name="T13" fmla="*/ 0 60000 65536"/>
                    <a:gd name="T14" fmla="*/ 0 60000 65536"/>
                    <a:gd name="T15" fmla="*/ 0 60000 65536"/>
                    <a:gd name="T16" fmla="*/ 0 60000 65536"/>
                    <a:gd name="T17" fmla="*/ 0 60000 65536"/>
                    <a:gd name="T18" fmla="*/ 0 w 176"/>
                    <a:gd name="T19" fmla="*/ 0 h 183"/>
                    <a:gd name="T20" fmla="*/ 176 w 176"/>
                    <a:gd name="T21" fmla="*/ 183 h 183"/>
                  </a:gdLst>
                  <a:ahLst/>
                  <a:cxnLst>
                    <a:cxn ang="T12">
                      <a:pos x="T0" y="T1"/>
                    </a:cxn>
                    <a:cxn ang="T13">
                      <a:pos x="T2" y="T3"/>
                    </a:cxn>
                    <a:cxn ang="T14">
                      <a:pos x="T4" y="T5"/>
                    </a:cxn>
                    <a:cxn ang="T15">
                      <a:pos x="T6" y="T7"/>
                    </a:cxn>
                    <a:cxn ang="T16">
                      <a:pos x="T8" y="T9"/>
                    </a:cxn>
                    <a:cxn ang="T17">
                      <a:pos x="T10" y="T11"/>
                    </a:cxn>
                  </a:cxnLst>
                  <a:rect l="T18" t="T19" r="T20" b="T21"/>
                  <a:pathLst>
                    <a:path w="176" h="183">
                      <a:moveTo>
                        <a:pt x="176" y="183"/>
                      </a:moveTo>
                      <a:lnTo>
                        <a:pt x="176" y="0"/>
                      </a:lnTo>
                      <a:lnTo>
                        <a:pt x="0" y="0"/>
                      </a:lnTo>
                      <a:lnTo>
                        <a:pt x="0" y="183"/>
                      </a:lnTo>
                      <a:lnTo>
                        <a:pt x="176" y="183"/>
                      </a:lnTo>
                      <a:close/>
                    </a:path>
                  </a:pathLst>
                </a:custGeom>
                <a:noFill/>
                <a:ln w="0">
                  <a:solidFill>
                    <a:srgbClr val="000000"/>
                  </a:solidFill>
                  <a:round/>
                  <a:headEnd/>
                  <a:tailEnd/>
                </a:ln>
              </p:spPr>
              <p:txBody>
                <a:bodyPr/>
                <a:lstStyle/>
                <a:p>
                  <a:endParaRPr lang="en-US"/>
                </a:p>
              </p:txBody>
            </p:sp>
            <p:sp>
              <p:nvSpPr>
                <p:cNvPr id="1752" name="Freeform 460"/>
                <p:cNvSpPr>
                  <a:spLocks noEditPoints="1"/>
                </p:cNvSpPr>
                <p:nvPr/>
              </p:nvSpPr>
              <p:spPr bwMode="auto">
                <a:xfrm>
                  <a:off x="2597" y="2333"/>
                  <a:ext cx="176" cy="224"/>
                </a:xfrm>
                <a:custGeom>
                  <a:avLst/>
                  <a:gdLst>
                    <a:gd name="T0" fmla="*/ 176 w 176"/>
                    <a:gd name="T1" fmla="*/ 41 h 224"/>
                    <a:gd name="T2" fmla="*/ 0 w 176"/>
                    <a:gd name="T3" fmla="*/ 41 h 224"/>
                    <a:gd name="T4" fmla="*/ 176 w 176"/>
                    <a:gd name="T5" fmla="*/ 41 h 224"/>
                    <a:gd name="T6" fmla="*/ 176 w 176"/>
                    <a:gd name="T7" fmla="*/ 41 h 224"/>
                    <a:gd name="T8" fmla="*/ 0 w 176"/>
                    <a:gd name="T9" fmla="*/ 41 h 224"/>
                    <a:gd name="T10" fmla="*/ 110 w 176"/>
                    <a:gd name="T11" fmla="*/ 41 h 224"/>
                    <a:gd name="T12" fmla="*/ 110 w 176"/>
                    <a:gd name="T13" fmla="*/ 0 h 224"/>
                    <a:gd name="T14" fmla="*/ 0 w 176"/>
                    <a:gd name="T15" fmla="*/ 0 h 224"/>
                    <a:gd name="T16" fmla="*/ 0 w 176"/>
                    <a:gd name="T17" fmla="*/ 41 h 224"/>
                    <a:gd name="T18" fmla="*/ 0 w 176"/>
                    <a:gd name="T19" fmla="*/ 41 h 224"/>
                    <a:gd name="T20" fmla="*/ 0 w 176"/>
                    <a:gd name="T21" fmla="*/ 224 h 224"/>
                    <a:gd name="T22" fmla="*/ 0 w 176"/>
                    <a:gd name="T23" fmla="*/ 0 h 224"/>
                    <a:gd name="T24" fmla="*/ 0 w 176"/>
                    <a:gd name="T25" fmla="*/ 224 h 224"/>
                    <a:gd name="T26" fmla="*/ 0 w 176"/>
                    <a:gd name="T27" fmla="*/ 224 h 224"/>
                    <a:gd name="T28" fmla="*/ 176 w 176"/>
                    <a:gd name="T29" fmla="*/ 224 h 224"/>
                    <a:gd name="T30" fmla="*/ 176 w 176"/>
                    <a:gd name="T31" fmla="*/ 41 h 224"/>
                    <a:gd name="T32" fmla="*/ 176 w 176"/>
                    <a:gd name="T33" fmla="*/ 224 h 224"/>
                    <a:gd name="T34" fmla="*/ 176 w 176"/>
                    <a:gd name="T35" fmla="*/ 224 h 22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76"/>
                    <a:gd name="T55" fmla="*/ 0 h 224"/>
                    <a:gd name="T56" fmla="*/ 176 w 176"/>
                    <a:gd name="T57" fmla="*/ 224 h 22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76" h="224">
                      <a:moveTo>
                        <a:pt x="176" y="41"/>
                      </a:moveTo>
                      <a:lnTo>
                        <a:pt x="0" y="41"/>
                      </a:lnTo>
                      <a:lnTo>
                        <a:pt x="176" y="41"/>
                      </a:lnTo>
                      <a:close/>
                      <a:moveTo>
                        <a:pt x="0" y="41"/>
                      </a:moveTo>
                      <a:lnTo>
                        <a:pt x="110" y="41"/>
                      </a:lnTo>
                      <a:lnTo>
                        <a:pt x="110" y="0"/>
                      </a:lnTo>
                      <a:lnTo>
                        <a:pt x="0" y="0"/>
                      </a:lnTo>
                      <a:lnTo>
                        <a:pt x="0" y="41"/>
                      </a:lnTo>
                      <a:close/>
                      <a:moveTo>
                        <a:pt x="0" y="224"/>
                      </a:moveTo>
                      <a:lnTo>
                        <a:pt x="0" y="0"/>
                      </a:lnTo>
                      <a:lnTo>
                        <a:pt x="0" y="224"/>
                      </a:lnTo>
                      <a:close/>
                      <a:moveTo>
                        <a:pt x="176" y="224"/>
                      </a:moveTo>
                      <a:lnTo>
                        <a:pt x="176" y="41"/>
                      </a:lnTo>
                      <a:lnTo>
                        <a:pt x="176" y="224"/>
                      </a:lnTo>
                      <a:close/>
                    </a:path>
                  </a:pathLst>
                </a:custGeom>
                <a:solidFill>
                  <a:srgbClr val="FFFFFF"/>
                </a:solidFill>
                <a:ln w="9525">
                  <a:noFill/>
                  <a:round/>
                  <a:headEnd/>
                  <a:tailEnd/>
                </a:ln>
              </p:spPr>
              <p:txBody>
                <a:bodyPr/>
                <a:lstStyle/>
                <a:p>
                  <a:endParaRPr lang="en-US"/>
                </a:p>
              </p:txBody>
            </p:sp>
            <p:sp>
              <p:nvSpPr>
                <p:cNvPr id="1757" name="Freeform 461"/>
                <p:cNvSpPr>
                  <a:spLocks/>
                </p:cNvSpPr>
                <p:nvPr/>
              </p:nvSpPr>
              <p:spPr bwMode="auto">
                <a:xfrm>
                  <a:off x="2597" y="2374"/>
                  <a:ext cx="176" cy="0"/>
                </a:xfrm>
                <a:custGeom>
                  <a:avLst/>
                  <a:gdLst>
                    <a:gd name="T0" fmla="*/ 176 w 176"/>
                    <a:gd name="T1" fmla="*/ 0 w 176"/>
                    <a:gd name="T2" fmla="*/ 176 w 176"/>
                    <a:gd name="T3" fmla="*/ 176 w 176"/>
                    <a:gd name="T4" fmla="*/ 0 60000 65536"/>
                    <a:gd name="T5" fmla="*/ 0 60000 65536"/>
                    <a:gd name="T6" fmla="*/ 0 60000 65536"/>
                    <a:gd name="T7" fmla="*/ 0 60000 65536"/>
                    <a:gd name="T8" fmla="*/ 0 w 176"/>
                    <a:gd name="T9" fmla="*/ 176 w 176"/>
                  </a:gdLst>
                  <a:ahLst/>
                  <a:cxnLst>
                    <a:cxn ang="T4">
                      <a:pos x="T0" y="0"/>
                    </a:cxn>
                    <a:cxn ang="T5">
                      <a:pos x="T1" y="0"/>
                    </a:cxn>
                    <a:cxn ang="T6">
                      <a:pos x="T2" y="0"/>
                    </a:cxn>
                    <a:cxn ang="T7">
                      <a:pos x="T3" y="0"/>
                    </a:cxn>
                  </a:cxnLst>
                  <a:rect l="T8" t="0" r="T9" b="0"/>
                  <a:pathLst>
                    <a:path w="176">
                      <a:moveTo>
                        <a:pt x="176" y="0"/>
                      </a:moveTo>
                      <a:lnTo>
                        <a:pt x="0" y="0"/>
                      </a:lnTo>
                      <a:lnTo>
                        <a:pt x="176" y="0"/>
                      </a:lnTo>
                      <a:close/>
                    </a:path>
                  </a:pathLst>
                </a:custGeom>
                <a:noFill/>
                <a:ln w="0">
                  <a:solidFill>
                    <a:srgbClr val="000000"/>
                  </a:solidFill>
                  <a:round/>
                  <a:headEnd/>
                  <a:tailEnd/>
                </a:ln>
              </p:spPr>
              <p:txBody>
                <a:bodyPr/>
                <a:lstStyle/>
                <a:p>
                  <a:endParaRPr lang="en-US"/>
                </a:p>
              </p:txBody>
            </p:sp>
            <p:sp>
              <p:nvSpPr>
                <p:cNvPr id="1758" name="Rectangle 462"/>
                <p:cNvSpPr>
                  <a:spLocks noChangeArrowheads="1"/>
                </p:cNvSpPr>
                <p:nvPr/>
              </p:nvSpPr>
              <p:spPr bwMode="auto">
                <a:xfrm>
                  <a:off x="2597" y="2333"/>
                  <a:ext cx="110" cy="41"/>
                </a:xfrm>
                <a:prstGeom prst="rect">
                  <a:avLst/>
                </a:prstGeom>
                <a:noFill/>
                <a:ln w="0">
                  <a:solidFill>
                    <a:srgbClr val="000000"/>
                  </a:solidFill>
                  <a:miter lim="800000"/>
                  <a:headEnd/>
                  <a:tailEnd/>
                </a:ln>
              </p:spPr>
              <p:txBody>
                <a:bodyPr/>
                <a:lstStyle/>
                <a:p>
                  <a:pPr algn="l" eaLnBrk="0" hangingPunct="0"/>
                  <a:endParaRPr lang="en-US" sz="1800" b="0">
                    <a:solidFill>
                      <a:schemeClr val="tx1"/>
                    </a:solidFill>
                  </a:endParaRPr>
                </a:p>
              </p:txBody>
            </p:sp>
            <p:sp>
              <p:nvSpPr>
                <p:cNvPr id="1763" name="Freeform 463"/>
                <p:cNvSpPr>
                  <a:spLocks/>
                </p:cNvSpPr>
                <p:nvPr/>
              </p:nvSpPr>
              <p:spPr bwMode="auto">
                <a:xfrm>
                  <a:off x="2597" y="2333"/>
                  <a:ext cx="0" cy="224"/>
                </a:xfrm>
                <a:custGeom>
                  <a:avLst/>
                  <a:gdLst>
                    <a:gd name="T0" fmla="*/ 224 h 224"/>
                    <a:gd name="T1" fmla="*/ 0 h 224"/>
                    <a:gd name="T2" fmla="*/ 224 h 224"/>
                    <a:gd name="T3" fmla="*/ 224 h 224"/>
                    <a:gd name="T4" fmla="*/ 0 60000 65536"/>
                    <a:gd name="T5" fmla="*/ 0 60000 65536"/>
                    <a:gd name="T6" fmla="*/ 0 60000 65536"/>
                    <a:gd name="T7" fmla="*/ 0 60000 65536"/>
                    <a:gd name="T8" fmla="*/ 0 h 224"/>
                    <a:gd name="T9" fmla="*/ 224 h 224"/>
                  </a:gdLst>
                  <a:ahLst/>
                  <a:cxnLst>
                    <a:cxn ang="T4">
                      <a:pos x="0" y="T0"/>
                    </a:cxn>
                    <a:cxn ang="T5">
                      <a:pos x="0" y="T1"/>
                    </a:cxn>
                    <a:cxn ang="T6">
                      <a:pos x="0" y="T2"/>
                    </a:cxn>
                    <a:cxn ang="T7">
                      <a:pos x="0" y="T3"/>
                    </a:cxn>
                  </a:cxnLst>
                  <a:rect l="0" t="T8" r="0" b="T9"/>
                  <a:pathLst>
                    <a:path h="224">
                      <a:moveTo>
                        <a:pt x="0" y="224"/>
                      </a:moveTo>
                      <a:lnTo>
                        <a:pt x="0" y="0"/>
                      </a:lnTo>
                      <a:lnTo>
                        <a:pt x="0" y="224"/>
                      </a:lnTo>
                      <a:close/>
                    </a:path>
                  </a:pathLst>
                </a:custGeom>
                <a:noFill/>
                <a:ln w="0">
                  <a:solidFill>
                    <a:srgbClr val="000000"/>
                  </a:solidFill>
                  <a:round/>
                  <a:headEnd/>
                  <a:tailEnd/>
                </a:ln>
              </p:spPr>
              <p:txBody>
                <a:bodyPr/>
                <a:lstStyle/>
                <a:p>
                  <a:endParaRPr lang="en-US"/>
                </a:p>
              </p:txBody>
            </p:sp>
            <p:sp>
              <p:nvSpPr>
                <p:cNvPr id="1764" name="Freeform 464"/>
                <p:cNvSpPr>
                  <a:spLocks/>
                </p:cNvSpPr>
                <p:nvPr/>
              </p:nvSpPr>
              <p:spPr bwMode="auto">
                <a:xfrm>
                  <a:off x="2773" y="2374"/>
                  <a:ext cx="0" cy="183"/>
                </a:xfrm>
                <a:custGeom>
                  <a:avLst/>
                  <a:gdLst>
                    <a:gd name="T0" fmla="*/ 183 h 183"/>
                    <a:gd name="T1" fmla="*/ 0 h 183"/>
                    <a:gd name="T2" fmla="*/ 183 h 183"/>
                    <a:gd name="T3" fmla="*/ 183 h 183"/>
                    <a:gd name="T4" fmla="*/ 0 60000 65536"/>
                    <a:gd name="T5" fmla="*/ 0 60000 65536"/>
                    <a:gd name="T6" fmla="*/ 0 60000 65536"/>
                    <a:gd name="T7" fmla="*/ 0 60000 65536"/>
                    <a:gd name="T8" fmla="*/ 0 h 183"/>
                    <a:gd name="T9" fmla="*/ 183 h 183"/>
                  </a:gdLst>
                  <a:ahLst/>
                  <a:cxnLst>
                    <a:cxn ang="T4">
                      <a:pos x="0" y="T0"/>
                    </a:cxn>
                    <a:cxn ang="T5">
                      <a:pos x="0" y="T1"/>
                    </a:cxn>
                    <a:cxn ang="T6">
                      <a:pos x="0" y="T2"/>
                    </a:cxn>
                    <a:cxn ang="T7">
                      <a:pos x="0" y="T3"/>
                    </a:cxn>
                  </a:cxnLst>
                  <a:rect l="0" t="T8" r="0" b="T9"/>
                  <a:pathLst>
                    <a:path h="183">
                      <a:moveTo>
                        <a:pt x="0" y="183"/>
                      </a:moveTo>
                      <a:lnTo>
                        <a:pt x="0" y="0"/>
                      </a:lnTo>
                      <a:lnTo>
                        <a:pt x="0" y="183"/>
                      </a:lnTo>
                      <a:close/>
                    </a:path>
                  </a:pathLst>
                </a:custGeom>
                <a:noFill/>
                <a:ln w="0">
                  <a:solidFill>
                    <a:srgbClr val="000000"/>
                  </a:solidFill>
                  <a:round/>
                  <a:headEnd/>
                  <a:tailEnd/>
                </a:ln>
              </p:spPr>
              <p:txBody>
                <a:bodyPr/>
                <a:lstStyle/>
                <a:p>
                  <a:endParaRPr lang="en-US"/>
                </a:p>
              </p:txBody>
            </p:sp>
            <p:sp>
              <p:nvSpPr>
                <p:cNvPr id="1765" name="Freeform 465"/>
                <p:cNvSpPr>
                  <a:spLocks/>
                </p:cNvSpPr>
                <p:nvPr/>
              </p:nvSpPr>
              <p:spPr bwMode="auto">
                <a:xfrm>
                  <a:off x="2761" y="2387"/>
                  <a:ext cx="0" cy="154"/>
                </a:xfrm>
                <a:custGeom>
                  <a:avLst/>
                  <a:gdLst>
                    <a:gd name="T0" fmla="*/ 154 h 154"/>
                    <a:gd name="T1" fmla="*/ 0 h 154"/>
                    <a:gd name="T2" fmla="*/ 154 h 154"/>
                    <a:gd name="T3" fmla="*/ 154 h 154"/>
                    <a:gd name="T4" fmla="*/ 0 60000 65536"/>
                    <a:gd name="T5" fmla="*/ 0 60000 65536"/>
                    <a:gd name="T6" fmla="*/ 0 60000 65536"/>
                    <a:gd name="T7" fmla="*/ 0 60000 65536"/>
                    <a:gd name="T8" fmla="*/ 0 h 154"/>
                    <a:gd name="T9" fmla="*/ 154 h 154"/>
                  </a:gdLst>
                  <a:ahLst/>
                  <a:cxnLst>
                    <a:cxn ang="T4">
                      <a:pos x="0" y="T0"/>
                    </a:cxn>
                    <a:cxn ang="T5">
                      <a:pos x="0" y="T1"/>
                    </a:cxn>
                    <a:cxn ang="T6">
                      <a:pos x="0" y="T2"/>
                    </a:cxn>
                    <a:cxn ang="T7">
                      <a:pos x="0" y="T3"/>
                    </a:cxn>
                  </a:cxnLst>
                  <a:rect l="0" t="T8" r="0" b="T9"/>
                  <a:pathLst>
                    <a:path h="154">
                      <a:moveTo>
                        <a:pt x="0" y="154"/>
                      </a:moveTo>
                      <a:lnTo>
                        <a:pt x="0" y="0"/>
                      </a:lnTo>
                      <a:lnTo>
                        <a:pt x="0" y="154"/>
                      </a:lnTo>
                      <a:close/>
                    </a:path>
                  </a:pathLst>
                </a:custGeom>
                <a:noFill/>
                <a:ln w="0">
                  <a:solidFill>
                    <a:srgbClr val="000000"/>
                  </a:solidFill>
                  <a:round/>
                  <a:headEnd/>
                  <a:tailEnd/>
                </a:ln>
              </p:spPr>
              <p:txBody>
                <a:bodyPr/>
                <a:lstStyle/>
                <a:p>
                  <a:endParaRPr lang="en-US"/>
                </a:p>
              </p:txBody>
            </p:sp>
            <p:sp>
              <p:nvSpPr>
                <p:cNvPr id="1767" name="Freeform 466"/>
                <p:cNvSpPr>
                  <a:spLocks/>
                </p:cNvSpPr>
                <p:nvPr/>
              </p:nvSpPr>
              <p:spPr bwMode="auto">
                <a:xfrm>
                  <a:off x="2609" y="2491"/>
                  <a:ext cx="152" cy="50"/>
                </a:xfrm>
                <a:custGeom>
                  <a:avLst/>
                  <a:gdLst>
                    <a:gd name="T0" fmla="*/ 0 w 152"/>
                    <a:gd name="T1" fmla="*/ 0 h 50"/>
                    <a:gd name="T2" fmla="*/ 0 w 152"/>
                    <a:gd name="T3" fmla="*/ 50 h 50"/>
                    <a:gd name="T4" fmla="*/ 152 w 152"/>
                    <a:gd name="T5" fmla="*/ 50 h 50"/>
                    <a:gd name="T6" fmla="*/ 152 w 152"/>
                    <a:gd name="T7" fmla="*/ 0 h 50"/>
                    <a:gd name="T8" fmla="*/ 0 w 152"/>
                    <a:gd name="T9" fmla="*/ 0 h 50"/>
                    <a:gd name="T10" fmla="*/ 0 w 152"/>
                    <a:gd name="T11" fmla="*/ 0 h 50"/>
                    <a:gd name="T12" fmla="*/ 0 60000 65536"/>
                    <a:gd name="T13" fmla="*/ 0 60000 65536"/>
                    <a:gd name="T14" fmla="*/ 0 60000 65536"/>
                    <a:gd name="T15" fmla="*/ 0 60000 65536"/>
                    <a:gd name="T16" fmla="*/ 0 60000 65536"/>
                    <a:gd name="T17" fmla="*/ 0 60000 65536"/>
                    <a:gd name="T18" fmla="*/ 0 w 152"/>
                    <a:gd name="T19" fmla="*/ 0 h 50"/>
                    <a:gd name="T20" fmla="*/ 152 w 152"/>
                    <a:gd name="T21" fmla="*/ 50 h 50"/>
                  </a:gdLst>
                  <a:ahLst/>
                  <a:cxnLst>
                    <a:cxn ang="T12">
                      <a:pos x="T0" y="T1"/>
                    </a:cxn>
                    <a:cxn ang="T13">
                      <a:pos x="T2" y="T3"/>
                    </a:cxn>
                    <a:cxn ang="T14">
                      <a:pos x="T4" y="T5"/>
                    </a:cxn>
                    <a:cxn ang="T15">
                      <a:pos x="T6" y="T7"/>
                    </a:cxn>
                    <a:cxn ang="T16">
                      <a:pos x="T8" y="T9"/>
                    </a:cxn>
                    <a:cxn ang="T17">
                      <a:pos x="T10" y="T11"/>
                    </a:cxn>
                  </a:cxnLst>
                  <a:rect l="T18" t="T19" r="T20" b="T21"/>
                  <a:pathLst>
                    <a:path w="152" h="50">
                      <a:moveTo>
                        <a:pt x="0" y="0"/>
                      </a:moveTo>
                      <a:lnTo>
                        <a:pt x="0" y="50"/>
                      </a:lnTo>
                      <a:lnTo>
                        <a:pt x="152" y="50"/>
                      </a:lnTo>
                      <a:lnTo>
                        <a:pt x="152" y="0"/>
                      </a:lnTo>
                      <a:lnTo>
                        <a:pt x="0" y="0"/>
                      </a:lnTo>
                      <a:close/>
                    </a:path>
                  </a:pathLst>
                </a:custGeom>
                <a:solidFill>
                  <a:srgbClr val="EAEAEA"/>
                </a:solidFill>
                <a:ln w="9525">
                  <a:noFill/>
                  <a:round/>
                  <a:headEnd/>
                  <a:tailEnd/>
                </a:ln>
              </p:spPr>
              <p:txBody>
                <a:bodyPr/>
                <a:lstStyle/>
                <a:p>
                  <a:endParaRPr lang="en-US"/>
                </a:p>
              </p:txBody>
            </p:sp>
            <p:sp>
              <p:nvSpPr>
                <p:cNvPr id="1769" name="Freeform 467"/>
                <p:cNvSpPr>
                  <a:spLocks/>
                </p:cNvSpPr>
                <p:nvPr/>
              </p:nvSpPr>
              <p:spPr bwMode="auto">
                <a:xfrm>
                  <a:off x="2609" y="2491"/>
                  <a:ext cx="152" cy="50"/>
                </a:xfrm>
                <a:custGeom>
                  <a:avLst/>
                  <a:gdLst>
                    <a:gd name="T0" fmla="*/ 152 w 152"/>
                    <a:gd name="T1" fmla="*/ 50 h 50"/>
                    <a:gd name="T2" fmla="*/ 152 w 152"/>
                    <a:gd name="T3" fmla="*/ 0 h 50"/>
                    <a:gd name="T4" fmla="*/ 0 w 152"/>
                    <a:gd name="T5" fmla="*/ 0 h 50"/>
                    <a:gd name="T6" fmla="*/ 0 w 152"/>
                    <a:gd name="T7" fmla="*/ 50 h 50"/>
                    <a:gd name="T8" fmla="*/ 152 w 152"/>
                    <a:gd name="T9" fmla="*/ 50 h 50"/>
                    <a:gd name="T10" fmla="*/ 152 w 152"/>
                    <a:gd name="T11" fmla="*/ 50 h 50"/>
                    <a:gd name="T12" fmla="*/ 0 60000 65536"/>
                    <a:gd name="T13" fmla="*/ 0 60000 65536"/>
                    <a:gd name="T14" fmla="*/ 0 60000 65536"/>
                    <a:gd name="T15" fmla="*/ 0 60000 65536"/>
                    <a:gd name="T16" fmla="*/ 0 60000 65536"/>
                    <a:gd name="T17" fmla="*/ 0 60000 65536"/>
                    <a:gd name="T18" fmla="*/ 0 w 152"/>
                    <a:gd name="T19" fmla="*/ 0 h 50"/>
                    <a:gd name="T20" fmla="*/ 152 w 152"/>
                    <a:gd name="T21" fmla="*/ 50 h 50"/>
                  </a:gdLst>
                  <a:ahLst/>
                  <a:cxnLst>
                    <a:cxn ang="T12">
                      <a:pos x="T0" y="T1"/>
                    </a:cxn>
                    <a:cxn ang="T13">
                      <a:pos x="T2" y="T3"/>
                    </a:cxn>
                    <a:cxn ang="T14">
                      <a:pos x="T4" y="T5"/>
                    </a:cxn>
                    <a:cxn ang="T15">
                      <a:pos x="T6" y="T7"/>
                    </a:cxn>
                    <a:cxn ang="T16">
                      <a:pos x="T8" y="T9"/>
                    </a:cxn>
                    <a:cxn ang="T17">
                      <a:pos x="T10" y="T11"/>
                    </a:cxn>
                  </a:cxnLst>
                  <a:rect l="T18" t="T19" r="T20" b="T21"/>
                  <a:pathLst>
                    <a:path w="152" h="50">
                      <a:moveTo>
                        <a:pt x="152" y="50"/>
                      </a:moveTo>
                      <a:lnTo>
                        <a:pt x="152" y="0"/>
                      </a:lnTo>
                      <a:lnTo>
                        <a:pt x="0" y="0"/>
                      </a:lnTo>
                      <a:lnTo>
                        <a:pt x="0" y="50"/>
                      </a:lnTo>
                      <a:lnTo>
                        <a:pt x="152" y="50"/>
                      </a:lnTo>
                      <a:close/>
                    </a:path>
                  </a:pathLst>
                </a:custGeom>
                <a:noFill/>
                <a:ln w="0">
                  <a:solidFill>
                    <a:srgbClr val="000000"/>
                  </a:solidFill>
                  <a:round/>
                  <a:headEnd/>
                  <a:tailEnd/>
                </a:ln>
              </p:spPr>
              <p:txBody>
                <a:bodyPr/>
                <a:lstStyle/>
                <a:p>
                  <a:endParaRPr lang="en-US"/>
                </a:p>
              </p:txBody>
            </p:sp>
            <p:sp>
              <p:nvSpPr>
                <p:cNvPr id="1770" name="Freeform 468"/>
                <p:cNvSpPr>
                  <a:spLocks/>
                </p:cNvSpPr>
                <p:nvPr/>
              </p:nvSpPr>
              <p:spPr bwMode="auto">
                <a:xfrm>
                  <a:off x="2609" y="2425"/>
                  <a:ext cx="152" cy="66"/>
                </a:xfrm>
                <a:custGeom>
                  <a:avLst/>
                  <a:gdLst>
                    <a:gd name="T0" fmla="*/ 0 w 152"/>
                    <a:gd name="T1" fmla="*/ 0 h 66"/>
                    <a:gd name="T2" fmla="*/ 0 w 152"/>
                    <a:gd name="T3" fmla="*/ 66 h 66"/>
                    <a:gd name="T4" fmla="*/ 152 w 152"/>
                    <a:gd name="T5" fmla="*/ 66 h 66"/>
                    <a:gd name="T6" fmla="*/ 152 w 152"/>
                    <a:gd name="T7" fmla="*/ 0 h 66"/>
                    <a:gd name="T8" fmla="*/ 0 w 152"/>
                    <a:gd name="T9" fmla="*/ 0 h 66"/>
                    <a:gd name="T10" fmla="*/ 0 w 152"/>
                    <a:gd name="T11" fmla="*/ 0 h 66"/>
                    <a:gd name="T12" fmla="*/ 0 60000 65536"/>
                    <a:gd name="T13" fmla="*/ 0 60000 65536"/>
                    <a:gd name="T14" fmla="*/ 0 60000 65536"/>
                    <a:gd name="T15" fmla="*/ 0 60000 65536"/>
                    <a:gd name="T16" fmla="*/ 0 60000 65536"/>
                    <a:gd name="T17" fmla="*/ 0 60000 65536"/>
                    <a:gd name="T18" fmla="*/ 0 w 152"/>
                    <a:gd name="T19" fmla="*/ 0 h 66"/>
                    <a:gd name="T20" fmla="*/ 152 w 152"/>
                    <a:gd name="T21" fmla="*/ 66 h 66"/>
                  </a:gdLst>
                  <a:ahLst/>
                  <a:cxnLst>
                    <a:cxn ang="T12">
                      <a:pos x="T0" y="T1"/>
                    </a:cxn>
                    <a:cxn ang="T13">
                      <a:pos x="T2" y="T3"/>
                    </a:cxn>
                    <a:cxn ang="T14">
                      <a:pos x="T4" y="T5"/>
                    </a:cxn>
                    <a:cxn ang="T15">
                      <a:pos x="T6" y="T7"/>
                    </a:cxn>
                    <a:cxn ang="T16">
                      <a:pos x="T8" y="T9"/>
                    </a:cxn>
                    <a:cxn ang="T17">
                      <a:pos x="T10" y="T11"/>
                    </a:cxn>
                  </a:cxnLst>
                  <a:rect l="T18" t="T19" r="T20" b="T21"/>
                  <a:pathLst>
                    <a:path w="152" h="66">
                      <a:moveTo>
                        <a:pt x="0" y="0"/>
                      </a:moveTo>
                      <a:lnTo>
                        <a:pt x="0" y="66"/>
                      </a:lnTo>
                      <a:lnTo>
                        <a:pt x="152" y="66"/>
                      </a:lnTo>
                      <a:lnTo>
                        <a:pt x="152" y="0"/>
                      </a:lnTo>
                      <a:lnTo>
                        <a:pt x="0" y="0"/>
                      </a:lnTo>
                      <a:close/>
                    </a:path>
                  </a:pathLst>
                </a:custGeom>
                <a:solidFill>
                  <a:srgbClr val="FFFFFF"/>
                </a:solidFill>
                <a:ln w="9525">
                  <a:noFill/>
                  <a:round/>
                  <a:headEnd/>
                  <a:tailEnd/>
                </a:ln>
              </p:spPr>
              <p:txBody>
                <a:bodyPr/>
                <a:lstStyle/>
                <a:p>
                  <a:endParaRPr lang="en-US"/>
                </a:p>
              </p:txBody>
            </p:sp>
            <p:sp>
              <p:nvSpPr>
                <p:cNvPr id="1771" name="Freeform 469"/>
                <p:cNvSpPr>
                  <a:spLocks/>
                </p:cNvSpPr>
                <p:nvPr/>
              </p:nvSpPr>
              <p:spPr bwMode="auto">
                <a:xfrm>
                  <a:off x="2609" y="2425"/>
                  <a:ext cx="152" cy="66"/>
                </a:xfrm>
                <a:custGeom>
                  <a:avLst/>
                  <a:gdLst>
                    <a:gd name="T0" fmla="*/ 152 w 152"/>
                    <a:gd name="T1" fmla="*/ 66 h 66"/>
                    <a:gd name="T2" fmla="*/ 152 w 152"/>
                    <a:gd name="T3" fmla="*/ 0 h 66"/>
                    <a:gd name="T4" fmla="*/ 0 w 152"/>
                    <a:gd name="T5" fmla="*/ 0 h 66"/>
                    <a:gd name="T6" fmla="*/ 0 w 152"/>
                    <a:gd name="T7" fmla="*/ 66 h 66"/>
                    <a:gd name="T8" fmla="*/ 152 w 152"/>
                    <a:gd name="T9" fmla="*/ 66 h 66"/>
                    <a:gd name="T10" fmla="*/ 152 w 152"/>
                    <a:gd name="T11" fmla="*/ 66 h 66"/>
                    <a:gd name="T12" fmla="*/ 0 60000 65536"/>
                    <a:gd name="T13" fmla="*/ 0 60000 65536"/>
                    <a:gd name="T14" fmla="*/ 0 60000 65536"/>
                    <a:gd name="T15" fmla="*/ 0 60000 65536"/>
                    <a:gd name="T16" fmla="*/ 0 60000 65536"/>
                    <a:gd name="T17" fmla="*/ 0 60000 65536"/>
                    <a:gd name="T18" fmla="*/ 0 w 152"/>
                    <a:gd name="T19" fmla="*/ 0 h 66"/>
                    <a:gd name="T20" fmla="*/ 152 w 152"/>
                    <a:gd name="T21" fmla="*/ 66 h 66"/>
                  </a:gdLst>
                  <a:ahLst/>
                  <a:cxnLst>
                    <a:cxn ang="T12">
                      <a:pos x="T0" y="T1"/>
                    </a:cxn>
                    <a:cxn ang="T13">
                      <a:pos x="T2" y="T3"/>
                    </a:cxn>
                    <a:cxn ang="T14">
                      <a:pos x="T4" y="T5"/>
                    </a:cxn>
                    <a:cxn ang="T15">
                      <a:pos x="T6" y="T7"/>
                    </a:cxn>
                    <a:cxn ang="T16">
                      <a:pos x="T8" y="T9"/>
                    </a:cxn>
                    <a:cxn ang="T17">
                      <a:pos x="T10" y="T11"/>
                    </a:cxn>
                  </a:cxnLst>
                  <a:rect l="T18" t="T19" r="T20" b="T21"/>
                  <a:pathLst>
                    <a:path w="152" h="66">
                      <a:moveTo>
                        <a:pt x="152" y="66"/>
                      </a:moveTo>
                      <a:lnTo>
                        <a:pt x="152" y="0"/>
                      </a:lnTo>
                      <a:lnTo>
                        <a:pt x="0" y="0"/>
                      </a:lnTo>
                      <a:lnTo>
                        <a:pt x="0" y="66"/>
                      </a:lnTo>
                      <a:lnTo>
                        <a:pt x="152" y="66"/>
                      </a:lnTo>
                      <a:close/>
                    </a:path>
                  </a:pathLst>
                </a:custGeom>
                <a:noFill/>
                <a:ln w="0">
                  <a:solidFill>
                    <a:srgbClr val="000000"/>
                  </a:solidFill>
                  <a:round/>
                  <a:headEnd/>
                  <a:tailEnd/>
                </a:ln>
              </p:spPr>
              <p:txBody>
                <a:bodyPr/>
                <a:lstStyle/>
                <a:p>
                  <a:endParaRPr lang="en-US"/>
                </a:p>
              </p:txBody>
            </p:sp>
            <p:sp>
              <p:nvSpPr>
                <p:cNvPr id="1772" name="Freeform 470"/>
                <p:cNvSpPr>
                  <a:spLocks noEditPoints="1"/>
                </p:cNvSpPr>
                <p:nvPr/>
              </p:nvSpPr>
              <p:spPr bwMode="auto">
                <a:xfrm>
                  <a:off x="2609" y="2387"/>
                  <a:ext cx="152" cy="154"/>
                </a:xfrm>
                <a:custGeom>
                  <a:avLst/>
                  <a:gdLst>
                    <a:gd name="T0" fmla="*/ 152 w 152"/>
                    <a:gd name="T1" fmla="*/ 38 h 154"/>
                    <a:gd name="T2" fmla="*/ 152 w 152"/>
                    <a:gd name="T3" fmla="*/ 0 h 154"/>
                    <a:gd name="T4" fmla="*/ 0 w 152"/>
                    <a:gd name="T5" fmla="*/ 0 h 154"/>
                    <a:gd name="T6" fmla="*/ 0 w 152"/>
                    <a:gd name="T7" fmla="*/ 38 h 154"/>
                    <a:gd name="T8" fmla="*/ 152 w 152"/>
                    <a:gd name="T9" fmla="*/ 38 h 154"/>
                    <a:gd name="T10" fmla="*/ 152 w 152"/>
                    <a:gd name="T11" fmla="*/ 38 h 154"/>
                    <a:gd name="T12" fmla="*/ 0 w 152"/>
                    <a:gd name="T13" fmla="*/ 154 h 154"/>
                    <a:gd name="T14" fmla="*/ 0 w 152"/>
                    <a:gd name="T15" fmla="*/ 0 h 154"/>
                    <a:gd name="T16" fmla="*/ 0 w 152"/>
                    <a:gd name="T17" fmla="*/ 154 h 154"/>
                    <a:gd name="T18" fmla="*/ 0 w 152"/>
                    <a:gd name="T19" fmla="*/ 154 h 154"/>
                    <a:gd name="T20" fmla="*/ 152 w 152"/>
                    <a:gd name="T21" fmla="*/ 154 h 154"/>
                    <a:gd name="T22" fmla="*/ 152 w 152"/>
                    <a:gd name="T23" fmla="*/ 0 h 154"/>
                    <a:gd name="T24" fmla="*/ 152 w 152"/>
                    <a:gd name="T25" fmla="*/ 154 h 154"/>
                    <a:gd name="T26" fmla="*/ 152 w 152"/>
                    <a:gd name="T27" fmla="*/ 154 h 15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52"/>
                    <a:gd name="T43" fmla="*/ 0 h 154"/>
                    <a:gd name="T44" fmla="*/ 152 w 152"/>
                    <a:gd name="T45" fmla="*/ 154 h 15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52" h="154">
                      <a:moveTo>
                        <a:pt x="152" y="38"/>
                      </a:moveTo>
                      <a:lnTo>
                        <a:pt x="152" y="0"/>
                      </a:lnTo>
                      <a:lnTo>
                        <a:pt x="0" y="0"/>
                      </a:lnTo>
                      <a:lnTo>
                        <a:pt x="0" y="38"/>
                      </a:lnTo>
                      <a:lnTo>
                        <a:pt x="152" y="38"/>
                      </a:lnTo>
                      <a:close/>
                      <a:moveTo>
                        <a:pt x="0" y="154"/>
                      </a:moveTo>
                      <a:lnTo>
                        <a:pt x="0" y="0"/>
                      </a:lnTo>
                      <a:lnTo>
                        <a:pt x="0" y="154"/>
                      </a:lnTo>
                      <a:close/>
                      <a:moveTo>
                        <a:pt x="152" y="154"/>
                      </a:moveTo>
                      <a:lnTo>
                        <a:pt x="152" y="0"/>
                      </a:lnTo>
                      <a:lnTo>
                        <a:pt x="152" y="154"/>
                      </a:lnTo>
                      <a:close/>
                    </a:path>
                  </a:pathLst>
                </a:custGeom>
                <a:solidFill>
                  <a:srgbClr val="FFFFFF"/>
                </a:solidFill>
                <a:ln w="9525">
                  <a:noFill/>
                  <a:round/>
                  <a:headEnd/>
                  <a:tailEnd/>
                </a:ln>
              </p:spPr>
              <p:txBody>
                <a:bodyPr/>
                <a:lstStyle/>
                <a:p>
                  <a:endParaRPr lang="en-US"/>
                </a:p>
              </p:txBody>
            </p:sp>
            <p:sp>
              <p:nvSpPr>
                <p:cNvPr id="1773" name="Freeform 471"/>
                <p:cNvSpPr>
                  <a:spLocks/>
                </p:cNvSpPr>
                <p:nvPr/>
              </p:nvSpPr>
              <p:spPr bwMode="auto">
                <a:xfrm>
                  <a:off x="2609" y="2387"/>
                  <a:ext cx="152" cy="38"/>
                </a:xfrm>
                <a:custGeom>
                  <a:avLst/>
                  <a:gdLst>
                    <a:gd name="T0" fmla="*/ 152 w 152"/>
                    <a:gd name="T1" fmla="*/ 38 h 38"/>
                    <a:gd name="T2" fmla="*/ 152 w 152"/>
                    <a:gd name="T3" fmla="*/ 0 h 38"/>
                    <a:gd name="T4" fmla="*/ 0 w 152"/>
                    <a:gd name="T5" fmla="*/ 0 h 38"/>
                    <a:gd name="T6" fmla="*/ 0 w 152"/>
                    <a:gd name="T7" fmla="*/ 38 h 38"/>
                    <a:gd name="T8" fmla="*/ 152 w 152"/>
                    <a:gd name="T9" fmla="*/ 38 h 38"/>
                    <a:gd name="T10" fmla="*/ 152 w 152"/>
                    <a:gd name="T11" fmla="*/ 38 h 38"/>
                    <a:gd name="T12" fmla="*/ 0 60000 65536"/>
                    <a:gd name="T13" fmla="*/ 0 60000 65536"/>
                    <a:gd name="T14" fmla="*/ 0 60000 65536"/>
                    <a:gd name="T15" fmla="*/ 0 60000 65536"/>
                    <a:gd name="T16" fmla="*/ 0 60000 65536"/>
                    <a:gd name="T17" fmla="*/ 0 60000 65536"/>
                    <a:gd name="T18" fmla="*/ 0 w 152"/>
                    <a:gd name="T19" fmla="*/ 0 h 38"/>
                    <a:gd name="T20" fmla="*/ 152 w 152"/>
                    <a:gd name="T21" fmla="*/ 38 h 38"/>
                  </a:gdLst>
                  <a:ahLst/>
                  <a:cxnLst>
                    <a:cxn ang="T12">
                      <a:pos x="T0" y="T1"/>
                    </a:cxn>
                    <a:cxn ang="T13">
                      <a:pos x="T2" y="T3"/>
                    </a:cxn>
                    <a:cxn ang="T14">
                      <a:pos x="T4" y="T5"/>
                    </a:cxn>
                    <a:cxn ang="T15">
                      <a:pos x="T6" y="T7"/>
                    </a:cxn>
                    <a:cxn ang="T16">
                      <a:pos x="T8" y="T9"/>
                    </a:cxn>
                    <a:cxn ang="T17">
                      <a:pos x="T10" y="T11"/>
                    </a:cxn>
                  </a:cxnLst>
                  <a:rect l="T18" t="T19" r="T20" b="T21"/>
                  <a:pathLst>
                    <a:path w="152" h="38">
                      <a:moveTo>
                        <a:pt x="152" y="38"/>
                      </a:moveTo>
                      <a:lnTo>
                        <a:pt x="152" y="0"/>
                      </a:lnTo>
                      <a:lnTo>
                        <a:pt x="0" y="0"/>
                      </a:lnTo>
                      <a:lnTo>
                        <a:pt x="0" y="38"/>
                      </a:lnTo>
                      <a:lnTo>
                        <a:pt x="152" y="38"/>
                      </a:lnTo>
                      <a:close/>
                    </a:path>
                  </a:pathLst>
                </a:custGeom>
                <a:noFill/>
                <a:ln w="0">
                  <a:solidFill>
                    <a:srgbClr val="000000"/>
                  </a:solidFill>
                  <a:round/>
                  <a:headEnd/>
                  <a:tailEnd/>
                </a:ln>
              </p:spPr>
              <p:txBody>
                <a:bodyPr/>
                <a:lstStyle/>
                <a:p>
                  <a:endParaRPr lang="en-US"/>
                </a:p>
              </p:txBody>
            </p:sp>
            <p:sp>
              <p:nvSpPr>
                <p:cNvPr id="1774" name="Freeform 472"/>
                <p:cNvSpPr>
                  <a:spLocks/>
                </p:cNvSpPr>
                <p:nvPr/>
              </p:nvSpPr>
              <p:spPr bwMode="auto">
                <a:xfrm>
                  <a:off x="2609" y="2387"/>
                  <a:ext cx="0" cy="154"/>
                </a:xfrm>
                <a:custGeom>
                  <a:avLst/>
                  <a:gdLst>
                    <a:gd name="T0" fmla="*/ 154 h 154"/>
                    <a:gd name="T1" fmla="*/ 0 h 154"/>
                    <a:gd name="T2" fmla="*/ 154 h 154"/>
                    <a:gd name="T3" fmla="*/ 0 60000 65536"/>
                    <a:gd name="T4" fmla="*/ 0 60000 65536"/>
                    <a:gd name="T5" fmla="*/ 0 60000 65536"/>
                    <a:gd name="T6" fmla="*/ 0 h 154"/>
                    <a:gd name="T7" fmla="*/ 154 h 154"/>
                  </a:gdLst>
                  <a:ahLst/>
                  <a:cxnLst>
                    <a:cxn ang="T3">
                      <a:pos x="0" y="T0"/>
                    </a:cxn>
                    <a:cxn ang="T4">
                      <a:pos x="0" y="T1"/>
                    </a:cxn>
                    <a:cxn ang="T5">
                      <a:pos x="0" y="T2"/>
                    </a:cxn>
                  </a:cxnLst>
                  <a:rect l="0" t="T6" r="0" b="T7"/>
                  <a:pathLst>
                    <a:path h="154">
                      <a:moveTo>
                        <a:pt x="0" y="154"/>
                      </a:moveTo>
                      <a:lnTo>
                        <a:pt x="0" y="0"/>
                      </a:lnTo>
                      <a:lnTo>
                        <a:pt x="0" y="154"/>
                      </a:lnTo>
                      <a:close/>
                    </a:path>
                  </a:pathLst>
                </a:custGeom>
                <a:noFill/>
                <a:ln w="0">
                  <a:solidFill>
                    <a:srgbClr val="000000"/>
                  </a:solidFill>
                  <a:round/>
                  <a:headEnd/>
                  <a:tailEnd/>
                </a:ln>
              </p:spPr>
              <p:txBody>
                <a:bodyPr/>
                <a:lstStyle/>
                <a:p>
                  <a:endParaRPr lang="en-US"/>
                </a:p>
              </p:txBody>
            </p:sp>
            <p:sp>
              <p:nvSpPr>
                <p:cNvPr id="1775" name="Freeform 473"/>
                <p:cNvSpPr>
                  <a:spLocks/>
                </p:cNvSpPr>
                <p:nvPr/>
              </p:nvSpPr>
              <p:spPr bwMode="auto">
                <a:xfrm>
                  <a:off x="2761" y="2387"/>
                  <a:ext cx="0" cy="154"/>
                </a:xfrm>
                <a:custGeom>
                  <a:avLst/>
                  <a:gdLst>
                    <a:gd name="T0" fmla="*/ 154 h 154"/>
                    <a:gd name="T1" fmla="*/ 0 h 154"/>
                    <a:gd name="T2" fmla="*/ 154 h 154"/>
                    <a:gd name="T3" fmla="*/ 0 60000 65536"/>
                    <a:gd name="T4" fmla="*/ 0 60000 65536"/>
                    <a:gd name="T5" fmla="*/ 0 60000 65536"/>
                    <a:gd name="T6" fmla="*/ 0 h 154"/>
                    <a:gd name="T7" fmla="*/ 154 h 154"/>
                  </a:gdLst>
                  <a:ahLst/>
                  <a:cxnLst>
                    <a:cxn ang="T3">
                      <a:pos x="0" y="T0"/>
                    </a:cxn>
                    <a:cxn ang="T4">
                      <a:pos x="0" y="T1"/>
                    </a:cxn>
                    <a:cxn ang="T5">
                      <a:pos x="0" y="T2"/>
                    </a:cxn>
                  </a:cxnLst>
                  <a:rect l="0" t="T6" r="0" b="T7"/>
                  <a:pathLst>
                    <a:path h="154">
                      <a:moveTo>
                        <a:pt x="0" y="154"/>
                      </a:moveTo>
                      <a:lnTo>
                        <a:pt x="0" y="0"/>
                      </a:lnTo>
                      <a:lnTo>
                        <a:pt x="0" y="154"/>
                      </a:lnTo>
                      <a:close/>
                    </a:path>
                  </a:pathLst>
                </a:custGeom>
                <a:noFill/>
                <a:ln w="0">
                  <a:solidFill>
                    <a:srgbClr val="000000"/>
                  </a:solidFill>
                  <a:round/>
                  <a:headEnd/>
                  <a:tailEnd/>
                </a:ln>
              </p:spPr>
              <p:txBody>
                <a:bodyPr/>
                <a:lstStyle/>
                <a:p>
                  <a:endParaRPr lang="en-US"/>
                </a:p>
              </p:txBody>
            </p:sp>
            <p:sp>
              <p:nvSpPr>
                <p:cNvPr id="1776" name="Freeform 474"/>
                <p:cNvSpPr>
                  <a:spLocks/>
                </p:cNvSpPr>
                <p:nvPr/>
              </p:nvSpPr>
              <p:spPr bwMode="auto">
                <a:xfrm>
                  <a:off x="2956" y="2387"/>
                  <a:ext cx="0" cy="141"/>
                </a:xfrm>
                <a:custGeom>
                  <a:avLst/>
                  <a:gdLst>
                    <a:gd name="T0" fmla="*/ 141 h 141"/>
                    <a:gd name="T1" fmla="*/ 0 h 141"/>
                    <a:gd name="T2" fmla="*/ 141 h 141"/>
                    <a:gd name="T3" fmla="*/ 141 h 141"/>
                    <a:gd name="T4" fmla="*/ 0 60000 65536"/>
                    <a:gd name="T5" fmla="*/ 0 60000 65536"/>
                    <a:gd name="T6" fmla="*/ 0 60000 65536"/>
                    <a:gd name="T7" fmla="*/ 0 60000 65536"/>
                    <a:gd name="T8" fmla="*/ 0 h 141"/>
                    <a:gd name="T9" fmla="*/ 141 h 141"/>
                  </a:gdLst>
                  <a:ahLst/>
                  <a:cxnLst>
                    <a:cxn ang="T4">
                      <a:pos x="0" y="T0"/>
                    </a:cxn>
                    <a:cxn ang="T5">
                      <a:pos x="0" y="T1"/>
                    </a:cxn>
                    <a:cxn ang="T6">
                      <a:pos x="0" y="T2"/>
                    </a:cxn>
                    <a:cxn ang="T7">
                      <a:pos x="0" y="T3"/>
                    </a:cxn>
                  </a:cxnLst>
                  <a:rect l="0" t="T8" r="0" b="T9"/>
                  <a:pathLst>
                    <a:path h="141">
                      <a:moveTo>
                        <a:pt x="0" y="141"/>
                      </a:moveTo>
                      <a:lnTo>
                        <a:pt x="0" y="0"/>
                      </a:lnTo>
                      <a:lnTo>
                        <a:pt x="0" y="141"/>
                      </a:lnTo>
                      <a:close/>
                    </a:path>
                  </a:pathLst>
                </a:custGeom>
                <a:noFill/>
                <a:ln w="0">
                  <a:solidFill>
                    <a:srgbClr val="000000"/>
                  </a:solidFill>
                  <a:round/>
                  <a:headEnd/>
                  <a:tailEnd/>
                </a:ln>
              </p:spPr>
              <p:txBody>
                <a:bodyPr/>
                <a:lstStyle/>
                <a:p>
                  <a:endParaRPr lang="en-US"/>
                </a:p>
              </p:txBody>
            </p:sp>
            <p:sp>
              <p:nvSpPr>
                <p:cNvPr id="1777" name="Freeform 475"/>
                <p:cNvSpPr>
                  <a:spLocks/>
                </p:cNvSpPr>
                <p:nvPr/>
              </p:nvSpPr>
              <p:spPr bwMode="auto">
                <a:xfrm>
                  <a:off x="2798" y="2528"/>
                  <a:ext cx="158" cy="0"/>
                </a:xfrm>
                <a:custGeom>
                  <a:avLst/>
                  <a:gdLst>
                    <a:gd name="T0" fmla="*/ 158 w 158"/>
                    <a:gd name="T1" fmla="*/ 0 w 158"/>
                    <a:gd name="T2" fmla="*/ 158 w 158"/>
                    <a:gd name="T3" fmla="*/ 158 w 158"/>
                    <a:gd name="T4" fmla="*/ 0 60000 65536"/>
                    <a:gd name="T5" fmla="*/ 0 60000 65536"/>
                    <a:gd name="T6" fmla="*/ 0 60000 65536"/>
                    <a:gd name="T7" fmla="*/ 0 60000 65536"/>
                    <a:gd name="T8" fmla="*/ 0 w 158"/>
                    <a:gd name="T9" fmla="*/ 158 w 158"/>
                  </a:gdLst>
                  <a:ahLst/>
                  <a:cxnLst>
                    <a:cxn ang="T4">
                      <a:pos x="T0" y="0"/>
                    </a:cxn>
                    <a:cxn ang="T5">
                      <a:pos x="T1" y="0"/>
                    </a:cxn>
                    <a:cxn ang="T6">
                      <a:pos x="T2" y="0"/>
                    </a:cxn>
                    <a:cxn ang="T7">
                      <a:pos x="T3" y="0"/>
                    </a:cxn>
                  </a:cxnLst>
                  <a:rect l="T8" t="0" r="T9" b="0"/>
                  <a:pathLst>
                    <a:path w="158">
                      <a:moveTo>
                        <a:pt x="158" y="0"/>
                      </a:moveTo>
                      <a:lnTo>
                        <a:pt x="0" y="0"/>
                      </a:lnTo>
                      <a:lnTo>
                        <a:pt x="158" y="0"/>
                      </a:lnTo>
                      <a:close/>
                    </a:path>
                  </a:pathLst>
                </a:custGeom>
                <a:noFill/>
                <a:ln w="0">
                  <a:solidFill>
                    <a:srgbClr val="000000"/>
                  </a:solidFill>
                  <a:round/>
                  <a:headEnd/>
                  <a:tailEnd/>
                </a:ln>
              </p:spPr>
              <p:txBody>
                <a:bodyPr/>
                <a:lstStyle/>
                <a:p>
                  <a:endParaRPr lang="en-US"/>
                </a:p>
              </p:txBody>
            </p:sp>
            <p:sp>
              <p:nvSpPr>
                <p:cNvPr id="1779" name="Freeform 476"/>
                <p:cNvSpPr>
                  <a:spLocks/>
                </p:cNvSpPr>
                <p:nvPr/>
              </p:nvSpPr>
              <p:spPr bwMode="auto">
                <a:xfrm>
                  <a:off x="2798" y="2491"/>
                  <a:ext cx="158" cy="37"/>
                </a:xfrm>
                <a:custGeom>
                  <a:avLst/>
                  <a:gdLst>
                    <a:gd name="T0" fmla="*/ 0 w 158"/>
                    <a:gd name="T1" fmla="*/ 0 h 37"/>
                    <a:gd name="T2" fmla="*/ 0 w 158"/>
                    <a:gd name="T3" fmla="*/ 37 h 37"/>
                    <a:gd name="T4" fmla="*/ 158 w 158"/>
                    <a:gd name="T5" fmla="*/ 37 h 37"/>
                    <a:gd name="T6" fmla="*/ 158 w 158"/>
                    <a:gd name="T7" fmla="*/ 0 h 37"/>
                    <a:gd name="T8" fmla="*/ 0 w 158"/>
                    <a:gd name="T9" fmla="*/ 0 h 37"/>
                    <a:gd name="T10" fmla="*/ 0 w 158"/>
                    <a:gd name="T11" fmla="*/ 0 h 37"/>
                    <a:gd name="T12" fmla="*/ 0 60000 65536"/>
                    <a:gd name="T13" fmla="*/ 0 60000 65536"/>
                    <a:gd name="T14" fmla="*/ 0 60000 65536"/>
                    <a:gd name="T15" fmla="*/ 0 60000 65536"/>
                    <a:gd name="T16" fmla="*/ 0 60000 65536"/>
                    <a:gd name="T17" fmla="*/ 0 60000 65536"/>
                    <a:gd name="T18" fmla="*/ 0 w 158"/>
                    <a:gd name="T19" fmla="*/ 0 h 37"/>
                    <a:gd name="T20" fmla="*/ 158 w 158"/>
                    <a:gd name="T21" fmla="*/ 37 h 37"/>
                  </a:gdLst>
                  <a:ahLst/>
                  <a:cxnLst>
                    <a:cxn ang="T12">
                      <a:pos x="T0" y="T1"/>
                    </a:cxn>
                    <a:cxn ang="T13">
                      <a:pos x="T2" y="T3"/>
                    </a:cxn>
                    <a:cxn ang="T14">
                      <a:pos x="T4" y="T5"/>
                    </a:cxn>
                    <a:cxn ang="T15">
                      <a:pos x="T6" y="T7"/>
                    </a:cxn>
                    <a:cxn ang="T16">
                      <a:pos x="T8" y="T9"/>
                    </a:cxn>
                    <a:cxn ang="T17">
                      <a:pos x="T10" y="T11"/>
                    </a:cxn>
                  </a:cxnLst>
                  <a:rect l="T18" t="T19" r="T20" b="T21"/>
                  <a:pathLst>
                    <a:path w="158" h="37">
                      <a:moveTo>
                        <a:pt x="0" y="0"/>
                      </a:moveTo>
                      <a:lnTo>
                        <a:pt x="0" y="37"/>
                      </a:lnTo>
                      <a:lnTo>
                        <a:pt x="158" y="37"/>
                      </a:lnTo>
                      <a:lnTo>
                        <a:pt x="158" y="0"/>
                      </a:lnTo>
                      <a:lnTo>
                        <a:pt x="0" y="0"/>
                      </a:lnTo>
                      <a:close/>
                    </a:path>
                  </a:pathLst>
                </a:custGeom>
                <a:solidFill>
                  <a:srgbClr val="EAEAEA"/>
                </a:solidFill>
                <a:ln w="9525">
                  <a:noFill/>
                  <a:round/>
                  <a:headEnd/>
                  <a:tailEnd/>
                </a:ln>
              </p:spPr>
              <p:txBody>
                <a:bodyPr/>
                <a:lstStyle/>
                <a:p>
                  <a:endParaRPr lang="en-US"/>
                </a:p>
              </p:txBody>
            </p:sp>
            <p:sp>
              <p:nvSpPr>
                <p:cNvPr id="1780" name="Freeform 477"/>
                <p:cNvSpPr>
                  <a:spLocks/>
                </p:cNvSpPr>
                <p:nvPr/>
              </p:nvSpPr>
              <p:spPr bwMode="auto">
                <a:xfrm>
                  <a:off x="2798" y="2491"/>
                  <a:ext cx="158" cy="37"/>
                </a:xfrm>
                <a:custGeom>
                  <a:avLst/>
                  <a:gdLst>
                    <a:gd name="T0" fmla="*/ 158 w 158"/>
                    <a:gd name="T1" fmla="*/ 37 h 37"/>
                    <a:gd name="T2" fmla="*/ 158 w 158"/>
                    <a:gd name="T3" fmla="*/ 0 h 37"/>
                    <a:gd name="T4" fmla="*/ 0 w 158"/>
                    <a:gd name="T5" fmla="*/ 0 h 37"/>
                    <a:gd name="T6" fmla="*/ 0 w 158"/>
                    <a:gd name="T7" fmla="*/ 37 h 37"/>
                    <a:gd name="T8" fmla="*/ 158 w 158"/>
                    <a:gd name="T9" fmla="*/ 37 h 37"/>
                    <a:gd name="T10" fmla="*/ 158 w 158"/>
                    <a:gd name="T11" fmla="*/ 37 h 37"/>
                    <a:gd name="T12" fmla="*/ 0 60000 65536"/>
                    <a:gd name="T13" fmla="*/ 0 60000 65536"/>
                    <a:gd name="T14" fmla="*/ 0 60000 65536"/>
                    <a:gd name="T15" fmla="*/ 0 60000 65536"/>
                    <a:gd name="T16" fmla="*/ 0 60000 65536"/>
                    <a:gd name="T17" fmla="*/ 0 60000 65536"/>
                    <a:gd name="T18" fmla="*/ 0 w 158"/>
                    <a:gd name="T19" fmla="*/ 0 h 37"/>
                    <a:gd name="T20" fmla="*/ 158 w 158"/>
                    <a:gd name="T21" fmla="*/ 37 h 37"/>
                  </a:gdLst>
                  <a:ahLst/>
                  <a:cxnLst>
                    <a:cxn ang="T12">
                      <a:pos x="T0" y="T1"/>
                    </a:cxn>
                    <a:cxn ang="T13">
                      <a:pos x="T2" y="T3"/>
                    </a:cxn>
                    <a:cxn ang="T14">
                      <a:pos x="T4" y="T5"/>
                    </a:cxn>
                    <a:cxn ang="T15">
                      <a:pos x="T6" y="T7"/>
                    </a:cxn>
                    <a:cxn ang="T16">
                      <a:pos x="T8" y="T9"/>
                    </a:cxn>
                    <a:cxn ang="T17">
                      <a:pos x="T10" y="T11"/>
                    </a:cxn>
                  </a:cxnLst>
                  <a:rect l="T18" t="T19" r="T20" b="T21"/>
                  <a:pathLst>
                    <a:path w="158" h="37">
                      <a:moveTo>
                        <a:pt x="158" y="37"/>
                      </a:moveTo>
                      <a:lnTo>
                        <a:pt x="158" y="0"/>
                      </a:lnTo>
                      <a:lnTo>
                        <a:pt x="0" y="0"/>
                      </a:lnTo>
                      <a:lnTo>
                        <a:pt x="0" y="37"/>
                      </a:lnTo>
                      <a:lnTo>
                        <a:pt x="158" y="37"/>
                      </a:lnTo>
                      <a:close/>
                    </a:path>
                  </a:pathLst>
                </a:custGeom>
                <a:noFill/>
                <a:ln w="0">
                  <a:solidFill>
                    <a:srgbClr val="000000"/>
                  </a:solidFill>
                  <a:round/>
                  <a:headEnd/>
                  <a:tailEnd/>
                </a:ln>
              </p:spPr>
              <p:txBody>
                <a:bodyPr/>
                <a:lstStyle/>
                <a:p>
                  <a:endParaRPr lang="en-US"/>
                </a:p>
              </p:txBody>
            </p:sp>
            <p:sp>
              <p:nvSpPr>
                <p:cNvPr id="1781" name="Freeform 478"/>
                <p:cNvSpPr>
                  <a:spLocks/>
                </p:cNvSpPr>
                <p:nvPr/>
              </p:nvSpPr>
              <p:spPr bwMode="auto">
                <a:xfrm>
                  <a:off x="2798" y="2425"/>
                  <a:ext cx="158" cy="66"/>
                </a:xfrm>
                <a:custGeom>
                  <a:avLst/>
                  <a:gdLst>
                    <a:gd name="T0" fmla="*/ 0 w 158"/>
                    <a:gd name="T1" fmla="*/ 0 h 66"/>
                    <a:gd name="T2" fmla="*/ 0 w 158"/>
                    <a:gd name="T3" fmla="*/ 66 h 66"/>
                    <a:gd name="T4" fmla="*/ 158 w 158"/>
                    <a:gd name="T5" fmla="*/ 66 h 66"/>
                    <a:gd name="T6" fmla="*/ 158 w 158"/>
                    <a:gd name="T7" fmla="*/ 0 h 66"/>
                    <a:gd name="T8" fmla="*/ 0 w 158"/>
                    <a:gd name="T9" fmla="*/ 0 h 66"/>
                    <a:gd name="T10" fmla="*/ 0 w 158"/>
                    <a:gd name="T11" fmla="*/ 0 h 66"/>
                    <a:gd name="T12" fmla="*/ 0 60000 65536"/>
                    <a:gd name="T13" fmla="*/ 0 60000 65536"/>
                    <a:gd name="T14" fmla="*/ 0 60000 65536"/>
                    <a:gd name="T15" fmla="*/ 0 60000 65536"/>
                    <a:gd name="T16" fmla="*/ 0 60000 65536"/>
                    <a:gd name="T17" fmla="*/ 0 60000 65536"/>
                    <a:gd name="T18" fmla="*/ 0 w 158"/>
                    <a:gd name="T19" fmla="*/ 0 h 66"/>
                    <a:gd name="T20" fmla="*/ 158 w 158"/>
                    <a:gd name="T21" fmla="*/ 66 h 66"/>
                  </a:gdLst>
                  <a:ahLst/>
                  <a:cxnLst>
                    <a:cxn ang="T12">
                      <a:pos x="T0" y="T1"/>
                    </a:cxn>
                    <a:cxn ang="T13">
                      <a:pos x="T2" y="T3"/>
                    </a:cxn>
                    <a:cxn ang="T14">
                      <a:pos x="T4" y="T5"/>
                    </a:cxn>
                    <a:cxn ang="T15">
                      <a:pos x="T6" y="T7"/>
                    </a:cxn>
                    <a:cxn ang="T16">
                      <a:pos x="T8" y="T9"/>
                    </a:cxn>
                    <a:cxn ang="T17">
                      <a:pos x="T10" y="T11"/>
                    </a:cxn>
                  </a:cxnLst>
                  <a:rect l="T18" t="T19" r="T20" b="T21"/>
                  <a:pathLst>
                    <a:path w="158" h="66">
                      <a:moveTo>
                        <a:pt x="0" y="0"/>
                      </a:moveTo>
                      <a:lnTo>
                        <a:pt x="0" y="66"/>
                      </a:lnTo>
                      <a:lnTo>
                        <a:pt x="158" y="66"/>
                      </a:lnTo>
                      <a:lnTo>
                        <a:pt x="158" y="0"/>
                      </a:lnTo>
                      <a:lnTo>
                        <a:pt x="0" y="0"/>
                      </a:lnTo>
                      <a:close/>
                    </a:path>
                  </a:pathLst>
                </a:custGeom>
                <a:solidFill>
                  <a:srgbClr val="FFFFFF"/>
                </a:solidFill>
                <a:ln w="9525">
                  <a:noFill/>
                  <a:round/>
                  <a:headEnd/>
                  <a:tailEnd/>
                </a:ln>
              </p:spPr>
              <p:txBody>
                <a:bodyPr/>
                <a:lstStyle/>
                <a:p>
                  <a:endParaRPr lang="en-US"/>
                </a:p>
              </p:txBody>
            </p:sp>
            <p:sp>
              <p:nvSpPr>
                <p:cNvPr id="1782" name="Freeform 479"/>
                <p:cNvSpPr>
                  <a:spLocks/>
                </p:cNvSpPr>
                <p:nvPr/>
              </p:nvSpPr>
              <p:spPr bwMode="auto">
                <a:xfrm>
                  <a:off x="2798" y="2425"/>
                  <a:ext cx="158" cy="66"/>
                </a:xfrm>
                <a:custGeom>
                  <a:avLst/>
                  <a:gdLst>
                    <a:gd name="T0" fmla="*/ 158 w 158"/>
                    <a:gd name="T1" fmla="*/ 66 h 66"/>
                    <a:gd name="T2" fmla="*/ 158 w 158"/>
                    <a:gd name="T3" fmla="*/ 0 h 66"/>
                    <a:gd name="T4" fmla="*/ 0 w 158"/>
                    <a:gd name="T5" fmla="*/ 0 h 66"/>
                    <a:gd name="T6" fmla="*/ 0 w 158"/>
                    <a:gd name="T7" fmla="*/ 66 h 66"/>
                    <a:gd name="T8" fmla="*/ 158 w 158"/>
                    <a:gd name="T9" fmla="*/ 66 h 66"/>
                    <a:gd name="T10" fmla="*/ 158 w 158"/>
                    <a:gd name="T11" fmla="*/ 66 h 66"/>
                    <a:gd name="T12" fmla="*/ 0 60000 65536"/>
                    <a:gd name="T13" fmla="*/ 0 60000 65536"/>
                    <a:gd name="T14" fmla="*/ 0 60000 65536"/>
                    <a:gd name="T15" fmla="*/ 0 60000 65536"/>
                    <a:gd name="T16" fmla="*/ 0 60000 65536"/>
                    <a:gd name="T17" fmla="*/ 0 60000 65536"/>
                    <a:gd name="T18" fmla="*/ 0 w 158"/>
                    <a:gd name="T19" fmla="*/ 0 h 66"/>
                    <a:gd name="T20" fmla="*/ 158 w 158"/>
                    <a:gd name="T21" fmla="*/ 66 h 66"/>
                  </a:gdLst>
                  <a:ahLst/>
                  <a:cxnLst>
                    <a:cxn ang="T12">
                      <a:pos x="T0" y="T1"/>
                    </a:cxn>
                    <a:cxn ang="T13">
                      <a:pos x="T2" y="T3"/>
                    </a:cxn>
                    <a:cxn ang="T14">
                      <a:pos x="T4" y="T5"/>
                    </a:cxn>
                    <a:cxn ang="T15">
                      <a:pos x="T6" y="T7"/>
                    </a:cxn>
                    <a:cxn ang="T16">
                      <a:pos x="T8" y="T9"/>
                    </a:cxn>
                    <a:cxn ang="T17">
                      <a:pos x="T10" y="T11"/>
                    </a:cxn>
                  </a:cxnLst>
                  <a:rect l="T18" t="T19" r="T20" b="T21"/>
                  <a:pathLst>
                    <a:path w="158" h="66">
                      <a:moveTo>
                        <a:pt x="158" y="66"/>
                      </a:moveTo>
                      <a:lnTo>
                        <a:pt x="158" y="0"/>
                      </a:lnTo>
                      <a:lnTo>
                        <a:pt x="0" y="0"/>
                      </a:lnTo>
                      <a:lnTo>
                        <a:pt x="0" y="66"/>
                      </a:lnTo>
                      <a:lnTo>
                        <a:pt x="158" y="66"/>
                      </a:lnTo>
                      <a:close/>
                    </a:path>
                  </a:pathLst>
                </a:custGeom>
                <a:noFill/>
                <a:ln w="0">
                  <a:solidFill>
                    <a:srgbClr val="000000"/>
                  </a:solidFill>
                  <a:round/>
                  <a:headEnd/>
                  <a:tailEnd/>
                </a:ln>
              </p:spPr>
              <p:txBody>
                <a:bodyPr/>
                <a:lstStyle/>
                <a:p>
                  <a:endParaRPr lang="en-US"/>
                </a:p>
              </p:txBody>
            </p:sp>
            <p:sp>
              <p:nvSpPr>
                <p:cNvPr id="1783" name="Freeform 480"/>
                <p:cNvSpPr>
                  <a:spLocks noEditPoints="1"/>
                </p:cNvSpPr>
                <p:nvPr/>
              </p:nvSpPr>
              <p:spPr bwMode="auto">
                <a:xfrm>
                  <a:off x="2798" y="2387"/>
                  <a:ext cx="158" cy="141"/>
                </a:xfrm>
                <a:custGeom>
                  <a:avLst/>
                  <a:gdLst>
                    <a:gd name="T0" fmla="*/ 158 w 158"/>
                    <a:gd name="T1" fmla="*/ 38 h 141"/>
                    <a:gd name="T2" fmla="*/ 158 w 158"/>
                    <a:gd name="T3" fmla="*/ 0 h 141"/>
                    <a:gd name="T4" fmla="*/ 0 w 158"/>
                    <a:gd name="T5" fmla="*/ 0 h 141"/>
                    <a:gd name="T6" fmla="*/ 0 w 158"/>
                    <a:gd name="T7" fmla="*/ 38 h 141"/>
                    <a:gd name="T8" fmla="*/ 158 w 158"/>
                    <a:gd name="T9" fmla="*/ 38 h 141"/>
                    <a:gd name="T10" fmla="*/ 158 w 158"/>
                    <a:gd name="T11" fmla="*/ 38 h 141"/>
                    <a:gd name="T12" fmla="*/ 0 w 158"/>
                    <a:gd name="T13" fmla="*/ 141 h 141"/>
                    <a:gd name="T14" fmla="*/ 0 w 158"/>
                    <a:gd name="T15" fmla="*/ 0 h 141"/>
                    <a:gd name="T16" fmla="*/ 0 w 158"/>
                    <a:gd name="T17" fmla="*/ 141 h 141"/>
                    <a:gd name="T18" fmla="*/ 0 w 158"/>
                    <a:gd name="T19" fmla="*/ 141 h 141"/>
                    <a:gd name="T20" fmla="*/ 158 w 158"/>
                    <a:gd name="T21" fmla="*/ 141 h 141"/>
                    <a:gd name="T22" fmla="*/ 158 w 158"/>
                    <a:gd name="T23" fmla="*/ 0 h 141"/>
                    <a:gd name="T24" fmla="*/ 158 w 158"/>
                    <a:gd name="T25" fmla="*/ 141 h 141"/>
                    <a:gd name="T26" fmla="*/ 158 w 158"/>
                    <a:gd name="T27" fmla="*/ 141 h 14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58"/>
                    <a:gd name="T43" fmla="*/ 0 h 141"/>
                    <a:gd name="T44" fmla="*/ 158 w 158"/>
                    <a:gd name="T45" fmla="*/ 141 h 14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58" h="141">
                      <a:moveTo>
                        <a:pt x="158" y="38"/>
                      </a:moveTo>
                      <a:lnTo>
                        <a:pt x="158" y="0"/>
                      </a:lnTo>
                      <a:lnTo>
                        <a:pt x="0" y="0"/>
                      </a:lnTo>
                      <a:lnTo>
                        <a:pt x="0" y="38"/>
                      </a:lnTo>
                      <a:lnTo>
                        <a:pt x="158" y="38"/>
                      </a:lnTo>
                      <a:close/>
                      <a:moveTo>
                        <a:pt x="0" y="141"/>
                      </a:moveTo>
                      <a:lnTo>
                        <a:pt x="0" y="0"/>
                      </a:lnTo>
                      <a:lnTo>
                        <a:pt x="0" y="141"/>
                      </a:lnTo>
                      <a:close/>
                      <a:moveTo>
                        <a:pt x="158" y="141"/>
                      </a:moveTo>
                      <a:lnTo>
                        <a:pt x="158" y="0"/>
                      </a:lnTo>
                      <a:lnTo>
                        <a:pt x="158" y="141"/>
                      </a:lnTo>
                      <a:close/>
                    </a:path>
                  </a:pathLst>
                </a:custGeom>
                <a:solidFill>
                  <a:srgbClr val="FFFFFF"/>
                </a:solidFill>
                <a:ln w="9525">
                  <a:noFill/>
                  <a:round/>
                  <a:headEnd/>
                  <a:tailEnd/>
                </a:ln>
              </p:spPr>
              <p:txBody>
                <a:bodyPr/>
                <a:lstStyle/>
                <a:p>
                  <a:endParaRPr lang="en-US"/>
                </a:p>
              </p:txBody>
            </p:sp>
            <p:sp>
              <p:nvSpPr>
                <p:cNvPr id="1785" name="Freeform 481"/>
                <p:cNvSpPr>
                  <a:spLocks/>
                </p:cNvSpPr>
                <p:nvPr/>
              </p:nvSpPr>
              <p:spPr bwMode="auto">
                <a:xfrm>
                  <a:off x="2798" y="2387"/>
                  <a:ext cx="158" cy="38"/>
                </a:xfrm>
                <a:custGeom>
                  <a:avLst/>
                  <a:gdLst>
                    <a:gd name="T0" fmla="*/ 158 w 158"/>
                    <a:gd name="T1" fmla="*/ 38 h 38"/>
                    <a:gd name="T2" fmla="*/ 158 w 158"/>
                    <a:gd name="T3" fmla="*/ 0 h 38"/>
                    <a:gd name="T4" fmla="*/ 0 w 158"/>
                    <a:gd name="T5" fmla="*/ 0 h 38"/>
                    <a:gd name="T6" fmla="*/ 0 w 158"/>
                    <a:gd name="T7" fmla="*/ 38 h 38"/>
                    <a:gd name="T8" fmla="*/ 158 w 158"/>
                    <a:gd name="T9" fmla="*/ 38 h 38"/>
                    <a:gd name="T10" fmla="*/ 158 w 158"/>
                    <a:gd name="T11" fmla="*/ 38 h 38"/>
                    <a:gd name="T12" fmla="*/ 0 60000 65536"/>
                    <a:gd name="T13" fmla="*/ 0 60000 65536"/>
                    <a:gd name="T14" fmla="*/ 0 60000 65536"/>
                    <a:gd name="T15" fmla="*/ 0 60000 65536"/>
                    <a:gd name="T16" fmla="*/ 0 60000 65536"/>
                    <a:gd name="T17" fmla="*/ 0 60000 65536"/>
                    <a:gd name="T18" fmla="*/ 0 w 158"/>
                    <a:gd name="T19" fmla="*/ 0 h 38"/>
                    <a:gd name="T20" fmla="*/ 158 w 158"/>
                    <a:gd name="T21" fmla="*/ 38 h 38"/>
                  </a:gdLst>
                  <a:ahLst/>
                  <a:cxnLst>
                    <a:cxn ang="T12">
                      <a:pos x="T0" y="T1"/>
                    </a:cxn>
                    <a:cxn ang="T13">
                      <a:pos x="T2" y="T3"/>
                    </a:cxn>
                    <a:cxn ang="T14">
                      <a:pos x="T4" y="T5"/>
                    </a:cxn>
                    <a:cxn ang="T15">
                      <a:pos x="T6" y="T7"/>
                    </a:cxn>
                    <a:cxn ang="T16">
                      <a:pos x="T8" y="T9"/>
                    </a:cxn>
                    <a:cxn ang="T17">
                      <a:pos x="T10" y="T11"/>
                    </a:cxn>
                  </a:cxnLst>
                  <a:rect l="T18" t="T19" r="T20" b="T21"/>
                  <a:pathLst>
                    <a:path w="158" h="38">
                      <a:moveTo>
                        <a:pt x="158" y="38"/>
                      </a:moveTo>
                      <a:lnTo>
                        <a:pt x="158" y="0"/>
                      </a:lnTo>
                      <a:lnTo>
                        <a:pt x="0" y="0"/>
                      </a:lnTo>
                      <a:lnTo>
                        <a:pt x="0" y="38"/>
                      </a:lnTo>
                      <a:lnTo>
                        <a:pt x="158" y="38"/>
                      </a:lnTo>
                      <a:close/>
                    </a:path>
                  </a:pathLst>
                </a:custGeom>
                <a:noFill/>
                <a:ln w="0">
                  <a:solidFill>
                    <a:srgbClr val="000000"/>
                  </a:solidFill>
                  <a:round/>
                  <a:headEnd/>
                  <a:tailEnd/>
                </a:ln>
              </p:spPr>
              <p:txBody>
                <a:bodyPr/>
                <a:lstStyle/>
                <a:p>
                  <a:endParaRPr lang="en-US"/>
                </a:p>
              </p:txBody>
            </p:sp>
            <p:sp>
              <p:nvSpPr>
                <p:cNvPr id="1786" name="Freeform 482"/>
                <p:cNvSpPr>
                  <a:spLocks/>
                </p:cNvSpPr>
                <p:nvPr/>
              </p:nvSpPr>
              <p:spPr bwMode="auto">
                <a:xfrm>
                  <a:off x="2798" y="2387"/>
                  <a:ext cx="0" cy="141"/>
                </a:xfrm>
                <a:custGeom>
                  <a:avLst/>
                  <a:gdLst>
                    <a:gd name="T0" fmla="*/ 141 h 141"/>
                    <a:gd name="T1" fmla="*/ 0 h 141"/>
                    <a:gd name="T2" fmla="*/ 141 h 141"/>
                    <a:gd name="T3" fmla="*/ 0 60000 65536"/>
                    <a:gd name="T4" fmla="*/ 0 60000 65536"/>
                    <a:gd name="T5" fmla="*/ 0 60000 65536"/>
                    <a:gd name="T6" fmla="*/ 0 h 141"/>
                    <a:gd name="T7" fmla="*/ 141 h 141"/>
                  </a:gdLst>
                  <a:ahLst/>
                  <a:cxnLst>
                    <a:cxn ang="T3">
                      <a:pos x="0" y="T0"/>
                    </a:cxn>
                    <a:cxn ang="T4">
                      <a:pos x="0" y="T1"/>
                    </a:cxn>
                    <a:cxn ang="T5">
                      <a:pos x="0" y="T2"/>
                    </a:cxn>
                  </a:cxnLst>
                  <a:rect l="0" t="T6" r="0" b="T7"/>
                  <a:pathLst>
                    <a:path h="141">
                      <a:moveTo>
                        <a:pt x="0" y="141"/>
                      </a:moveTo>
                      <a:lnTo>
                        <a:pt x="0" y="0"/>
                      </a:lnTo>
                      <a:lnTo>
                        <a:pt x="0" y="141"/>
                      </a:lnTo>
                      <a:close/>
                    </a:path>
                  </a:pathLst>
                </a:custGeom>
                <a:noFill/>
                <a:ln w="0">
                  <a:solidFill>
                    <a:srgbClr val="000000"/>
                  </a:solidFill>
                  <a:round/>
                  <a:headEnd/>
                  <a:tailEnd/>
                </a:ln>
              </p:spPr>
              <p:txBody>
                <a:bodyPr/>
                <a:lstStyle/>
                <a:p>
                  <a:endParaRPr lang="en-US"/>
                </a:p>
              </p:txBody>
            </p:sp>
            <p:sp>
              <p:nvSpPr>
                <p:cNvPr id="1789" name="Freeform 483"/>
                <p:cNvSpPr>
                  <a:spLocks/>
                </p:cNvSpPr>
                <p:nvPr/>
              </p:nvSpPr>
              <p:spPr bwMode="auto">
                <a:xfrm>
                  <a:off x="2956" y="2387"/>
                  <a:ext cx="0" cy="141"/>
                </a:xfrm>
                <a:custGeom>
                  <a:avLst/>
                  <a:gdLst>
                    <a:gd name="T0" fmla="*/ 141 h 141"/>
                    <a:gd name="T1" fmla="*/ 0 h 141"/>
                    <a:gd name="T2" fmla="*/ 141 h 141"/>
                    <a:gd name="T3" fmla="*/ 0 60000 65536"/>
                    <a:gd name="T4" fmla="*/ 0 60000 65536"/>
                    <a:gd name="T5" fmla="*/ 0 60000 65536"/>
                    <a:gd name="T6" fmla="*/ 0 h 141"/>
                    <a:gd name="T7" fmla="*/ 141 h 141"/>
                  </a:gdLst>
                  <a:ahLst/>
                  <a:cxnLst>
                    <a:cxn ang="T3">
                      <a:pos x="0" y="T0"/>
                    </a:cxn>
                    <a:cxn ang="T4">
                      <a:pos x="0" y="T1"/>
                    </a:cxn>
                    <a:cxn ang="T5">
                      <a:pos x="0" y="T2"/>
                    </a:cxn>
                  </a:cxnLst>
                  <a:rect l="0" t="T6" r="0" b="T7"/>
                  <a:pathLst>
                    <a:path h="141">
                      <a:moveTo>
                        <a:pt x="0" y="141"/>
                      </a:moveTo>
                      <a:lnTo>
                        <a:pt x="0" y="0"/>
                      </a:lnTo>
                      <a:lnTo>
                        <a:pt x="0" y="141"/>
                      </a:lnTo>
                      <a:close/>
                    </a:path>
                  </a:pathLst>
                </a:custGeom>
                <a:noFill/>
                <a:ln w="0">
                  <a:solidFill>
                    <a:srgbClr val="000000"/>
                  </a:solidFill>
                  <a:round/>
                  <a:headEnd/>
                  <a:tailEnd/>
                </a:ln>
              </p:spPr>
              <p:txBody>
                <a:bodyPr/>
                <a:lstStyle/>
                <a:p>
                  <a:endParaRPr lang="en-US"/>
                </a:p>
              </p:txBody>
            </p:sp>
            <p:sp>
              <p:nvSpPr>
                <p:cNvPr id="1790" name="Freeform 484"/>
                <p:cNvSpPr>
                  <a:spLocks/>
                </p:cNvSpPr>
                <p:nvPr/>
              </p:nvSpPr>
              <p:spPr bwMode="auto">
                <a:xfrm>
                  <a:off x="2664" y="2563"/>
                  <a:ext cx="6" cy="6"/>
                </a:xfrm>
                <a:custGeom>
                  <a:avLst/>
                  <a:gdLst>
                    <a:gd name="T0" fmla="*/ 0 w 6"/>
                    <a:gd name="T1" fmla="*/ 0 h 6"/>
                    <a:gd name="T2" fmla="*/ 0 w 6"/>
                    <a:gd name="T3" fmla="*/ 6 h 6"/>
                    <a:gd name="T4" fmla="*/ 6 w 6"/>
                    <a:gd name="T5" fmla="*/ 6 h 6"/>
                    <a:gd name="T6" fmla="*/ 6 w 6"/>
                    <a:gd name="T7" fmla="*/ 0 h 6"/>
                    <a:gd name="T8" fmla="*/ 0 w 6"/>
                    <a:gd name="T9" fmla="*/ 0 h 6"/>
                    <a:gd name="T10" fmla="*/ 0 w 6"/>
                    <a:gd name="T11" fmla="*/ 0 h 6"/>
                    <a:gd name="T12" fmla="*/ 0 60000 65536"/>
                    <a:gd name="T13" fmla="*/ 0 60000 65536"/>
                    <a:gd name="T14" fmla="*/ 0 60000 65536"/>
                    <a:gd name="T15" fmla="*/ 0 60000 65536"/>
                    <a:gd name="T16" fmla="*/ 0 60000 65536"/>
                    <a:gd name="T17" fmla="*/ 0 60000 65536"/>
                    <a:gd name="T18" fmla="*/ 0 w 6"/>
                    <a:gd name="T19" fmla="*/ 0 h 6"/>
                    <a:gd name="T20" fmla="*/ 6 w 6"/>
                    <a:gd name="T21" fmla="*/ 6 h 6"/>
                  </a:gdLst>
                  <a:ahLst/>
                  <a:cxnLst>
                    <a:cxn ang="T12">
                      <a:pos x="T0" y="T1"/>
                    </a:cxn>
                    <a:cxn ang="T13">
                      <a:pos x="T2" y="T3"/>
                    </a:cxn>
                    <a:cxn ang="T14">
                      <a:pos x="T4" y="T5"/>
                    </a:cxn>
                    <a:cxn ang="T15">
                      <a:pos x="T6" y="T7"/>
                    </a:cxn>
                    <a:cxn ang="T16">
                      <a:pos x="T8" y="T9"/>
                    </a:cxn>
                    <a:cxn ang="T17">
                      <a:pos x="T10" y="T11"/>
                    </a:cxn>
                  </a:cxnLst>
                  <a:rect l="T18" t="T19" r="T20" b="T21"/>
                  <a:pathLst>
                    <a:path w="6" h="6">
                      <a:moveTo>
                        <a:pt x="0" y="0"/>
                      </a:moveTo>
                      <a:lnTo>
                        <a:pt x="0" y="6"/>
                      </a:lnTo>
                      <a:lnTo>
                        <a:pt x="6" y="6"/>
                      </a:lnTo>
                      <a:lnTo>
                        <a:pt x="6" y="0"/>
                      </a:lnTo>
                      <a:lnTo>
                        <a:pt x="0" y="0"/>
                      </a:lnTo>
                      <a:close/>
                    </a:path>
                  </a:pathLst>
                </a:custGeom>
                <a:solidFill>
                  <a:srgbClr val="FFFFFF"/>
                </a:solidFill>
                <a:ln w="9525">
                  <a:noFill/>
                  <a:round/>
                  <a:headEnd/>
                  <a:tailEnd/>
                </a:ln>
              </p:spPr>
              <p:txBody>
                <a:bodyPr/>
                <a:lstStyle/>
                <a:p>
                  <a:endParaRPr lang="en-US"/>
                </a:p>
              </p:txBody>
            </p:sp>
            <p:sp>
              <p:nvSpPr>
                <p:cNvPr id="1791" name="Freeform 485"/>
                <p:cNvSpPr>
                  <a:spLocks/>
                </p:cNvSpPr>
                <p:nvPr/>
              </p:nvSpPr>
              <p:spPr bwMode="auto">
                <a:xfrm>
                  <a:off x="2891" y="2550"/>
                  <a:ext cx="7" cy="7"/>
                </a:xfrm>
                <a:custGeom>
                  <a:avLst/>
                  <a:gdLst>
                    <a:gd name="T0" fmla="*/ 0 w 7"/>
                    <a:gd name="T1" fmla="*/ 0 h 7"/>
                    <a:gd name="T2" fmla="*/ 0 w 7"/>
                    <a:gd name="T3" fmla="*/ 7 h 7"/>
                    <a:gd name="T4" fmla="*/ 7 w 7"/>
                    <a:gd name="T5" fmla="*/ 7 h 7"/>
                    <a:gd name="T6" fmla="*/ 7 w 7"/>
                    <a:gd name="T7" fmla="*/ 0 h 7"/>
                    <a:gd name="T8" fmla="*/ 0 w 7"/>
                    <a:gd name="T9" fmla="*/ 0 h 7"/>
                    <a:gd name="T10" fmla="*/ 0 w 7"/>
                    <a:gd name="T11" fmla="*/ 0 h 7"/>
                    <a:gd name="T12" fmla="*/ 0 60000 65536"/>
                    <a:gd name="T13" fmla="*/ 0 60000 65536"/>
                    <a:gd name="T14" fmla="*/ 0 60000 65536"/>
                    <a:gd name="T15" fmla="*/ 0 60000 65536"/>
                    <a:gd name="T16" fmla="*/ 0 60000 65536"/>
                    <a:gd name="T17" fmla="*/ 0 60000 65536"/>
                    <a:gd name="T18" fmla="*/ 0 w 7"/>
                    <a:gd name="T19" fmla="*/ 0 h 7"/>
                    <a:gd name="T20" fmla="*/ 7 w 7"/>
                    <a:gd name="T21" fmla="*/ 7 h 7"/>
                  </a:gdLst>
                  <a:ahLst/>
                  <a:cxnLst>
                    <a:cxn ang="T12">
                      <a:pos x="T0" y="T1"/>
                    </a:cxn>
                    <a:cxn ang="T13">
                      <a:pos x="T2" y="T3"/>
                    </a:cxn>
                    <a:cxn ang="T14">
                      <a:pos x="T4" y="T5"/>
                    </a:cxn>
                    <a:cxn ang="T15">
                      <a:pos x="T6" y="T7"/>
                    </a:cxn>
                    <a:cxn ang="T16">
                      <a:pos x="T8" y="T9"/>
                    </a:cxn>
                    <a:cxn ang="T17">
                      <a:pos x="T10" y="T11"/>
                    </a:cxn>
                  </a:cxnLst>
                  <a:rect l="T18" t="T19" r="T20" b="T21"/>
                  <a:pathLst>
                    <a:path w="7" h="7">
                      <a:moveTo>
                        <a:pt x="0" y="0"/>
                      </a:moveTo>
                      <a:lnTo>
                        <a:pt x="0" y="7"/>
                      </a:lnTo>
                      <a:lnTo>
                        <a:pt x="7" y="7"/>
                      </a:lnTo>
                      <a:lnTo>
                        <a:pt x="7" y="0"/>
                      </a:lnTo>
                      <a:lnTo>
                        <a:pt x="0" y="0"/>
                      </a:lnTo>
                      <a:close/>
                    </a:path>
                  </a:pathLst>
                </a:custGeom>
                <a:solidFill>
                  <a:srgbClr val="FFFFFF"/>
                </a:solidFill>
                <a:ln w="9525">
                  <a:noFill/>
                  <a:round/>
                  <a:headEnd/>
                  <a:tailEnd/>
                </a:ln>
              </p:spPr>
              <p:txBody>
                <a:bodyPr/>
                <a:lstStyle/>
                <a:p>
                  <a:endParaRPr lang="en-US"/>
                </a:p>
              </p:txBody>
            </p:sp>
            <p:sp>
              <p:nvSpPr>
                <p:cNvPr id="1793" name="Freeform 486"/>
                <p:cNvSpPr>
                  <a:spLocks/>
                </p:cNvSpPr>
                <p:nvPr/>
              </p:nvSpPr>
              <p:spPr bwMode="auto">
                <a:xfrm>
                  <a:off x="2856" y="2550"/>
                  <a:ext cx="6" cy="7"/>
                </a:xfrm>
                <a:custGeom>
                  <a:avLst/>
                  <a:gdLst>
                    <a:gd name="T0" fmla="*/ 0 w 6"/>
                    <a:gd name="T1" fmla="*/ 0 h 7"/>
                    <a:gd name="T2" fmla="*/ 0 w 6"/>
                    <a:gd name="T3" fmla="*/ 7 h 7"/>
                    <a:gd name="T4" fmla="*/ 6 w 6"/>
                    <a:gd name="T5" fmla="*/ 7 h 7"/>
                    <a:gd name="T6" fmla="*/ 6 w 6"/>
                    <a:gd name="T7" fmla="*/ 0 h 7"/>
                    <a:gd name="T8" fmla="*/ 0 w 6"/>
                    <a:gd name="T9" fmla="*/ 0 h 7"/>
                    <a:gd name="T10" fmla="*/ 0 w 6"/>
                    <a:gd name="T11" fmla="*/ 0 h 7"/>
                    <a:gd name="T12" fmla="*/ 0 60000 65536"/>
                    <a:gd name="T13" fmla="*/ 0 60000 65536"/>
                    <a:gd name="T14" fmla="*/ 0 60000 65536"/>
                    <a:gd name="T15" fmla="*/ 0 60000 65536"/>
                    <a:gd name="T16" fmla="*/ 0 60000 65536"/>
                    <a:gd name="T17" fmla="*/ 0 60000 65536"/>
                    <a:gd name="T18" fmla="*/ 0 w 6"/>
                    <a:gd name="T19" fmla="*/ 0 h 7"/>
                    <a:gd name="T20" fmla="*/ 6 w 6"/>
                    <a:gd name="T21" fmla="*/ 7 h 7"/>
                  </a:gdLst>
                  <a:ahLst/>
                  <a:cxnLst>
                    <a:cxn ang="T12">
                      <a:pos x="T0" y="T1"/>
                    </a:cxn>
                    <a:cxn ang="T13">
                      <a:pos x="T2" y="T3"/>
                    </a:cxn>
                    <a:cxn ang="T14">
                      <a:pos x="T4" y="T5"/>
                    </a:cxn>
                    <a:cxn ang="T15">
                      <a:pos x="T6" y="T7"/>
                    </a:cxn>
                    <a:cxn ang="T16">
                      <a:pos x="T8" y="T9"/>
                    </a:cxn>
                    <a:cxn ang="T17">
                      <a:pos x="T10" y="T11"/>
                    </a:cxn>
                  </a:cxnLst>
                  <a:rect l="T18" t="T19" r="T20" b="T21"/>
                  <a:pathLst>
                    <a:path w="6" h="7">
                      <a:moveTo>
                        <a:pt x="0" y="0"/>
                      </a:moveTo>
                      <a:lnTo>
                        <a:pt x="0" y="7"/>
                      </a:lnTo>
                      <a:lnTo>
                        <a:pt x="6" y="7"/>
                      </a:lnTo>
                      <a:lnTo>
                        <a:pt x="6" y="0"/>
                      </a:lnTo>
                      <a:lnTo>
                        <a:pt x="0" y="0"/>
                      </a:lnTo>
                      <a:close/>
                    </a:path>
                  </a:pathLst>
                </a:custGeom>
                <a:solidFill>
                  <a:srgbClr val="FFFFFF"/>
                </a:solidFill>
                <a:ln w="9525">
                  <a:noFill/>
                  <a:round/>
                  <a:headEnd/>
                  <a:tailEnd/>
                </a:ln>
              </p:spPr>
              <p:txBody>
                <a:bodyPr/>
                <a:lstStyle/>
                <a:p>
                  <a:endParaRPr lang="en-US"/>
                </a:p>
              </p:txBody>
            </p:sp>
            <p:sp>
              <p:nvSpPr>
                <p:cNvPr id="1794" name="Freeform 487"/>
                <p:cNvSpPr>
                  <a:spLocks/>
                </p:cNvSpPr>
                <p:nvPr/>
              </p:nvSpPr>
              <p:spPr bwMode="auto">
                <a:xfrm>
                  <a:off x="2700" y="2563"/>
                  <a:ext cx="6" cy="6"/>
                </a:xfrm>
                <a:custGeom>
                  <a:avLst/>
                  <a:gdLst>
                    <a:gd name="T0" fmla="*/ 0 w 6"/>
                    <a:gd name="T1" fmla="*/ 0 h 6"/>
                    <a:gd name="T2" fmla="*/ 0 w 6"/>
                    <a:gd name="T3" fmla="*/ 6 h 6"/>
                    <a:gd name="T4" fmla="*/ 6 w 6"/>
                    <a:gd name="T5" fmla="*/ 6 h 6"/>
                    <a:gd name="T6" fmla="*/ 6 w 6"/>
                    <a:gd name="T7" fmla="*/ 0 h 6"/>
                    <a:gd name="T8" fmla="*/ 0 w 6"/>
                    <a:gd name="T9" fmla="*/ 0 h 6"/>
                    <a:gd name="T10" fmla="*/ 0 w 6"/>
                    <a:gd name="T11" fmla="*/ 0 h 6"/>
                    <a:gd name="T12" fmla="*/ 0 60000 65536"/>
                    <a:gd name="T13" fmla="*/ 0 60000 65536"/>
                    <a:gd name="T14" fmla="*/ 0 60000 65536"/>
                    <a:gd name="T15" fmla="*/ 0 60000 65536"/>
                    <a:gd name="T16" fmla="*/ 0 60000 65536"/>
                    <a:gd name="T17" fmla="*/ 0 60000 65536"/>
                    <a:gd name="T18" fmla="*/ 0 w 6"/>
                    <a:gd name="T19" fmla="*/ 0 h 6"/>
                    <a:gd name="T20" fmla="*/ 6 w 6"/>
                    <a:gd name="T21" fmla="*/ 6 h 6"/>
                  </a:gdLst>
                  <a:ahLst/>
                  <a:cxnLst>
                    <a:cxn ang="T12">
                      <a:pos x="T0" y="T1"/>
                    </a:cxn>
                    <a:cxn ang="T13">
                      <a:pos x="T2" y="T3"/>
                    </a:cxn>
                    <a:cxn ang="T14">
                      <a:pos x="T4" y="T5"/>
                    </a:cxn>
                    <a:cxn ang="T15">
                      <a:pos x="T6" y="T7"/>
                    </a:cxn>
                    <a:cxn ang="T16">
                      <a:pos x="T8" y="T9"/>
                    </a:cxn>
                    <a:cxn ang="T17">
                      <a:pos x="T10" y="T11"/>
                    </a:cxn>
                  </a:cxnLst>
                  <a:rect l="T18" t="T19" r="T20" b="T21"/>
                  <a:pathLst>
                    <a:path w="6" h="6">
                      <a:moveTo>
                        <a:pt x="0" y="0"/>
                      </a:moveTo>
                      <a:lnTo>
                        <a:pt x="0" y="6"/>
                      </a:lnTo>
                      <a:lnTo>
                        <a:pt x="6" y="6"/>
                      </a:lnTo>
                      <a:lnTo>
                        <a:pt x="6" y="0"/>
                      </a:lnTo>
                      <a:lnTo>
                        <a:pt x="0" y="0"/>
                      </a:lnTo>
                      <a:close/>
                    </a:path>
                  </a:pathLst>
                </a:custGeom>
                <a:solidFill>
                  <a:srgbClr val="FFFFFF"/>
                </a:solidFill>
                <a:ln w="9525">
                  <a:noFill/>
                  <a:round/>
                  <a:headEnd/>
                  <a:tailEnd/>
                </a:ln>
              </p:spPr>
              <p:txBody>
                <a:bodyPr/>
                <a:lstStyle/>
                <a:p>
                  <a:endParaRPr lang="en-US"/>
                </a:p>
              </p:txBody>
            </p:sp>
          </p:grpSp>
          <p:grpSp>
            <p:nvGrpSpPr>
              <p:cNvPr id="18" name="Group 488"/>
              <p:cNvGrpSpPr>
                <a:grpSpLocks/>
              </p:cNvGrpSpPr>
              <p:nvPr/>
            </p:nvGrpSpPr>
            <p:grpSpPr bwMode="auto">
              <a:xfrm>
                <a:off x="4233" y="741"/>
                <a:ext cx="781" cy="626"/>
                <a:chOff x="2681" y="1972"/>
                <a:chExt cx="781" cy="626"/>
              </a:xfrm>
            </p:grpSpPr>
            <p:sp>
              <p:nvSpPr>
                <p:cNvPr id="1380" name="Freeform 489"/>
                <p:cNvSpPr>
                  <a:spLocks noEditPoints="1"/>
                </p:cNvSpPr>
                <p:nvPr/>
              </p:nvSpPr>
              <p:spPr bwMode="auto">
                <a:xfrm>
                  <a:off x="2684" y="2528"/>
                  <a:ext cx="194" cy="70"/>
                </a:xfrm>
                <a:custGeom>
                  <a:avLst/>
                  <a:gdLst>
                    <a:gd name="T0" fmla="*/ 194 w 194"/>
                    <a:gd name="T1" fmla="*/ 17 h 70"/>
                    <a:gd name="T2" fmla="*/ 193 w 194"/>
                    <a:gd name="T3" fmla="*/ 17 h 70"/>
                    <a:gd name="T4" fmla="*/ 193 w 194"/>
                    <a:gd name="T5" fmla="*/ 0 h 70"/>
                    <a:gd name="T6" fmla="*/ 194 w 194"/>
                    <a:gd name="T7" fmla="*/ 0 h 70"/>
                    <a:gd name="T8" fmla="*/ 194 w 194"/>
                    <a:gd name="T9" fmla="*/ 42 h 70"/>
                    <a:gd name="T10" fmla="*/ 193 w 194"/>
                    <a:gd name="T11" fmla="*/ 42 h 70"/>
                    <a:gd name="T12" fmla="*/ 193 w 194"/>
                    <a:gd name="T13" fmla="*/ 26 h 70"/>
                    <a:gd name="T14" fmla="*/ 194 w 194"/>
                    <a:gd name="T15" fmla="*/ 26 h 70"/>
                    <a:gd name="T16" fmla="*/ 194 w 194"/>
                    <a:gd name="T17" fmla="*/ 67 h 70"/>
                    <a:gd name="T18" fmla="*/ 193 w 194"/>
                    <a:gd name="T19" fmla="*/ 67 h 70"/>
                    <a:gd name="T20" fmla="*/ 193 w 194"/>
                    <a:gd name="T21" fmla="*/ 51 h 70"/>
                    <a:gd name="T22" fmla="*/ 194 w 194"/>
                    <a:gd name="T23" fmla="*/ 51 h 70"/>
                    <a:gd name="T24" fmla="*/ 171 w 194"/>
                    <a:gd name="T25" fmla="*/ 70 h 70"/>
                    <a:gd name="T26" fmla="*/ 171 w 194"/>
                    <a:gd name="T27" fmla="*/ 69 h 70"/>
                    <a:gd name="T28" fmla="*/ 187 w 194"/>
                    <a:gd name="T29" fmla="*/ 70 h 70"/>
                    <a:gd name="T30" fmla="*/ 187 w 194"/>
                    <a:gd name="T31" fmla="*/ 70 h 70"/>
                    <a:gd name="T32" fmla="*/ 146 w 194"/>
                    <a:gd name="T33" fmla="*/ 70 h 70"/>
                    <a:gd name="T34" fmla="*/ 146 w 194"/>
                    <a:gd name="T35" fmla="*/ 69 h 70"/>
                    <a:gd name="T36" fmla="*/ 162 w 194"/>
                    <a:gd name="T37" fmla="*/ 70 h 70"/>
                    <a:gd name="T38" fmla="*/ 162 w 194"/>
                    <a:gd name="T39" fmla="*/ 70 h 70"/>
                    <a:gd name="T40" fmla="*/ 121 w 194"/>
                    <a:gd name="T41" fmla="*/ 70 h 70"/>
                    <a:gd name="T42" fmla="*/ 121 w 194"/>
                    <a:gd name="T43" fmla="*/ 69 h 70"/>
                    <a:gd name="T44" fmla="*/ 137 w 194"/>
                    <a:gd name="T45" fmla="*/ 70 h 70"/>
                    <a:gd name="T46" fmla="*/ 136 w 194"/>
                    <a:gd name="T47" fmla="*/ 70 h 70"/>
                    <a:gd name="T48" fmla="*/ 95 w 194"/>
                    <a:gd name="T49" fmla="*/ 70 h 70"/>
                    <a:gd name="T50" fmla="*/ 95 w 194"/>
                    <a:gd name="T51" fmla="*/ 69 h 70"/>
                    <a:gd name="T52" fmla="*/ 112 w 194"/>
                    <a:gd name="T53" fmla="*/ 70 h 70"/>
                    <a:gd name="T54" fmla="*/ 111 w 194"/>
                    <a:gd name="T55" fmla="*/ 70 h 70"/>
                    <a:gd name="T56" fmla="*/ 70 w 194"/>
                    <a:gd name="T57" fmla="*/ 70 h 70"/>
                    <a:gd name="T58" fmla="*/ 70 w 194"/>
                    <a:gd name="T59" fmla="*/ 69 h 70"/>
                    <a:gd name="T60" fmla="*/ 86 w 194"/>
                    <a:gd name="T61" fmla="*/ 70 h 70"/>
                    <a:gd name="T62" fmla="*/ 86 w 194"/>
                    <a:gd name="T63" fmla="*/ 70 h 70"/>
                    <a:gd name="T64" fmla="*/ 45 w 194"/>
                    <a:gd name="T65" fmla="*/ 70 h 70"/>
                    <a:gd name="T66" fmla="*/ 45 w 194"/>
                    <a:gd name="T67" fmla="*/ 69 h 70"/>
                    <a:gd name="T68" fmla="*/ 61 w 194"/>
                    <a:gd name="T69" fmla="*/ 70 h 70"/>
                    <a:gd name="T70" fmla="*/ 60 w 194"/>
                    <a:gd name="T71" fmla="*/ 70 h 70"/>
                    <a:gd name="T72" fmla="*/ 20 w 194"/>
                    <a:gd name="T73" fmla="*/ 70 h 70"/>
                    <a:gd name="T74" fmla="*/ 20 w 194"/>
                    <a:gd name="T75" fmla="*/ 69 h 70"/>
                    <a:gd name="T76" fmla="*/ 36 w 194"/>
                    <a:gd name="T77" fmla="*/ 70 h 70"/>
                    <a:gd name="T78" fmla="*/ 35 w 194"/>
                    <a:gd name="T79" fmla="*/ 70 h 70"/>
                    <a:gd name="T80" fmla="*/ 0 w 194"/>
                    <a:gd name="T81" fmla="*/ 70 h 70"/>
                    <a:gd name="T82" fmla="*/ 0 w 194"/>
                    <a:gd name="T83" fmla="*/ 64 h 70"/>
                    <a:gd name="T84" fmla="*/ 1 w 194"/>
                    <a:gd name="T85" fmla="*/ 64 h 70"/>
                    <a:gd name="T86" fmla="*/ 0 w 194"/>
                    <a:gd name="T87" fmla="*/ 69 h 70"/>
                    <a:gd name="T88" fmla="*/ 11 w 194"/>
                    <a:gd name="T89" fmla="*/ 70 h 70"/>
                    <a:gd name="T90" fmla="*/ 10 w 194"/>
                    <a:gd name="T91" fmla="*/ 70 h 70"/>
                    <a:gd name="T92" fmla="*/ 0 w 194"/>
                    <a:gd name="T93" fmla="*/ 39 h 70"/>
                    <a:gd name="T94" fmla="*/ 1 w 194"/>
                    <a:gd name="T95" fmla="*/ 39 h 70"/>
                    <a:gd name="T96" fmla="*/ 0 w 194"/>
                    <a:gd name="T97" fmla="*/ 55 h 70"/>
                    <a:gd name="T98" fmla="*/ 0 w 194"/>
                    <a:gd name="T99" fmla="*/ 54 h 70"/>
                    <a:gd name="T100" fmla="*/ 0 w 194"/>
                    <a:gd name="T101" fmla="*/ 13 h 70"/>
                    <a:gd name="T102" fmla="*/ 1 w 194"/>
                    <a:gd name="T103" fmla="*/ 13 h 70"/>
                    <a:gd name="T104" fmla="*/ 0 w 194"/>
                    <a:gd name="T105" fmla="*/ 30 h 70"/>
                    <a:gd name="T106" fmla="*/ 0 w 194"/>
                    <a:gd name="T107" fmla="*/ 29 h 7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94"/>
                    <a:gd name="T163" fmla="*/ 0 h 70"/>
                    <a:gd name="T164" fmla="*/ 194 w 194"/>
                    <a:gd name="T165" fmla="*/ 70 h 7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94" h="70">
                      <a:moveTo>
                        <a:pt x="194" y="0"/>
                      </a:moveTo>
                      <a:lnTo>
                        <a:pt x="194" y="17"/>
                      </a:lnTo>
                      <a:lnTo>
                        <a:pt x="193" y="17"/>
                      </a:lnTo>
                      <a:lnTo>
                        <a:pt x="193" y="0"/>
                      </a:lnTo>
                      <a:lnTo>
                        <a:pt x="194" y="0"/>
                      </a:lnTo>
                      <a:close/>
                      <a:moveTo>
                        <a:pt x="194" y="26"/>
                      </a:moveTo>
                      <a:lnTo>
                        <a:pt x="194" y="42"/>
                      </a:lnTo>
                      <a:lnTo>
                        <a:pt x="193" y="42"/>
                      </a:lnTo>
                      <a:lnTo>
                        <a:pt x="193" y="26"/>
                      </a:lnTo>
                      <a:lnTo>
                        <a:pt x="194" y="26"/>
                      </a:lnTo>
                      <a:close/>
                      <a:moveTo>
                        <a:pt x="194" y="51"/>
                      </a:moveTo>
                      <a:lnTo>
                        <a:pt x="194" y="67"/>
                      </a:lnTo>
                      <a:lnTo>
                        <a:pt x="193" y="67"/>
                      </a:lnTo>
                      <a:lnTo>
                        <a:pt x="193" y="51"/>
                      </a:lnTo>
                      <a:lnTo>
                        <a:pt x="194" y="51"/>
                      </a:lnTo>
                      <a:close/>
                      <a:moveTo>
                        <a:pt x="187" y="70"/>
                      </a:moveTo>
                      <a:lnTo>
                        <a:pt x="171" y="70"/>
                      </a:lnTo>
                      <a:lnTo>
                        <a:pt x="171" y="69"/>
                      </a:lnTo>
                      <a:lnTo>
                        <a:pt x="187" y="69"/>
                      </a:lnTo>
                      <a:lnTo>
                        <a:pt x="187" y="70"/>
                      </a:lnTo>
                      <a:close/>
                      <a:moveTo>
                        <a:pt x="162" y="70"/>
                      </a:moveTo>
                      <a:lnTo>
                        <a:pt x="146" y="70"/>
                      </a:lnTo>
                      <a:lnTo>
                        <a:pt x="145" y="70"/>
                      </a:lnTo>
                      <a:lnTo>
                        <a:pt x="146" y="69"/>
                      </a:lnTo>
                      <a:lnTo>
                        <a:pt x="162" y="69"/>
                      </a:lnTo>
                      <a:lnTo>
                        <a:pt x="162" y="70"/>
                      </a:lnTo>
                      <a:close/>
                      <a:moveTo>
                        <a:pt x="136" y="70"/>
                      </a:moveTo>
                      <a:lnTo>
                        <a:pt x="121" y="70"/>
                      </a:lnTo>
                      <a:lnTo>
                        <a:pt x="120" y="70"/>
                      </a:lnTo>
                      <a:lnTo>
                        <a:pt x="121" y="69"/>
                      </a:lnTo>
                      <a:lnTo>
                        <a:pt x="136" y="69"/>
                      </a:lnTo>
                      <a:lnTo>
                        <a:pt x="137" y="70"/>
                      </a:lnTo>
                      <a:lnTo>
                        <a:pt x="136" y="70"/>
                      </a:lnTo>
                      <a:close/>
                      <a:moveTo>
                        <a:pt x="111" y="70"/>
                      </a:moveTo>
                      <a:lnTo>
                        <a:pt x="95" y="70"/>
                      </a:lnTo>
                      <a:lnTo>
                        <a:pt x="95" y="69"/>
                      </a:lnTo>
                      <a:lnTo>
                        <a:pt x="111" y="69"/>
                      </a:lnTo>
                      <a:lnTo>
                        <a:pt x="112" y="70"/>
                      </a:lnTo>
                      <a:lnTo>
                        <a:pt x="111" y="70"/>
                      </a:lnTo>
                      <a:close/>
                      <a:moveTo>
                        <a:pt x="86" y="70"/>
                      </a:moveTo>
                      <a:lnTo>
                        <a:pt x="70" y="70"/>
                      </a:lnTo>
                      <a:lnTo>
                        <a:pt x="69" y="70"/>
                      </a:lnTo>
                      <a:lnTo>
                        <a:pt x="70" y="69"/>
                      </a:lnTo>
                      <a:lnTo>
                        <a:pt x="86" y="69"/>
                      </a:lnTo>
                      <a:lnTo>
                        <a:pt x="86" y="70"/>
                      </a:lnTo>
                      <a:close/>
                      <a:moveTo>
                        <a:pt x="60" y="70"/>
                      </a:moveTo>
                      <a:lnTo>
                        <a:pt x="45" y="70"/>
                      </a:lnTo>
                      <a:lnTo>
                        <a:pt x="44" y="70"/>
                      </a:lnTo>
                      <a:lnTo>
                        <a:pt x="45" y="69"/>
                      </a:lnTo>
                      <a:lnTo>
                        <a:pt x="60" y="69"/>
                      </a:lnTo>
                      <a:lnTo>
                        <a:pt x="61" y="70"/>
                      </a:lnTo>
                      <a:lnTo>
                        <a:pt x="60" y="70"/>
                      </a:lnTo>
                      <a:close/>
                      <a:moveTo>
                        <a:pt x="35" y="70"/>
                      </a:moveTo>
                      <a:lnTo>
                        <a:pt x="20" y="70"/>
                      </a:lnTo>
                      <a:lnTo>
                        <a:pt x="19" y="70"/>
                      </a:lnTo>
                      <a:lnTo>
                        <a:pt x="20" y="69"/>
                      </a:lnTo>
                      <a:lnTo>
                        <a:pt x="35" y="69"/>
                      </a:lnTo>
                      <a:lnTo>
                        <a:pt x="36" y="70"/>
                      </a:lnTo>
                      <a:lnTo>
                        <a:pt x="35" y="70"/>
                      </a:lnTo>
                      <a:close/>
                      <a:moveTo>
                        <a:pt x="10" y="70"/>
                      </a:moveTo>
                      <a:lnTo>
                        <a:pt x="0" y="70"/>
                      </a:lnTo>
                      <a:lnTo>
                        <a:pt x="0" y="64"/>
                      </a:lnTo>
                      <a:lnTo>
                        <a:pt x="0" y="63"/>
                      </a:lnTo>
                      <a:lnTo>
                        <a:pt x="1" y="64"/>
                      </a:lnTo>
                      <a:lnTo>
                        <a:pt x="1" y="70"/>
                      </a:lnTo>
                      <a:lnTo>
                        <a:pt x="0" y="69"/>
                      </a:lnTo>
                      <a:lnTo>
                        <a:pt x="10" y="69"/>
                      </a:lnTo>
                      <a:lnTo>
                        <a:pt x="11" y="70"/>
                      </a:lnTo>
                      <a:lnTo>
                        <a:pt x="10" y="70"/>
                      </a:lnTo>
                      <a:close/>
                      <a:moveTo>
                        <a:pt x="0" y="54"/>
                      </a:moveTo>
                      <a:lnTo>
                        <a:pt x="0" y="39"/>
                      </a:lnTo>
                      <a:lnTo>
                        <a:pt x="0" y="38"/>
                      </a:lnTo>
                      <a:lnTo>
                        <a:pt x="1" y="39"/>
                      </a:lnTo>
                      <a:lnTo>
                        <a:pt x="1" y="54"/>
                      </a:lnTo>
                      <a:lnTo>
                        <a:pt x="0" y="55"/>
                      </a:lnTo>
                      <a:lnTo>
                        <a:pt x="0" y="54"/>
                      </a:lnTo>
                      <a:close/>
                      <a:moveTo>
                        <a:pt x="0" y="29"/>
                      </a:moveTo>
                      <a:lnTo>
                        <a:pt x="0" y="13"/>
                      </a:lnTo>
                      <a:lnTo>
                        <a:pt x="1" y="13"/>
                      </a:lnTo>
                      <a:lnTo>
                        <a:pt x="1" y="29"/>
                      </a:lnTo>
                      <a:lnTo>
                        <a:pt x="0" y="30"/>
                      </a:lnTo>
                      <a:lnTo>
                        <a:pt x="0" y="29"/>
                      </a:lnTo>
                      <a:close/>
                    </a:path>
                  </a:pathLst>
                </a:custGeom>
                <a:solidFill>
                  <a:srgbClr val="000000"/>
                </a:solidFill>
                <a:ln w="9525">
                  <a:noFill/>
                  <a:round/>
                  <a:headEnd/>
                  <a:tailEnd/>
                </a:ln>
              </p:spPr>
              <p:txBody>
                <a:bodyPr/>
                <a:lstStyle/>
                <a:p>
                  <a:endParaRPr lang="en-US"/>
                </a:p>
              </p:txBody>
            </p:sp>
            <p:sp>
              <p:nvSpPr>
                <p:cNvPr id="1381" name="Freeform 490"/>
                <p:cNvSpPr>
                  <a:spLocks/>
                </p:cNvSpPr>
                <p:nvPr/>
              </p:nvSpPr>
              <p:spPr bwMode="auto">
                <a:xfrm>
                  <a:off x="2877" y="2528"/>
                  <a:ext cx="1" cy="17"/>
                </a:xfrm>
                <a:custGeom>
                  <a:avLst/>
                  <a:gdLst>
                    <a:gd name="T0" fmla="*/ 1 w 1"/>
                    <a:gd name="T1" fmla="*/ 0 h 17"/>
                    <a:gd name="T2" fmla="*/ 1 w 1"/>
                    <a:gd name="T3" fmla="*/ 17 h 17"/>
                    <a:gd name="T4" fmla="*/ 0 w 1"/>
                    <a:gd name="T5" fmla="*/ 17 h 17"/>
                    <a:gd name="T6" fmla="*/ 0 w 1"/>
                    <a:gd name="T7" fmla="*/ 17 h 17"/>
                    <a:gd name="T8" fmla="*/ 0 w 1"/>
                    <a:gd name="T9" fmla="*/ 0 h 17"/>
                    <a:gd name="T10" fmla="*/ 0 w 1"/>
                    <a:gd name="T11" fmla="*/ 0 h 17"/>
                    <a:gd name="T12" fmla="*/ 1 w 1"/>
                    <a:gd name="T13" fmla="*/ 0 h 17"/>
                    <a:gd name="T14" fmla="*/ 1 w 1"/>
                    <a:gd name="T15" fmla="*/ 0 h 17"/>
                    <a:gd name="T16" fmla="*/ 0 60000 65536"/>
                    <a:gd name="T17" fmla="*/ 0 60000 65536"/>
                    <a:gd name="T18" fmla="*/ 0 60000 65536"/>
                    <a:gd name="T19" fmla="*/ 0 60000 65536"/>
                    <a:gd name="T20" fmla="*/ 0 60000 65536"/>
                    <a:gd name="T21" fmla="*/ 0 60000 65536"/>
                    <a:gd name="T22" fmla="*/ 0 60000 65536"/>
                    <a:gd name="T23" fmla="*/ 0 60000 65536"/>
                    <a:gd name="T24" fmla="*/ 0 w 1"/>
                    <a:gd name="T25" fmla="*/ 0 h 17"/>
                    <a:gd name="T26" fmla="*/ 1 w 1"/>
                    <a:gd name="T27" fmla="*/ 17 h 1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 h="17">
                      <a:moveTo>
                        <a:pt x="1" y="0"/>
                      </a:moveTo>
                      <a:lnTo>
                        <a:pt x="1" y="17"/>
                      </a:lnTo>
                      <a:lnTo>
                        <a:pt x="0" y="17"/>
                      </a:lnTo>
                      <a:lnTo>
                        <a:pt x="0" y="0"/>
                      </a:lnTo>
                      <a:lnTo>
                        <a:pt x="1" y="0"/>
                      </a:lnTo>
                    </a:path>
                  </a:pathLst>
                </a:custGeom>
                <a:noFill/>
                <a:ln w="1588">
                  <a:solidFill>
                    <a:srgbClr val="000000"/>
                  </a:solidFill>
                  <a:round/>
                  <a:headEnd/>
                  <a:tailEnd/>
                </a:ln>
              </p:spPr>
              <p:txBody>
                <a:bodyPr/>
                <a:lstStyle/>
                <a:p>
                  <a:endParaRPr lang="en-US"/>
                </a:p>
              </p:txBody>
            </p:sp>
            <p:sp>
              <p:nvSpPr>
                <p:cNvPr id="1382" name="Freeform 491"/>
                <p:cNvSpPr>
                  <a:spLocks/>
                </p:cNvSpPr>
                <p:nvPr/>
              </p:nvSpPr>
              <p:spPr bwMode="auto">
                <a:xfrm>
                  <a:off x="2877" y="2554"/>
                  <a:ext cx="1" cy="16"/>
                </a:xfrm>
                <a:custGeom>
                  <a:avLst/>
                  <a:gdLst>
                    <a:gd name="T0" fmla="*/ 1 w 1"/>
                    <a:gd name="T1" fmla="*/ 0 h 16"/>
                    <a:gd name="T2" fmla="*/ 1 w 1"/>
                    <a:gd name="T3" fmla="*/ 16 h 16"/>
                    <a:gd name="T4" fmla="*/ 0 w 1"/>
                    <a:gd name="T5" fmla="*/ 16 h 16"/>
                    <a:gd name="T6" fmla="*/ 0 w 1"/>
                    <a:gd name="T7" fmla="*/ 16 h 16"/>
                    <a:gd name="T8" fmla="*/ 0 w 1"/>
                    <a:gd name="T9" fmla="*/ 0 h 16"/>
                    <a:gd name="T10" fmla="*/ 0 w 1"/>
                    <a:gd name="T11" fmla="*/ 0 h 16"/>
                    <a:gd name="T12" fmla="*/ 1 w 1"/>
                    <a:gd name="T13" fmla="*/ 0 h 16"/>
                    <a:gd name="T14" fmla="*/ 1 w 1"/>
                    <a:gd name="T15" fmla="*/ 0 h 16"/>
                    <a:gd name="T16" fmla="*/ 0 60000 65536"/>
                    <a:gd name="T17" fmla="*/ 0 60000 65536"/>
                    <a:gd name="T18" fmla="*/ 0 60000 65536"/>
                    <a:gd name="T19" fmla="*/ 0 60000 65536"/>
                    <a:gd name="T20" fmla="*/ 0 60000 65536"/>
                    <a:gd name="T21" fmla="*/ 0 60000 65536"/>
                    <a:gd name="T22" fmla="*/ 0 60000 65536"/>
                    <a:gd name="T23" fmla="*/ 0 60000 65536"/>
                    <a:gd name="T24" fmla="*/ 0 w 1"/>
                    <a:gd name="T25" fmla="*/ 0 h 16"/>
                    <a:gd name="T26" fmla="*/ 1 w 1"/>
                    <a:gd name="T27" fmla="*/ 16 h 1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 h="16">
                      <a:moveTo>
                        <a:pt x="1" y="0"/>
                      </a:moveTo>
                      <a:lnTo>
                        <a:pt x="1" y="16"/>
                      </a:lnTo>
                      <a:lnTo>
                        <a:pt x="0" y="16"/>
                      </a:lnTo>
                      <a:lnTo>
                        <a:pt x="0" y="0"/>
                      </a:lnTo>
                      <a:lnTo>
                        <a:pt x="1" y="0"/>
                      </a:lnTo>
                    </a:path>
                  </a:pathLst>
                </a:custGeom>
                <a:noFill/>
                <a:ln w="1588">
                  <a:solidFill>
                    <a:srgbClr val="000000"/>
                  </a:solidFill>
                  <a:round/>
                  <a:headEnd/>
                  <a:tailEnd/>
                </a:ln>
              </p:spPr>
              <p:txBody>
                <a:bodyPr/>
                <a:lstStyle/>
                <a:p>
                  <a:endParaRPr lang="en-US"/>
                </a:p>
              </p:txBody>
            </p:sp>
            <p:sp>
              <p:nvSpPr>
                <p:cNvPr id="1383" name="Freeform 492"/>
                <p:cNvSpPr>
                  <a:spLocks/>
                </p:cNvSpPr>
                <p:nvPr/>
              </p:nvSpPr>
              <p:spPr bwMode="auto">
                <a:xfrm>
                  <a:off x="2877" y="2579"/>
                  <a:ext cx="1" cy="16"/>
                </a:xfrm>
                <a:custGeom>
                  <a:avLst/>
                  <a:gdLst>
                    <a:gd name="T0" fmla="*/ 1 w 1"/>
                    <a:gd name="T1" fmla="*/ 0 h 16"/>
                    <a:gd name="T2" fmla="*/ 1 w 1"/>
                    <a:gd name="T3" fmla="*/ 16 h 16"/>
                    <a:gd name="T4" fmla="*/ 0 w 1"/>
                    <a:gd name="T5" fmla="*/ 16 h 16"/>
                    <a:gd name="T6" fmla="*/ 0 w 1"/>
                    <a:gd name="T7" fmla="*/ 16 h 16"/>
                    <a:gd name="T8" fmla="*/ 0 w 1"/>
                    <a:gd name="T9" fmla="*/ 0 h 16"/>
                    <a:gd name="T10" fmla="*/ 0 w 1"/>
                    <a:gd name="T11" fmla="*/ 0 h 16"/>
                    <a:gd name="T12" fmla="*/ 1 w 1"/>
                    <a:gd name="T13" fmla="*/ 0 h 16"/>
                    <a:gd name="T14" fmla="*/ 1 w 1"/>
                    <a:gd name="T15" fmla="*/ 0 h 16"/>
                    <a:gd name="T16" fmla="*/ 0 60000 65536"/>
                    <a:gd name="T17" fmla="*/ 0 60000 65536"/>
                    <a:gd name="T18" fmla="*/ 0 60000 65536"/>
                    <a:gd name="T19" fmla="*/ 0 60000 65536"/>
                    <a:gd name="T20" fmla="*/ 0 60000 65536"/>
                    <a:gd name="T21" fmla="*/ 0 60000 65536"/>
                    <a:gd name="T22" fmla="*/ 0 60000 65536"/>
                    <a:gd name="T23" fmla="*/ 0 60000 65536"/>
                    <a:gd name="T24" fmla="*/ 0 w 1"/>
                    <a:gd name="T25" fmla="*/ 0 h 16"/>
                    <a:gd name="T26" fmla="*/ 1 w 1"/>
                    <a:gd name="T27" fmla="*/ 16 h 1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 h="16">
                      <a:moveTo>
                        <a:pt x="1" y="0"/>
                      </a:moveTo>
                      <a:lnTo>
                        <a:pt x="1" y="16"/>
                      </a:lnTo>
                      <a:lnTo>
                        <a:pt x="0" y="16"/>
                      </a:lnTo>
                      <a:lnTo>
                        <a:pt x="0" y="0"/>
                      </a:lnTo>
                      <a:lnTo>
                        <a:pt x="1" y="0"/>
                      </a:lnTo>
                    </a:path>
                  </a:pathLst>
                </a:custGeom>
                <a:noFill/>
                <a:ln w="1588">
                  <a:solidFill>
                    <a:srgbClr val="000000"/>
                  </a:solidFill>
                  <a:round/>
                  <a:headEnd/>
                  <a:tailEnd/>
                </a:ln>
              </p:spPr>
              <p:txBody>
                <a:bodyPr/>
                <a:lstStyle/>
                <a:p>
                  <a:endParaRPr lang="en-US"/>
                </a:p>
              </p:txBody>
            </p:sp>
            <p:sp>
              <p:nvSpPr>
                <p:cNvPr id="1384" name="Freeform 493"/>
                <p:cNvSpPr>
                  <a:spLocks/>
                </p:cNvSpPr>
                <p:nvPr/>
              </p:nvSpPr>
              <p:spPr bwMode="auto">
                <a:xfrm>
                  <a:off x="2855" y="2597"/>
                  <a:ext cx="16" cy="1"/>
                </a:xfrm>
                <a:custGeom>
                  <a:avLst/>
                  <a:gdLst>
                    <a:gd name="T0" fmla="*/ 16 w 16"/>
                    <a:gd name="T1" fmla="*/ 1 h 1"/>
                    <a:gd name="T2" fmla="*/ 0 w 16"/>
                    <a:gd name="T3" fmla="*/ 1 h 1"/>
                    <a:gd name="T4" fmla="*/ 0 w 16"/>
                    <a:gd name="T5" fmla="*/ 1 h 1"/>
                    <a:gd name="T6" fmla="*/ 0 w 16"/>
                    <a:gd name="T7" fmla="*/ 0 h 1"/>
                    <a:gd name="T8" fmla="*/ 16 w 16"/>
                    <a:gd name="T9" fmla="*/ 0 h 1"/>
                    <a:gd name="T10" fmla="*/ 16 w 16"/>
                    <a:gd name="T11" fmla="*/ 1 h 1"/>
                    <a:gd name="T12" fmla="*/ 16 w 16"/>
                    <a:gd name="T13" fmla="*/ 1 h 1"/>
                    <a:gd name="T14" fmla="*/ 16 w 16"/>
                    <a:gd name="T15" fmla="*/ 1 h 1"/>
                    <a:gd name="T16" fmla="*/ 0 60000 65536"/>
                    <a:gd name="T17" fmla="*/ 0 60000 65536"/>
                    <a:gd name="T18" fmla="*/ 0 60000 65536"/>
                    <a:gd name="T19" fmla="*/ 0 60000 65536"/>
                    <a:gd name="T20" fmla="*/ 0 60000 65536"/>
                    <a:gd name="T21" fmla="*/ 0 60000 65536"/>
                    <a:gd name="T22" fmla="*/ 0 60000 65536"/>
                    <a:gd name="T23" fmla="*/ 0 60000 65536"/>
                    <a:gd name="T24" fmla="*/ 0 w 16"/>
                    <a:gd name="T25" fmla="*/ 0 h 1"/>
                    <a:gd name="T26" fmla="*/ 16 w 16"/>
                    <a:gd name="T27" fmla="*/ 1 h 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6" h="1">
                      <a:moveTo>
                        <a:pt x="16" y="1"/>
                      </a:moveTo>
                      <a:lnTo>
                        <a:pt x="0" y="1"/>
                      </a:lnTo>
                      <a:lnTo>
                        <a:pt x="0" y="0"/>
                      </a:lnTo>
                      <a:lnTo>
                        <a:pt x="16" y="0"/>
                      </a:lnTo>
                      <a:lnTo>
                        <a:pt x="16" y="1"/>
                      </a:lnTo>
                    </a:path>
                  </a:pathLst>
                </a:custGeom>
                <a:noFill/>
                <a:ln w="1588">
                  <a:solidFill>
                    <a:srgbClr val="000000"/>
                  </a:solidFill>
                  <a:round/>
                  <a:headEnd/>
                  <a:tailEnd/>
                </a:ln>
              </p:spPr>
              <p:txBody>
                <a:bodyPr/>
                <a:lstStyle/>
                <a:p>
                  <a:endParaRPr lang="en-US"/>
                </a:p>
              </p:txBody>
            </p:sp>
            <p:sp>
              <p:nvSpPr>
                <p:cNvPr id="1385" name="Freeform 494"/>
                <p:cNvSpPr>
                  <a:spLocks/>
                </p:cNvSpPr>
                <p:nvPr/>
              </p:nvSpPr>
              <p:spPr bwMode="auto">
                <a:xfrm>
                  <a:off x="2829" y="2597"/>
                  <a:ext cx="17" cy="1"/>
                </a:xfrm>
                <a:custGeom>
                  <a:avLst/>
                  <a:gdLst>
                    <a:gd name="T0" fmla="*/ 17 w 17"/>
                    <a:gd name="T1" fmla="*/ 1 h 1"/>
                    <a:gd name="T2" fmla="*/ 1 w 17"/>
                    <a:gd name="T3" fmla="*/ 1 h 1"/>
                    <a:gd name="T4" fmla="*/ 0 w 17"/>
                    <a:gd name="T5" fmla="*/ 1 h 1"/>
                    <a:gd name="T6" fmla="*/ 1 w 17"/>
                    <a:gd name="T7" fmla="*/ 0 h 1"/>
                    <a:gd name="T8" fmla="*/ 17 w 17"/>
                    <a:gd name="T9" fmla="*/ 0 h 1"/>
                    <a:gd name="T10" fmla="*/ 17 w 17"/>
                    <a:gd name="T11" fmla="*/ 1 h 1"/>
                    <a:gd name="T12" fmla="*/ 17 w 17"/>
                    <a:gd name="T13" fmla="*/ 1 h 1"/>
                    <a:gd name="T14" fmla="*/ 17 w 17"/>
                    <a:gd name="T15" fmla="*/ 1 h 1"/>
                    <a:gd name="T16" fmla="*/ 0 60000 65536"/>
                    <a:gd name="T17" fmla="*/ 0 60000 65536"/>
                    <a:gd name="T18" fmla="*/ 0 60000 65536"/>
                    <a:gd name="T19" fmla="*/ 0 60000 65536"/>
                    <a:gd name="T20" fmla="*/ 0 60000 65536"/>
                    <a:gd name="T21" fmla="*/ 0 60000 65536"/>
                    <a:gd name="T22" fmla="*/ 0 60000 65536"/>
                    <a:gd name="T23" fmla="*/ 0 60000 65536"/>
                    <a:gd name="T24" fmla="*/ 0 w 17"/>
                    <a:gd name="T25" fmla="*/ 0 h 1"/>
                    <a:gd name="T26" fmla="*/ 17 w 17"/>
                    <a:gd name="T27" fmla="*/ 1 h 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7" h="1">
                      <a:moveTo>
                        <a:pt x="17" y="1"/>
                      </a:moveTo>
                      <a:lnTo>
                        <a:pt x="1" y="1"/>
                      </a:lnTo>
                      <a:lnTo>
                        <a:pt x="0" y="1"/>
                      </a:lnTo>
                      <a:lnTo>
                        <a:pt x="1" y="0"/>
                      </a:lnTo>
                      <a:lnTo>
                        <a:pt x="17" y="0"/>
                      </a:lnTo>
                      <a:lnTo>
                        <a:pt x="17" y="1"/>
                      </a:lnTo>
                    </a:path>
                  </a:pathLst>
                </a:custGeom>
                <a:noFill/>
                <a:ln w="1588">
                  <a:solidFill>
                    <a:srgbClr val="000000"/>
                  </a:solidFill>
                  <a:round/>
                  <a:headEnd/>
                  <a:tailEnd/>
                </a:ln>
              </p:spPr>
              <p:txBody>
                <a:bodyPr/>
                <a:lstStyle/>
                <a:p>
                  <a:endParaRPr lang="en-US"/>
                </a:p>
              </p:txBody>
            </p:sp>
            <p:sp>
              <p:nvSpPr>
                <p:cNvPr id="1386" name="Freeform 495"/>
                <p:cNvSpPr>
                  <a:spLocks/>
                </p:cNvSpPr>
                <p:nvPr/>
              </p:nvSpPr>
              <p:spPr bwMode="auto">
                <a:xfrm>
                  <a:off x="2804" y="2597"/>
                  <a:ext cx="17" cy="1"/>
                </a:xfrm>
                <a:custGeom>
                  <a:avLst/>
                  <a:gdLst>
                    <a:gd name="T0" fmla="*/ 16 w 17"/>
                    <a:gd name="T1" fmla="*/ 1 h 1"/>
                    <a:gd name="T2" fmla="*/ 1 w 17"/>
                    <a:gd name="T3" fmla="*/ 1 h 1"/>
                    <a:gd name="T4" fmla="*/ 0 w 17"/>
                    <a:gd name="T5" fmla="*/ 1 h 1"/>
                    <a:gd name="T6" fmla="*/ 1 w 17"/>
                    <a:gd name="T7" fmla="*/ 0 h 1"/>
                    <a:gd name="T8" fmla="*/ 16 w 17"/>
                    <a:gd name="T9" fmla="*/ 0 h 1"/>
                    <a:gd name="T10" fmla="*/ 17 w 17"/>
                    <a:gd name="T11" fmla="*/ 1 h 1"/>
                    <a:gd name="T12" fmla="*/ 16 w 17"/>
                    <a:gd name="T13" fmla="*/ 1 h 1"/>
                    <a:gd name="T14" fmla="*/ 16 w 17"/>
                    <a:gd name="T15" fmla="*/ 1 h 1"/>
                    <a:gd name="T16" fmla="*/ 0 60000 65536"/>
                    <a:gd name="T17" fmla="*/ 0 60000 65536"/>
                    <a:gd name="T18" fmla="*/ 0 60000 65536"/>
                    <a:gd name="T19" fmla="*/ 0 60000 65536"/>
                    <a:gd name="T20" fmla="*/ 0 60000 65536"/>
                    <a:gd name="T21" fmla="*/ 0 60000 65536"/>
                    <a:gd name="T22" fmla="*/ 0 60000 65536"/>
                    <a:gd name="T23" fmla="*/ 0 60000 65536"/>
                    <a:gd name="T24" fmla="*/ 0 w 17"/>
                    <a:gd name="T25" fmla="*/ 0 h 1"/>
                    <a:gd name="T26" fmla="*/ 17 w 17"/>
                    <a:gd name="T27" fmla="*/ 1 h 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7" h="1">
                      <a:moveTo>
                        <a:pt x="16" y="1"/>
                      </a:moveTo>
                      <a:lnTo>
                        <a:pt x="1" y="1"/>
                      </a:lnTo>
                      <a:lnTo>
                        <a:pt x="0" y="1"/>
                      </a:lnTo>
                      <a:lnTo>
                        <a:pt x="1" y="0"/>
                      </a:lnTo>
                      <a:lnTo>
                        <a:pt x="16" y="0"/>
                      </a:lnTo>
                      <a:lnTo>
                        <a:pt x="17" y="1"/>
                      </a:lnTo>
                      <a:lnTo>
                        <a:pt x="16" y="1"/>
                      </a:lnTo>
                    </a:path>
                  </a:pathLst>
                </a:custGeom>
                <a:noFill/>
                <a:ln w="1588">
                  <a:solidFill>
                    <a:srgbClr val="000000"/>
                  </a:solidFill>
                  <a:round/>
                  <a:headEnd/>
                  <a:tailEnd/>
                </a:ln>
              </p:spPr>
              <p:txBody>
                <a:bodyPr/>
                <a:lstStyle/>
                <a:p>
                  <a:endParaRPr lang="en-US"/>
                </a:p>
              </p:txBody>
            </p:sp>
            <p:sp>
              <p:nvSpPr>
                <p:cNvPr id="1387" name="Freeform 496"/>
                <p:cNvSpPr>
                  <a:spLocks/>
                </p:cNvSpPr>
                <p:nvPr/>
              </p:nvSpPr>
              <p:spPr bwMode="auto">
                <a:xfrm>
                  <a:off x="2779" y="2597"/>
                  <a:ext cx="17" cy="1"/>
                </a:xfrm>
                <a:custGeom>
                  <a:avLst/>
                  <a:gdLst>
                    <a:gd name="T0" fmla="*/ 16 w 17"/>
                    <a:gd name="T1" fmla="*/ 1 h 1"/>
                    <a:gd name="T2" fmla="*/ 0 w 17"/>
                    <a:gd name="T3" fmla="*/ 1 h 1"/>
                    <a:gd name="T4" fmla="*/ 0 w 17"/>
                    <a:gd name="T5" fmla="*/ 1 h 1"/>
                    <a:gd name="T6" fmla="*/ 0 w 17"/>
                    <a:gd name="T7" fmla="*/ 0 h 1"/>
                    <a:gd name="T8" fmla="*/ 16 w 17"/>
                    <a:gd name="T9" fmla="*/ 0 h 1"/>
                    <a:gd name="T10" fmla="*/ 17 w 17"/>
                    <a:gd name="T11" fmla="*/ 1 h 1"/>
                    <a:gd name="T12" fmla="*/ 16 w 17"/>
                    <a:gd name="T13" fmla="*/ 1 h 1"/>
                    <a:gd name="T14" fmla="*/ 16 w 17"/>
                    <a:gd name="T15" fmla="*/ 1 h 1"/>
                    <a:gd name="T16" fmla="*/ 0 60000 65536"/>
                    <a:gd name="T17" fmla="*/ 0 60000 65536"/>
                    <a:gd name="T18" fmla="*/ 0 60000 65536"/>
                    <a:gd name="T19" fmla="*/ 0 60000 65536"/>
                    <a:gd name="T20" fmla="*/ 0 60000 65536"/>
                    <a:gd name="T21" fmla="*/ 0 60000 65536"/>
                    <a:gd name="T22" fmla="*/ 0 60000 65536"/>
                    <a:gd name="T23" fmla="*/ 0 60000 65536"/>
                    <a:gd name="T24" fmla="*/ 0 w 17"/>
                    <a:gd name="T25" fmla="*/ 0 h 1"/>
                    <a:gd name="T26" fmla="*/ 17 w 17"/>
                    <a:gd name="T27" fmla="*/ 1 h 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7" h="1">
                      <a:moveTo>
                        <a:pt x="16" y="1"/>
                      </a:moveTo>
                      <a:lnTo>
                        <a:pt x="0" y="1"/>
                      </a:lnTo>
                      <a:lnTo>
                        <a:pt x="0" y="0"/>
                      </a:lnTo>
                      <a:lnTo>
                        <a:pt x="16" y="0"/>
                      </a:lnTo>
                      <a:lnTo>
                        <a:pt x="17" y="1"/>
                      </a:lnTo>
                      <a:lnTo>
                        <a:pt x="16" y="1"/>
                      </a:lnTo>
                    </a:path>
                  </a:pathLst>
                </a:custGeom>
                <a:noFill/>
                <a:ln w="1588">
                  <a:solidFill>
                    <a:srgbClr val="000000"/>
                  </a:solidFill>
                  <a:round/>
                  <a:headEnd/>
                  <a:tailEnd/>
                </a:ln>
              </p:spPr>
              <p:txBody>
                <a:bodyPr/>
                <a:lstStyle/>
                <a:p>
                  <a:endParaRPr lang="en-US"/>
                </a:p>
              </p:txBody>
            </p:sp>
            <p:sp>
              <p:nvSpPr>
                <p:cNvPr id="1388" name="Freeform 497"/>
                <p:cNvSpPr>
                  <a:spLocks/>
                </p:cNvSpPr>
                <p:nvPr/>
              </p:nvSpPr>
              <p:spPr bwMode="auto">
                <a:xfrm>
                  <a:off x="2753" y="2597"/>
                  <a:ext cx="17" cy="1"/>
                </a:xfrm>
                <a:custGeom>
                  <a:avLst/>
                  <a:gdLst>
                    <a:gd name="T0" fmla="*/ 17 w 17"/>
                    <a:gd name="T1" fmla="*/ 1 h 1"/>
                    <a:gd name="T2" fmla="*/ 1 w 17"/>
                    <a:gd name="T3" fmla="*/ 1 h 1"/>
                    <a:gd name="T4" fmla="*/ 0 w 17"/>
                    <a:gd name="T5" fmla="*/ 1 h 1"/>
                    <a:gd name="T6" fmla="*/ 1 w 17"/>
                    <a:gd name="T7" fmla="*/ 0 h 1"/>
                    <a:gd name="T8" fmla="*/ 17 w 17"/>
                    <a:gd name="T9" fmla="*/ 0 h 1"/>
                    <a:gd name="T10" fmla="*/ 17 w 17"/>
                    <a:gd name="T11" fmla="*/ 1 h 1"/>
                    <a:gd name="T12" fmla="*/ 17 w 17"/>
                    <a:gd name="T13" fmla="*/ 1 h 1"/>
                    <a:gd name="T14" fmla="*/ 17 w 17"/>
                    <a:gd name="T15" fmla="*/ 1 h 1"/>
                    <a:gd name="T16" fmla="*/ 0 60000 65536"/>
                    <a:gd name="T17" fmla="*/ 0 60000 65536"/>
                    <a:gd name="T18" fmla="*/ 0 60000 65536"/>
                    <a:gd name="T19" fmla="*/ 0 60000 65536"/>
                    <a:gd name="T20" fmla="*/ 0 60000 65536"/>
                    <a:gd name="T21" fmla="*/ 0 60000 65536"/>
                    <a:gd name="T22" fmla="*/ 0 60000 65536"/>
                    <a:gd name="T23" fmla="*/ 0 60000 65536"/>
                    <a:gd name="T24" fmla="*/ 0 w 17"/>
                    <a:gd name="T25" fmla="*/ 0 h 1"/>
                    <a:gd name="T26" fmla="*/ 17 w 17"/>
                    <a:gd name="T27" fmla="*/ 1 h 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7" h="1">
                      <a:moveTo>
                        <a:pt x="17" y="1"/>
                      </a:moveTo>
                      <a:lnTo>
                        <a:pt x="1" y="1"/>
                      </a:lnTo>
                      <a:lnTo>
                        <a:pt x="0" y="1"/>
                      </a:lnTo>
                      <a:lnTo>
                        <a:pt x="1" y="0"/>
                      </a:lnTo>
                      <a:lnTo>
                        <a:pt x="17" y="0"/>
                      </a:lnTo>
                      <a:lnTo>
                        <a:pt x="17" y="1"/>
                      </a:lnTo>
                    </a:path>
                  </a:pathLst>
                </a:custGeom>
                <a:noFill/>
                <a:ln w="1588">
                  <a:solidFill>
                    <a:srgbClr val="000000"/>
                  </a:solidFill>
                  <a:round/>
                  <a:headEnd/>
                  <a:tailEnd/>
                </a:ln>
              </p:spPr>
              <p:txBody>
                <a:bodyPr/>
                <a:lstStyle/>
                <a:p>
                  <a:endParaRPr lang="en-US"/>
                </a:p>
              </p:txBody>
            </p:sp>
            <p:sp>
              <p:nvSpPr>
                <p:cNvPr id="1389" name="Freeform 498"/>
                <p:cNvSpPr>
                  <a:spLocks/>
                </p:cNvSpPr>
                <p:nvPr/>
              </p:nvSpPr>
              <p:spPr bwMode="auto">
                <a:xfrm>
                  <a:off x="2728" y="2597"/>
                  <a:ext cx="17" cy="1"/>
                </a:xfrm>
                <a:custGeom>
                  <a:avLst/>
                  <a:gdLst>
                    <a:gd name="T0" fmla="*/ 16 w 17"/>
                    <a:gd name="T1" fmla="*/ 1 h 1"/>
                    <a:gd name="T2" fmla="*/ 1 w 17"/>
                    <a:gd name="T3" fmla="*/ 1 h 1"/>
                    <a:gd name="T4" fmla="*/ 0 w 17"/>
                    <a:gd name="T5" fmla="*/ 1 h 1"/>
                    <a:gd name="T6" fmla="*/ 1 w 17"/>
                    <a:gd name="T7" fmla="*/ 0 h 1"/>
                    <a:gd name="T8" fmla="*/ 16 w 17"/>
                    <a:gd name="T9" fmla="*/ 0 h 1"/>
                    <a:gd name="T10" fmla="*/ 17 w 17"/>
                    <a:gd name="T11" fmla="*/ 1 h 1"/>
                    <a:gd name="T12" fmla="*/ 16 w 17"/>
                    <a:gd name="T13" fmla="*/ 1 h 1"/>
                    <a:gd name="T14" fmla="*/ 16 w 17"/>
                    <a:gd name="T15" fmla="*/ 1 h 1"/>
                    <a:gd name="T16" fmla="*/ 0 60000 65536"/>
                    <a:gd name="T17" fmla="*/ 0 60000 65536"/>
                    <a:gd name="T18" fmla="*/ 0 60000 65536"/>
                    <a:gd name="T19" fmla="*/ 0 60000 65536"/>
                    <a:gd name="T20" fmla="*/ 0 60000 65536"/>
                    <a:gd name="T21" fmla="*/ 0 60000 65536"/>
                    <a:gd name="T22" fmla="*/ 0 60000 65536"/>
                    <a:gd name="T23" fmla="*/ 0 60000 65536"/>
                    <a:gd name="T24" fmla="*/ 0 w 17"/>
                    <a:gd name="T25" fmla="*/ 0 h 1"/>
                    <a:gd name="T26" fmla="*/ 17 w 17"/>
                    <a:gd name="T27" fmla="*/ 1 h 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7" h="1">
                      <a:moveTo>
                        <a:pt x="16" y="1"/>
                      </a:moveTo>
                      <a:lnTo>
                        <a:pt x="1" y="1"/>
                      </a:lnTo>
                      <a:lnTo>
                        <a:pt x="0" y="1"/>
                      </a:lnTo>
                      <a:lnTo>
                        <a:pt x="1" y="0"/>
                      </a:lnTo>
                      <a:lnTo>
                        <a:pt x="16" y="0"/>
                      </a:lnTo>
                      <a:lnTo>
                        <a:pt x="17" y="1"/>
                      </a:lnTo>
                      <a:lnTo>
                        <a:pt x="16" y="1"/>
                      </a:lnTo>
                    </a:path>
                  </a:pathLst>
                </a:custGeom>
                <a:noFill/>
                <a:ln w="1588">
                  <a:solidFill>
                    <a:srgbClr val="000000"/>
                  </a:solidFill>
                  <a:round/>
                  <a:headEnd/>
                  <a:tailEnd/>
                </a:ln>
              </p:spPr>
              <p:txBody>
                <a:bodyPr/>
                <a:lstStyle/>
                <a:p>
                  <a:endParaRPr lang="en-US"/>
                </a:p>
              </p:txBody>
            </p:sp>
            <p:sp>
              <p:nvSpPr>
                <p:cNvPr id="1390" name="Freeform 499"/>
                <p:cNvSpPr>
                  <a:spLocks/>
                </p:cNvSpPr>
                <p:nvPr/>
              </p:nvSpPr>
              <p:spPr bwMode="auto">
                <a:xfrm>
                  <a:off x="2703" y="2597"/>
                  <a:ext cx="17" cy="1"/>
                </a:xfrm>
                <a:custGeom>
                  <a:avLst/>
                  <a:gdLst>
                    <a:gd name="T0" fmla="*/ 16 w 17"/>
                    <a:gd name="T1" fmla="*/ 1 h 1"/>
                    <a:gd name="T2" fmla="*/ 1 w 17"/>
                    <a:gd name="T3" fmla="*/ 1 h 1"/>
                    <a:gd name="T4" fmla="*/ 0 w 17"/>
                    <a:gd name="T5" fmla="*/ 1 h 1"/>
                    <a:gd name="T6" fmla="*/ 1 w 17"/>
                    <a:gd name="T7" fmla="*/ 0 h 1"/>
                    <a:gd name="T8" fmla="*/ 16 w 17"/>
                    <a:gd name="T9" fmla="*/ 0 h 1"/>
                    <a:gd name="T10" fmla="*/ 17 w 17"/>
                    <a:gd name="T11" fmla="*/ 1 h 1"/>
                    <a:gd name="T12" fmla="*/ 16 w 17"/>
                    <a:gd name="T13" fmla="*/ 1 h 1"/>
                    <a:gd name="T14" fmla="*/ 16 w 17"/>
                    <a:gd name="T15" fmla="*/ 1 h 1"/>
                    <a:gd name="T16" fmla="*/ 0 60000 65536"/>
                    <a:gd name="T17" fmla="*/ 0 60000 65536"/>
                    <a:gd name="T18" fmla="*/ 0 60000 65536"/>
                    <a:gd name="T19" fmla="*/ 0 60000 65536"/>
                    <a:gd name="T20" fmla="*/ 0 60000 65536"/>
                    <a:gd name="T21" fmla="*/ 0 60000 65536"/>
                    <a:gd name="T22" fmla="*/ 0 60000 65536"/>
                    <a:gd name="T23" fmla="*/ 0 60000 65536"/>
                    <a:gd name="T24" fmla="*/ 0 w 17"/>
                    <a:gd name="T25" fmla="*/ 0 h 1"/>
                    <a:gd name="T26" fmla="*/ 17 w 17"/>
                    <a:gd name="T27" fmla="*/ 1 h 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7" h="1">
                      <a:moveTo>
                        <a:pt x="16" y="1"/>
                      </a:moveTo>
                      <a:lnTo>
                        <a:pt x="1" y="1"/>
                      </a:lnTo>
                      <a:lnTo>
                        <a:pt x="0" y="1"/>
                      </a:lnTo>
                      <a:lnTo>
                        <a:pt x="1" y="0"/>
                      </a:lnTo>
                      <a:lnTo>
                        <a:pt x="16" y="0"/>
                      </a:lnTo>
                      <a:lnTo>
                        <a:pt x="17" y="1"/>
                      </a:lnTo>
                      <a:lnTo>
                        <a:pt x="16" y="1"/>
                      </a:lnTo>
                    </a:path>
                  </a:pathLst>
                </a:custGeom>
                <a:noFill/>
                <a:ln w="1588">
                  <a:solidFill>
                    <a:srgbClr val="000000"/>
                  </a:solidFill>
                  <a:round/>
                  <a:headEnd/>
                  <a:tailEnd/>
                </a:ln>
              </p:spPr>
              <p:txBody>
                <a:bodyPr/>
                <a:lstStyle/>
                <a:p>
                  <a:endParaRPr lang="en-US"/>
                </a:p>
              </p:txBody>
            </p:sp>
            <p:sp>
              <p:nvSpPr>
                <p:cNvPr id="1391" name="Freeform 500"/>
                <p:cNvSpPr>
                  <a:spLocks/>
                </p:cNvSpPr>
                <p:nvPr/>
              </p:nvSpPr>
              <p:spPr bwMode="auto">
                <a:xfrm>
                  <a:off x="2684" y="2591"/>
                  <a:ext cx="11" cy="7"/>
                </a:xfrm>
                <a:custGeom>
                  <a:avLst/>
                  <a:gdLst>
                    <a:gd name="T0" fmla="*/ 10 w 11"/>
                    <a:gd name="T1" fmla="*/ 7 h 7"/>
                    <a:gd name="T2" fmla="*/ 0 w 11"/>
                    <a:gd name="T3" fmla="*/ 7 h 7"/>
                    <a:gd name="T4" fmla="*/ 0 w 11"/>
                    <a:gd name="T5" fmla="*/ 7 h 7"/>
                    <a:gd name="T6" fmla="*/ 0 w 11"/>
                    <a:gd name="T7" fmla="*/ 1 h 7"/>
                    <a:gd name="T8" fmla="*/ 0 w 11"/>
                    <a:gd name="T9" fmla="*/ 0 h 7"/>
                    <a:gd name="T10" fmla="*/ 1 w 11"/>
                    <a:gd name="T11" fmla="*/ 1 h 7"/>
                    <a:gd name="T12" fmla="*/ 1 w 11"/>
                    <a:gd name="T13" fmla="*/ 7 h 7"/>
                    <a:gd name="T14" fmla="*/ 0 w 11"/>
                    <a:gd name="T15" fmla="*/ 6 h 7"/>
                    <a:gd name="T16" fmla="*/ 10 w 11"/>
                    <a:gd name="T17" fmla="*/ 6 h 7"/>
                    <a:gd name="T18" fmla="*/ 11 w 11"/>
                    <a:gd name="T19" fmla="*/ 7 h 7"/>
                    <a:gd name="T20" fmla="*/ 10 w 11"/>
                    <a:gd name="T21" fmla="*/ 7 h 7"/>
                    <a:gd name="T22" fmla="*/ 10 w 11"/>
                    <a:gd name="T23" fmla="*/ 7 h 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
                    <a:gd name="T37" fmla="*/ 0 h 7"/>
                    <a:gd name="T38" fmla="*/ 11 w 11"/>
                    <a:gd name="T39" fmla="*/ 7 h 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 h="7">
                      <a:moveTo>
                        <a:pt x="10" y="7"/>
                      </a:moveTo>
                      <a:lnTo>
                        <a:pt x="0" y="7"/>
                      </a:lnTo>
                      <a:lnTo>
                        <a:pt x="0" y="1"/>
                      </a:lnTo>
                      <a:lnTo>
                        <a:pt x="0" y="0"/>
                      </a:lnTo>
                      <a:lnTo>
                        <a:pt x="1" y="1"/>
                      </a:lnTo>
                      <a:lnTo>
                        <a:pt x="1" y="7"/>
                      </a:lnTo>
                      <a:lnTo>
                        <a:pt x="0" y="6"/>
                      </a:lnTo>
                      <a:lnTo>
                        <a:pt x="10" y="6"/>
                      </a:lnTo>
                      <a:lnTo>
                        <a:pt x="11" y="7"/>
                      </a:lnTo>
                      <a:lnTo>
                        <a:pt x="10" y="7"/>
                      </a:lnTo>
                    </a:path>
                  </a:pathLst>
                </a:custGeom>
                <a:noFill/>
                <a:ln w="1588">
                  <a:solidFill>
                    <a:srgbClr val="000000"/>
                  </a:solidFill>
                  <a:round/>
                  <a:headEnd/>
                  <a:tailEnd/>
                </a:ln>
              </p:spPr>
              <p:txBody>
                <a:bodyPr/>
                <a:lstStyle/>
                <a:p>
                  <a:endParaRPr lang="en-US"/>
                </a:p>
              </p:txBody>
            </p:sp>
            <p:sp>
              <p:nvSpPr>
                <p:cNvPr id="1392" name="Freeform 501"/>
                <p:cNvSpPr>
                  <a:spLocks/>
                </p:cNvSpPr>
                <p:nvPr/>
              </p:nvSpPr>
              <p:spPr bwMode="auto">
                <a:xfrm>
                  <a:off x="2684" y="2566"/>
                  <a:ext cx="1" cy="17"/>
                </a:xfrm>
                <a:custGeom>
                  <a:avLst/>
                  <a:gdLst>
                    <a:gd name="T0" fmla="*/ 0 w 1"/>
                    <a:gd name="T1" fmla="*/ 16 h 17"/>
                    <a:gd name="T2" fmla="*/ 0 w 1"/>
                    <a:gd name="T3" fmla="*/ 1 h 17"/>
                    <a:gd name="T4" fmla="*/ 0 w 1"/>
                    <a:gd name="T5" fmla="*/ 0 h 17"/>
                    <a:gd name="T6" fmla="*/ 1 w 1"/>
                    <a:gd name="T7" fmla="*/ 1 h 17"/>
                    <a:gd name="T8" fmla="*/ 1 w 1"/>
                    <a:gd name="T9" fmla="*/ 16 h 17"/>
                    <a:gd name="T10" fmla="*/ 0 w 1"/>
                    <a:gd name="T11" fmla="*/ 17 h 17"/>
                    <a:gd name="T12" fmla="*/ 0 w 1"/>
                    <a:gd name="T13" fmla="*/ 16 h 17"/>
                    <a:gd name="T14" fmla="*/ 0 w 1"/>
                    <a:gd name="T15" fmla="*/ 16 h 17"/>
                    <a:gd name="T16" fmla="*/ 0 60000 65536"/>
                    <a:gd name="T17" fmla="*/ 0 60000 65536"/>
                    <a:gd name="T18" fmla="*/ 0 60000 65536"/>
                    <a:gd name="T19" fmla="*/ 0 60000 65536"/>
                    <a:gd name="T20" fmla="*/ 0 60000 65536"/>
                    <a:gd name="T21" fmla="*/ 0 60000 65536"/>
                    <a:gd name="T22" fmla="*/ 0 60000 65536"/>
                    <a:gd name="T23" fmla="*/ 0 60000 65536"/>
                    <a:gd name="T24" fmla="*/ 0 w 1"/>
                    <a:gd name="T25" fmla="*/ 0 h 17"/>
                    <a:gd name="T26" fmla="*/ 1 w 1"/>
                    <a:gd name="T27" fmla="*/ 17 h 1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 h="17">
                      <a:moveTo>
                        <a:pt x="0" y="16"/>
                      </a:moveTo>
                      <a:lnTo>
                        <a:pt x="0" y="1"/>
                      </a:lnTo>
                      <a:lnTo>
                        <a:pt x="0" y="0"/>
                      </a:lnTo>
                      <a:lnTo>
                        <a:pt x="1" y="1"/>
                      </a:lnTo>
                      <a:lnTo>
                        <a:pt x="1" y="16"/>
                      </a:lnTo>
                      <a:lnTo>
                        <a:pt x="0" y="17"/>
                      </a:lnTo>
                      <a:lnTo>
                        <a:pt x="0" y="16"/>
                      </a:lnTo>
                    </a:path>
                  </a:pathLst>
                </a:custGeom>
                <a:noFill/>
                <a:ln w="1588">
                  <a:solidFill>
                    <a:srgbClr val="000000"/>
                  </a:solidFill>
                  <a:round/>
                  <a:headEnd/>
                  <a:tailEnd/>
                </a:ln>
              </p:spPr>
              <p:txBody>
                <a:bodyPr/>
                <a:lstStyle/>
                <a:p>
                  <a:endParaRPr lang="en-US"/>
                </a:p>
              </p:txBody>
            </p:sp>
            <p:sp>
              <p:nvSpPr>
                <p:cNvPr id="1393" name="Freeform 502"/>
                <p:cNvSpPr>
                  <a:spLocks/>
                </p:cNvSpPr>
                <p:nvPr/>
              </p:nvSpPr>
              <p:spPr bwMode="auto">
                <a:xfrm>
                  <a:off x="2684" y="2541"/>
                  <a:ext cx="1" cy="17"/>
                </a:xfrm>
                <a:custGeom>
                  <a:avLst/>
                  <a:gdLst>
                    <a:gd name="T0" fmla="*/ 0 w 1"/>
                    <a:gd name="T1" fmla="*/ 16 h 17"/>
                    <a:gd name="T2" fmla="*/ 0 w 1"/>
                    <a:gd name="T3" fmla="*/ 0 h 17"/>
                    <a:gd name="T4" fmla="*/ 0 w 1"/>
                    <a:gd name="T5" fmla="*/ 0 h 17"/>
                    <a:gd name="T6" fmla="*/ 1 w 1"/>
                    <a:gd name="T7" fmla="*/ 0 h 17"/>
                    <a:gd name="T8" fmla="*/ 1 w 1"/>
                    <a:gd name="T9" fmla="*/ 16 h 17"/>
                    <a:gd name="T10" fmla="*/ 0 w 1"/>
                    <a:gd name="T11" fmla="*/ 17 h 17"/>
                    <a:gd name="T12" fmla="*/ 0 w 1"/>
                    <a:gd name="T13" fmla="*/ 16 h 17"/>
                    <a:gd name="T14" fmla="*/ 0 w 1"/>
                    <a:gd name="T15" fmla="*/ 16 h 17"/>
                    <a:gd name="T16" fmla="*/ 0 60000 65536"/>
                    <a:gd name="T17" fmla="*/ 0 60000 65536"/>
                    <a:gd name="T18" fmla="*/ 0 60000 65536"/>
                    <a:gd name="T19" fmla="*/ 0 60000 65536"/>
                    <a:gd name="T20" fmla="*/ 0 60000 65536"/>
                    <a:gd name="T21" fmla="*/ 0 60000 65536"/>
                    <a:gd name="T22" fmla="*/ 0 60000 65536"/>
                    <a:gd name="T23" fmla="*/ 0 60000 65536"/>
                    <a:gd name="T24" fmla="*/ 0 w 1"/>
                    <a:gd name="T25" fmla="*/ 0 h 17"/>
                    <a:gd name="T26" fmla="*/ 1 w 1"/>
                    <a:gd name="T27" fmla="*/ 17 h 1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 h="17">
                      <a:moveTo>
                        <a:pt x="0" y="16"/>
                      </a:moveTo>
                      <a:lnTo>
                        <a:pt x="0" y="0"/>
                      </a:lnTo>
                      <a:lnTo>
                        <a:pt x="1" y="0"/>
                      </a:lnTo>
                      <a:lnTo>
                        <a:pt x="1" y="16"/>
                      </a:lnTo>
                      <a:lnTo>
                        <a:pt x="0" y="17"/>
                      </a:lnTo>
                      <a:lnTo>
                        <a:pt x="0" y="16"/>
                      </a:lnTo>
                    </a:path>
                  </a:pathLst>
                </a:custGeom>
                <a:noFill/>
                <a:ln w="1588">
                  <a:solidFill>
                    <a:srgbClr val="000000"/>
                  </a:solidFill>
                  <a:round/>
                  <a:headEnd/>
                  <a:tailEnd/>
                </a:ln>
              </p:spPr>
              <p:txBody>
                <a:bodyPr/>
                <a:lstStyle/>
                <a:p>
                  <a:endParaRPr lang="en-US"/>
                </a:p>
              </p:txBody>
            </p:sp>
            <p:sp>
              <p:nvSpPr>
                <p:cNvPr id="1394" name="Freeform 503"/>
                <p:cNvSpPr>
                  <a:spLocks/>
                </p:cNvSpPr>
                <p:nvPr/>
              </p:nvSpPr>
              <p:spPr bwMode="auto">
                <a:xfrm>
                  <a:off x="2681" y="2541"/>
                  <a:ext cx="7" cy="12"/>
                </a:xfrm>
                <a:custGeom>
                  <a:avLst/>
                  <a:gdLst>
                    <a:gd name="T0" fmla="*/ 7 w 7"/>
                    <a:gd name="T1" fmla="*/ 12 h 12"/>
                    <a:gd name="T2" fmla="*/ 3 w 7"/>
                    <a:gd name="T3" fmla="*/ 0 h 12"/>
                    <a:gd name="T4" fmla="*/ 0 w 7"/>
                    <a:gd name="T5" fmla="*/ 12 h 12"/>
                    <a:gd name="T6" fmla="*/ 0 60000 65536"/>
                    <a:gd name="T7" fmla="*/ 0 60000 65536"/>
                    <a:gd name="T8" fmla="*/ 0 60000 65536"/>
                    <a:gd name="T9" fmla="*/ 0 w 7"/>
                    <a:gd name="T10" fmla="*/ 0 h 12"/>
                    <a:gd name="T11" fmla="*/ 7 w 7"/>
                    <a:gd name="T12" fmla="*/ 12 h 12"/>
                  </a:gdLst>
                  <a:ahLst/>
                  <a:cxnLst>
                    <a:cxn ang="T6">
                      <a:pos x="T0" y="T1"/>
                    </a:cxn>
                    <a:cxn ang="T7">
                      <a:pos x="T2" y="T3"/>
                    </a:cxn>
                    <a:cxn ang="T8">
                      <a:pos x="T4" y="T5"/>
                    </a:cxn>
                  </a:cxnLst>
                  <a:rect l="T9" t="T10" r="T11" b="T12"/>
                  <a:pathLst>
                    <a:path w="7" h="12">
                      <a:moveTo>
                        <a:pt x="7" y="12"/>
                      </a:moveTo>
                      <a:lnTo>
                        <a:pt x="3" y="0"/>
                      </a:lnTo>
                      <a:lnTo>
                        <a:pt x="0" y="12"/>
                      </a:lnTo>
                    </a:path>
                  </a:pathLst>
                </a:custGeom>
                <a:noFill/>
                <a:ln w="0">
                  <a:solidFill>
                    <a:srgbClr val="000000"/>
                  </a:solidFill>
                  <a:round/>
                  <a:headEnd/>
                  <a:tailEnd/>
                </a:ln>
              </p:spPr>
              <p:txBody>
                <a:bodyPr/>
                <a:lstStyle/>
                <a:p>
                  <a:endParaRPr lang="en-US"/>
                </a:p>
              </p:txBody>
            </p:sp>
            <p:sp>
              <p:nvSpPr>
                <p:cNvPr id="1395" name="Freeform 504"/>
                <p:cNvSpPr>
                  <a:spLocks/>
                </p:cNvSpPr>
                <p:nvPr/>
              </p:nvSpPr>
              <p:spPr bwMode="auto">
                <a:xfrm>
                  <a:off x="3081" y="1972"/>
                  <a:ext cx="381" cy="264"/>
                </a:xfrm>
                <a:custGeom>
                  <a:avLst/>
                  <a:gdLst>
                    <a:gd name="T0" fmla="*/ 0 w 381"/>
                    <a:gd name="T1" fmla="*/ 0 h 264"/>
                    <a:gd name="T2" fmla="*/ 0 w 381"/>
                    <a:gd name="T3" fmla="*/ 264 h 264"/>
                    <a:gd name="T4" fmla="*/ 381 w 381"/>
                    <a:gd name="T5" fmla="*/ 264 h 264"/>
                    <a:gd name="T6" fmla="*/ 381 w 381"/>
                    <a:gd name="T7" fmla="*/ 0 h 264"/>
                    <a:gd name="T8" fmla="*/ 0 w 381"/>
                    <a:gd name="T9" fmla="*/ 0 h 264"/>
                    <a:gd name="T10" fmla="*/ 0 w 381"/>
                    <a:gd name="T11" fmla="*/ 0 h 264"/>
                    <a:gd name="T12" fmla="*/ 0 60000 65536"/>
                    <a:gd name="T13" fmla="*/ 0 60000 65536"/>
                    <a:gd name="T14" fmla="*/ 0 60000 65536"/>
                    <a:gd name="T15" fmla="*/ 0 60000 65536"/>
                    <a:gd name="T16" fmla="*/ 0 60000 65536"/>
                    <a:gd name="T17" fmla="*/ 0 60000 65536"/>
                    <a:gd name="T18" fmla="*/ 0 w 381"/>
                    <a:gd name="T19" fmla="*/ 0 h 264"/>
                    <a:gd name="T20" fmla="*/ 381 w 381"/>
                    <a:gd name="T21" fmla="*/ 264 h 264"/>
                  </a:gdLst>
                  <a:ahLst/>
                  <a:cxnLst>
                    <a:cxn ang="T12">
                      <a:pos x="T0" y="T1"/>
                    </a:cxn>
                    <a:cxn ang="T13">
                      <a:pos x="T2" y="T3"/>
                    </a:cxn>
                    <a:cxn ang="T14">
                      <a:pos x="T4" y="T5"/>
                    </a:cxn>
                    <a:cxn ang="T15">
                      <a:pos x="T6" y="T7"/>
                    </a:cxn>
                    <a:cxn ang="T16">
                      <a:pos x="T8" y="T9"/>
                    </a:cxn>
                    <a:cxn ang="T17">
                      <a:pos x="T10" y="T11"/>
                    </a:cxn>
                  </a:cxnLst>
                  <a:rect l="T18" t="T19" r="T20" b="T21"/>
                  <a:pathLst>
                    <a:path w="381" h="264">
                      <a:moveTo>
                        <a:pt x="0" y="0"/>
                      </a:moveTo>
                      <a:lnTo>
                        <a:pt x="0" y="264"/>
                      </a:lnTo>
                      <a:lnTo>
                        <a:pt x="381" y="264"/>
                      </a:lnTo>
                      <a:lnTo>
                        <a:pt x="381" y="0"/>
                      </a:lnTo>
                      <a:lnTo>
                        <a:pt x="0" y="0"/>
                      </a:lnTo>
                      <a:close/>
                    </a:path>
                  </a:pathLst>
                </a:custGeom>
                <a:solidFill>
                  <a:srgbClr val="FFFFFF"/>
                </a:solidFill>
                <a:ln w="9525">
                  <a:noFill/>
                  <a:round/>
                  <a:headEnd/>
                  <a:tailEnd/>
                </a:ln>
              </p:spPr>
              <p:txBody>
                <a:bodyPr/>
                <a:lstStyle/>
                <a:p>
                  <a:endParaRPr lang="en-US"/>
                </a:p>
              </p:txBody>
            </p:sp>
            <p:sp>
              <p:nvSpPr>
                <p:cNvPr id="1396" name="Freeform 505"/>
                <p:cNvSpPr>
                  <a:spLocks/>
                </p:cNvSpPr>
                <p:nvPr/>
              </p:nvSpPr>
              <p:spPr bwMode="auto">
                <a:xfrm>
                  <a:off x="3081" y="1972"/>
                  <a:ext cx="381" cy="264"/>
                </a:xfrm>
                <a:custGeom>
                  <a:avLst/>
                  <a:gdLst>
                    <a:gd name="T0" fmla="*/ 0 w 381"/>
                    <a:gd name="T1" fmla="*/ 264 h 264"/>
                    <a:gd name="T2" fmla="*/ 381 w 381"/>
                    <a:gd name="T3" fmla="*/ 264 h 264"/>
                    <a:gd name="T4" fmla="*/ 381 w 381"/>
                    <a:gd name="T5" fmla="*/ 0 h 264"/>
                    <a:gd name="T6" fmla="*/ 0 w 381"/>
                    <a:gd name="T7" fmla="*/ 0 h 264"/>
                    <a:gd name="T8" fmla="*/ 0 w 381"/>
                    <a:gd name="T9" fmla="*/ 264 h 264"/>
                    <a:gd name="T10" fmla="*/ 0 w 381"/>
                    <a:gd name="T11" fmla="*/ 264 h 264"/>
                    <a:gd name="T12" fmla="*/ 0 60000 65536"/>
                    <a:gd name="T13" fmla="*/ 0 60000 65536"/>
                    <a:gd name="T14" fmla="*/ 0 60000 65536"/>
                    <a:gd name="T15" fmla="*/ 0 60000 65536"/>
                    <a:gd name="T16" fmla="*/ 0 60000 65536"/>
                    <a:gd name="T17" fmla="*/ 0 60000 65536"/>
                    <a:gd name="T18" fmla="*/ 0 w 381"/>
                    <a:gd name="T19" fmla="*/ 0 h 264"/>
                    <a:gd name="T20" fmla="*/ 381 w 381"/>
                    <a:gd name="T21" fmla="*/ 264 h 264"/>
                  </a:gdLst>
                  <a:ahLst/>
                  <a:cxnLst>
                    <a:cxn ang="T12">
                      <a:pos x="T0" y="T1"/>
                    </a:cxn>
                    <a:cxn ang="T13">
                      <a:pos x="T2" y="T3"/>
                    </a:cxn>
                    <a:cxn ang="T14">
                      <a:pos x="T4" y="T5"/>
                    </a:cxn>
                    <a:cxn ang="T15">
                      <a:pos x="T6" y="T7"/>
                    </a:cxn>
                    <a:cxn ang="T16">
                      <a:pos x="T8" y="T9"/>
                    </a:cxn>
                    <a:cxn ang="T17">
                      <a:pos x="T10" y="T11"/>
                    </a:cxn>
                  </a:cxnLst>
                  <a:rect l="T18" t="T19" r="T20" b="T21"/>
                  <a:pathLst>
                    <a:path w="381" h="264">
                      <a:moveTo>
                        <a:pt x="0" y="264"/>
                      </a:moveTo>
                      <a:lnTo>
                        <a:pt x="381" y="264"/>
                      </a:lnTo>
                      <a:lnTo>
                        <a:pt x="381" y="0"/>
                      </a:lnTo>
                      <a:lnTo>
                        <a:pt x="0" y="0"/>
                      </a:lnTo>
                      <a:lnTo>
                        <a:pt x="0" y="264"/>
                      </a:lnTo>
                      <a:close/>
                    </a:path>
                  </a:pathLst>
                </a:custGeom>
                <a:noFill/>
                <a:ln w="3175">
                  <a:solidFill>
                    <a:srgbClr val="000000"/>
                  </a:solidFill>
                  <a:round/>
                  <a:headEnd/>
                  <a:tailEnd/>
                </a:ln>
              </p:spPr>
              <p:txBody>
                <a:bodyPr/>
                <a:lstStyle/>
                <a:p>
                  <a:endParaRPr lang="en-US"/>
                </a:p>
              </p:txBody>
            </p:sp>
            <p:sp>
              <p:nvSpPr>
                <p:cNvPr id="1397" name="Freeform 506"/>
                <p:cNvSpPr>
                  <a:spLocks noEditPoints="1"/>
                </p:cNvSpPr>
                <p:nvPr/>
              </p:nvSpPr>
              <p:spPr bwMode="auto">
                <a:xfrm>
                  <a:off x="3080" y="2235"/>
                  <a:ext cx="380" cy="2"/>
                </a:xfrm>
                <a:custGeom>
                  <a:avLst/>
                  <a:gdLst>
                    <a:gd name="T0" fmla="*/ 1 w 380"/>
                    <a:gd name="T1" fmla="*/ 2 h 2"/>
                    <a:gd name="T2" fmla="*/ 16 w 380"/>
                    <a:gd name="T3" fmla="*/ 0 h 2"/>
                    <a:gd name="T4" fmla="*/ 10 w 380"/>
                    <a:gd name="T5" fmla="*/ 0 h 2"/>
                    <a:gd name="T6" fmla="*/ 26 w 380"/>
                    <a:gd name="T7" fmla="*/ 2 h 2"/>
                    <a:gd name="T8" fmla="*/ 31 w 380"/>
                    <a:gd name="T9" fmla="*/ 0 h 2"/>
                    <a:gd name="T10" fmla="*/ 30 w 380"/>
                    <a:gd name="T11" fmla="*/ 1 h 2"/>
                    <a:gd name="T12" fmla="*/ 47 w 380"/>
                    <a:gd name="T13" fmla="*/ 1 h 2"/>
                    <a:gd name="T14" fmla="*/ 41 w 380"/>
                    <a:gd name="T15" fmla="*/ 0 h 2"/>
                    <a:gd name="T16" fmla="*/ 51 w 380"/>
                    <a:gd name="T17" fmla="*/ 2 h 2"/>
                    <a:gd name="T18" fmla="*/ 66 w 380"/>
                    <a:gd name="T19" fmla="*/ 0 h 2"/>
                    <a:gd name="T20" fmla="*/ 61 w 380"/>
                    <a:gd name="T21" fmla="*/ 0 h 2"/>
                    <a:gd name="T22" fmla="*/ 76 w 380"/>
                    <a:gd name="T23" fmla="*/ 2 h 2"/>
                    <a:gd name="T24" fmla="*/ 81 w 380"/>
                    <a:gd name="T25" fmla="*/ 0 h 2"/>
                    <a:gd name="T26" fmla="*/ 80 w 380"/>
                    <a:gd name="T27" fmla="*/ 1 h 2"/>
                    <a:gd name="T28" fmla="*/ 97 w 380"/>
                    <a:gd name="T29" fmla="*/ 1 h 2"/>
                    <a:gd name="T30" fmla="*/ 91 w 380"/>
                    <a:gd name="T31" fmla="*/ 0 h 2"/>
                    <a:gd name="T32" fmla="*/ 101 w 380"/>
                    <a:gd name="T33" fmla="*/ 2 h 2"/>
                    <a:gd name="T34" fmla="*/ 117 w 380"/>
                    <a:gd name="T35" fmla="*/ 0 h 2"/>
                    <a:gd name="T36" fmla="*/ 112 w 380"/>
                    <a:gd name="T37" fmla="*/ 0 h 2"/>
                    <a:gd name="T38" fmla="*/ 126 w 380"/>
                    <a:gd name="T39" fmla="*/ 2 h 2"/>
                    <a:gd name="T40" fmla="*/ 131 w 380"/>
                    <a:gd name="T41" fmla="*/ 0 h 2"/>
                    <a:gd name="T42" fmla="*/ 130 w 380"/>
                    <a:gd name="T43" fmla="*/ 1 h 2"/>
                    <a:gd name="T44" fmla="*/ 147 w 380"/>
                    <a:gd name="T45" fmla="*/ 1 h 2"/>
                    <a:gd name="T46" fmla="*/ 142 w 380"/>
                    <a:gd name="T47" fmla="*/ 0 h 2"/>
                    <a:gd name="T48" fmla="*/ 152 w 380"/>
                    <a:gd name="T49" fmla="*/ 2 h 2"/>
                    <a:gd name="T50" fmla="*/ 167 w 380"/>
                    <a:gd name="T51" fmla="*/ 0 h 2"/>
                    <a:gd name="T52" fmla="*/ 162 w 380"/>
                    <a:gd name="T53" fmla="*/ 0 h 2"/>
                    <a:gd name="T54" fmla="*/ 177 w 380"/>
                    <a:gd name="T55" fmla="*/ 2 h 2"/>
                    <a:gd name="T56" fmla="*/ 182 w 380"/>
                    <a:gd name="T57" fmla="*/ 0 h 2"/>
                    <a:gd name="T58" fmla="*/ 182 w 380"/>
                    <a:gd name="T59" fmla="*/ 1 h 2"/>
                    <a:gd name="T60" fmla="*/ 198 w 380"/>
                    <a:gd name="T61" fmla="*/ 1 h 2"/>
                    <a:gd name="T62" fmla="*/ 192 w 380"/>
                    <a:gd name="T63" fmla="*/ 0 h 2"/>
                    <a:gd name="T64" fmla="*/ 202 w 380"/>
                    <a:gd name="T65" fmla="*/ 2 h 2"/>
                    <a:gd name="T66" fmla="*/ 217 w 380"/>
                    <a:gd name="T67" fmla="*/ 0 h 2"/>
                    <a:gd name="T68" fmla="*/ 212 w 380"/>
                    <a:gd name="T69" fmla="*/ 0 h 2"/>
                    <a:gd name="T70" fmla="*/ 227 w 380"/>
                    <a:gd name="T71" fmla="*/ 2 h 2"/>
                    <a:gd name="T72" fmla="*/ 233 w 380"/>
                    <a:gd name="T73" fmla="*/ 0 h 2"/>
                    <a:gd name="T74" fmla="*/ 232 w 380"/>
                    <a:gd name="T75" fmla="*/ 1 h 2"/>
                    <a:gd name="T76" fmla="*/ 248 w 380"/>
                    <a:gd name="T77" fmla="*/ 1 h 2"/>
                    <a:gd name="T78" fmla="*/ 242 w 380"/>
                    <a:gd name="T79" fmla="*/ 0 h 2"/>
                    <a:gd name="T80" fmla="*/ 253 w 380"/>
                    <a:gd name="T81" fmla="*/ 2 h 2"/>
                    <a:gd name="T82" fmla="*/ 268 w 380"/>
                    <a:gd name="T83" fmla="*/ 0 h 2"/>
                    <a:gd name="T84" fmla="*/ 263 w 380"/>
                    <a:gd name="T85" fmla="*/ 0 h 2"/>
                    <a:gd name="T86" fmla="*/ 278 w 380"/>
                    <a:gd name="T87" fmla="*/ 2 h 2"/>
                    <a:gd name="T88" fmla="*/ 283 w 380"/>
                    <a:gd name="T89" fmla="*/ 0 h 2"/>
                    <a:gd name="T90" fmla="*/ 282 w 380"/>
                    <a:gd name="T91" fmla="*/ 1 h 2"/>
                    <a:gd name="T92" fmla="*/ 298 w 380"/>
                    <a:gd name="T93" fmla="*/ 1 h 2"/>
                    <a:gd name="T94" fmla="*/ 293 w 380"/>
                    <a:gd name="T95" fmla="*/ 0 h 2"/>
                    <a:gd name="T96" fmla="*/ 303 w 380"/>
                    <a:gd name="T97" fmla="*/ 2 h 2"/>
                    <a:gd name="T98" fmla="*/ 318 w 380"/>
                    <a:gd name="T99" fmla="*/ 0 h 2"/>
                    <a:gd name="T100" fmla="*/ 313 w 380"/>
                    <a:gd name="T101" fmla="*/ 0 h 2"/>
                    <a:gd name="T102" fmla="*/ 329 w 380"/>
                    <a:gd name="T103" fmla="*/ 2 h 2"/>
                    <a:gd name="T104" fmla="*/ 333 w 380"/>
                    <a:gd name="T105" fmla="*/ 0 h 2"/>
                    <a:gd name="T106" fmla="*/ 333 w 380"/>
                    <a:gd name="T107" fmla="*/ 1 h 2"/>
                    <a:gd name="T108" fmla="*/ 350 w 380"/>
                    <a:gd name="T109" fmla="*/ 1 h 2"/>
                    <a:gd name="T110" fmla="*/ 343 w 380"/>
                    <a:gd name="T111" fmla="*/ 0 h 2"/>
                    <a:gd name="T112" fmla="*/ 354 w 380"/>
                    <a:gd name="T113" fmla="*/ 2 h 2"/>
                    <a:gd name="T114" fmla="*/ 368 w 380"/>
                    <a:gd name="T115" fmla="*/ 0 h 2"/>
                    <a:gd name="T116" fmla="*/ 363 w 380"/>
                    <a:gd name="T117" fmla="*/ 0 h 2"/>
                    <a:gd name="T118" fmla="*/ 379 w 380"/>
                    <a:gd name="T119" fmla="*/ 2 h 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80"/>
                    <a:gd name="T181" fmla="*/ 0 h 2"/>
                    <a:gd name="T182" fmla="*/ 380 w 380"/>
                    <a:gd name="T183" fmla="*/ 2 h 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80" h="2">
                      <a:moveTo>
                        <a:pt x="1" y="0"/>
                      </a:moveTo>
                      <a:lnTo>
                        <a:pt x="5" y="0"/>
                      </a:lnTo>
                      <a:lnTo>
                        <a:pt x="6" y="1"/>
                      </a:lnTo>
                      <a:lnTo>
                        <a:pt x="5" y="2"/>
                      </a:lnTo>
                      <a:lnTo>
                        <a:pt x="1" y="2"/>
                      </a:lnTo>
                      <a:lnTo>
                        <a:pt x="0" y="1"/>
                      </a:lnTo>
                      <a:lnTo>
                        <a:pt x="1" y="0"/>
                      </a:lnTo>
                      <a:close/>
                      <a:moveTo>
                        <a:pt x="10" y="0"/>
                      </a:moveTo>
                      <a:lnTo>
                        <a:pt x="16" y="0"/>
                      </a:lnTo>
                      <a:lnTo>
                        <a:pt x="17" y="1"/>
                      </a:lnTo>
                      <a:lnTo>
                        <a:pt x="16" y="2"/>
                      </a:lnTo>
                      <a:lnTo>
                        <a:pt x="10" y="2"/>
                      </a:lnTo>
                      <a:lnTo>
                        <a:pt x="9" y="1"/>
                      </a:lnTo>
                      <a:lnTo>
                        <a:pt x="10" y="0"/>
                      </a:lnTo>
                      <a:close/>
                      <a:moveTo>
                        <a:pt x="21" y="0"/>
                      </a:moveTo>
                      <a:lnTo>
                        <a:pt x="26" y="0"/>
                      </a:lnTo>
                      <a:lnTo>
                        <a:pt x="27" y="1"/>
                      </a:lnTo>
                      <a:lnTo>
                        <a:pt x="26" y="2"/>
                      </a:lnTo>
                      <a:lnTo>
                        <a:pt x="21" y="2"/>
                      </a:lnTo>
                      <a:lnTo>
                        <a:pt x="20" y="1"/>
                      </a:lnTo>
                      <a:lnTo>
                        <a:pt x="21" y="0"/>
                      </a:lnTo>
                      <a:close/>
                      <a:moveTo>
                        <a:pt x="31" y="0"/>
                      </a:moveTo>
                      <a:lnTo>
                        <a:pt x="35" y="0"/>
                      </a:lnTo>
                      <a:lnTo>
                        <a:pt x="36" y="1"/>
                      </a:lnTo>
                      <a:lnTo>
                        <a:pt x="35" y="2"/>
                      </a:lnTo>
                      <a:lnTo>
                        <a:pt x="31" y="2"/>
                      </a:lnTo>
                      <a:lnTo>
                        <a:pt x="30" y="1"/>
                      </a:lnTo>
                      <a:lnTo>
                        <a:pt x="31" y="0"/>
                      </a:lnTo>
                      <a:close/>
                      <a:moveTo>
                        <a:pt x="41" y="0"/>
                      </a:moveTo>
                      <a:lnTo>
                        <a:pt x="46" y="0"/>
                      </a:lnTo>
                      <a:lnTo>
                        <a:pt x="47" y="1"/>
                      </a:lnTo>
                      <a:lnTo>
                        <a:pt x="46" y="2"/>
                      </a:lnTo>
                      <a:lnTo>
                        <a:pt x="41" y="2"/>
                      </a:lnTo>
                      <a:lnTo>
                        <a:pt x="40" y="1"/>
                      </a:lnTo>
                      <a:lnTo>
                        <a:pt x="41" y="0"/>
                      </a:lnTo>
                      <a:close/>
                      <a:moveTo>
                        <a:pt x="51" y="0"/>
                      </a:moveTo>
                      <a:lnTo>
                        <a:pt x="56" y="0"/>
                      </a:lnTo>
                      <a:lnTo>
                        <a:pt x="57" y="1"/>
                      </a:lnTo>
                      <a:lnTo>
                        <a:pt x="56" y="2"/>
                      </a:lnTo>
                      <a:lnTo>
                        <a:pt x="51" y="2"/>
                      </a:lnTo>
                      <a:lnTo>
                        <a:pt x="50" y="1"/>
                      </a:lnTo>
                      <a:lnTo>
                        <a:pt x="51" y="0"/>
                      </a:lnTo>
                      <a:close/>
                      <a:moveTo>
                        <a:pt x="61" y="0"/>
                      </a:moveTo>
                      <a:lnTo>
                        <a:pt x="66" y="0"/>
                      </a:lnTo>
                      <a:lnTo>
                        <a:pt x="67" y="1"/>
                      </a:lnTo>
                      <a:lnTo>
                        <a:pt x="66" y="2"/>
                      </a:lnTo>
                      <a:lnTo>
                        <a:pt x="61" y="2"/>
                      </a:lnTo>
                      <a:lnTo>
                        <a:pt x="60" y="1"/>
                      </a:lnTo>
                      <a:lnTo>
                        <a:pt x="61" y="0"/>
                      </a:lnTo>
                      <a:close/>
                      <a:moveTo>
                        <a:pt x="71" y="0"/>
                      </a:moveTo>
                      <a:lnTo>
                        <a:pt x="76" y="0"/>
                      </a:lnTo>
                      <a:lnTo>
                        <a:pt x="77" y="1"/>
                      </a:lnTo>
                      <a:lnTo>
                        <a:pt x="76" y="2"/>
                      </a:lnTo>
                      <a:lnTo>
                        <a:pt x="71" y="2"/>
                      </a:lnTo>
                      <a:lnTo>
                        <a:pt x="70" y="1"/>
                      </a:lnTo>
                      <a:lnTo>
                        <a:pt x="71" y="0"/>
                      </a:lnTo>
                      <a:close/>
                      <a:moveTo>
                        <a:pt x="81" y="0"/>
                      </a:moveTo>
                      <a:lnTo>
                        <a:pt x="87" y="0"/>
                      </a:lnTo>
                      <a:lnTo>
                        <a:pt x="87" y="1"/>
                      </a:lnTo>
                      <a:lnTo>
                        <a:pt x="87" y="2"/>
                      </a:lnTo>
                      <a:lnTo>
                        <a:pt x="81" y="2"/>
                      </a:lnTo>
                      <a:lnTo>
                        <a:pt x="80" y="1"/>
                      </a:lnTo>
                      <a:lnTo>
                        <a:pt x="81" y="0"/>
                      </a:lnTo>
                      <a:close/>
                      <a:moveTo>
                        <a:pt x="91" y="0"/>
                      </a:moveTo>
                      <a:lnTo>
                        <a:pt x="96" y="0"/>
                      </a:lnTo>
                      <a:lnTo>
                        <a:pt x="97" y="1"/>
                      </a:lnTo>
                      <a:lnTo>
                        <a:pt x="96" y="2"/>
                      </a:lnTo>
                      <a:lnTo>
                        <a:pt x="91" y="2"/>
                      </a:lnTo>
                      <a:lnTo>
                        <a:pt x="91" y="1"/>
                      </a:lnTo>
                      <a:lnTo>
                        <a:pt x="91" y="0"/>
                      </a:lnTo>
                      <a:close/>
                      <a:moveTo>
                        <a:pt x="101" y="0"/>
                      </a:moveTo>
                      <a:lnTo>
                        <a:pt x="106" y="0"/>
                      </a:lnTo>
                      <a:lnTo>
                        <a:pt x="107" y="1"/>
                      </a:lnTo>
                      <a:lnTo>
                        <a:pt x="106" y="2"/>
                      </a:lnTo>
                      <a:lnTo>
                        <a:pt x="101" y="2"/>
                      </a:lnTo>
                      <a:lnTo>
                        <a:pt x="100" y="1"/>
                      </a:lnTo>
                      <a:lnTo>
                        <a:pt x="101" y="0"/>
                      </a:lnTo>
                      <a:close/>
                      <a:moveTo>
                        <a:pt x="112" y="0"/>
                      </a:moveTo>
                      <a:lnTo>
                        <a:pt x="117" y="0"/>
                      </a:lnTo>
                      <a:lnTo>
                        <a:pt x="117" y="1"/>
                      </a:lnTo>
                      <a:lnTo>
                        <a:pt x="117" y="2"/>
                      </a:lnTo>
                      <a:lnTo>
                        <a:pt x="112" y="2"/>
                      </a:lnTo>
                      <a:lnTo>
                        <a:pt x="111" y="1"/>
                      </a:lnTo>
                      <a:lnTo>
                        <a:pt x="112" y="0"/>
                      </a:lnTo>
                      <a:close/>
                      <a:moveTo>
                        <a:pt x="122" y="0"/>
                      </a:moveTo>
                      <a:lnTo>
                        <a:pt x="126" y="0"/>
                      </a:lnTo>
                      <a:lnTo>
                        <a:pt x="127" y="1"/>
                      </a:lnTo>
                      <a:lnTo>
                        <a:pt x="126" y="2"/>
                      </a:lnTo>
                      <a:lnTo>
                        <a:pt x="122" y="2"/>
                      </a:lnTo>
                      <a:lnTo>
                        <a:pt x="121" y="1"/>
                      </a:lnTo>
                      <a:lnTo>
                        <a:pt x="122" y="0"/>
                      </a:lnTo>
                      <a:close/>
                      <a:moveTo>
                        <a:pt x="131" y="0"/>
                      </a:moveTo>
                      <a:lnTo>
                        <a:pt x="137" y="0"/>
                      </a:lnTo>
                      <a:lnTo>
                        <a:pt x="138" y="1"/>
                      </a:lnTo>
                      <a:lnTo>
                        <a:pt x="137" y="2"/>
                      </a:lnTo>
                      <a:lnTo>
                        <a:pt x="131" y="2"/>
                      </a:lnTo>
                      <a:lnTo>
                        <a:pt x="130" y="1"/>
                      </a:lnTo>
                      <a:lnTo>
                        <a:pt x="131" y="0"/>
                      </a:lnTo>
                      <a:close/>
                      <a:moveTo>
                        <a:pt x="142" y="0"/>
                      </a:moveTo>
                      <a:lnTo>
                        <a:pt x="147" y="0"/>
                      </a:lnTo>
                      <a:lnTo>
                        <a:pt x="147" y="1"/>
                      </a:lnTo>
                      <a:lnTo>
                        <a:pt x="147" y="2"/>
                      </a:lnTo>
                      <a:lnTo>
                        <a:pt x="142" y="2"/>
                      </a:lnTo>
                      <a:lnTo>
                        <a:pt x="141" y="1"/>
                      </a:lnTo>
                      <a:lnTo>
                        <a:pt x="142" y="0"/>
                      </a:lnTo>
                      <a:close/>
                      <a:moveTo>
                        <a:pt x="152" y="0"/>
                      </a:moveTo>
                      <a:lnTo>
                        <a:pt x="156" y="0"/>
                      </a:lnTo>
                      <a:lnTo>
                        <a:pt x="158" y="1"/>
                      </a:lnTo>
                      <a:lnTo>
                        <a:pt x="156" y="2"/>
                      </a:lnTo>
                      <a:lnTo>
                        <a:pt x="152" y="2"/>
                      </a:lnTo>
                      <a:lnTo>
                        <a:pt x="151" y="1"/>
                      </a:lnTo>
                      <a:lnTo>
                        <a:pt x="152" y="0"/>
                      </a:lnTo>
                      <a:close/>
                      <a:moveTo>
                        <a:pt x="162" y="0"/>
                      </a:moveTo>
                      <a:lnTo>
                        <a:pt x="167" y="0"/>
                      </a:lnTo>
                      <a:lnTo>
                        <a:pt x="168" y="1"/>
                      </a:lnTo>
                      <a:lnTo>
                        <a:pt x="167" y="2"/>
                      </a:lnTo>
                      <a:lnTo>
                        <a:pt x="162" y="2"/>
                      </a:lnTo>
                      <a:lnTo>
                        <a:pt x="161" y="1"/>
                      </a:lnTo>
                      <a:lnTo>
                        <a:pt x="162" y="0"/>
                      </a:lnTo>
                      <a:close/>
                      <a:moveTo>
                        <a:pt x="172" y="0"/>
                      </a:moveTo>
                      <a:lnTo>
                        <a:pt x="177" y="0"/>
                      </a:lnTo>
                      <a:lnTo>
                        <a:pt x="178" y="1"/>
                      </a:lnTo>
                      <a:lnTo>
                        <a:pt x="177" y="2"/>
                      </a:lnTo>
                      <a:lnTo>
                        <a:pt x="172" y="2"/>
                      </a:lnTo>
                      <a:lnTo>
                        <a:pt x="171" y="1"/>
                      </a:lnTo>
                      <a:lnTo>
                        <a:pt x="172" y="0"/>
                      </a:lnTo>
                      <a:close/>
                      <a:moveTo>
                        <a:pt x="182" y="0"/>
                      </a:moveTo>
                      <a:lnTo>
                        <a:pt x="187" y="0"/>
                      </a:lnTo>
                      <a:lnTo>
                        <a:pt x="188" y="1"/>
                      </a:lnTo>
                      <a:lnTo>
                        <a:pt x="187" y="2"/>
                      </a:lnTo>
                      <a:lnTo>
                        <a:pt x="182" y="2"/>
                      </a:lnTo>
                      <a:lnTo>
                        <a:pt x="182" y="1"/>
                      </a:lnTo>
                      <a:lnTo>
                        <a:pt x="182" y="0"/>
                      </a:lnTo>
                      <a:close/>
                      <a:moveTo>
                        <a:pt x="192" y="0"/>
                      </a:moveTo>
                      <a:lnTo>
                        <a:pt x="197" y="0"/>
                      </a:lnTo>
                      <a:lnTo>
                        <a:pt x="198" y="1"/>
                      </a:lnTo>
                      <a:lnTo>
                        <a:pt x="197" y="2"/>
                      </a:lnTo>
                      <a:lnTo>
                        <a:pt x="192" y="2"/>
                      </a:lnTo>
                      <a:lnTo>
                        <a:pt x="191" y="1"/>
                      </a:lnTo>
                      <a:lnTo>
                        <a:pt x="192" y="0"/>
                      </a:lnTo>
                      <a:close/>
                      <a:moveTo>
                        <a:pt x="202" y="0"/>
                      </a:moveTo>
                      <a:lnTo>
                        <a:pt x="208" y="0"/>
                      </a:lnTo>
                      <a:lnTo>
                        <a:pt x="208" y="1"/>
                      </a:lnTo>
                      <a:lnTo>
                        <a:pt x="208" y="2"/>
                      </a:lnTo>
                      <a:lnTo>
                        <a:pt x="202" y="2"/>
                      </a:lnTo>
                      <a:lnTo>
                        <a:pt x="201" y="1"/>
                      </a:lnTo>
                      <a:lnTo>
                        <a:pt x="202" y="0"/>
                      </a:lnTo>
                      <a:close/>
                      <a:moveTo>
                        <a:pt x="212" y="0"/>
                      </a:moveTo>
                      <a:lnTo>
                        <a:pt x="217" y="0"/>
                      </a:lnTo>
                      <a:lnTo>
                        <a:pt x="218" y="1"/>
                      </a:lnTo>
                      <a:lnTo>
                        <a:pt x="217" y="2"/>
                      </a:lnTo>
                      <a:lnTo>
                        <a:pt x="212" y="2"/>
                      </a:lnTo>
                      <a:lnTo>
                        <a:pt x="212" y="1"/>
                      </a:lnTo>
                      <a:lnTo>
                        <a:pt x="212" y="0"/>
                      </a:lnTo>
                      <a:close/>
                      <a:moveTo>
                        <a:pt x="222" y="0"/>
                      </a:moveTo>
                      <a:lnTo>
                        <a:pt x="227" y="0"/>
                      </a:lnTo>
                      <a:lnTo>
                        <a:pt x="229" y="1"/>
                      </a:lnTo>
                      <a:lnTo>
                        <a:pt x="227" y="2"/>
                      </a:lnTo>
                      <a:lnTo>
                        <a:pt x="222" y="2"/>
                      </a:lnTo>
                      <a:lnTo>
                        <a:pt x="221" y="1"/>
                      </a:lnTo>
                      <a:lnTo>
                        <a:pt x="222" y="0"/>
                      </a:lnTo>
                      <a:close/>
                      <a:moveTo>
                        <a:pt x="233" y="0"/>
                      </a:moveTo>
                      <a:lnTo>
                        <a:pt x="238" y="0"/>
                      </a:lnTo>
                      <a:lnTo>
                        <a:pt x="238" y="1"/>
                      </a:lnTo>
                      <a:lnTo>
                        <a:pt x="238" y="2"/>
                      </a:lnTo>
                      <a:lnTo>
                        <a:pt x="233" y="2"/>
                      </a:lnTo>
                      <a:lnTo>
                        <a:pt x="232" y="1"/>
                      </a:lnTo>
                      <a:lnTo>
                        <a:pt x="233" y="0"/>
                      </a:lnTo>
                      <a:close/>
                      <a:moveTo>
                        <a:pt x="242" y="0"/>
                      </a:moveTo>
                      <a:lnTo>
                        <a:pt x="247" y="0"/>
                      </a:lnTo>
                      <a:lnTo>
                        <a:pt x="248" y="1"/>
                      </a:lnTo>
                      <a:lnTo>
                        <a:pt x="247" y="2"/>
                      </a:lnTo>
                      <a:lnTo>
                        <a:pt x="242" y="2"/>
                      </a:lnTo>
                      <a:lnTo>
                        <a:pt x="242" y="1"/>
                      </a:lnTo>
                      <a:lnTo>
                        <a:pt x="242" y="0"/>
                      </a:lnTo>
                      <a:close/>
                      <a:moveTo>
                        <a:pt x="253" y="0"/>
                      </a:moveTo>
                      <a:lnTo>
                        <a:pt x="258" y="0"/>
                      </a:lnTo>
                      <a:lnTo>
                        <a:pt x="259" y="1"/>
                      </a:lnTo>
                      <a:lnTo>
                        <a:pt x="258" y="2"/>
                      </a:lnTo>
                      <a:lnTo>
                        <a:pt x="253" y="2"/>
                      </a:lnTo>
                      <a:lnTo>
                        <a:pt x="251" y="1"/>
                      </a:lnTo>
                      <a:lnTo>
                        <a:pt x="253" y="0"/>
                      </a:lnTo>
                      <a:close/>
                      <a:moveTo>
                        <a:pt x="263" y="0"/>
                      </a:moveTo>
                      <a:lnTo>
                        <a:pt x="268" y="0"/>
                      </a:lnTo>
                      <a:lnTo>
                        <a:pt x="268" y="1"/>
                      </a:lnTo>
                      <a:lnTo>
                        <a:pt x="268" y="2"/>
                      </a:lnTo>
                      <a:lnTo>
                        <a:pt x="263" y="2"/>
                      </a:lnTo>
                      <a:lnTo>
                        <a:pt x="262" y="1"/>
                      </a:lnTo>
                      <a:lnTo>
                        <a:pt x="263" y="0"/>
                      </a:lnTo>
                      <a:close/>
                      <a:moveTo>
                        <a:pt x="273" y="0"/>
                      </a:moveTo>
                      <a:lnTo>
                        <a:pt x="278" y="0"/>
                      </a:lnTo>
                      <a:lnTo>
                        <a:pt x="279" y="1"/>
                      </a:lnTo>
                      <a:lnTo>
                        <a:pt x="278" y="2"/>
                      </a:lnTo>
                      <a:lnTo>
                        <a:pt x="273" y="2"/>
                      </a:lnTo>
                      <a:lnTo>
                        <a:pt x="272" y="1"/>
                      </a:lnTo>
                      <a:lnTo>
                        <a:pt x="273" y="0"/>
                      </a:lnTo>
                      <a:close/>
                      <a:moveTo>
                        <a:pt x="283" y="0"/>
                      </a:moveTo>
                      <a:lnTo>
                        <a:pt x="288" y="0"/>
                      </a:lnTo>
                      <a:lnTo>
                        <a:pt x="289" y="1"/>
                      </a:lnTo>
                      <a:lnTo>
                        <a:pt x="288" y="2"/>
                      </a:lnTo>
                      <a:lnTo>
                        <a:pt x="283" y="2"/>
                      </a:lnTo>
                      <a:lnTo>
                        <a:pt x="282" y="1"/>
                      </a:lnTo>
                      <a:lnTo>
                        <a:pt x="283" y="0"/>
                      </a:lnTo>
                      <a:close/>
                      <a:moveTo>
                        <a:pt x="293" y="0"/>
                      </a:moveTo>
                      <a:lnTo>
                        <a:pt x="298" y="0"/>
                      </a:lnTo>
                      <a:lnTo>
                        <a:pt x="298" y="1"/>
                      </a:lnTo>
                      <a:lnTo>
                        <a:pt x="298" y="2"/>
                      </a:lnTo>
                      <a:lnTo>
                        <a:pt x="293" y="2"/>
                      </a:lnTo>
                      <a:lnTo>
                        <a:pt x="292" y="1"/>
                      </a:lnTo>
                      <a:lnTo>
                        <a:pt x="293" y="0"/>
                      </a:lnTo>
                      <a:close/>
                      <a:moveTo>
                        <a:pt x="303" y="0"/>
                      </a:moveTo>
                      <a:lnTo>
                        <a:pt x="308" y="0"/>
                      </a:lnTo>
                      <a:lnTo>
                        <a:pt x="309" y="1"/>
                      </a:lnTo>
                      <a:lnTo>
                        <a:pt x="308" y="2"/>
                      </a:lnTo>
                      <a:lnTo>
                        <a:pt x="303" y="2"/>
                      </a:lnTo>
                      <a:lnTo>
                        <a:pt x="303" y="1"/>
                      </a:lnTo>
                      <a:lnTo>
                        <a:pt x="303" y="0"/>
                      </a:lnTo>
                      <a:close/>
                      <a:moveTo>
                        <a:pt x="313" y="0"/>
                      </a:moveTo>
                      <a:lnTo>
                        <a:pt x="318" y="0"/>
                      </a:lnTo>
                      <a:lnTo>
                        <a:pt x="319" y="1"/>
                      </a:lnTo>
                      <a:lnTo>
                        <a:pt x="318" y="2"/>
                      </a:lnTo>
                      <a:lnTo>
                        <a:pt x="313" y="2"/>
                      </a:lnTo>
                      <a:lnTo>
                        <a:pt x="312" y="1"/>
                      </a:lnTo>
                      <a:lnTo>
                        <a:pt x="313" y="0"/>
                      </a:lnTo>
                      <a:close/>
                      <a:moveTo>
                        <a:pt x="324" y="0"/>
                      </a:moveTo>
                      <a:lnTo>
                        <a:pt x="329" y="0"/>
                      </a:lnTo>
                      <a:lnTo>
                        <a:pt x="329" y="1"/>
                      </a:lnTo>
                      <a:lnTo>
                        <a:pt x="329" y="2"/>
                      </a:lnTo>
                      <a:lnTo>
                        <a:pt x="324" y="2"/>
                      </a:lnTo>
                      <a:lnTo>
                        <a:pt x="323" y="1"/>
                      </a:lnTo>
                      <a:lnTo>
                        <a:pt x="324" y="0"/>
                      </a:lnTo>
                      <a:close/>
                      <a:moveTo>
                        <a:pt x="333" y="0"/>
                      </a:moveTo>
                      <a:lnTo>
                        <a:pt x="338" y="0"/>
                      </a:lnTo>
                      <a:lnTo>
                        <a:pt x="339" y="1"/>
                      </a:lnTo>
                      <a:lnTo>
                        <a:pt x="338" y="2"/>
                      </a:lnTo>
                      <a:lnTo>
                        <a:pt x="333" y="2"/>
                      </a:lnTo>
                      <a:lnTo>
                        <a:pt x="333" y="1"/>
                      </a:lnTo>
                      <a:lnTo>
                        <a:pt x="333" y="0"/>
                      </a:lnTo>
                      <a:close/>
                      <a:moveTo>
                        <a:pt x="343" y="0"/>
                      </a:moveTo>
                      <a:lnTo>
                        <a:pt x="349" y="0"/>
                      </a:lnTo>
                      <a:lnTo>
                        <a:pt x="350" y="1"/>
                      </a:lnTo>
                      <a:lnTo>
                        <a:pt x="349" y="2"/>
                      </a:lnTo>
                      <a:lnTo>
                        <a:pt x="343" y="2"/>
                      </a:lnTo>
                      <a:lnTo>
                        <a:pt x="342" y="1"/>
                      </a:lnTo>
                      <a:lnTo>
                        <a:pt x="343" y="0"/>
                      </a:lnTo>
                      <a:close/>
                      <a:moveTo>
                        <a:pt x="354" y="0"/>
                      </a:moveTo>
                      <a:lnTo>
                        <a:pt x="359" y="0"/>
                      </a:lnTo>
                      <a:lnTo>
                        <a:pt x="359" y="1"/>
                      </a:lnTo>
                      <a:lnTo>
                        <a:pt x="359" y="2"/>
                      </a:lnTo>
                      <a:lnTo>
                        <a:pt x="354" y="2"/>
                      </a:lnTo>
                      <a:lnTo>
                        <a:pt x="353" y="1"/>
                      </a:lnTo>
                      <a:lnTo>
                        <a:pt x="354" y="0"/>
                      </a:lnTo>
                      <a:close/>
                      <a:moveTo>
                        <a:pt x="363" y="0"/>
                      </a:moveTo>
                      <a:lnTo>
                        <a:pt x="368" y="0"/>
                      </a:lnTo>
                      <a:lnTo>
                        <a:pt x="369" y="1"/>
                      </a:lnTo>
                      <a:lnTo>
                        <a:pt x="368" y="2"/>
                      </a:lnTo>
                      <a:lnTo>
                        <a:pt x="363" y="2"/>
                      </a:lnTo>
                      <a:lnTo>
                        <a:pt x="363" y="1"/>
                      </a:lnTo>
                      <a:lnTo>
                        <a:pt x="363" y="0"/>
                      </a:lnTo>
                      <a:close/>
                      <a:moveTo>
                        <a:pt x="374" y="0"/>
                      </a:moveTo>
                      <a:lnTo>
                        <a:pt x="379" y="0"/>
                      </a:lnTo>
                      <a:lnTo>
                        <a:pt x="380" y="1"/>
                      </a:lnTo>
                      <a:lnTo>
                        <a:pt x="379" y="2"/>
                      </a:lnTo>
                      <a:lnTo>
                        <a:pt x="374" y="2"/>
                      </a:lnTo>
                      <a:lnTo>
                        <a:pt x="373" y="1"/>
                      </a:lnTo>
                      <a:lnTo>
                        <a:pt x="374" y="0"/>
                      </a:lnTo>
                      <a:close/>
                    </a:path>
                  </a:pathLst>
                </a:custGeom>
                <a:solidFill>
                  <a:srgbClr val="000000"/>
                </a:solidFill>
                <a:ln w="9525">
                  <a:noFill/>
                  <a:round/>
                  <a:headEnd/>
                  <a:tailEnd/>
                </a:ln>
              </p:spPr>
              <p:txBody>
                <a:bodyPr/>
                <a:lstStyle/>
                <a:p>
                  <a:endParaRPr lang="en-US"/>
                </a:p>
              </p:txBody>
            </p:sp>
            <p:sp>
              <p:nvSpPr>
                <p:cNvPr id="1398" name="Freeform 507"/>
                <p:cNvSpPr>
                  <a:spLocks/>
                </p:cNvSpPr>
                <p:nvPr/>
              </p:nvSpPr>
              <p:spPr bwMode="auto">
                <a:xfrm>
                  <a:off x="3080"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399" name="Freeform 508"/>
                <p:cNvSpPr>
                  <a:spLocks/>
                </p:cNvSpPr>
                <p:nvPr/>
              </p:nvSpPr>
              <p:spPr bwMode="auto">
                <a:xfrm>
                  <a:off x="3089"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00" name="Freeform 509"/>
                <p:cNvSpPr>
                  <a:spLocks/>
                </p:cNvSpPr>
                <p:nvPr/>
              </p:nvSpPr>
              <p:spPr bwMode="auto">
                <a:xfrm>
                  <a:off x="310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01" name="Freeform 510"/>
                <p:cNvSpPr>
                  <a:spLocks/>
                </p:cNvSpPr>
                <p:nvPr/>
              </p:nvSpPr>
              <p:spPr bwMode="auto">
                <a:xfrm>
                  <a:off x="3110"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02" name="Freeform 511"/>
                <p:cNvSpPr>
                  <a:spLocks/>
                </p:cNvSpPr>
                <p:nvPr/>
              </p:nvSpPr>
              <p:spPr bwMode="auto">
                <a:xfrm>
                  <a:off x="312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03" name="Freeform 512"/>
                <p:cNvSpPr>
                  <a:spLocks/>
                </p:cNvSpPr>
                <p:nvPr/>
              </p:nvSpPr>
              <p:spPr bwMode="auto">
                <a:xfrm>
                  <a:off x="313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04" name="Freeform 513"/>
                <p:cNvSpPr>
                  <a:spLocks/>
                </p:cNvSpPr>
                <p:nvPr/>
              </p:nvSpPr>
              <p:spPr bwMode="auto">
                <a:xfrm>
                  <a:off x="314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05" name="Freeform 514"/>
                <p:cNvSpPr>
                  <a:spLocks/>
                </p:cNvSpPr>
                <p:nvPr/>
              </p:nvSpPr>
              <p:spPr bwMode="auto">
                <a:xfrm>
                  <a:off x="315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06" name="Freeform 515"/>
                <p:cNvSpPr>
                  <a:spLocks/>
                </p:cNvSpPr>
                <p:nvPr/>
              </p:nvSpPr>
              <p:spPr bwMode="auto">
                <a:xfrm>
                  <a:off x="3160" y="223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07" name="Freeform 516"/>
                <p:cNvSpPr>
                  <a:spLocks/>
                </p:cNvSpPr>
                <p:nvPr/>
              </p:nvSpPr>
              <p:spPr bwMode="auto">
                <a:xfrm>
                  <a:off x="3171"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408" name="Freeform 517"/>
                <p:cNvSpPr>
                  <a:spLocks/>
                </p:cNvSpPr>
                <p:nvPr/>
              </p:nvSpPr>
              <p:spPr bwMode="auto">
                <a:xfrm>
                  <a:off x="318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09" name="Freeform 518"/>
                <p:cNvSpPr>
                  <a:spLocks/>
                </p:cNvSpPr>
                <p:nvPr/>
              </p:nvSpPr>
              <p:spPr bwMode="auto">
                <a:xfrm>
                  <a:off x="3191"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10" name="Freeform 519"/>
                <p:cNvSpPr>
                  <a:spLocks/>
                </p:cNvSpPr>
                <p:nvPr/>
              </p:nvSpPr>
              <p:spPr bwMode="auto">
                <a:xfrm>
                  <a:off x="3201"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11" name="Freeform 520"/>
                <p:cNvSpPr>
                  <a:spLocks/>
                </p:cNvSpPr>
                <p:nvPr/>
              </p:nvSpPr>
              <p:spPr bwMode="auto">
                <a:xfrm>
                  <a:off x="3210"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12" name="Freeform 521"/>
                <p:cNvSpPr>
                  <a:spLocks/>
                </p:cNvSpPr>
                <p:nvPr/>
              </p:nvSpPr>
              <p:spPr bwMode="auto">
                <a:xfrm>
                  <a:off x="3221"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13" name="Freeform 522"/>
                <p:cNvSpPr>
                  <a:spLocks/>
                </p:cNvSpPr>
                <p:nvPr/>
              </p:nvSpPr>
              <p:spPr bwMode="auto">
                <a:xfrm>
                  <a:off x="3231" y="2235"/>
                  <a:ext cx="7" cy="2"/>
                </a:xfrm>
                <a:custGeom>
                  <a:avLst/>
                  <a:gdLst>
                    <a:gd name="T0" fmla="*/ 1 w 7"/>
                    <a:gd name="T1" fmla="*/ 0 h 2"/>
                    <a:gd name="T2" fmla="*/ 5 w 7"/>
                    <a:gd name="T3" fmla="*/ 0 h 2"/>
                    <a:gd name="T4" fmla="*/ 7 w 7"/>
                    <a:gd name="T5" fmla="*/ 1 h 2"/>
                    <a:gd name="T6" fmla="*/ 5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5" y="0"/>
                      </a:lnTo>
                      <a:lnTo>
                        <a:pt x="7"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14" name="Freeform 523"/>
                <p:cNvSpPr>
                  <a:spLocks/>
                </p:cNvSpPr>
                <p:nvPr/>
              </p:nvSpPr>
              <p:spPr bwMode="auto">
                <a:xfrm>
                  <a:off x="324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15" name="Freeform 524"/>
                <p:cNvSpPr>
                  <a:spLocks/>
                </p:cNvSpPr>
                <p:nvPr/>
              </p:nvSpPr>
              <p:spPr bwMode="auto">
                <a:xfrm>
                  <a:off x="325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16" name="Freeform 525"/>
                <p:cNvSpPr>
                  <a:spLocks/>
                </p:cNvSpPr>
                <p:nvPr/>
              </p:nvSpPr>
              <p:spPr bwMode="auto">
                <a:xfrm>
                  <a:off x="326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417" name="Freeform 526"/>
                <p:cNvSpPr>
                  <a:spLocks/>
                </p:cNvSpPr>
                <p:nvPr/>
              </p:nvSpPr>
              <p:spPr bwMode="auto">
                <a:xfrm>
                  <a:off x="327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18" name="Freeform 527"/>
                <p:cNvSpPr>
                  <a:spLocks/>
                </p:cNvSpPr>
                <p:nvPr/>
              </p:nvSpPr>
              <p:spPr bwMode="auto">
                <a:xfrm>
                  <a:off x="3281" y="223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19" name="Freeform 528"/>
                <p:cNvSpPr>
                  <a:spLocks/>
                </p:cNvSpPr>
                <p:nvPr/>
              </p:nvSpPr>
              <p:spPr bwMode="auto">
                <a:xfrm>
                  <a:off x="329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420" name="Freeform 529"/>
                <p:cNvSpPr>
                  <a:spLocks/>
                </p:cNvSpPr>
                <p:nvPr/>
              </p:nvSpPr>
              <p:spPr bwMode="auto">
                <a:xfrm>
                  <a:off x="3301" y="2235"/>
                  <a:ext cx="8" cy="2"/>
                </a:xfrm>
                <a:custGeom>
                  <a:avLst/>
                  <a:gdLst>
                    <a:gd name="T0" fmla="*/ 1 w 8"/>
                    <a:gd name="T1" fmla="*/ 0 h 2"/>
                    <a:gd name="T2" fmla="*/ 6 w 8"/>
                    <a:gd name="T3" fmla="*/ 0 h 2"/>
                    <a:gd name="T4" fmla="*/ 8 w 8"/>
                    <a:gd name="T5" fmla="*/ 1 h 2"/>
                    <a:gd name="T6" fmla="*/ 6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6" y="0"/>
                      </a:lnTo>
                      <a:lnTo>
                        <a:pt x="8"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21" name="Freeform 530"/>
                <p:cNvSpPr>
                  <a:spLocks/>
                </p:cNvSpPr>
                <p:nvPr/>
              </p:nvSpPr>
              <p:spPr bwMode="auto">
                <a:xfrm>
                  <a:off x="331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22" name="Freeform 531"/>
                <p:cNvSpPr>
                  <a:spLocks/>
                </p:cNvSpPr>
                <p:nvPr/>
              </p:nvSpPr>
              <p:spPr bwMode="auto">
                <a:xfrm>
                  <a:off x="332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423" name="Freeform 532"/>
                <p:cNvSpPr>
                  <a:spLocks/>
                </p:cNvSpPr>
                <p:nvPr/>
              </p:nvSpPr>
              <p:spPr bwMode="auto">
                <a:xfrm>
                  <a:off x="3331" y="2235"/>
                  <a:ext cx="8" cy="2"/>
                </a:xfrm>
                <a:custGeom>
                  <a:avLst/>
                  <a:gdLst>
                    <a:gd name="T0" fmla="*/ 2 w 8"/>
                    <a:gd name="T1" fmla="*/ 0 h 2"/>
                    <a:gd name="T2" fmla="*/ 7 w 8"/>
                    <a:gd name="T3" fmla="*/ 0 h 2"/>
                    <a:gd name="T4" fmla="*/ 8 w 8"/>
                    <a:gd name="T5" fmla="*/ 1 h 2"/>
                    <a:gd name="T6" fmla="*/ 7 w 8"/>
                    <a:gd name="T7" fmla="*/ 2 h 2"/>
                    <a:gd name="T8" fmla="*/ 2 w 8"/>
                    <a:gd name="T9" fmla="*/ 2 h 2"/>
                    <a:gd name="T10" fmla="*/ 0 w 8"/>
                    <a:gd name="T11" fmla="*/ 1 h 2"/>
                    <a:gd name="T12" fmla="*/ 2 w 8"/>
                    <a:gd name="T13" fmla="*/ 0 h 2"/>
                    <a:gd name="T14" fmla="*/ 2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2" y="0"/>
                      </a:moveTo>
                      <a:lnTo>
                        <a:pt x="7" y="0"/>
                      </a:lnTo>
                      <a:lnTo>
                        <a:pt x="8" y="1"/>
                      </a:lnTo>
                      <a:lnTo>
                        <a:pt x="7" y="2"/>
                      </a:lnTo>
                      <a:lnTo>
                        <a:pt x="2" y="2"/>
                      </a:lnTo>
                      <a:lnTo>
                        <a:pt x="0" y="1"/>
                      </a:lnTo>
                      <a:lnTo>
                        <a:pt x="2" y="0"/>
                      </a:lnTo>
                    </a:path>
                  </a:pathLst>
                </a:custGeom>
                <a:noFill/>
                <a:ln w="1588">
                  <a:solidFill>
                    <a:srgbClr val="000000"/>
                  </a:solidFill>
                  <a:round/>
                  <a:headEnd/>
                  <a:tailEnd/>
                </a:ln>
              </p:spPr>
              <p:txBody>
                <a:bodyPr/>
                <a:lstStyle/>
                <a:p>
                  <a:endParaRPr lang="en-US"/>
                </a:p>
              </p:txBody>
            </p:sp>
            <p:sp>
              <p:nvSpPr>
                <p:cNvPr id="1424" name="Freeform 533"/>
                <p:cNvSpPr>
                  <a:spLocks/>
                </p:cNvSpPr>
                <p:nvPr/>
              </p:nvSpPr>
              <p:spPr bwMode="auto">
                <a:xfrm>
                  <a:off x="334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25" name="Freeform 534"/>
                <p:cNvSpPr>
                  <a:spLocks/>
                </p:cNvSpPr>
                <p:nvPr/>
              </p:nvSpPr>
              <p:spPr bwMode="auto">
                <a:xfrm>
                  <a:off x="335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26" name="Freeform 535"/>
                <p:cNvSpPr>
                  <a:spLocks/>
                </p:cNvSpPr>
                <p:nvPr/>
              </p:nvSpPr>
              <p:spPr bwMode="auto">
                <a:xfrm>
                  <a:off x="336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27" name="Freeform 536"/>
                <p:cNvSpPr>
                  <a:spLocks/>
                </p:cNvSpPr>
                <p:nvPr/>
              </p:nvSpPr>
              <p:spPr bwMode="auto">
                <a:xfrm>
                  <a:off x="337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28" name="Freeform 537"/>
                <p:cNvSpPr>
                  <a:spLocks/>
                </p:cNvSpPr>
                <p:nvPr/>
              </p:nvSpPr>
              <p:spPr bwMode="auto">
                <a:xfrm>
                  <a:off x="338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429" name="Freeform 538"/>
                <p:cNvSpPr>
                  <a:spLocks/>
                </p:cNvSpPr>
                <p:nvPr/>
              </p:nvSpPr>
              <p:spPr bwMode="auto">
                <a:xfrm>
                  <a:off x="339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30" name="Freeform 539"/>
                <p:cNvSpPr>
                  <a:spLocks/>
                </p:cNvSpPr>
                <p:nvPr/>
              </p:nvSpPr>
              <p:spPr bwMode="auto">
                <a:xfrm>
                  <a:off x="3403"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31" name="Freeform 540"/>
                <p:cNvSpPr>
                  <a:spLocks/>
                </p:cNvSpPr>
                <p:nvPr/>
              </p:nvSpPr>
              <p:spPr bwMode="auto">
                <a:xfrm>
                  <a:off x="341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432" name="Freeform 541"/>
                <p:cNvSpPr>
                  <a:spLocks/>
                </p:cNvSpPr>
                <p:nvPr/>
              </p:nvSpPr>
              <p:spPr bwMode="auto">
                <a:xfrm>
                  <a:off x="3422"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33" name="Freeform 542"/>
                <p:cNvSpPr>
                  <a:spLocks/>
                </p:cNvSpPr>
                <p:nvPr/>
              </p:nvSpPr>
              <p:spPr bwMode="auto">
                <a:xfrm>
                  <a:off x="3433"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34" name="Freeform 543"/>
                <p:cNvSpPr>
                  <a:spLocks/>
                </p:cNvSpPr>
                <p:nvPr/>
              </p:nvSpPr>
              <p:spPr bwMode="auto">
                <a:xfrm>
                  <a:off x="344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435" name="Freeform 544"/>
                <p:cNvSpPr>
                  <a:spLocks/>
                </p:cNvSpPr>
                <p:nvPr/>
              </p:nvSpPr>
              <p:spPr bwMode="auto">
                <a:xfrm>
                  <a:off x="3453"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36" name="Freeform 545"/>
                <p:cNvSpPr>
                  <a:spLocks noEditPoints="1"/>
                </p:cNvSpPr>
                <p:nvPr/>
              </p:nvSpPr>
              <p:spPr bwMode="auto">
                <a:xfrm>
                  <a:off x="3080" y="2235"/>
                  <a:ext cx="380" cy="2"/>
                </a:xfrm>
                <a:custGeom>
                  <a:avLst/>
                  <a:gdLst>
                    <a:gd name="T0" fmla="*/ 1 w 380"/>
                    <a:gd name="T1" fmla="*/ 2 h 2"/>
                    <a:gd name="T2" fmla="*/ 16 w 380"/>
                    <a:gd name="T3" fmla="*/ 0 h 2"/>
                    <a:gd name="T4" fmla="*/ 10 w 380"/>
                    <a:gd name="T5" fmla="*/ 0 h 2"/>
                    <a:gd name="T6" fmla="*/ 26 w 380"/>
                    <a:gd name="T7" fmla="*/ 2 h 2"/>
                    <a:gd name="T8" fmla="*/ 31 w 380"/>
                    <a:gd name="T9" fmla="*/ 0 h 2"/>
                    <a:gd name="T10" fmla="*/ 30 w 380"/>
                    <a:gd name="T11" fmla="*/ 1 h 2"/>
                    <a:gd name="T12" fmla="*/ 47 w 380"/>
                    <a:gd name="T13" fmla="*/ 1 h 2"/>
                    <a:gd name="T14" fmla="*/ 41 w 380"/>
                    <a:gd name="T15" fmla="*/ 0 h 2"/>
                    <a:gd name="T16" fmla="*/ 51 w 380"/>
                    <a:gd name="T17" fmla="*/ 2 h 2"/>
                    <a:gd name="T18" fmla="*/ 66 w 380"/>
                    <a:gd name="T19" fmla="*/ 0 h 2"/>
                    <a:gd name="T20" fmla="*/ 61 w 380"/>
                    <a:gd name="T21" fmla="*/ 0 h 2"/>
                    <a:gd name="T22" fmla="*/ 76 w 380"/>
                    <a:gd name="T23" fmla="*/ 2 h 2"/>
                    <a:gd name="T24" fmla="*/ 81 w 380"/>
                    <a:gd name="T25" fmla="*/ 0 h 2"/>
                    <a:gd name="T26" fmla="*/ 80 w 380"/>
                    <a:gd name="T27" fmla="*/ 1 h 2"/>
                    <a:gd name="T28" fmla="*/ 97 w 380"/>
                    <a:gd name="T29" fmla="*/ 1 h 2"/>
                    <a:gd name="T30" fmla="*/ 91 w 380"/>
                    <a:gd name="T31" fmla="*/ 0 h 2"/>
                    <a:gd name="T32" fmla="*/ 101 w 380"/>
                    <a:gd name="T33" fmla="*/ 2 h 2"/>
                    <a:gd name="T34" fmla="*/ 117 w 380"/>
                    <a:gd name="T35" fmla="*/ 0 h 2"/>
                    <a:gd name="T36" fmla="*/ 112 w 380"/>
                    <a:gd name="T37" fmla="*/ 0 h 2"/>
                    <a:gd name="T38" fmla="*/ 126 w 380"/>
                    <a:gd name="T39" fmla="*/ 2 h 2"/>
                    <a:gd name="T40" fmla="*/ 131 w 380"/>
                    <a:gd name="T41" fmla="*/ 0 h 2"/>
                    <a:gd name="T42" fmla="*/ 130 w 380"/>
                    <a:gd name="T43" fmla="*/ 1 h 2"/>
                    <a:gd name="T44" fmla="*/ 147 w 380"/>
                    <a:gd name="T45" fmla="*/ 1 h 2"/>
                    <a:gd name="T46" fmla="*/ 142 w 380"/>
                    <a:gd name="T47" fmla="*/ 0 h 2"/>
                    <a:gd name="T48" fmla="*/ 152 w 380"/>
                    <a:gd name="T49" fmla="*/ 2 h 2"/>
                    <a:gd name="T50" fmla="*/ 167 w 380"/>
                    <a:gd name="T51" fmla="*/ 0 h 2"/>
                    <a:gd name="T52" fmla="*/ 162 w 380"/>
                    <a:gd name="T53" fmla="*/ 0 h 2"/>
                    <a:gd name="T54" fmla="*/ 177 w 380"/>
                    <a:gd name="T55" fmla="*/ 2 h 2"/>
                    <a:gd name="T56" fmla="*/ 182 w 380"/>
                    <a:gd name="T57" fmla="*/ 0 h 2"/>
                    <a:gd name="T58" fmla="*/ 182 w 380"/>
                    <a:gd name="T59" fmla="*/ 1 h 2"/>
                    <a:gd name="T60" fmla="*/ 198 w 380"/>
                    <a:gd name="T61" fmla="*/ 1 h 2"/>
                    <a:gd name="T62" fmla="*/ 192 w 380"/>
                    <a:gd name="T63" fmla="*/ 0 h 2"/>
                    <a:gd name="T64" fmla="*/ 202 w 380"/>
                    <a:gd name="T65" fmla="*/ 2 h 2"/>
                    <a:gd name="T66" fmla="*/ 217 w 380"/>
                    <a:gd name="T67" fmla="*/ 0 h 2"/>
                    <a:gd name="T68" fmla="*/ 212 w 380"/>
                    <a:gd name="T69" fmla="*/ 0 h 2"/>
                    <a:gd name="T70" fmla="*/ 227 w 380"/>
                    <a:gd name="T71" fmla="*/ 2 h 2"/>
                    <a:gd name="T72" fmla="*/ 233 w 380"/>
                    <a:gd name="T73" fmla="*/ 0 h 2"/>
                    <a:gd name="T74" fmla="*/ 232 w 380"/>
                    <a:gd name="T75" fmla="*/ 1 h 2"/>
                    <a:gd name="T76" fmla="*/ 248 w 380"/>
                    <a:gd name="T77" fmla="*/ 1 h 2"/>
                    <a:gd name="T78" fmla="*/ 242 w 380"/>
                    <a:gd name="T79" fmla="*/ 0 h 2"/>
                    <a:gd name="T80" fmla="*/ 253 w 380"/>
                    <a:gd name="T81" fmla="*/ 2 h 2"/>
                    <a:gd name="T82" fmla="*/ 268 w 380"/>
                    <a:gd name="T83" fmla="*/ 0 h 2"/>
                    <a:gd name="T84" fmla="*/ 263 w 380"/>
                    <a:gd name="T85" fmla="*/ 0 h 2"/>
                    <a:gd name="T86" fmla="*/ 278 w 380"/>
                    <a:gd name="T87" fmla="*/ 2 h 2"/>
                    <a:gd name="T88" fmla="*/ 283 w 380"/>
                    <a:gd name="T89" fmla="*/ 0 h 2"/>
                    <a:gd name="T90" fmla="*/ 282 w 380"/>
                    <a:gd name="T91" fmla="*/ 1 h 2"/>
                    <a:gd name="T92" fmla="*/ 298 w 380"/>
                    <a:gd name="T93" fmla="*/ 1 h 2"/>
                    <a:gd name="T94" fmla="*/ 293 w 380"/>
                    <a:gd name="T95" fmla="*/ 0 h 2"/>
                    <a:gd name="T96" fmla="*/ 303 w 380"/>
                    <a:gd name="T97" fmla="*/ 2 h 2"/>
                    <a:gd name="T98" fmla="*/ 318 w 380"/>
                    <a:gd name="T99" fmla="*/ 0 h 2"/>
                    <a:gd name="T100" fmla="*/ 313 w 380"/>
                    <a:gd name="T101" fmla="*/ 0 h 2"/>
                    <a:gd name="T102" fmla="*/ 329 w 380"/>
                    <a:gd name="T103" fmla="*/ 2 h 2"/>
                    <a:gd name="T104" fmla="*/ 333 w 380"/>
                    <a:gd name="T105" fmla="*/ 0 h 2"/>
                    <a:gd name="T106" fmla="*/ 333 w 380"/>
                    <a:gd name="T107" fmla="*/ 1 h 2"/>
                    <a:gd name="T108" fmla="*/ 350 w 380"/>
                    <a:gd name="T109" fmla="*/ 1 h 2"/>
                    <a:gd name="T110" fmla="*/ 343 w 380"/>
                    <a:gd name="T111" fmla="*/ 0 h 2"/>
                    <a:gd name="T112" fmla="*/ 354 w 380"/>
                    <a:gd name="T113" fmla="*/ 2 h 2"/>
                    <a:gd name="T114" fmla="*/ 368 w 380"/>
                    <a:gd name="T115" fmla="*/ 0 h 2"/>
                    <a:gd name="T116" fmla="*/ 363 w 380"/>
                    <a:gd name="T117" fmla="*/ 0 h 2"/>
                    <a:gd name="T118" fmla="*/ 379 w 380"/>
                    <a:gd name="T119" fmla="*/ 2 h 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80"/>
                    <a:gd name="T181" fmla="*/ 0 h 2"/>
                    <a:gd name="T182" fmla="*/ 380 w 380"/>
                    <a:gd name="T183" fmla="*/ 2 h 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80" h="2">
                      <a:moveTo>
                        <a:pt x="1" y="0"/>
                      </a:moveTo>
                      <a:lnTo>
                        <a:pt x="5" y="0"/>
                      </a:lnTo>
                      <a:lnTo>
                        <a:pt x="6" y="1"/>
                      </a:lnTo>
                      <a:lnTo>
                        <a:pt x="5" y="2"/>
                      </a:lnTo>
                      <a:lnTo>
                        <a:pt x="1" y="2"/>
                      </a:lnTo>
                      <a:lnTo>
                        <a:pt x="0" y="1"/>
                      </a:lnTo>
                      <a:lnTo>
                        <a:pt x="1" y="0"/>
                      </a:lnTo>
                      <a:close/>
                      <a:moveTo>
                        <a:pt x="10" y="0"/>
                      </a:moveTo>
                      <a:lnTo>
                        <a:pt x="16" y="0"/>
                      </a:lnTo>
                      <a:lnTo>
                        <a:pt x="17" y="1"/>
                      </a:lnTo>
                      <a:lnTo>
                        <a:pt x="16" y="2"/>
                      </a:lnTo>
                      <a:lnTo>
                        <a:pt x="10" y="2"/>
                      </a:lnTo>
                      <a:lnTo>
                        <a:pt x="9" y="1"/>
                      </a:lnTo>
                      <a:lnTo>
                        <a:pt x="10" y="0"/>
                      </a:lnTo>
                      <a:close/>
                      <a:moveTo>
                        <a:pt x="21" y="0"/>
                      </a:moveTo>
                      <a:lnTo>
                        <a:pt x="26" y="0"/>
                      </a:lnTo>
                      <a:lnTo>
                        <a:pt x="27" y="1"/>
                      </a:lnTo>
                      <a:lnTo>
                        <a:pt x="26" y="2"/>
                      </a:lnTo>
                      <a:lnTo>
                        <a:pt x="21" y="2"/>
                      </a:lnTo>
                      <a:lnTo>
                        <a:pt x="20" y="1"/>
                      </a:lnTo>
                      <a:lnTo>
                        <a:pt x="21" y="0"/>
                      </a:lnTo>
                      <a:close/>
                      <a:moveTo>
                        <a:pt x="31" y="0"/>
                      </a:moveTo>
                      <a:lnTo>
                        <a:pt x="35" y="0"/>
                      </a:lnTo>
                      <a:lnTo>
                        <a:pt x="36" y="1"/>
                      </a:lnTo>
                      <a:lnTo>
                        <a:pt x="35" y="2"/>
                      </a:lnTo>
                      <a:lnTo>
                        <a:pt x="31" y="2"/>
                      </a:lnTo>
                      <a:lnTo>
                        <a:pt x="30" y="1"/>
                      </a:lnTo>
                      <a:lnTo>
                        <a:pt x="31" y="0"/>
                      </a:lnTo>
                      <a:close/>
                      <a:moveTo>
                        <a:pt x="41" y="0"/>
                      </a:moveTo>
                      <a:lnTo>
                        <a:pt x="46" y="0"/>
                      </a:lnTo>
                      <a:lnTo>
                        <a:pt x="47" y="1"/>
                      </a:lnTo>
                      <a:lnTo>
                        <a:pt x="46" y="2"/>
                      </a:lnTo>
                      <a:lnTo>
                        <a:pt x="41" y="2"/>
                      </a:lnTo>
                      <a:lnTo>
                        <a:pt x="40" y="1"/>
                      </a:lnTo>
                      <a:lnTo>
                        <a:pt x="41" y="0"/>
                      </a:lnTo>
                      <a:close/>
                      <a:moveTo>
                        <a:pt x="51" y="0"/>
                      </a:moveTo>
                      <a:lnTo>
                        <a:pt x="56" y="0"/>
                      </a:lnTo>
                      <a:lnTo>
                        <a:pt x="57" y="1"/>
                      </a:lnTo>
                      <a:lnTo>
                        <a:pt x="56" y="2"/>
                      </a:lnTo>
                      <a:lnTo>
                        <a:pt x="51" y="2"/>
                      </a:lnTo>
                      <a:lnTo>
                        <a:pt x="50" y="1"/>
                      </a:lnTo>
                      <a:lnTo>
                        <a:pt x="51" y="0"/>
                      </a:lnTo>
                      <a:close/>
                      <a:moveTo>
                        <a:pt x="61" y="0"/>
                      </a:moveTo>
                      <a:lnTo>
                        <a:pt x="66" y="0"/>
                      </a:lnTo>
                      <a:lnTo>
                        <a:pt x="67" y="1"/>
                      </a:lnTo>
                      <a:lnTo>
                        <a:pt x="66" y="2"/>
                      </a:lnTo>
                      <a:lnTo>
                        <a:pt x="61" y="2"/>
                      </a:lnTo>
                      <a:lnTo>
                        <a:pt x="60" y="1"/>
                      </a:lnTo>
                      <a:lnTo>
                        <a:pt x="61" y="0"/>
                      </a:lnTo>
                      <a:close/>
                      <a:moveTo>
                        <a:pt x="71" y="0"/>
                      </a:moveTo>
                      <a:lnTo>
                        <a:pt x="76" y="0"/>
                      </a:lnTo>
                      <a:lnTo>
                        <a:pt x="77" y="1"/>
                      </a:lnTo>
                      <a:lnTo>
                        <a:pt x="76" y="2"/>
                      </a:lnTo>
                      <a:lnTo>
                        <a:pt x="71" y="2"/>
                      </a:lnTo>
                      <a:lnTo>
                        <a:pt x="70" y="1"/>
                      </a:lnTo>
                      <a:lnTo>
                        <a:pt x="71" y="0"/>
                      </a:lnTo>
                      <a:close/>
                      <a:moveTo>
                        <a:pt x="81" y="0"/>
                      </a:moveTo>
                      <a:lnTo>
                        <a:pt x="87" y="0"/>
                      </a:lnTo>
                      <a:lnTo>
                        <a:pt x="87" y="1"/>
                      </a:lnTo>
                      <a:lnTo>
                        <a:pt x="87" y="2"/>
                      </a:lnTo>
                      <a:lnTo>
                        <a:pt x="81" y="2"/>
                      </a:lnTo>
                      <a:lnTo>
                        <a:pt x="80" y="1"/>
                      </a:lnTo>
                      <a:lnTo>
                        <a:pt x="81" y="0"/>
                      </a:lnTo>
                      <a:close/>
                      <a:moveTo>
                        <a:pt x="91" y="0"/>
                      </a:moveTo>
                      <a:lnTo>
                        <a:pt x="96" y="0"/>
                      </a:lnTo>
                      <a:lnTo>
                        <a:pt x="97" y="1"/>
                      </a:lnTo>
                      <a:lnTo>
                        <a:pt x="96" y="2"/>
                      </a:lnTo>
                      <a:lnTo>
                        <a:pt x="91" y="2"/>
                      </a:lnTo>
                      <a:lnTo>
                        <a:pt x="91" y="1"/>
                      </a:lnTo>
                      <a:lnTo>
                        <a:pt x="91" y="0"/>
                      </a:lnTo>
                      <a:close/>
                      <a:moveTo>
                        <a:pt x="101" y="0"/>
                      </a:moveTo>
                      <a:lnTo>
                        <a:pt x="106" y="0"/>
                      </a:lnTo>
                      <a:lnTo>
                        <a:pt x="107" y="1"/>
                      </a:lnTo>
                      <a:lnTo>
                        <a:pt x="106" y="2"/>
                      </a:lnTo>
                      <a:lnTo>
                        <a:pt x="101" y="2"/>
                      </a:lnTo>
                      <a:lnTo>
                        <a:pt x="100" y="1"/>
                      </a:lnTo>
                      <a:lnTo>
                        <a:pt x="101" y="0"/>
                      </a:lnTo>
                      <a:close/>
                      <a:moveTo>
                        <a:pt x="112" y="0"/>
                      </a:moveTo>
                      <a:lnTo>
                        <a:pt x="117" y="0"/>
                      </a:lnTo>
                      <a:lnTo>
                        <a:pt x="117" y="1"/>
                      </a:lnTo>
                      <a:lnTo>
                        <a:pt x="117" y="2"/>
                      </a:lnTo>
                      <a:lnTo>
                        <a:pt x="112" y="2"/>
                      </a:lnTo>
                      <a:lnTo>
                        <a:pt x="111" y="1"/>
                      </a:lnTo>
                      <a:lnTo>
                        <a:pt x="112" y="0"/>
                      </a:lnTo>
                      <a:close/>
                      <a:moveTo>
                        <a:pt x="122" y="0"/>
                      </a:moveTo>
                      <a:lnTo>
                        <a:pt x="126" y="0"/>
                      </a:lnTo>
                      <a:lnTo>
                        <a:pt x="127" y="1"/>
                      </a:lnTo>
                      <a:lnTo>
                        <a:pt x="126" y="2"/>
                      </a:lnTo>
                      <a:lnTo>
                        <a:pt x="122" y="2"/>
                      </a:lnTo>
                      <a:lnTo>
                        <a:pt x="121" y="1"/>
                      </a:lnTo>
                      <a:lnTo>
                        <a:pt x="122" y="0"/>
                      </a:lnTo>
                      <a:close/>
                      <a:moveTo>
                        <a:pt x="131" y="0"/>
                      </a:moveTo>
                      <a:lnTo>
                        <a:pt x="137" y="0"/>
                      </a:lnTo>
                      <a:lnTo>
                        <a:pt x="138" y="1"/>
                      </a:lnTo>
                      <a:lnTo>
                        <a:pt x="137" y="2"/>
                      </a:lnTo>
                      <a:lnTo>
                        <a:pt x="131" y="2"/>
                      </a:lnTo>
                      <a:lnTo>
                        <a:pt x="130" y="1"/>
                      </a:lnTo>
                      <a:lnTo>
                        <a:pt x="131" y="0"/>
                      </a:lnTo>
                      <a:close/>
                      <a:moveTo>
                        <a:pt x="142" y="0"/>
                      </a:moveTo>
                      <a:lnTo>
                        <a:pt x="147" y="0"/>
                      </a:lnTo>
                      <a:lnTo>
                        <a:pt x="147" y="1"/>
                      </a:lnTo>
                      <a:lnTo>
                        <a:pt x="147" y="2"/>
                      </a:lnTo>
                      <a:lnTo>
                        <a:pt x="142" y="2"/>
                      </a:lnTo>
                      <a:lnTo>
                        <a:pt x="141" y="1"/>
                      </a:lnTo>
                      <a:lnTo>
                        <a:pt x="142" y="0"/>
                      </a:lnTo>
                      <a:close/>
                      <a:moveTo>
                        <a:pt x="152" y="0"/>
                      </a:moveTo>
                      <a:lnTo>
                        <a:pt x="156" y="0"/>
                      </a:lnTo>
                      <a:lnTo>
                        <a:pt x="158" y="1"/>
                      </a:lnTo>
                      <a:lnTo>
                        <a:pt x="156" y="2"/>
                      </a:lnTo>
                      <a:lnTo>
                        <a:pt x="152" y="2"/>
                      </a:lnTo>
                      <a:lnTo>
                        <a:pt x="151" y="1"/>
                      </a:lnTo>
                      <a:lnTo>
                        <a:pt x="152" y="0"/>
                      </a:lnTo>
                      <a:close/>
                      <a:moveTo>
                        <a:pt x="162" y="0"/>
                      </a:moveTo>
                      <a:lnTo>
                        <a:pt x="167" y="0"/>
                      </a:lnTo>
                      <a:lnTo>
                        <a:pt x="168" y="1"/>
                      </a:lnTo>
                      <a:lnTo>
                        <a:pt x="167" y="2"/>
                      </a:lnTo>
                      <a:lnTo>
                        <a:pt x="162" y="2"/>
                      </a:lnTo>
                      <a:lnTo>
                        <a:pt x="161" y="1"/>
                      </a:lnTo>
                      <a:lnTo>
                        <a:pt x="162" y="0"/>
                      </a:lnTo>
                      <a:close/>
                      <a:moveTo>
                        <a:pt x="172" y="0"/>
                      </a:moveTo>
                      <a:lnTo>
                        <a:pt x="177" y="0"/>
                      </a:lnTo>
                      <a:lnTo>
                        <a:pt x="178" y="1"/>
                      </a:lnTo>
                      <a:lnTo>
                        <a:pt x="177" y="2"/>
                      </a:lnTo>
                      <a:lnTo>
                        <a:pt x="172" y="2"/>
                      </a:lnTo>
                      <a:lnTo>
                        <a:pt x="171" y="1"/>
                      </a:lnTo>
                      <a:lnTo>
                        <a:pt x="172" y="0"/>
                      </a:lnTo>
                      <a:close/>
                      <a:moveTo>
                        <a:pt x="182" y="0"/>
                      </a:moveTo>
                      <a:lnTo>
                        <a:pt x="187" y="0"/>
                      </a:lnTo>
                      <a:lnTo>
                        <a:pt x="188" y="1"/>
                      </a:lnTo>
                      <a:lnTo>
                        <a:pt x="187" y="2"/>
                      </a:lnTo>
                      <a:lnTo>
                        <a:pt x="182" y="2"/>
                      </a:lnTo>
                      <a:lnTo>
                        <a:pt x="182" y="1"/>
                      </a:lnTo>
                      <a:lnTo>
                        <a:pt x="182" y="0"/>
                      </a:lnTo>
                      <a:close/>
                      <a:moveTo>
                        <a:pt x="192" y="0"/>
                      </a:moveTo>
                      <a:lnTo>
                        <a:pt x="197" y="0"/>
                      </a:lnTo>
                      <a:lnTo>
                        <a:pt x="198" y="1"/>
                      </a:lnTo>
                      <a:lnTo>
                        <a:pt x="197" y="2"/>
                      </a:lnTo>
                      <a:lnTo>
                        <a:pt x="192" y="2"/>
                      </a:lnTo>
                      <a:lnTo>
                        <a:pt x="191" y="1"/>
                      </a:lnTo>
                      <a:lnTo>
                        <a:pt x="192" y="0"/>
                      </a:lnTo>
                      <a:close/>
                      <a:moveTo>
                        <a:pt x="202" y="0"/>
                      </a:moveTo>
                      <a:lnTo>
                        <a:pt x="208" y="0"/>
                      </a:lnTo>
                      <a:lnTo>
                        <a:pt x="208" y="1"/>
                      </a:lnTo>
                      <a:lnTo>
                        <a:pt x="208" y="2"/>
                      </a:lnTo>
                      <a:lnTo>
                        <a:pt x="202" y="2"/>
                      </a:lnTo>
                      <a:lnTo>
                        <a:pt x="201" y="1"/>
                      </a:lnTo>
                      <a:lnTo>
                        <a:pt x="202" y="0"/>
                      </a:lnTo>
                      <a:close/>
                      <a:moveTo>
                        <a:pt x="212" y="0"/>
                      </a:moveTo>
                      <a:lnTo>
                        <a:pt x="217" y="0"/>
                      </a:lnTo>
                      <a:lnTo>
                        <a:pt x="218" y="1"/>
                      </a:lnTo>
                      <a:lnTo>
                        <a:pt x="217" y="2"/>
                      </a:lnTo>
                      <a:lnTo>
                        <a:pt x="212" y="2"/>
                      </a:lnTo>
                      <a:lnTo>
                        <a:pt x="212" y="1"/>
                      </a:lnTo>
                      <a:lnTo>
                        <a:pt x="212" y="0"/>
                      </a:lnTo>
                      <a:close/>
                      <a:moveTo>
                        <a:pt x="222" y="0"/>
                      </a:moveTo>
                      <a:lnTo>
                        <a:pt x="227" y="0"/>
                      </a:lnTo>
                      <a:lnTo>
                        <a:pt x="229" y="1"/>
                      </a:lnTo>
                      <a:lnTo>
                        <a:pt x="227" y="2"/>
                      </a:lnTo>
                      <a:lnTo>
                        <a:pt x="222" y="2"/>
                      </a:lnTo>
                      <a:lnTo>
                        <a:pt x="221" y="1"/>
                      </a:lnTo>
                      <a:lnTo>
                        <a:pt x="222" y="0"/>
                      </a:lnTo>
                      <a:close/>
                      <a:moveTo>
                        <a:pt x="233" y="0"/>
                      </a:moveTo>
                      <a:lnTo>
                        <a:pt x="238" y="0"/>
                      </a:lnTo>
                      <a:lnTo>
                        <a:pt x="238" y="1"/>
                      </a:lnTo>
                      <a:lnTo>
                        <a:pt x="238" y="2"/>
                      </a:lnTo>
                      <a:lnTo>
                        <a:pt x="233" y="2"/>
                      </a:lnTo>
                      <a:lnTo>
                        <a:pt x="232" y="1"/>
                      </a:lnTo>
                      <a:lnTo>
                        <a:pt x="233" y="0"/>
                      </a:lnTo>
                      <a:close/>
                      <a:moveTo>
                        <a:pt x="242" y="0"/>
                      </a:moveTo>
                      <a:lnTo>
                        <a:pt x="247" y="0"/>
                      </a:lnTo>
                      <a:lnTo>
                        <a:pt x="248" y="1"/>
                      </a:lnTo>
                      <a:lnTo>
                        <a:pt x="247" y="2"/>
                      </a:lnTo>
                      <a:lnTo>
                        <a:pt x="242" y="2"/>
                      </a:lnTo>
                      <a:lnTo>
                        <a:pt x="242" y="1"/>
                      </a:lnTo>
                      <a:lnTo>
                        <a:pt x="242" y="0"/>
                      </a:lnTo>
                      <a:close/>
                      <a:moveTo>
                        <a:pt x="253" y="0"/>
                      </a:moveTo>
                      <a:lnTo>
                        <a:pt x="258" y="0"/>
                      </a:lnTo>
                      <a:lnTo>
                        <a:pt x="259" y="1"/>
                      </a:lnTo>
                      <a:lnTo>
                        <a:pt x="258" y="2"/>
                      </a:lnTo>
                      <a:lnTo>
                        <a:pt x="253" y="2"/>
                      </a:lnTo>
                      <a:lnTo>
                        <a:pt x="251" y="1"/>
                      </a:lnTo>
                      <a:lnTo>
                        <a:pt x="253" y="0"/>
                      </a:lnTo>
                      <a:close/>
                      <a:moveTo>
                        <a:pt x="263" y="0"/>
                      </a:moveTo>
                      <a:lnTo>
                        <a:pt x="268" y="0"/>
                      </a:lnTo>
                      <a:lnTo>
                        <a:pt x="268" y="1"/>
                      </a:lnTo>
                      <a:lnTo>
                        <a:pt x="268" y="2"/>
                      </a:lnTo>
                      <a:lnTo>
                        <a:pt x="263" y="2"/>
                      </a:lnTo>
                      <a:lnTo>
                        <a:pt x="262" y="1"/>
                      </a:lnTo>
                      <a:lnTo>
                        <a:pt x="263" y="0"/>
                      </a:lnTo>
                      <a:close/>
                      <a:moveTo>
                        <a:pt x="273" y="0"/>
                      </a:moveTo>
                      <a:lnTo>
                        <a:pt x="278" y="0"/>
                      </a:lnTo>
                      <a:lnTo>
                        <a:pt x="279" y="1"/>
                      </a:lnTo>
                      <a:lnTo>
                        <a:pt x="278" y="2"/>
                      </a:lnTo>
                      <a:lnTo>
                        <a:pt x="273" y="2"/>
                      </a:lnTo>
                      <a:lnTo>
                        <a:pt x="272" y="1"/>
                      </a:lnTo>
                      <a:lnTo>
                        <a:pt x="273" y="0"/>
                      </a:lnTo>
                      <a:close/>
                      <a:moveTo>
                        <a:pt x="283" y="0"/>
                      </a:moveTo>
                      <a:lnTo>
                        <a:pt x="288" y="0"/>
                      </a:lnTo>
                      <a:lnTo>
                        <a:pt x="289" y="1"/>
                      </a:lnTo>
                      <a:lnTo>
                        <a:pt x="288" y="2"/>
                      </a:lnTo>
                      <a:lnTo>
                        <a:pt x="283" y="2"/>
                      </a:lnTo>
                      <a:lnTo>
                        <a:pt x="282" y="1"/>
                      </a:lnTo>
                      <a:lnTo>
                        <a:pt x="283" y="0"/>
                      </a:lnTo>
                      <a:close/>
                      <a:moveTo>
                        <a:pt x="293" y="0"/>
                      </a:moveTo>
                      <a:lnTo>
                        <a:pt x="298" y="0"/>
                      </a:lnTo>
                      <a:lnTo>
                        <a:pt x="298" y="1"/>
                      </a:lnTo>
                      <a:lnTo>
                        <a:pt x="298" y="2"/>
                      </a:lnTo>
                      <a:lnTo>
                        <a:pt x="293" y="2"/>
                      </a:lnTo>
                      <a:lnTo>
                        <a:pt x="292" y="1"/>
                      </a:lnTo>
                      <a:lnTo>
                        <a:pt x="293" y="0"/>
                      </a:lnTo>
                      <a:close/>
                      <a:moveTo>
                        <a:pt x="303" y="0"/>
                      </a:moveTo>
                      <a:lnTo>
                        <a:pt x="308" y="0"/>
                      </a:lnTo>
                      <a:lnTo>
                        <a:pt x="309" y="1"/>
                      </a:lnTo>
                      <a:lnTo>
                        <a:pt x="308" y="2"/>
                      </a:lnTo>
                      <a:lnTo>
                        <a:pt x="303" y="2"/>
                      </a:lnTo>
                      <a:lnTo>
                        <a:pt x="303" y="1"/>
                      </a:lnTo>
                      <a:lnTo>
                        <a:pt x="303" y="0"/>
                      </a:lnTo>
                      <a:close/>
                      <a:moveTo>
                        <a:pt x="313" y="0"/>
                      </a:moveTo>
                      <a:lnTo>
                        <a:pt x="318" y="0"/>
                      </a:lnTo>
                      <a:lnTo>
                        <a:pt x="319" y="1"/>
                      </a:lnTo>
                      <a:lnTo>
                        <a:pt x="318" y="2"/>
                      </a:lnTo>
                      <a:lnTo>
                        <a:pt x="313" y="2"/>
                      </a:lnTo>
                      <a:lnTo>
                        <a:pt x="312" y="1"/>
                      </a:lnTo>
                      <a:lnTo>
                        <a:pt x="313" y="0"/>
                      </a:lnTo>
                      <a:close/>
                      <a:moveTo>
                        <a:pt x="324" y="0"/>
                      </a:moveTo>
                      <a:lnTo>
                        <a:pt x="329" y="0"/>
                      </a:lnTo>
                      <a:lnTo>
                        <a:pt x="329" y="1"/>
                      </a:lnTo>
                      <a:lnTo>
                        <a:pt x="329" y="2"/>
                      </a:lnTo>
                      <a:lnTo>
                        <a:pt x="324" y="2"/>
                      </a:lnTo>
                      <a:lnTo>
                        <a:pt x="323" y="1"/>
                      </a:lnTo>
                      <a:lnTo>
                        <a:pt x="324" y="0"/>
                      </a:lnTo>
                      <a:close/>
                      <a:moveTo>
                        <a:pt x="333" y="0"/>
                      </a:moveTo>
                      <a:lnTo>
                        <a:pt x="338" y="0"/>
                      </a:lnTo>
                      <a:lnTo>
                        <a:pt x="339" y="1"/>
                      </a:lnTo>
                      <a:lnTo>
                        <a:pt x="338" y="2"/>
                      </a:lnTo>
                      <a:lnTo>
                        <a:pt x="333" y="2"/>
                      </a:lnTo>
                      <a:lnTo>
                        <a:pt x="333" y="1"/>
                      </a:lnTo>
                      <a:lnTo>
                        <a:pt x="333" y="0"/>
                      </a:lnTo>
                      <a:close/>
                      <a:moveTo>
                        <a:pt x="343" y="0"/>
                      </a:moveTo>
                      <a:lnTo>
                        <a:pt x="349" y="0"/>
                      </a:lnTo>
                      <a:lnTo>
                        <a:pt x="350" y="1"/>
                      </a:lnTo>
                      <a:lnTo>
                        <a:pt x="349" y="2"/>
                      </a:lnTo>
                      <a:lnTo>
                        <a:pt x="343" y="2"/>
                      </a:lnTo>
                      <a:lnTo>
                        <a:pt x="342" y="1"/>
                      </a:lnTo>
                      <a:lnTo>
                        <a:pt x="343" y="0"/>
                      </a:lnTo>
                      <a:close/>
                      <a:moveTo>
                        <a:pt x="354" y="0"/>
                      </a:moveTo>
                      <a:lnTo>
                        <a:pt x="359" y="0"/>
                      </a:lnTo>
                      <a:lnTo>
                        <a:pt x="359" y="1"/>
                      </a:lnTo>
                      <a:lnTo>
                        <a:pt x="359" y="2"/>
                      </a:lnTo>
                      <a:lnTo>
                        <a:pt x="354" y="2"/>
                      </a:lnTo>
                      <a:lnTo>
                        <a:pt x="353" y="1"/>
                      </a:lnTo>
                      <a:lnTo>
                        <a:pt x="354" y="0"/>
                      </a:lnTo>
                      <a:close/>
                      <a:moveTo>
                        <a:pt x="363" y="0"/>
                      </a:moveTo>
                      <a:lnTo>
                        <a:pt x="368" y="0"/>
                      </a:lnTo>
                      <a:lnTo>
                        <a:pt x="369" y="1"/>
                      </a:lnTo>
                      <a:lnTo>
                        <a:pt x="368" y="2"/>
                      </a:lnTo>
                      <a:lnTo>
                        <a:pt x="363" y="2"/>
                      </a:lnTo>
                      <a:lnTo>
                        <a:pt x="363" y="1"/>
                      </a:lnTo>
                      <a:lnTo>
                        <a:pt x="363" y="0"/>
                      </a:lnTo>
                      <a:close/>
                      <a:moveTo>
                        <a:pt x="374" y="0"/>
                      </a:moveTo>
                      <a:lnTo>
                        <a:pt x="379" y="0"/>
                      </a:lnTo>
                      <a:lnTo>
                        <a:pt x="380" y="1"/>
                      </a:lnTo>
                      <a:lnTo>
                        <a:pt x="379" y="2"/>
                      </a:lnTo>
                      <a:lnTo>
                        <a:pt x="374" y="2"/>
                      </a:lnTo>
                      <a:lnTo>
                        <a:pt x="373" y="1"/>
                      </a:lnTo>
                      <a:lnTo>
                        <a:pt x="374" y="0"/>
                      </a:lnTo>
                      <a:close/>
                    </a:path>
                  </a:pathLst>
                </a:custGeom>
                <a:solidFill>
                  <a:srgbClr val="000000"/>
                </a:solidFill>
                <a:ln w="9525">
                  <a:noFill/>
                  <a:round/>
                  <a:headEnd/>
                  <a:tailEnd/>
                </a:ln>
              </p:spPr>
              <p:txBody>
                <a:bodyPr/>
                <a:lstStyle/>
                <a:p>
                  <a:endParaRPr lang="en-US"/>
                </a:p>
              </p:txBody>
            </p:sp>
            <p:sp>
              <p:nvSpPr>
                <p:cNvPr id="1437" name="Freeform 546"/>
                <p:cNvSpPr>
                  <a:spLocks/>
                </p:cNvSpPr>
                <p:nvPr/>
              </p:nvSpPr>
              <p:spPr bwMode="auto">
                <a:xfrm>
                  <a:off x="3080"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38" name="Freeform 547"/>
                <p:cNvSpPr>
                  <a:spLocks/>
                </p:cNvSpPr>
                <p:nvPr/>
              </p:nvSpPr>
              <p:spPr bwMode="auto">
                <a:xfrm>
                  <a:off x="3089"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39" name="Freeform 548"/>
                <p:cNvSpPr>
                  <a:spLocks/>
                </p:cNvSpPr>
                <p:nvPr/>
              </p:nvSpPr>
              <p:spPr bwMode="auto">
                <a:xfrm>
                  <a:off x="310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40" name="Freeform 549"/>
                <p:cNvSpPr>
                  <a:spLocks/>
                </p:cNvSpPr>
                <p:nvPr/>
              </p:nvSpPr>
              <p:spPr bwMode="auto">
                <a:xfrm>
                  <a:off x="3110"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41" name="Freeform 550"/>
                <p:cNvSpPr>
                  <a:spLocks/>
                </p:cNvSpPr>
                <p:nvPr/>
              </p:nvSpPr>
              <p:spPr bwMode="auto">
                <a:xfrm>
                  <a:off x="312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42" name="Freeform 551"/>
                <p:cNvSpPr>
                  <a:spLocks/>
                </p:cNvSpPr>
                <p:nvPr/>
              </p:nvSpPr>
              <p:spPr bwMode="auto">
                <a:xfrm>
                  <a:off x="313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43" name="Freeform 552"/>
                <p:cNvSpPr>
                  <a:spLocks/>
                </p:cNvSpPr>
                <p:nvPr/>
              </p:nvSpPr>
              <p:spPr bwMode="auto">
                <a:xfrm>
                  <a:off x="314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44" name="Freeform 553"/>
                <p:cNvSpPr>
                  <a:spLocks/>
                </p:cNvSpPr>
                <p:nvPr/>
              </p:nvSpPr>
              <p:spPr bwMode="auto">
                <a:xfrm>
                  <a:off x="315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45" name="Freeform 554"/>
                <p:cNvSpPr>
                  <a:spLocks/>
                </p:cNvSpPr>
                <p:nvPr/>
              </p:nvSpPr>
              <p:spPr bwMode="auto">
                <a:xfrm>
                  <a:off x="3160" y="223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46" name="Freeform 555"/>
                <p:cNvSpPr>
                  <a:spLocks/>
                </p:cNvSpPr>
                <p:nvPr/>
              </p:nvSpPr>
              <p:spPr bwMode="auto">
                <a:xfrm>
                  <a:off x="3171"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447" name="Freeform 556"/>
                <p:cNvSpPr>
                  <a:spLocks/>
                </p:cNvSpPr>
                <p:nvPr/>
              </p:nvSpPr>
              <p:spPr bwMode="auto">
                <a:xfrm>
                  <a:off x="318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48" name="Freeform 557"/>
                <p:cNvSpPr>
                  <a:spLocks/>
                </p:cNvSpPr>
                <p:nvPr/>
              </p:nvSpPr>
              <p:spPr bwMode="auto">
                <a:xfrm>
                  <a:off x="3191"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49" name="Freeform 558"/>
                <p:cNvSpPr>
                  <a:spLocks/>
                </p:cNvSpPr>
                <p:nvPr/>
              </p:nvSpPr>
              <p:spPr bwMode="auto">
                <a:xfrm>
                  <a:off x="3201"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50" name="Freeform 559"/>
                <p:cNvSpPr>
                  <a:spLocks/>
                </p:cNvSpPr>
                <p:nvPr/>
              </p:nvSpPr>
              <p:spPr bwMode="auto">
                <a:xfrm>
                  <a:off x="3210"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51" name="Freeform 560"/>
                <p:cNvSpPr>
                  <a:spLocks/>
                </p:cNvSpPr>
                <p:nvPr/>
              </p:nvSpPr>
              <p:spPr bwMode="auto">
                <a:xfrm>
                  <a:off x="3221"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52" name="Freeform 561"/>
                <p:cNvSpPr>
                  <a:spLocks/>
                </p:cNvSpPr>
                <p:nvPr/>
              </p:nvSpPr>
              <p:spPr bwMode="auto">
                <a:xfrm>
                  <a:off x="3231" y="2235"/>
                  <a:ext cx="7" cy="2"/>
                </a:xfrm>
                <a:custGeom>
                  <a:avLst/>
                  <a:gdLst>
                    <a:gd name="T0" fmla="*/ 1 w 7"/>
                    <a:gd name="T1" fmla="*/ 0 h 2"/>
                    <a:gd name="T2" fmla="*/ 5 w 7"/>
                    <a:gd name="T3" fmla="*/ 0 h 2"/>
                    <a:gd name="T4" fmla="*/ 7 w 7"/>
                    <a:gd name="T5" fmla="*/ 1 h 2"/>
                    <a:gd name="T6" fmla="*/ 5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5" y="0"/>
                      </a:lnTo>
                      <a:lnTo>
                        <a:pt x="7"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53" name="Freeform 562"/>
                <p:cNvSpPr>
                  <a:spLocks/>
                </p:cNvSpPr>
                <p:nvPr/>
              </p:nvSpPr>
              <p:spPr bwMode="auto">
                <a:xfrm>
                  <a:off x="324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54" name="Freeform 563"/>
                <p:cNvSpPr>
                  <a:spLocks/>
                </p:cNvSpPr>
                <p:nvPr/>
              </p:nvSpPr>
              <p:spPr bwMode="auto">
                <a:xfrm>
                  <a:off x="325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55" name="Freeform 564"/>
                <p:cNvSpPr>
                  <a:spLocks/>
                </p:cNvSpPr>
                <p:nvPr/>
              </p:nvSpPr>
              <p:spPr bwMode="auto">
                <a:xfrm>
                  <a:off x="326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456" name="Freeform 565"/>
                <p:cNvSpPr>
                  <a:spLocks/>
                </p:cNvSpPr>
                <p:nvPr/>
              </p:nvSpPr>
              <p:spPr bwMode="auto">
                <a:xfrm>
                  <a:off x="327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57" name="Freeform 566"/>
                <p:cNvSpPr>
                  <a:spLocks/>
                </p:cNvSpPr>
                <p:nvPr/>
              </p:nvSpPr>
              <p:spPr bwMode="auto">
                <a:xfrm>
                  <a:off x="3281" y="223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58" name="Freeform 567"/>
                <p:cNvSpPr>
                  <a:spLocks/>
                </p:cNvSpPr>
                <p:nvPr/>
              </p:nvSpPr>
              <p:spPr bwMode="auto">
                <a:xfrm>
                  <a:off x="329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459" name="Freeform 568"/>
                <p:cNvSpPr>
                  <a:spLocks/>
                </p:cNvSpPr>
                <p:nvPr/>
              </p:nvSpPr>
              <p:spPr bwMode="auto">
                <a:xfrm>
                  <a:off x="3301" y="2235"/>
                  <a:ext cx="8" cy="2"/>
                </a:xfrm>
                <a:custGeom>
                  <a:avLst/>
                  <a:gdLst>
                    <a:gd name="T0" fmla="*/ 1 w 8"/>
                    <a:gd name="T1" fmla="*/ 0 h 2"/>
                    <a:gd name="T2" fmla="*/ 6 w 8"/>
                    <a:gd name="T3" fmla="*/ 0 h 2"/>
                    <a:gd name="T4" fmla="*/ 8 w 8"/>
                    <a:gd name="T5" fmla="*/ 1 h 2"/>
                    <a:gd name="T6" fmla="*/ 6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6" y="0"/>
                      </a:lnTo>
                      <a:lnTo>
                        <a:pt x="8"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60" name="Freeform 569"/>
                <p:cNvSpPr>
                  <a:spLocks/>
                </p:cNvSpPr>
                <p:nvPr/>
              </p:nvSpPr>
              <p:spPr bwMode="auto">
                <a:xfrm>
                  <a:off x="331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61" name="Freeform 570"/>
                <p:cNvSpPr>
                  <a:spLocks/>
                </p:cNvSpPr>
                <p:nvPr/>
              </p:nvSpPr>
              <p:spPr bwMode="auto">
                <a:xfrm>
                  <a:off x="332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462" name="Freeform 571"/>
                <p:cNvSpPr>
                  <a:spLocks/>
                </p:cNvSpPr>
                <p:nvPr/>
              </p:nvSpPr>
              <p:spPr bwMode="auto">
                <a:xfrm>
                  <a:off x="3331" y="2235"/>
                  <a:ext cx="8" cy="2"/>
                </a:xfrm>
                <a:custGeom>
                  <a:avLst/>
                  <a:gdLst>
                    <a:gd name="T0" fmla="*/ 2 w 8"/>
                    <a:gd name="T1" fmla="*/ 0 h 2"/>
                    <a:gd name="T2" fmla="*/ 7 w 8"/>
                    <a:gd name="T3" fmla="*/ 0 h 2"/>
                    <a:gd name="T4" fmla="*/ 8 w 8"/>
                    <a:gd name="T5" fmla="*/ 1 h 2"/>
                    <a:gd name="T6" fmla="*/ 7 w 8"/>
                    <a:gd name="T7" fmla="*/ 2 h 2"/>
                    <a:gd name="T8" fmla="*/ 2 w 8"/>
                    <a:gd name="T9" fmla="*/ 2 h 2"/>
                    <a:gd name="T10" fmla="*/ 0 w 8"/>
                    <a:gd name="T11" fmla="*/ 1 h 2"/>
                    <a:gd name="T12" fmla="*/ 2 w 8"/>
                    <a:gd name="T13" fmla="*/ 0 h 2"/>
                    <a:gd name="T14" fmla="*/ 2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2" y="0"/>
                      </a:moveTo>
                      <a:lnTo>
                        <a:pt x="7" y="0"/>
                      </a:lnTo>
                      <a:lnTo>
                        <a:pt x="8" y="1"/>
                      </a:lnTo>
                      <a:lnTo>
                        <a:pt x="7" y="2"/>
                      </a:lnTo>
                      <a:lnTo>
                        <a:pt x="2" y="2"/>
                      </a:lnTo>
                      <a:lnTo>
                        <a:pt x="0" y="1"/>
                      </a:lnTo>
                      <a:lnTo>
                        <a:pt x="2" y="0"/>
                      </a:lnTo>
                    </a:path>
                  </a:pathLst>
                </a:custGeom>
                <a:noFill/>
                <a:ln w="1588">
                  <a:solidFill>
                    <a:srgbClr val="000000"/>
                  </a:solidFill>
                  <a:round/>
                  <a:headEnd/>
                  <a:tailEnd/>
                </a:ln>
              </p:spPr>
              <p:txBody>
                <a:bodyPr/>
                <a:lstStyle/>
                <a:p>
                  <a:endParaRPr lang="en-US"/>
                </a:p>
              </p:txBody>
            </p:sp>
            <p:sp>
              <p:nvSpPr>
                <p:cNvPr id="1463" name="Freeform 572"/>
                <p:cNvSpPr>
                  <a:spLocks/>
                </p:cNvSpPr>
                <p:nvPr/>
              </p:nvSpPr>
              <p:spPr bwMode="auto">
                <a:xfrm>
                  <a:off x="334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64" name="Freeform 573"/>
                <p:cNvSpPr>
                  <a:spLocks/>
                </p:cNvSpPr>
                <p:nvPr/>
              </p:nvSpPr>
              <p:spPr bwMode="auto">
                <a:xfrm>
                  <a:off x="335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65" name="Freeform 574"/>
                <p:cNvSpPr>
                  <a:spLocks/>
                </p:cNvSpPr>
                <p:nvPr/>
              </p:nvSpPr>
              <p:spPr bwMode="auto">
                <a:xfrm>
                  <a:off x="336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66" name="Freeform 575"/>
                <p:cNvSpPr>
                  <a:spLocks/>
                </p:cNvSpPr>
                <p:nvPr/>
              </p:nvSpPr>
              <p:spPr bwMode="auto">
                <a:xfrm>
                  <a:off x="337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67" name="Freeform 576"/>
                <p:cNvSpPr>
                  <a:spLocks/>
                </p:cNvSpPr>
                <p:nvPr/>
              </p:nvSpPr>
              <p:spPr bwMode="auto">
                <a:xfrm>
                  <a:off x="338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468" name="Freeform 577"/>
                <p:cNvSpPr>
                  <a:spLocks/>
                </p:cNvSpPr>
                <p:nvPr/>
              </p:nvSpPr>
              <p:spPr bwMode="auto">
                <a:xfrm>
                  <a:off x="339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69" name="Freeform 578"/>
                <p:cNvSpPr>
                  <a:spLocks/>
                </p:cNvSpPr>
                <p:nvPr/>
              </p:nvSpPr>
              <p:spPr bwMode="auto">
                <a:xfrm>
                  <a:off x="3403"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70" name="Freeform 579"/>
                <p:cNvSpPr>
                  <a:spLocks/>
                </p:cNvSpPr>
                <p:nvPr/>
              </p:nvSpPr>
              <p:spPr bwMode="auto">
                <a:xfrm>
                  <a:off x="341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471" name="Freeform 580"/>
                <p:cNvSpPr>
                  <a:spLocks/>
                </p:cNvSpPr>
                <p:nvPr/>
              </p:nvSpPr>
              <p:spPr bwMode="auto">
                <a:xfrm>
                  <a:off x="3422"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72" name="Freeform 581"/>
                <p:cNvSpPr>
                  <a:spLocks/>
                </p:cNvSpPr>
                <p:nvPr/>
              </p:nvSpPr>
              <p:spPr bwMode="auto">
                <a:xfrm>
                  <a:off x="3433"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73" name="Freeform 582"/>
                <p:cNvSpPr>
                  <a:spLocks/>
                </p:cNvSpPr>
                <p:nvPr/>
              </p:nvSpPr>
              <p:spPr bwMode="auto">
                <a:xfrm>
                  <a:off x="344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474" name="Freeform 583"/>
                <p:cNvSpPr>
                  <a:spLocks/>
                </p:cNvSpPr>
                <p:nvPr/>
              </p:nvSpPr>
              <p:spPr bwMode="auto">
                <a:xfrm>
                  <a:off x="3453"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75" name="Freeform 584"/>
                <p:cNvSpPr>
                  <a:spLocks noEditPoints="1"/>
                </p:cNvSpPr>
                <p:nvPr/>
              </p:nvSpPr>
              <p:spPr bwMode="auto">
                <a:xfrm>
                  <a:off x="3080" y="2235"/>
                  <a:ext cx="380" cy="2"/>
                </a:xfrm>
                <a:custGeom>
                  <a:avLst/>
                  <a:gdLst>
                    <a:gd name="T0" fmla="*/ 1 w 380"/>
                    <a:gd name="T1" fmla="*/ 2 h 2"/>
                    <a:gd name="T2" fmla="*/ 16 w 380"/>
                    <a:gd name="T3" fmla="*/ 0 h 2"/>
                    <a:gd name="T4" fmla="*/ 10 w 380"/>
                    <a:gd name="T5" fmla="*/ 0 h 2"/>
                    <a:gd name="T6" fmla="*/ 26 w 380"/>
                    <a:gd name="T7" fmla="*/ 2 h 2"/>
                    <a:gd name="T8" fmla="*/ 31 w 380"/>
                    <a:gd name="T9" fmla="*/ 0 h 2"/>
                    <a:gd name="T10" fmla="*/ 30 w 380"/>
                    <a:gd name="T11" fmla="*/ 1 h 2"/>
                    <a:gd name="T12" fmla="*/ 47 w 380"/>
                    <a:gd name="T13" fmla="*/ 1 h 2"/>
                    <a:gd name="T14" fmla="*/ 41 w 380"/>
                    <a:gd name="T15" fmla="*/ 0 h 2"/>
                    <a:gd name="T16" fmla="*/ 51 w 380"/>
                    <a:gd name="T17" fmla="*/ 2 h 2"/>
                    <a:gd name="T18" fmla="*/ 66 w 380"/>
                    <a:gd name="T19" fmla="*/ 0 h 2"/>
                    <a:gd name="T20" fmla="*/ 61 w 380"/>
                    <a:gd name="T21" fmla="*/ 0 h 2"/>
                    <a:gd name="T22" fmla="*/ 76 w 380"/>
                    <a:gd name="T23" fmla="*/ 2 h 2"/>
                    <a:gd name="T24" fmla="*/ 81 w 380"/>
                    <a:gd name="T25" fmla="*/ 0 h 2"/>
                    <a:gd name="T26" fmla="*/ 80 w 380"/>
                    <a:gd name="T27" fmla="*/ 1 h 2"/>
                    <a:gd name="T28" fmla="*/ 97 w 380"/>
                    <a:gd name="T29" fmla="*/ 1 h 2"/>
                    <a:gd name="T30" fmla="*/ 91 w 380"/>
                    <a:gd name="T31" fmla="*/ 0 h 2"/>
                    <a:gd name="T32" fmla="*/ 101 w 380"/>
                    <a:gd name="T33" fmla="*/ 2 h 2"/>
                    <a:gd name="T34" fmla="*/ 117 w 380"/>
                    <a:gd name="T35" fmla="*/ 0 h 2"/>
                    <a:gd name="T36" fmla="*/ 112 w 380"/>
                    <a:gd name="T37" fmla="*/ 0 h 2"/>
                    <a:gd name="T38" fmla="*/ 126 w 380"/>
                    <a:gd name="T39" fmla="*/ 2 h 2"/>
                    <a:gd name="T40" fmla="*/ 131 w 380"/>
                    <a:gd name="T41" fmla="*/ 0 h 2"/>
                    <a:gd name="T42" fmla="*/ 130 w 380"/>
                    <a:gd name="T43" fmla="*/ 1 h 2"/>
                    <a:gd name="T44" fmla="*/ 147 w 380"/>
                    <a:gd name="T45" fmla="*/ 1 h 2"/>
                    <a:gd name="T46" fmla="*/ 142 w 380"/>
                    <a:gd name="T47" fmla="*/ 0 h 2"/>
                    <a:gd name="T48" fmla="*/ 152 w 380"/>
                    <a:gd name="T49" fmla="*/ 2 h 2"/>
                    <a:gd name="T50" fmla="*/ 167 w 380"/>
                    <a:gd name="T51" fmla="*/ 0 h 2"/>
                    <a:gd name="T52" fmla="*/ 162 w 380"/>
                    <a:gd name="T53" fmla="*/ 0 h 2"/>
                    <a:gd name="T54" fmla="*/ 177 w 380"/>
                    <a:gd name="T55" fmla="*/ 2 h 2"/>
                    <a:gd name="T56" fmla="*/ 182 w 380"/>
                    <a:gd name="T57" fmla="*/ 0 h 2"/>
                    <a:gd name="T58" fmla="*/ 182 w 380"/>
                    <a:gd name="T59" fmla="*/ 1 h 2"/>
                    <a:gd name="T60" fmla="*/ 198 w 380"/>
                    <a:gd name="T61" fmla="*/ 1 h 2"/>
                    <a:gd name="T62" fmla="*/ 192 w 380"/>
                    <a:gd name="T63" fmla="*/ 0 h 2"/>
                    <a:gd name="T64" fmla="*/ 202 w 380"/>
                    <a:gd name="T65" fmla="*/ 2 h 2"/>
                    <a:gd name="T66" fmla="*/ 217 w 380"/>
                    <a:gd name="T67" fmla="*/ 0 h 2"/>
                    <a:gd name="T68" fmla="*/ 212 w 380"/>
                    <a:gd name="T69" fmla="*/ 0 h 2"/>
                    <a:gd name="T70" fmla="*/ 227 w 380"/>
                    <a:gd name="T71" fmla="*/ 2 h 2"/>
                    <a:gd name="T72" fmla="*/ 233 w 380"/>
                    <a:gd name="T73" fmla="*/ 0 h 2"/>
                    <a:gd name="T74" fmla="*/ 232 w 380"/>
                    <a:gd name="T75" fmla="*/ 1 h 2"/>
                    <a:gd name="T76" fmla="*/ 248 w 380"/>
                    <a:gd name="T77" fmla="*/ 1 h 2"/>
                    <a:gd name="T78" fmla="*/ 242 w 380"/>
                    <a:gd name="T79" fmla="*/ 0 h 2"/>
                    <a:gd name="T80" fmla="*/ 253 w 380"/>
                    <a:gd name="T81" fmla="*/ 2 h 2"/>
                    <a:gd name="T82" fmla="*/ 268 w 380"/>
                    <a:gd name="T83" fmla="*/ 0 h 2"/>
                    <a:gd name="T84" fmla="*/ 263 w 380"/>
                    <a:gd name="T85" fmla="*/ 0 h 2"/>
                    <a:gd name="T86" fmla="*/ 278 w 380"/>
                    <a:gd name="T87" fmla="*/ 2 h 2"/>
                    <a:gd name="T88" fmla="*/ 283 w 380"/>
                    <a:gd name="T89" fmla="*/ 0 h 2"/>
                    <a:gd name="T90" fmla="*/ 282 w 380"/>
                    <a:gd name="T91" fmla="*/ 1 h 2"/>
                    <a:gd name="T92" fmla="*/ 298 w 380"/>
                    <a:gd name="T93" fmla="*/ 1 h 2"/>
                    <a:gd name="T94" fmla="*/ 293 w 380"/>
                    <a:gd name="T95" fmla="*/ 0 h 2"/>
                    <a:gd name="T96" fmla="*/ 303 w 380"/>
                    <a:gd name="T97" fmla="*/ 2 h 2"/>
                    <a:gd name="T98" fmla="*/ 318 w 380"/>
                    <a:gd name="T99" fmla="*/ 0 h 2"/>
                    <a:gd name="T100" fmla="*/ 313 w 380"/>
                    <a:gd name="T101" fmla="*/ 0 h 2"/>
                    <a:gd name="T102" fmla="*/ 329 w 380"/>
                    <a:gd name="T103" fmla="*/ 2 h 2"/>
                    <a:gd name="T104" fmla="*/ 333 w 380"/>
                    <a:gd name="T105" fmla="*/ 0 h 2"/>
                    <a:gd name="T106" fmla="*/ 333 w 380"/>
                    <a:gd name="T107" fmla="*/ 1 h 2"/>
                    <a:gd name="T108" fmla="*/ 350 w 380"/>
                    <a:gd name="T109" fmla="*/ 1 h 2"/>
                    <a:gd name="T110" fmla="*/ 343 w 380"/>
                    <a:gd name="T111" fmla="*/ 0 h 2"/>
                    <a:gd name="T112" fmla="*/ 354 w 380"/>
                    <a:gd name="T113" fmla="*/ 2 h 2"/>
                    <a:gd name="T114" fmla="*/ 368 w 380"/>
                    <a:gd name="T115" fmla="*/ 0 h 2"/>
                    <a:gd name="T116" fmla="*/ 363 w 380"/>
                    <a:gd name="T117" fmla="*/ 0 h 2"/>
                    <a:gd name="T118" fmla="*/ 379 w 380"/>
                    <a:gd name="T119" fmla="*/ 2 h 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80"/>
                    <a:gd name="T181" fmla="*/ 0 h 2"/>
                    <a:gd name="T182" fmla="*/ 380 w 380"/>
                    <a:gd name="T183" fmla="*/ 2 h 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80" h="2">
                      <a:moveTo>
                        <a:pt x="1" y="0"/>
                      </a:moveTo>
                      <a:lnTo>
                        <a:pt x="5" y="0"/>
                      </a:lnTo>
                      <a:lnTo>
                        <a:pt x="6" y="1"/>
                      </a:lnTo>
                      <a:lnTo>
                        <a:pt x="5" y="2"/>
                      </a:lnTo>
                      <a:lnTo>
                        <a:pt x="1" y="2"/>
                      </a:lnTo>
                      <a:lnTo>
                        <a:pt x="0" y="1"/>
                      </a:lnTo>
                      <a:lnTo>
                        <a:pt x="1" y="0"/>
                      </a:lnTo>
                      <a:close/>
                      <a:moveTo>
                        <a:pt x="10" y="0"/>
                      </a:moveTo>
                      <a:lnTo>
                        <a:pt x="16" y="0"/>
                      </a:lnTo>
                      <a:lnTo>
                        <a:pt x="17" y="1"/>
                      </a:lnTo>
                      <a:lnTo>
                        <a:pt x="16" y="2"/>
                      </a:lnTo>
                      <a:lnTo>
                        <a:pt x="10" y="2"/>
                      </a:lnTo>
                      <a:lnTo>
                        <a:pt x="9" y="1"/>
                      </a:lnTo>
                      <a:lnTo>
                        <a:pt x="10" y="0"/>
                      </a:lnTo>
                      <a:close/>
                      <a:moveTo>
                        <a:pt x="21" y="0"/>
                      </a:moveTo>
                      <a:lnTo>
                        <a:pt x="26" y="0"/>
                      </a:lnTo>
                      <a:lnTo>
                        <a:pt x="27" y="1"/>
                      </a:lnTo>
                      <a:lnTo>
                        <a:pt x="26" y="2"/>
                      </a:lnTo>
                      <a:lnTo>
                        <a:pt x="21" y="2"/>
                      </a:lnTo>
                      <a:lnTo>
                        <a:pt x="20" y="1"/>
                      </a:lnTo>
                      <a:lnTo>
                        <a:pt x="21" y="0"/>
                      </a:lnTo>
                      <a:close/>
                      <a:moveTo>
                        <a:pt x="31" y="0"/>
                      </a:moveTo>
                      <a:lnTo>
                        <a:pt x="35" y="0"/>
                      </a:lnTo>
                      <a:lnTo>
                        <a:pt x="36" y="1"/>
                      </a:lnTo>
                      <a:lnTo>
                        <a:pt x="35" y="2"/>
                      </a:lnTo>
                      <a:lnTo>
                        <a:pt x="31" y="2"/>
                      </a:lnTo>
                      <a:lnTo>
                        <a:pt x="30" y="1"/>
                      </a:lnTo>
                      <a:lnTo>
                        <a:pt x="31" y="0"/>
                      </a:lnTo>
                      <a:close/>
                      <a:moveTo>
                        <a:pt x="41" y="0"/>
                      </a:moveTo>
                      <a:lnTo>
                        <a:pt x="46" y="0"/>
                      </a:lnTo>
                      <a:lnTo>
                        <a:pt x="47" y="1"/>
                      </a:lnTo>
                      <a:lnTo>
                        <a:pt x="46" y="2"/>
                      </a:lnTo>
                      <a:lnTo>
                        <a:pt x="41" y="2"/>
                      </a:lnTo>
                      <a:lnTo>
                        <a:pt x="40" y="1"/>
                      </a:lnTo>
                      <a:lnTo>
                        <a:pt x="41" y="0"/>
                      </a:lnTo>
                      <a:close/>
                      <a:moveTo>
                        <a:pt x="51" y="0"/>
                      </a:moveTo>
                      <a:lnTo>
                        <a:pt x="56" y="0"/>
                      </a:lnTo>
                      <a:lnTo>
                        <a:pt x="57" y="1"/>
                      </a:lnTo>
                      <a:lnTo>
                        <a:pt x="56" y="2"/>
                      </a:lnTo>
                      <a:lnTo>
                        <a:pt x="51" y="2"/>
                      </a:lnTo>
                      <a:lnTo>
                        <a:pt x="50" y="1"/>
                      </a:lnTo>
                      <a:lnTo>
                        <a:pt x="51" y="0"/>
                      </a:lnTo>
                      <a:close/>
                      <a:moveTo>
                        <a:pt x="61" y="0"/>
                      </a:moveTo>
                      <a:lnTo>
                        <a:pt x="66" y="0"/>
                      </a:lnTo>
                      <a:lnTo>
                        <a:pt x="67" y="1"/>
                      </a:lnTo>
                      <a:lnTo>
                        <a:pt x="66" y="2"/>
                      </a:lnTo>
                      <a:lnTo>
                        <a:pt x="61" y="2"/>
                      </a:lnTo>
                      <a:lnTo>
                        <a:pt x="60" y="1"/>
                      </a:lnTo>
                      <a:lnTo>
                        <a:pt x="61" y="0"/>
                      </a:lnTo>
                      <a:close/>
                      <a:moveTo>
                        <a:pt x="71" y="0"/>
                      </a:moveTo>
                      <a:lnTo>
                        <a:pt x="76" y="0"/>
                      </a:lnTo>
                      <a:lnTo>
                        <a:pt x="77" y="1"/>
                      </a:lnTo>
                      <a:lnTo>
                        <a:pt x="76" y="2"/>
                      </a:lnTo>
                      <a:lnTo>
                        <a:pt x="71" y="2"/>
                      </a:lnTo>
                      <a:lnTo>
                        <a:pt x="70" y="1"/>
                      </a:lnTo>
                      <a:lnTo>
                        <a:pt x="71" y="0"/>
                      </a:lnTo>
                      <a:close/>
                      <a:moveTo>
                        <a:pt x="81" y="0"/>
                      </a:moveTo>
                      <a:lnTo>
                        <a:pt x="87" y="0"/>
                      </a:lnTo>
                      <a:lnTo>
                        <a:pt x="87" y="1"/>
                      </a:lnTo>
                      <a:lnTo>
                        <a:pt x="87" y="2"/>
                      </a:lnTo>
                      <a:lnTo>
                        <a:pt x="81" y="2"/>
                      </a:lnTo>
                      <a:lnTo>
                        <a:pt x="80" y="1"/>
                      </a:lnTo>
                      <a:lnTo>
                        <a:pt x="81" y="0"/>
                      </a:lnTo>
                      <a:close/>
                      <a:moveTo>
                        <a:pt x="91" y="0"/>
                      </a:moveTo>
                      <a:lnTo>
                        <a:pt x="96" y="0"/>
                      </a:lnTo>
                      <a:lnTo>
                        <a:pt x="97" y="1"/>
                      </a:lnTo>
                      <a:lnTo>
                        <a:pt x="96" y="2"/>
                      </a:lnTo>
                      <a:lnTo>
                        <a:pt x="91" y="2"/>
                      </a:lnTo>
                      <a:lnTo>
                        <a:pt x="91" y="1"/>
                      </a:lnTo>
                      <a:lnTo>
                        <a:pt x="91" y="0"/>
                      </a:lnTo>
                      <a:close/>
                      <a:moveTo>
                        <a:pt x="101" y="0"/>
                      </a:moveTo>
                      <a:lnTo>
                        <a:pt x="106" y="0"/>
                      </a:lnTo>
                      <a:lnTo>
                        <a:pt x="107" y="1"/>
                      </a:lnTo>
                      <a:lnTo>
                        <a:pt x="106" y="2"/>
                      </a:lnTo>
                      <a:lnTo>
                        <a:pt x="101" y="2"/>
                      </a:lnTo>
                      <a:lnTo>
                        <a:pt x="100" y="1"/>
                      </a:lnTo>
                      <a:lnTo>
                        <a:pt x="101" y="0"/>
                      </a:lnTo>
                      <a:close/>
                      <a:moveTo>
                        <a:pt x="112" y="0"/>
                      </a:moveTo>
                      <a:lnTo>
                        <a:pt x="117" y="0"/>
                      </a:lnTo>
                      <a:lnTo>
                        <a:pt x="117" y="1"/>
                      </a:lnTo>
                      <a:lnTo>
                        <a:pt x="117" y="2"/>
                      </a:lnTo>
                      <a:lnTo>
                        <a:pt x="112" y="2"/>
                      </a:lnTo>
                      <a:lnTo>
                        <a:pt x="111" y="1"/>
                      </a:lnTo>
                      <a:lnTo>
                        <a:pt x="112" y="0"/>
                      </a:lnTo>
                      <a:close/>
                      <a:moveTo>
                        <a:pt x="122" y="0"/>
                      </a:moveTo>
                      <a:lnTo>
                        <a:pt x="126" y="0"/>
                      </a:lnTo>
                      <a:lnTo>
                        <a:pt x="127" y="1"/>
                      </a:lnTo>
                      <a:lnTo>
                        <a:pt x="126" y="2"/>
                      </a:lnTo>
                      <a:lnTo>
                        <a:pt x="122" y="2"/>
                      </a:lnTo>
                      <a:lnTo>
                        <a:pt x="121" y="1"/>
                      </a:lnTo>
                      <a:lnTo>
                        <a:pt x="122" y="0"/>
                      </a:lnTo>
                      <a:close/>
                      <a:moveTo>
                        <a:pt x="131" y="0"/>
                      </a:moveTo>
                      <a:lnTo>
                        <a:pt x="137" y="0"/>
                      </a:lnTo>
                      <a:lnTo>
                        <a:pt x="138" y="1"/>
                      </a:lnTo>
                      <a:lnTo>
                        <a:pt x="137" y="2"/>
                      </a:lnTo>
                      <a:lnTo>
                        <a:pt x="131" y="2"/>
                      </a:lnTo>
                      <a:lnTo>
                        <a:pt x="130" y="1"/>
                      </a:lnTo>
                      <a:lnTo>
                        <a:pt x="131" y="0"/>
                      </a:lnTo>
                      <a:close/>
                      <a:moveTo>
                        <a:pt x="142" y="0"/>
                      </a:moveTo>
                      <a:lnTo>
                        <a:pt x="147" y="0"/>
                      </a:lnTo>
                      <a:lnTo>
                        <a:pt x="147" y="1"/>
                      </a:lnTo>
                      <a:lnTo>
                        <a:pt x="147" y="2"/>
                      </a:lnTo>
                      <a:lnTo>
                        <a:pt x="142" y="2"/>
                      </a:lnTo>
                      <a:lnTo>
                        <a:pt x="141" y="1"/>
                      </a:lnTo>
                      <a:lnTo>
                        <a:pt x="142" y="0"/>
                      </a:lnTo>
                      <a:close/>
                      <a:moveTo>
                        <a:pt x="152" y="0"/>
                      </a:moveTo>
                      <a:lnTo>
                        <a:pt x="156" y="0"/>
                      </a:lnTo>
                      <a:lnTo>
                        <a:pt x="158" y="1"/>
                      </a:lnTo>
                      <a:lnTo>
                        <a:pt x="156" y="2"/>
                      </a:lnTo>
                      <a:lnTo>
                        <a:pt x="152" y="2"/>
                      </a:lnTo>
                      <a:lnTo>
                        <a:pt x="151" y="1"/>
                      </a:lnTo>
                      <a:lnTo>
                        <a:pt x="152" y="0"/>
                      </a:lnTo>
                      <a:close/>
                      <a:moveTo>
                        <a:pt x="162" y="0"/>
                      </a:moveTo>
                      <a:lnTo>
                        <a:pt x="167" y="0"/>
                      </a:lnTo>
                      <a:lnTo>
                        <a:pt x="168" y="1"/>
                      </a:lnTo>
                      <a:lnTo>
                        <a:pt x="167" y="2"/>
                      </a:lnTo>
                      <a:lnTo>
                        <a:pt x="162" y="2"/>
                      </a:lnTo>
                      <a:lnTo>
                        <a:pt x="161" y="1"/>
                      </a:lnTo>
                      <a:lnTo>
                        <a:pt x="162" y="0"/>
                      </a:lnTo>
                      <a:close/>
                      <a:moveTo>
                        <a:pt x="172" y="0"/>
                      </a:moveTo>
                      <a:lnTo>
                        <a:pt x="177" y="0"/>
                      </a:lnTo>
                      <a:lnTo>
                        <a:pt x="178" y="1"/>
                      </a:lnTo>
                      <a:lnTo>
                        <a:pt x="177" y="2"/>
                      </a:lnTo>
                      <a:lnTo>
                        <a:pt x="172" y="2"/>
                      </a:lnTo>
                      <a:lnTo>
                        <a:pt x="171" y="1"/>
                      </a:lnTo>
                      <a:lnTo>
                        <a:pt x="172" y="0"/>
                      </a:lnTo>
                      <a:close/>
                      <a:moveTo>
                        <a:pt x="182" y="0"/>
                      </a:moveTo>
                      <a:lnTo>
                        <a:pt x="187" y="0"/>
                      </a:lnTo>
                      <a:lnTo>
                        <a:pt x="188" y="1"/>
                      </a:lnTo>
                      <a:lnTo>
                        <a:pt x="187" y="2"/>
                      </a:lnTo>
                      <a:lnTo>
                        <a:pt x="182" y="2"/>
                      </a:lnTo>
                      <a:lnTo>
                        <a:pt x="182" y="1"/>
                      </a:lnTo>
                      <a:lnTo>
                        <a:pt x="182" y="0"/>
                      </a:lnTo>
                      <a:close/>
                      <a:moveTo>
                        <a:pt x="192" y="0"/>
                      </a:moveTo>
                      <a:lnTo>
                        <a:pt x="197" y="0"/>
                      </a:lnTo>
                      <a:lnTo>
                        <a:pt x="198" y="1"/>
                      </a:lnTo>
                      <a:lnTo>
                        <a:pt x="197" y="2"/>
                      </a:lnTo>
                      <a:lnTo>
                        <a:pt x="192" y="2"/>
                      </a:lnTo>
                      <a:lnTo>
                        <a:pt x="191" y="1"/>
                      </a:lnTo>
                      <a:lnTo>
                        <a:pt x="192" y="0"/>
                      </a:lnTo>
                      <a:close/>
                      <a:moveTo>
                        <a:pt x="202" y="0"/>
                      </a:moveTo>
                      <a:lnTo>
                        <a:pt x="208" y="0"/>
                      </a:lnTo>
                      <a:lnTo>
                        <a:pt x="208" y="1"/>
                      </a:lnTo>
                      <a:lnTo>
                        <a:pt x="208" y="2"/>
                      </a:lnTo>
                      <a:lnTo>
                        <a:pt x="202" y="2"/>
                      </a:lnTo>
                      <a:lnTo>
                        <a:pt x="201" y="1"/>
                      </a:lnTo>
                      <a:lnTo>
                        <a:pt x="202" y="0"/>
                      </a:lnTo>
                      <a:close/>
                      <a:moveTo>
                        <a:pt x="212" y="0"/>
                      </a:moveTo>
                      <a:lnTo>
                        <a:pt x="217" y="0"/>
                      </a:lnTo>
                      <a:lnTo>
                        <a:pt x="218" y="1"/>
                      </a:lnTo>
                      <a:lnTo>
                        <a:pt x="217" y="2"/>
                      </a:lnTo>
                      <a:lnTo>
                        <a:pt x="212" y="2"/>
                      </a:lnTo>
                      <a:lnTo>
                        <a:pt x="212" y="1"/>
                      </a:lnTo>
                      <a:lnTo>
                        <a:pt x="212" y="0"/>
                      </a:lnTo>
                      <a:close/>
                      <a:moveTo>
                        <a:pt x="222" y="0"/>
                      </a:moveTo>
                      <a:lnTo>
                        <a:pt x="227" y="0"/>
                      </a:lnTo>
                      <a:lnTo>
                        <a:pt x="229" y="1"/>
                      </a:lnTo>
                      <a:lnTo>
                        <a:pt x="227" y="2"/>
                      </a:lnTo>
                      <a:lnTo>
                        <a:pt x="222" y="2"/>
                      </a:lnTo>
                      <a:lnTo>
                        <a:pt x="221" y="1"/>
                      </a:lnTo>
                      <a:lnTo>
                        <a:pt x="222" y="0"/>
                      </a:lnTo>
                      <a:close/>
                      <a:moveTo>
                        <a:pt x="233" y="0"/>
                      </a:moveTo>
                      <a:lnTo>
                        <a:pt x="238" y="0"/>
                      </a:lnTo>
                      <a:lnTo>
                        <a:pt x="238" y="1"/>
                      </a:lnTo>
                      <a:lnTo>
                        <a:pt x="238" y="2"/>
                      </a:lnTo>
                      <a:lnTo>
                        <a:pt x="233" y="2"/>
                      </a:lnTo>
                      <a:lnTo>
                        <a:pt x="232" y="1"/>
                      </a:lnTo>
                      <a:lnTo>
                        <a:pt x="233" y="0"/>
                      </a:lnTo>
                      <a:close/>
                      <a:moveTo>
                        <a:pt x="242" y="0"/>
                      </a:moveTo>
                      <a:lnTo>
                        <a:pt x="247" y="0"/>
                      </a:lnTo>
                      <a:lnTo>
                        <a:pt x="248" y="1"/>
                      </a:lnTo>
                      <a:lnTo>
                        <a:pt x="247" y="2"/>
                      </a:lnTo>
                      <a:lnTo>
                        <a:pt x="242" y="2"/>
                      </a:lnTo>
                      <a:lnTo>
                        <a:pt x="242" y="1"/>
                      </a:lnTo>
                      <a:lnTo>
                        <a:pt x="242" y="0"/>
                      </a:lnTo>
                      <a:close/>
                      <a:moveTo>
                        <a:pt x="253" y="0"/>
                      </a:moveTo>
                      <a:lnTo>
                        <a:pt x="258" y="0"/>
                      </a:lnTo>
                      <a:lnTo>
                        <a:pt x="259" y="1"/>
                      </a:lnTo>
                      <a:lnTo>
                        <a:pt x="258" y="2"/>
                      </a:lnTo>
                      <a:lnTo>
                        <a:pt x="253" y="2"/>
                      </a:lnTo>
                      <a:lnTo>
                        <a:pt x="251" y="1"/>
                      </a:lnTo>
                      <a:lnTo>
                        <a:pt x="253" y="0"/>
                      </a:lnTo>
                      <a:close/>
                      <a:moveTo>
                        <a:pt x="263" y="0"/>
                      </a:moveTo>
                      <a:lnTo>
                        <a:pt x="268" y="0"/>
                      </a:lnTo>
                      <a:lnTo>
                        <a:pt x="268" y="1"/>
                      </a:lnTo>
                      <a:lnTo>
                        <a:pt x="268" y="2"/>
                      </a:lnTo>
                      <a:lnTo>
                        <a:pt x="263" y="2"/>
                      </a:lnTo>
                      <a:lnTo>
                        <a:pt x="262" y="1"/>
                      </a:lnTo>
                      <a:lnTo>
                        <a:pt x="263" y="0"/>
                      </a:lnTo>
                      <a:close/>
                      <a:moveTo>
                        <a:pt x="273" y="0"/>
                      </a:moveTo>
                      <a:lnTo>
                        <a:pt x="278" y="0"/>
                      </a:lnTo>
                      <a:lnTo>
                        <a:pt x="279" y="1"/>
                      </a:lnTo>
                      <a:lnTo>
                        <a:pt x="278" y="2"/>
                      </a:lnTo>
                      <a:lnTo>
                        <a:pt x="273" y="2"/>
                      </a:lnTo>
                      <a:lnTo>
                        <a:pt x="272" y="1"/>
                      </a:lnTo>
                      <a:lnTo>
                        <a:pt x="273" y="0"/>
                      </a:lnTo>
                      <a:close/>
                      <a:moveTo>
                        <a:pt x="283" y="0"/>
                      </a:moveTo>
                      <a:lnTo>
                        <a:pt x="288" y="0"/>
                      </a:lnTo>
                      <a:lnTo>
                        <a:pt x="289" y="1"/>
                      </a:lnTo>
                      <a:lnTo>
                        <a:pt x="288" y="2"/>
                      </a:lnTo>
                      <a:lnTo>
                        <a:pt x="283" y="2"/>
                      </a:lnTo>
                      <a:lnTo>
                        <a:pt x="282" y="1"/>
                      </a:lnTo>
                      <a:lnTo>
                        <a:pt x="283" y="0"/>
                      </a:lnTo>
                      <a:close/>
                      <a:moveTo>
                        <a:pt x="293" y="0"/>
                      </a:moveTo>
                      <a:lnTo>
                        <a:pt x="298" y="0"/>
                      </a:lnTo>
                      <a:lnTo>
                        <a:pt x="298" y="1"/>
                      </a:lnTo>
                      <a:lnTo>
                        <a:pt x="298" y="2"/>
                      </a:lnTo>
                      <a:lnTo>
                        <a:pt x="293" y="2"/>
                      </a:lnTo>
                      <a:lnTo>
                        <a:pt x="292" y="1"/>
                      </a:lnTo>
                      <a:lnTo>
                        <a:pt x="293" y="0"/>
                      </a:lnTo>
                      <a:close/>
                      <a:moveTo>
                        <a:pt x="303" y="0"/>
                      </a:moveTo>
                      <a:lnTo>
                        <a:pt x="308" y="0"/>
                      </a:lnTo>
                      <a:lnTo>
                        <a:pt x="309" y="1"/>
                      </a:lnTo>
                      <a:lnTo>
                        <a:pt x="308" y="2"/>
                      </a:lnTo>
                      <a:lnTo>
                        <a:pt x="303" y="2"/>
                      </a:lnTo>
                      <a:lnTo>
                        <a:pt x="303" y="1"/>
                      </a:lnTo>
                      <a:lnTo>
                        <a:pt x="303" y="0"/>
                      </a:lnTo>
                      <a:close/>
                      <a:moveTo>
                        <a:pt x="313" y="0"/>
                      </a:moveTo>
                      <a:lnTo>
                        <a:pt x="318" y="0"/>
                      </a:lnTo>
                      <a:lnTo>
                        <a:pt x="319" y="1"/>
                      </a:lnTo>
                      <a:lnTo>
                        <a:pt x="318" y="2"/>
                      </a:lnTo>
                      <a:lnTo>
                        <a:pt x="313" y="2"/>
                      </a:lnTo>
                      <a:lnTo>
                        <a:pt x="312" y="1"/>
                      </a:lnTo>
                      <a:lnTo>
                        <a:pt x="313" y="0"/>
                      </a:lnTo>
                      <a:close/>
                      <a:moveTo>
                        <a:pt x="324" y="0"/>
                      </a:moveTo>
                      <a:lnTo>
                        <a:pt x="329" y="0"/>
                      </a:lnTo>
                      <a:lnTo>
                        <a:pt x="329" y="1"/>
                      </a:lnTo>
                      <a:lnTo>
                        <a:pt x="329" y="2"/>
                      </a:lnTo>
                      <a:lnTo>
                        <a:pt x="324" y="2"/>
                      </a:lnTo>
                      <a:lnTo>
                        <a:pt x="323" y="1"/>
                      </a:lnTo>
                      <a:lnTo>
                        <a:pt x="324" y="0"/>
                      </a:lnTo>
                      <a:close/>
                      <a:moveTo>
                        <a:pt x="333" y="0"/>
                      </a:moveTo>
                      <a:lnTo>
                        <a:pt x="338" y="0"/>
                      </a:lnTo>
                      <a:lnTo>
                        <a:pt x="339" y="1"/>
                      </a:lnTo>
                      <a:lnTo>
                        <a:pt x="338" y="2"/>
                      </a:lnTo>
                      <a:lnTo>
                        <a:pt x="333" y="2"/>
                      </a:lnTo>
                      <a:lnTo>
                        <a:pt x="333" y="1"/>
                      </a:lnTo>
                      <a:lnTo>
                        <a:pt x="333" y="0"/>
                      </a:lnTo>
                      <a:close/>
                      <a:moveTo>
                        <a:pt x="343" y="0"/>
                      </a:moveTo>
                      <a:lnTo>
                        <a:pt x="349" y="0"/>
                      </a:lnTo>
                      <a:lnTo>
                        <a:pt x="350" y="1"/>
                      </a:lnTo>
                      <a:lnTo>
                        <a:pt x="349" y="2"/>
                      </a:lnTo>
                      <a:lnTo>
                        <a:pt x="343" y="2"/>
                      </a:lnTo>
                      <a:lnTo>
                        <a:pt x="342" y="1"/>
                      </a:lnTo>
                      <a:lnTo>
                        <a:pt x="343" y="0"/>
                      </a:lnTo>
                      <a:close/>
                      <a:moveTo>
                        <a:pt x="354" y="0"/>
                      </a:moveTo>
                      <a:lnTo>
                        <a:pt x="359" y="0"/>
                      </a:lnTo>
                      <a:lnTo>
                        <a:pt x="359" y="1"/>
                      </a:lnTo>
                      <a:lnTo>
                        <a:pt x="359" y="2"/>
                      </a:lnTo>
                      <a:lnTo>
                        <a:pt x="354" y="2"/>
                      </a:lnTo>
                      <a:lnTo>
                        <a:pt x="353" y="1"/>
                      </a:lnTo>
                      <a:lnTo>
                        <a:pt x="354" y="0"/>
                      </a:lnTo>
                      <a:close/>
                      <a:moveTo>
                        <a:pt x="363" y="0"/>
                      </a:moveTo>
                      <a:lnTo>
                        <a:pt x="368" y="0"/>
                      </a:lnTo>
                      <a:lnTo>
                        <a:pt x="369" y="1"/>
                      </a:lnTo>
                      <a:lnTo>
                        <a:pt x="368" y="2"/>
                      </a:lnTo>
                      <a:lnTo>
                        <a:pt x="363" y="2"/>
                      </a:lnTo>
                      <a:lnTo>
                        <a:pt x="363" y="1"/>
                      </a:lnTo>
                      <a:lnTo>
                        <a:pt x="363" y="0"/>
                      </a:lnTo>
                      <a:close/>
                      <a:moveTo>
                        <a:pt x="374" y="0"/>
                      </a:moveTo>
                      <a:lnTo>
                        <a:pt x="379" y="0"/>
                      </a:lnTo>
                      <a:lnTo>
                        <a:pt x="380" y="1"/>
                      </a:lnTo>
                      <a:lnTo>
                        <a:pt x="379" y="2"/>
                      </a:lnTo>
                      <a:lnTo>
                        <a:pt x="374" y="2"/>
                      </a:lnTo>
                      <a:lnTo>
                        <a:pt x="373" y="1"/>
                      </a:lnTo>
                      <a:lnTo>
                        <a:pt x="374" y="0"/>
                      </a:lnTo>
                      <a:close/>
                    </a:path>
                  </a:pathLst>
                </a:custGeom>
                <a:solidFill>
                  <a:srgbClr val="000000"/>
                </a:solidFill>
                <a:ln w="9525">
                  <a:noFill/>
                  <a:round/>
                  <a:headEnd/>
                  <a:tailEnd/>
                </a:ln>
              </p:spPr>
              <p:txBody>
                <a:bodyPr/>
                <a:lstStyle/>
                <a:p>
                  <a:endParaRPr lang="en-US"/>
                </a:p>
              </p:txBody>
            </p:sp>
            <p:sp>
              <p:nvSpPr>
                <p:cNvPr id="1476" name="Freeform 585"/>
                <p:cNvSpPr>
                  <a:spLocks/>
                </p:cNvSpPr>
                <p:nvPr/>
              </p:nvSpPr>
              <p:spPr bwMode="auto">
                <a:xfrm>
                  <a:off x="3080"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77" name="Freeform 586"/>
                <p:cNvSpPr>
                  <a:spLocks/>
                </p:cNvSpPr>
                <p:nvPr/>
              </p:nvSpPr>
              <p:spPr bwMode="auto">
                <a:xfrm>
                  <a:off x="3089"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78" name="Freeform 587"/>
                <p:cNvSpPr>
                  <a:spLocks/>
                </p:cNvSpPr>
                <p:nvPr/>
              </p:nvSpPr>
              <p:spPr bwMode="auto">
                <a:xfrm>
                  <a:off x="310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79" name="Freeform 588"/>
                <p:cNvSpPr>
                  <a:spLocks/>
                </p:cNvSpPr>
                <p:nvPr/>
              </p:nvSpPr>
              <p:spPr bwMode="auto">
                <a:xfrm>
                  <a:off x="3110"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80" name="Freeform 589"/>
                <p:cNvSpPr>
                  <a:spLocks/>
                </p:cNvSpPr>
                <p:nvPr/>
              </p:nvSpPr>
              <p:spPr bwMode="auto">
                <a:xfrm>
                  <a:off x="312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81" name="Freeform 590"/>
                <p:cNvSpPr>
                  <a:spLocks/>
                </p:cNvSpPr>
                <p:nvPr/>
              </p:nvSpPr>
              <p:spPr bwMode="auto">
                <a:xfrm>
                  <a:off x="313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82" name="Freeform 591"/>
                <p:cNvSpPr>
                  <a:spLocks/>
                </p:cNvSpPr>
                <p:nvPr/>
              </p:nvSpPr>
              <p:spPr bwMode="auto">
                <a:xfrm>
                  <a:off x="314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83" name="Freeform 592"/>
                <p:cNvSpPr>
                  <a:spLocks/>
                </p:cNvSpPr>
                <p:nvPr/>
              </p:nvSpPr>
              <p:spPr bwMode="auto">
                <a:xfrm>
                  <a:off x="315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84" name="Freeform 593"/>
                <p:cNvSpPr>
                  <a:spLocks/>
                </p:cNvSpPr>
                <p:nvPr/>
              </p:nvSpPr>
              <p:spPr bwMode="auto">
                <a:xfrm>
                  <a:off x="3160" y="223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85" name="Freeform 594"/>
                <p:cNvSpPr>
                  <a:spLocks/>
                </p:cNvSpPr>
                <p:nvPr/>
              </p:nvSpPr>
              <p:spPr bwMode="auto">
                <a:xfrm>
                  <a:off x="3171"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486" name="Freeform 595"/>
                <p:cNvSpPr>
                  <a:spLocks/>
                </p:cNvSpPr>
                <p:nvPr/>
              </p:nvSpPr>
              <p:spPr bwMode="auto">
                <a:xfrm>
                  <a:off x="318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87" name="Freeform 596"/>
                <p:cNvSpPr>
                  <a:spLocks/>
                </p:cNvSpPr>
                <p:nvPr/>
              </p:nvSpPr>
              <p:spPr bwMode="auto">
                <a:xfrm>
                  <a:off x="3191"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88" name="Freeform 597"/>
                <p:cNvSpPr>
                  <a:spLocks/>
                </p:cNvSpPr>
                <p:nvPr/>
              </p:nvSpPr>
              <p:spPr bwMode="auto">
                <a:xfrm>
                  <a:off x="3201"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89" name="Freeform 598"/>
                <p:cNvSpPr>
                  <a:spLocks/>
                </p:cNvSpPr>
                <p:nvPr/>
              </p:nvSpPr>
              <p:spPr bwMode="auto">
                <a:xfrm>
                  <a:off x="3210"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90" name="Freeform 599"/>
                <p:cNvSpPr>
                  <a:spLocks/>
                </p:cNvSpPr>
                <p:nvPr/>
              </p:nvSpPr>
              <p:spPr bwMode="auto">
                <a:xfrm>
                  <a:off x="3221"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91" name="Freeform 600"/>
                <p:cNvSpPr>
                  <a:spLocks/>
                </p:cNvSpPr>
                <p:nvPr/>
              </p:nvSpPr>
              <p:spPr bwMode="auto">
                <a:xfrm>
                  <a:off x="3231" y="2235"/>
                  <a:ext cx="7" cy="2"/>
                </a:xfrm>
                <a:custGeom>
                  <a:avLst/>
                  <a:gdLst>
                    <a:gd name="T0" fmla="*/ 1 w 7"/>
                    <a:gd name="T1" fmla="*/ 0 h 2"/>
                    <a:gd name="T2" fmla="*/ 5 w 7"/>
                    <a:gd name="T3" fmla="*/ 0 h 2"/>
                    <a:gd name="T4" fmla="*/ 7 w 7"/>
                    <a:gd name="T5" fmla="*/ 1 h 2"/>
                    <a:gd name="T6" fmla="*/ 5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5" y="0"/>
                      </a:lnTo>
                      <a:lnTo>
                        <a:pt x="7"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92" name="Freeform 601"/>
                <p:cNvSpPr>
                  <a:spLocks/>
                </p:cNvSpPr>
                <p:nvPr/>
              </p:nvSpPr>
              <p:spPr bwMode="auto">
                <a:xfrm>
                  <a:off x="324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93" name="Freeform 602"/>
                <p:cNvSpPr>
                  <a:spLocks/>
                </p:cNvSpPr>
                <p:nvPr/>
              </p:nvSpPr>
              <p:spPr bwMode="auto">
                <a:xfrm>
                  <a:off x="325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94" name="Freeform 603"/>
                <p:cNvSpPr>
                  <a:spLocks/>
                </p:cNvSpPr>
                <p:nvPr/>
              </p:nvSpPr>
              <p:spPr bwMode="auto">
                <a:xfrm>
                  <a:off x="326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495" name="Freeform 604"/>
                <p:cNvSpPr>
                  <a:spLocks/>
                </p:cNvSpPr>
                <p:nvPr/>
              </p:nvSpPr>
              <p:spPr bwMode="auto">
                <a:xfrm>
                  <a:off x="327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96" name="Freeform 605"/>
                <p:cNvSpPr>
                  <a:spLocks/>
                </p:cNvSpPr>
                <p:nvPr/>
              </p:nvSpPr>
              <p:spPr bwMode="auto">
                <a:xfrm>
                  <a:off x="3281" y="223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97" name="Freeform 606"/>
                <p:cNvSpPr>
                  <a:spLocks/>
                </p:cNvSpPr>
                <p:nvPr/>
              </p:nvSpPr>
              <p:spPr bwMode="auto">
                <a:xfrm>
                  <a:off x="329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498" name="Freeform 607"/>
                <p:cNvSpPr>
                  <a:spLocks/>
                </p:cNvSpPr>
                <p:nvPr/>
              </p:nvSpPr>
              <p:spPr bwMode="auto">
                <a:xfrm>
                  <a:off x="3301" y="2235"/>
                  <a:ext cx="8" cy="2"/>
                </a:xfrm>
                <a:custGeom>
                  <a:avLst/>
                  <a:gdLst>
                    <a:gd name="T0" fmla="*/ 1 w 8"/>
                    <a:gd name="T1" fmla="*/ 0 h 2"/>
                    <a:gd name="T2" fmla="*/ 6 w 8"/>
                    <a:gd name="T3" fmla="*/ 0 h 2"/>
                    <a:gd name="T4" fmla="*/ 8 w 8"/>
                    <a:gd name="T5" fmla="*/ 1 h 2"/>
                    <a:gd name="T6" fmla="*/ 6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6" y="0"/>
                      </a:lnTo>
                      <a:lnTo>
                        <a:pt x="8"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499" name="Freeform 608"/>
                <p:cNvSpPr>
                  <a:spLocks/>
                </p:cNvSpPr>
                <p:nvPr/>
              </p:nvSpPr>
              <p:spPr bwMode="auto">
                <a:xfrm>
                  <a:off x="331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00" name="Freeform 609"/>
                <p:cNvSpPr>
                  <a:spLocks/>
                </p:cNvSpPr>
                <p:nvPr/>
              </p:nvSpPr>
              <p:spPr bwMode="auto">
                <a:xfrm>
                  <a:off x="332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501" name="Freeform 610"/>
                <p:cNvSpPr>
                  <a:spLocks/>
                </p:cNvSpPr>
                <p:nvPr/>
              </p:nvSpPr>
              <p:spPr bwMode="auto">
                <a:xfrm>
                  <a:off x="3331" y="2235"/>
                  <a:ext cx="8" cy="2"/>
                </a:xfrm>
                <a:custGeom>
                  <a:avLst/>
                  <a:gdLst>
                    <a:gd name="T0" fmla="*/ 2 w 8"/>
                    <a:gd name="T1" fmla="*/ 0 h 2"/>
                    <a:gd name="T2" fmla="*/ 7 w 8"/>
                    <a:gd name="T3" fmla="*/ 0 h 2"/>
                    <a:gd name="T4" fmla="*/ 8 w 8"/>
                    <a:gd name="T5" fmla="*/ 1 h 2"/>
                    <a:gd name="T6" fmla="*/ 7 w 8"/>
                    <a:gd name="T7" fmla="*/ 2 h 2"/>
                    <a:gd name="T8" fmla="*/ 2 w 8"/>
                    <a:gd name="T9" fmla="*/ 2 h 2"/>
                    <a:gd name="T10" fmla="*/ 0 w 8"/>
                    <a:gd name="T11" fmla="*/ 1 h 2"/>
                    <a:gd name="T12" fmla="*/ 2 w 8"/>
                    <a:gd name="T13" fmla="*/ 0 h 2"/>
                    <a:gd name="T14" fmla="*/ 2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2" y="0"/>
                      </a:moveTo>
                      <a:lnTo>
                        <a:pt x="7" y="0"/>
                      </a:lnTo>
                      <a:lnTo>
                        <a:pt x="8" y="1"/>
                      </a:lnTo>
                      <a:lnTo>
                        <a:pt x="7" y="2"/>
                      </a:lnTo>
                      <a:lnTo>
                        <a:pt x="2" y="2"/>
                      </a:lnTo>
                      <a:lnTo>
                        <a:pt x="0" y="1"/>
                      </a:lnTo>
                      <a:lnTo>
                        <a:pt x="2" y="0"/>
                      </a:lnTo>
                    </a:path>
                  </a:pathLst>
                </a:custGeom>
                <a:noFill/>
                <a:ln w="1588">
                  <a:solidFill>
                    <a:srgbClr val="000000"/>
                  </a:solidFill>
                  <a:round/>
                  <a:headEnd/>
                  <a:tailEnd/>
                </a:ln>
              </p:spPr>
              <p:txBody>
                <a:bodyPr/>
                <a:lstStyle/>
                <a:p>
                  <a:endParaRPr lang="en-US"/>
                </a:p>
              </p:txBody>
            </p:sp>
            <p:sp>
              <p:nvSpPr>
                <p:cNvPr id="1502" name="Freeform 611"/>
                <p:cNvSpPr>
                  <a:spLocks/>
                </p:cNvSpPr>
                <p:nvPr/>
              </p:nvSpPr>
              <p:spPr bwMode="auto">
                <a:xfrm>
                  <a:off x="334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03" name="Freeform 612"/>
                <p:cNvSpPr>
                  <a:spLocks/>
                </p:cNvSpPr>
                <p:nvPr/>
              </p:nvSpPr>
              <p:spPr bwMode="auto">
                <a:xfrm>
                  <a:off x="335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04" name="Freeform 613"/>
                <p:cNvSpPr>
                  <a:spLocks/>
                </p:cNvSpPr>
                <p:nvPr/>
              </p:nvSpPr>
              <p:spPr bwMode="auto">
                <a:xfrm>
                  <a:off x="336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05" name="Freeform 614"/>
                <p:cNvSpPr>
                  <a:spLocks/>
                </p:cNvSpPr>
                <p:nvPr/>
              </p:nvSpPr>
              <p:spPr bwMode="auto">
                <a:xfrm>
                  <a:off x="337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06" name="Freeform 615"/>
                <p:cNvSpPr>
                  <a:spLocks/>
                </p:cNvSpPr>
                <p:nvPr/>
              </p:nvSpPr>
              <p:spPr bwMode="auto">
                <a:xfrm>
                  <a:off x="338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507" name="Freeform 616"/>
                <p:cNvSpPr>
                  <a:spLocks/>
                </p:cNvSpPr>
                <p:nvPr/>
              </p:nvSpPr>
              <p:spPr bwMode="auto">
                <a:xfrm>
                  <a:off x="339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08" name="Freeform 617"/>
                <p:cNvSpPr>
                  <a:spLocks/>
                </p:cNvSpPr>
                <p:nvPr/>
              </p:nvSpPr>
              <p:spPr bwMode="auto">
                <a:xfrm>
                  <a:off x="3403"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09" name="Freeform 618"/>
                <p:cNvSpPr>
                  <a:spLocks/>
                </p:cNvSpPr>
                <p:nvPr/>
              </p:nvSpPr>
              <p:spPr bwMode="auto">
                <a:xfrm>
                  <a:off x="341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510" name="Freeform 619"/>
                <p:cNvSpPr>
                  <a:spLocks/>
                </p:cNvSpPr>
                <p:nvPr/>
              </p:nvSpPr>
              <p:spPr bwMode="auto">
                <a:xfrm>
                  <a:off x="3422"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11" name="Freeform 620"/>
                <p:cNvSpPr>
                  <a:spLocks/>
                </p:cNvSpPr>
                <p:nvPr/>
              </p:nvSpPr>
              <p:spPr bwMode="auto">
                <a:xfrm>
                  <a:off x="3433"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12" name="Freeform 621"/>
                <p:cNvSpPr>
                  <a:spLocks/>
                </p:cNvSpPr>
                <p:nvPr/>
              </p:nvSpPr>
              <p:spPr bwMode="auto">
                <a:xfrm>
                  <a:off x="344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513" name="Freeform 622"/>
                <p:cNvSpPr>
                  <a:spLocks/>
                </p:cNvSpPr>
                <p:nvPr/>
              </p:nvSpPr>
              <p:spPr bwMode="auto">
                <a:xfrm>
                  <a:off x="3453"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14" name="Freeform 623"/>
                <p:cNvSpPr>
                  <a:spLocks noEditPoints="1"/>
                </p:cNvSpPr>
                <p:nvPr/>
              </p:nvSpPr>
              <p:spPr bwMode="auto">
                <a:xfrm>
                  <a:off x="3080" y="2235"/>
                  <a:ext cx="380" cy="2"/>
                </a:xfrm>
                <a:custGeom>
                  <a:avLst/>
                  <a:gdLst>
                    <a:gd name="T0" fmla="*/ 1 w 380"/>
                    <a:gd name="T1" fmla="*/ 2 h 2"/>
                    <a:gd name="T2" fmla="*/ 16 w 380"/>
                    <a:gd name="T3" fmla="*/ 0 h 2"/>
                    <a:gd name="T4" fmla="*/ 10 w 380"/>
                    <a:gd name="T5" fmla="*/ 0 h 2"/>
                    <a:gd name="T6" fmla="*/ 26 w 380"/>
                    <a:gd name="T7" fmla="*/ 2 h 2"/>
                    <a:gd name="T8" fmla="*/ 31 w 380"/>
                    <a:gd name="T9" fmla="*/ 0 h 2"/>
                    <a:gd name="T10" fmla="*/ 30 w 380"/>
                    <a:gd name="T11" fmla="*/ 1 h 2"/>
                    <a:gd name="T12" fmla="*/ 47 w 380"/>
                    <a:gd name="T13" fmla="*/ 1 h 2"/>
                    <a:gd name="T14" fmla="*/ 41 w 380"/>
                    <a:gd name="T15" fmla="*/ 0 h 2"/>
                    <a:gd name="T16" fmla="*/ 51 w 380"/>
                    <a:gd name="T17" fmla="*/ 2 h 2"/>
                    <a:gd name="T18" fmla="*/ 66 w 380"/>
                    <a:gd name="T19" fmla="*/ 0 h 2"/>
                    <a:gd name="T20" fmla="*/ 61 w 380"/>
                    <a:gd name="T21" fmla="*/ 0 h 2"/>
                    <a:gd name="T22" fmla="*/ 76 w 380"/>
                    <a:gd name="T23" fmla="*/ 2 h 2"/>
                    <a:gd name="T24" fmla="*/ 81 w 380"/>
                    <a:gd name="T25" fmla="*/ 0 h 2"/>
                    <a:gd name="T26" fmla="*/ 80 w 380"/>
                    <a:gd name="T27" fmla="*/ 1 h 2"/>
                    <a:gd name="T28" fmla="*/ 97 w 380"/>
                    <a:gd name="T29" fmla="*/ 1 h 2"/>
                    <a:gd name="T30" fmla="*/ 91 w 380"/>
                    <a:gd name="T31" fmla="*/ 0 h 2"/>
                    <a:gd name="T32" fmla="*/ 101 w 380"/>
                    <a:gd name="T33" fmla="*/ 2 h 2"/>
                    <a:gd name="T34" fmla="*/ 117 w 380"/>
                    <a:gd name="T35" fmla="*/ 0 h 2"/>
                    <a:gd name="T36" fmla="*/ 112 w 380"/>
                    <a:gd name="T37" fmla="*/ 0 h 2"/>
                    <a:gd name="T38" fmla="*/ 126 w 380"/>
                    <a:gd name="T39" fmla="*/ 2 h 2"/>
                    <a:gd name="T40" fmla="*/ 131 w 380"/>
                    <a:gd name="T41" fmla="*/ 0 h 2"/>
                    <a:gd name="T42" fmla="*/ 130 w 380"/>
                    <a:gd name="T43" fmla="*/ 1 h 2"/>
                    <a:gd name="T44" fmla="*/ 147 w 380"/>
                    <a:gd name="T45" fmla="*/ 1 h 2"/>
                    <a:gd name="T46" fmla="*/ 142 w 380"/>
                    <a:gd name="T47" fmla="*/ 0 h 2"/>
                    <a:gd name="T48" fmla="*/ 152 w 380"/>
                    <a:gd name="T49" fmla="*/ 2 h 2"/>
                    <a:gd name="T50" fmla="*/ 167 w 380"/>
                    <a:gd name="T51" fmla="*/ 0 h 2"/>
                    <a:gd name="T52" fmla="*/ 162 w 380"/>
                    <a:gd name="T53" fmla="*/ 0 h 2"/>
                    <a:gd name="T54" fmla="*/ 177 w 380"/>
                    <a:gd name="T55" fmla="*/ 2 h 2"/>
                    <a:gd name="T56" fmla="*/ 182 w 380"/>
                    <a:gd name="T57" fmla="*/ 0 h 2"/>
                    <a:gd name="T58" fmla="*/ 182 w 380"/>
                    <a:gd name="T59" fmla="*/ 1 h 2"/>
                    <a:gd name="T60" fmla="*/ 198 w 380"/>
                    <a:gd name="T61" fmla="*/ 1 h 2"/>
                    <a:gd name="T62" fmla="*/ 192 w 380"/>
                    <a:gd name="T63" fmla="*/ 0 h 2"/>
                    <a:gd name="T64" fmla="*/ 202 w 380"/>
                    <a:gd name="T65" fmla="*/ 2 h 2"/>
                    <a:gd name="T66" fmla="*/ 217 w 380"/>
                    <a:gd name="T67" fmla="*/ 0 h 2"/>
                    <a:gd name="T68" fmla="*/ 212 w 380"/>
                    <a:gd name="T69" fmla="*/ 0 h 2"/>
                    <a:gd name="T70" fmla="*/ 227 w 380"/>
                    <a:gd name="T71" fmla="*/ 2 h 2"/>
                    <a:gd name="T72" fmla="*/ 233 w 380"/>
                    <a:gd name="T73" fmla="*/ 0 h 2"/>
                    <a:gd name="T74" fmla="*/ 232 w 380"/>
                    <a:gd name="T75" fmla="*/ 1 h 2"/>
                    <a:gd name="T76" fmla="*/ 248 w 380"/>
                    <a:gd name="T77" fmla="*/ 1 h 2"/>
                    <a:gd name="T78" fmla="*/ 242 w 380"/>
                    <a:gd name="T79" fmla="*/ 0 h 2"/>
                    <a:gd name="T80" fmla="*/ 253 w 380"/>
                    <a:gd name="T81" fmla="*/ 2 h 2"/>
                    <a:gd name="T82" fmla="*/ 268 w 380"/>
                    <a:gd name="T83" fmla="*/ 0 h 2"/>
                    <a:gd name="T84" fmla="*/ 263 w 380"/>
                    <a:gd name="T85" fmla="*/ 0 h 2"/>
                    <a:gd name="T86" fmla="*/ 278 w 380"/>
                    <a:gd name="T87" fmla="*/ 2 h 2"/>
                    <a:gd name="T88" fmla="*/ 283 w 380"/>
                    <a:gd name="T89" fmla="*/ 0 h 2"/>
                    <a:gd name="T90" fmla="*/ 282 w 380"/>
                    <a:gd name="T91" fmla="*/ 1 h 2"/>
                    <a:gd name="T92" fmla="*/ 298 w 380"/>
                    <a:gd name="T93" fmla="*/ 1 h 2"/>
                    <a:gd name="T94" fmla="*/ 293 w 380"/>
                    <a:gd name="T95" fmla="*/ 0 h 2"/>
                    <a:gd name="T96" fmla="*/ 303 w 380"/>
                    <a:gd name="T97" fmla="*/ 2 h 2"/>
                    <a:gd name="T98" fmla="*/ 318 w 380"/>
                    <a:gd name="T99" fmla="*/ 0 h 2"/>
                    <a:gd name="T100" fmla="*/ 313 w 380"/>
                    <a:gd name="T101" fmla="*/ 0 h 2"/>
                    <a:gd name="T102" fmla="*/ 329 w 380"/>
                    <a:gd name="T103" fmla="*/ 2 h 2"/>
                    <a:gd name="T104" fmla="*/ 333 w 380"/>
                    <a:gd name="T105" fmla="*/ 0 h 2"/>
                    <a:gd name="T106" fmla="*/ 333 w 380"/>
                    <a:gd name="T107" fmla="*/ 1 h 2"/>
                    <a:gd name="T108" fmla="*/ 350 w 380"/>
                    <a:gd name="T109" fmla="*/ 1 h 2"/>
                    <a:gd name="T110" fmla="*/ 343 w 380"/>
                    <a:gd name="T111" fmla="*/ 0 h 2"/>
                    <a:gd name="T112" fmla="*/ 354 w 380"/>
                    <a:gd name="T113" fmla="*/ 2 h 2"/>
                    <a:gd name="T114" fmla="*/ 368 w 380"/>
                    <a:gd name="T115" fmla="*/ 0 h 2"/>
                    <a:gd name="T116" fmla="*/ 363 w 380"/>
                    <a:gd name="T117" fmla="*/ 0 h 2"/>
                    <a:gd name="T118" fmla="*/ 379 w 380"/>
                    <a:gd name="T119" fmla="*/ 2 h 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80"/>
                    <a:gd name="T181" fmla="*/ 0 h 2"/>
                    <a:gd name="T182" fmla="*/ 380 w 380"/>
                    <a:gd name="T183" fmla="*/ 2 h 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80" h="2">
                      <a:moveTo>
                        <a:pt x="1" y="0"/>
                      </a:moveTo>
                      <a:lnTo>
                        <a:pt x="5" y="0"/>
                      </a:lnTo>
                      <a:lnTo>
                        <a:pt x="6" y="1"/>
                      </a:lnTo>
                      <a:lnTo>
                        <a:pt x="5" y="2"/>
                      </a:lnTo>
                      <a:lnTo>
                        <a:pt x="1" y="2"/>
                      </a:lnTo>
                      <a:lnTo>
                        <a:pt x="0" y="1"/>
                      </a:lnTo>
                      <a:lnTo>
                        <a:pt x="1" y="0"/>
                      </a:lnTo>
                      <a:close/>
                      <a:moveTo>
                        <a:pt x="10" y="0"/>
                      </a:moveTo>
                      <a:lnTo>
                        <a:pt x="16" y="0"/>
                      </a:lnTo>
                      <a:lnTo>
                        <a:pt x="17" y="1"/>
                      </a:lnTo>
                      <a:lnTo>
                        <a:pt x="16" y="2"/>
                      </a:lnTo>
                      <a:lnTo>
                        <a:pt x="10" y="2"/>
                      </a:lnTo>
                      <a:lnTo>
                        <a:pt x="9" y="1"/>
                      </a:lnTo>
                      <a:lnTo>
                        <a:pt x="10" y="0"/>
                      </a:lnTo>
                      <a:close/>
                      <a:moveTo>
                        <a:pt x="21" y="0"/>
                      </a:moveTo>
                      <a:lnTo>
                        <a:pt x="26" y="0"/>
                      </a:lnTo>
                      <a:lnTo>
                        <a:pt x="27" y="1"/>
                      </a:lnTo>
                      <a:lnTo>
                        <a:pt x="26" y="2"/>
                      </a:lnTo>
                      <a:lnTo>
                        <a:pt x="21" y="2"/>
                      </a:lnTo>
                      <a:lnTo>
                        <a:pt x="20" y="1"/>
                      </a:lnTo>
                      <a:lnTo>
                        <a:pt x="21" y="0"/>
                      </a:lnTo>
                      <a:close/>
                      <a:moveTo>
                        <a:pt x="31" y="0"/>
                      </a:moveTo>
                      <a:lnTo>
                        <a:pt x="35" y="0"/>
                      </a:lnTo>
                      <a:lnTo>
                        <a:pt x="36" y="1"/>
                      </a:lnTo>
                      <a:lnTo>
                        <a:pt x="35" y="2"/>
                      </a:lnTo>
                      <a:lnTo>
                        <a:pt x="31" y="2"/>
                      </a:lnTo>
                      <a:lnTo>
                        <a:pt x="30" y="1"/>
                      </a:lnTo>
                      <a:lnTo>
                        <a:pt x="31" y="0"/>
                      </a:lnTo>
                      <a:close/>
                      <a:moveTo>
                        <a:pt x="41" y="0"/>
                      </a:moveTo>
                      <a:lnTo>
                        <a:pt x="46" y="0"/>
                      </a:lnTo>
                      <a:lnTo>
                        <a:pt x="47" y="1"/>
                      </a:lnTo>
                      <a:lnTo>
                        <a:pt x="46" y="2"/>
                      </a:lnTo>
                      <a:lnTo>
                        <a:pt x="41" y="2"/>
                      </a:lnTo>
                      <a:lnTo>
                        <a:pt x="40" y="1"/>
                      </a:lnTo>
                      <a:lnTo>
                        <a:pt x="41" y="0"/>
                      </a:lnTo>
                      <a:close/>
                      <a:moveTo>
                        <a:pt x="51" y="0"/>
                      </a:moveTo>
                      <a:lnTo>
                        <a:pt x="56" y="0"/>
                      </a:lnTo>
                      <a:lnTo>
                        <a:pt x="57" y="1"/>
                      </a:lnTo>
                      <a:lnTo>
                        <a:pt x="56" y="2"/>
                      </a:lnTo>
                      <a:lnTo>
                        <a:pt x="51" y="2"/>
                      </a:lnTo>
                      <a:lnTo>
                        <a:pt x="50" y="1"/>
                      </a:lnTo>
                      <a:lnTo>
                        <a:pt x="51" y="0"/>
                      </a:lnTo>
                      <a:close/>
                      <a:moveTo>
                        <a:pt x="61" y="0"/>
                      </a:moveTo>
                      <a:lnTo>
                        <a:pt x="66" y="0"/>
                      </a:lnTo>
                      <a:lnTo>
                        <a:pt x="67" y="1"/>
                      </a:lnTo>
                      <a:lnTo>
                        <a:pt x="66" y="2"/>
                      </a:lnTo>
                      <a:lnTo>
                        <a:pt x="61" y="2"/>
                      </a:lnTo>
                      <a:lnTo>
                        <a:pt x="60" y="1"/>
                      </a:lnTo>
                      <a:lnTo>
                        <a:pt x="61" y="0"/>
                      </a:lnTo>
                      <a:close/>
                      <a:moveTo>
                        <a:pt x="71" y="0"/>
                      </a:moveTo>
                      <a:lnTo>
                        <a:pt x="76" y="0"/>
                      </a:lnTo>
                      <a:lnTo>
                        <a:pt x="77" y="1"/>
                      </a:lnTo>
                      <a:lnTo>
                        <a:pt x="76" y="2"/>
                      </a:lnTo>
                      <a:lnTo>
                        <a:pt x="71" y="2"/>
                      </a:lnTo>
                      <a:lnTo>
                        <a:pt x="70" y="1"/>
                      </a:lnTo>
                      <a:lnTo>
                        <a:pt x="71" y="0"/>
                      </a:lnTo>
                      <a:close/>
                      <a:moveTo>
                        <a:pt x="81" y="0"/>
                      </a:moveTo>
                      <a:lnTo>
                        <a:pt x="87" y="0"/>
                      </a:lnTo>
                      <a:lnTo>
                        <a:pt x="87" y="1"/>
                      </a:lnTo>
                      <a:lnTo>
                        <a:pt x="87" y="2"/>
                      </a:lnTo>
                      <a:lnTo>
                        <a:pt x="81" y="2"/>
                      </a:lnTo>
                      <a:lnTo>
                        <a:pt x="80" y="1"/>
                      </a:lnTo>
                      <a:lnTo>
                        <a:pt x="81" y="0"/>
                      </a:lnTo>
                      <a:close/>
                      <a:moveTo>
                        <a:pt x="91" y="0"/>
                      </a:moveTo>
                      <a:lnTo>
                        <a:pt x="96" y="0"/>
                      </a:lnTo>
                      <a:lnTo>
                        <a:pt x="97" y="1"/>
                      </a:lnTo>
                      <a:lnTo>
                        <a:pt x="96" y="2"/>
                      </a:lnTo>
                      <a:lnTo>
                        <a:pt x="91" y="2"/>
                      </a:lnTo>
                      <a:lnTo>
                        <a:pt x="91" y="1"/>
                      </a:lnTo>
                      <a:lnTo>
                        <a:pt x="91" y="0"/>
                      </a:lnTo>
                      <a:close/>
                      <a:moveTo>
                        <a:pt x="101" y="0"/>
                      </a:moveTo>
                      <a:lnTo>
                        <a:pt x="106" y="0"/>
                      </a:lnTo>
                      <a:lnTo>
                        <a:pt x="107" y="1"/>
                      </a:lnTo>
                      <a:lnTo>
                        <a:pt x="106" y="2"/>
                      </a:lnTo>
                      <a:lnTo>
                        <a:pt x="101" y="2"/>
                      </a:lnTo>
                      <a:lnTo>
                        <a:pt x="100" y="1"/>
                      </a:lnTo>
                      <a:lnTo>
                        <a:pt x="101" y="0"/>
                      </a:lnTo>
                      <a:close/>
                      <a:moveTo>
                        <a:pt x="112" y="0"/>
                      </a:moveTo>
                      <a:lnTo>
                        <a:pt x="117" y="0"/>
                      </a:lnTo>
                      <a:lnTo>
                        <a:pt x="117" y="1"/>
                      </a:lnTo>
                      <a:lnTo>
                        <a:pt x="117" y="2"/>
                      </a:lnTo>
                      <a:lnTo>
                        <a:pt x="112" y="2"/>
                      </a:lnTo>
                      <a:lnTo>
                        <a:pt x="111" y="1"/>
                      </a:lnTo>
                      <a:lnTo>
                        <a:pt x="112" y="0"/>
                      </a:lnTo>
                      <a:close/>
                      <a:moveTo>
                        <a:pt x="122" y="0"/>
                      </a:moveTo>
                      <a:lnTo>
                        <a:pt x="126" y="0"/>
                      </a:lnTo>
                      <a:lnTo>
                        <a:pt x="127" y="1"/>
                      </a:lnTo>
                      <a:lnTo>
                        <a:pt x="126" y="2"/>
                      </a:lnTo>
                      <a:lnTo>
                        <a:pt x="122" y="2"/>
                      </a:lnTo>
                      <a:lnTo>
                        <a:pt x="121" y="1"/>
                      </a:lnTo>
                      <a:lnTo>
                        <a:pt x="122" y="0"/>
                      </a:lnTo>
                      <a:close/>
                      <a:moveTo>
                        <a:pt x="131" y="0"/>
                      </a:moveTo>
                      <a:lnTo>
                        <a:pt x="137" y="0"/>
                      </a:lnTo>
                      <a:lnTo>
                        <a:pt x="138" y="1"/>
                      </a:lnTo>
                      <a:lnTo>
                        <a:pt x="137" y="2"/>
                      </a:lnTo>
                      <a:lnTo>
                        <a:pt x="131" y="2"/>
                      </a:lnTo>
                      <a:lnTo>
                        <a:pt x="130" y="1"/>
                      </a:lnTo>
                      <a:lnTo>
                        <a:pt x="131" y="0"/>
                      </a:lnTo>
                      <a:close/>
                      <a:moveTo>
                        <a:pt x="142" y="0"/>
                      </a:moveTo>
                      <a:lnTo>
                        <a:pt x="147" y="0"/>
                      </a:lnTo>
                      <a:lnTo>
                        <a:pt x="147" y="1"/>
                      </a:lnTo>
                      <a:lnTo>
                        <a:pt x="147" y="2"/>
                      </a:lnTo>
                      <a:lnTo>
                        <a:pt x="142" y="2"/>
                      </a:lnTo>
                      <a:lnTo>
                        <a:pt x="141" y="1"/>
                      </a:lnTo>
                      <a:lnTo>
                        <a:pt x="142" y="0"/>
                      </a:lnTo>
                      <a:close/>
                      <a:moveTo>
                        <a:pt x="152" y="0"/>
                      </a:moveTo>
                      <a:lnTo>
                        <a:pt x="156" y="0"/>
                      </a:lnTo>
                      <a:lnTo>
                        <a:pt x="158" y="1"/>
                      </a:lnTo>
                      <a:lnTo>
                        <a:pt x="156" y="2"/>
                      </a:lnTo>
                      <a:lnTo>
                        <a:pt x="152" y="2"/>
                      </a:lnTo>
                      <a:lnTo>
                        <a:pt x="151" y="1"/>
                      </a:lnTo>
                      <a:lnTo>
                        <a:pt x="152" y="0"/>
                      </a:lnTo>
                      <a:close/>
                      <a:moveTo>
                        <a:pt x="162" y="0"/>
                      </a:moveTo>
                      <a:lnTo>
                        <a:pt x="167" y="0"/>
                      </a:lnTo>
                      <a:lnTo>
                        <a:pt x="168" y="1"/>
                      </a:lnTo>
                      <a:lnTo>
                        <a:pt x="167" y="2"/>
                      </a:lnTo>
                      <a:lnTo>
                        <a:pt x="162" y="2"/>
                      </a:lnTo>
                      <a:lnTo>
                        <a:pt x="161" y="1"/>
                      </a:lnTo>
                      <a:lnTo>
                        <a:pt x="162" y="0"/>
                      </a:lnTo>
                      <a:close/>
                      <a:moveTo>
                        <a:pt x="172" y="0"/>
                      </a:moveTo>
                      <a:lnTo>
                        <a:pt x="177" y="0"/>
                      </a:lnTo>
                      <a:lnTo>
                        <a:pt x="178" y="1"/>
                      </a:lnTo>
                      <a:lnTo>
                        <a:pt x="177" y="2"/>
                      </a:lnTo>
                      <a:lnTo>
                        <a:pt x="172" y="2"/>
                      </a:lnTo>
                      <a:lnTo>
                        <a:pt x="171" y="1"/>
                      </a:lnTo>
                      <a:lnTo>
                        <a:pt x="172" y="0"/>
                      </a:lnTo>
                      <a:close/>
                      <a:moveTo>
                        <a:pt x="182" y="0"/>
                      </a:moveTo>
                      <a:lnTo>
                        <a:pt x="187" y="0"/>
                      </a:lnTo>
                      <a:lnTo>
                        <a:pt x="188" y="1"/>
                      </a:lnTo>
                      <a:lnTo>
                        <a:pt x="187" y="2"/>
                      </a:lnTo>
                      <a:lnTo>
                        <a:pt x="182" y="2"/>
                      </a:lnTo>
                      <a:lnTo>
                        <a:pt x="182" y="1"/>
                      </a:lnTo>
                      <a:lnTo>
                        <a:pt x="182" y="0"/>
                      </a:lnTo>
                      <a:close/>
                      <a:moveTo>
                        <a:pt x="192" y="0"/>
                      </a:moveTo>
                      <a:lnTo>
                        <a:pt x="197" y="0"/>
                      </a:lnTo>
                      <a:lnTo>
                        <a:pt x="198" y="1"/>
                      </a:lnTo>
                      <a:lnTo>
                        <a:pt x="197" y="2"/>
                      </a:lnTo>
                      <a:lnTo>
                        <a:pt x="192" y="2"/>
                      </a:lnTo>
                      <a:lnTo>
                        <a:pt x="191" y="1"/>
                      </a:lnTo>
                      <a:lnTo>
                        <a:pt x="192" y="0"/>
                      </a:lnTo>
                      <a:close/>
                      <a:moveTo>
                        <a:pt x="202" y="0"/>
                      </a:moveTo>
                      <a:lnTo>
                        <a:pt x="208" y="0"/>
                      </a:lnTo>
                      <a:lnTo>
                        <a:pt x="208" y="1"/>
                      </a:lnTo>
                      <a:lnTo>
                        <a:pt x="208" y="2"/>
                      </a:lnTo>
                      <a:lnTo>
                        <a:pt x="202" y="2"/>
                      </a:lnTo>
                      <a:lnTo>
                        <a:pt x="201" y="1"/>
                      </a:lnTo>
                      <a:lnTo>
                        <a:pt x="202" y="0"/>
                      </a:lnTo>
                      <a:close/>
                      <a:moveTo>
                        <a:pt x="212" y="0"/>
                      </a:moveTo>
                      <a:lnTo>
                        <a:pt x="217" y="0"/>
                      </a:lnTo>
                      <a:lnTo>
                        <a:pt x="218" y="1"/>
                      </a:lnTo>
                      <a:lnTo>
                        <a:pt x="217" y="2"/>
                      </a:lnTo>
                      <a:lnTo>
                        <a:pt x="212" y="2"/>
                      </a:lnTo>
                      <a:lnTo>
                        <a:pt x="212" y="1"/>
                      </a:lnTo>
                      <a:lnTo>
                        <a:pt x="212" y="0"/>
                      </a:lnTo>
                      <a:close/>
                      <a:moveTo>
                        <a:pt x="222" y="0"/>
                      </a:moveTo>
                      <a:lnTo>
                        <a:pt x="227" y="0"/>
                      </a:lnTo>
                      <a:lnTo>
                        <a:pt x="229" y="1"/>
                      </a:lnTo>
                      <a:lnTo>
                        <a:pt x="227" y="2"/>
                      </a:lnTo>
                      <a:lnTo>
                        <a:pt x="222" y="2"/>
                      </a:lnTo>
                      <a:lnTo>
                        <a:pt x="221" y="1"/>
                      </a:lnTo>
                      <a:lnTo>
                        <a:pt x="222" y="0"/>
                      </a:lnTo>
                      <a:close/>
                      <a:moveTo>
                        <a:pt x="233" y="0"/>
                      </a:moveTo>
                      <a:lnTo>
                        <a:pt x="238" y="0"/>
                      </a:lnTo>
                      <a:lnTo>
                        <a:pt x="238" y="1"/>
                      </a:lnTo>
                      <a:lnTo>
                        <a:pt x="238" y="2"/>
                      </a:lnTo>
                      <a:lnTo>
                        <a:pt x="233" y="2"/>
                      </a:lnTo>
                      <a:lnTo>
                        <a:pt x="232" y="1"/>
                      </a:lnTo>
                      <a:lnTo>
                        <a:pt x="233" y="0"/>
                      </a:lnTo>
                      <a:close/>
                      <a:moveTo>
                        <a:pt x="242" y="0"/>
                      </a:moveTo>
                      <a:lnTo>
                        <a:pt x="247" y="0"/>
                      </a:lnTo>
                      <a:lnTo>
                        <a:pt x="248" y="1"/>
                      </a:lnTo>
                      <a:lnTo>
                        <a:pt x="247" y="2"/>
                      </a:lnTo>
                      <a:lnTo>
                        <a:pt x="242" y="2"/>
                      </a:lnTo>
                      <a:lnTo>
                        <a:pt x="242" y="1"/>
                      </a:lnTo>
                      <a:lnTo>
                        <a:pt x="242" y="0"/>
                      </a:lnTo>
                      <a:close/>
                      <a:moveTo>
                        <a:pt x="253" y="0"/>
                      </a:moveTo>
                      <a:lnTo>
                        <a:pt x="258" y="0"/>
                      </a:lnTo>
                      <a:lnTo>
                        <a:pt x="259" y="1"/>
                      </a:lnTo>
                      <a:lnTo>
                        <a:pt x="258" y="2"/>
                      </a:lnTo>
                      <a:lnTo>
                        <a:pt x="253" y="2"/>
                      </a:lnTo>
                      <a:lnTo>
                        <a:pt x="251" y="1"/>
                      </a:lnTo>
                      <a:lnTo>
                        <a:pt x="253" y="0"/>
                      </a:lnTo>
                      <a:close/>
                      <a:moveTo>
                        <a:pt x="263" y="0"/>
                      </a:moveTo>
                      <a:lnTo>
                        <a:pt x="268" y="0"/>
                      </a:lnTo>
                      <a:lnTo>
                        <a:pt x="268" y="1"/>
                      </a:lnTo>
                      <a:lnTo>
                        <a:pt x="268" y="2"/>
                      </a:lnTo>
                      <a:lnTo>
                        <a:pt x="263" y="2"/>
                      </a:lnTo>
                      <a:lnTo>
                        <a:pt x="262" y="1"/>
                      </a:lnTo>
                      <a:lnTo>
                        <a:pt x="263" y="0"/>
                      </a:lnTo>
                      <a:close/>
                      <a:moveTo>
                        <a:pt x="273" y="0"/>
                      </a:moveTo>
                      <a:lnTo>
                        <a:pt x="278" y="0"/>
                      </a:lnTo>
                      <a:lnTo>
                        <a:pt x="279" y="1"/>
                      </a:lnTo>
                      <a:lnTo>
                        <a:pt x="278" y="2"/>
                      </a:lnTo>
                      <a:lnTo>
                        <a:pt x="273" y="2"/>
                      </a:lnTo>
                      <a:lnTo>
                        <a:pt x="272" y="1"/>
                      </a:lnTo>
                      <a:lnTo>
                        <a:pt x="273" y="0"/>
                      </a:lnTo>
                      <a:close/>
                      <a:moveTo>
                        <a:pt x="283" y="0"/>
                      </a:moveTo>
                      <a:lnTo>
                        <a:pt x="288" y="0"/>
                      </a:lnTo>
                      <a:lnTo>
                        <a:pt x="289" y="1"/>
                      </a:lnTo>
                      <a:lnTo>
                        <a:pt x="288" y="2"/>
                      </a:lnTo>
                      <a:lnTo>
                        <a:pt x="283" y="2"/>
                      </a:lnTo>
                      <a:lnTo>
                        <a:pt x="282" y="1"/>
                      </a:lnTo>
                      <a:lnTo>
                        <a:pt x="283" y="0"/>
                      </a:lnTo>
                      <a:close/>
                      <a:moveTo>
                        <a:pt x="293" y="0"/>
                      </a:moveTo>
                      <a:lnTo>
                        <a:pt x="298" y="0"/>
                      </a:lnTo>
                      <a:lnTo>
                        <a:pt x="298" y="1"/>
                      </a:lnTo>
                      <a:lnTo>
                        <a:pt x="298" y="2"/>
                      </a:lnTo>
                      <a:lnTo>
                        <a:pt x="293" y="2"/>
                      </a:lnTo>
                      <a:lnTo>
                        <a:pt x="292" y="1"/>
                      </a:lnTo>
                      <a:lnTo>
                        <a:pt x="293" y="0"/>
                      </a:lnTo>
                      <a:close/>
                      <a:moveTo>
                        <a:pt x="303" y="0"/>
                      </a:moveTo>
                      <a:lnTo>
                        <a:pt x="308" y="0"/>
                      </a:lnTo>
                      <a:lnTo>
                        <a:pt x="309" y="1"/>
                      </a:lnTo>
                      <a:lnTo>
                        <a:pt x="308" y="2"/>
                      </a:lnTo>
                      <a:lnTo>
                        <a:pt x="303" y="2"/>
                      </a:lnTo>
                      <a:lnTo>
                        <a:pt x="303" y="1"/>
                      </a:lnTo>
                      <a:lnTo>
                        <a:pt x="303" y="0"/>
                      </a:lnTo>
                      <a:close/>
                      <a:moveTo>
                        <a:pt x="313" y="0"/>
                      </a:moveTo>
                      <a:lnTo>
                        <a:pt x="318" y="0"/>
                      </a:lnTo>
                      <a:lnTo>
                        <a:pt x="319" y="1"/>
                      </a:lnTo>
                      <a:lnTo>
                        <a:pt x="318" y="2"/>
                      </a:lnTo>
                      <a:lnTo>
                        <a:pt x="313" y="2"/>
                      </a:lnTo>
                      <a:lnTo>
                        <a:pt x="312" y="1"/>
                      </a:lnTo>
                      <a:lnTo>
                        <a:pt x="313" y="0"/>
                      </a:lnTo>
                      <a:close/>
                      <a:moveTo>
                        <a:pt x="324" y="0"/>
                      </a:moveTo>
                      <a:lnTo>
                        <a:pt x="329" y="0"/>
                      </a:lnTo>
                      <a:lnTo>
                        <a:pt x="329" y="1"/>
                      </a:lnTo>
                      <a:lnTo>
                        <a:pt x="329" y="2"/>
                      </a:lnTo>
                      <a:lnTo>
                        <a:pt x="324" y="2"/>
                      </a:lnTo>
                      <a:lnTo>
                        <a:pt x="323" y="1"/>
                      </a:lnTo>
                      <a:lnTo>
                        <a:pt x="324" y="0"/>
                      </a:lnTo>
                      <a:close/>
                      <a:moveTo>
                        <a:pt x="333" y="0"/>
                      </a:moveTo>
                      <a:lnTo>
                        <a:pt x="338" y="0"/>
                      </a:lnTo>
                      <a:lnTo>
                        <a:pt x="339" y="1"/>
                      </a:lnTo>
                      <a:lnTo>
                        <a:pt x="338" y="2"/>
                      </a:lnTo>
                      <a:lnTo>
                        <a:pt x="333" y="2"/>
                      </a:lnTo>
                      <a:lnTo>
                        <a:pt x="333" y="1"/>
                      </a:lnTo>
                      <a:lnTo>
                        <a:pt x="333" y="0"/>
                      </a:lnTo>
                      <a:close/>
                      <a:moveTo>
                        <a:pt x="343" y="0"/>
                      </a:moveTo>
                      <a:lnTo>
                        <a:pt x="349" y="0"/>
                      </a:lnTo>
                      <a:lnTo>
                        <a:pt x="350" y="1"/>
                      </a:lnTo>
                      <a:lnTo>
                        <a:pt x="349" y="2"/>
                      </a:lnTo>
                      <a:lnTo>
                        <a:pt x="343" y="2"/>
                      </a:lnTo>
                      <a:lnTo>
                        <a:pt x="342" y="1"/>
                      </a:lnTo>
                      <a:lnTo>
                        <a:pt x="343" y="0"/>
                      </a:lnTo>
                      <a:close/>
                      <a:moveTo>
                        <a:pt x="354" y="0"/>
                      </a:moveTo>
                      <a:lnTo>
                        <a:pt x="359" y="0"/>
                      </a:lnTo>
                      <a:lnTo>
                        <a:pt x="359" y="1"/>
                      </a:lnTo>
                      <a:lnTo>
                        <a:pt x="359" y="2"/>
                      </a:lnTo>
                      <a:lnTo>
                        <a:pt x="354" y="2"/>
                      </a:lnTo>
                      <a:lnTo>
                        <a:pt x="353" y="1"/>
                      </a:lnTo>
                      <a:lnTo>
                        <a:pt x="354" y="0"/>
                      </a:lnTo>
                      <a:close/>
                      <a:moveTo>
                        <a:pt x="363" y="0"/>
                      </a:moveTo>
                      <a:lnTo>
                        <a:pt x="368" y="0"/>
                      </a:lnTo>
                      <a:lnTo>
                        <a:pt x="369" y="1"/>
                      </a:lnTo>
                      <a:lnTo>
                        <a:pt x="368" y="2"/>
                      </a:lnTo>
                      <a:lnTo>
                        <a:pt x="363" y="2"/>
                      </a:lnTo>
                      <a:lnTo>
                        <a:pt x="363" y="1"/>
                      </a:lnTo>
                      <a:lnTo>
                        <a:pt x="363" y="0"/>
                      </a:lnTo>
                      <a:close/>
                      <a:moveTo>
                        <a:pt x="374" y="0"/>
                      </a:moveTo>
                      <a:lnTo>
                        <a:pt x="379" y="0"/>
                      </a:lnTo>
                      <a:lnTo>
                        <a:pt x="380" y="1"/>
                      </a:lnTo>
                      <a:lnTo>
                        <a:pt x="379" y="2"/>
                      </a:lnTo>
                      <a:lnTo>
                        <a:pt x="374" y="2"/>
                      </a:lnTo>
                      <a:lnTo>
                        <a:pt x="373" y="1"/>
                      </a:lnTo>
                      <a:lnTo>
                        <a:pt x="374" y="0"/>
                      </a:lnTo>
                      <a:close/>
                    </a:path>
                  </a:pathLst>
                </a:custGeom>
                <a:solidFill>
                  <a:srgbClr val="000000"/>
                </a:solidFill>
                <a:ln w="9525">
                  <a:noFill/>
                  <a:round/>
                  <a:headEnd/>
                  <a:tailEnd/>
                </a:ln>
              </p:spPr>
              <p:txBody>
                <a:bodyPr/>
                <a:lstStyle/>
                <a:p>
                  <a:endParaRPr lang="en-US"/>
                </a:p>
              </p:txBody>
            </p:sp>
            <p:sp>
              <p:nvSpPr>
                <p:cNvPr id="1515" name="Freeform 624"/>
                <p:cNvSpPr>
                  <a:spLocks/>
                </p:cNvSpPr>
                <p:nvPr/>
              </p:nvSpPr>
              <p:spPr bwMode="auto">
                <a:xfrm>
                  <a:off x="3080"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16" name="Freeform 625"/>
                <p:cNvSpPr>
                  <a:spLocks/>
                </p:cNvSpPr>
                <p:nvPr/>
              </p:nvSpPr>
              <p:spPr bwMode="auto">
                <a:xfrm>
                  <a:off x="3089"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17" name="Freeform 626"/>
                <p:cNvSpPr>
                  <a:spLocks/>
                </p:cNvSpPr>
                <p:nvPr/>
              </p:nvSpPr>
              <p:spPr bwMode="auto">
                <a:xfrm>
                  <a:off x="310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18" name="Freeform 627"/>
                <p:cNvSpPr>
                  <a:spLocks/>
                </p:cNvSpPr>
                <p:nvPr/>
              </p:nvSpPr>
              <p:spPr bwMode="auto">
                <a:xfrm>
                  <a:off x="3110"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19" name="Freeform 628"/>
                <p:cNvSpPr>
                  <a:spLocks/>
                </p:cNvSpPr>
                <p:nvPr/>
              </p:nvSpPr>
              <p:spPr bwMode="auto">
                <a:xfrm>
                  <a:off x="312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20" name="Freeform 629"/>
                <p:cNvSpPr>
                  <a:spLocks/>
                </p:cNvSpPr>
                <p:nvPr/>
              </p:nvSpPr>
              <p:spPr bwMode="auto">
                <a:xfrm>
                  <a:off x="313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21" name="Freeform 630"/>
                <p:cNvSpPr>
                  <a:spLocks/>
                </p:cNvSpPr>
                <p:nvPr/>
              </p:nvSpPr>
              <p:spPr bwMode="auto">
                <a:xfrm>
                  <a:off x="314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22" name="Freeform 631"/>
                <p:cNvSpPr>
                  <a:spLocks/>
                </p:cNvSpPr>
                <p:nvPr/>
              </p:nvSpPr>
              <p:spPr bwMode="auto">
                <a:xfrm>
                  <a:off x="315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23" name="Freeform 632"/>
                <p:cNvSpPr>
                  <a:spLocks/>
                </p:cNvSpPr>
                <p:nvPr/>
              </p:nvSpPr>
              <p:spPr bwMode="auto">
                <a:xfrm>
                  <a:off x="3160" y="223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24" name="Freeform 633"/>
                <p:cNvSpPr>
                  <a:spLocks/>
                </p:cNvSpPr>
                <p:nvPr/>
              </p:nvSpPr>
              <p:spPr bwMode="auto">
                <a:xfrm>
                  <a:off x="3171"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525" name="Freeform 634"/>
                <p:cNvSpPr>
                  <a:spLocks/>
                </p:cNvSpPr>
                <p:nvPr/>
              </p:nvSpPr>
              <p:spPr bwMode="auto">
                <a:xfrm>
                  <a:off x="318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26" name="Freeform 635"/>
                <p:cNvSpPr>
                  <a:spLocks/>
                </p:cNvSpPr>
                <p:nvPr/>
              </p:nvSpPr>
              <p:spPr bwMode="auto">
                <a:xfrm>
                  <a:off x="3191"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27" name="Freeform 636"/>
                <p:cNvSpPr>
                  <a:spLocks/>
                </p:cNvSpPr>
                <p:nvPr/>
              </p:nvSpPr>
              <p:spPr bwMode="auto">
                <a:xfrm>
                  <a:off x="3201"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28" name="Freeform 637"/>
                <p:cNvSpPr>
                  <a:spLocks/>
                </p:cNvSpPr>
                <p:nvPr/>
              </p:nvSpPr>
              <p:spPr bwMode="auto">
                <a:xfrm>
                  <a:off x="3210"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29" name="Freeform 638"/>
                <p:cNvSpPr>
                  <a:spLocks/>
                </p:cNvSpPr>
                <p:nvPr/>
              </p:nvSpPr>
              <p:spPr bwMode="auto">
                <a:xfrm>
                  <a:off x="3221"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30" name="Freeform 639"/>
                <p:cNvSpPr>
                  <a:spLocks/>
                </p:cNvSpPr>
                <p:nvPr/>
              </p:nvSpPr>
              <p:spPr bwMode="auto">
                <a:xfrm>
                  <a:off x="3231" y="2235"/>
                  <a:ext cx="7" cy="2"/>
                </a:xfrm>
                <a:custGeom>
                  <a:avLst/>
                  <a:gdLst>
                    <a:gd name="T0" fmla="*/ 1 w 7"/>
                    <a:gd name="T1" fmla="*/ 0 h 2"/>
                    <a:gd name="T2" fmla="*/ 5 w 7"/>
                    <a:gd name="T3" fmla="*/ 0 h 2"/>
                    <a:gd name="T4" fmla="*/ 7 w 7"/>
                    <a:gd name="T5" fmla="*/ 1 h 2"/>
                    <a:gd name="T6" fmla="*/ 5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5" y="0"/>
                      </a:lnTo>
                      <a:lnTo>
                        <a:pt x="7"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31" name="Freeform 640"/>
                <p:cNvSpPr>
                  <a:spLocks/>
                </p:cNvSpPr>
                <p:nvPr/>
              </p:nvSpPr>
              <p:spPr bwMode="auto">
                <a:xfrm>
                  <a:off x="324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32" name="Freeform 641"/>
                <p:cNvSpPr>
                  <a:spLocks/>
                </p:cNvSpPr>
                <p:nvPr/>
              </p:nvSpPr>
              <p:spPr bwMode="auto">
                <a:xfrm>
                  <a:off x="325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33" name="Freeform 642"/>
                <p:cNvSpPr>
                  <a:spLocks/>
                </p:cNvSpPr>
                <p:nvPr/>
              </p:nvSpPr>
              <p:spPr bwMode="auto">
                <a:xfrm>
                  <a:off x="326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534" name="Freeform 643"/>
                <p:cNvSpPr>
                  <a:spLocks/>
                </p:cNvSpPr>
                <p:nvPr/>
              </p:nvSpPr>
              <p:spPr bwMode="auto">
                <a:xfrm>
                  <a:off x="327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35" name="Freeform 644"/>
                <p:cNvSpPr>
                  <a:spLocks/>
                </p:cNvSpPr>
                <p:nvPr/>
              </p:nvSpPr>
              <p:spPr bwMode="auto">
                <a:xfrm>
                  <a:off x="3281" y="223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36" name="Freeform 645"/>
                <p:cNvSpPr>
                  <a:spLocks/>
                </p:cNvSpPr>
                <p:nvPr/>
              </p:nvSpPr>
              <p:spPr bwMode="auto">
                <a:xfrm>
                  <a:off x="329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537" name="Freeform 646"/>
                <p:cNvSpPr>
                  <a:spLocks/>
                </p:cNvSpPr>
                <p:nvPr/>
              </p:nvSpPr>
              <p:spPr bwMode="auto">
                <a:xfrm>
                  <a:off x="3301" y="2235"/>
                  <a:ext cx="8" cy="2"/>
                </a:xfrm>
                <a:custGeom>
                  <a:avLst/>
                  <a:gdLst>
                    <a:gd name="T0" fmla="*/ 1 w 8"/>
                    <a:gd name="T1" fmla="*/ 0 h 2"/>
                    <a:gd name="T2" fmla="*/ 6 w 8"/>
                    <a:gd name="T3" fmla="*/ 0 h 2"/>
                    <a:gd name="T4" fmla="*/ 8 w 8"/>
                    <a:gd name="T5" fmla="*/ 1 h 2"/>
                    <a:gd name="T6" fmla="*/ 6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6" y="0"/>
                      </a:lnTo>
                      <a:lnTo>
                        <a:pt x="8"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38" name="Freeform 647"/>
                <p:cNvSpPr>
                  <a:spLocks/>
                </p:cNvSpPr>
                <p:nvPr/>
              </p:nvSpPr>
              <p:spPr bwMode="auto">
                <a:xfrm>
                  <a:off x="331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39" name="Freeform 648"/>
                <p:cNvSpPr>
                  <a:spLocks/>
                </p:cNvSpPr>
                <p:nvPr/>
              </p:nvSpPr>
              <p:spPr bwMode="auto">
                <a:xfrm>
                  <a:off x="332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540" name="Freeform 649"/>
                <p:cNvSpPr>
                  <a:spLocks/>
                </p:cNvSpPr>
                <p:nvPr/>
              </p:nvSpPr>
              <p:spPr bwMode="auto">
                <a:xfrm>
                  <a:off x="3331" y="2235"/>
                  <a:ext cx="8" cy="2"/>
                </a:xfrm>
                <a:custGeom>
                  <a:avLst/>
                  <a:gdLst>
                    <a:gd name="T0" fmla="*/ 2 w 8"/>
                    <a:gd name="T1" fmla="*/ 0 h 2"/>
                    <a:gd name="T2" fmla="*/ 7 w 8"/>
                    <a:gd name="T3" fmla="*/ 0 h 2"/>
                    <a:gd name="T4" fmla="*/ 8 w 8"/>
                    <a:gd name="T5" fmla="*/ 1 h 2"/>
                    <a:gd name="T6" fmla="*/ 7 w 8"/>
                    <a:gd name="T7" fmla="*/ 2 h 2"/>
                    <a:gd name="T8" fmla="*/ 2 w 8"/>
                    <a:gd name="T9" fmla="*/ 2 h 2"/>
                    <a:gd name="T10" fmla="*/ 0 w 8"/>
                    <a:gd name="T11" fmla="*/ 1 h 2"/>
                    <a:gd name="T12" fmla="*/ 2 w 8"/>
                    <a:gd name="T13" fmla="*/ 0 h 2"/>
                    <a:gd name="T14" fmla="*/ 2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2" y="0"/>
                      </a:moveTo>
                      <a:lnTo>
                        <a:pt x="7" y="0"/>
                      </a:lnTo>
                      <a:lnTo>
                        <a:pt x="8" y="1"/>
                      </a:lnTo>
                      <a:lnTo>
                        <a:pt x="7" y="2"/>
                      </a:lnTo>
                      <a:lnTo>
                        <a:pt x="2" y="2"/>
                      </a:lnTo>
                      <a:lnTo>
                        <a:pt x="0" y="1"/>
                      </a:lnTo>
                      <a:lnTo>
                        <a:pt x="2" y="0"/>
                      </a:lnTo>
                    </a:path>
                  </a:pathLst>
                </a:custGeom>
                <a:noFill/>
                <a:ln w="1588">
                  <a:solidFill>
                    <a:srgbClr val="000000"/>
                  </a:solidFill>
                  <a:round/>
                  <a:headEnd/>
                  <a:tailEnd/>
                </a:ln>
              </p:spPr>
              <p:txBody>
                <a:bodyPr/>
                <a:lstStyle/>
                <a:p>
                  <a:endParaRPr lang="en-US"/>
                </a:p>
              </p:txBody>
            </p:sp>
            <p:sp>
              <p:nvSpPr>
                <p:cNvPr id="1541" name="Freeform 650"/>
                <p:cNvSpPr>
                  <a:spLocks/>
                </p:cNvSpPr>
                <p:nvPr/>
              </p:nvSpPr>
              <p:spPr bwMode="auto">
                <a:xfrm>
                  <a:off x="334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42" name="Freeform 651"/>
                <p:cNvSpPr>
                  <a:spLocks/>
                </p:cNvSpPr>
                <p:nvPr/>
              </p:nvSpPr>
              <p:spPr bwMode="auto">
                <a:xfrm>
                  <a:off x="335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43" name="Freeform 652"/>
                <p:cNvSpPr>
                  <a:spLocks/>
                </p:cNvSpPr>
                <p:nvPr/>
              </p:nvSpPr>
              <p:spPr bwMode="auto">
                <a:xfrm>
                  <a:off x="336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44" name="Freeform 653"/>
                <p:cNvSpPr>
                  <a:spLocks/>
                </p:cNvSpPr>
                <p:nvPr/>
              </p:nvSpPr>
              <p:spPr bwMode="auto">
                <a:xfrm>
                  <a:off x="337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45" name="Freeform 654"/>
                <p:cNvSpPr>
                  <a:spLocks/>
                </p:cNvSpPr>
                <p:nvPr/>
              </p:nvSpPr>
              <p:spPr bwMode="auto">
                <a:xfrm>
                  <a:off x="338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546" name="Freeform 655"/>
                <p:cNvSpPr>
                  <a:spLocks/>
                </p:cNvSpPr>
                <p:nvPr/>
              </p:nvSpPr>
              <p:spPr bwMode="auto">
                <a:xfrm>
                  <a:off x="339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47" name="Freeform 656"/>
                <p:cNvSpPr>
                  <a:spLocks/>
                </p:cNvSpPr>
                <p:nvPr/>
              </p:nvSpPr>
              <p:spPr bwMode="auto">
                <a:xfrm>
                  <a:off x="3403"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48" name="Freeform 657"/>
                <p:cNvSpPr>
                  <a:spLocks/>
                </p:cNvSpPr>
                <p:nvPr/>
              </p:nvSpPr>
              <p:spPr bwMode="auto">
                <a:xfrm>
                  <a:off x="341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549" name="Freeform 658"/>
                <p:cNvSpPr>
                  <a:spLocks/>
                </p:cNvSpPr>
                <p:nvPr/>
              </p:nvSpPr>
              <p:spPr bwMode="auto">
                <a:xfrm>
                  <a:off x="3422"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50" name="Freeform 659"/>
                <p:cNvSpPr>
                  <a:spLocks/>
                </p:cNvSpPr>
                <p:nvPr/>
              </p:nvSpPr>
              <p:spPr bwMode="auto">
                <a:xfrm>
                  <a:off x="3433"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51" name="Freeform 660"/>
                <p:cNvSpPr>
                  <a:spLocks/>
                </p:cNvSpPr>
                <p:nvPr/>
              </p:nvSpPr>
              <p:spPr bwMode="auto">
                <a:xfrm>
                  <a:off x="344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552" name="Freeform 661"/>
                <p:cNvSpPr>
                  <a:spLocks/>
                </p:cNvSpPr>
                <p:nvPr/>
              </p:nvSpPr>
              <p:spPr bwMode="auto">
                <a:xfrm>
                  <a:off x="3453"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53" name="Freeform 662"/>
                <p:cNvSpPr>
                  <a:spLocks noEditPoints="1"/>
                </p:cNvSpPr>
                <p:nvPr/>
              </p:nvSpPr>
              <p:spPr bwMode="auto">
                <a:xfrm>
                  <a:off x="3080" y="2235"/>
                  <a:ext cx="380" cy="2"/>
                </a:xfrm>
                <a:custGeom>
                  <a:avLst/>
                  <a:gdLst>
                    <a:gd name="T0" fmla="*/ 1 w 380"/>
                    <a:gd name="T1" fmla="*/ 2 h 2"/>
                    <a:gd name="T2" fmla="*/ 16 w 380"/>
                    <a:gd name="T3" fmla="*/ 0 h 2"/>
                    <a:gd name="T4" fmla="*/ 10 w 380"/>
                    <a:gd name="T5" fmla="*/ 0 h 2"/>
                    <a:gd name="T6" fmla="*/ 26 w 380"/>
                    <a:gd name="T7" fmla="*/ 2 h 2"/>
                    <a:gd name="T8" fmla="*/ 31 w 380"/>
                    <a:gd name="T9" fmla="*/ 0 h 2"/>
                    <a:gd name="T10" fmla="*/ 30 w 380"/>
                    <a:gd name="T11" fmla="*/ 1 h 2"/>
                    <a:gd name="T12" fmla="*/ 47 w 380"/>
                    <a:gd name="T13" fmla="*/ 1 h 2"/>
                    <a:gd name="T14" fmla="*/ 41 w 380"/>
                    <a:gd name="T15" fmla="*/ 0 h 2"/>
                    <a:gd name="T16" fmla="*/ 51 w 380"/>
                    <a:gd name="T17" fmla="*/ 2 h 2"/>
                    <a:gd name="T18" fmla="*/ 66 w 380"/>
                    <a:gd name="T19" fmla="*/ 0 h 2"/>
                    <a:gd name="T20" fmla="*/ 61 w 380"/>
                    <a:gd name="T21" fmla="*/ 0 h 2"/>
                    <a:gd name="T22" fmla="*/ 76 w 380"/>
                    <a:gd name="T23" fmla="*/ 2 h 2"/>
                    <a:gd name="T24" fmla="*/ 81 w 380"/>
                    <a:gd name="T25" fmla="*/ 0 h 2"/>
                    <a:gd name="T26" fmla="*/ 80 w 380"/>
                    <a:gd name="T27" fmla="*/ 1 h 2"/>
                    <a:gd name="T28" fmla="*/ 97 w 380"/>
                    <a:gd name="T29" fmla="*/ 1 h 2"/>
                    <a:gd name="T30" fmla="*/ 91 w 380"/>
                    <a:gd name="T31" fmla="*/ 0 h 2"/>
                    <a:gd name="T32" fmla="*/ 101 w 380"/>
                    <a:gd name="T33" fmla="*/ 2 h 2"/>
                    <a:gd name="T34" fmla="*/ 117 w 380"/>
                    <a:gd name="T35" fmla="*/ 0 h 2"/>
                    <a:gd name="T36" fmla="*/ 112 w 380"/>
                    <a:gd name="T37" fmla="*/ 0 h 2"/>
                    <a:gd name="T38" fmla="*/ 126 w 380"/>
                    <a:gd name="T39" fmla="*/ 2 h 2"/>
                    <a:gd name="T40" fmla="*/ 131 w 380"/>
                    <a:gd name="T41" fmla="*/ 0 h 2"/>
                    <a:gd name="T42" fmla="*/ 130 w 380"/>
                    <a:gd name="T43" fmla="*/ 1 h 2"/>
                    <a:gd name="T44" fmla="*/ 147 w 380"/>
                    <a:gd name="T45" fmla="*/ 1 h 2"/>
                    <a:gd name="T46" fmla="*/ 142 w 380"/>
                    <a:gd name="T47" fmla="*/ 0 h 2"/>
                    <a:gd name="T48" fmla="*/ 152 w 380"/>
                    <a:gd name="T49" fmla="*/ 2 h 2"/>
                    <a:gd name="T50" fmla="*/ 167 w 380"/>
                    <a:gd name="T51" fmla="*/ 0 h 2"/>
                    <a:gd name="T52" fmla="*/ 162 w 380"/>
                    <a:gd name="T53" fmla="*/ 0 h 2"/>
                    <a:gd name="T54" fmla="*/ 177 w 380"/>
                    <a:gd name="T55" fmla="*/ 2 h 2"/>
                    <a:gd name="T56" fmla="*/ 182 w 380"/>
                    <a:gd name="T57" fmla="*/ 0 h 2"/>
                    <a:gd name="T58" fmla="*/ 182 w 380"/>
                    <a:gd name="T59" fmla="*/ 1 h 2"/>
                    <a:gd name="T60" fmla="*/ 198 w 380"/>
                    <a:gd name="T61" fmla="*/ 1 h 2"/>
                    <a:gd name="T62" fmla="*/ 192 w 380"/>
                    <a:gd name="T63" fmla="*/ 0 h 2"/>
                    <a:gd name="T64" fmla="*/ 202 w 380"/>
                    <a:gd name="T65" fmla="*/ 2 h 2"/>
                    <a:gd name="T66" fmla="*/ 217 w 380"/>
                    <a:gd name="T67" fmla="*/ 0 h 2"/>
                    <a:gd name="T68" fmla="*/ 212 w 380"/>
                    <a:gd name="T69" fmla="*/ 0 h 2"/>
                    <a:gd name="T70" fmla="*/ 227 w 380"/>
                    <a:gd name="T71" fmla="*/ 2 h 2"/>
                    <a:gd name="T72" fmla="*/ 233 w 380"/>
                    <a:gd name="T73" fmla="*/ 0 h 2"/>
                    <a:gd name="T74" fmla="*/ 232 w 380"/>
                    <a:gd name="T75" fmla="*/ 1 h 2"/>
                    <a:gd name="T76" fmla="*/ 248 w 380"/>
                    <a:gd name="T77" fmla="*/ 1 h 2"/>
                    <a:gd name="T78" fmla="*/ 242 w 380"/>
                    <a:gd name="T79" fmla="*/ 0 h 2"/>
                    <a:gd name="T80" fmla="*/ 253 w 380"/>
                    <a:gd name="T81" fmla="*/ 2 h 2"/>
                    <a:gd name="T82" fmla="*/ 268 w 380"/>
                    <a:gd name="T83" fmla="*/ 0 h 2"/>
                    <a:gd name="T84" fmla="*/ 263 w 380"/>
                    <a:gd name="T85" fmla="*/ 0 h 2"/>
                    <a:gd name="T86" fmla="*/ 278 w 380"/>
                    <a:gd name="T87" fmla="*/ 2 h 2"/>
                    <a:gd name="T88" fmla="*/ 283 w 380"/>
                    <a:gd name="T89" fmla="*/ 0 h 2"/>
                    <a:gd name="T90" fmla="*/ 282 w 380"/>
                    <a:gd name="T91" fmla="*/ 1 h 2"/>
                    <a:gd name="T92" fmla="*/ 298 w 380"/>
                    <a:gd name="T93" fmla="*/ 1 h 2"/>
                    <a:gd name="T94" fmla="*/ 293 w 380"/>
                    <a:gd name="T95" fmla="*/ 0 h 2"/>
                    <a:gd name="T96" fmla="*/ 303 w 380"/>
                    <a:gd name="T97" fmla="*/ 2 h 2"/>
                    <a:gd name="T98" fmla="*/ 318 w 380"/>
                    <a:gd name="T99" fmla="*/ 0 h 2"/>
                    <a:gd name="T100" fmla="*/ 313 w 380"/>
                    <a:gd name="T101" fmla="*/ 0 h 2"/>
                    <a:gd name="T102" fmla="*/ 329 w 380"/>
                    <a:gd name="T103" fmla="*/ 2 h 2"/>
                    <a:gd name="T104" fmla="*/ 333 w 380"/>
                    <a:gd name="T105" fmla="*/ 0 h 2"/>
                    <a:gd name="T106" fmla="*/ 333 w 380"/>
                    <a:gd name="T107" fmla="*/ 1 h 2"/>
                    <a:gd name="T108" fmla="*/ 350 w 380"/>
                    <a:gd name="T109" fmla="*/ 1 h 2"/>
                    <a:gd name="T110" fmla="*/ 343 w 380"/>
                    <a:gd name="T111" fmla="*/ 0 h 2"/>
                    <a:gd name="T112" fmla="*/ 354 w 380"/>
                    <a:gd name="T113" fmla="*/ 2 h 2"/>
                    <a:gd name="T114" fmla="*/ 368 w 380"/>
                    <a:gd name="T115" fmla="*/ 0 h 2"/>
                    <a:gd name="T116" fmla="*/ 363 w 380"/>
                    <a:gd name="T117" fmla="*/ 0 h 2"/>
                    <a:gd name="T118" fmla="*/ 379 w 380"/>
                    <a:gd name="T119" fmla="*/ 2 h 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80"/>
                    <a:gd name="T181" fmla="*/ 0 h 2"/>
                    <a:gd name="T182" fmla="*/ 380 w 380"/>
                    <a:gd name="T183" fmla="*/ 2 h 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80" h="2">
                      <a:moveTo>
                        <a:pt x="1" y="0"/>
                      </a:moveTo>
                      <a:lnTo>
                        <a:pt x="5" y="0"/>
                      </a:lnTo>
                      <a:lnTo>
                        <a:pt x="6" y="1"/>
                      </a:lnTo>
                      <a:lnTo>
                        <a:pt x="5" y="2"/>
                      </a:lnTo>
                      <a:lnTo>
                        <a:pt x="1" y="2"/>
                      </a:lnTo>
                      <a:lnTo>
                        <a:pt x="0" y="1"/>
                      </a:lnTo>
                      <a:lnTo>
                        <a:pt x="1" y="0"/>
                      </a:lnTo>
                      <a:close/>
                      <a:moveTo>
                        <a:pt x="10" y="0"/>
                      </a:moveTo>
                      <a:lnTo>
                        <a:pt x="16" y="0"/>
                      </a:lnTo>
                      <a:lnTo>
                        <a:pt x="17" y="1"/>
                      </a:lnTo>
                      <a:lnTo>
                        <a:pt x="16" y="2"/>
                      </a:lnTo>
                      <a:lnTo>
                        <a:pt x="10" y="2"/>
                      </a:lnTo>
                      <a:lnTo>
                        <a:pt x="9" y="1"/>
                      </a:lnTo>
                      <a:lnTo>
                        <a:pt x="10" y="0"/>
                      </a:lnTo>
                      <a:close/>
                      <a:moveTo>
                        <a:pt x="21" y="0"/>
                      </a:moveTo>
                      <a:lnTo>
                        <a:pt x="26" y="0"/>
                      </a:lnTo>
                      <a:lnTo>
                        <a:pt x="27" y="1"/>
                      </a:lnTo>
                      <a:lnTo>
                        <a:pt x="26" y="2"/>
                      </a:lnTo>
                      <a:lnTo>
                        <a:pt x="21" y="2"/>
                      </a:lnTo>
                      <a:lnTo>
                        <a:pt x="20" y="1"/>
                      </a:lnTo>
                      <a:lnTo>
                        <a:pt x="21" y="0"/>
                      </a:lnTo>
                      <a:close/>
                      <a:moveTo>
                        <a:pt x="31" y="0"/>
                      </a:moveTo>
                      <a:lnTo>
                        <a:pt x="35" y="0"/>
                      </a:lnTo>
                      <a:lnTo>
                        <a:pt x="36" y="1"/>
                      </a:lnTo>
                      <a:lnTo>
                        <a:pt x="35" y="2"/>
                      </a:lnTo>
                      <a:lnTo>
                        <a:pt x="31" y="2"/>
                      </a:lnTo>
                      <a:lnTo>
                        <a:pt x="30" y="1"/>
                      </a:lnTo>
                      <a:lnTo>
                        <a:pt x="31" y="0"/>
                      </a:lnTo>
                      <a:close/>
                      <a:moveTo>
                        <a:pt x="41" y="0"/>
                      </a:moveTo>
                      <a:lnTo>
                        <a:pt x="46" y="0"/>
                      </a:lnTo>
                      <a:lnTo>
                        <a:pt x="47" y="1"/>
                      </a:lnTo>
                      <a:lnTo>
                        <a:pt x="46" y="2"/>
                      </a:lnTo>
                      <a:lnTo>
                        <a:pt x="41" y="2"/>
                      </a:lnTo>
                      <a:lnTo>
                        <a:pt x="40" y="1"/>
                      </a:lnTo>
                      <a:lnTo>
                        <a:pt x="41" y="0"/>
                      </a:lnTo>
                      <a:close/>
                      <a:moveTo>
                        <a:pt x="51" y="0"/>
                      </a:moveTo>
                      <a:lnTo>
                        <a:pt x="56" y="0"/>
                      </a:lnTo>
                      <a:lnTo>
                        <a:pt x="57" y="1"/>
                      </a:lnTo>
                      <a:lnTo>
                        <a:pt x="56" y="2"/>
                      </a:lnTo>
                      <a:lnTo>
                        <a:pt x="51" y="2"/>
                      </a:lnTo>
                      <a:lnTo>
                        <a:pt x="50" y="1"/>
                      </a:lnTo>
                      <a:lnTo>
                        <a:pt x="51" y="0"/>
                      </a:lnTo>
                      <a:close/>
                      <a:moveTo>
                        <a:pt x="61" y="0"/>
                      </a:moveTo>
                      <a:lnTo>
                        <a:pt x="66" y="0"/>
                      </a:lnTo>
                      <a:lnTo>
                        <a:pt x="67" y="1"/>
                      </a:lnTo>
                      <a:lnTo>
                        <a:pt x="66" y="2"/>
                      </a:lnTo>
                      <a:lnTo>
                        <a:pt x="61" y="2"/>
                      </a:lnTo>
                      <a:lnTo>
                        <a:pt x="60" y="1"/>
                      </a:lnTo>
                      <a:lnTo>
                        <a:pt x="61" y="0"/>
                      </a:lnTo>
                      <a:close/>
                      <a:moveTo>
                        <a:pt x="71" y="0"/>
                      </a:moveTo>
                      <a:lnTo>
                        <a:pt x="76" y="0"/>
                      </a:lnTo>
                      <a:lnTo>
                        <a:pt x="77" y="1"/>
                      </a:lnTo>
                      <a:lnTo>
                        <a:pt x="76" y="2"/>
                      </a:lnTo>
                      <a:lnTo>
                        <a:pt x="71" y="2"/>
                      </a:lnTo>
                      <a:lnTo>
                        <a:pt x="70" y="1"/>
                      </a:lnTo>
                      <a:lnTo>
                        <a:pt x="71" y="0"/>
                      </a:lnTo>
                      <a:close/>
                      <a:moveTo>
                        <a:pt x="81" y="0"/>
                      </a:moveTo>
                      <a:lnTo>
                        <a:pt x="87" y="0"/>
                      </a:lnTo>
                      <a:lnTo>
                        <a:pt x="87" y="1"/>
                      </a:lnTo>
                      <a:lnTo>
                        <a:pt x="87" y="2"/>
                      </a:lnTo>
                      <a:lnTo>
                        <a:pt x="81" y="2"/>
                      </a:lnTo>
                      <a:lnTo>
                        <a:pt x="80" y="1"/>
                      </a:lnTo>
                      <a:lnTo>
                        <a:pt x="81" y="0"/>
                      </a:lnTo>
                      <a:close/>
                      <a:moveTo>
                        <a:pt x="91" y="0"/>
                      </a:moveTo>
                      <a:lnTo>
                        <a:pt x="96" y="0"/>
                      </a:lnTo>
                      <a:lnTo>
                        <a:pt x="97" y="1"/>
                      </a:lnTo>
                      <a:lnTo>
                        <a:pt x="96" y="2"/>
                      </a:lnTo>
                      <a:lnTo>
                        <a:pt x="91" y="2"/>
                      </a:lnTo>
                      <a:lnTo>
                        <a:pt x="91" y="1"/>
                      </a:lnTo>
                      <a:lnTo>
                        <a:pt x="91" y="0"/>
                      </a:lnTo>
                      <a:close/>
                      <a:moveTo>
                        <a:pt x="101" y="0"/>
                      </a:moveTo>
                      <a:lnTo>
                        <a:pt x="106" y="0"/>
                      </a:lnTo>
                      <a:lnTo>
                        <a:pt x="107" y="1"/>
                      </a:lnTo>
                      <a:lnTo>
                        <a:pt x="106" y="2"/>
                      </a:lnTo>
                      <a:lnTo>
                        <a:pt x="101" y="2"/>
                      </a:lnTo>
                      <a:lnTo>
                        <a:pt x="100" y="1"/>
                      </a:lnTo>
                      <a:lnTo>
                        <a:pt x="101" y="0"/>
                      </a:lnTo>
                      <a:close/>
                      <a:moveTo>
                        <a:pt x="112" y="0"/>
                      </a:moveTo>
                      <a:lnTo>
                        <a:pt x="117" y="0"/>
                      </a:lnTo>
                      <a:lnTo>
                        <a:pt x="117" y="1"/>
                      </a:lnTo>
                      <a:lnTo>
                        <a:pt x="117" y="2"/>
                      </a:lnTo>
                      <a:lnTo>
                        <a:pt x="112" y="2"/>
                      </a:lnTo>
                      <a:lnTo>
                        <a:pt x="111" y="1"/>
                      </a:lnTo>
                      <a:lnTo>
                        <a:pt x="112" y="0"/>
                      </a:lnTo>
                      <a:close/>
                      <a:moveTo>
                        <a:pt x="122" y="0"/>
                      </a:moveTo>
                      <a:lnTo>
                        <a:pt x="126" y="0"/>
                      </a:lnTo>
                      <a:lnTo>
                        <a:pt x="127" y="1"/>
                      </a:lnTo>
                      <a:lnTo>
                        <a:pt x="126" y="2"/>
                      </a:lnTo>
                      <a:lnTo>
                        <a:pt x="122" y="2"/>
                      </a:lnTo>
                      <a:lnTo>
                        <a:pt x="121" y="1"/>
                      </a:lnTo>
                      <a:lnTo>
                        <a:pt x="122" y="0"/>
                      </a:lnTo>
                      <a:close/>
                      <a:moveTo>
                        <a:pt x="131" y="0"/>
                      </a:moveTo>
                      <a:lnTo>
                        <a:pt x="137" y="0"/>
                      </a:lnTo>
                      <a:lnTo>
                        <a:pt x="138" y="1"/>
                      </a:lnTo>
                      <a:lnTo>
                        <a:pt x="137" y="2"/>
                      </a:lnTo>
                      <a:lnTo>
                        <a:pt x="131" y="2"/>
                      </a:lnTo>
                      <a:lnTo>
                        <a:pt x="130" y="1"/>
                      </a:lnTo>
                      <a:lnTo>
                        <a:pt x="131" y="0"/>
                      </a:lnTo>
                      <a:close/>
                      <a:moveTo>
                        <a:pt x="142" y="0"/>
                      </a:moveTo>
                      <a:lnTo>
                        <a:pt x="147" y="0"/>
                      </a:lnTo>
                      <a:lnTo>
                        <a:pt x="147" y="1"/>
                      </a:lnTo>
                      <a:lnTo>
                        <a:pt x="147" y="2"/>
                      </a:lnTo>
                      <a:lnTo>
                        <a:pt x="142" y="2"/>
                      </a:lnTo>
                      <a:lnTo>
                        <a:pt x="141" y="1"/>
                      </a:lnTo>
                      <a:lnTo>
                        <a:pt x="142" y="0"/>
                      </a:lnTo>
                      <a:close/>
                      <a:moveTo>
                        <a:pt x="152" y="0"/>
                      </a:moveTo>
                      <a:lnTo>
                        <a:pt x="156" y="0"/>
                      </a:lnTo>
                      <a:lnTo>
                        <a:pt x="158" y="1"/>
                      </a:lnTo>
                      <a:lnTo>
                        <a:pt x="156" y="2"/>
                      </a:lnTo>
                      <a:lnTo>
                        <a:pt x="152" y="2"/>
                      </a:lnTo>
                      <a:lnTo>
                        <a:pt x="151" y="1"/>
                      </a:lnTo>
                      <a:lnTo>
                        <a:pt x="152" y="0"/>
                      </a:lnTo>
                      <a:close/>
                      <a:moveTo>
                        <a:pt x="162" y="0"/>
                      </a:moveTo>
                      <a:lnTo>
                        <a:pt x="167" y="0"/>
                      </a:lnTo>
                      <a:lnTo>
                        <a:pt x="168" y="1"/>
                      </a:lnTo>
                      <a:lnTo>
                        <a:pt x="167" y="2"/>
                      </a:lnTo>
                      <a:lnTo>
                        <a:pt x="162" y="2"/>
                      </a:lnTo>
                      <a:lnTo>
                        <a:pt x="161" y="1"/>
                      </a:lnTo>
                      <a:lnTo>
                        <a:pt x="162" y="0"/>
                      </a:lnTo>
                      <a:close/>
                      <a:moveTo>
                        <a:pt x="172" y="0"/>
                      </a:moveTo>
                      <a:lnTo>
                        <a:pt x="177" y="0"/>
                      </a:lnTo>
                      <a:lnTo>
                        <a:pt x="178" y="1"/>
                      </a:lnTo>
                      <a:lnTo>
                        <a:pt x="177" y="2"/>
                      </a:lnTo>
                      <a:lnTo>
                        <a:pt x="172" y="2"/>
                      </a:lnTo>
                      <a:lnTo>
                        <a:pt x="171" y="1"/>
                      </a:lnTo>
                      <a:lnTo>
                        <a:pt x="172" y="0"/>
                      </a:lnTo>
                      <a:close/>
                      <a:moveTo>
                        <a:pt x="182" y="0"/>
                      </a:moveTo>
                      <a:lnTo>
                        <a:pt x="187" y="0"/>
                      </a:lnTo>
                      <a:lnTo>
                        <a:pt x="188" y="1"/>
                      </a:lnTo>
                      <a:lnTo>
                        <a:pt x="187" y="2"/>
                      </a:lnTo>
                      <a:lnTo>
                        <a:pt x="182" y="2"/>
                      </a:lnTo>
                      <a:lnTo>
                        <a:pt x="182" y="1"/>
                      </a:lnTo>
                      <a:lnTo>
                        <a:pt x="182" y="0"/>
                      </a:lnTo>
                      <a:close/>
                      <a:moveTo>
                        <a:pt x="192" y="0"/>
                      </a:moveTo>
                      <a:lnTo>
                        <a:pt x="197" y="0"/>
                      </a:lnTo>
                      <a:lnTo>
                        <a:pt x="198" y="1"/>
                      </a:lnTo>
                      <a:lnTo>
                        <a:pt x="197" y="2"/>
                      </a:lnTo>
                      <a:lnTo>
                        <a:pt x="192" y="2"/>
                      </a:lnTo>
                      <a:lnTo>
                        <a:pt x="191" y="1"/>
                      </a:lnTo>
                      <a:lnTo>
                        <a:pt x="192" y="0"/>
                      </a:lnTo>
                      <a:close/>
                      <a:moveTo>
                        <a:pt x="202" y="0"/>
                      </a:moveTo>
                      <a:lnTo>
                        <a:pt x="208" y="0"/>
                      </a:lnTo>
                      <a:lnTo>
                        <a:pt x="208" y="1"/>
                      </a:lnTo>
                      <a:lnTo>
                        <a:pt x="208" y="2"/>
                      </a:lnTo>
                      <a:lnTo>
                        <a:pt x="202" y="2"/>
                      </a:lnTo>
                      <a:lnTo>
                        <a:pt x="201" y="1"/>
                      </a:lnTo>
                      <a:lnTo>
                        <a:pt x="202" y="0"/>
                      </a:lnTo>
                      <a:close/>
                      <a:moveTo>
                        <a:pt x="212" y="0"/>
                      </a:moveTo>
                      <a:lnTo>
                        <a:pt x="217" y="0"/>
                      </a:lnTo>
                      <a:lnTo>
                        <a:pt x="218" y="1"/>
                      </a:lnTo>
                      <a:lnTo>
                        <a:pt x="217" y="2"/>
                      </a:lnTo>
                      <a:lnTo>
                        <a:pt x="212" y="2"/>
                      </a:lnTo>
                      <a:lnTo>
                        <a:pt x="212" y="1"/>
                      </a:lnTo>
                      <a:lnTo>
                        <a:pt x="212" y="0"/>
                      </a:lnTo>
                      <a:close/>
                      <a:moveTo>
                        <a:pt x="222" y="0"/>
                      </a:moveTo>
                      <a:lnTo>
                        <a:pt x="227" y="0"/>
                      </a:lnTo>
                      <a:lnTo>
                        <a:pt x="229" y="1"/>
                      </a:lnTo>
                      <a:lnTo>
                        <a:pt x="227" y="2"/>
                      </a:lnTo>
                      <a:lnTo>
                        <a:pt x="222" y="2"/>
                      </a:lnTo>
                      <a:lnTo>
                        <a:pt x="221" y="1"/>
                      </a:lnTo>
                      <a:lnTo>
                        <a:pt x="222" y="0"/>
                      </a:lnTo>
                      <a:close/>
                      <a:moveTo>
                        <a:pt x="233" y="0"/>
                      </a:moveTo>
                      <a:lnTo>
                        <a:pt x="238" y="0"/>
                      </a:lnTo>
                      <a:lnTo>
                        <a:pt x="238" y="1"/>
                      </a:lnTo>
                      <a:lnTo>
                        <a:pt x="238" y="2"/>
                      </a:lnTo>
                      <a:lnTo>
                        <a:pt x="233" y="2"/>
                      </a:lnTo>
                      <a:lnTo>
                        <a:pt x="232" y="1"/>
                      </a:lnTo>
                      <a:lnTo>
                        <a:pt x="233" y="0"/>
                      </a:lnTo>
                      <a:close/>
                      <a:moveTo>
                        <a:pt x="242" y="0"/>
                      </a:moveTo>
                      <a:lnTo>
                        <a:pt x="247" y="0"/>
                      </a:lnTo>
                      <a:lnTo>
                        <a:pt x="248" y="1"/>
                      </a:lnTo>
                      <a:lnTo>
                        <a:pt x="247" y="2"/>
                      </a:lnTo>
                      <a:lnTo>
                        <a:pt x="242" y="2"/>
                      </a:lnTo>
                      <a:lnTo>
                        <a:pt x="242" y="1"/>
                      </a:lnTo>
                      <a:lnTo>
                        <a:pt x="242" y="0"/>
                      </a:lnTo>
                      <a:close/>
                      <a:moveTo>
                        <a:pt x="253" y="0"/>
                      </a:moveTo>
                      <a:lnTo>
                        <a:pt x="258" y="0"/>
                      </a:lnTo>
                      <a:lnTo>
                        <a:pt x="259" y="1"/>
                      </a:lnTo>
                      <a:lnTo>
                        <a:pt x="258" y="2"/>
                      </a:lnTo>
                      <a:lnTo>
                        <a:pt x="253" y="2"/>
                      </a:lnTo>
                      <a:lnTo>
                        <a:pt x="251" y="1"/>
                      </a:lnTo>
                      <a:lnTo>
                        <a:pt x="253" y="0"/>
                      </a:lnTo>
                      <a:close/>
                      <a:moveTo>
                        <a:pt x="263" y="0"/>
                      </a:moveTo>
                      <a:lnTo>
                        <a:pt x="268" y="0"/>
                      </a:lnTo>
                      <a:lnTo>
                        <a:pt x="268" y="1"/>
                      </a:lnTo>
                      <a:lnTo>
                        <a:pt x="268" y="2"/>
                      </a:lnTo>
                      <a:lnTo>
                        <a:pt x="263" y="2"/>
                      </a:lnTo>
                      <a:lnTo>
                        <a:pt x="262" y="1"/>
                      </a:lnTo>
                      <a:lnTo>
                        <a:pt x="263" y="0"/>
                      </a:lnTo>
                      <a:close/>
                      <a:moveTo>
                        <a:pt x="273" y="0"/>
                      </a:moveTo>
                      <a:lnTo>
                        <a:pt x="278" y="0"/>
                      </a:lnTo>
                      <a:lnTo>
                        <a:pt x="279" y="1"/>
                      </a:lnTo>
                      <a:lnTo>
                        <a:pt x="278" y="2"/>
                      </a:lnTo>
                      <a:lnTo>
                        <a:pt x="273" y="2"/>
                      </a:lnTo>
                      <a:lnTo>
                        <a:pt x="272" y="1"/>
                      </a:lnTo>
                      <a:lnTo>
                        <a:pt x="273" y="0"/>
                      </a:lnTo>
                      <a:close/>
                      <a:moveTo>
                        <a:pt x="283" y="0"/>
                      </a:moveTo>
                      <a:lnTo>
                        <a:pt x="288" y="0"/>
                      </a:lnTo>
                      <a:lnTo>
                        <a:pt x="289" y="1"/>
                      </a:lnTo>
                      <a:lnTo>
                        <a:pt x="288" y="2"/>
                      </a:lnTo>
                      <a:lnTo>
                        <a:pt x="283" y="2"/>
                      </a:lnTo>
                      <a:lnTo>
                        <a:pt x="282" y="1"/>
                      </a:lnTo>
                      <a:lnTo>
                        <a:pt x="283" y="0"/>
                      </a:lnTo>
                      <a:close/>
                      <a:moveTo>
                        <a:pt x="293" y="0"/>
                      </a:moveTo>
                      <a:lnTo>
                        <a:pt x="298" y="0"/>
                      </a:lnTo>
                      <a:lnTo>
                        <a:pt x="298" y="1"/>
                      </a:lnTo>
                      <a:lnTo>
                        <a:pt x="298" y="2"/>
                      </a:lnTo>
                      <a:lnTo>
                        <a:pt x="293" y="2"/>
                      </a:lnTo>
                      <a:lnTo>
                        <a:pt x="292" y="1"/>
                      </a:lnTo>
                      <a:lnTo>
                        <a:pt x="293" y="0"/>
                      </a:lnTo>
                      <a:close/>
                      <a:moveTo>
                        <a:pt x="303" y="0"/>
                      </a:moveTo>
                      <a:lnTo>
                        <a:pt x="308" y="0"/>
                      </a:lnTo>
                      <a:lnTo>
                        <a:pt x="309" y="1"/>
                      </a:lnTo>
                      <a:lnTo>
                        <a:pt x="308" y="2"/>
                      </a:lnTo>
                      <a:lnTo>
                        <a:pt x="303" y="2"/>
                      </a:lnTo>
                      <a:lnTo>
                        <a:pt x="303" y="1"/>
                      </a:lnTo>
                      <a:lnTo>
                        <a:pt x="303" y="0"/>
                      </a:lnTo>
                      <a:close/>
                      <a:moveTo>
                        <a:pt x="313" y="0"/>
                      </a:moveTo>
                      <a:lnTo>
                        <a:pt x="318" y="0"/>
                      </a:lnTo>
                      <a:lnTo>
                        <a:pt x="319" y="1"/>
                      </a:lnTo>
                      <a:lnTo>
                        <a:pt x="318" y="2"/>
                      </a:lnTo>
                      <a:lnTo>
                        <a:pt x="313" y="2"/>
                      </a:lnTo>
                      <a:lnTo>
                        <a:pt x="312" y="1"/>
                      </a:lnTo>
                      <a:lnTo>
                        <a:pt x="313" y="0"/>
                      </a:lnTo>
                      <a:close/>
                      <a:moveTo>
                        <a:pt x="324" y="0"/>
                      </a:moveTo>
                      <a:lnTo>
                        <a:pt x="329" y="0"/>
                      </a:lnTo>
                      <a:lnTo>
                        <a:pt x="329" y="1"/>
                      </a:lnTo>
                      <a:lnTo>
                        <a:pt x="329" y="2"/>
                      </a:lnTo>
                      <a:lnTo>
                        <a:pt x="324" y="2"/>
                      </a:lnTo>
                      <a:lnTo>
                        <a:pt x="323" y="1"/>
                      </a:lnTo>
                      <a:lnTo>
                        <a:pt x="324" y="0"/>
                      </a:lnTo>
                      <a:close/>
                      <a:moveTo>
                        <a:pt x="333" y="0"/>
                      </a:moveTo>
                      <a:lnTo>
                        <a:pt x="338" y="0"/>
                      </a:lnTo>
                      <a:lnTo>
                        <a:pt x="339" y="1"/>
                      </a:lnTo>
                      <a:lnTo>
                        <a:pt x="338" y="2"/>
                      </a:lnTo>
                      <a:lnTo>
                        <a:pt x="333" y="2"/>
                      </a:lnTo>
                      <a:lnTo>
                        <a:pt x="333" y="1"/>
                      </a:lnTo>
                      <a:lnTo>
                        <a:pt x="333" y="0"/>
                      </a:lnTo>
                      <a:close/>
                      <a:moveTo>
                        <a:pt x="343" y="0"/>
                      </a:moveTo>
                      <a:lnTo>
                        <a:pt x="349" y="0"/>
                      </a:lnTo>
                      <a:lnTo>
                        <a:pt x="350" y="1"/>
                      </a:lnTo>
                      <a:lnTo>
                        <a:pt x="349" y="2"/>
                      </a:lnTo>
                      <a:lnTo>
                        <a:pt x="343" y="2"/>
                      </a:lnTo>
                      <a:lnTo>
                        <a:pt x="342" y="1"/>
                      </a:lnTo>
                      <a:lnTo>
                        <a:pt x="343" y="0"/>
                      </a:lnTo>
                      <a:close/>
                      <a:moveTo>
                        <a:pt x="354" y="0"/>
                      </a:moveTo>
                      <a:lnTo>
                        <a:pt x="359" y="0"/>
                      </a:lnTo>
                      <a:lnTo>
                        <a:pt x="359" y="1"/>
                      </a:lnTo>
                      <a:lnTo>
                        <a:pt x="359" y="2"/>
                      </a:lnTo>
                      <a:lnTo>
                        <a:pt x="354" y="2"/>
                      </a:lnTo>
                      <a:lnTo>
                        <a:pt x="353" y="1"/>
                      </a:lnTo>
                      <a:lnTo>
                        <a:pt x="354" y="0"/>
                      </a:lnTo>
                      <a:close/>
                      <a:moveTo>
                        <a:pt x="363" y="0"/>
                      </a:moveTo>
                      <a:lnTo>
                        <a:pt x="368" y="0"/>
                      </a:lnTo>
                      <a:lnTo>
                        <a:pt x="369" y="1"/>
                      </a:lnTo>
                      <a:lnTo>
                        <a:pt x="368" y="2"/>
                      </a:lnTo>
                      <a:lnTo>
                        <a:pt x="363" y="2"/>
                      </a:lnTo>
                      <a:lnTo>
                        <a:pt x="363" y="1"/>
                      </a:lnTo>
                      <a:lnTo>
                        <a:pt x="363" y="0"/>
                      </a:lnTo>
                      <a:close/>
                      <a:moveTo>
                        <a:pt x="374" y="0"/>
                      </a:moveTo>
                      <a:lnTo>
                        <a:pt x="379" y="0"/>
                      </a:lnTo>
                      <a:lnTo>
                        <a:pt x="380" y="1"/>
                      </a:lnTo>
                      <a:lnTo>
                        <a:pt x="379" y="2"/>
                      </a:lnTo>
                      <a:lnTo>
                        <a:pt x="374" y="2"/>
                      </a:lnTo>
                      <a:lnTo>
                        <a:pt x="373" y="1"/>
                      </a:lnTo>
                      <a:lnTo>
                        <a:pt x="374" y="0"/>
                      </a:lnTo>
                      <a:close/>
                    </a:path>
                  </a:pathLst>
                </a:custGeom>
                <a:solidFill>
                  <a:srgbClr val="000000"/>
                </a:solidFill>
                <a:ln w="9525">
                  <a:noFill/>
                  <a:round/>
                  <a:headEnd/>
                  <a:tailEnd/>
                </a:ln>
              </p:spPr>
              <p:txBody>
                <a:bodyPr/>
                <a:lstStyle/>
                <a:p>
                  <a:endParaRPr lang="en-US"/>
                </a:p>
              </p:txBody>
            </p:sp>
            <p:sp>
              <p:nvSpPr>
                <p:cNvPr id="1554" name="Freeform 663"/>
                <p:cNvSpPr>
                  <a:spLocks/>
                </p:cNvSpPr>
                <p:nvPr/>
              </p:nvSpPr>
              <p:spPr bwMode="auto">
                <a:xfrm>
                  <a:off x="3080"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55" name="Freeform 664"/>
                <p:cNvSpPr>
                  <a:spLocks/>
                </p:cNvSpPr>
                <p:nvPr/>
              </p:nvSpPr>
              <p:spPr bwMode="auto">
                <a:xfrm>
                  <a:off x="3089"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56" name="Freeform 665"/>
                <p:cNvSpPr>
                  <a:spLocks/>
                </p:cNvSpPr>
                <p:nvPr/>
              </p:nvSpPr>
              <p:spPr bwMode="auto">
                <a:xfrm>
                  <a:off x="310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57" name="Freeform 666"/>
                <p:cNvSpPr>
                  <a:spLocks/>
                </p:cNvSpPr>
                <p:nvPr/>
              </p:nvSpPr>
              <p:spPr bwMode="auto">
                <a:xfrm>
                  <a:off x="3110"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58" name="Freeform 667"/>
                <p:cNvSpPr>
                  <a:spLocks/>
                </p:cNvSpPr>
                <p:nvPr/>
              </p:nvSpPr>
              <p:spPr bwMode="auto">
                <a:xfrm>
                  <a:off x="312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59" name="Freeform 668"/>
                <p:cNvSpPr>
                  <a:spLocks/>
                </p:cNvSpPr>
                <p:nvPr/>
              </p:nvSpPr>
              <p:spPr bwMode="auto">
                <a:xfrm>
                  <a:off x="313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60" name="Freeform 669"/>
                <p:cNvSpPr>
                  <a:spLocks/>
                </p:cNvSpPr>
                <p:nvPr/>
              </p:nvSpPr>
              <p:spPr bwMode="auto">
                <a:xfrm>
                  <a:off x="314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61" name="Freeform 670"/>
                <p:cNvSpPr>
                  <a:spLocks/>
                </p:cNvSpPr>
                <p:nvPr/>
              </p:nvSpPr>
              <p:spPr bwMode="auto">
                <a:xfrm>
                  <a:off x="315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62" name="Freeform 671"/>
                <p:cNvSpPr>
                  <a:spLocks/>
                </p:cNvSpPr>
                <p:nvPr/>
              </p:nvSpPr>
              <p:spPr bwMode="auto">
                <a:xfrm>
                  <a:off x="3160" y="223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63" name="Freeform 672"/>
                <p:cNvSpPr>
                  <a:spLocks/>
                </p:cNvSpPr>
                <p:nvPr/>
              </p:nvSpPr>
              <p:spPr bwMode="auto">
                <a:xfrm>
                  <a:off x="3171"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564" name="Freeform 673"/>
                <p:cNvSpPr>
                  <a:spLocks/>
                </p:cNvSpPr>
                <p:nvPr/>
              </p:nvSpPr>
              <p:spPr bwMode="auto">
                <a:xfrm>
                  <a:off x="318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65" name="Freeform 674"/>
                <p:cNvSpPr>
                  <a:spLocks/>
                </p:cNvSpPr>
                <p:nvPr/>
              </p:nvSpPr>
              <p:spPr bwMode="auto">
                <a:xfrm>
                  <a:off x="3191"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66" name="Freeform 675"/>
                <p:cNvSpPr>
                  <a:spLocks/>
                </p:cNvSpPr>
                <p:nvPr/>
              </p:nvSpPr>
              <p:spPr bwMode="auto">
                <a:xfrm>
                  <a:off x="3201"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67" name="Freeform 676"/>
                <p:cNvSpPr>
                  <a:spLocks/>
                </p:cNvSpPr>
                <p:nvPr/>
              </p:nvSpPr>
              <p:spPr bwMode="auto">
                <a:xfrm>
                  <a:off x="3210"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68" name="Freeform 677"/>
                <p:cNvSpPr>
                  <a:spLocks/>
                </p:cNvSpPr>
                <p:nvPr/>
              </p:nvSpPr>
              <p:spPr bwMode="auto">
                <a:xfrm>
                  <a:off x="3221"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69" name="Freeform 678"/>
                <p:cNvSpPr>
                  <a:spLocks/>
                </p:cNvSpPr>
                <p:nvPr/>
              </p:nvSpPr>
              <p:spPr bwMode="auto">
                <a:xfrm>
                  <a:off x="3231" y="2235"/>
                  <a:ext cx="7" cy="2"/>
                </a:xfrm>
                <a:custGeom>
                  <a:avLst/>
                  <a:gdLst>
                    <a:gd name="T0" fmla="*/ 1 w 7"/>
                    <a:gd name="T1" fmla="*/ 0 h 2"/>
                    <a:gd name="T2" fmla="*/ 5 w 7"/>
                    <a:gd name="T3" fmla="*/ 0 h 2"/>
                    <a:gd name="T4" fmla="*/ 7 w 7"/>
                    <a:gd name="T5" fmla="*/ 1 h 2"/>
                    <a:gd name="T6" fmla="*/ 5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5" y="0"/>
                      </a:lnTo>
                      <a:lnTo>
                        <a:pt x="7"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70" name="Freeform 679"/>
                <p:cNvSpPr>
                  <a:spLocks/>
                </p:cNvSpPr>
                <p:nvPr/>
              </p:nvSpPr>
              <p:spPr bwMode="auto">
                <a:xfrm>
                  <a:off x="324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71" name="Freeform 680"/>
                <p:cNvSpPr>
                  <a:spLocks/>
                </p:cNvSpPr>
                <p:nvPr/>
              </p:nvSpPr>
              <p:spPr bwMode="auto">
                <a:xfrm>
                  <a:off x="325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72" name="Freeform 681"/>
                <p:cNvSpPr>
                  <a:spLocks/>
                </p:cNvSpPr>
                <p:nvPr/>
              </p:nvSpPr>
              <p:spPr bwMode="auto">
                <a:xfrm>
                  <a:off x="326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573" name="Freeform 682"/>
                <p:cNvSpPr>
                  <a:spLocks/>
                </p:cNvSpPr>
                <p:nvPr/>
              </p:nvSpPr>
              <p:spPr bwMode="auto">
                <a:xfrm>
                  <a:off x="327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74" name="Freeform 683"/>
                <p:cNvSpPr>
                  <a:spLocks/>
                </p:cNvSpPr>
                <p:nvPr/>
              </p:nvSpPr>
              <p:spPr bwMode="auto">
                <a:xfrm>
                  <a:off x="3281" y="223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75" name="Freeform 684"/>
                <p:cNvSpPr>
                  <a:spLocks/>
                </p:cNvSpPr>
                <p:nvPr/>
              </p:nvSpPr>
              <p:spPr bwMode="auto">
                <a:xfrm>
                  <a:off x="329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576" name="Freeform 685"/>
                <p:cNvSpPr>
                  <a:spLocks/>
                </p:cNvSpPr>
                <p:nvPr/>
              </p:nvSpPr>
              <p:spPr bwMode="auto">
                <a:xfrm>
                  <a:off x="3301" y="2235"/>
                  <a:ext cx="8" cy="2"/>
                </a:xfrm>
                <a:custGeom>
                  <a:avLst/>
                  <a:gdLst>
                    <a:gd name="T0" fmla="*/ 1 w 8"/>
                    <a:gd name="T1" fmla="*/ 0 h 2"/>
                    <a:gd name="T2" fmla="*/ 6 w 8"/>
                    <a:gd name="T3" fmla="*/ 0 h 2"/>
                    <a:gd name="T4" fmla="*/ 8 w 8"/>
                    <a:gd name="T5" fmla="*/ 1 h 2"/>
                    <a:gd name="T6" fmla="*/ 6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6" y="0"/>
                      </a:lnTo>
                      <a:lnTo>
                        <a:pt x="8"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77" name="Freeform 686"/>
                <p:cNvSpPr>
                  <a:spLocks/>
                </p:cNvSpPr>
                <p:nvPr/>
              </p:nvSpPr>
              <p:spPr bwMode="auto">
                <a:xfrm>
                  <a:off x="331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578" name="Freeform 687"/>
                <p:cNvSpPr>
                  <a:spLocks/>
                </p:cNvSpPr>
                <p:nvPr/>
              </p:nvSpPr>
              <p:spPr bwMode="auto">
                <a:xfrm>
                  <a:off x="332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579" name="Freeform 688"/>
                <p:cNvSpPr>
                  <a:spLocks/>
                </p:cNvSpPr>
                <p:nvPr/>
              </p:nvSpPr>
              <p:spPr bwMode="auto">
                <a:xfrm>
                  <a:off x="3331" y="2235"/>
                  <a:ext cx="8" cy="2"/>
                </a:xfrm>
                <a:custGeom>
                  <a:avLst/>
                  <a:gdLst>
                    <a:gd name="T0" fmla="*/ 2 w 8"/>
                    <a:gd name="T1" fmla="*/ 0 h 2"/>
                    <a:gd name="T2" fmla="*/ 7 w 8"/>
                    <a:gd name="T3" fmla="*/ 0 h 2"/>
                    <a:gd name="T4" fmla="*/ 8 w 8"/>
                    <a:gd name="T5" fmla="*/ 1 h 2"/>
                    <a:gd name="T6" fmla="*/ 7 w 8"/>
                    <a:gd name="T7" fmla="*/ 2 h 2"/>
                    <a:gd name="T8" fmla="*/ 2 w 8"/>
                    <a:gd name="T9" fmla="*/ 2 h 2"/>
                    <a:gd name="T10" fmla="*/ 0 w 8"/>
                    <a:gd name="T11" fmla="*/ 1 h 2"/>
                    <a:gd name="T12" fmla="*/ 2 w 8"/>
                    <a:gd name="T13" fmla="*/ 0 h 2"/>
                    <a:gd name="T14" fmla="*/ 2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2" y="0"/>
                      </a:moveTo>
                      <a:lnTo>
                        <a:pt x="7" y="0"/>
                      </a:lnTo>
                      <a:lnTo>
                        <a:pt x="8" y="1"/>
                      </a:lnTo>
                      <a:lnTo>
                        <a:pt x="7" y="2"/>
                      </a:lnTo>
                      <a:lnTo>
                        <a:pt x="2" y="2"/>
                      </a:lnTo>
                      <a:lnTo>
                        <a:pt x="0" y="1"/>
                      </a:lnTo>
                      <a:lnTo>
                        <a:pt x="2" y="0"/>
                      </a:lnTo>
                    </a:path>
                  </a:pathLst>
                </a:custGeom>
                <a:noFill/>
                <a:ln w="1588">
                  <a:solidFill>
                    <a:srgbClr val="000000"/>
                  </a:solidFill>
                  <a:round/>
                  <a:headEnd/>
                  <a:tailEnd/>
                </a:ln>
              </p:spPr>
              <p:txBody>
                <a:bodyPr/>
                <a:lstStyle/>
                <a:p>
                  <a:endParaRPr lang="en-US"/>
                </a:p>
              </p:txBody>
            </p:sp>
          </p:grpSp>
          <p:grpSp>
            <p:nvGrpSpPr>
              <p:cNvPr id="19" name="Group 689"/>
              <p:cNvGrpSpPr>
                <a:grpSpLocks/>
              </p:cNvGrpSpPr>
              <p:nvPr/>
            </p:nvGrpSpPr>
            <p:grpSpPr bwMode="auto">
              <a:xfrm>
                <a:off x="4632" y="741"/>
                <a:ext cx="380" cy="265"/>
                <a:chOff x="3080" y="1972"/>
                <a:chExt cx="380" cy="265"/>
              </a:xfrm>
            </p:grpSpPr>
            <p:sp>
              <p:nvSpPr>
                <p:cNvPr id="1180" name="Freeform 690"/>
                <p:cNvSpPr>
                  <a:spLocks/>
                </p:cNvSpPr>
                <p:nvPr/>
              </p:nvSpPr>
              <p:spPr bwMode="auto">
                <a:xfrm>
                  <a:off x="334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81" name="Freeform 691"/>
                <p:cNvSpPr>
                  <a:spLocks/>
                </p:cNvSpPr>
                <p:nvPr/>
              </p:nvSpPr>
              <p:spPr bwMode="auto">
                <a:xfrm>
                  <a:off x="335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82" name="Freeform 692"/>
                <p:cNvSpPr>
                  <a:spLocks/>
                </p:cNvSpPr>
                <p:nvPr/>
              </p:nvSpPr>
              <p:spPr bwMode="auto">
                <a:xfrm>
                  <a:off x="336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83" name="Freeform 693"/>
                <p:cNvSpPr>
                  <a:spLocks/>
                </p:cNvSpPr>
                <p:nvPr/>
              </p:nvSpPr>
              <p:spPr bwMode="auto">
                <a:xfrm>
                  <a:off x="337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84" name="Freeform 694"/>
                <p:cNvSpPr>
                  <a:spLocks/>
                </p:cNvSpPr>
                <p:nvPr/>
              </p:nvSpPr>
              <p:spPr bwMode="auto">
                <a:xfrm>
                  <a:off x="338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185" name="Freeform 695"/>
                <p:cNvSpPr>
                  <a:spLocks/>
                </p:cNvSpPr>
                <p:nvPr/>
              </p:nvSpPr>
              <p:spPr bwMode="auto">
                <a:xfrm>
                  <a:off x="339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86" name="Freeform 696"/>
                <p:cNvSpPr>
                  <a:spLocks/>
                </p:cNvSpPr>
                <p:nvPr/>
              </p:nvSpPr>
              <p:spPr bwMode="auto">
                <a:xfrm>
                  <a:off x="3403"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87" name="Freeform 697"/>
                <p:cNvSpPr>
                  <a:spLocks/>
                </p:cNvSpPr>
                <p:nvPr/>
              </p:nvSpPr>
              <p:spPr bwMode="auto">
                <a:xfrm>
                  <a:off x="341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188" name="Freeform 698"/>
                <p:cNvSpPr>
                  <a:spLocks/>
                </p:cNvSpPr>
                <p:nvPr/>
              </p:nvSpPr>
              <p:spPr bwMode="auto">
                <a:xfrm>
                  <a:off x="3422"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89" name="Freeform 699"/>
                <p:cNvSpPr>
                  <a:spLocks/>
                </p:cNvSpPr>
                <p:nvPr/>
              </p:nvSpPr>
              <p:spPr bwMode="auto">
                <a:xfrm>
                  <a:off x="3433"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90" name="Freeform 700"/>
                <p:cNvSpPr>
                  <a:spLocks/>
                </p:cNvSpPr>
                <p:nvPr/>
              </p:nvSpPr>
              <p:spPr bwMode="auto">
                <a:xfrm>
                  <a:off x="344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191" name="Freeform 701"/>
                <p:cNvSpPr>
                  <a:spLocks/>
                </p:cNvSpPr>
                <p:nvPr/>
              </p:nvSpPr>
              <p:spPr bwMode="auto">
                <a:xfrm>
                  <a:off x="3453"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92" name="Freeform 702"/>
                <p:cNvSpPr>
                  <a:spLocks noEditPoints="1"/>
                </p:cNvSpPr>
                <p:nvPr/>
              </p:nvSpPr>
              <p:spPr bwMode="auto">
                <a:xfrm>
                  <a:off x="3080" y="2235"/>
                  <a:ext cx="380" cy="2"/>
                </a:xfrm>
                <a:custGeom>
                  <a:avLst/>
                  <a:gdLst>
                    <a:gd name="T0" fmla="*/ 1 w 380"/>
                    <a:gd name="T1" fmla="*/ 2 h 2"/>
                    <a:gd name="T2" fmla="*/ 16 w 380"/>
                    <a:gd name="T3" fmla="*/ 0 h 2"/>
                    <a:gd name="T4" fmla="*/ 10 w 380"/>
                    <a:gd name="T5" fmla="*/ 0 h 2"/>
                    <a:gd name="T6" fmla="*/ 26 w 380"/>
                    <a:gd name="T7" fmla="*/ 2 h 2"/>
                    <a:gd name="T8" fmla="*/ 31 w 380"/>
                    <a:gd name="T9" fmla="*/ 0 h 2"/>
                    <a:gd name="T10" fmla="*/ 30 w 380"/>
                    <a:gd name="T11" fmla="*/ 1 h 2"/>
                    <a:gd name="T12" fmla="*/ 47 w 380"/>
                    <a:gd name="T13" fmla="*/ 1 h 2"/>
                    <a:gd name="T14" fmla="*/ 41 w 380"/>
                    <a:gd name="T15" fmla="*/ 0 h 2"/>
                    <a:gd name="T16" fmla="*/ 51 w 380"/>
                    <a:gd name="T17" fmla="*/ 2 h 2"/>
                    <a:gd name="T18" fmla="*/ 66 w 380"/>
                    <a:gd name="T19" fmla="*/ 0 h 2"/>
                    <a:gd name="T20" fmla="*/ 61 w 380"/>
                    <a:gd name="T21" fmla="*/ 0 h 2"/>
                    <a:gd name="T22" fmla="*/ 76 w 380"/>
                    <a:gd name="T23" fmla="*/ 2 h 2"/>
                    <a:gd name="T24" fmla="*/ 81 w 380"/>
                    <a:gd name="T25" fmla="*/ 0 h 2"/>
                    <a:gd name="T26" fmla="*/ 80 w 380"/>
                    <a:gd name="T27" fmla="*/ 1 h 2"/>
                    <a:gd name="T28" fmla="*/ 97 w 380"/>
                    <a:gd name="T29" fmla="*/ 1 h 2"/>
                    <a:gd name="T30" fmla="*/ 91 w 380"/>
                    <a:gd name="T31" fmla="*/ 0 h 2"/>
                    <a:gd name="T32" fmla="*/ 101 w 380"/>
                    <a:gd name="T33" fmla="*/ 2 h 2"/>
                    <a:gd name="T34" fmla="*/ 117 w 380"/>
                    <a:gd name="T35" fmla="*/ 0 h 2"/>
                    <a:gd name="T36" fmla="*/ 112 w 380"/>
                    <a:gd name="T37" fmla="*/ 0 h 2"/>
                    <a:gd name="T38" fmla="*/ 126 w 380"/>
                    <a:gd name="T39" fmla="*/ 2 h 2"/>
                    <a:gd name="T40" fmla="*/ 131 w 380"/>
                    <a:gd name="T41" fmla="*/ 0 h 2"/>
                    <a:gd name="T42" fmla="*/ 130 w 380"/>
                    <a:gd name="T43" fmla="*/ 1 h 2"/>
                    <a:gd name="T44" fmla="*/ 147 w 380"/>
                    <a:gd name="T45" fmla="*/ 1 h 2"/>
                    <a:gd name="T46" fmla="*/ 142 w 380"/>
                    <a:gd name="T47" fmla="*/ 0 h 2"/>
                    <a:gd name="T48" fmla="*/ 152 w 380"/>
                    <a:gd name="T49" fmla="*/ 2 h 2"/>
                    <a:gd name="T50" fmla="*/ 167 w 380"/>
                    <a:gd name="T51" fmla="*/ 0 h 2"/>
                    <a:gd name="T52" fmla="*/ 162 w 380"/>
                    <a:gd name="T53" fmla="*/ 0 h 2"/>
                    <a:gd name="T54" fmla="*/ 177 w 380"/>
                    <a:gd name="T55" fmla="*/ 2 h 2"/>
                    <a:gd name="T56" fmla="*/ 182 w 380"/>
                    <a:gd name="T57" fmla="*/ 0 h 2"/>
                    <a:gd name="T58" fmla="*/ 182 w 380"/>
                    <a:gd name="T59" fmla="*/ 1 h 2"/>
                    <a:gd name="T60" fmla="*/ 198 w 380"/>
                    <a:gd name="T61" fmla="*/ 1 h 2"/>
                    <a:gd name="T62" fmla="*/ 192 w 380"/>
                    <a:gd name="T63" fmla="*/ 0 h 2"/>
                    <a:gd name="T64" fmla="*/ 202 w 380"/>
                    <a:gd name="T65" fmla="*/ 2 h 2"/>
                    <a:gd name="T66" fmla="*/ 217 w 380"/>
                    <a:gd name="T67" fmla="*/ 0 h 2"/>
                    <a:gd name="T68" fmla="*/ 212 w 380"/>
                    <a:gd name="T69" fmla="*/ 0 h 2"/>
                    <a:gd name="T70" fmla="*/ 227 w 380"/>
                    <a:gd name="T71" fmla="*/ 2 h 2"/>
                    <a:gd name="T72" fmla="*/ 233 w 380"/>
                    <a:gd name="T73" fmla="*/ 0 h 2"/>
                    <a:gd name="T74" fmla="*/ 232 w 380"/>
                    <a:gd name="T75" fmla="*/ 1 h 2"/>
                    <a:gd name="T76" fmla="*/ 248 w 380"/>
                    <a:gd name="T77" fmla="*/ 1 h 2"/>
                    <a:gd name="T78" fmla="*/ 242 w 380"/>
                    <a:gd name="T79" fmla="*/ 0 h 2"/>
                    <a:gd name="T80" fmla="*/ 253 w 380"/>
                    <a:gd name="T81" fmla="*/ 2 h 2"/>
                    <a:gd name="T82" fmla="*/ 268 w 380"/>
                    <a:gd name="T83" fmla="*/ 0 h 2"/>
                    <a:gd name="T84" fmla="*/ 263 w 380"/>
                    <a:gd name="T85" fmla="*/ 0 h 2"/>
                    <a:gd name="T86" fmla="*/ 278 w 380"/>
                    <a:gd name="T87" fmla="*/ 2 h 2"/>
                    <a:gd name="T88" fmla="*/ 283 w 380"/>
                    <a:gd name="T89" fmla="*/ 0 h 2"/>
                    <a:gd name="T90" fmla="*/ 282 w 380"/>
                    <a:gd name="T91" fmla="*/ 1 h 2"/>
                    <a:gd name="T92" fmla="*/ 298 w 380"/>
                    <a:gd name="T93" fmla="*/ 1 h 2"/>
                    <a:gd name="T94" fmla="*/ 293 w 380"/>
                    <a:gd name="T95" fmla="*/ 0 h 2"/>
                    <a:gd name="T96" fmla="*/ 303 w 380"/>
                    <a:gd name="T97" fmla="*/ 2 h 2"/>
                    <a:gd name="T98" fmla="*/ 318 w 380"/>
                    <a:gd name="T99" fmla="*/ 0 h 2"/>
                    <a:gd name="T100" fmla="*/ 313 w 380"/>
                    <a:gd name="T101" fmla="*/ 0 h 2"/>
                    <a:gd name="T102" fmla="*/ 329 w 380"/>
                    <a:gd name="T103" fmla="*/ 2 h 2"/>
                    <a:gd name="T104" fmla="*/ 333 w 380"/>
                    <a:gd name="T105" fmla="*/ 0 h 2"/>
                    <a:gd name="T106" fmla="*/ 333 w 380"/>
                    <a:gd name="T107" fmla="*/ 1 h 2"/>
                    <a:gd name="T108" fmla="*/ 350 w 380"/>
                    <a:gd name="T109" fmla="*/ 1 h 2"/>
                    <a:gd name="T110" fmla="*/ 343 w 380"/>
                    <a:gd name="T111" fmla="*/ 0 h 2"/>
                    <a:gd name="T112" fmla="*/ 354 w 380"/>
                    <a:gd name="T113" fmla="*/ 2 h 2"/>
                    <a:gd name="T114" fmla="*/ 368 w 380"/>
                    <a:gd name="T115" fmla="*/ 0 h 2"/>
                    <a:gd name="T116" fmla="*/ 363 w 380"/>
                    <a:gd name="T117" fmla="*/ 0 h 2"/>
                    <a:gd name="T118" fmla="*/ 379 w 380"/>
                    <a:gd name="T119" fmla="*/ 2 h 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80"/>
                    <a:gd name="T181" fmla="*/ 0 h 2"/>
                    <a:gd name="T182" fmla="*/ 380 w 380"/>
                    <a:gd name="T183" fmla="*/ 2 h 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80" h="2">
                      <a:moveTo>
                        <a:pt x="1" y="0"/>
                      </a:moveTo>
                      <a:lnTo>
                        <a:pt x="5" y="0"/>
                      </a:lnTo>
                      <a:lnTo>
                        <a:pt x="6" y="1"/>
                      </a:lnTo>
                      <a:lnTo>
                        <a:pt x="5" y="2"/>
                      </a:lnTo>
                      <a:lnTo>
                        <a:pt x="1" y="2"/>
                      </a:lnTo>
                      <a:lnTo>
                        <a:pt x="0" y="1"/>
                      </a:lnTo>
                      <a:lnTo>
                        <a:pt x="1" y="0"/>
                      </a:lnTo>
                      <a:close/>
                      <a:moveTo>
                        <a:pt x="10" y="0"/>
                      </a:moveTo>
                      <a:lnTo>
                        <a:pt x="16" y="0"/>
                      </a:lnTo>
                      <a:lnTo>
                        <a:pt x="17" y="1"/>
                      </a:lnTo>
                      <a:lnTo>
                        <a:pt x="16" y="2"/>
                      </a:lnTo>
                      <a:lnTo>
                        <a:pt x="10" y="2"/>
                      </a:lnTo>
                      <a:lnTo>
                        <a:pt x="9" y="1"/>
                      </a:lnTo>
                      <a:lnTo>
                        <a:pt x="10" y="0"/>
                      </a:lnTo>
                      <a:close/>
                      <a:moveTo>
                        <a:pt x="21" y="0"/>
                      </a:moveTo>
                      <a:lnTo>
                        <a:pt x="26" y="0"/>
                      </a:lnTo>
                      <a:lnTo>
                        <a:pt x="27" y="1"/>
                      </a:lnTo>
                      <a:lnTo>
                        <a:pt x="26" y="2"/>
                      </a:lnTo>
                      <a:lnTo>
                        <a:pt x="21" y="2"/>
                      </a:lnTo>
                      <a:lnTo>
                        <a:pt x="20" y="1"/>
                      </a:lnTo>
                      <a:lnTo>
                        <a:pt x="21" y="0"/>
                      </a:lnTo>
                      <a:close/>
                      <a:moveTo>
                        <a:pt x="31" y="0"/>
                      </a:moveTo>
                      <a:lnTo>
                        <a:pt x="35" y="0"/>
                      </a:lnTo>
                      <a:lnTo>
                        <a:pt x="36" y="1"/>
                      </a:lnTo>
                      <a:lnTo>
                        <a:pt x="35" y="2"/>
                      </a:lnTo>
                      <a:lnTo>
                        <a:pt x="31" y="2"/>
                      </a:lnTo>
                      <a:lnTo>
                        <a:pt x="30" y="1"/>
                      </a:lnTo>
                      <a:lnTo>
                        <a:pt x="31" y="0"/>
                      </a:lnTo>
                      <a:close/>
                      <a:moveTo>
                        <a:pt x="41" y="0"/>
                      </a:moveTo>
                      <a:lnTo>
                        <a:pt x="46" y="0"/>
                      </a:lnTo>
                      <a:lnTo>
                        <a:pt x="47" y="1"/>
                      </a:lnTo>
                      <a:lnTo>
                        <a:pt x="46" y="2"/>
                      </a:lnTo>
                      <a:lnTo>
                        <a:pt x="41" y="2"/>
                      </a:lnTo>
                      <a:lnTo>
                        <a:pt x="40" y="1"/>
                      </a:lnTo>
                      <a:lnTo>
                        <a:pt x="41" y="0"/>
                      </a:lnTo>
                      <a:close/>
                      <a:moveTo>
                        <a:pt x="51" y="0"/>
                      </a:moveTo>
                      <a:lnTo>
                        <a:pt x="56" y="0"/>
                      </a:lnTo>
                      <a:lnTo>
                        <a:pt x="57" y="1"/>
                      </a:lnTo>
                      <a:lnTo>
                        <a:pt x="56" y="2"/>
                      </a:lnTo>
                      <a:lnTo>
                        <a:pt x="51" y="2"/>
                      </a:lnTo>
                      <a:lnTo>
                        <a:pt x="50" y="1"/>
                      </a:lnTo>
                      <a:lnTo>
                        <a:pt x="51" y="0"/>
                      </a:lnTo>
                      <a:close/>
                      <a:moveTo>
                        <a:pt x="61" y="0"/>
                      </a:moveTo>
                      <a:lnTo>
                        <a:pt x="66" y="0"/>
                      </a:lnTo>
                      <a:lnTo>
                        <a:pt x="67" y="1"/>
                      </a:lnTo>
                      <a:lnTo>
                        <a:pt x="66" y="2"/>
                      </a:lnTo>
                      <a:lnTo>
                        <a:pt x="61" y="2"/>
                      </a:lnTo>
                      <a:lnTo>
                        <a:pt x="60" y="1"/>
                      </a:lnTo>
                      <a:lnTo>
                        <a:pt x="61" y="0"/>
                      </a:lnTo>
                      <a:close/>
                      <a:moveTo>
                        <a:pt x="71" y="0"/>
                      </a:moveTo>
                      <a:lnTo>
                        <a:pt x="76" y="0"/>
                      </a:lnTo>
                      <a:lnTo>
                        <a:pt x="77" y="1"/>
                      </a:lnTo>
                      <a:lnTo>
                        <a:pt x="76" y="2"/>
                      </a:lnTo>
                      <a:lnTo>
                        <a:pt x="71" y="2"/>
                      </a:lnTo>
                      <a:lnTo>
                        <a:pt x="70" y="1"/>
                      </a:lnTo>
                      <a:lnTo>
                        <a:pt x="71" y="0"/>
                      </a:lnTo>
                      <a:close/>
                      <a:moveTo>
                        <a:pt x="81" y="0"/>
                      </a:moveTo>
                      <a:lnTo>
                        <a:pt x="87" y="0"/>
                      </a:lnTo>
                      <a:lnTo>
                        <a:pt x="87" y="1"/>
                      </a:lnTo>
                      <a:lnTo>
                        <a:pt x="87" y="2"/>
                      </a:lnTo>
                      <a:lnTo>
                        <a:pt x="81" y="2"/>
                      </a:lnTo>
                      <a:lnTo>
                        <a:pt x="80" y="1"/>
                      </a:lnTo>
                      <a:lnTo>
                        <a:pt x="81" y="0"/>
                      </a:lnTo>
                      <a:close/>
                      <a:moveTo>
                        <a:pt x="91" y="0"/>
                      </a:moveTo>
                      <a:lnTo>
                        <a:pt x="96" y="0"/>
                      </a:lnTo>
                      <a:lnTo>
                        <a:pt x="97" y="1"/>
                      </a:lnTo>
                      <a:lnTo>
                        <a:pt x="96" y="2"/>
                      </a:lnTo>
                      <a:lnTo>
                        <a:pt x="91" y="2"/>
                      </a:lnTo>
                      <a:lnTo>
                        <a:pt x="91" y="1"/>
                      </a:lnTo>
                      <a:lnTo>
                        <a:pt x="91" y="0"/>
                      </a:lnTo>
                      <a:close/>
                      <a:moveTo>
                        <a:pt x="101" y="0"/>
                      </a:moveTo>
                      <a:lnTo>
                        <a:pt x="106" y="0"/>
                      </a:lnTo>
                      <a:lnTo>
                        <a:pt x="107" y="1"/>
                      </a:lnTo>
                      <a:lnTo>
                        <a:pt x="106" y="2"/>
                      </a:lnTo>
                      <a:lnTo>
                        <a:pt x="101" y="2"/>
                      </a:lnTo>
                      <a:lnTo>
                        <a:pt x="100" y="1"/>
                      </a:lnTo>
                      <a:lnTo>
                        <a:pt x="101" y="0"/>
                      </a:lnTo>
                      <a:close/>
                      <a:moveTo>
                        <a:pt x="112" y="0"/>
                      </a:moveTo>
                      <a:lnTo>
                        <a:pt x="117" y="0"/>
                      </a:lnTo>
                      <a:lnTo>
                        <a:pt x="117" y="1"/>
                      </a:lnTo>
                      <a:lnTo>
                        <a:pt x="117" y="2"/>
                      </a:lnTo>
                      <a:lnTo>
                        <a:pt x="112" y="2"/>
                      </a:lnTo>
                      <a:lnTo>
                        <a:pt x="111" y="1"/>
                      </a:lnTo>
                      <a:lnTo>
                        <a:pt x="112" y="0"/>
                      </a:lnTo>
                      <a:close/>
                      <a:moveTo>
                        <a:pt x="122" y="0"/>
                      </a:moveTo>
                      <a:lnTo>
                        <a:pt x="126" y="0"/>
                      </a:lnTo>
                      <a:lnTo>
                        <a:pt x="127" y="1"/>
                      </a:lnTo>
                      <a:lnTo>
                        <a:pt x="126" y="2"/>
                      </a:lnTo>
                      <a:lnTo>
                        <a:pt x="122" y="2"/>
                      </a:lnTo>
                      <a:lnTo>
                        <a:pt x="121" y="1"/>
                      </a:lnTo>
                      <a:lnTo>
                        <a:pt x="122" y="0"/>
                      </a:lnTo>
                      <a:close/>
                      <a:moveTo>
                        <a:pt x="131" y="0"/>
                      </a:moveTo>
                      <a:lnTo>
                        <a:pt x="137" y="0"/>
                      </a:lnTo>
                      <a:lnTo>
                        <a:pt x="138" y="1"/>
                      </a:lnTo>
                      <a:lnTo>
                        <a:pt x="137" y="2"/>
                      </a:lnTo>
                      <a:lnTo>
                        <a:pt x="131" y="2"/>
                      </a:lnTo>
                      <a:lnTo>
                        <a:pt x="130" y="1"/>
                      </a:lnTo>
                      <a:lnTo>
                        <a:pt x="131" y="0"/>
                      </a:lnTo>
                      <a:close/>
                      <a:moveTo>
                        <a:pt x="142" y="0"/>
                      </a:moveTo>
                      <a:lnTo>
                        <a:pt x="147" y="0"/>
                      </a:lnTo>
                      <a:lnTo>
                        <a:pt x="147" y="1"/>
                      </a:lnTo>
                      <a:lnTo>
                        <a:pt x="147" y="2"/>
                      </a:lnTo>
                      <a:lnTo>
                        <a:pt x="142" y="2"/>
                      </a:lnTo>
                      <a:lnTo>
                        <a:pt x="141" y="1"/>
                      </a:lnTo>
                      <a:lnTo>
                        <a:pt x="142" y="0"/>
                      </a:lnTo>
                      <a:close/>
                      <a:moveTo>
                        <a:pt x="152" y="0"/>
                      </a:moveTo>
                      <a:lnTo>
                        <a:pt x="156" y="0"/>
                      </a:lnTo>
                      <a:lnTo>
                        <a:pt x="158" y="1"/>
                      </a:lnTo>
                      <a:lnTo>
                        <a:pt x="156" y="2"/>
                      </a:lnTo>
                      <a:lnTo>
                        <a:pt x="152" y="2"/>
                      </a:lnTo>
                      <a:lnTo>
                        <a:pt x="151" y="1"/>
                      </a:lnTo>
                      <a:lnTo>
                        <a:pt x="152" y="0"/>
                      </a:lnTo>
                      <a:close/>
                      <a:moveTo>
                        <a:pt x="162" y="0"/>
                      </a:moveTo>
                      <a:lnTo>
                        <a:pt x="167" y="0"/>
                      </a:lnTo>
                      <a:lnTo>
                        <a:pt x="168" y="1"/>
                      </a:lnTo>
                      <a:lnTo>
                        <a:pt x="167" y="2"/>
                      </a:lnTo>
                      <a:lnTo>
                        <a:pt x="162" y="2"/>
                      </a:lnTo>
                      <a:lnTo>
                        <a:pt x="161" y="1"/>
                      </a:lnTo>
                      <a:lnTo>
                        <a:pt x="162" y="0"/>
                      </a:lnTo>
                      <a:close/>
                      <a:moveTo>
                        <a:pt x="172" y="0"/>
                      </a:moveTo>
                      <a:lnTo>
                        <a:pt x="177" y="0"/>
                      </a:lnTo>
                      <a:lnTo>
                        <a:pt x="178" y="1"/>
                      </a:lnTo>
                      <a:lnTo>
                        <a:pt x="177" y="2"/>
                      </a:lnTo>
                      <a:lnTo>
                        <a:pt x="172" y="2"/>
                      </a:lnTo>
                      <a:lnTo>
                        <a:pt x="171" y="1"/>
                      </a:lnTo>
                      <a:lnTo>
                        <a:pt x="172" y="0"/>
                      </a:lnTo>
                      <a:close/>
                      <a:moveTo>
                        <a:pt x="182" y="0"/>
                      </a:moveTo>
                      <a:lnTo>
                        <a:pt x="187" y="0"/>
                      </a:lnTo>
                      <a:lnTo>
                        <a:pt x="188" y="1"/>
                      </a:lnTo>
                      <a:lnTo>
                        <a:pt x="187" y="2"/>
                      </a:lnTo>
                      <a:lnTo>
                        <a:pt x="182" y="2"/>
                      </a:lnTo>
                      <a:lnTo>
                        <a:pt x="182" y="1"/>
                      </a:lnTo>
                      <a:lnTo>
                        <a:pt x="182" y="0"/>
                      </a:lnTo>
                      <a:close/>
                      <a:moveTo>
                        <a:pt x="192" y="0"/>
                      </a:moveTo>
                      <a:lnTo>
                        <a:pt x="197" y="0"/>
                      </a:lnTo>
                      <a:lnTo>
                        <a:pt x="198" y="1"/>
                      </a:lnTo>
                      <a:lnTo>
                        <a:pt x="197" y="2"/>
                      </a:lnTo>
                      <a:lnTo>
                        <a:pt x="192" y="2"/>
                      </a:lnTo>
                      <a:lnTo>
                        <a:pt x="191" y="1"/>
                      </a:lnTo>
                      <a:lnTo>
                        <a:pt x="192" y="0"/>
                      </a:lnTo>
                      <a:close/>
                      <a:moveTo>
                        <a:pt x="202" y="0"/>
                      </a:moveTo>
                      <a:lnTo>
                        <a:pt x="208" y="0"/>
                      </a:lnTo>
                      <a:lnTo>
                        <a:pt x="208" y="1"/>
                      </a:lnTo>
                      <a:lnTo>
                        <a:pt x="208" y="2"/>
                      </a:lnTo>
                      <a:lnTo>
                        <a:pt x="202" y="2"/>
                      </a:lnTo>
                      <a:lnTo>
                        <a:pt x="201" y="1"/>
                      </a:lnTo>
                      <a:lnTo>
                        <a:pt x="202" y="0"/>
                      </a:lnTo>
                      <a:close/>
                      <a:moveTo>
                        <a:pt x="212" y="0"/>
                      </a:moveTo>
                      <a:lnTo>
                        <a:pt x="217" y="0"/>
                      </a:lnTo>
                      <a:lnTo>
                        <a:pt x="218" y="1"/>
                      </a:lnTo>
                      <a:lnTo>
                        <a:pt x="217" y="2"/>
                      </a:lnTo>
                      <a:lnTo>
                        <a:pt x="212" y="2"/>
                      </a:lnTo>
                      <a:lnTo>
                        <a:pt x="212" y="1"/>
                      </a:lnTo>
                      <a:lnTo>
                        <a:pt x="212" y="0"/>
                      </a:lnTo>
                      <a:close/>
                      <a:moveTo>
                        <a:pt x="222" y="0"/>
                      </a:moveTo>
                      <a:lnTo>
                        <a:pt x="227" y="0"/>
                      </a:lnTo>
                      <a:lnTo>
                        <a:pt x="229" y="1"/>
                      </a:lnTo>
                      <a:lnTo>
                        <a:pt x="227" y="2"/>
                      </a:lnTo>
                      <a:lnTo>
                        <a:pt x="222" y="2"/>
                      </a:lnTo>
                      <a:lnTo>
                        <a:pt x="221" y="1"/>
                      </a:lnTo>
                      <a:lnTo>
                        <a:pt x="222" y="0"/>
                      </a:lnTo>
                      <a:close/>
                      <a:moveTo>
                        <a:pt x="233" y="0"/>
                      </a:moveTo>
                      <a:lnTo>
                        <a:pt x="238" y="0"/>
                      </a:lnTo>
                      <a:lnTo>
                        <a:pt x="238" y="1"/>
                      </a:lnTo>
                      <a:lnTo>
                        <a:pt x="238" y="2"/>
                      </a:lnTo>
                      <a:lnTo>
                        <a:pt x="233" y="2"/>
                      </a:lnTo>
                      <a:lnTo>
                        <a:pt x="232" y="1"/>
                      </a:lnTo>
                      <a:lnTo>
                        <a:pt x="233" y="0"/>
                      </a:lnTo>
                      <a:close/>
                      <a:moveTo>
                        <a:pt x="242" y="0"/>
                      </a:moveTo>
                      <a:lnTo>
                        <a:pt x="247" y="0"/>
                      </a:lnTo>
                      <a:lnTo>
                        <a:pt x="248" y="1"/>
                      </a:lnTo>
                      <a:lnTo>
                        <a:pt x="247" y="2"/>
                      </a:lnTo>
                      <a:lnTo>
                        <a:pt x="242" y="2"/>
                      </a:lnTo>
                      <a:lnTo>
                        <a:pt x="242" y="1"/>
                      </a:lnTo>
                      <a:lnTo>
                        <a:pt x="242" y="0"/>
                      </a:lnTo>
                      <a:close/>
                      <a:moveTo>
                        <a:pt x="253" y="0"/>
                      </a:moveTo>
                      <a:lnTo>
                        <a:pt x="258" y="0"/>
                      </a:lnTo>
                      <a:lnTo>
                        <a:pt x="259" y="1"/>
                      </a:lnTo>
                      <a:lnTo>
                        <a:pt x="258" y="2"/>
                      </a:lnTo>
                      <a:lnTo>
                        <a:pt x="253" y="2"/>
                      </a:lnTo>
                      <a:lnTo>
                        <a:pt x="251" y="1"/>
                      </a:lnTo>
                      <a:lnTo>
                        <a:pt x="253" y="0"/>
                      </a:lnTo>
                      <a:close/>
                      <a:moveTo>
                        <a:pt x="263" y="0"/>
                      </a:moveTo>
                      <a:lnTo>
                        <a:pt x="268" y="0"/>
                      </a:lnTo>
                      <a:lnTo>
                        <a:pt x="268" y="1"/>
                      </a:lnTo>
                      <a:lnTo>
                        <a:pt x="268" y="2"/>
                      </a:lnTo>
                      <a:lnTo>
                        <a:pt x="263" y="2"/>
                      </a:lnTo>
                      <a:lnTo>
                        <a:pt x="262" y="1"/>
                      </a:lnTo>
                      <a:lnTo>
                        <a:pt x="263" y="0"/>
                      </a:lnTo>
                      <a:close/>
                      <a:moveTo>
                        <a:pt x="273" y="0"/>
                      </a:moveTo>
                      <a:lnTo>
                        <a:pt x="278" y="0"/>
                      </a:lnTo>
                      <a:lnTo>
                        <a:pt x="279" y="1"/>
                      </a:lnTo>
                      <a:lnTo>
                        <a:pt x="278" y="2"/>
                      </a:lnTo>
                      <a:lnTo>
                        <a:pt x="273" y="2"/>
                      </a:lnTo>
                      <a:lnTo>
                        <a:pt x="272" y="1"/>
                      </a:lnTo>
                      <a:lnTo>
                        <a:pt x="273" y="0"/>
                      </a:lnTo>
                      <a:close/>
                      <a:moveTo>
                        <a:pt x="283" y="0"/>
                      </a:moveTo>
                      <a:lnTo>
                        <a:pt x="288" y="0"/>
                      </a:lnTo>
                      <a:lnTo>
                        <a:pt x="289" y="1"/>
                      </a:lnTo>
                      <a:lnTo>
                        <a:pt x="288" y="2"/>
                      </a:lnTo>
                      <a:lnTo>
                        <a:pt x="283" y="2"/>
                      </a:lnTo>
                      <a:lnTo>
                        <a:pt x="282" y="1"/>
                      </a:lnTo>
                      <a:lnTo>
                        <a:pt x="283" y="0"/>
                      </a:lnTo>
                      <a:close/>
                      <a:moveTo>
                        <a:pt x="293" y="0"/>
                      </a:moveTo>
                      <a:lnTo>
                        <a:pt x="298" y="0"/>
                      </a:lnTo>
                      <a:lnTo>
                        <a:pt x="298" y="1"/>
                      </a:lnTo>
                      <a:lnTo>
                        <a:pt x="298" y="2"/>
                      </a:lnTo>
                      <a:lnTo>
                        <a:pt x="293" y="2"/>
                      </a:lnTo>
                      <a:lnTo>
                        <a:pt x="292" y="1"/>
                      </a:lnTo>
                      <a:lnTo>
                        <a:pt x="293" y="0"/>
                      </a:lnTo>
                      <a:close/>
                      <a:moveTo>
                        <a:pt x="303" y="0"/>
                      </a:moveTo>
                      <a:lnTo>
                        <a:pt x="308" y="0"/>
                      </a:lnTo>
                      <a:lnTo>
                        <a:pt x="309" y="1"/>
                      </a:lnTo>
                      <a:lnTo>
                        <a:pt x="308" y="2"/>
                      </a:lnTo>
                      <a:lnTo>
                        <a:pt x="303" y="2"/>
                      </a:lnTo>
                      <a:lnTo>
                        <a:pt x="303" y="1"/>
                      </a:lnTo>
                      <a:lnTo>
                        <a:pt x="303" y="0"/>
                      </a:lnTo>
                      <a:close/>
                      <a:moveTo>
                        <a:pt x="313" y="0"/>
                      </a:moveTo>
                      <a:lnTo>
                        <a:pt x="318" y="0"/>
                      </a:lnTo>
                      <a:lnTo>
                        <a:pt x="319" y="1"/>
                      </a:lnTo>
                      <a:lnTo>
                        <a:pt x="318" y="2"/>
                      </a:lnTo>
                      <a:lnTo>
                        <a:pt x="313" y="2"/>
                      </a:lnTo>
                      <a:lnTo>
                        <a:pt x="312" y="1"/>
                      </a:lnTo>
                      <a:lnTo>
                        <a:pt x="313" y="0"/>
                      </a:lnTo>
                      <a:close/>
                      <a:moveTo>
                        <a:pt x="324" y="0"/>
                      </a:moveTo>
                      <a:lnTo>
                        <a:pt x="329" y="0"/>
                      </a:lnTo>
                      <a:lnTo>
                        <a:pt x="329" y="1"/>
                      </a:lnTo>
                      <a:lnTo>
                        <a:pt x="329" y="2"/>
                      </a:lnTo>
                      <a:lnTo>
                        <a:pt x="324" y="2"/>
                      </a:lnTo>
                      <a:lnTo>
                        <a:pt x="323" y="1"/>
                      </a:lnTo>
                      <a:lnTo>
                        <a:pt x="324" y="0"/>
                      </a:lnTo>
                      <a:close/>
                      <a:moveTo>
                        <a:pt x="333" y="0"/>
                      </a:moveTo>
                      <a:lnTo>
                        <a:pt x="338" y="0"/>
                      </a:lnTo>
                      <a:lnTo>
                        <a:pt x="339" y="1"/>
                      </a:lnTo>
                      <a:lnTo>
                        <a:pt x="338" y="2"/>
                      </a:lnTo>
                      <a:lnTo>
                        <a:pt x="333" y="2"/>
                      </a:lnTo>
                      <a:lnTo>
                        <a:pt x="333" y="1"/>
                      </a:lnTo>
                      <a:lnTo>
                        <a:pt x="333" y="0"/>
                      </a:lnTo>
                      <a:close/>
                      <a:moveTo>
                        <a:pt x="343" y="0"/>
                      </a:moveTo>
                      <a:lnTo>
                        <a:pt x="349" y="0"/>
                      </a:lnTo>
                      <a:lnTo>
                        <a:pt x="350" y="1"/>
                      </a:lnTo>
                      <a:lnTo>
                        <a:pt x="349" y="2"/>
                      </a:lnTo>
                      <a:lnTo>
                        <a:pt x="343" y="2"/>
                      </a:lnTo>
                      <a:lnTo>
                        <a:pt x="342" y="1"/>
                      </a:lnTo>
                      <a:lnTo>
                        <a:pt x="343" y="0"/>
                      </a:lnTo>
                      <a:close/>
                      <a:moveTo>
                        <a:pt x="354" y="0"/>
                      </a:moveTo>
                      <a:lnTo>
                        <a:pt x="359" y="0"/>
                      </a:lnTo>
                      <a:lnTo>
                        <a:pt x="359" y="1"/>
                      </a:lnTo>
                      <a:lnTo>
                        <a:pt x="359" y="2"/>
                      </a:lnTo>
                      <a:lnTo>
                        <a:pt x="354" y="2"/>
                      </a:lnTo>
                      <a:lnTo>
                        <a:pt x="353" y="1"/>
                      </a:lnTo>
                      <a:lnTo>
                        <a:pt x="354" y="0"/>
                      </a:lnTo>
                      <a:close/>
                      <a:moveTo>
                        <a:pt x="363" y="0"/>
                      </a:moveTo>
                      <a:lnTo>
                        <a:pt x="368" y="0"/>
                      </a:lnTo>
                      <a:lnTo>
                        <a:pt x="369" y="1"/>
                      </a:lnTo>
                      <a:lnTo>
                        <a:pt x="368" y="2"/>
                      </a:lnTo>
                      <a:lnTo>
                        <a:pt x="363" y="2"/>
                      </a:lnTo>
                      <a:lnTo>
                        <a:pt x="363" y="1"/>
                      </a:lnTo>
                      <a:lnTo>
                        <a:pt x="363" y="0"/>
                      </a:lnTo>
                      <a:close/>
                      <a:moveTo>
                        <a:pt x="374" y="0"/>
                      </a:moveTo>
                      <a:lnTo>
                        <a:pt x="379" y="0"/>
                      </a:lnTo>
                      <a:lnTo>
                        <a:pt x="380" y="1"/>
                      </a:lnTo>
                      <a:lnTo>
                        <a:pt x="379" y="2"/>
                      </a:lnTo>
                      <a:lnTo>
                        <a:pt x="374" y="2"/>
                      </a:lnTo>
                      <a:lnTo>
                        <a:pt x="373" y="1"/>
                      </a:lnTo>
                      <a:lnTo>
                        <a:pt x="374" y="0"/>
                      </a:lnTo>
                      <a:close/>
                    </a:path>
                  </a:pathLst>
                </a:custGeom>
                <a:solidFill>
                  <a:srgbClr val="000000"/>
                </a:solidFill>
                <a:ln w="9525">
                  <a:noFill/>
                  <a:round/>
                  <a:headEnd/>
                  <a:tailEnd/>
                </a:ln>
              </p:spPr>
              <p:txBody>
                <a:bodyPr/>
                <a:lstStyle/>
                <a:p>
                  <a:endParaRPr lang="en-US"/>
                </a:p>
              </p:txBody>
            </p:sp>
            <p:sp>
              <p:nvSpPr>
                <p:cNvPr id="1193" name="Freeform 703"/>
                <p:cNvSpPr>
                  <a:spLocks/>
                </p:cNvSpPr>
                <p:nvPr/>
              </p:nvSpPr>
              <p:spPr bwMode="auto">
                <a:xfrm>
                  <a:off x="3080"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94" name="Freeform 704"/>
                <p:cNvSpPr>
                  <a:spLocks/>
                </p:cNvSpPr>
                <p:nvPr/>
              </p:nvSpPr>
              <p:spPr bwMode="auto">
                <a:xfrm>
                  <a:off x="3089"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95" name="Freeform 705"/>
                <p:cNvSpPr>
                  <a:spLocks/>
                </p:cNvSpPr>
                <p:nvPr/>
              </p:nvSpPr>
              <p:spPr bwMode="auto">
                <a:xfrm>
                  <a:off x="310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96" name="Freeform 706"/>
                <p:cNvSpPr>
                  <a:spLocks/>
                </p:cNvSpPr>
                <p:nvPr/>
              </p:nvSpPr>
              <p:spPr bwMode="auto">
                <a:xfrm>
                  <a:off x="3110"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97" name="Freeform 707"/>
                <p:cNvSpPr>
                  <a:spLocks/>
                </p:cNvSpPr>
                <p:nvPr/>
              </p:nvSpPr>
              <p:spPr bwMode="auto">
                <a:xfrm>
                  <a:off x="312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98" name="Freeform 708"/>
                <p:cNvSpPr>
                  <a:spLocks/>
                </p:cNvSpPr>
                <p:nvPr/>
              </p:nvSpPr>
              <p:spPr bwMode="auto">
                <a:xfrm>
                  <a:off x="313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99" name="Freeform 709"/>
                <p:cNvSpPr>
                  <a:spLocks/>
                </p:cNvSpPr>
                <p:nvPr/>
              </p:nvSpPr>
              <p:spPr bwMode="auto">
                <a:xfrm>
                  <a:off x="314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00" name="Freeform 710"/>
                <p:cNvSpPr>
                  <a:spLocks/>
                </p:cNvSpPr>
                <p:nvPr/>
              </p:nvSpPr>
              <p:spPr bwMode="auto">
                <a:xfrm>
                  <a:off x="315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01" name="Freeform 711"/>
                <p:cNvSpPr>
                  <a:spLocks/>
                </p:cNvSpPr>
                <p:nvPr/>
              </p:nvSpPr>
              <p:spPr bwMode="auto">
                <a:xfrm>
                  <a:off x="3160" y="223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02" name="Freeform 712"/>
                <p:cNvSpPr>
                  <a:spLocks/>
                </p:cNvSpPr>
                <p:nvPr/>
              </p:nvSpPr>
              <p:spPr bwMode="auto">
                <a:xfrm>
                  <a:off x="3171"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203" name="Freeform 713"/>
                <p:cNvSpPr>
                  <a:spLocks/>
                </p:cNvSpPr>
                <p:nvPr/>
              </p:nvSpPr>
              <p:spPr bwMode="auto">
                <a:xfrm>
                  <a:off x="318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04" name="Freeform 714"/>
                <p:cNvSpPr>
                  <a:spLocks/>
                </p:cNvSpPr>
                <p:nvPr/>
              </p:nvSpPr>
              <p:spPr bwMode="auto">
                <a:xfrm>
                  <a:off x="3191"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05" name="Freeform 715"/>
                <p:cNvSpPr>
                  <a:spLocks/>
                </p:cNvSpPr>
                <p:nvPr/>
              </p:nvSpPr>
              <p:spPr bwMode="auto">
                <a:xfrm>
                  <a:off x="3201"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06" name="Freeform 716"/>
                <p:cNvSpPr>
                  <a:spLocks/>
                </p:cNvSpPr>
                <p:nvPr/>
              </p:nvSpPr>
              <p:spPr bwMode="auto">
                <a:xfrm>
                  <a:off x="3210"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07" name="Freeform 717"/>
                <p:cNvSpPr>
                  <a:spLocks/>
                </p:cNvSpPr>
                <p:nvPr/>
              </p:nvSpPr>
              <p:spPr bwMode="auto">
                <a:xfrm>
                  <a:off x="3221"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08" name="Freeform 718"/>
                <p:cNvSpPr>
                  <a:spLocks/>
                </p:cNvSpPr>
                <p:nvPr/>
              </p:nvSpPr>
              <p:spPr bwMode="auto">
                <a:xfrm>
                  <a:off x="3231" y="2235"/>
                  <a:ext cx="7" cy="2"/>
                </a:xfrm>
                <a:custGeom>
                  <a:avLst/>
                  <a:gdLst>
                    <a:gd name="T0" fmla="*/ 1 w 7"/>
                    <a:gd name="T1" fmla="*/ 0 h 2"/>
                    <a:gd name="T2" fmla="*/ 5 w 7"/>
                    <a:gd name="T3" fmla="*/ 0 h 2"/>
                    <a:gd name="T4" fmla="*/ 7 w 7"/>
                    <a:gd name="T5" fmla="*/ 1 h 2"/>
                    <a:gd name="T6" fmla="*/ 5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5" y="0"/>
                      </a:lnTo>
                      <a:lnTo>
                        <a:pt x="7"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09" name="Freeform 719"/>
                <p:cNvSpPr>
                  <a:spLocks/>
                </p:cNvSpPr>
                <p:nvPr/>
              </p:nvSpPr>
              <p:spPr bwMode="auto">
                <a:xfrm>
                  <a:off x="324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10" name="Freeform 720"/>
                <p:cNvSpPr>
                  <a:spLocks/>
                </p:cNvSpPr>
                <p:nvPr/>
              </p:nvSpPr>
              <p:spPr bwMode="auto">
                <a:xfrm>
                  <a:off x="325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11" name="Freeform 721"/>
                <p:cNvSpPr>
                  <a:spLocks/>
                </p:cNvSpPr>
                <p:nvPr/>
              </p:nvSpPr>
              <p:spPr bwMode="auto">
                <a:xfrm>
                  <a:off x="326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212" name="Freeform 722"/>
                <p:cNvSpPr>
                  <a:spLocks/>
                </p:cNvSpPr>
                <p:nvPr/>
              </p:nvSpPr>
              <p:spPr bwMode="auto">
                <a:xfrm>
                  <a:off x="327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13" name="Freeform 723"/>
                <p:cNvSpPr>
                  <a:spLocks/>
                </p:cNvSpPr>
                <p:nvPr/>
              </p:nvSpPr>
              <p:spPr bwMode="auto">
                <a:xfrm>
                  <a:off x="3281" y="223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14" name="Freeform 724"/>
                <p:cNvSpPr>
                  <a:spLocks/>
                </p:cNvSpPr>
                <p:nvPr/>
              </p:nvSpPr>
              <p:spPr bwMode="auto">
                <a:xfrm>
                  <a:off x="329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215" name="Freeform 725"/>
                <p:cNvSpPr>
                  <a:spLocks/>
                </p:cNvSpPr>
                <p:nvPr/>
              </p:nvSpPr>
              <p:spPr bwMode="auto">
                <a:xfrm>
                  <a:off x="3301" y="2235"/>
                  <a:ext cx="8" cy="2"/>
                </a:xfrm>
                <a:custGeom>
                  <a:avLst/>
                  <a:gdLst>
                    <a:gd name="T0" fmla="*/ 1 w 8"/>
                    <a:gd name="T1" fmla="*/ 0 h 2"/>
                    <a:gd name="T2" fmla="*/ 6 w 8"/>
                    <a:gd name="T3" fmla="*/ 0 h 2"/>
                    <a:gd name="T4" fmla="*/ 8 w 8"/>
                    <a:gd name="T5" fmla="*/ 1 h 2"/>
                    <a:gd name="T6" fmla="*/ 6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6" y="0"/>
                      </a:lnTo>
                      <a:lnTo>
                        <a:pt x="8"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16" name="Freeform 726"/>
                <p:cNvSpPr>
                  <a:spLocks/>
                </p:cNvSpPr>
                <p:nvPr/>
              </p:nvSpPr>
              <p:spPr bwMode="auto">
                <a:xfrm>
                  <a:off x="331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17" name="Freeform 727"/>
                <p:cNvSpPr>
                  <a:spLocks/>
                </p:cNvSpPr>
                <p:nvPr/>
              </p:nvSpPr>
              <p:spPr bwMode="auto">
                <a:xfrm>
                  <a:off x="332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218" name="Freeform 728"/>
                <p:cNvSpPr>
                  <a:spLocks/>
                </p:cNvSpPr>
                <p:nvPr/>
              </p:nvSpPr>
              <p:spPr bwMode="auto">
                <a:xfrm>
                  <a:off x="3331" y="2235"/>
                  <a:ext cx="8" cy="2"/>
                </a:xfrm>
                <a:custGeom>
                  <a:avLst/>
                  <a:gdLst>
                    <a:gd name="T0" fmla="*/ 2 w 8"/>
                    <a:gd name="T1" fmla="*/ 0 h 2"/>
                    <a:gd name="T2" fmla="*/ 7 w 8"/>
                    <a:gd name="T3" fmla="*/ 0 h 2"/>
                    <a:gd name="T4" fmla="*/ 8 w 8"/>
                    <a:gd name="T5" fmla="*/ 1 h 2"/>
                    <a:gd name="T6" fmla="*/ 7 w 8"/>
                    <a:gd name="T7" fmla="*/ 2 h 2"/>
                    <a:gd name="T8" fmla="*/ 2 w 8"/>
                    <a:gd name="T9" fmla="*/ 2 h 2"/>
                    <a:gd name="T10" fmla="*/ 0 w 8"/>
                    <a:gd name="T11" fmla="*/ 1 h 2"/>
                    <a:gd name="T12" fmla="*/ 2 w 8"/>
                    <a:gd name="T13" fmla="*/ 0 h 2"/>
                    <a:gd name="T14" fmla="*/ 2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2" y="0"/>
                      </a:moveTo>
                      <a:lnTo>
                        <a:pt x="7" y="0"/>
                      </a:lnTo>
                      <a:lnTo>
                        <a:pt x="8" y="1"/>
                      </a:lnTo>
                      <a:lnTo>
                        <a:pt x="7" y="2"/>
                      </a:lnTo>
                      <a:lnTo>
                        <a:pt x="2" y="2"/>
                      </a:lnTo>
                      <a:lnTo>
                        <a:pt x="0" y="1"/>
                      </a:lnTo>
                      <a:lnTo>
                        <a:pt x="2" y="0"/>
                      </a:lnTo>
                    </a:path>
                  </a:pathLst>
                </a:custGeom>
                <a:noFill/>
                <a:ln w="1588">
                  <a:solidFill>
                    <a:srgbClr val="000000"/>
                  </a:solidFill>
                  <a:round/>
                  <a:headEnd/>
                  <a:tailEnd/>
                </a:ln>
              </p:spPr>
              <p:txBody>
                <a:bodyPr/>
                <a:lstStyle/>
                <a:p>
                  <a:endParaRPr lang="en-US"/>
                </a:p>
              </p:txBody>
            </p:sp>
            <p:sp>
              <p:nvSpPr>
                <p:cNvPr id="1219" name="Freeform 729"/>
                <p:cNvSpPr>
                  <a:spLocks/>
                </p:cNvSpPr>
                <p:nvPr/>
              </p:nvSpPr>
              <p:spPr bwMode="auto">
                <a:xfrm>
                  <a:off x="334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20" name="Freeform 730"/>
                <p:cNvSpPr>
                  <a:spLocks/>
                </p:cNvSpPr>
                <p:nvPr/>
              </p:nvSpPr>
              <p:spPr bwMode="auto">
                <a:xfrm>
                  <a:off x="335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21" name="Freeform 731"/>
                <p:cNvSpPr>
                  <a:spLocks/>
                </p:cNvSpPr>
                <p:nvPr/>
              </p:nvSpPr>
              <p:spPr bwMode="auto">
                <a:xfrm>
                  <a:off x="336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22" name="Freeform 732"/>
                <p:cNvSpPr>
                  <a:spLocks/>
                </p:cNvSpPr>
                <p:nvPr/>
              </p:nvSpPr>
              <p:spPr bwMode="auto">
                <a:xfrm>
                  <a:off x="337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23" name="Freeform 733"/>
                <p:cNvSpPr>
                  <a:spLocks/>
                </p:cNvSpPr>
                <p:nvPr/>
              </p:nvSpPr>
              <p:spPr bwMode="auto">
                <a:xfrm>
                  <a:off x="338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224" name="Freeform 734"/>
                <p:cNvSpPr>
                  <a:spLocks/>
                </p:cNvSpPr>
                <p:nvPr/>
              </p:nvSpPr>
              <p:spPr bwMode="auto">
                <a:xfrm>
                  <a:off x="339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25" name="Freeform 735"/>
                <p:cNvSpPr>
                  <a:spLocks/>
                </p:cNvSpPr>
                <p:nvPr/>
              </p:nvSpPr>
              <p:spPr bwMode="auto">
                <a:xfrm>
                  <a:off x="3403"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26" name="Freeform 736"/>
                <p:cNvSpPr>
                  <a:spLocks/>
                </p:cNvSpPr>
                <p:nvPr/>
              </p:nvSpPr>
              <p:spPr bwMode="auto">
                <a:xfrm>
                  <a:off x="341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227" name="Freeform 737"/>
                <p:cNvSpPr>
                  <a:spLocks/>
                </p:cNvSpPr>
                <p:nvPr/>
              </p:nvSpPr>
              <p:spPr bwMode="auto">
                <a:xfrm>
                  <a:off x="3422"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28" name="Freeform 738"/>
                <p:cNvSpPr>
                  <a:spLocks/>
                </p:cNvSpPr>
                <p:nvPr/>
              </p:nvSpPr>
              <p:spPr bwMode="auto">
                <a:xfrm>
                  <a:off x="3433"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29" name="Freeform 739"/>
                <p:cNvSpPr>
                  <a:spLocks/>
                </p:cNvSpPr>
                <p:nvPr/>
              </p:nvSpPr>
              <p:spPr bwMode="auto">
                <a:xfrm>
                  <a:off x="344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230" name="Freeform 740"/>
                <p:cNvSpPr>
                  <a:spLocks/>
                </p:cNvSpPr>
                <p:nvPr/>
              </p:nvSpPr>
              <p:spPr bwMode="auto">
                <a:xfrm>
                  <a:off x="3453"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31" name="Freeform 741"/>
                <p:cNvSpPr>
                  <a:spLocks noEditPoints="1"/>
                </p:cNvSpPr>
                <p:nvPr/>
              </p:nvSpPr>
              <p:spPr bwMode="auto">
                <a:xfrm>
                  <a:off x="3080" y="2235"/>
                  <a:ext cx="380" cy="2"/>
                </a:xfrm>
                <a:custGeom>
                  <a:avLst/>
                  <a:gdLst>
                    <a:gd name="T0" fmla="*/ 1 w 380"/>
                    <a:gd name="T1" fmla="*/ 2 h 2"/>
                    <a:gd name="T2" fmla="*/ 16 w 380"/>
                    <a:gd name="T3" fmla="*/ 0 h 2"/>
                    <a:gd name="T4" fmla="*/ 10 w 380"/>
                    <a:gd name="T5" fmla="*/ 0 h 2"/>
                    <a:gd name="T6" fmla="*/ 26 w 380"/>
                    <a:gd name="T7" fmla="*/ 2 h 2"/>
                    <a:gd name="T8" fmla="*/ 31 w 380"/>
                    <a:gd name="T9" fmla="*/ 0 h 2"/>
                    <a:gd name="T10" fmla="*/ 30 w 380"/>
                    <a:gd name="T11" fmla="*/ 1 h 2"/>
                    <a:gd name="T12" fmla="*/ 47 w 380"/>
                    <a:gd name="T13" fmla="*/ 1 h 2"/>
                    <a:gd name="T14" fmla="*/ 41 w 380"/>
                    <a:gd name="T15" fmla="*/ 0 h 2"/>
                    <a:gd name="T16" fmla="*/ 51 w 380"/>
                    <a:gd name="T17" fmla="*/ 2 h 2"/>
                    <a:gd name="T18" fmla="*/ 66 w 380"/>
                    <a:gd name="T19" fmla="*/ 0 h 2"/>
                    <a:gd name="T20" fmla="*/ 61 w 380"/>
                    <a:gd name="T21" fmla="*/ 0 h 2"/>
                    <a:gd name="T22" fmla="*/ 76 w 380"/>
                    <a:gd name="T23" fmla="*/ 2 h 2"/>
                    <a:gd name="T24" fmla="*/ 81 w 380"/>
                    <a:gd name="T25" fmla="*/ 0 h 2"/>
                    <a:gd name="T26" fmla="*/ 80 w 380"/>
                    <a:gd name="T27" fmla="*/ 1 h 2"/>
                    <a:gd name="T28" fmla="*/ 97 w 380"/>
                    <a:gd name="T29" fmla="*/ 1 h 2"/>
                    <a:gd name="T30" fmla="*/ 91 w 380"/>
                    <a:gd name="T31" fmla="*/ 0 h 2"/>
                    <a:gd name="T32" fmla="*/ 101 w 380"/>
                    <a:gd name="T33" fmla="*/ 2 h 2"/>
                    <a:gd name="T34" fmla="*/ 117 w 380"/>
                    <a:gd name="T35" fmla="*/ 0 h 2"/>
                    <a:gd name="T36" fmla="*/ 112 w 380"/>
                    <a:gd name="T37" fmla="*/ 0 h 2"/>
                    <a:gd name="T38" fmla="*/ 126 w 380"/>
                    <a:gd name="T39" fmla="*/ 2 h 2"/>
                    <a:gd name="T40" fmla="*/ 131 w 380"/>
                    <a:gd name="T41" fmla="*/ 0 h 2"/>
                    <a:gd name="T42" fmla="*/ 130 w 380"/>
                    <a:gd name="T43" fmla="*/ 1 h 2"/>
                    <a:gd name="T44" fmla="*/ 147 w 380"/>
                    <a:gd name="T45" fmla="*/ 1 h 2"/>
                    <a:gd name="T46" fmla="*/ 142 w 380"/>
                    <a:gd name="T47" fmla="*/ 0 h 2"/>
                    <a:gd name="T48" fmla="*/ 152 w 380"/>
                    <a:gd name="T49" fmla="*/ 2 h 2"/>
                    <a:gd name="T50" fmla="*/ 167 w 380"/>
                    <a:gd name="T51" fmla="*/ 0 h 2"/>
                    <a:gd name="T52" fmla="*/ 162 w 380"/>
                    <a:gd name="T53" fmla="*/ 0 h 2"/>
                    <a:gd name="T54" fmla="*/ 177 w 380"/>
                    <a:gd name="T55" fmla="*/ 2 h 2"/>
                    <a:gd name="T56" fmla="*/ 182 w 380"/>
                    <a:gd name="T57" fmla="*/ 0 h 2"/>
                    <a:gd name="T58" fmla="*/ 182 w 380"/>
                    <a:gd name="T59" fmla="*/ 1 h 2"/>
                    <a:gd name="T60" fmla="*/ 198 w 380"/>
                    <a:gd name="T61" fmla="*/ 1 h 2"/>
                    <a:gd name="T62" fmla="*/ 192 w 380"/>
                    <a:gd name="T63" fmla="*/ 0 h 2"/>
                    <a:gd name="T64" fmla="*/ 202 w 380"/>
                    <a:gd name="T65" fmla="*/ 2 h 2"/>
                    <a:gd name="T66" fmla="*/ 217 w 380"/>
                    <a:gd name="T67" fmla="*/ 0 h 2"/>
                    <a:gd name="T68" fmla="*/ 212 w 380"/>
                    <a:gd name="T69" fmla="*/ 0 h 2"/>
                    <a:gd name="T70" fmla="*/ 227 w 380"/>
                    <a:gd name="T71" fmla="*/ 2 h 2"/>
                    <a:gd name="T72" fmla="*/ 233 w 380"/>
                    <a:gd name="T73" fmla="*/ 0 h 2"/>
                    <a:gd name="T74" fmla="*/ 232 w 380"/>
                    <a:gd name="T75" fmla="*/ 1 h 2"/>
                    <a:gd name="T76" fmla="*/ 248 w 380"/>
                    <a:gd name="T77" fmla="*/ 1 h 2"/>
                    <a:gd name="T78" fmla="*/ 242 w 380"/>
                    <a:gd name="T79" fmla="*/ 0 h 2"/>
                    <a:gd name="T80" fmla="*/ 253 w 380"/>
                    <a:gd name="T81" fmla="*/ 2 h 2"/>
                    <a:gd name="T82" fmla="*/ 268 w 380"/>
                    <a:gd name="T83" fmla="*/ 0 h 2"/>
                    <a:gd name="T84" fmla="*/ 263 w 380"/>
                    <a:gd name="T85" fmla="*/ 0 h 2"/>
                    <a:gd name="T86" fmla="*/ 278 w 380"/>
                    <a:gd name="T87" fmla="*/ 2 h 2"/>
                    <a:gd name="T88" fmla="*/ 283 w 380"/>
                    <a:gd name="T89" fmla="*/ 0 h 2"/>
                    <a:gd name="T90" fmla="*/ 282 w 380"/>
                    <a:gd name="T91" fmla="*/ 1 h 2"/>
                    <a:gd name="T92" fmla="*/ 298 w 380"/>
                    <a:gd name="T93" fmla="*/ 1 h 2"/>
                    <a:gd name="T94" fmla="*/ 293 w 380"/>
                    <a:gd name="T95" fmla="*/ 0 h 2"/>
                    <a:gd name="T96" fmla="*/ 303 w 380"/>
                    <a:gd name="T97" fmla="*/ 2 h 2"/>
                    <a:gd name="T98" fmla="*/ 318 w 380"/>
                    <a:gd name="T99" fmla="*/ 0 h 2"/>
                    <a:gd name="T100" fmla="*/ 313 w 380"/>
                    <a:gd name="T101" fmla="*/ 0 h 2"/>
                    <a:gd name="T102" fmla="*/ 329 w 380"/>
                    <a:gd name="T103" fmla="*/ 2 h 2"/>
                    <a:gd name="T104" fmla="*/ 333 w 380"/>
                    <a:gd name="T105" fmla="*/ 0 h 2"/>
                    <a:gd name="T106" fmla="*/ 333 w 380"/>
                    <a:gd name="T107" fmla="*/ 1 h 2"/>
                    <a:gd name="T108" fmla="*/ 350 w 380"/>
                    <a:gd name="T109" fmla="*/ 1 h 2"/>
                    <a:gd name="T110" fmla="*/ 343 w 380"/>
                    <a:gd name="T111" fmla="*/ 0 h 2"/>
                    <a:gd name="T112" fmla="*/ 354 w 380"/>
                    <a:gd name="T113" fmla="*/ 2 h 2"/>
                    <a:gd name="T114" fmla="*/ 368 w 380"/>
                    <a:gd name="T115" fmla="*/ 0 h 2"/>
                    <a:gd name="T116" fmla="*/ 363 w 380"/>
                    <a:gd name="T117" fmla="*/ 0 h 2"/>
                    <a:gd name="T118" fmla="*/ 379 w 380"/>
                    <a:gd name="T119" fmla="*/ 2 h 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80"/>
                    <a:gd name="T181" fmla="*/ 0 h 2"/>
                    <a:gd name="T182" fmla="*/ 380 w 380"/>
                    <a:gd name="T183" fmla="*/ 2 h 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80" h="2">
                      <a:moveTo>
                        <a:pt x="1" y="0"/>
                      </a:moveTo>
                      <a:lnTo>
                        <a:pt x="5" y="0"/>
                      </a:lnTo>
                      <a:lnTo>
                        <a:pt x="6" y="1"/>
                      </a:lnTo>
                      <a:lnTo>
                        <a:pt x="5" y="2"/>
                      </a:lnTo>
                      <a:lnTo>
                        <a:pt x="1" y="2"/>
                      </a:lnTo>
                      <a:lnTo>
                        <a:pt x="0" y="1"/>
                      </a:lnTo>
                      <a:lnTo>
                        <a:pt x="1" y="0"/>
                      </a:lnTo>
                      <a:close/>
                      <a:moveTo>
                        <a:pt x="10" y="0"/>
                      </a:moveTo>
                      <a:lnTo>
                        <a:pt x="16" y="0"/>
                      </a:lnTo>
                      <a:lnTo>
                        <a:pt x="17" y="1"/>
                      </a:lnTo>
                      <a:lnTo>
                        <a:pt x="16" y="2"/>
                      </a:lnTo>
                      <a:lnTo>
                        <a:pt x="10" y="2"/>
                      </a:lnTo>
                      <a:lnTo>
                        <a:pt x="9" y="1"/>
                      </a:lnTo>
                      <a:lnTo>
                        <a:pt x="10" y="0"/>
                      </a:lnTo>
                      <a:close/>
                      <a:moveTo>
                        <a:pt x="21" y="0"/>
                      </a:moveTo>
                      <a:lnTo>
                        <a:pt x="26" y="0"/>
                      </a:lnTo>
                      <a:lnTo>
                        <a:pt x="27" y="1"/>
                      </a:lnTo>
                      <a:lnTo>
                        <a:pt x="26" y="2"/>
                      </a:lnTo>
                      <a:lnTo>
                        <a:pt x="21" y="2"/>
                      </a:lnTo>
                      <a:lnTo>
                        <a:pt x="20" y="1"/>
                      </a:lnTo>
                      <a:lnTo>
                        <a:pt x="21" y="0"/>
                      </a:lnTo>
                      <a:close/>
                      <a:moveTo>
                        <a:pt x="31" y="0"/>
                      </a:moveTo>
                      <a:lnTo>
                        <a:pt x="35" y="0"/>
                      </a:lnTo>
                      <a:lnTo>
                        <a:pt x="36" y="1"/>
                      </a:lnTo>
                      <a:lnTo>
                        <a:pt x="35" y="2"/>
                      </a:lnTo>
                      <a:lnTo>
                        <a:pt x="31" y="2"/>
                      </a:lnTo>
                      <a:lnTo>
                        <a:pt x="30" y="1"/>
                      </a:lnTo>
                      <a:lnTo>
                        <a:pt x="31" y="0"/>
                      </a:lnTo>
                      <a:close/>
                      <a:moveTo>
                        <a:pt x="41" y="0"/>
                      </a:moveTo>
                      <a:lnTo>
                        <a:pt x="46" y="0"/>
                      </a:lnTo>
                      <a:lnTo>
                        <a:pt x="47" y="1"/>
                      </a:lnTo>
                      <a:lnTo>
                        <a:pt x="46" y="2"/>
                      </a:lnTo>
                      <a:lnTo>
                        <a:pt x="41" y="2"/>
                      </a:lnTo>
                      <a:lnTo>
                        <a:pt x="40" y="1"/>
                      </a:lnTo>
                      <a:lnTo>
                        <a:pt x="41" y="0"/>
                      </a:lnTo>
                      <a:close/>
                      <a:moveTo>
                        <a:pt x="51" y="0"/>
                      </a:moveTo>
                      <a:lnTo>
                        <a:pt x="56" y="0"/>
                      </a:lnTo>
                      <a:lnTo>
                        <a:pt x="57" y="1"/>
                      </a:lnTo>
                      <a:lnTo>
                        <a:pt x="56" y="2"/>
                      </a:lnTo>
                      <a:lnTo>
                        <a:pt x="51" y="2"/>
                      </a:lnTo>
                      <a:lnTo>
                        <a:pt x="50" y="1"/>
                      </a:lnTo>
                      <a:lnTo>
                        <a:pt x="51" y="0"/>
                      </a:lnTo>
                      <a:close/>
                      <a:moveTo>
                        <a:pt x="61" y="0"/>
                      </a:moveTo>
                      <a:lnTo>
                        <a:pt x="66" y="0"/>
                      </a:lnTo>
                      <a:lnTo>
                        <a:pt x="67" y="1"/>
                      </a:lnTo>
                      <a:lnTo>
                        <a:pt x="66" y="2"/>
                      </a:lnTo>
                      <a:lnTo>
                        <a:pt x="61" y="2"/>
                      </a:lnTo>
                      <a:lnTo>
                        <a:pt x="60" y="1"/>
                      </a:lnTo>
                      <a:lnTo>
                        <a:pt x="61" y="0"/>
                      </a:lnTo>
                      <a:close/>
                      <a:moveTo>
                        <a:pt x="71" y="0"/>
                      </a:moveTo>
                      <a:lnTo>
                        <a:pt x="76" y="0"/>
                      </a:lnTo>
                      <a:lnTo>
                        <a:pt x="77" y="1"/>
                      </a:lnTo>
                      <a:lnTo>
                        <a:pt x="76" y="2"/>
                      </a:lnTo>
                      <a:lnTo>
                        <a:pt x="71" y="2"/>
                      </a:lnTo>
                      <a:lnTo>
                        <a:pt x="70" y="1"/>
                      </a:lnTo>
                      <a:lnTo>
                        <a:pt x="71" y="0"/>
                      </a:lnTo>
                      <a:close/>
                      <a:moveTo>
                        <a:pt x="81" y="0"/>
                      </a:moveTo>
                      <a:lnTo>
                        <a:pt x="87" y="0"/>
                      </a:lnTo>
                      <a:lnTo>
                        <a:pt x="87" y="1"/>
                      </a:lnTo>
                      <a:lnTo>
                        <a:pt x="87" y="2"/>
                      </a:lnTo>
                      <a:lnTo>
                        <a:pt x="81" y="2"/>
                      </a:lnTo>
                      <a:lnTo>
                        <a:pt x="80" y="1"/>
                      </a:lnTo>
                      <a:lnTo>
                        <a:pt x="81" y="0"/>
                      </a:lnTo>
                      <a:close/>
                      <a:moveTo>
                        <a:pt x="91" y="0"/>
                      </a:moveTo>
                      <a:lnTo>
                        <a:pt x="96" y="0"/>
                      </a:lnTo>
                      <a:lnTo>
                        <a:pt x="97" y="1"/>
                      </a:lnTo>
                      <a:lnTo>
                        <a:pt x="96" y="2"/>
                      </a:lnTo>
                      <a:lnTo>
                        <a:pt x="91" y="2"/>
                      </a:lnTo>
                      <a:lnTo>
                        <a:pt x="91" y="1"/>
                      </a:lnTo>
                      <a:lnTo>
                        <a:pt x="91" y="0"/>
                      </a:lnTo>
                      <a:close/>
                      <a:moveTo>
                        <a:pt x="101" y="0"/>
                      </a:moveTo>
                      <a:lnTo>
                        <a:pt x="106" y="0"/>
                      </a:lnTo>
                      <a:lnTo>
                        <a:pt x="107" y="1"/>
                      </a:lnTo>
                      <a:lnTo>
                        <a:pt x="106" y="2"/>
                      </a:lnTo>
                      <a:lnTo>
                        <a:pt x="101" y="2"/>
                      </a:lnTo>
                      <a:lnTo>
                        <a:pt x="100" y="1"/>
                      </a:lnTo>
                      <a:lnTo>
                        <a:pt x="101" y="0"/>
                      </a:lnTo>
                      <a:close/>
                      <a:moveTo>
                        <a:pt x="112" y="0"/>
                      </a:moveTo>
                      <a:lnTo>
                        <a:pt x="117" y="0"/>
                      </a:lnTo>
                      <a:lnTo>
                        <a:pt x="117" y="1"/>
                      </a:lnTo>
                      <a:lnTo>
                        <a:pt x="117" y="2"/>
                      </a:lnTo>
                      <a:lnTo>
                        <a:pt x="112" y="2"/>
                      </a:lnTo>
                      <a:lnTo>
                        <a:pt x="111" y="1"/>
                      </a:lnTo>
                      <a:lnTo>
                        <a:pt x="112" y="0"/>
                      </a:lnTo>
                      <a:close/>
                      <a:moveTo>
                        <a:pt x="122" y="0"/>
                      </a:moveTo>
                      <a:lnTo>
                        <a:pt x="126" y="0"/>
                      </a:lnTo>
                      <a:lnTo>
                        <a:pt x="127" y="1"/>
                      </a:lnTo>
                      <a:lnTo>
                        <a:pt x="126" y="2"/>
                      </a:lnTo>
                      <a:lnTo>
                        <a:pt x="122" y="2"/>
                      </a:lnTo>
                      <a:lnTo>
                        <a:pt x="121" y="1"/>
                      </a:lnTo>
                      <a:lnTo>
                        <a:pt x="122" y="0"/>
                      </a:lnTo>
                      <a:close/>
                      <a:moveTo>
                        <a:pt x="131" y="0"/>
                      </a:moveTo>
                      <a:lnTo>
                        <a:pt x="137" y="0"/>
                      </a:lnTo>
                      <a:lnTo>
                        <a:pt x="138" y="1"/>
                      </a:lnTo>
                      <a:lnTo>
                        <a:pt x="137" y="2"/>
                      </a:lnTo>
                      <a:lnTo>
                        <a:pt x="131" y="2"/>
                      </a:lnTo>
                      <a:lnTo>
                        <a:pt x="130" y="1"/>
                      </a:lnTo>
                      <a:lnTo>
                        <a:pt x="131" y="0"/>
                      </a:lnTo>
                      <a:close/>
                      <a:moveTo>
                        <a:pt x="142" y="0"/>
                      </a:moveTo>
                      <a:lnTo>
                        <a:pt x="147" y="0"/>
                      </a:lnTo>
                      <a:lnTo>
                        <a:pt x="147" y="1"/>
                      </a:lnTo>
                      <a:lnTo>
                        <a:pt x="147" y="2"/>
                      </a:lnTo>
                      <a:lnTo>
                        <a:pt x="142" y="2"/>
                      </a:lnTo>
                      <a:lnTo>
                        <a:pt x="141" y="1"/>
                      </a:lnTo>
                      <a:lnTo>
                        <a:pt x="142" y="0"/>
                      </a:lnTo>
                      <a:close/>
                      <a:moveTo>
                        <a:pt x="152" y="0"/>
                      </a:moveTo>
                      <a:lnTo>
                        <a:pt x="156" y="0"/>
                      </a:lnTo>
                      <a:lnTo>
                        <a:pt x="158" y="1"/>
                      </a:lnTo>
                      <a:lnTo>
                        <a:pt x="156" y="2"/>
                      </a:lnTo>
                      <a:lnTo>
                        <a:pt x="152" y="2"/>
                      </a:lnTo>
                      <a:lnTo>
                        <a:pt x="151" y="1"/>
                      </a:lnTo>
                      <a:lnTo>
                        <a:pt x="152" y="0"/>
                      </a:lnTo>
                      <a:close/>
                      <a:moveTo>
                        <a:pt x="162" y="0"/>
                      </a:moveTo>
                      <a:lnTo>
                        <a:pt x="167" y="0"/>
                      </a:lnTo>
                      <a:lnTo>
                        <a:pt x="168" y="1"/>
                      </a:lnTo>
                      <a:lnTo>
                        <a:pt x="167" y="2"/>
                      </a:lnTo>
                      <a:lnTo>
                        <a:pt x="162" y="2"/>
                      </a:lnTo>
                      <a:lnTo>
                        <a:pt x="161" y="1"/>
                      </a:lnTo>
                      <a:lnTo>
                        <a:pt x="162" y="0"/>
                      </a:lnTo>
                      <a:close/>
                      <a:moveTo>
                        <a:pt x="172" y="0"/>
                      </a:moveTo>
                      <a:lnTo>
                        <a:pt x="177" y="0"/>
                      </a:lnTo>
                      <a:lnTo>
                        <a:pt x="178" y="1"/>
                      </a:lnTo>
                      <a:lnTo>
                        <a:pt x="177" y="2"/>
                      </a:lnTo>
                      <a:lnTo>
                        <a:pt x="172" y="2"/>
                      </a:lnTo>
                      <a:lnTo>
                        <a:pt x="171" y="1"/>
                      </a:lnTo>
                      <a:lnTo>
                        <a:pt x="172" y="0"/>
                      </a:lnTo>
                      <a:close/>
                      <a:moveTo>
                        <a:pt x="182" y="0"/>
                      </a:moveTo>
                      <a:lnTo>
                        <a:pt x="187" y="0"/>
                      </a:lnTo>
                      <a:lnTo>
                        <a:pt x="188" y="1"/>
                      </a:lnTo>
                      <a:lnTo>
                        <a:pt x="187" y="2"/>
                      </a:lnTo>
                      <a:lnTo>
                        <a:pt x="182" y="2"/>
                      </a:lnTo>
                      <a:lnTo>
                        <a:pt x="182" y="1"/>
                      </a:lnTo>
                      <a:lnTo>
                        <a:pt x="182" y="0"/>
                      </a:lnTo>
                      <a:close/>
                      <a:moveTo>
                        <a:pt x="192" y="0"/>
                      </a:moveTo>
                      <a:lnTo>
                        <a:pt x="197" y="0"/>
                      </a:lnTo>
                      <a:lnTo>
                        <a:pt x="198" y="1"/>
                      </a:lnTo>
                      <a:lnTo>
                        <a:pt x="197" y="2"/>
                      </a:lnTo>
                      <a:lnTo>
                        <a:pt x="192" y="2"/>
                      </a:lnTo>
                      <a:lnTo>
                        <a:pt x="191" y="1"/>
                      </a:lnTo>
                      <a:lnTo>
                        <a:pt x="192" y="0"/>
                      </a:lnTo>
                      <a:close/>
                      <a:moveTo>
                        <a:pt x="202" y="0"/>
                      </a:moveTo>
                      <a:lnTo>
                        <a:pt x="208" y="0"/>
                      </a:lnTo>
                      <a:lnTo>
                        <a:pt x="208" y="1"/>
                      </a:lnTo>
                      <a:lnTo>
                        <a:pt x="208" y="2"/>
                      </a:lnTo>
                      <a:lnTo>
                        <a:pt x="202" y="2"/>
                      </a:lnTo>
                      <a:lnTo>
                        <a:pt x="201" y="1"/>
                      </a:lnTo>
                      <a:lnTo>
                        <a:pt x="202" y="0"/>
                      </a:lnTo>
                      <a:close/>
                      <a:moveTo>
                        <a:pt x="212" y="0"/>
                      </a:moveTo>
                      <a:lnTo>
                        <a:pt x="217" y="0"/>
                      </a:lnTo>
                      <a:lnTo>
                        <a:pt x="218" y="1"/>
                      </a:lnTo>
                      <a:lnTo>
                        <a:pt x="217" y="2"/>
                      </a:lnTo>
                      <a:lnTo>
                        <a:pt x="212" y="2"/>
                      </a:lnTo>
                      <a:lnTo>
                        <a:pt x="212" y="1"/>
                      </a:lnTo>
                      <a:lnTo>
                        <a:pt x="212" y="0"/>
                      </a:lnTo>
                      <a:close/>
                      <a:moveTo>
                        <a:pt x="222" y="0"/>
                      </a:moveTo>
                      <a:lnTo>
                        <a:pt x="227" y="0"/>
                      </a:lnTo>
                      <a:lnTo>
                        <a:pt x="229" y="1"/>
                      </a:lnTo>
                      <a:lnTo>
                        <a:pt x="227" y="2"/>
                      </a:lnTo>
                      <a:lnTo>
                        <a:pt x="222" y="2"/>
                      </a:lnTo>
                      <a:lnTo>
                        <a:pt x="221" y="1"/>
                      </a:lnTo>
                      <a:lnTo>
                        <a:pt x="222" y="0"/>
                      </a:lnTo>
                      <a:close/>
                      <a:moveTo>
                        <a:pt x="233" y="0"/>
                      </a:moveTo>
                      <a:lnTo>
                        <a:pt x="238" y="0"/>
                      </a:lnTo>
                      <a:lnTo>
                        <a:pt x="238" y="1"/>
                      </a:lnTo>
                      <a:lnTo>
                        <a:pt x="238" y="2"/>
                      </a:lnTo>
                      <a:lnTo>
                        <a:pt x="233" y="2"/>
                      </a:lnTo>
                      <a:lnTo>
                        <a:pt x="232" y="1"/>
                      </a:lnTo>
                      <a:lnTo>
                        <a:pt x="233" y="0"/>
                      </a:lnTo>
                      <a:close/>
                      <a:moveTo>
                        <a:pt x="242" y="0"/>
                      </a:moveTo>
                      <a:lnTo>
                        <a:pt x="247" y="0"/>
                      </a:lnTo>
                      <a:lnTo>
                        <a:pt x="248" y="1"/>
                      </a:lnTo>
                      <a:lnTo>
                        <a:pt x="247" y="2"/>
                      </a:lnTo>
                      <a:lnTo>
                        <a:pt x="242" y="2"/>
                      </a:lnTo>
                      <a:lnTo>
                        <a:pt x="242" y="1"/>
                      </a:lnTo>
                      <a:lnTo>
                        <a:pt x="242" y="0"/>
                      </a:lnTo>
                      <a:close/>
                      <a:moveTo>
                        <a:pt x="253" y="0"/>
                      </a:moveTo>
                      <a:lnTo>
                        <a:pt x="258" y="0"/>
                      </a:lnTo>
                      <a:lnTo>
                        <a:pt x="259" y="1"/>
                      </a:lnTo>
                      <a:lnTo>
                        <a:pt x="258" y="2"/>
                      </a:lnTo>
                      <a:lnTo>
                        <a:pt x="253" y="2"/>
                      </a:lnTo>
                      <a:lnTo>
                        <a:pt x="251" y="1"/>
                      </a:lnTo>
                      <a:lnTo>
                        <a:pt x="253" y="0"/>
                      </a:lnTo>
                      <a:close/>
                      <a:moveTo>
                        <a:pt x="263" y="0"/>
                      </a:moveTo>
                      <a:lnTo>
                        <a:pt x="268" y="0"/>
                      </a:lnTo>
                      <a:lnTo>
                        <a:pt x="268" y="1"/>
                      </a:lnTo>
                      <a:lnTo>
                        <a:pt x="268" y="2"/>
                      </a:lnTo>
                      <a:lnTo>
                        <a:pt x="263" y="2"/>
                      </a:lnTo>
                      <a:lnTo>
                        <a:pt x="262" y="1"/>
                      </a:lnTo>
                      <a:lnTo>
                        <a:pt x="263" y="0"/>
                      </a:lnTo>
                      <a:close/>
                      <a:moveTo>
                        <a:pt x="273" y="0"/>
                      </a:moveTo>
                      <a:lnTo>
                        <a:pt x="278" y="0"/>
                      </a:lnTo>
                      <a:lnTo>
                        <a:pt x="279" y="1"/>
                      </a:lnTo>
                      <a:lnTo>
                        <a:pt x="278" y="2"/>
                      </a:lnTo>
                      <a:lnTo>
                        <a:pt x="273" y="2"/>
                      </a:lnTo>
                      <a:lnTo>
                        <a:pt x="272" y="1"/>
                      </a:lnTo>
                      <a:lnTo>
                        <a:pt x="273" y="0"/>
                      </a:lnTo>
                      <a:close/>
                      <a:moveTo>
                        <a:pt x="283" y="0"/>
                      </a:moveTo>
                      <a:lnTo>
                        <a:pt x="288" y="0"/>
                      </a:lnTo>
                      <a:lnTo>
                        <a:pt x="289" y="1"/>
                      </a:lnTo>
                      <a:lnTo>
                        <a:pt x="288" y="2"/>
                      </a:lnTo>
                      <a:lnTo>
                        <a:pt x="283" y="2"/>
                      </a:lnTo>
                      <a:lnTo>
                        <a:pt x="282" y="1"/>
                      </a:lnTo>
                      <a:lnTo>
                        <a:pt x="283" y="0"/>
                      </a:lnTo>
                      <a:close/>
                      <a:moveTo>
                        <a:pt x="293" y="0"/>
                      </a:moveTo>
                      <a:lnTo>
                        <a:pt x="298" y="0"/>
                      </a:lnTo>
                      <a:lnTo>
                        <a:pt x="298" y="1"/>
                      </a:lnTo>
                      <a:lnTo>
                        <a:pt x="298" y="2"/>
                      </a:lnTo>
                      <a:lnTo>
                        <a:pt x="293" y="2"/>
                      </a:lnTo>
                      <a:lnTo>
                        <a:pt x="292" y="1"/>
                      </a:lnTo>
                      <a:lnTo>
                        <a:pt x="293" y="0"/>
                      </a:lnTo>
                      <a:close/>
                      <a:moveTo>
                        <a:pt x="303" y="0"/>
                      </a:moveTo>
                      <a:lnTo>
                        <a:pt x="308" y="0"/>
                      </a:lnTo>
                      <a:lnTo>
                        <a:pt x="309" y="1"/>
                      </a:lnTo>
                      <a:lnTo>
                        <a:pt x="308" y="2"/>
                      </a:lnTo>
                      <a:lnTo>
                        <a:pt x="303" y="2"/>
                      </a:lnTo>
                      <a:lnTo>
                        <a:pt x="303" y="1"/>
                      </a:lnTo>
                      <a:lnTo>
                        <a:pt x="303" y="0"/>
                      </a:lnTo>
                      <a:close/>
                      <a:moveTo>
                        <a:pt x="313" y="0"/>
                      </a:moveTo>
                      <a:lnTo>
                        <a:pt x="318" y="0"/>
                      </a:lnTo>
                      <a:lnTo>
                        <a:pt x="319" y="1"/>
                      </a:lnTo>
                      <a:lnTo>
                        <a:pt x="318" y="2"/>
                      </a:lnTo>
                      <a:lnTo>
                        <a:pt x="313" y="2"/>
                      </a:lnTo>
                      <a:lnTo>
                        <a:pt x="312" y="1"/>
                      </a:lnTo>
                      <a:lnTo>
                        <a:pt x="313" y="0"/>
                      </a:lnTo>
                      <a:close/>
                      <a:moveTo>
                        <a:pt x="324" y="0"/>
                      </a:moveTo>
                      <a:lnTo>
                        <a:pt x="329" y="0"/>
                      </a:lnTo>
                      <a:lnTo>
                        <a:pt x="329" y="1"/>
                      </a:lnTo>
                      <a:lnTo>
                        <a:pt x="329" y="2"/>
                      </a:lnTo>
                      <a:lnTo>
                        <a:pt x="324" y="2"/>
                      </a:lnTo>
                      <a:lnTo>
                        <a:pt x="323" y="1"/>
                      </a:lnTo>
                      <a:lnTo>
                        <a:pt x="324" y="0"/>
                      </a:lnTo>
                      <a:close/>
                      <a:moveTo>
                        <a:pt x="333" y="0"/>
                      </a:moveTo>
                      <a:lnTo>
                        <a:pt x="338" y="0"/>
                      </a:lnTo>
                      <a:lnTo>
                        <a:pt x="339" y="1"/>
                      </a:lnTo>
                      <a:lnTo>
                        <a:pt x="338" y="2"/>
                      </a:lnTo>
                      <a:lnTo>
                        <a:pt x="333" y="2"/>
                      </a:lnTo>
                      <a:lnTo>
                        <a:pt x="333" y="1"/>
                      </a:lnTo>
                      <a:lnTo>
                        <a:pt x="333" y="0"/>
                      </a:lnTo>
                      <a:close/>
                      <a:moveTo>
                        <a:pt x="343" y="0"/>
                      </a:moveTo>
                      <a:lnTo>
                        <a:pt x="349" y="0"/>
                      </a:lnTo>
                      <a:lnTo>
                        <a:pt x="350" y="1"/>
                      </a:lnTo>
                      <a:lnTo>
                        <a:pt x="349" y="2"/>
                      </a:lnTo>
                      <a:lnTo>
                        <a:pt x="343" y="2"/>
                      </a:lnTo>
                      <a:lnTo>
                        <a:pt x="342" y="1"/>
                      </a:lnTo>
                      <a:lnTo>
                        <a:pt x="343" y="0"/>
                      </a:lnTo>
                      <a:close/>
                      <a:moveTo>
                        <a:pt x="354" y="0"/>
                      </a:moveTo>
                      <a:lnTo>
                        <a:pt x="359" y="0"/>
                      </a:lnTo>
                      <a:lnTo>
                        <a:pt x="359" y="1"/>
                      </a:lnTo>
                      <a:lnTo>
                        <a:pt x="359" y="2"/>
                      </a:lnTo>
                      <a:lnTo>
                        <a:pt x="354" y="2"/>
                      </a:lnTo>
                      <a:lnTo>
                        <a:pt x="353" y="1"/>
                      </a:lnTo>
                      <a:lnTo>
                        <a:pt x="354" y="0"/>
                      </a:lnTo>
                      <a:close/>
                      <a:moveTo>
                        <a:pt x="363" y="0"/>
                      </a:moveTo>
                      <a:lnTo>
                        <a:pt x="368" y="0"/>
                      </a:lnTo>
                      <a:lnTo>
                        <a:pt x="369" y="1"/>
                      </a:lnTo>
                      <a:lnTo>
                        <a:pt x="368" y="2"/>
                      </a:lnTo>
                      <a:lnTo>
                        <a:pt x="363" y="2"/>
                      </a:lnTo>
                      <a:lnTo>
                        <a:pt x="363" y="1"/>
                      </a:lnTo>
                      <a:lnTo>
                        <a:pt x="363" y="0"/>
                      </a:lnTo>
                      <a:close/>
                      <a:moveTo>
                        <a:pt x="374" y="0"/>
                      </a:moveTo>
                      <a:lnTo>
                        <a:pt x="379" y="0"/>
                      </a:lnTo>
                      <a:lnTo>
                        <a:pt x="380" y="1"/>
                      </a:lnTo>
                      <a:lnTo>
                        <a:pt x="379" y="2"/>
                      </a:lnTo>
                      <a:lnTo>
                        <a:pt x="374" y="2"/>
                      </a:lnTo>
                      <a:lnTo>
                        <a:pt x="373" y="1"/>
                      </a:lnTo>
                      <a:lnTo>
                        <a:pt x="374" y="0"/>
                      </a:lnTo>
                      <a:close/>
                    </a:path>
                  </a:pathLst>
                </a:custGeom>
                <a:solidFill>
                  <a:srgbClr val="000000"/>
                </a:solidFill>
                <a:ln w="9525">
                  <a:noFill/>
                  <a:round/>
                  <a:headEnd/>
                  <a:tailEnd/>
                </a:ln>
              </p:spPr>
              <p:txBody>
                <a:bodyPr/>
                <a:lstStyle/>
                <a:p>
                  <a:endParaRPr lang="en-US"/>
                </a:p>
              </p:txBody>
            </p:sp>
            <p:sp>
              <p:nvSpPr>
                <p:cNvPr id="1232" name="Freeform 742"/>
                <p:cNvSpPr>
                  <a:spLocks/>
                </p:cNvSpPr>
                <p:nvPr/>
              </p:nvSpPr>
              <p:spPr bwMode="auto">
                <a:xfrm>
                  <a:off x="3080"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33" name="Freeform 743"/>
                <p:cNvSpPr>
                  <a:spLocks/>
                </p:cNvSpPr>
                <p:nvPr/>
              </p:nvSpPr>
              <p:spPr bwMode="auto">
                <a:xfrm>
                  <a:off x="3089"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34" name="Freeform 744"/>
                <p:cNvSpPr>
                  <a:spLocks/>
                </p:cNvSpPr>
                <p:nvPr/>
              </p:nvSpPr>
              <p:spPr bwMode="auto">
                <a:xfrm>
                  <a:off x="310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35" name="Freeform 745"/>
                <p:cNvSpPr>
                  <a:spLocks/>
                </p:cNvSpPr>
                <p:nvPr/>
              </p:nvSpPr>
              <p:spPr bwMode="auto">
                <a:xfrm>
                  <a:off x="3110"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36" name="Freeform 746"/>
                <p:cNvSpPr>
                  <a:spLocks/>
                </p:cNvSpPr>
                <p:nvPr/>
              </p:nvSpPr>
              <p:spPr bwMode="auto">
                <a:xfrm>
                  <a:off x="312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37" name="Freeform 747"/>
                <p:cNvSpPr>
                  <a:spLocks/>
                </p:cNvSpPr>
                <p:nvPr/>
              </p:nvSpPr>
              <p:spPr bwMode="auto">
                <a:xfrm>
                  <a:off x="313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38" name="Freeform 748"/>
                <p:cNvSpPr>
                  <a:spLocks/>
                </p:cNvSpPr>
                <p:nvPr/>
              </p:nvSpPr>
              <p:spPr bwMode="auto">
                <a:xfrm>
                  <a:off x="314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39" name="Freeform 749"/>
                <p:cNvSpPr>
                  <a:spLocks/>
                </p:cNvSpPr>
                <p:nvPr/>
              </p:nvSpPr>
              <p:spPr bwMode="auto">
                <a:xfrm>
                  <a:off x="315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40" name="Freeform 750"/>
                <p:cNvSpPr>
                  <a:spLocks/>
                </p:cNvSpPr>
                <p:nvPr/>
              </p:nvSpPr>
              <p:spPr bwMode="auto">
                <a:xfrm>
                  <a:off x="3160" y="223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41" name="Freeform 751"/>
                <p:cNvSpPr>
                  <a:spLocks/>
                </p:cNvSpPr>
                <p:nvPr/>
              </p:nvSpPr>
              <p:spPr bwMode="auto">
                <a:xfrm>
                  <a:off x="3171"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242" name="Freeform 752"/>
                <p:cNvSpPr>
                  <a:spLocks/>
                </p:cNvSpPr>
                <p:nvPr/>
              </p:nvSpPr>
              <p:spPr bwMode="auto">
                <a:xfrm>
                  <a:off x="318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43" name="Freeform 753"/>
                <p:cNvSpPr>
                  <a:spLocks/>
                </p:cNvSpPr>
                <p:nvPr/>
              </p:nvSpPr>
              <p:spPr bwMode="auto">
                <a:xfrm>
                  <a:off x="3191"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44" name="Freeform 754"/>
                <p:cNvSpPr>
                  <a:spLocks/>
                </p:cNvSpPr>
                <p:nvPr/>
              </p:nvSpPr>
              <p:spPr bwMode="auto">
                <a:xfrm>
                  <a:off x="3201"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45" name="Freeform 755"/>
                <p:cNvSpPr>
                  <a:spLocks/>
                </p:cNvSpPr>
                <p:nvPr/>
              </p:nvSpPr>
              <p:spPr bwMode="auto">
                <a:xfrm>
                  <a:off x="3210"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46" name="Freeform 756"/>
                <p:cNvSpPr>
                  <a:spLocks/>
                </p:cNvSpPr>
                <p:nvPr/>
              </p:nvSpPr>
              <p:spPr bwMode="auto">
                <a:xfrm>
                  <a:off x="3221"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47" name="Freeform 757"/>
                <p:cNvSpPr>
                  <a:spLocks/>
                </p:cNvSpPr>
                <p:nvPr/>
              </p:nvSpPr>
              <p:spPr bwMode="auto">
                <a:xfrm>
                  <a:off x="3231" y="2235"/>
                  <a:ext cx="7" cy="2"/>
                </a:xfrm>
                <a:custGeom>
                  <a:avLst/>
                  <a:gdLst>
                    <a:gd name="T0" fmla="*/ 1 w 7"/>
                    <a:gd name="T1" fmla="*/ 0 h 2"/>
                    <a:gd name="T2" fmla="*/ 5 w 7"/>
                    <a:gd name="T3" fmla="*/ 0 h 2"/>
                    <a:gd name="T4" fmla="*/ 7 w 7"/>
                    <a:gd name="T5" fmla="*/ 1 h 2"/>
                    <a:gd name="T6" fmla="*/ 5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5" y="0"/>
                      </a:lnTo>
                      <a:lnTo>
                        <a:pt x="7"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48" name="Freeform 758"/>
                <p:cNvSpPr>
                  <a:spLocks/>
                </p:cNvSpPr>
                <p:nvPr/>
              </p:nvSpPr>
              <p:spPr bwMode="auto">
                <a:xfrm>
                  <a:off x="324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49" name="Freeform 759"/>
                <p:cNvSpPr>
                  <a:spLocks/>
                </p:cNvSpPr>
                <p:nvPr/>
              </p:nvSpPr>
              <p:spPr bwMode="auto">
                <a:xfrm>
                  <a:off x="325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50" name="Freeform 760"/>
                <p:cNvSpPr>
                  <a:spLocks/>
                </p:cNvSpPr>
                <p:nvPr/>
              </p:nvSpPr>
              <p:spPr bwMode="auto">
                <a:xfrm>
                  <a:off x="326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251" name="Freeform 761"/>
                <p:cNvSpPr>
                  <a:spLocks/>
                </p:cNvSpPr>
                <p:nvPr/>
              </p:nvSpPr>
              <p:spPr bwMode="auto">
                <a:xfrm>
                  <a:off x="327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52" name="Freeform 762"/>
                <p:cNvSpPr>
                  <a:spLocks/>
                </p:cNvSpPr>
                <p:nvPr/>
              </p:nvSpPr>
              <p:spPr bwMode="auto">
                <a:xfrm>
                  <a:off x="3281" y="223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53" name="Freeform 763"/>
                <p:cNvSpPr>
                  <a:spLocks/>
                </p:cNvSpPr>
                <p:nvPr/>
              </p:nvSpPr>
              <p:spPr bwMode="auto">
                <a:xfrm>
                  <a:off x="329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254" name="Freeform 764"/>
                <p:cNvSpPr>
                  <a:spLocks/>
                </p:cNvSpPr>
                <p:nvPr/>
              </p:nvSpPr>
              <p:spPr bwMode="auto">
                <a:xfrm>
                  <a:off x="3301" y="2235"/>
                  <a:ext cx="8" cy="2"/>
                </a:xfrm>
                <a:custGeom>
                  <a:avLst/>
                  <a:gdLst>
                    <a:gd name="T0" fmla="*/ 1 w 8"/>
                    <a:gd name="T1" fmla="*/ 0 h 2"/>
                    <a:gd name="T2" fmla="*/ 6 w 8"/>
                    <a:gd name="T3" fmla="*/ 0 h 2"/>
                    <a:gd name="T4" fmla="*/ 8 w 8"/>
                    <a:gd name="T5" fmla="*/ 1 h 2"/>
                    <a:gd name="T6" fmla="*/ 6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6" y="0"/>
                      </a:lnTo>
                      <a:lnTo>
                        <a:pt x="8"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55" name="Freeform 765"/>
                <p:cNvSpPr>
                  <a:spLocks/>
                </p:cNvSpPr>
                <p:nvPr/>
              </p:nvSpPr>
              <p:spPr bwMode="auto">
                <a:xfrm>
                  <a:off x="331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56" name="Freeform 766"/>
                <p:cNvSpPr>
                  <a:spLocks/>
                </p:cNvSpPr>
                <p:nvPr/>
              </p:nvSpPr>
              <p:spPr bwMode="auto">
                <a:xfrm>
                  <a:off x="332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257" name="Freeform 767"/>
                <p:cNvSpPr>
                  <a:spLocks/>
                </p:cNvSpPr>
                <p:nvPr/>
              </p:nvSpPr>
              <p:spPr bwMode="auto">
                <a:xfrm>
                  <a:off x="3331" y="2235"/>
                  <a:ext cx="8" cy="2"/>
                </a:xfrm>
                <a:custGeom>
                  <a:avLst/>
                  <a:gdLst>
                    <a:gd name="T0" fmla="*/ 2 w 8"/>
                    <a:gd name="T1" fmla="*/ 0 h 2"/>
                    <a:gd name="T2" fmla="*/ 7 w 8"/>
                    <a:gd name="T3" fmla="*/ 0 h 2"/>
                    <a:gd name="T4" fmla="*/ 8 w 8"/>
                    <a:gd name="T5" fmla="*/ 1 h 2"/>
                    <a:gd name="T6" fmla="*/ 7 w 8"/>
                    <a:gd name="T7" fmla="*/ 2 h 2"/>
                    <a:gd name="T8" fmla="*/ 2 w 8"/>
                    <a:gd name="T9" fmla="*/ 2 h 2"/>
                    <a:gd name="T10" fmla="*/ 0 w 8"/>
                    <a:gd name="T11" fmla="*/ 1 h 2"/>
                    <a:gd name="T12" fmla="*/ 2 w 8"/>
                    <a:gd name="T13" fmla="*/ 0 h 2"/>
                    <a:gd name="T14" fmla="*/ 2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2" y="0"/>
                      </a:moveTo>
                      <a:lnTo>
                        <a:pt x="7" y="0"/>
                      </a:lnTo>
                      <a:lnTo>
                        <a:pt x="8" y="1"/>
                      </a:lnTo>
                      <a:lnTo>
                        <a:pt x="7" y="2"/>
                      </a:lnTo>
                      <a:lnTo>
                        <a:pt x="2" y="2"/>
                      </a:lnTo>
                      <a:lnTo>
                        <a:pt x="0" y="1"/>
                      </a:lnTo>
                      <a:lnTo>
                        <a:pt x="2" y="0"/>
                      </a:lnTo>
                    </a:path>
                  </a:pathLst>
                </a:custGeom>
                <a:noFill/>
                <a:ln w="1588">
                  <a:solidFill>
                    <a:srgbClr val="000000"/>
                  </a:solidFill>
                  <a:round/>
                  <a:headEnd/>
                  <a:tailEnd/>
                </a:ln>
              </p:spPr>
              <p:txBody>
                <a:bodyPr/>
                <a:lstStyle/>
                <a:p>
                  <a:endParaRPr lang="en-US"/>
                </a:p>
              </p:txBody>
            </p:sp>
            <p:sp>
              <p:nvSpPr>
                <p:cNvPr id="1258" name="Freeform 768"/>
                <p:cNvSpPr>
                  <a:spLocks/>
                </p:cNvSpPr>
                <p:nvPr/>
              </p:nvSpPr>
              <p:spPr bwMode="auto">
                <a:xfrm>
                  <a:off x="334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59" name="Freeform 769"/>
                <p:cNvSpPr>
                  <a:spLocks/>
                </p:cNvSpPr>
                <p:nvPr/>
              </p:nvSpPr>
              <p:spPr bwMode="auto">
                <a:xfrm>
                  <a:off x="335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60" name="Freeform 770"/>
                <p:cNvSpPr>
                  <a:spLocks/>
                </p:cNvSpPr>
                <p:nvPr/>
              </p:nvSpPr>
              <p:spPr bwMode="auto">
                <a:xfrm>
                  <a:off x="336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61" name="Freeform 771"/>
                <p:cNvSpPr>
                  <a:spLocks/>
                </p:cNvSpPr>
                <p:nvPr/>
              </p:nvSpPr>
              <p:spPr bwMode="auto">
                <a:xfrm>
                  <a:off x="337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62" name="Freeform 772"/>
                <p:cNvSpPr>
                  <a:spLocks/>
                </p:cNvSpPr>
                <p:nvPr/>
              </p:nvSpPr>
              <p:spPr bwMode="auto">
                <a:xfrm>
                  <a:off x="338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263" name="Freeform 773"/>
                <p:cNvSpPr>
                  <a:spLocks/>
                </p:cNvSpPr>
                <p:nvPr/>
              </p:nvSpPr>
              <p:spPr bwMode="auto">
                <a:xfrm>
                  <a:off x="339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64" name="Freeform 774"/>
                <p:cNvSpPr>
                  <a:spLocks/>
                </p:cNvSpPr>
                <p:nvPr/>
              </p:nvSpPr>
              <p:spPr bwMode="auto">
                <a:xfrm>
                  <a:off x="3403"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65" name="Freeform 775"/>
                <p:cNvSpPr>
                  <a:spLocks/>
                </p:cNvSpPr>
                <p:nvPr/>
              </p:nvSpPr>
              <p:spPr bwMode="auto">
                <a:xfrm>
                  <a:off x="341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266" name="Freeform 776"/>
                <p:cNvSpPr>
                  <a:spLocks/>
                </p:cNvSpPr>
                <p:nvPr/>
              </p:nvSpPr>
              <p:spPr bwMode="auto">
                <a:xfrm>
                  <a:off x="3422"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67" name="Freeform 777"/>
                <p:cNvSpPr>
                  <a:spLocks/>
                </p:cNvSpPr>
                <p:nvPr/>
              </p:nvSpPr>
              <p:spPr bwMode="auto">
                <a:xfrm>
                  <a:off x="3433"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68" name="Freeform 778"/>
                <p:cNvSpPr>
                  <a:spLocks/>
                </p:cNvSpPr>
                <p:nvPr/>
              </p:nvSpPr>
              <p:spPr bwMode="auto">
                <a:xfrm>
                  <a:off x="344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269" name="Freeform 779"/>
                <p:cNvSpPr>
                  <a:spLocks/>
                </p:cNvSpPr>
                <p:nvPr/>
              </p:nvSpPr>
              <p:spPr bwMode="auto">
                <a:xfrm>
                  <a:off x="3453"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70" name="Freeform 780"/>
                <p:cNvSpPr>
                  <a:spLocks noEditPoints="1"/>
                </p:cNvSpPr>
                <p:nvPr/>
              </p:nvSpPr>
              <p:spPr bwMode="auto">
                <a:xfrm>
                  <a:off x="3080" y="2235"/>
                  <a:ext cx="380" cy="2"/>
                </a:xfrm>
                <a:custGeom>
                  <a:avLst/>
                  <a:gdLst>
                    <a:gd name="T0" fmla="*/ 1 w 380"/>
                    <a:gd name="T1" fmla="*/ 2 h 2"/>
                    <a:gd name="T2" fmla="*/ 16 w 380"/>
                    <a:gd name="T3" fmla="*/ 0 h 2"/>
                    <a:gd name="T4" fmla="*/ 10 w 380"/>
                    <a:gd name="T5" fmla="*/ 0 h 2"/>
                    <a:gd name="T6" fmla="*/ 26 w 380"/>
                    <a:gd name="T7" fmla="*/ 2 h 2"/>
                    <a:gd name="T8" fmla="*/ 31 w 380"/>
                    <a:gd name="T9" fmla="*/ 0 h 2"/>
                    <a:gd name="T10" fmla="*/ 30 w 380"/>
                    <a:gd name="T11" fmla="*/ 1 h 2"/>
                    <a:gd name="T12" fmla="*/ 47 w 380"/>
                    <a:gd name="T13" fmla="*/ 1 h 2"/>
                    <a:gd name="T14" fmla="*/ 41 w 380"/>
                    <a:gd name="T15" fmla="*/ 0 h 2"/>
                    <a:gd name="T16" fmla="*/ 51 w 380"/>
                    <a:gd name="T17" fmla="*/ 2 h 2"/>
                    <a:gd name="T18" fmla="*/ 66 w 380"/>
                    <a:gd name="T19" fmla="*/ 0 h 2"/>
                    <a:gd name="T20" fmla="*/ 61 w 380"/>
                    <a:gd name="T21" fmla="*/ 0 h 2"/>
                    <a:gd name="T22" fmla="*/ 76 w 380"/>
                    <a:gd name="T23" fmla="*/ 2 h 2"/>
                    <a:gd name="T24" fmla="*/ 81 w 380"/>
                    <a:gd name="T25" fmla="*/ 0 h 2"/>
                    <a:gd name="T26" fmla="*/ 80 w 380"/>
                    <a:gd name="T27" fmla="*/ 1 h 2"/>
                    <a:gd name="T28" fmla="*/ 97 w 380"/>
                    <a:gd name="T29" fmla="*/ 1 h 2"/>
                    <a:gd name="T30" fmla="*/ 91 w 380"/>
                    <a:gd name="T31" fmla="*/ 0 h 2"/>
                    <a:gd name="T32" fmla="*/ 101 w 380"/>
                    <a:gd name="T33" fmla="*/ 2 h 2"/>
                    <a:gd name="T34" fmla="*/ 117 w 380"/>
                    <a:gd name="T35" fmla="*/ 0 h 2"/>
                    <a:gd name="T36" fmla="*/ 112 w 380"/>
                    <a:gd name="T37" fmla="*/ 0 h 2"/>
                    <a:gd name="T38" fmla="*/ 126 w 380"/>
                    <a:gd name="T39" fmla="*/ 2 h 2"/>
                    <a:gd name="T40" fmla="*/ 131 w 380"/>
                    <a:gd name="T41" fmla="*/ 0 h 2"/>
                    <a:gd name="T42" fmla="*/ 130 w 380"/>
                    <a:gd name="T43" fmla="*/ 1 h 2"/>
                    <a:gd name="T44" fmla="*/ 147 w 380"/>
                    <a:gd name="T45" fmla="*/ 1 h 2"/>
                    <a:gd name="T46" fmla="*/ 142 w 380"/>
                    <a:gd name="T47" fmla="*/ 0 h 2"/>
                    <a:gd name="T48" fmla="*/ 152 w 380"/>
                    <a:gd name="T49" fmla="*/ 2 h 2"/>
                    <a:gd name="T50" fmla="*/ 167 w 380"/>
                    <a:gd name="T51" fmla="*/ 0 h 2"/>
                    <a:gd name="T52" fmla="*/ 162 w 380"/>
                    <a:gd name="T53" fmla="*/ 0 h 2"/>
                    <a:gd name="T54" fmla="*/ 177 w 380"/>
                    <a:gd name="T55" fmla="*/ 2 h 2"/>
                    <a:gd name="T56" fmla="*/ 182 w 380"/>
                    <a:gd name="T57" fmla="*/ 0 h 2"/>
                    <a:gd name="T58" fmla="*/ 182 w 380"/>
                    <a:gd name="T59" fmla="*/ 1 h 2"/>
                    <a:gd name="T60" fmla="*/ 198 w 380"/>
                    <a:gd name="T61" fmla="*/ 1 h 2"/>
                    <a:gd name="T62" fmla="*/ 192 w 380"/>
                    <a:gd name="T63" fmla="*/ 0 h 2"/>
                    <a:gd name="T64" fmla="*/ 202 w 380"/>
                    <a:gd name="T65" fmla="*/ 2 h 2"/>
                    <a:gd name="T66" fmla="*/ 217 w 380"/>
                    <a:gd name="T67" fmla="*/ 0 h 2"/>
                    <a:gd name="T68" fmla="*/ 212 w 380"/>
                    <a:gd name="T69" fmla="*/ 0 h 2"/>
                    <a:gd name="T70" fmla="*/ 227 w 380"/>
                    <a:gd name="T71" fmla="*/ 2 h 2"/>
                    <a:gd name="T72" fmla="*/ 233 w 380"/>
                    <a:gd name="T73" fmla="*/ 0 h 2"/>
                    <a:gd name="T74" fmla="*/ 232 w 380"/>
                    <a:gd name="T75" fmla="*/ 1 h 2"/>
                    <a:gd name="T76" fmla="*/ 248 w 380"/>
                    <a:gd name="T77" fmla="*/ 1 h 2"/>
                    <a:gd name="T78" fmla="*/ 242 w 380"/>
                    <a:gd name="T79" fmla="*/ 0 h 2"/>
                    <a:gd name="T80" fmla="*/ 253 w 380"/>
                    <a:gd name="T81" fmla="*/ 2 h 2"/>
                    <a:gd name="T82" fmla="*/ 268 w 380"/>
                    <a:gd name="T83" fmla="*/ 0 h 2"/>
                    <a:gd name="T84" fmla="*/ 263 w 380"/>
                    <a:gd name="T85" fmla="*/ 0 h 2"/>
                    <a:gd name="T86" fmla="*/ 278 w 380"/>
                    <a:gd name="T87" fmla="*/ 2 h 2"/>
                    <a:gd name="T88" fmla="*/ 283 w 380"/>
                    <a:gd name="T89" fmla="*/ 0 h 2"/>
                    <a:gd name="T90" fmla="*/ 282 w 380"/>
                    <a:gd name="T91" fmla="*/ 1 h 2"/>
                    <a:gd name="T92" fmla="*/ 298 w 380"/>
                    <a:gd name="T93" fmla="*/ 1 h 2"/>
                    <a:gd name="T94" fmla="*/ 293 w 380"/>
                    <a:gd name="T95" fmla="*/ 0 h 2"/>
                    <a:gd name="T96" fmla="*/ 303 w 380"/>
                    <a:gd name="T97" fmla="*/ 2 h 2"/>
                    <a:gd name="T98" fmla="*/ 318 w 380"/>
                    <a:gd name="T99" fmla="*/ 0 h 2"/>
                    <a:gd name="T100" fmla="*/ 313 w 380"/>
                    <a:gd name="T101" fmla="*/ 0 h 2"/>
                    <a:gd name="T102" fmla="*/ 329 w 380"/>
                    <a:gd name="T103" fmla="*/ 2 h 2"/>
                    <a:gd name="T104" fmla="*/ 333 w 380"/>
                    <a:gd name="T105" fmla="*/ 0 h 2"/>
                    <a:gd name="T106" fmla="*/ 333 w 380"/>
                    <a:gd name="T107" fmla="*/ 1 h 2"/>
                    <a:gd name="T108" fmla="*/ 350 w 380"/>
                    <a:gd name="T109" fmla="*/ 1 h 2"/>
                    <a:gd name="T110" fmla="*/ 343 w 380"/>
                    <a:gd name="T111" fmla="*/ 0 h 2"/>
                    <a:gd name="T112" fmla="*/ 354 w 380"/>
                    <a:gd name="T113" fmla="*/ 2 h 2"/>
                    <a:gd name="T114" fmla="*/ 368 w 380"/>
                    <a:gd name="T115" fmla="*/ 0 h 2"/>
                    <a:gd name="T116" fmla="*/ 363 w 380"/>
                    <a:gd name="T117" fmla="*/ 0 h 2"/>
                    <a:gd name="T118" fmla="*/ 379 w 380"/>
                    <a:gd name="T119" fmla="*/ 2 h 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80"/>
                    <a:gd name="T181" fmla="*/ 0 h 2"/>
                    <a:gd name="T182" fmla="*/ 380 w 380"/>
                    <a:gd name="T183" fmla="*/ 2 h 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80" h="2">
                      <a:moveTo>
                        <a:pt x="1" y="0"/>
                      </a:moveTo>
                      <a:lnTo>
                        <a:pt x="5" y="0"/>
                      </a:lnTo>
                      <a:lnTo>
                        <a:pt x="6" y="1"/>
                      </a:lnTo>
                      <a:lnTo>
                        <a:pt x="5" y="2"/>
                      </a:lnTo>
                      <a:lnTo>
                        <a:pt x="1" y="2"/>
                      </a:lnTo>
                      <a:lnTo>
                        <a:pt x="0" y="1"/>
                      </a:lnTo>
                      <a:lnTo>
                        <a:pt x="1" y="0"/>
                      </a:lnTo>
                      <a:close/>
                      <a:moveTo>
                        <a:pt x="10" y="0"/>
                      </a:moveTo>
                      <a:lnTo>
                        <a:pt x="16" y="0"/>
                      </a:lnTo>
                      <a:lnTo>
                        <a:pt x="17" y="1"/>
                      </a:lnTo>
                      <a:lnTo>
                        <a:pt x="16" y="2"/>
                      </a:lnTo>
                      <a:lnTo>
                        <a:pt x="10" y="2"/>
                      </a:lnTo>
                      <a:lnTo>
                        <a:pt x="9" y="1"/>
                      </a:lnTo>
                      <a:lnTo>
                        <a:pt x="10" y="0"/>
                      </a:lnTo>
                      <a:close/>
                      <a:moveTo>
                        <a:pt x="21" y="0"/>
                      </a:moveTo>
                      <a:lnTo>
                        <a:pt x="26" y="0"/>
                      </a:lnTo>
                      <a:lnTo>
                        <a:pt x="27" y="1"/>
                      </a:lnTo>
                      <a:lnTo>
                        <a:pt x="26" y="2"/>
                      </a:lnTo>
                      <a:lnTo>
                        <a:pt x="21" y="2"/>
                      </a:lnTo>
                      <a:lnTo>
                        <a:pt x="20" y="1"/>
                      </a:lnTo>
                      <a:lnTo>
                        <a:pt x="21" y="0"/>
                      </a:lnTo>
                      <a:close/>
                      <a:moveTo>
                        <a:pt x="31" y="0"/>
                      </a:moveTo>
                      <a:lnTo>
                        <a:pt x="35" y="0"/>
                      </a:lnTo>
                      <a:lnTo>
                        <a:pt x="36" y="1"/>
                      </a:lnTo>
                      <a:lnTo>
                        <a:pt x="35" y="2"/>
                      </a:lnTo>
                      <a:lnTo>
                        <a:pt x="31" y="2"/>
                      </a:lnTo>
                      <a:lnTo>
                        <a:pt x="30" y="1"/>
                      </a:lnTo>
                      <a:lnTo>
                        <a:pt x="31" y="0"/>
                      </a:lnTo>
                      <a:close/>
                      <a:moveTo>
                        <a:pt x="41" y="0"/>
                      </a:moveTo>
                      <a:lnTo>
                        <a:pt x="46" y="0"/>
                      </a:lnTo>
                      <a:lnTo>
                        <a:pt x="47" y="1"/>
                      </a:lnTo>
                      <a:lnTo>
                        <a:pt x="46" y="2"/>
                      </a:lnTo>
                      <a:lnTo>
                        <a:pt x="41" y="2"/>
                      </a:lnTo>
                      <a:lnTo>
                        <a:pt x="40" y="1"/>
                      </a:lnTo>
                      <a:lnTo>
                        <a:pt x="41" y="0"/>
                      </a:lnTo>
                      <a:close/>
                      <a:moveTo>
                        <a:pt x="51" y="0"/>
                      </a:moveTo>
                      <a:lnTo>
                        <a:pt x="56" y="0"/>
                      </a:lnTo>
                      <a:lnTo>
                        <a:pt x="57" y="1"/>
                      </a:lnTo>
                      <a:lnTo>
                        <a:pt x="56" y="2"/>
                      </a:lnTo>
                      <a:lnTo>
                        <a:pt x="51" y="2"/>
                      </a:lnTo>
                      <a:lnTo>
                        <a:pt x="50" y="1"/>
                      </a:lnTo>
                      <a:lnTo>
                        <a:pt x="51" y="0"/>
                      </a:lnTo>
                      <a:close/>
                      <a:moveTo>
                        <a:pt x="61" y="0"/>
                      </a:moveTo>
                      <a:lnTo>
                        <a:pt x="66" y="0"/>
                      </a:lnTo>
                      <a:lnTo>
                        <a:pt x="67" y="1"/>
                      </a:lnTo>
                      <a:lnTo>
                        <a:pt x="66" y="2"/>
                      </a:lnTo>
                      <a:lnTo>
                        <a:pt x="61" y="2"/>
                      </a:lnTo>
                      <a:lnTo>
                        <a:pt x="60" y="1"/>
                      </a:lnTo>
                      <a:lnTo>
                        <a:pt x="61" y="0"/>
                      </a:lnTo>
                      <a:close/>
                      <a:moveTo>
                        <a:pt x="71" y="0"/>
                      </a:moveTo>
                      <a:lnTo>
                        <a:pt x="76" y="0"/>
                      </a:lnTo>
                      <a:lnTo>
                        <a:pt x="77" y="1"/>
                      </a:lnTo>
                      <a:lnTo>
                        <a:pt x="76" y="2"/>
                      </a:lnTo>
                      <a:lnTo>
                        <a:pt x="71" y="2"/>
                      </a:lnTo>
                      <a:lnTo>
                        <a:pt x="70" y="1"/>
                      </a:lnTo>
                      <a:lnTo>
                        <a:pt x="71" y="0"/>
                      </a:lnTo>
                      <a:close/>
                      <a:moveTo>
                        <a:pt x="81" y="0"/>
                      </a:moveTo>
                      <a:lnTo>
                        <a:pt x="87" y="0"/>
                      </a:lnTo>
                      <a:lnTo>
                        <a:pt x="87" y="1"/>
                      </a:lnTo>
                      <a:lnTo>
                        <a:pt x="87" y="2"/>
                      </a:lnTo>
                      <a:lnTo>
                        <a:pt x="81" y="2"/>
                      </a:lnTo>
                      <a:lnTo>
                        <a:pt x="80" y="1"/>
                      </a:lnTo>
                      <a:lnTo>
                        <a:pt x="81" y="0"/>
                      </a:lnTo>
                      <a:close/>
                      <a:moveTo>
                        <a:pt x="91" y="0"/>
                      </a:moveTo>
                      <a:lnTo>
                        <a:pt x="96" y="0"/>
                      </a:lnTo>
                      <a:lnTo>
                        <a:pt x="97" y="1"/>
                      </a:lnTo>
                      <a:lnTo>
                        <a:pt x="96" y="2"/>
                      </a:lnTo>
                      <a:lnTo>
                        <a:pt x="91" y="2"/>
                      </a:lnTo>
                      <a:lnTo>
                        <a:pt x="91" y="1"/>
                      </a:lnTo>
                      <a:lnTo>
                        <a:pt x="91" y="0"/>
                      </a:lnTo>
                      <a:close/>
                      <a:moveTo>
                        <a:pt x="101" y="0"/>
                      </a:moveTo>
                      <a:lnTo>
                        <a:pt x="106" y="0"/>
                      </a:lnTo>
                      <a:lnTo>
                        <a:pt x="107" y="1"/>
                      </a:lnTo>
                      <a:lnTo>
                        <a:pt x="106" y="2"/>
                      </a:lnTo>
                      <a:lnTo>
                        <a:pt x="101" y="2"/>
                      </a:lnTo>
                      <a:lnTo>
                        <a:pt x="100" y="1"/>
                      </a:lnTo>
                      <a:lnTo>
                        <a:pt x="101" y="0"/>
                      </a:lnTo>
                      <a:close/>
                      <a:moveTo>
                        <a:pt x="112" y="0"/>
                      </a:moveTo>
                      <a:lnTo>
                        <a:pt x="117" y="0"/>
                      </a:lnTo>
                      <a:lnTo>
                        <a:pt x="117" y="1"/>
                      </a:lnTo>
                      <a:lnTo>
                        <a:pt x="117" y="2"/>
                      </a:lnTo>
                      <a:lnTo>
                        <a:pt x="112" y="2"/>
                      </a:lnTo>
                      <a:lnTo>
                        <a:pt x="111" y="1"/>
                      </a:lnTo>
                      <a:lnTo>
                        <a:pt x="112" y="0"/>
                      </a:lnTo>
                      <a:close/>
                      <a:moveTo>
                        <a:pt x="122" y="0"/>
                      </a:moveTo>
                      <a:lnTo>
                        <a:pt x="126" y="0"/>
                      </a:lnTo>
                      <a:lnTo>
                        <a:pt x="127" y="1"/>
                      </a:lnTo>
                      <a:lnTo>
                        <a:pt x="126" y="2"/>
                      </a:lnTo>
                      <a:lnTo>
                        <a:pt x="122" y="2"/>
                      </a:lnTo>
                      <a:lnTo>
                        <a:pt x="121" y="1"/>
                      </a:lnTo>
                      <a:lnTo>
                        <a:pt x="122" y="0"/>
                      </a:lnTo>
                      <a:close/>
                      <a:moveTo>
                        <a:pt x="131" y="0"/>
                      </a:moveTo>
                      <a:lnTo>
                        <a:pt x="137" y="0"/>
                      </a:lnTo>
                      <a:lnTo>
                        <a:pt x="138" y="1"/>
                      </a:lnTo>
                      <a:lnTo>
                        <a:pt x="137" y="2"/>
                      </a:lnTo>
                      <a:lnTo>
                        <a:pt x="131" y="2"/>
                      </a:lnTo>
                      <a:lnTo>
                        <a:pt x="130" y="1"/>
                      </a:lnTo>
                      <a:lnTo>
                        <a:pt x="131" y="0"/>
                      </a:lnTo>
                      <a:close/>
                      <a:moveTo>
                        <a:pt x="142" y="0"/>
                      </a:moveTo>
                      <a:lnTo>
                        <a:pt x="147" y="0"/>
                      </a:lnTo>
                      <a:lnTo>
                        <a:pt x="147" y="1"/>
                      </a:lnTo>
                      <a:lnTo>
                        <a:pt x="147" y="2"/>
                      </a:lnTo>
                      <a:lnTo>
                        <a:pt x="142" y="2"/>
                      </a:lnTo>
                      <a:lnTo>
                        <a:pt x="141" y="1"/>
                      </a:lnTo>
                      <a:lnTo>
                        <a:pt x="142" y="0"/>
                      </a:lnTo>
                      <a:close/>
                      <a:moveTo>
                        <a:pt x="152" y="0"/>
                      </a:moveTo>
                      <a:lnTo>
                        <a:pt x="156" y="0"/>
                      </a:lnTo>
                      <a:lnTo>
                        <a:pt x="158" y="1"/>
                      </a:lnTo>
                      <a:lnTo>
                        <a:pt x="156" y="2"/>
                      </a:lnTo>
                      <a:lnTo>
                        <a:pt x="152" y="2"/>
                      </a:lnTo>
                      <a:lnTo>
                        <a:pt x="151" y="1"/>
                      </a:lnTo>
                      <a:lnTo>
                        <a:pt x="152" y="0"/>
                      </a:lnTo>
                      <a:close/>
                      <a:moveTo>
                        <a:pt x="162" y="0"/>
                      </a:moveTo>
                      <a:lnTo>
                        <a:pt x="167" y="0"/>
                      </a:lnTo>
                      <a:lnTo>
                        <a:pt x="168" y="1"/>
                      </a:lnTo>
                      <a:lnTo>
                        <a:pt x="167" y="2"/>
                      </a:lnTo>
                      <a:lnTo>
                        <a:pt x="162" y="2"/>
                      </a:lnTo>
                      <a:lnTo>
                        <a:pt x="161" y="1"/>
                      </a:lnTo>
                      <a:lnTo>
                        <a:pt x="162" y="0"/>
                      </a:lnTo>
                      <a:close/>
                      <a:moveTo>
                        <a:pt x="172" y="0"/>
                      </a:moveTo>
                      <a:lnTo>
                        <a:pt x="177" y="0"/>
                      </a:lnTo>
                      <a:lnTo>
                        <a:pt x="178" y="1"/>
                      </a:lnTo>
                      <a:lnTo>
                        <a:pt x="177" y="2"/>
                      </a:lnTo>
                      <a:lnTo>
                        <a:pt x="172" y="2"/>
                      </a:lnTo>
                      <a:lnTo>
                        <a:pt x="171" y="1"/>
                      </a:lnTo>
                      <a:lnTo>
                        <a:pt x="172" y="0"/>
                      </a:lnTo>
                      <a:close/>
                      <a:moveTo>
                        <a:pt x="182" y="0"/>
                      </a:moveTo>
                      <a:lnTo>
                        <a:pt x="187" y="0"/>
                      </a:lnTo>
                      <a:lnTo>
                        <a:pt x="188" y="1"/>
                      </a:lnTo>
                      <a:lnTo>
                        <a:pt x="187" y="2"/>
                      </a:lnTo>
                      <a:lnTo>
                        <a:pt x="182" y="2"/>
                      </a:lnTo>
                      <a:lnTo>
                        <a:pt x="182" y="1"/>
                      </a:lnTo>
                      <a:lnTo>
                        <a:pt x="182" y="0"/>
                      </a:lnTo>
                      <a:close/>
                      <a:moveTo>
                        <a:pt x="192" y="0"/>
                      </a:moveTo>
                      <a:lnTo>
                        <a:pt x="197" y="0"/>
                      </a:lnTo>
                      <a:lnTo>
                        <a:pt x="198" y="1"/>
                      </a:lnTo>
                      <a:lnTo>
                        <a:pt x="197" y="2"/>
                      </a:lnTo>
                      <a:lnTo>
                        <a:pt x="192" y="2"/>
                      </a:lnTo>
                      <a:lnTo>
                        <a:pt x="191" y="1"/>
                      </a:lnTo>
                      <a:lnTo>
                        <a:pt x="192" y="0"/>
                      </a:lnTo>
                      <a:close/>
                      <a:moveTo>
                        <a:pt x="202" y="0"/>
                      </a:moveTo>
                      <a:lnTo>
                        <a:pt x="208" y="0"/>
                      </a:lnTo>
                      <a:lnTo>
                        <a:pt x="208" y="1"/>
                      </a:lnTo>
                      <a:lnTo>
                        <a:pt x="208" y="2"/>
                      </a:lnTo>
                      <a:lnTo>
                        <a:pt x="202" y="2"/>
                      </a:lnTo>
                      <a:lnTo>
                        <a:pt x="201" y="1"/>
                      </a:lnTo>
                      <a:lnTo>
                        <a:pt x="202" y="0"/>
                      </a:lnTo>
                      <a:close/>
                      <a:moveTo>
                        <a:pt x="212" y="0"/>
                      </a:moveTo>
                      <a:lnTo>
                        <a:pt x="217" y="0"/>
                      </a:lnTo>
                      <a:lnTo>
                        <a:pt x="218" y="1"/>
                      </a:lnTo>
                      <a:lnTo>
                        <a:pt x="217" y="2"/>
                      </a:lnTo>
                      <a:lnTo>
                        <a:pt x="212" y="2"/>
                      </a:lnTo>
                      <a:lnTo>
                        <a:pt x="212" y="1"/>
                      </a:lnTo>
                      <a:lnTo>
                        <a:pt x="212" y="0"/>
                      </a:lnTo>
                      <a:close/>
                      <a:moveTo>
                        <a:pt x="222" y="0"/>
                      </a:moveTo>
                      <a:lnTo>
                        <a:pt x="227" y="0"/>
                      </a:lnTo>
                      <a:lnTo>
                        <a:pt x="229" y="1"/>
                      </a:lnTo>
                      <a:lnTo>
                        <a:pt x="227" y="2"/>
                      </a:lnTo>
                      <a:lnTo>
                        <a:pt x="222" y="2"/>
                      </a:lnTo>
                      <a:lnTo>
                        <a:pt x="221" y="1"/>
                      </a:lnTo>
                      <a:lnTo>
                        <a:pt x="222" y="0"/>
                      </a:lnTo>
                      <a:close/>
                      <a:moveTo>
                        <a:pt x="233" y="0"/>
                      </a:moveTo>
                      <a:lnTo>
                        <a:pt x="238" y="0"/>
                      </a:lnTo>
                      <a:lnTo>
                        <a:pt x="238" y="1"/>
                      </a:lnTo>
                      <a:lnTo>
                        <a:pt x="238" y="2"/>
                      </a:lnTo>
                      <a:lnTo>
                        <a:pt x="233" y="2"/>
                      </a:lnTo>
                      <a:lnTo>
                        <a:pt x="232" y="1"/>
                      </a:lnTo>
                      <a:lnTo>
                        <a:pt x="233" y="0"/>
                      </a:lnTo>
                      <a:close/>
                      <a:moveTo>
                        <a:pt x="242" y="0"/>
                      </a:moveTo>
                      <a:lnTo>
                        <a:pt x="247" y="0"/>
                      </a:lnTo>
                      <a:lnTo>
                        <a:pt x="248" y="1"/>
                      </a:lnTo>
                      <a:lnTo>
                        <a:pt x="247" y="2"/>
                      </a:lnTo>
                      <a:lnTo>
                        <a:pt x="242" y="2"/>
                      </a:lnTo>
                      <a:lnTo>
                        <a:pt x="242" y="1"/>
                      </a:lnTo>
                      <a:lnTo>
                        <a:pt x="242" y="0"/>
                      </a:lnTo>
                      <a:close/>
                      <a:moveTo>
                        <a:pt x="253" y="0"/>
                      </a:moveTo>
                      <a:lnTo>
                        <a:pt x="258" y="0"/>
                      </a:lnTo>
                      <a:lnTo>
                        <a:pt x="259" y="1"/>
                      </a:lnTo>
                      <a:lnTo>
                        <a:pt x="258" y="2"/>
                      </a:lnTo>
                      <a:lnTo>
                        <a:pt x="253" y="2"/>
                      </a:lnTo>
                      <a:lnTo>
                        <a:pt x="251" y="1"/>
                      </a:lnTo>
                      <a:lnTo>
                        <a:pt x="253" y="0"/>
                      </a:lnTo>
                      <a:close/>
                      <a:moveTo>
                        <a:pt x="263" y="0"/>
                      </a:moveTo>
                      <a:lnTo>
                        <a:pt x="268" y="0"/>
                      </a:lnTo>
                      <a:lnTo>
                        <a:pt x="268" y="1"/>
                      </a:lnTo>
                      <a:lnTo>
                        <a:pt x="268" y="2"/>
                      </a:lnTo>
                      <a:lnTo>
                        <a:pt x="263" y="2"/>
                      </a:lnTo>
                      <a:lnTo>
                        <a:pt x="262" y="1"/>
                      </a:lnTo>
                      <a:lnTo>
                        <a:pt x="263" y="0"/>
                      </a:lnTo>
                      <a:close/>
                      <a:moveTo>
                        <a:pt x="273" y="0"/>
                      </a:moveTo>
                      <a:lnTo>
                        <a:pt x="278" y="0"/>
                      </a:lnTo>
                      <a:lnTo>
                        <a:pt x="279" y="1"/>
                      </a:lnTo>
                      <a:lnTo>
                        <a:pt x="278" y="2"/>
                      </a:lnTo>
                      <a:lnTo>
                        <a:pt x="273" y="2"/>
                      </a:lnTo>
                      <a:lnTo>
                        <a:pt x="272" y="1"/>
                      </a:lnTo>
                      <a:lnTo>
                        <a:pt x="273" y="0"/>
                      </a:lnTo>
                      <a:close/>
                      <a:moveTo>
                        <a:pt x="283" y="0"/>
                      </a:moveTo>
                      <a:lnTo>
                        <a:pt x="288" y="0"/>
                      </a:lnTo>
                      <a:lnTo>
                        <a:pt x="289" y="1"/>
                      </a:lnTo>
                      <a:lnTo>
                        <a:pt x="288" y="2"/>
                      </a:lnTo>
                      <a:lnTo>
                        <a:pt x="283" y="2"/>
                      </a:lnTo>
                      <a:lnTo>
                        <a:pt x="282" y="1"/>
                      </a:lnTo>
                      <a:lnTo>
                        <a:pt x="283" y="0"/>
                      </a:lnTo>
                      <a:close/>
                      <a:moveTo>
                        <a:pt x="293" y="0"/>
                      </a:moveTo>
                      <a:lnTo>
                        <a:pt x="298" y="0"/>
                      </a:lnTo>
                      <a:lnTo>
                        <a:pt x="298" y="1"/>
                      </a:lnTo>
                      <a:lnTo>
                        <a:pt x="298" y="2"/>
                      </a:lnTo>
                      <a:lnTo>
                        <a:pt x="293" y="2"/>
                      </a:lnTo>
                      <a:lnTo>
                        <a:pt x="292" y="1"/>
                      </a:lnTo>
                      <a:lnTo>
                        <a:pt x="293" y="0"/>
                      </a:lnTo>
                      <a:close/>
                      <a:moveTo>
                        <a:pt x="303" y="0"/>
                      </a:moveTo>
                      <a:lnTo>
                        <a:pt x="308" y="0"/>
                      </a:lnTo>
                      <a:lnTo>
                        <a:pt x="309" y="1"/>
                      </a:lnTo>
                      <a:lnTo>
                        <a:pt x="308" y="2"/>
                      </a:lnTo>
                      <a:lnTo>
                        <a:pt x="303" y="2"/>
                      </a:lnTo>
                      <a:lnTo>
                        <a:pt x="303" y="1"/>
                      </a:lnTo>
                      <a:lnTo>
                        <a:pt x="303" y="0"/>
                      </a:lnTo>
                      <a:close/>
                      <a:moveTo>
                        <a:pt x="313" y="0"/>
                      </a:moveTo>
                      <a:lnTo>
                        <a:pt x="318" y="0"/>
                      </a:lnTo>
                      <a:lnTo>
                        <a:pt x="319" y="1"/>
                      </a:lnTo>
                      <a:lnTo>
                        <a:pt x="318" y="2"/>
                      </a:lnTo>
                      <a:lnTo>
                        <a:pt x="313" y="2"/>
                      </a:lnTo>
                      <a:lnTo>
                        <a:pt x="312" y="1"/>
                      </a:lnTo>
                      <a:lnTo>
                        <a:pt x="313" y="0"/>
                      </a:lnTo>
                      <a:close/>
                      <a:moveTo>
                        <a:pt x="324" y="0"/>
                      </a:moveTo>
                      <a:lnTo>
                        <a:pt x="329" y="0"/>
                      </a:lnTo>
                      <a:lnTo>
                        <a:pt x="329" y="1"/>
                      </a:lnTo>
                      <a:lnTo>
                        <a:pt x="329" y="2"/>
                      </a:lnTo>
                      <a:lnTo>
                        <a:pt x="324" y="2"/>
                      </a:lnTo>
                      <a:lnTo>
                        <a:pt x="323" y="1"/>
                      </a:lnTo>
                      <a:lnTo>
                        <a:pt x="324" y="0"/>
                      </a:lnTo>
                      <a:close/>
                      <a:moveTo>
                        <a:pt x="333" y="0"/>
                      </a:moveTo>
                      <a:lnTo>
                        <a:pt x="338" y="0"/>
                      </a:lnTo>
                      <a:lnTo>
                        <a:pt x="339" y="1"/>
                      </a:lnTo>
                      <a:lnTo>
                        <a:pt x="338" y="2"/>
                      </a:lnTo>
                      <a:lnTo>
                        <a:pt x="333" y="2"/>
                      </a:lnTo>
                      <a:lnTo>
                        <a:pt x="333" y="1"/>
                      </a:lnTo>
                      <a:lnTo>
                        <a:pt x="333" y="0"/>
                      </a:lnTo>
                      <a:close/>
                      <a:moveTo>
                        <a:pt x="343" y="0"/>
                      </a:moveTo>
                      <a:lnTo>
                        <a:pt x="349" y="0"/>
                      </a:lnTo>
                      <a:lnTo>
                        <a:pt x="350" y="1"/>
                      </a:lnTo>
                      <a:lnTo>
                        <a:pt x="349" y="2"/>
                      </a:lnTo>
                      <a:lnTo>
                        <a:pt x="343" y="2"/>
                      </a:lnTo>
                      <a:lnTo>
                        <a:pt x="342" y="1"/>
                      </a:lnTo>
                      <a:lnTo>
                        <a:pt x="343" y="0"/>
                      </a:lnTo>
                      <a:close/>
                      <a:moveTo>
                        <a:pt x="354" y="0"/>
                      </a:moveTo>
                      <a:lnTo>
                        <a:pt x="359" y="0"/>
                      </a:lnTo>
                      <a:lnTo>
                        <a:pt x="359" y="1"/>
                      </a:lnTo>
                      <a:lnTo>
                        <a:pt x="359" y="2"/>
                      </a:lnTo>
                      <a:lnTo>
                        <a:pt x="354" y="2"/>
                      </a:lnTo>
                      <a:lnTo>
                        <a:pt x="353" y="1"/>
                      </a:lnTo>
                      <a:lnTo>
                        <a:pt x="354" y="0"/>
                      </a:lnTo>
                      <a:close/>
                      <a:moveTo>
                        <a:pt x="363" y="0"/>
                      </a:moveTo>
                      <a:lnTo>
                        <a:pt x="368" y="0"/>
                      </a:lnTo>
                      <a:lnTo>
                        <a:pt x="369" y="1"/>
                      </a:lnTo>
                      <a:lnTo>
                        <a:pt x="368" y="2"/>
                      </a:lnTo>
                      <a:lnTo>
                        <a:pt x="363" y="2"/>
                      </a:lnTo>
                      <a:lnTo>
                        <a:pt x="363" y="1"/>
                      </a:lnTo>
                      <a:lnTo>
                        <a:pt x="363" y="0"/>
                      </a:lnTo>
                      <a:close/>
                      <a:moveTo>
                        <a:pt x="374" y="0"/>
                      </a:moveTo>
                      <a:lnTo>
                        <a:pt x="379" y="0"/>
                      </a:lnTo>
                      <a:lnTo>
                        <a:pt x="380" y="1"/>
                      </a:lnTo>
                      <a:lnTo>
                        <a:pt x="379" y="2"/>
                      </a:lnTo>
                      <a:lnTo>
                        <a:pt x="374" y="2"/>
                      </a:lnTo>
                      <a:lnTo>
                        <a:pt x="373" y="1"/>
                      </a:lnTo>
                      <a:lnTo>
                        <a:pt x="374" y="0"/>
                      </a:lnTo>
                      <a:close/>
                    </a:path>
                  </a:pathLst>
                </a:custGeom>
                <a:solidFill>
                  <a:srgbClr val="000000"/>
                </a:solidFill>
                <a:ln w="9525">
                  <a:noFill/>
                  <a:round/>
                  <a:headEnd/>
                  <a:tailEnd/>
                </a:ln>
              </p:spPr>
              <p:txBody>
                <a:bodyPr/>
                <a:lstStyle/>
                <a:p>
                  <a:endParaRPr lang="en-US"/>
                </a:p>
              </p:txBody>
            </p:sp>
            <p:sp>
              <p:nvSpPr>
                <p:cNvPr id="1271" name="Freeform 781"/>
                <p:cNvSpPr>
                  <a:spLocks/>
                </p:cNvSpPr>
                <p:nvPr/>
              </p:nvSpPr>
              <p:spPr bwMode="auto">
                <a:xfrm>
                  <a:off x="3080"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72" name="Freeform 782"/>
                <p:cNvSpPr>
                  <a:spLocks/>
                </p:cNvSpPr>
                <p:nvPr/>
              </p:nvSpPr>
              <p:spPr bwMode="auto">
                <a:xfrm>
                  <a:off x="3089"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73" name="Freeform 783"/>
                <p:cNvSpPr>
                  <a:spLocks/>
                </p:cNvSpPr>
                <p:nvPr/>
              </p:nvSpPr>
              <p:spPr bwMode="auto">
                <a:xfrm>
                  <a:off x="310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74" name="Freeform 784"/>
                <p:cNvSpPr>
                  <a:spLocks/>
                </p:cNvSpPr>
                <p:nvPr/>
              </p:nvSpPr>
              <p:spPr bwMode="auto">
                <a:xfrm>
                  <a:off x="3110"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75" name="Freeform 785"/>
                <p:cNvSpPr>
                  <a:spLocks/>
                </p:cNvSpPr>
                <p:nvPr/>
              </p:nvSpPr>
              <p:spPr bwMode="auto">
                <a:xfrm>
                  <a:off x="312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76" name="Freeform 786"/>
                <p:cNvSpPr>
                  <a:spLocks/>
                </p:cNvSpPr>
                <p:nvPr/>
              </p:nvSpPr>
              <p:spPr bwMode="auto">
                <a:xfrm>
                  <a:off x="313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77" name="Freeform 787"/>
                <p:cNvSpPr>
                  <a:spLocks/>
                </p:cNvSpPr>
                <p:nvPr/>
              </p:nvSpPr>
              <p:spPr bwMode="auto">
                <a:xfrm>
                  <a:off x="314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78" name="Freeform 788"/>
                <p:cNvSpPr>
                  <a:spLocks/>
                </p:cNvSpPr>
                <p:nvPr/>
              </p:nvSpPr>
              <p:spPr bwMode="auto">
                <a:xfrm>
                  <a:off x="315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79" name="Freeform 789"/>
                <p:cNvSpPr>
                  <a:spLocks/>
                </p:cNvSpPr>
                <p:nvPr/>
              </p:nvSpPr>
              <p:spPr bwMode="auto">
                <a:xfrm>
                  <a:off x="3160" y="223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80" name="Freeform 790"/>
                <p:cNvSpPr>
                  <a:spLocks/>
                </p:cNvSpPr>
                <p:nvPr/>
              </p:nvSpPr>
              <p:spPr bwMode="auto">
                <a:xfrm>
                  <a:off x="3171"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281" name="Freeform 791"/>
                <p:cNvSpPr>
                  <a:spLocks/>
                </p:cNvSpPr>
                <p:nvPr/>
              </p:nvSpPr>
              <p:spPr bwMode="auto">
                <a:xfrm>
                  <a:off x="3180"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82" name="Freeform 792"/>
                <p:cNvSpPr>
                  <a:spLocks/>
                </p:cNvSpPr>
                <p:nvPr/>
              </p:nvSpPr>
              <p:spPr bwMode="auto">
                <a:xfrm>
                  <a:off x="3191"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83" name="Freeform 793"/>
                <p:cNvSpPr>
                  <a:spLocks/>
                </p:cNvSpPr>
                <p:nvPr/>
              </p:nvSpPr>
              <p:spPr bwMode="auto">
                <a:xfrm>
                  <a:off x="3201" y="223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84" name="Freeform 794"/>
                <p:cNvSpPr>
                  <a:spLocks/>
                </p:cNvSpPr>
                <p:nvPr/>
              </p:nvSpPr>
              <p:spPr bwMode="auto">
                <a:xfrm>
                  <a:off x="3210"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85" name="Freeform 795"/>
                <p:cNvSpPr>
                  <a:spLocks/>
                </p:cNvSpPr>
                <p:nvPr/>
              </p:nvSpPr>
              <p:spPr bwMode="auto">
                <a:xfrm>
                  <a:off x="3221"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86" name="Freeform 796"/>
                <p:cNvSpPr>
                  <a:spLocks/>
                </p:cNvSpPr>
                <p:nvPr/>
              </p:nvSpPr>
              <p:spPr bwMode="auto">
                <a:xfrm>
                  <a:off x="3231" y="2235"/>
                  <a:ext cx="7" cy="2"/>
                </a:xfrm>
                <a:custGeom>
                  <a:avLst/>
                  <a:gdLst>
                    <a:gd name="T0" fmla="*/ 1 w 7"/>
                    <a:gd name="T1" fmla="*/ 0 h 2"/>
                    <a:gd name="T2" fmla="*/ 5 w 7"/>
                    <a:gd name="T3" fmla="*/ 0 h 2"/>
                    <a:gd name="T4" fmla="*/ 7 w 7"/>
                    <a:gd name="T5" fmla="*/ 1 h 2"/>
                    <a:gd name="T6" fmla="*/ 5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5" y="0"/>
                      </a:lnTo>
                      <a:lnTo>
                        <a:pt x="7"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87" name="Freeform 797"/>
                <p:cNvSpPr>
                  <a:spLocks/>
                </p:cNvSpPr>
                <p:nvPr/>
              </p:nvSpPr>
              <p:spPr bwMode="auto">
                <a:xfrm>
                  <a:off x="324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88" name="Freeform 798"/>
                <p:cNvSpPr>
                  <a:spLocks/>
                </p:cNvSpPr>
                <p:nvPr/>
              </p:nvSpPr>
              <p:spPr bwMode="auto">
                <a:xfrm>
                  <a:off x="325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89" name="Freeform 799"/>
                <p:cNvSpPr>
                  <a:spLocks/>
                </p:cNvSpPr>
                <p:nvPr/>
              </p:nvSpPr>
              <p:spPr bwMode="auto">
                <a:xfrm>
                  <a:off x="326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290" name="Freeform 800"/>
                <p:cNvSpPr>
                  <a:spLocks/>
                </p:cNvSpPr>
                <p:nvPr/>
              </p:nvSpPr>
              <p:spPr bwMode="auto">
                <a:xfrm>
                  <a:off x="3271"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91" name="Freeform 801"/>
                <p:cNvSpPr>
                  <a:spLocks/>
                </p:cNvSpPr>
                <p:nvPr/>
              </p:nvSpPr>
              <p:spPr bwMode="auto">
                <a:xfrm>
                  <a:off x="3281" y="223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92" name="Freeform 802"/>
                <p:cNvSpPr>
                  <a:spLocks/>
                </p:cNvSpPr>
                <p:nvPr/>
              </p:nvSpPr>
              <p:spPr bwMode="auto">
                <a:xfrm>
                  <a:off x="329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293" name="Freeform 803"/>
                <p:cNvSpPr>
                  <a:spLocks/>
                </p:cNvSpPr>
                <p:nvPr/>
              </p:nvSpPr>
              <p:spPr bwMode="auto">
                <a:xfrm>
                  <a:off x="3301" y="2235"/>
                  <a:ext cx="8" cy="2"/>
                </a:xfrm>
                <a:custGeom>
                  <a:avLst/>
                  <a:gdLst>
                    <a:gd name="T0" fmla="*/ 1 w 8"/>
                    <a:gd name="T1" fmla="*/ 0 h 2"/>
                    <a:gd name="T2" fmla="*/ 6 w 8"/>
                    <a:gd name="T3" fmla="*/ 0 h 2"/>
                    <a:gd name="T4" fmla="*/ 8 w 8"/>
                    <a:gd name="T5" fmla="*/ 1 h 2"/>
                    <a:gd name="T6" fmla="*/ 6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6" y="0"/>
                      </a:lnTo>
                      <a:lnTo>
                        <a:pt x="8"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94" name="Freeform 804"/>
                <p:cNvSpPr>
                  <a:spLocks/>
                </p:cNvSpPr>
                <p:nvPr/>
              </p:nvSpPr>
              <p:spPr bwMode="auto">
                <a:xfrm>
                  <a:off x="331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95" name="Freeform 805"/>
                <p:cNvSpPr>
                  <a:spLocks/>
                </p:cNvSpPr>
                <p:nvPr/>
              </p:nvSpPr>
              <p:spPr bwMode="auto">
                <a:xfrm>
                  <a:off x="3322"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296" name="Freeform 806"/>
                <p:cNvSpPr>
                  <a:spLocks/>
                </p:cNvSpPr>
                <p:nvPr/>
              </p:nvSpPr>
              <p:spPr bwMode="auto">
                <a:xfrm>
                  <a:off x="3331" y="2235"/>
                  <a:ext cx="8" cy="2"/>
                </a:xfrm>
                <a:custGeom>
                  <a:avLst/>
                  <a:gdLst>
                    <a:gd name="T0" fmla="*/ 2 w 8"/>
                    <a:gd name="T1" fmla="*/ 0 h 2"/>
                    <a:gd name="T2" fmla="*/ 7 w 8"/>
                    <a:gd name="T3" fmla="*/ 0 h 2"/>
                    <a:gd name="T4" fmla="*/ 8 w 8"/>
                    <a:gd name="T5" fmla="*/ 1 h 2"/>
                    <a:gd name="T6" fmla="*/ 7 w 8"/>
                    <a:gd name="T7" fmla="*/ 2 h 2"/>
                    <a:gd name="T8" fmla="*/ 2 w 8"/>
                    <a:gd name="T9" fmla="*/ 2 h 2"/>
                    <a:gd name="T10" fmla="*/ 0 w 8"/>
                    <a:gd name="T11" fmla="*/ 1 h 2"/>
                    <a:gd name="T12" fmla="*/ 2 w 8"/>
                    <a:gd name="T13" fmla="*/ 0 h 2"/>
                    <a:gd name="T14" fmla="*/ 2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2" y="0"/>
                      </a:moveTo>
                      <a:lnTo>
                        <a:pt x="7" y="0"/>
                      </a:lnTo>
                      <a:lnTo>
                        <a:pt x="8" y="1"/>
                      </a:lnTo>
                      <a:lnTo>
                        <a:pt x="7" y="2"/>
                      </a:lnTo>
                      <a:lnTo>
                        <a:pt x="2" y="2"/>
                      </a:lnTo>
                      <a:lnTo>
                        <a:pt x="0" y="1"/>
                      </a:lnTo>
                      <a:lnTo>
                        <a:pt x="2" y="0"/>
                      </a:lnTo>
                    </a:path>
                  </a:pathLst>
                </a:custGeom>
                <a:noFill/>
                <a:ln w="1588">
                  <a:solidFill>
                    <a:srgbClr val="000000"/>
                  </a:solidFill>
                  <a:round/>
                  <a:headEnd/>
                  <a:tailEnd/>
                </a:ln>
              </p:spPr>
              <p:txBody>
                <a:bodyPr/>
                <a:lstStyle/>
                <a:p>
                  <a:endParaRPr lang="en-US"/>
                </a:p>
              </p:txBody>
            </p:sp>
            <p:sp>
              <p:nvSpPr>
                <p:cNvPr id="1297" name="Freeform 807"/>
                <p:cNvSpPr>
                  <a:spLocks/>
                </p:cNvSpPr>
                <p:nvPr/>
              </p:nvSpPr>
              <p:spPr bwMode="auto">
                <a:xfrm>
                  <a:off x="334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98" name="Freeform 808"/>
                <p:cNvSpPr>
                  <a:spLocks/>
                </p:cNvSpPr>
                <p:nvPr/>
              </p:nvSpPr>
              <p:spPr bwMode="auto">
                <a:xfrm>
                  <a:off x="335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299" name="Freeform 809"/>
                <p:cNvSpPr>
                  <a:spLocks/>
                </p:cNvSpPr>
                <p:nvPr/>
              </p:nvSpPr>
              <p:spPr bwMode="auto">
                <a:xfrm>
                  <a:off x="336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300" name="Freeform 810"/>
                <p:cNvSpPr>
                  <a:spLocks/>
                </p:cNvSpPr>
                <p:nvPr/>
              </p:nvSpPr>
              <p:spPr bwMode="auto">
                <a:xfrm>
                  <a:off x="3372"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301" name="Freeform 811"/>
                <p:cNvSpPr>
                  <a:spLocks/>
                </p:cNvSpPr>
                <p:nvPr/>
              </p:nvSpPr>
              <p:spPr bwMode="auto">
                <a:xfrm>
                  <a:off x="338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302" name="Freeform 812"/>
                <p:cNvSpPr>
                  <a:spLocks/>
                </p:cNvSpPr>
                <p:nvPr/>
              </p:nvSpPr>
              <p:spPr bwMode="auto">
                <a:xfrm>
                  <a:off x="3392"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303" name="Freeform 813"/>
                <p:cNvSpPr>
                  <a:spLocks/>
                </p:cNvSpPr>
                <p:nvPr/>
              </p:nvSpPr>
              <p:spPr bwMode="auto">
                <a:xfrm>
                  <a:off x="3403"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304" name="Freeform 814"/>
                <p:cNvSpPr>
                  <a:spLocks/>
                </p:cNvSpPr>
                <p:nvPr/>
              </p:nvSpPr>
              <p:spPr bwMode="auto">
                <a:xfrm>
                  <a:off x="341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305" name="Freeform 815"/>
                <p:cNvSpPr>
                  <a:spLocks/>
                </p:cNvSpPr>
                <p:nvPr/>
              </p:nvSpPr>
              <p:spPr bwMode="auto">
                <a:xfrm>
                  <a:off x="3422" y="223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306" name="Freeform 816"/>
                <p:cNvSpPr>
                  <a:spLocks/>
                </p:cNvSpPr>
                <p:nvPr/>
              </p:nvSpPr>
              <p:spPr bwMode="auto">
                <a:xfrm>
                  <a:off x="3433" y="223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307" name="Freeform 817"/>
                <p:cNvSpPr>
                  <a:spLocks/>
                </p:cNvSpPr>
                <p:nvPr/>
              </p:nvSpPr>
              <p:spPr bwMode="auto">
                <a:xfrm>
                  <a:off x="3443" y="223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308" name="Freeform 818"/>
                <p:cNvSpPr>
                  <a:spLocks/>
                </p:cNvSpPr>
                <p:nvPr/>
              </p:nvSpPr>
              <p:spPr bwMode="auto">
                <a:xfrm>
                  <a:off x="3453" y="223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309" name="Freeform 819"/>
                <p:cNvSpPr>
                  <a:spLocks/>
                </p:cNvSpPr>
                <p:nvPr/>
              </p:nvSpPr>
              <p:spPr bwMode="auto">
                <a:xfrm>
                  <a:off x="3081" y="1972"/>
                  <a:ext cx="79" cy="41"/>
                </a:xfrm>
                <a:custGeom>
                  <a:avLst/>
                  <a:gdLst>
                    <a:gd name="T0" fmla="*/ 0 w 79"/>
                    <a:gd name="T1" fmla="*/ 41 h 41"/>
                    <a:gd name="T2" fmla="*/ 66 w 79"/>
                    <a:gd name="T3" fmla="*/ 41 h 41"/>
                    <a:gd name="T4" fmla="*/ 79 w 79"/>
                    <a:gd name="T5" fmla="*/ 29 h 41"/>
                    <a:gd name="T6" fmla="*/ 79 w 79"/>
                    <a:gd name="T7" fmla="*/ 0 h 41"/>
                    <a:gd name="T8" fmla="*/ 0 w 79"/>
                    <a:gd name="T9" fmla="*/ 0 h 41"/>
                    <a:gd name="T10" fmla="*/ 0 w 79"/>
                    <a:gd name="T11" fmla="*/ 41 h 41"/>
                    <a:gd name="T12" fmla="*/ 0 w 79"/>
                    <a:gd name="T13" fmla="*/ 41 h 41"/>
                    <a:gd name="T14" fmla="*/ 0 60000 65536"/>
                    <a:gd name="T15" fmla="*/ 0 60000 65536"/>
                    <a:gd name="T16" fmla="*/ 0 60000 65536"/>
                    <a:gd name="T17" fmla="*/ 0 60000 65536"/>
                    <a:gd name="T18" fmla="*/ 0 60000 65536"/>
                    <a:gd name="T19" fmla="*/ 0 60000 65536"/>
                    <a:gd name="T20" fmla="*/ 0 60000 65536"/>
                    <a:gd name="T21" fmla="*/ 0 w 79"/>
                    <a:gd name="T22" fmla="*/ 0 h 41"/>
                    <a:gd name="T23" fmla="*/ 79 w 79"/>
                    <a:gd name="T24" fmla="*/ 41 h 4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9" h="41">
                      <a:moveTo>
                        <a:pt x="0" y="41"/>
                      </a:moveTo>
                      <a:lnTo>
                        <a:pt x="66" y="41"/>
                      </a:lnTo>
                      <a:lnTo>
                        <a:pt x="79" y="29"/>
                      </a:lnTo>
                      <a:lnTo>
                        <a:pt x="79" y="0"/>
                      </a:lnTo>
                      <a:lnTo>
                        <a:pt x="0" y="0"/>
                      </a:lnTo>
                      <a:lnTo>
                        <a:pt x="0" y="41"/>
                      </a:lnTo>
                      <a:close/>
                    </a:path>
                  </a:pathLst>
                </a:custGeom>
                <a:solidFill>
                  <a:srgbClr val="FFFFFF"/>
                </a:solidFill>
                <a:ln w="9525">
                  <a:noFill/>
                  <a:round/>
                  <a:headEnd/>
                  <a:tailEnd/>
                </a:ln>
              </p:spPr>
              <p:txBody>
                <a:bodyPr/>
                <a:lstStyle/>
                <a:p>
                  <a:endParaRPr lang="en-US"/>
                </a:p>
              </p:txBody>
            </p:sp>
            <p:sp>
              <p:nvSpPr>
                <p:cNvPr id="1310" name="Freeform 820"/>
                <p:cNvSpPr>
                  <a:spLocks/>
                </p:cNvSpPr>
                <p:nvPr/>
              </p:nvSpPr>
              <p:spPr bwMode="auto">
                <a:xfrm>
                  <a:off x="3081" y="1972"/>
                  <a:ext cx="79" cy="41"/>
                </a:xfrm>
                <a:custGeom>
                  <a:avLst/>
                  <a:gdLst>
                    <a:gd name="T0" fmla="*/ 0 w 79"/>
                    <a:gd name="T1" fmla="*/ 41 h 41"/>
                    <a:gd name="T2" fmla="*/ 66 w 79"/>
                    <a:gd name="T3" fmla="*/ 41 h 41"/>
                    <a:gd name="T4" fmla="*/ 79 w 79"/>
                    <a:gd name="T5" fmla="*/ 29 h 41"/>
                    <a:gd name="T6" fmla="*/ 79 w 79"/>
                    <a:gd name="T7" fmla="*/ 0 h 41"/>
                    <a:gd name="T8" fmla="*/ 0 w 79"/>
                    <a:gd name="T9" fmla="*/ 0 h 41"/>
                    <a:gd name="T10" fmla="*/ 0 w 79"/>
                    <a:gd name="T11" fmla="*/ 41 h 41"/>
                    <a:gd name="T12" fmla="*/ 0 w 79"/>
                    <a:gd name="T13" fmla="*/ 41 h 41"/>
                    <a:gd name="T14" fmla="*/ 0 60000 65536"/>
                    <a:gd name="T15" fmla="*/ 0 60000 65536"/>
                    <a:gd name="T16" fmla="*/ 0 60000 65536"/>
                    <a:gd name="T17" fmla="*/ 0 60000 65536"/>
                    <a:gd name="T18" fmla="*/ 0 60000 65536"/>
                    <a:gd name="T19" fmla="*/ 0 60000 65536"/>
                    <a:gd name="T20" fmla="*/ 0 60000 65536"/>
                    <a:gd name="T21" fmla="*/ 0 w 79"/>
                    <a:gd name="T22" fmla="*/ 0 h 41"/>
                    <a:gd name="T23" fmla="*/ 79 w 79"/>
                    <a:gd name="T24" fmla="*/ 41 h 4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9" h="41">
                      <a:moveTo>
                        <a:pt x="0" y="41"/>
                      </a:moveTo>
                      <a:lnTo>
                        <a:pt x="66" y="41"/>
                      </a:lnTo>
                      <a:lnTo>
                        <a:pt x="79" y="29"/>
                      </a:lnTo>
                      <a:lnTo>
                        <a:pt x="79" y="0"/>
                      </a:lnTo>
                      <a:lnTo>
                        <a:pt x="0" y="0"/>
                      </a:lnTo>
                      <a:lnTo>
                        <a:pt x="0" y="41"/>
                      </a:lnTo>
                      <a:close/>
                    </a:path>
                  </a:pathLst>
                </a:custGeom>
                <a:noFill/>
                <a:ln w="3175">
                  <a:solidFill>
                    <a:srgbClr val="000000"/>
                  </a:solidFill>
                  <a:round/>
                  <a:headEnd/>
                  <a:tailEnd/>
                </a:ln>
              </p:spPr>
              <p:txBody>
                <a:bodyPr/>
                <a:lstStyle/>
                <a:p>
                  <a:endParaRPr lang="en-US"/>
                </a:p>
              </p:txBody>
            </p:sp>
            <p:sp>
              <p:nvSpPr>
                <p:cNvPr id="1311" name="Freeform 821"/>
                <p:cNvSpPr>
                  <a:spLocks/>
                </p:cNvSpPr>
                <p:nvPr/>
              </p:nvSpPr>
              <p:spPr bwMode="auto">
                <a:xfrm>
                  <a:off x="3093" y="2007"/>
                  <a:ext cx="180" cy="30"/>
                </a:xfrm>
                <a:custGeom>
                  <a:avLst/>
                  <a:gdLst>
                    <a:gd name="T0" fmla="*/ 0 w 180"/>
                    <a:gd name="T1" fmla="*/ 0 h 30"/>
                    <a:gd name="T2" fmla="*/ 0 w 180"/>
                    <a:gd name="T3" fmla="*/ 30 h 30"/>
                    <a:gd name="T4" fmla="*/ 180 w 180"/>
                    <a:gd name="T5" fmla="*/ 30 h 30"/>
                    <a:gd name="T6" fmla="*/ 180 w 180"/>
                    <a:gd name="T7" fmla="*/ 0 h 30"/>
                    <a:gd name="T8" fmla="*/ 0 w 180"/>
                    <a:gd name="T9" fmla="*/ 0 h 30"/>
                    <a:gd name="T10" fmla="*/ 0 w 180"/>
                    <a:gd name="T11" fmla="*/ 0 h 30"/>
                    <a:gd name="T12" fmla="*/ 0 60000 65536"/>
                    <a:gd name="T13" fmla="*/ 0 60000 65536"/>
                    <a:gd name="T14" fmla="*/ 0 60000 65536"/>
                    <a:gd name="T15" fmla="*/ 0 60000 65536"/>
                    <a:gd name="T16" fmla="*/ 0 60000 65536"/>
                    <a:gd name="T17" fmla="*/ 0 60000 65536"/>
                    <a:gd name="T18" fmla="*/ 0 w 180"/>
                    <a:gd name="T19" fmla="*/ 0 h 30"/>
                    <a:gd name="T20" fmla="*/ 180 w 180"/>
                    <a:gd name="T21" fmla="*/ 30 h 30"/>
                  </a:gdLst>
                  <a:ahLst/>
                  <a:cxnLst>
                    <a:cxn ang="T12">
                      <a:pos x="T0" y="T1"/>
                    </a:cxn>
                    <a:cxn ang="T13">
                      <a:pos x="T2" y="T3"/>
                    </a:cxn>
                    <a:cxn ang="T14">
                      <a:pos x="T4" y="T5"/>
                    </a:cxn>
                    <a:cxn ang="T15">
                      <a:pos x="T6" y="T7"/>
                    </a:cxn>
                    <a:cxn ang="T16">
                      <a:pos x="T8" y="T9"/>
                    </a:cxn>
                    <a:cxn ang="T17">
                      <a:pos x="T10" y="T11"/>
                    </a:cxn>
                  </a:cxnLst>
                  <a:rect l="T18" t="T19" r="T20" b="T21"/>
                  <a:pathLst>
                    <a:path w="180" h="30">
                      <a:moveTo>
                        <a:pt x="0" y="0"/>
                      </a:moveTo>
                      <a:lnTo>
                        <a:pt x="0" y="30"/>
                      </a:lnTo>
                      <a:lnTo>
                        <a:pt x="180" y="30"/>
                      </a:lnTo>
                      <a:lnTo>
                        <a:pt x="180" y="0"/>
                      </a:lnTo>
                      <a:lnTo>
                        <a:pt x="0" y="0"/>
                      </a:lnTo>
                      <a:close/>
                    </a:path>
                  </a:pathLst>
                </a:custGeom>
                <a:solidFill>
                  <a:srgbClr val="EAEAEA"/>
                </a:solidFill>
                <a:ln w="9525">
                  <a:noFill/>
                  <a:round/>
                  <a:headEnd/>
                  <a:tailEnd/>
                </a:ln>
              </p:spPr>
              <p:txBody>
                <a:bodyPr/>
                <a:lstStyle/>
                <a:p>
                  <a:endParaRPr lang="en-US"/>
                </a:p>
              </p:txBody>
            </p:sp>
            <p:sp>
              <p:nvSpPr>
                <p:cNvPr id="1312" name="Freeform 822"/>
                <p:cNvSpPr>
                  <a:spLocks/>
                </p:cNvSpPr>
                <p:nvPr/>
              </p:nvSpPr>
              <p:spPr bwMode="auto">
                <a:xfrm>
                  <a:off x="3093" y="2007"/>
                  <a:ext cx="180" cy="214"/>
                </a:xfrm>
                <a:custGeom>
                  <a:avLst/>
                  <a:gdLst>
                    <a:gd name="T0" fmla="*/ 0 w 180"/>
                    <a:gd name="T1" fmla="*/ 0 h 214"/>
                    <a:gd name="T2" fmla="*/ 0 w 180"/>
                    <a:gd name="T3" fmla="*/ 214 h 214"/>
                    <a:gd name="T4" fmla="*/ 180 w 180"/>
                    <a:gd name="T5" fmla="*/ 214 h 214"/>
                    <a:gd name="T6" fmla="*/ 180 w 180"/>
                    <a:gd name="T7" fmla="*/ 0 h 214"/>
                    <a:gd name="T8" fmla="*/ 0 w 180"/>
                    <a:gd name="T9" fmla="*/ 0 h 214"/>
                    <a:gd name="T10" fmla="*/ 0 w 180"/>
                    <a:gd name="T11" fmla="*/ 0 h 214"/>
                    <a:gd name="T12" fmla="*/ 0 60000 65536"/>
                    <a:gd name="T13" fmla="*/ 0 60000 65536"/>
                    <a:gd name="T14" fmla="*/ 0 60000 65536"/>
                    <a:gd name="T15" fmla="*/ 0 60000 65536"/>
                    <a:gd name="T16" fmla="*/ 0 60000 65536"/>
                    <a:gd name="T17" fmla="*/ 0 60000 65536"/>
                    <a:gd name="T18" fmla="*/ 0 w 180"/>
                    <a:gd name="T19" fmla="*/ 0 h 214"/>
                    <a:gd name="T20" fmla="*/ 180 w 180"/>
                    <a:gd name="T21" fmla="*/ 214 h 214"/>
                  </a:gdLst>
                  <a:ahLst/>
                  <a:cxnLst>
                    <a:cxn ang="T12">
                      <a:pos x="T0" y="T1"/>
                    </a:cxn>
                    <a:cxn ang="T13">
                      <a:pos x="T2" y="T3"/>
                    </a:cxn>
                    <a:cxn ang="T14">
                      <a:pos x="T4" y="T5"/>
                    </a:cxn>
                    <a:cxn ang="T15">
                      <a:pos x="T6" y="T7"/>
                    </a:cxn>
                    <a:cxn ang="T16">
                      <a:pos x="T8" y="T9"/>
                    </a:cxn>
                    <a:cxn ang="T17">
                      <a:pos x="T10" y="T11"/>
                    </a:cxn>
                  </a:cxnLst>
                  <a:rect l="T18" t="T19" r="T20" b="T21"/>
                  <a:pathLst>
                    <a:path w="180" h="214">
                      <a:moveTo>
                        <a:pt x="0" y="0"/>
                      </a:moveTo>
                      <a:lnTo>
                        <a:pt x="0" y="214"/>
                      </a:lnTo>
                      <a:lnTo>
                        <a:pt x="180" y="214"/>
                      </a:lnTo>
                      <a:lnTo>
                        <a:pt x="180" y="0"/>
                      </a:lnTo>
                      <a:lnTo>
                        <a:pt x="0" y="0"/>
                      </a:lnTo>
                      <a:close/>
                    </a:path>
                  </a:pathLst>
                </a:custGeom>
                <a:noFill/>
                <a:ln w="0">
                  <a:solidFill>
                    <a:srgbClr val="000000"/>
                  </a:solidFill>
                  <a:round/>
                  <a:headEnd/>
                  <a:tailEnd/>
                </a:ln>
              </p:spPr>
              <p:txBody>
                <a:bodyPr/>
                <a:lstStyle/>
                <a:p>
                  <a:endParaRPr lang="en-US"/>
                </a:p>
              </p:txBody>
            </p:sp>
            <p:sp>
              <p:nvSpPr>
                <p:cNvPr id="1313" name="Freeform 823"/>
                <p:cNvSpPr>
                  <a:spLocks/>
                </p:cNvSpPr>
                <p:nvPr/>
              </p:nvSpPr>
              <p:spPr bwMode="auto">
                <a:xfrm>
                  <a:off x="3093" y="2007"/>
                  <a:ext cx="180" cy="30"/>
                </a:xfrm>
                <a:custGeom>
                  <a:avLst/>
                  <a:gdLst>
                    <a:gd name="T0" fmla="*/ 0 w 180"/>
                    <a:gd name="T1" fmla="*/ 0 h 30"/>
                    <a:gd name="T2" fmla="*/ 180 w 180"/>
                    <a:gd name="T3" fmla="*/ 0 h 30"/>
                    <a:gd name="T4" fmla="*/ 180 w 180"/>
                    <a:gd name="T5" fmla="*/ 30 h 30"/>
                    <a:gd name="T6" fmla="*/ 0 w 180"/>
                    <a:gd name="T7" fmla="*/ 30 h 30"/>
                    <a:gd name="T8" fmla="*/ 0 w 180"/>
                    <a:gd name="T9" fmla="*/ 0 h 30"/>
                    <a:gd name="T10" fmla="*/ 0 w 180"/>
                    <a:gd name="T11" fmla="*/ 0 h 30"/>
                    <a:gd name="T12" fmla="*/ 0 60000 65536"/>
                    <a:gd name="T13" fmla="*/ 0 60000 65536"/>
                    <a:gd name="T14" fmla="*/ 0 60000 65536"/>
                    <a:gd name="T15" fmla="*/ 0 60000 65536"/>
                    <a:gd name="T16" fmla="*/ 0 60000 65536"/>
                    <a:gd name="T17" fmla="*/ 0 60000 65536"/>
                    <a:gd name="T18" fmla="*/ 0 w 180"/>
                    <a:gd name="T19" fmla="*/ 0 h 30"/>
                    <a:gd name="T20" fmla="*/ 180 w 180"/>
                    <a:gd name="T21" fmla="*/ 30 h 30"/>
                  </a:gdLst>
                  <a:ahLst/>
                  <a:cxnLst>
                    <a:cxn ang="T12">
                      <a:pos x="T0" y="T1"/>
                    </a:cxn>
                    <a:cxn ang="T13">
                      <a:pos x="T2" y="T3"/>
                    </a:cxn>
                    <a:cxn ang="T14">
                      <a:pos x="T4" y="T5"/>
                    </a:cxn>
                    <a:cxn ang="T15">
                      <a:pos x="T6" y="T7"/>
                    </a:cxn>
                    <a:cxn ang="T16">
                      <a:pos x="T8" y="T9"/>
                    </a:cxn>
                    <a:cxn ang="T17">
                      <a:pos x="T10" y="T11"/>
                    </a:cxn>
                  </a:cxnLst>
                  <a:rect l="T18" t="T19" r="T20" b="T21"/>
                  <a:pathLst>
                    <a:path w="180" h="30">
                      <a:moveTo>
                        <a:pt x="0" y="0"/>
                      </a:moveTo>
                      <a:lnTo>
                        <a:pt x="180" y="0"/>
                      </a:lnTo>
                      <a:lnTo>
                        <a:pt x="180" y="30"/>
                      </a:lnTo>
                      <a:lnTo>
                        <a:pt x="0" y="30"/>
                      </a:lnTo>
                      <a:lnTo>
                        <a:pt x="0" y="0"/>
                      </a:lnTo>
                      <a:close/>
                    </a:path>
                  </a:pathLst>
                </a:custGeom>
                <a:noFill/>
                <a:ln w="0">
                  <a:solidFill>
                    <a:srgbClr val="000000"/>
                  </a:solidFill>
                  <a:round/>
                  <a:headEnd/>
                  <a:tailEnd/>
                </a:ln>
              </p:spPr>
              <p:txBody>
                <a:bodyPr/>
                <a:lstStyle/>
                <a:p>
                  <a:endParaRPr lang="en-US"/>
                </a:p>
              </p:txBody>
            </p:sp>
            <p:sp>
              <p:nvSpPr>
                <p:cNvPr id="1314" name="Freeform 824"/>
                <p:cNvSpPr>
                  <a:spLocks/>
                </p:cNvSpPr>
                <p:nvPr/>
              </p:nvSpPr>
              <p:spPr bwMode="auto">
                <a:xfrm>
                  <a:off x="3273" y="2007"/>
                  <a:ext cx="176" cy="30"/>
                </a:xfrm>
                <a:custGeom>
                  <a:avLst/>
                  <a:gdLst>
                    <a:gd name="T0" fmla="*/ 0 w 176"/>
                    <a:gd name="T1" fmla="*/ 0 h 30"/>
                    <a:gd name="T2" fmla="*/ 0 w 176"/>
                    <a:gd name="T3" fmla="*/ 30 h 30"/>
                    <a:gd name="T4" fmla="*/ 176 w 176"/>
                    <a:gd name="T5" fmla="*/ 30 h 30"/>
                    <a:gd name="T6" fmla="*/ 176 w 176"/>
                    <a:gd name="T7" fmla="*/ 0 h 30"/>
                    <a:gd name="T8" fmla="*/ 0 w 176"/>
                    <a:gd name="T9" fmla="*/ 0 h 30"/>
                    <a:gd name="T10" fmla="*/ 0 w 176"/>
                    <a:gd name="T11" fmla="*/ 0 h 30"/>
                    <a:gd name="T12" fmla="*/ 0 60000 65536"/>
                    <a:gd name="T13" fmla="*/ 0 60000 65536"/>
                    <a:gd name="T14" fmla="*/ 0 60000 65536"/>
                    <a:gd name="T15" fmla="*/ 0 60000 65536"/>
                    <a:gd name="T16" fmla="*/ 0 60000 65536"/>
                    <a:gd name="T17" fmla="*/ 0 60000 65536"/>
                    <a:gd name="T18" fmla="*/ 0 w 176"/>
                    <a:gd name="T19" fmla="*/ 0 h 30"/>
                    <a:gd name="T20" fmla="*/ 176 w 176"/>
                    <a:gd name="T21" fmla="*/ 30 h 30"/>
                  </a:gdLst>
                  <a:ahLst/>
                  <a:cxnLst>
                    <a:cxn ang="T12">
                      <a:pos x="T0" y="T1"/>
                    </a:cxn>
                    <a:cxn ang="T13">
                      <a:pos x="T2" y="T3"/>
                    </a:cxn>
                    <a:cxn ang="T14">
                      <a:pos x="T4" y="T5"/>
                    </a:cxn>
                    <a:cxn ang="T15">
                      <a:pos x="T6" y="T7"/>
                    </a:cxn>
                    <a:cxn ang="T16">
                      <a:pos x="T8" y="T9"/>
                    </a:cxn>
                    <a:cxn ang="T17">
                      <a:pos x="T10" y="T11"/>
                    </a:cxn>
                  </a:cxnLst>
                  <a:rect l="T18" t="T19" r="T20" b="T21"/>
                  <a:pathLst>
                    <a:path w="176" h="30">
                      <a:moveTo>
                        <a:pt x="0" y="0"/>
                      </a:moveTo>
                      <a:lnTo>
                        <a:pt x="0" y="30"/>
                      </a:lnTo>
                      <a:lnTo>
                        <a:pt x="176" y="30"/>
                      </a:lnTo>
                      <a:lnTo>
                        <a:pt x="176" y="0"/>
                      </a:lnTo>
                      <a:lnTo>
                        <a:pt x="0" y="0"/>
                      </a:lnTo>
                      <a:close/>
                    </a:path>
                  </a:pathLst>
                </a:custGeom>
                <a:solidFill>
                  <a:srgbClr val="EAEAEA"/>
                </a:solidFill>
                <a:ln w="9525">
                  <a:noFill/>
                  <a:round/>
                  <a:headEnd/>
                  <a:tailEnd/>
                </a:ln>
              </p:spPr>
              <p:txBody>
                <a:bodyPr/>
                <a:lstStyle/>
                <a:p>
                  <a:endParaRPr lang="en-US"/>
                </a:p>
              </p:txBody>
            </p:sp>
            <p:sp>
              <p:nvSpPr>
                <p:cNvPr id="1315" name="Freeform 825"/>
                <p:cNvSpPr>
                  <a:spLocks/>
                </p:cNvSpPr>
                <p:nvPr/>
              </p:nvSpPr>
              <p:spPr bwMode="auto">
                <a:xfrm>
                  <a:off x="3273" y="2007"/>
                  <a:ext cx="176" cy="214"/>
                </a:xfrm>
                <a:custGeom>
                  <a:avLst/>
                  <a:gdLst>
                    <a:gd name="T0" fmla="*/ 0 w 176"/>
                    <a:gd name="T1" fmla="*/ 0 h 214"/>
                    <a:gd name="T2" fmla="*/ 0 w 176"/>
                    <a:gd name="T3" fmla="*/ 214 h 214"/>
                    <a:gd name="T4" fmla="*/ 176 w 176"/>
                    <a:gd name="T5" fmla="*/ 214 h 214"/>
                    <a:gd name="T6" fmla="*/ 176 w 176"/>
                    <a:gd name="T7" fmla="*/ 0 h 214"/>
                    <a:gd name="T8" fmla="*/ 0 w 176"/>
                    <a:gd name="T9" fmla="*/ 0 h 214"/>
                    <a:gd name="T10" fmla="*/ 0 w 176"/>
                    <a:gd name="T11" fmla="*/ 0 h 214"/>
                    <a:gd name="T12" fmla="*/ 0 60000 65536"/>
                    <a:gd name="T13" fmla="*/ 0 60000 65536"/>
                    <a:gd name="T14" fmla="*/ 0 60000 65536"/>
                    <a:gd name="T15" fmla="*/ 0 60000 65536"/>
                    <a:gd name="T16" fmla="*/ 0 60000 65536"/>
                    <a:gd name="T17" fmla="*/ 0 60000 65536"/>
                    <a:gd name="T18" fmla="*/ 0 w 176"/>
                    <a:gd name="T19" fmla="*/ 0 h 214"/>
                    <a:gd name="T20" fmla="*/ 176 w 176"/>
                    <a:gd name="T21" fmla="*/ 214 h 214"/>
                  </a:gdLst>
                  <a:ahLst/>
                  <a:cxnLst>
                    <a:cxn ang="T12">
                      <a:pos x="T0" y="T1"/>
                    </a:cxn>
                    <a:cxn ang="T13">
                      <a:pos x="T2" y="T3"/>
                    </a:cxn>
                    <a:cxn ang="T14">
                      <a:pos x="T4" y="T5"/>
                    </a:cxn>
                    <a:cxn ang="T15">
                      <a:pos x="T6" y="T7"/>
                    </a:cxn>
                    <a:cxn ang="T16">
                      <a:pos x="T8" y="T9"/>
                    </a:cxn>
                    <a:cxn ang="T17">
                      <a:pos x="T10" y="T11"/>
                    </a:cxn>
                  </a:cxnLst>
                  <a:rect l="T18" t="T19" r="T20" b="T21"/>
                  <a:pathLst>
                    <a:path w="176" h="214">
                      <a:moveTo>
                        <a:pt x="0" y="0"/>
                      </a:moveTo>
                      <a:lnTo>
                        <a:pt x="0" y="214"/>
                      </a:lnTo>
                      <a:lnTo>
                        <a:pt x="176" y="214"/>
                      </a:lnTo>
                      <a:lnTo>
                        <a:pt x="176" y="0"/>
                      </a:lnTo>
                      <a:lnTo>
                        <a:pt x="0" y="0"/>
                      </a:lnTo>
                      <a:close/>
                    </a:path>
                  </a:pathLst>
                </a:custGeom>
                <a:noFill/>
                <a:ln w="0">
                  <a:solidFill>
                    <a:srgbClr val="000000"/>
                  </a:solidFill>
                  <a:round/>
                  <a:headEnd/>
                  <a:tailEnd/>
                </a:ln>
              </p:spPr>
              <p:txBody>
                <a:bodyPr/>
                <a:lstStyle/>
                <a:p>
                  <a:endParaRPr lang="en-US"/>
                </a:p>
              </p:txBody>
            </p:sp>
            <p:sp>
              <p:nvSpPr>
                <p:cNvPr id="1316" name="Freeform 826"/>
                <p:cNvSpPr>
                  <a:spLocks/>
                </p:cNvSpPr>
                <p:nvPr/>
              </p:nvSpPr>
              <p:spPr bwMode="auto">
                <a:xfrm>
                  <a:off x="3273" y="2007"/>
                  <a:ext cx="176" cy="30"/>
                </a:xfrm>
                <a:custGeom>
                  <a:avLst/>
                  <a:gdLst>
                    <a:gd name="T0" fmla="*/ 0 w 176"/>
                    <a:gd name="T1" fmla="*/ 0 h 30"/>
                    <a:gd name="T2" fmla="*/ 176 w 176"/>
                    <a:gd name="T3" fmla="*/ 0 h 30"/>
                    <a:gd name="T4" fmla="*/ 176 w 176"/>
                    <a:gd name="T5" fmla="*/ 30 h 30"/>
                    <a:gd name="T6" fmla="*/ 0 w 176"/>
                    <a:gd name="T7" fmla="*/ 30 h 30"/>
                    <a:gd name="T8" fmla="*/ 0 w 176"/>
                    <a:gd name="T9" fmla="*/ 0 h 30"/>
                    <a:gd name="T10" fmla="*/ 0 w 176"/>
                    <a:gd name="T11" fmla="*/ 0 h 30"/>
                    <a:gd name="T12" fmla="*/ 0 60000 65536"/>
                    <a:gd name="T13" fmla="*/ 0 60000 65536"/>
                    <a:gd name="T14" fmla="*/ 0 60000 65536"/>
                    <a:gd name="T15" fmla="*/ 0 60000 65536"/>
                    <a:gd name="T16" fmla="*/ 0 60000 65536"/>
                    <a:gd name="T17" fmla="*/ 0 60000 65536"/>
                    <a:gd name="T18" fmla="*/ 0 w 176"/>
                    <a:gd name="T19" fmla="*/ 0 h 30"/>
                    <a:gd name="T20" fmla="*/ 176 w 176"/>
                    <a:gd name="T21" fmla="*/ 30 h 30"/>
                  </a:gdLst>
                  <a:ahLst/>
                  <a:cxnLst>
                    <a:cxn ang="T12">
                      <a:pos x="T0" y="T1"/>
                    </a:cxn>
                    <a:cxn ang="T13">
                      <a:pos x="T2" y="T3"/>
                    </a:cxn>
                    <a:cxn ang="T14">
                      <a:pos x="T4" y="T5"/>
                    </a:cxn>
                    <a:cxn ang="T15">
                      <a:pos x="T6" y="T7"/>
                    </a:cxn>
                    <a:cxn ang="T16">
                      <a:pos x="T8" y="T9"/>
                    </a:cxn>
                    <a:cxn ang="T17">
                      <a:pos x="T10" y="T11"/>
                    </a:cxn>
                  </a:cxnLst>
                  <a:rect l="T18" t="T19" r="T20" b="T21"/>
                  <a:pathLst>
                    <a:path w="176" h="30">
                      <a:moveTo>
                        <a:pt x="0" y="0"/>
                      </a:moveTo>
                      <a:lnTo>
                        <a:pt x="176" y="0"/>
                      </a:lnTo>
                      <a:lnTo>
                        <a:pt x="176" y="30"/>
                      </a:lnTo>
                      <a:lnTo>
                        <a:pt x="0" y="30"/>
                      </a:lnTo>
                      <a:lnTo>
                        <a:pt x="0" y="0"/>
                      </a:lnTo>
                      <a:close/>
                    </a:path>
                  </a:pathLst>
                </a:custGeom>
                <a:noFill/>
                <a:ln w="0">
                  <a:solidFill>
                    <a:srgbClr val="000000"/>
                  </a:solidFill>
                  <a:round/>
                  <a:headEnd/>
                  <a:tailEnd/>
                </a:ln>
              </p:spPr>
              <p:txBody>
                <a:bodyPr/>
                <a:lstStyle/>
                <a:p>
                  <a:endParaRPr lang="en-US"/>
                </a:p>
              </p:txBody>
            </p:sp>
            <p:sp>
              <p:nvSpPr>
                <p:cNvPr id="1317" name="Freeform 827"/>
                <p:cNvSpPr>
                  <a:spLocks noEditPoints="1"/>
                </p:cNvSpPr>
                <p:nvPr/>
              </p:nvSpPr>
              <p:spPr bwMode="auto">
                <a:xfrm>
                  <a:off x="3260" y="2124"/>
                  <a:ext cx="133" cy="75"/>
                </a:xfrm>
                <a:custGeom>
                  <a:avLst/>
                  <a:gdLst>
                    <a:gd name="T0" fmla="*/ 132 w 133"/>
                    <a:gd name="T1" fmla="*/ 75 h 75"/>
                    <a:gd name="T2" fmla="*/ 118 w 133"/>
                    <a:gd name="T3" fmla="*/ 67 h 75"/>
                    <a:gd name="T4" fmla="*/ 118 w 133"/>
                    <a:gd name="T5" fmla="*/ 67 h 75"/>
                    <a:gd name="T6" fmla="*/ 119 w 133"/>
                    <a:gd name="T7" fmla="*/ 66 h 75"/>
                    <a:gd name="T8" fmla="*/ 133 w 133"/>
                    <a:gd name="T9" fmla="*/ 74 h 75"/>
                    <a:gd name="T10" fmla="*/ 133 w 133"/>
                    <a:gd name="T11" fmla="*/ 75 h 75"/>
                    <a:gd name="T12" fmla="*/ 132 w 133"/>
                    <a:gd name="T13" fmla="*/ 75 h 75"/>
                    <a:gd name="T14" fmla="*/ 132 w 133"/>
                    <a:gd name="T15" fmla="*/ 75 h 75"/>
                    <a:gd name="T16" fmla="*/ 110 w 133"/>
                    <a:gd name="T17" fmla="*/ 63 h 75"/>
                    <a:gd name="T18" fmla="*/ 97 w 133"/>
                    <a:gd name="T19" fmla="*/ 55 h 75"/>
                    <a:gd name="T20" fmla="*/ 97 w 133"/>
                    <a:gd name="T21" fmla="*/ 54 h 75"/>
                    <a:gd name="T22" fmla="*/ 97 w 133"/>
                    <a:gd name="T23" fmla="*/ 54 h 75"/>
                    <a:gd name="T24" fmla="*/ 111 w 133"/>
                    <a:gd name="T25" fmla="*/ 62 h 75"/>
                    <a:gd name="T26" fmla="*/ 111 w 133"/>
                    <a:gd name="T27" fmla="*/ 63 h 75"/>
                    <a:gd name="T28" fmla="*/ 110 w 133"/>
                    <a:gd name="T29" fmla="*/ 63 h 75"/>
                    <a:gd name="T30" fmla="*/ 110 w 133"/>
                    <a:gd name="T31" fmla="*/ 63 h 75"/>
                    <a:gd name="T32" fmla="*/ 88 w 133"/>
                    <a:gd name="T33" fmla="*/ 51 h 75"/>
                    <a:gd name="T34" fmla="*/ 75 w 133"/>
                    <a:gd name="T35" fmla="*/ 42 h 75"/>
                    <a:gd name="T36" fmla="*/ 75 w 133"/>
                    <a:gd name="T37" fmla="*/ 42 h 75"/>
                    <a:gd name="T38" fmla="*/ 75 w 133"/>
                    <a:gd name="T39" fmla="*/ 42 h 75"/>
                    <a:gd name="T40" fmla="*/ 88 w 133"/>
                    <a:gd name="T41" fmla="*/ 50 h 75"/>
                    <a:gd name="T42" fmla="*/ 89 w 133"/>
                    <a:gd name="T43" fmla="*/ 50 h 75"/>
                    <a:gd name="T44" fmla="*/ 88 w 133"/>
                    <a:gd name="T45" fmla="*/ 51 h 75"/>
                    <a:gd name="T46" fmla="*/ 88 w 133"/>
                    <a:gd name="T47" fmla="*/ 51 h 75"/>
                    <a:gd name="T48" fmla="*/ 67 w 133"/>
                    <a:gd name="T49" fmla="*/ 38 h 75"/>
                    <a:gd name="T50" fmla="*/ 53 w 133"/>
                    <a:gd name="T51" fmla="*/ 30 h 75"/>
                    <a:gd name="T52" fmla="*/ 52 w 133"/>
                    <a:gd name="T53" fmla="*/ 29 h 75"/>
                    <a:gd name="T54" fmla="*/ 53 w 133"/>
                    <a:gd name="T55" fmla="*/ 29 h 75"/>
                    <a:gd name="T56" fmla="*/ 67 w 133"/>
                    <a:gd name="T57" fmla="*/ 37 h 75"/>
                    <a:gd name="T58" fmla="*/ 67 w 133"/>
                    <a:gd name="T59" fmla="*/ 38 h 75"/>
                    <a:gd name="T60" fmla="*/ 67 w 133"/>
                    <a:gd name="T61" fmla="*/ 38 h 75"/>
                    <a:gd name="T62" fmla="*/ 67 w 133"/>
                    <a:gd name="T63" fmla="*/ 38 h 75"/>
                    <a:gd name="T64" fmla="*/ 45 w 133"/>
                    <a:gd name="T65" fmla="*/ 25 h 75"/>
                    <a:gd name="T66" fmla="*/ 31 w 133"/>
                    <a:gd name="T67" fmla="*/ 18 h 75"/>
                    <a:gd name="T68" fmla="*/ 30 w 133"/>
                    <a:gd name="T69" fmla="*/ 17 h 75"/>
                    <a:gd name="T70" fmla="*/ 31 w 133"/>
                    <a:gd name="T71" fmla="*/ 17 h 75"/>
                    <a:gd name="T72" fmla="*/ 45 w 133"/>
                    <a:gd name="T73" fmla="*/ 25 h 75"/>
                    <a:gd name="T74" fmla="*/ 45 w 133"/>
                    <a:gd name="T75" fmla="*/ 25 h 75"/>
                    <a:gd name="T76" fmla="*/ 45 w 133"/>
                    <a:gd name="T77" fmla="*/ 25 h 75"/>
                    <a:gd name="T78" fmla="*/ 45 w 133"/>
                    <a:gd name="T79" fmla="*/ 25 h 75"/>
                    <a:gd name="T80" fmla="*/ 22 w 133"/>
                    <a:gd name="T81" fmla="*/ 13 h 75"/>
                    <a:gd name="T82" fmla="*/ 8 w 133"/>
                    <a:gd name="T83" fmla="*/ 6 h 75"/>
                    <a:gd name="T84" fmla="*/ 8 w 133"/>
                    <a:gd name="T85" fmla="*/ 5 h 75"/>
                    <a:gd name="T86" fmla="*/ 9 w 133"/>
                    <a:gd name="T87" fmla="*/ 5 h 75"/>
                    <a:gd name="T88" fmla="*/ 23 w 133"/>
                    <a:gd name="T89" fmla="*/ 12 h 75"/>
                    <a:gd name="T90" fmla="*/ 23 w 133"/>
                    <a:gd name="T91" fmla="*/ 13 h 75"/>
                    <a:gd name="T92" fmla="*/ 22 w 133"/>
                    <a:gd name="T93" fmla="*/ 13 h 75"/>
                    <a:gd name="T94" fmla="*/ 22 w 133"/>
                    <a:gd name="T95" fmla="*/ 13 h 75"/>
                    <a:gd name="T96" fmla="*/ 0 w 133"/>
                    <a:gd name="T97" fmla="*/ 1 h 75"/>
                    <a:gd name="T98" fmla="*/ 0 w 133"/>
                    <a:gd name="T99" fmla="*/ 1 h 75"/>
                    <a:gd name="T100" fmla="*/ 0 w 133"/>
                    <a:gd name="T101" fmla="*/ 0 h 75"/>
                    <a:gd name="T102" fmla="*/ 1 w 133"/>
                    <a:gd name="T103" fmla="*/ 0 h 75"/>
                    <a:gd name="T104" fmla="*/ 1 w 133"/>
                    <a:gd name="T105" fmla="*/ 0 h 75"/>
                    <a:gd name="T106" fmla="*/ 1 w 133"/>
                    <a:gd name="T107" fmla="*/ 1 h 75"/>
                    <a:gd name="T108" fmla="*/ 0 w 133"/>
                    <a:gd name="T109" fmla="*/ 1 h 75"/>
                    <a:gd name="T110" fmla="*/ 0 w 133"/>
                    <a:gd name="T111" fmla="*/ 1 h 7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33"/>
                    <a:gd name="T169" fmla="*/ 0 h 75"/>
                    <a:gd name="T170" fmla="*/ 133 w 133"/>
                    <a:gd name="T171" fmla="*/ 75 h 7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33" h="75">
                      <a:moveTo>
                        <a:pt x="132" y="75"/>
                      </a:moveTo>
                      <a:lnTo>
                        <a:pt x="118" y="67"/>
                      </a:lnTo>
                      <a:lnTo>
                        <a:pt x="119" y="66"/>
                      </a:lnTo>
                      <a:lnTo>
                        <a:pt x="133" y="74"/>
                      </a:lnTo>
                      <a:lnTo>
                        <a:pt x="133" y="75"/>
                      </a:lnTo>
                      <a:lnTo>
                        <a:pt x="132" y="75"/>
                      </a:lnTo>
                      <a:close/>
                      <a:moveTo>
                        <a:pt x="110" y="63"/>
                      </a:moveTo>
                      <a:lnTo>
                        <a:pt x="97" y="55"/>
                      </a:lnTo>
                      <a:lnTo>
                        <a:pt x="97" y="54"/>
                      </a:lnTo>
                      <a:lnTo>
                        <a:pt x="111" y="62"/>
                      </a:lnTo>
                      <a:lnTo>
                        <a:pt x="111" y="63"/>
                      </a:lnTo>
                      <a:lnTo>
                        <a:pt x="110" y="63"/>
                      </a:lnTo>
                      <a:close/>
                      <a:moveTo>
                        <a:pt x="88" y="51"/>
                      </a:moveTo>
                      <a:lnTo>
                        <a:pt x="75" y="42"/>
                      </a:lnTo>
                      <a:lnTo>
                        <a:pt x="88" y="50"/>
                      </a:lnTo>
                      <a:lnTo>
                        <a:pt x="89" y="50"/>
                      </a:lnTo>
                      <a:lnTo>
                        <a:pt x="88" y="51"/>
                      </a:lnTo>
                      <a:close/>
                      <a:moveTo>
                        <a:pt x="67" y="38"/>
                      </a:moveTo>
                      <a:lnTo>
                        <a:pt x="53" y="30"/>
                      </a:lnTo>
                      <a:lnTo>
                        <a:pt x="52" y="29"/>
                      </a:lnTo>
                      <a:lnTo>
                        <a:pt x="53" y="29"/>
                      </a:lnTo>
                      <a:lnTo>
                        <a:pt x="67" y="37"/>
                      </a:lnTo>
                      <a:lnTo>
                        <a:pt x="67" y="38"/>
                      </a:lnTo>
                      <a:close/>
                      <a:moveTo>
                        <a:pt x="45" y="25"/>
                      </a:moveTo>
                      <a:lnTo>
                        <a:pt x="31" y="18"/>
                      </a:lnTo>
                      <a:lnTo>
                        <a:pt x="30" y="17"/>
                      </a:lnTo>
                      <a:lnTo>
                        <a:pt x="31" y="17"/>
                      </a:lnTo>
                      <a:lnTo>
                        <a:pt x="45" y="25"/>
                      </a:lnTo>
                      <a:close/>
                      <a:moveTo>
                        <a:pt x="22" y="13"/>
                      </a:moveTo>
                      <a:lnTo>
                        <a:pt x="8" y="6"/>
                      </a:lnTo>
                      <a:lnTo>
                        <a:pt x="8" y="5"/>
                      </a:lnTo>
                      <a:lnTo>
                        <a:pt x="9" y="5"/>
                      </a:lnTo>
                      <a:lnTo>
                        <a:pt x="23" y="12"/>
                      </a:lnTo>
                      <a:lnTo>
                        <a:pt x="23" y="13"/>
                      </a:lnTo>
                      <a:lnTo>
                        <a:pt x="22" y="13"/>
                      </a:lnTo>
                      <a:close/>
                      <a:moveTo>
                        <a:pt x="0" y="1"/>
                      </a:moveTo>
                      <a:lnTo>
                        <a:pt x="0" y="1"/>
                      </a:lnTo>
                      <a:lnTo>
                        <a:pt x="0" y="0"/>
                      </a:lnTo>
                      <a:lnTo>
                        <a:pt x="1" y="0"/>
                      </a:lnTo>
                      <a:lnTo>
                        <a:pt x="1" y="1"/>
                      </a:lnTo>
                      <a:lnTo>
                        <a:pt x="0" y="1"/>
                      </a:lnTo>
                      <a:close/>
                    </a:path>
                  </a:pathLst>
                </a:custGeom>
                <a:solidFill>
                  <a:srgbClr val="000000"/>
                </a:solidFill>
                <a:ln w="9525">
                  <a:noFill/>
                  <a:round/>
                  <a:headEnd/>
                  <a:tailEnd/>
                </a:ln>
              </p:spPr>
              <p:txBody>
                <a:bodyPr/>
                <a:lstStyle/>
                <a:p>
                  <a:endParaRPr lang="en-US"/>
                </a:p>
              </p:txBody>
            </p:sp>
            <p:sp>
              <p:nvSpPr>
                <p:cNvPr id="1318" name="Freeform 828"/>
                <p:cNvSpPr>
                  <a:spLocks/>
                </p:cNvSpPr>
                <p:nvPr/>
              </p:nvSpPr>
              <p:spPr bwMode="auto">
                <a:xfrm>
                  <a:off x="3378" y="2190"/>
                  <a:ext cx="15" cy="9"/>
                </a:xfrm>
                <a:custGeom>
                  <a:avLst/>
                  <a:gdLst>
                    <a:gd name="T0" fmla="*/ 14 w 15"/>
                    <a:gd name="T1" fmla="*/ 9 h 9"/>
                    <a:gd name="T2" fmla="*/ 0 w 15"/>
                    <a:gd name="T3" fmla="*/ 1 h 9"/>
                    <a:gd name="T4" fmla="*/ 0 w 15"/>
                    <a:gd name="T5" fmla="*/ 1 h 9"/>
                    <a:gd name="T6" fmla="*/ 1 w 15"/>
                    <a:gd name="T7" fmla="*/ 0 h 9"/>
                    <a:gd name="T8" fmla="*/ 15 w 15"/>
                    <a:gd name="T9" fmla="*/ 8 h 9"/>
                    <a:gd name="T10" fmla="*/ 15 w 15"/>
                    <a:gd name="T11" fmla="*/ 9 h 9"/>
                    <a:gd name="T12" fmla="*/ 14 w 15"/>
                    <a:gd name="T13" fmla="*/ 9 h 9"/>
                    <a:gd name="T14" fmla="*/ 14 w 15"/>
                    <a:gd name="T15" fmla="*/ 9 h 9"/>
                    <a:gd name="T16" fmla="*/ 0 60000 65536"/>
                    <a:gd name="T17" fmla="*/ 0 60000 65536"/>
                    <a:gd name="T18" fmla="*/ 0 60000 65536"/>
                    <a:gd name="T19" fmla="*/ 0 60000 65536"/>
                    <a:gd name="T20" fmla="*/ 0 60000 65536"/>
                    <a:gd name="T21" fmla="*/ 0 60000 65536"/>
                    <a:gd name="T22" fmla="*/ 0 60000 65536"/>
                    <a:gd name="T23" fmla="*/ 0 60000 65536"/>
                    <a:gd name="T24" fmla="*/ 0 w 15"/>
                    <a:gd name="T25" fmla="*/ 0 h 9"/>
                    <a:gd name="T26" fmla="*/ 15 w 15"/>
                    <a:gd name="T27" fmla="*/ 9 h 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 h="9">
                      <a:moveTo>
                        <a:pt x="14" y="9"/>
                      </a:moveTo>
                      <a:lnTo>
                        <a:pt x="0" y="1"/>
                      </a:lnTo>
                      <a:lnTo>
                        <a:pt x="1" y="0"/>
                      </a:lnTo>
                      <a:lnTo>
                        <a:pt x="15" y="8"/>
                      </a:lnTo>
                      <a:lnTo>
                        <a:pt x="15" y="9"/>
                      </a:lnTo>
                      <a:lnTo>
                        <a:pt x="14" y="9"/>
                      </a:lnTo>
                    </a:path>
                  </a:pathLst>
                </a:custGeom>
                <a:noFill/>
                <a:ln w="1588">
                  <a:solidFill>
                    <a:srgbClr val="000000"/>
                  </a:solidFill>
                  <a:round/>
                  <a:headEnd/>
                  <a:tailEnd/>
                </a:ln>
              </p:spPr>
              <p:txBody>
                <a:bodyPr/>
                <a:lstStyle/>
                <a:p>
                  <a:endParaRPr lang="en-US"/>
                </a:p>
              </p:txBody>
            </p:sp>
            <p:sp>
              <p:nvSpPr>
                <p:cNvPr id="1319" name="Freeform 829"/>
                <p:cNvSpPr>
                  <a:spLocks/>
                </p:cNvSpPr>
                <p:nvPr/>
              </p:nvSpPr>
              <p:spPr bwMode="auto">
                <a:xfrm>
                  <a:off x="3357" y="2178"/>
                  <a:ext cx="14" cy="9"/>
                </a:xfrm>
                <a:custGeom>
                  <a:avLst/>
                  <a:gdLst>
                    <a:gd name="T0" fmla="*/ 13 w 14"/>
                    <a:gd name="T1" fmla="*/ 9 h 9"/>
                    <a:gd name="T2" fmla="*/ 0 w 14"/>
                    <a:gd name="T3" fmla="*/ 1 h 9"/>
                    <a:gd name="T4" fmla="*/ 0 w 14"/>
                    <a:gd name="T5" fmla="*/ 0 h 9"/>
                    <a:gd name="T6" fmla="*/ 0 w 14"/>
                    <a:gd name="T7" fmla="*/ 0 h 9"/>
                    <a:gd name="T8" fmla="*/ 14 w 14"/>
                    <a:gd name="T9" fmla="*/ 8 h 9"/>
                    <a:gd name="T10" fmla="*/ 14 w 14"/>
                    <a:gd name="T11" fmla="*/ 9 h 9"/>
                    <a:gd name="T12" fmla="*/ 13 w 14"/>
                    <a:gd name="T13" fmla="*/ 9 h 9"/>
                    <a:gd name="T14" fmla="*/ 13 w 14"/>
                    <a:gd name="T15" fmla="*/ 9 h 9"/>
                    <a:gd name="T16" fmla="*/ 0 60000 65536"/>
                    <a:gd name="T17" fmla="*/ 0 60000 65536"/>
                    <a:gd name="T18" fmla="*/ 0 60000 65536"/>
                    <a:gd name="T19" fmla="*/ 0 60000 65536"/>
                    <a:gd name="T20" fmla="*/ 0 60000 65536"/>
                    <a:gd name="T21" fmla="*/ 0 60000 65536"/>
                    <a:gd name="T22" fmla="*/ 0 60000 65536"/>
                    <a:gd name="T23" fmla="*/ 0 60000 65536"/>
                    <a:gd name="T24" fmla="*/ 0 w 14"/>
                    <a:gd name="T25" fmla="*/ 0 h 9"/>
                    <a:gd name="T26" fmla="*/ 14 w 14"/>
                    <a:gd name="T27" fmla="*/ 9 h 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 h="9">
                      <a:moveTo>
                        <a:pt x="13" y="9"/>
                      </a:moveTo>
                      <a:lnTo>
                        <a:pt x="0" y="1"/>
                      </a:lnTo>
                      <a:lnTo>
                        <a:pt x="0" y="0"/>
                      </a:lnTo>
                      <a:lnTo>
                        <a:pt x="14" y="8"/>
                      </a:lnTo>
                      <a:lnTo>
                        <a:pt x="14" y="9"/>
                      </a:lnTo>
                      <a:lnTo>
                        <a:pt x="13" y="9"/>
                      </a:lnTo>
                    </a:path>
                  </a:pathLst>
                </a:custGeom>
                <a:noFill/>
                <a:ln w="1588">
                  <a:solidFill>
                    <a:srgbClr val="000000"/>
                  </a:solidFill>
                  <a:round/>
                  <a:headEnd/>
                  <a:tailEnd/>
                </a:ln>
              </p:spPr>
              <p:txBody>
                <a:bodyPr/>
                <a:lstStyle/>
                <a:p>
                  <a:endParaRPr lang="en-US"/>
                </a:p>
              </p:txBody>
            </p:sp>
            <p:sp>
              <p:nvSpPr>
                <p:cNvPr id="1320" name="Freeform 830"/>
                <p:cNvSpPr>
                  <a:spLocks/>
                </p:cNvSpPr>
                <p:nvPr/>
              </p:nvSpPr>
              <p:spPr bwMode="auto">
                <a:xfrm>
                  <a:off x="3335" y="2166"/>
                  <a:ext cx="14" cy="9"/>
                </a:xfrm>
                <a:custGeom>
                  <a:avLst/>
                  <a:gdLst>
                    <a:gd name="T0" fmla="*/ 13 w 14"/>
                    <a:gd name="T1" fmla="*/ 9 h 9"/>
                    <a:gd name="T2" fmla="*/ 0 w 14"/>
                    <a:gd name="T3" fmla="*/ 0 h 9"/>
                    <a:gd name="T4" fmla="*/ 0 w 14"/>
                    <a:gd name="T5" fmla="*/ 0 h 9"/>
                    <a:gd name="T6" fmla="*/ 0 w 14"/>
                    <a:gd name="T7" fmla="*/ 0 h 9"/>
                    <a:gd name="T8" fmla="*/ 13 w 14"/>
                    <a:gd name="T9" fmla="*/ 8 h 9"/>
                    <a:gd name="T10" fmla="*/ 14 w 14"/>
                    <a:gd name="T11" fmla="*/ 8 h 9"/>
                    <a:gd name="T12" fmla="*/ 13 w 14"/>
                    <a:gd name="T13" fmla="*/ 9 h 9"/>
                    <a:gd name="T14" fmla="*/ 13 w 14"/>
                    <a:gd name="T15" fmla="*/ 9 h 9"/>
                    <a:gd name="T16" fmla="*/ 0 60000 65536"/>
                    <a:gd name="T17" fmla="*/ 0 60000 65536"/>
                    <a:gd name="T18" fmla="*/ 0 60000 65536"/>
                    <a:gd name="T19" fmla="*/ 0 60000 65536"/>
                    <a:gd name="T20" fmla="*/ 0 60000 65536"/>
                    <a:gd name="T21" fmla="*/ 0 60000 65536"/>
                    <a:gd name="T22" fmla="*/ 0 60000 65536"/>
                    <a:gd name="T23" fmla="*/ 0 60000 65536"/>
                    <a:gd name="T24" fmla="*/ 0 w 14"/>
                    <a:gd name="T25" fmla="*/ 0 h 9"/>
                    <a:gd name="T26" fmla="*/ 14 w 14"/>
                    <a:gd name="T27" fmla="*/ 9 h 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 h="9">
                      <a:moveTo>
                        <a:pt x="13" y="9"/>
                      </a:moveTo>
                      <a:lnTo>
                        <a:pt x="0" y="0"/>
                      </a:lnTo>
                      <a:lnTo>
                        <a:pt x="13" y="8"/>
                      </a:lnTo>
                      <a:lnTo>
                        <a:pt x="14" y="8"/>
                      </a:lnTo>
                      <a:lnTo>
                        <a:pt x="13" y="9"/>
                      </a:lnTo>
                    </a:path>
                  </a:pathLst>
                </a:custGeom>
                <a:noFill/>
                <a:ln w="1588">
                  <a:solidFill>
                    <a:srgbClr val="000000"/>
                  </a:solidFill>
                  <a:round/>
                  <a:headEnd/>
                  <a:tailEnd/>
                </a:ln>
              </p:spPr>
              <p:txBody>
                <a:bodyPr/>
                <a:lstStyle/>
                <a:p>
                  <a:endParaRPr lang="en-US"/>
                </a:p>
              </p:txBody>
            </p:sp>
            <p:sp>
              <p:nvSpPr>
                <p:cNvPr id="1321" name="Freeform 831"/>
                <p:cNvSpPr>
                  <a:spLocks/>
                </p:cNvSpPr>
                <p:nvPr/>
              </p:nvSpPr>
              <p:spPr bwMode="auto">
                <a:xfrm>
                  <a:off x="3312" y="2153"/>
                  <a:ext cx="15" cy="9"/>
                </a:xfrm>
                <a:custGeom>
                  <a:avLst/>
                  <a:gdLst>
                    <a:gd name="T0" fmla="*/ 15 w 15"/>
                    <a:gd name="T1" fmla="*/ 9 h 9"/>
                    <a:gd name="T2" fmla="*/ 1 w 15"/>
                    <a:gd name="T3" fmla="*/ 1 h 9"/>
                    <a:gd name="T4" fmla="*/ 0 w 15"/>
                    <a:gd name="T5" fmla="*/ 0 h 9"/>
                    <a:gd name="T6" fmla="*/ 1 w 15"/>
                    <a:gd name="T7" fmla="*/ 0 h 9"/>
                    <a:gd name="T8" fmla="*/ 15 w 15"/>
                    <a:gd name="T9" fmla="*/ 8 h 9"/>
                    <a:gd name="T10" fmla="*/ 15 w 15"/>
                    <a:gd name="T11" fmla="*/ 9 h 9"/>
                    <a:gd name="T12" fmla="*/ 15 w 15"/>
                    <a:gd name="T13" fmla="*/ 9 h 9"/>
                    <a:gd name="T14" fmla="*/ 15 w 15"/>
                    <a:gd name="T15" fmla="*/ 9 h 9"/>
                    <a:gd name="T16" fmla="*/ 0 60000 65536"/>
                    <a:gd name="T17" fmla="*/ 0 60000 65536"/>
                    <a:gd name="T18" fmla="*/ 0 60000 65536"/>
                    <a:gd name="T19" fmla="*/ 0 60000 65536"/>
                    <a:gd name="T20" fmla="*/ 0 60000 65536"/>
                    <a:gd name="T21" fmla="*/ 0 60000 65536"/>
                    <a:gd name="T22" fmla="*/ 0 60000 65536"/>
                    <a:gd name="T23" fmla="*/ 0 60000 65536"/>
                    <a:gd name="T24" fmla="*/ 0 w 15"/>
                    <a:gd name="T25" fmla="*/ 0 h 9"/>
                    <a:gd name="T26" fmla="*/ 15 w 15"/>
                    <a:gd name="T27" fmla="*/ 9 h 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 h="9">
                      <a:moveTo>
                        <a:pt x="15" y="9"/>
                      </a:moveTo>
                      <a:lnTo>
                        <a:pt x="1" y="1"/>
                      </a:lnTo>
                      <a:lnTo>
                        <a:pt x="0" y="0"/>
                      </a:lnTo>
                      <a:lnTo>
                        <a:pt x="1" y="0"/>
                      </a:lnTo>
                      <a:lnTo>
                        <a:pt x="15" y="8"/>
                      </a:lnTo>
                      <a:lnTo>
                        <a:pt x="15" y="9"/>
                      </a:lnTo>
                    </a:path>
                  </a:pathLst>
                </a:custGeom>
                <a:noFill/>
                <a:ln w="1588">
                  <a:solidFill>
                    <a:srgbClr val="000000"/>
                  </a:solidFill>
                  <a:round/>
                  <a:headEnd/>
                  <a:tailEnd/>
                </a:ln>
              </p:spPr>
              <p:txBody>
                <a:bodyPr/>
                <a:lstStyle/>
                <a:p>
                  <a:endParaRPr lang="en-US"/>
                </a:p>
              </p:txBody>
            </p:sp>
            <p:sp>
              <p:nvSpPr>
                <p:cNvPr id="1322" name="Freeform 832"/>
                <p:cNvSpPr>
                  <a:spLocks/>
                </p:cNvSpPr>
                <p:nvPr/>
              </p:nvSpPr>
              <p:spPr bwMode="auto">
                <a:xfrm>
                  <a:off x="3290" y="2141"/>
                  <a:ext cx="15" cy="8"/>
                </a:xfrm>
                <a:custGeom>
                  <a:avLst/>
                  <a:gdLst>
                    <a:gd name="T0" fmla="*/ 15 w 15"/>
                    <a:gd name="T1" fmla="*/ 8 h 8"/>
                    <a:gd name="T2" fmla="*/ 1 w 15"/>
                    <a:gd name="T3" fmla="*/ 1 h 8"/>
                    <a:gd name="T4" fmla="*/ 0 w 15"/>
                    <a:gd name="T5" fmla="*/ 0 h 8"/>
                    <a:gd name="T6" fmla="*/ 1 w 15"/>
                    <a:gd name="T7" fmla="*/ 0 h 8"/>
                    <a:gd name="T8" fmla="*/ 15 w 15"/>
                    <a:gd name="T9" fmla="*/ 8 h 8"/>
                    <a:gd name="T10" fmla="*/ 15 w 15"/>
                    <a:gd name="T11" fmla="*/ 8 h 8"/>
                    <a:gd name="T12" fmla="*/ 15 w 15"/>
                    <a:gd name="T13" fmla="*/ 8 h 8"/>
                    <a:gd name="T14" fmla="*/ 15 w 15"/>
                    <a:gd name="T15" fmla="*/ 8 h 8"/>
                    <a:gd name="T16" fmla="*/ 0 60000 65536"/>
                    <a:gd name="T17" fmla="*/ 0 60000 65536"/>
                    <a:gd name="T18" fmla="*/ 0 60000 65536"/>
                    <a:gd name="T19" fmla="*/ 0 60000 65536"/>
                    <a:gd name="T20" fmla="*/ 0 60000 65536"/>
                    <a:gd name="T21" fmla="*/ 0 60000 65536"/>
                    <a:gd name="T22" fmla="*/ 0 60000 65536"/>
                    <a:gd name="T23" fmla="*/ 0 60000 65536"/>
                    <a:gd name="T24" fmla="*/ 0 w 15"/>
                    <a:gd name="T25" fmla="*/ 0 h 8"/>
                    <a:gd name="T26" fmla="*/ 15 w 15"/>
                    <a:gd name="T27" fmla="*/ 8 h 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 h="8">
                      <a:moveTo>
                        <a:pt x="15" y="8"/>
                      </a:moveTo>
                      <a:lnTo>
                        <a:pt x="1" y="1"/>
                      </a:lnTo>
                      <a:lnTo>
                        <a:pt x="0" y="0"/>
                      </a:lnTo>
                      <a:lnTo>
                        <a:pt x="1" y="0"/>
                      </a:lnTo>
                      <a:lnTo>
                        <a:pt x="15" y="8"/>
                      </a:lnTo>
                    </a:path>
                  </a:pathLst>
                </a:custGeom>
                <a:noFill/>
                <a:ln w="1588">
                  <a:solidFill>
                    <a:srgbClr val="000000"/>
                  </a:solidFill>
                  <a:round/>
                  <a:headEnd/>
                  <a:tailEnd/>
                </a:ln>
              </p:spPr>
              <p:txBody>
                <a:bodyPr/>
                <a:lstStyle/>
                <a:p>
                  <a:endParaRPr lang="en-US"/>
                </a:p>
              </p:txBody>
            </p:sp>
            <p:sp>
              <p:nvSpPr>
                <p:cNvPr id="1323" name="Freeform 833"/>
                <p:cNvSpPr>
                  <a:spLocks/>
                </p:cNvSpPr>
                <p:nvPr/>
              </p:nvSpPr>
              <p:spPr bwMode="auto">
                <a:xfrm>
                  <a:off x="3268" y="2129"/>
                  <a:ext cx="15" cy="8"/>
                </a:xfrm>
                <a:custGeom>
                  <a:avLst/>
                  <a:gdLst>
                    <a:gd name="T0" fmla="*/ 14 w 15"/>
                    <a:gd name="T1" fmla="*/ 8 h 8"/>
                    <a:gd name="T2" fmla="*/ 0 w 15"/>
                    <a:gd name="T3" fmla="*/ 1 h 8"/>
                    <a:gd name="T4" fmla="*/ 0 w 15"/>
                    <a:gd name="T5" fmla="*/ 0 h 8"/>
                    <a:gd name="T6" fmla="*/ 1 w 15"/>
                    <a:gd name="T7" fmla="*/ 0 h 8"/>
                    <a:gd name="T8" fmla="*/ 15 w 15"/>
                    <a:gd name="T9" fmla="*/ 7 h 8"/>
                    <a:gd name="T10" fmla="*/ 15 w 15"/>
                    <a:gd name="T11" fmla="*/ 8 h 8"/>
                    <a:gd name="T12" fmla="*/ 14 w 15"/>
                    <a:gd name="T13" fmla="*/ 8 h 8"/>
                    <a:gd name="T14" fmla="*/ 14 w 15"/>
                    <a:gd name="T15" fmla="*/ 8 h 8"/>
                    <a:gd name="T16" fmla="*/ 0 60000 65536"/>
                    <a:gd name="T17" fmla="*/ 0 60000 65536"/>
                    <a:gd name="T18" fmla="*/ 0 60000 65536"/>
                    <a:gd name="T19" fmla="*/ 0 60000 65536"/>
                    <a:gd name="T20" fmla="*/ 0 60000 65536"/>
                    <a:gd name="T21" fmla="*/ 0 60000 65536"/>
                    <a:gd name="T22" fmla="*/ 0 60000 65536"/>
                    <a:gd name="T23" fmla="*/ 0 60000 65536"/>
                    <a:gd name="T24" fmla="*/ 0 w 15"/>
                    <a:gd name="T25" fmla="*/ 0 h 8"/>
                    <a:gd name="T26" fmla="*/ 15 w 15"/>
                    <a:gd name="T27" fmla="*/ 8 h 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 h="8">
                      <a:moveTo>
                        <a:pt x="14" y="8"/>
                      </a:moveTo>
                      <a:lnTo>
                        <a:pt x="0" y="1"/>
                      </a:lnTo>
                      <a:lnTo>
                        <a:pt x="0" y="0"/>
                      </a:lnTo>
                      <a:lnTo>
                        <a:pt x="1" y="0"/>
                      </a:lnTo>
                      <a:lnTo>
                        <a:pt x="15" y="7"/>
                      </a:lnTo>
                      <a:lnTo>
                        <a:pt x="15" y="8"/>
                      </a:lnTo>
                      <a:lnTo>
                        <a:pt x="14" y="8"/>
                      </a:lnTo>
                    </a:path>
                  </a:pathLst>
                </a:custGeom>
                <a:noFill/>
                <a:ln w="1588">
                  <a:solidFill>
                    <a:srgbClr val="000000"/>
                  </a:solidFill>
                  <a:round/>
                  <a:headEnd/>
                  <a:tailEnd/>
                </a:ln>
              </p:spPr>
              <p:txBody>
                <a:bodyPr/>
                <a:lstStyle/>
                <a:p>
                  <a:endParaRPr lang="en-US"/>
                </a:p>
              </p:txBody>
            </p:sp>
            <p:sp>
              <p:nvSpPr>
                <p:cNvPr id="1324" name="Freeform 834"/>
                <p:cNvSpPr>
                  <a:spLocks/>
                </p:cNvSpPr>
                <p:nvPr/>
              </p:nvSpPr>
              <p:spPr bwMode="auto">
                <a:xfrm>
                  <a:off x="3260" y="2124"/>
                  <a:ext cx="1" cy="1"/>
                </a:xfrm>
                <a:custGeom>
                  <a:avLst/>
                  <a:gdLst>
                    <a:gd name="T0" fmla="*/ 0 w 1"/>
                    <a:gd name="T1" fmla="*/ 1 h 1"/>
                    <a:gd name="T2" fmla="*/ 0 w 1"/>
                    <a:gd name="T3" fmla="*/ 1 h 1"/>
                    <a:gd name="T4" fmla="*/ 0 w 1"/>
                    <a:gd name="T5" fmla="*/ 0 h 1"/>
                    <a:gd name="T6" fmla="*/ 1 w 1"/>
                    <a:gd name="T7" fmla="*/ 0 h 1"/>
                    <a:gd name="T8" fmla="*/ 1 w 1"/>
                    <a:gd name="T9" fmla="*/ 0 h 1"/>
                    <a:gd name="T10" fmla="*/ 1 w 1"/>
                    <a:gd name="T11" fmla="*/ 1 h 1"/>
                    <a:gd name="T12" fmla="*/ 0 w 1"/>
                    <a:gd name="T13" fmla="*/ 1 h 1"/>
                    <a:gd name="T14" fmla="*/ 0 w 1"/>
                    <a:gd name="T15" fmla="*/ 1 h 1"/>
                    <a:gd name="T16" fmla="*/ 0 60000 65536"/>
                    <a:gd name="T17" fmla="*/ 0 60000 65536"/>
                    <a:gd name="T18" fmla="*/ 0 60000 65536"/>
                    <a:gd name="T19" fmla="*/ 0 60000 65536"/>
                    <a:gd name="T20" fmla="*/ 0 60000 65536"/>
                    <a:gd name="T21" fmla="*/ 0 60000 65536"/>
                    <a:gd name="T22" fmla="*/ 0 60000 65536"/>
                    <a:gd name="T23" fmla="*/ 0 60000 65536"/>
                    <a:gd name="T24" fmla="*/ 0 w 1"/>
                    <a:gd name="T25" fmla="*/ 0 h 1"/>
                    <a:gd name="T26" fmla="*/ 1 w 1"/>
                    <a:gd name="T27" fmla="*/ 1 h 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 h="1">
                      <a:moveTo>
                        <a:pt x="0" y="1"/>
                      </a:moveTo>
                      <a:lnTo>
                        <a:pt x="0" y="1"/>
                      </a:lnTo>
                      <a:lnTo>
                        <a:pt x="0" y="0"/>
                      </a:lnTo>
                      <a:lnTo>
                        <a:pt x="1" y="0"/>
                      </a:lnTo>
                      <a:lnTo>
                        <a:pt x="1" y="1"/>
                      </a:lnTo>
                      <a:lnTo>
                        <a:pt x="0" y="1"/>
                      </a:lnTo>
                    </a:path>
                  </a:pathLst>
                </a:custGeom>
                <a:noFill/>
                <a:ln w="1588">
                  <a:solidFill>
                    <a:srgbClr val="000000"/>
                  </a:solidFill>
                  <a:round/>
                  <a:headEnd/>
                  <a:tailEnd/>
                </a:ln>
              </p:spPr>
              <p:txBody>
                <a:bodyPr/>
                <a:lstStyle/>
                <a:p>
                  <a:endParaRPr lang="en-US"/>
                </a:p>
              </p:txBody>
            </p:sp>
            <p:sp>
              <p:nvSpPr>
                <p:cNvPr id="1325" name="Freeform 835"/>
                <p:cNvSpPr>
                  <a:spLocks noEditPoints="1"/>
                </p:cNvSpPr>
                <p:nvPr/>
              </p:nvSpPr>
              <p:spPr bwMode="auto">
                <a:xfrm>
                  <a:off x="3348" y="2179"/>
                  <a:ext cx="95" cy="39"/>
                </a:xfrm>
                <a:custGeom>
                  <a:avLst/>
                  <a:gdLst>
                    <a:gd name="T0" fmla="*/ 95 w 95"/>
                    <a:gd name="T1" fmla="*/ 13 h 39"/>
                    <a:gd name="T2" fmla="*/ 83 w 95"/>
                    <a:gd name="T3" fmla="*/ 0 h 39"/>
                    <a:gd name="T4" fmla="*/ 83 w 95"/>
                    <a:gd name="T5" fmla="*/ 13 h 39"/>
                    <a:gd name="T6" fmla="*/ 95 w 95"/>
                    <a:gd name="T7" fmla="*/ 13 h 39"/>
                    <a:gd name="T8" fmla="*/ 95 w 95"/>
                    <a:gd name="T9" fmla="*/ 13 h 39"/>
                    <a:gd name="T10" fmla="*/ 95 w 95"/>
                    <a:gd name="T11" fmla="*/ 13 h 39"/>
                    <a:gd name="T12" fmla="*/ 83 w 95"/>
                    <a:gd name="T13" fmla="*/ 13 h 39"/>
                    <a:gd name="T14" fmla="*/ 83 w 95"/>
                    <a:gd name="T15" fmla="*/ 0 h 39"/>
                    <a:gd name="T16" fmla="*/ 0 w 95"/>
                    <a:gd name="T17" fmla="*/ 0 h 39"/>
                    <a:gd name="T18" fmla="*/ 0 w 95"/>
                    <a:gd name="T19" fmla="*/ 39 h 39"/>
                    <a:gd name="T20" fmla="*/ 95 w 95"/>
                    <a:gd name="T21" fmla="*/ 39 h 39"/>
                    <a:gd name="T22" fmla="*/ 95 w 95"/>
                    <a:gd name="T23" fmla="*/ 13 h 39"/>
                    <a:gd name="T24" fmla="*/ 95 w 95"/>
                    <a:gd name="T25" fmla="*/ 13 h 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95"/>
                    <a:gd name="T40" fmla="*/ 0 h 39"/>
                    <a:gd name="T41" fmla="*/ 95 w 95"/>
                    <a:gd name="T42" fmla="*/ 39 h 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95" h="39">
                      <a:moveTo>
                        <a:pt x="95" y="13"/>
                      </a:moveTo>
                      <a:lnTo>
                        <a:pt x="83" y="0"/>
                      </a:lnTo>
                      <a:lnTo>
                        <a:pt x="83" y="13"/>
                      </a:lnTo>
                      <a:lnTo>
                        <a:pt x="95" y="13"/>
                      </a:lnTo>
                      <a:close/>
                      <a:moveTo>
                        <a:pt x="95" y="13"/>
                      </a:moveTo>
                      <a:lnTo>
                        <a:pt x="83" y="13"/>
                      </a:lnTo>
                      <a:lnTo>
                        <a:pt x="83" y="0"/>
                      </a:lnTo>
                      <a:lnTo>
                        <a:pt x="0" y="0"/>
                      </a:lnTo>
                      <a:lnTo>
                        <a:pt x="0" y="39"/>
                      </a:lnTo>
                      <a:lnTo>
                        <a:pt x="95" y="39"/>
                      </a:lnTo>
                      <a:lnTo>
                        <a:pt x="95" y="13"/>
                      </a:lnTo>
                      <a:close/>
                    </a:path>
                  </a:pathLst>
                </a:custGeom>
                <a:solidFill>
                  <a:srgbClr val="EAEAEA"/>
                </a:solidFill>
                <a:ln w="9525">
                  <a:noFill/>
                  <a:round/>
                  <a:headEnd/>
                  <a:tailEnd/>
                </a:ln>
              </p:spPr>
              <p:txBody>
                <a:bodyPr/>
                <a:lstStyle/>
                <a:p>
                  <a:endParaRPr lang="en-US"/>
                </a:p>
              </p:txBody>
            </p:sp>
            <p:sp>
              <p:nvSpPr>
                <p:cNvPr id="1326" name="Freeform 836"/>
                <p:cNvSpPr>
                  <a:spLocks/>
                </p:cNvSpPr>
                <p:nvPr/>
              </p:nvSpPr>
              <p:spPr bwMode="auto">
                <a:xfrm>
                  <a:off x="3431" y="2179"/>
                  <a:ext cx="12" cy="13"/>
                </a:xfrm>
                <a:custGeom>
                  <a:avLst/>
                  <a:gdLst>
                    <a:gd name="T0" fmla="*/ 12 w 12"/>
                    <a:gd name="T1" fmla="*/ 13 h 13"/>
                    <a:gd name="T2" fmla="*/ 0 w 12"/>
                    <a:gd name="T3" fmla="*/ 0 h 13"/>
                    <a:gd name="T4" fmla="*/ 0 w 12"/>
                    <a:gd name="T5" fmla="*/ 13 h 13"/>
                    <a:gd name="T6" fmla="*/ 12 w 12"/>
                    <a:gd name="T7" fmla="*/ 13 h 13"/>
                    <a:gd name="T8" fmla="*/ 12 w 12"/>
                    <a:gd name="T9" fmla="*/ 13 h 13"/>
                    <a:gd name="T10" fmla="*/ 0 60000 65536"/>
                    <a:gd name="T11" fmla="*/ 0 60000 65536"/>
                    <a:gd name="T12" fmla="*/ 0 60000 65536"/>
                    <a:gd name="T13" fmla="*/ 0 60000 65536"/>
                    <a:gd name="T14" fmla="*/ 0 60000 65536"/>
                    <a:gd name="T15" fmla="*/ 0 w 12"/>
                    <a:gd name="T16" fmla="*/ 0 h 13"/>
                    <a:gd name="T17" fmla="*/ 12 w 12"/>
                    <a:gd name="T18" fmla="*/ 13 h 13"/>
                  </a:gdLst>
                  <a:ahLst/>
                  <a:cxnLst>
                    <a:cxn ang="T10">
                      <a:pos x="T0" y="T1"/>
                    </a:cxn>
                    <a:cxn ang="T11">
                      <a:pos x="T2" y="T3"/>
                    </a:cxn>
                    <a:cxn ang="T12">
                      <a:pos x="T4" y="T5"/>
                    </a:cxn>
                    <a:cxn ang="T13">
                      <a:pos x="T6" y="T7"/>
                    </a:cxn>
                    <a:cxn ang="T14">
                      <a:pos x="T8" y="T9"/>
                    </a:cxn>
                  </a:cxnLst>
                  <a:rect l="T15" t="T16" r="T17" b="T18"/>
                  <a:pathLst>
                    <a:path w="12" h="13">
                      <a:moveTo>
                        <a:pt x="12" y="13"/>
                      </a:moveTo>
                      <a:lnTo>
                        <a:pt x="0" y="0"/>
                      </a:lnTo>
                      <a:lnTo>
                        <a:pt x="0" y="13"/>
                      </a:lnTo>
                      <a:lnTo>
                        <a:pt x="12" y="13"/>
                      </a:lnTo>
                      <a:close/>
                    </a:path>
                  </a:pathLst>
                </a:custGeom>
                <a:noFill/>
                <a:ln w="0">
                  <a:solidFill>
                    <a:srgbClr val="000000"/>
                  </a:solidFill>
                  <a:round/>
                  <a:headEnd/>
                  <a:tailEnd/>
                </a:ln>
              </p:spPr>
              <p:txBody>
                <a:bodyPr/>
                <a:lstStyle/>
                <a:p>
                  <a:endParaRPr lang="en-US"/>
                </a:p>
              </p:txBody>
            </p:sp>
            <p:sp>
              <p:nvSpPr>
                <p:cNvPr id="1327" name="Freeform 837"/>
                <p:cNvSpPr>
                  <a:spLocks/>
                </p:cNvSpPr>
                <p:nvPr/>
              </p:nvSpPr>
              <p:spPr bwMode="auto">
                <a:xfrm>
                  <a:off x="3348" y="2179"/>
                  <a:ext cx="95" cy="39"/>
                </a:xfrm>
                <a:custGeom>
                  <a:avLst/>
                  <a:gdLst>
                    <a:gd name="T0" fmla="*/ 95 w 95"/>
                    <a:gd name="T1" fmla="*/ 13 h 39"/>
                    <a:gd name="T2" fmla="*/ 83 w 95"/>
                    <a:gd name="T3" fmla="*/ 13 h 39"/>
                    <a:gd name="T4" fmla="*/ 83 w 95"/>
                    <a:gd name="T5" fmla="*/ 0 h 39"/>
                    <a:gd name="T6" fmla="*/ 0 w 95"/>
                    <a:gd name="T7" fmla="*/ 0 h 39"/>
                    <a:gd name="T8" fmla="*/ 0 w 95"/>
                    <a:gd name="T9" fmla="*/ 39 h 39"/>
                    <a:gd name="T10" fmla="*/ 95 w 95"/>
                    <a:gd name="T11" fmla="*/ 39 h 39"/>
                    <a:gd name="T12" fmla="*/ 95 w 95"/>
                    <a:gd name="T13" fmla="*/ 13 h 39"/>
                    <a:gd name="T14" fmla="*/ 0 60000 65536"/>
                    <a:gd name="T15" fmla="*/ 0 60000 65536"/>
                    <a:gd name="T16" fmla="*/ 0 60000 65536"/>
                    <a:gd name="T17" fmla="*/ 0 60000 65536"/>
                    <a:gd name="T18" fmla="*/ 0 60000 65536"/>
                    <a:gd name="T19" fmla="*/ 0 60000 65536"/>
                    <a:gd name="T20" fmla="*/ 0 60000 65536"/>
                    <a:gd name="T21" fmla="*/ 0 w 95"/>
                    <a:gd name="T22" fmla="*/ 0 h 39"/>
                    <a:gd name="T23" fmla="*/ 95 w 95"/>
                    <a:gd name="T24" fmla="*/ 39 h 3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5" h="39">
                      <a:moveTo>
                        <a:pt x="95" y="13"/>
                      </a:moveTo>
                      <a:lnTo>
                        <a:pt x="83" y="13"/>
                      </a:lnTo>
                      <a:lnTo>
                        <a:pt x="83" y="0"/>
                      </a:lnTo>
                      <a:lnTo>
                        <a:pt x="0" y="0"/>
                      </a:lnTo>
                      <a:lnTo>
                        <a:pt x="0" y="39"/>
                      </a:lnTo>
                      <a:lnTo>
                        <a:pt x="95" y="39"/>
                      </a:lnTo>
                      <a:lnTo>
                        <a:pt x="95" y="13"/>
                      </a:lnTo>
                      <a:close/>
                    </a:path>
                  </a:pathLst>
                </a:custGeom>
                <a:noFill/>
                <a:ln w="0">
                  <a:solidFill>
                    <a:srgbClr val="000000"/>
                  </a:solidFill>
                  <a:round/>
                  <a:headEnd/>
                  <a:tailEnd/>
                </a:ln>
              </p:spPr>
              <p:txBody>
                <a:bodyPr/>
                <a:lstStyle/>
                <a:p>
                  <a:endParaRPr lang="en-US"/>
                </a:p>
              </p:txBody>
            </p:sp>
            <p:sp>
              <p:nvSpPr>
                <p:cNvPr id="1328" name="Freeform 838"/>
                <p:cNvSpPr>
                  <a:spLocks/>
                </p:cNvSpPr>
                <p:nvPr/>
              </p:nvSpPr>
              <p:spPr bwMode="auto">
                <a:xfrm>
                  <a:off x="3214" y="2033"/>
                  <a:ext cx="27" cy="28"/>
                </a:xfrm>
                <a:custGeom>
                  <a:avLst/>
                  <a:gdLst>
                    <a:gd name="T0" fmla="*/ 0 w 27"/>
                    <a:gd name="T1" fmla="*/ 14 h 28"/>
                    <a:gd name="T2" fmla="*/ 0 w 27"/>
                    <a:gd name="T3" fmla="*/ 9 h 28"/>
                    <a:gd name="T4" fmla="*/ 4 w 27"/>
                    <a:gd name="T5" fmla="*/ 4 h 28"/>
                    <a:gd name="T6" fmla="*/ 8 w 27"/>
                    <a:gd name="T7" fmla="*/ 1 h 28"/>
                    <a:gd name="T8" fmla="*/ 13 w 27"/>
                    <a:gd name="T9" fmla="*/ 0 h 28"/>
                    <a:gd name="T10" fmla="*/ 18 w 27"/>
                    <a:gd name="T11" fmla="*/ 1 h 28"/>
                    <a:gd name="T12" fmla="*/ 23 w 27"/>
                    <a:gd name="T13" fmla="*/ 4 h 28"/>
                    <a:gd name="T14" fmla="*/ 26 w 27"/>
                    <a:gd name="T15" fmla="*/ 9 h 28"/>
                    <a:gd name="T16" fmla="*/ 27 w 27"/>
                    <a:gd name="T17" fmla="*/ 14 h 28"/>
                    <a:gd name="T18" fmla="*/ 27 w 27"/>
                    <a:gd name="T19" fmla="*/ 14 h 28"/>
                    <a:gd name="T20" fmla="*/ 26 w 27"/>
                    <a:gd name="T21" fmla="*/ 20 h 28"/>
                    <a:gd name="T22" fmla="*/ 23 w 27"/>
                    <a:gd name="T23" fmla="*/ 24 h 28"/>
                    <a:gd name="T24" fmla="*/ 18 w 27"/>
                    <a:gd name="T25" fmla="*/ 27 h 28"/>
                    <a:gd name="T26" fmla="*/ 13 w 27"/>
                    <a:gd name="T27" fmla="*/ 28 h 28"/>
                    <a:gd name="T28" fmla="*/ 8 w 27"/>
                    <a:gd name="T29" fmla="*/ 27 h 28"/>
                    <a:gd name="T30" fmla="*/ 4 w 27"/>
                    <a:gd name="T31" fmla="*/ 24 h 28"/>
                    <a:gd name="T32" fmla="*/ 0 w 27"/>
                    <a:gd name="T33" fmla="*/ 20 h 28"/>
                    <a:gd name="T34" fmla="*/ 0 w 27"/>
                    <a:gd name="T35" fmla="*/ 14 h 2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
                    <a:gd name="T55" fmla="*/ 0 h 28"/>
                    <a:gd name="T56" fmla="*/ 27 w 27"/>
                    <a:gd name="T57" fmla="*/ 28 h 2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 h="28">
                      <a:moveTo>
                        <a:pt x="0" y="14"/>
                      </a:moveTo>
                      <a:lnTo>
                        <a:pt x="0" y="9"/>
                      </a:lnTo>
                      <a:lnTo>
                        <a:pt x="4" y="4"/>
                      </a:lnTo>
                      <a:lnTo>
                        <a:pt x="8" y="1"/>
                      </a:lnTo>
                      <a:lnTo>
                        <a:pt x="13" y="0"/>
                      </a:lnTo>
                      <a:lnTo>
                        <a:pt x="18" y="1"/>
                      </a:lnTo>
                      <a:lnTo>
                        <a:pt x="23" y="4"/>
                      </a:lnTo>
                      <a:lnTo>
                        <a:pt x="26" y="9"/>
                      </a:lnTo>
                      <a:lnTo>
                        <a:pt x="27" y="14"/>
                      </a:lnTo>
                      <a:lnTo>
                        <a:pt x="26" y="20"/>
                      </a:lnTo>
                      <a:lnTo>
                        <a:pt x="23" y="24"/>
                      </a:lnTo>
                      <a:lnTo>
                        <a:pt x="18" y="27"/>
                      </a:lnTo>
                      <a:lnTo>
                        <a:pt x="13" y="28"/>
                      </a:lnTo>
                      <a:lnTo>
                        <a:pt x="8" y="27"/>
                      </a:lnTo>
                      <a:lnTo>
                        <a:pt x="4" y="24"/>
                      </a:lnTo>
                      <a:lnTo>
                        <a:pt x="0" y="20"/>
                      </a:lnTo>
                      <a:lnTo>
                        <a:pt x="0" y="14"/>
                      </a:lnTo>
                      <a:close/>
                    </a:path>
                  </a:pathLst>
                </a:custGeom>
                <a:solidFill>
                  <a:srgbClr val="000000"/>
                </a:solidFill>
                <a:ln w="9525">
                  <a:noFill/>
                  <a:round/>
                  <a:headEnd/>
                  <a:tailEnd/>
                </a:ln>
              </p:spPr>
              <p:txBody>
                <a:bodyPr/>
                <a:lstStyle/>
                <a:p>
                  <a:endParaRPr lang="en-US"/>
                </a:p>
              </p:txBody>
            </p:sp>
            <p:sp>
              <p:nvSpPr>
                <p:cNvPr id="1329" name="Freeform 839"/>
                <p:cNvSpPr>
                  <a:spLocks/>
                </p:cNvSpPr>
                <p:nvPr/>
              </p:nvSpPr>
              <p:spPr bwMode="auto">
                <a:xfrm>
                  <a:off x="3214" y="2033"/>
                  <a:ext cx="27" cy="28"/>
                </a:xfrm>
                <a:custGeom>
                  <a:avLst/>
                  <a:gdLst>
                    <a:gd name="T0" fmla="*/ 0 w 27"/>
                    <a:gd name="T1" fmla="*/ 14 h 28"/>
                    <a:gd name="T2" fmla="*/ 0 w 27"/>
                    <a:gd name="T3" fmla="*/ 9 h 28"/>
                    <a:gd name="T4" fmla="*/ 4 w 27"/>
                    <a:gd name="T5" fmla="*/ 4 h 28"/>
                    <a:gd name="T6" fmla="*/ 8 w 27"/>
                    <a:gd name="T7" fmla="*/ 1 h 28"/>
                    <a:gd name="T8" fmla="*/ 13 w 27"/>
                    <a:gd name="T9" fmla="*/ 0 h 28"/>
                    <a:gd name="T10" fmla="*/ 18 w 27"/>
                    <a:gd name="T11" fmla="*/ 1 h 28"/>
                    <a:gd name="T12" fmla="*/ 23 w 27"/>
                    <a:gd name="T13" fmla="*/ 4 h 28"/>
                    <a:gd name="T14" fmla="*/ 26 w 27"/>
                    <a:gd name="T15" fmla="*/ 9 h 28"/>
                    <a:gd name="T16" fmla="*/ 27 w 27"/>
                    <a:gd name="T17" fmla="*/ 14 h 28"/>
                    <a:gd name="T18" fmla="*/ 27 w 27"/>
                    <a:gd name="T19" fmla="*/ 14 h 28"/>
                    <a:gd name="T20" fmla="*/ 26 w 27"/>
                    <a:gd name="T21" fmla="*/ 20 h 28"/>
                    <a:gd name="T22" fmla="*/ 23 w 27"/>
                    <a:gd name="T23" fmla="*/ 24 h 28"/>
                    <a:gd name="T24" fmla="*/ 18 w 27"/>
                    <a:gd name="T25" fmla="*/ 27 h 28"/>
                    <a:gd name="T26" fmla="*/ 13 w 27"/>
                    <a:gd name="T27" fmla="*/ 28 h 28"/>
                    <a:gd name="T28" fmla="*/ 8 w 27"/>
                    <a:gd name="T29" fmla="*/ 27 h 28"/>
                    <a:gd name="T30" fmla="*/ 4 w 27"/>
                    <a:gd name="T31" fmla="*/ 24 h 28"/>
                    <a:gd name="T32" fmla="*/ 0 w 27"/>
                    <a:gd name="T33" fmla="*/ 20 h 28"/>
                    <a:gd name="T34" fmla="*/ 0 w 27"/>
                    <a:gd name="T35" fmla="*/ 14 h 2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
                    <a:gd name="T55" fmla="*/ 0 h 28"/>
                    <a:gd name="T56" fmla="*/ 27 w 27"/>
                    <a:gd name="T57" fmla="*/ 28 h 2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 h="28">
                      <a:moveTo>
                        <a:pt x="0" y="14"/>
                      </a:moveTo>
                      <a:lnTo>
                        <a:pt x="0" y="9"/>
                      </a:lnTo>
                      <a:lnTo>
                        <a:pt x="4" y="4"/>
                      </a:lnTo>
                      <a:lnTo>
                        <a:pt x="8" y="1"/>
                      </a:lnTo>
                      <a:lnTo>
                        <a:pt x="13" y="0"/>
                      </a:lnTo>
                      <a:lnTo>
                        <a:pt x="18" y="1"/>
                      </a:lnTo>
                      <a:lnTo>
                        <a:pt x="23" y="4"/>
                      </a:lnTo>
                      <a:lnTo>
                        <a:pt x="26" y="9"/>
                      </a:lnTo>
                      <a:lnTo>
                        <a:pt x="27" y="14"/>
                      </a:lnTo>
                      <a:lnTo>
                        <a:pt x="26" y="20"/>
                      </a:lnTo>
                      <a:lnTo>
                        <a:pt x="23" y="24"/>
                      </a:lnTo>
                      <a:lnTo>
                        <a:pt x="18" y="27"/>
                      </a:lnTo>
                      <a:lnTo>
                        <a:pt x="13" y="28"/>
                      </a:lnTo>
                      <a:lnTo>
                        <a:pt x="8" y="27"/>
                      </a:lnTo>
                      <a:lnTo>
                        <a:pt x="4" y="24"/>
                      </a:lnTo>
                      <a:lnTo>
                        <a:pt x="0" y="20"/>
                      </a:lnTo>
                      <a:lnTo>
                        <a:pt x="0" y="14"/>
                      </a:lnTo>
                    </a:path>
                  </a:pathLst>
                </a:custGeom>
                <a:noFill/>
                <a:ln w="0">
                  <a:solidFill>
                    <a:srgbClr val="000000"/>
                  </a:solidFill>
                  <a:round/>
                  <a:headEnd/>
                  <a:tailEnd/>
                </a:ln>
              </p:spPr>
              <p:txBody>
                <a:bodyPr/>
                <a:lstStyle/>
                <a:p>
                  <a:endParaRPr lang="en-US"/>
                </a:p>
              </p:txBody>
            </p:sp>
            <p:sp>
              <p:nvSpPr>
                <p:cNvPr id="1330" name="Line 840"/>
                <p:cNvSpPr>
                  <a:spLocks noChangeShapeType="1"/>
                </p:cNvSpPr>
                <p:nvPr/>
              </p:nvSpPr>
              <p:spPr bwMode="auto">
                <a:xfrm flipH="1">
                  <a:off x="3217" y="2047"/>
                  <a:ext cx="10" cy="38"/>
                </a:xfrm>
                <a:prstGeom prst="line">
                  <a:avLst/>
                </a:prstGeom>
                <a:noFill/>
                <a:ln w="0">
                  <a:solidFill>
                    <a:srgbClr val="000000"/>
                  </a:solidFill>
                  <a:round/>
                  <a:headEnd/>
                  <a:tailEnd/>
                </a:ln>
              </p:spPr>
              <p:txBody>
                <a:bodyPr/>
                <a:lstStyle/>
                <a:p>
                  <a:endParaRPr lang="en-US"/>
                </a:p>
              </p:txBody>
            </p:sp>
            <p:sp>
              <p:nvSpPr>
                <p:cNvPr id="1331" name="Freeform 841"/>
                <p:cNvSpPr>
                  <a:spLocks/>
                </p:cNvSpPr>
                <p:nvPr/>
              </p:nvSpPr>
              <p:spPr bwMode="auto">
                <a:xfrm>
                  <a:off x="3216" y="2072"/>
                  <a:ext cx="8" cy="13"/>
                </a:xfrm>
                <a:custGeom>
                  <a:avLst/>
                  <a:gdLst>
                    <a:gd name="T0" fmla="*/ 0 w 8"/>
                    <a:gd name="T1" fmla="*/ 0 h 13"/>
                    <a:gd name="T2" fmla="*/ 1 w 8"/>
                    <a:gd name="T3" fmla="*/ 13 h 13"/>
                    <a:gd name="T4" fmla="*/ 8 w 8"/>
                    <a:gd name="T5" fmla="*/ 2 h 13"/>
                    <a:gd name="T6" fmla="*/ 0 60000 65536"/>
                    <a:gd name="T7" fmla="*/ 0 60000 65536"/>
                    <a:gd name="T8" fmla="*/ 0 60000 65536"/>
                    <a:gd name="T9" fmla="*/ 0 w 8"/>
                    <a:gd name="T10" fmla="*/ 0 h 13"/>
                    <a:gd name="T11" fmla="*/ 8 w 8"/>
                    <a:gd name="T12" fmla="*/ 13 h 13"/>
                  </a:gdLst>
                  <a:ahLst/>
                  <a:cxnLst>
                    <a:cxn ang="T6">
                      <a:pos x="T0" y="T1"/>
                    </a:cxn>
                    <a:cxn ang="T7">
                      <a:pos x="T2" y="T3"/>
                    </a:cxn>
                    <a:cxn ang="T8">
                      <a:pos x="T4" y="T5"/>
                    </a:cxn>
                  </a:cxnLst>
                  <a:rect l="T9" t="T10" r="T11" b="T12"/>
                  <a:pathLst>
                    <a:path w="8" h="13">
                      <a:moveTo>
                        <a:pt x="0" y="0"/>
                      </a:moveTo>
                      <a:lnTo>
                        <a:pt x="1" y="13"/>
                      </a:lnTo>
                      <a:lnTo>
                        <a:pt x="8" y="2"/>
                      </a:lnTo>
                    </a:path>
                  </a:pathLst>
                </a:custGeom>
                <a:noFill/>
                <a:ln w="0">
                  <a:solidFill>
                    <a:srgbClr val="000000"/>
                  </a:solidFill>
                  <a:round/>
                  <a:headEnd/>
                  <a:tailEnd/>
                </a:ln>
              </p:spPr>
              <p:txBody>
                <a:bodyPr/>
                <a:lstStyle/>
                <a:p>
                  <a:endParaRPr lang="en-US"/>
                </a:p>
              </p:txBody>
            </p:sp>
            <p:sp>
              <p:nvSpPr>
                <p:cNvPr id="1332" name="Line 842"/>
                <p:cNvSpPr>
                  <a:spLocks noChangeShapeType="1"/>
                </p:cNvSpPr>
                <p:nvPr/>
              </p:nvSpPr>
              <p:spPr bwMode="auto">
                <a:xfrm>
                  <a:off x="3219" y="2124"/>
                  <a:ext cx="108" cy="0"/>
                </a:xfrm>
                <a:prstGeom prst="line">
                  <a:avLst/>
                </a:prstGeom>
                <a:noFill/>
                <a:ln w="0">
                  <a:solidFill>
                    <a:srgbClr val="000000"/>
                  </a:solidFill>
                  <a:round/>
                  <a:headEnd/>
                  <a:tailEnd/>
                </a:ln>
              </p:spPr>
              <p:txBody>
                <a:bodyPr/>
                <a:lstStyle/>
                <a:p>
                  <a:endParaRPr lang="en-US"/>
                </a:p>
              </p:txBody>
            </p:sp>
            <p:sp>
              <p:nvSpPr>
                <p:cNvPr id="1333" name="Freeform 843"/>
                <p:cNvSpPr>
                  <a:spLocks/>
                </p:cNvSpPr>
                <p:nvPr/>
              </p:nvSpPr>
              <p:spPr bwMode="auto">
                <a:xfrm>
                  <a:off x="3315" y="2121"/>
                  <a:ext cx="12" cy="7"/>
                </a:xfrm>
                <a:custGeom>
                  <a:avLst/>
                  <a:gdLst>
                    <a:gd name="T0" fmla="*/ 0 w 12"/>
                    <a:gd name="T1" fmla="*/ 7 h 7"/>
                    <a:gd name="T2" fmla="*/ 12 w 12"/>
                    <a:gd name="T3" fmla="*/ 3 h 7"/>
                    <a:gd name="T4" fmla="*/ 0 w 12"/>
                    <a:gd name="T5" fmla="*/ 0 h 7"/>
                    <a:gd name="T6" fmla="*/ 0 60000 65536"/>
                    <a:gd name="T7" fmla="*/ 0 60000 65536"/>
                    <a:gd name="T8" fmla="*/ 0 60000 65536"/>
                    <a:gd name="T9" fmla="*/ 0 w 12"/>
                    <a:gd name="T10" fmla="*/ 0 h 7"/>
                    <a:gd name="T11" fmla="*/ 12 w 12"/>
                    <a:gd name="T12" fmla="*/ 7 h 7"/>
                  </a:gdLst>
                  <a:ahLst/>
                  <a:cxnLst>
                    <a:cxn ang="T6">
                      <a:pos x="T0" y="T1"/>
                    </a:cxn>
                    <a:cxn ang="T7">
                      <a:pos x="T2" y="T3"/>
                    </a:cxn>
                    <a:cxn ang="T8">
                      <a:pos x="T4" y="T5"/>
                    </a:cxn>
                  </a:cxnLst>
                  <a:rect l="T9" t="T10" r="T11" b="T12"/>
                  <a:pathLst>
                    <a:path w="12" h="7">
                      <a:moveTo>
                        <a:pt x="0" y="7"/>
                      </a:moveTo>
                      <a:lnTo>
                        <a:pt x="12" y="3"/>
                      </a:lnTo>
                      <a:lnTo>
                        <a:pt x="0" y="0"/>
                      </a:lnTo>
                    </a:path>
                  </a:pathLst>
                </a:custGeom>
                <a:noFill/>
                <a:ln w="0">
                  <a:solidFill>
                    <a:srgbClr val="000000"/>
                  </a:solidFill>
                  <a:round/>
                  <a:headEnd/>
                  <a:tailEnd/>
                </a:ln>
              </p:spPr>
              <p:txBody>
                <a:bodyPr/>
                <a:lstStyle/>
                <a:p>
                  <a:endParaRPr lang="en-US"/>
                </a:p>
              </p:txBody>
            </p:sp>
            <p:sp>
              <p:nvSpPr>
                <p:cNvPr id="1334" name="Freeform 844"/>
                <p:cNvSpPr>
                  <a:spLocks/>
                </p:cNvSpPr>
                <p:nvPr/>
              </p:nvSpPr>
              <p:spPr bwMode="auto">
                <a:xfrm>
                  <a:off x="3214" y="2033"/>
                  <a:ext cx="27" cy="28"/>
                </a:xfrm>
                <a:custGeom>
                  <a:avLst/>
                  <a:gdLst>
                    <a:gd name="T0" fmla="*/ 0 w 27"/>
                    <a:gd name="T1" fmla="*/ 14 h 28"/>
                    <a:gd name="T2" fmla="*/ 0 w 27"/>
                    <a:gd name="T3" fmla="*/ 9 h 28"/>
                    <a:gd name="T4" fmla="*/ 4 w 27"/>
                    <a:gd name="T5" fmla="*/ 4 h 28"/>
                    <a:gd name="T6" fmla="*/ 8 w 27"/>
                    <a:gd name="T7" fmla="*/ 1 h 28"/>
                    <a:gd name="T8" fmla="*/ 13 w 27"/>
                    <a:gd name="T9" fmla="*/ 0 h 28"/>
                    <a:gd name="T10" fmla="*/ 19 w 27"/>
                    <a:gd name="T11" fmla="*/ 1 h 28"/>
                    <a:gd name="T12" fmla="*/ 23 w 27"/>
                    <a:gd name="T13" fmla="*/ 4 h 28"/>
                    <a:gd name="T14" fmla="*/ 26 w 27"/>
                    <a:gd name="T15" fmla="*/ 9 h 28"/>
                    <a:gd name="T16" fmla="*/ 27 w 27"/>
                    <a:gd name="T17" fmla="*/ 14 h 28"/>
                    <a:gd name="T18" fmla="*/ 27 w 27"/>
                    <a:gd name="T19" fmla="*/ 14 h 28"/>
                    <a:gd name="T20" fmla="*/ 26 w 27"/>
                    <a:gd name="T21" fmla="*/ 20 h 28"/>
                    <a:gd name="T22" fmla="*/ 23 w 27"/>
                    <a:gd name="T23" fmla="*/ 24 h 28"/>
                    <a:gd name="T24" fmla="*/ 19 w 27"/>
                    <a:gd name="T25" fmla="*/ 27 h 28"/>
                    <a:gd name="T26" fmla="*/ 13 w 27"/>
                    <a:gd name="T27" fmla="*/ 28 h 28"/>
                    <a:gd name="T28" fmla="*/ 8 w 27"/>
                    <a:gd name="T29" fmla="*/ 27 h 28"/>
                    <a:gd name="T30" fmla="*/ 4 w 27"/>
                    <a:gd name="T31" fmla="*/ 24 h 28"/>
                    <a:gd name="T32" fmla="*/ 0 w 27"/>
                    <a:gd name="T33" fmla="*/ 20 h 28"/>
                    <a:gd name="T34" fmla="*/ 0 w 27"/>
                    <a:gd name="T35" fmla="*/ 14 h 2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
                    <a:gd name="T55" fmla="*/ 0 h 28"/>
                    <a:gd name="T56" fmla="*/ 27 w 27"/>
                    <a:gd name="T57" fmla="*/ 28 h 2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 h="28">
                      <a:moveTo>
                        <a:pt x="0" y="14"/>
                      </a:moveTo>
                      <a:lnTo>
                        <a:pt x="0" y="9"/>
                      </a:lnTo>
                      <a:lnTo>
                        <a:pt x="4" y="4"/>
                      </a:lnTo>
                      <a:lnTo>
                        <a:pt x="8" y="1"/>
                      </a:lnTo>
                      <a:lnTo>
                        <a:pt x="13" y="0"/>
                      </a:lnTo>
                      <a:lnTo>
                        <a:pt x="19" y="1"/>
                      </a:lnTo>
                      <a:lnTo>
                        <a:pt x="23" y="4"/>
                      </a:lnTo>
                      <a:lnTo>
                        <a:pt x="26" y="9"/>
                      </a:lnTo>
                      <a:lnTo>
                        <a:pt x="27" y="14"/>
                      </a:lnTo>
                      <a:lnTo>
                        <a:pt x="26" y="20"/>
                      </a:lnTo>
                      <a:lnTo>
                        <a:pt x="23" y="24"/>
                      </a:lnTo>
                      <a:lnTo>
                        <a:pt x="19" y="27"/>
                      </a:lnTo>
                      <a:lnTo>
                        <a:pt x="13" y="28"/>
                      </a:lnTo>
                      <a:lnTo>
                        <a:pt x="8" y="27"/>
                      </a:lnTo>
                      <a:lnTo>
                        <a:pt x="4" y="24"/>
                      </a:lnTo>
                      <a:lnTo>
                        <a:pt x="0" y="20"/>
                      </a:lnTo>
                      <a:lnTo>
                        <a:pt x="0" y="14"/>
                      </a:lnTo>
                      <a:close/>
                    </a:path>
                  </a:pathLst>
                </a:custGeom>
                <a:solidFill>
                  <a:srgbClr val="000000"/>
                </a:solidFill>
                <a:ln w="9525">
                  <a:noFill/>
                  <a:round/>
                  <a:headEnd/>
                  <a:tailEnd/>
                </a:ln>
              </p:spPr>
              <p:txBody>
                <a:bodyPr/>
                <a:lstStyle/>
                <a:p>
                  <a:endParaRPr lang="en-US"/>
                </a:p>
              </p:txBody>
            </p:sp>
            <p:sp>
              <p:nvSpPr>
                <p:cNvPr id="1335" name="Freeform 845"/>
                <p:cNvSpPr>
                  <a:spLocks/>
                </p:cNvSpPr>
                <p:nvPr/>
              </p:nvSpPr>
              <p:spPr bwMode="auto">
                <a:xfrm>
                  <a:off x="3214" y="2033"/>
                  <a:ext cx="27" cy="28"/>
                </a:xfrm>
                <a:custGeom>
                  <a:avLst/>
                  <a:gdLst>
                    <a:gd name="T0" fmla="*/ 0 w 27"/>
                    <a:gd name="T1" fmla="*/ 14 h 28"/>
                    <a:gd name="T2" fmla="*/ 0 w 27"/>
                    <a:gd name="T3" fmla="*/ 9 h 28"/>
                    <a:gd name="T4" fmla="*/ 4 w 27"/>
                    <a:gd name="T5" fmla="*/ 4 h 28"/>
                    <a:gd name="T6" fmla="*/ 8 w 27"/>
                    <a:gd name="T7" fmla="*/ 1 h 28"/>
                    <a:gd name="T8" fmla="*/ 13 w 27"/>
                    <a:gd name="T9" fmla="*/ 0 h 28"/>
                    <a:gd name="T10" fmla="*/ 19 w 27"/>
                    <a:gd name="T11" fmla="*/ 1 h 28"/>
                    <a:gd name="T12" fmla="*/ 23 w 27"/>
                    <a:gd name="T13" fmla="*/ 4 h 28"/>
                    <a:gd name="T14" fmla="*/ 26 w 27"/>
                    <a:gd name="T15" fmla="*/ 9 h 28"/>
                    <a:gd name="T16" fmla="*/ 27 w 27"/>
                    <a:gd name="T17" fmla="*/ 14 h 28"/>
                    <a:gd name="T18" fmla="*/ 27 w 27"/>
                    <a:gd name="T19" fmla="*/ 14 h 28"/>
                    <a:gd name="T20" fmla="*/ 26 w 27"/>
                    <a:gd name="T21" fmla="*/ 20 h 28"/>
                    <a:gd name="T22" fmla="*/ 23 w 27"/>
                    <a:gd name="T23" fmla="*/ 24 h 28"/>
                    <a:gd name="T24" fmla="*/ 19 w 27"/>
                    <a:gd name="T25" fmla="*/ 27 h 28"/>
                    <a:gd name="T26" fmla="*/ 13 w 27"/>
                    <a:gd name="T27" fmla="*/ 28 h 28"/>
                    <a:gd name="T28" fmla="*/ 8 w 27"/>
                    <a:gd name="T29" fmla="*/ 27 h 28"/>
                    <a:gd name="T30" fmla="*/ 4 w 27"/>
                    <a:gd name="T31" fmla="*/ 24 h 28"/>
                    <a:gd name="T32" fmla="*/ 0 w 27"/>
                    <a:gd name="T33" fmla="*/ 20 h 28"/>
                    <a:gd name="T34" fmla="*/ 0 w 27"/>
                    <a:gd name="T35" fmla="*/ 14 h 2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
                    <a:gd name="T55" fmla="*/ 0 h 28"/>
                    <a:gd name="T56" fmla="*/ 27 w 27"/>
                    <a:gd name="T57" fmla="*/ 28 h 2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 h="28">
                      <a:moveTo>
                        <a:pt x="0" y="14"/>
                      </a:moveTo>
                      <a:lnTo>
                        <a:pt x="0" y="9"/>
                      </a:lnTo>
                      <a:lnTo>
                        <a:pt x="4" y="4"/>
                      </a:lnTo>
                      <a:lnTo>
                        <a:pt x="8" y="1"/>
                      </a:lnTo>
                      <a:lnTo>
                        <a:pt x="13" y="0"/>
                      </a:lnTo>
                      <a:lnTo>
                        <a:pt x="19" y="1"/>
                      </a:lnTo>
                      <a:lnTo>
                        <a:pt x="23" y="4"/>
                      </a:lnTo>
                      <a:lnTo>
                        <a:pt x="26" y="9"/>
                      </a:lnTo>
                      <a:lnTo>
                        <a:pt x="27" y="14"/>
                      </a:lnTo>
                      <a:lnTo>
                        <a:pt x="26" y="20"/>
                      </a:lnTo>
                      <a:lnTo>
                        <a:pt x="23" y="24"/>
                      </a:lnTo>
                      <a:lnTo>
                        <a:pt x="19" y="27"/>
                      </a:lnTo>
                      <a:lnTo>
                        <a:pt x="13" y="28"/>
                      </a:lnTo>
                      <a:lnTo>
                        <a:pt x="8" y="27"/>
                      </a:lnTo>
                      <a:lnTo>
                        <a:pt x="4" y="24"/>
                      </a:lnTo>
                      <a:lnTo>
                        <a:pt x="0" y="20"/>
                      </a:lnTo>
                      <a:lnTo>
                        <a:pt x="0" y="14"/>
                      </a:lnTo>
                    </a:path>
                  </a:pathLst>
                </a:custGeom>
                <a:noFill/>
                <a:ln w="0">
                  <a:solidFill>
                    <a:srgbClr val="000000"/>
                  </a:solidFill>
                  <a:round/>
                  <a:headEnd/>
                  <a:tailEnd/>
                </a:ln>
              </p:spPr>
              <p:txBody>
                <a:bodyPr/>
                <a:lstStyle/>
                <a:p>
                  <a:endParaRPr lang="en-US"/>
                </a:p>
              </p:txBody>
            </p:sp>
            <p:sp>
              <p:nvSpPr>
                <p:cNvPr id="1336" name="Line 846"/>
                <p:cNvSpPr>
                  <a:spLocks noChangeShapeType="1"/>
                </p:cNvSpPr>
                <p:nvPr/>
              </p:nvSpPr>
              <p:spPr bwMode="auto">
                <a:xfrm>
                  <a:off x="3227" y="2047"/>
                  <a:ext cx="0" cy="28"/>
                </a:xfrm>
                <a:prstGeom prst="line">
                  <a:avLst/>
                </a:prstGeom>
                <a:noFill/>
                <a:ln w="0">
                  <a:solidFill>
                    <a:srgbClr val="000000"/>
                  </a:solidFill>
                  <a:round/>
                  <a:headEnd/>
                  <a:tailEnd/>
                </a:ln>
              </p:spPr>
              <p:txBody>
                <a:bodyPr/>
                <a:lstStyle/>
                <a:p>
                  <a:endParaRPr lang="en-US"/>
                </a:p>
              </p:txBody>
            </p:sp>
            <p:sp>
              <p:nvSpPr>
                <p:cNvPr id="1337" name="Freeform 847"/>
                <p:cNvSpPr>
                  <a:spLocks/>
                </p:cNvSpPr>
                <p:nvPr/>
              </p:nvSpPr>
              <p:spPr bwMode="auto">
                <a:xfrm>
                  <a:off x="3223" y="2063"/>
                  <a:ext cx="9" cy="12"/>
                </a:xfrm>
                <a:custGeom>
                  <a:avLst/>
                  <a:gdLst>
                    <a:gd name="T0" fmla="*/ 0 w 9"/>
                    <a:gd name="T1" fmla="*/ 0 h 12"/>
                    <a:gd name="T2" fmla="*/ 4 w 9"/>
                    <a:gd name="T3" fmla="*/ 12 h 12"/>
                    <a:gd name="T4" fmla="*/ 9 w 9"/>
                    <a:gd name="T5" fmla="*/ 0 h 12"/>
                    <a:gd name="T6" fmla="*/ 0 60000 65536"/>
                    <a:gd name="T7" fmla="*/ 0 60000 65536"/>
                    <a:gd name="T8" fmla="*/ 0 60000 65536"/>
                    <a:gd name="T9" fmla="*/ 0 w 9"/>
                    <a:gd name="T10" fmla="*/ 0 h 12"/>
                    <a:gd name="T11" fmla="*/ 9 w 9"/>
                    <a:gd name="T12" fmla="*/ 12 h 12"/>
                  </a:gdLst>
                  <a:ahLst/>
                  <a:cxnLst>
                    <a:cxn ang="T6">
                      <a:pos x="T0" y="T1"/>
                    </a:cxn>
                    <a:cxn ang="T7">
                      <a:pos x="T2" y="T3"/>
                    </a:cxn>
                    <a:cxn ang="T8">
                      <a:pos x="T4" y="T5"/>
                    </a:cxn>
                  </a:cxnLst>
                  <a:rect l="T9" t="T10" r="T11" b="T12"/>
                  <a:pathLst>
                    <a:path w="9" h="12">
                      <a:moveTo>
                        <a:pt x="0" y="0"/>
                      </a:moveTo>
                      <a:lnTo>
                        <a:pt x="4" y="12"/>
                      </a:lnTo>
                      <a:lnTo>
                        <a:pt x="9" y="0"/>
                      </a:lnTo>
                    </a:path>
                  </a:pathLst>
                </a:custGeom>
                <a:noFill/>
                <a:ln w="0">
                  <a:solidFill>
                    <a:srgbClr val="000000"/>
                  </a:solidFill>
                  <a:round/>
                  <a:headEnd/>
                  <a:tailEnd/>
                </a:ln>
              </p:spPr>
              <p:txBody>
                <a:bodyPr/>
                <a:lstStyle/>
                <a:p>
                  <a:endParaRPr lang="en-US"/>
                </a:p>
              </p:txBody>
            </p:sp>
            <p:sp>
              <p:nvSpPr>
                <p:cNvPr id="1338" name="Line 848"/>
                <p:cNvSpPr>
                  <a:spLocks noChangeShapeType="1"/>
                </p:cNvSpPr>
                <p:nvPr/>
              </p:nvSpPr>
              <p:spPr bwMode="auto">
                <a:xfrm>
                  <a:off x="3215" y="2075"/>
                  <a:ext cx="25" cy="0"/>
                </a:xfrm>
                <a:prstGeom prst="line">
                  <a:avLst/>
                </a:prstGeom>
                <a:noFill/>
                <a:ln w="6350">
                  <a:solidFill>
                    <a:srgbClr val="000000"/>
                  </a:solidFill>
                  <a:round/>
                  <a:headEnd/>
                  <a:tailEnd/>
                </a:ln>
              </p:spPr>
              <p:txBody>
                <a:bodyPr/>
                <a:lstStyle/>
                <a:p>
                  <a:endParaRPr lang="en-US"/>
                </a:p>
              </p:txBody>
            </p:sp>
            <p:sp>
              <p:nvSpPr>
                <p:cNvPr id="1339" name="Freeform 849"/>
                <p:cNvSpPr>
                  <a:spLocks/>
                </p:cNvSpPr>
                <p:nvPr/>
              </p:nvSpPr>
              <p:spPr bwMode="auto">
                <a:xfrm>
                  <a:off x="3206" y="2188"/>
                  <a:ext cx="44" cy="44"/>
                </a:xfrm>
                <a:custGeom>
                  <a:avLst/>
                  <a:gdLst>
                    <a:gd name="T0" fmla="*/ 0 w 44"/>
                    <a:gd name="T1" fmla="*/ 22 h 44"/>
                    <a:gd name="T2" fmla="*/ 0 w 44"/>
                    <a:gd name="T3" fmla="*/ 17 h 44"/>
                    <a:gd name="T4" fmla="*/ 1 w 44"/>
                    <a:gd name="T5" fmla="*/ 13 h 44"/>
                    <a:gd name="T6" fmla="*/ 6 w 44"/>
                    <a:gd name="T7" fmla="*/ 6 h 44"/>
                    <a:gd name="T8" fmla="*/ 13 w 44"/>
                    <a:gd name="T9" fmla="*/ 1 h 44"/>
                    <a:gd name="T10" fmla="*/ 17 w 44"/>
                    <a:gd name="T11" fmla="*/ 0 h 44"/>
                    <a:gd name="T12" fmla="*/ 21 w 44"/>
                    <a:gd name="T13" fmla="*/ 0 h 44"/>
                    <a:gd name="T14" fmla="*/ 26 w 44"/>
                    <a:gd name="T15" fmla="*/ 0 h 44"/>
                    <a:gd name="T16" fmla="*/ 30 w 44"/>
                    <a:gd name="T17" fmla="*/ 1 h 44"/>
                    <a:gd name="T18" fmla="*/ 38 w 44"/>
                    <a:gd name="T19" fmla="*/ 6 h 44"/>
                    <a:gd name="T20" fmla="*/ 42 w 44"/>
                    <a:gd name="T21" fmla="*/ 13 h 44"/>
                    <a:gd name="T22" fmla="*/ 43 w 44"/>
                    <a:gd name="T23" fmla="*/ 17 h 44"/>
                    <a:gd name="T24" fmla="*/ 44 w 44"/>
                    <a:gd name="T25" fmla="*/ 22 h 44"/>
                    <a:gd name="T26" fmla="*/ 44 w 44"/>
                    <a:gd name="T27" fmla="*/ 22 h 44"/>
                    <a:gd name="T28" fmla="*/ 43 w 44"/>
                    <a:gd name="T29" fmla="*/ 26 h 44"/>
                    <a:gd name="T30" fmla="*/ 42 w 44"/>
                    <a:gd name="T31" fmla="*/ 30 h 44"/>
                    <a:gd name="T32" fmla="*/ 38 w 44"/>
                    <a:gd name="T33" fmla="*/ 38 h 44"/>
                    <a:gd name="T34" fmla="*/ 30 w 44"/>
                    <a:gd name="T35" fmla="*/ 42 h 44"/>
                    <a:gd name="T36" fmla="*/ 26 w 44"/>
                    <a:gd name="T37" fmla="*/ 43 h 44"/>
                    <a:gd name="T38" fmla="*/ 21 w 44"/>
                    <a:gd name="T39" fmla="*/ 44 h 44"/>
                    <a:gd name="T40" fmla="*/ 17 w 44"/>
                    <a:gd name="T41" fmla="*/ 43 h 44"/>
                    <a:gd name="T42" fmla="*/ 13 w 44"/>
                    <a:gd name="T43" fmla="*/ 42 h 44"/>
                    <a:gd name="T44" fmla="*/ 6 w 44"/>
                    <a:gd name="T45" fmla="*/ 38 h 44"/>
                    <a:gd name="T46" fmla="*/ 1 w 44"/>
                    <a:gd name="T47" fmla="*/ 30 h 44"/>
                    <a:gd name="T48" fmla="*/ 0 w 44"/>
                    <a:gd name="T49" fmla="*/ 26 h 44"/>
                    <a:gd name="T50" fmla="*/ 0 w 44"/>
                    <a:gd name="T51" fmla="*/ 22 h 4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44"/>
                    <a:gd name="T79" fmla="*/ 0 h 44"/>
                    <a:gd name="T80" fmla="*/ 44 w 44"/>
                    <a:gd name="T81" fmla="*/ 44 h 4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44" h="44">
                      <a:moveTo>
                        <a:pt x="0" y="22"/>
                      </a:moveTo>
                      <a:lnTo>
                        <a:pt x="0" y="17"/>
                      </a:lnTo>
                      <a:lnTo>
                        <a:pt x="1" y="13"/>
                      </a:lnTo>
                      <a:lnTo>
                        <a:pt x="6" y="6"/>
                      </a:lnTo>
                      <a:lnTo>
                        <a:pt x="13" y="1"/>
                      </a:lnTo>
                      <a:lnTo>
                        <a:pt x="17" y="0"/>
                      </a:lnTo>
                      <a:lnTo>
                        <a:pt x="21" y="0"/>
                      </a:lnTo>
                      <a:lnTo>
                        <a:pt x="26" y="0"/>
                      </a:lnTo>
                      <a:lnTo>
                        <a:pt x="30" y="1"/>
                      </a:lnTo>
                      <a:lnTo>
                        <a:pt x="38" y="6"/>
                      </a:lnTo>
                      <a:lnTo>
                        <a:pt x="42" y="13"/>
                      </a:lnTo>
                      <a:lnTo>
                        <a:pt x="43" y="17"/>
                      </a:lnTo>
                      <a:lnTo>
                        <a:pt x="44" y="22"/>
                      </a:lnTo>
                      <a:lnTo>
                        <a:pt x="43" y="26"/>
                      </a:lnTo>
                      <a:lnTo>
                        <a:pt x="42" y="30"/>
                      </a:lnTo>
                      <a:lnTo>
                        <a:pt x="38" y="38"/>
                      </a:lnTo>
                      <a:lnTo>
                        <a:pt x="30" y="42"/>
                      </a:lnTo>
                      <a:lnTo>
                        <a:pt x="26" y="43"/>
                      </a:lnTo>
                      <a:lnTo>
                        <a:pt x="21" y="44"/>
                      </a:lnTo>
                      <a:lnTo>
                        <a:pt x="17" y="43"/>
                      </a:lnTo>
                      <a:lnTo>
                        <a:pt x="13" y="42"/>
                      </a:lnTo>
                      <a:lnTo>
                        <a:pt x="6" y="38"/>
                      </a:lnTo>
                      <a:lnTo>
                        <a:pt x="1" y="30"/>
                      </a:lnTo>
                      <a:lnTo>
                        <a:pt x="0" y="26"/>
                      </a:lnTo>
                      <a:lnTo>
                        <a:pt x="0" y="22"/>
                      </a:lnTo>
                      <a:close/>
                    </a:path>
                  </a:pathLst>
                </a:custGeom>
                <a:solidFill>
                  <a:srgbClr val="FFFFFF"/>
                </a:solidFill>
                <a:ln w="9525">
                  <a:noFill/>
                  <a:round/>
                  <a:headEnd/>
                  <a:tailEnd/>
                </a:ln>
              </p:spPr>
              <p:txBody>
                <a:bodyPr/>
                <a:lstStyle/>
                <a:p>
                  <a:endParaRPr lang="en-US"/>
                </a:p>
              </p:txBody>
            </p:sp>
            <p:sp>
              <p:nvSpPr>
                <p:cNvPr id="1340" name="Freeform 850"/>
                <p:cNvSpPr>
                  <a:spLocks/>
                </p:cNvSpPr>
                <p:nvPr/>
              </p:nvSpPr>
              <p:spPr bwMode="auto">
                <a:xfrm>
                  <a:off x="3206" y="2188"/>
                  <a:ext cx="44" cy="44"/>
                </a:xfrm>
                <a:custGeom>
                  <a:avLst/>
                  <a:gdLst>
                    <a:gd name="T0" fmla="*/ 0 w 44"/>
                    <a:gd name="T1" fmla="*/ 22 h 44"/>
                    <a:gd name="T2" fmla="*/ 0 w 44"/>
                    <a:gd name="T3" fmla="*/ 17 h 44"/>
                    <a:gd name="T4" fmla="*/ 1 w 44"/>
                    <a:gd name="T5" fmla="*/ 13 h 44"/>
                    <a:gd name="T6" fmla="*/ 6 w 44"/>
                    <a:gd name="T7" fmla="*/ 6 h 44"/>
                    <a:gd name="T8" fmla="*/ 13 w 44"/>
                    <a:gd name="T9" fmla="*/ 1 h 44"/>
                    <a:gd name="T10" fmla="*/ 17 w 44"/>
                    <a:gd name="T11" fmla="*/ 0 h 44"/>
                    <a:gd name="T12" fmla="*/ 21 w 44"/>
                    <a:gd name="T13" fmla="*/ 0 h 44"/>
                    <a:gd name="T14" fmla="*/ 26 w 44"/>
                    <a:gd name="T15" fmla="*/ 0 h 44"/>
                    <a:gd name="T16" fmla="*/ 30 w 44"/>
                    <a:gd name="T17" fmla="*/ 1 h 44"/>
                    <a:gd name="T18" fmla="*/ 38 w 44"/>
                    <a:gd name="T19" fmla="*/ 6 h 44"/>
                    <a:gd name="T20" fmla="*/ 42 w 44"/>
                    <a:gd name="T21" fmla="*/ 13 h 44"/>
                    <a:gd name="T22" fmla="*/ 43 w 44"/>
                    <a:gd name="T23" fmla="*/ 17 h 44"/>
                    <a:gd name="T24" fmla="*/ 44 w 44"/>
                    <a:gd name="T25" fmla="*/ 22 h 44"/>
                    <a:gd name="T26" fmla="*/ 44 w 44"/>
                    <a:gd name="T27" fmla="*/ 22 h 44"/>
                    <a:gd name="T28" fmla="*/ 43 w 44"/>
                    <a:gd name="T29" fmla="*/ 26 h 44"/>
                    <a:gd name="T30" fmla="*/ 42 w 44"/>
                    <a:gd name="T31" fmla="*/ 30 h 44"/>
                    <a:gd name="T32" fmla="*/ 38 w 44"/>
                    <a:gd name="T33" fmla="*/ 38 h 44"/>
                    <a:gd name="T34" fmla="*/ 30 w 44"/>
                    <a:gd name="T35" fmla="*/ 42 h 44"/>
                    <a:gd name="T36" fmla="*/ 26 w 44"/>
                    <a:gd name="T37" fmla="*/ 43 h 44"/>
                    <a:gd name="T38" fmla="*/ 21 w 44"/>
                    <a:gd name="T39" fmla="*/ 44 h 44"/>
                    <a:gd name="T40" fmla="*/ 17 w 44"/>
                    <a:gd name="T41" fmla="*/ 43 h 44"/>
                    <a:gd name="T42" fmla="*/ 13 w 44"/>
                    <a:gd name="T43" fmla="*/ 42 h 44"/>
                    <a:gd name="T44" fmla="*/ 6 w 44"/>
                    <a:gd name="T45" fmla="*/ 38 h 44"/>
                    <a:gd name="T46" fmla="*/ 1 w 44"/>
                    <a:gd name="T47" fmla="*/ 30 h 44"/>
                    <a:gd name="T48" fmla="*/ 0 w 44"/>
                    <a:gd name="T49" fmla="*/ 26 h 44"/>
                    <a:gd name="T50" fmla="*/ 0 w 44"/>
                    <a:gd name="T51" fmla="*/ 22 h 4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44"/>
                    <a:gd name="T79" fmla="*/ 0 h 44"/>
                    <a:gd name="T80" fmla="*/ 44 w 44"/>
                    <a:gd name="T81" fmla="*/ 44 h 4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44" h="44">
                      <a:moveTo>
                        <a:pt x="0" y="22"/>
                      </a:moveTo>
                      <a:lnTo>
                        <a:pt x="0" y="17"/>
                      </a:lnTo>
                      <a:lnTo>
                        <a:pt x="1" y="13"/>
                      </a:lnTo>
                      <a:lnTo>
                        <a:pt x="6" y="6"/>
                      </a:lnTo>
                      <a:lnTo>
                        <a:pt x="13" y="1"/>
                      </a:lnTo>
                      <a:lnTo>
                        <a:pt x="17" y="0"/>
                      </a:lnTo>
                      <a:lnTo>
                        <a:pt x="21" y="0"/>
                      </a:lnTo>
                      <a:lnTo>
                        <a:pt x="26" y="0"/>
                      </a:lnTo>
                      <a:lnTo>
                        <a:pt x="30" y="1"/>
                      </a:lnTo>
                      <a:lnTo>
                        <a:pt x="38" y="6"/>
                      </a:lnTo>
                      <a:lnTo>
                        <a:pt x="42" y="13"/>
                      </a:lnTo>
                      <a:lnTo>
                        <a:pt x="43" y="17"/>
                      </a:lnTo>
                      <a:lnTo>
                        <a:pt x="44" y="22"/>
                      </a:lnTo>
                      <a:lnTo>
                        <a:pt x="43" y="26"/>
                      </a:lnTo>
                      <a:lnTo>
                        <a:pt x="42" y="30"/>
                      </a:lnTo>
                      <a:lnTo>
                        <a:pt x="38" y="38"/>
                      </a:lnTo>
                      <a:lnTo>
                        <a:pt x="30" y="42"/>
                      </a:lnTo>
                      <a:lnTo>
                        <a:pt x="26" y="43"/>
                      </a:lnTo>
                      <a:lnTo>
                        <a:pt x="21" y="44"/>
                      </a:lnTo>
                      <a:lnTo>
                        <a:pt x="17" y="43"/>
                      </a:lnTo>
                      <a:lnTo>
                        <a:pt x="13" y="42"/>
                      </a:lnTo>
                      <a:lnTo>
                        <a:pt x="6" y="38"/>
                      </a:lnTo>
                      <a:lnTo>
                        <a:pt x="1" y="30"/>
                      </a:lnTo>
                      <a:lnTo>
                        <a:pt x="0" y="26"/>
                      </a:lnTo>
                      <a:lnTo>
                        <a:pt x="0" y="22"/>
                      </a:lnTo>
                    </a:path>
                  </a:pathLst>
                </a:custGeom>
                <a:noFill/>
                <a:ln w="0">
                  <a:solidFill>
                    <a:srgbClr val="000000"/>
                  </a:solidFill>
                  <a:round/>
                  <a:headEnd/>
                  <a:tailEnd/>
                </a:ln>
              </p:spPr>
              <p:txBody>
                <a:bodyPr/>
                <a:lstStyle/>
                <a:p>
                  <a:endParaRPr lang="en-US"/>
                </a:p>
              </p:txBody>
            </p:sp>
            <p:sp>
              <p:nvSpPr>
                <p:cNvPr id="1341" name="Freeform 851"/>
                <p:cNvSpPr>
                  <a:spLocks/>
                </p:cNvSpPr>
                <p:nvPr/>
              </p:nvSpPr>
              <p:spPr bwMode="auto">
                <a:xfrm>
                  <a:off x="3214" y="2196"/>
                  <a:ext cx="27" cy="27"/>
                </a:xfrm>
                <a:custGeom>
                  <a:avLst/>
                  <a:gdLst>
                    <a:gd name="T0" fmla="*/ 0 w 27"/>
                    <a:gd name="T1" fmla="*/ 14 h 27"/>
                    <a:gd name="T2" fmla="*/ 0 w 27"/>
                    <a:gd name="T3" fmla="*/ 8 h 27"/>
                    <a:gd name="T4" fmla="*/ 4 w 27"/>
                    <a:gd name="T5" fmla="*/ 4 h 27"/>
                    <a:gd name="T6" fmla="*/ 8 w 27"/>
                    <a:gd name="T7" fmla="*/ 1 h 27"/>
                    <a:gd name="T8" fmla="*/ 13 w 27"/>
                    <a:gd name="T9" fmla="*/ 0 h 27"/>
                    <a:gd name="T10" fmla="*/ 19 w 27"/>
                    <a:gd name="T11" fmla="*/ 1 h 27"/>
                    <a:gd name="T12" fmla="*/ 23 w 27"/>
                    <a:gd name="T13" fmla="*/ 4 h 27"/>
                    <a:gd name="T14" fmla="*/ 26 w 27"/>
                    <a:gd name="T15" fmla="*/ 8 h 27"/>
                    <a:gd name="T16" fmla="*/ 27 w 27"/>
                    <a:gd name="T17" fmla="*/ 14 h 27"/>
                    <a:gd name="T18" fmla="*/ 27 w 27"/>
                    <a:gd name="T19" fmla="*/ 14 h 27"/>
                    <a:gd name="T20" fmla="*/ 26 w 27"/>
                    <a:gd name="T21" fmla="*/ 19 h 27"/>
                    <a:gd name="T22" fmla="*/ 23 w 27"/>
                    <a:gd name="T23" fmla="*/ 23 h 27"/>
                    <a:gd name="T24" fmla="*/ 19 w 27"/>
                    <a:gd name="T25" fmla="*/ 26 h 27"/>
                    <a:gd name="T26" fmla="*/ 13 w 27"/>
                    <a:gd name="T27" fmla="*/ 27 h 27"/>
                    <a:gd name="T28" fmla="*/ 8 w 27"/>
                    <a:gd name="T29" fmla="*/ 26 h 27"/>
                    <a:gd name="T30" fmla="*/ 4 w 27"/>
                    <a:gd name="T31" fmla="*/ 23 h 27"/>
                    <a:gd name="T32" fmla="*/ 0 w 27"/>
                    <a:gd name="T33" fmla="*/ 19 h 27"/>
                    <a:gd name="T34" fmla="*/ 0 w 27"/>
                    <a:gd name="T35" fmla="*/ 14 h 2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
                    <a:gd name="T55" fmla="*/ 0 h 27"/>
                    <a:gd name="T56" fmla="*/ 27 w 27"/>
                    <a:gd name="T57" fmla="*/ 27 h 2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 h="27">
                      <a:moveTo>
                        <a:pt x="0" y="14"/>
                      </a:moveTo>
                      <a:lnTo>
                        <a:pt x="0" y="8"/>
                      </a:lnTo>
                      <a:lnTo>
                        <a:pt x="4" y="4"/>
                      </a:lnTo>
                      <a:lnTo>
                        <a:pt x="8" y="1"/>
                      </a:lnTo>
                      <a:lnTo>
                        <a:pt x="13" y="0"/>
                      </a:lnTo>
                      <a:lnTo>
                        <a:pt x="19" y="1"/>
                      </a:lnTo>
                      <a:lnTo>
                        <a:pt x="23" y="4"/>
                      </a:lnTo>
                      <a:lnTo>
                        <a:pt x="26" y="8"/>
                      </a:lnTo>
                      <a:lnTo>
                        <a:pt x="27" y="14"/>
                      </a:lnTo>
                      <a:lnTo>
                        <a:pt x="26" y="19"/>
                      </a:lnTo>
                      <a:lnTo>
                        <a:pt x="23" y="23"/>
                      </a:lnTo>
                      <a:lnTo>
                        <a:pt x="19" y="26"/>
                      </a:lnTo>
                      <a:lnTo>
                        <a:pt x="13" y="27"/>
                      </a:lnTo>
                      <a:lnTo>
                        <a:pt x="8" y="26"/>
                      </a:lnTo>
                      <a:lnTo>
                        <a:pt x="4" y="23"/>
                      </a:lnTo>
                      <a:lnTo>
                        <a:pt x="0" y="19"/>
                      </a:lnTo>
                      <a:lnTo>
                        <a:pt x="0" y="14"/>
                      </a:lnTo>
                      <a:close/>
                    </a:path>
                  </a:pathLst>
                </a:custGeom>
                <a:solidFill>
                  <a:srgbClr val="000000"/>
                </a:solidFill>
                <a:ln w="9525">
                  <a:noFill/>
                  <a:round/>
                  <a:headEnd/>
                  <a:tailEnd/>
                </a:ln>
              </p:spPr>
              <p:txBody>
                <a:bodyPr/>
                <a:lstStyle/>
                <a:p>
                  <a:endParaRPr lang="en-US"/>
                </a:p>
              </p:txBody>
            </p:sp>
            <p:sp>
              <p:nvSpPr>
                <p:cNvPr id="1342" name="Freeform 852"/>
                <p:cNvSpPr>
                  <a:spLocks/>
                </p:cNvSpPr>
                <p:nvPr/>
              </p:nvSpPr>
              <p:spPr bwMode="auto">
                <a:xfrm>
                  <a:off x="3214" y="2196"/>
                  <a:ext cx="27" cy="27"/>
                </a:xfrm>
                <a:custGeom>
                  <a:avLst/>
                  <a:gdLst>
                    <a:gd name="T0" fmla="*/ 0 w 27"/>
                    <a:gd name="T1" fmla="*/ 14 h 27"/>
                    <a:gd name="T2" fmla="*/ 0 w 27"/>
                    <a:gd name="T3" fmla="*/ 8 h 27"/>
                    <a:gd name="T4" fmla="*/ 4 w 27"/>
                    <a:gd name="T5" fmla="*/ 4 h 27"/>
                    <a:gd name="T6" fmla="*/ 8 w 27"/>
                    <a:gd name="T7" fmla="*/ 1 h 27"/>
                    <a:gd name="T8" fmla="*/ 13 w 27"/>
                    <a:gd name="T9" fmla="*/ 0 h 27"/>
                    <a:gd name="T10" fmla="*/ 19 w 27"/>
                    <a:gd name="T11" fmla="*/ 1 h 27"/>
                    <a:gd name="T12" fmla="*/ 23 w 27"/>
                    <a:gd name="T13" fmla="*/ 4 h 27"/>
                    <a:gd name="T14" fmla="*/ 26 w 27"/>
                    <a:gd name="T15" fmla="*/ 8 h 27"/>
                    <a:gd name="T16" fmla="*/ 27 w 27"/>
                    <a:gd name="T17" fmla="*/ 14 h 27"/>
                    <a:gd name="T18" fmla="*/ 27 w 27"/>
                    <a:gd name="T19" fmla="*/ 14 h 27"/>
                    <a:gd name="T20" fmla="*/ 26 w 27"/>
                    <a:gd name="T21" fmla="*/ 19 h 27"/>
                    <a:gd name="T22" fmla="*/ 23 w 27"/>
                    <a:gd name="T23" fmla="*/ 23 h 27"/>
                    <a:gd name="T24" fmla="*/ 19 w 27"/>
                    <a:gd name="T25" fmla="*/ 26 h 27"/>
                    <a:gd name="T26" fmla="*/ 13 w 27"/>
                    <a:gd name="T27" fmla="*/ 27 h 27"/>
                    <a:gd name="T28" fmla="*/ 8 w 27"/>
                    <a:gd name="T29" fmla="*/ 26 h 27"/>
                    <a:gd name="T30" fmla="*/ 4 w 27"/>
                    <a:gd name="T31" fmla="*/ 23 h 27"/>
                    <a:gd name="T32" fmla="*/ 0 w 27"/>
                    <a:gd name="T33" fmla="*/ 19 h 27"/>
                    <a:gd name="T34" fmla="*/ 0 w 27"/>
                    <a:gd name="T35" fmla="*/ 14 h 2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
                    <a:gd name="T55" fmla="*/ 0 h 27"/>
                    <a:gd name="T56" fmla="*/ 27 w 27"/>
                    <a:gd name="T57" fmla="*/ 27 h 2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 h="27">
                      <a:moveTo>
                        <a:pt x="0" y="14"/>
                      </a:moveTo>
                      <a:lnTo>
                        <a:pt x="0" y="8"/>
                      </a:lnTo>
                      <a:lnTo>
                        <a:pt x="4" y="4"/>
                      </a:lnTo>
                      <a:lnTo>
                        <a:pt x="8" y="1"/>
                      </a:lnTo>
                      <a:lnTo>
                        <a:pt x="13" y="0"/>
                      </a:lnTo>
                      <a:lnTo>
                        <a:pt x="19" y="1"/>
                      </a:lnTo>
                      <a:lnTo>
                        <a:pt x="23" y="4"/>
                      </a:lnTo>
                      <a:lnTo>
                        <a:pt x="26" y="8"/>
                      </a:lnTo>
                      <a:lnTo>
                        <a:pt x="27" y="14"/>
                      </a:lnTo>
                      <a:lnTo>
                        <a:pt x="26" y="19"/>
                      </a:lnTo>
                      <a:lnTo>
                        <a:pt x="23" y="23"/>
                      </a:lnTo>
                      <a:lnTo>
                        <a:pt x="19" y="26"/>
                      </a:lnTo>
                      <a:lnTo>
                        <a:pt x="13" y="27"/>
                      </a:lnTo>
                      <a:lnTo>
                        <a:pt x="8" y="26"/>
                      </a:lnTo>
                      <a:lnTo>
                        <a:pt x="4" y="23"/>
                      </a:lnTo>
                      <a:lnTo>
                        <a:pt x="0" y="19"/>
                      </a:lnTo>
                      <a:lnTo>
                        <a:pt x="0" y="14"/>
                      </a:lnTo>
                    </a:path>
                  </a:pathLst>
                </a:custGeom>
                <a:noFill/>
                <a:ln w="0">
                  <a:solidFill>
                    <a:srgbClr val="000000"/>
                  </a:solidFill>
                  <a:round/>
                  <a:headEnd/>
                  <a:tailEnd/>
                </a:ln>
              </p:spPr>
              <p:txBody>
                <a:bodyPr/>
                <a:lstStyle/>
                <a:p>
                  <a:endParaRPr lang="en-US"/>
                </a:p>
              </p:txBody>
            </p:sp>
            <p:sp>
              <p:nvSpPr>
                <p:cNvPr id="1343" name="Freeform 853"/>
                <p:cNvSpPr>
                  <a:spLocks/>
                </p:cNvSpPr>
                <p:nvPr/>
              </p:nvSpPr>
              <p:spPr bwMode="auto">
                <a:xfrm>
                  <a:off x="3227" y="2179"/>
                  <a:ext cx="1" cy="9"/>
                </a:xfrm>
                <a:custGeom>
                  <a:avLst/>
                  <a:gdLst>
                    <a:gd name="T0" fmla="*/ 1 w 1"/>
                    <a:gd name="T1" fmla="*/ 0 h 9"/>
                    <a:gd name="T2" fmla="*/ 1 w 1"/>
                    <a:gd name="T3" fmla="*/ 9 h 9"/>
                    <a:gd name="T4" fmla="*/ 0 w 1"/>
                    <a:gd name="T5" fmla="*/ 9 h 9"/>
                    <a:gd name="T6" fmla="*/ 0 w 1"/>
                    <a:gd name="T7" fmla="*/ 9 h 9"/>
                    <a:gd name="T8" fmla="*/ 0 w 1"/>
                    <a:gd name="T9" fmla="*/ 0 h 9"/>
                    <a:gd name="T10" fmla="*/ 0 w 1"/>
                    <a:gd name="T11" fmla="*/ 0 h 9"/>
                    <a:gd name="T12" fmla="*/ 1 w 1"/>
                    <a:gd name="T13" fmla="*/ 0 h 9"/>
                    <a:gd name="T14" fmla="*/ 1 w 1"/>
                    <a:gd name="T15" fmla="*/ 0 h 9"/>
                    <a:gd name="T16" fmla="*/ 0 60000 65536"/>
                    <a:gd name="T17" fmla="*/ 0 60000 65536"/>
                    <a:gd name="T18" fmla="*/ 0 60000 65536"/>
                    <a:gd name="T19" fmla="*/ 0 60000 65536"/>
                    <a:gd name="T20" fmla="*/ 0 60000 65536"/>
                    <a:gd name="T21" fmla="*/ 0 60000 65536"/>
                    <a:gd name="T22" fmla="*/ 0 60000 65536"/>
                    <a:gd name="T23" fmla="*/ 0 60000 65536"/>
                    <a:gd name="T24" fmla="*/ 0 w 1"/>
                    <a:gd name="T25" fmla="*/ 0 h 9"/>
                    <a:gd name="T26" fmla="*/ 1 w 1"/>
                    <a:gd name="T27" fmla="*/ 9 h 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 h="9">
                      <a:moveTo>
                        <a:pt x="1" y="0"/>
                      </a:moveTo>
                      <a:lnTo>
                        <a:pt x="1" y="9"/>
                      </a:lnTo>
                      <a:lnTo>
                        <a:pt x="0" y="9"/>
                      </a:lnTo>
                      <a:lnTo>
                        <a:pt x="0" y="0"/>
                      </a:lnTo>
                      <a:lnTo>
                        <a:pt x="1" y="0"/>
                      </a:lnTo>
                      <a:close/>
                    </a:path>
                  </a:pathLst>
                </a:custGeom>
                <a:solidFill>
                  <a:srgbClr val="000000"/>
                </a:solidFill>
                <a:ln w="9525">
                  <a:noFill/>
                  <a:round/>
                  <a:headEnd/>
                  <a:tailEnd/>
                </a:ln>
              </p:spPr>
              <p:txBody>
                <a:bodyPr/>
                <a:lstStyle/>
                <a:p>
                  <a:endParaRPr lang="en-US"/>
                </a:p>
              </p:txBody>
            </p:sp>
            <p:sp>
              <p:nvSpPr>
                <p:cNvPr id="1344" name="Freeform 854"/>
                <p:cNvSpPr>
                  <a:spLocks/>
                </p:cNvSpPr>
                <p:nvPr/>
              </p:nvSpPr>
              <p:spPr bwMode="auto">
                <a:xfrm>
                  <a:off x="3227" y="2179"/>
                  <a:ext cx="1" cy="9"/>
                </a:xfrm>
                <a:custGeom>
                  <a:avLst/>
                  <a:gdLst>
                    <a:gd name="T0" fmla="*/ 1 w 1"/>
                    <a:gd name="T1" fmla="*/ 0 h 9"/>
                    <a:gd name="T2" fmla="*/ 1 w 1"/>
                    <a:gd name="T3" fmla="*/ 9 h 9"/>
                    <a:gd name="T4" fmla="*/ 0 w 1"/>
                    <a:gd name="T5" fmla="*/ 9 h 9"/>
                    <a:gd name="T6" fmla="*/ 0 w 1"/>
                    <a:gd name="T7" fmla="*/ 9 h 9"/>
                    <a:gd name="T8" fmla="*/ 0 w 1"/>
                    <a:gd name="T9" fmla="*/ 0 h 9"/>
                    <a:gd name="T10" fmla="*/ 0 w 1"/>
                    <a:gd name="T11" fmla="*/ 0 h 9"/>
                    <a:gd name="T12" fmla="*/ 1 w 1"/>
                    <a:gd name="T13" fmla="*/ 0 h 9"/>
                    <a:gd name="T14" fmla="*/ 1 w 1"/>
                    <a:gd name="T15" fmla="*/ 0 h 9"/>
                    <a:gd name="T16" fmla="*/ 0 60000 65536"/>
                    <a:gd name="T17" fmla="*/ 0 60000 65536"/>
                    <a:gd name="T18" fmla="*/ 0 60000 65536"/>
                    <a:gd name="T19" fmla="*/ 0 60000 65536"/>
                    <a:gd name="T20" fmla="*/ 0 60000 65536"/>
                    <a:gd name="T21" fmla="*/ 0 60000 65536"/>
                    <a:gd name="T22" fmla="*/ 0 60000 65536"/>
                    <a:gd name="T23" fmla="*/ 0 60000 65536"/>
                    <a:gd name="T24" fmla="*/ 0 w 1"/>
                    <a:gd name="T25" fmla="*/ 0 h 9"/>
                    <a:gd name="T26" fmla="*/ 1 w 1"/>
                    <a:gd name="T27" fmla="*/ 9 h 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 h="9">
                      <a:moveTo>
                        <a:pt x="1" y="0"/>
                      </a:moveTo>
                      <a:lnTo>
                        <a:pt x="1" y="9"/>
                      </a:lnTo>
                      <a:lnTo>
                        <a:pt x="0" y="9"/>
                      </a:lnTo>
                      <a:lnTo>
                        <a:pt x="0" y="0"/>
                      </a:lnTo>
                      <a:lnTo>
                        <a:pt x="1" y="0"/>
                      </a:lnTo>
                    </a:path>
                  </a:pathLst>
                </a:custGeom>
                <a:noFill/>
                <a:ln w="1588">
                  <a:solidFill>
                    <a:srgbClr val="000000"/>
                  </a:solidFill>
                  <a:round/>
                  <a:headEnd/>
                  <a:tailEnd/>
                </a:ln>
              </p:spPr>
              <p:txBody>
                <a:bodyPr/>
                <a:lstStyle/>
                <a:p>
                  <a:endParaRPr lang="en-US"/>
                </a:p>
              </p:txBody>
            </p:sp>
            <p:sp>
              <p:nvSpPr>
                <p:cNvPr id="1345" name="Freeform 855"/>
                <p:cNvSpPr>
                  <a:spLocks/>
                </p:cNvSpPr>
                <p:nvPr/>
              </p:nvSpPr>
              <p:spPr bwMode="auto">
                <a:xfrm>
                  <a:off x="3223" y="2176"/>
                  <a:ext cx="9" cy="12"/>
                </a:xfrm>
                <a:custGeom>
                  <a:avLst/>
                  <a:gdLst>
                    <a:gd name="T0" fmla="*/ 0 w 9"/>
                    <a:gd name="T1" fmla="*/ 0 h 12"/>
                    <a:gd name="T2" fmla="*/ 4 w 9"/>
                    <a:gd name="T3" fmla="*/ 12 h 12"/>
                    <a:gd name="T4" fmla="*/ 9 w 9"/>
                    <a:gd name="T5" fmla="*/ 0 h 12"/>
                    <a:gd name="T6" fmla="*/ 0 60000 65536"/>
                    <a:gd name="T7" fmla="*/ 0 60000 65536"/>
                    <a:gd name="T8" fmla="*/ 0 60000 65536"/>
                    <a:gd name="T9" fmla="*/ 0 w 9"/>
                    <a:gd name="T10" fmla="*/ 0 h 12"/>
                    <a:gd name="T11" fmla="*/ 9 w 9"/>
                    <a:gd name="T12" fmla="*/ 12 h 12"/>
                  </a:gdLst>
                  <a:ahLst/>
                  <a:cxnLst>
                    <a:cxn ang="T6">
                      <a:pos x="T0" y="T1"/>
                    </a:cxn>
                    <a:cxn ang="T7">
                      <a:pos x="T2" y="T3"/>
                    </a:cxn>
                    <a:cxn ang="T8">
                      <a:pos x="T4" y="T5"/>
                    </a:cxn>
                  </a:cxnLst>
                  <a:rect l="T9" t="T10" r="T11" b="T12"/>
                  <a:pathLst>
                    <a:path w="9" h="12">
                      <a:moveTo>
                        <a:pt x="0" y="0"/>
                      </a:moveTo>
                      <a:lnTo>
                        <a:pt x="4" y="12"/>
                      </a:lnTo>
                      <a:lnTo>
                        <a:pt x="9" y="0"/>
                      </a:lnTo>
                    </a:path>
                  </a:pathLst>
                </a:custGeom>
                <a:noFill/>
                <a:ln w="0">
                  <a:solidFill>
                    <a:srgbClr val="000000"/>
                  </a:solidFill>
                  <a:round/>
                  <a:headEnd/>
                  <a:tailEnd/>
                </a:ln>
              </p:spPr>
              <p:txBody>
                <a:bodyPr/>
                <a:lstStyle/>
                <a:p>
                  <a:endParaRPr lang="en-US"/>
                </a:p>
              </p:txBody>
            </p:sp>
            <p:sp>
              <p:nvSpPr>
                <p:cNvPr id="1346" name="Line 856"/>
                <p:cNvSpPr>
                  <a:spLocks noChangeShapeType="1"/>
                </p:cNvSpPr>
                <p:nvPr/>
              </p:nvSpPr>
              <p:spPr bwMode="auto">
                <a:xfrm>
                  <a:off x="3215" y="2179"/>
                  <a:ext cx="25" cy="0"/>
                </a:xfrm>
                <a:prstGeom prst="line">
                  <a:avLst/>
                </a:prstGeom>
                <a:noFill/>
                <a:ln w="6350">
                  <a:solidFill>
                    <a:srgbClr val="000000"/>
                  </a:solidFill>
                  <a:round/>
                  <a:headEnd/>
                  <a:tailEnd/>
                </a:ln>
              </p:spPr>
              <p:txBody>
                <a:bodyPr/>
                <a:lstStyle/>
                <a:p>
                  <a:endParaRPr lang="en-US"/>
                </a:p>
              </p:txBody>
            </p:sp>
            <p:sp>
              <p:nvSpPr>
                <p:cNvPr id="1347" name="Freeform 857"/>
                <p:cNvSpPr>
                  <a:spLocks noEditPoints="1"/>
                </p:cNvSpPr>
                <p:nvPr/>
              </p:nvSpPr>
              <p:spPr bwMode="auto">
                <a:xfrm>
                  <a:off x="3240" y="2074"/>
                  <a:ext cx="143" cy="25"/>
                </a:xfrm>
                <a:custGeom>
                  <a:avLst/>
                  <a:gdLst>
                    <a:gd name="T0" fmla="*/ 0 w 143"/>
                    <a:gd name="T1" fmla="*/ 11 h 25"/>
                    <a:gd name="T2" fmla="*/ 5 w 143"/>
                    <a:gd name="T3" fmla="*/ 11 h 25"/>
                    <a:gd name="T4" fmla="*/ 5 w 143"/>
                    <a:gd name="T5" fmla="*/ 11 h 25"/>
                    <a:gd name="T6" fmla="*/ 0 w 143"/>
                    <a:gd name="T7" fmla="*/ 11 h 25"/>
                    <a:gd name="T8" fmla="*/ 0 w 143"/>
                    <a:gd name="T9" fmla="*/ 0 h 25"/>
                    <a:gd name="T10" fmla="*/ 0 w 143"/>
                    <a:gd name="T11" fmla="*/ 1 h 25"/>
                    <a:gd name="T12" fmla="*/ 31 w 143"/>
                    <a:gd name="T13" fmla="*/ 11 h 25"/>
                    <a:gd name="T14" fmla="*/ 31 w 143"/>
                    <a:gd name="T15" fmla="*/ 11 h 25"/>
                    <a:gd name="T16" fmla="*/ 14 w 143"/>
                    <a:gd name="T17" fmla="*/ 11 h 25"/>
                    <a:gd name="T18" fmla="*/ 15 w 143"/>
                    <a:gd name="T19" fmla="*/ 11 h 25"/>
                    <a:gd name="T20" fmla="*/ 56 w 143"/>
                    <a:gd name="T21" fmla="*/ 11 h 25"/>
                    <a:gd name="T22" fmla="*/ 56 w 143"/>
                    <a:gd name="T23" fmla="*/ 11 h 25"/>
                    <a:gd name="T24" fmla="*/ 39 w 143"/>
                    <a:gd name="T25" fmla="*/ 11 h 25"/>
                    <a:gd name="T26" fmla="*/ 40 w 143"/>
                    <a:gd name="T27" fmla="*/ 11 h 25"/>
                    <a:gd name="T28" fmla="*/ 81 w 143"/>
                    <a:gd name="T29" fmla="*/ 11 h 25"/>
                    <a:gd name="T30" fmla="*/ 81 w 143"/>
                    <a:gd name="T31" fmla="*/ 11 h 25"/>
                    <a:gd name="T32" fmla="*/ 65 w 143"/>
                    <a:gd name="T33" fmla="*/ 11 h 25"/>
                    <a:gd name="T34" fmla="*/ 65 w 143"/>
                    <a:gd name="T35" fmla="*/ 11 h 25"/>
                    <a:gd name="T36" fmla="*/ 107 w 143"/>
                    <a:gd name="T37" fmla="*/ 11 h 25"/>
                    <a:gd name="T38" fmla="*/ 107 w 143"/>
                    <a:gd name="T39" fmla="*/ 11 h 25"/>
                    <a:gd name="T40" fmla="*/ 90 w 143"/>
                    <a:gd name="T41" fmla="*/ 11 h 25"/>
                    <a:gd name="T42" fmla="*/ 91 w 143"/>
                    <a:gd name="T43" fmla="*/ 11 h 25"/>
                    <a:gd name="T44" fmla="*/ 132 w 143"/>
                    <a:gd name="T45" fmla="*/ 11 h 25"/>
                    <a:gd name="T46" fmla="*/ 132 w 143"/>
                    <a:gd name="T47" fmla="*/ 11 h 25"/>
                    <a:gd name="T48" fmla="*/ 116 w 143"/>
                    <a:gd name="T49" fmla="*/ 11 h 25"/>
                    <a:gd name="T50" fmla="*/ 116 w 143"/>
                    <a:gd name="T51" fmla="*/ 11 h 25"/>
                    <a:gd name="T52" fmla="*/ 142 w 143"/>
                    <a:gd name="T53" fmla="*/ 11 h 25"/>
                    <a:gd name="T54" fmla="*/ 143 w 143"/>
                    <a:gd name="T55" fmla="*/ 25 h 25"/>
                    <a:gd name="T56" fmla="*/ 142 w 143"/>
                    <a:gd name="T57" fmla="*/ 25 h 25"/>
                    <a:gd name="T58" fmla="*/ 142 w 143"/>
                    <a:gd name="T59" fmla="*/ 11 h 25"/>
                    <a:gd name="T60" fmla="*/ 141 w 143"/>
                    <a:gd name="T61" fmla="*/ 11 h 25"/>
                    <a:gd name="T62" fmla="*/ 141 w 143"/>
                    <a:gd name="T63" fmla="*/ 11 h 2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43"/>
                    <a:gd name="T97" fmla="*/ 0 h 25"/>
                    <a:gd name="T98" fmla="*/ 143 w 143"/>
                    <a:gd name="T99" fmla="*/ 25 h 2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43" h="25">
                      <a:moveTo>
                        <a:pt x="0" y="1"/>
                      </a:moveTo>
                      <a:lnTo>
                        <a:pt x="0" y="11"/>
                      </a:lnTo>
                      <a:lnTo>
                        <a:pt x="5" y="11"/>
                      </a:lnTo>
                      <a:lnTo>
                        <a:pt x="6" y="11"/>
                      </a:lnTo>
                      <a:lnTo>
                        <a:pt x="5" y="11"/>
                      </a:lnTo>
                      <a:lnTo>
                        <a:pt x="0" y="11"/>
                      </a:lnTo>
                      <a:lnTo>
                        <a:pt x="0" y="1"/>
                      </a:lnTo>
                      <a:lnTo>
                        <a:pt x="0" y="0"/>
                      </a:lnTo>
                      <a:lnTo>
                        <a:pt x="0" y="1"/>
                      </a:lnTo>
                      <a:close/>
                      <a:moveTo>
                        <a:pt x="15" y="11"/>
                      </a:moveTo>
                      <a:lnTo>
                        <a:pt x="31" y="11"/>
                      </a:lnTo>
                      <a:lnTo>
                        <a:pt x="15" y="11"/>
                      </a:lnTo>
                      <a:lnTo>
                        <a:pt x="14" y="11"/>
                      </a:lnTo>
                      <a:lnTo>
                        <a:pt x="15" y="11"/>
                      </a:lnTo>
                      <a:close/>
                      <a:moveTo>
                        <a:pt x="40" y="11"/>
                      </a:moveTo>
                      <a:lnTo>
                        <a:pt x="56" y="11"/>
                      </a:lnTo>
                      <a:lnTo>
                        <a:pt x="40" y="11"/>
                      </a:lnTo>
                      <a:lnTo>
                        <a:pt x="39" y="11"/>
                      </a:lnTo>
                      <a:lnTo>
                        <a:pt x="40" y="11"/>
                      </a:lnTo>
                      <a:close/>
                      <a:moveTo>
                        <a:pt x="65" y="11"/>
                      </a:moveTo>
                      <a:lnTo>
                        <a:pt x="81" y="11"/>
                      </a:lnTo>
                      <a:lnTo>
                        <a:pt x="82" y="11"/>
                      </a:lnTo>
                      <a:lnTo>
                        <a:pt x="81" y="11"/>
                      </a:lnTo>
                      <a:lnTo>
                        <a:pt x="65" y="11"/>
                      </a:lnTo>
                      <a:close/>
                      <a:moveTo>
                        <a:pt x="91" y="11"/>
                      </a:moveTo>
                      <a:lnTo>
                        <a:pt x="107" y="11"/>
                      </a:lnTo>
                      <a:lnTo>
                        <a:pt x="91" y="11"/>
                      </a:lnTo>
                      <a:lnTo>
                        <a:pt x="90" y="11"/>
                      </a:lnTo>
                      <a:lnTo>
                        <a:pt x="91" y="11"/>
                      </a:lnTo>
                      <a:close/>
                      <a:moveTo>
                        <a:pt x="116" y="11"/>
                      </a:moveTo>
                      <a:lnTo>
                        <a:pt x="132" y="11"/>
                      </a:lnTo>
                      <a:lnTo>
                        <a:pt x="116" y="11"/>
                      </a:lnTo>
                      <a:close/>
                      <a:moveTo>
                        <a:pt x="141" y="11"/>
                      </a:moveTo>
                      <a:lnTo>
                        <a:pt x="142" y="11"/>
                      </a:lnTo>
                      <a:lnTo>
                        <a:pt x="143" y="11"/>
                      </a:lnTo>
                      <a:lnTo>
                        <a:pt x="143" y="25"/>
                      </a:lnTo>
                      <a:lnTo>
                        <a:pt x="142" y="25"/>
                      </a:lnTo>
                      <a:lnTo>
                        <a:pt x="142" y="11"/>
                      </a:lnTo>
                      <a:lnTo>
                        <a:pt x="141" y="11"/>
                      </a:lnTo>
                      <a:close/>
                    </a:path>
                  </a:pathLst>
                </a:custGeom>
                <a:solidFill>
                  <a:srgbClr val="000000"/>
                </a:solidFill>
                <a:ln w="9525">
                  <a:noFill/>
                  <a:round/>
                  <a:headEnd/>
                  <a:tailEnd/>
                </a:ln>
              </p:spPr>
              <p:txBody>
                <a:bodyPr/>
                <a:lstStyle/>
                <a:p>
                  <a:endParaRPr lang="en-US"/>
                </a:p>
              </p:txBody>
            </p:sp>
            <p:sp>
              <p:nvSpPr>
                <p:cNvPr id="1348" name="Freeform 858"/>
                <p:cNvSpPr>
                  <a:spLocks/>
                </p:cNvSpPr>
                <p:nvPr/>
              </p:nvSpPr>
              <p:spPr bwMode="auto">
                <a:xfrm>
                  <a:off x="3240" y="2074"/>
                  <a:ext cx="6" cy="11"/>
                </a:xfrm>
                <a:custGeom>
                  <a:avLst/>
                  <a:gdLst>
                    <a:gd name="T0" fmla="*/ 0 w 6"/>
                    <a:gd name="T1" fmla="*/ 1 h 11"/>
                    <a:gd name="T2" fmla="*/ 0 w 6"/>
                    <a:gd name="T3" fmla="*/ 11 h 11"/>
                    <a:gd name="T4" fmla="*/ 0 w 6"/>
                    <a:gd name="T5" fmla="*/ 11 h 11"/>
                    <a:gd name="T6" fmla="*/ 5 w 6"/>
                    <a:gd name="T7" fmla="*/ 11 h 11"/>
                    <a:gd name="T8" fmla="*/ 6 w 6"/>
                    <a:gd name="T9" fmla="*/ 11 h 11"/>
                    <a:gd name="T10" fmla="*/ 5 w 6"/>
                    <a:gd name="T11" fmla="*/ 11 h 11"/>
                    <a:gd name="T12" fmla="*/ 0 w 6"/>
                    <a:gd name="T13" fmla="*/ 11 h 11"/>
                    <a:gd name="T14" fmla="*/ 0 w 6"/>
                    <a:gd name="T15" fmla="*/ 11 h 11"/>
                    <a:gd name="T16" fmla="*/ 0 w 6"/>
                    <a:gd name="T17" fmla="*/ 1 h 11"/>
                    <a:gd name="T18" fmla="*/ 0 w 6"/>
                    <a:gd name="T19" fmla="*/ 0 h 11"/>
                    <a:gd name="T20" fmla="*/ 0 w 6"/>
                    <a:gd name="T21" fmla="*/ 1 h 11"/>
                    <a:gd name="T22" fmla="*/ 0 w 6"/>
                    <a:gd name="T23" fmla="*/ 1 h 1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
                    <a:gd name="T37" fmla="*/ 0 h 11"/>
                    <a:gd name="T38" fmla="*/ 6 w 6"/>
                    <a:gd name="T39" fmla="*/ 11 h 1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 h="11">
                      <a:moveTo>
                        <a:pt x="0" y="1"/>
                      </a:moveTo>
                      <a:lnTo>
                        <a:pt x="0" y="11"/>
                      </a:lnTo>
                      <a:lnTo>
                        <a:pt x="5" y="11"/>
                      </a:lnTo>
                      <a:lnTo>
                        <a:pt x="6" y="11"/>
                      </a:lnTo>
                      <a:lnTo>
                        <a:pt x="5" y="11"/>
                      </a:lnTo>
                      <a:lnTo>
                        <a:pt x="0" y="11"/>
                      </a:lnTo>
                      <a:lnTo>
                        <a:pt x="0" y="1"/>
                      </a:lnTo>
                      <a:lnTo>
                        <a:pt x="0" y="0"/>
                      </a:lnTo>
                      <a:lnTo>
                        <a:pt x="0" y="1"/>
                      </a:lnTo>
                    </a:path>
                  </a:pathLst>
                </a:custGeom>
                <a:noFill/>
                <a:ln w="1588">
                  <a:solidFill>
                    <a:srgbClr val="000000"/>
                  </a:solidFill>
                  <a:round/>
                  <a:headEnd/>
                  <a:tailEnd/>
                </a:ln>
              </p:spPr>
              <p:txBody>
                <a:bodyPr/>
                <a:lstStyle/>
                <a:p>
                  <a:endParaRPr lang="en-US"/>
                </a:p>
              </p:txBody>
            </p:sp>
            <p:sp>
              <p:nvSpPr>
                <p:cNvPr id="1349" name="Freeform 859"/>
                <p:cNvSpPr>
                  <a:spLocks/>
                </p:cNvSpPr>
                <p:nvPr/>
              </p:nvSpPr>
              <p:spPr bwMode="auto">
                <a:xfrm>
                  <a:off x="3254" y="2085"/>
                  <a:ext cx="17" cy="0"/>
                </a:xfrm>
                <a:custGeom>
                  <a:avLst/>
                  <a:gdLst>
                    <a:gd name="T0" fmla="*/ 1 w 17"/>
                    <a:gd name="T1" fmla="*/ 17 w 17"/>
                    <a:gd name="T2" fmla="*/ 17 w 17"/>
                    <a:gd name="T3" fmla="*/ 17 w 17"/>
                    <a:gd name="T4" fmla="*/ 1 w 17"/>
                    <a:gd name="T5" fmla="*/ 0 w 17"/>
                    <a:gd name="T6" fmla="*/ 1 w 17"/>
                    <a:gd name="T7" fmla="*/ 1 w 17"/>
                    <a:gd name="T8" fmla="*/ 0 60000 65536"/>
                    <a:gd name="T9" fmla="*/ 0 60000 65536"/>
                    <a:gd name="T10" fmla="*/ 0 60000 65536"/>
                    <a:gd name="T11" fmla="*/ 0 60000 65536"/>
                    <a:gd name="T12" fmla="*/ 0 60000 65536"/>
                    <a:gd name="T13" fmla="*/ 0 60000 65536"/>
                    <a:gd name="T14" fmla="*/ 0 60000 65536"/>
                    <a:gd name="T15" fmla="*/ 0 60000 65536"/>
                    <a:gd name="T16" fmla="*/ 0 w 17"/>
                    <a:gd name="T17" fmla="*/ 17 w 17"/>
                  </a:gdLst>
                  <a:ahLst/>
                  <a:cxnLst>
                    <a:cxn ang="T8">
                      <a:pos x="T0" y="0"/>
                    </a:cxn>
                    <a:cxn ang="T9">
                      <a:pos x="T1" y="0"/>
                    </a:cxn>
                    <a:cxn ang="T10">
                      <a:pos x="T2" y="0"/>
                    </a:cxn>
                    <a:cxn ang="T11">
                      <a:pos x="T3" y="0"/>
                    </a:cxn>
                    <a:cxn ang="T12">
                      <a:pos x="T4" y="0"/>
                    </a:cxn>
                    <a:cxn ang="T13">
                      <a:pos x="T5" y="0"/>
                    </a:cxn>
                    <a:cxn ang="T14">
                      <a:pos x="T6" y="0"/>
                    </a:cxn>
                    <a:cxn ang="T15">
                      <a:pos x="T7" y="0"/>
                    </a:cxn>
                  </a:cxnLst>
                  <a:rect l="T16" t="0" r="T17" b="0"/>
                  <a:pathLst>
                    <a:path w="17">
                      <a:moveTo>
                        <a:pt x="1" y="0"/>
                      </a:moveTo>
                      <a:lnTo>
                        <a:pt x="17" y="0"/>
                      </a:lnTo>
                      <a:lnTo>
                        <a:pt x="1" y="0"/>
                      </a:lnTo>
                      <a:lnTo>
                        <a:pt x="0" y="0"/>
                      </a:lnTo>
                      <a:lnTo>
                        <a:pt x="1" y="0"/>
                      </a:lnTo>
                    </a:path>
                  </a:pathLst>
                </a:custGeom>
                <a:noFill/>
                <a:ln w="1588">
                  <a:solidFill>
                    <a:srgbClr val="000000"/>
                  </a:solidFill>
                  <a:round/>
                  <a:headEnd/>
                  <a:tailEnd/>
                </a:ln>
              </p:spPr>
              <p:txBody>
                <a:bodyPr/>
                <a:lstStyle/>
                <a:p>
                  <a:endParaRPr lang="en-US"/>
                </a:p>
              </p:txBody>
            </p:sp>
            <p:sp>
              <p:nvSpPr>
                <p:cNvPr id="1350" name="Freeform 860"/>
                <p:cNvSpPr>
                  <a:spLocks/>
                </p:cNvSpPr>
                <p:nvPr/>
              </p:nvSpPr>
              <p:spPr bwMode="auto">
                <a:xfrm>
                  <a:off x="3279" y="2085"/>
                  <a:ext cx="17" cy="0"/>
                </a:xfrm>
                <a:custGeom>
                  <a:avLst/>
                  <a:gdLst>
                    <a:gd name="T0" fmla="*/ 1 w 17"/>
                    <a:gd name="T1" fmla="*/ 17 w 17"/>
                    <a:gd name="T2" fmla="*/ 17 w 17"/>
                    <a:gd name="T3" fmla="*/ 17 w 17"/>
                    <a:gd name="T4" fmla="*/ 1 w 17"/>
                    <a:gd name="T5" fmla="*/ 0 w 17"/>
                    <a:gd name="T6" fmla="*/ 1 w 17"/>
                    <a:gd name="T7" fmla="*/ 1 w 17"/>
                    <a:gd name="T8" fmla="*/ 0 60000 65536"/>
                    <a:gd name="T9" fmla="*/ 0 60000 65536"/>
                    <a:gd name="T10" fmla="*/ 0 60000 65536"/>
                    <a:gd name="T11" fmla="*/ 0 60000 65536"/>
                    <a:gd name="T12" fmla="*/ 0 60000 65536"/>
                    <a:gd name="T13" fmla="*/ 0 60000 65536"/>
                    <a:gd name="T14" fmla="*/ 0 60000 65536"/>
                    <a:gd name="T15" fmla="*/ 0 60000 65536"/>
                    <a:gd name="T16" fmla="*/ 0 w 17"/>
                    <a:gd name="T17" fmla="*/ 17 w 17"/>
                  </a:gdLst>
                  <a:ahLst/>
                  <a:cxnLst>
                    <a:cxn ang="T8">
                      <a:pos x="T0" y="0"/>
                    </a:cxn>
                    <a:cxn ang="T9">
                      <a:pos x="T1" y="0"/>
                    </a:cxn>
                    <a:cxn ang="T10">
                      <a:pos x="T2" y="0"/>
                    </a:cxn>
                    <a:cxn ang="T11">
                      <a:pos x="T3" y="0"/>
                    </a:cxn>
                    <a:cxn ang="T12">
                      <a:pos x="T4" y="0"/>
                    </a:cxn>
                    <a:cxn ang="T13">
                      <a:pos x="T5" y="0"/>
                    </a:cxn>
                    <a:cxn ang="T14">
                      <a:pos x="T6" y="0"/>
                    </a:cxn>
                    <a:cxn ang="T15">
                      <a:pos x="T7" y="0"/>
                    </a:cxn>
                  </a:cxnLst>
                  <a:rect l="T16" t="0" r="T17" b="0"/>
                  <a:pathLst>
                    <a:path w="17">
                      <a:moveTo>
                        <a:pt x="1" y="0"/>
                      </a:moveTo>
                      <a:lnTo>
                        <a:pt x="17" y="0"/>
                      </a:lnTo>
                      <a:lnTo>
                        <a:pt x="1" y="0"/>
                      </a:lnTo>
                      <a:lnTo>
                        <a:pt x="0" y="0"/>
                      </a:lnTo>
                      <a:lnTo>
                        <a:pt x="1" y="0"/>
                      </a:lnTo>
                    </a:path>
                  </a:pathLst>
                </a:custGeom>
                <a:noFill/>
                <a:ln w="1588">
                  <a:solidFill>
                    <a:srgbClr val="000000"/>
                  </a:solidFill>
                  <a:round/>
                  <a:headEnd/>
                  <a:tailEnd/>
                </a:ln>
              </p:spPr>
              <p:txBody>
                <a:bodyPr/>
                <a:lstStyle/>
                <a:p>
                  <a:endParaRPr lang="en-US"/>
                </a:p>
              </p:txBody>
            </p:sp>
            <p:sp>
              <p:nvSpPr>
                <p:cNvPr id="1351" name="Freeform 861"/>
                <p:cNvSpPr>
                  <a:spLocks/>
                </p:cNvSpPr>
                <p:nvPr/>
              </p:nvSpPr>
              <p:spPr bwMode="auto">
                <a:xfrm>
                  <a:off x="3305" y="2085"/>
                  <a:ext cx="17" cy="0"/>
                </a:xfrm>
                <a:custGeom>
                  <a:avLst/>
                  <a:gdLst>
                    <a:gd name="T0" fmla="*/ 0 w 17"/>
                    <a:gd name="T1" fmla="*/ 16 w 17"/>
                    <a:gd name="T2" fmla="*/ 17 w 17"/>
                    <a:gd name="T3" fmla="*/ 16 w 17"/>
                    <a:gd name="T4" fmla="*/ 0 w 17"/>
                    <a:gd name="T5" fmla="*/ 0 w 17"/>
                    <a:gd name="T6" fmla="*/ 0 w 17"/>
                    <a:gd name="T7" fmla="*/ 0 w 17"/>
                    <a:gd name="T8" fmla="*/ 0 60000 65536"/>
                    <a:gd name="T9" fmla="*/ 0 60000 65536"/>
                    <a:gd name="T10" fmla="*/ 0 60000 65536"/>
                    <a:gd name="T11" fmla="*/ 0 60000 65536"/>
                    <a:gd name="T12" fmla="*/ 0 60000 65536"/>
                    <a:gd name="T13" fmla="*/ 0 60000 65536"/>
                    <a:gd name="T14" fmla="*/ 0 60000 65536"/>
                    <a:gd name="T15" fmla="*/ 0 60000 65536"/>
                    <a:gd name="T16" fmla="*/ 0 w 17"/>
                    <a:gd name="T17" fmla="*/ 17 w 17"/>
                  </a:gdLst>
                  <a:ahLst/>
                  <a:cxnLst>
                    <a:cxn ang="T8">
                      <a:pos x="T0" y="0"/>
                    </a:cxn>
                    <a:cxn ang="T9">
                      <a:pos x="T1" y="0"/>
                    </a:cxn>
                    <a:cxn ang="T10">
                      <a:pos x="T2" y="0"/>
                    </a:cxn>
                    <a:cxn ang="T11">
                      <a:pos x="T3" y="0"/>
                    </a:cxn>
                    <a:cxn ang="T12">
                      <a:pos x="T4" y="0"/>
                    </a:cxn>
                    <a:cxn ang="T13">
                      <a:pos x="T5" y="0"/>
                    </a:cxn>
                    <a:cxn ang="T14">
                      <a:pos x="T6" y="0"/>
                    </a:cxn>
                    <a:cxn ang="T15">
                      <a:pos x="T7" y="0"/>
                    </a:cxn>
                  </a:cxnLst>
                  <a:rect l="T16" t="0" r="T17" b="0"/>
                  <a:pathLst>
                    <a:path w="17">
                      <a:moveTo>
                        <a:pt x="0" y="0"/>
                      </a:moveTo>
                      <a:lnTo>
                        <a:pt x="16" y="0"/>
                      </a:lnTo>
                      <a:lnTo>
                        <a:pt x="17" y="0"/>
                      </a:lnTo>
                      <a:lnTo>
                        <a:pt x="16" y="0"/>
                      </a:lnTo>
                      <a:lnTo>
                        <a:pt x="0" y="0"/>
                      </a:lnTo>
                    </a:path>
                  </a:pathLst>
                </a:custGeom>
                <a:noFill/>
                <a:ln w="1588">
                  <a:solidFill>
                    <a:srgbClr val="000000"/>
                  </a:solidFill>
                  <a:round/>
                  <a:headEnd/>
                  <a:tailEnd/>
                </a:ln>
              </p:spPr>
              <p:txBody>
                <a:bodyPr/>
                <a:lstStyle/>
                <a:p>
                  <a:endParaRPr lang="en-US"/>
                </a:p>
              </p:txBody>
            </p:sp>
            <p:sp>
              <p:nvSpPr>
                <p:cNvPr id="1352" name="Freeform 862"/>
                <p:cNvSpPr>
                  <a:spLocks/>
                </p:cNvSpPr>
                <p:nvPr/>
              </p:nvSpPr>
              <p:spPr bwMode="auto">
                <a:xfrm>
                  <a:off x="3330" y="2085"/>
                  <a:ext cx="17" cy="0"/>
                </a:xfrm>
                <a:custGeom>
                  <a:avLst/>
                  <a:gdLst>
                    <a:gd name="T0" fmla="*/ 1 w 17"/>
                    <a:gd name="T1" fmla="*/ 17 w 17"/>
                    <a:gd name="T2" fmla="*/ 17 w 17"/>
                    <a:gd name="T3" fmla="*/ 17 w 17"/>
                    <a:gd name="T4" fmla="*/ 1 w 17"/>
                    <a:gd name="T5" fmla="*/ 0 w 17"/>
                    <a:gd name="T6" fmla="*/ 1 w 17"/>
                    <a:gd name="T7" fmla="*/ 1 w 17"/>
                    <a:gd name="T8" fmla="*/ 0 60000 65536"/>
                    <a:gd name="T9" fmla="*/ 0 60000 65536"/>
                    <a:gd name="T10" fmla="*/ 0 60000 65536"/>
                    <a:gd name="T11" fmla="*/ 0 60000 65536"/>
                    <a:gd name="T12" fmla="*/ 0 60000 65536"/>
                    <a:gd name="T13" fmla="*/ 0 60000 65536"/>
                    <a:gd name="T14" fmla="*/ 0 60000 65536"/>
                    <a:gd name="T15" fmla="*/ 0 60000 65536"/>
                    <a:gd name="T16" fmla="*/ 0 w 17"/>
                    <a:gd name="T17" fmla="*/ 17 w 17"/>
                  </a:gdLst>
                  <a:ahLst/>
                  <a:cxnLst>
                    <a:cxn ang="T8">
                      <a:pos x="T0" y="0"/>
                    </a:cxn>
                    <a:cxn ang="T9">
                      <a:pos x="T1" y="0"/>
                    </a:cxn>
                    <a:cxn ang="T10">
                      <a:pos x="T2" y="0"/>
                    </a:cxn>
                    <a:cxn ang="T11">
                      <a:pos x="T3" y="0"/>
                    </a:cxn>
                    <a:cxn ang="T12">
                      <a:pos x="T4" y="0"/>
                    </a:cxn>
                    <a:cxn ang="T13">
                      <a:pos x="T5" y="0"/>
                    </a:cxn>
                    <a:cxn ang="T14">
                      <a:pos x="T6" y="0"/>
                    </a:cxn>
                    <a:cxn ang="T15">
                      <a:pos x="T7" y="0"/>
                    </a:cxn>
                  </a:cxnLst>
                  <a:rect l="T16" t="0" r="T17" b="0"/>
                  <a:pathLst>
                    <a:path w="17">
                      <a:moveTo>
                        <a:pt x="1" y="0"/>
                      </a:moveTo>
                      <a:lnTo>
                        <a:pt x="17" y="0"/>
                      </a:lnTo>
                      <a:lnTo>
                        <a:pt x="1" y="0"/>
                      </a:lnTo>
                      <a:lnTo>
                        <a:pt x="0" y="0"/>
                      </a:lnTo>
                      <a:lnTo>
                        <a:pt x="1" y="0"/>
                      </a:lnTo>
                    </a:path>
                  </a:pathLst>
                </a:custGeom>
                <a:noFill/>
                <a:ln w="1588">
                  <a:solidFill>
                    <a:srgbClr val="000000"/>
                  </a:solidFill>
                  <a:round/>
                  <a:headEnd/>
                  <a:tailEnd/>
                </a:ln>
              </p:spPr>
              <p:txBody>
                <a:bodyPr/>
                <a:lstStyle/>
                <a:p>
                  <a:endParaRPr lang="en-US"/>
                </a:p>
              </p:txBody>
            </p:sp>
            <p:sp>
              <p:nvSpPr>
                <p:cNvPr id="1353" name="Freeform 863"/>
                <p:cNvSpPr>
                  <a:spLocks/>
                </p:cNvSpPr>
                <p:nvPr/>
              </p:nvSpPr>
              <p:spPr bwMode="auto">
                <a:xfrm>
                  <a:off x="3356" y="2085"/>
                  <a:ext cx="16" cy="0"/>
                </a:xfrm>
                <a:custGeom>
                  <a:avLst/>
                  <a:gdLst>
                    <a:gd name="T0" fmla="*/ 0 w 16"/>
                    <a:gd name="T1" fmla="*/ 16 w 16"/>
                    <a:gd name="T2" fmla="*/ 16 w 16"/>
                    <a:gd name="T3" fmla="*/ 16 w 16"/>
                    <a:gd name="T4" fmla="*/ 0 w 16"/>
                    <a:gd name="T5" fmla="*/ 0 w 16"/>
                    <a:gd name="T6" fmla="*/ 0 w 16"/>
                    <a:gd name="T7" fmla="*/ 0 w 16"/>
                    <a:gd name="T8" fmla="*/ 0 60000 65536"/>
                    <a:gd name="T9" fmla="*/ 0 60000 65536"/>
                    <a:gd name="T10" fmla="*/ 0 60000 65536"/>
                    <a:gd name="T11" fmla="*/ 0 60000 65536"/>
                    <a:gd name="T12" fmla="*/ 0 60000 65536"/>
                    <a:gd name="T13" fmla="*/ 0 60000 65536"/>
                    <a:gd name="T14" fmla="*/ 0 60000 65536"/>
                    <a:gd name="T15" fmla="*/ 0 60000 65536"/>
                    <a:gd name="T16" fmla="*/ 0 w 16"/>
                    <a:gd name="T17" fmla="*/ 16 w 16"/>
                  </a:gdLst>
                  <a:ahLst/>
                  <a:cxnLst>
                    <a:cxn ang="T8">
                      <a:pos x="T0" y="0"/>
                    </a:cxn>
                    <a:cxn ang="T9">
                      <a:pos x="T1" y="0"/>
                    </a:cxn>
                    <a:cxn ang="T10">
                      <a:pos x="T2" y="0"/>
                    </a:cxn>
                    <a:cxn ang="T11">
                      <a:pos x="T3" y="0"/>
                    </a:cxn>
                    <a:cxn ang="T12">
                      <a:pos x="T4" y="0"/>
                    </a:cxn>
                    <a:cxn ang="T13">
                      <a:pos x="T5" y="0"/>
                    </a:cxn>
                    <a:cxn ang="T14">
                      <a:pos x="T6" y="0"/>
                    </a:cxn>
                    <a:cxn ang="T15">
                      <a:pos x="T7" y="0"/>
                    </a:cxn>
                  </a:cxnLst>
                  <a:rect l="T16" t="0" r="T17" b="0"/>
                  <a:pathLst>
                    <a:path w="16">
                      <a:moveTo>
                        <a:pt x="0" y="0"/>
                      </a:moveTo>
                      <a:lnTo>
                        <a:pt x="16" y="0"/>
                      </a:lnTo>
                      <a:lnTo>
                        <a:pt x="0" y="0"/>
                      </a:lnTo>
                    </a:path>
                  </a:pathLst>
                </a:custGeom>
                <a:noFill/>
                <a:ln w="1588">
                  <a:solidFill>
                    <a:srgbClr val="000000"/>
                  </a:solidFill>
                  <a:round/>
                  <a:headEnd/>
                  <a:tailEnd/>
                </a:ln>
              </p:spPr>
              <p:txBody>
                <a:bodyPr/>
                <a:lstStyle/>
                <a:p>
                  <a:endParaRPr lang="en-US"/>
                </a:p>
              </p:txBody>
            </p:sp>
            <p:sp>
              <p:nvSpPr>
                <p:cNvPr id="1354" name="Freeform 864"/>
                <p:cNvSpPr>
                  <a:spLocks/>
                </p:cNvSpPr>
                <p:nvPr/>
              </p:nvSpPr>
              <p:spPr bwMode="auto">
                <a:xfrm>
                  <a:off x="3381" y="2085"/>
                  <a:ext cx="2" cy="14"/>
                </a:xfrm>
                <a:custGeom>
                  <a:avLst/>
                  <a:gdLst>
                    <a:gd name="T0" fmla="*/ 0 w 2"/>
                    <a:gd name="T1" fmla="*/ 0 h 14"/>
                    <a:gd name="T2" fmla="*/ 1 w 2"/>
                    <a:gd name="T3" fmla="*/ 0 h 14"/>
                    <a:gd name="T4" fmla="*/ 2 w 2"/>
                    <a:gd name="T5" fmla="*/ 0 h 14"/>
                    <a:gd name="T6" fmla="*/ 2 w 2"/>
                    <a:gd name="T7" fmla="*/ 14 h 14"/>
                    <a:gd name="T8" fmla="*/ 1 w 2"/>
                    <a:gd name="T9" fmla="*/ 14 h 14"/>
                    <a:gd name="T10" fmla="*/ 1 w 2"/>
                    <a:gd name="T11" fmla="*/ 14 h 14"/>
                    <a:gd name="T12" fmla="*/ 1 w 2"/>
                    <a:gd name="T13" fmla="*/ 0 h 14"/>
                    <a:gd name="T14" fmla="*/ 1 w 2"/>
                    <a:gd name="T15" fmla="*/ 0 h 14"/>
                    <a:gd name="T16" fmla="*/ 0 w 2"/>
                    <a:gd name="T17" fmla="*/ 0 h 14"/>
                    <a:gd name="T18" fmla="*/ 0 w 2"/>
                    <a:gd name="T19" fmla="*/ 0 h 14"/>
                    <a:gd name="T20" fmla="*/ 0 w 2"/>
                    <a:gd name="T21" fmla="*/ 0 h 14"/>
                    <a:gd name="T22" fmla="*/ 0 w 2"/>
                    <a:gd name="T23" fmla="*/ 0 h 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
                    <a:gd name="T37" fmla="*/ 0 h 14"/>
                    <a:gd name="T38" fmla="*/ 2 w 2"/>
                    <a:gd name="T39" fmla="*/ 14 h 1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 h="14">
                      <a:moveTo>
                        <a:pt x="0" y="0"/>
                      </a:moveTo>
                      <a:lnTo>
                        <a:pt x="1" y="0"/>
                      </a:lnTo>
                      <a:lnTo>
                        <a:pt x="2" y="0"/>
                      </a:lnTo>
                      <a:lnTo>
                        <a:pt x="2" y="14"/>
                      </a:lnTo>
                      <a:lnTo>
                        <a:pt x="1" y="14"/>
                      </a:lnTo>
                      <a:lnTo>
                        <a:pt x="1" y="0"/>
                      </a:lnTo>
                      <a:lnTo>
                        <a:pt x="0" y="0"/>
                      </a:lnTo>
                    </a:path>
                  </a:pathLst>
                </a:custGeom>
                <a:noFill/>
                <a:ln w="1588">
                  <a:solidFill>
                    <a:srgbClr val="000000"/>
                  </a:solidFill>
                  <a:round/>
                  <a:headEnd/>
                  <a:tailEnd/>
                </a:ln>
              </p:spPr>
              <p:txBody>
                <a:bodyPr/>
                <a:lstStyle/>
                <a:p>
                  <a:endParaRPr lang="en-US"/>
                </a:p>
              </p:txBody>
            </p:sp>
            <p:sp>
              <p:nvSpPr>
                <p:cNvPr id="1355" name="Freeform 865"/>
                <p:cNvSpPr>
                  <a:spLocks/>
                </p:cNvSpPr>
                <p:nvPr/>
              </p:nvSpPr>
              <p:spPr bwMode="auto">
                <a:xfrm>
                  <a:off x="3378" y="2087"/>
                  <a:ext cx="8" cy="12"/>
                </a:xfrm>
                <a:custGeom>
                  <a:avLst/>
                  <a:gdLst>
                    <a:gd name="T0" fmla="*/ 0 w 8"/>
                    <a:gd name="T1" fmla="*/ 0 h 12"/>
                    <a:gd name="T2" fmla="*/ 4 w 8"/>
                    <a:gd name="T3" fmla="*/ 12 h 12"/>
                    <a:gd name="T4" fmla="*/ 8 w 8"/>
                    <a:gd name="T5" fmla="*/ 0 h 12"/>
                    <a:gd name="T6" fmla="*/ 0 60000 65536"/>
                    <a:gd name="T7" fmla="*/ 0 60000 65536"/>
                    <a:gd name="T8" fmla="*/ 0 60000 65536"/>
                    <a:gd name="T9" fmla="*/ 0 w 8"/>
                    <a:gd name="T10" fmla="*/ 0 h 12"/>
                    <a:gd name="T11" fmla="*/ 8 w 8"/>
                    <a:gd name="T12" fmla="*/ 12 h 12"/>
                  </a:gdLst>
                  <a:ahLst/>
                  <a:cxnLst>
                    <a:cxn ang="T6">
                      <a:pos x="T0" y="T1"/>
                    </a:cxn>
                    <a:cxn ang="T7">
                      <a:pos x="T2" y="T3"/>
                    </a:cxn>
                    <a:cxn ang="T8">
                      <a:pos x="T4" y="T5"/>
                    </a:cxn>
                  </a:cxnLst>
                  <a:rect l="T9" t="T10" r="T11" b="T12"/>
                  <a:pathLst>
                    <a:path w="8" h="12">
                      <a:moveTo>
                        <a:pt x="0" y="0"/>
                      </a:moveTo>
                      <a:lnTo>
                        <a:pt x="4" y="12"/>
                      </a:lnTo>
                      <a:lnTo>
                        <a:pt x="8" y="0"/>
                      </a:lnTo>
                    </a:path>
                  </a:pathLst>
                </a:custGeom>
                <a:noFill/>
                <a:ln w="0">
                  <a:solidFill>
                    <a:srgbClr val="000000"/>
                  </a:solidFill>
                  <a:round/>
                  <a:headEnd/>
                  <a:tailEnd/>
                </a:ln>
              </p:spPr>
              <p:txBody>
                <a:bodyPr/>
                <a:lstStyle/>
                <a:p>
                  <a:endParaRPr lang="en-US"/>
                </a:p>
              </p:txBody>
            </p:sp>
            <p:sp>
              <p:nvSpPr>
                <p:cNvPr id="1356" name="Freeform 866"/>
                <p:cNvSpPr>
                  <a:spLocks noEditPoints="1"/>
                </p:cNvSpPr>
                <p:nvPr/>
              </p:nvSpPr>
              <p:spPr bwMode="auto">
                <a:xfrm>
                  <a:off x="3154" y="2074"/>
                  <a:ext cx="61" cy="25"/>
                </a:xfrm>
                <a:custGeom>
                  <a:avLst/>
                  <a:gdLst>
                    <a:gd name="T0" fmla="*/ 61 w 61"/>
                    <a:gd name="T1" fmla="*/ 9 h 25"/>
                    <a:gd name="T2" fmla="*/ 54 w 61"/>
                    <a:gd name="T3" fmla="*/ 10 h 25"/>
                    <a:gd name="T4" fmla="*/ 54 w 61"/>
                    <a:gd name="T5" fmla="*/ 9 h 25"/>
                    <a:gd name="T6" fmla="*/ 60 w 61"/>
                    <a:gd name="T7" fmla="*/ 9 h 25"/>
                    <a:gd name="T8" fmla="*/ 61 w 61"/>
                    <a:gd name="T9" fmla="*/ 0 h 25"/>
                    <a:gd name="T10" fmla="*/ 61 w 61"/>
                    <a:gd name="T11" fmla="*/ 1 h 25"/>
                    <a:gd name="T12" fmla="*/ 39 w 61"/>
                    <a:gd name="T13" fmla="*/ 10 h 25"/>
                    <a:gd name="T14" fmla="*/ 39 w 61"/>
                    <a:gd name="T15" fmla="*/ 8 h 25"/>
                    <a:gd name="T16" fmla="*/ 38 w 61"/>
                    <a:gd name="T17" fmla="*/ 6 h 25"/>
                    <a:gd name="T18" fmla="*/ 37 w 61"/>
                    <a:gd name="T19" fmla="*/ 6 h 25"/>
                    <a:gd name="T20" fmla="*/ 35 w 61"/>
                    <a:gd name="T21" fmla="*/ 6 h 25"/>
                    <a:gd name="T22" fmla="*/ 34 w 61"/>
                    <a:gd name="T23" fmla="*/ 6 h 25"/>
                    <a:gd name="T24" fmla="*/ 33 w 61"/>
                    <a:gd name="T25" fmla="*/ 6 h 25"/>
                    <a:gd name="T26" fmla="*/ 32 w 61"/>
                    <a:gd name="T27" fmla="*/ 7 h 25"/>
                    <a:gd name="T28" fmla="*/ 31 w 61"/>
                    <a:gd name="T29" fmla="*/ 6 h 25"/>
                    <a:gd name="T30" fmla="*/ 32 w 61"/>
                    <a:gd name="T31" fmla="*/ 6 h 25"/>
                    <a:gd name="T32" fmla="*/ 34 w 61"/>
                    <a:gd name="T33" fmla="*/ 5 h 25"/>
                    <a:gd name="T34" fmla="*/ 35 w 61"/>
                    <a:gd name="T35" fmla="*/ 5 h 25"/>
                    <a:gd name="T36" fmla="*/ 38 w 61"/>
                    <a:gd name="T37" fmla="*/ 5 h 25"/>
                    <a:gd name="T38" fmla="*/ 39 w 61"/>
                    <a:gd name="T39" fmla="*/ 6 h 25"/>
                    <a:gd name="T40" fmla="*/ 40 w 61"/>
                    <a:gd name="T41" fmla="*/ 7 h 25"/>
                    <a:gd name="T42" fmla="*/ 39 w 61"/>
                    <a:gd name="T43" fmla="*/ 9 h 25"/>
                    <a:gd name="T44" fmla="*/ 45 w 61"/>
                    <a:gd name="T45" fmla="*/ 9 h 25"/>
                    <a:gd name="T46" fmla="*/ 44 w 61"/>
                    <a:gd name="T47" fmla="*/ 10 h 25"/>
                    <a:gd name="T48" fmla="*/ 9 w 61"/>
                    <a:gd name="T49" fmla="*/ 10 h 25"/>
                    <a:gd name="T50" fmla="*/ 9 w 61"/>
                    <a:gd name="T51" fmla="*/ 9 h 25"/>
                    <a:gd name="T52" fmla="*/ 25 w 61"/>
                    <a:gd name="T53" fmla="*/ 9 h 25"/>
                    <a:gd name="T54" fmla="*/ 24 w 61"/>
                    <a:gd name="T55" fmla="*/ 10 h 25"/>
                    <a:gd name="T56" fmla="*/ 1 w 61"/>
                    <a:gd name="T57" fmla="*/ 25 h 25"/>
                    <a:gd name="T58" fmla="*/ 0 w 61"/>
                    <a:gd name="T59" fmla="*/ 25 h 25"/>
                    <a:gd name="T60" fmla="*/ 1 w 61"/>
                    <a:gd name="T61" fmla="*/ 11 h 25"/>
                    <a:gd name="T62" fmla="*/ 1 w 61"/>
                    <a:gd name="T63" fmla="*/ 11 h 2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61"/>
                    <a:gd name="T97" fmla="*/ 0 h 25"/>
                    <a:gd name="T98" fmla="*/ 61 w 61"/>
                    <a:gd name="T99" fmla="*/ 25 h 2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61" h="25">
                      <a:moveTo>
                        <a:pt x="61" y="1"/>
                      </a:moveTo>
                      <a:lnTo>
                        <a:pt x="61" y="9"/>
                      </a:lnTo>
                      <a:lnTo>
                        <a:pt x="61" y="10"/>
                      </a:lnTo>
                      <a:lnTo>
                        <a:pt x="54" y="10"/>
                      </a:lnTo>
                      <a:lnTo>
                        <a:pt x="53" y="9"/>
                      </a:lnTo>
                      <a:lnTo>
                        <a:pt x="54" y="9"/>
                      </a:lnTo>
                      <a:lnTo>
                        <a:pt x="61" y="9"/>
                      </a:lnTo>
                      <a:lnTo>
                        <a:pt x="60" y="9"/>
                      </a:lnTo>
                      <a:lnTo>
                        <a:pt x="60" y="1"/>
                      </a:lnTo>
                      <a:lnTo>
                        <a:pt x="61" y="0"/>
                      </a:lnTo>
                      <a:lnTo>
                        <a:pt x="61" y="1"/>
                      </a:lnTo>
                      <a:close/>
                      <a:moveTo>
                        <a:pt x="44" y="10"/>
                      </a:moveTo>
                      <a:lnTo>
                        <a:pt x="39" y="10"/>
                      </a:lnTo>
                      <a:lnTo>
                        <a:pt x="39" y="8"/>
                      </a:lnTo>
                      <a:lnTo>
                        <a:pt x="38" y="6"/>
                      </a:lnTo>
                      <a:lnTo>
                        <a:pt x="37" y="6"/>
                      </a:lnTo>
                      <a:lnTo>
                        <a:pt x="35" y="6"/>
                      </a:lnTo>
                      <a:lnTo>
                        <a:pt x="34" y="6"/>
                      </a:lnTo>
                      <a:lnTo>
                        <a:pt x="33" y="6"/>
                      </a:lnTo>
                      <a:lnTo>
                        <a:pt x="32" y="7"/>
                      </a:lnTo>
                      <a:lnTo>
                        <a:pt x="31" y="7"/>
                      </a:lnTo>
                      <a:lnTo>
                        <a:pt x="31" y="6"/>
                      </a:lnTo>
                      <a:lnTo>
                        <a:pt x="32" y="6"/>
                      </a:lnTo>
                      <a:lnTo>
                        <a:pt x="34" y="5"/>
                      </a:lnTo>
                      <a:lnTo>
                        <a:pt x="35" y="5"/>
                      </a:lnTo>
                      <a:lnTo>
                        <a:pt x="37" y="5"/>
                      </a:lnTo>
                      <a:lnTo>
                        <a:pt x="38" y="5"/>
                      </a:lnTo>
                      <a:lnTo>
                        <a:pt x="39" y="6"/>
                      </a:lnTo>
                      <a:lnTo>
                        <a:pt x="39" y="7"/>
                      </a:lnTo>
                      <a:lnTo>
                        <a:pt x="40" y="7"/>
                      </a:lnTo>
                      <a:lnTo>
                        <a:pt x="40" y="9"/>
                      </a:lnTo>
                      <a:lnTo>
                        <a:pt x="39" y="9"/>
                      </a:lnTo>
                      <a:lnTo>
                        <a:pt x="44" y="9"/>
                      </a:lnTo>
                      <a:lnTo>
                        <a:pt x="45" y="9"/>
                      </a:lnTo>
                      <a:lnTo>
                        <a:pt x="44" y="10"/>
                      </a:lnTo>
                      <a:close/>
                      <a:moveTo>
                        <a:pt x="24" y="10"/>
                      </a:moveTo>
                      <a:lnTo>
                        <a:pt x="9" y="10"/>
                      </a:lnTo>
                      <a:lnTo>
                        <a:pt x="8" y="9"/>
                      </a:lnTo>
                      <a:lnTo>
                        <a:pt x="9" y="9"/>
                      </a:lnTo>
                      <a:lnTo>
                        <a:pt x="24" y="9"/>
                      </a:lnTo>
                      <a:lnTo>
                        <a:pt x="25" y="9"/>
                      </a:lnTo>
                      <a:lnTo>
                        <a:pt x="24" y="10"/>
                      </a:lnTo>
                      <a:close/>
                      <a:moveTo>
                        <a:pt x="1" y="11"/>
                      </a:moveTo>
                      <a:lnTo>
                        <a:pt x="1" y="25"/>
                      </a:lnTo>
                      <a:lnTo>
                        <a:pt x="0" y="25"/>
                      </a:lnTo>
                      <a:lnTo>
                        <a:pt x="0" y="11"/>
                      </a:lnTo>
                      <a:lnTo>
                        <a:pt x="1" y="11"/>
                      </a:lnTo>
                      <a:close/>
                    </a:path>
                  </a:pathLst>
                </a:custGeom>
                <a:solidFill>
                  <a:srgbClr val="000000"/>
                </a:solidFill>
                <a:ln w="9525">
                  <a:noFill/>
                  <a:round/>
                  <a:headEnd/>
                  <a:tailEnd/>
                </a:ln>
              </p:spPr>
              <p:txBody>
                <a:bodyPr/>
                <a:lstStyle/>
                <a:p>
                  <a:endParaRPr lang="en-US"/>
                </a:p>
              </p:txBody>
            </p:sp>
            <p:sp>
              <p:nvSpPr>
                <p:cNvPr id="1357" name="Freeform 867"/>
                <p:cNvSpPr>
                  <a:spLocks/>
                </p:cNvSpPr>
                <p:nvPr/>
              </p:nvSpPr>
              <p:spPr bwMode="auto">
                <a:xfrm>
                  <a:off x="3207" y="2074"/>
                  <a:ext cx="8" cy="10"/>
                </a:xfrm>
                <a:custGeom>
                  <a:avLst/>
                  <a:gdLst>
                    <a:gd name="T0" fmla="*/ 8 w 8"/>
                    <a:gd name="T1" fmla="*/ 1 h 10"/>
                    <a:gd name="T2" fmla="*/ 8 w 8"/>
                    <a:gd name="T3" fmla="*/ 9 h 10"/>
                    <a:gd name="T4" fmla="*/ 8 w 8"/>
                    <a:gd name="T5" fmla="*/ 10 h 10"/>
                    <a:gd name="T6" fmla="*/ 1 w 8"/>
                    <a:gd name="T7" fmla="*/ 10 h 10"/>
                    <a:gd name="T8" fmla="*/ 0 w 8"/>
                    <a:gd name="T9" fmla="*/ 9 h 10"/>
                    <a:gd name="T10" fmla="*/ 1 w 8"/>
                    <a:gd name="T11" fmla="*/ 9 h 10"/>
                    <a:gd name="T12" fmla="*/ 8 w 8"/>
                    <a:gd name="T13" fmla="*/ 9 h 10"/>
                    <a:gd name="T14" fmla="*/ 7 w 8"/>
                    <a:gd name="T15" fmla="*/ 9 h 10"/>
                    <a:gd name="T16" fmla="*/ 7 w 8"/>
                    <a:gd name="T17" fmla="*/ 1 h 10"/>
                    <a:gd name="T18" fmla="*/ 8 w 8"/>
                    <a:gd name="T19" fmla="*/ 0 h 10"/>
                    <a:gd name="T20" fmla="*/ 8 w 8"/>
                    <a:gd name="T21" fmla="*/ 1 h 10"/>
                    <a:gd name="T22" fmla="*/ 8 w 8"/>
                    <a:gd name="T23" fmla="*/ 1 h 1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8"/>
                    <a:gd name="T37" fmla="*/ 0 h 10"/>
                    <a:gd name="T38" fmla="*/ 8 w 8"/>
                    <a:gd name="T39" fmla="*/ 10 h 1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8" h="10">
                      <a:moveTo>
                        <a:pt x="8" y="1"/>
                      </a:moveTo>
                      <a:lnTo>
                        <a:pt x="8" y="9"/>
                      </a:lnTo>
                      <a:lnTo>
                        <a:pt x="8" y="10"/>
                      </a:lnTo>
                      <a:lnTo>
                        <a:pt x="1" y="10"/>
                      </a:lnTo>
                      <a:lnTo>
                        <a:pt x="0" y="9"/>
                      </a:lnTo>
                      <a:lnTo>
                        <a:pt x="1" y="9"/>
                      </a:lnTo>
                      <a:lnTo>
                        <a:pt x="8" y="9"/>
                      </a:lnTo>
                      <a:lnTo>
                        <a:pt x="7" y="9"/>
                      </a:lnTo>
                      <a:lnTo>
                        <a:pt x="7" y="1"/>
                      </a:lnTo>
                      <a:lnTo>
                        <a:pt x="8" y="0"/>
                      </a:lnTo>
                      <a:lnTo>
                        <a:pt x="8" y="1"/>
                      </a:lnTo>
                    </a:path>
                  </a:pathLst>
                </a:custGeom>
                <a:noFill/>
                <a:ln w="1588">
                  <a:solidFill>
                    <a:srgbClr val="000000"/>
                  </a:solidFill>
                  <a:round/>
                  <a:headEnd/>
                  <a:tailEnd/>
                </a:ln>
              </p:spPr>
              <p:txBody>
                <a:bodyPr/>
                <a:lstStyle/>
                <a:p>
                  <a:endParaRPr lang="en-US"/>
                </a:p>
              </p:txBody>
            </p:sp>
            <p:sp>
              <p:nvSpPr>
                <p:cNvPr id="1358" name="Freeform 868"/>
                <p:cNvSpPr>
                  <a:spLocks/>
                </p:cNvSpPr>
                <p:nvPr/>
              </p:nvSpPr>
              <p:spPr bwMode="auto">
                <a:xfrm>
                  <a:off x="3185" y="2079"/>
                  <a:ext cx="14" cy="5"/>
                </a:xfrm>
                <a:custGeom>
                  <a:avLst/>
                  <a:gdLst>
                    <a:gd name="T0" fmla="*/ 13 w 14"/>
                    <a:gd name="T1" fmla="*/ 5 h 5"/>
                    <a:gd name="T2" fmla="*/ 8 w 14"/>
                    <a:gd name="T3" fmla="*/ 5 h 5"/>
                    <a:gd name="T4" fmla="*/ 8 w 14"/>
                    <a:gd name="T5" fmla="*/ 5 h 5"/>
                    <a:gd name="T6" fmla="*/ 8 w 14"/>
                    <a:gd name="T7" fmla="*/ 3 h 5"/>
                    <a:gd name="T8" fmla="*/ 8 w 14"/>
                    <a:gd name="T9" fmla="*/ 3 h 5"/>
                    <a:gd name="T10" fmla="*/ 7 w 14"/>
                    <a:gd name="T11" fmla="*/ 1 h 5"/>
                    <a:gd name="T12" fmla="*/ 7 w 14"/>
                    <a:gd name="T13" fmla="*/ 1 h 5"/>
                    <a:gd name="T14" fmla="*/ 6 w 14"/>
                    <a:gd name="T15" fmla="*/ 1 h 5"/>
                    <a:gd name="T16" fmla="*/ 6 w 14"/>
                    <a:gd name="T17" fmla="*/ 1 h 5"/>
                    <a:gd name="T18" fmla="*/ 4 w 14"/>
                    <a:gd name="T19" fmla="*/ 1 h 5"/>
                    <a:gd name="T20" fmla="*/ 4 w 14"/>
                    <a:gd name="T21" fmla="*/ 1 h 5"/>
                    <a:gd name="T22" fmla="*/ 3 w 14"/>
                    <a:gd name="T23" fmla="*/ 1 h 5"/>
                    <a:gd name="T24" fmla="*/ 3 w 14"/>
                    <a:gd name="T25" fmla="*/ 1 h 5"/>
                    <a:gd name="T26" fmla="*/ 2 w 14"/>
                    <a:gd name="T27" fmla="*/ 1 h 5"/>
                    <a:gd name="T28" fmla="*/ 2 w 14"/>
                    <a:gd name="T29" fmla="*/ 1 h 5"/>
                    <a:gd name="T30" fmla="*/ 1 w 14"/>
                    <a:gd name="T31" fmla="*/ 2 h 5"/>
                    <a:gd name="T32" fmla="*/ 0 w 14"/>
                    <a:gd name="T33" fmla="*/ 2 h 5"/>
                    <a:gd name="T34" fmla="*/ 0 w 14"/>
                    <a:gd name="T35" fmla="*/ 1 h 5"/>
                    <a:gd name="T36" fmla="*/ 1 w 14"/>
                    <a:gd name="T37" fmla="*/ 1 h 5"/>
                    <a:gd name="T38" fmla="*/ 1 w 14"/>
                    <a:gd name="T39" fmla="*/ 1 h 5"/>
                    <a:gd name="T40" fmla="*/ 3 w 14"/>
                    <a:gd name="T41" fmla="*/ 0 h 5"/>
                    <a:gd name="T42" fmla="*/ 3 w 14"/>
                    <a:gd name="T43" fmla="*/ 0 h 5"/>
                    <a:gd name="T44" fmla="*/ 4 w 14"/>
                    <a:gd name="T45" fmla="*/ 0 h 5"/>
                    <a:gd name="T46" fmla="*/ 4 w 14"/>
                    <a:gd name="T47" fmla="*/ 0 h 5"/>
                    <a:gd name="T48" fmla="*/ 6 w 14"/>
                    <a:gd name="T49" fmla="*/ 0 h 5"/>
                    <a:gd name="T50" fmla="*/ 7 w 14"/>
                    <a:gd name="T51" fmla="*/ 0 h 5"/>
                    <a:gd name="T52" fmla="*/ 8 w 14"/>
                    <a:gd name="T53" fmla="*/ 1 h 5"/>
                    <a:gd name="T54" fmla="*/ 8 w 14"/>
                    <a:gd name="T55" fmla="*/ 1 h 5"/>
                    <a:gd name="T56" fmla="*/ 8 w 14"/>
                    <a:gd name="T57" fmla="*/ 2 h 5"/>
                    <a:gd name="T58" fmla="*/ 9 w 14"/>
                    <a:gd name="T59" fmla="*/ 2 h 5"/>
                    <a:gd name="T60" fmla="*/ 9 w 14"/>
                    <a:gd name="T61" fmla="*/ 4 h 5"/>
                    <a:gd name="T62" fmla="*/ 8 w 14"/>
                    <a:gd name="T63" fmla="*/ 4 h 5"/>
                    <a:gd name="T64" fmla="*/ 13 w 14"/>
                    <a:gd name="T65" fmla="*/ 4 h 5"/>
                    <a:gd name="T66" fmla="*/ 14 w 14"/>
                    <a:gd name="T67" fmla="*/ 4 h 5"/>
                    <a:gd name="T68" fmla="*/ 13 w 14"/>
                    <a:gd name="T69" fmla="*/ 5 h 5"/>
                    <a:gd name="T70" fmla="*/ 13 w 14"/>
                    <a:gd name="T71" fmla="*/ 5 h 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
                    <a:gd name="T109" fmla="*/ 0 h 5"/>
                    <a:gd name="T110" fmla="*/ 14 w 14"/>
                    <a:gd name="T111" fmla="*/ 5 h 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 h="5">
                      <a:moveTo>
                        <a:pt x="13" y="5"/>
                      </a:moveTo>
                      <a:lnTo>
                        <a:pt x="8" y="5"/>
                      </a:lnTo>
                      <a:lnTo>
                        <a:pt x="8" y="3"/>
                      </a:lnTo>
                      <a:lnTo>
                        <a:pt x="7" y="1"/>
                      </a:lnTo>
                      <a:lnTo>
                        <a:pt x="6" y="1"/>
                      </a:lnTo>
                      <a:lnTo>
                        <a:pt x="4" y="1"/>
                      </a:lnTo>
                      <a:lnTo>
                        <a:pt x="3" y="1"/>
                      </a:lnTo>
                      <a:lnTo>
                        <a:pt x="2" y="1"/>
                      </a:lnTo>
                      <a:lnTo>
                        <a:pt x="1" y="2"/>
                      </a:lnTo>
                      <a:lnTo>
                        <a:pt x="0" y="2"/>
                      </a:lnTo>
                      <a:lnTo>
                        <a:pt x="0" y="1"/>
                      </a:lnTo>
                      <a:lnTo>
                        <a:pt x="1" y="1"/>
                      </a:lnTo>
                      <a:lnTo>
                        <a:pt x="3" y="0"/>
                      </a:lnTo>
                      <a:lnTo>
                        <a:pt x="4" y="0"/>
                      </a:lnTo>
                      <a:lnTo>
                        <a:pt x="6" y="0"/>
                      </a:lnTo>
                      <a:lnTo>
                        <a:pt x="7" y="0"/>
                      </a:lnTo>
                      <a:lnTo>
                        <a:pt x="8" y="1"/>
                      </a:lnTo>
                      <a:lnTo>
                        <a:pt x="8" y="2"/>
                      </a:lnTo>
                      <a:lnTo>
                        <a:pt x="9" y="2"/>
                      </a:lnTo>
                      <a:lnTo>
                        <a:pt x="9" y="4"/>
                      </a:lnTo>
                      <a:lnTo>
                        <a:pt x="8" y="4"/>
                      </a:lnTo>
                      <a:lnTo>
                        <a:pt x="13" y="4"/>
                      </a:lnTo>
                      <a:lnTo>
                        <a:pt x="14" y="4"/>
                      </a:lnTo>
                      <a:lnTo>
                        <a:pt x="13" y="5"/>
                      </a:lnTo>
                    </a:path>
                  </a:pathLst>
                </a:custGeom>
                <a:noFill/>
                <a:ln w="1588">
                  <a:solidFill>
                    <a:srgbClr val="000000"/>
                  </a:solidFill>
                  <a:round/>
                  <a:headEnd/>
                  <a:tailEnd/>
                </a:ln>
              </p:spPr>
              <p:txBody>
                <a:bodyPr/>
                <a:lstStyle/>
                <a:p>
                  <a:endParaRPr lang="en-US"/>
                </a:p>
              </p:txBody>
            </p:sp>
            <p:sp>
              <p:nvSpPr>
                <p:cNvPr id="1359" name="Freeform 869"/>
                <p:cNvSpPr>
                  <a:spLocks/>
                </p:cNvSpPr>
                <p:nvPr/>
              </p:nvSpPr>
              <p:spPr bwMode="auto">
                <a:xfrm>
                  <a:off x="3162" y="2083"/>
                  <a:ext cx="17" cy="1"/>
                </a:xfrm>
                <a:custGeom>
                  <a:avLst/>
                  <a:gdLst>
                    <a:gd name="T0" fmla="*/ 16 w 17"/>
                    <a:gd name="T1" fmla="*/ 1 h 1"/>
                    <a:gd name="T2" fmla="*/ 1 w 17"/>
                    <a:gd name="T3" fmla="*/ 1 h 1"/>
                    <a:gd name="T4" fmla="*/ 0 w 17"/>
                    <a:gd name="T5" fmla="*/ 0 h 1"/>
                    <a:gd name="T6" fmla="*/ 1 w 17"/>
                    <a:gd name="T7" fmla="*/ 0 h 1"/>
                    <a:gd name="T8" fmla="*/ 16 w 17"/>
                    <a:gd name="T9" fmla="*/ 0 h 1"/>
                    <a:gd name="T10" fmla="*/ 17 w 17"/>
                    <a:gd name="T11" fmla="*/ 0 h 1"/>
                    <a:gd name="T12" fmla="*/ 16 w 17"/>
                    <a:gd name="T13" fmla="*/ 1 h 1"/>
                    <a:gd name="T14" fmla="*/ 16 w 17"/>
                    <a:gd name="T15" fmla="*/ 1 h 1"/>
                    <a:gd name="T16" fmla="*/ 0 60000 65536"/>
                    <a:gd name="T17" fmla="*/ 0 60000 65536"/>
                    <a:gd name="T18" fmla="*/ 0 60000 65536"/>
                    <a:gd name="T19" fmla="*/ 0 60000 65536"/>
                    <a:gd name="T20" fmla="*/ 0 60000 65536"/>
                    <a:gd name="T21" fmla="*/ 0 60000 65536"/>
                    <a:gd name="T22" fmla="*/ 0 60000 65536"/>
                    <a:gd name="T23" fmla="*/ 0 60000 65536"/>
                    <a:gd name="T24" fmla="*/ 0 w 17"/>
                    <a:gd name="T25" fmla="*/ 0 h 1"/>
                    <a:gd name="T26" fmla="*/ 17 w 17"/>
                    <a:gd name="T27" fmla="*/ 1 h 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7" h="1">
                      <a:moveTo>
                        <a:pt x="16" y="1"/>
                      </a:moveTo>
                      <a:lnTo>
                        <a:pt x="1" y="1"/>
                      </a:lnTo>
                      <a:lnTo>
                        <a:pt x="0" y="0"/>
                      </a:lnTo>
                      <a:lnTo>
                        <a:pt x="1" y="0"/>
                      </a:lnTo>
                      <a:lnTo>
                        <a:pt x="16" y="0"/>
                      </a:lnTo>
                      <a:lnTo>
                        <a:pt x="17" y="0"/>
                      </a:lnTo>
                      <a:lnTo>
                        <a:pt x="16" y="1"/>
                      </a:lnTo>
                    </a:path>
                  </a:pathLst>
                </a:custGeom>
                <a:noFill/>
                <a:ln w="1588">
                  <a:solidFill>
                    <a:srgbClr val="000000"/>
                  </a:solidFill>
                  <a:round/>
                  <a:headEnd/>
                  <a:tailEnd/>
                </a:ln>
              </p:spPr>
              <p:txBody>
                <a:bodyPr/>
                <a:lstStyle/>
                <a:p>
                  <a:endParaRPr lang="en-US"/>
                </a:p>
              </p:txBody>
            </p:sp>
            <p:sp>
              <p:nvSpPr>
                <p:cNvPr id="1360" name="Freeform 870"/>
                <p:cNvSpPr>
                  <a:spLocks/>
                </p:cNvSpPr>
                <p:nvPr/>
              </p:nvSpPr>
              <p:spPr bwMode="auto">
                <a:xfrm>
                  <a:off x="3154" y="2085"/>
                  <a:ext cx="1" cy="14"/>
                </a:xfrm>
                <a:custGeom>
                  <a:avLst/>
                  <a:gdLst>
                    <a:gd name="T0" fmla="*/ 1 w 1"/>
                    <a:gd name="T1" fmla="*/ 0 h 14"/>
                    <a:gd name="T2" fmla="*/ 1 w 1"/>
                    <a:gd name="T3" fmla="*/ 14 h 14"/>
                    <a:gd name="T4" fmla="*/ 1 w 1"/>
                    <a:gd name="T5" fmla="*/ 14 h 14"/>
                    <a:gd name="T6" fmla="*/ 0 w 1"/>
                    <a:gd name="T7" fmla="*/ 14 h 14"/>
                    <a:gd name="T8" fmla="*/ 0 w 1"/>
                    <a:gd name="T9" fmla="*/ 0 h 14"/>
                    <a:gd name="T10" fmla="*/ 1 w 1"/>
                    <a:gd name="T11" fmla="*/ 0 h 14"/>
                    <a:gd name="T12" fmla="*/ 1 w 1"/>
                    <a:gd name="T13" fmla="*/ 0 h 14"/>
                    <a:gd name="T14" fmla="*/ 1 w 1"/>
                    <a:gd name="T15" fmla="*/ 0 h 14"/>
                    <a:gd name="T16" fmla="*/ 0 60000 65536"/>
                    <a:gd name="T17" fmla="*/ 0 60000 65536"/>
                    <a:gd name="T18" fmla="*/ 0 60000 65536"/>
                    <a:gd name="T19" fmla="*/ 0 60000 65536"/>
                    <a:gd name="T20" fmla="*/ 0 60000 65536"/>
                    <a:gd name="T21" fmla="*/ 0 60000 65536"/>
                    <a:gd name="T22" fmla="*/ 0 60000 65536"/>
                    <a:gd name="T23" fmla="*/ 0 60000 65536"/>
                    <a:gd name="T24" fmla="*/ 0 w 1"/>
                    <a:gd name="T25" fmla="*/ 0 h 14"/>
                    <a:gd name="T26" fmla="*/ 1 w 1"/>
                    <a:gd name="T27" fmla="*/ 14 h 1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 h="14">
                      <a:moveTo>
                        <a:pt x="1" y="0"/>
                      </a:moveTo>
                      <a:lnTo>
                        <a:pt x="1" y="14"/>
                      </a:lnTo>
                      <a:lnTo>
                        <a:pt x="0" y="14"/>
                      </a:lnTo>
                      <a:lnTo>
                        <a:pt x="0" y="0"/>
                      </a:lnTo>
                      <a:lnTo>
                        <a:pt x="1" y="0"/>
                      </a:lnTo>
                    </a:path>
                  </a:pathLst>
                </a:custGeom>
                <a:noFill/>
                <a:ln w="1588">
                  <a:solidFill>
                    <a:srgbClr val="000000"/>
                  </a:solidFill>
                  <a:round/>
                  <a:headEnd/>
                  <a:tailEnd/>
                </a:ln>
              </p:spPr>
              <p:txBody>
                <a:bodyPr/>
                <a:lstStyle/>
                <a:p>
                  <a:endParaRPr lang="en-US"/>
                </a:p>
              </p:txBody>
            </p:sp>
            <p:sp>
              <p:nvSpPr>
                <p:cNvPr id="1361" name="Freeform 871"/>
                <p:cNvSpPr>
                  <a:spLocks/>
                </p:cNvSpPr>
                <p:nvPr/>
              </p:nvSpPr>
              <p:spPr bwMode="auto">
                <a:xfrm>
                  <a:off x="3151" y="2087"/>
                  <a:ext cx="8" cy="12"/>
                </a:xfrm>
                <a:custGeom>
                  <a:avLst/>
                  <a:gdLst>
                    <a:gd name="T0" fmla="*/ 0 w 8"/>
                    <a:gd name="T1" fmla="*/ 0 h 12"/>
                    <a:gd name="T2" fmla="*/ 4 w 8"/>
                    <a:gd name="T3" fmla="*/ 12 h 12"/>
                    <a:gd name="T4" fmla="*/ 8 w 8"/>
                    <a:gd name="T5" fmla="*/ 0 h 12"/>
                    <a:gd name="T6" fmla="*/ 0 60000 65536"/>
                    <a:gd name="T7" fmla="*/ 0 60000 65536"/>
                    <a:gd name="T8" fmla="*/ 0 60000 65536"/>
                    <a:gd name="T9" fmla="*/ 0 w 8"/>
                    <a:gd name="T10" fmla="*/ 0 h 12"/>
                    <a:gd name="T11" fmla="*/ 8 w 8"/>
                    <a:gd name="T12" fmla="*/ 12 h 12"/>
                  </a:gdLst>
                  <a:ahLst/>
                  <a:cxnLst>
                    <a:cxn ang="T6">
                      <a:pos x="T0" y="T1"/>
                    </a:cxn>
                    <a:cxn ang="T7">
                      <a:pos x="T2" y="T3"/>
                    </a:cxn>
                    <a:cxn ang="T8">
                      <a:pos x="T4" y="T5"/>
                    </a:cxn>
                  </a:cxnLst>
                  <a:rect l="T9" t="T10" r="T11" b="T12"/>
                  <a:pathLst>
                    <a:path w="8" h="12">
                      <a:moveTo>
                        <a:pt x="0" y="0"/>
                      </a:moveTo>
                      <a:lnTo>
                        <a:pt x="4" y="12"/>
                      </a:lnTo>
                      <a:lnTo>
                        <a:pt x="8" y="0"/>
                      </a:lnTo>
                    </a:path>
                  </a:pathLst>
                </a:custGeom>
                <a:noFill/>
                <a:ln w="0">
                  <a:solidFill>
                    <a:srgbClr val="000000"/>
                  </a:solidFill>
                  <a:round/>
                  <a:headEnd/>
                  <a:tailEnd/>
                </a:ln>
              </p:spPr>
              <p:txBody>
                <a:bodyPr/>
                <a:lstStyle/>
                <a:p>
                  <a:endParaRPr lang="en-US"/>
                </a:p>
              </p:txBody>
            </p:sp>
            <p:sp>
              <p:nvSpPr>
                <p:cNvPr id="1362" name="Freeform 872"/>
                <p:cNvSpPr>
                  <a:spLocks noEditPoints="1"/>
                </p:cNvSpPr>
                <p:nvPr/>
              </p:nvSpPr>
              <p:spPr bwMode="auto">
                <a:xfrm>
                  <a:off x="3154" y="2150"/>
                  <a:ext cx="61" cy="29"/>
                </a:xfrm>
                <a:custGeom>
                  <a:avLst/>
                  <a:gdLst>
                    <a:gd name="T0" fmla="*/ 1 w 61"/>
                    <a:gd name="T1" fmla="*/ 0 h 29"/>
                    <a:gd name="T2" fmla="*/ 1 w 61"/>
                    <a:gd name="T3" fmla="*/ 11 h 29"/>
                    <a:gd name="T4" fmla="*/ 1 w 61"/>
                    <a:gd name="T5" fmla="*/ 10 h 29"/>
                    <a:gd name="T6" fmla="*/ 7 w 61"/>
                    <a:gd name="T7" fmla="*/ 10 h 29"/>
                    <a:gd name="T8" fmla="*/ 8 w 61"/>
                    <a:gd name="T9" fmla="*/ 11 h 29"/>
                    <a:gd name="T10" fmla="*/ 7 w 61"/>
                    <a:gd name="T11" fmla="*/ 11 h 29"/>
                    <a:gd name="T12" fmla="*/ 1 w 61"/>
                    <a:gd name="T13" fmla="*/ 11 h 29"/>
                    <a:gd name="T14" fmla="*/ 0 w 61"/>
                    <a:gd name="T15" fmla="*/ 11 h 29"/>
                    <a:gd name="T16" fmla="*/ 0 w 61"/>
                    <a:gd name="T17" fmla="*/ 0 h 29"/>
                    <a:gd name="T18" fmla="*/ 1 w 61"/>
                    <a:gd name="T19" fmla="*/ 0 h 29"/>
                    <a:gd name="T20" fmla="*/ 1 w 61"/>
                    <a:gd name="T21" fmla="*/ 0 h 29"/>
                    <a:gd name="T22" fmla="*/ 1 w 61"/>
                    <a:gd name="T23" fmla="*/ 0 h 29"/>
                    <a:gd name="T24" fmla="*/ 17 w 61"/>
                    <a:gd name="T25" fmla="*/ 10 h 29"/>
                    <a:gd name="T26" fmla="*/ 32 w 61"/>
                    <a:gd name="T27" fmla="*/ 10 h 29"/>
                    <a:gd name="T28" fmla="*/ 33 w 61"/>
                    <a:gd name="T29" fmla="*/ 11 h 29"/>
                    <a:gd name="T30" fmla="*/ 32 w 61"/>
                    <a:gd name="T31" fmla="*/ 11 h 29"/>
                    <a:gd name="T32" fmla="*/ 17 w 61"/>
                    <a:gd name="T33" fmla="*/ 11 h 29"/>
                    <a:gd name="T34" fmla="*/ 16 w 61"/>
                    <a:gd name="T35" fmla="*/ 11 h 29"/>
                    <a:gd name="T36" fmla="*/ 17 w 61"/>
                    <a:gd name="T37" fmla="*/ 10 h 29"/>
                    <a:gd name="T38" fmla="*/ 17 w 61"/>
                    <a:gd name="T39" fmla="*/ 10 h 29"/>
                    <a:gd name="T40" fmla="*/ 42 w 61"/>
                    <a:gd name="T41" fmla="*/ 10 h 29"/>
                    <a:gd name="T42" fmla="*/ 57 w 61"/>
                    <a:gd name="T43" fmla="*/ 10 h 29"/>
                    <a:gd name="T44" fmla="*/ 58 w 61"/>
                    <a:gd name="T45" fmla="*/ 11 h 29"/>
                    <a:gd name="T46" fmla="*/ 57 w 61"/>
                    <a:gd name="T47" fmla="*/ 11 h 29"/>
                    <a:gd name="T48" fmla="*/ 42 w 61"/>
                    <a:gd name="T49" fmla="*/ 11 h 29"/>
                    <a:gd name="T50" fmla="*/ 41 w 61"/>
                    <a:gd name="T51" fmla="*/ 11 h 29"/>
                    <a:gd name="T52" fmla="*/ 42 w 61"/>
                    <a:gd name="T53" fmla="*/ 10 h 29"/>
                    <a:gd name="T54" fmla="*/ 42 w 61"/>
                    <a:gd name="T55" fmla="*/ 10 h 29"/>
                    <a:gd name="T56" fmla="*/ 61 w 61"/>
                    <a:gd name="T57" fmla="*/ 16 h 29"/>
                    <a:gd name="T58" fmla="*/ 61 w 61"/>
                    <a:gd name="T59" fmla="*/ 29 h 29"/>
                    <a:gd name="T60" fmla="*/ 61 w 61"/>
                    <a:gd name="T61" fmla="*/ 29 h 29"/>
                    <a:gd name="T62" fmla="*/ 60 w 61"/>
                    <a:gd name="T63" fmla="*/ 29 h 29"/>
                    <a:gd name="T64" fmla="*/ 60 w 61"/>
                    <a:gd name="T65" fmla="*/ 16 h 29"/>
                    <a:gd name="T66" fmla="*/ 61 w 61"/>
                    <a:gd name="T67" fmla="*/ 16 h 29"/>
                    <a:gd name="T68" fmla="*/ 61 w 61"/>
                    <a:gd name="T69" fmla="*/ 16 h 29"/>
                    <a:gd name="T70" fmla="*/ 61 w 61"/>
                    <a:gd name="T71" fmla="*/ 16 h 2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61"/>
                    <a:gd name="T109" fmla="*/ 0 h 29"/>
                    <a:gd name="T110" fmla="*/ 61 w 61"/>
                    <a:gd name="T111" fmla="*/ 29 h 2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61" h="29">
                      <a:moveTo>
                        <a:pt x="1" y="0"/>
                      </a:moveTo>
                      <a:lnTo>
                        <a:pt x="1" y="11"/>
                      </a:lnTo>
                      <a:lnTo>
                        <a:pt x="1" y="10"/>
                      </a:lnTo>
                      <a:lnTo>
                        <a:pt x="7" y="10"/>
                      </a:lnTo>
                      <a:lnTo>
                        <a:pt x="8" y="11"/>
                      </a:lnTo>
                      <a:lnTo>
                        <a:pt x="7" y="11"/>
                      </a:lnTo>
                      <a:lnTo>
                        <a:pt x="1" y="11"/>
                      </a:lnTo>
                      <a:lnTo>
                        <a:pt x="0" y="11"/>
                      </a:lnTo>
                      <a:lnTo>
                        <a:pt x="0" y="0"/>
                      </a:lnTo>
                      <a:lnTo>
                        <a:pt x="1" y="0"/>
                      </a:lnTo>
                      <a:close/>
                      <a:moveTo>
                        <a:pt x="17" y="10"/>
                      </a:moveTo>
                      <a:lnTo>
                        <a:pt x="32" y="10"/>
                      </a:lnTo>
                      <a:lnTo>
                        <a:pt x="33" y="11"/>
                      </a:lnTo>
                      <a:lnTo>
                        <a:pt x="32" y="11"/>
                      </a:lnTo>
                      <a:lnTo>
                        <a:pt x="17" y="11"/>
                      </a:lnTo>
                      <a:lnTo>
                        <a:pt x="16" y="11"/>
                      </a:lnTo>
                      <a:lnTo>
                        <a:pt x="17" y="10"/>
                      </a:lnTo>
                      <a:close/>
                      <a:moveTo>
                        <a:pt x="42" y="10"/>
                      </a:moveTo>
                      <a:lnTo>
                        <a:pt x="57" y="10"/>
                      </a:lnTo>
                      <a:lnTo>
                        <a:pt x="58" y="11"/>
                      </a:lnTo>
                      <a:lnTo>
                        <a:pt x="57" y="11"/>
                      </a:lnTo>
                      <a:lnTo>
                        <a:pt x="42" y="11"/>
                      </a:lnTo>
                      <a:lnTo>
                        <a:pt x="41" y="11"/>
                      </a:lnTo>
                      <a:lnTo>
                        <a:pt x="42" y="10"/>
                      </a:lnTo>
                      <a:close/>
                      <a:moveTo>
                        <a:pt x="61" y="16"/>
                      </a:moveTo>
                      <a:lnTo>
                        <a:pt x="61" y="29"/>
                      </a:lnTo>
                      <a:lnTo>
                        <a:pt x="60" y="29"/>
                      </a:lnTo>
                      <a:lnTo>
                        <a:pt x="60" y="16"/>
                      </a:lnTo>
                      <a:lnTo>
                        <a:pt x="61" y="16"/>
                      </a:lnTo>
                      <a:close/>
                    </a:path>
                  </a:pathLst>
                </a:custGeom>
                <a:solidFill>
                  <a:srgbClr val="000000"/>
                </a:solidFill>
                <a:ln w="9525">
                  <a:noFill/>
                  <a:round/>
                  <a:headEnd/>
                  <a:tailEnd/>
                </a:ln>
              </p:spPr>
              <p:txBody>
                <a:bodyPr/>
                <a:lstStyle/>
                <a:p>
                  <a:endParaRPr lang="en-US"/>
                </a:p>
              </p:txBody>
            </p:sp>
            <p:sp>
              <p:nvSpPr>
                <p:cNvPr id="1363" name="Freeform 873"/>
                <p:cNvSpPr>
                  <a:spLocks/>
                </p:cNvSpPr>
                <p:nvPr/>
              </p:nvSpPr>
              <p:spPr bwMode="auto">
                <a:xfrm>
                  <a:off x="3154" y="2150"/>
                  <a:ext cx="8" cy="11"/>
                </a:xfrm>
                <a:custGeom>
                  <a:avLst/>
                  <a:gdLst>
                    <a:gd name="T0" fmla="*/ 1 w 8"/>
                    <a:gd name="T1" fmla="*/ 0 h 11"/>
                    <a:gd name="T2" fmla="*/ 1 w 8"/>
                    <a:gd name="T3" fmla="*/ 11 h 11"/>
                    <a:gd name="T4" fmla="*/ 1 w 8"/>
                    <a:gd name="T5" fmla="*/ 10 h 11"/>
                    <a:gd name="T6" fmla="*/ 7 w 8"/>
                    <a:gd name="T7" fmla="*/ 10 h 11"/>
                    <a:gd name="T8" fmla="*/ 8 w 8"/>
                    <a:gd name="T9" fmla="*/ 11 h 11"/>
                    <a:gd name="T10" fmla="*/ 7 w 8"/>
                    <a:gd name="T11" fmla="*/ 11 h 11"/>
                    <a:gd name="T12" fmla="*/ 1 w 8"/>
                    <a:gd name="T13" fmla="*/ 11 h 11"/>
                    <a:gd name="T14" fmla="*/ 0 w 8"/>
                    <a:gd name="T15" fmla="*/ 11 h 11"/>
                    <a:gd name="T16" fmla="*/ 0 w 8"/>
                    <a:gd name="T17" fmla="*/ 0 h 11"/>
                    <a:gd name="T18" fmla="*/ 1 w 8"/>
                    <a:gd name="T19" fmla="*/ 0 h 11"/>
                    <a:gd name="T20" fmla="*/ 1 w 8"/>
                    <a:gd name="T21" fmla="*/ 0 h 11"/>
                    <a:gd name="T22" fmla="*/ 1 w 8"/>
                    <a:gd name="T23" fmla="*/ 0 h 1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8"/>
                    <a:gd name="T37" fmla="*/ 0 h 11"/>
                    <a:gd name="T38" fmla="*/ 8 w 8"/>
                    <a:gd name="T39" fmla="*/ 11 h 1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8" h="11">
                      <a:moveTo>
                        <a:pt x="1" y="0"/>
                      </a:moveTo>
                      <a:lnTo>
                        <a:pt x="1" y="11"/>
                      </a:lnTo>
                      <a:lnTo>
                        <a:pt x="1" y="10"/>
                      </a:lnTo>
                      <a:lnTo>
                        <a:pt x="7" y="10"/>
                      </a:lnTo>
                      <a:lnTo>
                        <a:pt x="8" y="11"/>
                      </a:lnTo>
                      <a:lnTo>
                        <a:pt x="7" y="11"/>
                      </a:lnTo>
                      <a:lnTo>
                        <a:pt x="1" y="11"/>
                      </a:lnTo>
                      <a:lnTo>
                        <a:pt x="0" y="11"/>
                      </a:lnTo>
                      <a:lnTo>
                        <a:pt x="0" y="0"/>
                      </a:lnTo>
                      <a:lnTo>
                        <a:pt x="1" y="0"/>
                      </a:lnTo>
                    </a:path>
                  </a:pathLst>
                </a:custGeom>
                <a:noFill/>
                <a:ln w="1588">
                  <a:solidFill>
                    <a:srgbClr val="000000"/>
                  </a:solidFill>
                  <a:round/>
                  <a:headEnd/>
                  <a:tailEnd/>
                </a:ln>
              </p:spPr>
              <p:txBody>
                <a:bodyPr/>
                <a:lstStyle/>
                <a:p>
                  <a:endParaRPr lang="en-US"/>
                </a:p>
              </p:txBody>
            </p:sp>
            <p:sp>
              <p:nvSpPr>
                <p:cNvPr id="1364" name="Freeform 874"/>
                <p:cNvSpPr>
                  <a:spLocks/>
                </p:cNvSpPr>
                <p:nvPr/>
              </p:nvSpPr>
              <p:spPr bwMode="auto">
                <a:xfrm>
                  <a:off x="3170" y="2160"/>
                  <a:ext cx="17" cy="1"/>
                </a:xfrm>
                <a:custGeom>
                  <a:avLst/>
                  <a:gdLst>
                    <a:gd name="T0" fmla="*/ 1 w 17"/>
                    <a:gd name="T1" fmla="*/ 0 h 1"/>
                    <a:gd name="T2" fmla="*/ 16 w 17"/>
                    <a:gd name="T3" fmla="*/ 0 h 1"/>
                    <a:gd name="T4" fmla="*/ 17 w 17"/>
                    <a:gd name="T5" fmla="*/ 1 h 1"/>
                    <a:gd name="T6" fmla="*/ 16 w 17"/>
                    <a:gd name="T7" fmla="*/ 1 h 1"/>
                    <a:gd name="T8" fmla="*/ 1 w 17"/>
                    <a:gd name="T9" fmla="*/ 1 h 1"/>
                    <a:gd name="T10" fmla="*/ 0 w 17"/>
                    <a:gd name="T11" fmla="*/ 1 h 1"/>
                    <a:gd name="T12" fmla="*/ 1 w 17"/>
                    <a:gd name="T13" fmla="*/ 0 h 1"/>
                    <a:gd name="T14" fmla="*/ 1 w 17"/>
                    <a:gd name="T15" fmla="*/ 0 h 1"/>
                    <a:gd name="T16" fmla="*/ 0 60000 65536"/>
                    <a:gd name="T17" fmla="*/ 0 60000 65536"/>
                    <a:gd name="T18" fmla="*/ 0 60000 65536"/>
                    <a:gd name="T19" fmla="*/ 0 60000 65536"/>
                    <a:gd name="T20" fmla="*/ 0 60000 65536"/>
                    <a:gd name="T21" fmla="*/ 0 60000 65536"/>
                    <a:gd name="T22" fmla="*/ 0 60000 65536"/>
                    <a:gd name="T23" fmla="*/ 0 60000 65536"/>
                    <a:gd name="T24" fmla="*/ 0 w 17"/>
                    <a:gd name="T25" fmla="*/ 0 h 1"/>
                    <a:gd name="T26" fmla="*/ 17 w 17"/>
                    <a:gd name="T27" fmla="*/ 1 h 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7" h="1">
                      <a:moveTo>
                        <a:pt x="1" y="0"/>
                      </a:moveTo>
                      <a:lnTo>
                        <a:pt x="16" y="0"/>
                      </a:lnTo>
                      <a:lnTo>
                        <a:pt x="17" y="1"/>
                      </a:lnTo>
                      <a:lnTo>
                        <a:pt x="16" y="1"/>
                      </a:lnTo>
                      <a:lnTo>
                        <a:pt x="1" y="1"/>
                      </a:lnTo>
                      <a:lnTo>
                        <a:pt x="0" y="1"/>
                      </a:lnTo>
                      <a:lnTo>
                        <a:pt x="1" y="0"/>
                      </a:lnTo>
                    </a:path>
                  </a:pathLst>
                </a:custGeom>
                <a:noFill/>
                <a:ln w="1588">
                  <a:solidFill>
                    <a:srgbClr val="000000"/>
                  </a:solidFill>
                  <a:round/>
                  <a:headEnd/>
                  <a:tailEnd/>
                </a:ln>
              </p:spPr>
              <p:txBody>
                <a:bodyPr/>
                <a:lstStyle/>
                <a:p>
                  <a:endParaRPr lang="en-US"/>
                </a:p>
              </p:txBody>
            </p:sp>
            <p:sp>
              <p:nvSpPr>
                <p:cNvPr id="1365" name="Freeform 875"/>
                <p:cNvSpPr>
                  <a:spLocks/>
                </p:cNvSpPr>
                <p:nvPr/>
              </p:nvSpPr>
              <p:spPr bwMode="auto">
                <a:xfrm>
                  <a:off x="3195" y="2160"/>
                  <a:ext cx="17" cy="1"/>
                </a:xfrm>
                <a:custGeom>
                  <a:avLst/>
                  <a:gdLst>
                    <a:gd name="T0" fmla="*/ 1 w 17"/>
                    <a:gd name="T1" fmla="*/ 0 h 1"/>
                    <a:gd name="T2" fmla="*/ 16 w 17"/>
                    <a:gd name="T3" fmla="*/ 0 h 1"/>
                    <a:gd name="T4" fmla="*/ 17 w 17"/>
                    <a:gd name="T5" fmla="*/ 1 h 1"/>
                    <a:gd name="T6" fmla="*/ 16 w 17"/>
                    <a:gd name="T7" fmla="*/ 1 h 1"/>
                    <a:gd name="T8" fmla="*/ 1 w 17"/>
                    <a:gd name="T9" fmla="*/ 1 h 1"/>
                    <a:gd name="T10" fmla="*/ 0 w 17"/>
                    <a:gd name="T11" fmla="*/ 1 h 1"/>
                    <a:gd name="T12" fmla="*/ 1 w 17"/>
                    <a:gd name="T13" fmla="*/ 0 h 1"/>
                    <a:gd name="T14" fmla="*/ 1 w 17"/>
                    <a:gd name="T15" fmla="*/ 0 h 1"/>
                    <a:gd name="T16" fmla="*/ 0 60000 65536"/>
                    <a:gd name="T17" fmla="*/ 0 60000 65536"/>
                    <a:gd name="T18" fmla="*/ 0 60000 65536"/>
                    <a:gd name="T19" fmla="*/ 0 60000 65536"/>
                    <a:gd name="T20" fmla="*/ 0 60000 65536"/>
                    <a:gd name="T21" fmla="*/ 0 60000 65536"/>
                    <a:gd name="T22" fmla="*/ 0 60000 65536"/>
                    <a:gd name="T23" fmla="*/ 0 60000 65536"/>
                    <a:gd name="T24" fmla="*/ 0 w 17"/>
                    <a:gd name="T25" fmla="*/ 0 h 1"/>
                    <a:gd name="T26" fmla="*/ 17 w 17"/>
                    <a:gd name="T27" fmla="*/ 1 h 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7" h="1">
                      <a:moveTo>
                        <a:pt x="1" y="0"/>
                      </a:moveTo>
                      <a:lnTo>
                        <a:pt x="16" y="0"/>
                      </a:lnTo>
                      <a:lnTo>
                        <a:pt x="17" y="1"/>
                      </a:lnTo>
                      <a:lnTo>
                        <a:pt x="16" y="1"/>
                      </a:lnTo>
                      <a:lnTo>
                        <a:pt x="1" y="1"/>
                      </a:lnTo>
                      <a:lnTo>
                        <a:pt x="0" y="1"/>
                      </a:lnTo>
                      <a:lnTo>
                        <a:pt x="1" y="0"/>
                      </a:lnTo>
                    </a:path>
                  </a:pathLst>
                </a:custGeom>
                <a:noFill/>
                <a:ln w="1588">
                  <a:solidFill>
                    <a:srgbClr val="000000"/>
                  </a:solidFill>
                  <a:round/>
                  <a:headEnd/>
                  <a:tailEnd/>
                </a:ln>
              </p:spPr>
              <p:txBody>
                <a:bodyPr/>
                <a:lstStyle/>
                <a:p>
                  <a:endParaRPr lang="en-US"/>
                </a:p>
              </p:txBody>
            </p:sp>
            <p:sp>
              <p:nvSpPr>
                <p:cNvPr id="1366" name="Freeform 876"/>
                <p:cNvSpPr>
                  <a:spLocks/>
                </p:cNvSpPr>
                <p:nvPr/>
              </p:nvSpPr>
              <p:spPr bwMode="auto">
                <a:xfrm>
                  <a:off x="3214" y="2166"/>
                  <a:ext cx="1" cy="13"/>
                </a:xfrm>
                <a:custGeom>
                  <a:avLst/>
                  <a:gdLst>
                    <a:gd name="T0" fmla="*/ 1 w 1"/>
                    <a:gd name="T1" fmla="*/ 0 h 13"/>
                    <a:gd name="T2" fmla="*/ 1 w 1"/>
                    <a:gd name="T3" fmla="*/ 13 h 13"/>
                    <a:gd name="T4" fmla="*/ 1 w 1"/>
                    <a:gd name="T5" fmla="*/ 13 h 13"/>
                    <a:gd name="T6" fmla="*/ 0 w 1"/>
                    <a:gd name="T7" fmla="*/ 13 h 13"/>
                    <a:gd name="T8" fmla="*/ 0 w 1"/>
                    <a:gd name="T9" fmla="*/ 0 h 13"/>
                    <a:gd name="T10" fmla="*/ 1 w 1"/>
                    <a:gd name="T11" fmla="*/ 0 h 13"/>
                    <a:gd name="T12" fmla="*/ 1 w 1"/>
                    <a:gd name="T13" fmla="*/ 0 h 13"/>
                    <a:gd name="T14" fmla="*/ 1 w 1"/>
                    <a:gd name="T15" fmla="*/ 0 h 13"/>
                    <a:gd name="T16" fmla="*/ 0 60000 65536"/>
                    <a:gd name="T17" fmla="*/ 0 60000 65536"/>
                    <a:gd name="T18" fmla="*/ 0 60000 65536"/>
                    <a:gd name="T19" fmla="*/ 0 60000 65536"/>
                    <a:gd name="T20" fmla="*/ 0 60000 65536"/>
                    <a:gd name="T21" fmla="*/ 0 60000 65536"/>
                    <a:gd name="T22" fmla="*/ 0 60000 65536"/>
                    <a:gd name="T23" fmla="*/ 0 60000 65536"/>
                    <a:gd name="T24" fmla="*/ 0 w 1"/>
                    <a:gd name="T25" fmla="*/ 0 h 13"/>
                    <a:gd name="T26" fmla="*/ 1 w 1"/>
                    <a:gd name="T27" fmla="*/ 13 h 1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 h="13">
                      <a:moveTo>
                        <a:pt x="1" y="0"/>
                      </a:moveTo>
                      <a:lnTo>
                        <a:pt x="1" y="13"/>
                      </a:lnTo>
                      <a:lnTo>
                        <a:pt x="0" y="13"/>
                      </a:lnTo>
                      <a:lnTo>
                        <a:pt x="0" y="0"/>
                      </a:lnTo>
                      <a:lnTo>
                        <a:pt x="1" y="0"/>
                      </a:lnTo>
                    </a:path>
                  </a:pathLst>
                </a:custGeom>
                <a:noFill/>
                <a:ln w="1588">
                  <a:solidFill>
                    <a:srgbClr val="000000"/>
                  </a:solidFill>
                  <a:round/>
                  <a:headEnd/>
                  <a:tailEnd/>
                </a:ln>
              </p:spPr>
              <p:txBody>
                <a:bodyPr/>
                <a:lstStyle/>
                <a:p>
                  <a:endParaRPr lang="en-US"/>
                </a:p>
              </p:txBody>
            </p:sp>
            <p:sp>
              <p:nvSpPr>
                <p:cNvPr id="1367" name="Freeform 877"/>
                <p:cNvSpPr>
                  <a:spLocks/>
                </p:cNvSpPr>
                <p:nvPr/>
              </p:nvSpPr>
              <p:spPr bwMode="auto">
                <a:xfrm>
                  <a:off x="3211" y="2167"/>
                  <a:ext cx="8" cy="12"/>
                </a:xfrm>
                <a:custGeom>
                  <a:avLst/>
                  <a:gdLst>
                    <a:gd name="T0" fmla="*/ 0 w 8"/>
                    <a:gd name="T1" fmla="*/ 0 h 12"/>
                    <a:gd name="T2" fmla="*/ 4 w 8"/>
                    <a:gd name="T3" fmla="*/ 12 h 12"/>
                    <a:gd name="T4" fmla="*/ 8 w 8"/>
                    <a:gd name="T5" fmla="*/ 0 h 12"/>
                    <a:gd name="T6" fmla="*/ 0 60000 65536"/>
                    <a:gd name="T7" fmla="*/ 0 60000 65536"/>
                    <a:gd name="T8" fmla="*/ 0 60000 65536"/>
                    <a:gd name="T9" fmla="*/ 0 w 8"/>
                    <a:gd name="T10" fmla="*/ 0 h 12"/>
                    <a:gd name="T11" fmla="*/ 8 w 8"/>
                    <a:gd name="T12" fmla="*/ 12 h 12"/>
                  </a:gdLst>
                  <a:ahLst/>
                  <a:cxnLst>
                    <a:cxn ang="T6">
                      <a:pos x="T0" y="T1"/>
                    </a:cxn>
                    <a:cxn ang="T7">
                      <a:pos x="T2" y="T3"/>
                    </a:cxn>
                    <a:cxn ang="T8">
                      <a:pos x="T4" y="T5"/>
                    </a:cxn>
                  </a:cxnLst>
                  <a:rect l="T9" t="T10" r="T11" b="T12"/>
                  <a:pathLst>
                    <a:path w="8" h="12">
                      <a:moveTo>
                        <a:pt x="0" y="0"/>
                      </a:moveTo>
                      <a:lnTo>
                        <a:pt x="4" y="12"/>
                      </a:lnTo>
                      <a:lnTo>
                        <a:pt x="8" y="0"/>
                      </a:lnTo>
                    </a:path>
                  </a:pathLst>
                </a:custGeom>
                <a:noFill/>
                <a:ln w="0">
                  <a:solidFill>
                    <a:srgbClr val="000000"/>
                  </a:solidFill>
                  <a:round/>
                  <a:headEnd/>
                  <a:tailEnd/>
                </a:ln>
              </p:spPr>
              <p:txBody>
                <a:bodyPr/>
                <a:lstStyle/>
                <a:p>
                  <a:endParaRPr lang="en-US"/>
                </a:p>
              </p:txBody>
            </p:sp>
            <p:sp>
              <p:nvSpPr>
                <p:cNvPr id="1368" name="Freeform 878"/>
                <p:cNvSpPr>
                  <a:spLocks noEditPoints="1"/>
                </p:cNvSpPr>
                <p:nvPr/>
              </p:nvSpPr>
              <p:spPr bwMode="auto">
                <a:xfrm>
                  <a:off x="3240" y="2150"/>
                  <a:ext cx="143" cy="26"/>
                </a:xfrm>
                <a:custGeom>
                  <a:avLst/>
                  <a:gdLst>
                    <a:gd name="T0" fmla="*/ 143 w 143"/>
                    <a:gd name="T1" fmla="*/ 0 h 26"/>
                    <a:gd name="T2" fmla="*/ 143 w 143"/>
                    <a:gd name="T3" fmla="*/ 9 h 26"/>
                    <a:gd name="T4" fmla="*/ 142 w 143"/>
                    <a:gd name="T5" fmla="*/ 10 h 26"/>
                    <a:gd name="T6" fmla="*/ 135 w 143"/>
                    <a:gd name="T7" fmla="*/ 10 h 26"/>
                    <a:gd name="T8" fmla="*/ 134 w 143"/>
                    <a:gd name="T9" fmla="*/ 9 h 26"/>
                    <a:gd name="T10" fmla="*/ 135 w 143"/>
                    <a:gd name="T11" fmla="*/ 9 h 26"/>
                    <a:gd name="T12" fmla="*/ 142 w 143"/>
                    <a:gd name="T13" fmla="*/ 9 h 26"/>
                    <a:gd name="T14" fmla="*/ 142 w 143"/>
                    <a:gd name="T15" fmla="*/ 9 h 26"/>
                    <a:gd name="T16" fmla="*/ 142 w 143"/>
                    <a:gd name="T17" fmla="*/ 0 h 26"/>
                    <a:gd name="T18" fmla="*/ 142 w 143"/>
                    <a:gd name="T19" fmla="*/ 0 h 26"/>
                    <a:gd name="T20" fmla="*/ 143 w 143"/>
                    <a:gd name="T21" fmla="*/ 0 h 26"/>
                    <a:gd name="T22" fmla="*/ 143 w 143"/>
                    <a:gd name="T23" fmla="*/ 0 h 26"/>
                    <a:gd name="T24" fmla="*/ 125 w 143"/>
                    <a:gd name="T25" fmla="*/ 10 h 26"/>
                    <a:gd name="T26" fmla="*/ 110 w 143"/>
                    <a:gd name="T27" fmla="*/ 10 h 26"/>
                    <a:gd name="T28" fmla="*/ 109 w 143"/>
                    <a:gd name="T29" fmla="*/ 9 h 26"/>
                    <a:gd name="T30" fmla="*/ 110 w 143"/>
                    <a:gd name="T31" fmla="*/ 9 h 26"/>
                    <a:gd name="T32" fmla="*/ 125 w 143"/>
                    <a:gd name="T33" fmla="*/ 9 h 26"/>
                    <a:gd name="T34" fmla="*/ 126 w 143"/>
                    <a:gd name="T35" fmla="*/ 9 h 26"/>
                    <a:gd name="T36" fmla="*/ 125 w 143"/>
                    <a:gd name="T37" fmla="*/ 10 h 26"/>
                    <a:gd name="T38" fmla="*/ 125 w 143"/>
                    <a:gd name="T39" fmla="*/ 10 h 26"/>
                    <a:gd name="T40" fmla="*/ 100 w 143"/>
                    <a:gd name="T41" fmla="*/ 10 h 26"/>
                    <a:gd name="T42" fmla="*/ 85 w 143"/>
                    <a:gd name="T43" fmla="*/ 10 h 26"/>
                    <a:gd name="T44" fmla="*/ 84 w 143"/>
                    <a:gd name="T45" fmla="*/ 9 h 26"/>
                    <a:gd name="T46" fmla="*/ 85 w 143"/>
                    <a:gd name="T47" fmla="*/ 9 h 26"/>
                    <a:gd name="T48" fmla="*/ 100 w 143"/>
                    <a:gd name="T49" fmla="*/ 9 h 26"/>
                    <a:gd name="T50" fmla="*/ 101 w 143"/>
                    <a:gd name="T51" fmla="*/ 9 h 26"/>
                    <a:gd name="T52" fmla="*/ 100 w 143"/>
                    <a:gd name="T53" fmla="*/ 10 h 26"/>
                    <a:gd name="T54" fmla="*/ 100 w 143"/>
                    <a:gd name="T55" fmla="*/ 10 h 26"/>
                    <a:gd name="T56" fmla="*/ 75 w 143"/>
                    <a:gd name="T57" fmla="*/ 10 h 26"/>
                    <a:gd name="T58" fmla="*/ 60 w 143"/>
                    <a:gd name="T59" fmla="*/ 10 h 26"/>
                    <a:gd name="T60" fmla="*/ 59 w 143"/>
                    <a:gd name="T61" fmla="*/ 9 h 26"/>
                    <a:gd name="T62" fmla="*/ 60 w 143"/>
                    <a:gd name="T63" fmla="*/ 9 h 26"/>
                    <a:gd name="T64" fmla="*/ 75 w 143"/>
                    <a:gd name="T65" fmla="*/ 9 h 26"/>
                    <a:gd name="T66" fmla="*/ 76 w 143"/>
                    <a:gd name="T67" fmla="*/ 9 h 26"/>
                    <a:gd name="T68" fmla="*/ 75 w 143"/>
                    <a:gd name="T69" fmla="*/ 10 h 26"/>
                    <a:gd name="T70" fmla="*/ 75 w 143"/>
                    <a:gd name="T71" fmla="*/ 10 h 26"/>
                    <a:gd name="T72" fmla="*/ 50 w 143"/>
                    <a:gd name="T73" fmla="*/ 10 h 26"/>
                    <a:gd name="T74" fmla="*/ 35 w 143"/>
                    <a:gd name="T75" fmla="*/ 10 h 26"/>
                    <a:gd name="T76" fmla="*/ 34 w 143"/>
                    <a:gd name="T77" fmla="*/ 9 h 26"/>
                    <a:gd name="T78" fmla="*/ 35 w 143"/>
                    <a:gd name="T79" fmla="*/ 9 h 26"/>
                    <a:gd name="T80" fmla="*/ 50 w 143"/>
                    <a:gd name="T81" fmla="*/ 9 h 26"/>
                    <a:gd name="T82" fmla="*/ 51 w 143"/>
                    <a:gd name="T83" fmla="*/ 9 h 26"/>
                    <a:gd name="T84" fmla="*/ 50 w 143"/>
                    <a:gd name="T85" fmla="*/ 10 h 26"/>
                    <a:gd name="T86" fmla="*/ 50 w 143"/>
                    <a:gd name="T87" fmla="*/ 10 h 26"/>
                    <a:gd name="T88" fmla="*/ 25 w 143"/>
                    <a:gd name="T89" fmla="*/ 10 h 26"/>
                    <a:gd name="T90" fmla="*/ 9 w 143"/>
                    <a:gd name="T91" fmla="*/ 10 h 26"/>
                    <a:gd name="T92" fmla="*/ 9 w 143"/>
                    <a:gd name="T93" fmla="*/ 9 h 26"/>
                    <a:gd name="T94" fmla="*/ 9 w 143"/>
                    <a:gd name="T95" fmla="*/ 9 h 26"/>
                    <a:gd name="T96" fmla="*/ 25 w 143"/>
                    <a:gd name="T97" fmla="*/ 9 h 26"/>
                    <a:gd name="T98" fmla="*/ 26 w 143"/>
                    <a:gd name="T99" fmla="*/ 9 h 26"/>
                    <a:gd name="T100" fmla="*/ 25 w 143"/>
                    <a:gd name="T101" fmla="*/ 10 h 26"/>
                    <a:gd name="T102" fmla="*/ 25 w 143"/>
                    <a:gd name="T103" fmla="*/ 10 h 26"/>
                    <a:gd name="T104" fmla="*/ 0 w 143"/>
                    <a:gd name="T105" fmla="*/ 10 h 26"/>
                    <a:gd name="T106" fmla="*/ 0 w 143"/>
                    <a:gd name="T107" fmla="*/ 25 h 26"/>
                    <a:gd name="T108" fmla="*/ 0 w 143"/>
                    <a:gd name="T109" fmla="*/ 26 h 26"/>
                    <a:gd name="T110" fmla="*/ 0 w 143"/>
                    <a:gd name="T111" fmla="*/ 25 h 26"/>
                    <a:gd name="T112" fmla="*/ 0 w 143"/>
                    <a:gd name="T113" fmla="*/ 10 h 26"/>
                    <a:gd name="T114" fmla="*/ 0 w 143"/>
                    <a:gd name="T115" fmla="*/ 9 h 26"/>
                    <a:gd name="T116" fmla="*/ 0 w 143"/>
                    <a:gd name="T117" fmla="*/ 10 h 26"/>
                    <a:gd name="T118" fmla="*/ 0 w 143"/>
                    <a:gd name="T119" fmla="*/ 10 h 2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43"/>
                    <a:gd name="T181" fmla="*/ 0 h 26"/>
                    <a:gd name="T182" fmla="*/ 143 w 143"/>
                    <a:gd name="T183" fmla="*/ 26 h 2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43" h="26">
                      <a:moveTo>
                        <a:pt x="143" y="0"/>
                      </a:moveTo>
                      <a:lnTo>
                        <a:pt x="143" y="9"/>
                      </a:lnTo>
                      <a:lnTo>
                        <a:pt x="142" y="10"/>
                      </a:lnTo>
                      <a:lnTo>
                        <a:pt x="135" y="10"/>
                      </a:lnTo>
                      <a:lnTo>
                        <a:pt x="134" y="9"/>
                      </a:lnTo>
                      <a:lnTo>
                        <a:pt x="135" y="9"/>
                      </a:lnTo>
                      <a:lnTo>
                        <a:pt x="142" y="9"/>
                      </a:lnTo>
                      <a:lnTo>
                        <a:pt x="142" y="0"/>
                      </a:lnTo>
                      <a:lnTo>
                        <a:pt x="143" y="0"/>
                      </a:lnTo>
                      <a:close/>
                      <a:moveTo>
                        <a:pt x="125" y="10"/>
                      </a:moveTo>
                      <a:lnTo>
                        <a:pt x="110" y="10"/>
                      </a:lnTo>
                      <a:lnTo>
                        <a:pt x="109" y="9"/>
                      </a:lnTo>
                      <a:lnTo>
                        <a:pt x="110" y="9"/>
                      </a:lnTo>
                      <a:lnTo>
                        <a:pt x="125" y="9"/>
                      </a:lnTo>
                      <a:lnTo>
                        <a:pt x="126" y="9"/>
                      </a:lnTo>
                      <a:lnTo>
                        <a:pt x="125" y="10"/>
                      </a:lnTo>
                      <a:close/>
                      <a:moveTo>
                        <a:pt x="100" y="10"/>
                      </a:moveTo>
                      <a:lnTo>
                        <a:pt x="85" y="10"/>
                      </a:lnTo>
                      <a:lnTo>
                        <a:pt x="84" y="9"/>
                      </a:lnTo>
                      <a:lnTo>
                        <a:pt x="85" y="9"/>
                      </a:lnTo>
                      <a:lnTo>
                        <a:pt x="100" y="9"/>
                      </a:lnTo>
                      <a:lnTo>
                        <a:pt x="101" y="9"/>
                      </a:lnTo>
                      <a:lnTo>
                        <a:pt x="100" y="10"/>
                      </a:lnTo>
                      <a:close/>
                      <a:moveTo>
                        <a:pt x="75" y="10"/>
                      </a:moveTo>
                      <a:lnTo>
                        <a:pt x="60" y="10"/>
                      </a:lnTo>
                      <a:lnTo>
                        <a:pt x="59" y="9"/>
                      </a:lnTo>
                      <a:lnTo>
                        <a:pt x="60" y="9"/>
                      </a:lnTo>
                      <a:lnTo>
                        <a:pt x="75" y="9"/>
                      </a:lnTo>
                      <a:lnTo>
                        <a:pt x="76" y="9"/>
                      </a:lnTo>
                      <a:lnTo>
                        <a:pt x="75" y="10"/>
                      </a:lnTo>
                      <a:close/>
                      <a:moveTo>
                        <a:pt x="50" y="10"/>
                      </a:moveTo>
                      <a:lnTo>
                        <a:pt x="35" y="10"/>
                      </a:lnTo>
                      <a:lnTo>
                        <a:pt x="34" y="9"/>
                      </a:lnTo>
                      <a:lnTo>
                        <a:pt x="35" y="9"/>
                      </a:lnTo>
                      <a:lnTo>
                        <a:pt x="50" y="9"/>
                      </a:lnTo>
                      <a:lnTo>
                        <a:pt x="51" y="9"/>
                      </a:lnTo>
                      <a:lnTo>
                        <a:pt x="50" y="10"/>
                      </a:lnTo>
                      <a:close/>
                      <a:moveTo>
                        <a:pt x="25" y="10"/>
                      </a:moveTo>
                      <a:lnTo>
                        <a:pt x="9" y="10"/>
                      </a:lnTo>
                      <a:lnTo>
                        <a:pt x="9" y="9"/>
                      </a:lnTo>
                      <a:lnTo>
                        <a:pt x="25" y="9"/>
                      </a:lnTo>
                      <a:lnTo>
                        <a:pt x="26" y="9"/>
                      </a:lnTo>
                      <a:lnTo>
                        <a:pt x="25" y="10"/>
                      </a:lnTo>
                      <a:close/>
                      <a:moveTo>
                        <a:pt x="0" y="10"/>
                      </a:moveTo>
                      <a:lnTo>
                        <a:pt x="0" y="25"/>
                      </a:lnTo>
                      <a:lnTo>
                        <a:pt x="0" y="26"/>
                      </a:lnTo>
                      <a:lnTo>
                        <a:pt x="0" y="25"/>
                      </a:lnTo>
                      <a:lnTo>
                        <a:pt x="0" y="10"/>
                      </a:lnTo>
                      <a:lnTo>
                        <a:pt x="0" y="9"/>
                      </a:lnTo>
                      <a:lnTo>
                        <a:pt x="0" y="10"/>
                      </a:lnTo>
                      <a:close/>
                    </a:path>
                  </a:pathLst>
                </a:custGeom>
                <a:solidFill>
                  <a:srgbClr val="000000"/>
                </a:solidFill>
                <a:ln w="9525">
                  <a:noFill/>
                  <a:round/>
                  <a:headEnd/>
                  <a:tailEnd/>
                </a:ln>
              </p:spPr>
              <p:txBody>
                <a:bodyPr/>
                <a:lstStyle/>
                <a:p>
                  <a:endParaRPr lang="en-US"/>
                </a:p>
              </p:txBody>
            </p:sp>
            <p:sp>
              <p:nvSpPr>
                <p:cNvPr id="1369" name="Freeform 879"/>
                <p:cNvSpPr>
                  <a:spLocks/>
                </p:cNvSpPr>
                <p:nvPr/>
              </p:nvSpPr>
              <p:spPr bwMode="auto">
                <a:xfrm>
                  <a:off x="3374" y="2150"/>
                  <a:ext cx="9" cy="10"/>
                </a:xfrm>
                <a:custGeom>
                  <a:avLst/>
                  <a:gdLst>
                    <a:gd name="T0" fmla="*/ 9 w 9"/>
                    <a:gd name="T1" fmla="*/ 0 h 10"/>
                    <a:gd name="T2" fmla="*/ 9 w 9"/>
                    <a:gd name="T3" fmla="*/ 9 h 10"/>
                    <a:gd name="T4" fmla="*/ 8 w 9"/>
                    <a:gd name="T5" fmla="*/ 10 h 10"/>
                    <a:gd name="T6" fmla="*/ 1 w 9"/>
                    <a:gd name="T7" fmla="*/ 10 h 10"/>
                    <a:gd name="T8" fmla="*/ 0 w 9"/>
                    <a:gd name="T9" fmla="*/ 9 h 10"/>
                    <a:gd name="T10" fmla="*/ 1 w 9"/>
                    <a:gd name="T11" fmla="*/ 9 h 10"/>
                    <a:gd name="T12" fmla="*/ 8 w 9"/>
                    <a:gd name="T13" fmla="*/ 9 h 10"/>
                    <a:gd name="T14" fmla="*/ 8 w 9"/>
                    <a:gd name="T15" fmla="*/ 9 h 10"/>
                    <a:gd name="T16" fmla="*/ 8 w 9"/>
                    <a:gd name="T17" fmla="*/ 0 h 10"/>
                    <a:gd name="T18" fmla="*/ 8 w 9"/>
                    <a:gd name="T19" fmla="*/ 0 h 10"/>
                    <a:gd name="T20" fmla="*/ 9 w 9"/>
                    <a:gd name="T21" fmla="*/ 0 h 10"/>
                    <a:gd name="T22" fmla="*/ 9 w 9"/>
                    <a:gd name="T23" fmla="*/ 0 h 1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9"/>
                    <a:gd name="T37" fmla="*/ 0 h 10"/>
                    <a:gd name="T38" fmla="*/ 9 w 9"/>
                    <a:gd name="T39" fmla="*/ 10 h 1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9" h="10">
                      <a:moveTo>
                        <a:pt x="9" y="0"/>
                      </a:moveTo>
                      <a:lnTo>
                        <a:pt x="9" y="9"/>
                      </a:lnTo>
                      <a:lnTo>
                        <a:pt x="8" y="10"/>
                      </a:lnTo>
                      <a:lnTo>
                        <a:pt x="1" y="10"/>
                      </a:lnTo>
                      <a:lnTo>
                        <a:pt x="0" y="9"/>
                      </a:lnTo>
                      <a:lnTo>
                        <a:pt x="1" y="9"/>
                      </a:lnTo>
                      <a:lnTo>
                        <a:pt x="8" y="9"/>
                      </a:lnTo>
                      <a:lnTo>
                        <a:pt x="8" y="0"/>
                      </a:lnTo>
                      <a:lnTo>
                        <a:pt x="9" y="0"/>
                      </a:lnTo>
                    </a:path>
                  </a:pathLst>
                </a:custGeom>
                <a:noFill/>
                <a:ln w="1588">
                  <a:solidFill>
                    <a:srgbClr val="000000"/>
                  </a:solidFill>
                  <a:round/>
                  <a:headEnd/>
                  <a:tailEnd/>
                </a:ln>
              </p:spPr>
              <p:txBody>
                <a:bodyPr/>
                <a:lstStyle/>
                <a:p>
                  <a:endParaRPr lang="en-US"/>
                </a:p>
              </p:txBody>
            </p:sp>
            <p:sp>
              <p:nvSpPr>
                <p:cNvPr id="1370" name="Freeform 880"/>
                <p:cNvSpPr>
                  <a:spLocks/>
                </p:cNvSpPr>
                <p:nvPr/>
              </p:nvSpPr>
              <p:spPr bwMode="auto">
                <a:xfrm>
                  <a:off x="3349" y="2159"/>
                  <a:ext cx="17" cy="1"/>
                </a:xfrm>
                <a:custGeom>
                  <a:avLst/>
                  <a:gdLst>
                    <a:gd name="T0" fmla="*/ 16 w 17"/>
                    <a:gd name="T1" fmla="*/ 1 h 1"/>
                    <a:gd name="T2" fmla="*/ 1 w 17"/>
                    <a:gd name="T3" fmla="*/ 1 h 1"/>
                    <a:gd name="T4" fmla="*/ 0 w 17"/>
                    <a:gd name="T5" fmla="*/ 0 h 1"/>
                    <a:gd name="T6" fmla="*/ 1 w 17"/>
                    <a:gd name="T7" fmla="*/ 0 h 1"/>
                    <a:gd name="T8" fmla="*/ 16 w 17"/>
                    <a:gd name="T9" fmla="*/ 0 h 1"/>
                    <a:gd name="T10" fmla="*/ 17 w 17"/>
                    <a:gd name="T11" fmla="*/ 0 h 1"/>
                    <a:gd name="T12" fmla="*/ 16 w 17"/>
                    <a:gd name="T13" fmla="*/ 1 h 1"/>
                    <a:gd name="T14" fmla="*/ 16 w 17"/>
                    <a:gd name="T15" fmla="*/ 1 h 1"/>
                    <a:gd name="T16" fmla="*/ 0 60000 65536"/>
                    <a:gd name="T17" fmla="*/ 0 60000 65536"/>
                    <a:gd name="T18" fmla="*/ 0 60000 65536"/>
                    <a:gd name="T19" fmla="*/ 0 60000 65536"/>
                    <a:gd name="T20" fmla="*/ 0 60000 65536"/>
                    <a:gd name="T21" fmla="*/ 0 60000 65536"/>
                    <a:gd name="T22" fmla="*/ 0 60000 65536"/>
                    <a:gd name="T23" fmla="*/ 0 60000 65536"/>
                    <a:gd name="T24" fmla="*/ 0 w 17"/>
                    <a:gd name="T25" fmla="*/ 0 h 1"/>
                    <a:gd name="T26" fmla="*/ 17 w 17"/>
                    <a:gd name="T27" fmla="*/ 1 h 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7" h="1">
                      <a:moveTo>
                        <a:pt x="16" y="1"/>
                      </a:moveTo>
                      <a:lnTo>
                        <a:pt x="1" y="1"/>
                      </a:lnTo>
                      <a:lnTo>
                        <a:pt x="0" y="0"/>
                      </a:lnTo>
                      <a:lnTo>
                        <a:pt x="1" y="0"/>
                      </a:lnTo>
                      <a:lnTo>
                        <a:pt x="16" y="0"/>
                      </a:lnTo>
                      <a:lnTo>
                        <a:pt x="17" y="0"/>
                      </a:lnTo>
                      <a:lnTo>
                        <a:pt x="16" y="1"/>
                      </a:lnTo>
                    </a:path>
                  </a:pathLst>
                </a:custGeom>
                <a:noFill/>
                <a:ln w="1588">
                  <a:solidFill>
                    <a:srgbClr val="000000"/>
                  </a:solidFill>
                  <a:round/>
                  <a:headEnd/>
                  <a:tailEnd/>
                </a:ln>
              </p:spPr>
              <p:txBody>
                <a:bodyPr/>
                <a:lstStyle/>
                <a:p>
                  <a:endParaRPr lang="en-US"/>
                </a:p>
              </p:txBody>
            </p:sp>
            <p:sp>
              <p:nvSpPr>
                <p:cNvPr id="1371" name="Freeform 881"/>
                <p:cNvSpPr>
                  <a:spLocks/>
                </p:cNvSpPr>
                <p:nvPr/>
              </p:nvSpPr>
              <p:spPr bwMode="auto">
                <a:xfrm>
                  <a:off x="3324" y="2159"/>
                  <a:ext cx="17" cy="1"/>
                </a:xfrm>
                <a:custGeom>
                  <a:avLst/>
                  <a:gdLst>
                    <a:gd name="T0" fmla="*/ 16 w 17"/>
                    <a:gd name="T1" fmla="*/ 1 h 1"/>
                    <a:gd name="T2" fmla="*/ 1 w 17"/>
                    <a:gd name="T3" fmla="*/ 1 h 1"/>
                    <a:gd name="T4" fmla="*/ 0 w 17"/>
                    <a:gd name="T5" fmla="*/ 0 h 1"/>
                    <a:gd name="T6" fmla="*/ 1 w 17"/>
                    <a:gd name="T7" fmla="*/ 0 h 1"/>
                    <a:gd name="T8" fmla="*/ 16 w 17"/>
                    <a:gd name="T9" fmla="*/ 0 h 1"/>
                    <a:gd name="T10" fmla="*/ 17 w 17"/>
                    <a:gd name="T11" fmla="*/ 0 h 1"/>
                    <a:gd name="T12" fmla="*/ 16 w 17"/>
                    <a:gd name="T13" fmla="*/ 1 h 1"/>
                    <a:gd name="T14" fmla="*/ 16 w 17"/>
                    <a:gd name="T15" fmla="*/ 1 h 1"/>
                    <a:gd name="T16" fmla="*/ 0 60000 65536"/>
                    <a:gd name="T17" fmla="*/ 0 60000 65536"/>
                    <a:gd name="T18" fmla="*/ 0 60000 65536"/>
                    <a:gd name="T19" fmla="*/ 0 60000 65536"/>
                    <a:gd name="T20" fmla="*/ 0 60000 65536"/>
                    <a:gd name="T21" fmla="*/ 0 60000 65536"/>
                    <a:gd name="T22" fmla="*/ 0 60000 65536"/>
                    <a:gd name="T23" fmla="*/ 0 60000 65536"/>
                    <a:gd name="T24" fmla="*/ 0 w 17"/>
                    <a:gd name="T25" fmla="*/ 0 h 1"/>
                    <a:gd name="T26" fmla="*/ 17 w 17"/>
                    <a:gd name="T27" fmla="*/ 1 h 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7" h="1">
                      <a:moveTo>
                        <a:pt x="16" y="1"/>
                      </a:moveTo>
                      <a:lnTo>
                        <a:pt x="1" y="1"/>
                      </a:lnTo>
                      <a:lnTo>
                        <a:pt x="0" y="0"/>
                      </a:lnTo>
                      <a:lnTo>
                        <a:pt x="1" y="0"/>
                      </a:lnTo>
                      <a:lnTo>
                        <a:pt x="16" y="0"/>
                      </a:lnTo>
                      <a:lnTo>
                        <a:pt x="17" y="0"/>
                      </a:lnTo>
                      <a:lnTo>
                        <a:pt x="16" y="1"/>
                      </a:lnTo>
                    </a:path>
                  </a:pathLst>
                </a:custGeom>
                <a:noFill/>
                <a:ln w="1588">
                  <a:solidFill>
                    <a:srgbClr val="000000"/>
                  </a:solidFill>
                  <a:round/>
                  <a:headEnd/>
                  <a:tailEnd/>
                </a:ln>
              </p:spPr>
              <p:txBody>
                <a:bodyPr/>
                <a:lstStyle/>
                <a:p>
                  <a:endParaRPr lang="en-US"/>
                </a:p>
              </p:txBody>
            </p:sp>
            <p:sp>
              <p:nvSpPr>
                <p:cNvPr id="1372" name="Freeform 882"/>
                <p:cNvSpPr>
                  <a:spLocks/>
                </p:cNvSpPr>
                <p:nvPr/>
              </p:nvSpPr>
              <p:spPr bwMode="auto">
                <a:xfrm>
                  <a:off x="3299" y="2159"/>
                  <a:ext cx="17" cy="1"/>
                </a:xfrm>
                <a:custGeom>
                  <a:avLst/>
                  <a:gdLst>
                    <a:gd name="T0" fmla="*/ 16 w 17"/>
                    <a:gd name="T1" fmla="*/ 1 h 1"/>
                    <a:gd name="T2" fmla="*/ 1 w 17"/>
                    <a:gd name="T3" fmla="*/ 1 h 1"/>
                    <a:gd name="T4" fmla="*/ 0 w 17"/>
                    <a:gd name="T5" fmla="*/ 0 h 1"/>
                    <a:gd name="T6" fmla="*/ 1 w 17"/>
                    <a:gd name="T7" fmla="*/ 0 h 1"/>
                    <a:gd name="T8" fmla="*/ 16 w 17"/>
                    <a:gd name="T9" fmla="*/ 0 h 1"/>
                    <a:gd name="T10" fmla="*/ 17 w 17"/>
                    <a:gd name="T11" fmla="*/ 0 h 1"/>
                    <a:gd name="T12" fmla="*/ 16 w 17"/>
                    <a:gd name="T13" fmla="*/ 1 h 1"/>
                    <a:gd name="T14" fmla="*/ 16 w 17"/>
                    <a:gd name="T15" fmla="*/ 1 h 1"/>
                    <a:gd name="T16" fmla="*/ 0 60000 65536"/>
                    <a:gd name="T17" fmla="*/ 0 60000 65536"/>
                    <a:gd name="T18" fmla="*/ 0 60000 65536"/>
                    <a:gd name="T19" fmla="*/ 0 60000 65536"/>
                    <a:gd name="T20" fmla="*/ 0 60000 65536"/>
                    <a:gd name="T21" fmla="*/ 0 60000 65536"/>
                    <a:gd name="T22" fmla="*/ 0 60000 65536"/>
                    <a:gd name="T23" fmla="*/ 0 60000 65536"/>
                    <a:gd name="T24" fmla="*/ 0 w 17"/>
                    <a:gd name="T25" fmla="*/ 0 h 1"/>
                    <a:gd name="T26" fmla="*/ 17 w 17"/>
                    <a:gd name="T27" fmla="*/ 1 h 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7" h="1">
                      <a:moveTo>
                        <a:pt x="16" y="1"/>
                      </a:moveTo>
                      <a:lnTo>
                        <a:pt x="1" y="1"/>
                      </a:lnTo>
                      <a:lnTo>
                        <a:pt x="0" y="0"/>
                      </a:lnTo>
                      <a:lnTo>
                        <a:pt x="1" y="0"/>
                      </a:lnTo>
                      <a:lnTo>
                        <a:pt x="16" y="0"/>
                      </a:lnTo>
                      <a:lnTo>
                        <a:pt x="17" y="0"/>
                      </a:lnTo>
                      <a:lnTo>
                        <a:pt x="16" y="1"/>
                      </a:lnTo>
                    </a:path>
                  </a:pathLst>
                </a:custGeom>
                <a:noFill/>
                <a:ln w="1588">
                  <a:solidFill>
                    <a:srgbClr val="000000"/>
                  </a:solidFill>
                  <a:round/>
                  <a:headEnd/>
                  <a:tailEnd/>
                </a:ln>
              </p:spPr>
              <p:txBody>
                <a:bodyPr/>
                <a:lstStyle/>
                <a:p>
                  <a:endParaRPr lang="en-US"/>
                </a:p>
              </p:txBody>
            </p:sp>
            <p:sp>
              <p:nvSpPr>
                <p:cNvPr id="1373" name="Freeform 883"/>
                <p:cNvSpPr>
                  <a:spLocks/>
                </p:cNvSpPr>
                <p:nvPr/>
              </p:nvSpPr>
              <p:spPr bwMode="auto">
                <a:xfrm>
                  <a:off x="3274" y="2159"/>
                  <a:ext cx="17" cy="1"/>
                </a:xfrm>
                <a:custGeom>
                  <a:avLst/>
                  <a:gdLst>
                    <a:gd name="T0" fmla="*/ 16 w 17"/>
                    <a:gd name="T1" fmla="*/ 1 h 1"/>
                    <a:gd name="T2" fmla="*/ 1 w 17"/>
                    <a:gd name="T3" fmla="*/ 1 h 1"/>
                    <a:gd name="T4" fmla="*/ 0 w 17"/>
                    <a:gd name="T5" fmla="*/ 0 h 1"/>
                    <a:gd name="T6" fmla="*/ 1 w 17"/>
                    <a:gd name="T7" fmla="*/ 0 h 1"/>
                    <a:gd name="T8" fmla="*/ 16 w 17"/>
                    <a:gd name="T9" fmla="*/ 0 h 1"/>
                    <a:gd name="T10" fmla="*/ 17 w 17"/>
                    <a:gd name="T11" fmla="*/ 0 h 1"/>
                    <a:gd name="T12" fmla="*/ 16 w 17"/>
                    <a:gd name="T13" fmla="*/ 1 h 1"/>
                    <a:gd name="T14" fmla="*/ 16 w 17"/>
                    <a:gd name="T15" fmla="*/ 1 h 1"/>
                    <a:gd name="T16" fmla="*/ 0 60000 65536"/>
                    <a:gd name="T17" fmla="*/ 0 60000 65536"/>
                    <a:gd name="T18" fmla="*/ 0 60000 65536"/>
                    <a:gd name="T19" fmla="*/ 0 60000 65536"/>
                    <a:gd name="T20" fmla="*/ 0 60000 65536"/>
                    <a:gd name="T21" fmla="*/ 0 60000 65536"/>
                    <a:gd name="T22" fmla="*/ 0 60000 65536"/>
                    <a:gd name="T23" fmla="*/ 0 60000 65536"/>
                    <a:gd name="T24" fmla="*/ 0 w 17"/>
                    <a:gd name="T25" fmla="*/ 0 h 1"/>
                    <a:gd name="T26" fmla="*/ 17 w 17"/>
                    <a:gd name="T27" fmla="*/ 1 h 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7" h="1">
                      <a:moveTo>
                        <a:pt x="16" y="1"/>
                      </a:moveTo>
                      <a:lnTo>
                        <a:pt x="1" y="1"/>
                      </a:lnTo>
                      <a:lnTo>
                        <a:pt x="0" y="0"/>
                      </a:lnTo>
                      <a:lnTo>
                        <a:pt x="1" y="0"/>
                      </a:lnTo>
                      <a:lnTo>
                        <a:pt x="16" y="0"/>
                      </a:lnTo>
                      <a:lnTo>
                        <a:pt x="17" y="0"/>
                      </a:lnTo>
                      <a:lnTo>
                        <a:pt x="16" y="1"/>
                      </a:lnTo>
                    </a:path>
                  </a:pathLst>
                </a:custGeom>
                <a:noFill/>
                <a:ln w="1588">
                  <a:solidFill>
                    <a:srgbClr val="000000"/>
                  </a:solidFill>
                  <a:round/>
                  <a:headEnd/>
                  <a:tailEnd/>
                </a:ln>
              </p:spPr>
              <p:txBody>
                <a:bodyPr/>
                <a:lstStyle/>
                <a:p>
                  <a:endParaRPr lang="en-US"/>
                </a:p>
              </p:txBody>
            </p:sp>
            <p:sp>
              <p:nvSpPr>
                <p:cNvPr id="1374" name="Freeform 884"/>
                <p:cNvSpPr>
                  <a:spLocks/>
                </p:cNvSpPr>
                <p:nvPr/>
              </p:nvSpPr>
              <p:spPr bwMode="auto">
                <a:xfrm>
                  <a:off x="3249" y="2159"/>
                  <a:ext cx="17" cy="1"/>
                </a:xfrm>
                <a:custGeom>
                  <a:avLst/>
                  <a:gdLst>
                    <a:gd name="T0" fmla="*/ 16 w 17"/>
                    <a:gd name="T1" fmla="*/ 1 h 1"/>
                    <a:gd name="T2" fmla="*/ 0 w 17"/>
                    <a:gd name="T3" fmla="*/ 1 h 1"/>
                    <a:gd name="T4" fmla="*/ 0 w 17"/>
                    <a:gd name="T5" fmla="*/ 0 h 1"/>
                    <a:gd name="T6" fmla="*/ 0 w 17"/>
                    <a:gd name="T7" fmla="*/ 0 h 1"/>
                    <a:gd name="T8" fmla="*/ 16 w 17"/>
                    <a:gd name="T9" fmla="*/ 0 h 1"/>
                    <a:gd name="T10" fmla="*/ 17 w 17"/>
                    <a:gd name="T11" fmla="*/ 0 h 1"/>
                    <a:gd name="T12" fmla="*/ 16 w 17"/>
                    <a:gd name="T13" fmla="*/ 1 h 1"/>
                    <a:gd name="T14" fmla="*/ 16 w 17"/>
                    <a:gd name="T15" fmla="*/ 1 h 1"/>
                    <a:gd name="T16" fmla="*/ 0 60000 65536"/>
                    <a:gd name="T17" fmla="*/ 0 60000 65536"/>
                    <a:gd name="T18" fmla="*/ 0 60000 65536"/>
                    <a:gd name="T19" fmla="*/ 0 60000 65536"/>
                    <a:gd name="T20" fmla="*/ 0 60000 65536"/>
                    <a:gd name="T21" fmla="*/ 0 60000 65536"/>
                    <a:gd name="T22" fmla="*/ 0 60000 65536"/>
                    <a:gd name="T23" fmla="*/ 0 60000 65536"/>
                    <a:gd name="T24" fmla="*/ 0 w 17"/>
                    <a:gd name="T25" fmla="*/ 0 h 1"/>
                    <a:gd name="T26" fmla="*/ 17 w 17"/>
                    <a:gd name="T27" fmla="*/ 1 h 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7" h="1">
                      <a:moveTo>
                        <a:pt x="16" y="1"/>
                      </a:moveTo>
                      <a:lnTo>
                        <a:pt x="0" y="1"/>
                      </a:lnTo>
                      <a:lnTo>
                        <a:pt x="0" y="0"/>
                      </a:lnTo>
                      <a:lnTo>
                        <a:pt x="16" y="0"/>
                      </a:lnTo>
                      <a:lnTo>
                        <a:pt x="17" y="0"/>
                      </a:lnTo>
                      <a:lnTo>
                        <a:pt x="16" y="1"/>
                      </a:lnTo>
                    </a:path>
                  </a:pathLst>
                </a:custGeom>
                <a:noFill/>
                <a:ln w="1588">
                  <a:solidFill>
                    <a:srgbClr val="000000"/>
                  </a:solidFill>
                  <a:round/>
                  <a:headEnd/>
                  <a:tailEnd/>
                </a:ln>
              </p:spPr>
              <p:txBody>
                <a:bodyPr/>
                <a:lstStyle/>
                <a:p>
                  <a:endParaRPr lang="en-US"/>
                </a:p>
              </p:txBody>
            </p:sp>
            <p:sp>
              <p:nvSpPr>
                <p:cNvPr id="1375" name="Freeform 885"/>
                <p:cNvSpPr>
                  <a:spLocks/>
                </p:cNvSpPr>
                <p:nvPr/>
              </p:nvSpPr>
              <p:spPr bwMode="auto">
                <a:xfrm>
                  <a:off x="3240" y="2159"/>
                  <a:ext cx="0" cy="17"/>
                </a:xfrm>
                <a:custGeom>
                  <a:avLst/>
                  <a:gdLst>
                    <a:gd name="T0" fmla="*/ 1 h 17"/>
                    <a:gd name="T1" fmla="*/ 16 h 17"/>
                    <a:gd name="T2" fmla="*/ 17 h 17"/>
                    <a:gd name="T3" fmla="*/ 16 h 17"/>
                    <a:gd name="T4" fmla="*/ 1 h 17"/>
                    <a:gd name="T5" fmla="*/ 0 h 17"/>
                    <a:gd name="T6" fmla="*/ 1 h 17"/>
                    <a:gd name="T7" fmla="*/ 1 h 17"/>
                    <a:gd name="T8" fmla="*/ 0 60000 65536"/>
                    <a:gd name="T9" fmla="*/ 0 60000 65536"/>
                    <a:gd name="T10" fmla="*/ 0 60000 65536"/>
                    <a:gd name="T11" fmla="*/ 0 60000 65536"/>
                    <a:gd name="T12" fmla="*/ 0 60000 65536"/>
                    <a:gd name="T13" fmla="*/ 0 60000 65536"/>
                    <a:gd name="T14" fmla="*/ 0 60000 65536"/>
                    <a:gd name="T15" fmla="*/ 0 60000 65536"/>
                    <a:gd name="T16" fmla="*/ 0 h 17"/>
                    <a:gd name="T17" fmla="*/ 17 h 17"/>
                  </a:gdLst>
                  <a:ahLst/>
                  <a:cxnLst>
                    <a:cxn ang="T8">
                      <a:pos x="0" y="T0"/>
                    </a:cxn>
                    <a:cxn ang="T9">
                      <a:pos x="0" y="T1"/>
                    </a:cxn>
                    <a:cxn ang="T10">
                      <a:pos x="0" y="T2"/>
                    </a:cxn>
                    <a:cxn ang="T11">
                      <a:pos x="0" y="T3"/>
                    </a:cxn>
                    <a:cxn ang="T12">
                      <a:pos x="0" y="T4"/>
                    </a:cxn>
                    <a:cxn ang="T13">
                      <a:pos x="0" y="T5"/>
                    </a:cxn>
                    <a:cxn ang="T14">
                      <a:pos x="0" y="T6"/>
                    </a:cxn>
                    <a:cxn ang="T15">
                      <a:pos x="0" y="T7"/>
                    </a:cxn>
                  </a:cxnLst>
                  <a:rect l="0" t="T16" r="0" b="T17"/>
                  <a:pathLst>
                    <a:path h="17">
                      <a:moveTo>
                        <a:pt x="0" y="1"/>
                      </a:moveTo>
                      <a:lnTo>
                        <a:pt x="0" y="16"/>
                      </a:lnTo>
                      <a:lnTo>
                        <a:pt x="0" y="17"/>
                      </a:lnTo>
                      <a:lnTo>
                        <a:pt x="0" y="16"/>
                      </a:lnTo>
                      <a:lnTo>
                        <a:pt x="0" y="1"/>
                      </a:lnTo>
                      <a:lnTo>
                        <a:pt x="0" y="0"/>
                      </a:lnTo>
                      <a:lnTo>
                        <a:pt x="0" y="1"/>
                      </a:lnTo>
                    </a:path>
                  </a:pathLst>
                </a:custGeom>
                <a:noFill/>
                <a:ln w="1588">
                  <a:solidFill>
                    <a:srgbClr val="000000"/>
                  </a:solidFill>
                  <a:round/>
                  <a:headEnd/>
                  <a:tailEnd/>
                </a:ln>
              </p:spPr>
              <p:txBody>
                <a:bodyPr/>
                <a:lstStyle/>
                <a:p>
                  <a:endParaRPr lang="en-US"/>
                </a:p>
              </p:txBody>
            </p:sp>
            <p:sp>
              <p:nvSpPr>
                <p:cNvPr id="1376" name="Freeform 886"/>
                <p:cNvSpPr>
                  <a:spLocks/>
                </p:cNvSpPr>
                <p:nvPr/>
              </p:nvSpPr>
              <p:spPr bwMode="auto">
                <a:xfrm>
                  <a:off x="3236" y="2167"/>
                  <a:ext cx="8" cy="12"/>
                </a:xfrm>
                <a:custGeom>
                  <a:avLst/>
                  <a:gdLst>
                    <a:gd name="T0" fmla="*/ 0 w 8"/>
                    <a:gd name="T1" fmla="*/ 0 h 12"/>
                    <a:gd name="T2" fmla="*/ 4 w 8"/>
                    <a:gd name="T3" fmla="*/ 12 h 12"/>
                    <a:gd name="T4" fmla="*/ 8 w 8"/>
                    <a:gd name="T5" fmla="*/ 0 h 12"/>
                    <a:gd name="T6" fmla="*/ 0 60000 65536"/>
                    <a:gd name="T7" fmla="*/ 0 60000 65536"/>
                    <a:gd name="T8" fmla="*/ 0 60000 65536"/>
                    <a:gd name="T9" fmla="*/ 0 w 8"/>
                    <a:gd name="T10" fmla="*/ 0 h 12"/>
                    <a:gd name="T11" fmla="*/ 8 w 8"/>
                    <a:gd name="T12" fmla="*/ 12 h 12"/>
                  </a:gdLst>
                  <a:ahLst/>
                  <a:cxnLst>
                    <a:cxn ang="T6">
                      <a:pos x="T0" y="T1"/>
                    </a:cxn>
                    <a:cxn ang="T7">
                      <a:pos x="T2" y="T3"/>
                    </a:cxn>
                    <a:cxn ang="T8">
                      <a:pos x="T4" y="T5"/>
                    </a:cxn>
                  </a:cxnLst>
                  <a:rect l="T9" t="T10" r="T11" b="T12"/>
                  <a:pathLst>
                    <a:path w="8" h="12">
                      <a:moveTo>
                        <a:pt x="0" y="0"/>
                      </a:moveTo>
                      <a:lnTo>
                        <a:pt x="4" y="12"/>
                      </a:lnTo>
                      <a:lnTo>
                        <a:pt x="8" y="0"/>
                      </a:lnTo>
                    </a:path>
                  </a:pathLst>
                </a:custGeom>
                <a:noFill/>
                <a:ln w="0">
                  <a:solidFill>
                    <a:srgbClr val="000000"/>
                  </a:solidFill>
                  <a:round/>
                  <a:headEnd/>
                  <a:tailEnd/>
                </a:ln>
              </p:spPr>
              <p:txBody>
                <a:bodyPr/>
                <a:lstStyle/>
                <a:p>
                  <a:endParaRPr lang="en-US"/>
                </a:p>
              </p:txBody>
            </p:sp>
            <p:sp>
              <p:nvSpPr>
                <p:cNvPr id="1377" name="Freeform 887"/>
                <p:cNvSpPr>
                  <a:spLocks/>
                </p:cNvSpPr>
                <p:nvPr/>
              </p:nvSpPr>
              <p:spPr bwMode="auto">
                <a:xfrm>
                  <a:off x="3336" y="2099"/>
                  <a:ext cx="92" cy="51"/>
                </a:xfrm>
                <a:custGeom>
                  <a:avLst/>
                  <a:gdLst>
                    <a:gd name="T0" fmla="*/ 0 w 92"/>
                    <a:gd name="T1" fmla="*/ 38 h 51"/>
                    <a:gd name="T2" fmla="*/ 1 w 92"/>
                    <a:gd name="T3" fmla="*/ 44 h 51"/>
                    <a:gd name="T4" fmla="*/ 4 w 92"/>
                    <a:gd name="T5" fmla="*/ 48 h 51"/>
                    <a:gd name="T6" fmla="*/ 8 w 92"/>
                    <a:gd name="T7" fmla="*/ 50 h 51"/>
                    <a:gd name="T8" fmla="*/ 13 w 92"/>
                    <a:gd name="T9" fmla="*/ 51 h 51"/>
                    <a:gd name="T10" fmla="*/ 79 w 92"/>
                    <a:gd name="T11" fmla="*/ 51 h 51"/>
                    <a:gd name="T12" fmla="*/ 84 w 92"/>
                    <a:gd name="T13" fmla="*/ 50 h 51"/>
                    <a:gd name="T14" fmla="*/ 88 w 92"/>
                    <a:gd name="T15" fmla="*/ 48 h 51"/>
                    <a:gd name="T16" fmla="*/ 91 w 92"/>
                    <a:gd name="T17" fmla="*/ 44 h 51"/>
                    <a:gd name="T18" fmla="*/ 92 w 92"/>
                    <a:gd name="T19" fmla="*/ 38 h 51"/>
                    <a:gd name="T20" fmla="*/ 92 w 92"/>
                    <a:gd name="T21" fmla="*/ 38 h 51"/>
                    <a:gd name="T22" fmla="*/ 92 w 92"/>
                    <a:gd name="T23" fmla="*/ 13 h 51"/>
                    <a:gd name="T24" fmla="*/ 91 w 92"/>
                    <a:gd name="T25" fmla="*/ 7 h 51"/>
                    <a:gd name="T26" fmla="*/ 88 w 92"/>
                    <a:gd name="T27" fmla="*/ 3 h 51"/>
                    <a:gd name="T28" fmla="*/ 84 w 92"/>
                    <a:gd name="T29" fmla="*/ 1 h 51"/>
                    <a:gd name="T30" fmla="*/ 79 w 92"/>
                    <a:gd name="T31" fmla="*/ 0 h 51"/>
                    <a:gd name="T32" fmla="*/ 13 w 92"/>
                    <a:gd name="T33" fmla="*/ 0 h 51"/>
                    <a:gd name="T34" fmla="*/ 8 w 92"/>
                    <a:gd name="T35" fmla="*/ 1 h 51"/>
                    <a:gd name="T36" fmla="*/ 4 w 92"/>
                    <a:gd name="T37" fmla="*/ 3 h 51"/>
                    <a:gd name="T38" fmla="*/ 1 w 92"/>
                    <a:gd name="T39" fmla="*/ 7 h 51"/>
                    <a:gd name="T40" fmla="*/ 0 w 92"/>
                    <a:gd name="T41" fmla="*/ 13 h 51"/>
                    <a:gd name="T42" fmla="*/ 0 w 92"/>
                    <a:gd name="T43" fmla="*/ 38 h 51"/>
                    <a:gd name="T44" fmla="*/ 0 w 92"/>
                    <a:gd name="T45" fmla="*/ 38 h 5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2"/>
                    <a:gd name="T70" fmla="*/ 0 h 51"/>
                    <a:gd name="T71" fmla="*/ 92 w 92"/>
                    <a:gd name="T72" fmla="*/ 51 h 5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2" h="51">
                      <a:moveTo>
                        <a:pt x="0" y="38"/>
                      </a:moveTo>
                      <a:lnTo>
                        <a:pt x="1" y="44"/>
                      </a:lnTo>
                      <a:lnTo>
                        <a:pt x="4" y="48"/>
                      </a:lnTo>
                      <a:lnTo>
                        <a:pt x="8" y="50"/>
                      </a:lnTo>
                      <a:lnTo>
                        <a:pt x="13" y="51"/>
                      </a:lnTo>
                      <a:lnTo>
                        <a:pt x="79" y="51"/>
                      </a:lnTo>
                      <a:lnTo>
                        <a:pt x="84" y="50"/>
                      </a:lnTo>
                      <a:lnTo>
                        <a:pt x="88" y="48"/>
                      </a:lnTo>
                      <a:lnTo>
                        <a:pt x="91" y="44"/>
                      </a:lnTo>
                      <a:lnTo>
                        <a:pt x="92" y="38"/>
                      </a:lnTo>
                      <a:lnTo>
                        <a:pt x="92" y="13"/>
                      </a:lnTo>
                      <a:lnTo>
                        <a:pt x="91" y="7"/>
                      </a:lnTo>
                      <a:lnTo>
                        <a:pt x="88" y="3"/>
                      </a:lnTo>
                      <a:lnTo>
                        <a:pt x="84" y="1"/>
                      </a:lnTo>
                      <a:lnTo>
                        <a:pt x="79" y="0"/>
                      </a:lnTo>
                      <a:lnTo>
                        <a:pt x="13" y="0"/>
                      </a:lnTo>
                      <a:lnTo>
                        <a:pt x="8" y="1"/>
                      </a:lnTo>
                      <a:lnTo>
                        <a:pt x="4" y="3"/>
                      </a:lnTo>
                      <a:lnTo>
                        <a:pt x="1" y="7"/>
                      </a:lnTo>
                      <a:lnTo>
                        <a:pt x="0" y="13"/>
                      </a:lnTo>
                      <a:lnTo>
                        <a:pt x="0" y="38"/>
                      </a:lnTo>
                      <a:close/>
                    </a:path>
                  </a:pathLst>
                </a:custGeom>
                <a:solidFill>
                  <a:srgbClr val="FFFFFF"/>
                </a:solidFill>
                <a:ln w="9525">
                  <a:noFill/>
                  <a:round/>
                  <a:headEnd/>
                  <a:tailEnd/>
                </a:ln>
              </p:spPr>
              <p:txBody>
                <a:bodyPr/>
                <a:lstStyle/>
                <a:p>
                  <a:endParaRPr lang="en-US"/>
                </a:p>
              </p:txBody>
            </p:sp>
            <p:sp>
              <p:nvSpPr>
                <p:cNvPr id="1378" name="Freeform 888"/>
                <p:cNvSpPr>
                  <a:spLocks/>
                </p:cNvSpPr>
                <p:nvPr/>
              </p:nvSpPr>
              <p:spPr bwMode="auto">
                <a:xfrm>
                  <a:off x="3336" y="2099"/>
                  <a:ext cx="92" cy="51"/>
                </a:xfrm>
                <a:custGeom>
                  <a:avLst/>
                  <a:gdLst>
                    <a:gd name="T0" fmla="*/ 0 w 92"/>
                    <a:gd name="T1" fmla="*/ 38 h 51"/>
                    <a:gd name="T2" fmla="*/ 1 w 92"/>
                    <a:gd name="T3" fmla="*/ 44 h 51"/>
                    <a:gd name="T4" fmla="*/ 4 w 92"/>
                    <a:gd name="T5" fmla="*/ 48 h 51"/>
                    <a:gd name="T6" fmla="*/ 8 w 92"/>
                    <a:gd name="T7" fmla="*/ 50 h 51"/>
                    <a:gd name="T8" fmla="*/ 13 w 92"/>
                    <a:gd name="T9" fmla="*/ 51 h 51"/>
                    <a:gd name="T10" fmla="*/ 79 w 92"/>
                    <a:gd name="T11" fmla="*/ 51 h 51"/>
                    <a:gd name="T12" fmla="*/ 84 w 92"/>
                    <a:gd name="T13" fmla="*/ 50 h 51"/>
                    <a:gd name="T14" fmla="*/ 88 w 92"/>
                    <a:gd name="T15" fmla="*/ 48 h 51"/>
                    <a:gd name="T16" fmla="*/ 91 w 92"/>
                    <a:gd name="T17" fmla="*/ 44 h 51"/>
                    <a:gd name="T18" fmla="*/ 92 w 92"/>
                    <a:gd name="T19" fmla="*/ 38 h 51"/>
                    <a:gd name="T20" fmla="*/ 92 w 92"/>
                    <a:gd name="T21" fmla="*/ 38 h 51"/>
                    <a:gd name="T22" fmla="*/ 92 w 92"/>
                    <a:gd name="T23" fmla="*/ 13 h 51"/>
                    <a:gd name="T24" fmla="*/ 91 w 92"/>
                    <a:gd name="T25" fmla="*/ 7 h 51"/>
                    <a:gd name="T26" fmla="*/ 88 w 92"/>
                    <a:gd name="T27" fmla="*/ 3 h 51"/>
                    <a:gd name="T28" fmla="*/ 84 w 92"/>
                    <a:gd name="T29" fmla="*/ 1 h 51"/>
                    <a:gd name="T30" fmla="*/ 79 w 92"/>
                    <a:gd name="T31" fmla="*/ 0 h 51"/>
                    <a:gd name="T32" fmla="*/ 13 w 92"/>
                    <a:gd name="T33" fmla="*/ 0 h 51"/>
                    <a:gd name="T34" fmla="*/ 8 w 92"/>
                    <a:gd name="T35" fmla="*/ 1 h 51"/>
                    <a:gd name="T36" fmla="*/ 4 w 92"/>
                    <a:gd name="T37" fmla="*/ 3 h 51"/>
                    <a:gd name="T38" fmla="*/ 1 w 92"/>
                    <a:gd name="T39" fmla="*/ 7 h 51"/>
                    <a:gd name="T40" fmla="*/ 0 w 92"/>
                    <a:gd name="T41" fmla="*/ 13 h 51"/>
                    <a:gd name="T42" fmla="*/ 0 w 92"/>
                    <a:gd name="T43" fmla="*/ 38 h 51"/>
                    <a:gd name="T44" fmla="*/ 0 w 92"/>
                    <a:gd name="T45" fmla="*/ 38 h 5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2"/>
                    <a:gd name="T70" fmla="*/ 0 h 51"/>
                    <a:gd name="T71" fmla="*/ 92 w 92"/>
                    <a:gd name="T72" fmla="*/ 51 h 5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2" h="51">
                      <a:moveTo>
                        <a:pt x="0" y="38"/>
                      </a:moveTo>
                      <a:lnTo>
                        <a:pt x="1" y="44"/>
                      </a:lnTo>
                      <a:lnTo>
                        <a:pt x="4" y="48"/>
                      </a:lnTo>
                      <a:lnTo>
                        <a:pt x="8" y="50"/>
                      </a:lnTo>
                      <a:lnTo>
                        <a:pt x="13" y="51"/>
                      </a:lnTo>
                      <a:lnTo>
                        <a:pt x="79" y="51"/>
                      </a:lnTo>
                      <a:lnTo>
                        <a:pt x="84" y="50"/>
                      </a:lnTo>
                      <a:lnTo>
                        <a:pt x="88" y="48"/>
                      </a:lnTo>
                      <a:lnTo>
                        <a:pt x="91" y="44"/>
                      </a:lnTo>
                      <a:lnTo>
                        <a:pt x="92" y="38"/>
                      </a:lnTo>
                      <a:lnTo>
                        <a:pt x="92" y="13"/>
                      </a:lnTo>
                      <a:lnTo>
                        <a:pt x="91" y="7"/>
                      </a:lnTo>
                      <a:lnTo>
                        <a:pt x="88" y="3"/>
                      </a:lnTo>
                      <a:lnTo>
                        <a:pt x="84" y="1"/>
                      </a:lnTo>
                      <a:lnTo>
                        <a:pt x="79" y="0"/>
                      </a:lnTo>
                      <a:lnTo>
                        <a:pt x="13" y="0"/>
                      </a:lnTo>
                      <a:lnTo>
                        <a:pt x="8" y="1"/>
                      </a:lnTo>
                      <a:lnTo>
                        <a:pt x="4" y="3"/>
                      </a:lnTo>
                      <a:lnTo>
                        <a:pt x="1" y="7"/>
                      </a:lnTo>
                      <a:lnTo>
                        <a:pt x="0" y="13"/>
                      </a:lnTo>
                      <a:lnTo>
                        <a:pt x="0" y="38"/>
                      </a:lnTo>
                    </a:path>
                  </a:pathLst>
                </a:custGeom>
                <a:noFill/>
                <a:ln w="0">
                  <a:solidFill>
                    <a:srgbClr val="000000"/>
                  </a:solidFill>
                  <a:round/>
                  <a:headEnd/>
                  <a:tailEnd/>
                </a:ln>
              </p:spPr>
              <p:txBody>
                <a:bodyPr/>
                <a:lstStyle/>
                <a:p>
                  <a:endParaRPr lang="en-US"/>
                </a:p>
              </p:txBody>
            </p:sp>
            <p:sp>
              <p:nvSpPr>
                <p:cNvPr id="1379" name="Freeform 889"/>
                <p:cNvSpPr>
                  <a:spLocks/>
                </p:cNvSpPr>
                <p:nvPr/>
              </p:nvSpPr>
              <p:spPr bwMode="auto">
                <a:xfrm>
                  <a:off x="3101" y="2099"/>
                  <a:ext cx="108" cy="51"/>
                </a:xfrm>
                <a:custGeom>
                  <a:avLst/>
                  <a:gdLst>
                    <a:gd name="T0" fmla="*/ 0 w 108"/>
                    <a:gd name="T1" fmla="*/ 38 h 51"/>
                    <a:gd name="T2" fmla="*/ 1 w 108"/>
                    <a:gd name="T3" fmla="*/ 44 h 51"/>
                    <a:gd name="T4" fmla="*/ 4 w 108"/>
                    <a:gd name="T5" fmla="*/ 48 h 51"/>
                    <a:gd name="T6" fmla="*/ 8 w 108"/>
                    <a:gd name="T7" fmla="*/ 50 h 51"/>
                    <a:gd name="T8" fmla="*/ 13 w 108"/>
                    <a:gd name="T9" fmla="*/ 51 h 51"/>
                    <a:gd name="T10" fmla="*/ 95 w 108"/>
                    <a:gd name="T11" fmla="*/ 51 h 51"/>
                    <a:gd name="T12" fmla="*/ 101 w 108"/>
                    <a:gd name="T13" fmla="*/ 50 h 51"/>
                    <a:gd name="T14" fmla="*/ 105 w 108"/>
                    <a:gd name="T15" fmla="*/ 48 h 51"/>
                    <a:gd name="T16" fmla="*/ 107 w 108"/>
                    <a:gd name="T17" fmla="*/ 44 h 51"/>
                    <a:gd name="T18" fmla="*/ 108 w 108"/>
                    <a:gd name="T19" fmla="*/ 38 h 51"/>
                    <a:gd name="T20" fmla="*/ 108 w 108"/>
                    <a:gd name="T21" fmla="*/ 38 h 51"/>
                    <a:gd name="T22" fmla="*/ 108 w 108"/>
                    <a:gd name="T23" fmla="*/ 13 h 51"/>
                    <a:gd name="T24" fmla="*/ 107 w 108"/>
                    <a:gd name="T25" fmla="*/ 7 h 51"/>
                    <a:gd name="T26" fmla="*/ 105 w 108"/>
                    <a:gd name="T27" fmla="*/ 3 h 51"/>
                    <a:gd name="T28" fmla="*/ 101 w 108"/>
                    <a:gd name="T29" fmla="*/ 1 h 51"/>
                    <a:gd name="T30" fmla="*/ 95 w 108"/>
                    <a:gd name="T31" fmla="*/ 0 h 51"/>
                    <a:gd name="T32" fmla="*/ 13 w 108"/>
                    <a:gd name="T33" fmla="*/ 0 h 51"/>
                    <a:gd name="T34" fmla="*/ 8 w 108"/>
                    <a:gd name="T35" fmla="*/ 1 h 51"/>
                    <a:gd name="T36" fmla="*/ 4 w 108"/>
                    <a:gd name="T37" fmla="*/ 3 h 51"/>
                    <a:gd name="T38" fmla="*/ 1 w 108"/>
                    <a:gd name="T39" fmla="*/ 7 h 51"/>
                    <a:gd name="T40" fmla="*/ 0 w 108"/>
                    <a:gd name="T41" fmla="*/ 13 h 51"/>
                    <a:gd name="T42" fmla="*/ 0 w 108"/>
                    <a:gd name="T43" fmla="*/ 38 h 51"/>
                    <a:gd name="T44" fmla="*/ 0 w 108"/>
                    <a:gd name="T45" fmla="*/ 38 h 5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8"/>
                    <a:gd name="T70" fmla="*/ 0 h 51"/>
                    <a:gd name="T71" fmla="*/ 108 w 108"/>
                    <a:gd name="T72" fmla="*/ 51 h 5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8" h="51">
                      <a:moveTo>
                        <a:pt x="0" y="38"/>
                      </a:moveTo>
                      <a:lnTo>
                        <a:pt x="1" y="44"/>
                      </a:lnTo>
                      <a:lnTo>
                        <a:pt x="4" y="48"/>
                      </a:lnTo>
                      <a:lnTo>
                        <a:pt x="8" y="50"/>
                      </a:lnTo>
                      <a:lnTo>
                        <a:pt x="13" y="51"/>
                      </a:lnTo>
                      <a:lnTo>
                        <a:pt x="95" y="51"/>
                      </a:lnTo>
                      <a:lnTo>
                        <a:pt x="101" y="50"/>
                      </a:lnTo>
                      <a:lnTo>
                        <a:pt x="105" y="48"/>
                      </a:lnTo>
                      <a:lnTo>
                        <a:pt x="107" y="44"/>
                      </a:lnTo>
                      <a:lnTo>
                        <a:pt x="108" y="38"/>
                      </a:lnTo>
                      <a:lnTo>
                        <a:pt x="108" y="13"/>
                      </a:lnTo>
                      <a:lnTo>
                        <a:pt x="107" y="7"/>
                      </a:lnTo>
                      <a:lnTo>
                        <a:pt x="105" y="3"/>
                      </a:lnTo>
                      <a:lnTo>
                        <a:pt x="101" y="1"/>
                      </a:lnTo>
                      <a:lnTo>
                        <a:pt x="95" y="0"/>
                      </a:lnTo>
                      <a:lnTo>
                        <a:pt x="13" y="0"/>
                      </a:lnTo>
                      <a:lnTo>
                        <a:pt x="8" y="1"/>
                      </a:lnTo>
                      <a:lnTo>
                        <a:pt x="4" y="3"/>
                      </a:lnTo>
                      <a:lnTo>
                        <a:pt x="1" y="7"/>
                      </a:lnTo>
                      <a:lnTo>
                        <a:pt x="0" y="13"/>
                      </a:lnTo>
                      <a:lnTo>
                        <a:pt x="0" y="38"/>
                      </a:lnTo>
                      <a:close/>
                    </a:path>
                  </a:pathLst>
                </a:custGeom>
                <a:solidFill>
                  <a:srgbClr val="FFFFFF"/>
                </a:solidFill>
                <a:ln w="9525">
                  <a:noFill/>
                  <a:round/>
                  <a:headEnd/>
                  <a:tailEnd/>
                </a:ln>
              </p:spPr>
              <p:txBody>
                <a:bodyPr/>
                <a:lstStyle/>
                <a:p>
                  <a:endParaRPr lang="en-US"/>
                </a:p>
              </p:txBody>
            </p:sp>
          </p:grpSp>
          <p:grpSp>
            <p:nvGrpSpPr>
              <p:cNvPr id="20" name="Group 890"/>
              <p:cNvGrpSpPr>
                <a:grpSpLocks/>
              </p:cNvGrpSpPr>
              <p:nvPr/>
            </p:nvGrpSpPr>
            <p:grpSpPr bwMode="auto">
              <a:xfrm>
                <a:off x="4155" y="737"/>
                <a:ext cx="733" cy="266"/>
                <a:chOff x="2603" y="1968"/>
                <a:chExt cx="733" cy="266"/>
              </a:xfrm>
            </p:grpSpPr>
            <p:sp>
              <p:nvSpPr>
                <p:cNvPr id="977" name="Freeform 891"/>
                <p:cNvSpPr>
                  <a:spLocks/>
                </p:cNvSpPr>
                <p:nvPr/>
              </p:nvSpPr>
              <p:spPr bwMode="auto">
                <a:xfrm>
                  <a:off x="3101" y="2099"/>
                  <a:ext cx="108" cy="51"/>
                </a:xfrm>
                <a:custGeom>
                  <a:avLst/>
                  <a:gdLst>
                    <a:gd name="T0" fmla="*/ 0 w 108"/>
                    <a:gd name="T1" fmla="*/ 38 h 51"/>
                    <a:gd name="T2" fmla="*/ 1 w 108"/>
                    <a:gd name="T3" fmla="*/ 44 h 51"/>
                    <a:gd name="T4" fmla="*/ 4 w 108"/>
                    <a:gd name="T5" fmla="*/ 48 h 51"/>
                    <a:gd name="T6" fmla="*/ 8 w 108"/>
                    <a:gd name="T7" fmla="*/ 50 h 51"/>
                    <a:gd name="T8" fmla="*/ 13 w 108"/>
                    <a:gd name="T9" fmla="*/ 51 h 51"/>
                    <a:gd name="T10" fmla="*/ 95 w 108"/>
                    <a:gd name="T11" fmla="*/ 51 h 51"/>
                    <a:gd name="T12" fmla="*/ 101 w 108"/>
                    <a:gd name="T13" fmla="*/ 50 h 51"/>
                    <a:gd name="T14" fmla="*/ 105 w 108"/>
                    <a:gd name="T15" fmla="*/ 48 h 51"/>
                    <a:gd name="T16" fmla="*/ 107 w 108"/>
                    <a:gd name="T17" fmla="*/ 44 h 51"/>
                    <a:gd name="T18" fmla="*/ 108 w 108"/>
                    <a:gd name="T19" fmla="*/ 38 h 51"/>
                    <a:gd name="T20" fmla="*/ 108 w 108"/>
                    <a:gd name="T21" fmla="*/ 38 h 51"/>
                    <a:gd name="T22" fmla="*/ 108 w 108"/>
                    <a:gd name="T23" fmla="*/ 13 h 51"/>
                    <a:gd name="T24" fmla="*/ 107 w 108"/>
                    <a:gd name="T25" fmla="*/ 7 h 51"/>
                    <a:gd name="T26" fmla="*/ 105 w 108"/>
                    <a:gd name="T27" fmla="*/ 3 h 51"/>
                    <a:gd name="T28" fmla="*/ 101 w 108"/>
                    <a:gd name="T29" fmla="*/ 1 h 51"/>
                    <a:gd name="T30" fmla="*/ 95 w 108"/>
                    <a:gd name="T31" fmla="*/ 0 h 51"/>
                    <a:gd name="T32" fmla="*/ 13 w 108"/>
                    <a:gd name="T33" fmla="*/ 0 h 51"/>
                    <a:gd name="T34" fmla="*/ 8 w 108"/>
                    <a:gd name="T35" fmla="*/ 1 h 51"/>
                    <a:gd name="T36" fmla="*/ 4 w 108"/>
                    <a:gd name="T37" fmla="*/ 3 h 51"/>
                    <a:gd name="T38" fmla="*/ 1 w 108"/>
                    <a:gd name="T39" fmla="*/ 7 h 51"/>
                    <a:gd name="T40" fmla="*/ 0 w 108"/>
                    <a:gd name="T41" fmla="*/ 13 h 51"/>
                    <a:gd name="T42" fmla="*/ 0 w 108"/>
                    <a:gd name="T43" fmla="*/ 38 h 51"/>
                    <a:gd name="T44" fmla="*/ 0 w 108"/>
                    <a:gd name="T45" fmla="*/ 38 h 5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8"/>
                    <a:gd name="T70" fmla="*/ 0 h 51"/>
                    <a:gd name="T71" fmla="*/ 108 w 108"/>
                    <a:gd name="T72" fmla="*/ 51 h 5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8" h="51">
                      <a:moveTo>
                        <a:pt x="0" y="38"/>
                      </a:moveTo>
                      <a:lnTo>
                        <a:pt x="1" y="44"/>
                      </a:lnTo>
                      <a:lnTo>
                        <a:pt x="4" y="48"/>
                      </a:lnTo>
                      <a:lnTo>
                        <a:pt x="8" y="50"/>
                      </a:lnTo>
                      <a:lnTo>
                        <a:pt x="13" y="51"/>
                      </a:lnTo>
                      <a:lnTo>
                        <a:pt x="95" y="51"/>
                      </a:lnTo>
                      <a:lnTo>
                        <a:pt x="101" y="50"/>
                      </a:lnTo>
                      <a:lnTo>
                        <a:pt x="105" y="48"/>
                      </a:lnTo>
                      <a:lnTo>
                        <a:pt x="107" y="44"/>
                      </a:lnTo>
                      <a:lnTo>
                        <a:pt x="108" y="38"/>
                      </a:lnTo>
                      <a:lnTo>
                        <a:pt x="108" y="13"/>
                      </a:lnTo>
                      <a:lnTo>
                        <a:pt x="107" y="7"/>
                      </a:lnTo>
                      <a:lnTo>
                        <a:pt x="105" y="3"/>
                      </a:lnTo>
                      <a:lnTo>
                        <a:pt x="101" y="1"/>
                      </a:lnTo>
                      <a:lnTo>
                        <a:pt x="95" y="0"/>
                      </a:lnTo>
                      <a:lnTo>
                        <a:pt x="13" y="0"/>
                      </a:lnTo>
                      <a:lnTo>
                        <a:pt x="8" y="1"/>
                      </a:lnTo>
                      <a:lnTo>
                        <a:pt x="4" y="3"/>
                      </a:lnTo>
                      <a:lnTo>
                        <a:pt x="1" y="7"/>
                      </a:lnTo>
                      <a:lnTo>
                        <a:pt x="0" y="13"/>
                      </a:lnTo>
                      <a:lnTo>
                        <a:pt x="0" y="38"/>
                      </a:lnTo>
                    </a:path>
                  </a:pathLst>
                </a:custGeom>
                <a:noFill/>
                <a:ln w="0">
                  <a:solidFill>
                    <a:srgbClr val="000000"/>
                  </a:solidFill>
                  <a:round/>
                  <a:headEnd/>
                  <a:tailEnd/>
                </a:ln>
              </p:spPr>
              <p:txBody>
                <a:bodyPr/>
                <a:lstStyle/>
                <a:p>
                  <a:endParaRPr lang="en-US"/>
                </a:p>
              </p:txBody>
            </p:sp>
            <p:sp>
              <p:nvSpPr>
                <p:cNvPr id="978" name="Freeform 892"/>
                <p:cNvSpPr>
                  <a:spLocks/>
                </p:cNvSpPr>
                <p:nvPr/>
              </p:nvSpPr>
              <p:spPr bwMode="auto">
                <a:xfrm>
                  <a:off x="3209" y="2119"/>
                  <a:ext cx="10" cy="11"/>
                </a:xfrm>
                <a:custGeom>
                  <a:avLst/>
                  <a:gdLst>
                    <a:gd name="T0" fmla="*/ 0 w 10"/>
                    <a:gd name="T1" fmla="*/ 0 h 11"/>
                    <a:gd name="T2" fmla="*/ 0 w 10"/>
                    <a:gd name="T3" fmla="*/ 11 h 11"/>
                    <a:gd name="T4" fmla="*/ 10 w 10"/>
                    <a:gd name="T5" fmla="*/ 11 h 11"/>
                    <a:gd name="T6" fmla="*/ 10 w 10"/>
                    <a:gd name="T7" fmla="*/ 0 h 11"/>
                    <a:gd name="T8" fmla="*/ 0 w 10"/>
                    <a:gd name="T9" fmla="*/ 0 h 11"/>
                    <a:gd name="T10" fmla="*/ 0 w 10"/>
                    <a:gd name="T11" fmla="*/ 0 h 11"/>
                    <a:gd name="T12" fmla="*/ 0 60000 65536"/>
                    <a:gd name="T13" fmla="*/ 0 60000 65536"/>
                    <a:gd name="T14" fmla="*/ 0 60000 65536"/>
                    <a:gd name="T15" fmla="*/ 0 60000 65536"/>
                    <a:gd name="T16" fmla="*/ 0 60000 65536"/>
                    <a:gd name="T17" fmla="*/ 0 60000 65536"/>
                    <a:gd name="T18" fmla="*/ 0 w 10"/>
                    <a:gd name="T19" fmla="*/ 0 h 11"/>
                    <a:gd name="T20" fmla="*/ 10 w 10"/>
                    <a:gd name="T21" fmla="*/ 11 h 11"/>
                  </a:gdLst>
                  <a:ahLst/>
                  <a:cxnLst>
                    <a:cxn ang="T12">
                      <a:pos x="T0" y="T1"/>
                    </a:cxn>
                    <a:cxn ang="T13">
                      <a:pos x="T2" y="T3"/>
                    </a:cxn>
                    <a:cxn ang="T14">
                      <a:pos x="T4" y="T5"/>
                    </a:cxn>
                    <a:cxn ang="T15">
                      <a:pos x="T6" y="T7"/>
                    </a:cxn>
                    <a:cxn ang="T16">
                      <a:pos x="T8" y="T9"/>
                    </a:cxn>
                    <a:cxn ang="T17">
                      <a:pos x="T10" y="T11"/>
                    </a:cxn>
                  </a:cxnLst>
                  <a:rect l="T18" t="T19" r="T20" b="T21"/>
                  <a:pathLst>
                    <a:path w="10" h="11">
                      <a:moveTo>
                        <a:pt x="0" y="0"/>
                      </a:moveTo>
                      <a:lnTo>
                        <a:pt x="0" y="11"/>
                      </a:lnTo>
                      <a:lnTo>
                        <a:pt x="10" y="11"/>
                      </a:lnTo>
                      <a:lnTo>
                        <a:pt x="10" y="0"/>
                      </a:lnTo>
                      <a:lnTo>
                        <a:pt x="0" y="0"/>
                      </a:lnTo>
                      <a:close/>
                    </a:path>
                  </a:pathLst>
                </a:custGeom>
                <a:solidFill>
                  <a:srgbClr val="FFFFFF"/>
                </a:solidFill>
                <a:ln w="9525">
                  <a:noFill/>
                  <a:round/>
                  <a:headEnd/>
                  <a:tailEnd/>
                </a:ln>
              </p:spPr>
              <p:txBody>
                <a:bodyPr/>
                <a:lstStyle/>
                <a:p>
                  <a:endParaRPr lang="en-US"/>
                </a:p>
              </p:txBody>
            </p:sp>
            <p:sp>
              <p:nvSpPr>
                <p:cNvPr id="979" name="Freeform 893"/>
                <p:cNvSpPr>
                  <a:spLocks/>
                </p:cNvSpPr>
                <p:nvPr/>
              </p:nvSpPr>
              <p:spPr bwMode="auto">
                <a:xfrm>
                  <a:off x="3209" y="2119"/>
                  <a:ext cx="10" cy="11"/>
                </a:xfrm>
                <a:custGeom>
                  <a:avLst/>
                  <a:gdLst>
                    <a:gd name="T0" fmla="*/ 0 w 10"/>
                    <a:gd name="T1" fmla="*/ 0 h 11"/>
                    <a:gd name="T2" fmla="*/ 0 w 10"/>
                    <a:gd name="T3" fmla="*/ 11 h 11"/>
                    <a:gd name="T4" fmla="*/ 10 w 10"/>
                    <a:gd name="T5" fmla="*/ 11 h 11"/>
                    <a:gd name="T6" fmla="*/ 10 w 10"/>
                    <a:gd name="T7" fmla="*/ 0 h 11"/>
                    <a:gd name="T8" fmla="*/ 0 w 10"/>
                    <a:gd name="T9" fmla="*/ 0 h 11"/>
                    <a:gd name="T10" fmla="*/ 0 w 10"/>
                    <a:gd name="T11" fmla="*/ 0 h 11"/>
                    <a:gd name="T12" fmla="*/ 0 60000 65536"/>
                    <a:gd name="T13" fmla="*/ 0 60000 65536"/>
                    <a:gd name="T14" fmla="*/ 0 60000 65536"/>
                    <a:gd name="T15" fmla="*/ 0 60000 65536"/>
                    <a:gd name="T16" fmla="*/ 0 60000 65536"/>
                    <a:gd name="T17" fmla="*/ 0 60000 65536"/>
                    <a:gd name="T18" fmla="*/ 0 w 10"/>
                    <a:gd name="T19" fmla="*/ 0 h 11"/>
                    <a:gd name="T20" fmla="*/ 10 w 10"/>
                    <a:gd name="T21" fmla="*/ 11 h 11"/>
                  </a:gdLst>
                  <a:ahLst/>
                  <a:cxnLst>
                    <a:cxn ang="T12">
                      <a:pos x="T0" y="T1"/>
                    </a:cxn>
                    <a:cxn ang="T13">
                      <a:pos x="T2" y="T3"/>
                    </a:cxn>
                    <a:cxn ang="T14">
                      <a:pos x="T4" y="T5"/>
                    </a:cxn>
                    <a:cxn ang="T15">
                      <a:pos x="T6" y="T7"/>
                    </a:cxn>
                    <a:cxn ang="T16">
                      <a:pos x="T8" y="T9"/>
                    </a:cxn>
                    <a:cxn ang="T17">
                      <a:pos x="T10" y="T11"/>
                    </a:cxn>
                  </a:cxnLst>
                  <a:rect l="T18" t="T19" r="T20" b="T21"/>
                  <a:pathLst>
                    <a:path w="10" h="11">
                      <a:moveTo>
                        <a:pt x="0" y="0"/>
                      </a:moveTo>
                      <a:lnTo>
                        <a:pt x="0" y="11"/>
                      </a:lnTo>
                      <a:lnTo>
                        <a:pt x="10" y="11"/>
                      </a:lnTo>
                      <a:lnTo>
                        <a:pt x="10" y="0"/>
                      </a:lnTo>
                      <a:lnTo>
                        <a:pt x="0" y="0"/>
                      </a:lnTo>
                      <a:close/>
                    </a:path>
                  </a:pathLst>
                </a:custGeom>
                <a:noFill/>
                <a:ln w="0">
                  <a:solidFill>
                    <a:srgbClr val="000000"/>
                  </a:solidFill>
                  <a:round/>
                  <a:headEnd/>
                  <a:tailEnd/>
                </a:ln>
              </p:spPr>
              <p:txBody>
                <a:bodyPr/>
                <a:lstStyle/>
                <a:p>
                  <a:endParaRPr lang="en-US"/>
                </a:p>
              </p:txBody>
            </p:sp>
            <p:sp>
              <p:nvSpPr>
                <p:cNvPr id="980" name="Freeform 894"/>
                <p:cNvSpPr>
                  <a:spLocks/>
                </p:cNvSpPr>
                <p:nvPr/>
              </p:nvSpPr>
              <p:spPr bwMode="auto">
                <a:xfrm>
                  <a:off x="3327" y="2119"/>
                  <a:ext cx="9" cy="11"/>
                </a:xfrm>
                <a:custGeom>
                  <a:avLst/>
                  <a:gdLst>
                    <a:gd name="T0" fmla="*/ 0 w 9"/>
                    <a:gd name="T1" fmla="*/ 0 h 11"/>
                    <a:gd name="T2" fmla="*/ 0 w 9"/>
                    <a:gd name="T3" fmla="*/ 11 h 11"/>
                    <a:gd name="T4" fmla="*/ 9 w 9"/>
                    <a:gd name="T5" fmla="*/ 11 h 11"/>
                    <a:gd name="T6" fmla="*/ 9 w 9"/>
                    <a:gd name="T7" fmla="*/ 0 h 11"/>
                    <a:gd name="T8" fmla="*/ 0 w 9"/>
                    <a:gd name="T9" fmla="*/ 0 h 11"/>
                    <a:gd name="T10" fmla="*/ 0 w 9"/>
                    <a:gd name="T11" fmla="*/ 0 h 11"/>
                    <a:gd name="T12" fmla="*/ 0 60000 65536"/>
                    <a:gd name="T13" fmla="*/ 0 60000 65536"/>
                    <a:gd name="T14" fmla="*/ 0 60000 65536"/>
                    <a:gd name="T15" fmla="*/ 0 60000 65536"/>
                    <a:gd name="T16" fmla="*/ 0 60000 65536"/>
                    <a:gd name="T17" fmla="*/ 0 60000 65536"/>
                    <a:gd name="T18" fmla="*/ 0 w 9"/>
                    <a:gd name="T19" fmla="*/ 0 h 11"/>
                    <a:gd name="T20" fmla="*/ 9 w 9"/>
                    <a:gd name="T21" fmla="*/ 11 h 11"/>
                  </a:gdLst>
                  <a:ahLst/>
                  <a:cxnLst>
                    <a:cxn ang="T12">
                      <a:pos x="T0" y="T1"/>
                    </a:cxn>
                    <a:cxn ang="T13">
                      <a:pos x="T2" y="T3"/>
                    </a:cxn>
                    <a:cxn ang="T14">
                      <a:pos x="T4" y="T5"/>
                    </a:cxn>
                    <a:cxn ang="T15">
                      <a:pos x="T6" y="T7"/>
                    </a:cxn>
                    <a:cxn ang="T16">
                      <a:pos x="T8" y="T9"/>
                    </a:cxn>
                    <a:cxn ang="T17">
                      <a:pos x="T10" y="T11"/>
                    </a:cxn>
                  </a:cxnLst>
                  <a:rect l="T18" t="T19" r="T20" b="T21"/>
                  <a:pathLst>
                    <a:path w="9" h="11">
                      <a:moveTo>
                        <a:pt x="0" y="0"/>
                      </a:moveTo>
                      <a:lnTo>
                        <a:pt x="0" y="11"/>
                      </a:lnTo>
                      <a:lnTo>
                        <a:pt x="9" y="11"/>
                      </a:lnTo>
                      <a:lnTo>
                        <a:pt x="9" y="0"/>
                      </a:lnTo>
                      <a:lnTo>
                        <a:pt x="0" y="0"/>
                      </a:lnTo>
                      <a:close/>
                    </a:path>
                  </a:pathLst>
                </a:custGeom>
                <a:solidFill>
                  <a:srgbClr val="FFFFFF"/>
                </a:solidFill>
                <a:ln w="9525">
                  <a:noFill/>
                  <a:round/>
                  <a:headEnd/>
                  <a:tailEnd/>
                </a:ln>
              </p:spPr>
              <p:txBody>
                <a:bodyPr/>
                <a:lstStyle/>
                <a:p>
                  <a:endParaRPr lang="en-US"/>
                </a:p>
              </p:txBody>
            </p:sp>
            <p:sp>
              <p:nvSpPr>
                <p:cNvPr id="981" name="Freeform 895"/>
                <p:cNvSpPr>
                  <a:spLocks/>
                </p:cNvSpPr>
                <p:nvPr/>
              </p:nvSpPr>
              <p:spPr bwMode="auto">
                <a:xfrm>
                  <a:off x="3327" y="2119"/>
                  <a:ext cx="9" cy="11"/>
                </a:xfrm>
                <a:custGeom>
                  <a:avLst/>
                  <a:gdLst>
                    <a:gd name="T0" fmla="*/ 9 w 9"/>
                    <a:gd name="T1" fmla="*/ 11 h 11"/>
                    <a:gd name="T2" fmla="*/ 9 w 9"/>
                    <a:gd name="T3" fmla="*/ 0 h 11"/>
                    <a:gd name="T4" fmla="*/ 0 w 9"/>
                    <a:gd name="T5" fmla="*/ 0 h 11"/>
                    <a:gd name="T6" fmla="*/ 0 w 9"/>
                    <a:gd name="T7" fmla="*/ 11 h 11"/>
                    <a:gd name="T8" fmla="*/ 9 w 9"/>
                    <a:gd name="T9" fmla="*/ 11 h 11"/>
                    <a:gd name="T10" fmla="*/ 9 w 9"/>
                    <a:gd name="T11" fmla="*/ 11 h 11"/>
                    <a:gd name="T12" fmla="*/ 0 60000 65536"/>
                    <a:gd name="T13" fmla="*/ 0 60000 65536"/>
                    <a:gd name="T14" fmla="*/ 0 60000 65536"/>
                    <a:gd name="T15" fmla="*/ 0 60000 65536"/>
                    <a:gd name="T16" fmla="*/ 0 60000 65536"/>
                    <a:gd name="T17" fmla="*/ 0 60000 65536"/>
                    <a:gd name="T18" fmla="*/ 0 w 9"/>
                    <a:gd name="T19" fmla="*/ 0 h 11"/>
                    <a:gd name="T20" fmla="*/ 9 w 9"/>
                    <a:gd name="T21" fmla="*/ 11 h 11"/>
                  </a:gdLst>
                  <a:ahLst/>
                  <a:cxnLst>
                    <a:cxn ang="T12">
                      <a:pos x="T0" y="T1"/>
                    </a:cxn>
                    <a:cxn ang="T13">
                      <a:pos x="T2" y="T3"/>
                    </a:cxn>
                    <a:cxn ang="T14">
                      <a:pos x="T4" y="T5"/>
                    </a:cxn>
                    <a:cxn ang="T15">
                      <a:pos x="T6" y="T7"/>
                    </a:cxn>
                    <a:cxn ang="T16">
                      <a:pos x="T8" y="T9"/>
                    </a:cxn>
                    <a:cxn ang="T17">
                      <a:pos x="T10" y="T11"/>
                    </a:cxn>
                  </a:cxnLst>
                  <a:rect l="T18" t="T19" r="T20" b="T21"/>
                  <a:pathLst>
                    <a:path w="9" h="11">
                      <a:moveTo>
                        <a:pt x="9" y="11"/>
                      </a:moveTo>
                      <a:lnTo>
                        <a:pt x="9" y="0"/>
                      </a:lnTo>
                      <a:lnTo>
                        <a:pt x="0" y="0"/>
                      </a:lnTo>
                      <a:lnTo>
                        <a:pt x="0" y="11"/>
                      </a:lnTo>
                      <a:lnTo>
                        <a:pt x="9" y="11"/>
                      </a:lnTo>
                      <a:close/>
                    </a:path>
                  </a:pathLst>
                </a:custGeom>
                <a:noFill/>
                <a:ln w="0">
                  <a:solidFill>
                    <a:srgbClr val="000000"/>
                  </a:solidFill>
                  <a:round/>
                  <a:headEnd/>
                  <a:tailEnd/>
                </a:ln>
              </p:spPr>
              <p:txBody>
                <a:bodyPr/>
                <a:lstStyle/>
                <a:p>
                  <a:endParaRPr lang="en-US"/>
                </a:p>
              </p:txBody>
            </p:sp>
            <p:sp>
              <p:nvSpPr>
                <p:cNvPr id="982" name="Freeform 896"/>
                <p:cNvSpPr>
                  <a:spLocks/>
                </p:cNvSpPr>
                <p:nvPr/>
              </p:nvSpPr>
              <p:spPr bwMode="auto">
                <a:xfrm>
                  <a:off x="2604" y="1968"/>
                  <a:ext cx="288" cy="265"/>
                </a:xfrm>
                <a:custGeom>
                  <a:avLst/>
                  <a:gdLst>
                    <a:gd name="T0" fmla="*/ 0 w 288"/>
                    <a:gd name="T1" fmla="*/ 0 h 265"/>
                    <a:gd name="T2" fmla="*/ 0 w 288"/>
                    <a:gd name="T3" fmla="*/ 265 h 265"/>
                    <a:gd name="T4" fmla="*/ 288 w 288"/>
                    <a:gd name="T5" fmla="*/ 265 h 265"/>
                    <a:gd name="T6" fmla="*/ 288 w 288"/>
                    <a:gd name="T7" fmla="*/ 0 h 265"/>
                    <a:gd name="T8" fmla="*/ 0 w 288"/>
                    <a:gd name="T9" fmla="*/ 0 h 265"/>
                    <a:gd name="T10" fmla="*/ 0 w 288"/>
                    <a:gd name="T11" fmla="*/ 0 h 265"/>
                    <a:gd name="T12" fmla="*/ 0 60000 65536"/>
                    <a:gd name="T13" fmla="*/ 0 60000 65536"/>
                    <a:gd name="T14" fmla="*/ 0 60000 65536"/>
                    <a:gd name="T15" fmla="*/ 0 60000 65536"/>
                    <a:gd name="T16" fmla="*/ 0 60000 65536"/>
                    <a:gd name="T17" fmla="*/ 0 60000 65536"/>
                    <a:gd name="T18" fmla="*/ 0 w 288"/>
                    <a:gd name="T19" fmla="*/ 0 h 265"/>
                    <a:gd name="T20" fmla="*/ 288 w 288"/>
                    <a:gd name="T21" fmla="*/ 265 h 265"/>
                  </a:gdLst>
                  <a:ahLst/>
                  <a:cxnLst>
                    <a:cxn ang="T12">
                      <a:pos x="T0" y="T1"/>
                    </a:cxn>
                    <a:cxn ang="T13">
                      <a:pos x="T2" y="T3"/>
                    </a:cxn>
                    <a:cxn ang="T14">
                      <a:pos x="T4" y="T5"/>
                    </a:cxn>
                    <a:cxn ang="T15">
                      <a:pos x="T6" y="T7"/>
                    </a:cxn>
                    <a:cxn ang="T16">
                      <a:pos x="T8" y="T9"/>
                    </a:cxn>
                    <a:cxn ang="T17">
                      <a:pos x="T10" y="T11"/>
                    </a:cxn>
                  </a:cxnLst>
                  <a:rect l="T18" t="T19" r="T20" b="T21"/>
                  <a:pathLst>
                    <a:path w="288" h="265">
                      <a:moveTo>
                        <a:pt x="0" y="0"/>
                      </a:moveTo>
                      <a:lnTo>
                        <a:pt x="0" y="265"/>
                      </a:lnTo>
                      <a:lnTo>
                        <a:pt x="288" y="265"/>
                      </a:lnTo>
                      <a:lnTo>
                        <a:pt x="288" y="0"/>
                      </a:lnTo>
                      <a:lnTo>
                        <a:pt x="0" y="0"/>
                      </a:lnTo>
                      <a:close/>
                    </a:path>
                  </a:pathLst>
                </a:custGeom>
                <a:solidFill>
                  <a:srgbClr val="FFFFFF"/>
                </a:solidFill>
                <a:ln w="9525">
                  <a:noFill/>
                  <a:round/>
                  <a:headEnd/>
                  <a:tailEnd/>
                </a:ln>
              </p:spPr>
              <p:txBody>
                <a:bodyPr/>
                <a:lstStyle/>
                <a:p>
                  <a:endParaRPr lang="en-US"/>
                </a:p>
              </p:txBody>
            </p:sp>
            <p:sp>
              <p:nvSpPr>
                <p:cNvPr id="983" name="Freeform 897"/>
                <p:cNvSpPr>
                  <a:spLocks/>
                </p:cNvSpPr>
                <p:nvPr/>
              </p:nvSpPr>
              <p:spPr bwMode="auto">
                <a:xfrm>
                  <a:off x="2604" y="1968"/>
                  <a:ext cx="288" cy="265"/>
                </a:xfrm>
                <a:custGeom>
                  <a:avLst/>
                  <a:gdLst>
                    <a:gd name="T0" fmla="*/ 0 w 288"/>
                    <a:gd name="T1" fmla="*/ 265 h 265"/>
                    <a:gd name="T2" fmla="*/ 288 w 288"/>
                    <a:gd name="T3" fmla="*/ 265 h 265"/>
                    <a:gd name="T4" fmla="*/ 288 w 288"/>
                    <a:gd name="T5" fmla="*/ 0 h 265"/>
                    <a:gd name="T6" fmla="*/ 0 w 288"/>
                    <a:gd name="T7" fmla="*/ 0 h 265"/>
                    <a:gd name="T8" fmla="*/ 0 w 288"/>
                    <a:gd name="T9" fmla="*/ 265 h 265"/>
                    <a:gd name="T10" fmla="*/ 0 w 288"/>
                    <a:gd name="T11" fmla="*/ 265 h 265"/>
                    <a:gd name="T12" fmla="*/ 0 60000 65536"/>
                    <a:gd name="T13" fmla="*/ 0 60000 65536"/>
                    <a:gd name="T14" fmla="*/ 0 60000 65536"/>
                    <a:gd name="T15" fmla="*/ 0 60000 65536"/>
                    <a:gd name="T16" fmla="*/ 0 60000 65536"/>
                    <a:gd name="T17" fmla="*/ 0 60000 65536"/>
                    <a:gd name="T18" fmla="*/ 0 w 288"/>
                    <a:gd name="T19" fmla="*/ 0 h 265"/>
                    <a:gd name="T20" fmla="*/ 288 w 288"/>
                    <a:gd name="T21" fmla="*/ 265 h 265"/>
                  </a:gdLst>
                  <a:ahLst/>
                  <a:cxnLst>
                    <a:cxn ang="T12">
                      <a:pos x="T0" y="T1"/>
                    </a:cxn>
                    <a:cxn ang="T13">
                      <a:pos x="T2" y="T3"/>
                    </a:cxn>
                    <a:cxn ang="T14">
                      <a:pos x="T4" y="T5"/>
                    </a:cxn>
                    <a:cxn ang="T15">
                      <a:pos x="T6" y="T7"/>
                    </a:cxn>
                    <a:cxn ang="T16">
                      <a:pos x="T8" y="T9"/>
                    </a:cxn>
                    <a:cxn ang="T17">
                      <a:pos x="T10" y="T11"/>
                    </a:cxn>
                  </a:cxnLst>
                  <a:rect l="T18" t="T19" r="T20" b="T21"/>
                  <a:pathLst>
                    <a:path w="288" h="265">
                      <a:moveTo>
                        <a:pt x="0" y="265"/>
                      </a:moveTo>
                      <a:lnTo>
                        <a:pt x="288" y="265"/>
                      </a:lnTo>
                      <a:lnTo>
                        <a:pt x="288" y="0"/>
                      </a:lnTo>
                      <a:lnTo>
                        <a:pt x="0" y="0"/>
                      </a:lnTo>
                      <a:lnTo>
                        <a:pt x="0" y="265"/>
                      </a:lnTo>
                      <a:close/>
                    </a:path>
                  </a:pathLst>
                </a:custGeom>
                <a:noFill/>
                <a:ln w="3175">
                  <a:solidFill>
                    <a:srgbClr val="000000"/>
                  </a:solidFill>
                  <a:round/>
                  <a:headEnd/>
                  <a:tailEnd/>
                </a:ln>
              </p:spPr>
              <p:txBody>
                <a:bodyPr/>
                <a:lstStyle/>
                <a:p>
                  <a:endParaRPr lang="en-US"/>
                </a:p>
              </p:txBody>
            </p:sp>
            <p:sp>
              <p:nvSpPr>
                <p:cNvPr id="984" name="Freeform 898"/>
                <p:cNvSpPr>
                  <a:spLocks noEditPoints="1"/>
                </p:cNvSpPr>
                <p:nvPr/>
              </p:nvSpPr>
              <p:spPr bwMode="auto">
                <a:xfrm>
                  <a:off x="2603" y="2232"/>
                  <a:ext cx="290" cy="2"/>
                </a:xfrm>
                <a:custGeom>
                  <a:avLst/>
                  <a:gdLst>
                    <a:gd name="T0" fmla="*/ 7 w 290"/>
                    <a:gd name="T1" fmla="*/ 2 h 2"/>
                    <a:gd name="T2" fmla="*/ 1 w 290"/>
                    <a:gd name="T3" fmla="*/ 0 h 2"/>
                    <a:gd name="T4" fmla="*/ 16 w 290"/>
                    <a:gd name="T5" fmla="*/ 2 h 2"/>
                    <a:gd name="T6" fmla="*/ 12 w 290"/>
                    <a:gd name="T7" fmla="*/ 0 h 2"/>
                    <a:gd name="T8" fmla="*/ 27 w 290"/>
                    <a:gd name="T9" fmla="*/ 2 h 2"/>
                    <a:gd name="T10" fmla="*/ 21 w 290"/>
                    <a:gd name="T11" fmla="*/ 0 h 2"/>
                    <a:gd name="T12" fmla="*/ 37 w 290"/>
                    <a:gd name="T13" fmla="*/ 2 h 2"/>
                    <a:gd name="T14" fmla="*/ 32 w 290"/>
                    <a:gd name="T15" fmla="*/ 0 h 2"/>
                    <a:gd name="T16" fmla="*/ 46 w 290"/>
                    <a:gd name="T17" fmla="*/ 2 h 2"/>
                    <a:gd name="T18" fmla="*/ 42 w 290"/>
                    <a:gd name="T19" fmla="*/ 0 h 2"/>
                    <a:gd name="T20" fmla="*/ 57 w 290"/>
                    <a:gd name="T21" fmla="*/ 2 h 2"/>
                    <a:gd name="T22" fmla="*/ 52 w 290"/>
                    <a:gd name="T23" fmla="*/ 0 h 2"/>
                    <a:gd name="T24" fmla="*/ 67 w 290"/>
                    <a:gd name="T25" fmla="*/ 2 h 2"/>
                    <a:gd name="T26" fmla="*/ 62 w 290"/>
                    <a:gd name="T27" fmla="*/ 0 h 2"/>
                    <a:gd name="T28" fmla="*/ 77 w 290"/>
                    <a:gd name="T29" fmla="*/ 2 h 2"/>
                    <a:gd name="T30" fmla="*/ 72 w 290"/>
                    <a:gd name="T31" fmla="*/ 0 h 2"/>
                    <a:gd name="T32" fmla="*/ 87 w 290"/>
                    <a:gd name="T33" fmla="*/ 2 h 2"/>
                    <a:gd name="T34" fmla="*/ 82 w 290"/>
                    <a:gd name="T35" fmla="*/ 0 h 2"/>
                    <a:gd name="T36" fmla="*/ 97 w 290"/>
                    <a:gd name="T37" fmla="*/ 2 h 2"/>
                    <a:gd name="T38" fmla="*/ 92 w 290"/>
                    <a:gd name="T39" fmla="*/ 0 h 2"/>
                    <a:gd name="T40" fmla="*/ 107 w 290"/>
                    <a:gd name="T41" fmla="*/ 2 h 2"/>
                    <a:gd name="T42" fmla="*/ 103 w 290"/>
                    <a:gd name="T43" fmla="*/ 0 h 2"/>
                    <a:gd name="T44" fmla="*/ 117 w 290"/>
                    <a:gd name="T45" fmla="*/ 2 h 2"/>
                    <a:gd name="T46" fmla="*/ 112 w 290"/>
                    <a:gd name="T47" fmla="*/ 0 h 2"/>
                    <a:gd name="T48" fmla="*/ 128 w 290"/>
                    <a:gd name="T49" fmla="*/ 2 h 2"/>
                    <a:gd name="T50" fmla="*/ 123 w 290"/>
                    <a:gd name="T51" fmla="*/ 0 h 2"/>
                    <a:gd name="T52" fmla="*/ 137 w 290"/>
                    <a:gd name="T53" fmla="*/ 2 h 2"/>
                    <a:gd name="T54" fmla="*/ 133 w 290"/>
                    <a:gd name="T55" fmla="*/ 0 h 2"/>
                    <a:gd name="T56" fmla="*/ 148 w 290"/>
                    <a:gd name="T57" fmla="*/ 2 h 2"/>
                    <a:gd name="T58" fmla="*/ 142 w 290"/>
                    <a:gd name="T59" fmla="*/ 0 h 2"/>
                    <a:gd name="T60" fmla="*/ 158 w 290"/>
                    <a:gd name="T61" fmla="*/ 2 h 2"/>
                    <a:gd name="T62" fmla="*/ 153 w 290"/>
                    <a:gd name="T63" fmla="*/ 0 h 2"/>
                    <a:gd name="T64" fmla="*/ 168 w 290"/>
                    <a:gd name="T65" fmla="*/ 2 h 2"/>
                    <a:gd name="T66" fmla="*/ 163 w 290"/>
                    <a:gd name="T67" fmla="*/ 0 h 2"/>
                    <a:gd name="T68" fmla="*/ 178 w 290"/>
                    <a:gd name="T69" fmla="*/ 2 h 2"/>
                    <a:gd name="T70" fmla="*/ 173 w 290"/>
                    <a:gd name="T71" fmla="*/ 0 h 2"/>
                    <a:gd name="T72" fmla="*/ 188 w 290"/>
                    <a:gd name="T73" fmla="*/ 2 h 2"/>
                    <a:gd name="T74" fmla="*/ 183 w 290"/>
                    <a:gd name="T75" fmla="*/ 0 h 2"/>
                    <a:gd name="T76" fmla="*/ 198 w 290"/>
                    <a:gd name="T77" fmla="*/ 2 h 2"/>
                    <a:gd name="T78" fmla="*/ 193 w 290"/>
                    <a:gd name="T79" fmla="*/ 0 h 2"/>
                    <a:gd name="T80" fmla="*/ 208 w 290"/>
                    <a:gd name="T81" fmla="*/ 2 h 2"/>
                    <a:gd name="T82" fmla="*/ 203 w 290"/>
                    <a:gd name="T83" fmla="*/ 0 h 2"/>
                    <a:gd name="T84" fmla="*/ 219 w 290"/>
                    <a:gd name="T85" fmla="*/ 2 h 2"/>
                    <a:gd name="T86" fmla="*/ 213 w 290"/>
                    <a:gd name="T87" fmla="*/ 0 h 2"/>
                    <a:gd name="T88" fmla="*/ 228 w 290"/>
                    <a:gd name="T89" fmla="*/ 2 h 2"/>
                    <a:gd name="T90" fmla="*/ 223 w 290"/>
                    <a:gd name="T91" fmla="*/ 0 h 2"/>
                    <a:gd name="T92" fmla="*/ 239 w 290"/>
                    <a:gd name="T93" fmla="*/ 2 h 2"/>
                    <a:gd name="T94" fmla="*/ 233 w 290"/>
                    <a:gd name="T95" fmla="*/ 0 h 2"/>
                    <a:gd name="T96" fmla="*/ 249 w 290"/>
                    <a:gd name="T97" fmla="*/ 2 h 2"/>
                    <a:gd name="T98" fmla="*/ 244 w 290"/>
                    <a:gd name="T99" fmla="*/ 0 h 2"/>
                    <a:gd name="T100" fmla="*/ 258 w 290"/>
                    <a:gd name="T101" fmla="*/ 2 h 2"/>
                    <a:gd name="T102" fmla="*/ 253 w 290"/>
                    <a:gd name="T103" fmla="*/ 0 h 2"/>
                    <a:gd name="T104" fmla="*/ 269 w 290"/>
                    <a:gd name="T105" fmla="*/ 2 h 2"/>
                    <a:gd name="T106" fmla="*/ 264 w 290"/>
                    <a:gd name="T107" fmla="*/ 0 h 2"/>
                    <a:gd name="T108" fmla="*/ 279 w 290"/>
                    <a:gd name="T109" fmla="*/ 2 h 2"/>
                    <a:gd name="T110" fmla="*/ 274 w 290"/>
                    <a:gd name="T111" fmla="*/ 0 h 2"/>
                    <a:gd name="T112" fmla="*/ 289 w 290"/>
                    <a:gd name="T113" fmla="*/ 2 h 2"/>
                    <a:gd name="T114" fmla="*/ 284 w 290"/>
                    <a:gd name="T115" fmla="*/ 0 h 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90"/>
                    <a:gd name="T175" fmla="*/ 0 h 2"/>
                    <a:gd name="T176" fmla="*/ 290 w 290"/>
                    <a:gd name="T177" fmla="*/ 2 h 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90" h="2">
                      <a:moveTo>
                        <a:pt x="1" y="0"/>
                      </a:moveTo>
                      <a:lnTo>
                        <a:pt x="7" y="0"/>
                      </a:lnTo>
                      <a:lnTo>
                        <a:pt x="8" y="1"/>
                      </a:lnTo>
                      <a:lnTo>
                        <a:pt x="7" y="2"/>
                      </a:lnTo>
                      <a:lnTo>
                        <a:pt x="1" y="2"/>
                      </a:lnTo>
                      <a:lnTo>
                        <a:pt x="0" y="1"/>
                      </a:lnTo>
                      <a:lnTo>
                        <a:pt x="1" y="0"/>
                      </a:lnTo>
                      <a:close/>
                      <a:moveTo>
                        <a:pt x="12" y="0"/>
                      </a:moveTo>
                      <a:lnTo>
                        <a:pt x="16" y="0"/>
                      </a:lnTo>
                      <a:lnTo>
                        <a:pt x="17" y="1"/>
                      </a:lnTo>
                      <a:lnTo>
                        <a:pt x="16" y="2"/>
                      </a:lnTo>
                      <a:lnTo>
                        <a:pt x="12" y="2"/>
                      </a:lnTo>
                      <a:lnTo>
                        <a:pt x="11" y="1"/>
                      </a:lnTo>
                      <a:lnTo>
                        <a:pt x="12" y="0"/>
                      </a:lnTo>
                      <a:close/>
                      <a:moveTo>
                        <a:pt x="21" y="0"/>
                      </a:moveTo>
                      <a:lnTo>
                        <a:pt x="27" y="0"/>
                      </a:lnTo>
                      <a:lnTo>
                        <a:pt x="28" y="1"/>
                      </a:lnTo>
                      <a:lnTo>
                        <a:pt x="27" y="2"/>
                      </a:lnTo>
                      <a:lnTo>
                        <a:pt x="21" y="2"/>
                      </a:lnTo>
                      <a:lnTo>
                        <a:pt x="21" y="1"/>
                      </a:lnTo>
                      <a:lnTo>
                        <a:pt x="21" y="0"/>
                      </a:lnTo>
                      <a:close/>
                      <a:moveTo>
                        <a:pt x="32" y="0"/>
                      </a:moveTo>
                      <a:lnTo>
                        <a:pt x="37" y="0"/>
                      </a:lnTo>
                      <a:lnTo>
                        <a:pt x="38" y="1"/>
                      </a:lnTo>
                      <a:lnTo>
                        <a:pt x="37" y="2"/>
                      </a:lnTo>
                      <a:lnTo>
                        <a:pt x="32" y="2"/>
                      </a:lnTo>
                      <a:lnTo>
                        <a:pt x="31" y="1"/>
                      </a:lnTo>
                      <a:lnTo>
                        <a:pt x="32" y="0"/>
                      </a:lnTo>
                      <a:close/>
                      <a:moveTo>
                        <a:pt x="42" y="0"/>
                      </a:moveTo>
                      <a:lnTo>
                        <a:pt x="46" y="0"/>
                      </a:lnTo>
                      <a:lnTo>
                        <a:pt x="47" y="1"/>
                      </a:lnTo>
                      <a:lnTo>
                        <a:pt x="46" y="2"/>
                      </a:lnTo>
                      <a:lnTo>
                        <a:pt x="42" y="2"/>
                      </a:lnTo>
                      <a:lnTo>
                        <a:pt x="41" y="1"/>
                      </a:lnTo>
                      <a:lnTo>
                        <a:pt x="42" y="0"/>
                      </a:lnTo>
                      <a:close/>
                      <a:moveTo>
                        <a:pt x="52" y="0"/>
                      </a:moveTo>
                      <a:lnTo>
                        <a:pt x="57" y="0"/>
                      </a:lnTo>
                      <a:lnTo>
                        <a:pt x="58" y="1"/>
                      </a:lnTo>
                      <a:lnTo>
                        <a:pt x="57" y="2"/>
                      </a:lnTo>
                      <a:lnTo>
                        <a:pt x="52" y="2"/>
                      </a:lnTo>
                      <a:lnTo>
                        <a:pt x="51" y="1"/>
                      </a:lnTo>
                      <a:lnTo>
                        <a:pt x="52" y="0"/>
                      </a:lnTo>
                      <a:close/>
                      <a:moveTo>
                        <a:pt x="62" y="0"/>
                      </a:moveTo>
                      <a:lnTo>
                        <a:pt x="67" y="0"/>
                      </a:lnTo>
                      <a:lnTo>
                        <a:pt x="68" y="1"/>
                      </a:lnTo>
                      <a:lnTo>
                        <a:pt x="67" y="2"/>
                      </a:lnTo>
                      <a:lnTo>
                        <a:pt x="62" y="2"/>
                      </a:lnTo>
                      <a:lnTo>
                        <a:pt x="61" y="1"/>
                      </a:lnTo>
                      <a:lnTo>
                        <a:pt x="62" y="0"/>
                      </a:lnTo>
                      <a:close/>
                      <a:moveTo>
                        <a:pt x="72" y="0"/>
                      </a:moveTo>
                      <a:lnTo>
                        <a:pt x="77" y="0"/>
                      </a:lnTo>
                      <a:lnTo>
                        <a:pt x="78" y="1"/>
                      </a:lnTo>
                      <a:lnTo>
                        <a:pt x="77" y="2"/>
                      </a:lnTo>
                      <a:lnTo>
                        <a:pt x="72" y="2"/>
                      </a:lnTo>
                      <a:lnTo>
                        <a:pt x="71" y="1"/>
                      </a:lnTo>
                      <a:lnTo>
                        <a:pt x="72" y="0"/>
                      </a:lnTo>
                      <a:close/>
                      <a:moveTo>
                        <a:pt x="82" y="0"/>
                      </a:moveTo>
                      <a:lnTo>
                        <a:pt x="87" y="0"/>
                      </a:lnTo>
                      <a:lnTo>
                        <a:pt x="88" y="1"/>
                      </a:lnTo>
                      <a:lnTo>
                        <a:pt x="87" y="2"/>
                      </a:lnTo>
                      <a:lnTo>
                        <a:pt x="82" y="2"/>
                      </a:lnTo>
                      <a:lnTo>
                        <a:pt x="81" y="1"/>
                      </a:lnTo>
                      <a:lnTo>
                        <a:pt x="82" y="0"/>
                      </a:lnTo>
                      <a:close/>
                      <a:moveTo>
                        <a:pt x="92" y="0"/>
                      </a:moveTo>
                      <a:lnTo>
                        <a:pt x="97" y="0"/>
                      </a:lnTo>
                      <a:lnTo>
                        <a:pt x="98" y="1"/>
                      </a:lnTo>
                      <a:lnTo>
                        <a:pt x="97" y="2"/>
                      </a:lnTo>
                      <a:lnTo>
                        <a:pt x="92" y="2"/>
                      </a:lnTo>
                      <a:lnTo>
                        <a:pt x="91" y="1"/>
                      </a:lnTo>
                      <a:lnTo>
                        <a:pt x="92" y="0"/>
                      </a:lnTo>
                      <a:close/>
                      <a:moveTo>
                        <a:pt x="103" y="0"/>
                      </a:moveTo>
                      <a:lnTo>
                        <a:pt x="107" y="0"/>
                      </a:lnTo>
                      <a:lnTo>
                        <a:pt x="108" y="1"/>
                      </a:lnTo>
                      <a:lnTo>
                        <a:pt x="107" y="2"/>
                      </a:lnTo>
                      <a:lnTo>
                        <a:pt x="103" y="2"/>
                      </a:lnTo>
                      <a:lnTo>
                        <a:pt x="102" y="1"/>
                      </a:lnTo>
                      <a:lnTo>
                        <a:pt x="103" y="0"/>
                      </a:lnTo>
                      <a:close/>
                      <a:moveTo>
                        <a:pt x="112" y="0"/>
                      </a:moveTo>
                      <a:lnTo>
                        <a:pt x="117" y="0"/>
                      </a:lnTo>
                      <a:lnTo>
                        <a:pt x="118" y="1"/>
                      </a:lnTo>
                      <a:lnTo>
                        <a:pt x="117" y="2"/>
                      </a:lnTo>
                      <a:lnTo>
                        <a:pt x="112" y="2"/>
                      </a:lnTo>
                      <a:lnTo>
                        <a:pt x="111" y="1"/>
                      </a:lnTo>
                      <a:lnTo>
                        <a:pt x="112" y="0"/>
                      </a:lnTo>
                      <a:close/>
                      <a:moveTo>
                        <a:pt x="123" y="0"/>
                      </a:moveTo>
                      <a:lnTo>
                        <a:pt x="128" y="0"/>
                      </a:lnTo>
                      <a:lnTo>
                        <a:pt x="128" y="1"/>
                      </a:lnTo>
                      <a:lnTo>
                        <a:pt x="128" y="2"/>
                      </a:lnTo>
                      <a:lnTo>
                        <a:pt x="123" y="2"/>
                      </a:lnTo>
                      <a:lnTo>
                        <a:pt x="122" y="1"/>
                      </a:lnTo>
                      <a:lnTo>
                        <a:pt x="123" y="0"/>
                      </a:lnTo>
                      <a:close/>
                      <a:moveTo>
                        <a:pt x="133" y="0"/>
                      </a:moveTo>
                      <a:lnTo>
                        <a:pt x="137" y="0"/>
                      </a:lnTo>
                      <a:lnTo>
                        <a:pt x="138" y="1"/>
                      </a:lnTo>
                      <a:lnTo>
                        <a:pt x="137" y="2"/>
                      </a:lnTo>
                      <a:lnTo>
                        <a:pt x="133" y="2"/>
                      </a:lnTo>
                      <a:lnTo>
                        <a:pt x="132" y="1"/>
                      </a:lnTo>
                      <a:lnTo>
                        <a:pt x="133" y="0"/>
                      </a:lnTo>
                      <a:close/>
                      <a:moveTo>
                        <a:pt x="142" y="0"/>
                      </a:moveTo>
                      <a:lnTo>
                        <a:pt x="148" y="0"/>
                      </a:lnTo>
                      <a:lnTo>
                        <a:pt x="149" y="1"/>
                      </a:lnTo>
                      <a:lnTo>
                        <a:pt x="148" y="2"/>
                      </a:lnTo>
                      <a:lnTo>
                        <a:pt x="142" y="2"/>
                      </a:lnTo>
                      <a:lnTo>
                        <a:pt x="141" y="1"/>
                      </a:lnTo>
                      <a:lnTo>
                        <a:pt x="142" y="0"/>
                      </a:lnTo>
                      <a:close/>
                      <a:moveTo>
                        <a:pt x="153" y="0"/>
                      </a:moveTo>
                      <a:lnTo>
                        <a:pt x="158" y="0"/>
                      </a:lnTo>
                      <a:lnTo>
                        <a:pt x="159" y="1"/>
                      </a:lnTo>
                      <a:lnTo>
                        <a:pt x="158" y="2"/>
                      </a:lnTo>
                      <a:lnTo>
                        <a:pt x="153" y="2"/>
                      </a:lnTo>
                      <a:lnTo>
                        <a:pt x="152" y="1"/>
                      </a:lnTo>
                      <a:lnTo>
                        <a:pt x="153" y="0"/>
                      </a:lnTo>
                      <a:close/>
                      <a:moveTo>
                        <a:pt x="163" y="0"/>
                      </a:moveTo>
                      <a:lnTo>
                        <a:pt x="168" y="0"/>
                      </a:lnTo>
                      <a:lnTo>
                        <a:pt x="169" y="1"/>
                      </a:lnTo>
                      <a:lnTo>
                        <a:pt x="168" y="2"/>
                      </a:lnTo>
                      <a:lnTo>
                        <a:pt x="163" y="2"/>
                      </a:lnTo>
                      <a:lnTo>
                        <a:pt x="162" y="1"/>
                      </a:lnTo>
                      <a:lnTo>
                        <a:pt x="163" y="0"/>
                      </a:lnTo>
                      <a:close/>
                      <a:moveTo>
                        <a:pt x="173" y="0"/>
                      </a:moveTo>
                      <a:lnTo>
                        <a:pt x="178" y="0"/>
                      </a:lnTo>
                      <a:lnTo>
                        <a:pt x="179" y="1"/>
                      </a:lnTo>
                      <a:lnTo>
                        <a:pt x="178" y="2"/>
                      </a:lnTo>
                      <a:lnTo>
                        <a:pt x="173" y="2"/>
                      </a:lnTo>
                      <a:lnTo>
                        <a:pt x="172" y="1"/>
                      </a:lnTo>
                      <a:lnTo>
                        <a:pt x="173" y="0"/>
                      </a:lnTo>
                      <a:close/>
                      <a:moveTo>
                        <a:pt x="183" y="0"/>
                      </a:moveTo>
                      <a:lnTo>
                        <a:pt x="188" y="0"/>
                      </a:lnTo>
                      <a:lnTo>
                        <a:pt x="189" y="1"/>
                      </a:lnTo>
                      <a:lnTo>
                        <a:pt x="188" y="2"/>
                      </a:lnTo>
                      <a:lnTo>
                        <a:pt x="183" y="2"/>
                      </a:lnTo>
                      <a:lnTo>
                        <a:pt x="182" y="1"/>
                      </a:lnTo>
                      <a:lnTo>
                        <a:pt x="183" y="0"/>
                      </a:lnTo>
                      <a:close/>
                      <a:moveTo>
                        <a:pt x="193" y="0"/>
                      </a:moveTo>
                      <a:lnTo>
                        <a:pt x="198" y="0"/>
                      </a:lnTo>
                      <a:lnTo>
                        <a:pt x="199" y="1"/>
                      </a:lnTo>
                      <a:lnTo>
                        <a:pt x="198" y="2"/>
                      </a:lnTo>
                      <a:lnTo>
                        <a:pt x="193" y="2"/>
                      </a:lnTo>
                      <a:lnTo>
                        <a:pt x="193" y="1"/>
                      </a:lnTo>
                      <a:lnTo>
                        <a:pt x="193" y="0"/>
                      </a:lnTo>
                      <a:close/>
                      <a:moveTo>
                        <a:pt x="203" y="0"/>
                      </a:moveTo>
                      <a:lnTo>
                        <a:pt x="208" y="0"/>
                      </a:lnTo>
                      <a:lnTo>
                        <a:pt x="209" y="1"/>
                      </a:lnTo>
                      <a:lnTo>
                        <a:pt x="208" y="2"/>
                      </a:lnTo>
                      <a:lnTo>
                        <a:pt x="203" y="2"/>
                      </a:lnTo>
                      <a:lnTo>
                        <a:pt x="202" y="1"/>
                      </a:lnTo>
                      <a:lnTo>
                        <a:pt x="203" y="0"/>
                      </a:lnTo>
                      <a:close/>
                      <a:moveTo>
                        <a:pt x="213" y="0"/>
                      </a:moveTo>
                      <a:lnTo>
                        <a:pt x="219" y="0"/>
                      </a:lnTo>
                      <a:lnTo>
                        <a:pt x="219" y="1"/>
                      </a:lnTo>
                      <a:lnTo>
                        <a:pt x="219" y="2"/>
                      </a:lnTo>
                      <a:lnTo>
                        <a:pt x="213" y="2"/>
                      </a:lnTo>
                      <a:lnTo>
                        <a:pt x="212" y="1"/>
                      </a:lnTo>
                      <a:lnTo>
                        <a:pt x="213" y="0"/>
                      </a:lnTo>
                      <a:close/>
                      <a:moveTo>
                        <a:pt x="223" y="0"/>
                      </a:moveTo>
                      <a:lnTo>
                        <a:pt x="228" y="0"/>
                      </a:lnTo>
                      <a:lnTo>
                        <a:pt x="229" y="1"/>
                      </a:lnTo>
                      <a:lnTo>
                        <a:pt x="228" y="2"/>
                      </a:lnTo>
                      <a:lnTo>
                        <a:pt x="223" y="2"/>
                      </a:lnTo>
                      <a:lnTo>
                        <a:pt x="223" y="1"/>
                      </a:lnTo>
                      <a:lnTo>
                        <a:pt x="223" y="0"/>
                      </a:lnTo>
                      <a:close/>
                      <a:moveTo>
                        <a:pt x="233" y="0"/>
                      </a:moveTo>
                      <a:lnTo>
                        <a:pt x="239" y="0"/>
                      </a:lnTo>
                      <a:lnTo>
                        <a:pt x="240" y="1"/>
                      </a:lnTo>
                      <a:lnTo>
                        <a:pt x="239" y="2"/>
                      </a:lnTo>
                      <a:lnTo>
                        <a:pt x="233" y="2"/>
                      </a:lnTo>
                      <a:lnTo>
                        <a:pt x="232" y="1"/>
                      </a:lnTo>
                      <a:lnTo>
                        <a:pt x="233" y="0"/>
                      </a:lnTo>
                      <a:close/>
                      <a:moveTo>
                        <a:pt x="244" y="0"/>
                      </a:moveTo>
                      <a:lnTo>
                        <a:pt x="249" y="0"/>
                      </a:lnTo>
                      <a:lnTo>
                        <a:pt x="249" y="1"/>
                      </a:lnTo>
                      <a:lnTo>
                        <a:pt x="249" y="2"/>
                      </a:lnTo>
                      <a:lnTo>
                        <a:pt x="244" y="2"/>
                      </a:lnTo>
                      <a:lnTo>
                        <a:pt x="243" y="1"/>
                      </a:lnTo>
                      <a:lnTo>
                        <a:pt x="244" y="0"/>
                      </a:lnTo>
                      <a:close/>
                      <a:moveTo>
                        <a:pt x="253" y="0"/>
                      </a:moveTo>
                      <a:lnTo>
                        <a:pt x="258" y="0"/>
                      </a:lnTo>
                      <a:lnTo>
                        <a:pt x="259" y="1"/>
                      </a:lnTo>
                      <a:lnTo>
                        <a:pt x="258" y="2"/>
                      </a:lnTo>
                      <a:lnTo>
                        <a:pt x="253" y="2"/>
                      </a:lnTo>
                      <a:lnTo>
                        <a:pt x="253" y="1"/>
                      </a:lnTo>
                      <a:lnTo>
                        <a:pt x="253" y="0"/>
                      </a:lnTo>
                      <a:close/>
                      <a:moveTo>
                        <a:pt x="264" y="0"/>
                      </a:moveTo>
                      <a:lnTo>
                        <a:pt x="269" y="0"/>
                      </a:lnTo>
                      <a:lnTo>
                        <a:pt x="270" y="1"/>
                      </a:lnTo>
                      <a:lnTo>
                        <a:pt x="269" y="2"/>
                      </a:lnTo>
                      <a:lnTo>
                        <a:pt x="264" y="2"/>
                      </a:lnTo>
                      <a:lnTo>
                        <a:pt x="263" y="1"/>
                      </a:lnTo>
                      <a:lnTo>
                        <a:pt x="264" y="0"/>
                      </a:lnTo>
                      <a:close/>
                      <a:moveTo>
                        <a:pt x="274" y="0"/>
                      </a:moveTo>
                      <a:lnTo>
                        <a:pt x="279" y="0"/>
                      </a:lnTo>
                      <a:lnTo>
                        <a:pt x="279" y="1"/>
                      </a:lnTo>
                      <a:lnTo>
                        <a:pt x="279" y="2"/>
                      </a:lnTo>
                      <a:lnTo>
                        <a:pt x="274" y="2"/>
                      </a:lnTo>
                      <a:lnTo>
                        <a:pt x="273" y="1"/>
                      </a:lnTo>
                      <a:lnTo>
                        <a:pt x="274" y="0"/>
                      </a:lnTo>
                      <a:close/>
                      <a:moveTo>
                        <a:pt x="284" y="0"/>
                      </a:moveTo>
                      <a:lnTo>
                        <a:pt x="289" y="0"/>
                      </a:lnTo>
                      <a:lnTo>
                        <a:pt x="290" y="1"/>
                      </a:lnTo>
                      <a:lnTo>
                        <a:pt x="289" y="2"/>
                      </a:lnTo>
                      <a:lnTo>
                        <a:pt x="284" y="2"/>
                      </a:lnTo>
                      <a:lnTo>
                        <a:pt x="283" y="1"/>
                      </a:lnTo>
                      <a:lnTo>
                        <a:pt x="284" y="0"/>
                      </a:lnTo>
                      <a:close/>
                    </a:path>
                  </a:pathLst>
                </a:custGeom>
                <a:solidFill>
                  <a:srgbClr val="000000"/>
                </a:solidFill>
                <a:ln w="9525">
                  <a:noFill/>
                  <a:round/>
                  <a:headEnd/>
                  <a:tailEnd/>
                </a:ln>
              </p:spPr>
              <p:txBody>
                <a:bodyPr/>
                <a:lstStyle/>
                <a:p>
                  <a:endParaRPr lang="en-US"/>
                </a:p>
              </p:txBody>
            </p:sp>
            <p:sp>
              <p:nvSpPr>
                <p:cNvPr id="985" name="Freeform 899"/>
                <p:cNvSpPr>
                  <a:spLocks/>
                </p:cNvSpPr>
                <p:nvPr/>
              </p:nvSpPr>
              <p:spPr bwMode="auto">
                <a:xfrm>
                  <a:off x="2603"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86" name="Freeform 900"/>
                <p:cNvSpPr>
                  <a:spLocks/>
                </p:cNvSpPr>
                <p:nvPr/>
              </p:nvSpPr>
              <p:spPr bwMode="auto">
                <a:xfrm>
                  <a:off x="2614"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87" name="Freeform 901"/>
                <p:cNvSpPr>
                  <a:spLocks/>
                </p:cNvSpPr>
                <p:nvPr/>
              </p:nvSpPr>
              <p:spPr bwMode="auto">
                <a:xfrm>
                  <a:off x="2624" y="2232"/>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988" name="Freeform 902"/>
                <p:cNvSpPr>
                  <a:spLocks/>
                </p:cNvSpPr>
                <p:nvPr/>
              </p:nvSpPr>
              <p:spPr bwMode="auto">
                <a:xfrm>
                  <a:off x="263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89" name="Freeform 903"/>
                <p:cNvSpPr>
                  <a:spLocks/>
                </p:cNvSpPr>
                <p:nvPr/>
              </p:nvSpPr>
              <p:spPr bwMode="auto">
                <a:xfrm>
                  <a:off x="2644"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90" name="Freeform 904"/>
                <p:cNvSpPr>
                  <a:spLocks/>
                </p:cNvSpPr>
                <p:nvPr/>
              </p:nvSpPr>
              <p:spPr bwMode="auto">
                <a:xfrm>
                  <a:off x="265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91" name="Freeform 905"/>
                <p:cNvSpPr>
                  <a:spLocks/>
                </p:cNvSpPr>
                <p:nvPr/>
              </p:nvSpPr>
              <p:spPr bwMode="auto">
                <a:xfrm>
                  <a:off x="266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92" name="Freeform 906"/>
                <p:cNvSpPr>
                  <a:spLocks/>
                </p:cNvSpPr>
                <p:nvPr/>
              </p:nvSpPr>
              <p:spPr bwMode="auto">
                <a:xfrm>
                  <a:off x="267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93" name="Freeform 907"/>
                <p:cNvSpPr>
                  <a:spLocks/>
                </p:cNvSpPr>
                <p:nvPr/>
              </p:nvSpPr>
              <p:spPr bwMode="auto">
                <a:xfrm>
                  <a:off x="268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94" name="Freeform 908"/>
                <p:cNvSpPr>
                  <a:spLocks/>
                </p:cNvSpPr>
                <p:nvPr/>
              </p:nvSpPr>
              <p:spPr bwMode="auto">
                <a:xfrm>
                  <a:off x="269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95" name="Freeform 909"/>
                <p:cNvSpPr>
                  <a:spLocks/>
                </p:cNvSpPr>
                <p:nvPr/>
              </p:nvSpPr>
              <p:spPr bwMode="auto">
                <a:xfrm>
                  <a:off x="2705"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96" name="Freeform 910"/>
                <p:cNvSpPr>
                  <a:spLocks/>
                </p:cNvSpPr>
                <p:nvPr/>
              </p:nvSpPr>
              <p:spPr bwMode="auto">
                <a:xfrm>
                  <a:off x="271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97" name="Freeform 911"/>
                <p:cNvSpPr>
                  <a:spLocks/>
                </p:cNvSpPr>
                <p:nvPr/>
              </p:nvSpPr>
              <p:spPr bwMode="auto">
                <a:xfrm>
                  <a:off x="2725"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98" name="Freeform 912"/>
                <p:cNvSpPr>
                  <a:spLocks/>
                </p:cNvSpPr>
                <p:nvPr/>
              </p:nvSpPr>
              <p:spPr bwMode="auto">
                <a:xfrm>
                  <a:off x="2735"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99" name="Freeform 913"/>
                <p:cNvSpPr>
                  <a:spLocks/>
                </p:cNvSpPr>
                <p:nvPr/>
              </p:nvSpPr>
              <p:spPr bwMode="auto">
                <a:xfrm>
                  <a:off x="2744"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00" name="Freeform 914"/>
                <p:cNvSpPr>
                  <a:spLocks/>
                </p:cNvSpPr>
                <p:nvPr/>
              </p:nvSpPr>
              <p:spPr bwMode="auto">
                <a:xfrm>
                  <a:off x="275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01" name="Freeform 915"/>
                <p:cNvSpPr>
                  <a:spLocks/>
                </p:cNvSpPr>
                <p:nvPr/>
              </p:nvSpPr>
              <p:spPr bwMode="auto">
                <a:xfrm>
                  <a:off x="276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02" name="Freeform 916"/>
                <p:cNvSpPr>
                  <a:spLocks/>
                </p:cNvSpPr>
                <p:nvPr/>
              </p:nvSpPr>
              <p:spPr bwMode="auto">
                <a:xfrm>
                  <a:off x="277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03" name="Freeform 917"/>
                <p:cNvSpPr>
                  <a:spLocks/>
                </p:cNvSpPr>
                <p:nvPr/>
              </p:nvSpPr>
              <p:spPr bwMode="auto">
                <a:xfrm>
                  <a:off x="278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04" name="Freeform 918"/>
                <p:cNvSpPr>
                  <a:spLocks/>
                </p:cNvSpPr>
                <p:nvPr/>
              </p:nvSpPr>
              <p:spPr bwMode="auto">
                <a:xfrm>
                  <a:off x="279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005" name="Freeform 919"/>
                <p:cNvSpPr>
                  <a:spLocks/>
                </p:cNvSpPr>
                <p:nvPr/>
              </p:nvSpPr>
              <p:spPr bwMode="auto">
                <a:xfrm>
                  <a:off x="280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06" name="Freeform 920"/>
                <p:cNvSpPr>
                  <a:spLocks/>
                </p:cNvSpPr>
                <p:nvPr/>
              </p:nvSpPr>
              <p:spPr bwMode="auto">
                <a:xfrm>
                  <a:off x="2815" y="2232"/>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07" name="Freeform 921"/>
                <p:cNvSpPr>
                  <a:spLocks/>
                </p:cNvSpPr>
                <p:nvPr/>
              </p:nvSpPr>
              <p:spPr bwMode="auto">
                <a:xfrm>
                  <a:off x="282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008" name="Freeform 922"/>
                <p:cNvSpPr>
                  <a:spLocks/>
                </p:cNvSpPr>
                <p:nvPr/>
              </p:nvSpPr>
              <p:spPr bwMode="auto">
                <a:xfrm>
                  <a:off x="2835"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09" name="Freeform 923"/>
                <p:cNvSpPr>
                  <a:spLocks/>
                </p:cNvSpPr>
                <p:nvPr/>
              </p:nvSpPr>
              <p:spPr bwMode="auto">
                <a:xfrm>
                  <a:off x="2846"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10" name="Freeform 924"/>
                <p:cNvSpPr>
                  <a:spLocks/>
                </p:cNvSpPr>
                <p:nvPr/>
              </p:nvSpPr>
              <p:spPr bwMode="auto">
                <a:xfrm>
                  <a:off x="285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011" name="Freeform 925"/>
                <p:cNvSpPr>
                  <a:spLocks/>
                </p:cNvSpPr>
                <p:nvPr/>
              </p:nvSpPr>
              <p:spPr bwMode="auto">
                <a:xfrm>
                  <a:off x="2866"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12" name="Freeform 926"/>
                <p:cNvSpPr>
                  <a:spLocks/>
                </p:cNvSpPr>
                <p:nvPr/>
              </p:nvSpPr>
              <p:spPr bwMode="auto">
                <a:xfrm>
                  <a:off x="2876"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13" name="Freeform 927"/>
                <p:cNvSpPr>
                  <a:spLocks/>
                </p:cNvSpPr>
                <p:nvPr/>
              </p:nvSpPr>
              <p:spPr bwMode="auto">
                <a:xfrm>
                  <a:off x="2886"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14" name="Freeform 928"/>
                <p:cNvSpPr>
                  <a:spLocks noEditPoints="1"/>
                </p:cNvSpPr>
                <p:nvPr/>
              </p:nvSpPr>
              <p:spPr bwMode="auto">
                <a:xfrm>
                  <a:off x="2603" y="2232"/>
                  <a:ext cx="290" cy="2"/>
                </a:xfrm>
                <a:custGeom>
                  <a:avLst/>
                  <a:gdLst>
                    <a:gd name="T0" fmla="*/ 7 w 290"/>
                    <a:gd name="T1" fmla="*/ 2 h 2"/>
                    <a:gd name="T2" fmla="*/ 1 w 290"/>
                    <a:gd name="T3" fmla="*/ 0 h 2"/>
                    <a:gd name="T4" fmla="*/ 16 w 290"/>
                    <a:gd name="T5" fmla="*/ 2 h 2"/>
                    <a:gd name="T6" fmla="*/ 12 w 290"/>
                    <a:gd name="T7" fmla="*/ 0 h 2"/>
                    <a:gd name="T8" fmla="*/ 27 w 290"/>
                    <a:gd name="T9" fmla="*/ 2 h 2"/>
                    <a:gd name="T10" fmla="*/ 21 w 290"/>
                    <a:gd name="T11" fmla="*/ 0 h 2"/>
                    <a:gd name="T12" fmla="*/ 37 w 290"/>
                    <a:gd name="T13" fmla="*/ 2 h 2"/>
                    <a:gd name="T14" fmla="*/ 32 w 290"/>
                    <a:gd name="T15" fmla="*/ 0 h 2"/>
                    <a:gd name="T16" fmla="*/ 46 w 290"/>
                    <a:gd name="T17" fmla="*/ 2 h 2"/>
                    <a:gd name="T18" fmla="*/ 42 w 290"/>
                    <a:gd name="T19" fmla="*/ 0 h 2"/>
                    <a:gd name="T20" fmla="*/ 57 w 290"/>
                    <a:gd name="T21" fmla="*/ 2 h 2"/>
                    <a:gd name="T22" fmla="*/ 52 w 290"/>
                    <a:gd name="T23" fmla="*/ 0 h 2"/>
                    <a:gd name="T24" fmla="*/ 67 w 290"/>
                    <a:gd name="T25" fmla="*/ 2 h 2"/>
                    <a:gd name="T26" fmla="*/ 62 w 290"/>
                    <a:gd name="T27" fmla="*/ 0 h 2"/>
                    <a:gd name="T28" fmla="*/ 77 w 290"/>
                    <a:gd name="T29" fmla="*/ 2 h 2"/>
                    <a:gd name="T30" fmla="*/ 72 w 290"/>
                    <a:gd name="T31" fmla="*/ 0 h 2"/>
                    <a:gd name="T32" fmla="*/ 87 w 290"/>
                    <a:gd name="T33" fmla="*/ 2 h 2"/>
                    <a:gd name="T34" fmla="*/ 82 w 290"/>
                    <a:gd name="T35" fmla="*/ 0 h 2"/>
                    <a:gd name="T36" fmla="*/ 97 w 290"/>
                    <a:gd name="T37" fmla="*/ 2 h 2"/>
                    <a:gd name="T38" fmla="*/ 92 w 290"/>
                    <a:gd name="T39" fmla="*/ 0 h 2"/>
                    <a:gd name="T40" fmla="*/ 107 w 290"/>
                    <a:gd name="T41" fmla="*/ 2 h 2"/>
                    <a:gd name="T42" fmla="*/ 103 w 290"/>
                    <a:gd name="T43" fmla="*/ 0 h 2"/>
                    <a:gd name="T44" fmla="*/ 117 w 290"/>
                    <a:gd name="T45" fmla="*/ 2 h 2"/>
                    <a:gd name="T46" fmla="*/ 112 w 290"/>
                    <a:gd name="T47" fmla="*/ 0 h 2"/>
                    <a:gd name="T48" fmla="*/ 128 w 290"/>
                    <a:gd name="T49" fmla="*/ 2 h 2"/>
                    <a:gd name="T50" fmla="*/ 123 w 290"/>
                    <a:gd name="T51" fmla="*/ 0 h 2"/>
                    <a:gd name="T52" fmla="*/ 137 w 290"/>
                    <a:gd name="T53" fmla="*/ 2 h 2"/>
                    <a:gd name="T54" fmla="*/ 133 w 290"/>
                    <a:gd name="T55" fmla="*/ 0 h 2"/>
                    <a:gd name="T56" fmla="*/ 148 w 290"/>
                    <a:gd name="T57" fmla="*/ 2 h 2"/>
                    <a:gd name="T58" fmla="*/ 142 w 290"/>
                    <a:gd name="T59" fmla="*/ 0 h 2"/>
                    <a:gd name="T60" fmla="*/ 158 w 290"/>
                    <a:gd name="T61" fmla="*/ 2 h 2"/>
                    <a:gd name="T62" fmla="*/ 153 w 290"/>
                    <a:gd name="T63" fmla="*/ 0 h 2"/>
                    <a:gd name="T64" fmla="*/ 168 w 290"/>
                    <a:gd name="T65" fmla="*/ 2 h 2"/>
                    <a:gd name="T66" fmla="*/ 163 w 290"/>
                    <a:gd name="T67" fmla="*/ 0 h 2"/>
                    <a:gd name="T68" fmla="*/ 178 w 290"/>
                    <a:gd name="T69" fmla="*/ 2 h 2"/>
                    <a:gd name="T70" fmla="*/ 173 w 290"/>
                    <a:gd name="T71" fmla="*/ 0 h 2"/>
                    <a:gd name="T72" fmla="*/ 188 w 290"/>
                    <a:gd name="T73" fmla="*/ 2 h 2"/>
                    <a:gd name="T74" fmla="*/ 183 w 290"/>
                    <a:gd name="T75" fmla="*/ 0 h 2"/>
                    <a:gd name="T76" fmla="*/ 198 w 290"/>
                    <a:gd name="T77" fmla="*/ 2 h 2"/>
                    <a:gd name="T78" fmla="*/ 193 w 290"/>
                    <a:gd name="T79" fmla="*/ 0 h 2"/>
                    <a:gd name="T80" fmla="*/ 208 w 290"/>
                    <a:gd name="T81" fmla="*/ 2 h 2"/>
                    <a:gd name="T82" fmla="*/ 203 w 290"/>
                    <a:gd name="T83" fmla="*/ 0 h 2"/>
                    <a:gd name="T84" fmla="*/ 219 w 290"/>
                    <a:gd name="T85" fmla="*/ 2 h 2"/>
                    <a:gd name="T86" fmla="*/ 213 w 290"/>
                    <a:gd name="T87" fmla="*/ 0 h 2"/>
                    <a:gd name="T88" fmla="*/ 228 w 290"/>
                    <a:gd name="T89" fmla="*/ 2 h 2"/>
                    <a:gd name="T90" fmla="*/ 223 w 290"/>
                    <a:gd name="T91" fmla="*/ 0 h 2"/>
                    <a:gd name="T92" fmla="*/ 239 w 290"/>
                    <a:gd name="T93" fmla="*/ 2 h 2"/>
                    <a:gd name="T94" fmla="*/ 233 w 290"/>
                    <a:gd name="T95" fmla="*/ 0 h 2"/>
                    <a:gd name="T96" fmla="*/ 249 w 290"/>
                    <a:gd name="T97" fmla="*/ 2 h 2"/>
                    <a:gd name="T98" fmla="*/ 244 w 290"/>
                    <a:gd name="T99" fmla="*/ 0 h 2"/>
                    <a:gd name="T100" fmla="*/ 258 w 290"/>
                    <a:gd name="T101" fmla="*/ 2 h 2"/>
                    <a:gd name="T102" fmla="*/ 253 w 290"/>
                    <a:gd name="T103" fmla="*/ 0 h 2"/>
                    <a:gd name="T104" fmla="*/ 269 w 290"/>
                    <a:gd name="T105" fmla="*/ 2 h 2"/>
                    <a:gd name="T106" fmla="*/ 264 w 290"/>
                    <a:gd name="T107" fmla="*/ 0 h 2"/>
                    <a:gd name="T108" fmla="*/ 279 w 290"/>
                    <a:gd name="T109" fmla="*/ 2 h 2"/>
                    <a:gd name="T110" fmla="*/ 274 w 290"/>
                    <a:gd name="T111" fmla="*/ 0 h 2"/>
                    <a:gd name="T112" fmla="*/ 289 w 290"/>
                    <a:gd name="T113" fmla="*/ 2 h 2"/>
                    <a:gd name="T114" fmla="*/ 284 w 290"/>
                    <a:gd name="T115" fmla="*/ 0 h 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90"/>
                    <a:gd name="T175" fmla="*/ 0 h 2"/>
                    <a:gd name="T176" fmla="*/ 290 w 290"/>
                    <a:gd name="T177" fmla="*/ 2 h 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90" h="2">
                      <a:moveTo>
                        <a:pt x="1" y="0"/>
                      </a:moveTo>
                      <a:lnTo>
                        <a:pt x="7" y="0"/>
                      </a:lnTo>
                      <a:lnTo>
                        <a:pt x="8" y="1"/>
                      </a:lnTo>
                      <a:lnTo>
                        <a:pt x="7" y="2"/>
                      </a:lnTo>
                      <a:lnTo>
                        <a:pt x="1" y="2"/>
                      </a:lnTo>
                      <a:lnTo>
                        <a:pt x="0" y="1"/>
                      </a:lnTo>
                      <a:lnTo>
                        <a:pt x="1" y="0"/>
                      </a:lnTo>
                      <a:close/>
                      <a:moveTo>
                        <a:pt x="12" y="0"/>
                      </a:moveTo>
                      <a:lnTo>
                        <a:pt x="16" y="0"/>
                      </a:lnTo>
                      <a:lnTo>
                        <a:pt x="17" y="1"/>
                      </a:lnTo>
                      <a:lnTo>
                        <a:pt x="16" y="2"/>
                      </a:lnTo>
                      <a:lnTo>
                        <a:pt x="12" y="2"/>
                      </a:lnTo>
                      <a:lnTo>
                        <a:pt x="11" y="1"/>
                      </a:lnTo>
                      <a:lnTo>
                        <a:pt x="12" y="0"/>
                      </a:lnTo>
                      <a:close/>
                      <a:moveTo>
                        <a:pt x="21" y="0"/>
                      </a:moveTo>
                      <a:lnTo>
                        <a:pt x="27" y="0"/>
                      </a:lnTo>
                      <a:lnTo>
                        <a:pt x="28" y="1"/>
                      </a:lnTo>
                      <a:lnTo>
                        <a:pt x="27" y="2"/>
                      </a:lnTo>
                      <a:lnTo>
                        <a:pt x="21" y="2"/>
                      </a:lnTo>
                      <a:lnTo>
                        <a:pt x="21" y="1"/>
                      </a:lnTo>
                      <a:lnTo>
                        <a:pt x="21" y="0"/>
                      </a:lnTo>
                      <a:close/>
                      <a:moveTo>
                        <a:pt x="32" y="0"/>
                      </a:moveTo>
                      <a:lnTo>
                        <a:pt x="37" y="0"/>
                      </a:lnTo>
                      <a:lnTo>
                        <a:pt x="38" y="1"/>
                      </a:lnTo>
                      <a:lnTo>
                        <a:pt x="37" y="2"/>
                      </a:lnTo>
                      <a:lnTo>
                        <a:pt x="32" y="2"/>
                      </a:lnTo>
                      <a:lnTo>
                        <a:pt x="31" y="1"/>
                      </a:lnTo>
                      <a:lnTo>
                        <a:pt x="32" y="0"/>
                      </a:lnTo>
                      <a:close/>
                      <a:moveTo>
                        <a:pt x="42" y="0"/>
                      </a:moveTo>
                      <a:lnTo>
                        <a:pt x="46" y="0"/>
                      </a:lnTo>
                      <a:lnTo>
                        <a:pt x="47" y="1"/>
                      </a:lnTo>
                      <a:lnTo>
                        <a:pt x="46" y="2"/>
                      </a:lnTo>
                      <a:lnTo>
                        <a:pt x="42" y="2"/>
                      </a:lnTo>
                      <a:lnTo>
                        <a:pt x="41" y="1"/>
                      </a:lnTo>
                      <a:lnTo>
                        <a:pt x="42" y="0"/>
                      </a:lnTo>
                      <a:close/>
                      <a:moveTo>
                        <a:pt x="52" y="0"/>
                      </a:moveTo>
                      <a:lnTo>
                        <a:pt x="57" y="0"/>
                      </a:lnTo>
                      <a:lnTo>
                        <a:pt x="58" y="1"/>
                      </a:lnTo>
                      <a:lnTo>
                        <a:pt x="57" y="2"/>
                      </a:lnTo>
                      <a:lnTo>
                        <a:pt x="52" y="2"/>
                      </a:lnTo>
                      <a:lnTo>
                        <a:pt x="51" y="1"/>
                      </a:lnTo>
                      <a:lnTo>
                        <a:pt x="52" y="0"/>
                      </a:lnTo>
                      <a:close/>
                      <a:moveTo>
                        <a:pt x="62" y="0"/>
                      </a:moveTo>
                      <a:lnTo>
                        <a:pt x="67" y="0"/>
                      </a:lnTo>
                      <a:lnTo>
                        <a:pt x="68" y="1"/>
                      </a:lnTo>
                      <a:lnTo>
                        <a:pt x="67" y="2"/>
                      </a:lnTo>
                      <a:lnTo>
                        <a:pt x="62" y="2"/>
                      </a:lnTo>
                      <a:lnTo>
                        <a:pt x="61" y="1"/>
                      </a:lnTo>
                      <a:lnTo>
                        <a:pt x="62" y="0"/>
                      </a:lnTo>
                      <a:close/>
                      <a:moveTo>
                        <a:pt x="72" y="0"/>
                      </a:moveTo>
                      <a:lnTo>
                        <a:pt x="77" y="0"/>
                      </a:lnTo>
                      <a:lnTo>
                        <a:pt x="78" y="1"/>
                      </a:lnTo>
                      <a:lnTo>
                        <a:pt x="77" y="2"/>
                      </a:lnTo>
                      <a:lnTo>
                        <a:pt x="72" y="2"/>
                      </a:lnTo>
                      <a:lnTo>
                        <a:pt x="71" y="1"/>
                      </a:lnTo>
                      <a:lnTo>
                        <a:pt x="72" y="0"/>
                      </a:lnTo>
                      <a:close/>
                      <a:moveTo>
                        <a:pt x="82" y="0"/>
                      </a:moveTo>
                      <a:lnTo>
                        <a:pt x="87" y="0"/>
                      </a:lnTo>
                      <a:lnTo>
                        <a:pt x="88" y="1"/>
                      </a:lnTo>
                      <a:lnTo>
                        <a:pt x="87" y="2"/>
                      </a:lnTo>
                      <a:lnTo>
                        <a:pt x="82" y="2"/>
                      </a:lnTo>
                      <a:lnTo>
                        <a:pt x="81" y="1"/>
                      </a:lnTo>
                      <a:lnTo>
                        <a:pt x="82" y="0"/>
                      </a:lnTo>
                      <a:close/>
                      <a:moveTo>
                        <a:pt x="92" y="0"/>
                      </a:moveTo>
                      <a:lnTo>
                        <a:pt x="97" y="0"/>
                      </a:lnTo>
                      <a:lnTo>
                        <a:pt x="98" y="1"/>
                      </a:lnTo>
                      <a:lnTo>
                        <a:pt x="97" y="2"/>
                      </a:lnTo>
                      <a:lnTo>
                        <a:pt x="92" y="2"/>
                      </a:lnTo>
                      <a:lnTo>
                        <a:pt x="91" y="1"/>
                      </a:lnTo>
                      <a:lnTo>
                        <a:pt x="92" y="0"/>
                      </a:lnTo>
                      <a:close/>
                      <a:moveTo>
                        <a:pt x="103" y="0"/>
                      </a:moveTo>
                      <a:lnTo>
                        <a:pt x="107" y="0"/>
                      </a:lnTo>
                      <a:lnTo>
                        <a:pt x="108" y="1"/>
                      </a:lnTo>
                      <a:lnTo>
                        <a:pt x="107" y="2"/>
                      </a:lnTo>
                      <a:lnTo>
                        <a:pt x="103" y="2"/>
                      </a:lnTo>
                      <a:lnTo>
                        <a:pt x="102" y="1"/>
                      </a:lnTo>
                      <a:lnTo>
                        <a:pt x="103" y="0"/>
                      </a:lnTo>
                      <a:close/>
                      <a:moveTo>
                        <a:pt x="112" y="0"/>
                      </a:moveTo>
                      <a:lnTo>
                        <a:pt x="117" y="0"/>
                      </a:lnTo>
                      <a:lnTo>
                        <a:pt x="118" y="1"/>
                      </a:lnTo>
                      <a:lnTo>
                        <a:pt x="117" y="2"/>
                      </a:lnTo>
                      <a:lnTo>
                        <a:pt x="112" y="2"/>
                      </a:lnTo>
                      <a:lnTo>
                        <a:pt x="111" y="1"/>
                      </a:lnTo>
                      <a:lnTo>
                        <a:pt x="112" y="0"/>
                      </a:lnTo>
                      <a:close/>
                      <a:moveTo>
                        <a:pt x="123" y="0"/>
                      </a:moveTo>
                      <a:lnTo>
                        <a:pt x="128" y="0"/>
                      </a:lnTo>
                      <a:lnTo>
                        <a:pt x="128" y="1"/>
                      </a:lnTo>
                      <a:lnTo>
                        <a:pt x="128" y="2"/>
                      </a:lnTo>
                      <a:lnTo>
                        <a:pt x="123" y="2"/>
                      </a:lnTo>
                      <a:lnTo>
                        <a:pt x="122" y="1"/>
                      </a:lnTo>
                      <a:lnTo>
                        <a:pt x="123" y="0"/>
                      </a:lnTo>
                      <a:close/>
                      <a:moveTo>
                        <a:pt x="133" y="0"/>
                      </a:moveTo>
                      <a:lnTo>
                        <a:pt x="137" y="0"/>
                      </a:lnTo>
                      <a:lnTo>
                        <a:pt x="138" y="1"/>
                      </a:lnTo>
                      <a:lnTo>
                        <a:pt x="137" y="2"/>
                      </a:lnTo>
                      <a:lnTo>
                        <a:pt x="133" y="2"/>
                      </a:lnTo>
                      <a:lnTo>
                        <a:pt x="132" y="1"/>
                      </a:lnTo>
                      <a:lnTo>
                        <a:pt x="133" y="0"/>
                      </a:lnTo>
                      <a:close/>
                      <a:moveTo>
                        <a:pt x="142" y="0"/>
                      </a:moveTo>
                      <a:lnTo>
                        <a:pt x="148" y="0"/>
                      </a:lnTo>
                      <a:lnTo>
                        <a:pt x="149" y="1"/>
                      </a:lnTo>
                      <a:lnTo>
                        <a:pt x="148" y="2"/>
                      </a:lnTo>
                      <a:lnTo>
                        <a:pt x="142" y="2"/>
                      </a:lnTo>
                      <a:lnTo>
                        <a:pt x="141" y="1"/>
                      </a:lnTo>
                      <a:lnTo>
                        <a:pt x="142" y="0"/>
                      </a:lnTo>
                      <a:close/>
                      <a:moveTo>
                        <a:pt x="153" y="0"/>
                      </a:moveTo>
                      <a:lnTo>
                        <a:pt x="158" y="0"/>
                      </a:lnTo>
                      <a:lnTo>
                        <a:pt x="159" y="1"/>
                      </a:lnTo>
                      <a:lnTo>
                        <a:pt x="158" y="2"/>
                      </a:lnTo>
                      <a:lnTo>
                        <a:pt x="153" y="2"/>
                      </a:lnTo>
                      <a:lnTo>
                        <a:pt x="152" y="1"/>
                      </a:lnTo>
                      <a:lnTo>
                        <a:pt x="153" y="0"/>
                      </a:lnTo>
                      <a:close/>
                      <a:moveTo>
                        <a:pt x="163" y="0"/>
                      </a:moveTo>
                      <a:lnTo>
                        <a:pt x="168" y="0"/>
                      </a:lnTo>
                      <a:lnTo>
                        <a:pt x="169" y="1"/>
                      </a:lnTo>
                      <a:lnTo>
                        <a:pt x="168" y="2"/>
                      </a:lnTo>
                      <a:lnTo>
                        <a:pt x="163" y="2"/>
                      </a:lnTo>
                      <a:lnTo>
                        <a:pt x="162" y="1"/>
                      </a:lnTo>
                      <a:lnTo>
                        <a:pt x="163" y="0"/>
                      </a:lnTo>
                      <a:close/>
                      <a:moveTo>
                        <a:pt x="173" y="0"/>
                      </a:moveTo>
                      <a:lnTo>
                        <a:pt x="178" y="0"/>
                      </a:lnTo>
                      <a:lnTo>
                        <a:pt x="179" y="1"/>
                      </a:lnTo>
                      <a:lnTo>
                        <a:pt x="178" y="2"/>
                      </a:lnTo>
                      <a:lnTo>
                        <a:pt x="173" y="2"/>
                      </a:lnTo>
                      <a:lnTo>
                        <a:pt x="172" y="1"/>
                      </a:lnTo>
                      <a:lnTo>
                        <a:pt x="173" y="0"/>
                      </a:lnTo>
                      <a:close/>
                      <a:moveTo>
                        <a:pt x="183" y="0"/>
                      </a:moveTo>
                      <a:lnTo>
                        <a:pt x="188" y="0"/>
                      </a:lnTo>
                      <a:lnTo>
                        <a:pt x="189" y="1"/>
                      </a:lnTo>
                      <a:lnTo>
                        <a:pt x="188" y="2"/>
                      </a:lnTo>
                      <a:lnTo>
                        <a:pt x="183" y="2"/>
                      </a:lnTo>
                      <a:lnTo>
                        <a:pt x="182" y="1"/>
                      </a:lnTo>
                      <a:lnTo>
                        <a:pt x="183" y="0"/>
                      </a:lnTo>
                      <a:close/>
                      <a:moveTo>
                        <a:pt x="193" y="0"/>
                      </a:moveTo>
                      <a:lnTo>
                        <a:pt x="198" y="0"/>
                      </a:lnTo>
                      <a:lnTo>
                        <a:pt x="199" y="1"/>
                      </a:lnTo>
                      <a:lnTo>
                        <a:pt x="198" y="2"/>
                      </a:lnTo>
                      <a:lnTo>
                        <a:pt x="193" y="2"/>
                      </a:lnTo>
                      <a:lnTo>
                        <a:pt x="193" y="1"/>
                      </a:lnTo>
                      <a:lnTo>
                        <a:pt x="193" y="0"/>
                      </a:lnTo>
                      <a:close/>
                      <a:moveTo>
                        <a:pt x="203" y="0"/>
                      </a:moveTo>
                      <a:lnTo>
                        <a:pt x="208" y="0"/>
                      </a:lnTo>
                      <a:lnTo>
                        <a:pt x="209" y="1"/>
                      </a:lnTo>
                      <a:lnTo>
                        <a:pt x="208" y="2"/>
                      </a:lnTo>
                      <a:lnTo>
                        <a:pt x="203" y="2"/>
                      </a:lnTo>
                      <a:lnTo>
                        <a:pt x="202" y="1"/>
                      </a:lnTo>
                      <a:lnTo>
                        <a:pt x="203" y="0"/>
                      </a:lnTo>
                      <a:close/>
                      <a:moveTo>
                        <a:pt x="213" y="0"/>
                      </a:moveTo>
                      <a:lnTo>
                        <a:pt x="219" y="0"/>
                      </a:lnTo>
                      <a:lnTo>
                        <a:pt x="219" y="1"/>
                      </a:lnTo>
                      <a:lnTo>
                        <a:pt x="219" y="2"/>
                      </a:lnTo>
                      <a:lnTo>
                        <a:pt x="213" y="2"/>
                      </a:lnTo>
                      <a:lnTo>
                        <a:pt x="212" y="1"/>
                      </a:lnTo>
                      <a:lnTo>
                        <a:pt x="213" y="0"/>
                      </a:lnTo>
                      <a:close/>
                      <a:moveTo>
                        <a:pt x="223" y="0"/>
                      </a:moveTo>
                      <a:lnTo>
                        <a:pt x="228" y="0"/>
                      </a:lnTo>
                      <a:lnTo>
                        <a:pt x="229" y="1"/>
                      </a:lnTo>
                      <a:lnTo>
                        <a:pt x="228" y="2"/>
                      </a:lnTo>
                      <a:lnTo>
                        <a:pt x="223" y="2"/>
                      </a:lnTo>
                      <a:lnTo>
                        <a:pt x="223" y="1"/>
                      </a:lnTo>
                      <a:lnTo>
                        <a:pt x="223" y="0"/>
                      </a:lnTo>
                      <a:close/>
                      <a:moveTo>
                        <a:pt x="233" y="0"/>
                      </a:moveTo>
                      <a:lnTo>
                        <a:pt x="239" y="0"/>
                      </a:lnTo>
                      <a:lnTo>
                        <a:pt x="240" y="1"/>
                      </a:lnTo>
                      <a:lnTo>
                        <a:pt x="239" y="2"/>
                      </a:lnTo>
                      <a:lnTo>
                        <a:pt x="233" y="2"/>
                      </a:lnTo>
                      <a:lnTo>
                        <a:pt x="232" y="1"/>
                      </a:lnTo>
                      <a:lnTo>
                        <a:pt x="233" y="0"/>
                      </a:lnTo>
                      <a:close/>
                      <a:moveTo>
                        <a:pt x="244" y="0"/>
                      </a:moveTo>
                      <a:lnTo>
                        <a:pt x="249" y="0"/>
                      </a:lnTo>
                      <a:lnTo>
                        <a:pt x="249" y="1"/>
                      </a:lnTo>
                      <a:lnTo>
                        <a:pt x="249" y="2"/>
                      </a:lnTo>
                      <a:lnTo>
                        <a:pt x="244" y="2"/>
                      </a:lnTo>
                      <a:lnTo>
                        <a:pt x="243" y="1"/>
                      </a:lnTo>
                      <a:lnTo>
                        <a:pt x="244" y="0"/>
                      </a:lnTo>
                      <a:close/>
                      <a:moveTo>
                        <a:pt x="253" y="0"/>
                      </a:moveTo>
                      <a:lnTo>
                        <a:pt x="258" y="0"/>
                      </a:lnTo>
                      <a:lnTo>
                        <a:pt x="259" y="1"/>
                      </a:lnTo>
                      <a:lnTo>
                        <a:pt x="258" y="2"/>
                      </a:lnTo>
                      <a:lnTo>
                        <a:pt x="253" y="2"/>
                      </a:lnTo>
                      <a:lnTo>
                        <a:pt x="253" y="1"/>
                      </a:lnTo>
                      <a:lnTo>
                        <a:pt x="253" y="0"/>
                      </a:lnTo>
                      <a:close/>
                      <a:moveTo>
                        <a:pt x="264" y="0"/>
                      </a:moveTo>
                      <a:lnTo>
                        <a:pt x="269" y="0"/>
                      </a:lnTo>
                      <a:lnTo>
                        <a:pt x="270" y="1"/>
                      </a:lnTo>
                      <a:lnTo>
                        <a:pt x="269" y="2"/>
                      </a:lnTo>
                      <a:lnTo>
                        <a:pt x="264" y="2"/>
                      </a:lnTo>
                      <a:lnTo>
                        <a:pt x="263" y="1"/>
                      </a:lnTo>
                      <a:lnTo>
                        <a:pt x="264" y="0"/>
                      </a:lnTo>
                      <a:close/>
                      <a:moveTo>
                        <a:pt x="274" y="0"/>
                      </a:moveTo>
                      <a:lnTo>
                        <a:pt x="279" y="0"/>
                      </a:lnTo>
                      <a:lnTo>
                        <a:pt x="279" y="1"/>
                      </a:lnTo>
                      <a:lnTo>
                        <a:pt x="279" y="2"/>
                      </a:lnTo>
                      <a:lnTo>
                        <a:pt x="274" y="2"/>
                      </a:lnTo>
                      <a:lnTo>
                        <a:pt x="273" y="1"/>
                      </a:lnTo>
                      <a:lnTo>
                        <a:pt x="274" y="0"/>
                      </a:lnTo>
                      <a:close/>
                      <a:moveTo>
                        <a:pt x="284" y="0"/>
                      </a:moveTo>
                      <a:lnTo>
                        <a:pt x="289" y="0"/>
                      </a:lnTo>
                      <a:lnTo>
                        <a:pt x="290" y="1"/>
                      </a:lnTo>
                      <a:lnTo>
                        <a:pt x="289" y="2"/>
                      </a:lnTo>
                      <a:lnTo>
                        <a:pt x="284" y="2"/>
                      </a:lnTo>
                      <a:lnTo>
                        <a:pt x="283" y="1"/>
                      </a:lnTo>
                      <a:lnTo>
                        <a:pt x="284" y="0"/>
                      </a:lnTo>
                      <a:close/>
                    </a:path>
                  </a:pathLst>
                </a:custGeom>
                <a:solidFill>
                  <a:srgbClr val="000000"/>
                </a:solidFill>
                <a:ln w="9525">
                  <a:noFill/>
                  <a:round/>
                  <a:headEnd/>
                  <a:tailEnd/>
                </a:ln>
              </p:spPr>
              <p:txBody>
                <a:bodyPr/>
                <a:lstStyle/>
                <a:p>
                  <a:endParaRPr lang="en-US"/>
                </a:p>
              </p:txBody>
            </p:sp>
            <p:sp>
              <p:nvSpPr>
                <p:cNvPr id="1015" name="Freeform 929"/>
                <p:cNvSpPr>
                  <a:spLocks/>
                </p:cNvSpPr>
                <p:nvPr/>
              </p:nvSpPr>
              <p:spPr bwMode="auto">
                <a:xfrm>
                  <a:off x="2603"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16" name="Freeform 930"/>
                <p:cNvSpPr>
                  <a:spLocks/>
                </p:cNvSpPr>
                <p:nvPr/>
              </p:nvSpPr>
              <p:spPr bwMode="auto">
                <a:xfrm>
                  <a:off x="2614"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17" name="Freeform 931"/>
                <p:cNvSpPr>
                  <a:spLocks/>
                </p:cNvSpPr>
                <p:nvPr/>
              </p:nvSpPr>
              <p:spPr bwMode="auto">
                <a:xfrm>
                  <a:off x="2624" y="2232"/>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018" name="Freeform 932"/>
                <p:cNvSpPr>
                  <a:spLocks/>
                </p:cNvSpPr>
                <p:nvPr/>
              </p:nvSpPr>
              <p:spPr bwMode="auto">
                <a:xfrm>
                  <a:off x="263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19" name="Freeform 933"/>
                <p:cNvSpPr>
                  <a:spLocks/>
                </p:cNvSpPr>
                <p:nvPr/>
              </p:nvSpPr>
              <p:spPr bwMode="auto">
                <a:xfrm>
                  <a:off x="2644"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20" name="Freeform 934"/>
                <p:cNvSpPr>
                  <a:spLocks/>
                </p:cNvSpPr>
                <p:nvPr/>
              </p:nvSpPr>
              <p:spPr bwMode="auto">
                <a:xfrm>
                  <a:off x="265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21" name="Freeform 935"/>
                <p:cNvSpPr>
                  <a:spLocks/>
                </p:cNvSpPr>
                <p:nvPr/>
              </p:nvSpPr>
              <p:spPr bwMode="auto">
                <a:xfrm>
                  <a:off x="266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22" name="Freeform 936"/>
                <p:cNvSpPr>
                  <a:spLocks/>
                </p:cNvSpPr>
                <p:nvPr/>
              </p:nvSpPr>
              <p:spPr bwMode="auto">
                <a:xfrm>
                  <a:off x="267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23" name="Freeform 937"/>
                <p:cNvSpPr>
                  <a:spLocks/>
                </p:cNvSpPr>
                <p:nvPr/>
              </p:nvSpPr>
              <p:spPr bwMode="auto">
                <a:xfrm>
                  <a:off x="268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24" name="Freeform 938"/>
                <p:cNvSpPr>
                  <a:spLocks/>
                </p:cNvSpPr>
                <p:nvPr/>
              </p:nvSpPr>
              <p:spPr bwMode="auto">
                <a:xfrm>
                  <a:off x="269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25" name="Freeform 939"/>
                <p:cNvSpPr>
                  <a:spLocks/>
                </p:cNvSpPr>
                <p:nvPr/>
              </p:nvSpPr>
              <p:spPr bwMode="auto">
                <a:xfrm>
                  <a:off x="2705"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27" name="Freeform 940"/>
                <p:cNvSpPr>
                  <a:spLocks/>
                </p:cNvSpPr>
                <p:nvPr/>
              </p:nvSpPr>
              <p:spPr bwMode="auto">
                <a:xfrm>
                  <a:off x="271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28" name="Freeform 941"/>
                <p:cNvSpPr>
                  <a:spLocks/>
                </p:cNvSpPr>
                <p:nvPr/>
              </p:nvSpPr>
              <p:spPr bwMode="auto">
                <a:xfrm>
                  <a:off x="2725"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30" name="Freeform 942"/>
                <p:cNvSpPr>
                  <a:spLocks/>
                </p:cNvSpPr>
                <p:nvPr/>
              </p:nvSpPr>
              <p:spPr bwMode="auto">
                <a:xfrm>
                  <a:off x="2735"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32" name="Freeform 943"/>
                <p:cNvSpPr>
                  <a:spLocks/>
                </p:cNvSpPr>
                <p:nvPr/>
              </p:nvSpPr>
              <p:spPr bwMode="auto">
                <a:xfrm>
                  <a:off x="2744"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33" name="Freeform 944"/>
                <p:cNvSpPr>
                  <a:spLocks/>
                </p:cNvSpPr>
                <p:nvPr/>
              </p:nvSpPr>
              <p:spPr bwMode="auto">
                <a:xfrm>
                  <a:off x="275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34" name="Freeform 945"/>
                <p:cNvSpPr>
                  <a:spLocks/>
                </p:cNvSpPr>
                <p:nvPr/>
              </p:nvSpPr>
              <p:spPr bwMode="auto">
                <a:xfrm>
                  <a:off x="276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35" name="Freeform 946"/>
                <p:cNvSpPr>
                  <a:spLocks/>
                </p:cNvSpPr>
                <p:nvPr/>
              </p:nvSpPr>
              <p:spPr bwMode="auto">
                <a:xfrm>
                  <a:off x="277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36" name="Freeform 947"/>
                <p:cNvSpPr>
                  <a:spLocks/>
                </p:cNvSpPr>
                <p:nvPr/>
              </p:nvSpPr>
              <p:spPr bwMode="auto">
                <a:xfrm>
                  <a:off x="278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37" name="Freeform 948"/>
                <p:cNvSpPr>
                  <a:spLocks/>
                </p:cNvSpPr>
                <p:nvPr/>
              </p:nvSpPr>
              <p:spPr bwMode="auto">
                <a:xfrm>
                  <a:off x="279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038" name="Freeform 949"/>
                <p:cNvSpPr>
                  <a:spLocks/>
                </p:cNvSpPr>
                <p:nvPr/>
              </p:nvSpPr>
              <p:spPr bwMode="auto">
                <a:xfrm>
                  <a:off x="280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39" name="Freeform 950"/>
                <p:cNvSpPr>
                  <a:spLocks/>
                </p:cNvSpPr>
                <p:nvPr/>
              </p:nvSpPr>
              <p:spPr bwMode="auto">
                <a:xfrm>
                  <a:off x="2815" y="2232"/>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40" name="Freeform 951"/>
                <p:cNvSpPr>
                  <a:spLocks/>
                </p:cNvSpPr>
                <p:nvPr/>
              </p:nvSpPr>
              <p:spPr bwMode="auto">
                <a:xfrm>
                  <a:off x="282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041" name="Freeform 952"/>
                <p:cNvSpPr>
                  <a:spLocks/>
                </p:cNvSpPr>
                <p:nvPr/>
              </p:nvSpPr>
              <p:spPr bwMode="auto">
                <a:xfrm>
                  <a:off x="2835"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42" name="Freeform 953"/>
                <p:cNvSpPr>
                  <a:spLocks/>
                </p:cNvSpPr>
                <p:nvPr/>
              </p:nvSpPr>
              <p:spPr bwMode="auto">
                <a:xfrm>
                  <a:off x="2846"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43" name="Freeform 954"/>
                <p:cNvSpPr>
                  <a:spLocks/>
                </p:cNvSpPr>
                <p:nvPr/>
              </p:nvSpPr>
              <p:spPr bwMode="auto">
                <a:xfrm>
                  <a:off x="285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044" name="Freeform 955"/>
                <p:cNvSpPr>
                  <a:spLocks/>
                </p:cNvSpPr>
                <p:nvPr/>
              </p:nvSpPr>
              <p:spPr bwMode="auto">
                <a:xfrm>
                  <a:off x="2866"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45" name="Freeform 956"/>
                <p:cNvSpPr>
                  <a:spLocks/>
                </p:cNvSpPr>
                <p:nvPr/>
              </p:nvSpPr>
              <p:spPr bwMode="auto">
                <a:xfrm>
                  <a:off x="2876"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46" name="Freeform 957"/>
                <p:cNvSpPr>
                  <a:spLocks/>
                </p:cNvSpPr>
                <p:nvPr/>
              </p:nvSpPr>
              <p:spPr bwMode="auto">
                <a:xfrm>
                  <a:off x="2886"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47" name="Freeform 958"/>
                <p:cNvSpPr>
                  <a:spLocks noEditPoints="1"/>
                </p:cNvSpPr>
                <p:nvPr/>
              </p:nvSpPr>
              <p:spPr bwMode="auto">
                <a:xfrm>
                  <a:off x="2603" y="2232"/>
                  <a:ext cx="290" cy="2"/>
                </a:xfrm>
                <a:custGeom>
                  <a:avLst/>
                  <a:gdLst>
                    <a:gd name="T0" fmla="*/ 7 w 290"/>
                    <a:gd name="T1" fmla="*/ 2 h 2"/>
                    <a:gd name="T2" fmla="*/ 1 w 290"/>
                    <a:gd name="T3" fmla="*/ 0 h 2"/>
                    <a:gd name="T4" fmla="*/ 16 w 290"/>
                    <a:gd name="T5" fmla="*/ 2 h 2"/>
                    <a:gd name="T6" fmla="*/ 12 w 290"/>
                    <a:gd name="T7" fmla="*/ 0 h 2"/>
                    <a:gd name="T8" fmla="*/ 27 w 290"/>
                    <a:gd name="T9" fmla="*/ 2 h 2"/>
                    <a:gd name="T10" fmla="*/ 21 w 290"/>
                    <a:gd name="T11" fmla="*/ 0 h 2"/>
                    <a:gd name="T12" fmla="*/ 37 w 290"/>
                    <a:gd name="T13" fmla="*/ 2 h 2"/>
                    <a:gd name="T14" fmla="*/ 32 w 290"/>
                    <a:gd name="T15" fmla="*/ 0 h 2"/>
                    <a:gd name="T16" fmla="*/ 46 w 290"/>
                    <a:gd name="T17" fmla="*/ 2 h 2"/>
                    <a:gd name="T18" fmla="*/ 42 w 290"/>
                    <a:gd name="T19" fmla="*/ 0 h 2"/>
                    <a:gd name="T20" fmla="*/ 57 w 290"/>
                    <a:gd name="T21" fmla="*/ 2 h 2"/>
                    <a:gd name="T22" fmla="*/ 52 w 290"/>
                    <a:gd name="T23" fmla="*/ 0 h 2"/>
                    <a:gd name="T24" fmla="*/ 67 w 290"/>
                    <a:gd name="T25" fmla="*/ 2 h 2"/>
                    <a:gd name="T26" fmla="*/ 62 w 290"/>
                    <a:gd name="T27" fmla="*/ 0 h 2"/>
                    <a:gd name="T28" fmla="*/ 77 w 290"/>
                    <a:gd name="T29" fmla="*/ 2 h 2"/>
                    <a:gd name="T30" fmla="*/ 72 w 290"/>
                    <a:gd name="T31" fmla="*/ 0 h 2"/>
                    <a:gd name="T32" fmla="*/ 87 w 290"/>
                    <a:gd name="T33" fmla="*/ 2 h 2"/>
                    <a:gd name="T34" fmla="*/ 82 w 290"/>
                    <a:gd name="T35" fmla="*/ 0 h 2"/>
                    <a:gd name="T36" fmla="*/ 97 w 290"/>
                    <a:gd name="T37" fmla="*/ 2 h 2"/>
                    <a:gd name="T38" fmla="*/ 92 w 290"/>
                    <a:gd name="T39" fmla="*/ 0 h 2"/>
                    <a:gd name="T40" fmla="*/ 107 w 290"/>
                    <a:gd name="T41" fmla="*/ 2 h 2"/>
                    <a:gd name="T42" fmla="*/ 103 w 290"/>
                    <a:gd name="T43" fmla="*/ 0 h 2"/>
                    <a:gd name="T44" fmla="*/ 117 w 290"/>
                    <a:gd name="T45" fmla="*/ 2 h 2"/>
                    <a:gd name="T46" fmla="*/ 112 w 290"/>
                    <a:gd name="T47" fmla="*/ 0 h 2"/>
                    <a:gd name="T48" fmla="*/ 128 w 290"/>
                    <a:gd name="T49" fmla="*/ 2 h 2"/>
                    <a:gd name="T50" fmla="*/ 123 w 290"/>
                    <a:gd name="T51" fmla="*/ 0 h 2"/>
                    <a:gd name="T52" fmla="*/ 137 w 290"/>
                    <a:gd name="T53" fmla="*/ 2 h 2"/>
                    <a:gd name="T54" fmla="*/ 133 w 290"/>
                    <a:gd name="T55" fmla="*/ 0 h 2"/>
                    <a:gd name="T56" fmla="*/ 148 w 290"/>
                    <a:gd name="T57" fmla="*/ 2 h 2"/>
                    <a:gd name="T58" fmla="*/ 142 w 290"/>
                    <a:gd name="T59" fmla="*/ 0 h 2"/>
                    <a:gd name="T60" fmla="*/ 158 w 290"/>
                    <a:gd name="T61" fmla="*/ 2 h 2"/>
                    <a:gd name="T62" fmla="*/ 153 w 290"/>
                    <a:gd name="T63" fmla="*/ 0 h 2"/>
                    <a:gd name="T64" fmla="*/ 168 w 290"/>
                    <a:gd name="T65" fmla="*/ 2 h 2"/>
                    <a:gd name="T66" fmla="*/ 163 w 290"/>
                    <a:gd name="T67" fmla="*/ 0 h 2"/>
                    <a:gd name="T68" fmla="*/ 178 w 290"/>
                    <a:gd name="T69" fmla="*/ 2 h 2"/>
                    <a:gd name="T70" fmla="*/ 173 w 290"/>
                    <a:gd name="T71" fmla="*/ 0 h 2"/>
                    <a:gd name="T72" fmla="*/ 188 w 290"/>
                    <a:gd name="T73" fmla="*/ 2 h 2"/>
                    <a:gd name="T74" fmla="*/ 183 w 290"/>
                    <a:gd name="T75" fmla="*/ 0 h 2"/>
                    <a:gd name="T76" fmla="*/ 198 w 290"/>
                    <a:gd name="T77" fmla="*/ 2 h 2"/>
                    <a:gd name="T78" fmla="*/ 193 w 290"/>
                    <a:gd name="T79" fmla="*/ 0 h 2"/>
                    <a:gd name="T80" fmla="*/ 208 w 290"/>
                    <a:gd name="T81" fmla="*/ 2 h 2"/>
                    <a:gd name="T82" fmla="*/ 203 w 290"/>
                    <a:gd name="T83" fmla="*/ 0 h 2"/>
                    <a:gd name="T84" fmla="*/ 219 w 290"/>
                    <a:gd name="T85" fmla="*/ 2 h 2"/>
                    <a:gd name="T86" fmla="*/ 213 w 290"/>
                    <a:gd name="T87" fmla="*/ 0 h 2"/>
                    <a:gd name="T88" fmla="*/ 228 w 290"/>
                    <a:gd name="T89" fmla="*/ 2 h 2"/>
                    <a:gd name="T90" fmla="*/ 223 w 290"/>
                    <a:gd name="T91" fmla="*/ 0 h 2"/>
                    <a:gd name="T92" fmla="*/ 239 w 290"/>
                    <a:gd name="T93" fmla="*/ 2 h 2"/>
                    <a:gd name="T94" fmla="*/ 233 w 290"/>
                    <a:gd name="T95" fmla="*/ 0 h 2"/>
                    <a:gd name="T96" fmla="*/ 249 w 290"/>
                    <a:gd name="T97" fmla="*/ 2 h 2"/>
                    <a:gd name="T98" fmla="*/ 244 w 290"/>
                    <a:gd name="T99" fmla="*/ 0 h 2"/>
                    <a:gd name="T100" fmla="*/ 258 w 290"/>
                    <a:gd name="T101" fmla="*/ 2 h 2"/>
                    <a:gd name="T102" fmla="*/ 253 w 290"/>
                    <a:gd name="T103" fmla="*/ 0 h 2"/>
                    <a:gd name="T104" fmla="*/ 269 w 290"/>
                    <a:gd name="T105" fmla="*/ 2 h 2"/>
                    <a:gd name="T106" fmla="*/ 264 w 290"/>
                    <a:gd name="T107" fmla="*/ 0 h 2"/>
                    <a:gd name="T108" fmla="*/ 279 w 290"/>
                    <a:gd name="T109" fmla="*/ 2 h 2"/>
                    <a:gd name="T110" fmla="*/ 274 w 290"/>
                    <a:gd name="T111" fmla="*/ 0 h 2"/>
                    <a:gd name="T112" fmla="*/ 289 w 290"/>
                    <a:gd name="T113" fmla="*/ 2 h 2"/>
                    <a:gd name="T114" fmla="*/ 284 w 290"/>
                    <a:gd name="T115" fmla="*/ 0 h 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90"/>
                    <a:gd name="T175" fmla="*/ 0 h 2"/>
                    <a:gd name="T176" fmla="*/ 290 w 290"/>
                    <a:gd name="T177" fmla="*/ 2 h 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90" h="2">
                      <a:moveTo>
                        <a:pt x="1" y="0"/>
                      </a:moveTo>
                      <a:lnTo>
                        <a:pt x="7" y="0"/>
                      </a:lnTo>
                      <a:lnTo>
                        <a:pt x="8" y="1"/>
                      </a:lnTo>
                      <a:lnTo>
                        <a:pt x="7" y="2"/>
                      </a:lnTo>
                      <a:lnTo>
                        <a:pt x="1" y="2"/>
                      </a:lnTo>
                      <a:lnTo>
                        <a:pt x="0" y="1"/>
                      </a:lnTo>
                      <a:lnTo>
                        <a:pt x="1" y="0"/>
                      </a:lnTo>
                      <a:close/>
                      <a:moveTo>
                        <a:pt x="12" y="0"/>
                      </a:moveTo>
                      <a:lnTo>
                        <a:pt x="16" y="0"/>
                      </a:lnTo>
                      <a:lnTo>
                        <a:pt x="17" y="1"/>
                      </a:lnTo>
                      <a:lnTo>
                        <a:pt x="16" y="2"/>
                      </a:lnTo>
                      <a:lnTo>
                        <a:pt x="12" y="2"/>
                      </a:lnTo>
                      <a:lnTo>
                        <a:pt x="11" y="1"/>
                      </a:lnTo>
                      <a:lnTo>
                        <a:pt x="12" y="0"/>
                      </a:lnTo>
                      <a:close/>
                      <a:moveTo>
                        <a:pt x="21" y="0"/>
                      </a:moveTo>
                      <a:lnTo>
                        <a:pt x="27" y="0"/>
                      </a:lnTo>
                      <a:lnTo>
                        <a:pt x="28" y="1"/>
                      </a:lnTo>
                      <a:lnTo>
                        <a:pt x="27" y="2"/>
                      </a:lnTo>
                      <a:lnTo>
                        <a:pt x="21" y="2"/>
                      </a:lnTo>
                      <a:lnTo>
                        <a:pt x="21" y="1"/>
                      </a:lnTo>
                      <a:lnTo>
                        <a:pt x="21" y="0"/>
                      </a:lnTo>
                      <a:close/>
                      <a:moveTo>
                        <a:pt x="32" y="0"/>
                      </a:moveTo>
                      <a:lnTo>
                        <a:pt x="37" y="0"/>
                      </a:lnTo>
                      <a:lnTo>
                        <a:pt x="38" y="1"/>
                      </a:lnTo>
                      <a:lnTo>
                        <a:pt x="37" y="2"/>
                      </a:lnTo>
                      <a:lnTo>
                        <a:pt x="32" y="2"/>
                      </a:lnTo>
                      <a:lnTo>
                        <a:pt x="31" y="1"/>
                      </a:lnTo>
                      <a:lnTo>
                        <a:pt x="32" y="0"/>
                      </a:lnTo>
                      <a:close/>
                      <a:moveTo>
                        <a:pt x="42" y="0"/>
                      </a:moveTo>
                      <a:lnTo>
                        <a:pt x="46" y="0"/>
                      </a:lnTo>
                      <a:lnTo>
                        <a:pt x="47" y="1"/>
                      </a:lnTo>
                      <a:lnTo>
                        <a:pt x="46" y="2"/>
                      </a:lnTo>
                      <a:lnTo>
                        <a:pt x="42" y="2"/>
                      </a:lnTo>
                      <a:lnTo>
                        <a:pt x="41" y="1"/>
                      </a:lnTo>
                      <a:lnTo>
                        <a:pt x="42" y="0"/>
                      </a:lnTo>
                      <a:close/>
                      <a:moveTo>
                        <a:pt x="52" y="0"/>
                      </a:moveTo>
                      <a:lnTo>
                        <a:pt x="57" y="0"/>
                      </a:lnTo>
                      <a:lnTo>
                        <a:pt x="58" y="1"/>
                      </a:lnTo>
                      <a:lnTo>
                        <a:pt x="57" y="2"/>
                      </a:lnTo>
                      <a:lnTo>
                        <a:pt x="52" y="2"/>
                      </a:lnTo>
                      <a:lnTo>
                        <a:pt x="51" y="1"/>
                      </a:lnTo>
                      <a:lnTo>
                        <a:pt x="52" y="0"/>
                      </a:lnTo>
                      <a:close/>
                      <a:moveTo>
                        <a:pt x="62" y="0"/>
                      </a:moveTo>
                      <a:lnTo>
                        <a:pt x="67" y="0"/>
                      </a:lnTo>
                      <a:lnTo>
                        <a:pt x="68" y="1"/>
                      </a:lnTo>
                      <a:lnTo>
                        <a:pt x="67" y="2"/>
                      </a:lnTo>
                      <a:lnTo>
                        <a:pt x="62" y="2"/>
                      </a:lnTo>
                      <a:lnTo>
                        <a:pt x="61" y="1"/>
                      </a:lnTo>
                      <a:lnTo>
                        <a:pt x="62" y="0"/>
                      </a:lnTo>
                      <a:close/>
                      <a:moveTo>
                        <a:pt x="72" y="0"/>
                      </a:moveTo>
                      <a:lnTo>
                        <a:pt x="77" y="0"/>
                      </a:lnTo>
                      <a:lnTo>
                        <a:pt x="78" y="1"/>
                      </a:lnTo>
                      <a:lnTo>
                        <a:pt x="77" y="2"/>
                      </a:lnTo>
                      <a:lnTo>
                        <a:pt x="72" y="2"/>
                      </a:lnTo>
                      <a:lnTo>
                        <a:pt x="71" y="1"/>
                      </a:lnTo>
                      <a:lnTo>
                        <a:pt x="72" y="0"/>
                      </a:lnTo>
                      <a:close/>
                      <a:moveTo>
                        <a:pt x="82" y="0"/>
                      </a:moveTo>
                      <a:lnTo>
                        <a:pt x="87" y="0"/>
                      </a:lnTo>
                      <a:lnTo>
                        <a:pt x="88" y="1"/>
                      </a:lnTo>
                      <a:lnTo>
                        <a:pt x="87" y="2"/>
                      </a:lnTo>
                      <a:lnTo>
                        <a:pt x="82" y="2"/>
                      </a:lnTo>
                      <a:lnTo>
                        <a:pt x="81" y="1"/>
                      </a:lnTo>
                      <a:lnTo>
                        <a:pt x="82" y="0"/>
                      </a:lnTo>
                      <a:close/>
                      <a:moveTo>
                        <a:pt x="92" y="0"/>
                      </a:moveTo>
                      <a:lnTo>
                        <a:pt x="97" y="0"/>
                      </a:lnTo>
                      <a:lnTo>
                        <a:pt x="98" y="1"/>
                      </a:lnTo>
                      <a:lnTo>
                        <a:pt x="97" y="2"/>
                      </a:lnTo>
                      <a:lnTo>
                        <a:pt x="92" y="2"/>
                      </a:lnTo>
                      <a:lnTo>
                        <a:pt x="91" y="1"/>
                      </a:lnTo>
                      <a:lnTo>
                        <a:pt x="92" y="0"/>
                      </a:lnTo>
                      <a:close/>
                      <a:moveTo>
                        <a:pt x="103" y="0"/>
                      </a:moveTo>
                      <a:lnTo>
                        <a:pt x="107" y="0"/>
                      </a:lnTo>
                      <a:lnTo>
                        <a:pt x="108" y="1"/>
                      </a:lnTo>
                      <a:lnTo>
                        <a:pt x="107" y="2"/>
                      </a:lnTo>
                      <a:lnTo>
                        <a:pt x="103" y="2"/>
                      </a:lnTo>
                      <a:lnTo>
                        <a:pt x="102" y="1"/>
                      </a:lnTo>
                      <a:lnTo>
                        <a:pt x="103" y="0"/>
                      </a:lnTo>
                      <a:close/>
                      <a:moveTo>
                        <a:pt x="112" y="0"/>
                      </a:moveTo>
                      <a:lnTo>
                        <a:pt x="117" y="0"/>
                      </a:lnTo>
                      <a:lnTo>
                        <a:pt x="118" y="1"/>
                      </a:lnTo>
                      <a:lnTo>
                        <a:pt x="117" y="2"/>
                      </a:lnTo>
                      <a:lnTo>
                        <a:pt x="112" y="2"/>
                      </a:lnTo>
                      <a:lnTo>
                        <a:pt x="111" y="1"/>
                      </a:lnTo>
                      <a:lnTo>
                        <a:pt x="112" y="0"/>
                      </a:lnTo>
                      <a:close/>
                      <a:moveTo>
                        <a:pt x="123" y="0"/>
                      </a:moveTo>
                      <a:lnTo>
                        <a:pt x="128" y="0"/>
                      </a:lnTo>
                      <a:lnTo>
                        <a:pt x="128" y="1"/>
                      </a:lnTo>
                      <a:lnTo>
                        <a:pt x="128" y="2"/>
                      </a:lnTo>
                      <a:lnTo>
                        <a:pt x="123" y="2"/>
                      </a:lnTo>
                      <a:lnTo>
                        <a:pt x="122" y="1"/>
                      </a:lnTo>
                      <a:lnTo>
                        <a:pt x="123" y="0"/>
                      </a:lnTo>
                      <a:close/>
                      <a:moveTo>
                        <a:pt x="133" y="0"/>
                      </a:moveTo>
                      <a:lnTo>
                        <a:pt x="137" y="0"/>
                      </a:lnTo>
                      <a:lnTo>
                        <a:pt x="138" y="1"/>
                      </a:lnTo>
                      <a:lnTo>
                        <a:pt x="137" y="2"/>
                      </a:lnTo>
                      <a:lnTo>
                        <a:pt x="133" y="2"/>
                      </a:lnTo>
                      <a:lnTo>
                        <a:pt x="132" y="1"/>
                      </a:lnTo>
                      <a:lnTo>
                        <a:pt x="133" y="0"/>
                      </a:lnTo>
                      <a:close/>
                      <a:moveTo>
                        <a:pt x="142" y="0"/>
                      </a:moveTo>
                      <a:lnTo>
                        <a:pt x="148" y="0"/>
                      </a:lnTo>
                      <a:lnTo>
                        <a:pt x="149" y="1"/>
                      </a:lnTo>
                      <a:lnTo>
                        <a:pt x="148" y="2"/>
                      </a:lnTo>
                      <a:lnTo>
                        <a:pt x="142" y="2"/>
                      </a:lnTo>
                      <a:lnTo>
                        <a:pt x="141" y="1"/>
                      </a:lnTo>
                      <a:lnTo>
                        <a:pt x="142" y="0"/>
                      </a:lnTo>
                      <a:close/>
                      <a:moveTo>
                        <a:pt x="153" y="0"/>
                      </a:moveTo>
                      <a:lnTo>
                        <a:pt x="158" y="0"/>
                      </a:lnTo>
                      <a:lnTo>
                        <a:pt x="159" y="1"/>
                      </a:lnTo>
                      <a:lnTo>
                        <a:pt x="158" y="2"/>
                      </a:lnTo>
                      <a:lnTo>
                        <a:pt x="153" y="2"/>
                      </a:lnTo>
                      <a:lnTo>
                        <a:pt x="152" y="1"/>
                      </a:lnTo>
                      <a:lnTo>
                        <a:pt x="153" y="0"/>
                      </a:lnTo>
                      <a:close/>
                      <a:moveTo>
                        <a:pt x="163" y="0"/>
                      </a:moveTo>
                      <a:lnTo>
                        <a:pt x="168" y="0"/>
                      </a:lnTo>
                      <a:lnTo>
                        <a:pt x="169" y="1"/>
                      </a:lnTo>
                      <a:lnTo>
                        <a:pt x="168" y="2"/>
                      </a:lnTo>
                      <a:lnTo>
                        <a:pt x="163" y="2"/>
                      </a:lnTo>
                      <a:lnTo>
                        <a:pt x="162" y="1"/>
                      </a:lnTo>
                      <a:lnTo>
                        <a:pt x="163" y="0"/>
                      </a:lnTo>
                      <a:close/>
                      <a:moveTo>
                        <a:pt x="173" y="0"/>
                      </a:moveTo>
                      <a:lnTo>
                        <a:pt x="178" y="0"/>
                      </a:lnTo>
                      <a:lnTo>
                        <a:pt x="179" y="1"/>
                      </a:lnTo>
                      <a:lnTo>
                        <a:pt x="178" y="2"/>
                      </a:lnTo>
                      <a:lnTo>
                        <a:pt x="173" y="2"/>
                      </a:lnTo>
                      <a:lnTo>
                        <a:pt x="172" y="1"/>
                      </a:lnTo>
                      <a:lnTo>
                        <a:pt x="173" y="0"/>
                      </a:lnTo>
                      <a:close/>
                      <a:moveTo>
                        <a:pt x="183" y="0"/>
                      </a:moveTo>
                      <a:lnTo>
                        <a:pt x="188" y="0"/>
                      </a:lnTo>
                      <a:lnTo>
                        <a:pt x="189" y="1"/>
                      </a:lnTo>
                      <a:lnTo>
                        <a:pt x="188" y="2"/>
                      </a:lnTo>
                      <a:lnTo>
                        <a:pt x="183" y="2"/>
                      </a:lnTo>
                      <a:lnTo>
                        <a:pt x="182" y="1"/>
                      </a:lnTo>
                      <a:lnTo>
                        <a:pt x="183" y="0"/>
                      </a:lnTo>
                      <a:close/>
                      <a:moveTo>
                        <a:pt x="193" y="0"/>
                      </a:moveTo>
                      <a:lnTo>
                        <a:pt x="198" y="0"/>
                      </a:lnTo>
                      <a:lnTo>
                        <a:pt x="199" y="1"/>
                      </a:lnTo>
                      <a:lnTo>
                        <a:pt x="198" y="2"/>
                      </a:lnTo>
                      <a:lnTo>
                        <a:pt x="193" y="2"/>
                      </a:lnTo>
                      <a:lnTo>
                        <a:pt x="193" y="1"/>
                      </a:lnTo>
                      <a:lnTo>
                        <a:pt x="193" y="0"/>
                      </a:lnTo>
                      <a:close/>
                      <a:moveTo>
                        <a:pt x="203" y="0"/>
                      </a:moveTo>
                      <a:lnTo>
                        <a:pt x="208" y="0"/>
                      </a:lnTo>
                      <a:lnTo>
                        <a:pt x="209" y="1"/>
                      </a:lnTo>
                      <a:lnTo>
                        <a:pt x="208" y="2"/>
                      </a:lnTo>
                      <a:lnTo>
                        <a:pt x="203" y="2"/>
                      </a:lnTo>
                      <a:lnTo>
                        <a:pt x="202" y="1"/>
                      </a:lnTo>
                      <a:lnTo>
                        <a:pt x="203" y="0"/>
                      </a:lnTo>
                      <a:close/>
                      <a:moveTo>
                        <a:pt x="213" y="0"/>
                      </a:moveTo>
                      <a:lnTo>
                        <a:pt x="219" y="0"/>
                      </a:lnTo>
                      <a:lnTo>
                        <a:pt x="219" y="1"/>
                      </a:lnTo>
                      <a:lnTo>
                        <a:pt x="219" y="2"/>
                      </a:lnTo>
                      <a:lnTo>
                        <a:pt x="213" y="2"/>
                      </a:lnTo>
                      <a:lnTo>
                        <a:pt x="212" y="1"/>
                      </a:lnTo>
                      <a:lnTo>
                        <a:pt x="213" y="0"/>
                      </a:lnTo>
                      <a:close/>
                      <a:moveTo>
                        <a:pt x="223" y="0"/>
                      </a:moveTo>
                      <a:lnTo>
                        <a:pt x="228" y="0"/>
                      </a:lnTo>
                      <a:lnTo>
                        <a:pt x="229" y="1"/>
                      </a:lnTo>
                      <a:lnTo>
                        <a:pt x="228" y="2"/>
                      </a:lnTo>
                      <a:lnTo>
                        <a:pt x="223" y="2"/>
                      </a:lnTo>
                      <a:lnTo>
                        <a:pt x="223" y="1"/>
                      </a:lnTo>
                      <a:lnTo>
                        <a:pt x="223" y="0"/>
                      </a:lnTo>
                      <a:close/>
                      <a:moveTo>
                        <a:pt x="233" y="0"/>
                      </a:moveTo>
                      <a:lnTo>
                        <a:pt x="239" y="0"/>
                      </a:lnTo>
                      <a:lnTo>
                        <a:pt x="240" y="1"/>
                      </a:lnTo>
                      <a:lnTo>
                        <a:pt x="239" y="2"/>
                      </a:lnTo>
                      <a:lnTo>
                        <a:pt x="233" y="2"/>
                      </a:lnTo>
                      <a:lnTo>
                        <a:pt x="232" y="1"/>
                      </a:lnTo>
                      <a:lnTo>
                        <a:pt x="233" y="0"/>
                      </a:lnTo>
                      <a:close/>
                      <a:moveTo>
                        <a:pt x="244" y="0"/>
                      </a:moveTo>
                      <a:lnTo>
                        <a:pt x="249" y="0"/>
                      </a:lnTo>
                      <a:lnTo>
                        <a:pt x="249" y="1"/>
                      </a:lnTo>
                      <a:lnTo>
                        <a:pt x="249" y="2"/>
                      </a:lnTo>
                      <a:lnTo>
                        <a:pt x="244" y="2"/>
                      </a:lnTo>
                      <a:lnTo>
                        <a:pt x="243" y="1"/>
                      </a:lnTo>
                      <a:lnTo>
                        <a:pt x="244" y="0"/>
                      </a:lnTo>
                      <a:close/>
                      <a:moveTo>
                        <a:pt x="253" y="0"/>
                      </a:moveTo>
                      <a:lnTo>
                        <a:pt x="258" y="0"/>
                      </a:lnTo>
                      <a:lnTo>
                        <a:pt x="259" y="1"/>
                      </a:lnTo>
                      <a:lnTo>
                        <a:pt x="258" y="2"/>
                      </a:lnTo>
                      <a:lnTo>
                        <a:pt x="253" y="2"/>
                      </a:lnTo>
                      <a:lnTo>
                        <a:pt x="253" y="1"/>
                      </a:lnTo>
                      <a:lnTo>
                        <a:pt x="253" y="0"/>
                      </a:lnTo>
                      <a:close/>
                      <a:moveTo>
                        <a:pt x="264" y="0"/>
                      </a:moveTo>
                      <a:lnTo>
                        <a:pt x="269" y="0"/>
                      </a:lnTo>
                      <a:lnTo>
                        <a:pt x="270" y="1"/>
                      </a:lnTo>
                      <a:lnTo>
                        <a:pt x="269" y="2"/>
                      </a:lnTo>
                      <a:lnTo>
                        <a:pt x="264" y="2"/>
                      </a:lnTo>
                      <a:lnTo>
                        <a:pt x="263" y="1"/>
                      </a:lnTo>
                      <a:lnTo>
                        <a:pt x="264" y="0"/>
                      </a:lnTo>
                      <a:close/>
                      <a:moveTo>
                        <a:pt x="274" y="0"/>
                      </a:moveTo>
                      <a:lnTo>
                        <a:pt x="279" y="0"/>
                      </a:lnTo>
                      <a:lnTo>
                        <a:pt x="279" y="1"/>
                      </a:lnTo>
                      <a:lnTo>
                        <a:pt x="279" y="2"/>
                      </a:lnTo>
                      <a:lnTo>
                        <a:pt x="274" y="2"/>
                      </a:lnTo>
                      <a:lnTo>
                        <a:pt x="273" y="1"/>
                      </a:lnTo>
                      <a:lnTo>
                        <a:pt x="274" y="0"/>
                      </a:lnTo>
                      <a:close/>
                      <a:moveTo>
                        <a:pt x="284" y="0"/>
                      </a:moveTo>
                      <a:lnTo>
                        <a:pt x="289" y="0"/>
                      </a:lnTo>
                      <a:lnTo>
                        <a:pt x="290" y="1"/>
                      </a:lnTo>
                      <a:lnTo>
                        <a:pt x="289" y="2"/>
                      </a:lnTo>
                      <a:lnTo>
                        <a:pt x="284" y="2"/>
                      </a:lnTo>
                      <a:lnTo>
                        <a:pt x="283" y="1"/>
                      </a:lnTo>
                      <a:lnTo>
                        <a:pt x="284" y="0"/>
                      </a:lnTo>
                      <a:close/>
                    </a:path>
                  </a:pathLst>
                </a:custGeom>
                <a:solidFill>
                  <a:srgbClr val="000000"/>
                </a:solidFill>
                <a:ln w="9525">
                  <a:noFill/>
                  <a:round/>
                  <a:headEnd/>
                  <a:tailEnd/>
                </a:ln>
              </p:spPr>
              <p:txBody>
                <a:bodyPr/>
                <a:lstStyle/>
                <a:p>
                  <a:endParaRPr lang="en-US"/>
                </a:p>
              </p:txBody>
            </p:sp>
            <p:sp>
              <p:nvSpPr>
                <p:cNvPr id="1048" name="Freeform 959"/>
                <p:cNvSpPr>
                  <a:spLocks/>
                </p:cNvSpPr>
                <p:nvPr/>
              </p:nvSpPr>
              <p:spPr bwMode="auto">
                <a:xfrm>
                  <a:off x="2603"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49" name="Freeform 960"/>
                <p:cNvSpPr>
                  <a:spLocks/>
                </p:cNvSpPr>
                <p:nvPr/>
              </p:nvSpPr>
              <p:spPr bwMode="auto">
                <a:xfrm>
                  <a:off x="2614"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50" name="Freeform 961"/>
                <p:cNvSpPr>
                  <a:spLocks/>
                </p:cNvSpPr>
                <p:nvPr/>
              </p:nvSpPr>
              <p:spPr bwMode="auto">
                <a:xfrm>
                  <a:off x="2624" y="2232"/>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051" name="Freeform 962"/>
                <p:cNvSpPr>
                  <a:spLocks/>
                </p:cNvSpPr>
                <p:nvPr/>
              </p:nvSpPr>
              <p:spPr bwMode="auto">
                <a:xfrm>
                  <a:off x="263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52" name="Freeform 963"/>
                <p:cNvSpPr>
                  <a:spLocks/>
                </p:cNvSpPr>
                <p:nvPr/>
              </p:nvSpPr>
              <p:spPr bwMode="auto">
                <a:xfrm>
                  <a:off x="2644"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53" name="Freeform 964"/>
                <p:cNvSpPr>
                  <a:spLocks/>
                </p:cNvSpPr>
                <p:nvPr/>
              </p:nvSpPr>
              <p:spPr bwMode="auto">
                <a:xfrm>
                  <a:off x="265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54" name="Freeform 965"/>
                <p:cNvSpPr>
                  <a:spLocks/>
                </p:cNvSpPr>
                <p:nvPr/>
              </p:nvSpPr>
              <p:spPr bwMode="auto">
                <a:xfrm>
                  <a:off x="266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55" name="Freeform 966"/>
                <p:cNvSpPr>
                  <a:spLocks/>
                </p:cNvSpPr>
                <p:nvPr/>
              </p:nvSpPr>
              <p:spPr bwMode="auto">
                <a:xfrm>
                  <a:off x="267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56" name="Freeform 967"/>
                <p:cNvSpPr>
                  <a:spLocks/>
                </p:cNvSpPr>
                <p:nvPr/>
              </p:nvSpPr>
              <p:spPr bwMode="auto">
                <a:xfrm>
                  <a:off x="268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57" name="Freeform 968"/>
                <p:cNvSpPr>
                  <a:spLocks/>
                </p:cNvSpPr>
                <p:nvPr/>
              </p:nvSpPr>
              <p:spPr bwMode="auto">
                <a:xfrm>
                  <a:off x="269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58" name="Freeform 969"/>
                <p:cNvSpPr>
                  <a:spLocks/>
                </p:cNvSpPr>
                <p:nvPr/>
              </p:nvSpPr>
              <p:spPr bwMode="auto">
                <a:xfrm>
                  <a:off x="2705"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59" name="Freeform 970"/>
                <p:cNvSpPr>
                  <a:spLocks/>
                </p:cNvSpPr>
                <p:nvPr/>
              </p:nvSpPr>
              <p:spPr bwMode="auto">
                <a:xfrm>
                  <a:off x="271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60" name="Freeform 971"/>
                <p:cNvSpPr>
                  <a:spLocks/>
                </p:cNvSpPr>
                <p:nvPr/>
              </p:nvSpPr>
              <p:spPr bwMode="auto">
                <a:xfrm>
                  <a:off x="2725"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61" name="Freeform 972"/>
                <p:cNvSpPr>
                  <a:spLocks/>
                </p:cNvSpPr>
                <p:nvPr/>
              </p:nvSpPr>
              <p:spPr bwMode="auto">
                <a:xfrm>
                  <a:off x="2735"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62" name="Freeform 973"/>
                <p:cNvSpPr>
                  <a:spLocks/>
                </p:cNvSpPr>
                <p:nvPr/>
              </p:nvSpPr>
              <p:spPr bwMode="auto">
                <a:xfrm>
                  <a:off x="2744"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63" name="Freeform 974"/>
                <p:cNvSpPr>
                  <a:spLocks/>
                </p:cNvSpPr>
                <p:nvPr/>
              </p:nvSpPr>
              <p:spPr bwMode="auto">
                <a:xfrm>
                  <a:off x="275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64" name="Freeform 975"/>
                <p:cNvSpPr>
                  <a:spLocks/>
                </p:cNvSpPr>
                <p:nvPr/>
              </p:nvSpPr>
              <p:spPr bwMode="auto">
                <a:xfrm>
                  <a:off x="276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65" name="Freeform 976"/>
                <p:cNvSpPr>
                  <a:spLocks/>
                </p:cNvSpPr>
                <p:nvPr/>
              </p:nvSpPr>
              <p:spPr bwMode="auto">
                <a:xfrm>
                  <a:off x="277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66" name="Freeform 977"/>
                <p:cNvSpPr>
                  <a:spLocks/>
                </p:cNvSpPr>
                <p:nvPr/>
              </p:nvSpPr>
              <p:spPr bwMode="auto">
                <a:xfrm>
                  <a:off x="278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67" name="Freeform 978"/>
                <p:cNvSpPr>
                  <a:spLocks/>
                </p:cNvSpPr>
                <p:nvPr/>
              </p:nvSpPr>
              <p:spPr bwMode="auto">
                <a:xfrm>
                  <a:off x="279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068" name="Freeform 979"/>
                <p:cNvSpPr>
                  <a:spLocks/>
                </p:cNvSpPr>
                <p:nvPr/>
              </p:nvSpPr>
              <p:spPr bwMode="auto">
                <a:xfrm>
                  <a:off x="280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69" name="Freeform 980"/>
                <p:cNvSpPr>
                  <a:spLocks/>
                </p:cNvSpPr>
                <p:nvPr/>
              </p:nvSpPr>
              <p:spPr bwMode="auto">
                <a:xfrm>
                  <a:off x="2815" y="2232"/>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70" name="Freeform 981"/>
                <p:cNvSpPr>
                  <a:spLocks/>
                </p:cNvSpPr>
                <p:nvPr/>
              </p:nvSpPr>
              <p:spPr bwMode="auto">
                <a:xfrm>
                  <a:off x="282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071" name="Freeform 982"/>
                <p:cNvSpPr>
                  <a:spLocks/>
                </p:cNvSpPr>
                <p:nvPr/>
              </p:nvSpPr>
              <p:spPr bwMode="auto">
                <a:xfrm>
                  <a:off x="2835"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72" name="Freeform 983"/>
                <p:cNvSpPr>
                  <a:spLocks/>
                </p:cNvSpPr>
                <p:nvPr/>
              </p:nvSpPr>
              <p:spPr bwMode="auto">
                <a:xfrm>
                  <a:off x="2846"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73" name="Freeform 984"/>
                <p:cNvSpPr>
                  <a:spLocks/>
                </p:cNvSpPr>
                <p:nvPr/>
              </p:nvSpPr>
              <p:spPr bwMode="auto">
                <a:xfrm>
                  <a:off x="285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074" name="Freeform 985"/>
                <p:cNvSpPr>
                  <a:spLocks/>
                </p:cNvSpPr>
                <p:nvPr/>
              </p:nvSpPr>
              <p:spPr bwMode="auto">
                <a:xfrm>
                  <a:off x="2866"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75" name="Freeform 986"/>
                <p:cNvSpPr>
                  <a:spLocks/>
                </p:cNvSpPr>
                <p:nvPr/>
              </p:nvSpPr>
              <p:spPr bwMode="auto">
                <a:xfrm>
                  <a:off x="2876"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76" name="Freeform 987"/>
                <p:cNvSpPr>
                  <a:spLocks/>
                </p:cNvSpPr>
                <p:nvPr/>
              </p:nvSpPr>
              <p:spPr bwMode="auto">
                <a:xfrm>
                  <a:off x="2886"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77" name="Freeform 988"/>
                <p:cNvSpPr>
                  <a:spLocks noEditPoints="1"/>
                </p:cNvSpPr>
                <p:nvPr/>
              </p:nvSpPr>
              <p:spPr bwMode="auto">
                <a:xfrm>
                  <a:off x="2603" y="2232"/>
                  <a:ext cx="290" cy="2"/>
                </a:xfrm>
                <a:custGeom>
                  <a:avLst/>
                  <a:gdLst>
                    <a:gd name="T0" fmla="*/ 7 w 290"/>
                    <a:gd name="T1" fmla="*/ 2 h 2"/>
                    <a:gd name="T2" fmla="*/ 1 w 290"/>
                    <a:gd name="T3" fmla="*/ 0 h 2"/>
                    <a:gd name="T4" fmla="*/ 16 w 290"/>
                    <a:gd name="T5" fmla="*/ 2 h 2"/>
                    <a:gd name="T6" fmla="*/ 12 w 290"/>
                    <a:gd name="T7" fmla="*/ 0 h 2"/>
                    <a:gd name="T8" fmla="*/ 27 w 290"/>
                    <a:gd name="T9" fmla="*/ 2 h 2"/>
                    <a:gd name="T10" fmla="*/ 21 w 290"/>
                    <a:gd name="T11" fmla="*/ 0 h 2"/>
                    <a:gd name="T12" fmla="*/ 37 w 290"/>
                    <a:gd name="T13" fmla="*/ 2 h 2"/>
                    <a:gd name="T14" fmla="*/ 32 w 290"/>
                    <a:gd name="T15" fmla="*/ 0 h 2"/>
                    <a:gd name="T16" fmla="*/ 46 w 290"/>
                    <a:gd name="T17" fmla="*/ 2 h 2"/>
                    <a:gd name="T18" fmla="*/ 42 w 290"/>
                    <a:gd name="T19" fmla="*/ 0 h 2"/>
                    <a:gd name="T20" fmla="*/ 57 w 290"/>
                    <a:gd name="T21" fmla="*/ 2 h 2"/>
                    <a:gd name="T22" fmla="*/ 52 w 290"/>
                    <a:gd name="T23" fmla="*/ 0 h 2"/>
                    <a:gd name="T24" fmla="*/ 67 w 290"/>
                    <a:gd name="T25" fmla="*/ 2 h 2"/>
                    <a:gd name="T26" fmla="*/ 62 w 290"/>
                    <a:gd name="T27" fmla="*/ 0 h 2"/>
                    <a:gd name="T28" fmla="*/ 77 w 290"/>
                    <a:gd name="T29" fmla="*/ 2 h 2"/>
                    <a:gd name="T30" fmla="*/ 72 w 290"/>
                    <a:gd name="T31" fmla="*/ 0 h 2"/>
                    <a:gd name="T32" fmla="*/ 87 w 290"/>
                    <a:gd name="T33" fmla="*/ 2 h 2"/>
                    <a:gd name="T34" fmla="*/ 82 w 290"/>
                    <a:gd name="T35" fmla="*/ 0 h 2"/>
                    <a:gd name="T36" fmla="*/ 97 w 290"/>
                    <a:gd name="T37" fmla="*/ 2 h 2"/>
                    <a:gd name="T38" fmla="*/ 92 w 290"/>
                    <a:gd name="T39" fmla="*/ 0 h 2"/>
                    <a:gd name="T40" fmla="*/ 107 w 290"/>
                    <a:gd name="T41" fmla="*/ 2 h 2"/>
                    <a:gd name="T42" fmla="*/ 103 w 290"/>
                    <a:gd name="T43" fmla="*/ 0 h 2"/>
                    <a:gd name="T44" fmla="*/ 117 w 290"/>
                    <a:gd name="T45" fmla="*/ 2 h 2"/>
                    <a:gd name="T46" fmla="*/ 112 w 290"/>
                    <a:gd name="T47" fmla="*/ 0 h 2"/>
                    <a:gd name="T48" fmla="*/ 128 w 290"/>
                    <a:gd name="T49" fmla="*/ 2 h 2"/>
                    <a:gd name="T50" fmla="*/ 123 w 290"/>
                    <a:gd name="T51" fmla="*/ 0 h 2"/>
                    <a:gd name="T52" fmla="*/ 137 w 290"/>
                    <a:gd name="T53" fmla="*/ 2 h 2"/>
                    <a:gd name="T54" fmla="*/ 133 w 290"/>
                    <a:gd name="T55" fmla="*/ 0 h 2"/>
                    <a:gd name="T56" fmla="*/ 148 w 290"/>
                    <a:gd name="T57" fmla="*/ 2 h 2"/>
                    <a:gd name="T58" fmla="*/ 142 w 290"/>
                    <a:gd name="T59" fmla="*/ 0 h 2"/>
                    <a:gd name="T60" fmla="*/ 158 w 290"/>
                    <a:gd name="T61" fmla="*/ 2 h 2"/>
                    <a:gd name="T62" fmla="*/ 153 w 290"/>
                    <a:gd name="T63" fmla="*/ 0 h 2"/>
                    <a:gd name="T64" fmla="*/ 168 w 290"/>
                    <a:gd name="T65" fmla="*/ 2 h 2"/>
                    <a:gd name="T66" fmla="*/ 163 w 290"/>
                    <a:gd name="T67" fmla="*/ 0 h 2"/>
                    <a:gd name="T68" fmla="*/ 178 w 290"/>
                    <a:gd name="T69" fmla="*/ 2 h 2"/>
                    <a:gd name="T70" fmla="*/ 173 w 290"/>
                    <a:gd name="T71" fmla="*/ 0 h 2"/>
                    <a:gd name="T72" fmla="*/ 188 w 290"/>
                    <a:gd name="T73" fmla="*/ 2 h 2"/>
                    <a:gd name="T74" fmla="*/ 183 w 290"/>
                    <a:gd name="T75" fmla="*/ 0 h 2"/>
                    <a:gd name="T76" fmla="*/ 198 w 290"/>
                    <a:gd name="T77" fmla="*/ 2 h 2"/>
                    <a:gd name="T78" fmla="*/ 193 w 290"/>
                    <a:gd name="T79" fmla="*/ 0 h 2"/>
                    <a:gd name="T80" fmla="*/ 208 w 290"/>
                    <a:gd name="T81" fmla="*/ 2 h 2"/>
                    <a:gd name="T82" fmla="*/ 203 w 290"/>
                    <a:gd name="T83" fmla="*/ 0 h 2"/>
                    <a:gd name="T84" fmla="*/ 219 w 290"/>
                    <a:gd name="T85" fmla="*/ 2 h 2"/>
                    <a:gd name="T86" fmla="*/ 213 w 290"/>
                    <a:gd name="T87" fmla="*/ 0 h 2"/>
                    <a:gd name="T88" fmla="*/ 228 w 290"/>
                    <a:gd name="T89" fmla="*/ 2 h 2"/>
                    <a:gd name="T90" fmla="*/ 223 w 290"/>
                    <a:gd name="T91" fmla="*/ 0 h 2"/>
                    <a:gd name="T92" fmla="*/ 239 w 290"/>
                    <a:gd name="T93" fmla="*/ 2 h 2"/>
                    <a:gd name="T94" fmla="*/ 233 w 290"/>
                    <a:gd name="T95" fmla="*/ 0 h 2"/>
                    <a:gd name="T96" fmla="*/ 249 w 290"/>
                    <a:gd name="T97" fmla="*/ 2 h 2"/>
                    <a:gd name="T98" fmla="*/ 244 w 290"/>
                    <a:gd name="T99" fmla="*/ 0 h 2"/>
                    <a:gd name="T100" fmla="*/ 258 w 290"/>
                    <a:gd name="T101" fmla="*/ 2 h 2"/>
                    <a:gd name="T102" fmla="*/ 253 w 290"/>
                    <a:gd name="T103" fmla="*/ 0 h 2"/>
                    <a:gd name="T104" fmla="*/ 269 w 290"/>
                    <a:gd name="T105" fmla="*/ 2 h 2"/>
                    <a:gd name="T106" fmla="*/ 264 w 290"/>
                    <a:gd name="T107" fmla="*/ 0 h 2"/>
                    <a:gd name="T108" fmla="*/ 279 w 290"/>
                    <a:gd name="T109" fmla="*/ 2 h 2"/>
                    <a:gd name="T110" fmla="*/ 274 w 290"/>
                    <a:gd name="T111" fmla="*/ 0 h 2"/>
                    <a:gd name="T112" fmla="*/ 289 w 290"/>
                    <a:gd name="T113" fmla="*/ 2 h 2"/>
                    <a:gd name="T114" fmla="*/ 284 w 290"/>
                    <a:gd name="T115" fmla="*/ 0 h 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90"/>
                    <a:gd name="T175" fmla="*/ 0 h 2"/>
                    <a:gd name="T176" fmla="*/ 290 w 290"/>
                    <a:gd name="T177" fmla="*/ 2 h 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90" h="2">
                      <a:moveTo>
                        <a:pt x="1" y="0"/>
                      </a:moveTo>
                      <a:lnTo>
                        <a:pt x="7" y="0"/>
                      </a:lnTo>
                      <a:lnTo>
                        <a:pt x="8" y="1"/>
                      </a:lnTo>
                      <a:lnTo>
                        <a:pt x="7" y="2"/>
                      </a:lnTo>
                      <a:lnTo>
                        <a:pt x="1" y="2"/>
                      </a:lnTo>
                      <a:lnTo>
                        <a:pt x="0" y="1"/>
                      </a:lnTo>
                      <a:lnTo>
                        <a:pt x="1" y="0"/>
                      </a:lnTo>
                      <a:close/>
                      <a:moveTo>
                        <a:pt x="12" y="0"/>
                      </a:moveTo>
                      <a:lnTo>
                        <a:pt x="16" y="0"/>
                      </a:lnTo>
                      <a:lnTo>
                        <a:pt x="17" y="1"/>
                      </a:lnTo>
                      <a:lnTo>
                        <a:pt x="16" y="2"/>
                      </a:lnTo>
                      <a:lnTo>
                        <a:pt x="12" y="2"/>
                      </a:lnTo>
                      <a:lnTo>
                        <a:pt x="11" y="1"/>
                      </a:lnTo>
                      <a:lnTo>
                        <a:pt x="12" y="0"/>
                      </a:lnTo>
                      <a:close/>
                      <a:moveTo>
                        <a:pt x="21" y="0"/>
                      </a:moveTo>
                      <a:lnTo>
                        <a:pt x="27" y="0"/>
                      </a:lnTo>
                      <a:lnTo>
                        <a:pt x="28" y="1"/>
                      </a:lnTo>
                      <a:lnTo>
                        <a:pt x="27" y="2"/>
                      </a:lnTo>
                      <a:lnTo>
                        <a:pt x="21" y="2"/>
                      </a:lnTo>
                      <a:lnTo>
                        <a:pt x="21" y="1"/>
                      </a:lnTo>
                      <a:lnTo>
                        <a:pt x="21" y="0"/>
                      </a:lnTo>
                      <a:close/>
                      <a:moveTo>
                        <a:pt x="32" y="0"/>
                      </a:moveTo>
                      <a:lnTo>
                        <a:pt x="37" y="0"/>
                      </a:lnTo>
                      <a:lnTo>
                        <a:pt x="38" y="1"/>
                      </a:lnTo>
                      <a:lnTo>
                        <a:pt x="37" y="2"/>
                      </a:lnTo>
                      <a:lnTo>
                        <a:pt x="32" y="2"/>
                      </a:lnTo>
                      <a:lnTo>
                        <a:pt x="31" y="1"/>
                      </a:lnTo>
                      <a:lnTo>
                        <a:pt x="32" y="0"/>
                      </a:lnTo>
                      <a:close/>
                      <a:moveTo>
                        <a:pt x="42" y="0"/>
                      </a:moveTo>
                      <a:lnTo>
                        <a:pt x="46" y="0"/>
                      </a:lnTo>
                      <a:lnTo>
                        <a:pt x="47" y="1"/>
                      </a:lnTo>
                      <a:lnTo>
                        <a:pt x="46" y="2"/>
                      </a:lnTo>
                      <a:lnTo>
                        <a:pt x="42" y="2"/>
                      </a:lnTo>
                      <a:lnTo>
                        <a:pt x="41" y="1"/>
                      </a:lnTo>
                      <a:lnTo>
                        <a:pt x="42" y="0"/>
                      </a:lnTo>
                      <a:close/>
                      <a:moveTo>
                        <a:pt x="52" y="0"/>
                      </a:moveTo>
                      <a:lnTo>
                        <a:pt x="57" y="0"/>
                      </a:lnTo>
                      <a:lnTo>
                        <a:pt x="58" y="1"/>
                      </a:lnTo>
                      <a:lnTo>
                        <a:pt x="57" y="2"/>
                      </a:lnTo>
                      <a:lnTo>
                        <a:pt x="52" y="2"/>
                      </a:lnTo>
                      <a:lnTo>
                        <a:pt x="51" y="1"/>
                      </a:lnTo>
                      <a:lnTo>
                        <a:pt x="52" y="0"/>
                      </a:lnTo>
                      <a:close/>
                      <a:moveTo>
                        <a:pt x="62" y="0"/>
                      </a:moveTo>
                      <a:lnTo>
                        <a:pt x="67" y="0"/>
                      </a:lnTo>
                      <a:lnTo>
                        <a:pt x="68" y="1"/>
                      </a:lnTo>
                      <a:lnTo>
                        <a:pt x="67" y="2"/>
                      </a:lnTo>
                      <a:lnTo>
                        <a:pt x="62" y="2"/>
                      </a:lnTo>
                      <a:lnTo>
                        <a:pt x="61" y="1"/>
                      </a:lnTo>
                      <a:lnTo>
                        <a:pt x="62" y="0"/>
                      </a:lnTo>
                      <a:close/>
                      <a:moveTo>
                        <a:pt x="72" y="0"/>
                      </a:moveTo>
                      <a:lnTo>
                        <a:pt x="77" y="0"/>
                      </a:lnTo>
                      <a:lnTo>
                        <a:pt x="78" y="1"/>
                      </a:lnTo>
                      <a:lnTo>
                        <a:pt x="77" y="2"/>
                      </a:lnTo>
                      <a:lnTo>
                        <a:pt x="72" y="2"/>
                      </a:lnTo>
                      <a:lnTo>
                        <a:pt x="71" y="1"/>
                      </a:lnTo>
                      <a:lnTo>
                        <a:pt x="72" y="0"/>
                      </a:lnTo>
                      <a:close/>
                      <a:moveTo>
                        <a:pt x="82" y="0"/>
                      </a:moveTo>
                      <a:lnTo>
                        <a:pt x="87" y="0"/>
                      </a:lnTo>
                      <a:lnTo>
                        <a:pt x="88" y="1"/>
                      </a:lnTo>
                      <a:lnTo>
                        <a:pt x="87" y="2"/>
                      </a:lnTo>
                      <a:lnTo>
                        <a:pt x="82" y="2"/>
                      </a:lnTo>
                      <a:lnTo>
                        <a:pt x="81" y="1"/>
                      </a:lnTo>
                      <a:lnTo>
                        <a:pt x="82" y="0"/>
                      </a:lnTo>
                      <a:close/>
                      <a:moveTo>
                        <a:pt x="92" y="0"/>
                      </a:moveTo>
                      <a:lnTo>
                        <a:pt x="97" y="0"/>
                      </a:lnTo>
                      <a:lnTo>
                        <a:pt x="98" y="1"/>
                      </a:lnTo>
                      <a:lnTo>
                        <a:pt x="97" y="2"/>
                      </a:lnTo>
                      <a:lnTo>
                        <a:pt x="92" y="2"/>
                      </a:lnTo>
                      <a:lnTo>
                        <a:pt x="91" y="1"/>
                      </a:lnTo>
                      <a:lnTo>
                        <a:pt x="92" y="0"/>
                      </a:lnTo>
                      <a:close/>
                      <a:moveTo>
                        <a:pt x="103" y="0"/>
                      </a:moveTo>
                      <a:lnTo>
                        <a:pt x="107" y="0"/>
                      </a:lnTo>
                      <a:lnTo>
                        <a:pt x="108" y="1"/>
                      </a:lnTo>
                      <a:lnTo>
                        <a:pt x="107" y="2"/>
                      </a:lnTo>
                      <a:lnTo>
                        <a:pt x="103" y="2"/>
                      </a:lnTo>
                      <a:lnTo>
                        <a:pt x="102" y="1"/>
                      </a:lnTo>
                      <a:lnTo>
                        <a:pt x="103" y="0"/>
                      </a:lnTo>
                      <a:close/>
                      <a:moveTo>
                        <a:pt x="112" y="0"/>
                      </a:moveTo>
                      <a:lnTo>
                        <a:pt x="117" y="0"/>
                      </a:lnTo>
                      <a:lnTo>
                        <a:pt x="118" y="1"/>
                      </a:lnTo>
                      <a:lnTo>
                        <a:pt x="117" y="2"/>
                      </a:lnTo>
                      <a:lnTo>
                        <a:pt x="112" y="2"/>
                      </a:lnTo>
                      <a:lnTo>
                        <a:pt x="111" y="1"/>
                      </a:lnTo>
                      <a:lnTo>
                        <a:pt x="112" y="0"/>
                      </a:lnTo>
                      <a:close/>
                      <a:moveTo>
                        <a:pt x="123" y="0"/>
                      </a:moveTo>
                      <a:lnTo>
                        <a:pt x="128" y="0"/>
                      </a:lnTo>
                      <a:lnTo>
                        <a:pt x="128" y="1"/>
                      </a:lnTo>
                      <a:lnTo>
                        <a:pt x="128" y="2"/>
                      </a:lnTo>
                      <a:lnTo>
                        <a:pt x="123" y="2"/>
                      </a:lnTo>
                      <a:lnTo>
                        <a:pt x="122" y="1"/>
                      </a:lnTo>
                      <a:lnTo>
                        <a:pt x="123" y="0"/>
                      </a:lnTo>
                      <a:close/>
                      <a:moveTo>
                        <a:pt x="133" y="0"/>
                      </a:moveTo>
                      <a:lnTo>
                        <a:pt x="137" y="0"/>
                      </a:lnTo>
                      <a:lnTo>
                        <a:pt x="138" y="1"/>
                      </a:lnTo>
                      <a:lnTo>
                        <a:pt x="137" y="2"/>
                      </a:lnTo>
                      <a:lnTo>
                        <a:pt x="133" y="2"/>
                      </a:lnTo>
                      <a:lnTo>
                        <a:pt x="132" y="1"/>
                      </a:lnTo>
                      <a:lnTo>
                        <a:pt x="133" y="0"/>
                      </a:lnTo>
                      <a:close/>
                      <a:moveTo>
                        <a:pt x="142" y="0"/>
                      </a:moveTo>
                      <a:lnTo>
                        <a:pt x="148" y="0"/>
                      </a:lnTo>
                      <a:lnTo>
                        <a:pt x="149" y="1"/>
                      </a:lnTo>
                      <a:lnTo>
                        <a:pt x="148" y="2"/>
                      </a:lnTo>
                      <a:lnTo>
                        <a:pt x="142" y="2"/>
                      </a:lnTo>
                      <a:lnTo>
                        <a:pt x="141" y="1"/>
                      </a:lnTo>
                      <a:lnTo>
                        <a:pt x="142" y="0"/>
                      </a:lnTo>
                      <a:close/>
                      <a:moveTo>
                        <a:pt x="153" y="0"/>
                      </a:moveTo>
                      <a:lnTo>
                        <a:pt x="158" y="0"/>
                      </a:lnTo>
                      <a:lnTo>
                        <a:pt x="159" y="1"/>
                      </a:lnTo>
                      <a:lnTo>
                        <a:pt x="158" y="2"/>
                      </a:lnTo>
                      <a:lnTo>
                        <a:pt x="153" y="2"/>
                      </a:lnTo>
                      <a:lnTo>
                        <a:pt x="152" y="1"/>
                      </a:lnTo>
                      <a:lnTo>
                        <a:pt x="153" y="0"/>
                      </a:lnTo>
                      <a:close/>
                      <a:moveTo>
                        <a:pt x="163" y="0"/>
                      </a:moveTo>
                      <a:lnTo>
                        <a:pt x="168" y="0"/>
                      </a:lnTo>
                      <a:lnTo>
                        <a:pt x="169" y="1"/>
                      </a:lnTo>
                      <a:lnTo>
                        <a:pt x="168" y="2"/>
                      </a:lnTo>
                      <a:lnTo>
                        <a:pt x="163" y="2"/>
                      </a:lnTo>
                      <a:lnTo>
                        <a:pt x="162" y="1"/>
                      </a:lnTo>
                      <a:lnTo>
                        <a:pt x="163" y="0"/>
                      </a:lnTo>
                      <a:close/>
                      <a:moveTo>
                        <a:pt x="173" y="0"/>
                      </a:moveTo>
                      <a:lnTo>
                        <a:pt x="178" y="0"/>
                      </a:lnTo>
                      <a:lnTo>
                        <a:pt x="179" y="1"/>
                      </a:lnTo>
                      <a:lnTo>
                        <a:pt x="178" y="2"/>
                      </a:lnTo>
                      <a:lnTo>
                        <a:pt x="173" y="2"/>
                      </a:lnTo>
                      <a:lnTo>
                        <a:pt x="172" y="1"/>
                      </a:lnTo>
                      <a:lnTo>
                        <a:pt x="173" y="0"/>
                      </a:lnTo>
                      <a:close/>
                      <a:moveTo>
                        <a:pt x="183" y="0"/>
                      </a:moveTo>
                      <a:lnTo>
                        <a:pt x="188" y="0"/>
                      </a:lnTo>
                      <a:lnTo>
                        <a:pt x="189" y="1"/>
                      </a:lnTo>
                      <a:lnTo>
                        <a:pt x="188" y="2"/>
                      </a:lnTo>
                      <a:lnTo>
                        <a:pt x="183" y="2"/>
                      </a:lnTo>
                      <a:lnTo>
                        <a:pt x="182" y="1"/>
                      </a:lnTo>
                      <a:lnTo>
                        <a:pt x="183" y="0"/>
                      </a:lnTo>
                      <a:close/>
                      <a:moveTo>
                        <a:pt x="193" y="0"/>
                      </a:moveTo>
                      <a:lnTo>
                        <a:pt x="198" y="0"/>
                      </a:lnTo>
                      <a:lnTo>
                        <a:pt x="199" y="1"/>
                      </a:lnTo>
                      <a:lnTo>
                        <a:pt x="198" y="2"/>
                      </a:lnTo>
                      <a:lnTo>
                        <a:pt x="193" y="2"/>
                      </a:lnTo>
                      <a:lnTo>
                        <a:pt x="193" y="1"/>
                      </a:lnTo>
                      <a:lnTo>
                        <a:pt x="193" y="0"/>
                      </a:lnTo>
                      <a:close/>
                      <a:moveTo>
                        <a:pt x="203" y="0"/>
                      </a:moveTo>
                      <a:lnTo>
                        <a:pt x="208" y="0"/>
                      </a:lnTo>
                      <a:lnTo>
                        <a:pt x="209" y="1"/>
                      </a:lnTo>
                      <a:lnTo>
                        <a:pt x="208" y="2"/>
                      </a:lnTo>
                      <a:lnTo>
                        <a:pt x="203" y="2"/>
                      </a:lnTo>
                      <a:lnTo>
                        <a:pt x="202" y="1"/>
                      </a:lnTo>
                      <a:lnTo>
                        <a:pt x="203" y="0"/>
                      </a:lnTo>
                      <a:close/>
                      <a:moveTo>
                        <a:pt x="213" y="0"/>
                      </a:moveTo>
                      <a:lnTo>
                        <a:pt x="219" y="0"/>
                      </a:lnTo>
                      <a:lnTo>
                        <a:pt x="219" y="1"/>
                      </a:lnTo>
                      <a:lnTo>
                        <a:pt x="219" y="2"/>
                      </a:lnTo>
                      <a:lnTo>
                        <a:pt x="213" y="2"/>
                      </a:lnTo>
                      <a:lnTo>
                        <a:pt x="212" y="1"/>
                      </a:lnTo>
                      <a:lnTo>
                        <a:pt x="213" y="0"/>
                      </a:lnTo>
                      <a:close/>
                      <a:moveTo>
                        <a:pt x="223" y="0"/>
                      </a:moveTo>
                      <a:lnTo>
                        <a:pt x="228" y="0"/>
                      </a:lnTo>
                      <a:lnTo>
                        <a:pt x="229" y="1"/>
                      </a:lnTo>
                      <a:lnTo>
                        <a:pt x="228" y="2"/>
                      </a:lnTo>
                      <a:lnTo>
                        <a:pt x="223" y="2"/>
                      </a:lnTo>
                      <a:lnTo>
                        <a:pt x="223" y="1"/>
                      </a:lnTo>
                      <a:lnTo>
                        <a:pt x="223" y="0"/>
                      </a:lnTo>
                      <a:close/>
                      <a:moveTo>
                        <a:pt x="233" y="0"/>
                      </a:moveTo>
                      <a:lnTo>
                        <a:pt x="239" y="0"/>
                      </a:lnTo>
                      <a:lnTo>
                        <a:pt x="240" y="1"/>
                      </a:lnTo>
                      <a:lnTo>
                        <a:pt x="239" y="2"/>
                      </a:lnTo>
                      <a:lnTo>
                        <a:pt x="233" y="2"/>
                      </a:lnTo>
                      <a:lnTo>
                        <a:pt x="232" y="1"/>
                      </a:lnTo>
                      <a:lnTo>
                        <a:pt x="233" y="0"/>
                      </a:lnTo>
                      <a:close/>
                      <a:moveTo>
                        <a:pt x="244" y="0"/>
                      </a:moveTo>
                      <a:lnTo>
                        <a:pt x="249" y="0"/>
                      </a:lnTo>
                      <a:lnTo>
                        <a:pt x="249" y="1"/>
                      </a:lnTo>
                      <a:lnTo>
                        <a:pt x="249" y="2"/>
                      </a:lnTo>
                      <a:lnTo>
                        <a:pt x="244" y="2"/>
                      </a:lnTo>
                      <a:lnTo>
                        <a:pt x="243" y="1"/>
                      </a:lnTo>
                      <a:lnTo>
                        <a:pt x="244" y="0"/>
                      </a:lnTo>
                      <a:close/>
                      <a:moveTo>
                        <a:pt x="253" y="0"/>
                      </a:moveTo>
                      <a:lnTo>
                        <a:pt x="258" y="0"/>
                      </a:lnTo>
                      <a:lnTo>
                        <a:pt x="259" y="1"/>
                      </a:lnTo>
                      <a:lnTo>
                        <a:pt x="258" y="2"/>
                      </a:lnTo>
                      <a:lnTo>
                        <a:pt x="253" y="2"/>
                      </a:lnTo>
                      <a:lnTo>
                        <a:pt x="253" y="1"/>
                      </a:lnTo>
                      <a:lnTo>
                        <a:pt x="253" y="0"/>
                      </a:lnTo>
                      <a:close/>
                      <a:moveTo>
                        <a:pt x="264" y="0"/>
                      </a:moveTo>
                      <a:lnTo>
                        <a:pt x="269" y="0"/>
                      </a:lnTo>
                      <a:lnTo>
                        <a:pt x="270" y="1"/>
                      </a:lnTo>
                      <a:lnTo>
                        <a:pt x="269" y="2"/>
                      </a:lnTo>
                      <a:lnTo>
                        <a:pt x="264" y="2"/>
                      </a:lnTo>
                      <a:lnTo>
                        <a:pt x="263" y="1"/>
                      </a:lnTo>
                      <a:lnTo>
                        <a:pt x="264" y="0"/>
                      </a:lnTo>
                      <a:close/>
                      <a:moveTo>
                        <a:pt x="274" y="0"/>
                      </a:moveTo>
                      <a:lnTo>
                        <a:pt x="279" y="0"/>
                      </a:lnTo>
                      <a:lnTo>
                        <a:pt x="279" y="1"/>
                      </a:lnTo>
                      <a:lnTo>
                        <a:pt x="279" y="2"/>
                      </a:lnTo>
                      <a:lnTo>
                        <a:pt x="274" y="2"/>
                      </a:lnTo>
                      <a:lnTo>
                        <a:pt x="273" y="1"/>
                      </a:lnTo>
                      <a:lnTo>
                        <a:pt x="274" y="0"/>
                      </a:lnTo>
                      <a:close/>
                      <a:moveTo>
                        <a:pt x="284" y="0"/>
                      </a:moveTo>
                      <a:lnTo>
                        <a:pt x="289" y="0"/>
                      </a:lnTo>
                      <a:lnTo>
                        <a:pt x="290" y="1"/>
                      </a:lnTo>
                      <a:lnTo>
                        <a:pt x="289" y="2"/>
                      </a:lnTo>
                      <a:lnTo>
                        <a:pt x="284" y="2"/>
                      </a:lnTo>
                      <a:lnTo>
                        <a:pt x="283" y="1"/>
                      </a:lnTo>
                      <a:lnTo>
                        <a:pt x="284" y="0"/>
                      </a:lnTo>
                      <a:close/>
                    </a:path>
                  </a:pathLst>
                </a:custGeom>
                <a:solidFill>
                  <a:srgbClr val="000000"/>
                </a:solidFill>
                <a:ln w="9525">
                  <a:noFill/>
                  <a:round/>
                  <a:headEnd/>
                  <a:tailEnd/>
                </a:ln>
              </p:spPr>
              <p:txBody>
                <a:bodyPr/>
                <a:lstStyle/>
                <a:p>
                  <a:endParaRPr lang="en-US"/>
                </a:p>
              </p:txBody>
            </p:sp>
            <p:sp>
              <p:nvSpPr>
                <p:cNvPr id="1078" name="Freeform 989"/>
                <p:cNvSpPr>
                  <a:spLocks/>
                </p:cNvSpPr>
                <p:nvPr/>
              </p:nvSpPr>
              <p:spPr bwMode="auto">
                <a:xfrm>
                  <a:off x="2603"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79" name="Freeform 990"/>
                <p:cNvSpPr>
                  <a:spLocks/>
                </p:cNvSpPr>
                <p:nvPr/>
              </p:nvSpPr>
              <p:spPr bwMode="auto">
                <a:xfrm>
                  <a:off x="2614"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80" name="Freeform 991"/>
                <p:cNvSpPr>
                  <a:spLocks/>
                </p:cNvSpPr>
                <p:nvPr/>
              </p:nvSpPr>
              <p:spPr bwMode="auto">
                <a:xfrm>
                  <a:off x="2624" y="2232"/>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081" name="Freeform 992"/>
                <p:cNvSpPr>
                  <a:spLocks/>
                </p:cNvSpPr>
                <p:nvPr/>
              </p:nvSpPr>
              <p:spPr bwMode="auto">
                <a:xfrm>
                  <a:off x="263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82" name="Freeform 993"/>
                <p:cNvSpPr>
                  <a:spLocks/>
                </p:cNvSpPr>
                <p:nvPr/>
              </p:nvSpPr>
              <p:spPr bwMode="auto">
                <a:xfrm>
                  <a:off x="2644"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83" name="Freeform 994"/>
                <p:cNvSpPr>
                  <a:spLocks/>
                </p:cNvSpPr>
                <p:nvPr/>
              </p:nvSpPr>
              <p:spPr bwMode="auto">
                <a:xfrm>
                  <a:off x="265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84" name="Freeform 995"/>
                <p:cNvSpPr>
                  <a:spLocks/>
                </p:cNvSpPr>
                <p:nvPr/>
              </p:nvSpPr>
              <p:spPr bwMode="auto">
                <a:xfrm>
                  <a:off x="266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85" name="Freeform 996"/>
                <p:cNvSpPr>
                  <a:spLocks/>
                </p:cNvSpPr>
                <p:nvPr/>
              </p:nvSpPr>
              <p:spPr bwMode="auto">
                <a:xfrm>
                  <a:off x="267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86" name="Freeform 997"/>
                <p:cNvSpPr>
                  <a:spLocks/>
                </p:cNvSpPr>
                <p:nvPr/>
              </p:nvSpPr>
              <p:spPr bwMode="auto">
                <a:xfrm>
                  <a:off x="268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87" name="Freeform 998"/>
                <p:cNvSpPr>
                  <a:spLocks/>
                </p:cNvSpPr>
                <p:nvPr/>
              </p:nvSpPr>
              <p:spPr bwMode="auto">
                <a:xfrm>
                  <a:off x="269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88" name="Freeform 999"/>
                <p:cNvSpPr>
                  <a:spLocks/>
                </p:cNvSpPr>
                <p:nvPr/>
              </p:nvSpPr>
              <p:spPr bwMode="auto">
                <a:xfrm>
                  <a:off x="2705"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89" name="Freeform 1000"/>
                <p:cNvSpPr>
                  <a:spLocks/>
                </p:cNvSpPr>
                <p:nvPr/>
              </p:nvSpPr>
              <p:spPr bwMode="auto">
                <a:xfrm>
                  <a:off x="271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90" name="Freeform 1001"/>
                <p:cNvSpPr>
                  <a:spLocks/>
                </p:cNvSpPr>
                <p:nvPr/>
              </p:nvSpPr>
              <p:spPr bwMode="auto">
                <a:xfrm>
                  <a:off x="2725"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91" name="Freeform 1002"/>
                <p:cNvSpPr>
                  <a:spLocks/>
                </p:cNvSpPr>
                <p:nvPr/>
              </p:nvSpPr>
              <p:spPr bwMode="auto">
                <a:xfrm>
                  <a:off x="2735"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92" name="Freeform 1003"/>
                <p:cNvSpPr>
                  <a:spLocks/>
                </p:cNvSpPr>
                <p:nvPr/>
              </p:nvSpPr>
              <p:spPr bwMode="auto">
                <a:xfrm>
                  <a:off x="2744"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93" name="Freeform 1004"/>
                <p:cNvSpPr>
                  <a:spLocks/>
                </p:cNvSpPr>
                <p:nvPr/>
              </p:nvSpPr>
              <p:spPr bwMode="auto">
                <a:xfrm>
                  <a:off x="275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94" name="Freeform 1005"/>
                <p:cNvSpPr>
                  <a:spLocks/>
                </p:cNvSpPr>
                <p:nvPr/>
              </p:nvSpPr>
              <p:spPr bwMode="auto">
                <a:xfrm>
                  <a:off x="276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95" name="Freeform 1006"/>
                <p:cNvSpPr>
                  <a:spLocks/>
                </p:cNvSpPr>
                <p:nvPr/>
              </p:nvSpPr>
              <p:spPr bwMode="auto">
                <a:xfrm>
                  <a:off x="277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96" name="Freeform 1007"/>
                <p:cNvSpPr>
                  <a:spLocks/>
                </p:cNvSpPr>
                <p:nvPr/>
              </p:nvSpPr>
              <p:spPr bwMode="auto">
                <a:xfrm>
                  <a:off x="278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97" name="Freeform 1008"/>
                <p:cNvSpPr>
                  <a:spLocks/>
                </p:cNvSpPr>
                <p:nvPr/>
              </p:nvSpPr>
              <p:spPr bwMode="auto">
                <a:xfrm>
                  <a:off x="279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098" name="Freeform 1009"/>
                <p:cNvSpPr>
                  <a:spLocks/>
                </p:cNvSpPr>
                <p:nvPr/>
              </p:nvSpPr>
              <p:spPr bwMode="auto">
                <a:xfrm>
                  <a:off x="280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099" name="Freeform 1010"/>
                <p:cNvSpPr>
                  <a:spLocks/>
                </p:cNvSpPr>
                <p:nvPr/>
              </p:nvSpPr>
              <p:spPr bwMode="auto">
                <a:xfrm>
                  <a:off x="2815" y="2232"/>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00" name="Freeform 1011"/>
                <p:cNvSpPr>
                  <a:spLocks/>
                </p:cNvSpPr>
                <p:nvPr/>
              </p:nvSpPr>
              <p:spPr bwMode="auto">
                <a:xfrm>
                  <a:off x="282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101" name="Freeform 1012"/>
                <p:cNvSpPr>
                  <a:spLocks/>
                </p:cNvSpPr>
                <p:nvPr/>
              </p:nvSpPr>
              <p:spPr bwMode="auto">
                <a:xfrm>
                  <a:off x="2835"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02" name="Freeform 1013"/>
                <p:cNvSpPr>
                  <a:spLocks/>
                </p:cNvSpPr>
                <p:nvPr/>
              </p:nvSpPr>
              <p:spPr bwMode="auto">
                <a:xfrm>
                  <a:off x="2846"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03" name="Freeform 1014"/>
                <p:cNvSpPr>
                  <a:spLocks/>
                </p:cNvSpPr>
                <p:nvPr/>
              </p:nvSpPr>
              <p:spPr bwMode="auto">
                <a:xfrm>
                  <a:off x="285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104" name="Freeform 1015"/>
                <p:cNvSpPr>
                  <a:spLocks/>
                </p:cNvSpPr>
                <p:nvPr/>
              </p:nvSpPr>
              <p:spPr bwMode="auto">
                <a:xfrm>
                  <a:off x="2866"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05" name="Freeform 1016"/>
                <p:cNvSpPr>
                  <a:spLocks/>
                </p:cNvSpPr>
                <p:nvPr/>
              </p:nvSpPr>
              <p:spPr bwMode="auto">
                <a:xfrm>
                  <a:off x="2876"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06" name="Freeform 1017"/>
                <p:cNvSpPr>
                  <a:spLocks/>
                </p:cNvSpPr>
                <p:nvPr/>
              </p:nvSpPr>
              <p:spPr bwMode="auto">
                <a:xfrm>
                  <a:off x="2886"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07" name="Freeform 1018"/>
                <p:cNvSpPr>
                  <a:spLocks noEditPoints="1"/>
                </p:cNvSpPr>
                <p:nvPr/>
              </p:nvSpPr>
              <p:spPr bwMode="auto">
                <a:xfrm>
                  <a:off x="2603" y="2232"/>
                  <a:ext cx="290" cy="2"/>
                </a:xfrm>
                <a:custGeom>
                  <a:avLst/>
                  <a:gdLst>
                    <a:gd name="T0" fmla="*/ 7 w 290"/>
                    <a:gd name="T1" fmla="*/ 2 h 2"/>
                    <a:gd name="T2" fmla="*/ 1 w 290"/>
                    <a:gd name="T3" fmla="*/ 0 h 2"/>
                    <a:gd name="T4" fmla="*/ 16 w 290"/>
                    <a:gd name="T5" fmla="*/ 2 h 2"/>
                    <a:gd name="T6" fmla="*/ 12 w 290"/>
                    <a:gd name="T7" fmla="*/ 0 h 2"/>
                    <a:gd name="T8" fmla="*/ 27 w 290"/>
                    <a:gd name="T9" fmla="*/ 2 h 2"/>
                    <a:gd name="T10" fmla="*/ 21 w 290"/>
                    <a:gd name="T11" fmla="*/ 0 h 2"/>
                    <a:gd name="T12" fmla="*/ 37 w 290"/>
                    <a:gd name="T13" fmla="*/ 2 h 2"/>
                    <a:gd name="T14" fmla="*/ 32 w 290"/>
                    <a:gd name="T15" fmla="*/ 0 h 2"/>
                    <a:gd name="T16" fmla="*/ 46 w 290"/>
                    <a:gd name="T17" fmla="*/ 2 h 2"/>
                    <a:gd name="T18" fmla="*/ 42 w 290"/>
                    <a:gd name="T19" fmla="*/ 0 h 2"/>
                    <a:gd name="T20" fmla="*/ 57 w 290"/>
                    <a:gd name="T21" fmla="*/ 2 h 2"/>
                    <a:gd name="T22" fmla="*/ 52 w 290"/>
                    <a:gd name="T23" fmla="*/ 0 h 2"/>
                    <a:gd name="T24" fmla="*/ 67 w 290"/>
                    <a:gd name="T25" fmla="*/ 2 h 2"/>
                    <a:gd name="T26" fmla="*/ 62 w 290"/>
                    <a:gd name="T27" fmla="*/ 0 h 2"/>
                    <a:gd name="T28" fmla="*/ 77 w 290"/>
                    <a:gd name="T29" fmla="*/ 2 h 2"/>
                    <a:gd name="T30" fmla="*/ 72 w 290"/>
                    <a:gd name="T31" fmla="*/ 0 h 2"/>
                    <a:gd name="T32" fmla="*/ 87 w 290"/>
                    <a:gd name="T33" fmla="*/ 2 h 2"/>
                    <a:gd name="T34" fmla="*/ 82 w 290"/>
                    <a:gd name="T35" fmla="*/ 0 h 2"/>
                    <a:gd name="T36" fmla="*/ 97 w 290"/>
                    <a:gd name="T37" fmla="*/ 2 h 2"/>
                    <a:gd name="T38" fmla="*/ 92 w 290"/>
                    <a:gd name="T39" fmla="*/ 0 h 2"/>
                    <a:gd name="T40" fmla="*/ 107 w 290"/>
                    <a:gd name="T41" fmla="*/ 2 h 2"/>
                    <a:gd name="T42" fmla="*/ 103 w 290"/>
                    <a:gd name="T43" fmla="*/ 0 h 2"/>
                    <a:gd name="T44" fmla="*/ 117 w 290"/>
                    <a:gd name="T45" fmla="*/ 2 h 2"/>
                    <a:gd name="T46" fmla="*/ 112 w 290"/>
                    <a:gd name="T47" fmla="*/ 0 h 2"/>
                    <a:gd name="T48" fmla="*/ 128 w 290"/>
                    <a:gd name="T49" fmla="*/ 2 h 2"/>
                    <a:gd name="T50" fmla="*/ 123 w 290"/>
                    <a:gd name="T51" fmla="*/ 0 h 2"/>
                    <a:gd name="T52" fmla="*/ 137 w 290"/>
                    <a:gd name="T53" fmla="*/ 2 h 2"/>
                    <a:gd name="T54" fmla="*/ 133 w 290"/>
                    <a:gd name="T55" fmla="*/ 0 h 2"/>
                    <a:gd name="T56" fmla="*/ 148 w 290"/>
                    <a:gd name="T57" fmla="*/ 2 h 2"/>
                    <a:gd name="T58" fmla="*/ 142 w 290"/>
                    <a:gd name="T59" fmla="*/ 0 h 2"/>
                    <a:gd name="T60" fmla="*/ 158 w 290"/>
                    <a:gd name="T61" fmla="*/ 2 h 2"/>
                    <a:gd name="T62" fmla="*/ 153 w 290"/>
                    <a:gd name="T63" fmla="*/ 0 h 2"/>
                    <a:gd name="T64" fmla="*/ 168 w 290"/>
                    <a:gd name="T65" fmla="*/ 2 h 2"/>
                    <a:gd name="T66" fmla="*/ 163 w 290"/>
                    <a:gd name="T67" fmla="*/ 0 h 2"/>
                    <a:gd name="T68" fmla="*/ 178 w 290"/>
                    <a:gd name="T69" fmla="*/ 2 h 2"/>
                    <a:gd name="T70" fmla="*/ 173 w 290"/>
                    <a:gd name="T71" fmla="*/ 0 h 2"/>
                    <a:gd name="T72" fmla="*/ 188 w 290"/>
                    <a:gd name="T73" fmla="*/ 2 h 2"/>
                    <a:gd name="T74" fmla="*/ 183 w 290"/>
                    <a:gd name="T75" fmla="*/ 0 h 2"/>
                    <a:gd name="T76" fmla="*/ 198 w 290"/>
                    <a:gd name="T77" fmla="*/ 2 h 2"/>
                    <a:gd name="T78" fmla="*/ 193 w 290"/>
                    <a:gd name="T79" fmla="*/ 0 h 2"/>
                    <a:gd name="T80" fmla="*/ 208 w 290"/>
                    <a:gd name="T81" fmla="*/ 2 h 2"/>
                    <a:gd name="T82" fmla="*/ 203 w 290"/>
                    <a:gd name="T83" fmla="*/ 0 h 2"/>
                    <a:gd name="T84" fmla="*/ 219 w 290"/>
                    <a:gd name="T85" fmla="*/ 2 h 2"/>
                    <a:gd name="T86" fmla="*/ 213 w 290"/>
                    <a:gd name="T87" fmla="*/ 0 h 2"/>
                    <a:gd name="T88" fmla="*/ 228 w 290"/>
                    <a:gd name="T89" fmla="*/ 2 h 2"/>
                    <a:gd name="T90" fmla="*/ 223 w 290"/>
                    <a:gd name="T91" fmla="*/ 0 h 2"/>
                    <a:gd name="T92" fmla="*/ 239 w 290"/>
                    <a:gd name="T93" fmla="*/ 2 h 2"/>
                    <a:gd name="T94" fmla="*/ 233 w 290"/>
                    <a:gd name="T95" fmla="*/ 0 h 2"/>
                    <a:gd name="T96" fmla="*/ 249 w 290"/>
                    <a:gd name="T97" fmla="*/ 2 h 2"/>
                    <a:gd name="T98" fmla="*/ 244 w 290"/>
                    <a:gd name="T99" fmla="*/ 0 h 2"/>
                    <a:gd name="T100" fmla="*/ 258 w 290"/>
                    <a:gd name="T101" fmla="*/ 2 h 2"/>
                    <a:gd name="T102" fmla="*/ 253 w 290"/>
                    <a:gd name="T103" fmla="*/ 0 h 2"/>
                    <a:gd name="T104" fmla="*/ 269 w 290"/>
                    <a:gd name="T105" fmla="*/ 2 h 2"/>
                    <a:gd name="T106" fmla="*/ 264 w 290"/>
                    <a:gd name="T107" fmla="*/ 0 h 2"/>
                    <a:gd name="T108" fmla="*/ 279 w 290"/>
                    <a:gd name="T109" fmla="*/ 2 h 2"/>
                    <a:gd name="T110" fmla="*/ 274 w 290"/>
                    <a:gd name="T111" fmla="*/ 0 h 2"/>
                    <a:gd name="T112" fmla="*/ 289 w 290"/>
                    <a:gd name="T113" fmla="*/ 2 h 2"/>
                    <a:gd name="T114" fmla="*/ 284 w 290"/>
                    <a:gd name="T115" fmla="*/ 0 h 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90"/>
                    <a:gd name="T175" fmla="*/ 0 h 2"/>
                    <a:gd name="T176" fmla="*/ 290 w 290"/>
                    <a:gd name="T177" fmla="*/ 2 h 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90" h="2">
                      <a:moveTo>
                        <a:pt x="1" y="0"/>
                      </a:moveTo>
                      <a:lnTo>
                        <a:pt x="7" y="0"/>
                      </a:lnTo>
                      <a:lnTo>
                        <a:pt x="8" y="1"/>
                      </a:lnTo>
                      <a:lnTo>
                        <a:pt x="7" y="2"/>
                      </a:lnTo>
                      <a:lnTo>
                        <a:pt x="1" y="2"/>
                      </a:lnTo>
                      <a:lnTo>
                        <a:pt x="0" y="1"/>
                      </a:lnTo>
                      <a:lnTo>
                        <a:pt x="1" y="0"/>
                      </a:lnTo>
                      <a:close/>
                      <a:moveTo>
                        <a:pt x="12" y="0"/>
                      </a:moveTo>
                      <a:lnTo>
                        <a:pt x="16" y="0"/>
                      </a:lnTo>
                      <a:lnTo>
                        <a:pt x="17" y="1"/>
                      </a:lnTo>
                      <a:lnTo>
                        <a:pt x="16" y="2"/>
                      </a:lnTo>
                      <a:lnTo>
                        <a:pt x="12" y="2"/>
                      </a:lnTo>
                      <a:lnTo>
                        <a:pt x="11" y="1"/>
                      </a:lnTo>
                      <a:lnTo>
                        <a:pt x="12" y="0"/>
                      </a:lnTo>
                      <a:close/>
                      <a:moveTo>
                        <a:pt x="21" y="0"/>
                      </a:moveTo>
                      <a:lnTo>
                        <a:pt x="27" y="0"/>
                      </a:lnTo>
                      <a:lnTo>
                        <a:pt x="28" y="1"/>
                      </a:lnTo>
                      <a:lnTo>
                        <a:pt x="27" y="2"/>
                      </a:lnTo>
                      <a:lnTo>
                        <a:pt x="21" y="2"/>
                      </a:lnTo>
                      <a:lnTo>
                        <a:pt x="21" y="1"/>
                      </a:lnTo>
                      <a:lnTo>
                        <a:pt x="21" y="0"/>
                      </a:lnTo>
                      <a:close/>
                      <a:moveTo>
                        <a:pt x="32" y="0"/>
                      </a:moveTo>
                      <a:lnTo>
                        <a:pt x="37" y="0"/>
                      </a:lnTo>
                      <a:lnTo>
                        <a:pt x="38" y="1"/>
                      </a:lnTo>
                      <a:lnTo>
                        <a:pt x="37" y="2"/>
                      </a:lnTo>
                      <a:lnTo>
                        <a:pt x="32" y="2"/>
                      </a:lnTo>
                      <a:lnTo>
                        <a:pt x="31" y="1"/>
                      </a:lnTo>
                      <a:lnTo>
                        <a:pt x="32" y="0"/>
                      </a:lnTo>
                      <a:close/>
                      <a:moveTo>
                        <a:pt x="42" y="0"/>
                      </a:moveTo>
                      <a:lnTo>
                        <a:pt x="46" y="0"/>
                      </a:lnTo>
                      <a:lnTo>
                        <a:pt x="47" y="1"/>
                      </a:lnTo>
                      <a:lnTo>
                        <a:pt x="46" y="2"/>
                      </a:lnTo>
                      <a:lnTo>
                        <a:pt x="42" y="2"/>
                      </a:lnTo>
                      <a:lnTo>
                        <a:pt x="41" y="1"/>
                      </a:lnTo>
                      <a:lnTo>
                        <a:pt x="42" y="0"/>
                      </a:lnTo>
                      <a:close/>
                      <a:moveTo>
                        <a:pt x="52" y="0"/>
                      </a:moveTo>
                      <a:lnTo>
                        <a:pt x="57" y="0"/>
                      </a:lnTo>
                      <a:lnTo>
                        <a:pt x="58" y="1"/>
                      </a:lnTo>
                      <a:lnTo>
                        <a:pt x="57" y="2"/>
                      </a:lnTo>
                      <a:lnTo>
                        <a:pt x="52" y="2"/>
                      </a:lnTo>
                      <a:lnTo>
                        <a:pt x="51" y="1"/>
                      </a:lnTo>
                      <a:lnTo>
                        <a:pt x="52" y="0"/>
                      </a:lnTo>
                      <a:close/>
                      <a:moveTo>
                        <a:pt x="62" y="0"/>
                      </a:moveTo>
                      <a:lnTo>
                        <a:pt x="67" y="0"/>
                      </a:lnTo>
                      <a:lnTo>
                        <a:pt x="68" y="1"/>
                      </a:lnTo>
                      <a:lnTo>
                        <a:pt x="67" y="2"/>
                      </a:lnTo>
                      <a:lnTo>
                        <a:pt x="62" y="2"/>
                      </a:lnTo>
                      <a:lnTo>
                        <a:pt x="61" y="1"/>
                      </a:lnTo>
                      <a:lnTo>
                        <a:pt x="62" y="0"/>
                      </a:lnTo>
                      <a:close/>
                      <a:moveTo>
                        <a:pt x="72" y="0"/>
                      </a:moveTo>
                      <a:lnTo>
                        <a:pt x="77" y="0"/>
                      </a:lnTo>
                      <a:lnTo>
                        <a:pt x="78" y="1"/>
                      </a:lnTo>
                      <a:lnTo>
                        <a:pt x="77" y="2"/>
                      </a:lnTo>
                      <a:lnTo>
                        <a:pt x="72" y="2"/>
                      </a:lnTo>
                      <a:lnTo>
                        <a:pt x="71" y="1"/>
                      </a:lnTo>
                      <a:lnTo>
                        <a:pt x="72" y="0"/>
                      </a:lnTo>
                      <a:close/>
                      <a:moveTo>
                        <a:pt x="82" y="0"/>
                      </a:moveTo>
                      <a:lnTo>
                        <a:pt x="87" y="0"/>
                      </a:lnTo>
                      <a:lnTo>
                        <a:pt x="88" y="1"/>
                      </a:lnTo>
                      <a:lnTo>
                        <a:pt x="87" y="2"/>
                      </a:lnTo>
                      <a:lnTo>
                        <a:pt x="82" y="2"/>
                      </a:lnTo>
                      <a:lnTo>
                        <a:pt x="81" y="1"/>
                      </a:lnTo>
                      <a:lnTo>
                        <a:pt x="82" y="0"/>
                      </a:lnTo>
                      <a:close/>
                      <a:moveTo>
                        <a:pt x="92" y="0"/>
                      </a:moveTo>
                      <a:lnTo>
                        <a:pt x="97" y="0"/>
                      </a:lnTo>
                      <a:lnTo>
                        <a:pt x="98" y="1"/>
                      </a:lnTo>
                      <a:lnTo>
                        <a:pt x="97" y="2"/>
                      </a:lnTo>
                      <a:lnTo>
                        <a:pt x="92" y="2"/>
                      </a:lnTo>
                      <a:lnTo>
                        <a:pt x="91" y="1"/>
                      </a:lnTo>
                      <a:lnTo>
                        <a:pt x="92" y="0"/>
                      </a:lnTo>
                      <a:close/>
                      <a:moveTo>
                        <a:pt x="103" y="0"/>
                      </a:moveTo>
                      <a:lnTo>
                        <a:pt x="107" y="0"/>
                      </a:lnTo>
                      <a:lnTo>
                        <a:pt x="108" y="1"/>
                      </a:lnTo>
                      <a:lnTo>
                        <a:pt x="107" y="2"/>
                      </a:lnTo>
                      <a:lnTo>
                        <a:pt x="103" y="2"/>
                      </a:lnTo>
                      <a:lnTo>
                        <a:pt x="102" y="1"/>
                      </a:lnTo>
                      <a:lnTo>
                        <a:pt x="103" y="0"/>
                      </a:lnTo>
                      <a:close/>
                      <a:moveTo>
                        <a:pt x="112" y="0"/>
                      </a:moveTo>
                      <a:lnTo>
                        <a:pt x="117" y="0"/>
                      </a:lnTo>
                      <a:lnTo>
                        <a:pt x="118" y="1"/>
                      </a:lnTo>
                      <a:lnTo>
                        <a:pt x="117" y="2"/>
                      </a:lnTo>
                      <a:lnTo>
                        <a:pt x="112" y="2"/>
                      </a:lnTo>
                      <a:lnTo>
                        <a:pt x="111" y="1"/>
                      </a:lnTo>
                      <a:lnTo>
                        <a:pt x="112" y="0"/>
                      </a:lnTo>
                      <a:close/>
                      <a:moveTo>
                        <a:pt x="123" y="0"/>
                      </a:moveTo>
                      <a:lnTo>
                        <a:pt x="128" y="0"/>
                      </a:lnTo>
                      <a:lnTo>
                        <a:pt x="128" y="1"/>
                      </a:lnTo>
                      <a:lnTo>
                        <a:pt x="128" y="2"/>
                      </a:lnTo>
                      <a:lnTo>
                        <a:pt x="123" y="2"/>
                      </a:lnTo>
                      <a:lnTo>
                        <a:pt x="122" y="1"/>
                      </a:lnTo>
                      <a:lnTo>
                        <a:pt x="123" y="0"/>
                      </a:lnTo>
                      <a:close/>
                      <a:moveTo>
                        <a:pt x="133" y="0"/>
                      </a:moveTo>
                      <a:lnTo>
                        <a:pt x="137" y="0"/>
                      </a:lnTo>
                      <a:lnTo>
                        <a:pt x="138" y="1"/>
                      </a:lnTo>
                      <a:lnTo>
                        <a:pt x="137" y="2"/>
                      </a:lnTo>
                      <a:lnTo>
                        <a:pt x="133" y="2"/>
                      </a:lnTo>
                      <a:lnTo>
                        <a:pt x="132" y="1"/>
                      </a:lnTo>
                      <a:lnTo>
                        <a:pt x="133" y="0"/>
                      </a:lnTo>
                      <a:close/>
                      <a:moveTo>
                        <a:pt x="142" y="0"/>
                      </a:moveTo>
                      <a:lnTo>
                        <a:pt x="148" y="0"/>
                      </a:lnTo>
                      <a:lnTo>
                        <a:pt x="149" y="1"/>
                      </a:lnTo>
                      <a:lnTo>
                        <a:pt x="148" y="2"/>
                      </a:lnTo>
                      <a:lnTo>
                        <a:pt x="142" y="2"/>
                      </a:lnTo>
                      <a:lnTo>
                        <a:pt x="141" y="1"/>
                      </a:lnTo>
                      <a:lnTo>
                        <a:pt x="142" y="0"/>
                      </a:lnTo>
                      <a:close/>
                      <a:moveTo>
                        <a:pt x="153" y="0"/>
                      </a:moveTo>
                      <a:lnTo>
                        <a:pt x="158" y="0"/>
                      </a:lnTo>
                      <a:lnTo>
                        <a:pt x="159" y="1"/>
                      </a:lnTo>
                      <a:lnTo>
                        <a:pt x="158" y="2"/>
                      </a:lnTo>
                      <a:lnTo>
                        <a:pt x="153" y="2"/>
                      </a:lnTo>
                      <a:lnTo>
                        <a:pt x="152" y="1"/>
                      </a:lnTo>
                      <a:lnTo>
                        <a:pt x="153" y="0"/>
                      </a:lnTo>
                      <a:close/>
                      <a:moveTo>
                        <a:pt x="163" y="0"/>
                      </a:moveTo>
                      <a:lnTo>
                        <a:pt x="168" y="0"/>
                      </a:lnTo>
                      <a:lnTo>
                        <a:pt x="169" y="1"/>
                      </a:lnTo>
                      <a:lnTo>
                        <a:pt x="168" y="2"/>
                      </a:lnTo>
                      <a:lnTo>
                        <a:pt x="163" y="2"/>
                      </a:lnTo>
                      <a:lnTo>
                        <a:pt x="162" y="1"/>
                      </a:lnTo>
                      <a:lnTo>
                        <a:pt x="163" y="0"/>
                      </a:lnTo>
                      <a:close/>
                      <a:moveTo>
                        <a:pt x="173" y="0"/>
                      </a:moveTo>
                      <a:lnTo>
                        <a:pt x="178" y="0"/>
                      </a:lnTo>
                      <a:lnTo>
                        <a:pt x="179" y="1"/>
                      </a:lnTo>
                      <a:lnTo>
                        <a:pt x="178" y="2"/>
                      </a:lnTo>
                      <a:lnTo>
                        <a:pt x="173" y="2"/>
                      </a:lnTo>
                      <a:lnTo>
                        <a:pt x="172" y="1"/>
                      </a:lnTo>
                      <a:lnTo>
                        <a:pt x="173" y="0"/>
                      </a:lnTo>
                      <a:close/>
                      <a:moveTo>
                        <a:pt x="183" y="0"/>
                      </a:moveTo>
                      <a:lnTo>
                        <a:pt x="188" y="0"/>
                      </a:lnTo>
                      <a:lnTo>
                        <a:pt x="189" y="1"/>
                      </a:lnTo>
                      <a:lnTo>
                        <a:pt x="188" y="2"/>
                      </a:lnTo>
                      <a:lnTo>
                        <a:pt x="183" y="2"/>
                      </a:lnTo>
                      <a:lnTo>
                        <a:pt x="182" y="1"/>
                      </a:lnTo>
                      <a:lnTo>
                        <a:pt x="183" y="0"/>
                      </a:lnTo>
                      <a:close/>
                      <a:moveTo>
                        <a:pt x="193" y="0"/>
                      </a:moveTo>
                      <a:lnTo>
                        <a:pt x="198" y="0"/>
                      </a:lnTo>
                      <a:lnTo>
                        <a:pt x="199" y="1"/>
                      </a:lnTo>
                      <a:lnTo>
                        <a:pt x="198" y="2"/>
                      </a:lnTo>
                      <a:lnTo>
                        <a:pt x="193" y="2"/>
                      </a:lnTo>
                      <a:lnTo>
                        <a:pt x="193" y="1"/>
                      </a:lnTo>
                      <a:lnTo>
                        <a:pt x="193" y="0"/>
                      </a:lnTo>
                      <a:close/>
                      <a:moveTo>
                        <a:pt x="203" y="0"/>
                      </a:moveTo>
                      <a:lnTo>
                        <a:pt x="208" y="0"/>
                      </a:lnTo>
                      <a:lnTo>
                        <a:pt x="209" y="1"/>
                      </a:lnTo>
                      <a:lnTo>
                        <a:pt x="208" y="2"/>
                      </a:lnTo>
                      <a:lnTo>
                        <a:pt x="203" y="2"/>
                      </a:lnTo>
                      <a:lnTo>
                        <a:pt x="202" y="1"/>
                      </a:lnTo>
                      <a:lnTo>
                        <a:pt x="203" y="0"/>
                      </a:lnTo>
                      <a:close/>
                      <a:moveTo>
                        <a:pt x="213" y="0"/>
                      </a:moveTo>
                      <a:lnTo>
                        <a:pt x="219" y="0"/>
                      </a:lnTo>
                      <a:lnTo>
                        <a:pt x="219" y="1"/>
                      </a:lnTo>
                      <a:lnTo>
                        <a:pt x="219" y="2"/>
                      </a:lnTo>
                      <a:lnTo>
                        <a:pt x="213" y="2"/>
                      </a:lnTo>
                      <a:lnTo>
                        <a:pt x="212" y="1"/>
                      </a:lnTo>
                      <a:lnTo>
                        <a:pt x="213" y="0"/>
                      </a:lnTo>
                      <a:close/>
                      <a:moveTo>
                        <a:pt x="223" y="0"/>
                      </a:moveTo>
                      <a:lnTo>
                        <a:pt x="228" y="0"/>
                      </a:lnTo>
                      <a:lnTo>
                        <a:pt x="229" y="1"/>
                      </a:lnTo>
                      <a:lnTo>
                        <a:pt x="228" y="2"/>
                      </a:lnTo>
                      <a:lnTo>
                        <a:pt x="223" y="2"/>
                      </a:lnTo>
                      <a:lnTo>
                        <a:pt x="223" y="1"/>
                      </a:lnTo>
                      <a:lnTo>
                        <a:pt x="223" y="0"/>
                      </a:lnTo>
                      <a:close/>
                      <a:moveTo>
                        <a:pt x="233" y="0"/>
                      </a:moveTo>
                      <a:lnTo>
                        <a:pt x="239" y="0"/>
                      </a:lnTo>
                      <a:lnTo>
                        <a:pt x="240" y="1"/>
                      </a:lnTo>
                      <a:lnTo>
                        <a:pt x="239" y="2"/>
                      </a:lnTo>
                      <a:lnTo>
                        <a:pt x="233" y="2"/>
                      </a:lnTo>
                      <a:lnTo>
                        <a:pt x="232" y="1"/>
                      </a:lnTo>
                      <a:lnTo>
                        <a:pt x="233" y="0"/>
                      </a:lnTo>
                      <a:close/>
                      <a:moveTo>
                        <a:pt x="244" y="0"/>
                      </a:moveTo>
                      <a:lnTo>
                        <a:pt x="249" y="0"/>
                      </a:lnTo>
                      <a:lnTo>
                        <a:pt x="249" y="1"/>
                      </a:lnTo>
                      <a:lnTo>
                        <a:pt x="249" y="2"/>
                      </a:lnTo>
                      <a:lnTo>
                        <a:pt x="244" y="2"/>
                      </a:lnTo>
                      <a:lnTo>
                        <a:pt x="243" y="1"/>
                      </a:lnTo>
                      <a:lnTo>
                        <a:pt x="244" y="0"/>
                      </a:lnTo>
                      <a:close/>
                      <a:moveTo>
                        <a:pt x="253" y="0"/>
                      </a:moveTo>
                      <a:lnTo>
                        <a:pt x="258" y="0"/>
                      </a:lnTo>
                      <a:lnTo>
                        <a:pt x="259" y="1"/>
                      </a:lnTo>
                      <a:lnTo>
                        <a:pt x="258" y="2"/>
                      </a:lnTo>
                      <a:lnTo>
                        <a:pt x="253" y="2"/>
                      </a:lnTo>
                      <a:lnTo>
                        <a:pt x="253" y="1"/>
                      </a:lnTo>
                      <a:lnTo>
                        <a:pt x="253" y="0"/>
                      </a:lnTo>
                      <a:close/>
                      <a:moveTo>
                        <a:pt x="264" y="0"/>
                      </a:moveTo>
                      <a:lnTo>
                        <a:pt x="269" y="0"/>
                      </a:lnTo>
                      <a:lnTo>
                        <a:pt x="270" y="1"/>
                      </a:lnTo>
                      <a:lnTo>
                        <a:pt x="269" y="2"/>
                      </a:lnTo>
                      <a:lnTo>
                        <a:pt x="264" y="2"/>
                      </a:lnTo>
                      <a:lnTo>
                        <a:pt x="263" y="1"/>
                      </a:lnTo>
                      <a:lnTo>
                        <a:pt x="264" y="0"/>
                      </a:lnTo>
                      <a:close/>
                      <a:moveTo>
                        <a:pt x="274" y="0"/>
                      </a:moveTo>
                      <a:lnTo>
                        <a:pt x="279" y="0"/>
                      </a:lnTo>
                      <a:lnTo>
                        <a:pt x="279" y="1"/>
                      </a:lnTo>
                      <a:lnTo>
                        <a:pt x="279" y="2"/>
                      </a:lnTo>
                      <a:lnTo>
                        <a:pt x="274" y="2"/>
                      </a:lnTo>
                      <a:lnTo>
                        <a:pt x="273" y="1"/>
                      </a:lnTo>
                      <a:lnTo>
                        <a:pt x="274" y="0"/>
                      </a:lnTo>
                      <a:close/>
                      <a:moveTo>
                        <a:pt x="284" y="0"/>
                      </a:moveTo>
                      <a:lnTo>
                        <a:pt x="289" y="0"/>
                      </a:lnTo>
                      <a:lnTo>
                        <a:pt x="290" y="1"/>
                      </a:lnTo>
                      <a:lnTo>
                        <a:pt x="289" y="2"/>
                      </a:lnTo>
                      <a:lnTo>
                        <a:pt x="284" y="2"/>
                      </a:lnTo>
                      <a:lnTo>
                        <a:pt x="283" y="1"/>
                      </a:lnTo>
                      <a:lnTo>
                        <a:pt x="284" y="0"/>
                      </a:lnTo>
                      <a:close/>
                    </a:path>
                  </a:pathLst>
                </a:custGeom>
                <a:solidFill>
                  <a:srgbClr val="000000"/>
                </a:solidFill>
                <a:ln w="9525">
                  <a:noFill/>
                  <a:round/>
                  <a:headEnd/>
                  <a:tailEnd/>
                </a:ln>
              </p:spPr>
              <p:txBody>
                <a:bodyPr/>
                <a:lstStyle/>
                <a:p>
                  <a:endParaRPr lang="en-US"/>
                </a:p>
              </p:txBody>
            </p:sp>
            <p:sp>
              <p:nvSpPr>
                <p:cNvPr id="1108" name="Freeform 1019"/>
                <p:cNvSpPr>
                  <a:spLocks/>
                </p:cNvSpPr>
                <p:nvPr/>
              </p:nvSpPr>
              <p:spPr bwMode="auto">
                <a:xfrm>
                  <a:off x="2603"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09" name="Freeform 1020"/>
                <p:cNvSpPr>
                  <a:spLocks/>
                </p:cNvSpPr>
                <p:nvPr/>
              </p:nvSpPr>
              <p:spPr bwMode="auto">
                <a:xfrm>
                  <a:off x="2614"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10" name="Freeform 1021"/>
                <p:cNvSpPr>
                  <a:spLocks/>
                </p:cNvSpPr>
                <p:nvPr/>
              </p:nvSpPr>
              <p:spPr bwMode="auto">
                <a:xfrm>
                  <a:off x="2624" y="2232"/>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111" name="Freeform 1022"/>
                <p:cNvSpPr>
                  <a:spLocks/>
                </p:cNvSpPr>
                <p:nvPr/>
              </p:nvSpPr>
              <p:spPr bwMode="auto">
                <a:xfrm>
                  <a:off x="263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12" name="Freeform 1023"/>
                <p:cNvSpPr>
                  <a:spLocks/>
                </p:cNvSpPr>
                <p:nvPr/>
              </p:nvSpPr>
              <p:spPr bwMode="auto">
                <a:xfrm>
                  <a:off x="2644"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13" name="Freeform 1024"/>
                <p:cNvSpPr>
                  <a:spLocks/>
                </p:cNvSpPr>
                <p:nvPr/>
              </p:nvSpPr>
              <p:spPr bwMode="auto">
                <a:xfrm>
                  <a:off x="265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14" name="Freeform 1025"/>
                <p:cNvSpPr>
                  <a:spLocks/>
                </p:cNvSpPr>
                <p:nvPr/>
              </p:nvSpPr>
              <p:spPr bwMode="auto">
                <a:xfrm>
                  <a:off x="266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15" name="Freeform 1026"/>
                <p:cNvSpPr>
                  <a:spLocks/>
                </p:cNvSpPr>
                <p:nvPr/>
              </p:nvSpPr>
              <p:spPr bwMode="auto">
                <a:xfrm>
                  <a:off x="267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16" name="Freeform 1027"/>
                <p:cNvSpPr>
                  <a:spLocks/>
                </p:cNvSpPr>
                <p:nvPr/>
              </p:nvSpPr>
              <p:spPr bwMode="auto">
                <a:xfrm>
                  <a:off x="268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17" name="Freeform 1028"/>
                <p:cNvSpPr>
                  <a:spLocks/>
                </p:cNvSpPr>
                <p:nvPr/>
              </p:nvSpPr>
              <p:spPr bwMode="auto">
                <a:xfrm>
                  <a:off x="269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18" name="Freeform 1029"/>
                <p:cNvSpPr>
                  <a:spLocks/>
                </p:cNvSpPr>
                <p:nvPr/>
              </p:nvSpPr>
              <p:spPr bwMode="auto">
                <a:xfrm>
                  <a:off x="2705"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19" name="Freeform 1030"/>
                <p:cNvSpPr>
                  <a:spLocks/>
                </p:cNvSpPr>
                <p:nvPr/>
              </p:nvSpPr>
              <p:spPr bwMode="auto">
                <a:xfrm>
                  <a:off x="271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20" name="Freeform 1031"/>
                <p:cNvSpPr>
                  <a:spLocks/>
                </p:cNvSpPr>
                <p:nvPr/>
              </p:nvSpPr>
              <p:spPr bwMode="auto">
                <a:xfrm>
                  <a:off x="2725"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21" name="Freeform 1032"/>
                <p:cNvSpPr>
                  <a:spLocks/>
                </p:cNvSpPr>
                <p:nvPr/>
              </p:nvSpPr>
              <p:spPr bwMode="auto">
                <a:xfrm>
                  <a:off x="2735"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22" name="Freeform 1033"/>
                <p:cNvSpPr>
                  <a:spLocks/>
                </p:cNvSpPr>
                <p:nvPr/>
              </p:nvSpPr>
              <p:spPr bwMode="auto">
                <a:xfrm>
                  <a:off x="2744"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23" name="Freeform 1034"/>
                <p:cNvSpPr>
                  <a:spLocks/>
                </p:cNvSpPr>
                <p:nvPr/>
              </p:nvSpPr>
              <p:spPr bwMode="auto">
                <a:xfrm>
                  <a:off x="275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24" name="Freeform 1035"/>
                <p:cNvSpPr>
                  <a:spLocks/>
                </p:cNvSpPr>
                <p:nvPr/>
              </p:nvSpPr>
              <p:spPr bwMode="auto">
                <a:xfrm>
                  <a:off x="276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25" name="Freeform 1036"/>
                <p:cNvSpPr>
                  <a:spLocks/>
                </p:cNvSpPr>
                <p:nvPr/>
              </p:nvSpPr>
              <p:spPr bwMode="auto">
                <a:xfrm>
                  <a:off x="277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26" name="Freeform 1037"/>
                <p:cNvSpPr>
                  <a:spLocks/>
                </p:cNvSpPr>
                <p:nvPr/>
              </p:nvSpPr>
              <p:spPr bwMode="auto">
                <a:xfrm>
                  <a:off x="278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27" name="Freeform 1038"/>
                <p:cNvSpPr>
                  <a:spLocks/>
                </p:cNvSpPr>
                <p:nvPr/>
              </p:nvSpPr>
              <p:spPr bwMode="auto">
                <a:xfrm>
                  <a:off x="279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128" name="Freeform 1039"/>
                <p:cNvSpPr>
                  <a:spLocks/>
                </p:cNvSpPr>
                <p:nvPr/>
              </p:nvSpPr>
              <p:spPr bwMode="auto">
                <a:xfrm>
                  <a:off x="280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29" name="Freeform 1040"/>
                <p:cNvSpPr>
                  <a:spLocks/>
                </p:cNvSpPr>
                <p:nvPr/>
              </p:nvSpPr>
              <p:spPr bwMode="auto">
                <a:xfrm>
                  <a:off x="2815" y="2232"/>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30" name="Freeform 1041"/>
                <p:cNvSpPr>
                  <a:spLocks/>
                </p:cNvSpPr>
                <p:nvPr/>
              </p:nvSpPr>
              <p:spPr bwMode="auto">
                <a:xfrm>
                  <a:off x="282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131" name="Freeform 1042"/>
                <p:cNvSpPr>
                  <a:spLocks/>
                </p:cNvSpPr>
                <p:nvPr/>
              </p:nvSpPr>
              <p:spPr bwMode="auto">
                <a:xfrm>
                  <a:off x="2835"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32" name="Freeform 1043"/>
                <p:cNvSpPr>
                  <a:spLocks/>
                </p:cNvSpPr>
                <p:nvPr/>
              </p:nvSpPr>
              <p:spPr bwMode="auto">
                <a:xfrm>
                  <a:off x="2846"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33" name="Freeform 1044"/>
                <p:cNvSpPr>
                  <a:spLocks/>
                </p:cNvSpPr>
                <p:nvPr/>
              </p:nvSpPr>
              <p:spPr bwMode="auto">
                <a:xfrm>
                  <a:off x="285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134" name="Freeform 1045"/>
                <p:cNvSpPr>
                  <a:spLocks/>
                </p:cNvSpPr>
                <p:nvPr/>
              </p:nvSpPr>
              <p:spPr bwMode="auto">
                <a:xfrm>
                  <a:off x="2866"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35" name="Freeform 1046"/>
                <p:cNvSpPr>
                  <a:spLocks/>
                </p:cNvSpPr>
                <p:nvPr/>
              </p:nvSpPr>
              <p:spPr bwMode="auto">
                <a:xfrm>
                  <a:off x="2876"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36" name="Freeform 1047"/>
                <p:cNvSpPr>
                  <a:spLocks/>
                </p:cNvSpPr>
                <p:nvPr/>
              </p:nvSpPr>
              <p:spPr bwMode="auto">
                <a:xfrm>
                  <a:off x="2886"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37" name="Freeform 1048"/>
                <p:cNvSpPr>
                  <a:spLocks noEditPoints="1"/>
                </p:cNvSpPr>
                <p:nvPr/>
              </p:nvSpPr>
              <p:spPr bwMode="auto">
                <a:xfrm>
                  <a:off x="2603" y="2232"/>
                  <a:ext cx="290" cy="2"/>
                </a:xfrm>
                <a:custGeom>
                  <a:avLst/>
                  <a:gdLst>
                    <a:gd name="T0" fmla="*/ 7 w 290"/>
                    <a:gd name="T1" fmla="*/ 2 h 2"/>
                    <a:gd name="T2" fmla="*/ 1 w 290"/>
                    <a:gd name="T3" fmla="*/ 0 h 2"/>
                    <a:gd name="T4" fmla="*/ 16 w 290"/>
                    <a:gd name="T5" fmla="*/ 2 h 2"/>
                    <a:gd name="T6" fmla="*/ 12 w 290"/>
                    <a:gd name="T7" fmla="*/ 0 h 2"/>
                    <a:gd name="T8" fmla="*/ 27 w 290"/>
                    <a:gd name="T9" fmla="*/ 2 h 2"/>
                    <a:gd name="T10" fmla="*/ 21 w 290"/>
                    <a:gd name="T11" fmla="*/ 0 h 2"/>
                    <a:gd name="T12" fmla="*/ 37 w 290"/>
                    <a:gd name="T13" fmla="*/ 2 h 2"/>
                    <a:gd name="T14" fmla="*/ 32 w 290"/>
                    <a:gd name="T15" fmla="*/ 0 h 2"/>
                    <a:gd name="T16" fmla="*/ 46 w 290"/>
                    <a:gd name="T17" fmla="*/ 2 h 2"/>
                    <a:gd name="T18" fmla="*/ 42 w 290"/>
                    <a:gd name="T19" fmla="*/ 0 h 2"/>
                    <a:gd name="T20" fmla="*/ 57 w 290"/>
                    <a:gd name="T21" fmla="*/ 2 h 2"/>
                    <a:gd name="T22" fmla="*/ 52 w 290"/>
                    <a:gd name="T23" fmla="*/ 0 h 2"/>
                    <a:gd name="T24" fmla="*/ 67 w 290"/>
                    <a:gd name="T25" fmla="*/ 2 h 2"/>
                    <a:gd name="T26" fmla="*/ 62 w 290"/>
                    <a:gd name="T27" fmla="*/ 0 h 2"/>
                    <a:gd name="T28" fmla="*/ 77 w 290"/>
                    <a:gd name="T29" fmla="*/ 2 h 2"/>
                    <a:gd name="T30" fmla="*/ 72 w 290"/>
                    <a:gd name="T31" fmla="*/ 0 h 2"/>
                    <a:gd name="T32" fmla="*/ 87 w 290"/>
                    <a:gd name="T33" fmla="*/ 2 h 2"/>
                    <a:gd name="T34" fmla="*/ 82 w 290"/>
                    <a:gd name="T35" fmla="*/ 0 h 2"/>
                    <a:gd name="T36" fmla="*/ 97 w 290"/>
                    <a:gd name="T37" fmla="*/ 2 h 2"/>
                    <a:gd name="T38" fmla="*/ 92 w 290"/>
                    <a:gd name="T39" fmla="*/ 0 h 2"/>
                    <a:gd name="T40" fmla="*/ 107 w 290"/>
                    <a:gd name="T41" fmla="*/ 2 h 2"/>
                    <a:gd name="T42" fmla="*/ 103 w 290"/>
                    <a:gd name="T43" fmla="*/ 0 h 2"/>
                    <a:gd name="T44" fmla="*/ 117 w 290"/>
                    <a:gd name="T45" fmla="*/ 2 h 2"/>
                    <a:gd name="T46" fmla="*/ 112 w 290"/>
                    <a:gd name="T47" fmla="*/ 0 h 2"/>
                    <a:gd name="T48" fmla="*/ 128 w 290"/>
                    <a:gd name="T49" fmla="*/ 2 h 2"/>
                    <a:gd name="T50" fmla="*/ 123 w 290"/>
                    <a:gd name="T51" fmla="*/ 0 h 2"/>
                    <a:gd name="T52" fmla="*/ 137 w 290"/>
                    <a:gd name="T53" fmla="*/ 2 h 2"/>
                    <a:gd name="T54" fmla="*/ 133 w 290"/>
                    <a:gd name="T55" fmla="*/ 0 h 2"/>
                    <a:gd name="T56" fmla="*/ 148 w 290"/>
                    <a:gd name="T57" fmla="*/ 2 h 2"/>
                    <a:gd name="T58" fmla="*/ 142 w 290"/>
                    <a:gd name="T59" fmla="*/ 0 h 2"/>
                    <a:gd name="T60" fmla="*/ 158 w 290"/>
                    <a:gd name="T61" fmla="*/ 2 h 2"/>
                    <a:gd name="T62" fmla="*/ 153 w 290"/>
                    <a:gd name="T63" fmla="*/ 0 h 2"/>
                    <a:gd name="T64" fmla="*/ 168 w 290"/>
                    <a:gd name="T65" fmla="*/ 2 h 2"/>
                    <a:gd name="T66" fmla="*/ 163 w 290"/>
                    <a:gd name="T67" fmla="*/ 0 h 2"/>
                    <a:gd name="T68" fmla="*/ 178 w 290"/>
                    <a:gd name="T69" fmla="*/ 2 h 2"/>
                    <a:gd name="T70" fmla="*/ 173 w 290"/>
                    <a:gd name="T71" fmla="*/ 0 h 2"/>
                    <a:gd name="T72" fmla="*/ 188 w 290"/>
                    <a:gd name="T73" fmla="*/ 2 h 2"/>
                    <a:gd name="T74" fmla="*/ 183 w 290"/>
                    <a:gd name="T75" fmla="*/ 0 h 2"/>
                    <a:gd name="T76" fmla="*/ 198 w 290"/>
                    <a:gd name="T77" fmla="*/ 2 h 2"/>
                    <a:gd name="T78" fmla="*/ 193 w 290"/>
                    <a:gd name="T79" fmla="*/ 0 h 2"/>
                    <a:gd name="T80" fmla="*/ 208 w 290"/>
                    <a:gd name="T81" fmla="*/ 2 h 2"/>
                    <a:gd name="T82" fmla="*/ 203 w 290"/>
                    <a:gd name="T83" fmla="*/ 0 h 2"/>
                    <a:gd name="T84" fmla="*/ 219 w 290"/>
                    <a:gd name="T85" fmla="*/ 2 h 2"/>
                    <a:gd name="T86" fmla="*/ 213 w 290"/>
                    <a:gd name="T87" fmla="*/ 0 h 2"/>
                    <a:gd name="T88" fmla="*/ 228 w 290"/>
                    <a:gd name="T89" fmla="*/ 2 h 2"/>
                    <a:gd name="T90" fmla="*/ 223 w 290"/>
                    <a:gd name="T91" fmla="*/ 0 h 2"/>
                    <a:gd name="T92" fmla="*/ 239 w 290"/>
                    <a:gd name="T93" fmla="*/ 2 h 2"/>
                    <a:gd name="T94" fmla="*/ 233 w 290"/>
                    <a:gd name="T95" fmla="*/ 0 h 2"/>
                    <a:gd name="T96" fmla="*/ 249 w 290"/>
                    <a:gd name="T97" fmla="*/ 2 h 2"/>
                    <a:gd name="T98" fmla="*/ 244 w 290"/>
                    <a:gd name="T99" fmla="*/ 0 h 2"/>
                    <a:gd name="T100" fmla="*/ 258 w 290"/>
                    <a:gd name="T101" fmla="*/ 2 h 2"/>
                    <a:gd name="T102" fmla="*/ 253 w 290"/>
                    <a:gd name="T103" fmla="*/ 0 h 2"/>
                    <a:gd name="T104" fmla="*/ 269 w 290"/>
                    <a:gd name="T105" fmla="*/ 2 h 2"/>
                    <a:gd name="T106" fmla="*/ 264 w 290"/>
                    <a:gd name="T107" fmla="*/ 0 h 2"/>
                    <a:gd name="T108" fmla="*/ 279 w 290"/>
                    <a:gd name="T109" fmla="*/ 2 h 2"/>
                    <a:gd name="T110" fmla="*/ 274 w 290"/>
                    <a:gd name="T111" fmla="*/ 0 h 2"/>
                    <a:gd name="T112" fmla="*/ 289 w 290"/>
                    <a:gd name="T113" fmla="*/ 2 h 2"/>
                    <a:gd name="T114" fmla="*/ 284 w 290"/>
                    <a:gd name="T115" fmla="*/ 0 h 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90"/>
                    <a:gd name="T175" fmla="*/ 0 h 2"/>
                    <a:gd name="T176" fmla="*/ 290 w 290"/>
                    <a:gd name="T177" fmla="*/ 2 h 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90" h="2">
                      <a:moveTo>
                        <a:pt x="1" y="0"/>
                      </a:moveTo>
                      <a:lnTo>
                        <a:pt x="7" y="0"/>
                      </a:lnTo>
                      <a:lnTo>
                        <a:pt x="8" y="1"/>
                      </a:lnTo>
                      <a:lnTo>
                        <a:pt x="7" y="2"/>
                      </a:lnTo>
                      <a:lnTo>
                        <a:pt x="1" y="2"/>
                      </a:lnTo>
                      <a:lnTo>
                        <a:pt x="0" y="1"/>
                      </a:lnTo>
                      <a:lnTo>
                        <a:pt x="1" y="0"/>
                      </a:lnTo>
                      <a:close/>
                      <a:moveTo>
                        <a:pt x="12" y="0"/>
                      </a:moveTo>
                      <a:lnTo>
                        <a:pt x="16" y="0"/>
                      </a:lnTo>
                      <a:lnTo>
                        <a:pt x="17" y="1"/>
                      </a:lnTo>
                      <a:lnTo>
                        <a:pt x="16" y="2"/>
                      </a:lnTo>
                      <a:lnTo>
                        <a:pt x="12" y="2"/>
                      </a:lnTo>
                      <a:lnTo>
                        <a:pt x="11" y="1"/>
                      </a:lnTo>
                      <a:lnTo>
                        <a:pt x="12" y="0"/>
                      </a:lnTo>
                      <a:close/>
                      <a:moveTo>
                        <a:pt x="21" y="0"/>
                      </a:moveTo>
                      <a:lnTo>
                        <a:pt x="27" y="0"/>
                      </a:lnTo>
                      <a:lnTo>
                        <a:pt x="28" y="1"/>
                      </a:lnTo>
                      <a:lnTo>
                        <a:pt x="27" y="2"/>
                      </a:lnTo>
                      <a:lnTo>
                        <a:pt x="21" y="2"/>
                      </a:lnTo>
                      <a:lnTo>
                        <a:pt x="21" y="1"/>
                      </a:lnTo>
                      <a:lnTo>
                        <a:pt x="21" y="0"/>
                      </a:lnTo>
                      <a:close/>
                      <a:moveTo>
                        <a:pt x="32" y="0"/>
                      </a:moveTo>
                      <a:lnTo>
                        <a:pt x="37" y="0"/>
                      </a:lnTo>
                      <a:lnTo>
                        <a:pt x="38" y="1"/>
                      </a:lnTo>
                      <a:lnTo>
                        <a:pt x="37" y="2"/>
                      </a:lnTo>
                      <a:lnTo>
                        <a:pt x="32" y="2"/>
                      </a:lnTo>
                      <a:lnTo>
                        <a:pt x="31" y="1"/>
                      </a:lnTo>
                      <a:lnTo>
                        <a:pt x="32" y="0"/>
                      </a:lnTo>
                      <a:close/>
                      <a:moveTo>
                        <a:pt x="42" y="0"/>
                      </a:moveTo>
                      <a:lnTo>
                        <a:pt x="46" y="0"/>
                      </a:lnTo>
                      <a:lnTo>
                        <a:pt x="47" y="1"/>
                      </a:lnTo>
                      <a:lnTo>
                        <a:pt x="46" y="2"/>
                      </a:lnTo>
                      <a:lnTo>
                        <a:pt x="42" y="2"/>
                      </a:lnTo>
                      <a:lnTo>
                        <a:pt x="41" y="1"/>
                      </a:lnTo>
                      <a:lnTo>
                        <a:pt x="42" y="0"/>
                      </a:lnTo>
                      <a:close/>
                      <a:moveTo>
                        <a:pt x="52" y="0"/>
                      </a:moveTo>
                      <a:lnTo>
                        <a:pt x="57" y="0"/>
                      </a:lnTo>
                      <a:lnTo>
                        <a:pt x="58" y="1"/>
                      </a:lnTo>
                      <a:lnTo>
                        <a:pt x="57" y="2"/>
                      </a:lnTo>
                      <a:lnTo>
                        <a:pt x="52" y="2"/>
                      </a:lnTo>
                      <a:lnTo>
                        <a:pt x="51" y="1"/>
                      </a:lnTo>
                      <a:lnTo>
                        <a:pt x="52" y="0"/>
                      </a:lnTo>
                      <a:close/>
                      <a:moveTo>
                        <a:pt x="62" y="0"/>
                      </a:moveTo>
                      <a:lnTo>
                        <a:pt x="67" y="0"/>
                      </a:lnTo>
                      <a:lnTo>
                        <a:pt x="68" y="1"/>
                      </a:lnTo>
                      <a:lnTo>
                        <a:pt x="67" y="2"/>
                      </a:lnTo>
                      <a:lnTo>
                        <a:pt x="62" y="2"/>
                      </a:lnTo>
                      <a:lnTo>
                        <a:pt x="61" y="1"/>
                      </a:lnTo>
                      <a:lnTo>
                        <a:pt x="62" y="0"/>
                      </a:lnTo>
                      <a:close/>
                      <a:moveTo>
                        <a:pt x="72" y="0"/>
                      </a:moveTo>
                      <a:lnTo>
                        <a:pt x="77" y="0"/>
                      </a:lnTo>
                      <a:lnTo>
                        <a:pt x="78" y="1"/>
                      </a:lnTo>
                      <a:lnTo>
                        <a:pt x="77" y="2"/>
                      </a:lnTo>
                      <a:lnTo>
                        <a:pt x="72" y="2"/>
                      </a:lnTo>
                      <a:lnTo>
                        <a:pt x="71" y="1"/>
                      </a:lnTo>
                      <a:lnTo>
                        <a:pt x="72" y="0"/>
                      </a:lnTo>
                      <a:close/>
                      <a:moveTo>
                        <a:pt x="82" y="0"/>
                      </a:moveTo>
                      <a:lnTo>
                        <a:pt x="87" y="0"/>
                      </a:lnTo>
                      <a:lnTo>
                        <a:pt x="88" y="1"/>
                      </a:lnTo>
                      <a:lnTo>
                        <a:pt x="87" y="2"/>
                      </a:lnTo>
                      <a:lnTo>
                        <a:pt x="82" y="2"/>
                      </a:lnTo>
                      <a:lnTo>
                        <a:pt x="81" y="1"/>
                      </a:lnTo>
                      <a:lnTo>
                        <a:pt x="82" y="0"/>
                      </a:lnTo>
                      <a:close/>
                      <a:moveTo>
                        <a:pt x="92" y="0"/>
                      </a:moveTo>
                      <a:lnTo>
                        <a:pt x="97" y="0"/>
                      </a:lnTo>
                      <a:lnTo>
                        <a:pt x="98" y="1"/>
                      </a:lnTo>
                      <a:lnTo>
                        <a:pt x="97" y="2"/>
                      </a:lnTo>
                      <a:lnTo>
                        <a:pt x="92" y="2"/>
                      </a:lnTo>
                      <a:lnTo>
                        <a:pt x="91" y="1"/>
                      </a:lnTo>
                      <a:lnTo>
                        <a:pt x="92" y="0"/>
                      </a:lnTo>
                      <a:close/>
                      <a:moveTo>
                        <a:pt x="103" y="0"/>
                      </a:moveTo>
                      <a:lnTo>
                        <a:pt x="107" y="0"/>
                      </a:lnTo>
                      <a:lnTo>
                        <a:pt x="108" y="1"/>
                      </a:lnTo>
                      <a:lnTo>
                        <a:pt x="107" y="2"/>
                      </a:lnTo>
                      <a:lnTo>
                        <a:pt x="103" y="2"/>
                      </a:lnTo>
                      <a:lnTo>
                        <a:pt x="102" y="1"/>
                      </a:lnTo>
                      <a:lnTo>
                        <a:pt x="103" y="0"/>
                      </a:lnTo>
                      <a:close/>
                      <a:moveTo>
                        <a:pt x="112" y="0"/>
                      </a:moveTo>
                      <a:lnTo>
                        <a:pt x="117" y="0"/>
                      </a:lnTo>
                      <a:lnTo>
                        <a:pt x="118" y="1"/>
                      </a:lnTo>
                      <a:lnTo>
                        <a:pt x="117" y="2"/>
                      </a:lnTo>
                      <a:lnTo>
                        <a:pt x="112" y="2"/>
                      </a:lnTo>
                      <a:lnTo>
                        <a:pt x="111" y="1"/>
                      </a:lnTo>
                      <a:lnTo>
                        <a:pt x="112" y="0"/>
                      </a:lnTo>
                      <a:close/>
                      <a:moveTo>
                        <a:pt x="123" y="0"/>
                      </a:moveTo>
                      <a:lnTo>
                        <a:pt x="128" y="0"/>
                      </a:lnTo>
                      <a:lnTo>
                        <a:pt x="128" y="1"/>
                      </a:lnTo>
                      <a:lnTo>
                        <a:pt x="128" y="2"/>
                      </a:lnTo>
                      <a:lnTo>
                        <a:pt x="123" y="2"/>
                      </a:lnTo>
                      <a:lnTo>
                        <a:pt x="122" y="1"/>
                      </a:lnTo>
                      <a:lnTo>
                        <a:pt x="123" y="0"/>
                      </a:lnTo>
                      <a:close/>
                      <a:moveTo>
                        <a:pt x="133" y="0"/>
                      </a:moveTo>
                      <a:lnTo>
                        <a:pt x="137" y="0"/>
                      </a:lnTo>
                      <a:lnTo>
                        <a:pt x="138" y="1"/>
                      </a:lnTo>
                      <a:lnTo>
                        <a:pt x="137" y="2"/>
                      </a:lnTo>
                      <a:lnTo>
                        <a:pt x="133" y="2"/>
                      </a:lnTo>
                      <a:lnTo>
                        <a:pt x="132" y="1"/>
                      </a:lnTo>
                      <a:lnTo>
                        <a:pt x="133" y="0"/>
                      </a:lnTo>
                      <a:close/>
                      <a:moveTo>
                        <a:pt x="142" y="0"/>
                      </a:moveTo>
                      <a:lnTo>
                        <a:pt x="148" y="0"/>
                      </a:lnTo>
                      <a:lnTo>
                        <a:pt x="149" y="1"/>
                      </a:lnTo>
                      <a:lnTo>
                        <a:pt x="148" y="2"/>
                      </a:lnTo>
                      <a:lnTo>
                        <a:pt x="142" y="2"/>
                      </a:lnTo>
                      <a:lnTo>
                        <a:pt x="141" y="1"/>
                      </a:lnTo>
                      <a:lnTo>
                        <a:pt x="142" y="0"/>
                      </a:lnTo>
                      <a:close/>
                      <a:moveTo>
                        <a:pt x="153" y="0"/>
                      </a:moveTo>
                      <a:lnTo>
                        <a:pt x="158" y="0"/>
                      </a:lnTo>
                      <a:lnTo>
                        <a:pt x="159" y="1"/>
                      </a:lnTo>
                      <a:lnTo>
                        <a:pt x="158" y="2"/>
                      </a:lnTo>
                      <a:lnTo>
                        <a:pt x="153" y="2"/>
                      </a:lnTo>
                      <a:lnTo>
                        <a:pt x="152" y="1"/>
                      </a:lnTo>
                      <a:lnTo>
                        <a:pt x="153" y="0"/>
                      </a:lnTo>
                      <a:close/>
                      <a:moveTo>
                        <a:pt x="163" y="0"/>
                      </a:moveTo>
                      <a:lnTo>
                        <a:pt x="168" y="0"/>
                      </a:lnTo>
                      <a:lnTo>
                        <a:pt x="169" y="1"/>
                      </a:lnTo>
                      <a:lnTo>
                        <a:pt x="168" y="2"/>
                      </a:lnTo>
                      <a:lnTo>
                        <a:pt x="163" y="2"/>
                      </a:lnTo>
                      <a:lnTo>
                        <a:pt x="162" y="1"/>
                      </a:lnTo>
                      <a:lnTo>
                        <a:pt x="163" y="0"/>
                      </a:lnTo>
                      <a:close/>
                      <a:moveTo>
                        <a:pt x="173" y="0"/>
                      </a:moveTo>
                      <a:lnTo>
                        <a:pt x="178" y="0"/>
                      </a:lnTo>
                      <a:lnTo>
                        <a:pt x="179" y="1"/>
                      </a:lnTo>
                      <a:lnTo>
                        <a:pt x="178" y="2"/>
                      </a:lnTo>
                      <a:lnTo>
                        <a:pt x="173" y="2"/>
                      </a:lnTo>
                      <a:lnTo>
                        <a:pt x="172" y="1"/>
                      </a:lnTo>
                      <a:lnTo>
                        <a:pt x="173" y="0"/>
                      </a:lnTo>
                      <a:close/>
                      <a:moveTo>
                        <a:pt x="183" y="0"/>
                      </a:moveTo>
                      <a:lnTo>
                        <a:pt x="188" y="0"/>
                      </a:lnTo>
                      <a:lnTo>
                        <a:pt x="189" y="1"/>
                      </a:lnTo>
                      <a:lnTo>
                        <a:pt x="188" y="2"/>
                      </a:lnTo>
                      <a:lnTo>
                        <a:pt x="183" y="2"/>
                      </a:lnTo>
                      <a:lnTo>
                        <a:pt x="182" y="1"/>
                      </a:lnTo>
                      <a:lnTo>
                        <a:pt x="183" y="0"/>
                      </a:lnTo>
                      <a:close/>
                      <a:moveTo>
                        <a:pt x="193" y="0"/>
                      </a:moveTo>
                      <a:lnTo>
                        <a:pt x="198" y="0"/>
                      </a:lnTo>
                      <a:lnTo>
                        <a:pt x="199" y="1"/>
                      </a:lnTo>
                      <a:lnTo>
                        <a:pt x="198" y="2"/>
                      </a:lnTo>
                      <a:lnTo>
                        <a:pt x="193" y="2"/>
                      </a:lnTo>
                      <a:lnTo>
                        <a:pt x="193" y="1"/>
                      </a:lnTo>
                      <a:lnTo>
                        <a:pt x="193" y="0"/>
                      </a:lnTo>
                      <a:close/>
                      <a:moveTo>
                        <a:pt x="203" y="0"/>
                      </a:moveTo>
                      <a:lnTo>
                        <a:pt x="208" y="0"/>
                      </a:lnTo>
                      <a:lnTo>
                        <a:pt x="209" y="1"/>
                      </a:lnTo>
                      <a:lnTo>
                        <a:pt x="208" y="2"/>
                      </a:lnTo>
                      <a:lnTo>
                        <a:pt x="203" y="2"/>
                      </a:lnTo>
                      <a:lnTo>
                        <a:pt x="202" y="1"/>
                      </a:lnTo>
                      <a:lnTo>
                        <a:pt x="203" y="0"/>
                      </a:lnTo>
                      <a:close/>
                      <a:moveTo>
                        <a:pt x="213" y="0"/>
                      </a:moveTo>
                      <a:lnTo>
                        <a:pt x="219" y="0"/>
                      </a:lnTo>
                      <a:lnTo>
                        <a:pt x="219" y="1"/>
                      </a:lnTo>
                      <a:lnTo>
                        <a:pt x="219" y="2"/>
                      </a:lnTo>
                      <a:lnTo>
                        <a:pt x="213" y="2"/>
                      </a:lnTo>
                      <a:lnTo>
                        <a:pt x="212" y="1"/>
                      </a:lnTo>
                      <a:lnTo>
                        <a:pt x="213" y="0"/>
                      </a:lnTo>
                      <a:close/>
                      <a:moveTo>
                        <a:pt x="223" y="0"/>
                      </a:moveTo>
                      <a:lnTo>
                        <a:pt x="228" y="0"/>
                      </a:lnTo>
                      <a:lnTo>
                        <a:pt x="229" y="1"/>
                      </a:lnTo>
                      <a:lnTo>
                        <a:pt x="228" y="2"/>
                      </a:lnTo>
                      <a:lnTo>
                        <a:pt x="223" y="2"/>
                      </a:lnTo>
                      <a:lnTo>
                        <a:pt x="223" y="1"/>
                      </a:lnTo>
                      <a:lnTo>
                        <a:pt x="223" y="0"/>
                      </a:lnTo>
                      <a:close/>
                      <a:moveTo>
                        <a:pt x="233" y="0"/>
                      </a:moveTo>
                      <a:lnTo>
                        <a:pt x="239" y="0"/>
                      </a:lnTo>
                      <a:lnTo>
                        <a:pt x="240" y="1"/>
                      </a:lnTo>
                      <a:lnTo>
                        <a:pt x="239" y="2"/>
                      </a:lnTo>
                      <a:lnTo>
                        <a:pt x="233" y="2"/>
                      </a:lnTo>
                      <a:lnTo>
                        <a:pt x="232" y="1"/>
                      </a:lnTo>
                      <a:lnTo>
                        <a:pt x="233" y="0"/>
                      </a:lnTo>
                      <a:close/>
                      <a:moveTo>
                        <a:pt x="244" y="0"/>
                      </a:moveTo>
                      <a:lnTo>
                        <a:pt x="249" y="0"/>
                      </a:lnTo>
                      <a:lnTo>
                        <a:pt x="249" y="1"/>
                      </a:lnTo>
                      <a:lnTo>
                        <a:pt x="249" y="2"/>
                      </a:lnTo>
                      <a:lnTo>
                        <a:pt x="244" y="2"/>
                      </a:lnTo>
                      <a:lnTo>
                        <a:pt x="243" y="1"/>
                      </a:lnTo>
                      <a:lnTo>
                        <a:pt x="244" y="0"/>
                      </a:lnTo>
                      <a:close/>
                      <a:moveTo>
                        <a:pt x="253" y="0"/>
                      </a:moveTo>
                      <a:lnTo>
                        <a:pt x="258" y="0"/>
                      </a:lnTo>
                      <a:lnTo>
                        <a:pt x="259" y="1"/>
                      </a:lnTo>
                      <a:lnTo>
                        <a:pt x="258" y="2"/>
                      </a:lnTo>
                      <a:lnTo>
                        <a:pt x="253" y="2"/>
                      </a:lnTo>
                      <a:lnTo>
                        <a:pt x="253" y="1"/>
                      </a:lnTo>
                      <a:lnTo>
                        <a:pt x="253" y="0"/>
                      </a:lnTo>
                      <a:close/>
                      <a:moveTo>
                        <a:pt x="264" y="0"/>
                      </a:moveTo>
                      <a:lnTo>
                        <a:pt x="269" y="0"/>
                      </a:lnTo>
                      <a:lnTo>
                        <a:pt x="270" y="1"/>
                      </a:lnTo>
                      <a:lnTo>
                        <a:pt x="269" y="2"/>
                      </a:lnTo>
                      <a:lnTo>
                        <a:pt x="264" y="2"/>
                      </a:lnTo>
                      <a:lnTo>
                        <a:pt x="263" y="1"/>
                      </a:lnTo>
                      <a:lnTo>
                        <a:pt x="264" y="0"/>
                      </a:lnTo>
                      <a:close/>
                      <a:moveTo>
                        <a:pt x="274" y="0"/>
                      </a:moveTo>
                      <a:lnTo>
                        <a:pt x="279" y="0"/>
                      </a:lnTo>
                      <a:lnTo>
                        <a:pt x="279" y="1"/>
                      </a:lnTo>
                      <a:lnTo>
                        <a:pt x="279" y="2"/>
                      </a:lnTo>
                      <a:lnTo>
                        <a:pt x="274" y="2"/>
                      </a:lnTo>
                      <a:lnTo>
                        <a:pt x="273" y="1"/>
                      </a:lnTo>
                      <a:lnTo>
                        <a:pt x="274" y="0"/>
                      </a:lnTo>
                      <a:close/>
                      <a:moveTo>
                        <a:pt x="284" y="0"/>
                      </a:moveTo>
                      <a:lnTo>
                        <a:pt x="289" y="0"/>
                      </a:lnTo>
                      <a:lnTo>
                        <a:pt x="290" y="1"/>
                      </a:lnTo>
                      <a:lnTo>
                        <a:pt x="289" y="2"/>
                      </a:lnTo>
                      <a:lnTo>
                        <a:pt x="284" y="2"/>
                      </a:lnTo>
                      <a:lnTo>
                        <a:pt x="283" y="1"/>
                      </a:lnTo>
                      <a:lnTo>
                        <a:pt x="284" y="0"/>
                      </a:lnTo>
                      <a:close/>
                    </a:path>
                  </a:pathLst>
                </a:custGeom>
                <a:solidFill>
                  <a:srgbClr val="000000"/>
                </a:solidFill>
                <a:ln w="9525">
                  <a:noFill/>
                  <a:round/>
                  <a:headEnd/>
                  <a:tailEnd/>
                </a:ln>
              </p:spPr>
              <p:txBody>
                <a:bodyPr/>
                <a:lstStyle/>
                <a:p>
                  <a:endParaRPr lang="en-US"/>
                </a:p>
              </p:txBody>
            </p:sp>
            <p:sp>
              <p:nvSpPr>
                <p:cNvPr id="1138" name="Freeform 1049"/>
                <p:cNvSpPr>
                  <a:spLocks/>
                </p:cNvSpPr>
                <p:nvPr/>
              </p:nvSpPr>
              <p:spPr bwMode="auto">
                <a:xfrm>
                  <a:off x="2603"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39" name="Freeform 1050"/>
                <p:cNvSpPr>
                  <a:spLocks/>
                </p:cNvSpPr>
                <p:nvPr/>
              </p:nvSpPr>
              <p:spPr bwMode="auto">
                <a:xfrm>
                  <a:off x="2614"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40" name="Freeform 1051"/>
                <p:cNvSpPr>
                  <a:spLocks/>
                </p:cNvSpPr>
                <p:nvPr/>
              </p:nvSpPr>
              <p:spPr bwMode="auto">
                <a:xfrm>
                  <a:off x="2624" y="2232"/>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141" name="Freeform 1052"/>
                <p:cNvSpPr>
                  <a:spLocks/>
                </p:cNvSpPr>
                <p:nvPr/>
              </p:nvSpPr>
              <p:spPr bwMode="auto">
                <a:xfrm>
                  <a:off x="263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42" name="Freeform 1053"/>
                <p:cNvSpPr>
                  <a:spLocks/>
                </p:cNvSpPr>
                <p:nvPr/>
              </p:nvSpPr>
              <p:spPr bwMode="auto">
                <a:xfrm>
                  <a:off x="2644"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43" name="Freeform 1054"/>
                <p:cNvSpPr>
                  <a:spLocks/>
                </p:cNvSpPr>
                <p:nvPr/>
              </p:nvSpPr>
              <p:spPr bwMode="auto">
                <a:xfrm>
                  <a:off x="265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44" name="Freeform 1055"/>
                <p:cNvSpPr>
                  <a:spLocks/>
                </p:cNvSpPr>
                <p:nvPr/>
              </p:nvSpPr>
              <p:spPr bwMode="auto">
                <a:xfrm>
                  <a:off x="266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45" name="Freeform 1056"/>
                <p:cNvSpPr>
                  <a:spLocks/>
                </p:cNvSpPr>
                <p:nvPr/>
              </p:nvSpPr>
              <p:spPr bwMode="auto">
                <a:xfrm>
                  <a:off x="267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46" name="Freeform 1057"/>
                <p:cNvSpPr>
                  <a:spLocks/>
                </p:cNvSpPr>
                <p:nvPr/>
              </p:nvSpPr>
              <p:spPr bwMode="auto">
                <a:xfrm>
                  <a:off x="268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47" name="Freeform 1058"/>
                <p:cNvSpPr>
                  <a:spLocks/>
                </p:cNvSpPr>
                <p:nvPr/>
              </p:nvSpPr>
              <p:spPr bwMode="auto">
                <a:xfrm>
                  <a:off x="269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48" name="Freeform 1059"/>
                <p:cNvSpPr>
                  <a:spLocks/>
                </p:cNvSpPr>
                <p:nvPr/>
              </p:nvSpPr>
              <p:spPr bwMode="auto">
                <a:xfrm>
                  <a:off x="2705"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49" name="Freeform 1060"/>
                <p:cNvSpPr>
                  <a:spLocks/>
                </p:cNvSpPr>
                <p:nvPr/>
              </p:nvSpPr>
              <p:spPr bwMode="auto">
                <a:xfrm>
                  <a:off x="271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50" name="Freeform 1061"/>
                <p:cNvSpPr>
                  <a:spLocks/>
                </p:cNvSpPr>
                <p:nvPr/>
              </p:nvSpPr>
              <p:spPr bwMode="auto">
                <a:xfrm>
                  <a:off x="2725"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51" name="Freeform 1062"/>
                <p:cNvSpPr>
                  <a:spLocks/>
                </p:cNvSpPr>
                <p:nvPr/>
              </p:nvSpPr>
              <p:spPr bwMode="auto">
                <a:xfrm>
                  <a:off x="2735"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52" name="Freeform 1063"/>
                <p:cNvSpPr>
                  <a:spLocks/>
                </p:cNvSpPr>
                <p:nvPr/>
              </p:nvSpPr>
              <p:spPr bwMode="auto">
                <a:xfrm>
                  <a:off x="2744"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53" name="Freeform 1064"/>
                <p:cNvSpPr>
                  <a:spLocks/>
                </p:cNvSpPr>
                <p:nvPr/>
              </p:nvSpPr>
              <p:spPr bwMode="auto">
                <a:xfrm>
                  <a:off x="275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54" name="Freeform 1065"/>
                <p:cNvSpPr>
                  <a:spLocks/>
                </p:cNvSpPr>
                <p:nvPr/>
              </p:nvSpPr>
              <p:spPr bwMode="auto">
                <a:xfrm>
                  <a:off x="276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55" name="Freeform 1066"/>
                <p:cNvSpPr>
                  <a:spLocks/>
                </p:cNvSpPr>
                <p:nvPr/>
              </p:nvSpPr>
              <p:spPr bwMode="auto">
                <a:xfrm>
                  <a:off x="277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56" name="Freeform 1067"/>
                <p:cNvSpPr>
                  <a:spLocks/>
                </p:cNvSpPr>
                <p:nvPr/>
              </p:nvSpPr>
              <p:spPr bwMode="auto">
                <a:xfrm>
                  <a:off x="278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57" name="Freeform 1068"/>
                <p:cNvSpPr>
                  <a:spLocks/>
                </p:cNvSpPr>
                <p:nvPr/>
              </p:nvSpPr>
              <p:spPr bwMode="auto">
                <a:xfrm>
                  <a:off x="279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158" name="Freeform 1069"/>
                <p:cNvSpPr>
                  <a:spLocks/>
                </p:cNvSpPr>
                <p:nvPr/>
              </p:nvSpPr>
              <p:spPr bwMode="auto">
                <a:xfrm>
                  <a:off x="280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59" name="Freeform 1070"/>
                <p:cNvSpPr>
                  <a:spLocks/>
                </p:cNvSpPr>
                <p:nvPr/>
              </p:nvSpPr>
              <p:spPr bwMode="auto">
                <a:xfrm>
                  <a:off x="2815" y="2232"/>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60" name="Freeform 1071"/>
                <p:cNvSpPr>
                  <a:spLocks/>
                </p:cNvSpPr>
                <p:nvPr/>
              </p:nvSpPr>
              <p:spPr bwMode="auto">
                <a:xfrm>
                  <a:off x="282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161" name="Freeform 1072"/>
                <p:cNvSpPr>
                  <a:spLocks/>
                </p:cNvSpPr>
                <p:nvPr/>
              </p:nvSpPr>
              <p:spPr bwMode="auto">
                <a:xfrm>
                  <a:off x="2835"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62" name="Freeform 1073"/>
                <p:cNvSpPr>
                  <a:spLocks/>
                </p:cNvSpPr>
                <p:nvPr/>
              </p:nvSpPr>
              <p:spPr bwMode="auto">
                <a:xfrm>
                  <a:off x="2846"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63" name="Freeform 1074"/>
                <p:cNvSpPr>
                  <a:spLocks/>
                </p:cNvSpPr>
                <p:nvPr/>
              </p:nvSpPr>
              <p:spPr bwMode="auto">
                <a:xfrm>
                  <a:off x="285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164" name="Freeform 1075"/>
                <p:cNvSpPr>
                  <a:spLocks/>
                </p:cNvSpPr>
                <p:nvPr/>
              </p:nvSpPr>
              <p:spPr bwMode="auto">
                <a:xfrm>
                  <a:off x="2866"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65" name="Freeform 1076"/>
                <p:cNvSpPr>
                  <a:spLocks/>
                </p:cNvSpPr>
                <p:nvPr/>
              </p:nvSpPr>
              <p:spPr bwMode="auto">
                <a:xfrm>
                  <a:off x="2876"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66" name="Freeform 1077"/>
                <p:cNvSpPr>
                  <a:spLocks/>
                </p:cNvSpPr>
                <p:nvPr/>
              </p:nvSpPr>
              <p:spPr bwMode="auto">
                <a:xfrm>
                  <a:off x="2886"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67" name="Freeform 1078"/>
                <p:cNvSpPr>
                  <a:spLocks noEditPoints="1"/>
                </p:cNvSpPr>
                <p:nvPr/>
              </p:nvSpPr>
              <p:spPr bwMode="auto">
                <a:xfrm>
                  <a:off x="2603" y="2232"/>
                  <a:ext cx="290" cy="2"/>
                </a:xfrm>
                <a:custGeom>
                  <a:avLst/>
                  <a:gdLst>
                    <a:gd name="T0" fmla="*/ 7 w 290"/>
                    <a:gd name="T1" fmla="*/ 2 h 2"/>
                    <a:gd name="T2" fmla="*/ 1 w 290"/>
                    <a:gd name="T3" fmla="*/ 0 h 2"/>
                    <a:gd name="T4" fmla="*/ 16 w 290"/>
                    <a:gd name="T5" fmla="*/ 2 h 2"/>
                    <a:gd name="T6" fmla="*/ 12 w 290"/>
                    <a:gd name="T7" fmla="*/ 0 h 2"/>
                    <a:gd name="T8" fmla="*/ 27 w 290"/>
                    <a:gd name="T9" fmla="*/ 2 h 2"/>
                    <a:gd name="T10" fmla="*/ 21 w 290"/>
                    <a:gd name="T11" fmla="*/ 0 h 2"/>
                    <a:gd name="T12" fmla="*/ 37 w 290"/>
                    <a:gd name="T13" fmla="*/ 2 h 2"/>
                    <a:gd name="T14" fmla="*/ 32 w 290"/>
                    <a:gd name="T15" fmla="*/ 0 h 2"/>
                    <a:gd name="T16" fmla="*/ 46 w 290"/>
                    <a:gd name="T17" fmla="*/ 2 h 2"/>
                    <a:gd name="T18" fmla="*/ 42 w 290"/>
                    <a:gd name="T19" fmla="*/ 0 h 2"/>
                    <a:gd name="T20" fmla="*/ 57 w 290"/>
                    <a:gd name="T21" fmla="*/ 2 h 2"/>
                    <a:gd name="T22" fmla="*/ 52 w 290"/>
                    <a:gd name="T23" fmla="*/ 0 h 2"/>
                    <a:gd name="T24" fmla="*/ 67 w 290"/>
                    <a:gd name="T25" fmla="*/ 2 h 2"/>
                    <a:gd name="T26" fmla="*/ 62 w 290"/>
                    <a:gd name="T27" fmla="*/ 0 h 2"/>
                    <a:gd name="T28" fmla="*/ 77 w 290"/>
                    <a:gd name="T29" fmla="*/ 2 h 2"/>
                    <a:gd name="T30" fmla="*/ 72 w 290"/>
                    <a:gd name="T31" fmla="*/ 0 h 2"/>
                    <a:gd name="T32" fmla="*/ 87 w 290"/>
                    <a:gd name="T33" fmla="*/ 2 h 2"/>
                    <a:gd name="T34" fmla="*/ 82 w 290"/>
                    <a:gd name="T35" fmla="*/ 0 h 2"/>
                    <a:gd name="T36" fmla="*/ 97 w 290"/>
                    <a:gd name="T37" fmla="*/ 2 h 2"/>
                    <a:gd name="T38" fmla="*/ 92 w 290"/>
                    <a:gd name="T39" fmla="*/ 0 h 2"/>
                    <a:gd name="T40" fmla="*/ 107 w 290"/>
                    <a:gd name="T41" fmla="*/ 2 h 2"/>
                    <a:gd name="T42" fmla="*/ 103 w 290"/>
                    <a:gd name="T43" fmla="*/ 0 h 2"/>
                    <a:gd name="T44" fmla="*/ 117 w 290"/>
                    <a:gd name="T45" fmla="*/ 2 h 2"/>
                    <a:gd name="T46" fmla="*/ 112 w 290"/>
                    <a:gd name="T47" fmla="*/ 0 h 2"/>
                    <a:gd name="T48" fmla="*/ 128 w 290"/>
                    <a:gd name="T49" fmla="*/ 2 h 2"/>
                    <a:gd name="T50" fmla="*/ 123 w 290"/>
                    <a:gd name="T51" fmla="*/ 0 h 2"/>
                    <a:gd name="T52" fmla="*/ 137 w 290"/>
                    <a:gd name="T53" fmla="*/ 2 h 2"/>
                    <a:gd name="T54" fmla="*/ 133 w 290"/>
                    <a:gd name="T55" fmla="*/ 0 h 2"/>
                    <a:gd name="T56" fmla="*/ 148 w 290"/>
                    <a:gd name="T57" fmla="*/ 2 h 2"/>
                    <a:gd name="T58" fmla="*/ 142 w 290"/>
                    <a:gd name="T59" fmla="*/ 0 h 2"/>
                    <a:gd name="T60" fmla="*/ 158 w 290"/>
                    <a:gd name="T61" fmla="*/ 2 h 2"/>
                    <a:gd name="T62" fmla="*/ 153 w 290"/>
                    <a:gd name="T63" fmla="*/ 0 h 2"/>
                    <a:gd name="T64" fmla="*/ 168 w 290"/>
                    <a:gd name="T65" fmla="*/ 2 h 2"/>
                    <a:gd name="T66" fmla="*/ 163 w 290"/>
                    <a:gd name="T67" fmla="*/ 0 h 2"/>
                    <a:gd name="T68" fmla="*/ 178 w 290"/>
                    <a:gd name="T69" fmla="*/ 2 h 2"/>
                    <a:gd name="T70" fmla="*/ 173 w 290"/>
                    <a:gd name="T71" fmla="*/ 0 h 2"/>
                    <a:gd name="T72" fmla="*/ 188 w 290"/>
                    <a:gd name="T73" fmla="*/ 2 h 2"/>
                    <a:gd name="T74" fmla="*/ 183 w 290"/>
                    <a:gd name="T75" fmla="*/ 0 h 2"/>
                    <a:gd name="T76" fmla="*/ 198 w 290"/>
                    <a:gd name="T77" fmla="*/ 2 h 2"/>
                    <a:gd name="T78" fmla="*/ 193 w 290"/>
                    <a:gd name="T79" fmla="*/ 0 h 2"/>
                    <a:gd name="T80" fmla="*/ 208 w 290"/>
                    <a:gd name="T81" fmla="*/ 2 h 2"/>
                    <a:gd name="T82" fmla="*/ 203 w 290"/>
                    <a:gd name="T83" fmla="*/ 0 h 2"/>
                    <a:gd name="T84" fmla="*/ 219 w 290"/>
                    <a:gd name="T85" fmla="*/ 2 h 2"/>
                    <a:gd name="T86" fmla="*/ 213 w 290"/>
                    <a:gd name="T87" fmla="*/ 0 h 2"/>
                    <a:gd name="T88" fmla="*/ 228 w 290"/>
                    <a:gd name="T89" fmla="*/ 2 h 2"/>
                    <a:gd name="T90" fmla="*/ 223 w 290"/>
                    <a:gd name="T91" fmla="*/ 0 h 2"/>
                    <a:gd name="T92" fmla="*/ 239 w 290"/>
                    <a:gd name="T93" fmla="*/ 2 h 2"/>
                    <a:gd name="T94" fmla="*/ 233 w 290"/>
                    <a:gd name="T95" fmla="*/ 0 h 2"/>
                    <a:gd name="T96" fmla="*/ 249 w 290"/>
                    <a:gd name="T97" fmla="*/ 2 h 2"/>
                    <a:gd name="T98" fmla="*/ 244 w 290"/>
                    <a:gd name="T99" fmla="*/ 0 h 2"/>
                    <a:gd name="T100" fmla="*/ 258 w 290"/>
                    <a:gd name="T101" fmla="*/ 2 h 2"/>
                    <a:gd name="T102" fmla="*/ 253 w 290"/>
                    <a:gd name="T103" fmla="*/ 0 h 2"/>
                    <a:gd name="T104" fmla="*/ 269 w 290"/>
                    <a:gd name="T105" fmla="*/ 2 h 2"/>
                    <a:gd name="T106" fmla="*/ 264 w 290"/>
                    <a:gd name="T107" fmla="*/ 0 h 2"/>
                    <a:gd name="T108" fmla="*/ 279 w 290"/>
                    <a:gd name="T109" fmla="*/ 2 h 2"/>
                    <a:gd name="T110" fmla="*/ 274 w 290"/>
                    <a:gd name="T111" fmla="*/ 0 h 2"/>
                    <a:gd name="T112" fmla="*/ 289 w 290"/>
                    <a:gd name="T113" fmla="*/ 2 h 2"/>
                    <a:gd name="T114" fmla="*/ 284 w 290"/>
                    <a:gd name="T115" fmla="*/ 0 h 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90"/>
                    <a:gd name="T175" fmla="*/ 0 h 2"/>
                    <a:gd name="T176" fmla="*/ 290 w 290"/>
                    <a:gd name="T177" fmla="*/ 2 h 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90" h="2">
                      <a:moveTo>
                        <a:pt x="1" y="0"/>
                      </a:moveTo>
                      <a:lnTo>
                        <a:pt x="7" y="0"/>
                      </a:lnTo>
                      <a:lnTo>
                        <a:pt x="8" y="1"/>
                      </a:lnTo>
                      <a:lnTo>
                        <a:pt x="7" y="2"/>
                      </a:lnTo>
                      <a:lnTo>
                        <a:pt x="1" y="2"/>
                      </a:lnTo>
                      <a:lnTo>
                        <a:pt x="0" y="1"/>
                      </a:lnTo>
                      <a:lnTo>
                        <a:pt x="1" y="0"/>
                      </a:lnTo>
                      <a:close/>
                      <a:moveTo>
                        <a:pt x="12" y="0"/>
                      </a:moveTo>
                      <a:lnTo>
                        <a:pt x="16" y="0"/>
                      </a:lnTo>
                      <a:lnTo>
                        <a:pt x="17" y="1"/>
                      </a:lnTo>
                      <a:lnTo>
                        <a:pt x="16" y="2"/>
                      </a:lnTo>
                      <a:lnTo>
                        <a:pt x="12" y="2"/>
                      </a:lnTo>
                      <a:lnTo>
                        <a:pt x="11" y="1"/>
                      </a:lnTo>
                      <a:lnTo>
                        <a:pt x="12" y="0"/>
                      </a:lnTo>
                      <a:close/>
                      <a:moveTo>
                        <a:pt x="21" y="0"/>
                      </a:moveTo>
                      <a:lnTo>
                        <a:pt x="27" y="0"/>
                      </a:lnTo>
                      <a:lnTo>
                        <a:pt x="28" y="1"/>
                      </a:lnTo>
                      <a:lnTo>
                        <a:pt x="27" y="2"/>
                      </a:lnTo>
                      <a:lnTo>
                        <a:pt x="21" y="2"/>
                      </a:lnTo>
                      <a:lnTo>
                        <a:pt x="21" y="1"/>
                      </a:lnTo>
                      <a:lnTo>
                        <a:pt x="21" y="0"/>
                      </a:lnTo>
                      <a:close/>
                      <a:moveTo>
                        <a:pt x="32" y="0"/>
                      </a:moveTo>
                      <a:lnTo>
                        <a:pt x="37" y="0"/>
                      </a:lnTo>
                      <a:lnTo>
                        <a:pt x="38" y="1"/>
                      </a:lnTo>
                      <a:lnTo>
                        <a:pt x="37" y="2"/>
                      </a:lnTo>
                      <a:lnTo>
                        <a:pt x="32" y="2"/>
                      </a:lnTo>
                      <a:lnTo>
                        <a:pt x="31" y="1"/>
                      </a:lnTo>
                      <a:lnTo>
                        <a:pt x="32" y="0"/>
                      </a:lnTo>
                      <a:close/>
                      <a:moveTo>
                        <a:pt x="42" y="0"/>
                      </a:moveTo>
                      <a:lnTo>
                        <a:pt x="46" y="0"/>
                      </a:lnTo>
                      <a:lnTo>
                        <a:pt x="47" y="1"/>
                      </a:lnTo>
                      <a:lnTo>
                        <a:pt x="46" y="2"/>
                      </a:lnTo>
                      <a:lnTo>
                        <a:pt x="42" y="2"/>
                      </a:lnTo>
                      <a:lnTo>
                        <a:pt x="41" y="1"/>
                      </a:lnTo>
                      <a:lnTo>
                        <a:pt x="42" y="0"/>
                      </a:lnTo>
                      <a:close/>
                      <a:moveTo>
                        <a:pt x="52" y="0"/>
                      </a:moveTo>
                      <a:lnTo>
                        <a:pt x="57" y="0"/>
                      </a:lnTo>
                      <a:lnTo>
                        <a:pt x="58" y="1"/>
                      </a:lnTo>
                      <a:lnTo>
                        <a:pt x="57" y="2"/>
                      </a:lnTo>
                      <a:lnTo>
                        <a:pt x="52" y="2"/>
                      </a:lnTo>
                      <a:lnTo>
                        <a:pt x="51" y="1"/>
                      </a:lnTo>
                      <a:lnTo>
                        <a:pt x="52" y="0"/>
                      </a:lnTo>
                      <a:close/>
                      <a:moveTo>
                        <a:pt x="62" y="0"/>
                      </a:moveTo>
                      <a:lnTo>
                        <a:pt x="67" y="0"/>
                      </a:lnTo>
                      <a:lnTo>
                        <a:pt x="68" y="1"/>
                      </a:lnTo>
                      <a:lnTo>
                        <a:pt x="67" y="2"/>
                      </a:lnTo>
                      <a:lnTo>
                        <a:pt x="62" y="2"/>
                      </a:lnTo>
                      <a:lnTo>
                        <a:pt x="61" y="1"/>
                      </a:lnTo>
                      <a:lnTo>
                        <a:pt x="62" y="0"/>
                      </a:lnTo>
                      <a:close/>
                      <a:moveTo>
                        <a:pt x="72" y="0"/>
                      </a:moveTo>
                      <a:lnTo>
                        <a:pt x="77" y="0"/>
                      </a:lnTo>
                      <a:lnTo>
                        <a:pt x="78" y="1"/>
                      </a:lnTo>
                      <a:lnTo>
                        <a:pt x="77" y="2"/>
                      </a:lnTo>
                      <a:lnTo>
                        <a:pt x="72" y="2"/>
                      </a:lnTo>
                      <a:lnTo>
                        <a:pt x="71" y="1"/>
                      </a:lnTo>
                      <a:lnTo>
                        <a:pt x="72" y="0"/>
                      </a:lnTo>
                      <a:close/>
                      <a:moveTo>
                        <a:pt x="82" y="0"/>
                      </a:moveTo>
                      <a:lnTo>
                        <a:pt x="87" y="0"/>
                      </a:lnTo>
                      <a:lnTo>
                        <a:pt x="88" y="1"/>
                      </a:lnTo>
                      <a:lnTo>
                        <a:pt x="87" y="2"/>
                      </a:lnTo>
                      <a:lnTo>
                        <a:pt x="82" y="2"/>
                      </a:lnTo>
                      <a:lnTo>
                        <a:pt x="81" y="1"/>
                      </a:lnTo>
                      <a:lnTo>
                        <a:pt x="82" y="0"/>
                      </a:lnTo>
                      <a:close/>
                      <a:moveTo>
                        <a:pt x="92" y="0"/>
                      </a:moveTo>
                      <a:lnTo>
                        <a:pt x="97" y="0"/>
                      </a:lnTo>
                      <a:lnTo>
                        <a:pt x="98" y="1"/>
                      </a:lnTo>
                      <a:lnTo>
                        <a:pt x="97" y="2"/>
                      </a:lnTo>
                      <a:lnTo>
                        <a:pt x="92" y="2"/>
                      </a:lnTo>
                      <a:lnTo>
                        <a:pt x="91" y="1"/>
                      </a:lnTo>
                      <a:lnTo>
                        <a:pt x="92" y="0"/>
                      </a:lnTo>
                      <a:close/>
                      <a:moveTo>
                        <a:pt x="103" y="0"/>
                      </a:moveTo>
                      <a:lnTo>
                        <a:pt x="107" y="0"/>
                      </a:lnTo>
                      <a:lnTo>
                        <a:pt x="108" y="1"/>
                      </a:lnTo>
                      <a:lnTo>
                        <a:pt x="107" y="2"/>
                      </a:lnTo>
                      <a:lnTo>
                        <a:pt x="103" y="2"/>
                      </a:lnTo>
                      <a:lnTo>
                        <a:pt x="102" y="1"/>
                      </a:lnTo>
                      <a:lnTo>
                        <a:pt x="103" y="0"/>
                      </a:lnTo>
                      <a:close/>
                      <a:moveTo>
                        <a:pt x="112" y="0"/>
                      </a:moveTo>
                      <a:lnTo>
                        <a:pt x="117" y="0"/>
                      </a:lnTo>
                      <a:lnTo>
                        <a:pt x="118" y="1"/>
                      </a:lnTo>
                      <a:lnTo>
                        <a:pt x="117" y="2"/>
                      </a:lnTo>
                      <a:lnTo>
                        <a:pt x="112" y="2"/>
                      </a:lnTo>
                      <a:lnTo>
                        <a:pt x="111" y="1"/>
                      </a:lnTo>
                      <a:lnTo>
                        <a:pt x="112" y="0"/>
                      </a:lnTo>
                      <a:close/>
                      <a:moveTo>
                        <a:pt x="123" y="0"/>
                      </a:moveTo>
                      <a:lnTo>
                        <a:pt x="128" y="0"/>
                      </a:lnTo>
                      <a:lnTo>
                        <a:pt x="128" y="1"/>
                      </a:lnTo>
                      <a:lnTo>
                        <a:pt x="128" y="2"/>
                      </a:lnTo>
                      <a:lnTo>
                        <a:pt x="123" y="2"/>
                      </a:lnTo>
                      <a:lnTo>
                        <a:pt x="122" y="1"/>
                      </a:lnTo>
                      <a:lnTo>
                        <a:pt x="123" y="0"/>
                      </a:lnTo>
                      <a:close/>
                      <a:moveTo>
                        <a:pt x="133" y="0"/>
                      </a:moveTo>
                      <a:lnTo>
                        <a:pt x="137" y="0"/>
                      </a:lnTo>
                      <a:lnTo>
                        <a:pt x="138" y="1"/>
                      </a:lnTo>
                      <a:lnTo>
                        <a:pt x="137" y="2"/>
                      </a:lnTo>
                      <a:lnTo>
                        <a:pt x="133" y="2"/>
                      </a:lnTo>
                      <a:lnTo>
                        <a:pt x="132" y="1"/>
                      </a:lnTo>
                      <a:lnTo>
                        <a:pt x="133" y="0"/>
                      </a:lnTo>
                      <a:close/>
                      <a:moveTo>
                        <a:pt x="142" y="0"/>
                      </a:moveTo>
                      <a:lnTo>
                        <a:pt x="148" y="0"/>
                      </a:lnTo>
                      <a:lnTo>
                        <a:pt x="149" y="1"/>
                      </a:lnTo>
                      <a:lnTo>
                        <a:pt x="148" y="2"/>
                      </a:lnTo>
                      <a:lnTo>
                        <a:pt x="142" y="2"/>
                      </a:lnTo>
                      <a:lnTo>
                        <a:pt x="141" y="1"/>
                      </a:lnTo>
                      <a:lnTo>
                        <a:pt x="142" y="0"/>
                      </a:lnTo>
                      <a:close/>
                      <a:moveTo>
                        <a:pt x="153" y="0"/>
                      </a:moveTo>
                      <a:lnTo>
                        <a:pt x="158" y="0"/>
                      </a:lnTo>
                      <a:lnTo>
                        <a:pt x="159" y="1"/>
                      </a:lnTo>
                      <a:lnTo>
                        <a:pt x="158" y="2"/>
                      </a:lnTo>
                      <a:lnTo>
                        <a:pt x="153" y="2"/>
                      </a:lnTo>
                      <a:lnTo>
                        <a:pt x="152" y="1"/>
                      </a:lnTo>
                      <a:lnTo>
                        <a:pt x="153" y="0"/>
                      </a:lnTo>
                      <a:close/>
                      <a:moveTo>
                        <a:pt x="163" y="0"/>
                      </a:moveTo>
                      <a:lnTo>
                        <a:pt x="168" y="0"/>
                      </a:lnTo>
                      <a:lnTo>
                        <a:pt x="169" y="1"/>
                      </a:lnTo>
                      <a:lnTo>
                        <a:pt x="168" y="2"/>
                      </a:lnTo>
                      <a:lnTo>
                        <a:pt x="163" y="2"/>
                      </a:lnTo>
                      <a:lnTo>
                        <a:pt x="162" y="1"/>
                      </a:lnTo>
                      <a:lnTo>
                        <a:pt x="163" y="0"/>
                      </a:lnTo>
                      <a:close/>
                      <a:moveTo>
                        <a:pt x="173" y="0"/>
                      </a:moveTo>
                      <a:lnTo>
                        <a:pt x="178" y="0"/>
                      </a:lnTo>
                      <a:lnTo>
                        <a:pt x="179" y="1"/>
                      </a:lnTo>
                      <a:lnTo>
                        <a:pt x="178" y="2"/>
                      </a:lnTo>
                      <a:lnTo>
                        <a:pt x="173" y="2"/>
                      </a:lnTo>
                      <a:lnTo>
                        <a:pt x="172" y="1"/>
                      </a:lnTo>
                      <a:lnTo>
                        <a:pt x="173" y="0"/>
                      </a:lnTo>
                      <a:close/>
                      <a:moveTo>
                        <a:pt x="183" y="0"/>
                      </a:moveTo>
                      <a:lnTo>
                        <a:pt x="188" y="0"/>
                      </a:lnTo>
                      <a:lnTo>
                        <a:pt x="189" y="1"/>
                      </a:lnTo>
                      <a:lnTo>
                        <a:pt x="188" y="2"/>
                      </a:lnTo>
                      <a:lnTo>
                        <a:pt x="183" y="2"/>
                      </a:lnTo>
                      <a:lnTo>
                        <a:pt x="182" y="1"/>
                      </a:lnTo>
                      <a:lnTo>
                        <a:pt x="183" y="0"/>
                      </a:lnTo>
                      <a:close/>
                      <a:moveTo>
                        <a:pt x="193" y="0"/>
                      </a:moveTo>
                      <a:lnTo>
                        <a:pt x="198" y="0"/>
                      </a:lnTo>
                      <a:lnTo>
                        <a:pt x="199" y="1"/>
                      </a:lnTo>
                      <a:lnTo>
                        <a:pt x="198" y="2"/>
                      </a:lnTo>
                      <a:lnTo>
                        <a:pt x="193" y="2"/>
                      </a:lnTo>
                      <a:lnTo>
                        <a:pt x="193" y="1"/>
                      </a:lnTo>
                      <a:lnTo>
                        <a:pt x="193" y="0"/>
                      </a:lnTo>
                      <a:close/>
                      <a:moveTo>
                        <a:pt x="203" y="0"/>
                      </a:moveTo>
                      <a:lnTo>
                        <a:pt x="208" y="0"/>
                      </a:lnTo>
                      <a:lnTo>
                        <a:pt x="209" y="1"/>
                      </a:lnTo>
                      <a:lnTo>
                        <a:pt x="208" y="2"/>
                      </a:lnTo>
                      <a:lnTo>
                        <a:pt x="203" y="2"/>
                      </a:lnTo>
                      <a:lnTo>
                        <a:pt x="202" y="1"/>
                      </a:lnTo>
                      <a:lnTo>
                        <a:pt x="203" y="0"/>
                      </a:lnTo>
                      <a:close/>
                      <a:moveTo>
                        <a:pt x="213" y="0"/>
                      </a:moveTo>
                      <a:lnTo>
                        <a:pt x="219" y="0"/>
                      </a:lnTo>
                      <a:lnTo>
                        <a:pt x="219" y="1"/>
                      </a:lnTo>
                      <a:lnTo>
                        <a:pt x="219" y="2"/>
                      </a:lnTo>
                      <a:lnTo>
                        <a:pt x="213" y="2"/>
                      </a:lnTo>
                      <a:lnTo>
                        <a:pt x="212" y="1"/>
                      </a:lnTo>
                      <a:lnTo>
                        <a:pt x="213" y="0"/>
                      </a:lnTo>
                      <a:close/>
                      <a:moveTo>
                        <a:pt x="223" y="0"/>
                      </a:moveTo>
                      <a:lnTo>
                        <a:pt x="228" y="0"/>
                      </a:lnTo>
                      <a:lnTo>
                        <a:pt x="229" y="1"/>
                      </a:lnTo>
                      <a:lnTo>
                        <a:pt x="228" y="2"/>
                      </a:lnTo>
                      <a:lnTo>
                        <a:pt x="223" y="2"/>
                      </a:lnTo>
                      <a:lnTo>
                        <a:pt x="223" y="1"/>
                      </a:lnTo>
                      <a:lnTo>
                        <a:pt x="223" y="0"/>
                      </a:lnTo>
                      <a:close/>
                      <a:moveTo>
                        <a:pt x="233" y="0"/>
                      </a:moveTo>
                      <a:lnTo>
                        <a:pt x="239" y="0"/>
                      </a:lnTo>
                      <a:lnTo>
                        <a:pt x="240" y="1"/>
                      </a:lnTo>
                      <a:lnTo>
                        <a:pt x="239" y="2"/>
                      </a:lnTo>
                      <a:lnTo>
                        <a:pt x="233" y="2"/>
                      </a:lnTo>
                      <a:lnTo>
                        <a:pt x="232" y="1"/>
                      </a:lnTo>
                      <a:lnTo>
                        <a:pt x="233" y="0"/>
                      </a:lnTo>
                      <a:close/>
                      <a:moveTo>
                        <a:pt x="244" y="0"/>
                      </a:moveTo>
                      <a:lnTo>
                        <a:pt x="249" y="0"/>
                      </a:lnTo>
                      <a:lnTo>
                        <a:pt x="249" y="1"/>
                      </a:lnTo>
                      <a:lnTo>
                        <a:pt x="249" y="2"/>
                      </a:lnTo>
                      <a:lnTo>
                        <a:pt x="244" y="2"/>
                      </a:lnTo>
                      <a:lnTo>
                        <a:pt x="243" y="1"/>
                      </a:lnTo>
                      <a:lnTo>
                        <a:pt x="244" y="0"/>
                      </a:lnTo>
                      <a:close/>
                      <a:moveTo>
                        <a:pt x="253" y="0"/>
                      </a:moveTo>
                      <a:lnTo>
                        <a:pt x="258" y="0"/>
                      </a:lnTo>
                      <a:lnTo>
                        <a:pt x="259" y="1"/>
                      </a:lnTo>
                      <a:lnTo>
                        <a:pt x="258" y="2"/>
                      </a:lnTo>
                      <a:lnTo>
                        <a:pt x="253" y="2"/>
                      </a:lnTo>
                      <a:lnTo>
                        <a:pt x="253" y="1"/>
                      </a:lnTo>
                      <a:lnTo>
                        <a:pt x="253" y="0"/>
                      </a:lnTo>
                      <a:close/>
                      <a:moveTo>
                        <a:pt x="264" y="0"/>
                      </a:moveTo>
                      <a:lnTo>
                        <a:pt x="269" y="0"/>
                      </a:lnTo>
                      <a:lnTo>
                        <a:pt x="270" y="1"/>
                      </a:lnTo>
                      <a:lnTo>
                        <a:pt x="269" y="2"/>
                      </a:lnTo>
                      <a:lnTo>
                        <a:pt x="264" y="2"/>
                      </a:lnTo>
                      <a:lnTo>
                        <a:pt x="263" y="1"/>
                      </a:lnTo>
                      <a:lnTo>
                        <a:pt x="264" y="0"/>
                      </a:lnTo>
                      <a:close/>
                      <a:moveTo>
                        <a:pt x="274" y="0"/>
                      </a:moveTo>
                      <a:lnTo>
                        <a:pt x="279" y="0"/>
                      </a:lnTo>
                      <a:lnTo>
                        <a:pt x="279" y="1"/>
                      </a:lnTo>
                      <a:lnTo>
                        <a:pt x="279" y="2"/>
                      </a:lnTo>
                      <a:lnTo>
                        <a:pt x="274" y="2"/>
                      </a:lnTo>
                      <a:lnTo>
                        <a:pt x="273" y="1"/>
                      </a:lnTo>
                      <a:lnTo>
                        <a:pt x="274" y="0"/>
                      </a:lnTo>
                      <a:close/>
                      <a:moveTo>
                        <a:pt x="284" y="0"/>
                      </a:moveTo>
                      <a:lnTo>
                        <a:pt x="289" y="0"/>
                      </a:lnTo>
                      <a:lnTo>
                        <a:pt x="290" y="1"/>
                      </a:lnTo>
                      <a:lnTo>
                        <a:pt x="289" y="2"/>
                      </a:lnTo>
                      <a:lnTo>
                        <a:pt x="284" y="2"/>
                      </a:lnTo>
                      <a:lnTo>
                        <a:pt x="283" y="1"/>
                      </a:lnTo>
                      <a:lnTo>
                        <a:pt x="284" y="0"/>
                      </a:lnTo>
                      <a:close/>
                    </a:path>
                  </a:pathLst>
                </a:custGeom>
                <a:solidFill>
                  <a:srgbClr val="000000"/>
                </a:solidFill>
                <a:ln w="9525">
                  <a:noFill/>
                  <a:round/>
                  <a:headEnd/>
                  <a:tailEnd/>
                </a:ln>
              </p:spPr>
              <p:txBody>
                <a:bodyPr/>
                <a:lstStyle/>
                <a:p>
                  <a:endParaRPr lang="en-US"/>
                </a:p>
              </p:txBody>
            </p:sp>
            <p:sp>
              <p:nvSpPr>
                <p:cNvPr id="1168" name="Freeform 1079"/>
                <p:cNvSpPr>
                  <a:spLocks/>
                </p:cNvSpPr>
                <p:nvPr/>
              </p:nvSpPr>
              <p:spPr bwMode="auto">
                <a:xfrm>
                  <a:off x="2603"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69" name="Freeform 1080"/>
                <p:cNvSpPr>
                  <a:spLocks/>
                </p:cNvSpPr>
                <p:nvPr/>
              </p:nvSpPr>
              <p:spPr bwMode="auto">
                <a:xfrm>
                  <a:off x="2614"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70" name="Freeform 1081"/>
                <p:cNvSpPr>
                  <a:spLocks/>
                </p:cNvSpPr>
                <p:nvPr/>
              </p:nvSpPr>
              <p:spPr bwMode="auto">
                <a:xfrm>
                  <a:off x="2624" y="2232"/>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1171" name="Freeform 1082"/>
                <p:cNvSpPr>
                  <a:spLocks/>
                </p:cNvSpPr>
                <p:nvPr/>
              </p:nvSpPr>
              <p:spPr bwMode="auto">
                <a:xfrm>
                  <a:off x="263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72" name="Freeform 1083"/>
                <p:cNvSpPr>
                  <a:spLocks/>
                </p:cNvSpPr>
                <p:nvPr/>
              </p:nvSpPr>
              <p:spPr bwMode="auto">
                <a:xfrm>
                  <a:off x="2644"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73" name="Freeform 1084"/>
                <p:cNvSpPr>
                  <a:spLocks/>
                </p:cNvSpPr>
                <p:nvPr/>
              </p:nvSpPr>
              <p:spPr bwMode="auto">
                <a:xfrm>
                  <a:off x="265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74" name="Freeform 1085"/>
                <p:cNvSpPr>
                  <a:spLocks/>
                </p:cNvSpPr>
                <p:nvPr/>
              </p:nvSpPr>
              <p:spPr bwMode="auto">
                <a:xfrm>
                  <a:off x="266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75" name="Freeform 1086"/>
                <p:cNvSpPr>
                  <a:spLocks/>
                </p:cNvSpPr>
                <p:nvPr/>
              </p:nvSpPr>
              <p:spPr bwMode="auto">
                <a:xfrm>
                  <a:off x="267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76" name="Freeform 1087"/>
                <p:cNvSpPr>
                  <a:spLocks/>
                </p:cNvSpPr>
                <p:nvPr/>
              </p:nvSpPr>
              <p:spPr bwMode="auto">
                <a:xfrm>
                  <a:off x="268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77" name="Freeform 1088"/>
                <p:cNvSpPr>
                  <a:spLocks/>
                </p:cNvSpPr>
                <p:nvPr/>
              </p:nvSpPr>
              <p:spPr bwMode="auto">
                <a:xfrm>
                  <a:off x="269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78" name="Freeform 1089"/>
                <p:cNvSpPr>
                  <a:spLocks/>
                </p:cNvSpPr>
                <p:nvPr/>
              </p:nvSpPr>
              <p:spPr bwMode="auto">
                <a:xfrm>
                  <a:off x="2705"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1179" name="Freeform 1090"/>
                <p:cNvSpPr>
                  <a:spLocks/>
                </p:cNvSpPr>
                <p:nvPr/>
              </p:nvSpPr>
              <p:spPr bwMode="auto">
                <a:xfrm>
                  <a:off x="271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grpSp>
          <p:grpSp>
            <p:nvGrpSpPr>
              <p:cNvPr id="21" name="Group 1091"/>
              <p:cNvGrpSpPr>
                <a:grpSpLocks/>
              </p:cNvGrpSpPr>
              <p:nvPr/>
            </p:nvGrpSpPr>
            <p:grpSpPr bwMode="auto">
              <a:xfrm>
                <a:off x="4155" y="737"/>
                <a:ext cx="859" cy="650"/>
                <a:chOff x="2603" y="1968"/>
                <a:chExt cx="859" cy="650"/>
              </a:xfrm>
            </p:grpSpPr>
            <p:sp>
              <p:nvSpPr>
                <p:cNvPr id="777" name="Freeform 1092"/>
                <p:cNvSpPr>
                  <a:spLocks/>
                </p:cNvSpPr>
                <p:nvPr/>
              </p:nvSpPr>
              <p:spPr bwMode="auto">
                <a:xfrm>
                  <a:off x="2725"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78" name="Freeform 1093"/>
                <p:cNvSpPr>
                  <a:spLocks/>
                </p:cNvSpPr>
                <p:nvPr/>
              </p:nvSpPr>
              <p:spPr bwMode="auto">
                <a:xfrm>
                  <a:off x="2735"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79" name="Freeform 1094"/>
                <p:cNvSpPr>
                  <a:spLocks/>
                </p:cNvSpPr>
                <p:nvPr/>
              </p:nvSpPr>
              <p:spPr bwMode="auto">
                <a:xfrm>
                  <a:off x="2744"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80" name="Freeform 1095"/>
                <p:cNvSpPr>
                  <a:spLocks/>
                </p:cNvSpPr>
                <p:nvPr/>
              </p:nvSpPr>
              <p:spPr bwMode="auto">
                <a:xfrm>
                  <a:off x="275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81" name="Freeform 1096"/>
                <p:cNvSpPr>
                  <a:spLocks/>
                </p:cNvSpPr>
                <p:nvPr/>
              </p:nvSpPr>
              <p:spPr bwMode="auto">
                <a:xfrm>
                  <a:off x="276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82" name="Freeform 1097"/>
                <p:cNvSpPr>
                  <a:spLocks/>
                </p:cNvSpPr>
                <p:nvPr/>
              </p:nvSpPr>
              <p:spPr bwMode="auto">
                <a:xfrm>
                  <a:off x="277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83" name="Freeform 1098"/>
                <p:cNvSpPr>
                  <a:spLocks/>
                </p:cNvSpPr>
                <p:nvPr/>
              </p:nvSpPr>
              <p:spPr bwMode="auto">
                <a:xfrm>
                  <a:off x="278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84" name="Freeform 1099"/>
                <p:cNvSpPr>
                  <a:spLocks/>
                </p:cNvSpPr>
                <p:nvPr/>
              </p:nvSpPr>
              <p:spPr bwMode="auto">
                <a:xfrm>
                  <a:off x="279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785" name="Freeform 1100"/>
                <p:cNvSpPr>
                  <a:spLocks/>
                </p:cNvSpPr>
                <p:nvPr/>
              </p:nvSpPr>
              <p:spPr bwMode="auto">
                <a:xfrm>
                  <a:off x="280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86" name="Freeform 1101"/>
                <p:cNvSpPr>
                  <a:spLocks/>
                </p:cNvSpPr>
                <p:nvPr/>
              </p:nvSpPr>
              <p:spPr bwMode="auto">
                <a:xfrm>
                  <a:off x="2815" y="2232"/>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87" name="Freeform 1102"/>
                <p:cNvSpPr>
                  <a:spLocks/>
                </p:cNvSpPr>
                <p:nvPr/>
              </p:nvSpPr>
              <p:spPr bwMode="auto">
                <a:xfrm>
                  <a:off x="282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788" name="Freeform 1103"/>
                <p:cNvSpPr>
                  <a:spLocks/>
                </p:cNvSpPr>
                <p:nvPr/>
              </p:nvSpPr>
              <p:spPr bwMode="auto">
                <a:xfrm>
                  <a:off x="2835"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89" name="Freeform 1104"/>
                <p:cNvSpPr>
                  <a:spLocks/>
                </p:cNvSpPr>
                <p:nvPr/>
              </p:nvSpPr>
              <p:spPr bwMode="auto">
                <a:xfrm>
                  <a:off x="2846"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90" name="Freeform 1105"/>
                <p:cNvSpPr>
                  <a:spLocks/>
                </p:cNvSpPr>
                <p:nvPr/>
              </p:nvSpPr>
              <p:spPr bwMode="auto">
                <a:xfrm>
                  <a:off x="285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791" name="Freeform 1106"/>
                <p:cNvSpPr>
                  <a:spLocks/>
                </p:cNvSpPr>
                <p:nvPr/>
              </p:nvSpPr>
              <p:spPr bwMode="auto">
                <a:xfrm>
                  <a:off x="2866"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92" name="Freeform 1107"/>
                <p:cNvSpPr>
                  <a:spLocks/>
                </p:cNvSpPr>
                <p:nvPr/>
              </p:nvSpPr>
              <p:spPr bwMode="auto">
                <a:xfrm>
                  <a:off x="2876"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93" name="Freeform 1108"/>
                <p:cNvSpPr>
                  <a:spLocks/>
                </p:cNvSpPr>
                <p:nvPr/>
              </p:nvSpPr>
              <p:spPr bwMode="auto">
                <a:xfrm>
                  <a:off x="2886"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94" name="Freeform 1109"/>
                <p:cNvSpPr>
                  <a:spLocks noEditPoints="1"/>
                </p:cNvSpPr>
                <p:nvPr/>
              </p:nvSpPr>
              <p:spPr bwMode="auto">
                <a:xfrm>
                  <a:off x="2603" y="2232"/>
                  <a:ext cx="290" cy="2"/>
                </a:xfrm>
                <a:custGeom>
                  <a:avLst/>
                  <a:gdLst>
                    <a:gd name="T0" fmla="*/ 7 w 290"/>
                    <a:gd name="T1" fmla="*/ 2 h 2"/>
                    <a:gd name="T2" fmla="*/ 1 w 290"/>
                    <a:gd name="T3" fmla="*/ 0 h 2"/>
                    <a:gd name="T4" fmla="*/ 16 w 290"/>
                    <a:gd name="T5" fmla="*/ 2 h 2"/>
                    <a:gd name="T6" fmla="*/ 12 w 290"/>
                    <a:gd name="T7" fmla="*/ 0 h 2"/>
                    <a:gd name="T8" fmla="*/ 27 w 290"/>
                    <a:gd name="T9" fmla="*/ 2 h 2"/>
                    <a:gd name="T10" fmla="*/ 21 w 290"/>
                    <a:gd name="T11" fmla="*/ 0 h 2"/>
                    <a:gd name="T12" fmla="*/ 37 w 290"/>
                    <a:gd name="T13" fmla="*/ 2 h 2"/>
                    <a:gd name="T14" fmla="*/ 32 w 290"/>
                    <a:gd name="T15" fmla="*/ 0 h 2"/>
                    <a:gd name="T16" fmla="*/ 46 w 290"/>
                    <a:gd name="T17" fmla="*/ 2 h 2"/>
                    <a:gd name="T18" fmla="*/ 42 w 290"/>
                    <a:gd name="T19" fmla="*/ 0 h 2"/>
                    <a:gd name="T20" fmla="*/ 57 w 290"/>
                    <a:gd name="T21" fmla="*/ 2 h 2"/>
                    <a:gd name="T22" fmla="*/ 52 w 290"/>
                    <a:gd name="T23" fmla="*/ 0 h 2"/>
                    <a:gd name="T24" fmla="*/ 67 w 290"/>
                    <a:gd name="T25" fmla="*/ 2 h 2"/>
                    <a:gd name="T26" fmla="*/ 62 w 290"/>
                    <a:gd name="T27" fmla="*/ 0 h 2"/>
                    <a:gd name="T28" fmla="*/ 77 w 290"/>
                    <a:gd name="T29" fmla="*/ 2 h 2"/>
                    <a:gd name="T30" fmla="*/ 72 w 290"/>
                    <a:gd name="T31" fmla="*/ 0 h 2"/>
                    <a:gd name="T32" fmla="*/ 87 w 290"/>
                    <a:gd name="T33" fmla="*/ 2 h 2"/>
                    <a:gd name="T34" fmla="*/ 82 w 290"/>
                    <a:gd name="T35" fmla="*/ 0 h 2"/>
                    <a:gd name="T36" fmla="*/ 97 w 290"/>
                    <a:gd name="T37" fmla="*/ 2 h 2"/>
                    <a:gd name="T38" fmla="*/ 92 w 290"/>
                    <a:gd name="T39" fmla="*/ 0 h 2"/>
                    <a:gd name="T40" fmla="*/ 107 w 290"/>
                    <a:gd name="T41" fmla="*/ 2 h 2"/>
                    <a:gd name="T42" fmla="*/ 103 w 290"/>
                    <a:gd name="T43" fmla="*/ 0 h 2"/>
                    <a:gd name="T44" fmla="*/ 117 w 290"/>
                    <a:gd name="T45" fmla="*/ 2 h 2"/>
                    <a:gd name="T46" fmla="*/ 112 w 290"/>
                    <a:gd name="T47" fmla="*/ 0 h 2"/>
                    <a:gd name="T48" fmla="*/ 128 w 290"/>
                    <a:gd name="T49" fmla="*/ 2 h 2"/>
                    <a:gd name="T50" fmla="*/ 123 w 290"/>
                    <a:gd name="T51" fmla="*/ 0 h 2"/>
                    <a:gd name="T52" fmla="*/ 137 w 290"/>
                    <a:gd name="T53" fmla="*/ 2 h 2"/>
                    <a:gd name="T54" fmla="*/ 133 w 290"/>
                    <a:gd name="T55" fmla="*/ 0 h 2"/>
                    <a:gd name="T56" fmla="*/ 148 w 290"/>
                    <a:gd name="T57" fmla="*/ 2 h 2"/>
                    <a:gd name="T58" fmla="*/ 142 w 290"/>
                    <a:gd name="T59" fmla="*/ 0 h 2"/>
                    <a:gd name="T60" fmla="*/ 158 w 290"/>
                    <a:gd name="T61" fmla="*/ 2 h 2"/>
                    <a:gd name="T62" fmla="*/ 153 w 290"/>
                    <a:gd name="T63" fmla="*/ 0 h 2"/>
                    <a:gd name="T64" fmla="*/ 168 w 290"/>
                    <a:gd name="T65" fmla="*/ 2 h 2"/>
                    <a:gd name="T66" fmla="*/ 163 w 290"/>
                    <a:gd name="T67" fmla="*/ 0 h 2"/>
                    <a:gd name="T68" fmla="*/ 178 w 290"/>
                    <a:gd name="T69" fmla="*/ 2 h 2"/>
                    <a:gd name="T70" fmla="*/ 173 w 290"/>
                    <a:gd name="T71" fmla="*/ 0 h 2"/>
                    <a:gd name="T72" fmla="*/ 188 w 290"/>
                    <a:gd name="T73" fmla="*/ 2 h 2"/>
                    <a:gd name="T74" fmla="*/ 183 w 290"/>
                    <a:gd name="T75" fmla="*/ 0 h 2"/>
                    <a:gd name="T76" fmla="*/ 198 w 290"/>
                    <a:gd name="T77" fmla="*/ 2 h 2"/>
                    <a:gd name="T78" fmla="*/ 193 w 290"/>
                    <a:gd name="T79" fmla="*/ 0 h 2"/>
                    <a:gd name="T80" fmla="*/ 208 w 290"/>
                    <a:gd name="T81" fmla="*/ 2 h 2"/>
                    <a:gd name="T82" fmla="*/ 203 w 290"/>
                    <a:gd name="T83" fmla="*/ 0 h 2"/>
                    <a:gd name="T84" fmla="*/ 219 w 290"/>
                    <a:gd name="T85" fmla="*/ 2 h 2"/>
                    <a:gd name="T86" fmla="*/ 213 w 290"/>
                    <a:gd name="T87" fmla="*/ 0 h 2"/>
                    <a:gd name="T88" fmla="*/ 228 w 290"/>
                    <a:gd name="T89" fmla="*/ 2 h 2"/>
                    <a:gd name="T90" fmla="*/ 223 w 290"/>
                    <a:gd name="T91" fmla="*/ 0 h 2"/>
                    <a:gd name="T92" fmla="*/ 239 w 290"/>
                    <a:gd name="T93" fmla="*/ 2 h 2"/>
                    <a:gd name="T94" fmla="*/ 233 w 290"/>
                    <a:gd name="T95" fmla="*/ 0 h 2"/>
                    <a:gd name="T96" fmla="*/ 249 w 290"/>
                    <a:gd name="T97" fmla="*/ 2 h 2"/>
                    <a:gd name="T98" fmla="*/ 244 w 290"/>
                    <a:gd name="T99" fmla="*/ 0 h 2"/>
                    <a:gd name="T100" fmla="*/ 258 w 290"/>
                    <a:gd name="T101" fmla="*/ 2 h 2"/>
                    <a:gd name="T102" fmla="*/ 253 w 290"/>
                    <a:gd name="T103" fmla="*/ 0 h 2"/>
                    <a:gd name="T104" fmla="*/ 269 w 290"/>
                    <a:gd name="T105" fmla="*/ 2 h 2"/>
                    <a:gd name="T106" fmla="*/ 264 w 290"/>
                    <a:gd name="T107" fmla="*/ 0 h 2"/>
                    <a:gd name="T108" fmla="*/ 279 w 290"/>
                    <a:gd name="T109" fmla="*/ 2 h 2"/>
                    <a:gd name="T110" fmla="*/ 274 w 290"/>
                    <a:gd name="T111" fmla="*/ 0 h 2"/>
                    <a:gd name="T112" fmla="*/ 289 w 290"/>
                    <a:gd name="T113" fmla="*/ 2 h 2"/>
                    <a:gd name="T114" fmla="*/ 284 w 290"/>
                    <a:gd name="T115" fmla="*/ 0 h 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90"/>
                    <a:gd name="T175" fmla="*/ 0 h 2"/>
                    <a:gd name="T176" fmla="*/ 290 w 290"/>
                    <a:gd name="T177" fmla="*/ 2 h 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90" h="2">
                      <a:moveTo>
                        <a:pt x="1" y="0"/>
                      </a:moveTo>
                      <a:lnTo>
                        <a:pt x="7" y="0"/>
                      </a:lnTo>
                      <a:lnTo>
                        <a:pt x="8" y="1"/>
                      </a:lnTo>
                      <a:lnTo>
                        <a:pt x="7" y="2"/>
                      </a:lnTo>
                      <a:lnTo>
                        <a:pt x="1" y="2"/>
                      </a:lnTo>
                      <a:lnTo>
                        <a:pt x="0" y="1"/>
                      </a:lnTo>
                      <a:lnTo>
                        <a:pt x="1" y="0"/>
                      </a:lnTo>
                      <a:close/>
                      <a:moveTo>
                        <a:pt x="12" y="0"/>
                      </a:moveTo>
                      <a:lnTo>
                        <a:pt x="16" y="0"/>
                      </a:lnTo>
                      <a:lnTo>
                        <a:pt x="17" y="1"/>
                      </a:lnTo>
                      <a:lnTo>
                        <a:pt x="16" y="2"/>
                      </a:lnTo>
                      <a:lnTo>
                        <a:pt x="12" y="2"/>
                      </a:lnTo>
                      <a:lnTo>
                        <a:pt x="11" y="1"/>
                      </a:lnTo>
                      <a:lnTo>
                        <a:pt x="12" y="0"/>
                      </a:lnTo>
                      <a:close/>
                      <a:moveTo>
                        <a:pt x="21" y="0"/>
                      </a:moveTo>
                      <a:lnTo>
                        <a:pt x="27" y="0"/>
                      </a:lnTo>
                      <a:lnTo>
                        <a:pt x="28" y="1"/>
                      </a:lnTo>
                      <a:lnTo>
                        <a:pt x="27" y="2"/>
                      </a:lnTo>
                      <a:lnTo>
                        <a:pt x="21" y="2"/>
                      </a:lnTo>
                      <a:lnTo>
                        <a:pt x="21" y="1"/>
                      </a:lnTo>
                      <a:lnTo>
                        <a:pt x="21" y="0"/>
                      </a:lnTo>
                      <a:close/>
                      <a:moveTo>
                        <a:pt x="32" y="0"/>
                      </a:moveTo>
                      <a:lnTo>
                        <a:pt x="37" y="0"/>
                      </a:lnTo>
                      <a:lnTo>
                        <a:pt x="38" y="1"/>
                      </a:lnTo>
                      <a:lnTo>
                        <a:pt x="37" y="2"/>
                      </a:lnTo>
                      <a:lnTo>
                        <a:pt x="32" y="2"/>
                      </a:lnTo>
                      <a:lnTo>
                        <a:pt x="31" y="1"/>
                      </a:lnTo>
                      <a:lnTo>
                        <a:pt x="32" y="0"/>
                      </a:lnTo>
                      <a:close/>
                      <a:moveTo>
                        <a:pt x="42" y="0"/>
                      </a:moveTo>
                      <a:lnTo>
                        <a:pt x="46" y="0"/>
                      </a:lnTo>
                      <a:lnTo>
                        <a:pt x="47" y="1"/>
                      </a:lnTo>
                      <a:lnTo>
                        <a:pt x="46" y="2"/>
                      </a:lnTo>
                      <a:lnTo>
                        <a:pt x="42" y="2"/>
                      </a:lnTo>
                      <a:lnTo>
                        <a:pt x="41" y="1"/>
                      </a:lnTo>
                      <a:lnTo>
                        <a:pt x="42" y="0"/>
                      </a:lnTo>
                      <a:close/>
                      <a:moveTo>
                        <a:pt x="52" y="0"/>
                      </a:moveTo>
                      <a:lnTo>
                        <a:pt x="57" y="0"/>
                      </a:lnTo>
                      <a:lnTo>
                        <a:pt x="58" y="1"/>
                      </a:lnTo>
                      <a:lnTo>
                        <a:pt x="57" y="2"/>
                      </a:lnTo>
                      <a:lnTo>
                        <a:pt x="52" y="2"/>
                      </a:lnTo>
                      <a:lnTo>
                        <a:pt x="51" y="1"/>
                      </a:lnTo>
                      <a:lnTo>
                        <a:pt x="52" y="0"/>
                      </a:lnTo>
                      <a:close/>
                      <a:moveTo>
                        <a:pt x="62" y="0"/>
                      </a:moveTo>
                      <a:lnTo>
                        <a:pt x="67" y="0"/>
                      </a:lnTo>
                      <a:lnTo>
                        <a:pt x="68" y="1"/>
                      </a:lnTo>
                      <a:lnTo>
                        <a:pt x="67" y="2"/>
                      </a:lnTo>
                      <a:lnTo>
                        <a:pt x="62" y="2"/>
                      </a:lnTo>
                      <a:lnTo>
                        <a:pt x="61" y="1"/>
                      </a:lnTo>
                      <a:lnTo>
                        <a:pt x="62" y="0"/>
                      </a:lnTo>
                      <a:close/>
                      <a:moveTo>
                        <a:pt x="72" y="0"/>
                      </a:moveTo>
                      <a:lnTo>
                        <a:pt x="77" y="0"/>
                      </a:lnTo>
                      <a:lnTo>
                        <a:pt x="78" y="1"/>
                      </a:lnTo>
                      <a:lnTo>
                        <a:pt x="77" y="2"/>
                      </a:lnTo>
                      <a:lnTo>
                        <a:pt x="72" y="2"/>
                      </a:lnTo>
                      <a:lnTo>
                        <a:pt x="71" y="1"/>
                      </a:lnTo>
                      <a:lnTo>
                        <a:pt x="72" y="0"/>
                      </a:lnTo>
                      <a:close/>
                      <a:moveTo>
                        <a:pt x="82" y="0"/>
                      </a:moveTo>
                      <a:lnTo>
                        <a:pt x="87" y="0"/>
                      </a:lnTo>
                      <a:lnTo>
                        <a:pt x="88" y="1"/>
                      </a:lnTo>
                      <a:lnTo>
                        <a:pt x="87" y="2"/>
                      </a:lnTo>
                      <a:lnTo>
                        <a:pt x="82" y="2"/>
                      </a:lnTo>
                      <a:lnTo>
                        <a:pt x="81" y="1"/>
                      </a:lnTo>
                      <a:lnTo>
                        <a:pt x="82" y="0"/>
                      </a:lnTo>
                      <a:close/>
                      <a:moveTo>
                        <a:pt x="92" y="0"/>
                      </a:moveTo>
                      <a:lnTo>
                        <a:pt x="97" y="0"/>
                      </a:lnTo>
                      <a:lnTo>
                        <a:pt x="98" y="1"/>
                      </a:lnTo>
                      <a:lnTo>
                        <a:pt x="97" y="2"/>
                      </a:lnTo>
                      <a:lnTo>
                        <a:pt x="92" y="2"/>
                      </a:lnTo>
                      <a:lnTo>
                        <a:pt x="91" y="1"/>
                      </a:lnTo>
                      <a:lnTo>
                        <a:pt x="92" y="0"/>
                      </a:lnTo>
                      <a:close/>
                      <a:moveTo>
                        <a:pt x="103" y="0"/>
                      </a:moveTo>
                      <a:lnTo>
                        <a:pt x="107" y="0"/>
                      </a:lnTo>
                      <a:lnTo>
                        <a:pt x="108" y="1"/>
                      </a:lnTo>
                      <a:lnTo>
                        <a:pt x="107" y="2"/>
                      </a:lnTo>
                      <a:lnTo>
                        <a:pt x="103" y="2"/>
                      </a:lnTo>
                      <a:lnTo>
                        <a:pt x="102" y="1"/>
                      </a:lnTo>
                      <a:lnTo>
                        <a:pt x="103" y="0"/>
                      </a:lnTo>
                      <a:close/>
                      <a:moveTo>
                        <a:pt x="112" y="0"/>
                      </a:moveTo>
                      <a:lnTo>
                        <a:pt x="117" y="0"/>
                      </a:lnTo>
                      <a:lnTo>
                        <a:pt x="118" y="1"/>
                      </a:lnTo>
                      <a:lnTo>
                        <a:pt x="117" y="2"/>
                      </a:lnTo>
                      <a:lnTo>
                        <a:pt x="112" y="2"/>
                      </a:lnTo>
                      <a:lnTo>
                        <a:pt x="111" y="1"/>
                      </a:lnTo>
                      <a:lnTo>
                        <a:pt x="112" y="0"/>
                      </a:lnTo>
                      <a:close/>
                      <a:moveTo>
                        <a:pt x="123" y="0"/>
                      </a:moveTo>
                      <a:lnTo>
                        <a:pt x="128" y="0"/>
                      </a:lnTo>
                      <a:lnTo>
                        <a:pt x="128" y="1"/>
                      </a:lnTo>
                      <a:lnTo>
                        <a:pt x="128" y="2"/>
                      </a:lnTo>
                      <a:lnTo>
                        <a:pt x="123" y="2"/>
                      </a:lnTo>
                      <a:lnTo>
                        <a:pt x="122" y="1"/>
                      </a:lnTo>
                      <a:lnTo>
                        <a:pt x="123" y="0"/>
                      </a:lnTo>
                      <a:close/>
                      <a:moveTo>
                        <a:pt x="133" y="0"/>
                      </a:moveTo>
                      <a:lnTo>
                        <a:pt x="137" y="0"/>
                      </a:lnTo>
                      <a:lnTo>
                        <a:pt x="138" y="1"/>
                      </a:lnTo>
                      <a:lnTo>
                        <a:pt x="137" y="2"/>
                      </a:lnTo>
                      <a:lnTo>
                        <a:pt x="133" y="2"/>
                      </a:lnTo>
                      <a:lnTo>
                        <a:pt x="132" y="1"/>
                      </a:lnTo>
                      <a:lnTo>
                        <a:pt x="133" y="0"/>
                      </a:lnTo>
                      <a:close/>
                      <a:moveTo>
                        <a:pt x="142" y="0"/>
                      </a:moveTo>
                      <a:lnTo>
                        <a:pt x="148" y="0"/>
                      </a:lnTo>
                      <a:lnTo>
                        <a:pt x="149" y="1"/>
                      </a:lnTo>
                      <a:lnTo>
                        <a:pt x="148" y="2"/>
                      </a:lnTo>
                      <a:lnTo>
                        <a:pt x="142" y="2"/>
                      </a:lnTo>
                      <a:lnTo>
                        <a:pt x="141" y="1"/>
                      </a:lnTo>
                      <a:lnTo>
                        <a:pt x="142" y="0"/>
                      </a:lnTo>
                      <a:close/>
                      <a:moveTo>
                        <a:pt x="153" y="0"/>
                      </a:moveTo>
                      <a:lnTo>
                        <a:pt x="158" y="0"/>
                      </a:lnTo>
                      <a:lnTo>
                        <a:pt x="159" y="1"/>
                      </a:lnTo>
                      <a:lnTo>
                        <a:pt x="158" y="2"/>
                      </a:lnTo>
                      <a:lnTo>
                        <a:pt x="153" y="2"/>
                      </a:lnTo>
                      <a:lnTo>
                        <a:pt x="152" y="1"/>
                      </a:lnTo>
                      <a:lnTo>
                        <a:pt x="153" y="0"/>
                      </a:lnTo>
                      <a:close/>
                      <a:moveTo>
                        <a:pt x="163" y="0"/>
                      </a:moveTo>
                      <a:lnTo>
                        <a:pt x="168" y="0"/>
                      </a:lnTo>
                      <a:lnTo>
                        <a:pt x="169" y="1"/>
                      </a:lnTo>
                      <a:lnTo>
                        <a:pt x="168" y="2"/>
                      </a:lnTo>
                      <a:lnTo>
                        <a:pt x="163" y="2"/>
                      </a:lnTo>
                      <a:lnTo>
                        <a:pt x="162" y="1"/>
                      </a:lnTo>
                      <a:lnTo>
                        <a:pt x="163" y="0"/>
                      </a:lnTo>
                      <a:close/>
                      <a:moveTo>
                        <a:pt x="173" y="0"/>
                      </a:moveTo>
                      <a:lnTo>
                        <a:pt x="178" y="0"/>
                      </a:lnTo>
                      <a:lnTo>
                        <a:pt x="179" y="1"/>
                      </a:lnTo>
                      <a:lnTo>
                        <a:pt x="178" y="2"/>
                      </a:lnTo>
                      <a:lnTo>
                        <a:pt x="173" y="2"/>
                      </a:lnTo>
                      <a:lnTo>
                        <a:pt x="172" y="1"/>
                      </a:lnTo>
                      <a:lnTo>
                        <a:pt x="173" y="0"/>
                      </a:lnTo>
                      <a:close/>
                      <a:moveTo>
                        <a:pt x="183" y="0"/>
                      </a:moveTo>
                      <a:lnTo>
                        <a:pt x="188" y="0"/>
                      </a:lnTo>
                      <a:lnTo>
                        <a:pt x="189" y="1"/>
                      </a:lnTo>
                      <a:lnTo>
                        <a:pt x="188" y="2"/>
                      </a:lnTo>
                      <a:lnTo>
                        <a:pt x="183" y="2"/>
                      </a:lnTo>
                      <a:lnTo>
                        <a:pt x="182" y="1"/>
                      </a:lnTo>
                      <a:lnTo>
                        <a:pt x="183" y="0"/>
                      </a:lnTo>
                      <a:close/>
                      <a:moveTo>
                        <a:pt x="193" y="0"/>
                      </a:moveTo>
                      <a:lnTo>
                        <a:pt x="198" y="0"/>
                      </a:lnTo>
                      <a:lnTo>
                        <a:pt x="199" y="1"/>
                      </a:lnTo>
                      <a:lnTo>
                        <a:pt x="198" y="2"/>
                      </a:lnTo>
                      <a:lnTo>
                        <a:pt x="193" y="2"/>
                      </a:lnTo>
                      <a:lnTo>
                        <a:pt x="193" y="1"/>
                      </a:lnTo>
                      <a:lnTo>
                        <a:pt x="193" y="0"/>
                      </a:lnTo>
                      <a:close/>
                      <a:moveTo>
                        <a:pt x="203" y="0"/>
                      </a:moveTo>
                      <a:lnTo>
                        <a:pt x="208" y="0"/>
                      </a:lnTo>
                      <a:lnTo>
                        <a:pt x="209" y="1"/>
                      </a:lnTo>
                      <a:lnTo>
                        <a:pt x="208" y="2"/>
                      </a:lnTo>
                      <a:lnTo>
                        <a:pt x="203" y="2"/>
                      </a:lnTo>
                      <a:lnTo>
                        <a:pt x="202" y="1"/>
                      </a:lnTo>
                      <a:lnTo>
                        <a:pt x="203" y="0"/>
                      </a:lnTo>
                      <a:close/>
                      <a:moveTo>
                        <a:pt x="213" y="0"/>
                      </a:moveTo>
                      <a:lnTo>
                        <a:pt x="219" y="0"/>
                      </a:lnTo>
                      <a:lnTo>
                        <a:pt x="219" y="1"/>
                      </a:lnTo>
                      <a:lnTo>
                        <a:pt x="219" y="2"/>
                      </a:lnTo>
                      <a:lnTo>
                        <a:pt x="213" y="2"/>
                      </a:lnTo>
                      <a:lnTo>
                        <a:pt x="212" y="1"/>
                      </a:lnTo>
                      <a:lnTo>
                        <a:pt x="213" y="0"/>
                      </a:lnTo>
                      <a:close/>
                      <a:moveTo>
                        <a:pt x="223" y="0"/>
                      </a:moveTo>
                      <a:lnTo>
                        <a:pt x="228" y="0"/>
                      </a:lnTo>
                      <a:lnTo>
                        <a:pt x="229" y="1"/>
                      </a:lnTo>
                      <a:lnTo>
                        <a:pt x="228" y="2"/>
                      </a:lnTo>
                      <a:lnTo>
                        <a:pt x="223" y="2"/>
                      </a:lnTo>
                      <a:lnTo>
                        <a:pt x="223" y="1"/>
                      </a:lnTo>
                      <a:lnTo>
                        <a:pt x="223" y="0"/>
                      </a:lnTo>
                      <a:close/>
                      <a:moveTo>
                        <a:pt x="233" y="0"/>
                      </a:moveTo>
                      <a:lnTo>
                        <a:pt x="239" y="0"/>
                      </a:lnTo>
                      <a:lnTo>
                        <a:pt x="240" y="1"/>
                      </a:lnTo>
                      <a:lnTo>
                        <a:pt x="239" y="2"/>
                      </a:lnTo>
                      <a:lnTo>
                        <a:pt x="233" y="2"/>
                      </a:lnTo>
                      <a:lnTo>
                        <a:pt x="232" y="1"/>
                      </a:lnTo>
                      <a:lnTo>
                        <a:pt x="233" y="0"/>
                      </a:lnTo>
                      <a:close/>
                      <a:moveTo>
                        <a:pt x="244" y="0"/>
                      </a:moveTo>
                      <a:lnTo>
                        <a:pt x="249" y="0"/>
                      </a:lnTo>
                      <a:lnTo>
                        <a:pt x="249" y="1"/>
                      </a:lnTo>
                      <a:lnTo>
                        <a:pt x="249" y="2"/>
                      </a:lnTo>
                      <a:lnTo>
                        <a:pt x="244" y="2"/>
                      </a:lnTo>
                      <a:lnTo>
                        <a:pt x="243" y="1"/>
                      </a:lnTo>
                      <a:lnTo>
                        <a:pt x="244" y="0"/>
                      </a:lnTo>
                      <a:close/>
                      <a:moveTo>
                        <a:pt x="253" y="0"/>
                      </a:moveTo>
                      <a:lnTo>
                        <a:pt x="258" y="0"/>
                      </a:lnTo>
                      <a:lnTo>
                        <a:pt x="259" y="1"/>
                      </a:lnTo>
                      <a:lnTo>
                        <a:pt x="258" y="2"/>
                      </a:lnTo>
                      <a:lnTo>
                        <a:pt x="253" y="2"/>
                      </a:lnTo>
                      <a:lnTo>
                        <a:pt x="253" y="1"/>
                      </a:lnTo>
                      <a:lnTo>
                        <a:pt x="253" y="0"/>
                      </a:lnTo>
                      <a:close/>
                      <a:moveTo>
                        <a:pt x="264" y="0"/>
                      </a:moveTo>
                      <a:lnTo>
                        <a:pt x="269" y="0"/>
                      </a:lnTo>
                      <a:lnTo>
                        <a:pt x="270" y="1"/>
                      </a:lnTo>
                      <a:lnTo>
                        <a:pt x="269" y="2"/>
                      </a:lnTo>
                      <a:lnTo>
                        <a:pt x="264" y="2"/>
                      </a:lnTo>
                      <a:lnTo>
                        <a:pt x="263" y="1"/>
                      </a:lnTo>
                      <a:lnTo>
                        <a:pt x="264" y="0"/>
                      </a:lnTo>
                      <a:close/>
                      <a:moveTo>
                        <a:pt x="274" y="0"/>
                      </a:moveTo>
                      <a:lnTo>
                        <a:pt x="279" y="0"/>
                      </a:lnTo>
                      <a:lnTo>
                        <a:pt x="279" y="1"/>
                      </a:lnTo>
                      <a:lnTo>
                        <a:pt x="279" y="2"/>
                      </a:lnTo>
                      <a:lnTo>
                        <a:pt x="274" y="2"/>
                      </a:lnTo>
                      <a:lnTo>
                        <a:pt x="273" y="1"/>
                      </a:lnTo>
                      <a:lnTo>
                        <a:pt x="274" y="0"/>
                      </a:lnTo>
                      <a:close/>
                      <a:moveTo>
                        <a:pt x="284" y="0"/>
                      </a:moveTo>
                      <a:lnTo>
                        <a:pt x="289" y="0"/>
                      </a:lnTo>
                      <a:lnTo>
                        <a:pt x="290" y="1"/>
                      </a:lnTo>
                      <a:lnTo>
                        <a:pt x="289" y="2"/>
                      </a:lnTo>
                      <a:lnTo>
                        <a:pt x="284" y="2"/>
                      </a:lnTo>
                      <a:lnTo>
                        <a:pt x="283" y="1"/>
                      </a:lnTo>
                      <a:lnTo>
                        <a:pt x="284" y="0"/>
                      </a:lnTo>
                      <a:close/>
                    </a:path>
                  </a:pathLst>
                </a:custGeom>
                <a:solidFill>
                  <a:srgbClr val="000000"/>
                </a:solidFill>
                <a:ln w="9525">
                  <a:noFill/>
                  <a:round/>
                  <a:headEnd/>
                  <a:tailEnd/>
                </a:ln>
              </p:spPr>
              <p:txBody>
                <a:bodyPr/>
                <a:lstStyle/>
                <a:p>
                  <a:endParaRPr lang="en-US"/>
                </a:p>
              </p:txBody>
            </p:sp>
            <p:sp>
              <p:nvSpPr>
                <p:cNvPr id="795" name="Freeform 1110"/>
                <p:cNvSpPr>
                  <a:spLocks/>
                </p:cNvSpPr>
                <p:nvPr/>
              </p:nvSpPr>
              <p:spPr bwMode="auto">
                <a:xfrm>
                  <a:off x="2603"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96" name="Freeform 1111"/>
                <p:cNvSpPr>
                  <a:spLocks/>
                </p:cNvSpPr>
                <p:nvPr/>
              </p:nvSpPr>
              <p:spPr bwMode="auto">
                <a:xfrm>
                  <a:off x="2614"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97" name="Freeform 1112"/>
                <p:cNvSpPr>
                  <a:spLocks/>
                </p:cNvSpPr>
                <p:nvPr/>
              </p:nvSpPr>
              <p:spPr bwMode="auto">
                <a:xfrm>
                  <a:off x="2624" y="2232"/>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798" name="Freeform 1113"/>
                <p:cNvSpPr>
                  <a:spLocks/>
                </p:cNvSpPr>
                <p:nvPr/>
              </p:nvSpPr>
              <p:spPr bwMode="auto">
                <a:xfrm>
                  <a:off x="263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99" name="Freeform 1114"/>
                <p:cNvSpPr>
                  <a:spLocks/>
                </p:cNvSpPr>
                <p:nvPr/>
              </p:nvSpPr>
              <p:spPr bwMode="auto">
                <a:xfrm>
                  <a:off x="2644"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00" name="Freeform 1115"/>
                <p:cNvSpPr>
                  <a:spLocks/>
                </p:cNvSpPr>
                <p:nvPr/>
              </p:nvSpPr>
              <p:spPr bwMode="auto">
                <a:xfrm>
                  <a:off x="265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01" name="Freeform 1116"/>
                <p:cNvSpPr>
                  <a:spLocks/>
                </p:cNvSpPr>
                <p:nvPr/>
              </p:nvSpPr>
              <p:spPr bwMode="auto">
                <a:xfrm>
                  <a:off x="266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02" name="Freeform 1117"/>
                <p:cNvSpPr>
                  <a:spLocks/>
                </p:cNvSpPr>
                <p:nvPr/>
              </p:nvSpPr>
              <p:spPr bwMode="auto">
                <a:xfrm>
                  <a:off x="267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03" name="Freeform 1118"/>
                <p:cNvSpPr>
                  <a:spLocks/>
                </p:cNvSpPr>
                <p:nvPr/>
              </p:nvSpPr>
              <p:spPr bwMode="auto">
                <a:xfrm>
                  <a:off x="268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04" name="Freeform 1119"/>
                <p:cNvSpPr>
                  <a:spLocks/>
                </p:cNvSpPr>
                <p:nvPr/>
              </p:nvSpPr>
              <p:spPr bwMode="auto">
                <a:xfrm>
                  <a:off x="269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05" name="Freeform 1120"/>
                <p:cNvSpPr>
                  <a:spLocks/>
                </p:cNvSpPr>
                <p:nvPr/>
              </p:nvSpPr>
              <p:spPr bwMode="auto">
                <a:xfrm>
                  <a:off x="2705"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06" name="Freeform 1121"/>
                <p:cNvSpPr>
                  <a:spLocks/>
                </p:cNvSpPr>
                <p:nvPr/>
              </p:nvSpPr>
              <p:spPr bwMode="auto">
                <a:xfrm>
                  <a:off x="2714"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07" name="Freeform 1122"/>
                <p:cNvSpPr>
                  <a:spLocks/>
                </p:cNvSpPr>
                <p:nvPr/>
              </p:nvSpPr>
              <p:spPr bwMode="auto">
                <a:xfrm>
                  <a:off x="2725"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08" name="Freeform 1123"/>
                <p:cNvSpPr>
                  <a:spLocks/>
                </p:cNvSpPr>
                <p:nvPr/>
              </p:nvSpPr>
              <p:spPr bwMode="auto">
                <a:xfrm>
                  <a:off x="2735" y="2232"/>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09" name="Freeform 1124"/>
                <p:cNvSpPr>
                  <a:spLocks/>
                </p:cNvSpPr>
                <p:nvPr/>
              </p:nvSpPr>
              <p:spPr bwMode="auto">
                <a:xfrm>
                  <a:off x="2744"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10" name="Freeform 1125"/>
                <p:cNvSpPr>
                  <a:spLocks/>
                </p:cNvSpPr>
                <p:nvPr/>
              </p:nvSpPr>
              <p:spPr bwMode="auto">
                <a:xfrm>
                  <a:off x="275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11" name="Freeform 1126"/>
                <p:cNvSpPr>
                  <a:spLocks/>
                </p:cNvSpPr>
                <p:nvPr/>
              </p:nvSpPr>
              <p:spPr bwMode="auto">
                <a:xfrm>
                  <a:off x="276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12" name="Freeform 1127"/>
                <p:cNvSpPr>
                  <a:spLocks/>
                </p:cNvSpPr>
                <p:nvPr/>
              </p:nvSpPr>
              <p:spPr bwMode="auto">
                <a:xfrm>
                  <a:off x="277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13" name="Freeform 1128"/>
                <p:cNvSpPr>
                  <a:spLocks/>
                </p:cNvSpPr>
                <p:nvPr/>
              </p:nvSpPr>
              <p:spPr bwMode="auto">
                <a:xfrm>
                  <a:off x="278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14" name="Freeform 1129"/>
                <p:cNvSpPr>
                  <a:spLocks/>
                </p:cNvSpPr>
                <p:nvPr/>
              </p:nvSpPr>
              <p:spPr bwMode="auto">
                <a:xfrm>
                  <a:off x="279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815" name="Freeform 1130"/>
                <p:cNvSpPr>
                  <a:spLocks/>
                </p:cNvSpPr>
                <p:nvPr/>
              </p:nvSpPr>
              <p:spPr bwMode="auto">
                <a:xfrm>
                  <a:off x="2805"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16" name="Freeform 1131"/>
                <p:cNvSpPr>
                  <a:spLocks/>
                </p:cNvSpPr>
                <p:nvPr/>
              </p:nvSpPr>
              <p:spPr bwMode="auto">
                <a:xfrm>
                  <a:off x="2815" y="2232"/>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17" name="Freeform 1132"/>
                <p:cNvSpPr>
                  <a:spLocks/>
                </p:cNvSpPr>
                <p:nvPr/>
              </p:nvSpPr>
              <p:spPr bwMode="auto">
                <a:xfrm>
                  <a:off x="282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818" name="Freeform 1133"/>
                <p:cNvSpPr>
                  <a:spLocks/>
                </p:cNvSpPr>
                <p:nvPr/>
              </p:nvSpPr>
              <p:spPr bwMode="auto">
                <a:xfrm>
                  <a:off x="2835" y="2232"/>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19" name="Freeform 1134"/>
                <p:cNvSpPr>
                  <a:spLocks/>
                </p:cNvSpPr>
                <p:nvPr/>
              </p:nvSpPr>
              <p:spPr bwMode="auto">
                <a:xfrm>
                  <a:off x="2846"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20" name="Freeform 1135"/>
                <p:cNvSpPr>
                  <a:spLocks/>
                </p:cNvSpPr>
                <p:nvPr/>
              </p:nvSpPr>
              <p:spPr bwMode="auto">
                <a:xfrm>
                  <a:off x="2856" y="2232"/>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821" name="Freeform 1136"/>
                <p:cNvSpPr>
                  <a:spLocks/>
                </p:cNvSpPr>
                <p:nvPr/>
              </p:nvSpPr>
              <p:spPr bwMode="auto">
                <a:xfrm>
                  <a:off x="2866"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22" name="Freeform 1137"/>
                <p:cNvSpPr>
                  <a:spLocks/>
                </p:cNvSpPr>
                <p:nvPr/>
              </p:nvSpPr>
              <p:spPr bwMode="auto">
                <a:xfrm>
                  <a:off x="2876" y="2232"/>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23" name="Freeform 1138"/>
                <p:cNvSpPr>
                  <a:spLocks/>
                </p:cNvSpPr>
                <p:nvPr/>
              </p:nvSpPr>
              <p:spPr bwMode="auto">
                <a:xfrm>
                  <a:off x="2886" y="2232"/>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24" name="Freeform 1139"/>
                <p:cNvSpPr>
                  <a:spLocks/>
                </p:cNvSpPr>
                <p:nvPr/>
              </p:nvSpPr>
              <p:spPr bwMode="auto">
                <a:xfrm>
                  <a:off x="2604" y="1968"/>
                  <a:ext cx="80" cy="42"/>
                </a:xfrm>
                <a:custGeom>
                  <a:avLst/>
                  <a:gdLst>
                    <a:gd name="T0" fmla="*/ 0 w 80"/>
                    <a:gd name="T1" fmla="*/ 42 h 42"/>
                    <a:gd name="T2" fmla="*/ 67 w 80"/>
                    <a:gd name="T3" fmla="*/ 42 h 42"/>
                    <a:gd name="T4" fmla="*/ 80 w 80"/>
                    <a:gd name="T5" fmla="*/ 30 h 42"/>
                    <a:gd name="T6" fmla="*/ 80 w 80"/>
                    <a:gd name="T7" fmla="*/ 0 h 42"/>
                    <a:gd name="T8" fmla="*/ 0 w 80"/>
                    <a:gd name="T9" fmla="*/ 0 h 42"/>
                    <a:gd name="T10" fmla="*/ 0 w 80"/>
                    <a:gd name="T11" fmla="*/ 42 h 42"/>
                    <a:gd name="T12" fmla="*/ 0 w 80"/>
                    <a:gd name="T13" fmla="*/ 42 h 42"/>
                    <a:gd name="T14" fmla="*/ 0 60000 65536"/>
                    <a:gd name="T15" fmla="*/ 0 60000 65536"/>
                    <a:gd name="T16" fmla="*/ 0 60000 65536"/>
                    <a:gd name="T17" fmla="*/ 0 60000 65536"/>
                    <a:gd name="T18" fmla="*/ 0 60000 65536"/>
                    <a:gd name="T19" fmla="*/ 0 60000 65536"/>
                    <a:gd name="T20" fmla="*/ 0 60000 65536"/>
                    <a:gd name="T21" fmla="*/ 0 w 80"/>
                    <a:gd name="T22" fmla="*/ 0 h 42"/>
                    <a:gd name="T23" fmla="*/ 80 w 80"/>
                    <a:gd name="T24" fmla="*/ 42 h 4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0" h="42">
                      <a:moveTo>
                        <a:pt x="0" y="42"/>
                      </a:moveTo>
                      <a:lnTo>
                        <a:pt x="67" y="42"/>
                      </a:lnTo>
                      <a:lnTo>
                        <a:pt x="80" y="30"/>
                      </a:lnTo>
                      <a:lnTo>
                        <a:pt x="80" y="0"/>
                      </a:lnTo>
                      <a:lnTo>
                        <a:pt x="0" y="0"/>
                      </a:lnTo>
                      <a:lnTo>
                        <a:pt x="0" y="42"/>
                      </a:lnTo>
                      <a:close/>
                    </a:path>
                  </a:pathLst>
                </a:custGeom>
                <a:solidFill>
                  <a:srgbClr val="FFFFFF"/>
                </a:solidFill>
                <a:ln w="9525">
                  <a:noFill/>
                  <a:round/>
                  <a:headEnd/>
                  <a:tailEnd/>
                </a:ln>
              </p:spPr>
              <p:txBody>
                <a:bodyPr/>
                <a:lstStyle/>
                <a:p>
                  <a:endParaRPr lang="en-US"/>
                </a:p>
              </p:txBody>
            </p:sp>
            <p:sp>
              <p:nvSpPr>
                <p:cNvPr id="825" name="Freeform 1140"/>
                <p:cNvSpPr>
                  <a:spLocks/>
                </p:cNvSpPr>
                <p:nvPr/>
              </p:nvSpPr>
              <p:spPr bwMode="auto">
                <a:xfrm>
                  <a:off x="2604" y="1968"/>
                  <a:ext cx="80" cy="42"/>
                </a:xfrm>
                <a:custGeom>
                  <a:avLst/>
                  <a:gdLst>
                    <a:gd name="T0" fmla="*/ 0 w 80"/>
                    <a:gd name="T1" fmla="*/ 42 h 42"/>
                    <a:gd name="T2" fmla="*/ 67 w 80"/>
                    <a:gd name="T3" fmla="*/ 42 h 42"/>
                    <a:gd name="T4" fmla="*/ 80 w 80"/>
                    <a:gd name="T5" fmla="*/ 30 h 42"/>
                    <a:gd name="T6" fmla="*/ 80 w 80"/>
                    <a:gd name="T7" fmla="*/ 0 h 42"/>
                    <a:gd name="T8" fmla="*/ 0 w 80"/>
                    <a:gd name="T9" fmla="*/ 0 h 42"/>
                    <a:gd name="T10" fmla="*/ 0 w 80"/>
                    <a:gd name="T11" fmla="*/ 42 h 42"/>
                    <a:gd name="T12" fmla="*/ 0 w 80"/>
                    <a:gd name="T13" fmla="*/ 42 h 42"/>
                    <a:gd name="T14" fmla="*/ 0 60000 65536"/>
                    <a:gd name="T15" fmla="*/ 0 60000 65536"/>
                    <a:gd name="T16" fmla="*/ 0 60000 65536"/>
                    <a:gd name="T17" fmla="*/ 0 60000 65536"/>
                    <a:gd name="T18" fmla="*/ 0 60000 65536"/>
                    <a:gd name="T19" fmla="*/ 0 60000 65536"/>
                    <a:gd name="T20" fmla="*/ 0 60000 65536"/>
                    <a:gd name="T21" fmla="*/ 0 w 80"/>
                    <a:gd name="T22" fmla="*/ 0 h 42"/>
                    <a:gd name="T23" fmla="*/ 80 w 80"/>
                    <a:gd name="T24" fmla="*/ 42 h 4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0" h="42">
                      <a:moveTo>
                        <a:pt x="0" y="42"/>
                      </a:moveTo>
                      <a:lnTo>
                        <a:pt x="67" y="42"/>
                      </a:lnTo>
                      <a:lnTo>
                        <a:pt x="80" y="30"/>
                      </a:lnTo>
                      <a:lnTo>
                        <a:pt x="80" y="0"/>
                      </a:lnTo>
                      <a:lnTo>
                        <a:pt x="0" y="0"/>
                      </a:lnTo>
                      <a:lnTo>
                        <a:pt x="0" y="42"/>
                      </a:lnTo>
                      <a:close/>
                    </a:path>
                  </a:pathLst>
                </a:custGeom>
                <a:noFill/>
                <a:ln w="3175">
                  <a:solidFill>
                    <a:srgbClr val="000000"/>
                  </a:solidFill>
                  <a:round/>
                  <a:headEnd/>
                  <a:tailEnd/>
                </a:ln>
              </p:spPr>
              <p:txBody>
                <a:bodyPr/>
                <a:lstStyle/>
                <a:p>
                  <a:endParaRPr lang="en-US"/>
                </a:p>
              </p:txBody>
            </p:sp>
            <p:sp>
              <p:nvSpPr>
                <p:cNvPr id="826" name="Freeform 1141"/>
                <p:cNvSpPr>
                  <a:spLocks/>
                </p:cNvSpPr>
                <p:nvPr/>
              </p:nvSpPr>
              <p:spPr bwMode="auto">
                <a:xfrm>
                  <a:off x="2879" y="2032"/>
                  <a:ext cx="0" cy="69"/>
                </a:xfrm>
                <a:custGeom>
                  <a:avLst/>
                  <a:gdLst>
                    <a:gd name="T0" fmla="*/ 69 h 69"/>
                    <a:gd name="T1" fmla="*/ 0 h 69"/>
                    <a:gd name="T2" fmla="*/ 69 h 69"/>
                    <a:gd name="T3" fmla="*/ 69 h 69"/>
                    <a:gd name="T4" fmla="*/ 0 60000 65536"/>
                    <a:gd name="T5" fmla="*/ 0 60000 65536"/>
                    <a:gd name="T6" fmla="*/ 0 60000 65536"/>
                    <a:gd name="T7" fmla="*/ 0 60000 65536"/>
                    <a:gd name="T8" fmla="*/ 0 h 69"/>
                    <a:gd name="T9" fmla="*/ 69 h 69"/>
                  </a:gdLst>
                  <a:ahLst/>
                  <a:cxnLst>
                    <a:cxn ang="T4">
                      <a:pos x="0" y="T0"/>
                    </a:cxn>
                    <a:cxn ang="T5">
                      <a:pos x="0" y="T1"/>
                    </a:cxn>
                    <a:cxn ang="T6">
                      <a:pos x="0" y="T2"/>
                    </a:cxn>
                    <a:cxn ang="T7">
                      <a:pos x="0" y="T3"/>
                    </a:cxn>
                  </a:cxnLst>
                  <a:rect l="0" t="T8" r="0" b="T9"/>
                  <a:pathLst>
                    <a:path h="69">
                      <a:moveTo>
                        <a:pt x="0" y="69"/>
                      </a:moveTo>
                      <a:lnTo>
                        <a:pt x="0" y="0"/>
                      </a:lnTo>
                      <a:lnTo>
                        <a:pt x="0" y="69"/>
                      </a:lnTo>
                      <a:close/>
                    </a:path>
                  </a:pathLst>
                </a:custGeom>
                <a:noFill/>
                <a:ln w="0">
                  <a:solidFill>
                    <a:srgbClr val="000000"/>
                  </a:solidFill>
                  <a:round/>
                  <a:headEnd/>
                  <a:tailEnd/>
                </a:ln>
              </p:spPr>
              <p:txBody>
                <a:bodyPr/>
                <a:lstStyle/>
                <a:p>
                  <a:endParaRPr lang="en-US"/>
                </a:p>
              </p:txBody>
            </p:sp>
            <p:sp>
              <p:nvSpPr>
                <p:cNvPr id="827" name="Freeform 1142"/>
                <p:cNvSpPr>
                  <a:spLocks/>
                </p:cNvSpPr>
                <p:nvPr/>
              </p:nvSpPr>
              <p:spPr bwMode="auto">
                <a:xfrm>
                  <a:off x="2749" y="2101"/>
                  <a:ext cx="130" cy="0"/>
                </a:xfrm>
                <a:custGeom>
                  <a:avLst/>
                  <a:gdLst>
                    <a:gd name="T0" fmla="*/ 130 w 130"/>
                    <a:gd name="T1" fmla="*/ 0 w 130"/>
                    <a:gd name="T2" fmla="*/ 130 w 130"/>
                    <a:gd name="T3" fmla="*/ 130 w 130"/>
                    <a:gd name="T4" fmla="*/ 0 60000 65536"/>
                    <a:gd name="T5" fmla="*/ 0 60000 65536"/>
                    <a:gd name="T6" fmla="*/ 0 60000 65536"/>
                    <a:gd name="T7" fmla="*/ 0 60000 65536"/>
                    <a:gd name="T8" fmla="*/ 0 w 130"/>
                    <a:gd name="T9" fmla="*/ 130 w 130"/>
                  </a:gdLst>
                  <a:ahLst/>
                  <a:cxnLst>
                    <a:cxn ang="T4">
                      <a:pos x="T0" y="0"/>
                    </a:cxn>
                    <a:cxn ang="T5">
                      <a:pos x="T1" y="0"/>
                    </a:cxn>
                    <a:cxn ang="T6">
                      <a:pos x="T2" y="0"/>
                    </a:cxn>
                    <a:cxn ang="T7">
                      <a:pos x="T3" y="0"/>
                    </a:cxn>
                  </a:cxnLst>
                  <a:rect l="T8" t="0" r="T9" b="0"/>
                  <a:pathLst>
                    <a:path w="130">
                      <a:moveTo>
                        <a:pt x="130" y="0"/>
                      </a:moveTo>
                      <a:lnTo>
                        <a:pt x="0" y="0"/>
                      </a:lnTo>
                      <a:lnTo>
                        <a:pt x="130" y="0"/>
                      </a:lnTo>
                      <a:close/>
                    </a:path>
                  </a:pathLst>
                </a:custGeom>
                <a:noFill/>
                <a:ln w="0">
                  <a:solidFill>
                    <a:srgbClr val="000000"/>
                  </a:solidFill>
                  <a:round/>
                  <a:headEnd/>
                  <a:tailEnd/>
                </a:ln>
              </p:spPr>
              <p:txBody>
                <a:bodyPr/>
                <a:lstStyle/>
                <a:p>
                  <a:endParaRPr lang="en-US"/>
                </a:p>
              </p:txBody>
            </p:sp>
            <p:sp>
              <p:nvSpPr>
                <p:cNvPr id="828" name="Freeform 1143"/>
                <p:cNvSpPr>
                  <a:spLocks/>
                </p:cNvSpPr>
                <p:nvPr/>
              </p:nvSpPr>
              <p:spPr bwMode="auto">
                <a:xfrm>
                  <a:off x="2749" y="2101"/>
                  <a:ext cx="130" cy="0"/>
                </a:xfrm>
                <a:custGeom>
                  <a:avLst/>
                  <a:gdLst>
                    <a:gd name="T0" fmla="*/ 130 w 130"/>
                    <a:gd name="T1" fmla="*/ 0 w 130"/>
                    <a:gd name="T2" fmla="*/ 130 w 130"/>
                    <a:gd name="T3" fmla="*/ 130 w 130"/>
                    <a:gd name="T4" fmla="*/ 0 60000 65536"/>
                    <a:gd name="T5" fmla="*/ 0 60000 65536"/>
                    <a:gd name="T6" fmla="*/ 0 60000 65536"/>
                    <a:gd name="T7" fmla="*/ 0 60000 65536"/>
                    <a:gd name="T8" fmla="*/ 0 w 130"/>
                    <a:gd name="T9" fmla="*/ 130 w 130"/>
                  </a:gdLst>
                  <a:ahLst/>
                  <a:cxnLst>
                    <a:cxn ang="T4">
                      <a:pos x="T0" y="0"/>
                    </a:cxn>
                    <a:cxn ang="T5">
                      <a:pos x="T1" y="0"/>
                    </a:cxn>
                    <a:cxn ang="T6">
                      <a:pos x="T2" y="0"/>
                    </a:cxn>
                    <a:cxn ang="T7">
                      <a:pos x="T3" y="0"/>
                    </a:cxn>
                  </a:cxnLst>
                  <a:rect l="T8" t="0" r="T9" b="0"/>
                  <a:pathLst>
                    <a:path w="130">
                      <a:moveTo>
                        <a:pt x="130" y="0"/>
                      </a:moveTo>
                      <a:lnTo>
                        <a:pt x="0" y="0"/>
                      </a:lnTo>
                      <a:lnTo>
                        <a:pt x="130" y="0"/>
                      </a:lnTo>
                      <a:close/>
                    </a:path>
                  </a:pathLst>
                </a:custGeom>
                <a:noFill/>
                <a:ln w="0">
                  <a:solidFill>
                    <a:srgbClr val="000000"/>
                  </a:solidFill>
                  <a:round/>
                  <a:headEnd/>
                  <a:tailEnd/>
                </a:ln>
              </p:spPr>
              <p:txBody>
                <a:bodyPr/>
                <a:lstStyle/>
                <a:p>
                  <a:endParaRPr lang="en-US"/>
                </a:p>
              </p:txBody>
            </p:sp>
            <p:sp>
              <p:nvSpPr>
                <p:cNvPr id="829" name="Freeform 1144"/>
                <p:cNvSpPr>
                  <a:spLocks/>
                </p:cNvSpPr>
                <p:nvPr/>
              </p:nvSpPr>
              <p:spPr bwMode="auto">
                <a:xfrm>
                  <a:off x="2749" y="2057"/>
                  <a:ext cx="130" cy="44"/>
                </a:xfrm>
                <a:custGeom>
                  <a:avLst/>
                  <a:gdLst>
                    <a:gd name="T0" fmla="*/ 0 w 130"/>
                    <a:gd name="T1" fmla="*/ 0 h 44"/>
                    <a:gd name="T2" fmla="*/ 0 w 130"/>
                    <a:gd name="T3" fmla="*/ 44 h 44"/>
                    <a:gd name="T4" fmla="*/ 130 w 130"/>
                    <a:gd name="T5" fmla="*/ 44 h 44"/>
                    <a:gd name="T6" fmla="*/ 130 w 130"/>
                    <a:gd name="T7" fmla="*/ 0 h 44"/>
                    <a:gd name="T8" fmla="*/ 0 w 130"/>
                    <a:gd name="T9" fmla="*/ 0 h 44"/>
                    <a:gd name="T10" fmla="*/ 0 w 130"/>
                    <a:gd name="T11" fmla="*/ 0 h 44"/>
                    <a:gd name="T12" fmla="*/ 0 60000 65536"/>
                    <a:gd name="T13" fmla="*/ 0 60000 65536"/>
                    <a:gd name="T14" fmla="*/ 0 60000 65536"/>
                    <a:gd name="T15" fmla="*/ 0 60000 65536"/>
                    <a:gd name="T16" fmla="*/ 0 60000 65536"/>
                    <a:gd name="T17" fmla="*/ 0 60000 65536"/>
                    <a:gd name="T18" fmla="*/ 0 w 130"/>
                    <a:gd name="T19" fmla="*/ 0 h 44"/>
                    <a:gd name="T20" fmla="*/ 130 w 130"/>
                    <a:gd name="T21" fmla="*/ 44 h 44"/>
                  </a:gdLst>
                  <a:ahLst/>
                  <a:cxnLst>
                    <a:cxn ang="T12">
                      <a:pos x="T0" y="T1"/>
                    </a:cxn>
                    <a:cxn ang="T13">
                      <a:pos x="T2" y="T3"/>
                    </a:cxn>
                    <a:cxn ang="T14">
                      <a:pos x="T4" y="T5"/>
                    </a:cxn>
                    <a:cxn ang="T15">
                      <a:pos x="T6" y="T7"/>
                    </a:cxn>
                    <a:cxn ang="T16">
                      <a:pos x="T8" y="T9"/>
                    </a:cxn>
                    <a:cxn ang="T17">
                      <a:pos x="T10" y="T11"/>
                    </a:cxn>
                  </a:cxnLst>
                  <a:rect l="T18" t="T19" r="T20" b="T21"/>
                  <a:pathLst>
                    <a:path w="130" h="44">
                      <a:moveTo>
                        <a:pt x="0" y="0"/>
                      </a:moveTo>
                      <a:lnTo>
                        <a:pt x="0" y="44"/>
                      </a:lnTo>
                      <a:lnTo>
                        <a:pt x="130" y="44"/>
                      </a:lnTo>
                      <a:lnTo>
                        <a:pt x="130" y="0"/>
                      </a:lnTo>
                      <a:lnTo>
                        <a:pt x="0" y="0"/>
                      </a:lnTo>
                      <a:close/>
                    </a:path>
                  </a:pathLst>
                </a:custGeom>
                <a:solidFill>
                  <a:srgbClr val="EAEAEA"/>
                </a:solidFill>
                <a:ln w="9525">
                  <a:noFill/>
                  <a:round/>
                  <a:headEnd/>
                  <a:tailEnd/>
                </a:ln>
              </p:spPr>
              <p:txBody>
                <a:bodyPr/>
                <a:lstStyle/>
                <a:p>
                  <a:endParaRPr lang="en-US"/>
                </a:p>
              </p:txBody>
            </p:sp>
            <p:sp>
              <p:nvSpPr>
                <p:cNvPr id="830" name="Freeform 1145"/>
                <p:cNvSpPr>
                  <a:spLocks/>
                </p:cNvSpPr>
                <p:nvPr/>
              </p:nvSpPr>
              <p:spPr bwMode="auto">
                <a:xfrm>
                  <a:off x="2749" y="2057"/>
                  <a:ext cx="130" cy="44"/>
                </a:xfrm>
                <a:custGeom>
                  <a:avLst/>
                  <a:gdLst>
                    <a:gd name="T0" fmla="*/ 130 w 130"/>
                    <a:gd name="T1" fmla="*/ 44 h 44"/>
                    <a:gd name="T2" fmla="*/ 130 w 130"/>
                    <a:gd name="T3" fmla="*/ 0 h 44"/>
                    <a:gd name="T4" fmla="*/ 0 w 130"/>
                    <a:gd name="T5" fmla="*/ 0 h 44"/>
                    <a:gd name="T6" fmla="*/ 0 w 130"/>
                    <a:gd name="T7" fmla="*/ 44 h 44"/>
                    <a:gd name="T8" fmla="*/ 130 w 130"/>
                    <a:gd name="T9" fmla="*/ 44 h 44"/>
                    <a:gd name="T10" fmla="*/ 130 w 130"/>
                    <a:gd name="T11" fmla="*/ 44 h 44"/>
                    <a:gd name="T12" fmla="*/ 0 60000 65536"/>
                    <a:gd name="T13" fmla="*/ 0 60000 65536"/>
                    <a:gd name="T14" fmla="*/ 0 60000 65536"/>
                    <a:gd name="T15" fmla="*/ 0 60000 65536"/>
                    <a:gd name="T16" fmla="*/ 0 60000 65536"/>
                    <a:gd name="T17" fmla="*/ 0 60000 65536"/>
                    <a:gd name="T18" fmla="*/ 0 w 130"/>
                    <a:gd name="T19" fmla="*/ 0 h 44"/>
                    <a:gd name="T20" fmla="*/ 130 w 130"/>
                    <a:gd name="T21" fmla="*/ 44 h 44"/>
                  </a:gdLst>
                  <a:ahLst/>
                  <a:cxnLst>
                    <a:cxn ang="T12">
                      <a:pos x="T0" y="T1"/>
                    </a:cxn>
                    <a:cxn ang="T13">
                      <a:pos x="T2" y="T3"/>
                    </a:cxn>
                    <a:cxn ang="T14">
                      <a:pos x="T4" y="T5"/>
                    </a:cxn>
                    <a:cxn ang="T15">
                      <a:pos x="T6" y="T7"/>
                    </a:cxn>
                    <a:cxn ang="T16">
                      <a:pos x="T8" y="T9"/>
                    </a:cxn>
                    <a:cxn ang="T17">
                      <a:pos x="T10" y="T11"/>
                    </a:cxn>
                  </a:cxnLst>
                  <a:rect l="T18" t="T19" r="T20" b="T21"/>
                  <a:pathLst>
                    <a:path w="130" h="44">
                      <a:moveTo>
                        <a:pt x="130" y="44"/>
                      </a:moveTo>
                      <a:lnTo>
                        <a:pt x="130" y="0"/>
                      </a:lnTo>
                      <a:lnTo>
                        <a:pt x="0" y="0"/>
                      </a:lnTo>
                      <a:lnTo>
                        <a:pt x="0" y="44"/>
                      </a:lnTo>
                      <a:lnTo>
                        <a:pt x="130" y="44"/>
                      </a:lnTo>
                      <a:close/>
                    </a:path>
                  </a:pathLst>
                </a:custGeom>
                <a:noFill/>
                <a:ln w="0">
                  <a:solidFill>
                    <a:srgbClr val="000000"/>
                  </a:solidFill>
                  <a:round/>
                  <a:headEnd/>
                  <a:tailEnd/>
                </a:ln>
              </p:spPr>
              <p:txBody>
                <a:bodyPr/>
                <a:lstStyle/>
                <a:p>
                  <a:endParaRPr lang="en-US"/>
                </a:p>
              </p:txBody>
            </p:sp>
            <p:sp>
              <p:nvSpPr>
                <p:cNvPr id="831" name="Freeform 1146"/>
                <p:cNvSpPr>
                  <a:spLocks/>
                </p:cNvSpPr>
                <p:nvPr/>
              </p:nvSpPr>
              <p:spPr bwMode="auto">
                <a:xfrm>
                  <a:off x="2749" y="2032"/>
                  <a:ext cx="130" cy="25"/>
                </a:xfrm>
                <a:custGeom>
                  <a:avLst/>
                  <a:gdLst>
                    <a:gd name="T0" fmla="*/ 0 w 130"/>
                    <a:gd name="T1" fmla="*/ 0 h 25"/>
                    <a:gd name="T2" fmla="*/ 0 w 130"/>
                    <a:gd name="T3" fmla="*/ 25 h 25"/>
                    <a:gd name="T4" fmla="*/ 130 w 130"/>
                    <a:gd name="T5" fmla="*/ 25 h 25"/>
                    <a:gd name="T6" fmla="*/ 130 w 130"/>
                    <a:gd name="T7" fmla="*/ 0 h 25"/>
                    <a:gd name="T8" fmla="*/ 0 w 130"/>
                    <a:gd name="T9" fmla="*/ 0 h 25"/>
                    <a:gd name="T10" fmla="*/ 0 w 130"/>
                    <a:gd name="T11" fmla="*/ 0 h 25"/>
                    <a:gd name="T12" fmla="*/ 0 60000 65536"/>
                    <a:gd name="T13" fmla="*/ 0 60000 65536"/>
                    <a:gd name="T14" fmla="*/ 0 60000 65536"/>
                    <a:gd name="T15" fmla="*/ 0 60000 65536"/>
                    <a:gd name="T16" fmla="*/ 0 60000 65536"/>
                    <a:gd name="T17" fmla="*/ 0 60000 65536"/>
                    <a:gd name="T18" fmla="*/ 0 w 130"/>
                    <a:gd name="T19" fmla="*/ 0 h 25"/>
                    <a:gd name="T20" fmla="*/ 130 w 130"/>
                    <a:gd name="T21" fmla="*/ 25 h 25"/>
                  </a:gdLst>
                  <a:ahLst/>
                  <a:cxnLst>
                    <a:cxn ang="T12">
                      <a:pos x="T0" y="T1"/>
                    </a:cxn>
                    <a:cxn ang="T13">
                      <a:pos x="T2" y="T3"/>
                    </a:cxn>
                    <a:cxn ang="T14">
                      <a:pos x="T4" y="T5"/>
                    </a:cxn>
                    <a:cxn ang="T15">
                      <a:pos x="T6" y="T7"/>
                    </a:cxn>
                    <a:cxn ang="T16">
                      <a:pos x="T8" y="T9"/>
                    </a:cxn>
                    <a:cxn ang="T17">
                      <a:pos x="T10" y="T11"/>
                    </a:cxn>
                  </a:cxnLst>
                  <a:rect l="T18" t="T19" r="T20" b="T21"/>
                  <a:pathLst>
                    <a:path w="130" h="25">
                      <a:moveTo>
                        <a:pt x="0" y="0"/>
                      </a:moveTo>
                      <a:lnTo>
                        <a:pt x="0" y="25"/>
                      </a:lnTo>
                      <a:lnTo>
                        <a:pt x="130" y="25"/>
                      </a:lnTo>
                      <a:lnTo>
                        <a:pt x="130" y="0"/>
                      </a:lnTo>
                      <a:lnTo>
                        <a:pt x="0" y="0"/>
                      </a:lnTo>
                      <a:close/>
                    </a:path>
                  </a:pathLst>
                </a:custGeom>
                <a:solidFill>
                  <a:srgbClr val="FFFFFF"/>
                </a:solidFill>
                <a:ln w="9525">
                  <a:noFill/>
                  <a:round/>
                  <a:headEnd/>
                  <a:tailEnd/>
                </a:ln>
              </p:spPr>
              <p:txBody>
                <a:bodyPr/>
                <a:lstStyle/>
                <a:p>
                  <a:endParaRPr lang="en-US"/>
                </a:p>
              </p:txBody>
            </p:sp>
            <p:sp>
              <p:nvSpPr>
                <p:cNvPr id="832" name="Freeform 1147"/>
                <p:cNvSpPr>
                  <a:spLocks/>
                </p:cNvSpPr>
                <p:nvPr/>
              </p:nvSpPr>
              <p:spPr bwMode="auto">
                <a:xfrm>
                  <a:off x="2749" y="2032"/>
                  <a:ext cx="130" cy="25"/>
                </a:xfrm>
                <a:custGeom>
                  <a:avLst/>
                  <a:gdLst>
                    <a:gd name="T0" fmla="*/ 130 w 130"/>
                    <a:gd name="T1" fmla="*/ 25 h 25"/>
                    <a:gd name="T2" fmla="*/ 130 w 130"/>
                    <a:gd name="T3" fmla="*/ 0 h 25"/>
                    <a:gd name="T4" fmla="*/ 0 w 130"/>
                    <a:gd name="T5" fmla="*/ 0 h 25"/>
                    <a:gd name="T6" fmla="*/ 0 w 130"/>
                    <a:gd name="T7" fmla="*/ 25 h 25"/>
                    <a:gd name="T8" fmla="*/ 130 w 130"/>
                    <a:gd name="T9" fmla="*/ 25 h 25"/>
                    <a:gd name="T10" fmla="*/ 130 w 130"/>
                    <a:gd name="T11" fmla="*/ 25 h 25"/>
                    <a:gd name="T12" fmla="*/ 0 60000 65536"/>
                    <a:gd name="T13" fmla="*/ 0 60000 65536"/>
                    <a:gd name="T14" fmla="*/ 0 60000 65536"/>
                    <a:gd name="T15" fmla="*/ 0 60000 65536"/>
                    <a:gd name="T16" fmla="*/ 0 60000 65536"/>
                    <a:gd name="T17" fmla="*/ 0 60000 65536"/>
                    <a:gd name="T18" fmla="*/ 0 w 130"/>
                    <a:gd name="T19" fmla="*/ 0 h 25"/>
                    <a:gd name="T20" fmla="*/ 130 w 130"/>
                    <a:gd name="T21" fmla="*/ 25 h 25"/>
                  </a:gdLst>
                  <a:ahLst/>
                  <a:cxnLst>
                    <a:cxn ang="T12">
                      <a:pos x="T0" y="T1"/>
                    </a:cxn>
                    <a:cxn ang="T13">
                      <a:pos x="T2" y="T3"/>
                    </a:cxn>
                    <a:cxn ang="T14">
                      <a:pos x="T4" y="T5"/>
                    </a:cxn>
                    <a:cxn ang="T15">
                      <a:pos x="T6" y="T7"/>
                    </a:cxn>
                    <a:cxn ang="T16">
                      <a:pos x="T8" y="T9"/>
                    </a:cxn>
                    <a:cxn ang="T17">
                      <a:pos x="T10" y="T11"/>
                    </a:cxn>
                  </a:cxnLst>
                  <a:rect l="T18" t="T19" r="T20" b="T21"/>
                  <a:pathLst>
                    <a:path w="130" h="25">
                      <a:moveTo>
                        <a:pt x="130" y="25"/>
                      </a:moveTo>
                      <a:lnTo>
                        <a:pt x="130" y="0"/>
                      </a:lnTo>
                      <a:lnTo>
                        <a:pt x="0" y="0"/>
                      </a:lnTo>
                      <a:lnTo>
                        <a:pt x="0" y="25"/>
                      </a:lnTo>
                      <a:lnTo>
                        <a:pt x="130" y="25"/>
                      </a:lnTo>
                      <a:close/>
                    </a:path>
                  </a:pathLst>
                </a:custGeom>
                <a:noFill/>
                <a:ln w="0">
                  <a:solidFill>
                    <a:srgbClr val="000000"/>
                  </a:solidFill>
                  <a:round/>
                  <a:headEnd/>
                  <a:tailEnd/>
                </a:ln>
              </p:spPr>
              <p:txBody>
                <a:bodyPr/>
                <a:lstStyle/>
                <a:p>
                  <a:endParaRPr lang="en-US"/>
                </a:p>
              </p:txBody>
            </p:sp>
            <p:sp>
              <p:nvSpPr>
                <p:cNvPr id="833" name="Freeform 1148"/>
                <p:cNvSpPr>
                  <a:spLocks/>
                </p:cNvSpPr>
                <p:nvPr/>
              </p:nvSpPr>
              <p:spPr bwMode="auto">
                <a:xfrm>
                  <a:off x="2749" y="2032"/>
                  <a:ext cx="130" cy="69"/>
                </a:xfrm>
                <a:custGeom>
                  <a:avLst/>
                  <a:gdLst>
                    <a:gd name="T0" fmla="*/ 130 w 130"/>
                    <a:gd name="T1" fmla="*/ 69 h 69"/>
                    <a:gd name="T2" fmla="*/ 130 w 130"/>
                    <a:gd name="T3" fmla="*/ 0 h 69"/>
                    <a:gd name="T4" fmla="*/ 0 w 130"/>
                    <a:gd name="T5" fmla="*/ 0 h 69"/>
                    <a:gd name="T6" fmla="*/ 0 w 130"/>
                    <a:gd name="T7" fmla="*/ 69 h 69"/>
                    <a:gd name="T8" fmla="*/ 130 w 130"/>
                    <a:gd name="T9" fmla="*/ 69 h 69"/>
                    <a:gd name="T10" fmla="*/ 130 w 130"/>
                    <a:gd name="T11" fmla="*/ 69 h 69"/>
                    <a:gd name="T12" fmla="*/ 0 60000 65536"/>
                    <a:gd name="T13" fmla="*/ 0 60000 65536"/>
                    <a:gd name="T14" fmla="*/ 0 60000 65536"/>
                    <a:gd name="T15" fmla="*/ 0 60000 65536"/>
                    <a:gd name="T16" fmla="*/ 0 60000 65536"/>
                    <a:gd name="T17" fmla="*/ 0 60000 65536"/>
                    <a:gd name="T18" fmla="*/ 0 w 130"/>
                    <a:gd name="T19" fmla="*/ 0 h 69"/>
                    <a:gd name="T20" fmla="*/ 130 w 130"/>
                    <a:gd name="T21" fmla="*/ 69 h 69"/>
                  </a:gdLst>
                  <a:ahLst/>
                  <a:cxnLst>
                    <a:cxn ang="T12">
                      <a:pos x="T0" y="T1"/>
                    </a:cxn>
                    <a:cxn ang="T13">
                      <a:pos x="T2" y="T3"/>
                    </a:cxn>
                    <a:cxn ang="T14">
                      <a:pos x="T4" y="T5"/>
                    </a:cxn>
                    <a:cxn ang="T15">
                      <a:pos x="T6" y="T7"/>
                    </a:cxn>
                    <a:cxn ang="T16">
                      <a:pos x="T8" y="T9"/>
                    </a:cxn>
                    <a:cxn ang="T17">
                      <a:pos x="T10" y="T11"/>
                    </a:cxn>
                  </a:cxnLst>
                  <a:rect l="T18" t="T19" r="T20" b="T21"/>
                  <a:pathLst>
                    <a:path w="130" h="69">
                      <a:moveTo>
                        <a:pt x="130" y="69"/>
                      </a:moveTo>
                      <a:lnTo>
                        <a:pt x="130" y="0"/>
                      </a:lnTo>
                      <a:lnTo>
                        <a:pt x="0" y="0"/>
                      </a:lnTo>
                      <a:lnTo>
                        <a:pt x="0" y="69"/>
                      </a:lnTo>
                      <a:lnTo>
                        <a:pt x="130" y="69"/>
                      </a:lnTo>
                      <a:close/>
                    </a:path>
                  </a:pathLst>
                </a:custGeom>
                <a:noFill/>
                <a:ln w="0">
                  <a:solidFill>
                    <a:srgbClr val="000000"/>
                  </a:solidFill>
                  <a:round/>
                  <a:headEnd/>
                  <a:tailEnd/>
                </a:ln>
              </p:spPr>
              <p:txBody>
                <a:bodyPr/>
                <a:lstStyle/>
                <a:p>
                  <a:endParaRPr lang="en-US"/>
                </a:p>
              </p:txBody>
            </p:sp>
            <p:sp>
              <p:nvSpPr>
                <p:cNvPr id="834" name="Freeform 1149"/>
                <p:cNvSpPr>
                  <a:spLocks/>
                </p:cNvSpPr>
                <p:nvPr/>
              </p:nvSpPr>
              <p:spPr bwMode="auto">
                <a:xfrm>
                  <a:off x="2880" y="2115"/>
                  <a:ext cx="0" cy="105"/>
                </a:xfrm>
                <a:custGeom>
                  <a:avLst/>
                  <a:gdLst>
                    <a:gd name="T0" fmla="*/ 105 h 105"/>
                    <a:gd name="T1" fmla="*/ 0 h 105"/>
                    <a:gd name="T2" fmla="*/ 105 h 105"/>
                    <a:gd name="T3" fmla="*/ 105 h 105"/>
                    <a:gd name="T4" fmla="*/ 0 60000 65536"/>
                    <a:gd name="T5" fmla="*/ 0 60000 65536"/>
                    <a:gd name="T6" fmla="*/ 0 60000 65536"/>
                    <a:gd name="T7" fmla="*/ 0 60000 65536"/>
                    <a:gd name="T8" fmla="*/ 0 h 105"/>
                    <a:gd name="T9" fmla="*/ 105 h 105"/>
                  </a:gdLst>
                  <a:ahLst/>
                  <a:cxnLst>
                    <a:cxn ang="T4">
                      <a:pos x="0" y="T0"/>
                    </a:cxn>
                    <a:cxn ang="T5">
                      <a:pos x="0" y="T1"/>
                    </a:cxn>
                    <a:cxn ang="T6">
                      <a:pos x="0" y="T2"/>
                    </a:cxn>
                    <a:cxn ang="T7">
                      <a:pos x="0" y="T3"/>
                    </a:cxn>
                  </a:cxnLst>
                  <a:rect l="0" t="T8" r="0" b="T9"/>
                  <a:pathLst>
                    <a:path h="105">
                      <a:moveTo>
                        <a:pt x="0" y="105"/>
                      </a:moveTo>
                      <a:lnTo>
                        <a:pt x="0" y="0"/>
                      </a:lnTo>
                      <a:lnTo>
                        <a:pt x="0" y="105"/>
                      </a:lnTo>
                      <a:close/>
                    </a:path>
                  </a:pathLst>
                </a:custGeom>
                <a:noFill/>
                <a:ln w="0">
                  <a:solidFill>
                    <a:srgbClr val="000000"/>
                  </a:solidFill>
                  <a:round/>
                  <a:headEnd/>
                  <a:tailEnd/>
                </a:ln>
              </p:spPr>
              <p:txBody>
                <a:bodyPr/>
                <a:lstStyle/>
                <a:p>
                  <a:endParaRPr lang="en-US"/>
                </a:p>
              </p:txBody>
            </p:sp>
            <p:sp>
              <p:nvSpPr>
                <p:cNvPr id="835" name="Freeform 1150"/>
                <p:cNvSpPr>
                  <a:spLocks/>
                </p:cNvSpPr>
                <p:nvPr/>
              </p:nvSpPr>
              <p:spPr bwMode="auto">
                <a:xfrm>
                  <a:off x="2749" y="2220"/>
                  <a:ext cx="131" cy="0"/>
                </a:xfrm>
                <a:custGeom>
                  <a:avLst/>
                  <a:gdLst>
                    <a:gd name="T0" fmla="*/ 131 w 131"/>
                    <a:gd name="T1" fmla="*/ 0 w 131"/>
                    <a:gd name="T2" fmla="*/ 131 w 131"/>
                    <a:gd name="T3" fmla="*/ 131 w 131"/>
                    <a:gd name="T4" fmla="*/ 0 60000 65536"/>
                    <a:gd name="T5" fmla="*/ 0 60000 65536"/>
                    <a:gd name="T6" fmla="*/ 0 60000 65536"/>
                    <a:gd name="T7" fmla="*/ 0 60000 65536"/>
                    <a:gd name="T8" fmla="*/ 0 w 131"/>
                    <a:gd name="T9" fmla="*/ 131 w 131"/>
                  </a:gdLst>
                  <a:ahLst/>
                  <a:cxnLst>
                    <a:cxn ang="T4">
                      <a:pos x="T0" y="0"/>
                    </a:cxn>
                    <a:cxn ang="T5">
                      <a:pos x="T1" y="0"/>
                    </a:cxn>
                    <a:cxn ang="T6">
                      <a:pos x="T2" y="0"/>
                    </a:cxn>
                    <a:cxn ang="T7">
                      <a:pos x="T3" y="0"/>
                    </a:cxn>
                  </a:cxnLst>
                  <a:rect l="T8" t="0" r="T9" b="0"/>
                  <a:pathLst>
                    <a:path w="131">
                      <a:moveTo>
                        <a:pt x="131" y="0"/>
                      </a:moveTo>
                      <a:lnTo>
                        <a:pt x="0" y="0"/>
                      </a:lnTo>
                      <a:lnTo>
                        <a:pt x="131" y="0"/>
                      </a:lnTo>
                      <a:close/>
                    </a:path>
                  </a:pathLst>
                </a:custGeom>
                <a:noFill/>
                <a:ln w="0">
                  <a:solidFill>
                    <a:srgbClr val="000000"/>
                  </a:solidFill>
                  <a:round/>
                  <a:headEnd/>
                  <a:tailEnd/>
                </a:ln>
              </p:spPr>
              <p:txBody>
                <a:bodyPr/>
                <a:lstStyle/>
                <a:p>
                  <a:endParaRPr lang="en-US"/>
                </a:p>
              </p:txBody>
            </p:sp>
            <p:sp>
              <p:nvSpPr>
                <p:cNvPr id="836" name="Freeform 1151"/>
                <p:cNvSpPr>
                  <a:spLocks/>
                </p:cNvSpPr>
                <p:nvPr/>
              </p:nvSpPr>
              <p:spPr bwMode="auto">
                <a:xfrm>
                  <a:off x="2749" y="2183"/>
                  <a:ext cx="131" cy="37"/>
                </a:xfrm>
                <a:custGeom>
                  <a:avLst/>
                  <a:gdLst>
                    <a:gd name="T0" fmla="*/ 0 w 131"/>
                    <a:gd name="T1" fmla="*/ 0 h 37"/>
                    <a:gd name="T2" fmla="*/ 0 w 131"/>
                    <a:gd name="T3" fmla="*/ 37 h 37"/>
                    <a:gd name="T4" fmla="*/ 131 w 131"/>
                    <a:gd name="T5" fmla="*/ 37 h 37"/>
                    <a:gd name="T6" fmla="*/ 131 w 131"/>
                    <a:gd name="T7" fmla="*/ 0 h 37"/>
                    <a:gd name="T8" fmla="*/ 0 w 131"/>
                    <a:gd name="T9" fmla="*/ 0 h 37"/>
                    <a:gd name="T10" fmla="*/ 0 w 131"/>
                    <a:gd name="T11" fmla="*/ 0 h 37"/>
                    <a:gd name="T12" fmla="*/ 0 60000 65536"/>
                    <a:gd name="T13" fmla="*/ 0 60000 65536"/>
                    <a:gd name="T14" fmla="*/ 0 60000 65536"/>
                    <a:gd name="T15" fmla="*/ 0 60000 65536"/>
                    <a:gd name="T16" fmla="*/ 0 60000 65536"/>
                    <a:gd name="T17" fmla="*/ 0 60000 65536"/>
                    <a:gd name="T18" fmla="*/ 0 w 131"/>
                    <a:gd name="T19" fmla="*/ 0 h 37"/>
                    <a:gd name="T20" fmla="*/ 131 w 131"/>
                    <a:gd name="T21" fmla="*/ 37 h 37"/>
                  </a:gdLst>
                  <a:ahLst/>
                  <a:cxnLst>
                    <a:cxn ang="T12">
                      <a:pos x="T0" y="T1"/>
                    </a:cxn>
                    <a:cxn ang="T13">
                      <a:pos x="T2" y="T3"/>
                    </a:cxn>
                    <a:cxn ang="T14">
                      <a:pos x="T4" y="T5"/>
                    </a:cxn>
                    <a:cxn ang="T15">
                      <a:pos x="T6" y="T7"/>
                    </a:cxn>
                    <a:cxn ang="T16">
                      <a:pos x="T8" y="T9"/>
                    </a:cxn>
                    <a:cxn ang="T17">
                      <a:pos x="T10" y="T11"/>
                    </a:cxn>
                  </a:cxnLst>
                  <a:rect l="T18" t="T19" r="T20" b="T21"/>
                  <a:pathLst>
                    <a:path w="131" h="37">
                      <a:moveTo>
                        <a:pt x="0" y="0"/>
                      </a:moveTo>
                      <a:lnTo>
                        <a:pt x="0" y="37"/>
                      </a:lnTo>
                      <a:lnTo>
                        <a:pt x="131" y="37"/>
                      </a:lnTo>
                      <a:lnTo>
                        <a:pt x="131" y="0"/>
                      </a:lnTo>
                      <a:lnTo>
                        <a:pt x="0" y="0"/>
                      </a:lnTo>
                      <a:close/>
                    </a:path>
                  </a:pathLst>
                </a:custGeom>
                <a:solidFill>
                  <a:srgbClr val="C0C0C0"/>
                </a:solidFill>
                <a:ln w="9525">
                  <a:noFill/>
                  <a:round/>
                  <a:headEnd/>
                  <a:tailEnd/>
                </a:ln>
              </p:spPr>
              <p:txBody>
                <a:bodyPr/>
                <a:lstStyle/>
                <a:p>
                  <a:endParaRPr lang="en-US"/>
                </a:p>
              </p:txBody>
            </p:sp>
            <p:sp>
              <p:nvSpPr>
                <p:cNvPr id="837" name="Freeform 1152"/>
                <p:cNvSpPr>
                  <a:spLocks/>
                </p:cNvSpPr>
                <p:nvPr/>
              </p:nvSpPr>
              <p:spPr bwMode="auto">
                <a:xfrm>
                  <a:off x="2749" y="2183"/>
                  <a:ext cx="131" cy="37"/>
                </a:xfrm>
                <a:custGeom>
                  <a:avLst/>
                  <a:gdLst>
                    <a:gd name="T0" fmla="*/ 131 w 131"/>
                    <a:gd name="T1" fmla="*/ 37 h 37"/>
                    <a:gd name="T2" fmla="*/ 131 w 131"/>
                    <a:gd name="T3" fmla="*/ 0 h 37"/>
                    <a:gd name="T4" fmla="*/ 0 w 131"/>
                    <a:gd name="T5" fmla="*/ 0 h 37"/>
                    <a:gd name="T6" fmla="*/ 0 w 131"/>
                    <a:gd name="T7" fmla="*/ 37 h 37"/>
                    <a:gd name="T8" fmla="*/ 131 w 131"/>
                    <a:gd name="T9" fmla="*/ 37 h 37"/>
                    <a:gd name="T10" fmla="*/ 131 w 131"/>
                    <a:gd name="T11" fmla="*/ 37 h 37"/>
                    <a:gd name="T12" fmla="*/ 0 60000 65536"/>
                    <a:gd name="T13" fmla="*/ 0 60000 65536"/>
                    <a:gd name="T14" fmla="*/ 0 60000 65536"/>
                    <a:gd name="T15" fmla="*/ 0 60000 65536"/>
                    <a:gd name="T16" fmla="*/ 0 60000 65536"/>
                    <a:gd name="T17" fmla="*/ 0 60000 65536"/>
                    <a:gd name="T18" fmla="*/ 0 w 131"/>
                    <a:gd name="T19" fmla="*/ 0 h 37"/>
                    <a:gd name="T20" fmla="*/ 131 w 131"/>
                    <a:gd name="T21" fmla="*/ 37 h 37"/>
                  </a:gdLst>
                  <a:ahLst/>
                  <a:cxnLst>
                    <a:cxn ang="T12">
                      <a:pos x="T0" y="T1"/>
                    </a:cxn>
                    <a:cxn ang="T13">
                      <a:pos x="T2" y="T3"/>
                    </a:cxn>
                    <a:cxn ang="T14">
                      <a:pos x="T4" y="T5"/>
                    </a:cxn>
                    <a:cxn ang="T15">
                      <a:pos x="T6" y="T7"/>
                    </a:cxn>
                    <a:cxn ang="T16">
                      <a:pos x="T8" y="T9"/>
                    </a:cxn>
                    <a:cxn ang="T17">
                      <a:pos x="T10" y="T11"/>
                    </a:cxn>
                  </a:cxnLst>
                  <a:rect l="T18" t="T19" r="T20" b="T21"/>
                  <a:pathLst>
                    <a:path w="131" h="37">
                      <a:moveTo>
                        <a:pt x="131" y="37"/>
                      </a:moveTo>
                      <a:lnTo>
                        <a:pt x="131" y="0"/>
                      </a:lnTo>
                      <a:lnTo>
                        <a:pt x="0" y="0"/>
                      </a:lnTo>
                      <a:lnTo>
                        <a:pt x="0" y="37"/>
                      </a:lnTo>
                      <a:lnTo>
                        <a:pt x="131" y="37"/>
                      </a:lnTo>
                      <a:close/>
                    </a:path>
                  </a:pathLst>
                </a:custGeom>
                <a:noFill/>
                <a:ln w="0">
                  <a:solidFill>
                    <a:srgbClr val="FF6600"/>
                  </a:solidFill>
                  <a:round/>
                  <a:headEnd/>
                  <a:tailEnd/>
                </a:ln>
              </p:spPr>
              <p:txBody>
                <a:bodyPr/>
                <a:lstStyle/>
                <a:p>
                  <a:endParaRPr lang="en-US"/>
                </a:p>
              </p:txBody>
            </p:sp>
            <p:sp>
              <p:nvSpPr>
                <p:cNvPr id="838" name="Freeform 1153"/>
                <p:cNvSpPr>
                  <a:spLocks/>
                </p:cNvSpPr>
                <p:nvPr/>
              </p:nvSpPr>
              <p:spPr bwMode="auto">
                <a:xfrm>
                  <a:off x="2749" y="2139"/>
                  <a:ext cx="131" cy="44"/>
                </a:xfrm>
                <a:custGeom>
                  <a:avLst/>
                  <a:gdLst>
                    <a:gd name="T0" fmla="*/ 0 w 131"/>
                    <a:gd name="T1" fmla="*/ 0 h 44"/>
                    <a:gd name="T2" fmla="*/ 0 w 131"/>
                    <a:gd name="T3" fmla="*/ 44 h 44"/>
                    <a:gd name="T4" fmla="*/ 131 w 131"/>
                    <a:gd name="T5" fmla="*/ 44 h 44"/>
                    <a:gd name="T6" fmla="*/ 131 w 131"/>
                    <a:gd name="T7" fmla="*/ 0 h 44"/>
                    <a:gd name="T8" fmla="*/ 0 w 131"/>
                    <a:gd name="T9" fmla="*/ 0 h 44"/>
                    <a:gd name="T10" fmla="*/ 0 w 131"/>
                    <a:gd name="T11" fmla="*/ 0 h 44"/>
                    <a:gd name="T12" fmla="*/ 0 60000 65536"/>
                    <a:gd name="T13" fmla="*/ 0 60000 65536"/>
                    <a:gd name="T14" fmla="*/ 0 60000 65536"/>
                    <a:gd name="T15" fmla="*/ 0 60000 65536"/>
                    <a:gd name="T16" fmla="*/ 0 60000 65536"/>
                    <a:gd name="T17" fmla="*/ 0 60000 65536"/>
                    <a:gd name="T18" fmla="*/ 0 w 131"/>
                    <a:gd name="T19" fmla="*/ 0 h 44"/>
                    <a:gd name="T20" fmla="*/ 131 w 131"/>
                    <a:gd name="T21" fmla="*/ 44 h 44"/>
                  </a:gdLst>
                  <a:ahLst/>
                  <a:cxnLst>
                    <a:cxn ang="T12">
                      <a:pos x="T0" y="T1"/>
                    </a:cxn>
                    <a:cxn ang="T13">
                      <a:pos x="T2" y="T3"/>
                    </a:cxn>
                    <a:cxn ang="T14">
                      <a:pos x="T4" y="T5"/>
                    </a:cxn>
                    <a:cxn ang="T15">
                      <a:pos x="T6" y="T7"/>
                    </a:cxn>
                    <a:cxn ang="T16">
                      <a:pos x="T8" y="T9"/>
                    </a:cxn>
                    <a:cxn ang="T17">
                      <a:pos x="T10" y="T11"/>
                    </a:cxn>
                  </a:cxnLst>
                  <a:rect l="T18" t="T19" r="T20" b="T21"/>
                  <a:pathLst>
                    <a:path w="131" h="44">
                      <a:moveTo>
                        <a:pt x="0" y="0"/>
                      </a:moveTo>
                      <a:lnTo>
                        <a:pt x="0" y="44"/>
                      </a:lnTo>
                      <a:lnTo>
                        <a:pt x="131" y="44"/>
                      </a:lnTo>
                      <a:lnTo>
                        <a:pt x="131" y="0"/>
                      </a:lnTo>
                      <a:lnTo>
                        <a:pt x="0" y="0"/>
                      </a:lnTo>
                      <a:close/>
                    </a:path>
                  </a:pathLst>
                </a:custGeom>
                <a:solidFill>
                  <a:srgbClr val="EAEAEA"/>
                </a:solidFill>
                <a:ln w="9525">
                  <a:noFill/>
                  <a:round/>
                  <a:headEnd/>
                  <a:tailEnd/>
                </a:ln>
              </p:spPr>
              <p:txBody>
                <a:bodyPr/>
                <a:lstStyle/>
                <a:p>
                  <a:endParaRPr lang="en-US"/>
                </a:p>
              </p:txBody>
            </p:sp>
            <p:sp>
              <p:nvSpPr>
                <p:cNvPr id="839" name="Freeform 1154"/>
                <p:cNvSpPr>
                  <a:spLocks/>
                </p:cNvSpPr>
                <p:nvPr/>
              </p:nvSpPr>
              <p:spPr bwMode="auto">
                <a:xfrm>
                  <a:off x="2749" y="2139"/>
                  <a:ext cx="131" cy="44"/>
                </a:xfrm>
                <a:custGeom>
                  <a:avLst/>
                  <a:gdLst>
                    <a:gd name="T0" fmla="*/ 131 w 131"/>
                    <a:gd name="T1" fmla="*/ 44 h 44"/>
                    <a:gd name="T2" fmla="*/ 131 w 131"/>
                    <a:gd name="T3" fmla="*/ 0 h 44"/>
                    <a:gd name="T4" fmla="*/ 0 w 131"/>
                    <a:gd name="T5" fmla="*/ 0 h 44"/>
                    <a:gd name="T6" fmla="*/ 0 w 131"/>
                    <a:gd name="T7" fmla="*/ 44 h 44"/>
                    <a:gd name="T8" fmla="*/ 131 w 131"/>
                    <a:gd name="T9" fmla="*/ 44 h 44"/>
                    <a:gd name="T10" fmla="*/ 131 w 131"/>
                    <a:gd name="T11" fmla="*/ 44 h 44"/>
                    <a:gd name="T12" fmla="*/ 0 60000 65536"/>
                    <a:gd name="T13" fmla="*/ 0 60000 65536"/>
                    <a:gd name="T14" fmla="*/ 0 60000 65536"/>
                    <a:gd name="T15" fmla="*/ 0 60000 65536"/>
                    <a:gd name="T16" fmla="*/ 0 60000 65536"/>
                    <a:gd name="T17" fmla="*/ 0 60000 65536"/>
                    <a:gd name="T18" fmla="*/ 0 w 131"/>
                    <a:gd name="T19" fmla="*/ 0 h 44"/>
                    <a:gd name="T20" fmla="*/ 131 w 131"/>
                    <a:gd name="T21" fmla="*/ 44 h 44"/>
                  </a:gdLst>
                  <a:ahLst/>
                  <a:cxnLst>
                    <a:cxn ang="T12">
                      <a:pos x="T0" y="T1"/>
                    </a:cxn>
                    <a:cxn ang="T13">
                      <a:pos x="T2" y="T3"/>
                    </a:cxn>
                    <a:cxn ang="T14">
                      <a:pos x="T4" y="T5"/>
                    </a:cxn>
                    <a:cxn ang="T15">
                      <a:pos x="T6" y="T7"/>
                    </a:cxn>
                    <a:cxn ang="T16">
                      <a:pos x="T8" y="T9"/>
                    </a:cxn>
                    <a:cxn ang="T17">
                      <a:pos x="T10" y="T11"/>
                    </a:cxn>
                  </a:cxnLst>
                  <a:rect l="T18" t="T19" r="T20" b="T21"/>
                  <a:pathLst>
                    <a:path w="131" h="44">
                      <a:moveTo>
                        <a:pt x="131" y="44"/>
                      </a:moveTo>
                      <a:lnTo>
                        <a:pt x="131" y="0"/>
                      </a:lnTo>
                      <a:lnTo>
                        <a:pt x="0" y="0"/>
                      </a:lnTo>
                      <a:lnTo>
                        <a:pt x="0" y="44"/>
                      </a:lnTo>
                      <a:lnTo>
                        <a:pt x="131" y="44"/>
                      </a:lnTo>
                      <a:close/>
                    </a:path>
                  </a:pathLst>
                </a:custGeom>
                <a:noFill/>
                <a:ln w="0">
                  <a:solidFill>
                    <a:srgbClr val="000000"/>
                  </a:solidFill>
                  <a:round/>
                  <a:headEnd/>
                  <a:tailEnd/>
                </a:ln>
              </p:spPr>
              <p:txBody>
                <a:bodyPr/>
                <a:lstStyle/>
                <a:p>
                  <a:endParaRPr lang="en-US"/>
                </a:p>
              </p:txBody>
            </p:sp>
            <p:sp>
              <p:nvSpPr>
                <p:cNvPr id="840" name="Freeform 1155"/>
                <p:cNvSpPr>
                  <a:spLocks/>
                </p:cNvSpPr>
                <p:nvPr/>
              </p:nvSpPr>
              <p:spPr bwMode="auto">
                <a:xfrm>
                  <a:off x="2749" y="2115"/>
                  <a:ext cx="131" cy="24"/>
                </a:xfrm>
                <a:custGeom>
                  <a:avLst/>
                  <a:gdLst>
                    <a:gd name="T0" fmla="*/ 0 w 131"/>
                    <a:gd name="T1" fmla="*/ 0 h 24"/>
                    <a:gd name="T2" fmla="*/ 0 w 131"/>
                    <a:gd name="T3" fmla="*/ 24 h 24"/>
                    <a:gd name="T4" fmla="*/ 131 w 131"/>
                    <a:gd name="T5" fmla="*/ 24 h 24"/>
                    <a:gd name="T6" fmla="*/ 131 w 131"/>
                    <a:gd name="T7" fmla="*/ 0 h 24"/>
                    <a:gd name="T8" fmla="*/ 0 w 131"/>
                    <a:gd name="T9" fmla="*/ 0 h 24"/>
                    <a:gd name="T10" fmla="*/ 0 w 131"/>
                    <a:gd name="T11" fmla="*/ 0 h 24"/>
                    <a:gd name="T12" fmla="*/ 0 60000 65536"/>
                    <a:gd name="T13" fmla="*/ 0 60000 65536"/>
                    <a:gd name="T14" fmla="*/ 0 60000 65536"/>
                    <a:gd name="T15" fmla="*/ 0 60000 65536"/>
                    <a:gd name="T16" fmla="*/ 0 60000 65536"/>
                    <a:gd name="T17" fmla="*/ 0 60000 65536"/>
                    <a:gd name="T18" fmla="*/ 0 w 131"/>
                    <a:gd name="T19" fmla="*/ 0 h 24"/>
                    <a:gd name="T20" fmla="*/ 131 w 131"/>
                    <a:gd name="T21" fmla="*/ 24 h 24"/>
                  </a:gdLst>
                  <a:ahLst/>
                  <a:cxnLst>
                    <a:cxn ang="T12">
                      <a:pos x="T0" y="T1"/>
                    </a:cxn>
                    <a:cxn ang="T13">
                      <a:pos x="T2" y="T3"/>
                    </a:cxn>
                    <a:cxn ang="T14">
                      <a:pos x="T4" y="T5"/>
                    </a:cxn>
                    <a:cxn ang="T15">
                      <a:pos x="T6" y="T7"/>
                    </a:cxn>
                    <a:cxn ang="T16">
                      <a:pos x="T8" y="T9"/>
                    </a:cxn>
                    <a:cxn ang="T17">
                      <a:pos x="T10" y="T11"/>
                    </a:cxn>
                  </a:cxnLst>
                  <a:rect l="T18" t="T19" r="T20" b="T21"/>
                  <a:pathLst>
                    <a:path w="131" h="24">
                      <a:moveTo>
                        <a:pt x="0" y="0"/>
                      </a:moveTo>
                      <a:lnTo>
                        <a:pt x="0" y="24"/>
                      </a:lnTo>
                      <a:lnTo>
                        <a:pt x="131" y="24"/>
                      </a:lnTo>
                      <a:lnTo>
                        <a:pt x="131" y="0"/>
                      </a:lnTo>
                      <a:lnTo>
                        <a:pt x="0" y="0"/>
                      </a:lnTo>
                      <a:close/>
                    </a:path>
                  </a:pathLst>
                </a:custGeom>
                <a:solidFill>
                  <a:srgbClr val="FFFFFF"/>
                </a:solidFill>
                <a:ln w="9525">
                  <a:noFill/>
                  <a:round/>
                  <a:headEnd/>
                  <a:tailEnd/>
                </a:ln>
              </p:spPr>
              <p:txBody>
                <a:bodyPr/>
                <a:lstStyle/>
                <a:p>
                  <a:endParaRPr lang="en-US"/>
                </a:p>
              </p:txBody>
            </p:sp>
            <p:sp>
              <p:nvSpPr>
                <p:cNvPr id="841" name="Freeform 1156"/>
                <p:cNvSpPr>
                  <a:spLocks/>
                </p:cNvSpPr>
                <p:nvPr/>
              </p:nvSpPr>
              <p:spPr bwMode="auto">
                <a:xfrm>
                  <a:off x="2749" y="2115"/>
                  <a:ext cx="131" cy="24"/>
                </a:xfrm>
                <a:custGeom>
                  <a:avLst/>
                  <a:gdLst>
                    <a:gd name="T0" fmla="*/ 131 w 131"/>
                    <a:gd name="T1" fmla="*/ 24 h 24"/>
                    <a:gd name="T2" fmla="*/ 131 w 131"/>
                    <a:gd name="T3" fmla="*/ 0 h 24"/>
                    <a:gd name="T4" fmla="*/ 0 w 131"/>
                    <a:gd name="T5" fmla="*/ 0 h 24"/>
                    <a:gd name="T6" fmla="*/ 0 w 131"/>
                    <a:gd name="T7" fmla="*/ 24 h 24"/>
                    <a:gd name="T8" fmla="*/ 131 w 131"/>
                    <a:gd name="T9" fmla="*/ 24 h 24"/>
                    <a:gd name="T10" fmla="*/ 131 w 131"/>
                    <a:gd name="T11" fmla="*/ 24 h 24"/>
                    <a:gd name="T12" fmla="*/ 0 60000 65536"/>
                    <a:gd name="T13" fmla="*/ 0 60000 65536"/>
                    <a:gd name="T14" fmla="*/ 0 60000 65536"/>
                    <a:gd name="T15" fmla="*/ 0 60000 65536"/>
                    <a:gd name="T16" fmla="*/ 0 60000 65536"/>
                    <a:gd name="T17" fmla="*/ 0 60000 65536"/>
                    <a:gd name="T18" fmla="*/ 0 w 131"/>
                    <a:gd name="T19" fmla="*/ 0 h 24"/>
                    <a:gd name="T20" fmla="*/ 131 w 131"/>
                    <a:gd name="T21" fmla="*/ 24 h 24"/>
                  </a:gdLst>
                  <a:ahLst/>
                  <a:cxnLst>
                    <a:cxn ang="T12">
                      <a:pos x="T0" y="T1"/>
                    </a:cxn>
                    <a:cxn ang="T13">
                      <a:pos x="T2" y="T3"/>
                    </a:cxn>
                    <a:cxn ang="T14">
                      <a:pos x="T4" y="T5"/>
                    </a:cxn>
                    <a:cxn ang="T15">
                      <a:pos x="T6" y="T7"/>
                    </a:cxn>
                    <a:cxn ang="T16">
                      <a:pos x="T8" y="T9"/>
                    </a:cxn>
                    <a:cxn ang="T17">
                      <a:pos x="T10" y="T11"/>
                    </a:cxn>
                  </a:cxnLst>
                  <a:rect l="T18" t="T19" r="T20" b="T21"/>
                  <a:pathLst>
                    <a:path w="131" h="24">
                      <a:moveTo>
                        <a:pt x="131" y="24"/>
                      </a:moveTo>
                      <a:lnTo>
                        <a:pt x="131" y="0"/>
                      </a:lnTo>
                      <a:lnTo>
                        <a:pt x="0" y="0"/>
                      </a:lnTo>
                      <a:lnTo>
                        <a:pt x="0" y="24"/>
                      </a:lnTo>
                      <a:lnTo>
                        <a:pt x="131" y="24"/>
                      </a:lnTo>
                      <a:close/>
                    </a:path>
                  </a:pathLst>
                </a:custGeom>
                <a:noFill/>
                <a:ln w="0">
                  <a:solidFill>
                    <a:srgbClr val="000000"/>
                  </a:solidFill>
                  <a:round/>
                  <a:headEnd/>
                  <a:tailEnd/>
                </a:ln>
              </p:spPr>
              <p:txBody>
                <a:bodyPr/>
                <a:lstStyle/>
                <a:p>
                  <a:endParaRPr lang="en-US"/>
                </a:p>
              </p:txBody>
            </p:sp>
            <p:sp>
              <p:nvSpPr>
                <p:cNvPr id="842" name="Freeform 1157"/>
                <p:cNvSpPr>
                  <a:spLocks/>
                </p:cNvSpPr>
                <p:nvPr/>
              </p:nvSpPr>
              <p:spPr bwMode="auto">
                <a:xfrm>
                  <a:off x="2749" y="2115"/>
                  <a:ext cx="131" cy="105"/>
                </a:xfrm>
                <a:custGeom>
                  <a:avLst/>
                  <a:gdLst>
                    <a:gd name="T0" fmla="*/ 131 w 131"/>
                    <a:gd name="T1" fmla="*/ 105 h 105"/>
                    <a:gd name="T2" fmla="*/ 131 w 131"/>
                    <a:gd name="T3" fmla="*/ 0 h 105"/>
                    <a:gd name="T4" fmla="*/ 0 w 131"/>
                    <a:gd name="T5" fmla="*/ 0 h 105"/>
                    <a:gd name="T6" fmla="*/ 0 w 131"/>
                    <a:gd name="T7" fmla="*/ 105 h 105"/>
                    <a:gd name="T8" fmla="*/ 131 w 131"/>
                    <a:gd name="T9" fmla="*/ 105 h 105"/>
                    <a:gd name="T10" fmla="*/ 131 w 131"/>
                    <a:gd name="T11" fmla="*/ 105 h 105"/>
                    <a:gd name="T12" fmla="*/ 0 60000 65536"/>
                    <a:gd name="T13" fmla="*/ 0 60000 65536"/>
                    <a:gd name="T14" fmla="*/ 0 60000 65536"/>
                    <a:gd name="T15" fmla="*/ 0 60000 65536"/>
                    <a:gd name="T16" fmla="*/ 0 60000 65536"/>
                    <a:gd name="T17" fmla="*/ 0 60000 65536"/>
                    <a:gd name="T18" fmla="*/ 0 w 131"/>
                    <a:gd name="T19" fmla="*/ 0 h 105"/>
                    <a:gd name="T20" fmla="*/ 131 w 131"/>
                    <a:gd name="T21" fmla="*/ 105 h 105"/>
                  </a:gdLst>
                  <a:ahLst/>
                  <a:cxnLst>
                    <a:cxn ang="T12">
                      <a:pos x="T0" y="T1"/>
                    </a:cxn>
                    <a:cxn ang="T13">
                      <a:pos x="T2" y="T3"/>
                    </a:cxn>
                    <a:cxn ang="T14">
                      <a:pos x="T4" y="T5"/>
                    </a:cxn>
                    <a:cxn ang="T15">
                      <a:pos x="T6" y="T7"/>
                    </a:cxn>
                    <a:cxn ang="T16">
                      <a:pos x="T8" y="T9"/>
                    </a:cxn>
                    <a:cxn ang="T17">
                      <a:pos x="T10" y="T11"/>
                    </a:cxn>
                  </a:cxnLst>
                  <a:rect l="T18" t="T19" r="T20" b="T21"/>
                  <a:pathLst>
                    <a:path w="131" h="105">
                      <a:moveTo>
                        <a:pt x="131" y="105"/>
                      </a:moveTo>
                      <a:lnTo>
                        <a:pt x="131" y="0"/>
                      </a:lnTo>
                      <a:lnTo>
                        <a:pt x="0" y="0"/>
                      </a:lnTo>
                      <a:lnTo>
                        <a:pt x="0" y="105"/>
                      </a:lnTo>
                      <a:lnTo>
                        <a:pt x="131" y="105"/>
                      </a:lnTo>
                      <a:close/>
                    </a:path>
                  </a:pathLst>
                </a:custGeom>
                <a:noFill/>
                <a:ln w="0">
                  <a:solidFill>
                    <a:srgbClr val="000000"/>
                  </a:solidFill>
                  <a:round/>
                  <a:headEnd/>
                  <a:tailEnd/>
                </a:ln>
              </p:spPr>
              <p:txBody>
                <a:bodyPr/>
                <a:lstStyle/>
                <a:p>
                  <a:endParaRPr lang="en-US"/>
                </a:p>
              </p:txBody>
            </p:sp>
            <p:sp>
              <p:nvSpPr>
                <p:cNvPr id="843" name="Freeform 1158"/>
                <p:cNvSpPr>
                  <a:spLocks/>
                </p:cNvSpPr>
                <p:nvPr/>
              </p:nvSpPr>
              <p:spPr bwMode="auto">
                <a:xfrm>
                  <a:off x="2743" y="2043"/>
                  <a:ext cx="13" cy="12"/>
                </a:xfrm>
                <a:custGeom>
                  <a:avLst/>
                  <a:gdLst>
                    <a:gd name="T0" fmla="*/ 0 w 13"/>
                    <a:gd name="T1" fmla="*/ 0 h 12"/>
                    <a:gd name="T2" fmla="*/ 0 w 13"/>
                    <a:gd name="T3" fmla="*/ 12 h 12"/>
                    <a:gd name="T4" fmla="*/ 13 w 13"/>
                    <a:gd name="T5" fmla="*/ 12 h 12"/>
                    <a:gd name="T6" fmla="*/ 13 w 13"/>
                    <a:gd name="T7" fmla="*/ 0 h 12"/>
                    <a:gd name="T8" fmla="*/ 0 w 13"/>
                    <a:gd name="T9" fmla="*/ 0 h 12"/>
                    <a:gd name="T10" fmla="*/ 0 w 13"/>
                    <a:gd name="T11" fmla="*/ 0 h 12"/>
                    <a:gd name="T12" fmla="*/ 0 60000 65536"/>
                    <a:gd name="T13" fmla="*/ 0 60000 65536"/>
                    <a:gd name="T14" fmla="*/ 0 60000 65536"/>
                    <a:gd name="T15" fmla="*/ 0 60000 65536"/>
                    <a:gd name="T16" fmla="*/ 0 60000 65536"/>
                    <a:gd name="T17" fmla="*/ 0 60000 65536"/>
                    <a:gd name="T18" fmla="*/ 0 w 13"/>
                    <a:gd name="T19" fmla="*/ 0 h 12"/>
                    <a:gd name="T20" fmla="*/ 13 w 13"/>
                    <a:gd name="T21" fmla="*/ 12 h 12"/>
                  </a:gdLst>
                  <a:ahLst/>
                  <a:cxnLst>
                    <a:cxn ang="T12">
                      <a:pos x="T0" y="T1"/>
                    </a:cxn>
                    <a:cxn ang="T13">
                      <a:pos x="T2" y="T3"/>
                    </a:cxn>
                    <a:cxn ang="T14">
                      <a:pos x="T4" y="T5"/>
                    </a:cxn>
                    <a:cxn ang="T15">
                      <a:pos x="T6" y="T7"/>
                    </a:cxn>
                    <a:cxn ang="T16">
                      <a:pos x="T8" y="T9"/>
                    </a:cxn>
                    <a:cxn ang="T17">
                      <a:pos x="T10" y="T11"/>
                    </a:cxn>
                  </a:cxnLst>
                  <a:rect l="T18" t="T19" r="T20" b="T21"/>
                  <a:pathLst>
                    <a:path w="13" h="12">
                      <a:moveTo>
                        <a:pt x="0" y="0"/>
                      </a:moveTo>
                      <a:lnTo>
                        <a:pt x="0" y="12"/>
                      </a:lnTo>
                      <a:lnTo>
                        <a:pt x="13" y="12"/>
                      </a:lnTo>
                      <a:lnTo>
                        <a:pt x="13" y="0"/>
                      </a:lnTo>
                      <a:lnTo>
                        <a:pt x="0" y="0"/>
                      </a:lnTo>
                      <a:close/>
                    </a:path>
                  </a:pathLst>
                </a:custGeom>
                <a:solidFill>
                  <a:srgbClr val="FFFFFF"/>
                </a:solidFill>
                <a:ln w="9525">
                  <a:noFill/>
                  <a:round/>
                  <a:headEnd/>
                  <a:tailEnd/>
                </a:ln>
              </p:spPr>
              <p:txBody>
                <a:bodyPr/>
                <a:lstStyle/>
                <a:p>
                  <a:endParaRPr lang="en-US"/>
                </a:p>
              </p:txBody>
            </p:sp>
            <p:sp>
              <p:nvSpPr>
                <p:cNvPr id="844" name="Freeform 1159"/>
                <p:cNvSpPr>
                  <a:spLocks/>
                </p:cNvSpPr>
                <p:nvPr/>
              </p:nvSpPr>
              <p:spPr bwMode="auto">
                <a:xfrm>
                  <a:off x="2743" y="2043"/>
                  <a:ext cx="13" cy="12"/>
                </a:xfrm>
                <a:custGeom>
                  <a:avLst/>
                  <a:gdLst>
                    <a:gd name="T0" fmla="*/ 0 w 13"/>
                    <a:gd name="T1" fmla="*/ 12 h 12"/>
                    <a:gd name="T2" fmla="*/ 13 w 13"/>
                    <a:gd name="T3" fmla="*/ 12 h 12"/>
                    <a:gd name="T4" fmla="*/ 13 w 13"/>
                    <a:gd name="T5" fmla="*/ 0 h 12"/>
                    <a:gd name="T6" fmla="*/ 0 w 13"/>
                    <a:gd name="T7" fmla="*/ 0 h 12"/>
                    <a:gd name="T8" fmla="*/ 0 w 13"/>
                    <a:gd name="T9" fmla="*/ 12 h 12"/>
                    <a:gd name="T10" fmla="*/ 0 w 13"/>
                    <a:gd name="T11" fmla="*/ 12 h 12"/>
                    <a:gd name="T12" fmla="*/ 0 60000 65536"/>
                    <a:gd name="T13" fmla="*/ 0 60000 65536"/>
                    <a:gd name="T14" fmla="*/ 0 60000 65536"/>
                    <a:gd name="T15" fmla="*/ 0 60000 65536"/>
                    <a:gd name="T16" fmla="*/ 0 60000 65536"/>
                    <a:gd name="T17" fmla="*/ 0 60000 65536"/>
                    <a:gd name="T18" fmla="*/ 0 w 13"/>
                    <a:gd name="T19" fmla="*/ 0 h 12"/>
                    <a:gd name="T20" fmla="*/ 13 w 13"/>
                    <a:gd name="T21" fmla="*/ 12 h 12"/>
                  </a:gdLst>
                  <a:ahLst/>
                  <a:cxnLst>
                    <a:cxn ang="T12">
                      <a:pos x="T0" y="T1"/>
                    </a:cxn>
                    <a:cxn ang="T13">
                      <a:pos x="T2" y="T3"/>
                    </a:cxn>
                    <a:cxn ang="T14">
                      <a:pos x="T4" y="T5"/>
                    </a:cxn>
                    <a:cxn ang="T15">
                      <a:pos x="T6" y="T7"/>
                    </a:cxn>
                    <a:cxn ang="T16">
                      <a:pos x="T8" y="T9"/>
                    </a:cxn>
                    <a:cxn ang="T17">
                      <a:pos x="T10" y="T11"/>
                    </a:cxn>
                  </a:cxnLst>
                  <a:rect l="T18" t="T19" r="T20" b="T21"/>
                  <a:pathLst>
                    <a:path w="13" h="12">
                      <a:moveTo>
                        <a:pt x="0" y="12"/>
                      </a:moveTo>
                      <a:lnTo>
                        <a:pt x="13" y="12"/>
                      </a:lnTo>
                      <a:lnTo>
                        <a:pt x="13" y="0"/>
                      </a:lnTo>
                      <a:lnTo>
                        <a:pt x="0" y="0"/>
                      </a:lnTo>
                      <a:lnTo>
                        <a:pt x="0" y="12"/>
                      </a:lnTo>
                      <a:close/>
                    </a:path>
                  </a:pathLst>
                </a:custGeom>
                <a:noFill/>
                <a:ln w="0">
                  <a:solidFill>
                    <a:srgbClr val="000000"/>
                  </a:solidFill>
                  <a:round/>
                  <a:headEnd/>
                  <a:tailEnd/>
                </a:ln>
              </p:spPr>
              <p:txBody>
                <a:bodyPr/>
                <a:lstStyle/>
                <a:p>
                  <a:endParaRPr lang="en-US"/>
                </a:p>
              </p:txBody>
            </p:sp>
            <p:sp>
              <p:nvSpPr>
                <p:cNvPr id="845" name="Freeform 1160"/>
                <p:cNvSpPr>
                  <a:spLocks/>
                </p:cNvSpPr>
                <p:nvPr/>
              </p:nvSpPr>
              <p:spPr bwMode="auto">
                <a:xfrm>
                  <a:off x="2743" y="2135"/>
                  <a:ext cx="13" cy="12"/>
                </a:xfrm>
                <a:custGeom>
                  <a:avLst/>
                  <a:gdLst>
                    <a:gd name="T0" fmla="*/ 0 w 13"/>
                    <a:gd name="T1" fmla="*/ 0 h 12"/>
                    <a:gd name="T2" fmla="*/ 0 w 13"/>
                    <a:gd name="T3" fmla="*/ 12 h 12"/>
                    <a:gd name="T4" fmla="*/ 13 w 13"/>
                    <a:gd name="T5" fmla="*/ 12 h 12"/>
                    <a:gd name="T6" fmla="*/ 13 w 13"/>
                    <a:gd name="T7" fmla="*/ 0 h 12"/>
                    <a:gd name="T8" fmla="*/ 0 w 13"/>
                    <a:gd name="T9" fmla="*/ 0 h 12"/>
                    <a:gd name="T10" fmla="*/ 0 w 13"/>
                    <a:gd name="T11" fmla="*/ 0 h 12"/>
                    <a:gd name="T12" fmla="*/ 0 60000 65536"/>
                    <a:gd name="T13" fmla="*/ 0 60000 65536"/>
                    <a:gd name="T14" fmla="*/ 0 60000 65536"/>
                    <a:gd name="T15" fmla="*/ 0 60000 65536"/>
                    <a:gd name="T16" fmla="*/ 0 60000 65536"/>
                    <a:gd name="T17" fmla="*/ 0 60000 65536"/>
                    <a:gd name="T18" fmla="*/ 0 w 13"/>
                    <a:gd name="T19" fmla="*/ 0 h 12"/>
                    <a:gd name="T20" fmla="*/ 13 w 13"/>
                    <a:gd name="T21" fmla="*/ 12 h 12"/>
                  </a:gdLst>
                  <a:ahLst/>
                  <a:cxnLst>
                    <a:cxn ang="T12">
                      <a:pos x="T0" y="T1"/>
                    </a:cxn>
                    <a:cxn ang="T13">
                      <a:pos x="T2" y="T3"/>
                    </a:cxn>
                    <a:cxn ang="T14">
                      <a:pos x="T4" y="T5"/>
                    </a:cxn>
                    <a:cxn ang="T15">
                      <a:pos x="T6" y="T7"/>
                    </a:cxn>
                    <a:cxn ang="T16">
                      <a:pos x="T8" y="T9"/>
                    </a:cxn>
                    <a:cxn ang="T17">
                      <a:pos x="T10" y="T11"/>
                    </a:cxn>
                  </a:cxnLst>
                  <a:rect l="T18" t="T19" r="T20" b="T21"/>
                  <a:pathLst>
                    <a:path w="13" h="12">
                      <a:moveTo>
                        <a:pt x="0" y="0"/>
                      </a:moveTo>
                      <a:lnTo>
                        <a:pt x="0" y="12"/>
                      </a:lnTo>
                      <a:lnTo>
                        <a:pt x="13" y="12"/>
                      </a:lnTo>
                      <a:lnTo>
                        <a:pt x="13" y="0"/>
                      </a:lnTo>
                      <a:lnTo>
                        <a:pt x="0" y="0"/>
                      </a:lnTo>
                      <a:close/>
                    </a:path>
                  </a:pathLst>
                </a:custGeom>
                <a:solidFill>
                  <a:srgbClr val="FFFFFF"/>
                </a:solidFill>
                <a:ln w="9525">
                  <a:noFill/>
                  <a:round/>
                  <a:headEnd/>
                  <a:tailEnd/>
                </a:ln>
              </p:spPr>
              <p:txBody>
                <a:bodyPr/>
                <a:lstStyle/>
                <a:p>
                  <a:endParaRPr lang="en-US"/>
                </a:p>
              </p:txBody>
            </p:sp>
            <p:sp>
              <p:nvSpPr>
                <p:cNvPr id="846" name="Freeform 1161"/>
                <p:cNvSpPr>
                  <a:spLocks/>
                </p:cNvSpPr>
                <p:nvPr/>
              </p:nvSpPr>
              <p:spPr bwMode="auto">
                <a:xfrm>
                  <a:off x="2743" y="2135"/>
                  <a:ext cx="13" cy="12"/>
                </a:xfrm>
                <a:custGeom>
                  <a:avLst/>
                  <a:gdLst>
                    <a:gd name="T0" fmla="*/ 0 w 13"/>
                    <a:gd name="T1" fmla="*/ 12 h 12"/>
                    <a:gd name="T2" fmla="*/ 13 w 13"/>
                    <a:gd name="T3" fmla="*/ 12 h 12"/>
                    <a:gd name="T4" fmla="*/ 13 w 13"/>
                    <a:gd name="T5" fmla="*/ 0 h 12"/>
                    <a:gd name="T6" fmla="*/ 0 w 13"/>
                    <a:gd name="T7" fmla="*/ 0 h 12"/>
                    <a:gd name="T8" fmla="*/ 0 w 13"/>
                    <a:gd name="T9" fmla="*/ 12 h 12"/>
                    <a:gd name="T10" fmla="*/ 0 w 13"/>
                    <a:gd name="T11" fmla="*/ 12 h 12"/>
                    <a:gd name="T12" fmla="*/ 0 60000 65536"/>
                    <a:gd name="T13" fmla="*/ 0 60000 65536"/>
                    <a:gd name="T14" fmla="*/ 0 60000 65536"/>
                    <a:gd name="T15" fmla="*/ 0 60000 65536"/>
                    <a:gd name="T16" fmla="*/ 0 60000 65536"/>
                    <a:gd name="T17" fmla="*/ 0 60000 65536"/>
                    <a:gd name="T18" fmla="*/ 0 w 13"/>
                    <a:gd name="T19" fmla="*/ 0 h 12"/>
                    <a:gd name="T20" fmla="*/ 13 w 13"/>
                    <a:gd name="T21" fmla="*/ 12 h 12"/>
                  </a:gdLst>
                  <a:ahLst/>
                  <a:cxnLst>
                    <a:cxn ang="T12">
                      <a:pos x="T0" y="T1"/>
                    </a:cxn>
                    <a:cxn ang="T13">
                      <a:pos x="T2" y="T3"/>
                    </a:cxn>
                    <a:cxn ang="T14">
                      <a:pos x="T4" y="T5"/>
                    </a:cxn>
                    <a:cxn ang="T15">
                      <a:pos x="T6" y="T7"/>
                    </a:cxn>
                    <a:cxn ang="T16">
                      <a:pos x="T8" y="T9"/>
                    </a:cxn>
                    <a:cxn ang="T17">
                      <a:pos x="T10" y="T11"/>
                    </a:cxn>
                  </a:cxnLst>
                  <a:rect l="T18" t="T19" r="T20" b="T21"/>
                  <a:pathLst>
                    <a:path w="13" h="12">
                      <a:moveTo>
                        <a:pt x="0" y="12"/>
                      </a:moveTo>
                      <a:lnTo>
                        <a:pt x="13" y="12"/>
                      </a:lnTo>
                      <a:lnTo>
                        <a:pt x="13" y="0"/>
                      </a:lnTo>
                      <a:lnTo>
                        <a:pt x="0" y="0"/>
                      </a:lnTo>
                      <a:lnTo>
                        <a:pt x="0" y="12"/>
                      </a:lnTo>
                      <a:close/>
                    </a:path>
                  </a:pathLst>
                </a:custGeom>
                <a:noFill/>
                <a:ln w="0">
                  <a:solidFill>
                    <a:srgbClr val="000000"/>
                  </a:solidFill>
                  <a:round/>
                  <a:headEnd/>
                  <a:tailEnd/>
                </a:ln>
              </p:spPr>
              <p:txBody>
                <a:bodyPr/>
                <a:lstStyle/>
                <a:p>
                  <a:endParaRPr lang="en-US"/>
                </a:p>
              </p:txBody>
            </p:sp>
            <p:sp>
              <p:nvSpPr>
                <p:cNvPr id="847" name="Freeform 1162"/>
                <p:cNvSpPr>
                  <a:spLocks noEditPoints="1"/>
                </p:cNvSpPr>
                <p:nvPr/>
              </p:nvSpPr>
              <p:spPr bwMode="auto">
                <a:xfrm>
                  <a:off x="2669" y="2095"/>
                  <a:ext cx="53" cy="63"/>
                </a:xfrm>
                <a:custGeom>
                  <a:avLst/>
                  <a:gdLst>
                    <a:gd name="T0" fmla="*/ 0 w 53"/>
                    <a:gd name="T1" fmla="*/ 63 h 63"/>
                    <a:gd name="T2" fmla="*/ 10 w 53"/>
                    <a:gd name="T3" fmla="*/ 50 h 63"/>
                    <a:gd name="T4" fmla="*/ 11 w 53"/>
                    <a:gd name="T5" fmla="*/ 50 h 63"/>
                    <a:gd name="T6" fmla="*/ 11 w 53"/>
                    <a:gd name="T7" fmla="*/ 50 h 63"/>
                    <a:gd name="T8" fmla="*/ 1 w 53"/>
                    <a:gd name="T9" fmla="*/ 63 h 63"/>
                    <a:gd name="T10" fmla="*/ 0 w 53"/>
                    <a:gd name="T11" fmla="*/ 63 h 63"/>
                    <a:gd name="T12" fmla="*/ 0 w 53"/>
                    <a:gd name="T13" fmla="*/ 63 h 63"/>
                    <a:gd name="T14" fmla="*/ 0 w 53"/>
                    <a:gd name="T15" fmla="*/ 63 h 63"/>
                    <a:gd name="T16" fmla="*/ 15 w 53"/>
                    <a:gd name="T17" fmla="*/ 43 h 63"/>
                    <a:gd name="T18" fmla="*/ 26 w 53"/>
                    <a:gd name="T19" fmla="*/ 31 h 63"/>
                    <a:gd name="T20" fmla="*/ 27 w 53"/>
                    <a:gd name="T21" fmla="*/ 31 h 63"/>
                    <a:gd name="T22" fmla="*/ 27 w 53"/>
                    <a:gd name="T23" fmla="*/ 32 h 63"/>
                    <a:gd name="T24" fmla="*/ 16 w 53"/>
                    <a:gd name="T25" fmla="*/ 43 h 63"/>
                    <a:gd name="T26" fmla="*/ 16 w 53"/>
                    <a:gd name="T27" fmla="*/ 44 h 63"/>
                    <a:gd name="T28" fmla="*/ 15 w 53"/>
                    <a:gd name="T29" fmla="*/ 43 h 63"/>
                    <a:gd name="T30" fmla="*/ 15 w 53"/>
                    <a:gd name="T31" fmla="*/ 43 h 63"/>
                    <a:gd name="T32" fmla="*/ 32 w 53"/>
                    <a:gd name="T33" fmla="*/ 24 h 63"/>
                    <a:gd name="T34" fmla="*/ 42 w 53"/>
                    <a:gd name="T35" fmla="*/ 11 h 63"/>
                    <a:gd name="T36" fmla="*/ 43 w 53"/>
                    <a:gd name="T37" fmla="*/ 11 h 63"/>
                    <a:gd name="T38" fmla="*/ 43 w 53"/>
                    <a:gd name="T39" fmla="*/ 12 h 63"/>
                    <a:gd name="T40" fmla="*/ 32 w 53"/>
                    <a:gd name="T41" fmla="*/ 24 h 63"/>
                    <a:gd name="T42" fmla="*/ 32 w 53"/>
                    <a:gd name="T43" fmla="*/ 24 h 63"/>
                    <a:gd name="T44" fmla="*/ 32 w 53"/>
                    <a:gd name="T45" fmla="*/ 24 h 63"/>
                    <a:gd name="T46" fmla="*/ 32 w 53"/>
                    <a:gd name="T47" fmla="*/ 24 h 63"/>
                    <a:gd name="T48" fmla="*/ 48 w 53"/>
                    <a:gd name="T49" fmla="*/ 4 h 63"/>
                    <a:gd name="T50" fmla="*/ 52 w 53"/>
                    <a:gd name="T51" fmla="*/ 0 h 63"/>
                    <a:gd name="T52" fmla="*/ 53 w 53"/>
                    <a:gd name="T53" fmla="*/ 0 h 63"/>
                    <a:gd name="T54" fmla="*/ 53 w 53"/>
                    <a:gd name="T55" fmla="*/ 0 h 63"/>
                    <a:gd name="T56" fmla="*/ 49 w 53"/>
                    <a:gd name="T57" fmla="*/ 5 h 63"/>
                    <a:gd name="T58" fmla="*/ 48 w 53"/>
                    <a:gd name="T59" fmla="*/ 5 h 63"/>
                    <a:gd name="T60" fmla="*/ 48 w 53"/>
                    <a:gd name="T61" fmla="*/ 4 h 63"/>
                    <a:gd name="T62" fmla="*/ 48 w 53"/>
                    <a:gd name="T63" fmla="*/ 4 h 6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53"/>
                    <a:gd name="T97" fmla="*/ 0 h 63"/>
                    <a:gd name="T98" fmla="*/ 53 w 53"/>
                    <a:gd name="T99" fmla="*/ 63 h 6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53" h="63">
                      <a:moveTo>
                        <a:pt x="0" y="63"/>
                      </a:moveTo>
                      <a:lnTo>
                        <a:pt x="10" y="50"/>
                      </a:lnTo>
                      <a:lnTo>
                        <a:pt x="11" y="50"/>
                      </a:lnTo>
                      <a:lnTo>
                        <a:pt x="1" y="63"/>
                      </a:lnTo>
                      <a:lnTo>
                        <a:pt x="0" y="63"/>
                      </a:lnTo>
                      <a:close/>
                      <a:moveTo>
                        <a:pt x="15" y="43"/>
                      </a:moveTo>
                      <a:lnTo>
                        <a:pt x="26" y="31"/>
                      </a:lnTo>
                      <a:lnTo>
                        <a:pt x="27" y="31"/>
                      </a:lnTo>
                      <a:lnTo>
                        <a:pt x="27" y="32"/>
                      </a:lnTo>
                      <a:lnTo>
                        <a:pt x="16" y="43"/>
                      </a:lnTo>
                      <a:lnTo>
                        <a:pt x="16" y="44"/>
                      </a:lnTo>
                      <a:lnTo>
                        <a:pt x="15" y="43"/>
                      </a:lnTo>
                      <a:close/>
                      <a:moveTo>
                        <a:pt x="32" y="24"/>
                      </a:moveTo>
                      <a:lnTo>
                        <a:pt x="42" y="11"/>
                      </a:lnTo>
                      <a:lnTo>
                        <a:pt x="43" y="11"/>
                      </a:lnTo>
                      <a:lnTo>
                        <a:pt x="43" y="12"/>
                      </a:lnTo>
                      <a:lnTo>
                        <a:pt x="32" y="24"/>
                      </a:lnTo>
                      <a:close/>
                      <a:moveTo>
                        <a:pt x="48" y="4"/>
                      </a:moveTo>
                      <a:lnTo>
                        <a:pt x="52" y="0"/>
                      </a:lnTo>
                      <a:lnTo>
                        <a:pt x="53" y="0"/>
                      </a:lnTo>
                      <a:lnTo>
                        <a:pt x="49" y="5"/>
                      </a:lnTo>
                      <a:lnTo>
                        <a:pt x="48" y="5"/>
                      </a:lnTo>
                      <a:lnTo>
                        <a:pt x="48" y="4"/>
                      </a:lnTo>
                      <a:close/>
                    </a:path>
                  </a:pathLst>
                </a:custGeom>
                <a:solidFill>
                  <a:srgbClr val="000000"/>
                </a:solidFill>
                <a:ln w="9525">
                  <a:noFill/>
                  <a:round/>
                  <a:headEnd/>
                  <a:tailEnd/>
                </a:ln>
              </p:spPr>
              <p:txBody>
                <a:bodyPr/>
                <a:lstStyle/>
                <a:p>
                  <a:endParaRPr lang="en-US"/>
                </a:p>
              </p:txBody>
            </p:sp>
            <p:sp>
              <p:nvSpPr>
                <p:cNvPr id="848" name="Freeform 1163"/>
                <p:cNvSpPr>
                  <a:spLocks/>
                </p:cNvSpPr>
                <p:nvPr/>
              </p:nvSpPr>
              <p:spPr bwMode="auto">
                <a:xfrm>
                  <a:off x="2669" y="2145"/>
                  <a:ext cx="11" cy="13"/>
                </a:xfrm>
                <a:custGeom>
                  <a:avLst/>
                  <a:gdLst>
                    <a:gd name="T0" fmla="*/ 0 w 11"/>
                    <a:gd name="T1" fmla="*/ 13 h 13"/>
                    <a:gd name="T2" fmla="*/ 10 w 11"/>
                    <a:gd name="T3" fmla="*/ 0 h 13"/>
                    <a:gd name="T4" fmla="*/ 11 w 11"/>
                    <a:gd name="T5" fmla="*/ 0 h 13"/>
                    <a:gd name="T6" fmla="*/ 11 w 11"/>
                    <a:gd name="T7" fmla="*/ 0 h 13"/>
                    <a:gd name="T8" fmla="*/ 1 w 11"/>
                    <a:gd name="T9" fmla="*/ 13 h 13"/>
                    <a:gd name="T10" fmla="*/ 0 w 11"/>
                    <a:gd name="T11" fmla="*/ 13 h 13"/>
                    <a:gd name="T12" fmla="*/ 0 w 11"/>
                    <a:gd name="T13" fmla="*/ 13 h 13"/>
                    <a:gd name="T14" fmla="*/ 0 w 11"/>
                    <a:gd name="T15" fmla="*/ 13 h 13"/>
                    <a:gd name="T16" fmla="*/ 0 60000 65536"/>
                    <a:gd name="T17" fmla="*/ 0 60000 65536"/>
                    <a:gd name="T18" fmla="*/ 0 60000 65536"/>
                    <a:gd name="T19" fmla="*/ 0 60000 65536"/>
                    <a:gd name="T20" fmla="*/ 0 60000 65536"/>
                    <a:gd name="T21" fmla="*/ 0 60000 65536"/>
                    <a:gd name="T22" fmla="*/ 0 60000 65536"/>
                    <a:gd name="T23" fmla="*/ 0 60000 65536"/>
                    <a:gd name="T24" fmla="*/ 0 w 11"/>
                    <a:gd name="T25" fmla="*/ 0 h 13"/>
                    <a:gd name="T26" fmla="*/ 11 w 11"/>
                    <a:gd name="T27" fmla="*/ 13 h 1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1" h="13">
                      <a:moveTo>
                        <a:pt x="0" y="13"/>
                      </a:moveTo>
                      <a:lnTo>
                        <a:pt x="10" y="0"/>
                      </a:lnTo>
                      <a:lnTo>
                        <a:pt x="11" y="0"/>
                      </a:lnTo>
                      <a:lnTo>
                        <a:pt x="1" y="13"/>
                      </a:lnTo>
                      <a:lnTo>
                        <a:pt x="0" y="13"/>
                      </a:lnTo>
                    </a:path>
                  </a:pathLst>
                </a:custGeom>
                <a:noFill/>
                <a:ln w="1588">
                  <a:solidFill>
                    <a:srgbClr val="000000"/>
                  </a:solidFill>
                  <a:round/>
                  <a:headEnd/>
                  <a:tailEnd/>
                </a:ln>
              </p:spPr>
              <p:txBody>
                <a:bodyPr/>
                <a:lstStyle/>
                <a:p>
                  <a:endParaRPr lang="en-US"/>
                </a:p>
              </p:txBody>
            </p:sp>
            <p:sp>
              <p:nvSpPr>
                <p:cNvPr id="849" name="Freeform 1164"/>
                <p:cNvSpPr>
                  <a:spLocks/>
                </p:cNvSpPr>
                <p:nvPr/>
              </p:nvSpPr>
              <p:spPr bwMode="auto">
                <a:xfrm>
                  <a:off x="2684" y="2126"/>
                  <a:ext cx="12" cy="13"/>
                </a:xfrm>
                <a:custGeom>
                  <a:avLst/>
                  <a:gdLst>
                    <a:gd name="T0" fmla="*/ 0 w 12"/>
                    <a:gd name="T1" fmla="*/ 12 h 13"/>
                    <a:gd name="T2" fmla="*/ 11 w 12"/>
                    <a:gd name="T3" fmla="*/ 0 h 13"/>
                    <a:gd name="T4" fmla="*/ 12 w 12"/>
                    <a:gd name="T5" fmla="*/ 0 h 13"/>
                    <a:gd name="T6" fmla="*/ 12 w 12"/>
                    <a:gd name="T7" fmla="*/ 1 h 13"/>
                    <a:gd name="T8" fmla="*/ 1 w 12"/>
                    <a:gd name="T9" fmla="*/ 12 h 13"/>
                    <a:gd name="T10" fmla="*/ 1 w 12"/>
                    <a:gd name="T11" fmla="*/ 13 h 13"/>
                    <a:gd name="T12" fmla="*/ 0 w 12"/>
                    <a:gd name="T13" fmla="*/ 12 h 13"/>
                    <a:gd name="T14" fmla="*/ 0 w 12"/>
                    <a:gd name="T15" fmla="*/ 12 h 13"/>
                    <a:gd name="T16" fmla="*/ 0 60000 65536"/>
                    <a:gd name="T17" fmla="*/ 0 60000 65536"/>
                    <a:gd name="T18" fmla="*/ 0 60000 65536"/>
                    <a:gd name="T19" fmla="*/ 0 60000 65536"/>
                    <a:gd name="T20" fmla="*/ 0 60000 65536"/>
                    <a:gd name="T21" fmla="*/ 0 60000 65536"/>
                    <a:gd name="T22" fmla="*/ 0 60000 65536"/>
                    <a:gd name="T23" fmla="*/ 0 60000 65536"/>
                    <a:gd name="T24" fmla="*/ 0 w 12"/>
                    <a:gd name="T25" fmla="*/ 0 h 13"/>
                    <a:gd name="T26" fmla="*/ 12 w 12"/>
                    <a:gd name="T27" fmla="*/ 13 h 1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2" h="13">
                      <a:moveTo>
                        <a:pt x="0" y="12"/>
                      </a:moveTo>
                      <a:lnTo>
                        <a:pt x="11" y="0"/>
                      </a:lnTo>
                      <a:lnTo>
                        <a:pt x="12" y="0"/>
                      </a:lnTo>
                      <a:lnTo>
                        <a:pt x="12" y="1"/>
                      </a:lnTo>
                      <a:lnTo>
                        <a:pt x="1" y="12"/>
                      </a:lnTo>
                      <a:lnTo>
                        <a:pt x="1" y="13"/>
                      </a:lnTo>
                      <a:lnTo>
                        <a:pt x="0" y="12"/>
                      </a:lnTo>
                    </a:path>
                  </a:pathLst>
                </a:custGeom>
                <a:noFill/>
                <a:ln w="1588">
                  <a:solidFill>
                    <a:srgbClr val="000000"/>
                  </a:solidFill>
                  <a:round/>
                  <a:headEnd/>
                  <a:tailEnd/>
                </a:ln>
              </p:spPr>
              <p:txBody>
                <a:bodyPr/>
                <a:lstStyle/>
                <a:p>
                  <a:endParaRPr lang="en-US"/>
                </a:p>
              </p:txBody>
            </p:sp>
            <p:sp>
              <p:nvSpPr>
                <p:cNvPr id="850" name="Freeform 1165"/>
                <p:cNvSpPr>
                  <a:spLocks/>
                </p:cNvSpPr>
                <p:nvPr/>
              </p:nvSpPr>
              <p:spPr bwMode="auto">
                <a:xfrm>
                  <a:off x="2701" y="2106"/>
                  <a:ext cx="11" cy="13"/>
                </a:xfrm>
                <a:custGeom>
                  <a:avLst/>
                  <a:gdLst>
                    <a:gd name="T0" fmla="*/ 0 w 11"/>
                    <a:gd name="T1" fmla="*/ 13 h 13"/>
                    <a:gd name="T2" fmla="*/ 10 w 11"/>
                    <a:gd name="T3" fmla="*/ 0 h 13"/>
                    <a:gd name="T4" fmla="*/ 11 w 11"/>
                    <a:gd name="T5" fmla="*/ 0 h 13"/>
                    <a:gd name="T6" fmla="*/ 11 w 11"/>
                    <a:gd name="T7" fmla="*/ 1 h 13"/>
                    <a:gd name="T8" fmla="*/ 0 w 11"/>
                    <a:gd name="T9" fmla="*/ 13 h 13"/>
                    <a:gd name="T10" fmla="*/ 0 w 11"/>
                    <a:gd name="T11" fmla="*/ 13 h 13"/>
                    <a:gd name="T12" fmla="*/ 0 w 11"/>
                    <a:gd name="T13" fmla="*/ 13 h 13"/>
                    <a:gd name="T14" fmla="*/ 0 w 11"/>
                    <a:gd name="T15" fmla="*/ 13 h 13"/>
                    <a:gd name="T16" fmla="*/ 0 60000 65536"/>
                    <a:gd name="T17" fmla="*/ 0 60000 65536"/>
                    <a:gd name="T18" fmla="*/ 0 60000 65536"/>
                    <a:gd name="T19" fmla="*/ 0 60000 65536"/>
                    <a:gd name="T20" fmla="*/ 0 60000 65536"/>
                    <a:gd name="T21" fmla="*/ 0 60000 65536"/>
                    <a:gd name="T22" fmla="*/ 0 60000 65536"/>
                    <a:gd name="T23" fmla="*/ 0 60000 65536"/>
                    <a:gd name="T24" fmla="*/ 0 w 11"/>
                    <a:gd name="T25" fmla="*/ 0 h 13"/>
                    <a:gd name="T26" fmla="*/ 11 w 11"/>
                    <a:gd name="T27" fmla="*/ 13 h 1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1" h="13">
                      <a:moveTo>
                        <a:pt x="0" y="13"/>
                      </a:moveTo>
                      <a:lnTo>
                        <a:pt x="10" y="0"/>
                      </a:lnTo>
                      <a:lnTo>
                        <a:pt x="11" y="0"/>
                      </a:lnTo>
                      <a:lnTo>
                        <a:pt x="11" y="1"/>
                      </a:lnTo>
                      <a:lnTo>
                        <a:pt x="0" y="13"/>
                      </a:lnTo>
                    </a:path>
                  </a:pathLst>
                </a:custGeom>
                <a:noFill/>
                <a:ln w="1588">
                  <a:solidFill>
                    <a:srgbClr val="000000"/>
                  </a:solidFill>
                  <a:round/>
                  <a:headEnd/>
                  <a:tailEnd/>
                </a:ln>
              </p:spPr>
              <p:txBody>
                <a:bodyPr/>
                <a:lstStyle/>
                <a:p>
                  <a:endParaRPr lang="en-US"/>
                </a:p>
              </p:txBody>
            </p:sp>
            <p:sp>
              <p:nvSpPr>
                <p:cNvPr id="851" name="Freeform 1166"/>
                <p:cNvSpPr>
                  <a:spLocks/>
                </p:cNvSpPr>
                <p:nvPr/>
              </p:nvSpPr>
              <p:spPr bwMode="auto">
                <a:xfrm>
                  <a:off x="2717" y="2095"/>
                  <a:ext cx="5" cy="5"/>
                </a:xfrm>
                <a:custGeom>
                  <a:avLst/>
                  <a:gdLst>
                    <a:gd name="T0" fmla="*/ 0 w 5"/>
                    <a:gd name="T1" fmla="*/ 4 h 5"/>
                    <a:gd name="T2" fmla="*/ 4 w 5"/>
                    <a:gd name="T3" fmla="*/ 0 h 5"/>
                    <a:gd name="T4" fmla="*/ 5 w 5"/>
                    <a:gd name="T5" fmla="*/ 0 h 5"/>
                    <a:gd name="T6" fmla="*/ 5 w 5"/>
                    <a:gd name="T7" fmla="*/ 0 h 5"/>
                    <a:gd name="T8" fmla="*/ 1 w 5"/>
                    <a:gd name="T9" fmla="*/ 5 h 5"/>
                    <a:gd name="T10" fmla="*/ 0 w 5"/>
                    <a:gd name="T11" fmla="*/ 5 h 5"/>
                    <a:gd name="T12" fmla="*/ 0 w 5"/>
                    <a:gd name="T13" fmla="*/ 4 h 5"/>
                    <a:gd name="T14" fmla="*/ 0 w 5"/>
                    <a:gd name="T15" fmla="*/ 4 h 5"/>
                    <a:gd name="T16" fmla="*/ 0 60000 65536"/>
                    <a:gd name="T17" fmla="*/ 0 60000 65536"/>
                    <a:gd name="T18" fmla="*/ 0 60000 65536"/>
                    <a:gd name="T19" fmla="*/ 0 60000 65536"/>
                    <a:gd name="T20" fmla="*/ 0 60000 65536"/>
                    <a:gd name="T21" fmla="*/ 0 60000 65536"/>
                    <a:gd name="T22" fmla="*/ 0 60000 65536"/>
                    <a:gd name="T23" fmla="*/ 0 60000 65536"/>
                    <a:gd name="T24" fmla="*/ 0 w 5"/>
                    <a:gd name="T25" fmla="*/ 0 h 5"/>
                    <a:gd name="T26" fmla="*/ 5 w 5"/>
                    <a:gd name="T27" fmla="*/ 5 h 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 h="5">
                      <a:moveTo>
                        <a:pt x="0" y="4"/>
                      </a:moveTo>
                      <a:lnTo>
                        <a:pt x="4" y="0"/>
                      </a:lnTo>
                      <a:lnTo>
                        <a:pt x="5" y="0"/>
                      </a:lnTo>
                      <a:lnTo>
                        <a:pt x="1" y="5"/>
                      </a:lnTo>
                      <a:lnTo>
                        <a:pt x="0" y="5"/>
                      </a:lnTo>
                      <a:lnTo>
                        <a:pt x="0" y="4"/>
                      </a:lnTo>
                    </a:path>
                  </a:pathLst>
                </a:custGeom>
                <a:noFill/>
                <a:ln w="1588">
                  <a:solidFill>
                    <a:srgbClr val="000000"/>
                  </a:solidFill>
                  <a:round/>
                  <a:headEnd/>
                  <a:tailEnd/>
                </a:ln>
              </p:spPr>
              <p:txBody>
                <a:bodyPr/>
                <a:lstStyle/>
                <a:p>
                  <a:endParaRPr lang="en-US"/>
                </a:p>
              </p:txBody>
            </p:sp>
            <p:sp>
              <p:nvSpPr>
                <p:cNvPr id="852" name="Freeform 1167"/>
                <p:cNvSpPr>
                  <a:spLocks noEditPoints="1"/>
                </p:cNvSpPr>
                <p:nvPr/>
              </p:nvSpPr>
              <p:spPr bwMode="auto">
                <a:xfrm>
                  <a:off x="2617" y="2139"/>
                  <a:ext cx="104" cy="37"/>
                </a:xfrm>
                <a:custGeom>
                  <a:avLst/>
                  <a:gdLst>
                    <a:gd name="T0" fmla="*/ 104 w 104"/>
                    <a:gd name="T1" fmla="*/ 12 h 37"/>
                    <a:gd name="T2" fmla="*/ 92 w 104"/>
                    <a:gd name="T3" fmla="*/ 0 h 37"/>
                    <a:gd name="T4" fmla="*/ 92 w 104"/>
                    <a:gd name="T5" fmla="*/ 12 h 37"/>
                    <a:gd name="T6" fmla="*/ 104 w 104"/>
                    <a:gd name="T7" fmla="*/ 12 h 37"/>
                    <a:gd name="T8" fmla="*/ 104 w 104"/>
                    <a:gd name="T9" fmla="*/ 12 h 37"/>
                    <a:gd name="T10" fmla="*/ 104 w 104"/>
                    <a:gd name="T11" fmla="*/ 12 h 37"/>
                    <a:gd name="T12" fmla="*/ 92 w 104"/>
                    <a:gd name="T13" fmla="*/ 12 h 37"/>
                    <a:gd name="T14" fmla="*/ 92 w 104"/>
                    <a:gd name="T15" fmla="*/ 0 h 37"/>
                    <a:gd name="T16" fmla="*/ 0 w 104"/>
                    <a:gd name="T17" fmla="*/ 0 h 37"/>
                    <a:gd name="T18" fmla="*/ 0 w 104"/>
                    <a:gd name="T19" fmla="*/ 37 h 37"/>
                    <a:gd name="T20" fmla="*/ 104 w 104"/>
                    <a:gd name="T21" fmla="*/ 37 h 37"/>
                    <a:gd name="T22" fmla="*/ 104 w 104"/>
                    <a:gd name="T23" fmla="*/ 12 h 37"/>
                    <a:gd name="T24" fmla="*/ 104 w 104"/>
                    <a:gd name="T25" fmla="*/ 12 h 3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04"/>
                    <a:gd name="T40" fmla="*/ 0 h 37"/>
                    <a:gd name="T41" fmla="*/ 104 w 104"/>
                    <a:gd name="T42" fmla="*/ 37 h 3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04" h="37">
                      <a:moveTo>
                        <a:pt x="104" y="12"/>
                      </a:moveTo>
                      <a:lnTo>
                        <a:pt x="92" y="0"/>
                      </a:lnTo>
                      <a:lnTo>
                        <a:pt x="92" y="12"/>
                      </a:lnTo>
                      <a:lnTo>
                        <a:pt x="104" y="12"/>
                      </a:lnTo>
                      <a:close/>
                      <a:moveTo>
                        <a:pt x="104" y="12"/>
                      </a:moveTo>
                      <a:lnTo>
                        <a:pt x="92" y="12"/>
                      </a:lnTo>
                      <a:lnTo>
                        <a:pt x="92" y="0"/>
                      </a:lnTo>
                      <a:lnTo>
                        <a:pt x="0" y="0"/>
                      </a:lnTo>
                      <a:lnTo>
                        <a:pt x="0" y="37"/>
                      </a:lnTo>
                      <a:lnTo>
                        <a:pt x="104" y="37"/>
                      </a:lnTo>
                      <a:lnTo>
                        <a:pt x="104" y="12"/>
                      </a:lnTo>
                      <a:close/>
                    </a:path>
                  </a:pathLst>
                </a:custGeom>
                <a:solidFill>
                  <a:srgbClr val="EAEAEA"/>
                </a:solidFill>
                <a:ln w="9525">
                  <a:noFill/>
                  <a:round/>
                  <a:headEnd/>
                  <a:tailEnd/>
                </a:ln>
              </p:spPr>
              <p:txBody>
                <a:bodyPr/>
                <a:lstStyle/>
                <a:p>
                  <a:endParaRPr lang="en-US"/>
                </a:p>
              </p:txBody>
            </p:sp>
            <p:sp>
              <p:nvSpPr>
                <p:cNvPr id="853" name="Freeform 1168"/>
                <p:cNvSpPr>
                  <a:spLocks/>
                </p:cNvSpPr>
                <p:nvPr/>
              </p:nvSpPr>
              <p:spPr bwMode="auto">
                <a:xfrm>
                  <a:off x="2709" y="2139"/>
                  <a:ext cx="12" cy="12"/>
                </a:xfrm>
                <a:custGeom>
                  <a:avLst/>
                  <a:gdLst>
                    <a:gd name="T0" fmla="*/ 12 w 12"/>
                    <a:gd name="T1" fmla="*/ 12 h 12"/>
                    <a:gd name="T2" fmla="*/ 0 w 12"/>
                    <a:gd name="T3" fmla="*/ 0 h 12"/>
                    <a:gd name="T4" fmla="*/ 0 w 12"/>
                    <a:gd name="T5" fmla="*/ 12 h 12"/>
                    <a:gd name="T6" fmla="*/ 12 w 12"/>
                    <a:gd name="T7" fmla="*/ 12 h 12"/>
                    <a:gd name="T8" fmla="*/ 12 w 12"/>
                    <a:gd name="T9" fmla="*/ 12 h 12"/>
                    <a:gd name="T10" fmla="*/ 0 60000 65536"/>
                    <a:gd name="T11" fmla="*/ 0 60000 65536"/>
                    <a:gd name="T12" fmla="*/ 0 60000 65536"/>
                    <a:gd name="T13" fmla="*/ 0 60000 65536"/>
                    <a:gd name="T14" fmla="*/ 0 60000 65536"/>
                    <a:gd name="T15" fmla="*/ 0 w 12"/>
                    <a:gd name="T16" fmla="*/ 0 h 12"/>
                    <a:gd name="T17" fmla="*/ 12 w 12"/>
                    <a:gd name="T18" fmla="*/ 12 h 12"/>
                  </a:gdLst>
                  <a:ahLst/>
                  <a:cxnLst>
                    <a:cxn ang="T10">
                      <a:pos x="T0" y="T1"/>
                    </a:cxn>
                    <a:cxn ang="T11">
                      <a:pos x="T2" y="T3"/>
                    </a:cxn>
                    <a:cxn ang="T12">
                      <a:pos x="T4" y="T5"/>
                    </a:cxn>
                    <a:cxn ang="T13">
                      <a:pos x="T6" y="T7"/>
                    </a:cxn>
                    <a:cxn ang="T14">
                      <a:pos x="T8" y="T9"/>
                    </a:cxn>
                  </a:cxnLst>
                  <a:rect l="T15" t="T16" r="T17" b="T18"/>
                  <a:pathLst>
                    <a:path w="12" h="12">
                      <a:moveTo>
                        <a:pt x="12" y="12"/>
                      </a:moveTo>
                      <a:lnTo>
                        <a:pt x="0" y="0"/>
                      </a:lnTo>
                      <a:lnTo>
                        <a:pt x="0" y="12"/>
                      </a:lnTo>
                      <a:lnTo>
                        <a:pt x="12" y="12"/>
                      </a:lnTo>
                      <a:close/>
                    </a:path>
                  </a:pathLst>
                </a:custGeom>
                <a:noFill/>
                <a:ln w="0">
                  <a:solidFill>
                    <a:srgbClr val="000000"/>
                  </a:solidFill>
                  <a:round/>
                  <a:headEnd/>
                  <a:tailEnd/>
                </a:ln>
              </p:spPr>
              <p:txBody>
                <a:bodyPr/>
                <a:lstStyle/>
                <a:p>
                  <a:endParaRPr lang="en-US"/>
                </a:p>
              </p:txBody>
            </p:sp>
            <p:sp>
              <p:nvSpPr>
                <p:cNvPr id="854" name="Freeform 1169"/>
                <p:cNvSpPr>
                  <a:spLocks/>
                </p:cNvSpPr>
                <p:nvPr/>
              </p:nvSpPr>
              <p:spPr bwMode="auto">
                <a:xfrm>
                  <a:off x="2617" y="2139"/>
                  <a:ext cx="104" cy="37"/>
                </a:xfrm>
                <a:custGeom>
                  <a:avLst/>
                  <a:gdLst>
                    <a:gd name="T0" fmla="*/ 104 w 104"/>
                    <a:gd name="T1" fmla="*/ 12 h 37"/>
                    <a:gd name="T2" fmla="*/ 92 w 104"/>
                    <a:gd name="T3" fmla="*/ 12 h 37"/>
                    <a:gd name="T4" fmla="*/ 92 w 104"/>
                    <a:gd name="T5" fmla="*/ 0 h 37"/>
                    <a:gd name="T6" fmla="*/ 0 w 104"/>
                    <a:gd name="T7" fmla="*/ 0 h 37"/>
                    <a:gd name="T8" fmla="*/ 0 w 104"/>
                    <a:gd name="T9" fmla="*/ 37 h 37"/>
                    <a:gd name="T10" fmla="*/ 104 w 104"/>
                    <a:gd name="T11" fmla="*/ 37 h 37"/>
                    <a:gd name="T12" fmla="*/ 104 w 104"/>
                    <a:gd name="T13" fmla="*/ 12 h 37"/>
                    <a:gd name="T14" fmla="*/ 0 60000 65536"/>
                    <a:gd name="T15" fmla="*/ 0 60000 65536"/>
                    <a:gd name="T16" fmla="*/ 0 60000 65536"/>
                    <a:gd name="T17" fmla="*/ 0 60000 65536"/>
                    <a:gd name="T18" fmla="*/ 0 60000 65536"/>
                    <a:gd name="T19" fmla="*/ 0 60000 65536"/>
                    <a:gd name="T20" fmla="*/ 0 60000 65536"/>
                    <a:gd name="T21" fmla="*/ 0 w 104"/>
                    <a:gd name="T22" fmla="*/ 0 h 37"/>
                    <a:gd name="T23" fmla="*/ 104 w 104"/>
                    <a:gd name="T24" fmla="*/ 37 h 3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4" h="37">
                      <a:moveTo>
                        <a:pt x="104" y="12"/>
                      </a:moveTo>
                      <a:lnTo>
                        <a:pt x="92" y="12"/>
                      </a:lnTo>
                      <a:lnTo>
                        <a:pt x="92" y="0"/>
                      </a:lnTo>
                      <a:lnTo>
                        <a:pt x="0" y="0"/>
                      </a:lnTo>
                      <a:lnTo>
                        <a:pt x="0" y="37"/>
                      </a:lnTo>
                      <a:lnTo>
                        <a:pt x="104" y="37"/>
                      </a:lnTo>
                      <a:lnTo>
                        <a:pt x="104" y="12"/>
                      </a:lnTo>
                      <a:close/>
                    </a:path>
                  </a:pathLst>
                </a:custGeom>
                <a:noFill/>
                <a:ln w="0">
                  <a:solidFill>
                    <a:srgbClr val="000000"/>
                  </a:solidFill>
                  <a:round/>
                  <a:headEnd/>
                  <a:tailEnd/>
                </a:ln>
              </p:spPr>
              <p:txBody>
                <a:bodyPr/>
                <a:lstStyle/>
                <a:p>
                  <a:endParaRPr lang="en-US"/>
                </a:p>
              </p:txBody>
            </p:sp>
            <p:sp>
              <p:nvSpPr>
                <p:cNvPr id="855" name="Freeform 1170"/>
                <p:cNvSpPr>
                  <a:spLocks/>
                </p:cNvSpPr>
                <p:nvPr/>
              </p:nvSpPr>
              <p:spPr bwMode="auto">
                <a:xfrm>
                  <a:off x="2718" y="2037"/>
                  <a:ext cx="6" cy="7"/>
                </a:xfrm>
                <a:custGeom>
                  <a:avLst/>
                  <a:gdLst>
                    <a:gd name="T0" fmla="*/ 0 w 6"/>
                    <a:gd name="T1" fmla="*/ 0 h 7"/>
                    <a:gd name="T2" fmla="*/ 0 w 6"/>
                    <a:gd name="T3" fmla="*/ 7 h 7"/>
                    <a:gd name="T4" fmla="*/ 6 w 6"/>
                    <a:gd name="T5" fmla="*/ 7 h 7"/>
                    <a:gd name="T6" fmla="*/ 6 w 6"/>
                    <a:gd name="T7" fmla="*/ 0 h 7"/>
                    <a:gd name="T8" fmla="*/ 0 w 6"/>
                    <a:gd name="T9" fmla="*/ 0 h 7"/>
                    <a:gd name="T10" fmla="*/ 0 w 6"/>
                    <a:gd name="T11" fmla="*/ 0 h 7"/>
                    <a:gd name="T12" fmla="*/ 0 60000 65536"/>
                    <a:gd name="T13" fmla="*/ 0 60000 65536"/>
                    <a:gd name="T14" fmla="*/ 0 60000 65536"/>
                    <a:gd name="T15" fmla="*/ 0 60000 65536"/>
                    <a:gd name="T16" fmla="*/ 0 60000 65536"/>
                    <a:gd name="T17" fmla="*/ 0 60000 65536"/>
                    <a:gd name="T18" fmla="*/ 0 w 6"/>
                    <a:gd name="T19" fmla="*/ 0 h 7"/>
                    <a:gd name="T20" fmla="*/ 6 w 6"/>
                    <a:gd name="T21" fmla="*/ 7 h 7"/>
                  </a:gdLst>
                  <a:ahLst/>
                  <a:cxnLst>
                    <a:cxn ang="T12">
                      <a:pos x="T0" y="T1"/>
                    </a:cxn>
                    <a:cxn ang="T13">
                      <a:pos x="T2" y="T3"/>
                    </a:cxn>
                    <a:cxn ang="T14">
                      <a:pos x="T4" y="T5"/>
                    </a:cxn>
                    <a:cxn ang="T15">
                      <a:pos x="T6" y="T7"/>
                    </a:cxn>
                    <a:cxn ang="T16">
                      <a:pos x="T8" y="T9"/>
                    </a:cxn>
                    <a:cxn ang="T17">
                      <a:pos x="T10" y="T11"/>
                    </a:cxn>
                  </a:cxnLst>
                  <a:rect l="T18" t="T19" r="T20" b="T21"/>
                  <a:pathLst>
                    <a:path w="6" h="7">
                      <a:moveTo>
                        <a:pt x="0" y="0"/>
                      </a:moveTo>
                      <a:lnTo>
                        <a:pt x="0" y="7"/>
                      </a:lnTo>
                      <a:lnTo>
                        <a:pt x="6" y="7"/>
                      </a:lnTo>
                      <a:lnTo>
                        <a:pt x="6" y="0"/>
                      </a:lnTo>
                      <a:lnTo>
                        <a:pt x="0" y="0"/>
                      </a:lnTo>
                      <a:close/>
                    </a:path>
                  </a:pathLst>
                </a:custGeom>
                <a:solidFill>
                  <a:srgbClr val="FFFFFF"/>
                </a:solidFill>
                <a:ln w="9525">
                  <a:noFill/>
                  <a:round/>
                  <a:headEnd/>
                  <a:tailEnd/>
                </a:ln>
              </p:spPr>
              <p:txBody>
                <a:bodyPr/>
                <a:lstStyle/>
                <a:p>
                  <a:endParaRPr lang="en-US"/>
                </a:p>
              </p:txBody>
            </p:sp>
            <p:sp>
              <p:nvSpPr>
                <p:cNvPr id="856" name="Freeform 1171"/>
                <p:cNvSpPr>
                  <a:spLocks/>
                </p:cNvSpPr>
                <p:nvPr/>
              </p:nvSpPr>
              <p:spPr bwMode="auto">
                <a:xfrm>
                  <a:off x="2731" y="2154"/>
                  <a:ext cx="6" cy="7"/>
                </a:xfrm>
                <a:custGeom>
                  <a:avLst/>
                  <a:gdLst>
                    <a:gd name="T0" fmla="*/ 0 w 6"/>
                    <a:gd name="T1" fmla="*/ 0 h 7"/>
                    <a:gd name="T2" fmla="*/ 0 w 6"/>
                    <a:gd name="T3" fmla="*/ 7 h 7"/>
                    <a:gd name="T4" fmla="*/ 6 w 6"/>
                    <a:gd name="T5" fmla="*/ 7 h 7"/>
                    <a:gd name="T6" fmla="*/ 6 w 6"/>
                    <a:gd name="T7" fmla="*/ 0 h 7"/>
                    <a:gd name="T8" fmla="*/ 0 w 6"/>
                    <a:gd name="T9" fmla="*/ 0 h 7"/>
                    <a:gd name="T10" fmla="*/ 0 w 6"/>
                    <a:gd name="T11" fmla="*/ 0 h 7"/>
                    <a:gd name="T12" fmla="*/ 0 60000 65536"/>
                    <a:gd name="T13" fmla="*/ 0 60000 65536"/>
                    <a:gd name="T14" fmla="*/ 0 60000 65536"/>
                    <a:gd name="T15" fmla="*/ 0 60000 65536"/>
                    <a:gd name="T16" fmla="*/ 0 60000 65536"/>
                    <a:gd name="T17" fmla="*/ 0 60000 65536"/>
                    <a:gd name="T18" fmla="*/ 0 w 6"/>
                    <a:gd name="T19" fmla="*/ 0 h 7"/>
                    <a:gd name="T20" fmla="*/ 6 w 6"/>
                    <a:gd name="T21" fmla="*/ 7 h 7"/>
                  </a:gdLst>
                  <a:ahLst/>
                  <a:cxnLst>
                    <a:cxn ang="T12">
                      <a:pos x="T0" y="T1"/>
                    </a:cxn>
                    <a:cxn ang="T13">
                      <a:pos x="T2" y="T3"/>
                    </a:cxn>
                    <a:cxn ang="T14">
                      <a:pos x="T4" y="T5"/>
                    </a:cxn>
                    <a:cxn ang="T15">
                      <a:pos x="T6" y="T7"/>
                    </a:cxn>
                    <a:cxn ang="T16">
                      <a:pos x="T8" y="T9"/>
                    </a:cxn>
                    <a:cxn ang="T17">
                      <a:pos x="T10" y="T11"/>
                    </a:cxn>
                  </a:cxnLst>
                  <a:rect l="T18" t="T19" r="T20" b="T21"/>
                  <a:pathLst>
                    <a:path w="6" h="7">
                      <a:moveTo>
                        <a:pt x="0" y="0"/>
                      </a:moveTo>
                      <a:lnTo>
                        <a:pt x="0" y="7"/>
                      </a:lnTo>
                      <a:lnTo>
                        <a:pt x="6" y="7"/>
                      </a:lnTo>
                      <a:lnTo>
                        <a:pt x="6" y="0"/>
                      </a:lnTo>
                      <a:lnTo>
                        <a:pt x="0" y="0"/>
                      </a:lnTo>
                      <a:close/>
                    </a:path>
                  </a:pathLst>
                </a:custGeom>
                <a:solidFill>
                  <a:srgbClr val="FFFFFF"/>
                </a:solidFill>
                <a:ln w="9525">
                  <a:noFill/>
                  <a:round/>
                  <a:headEnd/>
                  <a:tailEnd/>
                </a:ln>
              </p:spPr>
              <p:txBody>
                <a:bodyPr/>
                <a:lstStyle/>
                <a:p>
                  <a:endParaRPr lang="en-US"/>
                </a:p>
              </p:txBody>
            </p:sp>
            <p:sp>
              <p:nvSpPr>
                <p:cNvPr id="857" name="Freeform 1172"/>
                <p:cNvSpPr>
                  <a:spLocks/>
                </p:cNvSpPr>
                <p:nvPr/>
              </p:nvSpPr>
              <p:spPr bwMode="auto">
                <a:xfrm>
                  <a:off x="2718" y="2129"/>
                  <a:ext cx="6" cy="6"/>
                </a:xfrm>
                <a:custGeom>
                  <a:avLst/>
                  <a:gdLst>
                    <a:gd name="T0" fmla="*/ 0 w 6"/>
                    <a:gd name="T1" fmla="*/ 0 h 6"/>
                    <a:gd name="T2" fmla="*/ 0 w 6"/>
                    <a:gd name="T3" fmla="*/ 6 h 6"/>
                    <a:gd name="T4" fmla="*/ 6 w 6"/>
                    <a:gd name="T5" fmla="*/ 6 h 6"/>
                    <a:gd name="T6" fmla="*/ 6 w 6"/>
                    <a:gd name="T7" fmla="*/ 0 h 6"/>
                    <a:gd name="T8" fmla="*/ 0 w 6"/>
                    <a:gd name="T9" fmla="*/ 0 h 6"/>
                    <a:gd name="T10" fmla="*/ 0 w 6"/>
                    <a:gd name="T11" fmla="*/ 0 h 6"/>
                    <a:gd name="T12" fmla="*/ 0 60000 65536"/>
                    <a:gd name="T13" fmla="*/ 0 60000 65536"/>
                    <a:gd name="T14" fmla="*/ 0 60000 65536"/>
                    <a:gd name="T15" fmla="*/ 0 60000 65536"/>
                    <a:gd name="T16" fmla="*/ 0 60000 65536"/>
                    <a:gd name="T17" fmla="*/ 0 60000 65536"/>
                    <a:gd name="T18" fmla="*/ 0 w 6"/>
                    <a:gd name="T19" fmla="*/ 0 h 6"/>
                    <a:gd name="T20" fmla="*/ 6 w 6"/>
                    <a:gd name="T21" fmla="*/ 6 h 6"/>
                  </a:gdLst>
                  <a:ahLst/>
                  <a:cxnLst>
                    <a:cxn ang="T12">
                      <a:pos x="T0" y="T1"/>
                    </a:cxn>
                    <a:cxn ang="T13">
                      <a:pos x="T2" y="T3"/>
                    </a:cxn>
                    <a:cxn ang="T14">
                      <a:pos x="T4" y="T5"/>
                    </a:cxn>
                    <a:cxn ang="T15">
                      <a:pos x="T6" y="T7"/>
                    </a:cxn>
                    <a:cxn ang="T16">
                      <a:pos x="T8" y="T9"/>
                    </a:cxn>
                    <a:cxn ang="T17">
                      <a:pos x="T10" y="T11"/>
                    </a:cxn>
                  </a:cxnLst>
                  <a:rect l="T18" t="T19" r="T20" b="T21"/>
                  <a:pathLst>
                    <a:path w="6" h="6">
                      <a:moveTo>
                        <a:pt x="0" y="0"/>
                      </a:moveTo>
                      <a:lnTo>
                        <a:pt x="0" y="6"/>
                      </a:lnTo>
                      <a:lnTo>
                        <a:pt x="6" y="6"/>
                      </a:lnTo>
                      <a:lnTo>
                        <a:pt x="6" y="0"/>
                      </a:lnTo>
                      <a:lnTo>
                        <a:pt x="0" y="0"/>
                      </a:lnTo>
                      <a:close/>
                    </a:path>
                  </a:pathLst>
                </a:custGeom>
                <a:solidFill>
                  <a:srgbClr val="FFFFFF"/>
                </a:solidFill>
                <a:ln w="9525">
                  <a:noFill/>
                  <a:round/>
                  <a:headEnd/>
                  <a:tailEnd/>
                </a:ln>
              </p:spPr>
              <p:txBody>
                <a:bodyPr/>
                <a:lstStyle/>
                <a:p>
                  <a:endParaRPr lang="en-US"/>
                </a:p>
              </p:txBody>
            </p:sp>
            <p:sp>
              <p:nvSpPr>
                <p:cNvPr id="858" name="Freeform 1173"/>
                <p:cNvSpPr>
                  <a:spLocks/>
                </p:cNvSpPr>
                <p:nvPr/>
              </p:nvSpPr>
              <p:spPr bwMode="auto">
                <a:xfrm>
                  <a:off x="2718" y="2055"/>
                  <a:ext cx="6" cy="6"/>
                </a:xfrm>
                <a:custGeom>
                  <a:avLst/>
                  <a:gdLst>
                    <a:gd name="T0" fmla="*/ 0 w 6"/>
                    <a:gd name="T1" fmla="*/ 0 h 6"/>
                    <a:gd name="T2" fmla="*/ 0 w 6"/>
                    <a:gd name="T3" fmla="*/ 6 h 6"/>
                    <a:gd name="T4" fmla="*/ 6 w 6"/>
                    <a:gd name="T5" fmla="*/ 6 h 6"/>
                    <a:gd name="T6" fmla="*/ 6 w 6"/>
                    <a:gd name="T7" fmla="*/ 0 h 6"/>
                    <a:gd name="T8" fmla="*/ 0 w 6"/>
                    <a:gd name="T9" fmla="*/ 0 h 6"/>
                    <a:gd name="T10" fmla="*/ 0 w 6"/>
                    <a:gd name="T11" fmla="*/ 0 h 6"/>
                    <a:gd name="T12" fmla="*/ 0 60000 65536"/>
                    <a:gd name="T13" fmla="*/ 0 60000 65536"/>
                    <a:gd name="T14" fmla="*/ 0 60000 65536"/>
                    <a:gd name="T15" fmla="*/ 0 60000 65536"/>
                    <a:gd name="T16" fmla="*/ 0 60000 65536"/>
                    <a:gd name="T17" fmla="*/ 0 60000 65536"/>
                    <a:gd name="T18" fmla="*/ 0 w 6"/>
                    <a:gd name="T19" fmla="*/ 0 h 6"/>
                    <a:gd name="T20" fmla="*/ 6 w 6"/>
                    <a:gd name="T21" fmla="*/ 6 h 6"/>
                  </a:gdLst>
                  <a:ahLst/>
                  <a:cxnLst>
                    <a:cxn ang="T12">
                      <a:pos x="T0" y="T1"/>
                    </a:cxn>
                    <a:cxn ang="T13">
                      <a:pos x="T2" y="T3"/>
                    </a:cxn>
                    <a:cxn ang="T14">
                      <a:pos x="T4" y="T5"/>
                    </a:cxn>
                    <a:cxn ang="T15">
                      <a:pos x="T6" y="T7"/>
                    </a:cxn>
                    <a:cxn ang="T16">
                      <a:pos x="T8" y="T9"/>
                    </a:cxn>
                    <a:cxn ang="T17">
                      <a:pos x="T10" y="T11"/>
                    </a:cxn>
                  </a:cxnLst>
                  <a:rect l="T18" t="T19" r="T20" b="T21"/>
                  <a:pathLst>
                    <a:path w="6" h="6">
                      <a:moveTo>
                        <a:pt x="0" y="0"/>
                      </a:moveTo>
                      <a:lnTo>
                        <a:pt x="0" y="6"/>
                      </a:lnTo>
                      <a:lnTo>
                        <a:pt x="6" y="6"/>
                      </a:lnTo>
                      <a:lnTo>
                        <a:pt x="6" y="0"/>
                      </a:lnTo>
                      <a:lnTo>
                        <a:pt x="0" y="0"/>
                      </a:lnTo>
                      <a:close/>
                    </a:path>
                  </a:pathLst>
                </a:custGeom>
                <a:solidFill>
                  <a:srgbClr val="FFFFFF"/>
                </a:solidFill>
                <a:ln w="9525">
                  <a:noFill/>
                  <a:round/>
                  <a:headEnd/>
                  <a:tailEnd/>
                </a:ln>
              </p:spPr>
              <p:txBody>
                <a:bodyPr/>
                <a:lstStyle/>
                <a:p>
                  <a:endParaRPr lang="en-US"/>
                </a:p>
              </p:txBody>
            </p:sp>
            <p:sp>
              <p:nvSpPr>
                <p:cNvPr id="859" name="Freeform 1174"/>
                <p:cNvSpPr>
                  <a:spLocks/>
                </p:cNvSpPr>
                <p:nvPr/>
              </p:nvSpPr>
              <p:spPr bwMode="auto">
                <a:xfrm>
                  <a:off x="2721" y="2050"/>
                  <a:ext cx="22" cy="91"/>
                </a:xfrm>
                <a:custGeom>
                  <a:avLst/>
                  <a:gdLst>
                    <a:gd name="T0" fmla="*/ 22 w 22"/>
                    <a:gd name="T1" fmla="*/ 91 h 91"/>
                    <a:gd name="T2" fmla="*/ 0 w 22"/>
                    <a:gd name="T3" fmla="*/ 91 h 91"/>
                    <a:gd name="T4" fmla="*/ 0 w 22"/>
                    <a:gd name="T5" fmla="*/ 0 h 91"/>
                    <a:gd name="T6" fmla="*/ 22 w 22"/>
                    <a:gd name="T7" fmla="*/ 0 h 91"/>
                    <a:gd name="T8" fmla="*/ 0 60000 65536"/>
                    <a:gd name="T9" fmla="*/ 0 60000 65536"/>
                    <a:gd name="T10" fmla="*/ 0 60000 65536"/>
                    <a:gd name="T11" fmla="*/ 0 60000 65536"/>
                    <a:gd name="T12" fmla="*/ 0 w 22"/>
                    <a:gd name="T13" fmla="*/ 0 h 91"/>
                    <a:gd name="T14" fmla="*/ 22 w 22"/>
                    <a:gd name="T15" fmla="*/ 91 h 91"/>
                  </a:gdLst>
                  <a:ahLst/>
                  <a:cxnLst>
                    <a:cxn ang="T8">
                      <a:pos x="T0" y="T1"/>
                    </a:cxn>
                    <a:cxn ang="T9">
                      <a:pos x="T2" y="T3"/>
                    </a:cxn>
                    <a:cxn ang="T10">
                      <a:pos x="T4" y="T5"/>
                    </a:cxn>
                    <a:cxn ang="T11">
                      <a:pos x="T6" y="T7"/>
                    </a:cxn>
                  </a:cxnLst>
                  <a:rect l="T12" t="T13" r="T14" b="T15"/>
                  <a:pathLst>
                    <a:path w="22" h="91">
                      <a:moveTo>
                        <a:pt x="22" y="91"/>
                      </a:moveTo>
                      <a:lnTo>
                        <a:pt x="0" y="91"/>
                      </a:lnTo>
                      <a:lnTo>
                        <a:pt x="0" y="0"/>
                      </a:lnTo>
                      <a:lnTo>
                        <a:pt x="22" y="0"/>
                      </a:lnTo>
                    </a:path>
                  </a:pathLst>
                </a:custGeom>
                <a:noFill/>
                <a:ln w="0">
                  <a:solidFill>
                    <a:srgbClr val="000000"/>
                  </a:solidFill>
                  <a:round/>
                  <a:headEnd/>
                  <a:tailEnd/>
                </a:ln>
              </p:spPr>
              <p:txBody>
                <a:bodyPr/>
                <a:lstStyle/>
                <a:p>
                  <a:endParaRPr lang="en-US"/>
                </a:p>
              </p:txBody>
            </p:sp>
            <p:sp>
              <p:nvSpPr>
                <p:cNvPr id="860" name="Freeform 1175"/>
                <p:cNvSpPr>
                  <a:spLocks/>
                </p:cNvSpPr>
                <p:nvPr/>
              </p:nvSpPr>
              <p:spPr bwMode="auto">
                <a:xfrm>
                  <a:off x="2837" y="1999"/>
                  <a:ext cx="1" cy="2"/>
                </a:xfrm>
                <a:custGeom>
                  <a:avLst/>
                  <a:gdLst>
                    <a:gd name="T0" fmla="*/ 1 w 1"/>
                    <a:gd name="T1" fmla="*/ 2 h 2"/>
                    <a:gd name="T2" fmla="*/ 1 w 1"/>
                    <a:gd name="T3" fmla="*/ 2 h 2"/>
                    <a:gd name="T4" fmla="*/ 0 w 1"/>
                    <a:gd name="T5" fmla="*/ 1 h 2"/>
                    <a:gd name="T6" fmla="*/ 1 w 1"/>
                    <a:gd name="T7" fmla="*/ 0 h 2"/>
                    <a:gd name="T8" fmla="*/ 1 w 1"/>
                    <a:gd name="T9" fmla="*/ 0 h 2"/>
                    <a:gd name="T10" fmla="*/ 1 w 1"/>
                    <a:gd name="T11" fmla="*/ 1 h 2"/>
                    <a:gd name="T12" fmla="*/ 1 w 1"/>
                    <a:gd name="T13" fmla="*/ 2 h 2"/>
                    <a:gd name="T14" fmla="*/ 1 w 1"/>
                    <a:gd name="T15" fmla="*/ 2 h 2"/>
                    <a:gd name="T16" fmla="*/ 0 60000 65536"/>
                    <a:gd name="T17" fmla="*/ 0 60000 65536"/>
                    <a:gd name="T18" fmla="*/ 0 60000 65536"/>
                    <a:gd name="T19" fmla="*/ 0 60000 65536"/>
                    <a:gd name="T20" fmla="*/ 0 60000 65536"/>
                    <a:gd name="T21" fmla="*/ 0 60000 65536"/>
                    <a:gd name="T22" fmla="*/ 0 60000 65536"/>
                    <a:gd name="T23" fmla="*/ 0 60000 65536"/>
                    <a:gd name="T24" fmla="*/ 0 w 1"/>
                    <a:gd name="T25" fmla="*/ 0 h 2"/>
                    <a:gd name="T26" fmla="*/ 1 w 1"/>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 h="2">
                      <a:moveTo>
                        <a:pt x="1" y="2"/>
                      </a:moveTo>
                      <a:lnTo>
                        <a:pt x="1" y="2"/>
                      </a:lnTo>
                      <a:lnTo>
                        <a:pt x="0" y="1"/>
                      </a:lnTo>
                      <a:lnTo>
                        <a:pt x="1" y="0"/>
                      </a:lnTo>
                      <a:lnTo>
                        <a:pt x="1" y="1"/>
                      </a:lnTo>
                      <a:lnTo>
                        <a:pt x="1" y="2"/>
                      </a:lnTo>
                      <a:close/>
                    </a:path>
                  </a:pathLst>
                </a:custGeom>
                <a:solidFill>
                  <a:srgbClr val="000000"/>
                </a:solidFill>
                <a:ln w="9525">
                  <a:noFill/>
                  <a:round/>
                  <a:headEnd/>
                  <a:tailEnd/>
                </a:ln>
              </p:spPr>
              <p:txBody>
                <a:bodyPr/>
                <a:lstStyle/>
                <a:p>
                  <a:endParaRPr lang="en-US"/>
                </a:p>
              </p:txBody>
            </p:sp>
            <p:sp>
              <p:nvSpPr>
                <p:cNvPr id="861" name="Freeform 1176"/>
                <p:cNvSpPr>
                  <a:spLocks/>
                </p:cNvSpPr>
                <p:nvPr/>
              </p:nvSpPr>
              <p:spPr bwMode="auto">
                <a:xfrm>
                  <a:off x="2837" y="1999"/>
                  <a:ext cx="1" cy="2"/>
                </a:xfrm>
                <a:custGeom>
                  <a:avLst/>
                  <a:gdLst>
                    <a:gd name="T0" fmla="*/ 1 w 1"/>
                    <a:gd name="T1" fmla="*/ 2 h 2"/>
                    <a:gd name="T2" fmla="*/ 1 w 1"/>
                    <a:gd name="T3" fmla="*/ 2 h 2"/>
                    <a:gd name="T4" fmla="*/ 0 w 1"/>
                    <a:gd name="T5" fmla="*/ 1 h 2"/>
                    <a:gd name="T6" fmla="*/ 1 w 1"/>
                    <a:gd name="T7" fmla="*/ 0 h 2"/>
                    <a:gd name="T8" fmla="*/ 1 w 1"/>
                    <a:gd name="T9" fmla="*/ 0 h 2"/>
                    <a:gd name="T10" fmla="*/ 1 w 1"/>
                    <a:gd name="T11" fmla="*/ 1 h 2"/>
                    <a:gd name="T12" fmla="*/ 1 w 1"/>
                    <a:gd name="T13" fmla="*/ 2 h 2"/>
                    <a:gd name="T14" fmla="*/ 1 w 1"/>
                    <a:gd name="T15" fmla="*/ 2 h 2"/>
                    <a:gd name="T16" fmla="*/ 0 60000 65536"/>
                    <a:gd name="T17" fmla="*/ 0 60000 65536"/>
                    <a:gd name="T18" fmla="*/ 0 60000 65536"/>
                    <a:gd name="T19" fmla="*/ 0 60000 65536"/>
                    <a:gd name="T20" fmla="*/ 0 60000 65536"/>
                    <a:gd name="T21" fmla="*/ 0 60000 65536"/>
                    <a:gd name="T22" fmla="*/ 0 60000 65536"/>
                    <a:gd name="T23" fmla="*/ 0 60000 65536"/>
                    <a:gd name="T24" fmla="*/ 0 w 1"/>
                    <a:gd name="T25" fmla="*/ 0 h 2"/>
                    <a:gd name="T26" fmla="*/ 1 w 1"/>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 h="2">
                      <a:moveTo>
                        <a:pt x="1" y="2"/>
                      </a:moveTo>
                      <a:lnTo>
                        <a:pt x="1" y="2"/>
                      </a:lnTo>
                      <a:lnTo>
                        <a:pt x="0" y="1"/>
                      </a:lnTo>
                      <a:lnTo>
                        <a:pt x="1" y="0"/>
                      </a:lnTo>
                      <a:lnTo>
                        <a:pt x="1" y="1"/>
                      </a:lnTo>
                      <a:lnTo>
                        <a:pt x="1" y="2"/>
                      </a:lnTo>
                    </a:path>
                  </a:pathLst>
                </a:custGeom>
                <a:noFill/>
                <a:ln w="1588">
                  <a:solidFill>
                    <a:srgbClr val="000000"/>
                  </a:solidFill>
                  <a:round/>
                  <a:headEnd/>
                  <a:tailEnd/>
                </a:ln>
              </p:spPr>
              <p:txBody>
                <a:bodyPr/>
                <a:lstStyle/>
                <a:p>
                  <a:endParaRPr lang="en-US"/>
                </a:p>
              </p:txBody>
            </p:sp>
            <p:sp>
              <p:nvSpPr>
                <p:cNvPr id="862" name="Freeform 1177"/>
                <p:cNvSpPr>
                  <a:spLocks/>
                </p:cNvSpPr>
                <p:nvPr/>
              </p:nvSpPr>
              <p:spPr bwMode="auto">
                <a:xfrm>
                  <a:off x="2831" y="1998"/>
                  <a:ext cx="7" cy="5"/>
                </a:xfrm>
                <a:custGeom>
                  <a:avLst/>
                  <a:gdLst>
                    <a:gd name="T0" fmla="*/ 7 w 7"/>
                    <a:gd name="T1" fmla="*/ 2 h 5"/>
                    <a:gd name="T2" fmla="*/ 6 w 7"/>
                    <a:gd name="T3" fmla="*/ 0 h 5"/>
                    <a:gd name="T4" fmla="*/ 4 w 7"/>
                    <a:gd name="T5" fmla="*/ 0 h 5"/>
                    <a:gd name="T6" fmla="*/ 2 w 7"/>
                    <a:gd name="T7" fmla="*/ 0 h 5"/>
                    <a:gd name="T8" fmla="*/ 0 w 7"/>
                    <a:gd name="T9" fmla="*/ 2 h 5"/>
                    <a:gd name="T10" fmla="*/ 0 w 7"/>
                    <a:gd name="T11" fmla="*/ 2 h 5"/>
                    <a:gd name="T12" fmla="*/ 2 w 7"/>
                    <a:gd name="T13" fmla="*/ 5 h 5"/>
                    <a:gd name="T14" fmla="*/ 4 w 7"/>
                    <a:gd name="T15" fmla="*/ 5 h 5"/>
                    <a:gd name="T16" fmla="*/ 6 w 7"/>
                    <a:gd name="T17" fmla="*/ 5 h 5"/>
                    <a:gd name="T18" fmla="*/ 7 w 7"/>
                    <a:gd name="T19" fmla="*/ 2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
                    <a:gd name="T31" fmla="*/ 0 h 5"/>
                    <a:gd name="T32" fmla="*/ 7 w 7"/>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 h="5">
                      <a:moveTo>
                        <a:pt x="7" y="2"/>
                      </a:moveTo>
                      <a:lnTo>
                        <a:pt x="6" y="0"/>
                      </a:lnTo>
                      <a:lnTo>
                        <a:pt x="4" y="0"/>
                      </a:lnTo>
                      <a:lnTo>
                        <a:pt x="2" y="0"/>
                      </a:lnTo>
                      <a:lnTo>
                        <a:pt x="0" y="2"/>
                      </a:lnTo>
                      <a:lnTo>
                        <a:pt x="2" y="5"/>
                      </a:lnTo>
                      <a:lnTo>
                        <a:pt x="4" y="5"/>
                      </a:lnTo>
                      <a:lnTo>
                        <a:pt x="6" y="5"/>
                      </a:lnTo>
                      <a:lnTo>
                        <a:pt x="7" y="2"/>
                      </a:lnTo>
                    </a:path>
                  </a:pathLst>
                </a:custGeom>
                <a:noFill/>
                <a:ln w="0">
                  <a:solidFill>
                    <a:srgbClr val="000000"/>
                  </a:solidFill>
                  <a:round/>
                  <a:headEnd/>
                  <a:tailEnd/>
                </a:ln>
              </p:spPr>
              <p:txBody>
                <a:bodyPr/>
                <a:lstStyle/>
                <a:p>
                  <a:endParaRPr lang="en-US"/>
                </a:p>
              </p:txBody>
            </p:sp>
            <p:sp>
              <p:nvSpPr>
                <p:cNvPr id="863" name="Freeform 1178"/>
                <p:cNvSpPr>
                  <a:spLocks noEditPoints="1"/>
                </p:cNvSpPr>
                <p:nvPr/>
              </p:nvSpPr>
              <p:spPr bwMode="auto">
                <a:xfrm>
                  <a:off x="2683" y="1968"/>
                  <a:ext cx="155" cy="33"/>
                </a:xfrm>
                <a:custGeom>
                  <a:avLst/>
                  <a:gdLst>
                    <a:gd name="T0" fmla="*/ 155 w 155"/>
                    <a:gd name="T1" fmla="*/ 33 h 33"/>
                    <a:gd name="T2" fmla="*/ 139 w 155"/>
                    <a:gd name="T3" fmla="*/ 30 h 33"/>
                    <a:gd name="T4" fmla="*/ 139 w 155"/>
                    <a:gd name="T5" fmla="*/ 29 h 33"/>
                    <a:gd name="T6" fmla="*/ 139 w 155"/>
                    <a:gd name="T7" fmla="*/ 29 h 33"/>
                    <a:gd name="T8" fmla="*/ 155 w 155"/>
                    <a:gd name="T9" fmla="*/ 32 h 33"/>
                    <a:gd name="T10" fmla="*/ 155 w 155"/>
                    <a:gd name="T11" fmla="*/ 32 h 33"/>
                    <a:gd name="T12" fmla="*/ 155 w 155"/>
                    <a:gd name="T13" fmla="*/ 33 h 33"/>
                    <a:gd name="T14" fmla="*/ 155 w 155"/>
                    <a:gd name="T15" fmla="*/ 33 h 33"/>
                    <a:gd name="T16" fmla="*/ 130 w 155"/>
                    <a:gd name="T17" fmla="*/ 28 h 33"/>
                    <a:gd name="T18" fmla="*/ 114 w 155"/>
                    <a:gd name="T19" fmla="*/ 25 h 33"/>
                    <a:gd name="T20" fmla="*/ 114 w 155"/>
                    <a:gd name="T21" fmla="*/ 24 h 33"/>
                    <a:gd name="T22" fmla="*/ 114 w 155"/>
                    <a:gd name="T23" fmla="*/ 23 h 33"/>
                    <a:gd name="T24" fmla="*/ 130 w 155"/>
                    <a:gd name="T25" fmla="*/ 26 h 33"/>
                    <a:gd name="T26" fmla="*/ 130 w 155"/>
                    <a:gd name="T27" fmla="*/ 27 h 33"/>
                    <a:gd name="T28" fmla="*/ 130 w 155"/>
                    <a:gd name="T29" fmla="*/ 28 h 33"/>
                    <a:gd name="T30" fmla="*/ 130 w 155"/>
                    <a:gd name="T31" fmla="*/ 28 h 33"/>
                    <a:gd name="T32" fmla="*/ 105 w 155"/>
                    <a:gd name="T33" fmla="*/ 22 h 33"/>
                    <a:gd name="T34" fmla="*/ 90 w 155"/>
                    <a:gd name="T35" fmla="*/ 19 h 33"/>
                    <a:gd name="T36" fmla="*/ 89 w 155"/>
                    <a:gd name="T37" fmla="*/ 19 h 33"/>
                    <a:gd name="T38" fmla="*/ 90 w 155"/>
                    <a:gd name="T39" fmla="*/ 18 h 33"/>
                    <a:gd name="T40" fmla="*/ 105 w 155"/>
                    <a:gd name="T41" fmla="*/ 22 h 33"/>
                    <a:gd name="T42" fmla="*/ 106 w 155"/>
                    <a:gd name="T43" fmla="*/ 22 h 33"/>
                    <a:gd name="T44" fmla="*/ 105 w 155"/>
                    <a:gd name="T45" fmla="*/ 22 h 33"/>
                    <a:gd name="T46" fmla="*/ 105 w 155"/>
                    <a:gd name="T47" fmla="*/ 22 h 33"/>
                    <a:gd name="T48" fmla="*/ 80 w 155"/>
                    <a:gd name="T49" fmla="*/ 17 h 33"/>
                    <a:gd name="T50" fmla="*/ 65 w 155"/>
                    <a:gd name="T51" fmla="*/ 14 h 33"/>
                    <a:gd name="T52" fmla="*/ 65 w 155"/>
                    <a:gd name="T53" fmla="*/ 14 h 33"/>
                    <a:gd name="T54" fmla="*/ 66 w 155"/>
                    <a:gd name="T55" fmla="*/ 13 h 33"/>
                    <a:gd name="T56" fmla="*/ 81 w 155"/>
                    <a:gd name="T57" fmla="*/ 17 h 33"/>
                    <a:gd name="T58" fmla="*/ 81 w 155"/>
                    <a:gd name="T59" fmla="*/ 17 h 33"/>
                    <a:gd name="T60" fmla="*/ 80 w 155"/>
                    <a:gd name="T61" fmla="*/ 17 h 33"/>
                    <a:gd name="T62" fmla="*/ 80 w 155"/>
                    <a:gd name="T63" fmla="*/ 17 h 33"/>
                    <a:gd name="T64" fmla="*/ 56 w 155"/>
                    <a:gd name="T65" fmla="*/ 13 h 33"/>
                    <a:gd name="T66" fmla="*/ 40 w 155"/>
                    <a:gd name="T67" fmla="*/ 9 h 33"/>
                    <a:gd name="T68" fmla="*/ 40 w 155"/>
                    <a:gd name="T69" fmla="*/ 9 h 33"/>
                    <a:gd name="T70" fmla="*/ 40 w 155"/>
                    <a:gd name="T71" fmla="*/ 9 h 33"/>
                    <a:gd name="T72" fmla="*/ 56 w 155"/>
                    <a:gd name="T73" fmla="*/ 12 h 33"/>
                    <a:gd name="T74" fmla="*/ 57 w 155"/>
                    <a:gd name="T75" fmla="*/ 12 h 33"/>
                    <a:gd name="T76" fmla="*/ 56 w 155"/>
                    <a:gd name="T77" fmla="*/ 13 h 33"/>
                    <a:gd name="T78" fmla="*/ 56 w 155"/>
                    <a:gd name="T79" fmla="*/ 13 h 33"/>
                    <a:gd name="T80" fmla="*/ 31 w 155"/>
                    <a:gd name="T81" fmla="*/ 8 h 33"/>
                    <a:gd name="T82" fmla="*/ 15 w 155"/>
                    <a:gd name="T83" fmla="*/ 5 h 33"/>
                    <a:gd name="T84" fmla="*/ 15 w 155"/>
                    <a:gd name="T85" fmla="*/ 4 h 33"/>
                    <a:gd name="T86" fmla="*/ 16 w 155"/>
                    <a:gd name="T87" fmla="*/ 4 h 33"/>
                    <a:gd name="T88" fmla="*/ 31 w 155"/>
                    <a:gd name="T89" fmla="*/ 6 h 33"/>
                    <a:gd name="T90" fmla="*/ 31 w 155"/>
                    <a:gd name="T91" fmla="*/ 7 h 33"/>
                    <a:gd name="T92" fmla="*/ 31 w 155"/>
                    <a:gd name="T93" fmla="*/ 8 h 33"/>
                    <a:gd name="T94" fmla="*/ 31 w 155"/>
                    <a:gd name="T95" fmla="*/ 8 h 33"/>
                    <a:gd name="T96" fmla="*/ 6 w 155"/>
                    <a:gd name="T97" fmla="*/ 3 h 33"/>
                    <a:gd name="T98" fmla="*/ 0 w 155"/>
                    <a:gd name="T99" fmla="*/ 1 h 33"/>
                    <a:gd name="T100" fmla="*/ 0 w 155"/>
                    <a:gd name="T101" fmla="*/ 0 h 33"/>
                    <a:gd name="T102" fmla="*/ 1 w 155"/>
                    <a:gd name="T103" fmla="*/ 0 h 33"/>
                    <a:gd name="T104" fmla="*/ 6 w 155"/>
                    <a:gd name="T105" fmla="*/ 1 h 33"/>
                    <a:gd name="T106" fmla="*/ 7 w 155"/>
                    <a:gd name="T107" fmla="*/ 2 h 33"/>
                    <a:gd name="T108" fmla="*/ 6 w 155"/>
                    <a:gd name="T109" fmla="*/ 3 h 33"/>
                    <a:gd name="T110" fmla="*/ 6 w 155"/>
                    <a:gd name="T111" fmla="*/ 3 h 3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5"/>
                    <a:gd name="T169" fmla="*/ 0 h 33"/>
                    <a:gd name="T170" fmla="*/ 155 w 155"/>
                    <a:gd name="T171" fmla="*/ 33 h 3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5" h="33">
                      <a:moveTo>
                        <a:pt x="155" y="33"/>
                      </a:moveTo>
                      <a:lnTo>
                        <a:pt x="139" y="30"/>
                      </a:lnTo>
                      <a:lnTo>
                        <a:pt x="139" y="29"/>
                      </a:lnTo>
                      <a:lnTo>
                        <a:pt x="155" y="32"/>
                      </a:lnTo>
                      <a:lnTo>
                        <a:pt x="155" y="33"/>
                      </a:lnTo>
                      <a:close/>
                      <a:moveTo>
                        <a:pt x="130" y="28"/>
                      </a:moveTo>
                      <a:lnTo>
                        <a:pt x="114" y="25"/>
                      </a:lnTo>
                      <a:lnTo>
                        <a:pt x="114" y="24"/>
                      </a:lnTo>
                      <a:lnTo>
                        <a:pt x="114" y="23"/>
                      </a:lnTo>
                      <a:lnTo>
                        <a:pt x="130" y="26"/>
                      </a:lnTo>
                      <a:lnTo>
                        <a:pt x="130" y="27"/>
                      </a:lnTo>
                      <a:lnTo>
                        <a:pt x="130" y="28"/>
                      </a:lnTo>
                      <a:close/>
                      <a:moveTo>
                        <a:pt x="105" y="22"/>
                      </a:moveTo>
                      <a:lnTo>
                        <a:pt x="90" y="19"/>
                      </a:lnTo>
                      <a:lnTo>
                        <a:pt x="89" y="19"/>
                      </a:lnTo>
                      <a:lnTo>
                        <a:pt x="90" y="18"/>
                      </a:lnTo>
                      <a:lnTo>
                        <a:pt x="105" y="22"/>
                      </a:lnTo>
                      <a:lnTo>
                        <a:pt x="106" y="22"/>
                      </a:lnTo>
                      <a:lnTo>
                        <a:pt x="105" y="22"/>
                      </a:lnTo>
                      <a:close/>
                      <a:moveTo>
                        <a:pt x="80" y="17"/>
                      </a:moveTo>
                      <a:lnTo>
                        <a:pt x="65" y="14"/>
                      </a:lnTo>
                      <a:lnTo>
                        <a:pt x="66" y="13"/>
                      </a:lnTo>
                      <a:lnTo>
                        <a:pt x="81" y="17"/>
                      </a:lnTo>
                      <a:lnTo>
                        <a:pt x="80" y="17"/>
                      </a:lnTo>
                      <a:close/>
                      <a:moveTo>
                        <a:pt x="56" y="13"/>
                      </a:moveTo>
                      <a:lnTo>
                        <a:pt x="40" y="9"/>
                      </a:lnTo>
                      <a:lnTo>
                        <a:pt x="56" y="12"/>
                      </a:lnTo>
                      <a:lnTo>
                        <a:pt x="57" y="12"/>
                      </a:lnTo>
                      <a:lnTo>
                        <a:pt x="56" y="13"/>
                      </a:lnTo>
                      <a:close/>
                      <a:moveTo>
                        <a:pt x="31" y="8"/>
                      </a:moveTo>
                      <a:lnTo>
                        <a:pt x="15" y="5"/>
                      </a:lnTo>
                      <a:lnTo>
                        <a:pt x="15" y="4"/>
                      </a:lnTo>
                      <a:lnTo>
                        <a:pt x="16" y="4"/>
                      </a:lnTo>
                      <a:lnTo>
                        <a:pt x="31" y="6"/>
                      </a:lnTo>
                      <a:lnTo>
                        <a:pt x="31" y="7"/>
                      </a:lnTo>
                      <a:lnTo>
                        <a:pt x="31" y="8"/>
                      </a:lnTo>
                      <a:close/>
                      <a:moveTo>
                        <a:pt x="6" y="3"/>
                      </a:moveTo>
                      <a:lnTo>
                        <a:pt x="0" y="1"/>
                      </a:lnTo>
                      <a:lnTo>
                        <a:pt x="0" y="0"/>
                      </a:lnTo>
                      <a:lnTo>
                        <a:pt x="1" y="0"/>
                      </a:lnTo>
                      <a:lnTo>
                        <a:pt x="6" y="1"/>
                      </a:lnTo>
                      <a:lnTo>
                        <a:pt x="7" y="2"/>
                      </a:lnTo>
                      <a:lnTo>
                        <a:pt x="6" y="3"/>
                      </a:lnTo>
                      <a:close/>
                    </a:path>
                  </a:pathLst>
                </a:custGeom>
                <a:solidFill>
                  <a:srgbClr val="000000"/>
                </a:solidFill>
                <a:ln w="9525">
                  <a:noFill/>
                  <a:round/>
                  <a:headEnd/>
                  <a:tailEnd/>
                </a:ln>
              </p:spPr>
              <p:txBody>
                <a:bodyPr/>
                <a:lstStyle/>
                <a:p>
                  <a:endParaRPr lang="en-US"/>
                </a:p>
              </p:txBody>
            </p:sp>
            <p:sp>
              <p:nvSpPr>
                <p:cNvPr id="864" name="Freeform 1179"/>
                <p:cNvSpPr>
                  <a:spLocks/>
                </p:cNvSpPr>
                <p:nvPr/>
              </p:nvSpPr>
              <p:spPr bwMode="auto">
                <a:xfrm>
                  <a:off x="2822" y="1997"/>
                  <a:ext cx="16" cy="4"/>
                </a:xfrm>
                <a:custGeom>
                  <a:avLst/>
                  <a:gdLst>
                    <a:gd name="T0" fmla="*/ 16 w 16"/>
                    <a:gd name="T1" fmla="*/ 4 h 4"/>
                    <a:gd name="T2" fmla="*/ 0 w 16"/>
                    <a:gd name="T3" fmla="*/ 1 h 4"/>
                    <a:gd name="T4" fmla="*/ 0 w 16"/>
                    <a:gd name="T5" fmla="*/ 0 h 4"/>
                    <a:gd name="T6" fmla="*/ 0 w 16"/>
                    <a:gd name="T7" fmla="*/ 0 h 4"/>
                    <a:gd name="T8" fmla="*/ 16 w 16"/>
                    <a:gd name="T9" fmla="*/ 3 h 4"/>
                    <a:gd name="T10" fmla="*/ 16 w 16"/>
                    <a:gd name="T11" fmla="*/ 3 h 4"/>
                    <a:gd name="T12" fmla="*/ 16 w 16"/>
                    <a:gd name="T13" fmla="*/ 4 h 4"/>
                    <a:gd name="T14" fmla="*/ 16 w 16"/>
                    <a:gd name="T15" fmla="*/ 4 h 4"/>
                    <a:gd name="T16" fmla="*/ 0 60000 65536"/>
                    <a:gd name="T17" fmla="*/ 0 60000 65536"/>
                    <a:gd name="T18" fmla="*/ 0 60000 65536"/>
                    <a:gd name="T19" fmla="*/ 0 60000 65536"/>
                    <a:gd name="T20" fmla="*/ 0 60000 65536"/>
                    <a:gd name="T21" fmla="*/ 0 60000 65536"/>
                    <a:gd name="T22" fmla="*/ 0 60000 65536"/>
                    <a:gd name="T23" fmla="*/ 0 60000 65536"/>
                    <a:gd name="T24" fmla="*/ 0 w 16"/>
                    <a:gd name="T25" fmla="*/ 0 h 4"/>
                    <a:gd name="T26" fmla="*/ 16 w 16"/>
                    <a:gd name="T27" fmla="*/ 4 h 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6" h="4">
                      <a:moveTo>
                        <a:pt x="16" y="4"/>
                      </a:moveTo>
                      <a:lnTo>
                        <a:pt x="0" y="1"/>
                      </a:lnTo>
                      <a:lnTo>
                        <a:pt x="0" y="0"/>
                      </a:lnTo>
                      <a:lnTo>
                        <a:pt x="16" y="3"/>
                      </a:lnTo>
                      <a:lnTo>
                        <a:pt x="16" y="4"/>
                      </a:lnTo>
                    </a:path>
                  </a:pathLst>
                </a:custGeom>
                <a:noFill/>
                <a:ln w="1588">
                  <a:solidFill>
                    <a:srgbClr val="000000"/>
                  </a:solidFill>
                  <a:round/>
                  <a:headEnd/>
                  <a:tailEnd/>
                </a:ln>
              </p:spPr>
              <p:txBody>
                <a:bodyPr/>
                <a:lstStyle/>
                <a:p>
                  <a:endParaRPr lang="en-US"/>
                </a:p>
              </p:txBody>
            </p:sp>
            <p:sp>
              <p:nvSpPr>
                <p:cNvPr id="865" name="Freeform 1180"/>
                <p:cNvSpPr>
                  <a:spLocks/>
                </p:cNvSpPr>
                <p:nvPr/>
              </p:nvSpPr>
              <p:spPr bwMode="auto">
                <a:xfrm>
                  <a:off x="2797" y="1991"/>
                  <a:ext cx="16" cy="5"/>
                </a:xfrm>
                <a:custGeom>
                  <a:avLst/>
                  <a:gdLst>
                    <a:gd name="T0" fmla="*/ 16 w 16"/>
                    <a:gd name="T1" fmla="*/ 5 h 5"/>
                    <a:gd name="T2" fmla="*/ 0 w 16"/>
                    <a:gd name="T3" fmla="*/ 2 h 5"/>
                    <a:gd name="T4" fmla="*/ 0 w 16"/>
                    <a:gd name="T5" fmla="*/ 1 h 5"/>
                    <a:gd name="T6" fmla="*/ 0 w 16"/>
                    <a:gd name="T7" fmla="*/ 0 h 5"/>
                    <a:gd name="T8" fmla="*/ 16 w 16"/>
                    <a:gd name="T9" fmla="*/ 3 h 5"/>
                    <a:gd name="T10" fmla="*/ 16 w 16"/>
                    <a:gd name="T11" fmla="*/ 4 h 5"/>
                    <a:gd name="T12" fmla="*/ 16 w 16"/>
                    <a:gd name="T13" fmla="*/ 5 h 5"/>
                    <a:gd name="T14" fmla="*/ 16 w 16"/>
                    <a:gd name="T15" fmla="*/ 5 h 5"/>
                    <a:gd name="T16" fmla="*/ 0 60000 65536"/>
                    <a:gd name="T17" fmla="*/ 0 60000 65536"/>
                    <a:gd name="T18" fmla="*/ 0 60000 65536"/>
                    <a:gd name="T19" fmla="*/ 0 60000 65536"/>
                    <a:gd name="T20" fmla="*/ 0 60000 65536"/>
                    <a:gd name="T21" fmla="*/ 0 60000 65536"/>
                    <a:gd name="T22" fmla="*/ 0 60000 65536"/>
                    <a:gd name="T23" fmla="*/ 0 60000 65536"/>
                    <a:gd name="T24" fmla="*/ 0 w 16"/>
                    <a:gd name="T25" fmla="*/ 0 h 5"/>
                    <a:gd name="T26" fmla="*/ 16 w 16"/>
                    <a:gd name="T27" fmla="*/ 5 h 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6" h="5">
                      <a:moveTo>
                        <a:pt x="16" y="5"/>
                      </a:moveTo>
                      <a:lnTo>
                        <a:pt x="0" y="2"/>
                      </a:lnTo>
                      <a:lnTo>
                        <a:pt x="0" y="1"/>
                      </a:lnTo>
                      <a:lnTo>
                        <a:pt x="0" y="0"/>
                      </a:lnTo>
                      <a:lnTo>
                        <a:pt x="16" y="3"/>
                      </a:lnTo>
                      <a:lnTo>
                        <a:pt x="16" y="4"/>
                      </a:lnTo>
                      <a:lnTo>
                        <a:pt x="16" y="5"/>
                      </a:lnTo>
                    </a:path>
                  </a:pathLst>
                </a:custGeom>
                <a:noFill/>
                <a:ln w="1588">
                  <a:solidFill>
                    <a:srgbClr val="000000"/>
                  </a:solidFill>
                  <a:round/>
                  <a:headEnd/>
                  <a:tailEnd/>
                </a:ln>
              </p:spPr>
              <p:txBody>
                <a:bodyPr/>
                <a:lstStyle/>
                <a:p>
                  <a:endParaRPr lang="en-US"/>
                </a:p>
              </p:txBody>
            </p:sp>
            <p:sp>
              <p:nvSpPr>
                <p:cNvPr id="866" name="Freeform 1181"/>
                <p:cNvSpPr>
                  <a:spLocks/>
                </p:cNvSpPr>
                <p:nvPr/>
              </p:nvSpPr>
              <p:spPr bwMode="auto">
                <a:xfrm>
                  <a:off x="2772" y="1986"/>
                  <a:ext cx="17" cy="4"/>
                </a:xfrm>
                <a:custGeom>
                  <a:avLst/>
                  <a:gdLst>
                    <a:gd name="T0" fmla="*/ 16 w 17"/>
                    <a:gd name="T1" fmla="*/ 4 h 4"/>
                    <a:gd name="T2" fmla="*/ 1 w 17"/>
                    <a:gd name="T3" fmla="*/ 1 h 4"/>
                    <a:gd name="T4" fmla="*/ 0 w 17"/>
                    <a:gd name="T5" fmla="*/ 1 h 4"/>
                    <a:gd name="T6" fmla="*/ 1 w 17"/>
                    <a:gd name="T7" fmla="*/ 0 h 4"/>
                    <a:gd name="T8" fmla="*/ 16 w 17"/>
                    <a:gd name="T9" fmla="*/ 4 h 4"/>
                    <a:gd name="T10" fmla="*/ 17 w 17"/>
                    <a:gd name="T11" fmla="*/ 4 h 4"/>
                    <a:gd name="T12" fmla="*/ 16 w 17"/>
                    <a:gd name="T13" fmla="*/ 4 h 4"/>
                    <a:gd name="T14" fmla="*/ 16 w 17"/>
                    <a:gd name="T15" fmla="*/ 4 h 4"/>
                    <a:gd name="T16" fmla="*/ 0 60000 65536"/>
                    <a:gd name="T17" fmla="*/ 0 60000 65536"/>
                    <a:gd name="T18" fmla="*/ 0 60000 65536"/>
                    <a:gd name="T19" fmla="*/ 0 60000 65536"/>
                    <a:gd name="T20" fmla="*/ 0 60000 65536"/>
                    <a:gd name="T21" fmla="*/ 0 60000 65536"/>
                    <a:gd name="T22" fmla="*/ 0 60000 65536"/>
                    <a:gd name="T23" fmla="*/ 0 60000 65536"/>
                    <a:gd name="T24" fmla="*/ 0 w 17"/>
                    <a:gd name="T25" fmla="*/ 0 h 4"/>
                    <a:gd name="T26" fmla="*/ 17 w 17"/>
                    <a:gd name="T27" fmla="*/ 4 h 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7" h="4">
                      <a:moveTo>
                        <a:pt x="16" y="4"/>
                      </a:moveTo>
                      <a:lnTo>
                        <a:pt x="1" y="1"/>
                      </a:lnTo>
                      <a:lnTo>
                        <a:pt x="0" y="1"/>
                      </a:lnTo>
                      <a:lnTo>
                        <a:pt x="1" y="0"/>
                      </a:lnTo>
                      <a:lnTo>
                        <a:pt x="16" y="4"/>
                      </a:lnTo>
                      <a:lnTo>
                        <a:pt x="17" y="4"/>
                      </a:lnTo>
                      <a:lnTo>
                        <a:pt x="16" y="4"/>
                      </a:lnTo>
                    </a:path>
                  </a:pathLst>
                </a:custGeom>
                <a:noFill/>
                <a:ln w="1588">
                  <a:solidFill>
                    <a:srgbClr val="000000"/>
                  </a:solidFill>
                  <a:round/>
                  <a:headEnd/>
                  <a:tailEnd/>
                </a:ln>
              </p:spPr>
              <p:txBody>
                <a:bodyPr/>
                <a:lstStyle/>
                <a:p>
                  <a:endParaRPr lang="en-US"/>
                </a:p>
              </p:txBody>
            </p:sp>
            <p:sp>
              <p:nvSpPr>
                <p:cNvPr id="867" name="Freeform 1182"/>
                <p:cNvSpPr>
                  <a:spLocks/>
                </p:cNvSpPr>
                <p:nvPr/>
              </p:nvSpPr>
              <p:spPr bwMode="auto">
                <a:xfrm>
                  <a:off x="2748" y="1981"/>
                  <a:ext cx="16" cy="4"/>
                </a:xfrm>
                <a:custGeom>
                  <a:avLst/>
                  <a:gdLst>
                    <a:gd name="T0" fmla="*/ 15 w 16"/>
                    <a:gd name="T1" fmla="*/ 4 h 4"/>
                    <a:gd name="T2" fmla="*/ 0 w 16"/>
                    <a:gd name="T3" fmla="*/ 1 h 4"/>
                    <a:gd name="T4" fmla="*/ 0 w 16"/>
                    <a:gd name="T5" fmla="*/ 1 h 4"/>
                    <a:gd name="T6" fmla="*/ 1 w 16"/>
                    <a:gd name="T7" fmla="*/ 0 h 4"/>
                    <a:gd name="T8" fmla="*/ 16 w 16"/>
                    <a:gd name="T9" fmla="*/ 4 h 4"/>
                    <a:gd name="T10" fmla="*/ 16 w 16"/>
                    <a:gd name="T11" fmla="*/ 4 h 4"/>
                    <a:gd name="T12" fmla="*/ 15 w 16"/>
                    <a:gd name="T13" fmla="*/ 4 h 4"/>
                    <a:gd name="T14" fmla="*/ 15 w 16"/>
                    <a:gd name="T15" fmla="*/ 4 h 4"/>
                    <a:gd name="T16" fmla="*/ 0 60000 65536"/>
                    <a:gd name="T17" fmla="*/ 0 60000 65536"/>
                    <a:gd name="T18" fmla="*/ 0 60000 65536"/>
                    <a:gd name="T19" fmla="*/ 0 60000 65536"/>
                    <a:gd name="T20" fmla="*/ 0 60000 65536"/>
                    <a:gd name="T21" fmla="*/ 0 60000 65536"/>
                    <a:gd name="T22" fmla="*/ 0 60000 65536"/>
                    <a:gd name="T23" fmla="*/ 0 60000 65536"/>
                    <a:gd name="T24" fmla="*/ 0 w 16"/>
                    <a:gd name="T25" fmla="*/ 0 h 4"/>
                    <a:gd name="T26" fmla="*/ 16 w 16"/>
                    <a:gd name="T27" fmla="*/ 4 h 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6" h="4">
                      <a:moveTo>
                        <a:pt x="15" y="4"/>
                      </a:moveTo>
                      <a:lnTo>
                        <a:pt x="0" y="1"/>
                      </a:lnTo>
                      <a:lnTo>
                        <a:pt x="1" y="0"/>
                      </a:lnTo>
                      <a:lnTo>
                        <a:pt x="16" y="4"/>
                      </a:lnTo>
                      <a:lnTo>
                        <a:pt x="15" y="4"/>
                      </a:lnTo>
                    </a:path>
                  </a:pathLst>
                </a:custGeom>
                <a:noFill/>
                <a:ln w="1588">
                  <a:solidFill>
                    <a:srgbClr val="000000"/>
                  </a:solidFill>
                  <a:round/>
                  <a:headEnd/>
                  <a:tailEnd/>
                </a:ln>
              </p:spPr>
              <p:txBody>
                <a:bodyPr/>
                <a:lstStyle/>
                <a:p>
                  <a:endParaRPr lang="en-US"/>
                </a:p>
              </p:txBody>
            </p:sp>
            <p:sp>
              <p:nvSpPr>
                <p:cNvPr id="868" name="Freeform 1183"/>
                <p:cNvSpPr>
                  <a:spLocks/>
                </p:cNvSpPr>
                <p:nvPr/>
              </p:nvSpPr>
              <p:spPr bwMode="auto">
                <a:xfrm>
                  <a:off x="2723" y="1977"/>
                  <a:ext cx="17" cy="4"/>
                </a:xfrm>
                <a:custGeom>
                  <a:avLst/>
                  <a:gdLst>
                    <a:gd name="T0" fmla="*/ 16 w 17"/>
                    <a:gd name="T1" fmla="*/ 4 h 4"/>
                    <a:gd name="T2" fmla="*/ 0 w 17"/>
                    <a:gd name="T3" fmla="*/ 0 h 4"/>
                    <a:gd name="T4" fmla="*/ 0 w 17"/>
                    <a:gd name="T5" fmla="*/ 0 h 4"/>
                    <a:gd name="T6" fmla="*/ 0 w 17"/>
                    <a:gd name="T7" fmla="*/ 0 h 4"/>
                    <a:gd name="T8" fmla="*/ 16 w 17"/>
                    <a:gd name="T9" fmla="*/ 3 h 4"/>
                    <a:gd name="T10" fmla="*/ 17 w 17"/>
                    <a:gd name="T11" fmla="*/ 3 h 4"/>
                    <a:gd name="T12" fmla="*/ 16 w 17"/>
                    <a:gd name="T13" fmla="*/ 4 h 4"/>
                    <a:gd name="T14" fmla="*/ 16 w 17"/>
                    <a:gd name="T15" fmla="*/ 4 h 4"/>
                    <a:gd name="T16" fmla="*/ 0 60000 65536"/>
                    <a:gd name="T17" fmla="*/ 0 60000 65536"/>
                    <a:gd name="T18" fmla="*/ 0 60000 65536"/>
                    <a:gd name="T19" fmla="*/ 0 60000 65536"/>
                    <a:gd name="T20" fmla="*/ 0 60000 65536"/>
                    <a:gd name="T21" fmla="*/ 0 60000 65536"/>
                    <a:gd name="T22" fmla="*/ 0 60000 65536"/>
                    <a:gd name="T23" fmla="*/ 0 60000 65536"/>
                    <a:gd name="T24" fmla="*/ 0 w 17"/>
                    <a:gd name="T25" fmla="*/ 0 h 4"/>
                    <a:gd name="T26" fmla="*/ 17 w 17"/>
                    <a:gd name="T27" fmla="*/ 4 h 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7" h="4">
                      <a:moveTo>
                        <a:pt x="16" y="4"/>
                      </a:moveTo>
                      <a:lnTo>
                        <a:pt x="0" y="0"/>
                      </a:lnTo>
                      <a:lnTo>
                        <a:pt x="16" y="3"/>
                      </a:lnTo>
                      <a:lnTo>
                        <a:pt x="17" y="3"/>
                      </a:lnTo>
                      <a:lnTo>
                        <a:pt x="16" y="4"/>
                      </a:lnTo>
                    </a:path>
                  </a:pathLst>
                </a:custGeom>
                <a:noFill/>
                <a:ln w="1588">
                  <a:solidFill>
                    <a:srgbClr val="000000"/>
                  </a:solidFill>
                  <a:round/>
                  <a:headEnd/>
                  <a:tailEnd/>
                </a:ln>
              </p:spPr>
              <p:txBody>
                <a:bodyPr/>
                <a:lstStyle/>
                <a:p>
                  <a:endParaRPr lang="en-US"/>
                </a:p>
              </p:txBody>
            </p:sp>
            <p:sp>
              <p:nvSpPr>
                <p:cNvPr id="869" name="Freeform 1184"/>
                <p:cNvSpPr>
                  <a:spLocks/>
                </p:cNvSpPr>
                <p:nvPr/>
              </p:nvSpPr>
              <p:spPr bwMode="auto">
                <a:xfrm>
                  <a:off x="2698" y="1972"/>
                  <a:ext cx="16" cy="4"/>
                </a:xfrm>
                <a:custGeom>
                  <a:avLst/>
                  <a:gdLst>
                    <a:gd name="T0" fmla="*/ 16 w 16"/>
                    <a:gd name="T1" fmla="*/ 4 h 4"/>
                    <a:gd name="T2" fmla="*/ 0 w 16"/>
                    <a:gd name="T3" fmla="*/ 1 h 4"/>
                    <a:gd name="T4" fmla="*/ 0 w 16"/>
                    <a:gd name="T5" fmla="*/ 0 h 4"/>
                    <a:gd name="T6" fmla="*/ 1 w 16"/>
                    <a:gd name="T7" fmla="*/ 0 h 4"/>
                    <a:gd name="T8" fmla="*/ 16 w 16"/>
                    <a:gd name="T9" fmla="*/ 2 h 4"/>
                    <a:gd name="T10" fmla="*/ 16 w 16"/>
                    <a:gd name="T11" fmla="*/ 3 h 4"/>
                    <a:gd name="T12" fmla="*/ 16 w 16"/>
                    <a:gd name="T13" fmla="*/ 4 h 4"/>
                    <a:gd name="T14" fmla="*/ 16 w 16"/>
                    <a:gd name="T15" fmla="*/ 4 h 4"/>
                    <a:gd name="T16" fmla="*/ 0 60000 65536"/>
                    <a:gd name="T17" fmla="*/ 0 60000 65536"/>
                    <a:gd name="T18" fmla="*/ 0 60000 65536"/>
                    <a:gd name="T19" fmla="*/ 0 60000 65536"/>
                    <a:gd name="T20" fmla="*/ 0 60000 65536"/>
                    <a:gd name="T21" fmla="*/ 0 60000 65536"/>
                    <a:gd name="T22" fmla="*/ 0 60000 65536"/>
                    <a:gd name="T23" fmla="*/ 0 60000 65536"/>
                    <a:gd name="T24" fmla="*/ 0 w 16"/>
                    <a:gd name="T25" fmla="*/ 0 h 4"/>
                    <a:gd name="T26" fmla="*/ 16 w 16"/>
                    <a:gd name="T27" fmla="*/ 4 h 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6" h="4">
                      <a:moveTo>
                        <a:pt x="16" y="4"/>
                      </a:moveTo>
                      <a:lnTo>
                        <a:pt x="0" y="1"/>
                      </a:lnTo>
                      <a:lnTo>
                        <a:pt x="0" y="0"/>
                      </a:lnTo>
                      <a:lnTo>
                        <a:pt x="1" y="0"/>
                      </a:lnTo>
                      <a:lnTo>
                        <a:pt x="16" y="2"/>
                      </a:lnTo>
                      <a:lnTo>
                        <a:pt x="16" y="3"/>
                      </a:lnTo>
                      <a:lnTo>
                        <a:pt x="16" y="4"/>
                      </a:lnTo>
                    </a:path>
                  </a:pathLst>
                </a:custGeom>
                <a:noFill/>
                <a:ln w="1588">
                  <a:solidFill>
                    <a:srgbClr val="000000"/>
                  </a:solidFill>
                  <a:round/>
                  <a:headEnd/>
                  <a:tailEnd/>
                </a:ln>
              </p:spPr>
              <p:txBody>
                <a:bodyPr/>
                <a:lstStyle/>
                <a:p>
                  <a:endParaRPr lang="en-US"/>
                </a:p>
              </p:txBody>
            </p:sp>
            <p:sp>
              <p:nvSpPr>
                <p:cNvPr id="870" name="Freeform 1185"/>
                <p:cNvSpPr>
                  <a:spLocks/>
                </p:cNvSpPr>
                <p:nvPr/>
              </p:nvSpPr>
              <p:spPr bwMode="auto">
                <a:xfrm>
                  <a:off x="2683" y="1968"/>
                  <a:ext cx="7" cy="3"/>
                </a:xfrm>
                <a:custGeom>
                  <a:avLst/>
                  <a:gdLst>
                    <a:gd name="T0" fmla="*/ 6 w 7"/>
                    <a:gd name="T1" fmla="*/ 3 h 3"/>
                    <a:gd name="T2" fmla="*/ 0 w 7"/>
                    <a:gd name="T3" fmla="*/ 1 h 3"/>
                    <a:gd name="T4" fmla="*/ 0 w 7"/>
                    <a:gd name="T5" fmla="*/ 0 h 3"/>
                    <a:gd name="T6" fmla="*/ 1 w 7"/>
                    <a:gd name="T7" fmla="*/ 0 h 3"/>
                    <a:gd name="T8" fmla="*/ 6 w 7"/>
                    <a:gd name="T9" fmla="*/ 1 h 3"/>
                    <a:gd name="T10" fmla="*/ 7 w 7"/>
                    <a:gd name="T11" fmla="*/ 2 h 3"/>
                    <a:gd name="T12" fmla="*/ 6 w 7"/>
                    <a:gd name="T13" fmla="*/ 3 h 3"/>
                    <a:gd name="T14" fmla="*/ 6 w 7"/>
                    <a:gd name="T15" fmla="*/ 3 h 3"/>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3"/>
                    <a:gd name="T26" fmla="*/ 7 w 7"/>
                    <a:gd name="T27" fmla="*/ 3 h 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3">
                      <a:moveTo>
                        <a:pt x="6" y="3"/>
                      </a:moveTo>
                      <a:lnTo>
                        <a:pt x="0" y="1"/>
                      </a:lnTo>
                      <a:lnTo>
                        <a:pt x="0" y="0"/>
                      </a:lnTo>
                      <a:lnTo>
                        <a:pt x="1" y="0"/>
                      </a:lnTo>
                      <a:lnTo>
                        <a:pt x="6" y="1"/>
                      </a:lnTo>
                      <a:lnTo>
                        <a:pt x="7" y="2"/>
                      </a:lnTo>
                      <a:lnTo>
                        <a:pt x="6" y="3"/>
                      </a:lnTo>
                    </a:path>
                  </a:pathLst>
                </a:custGeom>
                <a:noFill/>
                <a:ln w="1588">
                  <a:solidFill>
                    <a:srgbClr val="000000"/>
                  </a:solidFill>
                  <a:round/>
                  <a:headEnd/>
                  <a:tailEnd/>
                </a:ln>
              </p:spPr>
              <p:txBody>
                <a:bodyPr/>
                <a:lstStyle/>
                <a:p>
                  <a:endParaRPr lang="en-US"/>
                </a:p>
              </p:txBody>
            </p:sp>
            <p:sp>
              <p:nvSpPr>
                <p:cNvPr id="871" name="Freeform 1186"/>
                <p:cNvSpPr>
                  <a:spLocks noEditPoints="1"/>
                </p:cNvSpPr>
                <p:nvPr/>
              </p:nvSpPr>
              <p:spPr bwMode="auto">
                <a:xfrm>
                  <a:off x="2791" y="1981"/>
                  <a:ext cx="94" cy="38"/>
                </a:xfrm>
                <a:custGeom>
                  <a:avLst/>
                  <a:gdLst>
                    <a:gd name="T0" fmla="*/ 94 w 94"/>
                    <a:gd name="T1" fmla="*/ 13 h 38"/>
                    <a:gd name="T2" fmla="*/ 82 w 94"/>
                    <a:gd name="T3" fmla="*/ 0 h 38"/>
                    <a:gd name="T4" fmla="*/ 82 w 94"/>
                    <a:gd name="T5" fmla="*/ 13 h 38"/>
                    <a:gd name="T6" fmla="*/ 94 w 94"/>
                    <a:gd name="T7" fmla="*/ 13 h 38"/>
                    <a:gd name="T8" fmla="*/ 94 w 94"/>
                    <a:gd name="T9" fmla="*/ 13 h 38"/>
                    <a:gd name="T10" fmla="*/ 94 w 94"/>
                    <a:gd name="T11" fmla="*/ 13 h 38"/>
                    <a:gd name="T12" fmla="*/ 82 w 94"/>
                    <a:gd name="T13" fmla="*/ 13 h 38"/>
                    <a:gd name="T14" fmla="*/ 82 w 94"/>
                    <a:gd name="T15" fmla="*/ 0 h 38"/>
                    <a:gd name="T16" fmla="*/ 0 w 94"/>
                    <a:gd name="T17" fmla="*/ 0 h 38"/>
                    <a:gd name="T18" fmla="*/ 0 w 94"/>
                    <a:gd name="T19" fmla="*/ 38 h 38"/>
                    <a:gd name="T20" fmla="*/ 94 w 94"/>
                    <a:gd name="T21" fmla="*/ 38 h 38"/>
                    <a:gd name="T22" fmla="*/ 94 w 94"/>
                    <a:gd name="T23" fmla="*/ 13 h 38"/>
                    <a:gd name="T24" fmla="*/ 94 w 94"/>
                    <a:gd name="T25" fmla="*/ 13 h 3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94"/>
                    <a:gd name="T40" fmla="*/ 0 h 38"/>
                    <a:gd name="T41" fmla="*/ 94 w 94"/>
                    <a:gd name="T42" fmla="*/ 38 h 3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94" h="38">
                      <a:moveTo>
                        <a:pt x="94" y="13"/>
                      </a:moveTo>
                      <a:lnTo>
                        <a:pt x="82" y="0"/>
                      </a:lnTo>
                      <a:lnTo>
                        <a:pt x="82" y="13"/>
                      </a:lnTo>
                      <a:lnTo>
                        <a:pt x="94" y="13"/>
                      </a:lnTo>
                      <a:close/>
                      <a:moveTo>
                        <a:pt x="94" y="13"/>
                      </a:moveTo>
                      <a:lnTo>
                        <a:pt x="82" y="13"/>
                      </a:lnTo>
                      <a:lnTo>
                        <a:pt x="82" y="0"/>
                      </a:lnTo>
                      <a:lnTo>
                        <a:pt x="0" y="0"/>
                      </a:lnTo>
                      <a:lnTo>
                        <a:pt x="0" y="38"/>
                      </a:lnTo>
                      <a:lnTo>
                        <a:pt x="94" y="38"/>
                      </a:lnTo>
                      <a:lnTo>
                        <a:pt x="94" y="13"/>
                      </a:lnTo>
                      <a:close/>
                    </a:path>
                  </a:pathLst>
                </a:custGeom>
                <a:solidFill>
                  <a:srgbClr val="EAEAEA"/>
                </a:solidFill>
                <a:ln w="9525">
                  <a:noFill/>
                  <a:round/>
                  <a:headEnd/>
                  <a:tailEnd/>
                </a:ln>
              </p:spPr>
              <p:txBody>
                <a:bodyPr/>
                <a:lstStyle/>
                <a:p>
                  <a:endParaRPr lang="en-US"/>
                </a:p>
              </p:txBody>
            </p:sp>
            <p:sp>
              <p:nvSpPr>
                <p:cNvPr id="872" name="Freeform 1187"/>
                <p:cNvSpPr>
                  <a:spLocks/>
                </p:cNvSpPr>
                <p:nvPr/>
              </p:nvSpPr>
              <p:spPr bwMode="auto">
                <a:xfrm>
                  <a:off x="2873" y="1981"/>
                  <a:ext cx="12" cy="13"/>
                </a:xfrm>
                <a:custGeom>
                  <a:avLst/>
                  <a:gdLst>
                    <a:gd name="T0" fmla="*/ 12 w 12"/>
                    <a:gd name="T1" fmla="*/ 13 h 13"/>
                    <a:gd name="T2" fmla="*/ 0 w 12"/>
                    <a:gd name="T3" fmla="*/ 0 h 13"/>
                    <a:gd name="T4" fmla="*/ 0 w 12"/>
                    <a:gd name="T5" fmla="*/ 13 h 13"/>
                    <a:gd name="T6" fmla="*/ 12 w 12"/>
                    <a:gd name="T7" fmla="*/ 13 h 13"/>
                    <a:gd name="T8" fmla="*/ 12 w 12"/>
                    <a:gd name="T9" fmla="*/ 13 h 13"/>
                    <a:gd name="T10" fmla="*/ 0 60000 65536"/>
                    <a:gd name="T11" fmla="*/ 0 60000 65536"/>
                    <a:gd name="T12" fmla="*/ 0 60000 65536"/>
                    <a:gd name="T13" fmla="*/ 0 60000 65536"/>
                    <a:gd name="T14" fmla="*/ 0 60000 65536"/>
                    <a:gd name="T15" fmla="*/ 0 w 12"/>
                    <a:gd name="T16" fmla="*/ 0 h 13"/>
                    <a:gd name="T17" fmla="*/ 12 w 12"/>
                    <a:gd name="T18" fmla="*/ 13 h 13"/>
                  </a:gdLst>
                  <a:ahLst/>
                  <a:cxnLst>
                    <a:cxn ang="T10">
                      <a:pos x="T0" y="T1"/>
                    </a:cxn>
                    <a:cxn ang="T11">
                      <a:pos x="T2" y="T3"/>
                    </a:cxn>
                    <a:cxn ang="T12">
                      <a:pos x="T4" y="T5"/>
                    </a:cxn>
                    <a:cxn ang="T13">
                      <a:pos x="T6" y="T7"/>
                    </a:cxn>
                    <a:cxn ang="T14">
                      <a:pos x="T8" y="T9"/>
                    </a:cxn>
                  </a:cxnLst>
                  <a:rect l="T15" t="T16" r="T17" b="T18"/>
                  <a:pathLst>
                    <a:path w="12" h="13">
                      <a:moveTo>
                        <a:pt x="12" y="13"/>
                      </a:moveTo>
                      <a:lnTo>
                        <a:pt x="0" y="0"/>
                      </a:lnTo>
                      <a:lnTo>
                        <a:pt x="0" y="13"/>
                      </a:lnTo>
                      <a:lnTo>
                        <a:pt x="12" y="13"/>
                      </a:lnTo>
                      <a:close/>
                    </a:path>
                  </a:pathLst>
                </a:custGeom>
                <a:noFill/>
                <a:ln w="0">
                  <a:solidFill>
                    <a:srgbClr val="000000"/>
                  </a:solidFill>
                  <a:round/>
                  <a:headEnd/>
                  <a:tailEnd/>
                </a:ln>
              </p:spPr>
              <p:txBody>
                <a:bodyPr/>
                <a:lstStyle/>
                <a:p>
                  <a:endParaRPr lang="en-US"/>
                </a:p>
              </p:txBody>
            </p:sp>
            <p:sp>
              <p:nvSpPr>
                <p:cNvPr id="873" name="Freeform 1188"/>
                <p:cNvSpPr>
                  <a:spLocks/>
                </p:cNvSpPr>
                <p:nvPr/>
              </p:nvSpPr>
              <p:spPr bwMode="auto">
                <a:xfrm>
                  <a:off x="2791" y="1981"/>
                  <a:ext cx="94" cy="38"/>
                </a:xfrm>
                <a:custGeom>
                  <a:avLst/>
                  <a:gdLst>
                    <a:gd name="T0" fmla="*/ 94 w 94"/>
                    <a:gd name="T1" fmla="*/ 13 h 38"/>
                    <a:gd name="T2" fmla="*/ 82 w 94"/>
                    <a:gd name="T3" fmla="*/ 13 h 38"/>
                    <a:gd name="T4" fmla="*/ 82 w 94"/>
                    <a:gd name="T5" fmla="*/ 0 h 38"/>
                    <a:gd name="T6" fmla="*/ 0 w 94"/>
                    <a:gd name="T7" fmla="*/ 0 h 38"/>
                    <a:gd name="T8" fmla="*/ 0 w 94"/>
                    <a:gd name="T9" fmla="*/ 38 h 38"/>
                    <a:gd name="T10" fmla="*/ 94 w 94"/>
                    <a:gd name="T11" fmla="*/ 38 h 38"/>
                    <a:gd name="T12" fmla="*/ 94 w 94"/>
                    <a:gd name="T13" fmla="*/ 13 h 38"/>
                    <a:gd name="T14" fmla="*/ 0 60000 65536"/>
                    <a:gd name="T15" fmla="*/ 0 60000 65536"/>
                    <a:gd name="T16" fmla="*/ 0 60000 65536"/>
                    <a:gd name="T17" fmla="*/ 0 60000 65536"/>
                    <a:gd name="T18" fmla="*/ 0 60000 65536"/>
                    <a:gd name="T19" fmla="*/ 0 60000 65536"/>
                    <a:gd name="T20" fmla="*/ 0 60000 65536"/>
                    <a:gd name="T21" fmla="*/ 0 w 94"/>
                    <a:gd name="T22" fmla="*/ 0 h 38"/>
                    <a:gd name="T23" fmla="*/ 94 w 94"/>
                    <a:gd name="T24" fmla="*/ 38 h 3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4" h="38">
                      <a:moveTo>
                        <a:pt x="94" y="13"/>
                      </a:moveTo>
                      <a:lnTo>
                        <a:pt x="82" y="13"/>
                      </a:lnTo>
                      <a:lnTo>
                        <a:pt x="82" y="0"/>
                      </a:lnTo>
                      <a:lnTo>
                        <a:pt x="0" y="0"/>
                      </a:lnTo>
                      <a:lnTo>
                        <a:pt x="0" y="38"/>
                      </a:lnTo>
                      <a:lnTo>
                        <a:pt x="94" y="38"/>
                      </a:lnTo>
                      <a:lnTo>
                        <a:pt x="94" y="13"/>
                      </a:lnTo>
                      <a:close/>
                    </a:path>
                  </a:pathLst>
                </a:custGeom>
                <a:noFill/>
                <a:ln w="0">
                  <a:solidFill>
                    <a:srgbClr val="000000"/>
                  </a:solidFill>
                  <a:round/>
                  <a:headEnd/>
                  <a:tailEnd/>
                </a:ln>
              </p:spPr>
              <p:txBody>
                <a:bodyPr/>
                <a:lstStyle/>
                <a:p>
                  <a:endParaRPr lang="en-US"/>
                </a:p>
              </p:txBody>
            </p:sp>
            <p:sp>
              <p:nvSpPr>
                <p:cNvPr id="874" name="Freeform 1189"/>
                <p:cNvSpPr>
                  <a:spLocks/>
                </p:cNvSpPr>
                <p:nvPr/>
              </p:nvSpPr>
              <p:spPr bwMode="auto">
                <a:xfrm>
                  <a:off x="2995" y="2252"/>
                  <a:ext cx="466" cy="365"/>
                </a:xfrm>
                <a:custGeom>
                  <a:avLst/>
                  <a:gdLst>
                    <a:gd name="T0" fmla="*/ 0 w 466"/>
                    <a:gd name="T1" fmla="*/ 0 h 365"/>
                    <a:gd name="T2" fmla="*/ 0 w 466"/>
                    <a:gd name="T3" fmla="*/ 365 h 365"/>
                    <a:gd name="T4" fmla="*/ 466 w 466"/>
                    <a:gd name="T5" fmla="*/ 365 h 365"/>
                    <a:gd name="T6" fmla="*/ 466 w 466"/>
                    <a:gd name="T7" fmla="*/ 0 h 365"/>
                    <a:gd name="T8" fmla="*/ 0 w 466"/>
                    <a:gd name="T9" fmla="*/ 0 h 365"/>
                    <a:gd name="T10" fmla="*/ 0 w 466"/>
                    <a:gd name="T11" fmla="*/ 0 h 365"/>
                    <a:gd name="T12" fmla="*/ 0 60000 65536"/>
                    <a:gd name="T13" fmla="*/ 0 60000 65536"/>
                    <a:gd name="T14" fmla="*/ 0 60000 65536"/>
                    <a:gd name="T15" fmla="*/ 0 60000 65536"/>
                    <a:gd name="T16" fmla="*/ 0 60000 65536"/>
                    <a:gd name="T17" fmla="*/ 0 60000 65536"/>
                    <a:gd name="T18" fmla="*/ 0 w 466"/>
                    <a:gd name="T19" fmla="*/ 0 h 365"/>
                    <a:gd name="T20" fmla="*/ 466 w 466"/>
                    <a:gd name="T21" fmla="*/ 365 h 365"/>
                  </a:gdLst>
                  <a:ahLst/>
                  <a:cxnLst>
                    <a:cxn ang="T12">
                      <a:pos x="T0" y="T1"/>
                    </a:cxn>
                    <a:cxn ang="T13">
                      <a:pos x="T2" y="T3"/>
                    </a:cxn>
                    <a:cxn ang="T14">
                      <a:pos x="T4" y="T5"/>
                    </a:cxn>
                    <a:cxn ang="T15">
                      <a:pos x="T6" y="T7"/>
                    </a:cxn>
                    <a:cxn ang="T16">
                      <a:pos x="T8" y="T9"/>
                    </a:cxn>
                    <a:cxn ang="T17">
                      <a:pos x="T10" y="T11"/>
                    </a:cxn>
                  </a:cxnLst>
                  <a:rect l="T18" t="T19" r="T20" b="T21"/>
                  <a:pathLst>
                    <a:path w="466" h="365">
                      <a:moveTo>
                        <a:pt x="0" y="0"/>
                      </a:moveTo>
                      <a:lnTo>
                        <a:pt x="0" y="365"/>
                      </a:lnTo>
                      <a:lnTo>
                        <a:pt x="466" y="365"/>
                      </a:lnTo>
                      <a:lnTo>
                        <a:pt x="466" y="0"/>
                      </a:lnTo>
                      <a:lnTo>
                        <a:pt x="0" y="0"/>
                      </a:lnTo>
                      <a:close/>
                    </a:path>
                  </a:pathLst>
                </a:custGeom>
                <a:solidFill>
                  <a:srgbClr val="FFFFFF"/>
                </a:solidFill>
                <a:ln w="9525">
                  <a:noFill/>
                  <a:round/>
                  <a:headEnd/>
                  <a:tailEnd/>
                </a:ln>
              </p:spPr>
              <p:txBody>
                <a:bodyPr/>
                <a:lstStyle/>
                <a:p>
                  <a:endParaRPr lang="en-US"/>
                </a:p>
              </p:txBody>
            </p:sp>
            <p:sp>
              <p:nvSpPr>
                <p:cNvPr id="875" name="Freeform 1190"/>
                <p:cNvSpPr>
                  <a:spLocks/>
                </p:cNvSpPr>
                <p:nvPr/>
              </p:nvSpPr>
              <p:spPr bwMode="auto">
                <a:xfrm>
                  <a:off x="2995" y="2252"/>
                  <a:ext cx="466" cy="365"/>
                </a:xfrm>
                <a:custGeom>
                  <a:avLst/>
                  <a:gdLst>
                    <a:gd name="T0" fmla="*/ 0 w 466"/>
                    <a:gd name="T1" fmla="*/ 365 h 365"/>
                    <a:gd name="T2" fmla="*/ 466 w 466"/>
                    <a:gd name="T3" fmla="*/ 365 h 365"/>
                    <a:gd name="T4" fmla="*/ 466 w 466"/>
                    <a:gd name="T5" fmla="*/ 0 h 365"/>
                    <a:gd name="T6" fmla="*/ 0 w 466"/>
                    <a:gd name="T7" fmla="*/ 0 h 365"/>
                    <a:gd name="T8" fmla="*/ 0 w 466"/>
                    <a:gd name="T9" fmla="*/ 365 h 365"/>
                    <a:gd name="T10" fmla="*/ 0 w 466"/>
                    <a:gd name="T11" fmla="*/ 365 h 365"/>
                    <a:gd name="T12" fmla="*/ 0 60000 65536"/>
                    <a:gd name="T13" fmla="*/ 0 60000 65536"/>
                    <a:gd name="T14" fmla="*/ 0 60000 65536"/>
                    <a:gd name="T15" fmla="*/ 0 60000 65536"/>
                    <a:gd name="T16" fmla="*/ 0 60000 65536"/>
                    <a:gd name="T17" fmla="*/ 0 60000 65536"/>
                    <a:gd name="T18" fmla="*/ 0 w 466"/>
                    <a:gd name="T19" fmla="*/ 0 h 365"/>
                    <a:gd name="T20" fmla="*/ 466 w 466"/>
                    <a:gd name="T21" fmla="*/ 365 h 365"/>
                  </a:gdLst>
                  <a:ahLst/>
                  <a:cxnLst>
                    <a:cxn ang="T12">
                      <a:pos x="T0" y="T1"/>
                    </a:cxn>
                    <a:cxn ang="T13">
                      <a:pos x="T2" y="T3"/>
                    </a:cxn>
                    <a:cxn ang="T14">
                      <a:pos x="T4" y="T5"/>
                    </a:cxn>
                    <a:cxn ang="T15">
                      <a:pos x="T6" y="T7"/>
                    </a:cxn>
                    <a:cxn ang="T16">
                      <a:pos x="T8" y="T9"/>
                    </a:cxn>
                    <a:cxn ang="T17">
                      <a:pos x="T10" y="T11"/>
                    </a:cxn>
                  </a:cxnLst>
                  <a:rect l="T18" t="T19" r="T20" b="T21"/>
                  <a:pathLst>
                    <a:path w="466" h="365">
                      <a:moveTo>
                        <a:pt x="0" y="365"/>
                      </a:moveTo>
                      <a:lnTo>
                        <a:pt x="466" y="365"/>
                      </a:lnTo>
                      <a:lnTo>
                        <a:pt x="466" y="0"/>
                      </a:lnTo>
                      <a:lnTo>
                        <a:pt x="0" y="0"/>
                      </a:lnTo>
                      <a:lnTo>
                        <a:pt x="0" y="365"/>
                      </a:lnTo>
                      <a:close/>
                    </a:path>
                  </a:pathLst>
                </a:custGeom>
                <a:noFill/>
                <a:ln w="3175">
                  <a:solidFill>
                    <a:srgbClr val="000000"/>
                  </a:solidFill>
                  <a:round/>
                  <a:headEnd/>
                  <a:tailEnd/>
                </a:ln>
              </p:spPr>
              <p:txBody>
                <a:bodyPr/>
                <a:lstStyle/>
                <a:p>
                  <a:endParaRPr lang="en-US"/>
                </a:p>
              </p:txBody>
            </p:sp>
            <p:sp>
              <p:nvSpPr>
                <p:cNvPr id="876" name="Freeform 1191"/>
                <p:cNvSpPr>
                  <a:spLocks noEditPoints="1"/>
                </p:cNvSpPr>
                <p:nvPr/>
              </p:nvSpPr>
              <p:spPr bwMode="auto">
                <a:xfrm>
                  <a:off x="2994" y="2616"/>
                  <a:ext cx="468" cy="2"/>
                </a:xfrm>
                <a:custGeom>
                  <a:avLst/>
                  <a:gdLst>
                    <a:gd name="T0" fmla="*/ 0 w 468"/>
                    <a:gd name="T1" fmla="*/ 1 h 2"/>
                    <a:gd name="T2" fmla="*/ 15 w 468"/>
                    <a:gd name="T3" fmla="*/ 2 h 2"/>
                    <a:gd name="T4" fmla="*/ 26 w 468"/>
                    <a:gd name="T5" fmla="*/ 0 h 2"/>
                    <a:gd name="T6" fmla="*/ 21 w 468"/>
                    <a:gd name="T7" fmla="*/ 0 h 2"/>
                    <a:gd name="T8" fmla="*/ 30 w 468"/>
                    <a:gd name="T9" fmla="*/ 1 h 2"/>
                    <a:gd name="T10" fmla="*/ 46 w 468"/>
                    <a:gd name="T11" fmla="*/ 2 h 2"/>
                    <a:gd name="T12" fmla="*/ 56 w 468"/>
                    <a:gd name="T13" fmla="*/ 0 h 2"/>
                    <a:gd name="T14" fmla="*/ 51 w 468"/>
                    <a:gd name="T15" fmla="*/ 0 h 2"/>
                    <a:gd name="T16" fmla="*/ 60 w 468"/>
                    <a:gd name="T17" fmla="*/ 1 h 2"/>
                    <a:gd name="T18" fmla="*/ 76 w 468"/>
                    <a:gd name="T19" fmla="*/ 2 h 2"/>
                    <a:gd name="T20" fmla="*/ 86 w 468"/>
                    <a:gd name="T21" fmla="*/ 0 h 2"/>
                    <a:gd name="T22" fmla="*/ 81 w 468"/>
                    <a:gd name="T23" fmla="*/ 0 h 2"/>
                    <a:gd name="T24" fmla="*/ 91 w 468"/>
                    <a:gd name="T25" fmla="*/ 1 h 2"/>
                    <a:gd name="T26" fmla="*/ 106 w 468"/>
                    <a:gd name="T27" fmla="*/ 2 h 2"/>
                    <a:gd name="T28" fmla="*/ 117 w 468"/>
                    <a:gd name="T29" fmla="*/ 0 h 2"/>
                    <a:gd name="T30" fmla="*/ 111 w 468"/>
                    <a:gd name="T31" fmla="*/ 0 h 2"/>
                    <a:gd name="T32" fmla="*/ 121 w 468"/>
                    <a:gd name="T33" fmla="*/ 1 h 2"/>
                    <a:gd name="T34" fmla="*/ 137 w 468"/>
                    <a:gd name="T35" fmla="*/ 2 h 2"/>
                    <a:gd name="T36" fmla="*/ 147 w 468"/>
                    <a:gd name="T37" fmla="*/ 0 h 2"/>
                    <a:gd name="T38" fmla="*/ 142 w 468"/>
                    <a:gd name="T39" fmla="*/ 0 h 2"/>
                    <a:gd name="T40" fmla="*/ 151 w 468"/>
                    <a:gd name="T41" fmla="*/ 1 h 2"/>
                    <a:gd name="T42" fmla="*/ 167 w 468"/>
                    <a:gd name="T43" fmla="*/ 2 h 2"/>
                    <a:gd name="T44" fmla="*/ 177 w 468"/>
                    <a:gd name="T45" fmla="*/ 0 h 2"/>
                    <a:gd name="T46" fmla="*/ 172 w 468"/>
                    <a:gd name="T47" fmla="*/ 0 h 2"/>
                    <a:gd name="T48" fmla="*/ 181 w 468"/>
                    <a:gd name="T49" fmla="*/ 1 h 2"/>
                    <a:gd name="T50" fmla="*/ 197 w 468"/>
                    <a:gd name="T51" fmla="*/ 2 h 2"/>
                    <a:gd name="T52" fmla="*/ 207 w 468"/>
                    <a:gd name="T53" fmla="*/ 0 h 2"/>
                    <a:gd name="T54" fmla="*/ 202 w 468"/>
                    <a:gd name="T55" fmla="*/ 0 h 2"/>
                    <a:gd name="T56" fmla="*/ 212 w 468"/>
                    <a:gd name="T57" fmla="*/ 1 h 2"/>
                    <a:gd name="T58" fmla="*/ 227 w 468"/>
                    <a:gd name="T59" fmla="*/ 2 h 2"/>
                    <a:gd name="T60" fmla="*/ 238 w 468"/>
                    <a:gd name="T61" fmla="*/ 0 h 2"/>
                    <a:gd name="T62" fmla="*/ 233 w 468"/>
                    <a:gd name="T63" fmla="*/ 0 h 2"/>
                    <a:gd name="T64" fmla="*/ 242 w 468"/>
                    <a:gd name="T65" fmla="*/ 1 h 2"/>
                    <a:gd name="T66" fmla="*/ 258 w 468"/>
                    <a:gd name="T67" fmla="*/ 2 h 2"/>
                    <a:gd name="T68" fmla="*/ 268 w 468"/>
                    <a:gd name="T69" fmla="*/ 0 h 2"/>
                    <a:gd name="T70" fmla="*/ 263 w 468"/>
                    <a:gd name="T71" fmla="*/ 0 h 2"/>
                    <a:gd name="T72" fmla="*/ 272 w 468"/>
                    <a:gd name="T73" fmla="*/ 1 h 2"/>
                    <a:gd name="T74" fmla="*/ 288 w 468"/>
                    <a:gd name="T75" fmla="*/ 2 h 2"/>
                    <a:gd name="T76" fmla="*/ 298 w 468"/>
                    <a:gd name="T77" fmla="*/ 0 h 2"/>
                    <a:gd name="T78" fmla="*/ 293 w 468"/>
                    <a:gd name="T79" fmla="*/ 0 h 2"/>
                    <a:gd name="T80" fmla="*/ 302 w 468"/>
                    <a:gd name="T81" fmla="*/ 1 h 2"/>
                    <a:gd name="T82" fmla="*/ 318 w 468"/>
                    <a:gd name="T83" fmla="*/ 2 h 2"/>
                    <a:gd name="T84" fmla="*/ 328 w 468"/>
                    <a:gd name="T85" fmla="*/ 0 h 2"/>
                    <a:gd name="T86" fmla="*/ 323 w 468"/>
                    <a:gd name="T87" fmla="*/ 0 h 2"/>
                    <a:gd name="T88" fmla="*/ 333 w 468"/>
                    <a:gd name="T89" fmla="*/ 1 h 2"/>
                    <a:gd name="T90" fmla="*/ 349 w 468"/>
                    <a:gd name="T91" fmla="*/ 2 h 2"/>
                    <a:gd name="T92" fmla="*/ 359 w 468"/>
                    <a:gd name="T93" fmla="*/ 0 h 2"/>
                    <a:gd name="T94" fmla="*/ 354 w 468"/>
                    <a:gd name="T95" fmla="*/ 0 h 2"/>
                    <a:gd name="T96" fmla="*/ 363 w 468"/>
                    <a:gd name="T97" fmla="*/ 1 h 2"/>
                    <a:gd name="T98" fmla="*/ 379 w 468"/>
                    <a:gd name="T99" fmla="*/ 2 h 2"/>
                    <a:gd name="T100" fmla="*/ 389 w 468"/>
                    <a:gd name="T101" fmla="*/ 0 h 2"/>
                    <a:gd name="T102" fmla="*/ 384 w 468"/>
                    <a:gd name="T103" fmla="*/ 0 h 2"/>
                    <a:gd name="T104" fmla="*/ 393 w 468"/>
                    <a:gd name="T105" fmla="*/ 1 h 2"/>
                    <a:gd name="T106" fmla="*/ 409 w 468"/>
                    <a:gd name="T107" fmla="*/ 2 h 2"/>
                    <a:gd name="T108" fmla="*/ 419 w 468"/>
                    <a:gd name="T109" fmla="*/ 0 h 2"/>
                    <a:gd name="T110" fmla="*/ 414 w 468"/>
                    <a:gd name="T111" fmla="*/ 0 h 2"/>
                    <a:gd name="T112" fmla="*/ 423 w 468"/>
                    <a:gd name="T113" fmla="*/ 1 h 2"/>
                    <a:gd name="T114" fmla="*/ 439 w 468"/>
                    <a:gd name="T115" fmla="*/ 2 h 2"/>
                    <a:gd name="T116" fmla="*/ 449 w 468"/>
                    <a:gd name="T117" fmla="*/ 0 h 2"/>
                    <a:gd name="T118" fmla="*/ 445 w 468"/>
                    <a:gd name="T119" fmla="*/ 0 h 2"/>
                    <a:gd name="T120" fmla="*/ 453 w 468"/>
                    <a:gd name="T121" fmla="*/ 1 h 2"/>
                    <a:gd name="T122" fmla="*/ 467 w 468"/>
                    <a:gd name="T123" fmla="*/ 2 h 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468"/>
                    <a:gd name="T187" fmla="*/ 0 h 2"/>
                    <a:gd name="T188" fmla="*/ 468 w 468"/>
                    <a:gd name="T189" fmla="*/ 2 h 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468" h="2">
                      <a:moveTo>
                        <a:pt x="1" y="0"/>
                      </a:moveTo>
                      <a:lnTo>
                        <a:pt x="5" y="0"/>
                      </a:lnTo>
                      <a:lnTo>
                        <a:pt x="6" y="1"/>
                      </a:lnTo>
                      <a:lnTo>
                        <a:pt x="5" y="2"/>
                      </a:lnTo>
                      <a:lnTo>
                        <a:pt x="1" y="2"/>
                      </a:lnTo>
                      <a:lnTo>
                        <a:pt x="0" y="1"/>
                      </a:lnTo>
                      <a:lnTo>
                        <a:pt x="1" y="0"/>
                      </a:lnTo>
                      <a:close/>
                      <a:moveTo>
                        <a:pt x="10" y="0"/>
                      </a:moveTo>
                      <a:lnTo>
                        <a:pt x="15" y="0"/>
                      </a:lnTo>
                      <a:lnTo>
                        <a:pt x="16" y="1"/>
                      </a:lnTo>
                      <a:lnTo>
                        <a:pt x="15" y="2"/>
                      </a:lnTo>
                      <a:lnTo>
                        <a:pt x="10" y="2"/>
                      </a:lnTo>
                      <a:lnTo>
                        <a:pt x="9" y="1"/>
                      </a:lnTo>
                      <a:lnTo>
                        <a:pt x="10" y="0"/>
                      </a:lnTo>
                      <a:close/>
                      <a:moveTo>
                        <a:pt x="21" y="0"/>
                      </a:moveTo>
                      <a:lnTo>
                        <a:pt x="26" y="0"/>
                      </a:lnTo>
                      <a:lnTo>
                        <a:pt x="26" y="1"/>
                      </a:lnTo>
                      <a:lnTo>
                        <a:pt x="26" y="2"/>
                      </a:lnTo>
                      <a:lnTo>
                        <a:pt x="21" y="2"/>
                      </a:lnTo>
                      <a:lnTo>
                        <a:pt x="20" y="1"/>
                      </a:lnTo>
                      <a:lnTo>
                        <a:pt x="21" y="0"/>
                      </a:lnTo>
                      <a:close/>
                      <a:moveTo>
                        <a:pt x="31" y="0"/>
                      </a:moveTo>
                      <a:lnTo>
                        <a:pt x="35" y="0"/>
                      </a:lnTo>
                      <a:lnTo>
                        <a:pt x="36" y="1"/>
                      </a:lnTo>
                      <a:lnTo>
                        <a:pt x="35" y="2"/>
                      </a:lnTo>
                      <a:lnTo>
                        <a:pt x="31" y="2"/>
                      </a:lnTo>
                      <a:lnTo>
                        <a:pt x="30" y="1"/>
                      </a:lnTo>
                      <a:lnTo>
                        <a:pt x="31" y="0"/>
                      </a:lnTo>
                      <a:close/>
                      <a:moveTo>
                        <a:pt x="40" y="0"/>
                      </a:moveTo>
                      <a:lnTo>
                        <a:pt x="46" y="0"/>
                      </a:lnTo>
                      <a:lnTo>
                        <a:pt x="47" y="1"/>
                      </a:lnTo>
                      <a:lnTo>
                        <a:pt x="46" y="2"/>
                      </a:lnTo>
                      <a:lnTo>
                        <a:pt x="40" y="2"/>
                      </a:lnTo>
                      <a:lnTo>
                        <a:pt x="39" y="1"/>
                      </a:lnTo>
                      <a:lnTo>
                        <a:pt x="40" y="0"/>
                      </a:lnTo>
                      <a:close/>
                      <a:moveTo>
                        <a:pt x="51" y="0"/>
                      </a:moveTo>
                      <a:lnTo>
                        <a:pt x="56" y="0"/>
                      </a:lnTo>
                      <a:lnTo>
                        <a:pt x="57" y="1"/>
                      </a:lnTo>
                      <a:lnTo>
                        <a:pt x="56" y="2"/>
                      </a:lnTo>
                      <a:lnTo>
                        <a:pt x="51" y="2"/>
                      </a:lnTo>
                      <a:lnTo>
                        <a:pt x="50" y="1"/>
                      </a:lnTo>
                      <a:lnTo>
                        <a:pt x="51" y="0"/>
                      </a:lnTo>
                      <a:close/>
                      <a:moveTo>
                        <a:pt x="61" y="0"/>
                      </a:moveTo>
                      <a:lnTo>
                        <a:pt x="66" y="0"/>
                      </a:lnTo>
                      <a:lnTo>
                        <a:pt x="67" y="1"/>
                      </a:lnTo>
                      <a:lnTo>
                        <a:pt x="66" y="2"/>
                      </a:lnTo>
                      <a:lnTo>
                        <a:pt x="61" y="2"/>
                      </a:lnTo>
                      <a:lnTo>
                        <a:pt x="60" y="1"/>
                      </a:lnTo>
                      <a:lnTo>
                        <a:pt x="61" y="0"/>
                      </a:lnTo>
                      <a:close/>
                      <a:moveTo>
                        <a:pt x="71" y="0"/>
                      </a:moveTo>
                      <a:lnTo>
                        <a:pt x="76" y="0"/>
                      </a:lnTo>
                      <a:lnTo>
                        <a:pt x="77" y="1"/>
                      </a:lnTo>
                      <a:lnTo>
                        <a:pt x="76" y="2"/>
                      </a:lnTo>
                      <a:lnTo>
                        <a:pt x="71" y="2"/>
                      </a:lnTo>
                      <a:lnTo>
                        <a:pt x="70" y="1"/>
                      </a:lnTo>
                      <a:lnTo>
                        <a:pt x="71" y="0"/>
                      </a:lnTo>
                      <a:close/>
                      <a:moveTo>
                        <a:pt x="81" y="0"/>
                      </a:moveTo>
                      <a:lnTo>
                        <a:pt x="86" y="0"/>
                      </a:lnTo>
                      <a:lnTo>
                        <a:pt x="87" y="1"/>
                      </a:lnTo>
                      <a:lnTo>
                        <a:pt x="86" y="2"/>
                      </a:lnTo>
                      <a:lnTo>
                        <a:pt x="81" y="2"/>
                      </a:lnTo>
                      <a:lnTo>
                        <a:pt x="80" y="1"/>
                      </a:lnTo>
                      <a:lnTo>
                        <a:pt x="81" y="0"/>
                      </a:lnTo>
                      <a:close/>
                      <a:moveTo>
                        <a:pt x="91" y="0"/>
                      </a:moveTo>
                      <a:lnTo>
                        <a:pt x="96" y="0"/>
                      </a:lnTo>
                      <a:lnTo>
                        <a:pt x="97" y="1"/>
                      </a:lnTo>
                      <a:lnTo>
                        <a:pt x="96" y="2"/>
                      </a:lnTo>
                      <a:lnTo>
                        <a:pt x="91" y="2"/>
                      </a:lnTo>
                      <a:lnTo>
                        <a:pt x="91" y="1"/>
                      </a:lnTo>
                      <a:lnTo>
                        <a:pt x="91" y="0"/>
                      </a:lnTo>
                      <a:close/>
                      <a:moveTo>
                        <a:pt x="101" y="0"/>
                      </a:moveTo>
                      <a:lnTo>
                        <a:pt x="106" y="0"/>
                      </a:lnTo>
                      <a:lnTo>
                        <a:pt x="107" y="1"/>
                      </a:lnTo>
                      <a:lnTo>
                        <a:pt x="106" y="2"/>
                      </a:lnTo>
                      <a:lnTo>
                        <a:pt x="101" y="2"/>
                      </a:lnTo>
                      <a:lnTo>
                        <a:pt x="100" y="1"/>
                      </a:lnTo>
                      <a:lnTo>
                        <a:pt x="101" y="0"/>
                      </a:lnTo>
                      <a:close/>
                      <a:moveTo>
                        <a:pt x="111" y="0"/>
                      </a:moveTo>
                      <a:lnTo>
                        <a:pt x="117" y="0"/>
                      </a:lnTo>
                      <a:lnTo>
                        <a:pt x="117" y="1"/>
                      </a:lnTo>
                      <a:lnTo>
                        <a:pt x="117" y="2"/>
                      </a:lnTo>
                      <a:lnTo>
                        <a:pt x="111" y="2"/>
                      </a:lnTo>
                      <a:lnTo>
                        <a:pt x="110" y="1"/>
                      </a:lnTo>
                      <a:lnTo>
                        <a:pt x="111" y="0"/>
                      </a:lnTo>
                      <a:close/>
                      <a:moveTo>
                        <a:pt x="121" y="0"/>
                      </a:moveTo>
                      <a:lnTo>
                        <a:pt x="126" y="0"/>
                      </a:lnTo>
                      <a:lnTo>
                        <a:pt x="127" y="1"/>
                      </a:lnTo>
                      <a:lnTo>
                        <a:pt x="126" y="2"/>
                      </a:lnTo>
                      <a:lnTo>
                        <a:pt x="121" y="2"/>
                      </a:lnTo>
                      <a:lnTo>
                        <a:pt x="121" y="1"/>
                      </a:lnTo>
                      <a:lnTo>
                        <a:pt x="121" y="0"/>
                      </a:lnTo>
                      <a:close/>
                      <a:moveTo>
                        <a:pt x="131" y="0"/>
                      </a:moveTo>
                      <a:lnTo>
                        <a:pt x="137" y="0"/>
                      </a:lnTo>
                      <a:lnTo>
                        <a:pt x="138" y="1"/>
                      </a:lnTo>
                      <a:lnTo>
                        <a:pt x="137" y="2"/>
                      </a:lnTo>
                      <a:lnTo>
                        <a:pt x="131" y="2"/>
                      </a:lnTo>
                      <a:lnTo>
                        <a:pt x="130" y="1"/>
                      </a:lnTo>
                      <a:lnTo>
                        <a:pt x="131" y="0"/>
                      </a:lnTo>
                      <a:close/>
                      <a:moveTo>
                        <a:pt x="142" y="0"/>
                      </a:moveTo>
                      <a:lnTo>
                        <a:pt x="147" y="0"/>
                      </a:lnTo>
                      <a:lnTo>
                        <a:pt x="147" y="1"/>
                      </a:lnTo>
                      <a:lnTo>
                        <a:pt x="147" y="2"/>
                      </a:lnTo>
                      <a:lnTo>
                        <a:pt x="142" y="2"/>
                      </a:lnTo>
                      <a:lnTo>
                        <a:pt x="141" y="1"/>
                      </a:lnTo>
                      <a:lnTo>
                        <a:pt x="142" y="0"/>
                      </a:lnTo>
                      <a:close/>
                      <a:moveTo>
                        <a:pt x="151" y="0"/>
                      </a:moveTo>
                      <a:lnTo>
                        <a:pt x="156" y="0"/>
                      </a:lnTo>
                      <a:lnTo>
                        <a:pt x="157" y="1"/>
                      </a:lnTo>
                      <a:lnTo>
                        <a:pt x="156" y="2"/>
                      </a:lnTo>
                      <a:lnTo>
                        <a:pt x="151" y="2"/>
                      </a:lnTo>
                      <a:lnTo>
                        <a:pt x="151" y="1"/>
                      </a:lnTo>
                      <a:lnTo>
                        <a:pt x="151" y="0"/>
                      </a:lnTo>
                      <a:close/>
                      <a:moveTo>
                        <a:pt x="162" y="0"/>
                      </a:moveTo>
                      <a:lnTo>
                        <a:pt x="167" y="0"/>
                      </a:lnTo>
                      <a:lnTo>
                        <a:pt x="168" y="1"/>
                      </a:lnTo>
                      <a:lnTo>
                        <a:pt x="167" y="2"/>
                      </a:lnTo>
                      <a:lnTo>
                        <a:pt x="162" y="2"/>
                      </a:lnTo>
                      <a:lnTo>
                        <a:pt x="161" y="1"/>
                      </a:lnTo>
                      <a:lnTo>
                        <a:pt x="162" y="0"/>
                      </a:lnTo>
                      <a:close/>
                      <a:moveTo>
                        <a:pt x="172" y="0"/>
                      </a:moveTo>
                      <a:lnTo>
                        <a:pt x="177" y="0"/>
                      </a:lnTo>
                      <a:lnTo>
                        <a:pt x="177" y="1"/>
                      </a:lnTo>
                      <a:lnTo>
                        <a:pt x="177" y="2"/>
                      </a:lnTo>
                      <a:lnTo>
                        <a:pt x="172" y="2"/>
                      </a:lnTo>
                      <a:lnTo>
                        <a:pt x="171" y="1"/>
                      </a:lnTo>
                      <a:lnTo>
                        <a:pt x="172" y="0"/>
                      </a:lnTo>
                      <a:close/>
                      <a:moveTo>
                        <a:pt x="182" y="0"/>
                      </a:moveTo>
                      <a:lnTo>
                        <a:pt x="187" y="0"/>
                      </a:lnTo>
                      <a:lnTo>
                        <a:pt x="188" y="1"/>
                      </a:lnTo>
                      <a:lnTo>
                        <a:pt x="187" y="2"/>
                      </a:lnTo>
                      <a:lnTo>
                        <a:pt x="182" y="2"/>
                      </a:lnTo>
                      <a:lnTo>
                        <a:pt x="181" y="1"/>
                      </a:lnTo>
                      <a:lnTo>
                        <a:pt x="182" y="0"/>
                      </a:lnTo>
                      <a:close/>
                      <a:moveTo>
                        <a:pt x="192" y="0"/>
                      </a:moveTo>
                      <a:lnTo>
                        <a:pt x="197" y="0"/>
                      </a:lnTo>
                      <a:lnTo>
                        <a:pt x="198" y="1"/>
                      </a:lnTo>
                      <a:lnTo>
                        <a:pt x="197" y="2"/>
                      </a:lnTo>
                      <a:lnTo>
                        <a:pt x="192" y="2"/>
                      </a:lnTo>
                      <a:lnTo>
                        <a:pt x="191" y="1"/>
                      </a:lnTo>
                      <a:lnTo>
                        <a:pt x="192" y="0"/>
                      </a:lnTo>
                      <a:close/>
                      <a:moveTo>
                        <a:pt x="202" y="0"/>
                      </a:moveTo>
                      <a:lnTo>
                        <a:pt x="207" y="0"/>
                      </a:lnTo>
                      <a:lnTo>
                        <a:pt x="208" y="1"/>
                      </a:lnTo>
                      <a:lnTo>
                        <a:pt x="207" y="2"/>
                      </a:lnTo>
                      <a:lnTo>
                        <a:pt x="202" y="2"/>
                      </a:lnTo>
                      <a:lnTo>
                        <a:pt x="201" y="1"/>
                      </a:lnTo>
                      <a:lnTo>
                        <a:pt x="202" y="0"/>
                      </a:lnTo>
                      <a:close/>
                      <a:moveTo>
                        <a:pt x="212" y="0"/>
                      </a:moveTo>
                      <a:lnTo>
                        <a:pt x="217" y="0"/>
                      </a:lnTo>
                      <a:lnTo>
                        <a:pt x="218" y="1"/>
                      </a:lnTo>
                      <a:lnTo>
                        <a:pt x="217" y="2"/>
                      </a:lnTo>
                      <a:lnTo>
                        <a:pt x="212" y="2"/>
                      </a:lnTo>
                      <a:lnTo>
                        <a:pt x="212" y="1"/>
                      </a:lnTo>
                      <a:lnTo>
                        <a:pt x="212" y="0"/>
                      </a:lnTo>
                      <a:close/>
                      <a:moveTo>
                        <a:pt x="222" y="0"/>
                      </a:moveTo>
                      <a:lnTo>
                        <a:pt x="227" y="0"/>
                      </a:lnTo>
                      <a:lnTo>
                        <a:pt x="228" y="1"/>
                      </a:lnTo>
                      <a:lnTo>
                        <a:pt x="227" y="2"/>
                      </a:lnTo>
                      <a:lnTo>
                        <a:pt x="222" y="2"/>
                      </a:lnTo>
                      <a:lnTo>
                        <a:pt x="221" y="1"/>
                      </a:lnTo>
                      <a:lnTo>
                        <a:pt x="222" y="0"/>
                      </a:lnTo>
                      <a:close/>
                      <a:moveTo>
                        <a:pt x="233" y="0"/>
                      </a:moveTo>
                      <a:lnTo>
                        <a:pt x="238" y="0"/>
                      </a:lnTo>
                      <a:lnTo>
                        <a:pt x="238" y="1"/>
                      </a:lnTo>
                      <a:lnTo>
                        <a:pt x="238" y="2"/>
                      </a:lnTo>
                      <a:lnTo>
                        <a:pt x="233" y="2"/>
                      </a:lnTo>
                      <a:lnTo>
                        <a:pt x="232" y="1"/>
                      </a:lnTo>
                      <a:lnTo>
                        <a:pt x="233" y="0"/>
                      </a:lnTo>
                      <a:close/>
                      <a:moveTo>
                        <a:pt x="242" y="0"/>
                      </a:moveTo>
                      <a:lnTo>
                        <a:pt x="247" y="0"/>
                      </a:lnTo>
                      <a:lnTo>
                        <a:pt x="248" y="1"/>
                      </a:lnTo>
                      <a:lnTo>
                        <a:pt x="247" y="2"/>
                      </a:lnTo>
                      <a:lnTo>
                        <a:pt x="242" y="2"/>
                      </a:lnTo>
                      <a:lnTo>
                        <a:pt x="242" y="1"/>
                      </a:lnTo>
                      <a:lnTo>
                        <a:pt x="242" y="0"/>
                      </a:lnTo>
                      <a:close/>
                      <a:moveTo>
                        <a:pt x="252" y="0"/>
                      </a:moveTo>
                      <a:lnTo>
                        <a:pt x="258" y="0"/>
                      </a:lnTo>
                      <a:lnTo>
                        <a:pt x="259" y="1"/>
                      </a:lnTo>
                      <a:lnTo>
                        <a:pt x="258" y="2"/>
                      </a:lnTo>
                      <a:lnTo>
                        <a:pt x="252" y="2"/>
                      </a:lnTo>
                      <a:lnTo>
                        <a:pt x="251" y="1"/>
                      </a:lnTo>
                      <a:lnTo>
                        <a:pt x="252" y="0"/>
                      </a:lnTo>
                      <a:close/>
                      <a:moveTo>
                        <a:pt x="263" y="0"/>
                      </a:moveTo>
                      <a:lnTo>
                        <a:pt x="268" y="0"/>
                      </a:lnTo>
                      <a:lnTo>
                        <a:pt x="268" y="1"/>
                      </a:lnTo>
                      <a:lnTo>
                        <a:pt x="268" y="2"/>
                      </a:lnTo>
                      <a:lnTo>
                        <a:pt x="263" y="2"/>
                      </a:lnTo>
                      <a:lnTo>
                        <a:pt x="262" y="1"/>
                      </a:lnTo>
                      <a:lnTo>
                        <a:pt x="263" y="0"/>
                      </a:lnTo>
                      <a:close/>
                      <a:moveTo>
                        <a:pt x="272" y="0"/>
                      </a:moveTo>
                      <a:lnTo>
                        <a:pt x="277" y="0"/>
                      </a:lnTo>
                      <a:lnTo>
                        <a:pt x="279" y="1"/>
                      </a:lnTo>
                      <a:lnTo>
                        <a:pt x="277" y="2"/>
                      </a:lnTo>
                      <a:lnTo>
                        <a:pt x="272" y="2"/>
                      </a:lnTo>
                      <a:lnTo>
                        <a:pt x="272" y="1"/>
                      </a:lnTo>
                      <a:lnTo>
                        <a:pt x="272" y="0"/>
                      </a:lnTo>
                      <a:close/>
                      <a:moveTo>
                        <a:pt x="283" y="0"/>
                      </a:moveTo>
                      <a:lnTo>
                        <a:pt x="288" y="0"/>
                      </a:lnTo>
                      <a:lnTo>
                        <a:pt x="289" y="1"/>
                      </a:lnTo>
                      <a:lnTo>
                        <a:pt x="288" y="2"/>
                      </a:lnTo>
                      <a:lnTo>
                        <a:pt x="283" y="2"/>
                      </a:lnTo>
                      <a:lnTo>
                        <a:pt x="282" y="1"/>
                      </a:lnTo>
                      <a:lnTo>
                        <a:pt x="283" y="0"/>
                      </a:lnTo>
                      <a:close/>
                      <a:moveTo>
                        <a:pt x="293" y="0"/>
                      </a:moveTo>
                      <a:lnTo>
                        <a:pt x="298" y="0"/>
                      </a:lnTo>
                      <a:lnTo>
                        <a:pt x="298" y="1"/>
                      </a:lnTo>
                      <a:lnTo>
                        <a:pt x="298" y="2"/>
                      </a:lnTo>
                      <a:lnTo>
                        <a:pt x="293" y="2"/>
                      </a:lnTo>
                      <a:lnTo>
                        <a:pt x="292" y="1"/>
                      </a:lnTo>
                      <a:lnTo>
                        <a:pt x="293" y="0"/>
                      </a:lnTo>
                      <a:close/>
                      <a:moveTo>
                        <a:pt x="303" y="0"/>
                      </a:moveTo>
                      <a:lnTo>
                        <a:pt x="308" y="0"/>
                      </a:lnTo>
                      <a:lnTo>
                        <a:pt x="309" y="1"/>
                      </a:lnTo>
                      <a:lnTo>
                        <a:pt x="308" y="2"/>
                      </a:lnTo>
                      <a:lnTo>
                        <a:pt x="303" y="2"/>
                      </a:lnTo>
                      <a:lnTo>
                        <a:pt x="302" y="1"/>
                      </a:lnTo>
                      <a:lnTo>
                        <a:pt x="303" y="0"/>
                      </a:lnTo>
                      <a:close/>
                      <a:moveTo>
                        <a:pt x="313" y="0"/>
                      </a:moveTo>
                      <a:lnTo>
                        <a:pt x="318" y="0"/>
                      </a:lnTo>
                      <a:lnTo>
                        <a:pt x="319" y="1"/>
                      </a:lnTo>
                      <a:lnTo>
                        <a:pt x="318" y="2"/>
                      </a:lnTo>
                      <a:lnTo>
                        <a:pt x="313" y="2"/>
                      </a:lnTo>
                      <a:lnTo>
                        <a:pt x="312" y="1"/>
                      </a:lnTo>
                      <a:lnTo>
                        <a:pt x="313" y="0"/>
                      </a:lnTo>
                      <a:close/>
                      <a:moveTo>
                        <a:pt x="323" y="0"/>
                      </a:moveTo>
                      <a:lnTo>
                        <a:pt x="328" y="0"/>
                      </a:lnTo>
                      <a:lnTo>
                        <a:pt x="329" y="1"/>
                      </a:lnTo>
                      <a:lnTo>
                        <a:pt x="328" y="2"/>
                      </a:lnTo>
                      <a:lnTo>
                        <a:pt x="323" y="2"/>
                      </a:lnTo>
                      <a:lnTo>
                        <a:pt x="322" y="1"/>
                      </a:lnTo>
                      <a:lnTo>
                        <a:pt x="323" y="0"/>
                      </a:lnTo>
                      <a:close/>
                      <a:moveTo>
                        <a:pt x="333" y="0"/>
                      </a:moveTo>
                      <a:lnTo>
                        <a:pt x="338" y="0"/>
                      </a:lnTo>
                      <a:lnTo>
                        <a:pt x="339" y="1"/>
                      </a:lnTo>
                      <a:lnTo>
                        <a:pt x="338" y="2"/>
                      </a:lnTo>
                      <a:lnTo>
                        <a:pt x="333" y="2"/>
                      </a:lnTo>
                      <a:lnTo>
                        <a:pt x="333" y="1"/>
                      </a:lnTo>
                      <a:lnTo>
                        <a:pt x="333" y="0"/>
                      </a:lnTo>
                      <a:close/>
                      <a:moveTo>
                        <a:pt x="343" y="0"/>
                      </a:moveTo>
                      <a:lnTo>
                        <a:pt x="349" y="0"/>
                      </a:lnTo>
                      <a:lnTo>
                        <a:pt x="349" y="1"/>
                      </a:lnTo>
                      <a:lnTo>
                        <a:pt x="349" y="2"/>
                      </a:lnTo>
                      <a:lnTo>
                        <a:pt x="343" y="2"/>
                      </a:lnTo>
                      <a:lnTo>
                        <a:pt x="342" y="1"/>
                      </a:lnTo>
                      <a:lnTo>
                        <a:pt x="343" y="0"/>
                      </a:lnTo>
                      <a:close/>
                      <a:moveTo>
                        <a:pt x="354" y="0"/>
                      </a:moveTo>
                      <a:lnTo>
                        <a:pt x="359" y="0"/>
                      </a:lnTo>
                      <a:lnTo>
                        <a:pt x="359" y="1"/>
                      </a:lnTo>
                      <a:lnTo>
                        <a:pt x="359" y="2"/>
                      </a:lnTo>
                      <a:lnTo>
                        <a:pt x="354" y="2"/>
                      </a:lnTo>
                      <a:lnTo>
                        <a:pt x="353" y="1"/>
                      </a:lnTo>
                      <a:lnTo>
                        <a:pt x="354" y="0"/>
                      </a:lnTo>
                      <a:close/>
                      <a:moveTo>
                        <a:pt x="363" y="0"/>
                      </a:moveTo>
                      <a:lnTo>
                        <a:pt x="368" y="0"/>
                      </a:lnTo>
                      <a:lnTo>
                        <a:pt x="369" y="1"/>
                      </a:lnTo>
                      <a:lnTo>
                        <a:pt x="368" y="2"/>
                      </a:lnTo>
                      <a:lnTo>
                        <a:pt x="363" y="2"/>
                      </a:lnTo>
                      <a:lnTo>
                        <a:pt x="363" y="1"/>
                      </a:lnTo>
                      <a:lnTo>
                        <a:pt x="363" y="0"/>
                      </a:lnTo>
                      <a:close/>
                      <a:moveTo>
                        <a:pt x="374" y="0"/>
                      </a:moveTo>
                      <a:lnTo>
                        <a:pt x="379" y="0"/>
                      </a:lnTo>
                      <a:lnTo>
                        <a:pt x="380" y="1"/>
                      </a:lnTo>
                      <a:lnTo>
                        <a:pt x="379" y="2"/>
                      </a:lnTo>
                      <a:lnTo>
                        <a:pt x="374" y="2"/>
                      </a:lnTo>
                      <a:lnTo>
                        <a:pt x="373" y="1"/>
                      </a:lnTo>
                      <a:lnTo>
                        <a:pt x="374" y="0"/>
                      </a:lnTo>
                      <a:close/>
                      <a:moveTo>
                        <a:pt x="384" y="0"/>
                      </a:moveTo>
                      <a:lnTo>
                        <a:pt x="389" y="0"/>
                      </a:lnTo>
                      <a:lnTo>
                        <a:pt x="389" y="1"/>
                      </a:lnTo>
                      <a:lnTo>
                        <a:pt x="389" y="2"/>
                      </a:lnTo>
                      <a:lnTo>
                        <a:pt x="384" y="2"/>
                      </a:lnTo>
                      <a:lnTo>
                        <a:pt x="383" y="1"/>
                      </a:lnTo>
                      <a:lnTo>
                        <a:pt x="384" y="0"/>
                      </a:lnTo>
                      <a:close/>
                      <a:moveTo>
                        <a:pt x="393" y="0"/>
                      </a:moveTo>
                      <a:lnTo>
                        <a:pt x="399" y="0"/>
                      </a:lnTo>
                      <a:lnTo>
                        <a:pt x="400" y="1"/>
                      </a:lnTo>
                      <a:lnTo>
                        <a:pt x="399" y="2"/>
                      </a:lnTo>
                      <a:lnTo>
                        <a:pt x="393" y="2"/>
                      </a:lnTo>
                      <a:lnTo>
                        <a:pt x="393" y="1"/>
                      </a:lnTo>
                      <a:lnTo>
                        <a:pt x="393" y="0"/>
                      </a:lnTo>
                      <a:close/>
                      <a:moveTo>
                        <a:pt x="404" y="0"/>
                      </a:moveTo>
                      <a:lnTo>
                        <a:pt x="409" y="0"/>
                      </a:lnTo>
                      <a:lnTo>
                        <a:pt x="410" y="1"/>
                      </a:lnTo>
                      <a:lnTo>
                        <a:pt x="409" y="2"/>
                      </a:lnTo>
                      <a:lnTo>
                        <a:pt x="404" y="2"/>
                      </a:lnTo>
                      <a:lnTo>
                        <a:pt x="403" y="1"/>
                      </a:lnTo>
                      <a:lnTo>
                        <a:pt x="404" y="0"/>
                      </a:lnTo>
                      <a:close/>
                      <a:moveTo>
                        <a:pt x="414" y="0"/>
                      </a:moveTo>
                      <a:lnTo>
                        <a:pt x="419" y="0"/>
                      </a:lnTo>
                      <a:lnTo>
                        <a:pt x="420" y="1"/>
                      </a:lnTo>
                      <a:lnTo>
                        <a:pt x="419" y="2"/>
                      </a:lnTo>
                      <a:lnTo>
                        <a:pt x="414" y="2"/>
                      </a:lnTo>
                      <a:lnTo>
                        <a:pt x="413" y="1"/>
                      </a:lnTo>
                      <a:lnTo>
                        <a:pt x="414" y="0"/>
                      </a:lnTo>
                      <a:close/>
                      <a:moveTo>
                        <a:pt x="424" y="0"/>
                      </a:moveTo>
                      <a:lnTo>
                        <a:pt x="429" y="0"/>
                      </a:lnTo>
                      <a:lnTo>
                        <a:pt x="430" y="1"/>
                      </a:lnTo>
                      <a:lnTo>
                        <a:pt x="429" y="2"/>
                      </a:lnTo>
                      <a:lnTo>
                        <a:pt x="424" y="2"/>
                      </a:lnTo>
                      <a:lnTo>
                        <a:pt x="423" y="1"/>
                      </a:lnTo>
                      <a:lnTo>
                        <a:pt x="424" y="0"/>
                      </a:lnTo>
                      <a:close/>
                      <a:moveTo>
                        <a:pt x="434" y="0"/>
                      </a:moveTo>
                      <a:lnTo>
                        <a:pt x="439" y="0"/>
                      </a:lnTo>
                      <a:lnTo>
                        <a:pt x="440" y="1"/>
                      </a:lnTo>
                      <a:lnTo>
                        <a:pt x="439" y="2"/>
                      </a:lnTo>
                      <a:lnTo>
                        <a:pt x="434" y="2"/>
                      </a:lnTo>
                      <a:lnTo>
                        <a:pt x="433" y="1"/>
                      </a:lnTo>
                      <a:lnTo>
                        <a:pt x="434" y="0"/>
                      </a:lnTo>
                      <a:close/>
                      <a:moveTo>
                        <a:pt x="445" y="0"/>
                      </a:moveTo>
                      <a:lnTo>
                        <a:pt x="449" y="0"/>
                      </a:lnTo>
                      <a:lnTo>
                        <a:pt x="450" y="1"/>
                      </a:lnTo>
                      <a:lnTo>
                        <a:pt x="449" y="2"/>
                      </a:lnTo>
                      <a:lnTo>
                        <a:pt x="445" y="2"/>
                      </a:lnTo>
                      <a:lnTo>
                        <a:pt x="444" y="1"/>
                      </a:lnTo>
                      <a:lnTo>
                        <a:pt x="445" y="0"/>
                      </a:lnTo>
                      <a:close/>
                      <a:moveTo>
                        <a:pt x="454" y="0"/>
                      </a:moveTo>
                      <a:lnTo>
                        <a:pt x="459" y="0"/>
                      </a:lnTo>
                      <a:lnTo>
                        <a:pt x="460" y="1"/>
                      </a:lnTo>
                      <a:lnTo>
                        <a:pt x="459" y="2"/>
                      </a:lnTo>
                      <a:lnTo>
                        <a:pt x="454" y="2"/>
                      </a:lnTo>
                      <a:lnTo>
                        <a:pt x="453" y="1"/>
                      </a:lnTo>
                      <a:lnTo>
                        <a:pt x="454" y="0"/>
                      </a:lnTo>
                      <a:close/>
                      <a:moveTo>
                        <a:pt x="464" y="0"/>
                      </a:moveTo>
                      <a:lnTo>
                        <a:pt x="467" y="0"/>
                      </a:lnTo>
                      <a:lnTo>
                        <a:pt x="468" y="1"/>
                      </a:lnTo>
                      <a:lnTo>
                        <a:pt x="467" y="2"/>
                      </a:lnTo>
                      <a:lnTo>
                        <a:pt x="464" y="2"/>
                      </a:lnTo>
                      <a:lnTo>
                        <a:pt x="463" y="1"/>
                      </a:lnTo>
                      <a:lnTo>
                        <a:pt x="464" y="0"/>
                      </a:lnTo>
                      <a:close/>
                    </a:path>
                  </a:pathLst>
                </a:custGeom>
                <a:solidFill>
                  <a:srgbClr val="000000"/>
                </a:solidFill>
                <a:ln w="9525">
                  <a:noFill/>
                  <a:round/>
                  <a:headEnd/>
                  <a:tailEnd/>
                </a:ln>
              </p:spPr>
              <p:txBody>
                <a:bodyPr/>
                <a:lstStyle/>
                <a:p>
                  <a:endParaRPr lang="en-US"/>
                </a:p>
              </p:txBody>
            </p:sp>
            <p:sp>
              <p:nvSpPr>
                <p:cNvPr id="877" name="Freeform 1192"/>
                <p:cNvSpPr>
                  <a:spLocks/>
                </p:cNvSpPr>
                <p:nvPr/>
              </p:nvSpPr>
              <p:spPr bwMode="auto">
                <a:xfrm>
                  <a:off x="2994"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78" name="Freeform 1193"/>
                <p:cNvSpPr>
                  <a:spLocks/>
                </p:cNvSpPr>
                <p:nvPr/>
              </p:nvSpPr>
              <p:spPr bwMode="auto">
                <a:xfrm>
                  <a:off x="3003"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79" name="Freeform 1194"/>
                <p:cNvSpPr>
                  <a:spLocks/>
                </p:cNvSpPr>
                <p:nvPr/>
              </p:nvSpPr>
              <p:spPr bwMode="auto">
                <a:xfrm>
                  <a:off x="3014"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80" name="Freeform 1195"/>
                <p:cNvSpPr>
                  <a:spLocks/>
                </p:cNvSpPr>
                <p:nvPr/>
              </p:nvSpPr>
              <p:spPr bwMode="auto">
                <a:xfrm>
                  <a:off x="3024"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81" name="Freeform 1196"/>
                <p:cNvSpPr>
                  <a:spLocks/>
                </p:cNvSpPr>
                <p:nvPr/>
              </p:nvSpPr>
              <p:spPr bwMode="auto">
                <a:xfrm>
                  <a:off x="3033"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82" name="Freeform 1197"/>
                <p:cNvSpPr>
                  <a:spLocks/>
                </p:cNvSpPr>
                <p:nvPr/>
              </p:nvSpPr>
              <p:spPr bwMode="auto">
                <a:xfrm>
                  <a:off x="304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83" name="Freeform 1198"/>
                <p:cNvSpPr>
                  <a:spLocks/>
                </p:cNvSpPr>
                <p:nvPr/>
              </p:nvSpPr>
              <p:spPr bwMode="auto">
                <a:xfrm>
                  <a:off x="305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84" name="Freeform 1199"/>
                <p:cNvSpPr>
                  <a:spLocks/>
                </p:cNvSpPr>
                <p:nvPr/>
              </p:nvSpPr>
              <p:spPr bwMode="auto">
                <a:xfrm>
                  <a:off x="306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85" name="Freeform 1200"/>
                <p:cNvSpPr>
                  <a:spLocks/>
                </p:cNvSpPr>
                <p:nvPr/>
              </p:nvSpPr>
              <p:spPr bwMode="auto">
                <a:xfrm>
                  <a:off x="307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86" name="Freeform 1201"/>
                <p:cNvSpPr>
                  <a:spLocks/>
                </p:cNvSpPr>
                <p:nvPr/>
              </p:nvSpPr>
              <p:spPr bwMode="auto">
                <a:xfrm>
                  <a:off x="3085"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887" name="Freeform 1202"/>
                <p:cNvSpPr>
                  <a:spLocks/>
                </p:cNvSpPr>
                <p:nvPr/>
              </p:nvSpPr>
              <p:spPr bwMode="auto">
                <a:xfrm>
                  <a:off x="309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88" name="Freeform 1203"/>
                <p:cNvSpPr>
                  <a:spLocks/>
                </p:cNvSpPr>
                <p:nvPr/>
              </p:nvSpPr>
              <p:spPr bwMode="auto">
                <a:xfrm>
                  <a:off x="3104"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89" name="Freeform 1204"/>
                <p:cNvSpPr>
                  <a:spLocks/>
                </p:cNvSpPr>
                <p:nvPr/>
              </p:nvSpPr>
              <p:spPr bwMode="auto">
                <a:xfrm>
                  <a:off x="3115"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890" name="Freeform 1205"/>
                <p:cNvSpPr>
                  <a:spLocks/>
                </p:cNvSpPr>
                <p:nvPr/>
              </p:nvSpPr>
              <p:spPr bwMode="auto">
                <a:xfrm>
                  <a:off x="3124"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91" name="Freeform 1206"/>
                <p:cNvSpPr>
                  <a:spLocks/>
                </p:cNvSpPr>
                <p:nvPr/>
              </p:nvSpPr>
              <p:spPr bwMode="auto">
                <a:xfrm>
                  <a:off x="3135"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92" name="Freeform 1207"/>
                <p:cNvSpPr>
                  <a:spLocks/>
                </p:cNvSpPr>
                <p:nvPr/>
              </p:nvSpPr>
              <p:spPr bwMode="auto">
                <a:xfrm>
                  <a:off x="3145"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893" name="Freeform 1208"/>
                <p:cNvSpPr>
                  <a:spLocks/>
                </p:cNvSpPr>
                <p:nvPr/>
              </p:nvSpPr>
              <p:spPr bwMode="auto">
                <a:xfrm>
                  <a:off x="315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94" name="Freeform 1209"/>
                <p:cNvSpPr>
                  <a:spLocks/>
                </p:cNvSpPr>
                <p:nvPr/>
              </p:nvSpPr>
              <p:spPr bwMode="auto">
                <a:xfrm>
                  <a:off x="3165"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95" name="Freeform 1210"/>
                <p:cNvSpPr>
                  <a:spLocks/>
                </p:cNvSpPr>
                <p:nvPr/>
              </p:nvSpPr>
              <p:spPr bwMode="auto">
                <a:xfrm>
                  <a:off x="317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96" name="Freeform 1211"/>
                <p:cNvSpPr>
                  <a:spLocks/>
                </p:cNvSpPr>
                <p:nvPr/>
              </p:nvSpPr>
              <p:spPr bwMode="auto">
                <a:xfrm>
                  <a:off x="318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97" name="Freeform 1212"/>
                <p:cNvSpPr>
                  <a:spLocks/>
                </p:cNvSpPr>
                <p:nvPr/>
              </p:nvSpPr>
              <p:spPr bwMode="auto">
                <a:xfrm>
                  <a:off x="319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898" name="Freeform 1213"/>
                <p:cNvSpPr>
                  <a:spLocks/>
                </p:cNvSpPr>
                <p:nvPr/>
              </p:nvSpPr>
              <p:spPr bwMode="auto">
                <a:xfrm>
                  <a:off x="3206"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899" name="Freeform 1214"/>
                <p:cNvSpPr>
                  <a:spLocks/>
                </p:cNvSpPr>
                <p:nvPr/>
              </p:nvSpPr>
              <p:spPr bwMode="auto">
                <a:xfrm>
                  <a:off x="321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00" name="Freeform 1215"/>
                <p:cNvSpPr>
                  <a:spLocks/>
                </p:cNvSpPr>
                <p:nvPr/>
              </p:nvSpPr>
              <p:spPr bwMode="auto">
                <a:xfrm>
                  <a:off x="322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01" name="Freeform 1216"/>
                <p:cNvSpPr>
                  <a:spLocks/>
                </p:cNvSpPr>
                <p:nvPr/>
              </p:nvSpPr>
              <p:spPr bwMode="auto">
                <a:xfrm>
                  <a:off x="3236"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902" name="Freeform 1217"/>
                <p:cNvSpPr>
                  <a:spLocks/>
                </p:cNvSpPr>
                <p:nvPr/>
              </p:nvSpPr>
              <p:spPr bwMode="auto">
                <a:xfrm>
                  <a:off x="3245"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03" name="Freeform 1218"/>
                <p:cNvSpPr>
                  <a:spLocks/>
                </p:cNvSpPr>
                <p:nvPr/>
              </p:nvSpPr>
              <p:spPr bwMode="auto">
                <a:xfrm>
                  <a:off x="325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04" name="Freeform 1219"/>
                <p:cNvSpPr>
                  <a:spLocks/>
                </p:cNvSpPr>
                <p:nvPr/>
              </p:nvSpPr>
              <p:spPr bwMode="auto">
                <a:xfrm>
                  <a:off x="3266" y="2616"/>
                  <a:ext cx="7" cy="2"/>
                </a:xfrm>
                <a:custGeom>
                  <a:avLst/>
                  <a:gdLst>
                    <a:gd name="T0" fmla="*/ 0 w 7"/>
                    <a:gd name="T1" fmla="*/ 0 h 2"/>
                    <a:gd name="T2" fmla="*/ 5 w 7"/>
                    <a:gd name="T3" fmla="*/ 0 h 2"/>
                    <a:gd name="T4" fmla="*/ 7 w 7"/>
                    <a:gd name="T5" fmla="*/ 1 h 2"/>
                    <a:gd name="T6" fmla="*/ 5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5" y="0"/>
                      </a:lnTo>
                      <a:lnTo>
                        <a:pt x="7"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905" name="Freeform 1220"/>
                <p:cNvSpPr>
                  <a:spLocks/>
                </p:cNvSpPr>
                <p:nvPr/>
              </p:nvSpPr>
              <p:spPr bwMode="auto">
                <a:xfrm>
                  <a:off x="327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06" name="Freeform 1221"/>
                <p:cNvSpPr>
                  <a:spLocks/>
                </p:cNvSpPr>
                <p:nvPr/>
              </p:nvSpPr>
              <p:spPr bwMode="auto">
                <a:xfrm>
                  <a:off x="328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07" name="Freeform 1222"/>
                <p:cNvSpPr>
                  <a:spLocks/>
                </p:cNvSpPr>
                <p:nvPr/>
              </p:nvSpPr>
              <p:spPr bwMode="auto">
                <a:xfrm>
                  <a:off x="329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08" name="Freeform 1223"/>
                <p:cNvSpPr>
                  <a:spLocks/>
                </p:cNvSpPr>
                <p:nvPr/>
              </p:nvSpPr>
              <p:spPr bwMode="auto">
                <a:xfrm>
                  <a:off x="330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09" name="Freeform 1224"/>
                <p:cNvSpPr>
                  <a:spLocks/>
                </p:cNvSpPr>
                <p:nvPr/>
              </p:nvSpPr>
              <p:spPr bwMode="auto">
                <a:xfrm>
                  <a:off x="331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10" name="Freeform 1225"/>
                <p:cNvSpPr>
                  <a:spLocks/>
                </p:cNvSpPr>
                <p:nvPr/>
              </p:nvSpPr>
              <p:spPr bwMode="auto">
                <a:xfrm>
                  <a:off x="3327"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911" name="Freeform 1226"/>
                <p:cNvSpPr>
                  <a:spLocks/>
                </p:cNvSpPr>
                <p:nvPr/>
              </p:nvSpPr>
              <p:spPr bwMode="auto">
                <a:xfrm>
                  <a:off x="3336"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12" name="Freeform 1227"/>
                <p:cNvSpPr>
                  <a:spLocks/>
                </p:cNvSpPr>
                <p:nvPr/>
              </p:nvSpPr>
              <p:spPr bwMode="auto">
                <a:xfrm>
                  <a:off x="3347"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13" name="Freeform 1228"/>
                <p:cNvSpPr>
                  <a:spLocks/>
                </p:cNvSpPr>
                <p:nvPr/>
              </p:nvSpPr>
              <p:spPr bwMode="auto">
                <a:xfrm>
                  <a:off x="3357"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914" name="Freeform 1229"/>
                <p:cNvSpPr>
                  <a:spLocks/>
                </p:cNvSpPr>
                <p:nvPr/>
              </p:nvSpPr>
              <p:spPr bwMode="auto">
                <a:xfrm>
                  <a:off x="336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15" name="Freeform 1230"/>
                <p:cNvSpPr>
                  <a:spLocks/>
                </p:cNvSpPr>
                <p:nvPr/>
              </p:nvSpPr>
              <p:spPr bwMode="auto">
                <a:xfrm>
                  <a:off x="3377"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16" name="Freeform 1231"/>
                <p:cNvSpPr>
                  <a:spLocks/>
                </p:cNvSpPr>
                <p:nvPr/>
              </p:nvSpPr>
              <p:spPr bwMode="auto">
                <a:xfrm>
                  <a:off x="3387" y="2616"/>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917" name="Freeform 1232"/>
                <p:cNvSpPr>
                  <a:spLocks/>
                </p:cNvSpPr>
                <p:nvPr/>
              </p:nvSpPr>
              <p:spPr bwMode="auto">
                <a:xfrm>
                  <a:off x="339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18" name="Freeform 1233"/>
                <p:cNvSpPr>
                  <a:spLocks/>
                </p:cNvSpPr>
                <p:nvPr/>
              </p:nvSpPr>
              <p:spPr bwMode="auto">
                <a:xfrm>
                  <a:off x="340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19" name="Freeform 1234"/>
                <p:cNvSpPr>
                  <a:spLocks/>
                </p:cNvSpPr>
                <p:nvPr/>
              </p:nvSpPr>
              <p:spPr bwMode="auto">
                <a:xfrm>
                  <a:off x="341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20" name="Freeform 1235"/>
                <p:cNvSpPr>
                  <a:spLocks/>
                </p:cNvSpPr>
                <p:nvPr/>
              </p:nvSpPr>
              <p:spPr bwMode="auto">
                <a:xfrm>
                  <a:off x="342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21" name="Freeform 1236"/>
                <p:cNvSpPr>
                  <a:spLocks/>
                </p:cNvSpPr>
                <p:nvPr/>
              </p:nvSpPr>
              <p:spPr bwMode="auto">
                <a:xfrm>
                  <a:off x="3438"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22" name="Freeform 1237"/>
                <p:cNvSpPr>
                  <a:spLocks/>
                </p:cNvSpPr>
                <p:nvPr/>
              </p:nvSpPr>
              <p:spPr bwMode="auto">
                <a:xfrm>
                  <a:off x="344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23" name="Freeform 1238"/>
                <p:cNvSpPr>
                  <a:spLocks/>
                </p:cNvSpPr>
                <p:nvPr/>
              </p:nvSpPr>
              <p:spPr bwMode="auto">
                <a:xfrm>
                  <a:off x="3457" y="2616"/>
                  <a:ext cx="5" cy="2"/>
                </a:xfrm>
                <a:custGeom>
                  <a:avLst/>
                  <a:gdLst>
                    <a:gd name="T0" fmla="*/ 1 w 5"/>
                    <a:gd name="T1" fmla="*/ 0 h 2"/>
                    <a:gd name="T2" fmla="*/ 4 w 5"/>
                    <a:gd name="T3" fmla="*/ 0 h 2"/>
                    <a:gd name="T4" fmla="*/ 5 w 5"/>
                    <a:gd name="T5" fmla="*/ 1 h 2"/>
                    <a:gd name="T6" fmla="*/ 4 w 5"/>
                    <a:gd name="T7" fmla="*/ 2 h 2"/>
                    <a:gd name="T8" fmla="*/ 1 w 5"/>
                    <a:gd name="T9" fmla="*/ 2 h 2"/>
                    <a:gd name="T10" fmla="*/ 0 w 5"/>
                    <a:gd name="T11" fmla="*/ 1 h 2"/>
                    <a:gd name="T12" fmla="*/ 1 w 5"/>
                    <a:gd name="T13" fmla="*/ 0 h 2"/>
                    <a:gd name="T14" fmla="*/ 1 w 5"/>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5"/>
                    <a:gd name="T25" fmla="*/ 0 h 2"/>
                    <a:gd name="T26" fmla="*/ 5 w 5"/>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 h="2">
                      <a:moveTo>
                        <a:pt x="1" y="0"/>
                      </a:moveTo>
                      <a:lnTo>
                        <a:pt x="4" y="0"/>
                      </a:lnTo>
                      <a:lnTo>
                        <a:pt x="5" y="1"/>
                      </a:lnTo>
                      <a:lnTo>
                        <a:pt x="4"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24" name="Freeform 1239"/>
                <p:cNvSpPr>
                  <a:spLocks noEditPoints="1"/>
                </p:cNvSpPr>
                <p:nvPr/>
              </p:nvSpPr>
              <p:spPr bwMode="auto">
                <a:xfrm>
                  <a:off x="2994" y="2616"/>
                  <a:ext cx="468" cy="2"/>
                </a:xfrm>
                <a:custGeom>
                  <a:avLst/>
                  <a:gdLst>
                    <a:gd name="T0" fmla="*/ 0 w 468"/>
                    <a:gd name="T1" fmla="*/ 1 h 2"/>
                    <a:gd name="T2" fmla="*/ 15 w 468"/>
                    <a:gd name="T3" fmla="*/ 2 h 2"/>
                    <a:gd name="T4" fmla="*/ 26 w 468"/>
                    <a:gd name="T5" fmla="*/ 0 h 2"/>
                    <a:gd name="T6" fmla="*/ 21 w 468"/>
                    <a:gd name="T7" fmla="*/ 0 h 2"/>
                    <a:gd name="T8" fmla="*/ 30 w 468"/>
                    <a:gd name="T9" fmla="*/ 1 h 2"/>
                    <a:gd name="T10" fmla="*/ 46 w 468"/>
                    <a:gd name="T11" fmla="*/ 2 h 2"/>
                    <a:gd name="T12" fmla="*/ 56 w 468"/>
                    <a:gd name="T13" fmla="*/ 0 h 2"/>
                    <a:gd name="T14" fmla="*/ 51 w 468"/>
                    <a:gd name="T15" fmla="*/ 0 h 2"/>
                    <a:gd name="T16" fmla="*/ 60 w 468"/>
                    <a:gd name="T17" fmla="*/ 1 h 2"/>
                    <a:gd name="T18" fmla="*/ 76 w 468"/>
                    <a:gd name="T19" fmla="*/ 2 h 2"/>
                    <a:gd name="T20" fmla="*/ 86 w 468"/>
                    <a:gd name="T21" fmla="*/ 0 h 2"/>
                    <a:gd name="T22" fmla="*/ 81 w 468"/>
                    <a:gd name="T23" fmla="*/ 0 h 2"/>
                    <a:gd name="T24" fmla="*/ 91 w 468"/>
                    <a:gd name="T25" fmla="*/ 1 h 2"/>
                    <a:gd name="T26" fmla="*/ 106 w 468"/>
                    <a:gd name="T27" fmla="*/ 2 h 2"/>
                    <a:gd name="T28" fmla="*/ 117 w 468"/>
                    <a:gd name="T29" fmla="*/ 0 h 2"/>
                    <a:gd name="T30" fmla="*/ 111 w 468"/>
                    <a:gd name="T31" fmla="*/ 0 h 2"/>
                    <a:gd name="T32" fmla="*/ 121 w 468"/>
                    <a:gd name="T33" fmla="*/ 1 h 2"/>
                    <a:gd name="T34" fmla="*/ 137 w 468"/>
                    <a:gd name="T35" fmla="*/ 2 h 2"/>
                    <a:gd name="T36" fmla="*/ 147 w 468"/>
                    <a:gd name="T37" fmla="*/ 0 h 2"/>
                    <a:gd name="T38" fmla="*/ 142 w 468"/>
                    <a:gd name="T39" fmla="*/ 0 h 2"/>
                    <a:gd name="T40" fmla="*/ 151 w 468"/>
                    <a:gd name="T41" fmla="*/ 1 h 2"/>
                    <a:gd name="T42" fmla="*/ 167 w 468"/>
                    <a:gd name="T43" fmla="*/ 2 h 2"/>
                    <a:gd name="T44" fmla="*/ 177 w 468"/>
                    <a:gd name="T45" fmla="*/ 0 h 2"/>
                    <a:gd name="T46" fmla="*/ 172 w 468"/>
                    <a:gd name="T47" fmla="*/ 0 h 2"/>
                    <a:gd name="T48" fmla="*/ 181 w 468"/>
                    <a:gd name="T49" fmla="*/ 1 h 2"/>
                    <a:gd name="T50" fmla="*/ 197 w 468"/>
                    <a:gd name="T51" fmla="*/ 2 h 2"/>
                    <a:gd name="T52" fmla="*/ 207 w 468"/>
                    <a:gd name="T53" fmla="*/ 0 h 2"/>
                    <a:gd name="T54" fmla="*/ 202 w 468"/>
                    <a:gd name="T55" fmla="*/ 0 h 2"/>
                    <a:gd name="T56" fmla="*/ 212 w 468"/>
                    <a:gd name="T57" fmla="*/ 1 h 2"/>
                    <a:gd name="T58" fmla="*/ 227 w 468"/>
                    <a:gd name="T59" fmla="*/ 2 h 2"/>
                    <a:gd name="T60" fmla="*/ 238 w 468"/>
                    <a:gd name="T61" fmla="*/ 0 h 2"/>
                    <a:gd name="T62" fmla="*/ 233 w 468"/>
                    <a:gd name="T63" fmla="*/ 0 h 2"/>
                    <a:gd name="T64" fmla="*/ 242 w 468"/>
                    <a:gd name="T65" fmla="*/ 1 h 2"/>
                    <a:gd name="T66" fmla="*/ 258 w 468"/>
                    <a:gd name="T67" fmla="*/ 2 h 2"/>
                    <a:gd name="T68" fmla="*/ 268 w 468"/>
                    <a:gd name="T69" fmla="*/ 0 h 2"/>
                    <a:gd name="T70" fmla="*/ 263 w 468"/>
                    <a:gd name="T71" fmla="*/ 0 h 2"/>
                    <a:gd name="T72" fmla="*/ 272 w 468"/>
                    <a:gd name="T73" fmla="*/ 1 h 2"/>
                    <a:gd name="T74" fmla="*/ 288 w 468"/>
                    <a:gd name="T75" fmla="*/ 2 h 2"/>
                    <a:gd name="T76" fmla="*/ 298 w 468"/>
                    <a:gd name="T77" fmla="*/ 0 h 2"/>
                    <a:gd name="T78" fmla="*/ 293 w 468"/>
                    <a:gd name="T79" fmla="*/ 0 h 2"/>
                    <a:gd name="T80" fmla="*/ 302 w 468"/>
                    <a:gd name="T81" fmla="*/ 1 h 2"/>
                    <a:gd name="T82" fmla="*/ 318 w 468"/>
                    <a:gd name="T83" fmla="*/ 2 h 2"/>
                    <a:gd name="T84" fmla="*/ 328 w 468"/>
                    <a:gd name="T85" fmla="*/ 0 h 2"/>
                    <a:gd name="T86" fmla="*/ 323 w 468"/>
                    <a:gd name="T87" fmla="*/ 0 h 2"/>
                    <a:gd name="T88" fmla="*/ 333 w 468"/>
                    <a:gd name="T89" fmla="*/ 1 h 2"/>
                    <a:gd name="T90" fmla="*/ 349 w 468"/>
                    <a:gd name="T91" fmla="*/ 2 h 2"/>
                    <a:gd name="T92" fmla="*/ 359 w 468"/>
                    <a:gd name="T93" fmla="*/ 0 h 2"/>
                    <a:gd name="T94" fmla="*/ 354 w 468"/>
                    <a:gd name="T95" fmla="*/ 0 h 2"/>
                    <a:gd name="T96" fmla="*/ 363 w 468"/>
                    <a:gd name="T97" fmla="*/ 1 h 2"/>
                    <a:gd name="T98" fmla="*/ 379 w 468"/>
                    <a:gd name="T99" fmla="*/ 2 h 2"/>
                    <a:gd name="T100" fmla="*/ 389 w 468"/>
                    <a:gd name="T101" fmla="*/ 0 h 2"/>
                    <a:gd name="T102" fmla="*/ 384 w 468"/>
                    <a:gd name="T103" fmla="*/ 0 h 2"/>
                    <a:gd name="T104" fmla="*/ 393 w 468"/>
                    <a:gd name="T105" fmla="*/ 1 h 2"/>
                    <a:gd name="T106" fmla="*/ 409 w 468"/>
                    <a:gd name="T107" fmla="*/ 2 h 2"/>
                    <a:gd name="T108" fmla="*/ 419 w 468"/>
                    <a:gd name="T109" fmla="*/ 0 h 2"/>
                    <a:gd name="T110" fmla="*/ 414 w 468"/>
                    <a:gd name="T111" fmla="*/ 0 h 2"/>
                    <a:gd name="T112" fmla="*/ 423 w 468"/>
                    <a:gd name="T113" fmla="*/ 1 h 2"/>
                    <a:gd name="T114" fmla="*/ 439 w 468"/>
                    <a:gd name="T115" fmla="*/ 2 h 2"/>
                    <a:gd name="T116" fmla="*/ 449 w 468"/>
                    <a:gd name="T117" fmla="*/ 0 h 2"/>
                    <a:gd name="T118" fmla="*/ 445 w 468"/>
                    <a:gd name="T119" fmla="*/ 0 h 2"/>
                    <a:gd name="T120" fmla="*/ 453 w 468"/>
                    <a:gd name="T121" fmla="*/ 1 h 2"/>
                    <a:gd name="T122" fmla="*/ 467 w 468"/>
                    <a:gd name="T123" fmla="*/ 2 h 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468"/>
                    <a:gd name="T187" fmla="*/ 0 h 2"/>
                    <a:gd name="T188" fmla="*/ 468 w 468"/>
                    <a:gd name="T189" fmla="*/ 2 h 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468" h="2">
                      <a:moveTo>
                        <a:pt x="1" y="0"/>
                      </a:moveTo>
                      <a:lnTo>
                        <a:pt x="5" y="0"/>
                      </a:lnTo>
                      <a:lnTo>
                        <a:pt x="6" y="1"/>
                      </a:lnTo>
                      <a:lnTo>
                        <a:pt x="5" y="2"/>
                      </a:lnTo>
                      <a:lnTo>
                        <a:pt x="1" y="2"/>
                      </a:lnTo>
                      <a:lnTo>
                        <a:pt x="0" y="1"/>
                      </a:lnTo>
                      <a:lnTo>
                        <a:pt x="1" y="0"/>
                      </a:lnTo>
                      <a:close/>
                      <a:moveTo>
                        <a:pt x="10" y="0"/>
                      </a:moveTo>
                      <a:lnTo>
                        <a:pt x="15" y="0"/>
                      </a:lnTo>
                      <a:lnTo>
                        <a:pt x="16" y="1"/>
                      </a:lnTo>
                      <a:lnTo>
                        <a:pt x="15" y="2"/>
                      </a:lnTo>
                      <a:lnTo>
                        <a:pt x="10" y="2"/>
                      </a:lnTo>
                      <a:lnTo>
                        <a:pt x="9" y="1"/>
                      </a:lnTo>
                      <a:lnTo>
                        <a:pt x="10" y="0"/>
                      </a:lnTo>
                      <a:close/>
                      <a:moveTo>
                        <a:pt x="21" y="0"/>
                      </a:moveTo>
                      <a:lnTo>
                        <a:pt x="26" y="0"/>
                      </a:lnTo>
                      <a:lnTo>
                        <a:pt x="26" y="1"/>
                      </a:lnTo>
                      <a:lnTo>
                        <a:pt x="26" y="2"/>
                      </a:lnTo>
                      <a:lnTo>
                        <a:pt x="21" y="2"/>
                      </a:lnTo>
                      <a:lnTo>
                        <a:pt x="20" y="1"/>
                      </a:lnTo>
                      <a:lnTo>
                        <a:pt x="21" y="0"/>
                      </a:lnTo>
                      <a:close/>
                      <a:moveTo>
                        <a:pt x="31" y="0"/>
                      </a:moveTo>
                      <a:lnTo>
                        <a:pt x="35" y="0"/>
                      </a:lnTo>
                      <a:lnTo>
                        <a:pt x="36" y="1"/>
                      </a:lnTo>
                      <a:lnTo>
                        <a:pt x="35" y="2"/>
                      </a:lnTo>
                      <a:lnTo>
                        <a:pt x="31" y="2"/>
                      </a:lnTo>
                      <a:lnTo>
                        <a:pt x="30" y="1"/>
                      </a:lnTo>
                      <a:lnTo>
                        <a:pt x="31" y="0"/>
                      </a:lnTo>
                      <a:close/>
                      <a:moveTo>
                        <a:pt x="40" y="0"/>
                      </a:moveTo>
                      <a:lnTo>
                        <a:pt x="46" y="0"/>
                      </a:lnTo>
                      <a:lnTo>
                        <a:pt x="47" y="1"/>
                      </a:lnTo>
                      <a:lnTo>
                        <a:pt x="46" y="2"/>
                      </a:lnTo>
                      <a:lnTo>
                        <a:pt x="40" y="2"/>
                      </a:lnTo>
                      <a:lnTo>
                        <a:pt x="39" y="1"/>
                      </a:lnTo>
                      <a:lnTo>
                        <a:pt x="40" y="0"/>
                      </a:lnTo>
                      <a:close/>
                      <a:moveTo>
                        <a:pt x="51" y="0"/>
                      </a:moveTo>
                      <a:lnTo>
                        <a:pt x="56" y="0"/>
                      </a:lnTo>
                      <a:lnTo>
                        <a:pt x="57" y="1"/>
                      </a:lnTo>
                      <a:lnTo>
                        <a:pt x="56" y="2"/>
                      </a:lnTo>
                      <a:lnTo>
                        <a:pt x="51" y="2"/>
                      </a:lnTo>
                      <a:lnTo>
                        <a:pt x="50" y="1"/>
                      </a:lnTo>
                      <a:lnTo>
                        <a:pt x="51" y="0"/>
                      </a:lnTo>
                      <a:close/>
                      <a:moveTo>
                        <a:pt x="61" y="0"/>
                      </a:moveTo>
                      <a:lnTo>
                        <a:pt x="66" y="0"/>
                      </a:lnTo>
                      <a:lnTo>
                        <a:pt x="67" y="1"/>
                      </a:lnTo>
                      <a:lnTo>
                        <a:pt x="66" y="2"/>
                      </a:lnTo>
                      <a:lnTo>
                        <a:pt x="61" y="2"/>
                      </a:lnTo>
                      <a:lnTo>
                        <a:pt x="60" y="1"/>
                      </a:lnTo>
                      <a:lnTo>
                        <a:pt x="61" y="0"/>
                      </a:lnTo>
                      <a:close/>
                      <a:moveTo>
                        <a:pt x="71" y="0"/>
                      </a:moveTo>
                      <a:lnTo>
                        <a:pt x="76" y="0"/>
                      </a:lnTo>
                      <a:lnTo>
                        <a:pt x="77" y="1"/>
                      </a:lnTo>
                      <a:lnTo>
                        <a:pt x="76" y="2"/>
                      </a:lnTo>
                      <a:lnTo>
                        <a:pt x="71" y="2"/>
                      </a:lnTo>
                      <a:lnTo>
                        <a:pt x="70" y="1"/>
                      </a:lnTo>
                      <a:lnTo>
                        <a:pt x="71" y="0"/>
                      </a:lnTo>
                      <a:close/>
                      <a:moveTo>
                        <a:pt x="81" y="0"/>
                      </a:moveTo>
                      <a:lnTo>
                        <a:pt x="86" y="0"/>
                      </a:lnTo>
                      <a:lnTo>
                        <a:pt x="87" y="1"/>
                      </a:lnTo>
                      <a:lnTo>
                        <a:pt x="86" y="2"/>
                      </a:lnTo>
                      <a:lnTo>
                        <a:pt x="81" y="2"/>
                      </a:lnTo>
                      <a:lnTo>
                        <a:pt x="80" y="1"/>
                      </a:lnTo>
                      <a:lnTo>
                        <a:pt x="81" y="0"/>
                      </a:lnTo>
                      <a:close/>
                      <a:moveTo>
                        <a:pt x="91" y="0"/>
                      </a:moveTo>
                      <a:lnTo>
                        <a:pt x="96" y="0"/>
                      </a:lnTo>
                      <a:lnTo>
                        <a:pt x="97" y="1"/>
                      </a:lnTo>
                      <a:lnTo>
                        <a:pt x="96" y="2"/>
                      </a:lnTo>
                      <a:lnTo>
                        <a:pt x="91" y="2"/>
                      </a:lnTo>
                      <a:lnTo>
                        <a:pt x="91" y="1"/>
                      </a:lnTo>
                      <a:lnTo>
                        <a:pt x="91" y="0"/>
                      </a:lnTo>
                      <a:close/>
                      <a:moveTo>
                        <a:pt x="101" y="0"/>
                      </a:moveTo>
                      <a:lnTo>
                        <a:pt x="106" y="0"/>
                      </a:lnTo>
                      <a:lnTo>
                        <a:pt x="107" y="1"/>
                      </a:lnTo>
                      <a:lnTo>
                        <a:pt x="106" y="2"/>
                      </a:lnTo>
                      <a:lnTo>
                        <a:pt x="101" y="2"/>
                      </a:lnTo>
                      <a:lnTo>
                        <a:pt x="100" y="1"/>
                      </a:lnTo>
                      <a:lnTo>
                        <a:pt x="101" y="0"/>
                      </a:lnTo>
                      <a:close/>
                      <a:moveTo>
                        <a:pt x="111" y="0"/>
                      </a:moveTo>
                      <a:lnTo>
                        <a:pt x="117" y="0"/>
                      </a:lnTo>
                      <a:lnTo>
                        <a:pt x="117" y="1"/>
                      </a:lnTo>
                      <a:lnTo>
                        <a:pt x="117" y="2"/>
                      </a:lnTo>
                      <a:lnTo>
                        <a:pt x="111" y="2"/>
                      </a:lnTo>
                      <a:lnTo>
                        <a:pt x="110" y="1"/>
                      </a:lnTo>
                      <a:lnTo>
                        <a:pt x="111" y="0"/>
                      </a:lnTo>
                      <a:close/>
                      <a:moveTo>
                        <a:pt x="121" y="0"/>
                      </a:moveTo>
                      <a:lnTo>
                        <a:pt x="126" y="0"/>
                      </a:lnTo>
                      <a:lnTo>
                        <a:pt x="127" y="1"/>
                      </a:lnTo>
                      <a:lnTo>
                        <a:pt x="126" y="2"/>
                      </a:lnTo>
                      <a:lnTo>
                        <a:pt x="121" y="2"/>
                      </a:lnTo>
                      <a:lnTo>
                        <a:pt x="121" y="1"/>
                      </a:lnTo>
                      <a:lnTo>
                        <a:pt x="121" y="0"/>
                      </a:lnTo>
                      <a:close/>
                      <a:moveTo>
                        <a:pt x="131" y="0"/>
                      </a:moveTo>
                      <a:lnTo>
                        <a:pt x="137" y="0"/>
                      </a:lnTo>
                      <a:lnTo>
                        <a:pt x="138" y="1"/>
                      </a:lnTo>
                      <a:lnTo>
                        <a:pt x="137" y="2"/>
                      </a:lnTo>
                      <a:lnTo>
                        <a:pt x="131" y="2"/>
                      </a:lnTo>
                      <a:lnTo>
                        <a:pt x="130" y="1"/>
                      </a:lnTo>
                      <a:lnTo>
                        <a:pt x="131" y="0"/>
                      </a:lnTo>
                      <a:close/>
                      <a:moveTo>
                        <a:pt x="142" y="0"/>
                      </a:moveTo>
                      <a:lnTo>
                        <a:pt x="147" y="0"/>
                      </a:lnTo>
                      <a:lnTo>
                        <a:pt x="147" y="1"/>
                      </a:lnTo>
                      <a:lnTo>
                        <a:pt x="147" y="2"/>
                      </a:lnTo>
                      <a:lnTo>
                        <a:pt x="142" y="2"/>
                      </a:lnTo>
                      <a:lnTo>
                        <a:pt x="141" y="1"/>
                      </a:lnTo>
                      <a:lnTo>
                        <a:pt x="142" y="0"/>
                      </a:lnTo>
                      <a:close/>
                      <a:moveTo>
                        <a:pt x="151" y="0"/>
                      </a:moveTo>
                      <a:lnTo>
                        <a:pt x="156" y="0"/>
                      </a:lnTo>
                      <a:lnTo>
                        <a:pt x="157" y="1"/>
                      </a:lnTo>
                      <a:lnTo>
                        <a:pt x="156" y="2"/>
                      </a:lnTo>
                      <a:lnTo>
                        <a:pt x="151" y="2"/>
                      </a:lnTo>
                      <a:lnTo>
                        <a:pt x="151" y="1"/>
                      </a:lnTo>
                      <a:lnTo>
                        <a:pt x="151" y="0"/>
                      </a:lnTo>
                      <a:close/>
                      <a:moveTo>
                        <a:pt x="162" y="0"/>
                      </a:moveTo>
                      <a:lnTo>
                        <a:pt x="167" y="0"/>
                      </a:lnTo>
                      <a:lnTo>
                        <a:pt x="168" y="1"/>
                      </a:lnTo>
                      <a:lnTo>
                        <a:pt x="167" y="2"/>
                      </a:lnTo>
                      <a:lnTo>
                        <a:pt x="162" y="2"/>
                      </a:lnTo>
                      <a:lnTo>
                        <a:pt x="161" y="1"/>
                      </a:lnTo>
                      <a:lnTo>
                        <a:pt x="162" y="0"/>
                      </a:lnTo>
                      <a:close/>
                      <a:moveTo>
                        <a:pt x="172" y="0"/>
                      </a:moveTo>
                      <a:lnTo>
                        <a:pt x="177" y="0"/>
                      </a:lnTo>
                      <a:lnTo>
                        <a:pt x="177" y="1"/>
                      </a:lnTo>
                      <a:lnTo>
                        <a:pt x="177" y="2"/>
                      </a:lnTo>
                      <a:lnTo>
                        <a:pt x="172" y="2"/>
                      </a:lnTo>
                      <a:lnTo>
                        <a:pt x="171" y="1"/>
                      </a:lnTo>
                      <a:lnTo>
                        <a:pt x="172" y="0"/>
                      </a:lnTo>
                      <a:close/>
                      <a:moveTo>
                        <a:pt x="182" y="0"/>
                      </a:moveTo>
                      <a:lnTo>
                        <a:pt x="187" y="0"/>
                      </a:lnTo>
                      <a:lnTo>
                        <a:pt x="188" y="1"/>
                      </a:lnTo>
                      <a:lnTo>
                        <a:pt x="187" y="2"/>
                      </a:lnTo>
                      <a:lnTo>
                        <a:pt x="182" y="2"/>
                      </a:lnTo>
                      <a:lnTo>
                        <a:pt x="181" y="1"/>
                      </a:lnTo>
                      <a:lnTo>
                        <a:pt x="182" y="0"/>
                      </a:lnTo>
                      <a:close/>
                      <a:moveTo>
                        <a:pt x="192" y="0"/>
                      </a:moveTo>
                      <a:lnTo>
                        <a:pt x="197" y="0"/>
                      </a:lnTo>
                      <a:lnTo>
                        <a:pt x="198" y="1"/>
                      </a:lnTo>
                      <a:lnTo>
                        <a:pt x="197" y="2"/>
                      </a:lnTo>
                      <a:lnTo>
                        <a:pt x="192" y="2"/>
                      </a:lnTo>
                      <a:lnTo>
                        <a:pt x="191" y="1"/>
                      </a:lnTo>
                      <a:lnTo>
                        <a:pt x="192" y="0"/>
                      </a:lnTo>
                      <a:close/>
                      <a:moveTo>
                        <a:pt x="202" y="0"/>
                      </a:moveTo>
                      <a:lnTo>
                        <a:pt x="207" y="0"/>
                      </a:lnTo>
                      <a:lnTo>
                        <a:pt x="208" y="1"/>
                      </a:lnTo>
                      <a:lnTo>
                        <a:pt x="207" y="2"/>
                      </a:lnTo>
                      <a:lnTo>
                        <a:pt x="202" y="2"/>
                      </a:lnTo>
                      <a:lnTo>
                        <a:pt x="201" y="1"/>
                      </a:lnTo>
                      <a:lnTo>
                        <a:pt x="202" y="0"/>
                      </a:lnTo>
                      <a:close/>
                      <a:moveTo>
                        <a:pt x="212" y="0"/>
                      </a:moveTo>
                      <a:lnTo>
                        <a:pt x="217" y="0"/>
                      </a:lnTo>
                      <a:lnTo>
                        <a:pt x="218" y="1"/>
                      </a:lnTo>
                      <a:lnTo>
                        <a:pt x="217" y="2"/>
                      </a:lnTo>
                      <a:lnTo>
                        <a:pt x="212" y="2"/>
                      </a:lnTo>
                      <a:lnTo>
                        <a:pt x="212" y="1"/>
                      </a:lnTo>
                      <a:lnTo>
                        <a:pt x="212" y="0"/>
                      </a:lnTo>
                      <a:close/>
                      <a:moveTo>
                        <a:pt x="222" y="0"/>
                      </a:moveTo>
                      <a:lnTo>
                        <a:pt x="227" y="0"/>
                      </a:lnTo>
                      <a:lnTo>
                        <a:pt x="228" y="1"/>
                      </a:lnTo>
                      <a:lnTo>
                        <a:pt x="227" y="2"/>
                      </a:lnTo>
                      <a:lnTo>
                        <a:pt x="222" y="2"/>
                      </a:lnTo>
                      <a:lnTo>
                        <a:pt x="221" y="1"/>
                      </a:lnTo>
                      <a:lnTo>
                        <a:pt x="222" y="0"/>
                      </a:lnTo>
                      <a:close/>
                      <a:moveTo>
                        <a:pt x="233" y="0"/>
                      </a:moveTo>
                      <a:lnTo>
                        <a:pt x="238" y="0"/>
                      </a:lnTo>
                      <a:lnTo>
                        <a:pt x="238" y="1"/>
                      </a:lnTo>
                      <a:lnTo>
                        <a:pt x="238" y="2"/>
                      </a:lnTo>
                      <a:lnTo>
                        <a:pt x="233" y="2"/>
                      </a:lnTo>
                      <a:lnTo>
                        <a:pt x="232" y="1"/>
                      </a:lnTo>
                      <a:lnTo>
                        <a:pt x="233" y="0"/>
                      </a:lnTo>
                      <a:close/>
                      <a:moveTo>
                        <a:pt x="242" y="0"/>
                      </a:moveTo>
                      <a:lnTo>
                        <a:pt x="247" y="0"/>
                      </a:lnTo>
                      <a:lnTo>
                        <a:pt x="248" y="1"/>
                      </a:lnTo>
                      <a:lnTo>
                        <a:pt x="247" y="2"/>
                      </a:lnTo>
                      <a:lnTo>
                        <a:pt x="242" y="2"/>
                      </a:lnTo>
                      <a:lnTo>
                        <a:pt x="242" y="1"/>
                      </a:lnTo>
                      <a:lnTo>
                        <a:pt x="242" y="0"/>
                      </a:lnTo>
                      <a:close/>
                      <a:moveTo>
                        <a:pt x="252" y="0"/>
                      </a:moveTo>
                      <a:lnTo>
                        <a:pt x="258" y="0"/>
                      </a:lnTo>
                      <a:lnTo>
                        <a:pt x="259" y="1"/>
                      </a:lnTo>
                      <a:lnTo>
                        <a:pt x="258" y="2"/>
                      </a:lnTo>
                      <a:lnTo>
                        <a:pt x="252" y="2"/>
                      </a:lnTo>
                      <a:lnTo>
                        <a:pt x="251" y="1"/>
                      </a:lnTo>
                      <a:lnTo>
                        <a:pt x="252" y="0"/>
                      </a:lnTo>
                      <a:close/>
                      <a:moveTo>
                        <a:pt x="263" y="0"/>
                      </a:moveTo>
                      <a:lnTo>
                        <a:pt x="268" y="0"/>
                      </a:lnTo>
                      <a:lnTo>
                        <a:pt x="268" y="1"/>
                      </a:lnTo>
                      <a:lnTo>
                        <a:pt x="268" y="2"/>
                      </a:lnTo>
                      <a:lnTo>
                        <a:pt x="263" y="2"/>
                      </a:lnTo>
                      <a:lnTo>
                        <a:pt x="262" y="1"/>
                      </a:lnTo>
                      <a:lnTo>
                        <a:pt x="263" y="0"/>
                      </a:lnTo>
                      <a:close/>
                      <a:moveTo>
                        <a:pt x="272" y="0"/>
                      </a:moveTo>
                      <a:lnTo>
                        <a:pt x="277" y="0"/>
                      </a:lnTo>
                      <a:lnTo>
                        <a:pt x="279" y="1"/>
                      </a:lnTo>
                      <a:lnTo>
                        <a:pt x="277" y="2"/>
                      </a:lnTo>
                      <a:lnTo>
                        <a:pt x="272" y="2"/>
                      </a:lnTo>
                      <a:lnTo>
                        <a:pt x="272" y="1"/>
                      </a:lnTo>
                      <a:lnTo>
                        <a:pt x="272" y="0"/>
                      </a:lnTo>
                      <a:close/>
                      <a:moveTo>
                        <a:pt x="283" y="0"/>
                      </a:moveTo>
                      <a:lnTo>
                        <a:pt x="288" y="0"/>
                      </a:lnTo>
                      <a:lnTo>
                        <a:pt x="289" y="1"/>
                      </a:lnTo>
                      <a:lnTo>
                        <a:pt x="288" y="2"/>
                      </a:lnTo>
                      <a:lnTo>
                        <a:pt x="283" y="2"/>
                      </a:lnTo>
                      <a:lnTo>
                        <a:pt x="282" y="1"/>
                      </a:lnTo>
                      <a:lnTo>
                        <a:pt x="283" y="0"/>
                      </a:lnTo>
                      <a:close/>
                      <a:moveTo>
                        <a:pt x="293" y="0"/>
                      </a:moveTo>
                      <a:lnTo>
                        <a:pt x="298" y="0"/>
                      </a:lnTo>
                      <a:lnTo>
                        <a:pt x="298" y="1"/>
                      </a:lnTo>
                      <a:lnTo>
                        <a:pt x="298" y="2"/>
                      </a:lnTo>
                      <a:lnTo>
                        <a:pt x="293" y="2"/>
                      </a:lnTo>
                      <a:lnTo>
                        <a:pt x="292" y="1"/>
                      </a:lnTo>
                      <a:lnTo>
                        <a:pt x="293" y="0"/>
                      </a:lnTo>
                      <a:close/>
                      <a:moveTo>
                        <a:pt x="303" y="0"/>
                      </a:moveTo>
                      <a:lnTo>
                        <a:pt x="308" y="0"/>
                      </a:lnTo>
                      <a:lnTo>
                        <a:pt x="309" y="1"/>
                      </a:lnTo>
                      <a:lnTo>
                        <a:pt x="308" y="2"/>
                      </a:lnTo>
                      <a:lnTo>
                        <a:pt x="303" y="2"/>
                      </a:lnTo>
                      <a:lnTo>
                        <a:pt x="302" y="1"/>
                      </a:lnTo>
                      <a:lnTo>
                        <a:pt x="303" y="0"/>
                      </a:lnTo>
                      <a:close/>
                      <a:moveTo>
                        <a:pt x="313" y="0"/>
                      </a:moveTo>
                      <a:lnTo>
                        <a:pt x="318" y="0"/>
                      </a:lnTo>
                      <a:lnTo>
                        <a:pt x="319" y="1"/>
                      </a:lnTo>
                      <a:lnTo>
                        <a:pt x="318" y="2"/>
                      </a:lnTo>
                      <a:lnTo>
                        <a:pt x="313" y="2"/>
                      </a:lnTo>
                      <a:lnTo>
                        <a:pt x="312" y="1"/>
                      </a:lnTo>
                      <a:lnTo>
                        <a:pt x="313" y="0"/>
                      </a:lnTo>
                      <a:close/>
                      <a:moveTo>
                        <a:pt x="323" y="0"/>
                      </a:moveTo>
                      <a:lnTo>
                        <a:pt x="328" y="0"/>
                      </a:lnTo>
                      <a:lnTo>
                        <a:pt x="329" y="1"/>
                      </a:lnTo>
                      <a:lnTo>
                        <a:pt x="328" y="2"/>
                      </a:lnTo>
                      <a:lnTo>
                        <a:pt x="323" y="2"/>
                      </a:lnTo>
                      <a:lnTo>
                        <a:pt x="322" y="1"/>
                      </a:lnTo>
                      <a:lnTo>
                        <a:pt x="323" y="0"/>
                      </a:lnTo>
                      <a:close/>
                      <a:moveTo>
                        <a:pt x="333" y="0"/>
                      </a:moveTo>
                      <a:lnTo>
                        <a:pt x="338" y="0"/>
                      </a:lnTo>
                      <a:lnTo>
                        <a:pt x="339" y="1"/>
                      </a:lnTo>
                      <a:lnTo>
                        <a:pt x="338" y="2"/>
                      </a:lnTo>
                      <a:lnTo>
                        <a:pt x="333" y="2"/>
                      </a:lnTo>
                      <a:lnTo>
                        <a:pt x="333" y="1"/>
                      </a:lnTo>
                      <a:lnTo>
                        <a:pt x="333" y="0"/>
                      </a:lnTo>
                      <a:close/>
                      <a:moveTo>
                        <a:pt x="343" y="0"/>
                      </a:moveTo>
                      <a:lnTo>
                        <a:pt x="349" y="0"/>
                      </a:lnTo>
                      <a:lnTo>
                        <a:pt x="349" y="1"/>
                      </a:lnTo>
                      <a:lnTo>
                        <a:pt x="349" y="2"/>
                      </a:lnTo>
                      <a:lnTo>
                        <a:pt x="343" y="2"/>
                      </a:lnTo>
                      <a:lnTo>
                        <a:pt x="342" y="1"/>
                      </a:lnTo>
                      <a:lnTo>
                        <a:pt x="343" y="0"/>
                      </a:lnTo>
                      <a:close/>
                      <a:moveTo>
                        <a:pt x="354" y="0"/>
                      </a:moveTo>
                      <a:lnTo>
                        <a:pt x="359" y="0"/>
                      </a:lnTo>
                      <a:lnTo>
                        <a:pt x="359" y="1"/>
                      </a:lnTo>
                      <a:lnTo>
                        <a:pt x="359" y="2"/>
                      </a:lnTo>
                      <a:lnTo>
                        <a:pt x="354" y="2"/>
                      </a:lnTo>
                      <a:lnTo>
                        <a:pt x="353" y="1"/>
                      </a:lnTo>
                      <a:lnTo>
                        <a:pt x="354" y="0"/>
                      </a:lnTo>
                      <a:close/>
                      <a:moveTo>
                        <a:pt x="363" y="0"/>
                      </a:moveTo>
                      <a:lnTo>
                        <a:pt x="368" y="0"/>
                      </a:lnTo>
                      <a:lnTo>
                        <a:pt x="369" y="1"/>
                      </a:lnTo>
                      <a:lnTo>
                        <a:pt x="368" y="2"/>
                      </a:lnTo>
                      <a:lnTo>
                        <a:pt x="363" y="2"/>
                      </a:lnTo>
                      <a:lnTo>
                        <a:pt x="363" y="1"/>
                      </a:lnTo>
                      <a:lnTo>
                        <a:pt x="363" y="0"/>
                      </a:lnTo>
                      <a:close/>
                      <a:moveTo>
                        <a:pt x="374" y="0"/>
                      </a:moveTo>
                      <a:lnTo>
                        <a:pt x="379" y="0"/>
                      </a:lnTo>
                      <a:lnTo>
                        <a:pt x="380" y="1"/>
                      </a:lnTo>
                      <a:lnTo>
                        <a:pt x="379" y="2"/>
                      </a:lnTo>
                      <a:lnTo>
                        <a:pt x="374" y="2"/>
                      </a:lnTo>
                      <a:lnTo>
                        <a:pt x="373" y="1"/>
                      </a:lnTo>
                      <a:lnTo>
                        <a:pt x="374" y="0"/>
                      </a:lnTo>
                      <a:close/>
                      <a:moveTo>
                        <a:pt x="384" y="0"/>
                      </a:moveTo>
                      <a:lnTo>
                        <a:pt x="389" y="0"/>
                      </a:lnTo>
                      <a:lnTo>
                        <a:pt x="389" y="1"/>
                      </a:lnTo>
                      <a:lnTo>
                        <a:pt x="389" y="2"/>
                      </a:lnTo>
                      <a:lnTo>
                        <a:pt x="384" y="2"/>
                      </a:lnTo>
                      <a:lnTo>
                        <a:pt x="383" y="1"/>
                      </a:lnTo>
                      <a:lnTo>
                        <a:pt x="384" y="0"/>
                      </a:lnTo>
                      <a:close/>
                      <a:moveTo>
                        <a:pt x="393" y="0"/>
                      </a:moveTo>
                      <a:lnTo>
                        <a:pt x="399" y="0"/>
                      </a:lnTo>
                      <a:lnTo>
                        <a:pt x="400" y="1"/>
                      </a:lnTo>
                      <a:lnTo>
                        <a:pt x="399" y="2"/>
                      </a:lnTo>
                      <a:lnTo>
                        <a:pt x="393" y="2"/>
                      </a:lnTo>
                      <a:lnTo>
                        <a:pt x="393" y="1"/>
                      </a:lnTo>
                      <a:lnTo>
                        <a:pt x="393" y="0"/>
                      </a:lnTo>
                      <a:close/>
                      <a:moveTo>
                        <a:pt x="404" y="0"/>
                      </a:moveTo>
                      <a:lnTo>
                        <a:pt x="409" y="0"/>
                      </a:lnTo>
                      <a:lnTo>
                        <a:pt x="410" y="1"/>
                      </a:lnTo>
                      <a:lnTo>
                        <a:pt x="409" y="2"/>
                      </a:lnTo>
                      <a:lnTo>
                        <a:pt x="404" y="2"/>
                      </a:lnTo>
                      <a:lnTo>
                        <a:pt x="403" y="1"/>
                      </a:lnTo>
                      <a:lnTo>
                        <a:pt x="404" y="0"/>
                      </a:lnTo>
                      <a:close/>
                      <a:moveTo>
                        <a:pt x="414" y="0"/>
                      </a:moveTo>
                      <a:lnTo>
                        <a:pt x="419" y="0"/>
                      </a:lnTo>
                      <a:lnTo>
                        <a:pt x="420" y="1"/>
                      </a:lnTo>
                      <a:lnTo>
                        <a:pt x="419" y="2"/>
                      </a:lnTo>
                      <a:lnTo>
                        <a:pt x="414" y="2"/>
                      </a:lnTo>
                      <a:lnTo>
                        <a:pt x="413" y="1"/>
                      </a:lnTo>
                      <a:lnTo>
                        <a:pt x="414" y="0"/>
                      </a:lnTo>
                      <a:close/>
                      <a:moveTo>
                        <a:pt x="424" y="0"/>
                      </a:moveTo>
                      <a:lnTo>
                        <a:pt x="429" y="0"/>
                      </a:lnTo>
                      <a:lnTo>
                        <a:pt x="430" y="1"/>
                      </a:lnTo>
                      <a:lnTo>
                        <a:pt x="429" y="2"/>
                      </a:lnTo>
                      <a:lnTo>
                        <a:pt x="424" y="2"/>
                      </a:lnTo>
                      <a:lnTo>
                        <a:pt x="423" y="1"/>
                      </a:lnTo>
                      <a:lnTo>
                        <a:pt x="424" y="0"/>
                      </a:lnTo>
                      <a:close/>
                      <a:moveTo>
                        <a:pt x="434" y="0"/>
                      </a:moveTo>
                      <a:lnTo>
                        <a:pt x="439" y="0"/>
                      </a:lnTo>
                      <a:lnTo>
                        <a:pt x="440" y="1"/>
                      </a:lnTo>
                      <a:lnTo>
                        <a:pt x="439" y="2"/>
                      </a:lnTo>
                      <a:lnTo>
                        <a:pt x="434" y="2"/>
                      </a:lnTo>
                      <a:lnTo>
                        <a:pt x="433" y="1"/>
                      </a:lnTo>
                      <a:lnTo>
                        <a:pt x="434" y="0"/>
                      </a:lnTo>
                      <a:close/>
                      <a:moveTo>
                        <a:pt x="445" y="0"/>
                      </a:moveTo>
                      <a:lnTo>
                        <a:pt x="449" y="0"/>
                      </a:lnTo>
                      <a:lnTo>
                        <a:pt x="450" y="1"/>
                      </a:lnTo>
                      <a:lnTo>
                        <a:pt x="449" y="2"/>
                      </a:lnTo>
                      <a:lnTo>
                        <a:pt x="445" y="2"/>
                      </a:lnTo>
                      <a:lnTo>
                        <a:pt x="444" y="1"/>
                      </a:lnTo>
                      <a:lnTo>
                        <a:pt x="445" y="0"/>
                      </a:lnTo>
                      <a:close/>
                      <a:moveTo>
                        <a:pt x="454" y="0"/>
                      </a:moveTo>
                      <a:lnTo>
                        <a:pt x="459" y="0"/>
                      </a:lnTo>
                      <a:lnTo>
                        <a:pt x="460" y="1"/>
                      </a:lnTo>
                      <a:lnTo>
                        <a:pt x="459" y="2"/>
                      </a:lnTo>
                      <a:lnTo>
                        <a:pt x="454" y="2"/>
                      </a:lnTo>
                      <a:lnTo>
                        <a:pt x="453" y="1"/>
                      </a:lnTo>
                      <a:lnTo>
                        <a:pt x="454" y="0"/>
                      </a:lnTo>
                      <a:close/>
                      <a:moveTo>
                        <a:pt x="464" y="0"/>
                      </a:moveTo>
                      <a:lnTo>
                        <a:pt x="467" y="0"/>
                      </a:lnTo>
                      <a:lnTo>
                        <a:pt x="468" y="1"/>
                      </a:lnTo>
                      <a:lnTo>
                        <a:pt x="467" y="2"/>
                      </a:lnTo>
                      <a:lnTo>
                        <a:pt x="464" y="2"/>
                      </a:lnTo>
                      <a:lnTo>
                        <a:pt x="463" y="1"/>
                      </a:lnTo>
                      <a:lnTo>
                        <a:pt x="464" y="0"/>
                      </a:lnTo>
                      <a:close/>
                    </a:path>
                  </a:pathLst>
                </a:custGeom>
                <a:solidFill>
                  <a:srgbClr val="000000"/>
                </a:solidFill>
                <a:ln w="9525">
                  <a:noFill/>
                  <a:round/>
                  <a:headEnd/>
                  <a:tailEnd/>
                </a:ln>
              </p:spPr>
              <p:txBody>
                <a:bodyPr/>
                <a:lstStyle/>
                <a:p>
                  <a:endParaRPr lang="en-US"/>
                </a:p>
              </p:txBody>
            </p:sp>
            <p:sp>
              <p:nvSpPr>
                <p:cNvPr id="925" name="Freeform 1240"/>
                <p:cNvSpPr>
                  <a:spLocks/>
                </p:cNvSpPr>
                <p:nvPr/>
              </p:nvSpPr>
              <p:spPr bwMode="auto">
                <a:xfrm>
                  <a:off x="2994"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26" name="Freeform 1241"/>
                <p:cNvSpPr>
                  <a:spLocks/>
                </p:cNvSpPr>
                <p:nvPr/>
              </p:nvSpPr>
              <p:spPr bwMode="auto">
                <a:xfrm>
                  <a:off x="3003"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27" name="Freeform 1242"/>
                <p:cNvSpPr>
                  <a:spLocks/>
                </p:cNvSpPr>
                <p:nvPr/>
              </p:nvSpPr>
              <p:spPr bwMode="auto">
                <a:xfrm>
                  <a:off x="3014"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28" name="Freeform 1243"/>
                <p:cNvSpPr>
                  <a:spLocks/>
                </p:cNvSpPr>
                <p:nvPr/>
              </p:nvSpPr>
              <p:spPr bwMode="auto">
                <a:xfrm>
                  <a:off x="3024"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29" name="Freeform 1244"/>
                <p:cNvSpPr>
                  <a:spLocks/>
                </p:cNvSpPr>
                <p:nvPr/>
              </p:nvSpPr>
              <p:spPr bwMode="auto">
                <a:xfrm>
                  <a:off x="3033"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30" name="Freeform 1245"/>
                <p:cNvSpPr>
                  <a:spLocks/>
                </p:cNvSpPr>
                <p:nvPr/>
              </p:nvSpPr>
              <p:spPr bwMode="auto">
                <a:xfrm>
                  <a:off x="304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31" name="Freeform 1246"/>
                <p:cNvSpPr>
                  <a:spLocks/>
                </p:cNvSpPr>
                <p:nvPr/>
              </p:nvSpPr>
              <p:spPr bwMode="auto">
                <a:xfrm>
                  <a:off x="305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32" name="Freeform 1247"/>
                <p:cNvSpPr>
                  <a:spLocks/>
                </p:cNvSpPr>
                <p:nvPr/>
              </p:nvSpPr>
              <p:spPr bwMode="auto">
                <a:xfrm>
                  <a:off x="306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33" name="Freeform 1248"/>
                <p:cNvSpPr>
                  <a:spLocks/>
                </p:cNvSpPr>
                <p:nvPr/>
              </p:nvSpPr>
              <p:spPr bwMode="auto">
                <a:xfrm>
                  <a:off x="307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34" name="Freeform 1249"/>
                <p:cNvSpPr>
                  <a:spLocks/>
                </p:cNvSpPr>
                <p:nvPr/>
              </p:nvSpPr>
              <p:spPr bwMode="auto">
                <a:xfrm>
                  <a:off x="3085"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935" name="Freeform 1250"/>
                <p:cNvSpPr>
                  <a:spLocks/>
                </p:cNvSpPr>
                <p:nvPr/>
              </p:nvSpPr>
              <p:spPr bwMode="auto">
                <a:xfrm>
                  <a:off x="309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36" name="Freeform 1251"/>
                <p:cNvSpPr>
                  <a:spLocks/>
                </p:cNvSpPr>
                <p:nvPr/>
              </p:nvSpPr>
              <p:spPr bwMode="auto">
                <a:xfrm>
                  <a:off x="3104"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37" name="Freeform 1252"/>
                <p:cNvSpPr>
                  <a:spLocks/>
                </p:cNvSpPr>
                <p:nvPr/>
              </p:nvSpPr>
              <p:spPr bwMode="auto">
                <a:xfrm>
                  <a:off x="3115"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938" name="Freeform 1253"/>
                <p:cNvSpPr>
                  <a:spLocks/>
                </p:cNvSpPr>
                <p:nvPr/>
              </p:nvSpPr>
              <p:spPr bwMode="auto">
                <a:xfrm>
                  <a:off x="3124"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39" name="Freeform 1254"/>
                <p:cNvSpPr>
                  <a:spLocks/>
                </p:cNvSpPr>
                <p:nvPr/>
              </p:nvSpPr>
              <p:spPr bwMode="auto">
                <a:xfrm>
                  <a:off x="3135"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40" name="Freeform 1255"/>
                <p:cNvSpPr>
                  <a:spLocks/>
                </p:cNvSpPr>
                <p:nvPr/>
              </p:nvSpPr>
              <p:spPr bwMode="auto">
                <a:xfrm>
                  <a:off x="3145"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941" name="Freeform 1256"/>
                <p:cNvSpPr>
                  <a:spLocks/>
                </p:cNvSpPr>
                <p:nvPr/>
              </p:nvSpPr>
              <p:spPr bwMode="auto">
                <a:xfrm>
                  <a:off x="315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42" name="Freeform 1257"/>
                <p:cNvSpPr>
                  <a:spLocks/>
                </p:cNvSpPr>
                <p:nvPr/>
              </p:nvSpPr>
              <p:spPr bwMode="auto">
                <a:xfrm>
                  <a:off x="3165"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43" name="Freeform 1258"/>
                <p:cNvSpPr>
                  <a:spLocks/>
                </p:cNvSpPr>
                <p:nvPr/>
              </p:nvSpPr>
              <p:spPr bwMode="auto">
                <a:xfrm>
                  <a:off x="317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44" name="Freeform 1259"/>
                <p:cNvSpPr>
                  <a:spLocks/>
                </p:cNvSpPr>
                <p:nvPr/>
              </p:nvSpPr>
              <p:spPr bwMode="auto">
                <a:xfrm>
                  <a:off x="318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45" name="Freeform 1260"/>
                <p:cNvSpPr>
                  <a:spLocks/>
                </p:cNvSpPr>
                <p:nvPr/>
              </p:nvSpPr>
              <p:spPr bwMode="auto">
                <a:xfrm>
                  <a:off x="319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46" name="Freeform 1261"/>
                <p:cNvSpPr>
                  <a:spLocks/>
                </p:cNvSpPr>
                <p:nvPr/>
              </p:nvSpPr>
              <p:spPr bwMode="auto">
                <a:xfrm>
                  <a:off x="3206"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947" name="Freeform 1262"/>
                <p:cNvSpPr>
                  <a:spLocks/>
                </p:cNvSpPr>
                <p:nvPr/>
              </p:nvSpPr>
              <p:spPr bwMode="auto">
                <a:xfrm>
                  <a:off x="321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48" name="Freeform 1263"/>
                <p:cNvSpPr>
                  <a:spLocks/>
                </p:cNvSpPr>
                <p:nvPr/>
              </p:nvSpPr>
              <p:spPr bwMode="auto">
                <a:xfrm>
                  <a:off x="322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49" name="Freeform 1264"/>
                <p:cNvSpPr>
                  <a:spLocks/>
                </p:cNvSpPr>
                <p:nvPr/>
              </p:nvSpPr>
              <p:spPr bwMode="auto">
                <a:xfrm>
                  <a:off x="3236"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950" name="Freeform 1265"/>
                <p:cNvSpPr>
                  <a:spLocks/>
                </p:cNvSpPr>
                <p:nvPr/>
              </p:nvSpPr>
              <p:spPr bwMode="auto">
                <a:xfrm>
                  <a:off x="3245"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51" name="Freeform 1266"/>
                <p:cNvSpPr>
                  <a:spLocks/>
                </p:cNvSpPr>
                <p:nvPr/>
              </p:nvSpPr>
              <p:spPr bwMode="auto">
                <a:xfrm>
                  <a:off x="325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52" name="Freeform 1267"/>
                <p:cNvSpPr>
                  <a:spLocks/>
                </p:cNvSpPr>
                <p:nvPr/>
              </p:nvSpPr>
              <p:spPr bwMode="auto">
                <a:xfrm>
                  <a:off x="3266" y="2616"/>
                  <a:ext cx="7" cy="2"/>
                </a:xfrm>
                <a:custGeom>
                  <a:avLst/>
                  <a:gdLst>
                    <a:gd name="T0" fmla="*/ 0 w 7"/>
                    <a:gd name="T1" fmla="*/ 0 h 2"/>
                    <a:gd name="T2" fmla="*/ 5 w 7"/>
                    <a:gd name="T3" fmla="*/ 0 h 2"/>
                    <a:gd name="T4" fmla="*/ 7 w 7"/>
                    <a:gd name="T5" fmla="*/ 1 h 2"/>
                    <a:gd name="T6" fmla="*/ 5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5" y="0"/>
                      </a:lnTo>
                      <a:lnTo>
                        <a:pt x="7"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953" name="Freeform 1268"/>
                <p:cNvSpPr>
                  <a:spLocks/>
                </p:cNvSpPr>
                <p:nvPr/>
              </p:nvSpPr>
              <p:spPr bwMode="auto">
                <a:xfrm>
                  <a:off x="327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54" name="Freeform 1269"/>
                <p:cNvSpPr>
                  <a:spLocks/>
                </p:cNvSpPr>
                <p:nvPr/>
              </p:nvSpPr>
              <p:spPr bwMode="auto">
                <a:xfrm>
                  <a:off x="328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55" name="Freeform 1270"/>
                <p:cNvSpPr>
                  <a:spLocks/>
                </p:cNvSpPr>
                <p:nvPr/>
              </p:nvSpPr>
              <p:spPr bwMode="auto">
                <a:xfrm>
                  <a:off x="329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56" name="Freeform 1271"/>
                <p:cNvSpPr>
                  <a:spLocks/>
                </p:cNvSpPr>
                <p:nvPr/>
              </p:nvSpPr>
              <p:spPr bwMode="auto">
                <a:xfrm>
                  <a:off x="330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57" name="Freeform 1272"/>
                <p:cNvSpPr>
                  <a:spLocks/>
                </p:cNvSpPr>
                <p:nvPr/>
              </p:nvSpPr>
              <p:spPr bwMode="auto">
                <a:xfrm>
                  <a:off x="331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58" name="Freeform 1273"/>
                <p:cNvSpPr>
                  <a:spLocks/>
                </p:cNvSpPr>
                <p:nvPr/>
              </p:nvSpPr>
              <p:spPr bwMode="auto">
                <a:xfrm>
                  <a:off x="3327"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959" name="Freeform 1274"/>
                <p:cNvSpPr>
                  <a:spLocks/>
                </p:cNvSpPr>
                <p:nvPr/>
              </p:nvSpPr>
              <p:spPr bwMode="auto">
                <a:xfrm>
                  <a:off x="3336"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60" name="Freeform 1275"/>
                <p:cNvSpPr>
                  <a:spLocks/>
                </p:cNvSpPr>
                <p:nvPr/>
              </p:nvSpPr>
              <p:spPr bwMode="auto">
                <a:xfrm>
                  <a:off x="3347"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61" name="Freeform 1276"/>
                <p:cNvSpPr>
                  <a:spLocks/>
                </p:cNvSpPr>
                <p:nvPr/>
              </p:nvSpPr>
              <p:spPr bwMode="auto">
                <a:xfrm>
                  <a:off x="3357"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962" name="Freeform 1277"/>
                <p:cNvSpPr>
                  <a:spLocks/>
                </p:cNvSpPr>
                <p:nvPr/>
              </p:nvSpPr>
              <p:spPr bwMode="auto">
                <a:xfrm>
                  <a:off x="336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63" name="Freeform 1278"/>
                <p:cNvSpPr>
                  <a:spLocks/>
                </p:cNvSpPr>
                <p:nvPr/>
              </p:nvSpPr>
              <p:spPr bwMode="auto">
                <a:xfrm>
                  <a:off x="3377"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64" name="Freeform 1279"/>
                <p:cNvSpPr>
                  <a:spLocks/>
                </p:cNvSpPr>
                <p:nvPr/>
              </p:nvSpPr>
              <p:spPr bwMode="auto">
                <a:xfrm>
                  <a:off x="3387" y="2616"/>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965" name="Freeform 1280"/>
                <p:cNvSpPr>
                  <a:spLocks/>
                </p:cNvSpPr>
                <p:nvPr/>
              </p:nvSpPr>
              <p:spPr bwMode="auto">
                <a:xfrm>
                  <a:off x="339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66" name="Freeform 1281"/>
                <p:cNvSpPr>
                  <a:spLocks/>
                </p:cNvSpPr>
                <p:nvPr/>
              </p:nvSpPr>
              <p:spPr bwMode="auto">
                <a:xfrm>
                  <a:off x="340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67" name="Freeform 1282"/>
                <p:cNvSpPr>
                  <a:spLocks/>
                </p:cNvSpPr>
                <p:nvPr/>
              </p:nvSpPr>
              <p:spPr bwMode="auto">
                <a:xfrm>
                  <a:off x="341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68" name="Freeform 1283"/>
                <p:cNvSpPr>
                  <a:spLocks/>
                </p:cNvSpPr>
                <p:nvPr/>
              </p:nvSpPr>
              <p:spPr bwMode="auto">
                <a:xfrm>
                  <a:off x="342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69" name="Freeform 1284"/>
                <p:cNvSpPr>
                  <a:spLocks/>
                </p:cNvSpPr>
                <p:nvPr/>
              </p:nvSpPr>
              <p:spPr bwMode="auto">
                <a:xfrm>
                  <a:off x="3438"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70" name="Freeform 1285"/>
                <p:cNvSpPr>
                  <a:spLocks/>
                </p:cNvSpPr>
                <p:nvPr/>
              </p:nvSpPr>
              <p:spPr bwMode="auto">
                <a:xfrm>
                  <a:off x="344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71" name="Freeform 1286"/>
                <p:cNvSpPr>
                  <a:spLocks/>
                </p:cNvSpPr>
                <p:nvPr/>
              </p:nvSpPr>
              <p:spPr bwMode="auto">
                <a:xfrm>
                  <a:off x="3457" y="2616"/>
                  <a:ext cx="5" cy="2"/>
                </a:xfrm>
                <a:custGeom>
                  <a:avLst/>
                  <a:gdLst>
                    <a:gd name="T0" fmla="*/ 1 w 5"/>
                    <a:gd name="T1" fmla="*/ 0 h 2"/>
                    <a:gd name="T2" fmla="*/ 4 w 5"/>
                    <a:gd name="T3" fmla="*/ 0 h 2"/>
                    <a:gd name="T4" fmla="*/ 5 w 5"/>
                    <a:gd name="T5" fmla="*/ 1 h 2"/>
                    <a:gd name="T6" fmla="*/ 4 w 5"/>
                    <a:gd name="T7" fmla="*/ 2 h 2"/>
                    <a:gd name="T8" fmla="*/ 1 w 5"/>
                    <a:gd name="T9" fmla="*/ 2 h 2"/>
                    <a:gd name="T10" fmla="*/ 0 w 5"/>
                    <a:gd name="T11" fmla="*/ 1 h 2"/>
                    <a:gd name="T12" fmla="*/ 1 w 5"/>
                    <a:gd name="T13" fmla="*/ 0 h 2"/>
                    <a:gd name="T14" fmla="*/ 1 w 5"/>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5"/>
                    <a:gd name="T25" fmla="*/ 0 h 2"/>
                    <a:gd name="T26" fmla="*/ 5 w 5"/>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 h="2">
                      <a:moveTo>
                        <a:pt x="1" y="0"/>
                      </a:moveTo>
                      <a:lnTo>
                        <a:pt x="4" y="0"/>
                      </a:lnTo>
                      <a:lnTo>
                        <a:pt x="5" y="1"/>
                      </a:lnTo>
                      <a:lnTo>
                        <a:pt x="4"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72" name="Freeform 1287"/>
                <p:cNvSpPr>
                  <a:spLocks noEditPoints="1"/>
                </p:cNvSpPr>
                <p:nvPr/>
              </p:nvSpPr>
              <p:spPr bwMode="auto">
                <a:xfrm>
                  <a:off x="2994" y="2616"/>
                  <a:ext cx="468" cy="2"/>
                </a:xfrm>
                <a:custGeom>
                  <a:avLst/>
                  <a:gdLst>
                    <a:gd name="T0" fmla="*/ 0 w 468"/>
                    <a:gd name="T1" fmla="*/ 1 h 2"/>
                    <a:gd name="T2" fmla="*/ 15 w 468"/>
                    <a:gd name="T3" fmla="*/ 2 h 2"/>
                    <a:gd name="T4" fmla="*/ 26 w 468"/>
                    <a:gd name="T5" fmla="*/ 0 h 2"/>
                    <a:gd name="T6" fmla="*/ 21 w 468"/>
                    <a:gd name="T7" fmla="*/ 0 h 2"/>
                    <a:gd name="T8" fmla="*/ 30 w 468"/>
                    <a:gd name="T9" fmla="*/ 1 h 2"/>
                    <a:gd name="T10" fmla="*/ 46 w 468"/>
                    <a:gd name="T11" fmla="*/ 2 h 2"/>
                    <a:gd name="T12" fmla="*/ 56 w 468"/>
                    <a:gd name="T13" fmla="*/ 0 h 2"/>
                    <a:gd name="T14" fmla="*/ 51 w 468"/>
                    <a:gd name="T15" fmla="*/ 0 h 2"/>
                    <a:gd name="T16" fmla="*/ 60 w 468"/>
                    <a:gd name="T17" fmla="*/ 1 h 2"/>
                    <a:gd name="T18" fmla="*/ 76 w 468"/>
                    <a:gd name="T19" fmla="*/ 2 h 2"/>
                    <a:gd name="T20" fmla="*/ 86 w 468"/>
                    <a:gd name="T21" fmla="*/ 0 h 2"/>
                    <a:gd name="T22" fmla="*/ 81 w 468"/>
                    <a:gd name="T23" fmla="*/ 0 h 2"/>
                    <a:gd name="T24" fmla="*/ 91 w 468"/>
                    <a:gd name="T25" fmla="*/ 1 h 2"/>
                    <a:gd name="T26" fmla="*/ 106 w 468"/>
                    <a:gd name="T27" fmla="*/ 2 h 2"/>
                    <a:gd name="T28" fmla="*/ 117 w 468"/>
                    <a:gd name="T29" fmla="*/ 0 h 2"/>
                    <a:gd name="T30" fmla="*/ 111 w 468"/>
                    <a:gd name="T31" fmla="*/ 0 h 2"/>
                    <a:gd name="T32" fmla="*/ 121 w 468"/>
                    <a:gd name="T33" fmla="*/ 1 h 2"/>
                    <a:gd name="T34" fmla="*/ 137 w 468"/>
                    <a:gd name="T35" fmla="*/ 2 h 2"/>
                    <a:gd name="T36" fmla="*/ 147 w 468"/>
                    <a:gd name="T37" fmla="*/ 0 h 2"/>
                    <a:gd name="T38" fmla="*/ 142 w 468"/>
                    <a:gd name="T39" fmla="*/ 0 h 2"/>
                    <a:gd name="T40" fmla="*/ 151 w 468"/>
                    <a:gd name="T41" fmla="*/ 1 h 2"/>
                    <a:gd name="T42" fmla="*/ 167 w 468"/>
                    <a:gd name="T43" fmla="*/ 2 h 2"/>
                    <a:gd name="T44" fmla="*/ 177 w 468"/>
                    <a:gd name="T45" fmla="*/ 0 h 2"/>
                    <a:gd name="T46" fmla="*/ 172 w 468"/>
                    <a:gd name="T47" fmla="*/ 0 h 2"/>
                    <a:gd name="T48" fmla="*/ 181 w 468"/>
                    <a:gd name="T49" fmla="*/ 1 h 2"/>
                    <a:gd name="T50" fmla="*/ 197 w 468"/>
                    <a:gd name="T51" fmla="*/ 2 h 2"/>
                    <a:gd name="T52" fmla="*/ 207 w 468"/>
                    <a:gd name="T53" fmla="*/ 0 h 2"/>
                    <a:gd name="T54" fmla="*/ 202 w 468"/>
                    <a:gd name="T55" fmla="*/ 0 h 2"/>
                    <a:gd name="T56" fmla="*/ 212 w 468"/>
                    <a:gd name="T57" fmla="*/ 1 h 2"/>
                    <a:gd name="T58" fmla="*/ 227 w 468"/>
                    <a:gd name="T59" fmla="*/ 2 h 2"/>
                    <a:gd name="T60" fmla="*/ 238 w 468"/>
                    <a:gd name="T61" fmla="*/ 0 h 2"/>
                    <a:gd name="T62" fmla="*/ 233 w 468"/>
                    <a:gd name="T63" fmla="*/ 0 h 2"/>
                    <a:gd name="T64" fmla="*/ 242 w 468"/>
                    <a:gd name="T65" fmla="*/ 1 h 2"/>
                    <a:gd name="T66" fmla="*/ 258 w 468"/>
                    <a:gd name="T67" fmla="*/ 2 h 2"/>
                    <a:gd name="T68" fmla="*/ 268 w 468"/>
                    <a:gd name="T69" fmla="*/ 0 h 2"/>
                    <a:gd name="T70" fmla="*/ 263 w 468"/>
                    <a:gd name="T71" fmla="*/ 0 h 2"/>
                    <a:gd name="T72" fmla="*/ 272 w 468"/>
                    <a:gd name="T73" fmla="*/ 1 h 2"/>
                    <a:gd name="T74" fmla="*/ 288 w 468"/>
                    <a:gd name="T75" fmla="*/ 2 h 2"/>
                    <a:gd name="T76" fmla="*/ 298 w 468"/>
                    <a:gd name="T77" fmla="*/ 0 h 2"/>
                    <a:gd name="T78" fmla="*/ 293 w 468"/>
                    <a:gd name="T79" fmla="*/ 0 h 2"/>
                    <a:gd name="T80" fmla="*/ 302 w 468"/>
                    <a:gd name="T81" fmla="*/ 1 h 2"/>
                    <a:gd name="T82" fmla="*/ 318 w 468"/>
                    <a:gd name="T83" fmla="*/ 2 h 2"/>
                    <a:gd name="T84" fmla="*/ 328 w 468"/>
                    <a:gd name="T85" fmla="*/ 0 h 2"/>
                    <a:gd name="T86" fmla="*/ 323 w 468"/>
                    <a:gd name="T87" fmla="*/ 0 h 2"/>
                    <a:gd name="T88" fmla="*/ 333 w 468"/>
                    <a:gd name="T89" fmla="*/ 1 h 2"/>
                    <a:gd name="T90" fmla="*/ 349 w 468"/>
                    <a:gd name="T91" fmla="*/ 2 h 2"/>
                    <a:gd name="T92" fmla="*/ 359 w 468"/>
                    <a:gd name="T93" fmla="*/ 0 h 2"/>
                    <a:gd name="T94" fmla="*/ 354 w 468"/>
                    <a:gd name="T95" fmla="*/ 0 h 2"/>
                    <a:gd name="T96" fmla="*/ 363 w 468"/>
                    <a:gd name="T97" fmla="*/ 1 h 2"/>
                    <a:gd name="T98" fmla="*/ 379 w 468"/>
                    <a:gd name="T99" fmla="*/ 2 h 2"/>
                    <a:gd name="T100" fmla="*/ 389 w 468"/>
                    <a:gd name="T101" fmla="*/ 0 h 2"/>
                    <a:gd name="T102" fmla="*/ 384 w 468"/>
                    <a:gd name="T103" fmla="*/ 0 h 2"/>
                    <a:gd name="T104" fmla="*/ 393 w 468"/>
                    <a:gd name="T105" fmla="*/ 1 h 2"/>
                    <a:gd name="T106" fmla="*/ 409 w 468"/>
                    <a:gd name="T107" fmla="*/ 2 h 2"/>
                    <a:gd name="T108" fmla="*/ 419 w 468"/>
                    <a:gd name="T109" fmla="*/ 0 h 2"/>
                    <a:gd name="T110" fmla="*/ 414 w 468"/>
                    <a:gd name="T111" fmla="*/ 0 h 2"/>
                    <a:gd name="T112" fmla="*/ 423 w 468"/>
                    <a:gd name="T113" fmla="*/ 1 h 2"/>
                    <a:gd name="T114" fmla="*/ 439 w 468"/>
                    <a:gd name="T115" fmla="*/ 2 h 2"/>
                    <a:gd name="T116" fmla="*/ 449 w 468"/>
                    <a:gd name="T117" fmla="*/ 0 h 2"/>
                    <a:gd name="T118" fmla="*/ 445 w 468"/>
                    <a:gd name="T119" fmla="*/ 0 h 2"/>
                    <a:gd name="T120" fmla="*/ 453 w 468"/>
                    <a:gd name="T121" fmla="*/ 1 h 2"/>
                    <a:gd name="T122" fmla="*/ 467 w 468"/>
                    <a:gd name="T123" fmla="*/ 2 h 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468"/>
                    <a:gd name="T187" fmla="*/ 0 h 2"/>
                    <a:gd name="T188" fmla="*/ 468 w 468"/>
                    <a:gd name="T189" fmla="*/ 2 h 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468" h="2">
                      <a:moveTo>
                        <a:pt x="1" y="0"/>
                      </a:moveTo>
                      <a:lnTo>
                        <a:pt x="5" y="0"/>
                      </a:lnTo>
                      <a:lnTo>
                        <a:pt x="6" y="1"/>
                      </a:lnTo>
                      <a:lnTo>
                        <a:pt x="5" y="2"/>
                      </a:lnTo>
                      <a:lnTo>
                        <a:pt x="1" y="2"/>
                      </a:lnTo>
                      <a:lnTo>
                        <a:pt x="0" y="1"/>
                      </a:lnTo>
                      <a:lnTo>
                        <a:pt x="1" y="0"/>
                      </a:lnTo>
                      <a:close/>
                      <a:moveTo>
                        <a:pt x="10" y="0"/>
                      </a:moveTo>
                      <a:lnTo>
                        <a:pt x="15" y="0"/>
                      </a:lnTo>
                      <a:lnTo>
                        <a:pt x="16" y="1"/>
                      </a:lnTo>
                      <a:lnTo>
                        <a:pt x="15" y="2"/>
                      </a:lnTo>
                      <a:lnTo>
                        <a:pt x="10" y="2"/>
                      </a:lnTo>
                      <a:lnTo>
                        <a:pt x="9" y="1"/>
                      </a:lnTo>
                      <a:lnTo>
                        <a:pt x="10" y="0"/>
                      </a:lnTo>
                      <a:close/>
                      <a:moveTo>
                        <a:pt x="21" y="0"/>
                      </a:moveTo>
                      <a:lnTo>
                        <a:pt x="26" y="0"/>
                      </a:lnTo>
                      <a:lnTo>
                        <a:pt x="26" y="1"/>
                      </a:lnTo>
                      <a:lnTo>
                        <a:pt x="26" y="2"/>
                      </a:lnTo>
                      <a:lnTo>
                        <a:pt x="21" y="2"/>
                      </a:lnTo>
                      <a:lnTo>
                        <a:pt x="20" y="1"/>
                      </a:lnTo>
                      <a:lnTo>
                        <a:pt x="21" y="0"/>
                      </a:lnTo>
                      <a:close/>
                      <a:moveTo>
                        <a:pt x="31" y="0"/>
                      </a:moveTo>
                      <a:lnTo>
                        <a:pt x="35" y="0"/>
                      </a:lnTo>
                      <a:lnTo>
                        <a:pt x="36" y="1"/>
                      </a:lnTo>
                      <a:lnTo>
                        <a:pt x="35" y="2"/>
                      </a:lnTo>
                      <a:lnTo>
                        <a:pt x="31" y="2"/>
                      </a:lnTo>
                      <a:lnTo>
                        <a:pt x="30" y="1"/>
                      </a:lnTo>
                      <a:lnTo>
                        <a:pt x="31" y="0"/>
                      </a:lnTo>
                      <a:close/>
                      <a:moveTo>
                        <a:pt x="40" y="0"/>
                      </a:moveTo>
                      <a:lnTo>
                        <a:pt x="46" y="0"/>
                      </a:lnTo>
                      <a:lnTo>
                        <a:pt x="47" y="1"/>
                      </a:lnTo>
                      <a:lnTo>
                        <a:pt x="46" y="2"/>
                      </a:lnTo>
                      <a:lnTo>
                        <a:pt x="40" y="2"/>
                      </a:lnTo>
                      <a:lnTo>
                        <a:pt x="39" y="1"/>
                      </a:lnTo>
                      <a:lnTo>
                        <a:pt x="40" y="0"/>
                      </a:lnTo>
                      <a:close/>
                      <a:moveTo>
                        <a:pt x="51" y="0"/>
                      </a:moveTo>
                      <a:lnTo>
                        <a:pt x="56" y="0"/>
                      </a:lnTo>
                      <a:lnTo>
                        <a:pt x="57" y="1"/>
                      </a:lnTo>
                      <a:lnTo>
                        <a:pt x="56" y="2"/>
                      </a:lnTo>
                      <a:lnTo>
                        <a:pt x="51" y="2"/>
                      </a:lnTo>
                      <a:lnTo>
                        <a:pt x="50" y="1"/>
                      </a:lnTo>
                      <a:lnTo>
                        <a:pt x="51" y="0"/>
                      </a:lnTo>
                      <a:close/>
                      <a:moveTo>
                        <a:pt x="61" y="0"/>
                      </a:moveTo>
                      <a:lnTo>
                        <a:pt x="66" y="0"/>
                      </a:lnTo>
                      <a:lnTo>
                        <a:pt x="67" y="1"/>
                      </a:lnTo>
                      <a:lnTo>
                        <a:pt x="66" y="2"/>
                      </a:lnTo>
                      <a:lnTo>
                        <a:pt x="61" y="2"/>
                      </a:lnTo>
                      <a:lnTo>
                        <a:pt x="60" y="1"/>
                      </a:lnTo>
                      <a:lnTo>
                        <a:pt x="61" y="0"/>
                      </a:lnTo>
                      <a:close/>
                      <a:moveTo>
                        <a:pt x="71" y="0"/>
                      </a:moveTo>
                      <a:lnTo>
                        <a:pt x="76" y="0"/>
                      </a:lnTo>
                      <a:lnTo>
                        <a:pt x="77" y="1"/>
                      </a:lnTo>
                      <a:lnTo>
                        <a:pt x="76" y="2"/>
                      </a:lnTo>
                      <a:lnTo>
                        <a:pt x="71" y="2"/>
                      </a:lnTo>
                      <a:lnTo>
                        <a:pt x="70" y="1"/>
                      </a:lnTo>
                      <a:lnTo>
                        <a:pt x="71" y="0"/>
                      </a:lnTo>
                      <a:close/>
                      <a:moveTo>
                        <a:pt x="81" y="0"/>
                      </a:moveTo>
                      <a:lnTo>
                        <a:pt x="86" y="0"/>
                      </a:lnTo>
                      <a:lnTo>
                        <a:pt x="87" y="1"/>
                      </a:lnTo>
                      <a:lnTo>
                        <a:pt x="86" y="2"/>
                      </a:lnTo>
                      <a:lnTo>
                        <a:pt x="81" y="2"/>
                      </a:lnTo>
                      <a:lnTo>
                        <a:pt x="80" y="1"/>
                      </a:lnTo>
                      <a:lnTo>
                        <a:pt x="81" y="0"/>
                      </a:lnTo>
                      <a:close/>
                      <a:moveTo>
                        <a:pt x="91" y="0"/>
                      </a:moveTo>
                      <a:lnTo>
                        <a:pt x="96" y="0"/>
                      </a:lnTo>
                      <a:lnTo>
                        <a:pt x="97" y="1"/>
                      </a:lnTo>
                      <a:lnTo>
                        <a:pt x="96" y="2"/>
                      </a:lnTo>
                      <a:lnTo>
                        <a:pt x="91" y="2"/>
                      </a:lnTo>
                      <a:lnTo>
                        <a:pt x="91" y="1"/>
                      </a:lnTo>
                      <a:lnTo>
                        <a:pt x="91" y="0"/>
                      </a:lnTo>
                      <a:close/>
                      <a:moveTo>
                        <a:pt x="101" y="0"/>
                      </a:moveTo>
                      <a:lnTo>
                        <a:pt x="106" y="0"/>
                      </a:lnTo>
                      <a:lnTo>
                        <a:pt x="107" y="1"/>
                      </a:lnTo>
                      <a:lnTo>
                        <a:pt x="106" y="2"/>
                      </a:lnTo>
                      <a:lnTo>
                        <a:pt x="101" y="2"/>
                      </a:lnTo>
                      <a:lnTo>
                        <a:pt x="100" y="1"/>
                      </a:lnTo>
                      <a:lnTo>
                        <a:pt x="101" y="0"/>
                      </a:lnTo>
                      <a:close/>
                      <a:moveTo>
                        <a:pt x="111" y="0"/>
                      </a:moveTo>
                      <a:lnTo>
                        <a:pt x="117" y="0"/>
                      </a:lnTo>
                      <a:lnTo>
                        <a:pt x="117" y="1"/>
                      </a:lnTo>
                      <a:lnTo>
                        <a:pt x="117" y="2"/>
                      </a:lnTo>
                      <a:lnTo>
                        <a:pt x="111" y="2"/>
                      </a:lnTo>
                      <a:lnTo>
                        <a:pt x="110" y="1"/>
                      </a:lnTo>
                      <a:lnTo>
                        <a:pt x="111" y="0"/>
                      </a:lnTo>
                      <a:close/>
                      <a:moveTo>
                        <a:pt x="121" y="0"/>
                      </a:moveTo>
                      <a:lnTo>
                        <a:pt x="126" y="0"/>
                      </a:lnTo>
                      <a:lnTo>
                        <a:pt x="127" y="1"/>
                      </a:lnTo>
                      <a:lnTo>
                        <a:pt x="126" y="2"/>
                      </a:lnTo>
                      <a:lnTo>
                        <a:pt x="121" y="2"/>
                      </a:lnTo>
                      <a:lnTo>
                        <a:pt x="121" y="1"/>
                      </a:lnTo>
                      <a:lnTo>
                        <a:pt x="121" y="0"/>
                      </a:lnTo>
                      <a:close/>
                      <a:moveTo>
                        <a:pt x="131" y="0"/>
                      </a:moveTo>
                      <a:lnTo>
                        <a:pt x="137" y="0"/>
                      </a:lnTo>
                      <a:lnTo>
                        <a:pt x="138" y="1"/>
                      </a:lnTo>
                      <a:lnTo>
                        <a:pt x="137" y="2"/>
                      </a:lnTo>
                      <a:lnTo>
                        <a:pt x="131" y="2"/>
                      </a:lnTo>
                      <a:lnTo>
                        <a:pt x="130" y="1"/>
                      </a:lnTo>
                      <a:lnTo>
                        <a:pt x="131" y="0"/>
                      </a:lnTo>
                      <a:close/>
                      <a:moveTo>
                        <a:pt x="142" y="0"/>
                      </a:moveTo>
                      <a:lnTo>
                        <a:pt x="147" y="0"/>
                      </a:lnTo>
                      <a:lnTo>
                        <a:pt x="147" y="1"/>
                      </a:lnTo>
                      <a:lnTo>
                        <a:pt x="147" y="2"/>
                      </a:lnTo>
                      <a:lnTo>
                        <a:pt x="142" y="2"/>
                      </a:lnTo>
                      <a:lnTo>
                        <a:pt x="141" y="1"/>
                      </a:lnTo>
                      <a:lnTo>
                        <a:pt x="142" y="0"/>
                      </a:lnTo>
                      <a:close/>
                      <a:moveTo>
                        <a:pt x="151" y="0"/>
                      </a:moveTo>
                      <a:lnTo>
                        <a:pt x="156" y="0"/>
                      </a:lnTo>
                      <a:lnTo>
                        <a:pt x="157" y="1"/>
                      </a:lnTo>
                      <a:lnTo>
                        <a:pt x="156" y="2"/>
                      </a:lnTo>
                      <a:lnTo>
                        <a:pt x="151" y="2"/>
                      </a:lnTo>
                      <a:lnTo>
                        <a:pt x="151" y="1"/>
                      </a:lnTo>
                      <a:lnTo>
                        <a:pt x="151" y="0"/>
                      </a:lnTo>
                      <a:close/>
                      <a:moveTo>
                        <a:pt x="162" y="0"/>
                      </a:moveTo>
                      <a:lnTo>
                        <a:pt x="167" y="0"/>
                      </a:lnTo>
                      <a:lnTo>
                        <a:pt x="168" y="1"/>
                      </a:lnTo>
                      <a:lnTo>
                        <a:pt x="167" y="2"/>
                      </a:lnTo>
                      <a:lnTo>
                        <a:pt x="162" y="2"/>
                      </a:lnTo>
                      <a:lnTo>
                        <a:pt x="161" y="1"/>
                      </a:lnTo>
                      <a:lnTo>
                        <a:pt x="162" y="0"/>
                      </a:lnTo>
                      <a:close/>
                      <a:moveTo>
                        <a:pt x="172" y="0"/>
                      </a:moveTo>
                      <a:lnTo>
                        <a:pt x="177" y="0"/>
                      </a:lnTo>
                      <a:lnTo>
                        <a:pt x="177" y="1"/>
                      </a:lnTo>
                      <a:lnTo>
                        <a:pt x="177" y="2"/>
                      </a:lnTo>
                      <a:lnTo>
                        <a:pt x="172" y="2"/>
                      </a:lnTo>
                      <a:lnTo>
                        <a:pt x="171" y="1"/>
                      </a:lnTo>
                      <a:lnTo>
                        <a:pt x="172" y="0"/>
                      </a:lnTo>
                      <a:close/>
                      <a:moveTo>
                        <a:pt x="182" y="0"/>
                      </a:moveTo>
                      <a:lnTo>
                        <a:pt x="187" y="0"/>
                      </a:lnTo>
                      <a:lnTo>
                        <a:pt x="188" y="1"/>
                      </a:lnTo>
                      <a:lnTo>
                        <a:pt x="187" y="2"/>
                      </a:lnTo>
                      <a:lnTo>
                        <a:pt x="182" y="2"/>
                      </a:lnTo>
                      <a:lnTo>
                        <a:pt x="181" y="1"/>
                      </a:lnTo>
                      <a:lnTo>
                        <a:pt x="182" y="0"/>
                      </a:lnTo>
                      <a:close/>
                      <a:moveTo>
                        <a:pt x="192" y="0"/>
                      </a:moveTo>
                      <a:lnTo>
                        <a:pt x="197" y="0"/>
                      </a:lnTo>
                      <a:lnTo>
                        <a:pt x="198" y="1"/>
                      </a:lnTo>
                      <a:lnTo>
                        <a:pt x="197" y="2"/>
                      </a:lnTo>
                      <a:lnTo>
                        <a:pt x="192" y="2"/>
                      </a:lnTo>
                      <a:lnTo>
                        <a:pt x="191" y="1"/>
                      </a:lnTo>
                      <a:lnTo>
                        <a:pt x="192" y="0"/>
                      </a:lnTo>
                      <a:close/>
                      <a:moveTo>
                        <a:pt x="202" y="0"/>
                      </a:moveTo>
                      <a:lnTo>
                        <a:pt x="207" y="0"/>
                      </a:lnTo>
                      <a:lnTo>
                        <a:pt x="208" y="1"/>
                      </a:lnTo>
                      <a:lnTo>
                        <a:pt x="207" y="2"/>
                      </a:lnTo>
                      <a:lnTo>
                        <a:pt x="202" y="2"/>
                      </a:lnTo>
                      <a:lnTo>
                        <a:pt x="201" y="1"/>
                      </a:lnTo>
                      <a:lnTo>
                        <a:pt x="202" y="0"/>
                      </a:lnTo>
                      <a:close/>
                      <a:moveTo>
                        <a:pt x="212" y="0"/>
                      </a:moveTo>
                      <a:lnTo>
                        <a:pt x="217" y="0"/>
                      </a:lnTo>
                      <a:lnTo>
                        <a:pt x="218" y="1"/>
                      </a:lnTo>
                      <a:lnTo>
                        <a:pt x="217" y="2"/>
                      </a:lnTo>
                      <a:lnTo>
                        <a:pt x="212" y="2"/>
                      </a:lnTo>
                      <a:lnTo>
                        <a:pt x="212" y="1"/>
                      </a:lnTo>
                      <a:lnTo>
                        <a:pt x="212" y="0"/>
                      </a:lnTo>
                      <a:close/>
                      <a:moveTo>
                        <a:pt x="222" y="0"/>
                      </a:moveTo>
                      <a:lnTo>
                        <a:pt x="227" y="0"/>
                      </a:lnTo>
                      <a:lnTo>
                        <a:pt x="228" y="1"/>
                      </a:lnTo>
                      <a:lnTo>
                        <a:pt x="227" y="2"/>
                      </a:lnTo>
                      <a:lnTo>
                        <a:pt x="222" y="2"/>
                      </a:lnTo>
                      <a:lnTo>
                        <a:pt x="221" y="1"/>
                      </a:lnTo>
                      <a:lnTo>
                        <a:pt x="222" y="0"/>
                      </a:lnTo>
                      <a:close/>
                      <a:moveTo>
                        <a:pt x="233" y="0"/>
                      </a:moveTo>
                      <a:lnTo>
                        <a:pt x="238" y="0"/>
                      </a:lnTo>
                      <a:lnTo>
                        <a:pt x="238" y="1"/>
                      </a:lnTo>
                      <a:lnTo>
                        <a:pt x="238" y="2"/>
                      </a:lnTo>
                      <a:lnTo>
                        <a:pt x="233" y="2"/>
                      </a:lnTo>
                      <a:lnTo>
                        <a:pt x="232" y="1"/>
                      </a:lnTo>
                      <a:lnTo>
                        <a:pt x="233" y="0"/>
                      </a:lnTo>
                      <a:close/>
                      <a:moveTo>
                        <a:pt x="242" y="0"/>
                      </a:moveTo>
                      <a:lnTo>
                        <a:pt x="247" y="0"/>
                      </a:lnTo>
                      <a:lnTo>
                        <a:pt x="248" y="1"/>
                      </a:lnTo>
                      <a:lnTo>
                        <a:pt x="247" y="2"/>
                      </a:lnTo>
                      <a:lnTo>
                        <a:pt x="242" y="2"/>
                      </a:lnTo>
                      <a:lnTo>
                        <a:pt x="242" y="1"/>
                      </a:lnTo>
                      <a:lnTo>
                        <a:pt x="242" y="0"/>
                      </a:lnTo>
                      <a:close/>
                      <a:moveTo>
                        <a:pt x="252" y="0"/>
                      </a:moveTo>
                      <a:lnTo>
                        <a:pt x="258" y="0"/>
                      </a:lnTo>
                      <a:lnTo>
                        <a:pt x="259" y="1"/>
                      </a:lnTo>
                      <a:lnTo>
                        <a:pt x="258" y="2"/>
                      </a:lnTo>
                      <a:lnTo>
                        <a:pt x="252" y="2"/>
                      </a:lnTo>
                      <a:lnTo>
                        <a:pt x="251" y="1"/>
                      </a:lnTo>
                      <a:lnTo>
                        <a:pt x="252" y="0"/>
                      </a:lnTo>
                      <a:close/>
                      <a:moveTo>
                        <a:pt x="263" y="0"/>
                      </a:moveTo>
                      <a:lnTo>
                        <a:pt x="268" y="0"/>
                      </a:lnTo>
                      <a:lnTo>
                        <a:pt x="268" y="1"/>
                      </a:lnTo>
                      <a:lnTo>
                        <a:pt x="268" y="2"/>
                      </a:lnTo>
                      <a:lnTo>
                        <a:pt x="263" y="2"/>
                      </a:lnTo>
                      <a:lnTo>
                        <a:pt x="262" y="1"/>
                      </a:lnTo>
                      <a:lnTo>
                        <a:pt x="263" y="0"/>
                      </a:lnTo>
                      <a:close/>
                      <a:moveTo>
                        <a:pt x="272" y="0"/>
                      </a:moveTo>
                      <a:lnTo>
                        <a:pt x="277" y="0"/>
                      </a:lnTo>
                      <a:lnTo>
                        <a:pt x="279" y="1"/>
                      </a:lnTo>
                      <a:lnTo>
                        <a:pt x="277" y="2"/>
                      </a:lnTo>
                      <a:lnTo>
                        <a:pt x="272" y="2"/>
                      </a:lnTo>
                      <a:lnTo>
                        <a:pt x="272" y="1"/>
                      </a:lnTo>
                      <a:lnTo>
                        <a:pt x="272" y="0"/>
                      </a:lnTo>
                      <a:close/>
                      <a:moveTo>
                        <a:pt x="283" y="0"/>
                      </a:moveTo>
                      <a:lnTo>
                        <a:pt x="288" y="0"/>
                      </a:lnTo>
                      <a:lnTo>
                        <a:pt x="289" y="1"/>
                      </a:lnTo>
                      <a:lnTo>
                        <a:pt x="288" y="2"/>
                      </a:lnTo>
                      <a:lnTo>
                        <a:pt x="283" y="2"/>
                      </a:lnTo>
                      <a:lnTo>
                        <a:pt x="282" y="1"/>
                      </a:lnTo>
                      <a:lnTo>
                        <a:pt x="283" y="0"/>
                      </a:lnTo>
                      <a:close/>
                      <a:moveTo>
                        <a:pt x="293" y="0"/>
                      </a:moveTo>
                      <a:lnTo>
                        <a:pt x="298" y="0"/>
                      </a:lnTo>
                      <a:lnTo>
                        <a:pt x="298" y="1"/>
                      </a:lnTo>
                      <a:lnTo>
                        <a:pt x="298" y="2"/>
                      </a:lnTo>
                      <a:lnTo>
                        <a:pt x="293" y="2"/>
                      </a:lnTo>
                      <a:lnTo>
                        <a:pt x="292" y="1"/>
                      </a:lnTo>
                      <a:lnTo>
                        <a:pt x="293" y="0"/>
                      </a:lnTo>
                      <a:close/>
                      <a:moveTo>
                        <a:pt x="303" y="0"/>
                      </a:moveTo>
                      <a:lnTo>
                        <a:pt x="308" y="0"/>
                      </a:lnTo>
                      <a:lnTo>
                        <a:pt x="309" y="1"/>
                      </a:lnTo>
                      <a:lnTo>
                        <a:pt x="308" y="2"/>
                      </a:lnTo>
                      <a:lnTo>
                        <a:pt x="303" y="2"/>
                      </a:lnTo>
                      <a:lnTo>
                        <a:pt x="302" y="1"/>
                      </a:lnTo>
                      <a:lnTo>
                        <a:pt x="303" y="0"/>
                      </a:lnTo>
                      <a:close/>
                      <a:moveTo>
                        <a:pt x="313" y="0"/>
                      </a:moveTo>
                      <a:lnTo>
                        <a:pt x="318" y="0"/>
                      </a:lnTo>
                      <a:lnTo>
                        <a:pt x="319" y="1"/>
                      </a:lnTo>
                      <a:lnTo>
                        <a:pt x="318" y="2"/>
                      </a:lnTo>
                      <a:lnTo>
                        <a:pt x="313" y="2"/>
                      </a:lnTo>
                      <a:lnTo>
                        <a:pt x="312" y="1"/>
                      </a:lnTo>
                      <a:lnTo>
                        <a:pt x="313" y="0"/>
                      </a:lnTo>
                      <a:close/>
                      <a:moveTo>
                        <a:pt x="323" y="0"/>
                      </a:moveTo>
                      <a:lnTo>
                        <a:pt x="328" y="0"/>
                      </a:lnTo>
                      <a:lnTo>
                        <a:pt x="329" y="1"/>
                      </a:lnTo>
                      <a:lnTo>
                        <a:pt x="328" y="2"/>
                      </a:lnTo>
                      <a:lnTo>
                        <a:pt x="323" y="2"/>
                      </a:lnTo>
                      <a:lnTo>
                        <a:pt x="322" y="1"/>
                      </a:lnTo>
                      <a:lnTo>
                        <a:pt x="323" y="0"/>
                      </a:lnTo>
                      <a:close/>
                      <a:moveTo>
                        <a:pt x="333" y="0"/>
                      </a:moveTo>
                      <a:lnTo>
                        <a:pt x="338" y="0"/>
                      </a:lnTo>
                      <a:lnTo>
                        <a:pt x="339" y="1"/>
                      </a:lnTo>
                      <a:lnTo>
                        <a:pt x="338" y="2"/>
                      </a:lnTo>
                      <a:lnTo>
                        <a:pt x="333" y="2"/>
                      </a:lnTo>
                      <a:lnTo>
                        <a:pt x="333" y="1"/>
                      </a:lnTo>
                      <a:lnTo>
                        <a:pt x="333" y="0"/>
                      </a:lnTo>
                      <a:close/>
                      <a:moveTo>
                        <a:pt x="343" y="0"/>
                      </a:moveTo>
                      <a:lnTo>
                        <a:pt x="349" y="0"/>
                      </a:lnTo>
                      <a:lnTo>
                        <a:pt x="349" y="1"/>
                      </a:lnTo>
                      <a:lnTo>
                        <a:pt x="349" y="2"/>
                      </a:lnTo>
                      <a:lnTo>
                        <a:pt x="343" y="2"/>
                      </a:lnTo>
                      <a:lnTo>
                        <a:pt x="342" y="1"/>
                      </a:lnTo>
                      <a:lnTo>
                        <a:pt x="343" y="0"/>
                      </a:lnTo>
                      <a:close/>
                      <a:moveTo>
                        <a:pt x="354" y="0"/>
                      </a:moveTo>
                      <a:lnTo>
                        <a:pt x="359" y="0"/>
                      </a:lnTo>
                      <a:lnTo>
                        <a:pt x="359" y="1"/>
                      </a:lnTo>
                      <a:lnTo>
                        <a:pt x="359" y="2"/>
                      </a:lnTo>
                      <a:lnTo>
                        <a:pt x="354" y="2"/>
                      </a:lnTo>
                      <a:lnTo>
                        <a:pt x="353" y="1"/>
                      </a:lnTo>
                      <a:lnTo>
                        <a:pt x="354" y="0"/>
                      </a:lnTo>
                      <a:close/>
                      <a:moveTo>
                        <a:pt x="363" y="0"/>
                      </a:moveTo>
                      <a:lnTo>
                        <a:pt x="368" y="0"/>
                      </a:lnTo>
                      <a:lnTo>
                        <a:pt x="369" y="1"/>
                      </a:lnTo>
                      <a:lnTo>
                        <a:pt x="368" y="2"/>
                      </a:lnTo>
                      <a:lnTo>
                        <a:pt x="363" y="2"/>
                      </a:lnTo>
                      <a:lnTo>
                        <a:pt x="363" y="1"/>
                      </a:lnTo>
                      <a:lnTo>
                        <a:pt x="363" y="0"/>
                      </a:lnTo>
                      <a:close/>
                      <a:moveTo>
                        <a:pt x="374" y="0"/>
                      </a:moveTo>
                      <a:lnTo>
                        <a:pt x="379" y="0"/>
                      </a:lnTo>
                      <a:lnTo>
                        <a:pt x="380" y="1"/>
                      </a:lnTo>
                      <a:lnTo>
                        <a:pt x="379" y="2"/>
                      </a:lnTo>
                      <a:lnTo>
                        <a:pt x="374" y="2"/>
                      </a:lnTo>
                      <a:lnTo>
                        <a:pt x="373" y="1"/>
                      </a:lnTo>
                      <a:lnTo>
                        <a:pt x="374" y="0"/>
                      </a:lnTo>
                      <a:close/>
                      <a:moveTo>
                        <a:pt x="384" y="0"/>
                      </a:moveTo>
                      <a:lnTo>
                        <a:pt x="389" y="0"/>
                      </a:lnTo>
                      <a:lnTo>
                        <a:pt x="389" y="1"/>
                      </a:lnTo>
                      <a:lnTo>
                        <a:pt x="389" y="2"/>
                      </a:lnTo>
                      <a:lnTo>
                        <a:pt x="384" y="2"/>
                      </a:lnTo>
                      <a:lnTo>
                        <a:pt x="383" y="1"/>
                      </a:lnTo>
                      <a:lnTo>
                        <a:pt x="384" y="0"/>
                      </a:lnTo>
                      <a:close/>
                      <a:moveTo>
                        <a:pt x="393" y="0"/>
                      </a:moveTo>
                      <a:lnTo>
                        <a:pt x="399" y="0"/>
                      </a:lnTo>
                      <a:lnTo>
                        <a:pt x="400" y="1"/>
                      </a:lnTo>
                      <a:lnTo>
                        <a:pt x="399" y="2"/>
                      </a:lnTo>
                      <a:lnTo>
                        <a:pt x="393" y="2"/>
                      </a:lnTo>
                      <a:lnTo>
                        <a:pt x="393" y="1"/>
                      </a:lnTo>
                      <a:lnTo>
                        <a:pt x="393" y="0"/>
                      </a:lnTo>
                      <a:close/>
                      <a:moveTo>
                        <a:pt x="404" y="0"/>
                      </a:moveTo>
                      <a:lnTo>
                        <a:pt x="409" y="0"/>
                      </a:lnTo>
                      <a:lnTo>
                        <a:pt x="410" y="1"/>
                      </a:lnTo>
                      <a:lnTo>
                        <a:pt x="409" y="2"/>
                      </a:lnTo>
                      <a:lnTo>
                        <a:pt x="404" y="2"/>
                      </a:lnTo>
                      <a:lnTo>
                        <a:pt x="403" y="1"/>
                      </a:lnTo>
                      <a:lnTo>
                        <a:pt x="404" y="0"/>
                      </a:lnTo>
                      <a:close/>
                      <a:moveTo>
                        <a:pt x="414" y="0"/>
                      </a:moveTo>
                      <a:lnTo>
                        <a:pt x="419" y="0"/>
                      </a:lnTo>
                      <a:lnTo>
                        <a:pt x="420" y="1"/>
                      </a:lnTo>
                      <a:lnTo>
                        <a:pt x="419" y="2"/>
                      </a:lnTo>
                      <a:lnTo>
                        <a:pt x="414" y="2"/>
                      </a:lnTo>
                      <a:lnTo>
                        <a:pt x="413" y="1"/>
                      </a:lnTo>
                      <a:lnTo>
                        <a:pt x="414" y="0"/>
                      </a:lnTo>
                      <a:close/>
                      <a:moveTo>
                        <a:pt x="424" y="0"/>
                      </a:moveTo>
                      <a:lnTo>
                        <a:pt x="429" y="0"/>
                      </a:lnTo>
                      <a:lnTo>
                        <a:pt x="430" y="1"/>
                      </a:lnTo>
                      <a:lnTo>
                        <a:pt x="429" y="2"/>
                      </a:lnTo>
                      <a:lnTo>
                        <a:pt x="424" y="2"/>
                      </a:lnTo>
                      <a:lnTo>
                        <a:pt x="423" y="1"/>
                      </a:lnTo>
                      <a:lnTo>
                        <a:pt x="424" y="0"/>
                      </a:lnTo>
                      <a:close/>
                      <a:moveTo>
                        <a:pt x="434" y="0"/>
                      </a:moveTo>
                      <a:lnTo>
                        <a:pt x="439" y="0"/>
                      </a:lnTo>
                      <a:lnTo>
                        <a:pt x="440" y="1"/>
                      </a:lnTo>
                      <a:lnTo>
                        <a:pt x="439" y="2"/>
                      </a:lnTo>
                      <a:lnTo>
                        <a:pt x="434" y="2"/>
                      </a:lnTo>
                      <a:lnTo>
                        <a:pt x="433" y="1"/>
                      </a:lnTo>
                      <a:lnTo>
                        <a:pt x="434" y="0"/>
                      </a:lnTo>
                      <a:close/>
                      <a:moveTo>
                        <a:pt x="445" y="0"/>
                      </a:moveTo>
                      <a:lnTo>
                        <a:pt x="449" y="0"/>
                      </a:lnTo>
                      <a:lnTo>
                        <a:pt x="450" y="1"/>
                      </a:lnTo>
                      <a:lnTo>
                        <a:pt x="449" y="2"/>
                      </a:lnTo>
                      <a:lnTo>
                        <a:pt x="445" y="2"/>
                      </a:lnTo>
                      <a:lnTo>
                        <a:pt x="444" y="1"/>
                      </a:lnTo>
                      <a:lnTo>
                        <a:pt x="445" y="0"/>
                      </a:lnTo>
                      <a:close/>
                      <a:moveTo>
                        <a:pt x="454" y="0"/>
                      </a:moveTo>
                      <a:lnTo>
                        <a:pt x="459" y="0"/>
                      </a:lnTo>
                      <a:lnTo>
                        <a:pt x="460" y="1"/>
                      </a:lnTo>
                      <a:lnTo>
                        <a:pt x="459" y="2"/>
                      </a:lnTo>
                      <a:lnTo>
                        <a:pt x="454" y="2"/>
                      </a:lnTo>
                      <a:lnTo>
                        <a:pt x="453" y="1"/>
                      </a:lnTo>
                      <a:lnTo>
                        <a:pt x="454" y="0"/>
                      </a:lnTo>
                      <a:close/>
                      <a:moveTo>
                        <a:pt x="464" y="0"/>
                      </a:moveTo>
                      <a:lnTo>
                        <a:pt x="467" y="0"/>
                      </a:lnTo>
                      <a:lnTo>
                        <a:pt x="468" y="1"/>
                      </a:lnTo>
                      <a:lnTo>
                        <a:pt x="467" y="2"/>
                      </a:lnTo>
                      <a:lnTo>
                        <a:pt x="464" y="2"/>
                      </a:lnTo>
                      <a:lnTo>
                        <a:pt x="463" y="1"/>
                      </a:lnTo>
                      <a:lnTo>
                        <a:pt x="464" y="0"/>
                      </a:lnTo>
                      <a:close/>
                    </a:path>
                  </a:pathLst>
                </a:custGeom>
                <a:solidFill>
                  <a:srgbClr val="000000"/>
                </a:solidFill>
                <a:ln w="9525">
                  <a:noFill/>
                  <a:round/>
                  <a:headEnd/>
                  <a:tailEnd/>
                </a:ln>
              </p:spPr>
              <p:txBody>
                <a:bodyPr/>
                <a:lstStyle/>
                <a:p>
                  <a:endParaRPr lang="en-US"/>
                </a:p>
              </p:txBody>
            </p:sp>
            <p:sp>
              <p:nvSpPr>
                <p:cNvPr id="973" name="Freeform 1288"/>
                <p:cNvSpPr>
                  <a:spLocks/>
                </p:cNvSpPr>
                <p:nvPr/>
              </p:nvSpPr>
              <p:spPr bwMode="auto">
                <a:xfrm>
                  <a:off x="2994"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74" name="Freeform 1289"/>
                <p:cNvSpPr>
                  <a:spLocks/>
                </p:cNvSpPr>
                <p:nvPr/>
              </p:nvSpPr>
              <p:spPr bwMode="auto">
                <a:xfrm>
                  <a:off x="3003"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75" name="Freeform 1290"/>
                <p:cNvSpPr>
                  <a:spLocks/>
                </p:cNvSpPr>
                <p:nvPr/>
              </p:nvSpPr>
              <p:spPr bwMode="auto">
                <a:xfrm>
                  <a:off x="3014"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976" name="Freeform 1291"/>
                <p:cNvSpPr>
                  <a:spLocks/>
                </p:cNvSpPr>
                <p:nvPr/>
              </p:nvSpPr>
              <p:spPr bwMode="auto">
                <a:xfrm>
                  <a:off x="3024"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grpSp>
          <p:grpSp>
            <p:nvGrpSpPr>
              <p:cNvPr id="22" name="Group 1292"/>
              <p:cNvGrpSpPr>
                <a:grpSpLocks/>
              </p:cNvGrpSpPr>
              <p:nvPr/>
            </p:nvGrpSpPr>
            <p:grpSpPr bwMode="auto">
              <a:xfrm>
                <a:off x="4546" y="1385"/>
                <a:ext cx="468" cy="2"/>
                <a:chOff x="2994" y="2616"/>
                <a:chExt cx="468" cy="2"/>
              </a:xfrm>
            </p:grpSpPr>
            <p:sp>
              <p:nvSpPr>
                <p:cNvPr id="577" name="Freeform 1293"/>
                <p:cNvSpPr>
                  <a:spLocks/>
                </p:cNvSpPr>
                <p:nvPr/>
              </p:nvSpPr>
              <p:spPr bwMode="auto">
                <a:xfrm>
                  <a:off x="3033"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578" name="Freeform 1294"/>
                <p:cNvSpPr>
                  <a:spLocks/>
                </p:cNvSpPr>
                <p:nvPr/>
              </p:nvSpPr>
              <p:spPr bwMode="auto">
                <a:xfrm>
                  <a:off x="304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579" name="Freeform 1295"/>
                <p:cNvSpPr>
                  <a:spLocks/>
                </p:cNvSpPr>
                <p:nvPr/>
              </p:nvSpPr>
              <p:spPr bwMode="auto">
                <a:xfrm>
                  <a:off x="305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580" name="Freeform 1296"/>
                <p:cNvSpPr>
                  <a:spLocks/>
                </p:cNvSpPr>
                <p:nvPr/>
              </p:nvSpPr>
              <p:spPr bwMode="auto">
                <a:xfrm>
                  <a:off x="306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581" name="Freeform 1297"/>
                <p:cNvSpPr>
                  <a:spLocks/>
                </p:cNvSpPr>
                <p:nvPr/>
              </p:nvSpPr>
              <p:spPr bwMode="auto">
                <a:xfrm>
                  <a:off x="307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582" name="Freeform 1298"/>
                <p:cNvSpPr>
                  <a:spLocks/>
                </p:cNvSpPr>
                <p:nvPr/>
              </p:nvSpPr>
              <p:spPr bwMode="auto">
                <a:xfrm>
                  <a:off x="3085"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583" name="Freeform 1299"/>
                <p:cNvSpPr>
                  <a:spLocks/>
                </p:cNvSpPr>
                <p:nvPr/>
              </p:nvSpPr>
              <p:spPr bwMode="auto">
                <a:xfrm>
                  <a:off x="309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584" name="Freeform 1300"/>
                <p:cNvSpPr>
                  <a:spLocks/>
                </p:cNvSpPr>
                <p:nvPr/>
              </p:nvSpPr>
              <p:spPr bwMode="auto">
                <a:xfrm>
                  <a:off x="3104"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585" name="Freeform 1301"/>
                <p:cNvSpPr>
                  <a:spLocks/>
                </p:cNvSpPr>
                <p:nvPr/>
              </p:nvSpPr>
              <p:spPr bwMode="auto">
                <a:xfrm>
                  <a:off x="3115"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586" name="Freeform 1302"/>
                <p:cNvSpPr>
                  <a:spLocks/>
                </p:cNvSpPr>
                <p:nvPr/>
              </p:nvSpPr>
              <p:spPr bwMode="auto">
                <a:xfrm>
                  <a:off x="3124"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587" name="Freeform 1303"/>
                <p:cNvSpPr>
                  <a:spLocks/>
                </p:cNvSpPr>
                <p:nvPr/>
              </p:nvSpPr>
              <p:spPr bwMode="auto">
                <a:xfrm>
                  <a:off x="3135"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588" name="Freeform 1304"/>
                <p:cNvSpPr>
                  <a:spLocks/>
                </p:cNvSpPr>
                <p:nvPr/>
              </p:nvSpPr>
              <p:spPr bwMode="auto">
                <a:xfrm>
                  <a:off x="3145"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589" name="Freeform 1305"/>
                <p:cNvSpPr>
                  <a:spLocks/>
                </p:cNvSpPr>
                <p:nvPr/>
              </p:nvSpPr>
              <p:spPr bwMode="auto">
                <a:xfrm>
                  <a:off x="315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590" name="Freeform 1306"/>
                <p:cNvSpPr>
                  <a:spLocks/>
                </p:cNvSpPr>
                <p:nvPr/>
              </p:nvSpPr>
              <p:spPr bwMode="auto">
                <a:xfrm>
                  <a:off x="3165"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591" name="Freeform 1307"/>
                <p:cNvSpPr>
                  <a:spLocks/>
                </p:cNvSpPr>
                <p:nvPr/>
              </p:nvSpPr>
              <p:spPr bwMode="auto">
                <a:xfrm>
                  <a:off x="317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592" name="Freeform 1308"/>
                <p:cNvSpPr>
                  <a:spLocks/>
                </p:cNvSpPr>
                <p:nvPr/>
              </p:nvSpPr>
              <p:spPr bwMode="auto">
                <a:xfrm>
                  <a:off x="318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593" name="Freeform 1309"/>
                <p:cNvSpPr>
                  <a:spLocks/>
                </p:cNvSpPr>
                <p:nvPr/>
              </p:nvSpPr>
              <p:spPr bwMode="auto">
                <a:xfrm>
                  <a:off x="319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594" name="Freeform 1310"/>
                <p:cNvSpPr>
                  <a:spLocks/>
                </p:cNvSpPr>
                <p:nvPr/>
              </p:nvSpPr>
              <p:spPr bwMode="auto">
                <a:xfrm>
                  <a:off x="3206"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595" name="Freeform 1311"/>
                <p:cNvSpPr>
                  <a:spLocks/>
                </p:cNvSpPr>
                <p:nvPr/>
              </p:nvSpPr>
              <p:spPr bwMode="auto">
                <a:xfrm>
                  <a:off x="321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596" name="Freeform 1312"/>
                <p:cNvSpPr>
                  <a:spLocks/>
                </p:cNvSpPr>
                <p:nvPr/>
              </p:nvSpPr>
              <p:spPr bwMode="auto">
                <a:xfrm>
                  <a:off x="322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597" name="Freeform 1313"/>
                <p:cNvSpPr>
                  <a:spLocks/>
                </p:cNvSpPr>
                <p:nvPr/>
              </p:nvSpPr>
              <p:spPr bwMode="auto">
                <a:xfrm>
                  <a:off x="3236"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598" name="Freeform 1314"/>
                <p:cNvSpPr>
                  <a:spLocks/>
                </p:cNvSpPr>
                <p:nvPr/>
              </p:nvSpPr>
              <p:spPr bwMode="auto">
                <a:xfrm>
                  <a:off x="3245"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599" name="Freeform 1315"/>
                <p:cNvSpPr>
                  <a:spLocks/>
                </p:cNvSpPr>
                <p:nvPr/>
              </p:nvSpPr>
              <p:spPr bwMode="auto">
                <a:xfrm>
                  <a:off x="325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00" name="Freeform 1316"/>
                <p:cNvSpPr>
                  <a:spLocks/>
                </p:cNvSpPr>
                <p:nvPr/>
              </p:nvSpPr>
              <p:spPr bwMode="auto">
                <a:xfrm>
                  <a:off x="3266" y="2616"/>
                  <a:ext cx="7" cy="2"/>
                </a:xfrm>
                <a:custGeom>
                  <a:avLst/>
                  <a:gdLst>
                    <a:gd name="T0" fmla="*/ 0 w 7"/>
                    <a:gd name="T1" fmla="*/ 0 h 2"/>
                    <a:gd name="T2" fmla="*/ 5 w 7"/>
                    <a:gd name="T3" fmla="*/ 0 h 2"/>
                    <a:gd name="T4" fmla="*/ 7 w 7"/>
                    <a:gd name="T5" fmla="*/ 1 h 2"/>
                    <a:gd name="T6" fmla="*/ 5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5" y="0"/>
                      </a:lnTo>
                      <a:lnTo>
                        <a:pt x="7"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601" name="Freeform 1317"/>
                <p:cNvSpPr>
                  <a:spLocks/>
                </p:cNvSpPr>
                <p:nvPr/>
              </p:nvSpPr>
              <p:spPr bwMode="auto">
                <a:xfrm>
                  <a:off x="327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02" name="Freeform 1318"/>
                <p:cNvSpPr>
                  <a:spLocks/>
                </p:cNvSpPr>
                <p:nvPr/>
              </p:nvSpPr>
              <p:spPr bwMode="auto">
                <a:xfrm>
                  <a:off x="328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03" name="Freeform 1319"/>
                <p:cNvSpPr>
                  <a:spLocks/>
                </p:cNvSpPr>
                <p:nvPr/>
              </p:nvSpPr>
              <p:spPr bwMode="auto">
                <a:xfrm>
                  <a:off x="329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04" name="Freeform 1320"/>
                <p:cNvSpPr>
                  <a:spLocks/>
                </p:cNvSpPr>
                <p:nvPr/>
              </p:nvSpPr>
              <p:spPr bwMode="auto">
                <a:xfrm>
                  <a:off x="330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05" name="Freeform 1321"/>
                <p:cNvSpPr>
                  <a:spLocks/>
                </p:cNvSpPr>
                <p:nvPr/>
              </p:nvSpPr>
              <p:spPr bwMode="auto">
                <a:xfrm>
                  <a:off x="331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06" name="Freeform 1322"/>
                <p:cNvSpPr>
                  <a:spLocks/>
                </p:cNvSpPr>
                <p:nvPr/>
              </p:nvSpPr>
              <p:spPr bwMode="auto">
                <a:xfrm>
                  <a:off x="3327"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607" name="Freeform 1323"/>
                <p:cNvSpPr>
                  <a:spLocks/>
                </p:cNvSpPr>
                <p:nvPr/>
              </p:nvSpPr>
              <p:spPr bwMode="auto">
                <a:xfrm>
                  <a:off x="3336"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08" name="Freeform 1324"/>
                <p:cNvSpPr>
                  <a:spLocks/>
                </p:cNvSpPr>
                <p:nvPr/>
              </p:nvSpPr>
              <p:spPr bwMode="auto">
                <a:xfrm>
                  <a:off x="3347"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09" name="Freeform 1325"/>
                <p:cNvSpPr>
                  <a:spLocks/>
                </p:cNvSpPr>
                <p:nvPr/>
              </p:nvSpPr>
              <p:spPr bwMode="auto">
                <a:xfrm>
                  <a:off x="3357"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610" name="Freeform 1326"/>
                <p:cNvSpPr>
                  <a:spLocks/>
                </p:cNvSpPr>
                <p:nvPr/>
              </p:nvSpPr>
              <p:spPr bwMode="auto">
                <a:xfrm>
                  <a:off x="336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11" name="Freeform 1327"/>
                <p:cNvSpPr>
                  <a:spLocks/>
                </p:cNvSpPr>
                <p:nvPr/>
              </p:nvSpPr>
              <p:spPr bwMode="auto">
                <a:xfrm>
                  <a:off x="3377"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12" name="Freeform 1328"/>
                <p:cNvSpPr>
                  <a:spLocks/>
                </p:cNvSpPr>
                <p:nvPr/>
              </p:nvSpPr>
              <p:spPr bwMode="auto">
                <a:xfrm>
                  <a:off x="3387" y="2616"/>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613" name="Freeform 1329"/>
                <p:cNvSpPr>
                  <a:spLocks/>
                </p:cNvSpPr>
                <p:nvPr/>
              </p:nvSpPr>
              <p:spPr bwMode="auto">
                <a:xfrm>
                  <a:off x="339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14" name="Freeform 1330"/>
                <p:cNvSpPr>
                  <a:spLocks/>
                </p:cNvSpPr>
                <p:nvPr/>
              </p:nvSpPr>
              <p:spPr bwMode="auto">
                <a:xfrm>
                  <a:off x="340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15" name="Freeform 1331"/>
                <p:cNvSpPr>
                  <a:spLocks/>
                </p:cNvSpPr>
                <p:nvPr/>
              </p:nvSpPr>
              <p:spPr bwMode="auto">
                <a:xfrm>
                  <a:off x="341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16" name="Freeform 1332"/>
                <p:cNvSpPr>
                  <a:spLocks/>
                </p:cNvSpPr>
                <p:nvPr/>
              </p:nvSpPr>
              <p:spPr bwMode="auto">
                <a:xfrm>
                  <a:off x="342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17" name="Freeform 1333"/>
                <p:cNvSpPr>
                  <a:spLocks/>
                </p:cNvSpPr>
                <p:nvPr/>
              </p:nvSpPr>
              <p:spPr bwMode="auto">
                <a:xfrm>
                  <a:off x="3438"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18" name="Freeform 1334"/>
                <p:cNvSpPr>
                  <a:spLocks/>
                </p:cNvSpPr>
                <p:nvPr/>
              </p:nvSpPr>
              <p:spPr bwMode="auto">
                <a:xfrm>
                  <a:off x="344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19" name="Freeform 1335"/>
                <p:cNvSpPr>
                  <a:spLocks/>
                </p:cNvSpPr>
                <p:nvPr/>
              </p:nvSpPr>
              <p:spPr bwMode="auto">
                <a:xfrm>
                  <a:off x="3457" y="2616"/>
                  <a:ext cx="5" cy="2"/>
                </a:xfrm>
                <a:custGeom>
                  <a:avLst/>
                  <a:gdLst>
                    <a:gd name="T0" fmla="*/ 1 w 5"/>
                    <a:gd name="T1" fmla="*/ 0 h 2"/>
                    <a:gd name="T2" fmla="*/ 4 w 5"/>
                    <a:gd name="T3" fmla="*/ 0 h 2"/>
                    <a:gd name="T4" fmla="*/ 5 w 5"/>
                    <a:gd name="T5" fmla="*/ 1 h 2"/>
                    <a:gd name="T6" fmla="*/ 4 w 5"/>
                    <a:gd name="T7" fmla="*/ 2 h 2"/>
                    <a:gd name="T8" fmla="*/ 1 w 5"/>
                    <a:gd name="T9" fmla="*/ 2 h 2"/>
                    <a:gd name="T10" fmla="*/ 0 w 5"/>
                    <a:gd name="T11" fmla="*/ 1 h 2"/>
                    <a:gd name="T12" fmla="*/ 1 w 5"/>
                    <a:gd name="T13" fmla="*/ 0 h 2"/>
                    <a:gd name="T14" fmla="*/ 1 w 5"/>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5"/>
                    <a:gd name="T25" fmla="*/ 0 h 2"/>
                    <a:gd name="T26" fmla="*/ 5 w 5"/>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 h="2">
                      <a:moveTo>
                        <a:pt x="1" y="0"/>
                      </a:moveTo>
                      <a:lnTo>
                        <a:pt x="4" y="0"/>
                      </a:lnTo>
                      <a:lnTo>
                        <a:pt x="5" y="1"/>
                      </a:lnTo>
                      <a:lnTo>
                        <a:pt x="4"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20" name="Freeform 1336"/>
                <p:cNvSpPr>
                  <a:spLocks noEditPoints="1"/>
                </p:cNvSpPr>
                <p:nvPr/>
              </p:nvSpPr>
              <p:spPr bwMode="auto">
                <a:xfrm>
                  <a:off x="2994" y="2616"/>
                  <a:ext cx="468" cy="2"/>
                </a:xfrm>
                <a:custGeom>
                  <a:avLst/>
                  <a:gdLst>
                    <a:gd name="T0" fmla="*/ 0 w 468"/>
                    <a:gd name="T1" fmla="*/ 1 h 2"/>
                    <a:gd name="T2" fmla="*/ 15 w 468"/>
                    <a:gd name="T3" fmla="*/ 2 h 2"/>
                    <a:gd name="T4" fmla="*/ 26 w 468"/>
                    <a:gd name="T5" fmla="*/ 0 h 2"/>
                    <a:gd name="T6" fmla="*/ 21 w 468"/>
                    <a:gd name="T7" fmla="*/ 0 h 2"/>
                    <a:gd name="T8" fmla="*/ 30 w 468"/>
                    <a:gd name="T9" fmla="*/ 1 h 2"/>
                    <a:gd name="T10" fmla="*/ 46 w 468"/>
                    <a:gd name="T11" fmla="*/ 2 h 2"/>
                    <a:gd name="T12" fmla="*/ 56 w 468"/>
                    <a:gd name="T13" fmla="*/ 0 h 2"/>
                    <a:gd name="T14" fmla="*/ 51 w 468"/>
                    <a:gd name="T15" fmla="*/ 0 h 2"/>
                    <a:gd name="T16" fmla="*/ 60 w 468"/>
                    <a:gd name="T17" fmla="*/ 1 h 2"/>
                    <a:gd name="T18" fmla="*/ 76 w 468"/>
                    <a:gd name="T19" fmla="*/ 2 h 2"/>
                    <a:gd name="T20" fmla="*/ 86 w 468"/>
                    <a:gd name="T21" fmla="*/ 0 h 2"/>
                    <a:gd name="T22" fmla="*/ 81 w 468"/>
                    <a:gd name="T23" fmla="*/ 0 h 2"/>
                    <a:gd name="T24" fmla="*/ 91 w 468"/>
                    <a:gd name="T25" fmla="*/ 1 h 2"/>
                    <a:gd name="T26" fmla="*/ 106 w 468"/>
                    <a:gd name="T27" fmla="*/ 2 h 2"/>
                    <a:gd name="T28" fmla="*/ 117 w 468"/>
                    <a:gd name="T29" fmla="*/ 0 h 2"/>
                    <a:gd name="T30" fmla="*/ 111 w 468"/>
                    <a:gd name="T31" fmla="*/ 0 h 2"/>
                    <a:gd name="T32" fmla="*/ 121 w 468"/>
                    <a:gd name="T33" fmla="*/ 1 h 2"/>
                    <a:gd name="T34" fmla="*/ 137 w 468"/>
                    <a:gd name="T35" fmla="*/ 2 h 2"/>
                    <a:gd name="T36" fmla="*/ 147 w 468"/>
                    <a:gd name="T37" fmla="*/ 0 h 2"/>
                    <a:gd name="T38" fmla="*/ 142 w 468"/>
                    <a:gd name="T39" fmla="*/ 0 h 2"/>
                    <a:gd name="T40" fmla="*/ 151 w 468"/>
                    <a:gd name="T41" fmla="*/ 1 h 2"/>
                    <a:gd name="T42" fmla="*/ 167 w 468"/>
                    <a:gd name="T43" fmla="*/ 2 h 2"/>
                    <a:gd name="T44" fmla="*/ 177 w 468"/>
                    <a:gd name="T45" fmla="*/ 0 h 2"/>
                    <a:gd name="T46" fmla="*/ 172 w 468"/>
                    <a:gd name="T47" fmla="*/ 0 h 2"/>
                    <a:gd name="T48" fmla="*/ 181 w 468"/>
                    <a:gd name="T49" fmla="*/ 1 h 2"/>
                    <a:gd name="T50" fmla="*/ 197 w 468"/>
                    <a:gd name="T51" fmla="*/ 2 h 2"/>
                    <a:gd name="T52" fmla="*/ 207 w 468"/>
                    <a:gd name="T53" fmla="*/ 0 h 2"/>
                    <a:gd name="T54" fmla="*/ 202 w 468"/>
                    <a:gd name="T55" fmla="*/ 0 h 2"/>
                    <a:gd name="T56" fmla="*/ 212 w 468"/>
                    <a:gd name="T57" fmla="*/ 1 h 2"/>
                    <a:gd name="T58" fmla="*/ 227 w 468"/>
                    <a:gd name="T59" fmla="*/ 2 h 2"/>
                    <a:gd name="T60" fmla="*/ 238 w 468"/>
                    <a:gd name="T61" fmla="*/ 0 h 2"/>
                    <a:gd name="T62" fmla="*/ 233 w 468"/>
                    <a:gd name="T63" fmla="*/ 0 h 2"/>
                    <a:gd name="T64" fmla="*/ 242 w 468"/>
                    <a:gd name="T65" fmla="*/ 1 h 2"/>
                    <a:gd name="T66" fmla="*/ 258 w 468"/>
                    <a:gd name="T67" fmla="*/ 2 h 2"/>
                    <a:gd name="T68" fmla="*/ 268 w 468"/>
                    <a:gd name="T69" fmla="*/ 0 h 2"/>
                    <a:gd name="T70" fmla="*/ 263 w 468"/>
                    <a:gd name="T71" fmla="*/ 0 h 2"/>
                    <a:gd name="T72" fmla="*/ 272 w 468"/>
                    <a:gd name="T73" fmla="*/ 1 h 2"/>
                    <a:gd name="T74" fmla="*/ 288 w 468"/>
                    <a:gd name="T75" fmla="*/ 2 h 2"/>
                    <a:gd name="T76" fmla="*/ 298 w 468"/>
                    <a:gd name="T77" fmla="*/ 0 h 2"/>
                    <a:gd name="T78" fmla="*/ 293 w 468"/>
                    <a:gd name="T79" fmla="*/ 0 h 2"/>
                    <a:gd name="T80" fmla="*/ 302 w 468"/>
                    <a:gd name="T81" fmla="*/ 1 h 2"/>
                    <a:gd name="T82" fmla="*/ 318 w 468"/>
                    <a:gd name="T83" fmla="*/ 2 h 2"/>
                    <a:gd name="T84" fmla="*/ 328 w 468"/>
                    <a:gd name="T85" fmla="*/ 0 h 2"/>
                    <a:gd name="T86" fmla="*/ 323 w 468"/>
                    <a:gd name="T87" fmla="*/ 0 h 2"/>
                    <a:gd name="T88" fmla="*/ 333 w 468"/>
                    <a:gd name="T89" fmla="*/ 1 h 2"/>
                    <a:gd name="T90" fmla="*/ 349 w 468"/>
                    <a:gd name="T91" fmla="*/ 2 h 2"/>
                    <a:gd name="T92" fmla="*/ 359 w 468"/>
                    <a:gd name="T93" fmla="*/ 0 h 2"/>
                    <a:gd name="T94" fmla="*/ 354 w 468"/>
                    <a:gd name="T95" fmla="*/ 0 h 2"/>
                    <a:gd name="T96" fmla="*/ 363 w 468"/>
                    <a:gd name="T97" fmla="*/ 1 h 2"/>
                    <a:gd name="T98" fmla="*/ 379 w 468"/>
                    <a:gd name="T99" fmla="*/ 2 h 2"/>
                    <a:gd name="T100" fmla="*/ 389 w 468"/>
                    <a:gd name="T101" fmla="*/ 0 h 2"/>
                    <a:gd name="T102" fmla="*/ 384 w 468"/>
                    <a:gd name="T103" fmla="*/ 0 h 2"/>
                    <a:gd name="T104" fmla="*/ 393 w 468"/>
                    <a:gd name="T105" fmla="*/ 1 h 2"/>
                    <a:gd name="T106" fmla="*/ 409 w 468"/>
                    <a:gd name="T107" fmla="*/ 2 h 2"/>
                    <a:gd name="T108" fmla="*/ 419 w 468"/>
                    <a:gd name="T109" fmla="*/ 0 h 2"/>
                    <a:gd name="T110" fmla="*/ 414 w 468"/>
                    <a:gd name="T111" fmla="*/ 0 h 2"/>
                    <a:gd name="T112" fmla="*/ 423 w 468"/>
                    <a:gd name="T113" fmla="*/ 1 h 2"/>
                    <a:gd name="T114" fmla="*/ 439 w 468"/>
                    <a:gd name="T115" fmla="*/ 2 h 2"/>
                    <a:gd name="T116" fmla="*/ 449 w 468"/>
                    <a:gd name="T117" fmla="*/ 0 h 2"/>
                    <a:gd name="T118" fmla="*/ 445 w 468"/>
                    <a:gd name="T119" fmla="*/ 0 h 2"/>
                    <a:gd name="T120" fmla="*/ 453 w 468"/>
                    <a:gd name="T121" fmla="*/ 1 h 2"/>
                    <a:gd name="T122" fmla="*/ 467 w 468"/>
                    <a:gd name="T123" fmla="*/ 2 h 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468"/>
                    <a:gd name="T187" fmla="*/ 0 h 2"/>
                    <a:gd name="T188" fmla="*/ 468 w 468"/>
                    <a:gd name="T189" fmla="*/ 2 h 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468" h="2">
                      <a:moveTo>
                        <a:pt x="1" y="0"/>
                      </a:moveTo>
                      <a:lnTo>
                        <a:pt x="5" y="0"/>
                      </a:lnTo>
                      <a:lnTo>
                        <a:pt x="6" y="1"/>
                      </a:lnTo>
                      <a:lnTo>
                        <a:pt x="5" y="2"/>
                      </a:lnTo>
                      <a:lnTo>
                        <a:pt x="1" y="2"/>
                      </a:lnTo>
                      <a:lnTo>
                        <a:pt x="0" y="1"/>
                      </a:lnTo>
                      <a:lnTo>
                        <a:pt x="1" y="0"/>
                      </a:lnTo>
                      <a:close/>
                      <a:moveTo>
                        <a:pt x="10" y="0"/>
                      </a:moveTo>
                      <a:lnTo>
                        <a:pt x="15" y="0"/>
                      </a:lnTo>
                      <a:lnTo>
                        <a:pt x="16" y="1"/>
                      </a:lnTo>
                      <a:lnTo>
                        <a:pt x="15" y="2"/>
                      </a:lnTo>
                      <a:lnTo>
                        <a:pt x="10" y="2"/>
                      </a:lnTo>
                      <a:lnTo>
                        <a:pt x="9" y="1"/>
                      </a:lnTo>
                      <a:lnTo>
                        <a:pt x="10" y="0"/>
                      </a:lnTo>
                      <a:close/>
                      <a:moveTo>
                        <a:pt x="21" y="0"/>
                      </a:moveTo>
                      <a:lnTo>
                        <a:pt x="26" y="0"/>
                      </a:lnTo>
                      <a:lnTo>
                        <a:pt x="26" y="1"/>
                      </a:lnTo>
                      <a:lnTo>
                        <a:pt x="26" y="2"/>
                      </a:lnTo>
                      <a:lnTo>
                        <a:pt x="21" y="2"/>
                      </a:lnTo>
                      <a:lnTo>
                        <a:pt x="20" y="1"/>
                      </a:lnTo>
                      <a:lnTo>
                        <a:pt x="21" y="0"/>
                      </a:lnTo>
                      <a:close/>
                      <a:moveTo>
                        <a:pt x="31" y="0"/>
                      </a:moveTo>
                      <a:lnTo>
                        <a:pt x="35" y="0"/>
                      </a:lnTo>
                      <a:lnTo>
                        <a:pt x="36" y="1"/>
                      </a:lnTo>
                      <a:lnTo>
                        <a:pt x="35" y="2"/>
                      </a:lnTo>
                      <a:lnTo>
                        <a:pt x="31" y="2"/>
                      </a:lnTo>
                      <a:lnTo>
                        <a:pt x="30" y="1"/>
                      </a:lnTo>
                      <a:lnTo>
                        <a:pt x="31" y="0"/>
                      </a:lnTo>
                      <a:close/>
                      <a:moveTo>
                        <a:pt x="40" y="0"/>
                      </a:moveTo>
                      <a:lnTo>
                        <a:pt x="46" y="0"/>
                      </a:lnTo>
                      <a:lnTo>
                        <a:pt x="47" y="1"/>
                      </a:lnTo>
                      <a:lnTo>
                        <a:pt x="46" y="2"/>
                      </a:lnTo>
                      <a:lnTo>
                        <a:pt x="40" y="2"/>
                      </a:lnTo>
                      <a:lnTo>
                        <a:pt x="39" y="1"/>
                      </a:lnTo>
                      <a:lnTo>
                        <a:pt x="40" y="0"/>
                      </a:lnTo>
                      <a:close/>
                      <a:moveTo>
                        <a:pt x="51" y="0"/>
                      </a:moveTo>
                      <a:lnTo>
                        <a:pt x="56" y="0"/>
                      </a:lnTo>
                      <a:lnTo>
                        <a:pt x="57" y="1"/>
                      </a:lnTo>
                      <a:lnTo>
                        <a:pt x="56" y="2"/>
                      </a:lnTo>
                      <a:lnTo>
                        <a:pt x="51" y="2"/>
                      </a:lnTo>
                      <a:lnTo>
                        <a:pt x="50" y="1"/>
                      </a:lnTo>
                      <a:lnTo>
                        <a:pt x="51" y="0"/>
                      </a:lnTo>
                      <a:close/>
                      <a:moveTo>
                        <a:pt x="61" y="0"/>
                      </a:moveTo>
                      <a:lnTo>
                        <a:pt x="66" y="0"/>
                      </a:lnTo>
                      <a:lnTo>
                        <a:pt x="67" y="1"/>
                      </a:lnTo>
                      <a:lnTo>
                        <a:pt x="66" y="2"/>
                      </a:lnTo>
                      <a:lnTo>
                        <a:pt x="61" y="2"/>
                      </a:lnTo>
                      <a:lnTo>
                        <a:pt x="60" y="1"/>
                      </a:lnTo>
                      <a:lnTo>
                        <a:pt x="61" y="0"/>
                      </a:lnTo>
                      <a:close/>
                      <a:moveTo>
                        <a:pt x="71" y="0"/>
                      </a:moveTo>
                      <a:lnTo>
                        <a:pt x="76" y="0"/>
                      </a:lnTo>
                      <a:lnTo>
                        <a:pt x="77" y="1"/>
                      </a:lnTo>
                      <a:lnTo>
                        <a:pt x="76" y="2"/>
                      </a:lnTo>
                      <a:lnTo>
                        <a:pt x="71" y="2"/>
                      </a:lnTo>
                      <a:lnTo>
                        <a:pt x="70" y="1"/>
                      </a:lnTo>
                      <a:lnTo>
                        <a:pt x="71" y="0"/>
                      </a:lnTo>
                      <a:close/>
                      <a:moveTo>
                        <a:pt x="81" y="0"/>
                      </a:moveTo>
                      <a:lnTo>
                        <a:pt x="86" y="0"/>
                      </a:lnTo>
                      <a:lnTo>
                        <a:pt x="87" y="1"/>
                      </a:lnTo>
                      <a:lnTo>
                        <a:pt x="86" y="2"/>
                      </a:lnTo>
                      <a:lnTo>
                        <a:pt x="81" y="2"/>
                      </a:lnTo>
                      <a:lnTo>
                        <a:pt x="80" y="1"/>
                      </a:lnTo>
                      <a:lnTo>
                        <a:pt x="81" y="0"/>
                      </a:lnTo>
                      <a:close/>
                      <a:moveTo>
                        <a:pt x="91" y="0"/>
                      </a:moveTo>
                      <a:lnTo>
                        <a:pt x="96" y="0"/>
                      </a:lnTo>
                      <a:lnTo>
                        <a:pt x="97" y="1"/>
                      </a:lnTo>
                      <a:lnTo>
                        <a:pt x="96" y="2"/>
                      </a:lnTo>
                      <a:lnTo>
                        <a:pt x="91" y="2"/>
                      </a:lnTo>
                      <a:lnTo>
                        <a:pt x="91" y="1"/>
                      </a:lnTo>
                      <a:lnTo>
                        <a:pt x="91" y="0"/>
                      </a:lnTo>
                      <a:close/>
                      <a:moveTo>
                        <a:pt x="101" y="0"/>
                      </a:moveTo>
                      <a:lnTo>
                        <a:pt x="106" y="0"/>
                      </a:lnTo>
                      <a:lnTo>
                        <a:pt x="107" y="1"/>
                      </a:lnTo>
                      <a:lnTo>
                        <a:pt x="106" y="2"/>
                      </a:lnTo>
                      <a:lnTo>
                        <a:pt x="101" y="2"/>
                      </a:lnTo>
                      <a:lnTo>
                        <a:pt x="100" y="1"/>
                      </a:lnTo>
                      <a:lnTo>
                        <a:pt x="101" y="0"/>
                      </a:lnTo>
                      <a:close/>
                      <a:moveTo>
                        <a:pt x="111" y="0"/>
                      </a:moveTo>
                      <a:lnTo>
                        <a:pt x="117" y="0"/>
                      </a:lnTo>
                      <a:lnTo>
                        <a:pt x="117" y="1"/>
                      </a:lnTo>
                      <a:lnTo>
                        <a:pt x="117" y="2"/>
                      </a:lnTo>
                      <a:lnTo>
                        <a:pt x="111" y="2"/>
                      </a:lnTo>
                      <a:lnTo>
                        <a:pt x="110" y="1"/>
                      </a:lnTo>
                      <a:lnTo>
                        <a:pt x="111" y="0"/>
                      </a:lnTo>
                      <a:close/>
                      <a:moveTo>
                        <a:pt x="121" y="0"/>
                      </a:moveTo>
                      <a:lnTo>
                        <a:pt x="126" y="0"/>
                      </a:lnTo>
                      <a:lnTo>
                        <a:pt x="127" y="1"/>
                      </a:lnTo>
                      <a:lnTo>
                        <a:pt x="126" y="2"/>
                      </a:lnTo>
                      <a:lnTo>
                        <a:pt x="121" y="2"/>
                      </a:lnTo>
                      <a:lnTo>
                        <a:pt x="121" y="1"/>
                      </a:lnTo>
                      <a:lnTo>
                        <a:pt x="121" y="0"/>
                      </a:lnTo>
                      <a:close/>
                      <a:moveTo>
                        <a:pt x="131" y="0"/>
                      </a:moveTo>
                      <a:lnTo>
                        <a:pt x="137" y="0"/>
                      </a:lnTo>
                      <a:lnTo>
                        <a:pt x="138" y="1"/>
                      </a:lnTo>
                      <a:lnTo>
                        <a:pt x="137" y="2"/>
                      </a:lnTo>
                      <a:lnTo>
                        <a:pt x="131" y="2"/>
                      </a:lnTo>
                      <a:lnTo>
                        <a:pt x="130" y="1"/>
                      </a:lnTo>
                      <a:lnTo>
                        <a:pt x="131" y="0"/>
                      </a:lnTo>
                      <a:close/>
                      <a:moveTo>
                        <a:pt x="142" y="0"/>
                      </a:moveTo>
                      <a:lnTo>
                        <a:pt x="147" y="0"/>
                      </a:lnTo>
                      <a:lnTo>
                        <a:pt x="147" y="1"/>
                      </a:lnTo>
                      <a:lnTo>
                        <a:pt x="147" y="2"/>
                      </a:lnTo>
                      <a:lnTo>
                        <a:pt x="142" y="2"/>
                      </a:lnTo>
                      <a:lnTo>
                        <a:pt x="141" y="1"/>
                      </a:lnTo>
                      <a:lnTo>
                        <a:pt x="142" y="0"/>
                      </a:lnTo>
                      <a:close/>
                      <a:moveTo>
                        <a:pt x="151" y="0"/>
                      </a:moveTo>
                      <a:lnTo>
                        <a:pt x="156" y="0"/>
                      </a:lnTo>
                      <a:lnTo>
                        <a:pt x="157" y="1"/>
                      </a:lnTo>
                      <a:lnTo>
                        <a:pt x="156" y="2"/>
                      </a:lnTo>
                      <a:lnTo>
                        <a:pt x="151" y="2"/>
                      </a:lnTo>
                      <a:lnTo>
                        <a:pt x="151" y="1"/>
                      </a:lnTo>
                      <a:lnTo>
                        <a:pt x="151" y="0"/>
                      </a:lnTo>
                      <a:close/>
                      <a:moveTo>
                        <a:pt x="162" y="0"/>
                      </a:moveTo>
                      <a:lnTo>
                        <a:pt x="167" y="0"/>
                      </a:lnTo>
                      <a:lnTo>
                        <a:pt x="168" y="1"/>
                      </a:lnTo>
                      <a:lnTo>
                        <a:pt x="167" y="2"/>
                      </a:lnTo>
                      <a:lnTo>
                        <a:pt x="162" y="2"/>
                      </a:lnTo>
                      <a:lnTo>
                        <a:pt x="161" y="1"/>
                      </a:lnTo>
                      <a:lnTo>
                        <a:pt x="162" y="0"/>
                      </a:lnTo>
                      <a:close/>
                      <a:moveTo>
                        <a:pt x="172" y="0"/>
                      </a:moveTo>
                      <a:lnTo>
                        <a:pt x="177" y="0"/>
                      </a:lnTo>
                      <a:lnTo>
                        <a:pt x="177" y="1"/>
                      </a:lnTo>
                      <a:lnTo>
                        <a:pt x="177" y="2"/>
                      </a:lnTo>
                      <a:lnTo>
                        <a:pt x="172" y="2"/>
                      </a:lnTo>
                      <a:lnTo>
                        <a:pt x="171" y="1"/>
                      </a:lnTo>
                      <a:lnTo>
                        <a:pt x="172" y="0"/>
                      </a:lnTo>
                      <a:close/>
                      <a:moveTo>
                        <a:pt x="182" y="0"/>
                      </a:moveTo>
                      <a:lnTo>
                        <a:pt x="187" y="0"/>
                      </a:lnTo>
                      <a:lnTo>
                        <a:pt x="188" y="1"/>
                      </a:lnTo>
                      <a:lnTo>
                        <a:pt x="187" y="2"/>
                      </a:lnTo>
                      <a:lnTo>
                        <a:pt x="182" y="2"/>
                      </a:lnTo>
                      <a:lnTo>
                        <a:pt x="181" y="1"/>
                      </a:lnTo>
                      <a:lnTo>
                        <a:pt x="182" y="0"/>
                      </a:lnTo>
                      <a:close/>
                      <a:moveTo>
                        <a:pt x="192" y="0"/>
                      </a:moveTo>
                      <a:lnTo>
                        <a:pt x="197" y="0"/>
                      </a:lnTo>
                      <a:lnTo>
                        <a:pt x="198" y="1"/>
                      </a:lnTo>
                      <a:lnTo>
                        <a:pt x="197" y="2"/>
                      </a:lnTo>
                      <a:lnTo>
                        <a:pt x="192" y="2"/>
                      </a:lnTo>
                      <a:lnTo>
                        <a:pt x="191" y="1"/>
                      </a:lnTo>
                      <a:lnTo>
                        <a:pt x="192" y="0"/>
                      </a:lnTo>
                      <a:close/>
                      <a:moveTo>
                        <a:pt x="202" y="0"/>
                      </a:moveTo>
                      <a:lnTo>
                        <a:pt x="207" y="0"/>
                      </a:lnTo>
                      <a:lnTo>
                        <a:pt x="208" y="1"/>
                      </a:lnTo>
                      <a:lnTo>
                        <a:pt x="207" y="2"/>
                      </a:lnTo>
                      <a:lnTo>
                        <a:pt x="202" y="2"/>
                      </a:lnTo>
                      <a:lnTo>
                        <a:pt x="201" y="1"/>
                      </a:lnTo>
                      <a:lnTo>
                        <a:pt x="202" y="0"/>
                      </a:lnTo>
                      <a:close/>
                      <a:moveTo>
                        <a:pt x="212" y="0"/>
                      </a:moveTo>
                      <a:lnTo>
                        <a:pt x="217" y="0"/>
                      </a:lnTo>
                      <a:lnTo>
                        <a:pt x="218" y="1"/>
                      </a:lnTo>
                      <a:lnTo>
                        <a:pt x="217" y="2"/>
                      </a:lnTo>
                      <a:lnTo>
                        <a:pt x="212" y="2"/>
                      </a:lnTo>
                      <a:lnTo>
                        <a:pt x="212" y="1"/>
                      </a:lnTo>
                      <a:lnTo>
                        <a:pt x="212" y="0"/>
                      </a:lnTo>
                      <a:close/>
                      <a:moveTo>
                        <a:pt x="222" y="0"/>
                      </a:moveTo>
                      <a:lnTo>
                        <a:pt x="227" y="0"/>
                      </a:lnTo>
                      <a:lnTo>
                        <a:pt x="228" y="1"/>
                      </a:lnTo>
                      <a:lnTo>
                        <a:pt x="227" y="2"/>
                      </a:lnTo>
                      <a:lnTo>
                        <a:pt x="222" y="2"/>
                      </a:lnTo>
                      <a:lnTo>
                        <a:pt x="221" y="1"/>
                      </a:lnTo>
                      <a:lnTo>
                        <a:pt x="222" y="0"/>
                      </a:lnTo>
                      <a:close/>
                      <a:moveTo>
                        <a:pt x="233" y="0"/>
                      </a:moveTo>
                      <a:lnTo>
                        <a:pt x="238" y="0"/>
                      </a:lnTo>
                      <a:lnTo>
                        <a:pt x="238" y="1"/>
                      </a:lnTo>
                      <a:lnTo>
                        <a:pt x="238" y="2"/>
                      </a:lnTo>
                      <a:lnTo>
                        <a:pt x="233" y="2"/>
                      </a:lnTo>
                      <a:lnTo>
                        <a:pt x="232" y="1"/>
                      </a:lnTo>
                      <a:lnTo>
                        <a:pt x="233" y="0"/>
                      </a:lnTo>
                      <a:close/>
                      <a:moveTo>
                        <a:pt x="242" y="0"/>
                      </a:moveTo>
                      <a:lnTo>
                        <a:pt x="247" y="0"/>
                      </a:lnTo>
                      <a:lnTo>
                        <a:pt x="248" y="1"/>
                      </a:lnTo>
                      <a:lnTo>
                        <a:pt x="247" y="2"/>
                      </a:lnTo>
                      <a:lnTo>
                        <a:pt x="242" y="2"/>
                      </a:lnTo>
                      <a:lnTo>
                        <a:pt x="242" y="1"/>
                      </a:lnTo>
                      <a:lnTo>
                        <a:pt x="242" y="0"/>
                      </a:lnTo>
                      <a:close/>
                      <a:moveTo>
                        <a:pt x="252" y="0"/>
                      </a:moveTo>
                      <a:lnTo>
                        <a:pt x="258" y="0"/>
                      </a:lnTo>
                      <a:lnTo>
                        <a:pt x="259" y="1"/>
                      </a:lnTo>
                      <a:lnTo>
                        <a:pt x="258" y="2"/>
                      </a:lnTo>
                      <a:lnTo>
                        <a:pt x="252" y="2"/>
                      </a:lnTo>
                      <a:lnTo>
                        <a:pt x="251" y="1"/>
                      </a:lnTo>
                      <a:lnTo>
                        <a:pt x="252" y="0"/>
                      </a:lnTo>
                      <a:close/>
                      <a:moveTo>
                        <a:pt x="263" y="0"/>
                      </a:moveTo>
                      <a:lnTo>
                        <a:pt x="268" y="0"/>
                      </a:lnTo>
                      <a:lnTo>
                        <a:pt x="268" y="1"/>
                      </a:lnTo>
                      <a:lnTo>
                        <a:pt x="268" y="2"/>
                      </a:lnTo>
                      <a:lnTo>
                        <a:pt x="263" y="2"/>
                      </a:lnTo>
                      <a:lnTo>
                        <a:pt x="262" y="1"/>
                      </a:lnTo>
                      <a:lnTo>
                        <a:pt x="263" y="0"/>
                      </a:lnTo>
                      <a:close/>
                      <a:moveTo>
                        <a:pt x="272" y="0"/>
                      </a:moveTo>
                      <a:lnTo>
                        <a:pt x="277" y="0"/>
                      </a:lnTo>
                      <a:lnTo>
                        <a:pt x="279" y="1"/>
                      </a:lnTo>
                      <a:lnTo>
                        <a:pt x="277" y="2"/>
                      </a:lnTo>
                      <a:lnTo>
                        <a:pt x="272" y="2"/>
                      </a:lnTo>
                      <a:lnTo>
                        <a:pt x="272" y="1"/>
                      </a:lnTo>
                      <a:lnTo>
                        <a:pt x="272" y="0"/>
                      </a:lnTo>
                      <a:close/>
                      <a:moveTo>
                        <a:pt x="283" y="0"/>
                      </a:moveTo>
                      <a:lnTo>
                        <a:pt x="288" y="0"/>
                      </a:lnTo>
                      <a:lnTo>
                        <a:pt x="289" y="1"/>
                      </a:lnTo>
                      <a:lnTo>
                        <a:pt x="288" y="2"/>
                      </a:lnTo>
                      <a:lnTo>
                        <a:pt x="283" y="2"/>
                      </a:lnTo>
                      <a:lnTo>
                        <a:pt x="282" y="1"/>
                      </a:lnTo>
                      <a:lnTo>
                        <a:pt x="283" y="0"/>
                      </a:lnTo>
                      <a:close/>
                      <a:moveTo>
                        <a:pt x="293" y="0"/>
                      </a:moveTo>
                      <a:lnTo>
                        <a:pt x="298" y="0"/>
                      </a:lnTo>
                      <a:lnTo>
                        <a:pt x="298" y="1"/>
                      </a:lnTo>
                      <a:lnTo>
                        <a:pt x="298" y="2"/>
                      </a:lnTo>
                      <a:lnTo>
                        <a:pt x="293" y="2"/>
                      </a:lnTo>
                      <a:lnTo>
                        <a:pt x="292" y="1"/>
                      </a:lnTo>
                      <a:lnTo>
                        <a:pt x="293" y="0"/>
                      </a:lnTo>
                      <a:close/>
                      <a:moveTo>
                        <a:pt x="303" y="0"/>
                      </a:moveTo>
                      <a:lnTo>
                        <a:pt x="308" y="0"/>
                      </a:lnTo>
                      <a:lnTo>
                        <a:pt x="309" y="1"/>
                      </a:lnTo>
                      <a:lnTo>
                        <a:pt x="308" y="2"/>
                      </a:lnTo>
                      <a:lnTo>
                        <a:pt x="303" y="2"/>
                      </a:lnTo>
                      <a:lnTo>
                        <a:pt x="302" y="1"/>
                      </a:lnTo>
                      <a:lnTo>
                        <a:pt x="303" y="0"/>
                      </a:lnTo>
                      <a:close/>
                      <a:moveTo>
                        <a:pt x="313" y="0"/>
                      </a:moveTo>
                      <a:lnTo>
                        <a:pt x="318" y="0"/>
                      </a:lnTo>
                      <a:lnTo>
                        <a:pt x="319" y="1"/>
                      </a:lnTo>
                      <a:lnTo>
                        <a:pt x="318" y="2"/>
                      </a:lnTo>
                      <a:lnTo>
                        <a:pt x="313" y="2"/>
                      </a:lnTo>
                      <a:lnTo>
                        <a:pt x="312" y="1"/>
                      </a:lnTo>
                      <a:lnTo>
                        <a:pt x="313" y="0"/>
                      </a:lnTo>
                      <a:close/>
                      <a:moveTo>
                        <a:pt x="323" y="0"/>
                      </a:moveTo>
                      <a:lnTo>
                        <a:pt x="328" y="0"/>
                      </a:lnTo>
                      <a:lnTo>
                        <a:pt x="329" y="1"/>
                      </a:lnTo>
                      <a:lnTo>
                        <a:pt x="328" y="2"/>
                      </a:lnTo>
                      <a:lnTo>
                        <a:pt x="323" y="2"/>
                      </a:lnTo>
                      <a:lnTo>
                        <a:pt x="322" y="1"/>
                      </a:lnTo>
                      <a:lnTo>
                        <a:pt x="323" y="0"/>
                      </a:lnTo>
                      <a:close/>
                      <a:moveTo>
                        <a:pt x="333" y="0"/>
                      </a:moveTo>
                      <a:lnTo>
                        <a:pt x="338" y="0"/>
                      </a:lnTo>
                      <a:lnTo>
                        <a:pt x="339" y="1"/>
                      </a:lnTo>
                      <a:lnTo>
                        <a:pt x="338" y="2"/>
                      </a:lnTo>
                      <a:lnTo>
                        <a:pt x="333" y="2"/>
                      </a:lnTo>
                      <a:lnTo>
                        <a:pt x="333" y="1"/>
                      </a:lnTo>
                      <a:lnTo>
                        <a:pt x="333" y="0"/>
                      </a:lnTo>
                      <a:close/>
                      <a:moveTo>
                        <a:pt x="343" y="0"/>
                      </a:moveTo>
                      <a:lnTo>
                        <a:pt x="349" y="0"/>
                      </a:lnTo>
                      <a:lnTo>
                        <a:pt x="349" y="1"/>
                      </a:lnTo>
                      <a:lnTo>
                        <a:pt x="349" y="2"/>
                      </a:lnTo>
                      <a:lnTo>
                        <a:pt x="343" y="2"/>
                      </a:lnTo>
                      <a:lnTo>
                        <a:pt x="342" y="1"/>
                      </a:lnTo>
                      <a:lnTo>
                        <a:pt x="343" y="0"/>
                      </a:lnTo>
                      <a:close/>
                      <a:moveTo>
                        <a:pt x="354" y="0"/>
                      </a:moveTo>
                      <a:lnTo>
                        <a:pt x="359" y="0"/>
                      </a:lnTo>
                      <a:lnTo>
                        <a:pt x="359" y="1"/>
                      </a:lnTo>
                      <a:lnTo>
                        <a:pt x="359" y="2"/>
                      </a:lnTo>
                      <a:lnTo>
                        <a:pt x="354" y="2"/>
                      </a:lnTo>
                      <a:lnTo>
                        <a:pt x="353" y="1"/>
                      </a:lnTo>
                      <a:lnTo>
                        <a:pt x="354" y="0"/>
                      </a:lnTo>
                      <a:close/>
                      <a:moveTo>
                        <a:pt x="363" y="0"/>
                      </a:moveTo>
                      <a:lnTo>
                        <a:pt x="368" y="0"/>
                      </a:lnTo>
                      <a:lnTo>
                        <a:pt x="369" y="1"/>
                      </a:lnTo>
                      <a:lnTo>
                        <a:pt x="368" y="2"/>
                      </a:lnTo>
                      <a:lnTo>
                        <a:pt x="363" y="2"/>
                      </a:lnTo>
                      <a:lnTo>
                        <a:pt x="363" y="1"/>
                      </a:lnTo>
                      <a:lnTo>
                        <a:pt x="363" y="0"/>
                      </a:lnTo>
                      <a:close/>
                      <a:moveTo>
                        <a:pt x="374" y="0"/>
                      </a:moveTo>
                      <a:lnTo>
                        <a:pt x="379" y="0"/>
                      </a:lnTo>
                      <a:lnTo>
                        <a:pt x="380" y="1"/>
                      </a:lnTo>
                      <a:lnTo>
                        <a:pt x="379" y="2"/>
                      </a:lnTo>
                      <a:lnTo>
                        <a:pt x="374" y="2"/>
                      </a:lnTo>
                      <a:lnTo>
                        <a:pt x="373" y="1"/>
                      </a:lnTo>
                      <a:lnTo>
                        <a:pt x="374" y="0"/>
                      </a:lnTo>
                      <a:close/>
                      <a:moveTo>
                        <a:pt x="384" y="0"/>
                      </a:moveTo>
                      <a:lnTo>
                        <a:pt x="389" y="0"/>
                      </a:lnTo>
                      <a:lnTo>
                        <a:pt x="389" y="1"/>
                      </a:lnTo>
                      <a:lnTo>
                        <a:pt x="389" y="2"/>
                      </a:lnTo>
                      <a:lnTo>
                        <a:pt x="384" y="2"/>
                      </a:lnTo>
                      <a:lnTo>
                        <a:pt x="383" y="1"/>
                      </a:lnTo>
                      <a:lnTo>
                        <a:pt x="384" y="0"/>
                      </a:lnTo>
                      <a:close/>
                      <a:moveTo>
                        <a:pt x="393" y="0"/>
                      </a:moveTo>
                      <a:lnTo>
                        <a:pt x="399" y="0"/>
                      </a:lnTo>
                      <a:lnTo>
                        <a:pt x="400" y="1"/>
                      </a:lnTo>
                      <a:lnTo>
                        <a:pt x="399" y="2"/>
                      </a:lnTo>
                      <a:lnTo>
                        <a:pt x="393" y="2"/>
                      </a:lnTo>
                      <a:lnTo>
                        <a:pt x="393" y="1"/>
                      </a:lnTo>
                      <a:lnTo>
                        <a:pt x="393" y="0"/>
                      </a:lnTo>
                      <a:close/>
                      <a:moveTo>
                        <a:pt x="404" y="0"/>
                      </a:moveTo>
                      <a:lnTo>
                        <a:pt x="409" y="0"/>
                      </a:lnTo>
                      <a:lnTo>
                        <a:pt x="410" y="1"/>
                      </a:lnTo>
                      <a:lnTo>
                        <a:pt x="409" y="2"/>
                      </a:lnTo>
                      <a:lnTo>
                        <a:pt x="404" y="2"/>
                      </a:lnTo>
                      <a:lnTo>
                        <a:pt x="403" y="1"/>
                      </a:lnTo>
                      <a:lnTo>
                        <a:pt x="404" y="0"/>
                      </a:lnTo>
                      <a:close/>
                      <a:moveTo>
                        <a:pt x="414" y="0"/>
                      </a:moveTo>
                      <a:lnTo>
                        <a:pt x="419" y="0"/>
                      </a:lnTo>
                      <a:lnTo>
                        <a:pt x="420" y="1"/>
                      </a:lnTo>
                      <a:lnTo>
                        <a:pt x="419" y="2"/>
                      </a:lnTo>
                      <a:lnTo>
                        <a:pt x="414" y="2"/>
                      </a:lnTo>
                      <a:lnTo>
                        <a:pt x="413" y="1"/>
                      </a:lnTo>
                      <a:lnTo>
                        <a:pt x="414" y="0"/>
                      </a:lnTo>
                      <a:close/>
                      <a:moveTo>
                        <a:pt x="424" y="0"/>
                      </a:moveTo>
                      <a:lnTo>
                        <a:pt x="429" y="0"/>
                      </a:lnTo>
                      <a:lnTo>
                        <a:pt x="430" y="1"/>
                      </a:lnTo>
                      <a:lnTo>
                        <a:pt x="429" y="2"/>
                      </a:lnTo>
                      <a:lnTo>
                        <a:pt x="424" y="2"/>
                      </a:lnTo>
                      <a:lnTo>
                        <a:pt x="423" y="1"/>
                      </a:lnTo>
                      <a:lnTo>
                        <a:pt x="424" y="0"/>
                      </a:lnTo>
                      <a:close/>
                      <a:moveTo>
                        <a:pt x="434" y="0"/>
                      </a:moveTo>
                      <a:lnTo>
                        <a:pt x="439" y="0"/>
                      </a:lnTo>
                      <a:lnTo>
                        <a:pt x="440" y="1"/>
                      </a:lnTo>
                      <a:lnTo>
                        <a:pt x="439" y="2"/>
                      </a:lnTo>
                      <a:lnTo>
                        <a:pt x="434" y="2"/>
                      </a:lnTo>
                      <a:lnTo>
                        <a:pt x="433" y="1"/>
                      </a:lnTo>
                      <a:lnTo>
                        <a:pt x="434" y="0"/>
                      </a:lnTo>
                      <a:close/>
                      <a:moveTo>
                        <a:pt x="445" y="0"/>
                      </a:moveTo>
                      <a:lnTo>
                        <a:pt x="449" y="0"/>
                      </a:lnTo>
                      <a:lnTo>
                        <a:pt x="450" y="1"/>
                      </a:lnTo>
                      <a:lnTo>
                        <a:pt x="449" y="2"/>
                      </a:lnTo>
                      <a:lnTo>
                        <a:pt x="445" y="2"/>
                      </a:lnTo>
                      <a:lnTo>
                        <a:pt x="444" y="1"/>
                      </a:lnTo>
                      <a:lnTo>
                        <a:pt x="445" y="0"/>
                      </a:lnTo>
                      <a:close/>
                      <a:moveTo>
                        <a:pt x="454" y="0"/>
                      </a:moveTo>
                      <a:lnTo>
                        <a:pt x="459" y="0"/>
                      </a:lnTo>
                      <a:lnTo>
                        <a:pt x="460" y="1"/>
                      </a:lnTo>
                      <a:lnTo>
                        <a:pt x="459" y="2"/>
                      </a:lnTo>
                      <a:lnTo>
                        <a:pt x="454" y="2"/>
                      </a:lnTo>
                      <a:lnTo>
                        <a:pt x="453" y="1"/>
                      </a:lnTo>
                      <a:lnTo>
                        <a:pt x="454" y="0"/>
                      </a:lnTo>
                      <a:close/>
                      <a:moveTo>
                        <a:pt x="464" y="0"/>
                      </a:moveTo>
                      <a:lnTo>
                        <a:pt x="467" y="0"/>
                      </a:lnTo>
                      <a:lnTo>
                        <a:pt x="468" y="1"/>
                      </a:lnTo>
                      <a:lnTo>
                        <a:pt x="467" y="2"/>
                      </a:lnTo>
                      <a:lnTo>
                        <a:pt x="464" y="2"/>
                      </a:lnTo>
                      <a:lnTo>
                        <a:pt x="463" y="1"/>
                      </a:lnTo>
                      <a:lnTo>
                        <a:pt x="464" y="0"/>
                      </a:lnTo>
                      <a:close/>
                    </a:path>
                  </a:pathLst>
                </a:custGeom>
                <a:solidFill>
                  <a:srgbClr val="000000"/>
                </a:solidFill>
                <a:ln w="9525">
                  <a:noFill/>
                  <a:round/>
                  <a:headEnd/>
                  <a:tailEnd/>
                </a:ln>
              </p:spPr>
              <p:txBody>
                <a:bodyPr/>
                <a:lstStyle/>
                <a:p>
                  <a:endParaRPr lang="en-US"/>
                </a:p>
              </p:txBody>
            </p:sp>
            <p:sp>
              <p:nvSpPr>
                <p:cNvPr id="621" name="Freeform 1337"/>
                <p:cNvSpPr>
                  <a:spLocks/>
                </p:cNvSpPr>
                <p:nvPr/>
              </p:nvSpPr>
              <p:spPr bwMode="auto">
                <a:xfrm>
                  <a:off x="2994"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22" name="Freeform 1338"/>
                <p:cNvSpPr>
                  <a:spLocks/>
                </p:cNvSpPr>
                <p:nvPr/>
              </p:nvSpPr>
              <p:spPr bwMode="auto">
                <a:xfrm>
                  <a:off x="3003"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23" name="Freeform 1339"/>
                <p:cNvSpPr>
                  <a:spLocks/>
                </p:cNvSpPr>
                <p:nvPr/>
              </p:nvSpPr>
              <p:spPr bwMode="auto">
                <a:xfrm>
                  <a:off x="3014"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24" name="Freeform 1340"/>
                <p:cNvSpPr>
                  <a:spLocks/>
                </p:cNvSpPr>
                <p:nvPr/>
              </p:nvSpPr>
              <p:spPr bwMode="auto">
                <a:xfrm>
                  <a:off x="3024"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25" name="Freeform 1341"/>
                <p:cNvSpPr>
                  <a:spLocks/>
                </p:cNvSpPr>
                <p:nvPr/>
              </p:nvSpPr>
              <p:spPr bwMode="auto">
                <a:xfrm>
                  <a:off x="3033"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26" name="Freeform 1342"/>
                <p:cNvSpPr>
                  <a:spLocks/>
                </p:cNvSpPr>
                <p:nvPr/>
              </p:nvSpPr>
              <p:spPr bwMode="auto">
                <a:xfrm>
                  <a:off x="304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27" name="Freeform 1343"/>
                <p:cNvSpPr>
                  <a:spLocks/>
                </p:cNvSpPr>
                <p:nvPr/>
              </p:nvSpPr>
              <p:spPr bwMode="auto">
                <a:xfrm>
                  <a:off x="305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28" name="Freeform 1344"/>
                <p:cNvSpPr>
                  <a:spLocks/>
                </p:cNvSpPr>
                <p:nvPr/>
              </p:nvSpPr>
              <p:spPr bwMode="auto">
                <a:xfrm>
                  <a:off x="306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29" name="Freeform 1345"/>
                <p:cNvSpPr>
                  <a:spLocks/>
                </p:cNvSpPr>
                <p:nvPr/>
              </p:nvSpPr>
              <p:spPr bwMode="auto">
                <a:xfrm>
                  <a:off x="307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30" name="Freeform 1346"/>
                <p:cNvSpPr>
                  <a:spLocks/>
                </p:cNvSpPr>
                <p:nvPr/>
              </p:nvSpPr>
              <p:spPr bwMode="auto">
                <a:xfrm>
                  <a:off x="3085"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631" name="Freeform 1347"/>
                <p:cNvSpPr>
                  <a:spLocks/>
                </p:cNvSpPr>
                <p:nvPr/>
              </p:nvSpPr>
              <p:spPr bwMode="auto">
                <a:xfrm>
                  <a:off x="309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32" name="Freeform 1348"/>
                <p:cNvSpPr>
                  <a:spLocks/>
                </p:cNvSpPr>
                <p:nvPr/>
              </p:nvSpPr>
              <p:spPr bwMode="auto">
                <a:xfrm>
                  <a:off x="3104"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33" name="Freeform 1349"/>
                <p:cNvSpPr>
                  <a:spLocks/>
                </p:cNvSpPr>
                <p:nvPr/>
              </p:nvSpPr>
              <p:spPr bwMode="auto">
                <a:xfrm>
                  <a:off x="3115"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634" name="Freeform 1350"/>
                <p:cNvSpPr>
                  <a:spLocks/>
                </p:cNvSpPr>
                <p:nvPr/>
              </p:nvSpPr>
              <p:spPr bwMode="auto">
                <a:xfrm>
                  <a:off x="3124"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35" name="Freeform 1351"/>
                <p:cNvSpPr>
                  <a:spLocks/>
                </p:cNvSpPr>
                <p:nvPr/>
              </p:nvSpPr>
              <p:spPr bwMode="auto">
                <a:xfrm>
                  <a:off x="3135"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36" name="Freeform 1352"/>
                <p:cNvSpPr>
                  <a:spLocks/>
                </p:cNvSpPr>
                <p:nvPr/>
              </p:nvSpPr>
              <p:spPr bwMode="auto">
                <a:xfrm>
                  <a:off x="3145"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637" name="Freeform 1353"/>
                <p:cNvSpPr>
                  <a:spLocks/>
                </p:cNvSpPr>
                <p:nvPr/>
              </p:nvSpPr>
              <p:spPr bwMode="auto">
                <a:xfrm>
                  <a:off x="315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38" name="Freeform 1354"/>
                <p:cNvSpPr>
                  <a:spLocks/>
                </p:cNvSpPr>
                <p:nvPr/>
              </p:nvSpPr>
              <p:spPr bwMode="auto">
                <a:xfrm>
                  <a:off x="3165"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39" name="Freeform 1355"/>
                <p:cNvSpPr>
                  <a:spLocks/>
                </p:cNvSpPr>
                <p:nvPr/>
              </p:nvSpPr>
              <p:spPr bwMode="auto">
                <a:xfrm>
                  <a:off x="317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40" name="Freeform 1356"/>
                <p:cNvSpPr>
                  <a:spLocks/>
                </p:cNvSpPr>
                <p:nvPr/>
              </p:nvSpPr>
              <p:spPr bwMode="auto">
                <a:xfrm>
                  <a:off x="318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41" name="Freeform 1357"/>
                <p:cNvSpPr>
                  <a:spLocks/>
                </p:cNvSpPr>
                <p:nvPr/>
              </p:nvSpPr>
              <p:spPr bwMode="auto">
                <a:xfrm>
                  <a:off x="319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42" name="Freeform 1358"/>
                <p:cNvSpPr>
                  <a:spLocks/>
                </p:cNvSpPr>
                <p:nvPr/>
              </p:nvSpPr>
              <p:spPr bwMode="auto">
                <a:xfrm>
                  <a:off x="3206"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643" name="Freeform 1359"/>
                <p:cNvSpPr>
                  <a:spLocks/>
                </p:cNvSpPr>
                <p:nvPr/>
              </p:nvSpPr>
              <p:spPr bwMode="auto">
                <a:xfrm>
                  <a:off x="321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44" name="Freeform 1360"/>
                <p:cNvSpPr>
                  <a:spLocks/>
                </p:cNvSpPr>
                <p:nvPr/>
              </p:nvSpPr>
              <p:spPr bwMode="auto">
                <a:xfrm>
                  <a:off x="322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45" name="Freeform 1361"/>
                <p:cNvSpPr>
                  <a:spLocks/>
                </p:cNvSpPr>
                <p:nvPr/>
              </p:nvSpPr>
              <p:spPr bwMode="auto">
                <a:xfrm>
                  <a:off x="3236"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646" name="Freeform 1362"/>
                <p:cNvSpPr>
                  <a:spLocks/>
                </p:cNvSpPr>
                <p:nvPr/>
              </p:nvSpPr>
              <p:spPr bwMode="auto">
                <a:xfrm>
                  <a:off x="3245"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47" name="Freeform 1363"/>
                <p:cNvSpPr>
                  <a:spLocks/>
                </p:cNvSpPr>
                <p:nvPr/>
              </p:nvSpPr>
              <p:spPr bwMode="auto">
                <a:xfrm>
                  <a:off x="325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48" name="Freeform 1364"/>
                <p:cNvSpPr>
                  <a:spLocks/>
                </p:cNvSpPr>
                <p:nvPr/>
              </p:nvSpPr>
              <p:spPr bwMode="auto">
                <a:xfrm>
                  <a:off x="3266" y="2616"/>
                  <a:ext cx="7" cy="2"/>
                </a:xfrm>
                <a:custGeom>
                  <a:avLst/>
                  <a:gdLst>
                    <a:gd name="T0" fmla="*/ 0 w 7"/>
                    <a:gd name="T1" fmla="*/ 0 h 2"/>
                    <a:gd name="T2" fmla="*/ 5 w 7"/>
                    <a:gd name="T3" fmla="*/ 0 h 2"/>
                    <a:gd name="T4" fmla="*/ 7 w 7"/>
                    <a:gd name="T5" fmla="*/ 1 h 2"/>
                    <a:gd name="T6" fmla="*/ 5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5" y="0"/>
                      </a:lnTo>
                      <a:lnTo>
                        <a:pt x="7"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649" name="Freeform 1365"/>
                <p:cNvSpPr>
                  <a:spLocks/>
                </p:cNvSpPr>
                <p:nvPr/>
              </p:nvSpPr>
              <p:spPr bwMode="auto">
                <a:xfrm>
                  <a:off x="327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50" name="Freeform 1366"/>
                <p:cNvSpPr>
                  <a:spLocks/>
                </p:cNvSpPr>
                <p:nvPr/>
              </p:nvSpPr>
              <p:spPr bwMode="auto">
                <a:xfrm>
                  <a:off x="328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51" name="Freeform 1367"/>
                <p:cNvSpPr>
                  <a:spLocks/>
                </p:cNvSpPr>
                <p:nvPr/>
              </p:nvSpPr>
              <p:spPr bwMode="auto">
                <a:xfrm>
                  <a:off x="329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52" name="Freeform 1368"/>
                <p:cNvSpPr>
                  <a:spLocks/>
                </p:cNvSpPr>
                <p:nvPr/>
              </p:nvSpPr>
              <p:spPr bwMode="auto">
                <a:xfrm>
                  <a:off x="330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53" name="Freeform 1369"/>
                <p:cNvSpPr>
                  <a:spLocks/>
                </p:cNvSpPr>
                <p:nvPr/>
              </p:nvSpPr>
              <p:spPr bwMode="auto">
                <a:xfrm>
                  <a:off x="331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54" name="Freeform 1370"/>
                <p:cNvSpPr>
                  <a:spLocks/>
                </p:cNvSpPr>
                <p:nvPr/>
              </p:nvSpPr>
              <p:spPr bwMode="auto">
                <a:xfrm>
                  <a:off x="3327"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655" name="Freeform 1371"/>
                <p:cNvSpPr>
                  <a:spLocks/>
                </p:cNvSpPr>
                <p:nvPr/>
              </p:nvSpPr>
              <p:spPr bwMode="auto">
                <a:xfrm>
                  <a:off x="3336"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56" name="Freeform 1372"/>
                <p:cNvSpPr>
                  <a:spLocks/>
                </p:cNvSpPr>
                <p:nvPr/>
              </p:nvSpPr>
              <p:spPr bwMode="auto">
                <a:xfrm>
                  <a:off x="3347"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57" name="Freeform 1373"/>
                <p:cNvSpPr>
                  <a:spLocks/>
                </p:cNvSpPr>
                <p:nvPr/>
              </p:nvSpPr>
              <p:spPr bwMode="auto">
                <a:xfrm>
                  <a:off x="3357"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658" name="Freeform 1374"/>
                <p:cNvSpPr>
                  <a:spLocks/>
                </p:cNvSpPr>
                <p:nvPr/>
              </p:nvSpPr>
              <p:spPr bwMode="auto">
                <a:xfrm>
                  <a:off x="336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59" name="Freeform 1375"/>
                <p:cNvSpPr>
                  <a:spLocks/>
                </p:cNvSpPr>
                <p:nvPr/>
              </p:nvSpPr>
              <p:spPr bwMode="auto">
                <a:xfrm>
                  <a:off x="3377"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60" name="Freeform 1376"/>
                <p:cNvSpPr>
                  <a:spLocks/>
                </p:cNvSpPr>
                <p:nvPr/>
              </p:nvSpPr>
              <p:spPr bwMode="auto">
                <a:xfrm>
                  <a:off x="3387" y="2616"/>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661" name="Freeform 1377"/>
                <p:cNvSpPr>
                  <a:spLocks/>
                </p:cNvSpPr>
                <p:nvPr/>
              </p:nvSpPr>
              <p:spPr bwMode="auto">
                <a:xfrm>
                  <a:off x="339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62" name="Freeform 1378"/>
                <p:cNvSpPr>
                  <a:spLocks/>
                </p:cNvSpPr>
                <p:nvPr/>
              </p:nvSpPr>
              <p:spPr bwMode="auto">
                <a:xfrm>
                  <a:off x="340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63" name="Freeform 1379"/>
                <p:cNvSpPr>
                  <a:spLocks/>
                </p:cNvSpPr>
                <p:nvPr/>
              </p:nvSpPr>
              <p:spPr bwMode="auto">
                <a:xfrm>
                  <a:off x="341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64" name="Freeform 1380"/>
                <p:cNvSpPr>
                  <a:spLocks/>
                </p:cNvSpPr>
                <p:nvPr/>
              </p:nvSpPr>
              <p:spPr bwMode="auto">
                <a:xfrm>
                  <a:off x="342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65" name="Freeform 1381"/>
                <p:cNvSpPr>
                  <a:spLocks/>
                </p:cNvSpPr>
                <p:nvPr/>
              </p:nvSpPr>
              <p:spPr bwMode="auto">
                <a:xfrm>
                  <a:off x="3438"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66" name="Freeform 1382"/>
                <p:cNvSpPr>
                  <a:spLocks/>
                </p:cNvSpPr>
                <p:nvPr/>
              </p:nvSpPr>
              <p:spPr bwMode="auto">
                <a:xfrm>
                  <a:off x="344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67" name="Freeform 1383"/>
                <p:cNvSpPr>
                  <a:spLocks/>
                </p:cNvSpPr>
                <p:nvPr/>
              </p:nvSpPr>
              <p:spPr bwMode="auto">
                <a:xfrm>
                  <a:off x="3457" y="2616"/>
                  <a:ext cx="5" cy="2"/>
                </a:xfrm>
                <a:custGeom>
                  <a:avLst/>
                  <a:gdLst>
                    <a:gd name="T0" fmla="*/ 1 w 5"/>
                    <a:gd name="T1" fmla="*/ 0 h 2"/>
                    <a:gd name="T2" fmla="*/ 4 w 5"/>
                    <a:gd name="T3" fmla="*/ 0 h 2"/>
                    <a:gd name="T4" fmla="*/ 5 w 5"/>
                    <a:gd name="T5" fmla="*/ 1 h 2"/>
                    <a:gd name="T6" fmla="*/ 4 w 5"/>
                    <a:gd name="T7" fmla="*/ 2 h 2"/>
                    <a:gd name="T8" fmla="*/ 1 w 5"/>
                    <a:gd name="T9" fmla="*/ 2 h 2"/>
                    <a:gd name="T10" fmla="*/ 0 w 5"/>
                    <a:gd name="T11" fmla="*/ 1 h 2"/>
                    <a:gd name="T12" fmla="*/ 1 w 5"/>
                    <a:gd name="T13" fmla="*/ 0 h 2"/>
                    <a:gd name="T14" fmla="*/ 1 w 5"/>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5"/>
                    <a:gd name="T25" fmla="*/ 0 h 2"/>
                    <a:gd name="T26" fmla="*/ 5 w 5"/>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 h="2">
                      <a:moveTo>
                        <a:pt x="1" y="0"/>
                      </a:moveTo>
                      <a:lnTo>
                        <a:pt x="4" y="0"/>
                      </a:lnTo>
                      <a:lnTo>
                        <a:pt x="5" y="1"/>
                      </a:lnTo>
                      <a:lnTo>
                        <a:pt x="4"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68" name="Freeform 1384"/>
                <p:cNvSpPr>
                  <a:spLocks noEditPoints="1"/>
                </p:cNvSpPr>
                <p:nvPr/>
              </p:nvSpPr>
              <p:spPr bwMode="auto">
                <a:xfrm>
                  <a:off x="2994" y="2616"/>
                  <a:ext cx="468" cy="2"/>
                </a:xfrm>
                <a:custGeom>
                  <a:avLst/>
                  <a:gdLst>
                    <a:gd name="T0" fmla="*/ 0 w 468"/>
                    <a:gd name="T1" fmla="*/ 1 h 2"/>
                    <a:gd name="T2" fmla="*/ 15 w 468"/>
                    <a:gd name="T3" fmla="*/ 2 h 2"/>
                    <a:gd name="T4" fmla="*/ 26 w 468"/>
                    <a:gd name="T5" fmla="*/ 0 h 2"/>
                    <a:gd name="T6" fmla="*/ 21 w 468"/>
                    <a:gd name="T7" fmla="*/ 0 h 2"/>
                    <a:gd name="T8" fmla="*/ 30 w 468"/>
                    <a:gd name="T9" fmla="*/ 1 h 2"/>
                    <a:gd name="T10" fmla="*/ 46 w 468"/>
                    <a:gd name="T11" fmla="*/ 2 h 2"/>
                    <a:gd name="T12" fmla="*/ 56 w 468"/>
                    <a:gd name="T13" fmla="*/ 0 h 2"/>
                    <a:gd name="T14" fmla="*/ 51 w 468"/>
                    <a:gd name="T15" fmla="*/ 0 h 2"/>
                    <a:gd name="T16" fmla="*/ 60 w 468"/>
                    <a:gd name="T17" fmla="*/ 1 h 2"/>
                    <a:gd name="T18" fmla="*/ 76 w 468"/>
                    <a:gd name="T19" fmla="*/ 2 h 2"/>
                    <a:gd name="T20" fmla="*/ 86 w 468"/>
                    <a:gd name="T21" fmla="*/ 0 h 2"/>
                    <a:gd name="T22" fmla="*/ 81 w 468"/>
                    <a:gd name="T23" fmla="*/ 0 h 2"/>
                    <a:gd name="T24" fmla="*/ 91 w 468"/>
                    <a:gd name="T25" fmla="*/ 1 h 2"/>
                    <a:gd name="T26" fmla="*/ 106 w 468"/>
                    <a:gd name="T27" fmla="*/ 2 h 2"/>
                    <a:gd name="T28" fmla="*/ 117 w 468"/>
                    <a:gd name="T29" fmla="*/ 0 h 2"/>
                    <a:gd name="T30" fmla="*/ 111 w 468"/>
                    <a:gd name="T31" fmla="*/ 0 h 2"/>
                    <a:gd name="T32" fmla="*/ 121 w 468"/>
                    <a:gd name="T33" fmla="*/ 1 h 2"/>
                    <a:gd name="T34" fmla="*/ 137 w 468"/>
                    <a:gd name="T35" fmla="*/ 2 h 2"/>
                    <a:gd name="T36" fmla="*/ 147 w 468"/>
                    <a:gd name="T37" fmla="*/ 0 h 2"/>
                    <a:gd name="T38" fmla="*/ 142 w 468"/>
                    <a:gd name="T39" fmla="*/ 0 h 2"/>
                    <a:gd name="T40" fmla="*/ 151 w 468"/>
                    <a:gd name="T41" fmla="*/ 1 h 2"/>
                    <a:gd name="T42" fmla="*/ 167 w 468"/>
                    <a:gd name="T43" fmla="*/ 2 h 2"/>
                    <a:gd name="T44" fmla="*/ 177 w 468"/>
                    <a:gd name="T45" fmla="*/ 0 h 2"/>
                    <a:gd name="T46" fmla="*/ 172 w 468"/>
                    <a:gd name="T47" fmla="*/ 0 h 2"/>
                    <a:gd name="T48" fmla="*/ 181 w 468"/>
                    <a:gd name="T49" fmla="*/ 1 h 2"/>
                    <a:gd name="T50" fmla="*/ 197 w 468"/>
                    <a:gd name="T51" fmla="*/ 2 h 2"/>
                    <a:gd name="T52" fmla="*/ 207 w 468"/>
                    <a:gd name="T53" fmla="*/ 0 h 2"/>
                    <a:gd name="T54" fmla="*/ 202 w 468"/>
                    <a:gd name="T55" fmla="*/ 0 h 2"/>
                    <a:gd name="T56" fmla="*/ 212 w 468"/>
                    <a:gd name="T57" fmla="*/ 1 h 2"/>
                    <a:gd name="T58" fmla="*/ 227 w 468"/>
                    <a:gd name="T59" fmla="*/ 2 h 2"/>
                    <a:gd name="T60" fmla="*/ 238 w 468"/>
                    <a:gd name="T61" fmla="*/ 0 h 2"/>
                    <a:gd name="T62" fmla="*/ 233 w 468"/>
                    <a:gd name="T63" fmla="*/ 0 h 2"/>
                    <a:gd name="T64" fmla="*/ 242 w 468"/>
                    <a:gd name="T65" fmla="*/ 1 h 2"/>
                    <a:gd name="T66" fmla="*/ 258 w 468"/>
                    <a:gd name="T67" fmla="*/ 2 h 2"/>
                    <a:gd name="T68" fmla="*/ 268 w 468"/>
                    <a:gd name="T69" fmla="*/ 0 h 2"/>
                    <a:gd name="T70" fmla="*/ 263 w 468"/>
                    <a:gd name="T71" fmla="*/ 0 h 2"/>
                    <a:gd name="T72" fmla="*/ 272 w 468"/>
                    <a:gd name="T73" fmla="*/ 1 h 2"/>
                    <a:gd name="T74" fmla="*/ 288 w 468"/>
                    <a:gd name="T75" fmla="*/ 2 h 2"/>
                    <a:gd name="T76" fmla="*/ 298 w 468"/>
                    <a:gd name="T77" fmla="*/ 0 h 2"/>
                    <a:gd name="T78" fmla="*/ 293 w 468"/>
                    <a:gd name="T79" fmla="*/ 0 h 2"/>
                    <a:gd name="T80" fmla="*/ 302 w 468"/>
                    <a:gd name="T81" fmla="*/ 1 h 2"/>
                    <a:gd name="T82" fmla="*/ 318 w 468"/>
                    <a:gd name="T83" fmla="*/ 2 h 2"/>
                    <a:gd name="T84" fmla="*/ 328 w 468"/>
                    <a:gd name="T85" fmla="*/ 0 h 2"/>
                    <a:gd name="T86" fmla="*/ 323 w 468"/>
                    <a:gd name="T87" fmla="*/ 0 h 2"/>
                    <a:gd name="T88" fmla="*/ 333 w 468"/>
                    <a:gd name="T89" fmla="*/ 1 h 2"/>
                    <a:gd name="T90" fmla="*/ 349 w 468"/>
                    <a:gd name="T91" fmla="*/ 2 h 2"/>
                    <a:gd name="T92" fmla="*/ 359 w 468"/>
                    <a:gd name="T93" fmla="*/ 0 h 2"/>
                    <a:gd name="T94" fmla="*/ 354 w 468"/>
                    <a:gd name="T95" fmla="*/ 0 h 2"/>
                    <a:gd name="T96" fmla="*/ 363 w 468"/>
                    <a:gd name="T97" fmla="*/ 1 h 2"/>
                    <a:gd name="T98" fmla="*/ 379 w 468"/>
                    <a:gd name="T99" fmla="*/ 2 h 2"/>
                    <a:gd name="T100" fmla="*/ 389 w 468"/>
                    <a:gd name="T101" fmla="*/ 0 h 2"/>
                    <a:gd name="T102" fmla="*/ 384 w 468"/>
                    <a:gd name="T103" fmla="*/ 0 h 2"/>
                    <a:gd name="T104" fmla="*/ 393 w 468"/>
                    <a:gd name="T105" fmla="*/ 1 h 2"/>
                    <a:gd name="T106" fmla="*/ 409 w 468"/>
                    <a:gd name="T107" fmla="*/ 2 h 2"/>
                    <a:gd name="T108" fmla="*/ 419 w 468"/>
                    <a:gd name="T109" fmla="*/ 0 h 2"/>
                    <a:gd name="T110" fmla="*/ 414 w 468"/>
                    <a:gd name="T111" fmla="*/ 0 h 2"/>
                    <a:gd name="T112" fmla="*/ 423 w 468"/>
                    <a:gd name="T113" fmla="*/ 1 h 2"/>
                    <a:gd name="T114" fmla="*/ 439 w 468"/>
                    <a:gd name="T115" fmla="*/ 2 h 2"/>
                    <a:gd name="T116" fmla="*/ 449 w 468"/>
                    <a:gd name="T117" fmla="*/ 0 h 2"/>
                    <a:gd name="T118" fmla="*/ 445 w 468"/>
                    <a:gd name="T119" fmla="*/ 0 h 2"/>
                    <a:gd name="T120" fmla="*/ 453 w 468"/>
                    <a:gd name="T121" fmla="*/ 1 h 2"/>
                    <a:gd name="T122" fmla="*/ 467 w 468"/>
                    <a:gd name="T123" fmla="*/ 2 h 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468"/>
                    <a:gd name="T187" fmla="*/ 0 h 2"/>
                    <a:gd name="T188" fmla="*/ 468 w 468"/>
                    <a:gd name="T189" fmla="*/ 2 h 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468" h="2">
                      <a:moveTo>
                        <a:pt x="1" y="0"/>
                      </a:moveTo>
                      <a:lnTo>
                        <a:pt x="5" y="0"/>
                      </a:lnTo>
                      <a:lnTo>
                        <a:pt x="6" y="1"/>
                      </a:lnTo>
                      <a:lnTo>
                        <a:pt x="5" y="2"/>
                      </a:lnTo>
                      <a:lnTo>
                        <a:pt x="1" y="2"/>
                      </a:lnTo>
                      <a:lnTo>
                        <a:pt x="0" y="1"/>
                      </a:lnTo>
                      <a:lnTo>
                        <a:pt x="1" y="0"/>
                      </a:lnTo>
                      <a:close/>
                      <a:moveTo>
                        <a:pt x="10" y="0"/>
                      </a:moveTo>
                      <a:lnTo>
                        <a:pt x="15" y="0"/>
                      </a:lnTo>
                      <a:lnTo>
                        <a:pt x="16" y="1"/>
                      </a:lnTo>
                      <a:lnTo>
                        <a:pt x="15" y="2"/>
                      </a:lnTo>
                      <a:lnTo>
                        <a:pt x="10" y="2"/>
                      </a:lnTo>
                      <a:lnTo>
                        <a:pt x="9" y="1"/>
                      </a:lnTo>
                      <a:lnTo>
                        <a:pt x="10" y="0"/>
                      </a:lnTo>
                      <a:close/>
                      <a:moveTo>
                        <a:pt x="21" y="0"/>
                      </a:moveTo>
                      <a:lnTo>
                        <a:pt x="26" y="0"/>
                      </a:lnTo>
                      <a:lnTo>
                        <a:pt x="26" y="1"/>
                      </a:lnTo>
                      <a:lnTo>
                        <a:pt x="26" y="2"/>
                      </a:lnTo>
                      <a:lnTo>
                        <a:pt x="21" y="2"/>
                      </a:lnTo>
                      <a:lnTo>
                        <a:pt x="20" y="1"/>
                      </a:lnTo>
                      <a:lnTo>
                        <a:pt x="21" y="0"/>
                      </a:lnTo>
                      <a:close/>
                      <a:moveTo>
                        <a:pt x="31" y="0"/>
                      </a:moveTo>
                      <a:lnTo>
                        <a:pt x="35" y="0"/>
                      </a:lnTo>
                      <a:lnTo>
                        <a:pt x="36" y="1"/>
                      </a:lnTo>
                      <a:lnTo>
                        <a:pt x="35" y="2"/>
                      </a:lnTo>
                      <a:lnTo>
                        <a:pt x="31" y="2"/>
                      </a:lnTo>
                      <a:lnTo>
                        <a:pt x="30" y="1"/>
                      </a:lnTo>
                      <a:lnTo>
                        <a:pt x="31" y="0"/>
                      </a:lnTo>
                      <a:close/>
                      <a:moveTo>
                        <a:pt x="40" y="0"/>
                      </a:moveTo>
                      <a:lnTo>
                        <a:pt x="46" y="0"/>
                      </a:lnTo>
                      <a:lnTo>
                        <a:pt x="47" y="1"/>
                      </a:lnTo>
                      <a:lnTo>
                        <a:pt x="46" y="2"/>
                      </a:lnTo>
                      <a:lnTo>
                        <a:pt x="40" y="2"/>
                      </a:lnTo>
                      <a:lnTo>
                        <a:pt x="39" y="1"/>
                      </a:lnTo>
                      <a:lnTo>
                        <a:pt x="40" y="0"/>
                      </a:lnTo>
                      <a:close/>
                      <a:moveTo>
                        <a:pt x="51" y="0"/>
                      </a:moveTo>
                      <a:lnTo>
                        <a:pt x="56" y="0"/>
                      </a:lnTo>
                      <a:lnTo>
                        <a:pt x="57" y="1"/>
                      </a:lnTo>
                      <a:lnTo>
                        <a:pt x="56" y="2"/>
                      </a:lnTo>
                      <a:lnTo>
                        <a:pt x="51" y="2"/>
                      </a:lnTo>
                      <a:lnTo>
                        <a:pt x="50" y="1"/>
                      </a:lnTo>
                      <a:lnTo>
                        <a:pt x="51" y="0"/>
                      </a:lnTo>
                      <a:close/>
                      <a:moveTo>
                        <a:pt x="61" y="0"/>
                      </a:moveTo>
                      <a:lnTo>
                        <a:pt x="66" y="0"/>
                      </a:lnTo>
                      <a:lnTo>
                        <a:pt x="67" y="1"/>
                      </a:lnTo>
                      <a:lnTo>
                        <a:pt x="66" y="2"/>
                      </a:lnTo>
                      <a:lnTo>
                        <a:pt x="61" y="2"/>
                      </a:lnTo>
                      <a:lnTo>
                        <a:pt x="60" y="1"/>
                      </a:lnTo>
                      <a:lnTo>
                        <a:pt x="61" y="0"/>
                      </a:lnTo>
                      <a:close/>
                      <a:moveTo>
                        <a:pt x="71" y="0"/>
                      </a:moveTo>
                      <a:lnTo>
                        <a:pt x="76" y="0"/>
                      </a:lnTo>
                      <a:lnTo>
                        <a:pt x="77" y="1"/>
                      </a:lnTo>
                      <a:lnTo>
                        <a:pt x="76" y="2"/>
                      </a:lnTo>
                      <a:lnTo>
                        <a:pt x="71" y="2"/>
                      </a:lnTo>
                      <a:lnTo>
                        <a:pt x="70" y="1"/>
                      </a:lnTo>
                      <a:lnTo>
                        <a:pt x="71" y="0"/>
                      </a:lnTo>
                      <a:close/>
                      <a:moveTo>
                        <a:pt x="81" y="0"/>
                      </a:moveTo>
                      <a:lnTo>
                        <a:pt x="86" y="0"/>
                      </a:lnTo>
                      <a:lnTo>
                        <a:pt x="87" y="1"/>
                      </a:lnTo>
                      <a:lnTo>
                        <a:pt x="86" y="2"/>
                      </a:lnTo>
                      <a:lnTo>
                        <a:pt x="81" y="2"/>
                      </a:lnTo>
                      <a:lnTo>
                        <a:pt x="80" y="1"/>
                      </a:lnTo>
                      <a:lnTo>
                        <a:pt x="81" y="0"/>
                      </a:lnTo>
                      <a:close/>
                      <a:moveTo>
                        <a:pt x="91" y="0"/>
                      </a:moveTo>
                      <a:lnTo>
                        <a:pt x="96" y="0"/>
                      </a:lnTo>
                      <a:lnTo>
                        <a:pt x="97" y="1"/>
                      </a:lnTo>
                      <a:lnTo>
                        <a:pt x="96" y="2"/>
                      </a:lnTo>
                      <a:lnTo>
                        <a:pt x="91" y="2"/>
                      </a:lnTo>
                      <a:lnTo>
                        <a:pt x="91" y="1"/>
                      </a:lnTo>
                      <a:lnTo>
                        <a:pt x="91" y="0"/>
                      </a:lnTo>
                      <a:close/>
                      <a:moveTo>
                        <a:pt x="101" y="0"/>
                      </a:moveTo>
                      <a:lnTo>
                        <a:pt x="106" y="0"/>
                      </a:lnTo>
                      <a:lnTo>
                        <a:pt x="107" y="1"/>
                      </a:lnTo>
                      <a:lnTo>
                        <a:pt x="106" y="2"/>
                      </a:lnTo>
                      <a:lnTo>
                        <a:pt x="101" y="2"/>
                      </a:lnTo>
                      <a:lnTo>
                        <a:pt x="100" y="1"/>
                      </a:lnTo>
                      <a:lnTo>
                        <a:pt x="101" y="0"/>
                      </a:lnTo>
                      <a:close/>
                      <a:moveTo>
                        <a:pt x="111" y="0"/>
                      </a:moveTo>
                      <a:lnTo>
                        <a:pt x="117" y="0"/>
                      </a:lnTo>
                      <a:lnTo>
                        <a:pt x="117" y="1"/>
                      </a:lnTo>
                      <a:lnTo>
                        <a:pt x="117" y="2"/>
                      </a:lnTo>
                      <a:lnTo>
                        <a:pt x="111" y="2"/>
                      </a:lnTo>
                      <a:lnTo>
                        <a:pt x="110" y="1"/>
                      </a:lnTo>
                      <a:lnTo>
                        <a:pt x="111" y="0"/>
                      </a:lnTo>
                      <a:close/>
                      <a:moveTo>
                        <a:pt x="121" y="0"/>
                      </a:moveTo>
                      <a:lnTo>
                        <a:pt x="126" y="0"/>
                      </a:lnTo>
                      <a:lnTo>
                        <a:pt x="127" y="1"/>
                      </a:lnTo>
                      <a:lnTo>
                        <a:pt x="126" y="2"/>
                      </a:lnTo>
                      <a:lnTo>
                        <a:pt x="121" y="2"/>
                      </a:lnTo>
                      <a:lnTo>
                        <a:pt x="121" y="1"/>
                      </a:lnTo>
                      <a:lnTo>
                        <a:pt x="121" y="0"/>
                      </a:lnTo>
                      <a:close/>
                      <a:moveTo>
                        <a:pt x="131" y="0"/>
                      </a:moveTo>
                      <a:lnTo>
                        <a:pt x="137" y="0"/>
                      </a:lnTo>
                      <a:lnTo>
                        <a:pt x="138" y="1"/>
                      </a:lnTo>
                      <a:lnTo>
                        <a:pt x="137" y="2"/>
                      </a:lnTo>
                      <a:lnTo>
                        <a:pt x="131" y="2"/>
                      </a:lnTo>
                      <a:lnTo>
                        <a:pt x="130" y="1"/>
                      </a:lnTo>
                      <a:lnTo>
                        <a:pt x="131" y="0"/>
                      </a:lnTo>
                      <a:close/>
                      <a:moveTo>
                        <a:pt x="142" y="0"/>
                      </a:moveTo>
                      <a:lnTo>
                        <a:pt x="147" y="0"/>
                      </a:lnTo>
                      <a:lnTo>
                        <a:pt x="147" y="1"/>
                      </a:lnTo>
                      <a:lnTo>
                        <a:pt x="147" y="2"/>
                      </a:lnTo>
                      <a:lnTo>
                        <a:pt x="142" y="2"/>
                      </a:lnTo>
                      <a:lnTo>
                        <a:pt x="141" y="1"/>
                      </a:lnTo>
                      <a:lnTo>
                        <a:pt x="142" y="0"/>
                      </a:lnTo>
                      <a:close/>
                      <a:moveTo>
                        <a:pt x="151" y="0"/>
                      </a:moveTo>
                      <a:lnTo>
                        <a:pt x="156" y="0"/>
                      </a:lnTo>
                      <a:lnTo>
                        <a:pt x="157" y="1"/>
                      </a:lnTo>
                      <a:lnTo>
                        <a:pt x="156" y="2"/>
                      </a:lnTo>
                      <a:lnTo>
                        <a:pt x="151" y="2"/>
                      </a:lnTo>
                      <a:lnTo>
                        <a:pt x="151" y="1"/>
                      </a:lnTo>
                      <a:lnTo>
                        <a:pt x="151" y="0"/>
                      </a:lnTo>
                      <a:close/>
                      <a:moveTo>
                        <a:pt x="162" y="0"/>
                      </a:moveTo>
                      <a:lnTo>
                        <a:pt x="167" y="0"/>
                      </a:lnTo>
                      <a:lnTo>
                        <a:pt x="168" y="1"/>
                      </a:lnTo>
                      <a:lnTo>
                        <a:pt x="167" y="2"/>
                      </a:lnTo>
                      <a:lnTo>
                        <a:pt x="162" y="2"/>
                      </a:lnTo>
                      <a:lnTo>
                        <a:pt x="161" y="1"/>
                      </a:lnTo>
                      <a:lnTo>
                        <a:pt x="162" y="0"/>
                      </a:lnTo>
                      <a:close/>
                      <a:moveTo>
                        <a:pt x="172" y="0"/>
                      </a:moveTo>
                      <a:lnTo>
                        <a:pt x="177" y="0"/>
                      </a:lnTo>
                      <a:lnTo>
                        <a:pt x="177" y="1"/>
                      </a:lnTo>
                      <a:lnTo>
                        <a:pt x="177" y="2"/>
                      </a:lnTo>
                      <a:lnTo>
                        <a:pt x="172" y="2"/>
                      </a:lnTo>
                      <a:lnTo>
                        <a:pt x="171" y="1"/>
                      </a:lnTo>
                      <a:lnTo>
                        <a:pt x="172" y="0"/>
                      </a:lnTo>
                      <a:close/>
                      <a:moveTo>
                        <a:pt x="182" y="0"/>
                      </a:moveTo>
                      <a:lnTo>
                        <a:pt x="187" y="0"/>
                      </a:lnTo>
                      <a:lnTo>
                        <a:pt x="188" y="1"/>
                      </a:lnTo>
                      <a:lnTo>
                        <a:pt x="187" y="2"/>
                      </a:lnTo>
                      <a:lnTo>
                        <a:pt x="182" y="2"/>
                      </a:lnTo>
                      <a:lnTo>
                        <a:pt x="181" y="1"/>
                      </a:lnTo>
                      <a:lnTo>
                        <a:pt x="182" y="0"/>
                      </a:lnTo>
                      <a:close/>
                      <a:moveTo>
                        <a:pt x="192" y="0"/>
                      </a:moveTo>
                      <a:lnTo>
                        <a:pt x="197" y="0"/>
                      </a:lnTo>
                      <a:lnTo>
                        <a:pt x="198" y="1"/>
                      </a:lnTo>
                      <a:lnTo>
                        <a:pt x="197" y="2"/>
                      </a:lnTo>
                      <a:lnTo>
                        <a:pt x="192" y="2"/>
                      </a:lnTo>
                      <a:lnTo>
                        <a:pt x="191" y="1"/>
                      </a:lnTo>
                      <a:lnTo>
                        <a:pt x="192" y="0"/>
                      </a:lnTo>
                      <a:close/>
                      <a:moveTo>
                        <a:pt x="202" y="0"/>
                      </a:moveTo>
                      <a:lnTo>
                        <a:pt x="207" y="0"/>
                      </a:lnTo>
                      <a:lnTo>
                        <a:pt x="208" y="1"/>
                      </a:lnTo>
                      <a:lnTo>
                        <a:pt x="207" y="2"/>
                      </a:lnTo>
                      <a:lnTo>
                        <a:pt x="202" y="2"/>
                      </a:lnTo>
                      <a:lnTo>
                        <a:pt x="201" y="1"/>
                      </a:lnTo>
                      <a:lnTo>
                        <a:pt x="202" y="0"/>
                      </a:lnTo>
                      <a:close/>
                      <a:moveTo>
                        <a:pt x="212" y="0"/>
                      </a:moveTo>
                      <a:lnTo>
                        <a:pt x="217" y="0"/>
                      </a:lnTo>
                      <a:lnTo>
                        <a:pt x="218" y="1"/>
                      </a:lnTo>
                      <a:lnTo>
                        <a:pt x="217" y="2"/>
                      </a:lnTo>
                      <a:lnTo>
                        <a:pt x="212" y="2"/>
                      </a:lnTo>
                      <a:lnTo>
                        <a:pt x="212" y="1"/>
                      </a:lnTo>
                      <a:lnTo>
                        <a:pt x="212" y="0"/>
                      </a:lnTo>
                      <a:close/>
                      <a:moveTo>
                        <a:pt x="222" y="0"/>
                      </a:moveTo>
                      <a:lnTo>
                        <a:pt x="227" y="0"/>
                      </a:lnTo>
                      <a:lnTo>
                        <a:pt x="228" y="1"/>
                      </a:lnTo>
                      <a:lnTo>
                        <a:pt x="227" y="2"/>
                      </a:lnTo>
                      <a:lnTo>
                        <a:pt x="222" y="2"/>
                      </a:lnTo>
                      <a:lnTo>
                        <a:pt x="221" y="1"/>
                      </a:lnTo>
                      <a:lnTo>
                        <a:pt x="222" y="0"/>
                      </a:lnTo>
                      <a:close/>
                      <a:moveTo>
                        <a:pt x="233" y="0"/>
                      </a:moveTo>
                      <a:lnTo>
                        <a:pt x="238" y="0"/>
                      </a:lnTo>
                      <a:lnTo>
                        <a:pt x="238" y="1"/>
                      </a:lnTo>
                      <a:lnTo>
                        <a:pt x="238" y="2"/>
                      </a:lnTo>
                      <a:lnTo>
                        <a:pt x="233" y="2"/>
                      </a:lnTo>
                      <a:lnTo>
                        <a:pt x="232" y="1"/>
                      </a:lnTo>
                      <a:lnTo>
                        <a:pt x="233" y="0"/>
                      </a:lnTo>
                      <a:close/>
                      <a:moveTo>
                        <a:pt x="242" y="0"/>
                      </a:moveTo>
                      <a:lnTo>
                        <a:pt x="247" y="0"/>
                      </a:lnTo>
                      <a:lnTo>
                        <a:pt x="248" y="1"/>
                      </a:lnTo>
                      <a:lnTo>
                        <a:pt x="247" y="2"/>
                      </a:lnTo>
                      <a:lnTo>
                        <a:pt x="242" y="2"/>
                      </a:lnTo>
                      <a:lnTo>
                        <a:pt x="242" y="1"/>
                      </a:lnTo>
                      <a:lnTo>
                        <a:pt x="242" y="0"/>
                      </a:lnTo>
                      <a:close/>
                      <a:moveTo>
                        <a:pt x="252" y="0"/>
                      </a:moveTo>
                      <a:lnTo>
                        <a:pt x="258" y="0"/>
                      </a:lnTo>
                      <a:lnTo>
                        <a:pt x="259" y="1"/>
                      </a:lnTo>
                      <a:lnTo>
                        <a:pt x="258" y="2"/>
                      </a:lnTo>
                      <a:lnTo>
                        <a:pt x="252" y="2"/>
                      </a:lnTo>
                      <a:lnTo>
                        <a:pt x="251" y="1"/>
                      </a:lnTo>
                      <a:lnTo>
                        <a:pt x="252" y="0"/>
                      </a:lnTo>
                      <a:close/>
                      <a:moveTo>
                        <a:pt x="263" y="0"/>
                      </a:moveTo>
                      <a:lnTo>
                        <a:pt x="268" y="0"/>
                      </a:lnTo>
                      <a:lnTo>
                        <a:pt x="268" y="1"/>
                      </a:lnTo>
                      <a:lnTo>
                        <a:pt x="268" y="2"/>
                      </a:lnTo>
                      <a:lnTo>
                        <a:pt x="263" y="2"/>
                      </a:lnTo>
                      <a:lnTo>
                        <a:pt x="262" y="1"/>
                      </a:lnTo>
                      <a:lnTo>
                        <a:pt x="263" y="0"/>
                      </a:lnTo>
                      <a:close/>
                      <a:moveTo>
                        <a:pt x="272" y="0"/>
                      </a:moveTo>
                      <a:lnTo>
                        <a:pt x="277" y="0"/>
                      </a:lnTo>
                      <a:lnTo>
                        <a:pt x="279" y="1"/>
                      </a:lnTo>
                      <a:lnTo>
                        <a:pt x="277" y="2"/>
                      </a:lnTo>
                      <a:lnTo>
                        <a:pt x="272" y="2"/>
                      </a:lnTo>
                      <a:lnTo>
                        <a:pt x="272" y="1"/>
                      </a:lnTo>
                      <a:lnTo>
                        <a:pt x="272" y="0"/>
                      </a:lnTo>
                      <a:close/>
                      <a:moveTo>
                        <a:pt x="283" y="0"/>
                      </a:moveTo>
                      <a:lnTo>
                        <a:pt x="288" y="0"/>
                      </a:lnTo>
                      <a:lnTo>
                        <a:pt x="289" y="1"/>
                      </a:lnTo>
                      <a:lnTo>
                        <a:pt x="288" y="2"/>
                      </a:lnTo>
                      <a:lnTo>
                        <a:pt x="283" y="2"/>
                      </a:lnTo>
                      <a:lnTo>
                        <a:pt x="282" y="1"/>
                      </a:lnTo>
                      <a:lnTo>
                        <a:pt x="283" y="0"/>
                      </a:lnTo>
                      <a:close/>
                      <a:moveTo>
                        <a:pt x="293" y="0"/>
                      </a:moveTo>
                      <a:lnTo>
                        <a:pt x="298" y="0"/>
                      </a:lnTo>
                      <a:lnTo>
                        <a:pt x="298" y="1"/>
                      </a:lnTo>
                      <a:lnTo>
                        <a:pt x="298" y="2"/>
                      </a:lnTo>
                      <a:lnTo>
                        <a:pt x="293" y="2"/>
                      </a:lnTo>
                      <a:lnTo>
                        <a:pt x="292" y="1"/>
                      </a:lnTo>
                      <a:lnTo>
                        <a:pt x="293" y="0"/>
                      </a:lnTo>
                      <a:close/>
                      <a:moveTo>
                        <a:pt x="303" y="0"/>
                      </a:moveTo>
                      <a:lnTo>
                        <a:pt x="308" y="0"/>
                      </a:lnTo>
                      <a:lnTo>
                        <a:pt x="309" y="1"/>
                      </a:lnTo>
                      <a:lnTo>
                        <a:pt x="308" y="2"/>
                      </a:lnTo>
                      <a:lnTo>
                        <a:pt x="303" y="2"/>
                      </a:lnTo>
                      <a:lnTo>
                        <a:pt x="302" y="1"/>
                      </a:lnTo>
                      <a:lnTo>
                        <a:pt x="303" y="0"/>
                      </a:lnTo>
                      <a:close/>
                      <a:moveTo>
                        <a:pt x="313" y="0"/>
                      </a:moveTo>
                      <a:lnTo>
                        <a:pt x="318" y="0"/>
                      </a:lnTo>
                      <a:lnTo>
                        <a:pt x="319" y="1"/>
                      </a:lnTo>
                      <a:lnTo>
                        <a:pt x="318" y="2"/>
                      </a:lnTo>
                      <a:lnTo>
                        <a:pt x="313" y="2"/>
                      </a:lnTo>
                      <a:lnTo>
                        <a:pt x="312" y="1"/>
                      </a:lnTo>
                      <a:lnTo>
                        <a:pt x="313" y="0"/>
                      </a:lnTo>
                      <a:close/>
                      <a:moveTo>
                        <a:pt x="323" y="0"/>
                      </a:moveTo>
                      <a:lnTo>
                        <a:pt x="328" y="0"/>
                      </a:lnTo>
                      <a:lnTo>
                        <a:pt x="329" y="1"/>
                      </a:lnTo>
                      <a:lnTo>
                        <a:pt x="328" y="2"/>
                      </a:lnTo>
                      <a:lnTo>
                        <a:pt x="323" y="2"/>
                      </a:lnTo>
                      <a:lnTo>
                        <a:pt x="322" y="1"/>
                      </a:lnTo>
                      <a:lnTo>
                        <a:pt x="323" y="0"/>
                      </a:lnTo>
                      <a:close/>
                      <a:moveTo>
                        <a:pt x="333" y="0"/>
                      </a:moveTo>
                      <a:lnTo>
                        <a:pt x="338" y="0"/>
                      </a:lnTo>
                      <a:lnTo>
                        <a:pt x="339" y="1"/>
                      </a:lnTo>
                      <a:lnTo>
                        <a:pt x="338" y="2"/>
                      </a:lnTo>
                      <a:lnTo>
                        <a:pt x="333" y="2"/>
                      </a:lnTo>
                      <a:lnTo>
                        <a:pt x="333" y="1"/>
                      </a:lnTo>
                      <a:lnTo>
                        <a:pt x="333" y="0"/>
                      </a:lnTo>
                      <a:close/>
                      <a:moveTo>
                        <a:pt x="343" y="0"/>
                      </a:moveTo>
                      <a:lnTo>
                        <a:pt x="349" y="0"/>
                      </a:lnTo>
                      <a:lnTo>
                        <a:pt x="349" y="1"/>
                      </a:lnTo>
                      <a:lnTo>
                        <a:pt x="349" y="2"/>
                      </a:lnTo>
                      <a:lnTo>
                        <a:pt x="343" y="2"/>
                      </a:lnTo>
                      <a:lnTo>
                        <a:pt x="342" y="1"/>
                      </a:lnTo>
                      <a:lnTo>
                        <a:pt x="343" y="0"/>
                      </a:lnTo>
                      <a:close/>
                      <a:moveTo>
                        <a:pt x="354" y="0"/>
                      </a:moveTo>
                      <a:lnTo>
                        <a:pt x="359" y="0"/>
                      </a:lnTo>
                      <a:lnTo>
                        <a:pt x="359" y="1"/>
                      </a:lnTo>
                      <a:lnTo>
                        <a:pt x="359" y="2"/>
                      </a:lnTo>
                      <a:lnTo>
                        <a:pt x="354" y="2"/>
                      </a:lnTo>
                      <a:lnTo>
                        <a:pt x="353" y="1"/>
                      </a:lnTo>
                      <a:lnTo>
                        <a:pt x="354" y="0"/>
                      </a:lnTo>
                      <a:close/>
                      <a:moveTo>
                        <a:pt x="363" y="0"/>
                      </a:moveTo>
                      <a:lnTo>
                        <a:pt x="368" y="0"/>
                      </a:lnTo>
                      <a:lnTo>
                        <a:pt x="369" y="1"/>
                      </a:lnTo>
                      <a:lnTo>
                        <a:pt x="368" y="2"/>
                      </a:lnTo>
                      <a:lnTo>
                        <a:pt x="363" y="2"/>
                      </a:lnTo>
                      <a:lnTo>
                        <a:pt x="363" y="1"/>
                      </a:lnTo>
                      <a:lnTo>
                        <a:pt x="363" y="0"/>
                      </a:lnTo>
                      <a:close/>
                      <a:moveTo>
                        <a:pt x="374" y="0"/>
                      </a:moveTo>
                      <a:lnTo>
                        <a:pt x="379" y="0"/>
                      </a:lnTo>
                      <a:lnTo>
                        <a:pt x="380" y="1"/>
                      </a:lnTo>
                      <a:lnTo>
                        <a:pt x="379" y="2"/>
                      </a:lnTo>
                      <a:lnTo>
                        <a:pt x="374" y="2"/>
                      </a:lnTo>
                      <a:lnTo>
                        <a:pt x="373" y="1"/>
                      </a:lnTo>
                      <a:lnTo>
                        <a:pt x="374" y="0"/>
                      </a:lnTo>
                      <a:close/>
                      <a:moveTo>
                        <a:pt x="384" y="0"/>
                      </a:moveTo>
                      <a:lnTo>
                        <a:pt x="389" y="0"/>
                      </a:lnTo>
                      <a:lnTo>
                        <a:pt x="389" y="1"/>
                      </a:lnTo>
                      <a:lnTo>
                        <a:pt x="389" y="2"/>
                      </a:lnTo>
                      <a:lnTo>
                        <a:pt x="384" y="2"/>
                      </a:lnTo>
                      <a:lnTo>
                        <a:pt x="383" y="1"/>
                      </a:lnTo>
                      <a:lnTo>
                        <a:pt x="384" y="0"/>
                      </a:lnTo>
                      <a:close/>
                      <a:moveTo>
                        <a:pt x="393" y="0"/>
                      </a:moveTo>
                      <a:lnTo>
                        <a:pt x="399" y="0"/>
                      </a:lnTo>
                      <a:lnTo>
                        <a:pt x="400" y="1"/>
                      </a:lnTo>
                      <a:lnTo>
                        <a:pt x="399" y="2"/>
                      </a:lnTo>
                      <a:lnTo>
                        <a:pt x="393" y="2"/>
                      </a:lnTo>
                      <a:lnTo>
                        <a:pt x="393" y="1"/>
                      </a:lnTo>
                      <a:lnTo>
                        <a:pt x="393" y="0"/>
                      </a:lnTo>
                      <a:close/>
                      <a:moveTo>
                        <a:pt x="404" y="0"/>
                      </a:moveTo>
                      <a:lnTo>
                        <a:pt x="409" y="0"/>
                      </a:lnTo>
                      <a:lnTo>
                        <a:pt x="410" y="1"/>
                      </a:lnTo>
                      <a:lnTo>
                        <a:pt x="409" y="2"/>
                      </a:lnTo>
                      <a:lnTo>
                        <a:pt x="404" y="2"/>
                      </a:lnTo>
                      <a:lnTo>
                        <a:pt x="403" y="1"/>
                      </a:lnTo>
                      <a:lnTo>
                        <a:pt x="404" y="0"/>
                      </a:lnTo>
                      <a:close/>
                      <a:moveTo>
                        <a:pt x="414" y="0"/>
                      </a:moveTo>
                      <a:lnTo>
                        <a:pt x="419" y="0"/>
                      </a:lnTo>
                      <a:lnTo>
                        <a:pt x="420" y="1"/>
                      </a:lnTo>
                      <a:lnTo>
                        <a:pt x="419" y="2"/>
                      </a:lnTo>
                      <a:lnTo>
                        <a:pt x="414" y="2"/>
                      </a:lnTo>
                      <a:lnTo>
                        <a:pt x="413" y="1"/>
                      </a:lnTo>
                      <a:lnTo>
                        <a:pt x="414" y="0"/>
                      </a:lnTo>
                      <a:close/>
                      <a:moveTo>
                        <a:pt x="424" y="0"/>
                      </a:moveTo>
                      <a:lnTo>
                        <a:pt x="429" y="0"/>
                      </a:lnTo>
                      <a:lnTo>
                        <a:pt x="430" y="1"/>
                      </a:lnTo>
                      <a:lnTo>
                        <a:pt x="429" y="2"/>
                      </a:lnTo>
                      <a:lnTo>
                        <a:pt x="424" y="2"/>
                      </a:lnTo>
                      <a:lnTo>
                        <a:pt x="423" y="1"/>
                      </a:lnTo>
                      <a:lnTo>
                        <a:pt x="424" y="0"/>
                      </a:lnTo>
                      <a:close/>
                      <a:moveTo>
                        <a:pt x="434" y="0"/>
                      </a:moveTo>
                      <a:lnTo>
                        <a:pt x="439" y="0"/>
                      </a:lnTo>
                      <a:lnTo>
                        <a:pt x="440" y="1"/>
                      </a:lnTo>
                      <a:lnTo>
                        <a:pt x="439" y="2"/>
                      </a:lnTo>
                      <a:lnTo>
                        <a:pt x="434" y="2"/>
                      </a:lnTo>
                      <a:lnTo>
                        <a:pt x="433" y="1"/>
                      </a:lnTo>
                      <a:lnTo>
                        <a:pt x="434" y="0"/>
                      </a:lnTo>
                      <a:close/>
                      <a:moveTo>
                        <a:pt x="445" y="0"/>
                      </a:moveTo>
                      <a:lnTo>
                        <a:pt x="449" y="0"/>
                      </a:lnTo>
                      <a:lnTo>
                        <a:pt x="450" y="1"/>
                      </a:lnTo>
                      <a:lnTo>
                        <a:pt x="449" y="2"/>
                      </a:lnTo>
                      <a:lnTo>
                        <a:pt x="445" y="2"/>
                      </a:lnTo>
                      <a:lnTo>
                        <a:pt x="444" y="1"/>
                      </a:lnTo>
                      <a:lnTo>
                        <a:pt x="445" y="0"/>
                      </a:lnTo>
                      <a:close/>
                      <a:moveTo>
                        <a:pt x="454" y="0"/>
                      </a:moveTo>
                      <a:lnTo>
                        <a:pt x="459" y="0"/>
                      </a:lnTo>
                      <a:lnTo>
                        <a:pt x="460" y="1"/>
                      </a:lnTo>
                      <a:lnTo>
                        <a:pt x="459" y="2"/>
                      </a:lnTo>
                      <a:lnTo>
                        <a:pt x="454" y="2"/>
                      </a:lnTo>
                      <a:lnTo>
                        <a:pt x="453" y="1"/>
                      </a:lnTo>
                      <a:lnTo>
                        <a:pt x="454" y="0"/>
                      </a:lnTo>
                      <a:close/>
                      <a:moveTo>
                        <a:pt x="464" y="0"/>
                      </a:moveTo>
                      <a:lnTo>
                        <a:pt x="467" y="0"/>
                      </a:lnTo>
                      <a:lnTo>
                        <a:pt x="468" y="1"/>
                      </a:lnTo>
                      <a:lnTo>
                        <a:pt x="467" y="2"/>
                      </a:lnTo>
                      <a:lnTo>
                        <a:pt x="464" y="2"/>
                      </a:lnTo>
                      <a:lnTo>
                        <a:pt x="463" y="1"/>
                      </a:lnTo>
                      <a:lnTo>
                        <a:pt x="464" y="0"/>
                      </a:lnTo>
                      <a:close/>
                    </a:path>
                  </a:pathLst>
                </a:custGeom>
                <a:solidFill>
                  <a:srgbClr val="000000"/>
                </a:solidFill>
                <a:ln w="9525">
                  <a:noFill/>
                  <a:round/>
                  <a:headEnd/>
                  <a:tailEnd/>
                </a:ln>
              </p:spPr>
              <p:txBody>
                <a:bodyPr/>
                <a:lstStyle/>
                <a:p>
                  <a:endParaRPr lang="en-US"/>
                </a:p>
              </p:txBody>
            </p:sp>
            <p:sp>
              <p:nvSpPr>
                <p:cNvPr id="669" name="Freeform 1385"/>
                <p:cNvSpPr>
                  <a:spLocks/>
                </p:cNvSpPr>
                <p:nvPr/>
              </p:nvSpPr>
              <p:spPr bwMode="auto">
                <a:xfrm>
                  <a:off x="2994"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70" name="Freeform 1386"/>
                <p:cNvSpPr>
                  <a:spLocks/>
                </p:cNvSpPr>
                <p:nvPr/>
              </p:nvSpPr>
              <p:spPr bwMode="auto">
                <a:xfrm>
                  <a:off x="3003"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71" name="Freeform 1387"/>
                <p:cNvSpPr>
                  <a:spLocks/>
                </p:cNvSpPr>
                <p:nvPr/>
              </p:nvSpPr>
              <p:spPr bwMode="auto">
                <a:xfrm>
                  <a:off x="3014"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72" name="Freeform 1388"/>
                <p:cNvSpPr>
                  <a:spLocks/>
                </p:cNvSpPr>
                <p:nvPr/>
              </p:nvSpPr>
              <p:spPr bwMode="auto">
                <a:xfrm>
                  <a:off x="3024"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73" name="Freeform 1389"/>
                <p:cNvSpPr>
                  <a:spLocks/>
                </p:cNvSpPr>
                <p:nvPr/>
              </p:nvSpPr>
              <p:spPr bwMode="auto">
                <a:xfrm>
                  <a:off x="3033"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74" name="Freeform 1390"/>
                <p:cNvSpPr>
                  <a:spLocks/>
                </p:cNvSpPr>
                <p:nvPr/>
              </p:nvSpPr>
              <p:spPr bwMode="auto">
                <a:xfrm>
                  <a:off x="304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75" name="Freeform 1391"/>
                <p:cNvSpPr>
                  <a:spLocks/>
                </p:cNvSpPr>
                <p:nvPr/>
              </p:nvSpPr>
              <p:spPr bwMode="auto">
                <a:xfrm>
                  <a:off x="305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76" name="Freeform 1392"/>
                <p:cNvSpPr>
                  <a:spLocks/>
                </p:cNvSpPr>
                <p:nvPr/>
              </p:nvSpPr>
              <p:spPr bwMode="auto">
                <a:xfrm>
                  <a:off x="306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77" name="Freeform 1393"/>
                <p:cNvSpPr>
                  <a:spLocks/>
                </p:cNvSpPr>
                <p:nvPr/>
              </p:nvSpPr>
              <p:spPr bwMode="auto">
                <a:xfrm>
                  <a:off x="307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78" name="Freeform 1394"/>
                <p:cNvSpPr>
                  <a:spLocks/>
                </p:cNvSpPr>
                <p:nvPr/>
              </p:nvSpPr>
              <p:spPr bwMode="auto">
                <a:xfrm>
                  <a:off x="3085"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679" name="Freeform 1395"/>
                <p:cNvSpPr>
                  <a:spLocks/>
                </p:cNvSpPr>
                <p:nvPr/>
              </p:nvSpPr>
              <p:spPr bwMode="auto">
                <a:xfrm>
                  <a:off x="309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80" name="Freeform 1396"/>
                <p:cNvSpPr>
                  <a:spLocks/>
                </p:cNvSpPr>
                <p:nvPr/>
              </p:nvSpPr>
              <p:spPr bwMode="auto">
                <a:xfrm>
                  <a:off x="3104"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81" name="Freeform 1397"/>
                <p:cNvSpPr>
                  <a:spLocks/>
                </p:cNvSpPr>
                <p:nvPr/>
              </p:nvSpPr>
              <p:spPr bwMode="auto">
                <a:xfrm>
                  <a:off x="3115"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682" name="Freeform 1398"/>
                <p:cNvSpPr>
                  <a:spLocks/>
                </p:cNvSpPr>
                <p:nvPr/>
              </p:nvSpPr>
              <p:spPr bwMode="auto">
                <a:xfrm>
                  <a:off x="3124"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83" name="Freeform 1399"/>
                <p:cNvSpPr>
                  <a:spLocks/>
                </p:cNvSpPr>
                <p:nvPr/>
              </p:nvSpPr>
              <p:spPr bwMode="auto">
                <a:xfrm>
                  <a:off x="3135"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84" name="Freeform 1400"/>
                <p:cNvSpPr>
                  <a:spLocks/>
                </p:cNvSpPr>
                <p:nvPr/>
              </p:nvSpPr>
              <p:spPr bwMode="auto">
                <a:xfrm>
                  <a:off x="3145"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685" name="Freeform 1401"/>
                <p:cNvSpPr>
                  <a:spLocks/>
                </p:cNvSpPr>
                <p:nvPr/>
              </p:nvSpPr>
              <p:spPr bwMode="auto">
                <a:xfrm>
                  <a:off x="315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86" name="Freeform 1402"/>
                <p:cNvSpPr>
                  <a:spLocks/>
                </p:cNvSpPr>
                <p:nvPr/>
              </p:nvSpPr>
              <p:spPr bwMode="auto">
                <a:xfrm>
                  <a:off x="3165"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87" name="Freeform 1403"/>
                <p:cNvSpPr>
                  <a:spLocks/>
                </p:cNvSpPr>
                <p:nvPr/>
              </p:nvSpPr>
              <p:spPr bwMode="auto">
                <a:xfrm>
                  <a:off x="317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88" name="Freeform 1404"/>
                <p:cNvSpPr>
                  <a:spLocks/>
                </p:cNvSpPr>
                <p:nvPr/>
              </p:nvSpPr>
              <p:spPr bwMode="auto">
                <a:xfrm>
                  <a:off x="318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89" name="Freeform 1405"/>
                <p:cNvSpPr>
                  <a:spLocks/>
                </p:cNvSpPr>
                <p:nvPr/>
              </p:nvSpPr>
              <p:spPr bwMode="auto">
                <a:xfrm>
                  <a:off x="319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90" name="Freeform 1406"/>
                <p:cNvSpPr>
                  <a:spLocks/>
                </p:cNvSpPr>
                <p:nvPr/>
              </p:nvSpPr>
              <p:spPr bwMode="auto">
                <a:xfrm>
                  <a:off x="3206"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691" name="Freeform 1407"/>
                <p:cNvSpPr>
                  <a:spLocks/>
                </p:cNvSpPr>
                <p:nvPr/>
              </p:nvSpPr>
              <p:spPr bwMode="auto">
                <a:xfrm>
                  <a:off x="321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92" name="Freeform 1408"/>
                <p:cNvSpPr>
                  <a:spLocks/>
                </p:cNvSpPr>
                <p:nvPr/>
              </p:nvSpPr>
              <p:spPr bwMode="auto">
                <a:xfrm>
                  <a:off x="322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93" name="Freeform 1409"/>
                <p:cNvSpPr>
                  <a:spLocks/>
                </p:cNvSpPr>
                <p:nvPr/>
              </p:nvSpPr>
              <p:spPr bwMode="auto">
                <a:xfrm>
                  <a:off x="3236"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694" name="Freeform 1410"/>
                <p:cNvSpPr>
                  <a:spLocks/>
                </p:cNvSpPr>
                <p:nvPr/>
              </p:nvSpPr>
              <p:spPr bwMode="auto">
                <a:xfrm>
                  <a:off x="3245"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95" name="Freeform 1411"/>
                <p:cNvSpPr>
                  <a:spLocks/>
                </p:cNvSpPr>
                <p:nvPr/>
              </p:nvSpPr>
              <p:spPr bwMode="auto">
                <a:xfrm>
                  <a:off x="325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96" name="Freeform 1412"/>
                <p:cNvSpPr>
                  <a:spLocks/>
                </p:cNvSpPr>
                <p:nvPr/>
              </p:nvSpPr>
              <p:spPr bwMode="auto">
                <a:xfrm>
                  <a:off x="3266" y="2616"/>
                  <a:ext cx="7" cy="2"/>
                </a:xfrm>
                <a:custGeom>
                  <a:avLst/>
                  <a:gdLst>
                    <a:gd name="T0" fmla="*/ 0 w 7"/>
                    <a:gd name="T1" fmla="*/ 0 h 2"/>
                    <a:gd name="T2" fmla="*/ 5 w 7"/>
                    <a:gd name="T3" fmla="*/ 0 h 2"/>
                    <a:gd name="T4" fmla="*/ 7 w 7"/>
                    <a:gd name="T5" fmla="*/ 1 h 2"/>
                    <a:gd name="T6" fmla="*/ 5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5" y="0"/>
                      </a:lnTo>
                      <a:lnTo>
                        <a:pt x="7"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697" name="Freeform 1413"/>
                <p:cNvSpPr>
                  <a:spLocks/>
                </p:cNvSpPr>
                <p:nvPr/>
              </p:nvSpPr>
              <p:spPr bwMode="auto">
                <a:xfrm>
                  <a:off x="327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98" name="Freeform 1414"/>
                <p:cNvSpPr>
                  <a:spLocks/>
                </p:cNvSpPr>
                <p:nvPr/>
              </p:nvSpPr>
              <p:spPr bwMode="auto">
                <a:xfrm>
                  <a:off x="328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699" name="Freeform 1415"/>
                <p:cNvSpPr>
                  <a:spLocks/>
                </p:cNvSpPr>
                <p:nvPr/>
              </p:nvSpPr>
              <p:spPr bwMode="auto">
                <a:xfrm>
                  <a:off x="329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00" name="Freeform 1416"/>
                <p:cNvSpPr>
                  <a:spLocks/>
                </p:cNvSpPr>
                <p:nvPr/>
              </p:nvSpPr>
              <p:spPr bwMode="auto">
                <a:xfrm>
                  <a:off x="330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01" name="Freeform 1417"/>
                <p:cNvSpPr>
                  <a:spLocks/>
                </p:cNvSpPr>
                <p:nvPr/>
              </p:nvSpPr>
              <p:spPr bwMode="auto">
                <a:xfrm>
                  <a:off x="331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02" name="Freeform 1418"/>
                <p:cNvSpPr>
                  <a:spLocks/>
                </p:cNvSpPr>
                <p:nvPr/>
              </p:nvSpPr>
              <p:spPr bwMode="auto">
                <a:xfrm>
                  <a:off x="3327"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703" name="Freeform 1419"/>
                <p:cNvSpPr>
                  <a:spLocks/>
                </p:cNvSpPr>
                <p:nvPr/>
              </p:nvSpPr>
              <p:spPr bwMode="auto">
                <a:xfrm>
                  <a:off x="3336"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04" name="Freeform 1420"/>
                <p:cNvSpPr>
                  <a:spLocks/>
                </p:cNvSpPr>
                <p:nvPr/>
              </p:nvSpPr>
              <p:spPr bwMode="auto">
                <a:xfrm>
                  <a:off x="3347"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05" name="Freeform 1421"/>
                <p:cNvSpPr>
                  <a:spLocks/>
                </p:cNvSpPr>
                <p:nvPr/>
              </p:nvSpPr>
              <p:spPr bwMode="auto">
                <a:xfrm>
                  <a:off x="3357"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706" name="Freeform 1422"/>
                <p:cNvSpPr>
                  <a:spLocks/>
                </p:cNvSpPr>
                <p:nvPr/>
              </p:nvSpPr>
              <p:spPr bwMode="auto">
                <a:xfrm>
                  <a:off x="336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07" name="Freeform 1423"/>
                <p:cNvSpPr>
                  <a:spLocks/>
                </p:cNvSpPr>
                <p:nvPr/>
              </p:nvSpPr>
              <p:spPr bwMode="auto">
                <a:xfrm>
                  <a:off x="3377"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08" name="Freeform 1424"/>
                <p:cNvSpPr>
                  <a:spLocks/>
                </p:cNvSpPr>
                <p:nvPr/>
              </p:nvSpPr>
              <p:spPr bwMode="auto">
                <a:xfrm>
                  <a:off x="3387" y="2616"/>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709" name="Freeform 1425"/>
                <p:cNvSpPr>
                  <a:spLocks/>
                </p:cNvSpPr>
                <p:nvPr/>
              </p:nvSpPr>
              <p:spPr bwMode="auto">
                <a:xfrm>
                  <a:off x="339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10" name="Freeform 1426"/>
                <p:cNvSpPr>
                  <a:spLocks/>
                </p:cNvSpPr>
                <p:nvPr/>
              </p:nvSpPr>
              <p:spPr bwMode="auto">
                <a:xfrm>
                  <a:off x="340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11" name="Freeform 1427"/>
                <p:cNvSpPr>
                  <a:spLocks/>
                </p:cNvSpPr>
                <p:nvPr/>
              </p:nvSpPr>
              <p:spPr bwMode="auto">
                <a:xfrm>
                  <a:off x="341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12" name="Freeform 1428"/>
                <p:cNvSpPr>
                  <a:spLocks/>
                </p:cNvSpPr>
                <p:nvPr/>
              </p:nvSpPr>
              <p:spPr bwMode="auto">
                <a:xfrm>
                  <a:off x="342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13" name="Freeform 1429"/>
                <p:cNvSpPr>
                  <a:spLocks/>
                </p:cNvSpPr>
                <p:nvPr/>
              </p:nvSpPr>
              <p:spPr bwMode="auto">
                <a:xfrm>
                  <a:off x="3438"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14" name="Freeform 1430"/>
                <p:cNvSpPr>
                  <a:spLocks/>
                </p:cNvSpPr>
                <p:nvPr/>
              </p:nvSpPr>
              <p:spPr bwMode="auto">
                <a:xfrm>
                  <a:off x="344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15" name="Freeform 1431"/>
                <p:cNvSpPr>
                  <a:spLocks/>
                </p:cNvSpPr>
                <p:nvPr/>
              </p:nvSpPr>
              <p:spPr bwMode="auto">
                <a:xfrm>
                  <a:off x="3457" y="2616"/>
                  <a:ext cx="5" cy="2"/>
                </a:xfrm>
                <a:custGeom>
                  <a:avLst/>
                  <a:gdLst>
                    <a:gd name="T0" fmla="*/ 1 w 5"/>
                    <a:gd name="T1" fmla="*/ 0 h 2"/>
                    <a:gd name="T2" fmla="*/ 4 w 5"/>
                    <a:gd name="T3" fmla="*/ 0 h 2"/>
                    <a:gd name="T4" fmla="*/ 5 w 5"/>
                    <a:gd name="T5" fmla="*/ 1 h 2"/>
                    <a:gd name="T6" fmla="*/ 4 w 5"/>
                    <a:gd name="T7" fmla="*/ 2 h 2"/>
                    <a:gd name="T8" fmla="*/ 1 w 5"/>
                    <a:gd name="T9" fmla="*/ 2 h 2"/>
                    <a:gd name="T10" fmla="*/ 0 w 5"/>
                    <a:gd name="T11" fmla="*/ 1 h 2"/>
                    <a:gd name="T12" fmla="*/ 1 w 5"/>
                    <a:gd name="T13" fmla="*/ 0 h 2"/>
                    <a:gd name="T14" fmla="*/ 1 w 5"/>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5"/>
                    <a:gd name="T25" fmla="*/ 0 h 2"/>
                    <a:gd name="T26" fmla="*/ 5 w 5"/>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 h="2">
                      <a:moveTo>
                        <a:pt x="1" y="0"/>
                      </a:moveTo>
                      <a:lnTo>
                        <a:pt x="4" y="0"/>
                      </a:lnTo>
                      <a:lnTo>
                        <a:pt x="5" y="1"/>
                      </a:lnTo>
                      <a:lnTo>
                        <a:pt x="4"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16" name="Freeform 1432"/>
                <p:cNvSpPr>
                  <a:spLocks noEditPoints="1"/>
                </p:cNvSpPr>
                <p:nvPr/>
              </p:nvSpPr>
              <p:spPr bwMode="auto">
                <a:xfrm>
                  <a:off x="2994" y="2616"/>
                  <a:ext cx="468" cy="2"/>
                </a:xfrm>
                <a:custGeom>
                  <a:avLst/>
                  <a:gdLst>
                    <a:gd name="T0" fmla="*/ 0 w 468"/>
                    <a:gd name="T1" fmla="*/ 1 h 2"/>
                    <a:gd name="T2" fmla="*/ 15 w 468"/>
                    <a:gd name="T3" fmla="*/ 2 h 2"/>
                    <a:gd name="T4" fmla="*/ 26 w 468"/>
                    <a:gd name="T5" fmla="*/ 0 h 2"/>
                    <a:gd name="T6" fmla="*/ 21 w 468"/>
                    <a:gd name="T7" fmla="*/ 0 h 2"/>
                    <a:gd name="T8" fmla="*/ 30 w 468"/>
                    <a:gd name="T9" fmla="*/ 1 h 2"/>
                    <a:gd name="T10" fmla="*/ 46 w 468"/>
                    <a:gd name="T11" fmla="*/ 2 h 2"/>
                    <a:gd name="T12" fmla="*/ 56 w 468"/>
                    <a:gd name="T13" fmla="*/ 0 h 2"/>
                    <a:gd name="T14" fmla="*/ 51 w 468"/>
                    <a:gd name="T15" fmla="*/ 0 h 2"/>
                    <a:gd name="T16" fmla="*/ 60 w 468"/>
                    <a:gd name="T17" fmla="*/ 1 h 2"/>
                    <a:gd name="T18" fmla="*/ 76 w 468"/>
                    <a:gd name="T19" fmla="*/ 2 h 2"/>
                    <a:gd name="T20" fmla="*/ 86 w 468"/>
                    <a:gd name="T21" fmla="*/ 0 h 2"/>
                    <a:gd name="T22" fmla="*/ 81 w 468"/>
                    <a:gd name="T23" fmla="*/ 0 h 2"/>
                    <a:gd name="T24" fmla="*/ 91 w 468"/>
                    <a:gd name="T25" fmla="*/ 1 h 2"/>
                    <a:gd name="T26" fmla="*/ 106 w 468"/>
                    <a:gd name="T27" fmla="*/ 2 h 2"/>
                    <a:gd name="T28" fmla="*/ 117 w 468"/>
                    <a:gd name="T29" fmla="*/ 0 h 2"/>
                    <a:gd name="T30" fmla="*/ 111 w 468"/>
                    <a:gd name="T31" fmla="*/ 0 h 2"/>
                    <a:gd name="T32" fmla="*/ 121 w 468"/>
                    <a:gd name="T33" fmla="*/ 1 h 2"/>
                    <a:gd name="T34" fmla="*/ 137 w 468"/>
                    <a:gd name="T35" fmla="*/ 2 h 2"/>
                    <a:gd name="T36" fmla="*/ 147 w 468"/>
                    <a:gd name="T37" fmla="*/ 0 h 2"/>
                    <a:gd name="T38" fmla="*/ 142 w 468"/>
                    <a:gd name="T39" fmla="*/ 0 h 2"/>
                    <a:gd name="T40" fmla="*/ 151 w 468"/>
                    <a:gd name="T41" fmla="*/ 1 h 2"/>
                    <a:gd name="T42" fmla="*/ 167 w 468"/>
                    <a:gd name="T43" fmla="*/ 2 h 2"/>
                    <a:gd name="T44" fmla="*/ 177 w 468"/>
                    <a:gd name="T45" fmla="*/ 0 h 2"/>
                    <a:gd name="T46" fmla="*/ 172 w 468"/>
                    <a:gd name="T47" fmla="*/ 0 h 2"/>
                    <a:gd name="T48" fmla="*/ 181 w 468"/>
                    <a:gd name="T49" fmla="*/ 1 h 2"/>
                    <a:gd name="T50" fmla="*/ 197 w 468"/>
                    <a:gd name="T51" fmla="*/ 2 h 2"/>
                    <a:gd name="T52" fmla="*/ 207 w 468"/>
                    <a:gd name="T53" fmla="*/ 0 h 2"/>
                    <a:gd name="T54" fmla="*/ 202 w 468"/>
                    <a:gd name="T55" fmla="*/ 0 h 2"/>
                    <a:gd name="T56" fmla="*/ 212 w 468"/>
                    <a:gd name="T57" fmla="*/ 1 h 2"/>
                    <a:gd name="T58" fmla="*/ 227 w 468"/>
                    <a:gd name="T59" fmla="*/ 2 h 2"/>
                    <a:gd name="T60" fmla="*/ 238 w 468"/>
                    <a:gd name="T61" fmla="*/ 0 h 2"/>
                    <a:gd name="T62" fmla="*/ 233 w 468"/>
                    <a:gd name="T63" fmla="*/ 0 h 2"/>
                    <a:gd name="T64" fmla="*/ 242 w 468"/>
                    <a:gd name="T65" fmla="*/ 1 h 2"/>
                    <a:gd name="T66" fmla="*/ 258 w 468"/>
                    <a:gd name="T67" fmla="*/ 2 h 2"/>
                    <a:gd name="T68" fmla="*/ 268 w 468"/>
                    <a:gd name="T69" fmla="*/ 0 h 2"/>
                    <a:gd name="T70" fmla="*/ 263 w 468"/>
                    <a:gd name="T71" fmla="*/ 0 h 2"/>
                    <a:gd name="T72" fmla="*/ 272 w 468"/>
                    <a:gd name="T73" fmla="*/ 1 h 2"/>
                    <a:gd name="T74" fmla="*/ 288 w 468"/>
                    <a:gd name="T75" fmla="*/ 2 h 2"/>
                    <a:gd name="T76" fmla="*/ 298 w 468"/>
                    <a:gd name="T77" fmla="*/ 0 h 2"/>
                    <a:gd name="T78" fmla="*/ 293 w 468"/>
                    <a:gd name="T79" fmla="*/ 0 h 2"/>
                    <a:gd name="T80" fmla="*/ 302 w 468"/>
                    <a:gd name="T81" fmla="*/ 1 h 2"/>
                    <a:gd name="T82" fmla="*/ 318 w 468"/>
                    <a:gd name="T83" fmla="*/ 2 h 2"/>
                    <a:gd name="T84" fmla="*/ 328 w 468"/>
                    <a:gd name="T85" fmla="*/ 0 h 2"/>
                    <a:gd name="T86" fmla="*/ 323 w 468"/>
                    <a:gd name="T87" fmla="*/ 0 h 2"/>
                    <a:gd name="T88" fmla="*/ 333 w 468"/>
                    <a:gd name="T89" fmla="*/ 1 h 2"/>
                    <a:gd name="T90" fmla="*/ 349 w 468"/>
                    <a:gd name="T91" fmla="*/ 2 h 2"/>
                    <a:gd name="T92" fmla="*/ 359 w 468"/>
                    <a:gd name="T93" fmla="*/ 0 h 2"/>
                    <a:gd name="T94" fmla="*/ 354 w 468"/>
                    <a:gd name="T95" fmla="*/ 0 h 2"/>
                    <a:gd name="T96" fmla="*/ 363 w 468"/>
                    <a:gd name="T97" fmla="*/ 1 h 2"/>
                    <a:gd name="T98" fmla="*/ 379 w 468"/>
                    <a:gd name="T99" fmla="*/ 2 h 2"/>
                    <a:gd name="T100" fmla="*/ 389 w 468"/>
                    <a:gd name="T101" fmla="*/ 0 h 2"/>
                    <a:gd name="T102" fmla="*/ 384 w 468"/>
                    <a:gd name="T103" fmla="*/ 0 h 2"/>
                    <a:gd name="T104" fmla="*/ 393 w 468"/>
                    <a:gd name="T105" fmla="*/ 1 h 2"/>
                    <a:gd name="T106" fmla="*/ 409 w 468"/>
                    <a:gd name="T107" fmla="*/ 2 h 2"/>
                    <a:gd name="T108" fmla="*/ 419 w 468"/>
                    <a:gd name="T109" fmla="*/ 0 h 2"/>
                    <a:gd name="T110" fmla="*/ 414 w 468"/>
                    <a:gd name="T111" fmla="*/ 0 h 2"/>
                    <a:gd name="T112" fmla="*/ 423 w 468"/>
                    <a:gd name="T113" fmla="*/ 1 h 2"/>
                    <a:gd name="T114" fmla="*/ 439 w 468"/>
                    <a:gd name="T115" fmla="*/ 2 h 2"/>
                    <a:gd name="T116" fmla="*/ 449 w 468"/>
                    <a:gd name="T117" fmla="*/ 0 h 2"/>
                    <a:gd name="T118" fmla="*/ 445 w 468"/>
                    <a:gd name="T119" fmla="*/ 0 h 2"/>
                    <a:gd name="T120" fmla="*/ 453 w 468"/>
                    <a:gd name="T121" fmla="*/ 1 h 2"/>
                    <a:gd name="T122" fmla="*/ 467 w 468"/>
                    <a:gd name="T123" fmla="*/ 2 h 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468"/>
                    <a:gd name="T187" fmla="*/ 0 h 2"/>
                    <a:gd name="T188" fmla="*/ 468 w 468"/>
                    <a:gd name="T189" fmla="*/ 2 h 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468" h="2">
                      <a:moveTo>
                        <a:pt x="1" y="0"/>
                      </a:moveTo>
                      <a:lnTo>
                        <a:pt x="5" y="0"/>
                      </a:lnTo>
                      <a:lnTo>
                        <a:pt x="6" y="1"/>
                      </a:lnTo>
                      <a:lnTo>
                        <a:pt x="5" y="2"/>
                      </a:lnTo>
                      <a:lnTo>
                        <a:pt x="1" y="2"/>
                      </a:lnTo>
                      <a:lnTo>
                        <a:pt x="0" y="1"/>
                      </a:lnTo>
                      <a:lnTo>
                        <a:pt x="1" y="0"/>
                      </a:lnTo>
                      <a:close/>
                      <a:moveTo>
                        <a:pt x="10" y="0"/>
                      </a:moveTo>
                      <a:lnTo>
                        <a:pt x="15" y="0"/>
                      </a:lnTo>
                      <a:lnTo>
                        <a:pt x="16" y="1"/>
                      </a:lnTo>
                      <a:lnTo>
                        <a:pt x="15" y="2"/>
                      </a:lnTo>
                      <a:lnTo>
                        <a:pt x="10" y="2"/>
                      </a:lnTo>
                      <a:lnTo>
                        <a:pt x="9" y="1"/>
                      </a:lnTo>
                      <a:lnTo>
                        <a:pt x="10" y="0"/>
                      </a:lnTo>
                      <a:close/>
                      <a:moveTo>
                        <a:pt x="21" y="0"/>
                      </a:moveTo>
                      <a:lnTo>
                        <a:pt x="26" y="0"/>
                      </a:lnTo>
                      <a:lnTo>
                        <a:pt x="26" y="1"/>
                      </a:lnTo>
                      <a:lnTo>
                        <a:pt x="26" y="2"/>
                      </a:lnTo>
                      <a:lnTo>
                        <a:pt x="21" y="2"/>
                      </a:lnTo>
                      <a:lnTo>
                        <a:pt x="20" y="1"/>
                      </a:lnTo>
                      <a:lnTo>
                        <a:pt x="21" y="0"/>
                      </a:lnTo>
                      <a:close/>
                      <a:moveTo>
                        <a:pt x="31" y="0"/>
                      </a:moveTo>
                      <a:lnTo>
                        <a:pt x="35" y="0"/>
                      </a:lnTo>
                      <a:lnTo>
                        <a:pt x="36" y="1"/>
                      </a:lnTo>
                      <a:lnTo>
                        <a:pt x="35" y="2"/>
                      </a:lnTo>
                      <a:lnTo>
                        <a:pt x="31" y="2"/>
                      </a:lnTo>
                      <a:lnTo>
                        <a:pt x="30" y="1"/>
                      </a:lnTo>
                      <a:lnTo>
                        <a:pt x="31" y="0"/>
                      </a:lnTo>
                      <a:close/>
                      <a:moveTo>
                        <a:pt x="40" y="0"/>
                      </a:moveTo>
                      <a:lnTo>
                        <a:pt x="46" y="0"/>
                      </a:lnTo>
                      <a:lnTo>
                        <a:pt x="47" y="1"/>
                      </a:lnTo>
                      <a:lnTo>
                        <a:pt x="46" y="2"/>
                      </a:lnTo>
                      <a:lnTo>
                        <a:pt x="40" y="2"/>
                      </a:lnTo>
                      <a:lnTo>
                        <a:pt x="39" y="1"/>
                      </a:lnTo>
                      <a:lnTo>
                        <a:pt x="40" y="0"/>
                      </a:lnTo>
                      <a:close/>
                      <a:moveTo>
                        <a:pt x="51" y="0"/>
                      </a:moveTo>
                      <a:lnTo>
                        <a:pt x="56" y="0"/>
                      </a:lnTo>
                      <a:lnTo>
                        <a:pt x="57" y="1"/>
                      </a:lnTo>
                      <a:lnTo>
                        <a:pt x="56" y="2"/>
                      </a:lnTo>
                      <a:lnTo>
                        <a:pt x="51" y="2"/>
                      </a:lnTo>
                      <a:lnTo>
                        <a:pt x="50" y="1"/>
                      </a:lnTo>
                      <a:lnTo>
                        <a:pt x="51" y="0"/>
                      </a:lnTo>
                      <a:close/>
                      <a:moveTo>
                        <a:pt x="61" y="0"/>
                      </a:moveTo>
                      <a:lnTo>
                        <a:pt x="66" y="0"/>
                      </a:lnTo>
                      <a:lnTo>
                        <a:pt x="67" y="1"/>
                      </a:lnTo>
                      <a:lnTo>
                        <a:pt x="66" y="2"/>
                      </a:lnTo>
                      <a:lnTo>
                        <a:pt x="61" y="2"/>
                      </a:lnTo>
                      <a:lnTo>
                        <a:pt x="60" y="1"/>
                      </a:lnTo>
                      <a:lnTo>
                        <a:pt x="61" y="0"/>
                      </a:lnTo>
                      <a:close/>
                      <a:moveTo>
                        <a:pt x="71" y="0"/>
                      </a:moveTo>
                      <a:lnTo>
                        <a:pt x="76" y="0"/>
                      </a:lnTo>
                      <a:lnTo>
                        <a:pt x="77" y="1"/>
                      </a:lnTo>
                      <a:lnTo>
                        <a:pt x="76" y="2"/>
                      </a:lnTo>
                      <a:lnTo>
                        <a:pt x="71" y="2"/>
                      </a:lnTo>
                      <a:lnTo>
                        <a:pt x="70" y="1"/>
                      </a:lnTo>
                      <a:lnTo>
                        <a:pt x="71" y="0"/>
                      </a:lnTo>
                      <a:close/>
                      <a:moveTo>
                        <a:pt x="81" y="0"/>
                      </a:moveTo>
                      <a:lnTo>
                        <a:pt x="86" y="0"/>
                      </a:lnTo>
                      <a:lnTo>
                        <a:pt x="87" y="1"/>
                      </a:lnTo>
                      <a:lnTo>
                        <a:pt x="86" y="2"/>
                      </a:lnTo>
                      <a:lnTo>
                        <a:pt x="81" y="2"/>
                      </a:lnTo>
                      <a:lnTo>
                        <a:pt x="80" y="1"/>
                      </a:lnTo>
                      <a:lnTo>
                        <a:pt x="81" y="0"/>
                      </a:lnTo>
                      <a:close/>
                      <a:moveTo>
                        <a:pt x="91" y="0"/>
                      </a:moveTo>
                      <a:lnTo>
                        <a:pt x="96" y="0"/>
                      </a:lnTo>
                      <a:lnTo>
                        <a:pt x="97" y="1"/>
                      </a:lnTo>
                      <a:lnTo>
                        <a:pt x="96" y="2"/>
                      </a:lnTo>
                      <a:lnTo>
                        <a:pt x="91" y="2"/>
                      </a:lnTo>
                      <a:lnTo>
                        <a:pt x="91" y="1"/>
                      </a:lnTo>
                      <a:lnTo>
                        <a:pt x="91" y="0"/>
                      </a:lnTo>
                      <a:close/>
                      <a:moveTo>
                        <a:pt x="101" y="0"/>
                      </a:moveTo>
                      <a:lnTo>
                        <a:pt x="106" y="0"/>
                      </a:lnTo>
                      <a:lnTo>
                        <a:pt x="107" y="1"/>
                      </a:lnTo>
                      <a:lnTo>
                        <a:pt x="106" y="2"/>
                      </a:lnTo>
                      <a:lnTo>
                        <a:pt x="101" y="2"/>
                      </a:lnTo>
                      <a:lnTo>
                        <a:pt x="100" y="1"/>
                      </a:lnTo>
                      <a:lnTo>
                        <a:pt x="101" y="0"/>
                      </a:lnTo>
                      <a:close/>
                      <a:moveTo>
                        <a:pt x="111" y="0"/>
                      </a:moveTo>
                      <a:lnTo>
                        <a:pt x="117" y="0"/>
                      </a:lnTo>
                      <a:lnTo>
                        <a:pt x="117" y="1"/>
                      </a:lnTo>
                      <a:lnTo>
                        <a:pt x="117" y="2"/>
                      </a:lnTo>
                      <a:lnTo>
                        <a:pt x="111" y="2"/>
                      </a:lnTo>
                      <a:lnTo>
                        <a:pt x="110" y="1"/>
                      </a:lnTo>
                      <a:lnTo>
                        <a:pt x="111" y="0"/>
                      </a:lnTo>
                      <a:close/>
                      <a:moveTo>
                        <a:pt x="121" y="0"/>
                      </a:moveTo>
                      <a:lnTo>
                        <a:pt x="126" y="0"/>
                      </a:lnTo>
                      <a:lnTo>
                        <a:pt x="127" y="1"/>
                      </a:lnTo>
                      <a:lnTo>
                        <a:pt x="126" y="2"/>
                      </a:lnTo>
                      <a:lnTo>
                        <a:pt x="121" y="2"/>
                      </a:lnTo>
                      <a:lnTo>
                        <a:pt x="121" y="1"/>
                      </a:lnTo>
                      <a:lnTo>
                        <a:pt x="121" y="0"/>
                      </a:lnTo>
                      <a:close/>
                      <a:moveTo>
                        <a:pt x="131" y="0"/>
                      </a:moveTo>
                      <a:lnTo>
                        <a:pt x="137" y="0"/>
                      </a:lnTo>
                      <a:lnTo>
                        <a:pt x="138" y="1"/>
                      </a:lnTo>
                      <a:lnTo>
                        <a:pt x="137" y="2"/>
                      </a:lnTo>
                      <a:lnTo>
                        <a:pt x="131" y="2"/>
                      </a:lnTo>
                      <a:lnTo>
                        <a:pt x="130" y="1"/>
                      </a:lnTo>
                      <a:lnTo>
                        <a:pt x="131" y="0"/>
                      </a:lnTo>
                      <a:close/>
                      <a:moveTo>
                        <a:pt x="142" y="0"/>
                      </a:moveTo>
                      <a:lnTo>
                        <a:pt x="147" y="0"/>
                      </a:lnTo>
                      <a:lnTo>
                        <a:pt x="147" y="1"/>
                      </a:lnTo>
                      <a:lnTo>
                        <a:pt x="147" y="2"/>
                      </a:lnTo>
                      <a:lnTo>
                        <a:pt x="142" y="2"/>
                      </a:lnTo>
                      <a:lnTo>
                        <a:pt x="141" y="1"/>
                      </a:lnTo>
                      <a:lnTo>
                        <a:pt x="142" y="0"/>
                      </a:lnTo>
                      <a:close/>
                      <a:moveTo>
                        <a:pt x="151" y="0"/>
                      </a:moveTo>
                      <a:lnTo>
                        <a:pt x="156" y="0"/>
                      </a:lnTo>
                      <a:lnTo>
                        <a:pt x="157" y="1"/>
                      </a:lnTo>
                      <a:lnTo>
                        <a:pt x="156" y="2"/>
                      </a:lnTo>
                      <a:lnTo>
                        <a:pt x="151" y="2"/>
                      </a:lnTo>
                      <a:lnTo>
                        <a:pt x="151" y="1"/>
                      </a:lnTo>
                      <a:lnTo>
                        <a:pt x="151" y="0"/>
                      </a:lnTo>
                      <a:close/>
                      <a:moveTo>
                        <a:pt x="162" y="0"/>
                      </a:moveTo>
                      <a:lnTo>
                        <a:pt x="167" y="0"/>
                      </a:lnTo>
                      <a:lnTo>
                        <a:pt x="168" y="1"/>
                      </a:lnTo>
                      <a:lnTo>
                        <a:pt x="167" y="2"/>
                      </a:lnTo>
                      <a:lnTo>
                        <a:pt x="162" y="2"/>
                      </a:lnTo>
                      <a:lnTo>
                        <a:pt x="161" y="1"/>
                      </a:lnTo>
                      <a:lnTo>
                        <a:pt x="162" y="0"/>
                      </a:lnTo>
                      <a:close/>
                      <a:moveTo>
                        <a:pt x="172" y="0"/>
                      </a:moveTo>
                      <a:lnTo>
                        <a:pt x="177" y="0"/>
                      </a:lnTo>
                      <a:lnTo>
                        <a:pt x="177" y="1"/>
                      </a:lnTo>
                      <a:lnTo>
                        <a:pt x="177" y="2"/>
                      </a:lnTo>
                      <a:lnTo>
                        <a:pt x="172" y="2"/>
                      </a:lnTo>
                      <a:lnTo>
                        <a:pt x="171" y="1"/>
                      </a:lnTo>
                      <a:lnTo>
                        <a:pt x="172" y="0"/>
                      </a:lnTo>
                      <a:close/>
                      <a:moveTo>
                        <a:pt x="182" y="0"/>
                      </a:moveTo>
                      <a:lnTo>
                        <a:pt x="187" y="0"/>
                      </a:lnTo>
                      <a:lnTo>
                        <a:pt x="188" y="1"/>
                      </a:lnTo>
                      <a:lnTo>
                        <a:pt x="187" y="2"/>
                      </a:lnTo>
                      <a:lnTo>
                        <a:pt x="182" y="2"/>
                      </a:lnTo>
                      <a:lnTo>
                        <a:pt x="181" y="1"/>
                      </a:lnTo>
                      <a:lnTo>
                        <a:pt x="182" y="0"/>
                      </a:lnTo>
                      <a:close/>
                      <a:moveTo>
                        <a:pt x="192" y="0"/>
                      </a:moveTo>
                      <a:lnTo>
                        <a:pt x="197" y="0"/>
                      </a:lnTo>
                      <a:lnTo>
                        <a:pt x="198" y="1"/>
                      </a:lnTo>
                      <a:lnTo>
                        <a:pt x="197" y="2"/>
                      </a:lnTo>
                      <a:lnTo>
                        <a:pt x="192" y="2"/>
                      </a:lnTo>
                      <a:lnTo>
                        <a:pt x="191" y="1"/>
                      </a:lnTo>
                      <a:lnTo>
                        <a:pt x="192" y="0"/>
                      </a:lnTo>
                      <a:close/>
                      <a:moveTo>
                        <a:pt x="202" y="0"/>
                      </a:moveTo>
                      <a:lnTo>
                        <a:pt x="207" y="0"/>
                      </a:lnTo>
                      <a:lnTo>
                        <a:pt x="208" y="1"/>
                      </a:lnTo>
                      <a:lnTo>
                        <a:pt x="207" y="2"/>
                      </a:lnTo>
                      <a:lnTo>
                        <a:pt x="202" y="2"/>
                      </a:lnTo>
                      <a:lnTo>
                        <a:pt x="201" y="1"/>
                      </a:lnTo>
                      <a:lnTo>
                        <a:pt x="202" y="0"/>
                      </a:lnTo>
                      <a:close/>
                      <a:moveTo>
                        <a:pt x="212" y="0"/>
                      </a:moveTo>
                      <a:lnTo>
                        <a:pt x="217" y="0"/>
                      </a:lnTo>
                      <a:lnTo>
                        <a:pt x="218" y="1"/>
                      </a:lnTo>
                      <a:lnTo>
                        <a:pt x="217" y="2"/>
                      </a:lnTo>
                      <a:lnTo>
                        <a:pt x="212" y="2"/>
                      </a:lnTo>
                      <a:lnTo>
                        <a:pt x="212" y="1"/>
                      </a:lnTo>
                      <a:lnTo>
                        <a:pt x="212" y="0"/>
                      </a:lnTo>
                      <a:close/>
                      <a:moveTo>
                        <a:pt x="222" y="0"/>
                      </a:moveTo>
                      <a:lnTo>
                        <a:pt x="227" y="0"/>
                      </a:lnTo>
                      <a:lnTo>
                        <a:pt x="228" y="1"/>
                      </a:lnTo>
                      <a:lnTo>
                        <a:pt x="227" y="2"/>
                      </a:lnTo>
                      <a:lnTo>
                        <a:pt x="222" y="2"/>
                      </a:lnTo>
                      <a:lnTo>
                        <a:pt x="221" y="1"/>
                      </a:lnTo>
                      <a:lnTo>
                        <a:pt x="222" y="0"/>
                      </a:lnTo>
                      <a:close/>
                      <a:moveTo>
                        <a:pt x="233" y="0"/>
                      </a:moveTo>
                      <a:lnTo>
                        <a:pt x="238" y="0"/>
                      </a:lnTo>
                      <a:lnTo>
                        <a:pt x="238" y="1"/>
                      </a:lnTo>
                      <a:lnTo>
                        <a:pt x="238" y="2"/>
                      </a:lnTo>
                      <a:lnTo>
                        <a:pt x="233" y="2"/>
                      </a:lnTo>
                      <a:lnTo>
                        <a:pt x="232" y="1"/>
                      </a:lnTo>
                      <a:lnTo>
                        <a:pt x="233" y="0"/>
                      </a:lnTo>
                      <a:close/>
                      <a:moveTo>
                        <a:pt x="242" y="0"/>
                      </a:moveTo>
                      <a:lnTo>
                        <a:pt x="247" y="0"/>
                      </a:lnTo>
                      <a:lnTo>
                        <a:pt x="248" y="1"/>
                      </a:lnTo>
                      <a:lnTo>
                        <a:pt x="247" y="2"/>
                      </a:lnTo>
                      <a:lnTo>
                        <a:pt x="242" y="2"/>
                      </a:lnTo>
                      <a:lnTo>
                        <a:pt x="242" y="1"/>
                      </a:lnTo>
                      <a:lnTo>
                        <a:pt x="242" y="0"/>
                      </a:lnTo>
                      <a:close/>
                      <a:moveTo>
                        <a:pt x="252" y="0"/>
                      </a:moveTo>
                      <a:lnTo>
                        <a:pt x="258" y="0"/>
                      </a:lnTo>
                      <a:lnTo>
                        <a:pt x="259" y="1"/>
                      </a:lnTo>
                      <a:lnTo>
                        <a:pt x="258" y="2"/>
                      </a:lnTo>
                      <a:lnTo>
                        <a:pt x="252" y="2"/>
                      </a:lnTo>
                      <a:lnTo>
                        <a:pt x="251" y="1"/>
                      </a:lnTo>
                      <a:lnTo>
                        <a:pt x="252" y="0"/>
                      </a:lnTo>
                      <a:close/>
                      <a:moveTo>
                        <a:pt x="263" y="0"/>
                      </a:moveTo>
                      <a:lnTo>
                        <a:pt x="268" y="0"/>
                      </a:lnTo>
                      <a:lnTo>
                        <a:pt x="268" y="1"/>
                      </a:lnTo>
                      <a:lnTo>
                        <a:pt x="268" y="2"/>
                      </a:lnTo>
                      <a:lnTo>
                        <a:pt x="263" y="2"/>
                      </a:lnTo>
                      <a:lnTo>
                        <a:pt x="262" y="1"/>
                      </a:lnTo>
                      <a:lnTo>
                        <a:pt x="263" y="0"/>
                      </a:lnTo>
                      <a:close/>
                      <a:moveTo>
                        <a:pt x="272" y="0"/>
                      </a:moveTo>
                      <a:lnTo>
                        <a:pt x="277" y="0"/>
                      </a:lnTo>
                      <a:lnTo>
                        <a:pt x="279" y="1"/>
                      </a:lnTo>
                      <a:lnTo>
                        <a:pt x="277" y="2"/>
                      </a:lnTo>
                      <a:lnTo>
                        <a:pt x="272" y="2"/>
                      </a:lnTo>
                      <a:lnTo>
                        <a:pt x="272" y="1"/>
                      </a:lnTo>
                      <a:lnTo>
                        <a:pt x="272" y="0"/>
                      </a:lnTo>
                      <a:close/>
                      <a:moveTo>
                        <a:pt x="283" y="0"/>
                      </a:moveTo>
                      <a:lnTo>
                        <a:pt x="288" y="0"/>
                      </a:lnTo>
                      <a:lnTo>
                        <a:pt x="289" y="1"/>
                      </a:lnTo>
                      <a:lnTo>
                        <a:pt x="288" y="2"/>
                      </a:lnTo>
                      <a:lnTo>
                        <a:pt x="283" y="2"/>
                      </a:lnTo>
                      <a:lnTo>
                        <a:pt x="282" y="1"/>
                      </a:lnTo>
                      <a:lnTo>
                        <a:pt x="283" y="0"/>
                      </a:lnTo>
                      <a:close/>
                      <a:moveTo>
                        <a:pt x="293" y="0"/>
                      </a:moveTo>
                      <a:lnTo>
                        <a:pt x="298" y="0"/>
                      </a:lnTo>
                      <a:lnTo>
                        <a:pt x="298" y="1"/>
                      </a:lnTo>
                      <a:lnTo>
                        <a:pt x="298" y="2"/>
                      </a:lnTo>
                      <a:lnTo>
                        <a:pt x="293" y="2"/>
                      </a:lnTo>
                      <a:lnTo>
                        <a:pt x="292" y="1"/>
                      </a:lnTo>
                      <a:lnTo>
                        <a:pt x="293" y="0"/>
                      </a:lnTo>
                      <a:close/>
                      <a:moveTo>
                        <a:pt x="303" y="0"/>
                      </a:moveTo>
                      <a:lnTo>
                        <a:pt x="308" y="0"/>
                      </a:lnTo>
                      <a:lnTo>
                        <a:pt x="309" y="1"/>
                      </a:lnTo>
                      <a:lnTo>
                        <a:pt x="308" y="2"/>
                      </a:lnTo>
                      <a:lnTo>
                        <a:pt x="303" y="2"/>
                      </a:lnTo>
                      <a:lnTo>
                        <a:pt x="302" y="1"/>
                      </a:lnTo>
                      <a:lnTo>
                        <a:pt x="303" y="0"/>
                      </a:lnTo>
                      <a:close/>
                      <a:moveTo>
                        <a:pt x="313" y="0"/>
                      </a:moveTo>
                      <a:lnTo>
                        <a:pt x="318" y="0"/>
                      </a:lnTo>
                      <a:lnTo>
                        <a:pt x="319" y="1"/>
                      </a:lnTo>
                      <a:lnTo>
                        <a:pt x="318" y="2"/>
                      </a:lnTo>
                      <a:lnTo>
                        <a:pt x="313" y="2"/>
                      </a:lnTo>
                      <a:lnTo>
                        <a:pt x="312" y="1"/>
                      </a:lnTo>
                      <a:lnTo>
                        <a:pt x="313" y="0"/>
                      </a:lnTo>
                      <a:close/>
                      <a:moveTo>
                        <a:pt x="323" y="0"/>
                      </a:moveTo>
                      <a:lnTo>
                        <a:pt x="328" y="0"/>
                      </a:lnTo>
                      <a:lnTo>
                        <a:pt x="329" y="1"/>
                      </a:lnTo>
                      <a:lnTo>
                        <a:pt x="328" y="2"/>
                      </a:lnTo>
                      <a:lnTo>
                        <a:pt x="323" y="2"/>
                      </a:lnTo>
                      <a:lnTo>
                        <a:pt x="322" y="1"/>
                      </a:lnTo>
                      <a:lnTo>
                        <a:pt x="323" y="0"/>
                      </a:lnTo>
                      <a:close/>
                      <a:moveTo>
                        <a:pt x="333" y="0"/>
                      </a:moveTo>
                      <a:lnTo>
                        <a:pt x="338" y="0"/>
                      </a:lnTo>
                      <a:lnTo>
                        <a:pt x="339" y="1"/>
                      </a:lnTo>
                      <a:lnTo>
                        <a:pt x="338" y="2"/>
                      </a:lnTo>
                      <a:lnTo>
                        <a:pt x="333" y="2"/>
                      </a:lnTo>
                      <a:lnTo>
                        <a:pt x="333" y="1"/>
                      </a:lnTo>
                      <a:lnTo>
                        <a:pt x="333" y="0"/>
                      </a:lnTo>
                      <a:close/>
                      <a:moveTo>
                        <a:pt x="343" y="0"/>
                      </a:moveTo>
                      <a:lnTo>
                        <a:pt x="349" y="0"/>
                      </a:lnTo>
                      <a:lnTo>
                        <a:pt x="349" y="1"/>
                      </a:lnTo>
                      <a:lnTo>
                        <a:pt x="349" y="2"/>
                      </a:lnTo>
                      <a:lnTo>
                        <a:pt x="343" y="2"/>
                      </a:lnTo>
                      <a:lnTo>
                        <a:pt x="342" y="1"/>
                      </a:lnTo>
                      <a:lnTo>
                        <a:pt x="343" y="0"/>
                      </a:lnTo>
                      <a:close/>
                      <a:moveTo>
                        <a:pt x="354" y="0"/>
                      </a:moveTo>
                      <a:lnTo>
                        <a:pt x="359" y="0"/>
                      </a:lnTo>
                      <a:lnTo>
                        <a:pt x="359" y="1"/>
                      </a:lnTo>
                      <a:lnTo>
                        <a:pt x="359" y="2"/>
                      </a:lnTo>
                      <a:lnTo>
                        <a:pt x="354" y="2"/>
                      </a:lnTo>
                      <a:lnTo>
                        <a:pt x="353" y="1"/>
                      </a:lnTo>
                      <a:lnTo>
                        <a:pt x="354" y="0"/>
                      </a:lnTo>
                      <a:close/>
                      <a:moveTo>
                        <a:pt x="363" y="0"/>
                      </a:moveTo>
                      <a:lnTo>
                        <a:pt x="368" y="0"/>
                      </a:lnTo>
                      <a:lnTo>
                        <a:pt x="369" y="1"/>
                      </a:lnTo>
                      <a:lnTo>
                        <a:pt x="368" y="2"/>
                      </a:lnTo>
                      <a:lnTo>
                        <a:pt x="363" y="2"/>
                      </a:lnTo>
                      <a:lnTo>
                        <a:pt x="363" y="1"/>
                      </a:lnTo>
                      <a:lnTo>
                        <a:pt x="363" y="0"/>
                      </a:lnTo>
                      <a:close/>
                      <a:moveTo>
                        <a:pt x="374" y="0"/>
                      </a:moveTo>
                      <a:lnTo>
                        <a:pt x="379" y="0"/>
                      </a:lnTo>
                      <a:lnTo>
                        <a:pt x="380" y="1"/>
                      </a:lnTo>
                      <a:lnTo>
                        <a:pt x="379" y="2"/>
                      </a:lnTo>
                      <a:lnTo>
                        <a:pt x="374" y="2"/>
                      </a:lnTo>
                      <a:lnTo>
                        <a:pt x="373" y="1"/>
                      </a:lnTo>
                      <a:lnTo>
                        <a:pt x="374" y="0"/>
                      </a:lnTo>
                      <a:close/>
                      <a:moveTo>
                        <a:pt x="384" y="0"/>
                      </a:moveTo>
                      <a:lnTo>
                        <a:pt x="389" y="0"/>
                      </a:lnTo>
                      <a:lnTo>
                        <a:pt x="389" y="1"/>
                      </a:lnTo>
                      <a:lnTo>
                        <a:pt x="389" y="2"/>
                      </a:lnTo>
                      <a:lnTo>
                        <a:pt x="384" y="2"/>
                      </a:lnTo>
                      <a:lnTo>
                        <a:pt x="383" y="1"/>
                      </a:lnTo>
                      <a:lnTo>
                        <a:pt x="384" y="0"/>
                      </a:lnTo>
                      <a:close/>
                      <a:moveTo>
                        <a:pt x="393" y="0"/>
                      </a:moveTo>
                      <a:lnTo>
                        <a:pt x="399" y="0"/>
                      </a:lnTo>
                      <a:lnTo>
                        <a:pt x="400" y="1"/>
                      </a:lnTo>
                      <a:lnTo>
                        <a:pt x="399" y="2"/>
                      </a:lnTo>
                      <a:lnTo>
                        <a:pt x="393" y="2"/>
                      </a:lnTo>
                      <a:lnTo>
                        <a:pt x="393" y="1"/>
                      </a:lnTo>
                      <a:lnTo>
                        <a:pt x="393" y="0"/>
                      </a:lnTo>
                      <a:close/>
                      <a:moveTo>
                        <a:pt x="404" y="0"/>
                      </a:moveTo>
                      <a:lnTo>
                        <a:pt x="409" y="0"/>
                      </a:lnTo>
                      <a:lnTo>
                        <a:pt x="410" y="1"/>
                      </a:lnTo>
                      <a:lnTo>
                        <a:pt x="409" y="2"/>
                      </a:lnTo>
                      <a:lnTo>
                        <a:pt x="404" y="2"/>
                      </a:lnTo>
                      <a:lnTo>
                        <a:pt x="403" y="1"/>
                      </a:lnTo>
                      <a:lnTo>
                        <a:pt x="404" y="0"/>
                      </a:lnTo>
                      <a:close/>
                      <a:moveTo>
                        <a:pt x="414" y="0"/>
                      </a:moveTo>
                      <a:lnTo>
                        <a:pt x="419" y="0"/>
                      </a:lnTo>
                      <a:lnTo>
                        <a:pt x="420" y="1"/>
                      </a:lnTo>
                      <a:lnTo>
                        <a:pt x="419" y="2"/>
                      </a:lnTo>
                      <a:lnTo>
                        <a:pt x="414" y="2"/>
                      </a:lnTo>
                      <a:lnTo>
                        <a:pt x="413" y="1"/>
                      </a:lnTo>
                      <a:lnTo>
                        <a:pt x="414" y="0"/>
                      </a:lnTo>
                      <a:close/>
                      <a:moveTo>
                        <a:pt x="424" y="0"/>
                      </a:moveTo>
                      <a:lnTo>
                        <a:pt x="429" y="0"/>
                      </a:lnTo>
                      <a:lnTo>
                        <a:pt x="430" y="1"/>
                      </a:lnTo>
                      <a:lnTo>
                        <a:pt x="429" y="2"/>
                      </a:lnTo>
                      <a:lnTo>
                        <a:pt x="424" y="2"/>
                      </a:lnTo>
                      <a:lnTo>
                        <a:pt x="423" y="1"/>
                      </a:lnTo>
                      <a:lnTo>
                        <a:pt x="424" y="0"/>
                      </a:lnTo>
                      <a:close/>
                      <a:moveTo>
                        <a:pt x="434" y="0"/>
                      </a:moveTo>
                      <a:lnTo>
                        <a:pt x="439" y="0"/>
                      </a:lnTo>
                      <a:lnTo>
                        <a:pt x="440" y="1"/>
                      </a:lnTo>
                      <a:lnTo>
                        <a:pt x="439" y="2"/>
                      </a:lnTo>
                      <a:lnTo>
                        <a:pt x="434" y="2"/>
                      </a:lnTo>
                      <a:lnTo>
                        <a:pt x="433" y="1"/>
                      </a:lnTo>
                      <a:lnTo>
                        <a:pt x="434" y="0"/>
                      </a:lnTo>
                      <a:close/>
                      <a:moveTo>
                        <a:pt x="445" y="0"/>
                      </a:moveTo>
                      <a:lnTo>
                        <a:pt x="449" y="0"/>
                      </a:lnTo>
                      <a:lnTo>
                        <a:pt x="450" y="1"/>
                      </a:lnTo>
                      <a:lnTo>
                        <a:pt x="449" y="2"/>
                      </a:lnTo>
                      <a:lnTo>
                        <a:pt x="445" y="2"/>
                      </a:lnTo>
                      <a:lnTo>
                        <a:pt x="444" y="1"/>
                      </a:lnTo>
                      <a:lnTo>
                        <a:pt x="445" y="0"/>
                      </a:lnTo>
                      <a:close/>
                      <a:moveTo>
                        <a:pt x="454" y="0"/>
                      </a:moveTo>
                      <a:lnTo>
                        <a:pt x="459" y="0"/>
                      </a:lnTo>
                      <a:lnTo>
                        <a:pt x="460" y="1"/>
                      </a:lnTo>
                      <a:lnTo>
                        <a:pt x="459" y="2"/>
                      </a:lnTo>
                      <a:lnTo>
                        <a:pt x="454" y="2"/>
                      </a:lnTo>
                      <a:lnTo>
                        <a:pt x="453" y="1"/>
                      </a:lnTo>
                      <a:lnTo>
                        <a:pt x="454" y="0"/>
                      </a:lnTo>
                      <a:close/>
                      <a:moveTo>
                        <a:pt x="464" y="0"/>
                      </a:moveTo>
                      <a:lnTo>
                        <a:pt x="467" y="0"/>
                      </a:lnTo>
                      <a:lnTo>
                        <a:pt x="468" y="1"/>
                      </a:lnTo>
                      <a:lnTo>
                        <a:pt x="467" y="2"/>
                      </a:lnTo>
                      <a:lnTo>
                        <a:pt x="464" y="2"/>
                      </a:lnTo>
                      <a:lnTo>
                        <a:pt x="463" y="1"/>
                      </a:lnTo>
                      <a:lnTo>
                        <a:pt x="464" y="0"/>
                      </a:lnTo>
                      <a:close/>
                    </a:path>
                  </a:pathLst>
                </a:custGeom>
                <a:solidFill>
                  <a:srgbClr val="000000"/>
                </a:solidFill>
                <a:ln w="9525">
                  <a:noFill/>
                  <a:round/>
                  <a:headEnd/>
                  <a:tailEnd/>
                </a:ln>
              </p:spPr>
              <p:txBody>
                <a:bodyPr/>
                <a:lstStyle/>
                <a:p>
                  <a:endParaRPr lang="en-US"/>
                </a:p>
              </p:txBody>
            </p:sp>
            <p:sp>
              <p:nvSpPr>
                <p:cNvPr id="717" name="Freeform 1433"/>
                <p:cNvSpPr>
                  <a:spLocks/>
                </p:cNvSpPr>
                <p:nvPr/>
              </p:nvSpPr>
              <p:spPr bwMode="auto">
                <a:xfrm>
                  <a:off x="2994"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18" name="Freeform 1434"/>
                <p:cNvSpPr>
                  <a:spLocks/>
                </p:cNvSpPr>
                <p:nvPr/>
              </p:nvSpPr>
              <p:spPr bwMode="auto">
                <a:xfrm>
                  <a:off x="3003"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19" name="Freeform 1435"/>
                <p:cNvSpPr>
                  <a:spLocks/>
                </p:cNvSpPr>
                <p:nvPr/>
              </p:nvSpPr>
              <p:spPr bwMode="auto">
                <a:xfrm>
                  <a:off x="3014"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20" name="Freeform 1436"/>
                <p:cNvSpPr>
                  <a:spLocks/>
                </p:cNvSpPr>
                <p:nvPr/>
              </p:nvSpPr>
              <p:spPr bwMode="auto">
                <a:xfrm>
                  <a:off x="3024"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21" name="Freeform 1437"/>
                <p:cNvSpPr>
                  <a:spLocks/>
                </p:cNvSpPr>
                <p:nvPr/>
              </p:nvSpPr>
              <p:spPr bwMode="auto">
                <a:xfrm>
                  <a:off x="3033"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22" name="Freeform 1438"/>
                <p:cNvSpPr>
                  <a:spLocks/>
                </p:cNvSpPr>
                <p:nvPr/>
              </p:nvSpPr>
              <p:spPr bwMode="auto">
                <a:xfrm>
                  <a:off x="304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23" name="Freeform 1439"/>
                <p:cNvSpPr>
                  <a:spLocks/>
                </p:cNvSpPr>
                <p:nvPr/>
              </p:nvSpPr>
              <p:spPr bwMode="auto">
                <a:xfrm>
                  <a:off x="305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24" name="Freeform 1440"/>
                <p:cNvSpPr>
                  <a:spLocks/>
                </p:cNvSpPr>
                <p:nvPr/>
              </p:nvSpPr>
              <p:spPr bwMode="auto">
                <a:xfrm>
                  <a:off x="306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25" name="Freeform 1441"/>
                <p:cNvSpPr>
                  <a:spLocks/>
                </p:cNvSpPr>
                <p:nvPr/>
              </p:nvSpPr>
              <p:spPr bwMode="auto">
                <a:xfrm>
                  <a:off x="307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26" name="Freeform 1442"/>
                <p:cNvSpPr>
                  <a:spLocks/>
                </p:cNvSpPr>
                <p:nvPr/>
              </p:nvSpPr>
              <p:spPr bwMode="auto">
                <a:xfrm>
                  <a:off x="3085"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727" name="Freeform 1443"/>
                <p:cNvSpPr>
                  <a:spLocks/>
                </p:cNvSpPr>
                <p:nvPr/>
              </p:nvSpPr>
              <p:spPr bwMode="auto">
                <a:xfrm>
                  <a:off x="309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28" name="Freeform 1444"/>
                <p:cNvSpPr>
                  <a:spLocks/>
                </p:cNvSpPr>
                <p:nvPr/>
              </p:nvSpPr>
              <p:spPr bwMode="auto">
                <a:xfrm>
                  <a:off x="3104"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29" name="Freeform 1445"/>
                <p:cNvSpPr>
                  <a:spLocks/>
                </p:cNvSpPr>
                <p:nvPr/>
              </p:nvSpPr>
              <p:spPr bwMode="auto">
                <a:xfrm>
                  <a:off x="3115"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730" name="Freeform 1446"/>
                <p:cNvSpPr>
                  <a:spLocks/>
                </p:cNvSpPr>
                <p:nvPr/>
              </p:nvSpPr>
              <p:spPr bwMode="auto">
                <a:xfrm>
                  <a:off x="3124"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31" name="Freeform 1447"/>
                <p:cNvSpPr>
                  <a:spLocks/>
                </p:cNvSpPr>
                <p:nvPr/>
              </p:nvSpPr>
              <p:spPr bwMode="auto">
                <a:xfrm>
                  <a:off x="3135"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32" name="Freeform 1448"/>
                <p:cNvSpPr>
                  <a:spLocks/>
                </p:cNvSpPr>
                <p:nvPr/>
              </p:nvSpPr>
              <p:spPr bwMode="auto">
                <a:xfrm>
                  <a:off x="3145"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733" name="Freeform 1449"/>
                <p:cNvSpPr>
                  <a:spLocks/>
                </p:cNvSpPr>
                <p:nvPr/>
              </p:nvSpPr>
              <p:spPr bwMode="auto">
                <a:xfrm>
                  <a:off x="315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34" name="Freeform 1450"/>
                <p:cNvSpPr>
                  <a:spLocks/>
                </p:cNvSpPr>
                <p:nvPr/>
              </p:nvSpPr>
              <p:spPr bwMode="auto">
                <a:xfrm>
                  <a:off x="3165"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35" name="Freeform 1451"/>
                <p:cNvSpPr>
                  <a:spLocks/>
                </p:cNvSpPr>
                <p:nvPr/>
              </p:nvSpPr>
              <p:spPr bwMode="auto">
                <a:xfrm>
                  <a:off x="317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36" name="Freeform 1452"/>
                <p:cNvSpPr>
                  <a:spLocks/>
                </p:cNvSpPr>
                <p:nvPr/>
              </p:nvSpPr>
              <p:spPr bwMode="auto">
                <a:xfrm>
                  <a:off x="318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37" name="Freeform 1453"/>
                <p:cNvSpPr>
                  <a:spLocks/>
                </p:cNvSpPr>
                <p:nvPr/>
              </p:nvSpPr>
              <p:spPr bwMode="auto">
                <a:xfrm>
                  <a:off x="319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38" name="Freeform 1454"/>
                <p:cNvSpPr>
                  <a:spLocks/>
                </p:cNvSpPr>
                <p:nvPr/>
              </p:nvSpPr>
              <p:spPr bwMode="auto">
                <a:xfrm>
                  <a:off x="3206"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739" name="Freeform 1455"/>
                <p:cNvSpPr>
                  <a:spLocks/>
                </p:cNvSpPr>
                <p:nvPr/>
              </p:nvSpPr>
              <p:spPr bwMode="auto">
                <a:xfrm>
                  <a:off x="3215"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40" name="Freeform 1456"/>
                <p:cNvSpPr>
                  <a:spLocks/>
                </p:cNvSpPr>
                <p:nvPr/>
              </p:nvSpPr>
              <p:spPr bwMode="auto">
                <a:xfrm>
                  <a:off x="322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41" name="Freeform 1457"/>
                <p:cNvSpPr>
                  <a:spLocks/>
                </p:cNvSpPr>
                <p:nvPr/>
              </p:nvSpPr>
              <p:spPr bwMode="auto">
                <a:xfrm>
                  <a:off x="3236"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742" name="Freeform 1458"/>
                <p:cNvSpPr>
                  <a:spLocks/>
                </p:cNvSpPr>
                <p:nvPr/>
              </p:nvSpPr>
              <p:spPr bwMode="auto">
                <a:xfrm>
                  <a:off x="3245"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43" name="Freeform 1459"/>
                <p:cNvSpPr>
                  <a:spLocks/>
                </p:cNvSpPr>
                <p:nvPr/>
              </p:nvSpPr>
              <p:spPr bwMode="auto">
                <a:xfrm>
                  <a:off x="325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44" name="Freeform 1460"/>
                <p:cNvSpPr>
                  <a:spLocks/>
                </p:cNvSpPr>
                <p:nvPr/>
              </p:nvSpPr>
              <p:spPr bwMode="auto">
                <a:xfrm>
                  <a:off x="3266" y="2616"/>
                  <a:ext cx="7" cy="2"/>
                </a:xfrm>
                <a:custGeom>
                  <a:avLst/>
                  <a:gdLst>
                    <a:gd name="T0" fmla="*/ 0 w 7"/>
                    <a:gd name="T1" fmla="*/ 0 h 2"/>
                    <a:gd name="T2" fmla="*/ 5 w 7"/>
                    <a:gd name="T3" fmla="*/ 0 h 2"/>
                    <a:gd name="T4" fmla="*/ 7 w 7"/>
                    <a:gd name="T5" fmla="*/ 1 h 2"/>
                    <a:gd name="T6" fmla="*/ 5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5" y="0"/>
                      </a:lnTo>
                      <a:lnTo>
                        <a:pt x="7"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745" name="Freeform 1461"/>
                <p:cNvSpPr>
                  <a:spLocks/>
                </p:cNvSpPr>
                <p:nvPr/>
              </p:nvSpPr>
              <p:spPr bwMode="auto">
                <a:xfrm>
                  <a:off x="327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46" name="Freeform 1462"/>
                <p:cNvSpPr>
                  <a:spLocks/>
                </p:cNvSpPr>
                <p:nvPr/>
              </p:nvSpPr>
              <p:spPr bwMode="auto">
                <a:xfrm>
                  <a:off x="3286"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47" name="Freeform 1463"/>
                <p:cNvSpPr>
                  <a:spLocks/>
                </p:cNvSpPr>
                <p:nvPr/>
              </p:nvSpPr>
              <p:spPr bwMode="auto">
                <a:xfrm>
                  <a:off x="329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48" name="Freeform 1464"/>
                <p:cNvSpPr>
                  <a:spLocks/>
                </p:cNvSpPr>
                <p:nvPr/>
              </p:nvSpPr>
              <p:spPr bwMode="auto">
                <a:xfrm>
                  <a:off x="330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49" name="Freeform 1465"/>
                <p:cNvSpPr>
                  <a:spLocks/>
                </p:cNvSpPr>
                <p:nvPr/>
              </p:nvSpPr>
              <p:spPr bwMode="auto">
                <a:xfrm>
                  <a:off x="3316"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50" name="Freeform 1466"/>
                <p:cNvSpPr>
                  <a:spLocks/>
                </p:cNvSpPr>
                <p:nvPr/>
              </p:nvSpPr>
              <p:spPr bwMode="auto">
                <a:xfrm>
                  <a:off x="3327"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751" name="Freeform 1467"/>
                <p:cNvSpPr>
                  <a:spLocks/>
                </p:cNvSpPr>
                <p:nvPr/>
              </p:nvSpPr>
              <p:spPr bwMode="auto">
                <a:xfrm>
                  <a:off x="3336"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52" name="Freeform 1468"/>
                <p:cNvSpPr>
                  <a:spLocks/>
                </p:cNvSpPr>
                <p:nvPr/>
              </p:nvSpPr>
              <p:spPr bwMode="auto">
                <a:xfrm>
                  <a:off x="3347"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53" name="Freeform 1469"/>
                <p:cNvSpPr>
                  <a:spLocks/>
                </p:cNvSpPr>
                <p:nvPr/>
              </p:nvSpPr>
              <p:spPr bwMode="auto">
                <a:xfrm>
                  <a:off x="3357"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754" name="Freeform 1470"/>
                <p:cNvSpPr>
                  <a:spLocks/>
                </p:cNvSpPr>
                <p:nvPr/>
              </p:nvSpPr>
              <p:spPr bwMode="auto">
                <a:xfrm>
                  <a:off x="336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55" name="Freeform 1471"/>
                <p:cNvSpPr>
                  <a:spLocks/>
                </p:cNvSpPr>
                <p:nvPr/>
              </p:nvSpPr>
              <p:spPr bwMode="auto">
                <a:xfrm>
                  <a:off x="3377"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56" name="Freeform 1472"/>
                <p:cNvSpPr>
                  <a:spLocks/>
                </p:cNvSpPr>
                <p:nvPr/>
              </p:nvSpPr>
              <p:spPr bwMode="auto">
                <a:xfrm>
                  <a:off x="3387" y="2616"/>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757" name="Freeform 1473"/>
                <p:cNvSpPr>
                  <a:spLocks/>
                </p:cNvSpPr>
                <p:nvPr/>
              </p:nvSpPr>
              <p:spPr bwMode="auto">
                <a:xfrm>
                  <a:off x="339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58" name="Freeform 1474"/>
                <p:cNvSpPr>
                  <a:spLocks/>
                </p:cNvSpPr>
                <p:nvPr/>
              </p:nvSpPr>
              <p:spPr bwMode="auto">
                <a:xfrm>
                  <a:off x="340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59" name="Freeform 1475"/>
                <p:cNvSpPr>
                  <a:spLocks/>
                </p:cNvSpPr>
                <p:nvPr/>
              </p:nvSpPr>
              <p:spPr bwMode="auto">
                <a:xfrm>
                  <a:off x="341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60" name="Freeform 1476"/>
                <p:cNvSpPr>
                  <a:spLocks/>
                </p:cNvSpPr>
                <p:nvPr/>
              </p:nvSpPr>
              <p:spPr bwMode="auto">
                <a:xfrm>
                  <a:off x="342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61" name="Freeform 1477"/>
                <p:cNvSpPr>
                  <a:spLocks/>
                </p:cNvSpPr>
                <p:nvPr/>
              </p:nvSpPr>
              <p:spPr bwMode="auto">
                <a:xfrm>
                  <a:off x="3438"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62" name="Freeform 1478"/>
                <p:cNvSpPr>
                  <a:spLocks/>
                </p:cNvSpPr>
                <p:nvPr/>
              </p:nvSpPr>
              <p:spPr bwMode="auto">
                <a:xfrm>
                  <a:off x="3447"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63" name="Freeform 1479"/>
                <p:cNvSpPr>
                  <a:spLocks/>
                </p:cNvSpPr>
                <p:nvPr/>
              </p:nvSpPr>
              <p:spPr bwMode="auto">
                <a:xfrm>
                  <a:off x="3457" y="2616"/>
                  <a:ext cx="5" cy="2"/>
                </a:xfrm>
                <a:custGeom>
                  <a:avLst/>
                  <a:gdLst>
                    <a:gd name="T0" fmla="*/ 1 w 5"/>
                    <a:gd name="T1" fmla="*/ 0 h 2"/>
                    <a:gd name="T2" fmla="*/ 4 w 5"/>
                    <a:gd name="T3" fmla="*/ 0 h 2"/>
                    <a:gd name="T4" fmla="*/ 5 w 5"/>
                    <a:gd name="T5" fmla="*/ 1 h 2"/>
                    <a:gd name="T6" fmla="*/ 4 w 5"/>
                    <a:gd name="T7" fmla="*/ 2 h 2"/>
                    <a:gd name="T8" fmla="*/ 1 w 5"/>
                    <a:gd name="T9" fmla="*/ 2 h 2"/>
                    <a:gd name="T10" fmla="*/ 0 w 5"/>
                    <a:gd name="T11" fmla="*/ 1 h 2"/>
                    <a:gd name="T12" fmla="*/ 1 w 5"/>
                    <a:gd name="T13" fmla="*/ 0 h 2"/>
                    <a:gd name="T14" fmla="*/ 1 w 5"/>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5"/>
                    <a:gd name="T25" fmla="*/ 0 h 2"/>
                    <a:gd name="T26" fmla="*/ 5 w 5"/>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 h="2">
                      <a:moveTo>
                        <a:pt x="1" y="0"/>
                      </a:moveTo>
                      <a:lnTo>
                        <a:pt x="4" y="0"/>
                      </a:lnTo>
                      <a:lnTo>
                        <a:pt x="5" y="1"/>
                      </a:lnTo>
                      <a:lnTo>
                        <a:pt x="4"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64" name="Freeform 1480"/>
                <p:cNvSpPr>
                  <a:spLocks noEditPoints="1"/>
                </p:cNvSpPr>
                <p:nvPr/>
              </p:nvSpPr>
              <p:spPr bwMode="auto">
                <a:xfrm>
                  <a:off x="2994" y="2616"/>
                  <a:ext cx="468" cy="2"/>
                </a:xfrm>
                <a:custGeom>
                  <a:avLst/>
                  <a:gdLst>
                    <a:gd name="T0" fmla="*/ 0 w 468"/>
                    <a:gd name="T1" fmla="*/ 1 h 2"/>
                    <a:gd name="T2" fmla="*/ 15 w 468"/>
                    <a:gd name="T3" fmla="*/ 2 h 2"/>
                    <a:gd name="T4" fmla="*/ 26 w 468"/>
                    <a:gd name="T5" fmla="*/ 0 h 2"/>
                    <a:gd name="T6" fmla="*/ 21 w 468"/>
                    <a:gd name="T7" fmla="*/ 0 h 2"/>
                    <a:gd name="T8" fmla="*/ 30 w 468"/>
                    <a:gd name="T9" fmla="*/ 1 h 2"/>
                    <a:gd name="T10" fmla="*/ 46 w 468"/>
                    <a:gd name="T11" fmla="*/ 2 h 2"/>
                    <a:gd name="T12" fmla="*/ 56 w 468"/>
                    <a:gd name="T13" fmla="*/ 0 h 2"/>
                    <a:gd name="T14" fmla="*/ 51 w 468"/>
                    <a:gd name="T15" fmla="*/ 0 h 2"/>
                    <a:gd name="T16" fmla="*/ 60 w 468"/>
                    <a:gd name="T17" fmla="*/ 1 h 2"/>
                    <a:gd name="T18" fmla="*/ 76 w 468"/>
                    <a:gd name="T19" fmla="*/ 2 h 2"/>
                    <a:gd name="T20" fmla="*/ 86 w 468"/>
                    <a:gd name="T21" fmla="*/ 0 h 2"/>
                    <a:gd name="T22" fmla="*/ 81 w 468"/>
                    <a:gd name="T23" fmla="*/ 0 h 2"/>
                    <a:gd name="T24" fmla="*/ 91 w 468"/>
                    <a:gd name="T25" fmla="*/ 1 h 2"/>
                    <a:gd name="T26" fmla="*/ 106 w 468"/>
                    <a:gd name="T27" fmla="*/ 2 h 2"/>
                    <a:gd name="T28" fmla="*/ 117 w 468"/>
                    <a:gd name="T29" fmla="*/ 0 h 2"/>
                    <a:gd name="T30" fmla="*/ 111 w 468"/>
                    <a:gd name="T31" fmla="*/ 0 h 2"/>
                    <a:gd name="T32" fmla="*/ 121 w 468"/>
                    <a:gd name="T33" fmla="*/ 1 h 2"/>
                    <a:gd name="T34" fmla="*/ 137 w 468"/>
                    <a:gd name="T35" fmla="*/ 2 h 2"/>
                    <a:gd name="T36" fmla="*/ 147 w 468"/>
                    <a:gd name="T37" fmla="*/ 0 h 2"/>
                    <a:gd name="T38" fmla="*/ 142 w 468"/>
                    <a:gd name="T39" fmla="*/ 0 h 2"/>
                    <a:gd name="T40" fmla="*/ 151 w 468"/>
                    <a:gd name="T41" fmla="*/ 1 h 2"/>
                    <a:gd name="T42" fmla="*/ 167 w 468"/>
                    <a:gd name="T43" fmla="*/ 2 h 2"/>
                    <a:gd name="T44" fmla="*/ 177 w 468"/>
                    <a:gd name="T45" fmla="*/ 0 h 2"/>
                    <a:gd name="T46" fmla="*/ 172 w 468"/>
                    <a:gd name="T47" fmla="*/ 0 h 2"/>
                    <a:gd name="T48" fmla="*/ 181 w 468"/>
                    <a:gd name="T49" fmla="*/ 1 h 2"/>
                    <a:gd name="T50" fmla="*/ 197 w 468"/>
                    <a:gd name="T51" fmla="*/ 2 h 2"/>
                    <a:gd name="T52" fmla="*/ 207 w 468"/>
                    <a:gd name="T53" fmla="*/ 0 h 2"/>
                    <a:gd name="T54" fmla="*/ 202 w 468"/>
                    <a:gd name="T55" fmla="*/ 0 h 2"/>
                    <a:gd name="T56" fmla="*/ 212 w 468"/>
                    <a:gd name="T57" fmla="*/ 1 h 2"/>
                    <a:gd name="T58" fmla="*/ 227 w 468"/>
                    <a:gd name="T59" fmla="*/ 2 h 2"/>
                    <a:gd name="T60" fmla="*/ 238 w 468"/>
                    <a:gd name="T61" fmla="*/ 0 h 2"/>
                    <a:gd name="T62" fmla="*/ 233 w 468"/>
                    <a:gd name="T63" fmla="*/ 0 h 2"/>
                    <a:gd name="T64" fmla="*/ 242 w 468"/>
                    <a:gd name="T65" fmla="*/ 1 h 2"/>
                    <a:gd name="T66" fmla="*/ 258 w 468"/>
                    <a:gd name="T67" fmla="*/ 2 h 2"/>
                    <a:gd name="T68" fmla="*/ 268 w 468"/>
                    <a:gd name="T69" fmla="*/ 0 h 2"/>
                    <a:gd name="T70" fmla="*/ 263 w 468"/>
                    <a:gd name="T71" fmla="*/ 0 h 2"/>
                    <a:gd name="T72" fmla="*/ 272 w 468"/>
                    <a:gd name="T73" fmla="*/ 1 h 2"/>
                    <a:gd name="T74" fmla="*/ 288 w 468"/>
                    <a:gd name="T75" fmla="*/ 2 h 2"/>
                    <a:gd name="T76" fmla="*/ 298 w 468"/>
                    <a:gd name="T77" fmla="*/ 0 h 2"/>
                    <a:gd name="T78" fmla="*/ 293 w 468"/>
                    <a:gd name="T79" fmla="*/ 0 h 2"/>
                    <a:gd name="T80" fmla="*/ 302 w 468"/>
                    <a:gd name="T81" fmla="*/ 1 h 2"/>
                    <a:gd name="T82" fmla="*/ 318 w 468"/>
                    <a:gd name="T83" fmla="*/ 2 h 2"/>
                    <a:gd name="T84" fmla="*/ 328 w 468"/>
                    <a:gd name="T85" fmla="*/ 0 h 2"/>
                    <a:gd name="T86" fmla="*/ 323 w 468"/>
                    <a:gd name="T87" fmla="*/ 0 h 2"/>
                    <a:gd name="T88" fmla="*/ 333 w 468"/>
                    <a:gd name="T89" fmla="*/ 1 h 2"/>
                    <a:gd name="T90" fmla="*/ 349 w 468"/>
                    <a:gd name="T91" fmla="*/ 2 h 2"/>
                    <a:gd name="T92" fmla="*/ 359 w 468"/>
                    <a:gd name="T93" fmla="*/ 0 h 2"/>
                    <a:gd name="T94" fmla="*/ 354 w 468"/>
                    <a:gd name="T95" fmla="*/ 0 h 2"/>
                    <a:gd name="T96" fmla="*/ 363 w 468"/>
                    <a:gd name="T97" fmla="*/ 1 h 2"/>
                    <a:gd name="T98" fmla="*/ 379 w 468"/>
                    <a:gd name="T99" fmla="*/ 2 h 2"/>
                    <a:gd name="T100" fmla="*/ 389 w 468"/>
                    <a:gd name="T101" fmla="*/ 0 h 2"/>
                    <a:gd name="T102" fmla="*/ 384 w 468"/>
                    <a:gd name="T103" fmla="*/ 0 h 2"/>
                    <a:gd name="T104" fmla="*/ 393 w 468"/>
                    <a:gd name="T105" fmla="*/ 1 h 2"/>
                    <a:gd name="T106" fmla="*/ 409 w 468"/>
                    <a:gd name="T107" fmla="*/ 2 h 2"/>
                    <a:gd name="T108" fmla="*/ 419 w 468"/>
                    <a:gd name="T109" fmla="*/ 0 h 2"/>
                    <a:gd name="T110" fmla="*/ 414 w 468"/>
                    <a:gd name="T111" fmla="*/ 0 h 2"/>
                    <a:gd name="T112" fmla="*/ 423 w 468"/>
                    <a:gd name="T113" fmla="*/ 1 h 2"/>
                    <a:gd name="T114" fmla="*/ 439 w 468"/>
                    <a:gd name="T115" fmla="*/ 2 h 2"/>
                    <a:gd name="T116" fmla="*/ 449 w 468"/>
                    <a:gd name="T117" fmla="*/ 0 h 2"/>
                    <a:gd name="T118" fmla="*/ 445 w 468"/>
                    <a:gd name="T119" fmla="*/ 0 h 2"/>
                    <a:gd name="T120" fmla="*/ 453 w 468"/>
                    <a:gd name="T121" fmla="*/ 1 h 2"/>
                    <a:gd name="T122" fmla="*/ 467 w 468"/>
                    <a:gd name="T123" fmla="*/ 2 h 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468"/>
                    <a:gd name="T187" fmla="*/ 0 h 2"/>
                    <a:gd name="T188" fmla="*/ 468 w 468"/>
                    <a:gd name="T189" fmla="*/ 2 h 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468" h="2">
                      <a:moveTo>
                        <a:pt x="1" y="0"/>
                      </a:moveTo>
                      <a:lnTo>
                        <a:pt x="5" y="0"/>
                      </a:lnTo>
                      <a:lnTo>
                        <a:pt x="6" y="1"/>
                      </a:lnTo>
                      <a:lnTo>
                        <a:pt x="5" y="2"/>
                      </a:lnTo>
                      <a:lnTo>
                        <a:pt x="1" y="2"/>
                      </a:lnTo>
                      <a:lnTo>
                        <a:pt x="0" y="1"/>
                      </a:lnTo>
                      <a:lnTo>
                        <a:pt x="1" y="0"/>
                      </a:lnTo>
                      <a:close/>
                      <a:moveTo>
                        <a:pt x="10" y="0"/>
                      </a:moveTo>
                      <a:lnTo>
                        <a:pt x="15" y="0"/>
                      </a:lnTo>
                      <a:lnTo>
                        <a:pt x="16" y="1"/>
                      </a:lnTo>
                      <a:lnTo>
                        <a:pt x="15" y="2"/>
                      </a:lnTo>
                      <a:lnTo>
                        <a:pt x="10" y="2"/>
                      </a:lnTo>
                      <a:lnTo>
                        <a:pt x="9" y="1"/>
                      </a:lnTo>
                      <a:lnTo>
                        <a:pt x="10" y="0"/>
                      </a:lnTo>
                      <a:close/>
                      <a:moveTo>
                        <a:pt x="21" y="0"/>
                      </a:moveTo>
                      <a:lnTo>
                        <a:pt x="26" y="0"/>
                      </a:lnTo>
                      <a:lnTo>
                        <a:pt x="26" y="1"/>
                      </a:lnTo>
                      <a:lnTo>
                        <a:pt x="26" y="2"/>
                      </a:lnTo>
                      <a:lnTo>
                        <a:pt x="21" y="2"/>
                      </a:lnTo>
                      <a:lnTo>
                        <a:pt x="20" y="1"/>
                      </a:lnTo>
                      <a:lnTo>
                        <a:pt x="21" y="0"/>
                      </a:lnTo>
                      <a:close/>
                      <a:moveTo>
                        <a:pt x="31" y="0"/>
                      </a:moveTo>
                      <a:lnTo>
                        <a:pt x="35" y="0"/>
                      </a:lnTo>
                      <a:lnTo>
                        <a:pt x="36" y="1"/>
                      </a:lnTo>
                      <a:lnTo>
                        <a:pt x="35" y="2"/>
                      </a:lnTo>
                      <a:lnTo>
                        <a:pt x="31" y="2"/>
                      </a:lnTo>
                      <a:lnTo>
                        <a:pt x="30" y="1"/>
                      </a:lnTo>
                      <a:lnTo>
                        <a:pt x="31" y="0"/>
                      </a:lnTo>
                      <a:close/>
                      <a:moveTo>
                        <a:pt x="40" y="0"/>
                      </a:moveTo>
                      <a:lnTo>
                        <a:pt x="46" y="0"/>
                      </a:lnTo>
                      <a:lnTo>
                        <a:pt x="47" y="1"/>
                      </a:lnTo>
                      <a:lnTo>
                        <a:pt x="46" y="2"/>
                      </a:lnTo>
                      <a:lnTo>
                        <a:pt x="40" y="2"/>
                      </a:lnTo>
                      <a:lnTo>
                        <a:pt x="39" y="1"/>
                      </a:lnTo>
                      <a:lnTo>
                        <a:pt x="40" y="0"/>
                      </a:lnTo>
                      <a:close/>
                      <a:moveTo>
                        <a:pt x="51" y="0"/>
                      </a:moveTo>
                      <a:lnTo>
                        <a:pt x="56" y="0"/>
                      </a:lnTo>
                      <a:lnTo>
                        <a:pt x="57" y="1"/>
                      </a:lnTo>
                      <a:lnTo>
                        <a:pt x="56" y="2"/>
                      </a:lnTo>
                      <a:lnTo>
                        <a:pt x="51" y="2"/>
                      </a:lnTo>
                      <a:lnTo>
                        <a:pt x="50" y="1"/>
                      </a:lnTo>
                      <a:lnTo>
                        <a:pt x="51" y="0"/>
                      </a:lnTo>
                      <a:close/>
                      <a:moveTo>
                        <a:pt x="61" y="0"/>
                      </a:moveTo>
                      <a:lnTo>
                        <a:pt x="66" y="0"/>
                      </a:lnTo>
                      <a:lnTo>
                        <a:pt x="67" y="1"/>
                      </a:lnTo>
                      <a:lnTo>
                        <a:pt x="66" y="2"/>
                      </a:lnTo>
                      <a:lnTo>
                        <a:pt x="61" y="2"/>
                      </a:lnTo>
                      <a:lnTo>
                        <a:pt x="60" y="1"/>
                      </a:lnTo>
                      <a:lnTo>
                        <a:pt x="61" y="0"/>
                      </a:lnTo>
                      <a:close/>
                      <a:moveTo>
                        <a:pt x="71" y="0"/>
                      </a:moveTo>
                      <a:lnTo>
                        <a:pt x="76" y="0"/>
                      </a:lnTo>
                      <a:lnTo>
                        <a:pt x="77" y="1"/>
                      </a:lnTo>
                      <a:lnTo>
                        <a:pt x="76" y="2"/>
                      </a:lnTo>
                      <a:lnTo>
                        <a:pt x="71" y="2"/>
                      </a:lnTo>
                      <a:lnTo>
                        <a:pt x="70" y="1"/>
                      </a:lnTo>
                      <a:lnTo>
                        <a:pt x="71" y="0"/>
                      </a:lnTo>
                      <a:close/>
                      <a:moveTo>
                        <a:pt x="81" y="0"/>
                      </a:moveTo>
                      <a:lnTo>
                        <a:pt x="86" y="0"/>
                      </a:lnTo>
                      <a:lnTo>
                        <a:pt x="87" y="1"/>
                      </a:lnTo>
                      <a:lnTo>
                        <a:pt x="86" y="2"/>
                      </a:lnTo>
                      <a:lnTo>
                        <a:pt x="81" y="2"/>
                      </a:lnTo>
                      <a:lnTo>
                        <a:pt x="80" y="1"/>
                      </a:lnTo>
                      <a:lnTo>
                        <a:pt x="81" y="0"/>
                      </a:lnTo>
                      <a:close/>
                      <a:moveTo>
                        <a:pt x="91" y="0"/>
                      </a:moveTo>
                      <a:lnTo>
                        <a:pt x="96" y="0"/>
                      </a:lnTo>
                      <a:lnTo>
                        <a:pt x="97" y="1"/>
                      </a:lnTo>
                      <a:lnTo>
                        <a:pt x="96" y="2"/>
                      </a:lnTo>
                      <a:lnTo>
                        <a:pt x="91" y="2"/>
                      </a:lnTo>
                      <a:lnTo>
                        <a:pt x="91" y="1"/>
                      </a:lnTo>
                      <a:lnTo>
                        <a:pt x="91" y="0"/>
                      </a:lnTo>
                      <a:close/>
                      <a:moveTo>
                        <a:pt x="101" y="0"/>
                      </a:moveTo>
                      <a:lnTo>
                        <a:pt x="106" y="0"/>
                      </a:lnTo>
                      <a:lnTo>
                        <a:pt x="107" y="1"/>
                      </a:lnTo>
                      <a:lnTo>
                        <a:pt x="106" y="2"/>
                      </a:lnTo>
                      <a:lnTo>
                        <a:pt x="101" y="2"/>
                      </a:lnTo>
                      <a:lnTo>
                        <a:pt x="100" y="1"/>
                      </a:lnTo>
                      <a:lnTo>
                        <a:pt x="101" y="0"/>
                      </a:lnTo>
                      <a:close/>
                      <a:moveTo>
                        <a:pt x="111" y="0"/>
                      </a:moveTo>
                      <a:lnTo>
                        <a:pt x="117" y="0"/>
                      </a:lnTo>
                      <a:lnTo>
                        <a:pt x="117" y="1"/>
                      </a:lnTo>
                      <a:lnTo>
                        <a:pt x="117" y="2"/>
                      </a:lnTo>
                      <a:lnTo>
                        <a:pt x="111" y="2"/>
                      </a:lnTo>
                      <a:lnTo>
                        <a:pt x="110" y="1"/>
                      </a:lnTo>
                      <a:lnTo>
                        <a:pt x="111" y="0"/>
                      </a:lnTo>
                      <a:close/>
                      <a:moveTo>
                        <a:pt x="121" y="0"/>
                      </a:moveTo>
                      <a:lnTo>
                        <a:pt x="126" y="0"/>
                      </a:lnTo>
                      <a:lnTo>
                        <a:pt x="127" y="1"/>
                      </a:lnTo>
                      <a:lnTo>
                        <a:pt x="126" y="2"/>
                      </a:lnTo>
                      <a:lnTo>
                        <a:pt x="121" y="2"/>
                      </a:lnTo>
                      <a:lnTo>
                        <a:pt x="121" y="1"/>
                      </a:lnTo>
                      <a:lnTo>
                        <a:pt x="121" y="0"/>
                      </a:lnTo>
                      <a:close/>
                      <a:moveTo>
                        <a:pt x="131" y="0"/>
                      </a:moveTo>
                      <a:lnTo>
                        <a:pt x="137" y="0"/>
                      </a:lnTo>
                      <a:lnTo>
                        <a:pt x="138" y="1"/>
                      </a:lnTo>
                      <a:lnTo>
                        <a:pt x="137" y="2"/>
                      </a:lnTo>
                      <a:lnTo>
                        <a:pt x="131" y="2"/>
                      </a:lnTo>
                      <a:lnTo>
                        <a:pt x="130" y="1"/>
                      </a:lnTo>
                      <a:lnTo>
                        <a:pt x="131" y="0"/>
                      </a:lnTo>
                      <a:close/>
                      <a:moveTo>
                        <a:pt x="142" y="0"/>
                      </a:moveTo>
                      <a:lnTo>
                        <a:pt x="147" y="0"/>
                      </a:lnTo>
                      <a:lnTo>
                        <a:pt x="147" y="1"/>
                      </a:lnTo>
                      <a:lnTo>
                        <a:pt x="147" y="2"/>
                      </a:lnTo>
                      <a:lnTo>
                        <a:pt x="142" y="2"/>
                      </a:lnTo>
                      <a:lnTo>
                        <a:pt x="141" y="1"/>
                      </a:lnTo>
                      <a:lnTo>
                        <a:pt x="142" y="0"/>
                      </a:lnTo>
                      <a:close/>
                      <a:moveTo>
                        <a:pt x="151" y="0"/>
                      </a:moveTo>
                      <a:lnTo>
                        <a:pt x="156" y="0"/>
                      </a:lnTo>
                      <a:lnTo>
                        <a:pt x="157" y="1"/>
                      </a:lnTo>
                      <a:lnTo>
                        <a:pt x="156" y="2"/>
                      </a:lnTo>
                      <a:lnTo>
                        <a:pt x="151" y="2"/>
                      </a:lnTo>
                      <a:lnTo>
                        <a:pt x="151" y="1"/>
                      </a:lnTo>
                      <a:lnTo>
                        <a:pt x="151" y="0"/>
                      </a:lnTo>
                      <a:close/>
                      <a:moveTo>
                        <a:pt x="162" y="0"/>
                      </a:moveTo>
                      <a:lnTo>
                        <a:pt x="167" y="0"/>
                      </a:lnTo>
                      <a:lnTo>
                        <a:pt x="168" y="1"/>
                      </a:lnTo>
                      <a:lnTo>
                        <a:pt x="167" y="2"/>
                      </a:lnTo>
                      <a:lnTo>
                        <a:pt x="162" y="2"/>
                      </a:lnTo>
                      <a:lnTo>
                        <a:pt x="161" y="1"/>
                      </a:lnTo>
                      <a:lnTo>
                        <a:pt x="162" y="0"/>
                      </a:lnTo>
                      <a:close/>
                      <a:moveTo>
                        <a:pt x="172" y="0"/>
                      </a:moveTo>
                      <a:lnTo>
                        <a:pt x="177" y="0"/>
                      </a:lnTo>
                      <a:lnTo>
                        <a:pt x="177" y="1"/>
                      </a:lnTo>
                      <a:lnTo>
                        <a:pt x="177" y="2"/>
                      </a:lnTo>
                      <a:lnTo>
                        <a:pt x="172" y="2"/>
                      </a:lnTo>
                      <a:lnTo>
                        <a:pt x="171" y="1"/>
                      </a:lnTo>
                      <a:lnTo>
                        <a:pt x="172" y="0"/>
                      </a:lnTo>
                      <a:close/>
                      <a:moveTo>
                        <a:pt x="182" y="0"/>
                      </a:moveTo>
                      <a:lnTo>
                        <a:pt x="187" y="0"/>
                      </a:lnTo>
                      <a:lnTo>
                        <a:pt x="188" y="1"/>
                      </a:lnTo>
                      <a:lnTo>
                        <a:pt x="187" y="2"/>
                      </a:lnTo>
                      <a:lnTo>
                        <a:pt x="182" y="2"/>
                      </a:lnTo>
                      <a:lnTo>
                        <a:pt x="181" y="1"/>
                      </a:lnTo>
                      <a:lnTo>
                        <a:pt x="182" y="0"/>
                      </a:lnTo>
                      <a:close/>
                      <a:moveTo>
                        <a:pt x="192" y="0"/>
                      </a:moveTo>
                      <a:lnTo>
                        <a:pt x="197" y="0"/>
                      </a:lnTo>
                      <a:lnTo>
                        <a:pt x="198" y="1"/>
                      </a:lnTo>
                      <a:lnTo>
                        <a:pt x="197" y="2"/>
                      </a:lnTo>
                      <a:lnTo>
                        <a:pt x="192" y="2"/>
                      </a:lnTo>
                      <a:lnTo>
                        <a:pt x="191" y="1"/>
                      </a:lnTo>
                      <a:lnTo>
                        <a:pt x="192" y="0"/>
                      </a:lnTo>
                      <a:close/>
                      <a:moveTo>
                        <a:pt x="202" y="0"/>
                      </a:moveTo>
                      <a:lnTo>
                        <a:pt x="207" y="0"/>
                      </a:lnTo>
                      <a:lnTo>
                        <a:pt x="208" y="1"/>
                      </a:lnTo>
                      <a:lnTo>
                        <a:pt x="207" y="2"/>
                      </a:lnTo>
                      <a:lnTo>
                        <a:pt x="202" y="2"/>
                      </a:lnTo>
                      <a:lnTo>
                        <a:pt x="201" y="1"/>
                      </a:lnTo>
                      <a:lnTo>
                        <a:pt x="202" y="0"/>
                      </a:lnTo>
                      <a:close/>
                      <a:moveTo>
                        <a:pt x="212" y="0"/>
                      </a:moveTo>
                      <a:lnTo>
                        <a:pt x="217" y="0"/>
                      </a:lnTo>
                      <a:lnTo>
                        <a:pt x="218" y="1"/>
                      </a:lnTo>
                      <a:lnTo>
                        <a:pt x="217" y="2"/>
                      </a:lnTo>
                      <a:lnTo>
                        <a:pt x="212" y="2"/>
                      </a:lnTo>
                      <a:lnTo>
                        <a:pt x="212" y="1"/>
                      </a:lnTo>
                      <a:lnTo>
                        <a:pt x="212" y="0"/>
                      </a:lnTo>
                      <a:close/>
                      <a:moveTo>
                        <a:pt x="222" y="0"/>
                      </a:moveTo>
                      <a:lnTo>
                        <a:pt x="227" y="0"/>
                      </a:lnTo>
                      <a:lnTo>
                        <a:pt x="228" y="1"/>
                      </a:lnTo>
                      <a:lnTo>
                        <a:pt x="227" y="2"/>
                      </a:lnTo>
                      <a:lnTo>
                        <a:pt x="222" y="2"/>
                      </a:lnTo>
                      <a:lnTo>
                        <a:pt x="221" y="1"/>
                      </a:lnTo>
                      <a:lnTo>
                        <a:pt x="222" y="0"/>
                      </a:lnTo>
                      <a:close/>
                      <a:moveTo>
                        <a:pt x="233" y="0"/>
                      </a:moveTo>
                      <a:lnTo>
                        <a:pt x="238" y="0"/>
                      </a:lnTo>
                      <a:lnTo>
                        <a:pt x="238" y="1"/>
                      </a:lnTo>
                      <a:lnTo>
                        <a:pt x="238" y="2"/>
                      </a:lnTo>
                      <a:lnTo>
                        <a:pt x="233" y="2"/>
                      </a:lnTo>
                      <a:lnTo>
                        <a:pt x="232" y="1"/>
                      </a:lnTo>
                      <a:lnTo>
                        <a:pt x="233" y="0"/>
                      </a:lnTo>
                      <a:close/>
                      <a:moveTo>
                        <a:pt x="242" y="0"/>
                      </a:moveTo>
                      <a:lnTo>
                        <a:pt x="247" y="0"/>
                      </a:lnTo>
                      <a:lnTo>
                        <a:pt x="248" y="1"/>
                      </a:lnTo>
                      <a:lnTo>
                        <a:pt x="247" y="2"/>
                      </a:lnTo>
                      <a:lnTo>
                        <a:pt x="242" y="2"/>
                      </a:lnTo>
                      <a:lnTo>
                        <a:pt x="242" y="1"/>
                      </a:lnTo>
                      <a:lnTo>
                        <a:pt x="242" y="0"/>
                      </a:lnTo>
                      <a:close/>
                      <a:moveTo>
                        <a:pt x="252" y="0"/>
                      </a:moveTo>
                      <a:lnTo>
                        <a:pt x="258" y="0"/>
                      </a:lnTo>
                      <a:lnTo>
                        <a:pt x="259" y="1"/>
                      </a:lnTo>
                      <a:lnTo>
                        <a:pt x="258" y="2"/>
                      </a:lnTo>
                      <a:lnTo>
                        <a:pt x="252" y="2"/>
                      </a:lnTo>
                      <a:lnTo>
                        <a:pt x="251" y="1"/>
                      </a:lnTo>
                      <a:lnTo>
                        <a:pt x="252" y="0"/>
                      </a:lnTo>
                      <a:close/>
                      <a:moveTo>
                        <a:pt x="263" y="0"/>
                      </a:moveTo>
                      <a:lnTo>
                        <a:pt x="268" y="0"/>
                      </a:lnTo>
                      <a:lnTo>
                        <a:pt x="268" y="1"/>
                      </a:lnTo>
                      <a:lnTo>
                        <a:pt x="268" y="2"/>
                      </a:lnTo>
                      <a:lnTo>
                        <a:pt x="263" y="2"/>
                      </a:lnTo>
                      <a:lnTo>
                        <a:pt x="262" y="1"/>
                      </a:lnTo>
                      <a:lnTo>
                        <a:pt x="263" y="0"/>
                      </a:lnTo>
                      <a:close/>
                      <a:moveTo>
                        <a:pt x="272" y="0"/>
                      </a:moveTo>
                      <a:lnTo>
                        <a:pt x="277" y="0"/>
                      </a:lnTo>
                      <a:lnTo>
                        <a:pt x="279" y="1"/>
                      </a:lnTo>
                      <a:lnTo>
                        <a:pt x="277" y="2"/>
                      </a:lnTo>
                      <a:lnTo>
                        <a:pt x="272" y="2"/>
                      </a:lnTo>
                      <a:lnTo>
                        <a:pt x="272" y="1"/>
                      </a:lnTo>
                      <a:lnTo>
                        <a:pt x="272" y="0"/>
                      </a:lnTo>
                      <a:close/>
                      <a:moveTo>
                        <a:pt x="283" y="0"/>
                      </a:moveTo>
                      <a:lnTo>
                        <a:pt x="288" y="0"/>
                      </a:lnTo>
                      <a:lnTo>
                        <a:pt x="289" y="1"/>
                      </a:lnTo>
                      <a:lnTo>
                        <a:pt x="288" y="2"/>
                      </a:lnTo>
                      <a:lnTo>
                        <a:pt x="283" y="2"/>
                      </a:lnTo>
                      <a:lnTo>
                        <a:pt x="282" y="1"/>
                      </a:lnTo>
                      <a:lnTo>
                        <a:pt x="283" y="0"/>
                      </a:lnTo>
                      <a:close/>
                      <a:moveTo>
                        <a:pt x="293" y="0"/>
                      </a:moveTo>
                      <a:lnTo>
                        <a:pt x="298" y="0"/>
                      </a:lnTo>
                      <a:lnTo>
                        <a:pt x="298" y="1"/>
                      </a:lnTo>
                      <a:lnTo>
                        <a:pt x="298" y="2"/>
                      </a:lnTo>
                      <a:lnTo>
                        <a:pt x="293" y="2"/>
                      </a:lnTo>
                      <a:lnTo>
                        <a:pt x="292" y="1"/>
                      </a:lnTo>
                      <a:lnTo>
                        <a:pt x="293" y="0"/>
                      </a:lnTo>
                      <a:close/>
                      <a:moveTo>
                        <a:pt x="303" y="0"/>
                      </a:moveTo>
                      <a:lnTo>
                        <a:pt x="308" y="0"/>
                      </a:lnTo>
                      <a:lnTo>
                        <a:pt x="309" y="1"/>
                      </a:lnTo>
                      <a:lnTo>
                        <a:pt x="308" y="2"/>
                      </a:lnTo>
                      <a:lnTo>
                        <a:pt x="303" y="2"/>
                      </a:lnTo>
                      <a:lnTo>
                        <a:pt x="302" y="1"/>
                      </a:lnTo>
                      <a:lnTo>
                        <a:pt x="303" y="0"/>
                      </a:lnTo>
                      <a:close/>
                      <a:moveTo>
                        <a:pt x="313" y="0"/>
                      </a:moveTo>
                      <a:lnTo>
                        <a:pt x="318" y="0"/>
                      </a:lnTo>
                      <a:lnTo>
                        <a:pt x="319" y="1"/>
                      </a:lnTo>
                      <a:lnTo>
                        <a:pt x="318" y="2"/>
                      </a:lnTo>
                      <a:lnTo>
                        <a:pt x="313" y="2"/>
                      </a:lnTo>
                      <a:lnTo>
                        <a:pt x="312" y="1"/>
                      </a:lnTo>
                      <a:lnTo>
                        <a:pt x="313" y="0"/>
                      </a:lnTo>
                      <a:close/>
                      <a:moveTo>
                        <a:pt x="323" y="0"/>
                      </a:moveTo>
                      <a:lnTo>
                        <a:pt x="328" y="0"/>
                      </a:lnTo>
                      <a:lnTo>
                        <a:pt x="329" y="1"/>
                      </a:lnTo>
                      <a:lnTo>
                        <a:pt x="328" y="2"/>
                      </a:lnTo>
                      <a:lnTo>
                        <a:pt x="323" y="2"/>
                      </a:lnTo>
                      <a:lnTo>
                        <a:pt x="322" y="1"/>
                      </a:lnTo>
                      <a:lnTo>
                        <a:pt x="323" y="0"/>
                      </a:lnTo>
                      <a:close/>
                      <a:moveTo>
                        <a:pt x="333" y="0"/>
                      </a:moveTo>
                      <a:lnTo>
                        <a:pt x="338" y="0"/>
                      </a:lnTo>
                      <a:lnTo>
                        <a:pt x="339" y="1"/>
                      </a:lnTo>
                      <a:lnTo>
                        <a:pt x="338" y="2"/>
                      </a:lnTo>
                      <a:lnTo>
                        <a:pt x="333" y="2"/>
                      </a:lnTo>
                      <a:lnTo>
                        <a:pt x="333" y="1"/>
                      </a:lnTo>
                      <a:lnTo>
                        <a:pt x="333" y="0"/>
                      </a:lnTo>
                      <a:close/>
                      <a:moveTo>
                        <a:pt x="343" y="0"/>
                      </a:moveTo>
                      <a:lnTo>
                        <a:pt x="349" y="0"/>
                      </a:lnTo>
                      <a:lnTo>
                        <a:pt x="349" y="1"/>
                      </a:lnTo>
                      <a:lnTo>
                        <a:pt x="349" y="2"/>
                      </a:lnTo>
                      <a:lnTo>
                        <a:pt x="343" y="2"/>
                      </a:lnTo>
                      <a:lnTo>
                        <a:pt x="342" y="1"/>
                      </a:lnTo>
                      <a:lnTo>
                        <a:pt x="343" y="0"/>
                      </a:lnTo>
                      <a:close/>
                      <a:moveTo>
                        <a:pt x="354" y="0"/>
                      </a:moveTo>
                      <a:lnTo>
                        <a:pt x="359" y="0"/>
                      </a:lnTo>
                      <a:lnTo>
                        <a:pt x="359" y="1"/>
                      </a:lnTo>
                      <a:lnTo>
                        <a:pt x="359" y="2"/>
                      </a:lnTo>
                      <a:lnTo>
                        <a:pt x="354" y="2"/>
                      </a:lnTo>
                      <a:lnTo>
                        <a:pt x="353" y="1"/>
                      </a:lnTo>
                      <a:lnTo>
                        <a:pt x="354" y="0"/>
                      </a:lnTo>
                      <a:close/>
                      <a:moveTo>
                        <a:pt x="363" y="0"/>
                      </a:moveTo>
                      <a:lnTo>
                        <a:pt x="368" y="0"/>
                      </a:lnTo>
                      <a:lnTo>
                        <a:pt x="369" y="1"/>
                      </a:lnTo>
                      <a:lnTo>
                        <a:pt x="368" y="2"/>
                      </a:lnTo>
                      <a:lnTo>
                        <a:pt x="363" y="2"/>
                      </a:lnTo>
                      <a:lnTo>
                        <a:pt x="363" y="1"/>
                      </a:lnTo>
                      <a:lnTo>
                        <a:pt x="363" y="0"/>
                      </a:lnTo>
                      <a:close/>
                      <a:moveTo>
                        <a:pt x="374" y="0"/>
                      </a:moveTo>
                      <a:lnTo>
                        <a:pt x="379" y="0"/>
                      </a:lnTo>
                      <a:lnTo>
                        <a:pt x="380" y="1"/>
                      </a:lnTo>
                      <a:lnTo>
                        <a:pt x="379" y="2"/>
                      </a:lnTo>
                      <a:lnTo>
                        <a:pt x="374" y="2"/>
                      </a:lnTo>
                      <a:lnTo>
                        <a:pt x="373" y="1"/>
                      </a:lnTo>
                      <a:lnTo>
                        <a:pt x="374" y="0"/>
                      </a:lnTo>
                      <a:close/>
                      <a:moveTo>
                        <a:pt x="384" y="0"/>
                      </a:moveTo>
                      <a:lnTo>
                        <a:pt x="389" y="0"/>
                      </a:lnTo>
                      <a:lnTo>
                        <a:pt x="389" y="1"/>
                      </a:lnTo>
                      <a:lnTo>
                        <a:pt x="389" y="2"/>
                      </a:lnTo>
                      <a:lnTo>
                        <a:pt x="384" y="2"/>
                      </a:lnTo>
                      <a:lnTo>
                        <a:pt x="383" y="1"/>
                      </a:lnTo>
                      <a:lnTo>
                        <a:pt x="384" y="0"/>
                      </a:lnTo>
                      <a:close/>
                      <a:moveTo>
                        <a:pt x="393" y="0"/>
                      </a:moveTo>
                      <a:lnTo>
                        <a:pt x="399" y="0"/>
                      </a:lnTo>
                      <a:lnTo>
                        <a:pt x="400" y="1"/>
                      </a:lnTo>
                      <a:lnTo>
                        <a:pt x="399" y="2"/>
                      </a:lnTo>
                      <a:lnTo>
                        <a:pt x="393" y="2"/>
                      </a:lnTo>
                      <a:lnTo>
                        <a:pt x="393" y="1"/>
                      </a:lnTo>
                      <a:lnTo>
                        <a:pt x="393" y="0"/>
                      </a:lnTo>
                      <a:close/>
                      <a:moveTo>
                        <a:pt x="404" y="0"/>
                      </a:moveTo>
                      <a:lnTo>
                        <a:pt x="409" y="0"/>
                      </a:lnTo>
                      <a:lnTo>
                        <a:pt x="410" y="1"/>
                      </a:lnTo>
                      <a:lnTo>
                        <a:pt x="409" y="2"/>
                      </a:lnTo>
                      <a:lnTo>
                        <a:pt x="404" y="2"/>
                      </a:lnTo>
                      <a:lnTo>
                        <a:pt x="403" y="1"/>
                      </a:lnTo>
                      <a:lnTo>
                        <a:pt x="404" y="0"/>
                      </a:lnTo>
                      <a:close/>
                      <a:moveTo>
                        <a:pt x="414" y="0"/>
                      </a:moveTo>
                      <a:lnTo>
                        <a:pt x="419" y="0"/>
                      </a:lnTo>
                      <a:lnTo>
                        <a:pt x="420" y="1"/>
                      </a:lnTo>
                      <a:lnTo>
                        <a:pt x="419" y="2"/>
                      </a:lnTo>
                      <a:lnTo>
                        <a:pt x="414" y="2"/>
                      </a:lnTo>
                      <a:lnTo>
                        <a:pt x="413" y="1"/>
                      </a:lnTo>
                      <a:lnTo>
                        <a:pt x="414" y="0"/>
                      </a:lnTo>
                      <a:close/>
                      <a:moveTo>
                        <a:pt x="424" y="0"/>
                      </a:moveTo>
                      <a:lnTo>
                        <a:pt x="429" y="0"/>
                      </a:lnTo>
                      <a:lnTo>
                        <a:pt x="430" y="1"/>
                      </a:lnTo>
                      <a:lnTo>
                        <a:pt x="429" y="2"/>
                      </a:lnTo>
                      <a:lnTo>
                        <a:pt x="424" y="2"/>
                      </a:lnTo>
                      <a:lnTo>
                        <a:pt x="423" y="1"/>
                      </a:lnTo>
                      <a:lnTo>
                        <a:pt x="424" y="0"/>
                      </a:lnTo>
                      <a:close/>
                      <a:moveTo>
                        <a:pt x="434" y="0"/>
                      </a:moveTo>
                      <a:lnTo>
                        <a:pt x="439" y="0"/>
                      </a:lnTo>
                      <a:lnTo>
                        <a:pt x="440" y="1"/>
                      </a:lnTo>
                      <a:lnTo>
                        <a:pt x="439" y="2"/>
                      </a:lnTo>
                      <a:lnTo>
                        <a:pt x="434" y="2"/>
                      </a:lnTo>
                      <a:lnTo>
                        <a:pt x="433" y="1"/>
                      </a:lnTo>
                      <a:lnTo>
                        <a:pt x="434" y="0"/>
                      </a:lnTo>
                      <a:close/>
                      <a:moveTo>
                        <a:pt x="445" y="0"/>
                      </a:moveTo>
                      <a:lnTo>
                        <a:pt x="449" y="0"/>
                      </a:lnTo>
                      <a:lnTo>
                        <a:pt x="450" y="1"/>
                      </a:lnTo>
                      <a:lnTo>
                        <a:pt x="449" y="2"/>
                      </a:lnTo>
                      <a:lnTo>
                        <a:pt x="445" y="2"/>
                      </a:lnTo>
                      <a:lnTo>
                        <a:pt x="444" y="1"/>
                      </a:lnTo>
                      <a:lnTo>
                        <a:pt x="445" y="0"/>
                      </a:lnTo>
                      <a:close/>
                      <a:moveTo>
                        <a:pt x="454" y="0"/>
                      </a:moveTo>
                      <a:lnTo>
                        <a:pt x="459" y="0"/>
                      </a:lnTo>
                      <a:lnTo>
                        <a:pt x="460" y="1"/>
                      </a:lnTo>
                      <a:lnTo>
                        <a:pt x="459" y="2"/>
                      </a:lnTo>
                      <a:lnTo>
                        <a:pt x="454" y="2"/>
                      </a:lnTo>
                      <a:lnTo>
                        <a:pt x="453" y="1"/>
                      </a:lnTo>
                      <a:lnTo>
                        <a:pt x="454" y="0"/>
                      </a:lnTo>
                      <a:close/>
                      <a:moveTo>
                        <a:pt x="464" y="0"/>
                      </a:moveTo>
                      <a:lnTo>
                        <a:pt x="467" y="0"/>
                      </a:lnTo>
                      <a:lnTo>
                        <a:pt x="468" y="1"/>
                      </a:lnTo>
                      <a:lnTo>
                        <a:pt x="467" y="2"/>
                      </a:lnTo>
                      <a:lnTo>
                        <a:pt x="464" y="2"/>
                      </a:lnTo>
                      <a:lnTo>
                        <a:pt x="463" y="1"/>
                      </a:lnTo>
                      <a:lnTo>
                        <a:pt x="464" y="0"/>
                      </a:lnTo>
                      <a:close/>
                    </a:path>
                  </a:pathLst>
                </a:custGeom>
                <a:solidFill>
                  <a:srgbClr val="000000"/>
                </a:solidFill>
                <a:ln w="9525">
                  <a:noFill/>
                  <a:round/>
                  <a:headEnd/>
                  <a:tailEnd/>
                </a:ln>
              </p:spPr>
              <p:txBody>
                <a:bodyPr/>
                <a:lstStyle/>
                <a:p>
                  <a:endParaRPr lang="en-US"/>
                </a:p>
              </p:txBody>
            </p:sp>
            <p:sp>
              <p:nvSpPr>
                <p:cNvPr id="765" name="Freeform 1481"/>
                <p:cNvSpPr>
                  <a:spLocks/>
                </p:cNvSpPr>
                <p:nvPr/>
              </p:nvSpPr>
              <p:spPr bwMode="auto">
                <a:xfrm>
                  <a:off x="2994"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66" name="Freeform 1482"/>
                <p:cNvSpPr>
                  <a:spLocks/>
                </p:cNvSpPr>
                <p:nvPr/>
              </p:nvSpPr>
              <p:spPr bwMode="auto">
                <a:xfrm>
                  <a:off x="3003"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67" name="Freeform 1483"/>
                <p:cNvSpPr>
                  <a:spLocks/>
                </p:cNvSpPr>
                <p:nvPr/>
              </p:nvSpPr>
              <p:spPr bwMode="auto">
                <a:xfrm>
                  <a:off x="3014" y="2616"/>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68" name="Freeform 1484"/>
                <p:cNvSpPr>
                  <a:spLocks/>
                </p:cNvSpPr>
                <p:nvPr/>
              </p:nvSpPr>
              <p:spPr bwMode="auto">
                <a:xfrm>
                  <a:off x="3024" y="2616"/>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69" name="Freeform 1485"/>
                <p:cNvSpPr>
                  <a:spLocks/>
                </p:cNvSpPr>
                <p:nvPr/>
              </p:nvSpPr>
              <p:spPr bwMode="auto">
                <a:xfrm>
                  <a:off x="3033" y="2616"/>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70" name="Freeform 1486"/>
                <p:cNvSpPr>
                  <a:spLocks/>
                </p:cNvSpPr>
                <p:nvPr/>
              </p:nvSpPr>
              <p:spPr bwMode="auto">
                <a:xfrm>
                  <a:off x="304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71" name="Freeform 1487"/>
                <p:cNvSpPr>
                  <a:spLocks/>
                </p:cNvSpPr>
                <p:nvPr/>
              </p:nvSpPr>
              <p:spPr bwMode="auto">
                <a:xfrm>
                  <a:off x="305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72" name="Freeform 1488"/>
                <p:cNvSpPr>
                  <a:spLocks/>
                </p:cNvSpPr>
                <p:nvPr/>
              </p:nvSpPr>
              <p:spPr bwMode="auto">
                <a:xfrm>
                  <a:off x="306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73" name="Freeform 1489"/>
                <p:cNvSpPr>
                  <a:spLocks/>
                </p:cNvSpPr>
                <p:nvPr/>
              </p:nvSpPr>
              <p:spPr bwMode="auto">
                <a:xfrm>
                  <a:off x="307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74" name="Freeform 1490"/>
                <p:cNvSpPr>
                  <a:spLocks/>
                </p:cNvSpPr>
                <p:nvPr/>
              </p:nvSpPr>
              <p:spPr bwMode="auto">
                <a:xfrm>
                  <a:off x="3085" y="2616"/>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775" name="Freeform 1491"/>
                <p:cNvSpPr>
                  <a:spLocks/>
                </p:cNvSpPr>
                <p:nvPr/>
              </p:nvSpPr>
              <p:spPr bwMode="auto">
                <a:xfrm>
                  <a:off x="3094" y="2616"/>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776" name="Freeform 1492"/>
                <p:cNvSpPr>
                  <a:spLocks/>
                </p:cNvSpPr>
                <p:nvPr/>
              </p:nvSpPr>
              <p:spPr bwMode="auto">
                <a:xfrm>
                  <a:off x="3104" y="2616"/>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grpSp>
          <p:sp>
            <p:nvSpPr>
              <p:cNvPr id="406" name="Freeform 1493"/>
              <p:cNvSpPr>
                <a:spLocks/>
              </p:cNvSpPr>
              <p:nvPr/>
            </p:nvSpPr>
            <p:spPr bwMode="auto">
              <a:xfrm>
                <a:off x="4659"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407" name="Freeform 1494"/>
              <p:cNvSpPr>
                <a:spLocks/>
              </p:cNvSpPr>
              <p:nvPr/>
            </p:nvSpPr>
            <p:spPr bwMode="auto">
              <a:xfrm>
                <a:off x="4668" y="138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08" name="Freeform 1495"/>
              <p:cNvSpPr>
                <a:spLocks/>
              </p:cNvSpPr>
              <p:nvPr/>
            </p:nvSpPr>
            <p:spPr bwMode="auto">
              <a:xfrm>
                <a:off x="4679"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09" name="Freeform 1496"/>
              <p:cNvSpPr>
                <a:spLocks/>
              </p:cNvSpPr>
              <p:nvPr/>
            </p:nvSpPr>
            <p:spPr bwMode="auto">
              <a:xfrm>
                <a:off x="4689"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410" name="Freeform 1497"/>
              <p:cNvSpPr>
                <a:spLocks/>
              </p:cNvSpPr>
              <p:nvPr/>
            </p:nvSpPr>
            <p:spPr bwMode="auto">
              <a:xfrm>
                <a:off x="4699"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11" name="Freeform 1498"/>
              <p:cNvSpPr>
                <a:spLocks/>
              </p:cNvSpPr>
              <p:nvPr/>
            </p:nvSpPr>
            <p:spPr bwMode="auto">
              <a:xfrm>
                <a:off x="4709"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12" name="Freeform 1499"/>
              <p:cNvSpPr>
                <a:spLocks/>
              </p:cNvSpPr>
              <p:nvPr/>
            </p:nvSpPr>
            <p:spPr bwMode="auto">
              <a:xfrm>
                <a:off x="4719"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13" name="Freeform 1500"/>
              <p:cNvSpPr>
                <a:spLocks/>
              </p:cNvSpPr>
              <p:nvPr/>
            </p:nvSpPr>
            <p:spPr bwMode="auto">
              <a:xfrm>
                <a:off x="4729"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14" name="Freeform 1501"/>
              <p:cNvSpPr>
                <a:spLocks/>
              </p:cNvSpPr>
              <p:nvPr/>
            </p:nvSpPr>
            <p:spPr bwMode="auto">
              <a:xfrm>
                <a:off x="4739"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15" name="Freeform 1502"/>
              <p:cNvSpPr>
                <a:spLocks/>
              </p:cNvSpPr>
              <p:nvPr/>
            </p:nvSpPr>
            <p:spPr bwMode="auto">
              <a:xfrm>
                <a:off x="4750"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416" name="Freeform 1503"/>
              <p:cNvSpPr>
                <a:spLocks/>
              </p:cNvSpPr>
              <p:nvPr/>
            </p:nvSpPr>
            <p:spPr bwMode="auto">
              <a:xfrm>
                <a:off x="4759"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17" name="Freeform 1504"/>
              <p:cNvSpPr>
                <a:spLocks/>
              </p:cNvSpPr>
              <p:nvPr/>
            </p:nvSpPr>
            <p:spPr bwMode="auto">
              <a:xfrm>
                <a:off x="4770"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18" name="Freeform 1505"/>
              <p:cNvSpPr>
                <a:spLocks/>
              </p:cNvSpPr>
              <p:nvPr/>
            </p:nvSpPr>
            <p:spPr bwMode="auto">
              <a:xfrm>
                <a:off x="4780"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419" name="Freeform 1506"/>
              <p:cNvSpPr>
                <a:spLocks/>
              </p:cNvSpPr>
              <p:nvPr/>
            </p:nvSpPr>
            <p:spPr bwMode="auto">
              <a:xfrm>
                <a:off x="4789" y="138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20" name="Freeform 1507"/>
              <p:cNvSpPr>
                <a:spLocks/>
              </p:cNvSpPr>
              <p:nvPr/>
            </p:nvSpPr>
            <p:spPr bwMode="auto">
              <a:xfrm>
                <a:off x="4800"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21" name="Freeform 1508"/>
              <p:cNvSpPr>
                <a:spLocks/>
              </p:cNvSpPr>
              <p:nvPr/>
            </p:nvSpPr>
            <p:spPr bwMode="auto">
              <a:xfrm>
                <a:off x="4810" y="1385"/>
                <a:ext cx="7" cy="2"/>
              </a:xfrm>
              <a:custGeom>
                <a:avLst/>
                <a:gdLst>
                  <a:gd name="T0" fmla="*/ 0 w 7"/>
                  <a:gd name="T1" fmla="*/ 0 h 2"/>
                  <a:gd name="T2" fmla="*/ 5 w 7"/>
                  <a:gd name="T3" fmla="*/ 0 h 2"/>
                  <a:gd name="T4" fmla="*/ 7 w 7"/>
                  <a:gd name="T5" fmla="*/ 1 h 2"/>
                  <a:gd name="T6" fmla="*/ 5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5" y="0"/>
                    </a:lnTo>
                    <a:lnTo>
                      <a:pt x="7"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422" name="Freeform 1509"/>
              <p:cNvSpPr>
                <a:spLocks/>
              </p:cNvSpPr>
              <p:nvPr/>
            </p:nvSpPr>
            <p:spPr bwMode="auto">
              <a:xfrm>
                <a:off x="4820"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23" name="Freeform 1510"/>
              <p:cNvSpPr>
                <a:spLocks/>
              </p:cNvSpPr>
              <p:nvPr/>
            </p:nvSpPr>
            <p:spPr bwMode="auto">
              <a:xfrm>
                <a:off x="4830"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24" name="Freeform 1511"/>
              <p:cNvSpPr>
                <a:spLocks/>
              </p:cNvSpPr>
              <p:nvPr/>
            </p:nvSpPr>
            <p:spPr bwMode="auto">
              <a:xfrm>
                <a:off x="4840"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25" name="Freeform 1512"/>
              <p:cNvSpPr>
                <a:spLocks/>
              </p:cNvSpPr>
              <p:nvPr/>
            </p:nvSpPr>
            <p:spPr bwMode="auto">
              <a:xfrm>
                <a:off x="4850"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26" name="Freeform 1513"/>
              <p:cNvSpPr>
                <a:spLocks/>
              </p:cNvSpPr>
              <p:nvPr/>
            </p:nvSpPr>
            <p:spPr bwMode="auto">
              <a:xfrm>
                <a:off x="4860"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27" name="Freeform 1514"/>
              <p:cNvSpPr>
                <a:spLocks/>
              </p:cNvSpPr>
              <p:nvPr/>
            </p:nvSpPr>
            <p:spPr bwMode="auto">
              <a:xfrm>
                <a:off x="4871"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428" name="Freeform 1515"/>
              <p:cNvSpPr>
                <a:spLocks/>
              </p:cNvSpPr>
              <p:nvPr/>
            </p:nvSpPr>
            <p:spPr bwMode="auto">
              <a:xfrm>
                <a:off x="4880" y="138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29" name="Freeform 1516"/>
              <p:cNvSpPr>
                <a:spLocks/>
              </p:cNvSpPr>
              <p:nvPr/>
            </p:nvSpPr>
            <p:spPr bwMode="auto">
              <a:xfrm>
                <a:off x="4891"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30" name="Freeform 1517"/>
              <p:cNvSpPr>
                <a:spLocks/>
              </p:cNvSpPr>
              <p:nvPr/>
            </p:nvSpPr>
            <p:spPr bwMode="auto">
              <a:xfrm>
                <a:off x="4901"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431" name="Freeform 1518"/>
              <p:cNvSpPr>
                <a:spLocks/>
              </p:cNvSpPr>
              <p:nvPr/>
            </p:nvSpPr>
            <p:spPr bwMode="auto">
              <a:xfrm>
                <a:off x="4911"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32" name="Freeform 1519"/>
              <p:cNvSpPr>
                <a:spLocks/>
              </p:cNvSpPr>
              <p:nvPr/>
            </p:nvSpPr>
            <p:spPr bwMode="auto">
              <a:xfrm>
                <a:off x="4921"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33" name="Freeform 1520"/>
              <p:cNvSpPr>
                <a:spLocks/>
              </p:cNvSpPr>
              <p:nvPr/>
            </p:nvSpPr>
            <p:spPr bwMode="auto">
              <a:xfrm>
                <a:off x="4931" y="1385"/>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434" name="Freeform 1521"/>
              <p:cNvSpPr>
                <a:spLocks/>
              </p:cNvSpPr>
              <p:nvPr/>
            </p:nvSpPr>
            <p:spPr bwMode="auto">
              <a:xfrm>
                <a:off x="4941"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35" name="Freeform 1522"/>
              <p:cNvSpPr>
                <a:spLocks/>
              </p:cNvSpPr>
              <p:nvPr/>
            </p:nvSpPr>
            <p:spPr bwMode="auto">
              <a:xfrm>
                <a:off x="4951"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36" name="Freeform 1523"/>
              <p:cNvSpPr>
                <a:spLocks/>
              </p:cNvSpPr>
              <p:nvPr/>
            </p:nvSpPr>
            <p:spPr bwMode="auto">
              <a:xfrm>
                <a:off x="4961"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37" name="Freeform 1524"/>
              <p:cNvSpPr>
                <a:spLocks/>
              </p:cNvSpPr>
              <p:nvPr/>
            </p:nvSpPr>
            <p:spPr bwMode="auto">
              <a:xfrm>
                <a:off x="4971"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38" name="Freeform 1525"/>
              <p:cNvSpPr>
                <a:spLocks/>
              </p:cNvSpPr>
              <p:nvPr/>
            </p:nvSpPr>
            <p:spPr bwMode="auto">
              <a:xfrm>
                <a:off x="4982"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39" name="Freeform 1526"/>
              <p:cNvSpPr>
                <a:spLocks/>
              </p:cNvSpPr>
              <p:nvPr/>
            </p:nvSpPr>
            <p:spPr bwMode="auto">
              <a:xfrm>
                <a:off x="4991"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40" name="Freeform 1527"/>
              <p:cNvSpPr>
                <a:spLocks/>
              </p:cNvSpPr>
              <p:nvPr/>
            </p:nvSpPr>
            <p:spPr bwMode="auto">
              <a:xfrm>
                <a:off x="5001" y="1385"/>
                <a:ext cx="5" cy="2"/>
              </a:xfrm>
              <a:custGeom>
                <a:avLst/>
                <a:gdLst>
                  <a:gd name="T0" fmla="*/ 1 w 5"/>
                  <a:gd name="T1" fmla="*/ 0 h 2"/>
                  <a:gd name="T2" fmla="*/ 4 w 5"/>
                  <a:gd name="T3" fmla="*/ 0 h 2"/>
                  <a:gd name="T4" fmla="*/ 5 w 5"/>
                  <a:gd name="T5" fmla="*/ 1 h 2"/>
                  <a:gd name="T6" fmla="*/ 4 w 5"/>
                  <a:gd name="T7" fmla="*/ 2 h 2"/>
                  <a:gd name="T8" fmla="*/ 1 w 5"/>
                  <a:gd name="T9" fmla="*/ 2 h 2"/>
                  <a:gd name="T10" fmla="*/ 0 w 5"/>
                  <a:gd name="T11" fmla="*/ 1 h 2"/>
                  <a:gd name="T12" fmla="*/ 1 w 5"/>
                  <a:gd name="T13" fmla="*/ 0 h 2"/>
                  <a:gd name="T14" fmla="*/ 1 w 5"/>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5"/>
                  <a:gd name="T25" fmla="*/ 0 h 2"/>
                  <a:gd name="T26" fmla="*/ 5 w 5"/>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 h="2">
                    <a:moveTo>
                      <a:pt x="1" y="0"/>
                    </a:moveTo>
                    <a:lnTo>
                      <a:pt x="4" y="0"/>
                    </a:lnTo>
                    <a:lnTo>
                      <a:pt x="5" y="1"/>
                    </a:lnTo>
                    <a:lnTo>
                      <a:pt x="4"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41" name="Freeform 1528"/>
              <p:cNvSpPr>
                <a:spLocks noEditPoints="1"/>
              </p:cNvSpPr>
              <p:nvPr/>
            </p:nvSpPr>
            <p:spPr bwMode="auto">
              <a:xfrm>
                <a:off x="4538" y="1385"/>
                <a:ext cx="468" cy="2"/>
              </a:xfrm>
              <a:custGeom>
                <a:avLst/>
                <a:gdLst>
                  <a:gd name="T0" fmla="*/ 0 w 468"/>
                  <a:gd name="T1" fmla="*/ 1 h 2"/>
                  <a:gd name="T2" fmla="*/ 15 w 468"/>
                  <a:gd name="T3" fmla="*/ 2 h 2"/>
                  <a:gd name="T4" fmla="*/ 26 w 468"/>
                  <a:gd name="T5" fmla="*/ 0 h 2"/>
                  <a:gd name="T6" fmla="*/ 21 w 468"/>
                  <a:gd name="T7" fmla="*/ 0 h 2"/>
                  <a:gd name="T8" fmla="*/ 30 w 468"/>
                  <a:gd name="T9" fmla="*/ 1 h 2"/>
                  <a:gd name="T10" fmla="*/ 46 w 468"/>
                  <a:gd name="T11" fmla="*/ 2 h 2"/>
                  <a:gd name="T12" fmla="*/ 56 w 468"/>
                  <a:gd name="T13" fmla="*/ 0 h 2"/>
                  <a:gd name="T14" fmla="*/ 51 w 468"/>
                  <a:gd name="T15" fmla="*/ 0 h 2"/>
                  <a:gd name="T16" fmla="*/ 60 w 468"/>
                  <a:gd name="T17" fmla="*/ 1 h 2"/>
                  <a:gd name="T18" fmla="*/ 76 w 468"/>
                  <a:gd name="T19" fmla="*/ 2 h 2"/>
                  <a:gd name="T20" fmla="*/ 86 w 468"/>
                  <a:gd name="T21" fmla="*/ 0 h 2"/>
                  <a:gd name="T22" fmla="*/ 81 w 468"/>
                  <a:gd name="T23" fmla="*/ 0 h 2"/>
                  <a:gd name="T24" fmla="*/ 91 w 468"/>
                  <a:gd name="T25" fmla="*/ 1 h 2"/>
                  <a:gd name="T26" fmla="*/ 106 w 468"/>
                  <a:gd name="T27" fmla="*/ 2 h 2"/>
                  <a:gd name="T28" fmla="*/ 117 w 468"/>
                  <a:gd name="T29" fmla="*/ 0 h 2"/>
                  <a:gd name="T30" fmla="*/ 111 w 468"/>
                  <a:gd name="T31" fmla="*/ 0 h 2"/>
                  <a:gd name="T32" fmla="*/ 121 w 468"/>
                  <a:gd name="T33" fmla="*/ 1 h 2"/>
                  <a:gd name="T34" fmla="*/ 137 w 468"/>
                  <a:gd name="T35" fmla="*/ 2 h 2"/>
                  <a:gd name="T36" fmla="*/ 147 w 468"/>
                  <a:gd name="T37" fmla="*/ 0 h 2"/>
                  <a:gd name="T38" fmla="*/ 142 w 468"/>
                  <a:gd name="T39" fmla="*/ 0 h 2"/>
                  <a:gd name="T40" fmla="*/ 151 w 468"/>
                  <a:gd name="T41" fmla="*/ 1 h 2"/>
                  <a:gd name="T42" fmla="*/ 167 w 468"/>
                  <a:gd name="T43" fmla="*/ 2 h 2"/>
                  <a:gd name="T44" fmla="*/ 177 w 468"/>
                  <a:gd name="T45" fmla="*/ 0 h 2"/>
                  <a:gd name="T46" fmla="*/ 172 w 468"/>
                  <a:gd name="T47" fmla="*/ 0 h 2"/>
                  <a:gd name="T48" fmla="*/ 181 w 468"/>
                  <a:gd name="T49" fmla="*/ 1 h 2"/>
                  <a:gd name="T50" fmla="*/ 197 w 468"/>
                  <a:gd name="T51" fmla="*/ 2 h 2"/>
                  <a:gd name="T52" fmla="*/ 207 w 468"/>
                  <a:gd name="T53" fmla="*/ 0 h 2"/>
                  <a:gd name="T54" fmla="*/ 202 w 468"/>
                  <a:gd name="T55" fmla="*/ 0 h 2"/>
                  <a:gd name="T56" fmla="*/ 212 w 468"/>
                  <a:gd name="T57" fmla="*/ 1 h 2"/>
                  <a:gd name="T58" fmla="*/ 227 w 468"/>
                  <a:gd name="T59" fmla="*/ 2 h 2"/>
                  <a:gd name="T60" fmla="*/ 238 w 468"/>
                  <a:gd name="T61" fmla="*/ 0 h 2"/>
                  <a:gd name="T62" fmla="*/ 233 w 468"/>
                  <a:gd name="T63" fmla="*/ 0 h 2"/>
                  <a:gd name="T64" fmla="*/ 242 w 468"/>
                  <a:gd name="T65" fmla="*/ 1 h 2"/>
                  <a:gd name="T66" fmla="*/ 258 w 468"/>
                  <a:gd name="T67" fmla="*/ 2 h 2"/>
                  <a:gd name="T68" fmla="*/ 268 w 468"/>
                  <a:gd name="T69" fmla="*/ 0 h 2"/>
                  <a:gd name="T70" fmla="*/ 263 w 468"/>
                  <a:gd name="T71" fmla="*/ 0 h 2"/>
                  <a:gd name="T72" fmla="*/ 272 w 468"/>
                  <a:gd name="T73" fmla="*/ 1 h 2"/>
                  <a:gd name="T74" fmla="*/ 288 w 468"/>
                  <a:gd name="T75" fmla="*/ 2 h 2"/>
                  <a:gd name="T76" fmla="*/ 298 w 468"/>
                  <a:gd name="T77" fmla="*/ 0 h 2"/>
                  <a:gd name="T78" fmla="*/ 293 w 468"/>
                  <a:gd name="T79" fmla="*/ 0 h 2"/>
                  <a:gd name="T80" fmla="*/ 302 w 468"/>
                  <a:gd name="T81" fmla="*/ 1 h 2"/>
                  <a:gd name="T82" fmla="*/ 318 w 468"/>
                  <a:gd name="T83" fmla="*/ 2 h 2"/>
                  <a:gd name="T84" fmla="*/ 328 w 468"/>
                  <a:gd name="T85" fmla="*/ 0 h 2"/>
                  <a:gd name="T86" fmla="*/ 323 w 468"/>
                  <a:gd name="T87" fmla="*/ 0 h 2"/>
                  <a:gd name="T88" fmla="*/ 333 w 468"/>
                  <a:gd name="T89" fmla="*/ 1 h 2"/>
                  <a:gd name="T90" fmla="*/ 349 w 468"/>
                  <a:gd name="T91" fmla="*/ 2 h 2"/>
                  <a:gd name="T92" fmla="*/ 359 w 468"/>
                  <a:gd name="T93" fmla="*/ 0 h 2"/>
                  <a:gd name="T94" fmla="*/ 354 w 468"/>
                  <a:gd name="T95" fmla="*/ 0 h 2"/>
                  <a:gd name="T96" fmla="*/ 363 w 468"/>
                  <a:gd name="T97" fmla="*/ 1 h 2"/>
                  <a:gd name="T98" fmla="*/ 379 w 468"/>
                  <a:gd name="T99" fmla="*/ 2 h 2"/>
                  <a:gd name="T100" fmla="*/ 389 w 468"/>
                  <a:gd name="T101" fmla="*/ 0 h 2"/>
                  <a:gd name="T102" fmla="*/ 384 w 468"/>
                  <a:gd name="T103" fmla="*/ 0 h 2"/>
                  <a:gd name="T104" fmla="*/ 393 w 468"/>
                  <a:gd name="T105" fmla="*/ 1 h 2"/>
                  <a:gd name="T106" fmla="*/ 409 w 468"/>
                  <a:gd name="T107" fmla="*/ 2 h 2"/>
                  <a:gd name="T108" fmla="*/ 419 w 468"/>
                  <a:gd name="T109" fmla="*/ 0 h 2"/>
                  <a:gd name="T110" fmla="*/ 414 w 468"/>
                  <a:gd name="T111" fmla="*/ 0 h 2"/>
                  <a:gd name="T112" fmla="*/ 423 w 468"/>
                  <a:gd name="T113" fmla="*/ 1 h 2"/>
                  <a:gd name="T114" fmla="*/ 439 w 468"/>
                  <a:gd name="T115" fmla="*/ 2 h 2"/>
                  <a:gd name="T116" fmla="*/ 449 w 468"/>
                  <a:gd name="T117" fmla="*/ 0 h 2"/>
                  <a:gd name="T118" fmla="*/ 445 w 468"/>
                  <a:gd name="T119" fmla="*/ 0 h 2"/>
                  <a:gd name="T120" fmla="*/ 453 w 468"/>
                  <a:gd name="T121" fmla="*/ 1 h 2"/>
                  <a:gd name="T122" fmla="*/ 467 w 468"/>
                  <a:gd name="T123" fmla="*/ 2 h 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468"/>
                  <a:gd name="T187" fmla="*/ 0 h 2"/>
                  <a:gd name="T188" fmla="*/ 468 w 468"/>
                  <a:gd name="T189" fmla="*/ 2 h 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468" h="2">
                    <a:moveTo>
                      <a:pt x="1" y="0"/>
                    </a:moveTo>
                    <a:lnTo>
                      <a:pt x="5" y="0"/>
                    </a:lnTo>
                    <a:lnTo>
                      <a:pt x="6" y="1"/>
                    </a:lnTo>
                    <a:lnTo>
                      <a:pt x="5" y="2"/>
                    </a:lnTo>
                    <a:lnTo>
                      <a:pt x="1" y="2"/>
                    </a:lnTo>
                    <a:lnTo>
                      <a:pt x="0" y="1"/>
                    </a:lnTo>
                    <a:lnTo>
                      <a:pt x="1" y="0"/>
                    </a:lnTo>
                    <a:close/>
                    <a:moveTo>
                      <a:pt x="10" y="0"/>
                    </a:moveTo>
                    <a:lnTo>
                      <a:pt x="15" y="0"/>
                    </a:lnTo>
                    <a:lnTo>
                      <a:pt x="16" y="1"/>
                    </a:lnTo>
                    <a:lnTo>
                      <a:pt x="15" y="2"/>
                    </a:lnTo>
                    <a:lnTo>
                      <a:pt x="10" y="2"/>
                    </a:lnTo>
                    <a:lnTo>
                      <a:pt x="9" y="1"/>
                    </a:lnTo>
                    <a:lnTo>
                      <a:pt x="10" y="0"/>
                    </a:lnTo>
                    <a:close/>
                    <a:moveTo>
                      <a:pt x="21" y="0"/>
                    </a:moveTo>
                    <a:lnTo>
                      <a:pt x="26" y="0"/>
                    </a:lnTo>
                    <a:lnTo>
                      <a:pt x="26" y="1"/>
                    </a:lnTo>
                    <a:lnTo>
                      <a:pt x="26" y="2"/>
                    </a:lnTo>
                    <a:lnTo>
                      <a:pt x="21" y="2"/>
                    </a:lnTo>
                    <a:lnTo>
                      <a:pt x="20" y="1"/>
                    </a:lnTo>
                    <a:lnTo>
                      <a:pt x="21" y="0"/>
                    </a:lnTo>
                    <a:close/>
                    <a:moveTo>
                      <a:pt x="31" y="0"/>
                    </a:moveTo>
                    <a:lnTo>
                      <a:pt x="35" y="0"/>
                    </a:lnTo>
                    <a:lnTo>
                      <a:pt x="36" y="1"/>
                    </a:lnTo>
                    <a:lnTo>
                      <a:pt x="35" y="2"/>
                    </a:lnTo>
                    <a:lnTo>
                      <a:pt x="31" y="2"/>
                    </a:lnTo>
                    <a:lnTo>
                      <a:pt x="30" y="1"/>
                    </a:lnTo>
                    <a:lnTo>
                      <a:pt x="31" y="0"/>
                    </a:lnTo>
                    <a:close/>
                    <a:moveTo>
                      <a:pt x="40" y="0"/>
                    </a:moveTo>
                    <a:lnTo>
                      <a:pt x="46" y="0"/>
                    </a:lnTo>
                    <a:lnTo>
                      <a:pt x="47" y="1"/>
                    </a:lnTo>
                    <a:lnTo>
                      <a:pt x="46" y="2"/>
                    </a:lnTo>
                    <a:lnTo>
                      <a:pt x="40" y="2"/>
                    </a:lnTo>
                    <a:lnTo>
                      <a:pt x="39" y="1"/>
                    </a:lnTo>
                    <a:lnTo>
                      <a:pt x="40" y="0"/>
                    </a:lnTo>
                    <a:close/>
                    <a:moveTo>
                      <a:pt x="51" y="0"/>
                    </a:moveTo>
                    <a:lnTo>
                      <a:pt x="56" y="0"/>
                    </a:lnTo>
                    <a:lnTo>
                      <a:pt x="57" y="1"/>
                    </a:lnTo>
                    <a:lnTo>
                      <a:pt x="56" y="2"/>
                    </a:lnTo>
                    <a:lnTo>
                      <a:pt x="51" y="2"/>
                    </a:lnTo>
                    <a:lnTo>
                      <a:pt x="50" y="1"/>
                    </a:lnTo>
                    <a:lnTo>
                      <a:pt x="51" y="0"/>
                    </a:lnTo>
                    <a:close/>
                    <a:moveTo>
                      <a:pt x="61" y="0"/>
                    </a:moveTo>
                    <a:lnTo>
                      <a:pt x="66" y="0"/>
                    </a:lnTo>
                    <a:lnTo>
                      <a:pt x="67" y="1"/>
                    </a:lnTo>
                    <a:lnTo>
                      <a:pt x="66" y="2"/>
                    </a:lnTo>
                    <a:lnTo>
                      <a:pt x="61" y="2"/>
                    </a:lnTo>
                    <a:lnTo>
                      <a:pt x="60" y="1"/>
                    </a:lnTo>
                    <a:lnTo>
                      <a:pt x="61" y="0"/>
                    </a:lnTo>
                    <a:close/>
                    <a:moveTo>
                      <a:pt x="71" y="0"/>
                    </a:moveTo>
                    <a:lnTo>
                      <a:pt x="76" y="0"/>
                    </a:lnTo>
                    <a:lnTo>
                      <a:pt x="77" y="1"/>
                    </a:lnTo>
                    <a:lnTo>
                      <a:pt x="76" y="2"/>
                    </a:lnTo>
                    <a:lnTo>
                      <a:pt x="71" y="2"/>
                    </a:lnTo>
                    <a:lnTo>
                      <a:pt x="70" y="1"/>
                    </a:lnTo>
                    <a:lnTo>
                      <a:pt x="71" y="0"/>
                    </a:lnTo>
                    <a:close/>
                    <a:moveTo>
                      <a:pt x="81" y="0"/>
                    </a:moveTo>
                    <a:lnTo>
                      <a:pt x="86" y="0"/>
                    </a:lnTo>
                    <a:lnTo>
                      <a:pt x="87" y="1"/>
                    </a:lnTo>
                    <a:lnTo>
                      <a:pt x="86" y="2"/>
                    </a:lnTo>
                    <a:lnTo>
                      <a:pt x="81" y="2"/>
                    </a:lnTo>
                    <a:lnTo>
                      <a:pt x="80" y="1"/>
                    </a:lnTo>
                    <a:lnTo>
                      <a:pt x="81" y="0"/>
                    </a:lnTo>
                    <a:close/>
                    <a:moveTo>
                      <a:pt x="91" y="0"/>
                    </a:moveTo>
                    <a:lnTo>
                      <a:pt x="96" y="0"/>
                    </a:lnTo>
                    <a:lnTo>
                      <a:pt x="97" y="1"/>
                    </a:lnTo>
                    <a:lnTo>
                      <a:pt x="96" y="2"/>
                    </a:lnTo>
                    <a:lnTo>
                      <a:pt x="91" y="2"/>
                    </a:lnTo>
                    <a:lnTo>
                      <a:pt x="91" y="1"/>
                    </a:lnTo>
                    <a:lnTo>
                      <a:pt x="91" y="0"/>
                    </a:lnTo>
                    <a:close/>
                    <a:moveTo>
                      <a:pt x="101" y="0"/>
                    </a:moveTo>
                    <a:lnTo>
                      <a:pt x="106" y="0"/>
                    </a:lnTo>
                    <a:lnTo>
                      <a:pt x="107" y="1"/>
                    </a:lnTo>
                    <a:lnTo>
                      <a:pt x="106" y="2"/>
                    </a:lnTo>
                    <a:lnTo>
                      <a:pt x="101" y="2"/>
                    </a:lnTo>
                    <a:lnTo>
                      <a:pt x="100" y="1"/>
                    </a:lnTo>
                    <a:lnTo>
                      <a:pt x="101" y="0"/>
                    </a:lnTo>
                    <a:close/>
                    <a:moveTo>
                      <a:pt x="111" y="0"/>
                    </a:moveTo>
                    <a:lnTo>
                      <a:pt x="117" y="0"/>
                    </a:lnTo>
                    <a:lnTo>
                      <a:pt x="117" y="1"/>
                    </a:lnTo>
                    <a:lnTo>
                      <a:pt x="117" y="2"/>
                    </a:lnTo>
                    <a:lnTo>
                      <a:pt x="111" y="2"/>
                    </a:lnTo>
                    <a:lnTo>
                      <a:pt x="110" y="1"/>
                    </a:lnTo>
                    <a:lnTo>
                      <a:pt x="111" y="0"/>
                    </a:lnTo>
                    <a:close/>
                    <a:moveTo>
                      <a:pt x="121" y="0"/>
                    </a:moveTo>
                    <a:lnTo>
                      <a:pt x="126" y="0"/>
                    </a:lnTo>
                    <a:lnTo>
                      <a:pt x="127" y="1"/>
                    </a:lnTo>
                    <a:lnTo>
                      <a:pt x="126" y="2"/>
                    </a:lnTo>
                    <a:lnTo>
                      <a:pt x="121" y="2"/>
                    </a:lnTo>
                    <a:lnTo>
                      <a:pt x="121" y="1"/>
                    </a:lnTo>
                    <a:lnTo>
                      <a:pt x="121" y="0"/>
                    </a:lnTo>
                    <a:close/>
                    <a:moveTo>
                      <a:pt x="131" y="0"/>
                    </a:moveTo>
                    <a:lnTo>
                      <a:pt x="137" y="0"/>
                    </a:lnTo>
                    <a:lnTo>
                      <a:pt x="138" y="1"/>
                    </a:lnTo>
                    <a:lnTo>
                      <a:pt x="137" y="2"/>
                    </a:lnTo>
                    <a:lnTo>
                      <a:pt x="131" y="2"/>
                    </a:lnTo>
                    <a:lnTo>
                      <a:pt x="130" y="1"/>
                    </a:lnTo>
                    <a:lnTo>
                      <a:pt x="131" y="0"/>
                    </a:lnTo>
                    <a:close/>
                    <a:moveTo>
                      <a:pt x="142" y="0"/>
                    </a:moveTo>
                    <a:lnTo>
                      <a:pt x="147" y="0"/>
                    </a:lnTo>
                    <a:lnTo>
                      <a:pt x="147" y="1"/>
                    </a:lnTo>
                    <a:lnTo>
                      <a:pt x="147" y="2"/>
                    </a:lnTo>
                    <a:lnTo>
                      <a:pt x="142" y="2"/>
                    </a:lnTo>
                    <a:lnTo>
                      <a:pt x="141" y="1"/>
                    </a:lnTo>
                    <a:lnTo>
                      <a:pt x="142" y="0"/>
                    </a:lnTo>
                    <a:close/>
                    <a:moveTo>
                      <a:pt x="151" y="0"/>
                    </a:moveTo>
                    <a:lnTo>
                      <a:pt x="156" y="0"/>
                    </a:lnTo>
                    <a:lnTo>
                      <a:pt x="157" y="1"/>
                    </a:lnTo>
                    <a:lnTo>
                      <a:pt x="156" y="2"/>
                    </a:lnTo>
                    <a:lnTo>
                      <a:pt x="151" y="2"/>
                    </a:lnTo>
                    <a:lnTo>
                      <a:pt x="151" y="1"/>
                    </a:lnTo>
                    <a:lnTo>
                      <a:pt x="151" y="0"/>
                    </a:lnTo>
                    <a:close/>
                    <a:moveTo>
                      <a:pt x="162" y="0"/>
                    </a:moveTo>
                    <a:lnTo>
                      <a:pt x="167" y="0"/>
                    </a:lnTo>
                    <a:lnTo>
                      <a:pt x="168" y="1"/>
                    </a:lnTo>
                    <a:lnTo>
                      <a:pt x="167" y="2"/>
                    </a:lnTo>
                    <a:lnTo>
                      <a:pt x="162" y="2"/>
                    </a:lnTo>
                    <a:lnTo>
                      <a:pt x="161" y="1"/>
                    </a:lnTo>
                    <a:lnTo>
                      <a:pt x="162" y="0"/>
                    </a:lnTo>
                    <a:close/>
                    <a:moveTo>
                      <a:pt x="172" y="0"/>
                    </a:moveTo>
                    <a:lnTo>
                      <a:pt x="177" y="0"/>
                    </a:lnTo>
                    <a:lnTo>
                      <a:pt x="177" y="1"/>
                    </a:lnTo>
                    <a:lnTo>
                      <a:pt x="177" y="2"/>
                    </a:lnTo>
                    <a:lnTo>
                      <a:pt x="172" y="2"/>
                    </a:lnTo>
                    <a:lnTo>
                      <a:pt x="171" y="1"/>
                    </a:lnTo>
                    <a:lnTo>
                      <a:pt x="172" y="0"/>
                    </a:lnTo>
                    <a:close/>
                    <a:moveTo>
                      <a:pt x="182" y="0"/>
                    </a:moveTo>
                    <a:lnTo>
                      <a:pt x="187" y="0"/>
                    </a:lnTo>
                    <a:lnTo>
                      <a:pt x="188" y="1"/>
                    </a:lnTo>
                    <a:lnTo>
                      <a:pt x="187" y="2"/>
                    </a:lnTo>
                    <a:lnTo>
                      <a:pt x="182" y="2"/>
                    </a:lnTo>
                    <a:lnTo>
                      <a:pt x="181" y="1"/>
                    </a:lnTo>
                    <a:lnTo>
                      <a:pt x="182" y="0"/>
                    </a:lnTo>
                    <a:close/>
                    <a:moveTo>
                      <a:pt x="192" y="0"/>
                    </a:moveTo>
                    <a:lnTo>
                      <a:pt x="197" y="0"/>
                    </a:lnTo>
                    <a:lnTo>
                      <a:pt x="198" y="1"/>
                    </a:lnTo>
                    <a:lnTo>
                      <a:pt x="197" y="2"/>
                    </a:lnTo>
                    <a:lnTo>
                      <a:pt x="192" y="2"/>
                    </a:lnTo>
                    <a:lnTo>
                      <a:pt x="191" y="1"/>
                    </a:lnTo>
                    <a:lnTo>
                      <a:pt x="192" y="0"/>
                    </a:lnTo>
                    <a:close/>
                    <a:moveTo>
                      <a:pt x="202" y="0"/>
                    </a:moveTo>
                    <a:lnTo>
                      <a:pt x="207" y="0"/>
                    </a:lnTo>
                    <a:lnTo>
                      <a:pt x="208" y="1"/>
                    </a:lnTo>
                    <a:lnTo>
                      <a:pt x="207" y="2"/>
                    </a:lnTo>
                    <a:lnTo>
                      <a:pt x="202" y="2"/>
                    </a:lnTo>
                    <a:lnTo>
                      <a:pt x="201" y="1"/>
                    </a:lnTo>
                    <a:lnTo>
                      <a:pt x="202" y="0"/>
                    </a:lnTo>
                    <a:close/>
                    <a:moveTo>
                      <a:pt x="212" y="0"/>
                    </a:moveTo>
                    <a:lnTo>
                      <a:pt x="217" y="0"/>
                    </a:lnTo>
                    <a:lnTo>
                      <a:pt x="218" y="1"/>
                    </a:lnTo>
                    <a:lnTo>
                      <a:pt x="217" y="2"/>
                    </a:lnTo>
                    <a:lnTo>
                      <a:pt x="212" y="2"/>
                    </a:lnTo>
                    <a:lnTo>
                      <a:pt x="212" y="1"/>
                    </a:lnTo>
                    <a:lnTo>
                      <a:pt x="212" y="0"/>
                    </a:lnTo>
                    <a:close/>
                    <a:moveTo>
                      <a:pt x="222" y="0"/>
                    </a:moveTo>
                    <a:lnTo>
                      <a:pt x="227" y="0"/>
                    </a:lnTo>
                    <a:lnTo>
                      <a:pt x="228" y="1"/>
                    </a:lnTo>
                    <a:lnTo>
                      <a:pt x="227" y="2"/>
                    </a:lnTo>
                    <a:lnTo>
                      <a:pt x="222" y="2"/>
                    </a:lnTo>
                    <a:lnTo>
                      <a:pt x="221" y="1"/>
                    </a:lnTo>
                    <a:lnTo>
                      <a:pt x="222" y="0"/>
                    </a:lnTo>
                    <a:close/>
                    <a:moveTo>
                      <a:pt x="233" y="0"/>
                    </a:moveTo>
                    <a:lnTo>
                      <a:pt x="238" y="0"/>
                    </a:lnTo>
                    <a:lnTo>
                      <a:pt x="238" y="1"/>
                    </a:lnTo>
                    <a:lnTo>
                      <a:pt x="238" y="2"/>
                    </a:lnTo>
                    <a:lnTo>
                      <a:pt x="233" y="2"/>
                    </a:lnTo>
                    <a:lnTo>
                      <a:pt x="232" y="1"/>
                    </a:lnTo>
                    <a:lnTo>
                      <a:pt x="233" y="0"/>
                    </a:lnTo>
                    <a:close/>
                    <a:moveTo>
                      <a:pt x="242" y="0"/>
                    </a:moveTo>
                    <a:lnTo>
                      <a:pt x="247" y="0"/>
                    </a:lnTo>
                    <a:lnTo>
                      <a:pt x="248" y="1"/>
                    </a:lnTo>
                    <a:lnTo>
                      <a:pt x="247" y="2"/>
                    </a:lnTo>
                    <a:lnTo>
                      <a:pt x="242" y="2"/>
                    </a:lnTo>
                    <a:lnTo>
                      <a:pt x="242" y="1"/>
                    </a:lnTo>
                    <a:lnTo>
                      <a:pt x="242" y="0"/>
                    </a:lnTo>
                    <a:close/>
                    <a:moveTo>
                      <a:pt x="252" y="0"/>
                    </a:moveTo>
                    <a:lnTo>
                      <a:pt x="258" y="0"/>
                    </a:lnTo>
                    <a:lnTo>
                      <a:pt x="259" y="1"/>
                    </a:lnTo>
                    <a:lnTo>
                      <a:pt x="258" y="2"/>
                    </a:lnTo>
                    <a:lnTo>
                      <a:pt x="252" y="2"/>
                    </a:lnTo>
                    <a:lnTo>
                      <a:pt x="251" y="1"/>
                    </a:lnTo>
                    <a:lnTo>
                      <a:pt x="252" y="0"/>
                    </a:lnTo>
                    <a:close/>
                    <a:moveTo>
                      <a:pt x="263" y="0"/>
                    </a:moveTo>
                    <a:lnTo>
                      <a:pt x="268" y="0"/>
                    </a:lnTo>
                    <a:lnTo>
                      <a:pt x="268" y="1"/>
                    </a:lnTo>
                    <a:lnTo>
                      <a:pt x="268" y="2"/>
                    </a:lnTo>
                    <a:lnTo>
                      <a:pt x="263" y="2"/>
                    </a:lnTo>
                    <a:lnTo>
                      <a:pt x="262" y="1"/>
                    </a:lnTo>
                    <a:lnTo>
                      <a:pt x="263" y="0"/>
                    </a:lnTo>
                    <a:close/>
                    <a:moveTo>
                      <a:pt x="272" y="0"/>
                    </a:moveTo>
                    <a:lnTo>
                      <a:pt x="277" y="0"/>
                    </a:lnTo>
                    <a:lnTo>
                      <a:pt x="279" y="1"/>
                    </a:lnTo>
                    <a:lnTo>
                      <a:pt x="277" y="2"/>
                    </a:lnTo>
                    <a:lnTo>
                      <a:pt x="272" y="2"/>
                    </a:lnTo>
                    <a:lnTo>
                      <a:pt x="272" y="1"/>
                    </a:lnTo>
                    <a:lnTo>
                      <a:pt x="272" y="0"/>
                    </a:lnTo>
                    <a:close/>
                    <a:moveTo>
                      <a:pt x="283" y="0"/>
                    </a:moveTo>
                    <a:lnTo>
                      <a:pt x="288" y="0"/>
                    </a:lnTo>
                    <a:lnTo>
                      <a:pt x="289" y="1"/>
                    </a:lnTo>
                    <a:lnTo>
                      <a:pt x="288" y="2"/>
                    </a:lnTo>
                    <a:lnTo>
                      <a:pt x="283" y="2"/>
                    </a:lnTo>
                    <a:lnTo>
                      <a:pt x="282" y="1"/>
                    </a:lnTo>
                    <a:lnTo>
                      <a:pt x="283" y="0"/>
                    </a:lnTo>
                    <a:close/>
                    <a:moveTo>
                      <a:pt x="293" y="0"/>
                    </a:moveTo>
                    <a:lnTo>
                      <a:pt x="298" y="0"/>
                    </a:lnTo>
                    <a:lnTo>
                      <a:pt x="298" y="1"/>
                    </a:lnTo>
                    <a:lnTo>
                      <a:pt x="298" y="2"/>
                    </a:lnTo>
                    <a:lnTo>
                      <a:pt x="293" y="2"/>
                    </a:lnTo>
                    <a:lnTo>
                      <a:pt x="292" y="1"/>
                    </a:lnTo>
                    <a:lnTo>
                      <a:pt x="293" y="0"/>
                    </a:lnTo>
                    <a:close/>
                    <a:moveTo>
                      <a:pt x="303" y="0"/>
                    </a:moveTo>
                    <a:lnTo>
                      <a:pt x="308" y="0"/>
                    </a:lnTo>
                    <a:lnTo>
                      <a:pt x="309" y="1"/>
                    </a:lnTo>
                    <a:lnTo>
                      <a:pt x="308" y="2"/>
                    </a:lnTo>
                    <a:lnTo>
                      <a:pt x="303" y="2"/>
                    </a:lnTo>
                    <a:lnTo>
                      <a:pt x="302" y="1"/>
                    </a:lnTo>
                    <a:lnTo>
                      <a:pt x="303" y="0"/>
                    </a:lnTo>
                    <a:close/>
                    <a:moveTo>
                      <a:pt x="313" y="0"/>
                    </a:moveTo>
                    <a:lnTo>
                      <a:pt x="318" y="0"/>
                    </a:lnTo>
                    <a:lnTo>
                      <a:pt x="319" y="1"/>
                    </a:lnTo>
                    <a:lnTo>
                      <a:pt x="318" y="2"/>
                    </a:lnTo>
                    <a:lnTo>
                      <a:pt x="313" y="2"/>
                    </a:lnTo>
                    <a:lnTo>
                      <a:pt x="312" y="1"/>
                    </a:lnTo>
                    <a:lnTo>
                      <a:pt x="313" y="0"/>
                    </a:lnTo>
                    <a:close/>
                    <a:moveTo>
                      <a:pt x="323" y="0"/>
                    </a:moveTo>
                    <a:lnTo>
                      <a:pt x="328" y="0"/>
                    </a:lnTo>
                    <a:lnTo>
                      <a:pt x="329" y="1"/>
                    </a:lnTo>
                    <a:lnTo>
                      <a:pt x="328" y="2"/>
                    </a:lnTo>
                    <a:lnTo>
                      <a:pt x="323" y="2"/>
                    </a:lnTo>
                    <a:lnTo>
                      <a:pt x="322" y="1"/>
                    </a:lnTo>
                    <a:lnTo>
                      <a:pt x="323" y="0"/>
                    </a:lnTo>
                    <a:close/>
                    <a:moveTo>
                      <a:pt x="333" y="0"/>
                    </a:moveTo>
                    <a:lnTo>
                      <a:pt x="338" y="0"/>
                    </a:lnTo>
                    <a:lnTo>
                      <a:pt x="339" y="1"/>
                    </a:lnTo>
                    <a:lnTo>
                      <a:pt x="338" y="2"/>
                    </a:lnTo>
                    <a:lnTo>
                      <a:pt x="333" y="2"/>
                    </a:lnTo>
                    <a:lnTo>
                      <a:pt x="333" y="1"/>
                    </a:lnTo>
                    <a:lnTo>
                      <a:pt x="333" y="0"/>
                    </a:lnTo>
                    <a:close/>
                    <a:moveTo>
                      <a:pt x="343" y="0"/>
                    </a:moveTo>
                    <a:lnTo>
                      <a:pt x="349" y="0"/>
                    </a:lnTo>
                    <a:lnTo>
                      <a:pt x="349" y="1"/>
                    </a:lnTo>
                    <a:lnTo>
                      <a:pt x="349" y="2"/>
                    </a:lnTo>
                    <a:lnTo>
                      <a:pt x="343" y="2"/>
                    </a:lnTo>
                    <a:lnTo>
                      <a:pt x="342" y="1"/>
                    </a:lnTo>
                    <a:lnTo>
                      <a:pt x="343" y="0"/>
                    </a:lnTo>
                    <a:close/>
                    <a:moveTo>
                      <a:pt x="354" y="0"/>
                    </a:moveTo>
                    <a:lnTo>
                      <a:pt x="359" y="0"/>
                    </a:lnTo>
                    <a:lnTo>
                      <a:pt x="359" y="1"/>
                    </a:lnTo>
                    <a:lnTo>
                      <a:pt x="359" y="2"/>
                    </a:lnTo>
                    <a:lnTo>
                      <a:pt x="354" y="2"/>
                    </a:lnTo>
                    <a:lnTo>
                      <a:pt x="353" y="1"/>
                    </a:lnTo>
                    <a:lnTo>
                      <a:pt x="354" y="0"/>
                    </a:lnTo>
                    <a:close/>
                    <a:moveTo>
                      <a:pt x="363" y="0"/>
                    </a:moveTo>
                    <a:lnTo>
                      <a:pt x="368" y="0"/>
                    </a:lnTo>
                    <a:lnTo>
                      <a:pt x="369" y="1"/>
                    </a:lnTo>
                    <a:lnTo>
                      <a:pt x="368" y="2"/>
                    </a:lnTo>
                    <a:lnTo>
                      <a:pt x="363" y="2"/>
                    </a:lnTo>
                    <a:lnTo>
                      <a:pt x="363" y="1"/>
                    </a:lnTo>
                    <a:lnTo>
                      <a:pt x="363" y="0"/>
                    </a:lnTo>
                    <a:close/>
                    <a:moveTo>
                      <a:pt x="374" y="0"/>
                    </a:moveTo>
                    <a:lnTo>
                      <a:pt x="379" y="0"/>
                    </a:lnTo>
                    <a:lnTo>
                      <a:pt x="380" y="1"/>
                    </a:lnTo>
                    <a:lnTo>
                      <a:pt x="379" y="2"/>
                    </a:lnTo>
                    <a:lnTo>
                      <a:pt x="374" y="2"/>
                    </a:lnTo>
                    <a:lnTo>
                      <a:pt x="373" y="1"/>
                    </a:lnTo>
                    <a:lnTo>
                      <a:pt x="374" y="0"/>
                    </a:lnTo>
                    <a:close/>
                    <a:moveTo>
                      <a:pt x="384" y="0"/>
                    </a:moveTo>
                    <a:lnTo>
                      <a:pt x="389" y="0"/>
                    </a:lnTo>
                    <a:lnTo>
                      <a:pt x="389" y="1"/>
                    </a:lnTo>
                    <a:lnTo>
                      <a:pt x="389" y="2"/>
                    </a:lnTo>
                    <a:lnTo>
                      <a:pt x="384" y="2"/>
                    </a:lnTo>
                    <a:lnTo>
                      <a:pt x="383" y="1"/>
                    </a:lnTo>
                    <a:lnTo>
                      <a:pt x="384" y="0"/>
                    </a:lnTo>
                    <a:close/>
                    <a:moveTo>
                      <a:pt x="393" y="0"/>
                    </a:moveTo>
                    <a:lnTo>
                      <a:pt x="399" y="0"/>
                    </a:lnTo>
                    <a:lnTo>
                      <a:pt x="400" y="1"/>
                    </a:lnTo>
                    <a:lnTo>
                      <a:pt x="399" y="2"/>
                    </a:lnTo>
                    <a:lnTo>
                      <a:pt x="393" y="2"/>
                    </a:lnTo>
                    <a:lnTo>
                      <a:pt x="393" y="1"/>
                    </a:lnTo>
                    <a:lnTo>
                      <a:pt x="393" y="0"/>
                    </a:lnTo>
                    <a:close/>
                    <a:moveTo>
                      <a:pt x="404" y="0"/>
                    </a:moveTo>
                    <a:lnTo>
                      <a:pt x="409" y="0"/>
                    </a:lnTo>
                    <a:lnTo>
                      <a:pt x="410" y="1"/>
                    </a:lnTo>
                    <a:lnTo>
                      <a:pt x="409" y="2"/>
                    </a:lnTo>
                    <a:lnTo>
                      <a:pt x="404" y="2"/>
                    </a:lnTo>
                    <a:lnTo>
                      <a:pt x="403" y="1"/>
                    </a:lnTo>
                    <a:lnTo>
                      <a:pt x="404" y="0"/>
                    </a:lnTo>
                    <a:close/>
                    <a:moveTo>
                      <a:pt x="414" y="0"/>
                    </a:moveTo>
                    <a:lnTo>
                      <a:pt x="419" y="0"/>
                    </a:lnTo>
                    <a:lnTo>
                      <a:pt x="420" y="1"/>
                    </a:lnTo>
                    <a:lnTo>
                      <a:pt x="419" y="2"/>
                    </a:lnTo>
                    <a:lnTo>
                      <a:pt x="414" y="2"/>
                    </a:lnTo>
                    <a:lnTo>
                      <a:pt x="413" y="1"/>
                    </a:lnTo>
                    <a:lnTo>
                      <a:pt x="414" y="0"/>
                    </a:lnTo>
                    <a:close/>
                    <a:moveTo>
                      <a:pt x="424" y="0"/>
                    </a:moveTo>
                    <a:lnTo>
                      <a:pt x="429" y="0"/>
                    </a:lnTo>
                    <a:lnTo>
                      <a:pt x="430" y="1"/>
                    </a:lnTo>
                    <a:lnTo>
                      <a:pt x="429" y="2"/>
                    </a:lnTo>
                    <a:lnTo>
                      <a:pt x="424" y="2"/>
                    </a:lnTo>
                    <a:lnTo>
                      <a:pt x="423" y="1"/>
                    </a:lnTo>
                    <a:lnTo>
                      <a:pt x="424" y="0"/>
                    </a:lnTo>
                    <a:close/>
                    <a:moveTo>
                      <a:pt x="434" y="0"/>
                    </a:moveTo>
                    <a:lnTo>
                      <a:pt x="439" y="0"/>
                    </a:lnTo>
                    <a:lnTo>
                      <a:pt x="440" y="1"/>
                    </a:lnTo>
                    <a:lnTo>
                      <a:pt x="439" y="2"/>
                    </a:lnTo>
                    <a:lnTo>
                      <a:pt x="434" y="2"/>
                    </a:lnTo>
                    <a:lnTo>
                      <a:pt x="433" y="1"/>
                    </a:lnTo>
                    <a:lnTo>
                      <a:pt x="434" y="0"/>
                    </a:lnTo>
                    <a:close/>
                    <a:moveTo>
                      <a:pt x="445" y="0"/>
                    </a:moveTo>
                    <a:lnTo>
                      <a:pt x="449" y="0"/>
                    </a:lnTo>
                    <a:lnTo>
                      <a:pt x="450" y="1"/>
                    </a:lnTo>
                    <a:lnTo>
                      <a:pt x="449" y="2"/>
                    </a:lnTo>
                    <a:lnTo>
                      <a:pt x="445" y="2"/>
                    </a:lnTo>
                    <a:lnTo>
                      <a:pt x="444" y="1"/>
                    </a:lnTo>
                    <a:lnTo>
                      <a:pt x="445" y="0"/>
                    </a:lnTo>
                    <a:close/>
                    <a:moveTo>
                      <a:pt x="454" y="0"/>
                    </a:moveTo>
                    <a:lnTo>
                      <a:pt x="459" y="0"/>
                    </a:lnTo>
                    <a:lnTo>
                      <a:pt x="460" y="1"/>
                    </a:lnTo>
                    <a:lnTo>
                      <a:pt x="459" y="2"/>
                    </a:lnTo>
                    <a:lnTo>
                      <a:pt x="454" y="2"/>
                    </a:lnTo>
                    <a:lnTo>
                      <a:pt x="453" y="1"/>
                    </a:lnTo>
                    <a:lnTo>
                      <a:pt x="454" y="0"/>
                    </a:lnTo>
                    <a:close/>
                    <a:moveTo>
                      <a:pt x="464" y="0"/>
                    </a:moveTo>
                    <a:lnTo>
                      <a:pt x="467" y="0"/>
                    </a:lnTo>
                    <a:lnTo>
                      <a:pt x="468" y="1"/>
                    </a:lnTo>
                    <a:lnTo>
                      <a:pt x="467" y="2"/>
                    </a:lnTo>
                    <a:lnTo>
                      <a:pt x="464" y="2"/>
                    </a:lnTo>
                    <a:lnTo>
                      <a:pt x="463" y="1"/>
                    </a:lnTo>
                    <a:lnTo>
                      <a:pt x="464" y="0"/>
                    </a:lnTo>
                    <a:close/>
                  </a:path>
                </a:pathLst>
              </a:custGeom>
              <a:solidFill>
                <a:srgbClr val="000000"/>
              </a:solidFill>
              <a:ln w="9525">
                <a:noFill/>
                <a:round/>
                <a:headEnd/>
                <a:tailEnd/>
              </a:ln>
            </p:spPr>
            <p:txBody>
              <a:bodyPr/>
              <a:lstStyle/>
              <a:p>
                <a:endParaRPr lang="en-US"/>
              </a:p>
            </p:txBody>
          </p:sp>
          <p:sp>
            <p:nvSpPr>
              <p:cNvPr id="442" name="Freeform 1529"/>
              <p:cNvSpPr>
                <a:spLocks/>
              </p:cNvSpPr>
              <p:nvPr/>
            </p:nvSpPr>
            <p:spPr bwMode="auto">
              <a:xfrm>
                <a:off x="4538"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43" name="Freeform 1530"/>
              <p:cNvSpPr>
                <a:spLocks/>
              </p:cNvSpPr>
              <p:nvPr/>
            </p:nvSpPr>
            <p:spPr bwMode="auto">
              <a:xfrm>
                <a:off x="4547"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44" name="Freeform 1531"/>
              <p:cNvSpPr>
                <a:spLocks/>
              </p:cNvSpPr>
              <p:nvPr/>
            </p:nvSpPr>
            <p:spPr bwMode="auto">
              <a:xfrm>
                <a:off x="4558"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45" name="Freeform 1532"/>
              <p:cNvSpPr>
                <a:spLocks/>
              </p:cNvSpPr>
              <p:nvPr/>
            </p:nvSpPr>
            <p:spPr bwMode="auto">
              <a:xfrm>
                <a:off x="4568"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46" name="Freeform 1533"/>
              <p:cNvSpPr>
                <a:spLocks/>
              </p:cNvSpPr>
              <p:nvPr/>
            </p:nvSpPr>
            <p:spPr bwMode="auto">
              <a:xfrm>
                <a:off x="4577" y="138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47" name="Freeform 1534"/>
              <p:cNvSpPr>
                <a:spLocks/>
              </p:cNvSpPr>
              <p:nvPr/>
            </p:nvSpPr>
            <p:spPr bwMode="auto">
              <a:xfrm>
                <a:off x="458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48" name="Freeform 1535"/>
              <p:cNvSpPr>
                <a:spLocks/>
              </p:cNvSpPr>
              <p:nvPr/>
            </p:nvSpPr>
            <p:spPr bwMode="auto">
              <a:xfrm>
                <a:off x="459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49" name="Freeform 1536"/>
              <p:cNvSpPr>
                <a:spLocks/>
              </p:cNvSpPr>
              <p:nvPr/>
            </p:nvSpPr>
            <p:spPr bwMode="auto">
              <a:xfrm>
                <a:off x="460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50" name="Freeform 1537"/>
              <p:cNvSpPr>
                <a:spLocks/>
              </p:cNvSpPr>
              <p:nvPr/>
            </p:nvSpPr>
            <p:spPr bwMode="auto">
              <a:xfrm>
                <a:off x="461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51" name="Freeform 1538"/>
              <p:cNvSpPr>
                <a:spLocks/>
              </p:cNvSpPr>
              <p:nvPr/>
            </p:nvSpPr>
            <p:spPr bwMode="auto">
              <a:xfrm>
                <a:off x="4629"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452" name="Freeform 1539"/>
              <p:cNvSpPr>
                <a:spLocks/>
              </p:cNvSpPr>
              <p:nvPr/>
            </p:nvSpPr>
            <p:spPr bwMode="auto">
              <a:xfrm>
                <a:off x="4638"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53" name="Freeform 1540"/>
              <p:cNvSpPr>
                <a:spLocks/>
              </p:cNvSpPr>
              <p:nvPr/>
            </p:nvSpPr>
            <p:spPr bwMode="auto">
              <a:xfrm>
                <a:off x="4648" y="138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54" name="Freeform 1541"/>
              <p:cNvSpPr>
                <a:spLocks/>
              </p:cNvSpPr>
              <p:nvPr/>
            </p:nvSpPr>
            <p:spPr bwMode="auto">
              <a:xfrm>
                <a:off x="4659"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455" name="Freeform 1542"/>
              <p:cNvSpPr>
                <a:spLocks/>
              </p:cNvSpPr>
              <p:nvPr/>
            </p:nvSpPr>
            <p:spPr bwMode="auto">
              <a:xfrm>
                <a:off x="4668" y="138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56" name="Freeform 1543"/>
              <p:cNvSpPr>
                <a:spLocks/>
              </p:cNvSpPr>
              <p:nvPr/>
            </p:nvSpPr>
            <p:spPr bwMode="auto">
              <a:xfrm>
                <a:off x="4679"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57" name="Freeform 1544"/>
              <p:cNvSpPr>
                <a:spLocks/>
              </p:cNvSpPr>
              <p:nvPr/>
            </p:nvSpPr>
            <p:spPr bwMode="auto">
              <a:xfrm>
                <a:off x="4689"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458" name="Freeform 1545"/>
              <p:cNvSpPr>
                <a:spLocks/>
              </p:cNvSpPr>
              <p:nvPr/>
            </p:nvSpPr>
            <p:spPr bwMode="auto">
              <a:xfrm>
                <a:off x="4699"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59" name="Freeform 1546"/>
              <p:cNvSpPr>
                <a:spLocks/>
              </p:cNvSpPr>
              <p:nvPr/>
            </p:nvSpPr>
            <p:spPr bwMode="auto">
              <a:xfrm>
                <a:off x="4709"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60" name="Freeform 1547"/>
              <p:cNvSpPr>
                <a:spLocks/>
              </p:cNvSpPr>
              <p:nvPr/>
            </p:nvSpPr>
            <p:spPr bwMode="auto">
              <a:xfrm>
                <a:off x="4719"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61" name="Freeform 1548"/>
              <p:cNvSpPr>
                <a:spLocks/>
              </p:cNvSpPr>
              <p:nvPr/>
            </p:nvSpPr>
            <p:spPr bwMode="auto">
              <a:xfrm>
                <a:off x="4729"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62" name="Freeform 1549"/>
              <p:cNvSpPr>
                <a:spLocks/>
              </p:cNvSpPr>
              <p:nvPr/>
            </p:nvSpPr>
            <p:spPr bwMode="auto">
              <a:xfrm>
                <a:off x="4739"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63" name="Freeform 1550"/>
              <p:cNvSpPr>
                <a:spLocks/>
              </p:cNvSpPr>
              <p:nvPr/>
            </p:nvSpPr>
            <p:spPr bwMode="auto">
              <a:xfrm>
                <a:off x="4750"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464" name="Freeform 1551"/>
              <p:cNvSpPr>
                <a:spLocks/>
              </p:cNvSpPr>
              <p:nvPr/>
            </p:nvSpPr>
            <p:spPr bwMode="auto">
              <a:xfrm>
                <a:off x="4759"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65" name="Freeform 1552"/>
              <p:cNvSpPr>
                <a:spLocks/>
              </p:cNvSpPr>
              <p:nvPr/>
            </p:nvSpPr>
            <p:spPr bwMode="auto">
              <a:xfrm>
                <a:off x="4770"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66" name="Freeform 1553"/>
              <p:cNvSpPr>
                <a:spLocks/>
              </p:cNvSpPr>
              <p:nvPr/>
            </p:nvSpPr>
            <p:spPr bwMode="auto">
              <a:xfrm>
                <a:off x="4780"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467" name="Freeform 1554"/>
              <p:cNvSpPr>
                <a:spLocks/>
              </p:cNvSpPr>
              <p:nvPr/>
            </p:nvSpPr>
            <p:spPr bwMode="auto">
              <a:xfrm>
                <a:off x="4789" y="1385"/>
                <a:ext cx="8" cy="2"/>
              </a:xfrm>
              <a:custGeom>
                <a:avLst/>
                <a:gdLst>
                  <a:gd name="T0" fmla="*/ 1 w 8"/>
                  <a:gd name="T1" fmla="*/ 0 h 2"/>
                  <a:gd name="T2" fmla="*/ 7 w 8"/>
                  <a:gd name="T3" fmla="*/ 0 h 2"/>
                  <a:gd name="T4" fmla="*/ 8 w 8"/>
                  <a:gd name="T5" fmla="*/ 1 h 2"/>
                  <a:gd name="T6" fmla="*/ 7 w 8"/>
                  <a:gd name="T7" fmla="*/ 2 h 2"/>
                  <a:gd name="T8" fmla="*/ 1 w 8"/>
                  <a:gd name="T9" fmla="*/ 2 h 2"/>
                  <a:gd name="T10" fmla="*/ 0 w 8"/>
                  <a:gd name="T11" fmla="*/ 1 h 2"/>
                  <a:gd name="T12" fmla="*/ 1 w 8"/>
                  <a:gd name="T13" fmla="*/ 0 h 2"/>
                  <a:gd name="T14" fmla="*/ 1 w 8"/>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2"/>
                  <a:gd name="T26" fmla="*/ 8 w 8"/>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2">
                    <a:moveTo>
                      <a:pt x="1" y="0"/>
                    </a:moveTo>
                    <a:lnTo>
                      <a:pt x="7" y="0"/>
                    </a:lnTo>
                    <a:lnTo>
                      <a:pt x="8"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68" name="Freeform 1555"/>
              <p:cNvSpPr>
                <a:spLocks/>
              </p:cNvSpPr>
              <p:nvPr/>
            </p:nvSpPr>
            <p:spPr bwMode="auto">
              <a:xfrm>
                <a:off x="4800"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69" name="Freeform 1556"/>
              <p:cNvSpPr>
                <a:spLocks/>
              </p:cNvSpPr>
              <p:nvPr/>
            </p:nvSpPr>
            <p:spPr bwMode="auto">
              <a:xfrm>
                <a:off x="4810" y="1385"/>
                <a:ext cx="7" cy="2"/>
              </a:xfrm>
              <a:custGeom>
                <a:avLst/>
                <a:gdLst>
                  <a:gd name="T0" fmla="*/ 0 w 7"/>
                  <a:gd name="T1" fmla="*/ 0 h 2"/>
                  <a:gd name="T2" fmla="*/ 5 w 7"/>
                  <a:gd name="T3" fmla="*/ 0 h 2"/>
                  <a:gd name="T4" fmla="*/ 7 w 7"/>
                  <a:gd name="T5" fmla="*/ 1 h 2"/>
                  <a:gd name="T6" fmla="*/ 5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5" y="0"/>
                    </a:lnTo>
                    <a:lnTo>
                      <a:pt x="7"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470" name="Freeform 1557"/>
              <p:cNvSpPr>
                <a:spLocks/>
              </p:cNvSpPr>
              <p:nvPr/>
            </p:nvSpPr>
            <p:spPr bwMode="auto">
              <a:xfrm>
                <a:off x="4820"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71" name="Freeform 1558"/>
              <p:cNvSpPr>
                <a:spLocks/>
              </p:cNvSpPr>
              <p:nvPr/>
            </p:nvSpPr>
            <p:spPr bwMode="auto">
              <a:xfrm>
                <a:off x="4830"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72" name="Freeform 1559"/>
              <p:cNvSpPr>
                <a:spLocks/>
              </p:cNvSpPr>
              <p:nvPr/>
            </p:nvSpPr>
            <p:spPr bwMode="auto">
              <a:xfrm>
                <a:off x="4840"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73" name="Freeform 1560"/>
              <p:cNvSpPr>
                <a:spLocks/>
              </p:cNvSpPr>
              <p:nvPr/>
            </p:nvSpPr>
            <p:spPr bwMode="auto">
              <a:xfrm>
                <a:off x="4850"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74" name="Freeform 1561"/>
              <p:cNvSpPr>
                <a:spLocks/>
              </p:cNvSpPr>
              <p:nvPr/>
            </p:nvSpPr>
            <p:spPr bwMode="auto">
              <a:xfrm>
                <a:off x="4860"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75" name="Freeform 1562"/>
              <p:cNvSpPr>
                <a:spLocks/>
              </p:cNvSpPr>
              <p:nvPr/>
            </p:nvSpPr>
            <p:spPr bwMode="auto">
              <a:xfrm>
                <a:off x="4871"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476" name="Freeform 1563"/>
              <p:cNvSpPr>
                <a:spLocks/>
              </p:cNvSpPr>
              <p:nvPr/>
            </p:nvSpPr>
            <p:spPr bwMode="auto">
              <a:xfrm>
                <a:off x="4880" y="1385"/>
                <a:ext cx="7" cy="2"/>
              </a:xfrm>
              <a:custGeom>
                <a:avLst/>
                <a:gdLst>
                  <a:gd name="T0" fmla="*/ 1 w 7"/>
                  <a:gd name="T1" fmla="*/ 0 h 2"/>
                  <a:gd name="T2" fmla="*/ 7 w 7"/>
                  <a:gd name="T3" fmla="*/ 0 h 2"/>
                  <a:gd name="T4" fmla="*/ 7 w 7"/>
                  <a:gd name="T5" fmla="*/ 1 h 2"/>
                  <a:gd name="T6" fmla="*/ 7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7" y="0"/>
                    </a:lnTo>
                    <a:lnTo>
                      <a:pt x="7" y="1"/>
                    </a:lnTo>
                    <a:lnTo>
                      <a:pt x="7"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77" name="Freeform 1564"/>
              <p:cNvSpPr>
                <a:spLocks/>
              </p:cNvSpPr>
              <p:nvPr/>
            </p:nvSpPr>
            <p:spPr bwMode="auto">
              <a:xfrm>
                <a:off x="4891"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78" name="Freeform 1565"/>
              <p:cNvSpPr>
                <a:spLocks/>
              </p:cNvSpPr>
              <p:nvPr/>
            </p:nvSpPr>
            <p:spPr bwMode="auto">
              <a:xfrm>
                <a:off x="4901" y="1385"/>
                <a:ext cx="6" cy="2"/>
              </a:xfrm>
              <a:custGeom>
                <a:avLst/>
                <a:gdLst>
                  <a:gd name="T0" fmla="*/ 0 w 6"/>
                  <a:gd name="T1" fmla="*/ 0 h 2"/>
                  <a:gd name="T2" fmla="*/ 5 w 6"/>
                  <a:gd name="T3" fmla="*/ 0 h 2"/>
                  <a:gd name="T4" fmla="*/ 6 w 6"/>
                  <a:gd name="T5" fmla="*/ 1 h 2"/>
                  <a:gd name="T6" fmla="*/ 5 w 6"/>
                  <a:gd name="T7" fmla="*/ 2 h 2"/>
                  <a:gd name="T8" fmla="*/ 0 w 6"/>
                  <a:gd name="T9" fmla="*/ 2 h 2"/>
                  <a:gd name="T10" fmla="*/ 0 w 6"/>
                  <a:gd name="T11" fmla="*/ 1 h 2"/>
                  <a:gd name="T12" fmla="*/ 0 w 6"/>
                  <a:gd name="T13" fmla="*/ 0 h 2"/>
                  <a:gd name="T14" fmla="*/ 0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0" y="0"/>
                    </a:moveTo>
                    <a:lnTo>
                      <a:pt x="5" y="0"/>
                    </a:lnTo>
                    <a:lnTo>
                      <a:pt x="6" y="1"/>
                    </a:lnTo>
                    <a:lnTo>
                      <a:pt x="5"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479" name="Freeform 1566"/>
              <p:cNvSpPr>
                <a:spLocks/>
              </p:cNvSpPr>
              <p:nvPr/>
            </p:nvSpPr>
            <p:spPr bwMode="auto">
              <a:xfrm>
                <a:off x="4911"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80" name="Freeform 1567"/>
              <p:cNvSpPr>
                <a:spLocks/>
              </p:cNvSpPr>
              <p:nvPr/>
            </p:nvSpPr>
            <p:spPr bwMode="auto">
              <a:xfrm>
                <a:off x="4921" y="1385"/>
                <a:ext cx="6" cy="2"/>
              </a:xfrm>
              <a:custGeom>
                <a:avLst/>
                <a:gdLst>
                  <a:gd name="T0" fmla="*/ 1 w 6"/>
                  <a:gd name="T1" fmla="*/ 0 h 2"/>
                  <a:gd name="T2" fmla="*/ 6 w 6"/>
                  <a:gd name="T3" fmla="*/ 0 h 2"/>
                  <a:gd name="T4" fmla="*/ 6 w 6"/>
                  <a:gd name="T5" fmla="*/ 1 h 2"/>
                  <a:gd name="T6" fmla="*/ 6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6" y="0"/>
                    </a:lnTo>
                    <a:lnTo>
                      <a:pt x="6"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81" name="Freeform 1568"/>
              <p:cNvSpPr>
                <a:spLocks/>
              </p:cNvSpPr>
              <p:nvPr/>
            </p:nvSpPr>
            <p:spPr bwMode="auto">
              <a:xfrm>
                <a:off x="4931" y="1385"/>
                <a:ext cx="7" cy="2"/>
              </a:xfrm>
              <a:custGeom>
                <a:avLst/>
                <a:gdLst>
                  <a:gd name="T0" fmla="*/ 0 w 7"/>
                  <a:gd name="T1" fmla="*/ 0 h 2"/>
                  <a:gd name="T2" fmla="*/ 6 w 7"/>
                  <a:gd name="T3" fmla="*/ 0 h 2"/>
                  <a:gd name="T4" fmla="*/ 7 w 7"/>
                  <a:gd name="T5" fmla="*/ 1 h 2"/>
                  <a:gd name="T6" fmla="*/ 6 w 7"/>
                  <a:gd name="T7" fmla="*/ 2 h 2"/>
                  <a:gd name="T8" fmla="*/ 0 w 7"/>
                  <a:gd name="T9" fmla="*/ 2 h 2"/>
                  <a:gd name="T10" fmla="*/ 0 w 7"/>
                  <a:gd name="T11" fmla="*/ 1 h 2"/>
                  <a:gd name="T12" fmla="*/ 0 w 7"/>
                  <a:gd name="T13" fmla="*/ 0 h 2"/>
                  <a:gd name="T14" fmla="*/ 0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0" y="0"/>
                    </a:moveTo>
                    <a:lnTo>
                      <a:pt x="6" y="0"/>
                    </a:lnTo>
                    <a:lnTo>
                      <a:pt x="7" y="1"/>
                    </a:lnTo>
                    <a:lnTo>
                      <a:pt x="6" y="2"/>
                    </a:lnTo>
                    <a:lnTo>
                      <a:pt x="0" y="2"/>
                    </a:lnTo>
                    <a:lnTo>
                      <a:pt x="0" y="1"/>
                    </a:lnTo>
                    <a:lnTo>
                      <a:pt x="0" y="0"/>
                    </a:lnTo>
                  </a:path>
                </a:pathLst>
              </a:custGeom>
              <a:noFill/>
              <a:ln w="1588">
                <a:solidFill>
                  <a:srgbClr val="000000"/>
                </a:solidFill>
                <a:round/>
                <a:headEnd/>
                <a:tailEnd/>
              </a:ln>
            </p:spPr>
            <p:txBody>
              <a:bodyPr/>
              <a:lstStyle/>
              <a:p>
                <a:endParaRPr lang="en-US"/>
              </a:p>
            </p:txBody>
          </p:sp>
          <p:sp>
            <p:nvSpPr>
              <p:cNvPr id="482" name="Freeform 1569"/>
              <p:cNvSpPr>
                <a:spLocks/>
              </p:cNvSpPr>
              <p:nvPr/>
            </p:nvSpPr>
            <p:spPr bwMode="auto">
              <a:xfrm>
                <a:off x="4941"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83" name="Freeform 1570"/>
              <p:cNvSpPr>
                <a:spLocks/>
              </p:cNvSpPr>
              <p:nvPr/>
            </p:nvSpPr>
            <p:spPr bwMode="auto">
              <a:xfrm>
                <a:off x="4951"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84" name="Freeform 1571"/>
              <p:cNvSpPr>
                <a:spLocks/>
              </p:cNvSpPr>
              <p:nvPr/>
            </p:nvSpPr>
            <p:spPr bwMode="auto">
              <a:xfrm>
                <a:off x="4961"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85" name="Freeform 1572"/>
              <p:cNvSpPr>
                <a:spLocks/>
              </p:cNvSpPr>
              <p:nvPr/>
            </p:nvSpPr>
            <p:spPr bwMode="auto">
              <a:xfrm>
                <a:off x="4971"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86" name="Freeform 1573"/>
              <p:cNvSpPr>
                <a:spLocks/>
              </p:cNvSpPr>
              <p:nvPr/>
            </p:nvSpPr>
            <p:spPr bwMode="auto">
              <a:xfrm>
                <a:off x="4982" y="1385"/>
                <a:ext cx="6" cy="2"/>
              </a:xfrm>
              <a:custGeom>
                <a:avLst/>
                <a:gdLst>
                  <a:gd name="T0" fmla="*/ 1 w 6"/>
                  <a:gd name="T1" fmla="*/ 0 h 2"/>
                  <a:gd name="T2" fmla="*/ 5 w 6"/>
                  <a:gd name="T3" fmla="*/ 0 h 2"/>
                  <a:gd name="T4" fmla="*/ 6 w 6"/>
                  <a:gd name="T5" fmla="*/ 1 h 2"/>
                  <a:gd name="T6" fmla="*/ 5 w 6"/>
                  <a:gd name="T7" fmla="*/ 2 h 2"/>
                  <a:gd name="T8" fmla="*/ 1 w 6"/>
                  <a:gd name="T9" fmla="*/ 2 h 2"/>
                  <a:gd name="T10" fmla="*/ 0 w 6"/>
                  <a:gd name="T11" fmla="*/ 1 h 2"/>
                  <a:gd name="T12" fmla="*/ 1 w 6"/>
                  <a:gd name="T13" fmla="*/ 0 h 2"/>
                  <a:gd name="T14" fmla="*/ 1 w 6"/>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
                  <a:gd name="T26" fmla="*/ 6 w 6"/>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
                    <a:moveTo>
                      <a:pt x="1" y="0"/>
                    </a:moveTo>
                    <a:lnTo>
                      <a:pt x="5" y="0"/>
                    </a:lnTo>
                    <a:lnTo>
                      <a:pt x="6" y="1"/>
                    </a:lnTo>
                    <a:lnTo>
                      <a:pt x="5"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87" name="Freeform 1574"/>
              <p:cNvSpPr>
                <a:spLocks/>
              </p:cNvSpPr>
              <p:nvPr/>
            </p:nvSpPr>
            <p:spPr bwMode="auto">
              <a:xfrm>
                <a:off x="4991" y="1385"/>
                <a:ext cx="7" cy="2"/>
              </a:xfrm>
              <a:custGeom>
                <a:avLst/>
                <a:gdLst>
                  <a:gd name="T0" fmla="*/ 1 w 7"/>
                  <a:gd name="T1" fmla="*/ 0 h 2"/>
                  <a:gd name="T2" fmla="*/ 6 w 7"/>
                  <a:gd name="T3" fmla="*/ 0 h 2"/>
                  <a:gd name="T4" fmla="*/ 7 w 7"/>
                  <a:gd name="T5" fmla="*/ 1 h 2"/>
                  <a:gd name="T6" fmla="*/ 6 w 7"/>
                  <a:gd name="T7" fmla="*/ 2 h 2"/>
                  <a:gd name="T8" fmla="*/ 1 w 7"/>
                  <a:gd name="T9" fmla="*/ 2 h 2"/>
                  <a:gd name="T10" fmla="*/ 0 w 7"/>
                  <a:gd name="T11" fmla="*/ 1 h 2"/>
                  <a:gd name="T12" fmla="*/ 1 w 7"/>
                  <a:gd name="T13" fmla="*/ 0 h 2"/>
                  <a:gd name="T14" fmla="*/ 1 w 7"/>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2"/>
                  <a:gd name="T26" fmla="*/ 7 w 7"/>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2">
                    <a:moveTo>
                      <a:pt x="1" y="0"/>
                    </a:moveTo>
                    <a:lnTo>
                      <a:pt x="6" y="0"/>
                    </a:lnTo>
                    <a:lnTo>
                      <a:pt x="7" y="1"/>
                    </a:lnTo>
                    <a:lnTo>
                      <a:pt x="6"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88" name="Freeform 1575"/>
              <p:cNvSpPr>
                <a:spLocks/>
              </p:cNvSpPr>
              <p:nvPr/>
            </p:nvSpPr>
            <p:spPr bwMode="auto">
              <a:xfrm>
                <a:off x="5001" y="1385"/>
                <a:ext cx="5" cy="2"/>
              </a:xfrm>
              <a:custGeom>
                <a:avLst/>
                <a:gdLst>
                  <a:gd name="T0" fmla="*/ 1 w 5"/>
                  <a:gd name="T1" fmla="*/ 0 h 2"/>
                  <a:gd name="T2" fmla="*/ 4 w 5"/>
                  <a:gd name="T3" fmla="*/ 0 h 2"/>
                  <a:gd name="T4" fmla="*/ 5 w 5"/>
                  <a:gd name="T5" fmla="*/ 1 h 2"/>
                  <a:gd name="T6" fmla="*/ 4 w 5"/>
                  <a:gd name="T7" fmla="*/ 2 h 2"/>
                  <a:gd name="T8" fmla="*/ 1 w 5"/>
                  <a:gd name="T9" fmla="*/ 2 h 2"/>
                  <a:gd name="T10" fmla="*/ 0 w 5"/>
                  <a:gd name="T11" fmla="*/ 1 h 2"/>
                  <a:gd name="T12" fmla="*/ 1 w 5"/>
                  <a:gd name="T13" fmla="*/ 0 h 2"/>
                  <a:gd name="T14" fmla="*/ 1 w 5"/>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5"/>
                  <a:gd name="T25" fmla="*/ 0 h 2"/>
                  <a:gd name="T26" fmla="*/ 5 w 5"/>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 h="2">
                    <a:moveTo>
                      <a:pt x="1" y="0"/>
                    </a:moveTo>
                    <a:lnTo>
                      <a:pt x="4" y="0"/>
                    </a:lnTo>
                    <a:lnTo>
                      <a:pt x="5" y="1"/>
                    </a:lnTo>
                    <a:lnTo>
                      <a:pt x="4" y="2"/>
                    </a:lnTo>
                    <a:lnTo>
                      <a:pt x="1" y="2"/>
                    </a:lnTo>
                    <a:lnTo>
                      <a:pt x="0" y="1"/>
                    </a:lnTo>
                    <a:lnTo>
                      <a:pt x="1" y="0"/>
                    </a:lnTo>
                  </a:path>
                </a:pathLst>
              </a:custGeom>
              <a:noFill/>
              <a:ln w="1588">
                <a:solidFill>
                  <a:srgbClr val="000000"/>
                </a:solidFill>
                <a:round/>
                <a:headEnd/>
                <a:tailEnd/>
              </a:ln>
            </p:spPr>
            <p:txBody>
              <a:bodyPr/>
              <a:lstStyle/>
              <a:p>
                <a:endParaRPr lang="en-US"/>
              </a:p>
            </p:txBody>
          </p:sp>
          <p:sp>
            <p:nvSpPr>
              <p:cNvPr id="489" name="Freeform 1576"/>
              <p:cNvSpPr>
                <a:spLocks/>
              </p:cNvSpPr>
              <p:nvPr/>
            </p:nvSpPr>
            <p:spPr bwMode="auto">
              <a:xfrm>
                <a:off x="4539" y="1021"/>
                <a:ext cx="77" cy="41"/>
              </a:xfrm>
              <a:custGeom>
                <a:avLst/>
                <a:gdLst>
                  <a:gd name="T0" fmla="*/ 0 w 77"/>
                  <a:gd name="T1" fmla="*/ 41 h 41"/>
                  <a:gd name="T2" fmla="*/ 65 w 77"/>
                  <a:gd name="T3" fmla="*/ 41 h 41"/>
                  <a:gd name="T4" fmla="*/ 77 w 77"/>
                  <a:gd name="T5" fmla="*/ 29 h 41"/>
                  <a:gd name="T6" fmla="*/ 77 w 77"/>
                  <a:gd name="T7" fmla="*/ 0 h 41"/>
                  <a:gd name="T8" fmla="*/ 0 w 77"/>
                  <a:gd name="T9" fmla="*/ 0 h 41"/>
                  <a:gd name="T10" fmla="*/ 0 w 77"/>
                  <a:gd name="T11" fmla="*/ 41 h 41"/>
                  <a:gd name="T12" fmla="*/ 0 w 77"/>
                  <a:gd name="T13" fmla="*/ 41 h 41"/>
                  <a:gd name="T14" fmla="*/ 0 60000 65536"/>
                  <a:gd name="T15" fmla="*/ 0 60000 65536"/>
                  <a:gd name="T16" fmla="*/ 0 60000 65536"/>
                  <a:gd name="T17" fmla="*/ 0 60000 65536"/>
                  <a:gd name="T18" fmla="*/ 0 60000 65536"/>
                  <a:gd name="T19" fmla="*/ 0 60000 65536"/>
                  <a:gd name="T20" fmla="*/ 0 60000 65536"/>
                  <a:gd name="T21" fmla="*/ 0 w 77"/>
                  <a:gd name="T22" fmla="*/ 0 h 41"/>
                  <a:gd name="T23" fmla="*/ 77 w 77"/>
                  <a:gd name="T24" fmla="*/ 41 h 4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7" h="41">
                    <a:moveTo>
                      <a:pt x="0" y="41"/>
                    </a:moveTo>
                    <a:lnTo>
                      <a:pt x="65" y="41"/>
                    </a:lnTo>
                    <a:lnTo>
                      <a:pt x="77" y="29"/>
                    </a:lnTo>
                    <a:lnTo>
                      <a:pt x="77" y="0"/>
                    </a:lnTo>
                    <a:lnTo>
                      <a:pt x="0" y="0"/>
                    </a:lnTo>
                    <a:lnTo>
                      <a:pt x="0" y="41"/>
                    </a:lnTo>
                    <a:close/>
                  </a:path>
                </a:pathLst>
              </a:custGeom>
              <a:solidFill>
                <a:srgbClr val="FFFFFF"/>
              </a:solidFill>
              <a:ln w="9525">
                <a:noFill/>
                <a:round/>
                <a:headEnd/>
                <a:tailEnd/>
              </a:ln>
            </p:spPr>
            <p:txBody>
              <a:bodyPr/>
              <a:lstStyle/>
              <a:p>
                <a:endParaRPr lang="en-US"/>
              </a:p>
            </p:txBody>
          </p:sp>
          <p:sp>
            <p:nvSpPr>
              <p:cNvPr id="490" name="Freeform 1577"/>
              <p:cNvSpPr>
                <a:spLocks/>
              </p:cNvSpPr>
              <p:nvPr/>
            </p:nvSpPr>
            <p:spPr bwMode="auto">
              <a:xfrm>
                <a:off x="4539" y="1021"/>
                <a:ext cx="77" cy="41"/>
              </a:xfrm>
              <a:custGeom>
                <a:avLst/>
                <a:gdLst>
                  <a:gd name="T0" fmla="*/ 0 w 77"/>
                  <a:gd name="T1" fmla="*/ 41 h 41"/>
                  <a:gd name="T2" fmla="*/ 65 w 77"/>
                  <a:gd name="T3" fmla="*/ 41 h 41"/>
                  <a:gd name="T4" fmla="*/ 77 w 77"/>
                  <a:gd name="T5" fmla="*/ 29 h 41"/>
                  <a:gd name="T6" fmla="*/ 77 w 77"/>
                  <a:gd name="T7" fmla="*/ 0 h 41"/>
                  <a:gd name="T8" fmla="*/ 0 w 77"/>
                  <a:gd name="T9" fmla="*/ 0 h 41"/>
                  <a:gd name="T10" fmla="*/ 0 w 77"/>
                  <a:gd name="T11" fmla="*/ 41 h 41"/>
                  <a:gd name="T12" fmla="*/ 0 w 77"/>
                  <a:gd name="T13" fmla="*/ 41 h 41"/>
                  <a:gd name="T14" fmla="*/ 0 60000 65536"/>
                  <a:gd name="T15" fmla="*/ 0 60000 65536"/>
                  <a:gd name="T16" fmla="*/ 0 60000 65536"/>
                  <a:gd name="T17" fmla="*/ 0 60000 65536"/>
                  <a:gd name="T18" fmla="*/ 0 60000 65536"/>
                  <a:gd name="T19" fmla="*/ 0 60000 65536"/>
                  <a:gd name="T20" fmla="*/ 0 60000 65536"/>
                  <a:gd name="T21" fmla="*/ 0 w 77"/>
                  <a:gd name="T22" fmla="*/ 0 h 41"/>
                  <a:gd name="T23" fmla="*/ 77 w 77"/>
                  <a:gd name="T24" fmla="*/ 41 h 4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7" h="41">
                    <a:moveTo>
                      <a:pt x="0" y="41"/>
                    </a:moveTo>
                    <a:lnTo>
                      <a:pt x="65" y="41"/>
                    </a:lnTo>
                    <a:lnTo>
                      <a:pt x="77" y="29"/>
                    </a:lnTo>
                    <a:lnTo>
                      <a:pt x="77" y="0"/>
                    </a:lnTo>
                    <a:lnTo>
                      <a:pt x="0" y="0"/>
                    </a:lnTo>
                    <a:lnTo>
                      <a:pt x="0" y="41"/>
                    </a:lnTo>
                    <a:close/>
                  </a:path>
                </a:pathLst>
              </a:custGeom>
              <a:noFill/>
              <a:ln w="3175">
                <a:solidFill>
                  <a:srgbClr val="000000"/>
                </a:solidFill>
                <a:round/>
                <a:headEnd/>
                <a:tailEnd/>
              </a:ln>
            </p:spPr>
            <p:txBody>
              <a:bodyPr/>
              <a:lstStyle/>
              <a:p>
                <a:endParaRPr lang="en-US"/>
              </a:p>
            </p:txBody>
          </p:sp>
          <p:sp>
            <p:nvSpPr>
              <p:cNvPr id="491" name="Freeform 1578"/>
              <p:cNvSpPr>
                <a:spLocks/>
              </p:cNvSpPr>
              <p:nvPr/>
            </p:nvSpPr>
            <p:spPr bwMode="auto">
              <a:xfrm>
                <a:off x="4853" y="1141"/>
                <a:ext cx="138" cy="69"/>
              </a:xfrm>
              <a:custGeom>
                <a:avLst/>
                <a:gdLst>
                  <a:gd name="T0" fmla="*/ 0 w 138"/>
                  <a:gd name="T1" fmla="*/ 17 h 69"/>
                  <a:gd name="T2" fmla="*/ 1 w 138"/>
                  <a:gd name="T3" fmla="*/ 10 h 69"/>
                  <a:gd name="T4" fmla="*/ 5 w 138"/>
                  <a:gd name="T5" fmla="*/ 5 h 69"/>
                  <a:gd name="T6" fmla="*/ 10 w 138"/>
                  <a:gd name="T7" fmla="*/ 1 h 69"/>
                  <a:gd name="T8" fmla="*/ 18 w 138"/>
                  <a:gd name="T9" fmla="*/ 0 h 69"/>
                  <a:gd name="T10" fmla="*/ 121 w 138"/>
                  <a:gd name="T11" fmla="*/ 0 h 69"/>
                  <a:gd name="T12" fmla="*/ 128 w 138"/>
                  <a:gd name="T13" fmla="*/ 1 h 69"/>
                  <a:gd name="T14" fmla="*/ 134 w 138"/>
                  <a:gd name="T15" fmla="*/ 5 h 69"/>
                  <a:gd name="T16" fmla="*/ 137 w 138"/>
                  <a:gd name="T17" fmla="*/ 10 h 69"/>
                  <a:gd name="T18" fmla="*/ 138 w 138"/>
                  <a:gd name="T19" fmla="*/ 17 h 69"/>
                  <a:gd name="T20" fmla="*/ 138 w 138"/>
                  <a:gd name="T21" fmla="*/ 17 h 69"/>
                  <a:gd name="T22" fmla="*/ 138 w 138"/>
                  <a:gd name="T23" fmla="*/ 51 h 69"/>
                  <a:gd name="T24" fmla="*/ 137 w 138"/>
                  <a:gd name="T25" fmla="*/ 58 h 69"/>
                  <a:gd name="T26" fmla="*/ 134 w 138"/>
                  <a:gd name="T27" fmla="*/ 64 h 69"/>
                  <a:gd name="T28" fmla="*/ 128 w 138"/>
                  <a:gd name="T29" fmla="*/ 67 h 69"/>
                  <a:gd name="T30" fmla="*/ 121 w 138"/>
                  <a:gd name="T31" fmla="*/ 69 h 69"/>
                  <a:gd name="T32" fmla="*/ 18 w 138"/>
                  <a:gd name="T33" fmla="*/ 69 h 69"/>
                  <a:gd name="T34" fmla="*/ 10 w 138"/>
                  <a:gd name="T35" fmla="*/ 67 h 69"/>
                  <a:gd name="T36" fmla="*/ 5 w 138"/>
                  <a:gd name="T37" fmla="*/ 64 h 69"/>
                  <a:gd name="T38" fmla="*/ 1 w 138"/>
                  <a:gd name="T39" fmla="*/ 58 h 69"/>
                  <a:gd name="T40" fmla="*/ 0 w 138"/>
                  <a:gd name="T41" fmla="*/ 51 h 69"/>
                  <a:gd name="T42" fmla="*/ 0 w 138"/>
                  <a:gd name="T43" fmla="*/ 17 h 69"/>
                  <a:gd name="T44" fmla="*/ 0 w 138"/>
                  <a:gd name="T45" fmla="*/ 17 h 6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38"/>
                  <a:gd name="T70" fmla="*/ 0 h 69"/>
                  <a:gd name="T71" fmla="*/ 138 w 138"/>
                  <a:gd name="T72" fmla="*/ 69 h 69"/>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38" h="69">
                    <a:moveTo>
                      <a:pt x="0" y="17"/>
                    </a:moveTo>
                    <a:lnTo>
                      <a:pt x="1" y="10"/>
                    </a:lnTo>
                    <a:lnTo>
                      <a:pt x="5" y="5"/>
                    </a:lnTo>
                    <a:lnTo>
                      <a:pt x="10" y="1"/>
                    </a:lnTo>
                    <a:lnTo>
                      <a:pt x="18" y="0"/>
                    </a:lnTo>
                    <a:lnTo>
                      <a:pt x="121" y="0"/>
                    </a:lnTo>
                    <a:lnTo>
                      <a:pt x="128" y="1"/>
                    </a:lnTo>
                    <a:lnTo>
                      <a:pt x="134" y="5"/>
                    </a:lnTo>
                    <a:lnTo>
                      <a:pt x="137" y="10"/>
                    </a:lnTo>
                    <a:lnTo>
                      <a:pt x="138" y="17"/>
                    </a:lnTo>
                    <a:lnTo>
                      <a:pt x="138" y="51"/>
                    </a:lnTo>
                    <a:lnTo>
                      <a:pt x="137" y="58"/>
                    </a:lnTo>
                    <a:lnTo>
                      <a:pt x="134" y="64"/>
                    </a:lnTo>
                    <a:lnTo>
                      <a:pt x="128" y="67"/>
                    </a:lnTo>
                    <a:lnTo>
                      <a:pt x="121" y="69"/>
                    </a:lnTo>
                    <a:lnTo>
                      <a:pt x="18" y="69"/>
                    </a:lnTo>
                    <a:lnTo>
                      <a:pt x="10" y="67"/>
                    </a:lnTo>
                    <a:lnTo>
                      <a:pt x="5" y="64"/>
                    </a:lnTo>
                    <a:lnTo>
                      <a:pt x="1" y="58"/>
                    </a:lnTo>
                    <a:lnTo>
                      <a:pt x="0" y="51"/>
                    </a:lnTo>
                    <a:lnTo>
                      <a:pt x="0" y="17"/>
                    </a:lnTo>
                    <a:close/>
                  </a:path>
                </a:pathLst>
              </a:custGeom>
              <a:solidFill>
                <a:srgbClr val="FFFFFF"/>
              </a:solidFill>
              <a:ln w="9525">
                <a:noFill/>
                <a:round/>
                <a:headEnd/>
                <a:tailEnd/>
              </a:ln>
            </p:spPr>
            <p:txBody>
              <a:bodyPr/>
              <a:lstStyle/>
              <a:p>
                <a:endParaRPr lang="en-US"/>
              </a:p>
            </p:txBody>
          </p:sp>
          <p:sp>
            <p:nvSpPr>
              <p:cNvPr id="492" name="Freeform 1579"/>
              <p:cNvSpPr>
                <a:spLocks/>
              </p:cNvSpPr>
              <p:nvPr/>
            </p:nvSpPr>
            <p:spPr bwMode="auto">
              <a:xfrm>
                <a:off x="4853" y="1141"/>
                <a:ext cx="138" cy="69"/>
              </a:xfrm>
              <a:custGeom>
                <a:avLst/>
                <a:gdLst>
                  <a:gd name="T0" fmla="*/ 0 w 138"/>
                  <a:gd name="T1" fmla="*/ 17 h 69"/>
                  <a:gd name="T2" fmla="*/ 1 w 138"/>
                  <a:gd name="T3" fmla="*/ 10 h 69"/>
                  <a:gd name="T4" fmla="*/ 5 w 138"/>
                  <a:gd name="T5" fmla="*/ 5 h 69"/>
                  <a:gd name="T6" fmla="*/ 10 w 138"/>
                  <a:gd name="T7" fmla="*/ 1 h 69"/>
                  <a:gd name="T8" fmla="*/ 18 w 138"/>
                  <a:gd name="T9" fmla="*/ 0 h 69"/>
                  <a:gd name="T10" fmla="*/ 121 w 138"/>
                  <a:gd name="T11" fmla="*/ 0 h 69"/>
                  <a:gd name="T12" fmla="*/ 128 w 138"/>
                  <a:gd name="T13" fmla="*/ 1 h 69"/>
                  <a:gd name="T14" fmla="*/ 134 w 138"/>
                  <a:gd name="T15" fmla="*/ 5 h 69"/>
                  <a:gd name="T16" fmla="*/ 137 w 138"/>
                  <a:gd name="T17" fmla="*/ 10 h 69"/>
                  <a:gd name="T18" fmla="*/ 138 w 138"/>
                  <a:gd name="T19" fmla="*/ 17 h 69"/>
                  <a:gd name="T20" fmla="*/ 138 w 138"/>
                  <a:gd name="T21" fmla="*/ 17 h 69"/>
                  <a:gd name="T22" fmla="*/ 138 w 138"/>
                  <a:gd name="T23" fmla="*/ 51 h 69"/>
                  <a:gd name="T24" fmla="*/ 137 w 138"/>
                  <a:gd name="T25" fmla="*/ 58 h 69"/>
                  <a:gd name="T26" fmla="*/ 134 w 138"/>
                  <a:gd name="T27" fmla="*/ 64 h 69"/>
                  <a:gd name="T28" fmla="*/ 128 w 138"/>
                  <a:gd name="T29" fmla="*/ 67 h 69"/>
                  <a:gd name="T30" fmla="*/ 121 w 138"/>
                  <a:gd name="T31" fmla="*/ 69 h 69"/>
                  <a:gd name="T32" fmla="*/ 18 w 138"/>
                  <a:gd name="T33" fmla="*/ 69 h 69"/>
                  <a:gd name="T34" fmla="*/ 10 w 138"/>
                  <a:gd name="T35" fmla="*/ 67 h 69"/>
                  <a:gd name="T36" fmla="*/ 5 w 138"/>
                  <a:gd name="T37" fmla="*/ 64 h 69"/>
                  <a:gd name="T38" fmla="*/ 1 w 138"/>
                  <a:gd name="T39" fmla="*/ 58 h 69"/>
                  <a:gd name="T40" fmla="*/ 0 w 138"/>
                  <a:gd name="T41" fmla="*/ 51 h 69"/>
                  <a:gd name="T42" fmla="*/ 0 w 138"/>
                  <a:gd name="T43" fmla="*/ 17 h 69"/>
                  <a:gd name="T44" fmla="*/ 0 w 138"/>
                  <a:gd name="T45" fmla="*/ 17 h 6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38"/>
                  <a:gd name="T70" fmla="*/ 0 h 69"/>
                  <a:gd name="T71" fmla="*/ 138 w 138"/>
                  <a:gd name="T72" fmla="*/ 69 h 69"/>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38" h="69">
                    <a:moveTo>
                      <a:pt x="0" y="17"/>
                    </a:moveTo>
                    <a:lnTo>
                      <a:pt x="1" y="10"/>
                    </a:lnTo>
                    <a:lnTo>
                      <a:pt x="5" y="5"/>
                    </a:lnTo>
                    <a:lnTo>
                      <a:pt x="10" y="1"/>
                    </a:lnTo>
                    <a:lnTo>
                      <a:pt x="18" y="0"/>
                    </a:lnTo>
                    <a:lnTo>
                      <a:pt x="121" y="0"/>
                    </a:lnTo>
                    <a:lnTo>
                      <a:pt x="128" y="1"/>
                    </a:lnTo>
                    <a:lnTo>
                      <a:pt x="134" y="5"/>
                    </a:lnTo>
                    <a:lnTo>
                      <a:pt x="137" y="10"/>
                    </a:lnTo>
                    <a:lnTo>
                      <a:pt x="138" y="17"/>
                    </a:lnTo>
                    <a:lnTo>
                      <a:pt x="138" y="51"/>
                    </a:lnTo>
                    <a:lnTo>
                      <a:pt x="137" y="58"/>
                    </a:lnTo>
                    <a:lnTo>
                      <a:pt x="134" y="64"/>
                    </a:lnTo>
                    <a:lnTo>
                      <a:pt x="128" y="67"/>
                    </a:lnTo>
                    <a:lnTo>
                      <a:pt x="121" y="69"/>
                    </a:lnTo>
                    <a:lnTo>
                      <a:pt x="18" y="69"/>
                    </a:lnTo>
                    <a:lnTo>
                      <a:pt x="10" y="67"/>
                    </a:lnTo>
                    <a:lnTo>
                      <a:pt x="5" y="64"/>
                    </a:lnTo>
                    <a:lnTo>
                      <a:pt x="1" y="58"/>
                    </a:lnTo>
                    <a:lnTo>
                      <a:pt x="0" y="51"/>
                    </a:lnTo>
                    <a:lnTo>
                      <a:pt x="0" y="17"/>
                    </a:lnTo>
                  </a:path>
                </a:pathLst>
              </a:custGeom>
              <a:noFill/>
              <a:ln w="0">
                <a:solidFill>
                  <a:srgbClr val="000000"/>
                </a:solidFill>
                <a:round/>
                <a:headEnd/>
                <a:tailEnd/>
              </a:ln>
            </p:spPr>
            <p:txBody>
              <a:bodyPr/>
              <a:lstStyle/>
              <a:p>
                <a:endParaRPr lang="en-US"/>
              </a:p>
            </p:txBody>
          </p:sp>
          <p:sp>
            <p:nvSpPr>
              <p:cNvPr id="493" name="Freeform 1580"/>
              <p:cNvSpPr>
                <a:spLocks/>
              </p:cNvSpPr>
              <p:nvPr/>
            </p:nvSpPr>
            <p:spPr bwMode="auto">
              <a:xfrm>
                <a:off x="4852" y="1241"/>
                <a:ext cx="140" cy="69"/>
              </a:xfrm>
              <a:custGeom>
                <a:avLst/>
                <a:gdLst>
                  <a:gd name="T0" fmla="*/ 0 w 140"/>
                  <a:gd name="T1" fmla="*/ 18 h 69"/>
                  <a:gd name="T2" fmla="*/ 1 w 140"/>
                  <a:gd name="T3" fmla="*/ 11 h 69"/>
                  <a:gd name="T4" fmla="*/ 6 w 140"/>
                  <a:gd name="T5" fmla="*/ 5 h 69"/>
                  <a:gd name="T6" fmla="*/ 10 w 140"/>
                  <a:gd name="T7" fmla="*/ 2 h 69"/>
                  <a:gd name="T8" fmla="*/ 18 w 140"/>
                  <a:gd name="T9" fmla="*/ 0 h 69"/>
                  <a:gd name="T10" fmla="*/ 123 w 140"/>
                  <a:gd name="T11" fmla="*/ 0 h 69"/>
                  <a:gd name="T12" fmla="*/ 130 w 140"/>
                  <a:gd name="T13" fmla="*/ 2 h 69"/>
                  <a:gd name="T14" fmla="*/ 135 w 140"/>
                  <a:gd name="T15" fmla="*/ 5 h 69"/>
                  <a:gd name="T16" fmla="*/ 139 w 140"/>
                  <a:gd name="T17" fmla="*/ 11 h 69"/>
                  <a:gd name="T18" fmla="*/ 140 w 140"/>
                  <a:gd name="T19" fmla="*/ 18 h 69"/>
                  <a:gd name="T20" fmla="*/ 140 w 140"/>
                  <a:gd name="T21" fmla="*/ 18 h 69"/>
                  <a:gd name="T22" fmla="*/ 140 w 140"/>
                  <a:gd name="T23" fmla="*/ 52 h 69"/>
                  <a:gd name="T24" fmla="*/ 139 w 140"/>
                  <a:gd name="T25" fmla="*/ 59 h 69"/>
                  <a:gd name="T26" fmla="*/ 135 w 140"/>
                  <a:gd name="T27" fmla="*/ 65 h 69"/>
                  <a:gd name="T28" fmla="*/ 130 w 140"/>
                  <a:gd name="T29" fmla="*/ 69 h 69"/>
                  <a:gd name="T30" fmla="*/ 123 w 140"/>
                  <a:gd name="T31" fmla="*/ 69 h 69"/>
                  <a:gd name="T32" fmla="*/ 18 w 140"/>
                  <a:gd name="T33" fmla="*/ 69 h 69"/>
                  <a:gd name="T34" fmla="*/ 10 w 140"/>
                  <a:gd name="T35" fmla="*/ 69 h 69"/>
                  <a:gd name="T36" fmla="*/ 6 w 140"/>
                  <a:gd name="T37" fmla="*/ 65 h 69"/>
                  <a:gd name="T38" fmla="*/ 1 w 140"/>
                  <a:gd name="T39" fmla="*/ 59 h 69"/>
                  <a:gd name="T40" fmla="*/ 0 w 140"/>
                  <a:gd name="T41" fmla="*/ 52 h 69"/>
                  <a:gd name="T42" fmla="*/ 0 w 140"/>
                  <a:gd name="T43" fmla="*/ 18 h 69"/>
                  <a:gd name="T44" fmla="*/ 0 w 140"/>
                  <a:gd name="T45" fmla="*/ 18 h 6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40"/>
                  <a:gd name="T70" fmla="*/ 0 h 69"/>
                  <a:gd name="T71" fmla="*/ 140 w 140"/>
                  <a:gd name="T72" fmla="*/ 69 h 69"/>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40" h="69">
                    <a:moveTo>
                      <a:pt x="0" y="18"/>
                    </a:moveTo>
                    <a:lnTo>
                      <a:pt x="1" y="11"/>
                    </a:lnTo>
                    <a:lnTo>
                      <a:pt x="6" y="5"/>
                    </a:lnTo>
                    <a:lnTo>
                      <a:pt x="10" y="2"/>
                    </a:lnTo>
                    <a:lnTo>
                      <a:pt x="18" y="0"/>
                    </a:lnTo>
                    <a:lnTo>
                      <a:pt x="123" y="0"/>
                    </a:lnTo>
                    <a:lnTo>
                      <a:pt x="130" y="2"/>
                    </a:lnTo>
                    <a:lnTo>
                      <a:pt x="135" y="5"/>
                    </a:lnTo>
                    <a:lnTo>
                      <a:pt x="139" y="11"/>
                    </a:lnTo>
                    <a:lnTo>
                      <a:pt x="140" y="18"/>
                    </a:lnTo>
                    <a:lnTo>
                      <a:pt x="140" y="52"/>
                    </a:lnTo>
                    <a:lnTo>
                      <a:pt x="139" y="59"/>
                    </a:lnTo>
                    <a:lnTo>
                      <a:pt x="135" y="65"/>
                    </a:lnTo>
                    <a:lnTo>
                      <a:pt x="130" y="69"/>
                    </a:lnTo>
                    <a:lnTo>
                      <a:pt x="123" y="69"/>
                    </a:lnTo>
                    <a:lnTo>
                      <a:pt x="18" y="69"/>
                    </a:lnTo>
                    <a:lnTo>
                      <a:pt x="10" y="69"/>
                    </a:lnTo>
                    <a:lnTo>
                      <a:pt x="6" y="65"/>
                    </a:lnTo>
                    <a:lnTo>
                      <a:pt x="1" y="59"/>
                    </a:lnTo>
                    <a:lnTo>
                      <a:pt x="0" y="52"/>
                    </a:lnTo>
                    <a:lnTo>
                      <a:pt x="0" y="18"/>
                    </a:lnTo>
                    <a:close/>
                  </a:path>
                </a:pathLst>
              </a:custGeom>
              <a:solidFill>
                <a:srgbClr val="FFFFFF"/>
              </a:solidFill>
              <a:ln w="9525">
                <a:noFill/>
                <a:round/>
                <a:headEnd/>
                <a:tailEnd/>
              </a:ln>
            </p:spPr>
            <p:txBody>
              <a:bodyPr/>
              <a:lstStyle/>
              <a:p>
                <a:endParaRPr lang="en-US"/>
              </a:p>
            </p:txBody>
          </p:sp>
          <p:sp>
            <p:nvSpPr>
              <p:cNvPr id="494" name="Freeform 1581"/>
              <p:cNvSpPr>
                <a:spLocks/>
              </p:cNvSpPr>
              <p:nvPr/>
            </p:nvSpPr>
            <p:spPr bwMode="auto">
              <a:xfrm>
                <a:off x="4852" y="1241"/>
                <a:ext cx="140" cy="69"/>
              </a:xfrm>
              <a:custGeom>
                <a:avLst/>
                <a:gdLst>
                  <a:gd name="T0" fmla="*/ 0 w 140"/>
                  <a:gd name="T1" fmla="*/ 18 h 69"/>
                  <a:gd name="T2" fmla="*/ 1 w 140"/>
                  <a:gd name="T3" fmla="*/ 11 h 69"/>
                  <a:gd name="T4" fmla="*/ 6 w 140"/>
                  <a:gd name="T5" fmla="*/ 5 h 69"/>
                  <a:gd name="T6" fmla="*/ 10 w 140"/>
                  <a:gd name="T7" fmla="*/ 2 h 69"/>
                  <a:gd name="T8" fmla="*/ 18 w 140"/>
                  <a:gd name="T9" fmla="*/ 0 h 69"/>
                  <a:gd name="T10" fmla="*/ 123 w 140"/>
                  <a:gd name="T11" fmla="*/ 0 h 69"/>
                  <a:gd name="T12" fmla="*/ 130 w 140"/>
                  <a:gd name="T13" fmla="*/ 2 h 69"/>
                  <a:gd name="T14" fmla="*/ 135 w 140"/>
                  <a:gd name="T15" fmla="*/ 5 h 69"/>
                  <a:gd name="T16" fmla="*/ 139 w 140"/>
                  <a:gd name="T17" fmla="*/ 11 h 69"/>
                  <a:gd name="T18" fmla="*/ 140 w 140"/>
                  <a:gd name="T19" fmla="*/ 18 h 69"/>
                  <a:gd name="T20" fmla="*/ 140 w 140"/>
                  <a:gd name="T21" fmla="*/ 18 h 69"/>
                  <a:gd name="T22" fmla="*/ 140 w 140"/>
                  <a:gd name="T23" fmla="*/ 52 h 69"/>
                  <a:gd name="T24" fmla="*/ 139 w 140"/>
                  <a:gd name="T25" fmla="*/ 59 h 69"/>
                  <a:gd name="T26" fmla="*/ 135 w 140"/>
                  <a:gd name="T27" fmla="*/ 65 h 69"/>
                  <a:gd name="T28" fmla="*/ 130 w 140"/>
                  <a:gd name="T29" fmla="*/ 69 h 69"/>
                  <a:gd name="T30" fmla="*/ 123 w 140"/>
                  <a:gd name="T31" fmla="*/ 69 h 69"/>
                  <a:gd name="T32" fmla="*/ 18 w 140"/>
                  <a:gd name="T33" fmla="*/ 69 h 69"/>
                  <a:gd name="T34" fmla="*/ 10 w 140"/>
                  <a:gd name="T35" fmla="*/ 69 h 69"/>
                  <a:gd name="T36" fmla="*/ 6 w 140"/>
                  <a:gd name="T37" fmla="*/ 65 h 69"/>
                  <a:gd name="T38" fmla="*/ 1 w 140"/>
                  <a:gd name="T39" fmla="*/ 59 h 69"/>
                  <a:gd name="T40" fmla="*/ 0 w 140"/>
                  <a:gd name="T41" fmla="*/ 52 h 69"/>
                  <a:gd name="T42" fmla="*/ 0 w 140"/>
                  <a:gd name="T43" fmla="*/ 18 h 69"/>
                  <a:gd name="T44" fmla="*/ 0 w 140"/>
                  <a:gd name="T45" fmla="*/ 18 h 6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40"/>
                  <a:gd name="T70" fmla="*/ 0 h 69"/>
                  <a:gd name="T71" fmla="*/ 140 w 140"/>
                  <a:gd name="T72" fmla="*/ 69 h 69"/>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40" h="69">
                    <a:moveTo>
                      <a:pt x="0" y="18"/>
                    </a:moveTo>
                    <a:lnTo>
                      <a:pt x="1" y="11"/>
                    </a:lnTo>
                    <a:lnTo>
                      <a:pt x="6" y="5"/>
                    </a:lnTo>
                    <a:lnTo>
                      <a:pt x="10" y="2"/>
                    </a:lnTo>
                    <a:lnTo>
                      <a:pt x="18" y="0"/>
                    </a:lnTo>
                    <a:lnTo>
                      <a:pt x="123" y="0"/>
                    </a:lnTo>
                    <a:lnTo>
                      <a:pt x="130" y="2"/>
                    </a:lnTo>
                    <a:lnTo>
                      <a:pt x="135" y="5"/>
                    </a:lnTo>
                    <a:lnTo>
                      <a:pt x="139" y="11"/>
                    </a:lnTo>
                    <a:lnTo>
                      <a:pt x="140" y="18"/>
                    </a:lnTo>
                    <a:lnTo>
                      <a:pt x="140" y="52"/>
                    </a:lnTo>
                    <a:lnTo>
                      <a:pt x="139" y="59"/>
                    </a:lnTo>
                    <a:lnTo>
                      <a:pt x="135" y="65"/>
                    </a:lnTo>
                    <a:lnTo>
                      <a:pt x="130" y="69"/>
                    </a:lnTo>
                    <a:lnTo>
                      <a:pt x="123" y="69"/>
                    </a:lnTo>
                    <a:lnTo>
                      <a:pt x="18" y="69"/>
                    </a:lnTo>
                    <a:lnTo>
                      <a:pt x="10" y="69"/>
                    </a:lnTo>
                    <a:lnTo>
                      <a:pt x="6" y="65"/>
                    </a:lnTo>
                    <a:lnTo>
                      <a:pt x="1" y="59"/>
                    </a:lnTo>
                    <a:lnTo>
                      <a:pt x="0" y="52"/>
                    </a:lnTo>
                    <a:lnTo>
                      <a:pt x="0" y="18"/>
                    </a:lnTo>
                  </a:path>
                </a:pathLst>
              </a:custGeom>
              <a:noFill/>
              <a:ln w="0">
                <a:solidFill>
                  <a:srgbClr val="000000"/>
                </a:solidFill>
                <a:round/>
                <a:headEnd/>
                <a:tailEnd/>
              </a:ln>
            </p:spPr>
            <p:txBody>
              <a:bodyPr/>
              <a:lstStyle/>
              <a:p>
                <a:endParaRPr lang="en-US"/>
              </a:p>
            </p:txBody>
          </p:sp>
          <p:sp>
            <p:nvSpPr>
              <p:cNvPr id="495" name="Freeform 1582"/>
              <p:cNvSpPr>
                <a:spLocks/>
              </p:cNvSpPr>
              <p:nvPr/>
            </p:nvSpPr>
            <p:spPr bwMode="auto">
              <a:xfrm>
                <a:off x="4613" y="1241"/>
                <a:ext cx="141" cy="69"/>
              </a:xfrm>
              <a:custGeom>
                <a:avLst/>
                <a:gdLst>
                  <a:gd name="T0" fmla="*/ 0 w 141"/>
                  <a:gd name="T1" fmla="*/ 18 h 69"/>
                  <a:gd name="T2" fmla="*/ 2 w 141"/>
                  <a:gd name="T3" fmla="*/ 11 h 69"/>
                  <a:gd name="T4" fmla="*/ 6 w 141"/>
                  <a:gd name="T5" fmla="*/ 5 h 69"/>
                  <a:gd name="T6" fmla="*/ 11 w 141"/>
                  <a:gd name="T7" fmla="*/ 2 h 69"/>
                  <a:gd name="T8" fmla="*/ 18 w 141"/>
                  <a:gd name="T9" fmla="*/ 0 h 69"/>
                  <a:gd name="T10" fmla="*/ 124 w 141"/>
                  <a:gd name="T11" fmla="*/ 0 h 69"/>
                  <a:gd name="T12" fmla="*/ 130 w 141"/>
                  <a:gd name="T13" fmla="*/ 2 h 69"/>
                  <a:gd name="T14" fmla="*/ 136 w 141"/>
                  <a:gd name="T15" fmla="*/ 5 h 69"/>
                  <a:gd name="T16" fmla="*/ 139 w 141"/>
                  <a:gd name="T17" fmla="*/ 11 h 69"/>
                  <a:gd name="T18" fmla="*/ 141 w 141"/>
                  <a:gd name="T19" fmla="*/ 18 h 69"/>
                  <a:gd name="T20" fmla="*/ 141 w 141"/>
                  <a:gd name="T21" fmla="*/ 18 h 69"/>
                  <a:gd name="T22" fmla="*/ 141 w 141"/>
                  <a:gd name="T23" fmla="*/ 52 h 69"/>
                  <a:gd name="T24" fmla="*/ 139 w 141"/>
                  <a:gd name="T25" fmla="*/ 59 h 69"/>
                  <a:gd name="T26" fmla="*/ 136 w 141"/>
                  <a:gd name="T27" fmla="*/ 65 h 69"/>
                  <a:gd name="T28" fmla="*/ 130 w 141"/>
                  <a:gd name="T29" fmla="*/ 69 h 69"/>
                  <a:gd name="T30" fmla="*/ 124 w 141"/>
                  <a:gd name="T31" fmla="*/ 69 h 69"/>
                  <a:gd name="T32" fmla="*/ 124 w 141"/>
                  <a:gd name="T33" fmla="*/ 69 h 69"/>
                  <a:gd name="T34" fmla="*/ 18 w 141"/>
                  <a:gd name="T35" fmla="*/ 69 h 69"/>
                  <a:gd name="T36" fmla="*/ 11 w 141"/>
                  <a:gd name="T37" fmla="*/ 69 h 69"/>
                  <a:gd name="T38" fmla="*/ 6 w 141"/>
                  <a:gd name="T39" fmla="*/ 65 h 69"/>
                  <a:gd name="T40" fmla="*/ 2 w 141"/>
                  <a:gd name="T41" fmla="*/ 59 h 69"/>
                  <a:gd name="T42" fmla="*/ 0 w 141"/>
                  <a:gd name="T43" fmla="*/ 52 h 69"/>
                  <a:gd name="T44" fmla="*/ 0 w 141"/>
                  <a:gd name="T45" fmla="*/ 18 h 69"/>
                  <a:gd name="T46" fmla="*/ 0 w 141"/>
                  <a:gd name="T47" fmla="*/ 18 h 6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41"/>
                  <a:gd name="T73" fmla="*/ 0 h 69"/>
                  <a:gd name="T74" fmla="*/ 141 w 141"/>
                  <a:gd name="T75" fmla="*/ 69 h 69"/>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41" h="69">
                    <a:moveTo>
                      <a:pt x="0" y="18"/>
                    </a:moveTo>
                    <a:lnTo>
                      <a:pt x="2" y="11"/>
                    </a:lnTo>
                    <a:lnTo>
                      <a:pt x="6" y="5"/>
                    </a:lnTo>
                    <a:lnTo>
                      <a:pt x="11" y="2"/>
                    </a:lnTo>
                    <a:lnTo>
                      <a:pt x="18" y="0"/>
                    </a:lnTo>
                    <a:lnTo>
                      <a:pt x="124" y="0"/>
                    </a:lnTo>
                    <a:lnTo>
                      <a:pt x="130" y="2"/>
                    </a:lnTo>
                    <a:lnTo>
                      <a:pt x="136" y="5"/>
                    </a:lnTo>
                    <a:lnTo>
                      <a:pt x="139" y="11"/>
                    </a:lnTo>
                    <a:lnTo>
                      <a:pt x="141" y="18"/>
                    </a:lnTo>
                    <a:lnTo>
                      <a:pt x="141" y="52"/>
                    </a:lnTo>
                    <a:lnTo>
                      <a:pt x="139" y="59"/>
                    </a:lnTo>
                    <a:lnTo>
                      <a:pt x="136" y="65"/>
                    </a:lnTo>
                    <a:lnTo>
                      <a:pt x="130" y="69"/>
                    </a:lnTo>
                    <a:lnTo>
                      <a:pt x="124" y="69"/>
                    </a:lnTo>
                    <a:lnTo>
                      <a:pt x="18" y="69"/>
                    </a:lnTo>
                    <a:lnTo>
                      <a:pt x="11" y="69"/>
                    </a:lnTo>
                    <a:lnTo>
                      <a:pt x="6" y="65"/>
                    </a:lnTo>
                    <a:lnTo>
                      <a:pt x="2" y="59"/>
                    </a:lnTo>
                    <a:lnTo>
                      <a:pt x="0" y="52"/>
                    </a:lnTo>
                    <a:lnTo>
                      <a:pt x="0" y="18"/>
                    </a:lnTo>
                    <a:close/>
                  </a:path>
                </a:pathLst>
              </a:custGeom>
              <a:solidFill>
                <a:srgbClr val="FFFFFF"/>
              </a:solidFill>
              <a:ln w="9525">
                <a:noFill/>
                <a:round/>
                <a:headEnd/>
                <a:tailEnd/>
              </a:ln>
            </p:spPr>
            <p:txBody>
              <a:bodyPr/>
              <a:lstStyle/>
              <a:p>
                <a:endParaRPr lang="en-US"/>
              </a:p>
            </p:txBody>
          </p:sp>
          <p:sp>
            <p:nvSpPr>
              <p:cNvPr id="496" name="Freeform 1583"/>
              <p:cNvSpPr>
                <a:spLocks/>
              </p:cNvSpPr>
              <p:nvPr/>
            </p:nvSpPr>
            <p:spPr bwMode="auto">
              <a:xfrm>
                <a:off x="4613" y="1241"/>
                <a:ext cx="141" cy="69"/>
              </a:xfrm>
              <a:custGeom>
                <a:avLst/>
                <a:gdLst>
                  <a:gd name="T0" fmla="*/ 0 w 141"/>
                  <a:gd name="T1" fmla="*/ 18 h 69"/>
                  <a:gd name="T2" fmla="*/ 2 w 141"/>
                  <a:gd name="T3" fmla="*/ 11 h 69"/>
                  <a:gd name="T4" fmla="*/ 6 w 141"/>
                  <a:gd name="T5" fmla="*/ 5 h 69"/>
                  <a:gd name="T6" fmla="*/ 11 w 141"/>
                  <a:gd name="T7" fmla="*/ 2 h 69"/>
                  <a:gd name="T8" fmla="*/ 18 w 141"/>
                  <a:gd name="T9" fmla="*/ 0 h 69"/>
                  <a:gd name="T10" fmla="*/ 124 w 141"/>
                  <a:gd name="T11" fmla="*/ 0 h 69"/>
                  <a:gd name="T12" fmla="*/ 130 w 141"/>
                  <a:gd name="T13" fmla="*/ 2 h 69"/>
                  <a:gd name="T14" fmla="*/ 136 w 141"/>
                  <a:gd name="T15" fmla="*/ 5 h 69"/>
                  <a:gd name="T16" fmla="*/ 139 w 141"/>
                  <a:gd name="T17" fmla="*/ 11 h 69"/>
                  <a:gd name="T18" fmla="*/ 141 w 141"/>
                  <a:gd name="T19" fmla="*/ 18 h 69"/>
                  <a:gd name="T20" fmla="*/ 141 w 141"/>
                  <a:gd name="T21" fmla="*/ 18 h 69"/>
                  <a:gd name="T22" fmla="*/ 141 w 141"/>
                  <a:gd name="T23" fmla="*/ 52 h 69"/>
                  <a:gd name="T24" fmla="*/ 139 w 141"/>
                  <a:gd name="T25" fmla="*/ 59 h 69"/>
                  <a:gd name="T26" fmla="*/ 136 w 141"/>
                  <a:gd name="T27" fmla="*/ 65 h 69"/>
                  <a:gd name="T28" fmla="*/ 130 w 141"/>
                  <a:gd name="T29" fmla="*/ 69 h 69"/>
                  <a:gd name="T30" fmla="*/ 124 w 141"/>
                  <a:gd name="T31" fmla="*/ 69 h 69"/>
                  <a:gd name="T32" fmla="*/ 124 w 141"/>
                  <a:gd name="T33" fmla="*/ 69 h 69"/>
                  <a:gd name="T34" fmla="*/ 18 w 141"/>
                  <a:gd name="T35" fmla="*/ 69 h 69"/>
                  <a:gd name="T36" fmla="*/ 11 w 141"/>
                  <a:gd name="T37" fmla="*/ 69 h 69"/>
                  <a:gd name="T38" fmla="*/ 6 w 141"/>
                  <a:gd name="T39" fmla="*/ 65 h 69"/>
                  <a:gd name="T40" fmla="*/ 2 w 141"/>
                  <a:gd name="T41" fmla="*/ 59 h 69"/>
                  <a:gd name="T42" fmla="*/ 0 w 141"/>
                  <a:gd name="T43" fmla="*/ 52 h 69"/>
                  <a:gd name="T44" fmla="*/ 0 w 141"/>
                  <a:gd name="T45" fmla="*/ 18 h 69"/>
                  <a:gd name="T46" fmla="*/ 0 w 141"/>
                  <a:gd name="T47" fmla="*/ 18 h 6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41"/>
                  <a:gd name="T73" fmla="*/ 0 h 69"/>
                  <a:gd name="T74" fmla="*/ 141 w 141"/>
                  <a:gd name="T75" fmla="*/ 69 h 69"/>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41" h="69">
                    <a:moveTo>
                      <a:pt x="0" y="18"/>
                    </a:moveTo>
                    <a:lnTo>
                      <a:pt x="2" y="11"/>
                    </a:lnTo>
                    <a:lnTo>
                      <a:pt x="6" y="5"/>
                    </a:lnTo>
                    <a:lnTo>
                      <a:pt x="11" y="2"/>
                    </a:lnTo>
                    <a:lnTo>
                      <a:pt x="18" y="0"/>
                    </a:lnTo>
                    <a:lnTo>
                      <a:pt x="124" y="0"/>
                    </a:lnTo>
                    <a:lnTo>
                      <a:pt x="130" y="2"/>
                    </a:lnTo>
                    <a:lnTo>
                      <a:pt x="136" y="5"/>
                    </a:lnTo>
                    <a:lnTo>
                      <a:pt x="139" y="11"/>
                    </a:lnTo>
                    <a:lnTo>
                      <a:pt x="141" y="18"/>
                    </a:lnTo>
                    <a:lnTo>
                      <a:pt x="141" y="52"/>
                    </a:lnTo>
                    <a:lnTo>
                      <a:pt x="139" y="59"/>
                    </a:lnTo>
                    <a:lnTo>
                      <a:pt x="136" y="65"/>
                    </a:lnTo>
                    <a:lnTo>
                      <a:pt x="130" y="69"/>
                    </a:lnTo>
                    <a:lnTo>
                      <a:pt x="124" y="69"/>
                    </a:lnTo>
                    <a:lnTo>
                      <a:pt x="18" y="69"/>
                    </a:lnTo>
                    <a:lnTo>
                      <a:pt x="11" y="69"/>
                    </a:lnTo>
                    <a:lnTo>
                      <a:pt x="6" y="65"/>
                    </a:lnTo>
                    <a:lnTo>
                      <a:pt x="2" y="59"/>
                    </a:lnTo>
                    <a:lnTo>
                      <a:pt x="0" y="52"/>
                    </a:lnTo>
                    <a:lnTo>
                      <a:pt x="0" y="18"/>
                    </a:lnTo>
                  </a:path>
                </a:pathLst>
              </a:custGeom>
              <a:noFill/>
              <a:ln w="0">
                <a:solidFill>
                  <a:srgbClr val="000000"/>
                </a:solidFill>
                <a:round/>
                <a:headEnd/>
                <a:tailEnd/>
              </a:ln>
            </p:spPr>
            <p:txBody>
              <a:bodyPr/>
              <a:lstStyle/>
              <a:p>
                <a:endParaRPr lang="en-US"/>
              </a:p>
            </p:txBody>
          </p:sp>
          <p:sp>
            <p:nvSpPr>
              <p:cNvPr id="497" name="Freeform 1584"/>
              <p:cNvSpPr>
                <a:spLocks/>
              </p:cNvSpPr>
              <p:nvPr/>
            </p:nvSpPr>
            <p:spPr bwMode="auto">
              <a:xfrm>
                <a:off x="4613" y="1141"/>
                <a:ext cx="139" cy="69"/>
              </a:xfrm>
              <a:custGeom>
                <a:avLst/>
                <a:gdLst>
                  <a:gd name="T0" fmla="*/ 0 w 139"/>
                  <a:gd name="T1" fmla="*/ 17 h 69"/>
                  <a:gd name="T2" fmla="*/ 2 w 139"/>
                  <a:gd name="T3" fmla="*/ 10 h 69"/>
                  <a:gd name="T4" fmla="*/ 5 w 139"/>
                  <a:gd name="T5" fmla="*/ 5 h 69"/>
                  <a:gd name="T6" fmla="*/ 11 w 139"/>
                  <a:gd name="T7" fmla="*/ 1 h 69"/>
                  <a:gd name="T8" fmla="*/ 17 w 139"/>
                  <a:gd name="T9" fmla="*/ 0 h 69"/>
                  <a:gd name="T10" fmla="*/ 122 w 139"/>
                  <a:gd name="T11" fmla="*/ 0 h 69"/>
                  <a:gd name="T12" fmla="*/ 128 w 139"/>
                  <a:gd name="T13" fmla="*/ 1 h 69"/>
                  <a:gd name="T14" fmla="*/ 134 w 139"/>
                  <a:gd name="T15" fmla="*/ 5 h 69"/>
                  <a:gd name="T16" fmla="*/ 137 w 139"/>
                  <a:gd name="T17" fmla="*/ 10 h 69"/>
                  <a:gd name="T18" fmla="*/ 139 w 139"/>
                  <a:gd name="T19" fmla="*/ 17 h 69"/>
                  <a:gd name="T20" fmla="*/ 139 w 139"/>
                  <a:gd name="T21" fmla="*/ 17 h 69"/>
                  <a:gd name="T22" fmla="*/ 139 w 139"/>
                  <a:gd name="T23" fmla="*/ 51 h 69"/>
                  <a:gd name="T24" fmla="*/ 137 w 139"/>
                  <a:gd name="T25" fmla="*/ 58 h 69"/>
                  <a:gd name="T26" fmla="*/ 134 w 139"/>
                  <a:gd name="T27" fmla="*/ 64 h 69"/>
                  <a:gd name="T28" fmla="*/ 128 w 139"/>
                  <a:gd name="T29" fmla="*/ 67 h 69"/>
                  <a:gd name="T30" fmla="*/ 122 w 139"/>
                  <a:gd name="T31" fmla="*/ 69 h 69"/>
                  <a:gd name="T32" fmla="*/ 17 w 139"/>
                  <a:gd name="T33" fmla="*/ 69 h 69"/>
                  <a:gd name="T34" fmla="*/ 11 w 139"/>
                  <a:gd name="T35" fmla="*/ 67 h 69"/>
                  <a:gd name="T36" fmla="*/ 5 w 139"/>
                  <a:gd name="T37" fmla="*/ 64 h 69"/>
                  <a:gd name="T38" fmla="*/ 2 w 139"/>
                  <a:gd name="T39" fmla="*/ 58 h 69"/>
                  <a:gd name="T40" fmla="*/ 0 w 139"/>
                  <a:gd name="T41" fmla="*/ 51 h 69"/>
                  <a:gd name="T42" fmla="*/ 0 w 139"/>
                  <a:gd name="T43" fmla="*/ 17 h 69"/>
                  <a:gd name="T44" fmla="*/ 0 w 139"/>
                  <a:gd name="T45" fmla="*/ 17 h 6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39"/>
                  <a:gd name="T70" fmla="*/ 0 h 69"/>
                  <a:gd name="T71" fmla="*/ 139 w 139"/>
                  <a:gd name="T72" fmla="*/ 69 h 69"/>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39" h="69">
                    <a:moveTo>
                      <a:pt x="0" y="17"/>
                    </a:moveTo>
                    <a:lnTo>
                      <a:pt x="2" y="10"/>
                    </a:lnTo>
                    <a:lnTo>
                      <a:pt x="5" y="5"/>
                    </a:lnTo>
                    <a:lnTo>
                      <a:pt x="11" y="1"/>
                    </a:lnTo>
                    <a:lnTo>
                      <a:pt x="17" y="0"/>
                    </a:lnTo>
                    <a:lnTo>
                      <a:pt x="122" y="0"/>
                    </a:lnTo>
                    <a:lnTo>
                      <a:pt x="128" y="1"/>
                    </a:lnTo>
                    <a:lnTo>
                      <a:pt x="134" y="5"/>
                    </a:lnTo>
                    <a:lnTo>
                      <a:pt x="137" y="10"/>
                    </a:lnTo>
                    <a:lnTo>
                      <a:pt x="139" y="17"/>
                    </a:lnTo>
                    <a:lnTo>
                      <a:pt x="139" y="51"/>
                    </a:lnTo>
                    <a:lnTo>
                      <a:pt x="137" y="58"/>
                    </a:lnTo>
                    <a:lnTo>
                      <a:pt x="134" y="64"/>
                    </a:lnTo>
                    <a:lnTo>
                      <a:pt x="128" y="67"/>
                    </a:lnTo>
                    <a:lnTo>
                      <a:pt x="122" y="69"/>
                    </a:lnTo>
                    <a:lnTo>
                      <a:pt x="17" y="69"/>
                    </a:lnTo>
                    <a:lnTo>
                      <a:pt x="11" y="67"/>
                    </a:lnTo>
                    <a:lnTo>
                      <a:pt x="5" y="64"/>
                    </a:lnTo>
                    <a:lnTo>
                      <a:pt x="2" y="58"/>
                    </a:lnTo>
                    <a:lnTo>
                      <a:pt x="0" y="51"/>
                    </a:lnTo>
                    <a:lnTo>
                      <a:pt x="0" y="17"/>
                    </a:lnTo>
                    <a:close/>
                  </a:path>
                </a:pathLst>
              </a:custGeom>
              <a:solidFill>
                <a:srgbClr val="FFFFFF"/>
              </a:solidFill>
              <a:ln w="9525">
                <a:noFill/>
                <a:round/>
                <a:headEnd/>
                <a:tailEnd/>
              </a:ln>
            </p:spPr>
            <p:txBody>
              <a:bodyPr/>
              <a:lstStyle/>
              <a:p>
                <a:endParaRPr lang="en-US"/>
              </a:p>
            </p:txBody>
          </p:sp>
          <p:sp>
            <p:nvSpPr>
              <p:cNvPr id="498" name="Freeform 1585"/>
              <p:cNvSpPr>
                <a:spLocks/>
              </p:cNvSpPr>
              <p:nvPr/>
            </p:nvSpPr>
            <p:spPr bwMode="auto">
              <a:xfrm>
                <a:off x="4613" y="1141"/>
                <a:ext cx="139" cy="69"/>
              </a:xfrm>
              <a:custGeom>
                <a:avLst/>
                <a:gdLst>
                  <a:gd name="T0" fmla="*/ 0 w 139"/>
                  <a:gd name="T1" fmla="*/ 17 h 69"/>
                  <a:gd name="T2" fmla="*/ 2 w 139"/>
                  <a:gd name="T3" fmla="*/ 10 h 69"/>
                  <a:gd name="T4" fmla="*/ 5 w 139"/>
                  <a:gd name="T5" fmla="*/ 5 h 69"/>
                  <a:gd name="T6" fmla="*/ 11 w 139"/>
                  <a:gd name="T7" fmla="*/ 1 h 69"/>
                  <a:gd name="T8" fmla="*/ 17 w 139"/>
                  <a:gd name="T9" fmla="*/ 0 h 69"/>
                  <a:gd name="T10" fmla="*/ 122 w 139"/>
                  <a:gd name="T11" fmla="*/ 0 h 69"/>
                  <a:gd name="T12" fmla="*/ 128 w 139"/>
                  <a:gd name="T13" fmla="*/ 1 h 69"/>
                  <a:gd name="T14" fmla="*/ 134 w 139"/>
                  <a:gd name="T15" fmla="*/ 5 h 69"/>
                  <a:gd name="T16" fmla="*/ 137 w 139"/>
                  <a:gd name="T17" fmla="*/ 10 h 69"/>
                  <a:gd name="T18" fmla="*/ 139 w 139"/>
                  <a:gd name="T19" fmla="*/ 17 h 69"/>
                  <a:gd name="T20" fmla="*/ 139 w 139"/>
                  <a:gd name="T21" fmla="*/ 17 h 69"/>
                  <a:gd name="T22" fmla="*/ 139 w 139"/>
                  <a:gd name="T23" fmla="*/ 51 h 69"/>
                  <a:gd name="T24" fmla="*/ 137 w 139"/>
                  <a:gd name="T25" fmla="*/ 58 h 69"/>
                  <a:gd name="T26" fmla="*/ 134 w 139"/>
                  <a:gd name="T27" fmla="*/ 64 h 69"/>
                  <a:gd name="T28" fmla="*/ 128 w 139"/>
                  <a:gd name="T29" fmla="*/ 67 h 69"/>
                  <a:gd name="T30" fmla="*/ 122 w 139"/>
                  <a:gd name="T31" fmla="*/ 69 h 69"/>
                  <a:gd name="T32" fmla="*/ 17 w 139"/>
                  <a:gd name="T33" fmla="*/ 69 h 69"/>
                  <a:gd name="T34" fmla="*/ 11 w 139"/>
                  <a:gd name="T35" fmla="*/ 67 h 69"/>
                  <a:gd name="T36" fmla="*/ 5 w 139"/>
                  <a:gd name="T37" fmla="*/ 64 h 69"/>
                  <a:gd name="T38" fmla="*/ 2 w 139"/>
                  <a:gd name="T39" fmla="*/ 58 h 69"/>
                  <a:gd name="T40" fmla="*/ 0 w 139"/>
                  <a:gd name="T41" fmla="*/ 51 h 69"/>
                  <a:gd name="T42" fmla="*/ 0 w 139"/>
                  <a:gd name="T43" fmla="*/ 17 h 69"/>
                  <a:gd name="T44" fmla="*/ 0 w 139"/>
                  <a:gd name="T45" fmla="*/ 17 h 6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39"/>
                  <a:gd name="T70" fmla="*/ 0 h 69"/>
                  <a:gd name="T71" fmla="*/ 139 w 139"/>
                  <a:gd name="T72" fmla="*/ 69 h 69"/>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39" h="69">
                    <a:moveTo>
                      <a:pt x="0" y="17"/>
                    </a:moveTo>
                    <a:lnTo>
                      <a:pt x="2" y="10"/>
                    </a:lnTo>
                    <a:lnTo>
                      <a:pt x="5" y="5"/>
                    </a:lnTo>
                    <a:lnTo>
                      <a:pt x="11" y="1"/>
                    </a:lnTo>
                    <a:lnTo>
                      <a:pt x="17" y="0"/>
                    </a:lnTo>
                    <a:lnTo>
                      <a:pt x="122" y="0"/>
                    </a:lnTo>
                    <a:lnTo>
                      <a:pt x="128" y="1"/>
                    </a:lnTo>
                    <a:lnTo>
                      <a:pt x="134" y="5"/>
                    </a:lnTo>
                    <a:lnTo>
                      <a:pt x="137" y="10"/>
                    </a:lnTo>
                    <a:lnTo>
                      <a:pt x="139" y="17"/>
                    </a:lnTo>
                    <a:lnTo>
                      <a:pt x="139" y="51"/>
                    </a:lnTo>
                    <a:lnTo>
                      <a:pt x="137" y="58"/>
                    </a:lnTo>
                    <a:lnTo>
                      <a:pt x="134" y="64"/>
                    </a:lnTo>
                    <a:lnTo>
                      <a:pt x="128" y="67"/>
                    </a:lnTo>
                    <a:lnTo>
                      <a:pt x="122" y="69"/>
                    </a:lnTo>
                    <a:lnTo>
                      <a:pt x="17" y="69"/>
                    </a:lnTo>
                    <a:lnTo>
                      <a:pt x="11" y="67"/>
                    </a:lnTo>
                    <a:lnTo>
                      <a:pt x="5" y="64"/>
                    </a:lnTo>
                    <a:lnTo>
                      <a:pt x="2" y="58"/>
                    </a:lnTo>
                    <a:lnTo>
                      <a:pt x="0" y="51"/>
                    </a:lnTo>
                    <a:lnTo>
                      <a:pt x="0" y="17"/>
                    </a:lnTo>
                  </a:path>
                </a:pathLst>
              </a:custGeom>
              <a:noFill/>
              <a:ln w="0">
                <a:solidFill>
                  <a:srgbClr val="000000"/>
                </a:solidFill>
                <a:round/>
                <a:headEnd/>
                <a:tailEnd/>
              </a:ln>
            </p:spPr>
            <p:txBody>
              <a:bodyPr/>
              <a:lstStyle/>
              <a:p>
                <a:endParaRPr lang="en-US"/>
              </a:p>
            </p:txBody>
          </p:sp>
          <p:sp>
            <p:nvSpPr>
              <p:cNvPr id="499" name="Freeform 1586"/>
              <p:cNvSpPr>
                <a:spLocks/>
              </p:cNvSpPr>
              <p:nvPr/>
            </p:nvSpPr>
            <p:spPr bwMode="auto">
              <a:xfrm>
                <a:off x="4653" y="1141"/>
                <a:ext cx="9" cy="9"/>
              </a:xfrm>
              <a:custGeom>
                <a:avLst/>
                <a:gdLst>
                  <a:gd name="T0" fmla="*/ 0 w 9"/>
                  <a:gd name="T1" fmla="*/ 0 h 9"/>
                  <a:gd name="T2" fmla="*/ 0 w 9"/>
                  <a:gd name="T3" fmla="*/ 9 h 9"/>
                  <a:gd name="T4" fmla="*/ 9 w 9"/>
                  <a:gd name="T5" fmla="*/ 9 h 9"/>
                  <a:gd name="T6" fmla="*/ 9 w 9"/>
                  <a:gd name="T7" fmla="*/ 0 h 9"/>
                  <a:gd name="T8" fmla="*/ 0 w 9"/>
                  <a:gd name="T9" fmla="*/ 0 h 9"/>
                  <a:gd name="T10" fmla="*/ 0 w 9"/>
                  <a:gd name="T11" fmla="*/ 0 h 9"/>
                  <a:gd name="T12" fmla="*/ 0 60000 65536"/>
                  <a:gd name="T13" fmla="*/ 0 60000 65536"/>
                  <a:gd name="T14" fmla="*/ 0 60000 65536"/>
                  <a:gd name="T15" fmla="*/ 0 60000 65536"/>
                  <a:gd name="T16" fmla="*/ 0 60000 65536"/>
                  <a:gd name="T17" fmla="*/ 0 60000 65536"/>
                  <a:gd name="T18" fmla="*/ 0 w 9"/>
                  <a:gd name="T19" fmla="*/ 0 h 9"/>
                  <a:gd name="T20" fmla="*/ 9 w 9"/>
                  <a:gd name="T21" fmla="*/ 9 h 9"/>
                </a:gdLst>
                <a:ahLst/>
                <a:cxnLst>
                  <a:cxn ang="T12">
                    <a:pos x="T0" y="T1"/>
                  </a:cxn>
                  <a:cxn ang="T13">
                    <a:pos x="T2" y="T3"/>
                  </a:cxn>
                  <a:cxn ang="T14">
                    <a:pos x="T4" y="T5"/>
                  </a:cxn>
                  <a:cxn ang="T15">
                    <a:pos x="T6" y="T7"/>
                  </a:cxn>
                  <a:cxn ang="T16">
                    <a:pos x="T8" y="T9"/>
                  </a:cxn>
                  <a:cxn ang="T17">
                    <a:pos x="T10" y="T11"/>
                  </a:cxn>
                </a:cxnLst>
                <a:rect l="T18" t="T19" r="T20" b="T21"/>
                <a:pathLst>
                  <a:path w="9" h="9">
                    <a:moveTo>
                      <a:pt x="0" y="0"/>
                    </a:moveTo>
                    <a:lnTo>
                      <a:pt x="0" y="9"/>
                    </a:lnTo>
                    <a:lnTo>
                      <a:pt x="9" y="9"/>
                    </a:lnTo>
                    <a:lnTo>
                      <a:pt x="9" y="0"/>
                    </a:lnTo>
                    <a:lnTo>
                      <a:pt x="0" y="0"/>
                    </a:lnTo>
                    <a:close/>
                  </a:path>
                </a:pathLst>
              </a:custGeom>
              <a:solidFill>
                <a:srgbClr val="FFFFFF"/>
              </a:solidFill>
              <a:ln w="9525">
                <a:noFill/>
                <a:round/>
                <a:headEnd/>
                <a:tailEnd/>
              </a:ln>
            </p:spPr>
            <p:txBody>
              <a:bodyPr/>
              <a:lstStyle/>
              <a:p>
                <a:endParaRPr lang="en-US"/>
              </a:p>
            </p:txBody>
          </p:sp>
          <p:sp>
            <p:nvSpPr>
              <p:cNvPr id="500" name="Freeform 1587"/>
              <p:cNvSpPr>
                <a:spLocks/>
              </p:cNvSpPr>
              <p:nvPr/>
            </p:nvSpPr>
            <p:spPr bwMode="auto">
              <a:xfrm>
                <a:off x="4653" y="1141"/>
                <a:ext cx="9" cy="9"/>
              </a:xfrm>
              <a:custGeom>
                <a:avLst/>
                <a:gdLst>
                  <a:gd name="T0" fmla="*/ 9 w 9"/>
                  <a:gd name="T1" fmla="*/ 0 h 9"/>
                  <a:gd name="T2" fmla="*/ 0 w 9"/>
                  <a:gd name="T3" fmla="*/ 0 h 9"/>
                  <a:gd name="T4" fmla="*/ 0 w 9"/>
                  <a:gd name="T5" fmla="*/ 9 h 9"/>
                  <a:gd name="T6" fmla="*/ 9 w 9"/>
                  <a:gd name="T7" fmla="*/ 9 h 9"/>
                  <a:gd name="T8" fmla="*/ 9 w 9"/>
                  <a:gd name="T9" fmla="*/ 0 h 9"/>
                  <a:gd name="T10" fmla="*/ 9 w 9"/>
                  <a:gd name="T11" fmla="*/ 0 h 9"/>
                  <a:gd name="T12" fmla="*/ 0 60000 65536"/>
                  <a:gd name="T13" fmla="*/ 0 60000 65536"/>
                  <a:gd name="T14" fmla="*/ 0 60000 65536"/>
                  <a:gd name="T15" fmla="*/ 0 60000 65536"/>
                  <a:gd name="T16" fmla="*/ 0 60000 65536"/>
                  <a:gd name="T17" fmla="*/ 0 60000 65536"/>
                  <a:gd name="T18" fmla="*/ 0 w 9"/>
                  <a:gd name="T19" fmla="*/ 0 h 9"/>
                  <a:gd name="T20" fmla="*/ 9 w 9"/>
                  <a:gd name="T21" fmla="*/ 9 h 9"/>
                </a:gdLst>
                <a:ahLst/>
                <a:cxnLst>
                  <a:cxn ang="T12">
                    <a:pos x="T0" y="T1"/>
                  </a:cxn>
                  <a:cxn ang="T13">
                    <a:pos x="T2" y="T3"/>
                  </a:cxn>
                  <a:cxn ang="T14">
                    <a:pos x="T4" y="T5"/>
                  </a:cxn>
                  <a:cxn ang="T15">
                    <a:pos x="T6" y="T7"/>
                  </a:cxn>
                  <a:cxn ang="T16">
                    <a:pos x="T8" y="T9"/>
                  </a:cxn>
                  <a:cxn ang="T17">
                    <a:pos x="T10" y="T11"/>
                  </a:cxn>
                </a:cxnLst>
                <a:rect l="T18" t="T19" r="T20" b="T21"/>
                <a:pathLst>
                  <a:path w="9" h="9">
                    <a:moveTo>
                      <a:pt x="9" y="0"/>
                    </a:moveTo>
                    <a:lnTo>
                      <a:pt x="0" y="0"/>
                    </a:lnTo>
                    <a:lnTo>
                      <a:pt x="0" y="9"/>
                    </a:lnTo>
                    <a:lnTo>
                      <a:pt x="9" y="9"/>
                    </a:lnTo>
                    <a:lnTo>
                      <a:pt x="9" y="0"/>
                    </a:lnTo>
                    <a:close/>
                  </a:path>
                </a:pathLst>
              </a:custGeom>
              <a:noFill/>
              <a:ln w="0">
                <a:solidFill>
                  <a:srgbClr val="000000"/>
                </a:solidFill>
                <a:round/>
                <a:headEnd/>
                <a:tailEnd/>
              </a:ln>
            </p:spPr>
            <p:txBody>
              <a:bodyPr/>
              <a:lstStyle/>
              <a:p>
                <a:endParaRPr lang="en-US"/>
              </a:p>
            </p:txBody>
          </p:sp>
          <p:sp>
            <p:nvSpPr>
              <p:cNvPr id="501" name="Freeform 1588"/>
              <p:cNvSpPr>
                <a:spLocks/>
              </p:cNvSpPr>
              <p:nvPr/>
            </p:nvSpPr>
            <p:spPr bwMode="auto">
              <a:xfrm>
                <a:off x="4728" y="1141"/>
                <a:ext cx="10" cy="9"/>
              </a:xfrm>
              <a:custGeom>
                <a:avLst/>
                <a:gdLst>
                  <a:gd name="T0" fmla="*/ 0 w 10"/>
                  <a:gd name="T1" fmla="*/ 0 h 9"/>
                  <a:gd name="T2" fmla="*/ 0 w 10"/>
                  <a:gd name="T3" fmla="*/ 9 h 9"/>
                  <a:gd name="T4" fmla="*/ 10 w 10"/>
                  <a:gd name="T5" fmla="*/ 9 h 9"/>
                  <a:gd name="T6" fmla="*/ 10 w 10"/>
                  <a:gd name="T7" fmla="*/ 0 h 9"/>
                  <a:gd name="T8" fmla="*/ 0 w 10"/>
                  <a:gd name="T9" fmla="*/ 0 h 9"/>
                  <a:gd name="T10" fmla="*/ 0 w 10"/>
                  <a:gd name="T11" fmla="*/ 0 h 9"/>
                  <a:gd name="T12" fmla="*/ 0 60000 65536"/>
                  <a:gd name="T13" fmla="*/ 0 60000 65536"/>
                  <a:gd name="T14" fmla="*/ 0 60000 65536"/>
                  <a:gd name="T15" fmla="*/ 0 60000 65536"/>
                  <a:gd name="T16" fmla="*/ 0 60000 65536"/>
                  <a:gd name="T17" fmla="*/ 0 60000 65536"/>
                  <a:gd name="T18" fmla="*/ 0 w 10"/>
                  <a:gd name="T19" fmla="*/ 0 h 9"/>
                  <a:gd name="T20" fmla="*/ 10 w 10"/>
                  <a:gd name="T21" fmla="*/ 9 h 9"/>
                </a:gdLst>
                <a:ahLst/>
                <a:cxnLst>
                  <a:cxn ang="T12">
                    <a:pos x="T0" y="T1"/>
                  </a:cxn>
                  <a:cxn ang="T13">
                    <a:pos x="T2" y="T3"/>
                  </a:cxn>
                  <a:cxn ang="T14">
                    <a:pos x="T4" y="T5"/>
                  </a:cxn>
                  <a:cxn ang="T15">
                    <a:pos x="T6" y="T7"/>
                  </a:cxn>
                  <a:cxn ang="T16">
                    <a:pos x="T8" y="T9"/>
                  </a:cxn>
                  <a:cxn ang="T17">
                    <a:pos x="T10" y="T11"/>
                  </a:cxn>
                </a:cxnLst>
                <a:rect l="T18" t="T19" r="T20" b="T21"/>
                <a:pathLst>
                  <a:path w="10" h="9">
                    <a:moveTo>
                      <a:pt x="0" y="0"/>
                    </a:moveTo>
                    <a:lnTo>
                      <a:pt x="0" y="9"/>
                    </a:lnTo>
                    <a:lnTo>
                      <a:pt x="10" y="9"/>
                    </a:lnTo>
                    <a:lnTo>
                      <a:pt x="10" y="0"/>
                    </a:lnTo>
                    <a:lnTo>
                      <a:pt x="0" y="0"/>
                    </a:lnTo>
                    <a:close/>
                  </a:path>
                </a:pathLst>
              </a:custGeom>
              <a:solidFill>
                <a:srgbClr val="FFFFFF"/>
              </a:solidFill>
              <a:ln w="9525">
                <a:noFill/>
                <a:round/>
                <a:headEnd/>
                <a:tailEnd/>
              </a:ln>
            </p:spPr>
            <p:txBody>
              <a:bodyPr/>
              <a:lstStyle/>
              <a:p>
                <a:endParaRPr lang="en-US"/>
              </a:p>
            </p:txBody>
          </p:sp>
          <p:sp>
            <p:nvSpPr>
              <p:cNvPr id="502" name="Freeform 1589"/>
              <p:cNvSpPr>
                <a:spLocks/>
              </p:cNvSpPr>
              <p:nvPr/>
            </p:nvSpPr>
            <p:spPr bwMode="auto">
              <a:xfrm>
                <a:off x="4728" y="1141"/>
                <a:ext cx="10" cy="9"/>
              </a:xfrm>
              <a:custGeom>
                <a:avLst/>
                <a:gdLst>
                  <a:gd name="T0" fmla="*/ 10 w 10"/>
                  <a:gd name="T1" fmla="*/ 0 h 9"/>
                  <a:gd name="T2" fmla="*/ 0 w 10"/>
                  <a:gd name="T3" fmla="*/ 0 h 9"/>
                  <a:gd name="T4" fmla="*/ 0 w 10"/>
                  <a:gd name="T5" fmla="*/ 9 h 9"/>
                  <a:gd name="T6" fmla="*/ 10 w 10"/>
                  <a:gd name="T7" fmla="*/ 9 h 9"/>
                  <a:gd name="T8" fmla="*/ 10 w 10"/>
                  <a:gd name="T9" fmla="*/ 0 h 9"/>
                  <a:gd name="T10" fmla="*/ 10 w 10"/>
                  <a:gd name="T11" fmla="*/ 0 h 9"/>
                  <a:gd name="T12" fmla="*/ 0 60000 65536"/>
                  <a:gd name="T13" fmla="*/ 0 60000 65536"/>
                  <a:gd name="T14" fmla="*/ 0 60000 65536"/>
                  <a:gd name="T15" fmla="*/ 0 60000 65536"/>
                  <a:gd name="T16" fmla="*/ 0 60000 65536"/>
                  <a:gd name="T17" fmla="*/ 0 60000 65536"/>
                  <a:gd name="T18" fmla="*/ 0 w 10"/>
                  <a:gd name="T19" fmla="*/ 0 h 9"/>
                  <a:gd name="T20" fmla="*/ 10 w 10"/>
                  <a:gd name="T21" fmla="*/ 9 h 9"/>
                </a:gdLst>
                <a:ahLst/>
                <a:cxnLst>
                  <a:cxn ang="T12">
                    <a:pos x="T0" y="T1"/>
                  </a:cxn>
                  <a:cxn ang="T13">
                    <a:pos x="T2" y="T3"/>
                  </a:cxn>
                  <a:cxn ang="T14">
                    <a:pos x="T4" y="T5"/>
                  </a:cxn>
                  <a:cxn ang="T15">
                    <a:pos x="T6" y="T7"/>
                  </a:cxn>
                  <a:cxn ang="T16">
                    <a:pos x="T8" y="T9"/>
                  </a:cxn>
                  <a:cxn ang="T17">
                    <a:pos x="T10" y="T11"/>
                  </a:cxn>
                </a:cxnLst>
                <a:rect l="T18" t="T19" r="T20" b="T21"/>
                <a:pathLst>
                  <a:path w="10" h="9">
                    <a:moveTo>
                      <a:pt x="10" y="0"/>
                    </a:moveTo>
                    <a:lnTo>
                      <a:pt x="0" y="0"/>
                    </a:lnTo>
                    <a:lnTo>
                      <a:pt x="0" y="9"/>
                    </a:lnTo>
                    <a:lnTo>
                      <a:pt x="10" y="9"/>
                    </a:lnTo>
                    <a:lnTo>
                      <a:pt x="10" y="0"/>
                    </a:lnTo>
                    <a:close/>
                  </a:path>
                </a:pathLst>
              </a:custGeom>
              <a:noFill/>
              <a:ln w="0">
                <a:solidFill>
                  <a:srgbClr val="000000"/>
                </a:solidFill>
                <a:round/>
                <a:headEnd/>
                <a:tailEnd/>
              </a:ln>
            </p:spPr>
            <p:txBody>
              <a:bodyPr/>
              <a:lstStyle/>
              <a:p>
                <a:endParaRPr lang="en-US"/>
              </a:p>
            </p:txBody>
          </p:sp>
          <p:sp>
            <p:nvSpPr>
              <p:cNvPr id="503" name="Freeform 1590"/>
              <p:cNvSpPr>
                <a:spLocks/>
              </p:cNvSpPr>
              <p:nvPr/>
            </p:nvSpPr>
            <p:spPr bwMode="auto">
              <a:xfrm>
                <a:off x="4678" y="1141"/>
                <a:ext cx="9" cy="9"/>
              </a:xfrm>
              <a:custGeom>
                <a:avLst/>
                <a:gdLst>
                  <a:gd name="T0" fmla="*/ 0 w 9"/>
                  <a:gd name="T1" fmla="*/ 0 h 9"/>
                  <a:gd name="T2" fmla="*/ 0 w 9"/>
                  <a:gd name="T3" fmla="*/ 9 h 9"/>
                  <a:gd name="T4" fmla="*/ 9 w 9"/>
                  <a:gd name="T5" fmla="*/ 9 h 9"/>
                  <a:gd name="T6" fmla="*/ 9 w 9"/>
                  <a:gd name="T7" fmla="*/ 0 h 9"/>
                  <a:gd name="T8" fmla="*/ 0 w 9"/>
                  <a:gd name="T9" fmla="*/ 0 h 9"/>
                  <a:gd name="T10" fmla="*/ 0 w 9"/>
                  <a:gd name="T11" fmla="*/ 0 h 9"/>
                  <a:gd name="T12" fmla="*/ 0 60000 65536"/>
                  <a:gd name="T13" fmla="*/ 0 60000 65536"/>
                  <a:gd name="T14" fmla="*/ 0 60000 65536"/>
                  <a:gd name="T15" fmla="*/ 0 60000 65536"/>
                  <a:gd name="T16" fmla="*/ 0 60000 65536"/>
                  <a:gd name="T17" fmla="*/ 0 60000 65536"/>
                  <a:gd name="T18" fmla="*/ 0 w 9"/>
                  <a:gd name="T19" fmla="*/ 0 h 9"/>
                  <a:gd name="T20" fmla="*/ 9 w 9"/>
                  <a:gd name="T21" fmla="*/ 9 h 9"/>
                </a:gdLst>
                <a:ahLst/>
                <a:cxnLst>
                  <a:cxn ang="T12">
                    <a:pos x="T0" y="T1"/>
                  </a:cxn>
                  <a:cxn ang="T13">
                    <a:pos x="T2" y="T3"/>
                  </a:cxn>
                  <a:cxn ang="T14">
                    <a:pos x="T4" y="T5"/>
                  </a:cxn>
                  <a:cxn ang="T15">
                    <a:pos x="T6" y="T7"/>
                  </a:cxn>
                  <a:cxn ang="T16">
                    <a:pos x="T8" y="T9"/>
                  </a:cxn>
                  <a:cxn ang="T17">
                    <a:pos x="T10" y="T11"/>
                  </a:cxn>
                </a:cxnLst>
                <a:rect l="T18" t="T19" r="T20" b="T21"/>
                <a:pathLst>
                  <a:path w="9" h="9">
                    <a:moveTo>
                      <a:pt x="0" y="0"/>
                    </a:moveTo>
                    <a:lnTo>
                      <a:pt x="0" y="9"/>
                    </a:lnTo>
                    <a:lnTo>
                      <a:pt x="9" y="9"/>
                    </a:lnTo>
                    <a:lnTo>
                      <a:pt x="9" y="0"/>
                    </a:lnTo>
                    <a:lnTo>
                      <a:pt x="0" y="0"/>
                    </a:lnTo>
                    <a:close/>
                  </a:path>
                </a:pathLst>
              </a:custGeom>
              <a:solidFill>
                <a:srgbClr val="FFFFFF"/>
              </a:solidFill>
              <a:ln w="9525">
                <a:noFill/>
                <a:round/>
                <a:headEnd/>
                <a:tailEnd/>
              </a:ln>
            </p:spPr>
            <p:txBody>
              <a:bodyPr/>
              <a:lstStyle/>
              <a:p>
                <a:endParaRPr lang="en-US"/>
              </a:p>
            </p:txBody>
          </p:sp>
          <p:sp>
            <p:nvSpPr>
              <p:cNvPr id="504" name="Freeform 1591"/>
              <p:cNvSpPr>
                <a:spLocks/>
              </p:cNvSpPr>
              <p:nvPr/>
            </p:nvSpPr>
            <p:spPr bwMode="auto">
              <a:xfrm>
                <a:off x="4678" y="1141"/>
                <a:ext cx="9" cy="9"/>
              </a:xfrm>
              <a:custGeom>
                <a:avLst/>
                <a:gdLst>
                  <a:gd name="T0" fmla="*/ 9 w 9"/>
                  <a:gd name="T1" fmla="*/ 0 h 9"/>
                  <a:gd name="T2" fmla="*/ 0 w 9"/>
                  <a:gd name="T3" fmla="*/ 0 h 9"/>
                  <a:gd name="T4" fmla="*/ 0 w 9"/>
                  <a:gd name="T5" fmla="*/ 9 h 9"/>
                  <a:gd name="T6" fmla="*/ 9 w 9"/>
                  <a:gd name="T7" fmla="*/ 9 h 9"/>
                  <a:gd name="T8" fmla="*/ 9 w 9"/>
                  <a:gd name="T9" fmla="*/ 0 h 9"/>
                  <a:gd name="T10" fmla="*/ 9 w 9"/>
                  <a:gd name="T11" fmla="*/ 0 h 9"/>
                  <a:gd name="T12" fmla="*/ 0 60000 65536"/>
                  <a:gd name="T13" fmla="*/ 0 60000 65536"/>
                  <a:gd name="T14" fmla="*/ 0 60000 65536"/>
                  <a:gd name="T15" fmla="*/ 0 60000 65536"/>
                  <a:gd name="T16" fmla="*/ 0 60000 65536"/>
                  <a:gd name="T17" fmla="*/ 0 60000 65536"/>
                  <a:gd name="T18" fmla="*/ 0 w 9"/>
                  <a:gd name="T19" fmla="*/ 0 h 9"/>
                  <a:gd name="T20" fmla="*/ 9 w 9"/>
                  <a:gd name="T21" fmla="*/ 9 h 9"/>
                </a:gdLst>
                <a:ahLst/>
                <a:cxnLst>
                  <a:cxn ang="T12">
                    <a:pos x="T0" y="T1"/>
                  </a:cxn>
                  <a:cxn ang="T13">
                    <a:pos x="T2" y="T3"/>
                  </a:cxn>
                  <a:cxn ang="T14">
                    <a:pos x="T4" y="T5"/>
                  </a:cxn>
                  <a:cxn ang="T15">
                    <a:pos x="T6" y="T7"/>
                  </a:cxn>
                  <a:cxn ang="T16">
                    <a:pos x="T8" y="T9"/>
                  </a:cxn>
                  <a:cxn ang="T17">
                    <a:pos x="T10" y="T11"/>
                  </a:cxn>
                </a:cxnLst>
                <a:rect l="T18" t="T19" r="T20" b="T21"/>
                <a:pathLst>
                  <a:path w="9" h="9">
                    <a:moveTo>
                      <a:pt x="9" y="0"/>
                    </a:moveTo>
                    <a:lnTo>
                      <a:pt x="0" y="0"/>
                    </a:lnTo>
                    <a:lnTo>
                      <a:pt x="0" y="9"/>
                    </a:lnTo>
                    <a:lnTo>
                      <a:pt x="9" y="9"/>
                    </a:lnTo>
                    <a:lnTo>
                      <a:pt x="9" y="0"/>
                    </a:lnTo>
                    <a:close/>
                  </a:path>
                </a:pathLst>
              </a:custGeom>
              <a:noFill/>
              <a:ln w="0">
                <a:solidFill>
                  <a:srgbClr val="000000"/>
                </a:solidFill>
                <a:round/>
                <a:headEnd/>
                <a:tailEnd/>
              </a:ln>
            </p:spPr>
            <p:txBody>
              <a:bodyPr/>
              <a:lstStyle/>
              <a:p>
                <a:endParaRPr lang="en-US"/>
              </a:p>
            </p:txBody>
          </p:sp>
          <p:sp>
            <p:nvSpPr>
              <p:cNvPr id="505" name="Freeform 1592"/>
              <p:cNvSpPr>
                <a:spLocks/>
              </p:cNvSpPr>
              <p:nvPr/>
            </p:nvSpPr>
            <p:spPr bwMode="auto">
              <a:xfrm>
                <a:off x="4742" y="1171"/>
                <a:ext cx="10" cy="9"/>
              </a:xfrm>
              <a:custGeom>
                <a:avLst/>
                <a:gdLst>
                  <a:gd name="T0" fmla="*/ 0 w 10"/>
                  <a:gd name="T1" fmla="*/ 0 h 9"/>
                  <a:gd name="T2" fmla="*/ 0 w 10"/>
                  <a:gd name="T3" fmla="*/ 9 h 9"/>
                  <a:gd name="T4" fmla="*/ 10 w 10"/>
                  <a:gd name="T5" fmla="*/ 9 h 9"/>
                  <a:gd name="T6" fmla="*/ 10 w 10"/>
                  <a:gd name="T7" fmla="*/ 0 h 9"/>
                  <a:gd name="T8" fmla="*/ 0 w 10"/>
                  <a:gd name="T9" fmla="*/ 0 h 9"/>
                  <a:gd name="T10" fmla="*/ 0 w 10"/>
                  <a:gd name="T11" fmla="*/ 0 h 9"/>
                  <a:gd name="T12" fmla="*/ 0 60000 65536"/>
                  <a:gd name="T13" fmla="*/ 0 60000 65536"/>
                  <a:gd name="T14" fmla="*/ 0 60000 65536"/>
                  <a:gd name="T15" fmla="*/ 0 60000 65536"/>
                  <a:gd name="T16" fmla="*/ 0 60000 65536"/>
                  <a:gd name="T17" fmla="*/ 0 60000 65536"/>
                  <a:gd name="T18" fmla="*/ 0 w 10"/>
                  <a:gd name="T19" fmla="*/ 0 h 9"/>
                  <a:gd name="T20" fmla="*/ 10 w 10"/>
                  <a:gd name="T21" fmla="*/ 9 h 9"/>
                </a:gdLst>
                <a:ahLst/>
                <a:cxnLst>
                  <a:cxn ang="T12">
                    <a:pos x="T0" y="T1"/>
                  </a:cxn>
                  <a:cxn ang="T13">
                    <a:pos x="T2" y="T3"/>
                  </a:cxn>
                  <a:cxn ang="T14">
                    <a:pos x="T4" y="T5"/>
                  </a:cxn>
                  <a:cxn ang="T15">
                    <a:pos x="T6" y="T7"/>
                  </a:cxn>
                  <a:cxn ang="T16">
                    <a:pos x="T8" y="T9"/>
                  </a:cxn>
                  <a:cxn ang="T17">
                    <a:pos x="T10" y="T11"/>
                  </a:cxn>
                </a:cxnLst>
                <a:rect l="T18" t="T19" r="T20" b="T21"/>
                <a:pathLst>
                  <a:path w="10" h="9">
                    <a:moveTo>
                      <a:pt x="0" y="0"/>
                    </a:moveTo>
                    <a:lnTo>
                      <a:pt x="0" y="9"/>
                    </a:lnTo>
                    <a:lnTo>
                      <a:pt x="10" y="9"/>
                    </a:lnTo>
                    <a:lnTo>
                      <a:pt x="10" y="0"/>
                    </a:lnTo>
                    <a:lnTo>
                      <a:pt x="0" y="0"/>
                    </a:lnTo>
                    <a:close/>
                  </a:path>
                </a:pathLst>
              </a:custGeom>
              <a:solidFill>
                <a:srgbClr val="FFFFFF"/>
              </a:solidFill>
              <a:ln w="9525">
                <a:noFill/>
                <a:round/>
                <a:headEnd/>
                <a:tailEnd/>
              </a:ln>
            </p:spPr>
            <p:txBody>
              <a:bodyPr/>
              <a:lstStyle/>
              <a:p>
                <a:endParaRPr lang="en-US"/>
              </a:p>
            </p:txBody>
          </p:sp>
          <p:sp>
            <p:nvSpPr>
              <p:cNvPr id="506" name="Freeform 1593"/>
              <p:cNvSpPr>
                <a:spLocks/>
              </p:cNvSpPr>
              <p:nvPr/>
            </p:nvSpPr>
            <p:spPr bwMode="auto">
              <a:xfrm>
                <a:off x="4742" y="1171"/>
                <a:ext cx="10" cy="9"/>
              </a:xfrm>
              <a:custGeom>
                <a:avLst/>
                <a:gdLst>
                  <a:gd name="T0" fmla="*/ 10 w 10"/>
                  <a:gd name="T1" fmla="*/ 9 h 9"/>
                  <a:gd name="T2" fmla="*/ 10 w 10"/>
                  <a:gd name="T3" fmla="*/ 0 h 9"/>
                  <a:gd name="T4" fmla="*/ 0 w 10"/>
                  <a:gd name="T5" fmla="*/ 0 h 9"/>
                  <a:gd name="T6" fmla="*/ 0 w 10"/>
                  <a:gd name="T7" fmla="*/ 9 h 9"/>
                  <a:gd name="T8" fmla="*/ 10 w 10"/>
                  <a:gd name="T9" fmla="*/ 9 h 9"/>
                  <a:gd name="T10" fmla="*/ 10 w 10"/>
                  <a:gd name="T11" fmla="*/ 9 h 9"/>
                  <a:gd name="T12" fmla="*/ 0 60000 65536"/>
                  <a:gd name="T13" fmla="*/ 0 60000 65536"/>
                  <a:gd name="T14" fmla="*/ 0 60000 65536"/>
                  <a:gd name="T15" fmla="*/ 0 60000 65536"/>
                  <a:gd name="T16" fmla="*/ 0 60000 65536"/>
                  <a:gd name="T17" fmla="*/ 0 60000 65536"/>
                  <a:gd name="T18" fmla="*/ 0 w 10"/>
                  <a:gd name="T19" fmla="*/ 0 h 9"/>
                  <a:gd name="T20" fmla="*/ 10 w 10"/>
                  <a:gd name="T21" fmla="*/ 9 h 9"/>
                </a:gdLst>
                <a:ahLst/>
                <a:cxnLst>
                  <a:cxn ang="T12">
                    <a:pos x="T0" y="T1"/>
                  </a:cxn>
                  <a:cxn ang="T13">
                    <a:pos x="T2" y="T3"/>
                  </a:cxn>
                  <a:cxn ang="T14">
                    <a:pos x="T4" y="T5"/>
                  </a:cxn>
                  <a:cxn ang="T15">
                    <a:pos x="T6" y="T7"/>
                  </a:cxn>
                  <a:cxn ang="T16">
                    <a:pos x="T8" y="T9"/>
                  </a:cxn>
                  <a:cxn ang="T17">
                    <a:pos x="T10" y="T11"/>
                  </a:cxn>
                </a:cxnLst>
                <a:rect l="T18" t="T19" r="T20" b="T21"/>
                <a:pathLst>
                  <a:path w="10" h="9">
                    <a:moveTo>
                      <a:pt x="10" y="9"/>
                    </a:moveTo>
                    <a:lnTo>
                      <a:pt x="10" y="0"/>
                    </a:lnTo>
                    <a:lnTo>
                      <a:pt x="0" y="0"/>
                    </a:lnTo>
                    <a:lnTo>
                      <a:pt x="0" y="9"/>
                    </a:lnTo>
                    <a:lnTo>
                      <a:pt x="10" y="9"/>
                    </a:lnTo>
                    <a:close/>
                  </a:path>
                </a:pathLst>
              </a:custGeom>
              <a:noFill/>
              <a:ln w="0">
                <a:solidFill>
                  <a:srgbClr val="000000"/>
                </a:solidFill>
                <a:round/>
                <a:headEnd/>
                <a:tailEnd/>
              </a:ln>
            </p:spPr>
            <p:txBody>
              <a:bodyPr/>
              <a:lstStyle/>
              <a:p>
                <a:endParaRPr lang="en-US"/>
              </a:p>
            </p:txBody>
          </p:sp>
          <p:sp>
            <p:nvSpPr>
              <p:cNvPr id="507" name="Freeform 1594"/>
              <p:cNvSpPr>
                <a:spLocks/>
              </p:cNvSpPr>
              <p:nvPr/>
            </p:nvSpPr>
            <p:spPr bwMode="auto">
              <a:xfrm>
                <a:off x="4853" y="1170"/>
                <a:ext cx="9" cy="10"/>
              </a:xfrm>
              <a:custGeom>
                <a:avLst/>
                <a:gdLst>
                  <a:gd name="T0" fmla="*/ 0 w 9"/>
                  <a:gd name="T1" fmla="*/ 0 h 10"/>
                  <a:gd name="T2" fmla="*/ 0 w 9"/>
                  <a:gd name="T3" fmla="*/ 10 h 10"/>
                  <a:gd name="T4" fmla="*/ 9 w 9"/>
                  <a:gd name="T5" fmla="*/ 10 h 10"/>
                  <a:gd name="T6" fmla="*/ 9 w 9"/>
                  <a:gd name="T7" fmla="*/ 0 h 10"/>
                  <a:gd name="T8" fmla="*/ 0 w 9"/>
                  <a:gd name="T9" fmla="*/ 0 h 10"/>
                  <a:gd name="T10" fmla="*/ 0 w 9"/>
                  <a:gd name="T11" fmla="*/ 0 h 10"/>
                  <a:gd name="T12" fmla="*/ 0 60000 65536"/>
                  <a:gd name="T13" fmla="*/ 0 60000 65536"/>
                  <a:gd name="T14" fmla="*/ 0 60000 65536"/>
                  <a:gd name="T15" fmla="*/ 0 60000 65536"/>
                  <a:gd name="T16" fmla="*/ 0 60000 65536"/>
                  <a:gd name="T17" fmla="*/ 0 60000 65536"/>
                  <a:gd name="T18" fmla="*/ 0 w 9"/>
                  <a:gd name="T19" fmla="*/ 0 h 10"/>
                  <a:gd name="T20" fmla="*/ 9 w 9"/>
                  <a:gd name="T21" fmla="*/ 10 h 10"/>
                </a:gdLst>
                <a:ahLst/>
                <a:cxnLst>
                  <a:cxn ang="T12">
                    <a:pos x="T0" y="T1"/>
                  </a:cxn>
                  <a:cxn ang="T13">
                    <a:pos x="T2" y="T3"/>
                  </a:cxn>
                  <a:cxn ang="T14">
                    <a:pos x="T4" y="T5"/>
                  </a:cxn>
                  <a:cxn ang="T15">
                    <a:pos x="T6" y="T7"/>
                  </a:cxn>
                  <a:cxn ang="T16">
                    <a:pos x="T8" y="T9"/>
                  </a:cxn>
                  <a:cxn ang="T17">
                    <a:pos x="T10" y="T11"/>
                  </a:cxn>
                </a:cxnLst>
                <a:rect l="T18" t="T19" r="T20" b="T21"/>
                <a:pathLst>
                  <a:path w="9" h="10">
                    <a:moveTo>
                      <a:pt x="0" y="0"/>
                    </a:moveTo>
                    <a:lnTo>
                      <a:pt x="0" y="10"/>
                    </a:lnTo>
                    <a:lnTo>
                      <a:pt x="9" y="10"/>
                    </a:lnTo>
                    <a:lnTo>
                      <a:pt x="9" y="0"/>
                    </a:lnTo>
                    <a:lnTo>
                      <a:pt x="0" y="0"/>
                    </a:lnTo>
                    <a:close/>
                  </a:path>
                </a:pathLst>
              </a:custGeom>
              <a:solidFill>
                <a:srgbClr val="FFFFFF"/>
              </a:solidFill>
              <a:ln w="9525">
                <a:noFill/>
                <a:round/>
                <a:headEnd/>
                <a:tailEnd/>
              </a:ln>
            </p:spPr>
            <p:txBody>
              <a:bodyPr/>
              <a:lstStyle/>
              <a:p>
                <a:endParaRPr lang="en-US"/>
              </a:p>
            </p:txBody>
          </p:sp>
          <p:sp>
            <p:nvSpPr>
              <p:cNvPr id="508" name="Freeform 1595"/>
              <p:cNvSpPr>
                <a:spLocks/>
              </p:cNvSpPr>
              <p:nvPr/>
            </p:nvSpPr>
            <p:spPr bwMode="auto">
              <a:xfrm>
                <a:off x="4853" y="1170"/>
                <a:ext cx="9" cy="10"/>
              </a:xfrm>
              <a:custGeom>
                <a:avLst/>
                <a:gdLst>
                  <a:gd name="T0" fmla="*/ 0 w 9"/>
                  <a:gd name="T1" fmla="*/ 0 h 10"/>
                  <a:gd name="T2" fmla="*/ 0 w 9"/>
                  <a:gd name="T3" fmla="*/ 10 h 10"/>
                  <a:gd name="T4" fmla="*/ 9 w 9"/>
                  <a:gd name="T5" fmla="*/ 10 h 10"/>
                  <a:gd name="T6" fmla="*/ 9 w 9"/>
                  <a:gd name="T7" fmla="*/ 0 h 10"/>
                  <a:gd name="T8" fmla="*/ 0 w 9"/>
                  <a:gd name="T9" fmla="*/ 0 h 10"/>
                  <a:gd name="T10" fmla="*/ 0 w 9"/>
                  <a:gd name="T11" fmla="*/ 0 h 10"/>
                  <a:gd name="T12" fmla="*/ 0 60000 65536"/>
                  <a:gd name="T13" fmla="*/ 0 60000 65536"/>
                  <a:gd name="T14" fmla="*/ 0 60000 65536"/>
                  <a:gd name="T15" fmla="*/ 0 60000 65536"/>
                  <a:gd name="T16" fmla="*/ 0 60000 65536"/>
                  <a:gd name="T17" fmla="*/ 0 60000 65536"/>
                  <a:gd name="T18" fmla="*/ 0 w 9"/>
                  <a:gd name="T19" fmla="*/ 0 h 10"/>
                  <a:gd name="T20" fmla="*/ 9 w 9"/>
                  <a:gd name="T21" fmla="*/ 10 h 10"/>
                </a:gdLst>
                <a:ahLst/>
                <a:cxnLst>
                  <a:cxn ang="T12">
                    <a:pos x="T0" y="T1"/>
                  </a:cxn>
                  <a:cxn ang="T13">
                    <a:pos x="T2" y="T3"/>
                  </a:cxn>
                  <a:cxn ang="T14">
                    <a:pos x="T4" y="T5"/>
                  </a:cxn>
                  <a:cxn ang="T15">
                    <a:pos x="T6" y="T7"/>
                  </a:cxn>
                  <a:cxn ang="T16">
                    <a:pos x="T8" y="T9"/>
                  </a:cxn>
                  <a:cxn ang="T17">
                    <a:pos x="T10" y="T11"/>
                  </a:cxn>
                </a:cxnLst>
                <a:rect l="T18" t="T19" r="T20" b="T21"/>
                <a:pathLst>
                  <a:path w="9" h="10">
                    <a:moveTo>
                      <a:pt x="0" y="0"/>
                    </a:moveTo>
                    <a:lnTo>
                      <a:pt x="0" y="10"/>
                    </a:lnTo>
                    <a:lnTo>
                      <a:pt x="9" y="10"/>
                    </a:lnTo>
                    <a:lnTo>
                      <a:pt x="9" y="0"/>
                    </a:lnTo>
                    <a:lnTo>
                      <a:pt x="0" y="0"/>
                    </a:lnTo>
                    <a:close/>
                  </a:path>
                </a:pathLst>
              </a:custGeom>
              <a:noFill/>
              <a:ln w="0">
                <a:solidFill>
                  <a:srgbClr val="000000"/>
                </a:solidFill>
                <a:round/>
                <a:headEnd/>
                <a:tailEnd/>
              </a:ln>
            </p:spPr>
            <p:txBody>
              <a:bodyPr/>
              <a:lstStyle/>
              <a:p>
                <a:endParaRPr lang="en-US"/>
              </a:p>
            </p:txBody>
          </p:sp>
          <p:sp>
            <p:nvSpPr>
              <p:cNvPr id="509" name="Line 1596"/>
              <p:cNvSpPr>
                <a:spLocks noChangeShapeType="1"/>
              </p:cNvSpPr>
              <p:nvPr/>
            </p:nvSpPr>
            <p:spPr bwMode="auto">
              <a:xfrm>
                <a:off x="4752" y="1175"/>
                <a:ext cx="101" cy="0"/>
              </a:xfrm>
              <a:prstGeom prst="line">
                <a:avLst/>
              </a:prstGeom>
              <a:noFill/>
              <a:ln w="0">
                <a:solidFill>
                  <a:srgbClr val="000000"/>
                </a:solidFill>
                <a:round/>
                <a:headEnd/>
                <a:tailEnd/>
              </a:ln>
            </p:spPr>
            <p:txBody>
              <a:bodyPr/>
              <a:lstStyle/>
              <a:p>
                <a:endParaRPr lang="en-US"/>
              </a:p>
            </p:txBody>
          </p:sp>
          <p:sp>
            <p:nvSpPr>
              <p:cNvPr id="510" name="Freeform 1597"/>
              <p:cNvSpPr>
                <a:spLocks/>
              </p:cNvSpPr>
              <p:nvPr/>
            </p:nvSpPr>
            <p:spPr bwMode="auto">
              <a:xfrm>
                <a:off x="4918" y="1141"/>
                <a:ext cx="9" cy="9"/>
              </a:xfrm>
              <a:custGeom>
                <a:avLst/>
                <a:gdLst>
                  <a:gd name="T0" fmla="*/ 0 w 9"/>
                  <a:gd name="T1" fmla="*/ 0 h 9"/>
                  <a:gd name="T2" fmla="*/ 0 w 9"/>
                  <a:gd name="T3" fmla="*/ 9 h 9"/>
                  <a:gd name="T4" fmla="*/ 9 w 9"/>
                  <a:gd name="T5" fmla="*/ 9 h 9"/>
                  <a:gd name="T6" fmla="*/ 9 w 9"/>
                  <a:gd name="T7" fmla="*/ 0 h 9"/>
                  <a:gd name="T8" fmla="*/ 0 w 9"/>
                  <a:gd name="T9" fmla="*/ 0 h 9"/>
                  <a:gd name="T10" fmla="*/ 0 w 9"/>
                  <a:gd name="T11" fmla="*/ 0 h 9"/>
                  <a:gd name="T12" fmla="*/ 0 60000 65536"/>
                  <a:gd name="T13" fmla="*/ 0 60000 65536"/>
                  <a:gd name="T14" fmla="*/ 0 60000 65536"/>
                  <a:gd name="T15" fmla="*/ 0 60000 65536"/>
                  <a:gd name="T16" fmla="*/ 0 60000 65536"/>
                  <a:gd name="T17" fmla="*/ 0 60000 65536"/>
                  <a:gd name="T18" fmla="*/ 0 w 9"/>
                  <a:gd name="T19" fmla="*/ 0 h 9"/>
                  <a:gd name="T20" fmla="*/ 9 w 9"/>
                  <a:gd name="T21" fmla="*/ 9 h 9"/>
                </a:gdLst>
                <a:ahLst/>
                <a:cxnLst>
                  <a:cxn ang="T12">
                    <a:pos x="T0" y="T1"/>
                  </a:cxn>
                  <a:cxn ang="T13">
                    <a:pos x="T2" y="T3"/>
                  </a:cxn>
                  <a:cxn ang="T14">
                    <a:pos x="T4" y="T5"/>
                  </a:cxn>
                  <a:cxn ang="T15">
                    <a:pos x="T6" y="T7"/>
                  </a:cxn>
                  <a:cxn ang="T16">
                    <a:pos x="T8" y="T9"/>
                  </a:cxn>
                  <a:cxn ang="T17">
                    <a:pos x="T10" y="T11"/>
                  </a:cxn>
                </a:cxnLst>
                <a:rect l="T18" t="T19" r="T20" b="T21"/>
                <a:pathLst>
                  <a:path w="9" h="9">
                    <a:moveTo>
                      <a:pt x="0" y="0"/>
                    </a:moveTo>
                    <a:lnTo>
                      <a:pt x="0" y="9"/>
                    </a:lnTo>
                    <a:lnTo>
                      <a:pt x="9" y="9"/>
                    </a:lnTo>
                    <a:lnTo>
                      <a:pt x="9" y="0"/>
                    </a:lnTo>
                    <a:lnTo>
                      <a:pt x="0" y="0"/>
                    </a:lnTo>
                    <a:close/>
                  </a:path>
                </a:pathLst>
              </a:custGeom>
              <a:solidFill>
                <a:srgbClr val="FFFFFF"/>
              </a:solidFill>
              <a:ln w="9525">
                <a:noFill/>
                <a:round/>
                <a:headEnd/>
                <a:tailEnd/>
              </a:ln>
            </p:spPr>
            <p:txBody>
              <a:bodyPr/>
              <a:lstStyle/>
              <a:p>
                <a:endParaRPr lang="en-US"/>
              </a:p>
            </p:txBody>
          </p:sp>
          <p:sp>
            <p:nvSpPr>
              <p:cNvPr id="511" name="Freeform 1598"/>
              <p:cNvSpPr>
                <a:spLocks/>
              </p:cNvSpPr>
              <p:nvPr/>
            </p:nvSpPr>
            <p:spPr bwMode="auto">
              <a:xfrm>
                <a:off x="4918" y="1141"/>
                <a:ext cx="9" cy="9"/>
              </a:xfrm>
              <a:custGeom>
                <a:avLst/>
                <a:gdLst>
                  <a:gd name="T0" fmla="*/ 9 w 9"/>
                  <a:gd name="T1" fmla="*/ 0 h 9"/>
                  <a:gd name="T2" fmla="*/ 0 w 9"/>
                  <a:gd name="T3" fmla="*/ 0 h 9"/>
                  <a:gd name="T4" fmla="*/ 0 w 9"/>
                  <a:gd name="T5" fmla="*/ 9 h 9"/>
                  <a:gd name="T6" fmla="*/ 9 w 9"/>
                  <a:gd name="T7" fmla="*/ 9 h 9"/>
                  <a:gd name="T8" fmla="*/ 9 w 9"/>
                  <a:gd name="T9" fmla="*/ 0 h 9"/>
                  <a:gd name="T10" fmla="*/ 9 w 9"/>
                  <a:gd name="T11" fmla="*/ 0 h 9"/>
                  <a:gd name="T12" fmla="*/ 0 60000 65536"/>
                  <a:gd name="T13" fmla="*/ 0 60000 65536"/>
                  <a:gd name="T14" fmla="*/ 0 60000 65536"/>
                  <a:gd name="T15" fmla="*/ 0 60000 65536"/>
                  <a:gd name="T16" fmla="*/ 0 60000 65536"/>
                  <a:gd name="T17" fmla="*/ 0 60000 65536"/>
                  <a:gd name="T18" fmla="*/ 0 w 9"/>
                  <a:gd name="T19" fmla="*/ 0 h 9"/>
                  <a:gd name="T20" fmla="*/ 9 w 9"/>
                  <a:gd name="T21" fmla="*/ 9 h 9"/>
                </a:gdLst>
                <a:ahLst/>
                <a:cxnLst>
                  <a:cxn ang="T12">
                    <a:pos x="T0" y="T1"/>
                  </a:cxn>
                  <a:cxn ang="T13">
                    <a:pos x="T2" y="T3"/>
                  </a:cxn>
                  <a:cxn ang="T14">
                    <a:pos x="T4" y="T5"/>
                  </a:cxn>
                  <a:cxn ang="T15">
                    <a:pos x="T6" y="T7"/>
                  </a:cxn>
                  <a:cxn ang="T16">
                    <a:pos x="T8" y="T9"/>
                  </a:cxn>
                  <a:cxn ang="T17">
                    <a:pos x="T10" y="T11"/>
                  </a:cxn>
                </a:cxnLst>
                <a:rect l="T18" t="T19" r="T20" b="T21"/>
                <a:pathLst>
                  <a:path w="9" h="9">
                    <a:moveTo>
                      <a:pt x="9" y="0"/>
                    </a:moveTo>
                    <a:lnTo>
                      <a:pt x="0" y="0"/>
                    </a:lnTo>
                    <a:lnTo>
                      <a:pt x="0" y="9"/>
                    </a:lnTo>
                    <a:lnTo>
                      <a:pt x="9" y="9"/>
                    </a:lnTo>
                    <a:lnTo>
                      <a:pt x="9" y="0"/>
                    </a:lnTo>
                    <a:close/>
                  </a:path>
                </a:pathLst>
              </a:custGeom>
              <a:noFill/>
              <a:ln w="0">
                <a:solidFill>
                  <a:srgbClr val="000000"/>
                </a:solidFill>
                <a:round/>
                <a:headEnd/>
                <a:tailEnd/>
              </a:ln>
            </p:spPr>
            <p:txBody>
              <a:bodyPr/>
              <a:lstStyle/>
              <a:p>
                <a:endParaRPr lang="en-US"/>
              </a:p>
            </p:txBody>
          </p:sp>
          <p:sp>
            <p:nvSpPr>
              <p:cNvPr id="512" name="Line 1599"/>
              <p:cNvSpPr>
                <a:spLocks noChangeShapeType="1"/>
              </p:cNvSpPr>
              <p:nvPr/>
            </p:nvSpPr>
            <p:spPr bwMode="auto">
              <a:xfrm>
                <a:off x="4922" y="1096"/>
                <a:ext cx="0" cy="45"/>
              </a:xfrm>
              <a:prstGeom prst="line">
                <a:avLst/>
              </a:prstGeom>
              <a:noFill/>
              <a:ln w="0">
                <a:solidFill>
                  <a:srgbClr val="000000"/>
                </a:solidFill>
                <a:round/>
                <a:headEnd/>
                <a:tailEnd/>
              </a:ln>
            </p:spPr>
            <p:txBody>
              <a:bodyPr/>
              <a:lstStyle/>
              <a:p>
                <a:endParaRPr lang="en-US"/>
              </a:p>
            </p:txBody>
          </p:sp>
          <p:sp>
            <p:nvSpPr>
              <p:cNvPr id="513" name="Freeform 1600"/>
              <p:cNvSpPr>
                <a:spLocks/>
              </p:cNvSpPr>
              <p:nvPr/>
            </p:nvSpPr>
            <p:spPr bwMode="auto">
              <a:xfrm>
                <a:off x="4918" y="1200"/>
                <a:ext cx="9" cy="10"/>
              </a:xfrm>
              <a:custGeom>
                <a:avLst/>
                <a:gdLst>
                  <a:gd name="T0" fmla="*/ 0 w 9"/>
                  <a:gd name="T1" fmla="*/ 0 h 10"/>
                  <a:gd name="T2" fmla="*/ 0 w 9"/>
                  <a:gd name="T3" fmla="*/ 10 h 10"/>
                  <a:gd name="T4" fmla="*/ 9 w 9"/>
                  <a:gd name="T5" fmla="*/ 10 h 10"/>
                  <a:gd name="T6" fmla="*/ 9 w 9"/>
                  <a:gd name="T7" fmla="*/ 0 h 10"/>
                  <a:gd name="T8" fmla="*/ 0 w 9"/>
                  <a:gd name="T9" fmla="*/ 0 h 10"/>
                  <a:gd name="T10" fmla="*/ 0 w 9"/>
                  <a:gd name="T11" fmla="*/ 0 h 10"/>
                  <a:gd name="T12" fmla="*/ 0 60000 65536"/>
                  <a:gd name="T13" fmla="*/ 0 60000 65536"/>
                  <a:gd name="T14" fmla="*/ 0 60000 65536"/>
                  <a:gd name="T15" fmla="*/ 0 60000 65536"/>
                  <a:gd name="T16" fmla="*/ 0 60000 65536"/>
                  <a:gd name="T17" fmla="*/ 0 60000 65536"/>
                  <a:gd name="T18" fmla="*/ 0 w 9"/>
                  <a:gd name="T19" fmla="*/ 0 h 10"/>
                  <a:gd name="T20" fmla="*/ 9 w 9"/>
                  <a:gd name="T21" fmla="*/ 10 h 10"/>
                </a:gdLst>
                <a:ahLst/>
                <a:cxnLst>
                  <a:cxn ang="T12">
                    <a:pos x="T0" y="T1"/>
                  </a:cxn>
                  <a:cxn ang="T13">
                    <a:pos x="T2" y="T3"/>
                  </a:cxn>
                  <a:cxn ang="T14">
                    <a:pos x="T4" y="T5"/>
                  </a:cxn>
                  <a:cxn ang="T15">
                    <a:pos x="T6" y="T7"/>
                  </a:cxn>
                  <a:cxn ang="T16">
                    <a:pos x="T8" y="T9"/>
                  </a:cxn>
                  <a:cxn ang="T17">
                    <a:pos x="T10" y="T11"/>
                  </a:cxn>
                </a:cxnLst>
                <a:rect l="T18" t="T19" r="T20" b="T21"/>
                <a:pathLst>
                  <a:path w="9" h="10">
                    <a:moveTo>
                      <a:pt x="0" y="0"/>
                    </a:moveTo>
                    <a:lnTo>
                      <a:pt x="0" y="10"/>
                    </a:lnTo>
                    <a:lnTo>
                      <a:pt x="9" y="10"/>
                    </a:lnTo>
                    <a:lnTo>
                      <a:pt x="9" y="0"/>
                    </a:lnTo>
                    <a:lnTo>
                      <a:pt x="0" y="0"/>
                    </a:lnTo>
                    <a:close/>
                  </a:path>
                </a:pathLst>
              </a:custGeom>
              <a:solidFill>
                <a:srgbClr val="FFFFFF"/>
              </a:solidFill>
              <a:ln w="9525">
                <a:noFill/>
                <a:round/>
                <a:headEnd/>
                <a:tailEnd/>
              </a:ln>
            </p:spPr>
            <p:txBody>
              <a:bodyPr/>
              <a:lstStyle/>
              <a:p>
                <a:endParaRPr lang="en-US"/>
              </a:p>
            </p:txBody>
          </p:sp>
          <p:sp>
            <p:nvSpPr>
              <p:cNvPr id="514" name="Freeform 1601"/>
              <p:cNvSpPr>
                <a:spLocks/>
              </p:cNvSpPr>
              <p:nvPr/>
            </p:nvSpPr>
            <p:spPr bwMode="auto">
              <a:xfrm>
                <a:off x="4918" y="1200"/>
                <a:ext cx="9" cy="10"/>
              </a:xfrm>
              <a:custGeom>
                <a:avLst/>
                <a:gdLst>
                  <a:gd name="T0" fmla="*/ 0 w 9"/>
                  <a:gd name="T1" fmla="*/ 10 h 10"/>
                  <a:gd name="T2" fmla="*/ 9 w 9"/>
                  <a:gd name="T3" fmla="*/ 10 h 10"/>
                  <a:gd name="T4" fmla="*/ 9 w 9"/>
                  <a:gd name="T5" fmla="*/ 0 h 10"/>
                  <a:gd name="T6" fmla="*/ 0 w 9"/>
                  <a:gd name="T7" fmla="*/ 0 h 10"/>
                  <a:gd name="T8" fmla="*/ 0 w 9"/>
                  <a:gd name="T9" fmla="*/ 10 h 10"/>
                  <a:gd name="T10" fmla="*/ 0 w 9"/>
                  <a:gd name="T11" fmla="*/ 10 h 10"/>
                  <a:gd name="T12" fmla="*/ 0 60000 65536"/>
                  <a:gd name="T13" fmla="*/ 0 60000 65536"/>
                  <a:gd name="T14" fmla="*/ 0 60000 65536"/>
                  <a:gd name="T15" fmla="*/ 0 60000 65536"/>
                  <a:gd name="T16" fmla="*/ 0 60000 65536"/>
                  <a:gd name="T17" fmla="*/ 0 60000 65536"/>
                  <a:gd name="T18" fmla="*/ 0 w 9"/>
                  <a:gd name="T19" fmla="*/ 0 h 10"/>
                  <a:gd name="T20" fmla="*/ 9 w 9"/>
                  <a:gd name="T21" fmla="*/ 10 h 10"/>
                </a:gdLst>
                <a:ahLst/>
                <a:cxnLst>
                  <a:cxn ang="T12">
                    <a:pos x="T0" y="T1"/>
                  </a:cxn>
                  <a:cxn ang="T13">
                    <a:pos x="T2" y="T3"/>
                  </a:cxn>
                  <a:cxn ang="T14">
                    <a:pos x="T4" y="T5"/>
                  </a:cxn>
                  <a:cxn ang="T15">
                    <a:pos x="T6" y="T7"/>
                  </a:cxn>
                  <a:cxn ang="T16">
                    <a:pos x="T8" y="T9"/>
                  </a:cxn>
                  <a:cxn ang="T17">
                    <a:pos x="T10" y="T11"/>
                  </a:cxn>
                </a:cxnLst>
                <a:rect l="T18" t="T19" r="T20" b="T21"/>
                <a:pathLst>
                  <a:path w="9" h="10">
                    <a:moveTo>
                      <a:pt x="0" y="10"/>
                    </a:moveTo>
                    <a:lnTo>
                      <a:pt x="9" y="10"/>
                    </a:lnTo>
                    <a:lnTo>
                      <a:pt x="9" y="0"/>
                    </a:lnTo>
                    <a:lnTo>
                      <a:pt x="0" y="0"/>
                    </a:lnTo>
                    <a:lnTo>
                      <a:pt x="0" y="10"/>
                    </a:lnTo>
                    <a:close/>
                  </a:path>
                </a:pathLst>
              </a:custGeom>
              <a:noFill/>
              <a:ln w="0">
                <a:solidFill>
                  <a:srgbClr val="000000"/>
                </a:solidFill>
                <a:round/>
                <a:headEnd/>
                <a:tailEnd/>
              </a:ln>
            </p:spPr>
            <p:txBody>
              <a:bodyPr/>
              <a:lstStyle/>
              <a:p>
                <a:endParaRPr lang="en-US"/>
              </a:p>
            </p:txBody>
          </p:sp>
          <p:sp>
            <p:nvSpPr>
              <p:cNvPr id="515" name="Freeform 1602"/>
              <p:cNvSpPr>
                <a:spLocks/>
              </p:cNvSpPr>
              <p:nvPr/>
            </p:nvSpPr>
            <p:spPr bwMode="auto">
              <a:xfrm>
                <a:off x="4918" y="1241"/>
                <a:ext cx="9" cy="10"/>
              </a:xfrm>
              <a:custGeom>
                <a:avLst/>
                <a:gdLst>
                  <a:gd name="T0" fmla="*/ 0 w 9"/>
                  <a:gd name="T1" fmla="*/ 0 h 10"/>
                  <a:gd name="T2" fmla="*/ 0 w 9"/>
                  <a:gd name="T3" fmla="*/ 10 h 10"/>
                  <a:gd name="T4" fmla="*/ 9 w 9"/>
                  <a:gd name="T5" fmla="*/ 10 h 10"/>
                  <a:gd name="T6" fmla="*/ 9 w 9"/>
                  <a:gd name="T7" fmla="*/ 0 h 10"/>
                  <a:gd name="T8" fmla="*/ 0 w 9"/>
                  <a:gd name="T9" fmla="*/ 0 h 10"/>
                  <a:gd name="T10" fmla="*/ 0 w 9"/>
                  <a:gd name="T11" fmla="*/ 0 h 10"/>
                  <a:gd name="T12" fmla="*/ 0 60000 65536"/>
                  <a:gd name="T13" fmla="*/ 0 60000 65536"/>
                  <a:gd name="T14" fmla="*/ 0 60000 65536"/>
                  <a:gd name="T15" fmla="*/ 0 60000 65536"/>
                  <a:gd name="T16" fmla="*/ 0 60000 65536"/>
                  <a:gd name="T17" fmla="*/ 0 60000 65536"/>
                  <a:gd name="T18" fmla="*/ 0 w 9"/>
                  <a:gd name="T19" fmla="*/ 0 h 10"/>
                  <a:gd name="T20" fmla="*/ 9 w 9"/>
                  <a:gd name="T21" fmla="*/ 10 h 10"/>
                </a:gdLst>
                <a:ahLst/>
                <a:cxnLst>
                  <a:cxn ang="T12">
                    <a:pos x="T0" y="T1"/>
                  </a:cxn>
                  <a:cxn ang="T13">
                    <a:pos x="T2" y="T3"/>
                  </a:cxn>
                  <a:cxn ang="T14">
                    <a:pos x="T4" y="T5"/>
                  </a:cxn>
                  <a:cxn ang="T15">
                    <a:pos x="T6" y="T7"/>
                  </a:cxn>
                  <a:cxn ang="T16">
                    <a:pos x="T8" y="T9"/>
                  </a:cxn>
                  <a:cxn ang="T17">
                    <a:pos x="T10" y="T11"/>
                  </a:cxn>
                </a:cxnLst>
                <a:rect l="T18" t="T19" r="T20" b="T21"/>
                <a:pathLst>
                  <a:path w="9" h="10">
                    <a:moveTo>
                      <a:pt x="0" y="0"/>
                    </a:moveTo>
                    <a:lnTo>
                      <a:pt x="0" y="10"/>
                    </a:lnTo>
                    <a:lnTo>
                      <a:pt x="9" y="10"/>
                    </a:lnTo>
                    <a:lnTo>
                      <a:pt x="9" y="0"/>
                    </a:lnTo>
                    <a:lnTo>
                      <a:pt x="0" y="0"/>
                    </a:lnTo>
                    <a:close/>
                  </a:path>
                </a:pathLst>
              </a:custGeom>
              <a:solidFill>
                <a:srgbClr val="FFFFFF"/>
              </a:solidFill>
              <a:ln w="9525">
                <a:noFill/>
                <a:round/>
                <a:headEnd/>
                <a:tailEnd/>
              </a:ln>
            </p:spPr>
            <p:txBody>
              <a:bodyPr/>
              <a:lstStyle/>
              <a:p>
                <a:endParaRPr lang="en-US"/>
              </a:p>
            </p:txBody>
          </p:sp>
          <p:sp>
            <p:nvSpPr>
              <p:cNvPr id="516" name="Freeform 1603"/>
              <p:cNvSpPr>
                <a:spLocks/>
              </p:cNvSpPr>
              <p:nvPr/>
            </p:nvSpPr>
            <p:spPr bwMode="auto">
              <a:xfrm>
                <a:off x="4918" y="1241"/>
                <a:ext cx="9" cy="10"/>
              </a:xfrm>
              <a:custGeom>
                <a:avLst/>
                <a:gdLst>
                  <a:gd name="T0" fmla="*/ 9 w 9"/>
                  <a:gd name="T1" fmla="*/ 0 h 10"/>
                  <a:gd name="T2" fmla="*/ 0 w 9"/>
                  <a:gd name="T3" fmla="*/ 0 h 10"/>
                  <a:gd name="T4" fmla="*/ 0 w 9"/>
                  <a:gd name="T5" fmla="*/ 10 h 10"/>
                  <a:gd name="T6" fmla="*/ 9 w 9"/>
                  <a:gd name="T7" fmla="*/ 10 h 10"/>
                  <a:gd name="T8" fmla="*/ 9 w 9"/>
                  <a:gd name="T9" fmla="*/ 0 h 10"/>
                  <a:gd name="T10" fmla="*/ 9 w 9"/>
                  <a:gd name="T11" fmla="*/ 0 h 10"/>
                  <a:gd name="T12" fmla="*/ 0 60000 65536"/>
                  <a:gd name="T13" fmla="*/ 0 60000 65536"/>
                  <a:gd name="T14" fmla="*/ 0 60000 65536"/>
                  <a:gd name="T15" fmla="*/ 0 60000 65536"/>
                  <a:gd name="T16" fmla="*/ 0 60000 65536"/>
                  <a:gd name="T17" fmla="*/ 0 60000 65536"/>
                  <a:gd name="T18" fmla="*/ 0 w 9"/>
                  <a:gd name="T19" fmla="*/ 0 h 10"/>
                  <a:gd name="T20" fmla="*/ 9 w 9"/>
                  <a:gd name="T21" fmla="*/ 10 h 10"/>
                </a:gdLst>
                <a:ahLst/>
                <a:cxnLst>
                  <a:cxn ang="T12">
                    <a:pos x="T0" y="T1"/>
                  </a:cxn>
                  <a:cxn ang="T13">
                    <a:pos x="T2" y="T3"/>
                  </a:cxn>
                  <a:cxn ang="T14">
                    <a:pos x="T4" y="T5"/>
                  </a:cxn>
                  <a:cxn ang="T15">
                    <a:pos x="T6" y="T7"/>
                  </a:cxn>
                  <a:cxn ang="T16">
                    <a:pos x="T8" y="T9"/>
                  </a:cxn>
                  <a:cxn ang="T17">
                    <a:pos x="T10" y="T11"/>
                  </a:cxn>
                </a:cxnLst>
                <a:rect l="T18" t="T19" r="T20" b="T21"/>
                <a:pathLst>
                  <a:path w="9" h="10">
                    <a:moveTo>
                      <a:pt x="9" y="0"/>
                    </a:moveTo>
                    <a:lnTo>
                      <a:pt x="0" y="0"/>
                    </a:lnTo>
                    <a:lnTo>
                      <a:pt x="0" y="10"/>
                    </a:lnTo>
                    <a:lnTo>
                      <a:pt x="9" y="10"/>
                    </a:lnTo>
                    <a:lnTo>
                      <a:pt x="9" y="0"/>
                    </a:lnTo>
                    <a:close/>
                  </a:path>
                </a:pathLst>
              </a:custGeom>
              <a:noFill/>
              <a:ln w="0">
                <a:solidFill>
                  <a:srgbClr val="000000"/>
                </a:solidFill>
                <a:round/>
                <a:headEnd/>
                <a:tailEnd/>
              </a:ln>
            </p:spPr>
            <p:txBody>
              <a:bodyPr/>
              <a:lstStyle/>
              <a:p>
                <a:endParaRPr lang="en-US"/>
              </a:p>
            </p:txBody>
          </p:sp>
          <p:sp>
            <p:nvSpPr>
              <p:cNvPr id="517" name="Line 1604"/>
              <p:cNvSpPr>
                <a:spLocks noChangeShapeType="1"/>
              </p:cNvSpPr>
              <p:nvPr/>
            </p:nvSpPr>
            <p:spPr bwMode="auto">
              <a:xfrm>
                <a:off x="4922" y="1210"/>
                <a:ext cx="0" cy="31"/>
              </a:xfrm>
              <a:prstGeom prst="line">
                <a:avLst/>
              </a:prstGeom>
              <a:noFill/>
              <a:ln w="0">
                <a:solidFill>
                  <a:srgbClr val="000000"/>
                </a:solidFill>
                <a:round/>
                <a:headEnd/>
                <a:tailEnd/>
              </a:ln>
            </p:spPr>
            <p:txBody>
              <a:bodyPr/>
              <a:lstStyle/>
              <a:p>
                <a:endParaRPr lang="en-US"/>
              </a:p>
            </p:txBody>
          </p:sp>
          <p:sp>
            <p:nvSpPr>
              <p:cNvPr id="518" name="Freeform 1605"/>
              <p:cNvSpPr>
                <a:spLocks/>
              </p:cNvSpPr>
              <p:nvPr/>
            </p:nvSpPr>
            <p:spPr bwMode="auto">
              <a:xfrm>
                <a:off x="4852" y="1271"/>
                <a:ext cx="10" cy="10"/>
              </a:xfrm>
              <a:custGeom>
                <a:avLst/>
                <a:gdLst>
                  <a:gd name="T0" fmla="*/ 0 w 10"/>
                  <a:gd name="T1" fmla="*/ 0 h 10"/>
                  <a:gd name="T2" fmla="*/ 0 w 10"/>
                  <a:gd name="T3" fmla="*/ 10 h 10"/>
                  <a:gd name="T4" fmla="*/ 10 w 10"/>
                  <a:gd name="T5" fmla="*/ 10 h 10"/>
                  <a:gd name="T6" fmla="*/ 10 w 10"/>
                  <a:gd name="T7" fmla="*/ 0 h 10"/>
                  <a:gd name="T8" fmla="*/ 0 w 10"/>
                  <a:gd name="T9" fmla="*/ 0 h 10"/>
                  <a:gd name="T10" fmla="*/ 0 w 10"/>
                  <a:gd name="T11" fmla="*/ 0 h 10"/>
                  <a:gd name="T12" fmla="*/ 0 60000 65536"/>
                  <a:gd name="T13" fmla="*/ 0 60000 65536"/>
                  <a:gd name="T14" fmla="*/ 0 60000 65536"/>
                  <a:gd name="T15" fmla="*/ 0 60000 65536"/>
                  <a:gd name="T16" fmla="*/ 0 60000 65536"/>
                  <a:gd name="T17" fmla="*/ 0 60000 65536"/>
                  <a:gd name="T18" fmla="*/ 0 w 10"/>
                  <a:gd name="T19" fmla="*/ 0 h 10"/>
                  <a:gd name="T20" fmla="*/ 10 w 10"/>
                  <a:gd name="T21" fmla="*/ 10 h 10"/>
                </a:gdLst>
                <a:ahLst/>
                <a:cxnLst>
                  <a:cxn ang="T12">
                    <a:pos x="T0" y="T1"/>
                  </a:cxn>
                  <a:cxn ang="T13">
                    <a:pos x="T2" y="T3"/>
                  </a:cxn>
                  <a:cxn ang="T14">
                    <a:pos x="T4" y="T5"/>
                  </a:cxn>
                  <a:cxn ang="T15">
                    <a:pos x="T6" y="T7"/>
                  </a:cxn>
                  <a:cxn ang="T16">
                    <a:pos x="T8" y="T9"/>
                  </a:cxn>
                  <a:cxn ang="T17">
                    <a:pos x="T10" y="T11"/>
                  </a:cxn>
                </a:cxnLst>
                <a:rect l="T18" t="T19" r="T20" b="T21"/>
                <a:pathLst>
                  <a:path w="10" h="10">
                    <a:moveTo>
                      <a:pt x="0" y="0"/>
                    </a:moveTo>
                    <a:lnTo>
                      <a:pt x="0" y="10"/>
                    </a:lnTo>
                    <a:lnTo>
                      <a:pt x="10" y="10"/>
                    </a:lnTo>
                    <a:lnTo>
                      <a:pt x="10" y="0"/>
                    </a:lnTo>
                    <a:lnTo>
                      <a:pt x="0" y="0"/>
                    </a:lnTo>
                    <a:close/>
                  </a:path>
                </a:pathLst>
              </a:custGeom>
              <a:solidFill>
                <a:srgbClr val="FFFFFF"/>
              </a:solidFill>
              <a:ln w="9525">
                <a:noFill/>
                <a:round/>
                <a:headEnd/>
                <a:tailEnd/>
              </a:ln>
            </p:spPr>
            <p:txBody>
              <a:bodyPr/>
              <a:lstStyle/>
              <a:p>
                <a:endParaRPr lang="en-US"/>
              </a:p>
            </p:txBody>
          </p:sp>
          <p:sp>
            <p:nvSpPr>
              <p:cNvPr id="519" name="Freeform 1606"/>
              <p:cNvSpPr>
                <a:spLocks/>
              </p:cNvSpPr>
              <p:nvPr/>
            </p:nvSpPr>
            <p:spPr bwMode="auto">
              <a:xfrm>
                <a:off x="4852" y="1271"/>
                <a:ext cx="10" cy="10"/>
              </a:xfrm>
              <a:custGeom>
                <a:avLst/>
                <a:gdLst>
                  <a:gd name="T0" fmla="*/ 0 w 10"/>
                  <a:gd name="T1" fmla="*/ 0 h 10"/>
                  <a:gd name="T2" fmla="*/ 0 w 10"/>
                  <a:gd name="T3" fmla="*/ 10 h 10"/>
                  <a:gd name="T4" fmla="*/ 10 w 10"/>
                  <a:gd name="T5" fmla="*/ 10 h 10"/>
                  <a:gd name="T6" fmla="*/ 10 w 10"/>
                  <a:gd name="T7" fmla="*/ 0 h 10"/>
                  <a:gd name="T8" fmla="*/ 0 w 10"/>
                  <a:gd name="T9" fmla="*/ 0 h 10"/>
                  <a:gd name="T10" fmla="*/ 0 w 10"/>
                  <a:gd name="T11" fmla="*/ 0 h 10"/>
                  <a:gd name="T12" fmla="*/ 0 60000 65536"/>
                  <a:gd name="T13" fmla="*/ 0 60000 65536"/>
                  <a:gd name="T14" fmla="*/ 0 60000 65536"/>
                  <a:gd name="T15" fmla="*/ 0 60000 65536"/>
                  <a:gd name="T16" fmla="*/ 0 60000 65536"/>
                  <a:gd name="T17" fmla="*/ 0 60000 65536"/>
                  <a:gd name="T18" fmla="*/ 0 w 10"/>
                  <a:gd name="T19" fmla="*/ 0 h 10"/>
                  <a:gd name="T20" fmla="*/ 10 w 10"/>
                  <a:gd name="T21" fmla="*/ 10 h 10"/>
                </a:gdLst>
                <a:ahLst/>
                <a:cxnLst>
                  <a:cxn ang="T12">
                    <a:pos x="T0" y="T1"/>
                  </a:cxn>
                  <a:cxn ang="T13">
                    <a:pos x="T2" y="T3"/>
                  </a:cxn>
                  <a:cxn ang="T14">
                    <a:pos x="T4" y="T5"/>
                  </a:cxn>
                  <a:cxn ang="T15">
                    <a:pos x="T6" y="T7"/>
                  </a:cxn>
                  <a:cxn ang="T16">
                    <a:pos x="T8" y="T9"/>
                  </a:cxn>
                  <a:cxn ang="T17">
                    <a:pos x="T10" y="T11"/>
                  </a:cxn>
                </a:cxnLst>
                <a:rect l="T18" t="T19" r="T20" b="T21"/>
                <a:pathLst>
                  <a:path w="10" h="10">
                    <a:moveTo>
                      <a:pt x="0" y="0"/>
                    </a:moveTo>
                    <a:lnTo>
                      <a:pt x="0" y="10"/>
                    </a:lnTo>
                    <a:lnTo>
                      <a:pt x="10" y="10"/>
                    </a:lnTo>
                    <a:lnTo>
                      <a:pt x="10" y="0"/>
                    </a:lnTo>
                    <a:lnTo>
                      <a:pt x="0" y="0"/>
                    </a:lnTo>
                    <a:close/>
                  </a:path>
                </a:pathLst>
              </a:custGeom>
              <a:noFill/>
              <a:ln w="0">
                <a:solidFill>
                  <a:srgbClr val="000000"/>
                </a:solidFill>
                <a:round/>
                <a:headEnd/>
                <a:tailEnd/>
              </a:ln>
            </p:spPr>
            <p:txBody>
              <a:bodyPr/>
              <a:lstStyle/>
              <a:p>
                <a:endParaRPr lang="en-US"/>
              </a:p>
            </p:txBody>
          </p:sp>
          <p:sp>
            <p:nvSpPr>
              <p:cNvPr id="520" name="Freeform 1607"/>
              <p:cNvSpPr>
                <a:spLocks/>
              </p:cNvSpPr>
              <p:nvPr/>
            </p:nvSpPr>
            <p:spPr bwMode="auto">
              <a:xfrm>
                <a:off x="4744" y="1272"/>
                <a:ext cx="10" cy="9"/>
              </a:xfrm>
              <a:custGeom>
                <a:avLst/>
                <a:gdLst>
                  <a:gd name="T0" fmla="*/ 0 w 10"/>
                  <a:gd name="T1" fmla="*/ 0 h 9"/>
                  <a:gd name="T2" fmla="*/ 0 w 10"/>
                  <a:gd name="T3" fmla="*/ 9 h 9"/>
                  <a:gd name="T4" fmla="*/ 10 w 10"/>
                  <a:gd name="T5" fmla="*/ 9 h 9"/>
                  <a:gd name="T6" fmla="*/ 10 w 10"/>
                  <a:gd name="T7" fmla="*/ 0 h 9"/>
                  <a:gd name="T8" fmla="*/ 0 w 10"/>
                  <a:gd name="T9" fmla="*/ 0 h 9"/>
                  <a:gd name="T10" fmla="*/ 0 w 10"/>
                  <a:gd name="T11" fmla="*/ 0 h 9"/>
                  <a:gd name="T12" fmla="*/ 0 60000 65536"/>
                  <a:gd name="T13" fmla="*/ 0 60000 65536"/>
                  <a:gd name="T14" fmla="*/ 0 60000 65536"/>
                  <a:gd name="T15" fmla="*/ 0 60000 65536"/>
                  <a:gd name="T16" fmla="*/ 0 60000 65536"/>
                  <a:gd name="T17" fmla="*/ 0 60000 65536"/>
                  <a:gd name="T18" fmla="*/ 0 w 10"/>
                  <a:gd name="T19" fmla="*/ 0 h 9"/>
                  <a:gd name="T20" fmla="*/ 10 w 10"/>
                  <a:gd name="T21" fmla="*/ 9 h 9"/>
                </a:gdLst>
                <a:ahLst/>
                <a:cxnLst>
                  <a:cxn ang="T12">
                    <a:pos x="T0" y="T1"/>
                  </a:cxn>
                  <a:cxn ang="T13">
                    <a:pos x="T2" y="T3"/>
                  </a:cxn>
                  <a:cxn ang="T14">
                    <a:pos x="T4" y="T5"/>
                  </a:cxn>
                  <a:cxn ang="T15">
                    <a:pos x="T6" y="T7"/>
                  </a:cxn>
                  <a:cxn ang="T16">
                    <a:pos x="T8" y="T9"/>
                  </a:cxn>
                  <a:cxn ang="T17">
                    <a:pos x="T10" y="T11"/>
                  </a:cxn>
                </a:cxnLst>
                <a:rect l="T18" t="T19" r="T20" b="T21"/>
                <a:pathLst>
                  <a:path w="10" h="9">
                    <a:moveTo>
                      <a:pt x="0" y="0"/>
                    </a:moveTo>
                    <a:lnTo>
                      <a:pt x="0" y="9"/>
                    </a:lnTo>
                    <a:lnTo>
                      <a:pt x="10" y="9"/>
                    </a:lnTo>
                    <a:lnTo>
                      <a:pt x="10" y="0"/>
                    </a:lnTo>
                    <a:lnTo>
                      <a:pt x="0" y="0"/>
                    </a:lnTo>
                    <a:close/>
                  </a:path>
                </a:pathLst>
              </a:custGeom>
              <a:solidFill>
                <a:srgbClr val="FFFFFF"/>
              </a:solidFill>
              <a:ln w="9525">
                <a:noFill/>
                <a:round/>
                <a:headEnd/>
                <a:tailEnd/>
              </a:ln>
            </p:spPr>
            <p:txBody>
              <a:bodyPr/>
              <a:lstStyle/>
              <a:p>
                <a:endParaRPr lang="en-US"/>
              </a:p>
            </p:txBody>
          </p:sp>
          <p:sp>
            <p:nvSpPr>
              <p:cNvPr id="521" name="Freeform 1608"/>
              <p:cNvSpPr>
                <a:spLocks/>
              </p:cNvSpPr>
              <p:nvPr/>
            </p:nvSpPr>
            <p:spPr bwMode="auto">
              <a:xfrm>
                <a:off x="4744" y="1272"/>
                <a:ext cx="10" cy="9"/>
              </a:xfrm>
              <a:custGeom>
                <a:avLst/>
                <a:gdLst>
                  <a:gd name="T0" fmla="*/ 10 w 10"/>
                  <a:gd name="T1" fmla="*/ 9 h 9"/>
                  <a:gd name="T2" fmla="*/ 10 w 10"/>
                  <a:gd name="T3" fmla="*/ 0 h 9"/>
                  <a:gd name="T4" fmla="*/ 0 w 10"/>
                  <a:gd name="T5" fmla="*/ 0 h 9"/>
                  <a:gd name="T6" fmla="*/ 0 w 10"/>
                  <a:gd name="T7" fmla="*/ 9 h 9"/>
                  <a:gd name="T8" fmla="*/ 10 w 10"/>
                  <a:gd name="T9" fmla="*/ 9 h 9"/>
                  <a:gd name="T10" fmla="*/ 10 w 10"/>
                  <a:gd name="T11" fmla="*/ 9 h 9"/>
                  <a:gd name="T12" fmla="*/ 0 60000 65536"/>
                  <a:gd name="T13" fmla="*/ 0 60000 65536"/>
                  <a:gd name="T14" fmla="*/ 0 60000 65536"/>
                  <a:gd name="T15" fmla="*/ 0 60000 65536"/>
                  <a:gd name="T16" fmla="*/ 0 60000 65536"/>
                  <a:gd name="T17" fmla="*/ 0 60000 65536"/>
                  <a:gd name="T18" fmla="*/ 0 w 10"/>
                  <a:gd name="T19" fmla="*/ 0 h 9"/>
                  <a:gd name="T20" fmla="*/ 10 w 10"/>
                  <a:gd name="T21" fmla="*/ 9 h 9"/>
                </a:gdLst>
                <a:ahLst/>
                <a:cxnLst>
                  <a:cxn ang="T12">
                    <a:pos x="T0" y="T1"/>
                  </a:cxn>
                  <a:cxn ang="T13">
                    <a:pos x="T2" y="T3"/>
                  </a:cxn>
                  <a:cxn ang="T14">
                    <a:pos x="T4" y="T5"/>
                  </a:cxn>
                  <a:cxn ang="T15">
                    <a:pos x="T6" y="T7"/>
                  </a:cxn>
                  <a:cxn ang="T16">
                    <a:pos x="T8" y="T9"/>
                  </a:cxn>
                  <a:cxn ang="T17">
                    <a:pos x="T10" y="T11"/>
                  </a:cxn>
                </a:cxnLst>
                <a:rect l="T18" t="T19" r="T20" b="T21"/>
                <a:pathLst>
                  <a:path w="10" h="9">
                    <a:moveTo>
                      <a:pt x="10" y="9"/>
                    </a:moveTo>
                    <a:lnTo>
                      <a:pt x="10" y="0"/>
                    </a:lnTo>
                    <a:lnTo>
                      <a:pt x="0" y="0"/>
                    </a:lnTo>
                    <a:lnTo>
                      <a:pt x="0" y="9"/>
                    </a:lnTo>
                    <a:lnTo>
                      <a:pt x="10" y="9"/>
                    </a:lnTo>
                    <a:close/>
                  </a:path>
                </a:pathLst>
              </a:custGeom>
              <a:noFill/>
              <a:ln w="0">
                <a:solidFill>
                  <a:srgbClr val="000000"/>
                </a:solidFill>
                <a:round/>
                <a:headEnd/>
                <a:tailEnd/>
              </a:ln>
            </p:spPr>
            <p:txBody>
              <a:bodyPr/>
              <a:lstStyle/>
              <a:p>
                <a:endParaRPr lang="en-US"/>
              </a:p>
            </p:txBody>
          </p:sp>
          <p:sp>
            <p:nvSpPr>
              <p:cNvPr id="522" name="Line 1609"/>
              <p:cNvSpPr>
                <a:spLocks noChangeShapeType="1"/>
              </p:cNvSpPr>
              <p:nvPr/>
            </p:nvSpPr>
            <p:spPr bwMode="auto">
              <a:xfrm flipH="1">
                <a:off x="4754" y="1276"/>
                <a:ext cx="98" cy="0"/>
              </a:xfrm>
              <a:prstGeom prst="line">
                <a:avLst/>
              </a:prstGeom>
              <a:noFill/>
              <a:ln w="0">
                <a:solidFill>
                  <a:srgbClr val="000000"/>
                </a:solidFill>
                <a:round/>
                <a:headEnd/>
                <a:tailEnd/>
              </a:ln>
            </p:spPr>
            <p:txBody>
              <a:bodyPr/>
              <a:lstStyle/>
              <a:p>
                <a:endParaRPr lang="en-US"/>
              </a:p>
            </p:txBody>
          </p:sp>
          <p:sp>
            <p:nvSpPr>
              <p:cNvPr id="523" name="Line 1610"/>
              <p:cNvSpPr>
                <a:spLocks noChangeShapeType="1"/>
              </p:cNvSpPr>
              <p:nvPr/>
            </p:nvSpPr>
            <p:spPr bwMode="auto">
              <a:xfrm>
                <a:off x="4684" y="1310"/>
                <a:ext cx="0" cy="32"/>
              </a:xfrm>
              <a:prstGeom prst="line">
                <a:avLst/>
              </a:prstGeom>
              <a:noFill/>
              <a:ln w="0">
                <a:solidFill>
                  <a:srgbClr val="008000"/>
                </a:solidFill>
                <a:round/>
                <a:headEnd/>
                <a:tailEnd/>
              </a:ln>
            </p:spPr>
            <p:txBody>
              <a:bodyPr/>
              <a:lstStyle/>
              <a:p>
                <a:endParaRPr lang="en-US"/>
              </a:p>
            </p:txBody>
          </p:sp>
          <p:sp>
            <p:nvSpPr>
              <p:cNvPr id="524" name="Freeform 1611"/>
              <p:cNvSpPr>
                <a:spLocks/>
              </p:cNvSpPr>
              <p:nvPr/>
            </p:nvSpPr>
            <p:spPr bwMode="auto">
              <a:xfrm>
                <a:off x="4679" y="1302"/>
                <a:ext cx="10" cy="8"/>
              </a:xfrm>
              <a:custGeom>
                <a:avLst/>
                <a:gdLst>
                  <a:gd name="T0" fmla="*/ 0 w 10"/>
                  <a:gd name="T1" fmla="*/ 0 h 8"/>
                  <a:gd name="T2" fmla="*/ 0 w 10"/>
                  <a:gd name="T3" fmla="*/ 8 h 8"/>
                  <a:gd name="T4" fmla="*/ 10 w 10"/>
                  <a:gd name="T5" fmla="*/ 8 h 8"/>
                  <a:gd name="T6" fmla="*/ 10 w 10"/>
                  <a:gd name="T7" fmla="*/ 0 h 8"/>
                  <a:gd name="T8" fmla="*/ 0 w 10"/>
                  <a:gd name="T9" fmla="*/ 0 h 8"/>
                  <a:gd name="T10" fmla="*/ 0 w 10"/>
                  <a:gd name="T11" fmla="*/ 0 h 8"/>
                  <a:gd name="T12" fmla="*/ 0 60000 65536"/>
                  <a:gd name="T13" fmla="*/ 0 60000 65536"/>
                  <a:gd name="T14" fmla="*/ 0 60000 65536"/>
                  <a:gd name="T15" fmla="*/ 0 60000 65536"/>
                  <a:gd name="T16" fmla="*/ 0 60000 65536"/>
                  <a:gd name="T17" fmla="*/ 0 60000 65536"/>
                  <a:gd name="T18" fmla="*/ 0 w 10"/>
                  <a:gd name="T19" fmla="*/ 0 h 8"/>
                  <a:gd name="T20" fmla="*/ 10 w 10"/>
                  <a:gd name="T21" fmla="*/ 8 h 8"/>
                </a:gdLst>
                <a:ahLst/>
                <a:cxnLst>
                  <a:cxn ang="T12">
                    <a:pos x="T0" y="T1"/>
                  </a:cxn>
                  <a:cxn ang="T13">
                    <a:pos x="T2" y="T3"/>
                  </a:cxn>
                  <a:cxn ang="T14">
                    <a:pos x="T4" y="T5"/>
                  </a:cxn>
                  <a:cxn ang="T15">
                    <a:pos x="T6" y="T7"/>
                  </a:cxn>
                  <a:cxn ang="T16">
                    <a:pos x="T8" y="T9"/>
                  </a:cxn>
                  <a:cxn ang="T17">
                    <a:pos x="T10" y="T11"/>
                  </a:cxn>
                </a:cxnLst>
                <a:rect l="T18" t="T19" r="T20" b="T21"/>
                <a:pathLst>
                  <a:path w="10" h="8">
                    <a:moveTo>
                      <a:pt x="0" y="0"/>
                    </a:moveTo>
                    <a:lnTo>
                      <a:pt x="0" y="8"/>
                    </a:lnTo>
                    <a:lnTo>
                      <a:pt x="10" y="8"/>
                    </a:lnTo>
                    <a:lnTo>
                      <a:pt x="10" y="0"/>
                    </a:lnTo>
                    <a:lnTo>
                      <a:pt x="0" y="0"/>
                    </a:lnTo>
                    <a:close/>
                  </a:path>
                </a:pathLst>
              </a:custGeom>
              <a:solidFill>
                <a:srgbClr val="FFFFFF"/>
              </a:solidFill>
              <a:ln w="9525">
                <a:noFill/>
                <a:round/>
                <a:headEnd/>
                <a:tailEnd/>
              </a:ln>
            </p:spPr>
            <p:txBody>
              <a:bodyPr/>
              <a:lstStyle/>
              <a:p>
                <a:endParaRPr lang="en-US"/>
              </a:p>
            </p:txBody>
          </p:sp>
          <p:sp>
            <p:nvSpPr>
              <p:cNvPr id="525" name="Freeform 1612"/>
              <p:cNvSpPr>
                <a:spLocks/>
              </p:cNvSpPr>
              <p:nvPr/>
            </p:nvSpPr>
            <p:spPr bwMode="auto">
              <a:xfrm>
                <a:off x="4679" y="1302"/>
                <a:ext cx="10" cy="8"/>
              </a:xfrm>
              <a:custGeom>
                <a:avLst/>
                <a:gdLst>
                  <a:gd name="T0" fmla="*/ 0 w 10"/>
                  <a:gd name="T1" fmla="*/ 8 h 8"/>
                  <a:gd name="T2" fmla="*/ 10 w 10"/>
                  <a:gd name="T3" fmla="*/ 8 h 8"/>
                  <a:gd name="T4" fmla="*/ 10 w 10"/>
                  <a:gd name="T5" fmla="*/ 0 h 8"/>
                  <a:gd name="T6" fmla="*/ 0 w 10"/>
                  <a:gd name="T7" fmla="*/ 0 h 8"/>
                  <a:gd name="T8" fmla="*/ 0 w 10"/>
                  <a:gd name="T9" fmla="*/ 8 h 8"/>
                  <a:gd name="T10" fmla="*/ 0 w 10"/>
                  <a:gd name="T11" fmla="*/ 8 h 8"/>
                  <a:gd name="T12" fmla="*/ 0 60000 65536"/>
                  <a:gd name="T13" fmla="*/ 0 60000 65536"/>
                  <a:gd name="T14" fmla="*/ 0 60000 65536"/>
                  <a:gd name="T15" fmla="*/ 0 60000 65536"/>
                  <a:gd name="T16" fmla="*/ 0 60000 65536"/>
                  <a:gd name="T17" fmla="*/ 0 60000 65536"/>
                  <a:gd name="T18" fmla="*/ 0 w 10"/>
                  <a:gd name="T19" fmla="*/ 0 h 8"/>
                  <a:gd name="T20" fmla="*/ 10 w 10"/>
                  <a:gd name="T21" fmla="*/ 8 h 8"/>
                </a:gdLst>
                <a:ahLst/>
                <a:cxnLst>
                  <a:cxn ang="T12">
                    <a:pos x="T0" y="T1"/>
                  </a:cxn>
                  <a:cxn ang="T13">
                    <a:pos x="T2" y="T3"/>
                  </a:cxn>
                  <a:cxn ang="T14">
                    <a:pos x="T4" y="T5"/>
                  </a:cxn>
                  <a:cxn ang="T15">
                    <a:pos x="T6" y="T7"/>
                  </a:cxn>
                  <a:cxn ang="T16">
                    <a:pos x="T8" y="T9"/>
                  </a:cxn>
                  <a:cxn ang="T17">
                    <a:pos x="T10" y="T11"/>
                  </a:cxn>
                </a:cxnLst>
                <a:rect l="T18" t="T19" r="T20" b="T21"/>
                <a:pathLst>
                  <a:path w="10" h="8">
                    <a:moveTo>
                      <a:pt x="0" y="8"/>
                    </a:moveTo>
                    <a:lnTo>
                      <a:pt x="10" y="8"/>
                    </a:lnTo>
                    <a:lnTo>
                      <a:pt x="10" y="0"/>
                    </a:lnTo>
                    <a:lnTo>
                      <a:pt x="0" y="0"/>
                    </a:lnTo>
                    <a:lnTo>
                      <a:pt x="0" y="8"/>
                    </a:lnTo>
                    <a:close/>
                  </a:path>
                </a:pathLst>
              </a:custGeom>
              <a:noFill/>
              <a:ln w="0">
                <a:solidFill>
                  <a:srgbClr val="000000"/>
                </a:solidFill>
                <a:round/>
                <a:headEnd/>
                <a:tailEnd/>
              </a:ln>
            </p:spPr>
            <p:txBody>
              <a:bodyPr/>
              <a:lstStyle/>
              <a:p>
                <a:endParaRPr lang="en-US"/>
              </a:p>
            </p:txBody>
          </p:sp>
          <p:sp>
            <p:nvSpPr>
              <p:cNvPr id="526" name="Freeform 1613"/>
              <p:cNvSpPr>
                <a:spLocks/>
              </p:cNvSpPr>
              <p:nvPr/>
            </p:nvSpPr>
            <p:spPr bwMode="auto">
              <a:xfrm>
                <a:off x="4733" y="1095"/>
                <a:ext cx="79" cy="46"/>
              </a:xfrm>
              <a:custGeom>
                <a:avLst/>
                <a:gdLst>
                  <a:gd name="T0" fmla="*/ 79 w 79"/>
                  <a:gd name="T1" fmla="*/ 0 h 46"/>
                  <a:gd name="T2" fmla="*/ 79 w 79"/>
                  <a:gd name="T3" fmla="*/ 17 h 46"/>
                  <a:gd name="T4" fmla="*/ 0 w 79"/>
                  <a:gd name="T5" fmla="*/ 17 h 46"/>
                  <a:gd name="T6" fmla="*/ 0 w 79"/>
                  <a:gd name="T7" fmla="*/ 46 h 46"/>
                  <a:gd name="T8" fmla="*/ 0 60000 65536"/>
                  <a:gd name="T9" fmla="*/ 0 60000 65536"/>
                  <a:gd name="T10" fmla="*/ 0 60000 65536"/>
                  <a:gd name="T11" fmla="*/ 0 60000 65536"/>
                  <a:gd name="T12" fmla="*/ 0 w 79"/>
                  <a:gd name="T13" fmla="*/ 0 h 46"/>
                  <a:gd name="T14" fmla="*/ 79 w 79"/>
                  <a:gd name="T15" fmla="*/ 46 h 46"/>
                </a:gdLst>
                <a:ahLst/>
                <a:cxnLst>
                  <a:cxn ang="T8">
                    <a:pos x="T0" y="T1"/>
                  </a:cxn>
                  <a:cxn ang="T9">
                    <a:pos x="T2" y="T3"/>
                  </a:cxn>
                  <a:cxn ang="T10">
                    <a:pos x="T4" y="T5"/>
                  </a:cxn>
                  <a:cxn ang="T11">
                    <a:pos x="T6" y="T7"/>
                  </a:cxn>
                </a:cxnLst>
                <a:rect l="T12" t="T13" r="T14" b="T15"/>
                <a:pathLst>
                  <a:path w="79" h="46">
                    <a:moveTo>
                      <a:pt x="79" y="0"/>
                    </a:moveTo>
                    <a:lnTo>
                      <a:pt x="79" y="17"/>
                    </a:lnTo>
                    <a:lnTo>
                      <a:pt x="0" y="17"/>
                    </a:lnTo>
                    <a:lnTo>
                      <a:pt x="0" y="46"/>
                    </a:lnTo>
                  </a:path>
                </a:pathLst>
              </a:custGeom>
              <a:noFill/>
              <a:ln w="0">
                <a:solidFill>
                  <a:srgbClr val="000000"/>
                </a:solidFill>
                <a:round/>
                <a:headEnd/>
                <a:tailEnd/>
              </a:ln>
            </p:spPr>
            <p:txBody>
              <a:bodyPr/>
              <a:lstStyle/>
              <a:p>
                <a:endParaRPr lang="en-US"/>
              </a:p>
            </p:txBody>
          </p:sp>
          <p:sp>
            <p:nvSpPr>
              <p:cNvPr id="527" name="Freeform 1614"/>
              <p:cNvSpPr>
                <a:spLocks/>
              </p:cNvSpPr>
              <p:nvPr/>
            </p:nvSpPr>
            <p:spPr bwMode="auto">
              <a:xfrm>
                <a:off x="4683" y="1095"/>
                <a:ext cx="18" cy="46"/>
              </a:xfrm>
              <a:custGeom>
                <a:avLst/>
                <a:gdLst>
                  <a:gd name="T0" fmla="*/ 18 w 18"/>
                  <a:gd name="T1" fmla="*/ 0 h 46"/>
                  <a:gd name="T2" fmla="*/ 18 w 18"/>
                  <a:gd name="T3" fmla="*/ 17 h 46"/>
                  <a:gd name="T4" fmla="*/ 0 w 18"/>
                  <a:gd name="T5" fmla="*/ 17 h 46"/>
                  <a:gd name="T6" fmla="*/ 0 w 18"/>
                  <a:gd name="T7" fmla="*/ 46 h 46"/>
                  <a:gd name="T8" fmla="*/ 0 60000 65536"/>
                  <a:gd name="T9" fmla="*/ 0 60000 65536"/>
                  <a:gd name="T10" fmla="*/ 0 60000 65536"/>
                  <a:gd name="T11" fmla="*/ 0 60000 65536"/>
                  <a:gd name="T12" fmla="*/ 0 w 18"/>
                  <a:gd name="T13" fmla="*/ 0 h 46"/>
                  <a:gd name="T14" fmla="*/ 18 w 18"/>
                  <a:gd name="T15" fmla="*/ 46 h 46"/>
                </a:gdLst>
                <a:ahLst/>
                <a:cxnLst>
                  <a:cxn ang="T8">
                    <a:pos x="T0" y="T1"/>
                  </a:cxn>
                  <a:cxn ang="T9">
                    <a:pos x="T2" y="T3"/>
                  </a:cxn>
                  <a:cxn ang="T10">
                    <a:pos x="T4" y="T5"/>
                  </a:cxn>
                  <a:cxn ang="T11">
                    <a:pos x="T6" y="T7"/>
                  </a:cxn>
                </a:cxnLst>
                <a:rect l="T12" t="T13" r="T14" b="T15"/>
                <a:pathLst>
                  <a:path w="18" h="46">
                    <a:moveTo>
                      <a:pt x="18" y="0"/>
                    </a:moveTo>
                    <a:lnTo>
                      <a:pt x="18" y="17"/>
                    </a:lnTo>
                    <a:lnTo>
                      <a:pt x="0" y="17"/>
                    </a:lnTo>
                    <a:lnTo>
                      <a:pt x="0" y="46"/>
                    </a:lnTo>
                  </a:path>
                </a:pathLst>
              </a:custGeom>
              <a:noFill/>
              <a:ln w="0">
                <a:solidFill>
                  <a:srgbClr val="000000"/>
                </a:solidFill>
                <a:round/>
                <a:headEnd/>
                <a:tailEnd/>
              </a:ln>
            </p:spPr>
            <p:txBody>
              <a:bodyPr/>
              <a:lstStyle/>
              <a:p>
                <a:endParaRPr lang="en-US"/>
              </a:p>
            </p:txBody>
          </p:sp>
          <p:sp>
            <p:nvSpPr>
              <p:cNvPr id="528" name="Freeform 1615"/>
              <p:cNvSpPr>
                <a:spLocks/>
              </p:cNvSpPr>
              <p:nvPr/>
            </p:nvSpPr>
            <p:spPr bwMode="auto">
              <a:xfrm>
                <a:off x="4594" y="1095"/>
                <a:ext cx="63" cy="46"/>
              </a:xfrm>
              <a:custGeom>
                <a:avLst/>
                <a:gdLst>
                  <a:gd name="T0" fmla="*/ 0 w 63"/>
                  <a:gd name="T1" fmla="*/ 0 h 46"/>
                  <a:gd name="T2" fmla="*/ 0 w 63"/>
                  <a:gd name="T3" fmla="*/ 17 h 46"/>
                  <a:gd name="T4" fmla="*/ 63 w 63"/>
                  <a:gd name="T5" fmla="*/ 17 h 46"/>
                  <a:gd name="T6" fmla="*/ 63 w 63"/>
                  <a:gd name="T7" fmla="*/ 46 h 46"/>
                  <a:gd name="T8" fmla="*/ 0 60000 65536"/>
                  <a:gd name="T9" fmla="*/ 0 60000 65536"/>
                  <a:gd name="T10" fmla="*/ 0 60000 65536"/>
                  <a:gd name="T11" fmla="*/ 0 60000 65536"/>
                  <a:gd name="T12" fmla="*/ 0 w 63"/>
                  <a:gd name="T13" fmla="*/ 0 h 46"/>
                  <a:gd name="T14" fmla="*/ 63 w 63"/>
                  <a:gd name="T15" fmla="*/ 46 h 46"/>
                </a:gdLst>
                <a:ahLst/>
                <a:cxnLst>
                  <a:cxn ang="T8">
                    <a:pos x="T0" y="T1"/>
                  </a:cxn>
                  <a:cxn ang="T9">
                    <a:pos x="T2" y="T3"/>
                  </a:cxn>
                  <a:cxn ang="T10">
                    <a:pos x="T4" y="T5"/>
                  </a:cxn>
                  <a:cxn ang="T11">
                    <a:pos x="T6" y="T7"/>
                  </a:cxn>
                </a:cxnLst>
                <a:rect l="T12" t="T13" r="T14" b="T15"/>
                <a:pathLst>
                  <a:path w="63" h="46">
                    <a:moveTo>
                      <a:pt x="0" y="0"/>
                    </a:moveTo>
                    <a:lnTo>
                      <a:pt x="0" y="17"/>
                    </a:lnTo>
                    <a:lnTo>
                      <a:pt x="63" y="17"/>
                    </a:lnTo>
                    <a:lnTo>
                      <a:pt x="63" y="46"/>
                    </a:lnTo>
                  </a:path>
                </a:pathLst>
              </a:custGeom>
              <a:noFill/>
              <a:ln w="0">
                <a:solidFill>
                  <a:srgbClr val="000000"/>
                </a:solidFill>
                <a:round/>
                <a:headEnd/>
                <a:tailEnd/>
              </a:ln>
            </p:spPr>
            <p:txBody>
              <a:bodyPr/>
              <a:lstStyle/>
              <a:p>
                <a:endParaRPr lang="en-US"/>
              </a:p>
            </p:txBody>
          </p:sp>
          <p:sp>
            <p:nvSpPr>
              <p:cNvPr id="529" name="Freeform 1616"/>
              <p:cNvSpPr>
                <a:spLocks/>
              </p:cNvSpPr>
              <p:nvPr/>
            </p:nvSpPr>
            <p:spPr bwMode="auto">
              <a:xfrm>
                <a:off x="4735" y="1342"/>
                <a:ext cx="0" cy="34"/>
              </a:xfrm>
              <a:custGeom>
                <a:avLst/>
                <a:gdLst>
                  <a:gd name="T0" fmla="*/ 34 h 34"/>
                  <a:gd name="T1" fmla="*/ 0 h 34"/>
                  <a:gd name="T2" fmla="*/ 34 h 34"/>
                  <a:gd name="T3" fmla="*/ 34 h 34"/>
                  <a:gd name="T4" fmla="*/ 0 60000 65536"/>
                  <a:gd name="T5" fmla="*/ 0 60000 65536"/>
                  <a:gd name="T6" fmla="*/ 0 60000 65536"/>
                  <a:gd name="T7" fmla="*/ 0 60000 65536"/>
                  <a:gd name="T8" fmla="*/ 0 h 34"/>
                  <a:gd name="T9" fmla="*/ 34 h 34"/>
                </a:gdLst>
                <a:ahLst/>
                <a:cxnLst>
                  <a:cxn ang="T4">
                    <a:pos x="0" y="T0"/>
                  </a:cxn>
                  <a:cxn ang="T5">
                    <a:pos x="0" y="T1"/>
                  </a:cxn>
                  <a:cxn ang="T6">
                    <a:pos x="0" y="T2"/>
                  </a:cxn>
                  <a:cxn ang="T7">
                    <a:pos x="0" y="T3"/>
                  </a:cxn>
                </a:cxnLst>
                <a:rect l="0" t="T8" r="0" b="T9"/>
                <a:pathLst>
                  <a:path h="34">
                    <a:moveTo>
                      <a:pt x="0" y="34"/>
                    </a:moveTo>
                    <a:lnTo>
                      <a:pt x="0" y="0"/>
                    </a:lnTo>
                    <a:lnTo>
                      <a:pt x="0" y="34"/>
                    </a:lnTo>
                    <a:close/>
                  </a:path>
                </a:pathLst>
              </a:custGeom>
              <a:noFill/>
              <a:ln w="0">
                <a:solidFill>
                  <a:srgbClr val="000000"/>
                </a:solidFill>
                <a:round/>
                <a:headEnd/>
                <a:tailEnd/>
              </a:ln>
            </p:spPr>
            <p:txBody>
              <a:bodyPr/>
              <a:lstStyle/>
              <a:p>
                <a:endParaRPr lang="en-US"/>
              </a:p>
            </p:txBody>
          </p:sp>
          <p:sp>
            <p:nvSpPr>
              <p:cNvPr id="530" name="Freeform 1617"/>
              <p:cNvSpPr>
                <a:spLocks/>
              </p:cNvSpPr>
              <p:nvPr/>
            </p:nvSpPr>
            <p:spPr bwMode="auto">
              <a:xfrm>
                <a:off x="4633" y="1376"/>
                <a:ext cx="102" cy="0"/>
              </a:xfrm>
              <a:custGeom>
                <a:avLst/>
                <a:gdLst>
                  <a:gd name="T0" fmla="*/ 102 w 102"/>
                  <a:gd name="T1" fmla="*/ 0 w 102"/>
                  <a:gd name="T2" fmla="*/ 102 w 102"/>
                  <a:gd name="T3" fmla="*/ 102 w 102"/>
                  <a:gd name="T4" fmla="*/ 0 60000 65536"/>
                  <a:gd name="T5" fmla="*/ 0 60000 65536"/>
                  <a:gd name="T6" fmla="*/ 0 60000 65536"/>
                  <a:gd name="T7" fmla="*/ 0 60000 65536"/>
                  <a:gd name="T8" fmla="*/ 0 w 102"/>
                  <a:gd name="T9" fmla="*/ 102 w 102"/>
                </a:gdLst>
                <a:ahLst/>
                <a:cxnLst>
                  <a:cxn ang="T4">
                    <a:pos x="T0" y="0"/>
                  </a:cxn>
                  <a:cxn ang="T5">
                    <a:pos x="T1" y="0"/>
                  </a:cxn>
                  <a:cxn ang="T6">
                    <a:pos x="T2" y="0"/>
                  </a:cxn>
                  <a:cxn ang="T7">
                    <a:pos x="T3" y="0"/>
                  </a:cxn>
                </a:cxnLst>
                <a:rect l="T8" t="0" r="T9" b="0"/>
                <a:pathLst>
                  <a:path w="102">
                    <a:moveTo>
                      <a:pt x="102" y="0"/>
                    </a:moveTo>
                    <a:lnTo>
                      <a:pt x="0" y="0"/>
                    </a:lnTo>
                    <a:lnTo>
                      <a:pt x="102" y="0"/>
                    </a:lnTo>
                    <a:close/>
                  </a:path>
                </a:pathLst>
              </a:custGeom>
              <a:noFill/>
              <a:ln w="0">
                <a:solidFill>
                  <a:srgbClr val="000000"/>
                </a:solidFill>
                <a:round/>
                <a:headEnd/>
                <a:tailEnd/>
              </a:ln>
            </p:spPr>
            <p:txBody>
              <a:bodyPr/>
              <a:lstStyle/>
              <a:p>
                <a:endParaRPr lang="en-US"/>
              </a:p>
            </p:txBody>
          </p:sp>
          <p:sp>
            <p:nvSpPr>
              <p:cNvPr id="531" name="Freeform 1618"/>
              <p:cNvSpPr>
                <a:spLocks/>
              </p:cNvSpPr>
              <p:nvPr/>
            </p:nvSpPr>
            <p:spPr bwMode="auto">
              <a:xfrm>
                <a:off x="4633" y="1376"/>
                <a:ext cx="102" cy="0"/>
              </a:xfrm>
              <a:custGeom>
                <a:avLst/>
                <a:gdLst>
                  <a:gd name="T0" fmla="*/ 102 w 102"/>
                  <a:gd name="T1" fmla="*/ 0 w 102"/>
                  <a:gd name="T2" fmla="*/ 102 w 102"/>
                  <a:gd name="T3" fmla="*/ 102 w 102"/>
                  <a:gd name="T4" fmla="*/ 0 60000 65536"/>
                  <a:gd name="T5" fmla="*/ 0 60000 65536"/>
                  <a:gd name="T6" fmla="*/ 0 60000 65536"/>
                  <a:gd name="T7" fmla="*/ 0 60000 65536"/>
                  <a:gd name="T8" fmla="*/ 0 w 102"/>
                  <a:gd name="T9" fmla="*/ 102 w 102"/>
                </a:gdLst>
                <a:ahLst/>
                <a:cxnLst>
                  <a:cxn ang="T4">
                    <a:pos x="T0" y="0"/>
                  </a:cxn>
                  <a:cxn ang="T5">
                    <a:pos x="T1" y="0"/>
                  </a:cxn>
                  <a:cxn ang="T6">
                    <a:pos x="T2" y="0"/>
                  </a:cxn>
                  <a:cxn ang="T7">
                    <a:pos x="T3" y="0"/>
                  </a:cxn>
                </a:cxnLst>
                <a:rect l="T8" t="0" r="T9" b="0"/>
                <a:pathLst>
                  <a:path w="102">
                    <a:moveTo>
                      <a:pt x="102" y="0"/>
                    </a:moveTo>
                    <a:lnTo>
                      <a:pt x="0" y="0"/>
                    </a:lnTo>
                    <a:lnTo>
                      <a:pt x="102" y="0"/>
                    </a:lnTo>
                    <a:close/>
                  </a:path>
                </a:pathLst>
              </a:custGeom>
              <a:noFill/>
              <a:ln w="0">
                <a:solidFill>
                  <a:srgbClr val="000000"/>
                </a:solidFill>
                <a:round/>
                <a:headEnd/>
                <a:tailEnd/>
              </a:ln>
            </p:spPr>
            <p:txBody>
              <a:bodyPr/>
              <a:lstStyle/>
              <a:p>
                <a:endParaRPr lang="en-US"/>
              </a:p>
            </p:txBody>
          </p:sp>
          <p:sp>
            <p:nvSpPr>
              <p:cNvPr id="532" name="Freeform 1619"/>
              <p:cNvSpPr>
                <a:spLocks/>
              </p:cNvSpPr>
              <p:nvPr/>
            </p:nvSpPr>
            <p:spPr bwMode="auto">
              <a:xfrm>
                <a:off x="4633" y="1376"/>
                <a:ext cx="102" cy="0"/>
              </a:xfrm>
              <a:custGeom>
                <a:avLst/>
                <a:gdLst>
                  <a:gd name="T0" fmla="*/ 102 w 102"/>
                  <a:gd name="T1" fmla="*/ 0 w 102"/>
                  <a:gd name="T2" fmla="*/ 102 w 102"/>
                  <a:gd name="T3" fmla="*/ 102 w 102"/>
                  <a:gd name="T4" fmla="*/ 0 60000 65536"/>
                  <a:gd name="T5" fmla="*/ 0 60000 65536"/>
                  <a:gd name="T6" fmla="*/ 0 60000 65536"/>
                  <a:gd name="T7" fmla="*/ 0 60000 65536"/>
                  <a:gd name="T8" fmla="*/ 0 w 102"/>
                  <a:gd name="T9" fmla="*/ 102 w 102"/>
                </a:gdLst>
                <a:ahLst/>
                <a:cxnLst>
                  <a:cxn ang="T4">
                    <a:pos x="T0" y="0"/>
                  </a:cxn>
                  <a:cxn ang="T5">
                    <a:pos x="T1" y="0"/>
                  </a:cxn>
                  <a:cxn ang="T6">
                    <a:pos x="T2" y="0"/>
                  </a:cxn>
                  <a:cxn ang="T7">
                    <a:pos x="T3" y="0"/>
                  </a:cxn>
                </a:cxnLst>
                <a:rect l="T8" t="0" r="T9" b="0"/>
                <a:pathLst>
                  <a:path w="102">
                    <a:moveTo>
                      <a:pt x="102" y="0"/>
                    </a:moveTo>
                    <a:lnTo>
                      <a:pt x="0" y="0"/>
                    </a:lnTo>
                    <a:lnTo>
                      <a:pt x="102" y="0"/>
                    </a:lnTo>
                    <a:close/>
                  </a:path>
                </a:pathLst>
              </a:custGeom>
              <a:noFill/>
              <a:ln w="0">
                <a:solidFill>
                  <a:srgbClr val="000000"/>
                </a:solidFill>
                <a:round/>
                <a:headEnd/>
                <a:tailEnd/>
              </a:ln>
            </p:spPr>
            <p:txBody>
              <a:bodyPr/>
              <a:lstStyle/>
              <a:p>
                <a:endParaRPr lang="en-US"/>
              </a:p>
            </p:txBody>
          </p:sp>
          <p:sp>
            <p:nvSpPr>
              <p:cNvPr id="533" name="Freeform 1620"/>
              <p:cNvSpPr>
                <a:spLocks noEditPoints="1"/>
              </p:cNvSpPr>
              <p:nvPr/>
            </p:nvSpPr>
            <p:spPr bwMode="auto">
              <a:xfrm>
                <a:off x="4633" y="1342"/>
                <a:ext cx="102" cy="34"/>
              </a:xfrm>
              <a:custGeom>
                <a:avLst/>
                <a:gdLst>
                  <a:gd name="T0" fmla="*/ 102 w 102"/>
                  <a:gd name="T1" fmla="*/ 34 h 34"/>
                  <a:gd name="T2" fmla="*/ 102 w 102"/>
                  <a:gd name="T3" fmla="*/ 0 h 34"/>
                  <a:gd name="T4" fmla="*/ 0 w 102"/>
                  <a:gd name="T5" fmla="*/ 0 h 34"/>
                  <a:gd name="T6" fmla="*/ 0 w 102"/>
                  <a:gd name="T7" fmla="*/ 34 h 34"/>
                  <a:gd name="T8" fmla="*/ 102 w 102"/>
                  <a:gd name="T9" fmla="*/ 34 h 34"/>
                  <a:gd name="T10" fmla="*/ 102 w 102"/>
                  <a:gd name="T11" fmla="*/ 34 h 34"/>
                  <a:gd name="T12" fmla="*/ 0 w 102"/>
                  <a:gd name="T13" fmla="*/ 34 h 34"/>
                  <a:gd name="T14" fmla="*/ 0 w 102"/>
                  <a:gd name="T15" fmla="*/ 0 h 34"/>
                  <a:gd name="T16" fmla="*/ 0 w 102"/>
                  <a:gd name="T17" fmla="*/ 34 h 34"/>
                  <a:gd name="T18" fmla="*/ 0 w 102"/>
                  <a:gd name="T19" fmla="*/ 34 h 34"/>
                  <a:gd name="T20" fmla="*/ 102 w 102"/>
                  <a:gd name="T21" fmla="*/ 34 h 34"/>
                  <a:gd name="T22" fmla="*/ 102 w 102"/>
                  <a:gd name="T23" fmla="*/ 0 h 34"/>
                  <a:gd name="T24" fmla="*/ 102 w 102"/>
                  <a:gd name="T25" fmla="*/ 34 h 34"/>
                  <a:gd name="T26" fmla="*/ 102 w 102"/>
                  <a:gd name="T27" fmla="*/ 34 h 3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02"/>
                  <a:gd name="T43" fmla="*/ 0 h 34"/>
                  <a:gd name="T44" fmla="*/ 102 w 102"/>
                  <a:gd name="T45" fmla="*/ 34 h 3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02" h="34">
                    <a:moveTo>
                      <a:pt x="102" y="34"/>
                    </a:moveTo>
                    <a:lnTo>
                      <a:pt x="102" y="0"/>
                    </a:lnTo>
                    <a:lnTo>
                      <a:pt x="0" y="0"/>
                    </a:lnTo>
                    <a:lnTo>
                      <a:pt x="0" y="34"/>
                    </a:lnTo>
                    <a:lnTo>
                      <a:pt x="102" y="34"/>
                    </a:lnTo>
                    <a:close/>
                    <a:moveTo>
                      <a:pt x="0" y="34"/>
                    </a:moveTo>
                    <a:lnTo>
                      <a:pt x="0" y="0"/>
                    </a:lnTo>
                    <a:lnTo>
                      <a:pt x="0" y="34"/>
                    </a:lnTo>
                    <a:close/>
                    <a:moveTo>
                      <a:pt x="102" y="34"/>
                    </a:moveTo>
                    <a:lnTo>
                      <a:pt x="102" y="0"/>
                    </a:lnTo>
                    <a:lnTo>
                      <a:pt x="102" y="34"/>
                    </a:lnTo>
                    <a:close/>
                  </a:path>
                </a:pathLst>
              </a:custGeom>
              <a:solidFill>
                <a:srgbClr val="EAEAEA"/>
              </a:solidFill>
              <a:ln w="9525">
                <a:noFill/>
                <a:round/>
                <a:headEnd/>
                <a:tailEnd/>
              </a:ln>
            </p:spPr>
            <p:txBody>
              <a:bodyPr/>
              <a:lstStyle/>
              <a:p>
                <a:endParaRPr lang="en-US"/>
              </a:p>
            </p:txBody>
          </p:sp>
          <p:sp>
            <p:nvSpPr>
              <p:cNvPr id="534" name="Freeform 1621"/>
              <p:cNvSpPr>
                <a:spLocks/>
              </p:cNvSpPr>
              <p:nvPr/>
            </p:nvSpPr>
            <p:spPr bwMode="auto">
              <a:xfrm>
                <a:off x="4633" y="1342"/>
                <a:ext cx="102" cy="34"/>
              </a:xfrm>
              <a:custGeom>
                <a:avLst/>
                <a:gdLst>
                  <a:gd name="T0" fmla="*/ 102 w 102"/>
                  <a:gd name="T1" fmla="*/ 34 h 34"/>
                  <a:gd name="T2" fmla="*/ 102 w 102"/>
                  <a:gd name="T3" fmla="*/ 0 h 34"/>
                  <a:gd name="T4" fmla="*/ 0 w 102"/>
                  <a:gd name="T5" fmla="*/ 0 h 34"/>
                  <a:gd name="T6" fmla="*/ 0 w 102"/>
                  <a:gd name="T7" fmla="*/ 34 h 34"/>
                  <a:gd name="T8" fmla="*/ 102 w 102"/>
                  <a:gd name="T9" fmla="*/ 34 h 34"/>
                  <a:gd name="T10" fmla="*/ 102 w 102"/>
                  <a:gd name="T11" fmla="*/ 34 h 34"/>
                  <a:gd name="T12" fmla="*/ 0 60000 65536"/>
                  <a:gd name="T13" fmla="*/ 0 60000 65536"/>
                  <a:gd name="T14" fmla="*/ 0 60000 65536"/>
                  <a:gd name="T15" fmla="*/ 0 60000 65536"/>
                  <a:gd name="T16" fmla="*/ 0 60000 65536"/>
                  <a:gd name="T17" fmla="*/ 0 60000 65536"/>
                  <a:gd name="T18" fmla="*/ 0 w 102"/>
                  <a:gd name="T19" fmla="*/ 0 h 34"/>
                  <a:gd name="T20" fmla="*/ 102 w 102"/>
                  <a:gd name="T21" fmla="*/ 34 h 34"/>
                </a:gdLst>
                <a:ahLst/>
                <a:cxnLst>
                  <a:cxn ang="T12">
                    <a:pos x="T0" y="T1"/>
                  </a:cxn>
                  <a:cxn ang="T13">
                    <a:pos x="T2" y="T3"/>
                  </a:cxn>
                  <a:cxn ang="T14">
                    <a:pos x="T4" y="T5"/>
                  </a:cxn>
                  <a:cxn ang="T15">
                    <a:pos x="T6" y="T7"/>
                  </a:cxn>
                  <a:cxn ang="T16">
                    <a:pos x="T8" y="T9"/>
                  </a:cxn>
                  <a:cxn ang="T17">
                    <a:pos x="T10" y="T11"/>
                  </a:cxn>
                </a:cxnLst>
                <a:rect l="T18" t="T19" r="T20" b="T21"/>
                <a:pathLst>
                  <a:path w="102" h="34">
                    <a:moveTo>
                      <a:pt x="102" y="34"/>
                    </a:moveTo>
                    <a:lnTo>
                      <a:pt x="102" y="0"/>
                    </a:lnTo>
                    <a:lnTo>
                      <a:pt x="0" y="0"/>
                    </a:lnTo>
                    <a:lnTo>
                      <a:pt x="0" y="34"/>
                    </a:lnTo>
                    <a:lnTo>
                      <a:pt x="102" y="34"/>
                    </a:lnTo>
                    <a:close/>
                  </a:path>
                </a:pathLst>
              </a:custGeom>
              <a:noFill/>
              <a:ln w="0">
                <a:solidFill>
                  <a:srgbClr val="000000"/>
                </a:solidFill>
                <a:round/>
                <a:headEnd/>
                <a:tailEnd/>
              </a:ln>
            </p:spPr>
            <p:txBody>
              <a:bodyPr/>
              <a:lstStyle/>
              <a:p>
                <a:endParaRPr lang="en-US"/>
              </a:p>
            </p:txBody>
          </p:sp>
          <p:sp>
            <p:nvSpPr>
              <p:cNvPr id="535" name="Freeform 1622"/>
              <p:cNvSpPr>
                <a:spLocks/>
              </p:cNvSpPr>
              <p:nvPr/>
            </p:nvSpPr>
            <p:spPr bwMode="auto">
              <a:xfrm>
                <a:off x="4633" y="1342"/>
                <a:ext cx="0" cy="34"/>
              </a:xfrm>
              <a:custGeom>
                <a:avLst/>
                <a:gdLst>
                  <a:gd name="T0" fmla="*/ 34 h 34"/>
                  <a:gd name="T1" fmla="*/ 0 h 34"/>
                  <a:gd name="T2" fmla="*/ 34 h 34"/>
                  <a:gd name="T3" fmla="*/ 0 60000 65536"/>
                  <a:gd name="T4" fmla="*/ 0 60000 65536"/>
                  <a:gd name="T5" fmla="*/ 0 60000 65536"/>
                  <a:gd name="T6" fmla="*/ 0 h 34"/>
                  <a:gd name="T7" fmla="*/ 34 h 34"/>
                </a:gdLst>
                <a:ahLst/>
                <a:cxnLst>
                  <a:cxn ang="T3">
                    <a:pos x="0" y="T0"/>
                  </a:cxn>
                  <a:cxn ang="T4">
                    <a:pos x="0" y="T1"/>
                  </a:cxn>
                  <a:cxn ang="T5">
                    <a:pos x="0" y="T2"/>
                  </a:cxn>
                </a:cxnLst>
                <a:rect l="0" t="T6" r="0" b="T7"/>
                <a:pathLst>
                  <a:path h="34">
                    <a:moveTo>
                      <a:pt x="0" y="34"/>
                    </a:moveTo>
                    <a:lnTo>
                      <a:pt x="0" y="0"/>
                    </a:lnTo>
                    <a:lnTo>
                      <a:pt x="0" y="34"/>
                    </a:lnTo>
                    <a:close/>
                  </a:path>
                </a:pathLst>
              </a:custGeom>
              <a:noFill/>
              <a:ln w="0">
                <a:solidFill>
                  <a:srgbClr val="000000"/>
                </a:solidFill>
                <a:round/>
                <a:headEnd/>
                <a:tailEnd/>
              </a:ln>
            </p:spPr>
            <p:txBody>
              <a:bodyPr/>
              <a:lstStyle/>
              <a:p>
                <a:endParaRPr lang="en-US"/>
              </a:p>
            </p:txBody>
          </p:sp>
          <p:sp>
            <p:nvSpPr>
              <p:cNvPr id="536" name="Freeform 1623"/>
              <p:cNvSpPr>
                <a:spLocks/>
              </p:cNvSpPr>
              <p:nvPr/>
            </p:nvSpPr>
            <p:spPr bwMode="auto">
              <a:xfrm>
                <a:off x="4735" y="1342"/>
                <a:ext cx="0" cy="34"/>
              </a:xfrm>
              <a:custGeom>
                <a:avLst/>
                <a:gdLst>
                  <a:gd name="T0" fmla="*/ 34 h 34"/>
                  <a:gd name="T1" fmla="*/ 0 h 34"/>
                  <a:gd name="T2" fmla="*/ 34 h 34"/>
                  <a:gd name="T3" fmla="*/ 0 60000 65536"/>
                  <a:gd name="T4" fmla="*/ 0 60000 65536"/>
                  <a:gd name="T5" fmla="*/ 0 60000 65536"/>
                  <a:gd name="T6" fmla="*/ 0 h 34"/>
                  <a:gd name="T7" fmla="*/ 34 h 34"/>
                </a:gdLst>
                <a:ahLst/>
                <a:cxnLst>
                  <a:cxn ang="T3">
                    <a:pos x="0" y="T0"/>
                  </a:cxn>
                  <a:cxn ang="T4">
                    <a:pos x="0" y="T1"/>
                  </a:cxn>
                  <a:cxn ang="T5">
                    <a:pos x="0" y="T2"/>
                  </a:cxn>
                </a:cxnLst>
                <a:rect l="0" t="T6" r="0" b="T7"/>
                <a:pathLst>
                  <a:path h="34">
                    <a:moveTo>
                      <a:pt x="0" y="34"/>
                    </a:moveTo>
                    <a:lnTo>
                      <a:pt x="0" y="0"/>
                    </a:lnTo>
                    <a:lnTo>
                      <a:pt x="0" y="34"/>
                    </a:lnTo>
                    <a:close/>
                  </a:path>
                </a:pathLst>
              </a:custGeom>
              <a:noFill/>
              <a:ln w="0">
                <a:solidFill>
                  <a:srgbClr val="000000"/>
                </a:solidFill>
                <a:round/>
                <a:headEnd/>
                <a:tailEnd/>
              </a:ln>
            </p:spPr>
            <p:txBody>
              <a:bodyPr/>
              <a:lstStyle/>
              <a:p>
                <a:endParaRPr lang="en-US"/>
              </a:p>
            </p:txBody>
          </p:sp>
          <p:sp>
            <p:nvSpPr>
              <p:cNvPr id="537" name="Freeform 1624"/>
              <p:cNvSpPr>
                <a:spLocks/>
              </p:cNvSpPr>
              <p:nvPr/>
            </p:nvSpPr>
            <p:spPr bwMode="auto">
              <a:xfrm>
                <a:off x="4974" y="1062"/>
                <a:ext cx="0" cy="34"/>
              </a:xfrm>
              <a:custGeom>
                <a:avLst/>
                <a:gdLst>
                  <a:gd name="T0" fmla="*/ 34 h 34"/>
                  <a:gd name="T1" fmla="*/ 0 h 34"/>
                  <a:gd name="T2" fmla="*/ 34 h 34"/>
                  <a:gd name="T3" fmla="*/ 34 h 34"/>
                  <a:gd name="T4" fmla="*/ 0 60000 65536"/>
                  <a:gd name="T5" fmla="*/ 0 60000 65536"/>
                  <a:gd name="T6" fmla="*/ 0 60000 65536"/>
                  <a:gd name="T7" fmla="*/ 0 60000 65536"/>
                  <a:gd name="T8" fmla="*/ 0 h 34"/>
                  <a:gd name="T9" fmla="*/ 34 h 34"/>
                </a:gdLst>
                <a:ahLst/>
                <a:cxnLst>
                  <a:cxn ang="T4">
                    <a:pos x="0" y="T0"/>
                  </a:cxn>
                  <a:cxn ang="T5">
                    <a:pos x="0" y="T1"/>
                  </a:cxn>
                  <a:cxn ang="T6">
                    <a:pos x="0" y="T2"/>
                  </a:cxn>
                  <a:cxn ang="T7">
                    <a:pos x="0" y="T3"/>
                  </a:cxn>
                </a:cxnLst>
                <a:rect l="0" t="T8" r="0" b="T9"/>
                <a:pathLst>
                  <a:path h="34">
                    <a:moveTo>
                      <a:pt x="0" y="34"/>
                    </a:moveTo>
                    <a:lnTo>
                      <a:pt x="0" y="0"/>
                    </a:lnTo>
                    <a:lnTo>
                      <a:pt x="0" y="34"/>
                    </a:lnTo>
                    <a:close/>
                  </a:path>
                </a:pathLst>
              </a:custGeom>
              <a:noFill/>
              <a:ln w="0">
                <a:solidFill>
                  <a:srgbClr val="000000"/>
                </a:solidFill>
                <a:round/>
                <a:headEnd/>
                <a:tailEnd/>
              </a:ln>
            </p:spPr>
            <p:txBody>
              <a:bodyPr/>
              <a:lstStyle/>
              <a:p>
                <a:endParaRPr lang="en-US"/>
              </a:p>
            </p:txBody>
          </p:sp>
          <p:sp>
            <p:nvSpPr>
              <p:cNvPr id="538" name="Freeform 1625"/>
              <p:cNvSpPr>
                <a:spLocks/>
              </p:cNvSpPr>
              <p:nvPr/>
            </p:nvSpPr>
            <p:spPr bwMode="auto">
              <a:xfrm>
                <a:off x="4871" y="1096"/>
                <a:ext cx="103" cy="0"/>
              </a:xfrm>
              <a:custGeom>
                <a:avLst/>
                <a:gdLst>
                  <a:gd name="T0" fmla="*/ 103 w 103"/>
                  <a:gd name="T1" fmla="*/ 0 w 103"/>
                  <a:gd name="T2" fmla="*/ 103 w 103"/>
                  <a:gd name="T3" fmla="*/ 103 w 103"/>
                  <a:gd name="T4" fmla="*/ 0 60000 65536"/>
                  <a:gd name="T5" fmla="*/ 0 60000 65536"/>
                  <a:gd name="T6" fmla="*/ 0 60000 65536"/>
                  <a:gd name="T7" fmla="*/ 0 60000 65536"/>
                  <a:gd name="T8" fmla="*/ 0 w 103"/>
                  <a:gd name="T9" fmla="*/ 103 w 103"/>
                </a:gdLst>
                <a:ahLst/>
                <a:cxnLst>
                  <a:cxn ang="T4">
                    <a:pos x="T0" y="0"/>
                  </a:cxn>
                  <a:cxn ang="T5">
                    <a:pos x="T1" y="0"/>
                  </a:cxn>
                  <a:cxn ang="T6">
                    <a:pos x="T2" y="0"/>
                  </a:cxn>
                  <a:cxn ang="T7">
                    <a:pos x="T3" y="0"/>
                  </a:cxn>
                </a:cxnLst>
                <a:rect l="T8" t="0" r="T9" b="0"/>
                <a:pathLst>
                  <a:path w="103">
                    <a:moveTo>
                      <a:pt x="103" y="0"/>
                    </a:moveTo>
                    <a:lnTo>
                      <a:pt x="0" y="0"/>
                    </a:lnTo>
                    <a:lnTo>
                      <a:pt x="103" y="0"/>
                    </a:lnTo>
                    <a:close/>
                  </a:path>
                </a:pathLst>
              </a:custGeom>
              <a:noFill/>
              <a:ln w="0">
                <a:solidFill>
                  <a:srgbClr val="000000"/>
                </a:solidFill>
                <a:round/>
                <a:headEnd/>
                <a:tailEnd/>
              </a:ln>
            </p:spPr>
            <p:txBody>
              <a:bodyPr/>
              <a:lstStyle/>
              <a:p>
                <a:endParaRPr lang="en-US"/>
              </a:p>
            </p:txBody>
          </p:sp>
          <p:sp>
            <p:nvSpPr>
              <p:cNvPr id="539" name="Freeform 1626"/>
              <p:cNvSpPr>
                <a:spLocks/>
              </p:cNvSpPr>
              <p:nvPr/>
            </p:nvSpPr>
            <p:spPr bwMode="auto">
              <a:xfrm>
                <a:off x="4871" y="1096"/>
                <a:ext cx="103" cy="0"/>
              </a:xfrm>
              <a:custGeom>
                <a:avLst/>
                <a:gdLst>
                  <a:gd name="T0" fmla="*/ 103 w 103"/>
                  <a:gd name="T1" fmla="*/ 0 w 103"/>
                  <a:gd name="T2" fmla="*/ 103 w 103"/>
                  <a:gd name="T3" fmla="*/ 103 w 103"/>
                  <a:gd name="T4" fmla="*/ 0 60000 65536"/>
                  <a:gd name="T5" fmla="*/ 0 60000 65536"/>
                  <a:gd name="T6" fmla="*/ 0 60000 65536"/>
                  <a:gd name="T7" fmla="*/ 0 60000 65536"/>
                  <a:gd name="T8" fmla="*/ 0 w 103"/>
                  <a:gd name="T9" fmla="*/ 103 w 103"/>
                </a:gdLst>
                <a:ahLst/>
                <a:cxnLst>
                  <a:cxn ang="T4">
                    <a:pos x="T0" y="0"/>
                  </a:cxn>
                  <a:cxn ang="T5">
                    <a:pos x="T1" y="0"/>
                  </a:cxn>
                  <a:cxn ang="T6">
                    <a:pos x="T2" y="0"/>
                  </a:cxn>
                  <a:cxn ang="T7">
                    <a:pos x="T3" y="0"/>
                  </a:cxn>
                </a:cxnLst>
                <a:rect l="T8" t="0" r="T9" b="0"/>
                <a:pathLst>
                  <a:path w="103">
                    <a:moveTo>
                      <a:pt x="103" y="0"/>
                    </a:moveTo>
                    <a:lnTo>
                      <a:pt x="0" y="0"/>
                    </a:lnTo>
                    <a:lnTo>
                      <a:pt x="103" y="0"/>
                    </a:lnTo>
                    <a:close/>
                  </a:path>
                </a:pathLst>
              </a:custGeom>
              <a:noFill/>
              <a:ln w="0">
                <a:solidFill>
                  <a:srgbClr val="000000"/>
                </a:solidFill>
                <a:round/>
                <a:headEnd/>
                <a:tailEnd/>
              </a:ln>
            </p:spPr>
            <p:txBody>
              <a:bodyPr/>
              <a:lstStyle/>
              <a:p>
                <a:endParaRPr lang="en-US"/>
              </a:p>
            </p:txBody>
          </p:sp>
          <p:sp>
            <p:nvSpPr>
              <p:cNvPr id="540" name="Freeform 1627"/>
              <p:cNvSpPr>
                <a:spLocks/>
              </p:cNvSpPr>
              <p:nvPr/>
            </p:nvSpPr>
            <p:spPr bwMode="auto">
              <a:xfrm>
                <a:off x="4871" y="1096"/>
                <a:ext cx="103" cy="0"/>
              </a:xfrm>
              <a:custGeom>
                <a:avLst/>
                <a:gdLst>
                  <a:gd name="T0" fmla="*/ 103 w 103"/>
                  <a:gd name="T1" fmla="*/ 0 w 103"/>
                  <a:gd name="T2" fmla="*/ 103 w 103"/>
                  <a:gd name="T3" fmla="*/ 103 w 103"/>
                  <a:gd name="T4" fmla="*/ 0 60000 65536"/>
                  <a:gd name="T5" fmla="*/ 0 60000 65536"/>
                  <a:gd name="T6" fmla="*/ 0 60000 65536"/>
                  <a:gd name="T7" fmla="*/ 0 60000 65536"/>
                  <a:gd name="T8" fmla="*/ 0 w 103"/>
                  <a:gd name="T9" fmla="*/ 103 w 103"/>
                </a:gdLst>
                <a:ahLst/>
                <a:cxnLst>
                  <a:cxn ang="T4">
                    <a:pos x="T0" y="0"/>
                  </a:cxn>
                  <a:cxn ang="T5">
                    <a:pos x="T1" y="0"/>
                  </a:cxn>
                  <a:cxn ang="T6">
                    <a:pos x="T2" y="0"/>
                  </a:cxn>
                  <a:cxn ang="T7">
                    <a:pos x="T3" y="0"/>
                  </a:cxn>
                </a:cxnLst>
                <a:rect l="T8" t="0" r="T9" b="0"/>
                <a:pathLst>
                  <a:path w="103">
                    <a:moveTo>
                      <a:pt x="103" y="0"/>
                    </a:moveTo>
                    <a:lnTo>
                      <a:pt x="0" y="0"/>
                    </a:lnTo>
                    <a:lnTo>
                      <a:pt x="103" y="0"/>
                    </a:lnTo>
                    <a:close/>
                  </a:path>
                </a:pathLst>
              </a:custGeom>
              <a:noFill/>
              <a:ln w="0">
                <a:solidFill>
                  <a:srgbClr val="000000"/>
                </a:solidFill>
                <a:round/>
                <a:headEnd/>
                <a:tailEnd/>
              </a:ln>
            </p:spPr>
            <p:txBody>
              <a:bodyPr/>
              <a:lstStyle/>
              <a:p>
                <a:endParaRPr lang="en-US"/>
              </a:p>
            </p:txBody>
          </p:sp>
          <p:sp>
            <p:nvSpPr>
              <p:cNvPr id="541" name="Freeform 1628"/>
              <p:cNvSpPr>
                <a:spLocks noEditPoints="1"/>
              </p:cNvSpPr>
              <p:nvPr/>
            </p:nvSpPr>
            <p:spPr bwMode="auto">
              <a:xfrm>
                <a:off x="4871" y="1062"/>
                <a:ext cx="103" cy="34"/>
              </a:xfrm>
              <a:custGeom>
                <a:avLst/>
                <a:gdLst>
                  <a:gd name="T0" fmla="*/ 103 w 103"/>
                  <a:gd name="T1" fmla="*/ 34 h 34"/>
                  <a:gd name="T2" fmla="*/ 103 w 103"/>
                  <a:gd name="T3" fmla="*/ 0 h 34"/>
                  <a:gd name="T4" fmla="*/ 0 w 103"/>
                  <a:gd name="T5" fmla="*/ 0 h 34"/>
                  <a:gd name="T6" fmla="*/ 0 w 103"/>
                  <a:gd name="T7" fmla="*/ 34 h 34"/>
                  <a:gd name="T8" fmla="*/ 103 w 103"/>
                  <a:gd name="T9" fmla="*/ 34 h 34"/>
                  <a:gd name="T10" fmla="*/ 103 w 103"/>
                  <a:gd name="T11" fmla="*/ 34 h 34"/>
                  <a:gd name="T12" fmla="*/ 0 w 103"/>
                  <a:gd name="T13" fmla="*/ 34 h 34"/>
                  <a:gd name="T14" fmla="*/ 0 w 103"/>
                  <a:gd name="T15" fmla="*/ 0 h 34"/>
                  <a:gd name="T16" fmla="*/ 0 w 103"/>
                  <a:gd name="T17" fmla="*/ 34 h 34"/>
                  <a:gd name="T18" fmla="*/ 0 w 103"/>
                  <a:gd name="T19" fmla="*/ 34 h 34"/>
                  <a:gd name="T20" fmla="*/ 103 w 103"/>
                  <a:gd name="T21" fmla="*/ 34 h 34"/>
                  <a:gd name="T22" fmla="*/ 103 w 103"/>
                  <a:gd name="T23" fmla="*/ 0 h 34"/>
                  <a:gd name="T24" fmla="*/ 103 w 103"/>
                  <a:gd name="T25" fmla="*/ 34 h 34"/>
                  <a:gd name="T26" fmla="*/ 103 w 103"/>
                  <a:gd name="T27" fmla="*/ 34 h 3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03"/>
                  <a:gd name="T43" fmla="*/ 0 h 34"/>
                  <a:gd name="T44" fmla="*/ 103 w 103"/>
                  <a:gd name="T45" fmla="*/ 34 h 3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03" h="34">
                    <a:moveTo>
                      <a:pt x="103" y="34"/>
                    </a:moveTo>
                    <a:lnTo>
                      <a:pt x="103" y="0"/>
                    </a:lnTo>
                    <a:lnTo>
                      <a:pt x="0" y="0"/>
                    </a:lnTo>
                    <a:lnTo>
                      <a:pt x="0" y="34"/>
                    </a:lnTo>
                    <a:lnTo>
                      <a:pt x="103" y="34"/>
                    </a:lnTo>
                    <a:close/>
                    <a:moveTo>
                      <a:pt x="0" y="34"/>
                    </a:moveTo>
                    <a:lnTo>
                      <a:pt x="0" y="0"/>
                    </a:lnTo>
                    <a:lnTo>
                      <a:pt x="0" y="34"/>
                    </a:lnTo>
                    <a:close/>
                    <a:moveTo>
                      <a:pt x="103" y="34"/>
                    </a:moveTo>
                    <a:lnTo>
                      <a:pt x="103" y="0"/>
                    </a:lnTo>
                    <a:lnTo>
                      <a:pt x="103" y="34"/>
                    </a:lnTo>
                    <a:close/>
                  </a:path>
                </a:pathLst>
              </a:custGeom>
              <a:solidFill>
                <a:srgbClr val="FFFFFF"/>
              </a:solidFill>
              <a:ln w="9525">
                <a:noFill/>
                <a:round/>
                <a:headEnd/>
                <a:tailEnd/>
              </a:ln>
            </p:spPr>
            <p:txBody>
              <a:bodyPr/>
              <a:lstStyle/>
              <a:p>
                <a:endParaRPr lang="en-US"/>
              </a:p>
            </p:txBody>
          </p:sp>
          <p:sp>
            <p:nvSpPr>
              <p:cNvPr id="542" name="Freeform 1629"/>
              <p:cNvSpPr>
                <a:spLocks/>
              </p:cNvSpPr>
              <p:nvPr/>
            </p:nvSpPr>
            <p:spPr bwMode="auto">
              <a:xfrm>
                <a:off x="4871" y="1062"/>
                <a:ext cx="103" cy="34"/>
              </a:xfrm>
              <a:custGeom>
                <a:avLst/>
                <a:gdLst>
                  <a:gd name="T0" fmla="*/ 103 w 103"/>
                  <a:gd name="T1" fmla="*/ 34 h 34"/>
                  <a:gd name="T2" fmla="*/ 103 w 103"/>
                  <a:gd name="T3" fmla="*/ 0 h 34"/>
                  <a:gd name="T4" fmla="*/ 0 w 103"/>
                  <a:gd name="T5" fmla="*/ 0 h 34"/>
                  <a:gd name="T6" fmla="*/ 0 w 103"/>
                  <a:gd name="T7" fmla="*/ 34 h 34"/>
                  <a:gd name="T8" fmla="*/ 103 w 103"/>
                  <a:gd name="T9" fmla="*/ 34 h 34"/>
                  <a:gd name="T10" fmla="*/ 103 w 103"/>
                  <a:gd name="T11" fmla="*/ 34 h 34"/>
                  <a:gd name="T12" fmla="*/ 0 60000 65536"/>
                  <a:gd name="T13" fmla="*/ 0 60000 65536"/>
                  <a:gd name="T14" fmla="*/ 0 60000 65536"/>
                  <a:gd name="T15" fmla="*/ 0 60000 65536"/>
                  <a:gd name="T16" fmla="*/ 0 60000 65536"/>
                  <a:gd name="T17" fmla="*/ 0 60000 65536"/>
                  <a:gd name="T18" fmla="*/ 0 w 103"/>
                  <a:gd name="T19" fmla="*/ 0 h 34"/>
                  <a:gd name="T20" fmla="*/ 103 w 103"/>
                  <a:gd name="T21" fmla="*/ 34 h 34"/>
                </a:gdLst>
                <a:ahLst/>
                <a:cxnLst>
                  <a:cxn ang="T12">
                    <a:pos x="T0" y="T1"/>
                  </a:cxn>
                  <a:cxn ang="T13">
                    <a:pos x="T2" y="T3"/>
                  </a:cxn>
                  <a:cxn ang="T14">
                    <a:pos x="T4" y="T5"/>
                  </a:cxn>
                  <a:cxn ang="T15">
                    <a:pos x="T6" y="T7"/>
                  </a:cxn>
                  <a:cxn ang="T16">
                    <a:pos x="T8" y="T9"/>
                  </a:cxn>
                  <a:cxn ang="T17">
                    <a:pos x="T10" y="T11"/>
                  </a:cxn>
                </a:cxnLst>
                <a:rect l="T18" t="T19" r="T20" b="T21"/>
                <a:pathLst>
                  <a:path w="103" h="34">
                    <a:moveTo>
                      <a:pt x="103" y="34"/>
                    </a:moveTo>
                    <a:lnTo>
                      <a:pt x="103" y="0"/>
                    </a:lnTo>
                    <a:lnTo>
                      <a:pt x="0" y="0"/>
                    </a:lnTo>
                    <a:lnTo>
                      <a:pt x="0" y="34"/>
                    </a:lnTo>
                    <a:lnTo>
                      <a:pt x="103" y="34"/>
                    </a:lnTo>
                    <a:close/>
                  </a:path>
                </a:pathLst>
              </a:custGeom>
              <a:noFill/>
              <a:ln w="0">
                <a:solidFill>
                  <a:srgbClr val="000000"/>
                </a:solidFill>
                <a:round/>
                <a:headEnd/>
                <a:tailEnd/>
              </a:ln>
            </p:spPr>
            <p:txBody>
              <a:bodyPr/>
              <a:lstStyle/>
              <a:p>
                <a:endParaRPr lang="en-US"/>
              </a:p>
            </p:txBody>
          </p:sp>
          <p:sp>
            <p:nvSpPr>
              <p:cNvPr id="543" name="Freeform 1630"/>
              <p:cNvSpPr>
                <a:spLocks/>
              </p:cNvSpPr>
              <p:nvPr/>
            </p:nvSpPr>
            <p:spPr bwMode="auto">
              <a:xfrm>
                <a:off x="4871" y="1062"/>
                <a:ext cx="0" cy="34"/>
              </a:xfrm>
              <a:custGeom>
                <a:avLst/>
                <a:gdLst>
                  <a:gd name="T0" fmla="*/ 34 h 34"/>
                  <a:gd name="T1" fmla="*/ 0 h 34"/>
                  <a:gd name="T2" fmla="*/ 34 h 34"/>
                  <a:gd name="T3" fmla="*/ 0 60000 65536"/>
                  <a:gd name="T4" fmla="*/ 0 60000 65536"/>
                  <a:gd name="T5" fmla="*/ 0 60000 65536"/>
                  <a:gd name="T6" fmla="*/ 0 h 34"/>
                  <a:gd name="T7" fmla="*/ 34 h 34"/>
                </a:gdLst>
                <a:ahLst/>
                <a:cxnLst>
                  <a:cxn ang="T3">
                    <a:pos x="0" y="T0"/>
                  </a:cxn>
                  <a:cxn ang="T4">
                    <a:pos x="0" y="T1"/>
                  </a:cxn>
                  <a:cxn ang="T5">
                    <a:pos x="0" y="T2"/>
                  </a:cxn>
                </a:cxnLst>
                <a:rect l="0" t="T6" r="0" b="T7"/>
                <a:pathLst>
                  <a:path h="34">
                    <a:moveTo>
                      <a:pt x="0" y="34"/>
                    </a:moveTo>
                    <a:lnTo>
                      <a:pt x="0" y="0"/>
                    </a:lnTo>
                    <a:lnTo>
                      <a:pt x="0" y="34"/>
                    </a:lnTo>
                    <a:close/>
                  </a:path>
                </a:pathLst>
              </a:custGeom>
              <a:noFill/>
              <a:ln w="0">
                <a:solidFill>
                  <a:srgbClr val="000000"/>
                </a:solidFill>
                <a:round/>
                <a:headEnd/>
                <a:tailEnd/>
              </a:ln>
            </p:spPr>
            <p:txBody>
              <a:bodyPr/>
              <a:lstStyle/>
              <a:p>
                <a:endParaRPr lang="en-US"/>
              </a:p>
            </p:txBody>
          </p:sp>
          <p:sp>
            <p:nvSpPr>
              <p:cNvPr id="544" name="Freeform 1631"/>
              <p:cNvSpPr>
                <a:spLocks/>
              </p:cNvSpPr>
              <p:nvPr/>
            </p:nvSpPr>
            <p:spPr bwMode="auto">
              <a:xfrm>
                <a:off x="4974" y="1062"/>
                <a:ext cx="0" cy="34"/>
              </a:xfrm>
              <a:custGeom>
                <a:avLst/>
                <a:gdLst>
                  <a:gd name="T0" fmla="*/ 34 h 34"/>
                  <a:gd name="T1" fmla="*/ 0 h 34"/>
                  <a:gd name="T2" fmla="*/ 34 h 34"/>
                  <a:gd name="T3" fmla="*/ 0 60000 65536"/>
                  <a:gd name="T4" fmla="*/ 0 60000 65536"/>
                  <a:gd name="T5" fmla="*/ 0 60000 65536"/>
                  <a:gd name="T6" fmla="*/ 0 h 34"/>
                  <a:gd name="T7" fmla="*/ 34 h 34"/>
                </a:gdLst>
                <a:ahLst/>
                <a:cxnLst>
                  <a:cxn ang="T3">
                    <a:pos x="0" y="T0"/>
                  </a:cxn>
                  <a:cxn ang="T4">
                    <a:pos x="0" y="T1"/>
                  </a:cxn>
                  <a:cxn ang="T5">
                    <a:pos x="0" y="T2"/>
                  </a:cxn>
                </a:cxnLst>
                <a:rect l="0" t="T6" r="0" b="T7"/>
                <a:pathLst>
                  <a:path h="34">
                    <a:moveTo>
                      <a:pt x="0" y="34"/>
                    </a:moveTo>
                    <a:lnTo>
                      <a:pt x="0" y="0"/>
                    </a:lnTo>
                    <a:lnTo>
                      <a:pt x="0" y="34"/>
                    </a:lnTo>
                    <a:close/>
                  </a:path>
                </a:pathLst>
              </a:custGeom>
              <a:noFill/>
              <a:ln w="0">
                <a:solidFill>
                  <a:srgbClr val="000000"/>
                </a:solidFill>
                <a:round/>
                <a:headEnd/>
                <a:tailEnd/>
              </a:ln>
            </p:spPr>
            <p:txBody>
              <a:bodyPr/>
              <a:lstStyle/>
              <a:p>
                <a:endParaRPr lang="en-US"/>
              </a:p>
            </p:txBody>
          </p:sp>
          <p:sp>
            <p:nvSpPr>
              <p:cNvPr id="545" name="Freeform 1632"/>
              <p:cNvSpPr>
                <a:spLocks/>
              </p:cNvSpPr>
              <p:nvPr/>
            </p:nvSpPr>
            <p:spPr bwMode="auto">
              <a:xfrm>
                <a:off x="4638" y="1061"/>
                <a:ext cx="0" cy="34"/>
              </a:xfrm>
              <a:custGeom>
                <a:avLst/>
                <a:gdLst>
                  <a:gd name="T0" fmla="*/ 34 h 34"/>
                  <a:gd name="T1" fmla="*/ 0 h 34"/>
                  <a:gd name="T2" fmla="*/ 34 h 34"/>
                  <a:gd name="T3" fmla="*/ 34 h 34"/>
                  <a:gd name="T4" fmla="*/ 0 60000 65536"/>
                  <a:gd name="T5" fmla="*/ 0 60000 65536"/>
                  <a:gd name="T6" fmla="*/ 0 60000 65536"/>
                  <a:gd name="T7" fmla="*/ 0 60000 65536"/>
                  <a:gd name="T8" fmla="*/ 0 h 34"/>
                  <a:gd name="T9" fmla="*/ 34 h 34"/>
                </a:gdLst>
                <a:ahLst/>
                <a:cxnLst>
                  <a:cxn ang="T4">
                    <a:pos x="0" y="T0"/>
                  </a:cxn>
                  <a:cxn ang="T5">
                    <a:pos x="0" y="T1"/>
                  </a:cxn>
                  <a:cxn ang="T6">
                    <a:pos x="0" y="T2"/>
                  </a:cxn>
                  <a:cxn ang="T7">
                    <a:pos x="0" y="T3"/>
                  </a:cxn>
                </a:cxnLst>
                <a:rect l="0" t="T8" r="0" b="T9"/>
                <a:pathLst>
                  <a:path h="34">
                    <a:moveTo>
                      <a:pt x="0" y="34"/>
                    </a:moveTo>
                    <a:lnTo>
                      <a:pt x="0" y="0"/>
                    </a:lnTo>
                    <a:lnTo>
                      <a:pt x="0" y="34"/>
                    </a:lnTo>
                    <a:close/>
                  </a:path>
                </a:pathLst>
              </a:custGeom>
              <a:noFill/>
              <a:ln w="0">
                <a:solidFill>
                  <a:srgbClr val="000000"/>
                </a:solidFill>
                <a:round/>
                <a:headEnd/>
                <a:tailEnd/>
              </a:ln>
            </p:spPr>
            <p:txBody>
              <a:bodyPr/>
              <a:lstStyle/>
              <a:p>
                <a:endParaRPr lang="en-US"/>
              </a:p>
            </p:txBody>
          </p:sp>
          <p:sp>
            <p:nvSpPr>
              <p:cNvPr id="546" name="Freeform 1633"/>
              <p:cNvSpPr>
                <a:spLocks/>
              </p:cNvSpPr>
              <p:nvPr/>
            </p:nvSpPr>
            <p:spPr bwMode="auto">
              <a:xfrm>
                <a:off x="4549" y="1095"/>
                <a:ext cx="89" cy="0"/>
              </a:xfrm>
              <a:custGeom>
                <a:avLst/>
                <a:gdLst>
                  <a:gd name="T0" fmla="*/ 89 w 89"/>
                  <a:gd name="T1" fmla="*/ 0 w 89"/>
                  <a:gd name="T2" fmla="*/ 89 w 89"/>
                  <a:gd name="T3" fmla="*/ 89 w 89"/>
                  <a:gd name="T4" fmla="*/ 0 60000 65536"/>
                  <a:gd name="T5" fmla="*/ 0 60000 65536"/>
                  <a:gd name="T6" fmla="*/ 0 60000 65536"/>
                  <a:gd name="T7" fmla="*/ 0 60000 65536"/>
                  <a:gd name="T8" fmla="*/ 0 w 89"/>
                  <a:gd name="T9" fmla="*/ 89 w 89"/>
                </a:gdLst>
                <a:ahLst/>
                <a:cxnLst>
                  <a:cxn ang="T4">
                    <a:pos x="T0" y="0"/>
                  </a:cxn>
                  <a:cxn ang="T5">
                    <a:pos x="T1" y="0"/>
                  </a:cxn>
                  <a:cxn ang="T6">
                    <a:pos x="T2" y="0"/>
                  </a:cxn>
                  <a:cxn ang="T7">
                    <a:pos x="T3" y="0"/>
                  </a:cxn>
                </a:cxnLst>
                <a:rect l="T8" t="0" r="T9" b="0"/>
                <a:pathLst>
                  <a:path w="89">
                    <a:moveTo>
                      <a:pt x="89" y="0"/>
                    </a:moveTo>
                    <a:lnTo>
                      <a:pt x="0" y="0"/>
                    </a:lnTo>
                    <a:lnTo>
                      <a:pt x="89" y="0"/>
                    </a:lnTo>
                    <a:close/>
                  </a:path>
                </a:pathLst>
              </a:custGeom>
              <a:noFill/>
              <a:ln w="0">
                <a:solidFill>
                  <a:srgbClr val="000000"/>
                </a:solidFill>
                <a:round/>
                <a:headEnd/>
                <a:tailEnd/>
              </a:ln>
            </p:spPr>
            <p:txBody>
              <a:bodyPr/>
              <a:lstStyle/>
              <a:p>
                <a:endParaRPr lang="en-US"/>
              </a:p>
            </p:txBody>
          </p:sp>
          <p:sp>
            <p:nvSpPr>
              <p:cNvPr id="547" name="Freeform 1634"/>
              <p:cNvSpPr>
                <a:spLocks/>
              </p:cNvSpPr>
              <p:nvPr/>
            </p:nvSpPr>
            <p:spPr bwMode="auto">
              <a:xfrm>
                <a:off x="4549" y="1095"/>
                <a:ext cx="89" cy="0"/>
              </a:xfrm>
              <a:custGeom>
                <a:avLst/>
                <a:gdLst>
                  <a:gd name="T0" fmla="*/ 89 w 89"/>
                  <a:gd name="T1" fmla="*/ 0 w 89"/>
                  <a:gd name="T2" fmla="*/ 89 w 89"/>
                  <a:gd name="T3" fmla="*/ 89 w 89"/>
                  <a:gd name="T4" fmla="*/ 0 60000 65536"/>
                  <a:gd name="T5" fmla="*/ 0 60000 65536"/>
                  <a:gd name="T6" fmla="*/ 0 60000 65536"/>
                  <a:gd name="T7" fmla="*/ 0 60000 65536"/>
                  <a:gd name="T8" fmla="*/ 0 w 89"/>
                  <a:gd name="T9" fmla="*/ 89 w 89"/>
                </a:gdLst>
                <a:ahLst/>
                <a:cxnLst>
                  <a:cxn ang="T4">
                    <a:pos x="T0" y="0"/>
                  </a:cxn>
                  <a:cxn ang="T5">
                    <a:pos x="T1" y="0"/>
                  </a:cxn>
                  <a:cxn ang="T6">
                    <a:pos x="T2" y="0"/>
                  </a:cxn>
                  <a:cxn ang="T7">
                    <a:pos x="T3" y="0"/>
                  </a:cxn>
                </a:cxnLst>
                <a:rect l="T8" t="0" r="T9" b="0"/>
                <a:pathLst>
                  <a:path w="89">
                    <a:moveTo>
                      <a:pt x="89" y="0"/>
                    </a:moveTo>
                    <a:lnTo>
                      <a:pt x="0" y="0"/>
                    </a:lnTo>
                    <a:lnTo>
                      <a:pt x="89" y="0"/>
                    </a:lnTo>
                    <a:close/>
                  </a:path>
                </a:pathLst>
              </a:custGeom>
              <a:noFill/>
              <a:ln w="0">
                <a:solidFill>
                  <a:srgbClr val="000000"/>
                </a:solidFill>
                <a:round/>
                <a:headEnd/>
                <a:tailEnd/>
              </a:ln>
            </p:spPr>
            <p:txBody>
              <a:bodyPr/>
              <a:lstStyle/>
              <a:p>
                <a:endParaRPr lang="en-US"/>
              </a:p>
            </p:txBody>
          </p:sp>
          <p:sp>
            <p:nvSpPr>
              <p:cNvPr id="548" name="Freeform 1635"/>
              <p:cNvSpPr>
                <a:spLocks/>
              </p:cNvSpPr>
              <p:nvPr/>
            </p:nvSpPr>
            <p:spPr bwMode="auto">
              <a:xfrm>
                <a:off x="4549" y="1095"/>
                <a:ext cx="89" cy="0"/>
              </a:xfrm>
              <a:custGeom>
                <a:avLst/>
                <a:gdLst>
                  <a:gd name="T0" fmla="*/ 89 w 89"/>
                  <a:gd name="T1" fmla="*/ 0 w 89"/>
                  <a:gd name="T2" fmla="*/ 89 w 89"/>
                  <a:gd name="T3" fmla="*/ 89 w 89"/>
                  <a:gd name="T4" fmla="*/ 0 60000 65536"/>
                  <a:gd name="T5" fmla="*/ 0 60000 65536"/>
                  <a:gd name="T6" fmla="*/ 0 60000 65536"/>
                  <a:gd name="T7" fmla="*/ 0 60000 65536"/>
                  <a:gd name="T8" fmla="*/ 0 w 89"/>
                  <a:gd name="T9" fmla="*/ 89 w 89"/>
                </a:gdLst>
                <a:ahLst/>
                <a:cxnLst>
                  <a:cxn ang="T4">
                    <a:pos x="T0" y="0"/>
                  </a:cxn>
                  <a:cxn ang="T5">
                    <a:pos x="T1" y="0"/>
                  </a:cxn>
                  <a:cxn ang="T6">
                    <a:pos x="T2" y="0"/>
                  </a:cxn>
                  <a:cxn ang="T7">
                    <a:pos x="T3" y="0"/>
                  </a:cxn>
                </a:cxnLst>
                <a:rect l="T8" t="0" r="T9" b="0"/>
                <a:pathLst>
                  <a:path w="89">
                    <a:moveTo>
                      <a:pt x="89" y="0"/>
                    </a:moveTo>
                    <a:lnTo>
                      <a:pt x="0" y="0"/>
                    </a:lnTo>
                    <a:lnTo>
                      <a:pt x="89" y="0"/>
                    </a:lnTo>
                    <a:close/>
                  </a:path>
                </a:pathLst>
              </a:custGeom>
              <a:noFill/>
              <a:ln w="0">
                <a:solidFill>
                  <a:srgbClr val="000000"/>
                </a:solidFill>
                <a:round/>
                <a:headEnd/>
                <a:tailEnd/>
              </a:ln>
            </p:spPr>
            <p:txBody>
              <a:bodyPr/>
              <a:lstStyle/>
              <a:p>
                <a:endParaRPr lang="en-US"/>
              </a:p>
            </p:txBody>
          </p:sp>
          <p:sp>
            <p:nvSpPr>
              <p:cNvPr id="549" name="Freeform 1636"/>
              <p:cNvSpPr>
                <a:spLocks noEditPoints="1"/>
              </p:cNvSpPr>
              <p:nvPr/>
            </p:nvSpPr>
            <p:spPr bwMode="auto">
              <a:xfrm>
                <a:off x="4549" y="1061"/>
                <a:ext cx="89" cy="34"/>
              </a:xfrm>
              <a:custGeom>
                <a:avLst/>
                <a:gdLst>
                  <a:gd name="T0" fmla="*/ 89 w 89"/>
                  <a:gd name="T1" fmla="*/ 34 h 34"/>
                  <a:gd name="T2" fmla="*/ 89 w 89"/>
                  <a:gd name="T3" fmla="*/ 0 h 34"/>
                  <a:gd name="T4" fmla="*/ 0 w 89"/>
                  <a:gd name="T5" fmla="*/ 0 h 34"/>
                  <a:gd name="T6" fmla="*/ 0 w 89"/>
                  <a:gd name="T7" fmla="*/ 34 h 34"/>
                  <a:gd name="T8" fmla="*/ 89 w 89"/>
                  <a:gd name="T9" fmla="*/ 34 h 34"/>
                  <a:gd name="T10" fmla="*/ 89 w 89"/>
                  <a:gd name="T11" fmla="*/ 34 h 34"/>
                  <a:gd name="T12" fmla="*/ 0 w 89"/>
                  <a:gd name="T13" fmla="*/ 34 h 34"/>
                  <a:gd name="T14" fmla="*/ 0 w 89"/>
                  <a:gd name="T15" fmla="*/ 0 h 34"/>
                  <a:gd name="T16" fmla="*/ 0 w 89"/>
                  <a:gd name="T17" fmla="*/ 34 h 34"/>
                  <a:gd name="T18" fmla="*/ 0 w 89"/>
                  <a:gd name="T19" fmla="*/ 34 h 34"/>
                  <a:gd name="T20" fmla="*/ 89 w 89"/>
                  <a:gd name="T21" fmla="*/ 34 h 34"/>
                  <a:gd name="T22" fmla="*/ 89 w 89"/>
                  <a:gd name="T23" fmla="*/ 0 h 34"/>
                  <a:gd name="T24" fmla="*/ 89 w 89"/>
                  <a:gd name="T25" fmla="*/ 34 h 34"/>
                  <a:gd name="T26" fmla="*/ 89 w 89"/>
                  <a:gd name="T27" fmla="*/ 34 h 3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9"/>
                  <a:gd name="T43" fmla="*/ 0 h 34"/>
                  <a:gd name="T44" fmla="*/ 89 w 89"/>
                  <a:gd name="T45" fmla="*/ 34 h 3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9" h="34">
                    <a:moveTo>
                      <a:pt x="89" y="34"/>
                    </a:moveTo>
                    <a:lnTo>
                      <a:pt x="89" y="0"/>
                    </a:lnTo>
                    <a:lnTo>
                      <a:pt x="0" y="0"/>
                    </a:lnTo>
                    <a:lnTo>
                      <a:pt x="0" y="34"/>
                    </a:lnTo>
                    <a:lnTo>
                      <a:pt x="89" y="34"/>
                    </a:lnTo>
                    <a:close/>
                    <a:moveTo>
                      <a:pt x="0" y="34"/>
                    </a:moveTo>
                    <a:lnTo>
                      <a:pt x="0" y="0"/>
                    </a:lnTo>
                    <a:lnTo>
                      <a:pt x="0" y="34"/>
                    </a:lnTo>
                    <a:close/>
                    <a:moveTo>
                      <a:pt x="89" y="34"/>
                    </a:moveTo>
                    <a:lnTo>
                      <a:pt x="89" y="0"/>
                    </a:lnTo>
                    <a:lnTo>
                      <a:pt x="89" y="34"/>
                    </a:lnTo>
                    <a:close/>
                  </a:path>
                </a:pathLst>
              </a:custGeom>
              <a:solidFill>
                <a:srgbClr val="FFFFFF"/>
              </a:solidFill>
              <a:ln w="9525">
                <a:noFill/>
                <a:round/>
                <a:headEnd/>
                <a:tailEnd/>
              </a:ln>
            </p:spPr>
            <p:txBody>
              <a:bodyPr/>
              <a:lstStyle/>
              <a:p>
                <a:endParaRPr lang="en-US"/>
              </a:p>
            </p:txBody>
          </p:sp>
          <p:sp>
            <p:nvSpPr>
              <p:cNvPr id="550" name="Freeform 1637"/>
              <p:cNvSpPr>
                <a:spLocks/>
              </p:cNvSpPr>
              <p:nvPr/>
            </p:nvSpPr>
            <p:spPr bwMode="auto">
              <a:xfrm>
                <a:off x="4549" y="1061"/>
                <a:ext cx="89" cy="34"/>
              </a:xfrm>
              <a:custGeom>
                <a:avLst/>
                <a:gdLst>
                  <a:gd name="T0" fmla="*/ 89 w 89"/>
                  <a:gd name="T1" fmla="*/ 34 h 34"/>
                  <a:gd name="T2" fmla="*/ 89 w 89"/>
                  <a:gd name="T3" fmla="*/ 0 h 34"/>
                  <a:gd name="T4" fmla="*/ 0 w 89"/>
                  <a:gd name="T5" fmla="*/ 0 h 34"/>
                  <a:gd name="T6" fmla="*/ 0 w 89"/>
                  <a:gd name="T7" fmla="*/ 34 h 34"/>
                  <a:gd name="T8" fmla="*/ 89 w 89"/>
                  <a:gd name="T9" fmla="*/ 34 h 34"/>
                  <a:gd name="T10" fmla="*/ 89 w 89"/>
                  <a:gd name="T11" fmla="*/ 34 h 34"/>
                  <a:gd name="T12" fmla="*/ 0 60000 65536"/>
                  <a:gd name="T13" fmla="*/ 0 60000 65536"/>
                  <a:gd name="T14" fmla="*/ 0 60000 65536"/>
                  <a:gd name="T15" fmla="*/ 0 60000 65536"/>
                  <a:gd name="T16" fmla="*/ 0 60000 65536"/>
                  <a:gd name="T17" fmla="*/ 0 60000 65536"/>
                  <a:gd name="T18" fmla="*/ 0 w 89"/>
                  <a:gd name="T19" fmla="*/ 0 h 34"/>
                  <a:gd name="T20" fmla="*/ 89 w 89"/>
                  <a:gd name="T21" fmla="*/ 34 h 34"/>
                </a:gdLst>
                <a:ahLst/>
                <a:cxnLst>
                  <a:cxn ang="T12">
                    <a:pos x="T0" y="T1"/>
                  </a:cxn>
                  <a:cxn ang="T13">
                    <a:pos x="T2" y="T3"/>
                  </a:cxn>
                  <a:cxn ang="T14">
                    <a:pos x="T4" y="T5"/>
                  </a:cxn>
                  <a:cxn ang="T15">
                    <a:pos x="T6" y="T7"/>
                  </a:cxn>
                  <a:cxn ang="T16">
                    <a:pos x="T8" y="T9"/>
                  </a:cxn>
                  <a:cxn ang="T17">
                    <a:pos x="T10" y="T11"/>
                  </a:cxn>
                </a:cxnLst>
                <a:rect l="T18" t="T19" r="T20" b="T21"/>
                <a:pathLst>
                  <a:path w="89" h="34">
                    <a:moveTo>
                      <a:pt x="89" y="34"/>
                    </a:moveTo>
                    <a:lnTo>
                      <a:pt x="89" y="0"/>
                    </a:lnTo>
                    <a:lnTo>
                      <a:pt x="0" y="0"/>
                    </a:lnTo>
                    <a:lnTo>
                      <a:pt x="0" y="34"/>
                    </a:lnTo>
                    <a:lnTo>
                      <a:pt x="89" y="34"/>
                    </a:lnTo>
                    <a:close/>
                  </a:path>
                </a:pathLst>
              </a:custGeom>
              <a:noFill/>
              <a:ln w="0">
                <a:solidFill>
                  <a:srgbClr val="000000"/>
                </a:solidFill>
                <a:round/>
                <a:headEnd/>
                <a:tailEnd/>
              </a:ln>
            </p:spPr>
            <p:txBody>
              <a:bodyPr/>
              <a:lstStyle/>
              <a:p>
                <a:endParaRPr lang="en-US"/>
              </a:p>
            </p:txBody>
          </p:sp>
          <p:sp>
            <p:nvSpPr>
              <p:cNvPr id="551" name="Freeform 1638"/>
              <p:cNvSpPr>
                <a:spLocks/>
              </p:cNvSpPr>
              <p:nvPr/>
            </p:nvSpPr>
            <p:spPr bwMode="auto">
              <a:xfrm>
                <a:off x="4549" y="1061"/>
                <a:ext cx="0" cy="34"/>
              </a:xfrm>
              <a:custGeom>
                <a:avLst/>
                <a:gdLst>
                  <a:gd name="T0" fmla="*/ 34 h 34"/>
                  <a:gd name="T1" fmla="*/ 0 h 34"/>
                  <a:gd name="T2" fmla="*/ 34 h 34"/>
                  <a:gd name="T3" fmla="*/ 0 60000 65536"/>
                  <a:gd name="T4" fmla="*/ 0 60000 65536"/>
                  <a:gd name="T5" fmla="*/ 0 60000 65536"/>
                  <a:gd name="T6" fmla="*/ 0 h 34"/>
                  <a:gd name="T7" fmla="*/ 34 h 34"/>
                </a:gdLst>
                <a:ahLst/>
                <a:cxnLst>
                  <a:cxn ang="T3">
                    <a:pos x="0" y="T0"/>
                  </a:cxn>
                  <a:cxn ang="T4">
                    <a:pos x="0" y="T1"/>
                  </a:cxn>
                  <a:cxn ang="T5">
                    <a:pos x="0" y="T2"/>
                  </a:cxn>
                </a:cxnLst>
                <a:rect l="0" t="T6" r="0" b="T7"/>
                <a:pathLst>
                  <a:path h="34">
                    <a:moveTo>
                      <a:pt x="0" y="34"/>
                    </a:moveTo>
                    <a:lnTo>
                      <a:pt x="0" y="0"/>
                    </a:lnTo>
                    <a:lnTo>
                      <a:pt x="0" y="34"/>
                    </a:lnTo>
                    <a:close/>
                  </a:path>
                </a:pathLst>
              </a:custGeom>
              <a:noFill/>
              <a:ln w="0">
                <a:solidFill>
                  <a:srgbClr val="000000"/>
                </a:solidFill>
                <a:round/>
                <a:headEnd/>
                <a:tailEnd/>
              </a:ln>
            </p:spPr>
            <p:txBody>
              <a:bodyPr/>
              <a:lstStyle/>
              <a:p>
                <a:endParaRPr lang="en-US"/>
              </a:p>
            </p:txBody>
          </p:sp>
          <p:sp>
            <p:nvSpPr>
              <p:cNvPr id="552" name="Freeform 1639"/>
              <p:cNvSpPr>
                <a:spLocks/>
              </p:cNvSpPr>
              <p:nvPr/>
            </p:nvSpPr>
            <p:spPr bwMode="auto">
              <a:xfrm>
                <a:off x="4638" y="1061"/>
                <a:ext cx="0" cy="34"/>
              </a:xfrm>
              <a:custGeom>
                <a:avLst/>
                <a:gdLst>
                  <a:gd name="T0" fmla="*/ 34 h 34"/>
                  <a:gd name="T1" fmla="*/ 0 h 34"/>
                  <a:gd name="T2" fmla="*/ 34 h 34"/>
                  <a:gd name="T3" fmla="*/ 0 60000 65536"/>
                  <a:gd name="T4" fmla="*/ 0 60000 65536"/>
                  <a:gd name="T5" fmla="*/ 0 60000 65536"/>
                  <a:gd name="T6" fmla="*/ 0 h 34"/>
                  <a:gd name="T7" fmla="*/ 34 h 34"/>
                </a:gdLst>
                <a:ahLst/>
                <a:cxnLst>
                  <a:cxn ang="T3">
                    <a:pos x="0" y="T0"/>
                  </a:cxn>
                  <a:cxn ang="T4">
                    <a:pos x="0" y="T1"/>
                  </a:cxn>
                  <a:cxn ang="T5">
                    <a:pos x="0" y="T2"/>
                  </a:cxn>
                </a:cxnLst>
                <a:rect l="0" t="T6" r="0" b="T7"/>
                <a:pathLst>
                  <a:path h="34">
                    <a:moveTo>
                      <a:pt x="0" y="34"/>
                    </a:moveTo>
                    <a:lnTo>
                      <a:pt x="0" y="0"/>
                    </a:lnTo>
                    <a:lnTo>
                      <a:pt x="0" y="34"/>
                    </a:lnTo>
                    <a:close/>
                  </a:path>
                </a:pathLst>
              </a:custGeom>
              <a:noFill/>
              <a:ln w="0">
                <a:solidFill>
                  <a:srgbClr val="000000"/>
                </a:solidFill>
                <a:round/>
                <a:headEnd/>
                <a:tailEnd/>
              </a:ln>
            </p:spPr>
            <p:txBody>
              <a:bodyPr/>
              <a:lstStyle/>
              <a:p>
                <a:endParaRPr lang="en-US"/>
              </a:p>
            </p:txBody>
          </p:sp>
          <p:sp>
            <p:nvSpPr>
              <p:cNvPr id="553" name="Freeform 1640"/>
              <p:cNvSpPr>
                <a:spLocks/>
              </p:cNvSpPr>
              <p:nvPr/>
            </p:nvSpPr>
            <p:spPr bwMode="auto">
              <a:xfrm>
                <a:off x="4751" y="1061"/>
                <a:ext cx="0" cy="34"/>
              </a:xfrm>
              <a:custGeom>
                <a:avLst/>
                <a:gdLst>
                  <a:gd name="T0" fmla="*/ 34 h 34"/>
                  <a:gd name="T1" fmla="*/ 0 h 34"/>
                  <a:gd name="T2" fmla="*/ 34 h 34"/>
                  <a:gd name="T3" fmla="*/ 34 h 34"/>
                  <a:gd name="T4" fmla="*/ 0 60000 65536"/>
                  <a:gd name="T5" fmla="*/ 0 60000 65536"/>
                  <a:gd name="T6" fmla="*/ 0 60000 65536"/>
                  <a:gd name="T7" fmla="*/ 0 60000 65536"/>
                  <a:gd name="T8" fmla="*/ 0 h 34"/>
                  <a:gd name="T9" fmla="*/ 34 h 34"/>
                </a:gdLst>
                <a:ahLst/>
                <a:cxnLst>
                  <a:cxn ang="T4">
                    <a:pos x="0" y="T0"/>
                  </a:cxn>
                  <a:cxn ang="T5">
                    <a:pos x="0" y="T1"/>
                  </a:cxn>
                  <a:cxn ang="T6">
                    <a:pos x="0" y="T2"/>
                  </a:cxn>
                  <a:cxn ang="T7">
                    <a:pos x="0" y="T3"/>
                  </a:cxn>
                </a:cxnLst>
                <a:rect l="0" t="T8" r="0" b="T9"/>
                <a:pathLst>
                  <a:path h="34">
                    <a:moveTo>
                      <a:pt x="0" y="34"/>
                    </a:moveTo>
                    <a:lnTo>
                      <a:pt x="0" y="0"/>
                    </a:lnTo>
                    <a:lnTo>
                      <a:pt x="0" y="34"/>
                    </a:lnTo>
                    <a:close/>
                  </a:path>
                </a:pathLst>
              </a:custGeom>
              <a:noFill/>
              <a:ln w="0">
                <a:solidFill>
                  <a:srgbClr val="000000"/>
                </a:solidFill>
                <a:round/>
                <a:headEnd/>
                <a:tailEnd/>
              </a:ln>
            </p:spPr>
            <p:txBody>
              <a:bodyPr/>
              <a:lstStyle/>
              <a:p>
                <a:endParaRPr lang="en-US"/>
              </a:p>
            </p:txBody>
          </p:sp>
          <p:sp>
            <p:nvSpPr>
              <p:cNvPr id="554" name="Freeform 1641"/>
              <p:cNvSpPr>
                <a:spLocks/>
              </p:cNvSpPr>
              <p:nvPr/>
            </p:nvSpPr>
            <p:spPr bwMode="auto">
              <a:xfrm>
                <a:off x="4651" y="1095"/>
                <a:ext cx="100" cy="0"/>
              </a:xfrm>
              <a:custGeom>
                <a:avLst/>
                <a:gdLst>
                  <a:gd name="T0" fmla="*/ 100 w 100"/>
                  <a:gd name="T1" fmla="*/ 0 w 100"/>
                  <a:gd name="T2" fmla="*/ 100 w 100"/>
                  <a:gd name="T3" fmla="*/ 100 w 100"/>
                  <a:gd name="T4" fmla="*/ 0 60000 65536"/>
                  <a:gd name="T5" fmla="*/ 0 60000 65536"/>
                  <a:gd name="T6" fmla="*/ 0 60000 65536"/>
                  <a:gd name="T7" fmla="*/ 0 60000 65536"/>
                  <a:gd name="T8" fmla="*/ 0 w 100"/>
                  <a:gd name="T9" fmla="*/ 100 w 100"/>
                </a:gdLst>
                <a:ahLst/>
                <a:cxnLst>
                  <a:cxn ang="T4">
                    <a:pos x="T0" y="0"/>
                  </a:cxn>
                  <a:cxn ang="T5">
                    <a:pos x="T1" y="0"/>
                  </a:cxn>
                  <a:cxn ang="T6">
                    <a:pos x="T2" y="0"/>
                  </a:cxn>
                  <a:cxn ang="T7">
                    <a:pos x="T3" y="0"/>
                  </a:cxn>
                </a:cxnLst>
                <a:rect l="T8" t="0" r="T9" b="0"/>
                <a:pathLst>
                  <a:path w="100">
                    <a:moveTo>
                      <a:pt x="100" y="0"/>
                    </a:moveTo>
                    <a:lnTo>
                      <a:pt x="0" y="0"/>
                    </a:lnTo>
                    <a:lnTo>
                      <a:pt x="100" y="0"/>
                    </a:lnTo>
                    <a:close/>
                  </a:path>
                </a:pathLst>
              </a:custGeom>
              <a:noFill/>
              <a:ln w="0">
                <a:solidFill>
                  <a:srgbClr val="000000"/>
                </a:solidFill>
                <a:round/>
                <a:headEnd/>
                <a:tailEnd/>
              </a:ln>
            </p:spPr>
            <p:txBody>
              <a:bodyPr/>
              <a:lstStyle/>
              <a:p>
                <a:endParaRPr lang="en-US"/>
              </a:p>
            </p:txBody>
          </p:sp>
          <p:sp>
            <p:nvSpPr>
              <p:cNvPr id="555" name="Freeform 1642"/>
              <p:cNvSpPr>
                <a:spLocks/>
              </p:cNvSpPr>
              <p:nvPr/>
            </p:nvSpPr>
            <p:spPr bwMode="auto">
              <a:xfrm>
                <a:off x="4651" y="1095"/>
                <a:ext cx="100" cy="0"/>
              </a:xfrm>
              <a:custGeom>
                <a:avLst/>
                <a:gdLst>
                  <a:gd name="T0" fmla="*/ 100 w 100"/>
                  <a:gd name="T1" fmla="*/ 0 w 100"/>
                  <a:gd name="T2" fmla="*/ 100 w 100"/>
                  <a:gd name="T3" fmla="*/ 100 w 100"/>
                  <a:gd name="T4" fmla="*/ 0 60000 65536"/>
                  <a:gd name="T5" fmla="*/ 0 60000 65536"/>
                  <a:gd name="T6" fmla="*/ 0 60000 65536"/>
                  <a:gd name="T7" fmla="*/ 0 60000 65536"/>
                  <a:gd name="T8" fmla="*/ 0 w 100"/>
                  <a:gd name="T9" fmla="*/ 100 w 100"/>
                </a:gdLst>
                <a:ahLst/>
                <a:cxnLst>
                  <a:cxn ang="T4">
                    <a:pos x="T0" y="0"/>
                  </a:cxn>
                  <a:cxn ang="T5">
                    <a:pos x="T1" y="0"/>
                  </a:cxn>
                  <a:cxn ang="T6">
                    <a:pos x="T2" y="0"/>
                  </a:cxn>
                  <a:cxn ang="T7">
                    <a:pos x="T3" y="0"/>
                  </a:cxn>
                </a:cxnLst>
                <a:rect l="T8" t="0" r="T9" b="0"/>
                <a:pathLst>
                  <a:path w="100">
                    <a:moveTo>
                      <a:pt x="100" y="0"/>
                    </a:moveTo>
                    <a:lnTo>
                      <a:pt x="0" y="0"/>
                    </a:lnTo>
                    <a:lnTo>
                      <a:pt x="100" y="0"/>
                    </a:lnTo>
                    <a:close/>
                  </a:path>
                </a:pathLst>
              </a:custGeom>
              <a:noFill/>
              <a:ln w="0">
                <a:solidFill>
                  <a:srgbClr val="000000"/>
                </a:solidFill>
                <a:round/>
                <a:headEnd/>
                <a:tailEnd/>
              </a:ln>
            </p:spPr>
            <p:txBody>
              <a:bodyPr/>
              <a:lstStyle/>
              <a:p>
                <a:endParaRPr lang="en-US"/>
              </a:p>
            </p:txBody>
          </p:sp>
          <p:sp>
            <p:nvSpPr>
              <p:cNvPr id="556" name="Freeform 1643"/>
              <p:cNvSpPr>
                <a:spLocks/>
              </p:cNvSpPr>
              <p:nvPr/>
            </p:nvSpPr>
            <p:spPr bwMode="auto">
              <a:xfrm>
                <a:off x="4651" y="1095"/>
                <a:ext cx="100" cy="0"/>
              </a:xfrm>
              <a:custGeom>
                <a:avLst/>
                <a:gdLst>
                  <a:gd name="T0" fmla="*/ 100 w 100"/>
                  <a:gd name="T1" fmla="*/ 0 w 100"/>
                  <a:gd name="T2" fmla="*/ 100 w 100"/>
                  <a:gd name="T3" fmla="*/ 100 w 100"/>
                  <a:gd name="T4" fmla="*/ 0 60000 65536"/>
                  <a:gd name="T5" fmla="*/ 0 60000 65536"/>
                  <a:gd name="T6" fmla="*/ 0 60000 65536"/>
                  <a:gd name="T7" fmla="*/ 0 60000 65536"/>
                  <a:gd name="T8" fmla="*/ 0 w 100"/>
                  <a:gd name="T9" fmla="*/ 100 w 100"/>
                </a:gdLst>
                <a:ahLst/>
                <a:cxnLst>
                  <a:cxn ang="T4">
                    <a:pos x="T0" y="0"/>
                  </a:cxn>
                  <a:cxn ang="T5">
                    <a:pos x="T1" y="0"/>
                  </a:cxn>
                  <a:cxn ang="T6">
                    <a:pos x="T2" y="0"/>
                  </a:cxn>
                  <a:cxn ang="T7">
                    <a:pos x="T3" y="0"/>
                  </a:cxn>
                </a:cxnLst>
                <a:rect l="T8" t="0" r="T9" b="0"/>
                <a:pathLst>
                  <a:path w="100">
                    <a:moveTo>
                      <a:pt x="100" y="0"/>
                    </a:moveTo>
                    <a:lnTo>
                      <a:pt x="0" y="0"/>
                    </a:lnTo>
                    <a:lnTo>
                      <a:pt x="100" y="0"/>
                    </a:lnTo>
                    <a:close/>
                  </a:path>
                </a:pathLst>
              </a:custGeom>
              <a:noFill/>
              <a:ln w="0">
                <a:solidFill>
                  <a:srgbClr val="000000"/>
                </a:solidFill>
                <a:round/>
                <a:headEnd/>
                <a:tailEnd/>
              </a:ln>
            </p:spPr>
            <p:txBody>
              <a:bodyPr/>
              <a:lstStyle/>
              <a:p>
                <a:endParaRPr lang="en-US"/>
              </a:p>
            </p:txBody>
          </p:sp>
          <p:sp>
            <p:nvSpPr>
              <p:cNvPr id="557" name="Freeform 1644"/>
              <p:cNvSpPr>
                <a:spLocks noEditPoints="1"/>
              </p:cNvSpPr>
              <p:nvPr/>
            </p:nvSpPr>
            <p:spPr bwMode="auto">
              <a:xfrm>
                <a:off x="4651" y="1061"/>
                <a:ext cx="100" cy="34"/>
              </a:xfrm>
              <a:custGeom>
                <a:avLst/>
                <a:gdLst>
                  <a:gd name="T0" fmla="*/ 100 w 100"/>
                  <a:gd name="T1" fmla="*/ 34 h 34"/>
                  <a:gd name="T2" fmla="*/ 100 w 100"/>
                  <a:gd name="T3" fmla="*/ 0 h 34"/>
                  <a:gd name="T4" fmla="*/ 0 w 100"/>
                  <a:gd name="T5" fmla="*/ 0 h 34"/>
                  <a:gd name="T6" fmla="*/ 0 w 100"/>
                  <a:gd name="T7" fmla="*/ 34 h 34"/>
                  <a:gd name="T8" fmla="*/ 100 w 100"/>
                  <a:gd name="T9" fmla="*/ 34 h 34"/>
                  <a:gd name="T10" fmla="*/ 100 w 100"/>
                  <a:gd name="T11" fmla="*/ 34 h 34"/>
                  <a:gd name="T12" fmla="*/ 0 w 100"/>
                  <a:gd name="T13" fmla="*/ 34 h 34"/>
                  <a:gd name="T14" fmla="*/ 0 w 100"/>
                  <a:gd name="T15" fmla="*/ 0 h 34"/>
                  <a:gd name="T16" fmla="*/ 0 w 100"/>
                  <a:gd name="T17" fmla="*/ 34 h 34"/>
                  <a:gd name="T18" fmla="*/ 0 w 100"/>
                  <a:gd name="T19" fmla="*/ 34 h 34"/>
                  <a:gd name="T20" fmla="*/ 100 w 100"/>
                  <a:gd name="T21" fmla="*/ 34 h 34"/>
                  <a:gd name="T22" fmla="*/ 100 w 100"/>
                  <a:gd name="T23" fmla="*/ 0 h 34"/>
                  <a:gd name="T24" fmla="*/ 100 w 100"/>
                  <a:gd name="T25" fmla="*/ 34 h 34"/>
                  <a:gd name="T26" fmla="*/ 100 w 100"/>
                  <a:gd name="T27" fmla="*/ 34 h 3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00"/>
                  <a:gd name="T43" fmla="*/ 0 h 34"/>
                  <a:gd name="T44" fmla="*/ 100 w 100"/>
                  <a:gd name="T45" fmla="*/ 34 h 3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00" h="34">
                    <a:moveTo>
                      <a:pt x="100" y="34"/>
                    </a:moveTo>
                    <a:lnTo>
                      <a:pt x="100" y="0"/>
                    </a:lnTo>
                    <a:lnTo>
                      <a:pt x="0" y="0"/>
                    </a:lnTo>
                    <a:lnTo>
                      <a:pt x="0" y="34"/>
                    </a:lnTo>
                    <a:lnTo>
                      <a:pt x="100" y="34"/>
                    </a:lnTo>
                    <a:close/>
                    <a:moveTo>
                      <a:pt x="0" y="34"/>
                    </a:moveTo>
                    <a:lnTo>
                      <a:pt x="0" y="0"/>
                    </a:lnTo>
                    <a:lnTo>
                      <a:pt x="0" y="34"/>
                    </a:lnTo>
                    <a:close/>
                    <a:moveTo>
                      <a:pt x="100" y="34"/>
                    </a:moveTo>
                    <a:lnTo>
                      <a:pt x="100" y="0"/>
                    </a:lnTo>
                    <a:lnTo>
                      <a:pt x="100" y="34"/>
                    </a:lnTo>
                    <a:close/>
                  </a:path>
                </a:pathLst>
              </a:custGeom>
              <a:solidFill>
                <a:srgbClr val="EAEAEA"/>
              </a:solidFill>
              <a:ln w="9525">
                <a:noFill/>
                <a:round/>
                <a:headEnd/>
                <a:tailEnd/>
              </a:ln>
            </p:spPr>
            <p:txBody>
              <a:bodyPr/>
              <a:lstStyle/>
              <a:p>
                <a:endParaRPr lang="en-US"/>
              </a:p>
            </p:txBody>
          </p:sp>
          <p:sp>
            <p:nvSpPr>
              <p:cNvPr id="558" name="Freeform 1645"/>
              <p:cNvSpPr>
                <a:spLocks/>
              </p:cNvSpPr>
              <p:nvPr/>
            </p:nvSpPr>
            <p:spPr bwMode="auto">
              <a:xfrm>
                <a:off x="4651" y="1061"/>
                <a:ext cx="100" cy="34"/>
              </a:xfrm>
              <a:custGeom>
                <a:avLst/>
                <a:gdLst>
                  <a:gd name="T0" fmla="*/ 100 w 100"/>
                  <a:gd name="T1" fmla="*/ 34 h 34"/>
                  <a:gd name="T2" fmla="*/ 100 w 100"/>
                  <a:gd name="T3" fmla="*/ 0 h 34"/>
                  <a:gd name="T4" fmla="*/ 0 w 100"/>
                  <a:gd name="T5" fmla="*/ 0 h 34"/>
                  <a:gd name="T6" fmla="*/ 0 w 100"/>
                  <a:gd name="T7" fmla="*/ 34 h 34"/>
                  <a:gd name="T8" fmla="*/ 100 w 100"/>
                  <a:gd name="T9" fmla="*/ 34 h 34"/>
                  <a:gd name="T10" fmla="*/ 100 w 100"/>
                  <a:gd name="T11" fmla="*/ 34 h 34"/>
                  <a:gd name="T12" fmla="*/ 0 60000 65536"/>
                  <a:gd name="T13" fmla="*/ 0 60000 65536"/>
                  <a:gd name="T14" fmla="*/ 0 60000 65536"/>
                  <a:gd name="T15" fmla="*/ 0 60000 65536"/>
                  <a:gd name="T16" fmla="*/ 0 60000 65536"/>
                  <a:gd name="T17" fmla="*/ 0 60000 65536"/>
                  <a:gd name="T18" fmla="*/ 0 w 100"/>
                  <a:gd name="T19" fmla="*/ 0 h 34"/>
                  <a:gd name="T20" fmla="*/ 100 w 100"/>
                  <a:gd name="T21" fmla="*/ 34 h 34"/>
                </a:gdLst>
                <a:ahLst/>
                <a:cxnLst>
                  <a:cxn ang="T12">
                    <a:pos x="T0" y="T1"/>
                  </a:cxn>
                  <a:cxn ang="T13">
                    <a:pos x="T2" y="T3"/>
                  </a:cxn>
                  <a:cxn ang="T14">
                    <a:pos x="T4" y="T5"/>
                  </a:cxn>
                  <a:cxn ang="T15">
                    <a:pos x="T6" y="T7"/>
                  </a:cxn>
                  <a:cxn ang="T16">
                    <a:pos x="T8" y="T9"/>
                  </a:cxn>
                  <a:cxn ang="T17">
                    <a:pos x="T10" y="T11"/>
                  </a:cxn>
                </a:cxnLst>
                <a:rect l="T18" t="T19" r="T20" b="T21"/>
                <a:pathLst>
                  <a:path w="100" h="34">
                    <a:moveTo>
                      <a:pt x="100" y="34"/>
                    </a:moveTo>
                    <a:lnTo>
                      <a:pt x="100" y="0"/>
                    </a:lnTo>
                    <a:lnTo>
                      <a:pt x="0" y="0"/>
                    </a:lnTo>
                    <a:lnTo>
                      <a:pt x="0" y="34"/>
                    </a:lnTo>
                    <a:lnTo>
                      <a:pt x="100" y="34"/>
                    </a:lnTo>
                    <a:close/>
                  </a:path>
                </a:pathLst>
              </a:custGeom>
              <a:noFill/>
              <a:ln w="0">
                <a:solidFill>
                  <a:srgbClr val="000000"/>
                </a:solidFill>
                <a:round/>
                <a:headEnd/>
                <a:tailEnd/>
              </a:ln>
            </p:spPr>
            <p:txBody>
              <a:bodyPr/>
              <a:lstStyle/>
              <a:p>
                <a:endParaRPr lang="en-US"/>
              </a:p>
            </p:txBody>
          </p:sp>
          <p:sp>
            <p:nvSpPr>
              <p:cNvPr id="559" name="Freeform 1646"/>
              <p:cNvSpPr>
                <a:spLocks/>
              </p:cNvSpPr>
              <p:nvPr/>
            </p:nvSpPr>
            <p:spPr bwMode="auto">
              <a:xfrm>
                <a:off x="4651" y="1061"/>
                <a:ext cx="0" cy="34"/>
              </a:xfrm>
              <a:custGeom>
                <a:avLst/>
                <a:gdLst>
                  <a:gd name="T0" fmla="*/ 34 h 34"/>
                  <a:gd name="T1" fmla="*/ 0 h 34"/>
                  <a:gd name="T2" fmla="*/ 34 h 34"/>
                  <a:gd name="T3" fmla="*/ 0 60000 65536"/>
                  <a:gd name="T4" fmla="*/ 0 60000 65536"/>
                  <a:gd name="T5" fmla="*/ 0 60000 65536"/>
                  <a:gd name="T6" fmla="*/ 0 h 34"/>
                  <a:gd name="T7" fmla="*/ 34 h 34"/>
                </a:gdLst>
                <a:ahLst/>
                <a:cxnLst>
                  <a:cxn ang="T3">
                    <a:pos x="0" y="T0"/>
                  </a:cxn>
                  <a:cxn ang="T4">
                    <a:pos x="0" y="T1"/>
                  </a:cxn>
                  <a:cxn ang="T5">
                    <a:pos x="0" y="T2"/>
                  </a:cxn>
                </a:cxnLst>
                <a:rect l="0" t="T6" r="0" b="T7"/>
                <a:pathLst>
                  <a:path h="34">
                    <a:moveTo>
                      <a:pt x="0" y="34"/>
                    </a:moveTo>
                    <a:lnTo>
                      <a:pt x="0" y="0"/>
                    </a:lnTo>
                    <a:lnTo>
                      <a:pt x="0" y="34"/>
                    </a:lnTo>
                    <a:close/>
                  </a:path>
                </a:pathLst>
              </a:custGeom>
              <a:noFill/>
              <a:ln w="0">
                <a:solidFill>
                  <a:srgbClr val="000000"/>
                </a:solidFill>
                <a:round/>
                <a:headEnd/>
                <a:tailEnd/>
              </a:ln>
            </p:spPr>
            <p:txBody>
              <a:bodyPr/>
              <a:lstStyle/>
              <a:p>
                <a:endParaRPr lang="en-US"/>
              </a:p>
            </p:txBody>
          </p:sp>
          <p:sp>
            <p:nvSpPr>
              <p:cNvPr id="560" name="Freeform 1647"/>
              <p:cNvSpPr>
                <a:spLocks/>
              </p:cNvSpPr>
              <p:nvPr/>
            </p:nvSpPr>
            <p:spPr bwMode="auto">
              <a:xfrm>
                <a:off x="4751" y="1061"/>
                <a:ext cx="0" cy="34"/>
              </a:xfrm>
              <a:custGeom>
                <a:avLst/>
                <a:gdLst>
                  <a:gd name="T0" fmla="*/ 34 h 34"/>
                  <a:gd name="T1" fmla="*/ 0 h 34"/>
                  <a:gd name="T2" fmla="*/ 34 h 34"/>
                  <a:gd name="T3" fmla="*/ 0 60000 65536"/>
                  <a:gd name="T4" fmla="*/ 0 60000 65536"/>
                  <a:gd name="T5" fmla="*/ 0 60000 65536"/>
                  <a:gd name="T6" fmla="*/ 0 h 34"/>
                  <a:gd name="T7" fmla="*/ 34 h 34"/>
                </a:gdLst>
                <a:ahLst/>
                <a:cxnLst>
                  <a:cxn ang="T3">
                    <a:pos x="0" y="T0"/>
                  </a:cxn>
                  <a:cxn ang="T4">
                    <a:pos x="0" y="T1"/>
                  </a:cxn>
                  <a:cxn ang="T5">
                    <a:pos x="0" y="T2"/>
                  </a:cxn>
                </a:cxnLst>
                <a:rect l="0" t="T6" r="0" b="T7"/>
                <a:pathLst>
                  <a:path h="34">
                    <a:moveTo>
                      <a:pt x="0" y="34"/>
                    </a:moveTo>
                    <a:lnTo>
                      <a:pt x="0" y="0"/>
                    </a:lnTo>
                    <a:lnTo>
                      <a:pt x="0" y="34"/>
                    </a:lnTo>
                    <a:close/>
                  </a:path>
                </a:pathLst>
              </a:custGeom>
              <a:noFill/>
              <a:ln w="0">
                <a:solidFill>
                  <a:srgbClr val="000000"/>
                </a:solidFill>
                <a:round/>
                <a:headEnd/>
                <a:tailEnd/>
              </a:ln>
            </p:spPr>
            <p:txBody>
              <a:bodyPr/>
              <a:lstStyle/>
              <a:p>
                <a:endParaRPr lang="en-US"/>
              </a:p>
            </p:txBody>
          </p:sp>
          <p:sp>
            <p:nvSpPr>
              <p:cNvPr id="561" name="Freeform 1648"/>
              <p:cNvSpPr>
                <a:spLocks/>
              </p:cNvSpPr>
              <p:nvPr/>
            </p:nvSpPr>
            <p:spPr bwMode="auto">
              <a:xfrm>
                <a:off x="4860" y="1061"/>
                <a:ext cx="0" cy="34"/>
              </a:xfrm>
              <a:custGeom>
                <a:avLst/>
                <a:gdLst>
                  <a:gd name="T0" fmla="*/ 34 h 34"/>
                  <a:gd name="T1" fmla="*/ 0 h 34"/>
                  <a:gd name="T2" fmla="*/ 34 h 34"/>
                  <a:gd name="T3" fmla="*/ 34 h 34"/>
                  <a:gd name="T4" fmla="*/ 0 60000 65536"/>
                  <a:gd name="T5" fmla="*/ 0 60000 65536"/>
                  <a:gd name="T6" fmla="*/ 0 60000 65536"/>
                  <a:gd name="T7" fmla="*/ 0 60000 65536"/>
                  <a:gd name="T8" fmla="*/ 0 h 34"/>
                  <a:gd name="T9" fmla="*/ 34 h 34"/>
                </a:gdLst>
                <a:ahLst/>
                <a:cxnLst>
                  <a:cxn ang="T4">
                    <a:pos x="0" y="T0"/>
                  </a:cxn>
                  <a:cxn ang="T5">
                    <a:pos x="0" y="T1"/>
                  </a:cxn>
                  <a:cxn ang="T6">
                    <a:pos x="0" y="T2"/>
                  </a:cxn>
                  <a:cxn ang="T7">
                    <a:pos x="0" y="T3"/>
                  </a:cxn>
                </a:cxnLst>
                <a:rect l="0" t="T8" r="0" b="T9"/>
                <a:pathLst>
                  <a:path h="34">
                    <a:moveTo>
                      <a:pt x="0" y="34"/>
                    </a:moveTo>
                    <a:lnTo>
                      <a:pt x="0" y="0"/>
                    </a:lnTo>
                    <a:lnTo>
                      <a:pt x="0" y="34"/>
                    </a:lnTo>
                    <a:close/>
                  </a:path>
                </a:pathLst>
              </a:custGeom>
              <a:noFill/>
              <a:ln w="0">
                <a:solidFill>
                  <a:srgbClr val="000000"/>
                </a:solidFill>
                <a:round/>
                <a:headEnd/>
                <a:tailEnd/>
              </a:ln>
            </p:spPr>
            <p:txBody>
              <a:bodyPr/>
              <a:lstStyle/>
              <a:p>
                <a:endParaRPr lang="en-US"/>
              </a:p>
            </p:txBody>
          </p:sp>
          <p:sp>
            <p:nvSpPr>
              <p:cNvPr id="562" name="Freeform 1649"/>
              <p:cNvSpPr>
                <a:spLocks/>
              </p:cNvSpPr>
              <p:nvPr/>
            </p:nvSpPr>
            <p:spPr bwMode="auto">
              <a:xfrm>
                <a:off x="4764" y="1095"/>
                <a:ext cx="96" cy="0"/>
              </a:xfrm>
              <a:custGeom>
                <a:avLst/>
                <a:gdLst>
                  <a:gd name="T0" fmla="*/ 96 w 96"/>
                  <a:gd name="T1" fmla="*/ 0 w 96"/>
                  <a:gd name="T2" fmla="*/ 96 w 96"/>
                  <a:gd name="T3" fmla="*/ 96 w 96"/>
                  <a:gd name="T4" fmla="*/ 0 60000 65536"/>
                  <a:gd name="T5" fmla="*/ 0 60000 65536"/>
                  <a:gd name="T6" fmla="*/ 0 60000 65536"/>
                  <a:gd name="T7" fmla="*/ 0 60000 65536"/>
                  <a:gd name="T8" fmla="*/ 0 w 96"/>
                  <a:gd name="T9" fmla="*/ 96 w 96"/>
                </a:gdLst>
                <a:ahLst/>
                <a:cxnLst>
                  <a:cxn ang="T4">
                    <a:pos x="T0" y="0"/>
                  </a:cxn>
                  <a:cxn ang="T5">
                    <a:pos x="T1" y="0"/>
                  </a:cxn>
                  <a:cxn ang="T6">
                    <a:pos x="T2" y="0"/>
                  </a:cxn>
                  <a:cxn ang="T7">
                    <a:pos x="T3" y="0"/>
                  </a:cxn>
                </a:cxnLst>
                <a:rect l="T8" t="0" r="T9" b="0"/>
                <a:pathLst>
                  <a:path w="96">
                    <a:moveTo>
                      <a:pt x="96" y="0"/>
                    </a:moveTo>
                    <a:lnTo>
                      <a:pt x="0" y="0"/>
                    </a:lnTo>
                    <a:lnTo>
                      <a:pt x="96" y="0"/>
                    </a:lnTo>
                    <a:close/>
                  </a:path>
                </a:pathLst>
              </a:custGeom>
              <a:noFill/>
              <a:ln w="0">
                <a:solidFill>
                  <a:srgbClr val="000000"/>
                </a:solidFill>
                <a:round/>
                <a:headEnd/>
                <a:tailEnd/>
              </a:ln>
            </p:spPr>
            <p:txBody>
              <a:bodyPr/>
              <a:lstStyle/>
              <a:p>
                <a:endParaRPr lang="en-US"/>
              </a:p>
            </p:txBody>
          </p:sp>
          <p:sp>
            <p:nvSpPr>
              <p:cNvPr id="563" name="Freeform 1650"/>
              <p:cNvSpPr>
                <a:spLocks/>
              </p:cNvSpPr>
              <p:nvPr/>
            </p:nvSpPr>
            <p:spPr bwMode="auto">
              <a:xfrm>
                <a:off x="4764" y="1095"/>
                <a:ext cx="96" cy="0"/>
              </a:xfrm>
              <a:custGeom>
                <a:avLst/>
                <a:gdLst>
                  <a:gd name="T0" fmla="*/ 96 w 96"/>
                  <a:gd name="T1" fmla="*/ 0 w 96"/>
                  <a:gd name="T2" fmla="*/ 96 w 96"/>
                  <a:gd name="T3" fmla="*/ 96 w 96"/>
                  <a:gd name="T4" fmla="*/ 0 60000 65536"/>
                  <a:gd name="T5" fmla="*/ 0 60000 65536"/>
                  <a:gd name="T6" fmla="*/ 0 60000 65536"/>
                  <a:gd name="T7" fmla="*/ 0 60000 65536"/>
                  <a:gd name="T8" fmla="*/ 0 w 96"/>
                  <a:gd name="T9" fmla="*/ 96 w 96"/>
                </a:gdLst>
                <a:ahLst/>
                <a:cxnLst>
                  <a:cxn ang="T4">
                    <a:pos x="T0" y="0"/>
                  </a:cxn>
                  <a:cxn ang="T5">
                    <a:pos x="T1" y="0"/>
                  </a:cxn>
                  <a:cxn ang="T6">
                    <a:pos x="T2" y="0"/>
                  </a:cxn>
                  <a:cxn ang="T7">
                    <a:pos x="T3" y="0"/>
                  </a:cxn>
                </a:cxnLst>
                <a:rect l="T8" t="0" r="T9" b="0"/>
                <a:pathLst>
                  <a:path w="96">
                    <a:moveTo>
                      <a:pt x="96" y="0"/>
                    </a:moveTo>
                    <a:lnTo>
                      <a:pt x="0" y="0"/>
                    </a:lnTo>
                    <a:lnTo>
                      <a:pt x="96" y="0"/>
                    </a:lnTo>
                    <a:close/>
                  </a:path>
                </a:pathLst>
              </a:custGeom>
              <a:noFill/>
              <a:ln w="0">
                <a:solidFill>
                  <a:srgbClr val="000000"/>
                </a:solidFill>
                <a:round/>
                <a:headEnd/>
                <a:tailEnd/>
              </a:ln>
            </p:spPr>
            <p:txBody>
              <a:bodyPr/>
              <a:lstStyle/>
              <a:p>
                <a:endParaRPr lang="en-US"/>
              </a:p>
            </p:txBody>
          </p:sp>
          <p:sp>
            <p:nvSpPr>
              <p:cNvPr id="564" name="Freeform 1651"/>
              <p:cNvSpPr>
                <a:spLocks/>
              </p:cNvSpPr>
              <p:nvPr/>
            </p:nvSpPr>
            <p:spPr bwMode="auto">
              <a:xfrm>
                <a:off x="4764" y="1095"/>
                <a:ext cx="96" cy="0"/>
              </a:xfrm>
              <a:custGeom>
                <a:avLst/>
                <a:gdLst>
                  <a:gd name="T0" fmla="*/ 96 w 96"/>
                  <a:gd name="T1" fmla="*/ 0 w 96"/>
                  <a:gd name="T2" fmla="*/ 96 w 96"/>
                  <a:gd name="T3" fmla="*/ 96 w 96"/>
                  <a:gd name="T4" fmla="*/ 0 60000 65536"/>
                  <a:gd name="T5" fmla="*/ 0 60000 65536"/>
                  <a:gd name="T6" fmla="*/ 0 60000 65536"/>
                  <a:gd name="T7" fmla="*/ 0 60000 65536"/>
                  <a:gd name="T8" fmla="*/ 0 w 96"/>
                  <a:gd name="T9" fmla="*/ 96 w 96"/>
                </a:gdLst>
                <a:ahLst/>
                <a:cxnLst>
                  <a:cxn ang="T4">
                    <a:pos x="T0" y="0"/>
                  </a:cxn>
                  <a:cxn ang="T5">
                    <a:pos x="T1" y="0"/>
                  </a:cxn>
                  <a:cxn ang="T6">
                    <a:pos x="T2" y="0"/>
                  </a:cxn>
                  <a:cxn ang="T7">
                    <a:pos x="T3" y="0"/>
                  </a:cxn>
                </a:cxnLst>
                <a:rect l="T8" t="0" r="T9" b="0"/>
                <a:pathLst>
                  <a:path w="96">
                    <a:moveTo>
                      <a:pt x="96" y="0"/>
                    </a:moveTo>
                    <a:lnTo>
                      <a:pt x="0" y="0"/>
                    </a:lnTo>
                    <a:lnTo>
                      <a:pt x="96" y="0"/>
                    </a:lnTo>
                    <a:close/>
                  </a:path>
                </a:pathLst>
              </a:custGeom>
              <a:noFill/>
              <a:ln w="0">
                <a:solidFill>
                  <a:srgbClr val="000000"/>
                </a:solidFill>
                <a:round/>
                <a:headEnd/>
                <a:tailEnd/>
              </a:ln>
            </p:spPr>
            <p:txBody>
              <a:bodyPr/>
              <a:lstStyle/>
              <a:p>
                <a:endParaRPr lang="en-US"/>
              </a:p>
            </p:txBody>
          </p:sp>
          <p:sp>
            <p:nvSpPr>
              <p:cNvPr id="565" name="Freeform 1652"/>
              <p:cNvSpPr>
                <a:spLocks noEditPoints="1"/>
              </p:cNvSpPr>
              <p:nvPr/>
            </p:nvSpPr>
            <p:spPr bwMode="auto">
              <a:xfrm>
                <a:off x="4764" y="1061"/>
                <a:ext cx="96" cy="34"/>
              </a:xfrm>
              <a:custGeom>
                <a:avLst/>
                <a:gdLst>
                  <a:gd name="T0" fmla="*/ 96 w 96"/>
                  <a:gd name="T1" fmla="*/ 34 h 34"/>
                  <a:gd name="T2" fmla="*/ 96 w 96"/>
                  <a:gd name="T3" fmla="*/ 0 h 34"/>
                  <a:gd name="T4" fmla="*/ 0 w 96"/>
                  <a:gd name="T5" fmla="*/ 0 h 34"/>
                  <a:gd name="T6" fmla="*/ 0 w 96"/>
                  <a:gd name="T7" fmla="*/ 34 h 34"/>
                  <a:gd name="T8" fmla="*/ 96 w 96"/>
                  <a:gd name="T9" fmla="*/ 34 h 34"/>
                  <a:gd name="T10" fmla="*/ 96 w 96"/>
                  <a:gd name="T11" fmla="*/ 34 h 34"/>
                  <a:gd name="T12" fmla="*/ 0 w 96"/>
                  <a:gd name="T13" fmla="*/ 34 h 34"/>
                  <a:gd name="T14" fmla="*/ 0 w 96"/>
                  <a:gd name="T15" fmla="*/ 0 h 34"/>
                  <a:gd name="T16" fmla="*/ 0 w 96"/>
                  <a:gd name="T17" fmla="*/ 34 h 34"/>
                  <a:gd name="T18" fmla="*/ 0 w 96"/>
                  <a:gd name="T19" fmla="*/ 34 h 34"/>
                  <a:gd name="T20" fmla="*/ 96 w 96"/>
                  <a:gd name="T21" fmla="*/ 34 h 34"/>
                  <a:gd name="T22" fmla="*/ 96 w 96"/>
                  <a:gd name="T23" fmla="*/ 0 h 34"/>
                  <a:gd name="T24" fmla="*/ 96 w 96"/>
                  <a:gd name="T25" fmla="*/ 34 h 34"/>
                  <a:gd name="T26" fmla="*/ 96 w 96"/>
                  <a:gd name="T27" fmla="*/ 34 h 3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96"/>
                  <a:gd name="T43" fmla="*/ 0 h 34"/>
                  <a:gd name="T44" fmla="*/ 96 w 96"/>
                  <a:gd name="T45" fmla="*/ 34 h 3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96" h="34">
                    <a:moveTo>
                      <a:pt x="96" y="34"/>
                    </a:moveTo>
                    <a:lnTo>
                      <a:pt x="96" y="0"/>
                    </a:lnTo>
                    <a:lnTo>
                      <a:pt x="0" y="0"/>
                    </a:lnTo>
                    <a:lnTo>
                      <a:pt x="0" y="34"/>
                    </a:lnTo>
                    <a:lnTo>
                      <a:pt x="96" y="34"/>
                    </a:lnTo>
                    <a:close/>
                    <a:moveTo>
                      <a:pt x="0" y="34"/>
                    </a:moveTo>
                    <a:lnTo>
                      <a:pt x="0" y="0"/>
                    </a:lnTo>
                    <a:lnTo>
                      <a:pt x="0" y="34"/>
                    </a:lnTo>
                    <a:close/>
                    <a:moveTo>
                      <a:pt x="96" y="34"/>
                    </a:moveTo>
                    <a:lnTo>
                      <a:pt x="96" y="0"/>
                    </a:lnTo>
                    <a:lnTo>
                      <a:pt x="96" y="34"/>
                    </a:lnTo>
                    <a:close/>
                  </a:path>
                </a:pathLst>
              </a:custGeom>
              <a:solidFill>
                <a:srgbClr val="FFFFFF"/>
              </a:solidFill>
              <a:ln w="9525">
                <a:noFill/>
                <a:round/>
                <a:headEnd/>
                <a:tailEnd/>
              </a:ln>
            </p:spPr>
            <p:txBody>
              <a:bodyPr/>
              <a:lstStyle/>
              <a:p>
                <a:endParaRPr lang="en-US"/>
              </a:p>
            </p:txBody>
          </p:sp>
          <p:sp>
            <p:nvSpPr>
              <p:cNvPr id="566" name="Freeform 1653"/>
              <p:cNvSpPr>
                <a:spLocks/>
              </p:cNvSpPr>
              <p:nvPr/>
            </p:nvSpPr>
            <p:spPr bwMode="auto">
              <a:xfrm>
                <a:off x="4764" y="1061"/>
                <a:ext cx="96" cy="34"/>
              </a:xfrm>
              <a:custGeom>
                <a:avLst/>
                <a:gdLst>
                  <a:gd name="T0" fmla="*/ 96 w 96"/>
                  <a:gd name="T1" fmla="*/ 34 h 34"/>
                  <a:gd name="T2" fmla="*/ 96 w 96"/>
                  <a:gd name="T3" fmla="*/ 0 h 34"/>
                  <a:gd name="T4" fmla="*/ 0 w 96"/>
                  <a:gd name="T5" fmla="*/ 0 h 34"/>
                  <a:gd name="T6" fmla="*/ 0 w 96"/>
                  <a:gd name="T7" fmla="*/ 34 h 34"/>
                  <a:gd name="T8" fmla="*/ 96 w 96"/>
                  <a:gd name="T9" fmla="*/ 34 h 34"/>
                  <a:gd name="T10" fmla="*/ 96 w 96"/>
                  <a:gd name="T11" fmla="*/ 34 h 34"/>
                  <a:gd name="T12" fmla="*/ 0 60000 65536"/>
                  <a:gd name="T13" fmla="*/ 0 60000 65536"/>
                  <a:gd name="T14" fmla="*/ 0 60000 65536"/>
                  <a:gd name="T15" fmla="*/ 0 60000 65536"/>
                  <a:gd name="T16" fmla="*/ 0 60000 65536"/>
                  <a:gd name="T17" fmla="*/ 0 60000 65536"/>
                  <a:gd name="T18" fmla="*/ 0 w 96"/>
                  <a:gd name="T19" fmla="*/ 0 h 34"/>
                  <a:gd name="T20" fmla="*/ 96 w 96"/>
                  <a:gd name="T21" fmla="*/ 34 h 34"/>
                </a:gdLst>
                <a:ahLst/>
                <a:cxnLst>
                  <a:cxn ang="T12">
                    <a:pos x="T0" y="T1"/>
                  </a:cxn>
                  <a:cxn ang="T13">
                    <a:pos x="T2" y="T3"/>
                  </a:cxn>
                  <a:cxn ang="T14">
                    <a:pos x="T4" y="T5"/>
                  </a:cxn>
                  <a:cxn ang="T15">
                    <a:pos x="T6" y="T7"/>
                  </a:cxn>
                  <a:cxn ang="T16">
                    <a:pos x="T8" y="T9"/>
                  </a:cxn>
                  <a:cxn ang="T17">
                    <a:pos x="T10" y="T11"/>
                  </a:cxn>
                </a:cxnLst>
                <a:rect l="T18" t="T19" r="T20" b="T21"/>
                <a:pathLst>
                  <a:path w="96" h="34">
                    <a:moveTo>
                      <a:pt x="96" y="34"/>
                    </a:moveTo>
                    <a:lnTo>
                      <a:pt x="96" y="0"/>
                    </a:lnTo>
                    <a:lnTo>
                      <a:pt x="0" y="0"/>
                    </a:lnTo>
                    <a:lnTo>
                      <a:pt x="0" y="34"/>
                    </a:lnTo>
                    <a:lnTo>
                      <a:pt x="96" y="34"/>
                    </a:lnTo>
                    <a:close/>
                  </a:path>
                </a:pathLst>
              </a:custGeom>
              <a:noFill/>
              <a:ln w="0">
                <a:solidFill>
                  <a:srgbClr val="000000"/>
                </a:solidFill>
                <a:round/>
                <a:headEnd/>
                <a:tailEnd/>
              </a:ln>
            </p:spPr>
            <p:txBody>
              <a:bodyPr/>
              <a:lstStyle/>
              <a:p>
                <a:endParaRPr lang="en-US"/>
              </a:p>
            </p:txBody>
          </p:sp>
          <p:sp>
            <p:nvSpPr>
              <p:cNvPr id="567" name="Freeform 1654"/>
              <p:cNvSpPr>
                <a:spLocks/>
              </p:cNvSpPr>
              <p:nvPr/>
            </p:nvSpPr>
            <p:spPr bwMode="auto">
              <a:xfrm>
                <a:off x="4764" y="1061"/>
                <a:ext cx="0" cy="34"/>
              </a:xfrm>
              <a:custGeom>
                <a:avLst/>
                <a:gdLst>
                  <a:gd name="T0" fmla="*/ 34 h 34"/>
                  <a:gd name="T1" fmla="*/ 0 h 34"/>
                  <a:gd name="T2" fmla="*/ 34 h 34"/>
                  <a:gd name="T3" fmla="*/ 0 60000 65536"/>
                  <a:gd name="T4" fmla="*/ 0 60000 65536"/>
                  <a:gd name="T5" fmla="*/ 0 60000 65536"/>
                  <a:gd name="T6" fmla="*/ 0 h 34"/>
                  <a:gd name="T7" fmla="*/ 34 h 34"/>
                </a:gdLst>
                <a:ahLst/>
                <a:cxnLst>
                  <a:cxn ang="T3">
                    <a:pos x="0" y="T0"/>
                  </a:cxn>
                  <a:cxn ang="T4">
                    <a:pos x="0" y="T1"/>
                  </a:cxn>
                  <a:cxn ang="T5">
                    <a:pos x="0" y="T2"/>
                  </a:cxn>
                </a:cxnLst>
                <a:rect l="0" t="T6" r="0" b="T7"/>
                <a:pathLst>
                  <a:path h="34">
                    <a:moveTo>
                      <a:pt x="0" y="34"/>
                    </a:moveTo>
                    <a:lnTo>
                      <a:pt x="0" y="0"/>
                    </a:lnTo>
                    <a:lnTo>
                      <a:pt x="0" y="34"/>
                    </a:lnTo>
                    <a:close/>
                  </a:path>
                </a:pathLst>
              </a:custGeom>
              <a:noFill/>
              <a:ln w="0">
                <a:solidFill>
                  <a:srgbClr val="000000"/>
                </a:solidFill>
                <a:round/>
                <a:headEnd/>
                <a:tailEnd/>
              </a:ln>
            </p:spPr>
            <p:txBody>
              <a:bodyPr/>
              <a:lstStyle/>
              <a:p>
                <a:endParaRPr lang="en-US"/>
              </a:p>
            </p:txBody>
          </p:sp>
          <p:sp>
            <p:nvSpPr>
              <p:cNvPr id="568" name="Freeform 1655"/>
              <p:cNvSpPr>
                <a:spLocks/>
              </p:cNvSpPr>
              <p:nvPr/>
            </p:nvSpPr>
            <p:spPr bwMode="auto">
              <a:xfrm>
                <a:off x="4860" y="1061"/>
                <a:ext cx="0" cy="34"/>
              </a:xfrm>
              <a:custGeom>
                <a:avLst/>
                <a:gdLst>
                  <a:gd name="T0" fmla="*/ 34 h 34"/>
                  <a:gd name="T1" fmla="*/ 0 h 34"/>
                  <a:gd name="T2" fmla="*/ 34 h 34"/>
                  <a:gd name="T3" fmla="*/ 0 60000 65536"/>
                  <a:gd name="T4" fmla="*/ 0 60000 65536"/>
                  <a:gd name="T5" fmla="*/ 0 60000 65536"/>
                  <a:gd name="T6" fmla="*/ 0 h 34"/>
                  <a:gd name="T7" fmla="*/ 34 h 34"/>
                </a:gdLst>
                <a:ahLst/>
                <a:cxnLst>
                  <a:cxn ang="T3">
                    <a:pos x="0" y="T0"/>
                  </a:cxn>
                  <a:cxn ang="T4">
                    <a:pos x="0" y="T1"/>
                  </a:cxn>
                  <a:cxn ang="T5">
                    <a:pos x="0" y="T2"/>
                  </a:cxn>
                </a:cxnLst>
                <a:rect l="0" t="T6" r="0" b="T7"/>
                <a:pathLst>
                  <a:path h="34">
                    <a:moveTo>
                      <a:pt x="0" y="34"/>
                    </a:moveTo>
                    <a:lnTo>
                      <a:pt x="0" y="0"/>
                    </a:lnTo>
                    <a:lnTo>
                      <a:pt x="0" y="34"/>
                    </a:lnTo>
                    <a:close/>
                  </a:path>
                </a:pathLst>
              </a:custGeom>
              <a:noFill/>
              <a:ln w="0">
                <a:solidFill>
                  <a:srgbClr val="000000"/>
                </a:solidFill>
                <a:round/>
                <a:headEnd/>
                <a:tailEnd/>
              </a:ln>
            </p:spPr>
            <p:txBody>
              <a:bodyPr/>
              <a:lstStyle/>
              <a:p>
                <a:endParaRPr lang="en-US"/>
              </a:p>
            </p:txBody>
          </p:sp>
          <p:sp>
            <p:nvSpPr>
              <p:cNvPr id="569" name="Line 1656"/>
              <p:cNvSpPr>
                <a:spLocks noChangeShapeType="1"/>
              </p:cNvSpPr>
              <p:nvPr/>
            </p:nvSpPr>
            <p:spPr bwMode="auto">
              <a:xfrm flipV="1">
                <a:off x="4423" y="806"/>
                <a:ext cx="292" cy="30"/>
              </a:xfrm>
              <a:prstGeom prst="line">
                <a:avLst/>
              </a:prstGeom>
              <a:noFill/>
              <a:ln w="9525">
                <a:solidFill>
                  <a:srgbClr val="B2B2B2"/>
                </a:solidFill>
                <a:round/>
                <a:headEnd/>
                <a:tailEnd/>
              </a:ln>
            </p:spPr>
            <p:txBody>
              <a:bodyPr/>
              <a:lstStyle/>
              <a:p>
                <a:endParaRPr lang="en-US"/>
              </a:p>
            </p:txBody>
          </p:sp>
          <p:sp>
            <p:nvSpPr>
              <p:cNvPr id="570" name="Freeform 1657"/>
              <p:cNvSpPr>
                <a:spLocks/>
              </p:cNvSpPr>
              <p:nvPr/>
            </p:nvSpPr>
            <p:spPr bwMode="auto">
              <a:xfrm>
                <a:off x="4423" y="825"/>
                <a:ext cx="10" cy="19"/>
              </a:xfrm>
              <a:custGeom>
                <a:avLst/>
                <a:gdLst>
                  <a:gd name="T0" fmla="*/ 8 w 10"/>
                  <a:gd name="T1" fmla="*/ 0 h 19"/>
                  <a:gd name="T2" fmla="*/ 0 w 10"/>
                  <a:gd name="T3" fmla="*/ 11 h 19"/>
                  <a:gd name="T4" fmla="*/ 10 w 10"/>
                  <a:gd name="T5" fmla="*/ 19 h 19"/>
                  <a:gd name="T6" fmla="*/ 0 60000 65536"/>
                  <a:gd name="T7" fmla="*/ 0 60000 65536"/>
                  <a:gd name="T8" fmla="*/ 0 60000 65536"/>
                  <a:gd name="T9" fmla="*/ 0 w 10"/>
                  <a:gd name="T10" fmla="*/ 0 h 19"/>
                  <a:gd name="T11" fmla="*/ 10 w 10"/>
                  <a:gd name="T12" fmla="*/ 19 h 19"/>
                </a:gdLst>
                <a:ahLst/>
                <a:cxnLst>
                  <a:cxn ang="T6">
                    <a:pos x="T0" y="T1"/>
                  </a:cxn>
                  <a:cxn ang="T7">
                    <a:pos x="T2" y="T3"/>
                  </a:cxn>
                  <a:cxn ang="T8">
                    <a:pos x="T4" y="T5"/>
                  </a:cxn>
                </a:cxnLst>
                <a:rect l="T9" t="T10" r="T11" b="T12"/>
                <a:pathLst>
                  <a:path w="10" h="19">
                    <a:moveTo>
                      <a:pt x="8" y="0"/>
                    </a:moveTo>
                    <a:lnTo>
                      <a:pt x="0" y="11"/>
                    </a:lnTo>
                    <a:lnTo>
                      <a:pt x="10" y="19"/>
                    </a:lnTo>
                  </a:path>
                </a:pathLst>
              </a:custGeom>
              <a:noFill/>
              <a:ln w="9525">
                <a:solidFill>
                  <a:srgbClr val="B2B2B2"/>
                </a:solidFill>
                <a:round/>
                <a:headEnd/>
                <a:tailEnd/>
              </a:ln>
            </p:spPr>
            <p:txBody>
              <a:bodyPr/>
              <a:lstStyle/>
              <a:p>
                <a:endParaRPr lang="en-US"/>
              </a:p>
            </p:txBody>
          </p:sp>
          <p:sp>
            <p:nvSpPr>
              <p:cNvPr id="571" name="Freeform 1658"/>
              <p:cNvSpPr>
                <a:spLocks/>
              </p:cNvSpPr>
              <p:nvPr/>
            </p:nvSpPr>
            <p:spPr bwMode="auto">
              <a:xfrm>
                <a:off x="4424" y="806"/>
                <a:ext cx="481" cy="130"/>
              </a:xfrm>
              <a:custGeom>
                <a:avLst/>
                <a:gdLst>
                  <a:gd name="T0" fmla="*/ 0 w 481"/>
                  <a:gd name="T1" fmla="*/ 130 h 130"/>
                  <a:gd name="T2" fmla="*/ 271 w 481"/>
                  <a:gd name="T3" fmla="*/ 56 h 130"/>
                  <a:gd name="T4" fmla="*/ 271 w 481"/>
                  <a:gd name="T5" fmla="*/ 53 h 130"/>
                  <a:gd name="T6" fmla="*/ 274 w 481"/>
                  <a:gd name="T7" fmla="*/ 52 h 130"/>
                  <a:gd name="T8" fmla="*/ 277 w 481"/>
                  <a:gd name="T9" fmla="*/ 52 h 130"/>
                  <a:gd name="T10" fmla="*/ 279 w 481"/>
                  <a:gd name="T11" fmla="*/ 55 h 130"/>
                  <a:gd name="T12" fmla="*/ 481 w 481"/>
                  <a:gd name="T13" fmla="*/ 0 h 130"/>
                  <a:gd name="T14" fmla="*/ 0 60000 65536"/>
                  <a:gd name="T15" fmla="*/ 0 60000 65536"/>
                  <a:gd name="T16" fmla="*/ 0 60000 65536"/>
                  <a:gd name="T17" fmla="*/ 0 60000 65536"/>
                  <a:gd name="T18" fmla="*/ 0 60000 65536"/>
                  <a:gd name="T19" fmla="*/ 0 60000 65536"/>
                  <a:gd name="T20" fmla="*/ 0 60000 65536"/>
                  <a:gd name="T21" fmla="*/ 0 w 481"/>
                  <a:gd name="T22" fmla="*/ 0 h 130"/>
                  <a:gd name="T23" fmla="*/ 481 w 481"/>
                  <a:gd name="T24" fmla="*/ 130 h 13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81" h="130">
                    <a:moveTo>
                      <a:pt x="0" y="130"/>
                    </a:moveTo>
                    <a:lnTo>
                      <a:pt x="271" y="56"/>
                    </a:lnTo>
                    <a:lnTo>
                      <a:pt x="271" y="53"/>
                    </a:lnTo>
                    <a:lnTo>
                      <a:pt x="274" y="52"/>
                    </a:lnTo>
                    <a:lnTo>
                      <a:pt x="277" y="52"/>
                    </a:lnTo>
                    <a:lnTo>
                      <a:pt x="279" y="55"/>
                    </a:lnTo>
                    <a:lnTo>
                      <a:pt x="481" y="0"/>
                    </a:lnTo>
                  </a:path>
                </a:pathLst>
              </a:custGeom>
              <a:noFill/>
              <a:ln w="9525">
                <a:solidFill>
                  <a:srgbClr val="B2B2B2"/>
                </a:solidFill>
                <a:round/>
                <a:headEnd/>
                <a:tailEnd/>
              </a:ln>
            </p:spPr>
            <p:txBody>
              <a:bodyPr/>
              <a:lstStyle/>
              <a:p>
                <a:endParaRPr lang="en-US"/>
              </a:p>
            </p:txBody>
          </p:sp>
          <p:sp>
            <p:nvSpPr>
              <p:cNvPr id="572" name="Freeform 1659"/>
              <p:cNvSpPr>
                <a:spLocks/>
              </p:cNvSpPr>
              <p:nvPr/>
            </p:nvSpPr>
            <p:spPr bwMode="auto">
              <a:xfrm>
                <a:off x="4424" y="925"/>
                <a:ext cx="11" cy="18"/>
              </a:xfrm>
              <a:custGeom>
                <a:avLst/>
                <a:gdLst>
                  <a:gd name="T0" fmla="*/ 7 w 11"/>
                  <a:gd name="T1" fmla="*/ 0 h 18"/>
                  <a:gd name="T2" fmla="*/ 0 w 11"/>
                  <a:gd name="T3" fmla="*/ 11 h 18"/>
                  <a:gd name="T4" fmla="*/ 11 w 11"/>
                  <a:gd name="T5" fmla="*/ 18 h 18"/>
                  <a:gd name="T6" fmla="*/ 0 60000 65536"/>
                  <a:gd name="T7" fmla="*/ 0 60000 65536"/>
                  <a:gd name="T8" fmla="*/ 0 60000 65536"/>
                  <a:gd name="T9" fmla="*/ 0 w 11"/>
                  <a:gd name="T10" fmla="*/ 0 h 18"/>
                  <a:gd name="T11" fmla="*/ 11 w 11"/>
                  <a:gd name="T12" fmla="*/ 18 h 18"/>
                </a:gdLst>
                <a:ahLst/>
                <a:cxnLst>
                  <a:cxn ang="T6">
                    <a:pos x="T0" y="T1"/>
                  </a:cxn>
                  <a:cxn ang="T7">
                    <a:pos x="T2" y="T3"/>
                  </a:cxn>
                  <a:cxn ang="T8">
                    <a:pos x="T4" y="T5"/>
                  </a:cxn>
                </a:cxnLst>
                <a:rect l="T9" t="T10" r="T11" b="T12"/>
                <a:pathLst>
                  <a:path w="11" h="18">
                    <a:moveTo>
                      <a:pt x="7" y="0"/>
                    </a:moveTo>
                    <a:lnTo>
                      <a:pt x="0" y="11"/>
                    </a:lnTo>
                    <a:lnTo>
                      <a:pt x="11" y="18"/>
                    </a:lnTo>
                  </a:path>
                </a:pathLst>
              </a:custGeom>
              <a:noFill/>
              <a:ln w="9525">
                <a:solidFill>
                  <a:srgbClr val="B2B2B2"/>
                </a:solidFill>
                <a:round/>
                <a:headEnd/>
                <a:tailEnd/>
              </a:ln>
            </p:spPr>
            <p:txBody>
              <a:bodyPr/>
              <a:lstStyle/>
              <a:p>
                <a:endParaRPr lang="en-US"/>
              </a:p>
            </p:txBody>
          </p:sp>
          <p:sp>
            <p:nvSpPr>
              <p:cNvPr id="573" name="Freeform 1660"/>
              <p:cNvSpPr>
                <a:spLocks/>
              </p:cNvSpPr>
              <p:nvPr/>
            </p:nvSpPr>
            <p:spPr bwMode="auto">
              <a:xfrm>
                <a:off x="4392" y="989"/>
                <a:ext cx="295" cy="123"/>
              </a:xfrm>
              <a:custGeom>
                <a:avLst/>
                <a:gdLst>
                  <a:gd name="T0" fmla="*/ 0 w 295"/>
                  <a:gd name="T1" fmla="*/ 0 h 123"/>
                  <a:gd name="T2" fmla="*/ 12 w 295"/>
                  <a:gd name="T3" fmla="*/ 10 h 123"/>
                  <a:gd name="T4" fmla="*/ 24 w 295"/>
                  <a:gd name="T5" fmla="*/ 17 h 123"/>
                  <a:gd name="T6" fmla="*/ 36 w 295"/>
                  <a:gd name="T7" fmla="*/ 22 h 123"/>
                  <a:gd name="T8" fmla="*/ 47 w 295"/>
                  <a:gd name="T9" fmla="*/ 25 h 123"/>
                  <a:gd name="T10" fmla="*/ 58 w 295"/>
                  <a:gd name="T11" fmla="*/ 28 h 123"/>
                  <a:gd name="T12" fmla="*/ 69 w 295"/>
                  <a:gd name="T13" fmla="*/ 28 h 123"/>
                  <a:gd name="T14" fmla="*/ 79 w 295"/>
                  <a:gd name="T15" fmla="*/ 27 h 123"/>
                  <a:gd name="T16" fmla="*/ 90 w 295"/>
                  <a:gd name="T17" fmla="*/ 26 h 123"/>
                  <a:gd name="T18" fmla="*/ 110 w 295"/>
                  <a:gd name="T19" fmla="*/ 21 h 123"/>
                  <a:gd name="T20" fmla="*/ 131 w 295"/>
                  <a:gd name="T21" fmla="*/ 15 h 123"/>
                  <a:gd name="T22" fmla="*/ 152 w 295"/>
                  <a:gd name="T23" fmla="*/ 11 h 123"/>
                  <a:gd name="T24" fmla="*/ 164 w 295"/>
                  <a:gd name="T25" fmla="*/ 11 h 123"/>
                  <a:gd name="T26" fmla="*/ 176 w 295"/>
                  <a:gd name="T27" fmla="*/ 11 h 123"/>
                  <a:gd name="T28" fmla="*/ 195 w 295"/>
                  <a:gd name="T29" fmla="*/ 13 h 123"/>
                  <a:gd name="T30" fmla="*/ 205 w 295"/>
                  <a:gd name="T31" fmla="*/ 15 h 123"/>
                  <a:gd name="T32" fmla="*/ 215 w 295"/>
                  <a:gd name="T33" fmla="*/ 18 h 123"/>
                  <a:gd name="T34" fmla="*/ 224 w 295"/>
                  <a:gd name="T35" fmla="*/ 22 h 123"/>
                  <a:gd name="T36" fmla="*/ 234 w 295"/>
                  <a:gd name="T37" fmla="*/ 27 h 123"/>
                  <a:gd name="T38" fmla="*/ 243 w 295"/>
                  <a:gd name="T39" fmla="*/ 33 h 123"/>
                  <a:gd name="T40" fmla="*/ 252 w 295"/>
                  <a:gd name="T41" fmla="*/ 39 h 123"/>
                  <a:gd name="T42" fmla="*/ 260 w 295"/>
                  <a:gd name="T43" fmla="*/ 47 h 123"/>
                  <a:gd name="T44" fmla="*/ 268 w 295"/>
                  <a:gd name="T45" fmla="*/ 55 h 123"/>
                  <a:gd name="T46" fmla="*/ 275 w 295"/>
                  <a:gd name="T47" fmla="*/ 64 h 123"/>
                  <a:gd name="T48" fmla="*/ 281 w 295"/>
                  <a:gd name="T49" fmla="*/ 74 h 123"/>
                  <a:gd name="T50" fmla="*/ 286 w 295"/>
                  <a:gd name="T51" fmla="*/ 85 h 123"/>
                  <a:gd name="T52" fmla="*/ 290 w 295"/>
                  <a:gd name="T53" fmla="*/ 97 h 123"/>
                  <a:gd name="T54" fmla="*/ 293 w 295"/>
                  <a:gd name="T55" fmla="*/ 110 h 123"/>
                  <a:gd name="T56" fmla="*/ 295 w 295"/>
                  <a:gd name="T57" fmla="*/ 123 h 12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5"/>
                  <a:gd name="T88" fmla="*/ 0 h 123"/>
                  <a:gd name="T89" fmla="*/ 295 w 295"/>
                  <a:gd name="T90" fmla="*/ 123 h 123"/>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5" h="123">
                    <a:moveTo>
                      <a:pt x="0" y="0"/>
                    </a:moveTo>
                    <a:lnTo>
                      <a:pt x="12" y="10"/>
                    </a:lnTo>
                    <a:lnTo>
                      <a:pt x="24" y="17"/>
                    </a:lnTo>
                    <a:lnTo>
                      <a:pt x="36" y="22"/>
                    </a:lnTo>
                    <a:lnTo>
                      <a:pt x="47" y="25"/>
                    </a:lnTo>
                    <a:lnTo>
                      <a:pt x="58" y="28"/>
                    </a:lnTo>
                    <a:lnTo>
                      <a:pt x="69" y="28"/>
                    </a:lnTo>
                    <a:lnTo>
                      <a:pt x="79" y="27"/>
                    </a:lnTo>
                    <a:lnTo>
                      <a:pt x="90" y="26"/>
                    </a:lnTo>
                    <a:lnTo>
                      <a:pt x="110" y="21"/>
                    </a:lnTo>
                    <a:lnTo>
                      <a:pt x="131" y="15"/>
                    </a:lnTo>
                    <a:lnTo>
                      <a:pt x="152" y="11"/>
                    </a:lnTo>
                    <a:lnTo>
                      <a:pt x="164" y="11"/>
                    </a:lnTo>
                    <a:lnTo>
                      <a:pt x="176" y="11"/>
                    </a:lnTo>
                    <a:lnTo>
                      <a:pt x="195" y="13"/>
                    </a:lnTo>
                    <a:lnTo>
                      <a:pt x="205" y="15"/>
                    </a:lnTo>
                    <a:lnTo>
                      <a:pt x="215" y="18"/>
                    </a:lnTo>
                    <a:lnTo>
                      <a:pt x="224" y="22"/>
                    </a:lnTo>
                    <a:lnTo>
                      <a:pt x="234" y="27"/>
                    </a:lnTo>
                    <a:lnTo>
                      <a:pt x="243" y="33"/>
                    </a:lnTo>
                    <a:lnTo>
                      <a:pt x="252" y="39"/>
                    </a:lnTo>
                    <a:lnTo>
                      <a:pt x="260" y="47"/>
                    </a:lnTo>
                    <a:lnTo>
                      <a:pt x="268" y="55"/>
                    </a:lnTo>
                    <a:lnTo>
                      <a:pt x="275" y="64"/>
                    </a:lnTo>
                    <a:lnTo>
                      <a:pt x="281" y="74"/>
                    </a:lnTo>
                    <a:lnTo>
                      <a:pt x="286" y="85"/>
                    </a:lnTo>
                    <a:lnTo>
                      <a:pt x="290" y="97"/>
                    </a:lnTo>
                    <a:lnTo>
                      <a:pt x="293" y="110"/>
                    </a:lnTo>
                    <a:lnTo>
                      <a:pt x="295" y="123"/>
                    </a:lnTo>
                  </a:path>
                </a:pathLst>
              </a:custGeom>
              <a:noFill/>
              <a:ln w="9525">
                <a:solidFill>
                  <a:srgbClr val="B2B2B2"/>
                </a:solidFill>
                <a:round/>
                <a:headEnd/>
                <a:tailEnd/>
              </a:ln>
            </p:spPr>
            <p:txBody>
              <a:bodyPr/>
              <a:lstStyle/>
              <a:p>
                <a:endParaRPr lang="en-US"/>
              </a:p>
            </p:txBody>
          </p:sp>
          <p:sp>
            <p:nvSpPr>
              <p:cNvPr id="574" name="Freeform 1661"/>
              <p:cNvSpPr>
                <a:spLocks/>
              </p:cNvSpPr>
              <p:nvPr/>
            </p:nvSpPr>
            <p:spPr bwMode="auto">
              <a:xfrm>
                <a:off x="4677" y="1102"/>
                <a:ext cx="19" cy="10"/>
              </a:xfrm>
              <a:custGeom>
                <a:avLst/>
                <a:gdLst>
                  <a:gd name="T0" fmla="*/ 0 w 19"/>
                  <a:gd name="T1" fmla="*/ 1 h 10"/>
                  <a:gd name="T2" fmla="*/ 10 w 19"/>
                  <a:gd name="T3" fmla="*/ 10 h 10"/>
                  <a:gd name="T4" fmla="*/ 19 w 19"/>
                  <a:gd name="T5" fmla="*/ 0 h 10"/>
                  <a:gd name="T6" fmla="*/ 0 60000 65536"/>
                  <a:gd name="T7" fmla="*/ 0 60000 65536"/>
                  <a:gd name="T8" fmla="*/ 0 60000 65536"/>
                  <a:gd name="T9" fmla="*/ 0 w 19"/>
                  <a:gd name="T10" fmla="*/ 0 h 10"/>
                  <a:gd name="T11" fmla="*/ 19 w 19"/>
                  <a:gd name="T12" fmla="*/ 10 h 10"/>
                </a:gdLst>
                <a:ahLst/>
                <a:cxnLst>
                  <a:cxn ang="T6">
                    <a:pos x="T0" y="T1"/>
                  </a:cxn>
                  <a:cxn ang="T7">
                    <a:pos x="T2" y="T3"/>
                  </a:cxn>
                  <a:cxn ang="T8">
                    <a:pos x="T4" y="T5"/>
                  </a:cxn>
                </a:cxnLst>
                <a:rect l="T9" t="T10" r="T11" b="T12"/>
                <a:pathLst>
                  <a:path w="19" h="10">
                    <a:moveTo>
                      <a:pt x="0" y="1"/>
                    </a:moveTo>
                    <a:lnTo>
                      <a:pt x="10" y="10"/>
                    </a:lnTo>
                    <a:lnTo>
                      <a:pt x="19" y="0"/>
                    </a:lnTo>
                  </a:path>
                </a:pathLst>
              </a:custGeom>
              <a:noFill/>
              <a:ln w="9525">
                <a:solidFill>
                  <a:srgbClr val="B2B2B2"/>
                </a:solidFill>
                <a:round/>
                <a:headEnd/>
                <a:tailEnd/>
              </a:ln>
            </p:spPr>
            <p:txBody>
              <a:bodyPr/>
              <a:lstStyle/>
              <a:p>
                <a:endParaRPr lang="en-US"/>
              </a:p>
            </p:txBody>
          </p:sp>
          <p:sp>
            <p:nvSpPr>
              <p:cNvPr id="575" name="Freeform 1662"/>
              <p:cNvSpPr>
                <a:spLocks/>
              </p:cNvSpPr>
              <p:nvPr/>
            </p:nvSpPr>
            <p:spPr bwMode="auto">
              <a:xfrm>
                <a:off x="4181" y="1310"/>
                <a:ext cx="19" cy="28"/>
              </a:xfrm>
              <a:custGeom>
                <a:avLst/>
                <a:gdLst>
                  <a:gd name="T0" fmla="*/ 19 w 19"/>
                  <a:gd name="T1" fmla="*/ 28 h 28"/>
                  <a:gd name="T2" fmla="*/ 10 w 19"/>
                  <a:gd name="T3" fmla="*/ 0 h 28"/>
                  <a:gd name="T4" fmla="*/ 0 w 19"/>
                  <a:gd name="T5" fmla="*/ 28 h 28"/>
                  <a:gd name="T6" fmla="*/ 0 60000 65536"/>
                  <a:gd name="T7" fmla="*/ 0 60000 65536"/>
                  <a:gd name="T8" fmla="*/ 0 60000 65536"/>
                  <a:gd name="T9" fmla="*/ 0 w 19"/>
                  <a:gd name="T10" fmla="*/ 0 h 28"/>
                  <a:gd name="T11" fmla="*/ 19 w 19"/>
                  <a:gd name="T12" fmla="*/ 28 h 28"/>
                </a:gdLst>
                <a:ahLst/>
                <a:cxnLst>
                  <a:cxn ang="T6">
                    <a:pos x="T0" y="T1"/>
                  </a:cxn>
                  <a:cxn ang="T7">
                    <a:pos x="T2" y="T3"/>
                  </a:cxn>
                  <a:cxn ang="T8">
                    <a:pos x="T4" y="T5"/>
                  </a:cxn>
                </a:cxnLst>
                <a:rect l="T9" t="T10" r="T11" b="T12"/>
                <a:pathLst>
                  <a:path w="19" h="28">
                    <a:moveTo>
                      <a:pt x="19" y="28"/>
                    </a:moveTo>
                    <a:lnTo>
                      <a:pt x="10" y="0"/>
                    </a:lnTo>
                    <a:lnTo>
                      <a:pt x="0" y="28"/>
                    </a:lnTo>
                  </a:path>
                </a:pathLst>
              </a:custGeom>
              <a:noFill/>
              <a:ln w="9525">
                <a:solidFill>
                  <a:srgbClr val="B2B2B2"/>
                </a:solidFill>
                <a:round/>
                <a:headEnd/>
                <a:tailEnd/>
              </a:ln>
            </p:spPr>
            <p:txBody>
              <a:bodyPr/>
              <a:lstStyle/>
              <a:p>
                <a:endParaRPr lang="en-US"/>
              </a:p>
            </p:txBody>
          </p:sp>
          <p:sp>
            <p:nvSpPr>
              <p:cNvPr id="576" name="Freeform 1663"/>
              <p:cNvSpPr>
                <a:spLocks/>
              </p:cNvSpPr>
              <p:nvPr/>
            </p:nvSpPr>
            <p:spPr bwMode="auto">
              <a:xfrm>
                <a:off x="4224" y="768"/>
                <a:ext cx="124" cy="534"/>
              </a:xfrm>
              <a:custGeom>
                <a:avLst/>
                <a:gdLst>
                  <a:gd name="T0" fmla="*/ 119 w 124"/>
                  <a:gd name="T1" fmla="*/ 530 h 534"/>
                  <a:gd name="T2" fmla="*/ 119 w 124"/>
                  <a:gd name="T3" fmla="*/ 533 h 534"/>
                  <a:gd name="T4" fmla="*/ 117 w 124"/>
                  <a:gd name="T5" fmla="*/ 533 h 534"/>
                  <a:gd name="T6" fmla="*/ 117 w 124"/>
                  <a:gd name="T7" fmla="*/ 532 h 534"/>
                  <a:gd name="T8" fmla="*/ 121 w 124"/>
                  <a:gd name="T9" fmla="*/ 530 h 534"/>
                  <a:gd name="T10" fmla="*/ 124 w 124"/>
                  <a:gd name="T11" fmla="*/ 529 h 534"/>
                  <a:gd name="T12" fmla="*/ 122 w 124"/>
                  <a:gd name="T13" fmla="*/ 528 h 534"/>
                  <a:gd name="T14" fmla="*/ 114 w 124"/>
                  <a:gd name="T15" fmla="*/ 525 h 534"/>
                  <a:gd name="T16" fmla="*/ 96 w 124"/>
                  <a:gd name="T17" fmla="*/ 521 h 534"/>
                  <a:gd name="T18" fmla="*/ 75 w 124"/>
                  <a:gd name="T19" fmla="*/ 512 h 534"/>
                  <a:gd name="T20" fmla="*/ 56 w 124"/>
                  <a:gd name="T21" fmla="*/ 497 h 534"/>
                  <a:gd name="T22" fmla="*/ 40 w 124"/>
                  <a:gd name="T23" fmla="*/ 477 h 534"/>
                  <a:gd name="T24" fmla="*/ 27 w 124"/>
                  <a:gd name="T25" fmla="*/ 452 h 534"/>
                  <a:gd name="T26" fmla="*/ 17 w 124"/>
                  <a:gd name="T27" fmla="*/ 422 h 534"/>
                  <a:gd name="T28" fmla="*/ 10 w 124"/>
                  <a:gd name="T29" fmla="*/ 388 h 534"/>
                  <a:gd name="T30" fmla="*/ 3 w 124"/>
                  <a:gd name="T31" fmla="*/ 332 h 534"/>
                  <a:gd name="T32" fmla="*/ 0 w 124"/>
                  <a:gd name="T33" fmla="*/ 250 h 534"/>
                  <a:gd name="T34" fmla="*/ 3 w 124"/>
                  <a:gd name="T35" fmla="*/ 173 h 534"/>
                  <a:gd name="T36" fmla="*/ 9 w 124"/>
                  <a:gd name="T37" fmla="*/ 118 h 534"/>
                  <a:gd name="T38" fmla="*/ 15 w 124"/>
                  <a:gd name="T39" fmla="*/ 85 h 534"/>
                  <a:gd name="T40" fmla="*/ 24 w 124"/>
                  <a:gd name="T41" fmla="*/ 56 h 534"/>
                  <a:gd name="T42" fmla="*/ 34 w 124"/>
                  <a:gd name="T43" fmla="*/ 32 h 534"/>
                  <a:gd name="T44" fmla="*/ 48 w 124"/>
                  <a:gd name="T45" fmla="*/ 15 h 534"/>
                  <a:gd name="T46" fmla="*/ 65 w 124"/>
                  <a:gd name="T47" fmla="*/ 4 h 534"/>
                  <a:gd name="T48" fmla="*/ 84 w 124"/>
                  <a:gd name="T49" fmla="*/ 0 h 534"/>
                  <a:gd name="T50" fmla="*/ 100 w 124"/>
                  <a:gd name="T51" fmla="*/ 1 h 534"/>
                  <a:gd name="T52" fmla="*/ 107 w 124"/>
                  <a:gd name="T53" fmla="*/ 3 h 534"/>
                  <a:gd name="T54" fmla="*/ 107 w 124"/>
                  <a:gd name="T55" fmla="*/ 3 h 534"/>
                  <a:gd name="T56" fmla="*/ 104 w 124"/>
                  <a:gd name="T57" fmla="*/ 1 h 534"/>
                  <a:gd name="T58" fmla="*/ 105 w 124"/>
                  <a:gd name="T59" fmla="*/ 1 h 534"/>
                  <a:gd name="T60" fmla="*/ 110 w 124"/>
                  <a:gd name="T61" fmla="*/ 0 h 534"/>
                  <a:gd name="T62" fmla="*/ 113 w 124"/>
                  <a:gd name="T63" fmla="*/ 1 h 534"/>
                  <a:gd name="T64" fmla="*/ 112 w 124"/>
                  <a:gd name="T65" fmla="*/ 1 h 53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4"/>
                  <a:gd name="T100" fmla="*/ 0 h 534"/>
                  <a:gd name="T101" fmla="*/ 124 w 124"/>
                  <a:gd name="T102" fmla="*/ 534 h 53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4" h="534">
                    <a:moveTo>
                      <a:pt x="118" y="529"/>
                    </a:moveTo>
                    <a:lnTo>
                      <a:pt x="119" y="530"/>
                    </a:lnTo>
                    <a:lnTo>
                      <a:pt x="119" y="531"/>
                    </a:lnTo>
                    <a:lnTo>
                      <a:pt x="119" y="533"/>
                    </a:lnTo>
                    <a:lnTo>
                      <a:pt x="119" y="534"/>
                    </a:lnTo>
                    <a:lnTo>
                      <a:pt x="117" y="533"/>
                    </a:lnTo>
                    <a:lnTo>
                      <a:pt x="117" y="532"/>
                    </a:lnTo>
                    <a:lnTo>
                      <a:pt x="119" y="530"/>
                    </a:lnTo>
                    <a:lnTo>
                      <a:pt x="121" y="530"/>
                    </a:lnTo>
                    <a:lnTo>
                      <a:pt x="123" y="529"/>
                    </a:lnTo>
                    <a:lnTo>
                      <a:pt x="124" y="529"/>
                    </a:lnTo>
                    <a:lnTo>
                      <a:pt x="123" y="529"/>
                    </a:lnTo>
                    <a:lnTo>
                      <a:pt x="122" y="528"/>
                    </a:lnTo>
                    <a:lnTo>
                      <a:pt x="120" y="527"/>
                    </a:lnTo>
                    <a:lnTo>
                      <a:pt x="114" y="525"/>
                    </a:lnTo>
                    <a:lnTo>
                      <a:pt x="106" y="524"/>
                    </a:lnTo>
                    <a:lnTo>
                      <a:pt x="96" y="521"/>
                    </a:lnTo>
                    <a:lnTo>
                      <a:pt x="86" y="516"/>
                    </a:lnTo>
                    <a:lnTo>
                      <a:pt x="75" y="512"/>
                    </a:lnTo>
                    <a:lnTo>
                      <a:pt x="65" y="504"/>
                    </a:lnTo>
                    <a:lnTo>
                      <a:pt x="56" y="497"/>
                    </a:lnTo>
                    <a:lnTo>
                      <a:pt x="47" y="487"/>
                    </a:lnTo>
                    <a:lnTo>
                      <a:pt x="40" y="477"/>
                    </a:lnTo>
                    <a:lnTo>
                      <a:pt x="33" y="465"/>
                    </a:lnTo>
                    <a:lnTo>
                      <a:pt x="27" y="452"/>
                    </a:lnTo>
                    <a:lnTo>
                      <a:pt x="21" y="437"/>
                    </a:lnTo>
                    <a:lnTo>
                      <a:pt x="17" y="422"/>
                    </a:lnTo>
                    <a:lnTo>
                      <a:pt x="13" y="405"/>
                    </a:lnTo>
                    <a:lnTo>
                      <a:pt x="10" y="388"/>
                    </a:lnTo>
                    <a:lnTo>
                      <a:pt x="7" y="370"/>
                    </a:lnTo>
                    <a:lnTo>
                      <a:pt x="3" y="332"/>
                    </a:lnTo>
                    <a:lnTo>
                      <a:pt x="1" y="292"/>
                    </a:lnTo>
                    <a:lnTo>
                      <a:pt x="0" y="250"/>
                    </a:lnTo>
                    <a:lnTo>
                      <a:pt x="1" y="211"/>
                    </a:lnTo>
                    <a:lnTo>
                      <a:pt x="3" y="173"/>
                    </a:lnTo>
                    <a:lnTo>
                      <a:pt x="7" y="136"/>
                    </a:lnTo>
                    <a:lnTo>
                      <a:pt x="9" y="118"/>
                    </a:lnTo>
                    <a:lnTo>
                      <a:pt x="12" y="101"/>
                    </a:lnTo>
                    <a:lnTo>
                      <a:pt x="15" y="85"/>
                    </a:lnTo>
                    <a:lnTo>
                      <a:pt x="19" y="70"/>
                    </a:lnTo>
                    <a:lnTo>
                      <a:pt x="24" y="56"/>
                    </a:lnTo>
                    <a:lnTo>
                      <a:pt x="29" y="43"/>
                    </a:lnTo>
                    <a:lnTo>
                      <a:pt x="34" y="32"/>
                    </a:lnTo>
                    <a:lnTo>
                      <a:pt x="41" y="22"/>
                    </a:lnTo>
                    <a:lnTo>
                      <a:pt x="48" y="15"/>
                    </a:lnTo>
                    <a:lnTo>
                      <a:pt x="56" y="8"/>
                    </a:lnTo>
                    <a:lnTo>
                      <a:pt x="65" y="4"/>
                    </a:lnTo>
                    <a:lnTo>
                      <a:pt x="74" y="1"/>
                    </a:lnTo>
                    <a:lnTo>
                      <a:pt x="84" y="0"/>
                    </a:lnTo>
                    <a:lnTo>
                      <a:pt x="93" y="0"/>
                    </a:lnTo>
                    <a:lnTo>
                      <a:pt x="100" y="1"/>
                    </a:lnTo>
                    <a:lnTo>
                      <a:pt x="105" y="2"/>
                    </a:lnTo>
                    <a:lnTo>
                      <a:pt x="107" y="3"/>
                    </a:lnTo>
                    <a:lnTo>
                      <a:pt x="108" y="3"/>
                    </a:lnTo>
                    <a:lnTo>
                      <a:pt x="107" y="3"/>
                    </a:lnTo>
                    <a:lnTo>
                      <a:pt x="106" y="2"/>
                    </a:lnTo>
                    <a:lnTo>
                      <a:pt x="104" y="1"/>
                    </a:lnTo>
                    <a:lnTo>
                      <a:pt x="105" y="1"/>
                    </a:lnTo>
                    <a:lnTo>
                      <a:pt x="107" y="0"/>
                    </a:lnTo>
                    <a:lnTo>
                      <a:pt x="110" y="0"/>
                    </a:lnTo>
                    <a:lnTo>
                      <a:pt x="112" y="1"/>
                    </a:lnTo>
                    <a:lnTo>
                      <a:pt x="113" y="1"/>
                    </a:lnTo>
                    <a:lnTo>
                      <a:pt x="112" y="1"/>
                    </a:lnTo>
                    <a:lnTo>
                      <a:pt x="111" y="1"/>
                    </a:lnTo>
                  </a:path>
                </a:pathLst>
              </a:custGeom>
              <a:noFill/>
              <a:ln w="9525">
                <a:solidFill>
                  <a:srgbClr val="B2B2B2"/>
                </a:solidFill>
                <a:round/>
                <a:headEnd/>
                <a:tailEnd/>
              </a:ln>
            </p:spPr>
            <p:txBody>
              <a:bodyPr/>
              <a:lstStyle/>
              <a:p>
                <a:endParaRPr lang="en-US"/>
              </a:p>
            </p:txBody>
          </p:sp>
        </p:grpSp>
      </p:grpSp>
      <p:sp>
        <p:nvSpPr>
          <p:cNvPr id="1755" name="Oval 1754"/>
          <p:cNvSpPr/>
          <p:nvPr/>
        </p:nvSpPr>
        <p:spPr>
          <a:xfrm>
            <a:off x="5410878" y="3072741"/>
            <a:ext cx="381000" cy="609600"/>
          </a:xfrm>
          <a:prstGeom prst="ellipse">
            <a:avLst/>
          </a:prstGeom>
          <a:solidFill>
            <a:srgbClr val="CBFFFF"/>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algn="ctr"/>
            <a:r>
              <a:rPr lang="en-US" sz="1200" b="1" dirty="0" smtClean="0">
                <a:solidFill>
                  <a:srgbClr val="0070C0"/>
                </a:solidFill>
              </a:rPr>
              <a:t>Test Plan</a:t>
            </a:r>
            <a:endParaRPr lang="en-US" sz="1200" b="1" dirty="0">
              <a:solidFill>
                <a:srgbClr val="0070C0"/>
              </a:solidFill>
            </a:endParaRPr>
          </a:p>
        </p:txBody>
      </p:sp>
      <p:sp>
        <p:nvSpPr>
          <p:cNvPr id="1756" name="Oval 1755"/>
          <p:cNvSpPr/>
          <p:nvPr/>
        </p:nvSpPr>
        <p:spPr>
          <a:xfrm>
            <a:off x="3303262" y="3072769"/>
            <a:ext cx="381000" cy="609600"/>
          </a:xfrm>
          <a:prstGeom prst="ellipse">
            <a:avLst/>
          </a:prstGeom>
          <a:solidFill>
            <a:srgbClr val="FF9999"/>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vert="vert" lIns="0" tIns="0" rIns="0" bIns="0" rtlCol="0" anchor="ctr"/>
          <a:lstStyle/>
          <a:p>
            <a:pPr algn="ctr"/>
            <a:r>
              <a:rPr lang="en-US" sz="1000" dirty="0" smtClean="0">
                <a:solidFill>
                  <a:srgbClr val="0070C0"/>
                </a:solidFill>
              </a:rPr>
              <a:t>Analysis Spec</a:t>
            </a:r>
            <a:endParaRPr lang="en-US" sz="1000" dirty="0">
              <a:solidFill>
                <a:srgbClr val="0070C0"/>
              </a:solidFill>
            </a:endParaRPr>
          </a:p>
        </p:txBody>
      </p:sp>
      <p:sp>
        <p:nvSpPr>
          <p:cNvPr id="1778" name="Rectangle 9"/>
          <p:cNvSpPr>
            <a:spLocks noChangeArrowheads="1"/>
          </p:cNvSpPr>
          <p:nvPr/>
        </p:nvSpPr>
        <p:spPr bwMode="auto">
          <a:xfrm>
            <a:off x="2765172" y="6627168"/>
            <a:ext cx="3610284" cy="230832"/>
          </a:xfrm>
          <a:prstGeom prst="rect">
            <a:avLst/>
          </a:prstGeom>
          <a:noFill/>
          <a:ln w="12700">
            <a:noFill/>
            <a:miter lim="800000"/>
            <a:headEnd/>
            <a:tailEnd/>
          </a:ln>
          <a:effectLst/>
        </p:spPr>
        <p:txBody>
          <a:bodyPr wrap="square">
            <a:spAutoFit/>
          </a:bodyPr>
          <a:lstStyle/>
          <a:p>
            <a:pPr algn="ctr" eaLnBrk="0" hangingPunct="0">
              <a:defRPr/>
            </a:pPr>
            <a:r>
              <a:rPr lang="en-US" sz="900" i="1" dirty="0" smtClean="0">
                <a:solidFill>
                  <a:schemeClr val="tx1"/>
                </a:solidFill>
                <a:latin typeface="Arial" pitchFamily="34" charset="0"/>
                <a:cs typeface="Arial" pitchFamily="34" charset="0"/>
              </a:rPr>
              <a:t>Copyright © 2012 by Lockheed Martin Corporation</a:t>
            </a:r>
            <a:endParaRPr lang="en-US" sz="900" i="1" dirty="0">
              <a:solidFill>
                <a:schemeClr val="tx1"/>
              </a:solidFill>
              <a:latin typeface="Arial"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Line 2"/>
          <p:cNvSpPr>
            <a:spLocks noChangeShapeType="1"/>
          </p:cNvSpPr>
          <p:nvPr/>
        </p:nvSpPr>
        <p:spPr bwMode="auto">
          <a:xfrm>
            <a:off x="0" y="2135870"/>
            <a:ext cx="9144000" cy="7938"/>
          </a:xfrm>
          <a:prstGeom prst="line">
            <a:avLst/>
          </a:prstGeom>
          <a:noFill/>
          <a:ln w="28575">
            <a:solidFill>
              <a:srgbClr val="00B0F0"/>
            </a:solidFill>
            <a:prstDash val="dashDot"/>
            <a:round/>
            <a:headEnd/>
            <a:tailEnd/>
          </a:ln>
          <a:effectLst/>
        </p:spPr>
        <p:txBody>
          <a:bodyPr/>
          <a:lstStyle/>
          <a:p>
            <a:endParaRPr lang="en-US"/>
          </a:p>
        </p:txBody>
      </p:sp>
      <p:sp>
        <p:nvSpPr>
          <p:cNvPr id="125955" name="Line 3"/>
          <p:cNvSpPr>
            <a:spLocks noChangeShapeType="1"/>
          </p:cNvSpPr>
          <p:nvPr/>
        </p:nvSpPr>
        <p:spPr bwMode="auto">
          <a:xfrm>
            <a:off x="0" y="3027817"/>
            <a:ext cx="9144000" cy="76200"/>
          </a:xfrm>
          <a:prstGeom prst="line">
            <a:avLst/>
          </a:prstGeom>
          <a:noFill/>
          <a:ln w="28575">
            <a:solidFill>
              <a:srgbClr val="00B0F0"/>
            </a:solidFill>
            <a:prstDash val="dashDot"/>
            <a:round/>
            <a:headEnd/>
            <a:tailEnd/>
          </a:ln>
          <a:effectLst/>
        </p:spPr>
        <p:txBody>
          <a:bodyPr/>
          <a:lstStyle/>
          <a:p>
            <a:endParaRPr lang="en-US"/>
          </a:p>
        </p:txBody>
      </p:sp>
      <p:sp>
        <p:nvSpPr>
          <p:cNvPr id="125956" name="Line 4"/>
          <p:cNvSpPr>
            <a:spLocks noChangeShapeType="1"/>
          </p:cNvSpPr>
          <p:nvPr/>
        </p:nvSpPr>
        <p:spPr bwMode="auto">
          <a:xfrm>
            <a:off x="0" y="4506913"/>
            <a:ext cx="9144000" cy="58737"/>
          </a:xfrm>
          <a:prstGeom prst="line">
            <a:avLst/>
          </a:prstGeom>
          <a:noFill/>
          <a:ln w="28575">
            <a:solidFill>
              <a:srgbClr val="FF0000"/>
            </a:solidFill>
            <a:prstDash val="dashDot"/>
            <a:round/>
            <a:headEnd/>
            <a:tailEnd/>
          </a:ln>
          <a:effectLst/>
        </p:spPr>
        <p:txBody>
          <a:bodyPr/>
          <a:lstStyle/>
          <a:p>
            <a:endParaRPr lang="en-US"/>
          </a:p>
        </p:txBody>
      </p:sp>
      <p:sp>
        <p:nvSpPr>
          <p:cNvPr id="125957" name="Rectangle 5"/>
          <p:cNvSpPr>
            <a:spLocks noGrp="1" noChangeArrowheads="1"/>
          </p:cNvSpPr>
          <p:nvPr>
            <p:ph type="title"/>
          </p:nvPr>
        </p:nvSpPr>
        <p:spPr/>
        <p:txBody>
          <a:bodyPr/>
          <a:lstStyle/>
          <a:p>
            <a:r>
              <a:rPr lang="en-US" dirty="0" smtClean="0"/>
              <a:t>A Model </a:t>
            </a:r>
            <a:r>
              <a:rPr lang="en-US" dirty="0"/>
              <a:t>Tree</a:t>
            </a:r>
          </a:p>
        </p:txBody>
      </p:sp>
      <p:sp>
        <p:nvSpPr>
          <p:cNvPr id="125964" name="Text Box 12"/>
          <p:cNvSpPr txBox="1">
            <a:spLocks noChangeArrowheads="1"/>
          </p:cNvSpPr>
          <p:nvPr/>
        </p:nvSpPr>
        <p:spPr bwMode="auto">
          <a:xfrm>
            <a:off x="-66675" y="1240746"/>
            <a:ext cx="1939925" cy="366712"/>
          </a:xfrm>
          <a:prstGeom prst="rect">
            <a:avLst/>
          </a:prstGeom>
          <a:noFill/>
          <a:ln w="28575" algn="ctr">
            <a:noFill/>
            <a:miter lim="800000"/>
            <a:headEnd/>
            <a:tailEnd/>
          </a:ln>
          <a:effectLst/>
        </p:spPr>
        <p:txBody>
          <a:bodyPr>
            <a:spAutoFit/>
          </a:bodyPr>
          <a:lstStyle/>
          <a:p>
            <a:pPr eaLnBrk="0" hangingPunct="0">
              <a:lnSpc>
                <a:spcPct val="100000"/>
              </a:lnSpc>
              <a:spcBef>
                <a:spcPct val="20000"/>
              </a:spcBef>
              <a:buClrTx/>
              <a:buSzTx/>
              <a:buFontTx/>
              <a:buNone/>
            </a:pPr>
            <a:r>
              <a:rPr lang="en-US" sz="1800" dirty="0"/>
              <a:t>SoS Level</a:t>
            </a:r>
          </a:p>
        </p:txBody>
      </p:sp>
      <p:sp>
        <p:nvSpPr>
          <p:cNvPr id="125965" name="Text Box 13"/>
          <p:cNvSpPr txBox="1">
            <a:spLocks noChangeArrowheads="1"/>
          </p:cNvSpPr>
          <p:nvPr/>
        </p:nvSpPr>
        <p:spPr bwMode="auto">
          <a:xfrm>
            <a:off x="225425" y="1621746"/>
            <a:ext cx="2663825" cy="366712"/>
          </a:xfrm>
          <a:prstGeom prst="rect">
            <a:avLst/>
          </a:prstGeom>
          <a:noFill/>
          <a:ln w="28575" algn="ctr">
            <a:noFill/>
            <a:miter lim="800000"/>
            <a:headEnd/>
            <a:tailEnd/>
          </a:ln>
          <a:effectLst/>
        </p:spPr>
        <p:txBody>
          <a:bodyPr>
            <a:spAutoFit/>
          </a:bodyPr>
          <a:lstStyle/>
          <a:p>
            <a:pPr eaLnBrk="0" hangingPunct="0">
              <a:lnSpc>
                <a:spcPct val="100000"/>
              </a:lnSpc>
              <a:spcBef>
                <a:spcPct val="20000"/>
              </a:spcBef>
              <a:buClrTx/>
              <a:buSzTx/>
              <a:buFontTx/>
              <a:buNone/>
            </a:pPr>
            <a:r>
              <a:rPr lang="en-US" sz="1800" b="0"/>
              <a:t>-  </a:t>
            </a:r>
            <a:r>
              <a:rPr lang="en-US" sz="1600" b="0"/>
              <a:t>System Specification</a:t>
            </a:r>
          </a:p>
        </p:txBody>
      </p:sp>
      <p:sp>
        <p:nvSpPr>
          <p:cNvPr id="125966" name="Text Box 14"/>
          <p:cNvSpPr txBox="1">
            <a:spLocks noChangeArrowheads="1"/>
          </p:cNvSpPr>
          <p:nvPr/>
        </p:nvSpPr>
        <p:spPr bwMode="auto">
          <a:xfrm>
            <a:off x="0" y="2240871"/>
            <a:ext cx="2025650" cy="366712"/>
          </a:xfrm>
          <a:prstGeom prst="rect">
            <a:avLst/>
          </a:prstGeom>
          <a:noFill/>
          <a:ln w="28575" algn="ctr">
            <a:noFill/>
            <a:miter lim="800000"/>
            <a:headEnd/>
            <a:tailEnd/>
          </a:ln>
          <a:effectLst/>
        </p:spPr>
        <p:txBody>
          <a:bodyPr>
            <a:spAutoFit/>
          </a:bodyPr>
          <a:lstStyle/>
          <a:p>
            <a:pPr eaLnBrk="0" hangingPunct="0">
              <a:lnSpc>
                <a:spcPct val="100000"/>
              </a:lnSpc>
              <a:spcBef>
                <a:spcPct val="20000"/>
              </a:spcBef>
              <a:buClrTx/>
              <a:buSzTx/>
              <a:buFontTx/>
              <a:buNone/>
            </a:pPr>
            <a:r>
              <a:rPr lang="en-US" sz="1800"/>
              <a:t>System Level</a:t>
            </a:r>
          </a:p>
        </p:txBody>
      </p:sp>
      <p:sp>
        <p:nvSpPr>
          <p:cNvPr id="125967" name="Text Box 15"/>
          <p:cNvSpPr txBox="1">
            <a:spLocks noChangeArrowheads="1"/>
          </p:cNvSpPr>
          <p:nvPr/>
        </p:nvSpPr>
        <p:spPr bwMode="auto">
          <a:xfrm>
            <a:off x="225425" y="2669496"/>
            <a:ext cx="2835275" cy="336550"/>
          </a:xfrm>
          <a:prstGeom prst="rect">
            <a:avLst/>
          </a:prstGeom>
          <a:noFill/>
          <a:ln w="28575" algn="ctr">
            <a:noFill/>
            <a:miter lim="800000"/>
            <a:headEnd/>
            <a:tailEnd/>
          </a:ln>
          <a:effectLst/>
        </p:spPr>
        <p:txBody>
          <a:bodyPr>
            <a:spAutoFit/>
          </a:bodyPr>
          <a:lstStyle/>
          <a:p>
            <a:pPr eaLnBrk="0" hangingPunct="0">
              <a:lnSpc>
                <a:spcPct val="100000"/>
              </a:lnSpc>
              <a:spcBef>
                <a:spcPct val="20000"/>
              </a:spcBef>
              <a:buClrTx/>
              <a:buSzTx/>
              <a:buFontTx/>
              <a:buNone/>
            </a:pPr>
            <a:r>
              <a:rPr lang="en-US" sz="1600" b="0"/>
              <a:t>-  Subsystem Specification</a:t>
            </a:r>
          </a:p>
        </p:txBody>
      </p:sp>
      <p:sp>
        <p:nvSpPr>
          <p:cNvPr id="125968" name="Text Box 16"/>
          <p:cNvSpPr txBox="1">
            <a:spLocks noChangeArrowheads="1"/>
          </p:cNvSpPr>
          <p:nvPr/>
        </p:nvSpPr>
        <p:spPr bwMode="auto">
          <a:xfrm>
            <a:off x="-66675" y="3275013"/>
            <a:ext cx="2482850" cy="366712"/>
          </a:xfrm>
          <a:prstGeom prst="rect">
            <a:avLst/>
          </a:prstGeom>
          <a:noFill/>
          <a:ln w="28575" algn="ctr">
            <a:noFill/>
            <a:miter lim="800000"/>
            <a:headEnd/>
            <a:tailEnd/>
          </a:ln>
          <a:effectLst/>
        </p:spPr>
        <p:txBody>
          <a:bodyPr>
            <a:spAutoFit/>
          </a:bodyPr>
          <a:lstStyle/>
          <a:p>
            <a:pPr eaLnBrk="0" hangingPunct="0">
              <a:lnSpc>
                <a:spcPct val="100000"/>
              </a:lnSpc>
              <a:spcBef>
                <a:spcPct val="20000"/>
              </a:spcBef>
              <a:buClrTx/>
              <a:buSzTx/>
              <a:buFontTx/>
              <a:buNone/>
            </a:pPr>
            <a:r>
              <a:rPr lang="en-US" sz="1800" dirty="0"/>
              <a:t>Subsystem Level</a:t>
            </a:r>
          </a:p>
        </p:txBody>
      </p:sp>
      <p:sp>
        <p:nvSpPr>
          <p:cNvPr id="125969" name="Text Box 17"/>
          <p:cNvSpPr txBox="1">
            <a:spLocks noChangeArrowheads="1"/>
          </p:cNvSpPr>
          <p:nvPr/>
        </p:nvSpPr>
        <p:spPr bwMode="auto">
          <a:xfrm>
            <a:off x="225425" y="3865563"/>
            <a:ext cx="2835275" cy="484187"/>
          </a:xfrm>
          <a:prstGeom prst="rect">
            <a:avLst/>
          </a:prstGeom>
          <a:noFill/>
          <a:ln w="28575" algn="ctr">
            <a:noFill/>
            <a:miter lim="800000"/>
            <a:headEnd/>
            <a:tailEnd/>
          </a:ln>
          <a:effectLst/>
        </p:spPr>
        <p:txBody>
          <a:bodyPr>
            <a:spAutoFit/>
          </a:bodyPr>
          <a:lstStyle/>
          <a:p>
            <a:pPr eaLnBrk="0" hangingPunct="0">
              <a:lnSpc>
                <a:spcPct val="70000"/>
              </a:lnSpc>
              <a:spcBef>
                <a:spcPct val="20000"/>
              </a:spcBef>
              <a:buClrTx/>
              <a:buSzTx/>
              <a:buFontTx/>
              <a:buChar char="-"/>
            </a:pPr>
            <a:r>
              <a:rPr lang="en-US" sz="1600" b="0" dirty="0"/>
              <a:t>  Component </a:t>
            </a:r>
          </a:p>
          <a:p>
            <a:pPr eaLnBrk="0" hangingPunct="0">
              <a:lnSpc>
                <a:spcPct val="70000"/>
              </a:lnSpc>
              <a:spcBef>
                <a:spcPct val="20000"/>
              </a:spcBef>
              <a:buClrTx/>
              <a:buSzTx/>
              <a:buFontTx/>
              <a:buNone/>
            </a:pPr>
            <a:r>
              <a:rPr lang="en-US" sz="1600" b="0" dirty="0"/>
              <a:t>     Specification</a:t>
            </a:r>
          </a:p>
        </p:txBody>
      </p:sp>
      <p:grpSp>
        <p:nvGrpSpPr>
          <p:cNvPr id="2" name="Group 56"/>
          <p:cNvGrpSpPr/>
          <p:nvPr/>
        </p:nvGrpSpPr>
        <p:grpSpPr>
          <a:xfrm>
            <a:off x="2114551" y="4816477"/>
            <a:ext cx="1695449" cy="1255028"/>
            <a:chOff x="2114551" y="4898122"/>
            <a:chExt cx="1695449" cy="1255028"/>
          </a:xfrm>
        </p:grpSpPr>
        <p:grpSp>
          <p:nvGrpSpPr>
            <p:cNvPr id="3" name="Group 6"/>
            <p:cNvGrpSpPr>
              <a:grpSpLocks/>
            </p:cNvGrpSpPr>
            <p:nvPr/>
          </p:nvGrpSpPr>
          <p:grpSpPr bwMode="auto">
            <a:xfrm>
              <a:off x="2371725" y="5381625"/>
              <a:ext cx="1438275" cy="771525"/>
              <a:chOff x="642" y="3144"/>
              <a:chExt cx="906" cy="486"/>
            </a:xfrm>
          </p:grpSpPr>
          <p:sp>
            <p:nvSpPr>
              <p:cNvPr id="125959" name="Rectangle 7"/>
              <p:cNvSpPr>
                <a:spLocks noChangeArrowheads="1"/>
              </p:cNvSpPr>
              <p:nvPr/>
            </p:nvSpPr>
            <p:spPr bwMode="auto">
              <a:xfrm>
                <a:off x="642" y="3478"/>
                <a:ext cx="318" cy="152"/>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FF00"/>
                </a:extrusionClr>
              </a:sp3d>
            </p:spPr>
            <p:txBody>
              <a:bodyPr lIns="0" tIns="0" rIns="0" bIns="0" anchor="ctr">
                <a:spAutoFit/>
                <a:flatTx/>
              </a:bodyPr>
              <a:lstStyle/>
              <a:p>
                <a:pPr algn="ctr" eaLnBrk="0" hangingPunct="0">
                  <a:lnSpc>
                    <a:spcPct val="100000"/>
                  </a:lnSpc>
                  <a:spcBef>
                    <a:spcPct val="0"/>
                  </a:spcBef>
                  <a:buClrTx/>
                  <a:buSzTx/>
                  <a:buFontTx/>
                  <a:buNone/>
                </a:pPr>
                <a:r>
                  <a:rPr lang="en-US" sz="1400">
                    <a:latin typeface="Times New Roman" pitchFamily="18" charset="0"/>
                  </a:rPr>
                  <a:t>S/W</a:t>
                </a:r>
              </a:p>
            </p:txBody>
          </p:sp>
          <p:sp>
            <p:nvSpPr>
              <p:cNvPr id="125960" name="Rectangle 8"/>
              <p:cNvSpPr>
                <a:spLocks noChangeArrowheads="1"/>
              </p:cNvSpPr>
              <p:nvPr/>
            </p:nvSpPr>
            <p:spPr bwMode="auto">
              <a:xfrm>
                <a:off x="1230" y="3478"/>
                <a:ext cx="318" cy="152"/>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FF00"/>
                </a:extrusionClr>
              </a:sp3d>
            </p:spPr>
            <p:txBody>
              <a:bodyPr lIns="0" tIns="0" rIns="0" bIns="0" anchor="ctr">
                <a:spAutoFit/>
                <a:flatTx/>
              </a:bodyPr>
              <a:lstStyle/>
              <a:p>
                <a:pPr algn="ctr" eaLnBrk="0" hangingPunct="0">
                  <a:lnSpc>
                    <a:spcPct val="100000"/>
                  </a:lnSpc>
                  <a:spcBef>
                    <a:spcPct val="0"/>
                  </a:spcBef>
                  <a:buClrTx/>
                  <a:buSzTx/>
                  <a:buFontTx/>
                  <a:buNone/>
                </a:pPr>
                <a:r>
                  <a:rPr lang="en-US" sz="1400">
                    <a:latin typeface="Times New Roman" pitchFamily="18" charset="0"/>
                  </a:rPr>
                  <a:t>S/W</a:t>
                </a:r>
              </a:p>
            </p:txBody>
          </p:sp>
          <p:sp>
            <p:nvSpPr>
              <p:cNvPr id="125961" name="Text Box 9"/>
              <p:cNvSpPr txBox="1">
                <a:spLocks noChangeArrowheads="1"/>
              </p:cNvSpPr>
              <p:nvPr/>
            </p:nvSpPr>
            <p:spPr bwMode="auto">
              <a:xfrm>
                <a:off x="858" y="3213"/>
                <a:ext cx="444" cy="404"/>
              </a:xfrm>
              <a:prstGeom prst="rect">
                <a:avLst/>
              </a:prstGeom>
              <a:noFill/>
              <a:ln w="28575" algn="ctr">
                <a:noFill/>
                <a:miter lim="800000"/>
                <a:headEnd/>
                <a:tailEnd/>
              </a:ln>
              <a:effectLst/>
            </p:spPr>
            <p:txBody>
              <a:bodyPr lIns="0" rIns="0">
                <a:spAutoFit/>
              </a:bodyPr>
              <a:lstStyle/>
              <a:p>
                <a:pPr algn="ctr" eaLnBrk="0" hangingPunct="0">
                  <a:lnSpc>
                    <a:spcPct val="100000"/>
                  </a:lnSpc>
                  <a:spcBef>
                    <a:spcPct val="50000"/>
                  </a:spcBef>
                  <a:buClrTx/>
                  <a:buSzTx/>
                  <a:buFontTx/>
                  <a:buNone/>
                </a:pPr>
                <a:r>
                  <a:rPr lang="en-US" sz="3600" b="0" dirty="0"/>
                  <a:t>…</a:t>
                </a:r>
              </a:p>
            </p:txBody>
          </p:sp>
          <p:sp>
            <p:nvSpPr>
              <p:cNvPr id="125962" name="Line 10"/>
              <p:cNvSpPr>
                <a:spLocks noChangeShapeType="1"/>
              </p:cNvSpPr>
              <p:nvPr/>
            </p:nvSpPr>
            <p:spPr bwMode="auto">
              <a:xfrm flipH="1">
                <a:off x="744" y="3144"/>
                <a:ext cx="288" cy="282"/>
              </a:xfrm>
              <a:prstGeom prst="line">
                <a:avLst/>
              </a:prstGeom>
              <a:noFill/>
              <a:ln w="57150">
                <a:solidFill>
                  <a:srgbClr val="FF3300"/>
                </a:solidFill>
                <a:round/>
                <a:headEnd/>
                <a:tailEnd type="triangle" w="med" len="med"/>
              </a:ln>
              <a:effectLst/>
            </p:spPr>
            <p:txBody>
              <a:bodyPr/>
              <a:lstStyle/>
              <a:p>
                <a:endParaRPr lang="en-US"/>
              </a:p>
            </p:txBody>
          </p:sp>
          <p:sp>
            <p:nvSpPr>
              <p:cNvPr id="125963" name="Line 11"/>
              <p:cNvSpPr>
                <a:spLocks noChangeShapeType="1"/>
              </p:cNvSpPr>
              <p:nvPr/>
            </p:nvSpPr>
            <p:spPr bwMode="auto">
              <a:xfrm>
                <a:off x="1104" y="3162"/>
                <a:ext cx="240" cy="258"/>
              </a:xfrm>
              <a:prstGeom prst="line">
                <a:avLst/>
              </a:prstGeom>
              <a:noFill/>
              <a:ln w="57150">
                <a:solidFill>
                  <a:srgbClr val="FF3300"/>
                </a:solidFill>
                <a:round/>
                <a:headEnd/>
                <a:tailEnd type="triangle" w="med" len="med"/>
              </a:ln>
              <a:effectLst/>
            </p:spPr>
            <p:txBody>
              <a:bodyPr/>
              <a:lstStyle/>
              <a:p>
                <a:endParaRPr lang="en-US"/>
              </a:p>
            </p:txBody>
          </p:sp>
        </p:grpSp>
        <p:sp>
          <p:nvSpPr>
            <p:cNvPr id="125970" name="Rectangle 18"/>
            <p:cNvSpPr>
              <a:spLocks noChangeArrowheads="1"/>
            </p:cNvSpPr>
            <p:nvPr/>
          </p:nvSpPr>
          <p:spPr bwMode="auto">
            <a:xfrm>
              <a:off x="2114551" y="4898122"/>
              <a:ext cx="1524000" cy="646331"/>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FF00"/>
              </a:extrusionClr>
            </a:sp3d>
          </p:spPr>
          <p:txBody>
            <a:bodyPr wrap="square" lIns="0" tIns="0" rIns="0" bIns="0" anchor="ctr">
              <a:spAutoFit/>
              <a:flatTx/>
            </a:bodyPr>
            <a:lstStyle/>
            <a:p>
              <a:pPr algn="ctr" eaLnBrk="0" hangingPunct="0">
                <a:lnSpc>
                  <a:spcPct val="100000"/>
                </a:lnSpc>
                <a:spcBef>
                  <a:spcPct val="0"/>
                </a:spcBef>
                <a:buClrTx/>
                <a:buSzTx/>
                <a:buFontTx/>
                <a:buNone/>
              </a:pPr>
              <a:r>
                <a:rPr lang="en-US" sz="1400" dirty="0">
                  <a:latin typeface="Times New Roman" pitchFamily="18" charset="0"/>
                </a:rPr>
                <a:t>Component Domain Model </a:t>
              </a:r>
              <a:r>
                <a:rPr lang="en-US" sz="1400" dirty="0" smtClean="0">
                  <a:latin typeface="Times New Roman" pitchFamily="18" charset="0"/>
                </a:rPr>
                <a:t>1</a:t>
              </a:r>
            </a:p>
            <a:p>
              <a:pPr algn="ctr" eaLnBrk="0" hangingPunct="0">
                <a:lnSpc>
                  <a:spcPct val="100000"/>
                </a:lnSpc>
                <a:spcBef>
                  <a:spcPct val="0"/>
                </a:spcBef>
                <a:buClrTx/>
                <a:buSzTx/>
                <a:buFontTx/>
                <a:buNone/>
              </a:pPr>
              <a:endParaRPr lang="en-US" sz="1400" dirty="0">
                <a:latin typeface="Times New Roman" pitchFamily="18" charset="0"/>
              </a:endParaRPr>
            </a:p>
          </p:txBody>
        </p:sp>
      </p:grpSp>
      <p:grpSp>
        <p:nvGrpSpPr>
          <p:cNvPr id="4" name="Group 19"/>
          <p:cNvGrpSpPr>
            <a:grpSpLocks/>
          </p:cNvGrpSpPr>
          <p:nvPr/>
        </p:nvGrpSpPr>
        <p:grpSpPr bwMode="auto">
          <a:xfrm>
            <a:off x="3819525" y="4815793"/>
            <a:ext cx="2247900" cy="1255712"/>
            <a:chOff x="2406" y="2851"/>
            <a:chExt cx="1416" cy="791"/>
          </a:xfrm>
        </p:grpSpPr>
        <p:sp>
          <p:nvSpPr>
            <p:cNvPr id="125972" name="Rectangle 20"/>
            <p:cNvSpPr>
              <a:spLocks noChangeArrowheads="1"/>
            </p:cNvSpPr>
            <p:nvPr/>
          </p:nvSpPr>
          <p:spPr bwMode="auto">
            <a:xfrm>
              <a:off x="3504" y="3489"/>
              <a:ext cx="318" cy="152"/>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FF00"/>
              </a:extrusionClr>
            </a:sp3d>
          </p:spPr>
          <p:txBody>
            <a:bodyPr lIns="0" tIns="0" rIns="0" bIns="0" anchor="ctr">
              <a:spAutoFit/>
              <a:flatTx/>
            </a:bodyPr>
            <a:lstStyle/>
            <a:p>
              <a:pPr algn="ctr" eaLnBrk="0" hangingPunct="0">
                <a:lnSpc>
                  <a:spcPct val="100000"/>
                </a:lnSpc>
                <a:spcBef>
                  <a:spcPct val="0"/>
                </a:spcBef>
                <a:buClrTx/>
                <a:buSzTx/>
                <a:buFontTx/>
                <a:buNone/>
              </a:pPr>
              <a:r>
                <a:rPr lang="en-US" sz="1400">
                  <a:latin typeface="Times New Roman" pitchFamily="18" charset="0"/>
                </a:rPr>
                <a:t>H/W</a:t>
              </a:r>
            </a:p>
          </p:txBody>
        </p:sp>
        <p:sp>
          <p:nvSpPr>
            <p:cNvPr id="125973" name="Rectangle 21"/>
            <p:cNvSpPr>
              <a:spLocks noChangeArrowheads="1"/>
            </p:cNvSpPr>
            <p:nvPr/>
          </p:nvSpPr>
          <p:spPr bwMode="auto">
            <a:xfrm>
              <a:off x="2544" y="3490"/>
              <a:ext cx="318" cy="152"/>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FF00"/>
              </a:extrusionClr>
            </a:sp3d>
          </p:spPr>
          <p:txBody>
            <a:bodyPr lIns="0" tIns="0" rIns="0" bIns="0" anchor="ctr">
              <a:spAutoFit/>
              <a:flatTx/>
            </a:bodyPr>
            <a:lstStyle/>
            <a:p>
              <a:pPr algn="ctr" eaLnBrk="0" hangingPunct="0">
                <a:lnSpc>
                  <a:spcPct val="100000"/>
                </a:lnSpc>
                <a:spcBef>
                  <a:spcPct val="0"/>
                </a:spcBef>
                <a:buClrTx/>
                <a:buSzTx/>
                <a:buFontTx/>
                <a:buNone/>
              </a:pPr>
              <a:r>
                <a:rPr lang="en-US" sz="1400">
                  <a:latin typeface="Times New Roman" pitchFamily="18" charset="0"/>
                </a:rPr>
                <a:t>S/W</a:t>
              </a:r>
            </a:p>
          </p:txBody>
        </p:sp>
        <p:sp>
          <p:nvSpPr>
            <p:cNvPr id="125974" name="Rectangle 22"/>
            <p:cNvSpPr>
              <a:spLocks noChangeArrowheads="1"/>
            </p:cNvSpPr>
            <p:nvPr/>
          </p:nvSpPr>
          <p:spPr bwMode="auto">
            <a:xfrm>
              <a:off x="3132" y="3490"/>
              <a:ext cx="318" cy="152"/>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FF00"/>
              </a:extrusionClr>
            </a:sp3d>
          </p:spPr>
          <p:txBody>
            <a:bodyPr lIns="0" tIns="0" rIns="0" bIns="0" anchor="ctr">
              <a:spAutoFit/>
              <a:flatTx/>
            </a:bodyPr>
            <a:lstStyle/>
            <a:p>
              <a:pPr algn="ctr" eaLnBrk="0" hangingPunct="0">
                <a:lnSpc>
                  <a:spcPct val="100000"/>
                </a:lnSpc>
                <a:spcBef>
                  <a:spcPct val="0"/>
                </a:spcBef>
                <a:buClrTx/>
                <a:buSzTx/>
                <a:buFontTx/>
                <a:buNone/>
              </a:pPr>
              <a:r>
                <a:rPr lang="en-US" sz="1400">
                  <a:latin typeface="Times New Roman" pitchFamily="18" charset="0"/>
                </a:rPr>
                <a:t>S/W</a:t>
              </a:r>
            </a:p>
          </p:txBody>
        </p:sp>
        <p:sp>
          <p:nvSpPr>
            <p:cNvPr id="125975" name="Text Box 23"/>
            <p:cNvSpPr txBox="1">
              <a:spLocks noChangeArrowheads="1"/>
            </p:cNvSpPr>
            <p:nvPr/>
          </p:nvSpPr>
          <p:spPr bwMode="auto">
            <a:xfrm>
              <a:off x="2760" y="3225"/>
              <a:ext cx="444" cy="404"/>
            </a:xfrm>
            <a:prstGeom prst="rect">
              <a:avLst/>
            </a:prstGeom>
            <a:noFill/>
            <a:ln w="28575" algn="ctr">
              <a:noFill/>
              <a:miter lim="800000"/>
              <a:headEnd/>
              <a:tailEnd/>
            </a:ln>
            <a:effectLst/>
          </p:spPr>
          <p:txBody>
            <a:bodyPr lIns="0" rIns="0">
              <a:spAutoFit/>
            </a:bodyPr>
            <a:lstStyle/>
            <a:p>
              <a:pPr algn="ctr" eaLnBrk="0" hangingPunct="0">
                <a:lnSpc>
                  <a:spcPct val="100000"/>
                </a:lnSpc>
                <a:spcBef>
                  <a:spcPct val="50000"/>
                </a:spcBef>
                <a:buClrTx/>
                <a:buSzTx/>
                <a:buFontTx/>
                <a:buNone/>
              </a:pPr>
              <a:r>
                <a:rPr lang="en-US" sz="3600" b="0"/>
                <a:t>…</a:t>
              </a:r>
            </a:p>
          </p:txBody>
        </p:sp>
        <p:sp>
          <p:nvSpPr>
            <p:cNvPr id="125976" name="Line 24"/>
            <p:cNvSpPr>
              <a:spLocks noChangeShapeType="1"/>
            </p:cNvSpPr>
            <p:nvPr/>
          </p:nvSpPr>
          <p:spPr bwMode="auto">
            <a:xfrm flipH="1">
              <a:off x="2646" y="3156"/>
              <a:ext cx="57" cy="282"/>
            </a:xfrm>
            <a:prstGeom prst="line">
              <a:avLst/>
            </a:prstGeom>
            <a:noFill/>
            <a:ln w="57150">
              <a:solidFill>
                <a:srgbClr val="FF3300"/>
              </a:solidFill>
              <a:round/>
              <a:headEnd/>
              <a:tailEnd type="triangle" w="med" len="med"/>
            </a:ln>
            <a:effectLst/>
          </p:spPr>
          <p:txBody>
            <a:bodyPr/>
            <a:lstStyle/>
            <a:p>
              <a:endParaRPr lang="en-US"/>
            </a:p>
          </p:txBody>
        </p:sp>
        <p:sp>
          <p:nvSpPr>
            <p:cNvPr id="125977" name="Line 25"/>
            <p:cNvSpPr>
              <a:spLocks noChangeShapeType="1"/>
            </p:cNvSpPr>
            <p:nvPr/>
          </p:nvSpPr>
          <p:spPr bwMode="auto">
            <a:xfrm>
              <a:off x="3006" y="3174"/>
              <a:ext cx="240" cy="258"/>
            </a:xfrm>
            <a:prstGeom prst="line">
              <a:avLst/>
            </a:prstGeom>
            <a:noFill/>
            <a:ln w="57150">
              <a:solidFill>
                <a:srgbClr val="FF3300"/>
              </a:solidFill>
              <a:round/>
              <a:headEnd/>
              <a:tailEnd type="triangle" w="med" len="med"/>
            </a:ln>
            <a:effectLst/>
          </p:spPr>
          <p:txBody>
            <a:bodyPr/>
            <a:lstStyle/>
            <a:p>
              <a:endParaRPr lang="en-US"/>
            </a:p>
          </p:txBody>
        </p:sp>
        <p:sp>
          <p:nvSpPr>
            <p:cNvPr id="125978" name="Line 26"/>
            <p:cNvSpPr>
              <a:spLocks noChangeShapeType="1"/>
            </p:cNvSpPr>
            <p:nvPr/>
          </p:nvSpPr>
          <p:spPr bwMode="auto">
            <a:xfrm>
              <a:off x="3352" y="3231"/>
              <a:ext cx="250" cy="212"/>
            </a:xfrm>
            <a:prstGeom prst="line">
              <a:avLst/>
            </a:prstGeom>
            <a:noFill/>
            <a:ln w="57150">
              <a:solidFill>
                <a:srgbClr val="FF3300"/>
              </a:solidFill>
              <a:round/>
              <a:headEnd/>
              <a:tailEnd type="triangle" w="med" len="med"/>
            </a:ln>
            <a:effectLst/>
          </p:spPr>
          <p:txBody>
            <a:bodyPr/>
            <a:lstStyle/>
            <a:p>
              <a:endParaRPr lang="en-US"/>
            </a:p>
          </p:txBody>
        </p:sp>
        <p:sp>
          <p:nvSpPr>
            <p:cNvPr id="125979" name="Rectangle 27"/>
            <p:cNvSpPr>
              <a:spLocks noChangeArrowheads="1"/>
            </p:cNvSpPr>
            <p:nvPr/>
          </p:nvSpPr>
          <p:spPr bwMode="auto">
            <a:xfrm>
              <a:off x="2406" y="2851"/>
              <a:ext cx="1009" cy="420"/>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FF00"/>
              </a:extrusionClr>
            </a:sp3d>
          </p:spPr>
          <p:txBody>
            <a:bodyPr lIns="0" tIns="0" rIns="0" bIns="0" anchor="ctr">
              <a:spAutoFit/>
              <a:flatTx/>
            </a:bodyPr>
            <a:lstStyle/>
            <a:p>
              <a:pPr algn="ctr" eaLnBrk="0" hangingPunct="0">
                <a:lnSpc>
                  <a:spcPct val="100000"/>
                </a:lnSpc>
                <a:spcBef>
                  <a:spcPct val="0"/>
                </a:spcBef>
                <a:buClrTx/>
                <a:buSzTx/>
                <a:buFontTx/>
                <a:buNone/>
              </a:pPr>
              <a:r>
                <a:rPr lang="en-US" sz="1400" dirty="0">
                  <a:latin typeface="Times New Roman" pitchFamily="18" charset="0"/>
                </a:rPr>
                <a:t>Component Domain </a:t>
              </a:r>
            </a:p>
            <a:p>
              <a:pPr algn="ctr" eaLnBrk="0" hangingPunct="0">
                <a:lnSpc>
                  <a:spcPct val="100000"/>
                </a:lnSpc>
                <a:spcBef>
                  <a:spcPct val="0"/>
                </a:spcBef>
                <a:buClrTx/>
                <a:buSzTx/>
                <a:buFontTx/>
                <a:buNone/>
              </a:pPr>
              <a:r>
                <a:rPr lang="en-US" sz="1400" dirty="0">
                  <a:latin typeface="Times New Roman" pitchFamily="18" charset="0"/>
                </a:rPr>
                <a:t>Model 2</a:t>
              </a:r>
            </a:p>
            <a:p>
              <a:pPr algn="ctr" eaLnBrk="0" hangingPunct="0">
                <a:lnSpc>
                  <a:spcPct val="100000"/>
                </a:lnSpc>
                <a:spcBef>
                  <a:spcPct val="0"/>
                </a:spcBef>
                <a:buClrTx/>
                <a:buSzTx/>
                <a:buFontTx/>
                <a:buNone/>
              </a:pPr>
              <a:endParaRPr lang="en-US" sz="1400" dirty="0">
                <a:latin typeface="Times New Roman" pitchFamily="18" charset="0"/>
              </a:endParaRPr>
            </a:p>
          </p:txBody>
        </p:sp>
      </p:grpSp>
      <p:sp>
        <p:nvSpPr>
          <p:cNvPr id="125980" name="AutoShape 28"/>
          <p:cNvSpPr>
            <a:spLocks noChangeArrowheads="1"/>
          </p:cNvSpPr>
          <p:nvPr/>
        </p:nvSpPr>
        <p:spPr bwMode="auto">
          <a:xfrm>
            <a:off x="3854450" y="4448175"/>
            <a:ext cx="1085850" cy="350838"/>
          </a:xfrm>
          <a:prstGeom prst="downArrow">
            <a:avLst>
              <a:gd name="adj1" fmla="val 64037"/>
              <a:gd name="adj2" fmla="val 54301"/>
            </a:avLst>
          </a:prstGeom>
          <a:solidFill>
            <a:srgbClr val="FFFF00"/>
          </a:solidFill>
          <a:ln w="28575" algn="ctr">
            <a:miter lim="800000"/>
            <a:headEnd/>
            <a:tailEnd/>
          </a:ln>
          <a:effectLst/>
          <a:scene3d>
            <a:camera prst="legacyObliqueTopLeft"/>
            <a:lightRig rig="legacyFlat2" dir="t"/>
          </a:scene3d>
          <a:sp3d extrusionH="176200" prstMaterial="legacyMatte">
            <a:bevelT w="13500" h="13500" prst="angle"/>
            <a:bevelB w="13500" h="13500" prst="angle"/>
            <a:extrusionClr>
              <a:srgbClr val="FF3300"/>
            </a:extrusionClr>
          </a:sp3d>
        </p:spPr>
        <p:txBody>
          <a:bodyPr anchor="ctr">
            <a:spAutoFit/>
            <a:flatTx/>
          </a:bodyPr>
          <a:lstStyle/>
          <a:p>
            <a:endParaRPr lang="en-US"/>
          </a:p>
        </p:txBody>
      </p:sp>
      <p:sp>
        <p:nvSpPr>
          <p:cNvPr id="125981" name="AutoShape 29"/>
          <p:cNvSpPr>
            <a:spLocks noChangeArrowheads="1"/>
          </p:cNvSpPr>
          <p:nvPr/>
        </p:nvSpPr>
        <p:spPr bwMode="auto">
          <a:xfrm>
            <a:off x="2290763" y="4452938"/>
            <a:ext cx="1085850" cy="350837"/>
          </a:xfrm>
          <a:prstGeom prst="downArrow">
            <a:avLst>
              <a:gd name="adj1" fmla="val 64037"/>
              <a:gd name="adj2" fmla="val 54301"/>
            </a:avLst>
          </a:prstGeom>
          <a:solidFill>
            <a:srgbClr val="FFFF00"/>
          </a:solidFill>
          <a:ln w="28575" algn="ctr">
            <a:miter lim="800000"/>
            <a:headEnd/>
            <a:tailEnd/>
          </a:ln>
          <a:effectLst/>
          <a:scene3d>
            <a:camera prst="legacyObliqueTopLeft"/>
            <a:lightRig rig="legacyFlat2" dir="t"/>
          </a:scene3d>
          <a:sp3d extrusionH="176200" prstMaterial="legacyMatte">
            <a:bevelT w="13500" h="13500" prst="angle"/>
            <a:bevelB w="13500" h="13500" prst="angle"/>
            <a:extrusionClr>
              <a:srgbClr val="FF3300"/>
            </a:extrusionClr>
          </a:sp3d>
        </p:spPr>
        <p:txBody>
          <a:bodyPr anchor="ctr">
            <a:spAutoFit/>
            <a:flatTx/>
          </a:bodyPr>
          <a:lstStyle/>
          <a:p>
            <a:endParaRPr lang="en-US"/>
          </a:p>
        </p:txBody>
      </p:sp>
      <p:sp>
        <p:nvSpPr>
          <p:cNvPr id="125982" name="Rectangle 30"/>
          <p:cNvSpPr>
            <a:spLocks noChangeArrowheads="1"/>
          </p:cNvSpPr>
          <p:nvPr/>
        </p:nvSpPr>
        <p:spPr bwMode="auto">
          <a:xfrm>
            <a:off x="7550150" y="3808413"/>
            <a:ext cx="288925" cy="684212"/>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00B0F0"/>
            </a:extrusionClr>
          </a:sp3d>
        </p:spPr>
        <p:txBody>
          <a:bodyPr vert="eaVert" lIns="0" tIns="0" rIns="0" bIns="0" anchor="ctr">
            <a:flatTx/>
          </a:bodyPr>
          <a:lstStyle/>
          <a:p>
            <a:pPr algn="ctr" eaLnBrk="0" hangingPunct="0">
              <a:lnSpc>
                <a:spcPct val="100000"/>
              </a:lnSpc>
              <a:spcBef>
                <a:spcPct val="0"/>
              </a:spcBef>
              <a:buClrTx/>
              <a:buSzTx/>
              <a:buFontTx/>
              <a:buNone/>
            </a:pPr>
            <a:r>
              <a:rPr lang="en-US" sz="1400">
                <a:latin typeface="Times New Roman" pitchFamily="18" charset="0"/>
              </a:rPr>
              <a:t>Spec 1</a:t>
            </a:r>
          </a:p>
        </p:txBody>
      </p:sp>
      <p:sp>
        <p:nvSpPr>
          <p:cNvPr id="125983" name="Rectangle 31"/>
          <p:cNvSpPr>
            <a:spLocks noChangeArrowheads="1"/>
          </p:cNvSpPr>
          <p:nvPr/>
        </p:nvSpPr>
        <p:spPr bwMode="auto">
          <a:xfrm>
            <a:off x="6416675" y="3817938"/>
            <a:ext cx="288925" cy="684212"/>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3300"/>
            </a:extrusionClr>
          </a:sp3d>
        </p:spPr>
        <p:txBody>
          <a:bodyPr vert="eaVert" lIns="0" tIns="0" rIns="0" bIns="0" anchor="ctr">
            <a:flatTx/>
          </a:bodyPr>
          <a:lstStyle/>
          <a:p>
            <a:pPr algn="ctr" eaLnBrk="0" hangingPunct="0">
              <a:lnSpc>
                <a:spcPct val="100000"/>
              </a:lnSpc>
              <a:spcBef>
                <a:spcPct val="0"/>
              </a:spcBef>
              <a:buClrTx/>
              <a:buSzTx/>
              <a:buFontTx/>
              <a:buNone/>
            </a:pPr>
            <a:r>
              <a:rPr lang="en-US" sz="1400">
                <a:latin typeface="Times New Roman" pitchFamily="18" charset="0"/>
              </a:rPr>
              <a:t>Spec n</a:t>
            </a:r>
          </a:p>
        </p:txBody>
      </p:sp>
      <p:sp>
        <p:nvSpPr>
          <p:cNvPr id="125984" name="Rectangle 32"/>
          <p:cNvSpPr>
            <a:spLocks noChangeArrowheads="1"/>
          </p:cNvSpPr>
          <p:nvPr/>
        </p:nvSpPr>
        <p:spPr bwMode="auto">
          <a:xfrm>
            <a:off x="5454650" y="3808413"/>
            <a:ext cx="288925" cy="684212"/>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3300"/>
            </a:extrusionClr>
          </a:sp3d>
        </p:spPr>
        <p:txBody>
          <a:bodyPr vert="eaVert" lIns="0" tIns="0" rIns="0" bIns="0" anchor="ctr">
            <a:flatTx/>
          </a:bodyPr>
          <a:lstStyle/>
          <a:p>
            <a:pPr algn="ctr" eaLnBrk="0" hangingPunct="0">
              <a:lnSpc>
                <a:spcPct val="100000"/>
              </a:lnSpc>
              <a:spcBef>
                <a:spcPct val="0"/>
              </a:spcBef>
              <a:buClrTx/>
              <a:buSzTx/>
              <a:buFontTx/>
              <a:buNone/>
            </a:pPr>
            <a:r>
              <a:rPr lang="en-US" sz="1400">
                <a:latin typeface="Times New Roman" pitchFamily="18" charset="0"/>
              </a:rPr>
              <a:t>Spec 1</a:t>
            </a:r>
          </a:p>
        </p:txBody>
      </p:sp>
      <p:sp>
        <p:nvSpPr>
          <p:cNvPr id="125985" name="Rectangle 33"/>
          <p:cNvSpPr>
            <a:spLocks noChangeArrowheads="1"/>
          </p:cNvSpPr>
          <p:nvPr/>
        </p:nvSpPr>
        <p:spPr bwMode="auto">
          <a:xfrm>
            <a:off x="3092450" y="3803650"/>
            <a:ext cx="288925" cy="684213"/>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3300"/>
            </a:extrusionClr>
          </a:sp3d>
        </p:spPr>
        <p:txBody>
          <a:bodyPr vert="eaVert" lIns="0" tIns="0" rIns="0" bIns="0" anchor="ctr">
            <a:flatTx/>
          </a:bodyPr>
          <a:lstStyle/>
          <a:p>
            <a:pPr algn="ctr" eaLnBrk="0" hangingPunct="0">
              <a:lnSpc>
                <a:spcPct val="100000"/>
              </a:lnSpc>
              <a:spcBef>
                <a:spcPct val="0"/>
              </a:spcBef>
              <a:buClrTx/>
              <a:buSzTx/>
              <a:buFontTx/>
              <a:buNone/>
            </a:pPr>
            <a:r>
              <a:rPr lang="en-US" sz="1400">
                <a:latin typeface="Times New Roman" pitchFamily="18" charset="0"/>
              </a:rPr>
              <a:t>Spec 3</a:t>
            </a:r>
          </a:p>
        </p:txBody>
      </p:sp>
      <p:sp>
        <p:nvSpPr>
          <p:cNvPr id="125986" name="Rectangle 34"/>
          <p:cNvSpPr>
            <a:spLocks noChangeArrowheads="1"/>
          </p:cNvSpPr>
          <p:nvPr/>
        </p:nvSpPr>
        <p:spPr bwMode="auto">
          <a:xfrm>
            <a:off x="8550275" y="3817938"/>
            <a:ext cx="288925" cy="684212"/>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00B0F0"/>
            </a:extrusionClr>
          </a:sp3d>
        </p:spPr>
        <p:txBody>
          <a:bodyPr vert="eaVert" lIns="0" tIns="0" rIns="0" bIns="0" anchor="ctr">
            <a:flatTx/>
          </a:bodyPr>
          <a:lstStyle/>
          <a:p>
            <a:pPr algn="ctr" eaLnBrk="0" hangingPunct="0">
              <a:lnSpc>
                <a:spcPct val="100000"/>
              </a:lnSpc>
              <a:spcBef>
                <a:spcPct val="0"/>
              </a:spcBef>
              <a:buClrTx/>
              <a:buSzTx/>
              <a:buFontTx/>
              <a:buNone/>
            </a:pPr>
            <a:r>
              <a:rPr lang="en-US" sz="1400" dirty="0">
                <a:latin typeface="Times New Roman" pitchFamily="18" charset="0"/>
              </a:rPr>
              <a:t>Spec n</a:t>
            </a:r>
          </a:p>
        </p:txBody>
      </p:sp>
      <p:sp>
        <p:nvSpPr>
          <p:cNvPr id="125987" name="Rectangle 35"/>
          <p:cNvSpPr>
            <a:spLocks noChangeArrowheads="1"/>
          </p:cNvSpPr>
          <p:nvPr/>
        </p:nvSpPr>
        <p:spPr bwMode="auto">
          <a:xfrm>
            <a:off x="2730500" y="3803650"/>
            <a:ext cx="288925" cy="684213"/>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3300"/>
            </a:extrusionClr>
          </a:sp3d>
        </p:spPr>
        <p:txBody>
          <a:bodyPr vert="eaVert" lIns="0" tIns="0" rIns="0" bIns="0" anchor="ctr">
            <a:flatTx/>
          </a:bodyPr>
          <a:lstStyle/>
          <a:p>
            <a:pPr algn="ctr" eaLnBrk="0" hangingPunct="0">
              <a:lnSpc>
                <a:spcPct val="100000"/>
              </a:lnSpc>
              <a:spcBef>
                <a:spcPct val="0"/>
              </a:spcBef>
              <a:buClrTx/>
              <a:buSzTx/>
              <a:buFontTx/>
              <a:buNone/>
            </a:pPr>
            <a:r>
              <a:rPr lang="en-US" sz="1400">
                <a:latin typeface="Times New Roman" pitchFamily="18" charset="0"/>
              </a:rPr>
              <a:t>Spec 2</a:t>
            </a:r>
          </a:p>
        </p:txBody>
      </p:sp>
      <p:sp>
        <p:nvSpPr>
          <p:cNvPr id="125988" name="Rectangle 36"/>
          <p:cNvSpPr>
            <a:spLocks noChangeArrowheads="1"/>
          </p:cNvSpPr>
          <p:nvPr/>
        </p:nvSpPr>
        <p:spPr bwMode="auto">
          <a:xfrm>
            <a:off x="2368550" y="3803650"/>
            <a:ext cx="288925" cy="684213"/>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3300"/>
            </a:extrusionClr>
          </a:sp3d>
        </p:spPr>
        <p:txBody>
          <a:bodyPr vert="eaVert" lIns="0" tIns="0" rIns="0" bIns="0" anchor="ctr">
            <a:flatTx/>
          </a:bodyPr>
          <a:lstStyle/>
          <a:p>
            <a:pPr algn="ctr" eaLnBrk="0" hangingPunct="0">
              <a:lnSpc>
                <a:spcPct val="100000"/>
              </a:lnSpc>
              <a:spcBef>
                <a:spcPct val="0"/>
              </a:spcBef>
              <a:buClrTx/>
              <a:buSzTx/>
              <a:buFontTx/>
              <a:buNone/>
            </a:pPr>
            <a:r>
              <a:rPr lang="en-US" sz="1400">
                <a:latin typeface="Times New Roman" pitchFamily="18" charset="0"/>
              </a:rPr>
              <a:t>Spec 1</a:t>
            </a:r>
          </a:p>
        </p:txBody>
      </p:sp>
      <p:sp>
        <p:nvSpPr>
          <p:cNvPr id="125989" name="Rectangle 37"/>
          <p:cNvSpPr>
            <a:spLocks noChangeArrowheads="1"/>
          </p:cNvSpPr>
          <p:nvPr/>
        </p:nvSpPr>
        <p:spPr bwMode="auto">
          <a:xfrm>
            <a:off x="4635500" y="3770313"/>
            <a:ext cx="288925" cy="684212"/>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3300"/>
            </a:extrusionClr>
          </a:sp3d>
        </p:spPr>
        <p:txBody>
          <a:bodyPr vert="eaVert" lIns="0" tIns="0" rIns="0" bIns="0" anchor="ctr">
            <a:flatTx/>
          </a:bodyPr>
          <a:lstStyle/>
          <a:p>
            <a:pPr algn="ctr" eaLnBrk="0" hangingPunct="0">
              <a:lnSpc>
                <a:spcPct val="100000"/>
              </a:lnSpc>
              <a:spcBef>
                <a:spcPct val="0"/>
              </a:spcBef>
              <a:buClrTx/>
              <a:buSzTx/>
              <a:buFontTx/>
              <a:buNone/>
            </a:pPr>
            <a:r>
              <a:rPr lang="en-US" sz="1400">
                <a:latin typeface="Times New Roman" pitchFamily="18" charset="0"/>
              </a:rPr>
              <a:t>Spec 6</a:t>
            </a:r>
          </a:p>
        </p:txBody>
      </p:sp>
      <p:sp>
        <p:nvSpPr>
          <p:cNvPr id="125990" name="Rectangle 38"/>
          <p:cNvSpPr>
            <a:spLocks noChangeArrowheads="1"/>
          </p:cNvSpPr>
          <p:nvPr/>
        </p:nvSpPr>
        <p:spPr bwMode="auto">
          <a:xfrm>
            <a:off x="4273550" y="3770313"/>
            <a:ext cx="288925" cy="684212"/>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3300"/>
            </a:extrusionClr>
          </a:sp3d>
        </p:spPr>
        <p:txBody>
          <a:bodyPr vert="eaVert" lIns="0" tIns="0" rIns="0" bIns="0" anchor="ctr">
            <a:flatTx/>
          </a:bodyPr>
          <a:lstStyle/>
          <a:p>
            <a:pPr algn="ctr" eaLnBrk="0" hangingPunct="0">
              <a:lnSpc>
                <a:spcPct val="100000"/>
              </a:lnSpc>
              <a:spcBef>
                <a:spcPct val="0"/>
              </a:spcBef>
              <a:buClrTx/>
              <a:buSzTx/>
              <a:buFontTx/>
              <a:buNone/>
            </a:pPr>
            <a:r>
              <a:rPr lang="en-US" sz="1400">
                <a:latin typeface="Times New Roman" pitchFamily="18" charset="0"/>
              </a:rPr>
              <a:t>Spec 5</a:t>
            </a:r>
          </a:p>
        </p:txBody>
      </p:sp>
      <p:sp>
        <p:nvSpPr>
          <p:cNvPr id="125991" name="Rectangle 39"/>
          <p:cNvSpPr>
            <a:spLocks noChangeArrowheads="1"/>
          </p:cNvSpPr>
          <p:nvPr/>
        </p:nvSpPr>
        <p:spPr bwMode="auto">
          <a:xfrm>
            <a:off x="3911600" y="3770313"/>
            <a:ext cx="288925" cy="684212"/>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3300"/>
            </a:extrusionClr>
          </a:sp3d>
        </p:spPr>
        <p:txBody>
          <a:bodyPr vert="eaVert" lIns="0" tIns="0" rIns="0" bIns="0" anchor="ctr">
            <a:flatTx/>
          </a:bodyPr>
          <a:lstStyle/>
          <a:p>
            <a:pPr algn="ctr" eaLnBrk="0" hangingPunct="0">
              <a:lnSpc>
                <a:spcPct val="100000"/>
              </a:lnSpc>
              <a:spcBef>
                <a:spcPct val="0"/>
              </a:spcBef>
              <a:buClrTx/>
              <a:buSzTx/>
              <a:buFontTx/>
              <a:buNone/>
            </a:pPr>
            <a:r>
              <a:rPr lang="en-US" sz="1400">
                <a:latin typeface="Times New Roman" pitchFamily="18" charset="0"/>
              </a:rPr>
              <a:t>Spec 4</a:t>
            </a:r>
          </a:p>
        </p:txBody>
      </p:sp>
      <p:sp>
        <p:nvSpPr>
          <p:cNvPr id="125992" name="Text Box 40"/>
          <p:cNvSpPr txBox="1">
            <a:spLocks noChangeArrowheads="1"/>
          </p:cNvSpPr>
          <p:nvPr/>
        </p:nvSpPr>
        <p:spPr bwMode="auto">
          <a:xfrm>
            <a:off x="7820025" y="3729038"/>
            <a:ext cx="704850" cy="701675"/>
          </a:xfrm>
          <a:prstGeom prst="rect">
            <a:avLst/>
          </a:prstGeom>
          <a:noFill/>
          <a:ln w="28575" algn="ctr">
            <a:noFill/>
            <a:miter lim="800000"/>
            <a:headEnd/>
            <a:tailEnd/>
          </a:ln>
          <a:effectLst/>
        </p:spPr>
        <p:txBody>
          <a:bodyPr lIns="0" rIns="0">
            <a:spAutoFit/>
          </a:bodyPr>
          <a:lstStyle/>
          <a:p>
            <a:pPr algn="ctr" eaLnBrk="0" hangingPunct="0">
              <a:lnSpc>
                <a:spcPct val="100000"/>
              </a:lnSpc>
              <a:spcBef>
                <a:spcPct val="50000"/>
              </a:spcBef>
              <a:buClrTx/>
              <a:buSzTx/>
              <a:buFontTx/>
              <a:buNone/>
            </a:pPr>
            <a:r>
              <a:rPr lang="en-US" sz="4000" b="0"/>
              <a:t>….</a:t>
            </a:r>
          </a:p>
        </p:txBody>
      </p:sp>
      <p:sp>
        <p:nvSpPr>
          <p:cNvPr id="125993" name="Text Box 41"/>
          <p:cNvSpPr txBox="1">
            <a:spLocks noChangeArrowheads="1"/>
          </p:cNvSpPr>
          <p:nvPr/>
        </p:nvSpPr>
        <p:spPr bwMode="auto">
          <a:xfrm>
            <a:off x="5715000" y="3757613"/>
            <a:ext cx="704850" cy="701675"/>
          </a:xfrm>
          <a:prstGeom prst="rect">
            <a:avLst/>
          </a:prstGeom>
          <a:noFill/>
          <a:ln w="28575" algn="ctr">
            <a:noFill/>
            <a:miter lim="800000"/>
            <a:headEnd/>
            <a:tailEnd/>
          </a:ln>
          <a:effectLst/>
        </p:spPr>
        <p:txBody>
          <a:bodyPr lIns="0" rIns="0">
            <a:spAutoFit/>
          </a:bodyPr>
          <a:lstStyle/>
          <a:p>
            <a:pPr algn="ctr" eaLnBrk="0" hangingPunct="0">
              <a:lnSpc>
                <a:spcPct val="100000"/>
              </a:lnSpc>
              <a:spcBef>
                <a:spcPct val="50000"/>
              </a:spcBef>
              <a:buClrTx/>
              <a:buSzTx/>
              <a:buFontTx/>
              <a:buNone/>
            </a:pPr>
            <a:r>
              <a:rPr lang="en-US" sz="4000" b="0"/>
              <a:t>….</a:t>
            </a:r>
          </a:p>
        </p:txBody>
      </p:sp>
      <p:sp>
        <p:nvSpPr>
          <p:cNvPr id="125994" name="Rectangle 42"/>
          <p:cNvSpPr>
            <a:spLocks noChangeArrowheads="1"/>
          </p:cNvSpPr>
          <p:nvPr/>
        </p:nvSpPr>
        <p:spPr bwMode="auto">
          <a:xfrm>
            <a:off x="7331075" y="3297565"/>
            <a:ext cx="1687513" cy="523220"/>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00B0F0"/>
            </a:extrusionClr>
          </a:sp3d>
        </p:spPr>
        <p:txBody>
          <a:bodyPr anchor="ctr">
            <a:spAutoFit/>
            <a:flatTx/>
          </a:bodyPr>
          <a:lstStyle/>
          <a:p>
            <a:pPr algn="ctr" eaLnBrk="0" hangingPunct="0">
              <a:lnSpc>
                <a:spcPct val="100000"/>
              </a:lnSpc>
              <a:spcBef>
                <a:spcPct val="0"/>
              </a:spcBef>
              <a:buClrTx/>
              <a:buSzTx/>
              <a:buFontTx/>
              <a:buNone/>
            </a:pPr>
            <a:r>
              <a:rPr lang="en-US" sz="1400" dirty="0" smtClean="0">
                <a:latin typeface="Times New Roman" pitchFamily="18" charset="0"/>
              </a:rPr>
              <a:t>Subsystem C</a:t>
            </a:r>
          </a:p>
          <a:p>
            <a:pPr algn="ctr" eaLnBrk="0" hangingPunct="0">
              <a:lnSpc>
                <a:spcPct val="100000"/>
              </a:lnSpc>
              <a:spcBef>
                <a:spcPct val="0"/>
              </a:spcBef>
              <a:buClrTx/>
              <a:buSzTx/>
              <a:buFontTx/>
              <a:buNone/>
            </a:pPr>
            <a:r>
              <a:rPr lang="en-US" sz="1400" dirty="0" smtClean="0">
                <a:latin typeface="Times New Roman" pitchFamily="18" charset="0"/>
              </a:rPr>
              <a:t> Model</a:t>
            </a:r>
          </a:p>
        </p:txBody>
      </p:sp>
      <p:sp>
        <p:nvSpPr>
          <p:cNvPr id="125995" name="Rectangle 43"/>
          <p:cNvSpPr>
            <a:spLocks noChangeArrowheads="1"/>
          </p:cNvSpPr>
          <p:nvPr/>
        </p:nvSpPr>
        <p:spPr bwMode="auto">
          <a:xfrm>
            <a:off x="2085975" y="3288040"/>
            <a:ext cx="2924175" cy="523220"/>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FF00"/>
            </a:extrusionClr>
          </a:sp3d>
        </p:spPr>
        <p:txBody>
          <a:bodyPr wrap="square" anchor="ctr">
            <a:spAutoFit/>
            <a:flatTx/>
          </a:bodyPr>
          <a:lstStyle/>
          <a:p>
            <a:pPr algn="ctr" eaLnBrk="0" hangingPunct="0">
              <a:lnSpc>
                <a:spcPct val="100000"/>
              </a:lnSpc>
              <a:spcBef>
                <a:spcPct val="0"/>
              </a:spcBef>
              <a:buClrTx/>
              <a:buSzTx/>
              <a:buFontTx/>
              <a:buNone/>
            </a:pPr>
            <a:r>
              <a:rPr lang="en-US" sz="1400" dirty="0" smtClean="0">
                <a:latin typeface="Times New Roman" pitchFamily="18" charset="0"/>
              </a:rPr>
              <a:t>Subsystem A </a:t>
            </a:r>
            <a:endParaRPr lang="en-US" sz="1400" dirty="0">
              <a:latin typeface="Times New Roman" pitchFamily="18" charset="0"/>
            </a:endParaRPr>
          </a:p>
          <a:p>
            <a:pPr algn="ctr" eaLnBrk="0" hangingPunct="0">
              <a:lnSpc>
                <a:spcPct val="100000"/>
              </a:lnSpc>
              <a:spcBef>
                <a:spcPct val="0"/>
              </a:spcBef>
              <a:buClrTx/>
              <a:buSzTx/>
              <a:buFontTx/>
              <a:buNone/>
            </a:pPr>
            <a:r>
              <a:rPr lang="en-US" sz="1400" dirty="0">
                <a:latin typeface="Times New Roman" pitchFamily="18" charset="0"/>
              </a:rPr>
              <a:t>Model</a:t>
            </a:r>
          </a:p>
        </p:txBody>
      </p:sp>
      <p:sp>
        <p:nvSpPr>
          <p:cNvPr id="125996" name="Rectangle 44"/>
          <p:cNvSpPr>
            <a:spLocks noChangeArrowheads="1"/>
          </p:cNvSpPr>
          <p:nvPr/>
        </p:nvSpPr>
        <p:spPr bwMode="auto">
          <a:xfrm>
            <a:off x="5251450" y="3297565"/>
            <a:ext cx="1582738" cy="523220"/>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FF00"/>
            </a:extrusionClr>
          </a:sp3d>
        </p:spPr>
        <p:txBody>
          <a:bodyPr anchor="ctr">
            <a:spAutoFit/>
            <a:flatTx/>
          </a:bodyPr>
          <a:lstStyle/>
          <a:p>
            <a:pPr algn="ctr" eaLnBrk="0" hangingPunct="0">
              <a:lnSpc>
                <a:spcPct val="100000"/>
              </a:lnSpc>
              <a:spcBef>
                <a:spcPct val="0"/>
              </a:spcBef>
              <a:buClrTx/>
              <a:buSzTx/>
              <a:buFontTx/>
              <a:buNone/>
            </a:pPr>
            <a:r>
              <a:rPr lang="en-US" sz="1400" dirty="0" smtClean="0">
                <a:latin typeface="Times New Roman" pitchFamily="18" charset="0"/>
              </a:rPr>
              <a:t>Subsystem B </a:t>
            </a:r>
            <a:r>
              <a:rPr lang="en-US" sz="1400" dirty="0">
                <a:latin typeface="Times New Roman" pitchFamily="18" charset="0"/>
              </a:rPr>
              <a:t>Model</a:t>
            </a:r>
          </a:p>
        </p:txBody>
      </p:sp>
      <p:sp>
        <p:nvSpPr>
          <p:cNvPr id="125997" name="AutoShape 45"/>
          <p:cNvSpPr>
            <a:spLocks noChangeArrowheads="1"/>
          </p:cNvSpPr>
          <p:nvPr/>
        </p:nvSpPr>
        <p:spPr bwMode="auto">
          <a:xfrm>
            <a:off x="3397250" y="2890158"/>
            <a:ext cx="333375" cy="379413"/>
          </a:xfrm>
          <a:prstGeom prst="downArrow">
            <a:avLst>
              <a:gd name="adj1" fmla="val 50000"/>
              <a:gd name="adj2" fmla="val 28452"/>
            </a:avLst>
          </a:prstGeom>
          <a:solidFill>
            <a:srgbClr val="FFFF00"/>
          </a:solidFill>
          <a:ln w="28575" algn="ctr">
            <a:miter lim="800000"/>
            <a:headEnd/>
            <a:tailEnd/>
          </a:ln>
          <a:effectLst/>
          <a:scene3d>
            <a:camera prst="legacyObliqueTopLeft"/>
            <a:lightRig rig="legacyFlat2" dir="t"/>
          </a:scene3d>
          <a:sp3d extrusionH="176200" prstMaterial="legacyMatte">
            <a:bevelT w="13500" h="13500" prst="angle"/>
            <a:bevelB w="13500" h="13500" prst="angle"/>
            <a:extrusionClr>
              <a:srgbClr val="FF3300"/>
            </a:extrusionClr>
          </a:sp3d>
        </p:spPr>
        <p:txBody>
          <a:bodyPr anchor="ctr">
            <a:spAutoFit/>
            <a:flatTx/>
          </a:bodyPr>
          <a:lstStyle/>
          <a:p>
            <a:endParaRPr lang="en-US"/>
          </a:p>
        </p:txBody>
      </p:sp>
      <p:sp>
        <p:nvSpPr>
          <p:cNvPr id="125998" name="AutoShape 46"/>
          <p:cNvSpPr>
            <a:spLocks noChangeArrowheads="1"/>
          </p:cNvSpPr>
          <p:nvPr/>
        </p:nvSpPr>
        <p:spPr bwMode="auto">
          <a:xfrm>
            <a:off x="5889625" y="2890158"/>
            <a:ext cx="333375" cy="379413"/>
          </a:xfrm>
          <a:prstGeom prst="downArrow">
            <a:avLst>
              <a:gd name="adj1" fmla="val 50000"/>
              <a:gd name="adj2" fmla="val 28452"/>
            </a:avLst>
          </a:prstGeom>
          <a:solidFill>
            <a:srgbClr val="FFFF00"/>
          </a:solidFill>
          <a:ln w="28575" algn="ctr">
            <a:miter lim="800000"/>
            <a:headEnd/>
            <a:tailEnd/>
          </a:ln>
          <a:effectLst/>
          <a:scene3d>
            <a:camera prst="legacyObliqueTopLeft"/>
            <a:lightRig rig="legacyFlat2" dir="t"/>
          </a:scene3d>
          <a:sp3d extrusionH="176200" prstMaterial="legacyMatte">
            <a:bevelT w="13500" h="13500" prst="angle"/>
            <a:bevelB w="13500" h="13500" prst="angle"/>
            <a:extrusionClr>
              <a:srgbClr val="FF3300"/>
            </a:extrusionClr>
          </a:sp3d>
        </p:spPr>
        <p:txBody>
          <a:bodyPr anchor="ctr">
            <a:spAutoFit/>
            <a:flatTx/>
          </a:bodyPr>
          <a:lstStyle/>
          <a:p>
            <a:endParaRPr lang="en-US"/>
          </a:p>
        </p:txBody>
      </p:sp>
      <p:sp>
        <p:nvSpPr>
          <p:cNvPr id="125999" name="AutoShape 47"/>
          <p:cNvSpPr>
            <a:spLocks noChangeArrowheads="1"/>
          </p:cNvSpPr>
          <p:nvPr/>
        </p:nvSpPr>
        <p:spPr bwMode="auto">
          <a:xfrm>
            <a:off x="7861300" y="2890158"/>
            <a:ext cx="333375" cy="379413"/>
          </a:xfrm>
          <a:prstGeom prst="downArrow">
            <a:avLst>
              <a:gd name="adj1" fmla="val 50000"/>
              <a:gd name="adj2" fmla="val 28452"/>
            </a:avLst>
          </a:prstGeom>
          <a:solidFill>
            <a:srgbClr val="FFFF00"/>
          </a:solidFill>
          <a:ln w="28575" algn="ctr">
            <a:miter lim="800000"/>
            <a:headEnd/>
            <a:tailEnd/>
          </a:ln>
          <a:effectLst/>
          <a:scene3d>
            <a:camera prst="legacyObliqueTopLeft"/>
            <a:lightRig rig="legacyFlat2" dir="t"/>
          </a:scene3d>
          <a:sp3d extrusionH="176200" prstMaterial="legacyMatte">
            <a:bevelT w="13500" h="13500" prst="angle"/>
            <a:bevelB w="13500" h="13500" prst="angle"/>
            <a:extrusionClr>
              <a:srgbClr val="FF3300"/>
            </a:extrusionClr>
          </a:sp3d>
        </p:spPr>
        <p:txBody>
          <a:bodyPr anchor="ctr">
            <a:spAutoFit/>
            <a:flatTx/>
          </a:bodyPr>
          <a:lstStyle/>
          <a:p>
            <a:endParaRPr lang="en-US"/>
          </a:p>
        </p:txBody>
      </p:sp>
      <p:sp>
        <p:nvSpPr>
          <p:cNvPr id="126000" name="Rectangle 48"/>
          <p:cNvSpPr>
            <a:spLocks noChangeArrowheads="1"/>
          </p:cNvSpPr>
          <p:nvPr/>
        </p:nvSpPr>
        <p:spPr bwMode="auto">
          <a:xfrm>
            <a:off x="5638800" y="2710771"/>
            <a:ext cx="822325" cy="333375"/>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3300"/>
            </a:extrusionClr>
          </a:sp3d>
        </p:spPr>
        <p:txBody>
          <a:bodyPr anchor="ctr">
            <a:spAutoFit/>
            <a:flatTx/>
          </a:bodyPr>
          <a:lstStyle/>
          <a:p>
            <a:pPr algn="ctr" eaLnBrk="0" hangingPunct="0">
              <a:lnSpc>
                <a:spcPct val="100000"/>
              </a:lnSpc>
              <a:spcBef>
                <a:spcPct val="0"/>
              </a:spcBef>
              <a:buClrTx/>
              <a:buSzTx/>
              <a:buFontTx/>
              <a:buNone/>
            </a:pPr>
            <a:r>
              <a:rPr lang="en-US" sz="1400" dirty="0">
                <a:latin typeface="Times New Roman" pitchFamily="18" charset="0"/>
              </a:rPr>
              <a:t>Spec 2</a:t>
            </a:r>
          </a:p>
        </p:txBody>
      </p:sp>
      <p:sp>
        <p:nvSpPr>
          <p:cNvPr id="126001" name="Rectangle 49"/>
          <p:cNvSpPr>
            <a:spLocks noChangeArrowheads="1"/>
          </p:cNvSpPr>
          <p:nvPr/>
        </p:nvSpPr>
        <p:spPr bwMode="auto">
          <a:xfrm>
            <a:off x="3173413" y="2710771"/>
            <a:ext cx="822325" cy="333375"/>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3300"/>
            </a:extrusionClr>
          </a:sp3d>
        </p:spPr>
        <p:txBody>
          <a:bodyPr anchor="ctr">
            <a:spAutoFit/>
            <a:flatTx/>
          </a:bodyPr>
          <a:lstStyle/>
          <a:p>
            <a:pPr algn="ctr" eaLnBrk="0" hangingPunct="0">
              <a:lnSpc>
                <a:spcPct val="100000"/>
              </a:lnSpc>
              <a:spcBef>
                <a:spcPct val="0"/>
              </a:spcBef>
              <a:buClrTx/>
              <a:buSzTx/>
              <a:buFontTx/>
              <a:buNone/>
            </a:pPr>
            <a:r>
              <a:rPr lang="en-US" sz="1400" dirty="0">
                <a:latin typeface="Times New Roman" pitchFamily="18" charset="0"/>
              </a:rPr>
              <a:t>Spec 1</a:t>
            </a:r>
          </a:p>
        </p:txBody>
      </p:sp>
      <p:sp>
        <p:nvSpPr>
          <p:cNvPr id="126002" name="Rectangle 50"/>
          <p:cNvSpPr>
            <a:spLocks noChangeArrowheads="1"/>
          </p:cNvSpPr>
          <p:nvPr/>
        </p:nvSpPr>
        <p:spPr bwMode="auto">
          <a:xfrm>
            <a:off x="7635875" y="2710771"/>
            <a:ext cx="822325" cy="333375"/>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3300"/>
            </a:extrusionClr>
          </a:sp3d>
        </p:spPr>
        <p:txBody>
          <a:bodyPr anchor="ctr">
            <a:spAutoFit/>
            <a:flatTx/>
          </a:bodyPr>
          <a:lstStyle/>
          <a:p>
            <a:pPr algn="ctr" eaLnBrk="0" hangingPunct="0">
              <a:lnSpc>
                <a:spcPct val="100000"/>
              </a:lnSpc>
              <a:spcBef>
                <a:spcPct val="0"/>
              </a:spcBef>
              <a:buClrTx/>
              <a:buSzTx/>
              <a:buFontTx/>
              <a:buNone/>
            </a:pPr>
            <a:r>
              <a:rPr lang="en-US" sz="1400" dirty="0">
                <a:latin typeface="Times New Roman" pitchFamily="18" charset="0"/>
              </a:rPr>
              <a:t>Spec n</a:t>
            </a:r>
          </a:p>
        </p:txBody>
      </p:sp>
      <p:sp>
        <p:nvSpPr>
          <p:cNvPr id="126003" name="Rectangle 51"/>
          <p:cNvSpPr>
            <a:spLocks noChangeAspect="1" noChangeArrowheads="1"/>
          </p:cNvSpPr>
          <p:nvPr/>
        </p:nvSpPr>
        <p:spPr bwMode="auto">
          <a:xfrm>
            <a:off x="2781300" y="2409245"/>
            <a:ext cx="5942013" cy="307777"/>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FF00"/>
            </a:extrusionClr>
          </a:sp3d>
        </p:spPr>
        <p:txBody>
          <a:bodyPr wrap="square" anchor="ctr">
            <a:spAutoFit/>
            <a:flatTx/>
          </a:bodyPr>
          <a:lstStyle/>
          <a:p>
            <a:pPr algn="ctr" eaLnBrk="0" hangingPunct="0">
              <a:lnSpc>
                <a:spcPct val="100000"/>
              </a:lnSpc>
              <a:spcBef>
                <a:spcPct val="0"/>
              </a:spcBef>
              <a:buClrTx/>
              <a:buSzTx/>
              <a:buFontTx/>
              <a:buNone/>
            </a:pPr>
            <a:r>
              <a:rPr lang="en-US" sz="1400" dirty="0" smtClean="0">
                <a:latin typeface="Times New Roman" pitchFamily="18" charset="0"/>
              </a:rPr>
              <a:t>System </a:t>
            </a:r>
            <a:r>
              <a:rPr lang="en-US" sz="1400" dirty="0">
                <a:latin typeface="Times New Roman" pitchFamily="18" charset="0"/>
              </a:rPr>
              <a:t>Model</a:t>
            </a:r>
          </a:p>
        </p:txBody>
      </p:sp>
      <p:sp>
        <p:nvSpPr>
          <p:cNvPr id="126004" name="AutoShape 52"/>
          <p:cNvSpPr>
            <a:spLocks noChangeArrowheads="1"/>
          </p:cNvSpPr>
          <p:nvPr/>
        </p:nvSpPr>
        <p:spPr bwMode="auto">
          <a:xfrm>
            <a:off x="5651500" y="2021570"/>
            <a:ext cx="333375" cy="379413"/>
          </a:xfrm>
          <a:prstGeom prst="downArrow">
            <a:avLst>
              <a:gd name="adj1" fmla="val 50000"/>
              <a:gd name="adj2" fmla="val 28452"/>
            </a:avLst>
          </a:prstGeom>
          <a:solidFill>
            <a:srgbClr val="FFFF00"/>
          </a:solidFill>
          <a:ln w="28575" algn="ctr">
            <a:miter lim="800000"/>
            <a:headEnd/>
            <a:tailEnd/>
          </a:ln>
          <a:effectLst/>
          <a:scene3d>
            <a:camera prst="legacyObliqueTopLeft"/>
            <a:lightRig rig="legacyFlat2" dir="t"/>
          </a:scene3d>
          <a:sp3d extrusionH="176200" prstMaterial="legacyMatte">
            <a:bevelT w="13500" h="13500" prst="angle"/>
            <a:bevelB w="13500" h="13500" prst="angle"/>
            <a:extrusionClr>
              <a:srgbClr val="FF3300"/>
            </a:extrusionClr>
          </a:sp3d>
        </p:spPr>
        <p:txBody>
          <a:bodyPr anchor="ctr">
            <a:spAutoFit/>
            <a:flatTx/>
          </a:bodyPr>
          <a:lstStyle/>
          <a:p>
            <a:endParaRPr lang="en-US"/>
          </a:p>
        </p:txBody>
      </p:sp>
      <p:sp>
        <p:nvSpPr>
          <p:cNvPr id="126005" name="Rectangle 53"/>
          <p:cNvSpPr>
            <a:spLocks noChangeArrowheads="1"/>
          </p:cNvSpPr>
          <p:nvPr/>
        </p:nvSpPr>
        <p:spPr bwMode="auto">
          <a:xfrm>
            <a:off x="5397500" y="1743758"/>
            <a:ext cx="822325" cy="333375"/>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3300"/>
            </a:extrusionClr>
          </a:sp3d>
        </p:spPr>
        <p:txBody>
          <a:bodyPr anchor="ctr">
            <a:spAutoFit/>
            <a:flatTx/>
          </a:bodyPr>
          <a:lstStyle/>
          <a:p>
            <a:pPr algn="ctr" eaLnBrk="0" hangingPunct="0">
              <a:lnSpc>
                <a:spcPct val="100000"/>
              </a:lnSpc>
              <a:spcBef>
                <a:spcPct val="0"/>
              </a:spcBef>
              <a:buClrTx/>
              <a:buSzTx/>
              <a:buFontTx/>
              <a:buNone/>
            </a:pPr>
            <a:r>
              <a:rPr lang="en-US" sz="1400">
                <a:latin typeface="Times New Roman" pitchFamily="18" charset="0"/>
              </a:rPr>
              <a:t>Spec S1</a:t>
            </a:r>
          </a:p>
        </p:txBody>
      </p:sp>
      <p:sp>
        <p:nvSpPr>
          <p:cNvPr id="126006" name="Rectangle 54"/>
          <p:cNvSpPr>
            <a:spLocks noChangeArrowheads="1"/>
          </p:cNvSpPr>
          <p:nvPr/>
        </p:nvSpPr>
        <p:spPr bwMode="auto">
          <a:xfrm>
            <a:off x="4224338" y="1421495"/>
            <a:ext cx="3241675" cy="333375"/>
          </a:xfrm>
          <a:prstGeom prst="rect">
            <a:avLst/>
          </a:prstGeom>
          <a:solidFill>
            <a:srgbClr val="FFFF00"/>
          </a:solidFill>
          <a:ln w="28575" algn="ctr">
            <a:miter lim="800000"/>
            <a:headEnd/>
            <a:tailEnd/>
          </a:ln>
          <a:effectLst/>
          <a:scene3d>
            <a:camera prst="legacyObliqueTopLeft"/>
            <a:lightRig rig="legacyFlat2" dir="t"/>
          </a:scene3d>
          <a:sp3d extrusionH="430200" prstMaterial="legacyMatte">
            <a:bevelT w="13500" h="13500" prst="angle"/>
            <a:bevelB w="13500" h="13500" prst="angle"/>
            <a:extrusionClr>
              <a:srgbClr val="FFFF00"/>
            </a:extrusionClr>
          </a:sp3d>
        </p:spPr>
        <p:txBody>
          <a:bodyPr anchor="ctr">
            <a:spAutoFit/>
            <a:flatTx/>
          </a:bodyPr>
          <a:lstStyle/>
          <a:p>
            <a:pPr algn="ctr" eaLnBrk="0" hangingPunct="0">
              <a:lnSpc>
                <a:spcPct val="100000"/>
              </a:lnSpc>
              <a:spcBef>
                <a:spcPct val="0"/>
              </a:spcBef>
              <a:buClrTx/>
              <a:buSzTx/>
              <a:buFontTx/>
              <a:buNone/>
            </a:pPr>
            <a:r>
              <a:rPr lang="en-US" sz="1400">
                <a:latin typeface="Times New Roman" pitchFamily="18" charset="0"/>
              </a:rPr>
              <a:t>System of Systems Model</a:t>
            </a:r>
          </a:p>
        </p:txBody>
      </p:sp>
      <p:sp>
        <p:nvSpPr>
          <p:cNvPr id="126007" name="Text Box 55"/>
          <p:cNvSpPr txBox="1">
            <a:spLocks noChangeArrowheads="1"/>
          </p:cNvSpPr>
          <p:nvPr/>
        </p:nvSpPr>
        <p:spPr bwMode="auto">
          <a:xfrm>
            <a:off x="6505575" y="3138488"/>
            <a:ext cx="1133475" cy="701675"/>
          </a:xfrm>
          <a:prstGeom prst="rect">
            <a:avLst/>
          </a:prstGeom>
          <a:noFill/>
          <a:ln w="28575" algn="ctr">
            <a:noFill/>
            <a:miter lim="800000"/>
            <a:headEnd/>
            <a:tailEnd/>
          </a:ln>
          <a:effectLst/>
        </p:spPr>
        <p:txBody>
          <a:bodyPr lIns="0" rIns="0">
            <a:spAutoFit/>
          </a:bodyPr>
          <a:lstStyle/>
          <a:p>
            <a:pPr algn="ctr" eaLnBrk="0" hangingPunct="0">
              <a:lnSpc>
                <a:spcPct val="100000"/>
              </a:lnSpc>
              <a:spcBef>
                <a:spcPct val="50000"/>
              </a:spcBef>
              <a:buClrTx/>
              <a:buSzTx/>
              <a:buFontTx/>
              <a:buNone/>
            </a:pPr>
            <a:r>
              <a:rPr lang="en-US" sz="4000" b="0" dirty="0"/>
              <a:t>...</a:t>
            </a:r>
          </a:p>
        </p:txBody>
      </p:sp>
      <p:sp>
        <p:nvSpPr>
          <p:cNvPr id="126008" name="Rectangle 56"/>
          <p:cNvSpPr>
            <a:spLocks noChangeArrowheads="1"/>
          </p:cNvSpPr>
          <p:nvPr/>
        </p:nvSpPr>
        <p:spPr bwMode="auto">
          <a:xfrm>
            <a:off x="-25400" y="4756379"/>
            <a:ext cx="2101850" cy="1247775"/>
          </a:xfrm>
          <a:prstGeom prst="rect">
            <a:avLst/>
          </a:prstGeom>
          <a:noFill/>
          <a:ln w="28575" algn="ctr">
            <a:noFill/>
            <a:miter lim="800000"/>
            <a:headEnd/>
            <a:tailEnd/>
          </a:ln>
          <a:effectLst/>
        </p:spPr>
        <p:txBody>
          <a:bodyPr wrap="none">
            <a:spAutoFit/>
          </a:bodyPr>
          <a:lstStyle/>
          <a:p>
            <a:pPr eaLnBrk="0" hangingPunct="0">
              <a:lnSpc>
                <a:spcPct val="100000"/>
              </a:lnSpc>
              <a:spcBef>
                <a:spcPct val="20000"/>
              </a:spcBef>
              <a:buClrTx/>
              <a:buSzTx/>
              <a:buFontTx/>
              <a:buNone/>
            </a:pPr>
            <a:r>
              <a:rPr lang="en-US" sz="1800" dirty="0"/>
              <a:t>Component Level</a:t>
            </a:r>
          </a:p>
          <a:p>
            <a:pPr eaLnBrk="0" hangingPunct="0">
              <a:lnSpc>
                <a:spcPct val="100000"/>
              </a:lnSpc>
              <a:spcBef>
                <a:spcPct val="20000"/>
              </a:spcBef>
              <a:buClrTx/>
              <a:buSzTx/>
              <a:buFontTx/>
              <a:buNone/>
            </a:pPr>
            <a:r>
              <a:rPr lang="en-US" sz="1600" dirty="0"/>
              <a:t>   -   Design</a:t>
            </a:r>
          </a:p>
          <a:p>
            <a:pPr eaLnBrk="0" hangingPunct="0">
              <a:lnSpc>
                <a:spcPct val="100000"/>
              </a:lnSpc>
              <a:spcBef>
                <a:spcPct val="20000"/>
              </a:spcBef>
              <a:buClrTx/>
              <a:buSzTx/>
              <a:buFontTx/>
              <a:buNone/>
            </a:pPr>
            <a:endParaRPr lang="en-US" sz="1600" dirty="0"/>
          </a:p>
          <a:p>
            <a:pPr eaLnBrk="0" hangingPunct="0">
              <a:lnSpc>
                <a:spcPct val="100000"/>
              </a:lnSpc>
              <a:spcBef>
                <a:spcPct val="20000"/>
              </a:spcBef>
              <a:buClrTx/>
              <a:buSzTx/>
              <a:buFontTx/>
              <a:buNone/>
            </a:pPr>
            <a:r>
              <a:rPr lang="en-US" sz="1600" dirty="0"/>
              <a:t>   -   Implementation</a:t>
            </a:r>
          </a:p>
        </p:txBody>
      </p:sp>
      <p:sp>
        <p:nvSpPr>
          <p:cNvPr id="58" name="Rectangle 9"/>
          <p:cNvSpPr>
            <a:spLocks noChangeArrowheads="1"/>
          </p:cNvSpPr>
          <p:nvPr/>
        </p:nvSpPr>
        <p:spPr bwMode="auto">
          <a:xfrm>
            <a:off x="2765172" y="6627168"/>
            <a:ext cx="3610284" cy="230832"/>
          </a:xfrm>
          <a:prstGeom prst="rect">
            <a:avLst/>
          </a:prstGeom>
          <a:noFill/>
          <a:ln w="12700">
            <a:noFill/>
            <a:miter lim="800000"/>
            <a:headEnd/>
            <a:tailEnd/>
          </a:ln>
          <a:effectLst/>
        </p:spPr>
        <p:txBody>
          <a:bodyPr wrap="square">
            <a:spAutoFit/>
          </a:bodyPr>
          <a:lstStyle/>
          <a:p>
            <a:pPr algn="ctr" eaLnBrk="0" hangingPunct="0">
              <a:defRPr/>
            </a:pPr>
            <a:r>
              <a:rPr lang="en-US" sz="900" i="1" dirty="0" smtClean="0">
                <a:solidFill>
                  <a:schemeClr val="tx1"/>
                </a:solidFill>
                <a:latin typeface="Arial" pitchFamily="34" charset="0"/>
                <a:cs typeface="Arial" pitchFamily="34" charset="0"/>
              </a:rPr>
              <a:t>Copyright © 2012 by Lockheed Martin Corporation</a:t>
            </a:r>
            <a:endParaRPr lang="en-US" sz="900" i="1" dirty="0">
              <a:solidFill>
                <a:schemeClr val="tx1"/>
              </a:solidFill>
              <a:latin typeface="Arial"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782" y="0"/>
            <a:ext cx="6899564" cy="954088"/>
          </a:xfrm>
        </p:spPr>
        <p:txBody>
          <a:bodyPr/>
          <a:lstStyle/>
          <a:p>
            <a:r>
              <a:rPr lang="en-US" dirty="0" smtClean="0"/>
              <a:t>Use Case Preconditions and Assumptions</a:t>
            </a:r>
            <a:endParaRPr lang="en-US" dirty="0"/>
          </a:p>
        </p:txBody>
      </p:sp>
      <p:sp>
        <p:nvSpPr>
          <p:cNvPr id="3" name="Content Placeholder 2"/>
          <p:cNvSpPr>
            <a:spLocks noGrp="1"/>
          </p:cNvSpPr>
          <p:nvPr>
            <p:ph idx="1"/>
          </p:nvPr>
        </p:nvSpPr>
        <p:spPr>
          <a:xfrm>
            <a:off x="852055" y="983672"/>
            <a:ext cx="7848600" cy="5153360"/>
          </a:xfrm>
        </p:spPr>
        <p:txBody>
          <a:bodyPr>
            <a:normAutofit fontScale="77500" lnSpcReduction="20000"/>
          </a:bodyPr>
          <a:lstStyle/>
          <a:p>
            <a:r>
              <a:rPr lang="en-US" dirty="0" smtClean="0"/>
              <a:t>This use case focuses on flowing down requirements for  a large complex System from the customer to a set of derived system components. It does not use a specific flowdown methodology.</a:t>
            </a:r>
          </a:p>
          <a:p>
            <a:r>
              <a:rPr lang="en-US" dirty="0" smtClean="0"/>
              <a:t>Customer Capabilities have been provided </a:t>
            </a:r>
          </a:p>
          <a:p>
            <a:r>
              <a:rPr lang="en-US" dirty="0" smtClean="0"/>
              <a:t>ConOps are available</a:t>
            </a:r>
          </a:p>
          <a:p>
            <a:r>
              <a:rPr lang="en-US" dirty="0" smtClean="0"/>
              <a:t>Slide 3 provides a view of a logical development environment . </a:t>
            </a:r>
          </a:p>
          <a:p>
            <a:pPr lvl="1"/>
            <a:r>
              <a:rPr lang="en-US" dirty="0" smtClean="0"/>
              <a:t>The intent of this diagram is to show an abstracted logical view of the key multi-disciplinary interfaces internal and external</a:t>
            </a:r>
          </a:p>
          <a:p>
            <a:pPr lvl="1"/>
            <a:r>
              <a:rPr lang="en-US" dirty="0" smtClean="0"/>
              <a:t>The MBSE red box defines our use case context. </a:t>
            </a:r>
          </a:p>
          <a:p>
            <a:pPr lvl="1"/>
            <a:r>
              <a:rPr lang="en-US" dirty="0" smtClean="0"/>
              <a:t>The SAM model environment is used to flowdown requirements to the SE and design teams, mechanical, electrical and software. </a:t>
            </a:r>
          </a:p>
          <a:p>
            <a:pPr lvl="1"/>
            <a:r>
              <a:rPr lang="en-US" dirty="0" smtClean="0"/>
              <a:t>Since this this use case focuses on a requirement flowdown  process the interfaces to PM, Support and Manufacturing will not be included in this use case </a:t>
            </a:r>
          </a:p>
          <a:p>
            <a:pPr lvl="1"/>
            <a:endParaRPr lang="en-US" dirty="0" smtClean="0"/>
          </a:p>
          <a:p>
            <a:pPr lvl="1"/>
            <a:endParaRPr lang="en-US" dirty="0" smtClean="0"/>
          </a:p>
          <a:p>
            <a:pPr lvl="1"/>
            <a:endParaRPr lang="en-US" dirty="0" smtClean="0"/>
          </a:p>
          <a:p>
            <a:endParaRPr lang="en-US" dirty="0"/>
          </a:p>
        </p:txBody>
      </p:sp>
      <p:sp>
        <p:nvSpPr>
          <p:cNvPr id="4" name="AutoShape 52"/>
          <p:cNvSpPr>
            <a:spLocks noChangeArrowheads="1"/>
          </p:cNvSpPr>
          <p:nvPr/>
        </p:nvSpPr>
        <p:spPr bwMode="auto">
          <a:xfrm>
            <a:off x="830120" y="5209467"/>
            <a:ext cx="292100" cy="304645"/>
          </a:xfrm>
          <a:prstGeom prst="downArrow">
            <a:avLst>
              <a:gd name="adj1" fmla="val 50000"/>
              <a:gd name="adj2" fmla="val 28452"/>
            </a:avLst>
          </a:prstGeom>
          <a:solidFill>
            <a:srgbClr val="FFFF00"/>
          </a:solidFill>
          <a:ln w="28575" algn="ctr">
            <a:miter lim="800000"/>
            <a:headEnd/>
            <a:tailEnd/>
          </a:ln>
          <a:effectLst/>
          <a:scene3d>
            <a:camera prst="legacyObliqueTopLeft"/>
            <a:lightRig rig="legacyFlat2" dir="t"/>
          </a:scene3d>
          <a:sp3d extrusionH="176200" prstMaterial="legacyMatte">
            <a:bevelT w="13500" h="13500" prst="angle"/>
            <a:bevelB w="13500" h="13500" prst="angle"/>
            <a:extrusionClr>
              <a:srgbClr val="FF3300"/>
            </a:extrusionClr>
          </a:sp3d>
        </p:spPr>
        <p:txBody>
          <a:bodyPr wrap="square" anchor="ctr">
            <a:noAutofit/>
            <a:flatTx/>
          </a:bodyPr>
          <a:lstStyle/>
          <a:p>
            <a:endParaRPr lang="en-US"/>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782" y="0"/>
            <a:ext cx="6899564" cy="954088"/>
          </a:xfrm>
        </p:spPr>
        <p:txBody>
          <a:bodyPr/>
          <a:lstStyle/>
          <a:p>
            <a:r>
              <a:rPr lang="en-US" dirty="0" smtClean="0"/>
              <a:t>Use Case Preconditions and Assumptions</a:t>
            </a:r>
            <a:endParaRPr lang="en-US" dirty="0"/>
          </a:p>
        </p:txBody>
      </p:sp>
      <p:sp>
        <p:nvSpPr>
          <p:cNvPr id="3" name="Content Placeholder 2"/>
          <p:cNvSpPr>
            <a:spLocks noGrp="1"/>
          </p:cNvSpPr>
          <p:nvPr>
            <p:ph idx="1"/>
          </p:nvPr>
        </p:nvSpPr>
        <p:spPr>
          <a:xfrm>
            <a:off x="852055" y="983671"/>
            <a:ext cx="7848600" cy="5403273"/>
          </a:xfrm>
        </p:spPr>
        <p:txBody>
          <a:bodyPr>
            <a:normAutofit fontScale="85000" lnSpcReduction="10000"/>
          </a:bodyPr>
          <a:lstStyle/>
          <a:p>
            <a:r>
              <a:rPr lang="en-US" dirty="0" smtClean="0"/>
              <a:t>Slide </a:t>
            </a:r>
            <a:r>
              <a:rPr lang="en-US" dirty="0" smtClean="0"/>
              <a:t>4 shows a model tree for an example system. </a:t>
            </a:r>
          </a:p>
          <a:p>
            <a:pPr lvl="1"/>
            <a:r>
              <a:rPr lang="en-US" dirty="0" smtClean="0"/>
              <a:t>This model tree defines a project with multiple models hierarchically organized. </a:t>
            </a:r>
          </a:p>
          <a:p>
            <a:pPr lvl="1"/>
            <a:r>
              <a:rPr lang="en-US" dirty="0" smtClean="0"/>
              <a:t>This model tree above the red line is contained within the SAM bubble shown in slide 3. Below the red line are the software, mechanical and electrical design teams and the implementations teams. </a:t>
            </a:r>
          </a:p>
          <a:p>
            <a:pPr lvl="1"/>
            <a:r>
              <a:rPr lang="en-US" dirty="0" smtClean="0"/>
              <a:t>The Use Case context contains all models above the red dashed line. </a:t>
            </a:r>
          </a:p>
          <a:p>
            <a:pPr lvl="1"/>
            <a:r>
              <a:rPr lang="en-US" dirty="0" smtClean="0"/>
              <a:t>Subsystem C (blue background) is implemented by an external contractor</a:t>
            </a:r>
          </a:p>
          <a:p>
            <a:pPr lvl="1"/>
            <a:r>
              <a:rPr lang="en-US" dirty="0" smtClean="0"/>
              <a:t> The down arrows indicate a formal point of specification exchange. </a:t>
            </a:r>
          </a:p>
          <a:p>
            <a:pPr lvl="1"/>
            <a:r>
              <a:rPr lang="en-US" dirty="0" smtClean="0"/>
              <a:t>Other points of exchange can be seen in slide 3, to the analysis and V&amp;V teams</a:t>
            </a:r>
          </a:p>
          <a:p>
            <a:pPr lvl="1"/>
            <a:r>
              <a:rPr lang="en-US" dirty="0" smtClean="0"/>
              <a:t>Actual systems may have more or less levels and have more or less models below it.  </a:t>
            </a:r>
          </a:p>
          <a:p>
            <a:pPr lvl="1"/>
            <a:endParaRPr lang="en-US" dirty="0" smtClean="0"/>
          </a:p>
          <a:p>
            <a:pPr lvl="1"/>
            <a:endParaRPr lang="en-US" dirty="0" smtClean="0"/>
          </a:p>
          <a:p>
            <a:pPr lvl="1"/>
            <a:endParaRPr lang="en-US" dirty="0" smtClean="0"/>
          </a:p>
          <a:p>
            <a:endParaRPr lang="en-US" dirty="0"/>
          </a:p>
        </p:txBody>
      </p:sp>
      <p:sp>
        <p:nvSpPr>
          <p:cNvPr id="4" name="AutoShape 52"/>
          <p:cNvSpPr>
            <a:spLocks noChangeArrowheads="1"/>
          </p:cNvSpPr>
          <p:nvPr/>
        </p:nvSpPr>
        <p:spPr bwMode="auto">
          <a:xfrm>
            <a:off x="847705" y="4435744"/>
            <a:ext cx="292100" cy="304645"/>
          </a:xfrm>
          <a:prstGeom prst="downArrow">
            <a:avLst>
              <a:gd name="adj1" fmla="val 50000"/>
              <a:gd name="adj2" fmla="val 28452"/>
            </a:avLst>
          </a:prstGeom>
          <a:solidFill>
            <a:srgbClr val="FFFF00"/>
          </a:solidFill>
          <a:ln w="28575" algn="ctr">
            <a:miter lim="800000"/>
            <a:headEnd/>
            <a:tailEnd/>
          </a:ln>
          <a:effectLst/>
          <a:scene3d>
            <a:camera prst="legacyObliqueTopLeft"/>
            <a:lightRig rig="legacyFlat2" dir="t"/>
          </a:scene3d>
          <a:sp3d extrusionH="176200" prstMaterial="legacyMatte">
            <a:bevelT w="13500" h="13500" prst="angle"/>
            <a:bevelB w="13500" h="13500" prst="angle"/>
            <a:extrusionClr>
              <a:srgbClr val="FF3300"/>
            </a:extrusionClr>
          </a:sp3d>
        </p:spPr>
        <p:txBody>
          <a:bodyPr wrap="square" anchor="ctr">
            <a:noAutofit/>
            <a:flatTx/>
          </a:bodyPr>
          <a:lstStyle/>
          <a:p>
            <a:endParaRPr lang="en-US"/>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 Stakeholders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Define Stakeholders – </a:t>
            </a:r>
          </a:p>
          <a:p>
            <a:pPr lvl="1"/>
            <a:r>
              <a:rPr lang="en-US" dirty="0" smtClean="0"/>
              <a:t>Listed below are the key stakeholders for this use case. On an actual program there can be many additional stakeholders. </a:t>
            </a:r>
          </a:p>
          <a:p>
            <a:pPr lvl="2"/>
            <a:r>
              <a:rPr lang="en-US" dirty="0" smtClean="0"/>
              <a:t>Actors</a:t>
            </a:r>
          </a:p>
          <a:p>
            <a:pPr lvl="3"/>
            <a:r>
              <a:rPr lang="en-US" dirty="0" smtClean="0"/>
              <a:t>Customer  </a:t>
            </a:r>
          </a:p>
          <a:p>
            <a:pPr lvl="3"/>
            <a:r>
              <a:rPr lang="en-US" dirty="0" smtClean="0"/>
              <a:t>Software design teams</a:t>
            </a:r>
          </a:p>
          <a:p>
            <a:pPr lvl="3"/>
            <a:r>
              <a:rPr lang="en-US" dirty="0" smtClean="0"/>
              <a:t>Electrical design Teams</a:t>
            </a:r>
          </a:p>
          <a:p>
            <a:pPr lvl="3"/>
            <a:r>
              <a:rPr lang="en-US" dirty="0" smtClean="0"/>
              <a:t>Mechanical design Teams</a:t>
            </a:r>
          </a:p>
          <a:p>
            <a:pPr lvl="2"/>
            <a:r>
              <a:rPr lang="en-US" dirty="0" smtClean="0"/>
              <a:t>Internal Stakeholders</a:t>
            </a:r>
          </a:p>
          <a:p>
            <a:pPr lvl="3"/>
            <a:r>
              <a:rPr lang="en-US" dirty="0" smtClean="0"/>
              <a:t>SoS SE Team -</a:t>
            </a:r>
          </a:p>
          <a:p>
            <a:pPr lvl="3"/>
            <a:r>
              <a:rPr lang="en-US" dirty="0" smtClean="0"/>
              <a:t>System Level SE Team</a:t>
            </a:r>
          </a:p>
          <a:p>
            <a:pPr lvl="3"/>
            <a:r>
              <a:rPr lang="en-US" dirty="0" smtClean="0"/>
              <a:t>Multiple Subsystem Design Teams</a:t>
            </a:r>
          </a:p>
          <a:p>
            <a:pPr lvl="3"/>
            <a:r>
              <a:rPr lang="en-US" dirty="0" smtClean="0"/>
              <a:t>External Contractor  </a:t>
            </a:r>
          </a:p>
          <a:p>
            <a:pPr lvl="3"/>
            <a:r>
              <a:rPr lang="en-US" dirty="0" smtClean="0"/>
              <a:t>Test teams at each model level</a:t>
            </a:r>
          </a:p>
          <a:p>
            <a:pPr lvl="3"/>
            <a:r>
              <a:rPr lang="en-US" dirty="0" smtClean="0"/>
              <a:t>Analysis Teams at each model level</a:t>
            </a:r>
          </a:p>
          <a:p>
            <a:pPr lvl="1"/>
            <a:endParaRPr lang="en-US" dirty="0" smtClean="0"/>
          </a:p>
          <a:p>
            <a:pPr lvl="1"/>
            <a:endParaRPr lang="en-US" dirty="0" smtClean="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Flowdown Requirements Use Case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 this example each model is managed by a different organization and requires a formal delivery of a specification. The need for a formal specification is based on pre-arranged agreements between the two organizations.</a:t>
            </a:r>
          </a:p>
          <a:p>
            <a:r>
              <a:rPr lang="en-US" dirty="0" smtClean="0"/>
              <a:t>The delivery is made from the higher level model to the lower level model. </a:t>
            </a:r>
          </a:p>
          <a:p>
            <a:r>
              <a:rPr lang="en-US" dirty="0" smtClean="0"/>
              <a:t>Higher level models deliver specifications to one or more lower level models. Therefore at each of these specification points on the diagram a specification is delivered. </a:t>
            </a:r>
          </a:p>
          <a:p>
            <a:r>
              <a:rPr lang="en-US" dirty="0" smtClean="0"/>
              <a:t>The lowest level models(below the red dashed line) represent the physical components a design/implementation teams will realize. </a:t>
            </a:r>
          </a:p>
          <a:p>
            <a:pPr lvl="1"/>
            <a:endParaRPr lang="en-US" dirty="0" smtClean="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Exchange Points Identified</a:t>
            </a:r>
            <a:endParaRPr lang="en-US" dirty="0"/>
          </a:p>
        </p:txBody>
      </p:sp>
      <p:sp>
        <p:nvSpPr>
          <p:cNvPr id="3" name="Content Placeholder 2"/>
          <p:cNvSpPr>
            <a:spLocks noGrp="1"/>
          </p:cNvSpPr>
          <p:nvPr>
            <p:ph idx="1"/>
          </p:nvPr>
        </p:nvSpPr>
        <p:spPr/>
        <p:txBody>
          <a:bodyPr/>
          <a:lstStyle/>
          <a:p>
            <a:r>
              <a:rPr lang="en-US" dirty="0" smtClean="0"/>
              <a:t>SoS to System</a:t>
            </a:r>
          </a:p>
          <a:p>
            <a:r>
              <a:rPr lang="en-US" dirty="0" smtClean="0"/>
              <a:t>System to Subsystem Model</a:t>
            </a:r>
          </a:p>
          <a:p>
            <a:r>
              <a:rPr lang="en-US" dirty="0" smtClean="0"/>
              <a:t>Subsystem to Component Model</a:t>
            </a:r>
          </a:p>
          <a:p>
            <a:r>
              <a:rPr lang="en-US" dirty="0" smtClean="0"/>
              <a:t>Component Model to Mechanical Design</a:t>
            </a:r>
          </a:p>
          <a:p>
            <a:r>
              <a:rPr lang="en-US" dirty="0" smtClean="0"/>
              <a:t>Component Model to Electrical Design</a:t>
            </a:r>
          </a:p>
          <a:p>
            <a:r>
              <a:rPr lang="en-US" dirty="0" smtClean="0"/>
              <a:t>Component Model to Software Design</a:t>
            </a:r>
          </a:p>
          <a:p>
            <a:endParaRPr lang="en-US" dirty="0"/>
          </a:p>
        </p:txBody>
      </p:sp>
    </p:spTree>
  </p:cSld>
  <p:clrMapOvr>
    <a:masterClrMapping/>
  </p:clrMapOvr>
  <p:transition>
    <p:fade/>
  </p:transition>
</p:sld>
</file>

<file path=ppt/theme/theme1.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ＭＳ Ｐゴシック"/>
        <a:cs typeface="ＭＳ Ｐゴシック"/>
      </a:majorFont>
      <a:minorFont>
        <a:latin typeface=""/>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107"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107"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Unity_Description xmlns="8B736089-9CA3-42E8-BDB6-2EEA18E0720C" xsi:nil="true"/>
    <Tag xmlns="8B736089-9CA3-42E8-BDB6-2EEA18E0720C" xsi:nil="true"/>
    <SipLabel xmlns="9e9c2de1-700d-469a-952a-b29003181600"/>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Custom Document" ma:contentTypeID="0x010100E6322E8F405D4D9EA89D8C83B7E1048B0020484C9585D3B24CB265B4BD22F9352A" ma:contentTypeVersion="1" ma:contentTypeDescription="Custom Document" ma:contentTypeScope="" ma:versionID="5f895eeedd67b807dc01bc1820721eee">
  <xsd:schema xmlns:xsd="http://www.w3.org/2001/XMLSchema" xmlns:p="http://schemas.microsoft.com/office/2006/metadata/properties" xmlns:ns2="8B736089-9CA3-42E8-BDB6-2EEA18E0720C" xmlns:ns3="9e9c2de1-700d-469a-952a-b29003181600" targetNamespace="http://schemas.microsoft.com/office/2006/metadata/properties" ma:root="true" ma:fieldsID="7cc8eee283d42ac56d21229e7ad3923c" ns2:_="" ns3:_="">
    <xsd:import namespace="8B736089-9CA3-42E8-BDB6-2EEA18E0720C"/>
    <xsd:import namespace="9e9c2de1-700d-469a-952a-b29003181600"/>
    <xsd:element name="properties">
      <xsd:complexType>
        <xsd:sequence>
          <xsd:element name="documentManagement">
            <xsd:complexType>
              <xsd:all>
                <xsd:element ref="ns2:Unity_Description" minOccurs="0"/>
                <xsd:element ref="ns2:Tag" minOccurs="0"/>
                <xsd:element ref="ns3:SipLabel" minOccurs="0"/>
              </xsd:all>
            </xsd:complexType>
          </xsd:element>
        </xsd:sequence>
      </xsd:complexType>
    </xsd:element>
  </xsd:schema>
  <xsd:schema xmlns:xsd="http://www.w3.org/2001/XMLSchema" xmlns:dms="http://schemas.microsoft.com/office/2006/documentManagement/types" targetNamespace="8B736089-9CA3-42E8-BDB6-2EEA18E0720C" elementFormDefault="qualified">
    <xsd:import namespace="http://schemas.microsoft.com/office/2006/documentManagement/types"/>
    <xsd:element name="Unity_Description" ma:index="8" nillable="true" ma:displayName="Description" ma:internalName="Unity_Description">
      <xsd:simpleType>
        <xsd:restriction base="dms:Text"/>
      </xsd:simpleType>
    </xsd:element>
    <xsd:element name="Tag" ma:index="9" nillable="true" ma:displayName="Tag" ma:internalName="Tag">
      <xsd:simpleType>
        <xsd:restriction base="dms:Text"/>
      </xsd:simpleType>
    </xsd:element>
  </xsd:schema>
  <xsd:schema xmlns:xsd="http://www.w3.org/2001/XMLSchema" xmlns:dms="http://schemas.microsoft.com/office/2006/documentManagement/types" targetNamespace="9e9c2de1-700d-469a-952a-b29003181600" elementFormDefault="qualified">
    <xsd:import namespace="http://schemas.microsoft.com/office/2006/documentManagement/types"/>
    <xsd:element name="SipLabel" ma:index="10" nillable="true" ma:displayName="SipLabel" ma:default="2" ma:list="{9A304FD4-D495-4B38-88C7-3399786E7F3C}" ma:internalName="SipLabel" ma:showField="SIPText" ma:web="9e9c2de1-700d-469a-952a-b29003181600" ma:requiredMultiChoice="tru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208F0209-B74A-41C3-A2BC-AF675F9ADF87}">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8B736089-9CA3-42E8-BDB6-2EEA18E0720C"/>
    <ds:schemaRef ds:uri="9e9c2de1-700d-469a-952a-b29003181600"/>
    <ds:schemaRef ds:uri="http://schemas.openxmlformats.org/package/2006/metadata/core-properties"/>
  </ds:schemaRefs>
</ds:datastoreItem>
</file>

<file path=customXml/itemProps2.xml><?xml version="1.0" encoding="utf-8"?>
<ds:datastoreItem xmlns:ds="http://schemas.openxmlformats.org/officeDocument/2006/customXml" ds:itemID="{1879CB62-597C-4190-9ABA-46A4A0124CA2}">
  <ds:schemaRefs>
    <ds:schemaRef ds:uri="http://schemas.microsoft.com/sharepoint/v3/contenttype/forms"/>
  </ds:schemaRefs>
</ds:datastoreItem>
</file>

<file path=customXml/itemProps3.xml><?xml version="1.0" encoding="utf-8"?>
<ds:datastoreItem xmlns:ds="http://schemas.openxmlformats.org/officeDocument/2006/customXml" ds:itemID="{99FEFC9A-447D-437B-A941-22552E0F6B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736089-9CA3-42E8-BDB6-2EEA18E0720C"/>
    <ds:schemaRef ds:uri="9e9c2de1-700d-469a-952a-b29003181600"/>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otalTime>46369</TotalTime>
  <Words>1524</Words>
  <Application>Microsoft Office PowerPoint</Application>
  <PresentationFormat>On-screen Show (4:3)</PresentationFormat>
  <Paragraphs>280</Paragraphs>
  <Slides>19</Slides>
  <Notes>2</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2_Default Design</vt:lpstr>
      <vt:lpstr>INCOSE IW 2012 MBSE  Requirement Flowdown Workshop   - Outbrief - </vt:lpstr>
      <vt:lpstr>Workshop Goal </vt:lpstr>
      <vt:lpstr>The MBSE Integration Across Domains</vt:lpstr>
      <vt:lpstr>A Model Tree</vt:lpstr>
      <vt:lpstr>Use Case Preconditions and Assumptions</vt:lpstr>
      <vt:lpstr>Use Case Preconditions and Assumptions</vt:lpstr>
      <vt:lpstr>Use Case Stakeholders</vt:lpstr>
      <vt:lpstr>Flowdown Requirements Use Case </vt:lpstr>
      <vt:lpstr>Exchange Points Identified</vt:lpstr>
      <vt:lpstr>Types of Exchanges that can be used at each exchange point</vt:lpstr>
      <vt:lpstr>Non-uniform exchange environment</vt:lpstr>
      <vt:lpstr>Time to transfer</vt:lpstr>
      <vt:lpstr>Feedback on Delivered Spec</vt:lpstr>
      <vt:lpstr>Mechanical Design Exchange</vt:lpstr>
      <vt:lpstr>Electrical Design Exchange</vt:lpstr>
      <vt:lpstr>Specification/Requirement Terminology</vt:lpstr>
      <vt:lpstr>Issues/Solutions</vt:lpstr>
      <vt:lpstr>Slide 18</vt:lpstr>
      <vt:lpstr>Thank You</vt:lpstr>
    </vt:vector>
  </TitlesOfParts>
  <Company>Lockheed Martin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Title Here</dc:title>
  <dc:creator>cooneym</dc:creator>
  <cp:lastModifiedBy>John C Watson</cp:lastModifiedBy>
  <cp:revision>292</cp:revision>
  <dcterms:created xsi:type="dcterms:W3CDTF">2010-01-28T18:10:59Z</dcterms:created>
  <dcterms:modified xsi:type="dcterms:W3CDTF">2012-02-01T14:58:36Z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 Author">
    <vt:lpwstr>ACCT04\watsonjc</vt:lpwstr>
  </property>
  <property fmtid="{D5CDD505-2E9C-101B-9397-08002B2CF9AE}" pid="3" name="Document Sensitivity">
    <vt:lpwstr>1</vt:lpwstr>
  </property>
  <property fmtid="{D5CDD505-2E9C-101B-9397-08002B2CF9AE}" pid="4" name="ThirdParty">
    <vt:lpwstr/>
  </property>
  <property fmtid="{D5CDD505-2E9C-101B-9397-08002B2CF9AE}" pid="5" name="OCI Restriction">
    <vt:bool>false</vt:bool>
  </property>
  <property fmtid="{D5CDD505-2E9C-101B-9397-08002B2CF9AE}" pid="6" name="OCI Additional Info">
    <vt:lpwstr/>
  </property>
  <property fmtid="{D5CDD505-2E9C-101B-9397-08002B2CF9AE}" pid="7" name="Allow Header Overwrite">
    <vt:lpwstr>-1</vt:lpwstr>
  </property>
  <property fmtid="{D5CDD505-2E9C-101B-9397-08002B2CF9AE}" pid="8" name="Allow Footer Overwrite">
    <vt:lpwstr>-1</vt:lpwstr>
  </property>
  <property fmtid="{D5CDD505-2E9C-101B-9397-08002B2CF9AE}" pid="9" name="Multiple Selected">
    <vt:lpwstr>-1</vt:lpwstr>
  </property>
  <property fmtid="{D5CDD505-2E9C-101B-9397-08002B2CF9AE}" pid="10" name="SIPHeaderWording">
    <vt:lpwstr/>
  </property>
  <property fmtid="{D5CDD505-2E9C-101B-9397-08002B2CF9AE}" pid="11" name="SIPLevel">
    <vt:lpwstr>0</vt:lpwstr>
  </property>
  <property fmtid="{D5CDD505-2E9C-101B-9397-08002B2CF9AE}" pid="12" name="ContentTypeId">
    <vt:lpwstr>0x010100E6322E8F405D4D9EA89D8C83B7E1048B0020484C9585D3B24CB265B4BD22F9352A</vt:lpwstr>
  </property>
</Properties>
</file>