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6.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7.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p:sldMasterIdLst>
    <p:sldMasterId id="2147484757" r:id="rId1"/>
    <p:sldMasterId id="2147484802" r:id="rId2"/>
    <p:sldMasterId id="2147484832" r:id="rId3"/>
    <p:sldMasterId id="2147484868" r:id="rId4"/>
    <p:sldMasterId id="2147484898" r:id="rId5"/>
    <p:sldMasterId id="2147484905" r:id="rId6"/>
    <p:sldMasterId id="2147484937" r:id="rId7"/>
    <p:sldMasterId id="2147484976" r:id="rId8"/>
  </p:sldMasterIdLst>
  <p:notesMasterIdLst>
    <p:notesMasterId r:id="rId49"/>
  </p:notesMasterIdLst>
  <p:handoutMasterIdLst>
    <p:handoutMasterId r:id="rId50"/>
  </p:handoutMasterIdLst>
  <p:sldIdLst>
    <p:sldId id="823" r:id="rId9"/>
    <p:sldId id="825" r:id="rId10"/>
    <p:sldId id="824" r:id="rId11"/>
    <p:sldId id="826" r:id="rId12"/>
    <p:sldId id="829" r:id="rId13"/>
    <p:sldId id="830" r:id="rId14"/>
    <p:sldId id="831" r:id="rId15"/>
    <p:sldId id="832" r:id="rId16"/>
    <p:sldId id="833" r:id="rId17"/>
    <p:sldId id="834" r:id="rId18"/>
    <p:sldId id="835" r:id="rId19"/>
    <p:sldId id="836" r:id="rId20"/>
    <p:sldId id="827" r:id="rId21"/>
    <p:sldId id="838" r:id="rId22"/>
    <p:sldId id="837" r:id="rId23"/>
    <p:sldId id="839" r:id="rId24"/>
    <p:sldId id="840" r:id="rId25"/>
    <p:sldId id="841" r:id="rId26"/>
    <p:sldId id="842" r:id="rId27"/>
    <p:sldId id="843" r:id="rId28"/>
    <p:sldId id="844" r:id="rId29"/>
    <p:sldId id="846" r:id="rId30"/>
    <p:sldId id="847" r:id="rId31"/>
    <p:sldId id="848" r:id="rId32"/>
    <p:sldId id="828" r:id="rId33"/>
    <p:sldId id="849" r:id="rId34"/>
    <p:sldId id="850" r:id="rId35"/>
    <p:sldId id="845" r:id="rId36"/>
    <p:sldId id="851" r:id="rId37"/>
    <p:sldId id="852" r:id="rId38"/>
    <p:sldId id="854" r:id="rId39"/>
    <p:sldId id="853" r:id="rId40"/>
    <p:sldId id="855" r:id="rId41"/>
    <p:sldId id="856" r:id="rId42"/>
    <p:sldId id="857" r:id="rId43"/>
    <p:sldId id="858" r:id="rId44"/>
    <p:sldId id="862" r:id="rId45"/>
    <p:sldId id="859" r:id="rId46"/>
    <p:sldId id="860" r:id="rId47"/>
    <p:sldId id="861" r:id="rId48"/>
  </p:sldIdLst>
  <p:sldSz cx="12192000" cy="6858000"/>
  <p:notesSz cx="7102475" cy="9388475"/>
  <p:custDataLst>
    <p:tags r:id="rId51"/>
  </p:custDataLst>
  <p:defaultTex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p:defaultTextStyle>
  <p:extLst>
    <p:ext uri="{521415D9-36F7-43E2-AB2F-B90AF26B5E84}">
      <p14:sectionLst xmlns:p14="http://schemas.microsoft.com/office/powerpoint/2010/main">
        <p14:section name="General" id="{52D8FA01-CA7C-4D36-A3EF-03AB62008C69}">
          <p14:sldIdLst>
            <p14:sldId id="823"/>
            <p14:sldId id="825"/>
            <p14:sldId id="824"/>
            <p14:sldId id="826"/>
            <p14:sldId id="829"/>
            <p14:sldId id="830"/>
            <p14:sldId id="831"/>
            <p14:sldId id="832"/>
            <p14:sldId id="833"/>
            <p14:sldId id="834"/>
            <p14:sldId id="835"/>
            <p14:sldId id="836"/>
            <p14:sldId id="827"/>
            <p14:sldId id="838"/>
            <p14:sldId id="837"/>
            <p14:sldId id="839"/>
            <p14:sldId id="840"/>
            <p14:sldId id="841"/>
            <p14:sldId id="842"/>
            <p14:sldId id="843"/>
            <p14:sldId id="844"/>
            <p14:sldId id="846"/>
            <p14:sldId id="847"/>
            <p14:sldId id="848"/>
            <p14:sldId id="828"/>
            <p14:sldId id="849"/>
            <p14:sldId id="850"/>
            <p14:sldId id="845"/>
            <p14:sldId id="851"/>
            <p14:sldId id="852"/>
            <p14:sldId id="854"/>
            <p14:sldId id="853"/>
            <p14:sldId id="855"/>
            <p14:sldId id="856"/>
            <p14:sldId id="857"/>
            <p14:sldId id="858"/>
            <p14:sldId id="862"/>
            <p14:sldId id="859"/>
            <p14:sldId id="860"/>
            <p14:sldId id="86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57">
          <p15:clr>
            <a:srgbClr val="A4A3A4"/>
          </p15:clr>
        </p15:guide>
        <p15:guide id="2" orient="horz" pos="5757">
          <p15:clr>
            <a:srgbClr val="A4A3A4"/>
          </p15:clr>
        </p15:guide>
        <p15:guide id="3"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F"/>
    <a:srgbClr val="00AEEF"/>
    <a:srgbClr val="CCCCCC"/>
    <a:srgbClr val="BC1C33"/>
    <a:srgbClr val="EE9A00"/>
    <a:srgbClr val="00A8B4"/>
    <a:srgbClr val="AF006E"/>
    <a:srgbClr val="470E80"/>
    <a:srgbClr val="C51D35"/>
    <a:srgbClr val="002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5948" autoAdjust="0"/>
  </p:normalViewPr>
  <p:slideViewPr>
    <p:cSldViewPr snapToGrid="0">
      <p:cViewPr varScale="1">
        <p:scale>
          <a:sx n="78" d="100"/>
          <a:sy n="78" d="100"/>
        </p:scale>
        <p:origin x="77" y="163"/>
      </p:cViewPr>
      <p:guideLst/>
    </p:cSldViewPr>
  </p:slideViewPr>
  <p:outlineViewPr>
    <p:cViewPr>
      <p:scale>
        <a:sx n="33" d="100"/>
        <a:sy n="33" d="100"/>
      </p:scale>
      <p:origin x="0" y="-144600"/>
    </p:cViewPr>
  </p:outlineViewPr>
  <p:notesTextViewPr>
    <p:cViewPr>
      <p:scale>
        <a:sx n="100" d="100"/>
        <a:sy n="100" d="100"/>
      </p:scale>
      <p:origin x="0" y="0"/>
    </p:cViewPr>
  </p:notesTextViewPr>
  <p:sorterViewPr>
    <p:cViewPr varScale="1">
      <p:scale>
        <a:sx n="100" d="100"/>
        <a:sy n="100" d="100"/>
      </p:scale>
      <p:origin x="0" y="-4176"/>
    </p:cViewPr>
  </p:sorterViewPr>
  <p:notesViewPr>
    <p:cSldViewPr snapToGrid="0">
      <p:cViewPr>
        <p:scale>
          <a:sx n="75" d="100"/>
          <a:sy n="75" d="100"/>
        </p:scale>
        <p:origin x="3192" y="240"/>
      </p:cViewPr>
      <p:guideLst>
        <p:guide orient="horz" pos="2957"/>
        <p:guide orient="horz" pos="57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tags" Target="tags/tag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35008818342153"/>
          <c:y val="1.5740405961159616E-2"/>
          <c:w val="0.55764991181657853"/>
          <c:h val="0.9612950166943418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dPt>
          <c:dPt>
            <c:idx val="1"/>
            <c:invertIfNegative val="0"/>
            <c:bubble3D val="0"/>
            <c:spPr>
              <a:solidFill>
                <a:srgbClr val="FCAF17"/>
              </a:solidFill>
              <a:ln>
                <a:noFill/>
              </a:ln>
              <a:effectLst/>
            </c:spPr>
          </c:dPt>
          <c:dPt>
            <c:idx val="2"/>
            <c:invertIfNegative val="0"/>
            <c:bubble3D val="0"/>
            <c:spPr>
              <a:solidFill>
                <a:srgbClr val="FCAF17"/>
              </a:solidFill>
              <a:ln>
                <a:noFill/>
              </a:ln>
              <a:effectLst/>
            </c:spPr>
          </c:dPt>
          <c:dPt>
            <c:idx val="3"/>
            <c:invertIfNegative val="0"/>
            <c:bubble3D val="0"/>
            <c:spPr>
              <a:solidFill>
                <a:schemeClr val="accent2"/>
              </a:solidFill>
              <a:ln>
                <a:noFill/>
              </a:ln>
              <a:effectLst/>
            </c:spPr>
          </c:dPt>
          <c:dPt>
            <c:idx val="4"/>
            <c:invertIfNegative val="0"/>
            <c:bubble3D val="0"/>
            <c:spPr>
              <a:solidFill>
                <a:schemeClr val="accent2"/>
              </a:solidFill>
              <a:ln>
                <a:noFill/>
              </a:ln>
              <a:effectLst/>
            </c:spPr>
          </c:dPt>
          <c:dPt>
            <c:idx val="6"/>
            <c:invertIfNegative val="0"/>
            <c:bubble3D val="0"/>
            <c:spPr>
              <a:solidFill>
                <a:srgbClr val="46A33F"/>
              </a:solidFill>
              <a:ln>
                <a:noFill/>
              </a:ln>
              <a:effectLst/>
            </c:spPr>
          </c:dPt>
          <c:dPt>
            <c:idx val="7"/>
            <c:invertIfNegative val="0"/>
            <c:bubble3D val="0"/>
            <c:spPr>
              <a:solidFill>
                <a:srgbClr val="E5550D"/>
              </a:solidFill>
              <a:ln>
                <a:noFill/>
              </a:ln>
              <a:effectLst/>
            </c:spPr>
          </c:dPt>
          <c:dPt>
            <c:idx val="8"/>
            <c:invertIfNegative val="0"/>
            <c:bubble3D val="0"/>
            <c:spPr>
              <a:solidFill>
                <a:srgbClr val="E5550D"/>
              </a:solidFill>
              <a:ln>
                <a:noFill/>
              </a:ln>
              <a:effectLst/>
            </c:spPr>
          </c:dPt>
          <c:dPt>
            <c:idx val="9"/>
            <c:invertIfNegative val="0"/>
            <c:bubble3D val="0"/>
            <c:spPr>
              <a:solidFill>
                <a:srgbClr val="46A33F"/>
              </a:solidFill>
              <a:ln>
                <a:noFill/>
              </a:ln>
              <a:effectLst/>
            </c:spPr>
          </c:dPt>
          <c:dPt>
            <c:idx val="11"/>
            <c:invertIfNegative val="0"/>
            <c:bubble3D val="0"/>
            <c:spPr>
              <a:solidFill>
                <a:srgbClr val="FCAF17"/>
              </a:solidFill>
              <a:ln>
                <a:noFill/>
              </a:ln>
              <a:effectLst/>
            </c:spPr>
          </c:dPt>
          <c:dPt>
            <c:idx val="12"/>
            <c:invertIfNegative val="0"/>
            <c:bubble3D val="0"/>
          </c:dPt>
          <c:dPt>
            <c:idx val="13"/>
            <c:invertIfNegative val="0"/>
            <c:bubble3D val="0"/>
            <c:spPr>
              <a:solidFill>
                <a:srgbClr val="46A33F"/>
              </a:solidFill>
              <a:ln>
                <a:noFill/>
              </a:ln>
              <a:effectLst/>
            </c:spPr>
          </c:dPt>
          <c:dPt>
            <c:idx val="14"/>
            <c:invertIfNegative val="0"/>
            <c:bubble3D val="0"/>
            <c:spPr>
              <a:solidFill>
                <a:srgbClr val="FCAF17"/>
              </a:solidFill>
              <a:ln>
                <a:noFill/>
              </a:ln>
              <a:effectLst/>
            </c:spPr>
          </c:dPt>
          <c:dPt>
            <c:idx val="15"/>
            <c:invertIfNegative val="0"/>
            <c:bubble3D val="0"/>
            <c:spPr>
              <a:solidFill>
                <a:srgbClr val="E5550D"/>
              </a:solidFill>
              <a:ln>
                <a:noFill/>
              </a:ln>
              <a:effectLst/>
            </c:spPr>
          </c:dPt>
          <c:dPt>
            <c:idx val="16"/>
            <c:invertIfNegative val="0"/>
            <c:bubble3D val="0"/>
            <c:spPr>
              <a:solidFill>
                <a:srgbClr val="E5550D"/>
              </a:solidFill>
              <a:ln>
                <a:noFill/>
              </a:ln>
              <a:effectLst/>
            </c:spPr>
          </c:dPt>
          <c:dPt>
            <c:idx val="17"/>
            <c:invertIfNegative val="0"/>
            <c:bubble3D val="0"/>
            <c:spPr>
              <a:solidFill>
                <a:srgbClr val="FCAF17"/>
              </a:solidFill>
              <a:ln>
                <a:noFill/>
              </a:ln>
              <a:effectLst/>
            </c:spPr>
          </c:dPt>
          <c:dPt>
            <c:idx val="18"/>
            <c:invertIfNegative val="0"/>
            <c:bubble3D val="0"/>
            <c:spPr>
              <a:solidFill>
                <a:srgbClr val="E5550D"/>
              </a:solidFill>
              <a:ln>
                <a:noFill/>
              </a:ln>
              <a:effectLst/>
            </c:spPr>
          </c:dPt>
          <c:dPt>
            <c:idx val="19"/>
            <c:invertIfNegative val="0"/>
            <c:bubble3D val="0"/>
            <c:spPr>
              <a:solidFill>
                <a:srgbClr val="FCAF17"/>
              </a:solidFill>
              <a:ln>
                <a:noFill/>
              </a:ln>
              <a:effectLst/>
            </c:spPr>
          </c:dPt>
          <c:dPt>
            <c:idx val="20"/>
            <c:invertIfNegative val="0"/>
            <c:bubble3D val="0"/>
            <c:spPr>
              <a:solidFill>
                <a:srgbClr val="FCAF17"/>
              </a:solidFill>
              <a:ln>
                <a:noFill/>
              </a:ln>
              <a:effectLst/>
            </c:spPr>
          </c:dPt>
          <c:dPt>
            <c:idx val="21"/>
            <c:invertIfNegative val="0"/>
            <c:bubble3D val="0"/>
            <c:spPr>
              <a:solidFill>
                <a:srgbClr val="FCAF17"/>
              </a:solidFill>
              <a:ln>
                <a:noFill/>
              </a:ln>
              <a:effectLst/>
            </c:spPr>
          </c:dPt>
          <c:dPt>
            <c:idx val="22"/>
            <c:invertIfNegative val="0"/>
            <c:bubble3D val="0"/>
            <c:spPr>
              <a:solidFill>
                <a:srgbClr val="E5550D"/>
              </a:solidFill>
              <a:ln>
                <a:noFill/>
              </a:ln>
              <a:effectLst/>
            </c:spPr>
          </c:dPt>
          <c:dPt>
            <c:idx val="23"/>
            <c:invertIfNegative val="0"/>
            <c:bubble3D val="0"/>
            <c:spPr>
              <a:solidFill>
                <a:srgbClr val="7F7F7F"/>
              </a:solidFill>
              <a:ln>
                <a:noFill/>
              </a:ln>
              <a:effectLst/>
            </c:spPr>
          </c:dPt>
          <c:dPt>
            <c:idx val="24"/>
            <c:invertIfNegative val="0"/>
            <c:bubble3D val="0"/>
            <c:spPr>
              <a:solidFill>
                <a:srgbClr val="00529B"/>
              </a:solidFill>
              <a:ln>
                <a:noFill/>
              </a:ln>
              <a:effectLst/>
            </c:spPr>
          </c:dPt>
          <c:dPt>
            <c:idx val="25"/>
            <c:invertIfNegative val="0"/>
            <c:bubble3D val="0"/>
            <c:spPr>
              <a:solidFill>
                <a:srgbClr val="FCAF17"/>
              </a:solidFill>
              <a:ln>
                <a:noFill/>
              </a:ln>
              <a:effectLst/>
            </c:spPr>
          </c:dPt>
          <c:dPt>
            <c:idx val="26"/>
            <c:invertIfNegative val="0"/>
            <c:bubble3D val="0"/>
            <c:spPr>
              <a:solidFill>
                <a:srgbClr val="FCAF17"/>
              </a:solidFill>
              <a:ln>
                <a:noFill/>
              </a:ln>
              <a:effectLst/>
            </c:spPr>
          </c:dPt>
          <c:dPt>
            <c:idx val="27"/>
            <c:invertIfNegative val="0"/>
            <c:bubble3D val="0"/>
            <c:spPr>
              <a:solidFill>
                <a:srgbClr val="7F7F7F"/>
              </a:solidFill>
              <a:ln>
                <a:noFill/>
              </a:ln>
              <a:effectLst/>
            </c:spPr>
          </c:dPt>
          <c:dPt>
            <c:idx val="28"/>
            <c:invertIfNegative val="0"/>
            <c:bubble3D val="0"/>
            <c:spPr>
              <a:solidFill>
                <a:srgbClr val="B2B2B2"/>
              </a:solidFill>
              <a:ln>
                <a:noFill/>
              </a:ln>
              <a:effectLst/>
            </c:spPr>
          </c:dPt>
          <c:dLbls>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2"/>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3"/>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4"/>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5"/>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6"/>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7"/>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8"/>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9"/>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1"/>
              <c:spPr>
                <a:noFill/>
                <a:ln>
                  <a:noFill/>
                </a:ln>
                <a:effectLst/>
              </c:spPr>
              <c:txPr>
                <a:bodyPr rot="0" spcFirstLastPara="1" vertOverflow="ellipsis" vert="horz" wrap="square" anchor="ctr" anchorCtr="1"/>
                <a:lstStyle/>
                <a:p>
                  <a:pPr algn="l">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2"/>
              <c:spPr>
                <a:noFill/>
                <a:ln>
                  <a:noFill/>
                </a:ln>
                <a:effectLst/>
              </c:spPr>
              <c:txPr>
                <a:bodyPr rot="0" spcFirstLastPara="1" vertOverflow="ellipsis" vert="horz" wrap="square" anchor="ctr" anchorCtr="1"/>
                <a:lstStyle/>
                <a:p>
                  <a:pPr algn="l">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3"/>
              <c:spPr>
                <a:noFill/>
                <a:ln>
                  <a:noFill/>
                </a:ln>
                <a:effectLst/>
              </c:spPr>
              <c:txPr>
                <a:bodyPr rot="0" spcFirstLastPara="1" vertOverflow="ellipsis" vert="horz" wrap="square" anchor="ctr" anchorCtr="1"/>
                <a:lstStyle/>
                <a:p>
                  <a:pPr algn="l">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4"/>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17"/>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19"/>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2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2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25"/>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26"/>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28"/>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Macro economic growth/stability</c:v>
                </c:pt>
                <c:pt idx="1">
                  <c:v>Regulations</c:v>
                </c:pt>
                <c:pt idx="2">
                  <c:v>Political and social environment</c:v>
                </c:pt>
                <c:pt idx="3">
                  <c:v>Consumer behavior and demand</c:v>
                </c:pt>
                <c:pt idx="4">
                  <c:v>Changing business structure in specific industry</c:v>
                </c:pt>
                <c:pt idx="5">
                  <c:v>Advances in technology-innovation disruption</c:v>
                </c:pt>
                <c:pt idx="6">
                  <c:v>Industry competition</c:v>
                </c:pt>
                <c:pt idx="7">
                  <c:v>Currency exchange rate</c:v>
                </c:pt>
                <c:pt idx="8">
                  <c:v>General costs</c:v>
                </c:pt>
                <c:pt idx="9">
                  <c:v>Trade conditions</c:v>
                </c:pt>
                <c:pt idx="10">
                  <c:v>Digital change</c:v>
                </c:pt>
                <c:pt idx="11">
                  <c:v>Enviromental sustainability</c:v>
                </c:pt>
                <c:pt idx="12">
                  <c:v>IT change (other than digital)</c:v>
                </c:pt>
                <c:pt idx="13">
                  <c:v>Emerging  markets evolution</c:v>
                </c:pt>
                <c:pt idx="14">
                  <c:v>Demographic changes</c:v>
                </c:pt>
                <c:pt idx="15">
                  <c:v>Oil and other energy prices and sources</c:v>
                </c:pt>
                <c:pt idx="16">
                  <c:v>Access to capital/investor confidence</c:v>
                </c:pt>
                <c:pt idx="17">
                  <c:v>Workforce/talent/skills</c:v>
                </c:pt>
                <c:pt idx="18">
                  <c:v>Interest rates and inflation/deflation</c:v>
                </c:pt>
                <c:pt idx="19">
                  <c:v>Government spending and investment</c:v>
                </c:pt>
                <c:pt idx="20">
                  <c:v>Geopolitical situation</c:v>
                </c:pt>
                <c:pt idx="21">
                  <c:v>Globalization</c:v>
                </c:pt>
                <c:pt idx="22">
                  <c:v>Taxation</c:v>
                </c:pt>
                <c:pt idx="23">
                  <c:v>Organizational factor/not macro enviromental</c:v>
                </c:pt>
                <c:pt idx="24">
                  <c:v>Cybersecurity</c:v>
                </c:pt>
                <c:pt idx="25">
                  <c:v>Healthcare</c:v>
                </c:pt>
                <c:pt idx="26">
                  <c:v>Terrorism</c:v>
                </c:pt>
                <c:pt idx="27">
                  <c:v>Other</c:v>
                </c:pt>
              </c:strCache>
            </c:strRef>
          </c:cat>
          <c:val>
            <c:numRef>
              <c:f>Sheet1!$B$2:$B$29</c:f>
              <c:numCache>
                <c:formatCode>0%</c:formatCode>
                <c:ptCount val="28"/>
                <c:pt idx="0">
                  <c:v>0.16237113402061853</c:v>
                </c:pt>
                <c:pt idx="1">
                  <c:v>0.13144329896907217</c:v>
                </c:pt>
                <c:pt idx="2">
                  <c:v>0.13144329896907217</c:v>
                </c:pt>
                <c:pt idx="3">
                  <c:v>0.12371134020618557</c:v>
                </c:pt>
                <c:pt idx="4">
                  <c:v>0.1134020618556701</c:v>
                </c:pt>
                <c:pt idx="5">
                  <c:v>0.1056701030927835</c:v>
                </c:pt>
                <c:pt idx="6">
                  <c:v>9.793814432989692E-2</c:v>
                </c:pt>
                <c:pt idx="7">
                  <c:v>7.9896907216494839E-2</c:v>
                </c:pt>
                <c:pt idx="8">
                  <c:v>6.9587628865979384E-2</c:v>
                </c:pt>
                <c:pt idx="9">
                  <c:v>6.4432989690721656E-2</c:v>
                </c:pt>
                <c:pt idx="10">
                  <c:v>6.4432989690721656E-2</c:v>
                </c:pt>
                <c:pt idx="11">
                  <c:v>5.9278350515463922E-2</c:v>
                </c:pt>
                <c:pt idx="12">
                  <c:v>6.1855670103092793E-2</c:v>
                </c:pt>
                <c:pt idx="13">
                  <c:v>5.6701030927835051E-2</c:v>
                </c:pt>
                <c:pt idx="14">
                  <c:v>5.4123711340206188E-2</c:v>
                </c:pt>
                <c:pt idx="15">
                  <c:v>4.896907216494846E-2</c:v>
                </c:pt>
                <c:pt idx="16">
                  <c:v>4.6391752577319589E-2</c:v>
                </c:pt>
                <c:pt idx="17">
                  <c:v>4.3814432989690733E-2</c:v>
                </c:pt>
                <c:pt idx="18">
                  <c:v>4.1237113402061848E-2</c:v>
                </c:pt>
                <c:pt idx="19">
                  <c:v>3.6082474226804127E-2</c:v>
                </c:pt>
                <c:pt idx="20">
                  <c:v>3.0927835051546389E-2</c:v>
                </c:pt>
                <c:pt idx="21">
                  <c:v>3.0927835051546389E-2</c:v>
                </c:pt>
                <c:pt idx="22">
                  <c:v>1.804123711340206E-2</c:v>
                </c:pt>
                <c:pt idx="23">
                  <c:v>1.804123711340206E-2</c:v>
                </c:pt>
                <c:pt idx="24">
                  <c:v>1.804123711340206E-2</c:v>
                </c:pt>
                <c:pt idx="25">
                  <c:v>7.7319587628866E-3</c:v>
                </c:pt>
                <c:pt idx="26">
                  <c:v>5.1546391752577301E-3</c:v>
                </c:pt>
                <c:pt idx="27">
                  <c:v>2.8350515463917529E-2</c:v>
                </c:pt>
              </c:numCache>
            </c:numRef>
          </c:val>
        </c:ser>
        <c:dLbls>
          <c:showLegendKey val="0"/>
          <c:showVal val="0"/>
          <c:showCatName val="0"/>
          <c:showSerName val="0"/>
          <c:showPercent val="0"/>
          <c:showBubbleSize val="0"/>
        </c:dLbls>
        <c:gapWidth val="40"/>
        <c:axId val="294976536"/>
        <c:axId val="294977320"/>
      </c:barChart>
      <c:catAx>
        <c:axId val="29497653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94977320"/>
        <c:crosses val="autoZero"/>
        <c:auto val="1"/>
        <c:lblAlgn val="ctr"/>
        <c:lblOffset val="0"/>
        <c:noMultiLvlLbl val="0"/>
      </c:catAx>
      <c:valAx>
        <c:axId val="294977320"/>
        <c:scaling>
          <c:orientation val="minMax"/>
        </c:scaling>
        <c:delete val="1"/>
        <c:axPos val="b"/>
        <c:numFmt formatCode="0%" sourceLinked="1"/>
        <c:majorTickMark val="out"/>
        <c:minorTickMark val="none"/>
        <c:tickLblPos val="nextTo"/>
        <c:crossAx val="294976536"/>
        <c:crosses val="max"/>
        <c:crossBetween val="between"/>
      </c:valAx>
      <c:spPr>
        <a:noFill/>
        <a:ln>
          <a:noFill/>
        </a:ln>
        <a:effectLst/>
      </c:spPr>
    </c:plotArea>
    <c:plotVisOnly val="1"/>
    <c:dispBlanksAs val="gap"/>
    <c:showDLblsOverMax val="0"/>
  </c:chart>
  <c:spPr>
    <a:noFill/>
    <a:ln>
      <a:noFill/>
    </a:ln>
    <a:effectLst/>
  </c:spPr>
  <c:txPr>
    <a:bodyPr/>
    <a:lstStyle/>
    <a:p>
      <a:pPr>
        <a:defRPr sz="9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38064089139116"/>
          <c:y val="6.8716338380392858E-2"/>
          <c:w val="0.62095481398054542"/>
          <c:h val="0.81418069385381076"/>
        </c:manualLayout>
      </c:layout>
      <c:pieChart>
        <c:varyColors val="1"/>
        <c:ser>
          <c:idx val="0"/>
          <c:order val="0"/>
          <c:tx>
            <c:strRef>
              <c:f>'Barriers DB'!$D$4</c:f>
              <c:strCache>
                <c:ptCount val="1"/>
                <c:pt idx="0">
                  <c:v>All MFG</c:v>
                </c:pt>
              </c:strCache>
            </c:strRef>
          </c:tx>
          <c:spPr>
            <a:ln w="12700">
              <a:solidFill>
                <a:schemeClr val="bg1"/>
              </a:solidFill>
            </a:ln>
          </c:spPr>
          <c:dPt>
            <c:idx val="0"/>
            <c:bubble3D val="0"/>
            <c:spPr>
              <a:solidFill>
                <a:srgbClr val="00529B"/>
              </a:solidFill>
              <a:ln w="12700">
                <a:solidFill>
                  <a:schemeClr val="bg1"/>
                </a:solidFill>
              </a:ln>
              <a:effectLst/>
            </c:spPr>
          </c:dPt>
          <c:dPt>
            <c:idx val="1"/>
            <c:bubble3D val="0"/>
            <c:spPr>
              <a:solidFill>
                <a:srgbClr val="46A33F"/>
              </a:solidFill>
              <a:ln w="12700">
                <a:solidFill>
                  <a:schemeClr val="bg1"/>
                </a:solidFill>
              </a:ln>
              <a:effectLst/>
            </c:spPr>
          </c:dPt>
          <c:dPt>
            <c:idx val="2"/>
            <c:bubble3D val="0"/>
            <c:spPr>
              <a:solidFill>
                <a:srgbClr val="FCAF17"/>
              </a:solidFill>
              <a:ln w="12700">
                <a:solidFill>
                  <a:schemeClr val="bg1"/>
                </a:solidFill>
              </a:ln>
              <a:effectLst/>
            </c:spPr>
          </c:dPt>
          <c:dPt>
            <c:idx val="3"/>
            <c:bubble3D val="0"/>
            <c:spPr>
              <a:solidFill>
                <a:srgbClr val="6697C3"/>
              </a:solidFill>
              <a:ln w="12700">
                <a:solidFill>
                  <a:schemeClr val="bg1"/>
                </a:solidFill>
              </a:ln>
              <a:effectLst/>
            </c:spPr>
          </c:dPt>
          <c:dPt>
            <c:idx val="4"/>
            <c:bubble3D val="0"/>
            <c:spPr>
              <a:solidFill>
                <a:srgbClr val="6697C3"/>
              </a:solidFill>
              <a:ln w="12700">
                <a:solidFill>
                  <a:schemeClr val="bg1"/>
                </a:solidFill>
              </a:ln>
              <a:effectLst/>
            </c:spPr>
          </c:dPt>
          <c:dPt>
            <c:idx val="5"/>
            <c:bubble3D val="0"/>
            <c:spPr>
              <a:solidFill>
                <a:srgbClr val="6697C3"/>
              </a:solidFill>
              <a:ln w="12700">
                <a:solidFill>
                  <a:schemeClr val="bg1"/>
                </a:solidFill>
              </a:ln>
              <a:effectLst/>
            </c:spPr>
          </c:dPt>
          <c:dPt>
            <c:idx val="6"/>
            <c:bubble3D val="0"/>
            <c:spPr>
              <a:solidFill>
                <a:srgbClr val="6697C3"/>
              </a:solidFill>
              <a:ln w="12700">
                <a:solidFill>
                  <a:schemeClr val="bg1"/>
                </a:solidFill>
              </a:ln>
              <a:effectLst/>
            </c:spPr>
          </c:dPt>
          <c:dPt>
            <c:idx val="7"/>
            <c:bubble3D val="0"/>
            <c:spPr>
              <a:solidFill>
                <a:srgbClr val="6697C3">
                  <a:alpha val="30196"/>
                </a:srgbClr>
              </a:solidFill>
              <a:ln w="12700">
                <a:solidFill>
                  <a:schemeClr val="bg1"/>
                </a:solidFill>
              </a:ln>
              <a:effectLst/>
            </c:spPr>
          </c:dPt>
          <c:dLbls>
            <c:dLbl>
              <c:idx val="0"/>
              <c:layout>
                <c:manualLayout>
                  <c:x val="-0.17510306030399059"/>
                  <c:y val="8.4940489255636173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D4F2D208-BD3F-4318-8328-8F624F18D759}" type="CATEGORYNAME">
                      <a:rPr lang="en-US" sz="1800" b="0" smtClean="0">
                        <a:solidFill>
                          <a:schemeClr val="bg1"/>
                        </a:solidFill>
                      </a:rPr>
                      <a:pPr>
                        <a:defRPr sz="1800"/>
                      </a:pPr>
                      <a:t>[CATEGORY NAME]</a:t>
                    </a:fld>
                    <a:endParaRPr lang="en-US" sz="1800" b="0" baseline="0" dirty="0">
                      <a:solidFill>
                        <a:schemeClr val="bg1"/>
                      </a:solidFill>
                    </a:endParaRPr>
                  </a:p>
                  <a:p>
                    <a:pPr>
                      <a:defRPr sz="1800"/>
                    </a:pPr>
                    <a:fld id="{6557B343-DB09-422A-BB67-3A87781C8F4F}" type="VALUE">
                      <a:rPr lang="en-US" sz="1800" b="0" baseline="0">
                        <a:solidFill>
                          <a:schemeClr val="bg1"/>
                        </a:solidFill>
                      </a:rPr>
                      <a:pPr>
                        <a:defRPr sz="1800"/>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190151487638717"/>
                      <c:h val="0.24767094902610859"/>
                    </c:manualLayout>
                  </c15:layout>
                  <c15:dlblFieldTable/>
                  <c15:showDataLabelsRange val="0"/>
                </c:ext>
              </c:extLst>
            </c:dLbl>
            <c:dLbl>
              <c:idx val="1"/>
              <c:layout>
                <c:manualLayout>
                  <c:x val="0.11902701281510791"/>
                  <c:y val="-0.14868787657675303"/>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fld id="{66F849BC-56F8-4417-AF81-7C2CD392A97D}" type="CATEGORYNAME">
                      <a:rPr lang="en-US" sz="1800" b="0" smtClean="0"/>
                      <a:pPr>
                        <a:defRPr sz="1800">
                          <a:solidFill>
                            <a:schemeClr val="bg1"/>
                          </a:solidFill>
                        </a:defRPr>
                      </a:pPr>
                      <a:t>[CATEGORY NAME]</a:t>
                    </a:fld>
                    <a:r>
                      <a:rPr lang="en-US" sz="1800" b="0" baseline="0" dirty="0" smtClean="0"/>
                      <a:t> </a:t>
                    </a:r>
                    <a:fld id="{9363B398-F371-47F5-A8D9-382C532BE973}" type="VALUE">
                      <a:rPr lang="en-US" sz="1800" b="0" baseline="0"/>
                      <a:pPr>
                        <a:defRPr sz="1800">
                          <a:solidFill>
                            <a:schemeClr val="bg1"/>
                          </a:solidFill>
                        </a:defRPr>
                      </a:pPr>
                      <a:t>[VALUE]</a:t>
                    </a:fld>
                    <a:endParaRPr lang="en-US" sz="1800" b="0" baseline="0" dirty="0" smtClean="0"/>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388122863627117"/>
                      <c:h val="0.27987125293548826"/>
                    </c:manualLayout>
                  </c15:layout>
                  <c15:dlblFieldTable/>
                  <c15:showDataLabelsRange val="0"/>
                </c:ext>
              </c:extLst>
            </c:dLbl>
            <c:dLbl>
              <c:idx val="2"/>
              <c:layout>
                <c:manualLayout>
                  <c:x val="0.18985879355754107"/>
                  <c:y val="-4.9891977414238328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fld id="{8A50F749-4194-47B5-B93F-99B7D3838301}" type="CATEGORYNAME">
                      <a:rPr lang="en-US" sz="1800" b="0" smtClean="0"/>
                      <a:pPr>
                        <a:defRPr sz="1800">
                          <a:solidFill>
                            <a:schemeClr val="bg1"/>
                          </a:solidFill>
                        </a:defRPr>
                      </a:pPr>
                      <a:t>[CATEGORY NAME]</a:t>
                    </a:fld>
                    <a:endParaRPr lang="en-US" sz="1800" b="0" dirty="0" smtClean="0"/>
                  </a:p>
                  <a:p>
                    <a:pPr>
                      <a:defRPr sz="1800">
                        <a:solidFill>
                          <a:schemeClr val="bg1"/>
                        </a:solidFill>
                      </a:defRPr>
                    </a:pPr>
                    <a:fld id="{B0511F2F-CD09-4247-8656-40D0D2A49BDD}" type="VALUE">
                      <a:rPr lang="en-US" sz="1800" b="0" baseline="0" smtClean="0"/>
                      <a:pPr>
                        <a:defRPr sz="18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087078679400114"/>
                      <c:h val="0.29974858405857163"/>
                    </c:manualLayout>
                  </c15:layout>
                  <c15:dlblFieldTable/>
                  <c15:showDataLabelsRange val="0"/>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'Barriers DB'!$A$5:$A$12</c:f>
              <c:strCache>
                <c:ptCount val="8"/>
                <c:pt idx="0">
                  <c:v>Culture</c:v>
                </c:pt>
                <c:pt idx="1">
                  <c:v>Talent</c:v>
                </c:pt>
                <c:pt idx="2">
                  <c:v>Resources</c:v>
                </c:pt>
                <c:pt idx="3">
                  <c:v>Other</c:v>
                </c:pt>
                <c:pt idx="4">
                  <c:v>CEO Commitment</c:v>
                </c:pt>
                <c:pt idx="5">
                  <c:v>Board commitment</c:v>
                </c:pt>
                <c:pt idx="6">
                  <c:v>None of the above</c:v>
                </c:pt>
                <c:pt idx="7">
                  <c:v>IT Organization</c:v>
                </c:pt>
              </c:strCache>
            </c:strRef>
          </c:cat>
          <c:val>
            <c:numRef>
              <c:f>'Barriers DB'!$D$5:$D$12</c:f>
              <c:numCache>
                <c:formatCode>0%</c:formatCode>
                <c:ptCount val="8"/>
                <c:pt idx="0">
                  <c:v>0.44313725490196076</c:v>
                </c:pt>
                <c:pt idx="1">
                  <c:v>0.19215686274509805</c:v>
                </c:pt>
                <c:pt idx="2">
                  <c:v>0.18431372549019609</c:v>
                </c:pt>
                <c:pt idx="3">
                  <c:v>6.6666666666666666E-2</c:v>
                </c:pt>
                <c:pt idx="4">
                  <c:v>5.8823529411764712E-2</c:v>
                </c:pt>
                <c:pt idx="5">
                  <c:v>4.3137254901960784E-2</c:v>
                </c:pt>
                <c:pt idx="6">
                  <c:v>7.8431372549019607E-3</c:v>
                </c:pt>
                <c:pt idx="7">
                  <c:v>3.9215686274509812E-3</c:v>
                </c:pt>
              </c:numCache>
            </c:numRef>
          </c:val>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CAF17"/>
              </a:solidFill>
              <a:ln>
                <a:noFill/>
              </a:ln>
              <a:effectLst/>
            </c:spPr>
          </c:dPt>
          <c:dPt>
            <c:idx val="1"/>
            <c:invertIfNegative val="0"/>
            <c:bubble3D val="0"/>
            <c:spPr>
              <a:solidFill>
                <a:srgbClr val="46A33F"/>
              </a:solidFill>
              <a:ln>
                <a:noFill/>
              </a:ln>
              <a:effectLst/>
            </c:spPr>
          </c:dPt>
          <c:dPt>
            <c:idx val="2"/>
            <c:invertIfNegative val="0"/>
            <c:bubble3D val="0"/>
            <c:spPr>
              <a:solidFill>
                <a:srgbClr val="46A33F"/>
              </a:solidFill>
              <a:ln>
                <a:noFill/>
              </a:ln>
              <a:effectLst/>
            </c:spPr>
          </c:dPt>
          <c:dLbls>
            <c:dLbl>
              <c:idx val="2"/>
              <c:layout>
                <c:manualLayout>
                  <c:x val="-4.1027175743893092E-3"/>
                  <c:y val="-2.947058302095288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 not have digital initiative</c:v>
                </c:pt>
                <c:pt idx="1">
                  <c:v>Desire/Ambition</c:v>
                </c:pt>
                <c:pt idx="2">
                  <c:v>Designing</c:v>
                </c:pt>
                <c:pt idx="3">
                  <c:v>Delivering</c:v>
                </c:pt>
                <c:pt idx="4">
                  <c:v>Scaling</c:v>
                </c:pt>
                <c:pt idx="5">
                  <c:v>Harvesting/Refining</c:v>
                </c:pt>
              </c:strCache>
            </c:strRef>
          </c:cat>
          <c:val>
            <c:numRef>
              <c:f>Sheet1!$B$2:$B$7</c:f>
              <c:numCache>
                <c:formatCode>0%</c:formatCode>
                <c:ptCount val="6"/>
                <c:pt idx="0">
                  <c:v>0.08</c:v>
                </c:pt>
                <c:pt idx="1">
                  <c:v>0.15</c:v>
                </c:pt>
                <c:pt idx="2">
                  <c:v>0.35</c:v>
                </c:pt>
                <c:pt idx="3">
                  <c:v>0.28000000000000003</c:v>
                </c:pt>
                <c:pt idx="4">
                  <c:v>0.12</c:v>
                </c:pt>
                <c:pt idx="5">
                  <c:v>0.02</c:v>
                </c:pt>
              </c:numCache>
            </c:numRef>
          </c:val>
        </c:ser>
        <c:dLbls>
          <c:dLblPos val="outEnd"/>
          <c:showLegendKey val="0"/>
          <c:showVal val="1"/>
          <c:showCatName val="0"/>
          <c:showSerName val="0"/>
          <c:showPercent val="0"/>
          <c:showBubbleSize val="0"/>
        </c:dLbls>
        <c:gapWidth val="40"/>
        <c:axId val="392019960"/>
        <c:axId val="392020352"/>
      </c:barChart>
      <c:catAx>
        <c:axId val="39201996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92020352"/>
        <c:crosses val="autoZero"/>
        <c:auto val="1"/>
        <c:lblAlgn val="ctr"/>
        <c:lblOffset val="100"/>
        <c:noMultiLvlLbl val="0"/>
      </c:catAx>
      <c:valAx>
        <c:axId val="392020352"/>
        <c:scaling>
          <c:orientation val="minMax"/>
        </c:scaling>
        <c:delete val="1"/>
        <c:axPos val="b"/>
        <c:numFmt formatCode="0%" sourceLinked="1"/>
        <c:majorTickMark val="none"/>
        <c:minorTickMark val="none"/>
        <c:tickLblPos val="nextTo"/>
        <c:crossAx val="392019960"/>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bg1">
                <a:lumMod val="85000"/>
              </a:schemeClr>
            </a:solidFill>
            <a:ln>
              <a:noFill/>
            </a:ln>
            <a:effectLst/>
          </c:spPr>
          <c:invertIfNegative val="0"/>
          <c:dLbls>
            <c:dLbl>
              <c:idx val="0"/>
              <c:layout>
                <c:manualLayout>
                  <c:x val="-1.3568090983843371E-2"/>
                  <c:y val="-7.8766010334931288E-3"/>
                </c:manualLayout>
              </c:layout>
              <c:tx>
                <c:rich>
                  <a:bodyPr/>
                  <a:lstStyle/>
                  <a:p>
                    <a:fld id="{5C80FFD2-8728-447A-BD04-77DE466E3110}"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27993250854059692"/>
                      <c:h val="0.14618741301764576"/>
                    </c:manualLayout>
                  </c15:layout>
                  <c15:dlblFieldTable/>
                  <c15:showDataLabelsRange val="0"/>
                </c:ext>
              </c:extLst>
            </c:dLbl>
            <c:spPr>
              <a:noFill/>
              <a:ln>
                <a:noFill/>
              </a:ln>
              <a:effectLst/>
            </c:spPr>
            <c:txPr>
              <a:bodyPr rot="0" spcFirstLastPara="1" vertOverflow="ellipsis" vert="horz" wrap="square" anchor="ctr" anchorCtr="1"/>
              <a:lstStyle/>
              <a:p>
                <a:pPr>
                  <a:defRPr sz="2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Sheet1!$B$2</c:f>
              <c:numCache>
                <c:formatCode>0%</c:formatCode>
                <c:ptCount val="1"/>
                <c:pt idx="0">
                  <c:v>0.08</c:v>
                </c:pt>
              </c:numCache>
            </c:numRef>
          </c:val>
        </c:ser>
        <c:ser>
          <c:idx val="1"/>
          <c:order val="1"/>
          <c:tx>
            <c:strRef>
              <c:f>Sheet1!$C$1</c:f>
              <c:strCache>
                <c:ptCount val="1"/>
                <c:pt idx="0">
                  <c:v>Series 2</c:v>
                </c:pt>
              </c:strCache>
            </c:strRef>
          </c:tx>
          <c:spPr>
            <a:solidFill>
              <a:srgbClr val="B2B2B2"/>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Sheet1!$C$2</c:f>
              <c:numCache>
                <c:formatCode>0%</c:formatCode>
                <c:ptCount val="1"/>
                <c:pt idx="0">
                  <c:v>0.2</c:v>
                </c:pt>
              </c:numCache>
            </c:numRef>
          </c:val>
        </c:ser>
        <c:ser>
          <c:idx val="2"/>
          <c:order val="2"/>
          <c:tx>
            <c:strRef>
              <c:f>Sheet1!$D$1</c:f>
              <c:strCache>
                <c:ptCount val="1"/>
                <c:pt idx="0">
                  <c:v>Series 3</c:v>
                </c:pt>
              </c:strCache>
            </c:strRef>
          </c:tx>
          <c:spPr>
            <a:solidFill>
              <a:srgbClr val="7F7F7F"/>
            </a:solidFill>
            <a:ln>
              <a:noFill/>
            </a:ln>
            <a:effectLst/>
          </c:spPr>
          <c:invertIfNegative val="0"/>
          <c:dLbls>
            <c:dLbl>
              <c:idx val="0"/>
              <c:layout>
                <c:manualLayout>
                  <c:x val="2.2615265562439275E-3"/>
                  <c:y val="3.1507148368018776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30706869050828345"/>
                      <c:h val="0.21234981977132167"/>
                    </c:manualLayout>
                  </c15:layout>
                </c:ext>
              </c:extLst>
            </c:dLbl>
            <c:spPr>
              <a:noFill/>
              <a:ln>
                <a:noFill/>
              </a:ln>
              <a:effectLst/>
            </c:spPr>
            <c:txPr>
              <a:bodyPr rot="0" spcFirstLastPara="1" vertOverflow="ellipsis" vert="horz" wrap="square" anchor="ctr" anchorCtr="1"/>
              <a:lstStyle/>
              <a:p>
                <a:pPr>
                  <a:defRPr sz="2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Sheet1!$D$2</c:f>
              <c:numCache>
                <c:formatCode>0%</c:formatCode>
                <c:ptCount val="1"/>
                <c:pt idx="0">
                  <c:v>7.0000000000000007E-2</c:v>
                </c:pt>
              </c:numCache>
            </c:numRef>
          </c:val>
        </c:ser>
        <c:ser>
          <c:idx val="3"/>
          <c:order val="3"/>
          <c:tx>
            <c:strRef>
              <c:f>Sheet1!$E$1</c:f>
              <c:strCache>
                <c:ptCount val="1"/>
                <c:pt idx="0">
                  <c:v>Series 4</c:v>
                </c:pt>
              </c:strCache>
            </c:strRef>
          </c:tx>
          <c:spPr>
            <a:solidFill>
              <a:srgbClr val="666666"/>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Sheet1!$E$2</c:f>
              <c:numCache>
                <c:formatCode>0%</c:formatCode>
                <c:ptCount val="1"/>
                <c:pt idx="0">
                  <c:v>0.19</c:v>
                </c:pt>
              </c:numCache>
            </c:numRef>
          </c:val>
        </c:ser>
        <c:ser>
          <c:idx val="4"/>
          <c:order val="4"/>
          <c:tx>
            <c:strRef>
              <c:f>Sheet1!$F$1</c:f>
              <c:strCache>
                <c:ptCount val="1"/>
                <c:pt idx="0">
                  <c:v>Series 5</c:v>
                </c:pt>
              </c:strCache>
            </c:strRef>
          </c:tx>
          <c:spPr>
            <a:solidFill>
              <a:srgbClr val="6697C3"/>
            </a:solidFill>
            <a:ln>
              <a:noFill/>
            </a:ln>
            <a:effectLst/>
          </c:spPr>
          <c:invertIfNegative val="0"/>
          <c:dPt>
            <c:idx val="0"/>
            <c:invertIfNegative val="0"/>
            <c:bubble3D val="0"/>
            <c:spPr>
              <a:solidFill>
                <a:srgbClr val="6697C3"/>
              </a:solidFill>
              <a:ln>
                <a:noFill/>
              </a:ln>
              <a:effectLst/>
            </c:spPr>
          </c:dPt>
          <c:dLbls>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Sheet1!$F$2</c:f>
              <c:numCache>
                <c:formatCode>0%</c:formatCode>
                <c:ptCount val="1"/>
                <c:pt idx="0">
                  <c:v>0.24</c:v>
                </c:pt>
              </c:numCache>
            </c:numRef>
          </c:val>
        </c:ser>
        <c:ser>
          <c:idx val="5"/>
          <c:order val="5"/>
          <c:tx>
            <c:strRef>
              <c:f>Sheet1!$G$1</c:f>
              <c:strCache>
                <c:ptCount val="1"/>
                <c:pt idx="0">
                  <c:v>Series 6</c:v>
                </c:pt>
              </c:strCache>
            </c:strRef>
          </c:tx>
          <c:spPr>
            <a:solidFill>
              <a:srgbClr val="0070C0"/>
            </a:solidFill>
            <a:ln>
              <a:noFill/>
            </a:ln>
            <a:effectLst/>
          </c:spPr>
          <c:invertIfNegative val="0"/>
          <c:dPt>
            <c:idx val="0"/>
            <c:invertIfNegative val="0"/>
            <c:bubble3D val="0"/>
            <c:spPr>
              <a:solidFill>
                <a:srgbClr val="00529B"/>
              </a:solidFill>
              <a:ln>
                <a:noFill/>
              </a:ln>
              <a:effectLst/>
            </c:spPr>
          </c:dPt>
          <c:dLbls>
            <c:spPr>
              <a:noFill/>
              <a:ln>
                <a:noFill/>
              </a:ln>
              <a:effectLst/>
            </c:spPr>
            <c:txPr>
              <a:bodyPr rot="0" spcFirstLastPara="1" vertOverflow="ellipsis" vert="horz" wrap="square" anchor="ctr" anchorCtr="1"/>
              <a:lstStyle/>
              <a:p>
                <a:pPr>
                  <a:defRPr sz="2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Sheet1!$G$2</c:f>
              <c:numCache>
                <c:formatCode>0%</c:formatCode>
                <c:ptCount val="1"/>
                <c:pt idx="0">
                  <c:v>0.24</c:v>
                </c:pt>
              </c:numCache>
            </c:numRef>
          </c:val>
        </c:ser>
        <c:dLbls>
          <c:dLblPos val="ctr"/>
          <c:showLegendKey val="0"/>
          <c:showVal val="1"/>
          <c:showCatName val="0"/>
          <c:showSerName val="0"/>
          <c:showPercent val="0"/>
          <c:showBubbleSize val="0"/>
        </c:dLbls>
        <c:gapWidth val="79"/>
        <c:overlap val="100"/>
        <c:axId val="299373104"/>
        <c:axId val="588798368"/>
      </c:barChart>
      <c:catAx>
        <c:axId val="29937310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8798368"/>
        <c:crosses val="autoZero"/>
        <c:auto val="1"/>
        <c:lblAlgn val="ctr"/>
        <c:lblOffset val="100"/>
        <c:noMultiLvlLbl val="0"/>
      </c:catAx>
      <c:valAx>
        <c:axId val="588798368"/>
        <c:scaling>
          <c:orientation val="minMax"/>
          <c:max val="1"/>
        </c:scaling>
        <c:delete val="1"/>
        <c:axPos val="l"/>
        <c:numFmt formatCode="0%" sourceLinked="1"/>
        <c:majorTickMark val="out"/>
        <c:minorTickMark val="none"/>
        <c:tickLblPos val="nextTo"/>
        <c:crossAx val="299373104"/>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402590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7" name="Rectangle 5"/>
          <p:cNvSpPr>
            <a:spLocks noGrp="1" noChangeArrowheads="1"/>
          </p:cNvSpPr>
          <p:nvPr>
            <p:ph type="sldNum" sz="quarter" idx="3"/>
          </p:nvPr>
        </p:nvSpPr>
        <p:spPr bwMode="auto">
          <a:xfrm>
            <a:off x="402590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fld id="{5F8EE95B-547E-472A-8178-E65FCEC5AD0F}" type="slidenum">
              <a:rPr lang="en-US"/>
              <a:pPr>
                <a:defRPr/>
              </a:pPr>
              <a:t>‹#›</a:t>
            </a:fld>
            <a:endParaRPr lang="en-US" dirty="0"/>
          </a:p>
        </p:txBody>
      </p:sp>
    </p:spTree>
    <p:extLst>
      <p:ext uri="{BB962C8B-B14F-4D97-AF65-F5344CB8AC3E}">
        <p14:creationId xmlns:p14="http://schemas.microsoft.com/office/powerpoint/2010/main" val="3450392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 Box 86"/>
          <p:cNvSpPr txBox="1">
            <a:spLocks noChangeArrowheads="1"/>
          </p:cNvSpPr>
          <p:nvPr/>
        </p:nvSpPr>
        <p:spPr bwMode="gray">
          <a:xfrm>
            <a:off x="242373" y="242060"/>
            <a:ext cx="6739453" cy="276924"/>
          </a:xfrm>
          <a:prstGeom prst="rect">
            <a:avLst/>
          </a:prstGeom>
          <a:noFill/>
          <a:ln w="12700">
            <a:noFill/>
            <a:miter lim="800000"/>
            <a:headEnd type="none" w="sm" len="sm"/>
            <a:tailEnd type="none" w="sm" len="sm"/>
          </a:ln>
          <a:effectLst/>
        </p:spPr>
        <p:txBody>
          <a:bodyPr wrap="square" lIns="0" tIns="45683" rIns="91366" bIns="45683" anchor="b">
            <a:spAutoFit/>
          </a:bodyPr>
          <a:lstStyle/>
          <a:p>
            <a:pPr algn="l" defTabSz="912813">
              <a:lnSpc>
                <a:spcPct val="100000"/>
              </a:lnSpc>
              <a:spcBef>
                <a:spcPct val="0"/>
              </a:spcBef>
              <a:spcAft>
                <a:spcPct val="0"/>
              </a:spcAft>
            </a:pPr>
            <a:r>
              <a:rPr lang="en-US" sz="1200" b="1" dirty="0" smtClean="0"/>
              <a:t>Presentation Title</a:t>
            </a:r>
          </a:p>
        </p:txBody>
      </p:sp>
      <p:sp>
        <p:nvSpPr>
          <p:cNvPr id="24" name="TextBox 23"/>
          <p:cNvSpPr txBox="1"/>
          <p:nvPr/>
        </p:nvSpPr>
        <p:spPr>
          <a:xfrm rot="16200000">
            <a:off x="-1262294" y="2730698"/>
            <a:ext cx="3672351" cy="258532"/>
          </a:xfrm>
          <a:prstGeom prst="rect">
            <a:avLst/>
          </a:prstGeom>
          <a:noFill/>
        </p:spPr>
        <p:txBody>
          <a:bodyPr wrap="none" rtlCol="0" anchor="ctr">
            <a:spAutoFit/>
          </a:bodyPr>
          <a:lstStyle/>
          <a:p>
            <a:pPr>
              <a:spcBef>
                <a:spcPts val="0"/>
              </a:spcBef>
              <a:spcAft>
                <a:spcPts val="0"/>
              </a:spcAft>
            </a:pPr>
            <a:r>
              <a:rPr lang="en-US" sz="1200" kern="1200" spc="100" baseline="0" dirty="0" smtClean="0">
                <a:solidFill>
                  <a:srgbClr val="CDCDCD"/>
                </a:solidFill>
                <a:effectLst/>
              </a:rPr>
              <a:t>— NOT FOR EXTERNAL DISTRIBUTION —</a:t>
            </a:r>
            <a:endParaRPr lang="en-US" sz="1200" spc="100" baseline="0" dirty="0">
              <a:solidFill>
                <a:srgbClr val="CDCDCD"/>
              </a:solidFill>
            </a:endParaRPr>
          </a:p>
        </p:txBody>
      </p:sp>
      <p:sp>
        <p:nvSpPr>
          <p:cNvPr id="25" name="TextBox 24"/>
          <p:cNvSpPr txBox="1"/>
          <p:nvPr/>
        </p:nvSpPr>
        <p:spPr>
          <a:xfrm rot="5400000">
            <a:off x="4727343" y="2730698"/>
            <a:ext cx="3672351" cy="258532"/>
          </a:xfrm>
          <a:prstGeom prst="rect">
            <a:avLst/>
          </a:prstGeom>
          <a:noFill/>
        </p:spPr>
        <p:txBody>
          <a:bodyPr wrap="none" rtlCol="0" anchor="ctr">
            <a:spAutoFit/>
          </a:bodyPr>
          <a:lstStyle/>
          <a:p>
            <a:pPr>
              <a:spcBef>
                <a:spcPts val="0"/>
              </a:spcBef>
              <a:spcAft>
                <a:spcPts val="0"/>
              </a:spcAft>
            </a:pPr>
            <a:r>
              <a:rPr lang="en-US" sz="1200" kern="1200" spc="100" baseline="0" dirty="0" smtClean="0">
                <a:solidFill>
                  <a:srgbClr val="CDCDCD"/>
                </a:solidFill>
                <a:effectLst/>
              </a:rPr>
              <a:t>— NOT FOR EXTERNAL DISTRIBUTION —</a:t>
            </a:r>
            <a:endParaRPr lang="en-US" sz="1200" spc="100" baseline="0" dirty="0">
              <a:solidFill>
                <a:srgbClr val="CDCDCD"/>
              </a:solidFill>
            </a:endParaRPr>
          </a:p>
        </p:txBody>
      </p:sp>
      <p:sp>
        <p:nvSpPr>
          <p:cNvPr id="19" name="Rectangle 90"/>
          <p:cNvSpPr>
            <a:spLocks noGrp="1" noRot="1" noChangeAspect="1" noChangeArrowheads="1" noTextEdit="1"/>
          </p:cNvSpPr>
          <p:nvPr>
            <p:ph type="sldImg" idx="2"/>
          </p:nvPr>
        </p:nvSpPr>
        <p:spPr bwMode="gray">
          <a:xfrm>
            <a:off x="704850" y="1247285"/>
            <a:ext cx="5727700" cy="3222625"/>
          </a:xfrm>
          <a:prstGeom prst="rect">
            <a:avLst/>
          </a:prstGeom>
          <a:noFill/>
          <a:ln w="9525">
            <a:solidFill>
              <a:schemeClr val="tx1"/>
            </a:solidFill>
            <a:miter lim="800000"/>
            <a:headEnd/>
            <a:tailEnd/>
          </a:ln>
        </p:spPr>
      </p:sp>
      <p:sp>
        <p:nvSpPr>
          <p:cNvPr id="2" name="Notes Placeholder 1"/>
          <p:cNvSpPr>
            <a:spLocks noGrp="1"/>
          </p:cNvSpPr>
          <p:nvPr>
            <p:ph type="body" sz="quarter" idx="3"/>
          </p:nvPr>
        </p:nvSpPr>
        <p:spPr>
          <a:xfrm>
            <a:off x="242372" y="4710426"/>
            <a:ext cx="6742627" cy="4001774"/>
          </a:xfrm>
          <a:prstGeom prst="rect">
            <a:avLst/>
          </a:prstGeom>
        </p:spPr>
        <p:txBody>
          <a:bodyPr vert="horz" lIns="0" tIns="45720" rIns="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89"/>
          <p:cNvSpPr>
            <a:spLocks noChangeArrowheads="1"/>
          </p:cNvSpPr>
          <p:nvPr/>
        </p:nvSpPr>
        <p:spPr bwMode="gray">
          <a:xfrm>
            <a:off x="242372" y="9152649"/>
            <a:ext cx="4281502" cy="123111"/>
          </a:xfrm>
          <a:prstGeom prst="rect">
            <a:avLst/>
          </a:prstGeom>
          <a:noFill/>
          <a:ln w="9525">
            <a:noFill/>
            <a:miter lim="800000"/>
            <a:headEnd/>
            <a:tailEnd/>
          </a:ln>
        </p:spPr>
        <p:txBody>
          <a:bodyPr wrap="square" lIns="0" tIns="0" rIns="0" bIns="0" anchor="b">
            <a:spAutoFit/>
          </a:bodyPr>
          <a:lstStyle/>
          <a:p>
            <a:pPr algn="l" defTabSz="912813">
              <a:lnSpc>
                <a:spcPct val="100000"/>
              </a:lnSpc>
              <a:spcBef>
                <a:spcPct val="0"/>
              </a:spcBef>
              <a:spcAft>
                <a:spcPct val="0"/>
              </a:spcAft>
              <a:tabLst>
                <a:tab pos="228600" algn="l"/>
              </a:tabLst>
              <a:defRPr/>
            </a:pPr>
            <a:fld id="{AD3CB4DA-0FAA-4B3E-BE81-41344522CDD3}" type="slidenum">
              <a:rPr lang="en-US" sz="800" b="1" kern="1200" smtClean="0">
                <a:solidFill>
                  <a:schemeClr val="tx1"/>
                </a:solidFill>
                <a:latin typeface="Arial" charset="0"/>
                <a:ea typeface="Arial Unicode MS" pitchFamily="34" charset="-128"/>
                <a:cs typeface="Arial Unicode MS" pitchFamily="34" charset="-128"/>
              </a:rPr>
              <a:pPr algn="l" defTabSz="912813">
                <a:lnSpc>
                  <a:spcPct val="100000"/>
                </a:lnSpc>
                <a:spcBef>
                  <a:spcPct val="0"/>
                </a:spcBef>
                <a:spcAft>
                  <a:spcPct val="0"/>
                </a:spcAft>
                <a:tabLst>
                  <a:tab pos="228600" algn="l"/>
                </a:tabLst>
                <a:defRPr/>
              </a:pPr>
              <a:t>‹#›</a:t>
            </a:fld>
            <a:r>
              <a:rPr lang="en-US" sz="800" b="1" kern="1200" dirty="0" smtClean="0">
                <a:solidFill>
                  <a:schemeClr val="tx1"/>
                </a:solidFill>
                <a:latin typeface="Arial" charset="0"/>
                <a:ea typeface="Arial Unicode MS" pitchFamily="34" charset="-128"/>
                <a:cs typeface="Arial Unicode MS" pitchFamily="34" charset="-128"/>
              </a:rPr>
              <a:t> 	</a:t>
            </a:r>
            <a:r>
              <a:rPr lang="en-US" sz="800" dirty="0" smtClean="0">
                <a:solidFill>
                  <a:schemeClr val="tx1"/>
                </a:solidFill>
                <a:ea typeface="+mn-ea"/>
                <a:cs typeface="+mn-cs"/>
              </a:rPr>
              <a:t>© 2018 Gartner, Inc. and/or its affiliates. All rights reserved.</a:t>
            </a:r>
            <a:endParaRPr lang="en-US" sz="800" b="1" dirty="0">
              <a:solidFill>
                <a:schemeClr val="tx1"/>
              </a:solidFill>
              <a:ea typeface="+mn-ea"/>
              <a:cs typeface="+mn-cs"/>
            </a:endParaRPr>
          </a:p>
        </p:txBody>
      </p:sp>
    </p:spTree>
    <p:extLst>
      <p:ext uri="{BB962C8B-B14F-4D97-AF65-F5344CB8AC3E}">
        <p14:creationId xmlns:p14="http://schemas.microsoft.com/office/powerpoint/2010/main" val="1550689992"/>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ts val="0"/>
      </a:spcBef>
      <a:spcAft>
        <a:spcPts val="60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395288" indent="-160338" algn="l" defTabSz="949325" rtl="0" eaLnBrk="0" fontAlgn="base" hangingPunct="0">
      <a:lnSpc>
        <a:spcPct val="90000"/>
      </a:lnSpc>
      <a:spcBef>
        <a:spcPts val="0"/>
      </a:spcBef>
      <a:spcAft>
        <a:spcPts val="600"/>
      </a:spcAft>
      <a:buFont typeface="Wingdings" panose="05000000000000000000" pitchFamily="2" charset="2"/>
      <a:buChar char="§"/>
      <a:defRPr sz="1200" kern="1200">
        <a:solidFill>
          <a:schemeClr val="tx1"/>
        </a:solidFill>
        <a:latin typeface="Times New Roman" panose="02020603050405020304" pitchFamily="18" charset="0"/>
        <a:ea typeface="+mn-ea"/>
        <a:cs typeface="Times New Roman" panose="02020603050405020304" pitchFamily="18" charset="0"/>
      </a:defRPr>
    </a:lvl2pPr>
    <a:lvl3pPr marL="630238" indent="-173038" algn="l" defTabSz="949325" rtl="0" eaLnBrk="0" fontAlgn="base" hangingPunct="0">
      <a:lnSpc>
        <a:spcPct val="90000"/>
      </a:lnSpc>
      <a:spcBef>
        <a:spcPts val="0"/>
      </a:spcBef>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3pPr>
    <a:lvl4pPr marL="803275" indent="-166688" algn="l" defTabSz="949325" rtl="0" eaLnBrk="0" fontAlgn="base" hangingPunct="0">
      <a:lnSpc>
        <a:spcPct val="90000"/>
      </a:lnSpc>
      <a:spcBef>
        <a:spcPts val="0"/>
      </a:spcBef>
      <a:spcAft>
        <a:spcPts val="600"/>
      </a:spcAft>
      <a:buFont typeface="Wingdings" panose="05000000000000000000" pitchFamily="2" charset="2"/>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1025525" indent="-173038" algn="l" defTabSz="949325" rtl="0" eaLnBrk="0" fontAlgn="base" hangingPunct="0">
      <a:lnSpc>
        <a:spcPct val="90000"/>
      </a:lnSpc>
      <a:spcBef>
        <a:spcPts val="0"/>
      </a:spcBef>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957" userDrawn="1">
          <p15:clr>
            <a:srgbClr val="F26B43"/>
          </p15:clr>
        </p15:guide>
        <p15:guide id="2" pos="2237" userDrawn="1">
          <p15:clr>
            <a:srgbClr val="F26B43"/>
          </p15:clr>
        </p15:guide>
        <p15:guide id="3" pos="152" userDrawn="1">
          <p15:clr>
            <a:srgbClr val="F26B43"/>
          </p15:clr>
        </p15:guide>
        <p15:guide id="4" pos="4400"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3"/>
          <p:cNvSpPr>
            <a:spLocks noChangeArrowheads="1"/>
          </p:cNvSpPr>
          <p:nvPr/>
        </p:nvSpPr>
        <p:spPr bwMode="gray">
          <a:xfrm>
            <a:off x="3862388" y="5851525"/>
            <a:ext cx="2998787" cy="420582"/>
          </a:xfrm>
          <a:prstGeom prst="rect">
            <a:avLst/>
          </a:prstGeom>
          <a:noFill/>
          <a:ln w="9525">
            <a:noFill/>
            <a:miter lim="800000"/>
            <a:headEnd/>
            <a:tailEnd/>
          </a:ln>
        </p:spPr>
        <p:txBody>
          <a:bodyPr lIns="65028" tIns="25377" rIns="65028" bIns="25377">
            <a:spAutoFit/>
          </a:bodyPr>
          <a:lstStyle/>
          <a:p>
            <a:pPr algn="l" defTabSz="947738">
              <a:lnSpc>
                <a:spcPct val="100000"/>
              </a:lnSpc>
              <a:spcBef>
                <a:spcPct val="0"/>
              </a:spcBef>
              <a:spcAft>
                <a:spcPct val="0"/>
              </a:spcAft>
            </a:pPr>
            <a:r>
              <a:rPr lang="en-US" sz="1200" dirty="0" smtClean="0">
                <a:solidFill>
                  <a:srgbClr val="000000"/>
                </a:solidFill>
              </a:rPr>
              <a:t>Presenter's </a:t>
            </a:r>
            <a:r>
              <a:rPr lang="en-US" sz="1200" dirty="0">
                <a:solidFill>
                  <a:srgbClr val="000000"/>
                </a:solidFill>
              </a:rPr>
              <a:t>Name</a:t>
            </a:r>
          </a:p>
          <a:p>
            <a:pPr algn="l" defTabSz="947738">
              <a:lnSpc>
                <a:spcPct val="100000"/>
              </a:lnSpc>
              <a:spcBef>
                <a:spcPct val="0"/>
              </a:spcBef>
              <a:spcAft>
                <a:spcPct val="0"/>
              </a:spcAft>
            </a:pPr>
            <a:r>
              <a:rPr lang="en-US" sz="1200" dirty="0" smtClean="0">
                <a:solidFill>
                  <a:srgbClr val="000000"/>
                </a:solidFill>
              </a:rPr>
              <a:t>Presenter's </a:t>
            </a:r>
            <a:r>
              <a:rPr lang="en-US" sz="1200" dirty="0">
                <a:solidFill>
                  <a:srgbClr val="000000"/>
                </a:solidFill>
              </a:rPr>
              <a:t>Name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9730" y="8816429"/>
            <a:ext cx="1417320" cy="325984"/>
          </a:xfrm>
          <a:prstGeom prst="rect">
            <a:avLst/>
          </a:prstGeom>
        </p:spPr>
      </p:pic>
      <p:sp>
        <p:nvSpPr>
          <p:cNvPr id="6" name="Slide Image Placeholder 4"/>
          <p:cNvSpPr>
            <a:spLocks noGrp="1" noRot="1" noChangeAspect="1"/>
          </p:cNvSpPr>
          <p:nvPr>
            <p:ph type="sldImg" idx="2"/>
          </p:nvPr>
        </p:nvSpPr>
        <p:spPr>
          <a:xfrm>
            <a:off x="704850" y="1247775"/>
            <a:ext cx="5727700" cy="3222625"/>
          </a:xfrm>
          <a:noFill/>
          <a:ln w="9525">
            <a:solidFill>
              <a:schemeClr val="tx1"/>
            </a:solidFill>
            <a:miter lim="800000"/>
            <a:headEnd/>
            <a:tailEnd/>
          </a:ln>
        </p:spPr>
      </p:sp>
    </p:spTree>
    <p:extLst>
      <p:ext uri="{BB962C8B-B14F-4D97-AF65-F5344CB8AC3E}">
        <p14:creationId xmlns:p14="http://schemas.microsoft.com/office/powerpoint/2010/main" val="214484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1222375"/>
            <a:ext cx="5618163" cy="3160713"/>
          </a:xfrm>
        </p:spPr>
      </p:sp>
      <p:sp>
        <p:nvSpPr>
          <p:cNvPr id="3" name="Notes Placeholder 2"/>
          <p:cNvSpPr>
            <a:spLocks noGrp="1"/>
          </p:cNvSpPr>
          <p:nvPr>
            <p:ph type="body" idx="1"/>
          </p:nvPr>
        </p:nvSpPr>
        <p:spPr/>
        <p:txBody>
          <a:bodyPr/>
          <a:lstStyle/>
          <a:p>
            <a:r>
              <a:rPr lang="en-US" dirty="0" smtClean="0"/>
              <a:t>It even extends to</a:t>
            </a:r>
            <a:r>
              <a:rPr lang="en-US" baseline="0" dirty="0" smtClean="0"/>
              <a:t> heaviest duty industrial equipment. </a:t>
            </a:r>
            <a:endParaRPr lang="en-US" dirty="0"/>
          </a:p>
        </p:txBody>
      </p:sp>
    </p:spTree>
    <p:extLst>
      <p:ext uri="{BB962C8B-B14F-4D97-AF65-F5344CB8AC3E}">
        <p14:creationId xmlns:p14="http://schemas.microsoft.com/office/powerpoint/2010/main" val="258044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noChangeAspect="1"/>
          </p:cNvSpPr>
          <p:nvPr>
            <p:ph type="body" idx="1"/>
          </p:nvPr>
        </p:nvSpPr>
        <p:spPr/>
        <p:txBody>
          <a:bodyPr/>
          <a:lstStyle/>
          <a:p>
            <a:r>
              <a:rPr lang="en-US" dirty="0" smtClean="0"/>
              <a:t>Conclusion: Digital twins are already emerging in a broad range of industries …. But</a:t>
            </a:r>
            <a:r>
              <a:rPr lang="en-US" baseline="0" dirty="0" smtClean="0"/>
              <a:t> not all digital twins are complicated, expensive models.</a:t>
            </a:r>
            <a:endParaRPr lang="en-US" dirty="0" smtClean="0"/>
          </a:p>
          <a:p>
            <a:pPr lvl="1"/>
            <a:r>
              <a:rPr lang="en-US" dirty="0" smtClean="0"/>
              <a:t>This automotive example is interesting since it shows you that it monitors the vehicle</a:t>
            </a:r>
          </a:p>
          <a:p>
            <a:pPr lvl="1"/>
            <a:r>
              <a:rPr lang="en-US" dirty="0" smtClean="0"/>
              <a:t>AND … it can engage and control your specific asset</a:t>
            </a:r>
          </a:p>
          <a:p>
            <a:pPr lvl="1"/>
            <a:r>
              <a:rPr lang="en-US" dirty="0" smtClean="0"/>
              <a:t>But note that even if you did not have the digital twin, the asset would continue to work, in this case – drive.</a:t>
            </a:r>
          </a:p>
          <a:p>
            <a:r>
              <a:rPr lang="en-US" i="1" dirty="0" smtClean="0"/>
              <a:t>Action: Build a</a:t>
            </a:r>
            <a:r>
              <a:rPr lang="en-US" i="1" baseline="0" dirty="0" smtClean="0"/>
              <a:t> roadmap of digital business models that you your </a:t>
            </a:r>
            <a:r>
              <a:rPr lang="en-US" i="1" dirty="0" smtClean="0"/>
              <a:t>business units could deploy to benefit from a</a:t>
            </a:r>
            <a:r>
              <a:rPr lang="en-US" i="1" baseline="0" dirty="0" smtClean="0"/>
              <a:t> Digital Twin</a:t>
            </a:r>
            <a:endParaRPr lang="en-US" i="1" dirty="0" smtClean="0"/>
          </a:p>
          <a:p>
            <a:endParaRPr lang="en-US" dirty="0" smtClean="0"/>
          </a:p>
          <a:p>
            <a:r>
              <a:rPr lang="en-US" dirty="0" smtClean="0"/>
              <a:t>Images courtesy of… Author</a:t>
            </a:r>
            <a:endParaRPr lang="en-US" dirty="0"/>
          </a:p>
        </p:txBody>
      </p:sp>
      <p:sp>
        <p:nvSpPr>
          <p:cNvPr id="5" name="Slide Image Placeholder 4"/>
          <p:cNvSpPr>
            <a:spLocks noGrp="1" noRot="1" noChangeAspect="1"/>
          </p:cNvSpPr>
          <p:nvPr>
            <p:ph type="sldImg"/>
          </p:nvPr>
        </p:nvSpPr>
        <p:spPr>
          <a:xfrm>
            <a:off x="685800" y="1235075"/>
            <a:ext cx="5672138" cy="3190875"/>
          </a:xfrm>
        </p:spPr>
      </p:sp>
    </p:spTree>
    <p:extLst>
      <p:ext uri="{BB962C8B-B14F-4D97-AF65-F5344CB8AC3E}">
        <p14:creationId xmlns:p14="http://schemas.microsoft.com/office/powerpoint/2010/main" val="3418780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35075"/>
            <a:ext cx="5672138" cy="3190875"/>
          </a:xfrm>
        </p:spPr>
      </p:sp>
      <p:sp>
        <p:nvSpPr>
          <p:cNvPr id="3" name="Notes Placeholder 2"/>
          <p:cNvSpPr>
            <a:spLocks noGrp="1"/>
          </p:cNvSpPr>
          <p:nvPr>
            <p:ph type="body" idx="1"/>
          </p:nvPr>
        </p:nvSpPr>
        <p:spPr/>
        <p:txBody>
          <a:bodyPr>
            <a:normAutofit fontScale="70000" lnSpcReduction="20000"/>
          </a:bodyPr>
          <a:lstStyle/>
          <a:p>
            <a:r>
              <a:rPr lang="en-US" dirty="0" smtClean="0"/>
              <a:t>Conclusion: What Does a Digital Twin Do? It drives Better Decisions</a:t>
            </a:r>
          </a:p>
          <a:p>
            <a:pPr lvl="1"/>
            <a:r>
              <a:rPr lang="en-US" sz="1800" dirty="0"/>
              <a:t>A digital twin is a digital representation of any real world object. These can range from airplane components to stereo systems</a:t>
            </a:r>
          </a:p>
          <a:p>
            <a:pPr lvl="1"/>
            <a:r>
              <a:rPr lang="en-US" sz="1800" dirty="0"/>
              <a:t>The value in having a digital twin is to tell us about the state of our assets … so we can make better decisions and actions. It brings us contextualized data about our specific asset so we have the right data at the right time.</a:t>
            </a:r>
          </a:p>
          <a:p>
            <a:pPr lvl="1"/>
            <a:r>
              <a:rPr lang="en-US" dirty="0"/>
              <a:t>"What Actions Are Triggered by Digital Twins?" It's a broad range of actions: identifying and prioritizing asset maintenance, part ordering, field service, compliance reporting, improving asset performance </a:t>
            </a:r>
          </a:p>
          <a:p>
            <a:pPr lvl="1"/>
            <a:r>
              <a:rPr lang="en-US" dirty="0"/>
              <a:t>In this specific example, </a:t>
            </a:r>
            <a:r>
              <a:rPr lang="en-US" b="1" dirty="0"/>
              <a:t>Emirates</a:t>
            </a:r>
            <a:r>
              <a:rPr lang="en-US" dirty="0"/>
              <a:t> noticed that some of its jet aircraft engines were beginning to require more frequent unscheduled maintenance. </a:t>
            </a:r>
          </a:p>
          <a:p>
            <a:pPr lvl="2"/>
            <a:r>
              <a:rPr lang="en-US" dirty="0"/>
              <a:t>GE has created a suite of Digital Twins of the GE 90 engine to look specifically at the maintenance of an aircraft engine high pressure turbine (HPT) parts like blades, shrouds and nozzles.</a:t>
            </a:r>
          </a:p>
          <a:p>
            <a:pPr lvl="2"/>
            <a:r>
              <a:rPr lang="en-US" dirty="0"/>
              <a:t>The Analytics Based Maintenance (ABM) utilizes life prediction digital twin models of HPT blades, shrouds and nozzles to provide usage based inspection and engine removal recommendation. For example, the ABM solution resulted in reducing GE90 engine planned outages by 56% from 2016 to 2017 for Emirates fleet. </a:t>
            </a:r>
          </a:p>
          <a:p>
            <a:pPr marL="623179" lvl="2" indent="-171100" defTabSz="938693">
              <a:spcBef>
                <a:spcPts val="297"/>
              </a:spcBef>
              <a:spcAft>
                <a:spcPts val="593"/>
              </a:spcAft>
              <a:defRPr/>
            </a:pPr>
            <a:r>
              <a:rPr lang="en-US" dirty="0"/>
              <a:t>In particular, over time, blades and shrouds can experience what the aviation industry terms as "spallation," in which materials begin to oxidize and erode from the part. This is more prevalent in places like the Middle East, in which planes encounter sandy and hot environmental conditions. </a:t>
            </a:r>
          </a:p>
          <a:p>
            <a:pPr marL="623179" lvl="2" indent="-171100" defTabSz="938693">
              <a:spcBef>
                <a:spcPts val="297"/>
              </a:spcBef>
              <a:spcAft>
                <a:spcPts val="593"/>
              </a:spcAft>
              <a:defRPr/>
            </a:pPr>
            <a:r>
              <a:rPr lang="en-US" dirty="0"/>
              <a:t>Digital Twins model these spallation phenomena utilizing physics models, material properties, machine learning, domain knowledge, engine operation data, environmental data and route information to predict how a blade will degrade over time to identify the right time to bring the engine in for maintenance. </a:t>
            </a:r>
          </a:p>
          <a:p>
            <a:pPr marL="623179" lvl="2" indent="-171100" defTabSz="938693">
              <a:spcBef>
                <a:spcPts val="297"/>
              </a:spcBef>
              <a:spcAft>
                <a:spcPts val="593"/>
              </a:spcAft>
              <a:defRPr/>
            </a:pPr>
            <a:r>
              <a:rPr lang="en-US" dirty="0"/>
              <a:t>This greatly reduces the possibility of an unplanned maintenance that can take a plane unexpectedly out of service. This helps airlines avoid losing millions of dollars due to unplanned engine removals and passengers experiencing delays. </a:t>
            </a:r>
            <a:endParaRPr lang="en-US" dirty="0" smtClean="0"/>
          </a:p>
          <a:p>
            <a:r>
              <a:rPr lang="en-US" i="1" dirty="0" smtClean="0"/>
              <a:t>Action: Build a roadmap for how digital twins will impact your decisions and your actions … and thus</a:t>
            </a:r>
            <a:r>
              <a:rPr lang="en-US" i="1" baseline="0" dirty="0" smtClean="0"/>
              <a:t> what you will need to do to bring them into your enterprise </a:t>
            </a:r>
            <a:endParaRPr lang="en-US" i="1" dirty="0" smtClean="0"/>
          </a:p>
          <a:p>
            <a:endParaRPr lang="en-US" i="1" dirty="0" smtClean="0"/>
          </a:p>
          <a:p>
            <a:r>
              <a:rPr lang="en-US" dirty="0" smtClean="0"/>
              <a:t>Image source: Gartner, </a:t>
            </a:r>
            <a:r>
              <a:rPr lang="en-US" dirty="0">
                <a:latin typeface="GE Inspira" panose="020F0603030400020203" pitchFamily="34" charset="0"/>
              </a:rPr>
              <a:t>GE Aviation www.geaviation.com/digital</a:t>
            </a:r>
            <a:endParaRPr lang="en-US" dirty="0" smtClean="0"/>
          </a:p>
          <a:p>
            <a:endParaRPr lang="en-US" dirty="0"/>
          </a:p>
        </p:txBody>
      </p:sp>
    </p:spTree>
    <p:extLst>
      <p:ext uri="{BB962C8B-B14F-4D97-AF65-F5344CB8AC3E}">
        <p14:creationId xmlns:p14="http://schemas.microsoft.com/office/powerpoint/2010/main" val="1323699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Conclusion: IoT Projects Will Increasingly Involve Digital Twins</a:t>
            </a:r>
          </a:p>
          <a:p>
            <a:pPr lvl="1"/>
            <a:r>
              <a:rPr lang="en-US" sz="1800" dirty="0"/>
              <a:t>A digital twin is a digital representation of an object. The implementation of a digital twin is an encapsulated software object that mirrors a unique physical object.</a:t>
            </a:r>
          </a:p>
          <a:p>
            <a:pPr lvl="2"/>
            <a:r>
              <a:rPr lang="en-US" sz="1800" dirty="0"/>
              <a:t>A digital twin must have a Model, Data, Uniqueness, and Monitoring ability.</a:t>
            </a:r>
          </a:p>
          <a:p>
            <a:pPr lvl="1"/>
            <a:r>
              <a:rPr lang="en-US" dirty="0"/>
              <a:t>Business Impact: Digital twins are representations of things that add value to more traditional analytical approaches to improve situational awareness of and better respond to changing conditions, particularly for asset optimization and maintenance.</a:t>
            </a:r>
          </a:p>
          <a:p>
            <a:pPr lvl="1"/>
            <a:r>
              <a:rPr lang="en-US" dirty="0"/>
              <a:t>Digital Twins use and value will depend from the perspective of the observer (OEM vs operator) </a:t>
            </a:r>
          </a:p>
          <a:p>
            <a:r>
              <a:rPr lang="en-US" i="1" dirty="0"/>
              <a:t>Action: Start thinking about how digital twins will impact your data and your analytics strategy</a:t>
            </a:r>
          </a:p>
          <a:p>
            <a:endParaRPr lang="en-US" i="1" dirty="0"/>
          </a:p>
          <a:p>
            <a:r>
              <a:rPr lang="en-US" dirty="0"/>
              <a:t>Image source: https://www.gerenewableenergy.com/content/dam/gepower-renewables/global/en_US/downloads/3d-still-images/wind-onshore-digital-wind-farm-representation-1900px.jpg</a:t>
            </a:r>
          </a:p>
          <a:p>
            <a:endParaRPr lang="en-US" dirty="0"/>
          </a:p>
          <a:p>
            <a:endParaRPr lang="en-US" dirty="0"/>
          </a:p>
        </p:txBody>
      </p:sp>
      <p:sp>
        <p:nvSpPr>
          <p:cNvPr id="5" name="Slide Image Placeholder 4"/>
          <p:cNvSpPr>
            <a:spLocks noGrp="1" noRot="1" noChangeAspect="1"/>
          </p:cNvSpPr>
          <p:nvPr>
            <p:ph type="sldImg"/>
          </p:nvPr>
        </p:nvSpPr>
        <p:spPr>
          <a:xfrm>
            <a:off x="685800" y="1235075"/>
            <a:ext cx="5672138" cy="3190875"/>
          </a:xfrm>
        </p:spPr>
      </p:sp>
    </p:spTree>
    <p:extLst>
      <p:ext uri="{BB962C8B-B14F-4D97-AF65-F5344CB8AC3E}">
        <p14:creationId xmlns:p14="http://schemas.microsoft.com/office/powerpoint/2010/main" val="242684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noChangeAspect="1"/>
          </p:cNvSpPr>
          <p:nvPr>
            <p:ph type="body" idx="1"/>
          </p:nvPr>
        </p:nvSpPr>
        <p:spPr>
          <a:xfrm>
            <a:off x="242372" y="4710426"/>
            <a:ext cx="6742627" cy="4001774"/>
          </a:xfrm>
        </p:spPr>
        <p:txBody>
          <a:bodyPr vert="horz" lIns="0" tIns="45720" rIns="0" bIns="45720" rtlCol="0"/>
          <a:lstStyle/>
          <a:p>
            <a:endParaRPr lang="en-US" dirty="0"/>
          </a:p>
        </p:txBody>
      </p:sp>
      <p:sp>
        <p:nvSpPr>
          <p:cNvPr id="5" name="Slide Image Placeholder 4"/>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6" name="Rectangle 5"/>
          <p:cNvSpPr>
            <a:spLocks noChangeArrowheads="1"/>
          </p:cNvSpPr>
          <p:nvPr/>
        </p:nvSpPr>
        <p:spPr bwMode="auto">
          <a:xfrm>
            <a:off x="241300" y="483318"/>
            <a:ext cx="6743699" cy="280325"/>
          </a:xfrm>
          <a:prstGeom prst="rect">
            <a:avLst/>
          </a:prstGeom>
          <a:noFill/>
          <a:ln w="12700" algn="ctr">
            <a:noFill/>
            <a:miter lim="800000"/>
            <a:headEnd/>
            <a:tailEnd/>
          </a:ln>
        </p:spPr>
        <p:txBody>
          <a:bodyPr lIns="0" tIns="47367" rIns="94734" bIns="47367">
            <a:spAutoFit/>
          </a:bodyPr>
          <a:lstStyle/>
          <a:p>
            <a:pPr algn="l" defTabSz="912813">
              <a:lnSpc>
                <a:spcPct val="100000"/>
              </a:lnSpc>
              <a:spcBef>
                <a:spcPct val="0"/>
              </a:spcBef>
              <a:spcAft>
                <a:spcPct val="0"/>
              </a:spcAft>
            </a:pPr>
            <a:r>
              <a:rPr lang="en-US" sz="1200" b="1" dirty="0"/>
              <a:t>Placeholder for text (substitute your own text; delete when not used)</a:t>
            </a:r>
          </a:p>
        </p:txBody>
      </p:sp>
    </p:spTree>
    <p:extLst>
      <p:ext uri="{BB962C8B-B14F-4D97-AF65-F5344CB8AC3E}">
        <p14:creationId xmlns:p14="http://schemas.microsoft.com/office/powerpoint/2010/main" val="593174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1287463"/>
            <a:ext cx="5903912" cy="3321050"/>
          </a:xfrm>
        </p:spPr>
      </p:sp>
      <p:sp>
        <p:nvSpPr>
          <p:cNvPr id="3" name="Notes Placeholder 2"/>
          <p:cNvSpPr>
            <a:spLocks noGrp="1"/>
          </p:cNvSpPr>
          <p:nvPr>
            <p:ph type="body" idx="1"/>
          </p:nvPr>
        </p:nvSpPr>
        <p:spPr>
          <a:xfrm>
            <a:off x="224149" y="4856675"/>
            <a:ext cx="6235649" cy="4440283"/>
          </a:xfrm>
        </p:spPr>
        <p:txBody>
          <a:bodyPr>
            <a:normAutofit/>
          </a:bodyPr>
          <a:lstStyle/>
          <a:p>
            <a:pPr algn="just"/>
            <a:r>
              <a:rPr lang="en-US" sz="1300" b="1" dirty="0"/>
              <a:t>Do you think you are ahead of or behind the curve? </a:t>
            </a:r>
            <a:r>
              <a:rPr lang="en-US" b="1" dirty="0">
                <a:sym typeface="Wingdings" panose="05000000000000000000" pitchFamily="2" charset="2"/>
              </a:rPr>
              <a:t> </a:t>
            </a:r>
            <a:r>
              <a:rPr lang="en-US" sz="1300" dirty="0"/>
              <a:t>Every year Gartner surveys CIOs with the purpose of providing our clients with some benchmarks about how peer companies are approaching and delivering on their digital vision.</a:t>
            </a:r>
          </a:p>
          <a:p>
            <a:pPr algn="just"/>
            <a:r>
              <a:rPr lang="en-US" b="1" dirty="0">
                <a:sym typeface="Wingdings" panose="05000000000000000000" pitchFamily="2" charset="2"/>
              </a:rPr>
              <a:t> </a:t>
            </a:r>
            <a:r>
              <a:rPr lang="en-US" sz="1300" b="1" dirty="0"/>
              <a:t>In our 2018 CIO Survey, </a:t>
            </a:r>
            <a:r>
              <a:rPr lang="en-US" sz="1300" dirty="0"/>
              <a:t>42% of the manufacturing respondents indicated that they were currently engaged with a digital initiative, 35% are designing, 15% have desires/ambitions and only 8% indicate that they have no initiatives. While the numbers may seem high at one level, it is important to note that the data is an indication that an organization is working on at least one initiative, it doesn't indicate a full digital transformation.</a:t>
            </a:r>
          </a:p>
          <a:p>
            <a:pPr algn="just"/>
            <a:r>
              <a:rPr lang="en-US" b="1" dirty="0">
                <a:sym typeface="Wingdings" panose="05000000000000000000" pitchFamily="2" charset="2"/>
              </a:rPr>
              <a:t> </a:t>
            </a:r>
            <a:r>
              <a:rPr lang="en-US" sz="1300" b="1" dirty="0"/>
              <a:t>The survey indicates that Culture, talent and resources continue to be the most difficult elements of change for an organization. </a:t>
            </a:r>
            <a:r>
              <a:rPr lang="en-US" sz="1300" dirty="0"/>
              <a:t>The budget is the budget, and in the short run, your team’s skill set and capabilities are fixed. Bottom line, </a:t>
            </a:r>
            <a:r>
              <a:rPr lang="en-US" sz="1300" b="1" dirty="0"/>
              <a:t>becoming a digital business isn't easy. </a:t>
            </a:r>
            <a:r>
              <a:rPr lang="en-US" sz="1300" dirty="0"/>
              <a:t>But it is going to be very important if you believe that products are going to look and feel and be delivered differently in the future. </a:t>
            </a:r>
          </a:p>
          <a:p>
            <a:pPr defTabSz="928180">
              <a:spcBef>
                <a:spcPts val="0"/>
              </a:spcBef>
              <a:spcAft>
                <a:spcPts val="0"/>
              </a:spcAft>
              <a:defRPr/>
            </a:pPr>
            <a:r>
              <a:rPr lang="en-US" sz="1300" dirty="0"/>
              <a:t>While it appears that manufacturing organizations are very willing to experiment, getting to a true change in business model or generating a real return on digital investments will likely be elusive for many. </a:t>
            </a:r>
          </a:p>
          <a:p>
            <a:pPr>
              <a:spcBef>
                <a:spcPts val="0"/>
              </a:spcBef>
              <a:spcAft>
                <a:spcPts val="0"/>
              </a:spcAft>
            </a:pPr>
            <a:endParaRPr lang="en-US" sz="900" b="1" dirty="0"/>
          </a:p>
          <a:p>
            <a:pPr>
              <a:spcBef>
                <a:spcPts val="0"/>
              </a:spcBef>
              <a:spcAft>
                <a:spcPts val="0"/>
              </a:spcAft>
            </a:pPr>
            <a:r>
              <a:rPr lang="en-US" sz="900" b="1" dirty="0">
                <a:solidFill>
                  <a:schemeClr val="bg1">
                    <a:lumMod val="50000"/>
                  </a:schemeClr>
                </a:solidFill>
              </a:rPr>
              <a:t>Survey Questions:</a:t>
            </a:r>
          </a:p>
          <a:p>
            <a:pPr marL="167631" indent="-167631">
              <a:spcBef>
                <a:spcPts val="0"/>
              </a:spcBef>
              <a:spcAft>
                <a:spcPts val="0"/>
              </a:spcAft>
              <a:buFont typeface="Arial" panose="020B0604020202020204" pitchFamily="34" charset="0"/>
              <a:buChar char="•"/>
            </a:pPr>
            <a:r>
              <a:rPr lang="en-US" sz="900" b="1" dirty="0">
                <a:solidFill>
                  <a:schemeClr val="bg1">
                    <a:lumMod val="50000"/>
                  </a:schemeClr>
                </a:solidFill>
              </a:rPr>
              <a:t>Digital Business Progress: </a:t>
            </a:r>
            <a:r>
              <a:rPr lang="en-US" sz="900" dirty="0">
                <a:solidFill>
                  <a:schemeClr val="bg1">
                    <a:lumMod val="50000"/>
                  </a:schemeClr>
                </a:solidFill>
              </a:rPr>
              <a:t>Which of these best describes the stage of your organization's digital initiative - i.e., your organization's digitalization efforts? (n=342)</a:t>
            </a:r>
          </a:p>
          <a:p>
            <a:pPr marL="167631" indent="-167631">
              <a:spcBef>
                <a:spcPts val="0"/>
              </a:spcBef>
              <a:spcAft>
                <a:spcPts val="0"/>
              </a:spcAft>
              <a:buFont typeface="Arial" panose="020B0604020202020204" pitchFamily="34" charset="0"/>
              <a:buChar char="•"/>
            </a:pPr>
            <a:r>
              <a:rPr lang="en-US" sz="900" b="1" dirty="0">
                <a:solidFill>
                  <a:schemeClr val="bg1">
                    <a:lumMod val="50000"/>
                  </a:schemeClr>
                </a:solidFill>
              </a:rPr>
              <a:t>Barriers to Progress: </a:t>
            </a:r>
            <a:r>
              <a:rPr lang="en-US" sz="900" dirty="0">
                <a:solidFill>
                  <a:schemeClr val="bg1">
                    <a:lumMod val="50000"/>
                  </a:schemeClr>
                </a:solidFill>
              </a:rPr>
              <a:t>What do you think is your organization's biggest barrier to move from the initial phases of digital business transformation to scale? (n=255)</a:t>
            </a:r>
          </a:p>
          <a:p>
            <a:pPr marL="167631" indent="-167631">
              <a:spcBef>
                <a:spcPts val="0"/>
              </a:spcBef>
              <a:spcAft>
                <a:spcPts val="0"/>
              </a:spcAft>
              <a:buFont typeface="Arial" panose="020B0604020202020204" pitchFamily="34" charset="0"/>
              <a:buChar char="•"/>
            </a:pPr>
            <a:r>
              <a:rPr lang="en-US" sz="900" b="1" dirty="0">
                <a:solidFill>
                  <a:schemeClr val="bg1">
                    <a:lumMod val="50000"/>
                  </a:schemeClr>
                </a:solidFill>
              </a:rPr>
              <a:t>Source: </a:t>
            </a:r>
            <a:r>
              <a:rPr lang="en-US" sz="900" dirty="0">
                <a:solidFill>
                  <a:schemeClr val="bg1">
                    <a:lumMod val="50000"/>
                  </a:schemeClr>
                </a:solidFill>
              </a:rPr>
              <a:t>Gartner CIO Survey 2018</a:t>
            </a:r>
          </a:p>
        </p:txBody>
      </p:sp>
    </p:spTree>
    <p:extLst>
      <p:ext uri="{BB962C8B-B14F-4D97-AF65-F5344CB8AC3E}">
        <p14:creationId xmlns:p14="http://schemas.microsoft.com/office/powerpoint/2010/main" val="545383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35075"/>
            <a:ext cx="5672138" cy="31908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122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 y="1836738"/>
            <a:ext cx="6910388" cy="3887787"/>
          </a:xfrm>
        </p:spPr>
      </p:sp>
      <p:sp>
        <p:nvSpPr>
          <p:cNvPr id="3" name="Notes Placeholder 2"/>
          <p:cNvSpPr>
            <a:spLocks noGrp="1"/>
          </p:cNvSpPr>
          <p:nvPr>
            <p:ph type="body" idx="1"/>
          </p:nvPr>
        </p:nvSpPr>
        <p:spPr/>
        <p:txBody>
          <a:bodyPr>
            <a:normAutofit/>
          </a:bodyPr>
          <a:lstStyle/>
          <a:p>
            <a:r>
              <a:rPr lang="en-US" dirty="0" smtClean="0"/>
              <a:t>Talk track needs re-writing</a:t>
            </a:r>
          </a:p>
          <a:p>
            <a:endParaRPr lang="en-US" dirty="0" smtClean="0"/>
          </a:p>
          <a:p>
            <a:r>
              <a:rPr lang="en-US" dirty="0" smtClean="0"/>
              <a:t>Maybe – "We just finished</a:t>
            </a:r>
            <a:r>
              <a:rPr lang="en-US" baseline="0" dirty="0" smtClean="0"/>
              <a:t> making you into Samurai…. And now we tell you that you need to be Ninjas, too, when it comes to PLM"</a:t>
            </a:r>
            <a:endParaRPr lang="en-US" dirty="0" smtClean="0"/>
          </a:p>
          <a:p>
            <a:endParaRPr lang="en-US" dirty="0" smtClean="0"/>
          </a:p>
          <a:p>
            <a:r>
              <a:rPr lang="en-US" dirty="0" smtClean="0"/>
              <a:t>Example of samurai/ninja in PLM in a SC contenxt</a:t>
            </a:r>
          </a:p>
          <a:p>
            <a:r>
              <a:rPr lang="en-US" dirty="0" smtClean="0"/>
              <a:t>In most enterprises, scattered Mode 2 capabilities already exist. To become bimodal, most CIOs and other Mode 2 leaders need not start from scratch. Often they can harness significant pockets of capability scattered around the enterprise. Indeed, many CIOs have coalesced</a:t>
            </a:r>
            <a:r>
              <a:rPr lang="en-US" baseline="0" dirty="0" smtClean="0"/>
              <a:t> </a:t>
            </a:r>
            <a:r>
              <a:rPr lang="en-US" dirty="0" smtClean="0"/>
              <a:t>isolated Mode 2 capabilities, like agile and lean development approaches, or innovation management teams. In these respects, most CIOs focus on single capabilities or events. For example, all CIOs can point to a time when they "went fast" to deliver a particularly time-sensitive project. And many have a team that experiments with emerging technologies. </a:t>
            </a:r>
          </a:p>
          <a:p>
            <a:r>
              <a:rPr lang="en-US" dirty="0" smtClean="0"/>
              <a:t>Mode 2 is not only about going faster or experimenting. Simply creating isolated capabilities or decreasing project cycle times is not enough to deliver on the potential of bimodal IT. When approached comprehensively, Mode 2 should deliver sustained value through a substantive and integrated capability, not merely through one-offs. Bimodal IT is a road map for how these more agile capabilities coalesce into a coherent whole, and work in harmony with conventional IT services.</a:t>
            </a:r>
            <a:endParaRPr lang="en-US" dirty="0"/>
          </a:p>
        </p:txBody>
      </p:sp>
    </p:spTree>
    <p:extLst>
      <p:ext uri="{BB962C8B-B14F-4D97-AF65-F5344CB8AC3E}">
        <p14:creationId xmlns:p14="http://schemas.microsoft.com/office/powerpoint/2010/main" val="1287863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219075" y="1677988"/>
            <a:ext cx="6305550" cy="3548062"/>
          </a:xfrm>
          <a:ln/>
        </p:spPr>
      </p:sp>
      <p:sp>
        <p:nvSpPr>
          <p:cNvPr id="17411" name="Notes Placeholder 2"/>
          <p:cNvSpPr>
            <a:spLocks noGrp="1"/>
          </p:cNvSpPr>
          <p:nvPr>
            <p:ph type="body" idx="1"/>
          </p:nvPr>
        </p:nvSpPr>
        <p:spPr>
          <a:xfrm>
            <a:off x="143221" y="5564151"/>
            <a:ext cx="6423774" cy="2937922"/>
          </a:xfrm>
          <a:noFill/>
          <a:ln/>
        </p:spPr>
        <p:txBody>
          <a:bodyPr/>
          <a:lstStyle/>
          <a:p>
            <a:r>
              <a:rPr lang="en-US" dirty="0" smtClean="0"/>
              <a:t>Self explain</a:t>
            </a:r>
            <a:endParaRPr lang="en-US" dirty="0"/>
          </a:p>
        </p:txBody>
      </p:sp>
    </p:spTree>
    <p:extLst>
      <p:ext uri="{BB962C8B-B14F-4D97-AF65-F5344CB8AC3E}">
        <p14:creationId xmlns:p14="http://schemas.microsoft.com/office/powerpoint/2010/main" val="2508556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a:xfrm>
            <a:off x="306388" y="5595798"/>
            <a:ext cx="6742627" cy="2851517"/>
          </a:xfrm>
        </p:spPr>
        <p:txBody>
          <a:bodyPr/>
          <a:lstStyle/>
          <a:p>
            <a:pPr marL="0" indent="0">
              <a:buNone/>
            </a:pPr>
            <a:r>
              <a:rPr lang="en-US" dirty="0"/>
              <a:t>Here is an example of how a machinery manufacturer identified the gaps to be closed between the “as is” and the desired state. Capturing the “As-Is” state involved conducting interviews and surveys to understand existing processes, practices, capabilities, and performance of those capabilities. </a:t>
            </a:r>
          </a:p>
          <a:p>
            <a:pPr marL="0" indent="0">
              <a:buNone/>
            </a:pPr>
            <a:endParaRPr lang="en-US" dirty="0"/>
          </a:p>
          <a:p>
            <a:pPr marL="0" indent="0">
              <a:buNone/>
            </a:pPr>
            <a:r>
              <a:rPr lang="en-US" dirty="0"/>
              <a:t>The “root-cause” analysis stimulates the thinking about the needed capabilities. Identifying the gaps between the existing capabilities and the needed capabilities provides insight into the level of PLM maturity and the level of maturity that the organization needs to achieve. </a:t>
            </a:r>
          </a:p>
          <a:p>
            <a:pPr marL="0" indent="0">
              <a:buNone/>
            </a:pPr>
            <a:endParaRPr lang="en-US" dirty="0"/>
          </a:p>
          <a:p>
            <a:pPr marL="0" indent="0">
              <a:buNone/>
            </a:pPr>
            <a:r>
              <a:rPr lang="en-US" dirty="0"/>
              <a:t>The current level of maturity influences the initiative candidates proposed and which ones should be selected. Next, making the business case for each </a:t>
            </a:r>
            <a:r>
              <a:rPr lang="en-US" dirty="0" err="1"/>
              <a:t>initative</a:t>
            </a:r>
            <a:r>
              <a:rPr lang="en-US" dirty="0"/>
              <a:t> will influence which one(s) get selected.</a:t>
            </a:r>
          </a:p>
          <a:p>
            <a:endParaRPr lang="en-US" dirty="0"/>
          </a:p>
        </p:txBody>
      </p:sp>
    </p:spTree>
    <p:extLst>
      <p:ext uri="{BB962C8B-B14F-4D97-AF65-F5344CB8AC3E}">
        <p14:creationId xmlns:p14="http://schemas.microsoft.com/office/powerpoint/2010/main" val="73823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noChangeAspect="1"/>
          </p:cNvSpPr>
          <p:nvPr>
            <p:ph type="body" idx="1"/>
          </p:nvPr>
        </p:nvSpPr>
        <p:spPr>
          <a:xfrm>
            <a:off x="242372" y="4710426"/>
            <a:ext cx="6742627" cy="4001774"/>
          </a:xfrm>
        </p:spPr>
        <p:txBody>
          <a:bodyPr vert="horz" lIns="0" tIns="45720" rIns="0" bIns="45720" rtlCol="0"/>
          <a:lstStyle/>
          <a:p>
            <a:endParaRPr lang="en-US" dirty="0"/>
          </a:p>
        </p:txBody>
      </p:sp>
      <p:sp>
        <p:nvSpPr>
          <p:cNvPr id="5" name="Slide Image Placeholder 4"/>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6" name="Rectangle 5"/>
          <p:cNvSpPr>
            <a:spLocks noChangeArrowheads="1"/>
          </p:cNvSpPr>
          <p:nvPr/>
        </p:nvSpPr>
        <p:spPr bwMode="auto">
          <a:xfrm>
            <a:off x="241300" y="483318"/>
            <a:ext cx="6743699" cy="280325"/>
          </a:xfrm>
          <a:prstGeom prst="rect">
            <a:avLst/>
          </a:prstGeom>
          <a:noFill/>
          <a:ln w="12700" algn="ctr">
            <a:noFill/>
            <a:miter lim="800000"/>
            <a:headEnd/>
            <a:tailEnd/>
          </a:ln>
        </p:spPr>
        <p:txBody>
          <a:bodyPr lIns="0" tIns="47367" rIns="94734" bIns="47367">
            <a:spAutoFit/>
          </a:bodyPr>
          <a:lstStyle/>
          <a:p>
            <a:pPr algn="l" defTabSz="912813">
              <a:lnSpc>
                <a:spcPct val="100000"/>
              </a:lnSpc>
              <a:spcBef>
                <a:spcPct val="0"/>
              </a:spcBef>
              <a:spcAft>
                <a:spcPct val="0"/>
              </a:spcAft>
            </a:pPr>
            <a:r>
              <a:rPr lang="en-US" sz="1200" b="1" dirty="0"/>
              <a:t>Placeholder for text (substitute your own text; delete when not used)</a:t>
            </a:r>
          </a:p>
        </p:txBody>
      </p:sp>
    </p:spTree>
    <p:extLst>
      <p:ext uri="{BB962C8B-B14F-4D97-AF65-F5344CB8AC3E}">
        <p14:creationId xmlns:p14="http://schemas.microsoft.com/office/powerpoint/2010/main" val="1322884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a:xfrm>
            <a:off x="306388" y="5516876"/>
            <a:ext cx="6742627" cy="2496824"/>
          </a:xfrm>
        </p:spPr>
        <p:txBody>
          <a:bodyPr/>
          <a:lstStyle/>
          <a:p>
            <a:r>
              <a:rPr lang="en-US" dirty="0" smtClean="0"/>
              <a:t>In order to prioritize the investments to fill the needs, they created a bubble chart with four dimensions.</a:t>
            </a:r>
          </a:p>
          <a:p>
            <a:r>
              <a:rPr lang="en-US" dirty="0" smtClean="0"/>
              <a:t>Horizontal access – Initiative feasibility</a:t>
            </a:r>
          </a:p>
          <a:p>
            <a:r>
              <a:rPr lang="en-US" dirty="0" smtClean="0"/>
              <a:t>Vertical access – perceived business value</a:t>
            </a:r>
          </a:p>
          <a:p>
            <a:r>
              <a:rPr lang="en-US" dirty="0" smtClean="0"/>
              <a:t>Size of bubble – estimated cost</a:t>
            </a:r>
          </a:p>
          <a:p>
            <a:r>
              <a:rPr lang="en-US" dirty="0" smtClean="0"/>
              <a:t>Color of bubble – perceived risk of failure. This can relate back to the maturity model. For example, if filling a gap involves a level of maturity that the company has not yet achieved, the </a:t>
            </a:r>
            <a:r>
              <a:rPr lang="en-US" dirty="0" err="1" smtClean="0"/>
              <a:t>buble</a:t>
            </a:r>
            <a:r>
              <a:rPr lang="en-US" dirty="0" smtClean="0"/>
              <a:t> might have a darker (more risk rating).</a:t>
            </a:r>
          </a:p>
          <a:p>
            <a:endParaRPr lang="en-US" dirty="0" smtClean="0"/>
          </a:p>
          <a:p>
            <a:r>
              <a:rPr lang="en-US" dirty="0" smtClean="0"/>
              <a:t> </a:t>
            </a:r>
            <a:endParaRPr lang="en-US" dirty="0"/>
          </a:p>
        </p:txBody>
      </p:sp>
    </p:spTree>
    <p:extLst>
      <p:ext uri="{BB962C8B-B14F-4D97-AF65-F5344CB8AC3E}">
        <p14:creationId xmlns:p14="http://schemas.microsoft.com/office/powerpoint/2010/main" val="2554514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smtClean="0"/>
              <a:t>Another factor contributing to risk is the maturity of the enabling IT. Here is the Gartner Hype Cycle that includes many of the technologies that might influence the color of the bubbles. The further to the left a technology sits, it makes the </a:t>
            </a:r>
            <a:r>
              <a:rPr lang="en-US" dirty="0" err="1" smtClean="0"/>
              <a:t>bulbble</a:t>
            </a:r>
            <a:r>
              <a:rPr lang="en-US" dirty="0" smtClean="0"/>
              <a:t> darker – higher risk.</a:t>
            </a:r>
            <a:endParaRPr lang="en-US" dirty="0"/>
          </a:p>
        </p:txBody>
      </p:sp>
    </p:spTree>
    <p:extLst>
      <p:ext uri="{BB962C8B-B14F-4D97-AF65-F5344CB8AC3E}">
        <p14:creationId xmlns:p14="http://schemas.microsoft.com/office/powerpoint/2010/main" val="2572073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a:xfrm>
            <a:off x="53461" y="5643876"/>
            <a:ext cx="6742627" cy="2668274"/>
          </a:xfrm>
        </p:spPr>
        <p:txBody>
          <a:bodyPr/>
          <a:lstStyle/>
          <a:p>
            <a:r>
              <a:rPr lang="en-US" dirty="0" smtClean="0"/>
              <a:t>With an understanding of where </a:t>
            </a:r>
            <a:r>
              <a:rPr lang="en-US" dirty="0" err="1" smtClean="0"/>
              <a:t>thew</a:t>
            </a:r>
            <a:r>
              <a:rPr lang="en-US" dirty="0" smtClean="0"/>
              <a:t> company sits in maturity plus an understanding of the technology maturities (derived from the hype cycle and possibly other sources), the company establishes a sequence of initiatives that helps build out the PLM roadmap – where fulfilling the objective for each of the blue ellipses delivers business value as communicated with a business case presented as described earlier., </a:t>
            </a:r>
            <a:endParaRPr lang="en-US" dirty="0"/>
          </a:p>
        </p:txBody>
      </p:sp>
    </p:spTree>
    <p:extLst>
      <p:ext uri="{BB962C8B-B14F-4D97-AF65-F5344CB8AC3E}">
        <p14:creationId xmlns:p14="http://schemas.microsoft.com/office/powerpoint/2010/main" val="227952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a:xfrm>
            <a:off x="242372" y="5549900"/>
            <a:ext cx="6742627" cy="3162300"/>
          </a:xfrm>
        </p:spPr>
        <p:txBody>
          <a:bodyPr/>
          <a:lstStyle/>
          <a:p>
            <a:r>
              <a:rPr lang="en-US" dirty="0" smtClean="0"/>
              <a:t>Given realistic time expectations for each of the stages, the company lays out a three year implementation program. The chart recognizes the phasing between existing projects, extensions or modifications of those projects, and new projects.</a:t>
            </a:r>
            <a:endParaRPr lang="en-US" dirty="0"/>
          </a:p>
        </p:txBody>
      </p:sp>
    </p:spTree>
    <p:extLst>
      <p:ext uri="{BB962C8B-B14F-4D97-AF65-F5344CB8AC3E}">
        <p14:creationId xmlns:p14="http://schemas.microsoft.com/office/powerpoint/2010/main" val="3843119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smtClean="0"/>
              <a:t>None of this happens without change management and putting senior executives, IT, and business operations on the same page.</a:t>
            </a:r>
          </a:p>
          <a:p>
            <a:r>
              <a:rPr lang="en-US" dirty="0" smtClean="0"/>
              <a:t>I have seen a significant number of situations where senior management has bought into the vision of a PLM vendor that requires significant changes to design practices and processes, manufacturing practices and processes, and the manner by which the company manages data.</a:t>
            </a:r>
          </a:p>
          <a:p>
            <a:r>
              <a:rPr lang="en-US" dirty="0" smtClean="0"/>
              <a:t>The engineering and manufacturing organizations were not on board, putting this investment of $10s of millions at risk.</a:t>
            </a:r>
          </a:p>
          <a:p>
            <a:r>
              <a:rPr lang="en-US" dirty="0" smtClean="0"/>
              <a:t>Changing culture, organizations, practices, and processes must happen to get everyone on board must happen and it must be led from the top.</a:t>
            </a:r>
            <a:endParaRPr lang="en-US" dirty="0"/>
          </a:p>
        </p:txBody>
      </p:sp>
    </p:spTree>
    <p:extLst>
      <p:ext uri="{BB962C8B-B14F-4D97-AF65-F5344CB8AC3E}">
        <p14:creationId xmlns:p14="http://schemas.microsoft.com/office/powerpoint/2010/main" val="4063395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smtClean="0"/>
              <a:t>Here are the top six techniques I have seen work.</a:t>
            </a:r>
            <a:endParaRPr lang="en-US" dirty="0"/>
          </a:p>
        </p:txBody>
      </p:sp>
    </p:spTree>
    <p:extLst>
      <p:ext uri="{BB962C8B-B14F-4D97-AF65-F5344CB8AC3E}">
        <p14:creationId xmlns:p14="http://schemas.microsoft.com/office/powerpoint/2010/main" val="4170819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noChangeAspect="1"/>
          </p:cNvSpPr>
          <p:nvPr>
            <p:ph type="body" idx="1"/>
          </p:nvPr>
        </p:nvSpPr>
        <p:spPr>
          <a:xfrm>
            <a:off x="242372" y="4710426"/>
            <a:ext cx="6742627" cy="4001774"/>
          </a:xfrm>
        </p:spPr>
        <p:txBody>
          <a:bodyPr vert="horz" lIns="0" tIns="45720" rIns="0" bIns="45720" rtlCol="0"/>
          <a:lstStyle/>
          <a:p>
            <a:endParaRPr lang="en-US" dirty="0"/>
          </a:p>
        </p:txBody>
      </p:sp>
      <p:sp>
        <p:nvSpPr>
          <p:cNvPr id="5" name="Slide Image Placeholder 4"/>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6" name="Rectangle 5"/>
          <p:cNvSpPr>
            <a:spLocks noChangeArrowheads="1"/>
          </p:cNvSpPr>
          <p:nvPr/>
        </p:nvSpPr>
        <p:spPr bwMode="auto">
          <a:xfrm>
            <a:off x="241300" y="483318"/>
            <a:ext cx="6743699" cy="280325"/>
          </a:xfrm>
          <a:prstGeom prst="rect">
            <a:avLst/>
          </a:prstGeom>
          <a:noFill/>
          <a:ln w="12700" algn="ctr">
            <a:noFill/>
            <a:miter lim="800000"/>
            <a:headEnd/>
            <a:tailEnd/>
          </a:ln>
        </p:spPr>
        <p:txBody>
          <a:bodyPr lIns="0" tIns="47367" rIns="94734" bIns="47367">
            <a:spAutoFit/>
          </a:bodyPr>
          <a:lstStyle/>
          <a:p>
            <a:pPr algn="l" defTabSz="912813">
              <a:lnSpc>
                <a:spcPct val="100000"/>
              </a:lnSpc>
              <a:spcBef>
                <a:spcPct val="0"/>
              </a:spcBef>
              <a:spcAft>
                <a:spcPct val="0"/>
              </a:spcAft>
            </a:pPr>
            <a:r>
              <a:rPr lang="en-US" sz="1200" b="1" dirty="0"/>
              <a:t>Placeholder for text (substitute your own text; delete when not used)</a:t>
            </a:r>
          </a:p>
        </p:txBody>
      </p:sp>
    </p:spTree>
    <p:extLst>
      <p:ext uri="{BB962C8B-B14F-4D97-AF65-F5344CB8AC3E}">
        <p14:creationId xmlns:p14="http://schemas.microsoft.com/office/powerpoint/2010/main" val="302340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noChangeAspect="1"/>
          </p:cNvSpPr>
          <p:nvPr>
            <p:ph type="body" idx="1"/>
          </p:nvPr>
        </p:nvSpPr>
        <p:spPr>
          <a:xfrm>
            <a:off x="242372" y="4710426"/>
            <a:ext cx="6742627" cy="4001774"/>
          </a:xfrm>
        </p:spPr>
        <p:txBody>
          <a:bodyPr vert="horz" lIns="0" tIns="45720" rIns="0" bIns="45720" rtlCol="0"/>
          <a:lstStyle/>
          <a:p>
            <a:endParaRPr lang="en-US" dirty="0"/>
          </a:p>
        </p:txBody>
      </p:sp>
      <p:sp>
        <p:nvSpPr>
          <p:cNvPr id="5" name="Slide Image Placeholder 4"/>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6" name="Rectangle 5"/>
          <p:cNvSpPr>
            <a:spLocks noChangeArrowheads="1"/>
          </p:cNvSpPr>
          <p:nvPr/>
        </p:nvSpPr>
        <p:spPr bwMode="auto">
          <a:xfrm>
            <a:off x="241300" y="483318"/>
            <a:ext cx="6743699" cy="280325"/>
          </a:xfrm>
          <a:prstGeom prst="rect">
            <a:avLst/>
          </a:prstGeom>
          <a:noFill/>
          <a:ln w="12700" algn="ctr">
            <a:noFill/>
            <a:miter lim="800000"/>
            <a:headEnd/>
            <a:tailEnd/>
          </a:ln>
        </p:spPr>
        <p:txBody>
          <a:bodyPr lIns="0" tIns="47367" rIns="94734" bIns="47367">
            <a:spAutoFit/>
          </a:bodyPr>
          <a:lstStyle/>
          <a:p>
            <a:pPr algn="l" defTabSz="912813">
              <a:lnSpc>
                <a:spcPct val="100000"/>
              </a:lnSpc>
              <a:spcBef>
                <a:spcPct val="0"/>
              </a:spcBef>
              <a:spcAft>
                <a:spcPct val="0"/>
              </a:spcAft>
            </a:pPr>
            <a:r>
              <a:rPr lang="en-US" sz="1200" b="1" dirty="0"/>
              <a:t>Placeholder for text (substitute your own text; delete when not used)</a:t>
            </a:r>
          </a:p>
        </p:txBody>
      </p:sp>
    </p:spTree>
    <p:extLst>
      <p:ext uri="{BB962C8B-B14F-4D97-AF65-F5344CB8AC3E}">
        <p14:creationId xmlns:p14="http://schemas.microsoft.com/office/powerpoint/2010/main" val="1180528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393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315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p:txBody>
          <a:bodyPr/>
          <a:lstStyle/>
          <a:p>
            <a:r>
              <a:rPr lang="en-US" dirty="0" smtClean="0"/>
              <a:t>https://www.flickr.com/photos/crystallineradical/3049570916</a:t>
            </a:r>
          </a:p>
          <a:p>
            <a:r>
              <a:rPr lang="en-US" dirty="0" smtClean="0"/>
              <a:t>https://www.flickr.com/photos/fanofretail/14047453212</a:t>
            </a:r>
          </a:p>
          <a:p>
            <a:r>
              <a:rPr lang="en-US" dirty="0" smtClean="0"/>
              <a:t>https://www.flickr.com/photos/lord_yo/6824514463</a:t>
            </a:r>
          </a:p>
          <a:p>
            <a:r>
              <a:rPr lang="en-US" dirty="0" smtClean="0"/>
              <a:t>https://www.flickr.com/photos/scobleizer/3009516045</a:t>
            </a:r>
          </a:p>
          <a:p>
            <a:r>
              <a:rPr lang="en-US" dirty="0" smtClean="0"/>
              <a:t>https://www.flickr.com/photos/jurvetson/2516472309</a:t>
            </a:r>
            <a:endParaRPr lang="en-US" dirty="0"/>
          </a:p>
        </p:txBody>
      </p:sp>
    </p:spTree>
    <p:extLst>
      <p:ext uri="{BB962C8B-B14F-4D97-AF65-F5344CB8AC3E}">
        <p14:creationId xmlns:p14="http://schemas.microsoft.com/office/powerpoint/2010/main" val="338247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noChangeAspect="1"/>
          </p:cNvSpPr>
          <p:nvPr>
            <p:ph type="body" idx="1"/>
          </p:nvPr>
        </p:nvSpPr>
        <p:spPr>
          <a:xfrm>
            <a:off x="242372" y="4710426"/>
            <a:ext cx="6742627" cy="4001774"/>
          </a:xfrm>
        </p:spPr>
        <p:txBody>
          <a:bodyPr vert="horz" lIns="0" tIns="45720" rIns="0" bIns="45720" rtlCol="0"/>
          <a:lstStyle/>
          <a:p>
            <a:endParaRPr lang="en-US" dirty="0"/>
          </a:p>
        </p:txBody>
      </p:sp>
      <p:sp>
        <p:nvSpPr>
          <p:cNvPr id="5" name="Slide Image Placeholder 4"/>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6" name="Rectangle 5"/>
          <p:cNvSpPr>
            <a:spLocks noChangeArrowheads="1"/>
          </p:cNvSpPr>
          <p:nvPr/>
        </p:nvSpPr>
        <p:spPr bwMode="auto">
          <a:xfrm>
            <a:off x="241300" y="483318"/>
            <a:ext cx="6743699" cy="280325"/>
          </a:xfrm>
          <a:prstGeom prst="rect">
            <a:avLst/>
          </a:prstGeom>
          <a:noFill/>
          <a:ln w="12700" algn="ctr">
            <a:noFill/>
            <a:miter lim="800000"/>
            <a:headEnd/>
            <a:tailEnd/>
          </a:ln>
        </p:spPr>
        <p:txBody>
          <a:bodyPr lIns="0" tIns="47367" rIns="94734" bIns="47367">
            <a:spAutoFit/>
          </a:bodyPr>
          <a:lstStyle/>
          <a:p>
            <a:pPr algn="l" defTabSz="912813">
              <a:lnSpc>
                <a:spcPct val="100000"/>
              </a:lnSpc>
              <a:spcBef>
                <a:spcPct val="0"/>
              </a:spcBef>
              <a:spcAft>
                <a:spcPct val="0"/>
              </a:spcAft>
            </a:pPr>
            <a:r>
              <a:rPr lang="en-US" sz="1200" b="1" dirty="0"/>
              <a:t>Placeholder for text (substitute your own text; delete when not used)</a:t>
            </a:r>
          </a:p>
        </p:txBody>
      </p:sp>
    </p:spTree>
    <p:extLst>
      <p:ext uri="{BB962C8B-B14F-4D97-AF65-F5344CB8AC3E}">
        <p14:creationId xmlns:p14="http://schemas.microsoft.com/office/powerpoint/2010/main" val="3120538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863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234950" y="1698625"/>
            <a:ext cx="6388100" cy="3594100"/>
          </a:xfrm>
          <a:ln/>
        </p:spPr>
      </p:sp>
      <p:sp>
        <p:nvSpPr>
          <p:cNvPr id="24579" name="Rectangle 3"/>
          <p:cNvSpPr>
            <a:spLocks noGrp="1" noChangeArrowheads="1"/>
          </p:cNvSpPr>
          <p:nvPr>
            <p:ph type="body" idx="1"/>
          </p:nvPr>
        </p:nvSpPr>
        <p:spPr>
          <a:xfrm>
            <a:off x="122629" y="5634505"/>
            <a:ext cx="6565225" cy="29750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dirty="0" smtClean="0">
              <a:latin typeface="Times New Roman" pitchFamily="18" charset="0"/>
            </a:endParaRPr>
          </a:p>
        </p:txBody>
      </p:sp>
      <p:sp>
        <p:nvSpPr>
          <p:cNvPr id="24580" name="Rectangle 4"/>
          <p:cNvSpPr>
            <a:spLocks noChangeArrowheads="1"/>
          </p:cNvSpPr>
          <p:nvPr/>
        </p:nvSpPr>
        <p:spPr bwMode="auto">
          <a:xfrm>
            <a:off x="111900" y="345321"/>
            <a:ext cx="6531501" cy="42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855" tIns="47855" rIns="47855" bIns="47855">
            <a:spAutoFit/>
          </a:bodyPr>
          <a:lstStyle/>
          <a:p>
            <a:pPr algn="l" defTabSz="951527"/>
            <a:r>
              <a:rPr lang="en-US" sz="1200" b="1" dirty="0">
                <a:solidFill>
                  <a:srgbClr val="000000"/>
                </a:solidFill>
              </a:rPr>
              <a:t>Strategic Imperative</a:t>
            </a:r>
            <a:r>
              <a:rPr lang="en-US" sz="1200" dirty="0">
                <a:solidFill>
                  <a:srgbClr val="FFFFFF"/>
                </a:solidFill>
              </a:rPr>
              <a:t> </a:t>
            </a:r>
            <a:r>
              <a:rPr lang="en-US" sz="1200" b="1" dirty="0">
                <a:solidFill>
                  <a:srgbClr val="000000"/>
                </a:solidFill>
              </a:rPr>
              <a:t>: Understand the Hype Cycle of emerging technology to avoid adopting at the peak without fully understanding the potential benefits and risks.</a:t>
            </a:r>
          </a:p>
        </p:txBody>
      </p:sp>
    </p:spTree>
    <p:extLst>
      <p:ext uri="{BB962C8B-B14F-4D97-AF65-F5344CB8AC3E}">
        <p14:creationId xmlns:p14="http://schemas.microsoft.com/office/powerpoint/2010/main" val="219062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hyperlink" Target="http://pvs.gartner.com/technology/about/policies/usage_guidelines.jsp" TargetMode="External"/><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hyperlink" Target="http://pvs.gartner.com/technology/about/ombudsman/omb_guide2.jsp" TargetMode="Externa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gartner.com/technology/research/technical-professionals.jsp"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3" Type="http://schemas.openxmlformats.org/officeDocument/2006/relationships/hyperlink" Target="http://www.gartner.com/technology/research/technical-professionals.jsp" TargetMode="External"/><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8.xml"/><Relationship Id="rId4" Type="http://schemas.openxmlformats.org/officeDocument/2006/relationships/image" Target="../media/image21.png"/></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g"/><Relationship Id="rId1" Type="http://schemas.openxmlformats.org/officeDocument/2006/relationships/slideMaster" Target="../slideMasters/slideMaster8.xml"/><Relationship Id="rId4" Type="http://schemas.openxmlformats.org/officeDocument/2006/relationships/image" Target="../media/image25.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g"/><Relationship Id="rId1" Type="http://schemas.openxmlformats.org/officeDocument/2006/relationships/slideMaster" Target="../slideMasters/slideMaster8.xml"/><Relationship Id="rId4" Type="http://schemas.openxmlformats.org/officeDocument/2006/relationships/image" Target="../media/image25.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g"/><Relationship Id="rId1" Type="http://schemas.openxmlformats.org/officeDocument/2006/relationships/slideMaster" Target="../slideMasters/slideMaster8.xml"/><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jpg"/><Relationship Id="rId1" Type="http://schemas.openxmlformats.org/officeDocument/2006/relationships/slideMaster" Target="../slideMasters/slideMaster8.xml"/><Relationship Id="rId4" Type="http://schemas.openxmlformats.org/officeDocument/2006/relationships/image" Target="../media/image25.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jp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jp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www.gartner.com/technology/research/technical-professionals.jsp" TargetMode="Externa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5.jpg"/><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12192000" cy="6858000"/>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2018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216805135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304800" y="1325564"/>
            <a:ext cx="11576049" cy="4554536"/>
          </a:xfrm>
        </p:spPr>
        <p:txBody>
          <a:bodyPr/>
          <a:lstStyle>
            <a:lvl1pPr marL="411163" indent="-411163">
              <a:buClr>
                <a:schemeClr val="accent6"/>
              </a:buClr>
              <a:buFont typeface="Wingdings" panose="05000000000000000000" pitchFamily="2" charset="2"/>
              <a:buChar char="ü"/>
              <a:defRPr/>
            </a:lvl1pPr>
            <a:lvl2pPr marL="777240" indent="-274320">
              <a:buClr>
                <a:schemeClr val="accent6"/>
              </a:buClr>
              <a:defRPr/>
            </a:lvl2pPr>
            <a:lvl3pPr marL="1051560" indent="-273037">
              <a:buClr>
                <a:schemeClr val="accent6"/>
              </a:buClr>
              <a:buFont typeface="Wingdings" panose="05000000000000000000" pitchFamily="2" charset="2"/>
              <a:buChar char="§"/>
              <a:defRPr/>
            </a:lvl3pPr>
            <a:lvl4pPr marL="1371600" indent="-274320">
              <a:buClr>
                <a:schemeClr val="accent6"/>
              </a:buClr>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393216150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bwMode="auto">
          <a:xfrm>
            <a:off x="460375" y="228600"/>
            <a:ext cx="11272838" cy="535531"/>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86389135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bwMode="gray"/>
        <p:txBody>
          <a:bodyPr/>
          <a:lstStyle>
            <a:lvl1pPr marL="411163" indent="-411163">
              <a:spcBef>
                <a:spcPts val="1800"/>
              </a:spcBef>
              <a:buFont typeface="+mj-lt"/>
              <a:buAutoNum type="arabicPeriod"/>
              <a:defRPr/>
            </a:lvl1pPr>
            <a:lvl2pPr marL="868680">
              <a:spcBef>
                <a:spcPts val="1800"/>
              </a:spcBef>
              <a:defRPr/>
            </a:lvl2pPr>
            <a:lvl3pPr marL="1097280">
              <a:spcBef>
                <a:spcPts val="1800"/>
              </a:spcBef>
              <a:defRPr/>
            </a:lvl3pPr>
            <a:lvl4pPr marL="1463040">
              <a:spcBef>
                <a:spcPts val="1800"/>
              </a:spcBef>
              <a:defRPr/>
            </a:lvl4pPr>
            <a:lvl5pPr marL="1737360" indent="-182880">
              <a:lnSpc>
                <a:spcPct val="90000"/>
              </a:lnSpc>
              <a:spcBef>
                <a:spcPts val="18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bwMode="auto"/>
        <p:txBody>
          <a:bodyPr/>
          <a:lstStyle/>
          <a:p>
            <a:r>
              <a:rPr lang="en-US" dirty="0" smtClean="0"/>
              <a:t>Click to edit Master title style</a:t>
            </a:r>
            <a:endParaRPr lang="en-US" dirty="0"/>
          </a:p>
        </p:txBody>
      </p:sp>
    </p:spTree>
    <p:extLst>
      <p:ext uri="{BB962C8B-B14F-4D97-AF65-F5344CB8AC3E}">
        <p14:creationId xmlns:p14="http://schemas.microsoft.com/office/powerpoint/2010/main" val="1777754591"/>
      </p:ext>
    </p:extLst>
  </p:cSld>
  <p:clrMapOvr>
    <a:masterClrMapping/>
  </p:clrMapOv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bwMode="gray">
          <a:xfrm>
            <a:off x="460375" y="1325563"/>
            <a:ext cx="11272838" cy="4725987"/>
          </a:xfrm>
        </p:spPr>
        <p:txBody>
          <a:bodyPr/>
          <a:lstStyle>
            <a:lvl1pPr marL="411163" indent="-411163">
              <a:spcBef>
                <a:spcPts val="1800"/>
              </a:spcBef>
              <a:buClr>
                <a:srgbClr val="969696"/>
              </a:buClr>
              <a:buFont typeface="+mj-lt"/>
              <a:buAutoNum type="arabicPeriod"/>
              <a:defRPr>
                <a:solidFill>
                  <a:srgbClr val="969696"/>
                </a:solidFill>
              </a:defRPr>
            </a:lvl1pPr>
            <a:lvl2pPr marL="868680">
              <a:spcBef>
                <a:spcPts val="1800"/>
              </a:spcBef>
              <a:buClr>
                <a:srgbClr val="969696"/>
              </a:buClr>
              <a:defRPr>
                <a:solidFill>
                  <a:srgbClr val="969696"/>
                </a:solidFill>
              </a:defRPr>
            </a:lvl2pPr>
            <a:lvl3pPr marL="1097280">
              <a:spcBef>
                <a:spcPts val="1800"/>
              </a:spcBef>
              <a:buClr>
                <a:srgbClr val="969696"/>
              </a:buClr>
              <a:defRPr>
                <a:solidFill>
                  <a:srgbClr val="969696"/>
                </a:solidFill>
              </a:defRPr>
            </a:lvl3pPr>
            <a:lvl4pPr marL="1463040">
              <a:spcBef>
                <a:spcPts val="1800"/>
              </a:spcBef>
              <a:buClr>
                <a:srgbClr val="969696"/>
              </a:buClr>
              <a:defRPr>
                <a:solidFill>
                  <a:srgbClr val="969696"/>
                </a:solidFill>
              </a:defRPr>
            </a:lvl4pPr>
            <a:lvl5pPr marL="1737360" indent="-182880">
              <a:lnSpc>
                <a:spcPct val="90000"/>
              </a:lnSpc>
              <a:spcBef>
                <a:spcPts val="1800"/>
              </a:spcBef>
              <a:buClr>
                <a:srgbClr val="969696"/>
              </a:buClr>
              <a:defRPr>
                <a:solidFill>
                  <a:srgbClr val="96969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bwMode="auto"/>
        <p:txBody>
          <a:bodyPr/>
          <a:lstStyle/>
          <a:p>
            <a:r>
              <a:rPr lang="en-US" dirty="0" smtClean="0"/>
              <a:t>Click to edit Master title style</a:t>
            </a:r>
            <a:endParaRPr lang="en-US" dirty="0"/>
          </a:p>
        </p:txBody>
      </p:sp>
    </p:spTree>
    <p:extLst>
      <p:ext uri="{BB962C8B-B14F-4D97-AF65-F5344CB8AC3E}">
        <p14:creationId xmlns:p14="http://schemas.microsoft.com/office/powerpoint/2010/main" val="572406303"/>
      </p:ext>
    </p:extLst>
  </p:cSld>
  <p:clrMapOvr>
    <a:masterClrMapping/>
  </p:clrMapOv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457200" y="1325563"/>
            <a:ext cx="5409248" cy="47259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bwMode="gray">
          <a:xfrm>
            <a:off x="6234113" y="1325563"/>
            <a:ext cx="5499100" cy="472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bwMode="auto"/>
        <p:txBody>
          <a:bodyPr/>
          <a:lstStyle/>
          <a:p>
            <a:r>
              <a:rPr lang="en-US" dirty="0" smtClean="0"/>
              <a:t>Click to edit Master title style</a:t>
            </a:r>
            <a:endParaRPr lang="en-US" dirty="0"/>
          </a:p>
        </p:txBody>
      </p:sp>
    </p:spTree>
    <p:extLst>
      <p:ext uri="{BB962C8B-B14F-4D97-AF65-F5344CB8AC3E}">
        <p14:creationId xmlns:p14="http://schemas.microsoft.com/office/powerpoint/2010/main" val="608790929"/>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5" name="Content Placeholder 4"/>
          <p:cNvSpPr>
            <a:spLocks noGrp="1"/>
          </p:cNvSpPr>
          <p:nvPr>
            <p:ph sz="quarter" idx="11"/>
          </p:nvPr>
        </p:nvSpPr>
        <p:spPr bwMode="gray">
          <a:xfrm>
            <a:off x="460375" y="1325563"/>
            <a:ext cx="11272838" cy="4725988"/>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0079042"/>
      </p:ext>
    </p:extLst>
  </p:cSld>
  <p:clrMapOvr>
    <a:masterClrMapping/>
  </p:clrMapOv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6" name="Content Placeholder 5"/>
          <p:cNvSpPr>
            <a:spLocks noGrp="1"/>
          </p:cNvSpPr>
          <p:nvPr>
            <p:ph sz="quarter" idx="15"/>
          </p:nvPr>
        </p:nvSpPr>
        <p:spPr bwMode="gray">
          <a:xfrm>
            <a:off x="460375" y="2121027"/>
            <a:ext cx="5404484" cy="3930523"/>
          </a:xfrm>
        </p:spPr>
        <p:txBody>
          <a:bodyPr>
            <a:normAutofit/>
          </a:bodyPr>
          <a:lstStyle>
            <a:lvl1pPr marL="0" indent="0">
              <a:buNone/>
              <a:defRPr sz="2200" b="1">
                <a:solidFill>
                  <a:schemeClr val="tx1"/>
                </a:solidFill>
              </a:defRPr>
            </a:lvl1pPr>
            <a:lvl2pPr marL="182880" indent="-182880">
              <a:spcBef>
                <a:spcPts val="1000"/>
              </a:spcBef>
              <a:buClr>
                <a:schemeClr val="accent1"/>
              </a:buClr>
              <a:buFont typeface="Arial" panose="020B0604020202020204" pitchFamily="34" charset="0"/>
              <a:buChar char="•"/>
              <a:defRPr sz="2000"/>
            </a:lvl2pPr>
            <a:lvl3pPr marL="502920" indent="-274320">
              <a:spcBef>
                <a:spcPts val="1000"/>
              </a:spcBef>
              <a:buFont typeface="Arial" panose="020B0604020202020204" pitchFamily="34" charset="0"/>
              <a:buChar char="–"/>
              <a:defRPr sz="1800"/>
            </a:lvl3pPr>
            <a:lvl4pPr marL="731520" indent="-182880">
              <a:spcBef>
                <a:spcPts val="1000"/>
              </a:spcBef>
              <a:buFont typeface="Arial" panose="020B0604020202020204" pitchFamily="34" charset="0"/>
              <a:buChar char="•"/>
              <a:defRPr sz="1800"/>
            </a:lvl4pPr>
            <a:lvl5pPr marL="960120" indent="-182880">
              <a:spcBef>
                <a:spcPts val="1000"/>
              </a:spcBef>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5"/>
          <p:cNvSpPr>
            <a:spLocks noGrp="1"/>
          </p:cNvSpPr>
          <p:nvPr>
            <p:ph sz="quarter" idx="16"/>
          </p:nvPr>
        </p:nvSpPr>
        <p:spPr bwMode="gray">
          <a:xfrm>
            <a:off x="6325553" y="2121027"/>
            <a:ext cx="5407660" cy="3930523"/>
          </a:xfrm>
        </p:spPr>
        <p:txBody>
          <a:bodyPr>
            <a:normAutofit/>
          </a:bodyPr>
          <a:lstStyle>
            <a:lvl1pPr marL="0" indent="0">
              <a:buNone/>
              <a:defRPr sz="2200" b="1">
                <a:solidFill>
                  <a:schemeClr val="tx1"/>
                </a:solidFill>
              </a:defRPr>
            </a:lvl1pPr>
            <a:lvl2pPr marL="182880" indent="-182880">
              <a:spcBef>
                <a:spcPts val="1000"/>
              </a:spcBef>
              <a:buClr>
                <a:schemeClr val="accent1"/>
              </a:buClr>
              <a:buFont typeface="Arial" panose="020B0604020202020204" pitchFamily="34" charset="0"/>
              <a:buChar char="•"/>
              <a:defRPr sz="2000"/>
            </a:lvl2pPr>
            <a:lvl3pPr marL="502920" indent="-274320">
              <a:spcBef>
                <a:spcPts val="1000"/>
              </a:spcBef>
              <a:buFont typeface="Arial" panose="020B0604020202020204" pitchFamily="34" charset="0"/>
              <a:buChar char="–"/>
              <a:defRPr sz="1800"/>
            </a:lvl3pPr>
            <a:lvl4pPr marL="731520" indent="-182880">
              <a:spcBef>
                <a:spcPts val="1000"/>
              </a:spcBef>
              <a:buFont typeface="Arial" panose="020B0604020202020204" pitchFamily="34" charset="0"/>
              <a:buChar char="•"/>
              <a:defRPr sz="1800"/>
            </a:lvl4pPr>
            <a:lvl5pPr marL="960120" indent="-182880">
              <a:spcBef>
                <a:spcPts val="1000"/>
              </a:spcBef>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7"/>
          </p:nvPr>
        </p:nvSpPr>
        <p:spPr bwMode="gray">
          <a:xfrm>
            <a:off x="0" y="945753"/>
            <a:ext cx="12192000" cy="1029537"/>
          </a:xfrm>
          <a:solidFill>
            <a:schemeClr val="accent1"/>
          </a:solidFill>
        </p:spPr>
        <p:txBody>
          <a:bodyPr lIns="0" tIns="0" rIns="365760" bIns="0" anchor="ctr" anchorCtr="0">
            <a:normAutofit/>
          </a:bodyPr>
          <a:lstStyle>
            <a:lvl1pPr marL="457200" indent="0">
              <a:buNone/>
              <a:defRPr>
                <a:solidFill>
                  <a:schemeClr val="bg1"/>
                </a:solidFill>
              </a:defRPr>
            </a:lvl1pPr>
          </a:lstStyle>
          <a:p>
            <a:pPr lvl="0"/>
            <a:r>
              <a:rPr lang="en-US" dirty="0" smtClean="0"/>
              <a:t>Click to edit Master text styles</a:t>
            </a:r>
            <a:endParaRPr lang="en-US" dirty="0"/>
          </a:p>
        </p:txBody>
      </p:sp>
      <p:sp>
        <p:nvSpPr>
          <p:cNvPr id="4" name="Title 3"/>
          <p:cNvSpPr>
            <a:spLocks noGrp="1"/>
          </p:cNvSpPr>
          <p:nvPr>
            <p:ph type="title"/>
          </p:nvPr>
        </p:nvSpPr>
        <p:spPr bwMode="auto"/>
        <p:txBody>
          <a:bodyPr/>
          <a:lstStyle/>
          <a:p>
            <a:r>
              <a:rPr lang="en-US" dirty="0" smtClean="0"/>
              <a:t>Click to edit Master title style</a:t>
            </a:r>
            <a:endParaRPr lang="en-US" dirty="0"/>
          </a:p>
        </p:txBody>
      </p:sp>
    </p:spTree>
    <p:extLst>
      <p:ext uri="{BB962C8B-B14F-4D97-AF65-F5344CB8AC3E}">
        <p14:creationId xmlns:p14="http://schemas.microsoft.com/office/powerpoint/2010/main" val="1513501240"/>
      </p:ext>
    </p:extLst>
  </p:cSld>
  <p:clrMapOvr>
    <a:masterClrMapping/>
  </p:clrMapOv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460375" y="1325563"/>
            <a:ext cx="11272837" cy="4725987"/>
          </a:xfrm>
        </p:spPr>
        <p:txBody>
          <a:bodyPr/>
          <a:lstStyle>
            <a:lvl1pPr marL="411163" indent="-411163">
              <a:buClr>
                <a:schemeClr val="accent6"/>
              </a:buClr>
              <a:buFont typeface="Wingdings" panose="05000000000000000000" pitchFamily="2" charset="2"/>
              <a:buChar char="ü"/>
              <a:defRPr/>
            </a:lvl1pPr>
            <a:lvl2pPr marL="868680" indent="-365760">
              <a:buClr>
                <a:schemeClr val="accent6"/>
              </a:buClr>
              <a:defRPr/>
            </a:lvl2pPr>
            <a:lvl3pPr marL="1143000" indent="-273037">
              <a:buClr>
                <a:schemeClr val="accent6"/>
              </a:buClr>
              <a:buFont typeface="Arial" panose="020B0604020202020204" pitchFamily="34" charset="0"/>
              <a:buChar char="•"/>
              <a:defRPr/>
            </a:lvl3pPr>
            <a:lvl4pPr marL="1600200" indent="-365760">
              <a:buClr>
                <a:schemeClr val="accent6"/>
              </a:buClr>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339208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bwMode="gray">
          <a:xfrm>
            <a:off x="460375" y="1325563"/>
            <a:ext cx="11272837" cy="4725987"/>
          </a:xfrm>
          <a:prstGeom prst="rect">
            <a:avLst/>
          </a:prstGeom>
        </p:spPr>
        <p:txBody>
          <a:bodyPr bIns="0">
            <a:normAutofit/>
          </a:bodyPr>
          <a:lstStyle>
            <a:lvl1pPr marL="0" indent="0">
              <a:lnSpc>
                <a:spcPct val="85000"/>
              </a:lnSpc>
              <a:spcBef>
                <a:spcPts val="1200"/>
              </a:spcBef>
              <a:spcAft>
                <a:spcPts val="300"/>
              </a:spcAft>
              <a:buNone/>
              <a:defRPr b="1"/>
            </a:lvl1pPr>
            <a:lvl2pPr>
              <a:lnSpc>
                <a:spcPct val="85000"/>
              </a:lnSpc>
              <a:spcBef>
                <a:spcPts val="1200"/>
              </a:spcBef>
              <a:spcAft>
                <a:spcPts val="300"/>
              </a:spcAft>
              <a:defRPr/>
            </a:lvl2pPr>
            <a:lvl3pPr>
              <a:lnSpc>
                <a:spcPct val="85000"/>
              </a:lnSpc>
              <a:spcBef>
                <a:spcPts val="1200"/>
              </a:spcBef>
              <a:spcAft>
                <a:spcPts val="300"/>
              </a:spcAft>
              <a:defRPr/>
            </a:lvl3pPr>
            <a:lvl4pPr marL="1463040">
              <a:lnSpc>
                <a:spcPct val="85000"/>
              </a:lnSpc>
              <a:spcBef>
                <a:spcPts val="1200"/>
              </a:spcBef>
              <a:spcAft>
                <a:spcPts val="300"/>
              </a:spcAf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Title 6"/>
          <p:cNvSpPr>
            <a:spLocks noGrp="1"/>
          </p:cNvSpPr>
          <p:nvPr>
            <p:ph type="title"/>
          </p:nvPr>
        </p:nvSpPr>
        <p:spPr bwMode="auto"/>
        <p:txBody>
          <a:bodyPr/>
          <a:lstStyle/>
          <a:p>
            <a:r>
              <a:rPr lang="en-US" dirty="0" smtClean="0"/>
              <a:t>Click to edit Master title style</a:t>
            </a:r>
            <a:endParaRPr lang="en-US" dirty="0"/>
          </a:p>
        </p:txBody>
      </p:sp>
    </p:spTree>
    <p:extLst>
      <p:ext uri="{BB962C8B-B14F-4D97-AF65-F5344CB8AC3E}">
        <p14:creationId xmlns:p14="http://schemas.microsoft.com/office/powerpoint/2010/main" val="271782464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7" name="Content Placeholder 2"/>
          <p:cNvSpPr>
            <a:spLocks noGrp="1"/>
          </p:cNvSpPr>
          <p:nvPr>
            <p:ph idx="1"/>
          </p:nvPr>
        </p:nvSpPr>
        <p:spPr bwMode="gray">
          <a:xfrm>
            <a:off x="460375" y="1325563"/>
            <a:ext cx="11272839" cy="4725987"/>
          </a:xfrm>
          <a:prstGeom prst="rect">
            <a:avLst/>
          </a:prstGeom>
          <a:noFill/>
          <a:ln w="9525" algn="ctr">
            <a:noFill/>
            <a:miter lim="800000"/>
            <a:headEnd/>
            <a:tailEnd/>
          </a:ln>
        </p:spPr>
        <p:txBody>
          <a:bodyPr vert="horz" wrap="square" lIns="0" tIns="0" rIns="45720" bIns="0" numCol="1" anchor="t" anchorCtr="0" compatLnSpc="1">
            <a:prstTxWarp prst="textNoShape">
              <a:avLst/>
            </a:prstTxWarp>
            <a:normAutofit/>
          </a:bodyPr>
          <a:lstStyle>
            <a:lvl1pPr marL="457167" marR="0" indent="-457167" algn="l" rtl="0" eaLnBrk="1" fontAlgn="base" hangingPunct="1">
              <a:lnSpc>
                <a:spcPct val="90000"/>
              </a:lnSpc>
              <a:spcBef>
                <a:spcPts val="1200"/>
              </a:spcBef>
              <a:spcAft>
                <a:spcPts val="300"/>
              </a:spcAft>
              <a:buClr>
                <a:srgbClr val="00529B"/>
              </a:buClr>
              <a:buSzPct val="80000"/>
              <a:buFont typeface="Wingdings 3" panose="05040102010807070707" pitchFamily="18" charset="2"/>
              <a:buChar char=""/>
              <a:defRPr lang="en-US" sz="2800" b="1" dirty="0" smtClean="0">
                <a:solidFill>
                  <a:srgbClr val="000000"/>
                </a:solidFill>
                <a:latin typeface="+mn-lt"/>
                <a:ea typeface="+mn-ea"/>
                <a:cs typeface="+mn-cs"/>
              </a:defRPr>
            </a:lvl1pPr>
            <a:lvl2pPr marL="868363" indent="-365125">
              <a:lnSpc>
                <a:spcPct val="90000"/>
              </a:lnSpc>
              <a:spcBef>
                <a:spcPts val="1200"/>
              </a:spcBef>
              <a:defRPr lang="en-US" dirty="0" smtClean="0"/>
            </a:lvl2pPr>
            <a:lvl3pPr marL="1143000" indent="-274320">
              <a:lnSpc>
                <a:spcPct val="90000"/>
              </a:lnSpc>
              <a:spcBef>
                <a:spcPts val="1200"/>
              </a:spcBef>
              <a:defRPr lang="en-US" dirty="0" smtClean="0"/>
            </a:lvl3pPr>
            <a:lvl4pPr marL="1600200" indent="-365760">
              <a:lnSpc>
                <a:spcPct val="90000"/>
              </a:lnSpc>
              <a:spcBef>
                <a:spcPts val="1200"/>
              </a:spcBef>
              <a:defRPr lang="en-US" dirty="0" smtClean="0"/>
            </a:lvl4pPr>
            <a:lvl5pPr marL="1660442" indent="-230177">
              <a:lnSpc>
                <a:spcPct val="100000"/>
              </a:lnSpc>
              <a:spcBef>
                <a:spcPts val="1200"/>
              </a:spcBef>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Title 3"/>
          <p:cNvSpPr>
            <a:spLocks noGrp="1"/>
          </p:cNvSpPr>
          <p:nvPr>
            <p:ph type="title"/>
          </p:nvPr>
        </p:nvSpPr>
        <p:spPr bwMode="auto"/>
        <p:txBody>
          <a:bodyPr/>
          <a:lstStyle/>
          <a:p>
            <a:r>
              <a:rPr lang="en-US" dirty="0" smtClean="0"/>
              <a:t>Click to edit Master title style</a:t>
            </a:r>
            <a:endParaRPr lang="en-US" dirty="0"/>
          </a:p>
        </p:txBody>
      </p:sp>
    </p:spTree>
    <p:extLst>
      <p:ext uri="{BB962C8B-B14F-4D97-AF65-F5344CB8AC3E}">
        <p14:creationId xmlns:p14="http://schemas.microsoft.com/office/powerpoint/2010/main" val="262498130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a:p>
        </p:txBody>
      </p:sp>
    </p:spTree>
    <p:extLst>
      <p:ext uri="{BB962C8B-B14F-4D97-AF65-F5344CB8AC3E}">
        <p14:creationId xmlns:p14="http://schemas.microsoft.com/office/powerpoint/2010/main" val="2802008579"/>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7" name="Title 6"/>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0" indent="0">
              <a:lnSpc>
                <a:spcPct val="90000"/>
              </a:lnSpc>
              <a:buNone/>
              <a:defRPr b="1"/>
            </a:lvl1pPr>
            <a:lvl2pPr marL="548640" indent="-274320">
              <a:lnSpc>
                <a:spcPct val="90000"/>
              </a:lnSpc>
              <a:buClr>
                <a:srgbClr val="00529B"/>
              </a:buClr>
              <a:buFont typeface="Wingdings" panose="05000000000000000000" pitchFamily="2" charset="2"/>
              <a:buChar char="§"/>
              <a:defRPr/>
            </a:lvl2pPr>
            <a:lvl3pPr marL="868680" indent="-274320">
              <a:lnSpc>
                <a:spcPct val="90000"/>
              </a:lnSpc>
              <a:buFont typeface="Arial" panose="020B0604020202020204" pitchFamily="34" charset="0"/>
              <a:buChar char="–"/>
              <a:defRPr/>
            </a:lvl3pPr>
            <a:lvl4pPr marL="1143000" indent="-274320">
              <a:lnSpc>
                <a:spcPct val="90000"/>
              </a:lnSpc>
              <a:buFont typeface="Wingdings" panose="05000000000000000000" pitchFamily="2" charset="2"/>
              <a:buChar char="§"/>
              <a:defRPr/>
            </a:lvl4pPr>
            <a:lvl5pPr marL="1463040" indent="-274320">
              <a:lnSpc>
                <a:spcPct val="90000"/>
              </a:lnSpc>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158016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ull Image w TTL">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623129505"/>
      </p:ext>
    </p:extLst>
  </p:cSld>
  <p:clrMapOvr>
    <a:masterClrMapping/>
  </p:clrMapOv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Quarter-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460375" y="1325563"/>
            <a:ext cx="7510463" cy="47259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bwMode="auto">
          <a:xfrm>
            <a:off x="460375" y="228600"/>
            <a:ext cx="7510463" cy="9906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48988949"/>
      </p:ext>
    </p:extLst>
  </p:cSld>
  <p:clrMapOvr>
    <a:masterClrMapping/>
  </p:clrMapOv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460375" y="1325563"/>
            <a:ext cx="5635625" cy="47259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bwMode="auto">
          <a:xfrm>
            <a:off x="460375" y="228600"/>
            <a:ext cx="5635625" cy="9906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19711219"/>
      </p:ext>
    </p:extLst>
  </p:cSld>
  <p:clrMapOvr>
    <a:masterClrMapping/>
  </p:clrMapOv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14" name="Rectangle 13"/>
          <p:cNvSpPr/>
          <p:nvPr userDrawn="1"/>
        </p:nvSpPr>
        <p:spPr bwMode="gray">
          <a:xfrm>
            <a:off x="0" y="4251297"/>
            <a:ext cx="12192000" cy="162880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4">
              <a:lnSpc>
                <a:spcPct val="100000"/>
              </a:lnSpc>
              <a:spcBef>
                <a:spcPct val="50000"/>
              </a:spcBef>
              <a:spcAft>
                <a:spcPct val="0"/>
              </a:spcAft>
            </a:pPr>
            <a:endParaRPr lang="en-US" sz="1800" dirty="0" smtClean="0">
              <a:solidFill>
                <a:srgbClr val="FFFFFF"/>
              </a:solidFill>
            </a:endParaRPr>
          </a:p>
        </p:txBody>
      </p:sp>
      <p:sp>
        <p:nvSpPr>
          <p:cNvPr id="12" name="Text Placeholder 11"/>
          <p:cNvSpPr>
            <a:spLocks noGrp="1"/>
          </p:cNvSpPr>
          <p:nvPr>
            <p:ph type="body" sz="quarter" idx="10"/>
          </p:nvPr>
        </p:nvSpPr>
        <p:spPr bwMode="gray">
          <a:xfrm>
            <a:off x="469899" y="4515065"/>
            <a:ext cx="11250615" cy="1101266"/>
          </a:xfrm>
          <a:prstGeom prst="rect">
            <a:avLst/>
          </a:prstGeom>
          <a:noFill/>
        </p:spPr>
        <p:txBody>
          <a:bodyPr lIns="0" tIns="0" rIns="0" bIns="0" anchor="ctr" anchorCtr="0"/>
          <a:lstStyle>
            <a:lvl1pPr marL="0" indent="0">
              <a:buNone/>
              <a:defRPr>
                <a:solidFill>
                  <a:schemeClr val="bg1"/>
                </a:solidFill>
              </a:defRPr>
            </a:lvl1pPr>
            <a:lvl2pPr marL="318436" indent="0">
              <a:buNone/>
              <a:defRPr>
                <a:solidFill>
                  <a:schemeClr val="bg1"/>
                </a:solidFill>
              </a:defRPr>
            </a:lvl2pPr>
            <a:lvl3pPr marL="683650" indent="0">
              <a:buNone/>
              <a:defRPr>
                <a:solidFill>
                  <a:schemeClr val="bg1"/>
                </a:solidFill>
              </a:defRPr>
            </a:lvl3pPr>
            <a:lvl4pPr marL="957955" indent="0">
              <a:buNone/>
              <a:defRPr>
                <a:solidFill>
                  <a:schemeClr val="bg1"/>
                </a:solidFill>
              </a:defRPr>
            </a:lvl4pPr>
            <a:lvl5pPr marL="1232261" indent="0">
              <a:buNone/>
              <a:defRPr>
                <a:solidFill>
                  <a:schemeClr val="bg1"/>
                </a:solidFill>
              </a:defRPr>
            </a:lvl5pPr>
          </a:lstStyle>
          <a:p>
            <a:pPr lvl="0"/>
            <a:r>
              <a:rPr lang="en-US" dirty="0" smtClean="0"/>
              <a:t>Click to edit Master text styles</a:t>
            </a:r>
          </a:p>
        </p:txBody>
      </p:sp>
      <p:sp>
        <p:nvSpPr>
          <p:cNvPr id="3" name="Title 2"/>
          <p:cNvSpPr>
            <a:spLocks noGrp="1"/>
          </p:cNvSpPr>
          <p:nvPr>
            <p:ph type="title"/>
          </p:nvPr>
        </p:nvSpPr>
        <p:spPr bwMode="auto"/>
        <p:txBody>
          <a:bodyPr/>
          <a:lstStyle/>
          <a:p>
            <a:r>
              <a:rPr lang="en-US" dirty="0" smtClean="0"/>
              <a:t>Click to edit Master title style</a:t>
            </a:r>
            <a:endParaRPr lang="en-US" dirty="0"/>
          </a:p>
        </p:txBody>
      </p:sp>
      <p:sp>
        <p:nvSpPr>
          <p:cNvPr id="7" name="Isosceles Triangle 6"/>
          <p:cNvSpPr/>
          <p:nvPr userDrawn="1"/>
        </p:nvSpPr>
        <p:spPr bwMode="gray">
          <a:xfrm rot="10800000">
            <a:off x="365682" y="4251297"/>
            <a:ext cx="305136" cy="263048"/>
          </a:xfrm>
          <a:prstGeom prst="triangle">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4" name="Text Placeholder 3"/>
          <p:cNvSpPr>
            <a:spLocks noGrp="1"/>
          </p:cNvSpPr>
          <p:nvPr>
            <p:ph type="body" sz="quarter" idx="11"/>
          </p:nvPr>
        </p:nvSpPr>
        <p:spPr bwMode="gray">
          <a:xfrm>
            <a:off x="460375" y="1325563"/>
            <a:ext cx="11272838" cy="29250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225140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ction Item_2">
    <p:spTree>
      <p:nvGrpSpPr>
        <p:cNvPr id="1" name=""/>
        <p:cNvGrpSpPr/>
        <p:nvPr/>
      </p:nvGrpSpPr>
      <p:grpSpPr>
        <a:xfrm>
          <a:off x="0" y="0"/>
          <a:ext cx="0" cy="0"/>
          <a:chOff x="0" y="0"/>
          <a:chExt cx="0" cy="0"/>
        </a:xfrm>
      </p:grpSpPr>
      <p:sp>
        <p:nvSpPr>
          <p:cNvPr id="6" name="Rectangle 5"/>
          <p:cNvSpPr/>
          <p:nvPr/>
        </p:nvSpPr>
        <p:spPr bwMode="gray">
          <a:xfrm>
            <a:off x="7970837" y="1"/>
            <a:ext cx="4221163" cy="5880099"/>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4">
              <a:lnSpc>
                <a:spcPct val="100000"/>
              </a:lnSpc>
              <a:spcBef>
                <a:spcPct val="50000"/>
              </a:spcBef>
              <a:spcAft>
                <a:spcPct val="0"/>
              </a:spcAft>
            </a:pPr>
            <a:endParaRPr lang="en-US" sz="1800" dirty="0" smtClean="0">
              <a:solidFill>
                <a:srgbClr val="FFFFFF"/>
              </a:solidFill>
            </a:endParaRPr>
          </a:p>
        </p:txBody>
      </p:sp>
      <p:sp>
        <p:nvSpPr>
          <p:cNvPr id="8" name="Text Placeholder 11"/>
          <p:cNvSpPr>
            <a:spLocks noGrp="1"/>
          </p:cNvSpPr>
          <p:nvPr>
            <p:ph type="body" sz="quarter" idx="12"/>
          </p:nvPr>
        </p:nvSpPr>
        <p:spPr bwMode="gray">
          <a:xfrm>
            <a:off x="8363167" y="431521"/>
            <a:ext cx="3370046" cy="5620029"/>
          </a:xfrm>
          <a:prstGeom prst="rect">
            <a:avLst/>
          </a:prstGeom>
          <a:noFill/>
        </p:spPr>
        <p:txBody>
          <a:bodyPr lIns="0" tIns="0" rIns="0" bIns="0"/>
          <a:lstStyle>
            <a:lvl1pPr marL="0" indent="0">
              <a:buClr>
                <a:schemeClr val="bg1"/>
              </a:buClr>
              <a:buFont typeface="Arial" panose="020B0604020202020204" pitchFamily="34" charset="0"/>
              <a:buNone/>
              <a:defRPr>
                <a:solidFill>
                  <a:schemeClr val="bg1"/>
                </a:solidFill>
              </a:defRPr>
            </a:lvl1pPr>
            <a:lvl2pPr marL="0" indent="-274320">
              <a:buClr>
                <a:schemeClr val="bg1"/>
              </a:buClr>
              <a:buFont typeface="Arial" panose="020B0604020202020204" pitchFamily="34" charset="0"/>
              <a:buChar char="•"/>
              <a:defRPr>
                <a:solidFill>
                  <a:schemeClr val="bg1"/>
                </a:solidFill>
              </a:defRPr>
            </a:lvl2pPr>
            <a:lvl3pPr marL="640080" indent="-274320">
              <a:buClr>
                <a:schemeClr val="bg1"/>
              </a:buClr>
              <a:buFont typeface="Arial" panose="020B0604020202020204" pitchFamily="34" charset="0"/>
              <a:buChar char="–"/>
              <a:defRPr>
                <a:solidFill>
                  <a:schemeClr val="bg1"/>
                </a:solidFill>
              </a:defRPr>
            </a:lvl3pPr>
            <a:lvl4pPr marL="914400" indent="-182880">
              <a:buClr>
                <a:schemeClr val="bg1"/>
              </a:buClr>
              <a:buFont typeface="Arial" panose="020B0604020202020204" pitchFamily="34" charset="0"/>
              <a:buChar char="•"/>
              <a:defRPr>
                <a:solidFill>
                  <a:schemeClr val="bg1"/>
                </a:solidFill>
              </a:defRPr>
            </a:lvl4pPr>
            <a:lvl5pPr marL="1575161" indent="-342900">
              <a:buClr>
                <a:schemeClr val="bg1"/>
              </a:buClr>
              <a:buFont typeface="Arial" panose="020B0604020202020204" pitchFamily="34" charset="0"/>
              <a:buChar cha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Isosceles Triangle 6"/>
          <p:cNvSpPr/>
          <p:nvPr userDrawn="1"/>
        </p:nvSpPr>
        <p:spPr bwMode="gray">
          <a:xfrm rot="5400000">
            <a:off x="7949793" y="477617"/>
            <a:ext cx="305136" cy="263048"/>
          </a:xfrm>
          <a:prstGeom prst="triangle">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5" name="Title 4"/>
          <p:cNvSpPr>
            <a:spLocks noGrp="1"/>
          </p:cNvSpPr>
          <p:nvPr>
            <p:ph type="title"/>
          </p:nvPr>
        </p:nvSpPr>
        <p:spPr bwMode="auto"/>
        <p:txBody>
          <a:bodyPr/>
          <a:lstStyle/>
          <a:p>
            <a:r>
              <a:rPr lang="en-US" dirty="0" smtClean="0"/>
              <a:t>Click to edit Master title style</a:t>
            </a:r>
            <a:endParaRPr lang="en-US" dirty="0"/>
          </a:p>
        </p:txBody>
      </p:sp>
      <p:sp>
        <p:nvSpPr>
          <p:cNvPr id="12" name="Text Placeholder 11"/>
          <p:cNvSpPr>
            <a:spLocks noGrp="1"/>
          </p:cNvSpPr>
          <p:nvPr>
            <p:ph type="body" sz="quarter" idx="16"/>
          </p:nvPr>
        </p:nvSpPr>
        <p:spPr bwMode="gray">
          <a:xfrm>
            <a:off x="460375" y="1325563"/>
            <a:ext cx="7510463" cy="47259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4580353"/>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51351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Thirds Image">
    <p:spTree>
      <p:nvGrpSpPr>
        <p:cNvPr id="1" name=""/>
        <p:cNvGrpSpPr/>
        <p:nvPr/>
      </p:nvGrpSpPr>
      <p:grpSpPr>
        <a:xfrm>
          <a:off x="0" y="0"/>
          <a:ext cx="0" cy="0"/>
          <a:chOff x="0" y="0"/>
          <a:chExt cx="0" cy="0"/>
        </a:xfrm>
      </p:grpSpPr>
      <p:sp>
        <p:nvSpPr>
          <p:cNvPr id="3" name="Rectangle 160"/>
          <p:cNvSpPr>
            <a:spLocks noChangeArrowheads="1"/>
          </p:cNvSpPr>
          <p:nvPr userDrawn="1"/>
        </p:nvSpPr>
        <p:spPr bwMode="gray">
          <a:xfrm>
            <a:off x="0" y="0"/>
            <a:ext cx="4071938" cy="58801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a:solidFill>
                <a:srgbClr val="702906"/>
              </a:solidFill>
            </a:endParaRPr>
          </a:p>
        </p:txBody>
      </p:sp>
      <p:sp>
        <p:nvSpPr>
          <p:cNvPr id="6" name="Title 5"/>
          <p:cNvSpPr>
            <a:spLocks noGrp="1"/>
          </p:cNvSpPr>
          <p:nvPr>
            <p:ph type="title" hasCustomPrompt="1"/>
          </p:nvPr>
        </p:nvSpPr>
        <p:spPr bwMode="gray">
          <a:xfrm>
            <a:off x="155657" y="1325563"/>
            <a:ext cx="3885991" cy="1329595"/>
          </a:xfrm>
        </p:spPr>
        <p:txBody>
          <a:bodyPr wrap="square" tIns="0" anchor="b" anchorCtr="0">
            <a:spAutoFit/>
          </a:bodyPr>
          <a:lstStyle>
            <a:lvl1pPr algn="ctr">
              <a:defRPr sz="9600">
                <a:solidFill>
                  <a:schemeClr val="bg1"/>
                </a:solidFill>
              </a:defRPr>
            </a:lvl1pPr>
          </a:lstStyle>
          <a:p>
            <a:r>
              <a:rPr lang="en-US" dirty="0" smtClean="0"/>
              <a:t>Title</a:t>
            </a:r>
            <a:endParaRPr lang="en-US" dirty="0"/>
          </a:p>
        </p:txBody>
      </p:sp>
      <p:sp>
        <p:nvSpPr>
          <p:cNvPr id="8" name="Text Placeholder 7"/>
          <p:cNvSpPr>
            <a:spLocks noGrp="1"/>
          </p:cNvSpPr>
          <p:nvPr>
            <p:ph type="body" sz="quarter" idx="12"/>
          </p:nvPr>
        </p:nvSpPr>
        <p:spPr bwMode="gray">
          <a:xfrm>
            <a:off x="152400" y="2703059"/>
            <a:ext cx="3916363" cy="2130425"/>
          </a:xfrm>
        </p:spPr>
        <p:txBody>
          <a:bodyPr>
            <a:normAutofit/>
          </a:bodyPr>
          <a:lstStyle>
            <a:lvl1pPr marL="0" indent="0" algn="ctr">
              <a:buFontTx/>
              <a:buNone/>
              <a:defRPr sz="36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09980425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ction Plan 2">
    <p:spTree>
      <p:nvGrpSpPr>
        <p:cNvPr id="1" name=""/>
        <p:cNvGrpSpPr/>
        <p:nvPr/>
      </p:nvGrpSpPr>
      <p:grpSpPr>
        <a:xfrm>
          <a:off x="0" y="0"/>
          <a:ext cx="0" cy="0"/>
          <a:chOff x="0" y="0"/>
          <a:chExt cx="0" cy="0"/>
        </a:xfrm>
      </p:grpSpPr>
      <p:sp>
        <p:nvSpPr>
          <p:cNvPr id="5" name="Rectangle 4"/>
          <p:cNvSpPr/>
          <p:nvPr userDrawn="1"/>
        </p:nvSpPr>
        <p:spPr bwMode="gray">
          <a:xfrm>
            <a:off x="0" y="0"/>
            <a:ext cx="12192000" cy="1099757"/>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4">
              <a:lnSpc>
                <a:spcPct val="100000"/>
              </a:lnSpc>
              <a:spcBef>
                <a:spcPct val="50000"/>
              </a:spcBef>
              <a:spcAft>
                <a:spcPct val="0"/>
              </a:spcAft>
            </a:pPr>
            <a:endParaRPr lang="en-US" sz="1800" dirty="0" smtClean="0">
              <a:solidFill>
                <a:srgbClr val="FFFFFF"/>
              </a:solidFill>
            </a:endParaRPr>
          </a:p>
        </p:txBody>
      </p:sp>
      <p:sp>
        <p:nvSpPr>
          <p:cNvPr id="6" name="Isosceles Triangle 5"/>
          <p:cNvSpPr/>
          <p:nvPr userDrawn="1"/>
        </p:nvSpPr>
        <p:spPr bwMode="gray">
          <a:xfrm rot="10800000">
            <a:off x="403591" y="993547"/>
            <a:ext cx="749808" cy="411480"/>
          </a:xfrm>
          <a:prstGeom prst="triangle">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4">
              <a:lnSpc>
                <a:spcPct val="100000"/>
              </a:lnSpc>
              <a:spcBef>
                <a:spcPct val="50000"/>
              </a:spcBef>
              <a:spcAft>
                <a:spcPct val="0"/>
              </a:spcAft>
            </a:pPr>
            <a:endParaRPr lang="en-US" sz="1800" dirty="0" smtClean="0">
              <a:solidFill>
                <a:srgbClr val="FFFFFF"/>
              </a:solidFill>
            </a:endParaRPr>
          </a:p>
        </p:txBody>
      </p:sp>
      <p:sp>
        <p:nvSpPr>
          <p:cNvPr id="11" name="Text Placeholder 10"/>
          <p:cNvSpPr>
            <a:spLocks noGrp="1"/>
          </p:cNvSpPr>
          <p:nvPr>
            <p:ph type="body" sz="quarter" idx="10"/>
          </p:nvPr>
        </p:nvSpPr>
        <p:spPr bwMode="gray">
          <a:xfrm>
            <a:off x="460375" y="1409700"/>
            <a:ext cx="11272837" cy="4660900"/>
          </a:xfrm>
          <a:prstGeom prst="rect">
            <a:avLst/>
          </a:prstGeom>
        </p:spPr>
        <p:txBody>
          <a:bodyPr/>
          <a:lstStyle>
            <a:lvl1pPr marL="0" indent="0">
              <a:buNone/>
              <a:defRPr b="1"/>
            </a:lvl1pPr>
            <a:lvl4pPr marL="146304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88119546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7"/>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5" name="Content Placeholder 4"/>
          <p:cNvSpPr>
            <a:spLocks noGrp="1"/>
          </p:cNvSpPr>
          <p:nvPr>
            <p:ph sz="quarter" idx="11"/>
          </p:nvPr>
        </p:nvSpPr>
        <p:spPr bwMode="gray">
          <a:xfrm>
            <a:off x="469901" y="1325562"/>
            <a:ext cx="11250612" cy="474503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092721149"/>
      </p:ext>
    </p:extLst>
  </p:cSld>
  <p:clrMapOvr>
    <a:masterClrMapping/>
  </p:clrMapOvr>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ue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467315092"/>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Box 91"/>
          <p:cNvSpPr txBox="1">
            <a:spLocks noChangeAspect="1" noChangeArrowheads="1"/>
          </p:cNvSpPr>
          <p:nvPr userDrawn="1"/>
        </p:nvSpPr>
        <p:spPr bwMode="gray">
          <a:xfrm>
            <a:off x="304800" y="6131173"/>
            <a:ext cx="6229673" cy="309315"/>
          </a:xfrm>
          <a:prstGeom prst="rect">
            <a:avLst/>
          </a:prstGeom>
        </p:spPr>
        <p:txBody>
          <a:bodyPr wrap="square" lIns="0" tIns="91440" rIns="0" bIns="91440" anchor="b">
            <a:spAutoFit/>
          </a:bodyPr>
          <a:lstStyle>
            <a:defPPr>
              <a:defRPr lang="en-US"/>
            </a:defPPr>
            <a:lvl1pPr algn="l">
              <a:spcBef>
                <a:spcPts val="0"/>
              </a:spcBef>
              <a:spcAft>
                <a:spcPts val="0"/>
              </a:spcAft>
              <a:defRPr sz="900">
                <a:solidFill>
                  <a:srgbClr val="000000"/>
                </a:solidFill>
                <a:latin typeface="Arial" panose="020B0604020202020204" pitchFamily="34" charset="0"/>
              </a:defRPr>
            </a:lvl1pPr>
          </a:lstStyle>
          <a:p>
            <a:pPr>
              <a:spcAft>
                <a:spcPts val="600"/>
              </a:spcAft>
            </a:pPr>
            <a:r>
              <a:rPr lang="en-US" dirty="0" smtClean="0"/>
              <a:t>For more information, stop by Gartner Research Zone.</a:t>
            </a:r>
          </a:p>
        </p:txBody>
      </p:sp>
    </p:spTree>
    <p:extLst>
      <p:ext uri="{BB962C8B-B14F-4D97-AF65-F5344CB8AC3E}">
        <p14:creationId xmlns:p14="http://schemas.microsoft.com/office/powerpoint/2010/main" val="396473315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2" name="Title 1"/>
          <p:cNvSpPr>
            <a:spLocks noGrp="1"/>
          </p:cNvSpPr>
          <p:nvPr>
            <p:ph type="title"/>
          </p:nvPr>
        </p:nvSpPr>
        <p:spPr bwMode="gray">
          <a:xfrm>
            <a:off x="460375" y="228600"/>
            <a:ext cx="11272838" cy="990600"/>
          </a:xfrm>
        </p:spPr>
        <p:txBody>
          <a:bodyPr/>
          <a:lstStyle>
            <a:lvl1pPr>
              <a:defRPr>
                <a:solidFill>
                  <a:schemeClr val="bg1"/>
                </a:solidFill>
              </a:defRPr>
            </a:lvl1pPr>
          </a:lstStyle>
          <a:p>
            <a:r>
              <a:rPr lang="en-US" smtClean="0"/>
              <a:t>Click to edit Master title style</a:t>
            </a:r>
            <a:endParaRPr lang="en-US"/>
          </a:p>
        </p:txBody>
      </p:sp>
      <p:sp>
        <p:nvSpPr>
          <p:cNvPr id="5" name="Content Placeholder 4"/>
          <p:cNvSpPr>
            <a:spLocks noGrp="1"/>
          </p:cNvSpPr>
          <p:nvPr>
            <p:ph sz="quarter" idx="11"/>
          </p:nvPr>
        </p:nvSpPr>
        <p:spPr bwMode="gray">
          <a:xfrm>
            <a:off x="460375" y="1325562"/>
            <a:ext cx="11272838" cy="47450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2421621"/>
      </p:ext>
    </p:extLst>
  </p:cSld>
  <p:clrMapOvr>
    <a:masterClrMapping/>
  </p:clrMapOvr>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ck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164244235"/>
      </p:ext>
    </p:extLst>
  </p:cSld>
  <p:clrMapOvr>
    <a:masterClrMapping/>
  </p:clrMapOvr>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3" name="Rectangle 2"/>
          <p:cNvSpPr/>
          <p:nvPr userDrawn="1"/>
        </p:nvSpPr>
        <p:spPr bwMode="gray">
          <a:xfrm>
            <a:off x="0" y="1"/>
            <a:ext cx="12192000" cy="5880099"/>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4">
              <a:lnSpc>
                <a:spcPct val="100000"/>
              </a:lnSpc>
              <a:spcBef>
                <a:spcPct val="50000"/>
              </a:spcBef>
              <a:spcAft>
                <a:spcPct val="0"/>
              </a:spcAft>
            </a:pPr>
            <a:endParaRPr lang="en-US" sz="1800" dirty="0" smtClean="0">
              <a:solidFill>
                <a:srgbClr val="FFFFFF"/>
              </a:solidFill>
            </a:endParaRPr>
          </a:p>
        </p:txBody>
      </p:sp>
      <p:sp>
        <p:nvSpPr>
          <p:cNvPr id="5" name="Rectangle 7"/>
          <p:cNvSpPr>
            <a:spLocks noChangeArrowheads="1"/>
          </p:cNvSpPr>
          <p:nvPr userDrawn="1"/>
        </p:nvSpPr>
        <p:spPr bwMode="gray">
          <a:xfrm>
            <a:off x="927100" y="933450"/>
            <a:ext cx="8686800" cy="4139950"/>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spcBef>
                <a:spcPct val="50000"/>
              </a:spcBef>
            </a:pPr>
            <a:endParaRPr lang="en-US" sz="1800" dirty="0">
              <a:solidFill>
                <a:srgbClr val="FFFFFF"/>
              </a:solidFill>
            </a:endParaRPr>
          </a:p>
        </p:txBody>
      </p:sp>
      <p:sp>
        <p:nvSpPr>
          <p:cNvPr id="8" name="Text Placeholder 8"/>
          <p:cNvSpPr>
            <a:spLocks noGrp="1"/>
          </p:cNvSpPr>
          <p:nvPr>
            <p:ph type="body" sz="quarter" idx="11"/>
          </p:nvPr>
        </p:nvSpPr>
        <p:spPr bwMode="auto">
          <a:xfrm>
            <a:off x="1152525" y="1162050"/>
            <a:ext cx="8203012" cy="3695700"/>
          </a:xfrm>
          <a:prstGeom prst="rect">
            <a:avLst/>
          </a:prstGeom>
        </p:spPr>
        <p:txBody>
          <a:bodyPr anchor="ctr" anchorCtr="0"/>
          <a:lstStyle>
            <a:lvl1pPr marL="0" indent="0">
              <a:lnSpc>
                <a:spcPct val="90000"/>
              </a:lnSpc>
              <a:buNone/>
              <a:defRPr sz="4200" b="1" baseline="0"/>
            </a:lvl1pPr>
          </a:lstStyle>
          <a:p>
            <a:pPr lvl="0"/>
            <a:r>
              <a:rPr lang="en-US" dirty="0" smtClean="0"/>
              <a:t>Click to edit Master text styles</a:t>
            </a:r>
          </a:p>
        </p:txBody>
      </p:sp>
    </p:spTree>
    <p:extLst>
      <p:ext uri="{BB962C8B-B14F-4D97-AF65-F5344CB8AC3E}">
        <p14:creationId xmlns:p14="http://schemas.microsoft.com/office/powerpoint/2010/main" val="1484467979"/>
      </p:ext>
    </p:extLst>
  </p:cSld>
  <p:clrMapOvr>
    <a:masterClrMapping/>
  </p:clrMapOvr>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ivider Slide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2"/>
            <a:ext cx="12192000" cy="5880102"/>
          </a:xfrm>
          <a:prstGeom prst="rect">
            <a:avLst/>
          </a:prstGeom>
        </p:spPr>
      </p:pic>
      <p:sp>
        <p:nvSpPr>
          <p:cNvPr id="5" name="Rectangle 7"/>
          <p:cNvSpPr>
            <a:spLocks noChangeArrowheads="1"/>
          </p:cNvSpPr>
          <p:nvPr userDrawn="1"/>
        </p:nvSpPr>
        <p:spPr bwMode="gray">
          <a:xfrm>
            <a:off x="640162" y="638173"/>
            <a:ext cx="7667505" cy="3654175"/>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spcBef>
                <a:spcPct val="50000"/>
              </a:spcBef>
            </a:pPr>
            <a:endParaRPr lang="en-US" sz="1800" dirty="0">
              <a:solidFill>
                <a:srgbClr val="FFFFFF"/>
              </a:solidFill>
            </a:endParaRPr>
          </a:p>
        </p:txBody>
      </p:sp>
      <p:sp>
        <p:nvSpPr>
          <p:cNvPr id="8" name="Text Placeholder 8"/>
          <p:cNvSpPr>
            <a:spLocks noGrp="1"/>
          </p:cNvSpPr>
          <p:nvPr>
            <p:ph type="body" sz="quarter" idx="11"/>
          </p:nvPr>
        </p:nvSpPr>
        <p:spPr bwMode="auto">
          <a:xfrm>
            <a:off x="1010449" y="814645"/>
            <a:ext cx="6984757" cy="3262053"/>
          </a:xfrm>
          <a:prstGeom prst="rect">
            <a:avLst/>
          </a:prstGeom>
        </p:spPr>
        <p:txBody>
          <a:bodyPr anchor="ctr" anchorCtr="0"/>
          <a:lstStyle>
            <a:lvl1pPr marL="0" indent="0">
              <a:lnSpc>
                <a:spcPct val="90000"/>
              </a:lnSpc>
              <a:buNone/>
              <a:defRPr sz="4200" b="1" baseline="0"/>
            </a:lvl1pPr>
          </a:lstStyle>
          <a:p>
            <a:pPr lvl="0"/>
            <a:r>
              <a:rPr lang="en-US" dirty="0" smtClean="0"/>
              <a:t>Click to edit Master text styles</a:t>
            </a:r>
          </a:p>
        </p:txBody>
      </p:sp>
    </p:spTree>
    <p:extLst>
      <p:ext uri="{BB962C8B-B14F-4D97-AF65-F5344CB8AC3E}">
        <p14:creationId xmlns:p14="http://schemas.microsoft.com/office/powerpoint/2010/main" val="400644019"/>
      </p:ext>
    </p:extLst>
  </p:cSld>
  <p:clrMapOvr>
    <a:masterClrMapping/>
  </p:clrMapOvr>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Divider Slide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2"/>
            <a:ext cx="12192000" cy="5880102"/>
          </a:xfrm>
          <a:prstGeom prst="rect">
            <a:avLst/>
          </a:prstGeom>
        </p:spPr>
      </p:pic>
      <p:sp>
        <p:nvSpPr>
          <p:cNvPr id="6" name="Rectangle 7"/>
          <p:cNvSpPr>
            <a:spLocks noChangeArrowheads="1"/>
          </p:cNvSpPr>
          <p:nvPr userDrawn="1"/>
        </p:nvSpPr>
        <p:spPr bwMode="gray">
          <a:xfrm>
            <a:off x="640162" y="638173"/>
            <a:ext cx="7667505" cy="3654175"/>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spcBef>
                <a:spcPct val="50000"/>
              </a:spcBef>
            </a:pPr>
            <a:endParaRPr lang="en-US" sz="1800" dirty="0">
              <a:solidFill>
                <a:srgbClr val="FFFFFF"/>
              </a:solidFill>
            </a:endParaRPr>
          </a:p>
        </p:txBody>
      </p:sp>
      <p:sp>
        <p:nvSpPr>
          <p:cNvPr id="7" name="Text Placeholder 8"/>
          <p:cNvSpPr>
            <a:spLocks noGrp="1"/>
          </p:cNvSpPr>
          <p:nvPr>
            <p:ph type="body" sz="quarter" idx="11"/>
          </p:nvPr>
        </p:nvSpPr>
        <p:spPr bwMode="auto">
          <a:xfrm>
            <a:off x="1010449" y="814645"/>
            <a:ext cx="6984757" cy="3262053"/>
          </a:xfrm>
          <a:prstGeom prst="rect">
            <a:avLst/>
          </a:prstGeom>
        </p:spPr>
        <p:txBody>
          <a:bodyPr anchor="ctr" anchorCtr="0"/>
          <a:lstStyle>
            <a:lvl1pPr marL="0" indent="0">
              <a:lnSpc>
                <a:spcPct val="90000"/>
              </a:lnSpc>
              <a:buNone/>
              <a:defRPr sz="4200" b="1" baseline="0"/>
            </a:lvl1pPr>
          </a:lstStyle>
          <a:p>
            <a:pPr lvl="0"/>
            <a:r>
              <a:rPr lang="en-US" dirty="0" smtClean="0"/>
              <a:t>Click to edit Master text styles</a:t>
            </a:r>
          </a:p>
        </p:txBody>
      </p:sp>
      <p:sp>
        <p:nvSpPr>
          <p:cNvPr id="8"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Tree>
    <p:extLst>
      <p:ext uri="{BB962C8B-B14F-4D97-AF65-F5344CB8AC3E}">
        <p14:creationId xmlns:p14="http://schemas.microsoft.com/office/powerpoint/2010/main" val="3102109038"/>
      </p:ext>
    </p:extLst>
  </p:cSld>
  <p:clrMapOvr>
    <a:masterClrMapping/>
  </p:clrMapOvr>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5791200" y="6388870"/>
            <a:ext cx="609600" cy="228600"/>
          </a:xfrm>
          <a:prstGeom prst="rect">
            <a:avLst/>
          </a:prstGeom>
        </p:spPr>
        <p:txBody>
          <a:bodyPr/>
          <a:lstStyle/>
          <a:p>
            <a:r>
              <a:rPr lang="en-US" dirty="0" smtClean="0">
                <a:solidFill>
                  <a:srgbClr val="000000"/>
                </a:solidFill>
              </a:rPr>
              <a:t> 11</a:t>
            </a:r>
            <a:endParaRPr lang="en-US" dirty="0">
              <a:solidFill>
                <a:srgbClr val="000000"/>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2BE82A1-1471-4A84-9651-A3C91631D87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069014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15"/>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12192000" cy="3200400"/>
          </a:xfrm>
          <a:prstGeom prst="rect">
            <a:avLst/>
          </a:prstGeom>
        </p:spPr>
      </p:pic>
      <p:grpSp>
        <p:nvGrpSpPr>
          <p:cNvPr id="18" name="Group 292"/>
          <p:cNvGrpSpPr>
            <a:grpSpLocks noChangeAspect="1"/>
          </p:cNvGrpSpPr>
          <p:nvPr userDrawn="1"/>
        </p:nvGrpSpPr>
        <p:grpSpPr bwMode="gray">
          <a:xfrm>
            <a:off x="9990667" y="6369051"/>
            <a:ext cx="1524000" cy="257175"/>
            <a:chOff x="3020" y="3469"/>
            <a:chExt cx="1440" cy="326"/>
          </a:xfrm>
        </p:grpSpPr>
        <p:sp>
          <p:nvSpPr>
            <p:cNvPr id="19" name="Freeform 293"/>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0" name="Freeform 294"/>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1" name="Freeform 295"/>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2" name="Freeform 296"/>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3" name="Freeform 297"/>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4" name="Freeform 298"/>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5" name="Freeform 299"/>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6" name="Freeform 300"/>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grpSp>
      <p:sp>
        <p:nvSpPr>
          <p:cNvPr id="27" name="Rectangle 223"/>
          <p:cNvSpPr>
            <a:spLocks noGrp="1" noChangeArrowheads="1"/>
          </p:cNvSpPr>
          <p:nvPr>
            <p:ph type="subTitle" idx="1"/>
          </p:nvPr>
        </p:nvSpPr>
        <p:spPr bwMode="gray">
          <a:xfrm>
            <a:off x="675217" y="3468688"/>
            <a:ext cx="10847916" cy="2203450"/>
          </a:xfrm>
          <a:ln/>
        </p:spPr>
        <p:txBody>
          <a:bodyPr lIns="91440" rIns="0"/>
          <a:lstStyle>
            <a:lvl1pPr marL="0" indent="0" algn="r">
              <a:buFont typeface="Times" pitchFamily="18" charset="0"/>
              <a:buNone/>
              <a:defRPr sz="2600"/>
            </a:lvl1pPr>
          </a:lstStyle>
          <a:p>
            <a:r>
              <a:rPr lang="en-US" dirty="0" smtClean="0"/>
              <a:t>Click to edit Master subtitle style</a:t>
            </a:r>
            <a:endParaRPr lang="en-US" dirty="0"/>
          </a:p>
        </p:txBody>
      </p:sp>
      <p:sp>
        <p:nvSpPr>
          <p:cNvPr id="28" name="Rectangle 122"/>
          <p:cNvSpPr>
            <a:spLocks noGrp="1" noChangeArrowheads="1"/>
          </p:cNvSpPr>
          <p:nvPr>
            <p:ph type="ctrTitle"/>
          </p:nvPr>
        </p:nvSpPr>
        <p:spPr bwMode="gray">
          <a:xfrm>
            <a:off x="675217" y="420689"/>
            <a:ext cx="10847916" cy="2352675"/>
          </a:xfrm>
          <a:ln/>
        </p:spPr>
        <p:txBody>
          <a:bodyPr lIns="0" tIns="45720" bIns="45720" anchor="b"/>
          <a:lstStyle>
            <a:lvl1pPr>
              <a:defRPr sz="3800">
                <a:solidFill>
                  <a:schemeClr val="bg1"/>
                </a:solidFill>
              </a:defRPr>
            </a:lvl1pPr>
          </a:lstStyle>
          <a:p>
            <a:r>
              <a:rPr lang="en-US" dirty="0" smtClean="0"/>
              <a:t>Click to edit Master title style</a:t>
            </a:r>
            <a:endParaRPr lang="en-US" dirty="0"/>
          </a:p>
        </p:txBody>
      </p:sp>
      <p:sp>
        <p:nvSpPr>
          <p:cNvPr id="15" name="Rectangle 288"/>
          <p:cNvSpPr>
            <a:spLocks noChangeArrowheads="1"/>
          </p:cNvSpPr>
          <p:nvPr userDrawn="1"/>
        </p:nvSpPr>
        <p:spPr bwMode="gray">
          <a:xfrm>
            <a:off x="675216" y="6047479"/>
            <a:ext cx="8163984" cy="581698"/>
          </a:xfrm>
          <a:prstGeom prst="rect">
            <a:avLst/>
          </a:prstGeom>
          <a:noFill/>
          <a:ln w="12700">
            <a:noFill/>
            <a:miter lim="800000"/>
            <a:headEnd type="none" w="sm" len="sm"/>
            <a:tailEnd type="none" w="sm" len="sm"/>
          </a:ln>
          <a:effectLst/>
        </p:spPr>
        <p:txBody>
          <a:bodyPr wrap="square" lIns="0" tIns="0" rIns="0" bIns="0" anchor="b">
            <a:spAutoFit/>
          </a:bodyPr>
          <a:lstStyle/>
          <a:p>
            <a:pPr algn="l">
              <a:spcBef>
                <a:spcPts val="0"/>
              </a:spcBef>
              <a:spcAft>
                <a:spcPts val="0"/>
              </a:spcAft>
            </a:pPr>
            <a:r>
              <a:rPr lang="en-US" sz="600" dirty="0" smtClean="0">
                <a:solidFill>
                  <a:srgbClr val="969696"/>
                </a:solidFill>
              </a:rPr>
              <a:t>© 2014 Gartner, Inc. and/or its affiliates. All rights reserved. Gartner is a registered trademark of Gartner, Inc. or its affiliates. This publication may not be reproduced or distributed in any form without Gartner's prior written permission. If you are authorized to access this publication, your use of it is subject to the </a:t>
            </a:r>
            <a:r>
              <a:rPr lang="en-US" sz="600" dirty="0" smtClean="0">
                <a:solidFill>
                  <a:srgbClr val="969696"/>
                </a:solidFill>
                <a:hlinkClick r:id="rId3"/>
              </a:rPr>
              <a:t>Usage Guidelines for Gartner Services</a:t>
            </a:r>
            <a:r>
              <a:rPr lang="en-US" sz="600" dirty="0" smtClean="0">
                <a:solidFill>
                  <a:srgbClr val="969696"/>
                </a:solidFill>
              </a:rPr>
              <a:t> posted on gartner.com. The information contained in this publication has been obtained from sources believed to be reliable. Gartner disclaims all warranties as to the accuracy, completeness or adequacy of such information and shall have no liability for errors, omissions or inadequacies in such information. This publication consists of the opinions of Gartner's research organization and should not be construed as statements of fact. The opinions expressed herein are subject to change without notice. Although Gartner research may include a discussion of related legal issues, Gartner does not provide legal advice or services and its research should not be construed or used as such. Gartner is a public company, and its shareholders may include firms and funds that have financial interests in entities covered in Gartner research. Gartner's Board of Directors may include senior managers of these firms or funds. Gartner research is produced independently by its research organization without input or influence from these firms, funds or their managers. For further information on the independence and integrity of Gartner research, see "</a:t>
            </a:r>
            <a:r>
              <a:rPr lang="en-US" sz="600" dirty="0" smtClean="0">
                <a:solidFill>
                  <a:srgbClr val="969696"/>
                </a:solidFill>
                <a:hlinkClick r:id="rId4"/>
              </a:rPr>
              <a:t>Guiding Principles on Independence and Objectivity</a:t>
            </a:r>
            <a:r>
              <a:rPr lang="en-US" sz="600" dirty="0" smtClean="0">
                <a:solidFill>
                  <a:srgbClr val="969696"/>
                </a:solidFill>
              </a:rPr>
              <a:t>."</a:t>
            </a:r>
          </a:p>
        </p:txBody>
      </p:sp>
    </p:spTree>
    <p:extLst>
      <p:ext uri="{BB962C8B-B14F-4D97-AF65-F5344CB8AC3E}">
        <p14:creationId xmlns:p14="http://schemas.microsoft.com/office/powerpoint/2010/main" val="196269974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75217" y="190501"/>
            <a:ext cx="10845800" cy="885825"/>
          </a:xfrm>
        </p:spPr>
        <p:txBody>
          <a:bodyPr anchor="b"/>
          <a:lstStyle/>
          <a:p>
            <a:r>
              <a:rPr lang="en-US" smtClean="0"/>
              <a:t>Click to edit Master title style</a:t>
            </a:r>
            <a:endParaRPr lang="en-US" dirty="0"/>
          </a:p>
        </p:txBody>
      </p:sp>
      <p:sp>
        <p:nvSpPr>
          <p:cNvPr id="7" name="Content Placeholder 2"/>
          <p:cNvSpPr>
            <a:spLocks noGrp="1"/>
          </p:cNvSpPr>
          <p:nvPr>
            <p:ph idx="1"/>
          </p:nvPr>
        </p:nvSpPr>
        <p:spPr bwMode="gray">
          <a:xfrm>
            <a:off x="675217" y="1362075"/>
            <a:ext cx="10847916"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gray">
          <a:xfrm>
            <a:off x="675218" y="1073150"/>
            <a:ext cx="11516783" cy="0"/>
          </a:xfrm>
          <a:prstGeom prst="line">
            <a:avLst/>
          </a:prstGeom>
          <a:noFill/>
          <a:ln w="12700" algn="ctr">
            <a:solidFill>
              <a:srgbClr val="6E96D5"/>
            </a:solidFill>
            <a:round/>
            <a:headEnd/>
            <a:tailEnd/>
          </a:ln>
        </p:spPr>
      </p:cxnSp>
      <p:sp>
        <p:nvSpPr>
          <p:cNvPr id="10" name="Rectangle 5"/>
          <p:cNvSpPr>
            <a:spLocks noGrp="1" noChangeArrowheads="1"/>
          </p:cNvSpPr>
          <p:nvPr>
            <p:ph type="ftr" sz="quarter" idx="3"/>
          </p:nvPr>
        </p:nvSpPr>
        <p:spPr bwMode="gray">
          <a:xfrm>
            <a:off x="5791200" y="6388870"/>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extLst>
      <p:ext uri="{BB962C8B-B14F-4D97-AF65-F5344CB8AC3E}">
        <p14:creationId xmlns:p14="http://schemas.microsoft.com/office/powerpoint/2010/main" val="86262333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bwMode="gray">
          <a:xfrm>
            <a:off x="675216" y="1362075"/>
            <a:ext cx="531571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3"/>
          <p:cNvSpPr>
            <a:spLocks noGrp="1"/>
          </p:cNvSpPr>
          <p:nvPr>
            <p:ph sz="half" idx="2"/>
          </p:nvPr>
        </p:nvSpPr>
        <p:spPr bwMode="gray">
          <a:xfrm>
            <a:off x="6207421" y="1362075"/>
            <a:ext cx="531571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6"/>
          <p:cNvSpPr>
            <a:spLocks noGrp="1"/>
          </p:cNvSpPr>
          <p:nvPr>
            <p:ph type="title"/>
          </p:nvPr>
        </p:nvSpPr>
        <p:spPr>
          <a:xfrm>
            <a:off x="675217" y="190501"/>
            <a:ext cx="10845800" cy="885825"/>
          </a:xfrm>
        </p:spPr>
        <p:txBody>
          <a:bodyPr/>
          <a:lstStyle/>
          <a:p>
            <a:r>
              <a:rPr lang="en-US" smtClean="0"/>
              <a:t>Click to edit Master title style</a:t>
            </a:r>
            <a:endParaRPr lang="en-US"/>
          </a:p>
        </p:txBody>
      </p:sp>
      <p:cxnSp>
        <p:nvCxnSpPr>
          <p:cNvPr id="12" name="Straight Connector 11"/>
          <p:cNvCxnSpPr>
            <a:cxnSpLocks noChangeShapeType="1"/>
          </p:cNvCxnSpPr>
          <p:nvPr userDrawn="1"/>
        </p:nvCxnSpPr>
        <p:spPr bwMode="gray">
          <a:xfrm>
            <a:off x="675218" y="1073150"/>
            <a:ext cx="11516783" cy="0"/>
          </a:xfrm>
          <a:prstGeom prst="line">
            <a:avLst/>
          </a:prstGeom>
          <a:noFill/>
          <a:ln w="12700" algn="ctr">
            <a:solidFill>
              <a:srgbClr val="6E96D5"/>
            </a:solidFill>
            <a:round/>
            <a:headEnd/>
            <a:tailEnd/>
          </a:ln>
        </p:spPr>
      </p:cxnSp>
      <p:sp>
        <p:nvSpPr>
          <p:cNvPr id="7" name="Rectangle 5"/>
          <p:cNvSpPr>
            <a:spLocks noGrp="1" noChangeArrowheads="1"/>
          </p:cNvSpPr>
          <p:nvPr>
            <p:ph type="ftr" sz="quarter" idx="3"/>
          </p:nvPr>
        </p:nvSpPr>
        <p:spPr bwMode="gray">
          <a:xfrm>
            <a:off x="5791200" y="6388870"/>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extLst>
      <p:ext uri="{BB962C8B-B14F-4D97-AF65-F5344CB8AC3E}">
        <p14:creationId xmlns:p14="http://schemas.microsoft.com/office/powerpoint/2010/main" val="161814260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4"/>
          <p:cNvSpPr>
            <a:spLocks noGrp="1"/>
          </p:cNvSpPr>
          <p:nvPr>
            <p:ph type="title"/>
          </p:nvPr>
        </p:nvSpPr>
        <p:spPr>
          <a:xfrm>
            <a:off x="675217" y="190501"/>
            <a:ext cx="10845800" cy="885825"/>
          </a:xfrm>
        </p:spPr>
        <p:txBody>
          <a:bodyPr/>
          <a:lstStyle/>
          <a:p>
            <a:r>
              <a:rPr lang="en-US" smtClean="0"/>
              <a:t>Click to edit Master title style</a:t>
            </a:r>
            <a:endParaRPr lang="en-US"/>
          </a:p>
        </p:txBody>
      </p:sp>
      <p:cxnSp>
        <p:nvCxnSpPr>
          <p:cNvPr id="8" name="Straight Connector 7"/>
          <p:cNvCxnSpPr>
            <a:cxnSpLocks noChangeShapeType="1"/>
          </p:cNvCxnSpPr>
          <p:nvPr userDrawn="1"/>
        </p:nvCxnSpPr>
        <p:spPr bwMode="gray">
          <a:xfrm>
            <a:off x="675218" y="1073150"/>
            <a:ext cx="11516783" cy="0"/>
          </a:xfrm>
          <a:prstGeom prst="line">
            <a:avLst/>
          </a:prstGeom>
          <a:noFill/>
          <a:ln w="12700" algn="ctr">
            <a:solidFill>
              <a:srgbClr val="6E96D5"/>
            </a:solidFill>
            <a:round/>
            <a:headEnd/>
            <a:tailEnd/>
          </a:ln>
        </p:spPr>
      </p:cxnSp>
      <p:sp>
        <p:nvSpPr>
          <p:cNvPr id="5" name="Rectangle 5"/>
          <p:cNvSpPr>
            <a:spLocks noGrp="1" noChangeArrowheads="1"/>
          </p:cNvSpPr>
          <p:nvPr>
            <p:ph type="ftr" sz="quarter" idx="3"/>
          </p:nvPr>
        </p:nvSpPr>
        <p:spPr bwMode="gray">
          <a:xfrm>
            <a:off x="5791200" y="6388870"/>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extLst>
      <p:ext uri="{BB962C8B-B14F-4D97-AF65-F5344CB8AC3E}">
        <p14:creationId xmlns:p14="http://schemas.microsoft.com/office/powerpoint/2010/main" val="1361098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a:xfrm>
            <a:off x="304800" y="228600"/>
            <a:ext cx="9343053" cy="535531"/>
          </a:xfrm>
        </p:spPr>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795490" y="255407"/>
            <a:ext cx="2085360" cy="465732"/>
          </a:xfrm>
          <a:prstGeom prst="rect">
            <a:avLst/>
          </a:prstGeom>
        </p:spPr>
      </p:pic>
      <p:sp>
        <p:nvSpPr>
          <p:cNvPr id="8" name="Text Box 91"/>
          <p:cNvSpPr txBox="1">
            <a:spLocks noChangeAspect="1" noChangeArrowheads="1"/>
          </p:cNvSpPr>
          <p:nvPr userDrawn="1"/>
        </p:nvSpPr>
        <p:spPr bwMode="gray">
          <a:xfrm>
            <a:off x="304800" y="6006523"/>
            <a:ext cx="6229673" cy="433965"/>
          </a:xfrm>
          <a:prstGeom prst="rect">
            <a:avLst/>
          </a:prstGeom>
        </p:spPr>
        <p:txBody>
          <a:bodyPr wrap="square" lIns="0" tIns="91440" rIns="0" bIns="91440" anchor="b">
            <a:spAutoFit/>
          </a:bodyPr>
          <a:lstStyle>
            <a:defPPr>
              <a:defRPr lang="en-US"/>
            </a:defPPr>
            <a:lvl1pPr algn="l">
              <a:spcBef>
                <a:spcPts val="0"/>
              </a:spcBef>
              <a:spcAft>
                <a:spcPts val="0"/>
              </a:spcAft>
              <a:defRPr sz="900">
                <a:solidFill>
                  <a:srgbClr val="000000"/>
                </a:solidFill>
                <a:latin typeface="Arial" panose="020B0604020202020204" pitchFamily="34" charset="0"/>
              </a:defRPr>
            </a:lvl1pPr>
          </a:lstStyle>
          <a:p>
            <a:pPr>
              <a:spcAft>
                <a:spcPts val="600"/>
              </a:spcAft>
            </a:pPr>
            <a:r>
              <a:rPr lang="en-US" dirty="0" smtClean="0"/>
              <a:t>The above research is from the Gartner for Technical Professionals Research Library</a:t>
            </a:r>
            <a:r>
              <a:rPr lang="en-US" dirty="0"/>
              <a:t>. </a:t>
            </a:r>
            <a:r>
              <a:rPr lang="en-US" dirty="0" smtClean="0"/>
              <a:t>For </a:t>
            </a:r>
            <a:r>
              <a:rPr lang="en-US" dirty="0"/>
              <a:t>more information, </a:t>
            </a:r>
            <a:r>
              <a:rPr lang="en-US" dirty="0" smtClean="0"/>
              <a:t/>
            </a:r>
            <a:br>
              <a:rPr lang="en-US" dirty="0" smtClean="0"/>
            </a:br>
            <a:r>
              <a:rPr lang="en-US" dirty="0" smtClean="0"/>
              <a:t>please </a:t>
            </a:r>
            <a:r>
              <a:rPr lang="en-US" dirty="0"/>
              <a:t>visit the Gartner Research </a:t>
            </a:r>
            <a:r>
              <a:rPr lang="en-US" dirty="0" smtClean="0"/>
              <a:t>Zone or visit </a:t>
            </a:r>
            <a:r>
              <a:rPr lang="en-US" u="sng" dirty="0" smtClean="0">
                <a:hlinkClick r:id="rId3"/>
              </a:rPr>
              <a:t>http://www.gartner.com/technology/research/technical-professionals.jsp</a:t>
            </a:r>
            <a:endParaRPr lang="en-US" b="1" i="1" dirty="0">
              <a:solidFill>
                <a:srgbClr val="FF0000"/>
              </a:solidFill>
            </a:endParaRPr>
          </a:p>
        </p:txBody>
      </p:sp>
    </p:spTree>
    <p:extLst>
      <p:ext uri="{BB962C8B-B14F-4D97-AF65-F5344CB8AC3E}">
        <p14:creationId xmlns:p14="http://schemas.microsoft.com/office/powerpoint/2010/main" val="327466359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bwMode="gray">
          <a:xfrm>
            <a:off x="5791200" y="6388870"/>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extLst>
      <p:ext uri="{BB962C8B-B14F-4D97-AF65-F5344CB8AC3E}">
        <p14:creationId xmlns:p14="http://schemas.microsoft.com/office/powerpoint/2010/main" val="1348153354"/>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grpSp>
        <p:nvGrpSpPr>
          <p:cNvPr id="29" name="Group 11"/>
          <p:cNvGrpSpPr>
            <a:grpSpLocks noChangeAspect="1"/>
          </p:cNvGrpSpPr>
          <p:nvPr userDrawn="1"/>
        </p:nvGrpSpPr>
        <p:grpSpPr bwMode="black">
          <a:xfrm>
            <a:off x="9990667" y="6369051"/>
            <a:ext cx="1524000" cy="257175"/>
            <a:chOff x="3020" y="3469"/>
            <a:chExt cx="1440" cy="326"/>
          </a:xfrm>
        </p:grpSpPr>
        <p:sp>
          <p:nvSpPr>
            <p:cNvPr id="30" name="Freeform 12"/>
            <p:cNvSpPr>
              <a:spLocks noChangeAspect="1"/>
            </p:cNvSpPr>
            <p:nvPr/>
          </p:nvSpPr>
          <p:spPr bwMode="black">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chemeClr val="bg1"/>
            </a:solidFill>
            <a:ln w="9525">
              <a:noFill/>
              <a:round/>
              <a:headEnd/>
              <a:tailEnd/>
            </a:ln>
          </p:spPr>
          <p:txBody>
            <a:bodyPr/>
            <a:lstStyle/>
            <a:p>
              <a:endParaRPr lang="en-US" sz="2400" dirty="0">
                <a:solidFill>
                  <a:srgbClr val="000000"/>
                </a:solidFill>
              </a:endParaRPr>
            </a:p>
          </p:txBody>
        </p:sp>
        <p:sp>
          <p:nvSpPr>
            <p:cNvPr id="31" name="Freeform 13"/>
            <p:cNvSpPr>
              <a:spLocks noChangeAspect="1"/>
            </p:cNvSpPr>
            <p:nvPr/>
          </p:nvSpPr>
          <p:spPr bwMode="black">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chemeClr val="bg1"/>
            </a:solidFill>
            <a:ln w="9525">
              <a:noFill/>
              <a:round/>
              <a:headEnd/>
              <a:tailEnd/>
            </a:ln>
          </p:spPr>
          <p:txBody>
            <a:bodyPr/>
            <a:lstStyle/>
            <a:p>
              <a:endParaRPr lang="en-US" sz="2400" dirty="0">
                <a:solidFill>
                  <a:srgbClr val="000000"/>
                </a:solidFill>
              </a:endParaRPr>
            </a:p>
          </p:txBody>
        </p:sp>
        <p:sp>
          <p:nvSpPr>
            <p:cNvPr id="32" name="Freeform 14"/>
            <p:cNvSpPr>
              <a:spLocks noChangeAspect="1"/>
            </p:cNvSpPr>
            <p:nvPr/>
          </p:nvSpPr>
          <p:spPr bwMode="black">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chemeClr val="bg1"/>
            </a:solidFill>
            <a:ln w="9525">
              <a:noFill/>
              <a:round/>
              <a:headEnd/>
              <a:tailEnd/>
            </a:ln>
          </p:spPr>
          <p:txBody>
            <a:bodyPr/>
            <a:lstStyle/>
            <a:p>
              <a:endParaRPr lang="en-US" sz="2400" dirty="0">
                <a:solidFill>
                  <a:srgbClr val="000000"/>
                </a:solidFill>
              </a:endParaRPr>
            </a:p>
          </p:txBody>
        </p:sp>
        <p:sp>
          <p:nvSpPr>
            <p:cNvPr id="33" name="Freeform 15"/>
            <p:cNvSpPr>
              <a:spLocks noChangeAspect="1"/>
            </p:cNvSpPr>
            <p:nvPr/>
          </p:nvSpPr>
          <p:spPr bwMode="black">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chemeClr val="bg1"/>
            </a:solidFill>
            <a:ln w="9525">
              <a:noFill/>
              <a:round/>
              <a:headEnd/>
              <a:tailEnd/>
            </a:ln>
          </p:spPr>
          <p:txBody>
            <a:bodyPr/>
            <a:lstStyle/>
            <a:p>
              <a:endParaRPr lang="en-US" sz="2400" dirty="0">
                <a:solidFill>
                  <a:srgbClr val="000000"/>
                </a:solidFill>
              </a:endParaRPr>
            </a:p>
          </p:txBody>
        </p:sp>
        <p:sp>
          <p:nvSpPr>
            <p:cNvPr id="34" name="Freeform 16"/>
            <p:cNvSpPr>
              <a:spLocks noChangeAspect="1"/>
            </p:cNvSpPr>
            <p:nvPr/>
          </p:nvSpPr>
          <p:spPr bwMode="black">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chemeClr val="bg1"/>
            </a:solidFill>
            <a:ln w="9525">
              <a:noFill/>
              <a:round/>
              <a:headEnd/>
              <a:tailEnd/>
            </a:ln>
          </p:spPr>
          <p:txBody>
            <a:bodyPr/>
            <a:lstStyle/>
            <a:p>
              <a:endParaRPr lang="en-US" sz="2400" dirty="0">
                <a:solidFill>
                  <a:srgbClr val="000000"/>
                </a:solidFill>
              </a:endParaRPr>
            </a:p>
          </p:txBody>
        </p:sp>
        <p:sp>
          <p:nvSpPr>
            <p:cNvPr id="35" name="Freeform 17"/>
            <p:cNvSpPr>
              <a:spLocks noChangeAspect="1" noEditPoints="1"/>
            </p:cNvSpPr>
            <p:nvPr/>
          </p:nvSpPr>
          <p:spPr bwMode="black">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chemeClr val="bg1"/>
            </a:solidFill>
            <a:ln w="9525">
              <a:noFill/>
              <a:round/>
              <a:headEnd/>
              <a:tailEnd/>
            </a:ln>
          </p:spPr>
          <p:txBody>
            <a:bodyPr/>
            <a:lstStyle/>
            <a:p>
              <a:endParaRPr lang="en-US" sz="2400" dirty="0">
                <a:solidFill>
                  <a:srgbClr val="000000"/>
                </a:solidFill>
              </a:endParaRPr>
            </a:p>
          </p:txBody>
        </p:sp>
        <p:sp>
          <p:nvSpPr>
            <p:cNvPr id="36" name="Freeform 18"/>
            <p:cNvSpPr>
              <a:spLocks noChangeAspect="1" noEditPoints="1"/>
            </p:cNvSpPr>
            <p:nvPr/>
          </p:nvSpPr>
          <p:spPr bwMode="black">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chemeClr val="bg1"/>
            </a:solidFill>
            <a:ln w="9525">
              <a:noFill/>
              <a:round/>
              <a:headEnd/>
              <a:tailEnd/>
            </a:ln>
          </p:spPr>
          <p:txBody>
            <a:bodyPr/>
            <a:lstStyle/>
            <a:p>
              <a:endParaRPr lang="en-US" sz="2400" dirty="0">
                <a:solidFill>
                  <a:srgbClr val="000000"/>
                </a:solidFill>
              </a:endParaRPr>
            </a:p>
          </p:txBody>
        </p:sp>
        <p:sp>
          <p:nvSpPr>
            <p:cNvPr id="37" name="Freeform 19"/>
            <p:cNvSpPr>
              <a:spLocks noChangeAspect="1" noEditPoints="1"/>
            </p:cNvSpPr>
            <p:nvPr/>
          </p:nvSpPr>
          <p:spPr bwMode="black">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chemeClr val="bg1"/>
            </a:solidFill>
            <a:ln w="9525">
              <a:noFill/>
              <a:round/>
              <a:headEnd/>
              <a:tailEnd/>
            </a:ln>
          </p:spPr>
          <p:txBody>
            <a:bodyPr/>
            <a:lstStyle/>
            <a:p>
              <a:endParaRPr lang="en-US" sz="2400" dirty="0">
                <a:solidFill>
                  <a:srgbClr val="000000"/>
                </a:solidFill>
              </a:endParaRPr>
            </a:p>
          </p:txBody>
        </p:sp>
      </p:grpSp>
      <p:sp>
        <p:nvSpPr>
          <p:cNvPr id="38" name="Rectangle 223"/>
          <p:cNvSpPr>
            <a:spLocks noGrp="1" noChangeArrowheads="1"/>
          </p:cNvSpPr>
          <p:nvPr>
            <p:ph type="subTitle" idx="1" hasCustomPrompt="1"/>
          </p:nvPr>
        </p:nvSpPr>
        <p:spPr bwMode="black">
          <a:xfrm>
            <a:off x="675218" y="3468688"/>
            <a:ext cx="10847916" cy="2203450"/>
          </a:xfrm>
          <a:noFill/>
          <a:ln w="9525">
            <a:noFill/>
            <a:miter lim="800000"/>
            <a:headEnd/>
            <a:tailEnd/>
          </a:ln>
        </p:spPr>
        <p:txBody>
          <a:bodyPr rIns="0"/>
          <a:lstStyle>
            <a:lvl1pPr marL="347663" marR="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lang="en-US" sz="2600" b="1" kern="1200">
                <a:solidFill>
                  <a:schemeClr val="bg1"/>
                </a:solidFill>
                <a:latin typeface="Arial" charset="0"/>
                <a:ea typeface="Arial Unicode MS" pitchFamily="34" charset="-128"/>
                <a:cs typeface="Arial Unicode MS" pitchFamily="34" charset="-128"/>
              </a:defRPr>
            </a:lvl1pPr>
          </a:lstStyle>
          <a:p>
            <a:r>
              <a:rPr lang="en-US" dirty="0" smtClean="0"/>
              <a:t>Divider Page Subtitle</a:t>
            </a:r>
          </a:p>
        </p:txBody>
      </p:sp>
      <p:sp>
        <p:nvSpPr>
          <p:cNvPr id="39" name="Rectangle 122"/>
          <p:cNvSpPr>
            <a:spLocks noGrp="1" noChangeArrowheads="1"/>
          </p:cNvSpPr>
          <p:nvPr>
            <p:ph type="ctrTitle" hasCustomPrompt="1"/>
          </p:nvPr>
        </p:nvSpPr>
        <p:spPr bwMode="black">
          <a:xfrm>
            <a:off x="675504" y="420689"/>
            <a:ext cx="10847629" cy="2352675"/>
          </a:xfrm>
          <a:ln/>
        </p:spPr>
        <p:txBody>
          <a:bodyPr tIns="45720" bIns="45720" anchor="b"/>
          <a:lstStyle>
            <a:lvl1pPr eaLnBrk="1" hangingPunct="1">
              <a:lnSpc>
                <a:spcPct val="100000"/>
              </a:lnSpc>
              <a:spcBef>
                <a:spcPct val="0"/>
              </a:spcBef>
              <a:spcAft>
                <a:spcPct val="0"/>
              </a:spcAft>
              <a:defRPr sz="3800">
                <a:solidFill>
                  <a:schemeClr val="bg1"/>
                </a:solidFill>
              </a:defRPr>
            </a:lvl1pPr>
          </a:lstStyle>
          <a:p>
            <a:pPr eaLnBrk="1" hangingPunct="1">
              <a:lnSpc>
                <a:spcPct val="100000"/>
              </a:lnSpc>
              <a:spcBef>
                <a:spcPct val="0"/>
              </a:spcBef>
              <a:spcAft>
                <a:spcPct val="0"/>
              </a:spcAft>
            </a:pPr>
            <a:r>
              <a:rPr lang="en-US" sz="3800" b="1" dirty="0" smtClean="0">
                <a:solidFill>
                  <a:schemeClr val="bg1"/>
                </a:solidFill>
              </a:rPr>
              <a:t>Divider Page Title </a:t>
            </a:r>
            <a:endParaRPr lang="en-US" sz="3800" b="1" dirty="0">
              <a:solidFill>
                <a:schemeClr val="bg1"/>
              </a:solidFill>
            </a:endParaRPr>
          </a:p>
        </p:txBody>
      </p:sp>
      <p:sp>
        <p:nvSpPr>
          <p:cNvPr id="41" name="Rectangle 288"/>
          <p:cNvSpPr>
            <a:spLocks noChangeArrowheads="1"/>
          </p:cNvSpPr>
          <p:nvPr userDrawn="1"/>
        </p:nvSpPr>
        <p:spPr bwMode="black">
          <a:xfrm>
            <a:off x="675217" y="6546076"/>
            <a:ext cx="2899652" cy="83100"/>
          </a:xfrm>
          <a:prstGeom prst="rect">
            <a:avLst/>
          </a:prstGeom>
          <a:noFill/>
          <a:ln w="12700">
            <a:noFill/>
            <a:miter lim="800000"/>
            <a:headEnd type="none" w="sm" len="sm"/>
            <a:tailEnd type="none" w="sm" len="sm"/>
          </a:ln>
          <a:effectLst/>
        </p:spPr>
        <p:txBody>
          <a:bodyPr wrap="square" lIns="0" tIns="0" rIns="0" bIns="0" anchor="b">
            <a:spAutoFit/>
          </a:bodyPr>
          <a:lstStyle/>
          <a:p>
            <a:pPr algn="l">
              <a:spcBef>
                <a:spcPts val="0"/>
              </a:spcBef>
              <a:spcAft>
                <a:spcPts val="0"/>
              </a:spcAft>
            </a:pPr>
            <a:r>
              <a:rPr lang="en-US" sz="600" dirty="0" smtClean="0">
                <a:solidFill>
                  <a:srgbClr val="FFFFFF"/>
                </a:solidFill>
              </a:rPr>
              <a:t>© 2014 Gartner, Inc. and/or its affiliates. All rights reserved.</a:t>
            </a:r>
          </a:p>
        </p:txBody>
      </p:sp>
      <p:sp>
        <p:nvSpPr>
          <p:cNvPr id="16" name="Rectangle 5"/>
          <p:cNvSpPr>
            <a:spLocks noGrp="1" noChangeArrowheads="1"/>
          </p:cNvSpPr>
          <p:nvPr>
            <p:ph type="ftr" sz="quarter" idx="3"/>
          </p:nvPr>
        </p:nvSpPr>
        <p:spPr bwMode="black">
          <a:xfrm>
            <a:off x="5791200" y="6388870"/>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chemeClr val="bg1"/>
                </a:solidFill>
                <a:ea typeface="+mn-ea"/>
                <a:cs typeface="+mn-cs"/>
              </a:defRPr>
            </a:lvl1pPr>
          </a:lstStyle>
          <a:p>
            <a:pPr>
              <a:defRPr/>
            </a:pPr>
            <a:r>
              <a:rPr lang="en-US" dirty="0" smtClean="0">
                <a:solidFill>
                  <a:srgbClr val="FFFFFF"/>
                </a:solidFill>
              </a:rPr>
              <a:t> </a:t>
            </a:r>
            <a:fld id="{E1E29525-C903-49F9-BB30-68358B75B689}" type="slidenum">
              <a:rPr lang="en-US" smtClean="0">
                <a:solidFill>
                  <a:srgbClr val="FFFFFF"/>
                </a:solidFill>
              </a:rPr>
              <a:pPr>
                <a:defRPr/>
              </a:pPr>
              <a:t>‹#›</a:t>
            </a:fld>
            <a:endParaRPr lang="en-US" dirty="0">
              <a:solidFill>
                <a:srgbClr val="FFFFFF"/>
              </a:solidFill>
            </a:endParaRPr>
          </a:p>
        </p:txBody>
      </p:sp>
      <p:sp>
        <p:nvSpPr>
          <p:cNvPr id="18" name="Text Box 91"/>
          <p:cNvSpPr txBox="1">
            <a:spLocks noChangeAspect="1" noChangeArrowheads="1"/>
          </p:cNvSpPr>
          <p:nvPr userDrawn="1"/>
        </p:nvSpPr>
        <p:spPr bwMode="black">
          <a:xfrm>
            <a:off x="675217" y="6188140"/>
            <a:ext cx="1572683" cy="369332"/>
          </a:xfrm>
          <a:prstGeom prst="rect">
            <a:avLst/>
          </a:prstGeom>
          <a:noFill/>
          <a:ln w="12700">
            <a:noFill/>
            <a:miter lim="800000"/>
            <a:headEnd/>
            <a:tailEnd/>
          </a:ln>
        </p:spPr>
        <p:txBody>
          <a:bodyPr wrap="square" lIns="0" tIns="91440" bIns="91440" anchor="b">
            <a:sp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lnSpc>
                <a:spcPct val="100000"/>
              </a:lnSpc>
              <a:spcBef>
                <a:spcPct val="0"/>
              </a:spcBef>
              <a:spcAft>
                <a:spcPct val="0"/>
              </a:spcAft>
            </a:pPr>
            <a:r>
              <a:rPr lang="en-US" sz="1200" dirty="0">
                <a:solidFill>
                  <a:srgbClr val="FFFFFF"/>
                </a:solidFill>
              </a:rPr>
              <a:t>#GartnerSYM</a:t>
            </a:r>
          </a:p>
        </p:txBody>
      </p:sp>
    </p:spTree>
    <p:extLst>
      <p:ext uri="{BB962C8B-B14F-4D97-AF65-F5344CB8AC3E}">
        <p14:creationId xmlns:p14="http://schemas.microsoft.com/office/powerpoint/2010/main" val="157678565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12192000" cy="6858000"/>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err="1" smtClean="0">
              <a:solidFill>
                <a:srgbClr val="FFFFFF"/>
              </a:solidFill>
            </a:endParaRPr>
          </a:p>
        </p:txBody>
      </p:sp>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2017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79036663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smtClean="0"/>
              <a:t>Click to edit Master title style</a:t>
            </a:r>
            <a:endParaRPr lang="en-US" dirty="0"/>
          </a:p>
        </p:txBody>
      </p:sp>
      <p:sp>
        <p:nvSpPr>
          <p:cNvPr id="7" name="Text Placeholder 6"/>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48650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Font typeface="+mj-lt"/>
              <a:buAutoNum type="arabicPeriod"/>
              <a:defRPr/>
            </a:lvl1pPr>
            <a:lvl2pPr marL="777240">
              <a:defRPr/>
            </a:lvl2pPr>
            <a:lvl3pPr marL="1051560">
              <a:defRPr/>
            </a:lvl3pPr>
            <a:lvl4pPr marL="1371600">
              <a:defRPr/>
            </a:lvl4pPr>
            <a:lvl5pPr marL="164592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718696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ClrTx/>
              <a:buFont typeface="+mj-lt"/>
              <a:buAutoNum type="arabicPeriod"/>
              <a:defRPr>
                <a:solidFill>
                  <a:srgbClr val="919191"/>
                </a:solidFill>
              </a:defRPr>
            </a:lvl1pPr>
            <a:lvl2pPr marL="777240">
              <a:buClrTx/>
              <a:defRPr>
                <a:solidFill>
                  <a:srgbClr val="919191"/>
                </a:solidFill>
              </a:defRPr>
            </a:lvl2pPr>
            <a:lvl3pPr marL="1051560">
              <a:buClrTx/>
              <a:defRPr>
                <a:solidFill>
                  <a:srgbClr val="919191"/>
                </a:solidFill>
              </a:defRPr>
            </a:lvl3pPr>
            <a:lvl4pPr marL="1371600">
              <a:buClrTx/>
              <a:defRPr>
                <a:solidFill>
                  <a:srgbClr val="919191"/>
                </a:solidFill>
              </a:defRPr>
            </a:lvl4pPr>
            <a:lvl5pPr marL="1645920">
              <a:buClrTx/>
              <a:defRPr>
                <a:solidFill>
                  <a:srgbClr val="91919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259081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800" y="1325563"/>
            <a:ext cx="5670550"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bwMode="gray">
          <a:xfrm>
            <a:off x="6218238" y="1325563"/>
            <a:ext cx="5662612"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795413777"/>
      </p:ext>
    </p:extLst>
  </p:cSld>
  <p:clrMapOvr>
    <a:masterClrMapping/>
  </p:clrMapOv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5" name="Content Placeholder 4"/>
          <p:cNvSpPr>
            <a:spLocks noGrp="1"/>
          </p:cNvSpPr>
          <p:nvPr>
            <p:ph sz="quarter" idx="11"/>
          </p:nvPr>
        </p:nvSpPr>
        <p:spPr bwMode="gray">
          <a:xfrm>
            <a:off x="304800" y="1325563"/>
            <a:ext cx="11576050" cy="4554537"/>
          </a:xfrm>
        </p:spPr>
        <p:txBody>
          <a:bodyPr/>
          <a:lstStyle>
            <a:lvl1pPr marL="0" indent="0">
              <a:buClr>
                <a:schemeClr val="bg1"/>
              </a:buClr>
              <a:buNone/>
              <a:defRPr>
                <a:solidFill>
                  <a:schemeClr val="bg1"/>
                </a:solidFill>
              </a:defRPr>
            </a:lvl1pPr>
            <a:lvl2pPr marL="274320" indent="-274320">
              <a:buClr>
                <a:schemeClr val="bg1"/>
              </a:buClr>
              <a:buFont typeface="Wingdings" panose="05000000000000000000" pitchFamily="2" charset="2"/>
              <a:buChar char="§"/>
              <a:defRPr sz="2400">
                <a:solidFill>
                  <a:schemeClr val="bg1"/>
                </a:solidFill>
              </a:defRPr>
            </a:lvl2pPr>
            <a:lvl3pPr marL="594360" indent="-274320">
              <a:buClr>
                <a:schemeClr val="bg1"/>
              </a:buClr>
              <a:buFont typeface="Arial" panose="020B0604020202020204" pitchFamily="34" charset="0"/>
              <a:buChar char="–"/>
              <a:defRPr sz="2200">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2430174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bwMode="gray">
          <a:xfrm>
            <a:off x="304800" y="945753"/>
            <a:ext cx="11576050" cy="1029537"/>
          </a:xfrm>
          <a:solidFill>
            <a:srgbClr val="00529B"/>
          </a:solidFill>
        </p:spPr>
        <p:txBody>
          <a:bodyPr lIns="0" tIns="0" rIns="91440" bIns="0" anchor="ctr" anchorCtr="0">
            <a:noAutofit/>
          </a:bodyPr>
          <a:lstStyle>
            <a:lvl1pPr marL="146304" indent="0">
              <a:lnSpc>
                <a:spcPct val="90000"/>
              </a:lnSpc>
              <a:buNone/>
              <a:defRPr>
                <a:solidFill>
                  <a:schemeClr val="bg1"/>
                </a:solidFill>
              </a:defRPr>
            </a:lvl1pPr>
          </a:lstStyle>
          <a:p>
            <a:pPr lvl="0"/>
            <a:r>
              <a:rPr lang="en-US" smtClean="0"/>
              <a:t>Click to edit Master text styles</a:t>
            </a:r>
          </a:p>
        </p:txBody>
      </p:sp>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317500" y="2111375"/>
            <a:ext cx="5657850" cy="3768725"/>
          </a:xfrm>
        </p:spPr>
        <p:txBody>
          <a:bodyPr/>
          <a:lstStyle>
            <a:lvl1pPr marL="0" indent="0">
              <a:buFontTx/>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9"/>
          </p:nvPr>
        </p:nvSpPr>
        <p:spPr bwMode="gray">
          <a:xfrm>
            <a:off x="6218238" y="2111375"/>
            <a:ext cx="5662612" cy="3768725"/>
          </a:xfrm>
        </p:spPr>
        <p:txBody>
          <a:bodyPr/>
          <a:lstStyle>
            <a:lvl1pPr marL="0" indent="0">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201609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4294967295" orient="horz" pos="1330">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304800" y="1325564"/>
            <a:ext cx="11576049" cy="4554536"/>
          </a:xfrm>
        </p:spPr>
        <p:txBody>
          <a:bodyPr/>
          <a:lstStyle>
            <a:lvl1pPr marL="411163" indent="-411163">
              <a:buClr>
                <a:schemeClr val="accent6"/>
              </a:buClr>
              <a:buFont typeface="Wingdings" panose="05000000000000000000" pitchFamily="2" charset="2"/>
              <a:buChar char="ü"/>
              <a:defRPr/>
            </a:lvl1pPr>
            <a:lvl2pPr marL="777240" indent="-274320">
              <a:buClr>
                <a:schemeClr val="accent6"/>
              </a:buClr>
              <a:defRPr/>
            </a:lvl2pPr>
            <a:lvl3pPr marL="1051560" indent="-273037">
              <a:buClr>
                <a:schemeClr val="accent6"/>
              </a:buClr>
              <a:buFont typeface="Wingdings" panose="05000000000000000000" pitchFamily="2" charset="2"/>
              <a:buChar char="§"/>
              <a:defRPr/>
            </a:lvl3pPr>
            <a:lvl4pPr marL="1371600" indent="-274320">
              <a:buClr>
                <a:schemeClr val="accent6"/>
              </a:buClr>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305374347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046433610"/>
      </p:ext>
    </p:extLst>
  </p:cSld>
  <p:clrMapOvr>
    <a:masterClrMapping/>
  </p:clrMapOvr>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7" name="Title 6"/>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0" indent="0">
              <a:lnSpc>
                <a:spcPct val="90000"/>
              </a:lnSpc>
              <a:buNone/>
              <a:defRPr b="1"/>
            </a:lvl1pPr>
            <a:lvl2pPr marL="548640" indent="-274320">
              <a:lnSpc>
                <a:spcPct val="90000"/>
              </a:lnSpc>
              <a:buClr>
                <a:srgbClr val="00529B"/>
              </a:buClr>
              <a:buFont typeface="Wingdings" panose="05000000000000000000" pitchFamily="2" charset="2"/>
              <a:buChar char="§"/>
              <a:defRPr/>
            </a:lvl2pPr>
            <a:lvl3pPr marL="868680" indent="-274320">
              <a:lnSpc>
                <a:spcPct val="90000"/>
              </a:lnSpc>
              <a:buFont typeface="Arial" panose="020B0604020202020204" pitchFamily="34" charset="0"/>
              <a:buChar char="–"/>
              <a:defRPr/>
            </a:lvl3pPr>
            <a:lvl4pPr marL="1143000" indent="-274320">
              <a:lnSpc>
                <a:spcPct val="90000"/>
              </a:lnSpc>
              <a:buFont typeface="Wingdings" panose="05000000000000000000" pitchFamily="2" charset="2"/>
              <a:buChar char="§"/>
              <a:defRPr/>
            </a:lvl4pPr>
            <a:lvl5pPr marL="1463040" indent="-274320">
              <a:lnSpc>
                <a:spcPct val="90000"/>
              </a:lnSpc>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706993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499995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555805314"/>
      </p:ext>
    </p:extLst>
  </p:cSld>
  <p:clrMapOvr>
    <a:masterClrMapping/>
  </p:clrMapOvr>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ull Image w TTL">
    <p:spTree>
      <p:nvGrpSpPr>
        <p:cNvPr id="1" name=""/>
        <p:cNvGrpSpPr/>
        <p:nvPr/>
      </p:nvGrpSpPr>
      <p:grpSpPr>
        <a:xfrm>
          <a:off x="0" y="0"/>
          <a:ext cx="0" cy="0"/>
          <a:chOff x="0" y="0"/>
          <a:chExt cx="0" cy="0"/>
        </a:xfrm>
      </p:grpSpPr>
      <p:sp>
        <p:nvSpPr>
          <p:cNvPr id="2" name="Title 1"/>
          <p:cNvSpPr>
            <a:spLocks noGrp="1"/>
          </p:cNvSpPr>
          <p:nvPr>
            <p:ph type="title"/>
          </p:nvPr>
        </p:nvSpPr>
        <p:spPr bwMode="auto">
          <a:xfrm>
            <a:off x="304800" y="228600"/>
            <a:ext cx="11576050" cy="535531"/>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3622179990"/>
      </p:ext>
    </p:extLst>
  </p:cSld>
  <p:clrMapOvr>
    <a:masterClrMapping/>
  </p:clrMapOvr>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arter-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0" y="228600"/>
            <a:ext cx="766762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6849227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4294967295" pos="5022">
          <p15:clr>
            <a:srgbClr val="5ACBF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5670549"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1" y="228600"/>
            <a:ext cx="5670550"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11405555"/>
      </p:ext>
    </p:extLst>
  </p:cSld>
  <p:clrMapOvr>
    <a:masterClrMapping/>
  </p:clrMapOvr>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bwMode="gray">
          <a:xfrm>
            <a:off x="304800" y="4250578"/>
            <a:ext cx="11576050" cy="1629522"/>
          </a:xfrm>
          <a:prstGeom prst="rect">
            <a:avLst/>
          </a:prstGeom>
          <a:solidFill>
            <a:srgbClr val="00529B"/>
          </a:solidFill>
        </p:spPr>
        <p:txBody>
          <a:bodyPr lIns="146304" tIns="182880" rIns="91440" bIns="182880" anchor="ctr" anchorCtr="0"/>
          <a:lstStyle>
            <a:lvl1pPr marL="0" indent="0">
              <a:lnSpc>
                <a:spcPct val="90000"/>
              </a:lnSpc>
              <a:buNone/>
              <a:defRPr>
                <a:solidFill>
                  <a:schemeClr val="bg1"/>
                </a:solidFill>
              </a:defRPr>
            </a:lvl1pPr>
            <a:lvl2pPr marL="318436" indent="0">
              <a:buNone/>
              <a:defRPr>
                <a:solidFill>
                  <a:schemeClr val="bg1"/>
                </a:solidFill>
              </a:defRPr>
            </a:lvl2pPr>
            <a:lvl3pPr marL="683650" indent="0">
              <a:buNone/>
              <a:defRPr>
                <a:solidFill>
                  <a:schemeClr val="bg1"/>
                </a:solidFill>
              </a:defRPr>
            </a:lvl3pPr>
            <a:lvl4pPr marL="957955" indent="0">
              <a:buNone/>
              <a:defRPr>
                <a:solidFill>
                  <a:schemeClr val="bg1"/>
                </a:solidFill>
              </a:defRPr>
            </a:lvl4pPr>
            <a:lvl5pPr marL="1232261" indent="0">
              <a:buNone/>
              <a:defRPr>
                <a:solidFill>
                  <a:schemeClr val="bg1"/>
                </a:solidFill>
              </a:defRPr>
            </a:lvl5pPr>
          </a:lstStyle>
          <a:p>
            <a:pPr lvl="0"/>
            <a:r>
              <a:rPr lang="en-US" smtClean="0"/>
              <a:t>Click to edit Master text styles</a:t>
            </a:r>
          </a:p>
        </p:txBody>
      </p:sp>
      <p:sp>
        <p:nvSpPr>
          <p:cNvPr id="4" name="Text Placeholder 3"/>
          <p:cNvSpPr>
            <a:spLocks noGrp="1"/>
          </p:cNvSpPr>
          <p:nvPr>
            <p:ph type="body" sz="quarter" idx="11"/>
          </p:nvPr>
        </p:nvSpPr>
        <p:spPr bwMode="gray">
          <a:xfrm>
            <a:off x="304800" y="1325563"/>
            <a:ext cx="11576050" cy="2925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107526392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4294967295" pos="376">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Action Item_2">
    <p:spTree>
      <p:nvGrpSpPr>
        <p:cNvPr id="1" name=""/>
        <p:cNvGrpSpPr/>
        <p:nvPr/>
      </p:nvGrpSpPr>
      <p:grpSpPr>
        <a:xfrm>
          <a:off x="0" y="0"/>
          <a:ext cx="0" cy="0"/>
          <a:chOff x="0" y="0"/>
          <a:chExt cx="0" cy="0"/>
        </a:xfrm>
      </p:grpSpPr>
      <p:sp>
        <p:nvSpPr>
          <p:cNvPr id="8" name="Text Placeholder 11"/>
          <p:cNvSpPr>
            <a:spLocks noGrp="1"/>
          </p:cNvSpPr>
          <p:nvPr>
            <p:ph type="body" sz="quarter" idx="12"/>
          </p:nvPr>
        </p:nvSpPr>
        <p:spPr bwMode="gray">
          <a:xfrm>
            <a:off x="7988301" y="307975"/>
            <a:ext cx="3892549" cy="5572125"/>
          </a:xfrm>
          <a:prstGeom prst="rect">
            <a:avLst/>
          </a:prstGeom>
          <a:solidFill>
            <a:srgbClr val="00529B"/>
          </a:solidFill>
        </p:spPr>
        <p:txBody>
          <a:bodyPr lIns="228600" tIns="137160" rIns="182880" bIns="91440"/>
          <a:lstStyle>
            <a:lvl1pPr marL="0" indent="0">
              <a:buClr>
                <a:schemeClr val="bg1"/>
              </a:buClr>
              <a:buFont typeface="Arial" panose="020B0604020202020204" pitchFamily="34" charset="0"/>
              <a:buNone/>
              <a:defRPr>
                <a:solidFill>
                  <a:schemeClr val="bg1"/>
                </a:solidFill>
              </a:defRPr>
            </a:lvl1pPr>
            <a:lvl2pPr marL="274320" indent="-274320">
              <a:buClr>
                <a:schemeClr val="bg1"/>
              </a:buClr>
              <a:buFont typeface="Wingdings" panose="05000000000000000000" pitchFamily="2" charset="2"/>
              <a:buChar char="§"/>
              <a:defRPr>
                <a:solidFill>
                  <a:schemeClr val="bg1"/>
                </a:solidFill>
              </a:defRPr>
            </a:lvl2pPr>
            <a:lvl3pPr marL="640080" indent="-274320">
              <a:buClr>
                <a:schemeClr val="bg1"/>
              </a:buClr>
              <a:buFont typeface="Arial" panose="020B0604020202020204" pitchFamily="34" charset="0"/>
              <a:buChar char="–"/>
              <a:defRPr>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 Placeholder 11"/>
          <p:cNvSpPr>
            <a:spLocks noGrp="1"/>
          </p:cNvSpPr>
          <p:nvPr>
            <p:ph type="body" sz="quarter" idx="16"/>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auto">
          <a:xfrm>
            <a:off x="304800" y="228600"/>
            <a:ext cx="764857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7641393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2868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Thirds Im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1" y="307975"/>
            <a:ext cx="3767138" cy="5572125"/>
          </a:xfrm>
          <a:solidFill>
            <a:srgbClr val="00529B"/>
          </a:solidFill>
        </p:spPr>
        <p:txBody>
          <a:bodyPr anchor="ctr" anchorCtr="0"/>
          <a:lstStyle>
            <a:lvl1pPr marL="0" indent="0" algn="ctr">
              <a:lnSpc>
                <a:spcPct val="90000"/>
              </a:lnSpc>
              <a:buNone/>
              <a:defRPr sz="3600" b="1">
                <a:solidFill>
                  <a:schemeClr val="bg1"/>
                </a:solidFill>
              </a:defRPr>
            </a:lvl1pPr>
            <a:lvl2pPr marL="0" indent="0" algn="ctr">
              <a:lnSpc>
                <a:spcPct val="90000"/>
              </a:lnSpc>
              <a:buNone/>
              <a:defRPr sz="3200">
                <a:solidFill>
                  <a:schemeClr val="bg1"/>
                </a:solidFill>
              </a:defRPr>
            </a:lvl2pPr>
            <a:lvl3pPr marL="0" indent="0" algn="ctr">
              <a:lnSpc>
                <a:spcPct val="90000"/>
              </a:lnSpc>
              <a:buNone/>
              <a:defRPr>
                <a:solidFill>
                  <a:schemeClr val="bg1"/>
                </a:solidFill>
              </a:defRPr>
            </a:lvl3pPr>
            <a:lvl4pPr marL="0" indent="0" algn="ctr">
              <a:lnSpc>
                <a:spcPct val="90000"/>
              </a:lnSpc>
              <a:buNone/>
              <a:defRPr>
                <a:solidFill>
                  <a:schemeClr val="bg1"/>
                </a:solidFill>
              </a:defRPr>
            </a:lvl4pPr>
            <a:lvl5pPr marL="0" indent="0" algn="ctr">
              <a:lnSpc>
                <a:spcPct val="90000"/>
              </a:lnSpc>
              <a:buNone/>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3584539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4294967295" pos="256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Image w TTL">
    <p:spTree>
      <p:nvGrpSpPr>
        <p:cNvPr id="1" name=""/>
        <p:cNvGrpSpPr/>
        <p:nvPr/>
      </p:nvGrpSpPr>
      <p:grpSpPr>
        <a:xfrm>
          <a:off x="0" y="0"/>
          <a:ext cx="0" cy="0"/>
          <a:chOff x="0" y="0"/>
          <a:chExt cx="0" cy="0"/>
        </a:xfrm>
      </p:grpSpPr>
      <p:sp>
        <p:nvSpPr>
          <p:cNvPr id="2" name="Title 1"/>
          <p:cNvSpPr>
            <a:spLocks noGrp="1"/>
          </p:cNvSpPr>
          <p:nvPr>
            <p:ph type="title"/>
          </p:nvPr>
        </p:nvSpPr>
        <p:spPr bwMode="auto">
          <a:xfrm>
            <a:off x="304800" y="228600"/>
            <a:ext cx="11576050" cy="535531"/>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1208978463"/>
      </p:ext>
    </p:extLst>
  </p:cSld>
  <p:clrMapOvr>
    <a:masterClrMapping/>
  </p:clrMapOvr>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Action Plan 2">
    <p:spTree>
      <p:nvGrpSpPr>
        <p:cNvPr id="1" name=""/>
        <p:cNvGrpSpPr/>
        <p:nvPr/>
      </p:nvGrpSpPr>
      <p:grpSpPr>
        <a:xfrm>
          <a:off x="0" y="0"/>
          <a:ext cx="0" cy="0"/>
          <a:chOff x="0" y="0"/>
          <a:chExt cx="0" cy="0"/>
        </a:xfrm>
      </p:grpSpPr>
      <p:sp>
        <p:nvSpPr>
          <p:cNvPr id="5" name="Rectangle 4"/>
          <p:cNvSpPr/>
          <p:nvPr userDrawn="1"/>
        </p:nvSpPr>
        <p:spPr bwMode="gray">
          <a:xfrm>
            <a:off x="0" y="0"/>
            <a:ext cx="12192000" cy="1099757"/>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4">
              <a:lnSpc>
                <a:spcPct val="100000"/>
              </a:lnSpc>
              <a:spcBef>
                <a:spcPct val="50000"/>
              </a:spcBef>
              <a:spcAft>
                <a:spcPct val="0"/>
              </a:spcAft>
            </a:pPr>
            <a:endParaRPr lang="en-US" sz="1800" dirty="0" smtClean="0">
              <a:solidFill>
                <a:srgbClr val="FFFFFF"/>
              </a:solidFill>
            </a:endParaRPr>
          </a:p>
        </p:txBody>
      </p:sp>
      <p:sp>
        <p:nvSpPr>
          <p:cNvPr id="2" name="Title 1"/>
          <p:cNvSpPr>
            <a:spLocks noGrp="1"/>
          </p:cNvSpPr>
          <p:nvPr>
            <p:ph type="title"/>
          </p:nvPr>
        </p:nvSpPr>
        <p:spPr bwMode="gray">
          <a:xfrm>
            <a:off x="304800" y="228600"/>
            <a:ext cx="11576050" cy="535531"/>
          </a:xfrm>
        </p:spPr>
        <p:txBody>
          <a:bodyPr/>
          <a:lstStyle>
            <a:lvl1pPr>
              <a:defRPr>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318368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olling_Mult_Choic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solidFill>
                  <a:schemeClr val="tx1"/>
                </a:solidFill>
              </a:defRPr>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416628101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bwMode="gray">
          <a:xfrm>
            <a:off x="304800" y="307975"/>
            <a:ext cx="11576050" cy="5572125"/>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4">
              <a:lnSpc>
                <a:spcPct val="100000"/>
              </a:lnSpc>
              <a:spcBef>
                <a:spcPct val="50000"/>
              </a:spcBef>
              <a:spcAft>
                <a:spcPct val="0"/>
              </a:spcAft>
            </a:pPr>
            <a:endParaRPr lang="en-US" sz="1800" dirty="0" smtClean="0">
              <a:solidFill>
                <a:srgbClr val="FFFFFF"/>
              </a:solidFill>
            </a:endParaRPr>
          </a:p>
        </p:txBody>
      </p:sp>
      <p:sp>
        <p:nvSpPr>
          <p:cNvPr id="8" name="Text Placeholder 8"/>
          <p:cNvSpPr>
            <a:spLocks noGrp="1"/>
          </p:cNvSpPr>
          <p:nvPr>
            <p:ph type="body" sz="quarter" idx="11"/>
          </p:nvPr>
        </p:nvSpPr>
        <p:spPr bwMode="auto">
          <a:xfrm>
            <a:off x="927101" y="933451"/>
            <a:ext cx="5575300" cy="3129502"/>
          </a:xfrm>
          <a:prstGeom prst="rect">
            <a:avLst/>
          </a:prstGeom>
          <a:solidFill>
            <a:schemeClr val="bg1"/>
          </a:solidFill>
        </p:spPr>
        <p:txBody>
          <a:bodyPr lIns="228600" tIns="274320" bIns="91440" anchor="t" anchorCtr="0"/>
          <a:lstStyle>
            <a:lvl1pPr marL="0" indent="0">
              <a:lnSpc>
                <a:spcPct val="90000"/>
              </a:lnSpc>
              <a:buNone/>
              <a:defRPr sz="3600" b="1" baseline="0"/>
            </a:lvl1pPr>
            <a:lvl2pPr marL="0" indent="0">
              <a:buNone/>
              <a:defRPr sz="2800" baseline="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84466663"/>
      </p:ext>
    </p:extLst>
  </p:cSld>
  <p:clrMapOvr>
    <a:masterClrMapping/>
  </p:clrMapOvr>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4" name="Text Placeholder 3"/>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70969646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ue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50414330"/>
      </p:ext>
    </p:extLst>
  </p:cSld>
  <p:clrMapOvr>
    <a:masterClrMapping/>
  </p:clrMapOvr>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Text Placeholder 5"/>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1368802"/>
      </p:ext>
    </p:extLst>
  </p:cSld>
  <p:clrMapOvr>
    <a:masterClrMapping/>
  </p:clrMapOvr>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ck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15952555"/>
      </p:ext>
    </p:extLst>
  </p:cSld>
  <p:clrMapOvr>
    <a:masterClrMapping/>
  </p:clrMapOv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Divider Slide Blue">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rgbClr val="00529B"/>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766">
              <a:lnSpc>
                <a:spcPct val="100000"/>
              </a:lnSpc>
              <a:spcBef>
                <a:spcPct val="50000"/>
              </a:spcBef>
              <a:spcAft>
                <a:spcPct val="0"/>
              </a:spcAft>
            </a:pPr>
            <a:endParaRPr lang="en-US" sz="1350" dirty="0" smtClean="0">
              <a:solidFill>
                <a:srgbClr val="FFFFFF"/>
              </a:solidFill>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2531462857"/>
      </p:ext>
    </p:extLst>
  </p:cSld>
  <p:clrMapOvr>
    <a:masterClrMapping/>
  </p:clrMapOvr>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blue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3938900910"/>
      </p:ext>
    </p:extLst>
  </p:cSld>
  <p:clrMapOvr>
    <a:masterClrMapping/>
  </p:clrMapOv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Content Placeholder 4"/>
          <p:cNvSpPr>
            <a:spLocks noGrp="1"/>
          </p:cNvSpPr>
          <p:nvPr>
            <p:ph sz="quarter" idx="11"/>
          </p:nvPr>
        </p:nvSpPr>
        <p:spPr bwMode="gray">
          <a:xfrm>
            <a:off x="304800" y="1325565"/>
            <a:ext cx="11576050" cy="4554536"/>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185345657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rter-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0" y="228600"/>
            <a:ext cx="766762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5246585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5022">
          <p15:clr>
            <a:srgbClr val="5ACBF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Divider Slide Black">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chemeClr val="tx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766">
              <a:lnSpc>
                <a:spcPct val="100000"/>
              </a:lnSpc>
              <a:spcBef>
                <a:spcPct val="50000"/>
              </a:spcBef>
              <a:spcAft>
                <a:spcPct val="0"/>
              </a:spcAft>
            </a:pPr>
            <a:endParaRPr lang="en-US" sz="1350" dirty="0" smtClean="0">
              <a:solidFill>
                <a:srgbClr val="FFFFFF"/>
              </a:solidFill>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2581194203"/>
      </p:ext>
    </p:extLst>
  </p:cSld>
  <p:clrMapOvr>
    <a:masterClrMapping/>
  </p:clrMapOv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black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246411362"/>
      </p:ext>
    </p:extLst>
  </p:cSld>
  <p:clrMapOvr>
    <a:masterClrMapping/>
  </p:clrMapOvr>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4" name="Text Placeholder 3"/>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136399511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SummitCode_Title Slide">
    <p:bg>
      <p:bgPr>
        <a:solidFill>
          <a:schemeClr val="bg1"/>
        </a:solidFill>
        <a:effectLst/>
      </p:bgPr>
    </p:bg>
    <p:spTree>
      <p:nvGrpSpPr>
        <p:cNvPr id="1" name=""/>
        <p:cNvGrpSpPr/>
        <p:nvPr/>
      </p:nvGrpSpPr>
      <p:grpSpPr>
        <a:xfrm>
          <a:off x="0" y="0"/>
          <a:ext cx="0" cy="0"/>
          <a:chOff x="0" y="0"/>
          <a:chExt cx="0" cy="0"/>
        </a:xfrm>
      </p:grpSpPr>
      <p:sp>
        <p:nvSpPr>
          <p:cNvPr id="8" name="Text - Footnote Copyright"/>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2017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pic>
        <p:nvPicPr>
          <p:cNvPr id="30" name="Logo - Gartner CIO Leadership"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939213" y="307975"/>
            <a:ext cx="2794000" cy="759969"/>
          </a:xfrm>
          <a:prstGeom prst="rect">
            <a:avLst/>
          </a:prstGeom>
        </p:spPr>
      </p:pic>
      <p:sp>
        <p:nvSpPr>
          <p:cNvPr id="28" name="CIO - Rectangle" hidden="1"/>
          <p:cNvSpPr/>
          <p:nvPr userDrawn="1"/>
        </p:nvSpPr>
        <p:spPr bwMode="gray">
          <a:xfrm>
            <a:off x="304800" y="1490494"/>
            <a:ext cx="11576050" cy="4389606"/>
          </a:xfrm>
          <a:prstGeom prst="rect">
            <a:avLst/>
          </a:prstGeom>
          <a:solidFill>
            <a:srgbClr val="00254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55" name="CIO - Line" hidden="1"/>
          <p:cNvCxnSpPr/>
          <p:nvPr userDrawn="1"/>
        </p:nvCxnSpPr>
        <p:spPr bwMode="auto">
          <a:xfrm>
            <a:off x="338138" y="311147"/>
            <a:ext cx="0" cy="596111"/>
          </a:xfrm>
          <a:prstGeom prst="line">
            <a:avLst/>
          </a:prstGeom>
          <a:solidFill>
            <a:srgbClr val="00529B"/>
          </a:solidFill>
          <a:ln w="63500" cap="flat" cmpd="sng" algn="ctr">
            <a:solidFill>
              <a:srgbClr val="00254C"/>
            </a:solidFill>
            <a:prstDash val="solid"/>
            <a:round/>
            <a:headEnd type="none" w="med" len="med"/>
            <a:tailEnd type="none" w="lg" len="lg"/>
          </a:ln>
          <a:effectLst/>
        </p:spPr>
      </p:cxnSp>
      <p:sp>
        <p:nvSpPr>
          <p:cNvPr id="26" name="Program &amp; Portfolio - Rectangle" hidden="1"/>
          <p:cNvSpPr/>
          <p:nvPr userDrawn="1"/>
        </p:nvSpPr>
        <p:spPr bwMode="gray">
          <a:xfrm>
            <a:off x="304800" y="1490494"/>
            <a:ext cx="11576050" cy="4389606"/>
          </a:xfrm>
          <a:prstGeom prst="rect">
            <a:avLst/>
          </a:prstGeom>
          <a:solidFill>
            <a:srgbClr val="AF006E"/>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54" name="Program &amp; Portfolio - Line" hidden="1"/>
          <p:cNvCxnSpPr/>
          <p:nvPr userDrawn="1"/>
        </p:nvCxnSpPr>
        <p:spPr bwMode="auto">
          <a:xfrm>
            <a:off x="338138" y="311147"/>
            <a:ext cx="0" cy="596111"/>
          </a:xfrm>
          <a:prstGeom prst="line">
            <a:avLst/>
          </a:prstGeom>
          <a:solidFill>
            <a:srgbClr val="00529B"/>
          </a:solidFill>
          <a:ln w="63500" cap="flat" cmpd="sng" algn="ctr">
            <a:solidFill>
              <a:srgbClr val="AF006E"/>
            </a:solidFill>
            <a:prstDash val="solid"/>
            <a:round/>
            <a:headEnd type="none" w="med" len="med"/>
            <a:tailEnd type="none" w="lg" len="lg"/>
          </a:ln>
          <a:effectLst/>
        </p:spPr>
      </p:cxnSp>
      <p:sp>
        <p:nvSpPr>
          <p:cNvPr id="24" name="Sourcing &amp; Vendor - Rectangle" hidden="1"/>
          <p:cNvSpPr/>
          <p:nvPr userDrawn="1"/>
        </p:nvSpPr>
        <p:spPr bwMode="gray">
          <a:xfrm>
            <a:off x="304800" y="1490494"/>
            <a:ext cx="11576050" cy="4389606"/>
          </a:xfrm>
          <a:prstGeom prst="rect">
            <a:avLst/>
          </a:prstGeom>
          <a:solidFill>
            <a:srgbClr val="00A8B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53" name="Sourcing &amp; Vendor - Line" hidden="1"/>
          <p:cNvCxnSpPr/>
          <p:nvPr userDrawn="1"/>
        </p:nvCxnSpPr>
        <p:spPr bwMode="auto">
          <a:xfrm>
            <a:off x="338138" y="311147"/>
            <a:ext cx="0" cy="596111"/>
          </a:xfrm>
          <a:prstGeom prst="line">
            <a:avLst/>
          </a:prstGeom>
          <a:solidFill>
            <a:srgbClr val="00529B"/>
          </a:solidFill>
          <a:ln w="63500" cap="flat" cmpd="sng" algn="ctr">
            <a:solidFill>
              <a:srgbClr val="00A8B4"/>
            </a:solidFill>
            <a:prstDash val="solid"/>
            <a:round/>
            <a:headEnd type="none" w="med" len="med"/>
            <a:tailEnd type="none" w="lg" len="lg"/>
          </a:ln>
          <a:effectLst/>
        </p:spPr>
      </p:cxnSp>
      <p:sp>
        <p:nvSpPr>
          <p:cNvPr id="18" name="Security &amp; Risk - Rectangle" hidden="1"/>
          <p:cNvSpPr/>
          <p:nvPr userDrawn="1"/>
        </p:nvSpPr>
        <p:spPr bwMode="gray">
          <a:xfrm>
            <a:off x="304800" y="1490494"/>
            <a:ext cx="11576050" cy="4389606"/>
          </a:xfrm>
          <a:prstGeom prst="rect">
            <a:avLst/>
          </a:prstGeom>
          <a:solidFill>
            <a:srgbClr val="E5550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52" name="Security &amp; Risk - Line" hidden="1"/>
          <p:cNvCxnSpPr/>
          <p:nvPr userDrawn="1"/>
        </p:nvCxnSpPr>
        <p:spPr bwMode="auto">
          <a:xfrm>
            <a:off x="338138" y="311147"/>
            <a:ext cx="0" cy="596111"/>
          </a:xfrm>
          <a:prstGeom prst="line">
            <a:avLst/>
          </a:prstGeom>
          <a:solidFill>
            <a:srgbClr val="00529B"/>
          </a:solidFill>
          <a:ln w="63500" cap="flat" cmpd="sng" algn="ctr">
            <a:solidFill>
              <a:srgbClr val="E5550D"/>
            </a:solidFill>
            <a:prstDash val="solid"/>
            <a:round/>
            <a:headEnd type="none" w="med" len="med"/>
            <a:tailEnd type="none" w="lg" len="lg"/>
          </a:ln>
          <a:effectLst/>
        </p:spPr>
      </p:cxnSp>
      <p:sp>
        <p:nvSpPr>
          <p:cNvPr id="15" name="Infrastructure &amp; Ops - Rectangle" hidden="1"/>
          <p:cNvSpPr/>
          <p:nvPr userDrawn="1"/>
        </p:nvSpPr>
        <p:spPr bwMode="gray">
          <a:xfrm>
            <a:off x="304800" y="1490494"/>
            <a:ext cx="11576050" cy="4389606"/>
          </a:xfrm>
          <a:prstGeom prst="rect">
            <a:avLst/>
          </a:prstGeom>
          <a:solidFill>
            <a:srgbClr val="46A33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51" name="Infrastructure &amp; Ops - Line" hidden="1"/>
          <p:cNvCxnSpPr/>
          <p:nvPr userDrawn="1"/>
        </p:nvCxnSpPr>
        <p:spPr bwMode="auto">
          <a:xfrm>
            <a:off x="338138" y="311147"/>
            <a:ext cx="0" cy="596111"/>
          </a:xfrm>
          <a:prstGeom prst="line">
            <a:avLst/>
          </a:prstGeom>
          <a:solidFill>
            <a:srgbClr val="00529B"/>
          </a:solidFill>
          <a:ln w="63500" cap="flat" cmpd="sng" algn="ctr">
            <a:solidFill>
              <a:srgbClr val="46A33F"/>
            </a:solidFill>
            <a:prstDash val="solid"/>
            <a:round/>
            <a:headEnd type="none" w="med" len="med"/>
            <a:tailEnd type="none" w="lg" len="lg"/>
          </a:ln>
          <a:effectLst/>
        </p:spPr>
      </p:cxnSp>
      <p:sp>
        <p:nvSpPr>
          <p:cNvPr id="13" name="Ent Architecture - Rectangle" hidden="1"/>
          <p:cNvSpPr/>
          <p:nvPr userDrawn="1"/>
        </p:nvSpPr>
        <p:spPr bwMode="gray">
          <a:xfrm>
            <a:off x="304800" y="1490494"/>
            <a:ext cx="11576050" cy="4389606"/>
          </a:xfrm>
          <a:prstGeom prst="rect">
            <a:avLst/>
          </a:prstGeom>
          <a:solidFill>
            <a:srgbClr val="470E8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50" name="Ent Architecture - Line" hidden="1"/>
          <p:cNvCxnSpPr/>
          <p:nvPr userDrawn="1"/>
        </p:nvCxnSpPr>
        <p:spPr bwMode="auto">
          <a:xfrm>
            <a:off x="338138" y="311147"/>
            <a:ext cx="0" cy="596111"/>
          </a:xfrm>
          <a:prstGeom prst="line">
            <a:avLst/>
          </a:prstGeom>
          <a:solidFill>
            <a:srgbClr val="00529B"/>
          </a:solidFill>
          <a:ln w="63500" cap="flat" cmpd="sng" algn="ctr">
            <a:solidFill>
              <a:srgbClr val="470E80"/>
            </a:solidFill>
            <a:prstDash val="solid"/>
            <a:round/>
            <a:headEnd type="none" w="med" len="med"/>
            <a:tailEnd type="none" w="lg" len="lg"/>
          </a:ln>
          <a:effectLst/>
        </p:spPr>
      </p:cxnSp>
      <p:sp>
        <p:nvSpPr>
          <p:cNvPr id="10" name="Applications -Rectangle" hidden="1"/>
          <p:cNvSpPr/>
          <p:nvPr userDrawn="1"/>
        </p:nvSpPr>
        <p:spPr bwMode="gray">
          <a:xfrm>
            <a:off x="304800" y="1490494"/>
            <a:ext cx="11576050" cy="4389606"/>
          </a:xfrm>
          <a:prstGeom prst="rect">
            <a:avLst/>
          </a:prstGeom>
          <a:solidFill>
            <a:srgbClr val="BC1C3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49" name="Applications - Line" hidden="1"/>
          <p:cNvCxnSpPr/>
          <p:nvPr userDrawn="1"/>
        </p:nvCxnSpPr>
        <p:spPr bwMode="auto">
          <a:xfrm>
            <a:off x="335754" y="311147"/>
            <a:ext cx="0" cy="596111"/>
          </a:xfrm>
          <a:prstGeom prst="line">
            <a:avLst/>
          </a:prstGeom>
          <a:solidFill>
            <a:srgbClr val="00529B"/>
          </a:solidFill>
          <a:ln w="63500" cap="flat" cmpd="sng" algn="ctr">
            <a:solidFill>
              <a:srgbClr val="BC1C33"/>
            </a:solidFill>
            <a:prstDash val="solid"/>
            <a:round/>
            <a:headEnd type="none" w="med" len="med"/>
            <a:tailEnd type="none" w="lg" len="lg"/>
          </a:ln>
          <a:effectLst/>
        </p:spPr>
      </p:cxnSp>
      <p:sp>
        <p:nvSpPr>
          <p:cNvPr id="3" name="Data &amp; Analytics - Rectangle" hidden="1"/>
          <p:cNvSpPr/>
          <p:nvPr userDrawn="1"/>
        </p:nvSpPr>
        <p:spPr bwMode="gray">
          <a:xfrm>
            <a:off x="304800" y="1490494"/>
            <a:ext cx="11576050" cy="4389606"/>
          </a:xfrm>
          <a:prstGeom prst="rect">
            <a:avLst/>
          </a:prstGeom>
          <a:solidFill>
            <a:srgbClr val="EE9A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6" name="Data &amp; Analytics - Line" hidden="1"/>
          <p:cNvCxnSpPr/>
          <p:nvPr userDrawn="1"/>
        </p:nvCxnSpPr>
        <p:spPr bwMode="auto">
          <a:xfrm>
            <a:off x="335754" y="311147"/>
            <a:ext cx="0" cy="596111"/>
          </a:xfrm>
          <a:prstGeom prst="line">
            <a:avLst/>
          </a:prstGeom>
          <a:solidFill>
            <a:srgbClr val="00529B"/>
          </a:solidFill>
          <a:ln w="63500" cap="flat" cmpd="sng" algn="ctr">
            <a:solidFill>
              <a:srgbClr val="EE9A00"/>
            </a:solidFill>
            <a:prstDash val="solid"/>
            <a:round/>
            <a:headEnd type="none" w="med" len="med"/>
            <a:tailEnd type="none" w="lg" len="lg"/>
          </a:ln>
          <a:effectLst/>
        </p:spPr>
      </p:cxnSp>
      <p:sp>
        <p:nvSpPr>
          <p:cNvPr id="27" name="Gartner - Rectangle"/>
          <p:cNvSpPr/>
          <p:nvPr userDrawn="1"/>
        </p:nvSpPr>
        <p:spPr bwMode="gray">
          <a:xfrm>
            <a:off x="304800" y="295872"/>
            <a:ext cx="11576050" cy="4389606"/>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Tree>
    <p:extLst>
      <p:ext uri="{BB962C8B-B14F-4D97-AF65-F5344CB8AC3E}">
        <p14:creationId xmlns:p14="http://schemas.microsoft.com/office/powerpoint/2010/main" val="237656187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EventCode_Title Slide">
    <p:bg>
      <p:bgPr>
        <a:solidFill>
          <a:schemeClr val="bg1"/>
        </a:solidFill>
        <a:effectLst/>
      </p:bgPr>
    </p:bg>
    <p:spTree>
      <p:nvGrpSpPr>
        <p:cNvPr id="1" name=""/>
        <p:cNvGrpSpPr/>
        <p:nvPr/>
      </p:nvGrpSpPr>
      <p:grpSpPr>
        <a:xfrm>
          <a:off x="0" y="0"/>
          <a:ext cx="0" cy="0"/>
          <a:chOff x="0" y="0"/>
          <a:chExt cx="0" cy="0"/>
        </a:xfrm>
      </p:grpSpPr>
      <p:sp>
        <p:nvSpPr>
          <p:cNvPr id="8" name="Text - Footnote Copyright"/>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2017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
        <p:nvSpPr>
          <p:cNvPr id="3" name="Rectangle - Blue"/>
          <p:cNvSpPr/>
          <p:nvPr userDrawn="1"/>
        </p:nvSpPr>
        <p:spPr bwMode="gray">
          <a:xfrm>
            <a:off x="304800" y="1490494"/>
            <a:ext cx="11576050" cy="4389606"/>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20" name="Text - Presenter Name"/>
          <p:cNvSpPr>
            <a:spLocks noGrp="1" noChangeArrowheads="1"/>
          </p:cNvSpPr>
          <p:nvPr>
            <p:ph type="subTitle" idx="1" hasCustomPrompt="1"/>
          </p:nvPr>
        </p:nvSpPr>
        <p:spPr bwMode="gray">
          <a:xfrm>
            <a:off x="460374" y="4297680"/>
            <a:ext cx="10941634" cy="387798"/>
          </a:xfrm>
          <a:prstGeom prst="rect">
            <a:avLst/>
          </a:prstGeom>
          <a:ln/>
        </p:spPr>
        <p:txBody>
          <a:bodyPr wrap="square" rIns="0" bIns="0" anchor="t" anchorCtr="0">
            <a:spAutoFit/>
          </a:bodyPr>
          <a:lstStyle>
            <a:lvl1pPr marL="0" indent="0" algn="l">
              <a:lnSpc>
                <a:spcPct val="90000"/>
              </a:lnSpc>
              <a:spcBef>
                <a:spcPts val="0"/>
              </a:spcBef>
              <a:spcAft>
                <a:spcPts val="600"/>
              </a:spcAft>
              <a:buFont typeface="Times" pitchFamily="18" charset="0"/>
              <a:buNone/>
              <a:defRPr sz="2800">
                <a:solidFill>
                  <a:srgbClr val="D9D9D9"/>
                </a:solidFill>
              </a:defRPr>
            </a:lvl1pPr>
          </a:lstStyle>
          <a:p>
            <a:r>
              <a:rPr lang="en-US" dirty="0" smtClean="0"/>
              <a:t>Speaker Name</a:t>
            </a:r>
            <a:endParaRPr lang="en-US" dirty="0"/>
          </a:p>
        </p:txBody>
      </p:sp>
      <p:sp>
        <p:nvSpPr>
          <p:cNvPr id="19" name="Text - Presentation Title"/>
          <p:cNvSpPr>
            <a:spLocks noGrp="1" noChangeArrowheads="1"/>
          </p:cNvSpPr>
          <p:nvPr>
            <p:ph type="ctrTitle" hasCustomPrompt="1"/>
          </p:nvPr>
        </p:nvSpPr>
        <p:spPr bwMode="gray">
          <a:xfrm>
            <a:off x="460375" y="3474720"/>
            <a:ext cx="10941633" cy="498598"/>
          </a:xfrm>
          <a:ln>
            <a:noFill/>
          </a:ln>
        </p:spPr>
        <p:txBody>
          <a:bodyPr wrap="square" tIns="0" bIns="0" anchor="b" anchorCtr="0">
            <a:spAutoFit/>
          </a:bodyPr>
          <a:lstStyle>
            <a:lvl1pPr>
              <a:lnSpc>
                <a:spcPct val="90000"/>
              </a:lnSpc>
              <a:spcBef>
                <a:spcPts val="1000"/>
              </a:spcBef>
              <a:spcAft>
                <a:spcPts val="300"/>
              </a:spcAft>
              <a:defRPr sz="3600" b="1" baseline="0">
                <a:solidFill>
                  <a:schemeClr val="bg1"/>
                </a:solidFill>
                <a:latin typeface="Arial"/>
                <a:cs typeface="Arial"/>
              </a:defRPr>
            </a:lvl1pPr>
          </a:lstStyle>
          <a:p>
            <a:r>
              <a:rPr lang="en-US" dirty="0" smtClean="0"/>
              <a:t>Title Here</a:t>
            </a:r>
            <a:endParaRPr lang="en-US" dirty="0"/>
          </a:p>
        </p:txBody>
      </p:sp>
      <p:pic>
        <p:nvPicPr>
          <p:cNvPr id="49" name="Logo - Gartne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27517" y="527050"/>
            <a:ext cx="2205696" cy="502730"/>
          </a:xfrm>
          <a:prstGeom prst="rect">
            <a:avLst/>
          </a:prstGeom>
        </p:spPr>
      </p:pic>
    </p:spTree>
    <p:extLst>
      <p:ext uri="{BB962C8B-B14F-4D97-AF65-F5344CB8AC3E}">
        <p14:creationId xmlns:p14="http://schemas.microsoft.com/office/powerpoint/2010/main" val="296838560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GTP_Summit_Title Slide">
    <p:bg>
      <p:bgPr>
        <a:solidFill>
          <a:schemeClr val="bg1"/>
        </a:solidFill>
        <a:effectLst/>
      </p:bgPr>
    </p:bg>
    <p:spTree>
      <p:nvGrpSpPr>
        <p:cNvPr id="1" name=""/>
        <p:cNvGrpSpPr/>
        <p:nvPr/>
      </p:nvGrpSpPr>
      <p:grpSpPr>
        <a:xfrm>
          <a:off x="0" y="0"/>
          <a:ext cx="0" cy="0"/>
          <a:chOff x="0" y="0"/>
          <a:chExt cx="0" cy="0"/>
        </a:xfrm>
      </p:grpSpPr>
      <p:sp>
        <p:nvSpPr>
          <p:cNvPr id="8" name="Text - Footnote Copyright"/>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2017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pic>
        <p:nvPicPr>
          <p:cNvPr id="60" name="Logo - TechInsight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8928100" y="311852"/>
            <a:ext cx="2935609" cy="655621"/>
          </a:xfrm>
          <a:prstGeom prst="rect">
            <a:avLst/>
          </a:prstGeom>
        </p:spPr>
      </p:pic>
      <p:pic>
        <p:nvPicPr>
          <p:cNvPr id="30" name="Logo - Gartner CIO Leadership" hidden="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939213" y="307975"/>
            <a:ext cx="2794000" cy="759969"/>
          </a:xfrm>
          <a:prstGeom prst="rect">
            <a:avLst/>
          </a:prstGeom>
        </p:spPr>
      </p:pic>
      <p:pic>
        <p:nvPicPr>
          <p:cNvPr id="9" name="Logo - Gartner Summits" hidden="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633127" y="307975"/>
            <a:ext cx="2100086" cy="894637"/>
          </a:xfrm>
          <a:prstGeom prst="rect">
            <a:avLst/>
          </a:prstGeom>
        </p:spPr>
      </p:pic>
      <p:sp>
        <p:nvSpPr>
          <p:cNvPr id="28" name="CIO - Rectangle" hidden="1"/>
          <p:cNvSpPr/>
          <p:nvPr userDrawn="1"/>
        </p:nvSpPr>
        <p:spPr bwMode="gray">
          <a:xfrm>
            <a:off x="304800" y="1490494"/>
            <a:ext cx="11576050" cy="4389606"/>
          </a:xfrm>
          <a:prstGeom prst="rect">
            <a:avLst/>
          </a:prstGeom>
          <a:solidFill>
            <a:srgbClr val="00254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55" name="CIO - Line" hidden="1"/>
          <p:cNvCxnSpPr/>
          <p:nvPr userDrawn="1"/>
        </p:nvCxnSpPr>
        <p:spPr bwMode="auto">
          <a:xfrm>
            <a:off x="338138" y="311147"/>
            <a:ext cx="0" cy="596111"/>
          </a:xfrm>
          <a:prstGeom prst="line">
            <a:avLst/>
          </a:prstGeom>
          <a:solidFill>
            <a:srgbClr val="00529B"/>
          </a:solidFill>
          <a:ln w="63500" cap="flat" cmpd="sng" algn="ctr">
            <a:solidFill>
              <a:srgbClr val="00254C"/>
            </a:solidFill>
            <a:prstDash val="solid"/>
            <a:round/>
            <a:headEnd type="none" w="med" len="med"/>
            <a:tailEnd type="none" w="lg" len="lg"/>
          </a:ln>
          <a:effectLst/>
        </p:spPr>
      </p:cxnSp>
      <p:sp>
        <p:nvSpPr>
          <p:cNvPr id="26" name="Program &amp; Portfolio - Rectangle" hidden="1"/>
          <p:cNvSpPr/>
          <p:nvPr userDrawn="1"/>
        </p:nvSpPr>
        <p:spPr bwMode="gray">
          <a:xfrm>
            <a:off x="304800" y="1490494"/>
            <a:ext cx="11576050" cy="4389606"/>
          </a:xfrm>
          <a:prstGeom prst="rect">
            <a:avLst/>
          </a:prstGeom>
          <a:solidFill>
            <a:srgbClr val="AF006E"/>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54" name="Program &amp; Portfolio - Line" hidden="1"/>
          <p:cNvCxnSpPr/>
          <p:nvPr userDrawn="1"/>
        </p:nvCxnSpPr>
        <p:spPr bwMode="auto">
          <a:xfrm>
            <a:off x="338138" y="311147"/>
            <a:ext cx="0" cy="596111"/>
          </a:xfrm>
          <a:prstGeom prst="line">
            <a:avLst/>
          </a:prstGeom>
          <a:solidFill>
            <a:srgbClr val="00529B"/>
          </a:solidFill>
          <a:ln w="63500" cap="flat" cmpd="sng" algn="ctr">
            <a:solidFill>
              <a:srgbClr val="AF006E"/>
            </a:solidFill>
            <a:prstDash val="solid"/>
            <a:round/>
            <a:headEnd type="none" w="med" len="med"/>
            <a:tailEnd type="none" w="lg" len="lg"/>
          </a:ln>
          <a:effectLst/>
        </p:spPr>
      </p:cxnSp>
      <p:sp>
        <p:nvSpPr>
          <p:cNvPr id="24" name="Sourcing &amp; Vendor - Rectangle" hidden="1"/>
          <p:cNvSpPr/>
          <p:nvPr userDrawn="1"/>
        </p:nvSpPr>
        <p:spPr bwMode="gray">
          <a:xfrm>
            <a:off x="304800" y="1490494"/>
            <a:ext cx="11576050" cy="4389606"/>
          </a:xfrm>
          <a:prstGeom prst="rect">
            <a:avLst/>
          </a:prstGeom>
          <a:solidFill>
            <a:srgbClr val="00A8B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53" name="Sourcing &amp; Vendor - Line" hidden="1"/>
          <p:cNvCxnSpPr/>
          <p:nvPr userDrawn="1"/>
        </p:nvCxnSpPr>
        <p:spPr bwMode="auto">
          <a:xfrm>
            <a:off x="338138" y="311147"/>
            <a:ext cx="0" cy="596111"/>
          </a:xfrm>
          <a:prstGeom prst="line">
            <a:avLst/>
          </a:prstGeom>
          <a:solidFill>
            <a:srgbClr val="00529B"/>
          </a:solidFill>
          <a:ln w="63500" cap="flat" cmpd="sng" algn="ctr">
            <a:solidFill>
              <a:srgbClr val="00A8B4"/>
            </a:solidFill>
            <a:prstDash val="solid"/>
            <a:round/>
            <a:headEnd type="none" w="med" len="med"/>
            <a:tailEnd type="none" w="lg" len="lg"/>
          </a:ln>
          <a:effectLst/>
        </p:spPr>
      </p:cxnSp>
      <p:sp>
        <p:nvSpPr>
          <p:cNvPr id="18" name="Security &amp; Risk - Rectangle" hidden="1"/>
          <p:cNvSpPr/>
          <p:nvPr userDrawn="1"/>
        </p:nvSpPr>
        <p:spPr bwMode="gray">
          <a:xfrm>
            <a:off x="304800" y="1490494"/>
            <a:ext cx="11576050" cy="4389606"/>
          </a:xfrm>
          <a:prstGeom prst="rect">
            <a:avLst/>
          </a:prstGeom>
          <a:solidFill>
            <a:srgbClr val="E5550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52" name="Security &amp; Risk - Line" hidden="1"/>
          <p:cNvCxnSpPr/>
          <p:nvPr userDrawn="1"/>
        </p:nvCxnSpPr>
        <p:spPr bwMode="auto">
          <a:xfrm>
            <a:off x="338138" y="311147"/>
            <a:ext cx="0" cy="596111"/>
          </a:xfrm>
          <a:prstGeom prst="line">
            <a:avLst/>
          </a:prstGeom>
          <a:solidFill>
            <a:srgbClr val="00529B"/>
          </a:solidFill>
          <a:ln w="63500" cap="flat" cmpd="sng" algn="ctr">
            <a:solidFill>
              <a:srgbClr val="E5550D"/>
            </a:solidFill>
            <a:prstDash val="solid"/>
            <a:round/>
            <a:headEnd type="none" w="med" len="med"/>
            <a:tailEnd type="none" w="lg" len="lg"/>
          </a:ln>
          <a:effectLst/>
        </p:spPr>
      </p:cxnSp>
      <p:sp>
        <p:nvSpPr>
          <p:cNvPr id="15" name="Infrastructure &amp; Ops - Rectangle" hidden="1"/>
          <p:cNvSpPr/>
          <p:nvPr userDrawn="1"/>
        </p:nvSpPr>
        <p:spPr bwMode="gray">
          <a:xfrm>
            <a:off x="304800" y="1490494"/>
            <a:ext cx="11576050" cy="4389606"/>
          </a:xfrm>
          <a:prstGeom prst="rect">
            <a:avLst/>
          </a:prstGeom>
          <a:solidFill>
            <a:srgbClr val="46A33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51" name="Infrastructure &amp; Ops - Line" hidden="1"/>
          <p:cNvCxnSpPr/>
          <p:nvPr userDrawn="1"/>
        </p:nvCxnSpPr>
        <p:spPr bwMode="auto">
          <a:xfrm>
            <a:off x="338138" y="311147"/>
            <a:ext cx="0" cy="596111"/>
          </a:xfrm>
          <a:prstGeom prst="line">
            <a:avLst/>
          </a:prstGeom>
          <a:solidFill>
            <a:srgbClr val="00529B"/>
          </a:solidFill>
          <a:ln w="63500" cap="flat" cmpd="sng" algn="ctr">
            <a:solidFill>
              <a:srgbClr val="46A33F"/>
            </a:solidFill>
            <a:prstDash val="solid"/>
            <a:round/>
            <a:headEnd type="none" w="med" len="med"/>
            <a:tailEnd type="none" w="lg" len="lg"/>
          </a:ln>
          <a:effectLst/>
        </p:spPr>
      </p:cxnSp>
      <p:sp>
        <p:nvSpPr>
          <p:cNvPr id="13" name="Ent Architecture - Rectangle" hidden="1"/>
          <p:cNvSpPr/>
          <p:nvPr userDrawn="1"/>
        </p:nvSpPr>
        <p:spPr bwMode="gray">
          <a:xfrm>
            <a:off x="304800" y="1490494"/>
            <a:ext cx="11576050" cy="4389606"/>
          </a:xfrm>
          <a:prstGeom prst="rect">
            <a:avLst/>
          </a:prstGeom>
          <a:solidFill>
            <a:srgbClr val="470E8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50" name="Ent Architecture - Line" hidden="1"/>
          <p:cNvCxnSpPr/>
          <p:nvPr userDrawn="1"/>
        </p:nvCxnSpPr>
        <p:spPr bwMode="auto">
          <a:xfrm>
            <a:off x="338138" y="311147"/>
            <a:ext cx="0" cy="596111"/>
          </a:xfrm>
          <a:prstGeom prst="line">
            <a:avLst/>
          </a:prstGeom>
          <a:solidFill>
            <a:srgbClr val="00529B"/>
          </a:solidFill>
          <a:ln w="63500" cap="flat" cmpd="sng" algn="ctr">
            <a:solidFill>
              <a:srgbClr val="470E80"/>
            </a:solidFill>
            <a:prstDash val="solid"/>
            <a:round/>
            <a:headEnd type="none" w="med" len="med"/>
            <a:tailEnd type="none" w="lg" len="lg"/>
          </a:ln>
          <a:effectLst/>
        </p:spPr>
      </p:cxnSp>
      <p:sp>
        <p:nvSpPr>
          <p:cNvPr id="10" name="Applications -Rectangle" hidden="1"/>
          <p:cNvSpPr/>
          <p:nvPr userDrawn="1"/>
        </p:nvSpPr>
        <p:spPr bwMode="gray">
          <a:xfrm>
            <a:off x="304800" y="1490494"/>
            <a:ext cx="11576050" cy="4389606"/>
          </a:xfrm>
          <a:prstGeom prst="rect">
            <a:avLst/>
          </a:prstGeom>
          <a:solidFill>
            <a:srgbClr val="C51D3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49" name="Applications - Line" hidden="1"/>
          <p:cNvCxnSpPr/>
          <p:nvPr userDrawn="1"/>
        </p:nvCxnSpPr>
        <p:spPr bwMode="auto">
          <a:xfrm>
            <a:off x="335754" y="311147"/>
            <a:ext cx="0" cy="596111"/>
          </a:xfrm>
          <a:prstGeom prst="line">
            <a:avLst/>
          </a:prstGeom>
          <a:solidFill>
            <a:srgbClr val="00529B"/>
          </a:solidFill>
          <a:ln w="63500" cap="flat" cmpd="sng" algn="ctr">
            <a:solidFill>
              <a:srgbClr val="C51D35"/>
            </a:solidFill>
            <a:prstDash val="solid"/>
            <a:round/>
            <a:headEnd type="none" w="med" len="med"/>
            <a:tailEnd type="none" w="lg" len="lg"/>
          </a:ln>
          <a:effectLst/>
        </p:spPr>
      </p:cxnSp>
      <p:sp>
        <p:nvSpPr>
          <p:cNvPr id="3" name="Data &amp; Analytics - Rectangle" hidden="1"/>
          <p:cNvSpPr/>
          <p:nvPr userDrawn="1"/>
        </p:nvSpPr>
        <p:spPr bwMode="gray">
          <a:xfrm>
            <a:off x="304800" y="1490494"/>
            <a:ext cx="11576050" cy="4389606"/>
          </a:xfrm>
          <a:prstGeom prst="rect">
            <a:avLst/>
          </a:prstGeom>
          <a:solidFill>
            <a:srgbClr val="EE9A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6" name="Data &amp; Analytics - Line" hidden="1"/>
          <p:cNvCxnSpPr/>
          <p:nvPr userDrawn="1"/>
        </p:nvCxnSpPr>
        <p:spPr bwMode="auto">
          <a:xfrm>
            <a:off x="335754" y="311147"/>
            <a:ext cx="0" cy="596111"/>
          </a:xfrm>
          <a:prstGeom prst="line">
            <a:avLst/>
          </a:prstGeom>
          <a:solidFill>
            <a:srgbClr val="00529B"/>
          </a:solidFill>
          <a:ln w="63500" cap="flat" cmpd="sng" algn="ctr">
            <a:solidFill>
              <a:srgbClr val="EE9A00"/>
            </a:solidFill>
            <a:prstDash val="solid"/>
            <a:round/>
            <a:headEnd type="none" w="med" len="med"/>
            <a:tailEnd type="none" w="lg" len="lg"/>
          </a:ln>
          <a:effectLst/>
        </p:spPr>
      </p:cxnSp>
      <p:sp>
        <p:nvSpPr>
          <p:cNvPr id="27" name="Gartner - Rectangle" hidden="1"/>
          <p:cNvSpPr/>
          <p:nvPr userDrawn="1"/>
        </p:nvSpPr>
        <p:spPr bwMode="gray">
          <a:xfrm>
            <a:off x="304800" y="1490494"/>
            <a:ext cx="11576050" cy="4389606"/>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cxnSp>
        <p:nvCxnSpPr>
          <p:cNvPr id="29" name="Gartner - Line" hidden="1"/>
          <p:cNvCxnSpPr/>
          <p:nvPr userDrawn="1"/>
        </p:nvCxnSpPr>
        <p:spPr bwMode="auto">
          <a:xfrm>
            <a:off x="335754" y="311147"/>
            <a:ext cx="0" cy="596111"/>
          </a:xfrm>
          <a:prstGeom prst="line">
            <a:avLst/>
          </a:prstGeom>
          <a:solidFill>
            <a:srgbClr val="00529B"/>
          </a:solidFill>
          <a:ln w="63500" cap="flat" cmpd="sng" algn="ctr">
            <a:solidFill>
              <a:schemeClr val="accent1"/>
            </a:solidFill>
            <a:prstDash val="solid"/>
            <a:round/>
            <a:headEnd type="none" w="med" len="med"/>
            <a:tailEnd type="none" w="lg" len="lg"/>
          </a:ln>
          <a:effectLst/>
        </p:spPr>
      </p:cxnSp>
      <p:sp>
        <p:nvSpPr>
          <p:cNvPr id="20" name="Text - Presenter Name"/>
          <p:cNvSpPr>
            <a:spLocks noGrp="1" noChangeArrowheads="1"/>
          </p:cNvSpPr>
          <p:nvPr>
            <p:ph type="subTitle" idx="1" hasCustomPrompt="1"/>
          </p:nvPr>
        </p:nvSpPr>
        <p:spPr bwMode="gray">
          <a:xfrm>
            <a:off x="460374" y="4297680"/>
            <a:ext cx="10941634" cy="387798"/>
          </a:xfrm>
          <a:prstGeom prst="rect">
            <a:avLst/>
          </a:prstGeom>
          <a:ln/>
        </p:spPr>
        <p:txBody>
          <a:bodyPr wrap="square" rIns="0" bIns="0" anchor="t" anchorCtr="0">
            <a:spAutoFit/>
          </a:bodyPr>
          <a:lstStyle>
            <a:lvl1pPr marL="0" indent="0" algn="l">
              <a:lnSpc>
                <a:spcPct val="90000"/>
              </a:lnSpc>
              <a:spcBef>
                <a:spcPts val="0"/>
              </a:spcBef>
              <a:spcAft>
                <a:spcPts val="600"/>
              </a:spcAft>
              <a:buFont typeface="Times" pitchFamily="18" charset="0"/>
              <a:buNone/>
              <a:defRPr sz="2800">
                <a:solidFill>
                  <a:schemeClr val="bg1"/>
                </a:solidFill>
              </a:defRPr>
            </a:lvl1pPr>
          </a:lstStyle>
          <a:p>
            <a:r>
              <a:rPr lang="en-US" dirty="0" smtClean="0"/>
              <a:t>Speaker Name</a:t>
            </a:r>
            <a:endParaRPr lang="en-US" dirty="0"/>
          </a:p>
        </p:txBody>
      </p:sp>
      <p:sp>
        <p:nvSpPr>
          <p:cNvPr id="19" name="Text - Presentation Title"/>
          <p:cNvSpPr>
            <a:spLocks noGrp="1" noChangeArrowheads="1"/>
          </p:cNvSpPr>
          <p:nvPr>
            <p:ph type="ctrTitle" hasCustomPrompt="1"/>
          </p:nvPr>
        </p:nvSpPr>
        <p:spPr bwMode="gray">
          <a:xfrm>
            <a:off x="460375" y="3474720"/>
            <a:ext cx="10941633" cy="498598"/>
          </a:xfrm>
          <a:ln>
            <a:noFill/>
          </a:ln>
        </p:spPr>
        <p:txBody>
          <a:bodyPr wrap="square" tIns="0" bIns="0" anchor="b" anchorCtr="0">
            <a:spAutoFit/>
          </a:bodyPr>
          <a:lstStyle>
            <a:lvl1pPr>
              <a:lnSpc>
                <a:spcPct val="90000"/>
              </a:lnSpc>
              <a:spcBef>
                <a:spcPts val="1000"/>
              </a:spcBef>
              <a:spcAft>
                <a:spcPts val="300"/>
              </a:spcAft>
              <a:defRPr sz="3600" b="1" baseline="0">
                <a:solidFill>
                  <a:schemeClr val="bg1"/>
                </a:solidFill>
                <a:latin typeface="Arial"/>
                <a:cs typeface="Arial"/>
              </a:defRPr>
            </a:lvl1pPr>
          </a:lstStyle>
          <a:p>
            <a:r>
              <a:rPr lang="en-US" dirty="0" smtClean="0"/>
              <a:t>Title Here</a:t>
            </a:r>
            <a:endParaRPr lang="en-US" dirty="0"/>
          </a:p>
        </p:txBody>
      </p:sp>
      <p:sp>
        <p:nvSpPr>
          <p:cNvPr id="31" name="Text - Summit Name"/>
          <p:cNvSpPr>
            <a:spLocks noGrp="1"/>
          </p:cNvSpPr>
          <p:nvPr>
            <p:ph type="body" sz="quarter" idx="10"/>
          </p:nvPr>
        </p:nvSpPr>
        <p:spPr bwMode="gray">
          <a:xfrm>
            <a:off x="500754" y="348321"/>
            <a:ext cx="8427345" cy="276999"/>
          </a:xfrm>
        </p:spPr>
        <p:txBody>
          <a:bodyPr wrap="square" anchor="t" anchorCtr="0">
            <a:spAutoFit/>
          </a:bodyPr>
          <a:lstStyle>
            <a:lvl1pPr marL="0" indent="0">
              <a:lnSpc>
                <a:spcPct val="90000"/>
              </a:lnSpc>
              <a:spcBef>
                <a:spcPts val="0"/>
              </a:spcBef>
              <a:spcAft>
                <a:spcPts val="0"/>
              </a:spcAft>
              <a:buFontTx/>
              <a:buNone/>
              <a:defRPr sz="2000" b="1">
                <a:solidFill>
                  <a:schemeClr val="tx1"/>
                </a:solidFill>
                <a:latin typeface="Arial" panose="020B0604020202020204" pitchFamily="34" charset="0"/>
                <a:cs typeface="Arial" panose="020B0604020202020204" pitchFamily="34" charset="0"/>
              </a:defRPr>
            </a:lvl1pPr>
            <a:lvl2pPr marL="0" indent="0">
              <a:lnSpc>
                <a:spcPct val="90000"/>
              </a:lnSpc>
              <a:spcBef>
                <a:spcPts val="600"/>
              </a:spcBef>
              <a:spcAft>
                <a:spcPts val="0"/>
              </a:spcAft>
              <a:buFontTx/>
              <a:buNone/>
              <a:defRPr sz="1200" b="1" baseline="0">
                <a:solidFill>
                  <a:schemeClr val="tx1"/>
                </a:solidFill>
                <a:latin typeface="Arial" panose="020B0604020202020204" pitchFamily="34" charset="0"/>
                <a:cs typeface="Arial" panose="020B0604020202020204" pitchFamily="34" charset="0"/>
              </a:defRPr>
            </a:lvl2pPr>
            <a:lvl3pPr marL="731520" indent="0">
              <a:buFontTx/>
              <a:buNone/>
              <a:defRPr/>
            </a:lvl3pPr>
            <a:lvl4pPr marL="1097280" indent="0">
              <a:buFontTx/>
              <a:buNone/>
              <a:defRPr/>
            </a:lvl4pPr>
            <a:lvl5pPr marL="1463040" indent="0">
              <a:buFontTx/>
              <a:buNone/>
              <a:defRPr/>
            </a:lvl5pPr>
          </a:lstStyle>
          <a:p>
            <a:pPr lvl="0"/>
            <a:r>
              <a:rPr lang="en-US" smtClean="0"/>
              <a:t>Click to edit Master text styles</a:t>
            </a:r>
          </a:p>
        </p:txBody>
      </p:sp>
      <p:sp>
        <p:nvSpPr>
          <p:cNvPr id="2" name="Text - Summit 2017"/>
          <p:cNvSpPr txBox="1"/>
          <p:nvPr userDrawn="1"/>
        </p:nvSpPr>
        <p:spPr>
          <a:xfrm>
            <a:off x="493611" y="619345"/>
            <a:ext cx="1580561" cy="276999"/>
          </a:xfrm>
          <a:prstGeom prst="rect">
            <a:avLst/>
          </a:prstGeom>
          <a:noFill/>
        </p:spPr>
        <p:txBody>
          <a:bodyPr wrap="none" lIns="0" tIns="0" rIns="0" bIns="0" rtlCol="0" anchor="ctr" anchorCtr="0">
            <a:spAutoFit/>
          </a:bodyPr>
          <a:lstStyle/>
          <a:p>
            <a:pPr algn="l">
              <a:defRPr/>
            </a:pPr>
            <a:r>
              <a:rPr lang="en-US" sz="2000" b="1" dirty="0" smtClean="0">
                <a:solidFill>
                  <a:srgbClr val="B2B2B2"/>
                </a:solidFill>
              </a:rPr>
              <a:t>Summit </a:t>
            </a:r>
            <a:r>
              <a:rPr lang="en-US" sz="2000" b="1" dirty="0" smtClean="0">
                <a:solidFill>
                  <a:srgbClr val="FFFFFF">
                    <a:lumMod val="65000"/>
                  </a:srgbClr>
                </a:solidFill>
              </a:rPr>
              <a:t>2017</a:t>
            </a:r>
          </a:p>
        </p:txBody>
      </p:sp>
      <p:sp>
        <p:nvSpPr>
          <p:cNvPr id="25" name="Text - Summit Date"/>
          <p:cNvSpPr>
            <a:spLocks noGrp="1"/>
          </p:cNvSpPr>
          <p:nvPr>
            <p:ph type="body" sz="quarter" idx="11" hasCustomPrompt="1"/>
          </p:nvPr>
        </p:nvSpPr>
        <p:spPr bwMode="gray">
          <a:xfrm>
            <a:off x="500754" y="972204"/>
            <a:ext cx="8427345" cy="166199"/>
          </a:xfrm>
        </p:spPr>
        <p:txBody>
          <a:bodyPr wrap="square" anchor="t" anchorCtr="0">
            <a:spAutoFit/>
          </a:bodyPr>
          <a:lstStyle>
            <a:lvl1pPr marL="0" indent="0">
              <a:lnSpc>
                <a:spcPct val="90000"/>
              </a:lnSpc>
              <a:spcBef>
                <a:spcPts val="0"/>
              </a:spcBef>
              <a:spcAft>
                <a:spcPts val="0"/>
              </a:spcAft>
              <a:buFontTx/>
              <a:buNone/>
              <a:defRPr sz="1200" b="1">
                <a:solidFill>
                  <a:schemeClr val="tx1"/>
                </a:solidFill>
                <a:latin typeface="+mj-lt"/>
                <a:cs typeface="Arial" panose="020B0604020202020204" pitchFamily="34" charset="0"/>
              </a:defRPr>
            </a:lvl1pPr>
            <a:lvl2pPr marL="0" indent="0">
              <a:lnSpc>
                <a:spcPct val="90000"/>
              </a:lnSpc>
              <a:spcBef>
                <a:spcPts val="600"/>
              </a:spcBef>
              <a:spcAft>
                <a:spcPts val="0"/>
              </a:spcAft>
              <a:buFontTx/>
              <a:buNone/>
              <a:defRPr sz="1200" b="1" baseline="0">
                <a:solidFill>
                  <a:srgbClr val="B2B2B2"/>
                </a:solidFill>
                <a:latin typeface="Arial" panose="020B0604020202020204" pitchFamily="34" charset="0"/>
                <a:cs typeface="Arial" panose="020B0604020202020204" pitchFamily="34" charset="0"/>
              </a:defRPr>
            </a:lvl2pPr>
            <a:lvl3pPr marL="731520" indent="0">
              <a:buFontTx/>
              <a:buNone/>
              <a:defRPr/>
            </a:lvl3pPr>
            <a:lvl4pPr marL="1097280" indent="0">
              <a:buFontTx/>
              <a:buNone/>
              <a:defRPr/>
            </a:lvl4pPr>
            <a:lvl5pPr marL="1463040" indent="0">
              <a:buFontTx/>
              <a:buNone/>
              <a:defRPr/>
            </a:lvl5pPr>
          </a:lstStyle>
          <a:p>
            <a:pPr lvl="0"/>
            <a:r>
              <a:rPr lang="en-US" dirty="0" smtClean="0"/>
              <a:t>First level Date</a:t>
            </a:r>
          </a:p>
        </p:txBody>
      </p:sp>
    </p:spTree>
    <p:extLst>
      <p:ext uri="{BB962C8B-B14F-4D97-AF65-F5344CB8AC3E}">
        <p14:creationId xmlns:p14="http://schemas.microsoft.com/office/powerpoint/2010/main" val="72270317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smtClean="0"/>
              <a:t>Click to edit Master title style</a:t>
            </a:r>
            <a:endParaRPr lang="en-US" dirty="0"/>
          </a:p>
        </p:txBody>
      </p:sp>
      <p:sp>
        <p:nvSpPr>
          <p:cNvPr id="7" name="Text Placeholder 6"/>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691434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Font typeface="+mj-lt"/>
              <a:buAutoNum type="arabicPeriod"/>
              <a:defRPr/>
            </a:lvl1pPr>
            <a:lvl2pPr marL="777240">
              <a:defRPr/>
            </a:lvl2pPr>
            <a:lvl3pPr marL="1051560">
              <a:defRPr/>
            </a:lvl3pPr>
            <a:lvl4pPr marL="1371600">
              <a:defRPr/>
            </a:lvl4pPr>
            <a:lvl5pPr marL="164592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688019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ClrTx/>
              <a:buFont typeface="+mj-lt"/>
              <a:buAutoNum type="arabicPeriod"/>
              <a:defRPr>
                <a:solidFill>
                  <a:srgbClr val="919191"/>
                </a:solidFill>
              </a:defRPr>
            </a:lvl1pPr>
            <a:lvl2pPr marL="777240">
              <a:buClrTx/>
              <a:defRPr>
                <a:solidFill>
                  <a:srgbClr val="919191"/>
                </a:solidFill>
              </a:defRPr>
            </a:lvl2pPr>
            <a:lvl3pPr marL="1051560">
              <a:buClrTx/>
              <a:defRPr>
                <a:solidFill>
                  <a:srgbClr val="919191"/>
                </a:solidFill>
              </a:defRPr>
            </a:lvl3pPr>
            <a:lvl4pPr marL="1371600">
              <a:buClrTx/>
              <a:defRPr>
                <a:solidFill>
                  <a:srgbClr val="919191"/>
                </a:solidFill>
              </a:defRPr>
            </a:lvl4pPr>
            <a:lvl5pPr marL="1645920">
              <a:buClrTx/>
              <a:defRPr>
                <a:solidFill>
                  <a:srgbClr val="91919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109740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800" y="1325563"/>
            <a:ext cx="5670550"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bwMode="gray">
          <a:xfrm>
            <a:off x="6218238" y="1325563"/>
            <a:ext cx="5662612"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3520358703"/>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5670549"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1" y="228600"/>
            <a:ext cx="5670550"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566070357"/>
      </p:ext>
    </p:extLst>
  </p:cSld>
  <p:clrMapOvr>
    <a:masterClrMapping/>
  </p:clrMapOvr>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5" name="Content Placeholder 4"/>
          <p:cNvSpPr>
            <a:spLocks noGrp="1"/>
          </p:cNvSpPr>
          <p:nvPr>
            <p:ph sz="quarter" idx="11"/>
          </p:nvPr>
        </p:nvSpPr>
        <p:spPr bwMode="gray">
          <a:xfrm>
            <a:off x="304800" y="1325563"/>
            <a:ext cx="11576050" cy="4554537"/>
          </a:xfrm>
        </p:spPr>
        <p:txBody>
          <a:bodyPr/>
          <a:lstStyle>
            <a:lvl1pPr marL="0" indent="0">
              <a:buClr>
                <a:schemeClr val="bg1"/>
              </a:buClr>
              <a:buNone/>
              <a:defRPr>
                <a:solidFill>
                  <a:schemeClr val="bg1"/>
                </a:solidFill>
              </a:defRPr>
            </a:lvl1pPr>
            <a:lvl2pPr marL="274320" indent="-274320">
              <a:buClr>
                <a:schemeClr val="bg1"/>
              </a:buClr>
              <a:buFont typeface="Wingdings" panose="05000000000000000000" pitchFamily="2" charset="2"/>
              <a:buChar char="§"/>
              <a:defRPr sz="2400">
                <a:solidFill>
                  <a:schemeClr val="bg1"/>
                </a:solidFill>
              </a:defRPr>
            </a:lvl2pPr>
            <a:lvl3pPr marL="594360" indent="-274320">
              <a:buClr>
                <a:schemeClr val="bg1"/>
              </a:buClr>
              <a:buFont typeface="Arial" panose="020B0604020202020204" pitchFamily="34" charset="0"/>
              <a:buChar char="–"/>
              <a:defRPr sz="2200">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8436833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bwMode="gray">
          <a:xfrm>
            <a:off x="304800" y="945753"/>
            <a:ext cx="11576050" cy="1029537"/>
          </a:xfrm>
          <a:solidFill>
            <a:srgbClr val="00529B"/>
          </a:solidFill>
        </p:spPr>
        <p:txBody>
          <a:bodyPr lIns="0" tIns="0" rIns="91440" bIns="0" anchor="ctr" anchorCtr="0">
            <a:noAutofit/>
          </a:bodyPr>
          <a:lstStyle>
            <a:lvl1pPr marL="146304" indent="0">
              <a:lnSpc>
                <a:spcPct val="90000"/>
              </a:lnSpc>
              <a:buNone/>
              <a:defRPr>
                <a:solidFill>
                  <a:schemeClr val="bg1"/>
                </a:solidFill>
              </a:defRPr>
            </a:lvl1pPr>
          </a:lstStyle>
          <a:p>
            <a:pPr lvl="0"/>
            <a:r>
              <a:rPr lang="en-US" smtClean="0"/>
              <a:t>Click to edit Master text styles</a:t>
            </a:r>
          </a:p>
        </p:txBody>
      </p:sp>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317500" y="2111375"/>
            <a:ext cx="5657850" cy="3768725"/>
          </a:xfrm>
        </p:spPr>
        <p:txBody>
          <a:bodyPr/>
          <a:lstStyle>
            <a:lvl1pPr marL="0" indent="0">
              <a:buFontTx/>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9"/>
          </p:nvPr>
        </p:nvSpPr>
        <p:spPr bwMode="gray">
          <a:xfrm>
            <a:off x="6218238" y="2111375"/>
            <a:ext cx="5662612" cy="3768725"/>
          </a:xfrm>
        </p:spPr>
        <p:txBody>
          <a:bodyPr/>
          <a:lstStyle>
            <a:lvl1pPr marL="0" indent="0">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053527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4294967295" orient="horz" pos="1330">
          <p15:clr>
            <a:srgbClr val="5ACBF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304800" y="1325564"/>
            <a:ext cx="11576049" cy="4554536"/>
          </a:xfrm>
        </p:spPr>
        <p:txBody>
          <a:bodyPr/>
          <a:lstStyle>
            <a:lvl1pPr marL="411163" indent="-411163">
              <a:buClr>
                <a:schemeClr val="accent6"/>
              </a:buClr>
              <a:buFont typeface="Wingdings" panose="05000000000000000000" pitchFamily="2" charset="2"/>
              <a:buChar char="ü"/>
              <a:defRPr/>
            </a:lvl1pPr>
            <a:lvl2pPr marL="777240" indent="-274320">
              <a:buClr>
                <a:schemeClr val="accent6"/>
              </a:buClr>
              <a:defRPr/>
            </a:lvl2pPr>
            <a:lvl3pPr marL="1051560" indent="-273037">
              <a:buClr>
                <a:schemeClr val="accent6"/>
              </a:buClr>
              <a:buFont typeface="Wingdings" panose="05000000000000000000" pitchFamily="2" charset="2"/>
              <a:buChar char="§"/>
              <a:defRPr/>
            </a:lvl3pPr>
            <a:lvl4pPr marL="1371600" indent="-274320">
              <a:buClr>
                <a:schemeClr val="accent6"/>
              </a:buClr>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9128428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7" name="Title 6"/>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0" indent="0">
              <a:lnSpc>
                <a:spcPct val="90000"/>
              </a:lnSpc>
              <a:buNone/>
              <a:defRPr b="1"/>
            </a:lvl1pPr>
            <a:lvl2pPr marL="548640" indent="-274320">
              <a:lnSpc>
                <a:spcPct val="90000"/>
              </a:lnSpc>
              <a:buClr>
                <a:srgbClr val="00529B"/>
              </a:buClr>
              <a:buFont typeface="Wingdings" panose="05000000000000000000" pitchFamily="2" charset="2"/>
              <a:buChar char="§"/>
              <a:defRPr/>
            </a:lvl2pPr>
            <a:lvl3pPr marL="868680" indent="-274320">
              <a:lnSpc>
                <a:spcPct val="90000"/>
              </a:lnSpc>
              <a:buFont typeface="Arial" panose="020B0604020202020204" pitchFamily="34" charset="0"/>
              <a:buChar char="–"/>
              <a:defRPr/>
            </a:lvl3pPr>
            <a:lvl4pPr marL="1143000" indent="-274320">
              <a:lnSpc>
                <a:spcPct val="90000"/>
              </a:lnSpc>
              <a:buFont typeface="Wingdings" panose="05000000000000000000" pitchFamily="2" charset="2"/>
              <a:buChar char="§"/>
              <a:defRPr/>
            </a:lvl4pPr>
            <a:lvl5pPr marL="1463040" indent="-274320">
              <a:lnSpc>
                <a:spcPct val="90000"/>
              </a:lnSpc>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971385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57890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a:xfrm>
            <a:off x="304800" y="228600"/>
            <a:ext cx="9343053" cy="535531"/>
          </a:xfrm>
        </p:spPr>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795490" y="255407"/>
            <a:ext cx="2085360" cy="465732"/>
          </a:xfrm>
          <a:prstGeom prst="rect">
            <a:avLst/>
          </a:prstGeom>
        </p:spPr>
      </p:pic>
      <p:sp>
        <p:nvSpPr>
          <p:cNvPr id="8" name="Text Box 91"/>
          <p:cNvSpPr txBox="1">
            <a:spLocks noChangeAspect="1" noChangeArrowheads="1"/>
          </p:cNvSpPr>
          <p:nvPr userDrawn="1"/>
        </p:nvSpPr>
        <p:spPr bwMode="gray">
          <a:xfrm>
            <a:off x="304800" y="6006523"/>
            <a:ext cx="6229673" cy="433965"/>
          </a:xfrm>
          <a:prstGeom prst="rect">
            <a:avLst/>
          </a:prstGeom>
        </p:spPr>
        <p:txBody>
          <a:bodyPr wrap="square" lIns="0" tIns="91440" rIns="0" bIns="91440" anchor="b">
            <a:spAutoFit/>
          </a:bodyPr>
          <a:lstStyle>
            <a:defPPr>
              <a:defRPr lang="en-US"/>
            </a:defPPr>
            <a:lvl1pPr algn="l">
              <a:spcBef>
                <a:spcPts val="0"/>
              </a:spcBef>
              <a:spcAft>
                <a:spcPts val="0"/>
              </a:spcAft>
              <a:defRPr sz="900">
                <a:solidFill>
                  <a:srgbClr val="000000"/>
                </a:solidFill>
                <a:latin typeface="Arial" panose="020B0604020202020204" pitchFamily="34" charset="0"/>
              </a:defRPr>
            </a:lvl1pPr>
          </a:lstStyle>
          <a:p>
            <a:pPr>
              <a:spcAft>
                <a:spcPts val="600"/>
              </a:spcAft>
            </a:pPr>
            <a:r>
              <a:rPr lang="en-US" dirty="0" smtClean="0"/>
              <a:t>The above research is from the Gartner for Technical Professionals Research Library</a:t>
            </a:r>
            <a:r>
              <a:rPr lang="en-US" dirty="0"/>
              <a:t>. </a:t>
            </a:r>
            <a:r>
              <a:rPr lang="en-US" dirty="0" smtClean="0"/>
              <a:t>For </a:t>
            </a:r>
            <a:r>
              <a:rPr lang="en-US" dirty="0"/>
              <a:t>more information, </a:t>
            </a:r>
            <a:r>
              <a:rPr lang="en-US" dirty="0" smtClean="0"/>
              <a:t/>
            </a:r>
            <a:br>
              <a:rPr lang="en-US" dirty="0" smtClean="0"/>
            </a:br>
            <a:r>
              <a:rPr lang="en-US" dirty="0" smtClean="0"/>
              <a:t>please </a:t>
            </a:r>
            <a:r>
              <a:rPr lang="en-US" dirty="0"/>
              <a:t>visit the Gartner Research </a:t>
            </a:r>
            <a:r>
              <a:rPr lang="en-US" dirty="0" smtClean="0"/>
              <a:t>Zone or visit </a:t>
            </a:r>
            <a:r>
              <a:rPr lang="en-US" u="sng" dirty="0">
                <a:hlinkClick r:id="rId3"/>
              </a:rPr>
              <a:t>http://www.gartner.com/technology/research/technical-professionals.jsp</a:t>
            </a:r>
            <a:endParaRPr lang="en-US" b="1" i="1" dirty="0">
              <a:solidFill>
                <a:srgbClr val="FF0000"/>
              </a:solidFill>
            </a:endParaRPr>
          </a:p>
        </p:txBody>
      </p:sp>
    </p:spTree>
    <p:extLst>
      <p:ext uri="{BB962C8B-B14F-4D97-AF65-F5344CB8AC3E}">
        <p14:creationId xmlns:p14="http://schemas.microsoft.com/office/powerpoint/2010/main" val="322865516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4062776770"/>
      </p:ext>
    </p:extLst>
  </p:cSld>
  <p:clrMapOvr>
    <a:masterClrMapping/>
  </p:clrMapOv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Full Image w TTL">
    <p:spTree>
      <p:nvGrpSpPr>
        <p:cNvPr id="1" name=""/>
        <p:cNvGrpSpPr/>
        <p:nvPr/>
      </p:nvGrpSpPr>
      <p:grpSpPr>
        <a:xfrm>
          <a:off x="0" y="0"/>
          <a:ext cx="0" cy="0"/>
          <a:chOff x="0" y="0"/>
          <a:chExt cx="0" cy="0"/>
        </a:xfrm>
      </p:grpSpPr>
      <p:sp>
        <p:nvSpPr>
          <p:cNvPr id="2" name="Title 1"/>
          <p:cNvSpPr>
            <a:spLocks noGrp="1"/>
          </p:cNvSpPr>
          <p:nvPr>
            <p:ph type="title"/>
          </p:nvPr>
        </p:nvSpPr>
        <p:spPr bwMode="auto">
          <a:xfrm>
            <a:off x="304800" y="228600"/>
            <a:ext cx="11576050" cy="535531"/>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37187983"/>
      </p:ext>
    </p:extLst>
  </p:cSld>
  <p:clrMapOvr>
    <a:masterClrMapping/>
  </p:clrMapOv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Quarter-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0" y="228600"/>
            <a:ext cx="766762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03352476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4294967295" pos="5022">
          <p15:clr>
            <a:srgbClr val="5ACBF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5670549"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1" y="228600"/>
            <a:ext cx="5670550"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695674229"/>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bwMode="gray">
          <a:xfrm>
            <a:off x="304800" y="4250578"/>
            <a:ext cx="11576050" cy="1629522"/>
          </a:xfrm>
          <a:prstGeom prst="rect">
            <a:avLst/>
          </a:prstGeom>
          <a:solidFill>
            <a:schemeClr val="bg1">
              <a:lumMod val="85000"/>
            </a:schemeClr>
          </a:solidFill>
        </p:spPr>
        <p:txBody>
          <a:bodyPr lIns="146304" tIns="182880" rIns="91440" bIns="182880" anchor="ctr" anchorCtr="0"/>
          <a:lstStyle>
            <a:lvl1pPr marL="0" indent="0">
              <a:lnSpc>
                <a:spcPct val="90000"/>
              </a:lnSpc>
              <a:buNone/>
              <a:defRPr>
                <a:solidFill>
                  <a:schemeClr val="tx1"/>
                </a:solidFill>
              </a:defRPr>
            </a:lvl1pPr>
            <a:lvl2pPr marL="318436" indent="0">
              <a:buNone/>
              <a:defRPr>
                <a:solidFill>
                  <a:schemeClr val="bg1"/>
                </a:solidFill>
              </a:defRPr>
            </a:lvl2pPr>
            <a:lvl3pPr marL="683650" indent="0">
              <a:buNone/>
              <a:defRPr>
                <a:solidFill>
                  <a:schemeClr val="bg1"/>
                </a:solidFill>
              </a:defRPr>
            </a:lvl3pPr>
            <a:lvl4pPr marL="957955" indent="0">
              <a:buNone/>
              <a:defRPr>
                <a:solidFill>
                  <a:schemeClr val="bg1"/>
                </a:solidFill>
              </a:defRPr>
            </a:lvl4pPr>
            <a:lvl5pPr marL="1232261" indent="0">
              <a:buNone/>
              <a:defRPr>
                <a:solidFill>
                  <a:schemeClr val="bg1"/>
                </a:solidFill>
              </a:defRPr>
            </a:lvl5pPr>
          </a:lstStyle>
          <a:p>
            <a:pPr lvl="0"/>
            <a:r>
              <a:rPr lang="en-US" smtClean="0"/>
              <a:t>Click to edit Master text styles</a:t>
            </a:r>
          </a:p>
        </p:txBody>
      </p:sp>
      <p:sp>
        <p:nvSpPr>
          <p:cNvPr id="4" name="Text Placeholder 3"/>
          <p:cNvSpPr>
            <a:spLocks noGrp="1"/>
          </p:cNvSpPr>
          <p:nvPr>
            <p:ph type="body" sz="quarter" idx="11"/>
          </p:nvPr>
        </p:nvSpPr>
        <p:spPr bwMode="gray">
          <a:xfrm>
            <a:off x="304800" y="1325563"/>
            <a:ext cx="11576050" cy="2925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422996998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376">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bwMode="gray">
          <a:xfrm>
            <a:off x="304800" y="4250578"/>
            <a:ext cx="11576050" cy="1629522"/>
          </a:xfrm>
          <a:prstGeom prst="rect">
            <a:avLst/>
          </a:prstGeom>
          <a:solidFill>
            <a:srgbClr val="00529B"/>
          </a:solidFill>
        </p:spPr>
        <p:txBody>
          <a:bodyPr lIns="146304" tIns="182880" rIns="91440" bIns="182880" anchor="ctr" anchorCtr="0"/>
          <a:lstStyle>
            <a:lvl1pPr marL="0" indent="0">
              <a:lnSpc>
                <a:spcPct val="90000"/>
              </a:lnSpc>
              <a:buNone/>
              <a:defRPr>
                <a:solidFill>
                  <a:schemeClr val="bg1"/>
                </a:solidFill>
              </a:defRPr>
            </a:lvl1pPr>
            <a:lvl2pPr marL="318436" indent="0">
              <a:buNone/>
              <a:defRPr>
                <a:solidFill>
                  <a:schemeClr val="bg1"/>
                </a:solidFill>
              </a:defRPr>
            </a:lvl2pPr>
            <a:lvl3pPr marL="683650" indent="0">
              <a:buNone/>
              <a:defRPr>
                <a:solidFill>
                  <a:schemeClr val="bg1"/>
                </a:solidFill>
              </a:defRPr>
            </a:lvl3pPr>
            <a:lvl4pPr marL="957955" indent="0">
              <a:buNone/>
              <a:defRPr>
                <a:solidFill>
                  <a:schemeClr val="bg1"/>
                </a:solidFill>
              </a:defRPr>
            </a:lvl4pPr>
            <a:lvl5pPr marL="1232261" indent="0">
              <a:buNone/>
              <a:defRPr>
                <a:solidFill>
                  <a:schemeClr val="bg1"/>
                </a:solidFill>
              </a:defRPr>
            </a:lvl5pPr>
          </a:lstStyle>
          <a:p>
            <a:pPr lvl="0"/>
            <a:r>
              <a:rPr lang="en-US" smtClean="0"/>
              <a:t>Click to edit Master text styles</a:t>
            </a:r>
          </a:p>
        </p:txBody>
      </p:sp>
      <p:sp>
        <p:nvSpPr>
          <p:cNvPr id="4" name="Text Placeholder 3"/>
          <p:cNvSpPr>
            <a:spLocks noGrp="1"/>
          </p:cNvSpPr>
          <p:nvPr>
            <p:ph type="body" sz="quarter" idx="11"/>
          </p:nvPr>
        </p:nvSpPr>
        <p:spPr bwMode="gray">
          <a:xfrm>
            <a:off x="304800" y="1325563"/>
            <a:ext cx="11576050" cy="2925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43816532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4294967295" pos="376">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Action Item_2">
    <p:spTree>
      <p:nvGrpSpPr>
        <p:cNvPr id="1" name=""/>
        <p:cNvGrpSpPr/>
        <p:nvPr/>
      </p:nvGrpSpPr>
      <p:grpSpPr>
        <a:xfrm>
          <a:off x="0" y="0"/>
          <a:ext cx="0" cy="0"/>
          <a:chOff x="0" y="0"/>
          <a:chExt cx="0" cy="0"/>
        </a:xfrm>
      </p:grpSpPr>
      <p:sp>
        <p:nvSpPr>
          <p:cNvPr id="8" name="Text Placeholder 11"/>
          <p:cNvSpPr>
            <a:spLocks noGrp="1"/>
          </p:cNvSpPr>
          <p:nvPr>
            <p:ph type="body" sz="quarter" idx="12"/>
          </p:nvPr>
        </p:nvSpPr>
        <p:spPr bwMode="gray">
          <a:xfrm>
            <a:off x="7988301" y="307975"/>
            <a:ext cx="3892549" cy="5572125"/>
          </a:xfrm>
          <a:prstGeom prst="rect">
            <a:avLst/>
          </a:prstGeom>
          <a:solidFill>
            <a:srgbClr val="00529B"/>
          </a:solidFill>
        </p:spPr>
        <p:txBody>
          <a:bodyPr lIns="228600" tIns="137160" rIns="182880" bIns="91440"/>
          <a:lstStyle>
            <a:lvl1pPr marL="0" indent="0">
              <a:buClr>
                <a:schemeClr val="bg1"/>
              </a:buClr>
              <a:buFont typeface="Arial" panose="020B0604020202020204" pitchFamily="34" charset="0"/>
              <a:buNone/>
              <a:defRPr>
                <a:solidFill>
                  <a:schemeClr val="bg1"/>
                </a:solidFill>
              </a:defRPr>
            </a:lvl1pPr>
            <a:lvl2pPr marL="274320" indent="-274320">
              <a:buClr>
                <a:schemeClr val="bg1"/>
              </a:buClr>
              <a:buFont typeface="Wingdings" panose="05000000000000000000" pitchFamily="2" charset="2"/>
              <a:buChar char="§"/>
              <a:defRPr>
                <a:solidFill>
                  <a:schemeClr val="bg1"/>
                </a:solidFill>
              </a:defRPr>
            </a:lvl2pPr>
            <a:lvl3pPr marL="640080" indent="-274320">
              <a:buClr>
                <a:schemeClr val="bg1"/>
              </a:buClr>
              <a:buFont typeface="Arial" panose="020B0604020202020204" pitchFamily="34" charset="0"/>
              <a:buChar char="–"/>
              <a:defRPr>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 Placeholder 11"/>
          <p:cNvSpPr>
            <a:spLocks noGrp="1"/>
          </p:cNvSpPr>
          <p:nvPr>
            <p:ph type="body" sz="quarter" idx="16"/>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auto">
          <a:xfrm>
            <a:off x="304800" y="228600"/>
            <a:ext cx="764857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20491756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08881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Thirds Im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1" y="307975"/>
            <a:ext cx="3767138" cy="5572125"/>
          </a:xfrm>
          <a:solidFill>
            <a:srgbClr val="00529B"/>
          </a:solidFill>
        </p:spPr>
        <p:txBody>
          <a:bodyPr anchor="ctr" anchorCtr="0"/>
          <a:lstStyle>
            <a:lvl1pPr marL="0" indent="0" algn="ctr">
              <a:lnSpc>
                <a:spcPct val="90000"/>
              </a:lnSpc>
              <a:buNone/>
              <a:defRPr sz="3600" b="1">
                <a:solidFill>
                  <a:schemeClr val="bg1"/>
                </a:solidFill>
              </a:defRPr>
            </a:lvl1pPr>
            <a:lvl2pPr marL="0" indent="0" algn="ctr">
              <a:lnSpc>
                <a:spcPct val="90000"/>
              </a:lnSpc>
              <a:buNone/>
              <a:defRPr sz="3200">
                <a:solidFill>
                  <a:schemeClr val="bg1"/>
                </a:solidFill>
              </a:defRPr>
            </a:lvl2pPr>
            <a:lvl3pPr marL="0" indent="0" algn="ctr">
              <a:lnSpc>
                <a:spcPct val="90000"/>
              </a:lnSpc>
              <a:buNone/>
              <a:defRPr>
                <a:solidFill>
                  <a:schemeClr val="bg1"/>
                </a:solidFill>
              </a:defRPr>
            </a:lvl3pPr>
            <a:lvl4pPr marL="0" indent="0" algn="ctr">
              <a:lnSpc>
                <a:spcPct val="90000"/>
              </a:lnSpc>
              <a:buNone/>
              <a:defRPr>
                <a:solidFill>
                  <a:schemeClr val="bg1"/>
                </a:solidFill>
              </a:defRPr>
            </a:lvl4pPr>
            <a:lvl5pPr marL="0" indent="0" algn="ctr">
              <a:lnSpc>
                <a:spcPct val="90000"/>
              </a:lnSpc>
              <a:buNone/>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6453509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4294967295" pos="2565">
          <p15:clr>
            <a:srgbClr val="5ACBF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1_Two-Thirds Imag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8" name="Rectangle 7"/>
          <p:cNvSpPr/>
          <p:nvPr userDrawn="1"/>
        </p:nvSpPr>
        <p:spPr bwMode="auto">
          <a:xfrm>
            <a:off x="0" y="0"/>
            <a:ext cx="6578600" cy="6858000"/>
          </a:xfrm>
          <a:prstGeom prst="rect">
            <a:avLst/>
          </a:prstGeom>
          <a:gradFill flip="none" rotWithShape="1">
            <a:gsLst>
              <a:gs pos="0">
                <a:schemeClr val="tx1"/>
              </a:gs>
              <a:gs pos="100000">
                <a:schemeClr val="tx1">
                  <a:alpha val="0"/>
                </a:schemeClr>
              </a:gs>
            </a:gsLst>
            <a:lin ang="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5" name="Text Placeholder 2"/>
          <p:cNvSpPr>
            <a:spLocks noGrp="1"/>
          </p:cNvSpPr>
          <p:nvPr>
            <p:ph type="body" sz="quarter" idx="10"/>
          </p:nvPr>
        </p:nvSpPr>
        <p:spPr>
          <a:xfrm>
            <a:off x="304801" y="307975"/>
            <a:ext cx="3767138" cy="6215063"/>
          </a:xfrm>
          <a:noFill/>
        </p:spPr>
        <p:txBody>
          <a:bodyPr anchor="ctr" anchorCtr="0"/>
          <a:lstStyle>
            <a:lvl1pPr marL="0" indent="0" algn="ctr">
              <a:lnSpc>
                <a:spcPct val="90000"/>
              </a:lnSpc>
              <a:buNone/>
              <a:defRPr sz="3600" b="1">
                <a:solidFill>
                  <a:schemeClr val="bg1"/>
                </a:solidFill>
              </a:defRPr>
            </a:lvl1pPr>
            <a:lvl2pPr marL="0" indent="0" algn="ctr">
              <a:lnSpc>
                <a:spcPct val="90000"/>
              </a:lnSpc>
              <a:buNone/>
              <a:defRPr sz="3200">
                <a:solidFill>
                  <a:schemeClr val="bg1"/>
                </a:solidFill>
              </a:defRPr>
            </a:lvl2pPr>
            <a:lvl3pPr marL="0" indent="0" algn="ctr">
              <a:lnSpc>
                <a:spcPct val="90000"/>
              </a:lnSpc>
              <a:buNone/>
              <a:defRPr>
                <a:solidFill>
                  <a:schemeClr val="bg1"/>
                </a:solidFill>
              </a:defRPr>
            </a:lvl3pPr>
            <a:lvl4pPr marL="0" indent="0" algn="ctr">
              <a:lnSpc>
                <a:spcPct val="90000"/>
              </a:lnSpc>
              <a:buNone/>
              <a:defRPr>
                <a:solidFill>
                  <a:schemeClr val="bg1"/>
                </a:solidFill>
              </a:defRPr>
            </a:lvl4pPr>
            <a:lvl5pPr marL="0" indent="0" algn="ctr">
              <a:lnSpc>
                <a:spcPct val="90000"/>
              </a:lnSpc>
              <a:buNone/>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8988181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4294967295" pos="2565">
          <p15:clr>
            <a:srgbClr val="5ACBF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Action Plan 2">
    <p:spTree>
      <p:nvGrpSpPr>
        <p:cNvPr id="1" name=""/>
        <p:cNvGrpSpPr/>
        <p:nvPr/>
      </p:nvGrpSpPr>
      <p:grpSpPr>
        <a:xfrm>
          <a:off x="0" y="0"/>
          <a:ext cx="0" cy="0"/>
          <a:chOff x="0" y="0"/>
          <a:chExt cx="0" cy="0"/>
        </a:xfrm>
      </p:grpSpPr>
      <p:sp>
        <p:nvSpPr>
          <p:cNvPr id="5" name="Rectangle 4"/>
          <p:cNvSpPr/>
          <p:nvPr userDrawn="1"/>
        </p:nvSpPr>
        <p:spPr bwMode="gray">
          <a:xfrm>
            <a:off x="0" y="0"/>
            <a:ext cx="12192000" cy="1099757"/>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4">
              <a:lnSpc>
                <a:spcPct val="100000"/>
              </a:lnSpc>
              <a:spcBef>
                <a:spcPct val="50000"/>
              </a:spcBef>
              <a:spcAft>
                <a:spcPct val="0"/>
              </a:spcAft>
            </a:pPr>
            <a:endParaRPr lang="en-US" sz="1800" dirty="0" smtClean="0">
              <a:solidFill>
                <a:srgbClr val="FFFFFF"/>
              </a:solidFill>
            </a:endParaRPr>
          </a:p>
        </p:txBody>
      </p:sp>
      <p:sp>
        <p:nvSpPr>
          <p:cNvPr id="2" name="Title 1"/>
          <p:cNvSpPr>
            <a:spLocks noGrp="1"/>
          </p:cNvSpPr>
          <p:nvPr>
            <p:ph type="title"/>
          </p:nvPr>
        </p:nvSpPr>
        <p:spPr bwMode="gray">
          <a:xfrm>
            <a:off x="304800" y="228600"/>
            <a:ext cx="11576050" cy="535531"/>
          </a:xfrm>
        </p:spPr>
        <p:txBody>
          <a:bodyPr/>
          <a:lstStyle>
            <a:lvl1pPr>
              <a:defRPr>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198337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olling_Mult_Choic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solidFill>
                  <a:schemeClr val="tx1"/>
                </a:solidFill>
              </a:defRPr>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67982183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bwMode="gray">
          <a:xfrm>
            <a:off x="304800" y="307975"/>
            <a:ext cx="11576050" cy="5572125"/>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4">
              <a:lnSpc>
                <a:spcPct val="100000"/>
              </a:lnSpc>
              <a:spcBef>
                <a:spcPct val="50000"/>
              </a:spcBef>
              <a:spcAft>
                <a:spcPct val="0"/>
              </a:spcAft>
            </a:pPr>
            <a:endParaRPr lang="en-US" sz="1800" dirty="0" smtClean="0">
              <a:solidFill>
                <a:srgbClr val="FFFFFF"/>
              </a:solidFill>
            </a:endParaRPr>
          </a:p>
        </p:txBody>
      </p:sp>
      <p:sp>
        <p:nvSpPr>
          <p:cNvPr id="8" name="Text Placeholder 8"/>
          <p:cNvSpPr>
            <a:spLocks noGrp="1"/>
          </p:cNvSpPr>
          <p:nvPr>
            <p:ph type="body" sz="quarter" idx="11"/>
          </p:nvPr>
        </p:nvSpPr>
        <p:spPr bwMode="auto">
          <a:xfrm>
            <a:off x="927101" y="933451"/>
            <a:ext cx="5575300" cy="3129502"/>
          </a:xfrm>
          <a:prstGeom prst="rect">
            <a:avLst/>
          </a:prstGeom>
          <a:solidFill>
            <a:schemeClr val="bg1"/>
          </a:solidFill>
        </p:spPr>
        <p:txBody>
          <a:bodyPr lIns="228600" tIns="91440" bIns="91440" anchor="ctr" anchorCtr="0"/>
          <a:lstStyle>
            <a:lvl1pPr marL="0" indent="0">
              <a:lnSpc>
                <a:spcPct val="90000"/>
              </a:lnSpc>
              <a:buNone/>
              <a:defRPr sz="3600" b="1" baseline="0"/>
            </a:lvl1pPr>
            <a:lvl2pPr marL="0" indent="0">
              <a:buNone/>
              <a:defRPr sz="2800" baseline="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49234102"/>
      </p:ext>
    </p:extLst>
  </p:cSld>
  <p:clrMapOvr>
    <a:masterClrMapping/>
  </p:clrMapOvr>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04800" y="307977"/>
            <a:ext cx="11576050" cy="5572124"/>
          </a:xfrm>
          <a:prstGeom prst="rect">
            <a:avLst/>
          </a:prstGeom>
        </p:spPr>
      </p:pic>
      <p:sp>
        <p:nvSpPr>
          <p:cNvPr id="5" name="Text Placeholder 8"/>
          <p:cNvSpPr>
            <a:spLocks noGrp="1"/>
          </p:cNvSpPr>
          <p:nvPr>
            <p:ph type="body" sz="quarter" idx="11"/>
          </p:nvPr>
        </p:nvSpPr>
        <p:spPr bwMode="auto">
          <a:xfrm>
            <a:off x="927101" y="933451"/>
            <a:ext cx="5575300" cy="3129502"/>
          </a:xfrm>
          <a:prstGeom prst="rect">
            <a:avLst/>
          </a:prstGeom>
          <a:solidFill>
            <a:schemeClr val="bg1"/>
          </a:solidFill>
        </p:spPr>
        <p:txBody>
          <a:bodyPr lIns="228600" tIns="91440" bIns="91440" anchor="ctr" anchorCtr="0"/>
          <a:lstStyle>
            <a:lvl1pPr marL="0" indent="0">
              <a:lnSpc>
                <a:spcPct val="90000"/>
              </a:lnSpc>
              <a:buNone/>
              <a:defRPr sz="3600" b="1" baseline="0"/>
            </a:lvl1pPr>
            <a:lvl2pPr marL="0" indent="0">
              <a:buNone/>
              <a:defRPr sz="2800" baseline="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48190088"/>
      </p:ext>
    </p:extLst>
  </p:cSld>
  <p:clrMapOvr>
    <a:masterClrMapping/>
  </p:clrMapOvr>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4" name="Text Placeholder 3"/>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77339551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tion Item_2">
    <p:spTree>
      <p:nvGrpSpPr>
        <p:cNvPr id="1" name=""/>
        <p:cNvGrpSpPr/>
        <p:nvPr/>
      </p:nvGrpSpPr>
      <p:grpSpPr>
        <a:xfrm>
          <a:off x="0" y="0"/>
          <a:ext cx="0" cy="0"/>
          <a:chOff x="0" y="0"/>
          <a:chExt cx="0" cy="0"/>
        </a:xfrm>
      </p:grpSpPr>
      <p:sp>
        <p:nvSpPr>
          <p:cNvPr id="8" name="Text Placeholder 11"/>
          <p:cNvSpPr>
            <a:spLocks noGrp="1"/>
          </p:cNvSpPr>
          <p:nvPr>
            <p:ph type="body" sz="quarter" idx="12"/>
          </p:nvPr>
        </p:nvSpPr>
        <p:spPr bwMode="gray">
          <a:xfrm>
            <a:off x="7988301" y="307975"/>
            <a:ext cx="3892549" cy="5572125"/>
          </a:xfrm>
          <a:prstGeom prst="rect">
            <a:avLst/>
          </a:prstGeom>
          <a:solidFill>
            <a:schemeClr val="bg1">
              <a:lumMod val="85000"/>
            </a:schemeClr>
          </a:solidFill>
        </p:spPr>
        <p:txBody>
          <a:bodyPr lIns="228600" tIns="137160" rIns="182880" bIns="91440"/>
          <a:lstStyle>
            <a:lvl1pPr marL="0" indent="0">
              <a:buClr>
                <a:schemeClr val="bg1"/>
              </a:buClr>
              <a:buFont typeface="Arial" panose="020B0604020202020204" pitchFamily="34" charset="0"/>
              <a:buNone/>
              <a:defRPr>
                <a:solidFill>
                  <a:schemeClr val="tx1"/>
                </a:solidFill>
              </a:defRPr>
            </a:lvl1pPr>
            <a:lvl2pPr marL="274320" indent="-274320">
              <a:buClr>
                <a:schemeClr val="tx1"/>
              </a:buClr>
              <a:buFont typeface="Wingdings" panose="05000000000000000000" pitchFamily="2" charset="2"/>
              <a:buChar char="§"/>
              <a:defRPr>
                <a:solidFill>
                  <a:schemeClr val="tx1"/>
                </a:solidFill>
              </a:defRPr>
            </a:lvl2pPr>
            <a:lvl3pPr marL="640080" indent="-274320">
              <a:buClr>
                <a:schemeClr val="tx1"/>
              </a:buClr>
              <a:buFont typeface="Arial" panose="020B0604020202020204" pitchFamily="34" charset="0"/>
              <a:buChar char="–"/>
              <a:defRPr>
                <a:solidFill>
                  <a:schemeClr val="tx1"/>
                </a:solidFill>
              </a:defRPr>
            </a:lvl3pPr>
            <a:lvl4pPr marL="914400" indent="-274320">
              <a:buClr>
                <a:schemeClr val="tx1"/>
              </a:buClr>
              <a:buFont typeface="Wingdings" panose="05000000000000000000" pitchFamily="2" charset="2"/>
              <a:buChar char="§"/>
              <a:defRPr>
                <a:solidFill>
                  <a:schemeClr val="tx1"/>
                </a:solidFill>
              </a:defRPr>
            </a:lvl4pPr>
            <a:lvl5pPr marL="1234440" indent="-274320">
              <a:buClr>
                <a:schemeClr val="tx1"/>
              </a:buClr>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 Placeholder 11"/>
          <p:cNvSpPr>
            <a:spLocks noGrp="1"/>
          </p:cNvSpPr>
          <p:nvPr>
            <p:ph type="body" sz="quarter" idx="16"/>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auto">
          <a:xfrm>
            <a:off x="304800" y="228600"/>
            <a:ext cx="764857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86310010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lue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045680101"/>
      </p:ext>
    </p:extLst>
  </p:cSld>
  <p:clrMapOvr>
    <a:masterClrMapping/>
  </p:clrMapOvr>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Text Placeholder 5"/>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7765413"/>
      </p:ext>
    </p:extLst>
  </p:cSld>
  <p:clrMapOvr>
    <a:masterClrMapping/>
  </p:clrMapOv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black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11128346"/>
      </p:ext>
    </p:extLst>
  </p:cSld>
  <p:clrMapOvr>
    <a:masterClrMapping/>
  </p:clrMapOvr>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Divider Slide Blue">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rgbClr val="00529B"/>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766">
              <a:lnSpc>
                <a:spcPct val="100000"/>
              </a:lnSpc>
              <a:spcBef>
                <a:spcPct val="50000"/>
              </a:spcBef>
              <a:spcAft>
                <a:spcPct val="0"/>
              </a:spcAft>
            </a:pPr>
            <a:endParaRPr lang="en-US" sz="1350" dirty="0" smtClean="0">
              <a:solidFill>
                <a:srgbClr val="FFFFFF"/>
              </a:solidFill>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endParaRPr dirty="0">
              <a:solidFill>
                <a:srgbClr val="FFFFFF">
                  <a:lumMod val="85000"/>
                </a:srgbClr>
              </a:solidFill>
            </a:endParaRPr>
          </a:p>
        </p:txBody>
      </p:sp>
    </p:spTree>
    <p:extLst>
      <p:ext uri="{BB962C8B-B14F-4D97-AF65-F5344CB8AC3E}">
        <p14:creationId xmlns:p14="http://schemas.microsoft.com/office/powerpoint/2010/main" val="773608057"/>
      </p:ext>
    </p:extLst>
  </p:cSld>
  <p:clrMapOvr>
    <a:masterClrMapping/>
  </p:clrMapOvr>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blue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endParaRPr dirty="0">
              <a:solidFill>
                <a:srgbClr val="FFFFFF">
                  <a:lumMod val="85000"/>
                </a:srgbClr>
              </a:solidFill>
            </a:endParaRPr>
          </a:p>
        </p:txBody>
      </p:sp>
    </p:spTree>
    <p:extLst>
      <p:ext uri="{BB962C8B-B14F-4D97-AF65-F5344CB8AC3E}">
        <p14:creationId xmlns:p14="http://schemas.microsoft.com/office/powerpoint/2010/main" val="2068273914"/>
      </p:ext>
    </p:extLst>
  </p:cSld>
  <p:clrMapOvr>
    <a:masterClrMapping/>
  </p:clrMapOvr>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Content Placeholder 4"/>
          <p:cNvSpPr>
            <a:spLocks noGrp="1"/>
          </p:cNvSpPr>
          <p:nvPr>
            <p:ph sz="quarter" idx="11"/>
          </p:nvPr>
        </p:nvSpPr>
        <p:spPr bwMode="gray">
          <a:xfrm>
            <a:off x="304800" y="1325565"/>
            <a:ext cx="11576050" cy="4554536"/>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endParaRPr dirty="0">
              <a:solidFill>
                <a:srgbClr val="FFFFFF">
                  <a:lumMod val="85000"/>
                </a:srgbClr>
              </a:solidFill>
            </a:endParaRPr>
          </a:p>
        </p:txBody>
      </p:sp>
    </p:spTree>
    <p:extLst>
      <p:ext uri="{BB962C8B-B14F-4D97-AF65-F5344CB8AC3E}">
        <p14:creationId xmlns:p14="http://schemas.microsoft.com/office/powerpoint/2010/main" val="179832903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Divider Slide Black">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chemeClr val="tx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766">
              <a:lnSpc>
                <a:spcPct val="100000"/>
              </a:lnSpc>
              <a:spcBef>
                <a:spcPct val="50000"/>
              </a:spcBef>
              <a:spcAft>
                <a:spcPct val="0"/>
              </a:spcAft>
            </a:pPr>
            <a:endParaRPr lang="en-US" sz="1350" dirty="0" smtClean="0">
              <a:solidFill>
                <a:srgbClr val="FFFFFF"/>
              </a:solidFill>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endParaRPr dirty="0">
              <a:solidFill>
                <a:srgbClr val="FFFFFF">
                  <a:lumMod val="85000"/>
                </a:srgbClr>
              </a:solidFill>
            </a:endParaRPr>
          </a:p>
        </p:txBody>
      </p:sp>
    </p:spTree>
    <p:extLst>
      <p:ext uri="{BB962C8B-B14F-4D97-AF65-F5344CB8AC3E}">
        <p14:creationId xmlns:p14="http://schemas.microsoft.com/office/powerpoint/2010/main" val="1495129899"/>
      </p:ext>
    </p:extLst>
  </p:cSld>
  <p:clrMapOvr>
    <a:masterClrMapping/>
  </p:clrMapOvr>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black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endParaRPr dirty="0">
              <a:solidFill>
                <a:srgbClr val="FFFFFF">
                  <a:lumMod val="85000"/>
                </a:srgbClr>
              </a:solidFill>
            </a:endParaRPr>
          </a:p>
        </p:txBody>
      </p:sp>
    </p:spTree>
    <p:extLst>
      <p:ext uri="{BB962C8B-B14F-4D97-AF65-F5344CB8AC3E}">
        <p14:creationId xmlns:p14="http://schemas.microsoft.com/office/powerpoint/2010/main" val="1284373010"/>
      </p:ext>
    </p:extLst>
  </p:cSld>
  <p:clrMapOvr>
    <a:masterClrMapping/>
  </p:clrMapOvr>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4" name="Text Placeholder 3"/>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endParaRPr dirty="0">
              <a:solidFill>
                <a:srgbClr val="FFFFFF">
                  <a:lumMod val="85000"/>
                </a:srgbClr>
              </a:solidFill>
            </a:endParaRPr>
          </a:p>
        </p:txBody>
      </p:sp>
    </p:spTree>
    <p:extLst>
      <p:ext uri="{BB962C8B-B14F-4D97-AF65-F5344CB8AC3E}">
        <p14:creationId xmlns:p14="http://schemas.microsoft.com/office/powerpoint/2010/main" val="343708514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_Two-Thirds Image">
    <p:spTree>
      <p:nvGrpSpPr>
        <p:cNvPr id="1" name=""/>
        <p:cNvGrpSpPr/>
        <p:nvPr/>
      </p:nvGrpSpPr>
      <p:grpSpPr>
        <a:xfrm>
          <a:off x="0" y="0"/>
          <a:ext cx="0" cy="0"/>
          <a:chOff x="0" y="0"/>
          <a:chExt cx="0" cy="0"/>
        </a:xfrm>
      </p:grpSpPr>
      <p:sp>
        <p:nvSpPr>
          <p:cNvPr id="3" name="Rectangle 160"/>
          <p:cNvSpPr>
            <a:spLocks noChangeArrowheads="1"/>
          </p:cNvSpPr>
          <p:nvPr userDrawn="1"/>
        </p:nvSpPr>
        <p:spPr bwMode="gray">
          <a:xfrm>
            <a:off x="0" y="0"/>
            <a:ext cx="4071938" cy="58801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a:solidFill>
                <a:srgbClr val="702906"/>
              </a:solidFill>
            </a:endParaRPr>
          </a:p>
        </p:txBody>
      </p:sp>
      <p:sp>
        <p:nvSpPr>
          <p:cNvPr id="6" name="Title 5"/>
          <p:cNvSpPr>
            <a:spLocks noGrp="1"/>
          </p:cNvSpPr>
          <p:nvPr>
            <p:ph type="title" hasCustomPrompt="1"/>
          </p:nvPr>
        </p:nvSpPr>
        <p:spPr bwMode="gray">
          <a:xfrm>
            <a:off x="304800" y="1325563"/>
            <a:ext cx="3767138" cy="1329595"/>
          </a:xfrm>
        </p:spPr>
        <p:txBody>
          <a:bodyPr wrap="square" tIns="0" anchor="b" anchorCtr="0">
            <a:noAutofit/>
          </a:bodyPr>
          <a:lstStyle>
            <a:lvl1pPr algn="ctr">
              <a:defRPr sz="8800">
                <a:solidFill>
                  <a:schemeClr val="bg1"/>
                </a:solidFill>
              </a:defRPr>
            </a:lvl1pPr>
          </a:lstStyle>
          <a:p>
            <a:r>
              <a:rPr lang="en-US" dirty="0" smtClean="0"/>
              <a:t>Title</a:t>
            </a:r>
            <a:endParaRPr lang="en-US" dirty="0"/>
          </a:p>
        </p:txBody>
      </p:sp>
      <p:sp>
        <p:nvSpPr>
          <p:cNvPr id="8" name="Text Placeholder 7"/>
          <p:cNvSpPr>
            <a:spLocks noGrp="1"/>
          </p:cNvSpPr>
          <p:nvPr>
            <p:ph type="body" sz="quarter" idx="12"/>
          </p:nvPr>
        </p:nvSpPr>
        <p:spPr bwMode="gray">
          <a:xfrm>
            <a:off x="304800" y="2703059"/>
            <a:ext cx="3767138" cy="775597"/>
          </a:xfrm>
        </p:spPr>
        <p:txBody>
          <a:bodyPr wrap="square" lIns="45720">
            <a:spAutoFit/>
          </a:bodyPr>
          <a:lstStyle>
            <a:lvl1pPr marL="0" indent="0" algn="ctr">
              <a:lnSpc>
                <a:spcPct val="90000"/>
              </a:lnSpc>
              <a:spcBef>
                <a:spcPts val="300"/>
              </a:spcBef>
              <a:buFontTx/>
              <a:buNone/>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smtClean="0"/>
              <a:t>Click to edit Master text styles</a:t>
            </a:r>
            <a:endParaRPr lang="en-US" dirty="0"/>
          </a:p>
        </p:txBody>
      </p:sp>
      <p:sp>
        <p:nvSpPr>
          <p:cNvPr id="5"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Tree>
    <p:extLst>
      <p:ext uri="{BB962C8B-B14F-4D97-AF65-F5344CB8AC3E}">
        <p14:creationId xmlns:p14="http://schemas.microsoft.com/office/powerpoint/2010/main" val="75985272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4294967295" pos="256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descr="HYPE  16x9-01.png"/>
          <p:cNvPicPr>
            <a:picLocks noChangeAspect="1"/>
          </p:cNvPicPr>
          <p:nvPr userDrawn="1"/>
        </p:nvPicPr>
        <p:blipFill rotWithShape="1">
          <a:blip r:embed="rId6" cstate="print">
            <a:extLst>
              <a:ext uri="{28A0092B-C50C-407E-A947-70E740481C1C}">
                <a14:useLocalDpi xmlns:a14="http://schemas.microsoft.com/office/drawing/2010/main"/>
              </a:ext>
            </a:extLst>
          </a:blip>
          <a:srcRect l="2581" t="4367" r="4325" b="12300"/>
          <a:stretch/>
        </p:blipFill>
        <p:spPr>
          <a:xfrm>
            <a:off x="320198" y="304800"/>
            <a:ext cx="11551603" cy="5816600"/>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2018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369953674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65277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cSld name="Title Slid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gray">
          <a:xfrm>
            <a:off x="304800" y="1490494"/>
            <a:ext cx="11576050" cy="4389606"/>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19" name="Rectangle 122"/>
          <p:cNvSpPr>
            <a:spLocks noGrp="1" noChangeArrowheads="1"/>
          </p:cNvSpPr>
          <p:nvPr>
            <p:ph type="ctrTitle" hasCustomPrompt="1"/>
          </p:nvPr>
        </p:nvSpPr>
        <p:spPr bwMode="gray">
          <a:xfrm>
            <a:off x="460375" y="3474720"/>
            <a:ext cx="10941633" cy="498598"/>
          </a:xfrm>
          <a:ln>
            <a:noFill/>
          </a:ln>
        </p:spPr>
        <p:txBody>
          <a:bodyPr wrap="square" tIns="0" bIns="0" anchor="b" anchorCtr="0">
            <a:spAutoFit/>
          </a:bodyPr>
          <a:lstStyle>
            <a:lvl1pPr>
              <a:lnSpc>
                <a:spcPct val="90000"/>
              </a:lnSpc>
              <a:spcBef>
                <a:spcPts val="1000"/>
              </a:spcBef>
              <a:spcAft>
                <a:spcPts val="300"/>
              </a:spcAft>
              <a:defRPr sz="3600" b="1" baseline="0">
                <a:solidFill>
                  <a:schemeClr val="bg1"/>
                </a:solidFill>
                <a:latin typeface="Arial"/>
                <a:cs typeface="Arial"/>
              </a:defRPr>
            </a:lvl1pPr>
          </a:lstStyle>
          <a:p>
            <a:r>
              <a:rPr lang="en-US" dirty="0" smtClean="0"/>
              <a:t>Title Here</a:t>
            </a:r>
            <a:endParaRPr lang="en-US" dirty="0"/>
          </a:p>
        </p:txBody>
      </p:sp>
      <p:sp>
        <p:nvSpPr>
          <p:cNvPr id="20" name="Rectangle 223"/>
          <p:cNvSpPr>
            <a:spLocks noGrp="1" noChangeArrowheads="1"/>
          </p:cNvSpPr>
          <p:nvPr>
            <p:ph type="subTitle" idx="1" hasCustomPrompt="1"/>
          </p:nvPr>
        </p:nvSpPr>
        <p:spPr bwMode="gray">
          <a:xfrm>
            <a:off x="460374" y="4297680"/>
            <a:ext cx="10941634" cy="443198"/>
          </a:xfrm>
          <a:prstGeom prst="rect">
            <a:avLst/>
          </a:prstGeom>
          <a:ln/>
        </p:spPr>
        <p:txBody>
          <a:bodyPr wrap="square" rIns="0" bIns="0" anchor="t" anchorCtr="0">
            <a:spAutoFit/>
          </a:bodyPr>
          <a:lstStyle>
            <a:lvl1pPr marL="0" indent="0" algn="l">
              <a:lnSpc>
                <a:spcPct val="90000"/>
              </a:lnSpc>
              <a:spcBef>
                <a:spcPts val="0"/>
              </a:spcBef>
              <a:spcAft>
                <a:spcPts val="600"/>
              </a:spcAft>
              <a:buFont typeface="Times" pitchFamily="18" charset="0"/>
              <a:buNone/>
              <a:defRPr sz="3200">
                <a:solidFill>
                  <a:srgbClr val="D9D9D9"/>
                </a:solidFill>
              </a:defRPr>
            </a:lvl1pPr>
          </a:lstStyle>
          <a:p>
            <a:r>
              <a:rPr lang="en-US" dirty="0" smtClean="0"/>
              <a:t>Speaker Name</a:t>
            </a:r>
            <a:endParaRPr lang="en-US" dirty="0"/>
          </a:p>
        </p:txBody>
      </p:sp>
      <p:sp>
        <p:nvSpPr>
          <p:cNvPr id="8" name="TextBox 7"/>
          <p:cNvSpPr txBox="1"/>
          <p:nvPr/>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2016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
        <p:nvSpPr>
          <p:cNvPr id="42" name="Text Placeholder 6"/>
          <p:cNvSpPr>
            <a:spLocks noGrp="1"/>
          </p:cNvSpPr>
          <p:nvPr>
            <p:ph type="body" sz="quarter" idx="10"/>
          </p:nvPr>
        </p:nvSpPr>
        <p:spPr bwMode="gray">
          <a:xfrm>
            <a:off x="469899" y="493776"/>
            <a:ext cx="8459118" cy="575542"/>
          </a:xfrm>
        </p:spPr>
        <p:txBody>
          <a:bodyPr wrap="square" anchor="t" anchorCtr="0">
            <a:spAutoFit/>
          </a:bodyPr>
          <a:lstStyle>
            <a:lvl1pPr marL="0" indent="0">
              <a:lnSpc>
                <a:spcPct val="90000"/>
              </a:lnSpc>
              <a:spcBef>
                <a:spcPts val="0"/>
              </a:spcBef>
              <a:spcAft>
                <a:spcPts val="600"/>
              </a:spcAft>
              <a:buFontTx/>
              <a:buNone/>
              <a:defRPr sz="2000" b="1">
                <a:solidFill>
                  <a:srgbClr val="606163"/>
                </a:solidFill>
                <a:latin typeface="Arial Narrow" panose="020B0606020202030204" pitchFamily="34" charset="0"/>
              </a:defRPr>
            </a:lvl1pPr>
            <a:lvl2pPr marL="0" indent="0">
              <a:lnSpc>
                <a:spcPct val="90000"/>
              </a:lnSpc>
              <a:spcBef>
                <a:spcPts val="0"/>
              </a:spcBef>
              <a:spcAft>
                <a:spcPts val="600"/>
              </a:spcAft>
              <a:buFontTx/>
              <a:buNone/>
              <a:defRPr sz="1600" baseline="0">
                <a:solidFill>
                  <a:srgbClr val="606163"/>
                </a:solidFill>
                <a:latin typeface="Arial Narrow" panose="020B0606020202030204" pitchFamily="34" charset="0"/>
              </a:defRPr>
            </a:lvl2pPr>
            <a:lvl3pPr marL="731520" indent="0">
              <a:buFontTx/>
              <a:buNone/>
              <a:defRPr/>
            </a:lvl3pPr>
            <a:lvl4pPr marL="1097280" indent="0">
              <a:buFontTx/>
              <a:buNone/>
              <a:defRPr/>
            </a:lvl4pPr>
            <a:lvl5pPr marL="1463040" indent="0">
              <a:buFontTx/>
              <a:buNone/>
              <a:defRPr/>
            </a:lvl5pPr>
          </a:lstStyle>
          <a:p>
            <a:pPr lvl="0"/>
            <a:r>
              <a:rPr lang="en-US" smtClean="0"/>
              <a:t>Click to edit Master text styles</a:t>
            </a:r>
          </a:p>
          <a:p>
            <a:pPr lvl="1"/>
            <a:r>
              <a:rPr lang="en-US" smtClean="0"/>
              <a:t>Second level</a:t>
            </a:r>
          </a:p>
        </p:txBody>
      </p:sp>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7517" y="527050"/>
            <a:ext cx="2205696" cy="502730"/>
          </a:xfrm>
          <a:prstGeom prst="rect">
            <a:avLst/>
          </a:prstGeom>
        </p:spPr>
      </p:pic>
      <p:sp>
        <p:nvSpPr>
          <p:cNvPr id="9" name="Rectangle 8"/>
          <p:cNvSpPr/>
          <p:nvPr userDrawn="1"/>
        </p:nvSpPr>
        <p:spPr bwMode="gray">
          <a:xfrm>
            <a:off x="304800" y="1490494"/>
            <a:ext cx="11576050" cy="4389606"/>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10" name="TextBox 9"/>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2016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7517" y="527050"/>
            <a:ext cx="2205696" cy="502730"/>
          </a:xfrm>
          <a:prstGeom prst="rect">
            <a:avLst/>
          </a:prstGeom>
        </p:spPr>
      </p:pic>
    </p:spTree>
    <p:extLst>
      <p:ext uri="{BB962C8B-B14F-4D97-AF65-F5344CB8AC3E}">
        <p14:creationId xmlns:p14="http://schemas.microsoft.com/office/powerpoint/2010/main" val="334308016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S01a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762000"/>
            <a:ext cx="1655514" cy="136759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0" y="3581400"/>
            <a:ext cx="4835121" cy="1222063"/>
          </a:xfrm>
          <a:prstGeom prst="rect">
            <a:avLst/>
          </a:prstGeom>
        </p:spPr>
      </p:pic>
    </p:spTree>
    <p:extLst>
      <p:ext uri="{BB962C8B-B14F-4D97-AF65-F5344CB8AC3E}">
        <p14:creationId xmlns:p14="http://schemas.microsoft.com/office/powerpoint/2010/main" val="3478962277"/>
      </p:ext>
    </p:extLst>
  </p:cSld>
  <p:clrMapOvr>
    <a:masterClrMapping/>
  </p:clrMapOvr>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S01b 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105400" y="2286001"/>
            <a:ext cx="6400800" cy="2819400"/>
          </a:xfrm>
        </p:spPr>
        <p:txBody>
          <a:bodyPr anchor="b">
            <a:normAutofit/>
          </a:bodyPr>
          <a:lstStyle>
            <a:lvl1pPr algn="r">
              <a:defRPr sz="4000">
                <a:solidFill>
                  <a:srgbClr val="EF7B0B"/>
                </a:solidFill>
              </a:defRPr>
            </a:lvl1pPr>
          </a:lstStyle>
          <a:p>
            <a:r>
              <a:rPr lang="en-US" dirty="0" smtClean="0"/>
              <a:t>Presentation Title</a:t>
            </a:r>
            <a:endParaRPr lang="en-US" dirty="0"/>
          </a:p>
        </p:txBody>
      </p:sp>
      <p:sp>
        <p:nvSpPr>
          <p:cNvPr id="7" name="Text Placeholder 4"/>
          <p:cNvSpPr>
            <a:spLocks noGrp="1"/>
          </p:cNvSpPr>
          <p:nvPr>
            <p:ph type="body" sz="quarter" idx="10" hasCustomPrompt="1"/>
          </p:nvPr>
        </p:nvSpPr>
        <p:spPr>
          <a:xfrm>
            <a:off x="5105400" y="5105400"/>
            <a:ext cx="6400800" cy="1335088"/>
          </a:xfrm>
        </p:spPr>
        <p:txBody>
          <a:bodyPr/>
          <a:lstStyle>
            <a:lvl1pPr marL="0" indent="0" algn="r">
              <a:lnSpc>
                <a:spcPct val="90000"/>
              </a:lnSpc>
              <a:buNone/>
              <a:defRPr sz="2400" baseline="0">
                <a:solidFill>
                  <a:schemeClr val="bg2"/>
                </a:solidFill>
              </a:defRPr>
            </a:lvl1pPr>
          </a:lstStyle>
          <a:p>
            <a:pPr lvl="0"/>
            <a:r>
              <a:rPr lang="en-US" dirty="0" smtClean="0"/>
              <a:t>Presenter Name</a:t>
            </a:r>
          </a:p>
          <a:p>
            <a:pPr lvl="0"/>
            <a:r>
              <a:rPr lang="en-US" dirty="0" smtClean="0"/>
              <a:t>Presenter Title</a:t>
            </a:r>
            <a:endParaRPr lang="en-US" dirty="0"/>
          </a:p>
        </p:txBody>
      </p:sp>
    </p:spTree>
    <p:extLst>
      <p:ext uri="{BB962C8B-B14F-4D97-AF65-F5344CB8AC3E}">
        <p14:creationId xmlns:p14="http://schemas.microsoft.com/office/powerpoint/2010/main" val="1409081894"/>
      </p:ext>
    </p:extLst>
  </p:cSld>
  <p:clrMapOvr>
    <a:masterClrMapping/>
  </p:clrMapOv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SS02a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0" y="3581400"/>
            <a:ext cx="4835121" cy="1222063"/>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0" y="762000"/>
            <a:ext cx="1655514" cy="1367599"/>
          </a:xfrm>
          <a:prstGeom prst="rect">
            <a:avLst/>
          </a:prstGeom>
        </p:spPr>
      </p:pic>
    </p:spTree>
    <p:extLst>
      <p:ext uri="{BB962C8B-B14F-4D97-AF65-F5344CB8AC3E}">
        <p14:creationId xmlns:p14="http://schemas.microsoft.com/office/powerpoint/2010/main" val="4218809074"/>
      </p:ext>
    </p:extLst>
  </p:cSld>
  <p:clrMapOvr>
    <a:masterClrMapping/>
  </p:clrMapOv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S02b 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5105400"/>
            <a:ext cx="3629172" cy="91726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0" y="762000"/>
            <a:ext cx="1655514" cy="1367599"/>
          </a:xfrm>
          <a:prstGeom prst="rect">
            <a:avLst/>
          </a:prstGeom>
        </p:spPr>
      </p:pic>
      <p:sp>
        <p:nvSpPr>
          <p:cNvPr id="2" name="Title 1"/>
          <p:cNvSpPr>
            <a:spLocks noGrp="1"/>
          </p:cNvSpPr>
          <p:nvPr>
            <p:ph type="title" hasCustomPrompt="1"/>
          </p:nvPr>
        </p:nvSpPr>
        <p:spPr>
          <a:xfrm>
            <a:off x="5105400" y="2286001"/>
            <a:ext cx="6400800" cy="2819400"/>
          </a:xfrm>
        </p:spPr>
        <p:txBody>
          <a:bodyPr anchor="b">
            <a:normAutofit/>
          </a:bodyPr>
          <a:lstStyle>
            <a:lvl1pPr algn="r">
              <a:defRPr sz="4000">
                <a:solidFill>
                  <a:srgbClr val="EF7B0B"/>
                </a:solidFill>
              </a:defRPr>
            </a:lvl1pPr>
          </a:lstStyle>
          <a:p>
            <a:r>
              <a:rPr lang="en-US" dirty="0" smtClean="0"/>
              <a:t>Presentation Title</a:t>
            </a:r>
            <a:endParaRPr lang="en-US" dirty="0"/>
          </a:p>
        </p:txBody>
      </p:sp>
      <p:sp>
        <p:nvSpPr>
          <p:cNvPr id="7" name="Text Placeholder 4"/>
          <p:cNvSpPr>
            <a:spLocks noGrp="1"/>
          </p:cNvSpPr>
          <p:nvPr>
            <p:ph type="body" sz="quarter" idx="10" hasCustomPrompt="1"/>
          </p:nvPr>
        </p:nvSpPr>
        <p:spPr>
          <a:xfrm>
            <a:off x="5105400" y="5105400"/>
            <a:ext cx="6400800" cy="1335088"/>
          </a:xfrm>
        </p:spPr>
        <p:txBody>
          <a:bodyPr/>
          <a:lstStyle>
            <a:lvl1pPr marL="0" indent="0" algn="r">
              <a:lnSpc>
                <a:spcPct val="90000"/>
              </a:lnSpc>
              <a:buNone/>
              <a:defRPr sz="2400" baseline="0">
                <a:solidFill>
                  <a:schemeClr val="bg2"/>
                </a:solidFill>
              </a:defRPr>
            </a:lvl1pPr>
          </a:lstStyle>
          <a:p>
            <a:pPr lvl="0"/>
            <a:r>
              <a:rPr lang="en-US" dirty="0" smtClean="0"/>
              <a:t>Presenter Name</a:t>
            </a:r>
          </a:p>
          <a:p>
            <a:pPr lvl="0"/>
            <a:r>
              <a:rPr lang="en-US" dirty="0" smtClean="0"/>
              <a:t>Presenter Title</a:t>
            </a:r>
            <a:endParaRPr lang="en-US" dirty="0"/>
          </a:p>
        </p:txBody>
      </p:sp>
    </p:spTree>
    <p:extLst>
      <p:ext uri="{BB962C8B-B14F-4D97-AF65-F5344CB8AC3E}">
        <p14:creationId xmlns:p14="http://schemas.microsoft.com/office/powerpoint/2010/main" val="739373314"/>
      </p:ext>
    </p:extLst>
  </p:cSld>
  <p:clrMapOvr>
    <a:masterClrMapping/>
  </p:clrMapOvr>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SS04a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0" y="3581400"/>
            <a:ext cx="4835121" cy="1222063"/>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0" y="762000"/>
            <a:ext cx="1655514" cy="1367599"/>
          </a:xfrm>
          <a:prstGeom prst="rect">
            <a:avLst/>
          </a:prstGeom>
        </p:spPr>
      </p:pic>
    </p:spTree>
    <p:extLst>
      <p:ext uri="{BB962C8B-B14F-4D97-AF65-F5344CB8AC3E}">
        <p14:creationId xmlns:p14="http://schemas.microsoft.com/office/powerpoint/2010/main" val="3916763132"/>
      </p:ext>
    </p:extLst>
  </p:cSld>
  <p:clrMapOvr>
    <a:masterClrMapping/>
  </p:clrMapOvr>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S04b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5105400"/>
            <a:ext cx="3629172" cy="91726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0" y="762000"/>
            <a:ext cx="1655514" cy="1367599"/>
          </a:xfrm>
          <a:prstGeom prst="rect">
            <a:avLst/>
          </a:prstGeom>
        </p:spPr>
      </p:pic>
      <p:sp>
        <p:nvSpPr>
          <p:cNvPr id="2" name="Title 1"/>
          <p:cNvSpPr>
            <a:spLocks noGrp="1"/>
          </p:cNvSpPr>
          <p:nvPr>
            <p:ph type="title" hasCustomPrompt="1"/>
          </p:nvPr>
        </p:nvSpPr>
        <p:spPr>
          <a:xfrm>
            <a:off x="5105400" y="2286001"/>
            <a:ext cx="6400800" cy="2819400"/>
          </a:xfrm>
        </p:spPr>
        <p:txBody>
          <a:bodyPr anchor="b">
            <a:normAutofit/>
          </a:bodyPr>
          <a:lstStyle>
            <a:lvl1pPr algn="r">
              <a:defRPr sz="4000">
                <a:solidFill>
                  <a:srgbClr val="EF7B0B"/>
                </a:solidFill>
              </a:defRPr>
            </a:lvl1pPr>
          </a:lstStyle>
          <a:p>
            <a:r>
              <a:rPr lang="en-US" dirty="0" smtClean="0"/>
              <a:t>Presentation Title</a:t>
            </a:r>
            <a:endParaRPr lang="en-US" dirty="0"/>
          </a:p>
        </p:txBody>
      </p:sp>
      <p:sp>
        <p:nvSpPr>
          <p:cNvPr id="9" name="Text Placeholder 4"/>
          <p:cNvSpPr>
            <a:spLocks noGrp="1"/>
          </p:cNvSpPr>
          <p:nvPr>
            <p:ph type="body" sz="quarter" idx="10" hasCustomPrompt="1"/>
          </p:nvPr>
        </p:nvSpPr>
        <p:spPr>
          <a:xfrm>
            <a:off x="5105400" y="5105400"/>
            <a:ext cx="6400800" cy="1335088"/>
          </a:xfrm>
        </p:spPr>
        <p:txBody>
          <a:bodyPr/>
          <a:lstStyle>
            <a:lvl1pPr marL="0" indent="0" algn="r">
              <a:lnSpc>
                <a:spcPct val="90000"/>
              </a:lnSpc>
              <a:buNone/>
              <a:defRPr sz="2400" baseline="0">
                <a:solidFill>
                  <a:schemeClr val="bg2"/>
                </a:solidFill>
              </a:defRPr>
            </a:lvl1pPr>
          </a:lstStyle>
          <a:p>
            <a:pPr lvl="0"/>
            <a:r>
              <a:rPr lang="en-US" dirty="0" smtClean="0"/>
              <a:t>Presenter Name</a:t>
            </a:r>
          </a:p>
          <a:p>
            <a:pPr lvl="0"/>
            <a:r>
              <a:rPr lang="en-US" dirty="0" smtClean="0"/>
              <a:t>Presenter Title</a:t>
            </a:r>
            <a:endParaRPr lang="en-US" dirty="0"/>
          </a:p>
        </p:txBody>
      </p:sp>
    </p:spTree>
    <p:extLst>
      <p:ext uri="{BB962C8B-B14F-4D97-AF65-F5344CB8AC3E}">
        <p14:creationId xmlns:p14="http://schemas.microsoft.com/office/powerpoint/2010/main" val="3790085885"/>
      </p:ext>
    </p:extLst>
  </p:cSld>
  <p:clrMapOvr>
    <a:masterClrMapping/>
  </p:clrMapOvr>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SS04b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5163503"/>
      </p:ext>
    </p:extLst>
  </p:cSld>
  <p:clrMapOvr>
    <a:masterClrMapping/>
  </p:clrMapOvr>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bwMode="gray">
          <a:xfrm>
            <a:off x="304800" y="1325564"/>
            <a:ext cx="11428413" cy="46608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77728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799" y="1325563"/>
            <a:ext cx="5554473" cy="4660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bwMode="gray">
          <a:xfrm>
            <a:off x="6234112" y="1325563"/>
            <a:ext cx="5646737" cy="4660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bwMode="auto"/>
        <p:txBody>
          <a:bodyPr/>
          <a:lstStyle/>
          <a:p>
            <a:r>
              <a:rPr lang="en-US" dirty="0" smtClean="0"/>
              <a:t>Click to edit Master title style</a:t>
            </a:r>
            <a:endParaRPr lang="en-US" dirty="0"/>
          </a:p>
        </p:txBody>
      </p:sp>
    </p:spTree>
    <p:extLst>
      <p:ext uri="{BB962C8B-B14F-4D97-AF65-F5344CB8AC3E}">
        <p14:creationId xmlns:p14="http://schemas.microsoft.com/office/powerpoint/2010/main" val="538502566"/>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Thirds Im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1" y="307975"/>
            <a:ext cx="3767138" cy="5572125"/>
          </a:xfrm>
          <a:solidFill>
            <a:srgbClr val="00529B"/>
          </a:solidFill>
        </p:spPr>
        <p:txBody>
          <a:bodyPr anchor="ctr" anchorCtr="0"/>
          <a:lstStyle>
            <a:lvl1pPr marL="0" indent="0" algn="ctr">
              <a:lnSpc>
                <a:spcPct val="90000"/>
              </a:lnSpc>
              <a:buNone/>
              <a:defRPr sz="3600" b="1">
                <a:solidFill>
                  <a:schemeClr val="bg1"/>
                </a:solidFill>
              </a:defRPr>
            </a:lvl1pPr>
            <a:lvl2pPr marL="0" indent="0" algn="ctr">
              <a:lnSpc>
                <a:spcPct val="90000"/>
              </a:lnSpc>
              <a:buNone/>
              <a:defRPr sz="3200">
                <a:solidFill>
                  <a:schemeClr val="bg1"/>
                </a:solidFill>
              </a:defRPr>
            </a:lvl2pPr>
            <a:lvl3pPr marL="0" indent="0" algn="ctr">
              <a:lnSpc>
                <a:spcPct val="90000"/>
              </a:lnSpc>
              <a:buNone/>
              <a:defRPr>
                <a:solidFill>
                  <a:schemeClr val="bg1"/>
                </a:solidFill>
              </a:defRPr>
            </a:lvl3pPr>
            <a:lvl4pPr marL="0" indent="0" algn="ctr">
              <a:lnSpc>
                <a:spcPct val="90000"/>
              </a:lnSpc>
              <a:buNone/>
              <a:defRPr>
                <a:solidFill>
                  <a:schemeClr val="bg1"/>
                </a:solidFill>
              </a:defRPr>
            </a:lvl4pPr>
            <a:lvl5pPr marL="0" indent="0" algn="ctr">
              <a:lnSpc>
                <a:spcPct val="90000"/>
              </a:lnSpc>
              <a:buNone/>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7230066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7" name="Title 6"/>
          <p:cNvSpPr>
            <a:spLocks noGrp="1"/>
          </p:cNvSpPr>
          <p:nvPr>
            <p:ph type="title"/>
          </p:nvPr>
        </p:nvSpPr>
        <p:spPr bwMode="auto"/>
        <p:txBody>
          <a:bodyPr/>
          <a:lstStyle/>
          <a:p>
            <a:r>
              <a:rPr lang="en-US" dirty="0" smtClean="0"/>
              <a:t>Click to edit Master title style</a:t>
            </a:r>
            <a:endParaRPr lang="en-US" dirty="0"/>
          </a:p>
        </p:txBody>
      </p:sp>
      <p:sp>
        <p:nvSpPr>
          <p:cNvPr id="3" name="Text Placeholder 2"/>
          <p:cNvSpPr>
            <a:spLocks noGrp="1"/>
          </p:cNvSpPr>
          <p:nvPr>
            <p:ph type="body" sz="quarter" idx="10"/>
          </p:nvPr>
        </p:nvSpPr>
        <p:spPr bwMode="gray">
          <a:xfrm>
            <a:off x="304800" y="1325563"/>
            <a:ext cx="11428413" cy="4703762"/>
          </a:xfrm>
        </p:spPr>
        <p:txBody>
          <a:bodyPr/>
          <a:lstStyle>
            <a:lvl1pPr marL="0" indent="0">
              <a:lnSpc>
                <a:spcPct val="90000"/>
              </a:lnSpc>
              <a:buNone/>
              <a:defRPr b="1"/>
            </a:lvl1pPr>
            <a:lvl2pPr marL="548640" indent="-274320">
              <a:lnSpc>
                <a:spcPct val="90000"/>
              </a:lnSpc>
              <a:buClr>
                <a:srgbClr val="00529B"/>
              </a:buClr>
              <a:buFont typeface="Wingdings" panose="05000000000000000000" pitchFamily="2" charset="2"/>
              <a:buChar char="§"/>
              <a:defRPr/>
            </a:lvl2pPr>
            <a:lvl3pPr marL="868680" indent="-274320">
              <a:lnSpc>
                <a:spcPct val="90000"/>
              </a:lnSpc>
              <a:buFont typeface="Arial" panose="020B0604020202020204" pitchFamily="34" charset="0"/>
              <a:buChar char="–"/>
              <a:defRPr/>
            </a:lvl3pPr>
            <a:lvl4pPr marL="1143000" indent="-274320">
              <a:lnSpc>
                <a:spcPct val="90000"/>
              </a:lnSpc>
              <a:buFont typeface="Wingdings" panose="05000000000000000000" pitchFamily="2" charset="2"/>
              <a:buChar char="§"/>
              <a:defRPr/>
            </a:lvl4pPr>
            <a:lvl5pPr marL="1463040" indent="-274320">
              <a:lnSpc>
                <a:spcPct val="90000"/>
              </a:lnSpc>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007767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9710283"/>
      </p:ext>
    </p:extLst>
  </p:cSld>
  <p:clrMapOvr>
    <a:masterClrMapping/>
  </p:clrMapOvr>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p:cNvSpPr/>
          <p:nvPr userDrawn="1"/>
        </p:nvSpPr>
        <p:spPr bwMode="auto">
          <a:xfrm>
            <a:off x="11036300" y="0"/>
            <a:ext cx="901700" cy="1397000"/>
          </a:xfrm>
          <a:prstGeom prst="rect">
            <a:avLst/>
          </a:prstGeom>
          <a:solidFill>
            <a:srgbClr val="D1D1D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4" name="Title 3"/>
          <p:cNvSpPr>
            <a:spLocks noGrp="1"/>
          </p:cNvSpPr>
          <p:nvPr>
            <p:ph type="title"/>
          </p:nvPr>
        </p:nvSpPr>
        <p:spPr bwMode="auto"/>
        <p:txBody>
          <a:bodyPr/>
          <a:lstStyle/>
          <a:p>
            <a:r>
              <a:rPr lang="en-US" dirty="0" smtClean="0"/>
              <a:t>Click to edit Master title style</a:t>
            </a:r>
            <a:endParaRPr lang="en-US" dirty="0"/>
          </a:p>
        </p:txBody>
      </p:sp>
    </p:spTree>
    <p:extLst>
      <p:ext uri="{BB962C8B-B14F-4D97-AF65-F5344CB8AC3E}">
        <p14:creationId xmlns:p14="http://schemas.microsoft.com/office/powerpoint/2010/main" val="1246516633"/>
      </p:ext>
    </p:extLst>
  </p:cSld>
  <p:clrMapOvr>
    <a:masterClrMapping/>
  </p:clrMapOvr>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5791200" cy="4660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6384814"/>
      </p:ext>
    </p:extLst>
  </p:cSld>
  <p:clrMapOvr>
    <a:masterClrMapping/>
  </p:clrMapOv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74318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Slide Number Placeholder 12"/>
          <p:cNvSpPr txBox="1">
            <a:spLocks/>
          </p:cNvSpPr>
          <p:nvPr userDrawn="1"/>
        </p:nvSpPr>
        <p:spPr bwMode="gray">
          <a:xfrm>
            <a:off x="304800" y="6216797"/>
            <a:ext cx="7711440" cy="326243"/>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r>
              <a:rPr sz="1100" dirty="0">
                <a:solidFill>
                  <a:srgbClr val="FFFFFF"/>
                </a:solidFill>
              </a:rPr>
              <a:t>#GartnerSYM</a:t>
            </a:r>
          </a:p>
          <a:p>
            <a:pPr algn="l">
              <a:spcBef>
                <a:spcPts val="0"/>
              </a:spcBef>
              <a:spcAft>
                <a:spcPts val="600"/>
              </a:spcAft>
              <a:tabLst>
                <a:tab pos="228600" algn="l"/>
              </a:tabLst>
            </a:pPr>
            <a:r>
              <a:rPr dirty="0">
                <a:solidFill>
                  <a:srgbClr val="6881B8"/>
                </a:solidFill>
              </a:rPr>
              <a:t>© 2015 Gartner, Inc. and/or its affiliates. All rights reserved. Gartner and ITxpo are registered trademarks of Gartner, Inc. or it’s affiliates.</a:t>
            </a:r>
          </a:p>
        </p:txBody>
      </p:sp>
      <p:sp>
        <p:nvSpPr>
          <p:cNvPr id="8" name="Text Placeholder 8"/>
          <p:cNvSpPr>
            <a:spLocks noGrp="1"/>
          </p:cNvSpPr>
          <p:nvPr>
            <p:ph type="body" sz="quarter" idx="11"/>
          </p:nvPr>
        </p:nvSpPr>
        <p:spPr bwMode="auto">
          <a:xfrm>
            <a:off x="304800" y="1796714"/>
            <a:ext cx="11576050" cy="2623369"/>
          </a:xfrm>
          <a:prstGeom prst="rect">
            <a:avLst/>
          </a:prstGeom>
        </p:spPr>
        <p:txBody>
          <a:bodyPr anchor="ctr" anchorCtr="0"/>
          <a:lstStyle>
            <a:lvl1pPr marL="0" indent="0" algn="ctr">
              <a:lnSpc>
                <a:spcPct val="90000"/>
              </a:lnSpc>
              <a:buNone/>
              <a:defRPr sz="4400" b="1" baseline="0">
                <a:solidFill>
                  <a:schemeClr val="bg1"/>
                </a:solidFill>
              </a:defRPr>
            </a:lvl1pPr>
            <a:lvl2pPr marL="0" indent="0" algn="ctr">
              <a:buNone/>
              <a:defRPr sz="3200" baseline="0">
                <a:solidFill>
                  <a:schemeClr val="bg1"/>
                </a:solidFill>
              </a:defRPr>
            </a:lvl2pPr>
          </a:lstStyle>
          <a:p>
            <a:pPr lvl="0"/>
            <a:r>
              <a:rPr lang="en-US" dirty="0" smtClean="0"/>
              <a:t>Click to edit Master text styles</a:t>
            </a:r>
          </a:p>
          <a:p>
            <a:pPr lvl="1"/>
            <a:r>
              <a:rPr lang="en-US" dirty="0" smtClean="0"/>
              <a:t>Second level click to add Name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6418" y="6132371"/>
            <a:ext cx="1542643" cy="390803"/>
          </a:xfrm>
          <a:prstGeom prst="rect">
            <a:avLst/>
          </a:prstGeom>
        </p:spPr>
      </p:pic>
    </p:spTree>
    <p:extLst>
      <p:ext uri="{BB962C8B-B14F-4D97-AF65-F5344CB8AC3E}">
        <p14:creationId xmlns:p14="http://schemas.microsoft.com/office/powerpoint/2010/main" val="2878872753"/>
      </p:ext>
    </p:extLst>
  </p:cSld>
  <p:clrMapOvr>
    <a:masterClrMapping/>
  </p:clrMapOvr>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S blue - 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3"/>
          <p:cNvSpPr>
            <a:spLocks noGrp="1"/>
          </p:cNvSpPr>
          <p:nvPr>
            <p:ph type="body" sz="quarter" idx="10"/>
          </p:nvPr>
        </p:nvSpPr>
        <p:spPr bwMode="gray">
          <a:xfrm>
            <a:off x="304800" y="1325563"/>
            <a:ext cx="11428413" cy="4679950"/>
          </a:xfrm>
        </p:spPr>
        <p:txBody>
          <a:bodyPr/>
          <a:lstStyle>
            <a:lvl1pPr>
              <a:buClr>
                <a:srgbClr val="E5550D"/>
              </a:buCl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12"/>
          <p:cNvSpPr txBox="1">
            <a:spLocks/>
          </p:cNvSpPr>
          <p:nvPr userDrawn="1"/>
        </p:nvSpPr>
        <p:spPr bwMode="gray">
          <a:xfrm>
            <a:off x="304800" y="6216797"/>
            <a:ext cx="7711440" cy="326243"/>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r>
              <a:rPr sz="1100" dirty="0">
                <a:solidFill>
                  <a:srgbClr val="FFFFFF"/>
                </a:solidFill>
              </a:rPr>
              <a:t>#GartnerSYM</a:t>
            </a:r>
          </a:p>
          <a:p>
            <a:pPr algn="l">
              <a:spcBef>
                <a:spcPts val="0"/>
              </a:spcBef>
              <a:spcAft>
                <a:spcPts val="600"/>
              </a:spcAft>
              <a:tabLst>
                <a:tab pos="228600" algn="l"/>
              </a:tabLst>
            </a:pPr>
            <a:r>
              <a:rPr dirty="0">
                <a:solidFill>
                  <a:srgbClr val="6881B8"/>
                </a:solidFill>
              </a:rPr>
              <a:t>© 2015 Gartner, Inc. and/or its affiliates. All rights reserved. Gartner and ITxpo are registered trademarks of Gartner, Inc. or it’s affiliates.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12249" y="365125"/>
            <a:ext cx="768601" cy="634931"/>
          </a:xfrm>
          <a:prstGeom prst="rect">
            <a:avLst/>
          </a:prstGeom>
        </p:spPr>
      </p:pic>
      <p:sp>
        <p:nvSpPr>
          <p:cNvPr id="3" name="Title 2"/>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36418" y="6132371"/>
            <a:ext cx="1542643" cy="390803"/>
          </a:xfrm>
          <a:prstGeom prst="rect">
            <a:avLst/>
          </a:prstGeom>
        </p:spPr>
      </p:pic>
    </p:spTree>
    <p:extLst>
      <p:ext uri="{BB962C8B-B14F-4D97-AF65-F5344CB8AC3E}">
        <p14:creationId xmlns:p14="http://schemas.microsoft.com/office/powerpoint/2010/main" val="327403356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S blue - 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60375" y="228600"/>
            <a:ext cx="10504237" cy="535531"/>
          </a:xfrm>
        </p:spPr>
        <p:txBody>
          <a:bodyPr/>
          <a:lstStyle>
            <a:lvl1pPr>
              <a:defRPr>
                <a:solidFill>
                  <a:schemeClr val="bg1"/>
                </a:solidFill>
              </a:defRPr>
            </a:lvl1pPr>
          </a:lstStyle>
          <a:p>
            <a:r>
              <a:rPr lang="en-US" smtClean="0"/>
              <a:t>Click to edit Master title style</a:t>
            </a:r>
            <a:endParaRPr lang="en-US"/>
          </a:p>
        </p:txBody>
      </p:sp>
      <p:sp>
        <p:nvSpPr>
          <p:cNvPr id="19" name="Slide Number Placeholder 12"/>
          <p:cNvSpPr txBox="1">
            <a:spLocks/>
          </p:cNvSpPr>
          <p:nvPr userDrawn="1"/>
        </p:nvSpPr>
        <p:spPr bwMode="gray">
          <a:xfrm>
            <a:off x="304800" y="6216797"/>
            <a:ext cx="7711440" cy="326243"/>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r>
              <a:rPr sz="1100" dirty="0">
                <a:solidFill>
                  <a:srgbClr val="FFFFFF"/>
                </a:solidFill>
              </a:rPr>
              <a:t>#GartnerSYM</a:t>
            </a:r>
          </a:p>
          <a:p>
            <a:pPr algn="l">
              <a:spcBef>
                <a:spcPts val="0"/>
              </a:spcBef>
              <a:spcAft>
                <a:spcPts val="600"/>
              </a:spcAft>
              <a:tabLst>
                <a:tab pos="228600" algn="l"/>
              </a:tabLst>
            </a:pPr>
            <a:r>
              <a:rPr dirty="0">
                <a:solidFill>
                  <a:srgbClr val="6881B8"/>
                </a:solidFill>
              </a:rPr>
              <a:t>© 2015 Gartner, Inc. and/or its affiliates. All rights reserved. Gartner and ITxpo are registered trademarks of Gartner, Inc. or it’s affiliates.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6418" y="6132371"/>
            <a:ext cx="1542643" cy="390803"/>
          </a:xfrm>
          <a:prstGeom prst="rect">
            <a:avLst/>
          </a:prstGeom>
        </p:spPr>
      </p:pic>
    </p:spTree>
    <p:extLst>
      <p:ext uri="{BB962C8B-B14F-4D97-AF65-F5344CB8AC3E}">
        <p14:creationId xmlns:p14="http://schemas.microsoft.com/office/powerpoint/2010/main" val="3072860928"/>
      </p:ext>
    </p:extLst>
  </p:cSld>
  <p:clrMapOvr>
    <a:masterClrMapping/>
  </p:clrMapOvr>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S blue - 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lide Number Placeholder 12"/>
          <p:cNvSpPr txBox="1">
            <a:spLocks/>
          </p:cNvSpPr>
          <p:nvPr userDrawn="1"/>
        </p:nvSpPr>
        <p:spPr bwMode="gray">
          <a:xfrm>
            <a:off x="304800" y="6216797"/>
            <a:ext cx="7711440" cy="326243"/>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r>
              <a:rPr sz="1100" dirty="0">
                <a:solidFill>
                  <a:srgbClr val="FFFFFF"/>
                </a:solidFill>
              </a:rPr>
              <a:t>#GartnerSYM</a:t>
            </a:r>
          </a:p>
          <a:p>
            <a:pPr algn="l">
              <a:spcBef>
                <a:spcPts val="0"/>
              </a:spcBef>
              <a:spcAft>
                <a:spcPts val="600"/>
              </a:spcAft>
              <a:tabLst>
                <a:tab pos="228600" algn="l"/>
              </a:tabLst>
            </a:pPr>
            <a:r>
              <a:rPr dirty="0">
                <a:solidFill>
                  <a:srgbClr val="6881B8"/>
                </a:solidFill>
              </a:rPr>
              <a:t>© 2015 Gartner, Inc. and/or its affiliates. All rights reserved. Gartner and ITxpo are registered trademarks of Gartner, Inc. or it’s affiliates.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12249" y="365125"/>
            <a:ext cx="768601" cy="63493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36418" y="6132371"/>
            <a:ext cx="1542643" cy="390803"/>
          </a:xfrm>
          <a:prstGeom prst="rect">
            <a:avLst/>
          </a:prstGeom>
        </p:spPr>
      </p:pic>
    </p:spTree>
    <p:extLst>
      <p:ext uri="{BB962C8B-B14F-4D97-AF65-F5344CB8AC3E}">
        <p14:creationId xmlns:p14="http://schemas.microsoft.com/office/powerpoint/2010/main" val="1522982119"/>
      </p:ext>
    </p:extLst>
  </p:cSld>
  <p:clrMapOvr>
    <a:masterClrMapping/>
  </p:clrMapOvr>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SS blue - Keywor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lide Number Placeholder 12"/>
          <p:cNvSpPr txBox="1">
            <a:spLocks/>
          </p:cNvSpPr>
          <p:nvPr userDrawn="1"/>
        </p:nvSpPr>
        <p:spPr bwMode="gray">
          <a:xfrm>
            <a:off x="304800" y="6216797"/>
            <a:ext cx="7711440" cy="326243"/>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r>
              <a:rPr sz="1100" dirty="0">
                <a:solidFill>
                  <a:srgbClr val="FFFFFF"/>
                </a:solidFill>
              </a:rPr>
              <a:t>#GartnerSYM</a:t>
            </a:r>
          </a:p>
          <a:p>
            <a:pPr algn="l">
              <a:spcBef>
                <a:spcPts val="0"/>
              </a:spcBef>
              <a:spcAft>
                <a:spcPts val="600"/>
              </a:spcAft>
              <a:tabLst>
                <a:tab pos="228600" algn="l"/>
              </a:tabLst>
            </a:pPr>
            <a:r>
              <a:rPr dirty="0">
                <a:solidFill>
                  <a:srgbClr val="6881B8"/>
                </a:solidFill>
              </a:rPr>
              <a:t>© 2015 Gartner, Inc. and/or its affiliates. All rights reserved. Gartner and ITxpo are registered trademarks of Gartner, Inc. or it’s affiliates.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12249" y="365125"/>
            <a:ext cx="768601" cy="634931"/>
          </a:xfrm>
          <a:prstGeom prst="rect">
            <a:avLst/>
          </a:prstGeom>
        </p:spPr>
      </p:pic>
      <p:sp>
        <p:nvSpPr>
          <p:cNvPr id="7" name="Rectangle 6"/>
          <p:cNvSpPr/>
          <p:nvPr userDrawn="1"/>
        </p:nvSpPr>
        <p:spPr>
          <a:xfrm>
            <a:off x="0" y="2971800"/>
            <a:ext cx="1447800" cy="838200"/>
          </a:xfrm>
          <a:prstGeom prst="rect">
            <a:avLst/>
          </a:prstGeom>
          <a:solidFill>
            <a:srgbClr val="E16600"/>
          </a:solidFill>
          <a:ln w="12700" cap="flat" cmpd="sng" algn="ctr">
            <a:noFill/>
            <a:prstDash val="solid"/>
            <a:miter lim="800000"/>
          </a:ln>
          <a:effectLst/>
        </p:spPr>
        <p:txBody>
          <a:bodyPr rtlCol="0" anchor="ctr"/>
          <a:lstStyle/>
          <a:p>
            <a:pPr eaLnBrk="1" fontAlgn="auto" hangingPunct="1">
              <a:lnSpc>
                <a:spcPct val="100000"/>
              </a:lnSpc>
              <a:spcBef>
                <a:spcPts val="0"/>
              </a:spcBef>
              <a:spcAft>
                <a:spcPts val="0"/>
              </a:spcAft>
              <a:defRPr/>
            </a:pPr>
            <a:endParaRPr lang="en-US" sz="1800" kern="0" dirty="0" smtClean="0">
              <a:solidFill>
                <a:srgbClr val="E16600"/>
              </a:solidFill>
              <a:latin typeface="Calibri" panose="020F0502020204030204"/>
              <a:ea typeface="Arial Unicode MS"/>
              <a:cs typeface="Arial Unicode MS"/>
            </a:endParaRPr>
          </a:p>
        </p:txBody>
      </p:sp>
      <p:sp>
        <p:nvSpPr>
          <p:cNvPr id="3" name="Title 2"/>
          <p:cNvSpPr>
            <a:spLocks noGrp="1"/>
          </p:cNvSpPr>
          <p:nvPr>
            <p:ph type="title" hasCustomPrompt="1"/>
          </p:nvPr>
        </p:nvSpPr>
        <p:spPr>
          <a:xfrm>
            <a:off x="1571625" y="2884235"/>
            <a:ext cx="10309225" cy="1089529"/>
          </a:xfrm>
        </p:spPr>
        <p:txBody>
          <a:bodyPr/>
          <a:lstStyle>
            <a:lvl1pPr>
              <a:defRPr sz="7200" b="0">
                <a:solidFill>
                  <a:schemeClr val="bg1"/>
                </a:solidFill>
              </a:defRPr>
            </a:lvl1pPr>
          </a:lstStyle>
          <a:p>
            <a:r>
              <a:rPr lang="en-US" dirty="0" smtClean="0"/>
              <a:t>Keyword</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36418" y="6132371"/>
            <a:ext cx="1542643" cy="390803"/>
          </a:xfrm>
          <a:prstGeom prst="rect">
            <a:avLst/>
          </a:prstGeom>
        </p:spPr>
      </p:pic>
    </p:spTree>
    <p:extLst>
      <p:ext uri="{BB962C8B-B14F-4D97-AF65-F5344CB8AC3E}">
        <p14:creationId xmlns:p14="http://schemas.microsoft.com/office/powerpoint/2010/main" val="4139837513"/>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Thirds Im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1" y="307975"/>
            <a:ext cx="3767138" cy="5572125"/>
          </a:xfrm>
          <a:solidFill>
            <a:schemeClr val="bg1">
              <a:lumMod val="85000"/>
            </a:schemeClr>
          </a:solidFill>
        </p:spPr>
        <p:txBody>
          <a:bodyPr anchor="ctr" anchorCtr="0"/>
          <a:lstStyle>
            <a:lvl1pPr marL="0" indent="0" algn="ctr">
              <a:lnSpc>
                <a:spcPct val="90000"/>
              </a:lnSpc>
              <a:buNone/>
              <a:defRPr sz="3600" b="1">
                <a:solidFill>
                  <a:schemeClr val="tx1"/>
                </a:solidFill>
              </a:defRPr>
            </a:lvl1pPr>
            <a:lvl2pPr marL="0" indent="0" algn="ctr">
              <a:lnSpc>
                <a:spcPct val="90000"/>
              </a:lnSpc>
              <a:buNone/>
              <a:defRPr sz="3200">
                <a:solidFill>
                  <a:schemeClr val="tx1"/>
                </a:solidFill>
              </a:defRPr>
            </a:lvl2pPr>
            <a:lvl3pPr marL="0" indent="0" algn="ctr">
              <a:lnSpc>
                <a:spcPct val="90000"/>
              </a:lnSpc>
              <a:buNone/>
              <a:defRPr>
                <a:solidFill>
                  <a:schemeClr val="bg1"/>
                </a:solidFill>
              </a:defRPr>
            </a:lvl3pPr>
            <a:lvl4pPr marL="0" indent="0" algn="ctr">
              <a:lnSpc>
                <a:spcPct val="90000"/>
              </a:lnSpc>
              <a:buNone/>
              <a:defRPr>
                <a:solidFill>
                  <a:schemeClr val="bg1"/>
                </a:solidFill>
              </a:defRPr>
            </a:lvl4pPr>
            <a:lvl5pPr marL="0" indent="0" algn="ctr">
              <a:lnSpc>
                <a:spcPct val="90000"/>
              </a:lnSpc>
              <a:buNone/>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2234135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S Predict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reeform 17"/>
          <p:cNvSpPr/>
          <p:nvPr userDrawn="1"/>
        </p:nvSpPr>
        <p:spPr>
          <a:xfrm>
            <a:off x="838200" y="0"/>
            <a:ext cx="2743200" cy="1828800"/>
          </a:xfrm>
          <a:custGeom>
            <a:avLst/>
            <a:gdLst>
              <a:gd name="connsiteX0" fmla="*/ 79719 w 2743200"/>
              <a:gd name="connsiteY0" fmla="*/ 0 h 1828800"/>
              <a:gd name="connsiteX1" fmla="*/ 2663481 w 2743200"/>
              <a:gd name="connsiteY1" fmla="*/ 0 h 1828800"/>
              <a:gd name="connsiteX2" fmla="*/ 2681536 w 2743200"/>
              <a:gd name="connsiteY2" fmla="*/ 49328 h 1828800"/>
              <a:gd name="connsiteX3" fmla="*/ 2743200 w 2743200"/>
              <a:gd name="connsiteY3" fmla="*/ 457200 h 1828800"/>
              <a:gd name="connsiteX4" fmla="*/ 1371600 w 2743200"/>
              <a:gd name="connsiteY4" fmla="*/ 1828800 h 1828800"/>
              <a:gd name="connsiteX5" fmla="*/ 0 w 2743200"/>
              <a:gd name="connsiteY5" fmla="*/ 457200 h 1828800"/>
              <a:gd name="connsiteX6" fmla="*/ 61664 w 2743200"/>
              <a:gd name="connsiteY6" fmla="*/ 4932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828800">
                <a:moveTo>
                  <a:pt x="79719" y="0"/>
                </a:moveTo>
                <a:lnTo>
                  <a:pt x="2663481" y="0"/>
                </a:lnTo>
                <a:lnTo>
                  <a:pt x="2681536" y="49328"/>
                </a:lnTo>
                <a:cubicBezTo>
                  <a:pt x="2721611" y="178175"/>
                  <a:pt x="2743200" y="315166"/>
                  <a:pt x="2743200" y="457200"/>
                </a:cubicBezTo>
                <a:cubicBezTo>
                  <a:pt x="2743200" y="1214714"/>
                  <a:pt x="2129114" y="1828800"/>
                  <a:pt x="1371600" y="1828800"/>
                </a:cubicBezTo>
                <a:cubicBezTo>
                  <a:pt x="614086" y="1828800"/>
                  <a:pt x="0" y="1214714"/>
                  <a:pt x="0" y="457200"/>
                </a:cubicBezTo>
                <a:cubicBezTo>
                  <a:pt x="0" y="315166"/>
                  <a:pt x="21589" y="178175"/>
                  <a:pt x="61664" y="4932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9700" y="533400"/>
            <a:ext cx="1600200" cy="767663"/>
          </a:xfrm>
          <a:prstGeom prst="rect">
            <a:avLst/>
          </a:prstGeom>
        </p:spPr>
      </p:pic>
    </p:spTree>
    <p:extLst>
      <p:ext uri="{BB962C8B-B14F-4D97-AF65-F5344CB8AC3E}">
        <p14:creationId xmlns:p14="http://schemas.microsoft.com/office/powerpoint/2010/main" val="1653493272"/>
      </p:ext>
    </p:extLst>
  </p:cSld>
  <p:clrMapOvr>
    <a:masterClrMapping/>
  </p:clrMapOvr>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S Drk blue - Blank">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12249" y="365125"/>
            <a:ext cx="768601" cy="634931"/>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36418" y="6132371"/>
            <a:ext cx="1542643" cy="390803"/>
          </a:xfrm>
          <a:prstGeom prst="rect">
            <a:avLst/>
          </a:prstGeom>
        </p:spPr>
      </p:pic>
    </p:spTree>
    <p:extLst>
      <p:ext uri="{BB962C8B-B14F-4D97-AF65-F5344CB8AC3E}">
        <p14:creationId xmlns:p14="http://schemas.microsoft.com/office/powerpoint/2010/main" val="2325434802"/>
      </p:ext>
    </p:extLst>
  </p:cSld>
  <p:clrMapOvr>
    <a:masterClrMapping/>
  </p:clrMapOvr>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userDrawn="1">
  <p:cSld name="bpm14_Title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0" y="0"/>
            <a:ext cx="12192000" cy="5880100"/>
          </a:xfrm>
          <a:prstGeom prst="rect">
            <a:avLst/>
          </a:prstGeom>
          <a:gradFill flip="none" rotWithShape="1">
            <a:gsLst>
              <a:gs pos="0">
                <a:srgbClr val="ECECEC"/>
              </a:gs>
              <a:gs pos="50000">
                <a:schemeClr val="bg1"/>
              </a:gs>
            </a:gsLst>
            <a:lin ang="13500000" scaled="1"/>
            <a:tileRect/>
          </a:gra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800">
              <a:lnSpc>
                <a:spcPct val="100000"/>
              </a:lnSpc>
              <a:spcBef>
                <a:spcPct val="50000"/>
              </a:spcBef>
              <a:spcAft>
                <a:spcPct val="0"/>
              </a:spcAft>
            </a:pPr>
            <a:endParaRPr lang="en-US" sz="1350" dirty="0" smtClean="0">
              <a:solidFill>
                <a:srgbClr val="FFFFFF"/>
              </a:solidFill>
            </a:endParaRPr>
          </a:p>
        </p:txBody>
      </p:sp>
      <p:sp>
        <p:nvSpPr>
          <p:cNvPr id="19" name="Rectangle 122"/>
          <p:cNvSpPr>
            <a:spLocks noGrp="1" noChangeArrowheads="1"/>
          </p:cNvSpPr>
          <p:nvPr>
            <p:ph type="ctrTitle"/>
          </p:nvPr>
        </p:nvSpPr>
        <p:spPr bwMode="auto">
          <a:xfrm>
            <a:off x="469901" y="1463899"/>
            <a:ext cx="7921624" cy="1820204"/>
          </a:xfrm>
          <a:ln>
            <a:noFill/>
          </a:ln>
        </p:spPr>
        <p:txBody>
          <a:bodyPr tIns="0" bIns="0" anchor="b" anchorCtr="0">
            <a:normAutofit/>
          </a:bodyPr>
          <a:lstStyle>
            <a:lvl1pPr>
              <a:lnSpc>
                <a:spcPct val="90000"/>
              </a:lnSpc>
              <a:spcBef>
                <a:spcPts val="1000"/>
              </a:spcBef>
              <a:spcAft>
                <a:spcPts val="300"/>
              </a:spcAft>
              <a:defRPr sz="3400" baseline="0">
                <a:solidFill>
                  <a:schemeClr val="tx1"/>
                </a:solidFill>
                <a:latin typeface="Arial"/>
                <a:cs typeface="Arial"/>
              </a:defRPr>
            </a:lvl1pPr>
          </a:lstStyle>
          <a:p>
            <a:r>
              <a:rPr lang="en-US" dirty="0" smtClean="0"/>
              <a:t>Click to edit Master title style</a:t>
            </a:r>
            <a:endParaRPr lang="en-US" dirty="0"/>
          </a:p>
        </p:txBody>
      </p:sp>
      <p:sp>
        <p:nvSpPr>
          <p:cNvPr id="20" name="Rectangle 223"/>
          <p:cNvSpPr>
            <a:spLocks noGrp="1" noChangeArrowheads="1"/>
          </p:cNvSpPr>
          <p:nvPr>
            <p:ph type="subTitle" idx="1"/>
          </p:nvPr>
        </p:nvSpPr>
        <p:spPr bwMode="auto">
          <a:xfrm>
            <a:off x="469899" y="3730110"/>
            <a:ext cx="5238005" cy="430887"/>
          </a:xfrm>
          <a:prstGeom prst="rect">
            <a:avLst/>
          </a:prstGeom>
          <a:ln/>
        </p:spPr>
        <p:txBody>
          <a:bodyPr wrap="square" bIns="0" anchor="t" anchorCtr="0">
            <a:spAutoFit/>
          </a:bodyPr>
          <a:lstStyle>
            <a:lvl1pPr marL="0" indent="0" algn="l">
              <a:lnSpc>
                <a:spcPct val="100000"/>
              </a:lnSpc>
              <a:spcBef>
                <a:spcPts val="0"/>
              </a:spcBef>
              <a:spcAft>
                <a:spcPts val="600"/>
              </a:spcAft>
              <a:buFont typeface="Times" pitchFamily="18" charset="0"/>
              <a:buNone/>
              <a:defRPr sz="2800">
                <a:solidFill>
                  <a:srgbClr val="000000"/>
                </a:solidFill>
              </a:defRPr>
            </a:lvl1pPr>
          </a:lstStyle>
          <a:p>
            <a:r>
              <a:rPr lang="en-US" dirty="0" smtClean="0"/>
              <a:t>Click to edit Master subtitle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317118" y="6205425"/>
            <a:ext cx="1417320" cy="325984"/>
          </a:xfrm>
          <a:prstGeom prst="rect">
            <a:avLst/>
          </a:prstGeom>
        </p:spPr>
      </p:pic>
      <p:sp>
        <p:nvSpPr>
          <p:cNvPr id="12" name="Text Placeholder 6"/>
          <p:cNvSpPr>
            <a:spLocks noGrp="1"/>
          </p:cNvSpPr>
          <p:nvPr>
            <p:ph type="body" sz="quarter" idx="10"/>
          </p:nvPr>
        </p:nvSpPr>
        <p:spPr bwMode="gray">
          <a:xfrm>
            <a:off x="469899" y="133350"/>
            <a:ext cx="7921625" cy="810547"/>
          </a:xfrm>
        </p:spPr>
        <p:txBody>
          <a:bodyPr wrap="square" anchor="b" anchorCtr="0">
            <a:noAutofit/>
          </a:bodyPr>
          <a:lstStyle>
            <a:lvl1pPr marL="0" indent="0">
              <a:spcBef>
                <a:spcPts val="600"/>
              </a:spcBef>
              <a:buFontTx/>
              <a:buNone/>
              <a:defRPr sz="1800" b="1">
                <a:solidFill>
                  <a:srgbClr val="00703C"/>
                </a:solidFill>
                <a:latin typeface="Arial Narrow" panose="020B0606020202030204" pitchFamily="34" charset="0"/>
              </a:defRPr>
            </a:lvl1pPr>
            <a:lvl2pPr marL="0" indent="0">
              <a:spcBef>
                <a:spcPts val="600"/>
              </a:spcBef>
              <a:buFontTx/>
              <a:buNone/>
              <a:defRPr sz="1600" baseline="0">
                <a:solidFill>
                  <a:srgbClr val="00703C"/>
                </a:solidFill>
                <a:latin typeface="Arial Narrow" panose="020B0606020202030204" pitchFamily="34" charset="0"/>
              </a:defRPr>
            </a:lvl2pPr>
            <a:lvl3pPr marL="731520" indent="0">
              <a:buFontTx/>
              <a:buNone/>
              <a:defRPr/>
            </a:lvl3pPr>
            <a:lvl4pPr marL="1097280" indent="0">
              <a:buFontTx/>
              <a:buNone/>
              <a:defRPr/>
            </a:lvl4pPr>
            <a:lvl5pPr marL="1463040" indent="0">
              <a:buFontTx/>
              <a:buNone/>
              <a:defRPr/>
            </a:lvl5pPr>
          </a:lstStyle>
          <a:p>
            <a:pPr lvl="0"/>
            <a:r>
              <a:rPr lang="en-US" dirty="0" smtClean="0"/>
              <a:t>Click to edit Master text styles</a:t>
            </a:r>
          </a:p>
          <a:p>
            <a:pPr lvl="1"/>
            <a:r>
              <a:rPr lang="en-US" dirty="0" smtClean="0"/>
              <a:t>Insert Date and Place</a:t>
            </a:r>
            <a:endParaRPr lang="en-US" dirty="0"/>
          </a:p>
        </p:txBody>
      </p:sp>
      <p:sp>
        <p:nvSpPr>
          <p:cNvPr id="13" name="TextBox 12"/>
          <p:cNvSpPr txBox="1"/>
          <p:nvPr userDrawn="1"/>
        </p:nvSpPr>
        <p:spPr bwMode="gray">
          <a:xfrm>
            <a:off x="469900" y="6252826"/>
            <a:ext cx="8634772" cy="290849"/>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
            </a:r>
            <a:br>
              <a:rPr lang="en-US" sz="700" dirty="0" smtClean="0">
                <a:solidFill>
                  <a:srgbClr val="969696"/>
                </a:solidFill>
              </a:rPr>
            </a:br>
            <a:r>
              <a:rPr lang="en-US" sz="700" dirty="0" smtClean="0">
                <a:solidFill>
                  <a:srgbClr val="969696"/>
                </a:solidFill>
              </a:rPr>
              <a:t>contain </a:t>
            </a:r>
            <a:r>
              <a:rPr lang="en-US" sz="700" dirty="0">
                <a:solidFill>
                  <a:srgbClr val="969696"/>
                </a:solidFill>
              </a:rPr>
              <a:t>information 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2015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685122" y="2330849"/>
            <a:ext cx="7506878" cy="3549252"/>
          </a:xfrm>
          <a:prstGeom prst="rect">
            <a:avLst/>
          </a:prstGeom>
        </p:spPr>
      </p:pic>
    </p:spTree>
    <p:extLst>
      <p:ext uri="{BB962C8B-B14F-4D97-AF65-F5344CB8AC3E}">
        <p14:creationId xmlns:p14="http://schemas.microsoft.com/office/powerpoint/2010/main" val="334723690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1_bpm14_Title Slide">
    <p:bg>
      <p:bgPr>
        <a:solidFill>
          <a:schemeClr val="bg1"/>
        </a:solidFill>
        <a:effectLst/>
      </p:bgPr>
    </p:bg>
    <p:spTree>
      <p:nvGrpSpPr>
        <p:cNvPr id="1" name=""/>
        <p:cNvGrpSpPr/>
        <p:nvPr/>
      </p:nvGrpSpPr>
      <p:grpSpPr>
        <a:xfrm>
          <a:off x="0" y="0"/>
          <a:ext cx="0" cy="0"/>
          <a:chOff x="0" y="0"/>
          <a:chExt cx="0" cy="0"/>
        </a:xfrm>
      </p:grpSpPr>
      <p:sp>
        <p:nvSpPr>
          <p:cNvPr id="13" name="TextBox 12"/>
          <p:cNvSpPr txBox="1"/>
          <p:nvPr userDrawn="1"/>
        </p:nvSpPr>
        <p:spPr bwMode="gray">
          <a:xfrm>
            <a:off x="469900" y="6252826"/>
            <a:ext cx="8634772" cy="290849"/>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
            </a:r>
            <a:br>
              <a:rPr lang="en-US" sz="700" dirty="0" smtClean="0">
                <a:solidFill>
                  <a:srgbClr val="969696"/>
                </a:solidFill>
              </a:rPr>
            </a:br>
            <a:r>
              <a:rPr lang="en-US" sz="700" dirty="0" smtClean="0">
                <a:solidFill>
                  <a:srgbClr val="969696"/>
                </a:solidFill>
              </a:rPr>
              <a:t>contain </a:t>
            </a:r>
            <a:r>
              <a:rPr lang="en-US" sz="700" dirty="0">
                <a:solidFill>
                  <a:srgbClr val="969696"/>
                </a:solidFill>
              </a:rPr>
              <a:t>information 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2015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317118" y="6205425"/>
            <a:ext cx="1417320" cy="325984"/>
          </a:xfrm>
          <a:prstGeom prst="rect">
            <a:avLst/>
          </a:prstGeom>
        </p:spPr>
      </p:pic>
    </p:spTree>
    <p:extLst>
      <p:ext uri="{BB962C8B-B14F-4D97-AF65-F5344CB8AC3E}">
        <p14:creationId xmlns:p14="http://schemas.microsoft.com/office/powerpoint/2010/main" val="331816021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50" name="Shape 50"/>
          <p:cNvSpPr>
            <a:spLocks noGrp="1"/>
          </p:cNvSpPr>
          <p:nvPr>
            <p:ph type="title"/>
          </p:nvPr>
        </p:nvSpPr>
        <p:spPr>
          <a:xfrm>
            <a:off x="152400" y="114300"/>
            <a:ext cx="5714207" cy="867930"/>
          </a:xfrm>
          <a:prstGeom prst="rect">
            <a:avLst/>
          </a:prstGeom>
        </p:spPr>
        <p:txBody>
          <a:bodyPr/>
          <a:lstStyle/>
          <a:p>
            <a:pPr lvl="0">
              <a:defRPr sz="1800">
                <a:solidFill>
                  <a:srgbClr val="000000"/>
                </a:solidFill>
              </a:defRPr>
            </a:pPr>
            <a:r>
              <a:rPr sz="5600">
                <a:solidFill>
                  <a:srgbClr val="FFFFFF"/>
                </a:solidFill>
              </a:rPr>
              <a:t>Title Text</a:t>
            </a:r>
          </a:p>
        </p:txBody>
      </p:sp>
    </p:spTree>
    <p:extLst>
      <p:ext uri="{BB962C8B-B14F-4D97-AF65-F5344CB8AC3E}">
        <p14:creationId xmlns:p14="http://schemas.microsoft.com/office/powerpoint/2010/main" val="2502662658"/>
      </p:ext>
    </p:extLst>
  </p:cSld>
  <p:clrMapOvr>
    <a:masterClrMapping/>
  </p:clrMapOvr>
  <p:transition spd="med"/>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_Divider Slide Blue">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rgbClr val="00529B"/>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766">
              <a:lnSpc>
                <a:spcPct val="100000"/>
              </a:lnSpc>
              <a:spcBef>
                <a:spcPct val="50000"/>
              </a:spcBef>
              <a:spcAft>
                <a:spcPct val="0"/>
              </a:spcAft>
            </a:pPr>
            <a:endParaRPr lang="en-US" sz="1350" dirty="0" smtClean="0">
              <a:solidFill>
                <a:srgbClr val="FFFFFF"/>
              </a:solidFill>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3"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2016 Gartner, Inc. and/or its affiliates. All rights reserved.</a:t>
            </a:r>
          </a:p>
        </p:txBody>
      </p:sp>
    </p:spTree>
    <p:extLst>
      <p:ext uri="{BB962C8B-B14F-4D97-AF65-F5344CB8AC3E}">
        <p14:creationId xmlns:p14="http://schemas.microsoft.com/office/powerpoint/2010/main" val="88528668"/>
      </p:ext>
    </p:extLst>
  </p:cSld>
  <p:clrMapOvr>
    <a:masterClrMapping/>
  </p:clrMapOvr>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gray">
          <a:xfrm>
            <a:off x="5791200" y="6388870"/>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extLst>
      <p:ext uri="{BB962C8B-B14F-4D97-AF65-F5344CB8AC3E}">
        <p14:creationId xmlns:p14="http://schemas.microsoft.com/office/powerpoint/2010/main" val="4039130915"/>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Two-Thirds Image">
    <p:spTree>
      <p:nvGrpSpPr>
        <p:cNvPr id="1" name=""/>
        <p:cNvGrpSpPr/>
        <p:nvPr/>
      </p:nvGrpSpPr>
      <p:grpSpPr>
        <a:xfrm>
          <a:off x="0" y="0"/>
          <a:ext cx="0" cy="0"/>
          <a:chOff x="0" y="0"/>
          <a:chExt cx="0" cy="0"/>
        </a:xfrm>
      </p:grpSpPr>
      <p:sp>
        <p:nvSpPr>
          <p:cNvPr id="3" name="Rectangle 160"/>
          <p:cNvSpPr>
            <a:spLocks noChangeArrowheads="1"/>
          </p:cNvSpPr>
          <p:nvPr userDrawn="1"/>
        </p:nvSpPr>
        <p:spPr bwMode="gray">
          <a:xfrm>
            <a:off x="0" y="0"/>
            <a:ext cx="4071938" cy="58801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a:solidFill>
                <a:srgbClr val="702906"/>
              </a:solidFill>
            </a:endParaRPr>
          </a:p>
        </p:txBody>
      </p:sp>
      <p:sp>
        <p:nvSpPr>
          <p:cNvPr id="6" name="Title 5"/>
          <p:cNvSpPr>
            <a:spLocks noGrp="1"/>
          </p:cNvSpPr>
          <p:nvPr>
            <p:ph type="title" hasCustomPrompt="1"/>
          </p:nvPr>
        </p:nvSpPr>
        <p:spPr bwMode="gray">
          <a:xfrm>
            <a:off x="304800" y="1325563"/>
            <a:ext cx="3767138" cy="1329595"/>
          </a:xfrm>
        </p:spPr>
        <p:txBody>
          <a:bodyPr wrap="square" tIns="0" anchor="b" anchorCtr="0">
            <a:noAutofit/>
          </a:bodyPr>
          <a:lstStyle>
            <a:lvl1pPr algn="ctr">
              <a:defRPr sz="8800">
                <a:solidFill>
                  <a:schemeClr val="bg1"/>
                </a:solidFill>
              </a:defRPr>
            </a:lvl1pPr>
          </a:lstStyle>
          <a:p>
            <a:r>
              <a:rPr lang="en-US" dirty="0" smtClean="0"/>
              <a:t>Title</a:t>
            </a:r>
            <a:endParaRPr lang="en-US" dirty="0"/>
          </a:p>
        </p:txBody>
      </p:sp>
      <p:sp>
        <p:nvSpPr>
          <p:cNvPr id="8" name="Text Placeholder 7"/>
          <p:cNvSpPr>
            <a:spLocks noGrp="1"/>
          </p:cNvSpPr>
          <p:nvPr>
            <p:ph type="body" sz="quarter" idx="12"/>
          </p:nvPr>
        </p:nvSpPr>
        <p:spPr bwMode="gray">
          <a:xfrm>
            <a:off x="304800" y="2703059"/>
            <a:ext cx="3767138" cy="775597"/>
          </a:xfrm>
        </p:spPr>
        <p:txBody>
          <a:bodyPr wrap="square" lIns="45720">
            <a:spAutoFit/>
          </a:bodyPr>
          <a:lstStyle>
            <a:lvl1pPr marL="0" indent="0" algn="ctr">
              <a:lnSpc>
                <a:spcPct val="90000"/>
              </a:lnSpc>
              <a:spcBef>
                <a:spcPts val="300"/>
              </a:spcBef>
              <a:buFontTx/>
              <a:buNone/>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smtClean="0"/>
              <a:t>Click to edit Master text styles</a:t>
            </a:r>
          </a:p>
        </p:txBody>
      </p:sp>
      <p:sp>
        <p:nvSpPr>
          <p:cNvPr id="5"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Tree>
    <p:extLst>
      <p:ext uri="{BB962C8B-B14F-4D97-AF65-F5344CB8AC3E}">
        <p14:creationId xmlns:p14="http://schemas.microsoft.com/office/powerpoint/2010/main" val="143389685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4294967295" pos="2565">
          <p15:clr>
            <a:srgbClr val="5ACBF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_blue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2016 Gartner, Inc. and/or its affiliates. All rights reserved.</a:t>
            </a:r>
          </a:p>
        </p:txBody>
      </p:sp>
    </p:spTree>
    <p:extLst>
      <p:ext uri="{BB962C8B-B14F-4D97-AF65-F5344CB8AC3E}">
        <p14:creationId xmlns:p14="http://schemas.microsoft.com/office/powerpoint/2010/main" val="949845018"/>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tion Plan 2">
    <p:spTree>
      <p:nvGrpSpPr>
        <p:cNvPr id="1" name=""/>
        <p:cNvGrpSpPr/>
        <p:nvPr/>
      </p:nvGrpSpPr>
      <p:grpSpPr>
        <a:xfrm>
          <a:off x="0" y="0"/>
          <a:ext cx="0" cy="0"/>
          <a:chOff x="0" y="0"/>
          <a:chExt cx="0" cy="0"/>
        </a:xfrm>
      </p:grpSpPr>
      <p:sp>
        <p:nvSpPr>
          <p:cNvPr id="5" name="Rectangle 4"/>
          <p:cNvSpPr/>
          <p:nvPr userDrawn="1"/>
        </p:nvSpPr>
        <p:spPr bwMode="gray">
          <a:xfrm>
            <a:off x="0" y="0"/>
            <a:ext cx="12192000" cy="1099757"/>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a:xfrm>
            <a:off x="304800" y="228600"/>
            <a:ext cx="11576050" cy="535531"/>
          </a:xfrm>
        </p:spPr>
        <p:txBody>
          <a:bodyPr/>
          <a:lstStyle>
            <a:lvl1pPr>
              <a:defRPr>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58432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ing_Mult_Choic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solidFill>
                  <a:schemeClr val="tx1"/>
                </a:solidFill>
              </a:defRPr>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78189846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bwMode="gray">
          <a:xfrm>
            <a:off x="304800" y="307975"/>
            <a:ext cx="11576050" cy="5572125"/>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8" name="Text Placeholder 8"/>
          <p:cNvSpPr>
            <a:spLocks noGrp="1"/>
          </p:cNvSpPr>
          <p:nvPr>
            <p:ph type="body" sz="quarter" idx="11"/>
          </p:nvPr>
        </p:nvSpPr>
        <p:spPr bwMode="auto">
          <a:xfrm>
            <a:off x="927101" y="933451"/>
            <a:ext cx="5575300" cy="3129502"/>
          </a:xfrm>
          <a:prstGeom prst="rect">
            <a:avLst/>
          </a:prstGeom>
          <a:solidFill>
            <a:schemeClr val="bg1"/>
          </a:solidFill>
        </p:spPr>
        <p:txBody>
          <a:bodyPr lIns="228600" tIns="91440" bIns="91440" anchor="ctr" anchorCtr="0"/>
          <a:lstStyle>
            <a:lvl1pPr marL="0" indent="0">
              <a:lnSpc>
                <a:spcPct val="90000"/>
              </a:lnSpc>
              <a:buNone/>
              <a:defRPr sz="3600" b="1" baseline="0"/>
            </a:lvl1pPr>
            <a:lvl2pPr marL="0" indent="0">
              <a:buNone/>
              <a:defRPr sz="2800" baseline="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6538937"/>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4" name="Text Placeholder 3"/>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10883180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109155130"/>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Text Placeholder 5"/>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0816160"/>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9814866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7501" y="314114"/>
            <a:ext cx="11545794" cy="5795732"/>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2018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80165179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vider Slide Blue">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rgbClr val="00529B"/>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marL="0" marR="0" indent="0" algn="ctr" defTabSz="685766"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1077608760"/>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ue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2588100753"/>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Content Placeholder 4"/>
          <p:cNvSpPr>
            <a:spLocks noGrp="1"/>
          </p:cNvSpPr>
          <p:nvPr>
            <p:ph sz="quarter" idx="11"/>
          </p:nvPr>
        </p:nvSpPr>
        <p:spPr bwMode="gray">
          <a:xfrm>
            <a:off x="304800" y="1325565"/>
            <a:ext cx="11576050" cy="4554536"/>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143401350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vider Slide Black">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chemeClr val="tx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marL="0" marR="0" indent="0" algn="ctr" defTabSz="685766"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3382902598"/>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ck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3967147242"/>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4" name="Text Placeholder 3"/>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220777264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12192000" cy="6858000"/>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2018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359407737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descr="HYPE  16x9-01.png"/>
          <p:cNvPicPr>
            <a:picLocks noChangeAspect="1"/>
          </p:cNvPicPr>
          <p:nvPr userDrawn="1"/>
        </p:nvPicPr>
        <p:blipFill rotWithShape="1">
          <a:blip r:embed="rId6" cstate="print">
            <a:extLst>
              <a:ext uri="{28A0092B-C50C-407E-A947-70E740481C1C}">
                <a14:useLocalDpi xmlns:a14="http://schemas.microsoft.com/office/drawing/2010/main"/>
              </a:ext>
            </a:extLst>
          </a:blip>
          <a:srcRect l="2581" t="4367" r="4325" b="12300"/>
          <a:stretch/>
        </p:blipFill>
        <p:spPr>
          <a:xfrm>
            <a:off x="320198" y="304800"/>
            <a:ext cx="11551603" cy="5816600"/>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2018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429016373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7501" y="314114"/>
            <a:ext cx="11545794" cy="5795732"/>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2018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273982399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smtClean="0"/>
              <a:t>Click to edit Master title style</a:t>
            </a:r>
            <a:endParaRPr lang="en-US" dirty="0"/>
          </a:p>
        </p:txBody>
      </p:sp>
      <p:sp>
        <p:nvSpPr>
          <p:cNvPr id="7" name="Text Placeholder 6"/>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52932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smtClean="0"/>
              <a:t>Click to edit Master title style</a:t>
            </a:r>
            <a:endParaRPr lang="en-US" dirty="0"/>
          </a:p>
        </p:txBody>
      </p:sp>
      <p:sp>
        <p:nvSpPr>
          <p:cNvPr id="7" name="Text Placeholder 6"/>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901022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Font typeface="+mj-lt"/>
              <a:buAutoNum type="arabicPeriod"/>
              <a:defRPr/>
            </a:lvl1pPr>
            <a:lvl2pPr marL="777240">
              <a:defRPr/>
            </a:lvl2pPr>
            <a:lvl3pPr marL="1051560">
              <a:defRPr/>
            </a:lvl3pPr>
            <a:lvl4pPr marL="1371600">
              <a:defRPr/>
            </a:lvl4pPr>
            <a:lvl5pPr marL="164592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330373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ClrTx/>
              <a:buFont typeface="+mj-lt"/>
              <a:buAutoNum type="arabicPeriod"/>
              <a:defRPr>
                <a:solidFill>
                  <a:srgbClr val="919191"/>
                </a:solidFill>
              </a:defRPr>
            </a:lvl1pPr>
            <a:lvl2pPr marL="777240">
              <a:buClrTx/>
              <a:defRPr>
                <a:solidFill>
                  <a:srgbClr val="919191"/>
                </a:solidFill>
              </a:defRPr>
            </a:lvl2pPr>
            <a:lvl3pPr marL="1051560">
              <a:buClrTx/>
              <a:defRPr>
                <a:solidFill>
                  <a:srgbClr val="919191"/>
                </a:solidFill>
              </a:defRPr>
            </a:lvl3pPr>
            <a:lvl4pPr marL="1371600">
              <a:buClrTx/>
              <a:defRPr>
                <a:solidFill>
                  <a:srgbClr val="919191"/>
                </a:solidFill>
              </a:defRPr>
            </a:lvl4pPr>
            <a:lvl5pPr marL="1645920">
              <a:buClrTx/>
              <a:defRPr>
                <a:solidFill>
                  <a:srgbClr val="91919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819405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800" y="1325563"/>
            <a:ext cx="5670550"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bwMode="gray">
          <a:xfrm>
            <a:off x="6218238" y="1325563"/>
            <a:ext cx="5662612"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151609602"/>
      </p:ext>
    </p:extLst>
  </p:cSld>
  <p:clrMapOvr>
    <a:masterClrMapping/>
  </p:clrMapOvr>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8"/>
            <a:ext cx="12192000" cy="6857992"/>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5" name="Content Placeholder 4"/>
          <p:cNvSpPr>
            <a:spLocks noGrp="1"/>
          </p:cNvSpPr>
          <p:nvPr>
            <p:ph sz="quarter" idx="11"/>
          </p:nvPr>
        </p:nvSpPr>
        <p:spPr bwMode="gray">
          <a:xfrm>
            <a:off x="304800" y="1325563"/>
            <a:ext cx="11576050" cy="4554537"/>
          </a:xfrm>
        </p:spPr>
        <p:txBody>
          <a:bodyPr/>
          <a:lstStyle>
            <a:lvl1pPr marL="0" indent="0">
              <a:buClr>
                <a:schemeClr val="bg1"/>
              </a:buClr>
              <a:buNone/>
              <a:defRPr>
                <a:solidFill>
                  <a:schemeClr val="bg1"/>
                </a:solidFill>
              </a:defRPr>
            </a:lvl1pPr>
            <a:lvl2pPr marL="274320" indent="-274320">
              <a:buClr>
                <a:schemeClr val="bg1"/>
              </a:buClr>
              <a:buFont typeface="Wingdings" panose="05000000000000000000" pitchFamily="2" charset="2"/>
              <a:buChar char="§"/>
              <a:defRPr sz="2400">
                <a:solidFill>
                  <a:schemeClr val="bg1"/>
                </a:solidFill>
              </a:defRPr>
            </a:lvl2pPr>
            <a:lvl3pPr marL="594360" indent="-274320">
              <a:buClr>
                <a:schemeClr val="bg1"/>
              </a:buClr>
              <a:buFont typeface="Arial" panose="020B0604020202020204" pitchFamily="34" charset="0"/>
              <a:buChar char="–"/>
              <a:defRPr sz="2200">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7"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9389340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bwMode="gray">
          <a:xfrm>
            <a:off x="304800" y="945753"/>
            <a:ext cx="11576050" cy="1029537"/>
          </a:xfrm>
          <a:solidFill>
            <a:srgbClr val="00529B"/>
          </a:solidFill>
        </p:spPr>
        <p:txBody>
          <a:bodyPr lIns="0" tIns="0" rIns="91440" bIns="0" anchor="ctr" anchorCtr="0">
            <a:noAutofit/>
          </a:bodyPr>
          <a:lstStyle>
            <a:lvl1pPr marL="146304" indent="0">
              <a:lnSpc>
                <a:spcPct val="90000"/>
              </a:lnSpc>
              <a:buNone/>
              <a:defRPr>
                <a:solidFill>
                  <a:schemeClr val="bg1"/>
                </a:solidFill>
              </a:defRPr>
            </a:lvl1pPr>
          </a:lstStyle>
          <a:p>
            <a:pPr lvl="0"/>
            <a:r>
              <a:rPr lang="en-US" smtClean="0"/>
              <a:t>Click to edit Master text styles</a:t>
            </a:r>
          </a:p>
        </p:txBody>
      </p:sp>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317500" y="2111375"/>
            <a:ext cx="5657850" cy="3768725"/>
          </a:xfrm>
        </p:spPr>
        <p:txBody>
          <a:bodyPr/>
          <a:lstStyle>
            <a:lvl1pPr marL="0" indent="0">
              <a:buFontTx/>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9"/>
          </p:nvPr>
        </p:nvSpPr>
        <p:spPr bwMode="gray">
          <a:xfrm>
            <a:off x="6218238" y="2111375"/>
            <a:ext cx="5662612" cy="3768725"/>
          </a:xfrm>
        </p:spPr>
        <p:txBody>
          <a:bodyPr/>
          <a:lstStyle>
            <a:lvl1pPr marL="0" indent="0">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63450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133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304800" y="1325564"/>
            <a:ext cx="11576049" cy="4554536"/>
          </a:xfrm>
        </p:spPr>
        <p:txBody>
          <a:bodyPr/>
          <a:lstStyle>
            <a:lvl1pPr marL="411163" indent="-411163">
              <a:buClr>
                <a:schemeClr val="accent6"/>
              </a:buClr>
              <a:buFont typeface="Wingdings" panose="05000000000000000000" pitchFamily="2" charset="2"/>
              <a:buChar char="ü"/>
              <a:defRPr/>
            </a:lvl1pPr>
            <a:lvl2pPr marL="777240" indent="-274320">
              <a:buClr>
                <a:schemeClr val="accent6"/>
              </a:buClr>
              <a:defRPr/>
            </a:lvl2pPr>
            <a:lvl3pPr marL="1051560" indent="-273037">
              <a:buClr>
                <a:schemeClr val="accent6"/>
              </a:buClr>
              <a:buFont typeface="Wingdings" panose="05000000000000000000" pitchFamily="2" charset="2"/>
              <a:buChar char="§"/>
              <a:defRPr/>
            </a:lvl3pPr>
            <a:lvl4pPr marL="1371600" indent="-274320">
              <a:buClr>
                <a:schemeClr val="accent6"/>
              </a:buClr>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24300294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7" name="Title 6"/>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0" indent="0">
              <a:lnSpc>
                <a:spcPct val="90000"/>
              </a:lnSpc>
              <a:buNone/>
              <a:defRPr b="1"/>
            </a:lvl1pPr>
            <a:lvl2pPr marL="548640" indent="-274320">
              <a:lnSpc>
                <a:spcPct val="90000"/>
              </a:lnSpc>
              <a:buClr>
                <a:srgbClr val="00529B"/>
              </a:buClr>
              <a:buFont typeface="Wingdings" panose="05000000000000000000" pitchFamily="2" charset="2"/>
              <a:buChar char="§"/>
              <a:defRPr/>
            </a:lvl2pPr>
            <a:lvl3pPr marL="868680" indent="-274320">
              <a:lnSpc>
                <a:spcPct val="90000"/>
              </a:lnSpc>
              <a:buFont typeface="Arial" panose="020B0604020202020204" pitchFamily="34" charset="0"/>
              <a:buChar char="–"/>
              <a:defRPr/>
            </a:lvl3pPr>
            <a:lvl4pPr marL="1143000" indent="-274320">
              <a:lnSpc>
                <a:spcPct val="90000"/>
              </a:lnSpc>
              <a:buFont typeface="Wingdings" panose="05000000000000000000" pitchFamily="2" charset="2"/>
              <a:buChar char="§"/>
              <a:defRPr/>
            </a:lvl4pPr>
            <a:lvl5pPr marL="1463040" indent="-274320">
              <a:lnSpc>
                <a:spcPct val="90000"/>
              </a:lnSpc>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26073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Box 91"/>
          <p:cNvSpPr txBox="1">
            <a:spLocks noChangeAspect="1" noChangeArrowheads="1"/>
          </p:cNvSpPr>
          <p:nvPr userDrawn="1"/>
        </p:nvSpPr>
        <p:spPr bwMode="gray">
          <a:xfrm>
            <a:off x="304800" y="6131173"/>
            <a:ext cx="6229673" cy="309315"/>
          </a:xfrm>
          <a:prstGeom prst="rect">
            <a:avLst/>
          </a:prstGeom>
        </p:spPr>
        <p:txBody>
          <a:bodyPr wrap="square" lIns="0" tIns="91440" rIns="0" bIns="91440" anchor="b">
            <a:spAutoFit/>
          </a:bodyPr>
          <a:lstStyle>
            <a:defPPr>
              <a:defRPr lang="en-US"/>
            </a:defPPr>
            <a:lvl1pPr algn="l">
              <a:spcBef>
                <a:spcPts val="0"/>
              </a:spcBef>
              <a:spcAft>
                <a:spcPts val="0"/>
              </a:spcAft>
              <a:defRPr sz="900">
                <a:solidFill>
                  <a:srgbClr val="000000"/>
                </a:solidFill>
                <a:latin typeface="Arial" panose="020B0604020202020204" pitchFamily="34" charset="0"/>
              </a:defRPr>
            </a:lvl1pPr>
          </a:lstStyle>
          <a:p>
            <a:pPr>
              <a:spcAft>
                <a:spcPts val="600"/>
              </a:spcAft>
            </a:pPr>
            <a:r>
              <a:rPr lang="en-US" dirty="0" smtClean="0"/>
              <a:t>For more information, stop by Gartner Research Zone.</a:t>
            </a:r>
          </a:p>
        </p:txBody>
      </p:sp>
    </p:spTree>
    <p:extLst>
      <p:ext uri="{BB962C8B-B14F-4D97-AF65-F5344CB8AC3E}">
        <p14:creationId xmlns:p14="http://schemas.microsoft.com/office/powerpoint/2010/main" val="298283607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a:xfrm>
            <a:off x="304800" y="228600"/>
            <a:ext cx="9343053" cy="535531"/>
          </a:xfrm>
        </p:spPr>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795490" y="255407"/>
            <a:ext cx="2085360" cy="465732"/>
          </a:xfrm>
          <a:prstGeom prst="rect">
            <a:avLst/>
          </a:prstGeom>
        </p:spPr>
      </p:pic>
      <p:sp>
        <p:nvSpPr>
          <p:cNvPr id="8" name="Text Box 91"/>
          <p:cNvSpPr txBox="1">
            <a:spLocks noChangeAspect="1" noChangeArrowheads="1"/>
          </p:cNvSpPr>
          <p:nvPr userDrawn="1"/>
        </p:nvSpPr>
        <p:spPr bwMode="gray">
          <a:xfrm>
            <a:off x="304800" y="6006523"/>
            <a:ext cx="6229673" cy="433965"/>
          </a:xfrm>
          <a:prstGeom prst="rect">
            <a:avLst/>
          </a:prstGeom>
        </p:spPr>
        <p:txBody>
          <a:bodyPr wrap="square" lIns="0" tIns="91440" rIns="0" bIns="91440" anchor="b">
            <a:spAutoFit/>
          </a:bodyPr>
          <a:lstStyle>
            <a:defPPr>
              <a:defRPr lang="en-US"/>
            </a:defPPr>
            <a:lvl1pPr algn="l">
              <a:spcBef>
                <a:spcPts val="0"/>
              </a:spcBef>
              <a:spcAft>
                <a:spcPts val="0"/>
              </a:spcAft>
              <a:defRPr sz="900">
                <a:solidFill>
                  <a:srgbClr val="000000"/>
                </a:solidFill>
                <a:latin typeface="Arial" panose="020B0604020202020204" pitchFamily="34" charset="0"/>
              </a:defRPr>
            </a:lvl1pPr>
          </a:lstStyle>
          <a:p>
            <a:pPr>
              <a:spcAft>
                <a:spcPts val="600"/>
              </a:spcAft>
            </a:pPr>
            <a:r>
              <a:rPr lang="en-US" dirty="0" smtClean="0"/>
              <a:t>The above research is from the Gartner for Technical Professionals Research Library</a:t>
            </a:r>
            <a:r>
              <a:rPr lang="en-US" dirty="0"/>
              <a:t>. </a:t>
            </a:r>
            <a:r>
              <a:rPr lang="en-US" dirty="0" smtClean="0"/>
              <a:t>For </a:t>
            </a:r>
            <a:r>
              <a:rPr lang="en-US" dirty="0"/>
              <a:t>more information, </a:t>
            </a:r>
            <a:r>
              <a:rPr lang="en-US" dirty="0" smtClean="0"/>
              <a:t/>
            </a:r>
            <a:br>
              <a:rPr lang="en-US" dirty="0" smtClean="0"/>
            </a:br>
            <a:r>
              <a:rPr lang="en-US" dirty="0" smtClean="0"/>
              <a:t>please </a:t>
            </a:r>
            <a:r>
              <a:rPr lang="en-US" dirty="0"/>
              <a:t>visit the Gartner Research </a:t>
            </a:r>
            <a:r>
              <a:rPr lang="en-US" dirty="0" smtClean="0"/>
              <a:t>Zone or visit </a:t>
            </a:r>
            <a:r>
              <a:rPr lang="en-US" u="sng" dirty="0" smtClean="0">
                <a:hlinkClick r:id="rId3"/>
              </a:rPr>
              <a:t>http://www.gartner.com/technology/research/technical-professionals.jsp</a:t>
            </a:r>
            <a:endParaRPr lang="en-US" b="1" i="1" dirty="0">
              <a:solidFill>
                <a:srgbClr val="FF0000"/>
              </a:solidFill>
            </a:endParaRPr>
          </a:p>
        </p:txBody>
      </p:sp>
    </p:spTree>
    <p:extLst>
      <p:ext uri="{BB962C8B-B14F-4D97-AF65-F5344CB8AC3E}">
        <p14:creationId xmlns:p14="http://schemas.microsoft.com/office/powerpoint/2010/main" val="206911838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4952511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Font typeface="+mj-lt"/>
              <a:buAutoNum type="arabicPeriod"/>
              <a:defRPr/>
            </a:lvl1pPr>
            <a:lvl2pPr marL="777240">
              <a:defRPr/>
            </a:lvl2pPr>
            <a:lvl3pPr marL="1051560">
              <a:defRPr/>
            </a:lvl3pPr>
            <a:lvl4pPr marL="1371600">
              <a:defRPr/>
            </a:lvl4pPr>
            <a:lvl5pPr marL="164592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549676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Image w TTL">
    <p:spTree>
      <p:nvGrpSpPr>
        <p:cNvPr id="1" name=""/>
        <p:cNvGrpSpPr/>
        <p:nvPr/>
      </p:nvGrpSpPr>
      <p:grpSpPr>
        <a:xfrm>
          <a:off x="0" y="0"/>
          <a:ext cx="0" cy="0"/>
          <a:chOff x="0" y="0"/>
          <a:chExt cx="0" cy="0"/>
        </a:xfrm>
      </p:grpSpPr>
      <p:sp>
        <p:nvSpPr>
          <p:cNvPr id="2" name="Title 1"/>
          <p:cNvSpPr>
            <a:spLocks noGrp="1"/>
          </p:cNvSpPr>
          <p:nvPr>
            <p:ph type="title"/>
          </p:nvPr>
        </p:nvSpPr>
        <p:spPr bwMode="auto">
          <a:xfrm>
            <a:off x="304800" y="228600"/>
            <a:ext cx="11576050" cy="535531"/>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656066068"/>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arter-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0" y="228600"/>
            <a:ext cx="766762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3327645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5022">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5670549"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1" y="228600"/>
            <a:ext cx="5670550"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927780915"/>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bwMode="gray">
          <a:xfrm>
            <a:off x="304800" y="4250578"/>
            <a:ext cx="11576050" cy="1629522"/>
          </a:xfrm>
          <a:prstGeom prst="rect">
            <a:avLst/>
          </a:prstGeom>
          <a:solidFill>
            <a:schemeClr val="bg1">
              <a:lumMod val="85000"/>
            </a:schemeClr>
          </a:solidFill>
        </p:spPr>
        <p:txBody>
          <a:bodyPr lIns="146304" tIns="182880" rIns="91440" bIns="182880" anchor="ctr" anchorCtr="0"/>
          <a:lstStyle>
            <a:lvl1pPr marL="0" indent="0">
              <a:lnSpc>
                <a:spcPct val="90000"/>
              </a:lnSpc>
              <a:buNone/>
              <a:defRPr>
                <a:solidFill>
                  <a:schemeClr val="tx1"/>
                </a:solidFill>
              </a:defRPr>
            </a:lvl1pPr>
            <a:lvl2pPr marL="318436" indent="0">
              <a:buNone/>
              <a:defRPr>
                <a:solidFill>
                  <a:schemeClr val="bg1"/>
                </a:solidFill>
              </a:defRPr>
            </a:lvl2pPr>
            <a:lvl3pPr marL="683650" indent="0">
              <a:buNone/>
              <a:defRPr>
                <a:solidFill>
                  <a:schemeClr val="bg1"/>
                </a:solidFill>
              </a:defRPr>
            </a:lvl3pPr>
            <a:lvl4pPr marL="957955" indent="0">
              <a:buNone/>
              <a:defRPr>
                <a:solidFill>
                  <a:schemeClr val="bg1"/>
                </a:solidFill>
              </a:defRPr>
            </a:lvl4pPr>
            <a:lvl5pPr marL="1232261" indent="0">
              <a:buNone/>
              <a:defRPr>
                <a:solidFill>
                  <a:schemeClr val="bg1"/>
                </a:solidFill>
              </a:defRPr>
            </a:lvl5pPr>
          </a:lstStyle>
          <a:p>
            <a:pPr lvl="0"/>
            <a:r>
              <a:rPr lang="en-US" smtClean="0"/>
              <a:t>Click to edit Master text styles</a:t>
            </a:r>
          </a:p>
        </p:txBody>
      </p:sp>
      <p:sp>
        <p:nvSpPr>
          <p:cNvPr id="4" name="Text Placeholder 3"/>
          <p:cNvSpPr>
            <a:spLocks noGrp="1"/>
          </p:cNvSpPr>
          <p:nvPr>
            <p:ph type="body" sz="quarter" idx="11"/>
          </p:nvPr>
        </p:nvSpPr>
        <p:spPr bwMode="gray">
          <a:xfrm>
            <a:off x="304800" y="1325563"/>
            <a:ext cx="11576050" cy="2925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354007384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37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ction Item_2">
    <p:spTree>
      <p:nvGrpSpPr>
        <p:cNvPr id="1" name=""/>
        <p:cNvGrpSpPr/>
        <p:nvPr/>
      </p:nvGrpSpPr>
      <p:grpSpPr>
        <a:xfrm>
          <a:off x="0" y="0"/>
          <a:ext cx="0" cy="0"/>
          <a:chOff x="0" y="0"/>
          <a:chExt cx="0" cy="0"/>
        </a:xfrm>
      </p:grpSpPr>
      <p:sp>
        <p:nvSpPr>
          <p:cNvPr id="8" name="Text Placeholder 11"/>
          <p:cNvSpPr>
            <a:spLocks noGrp="1"/>
          </p:cNvSpPr>
          <p:nvPr>
            <p:ph type="body" sz="quarter" idx="12"/>
          </p:nvPr>
        </p:nvSpPr>
        <p:spPr bwMode="gray">
          <a:xfrm>
            <a:off x="7988301" y="307975"/>
            <a:ext cx="3892549" cy="5572125"/>
          </a:xfrm>
          <a:prstGeom prst="rect">
            <a:avLst/>
          </a:prstGeom>
          <a:solidFill>
            <a:schemeClr val="bg1">
              <a:lumMod val="85000"/>
            </a:schemeClr>
          </a:solidFill>
        </p:spPr>
        <p:txBody>
          <a:bodyPr lIns="228600" tIns="137160" rIns="182880" bIns="91440"/>
          <a:lstStyle>
            <a:lvl1pPr marL="0" indent="0">
              <a:buClr>
                <a:schemeClr val="bg1"/>
              </a:buClr>
              <a:buFont typeface="Arial" panose="020B0604020202020204" pitchFamily="34" charset="0"/>
              <a:buNone/>
              <a:defRPr>
                <a:solidFill>
                  <a:schemeClr val="tx1"/>
                </a:solidFill>
              </a:defRPr>
            </a:lvl1pPr>
            <a:lvl2pPr marL="274320" indent="-274320">
              <a:buClr>
                <a:schemeClr val="tx1"/>
              </a:buClr>
              <a:buFont typeface="Wingdings" panose="05000000000000000000" pitchFamily="2" charset="2"/>
              <a:buChar char="§"/>
              <a:defRPr>
                <a:solidFill>
                  <a:schemeClr val="tx1"/>
                </a:solidFill>
              </a:defRPr>
            </a:lvl2pPr>
            <a:lvl3pPr marL="640080" indent="-274320">
              <a:buClr>
                <a:schemeClr val="tx1"/>
              </a:buClr>
              <a:buFont typeface="Arial" panose="020B0604020202020204" pitchFamily="34" charset="0"/>
              <a:buChar char="–"/>
              <a:defRPr>
                <a:solidFill>
                  <a:schemeClr val="tx1"/>
                </a:solidFill>
              </a:defRPr>
            </a:lvl3pPr>
            <a:lvl4pPr marL="914400" indent="-274320">
              <a:buClr>
                <a:schemeClr val="tx1"/>
              </a:buClr>
              <a:buFont typeface="Wingdings" panose="05000000000000000000" pitchFamily="2" charset="2"/>
              <a:buChar char="§"/>
              <a:defRPr>
                <a:solidFill>
                  <a:schemeClr val="tx1"/>
                </a:solidFill>
              </a:defRPr>
            </a:lvl4pPr>
            <a:lvl5pPr marL="1234440" indent="-274320">
              <a:buClr>
                <a:schemeClr val="tx1"/>
              </a:buClr>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 Placeholder 11"/>
          <p:cNvSpPr>
            <a:spLocks noGrp="1"/>
          </p:cNvSpPr>
          <p:nvPr>
            <p:ph type="body" sz="quarter" idx="16"/>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auto">
          <a:xfrm>
            <a:off x="304800" y="228600"/>
            <a:ext cx="764857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71245379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79285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Thirds Im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1" y="307975"/>
            <a:ext cx="3767138" cy="5572125"/>
          </a:xfrm>
          <a:solidFill>
            <a:srgbClr val="00529B"/>
          </a:solidFill>
        </p:spPr>
        <p:txBody>
          <a:bodyPr anchor="ctr" anchorCtr="0"/>
          <a:lstStyle>
            <a:lvl1pPr marL="0" indent="0" algn="ctr">
              <a:lnSpc>
                <a:spcPct val="90000"/>
              </a:lnSpc>
              <a:buNone/>
              <a:defRPr sz="3600" b="1">
                <a:solidFill>
                  <a:schemeClr val="bg1"/>
                </a:solidFill>
              </a:defRPr>
            </a:lvl1pPr>
            <a:lvl2pPr marL="0" indent="0" algn="ctr">
              <a:lnSpc>
                <a:spcPct val="90000"/>
              </a:lnSpc>
              <a:buNone/>
              <a:defRPr sz="3200">
                <a:solidFill>
                  <a:schemeClr val="bg1"/>
                </a:solidFill>
              </a:defRPr>
            </a:lvl2pPr>
            <a:lvl3pPr marL="0" indent="0" algn="ctr">
              <a:lnSpc>
                <a:spcPct val="90000"/>
              </a:lnSpc>
              <a:buNone/>
              <a:defRPr>
                <a:solidFill>
                  <a:schemeClr val="bg1"/>
                </a:solidFill>
              </a:defRPr>
            </a:lvl3pPr>
            <a:lvl4pPr marL="0" indent="0" algn="ctr">
              <a:lnSpc>
                <a:spcPct val="90000"/>
              </a:lnSpc>
              <a:buNone/>
              <a:defRPr>
                <a:solidFill>
                  <a:schemeClr val="bg1"/>
                </a:solidFill>
              </a:defRPr>
            </a:lvl4pPr>
            <a:lvl5pPr marL="0" indent="0" algn="ctr">
              <a:lnSpc>
                <a:spcPct val="90000"/>
              </a:lnSpc>
              <a:buNone/>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2494262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Thirds Im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1" y="307975"/>
            <a:ext cx="3767138" cy="5572125"/>
          </a:xfrm>
          <a:solidFill>
            <a:schemeClr val="bg1">
              <a:lumMod val="85000"/>
            </a:schemeClr>
          </a:solidFill>
        </p:spPr>
        <p:txBody>
          <a:bodyPr anchor="ctr" anchorCtr="0"/>
          <a:lstStyle>
            <a:lvl1pPr marL="0" indent="0" algn="ctr">
              <a:lnSpc>
                <a:spcPct val="90000"/>
              </a:lnSpc>
              <a:buNone/>
              <a:defRPr sz="3600" b="1">
                <a:solidFill>
                  <a:schemeClr val="tx1"/>
                </a:solidFill>
              </a:defRPr>
            </a:lvl1pPr>
            <a:lvl2pPr marL="0" indent="0" algn="ctr">
              <a:lnSpc>
                <a:spcPct val="90000"/>
              </a:lnSpc>
              <a:buNone/>
              <a:defRPr sz="3200">
                <a:solidFill>
                  <a:schemeClr val="tx1"/>
                </a:solidFill>
              </a:defRPr>
            </a:lvl2pPr>
            <a:lvl3pPr marL="0" indent="0" algn="ctr">
              <a:lnSpc>
                <a:spcPct val="90000"/>
              </a:lnSpc>
              <a:buNone/>
              <a:defRPr>
                <a:solidFill>
                  <a:schemeClr val="bg1"/>
                </a:solidFill>
              </a:defRPr>
            </a:lvl3pPr>
            <a:lvl4pPr marL="0" indent="0" algn="ctr">
              <a:lnSpc>
                <a:spcPct val="90000"/>
              </a:lnSpc>
              <a:buNone/>
              <a:defRPr>
                <a:solidFill>
                  <a:schemeClr val="bg1"/>
                </a:solidFill>
              </a:defRPr>
            </a:lvl4pPr>
            <a:lvl5pPr marL="0" indent="0" algn="ctr">
              <a:lnSpc>
                <a:spcPct val="90000"/>
              </a:lnSpc>
              <a:buNone/>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4424235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ction Plan 2">
    <p:spTree>
      <p:nvGrpSpPr>
        <p:cNvPr id="1" name=""/>
        <p:cNvGrpSpPr/>
        <p:nvPr/>
      </p:nvGrpSpPr>
      <p:grpSpPr>
        <a:xfrm>
          <a:off x="0" y="0"/>
          <a:ext cx="0" cy="0"/>
          <a:chOff x="0" y="0"/>
          <a:chExt cx="0" cy="0"/>
        </a:xfrm>
      </p:grpSpPr>
      <p:sp>
        <p:nvSpPr>
          <p:cNvPr id="5" name="Rectangle 4"/>
          <p:cNvSpPr/>
          <p:nvPr userDrawn="1"/>
        </p:nvSpPr>
        <p:spPr bwMode="gray">
          <a:xfrm>
            <a:off x="0" y="0"/>
            <a:ext cx="12192000" cy="1099757"/>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a:xfrm>
            <a:off x="304800" y="228600"/>
            <a:ext cx="11576050" cy="535531"/>
          </a:xfrm>
        </p:spPr>
        <p:txBody>
          <a:bodyPr/>
          <a:lstStyle>
            <a:lvl1pPr>
              <a:defRPr>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004975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olling_Mult_Choic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solidFill>
                  <a:schemeClr val="tx1"/>
                </a:solidFill>
              </a:defRPr>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173038856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ClrTx/>
              <a:buFont typeface="+mj-lt"/>
              <a:buAutoNum type="arabicPeriod"/>
              <a:defRPr>
                <a:solidFill>
                  <a:srgbClr val="919191"/>
                </a:solidFill>
              </a:defRPr>
            </a:lvl1pPr>
            <a:lvl2pPr marL="777240">
              <a:buClrTx/>
              <a:defRPr>
                <a:solidFill>
                  <a:srgbClr val="919191"/>
                </a:solidFill>
              </a:defRPr>
            </a:lvl2pPr>
            <a:lvl3pPr marL="1051560">
              <a:buClrTx/>
              <a:defRPr>
                <a:solidFill>
                  <a:srgbClr val="919191"/>
                </a:solidFill>
              </a:defRPr>
            </a:lvl3pPr>
            <a:lvl4pPr marL="1371600">
              <a:buClrTx/>
              <a:defRPr>
                <a:solidFill>
                  <a:srgbClr val="919191"/>
                </a:solidFill>
              </a:defRPr>
            </a:lvl4pPr>
            <a:lvl5pPr marL="1645920">
              <a:buClrTx/>
              <a:defRPr>
                <a:solidFill>
                  <a:srgbClr val="91919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922029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bwMode="gray">
          <a:xfrm>
            <a:off x="304800" y="307975"/>
            <a:ext cx="11576050" cy="5572125"/>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8" name="Text Placeholder 8"/>
          <p:cNvSpPr>
            <a:spLocks noGrp="1"/>
          </p:cNvSpPr>
          <p:nvPr>
            <p:ph type="body" sz="quarter" idx="11"/>
          </p:nvPr>
        </p:nvSpPr>
        <p:spPr bwMode="auto">
          <a:xfrm>
            <a:off x="927101" y="933451"/>
            <a:ext cx="5575300" cy="3129502"/>
          </a:xfrm>
          <a:prstGeom prst="rect">
            <a:avLst/>
          </a:prstGeom>
          <a:solidFill>
            <a:schemeClr val="bg1"/>
          </a:solidFill>
        </p:spPr>
        <p:txBody>
          <a:bodyPr lIns="228600" tIns="91440" bIns="91440" anchor="ctr" anchorCtr="0"/>
          <a:lstStyle>
            <a:lvl1pPr marL="0" indent="0">
              <a:lnSpc>
                <a:spcPct val="90000"/>
              </a:lnSpc>
              <a:buNone/>
              <a:defRPr sz="3600" b="1" baseline="0"/>
            </a:lvl1pPr>
            <a:lvl2pPr marL="0" indent="0">
              <a:buNone/>
              <a:defRPr sz="2800" baseline="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72077399"/>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ivider Slide Gre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89844456"/>
      </p:ext>
    </p:extLst>
  </p:cSld>
  <p:clrMapOvr>
    <a:masterClrMapping/>
  </p:clrMapOv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12192000" cy="6858000"/>
          </a:xfrm>
          <a:prstGeom prst="rect">
            <a:avLst/>
          </a:prstGeom>
          <a:solidFill>
            <a:srgbClr val="00529B"/>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800">
              <a:lnSpc>
                <a:spcPct val="100000"/>
              </a:lnSpc>
              <a:spcBef>
                <a:spcPct val="50000"/>
              </a:spcBef>
              <a:spcAft>
                <a:spcPct val="0"/>
              </a:spcAft>
            </a:pPr>
            <a:endParaRPr lang="en-US" sz="1350" dirty="0" err="1" smtClean="0">
              <a:solidFill>
                <a:srgbClr val="FFFFFF"/>
              </a:solidFill>
            </a:endParaRPr>
          </a:p>
        </p:txBody>
      </p:sp>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defTabSz="685800">
              <a:lnSpc>
                <a:spcPct val="100000"/>
              </a:lnSpc>
              <a:spcBef>
                <a:spcPct val="50000"/>
              </a:spcBef>
              <a:spcAft>
                <a:spcPct val="0"/>
              </a:spcAft>
            </a:pPr>
            <a:endParaRPr lang="en-US" sz="1350" dirty="0" smtClean="0">
              <a:solidFill>
                <a:srgbClr val="FFFFFF"/>
              </a:solidFill>
            </a:endParaRPr>
          </a:p>
        </p:txBody>
      </p:sp>
      <p:sp>
        <p:nvSpPr>
          <p:cNvPr id="16" name="Rectangle 7"/>
          <p:cNvSpPr>
            <a:spLocks noChangeArrowheads="1"/>
          </p:cNvSpPr>
          <p:nvPr userDrawn="1"/>
        </p:nvSpPr>
        <p:spPr bwMode="gray">
          <a:xfrm>
            <a:off x="4968429" y="2212228"/>
            <a:ext cx="6599683"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350" dirty="0">
              <a:solidFill>
                <a:srgbClr val="FFFFFF"/>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9084253" y="4674239"/>
            <a:ext cx="2019401" cy="431675"/>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800">
              <a:lnSpc>
                <a:spcPct val="100000"/>
              </a:lnSpc>
              <a:spcBef>
                <a:spcPct val="50000"/>
              </a:spcBef>
              <a:spcAft>
                <a:spcPct val="0"/>
              </a:spcAft>
            </a:pPr>
            <a:endParaRPr lang="en-US" sz="1350" dirty="0" smtClean="0">
              <a:solidFill>
                <a:srgbClr val="FFFFFF"/>
              </a:solidFill>
            </a:endParaRPr>
          </a:p>
        </p:txBody>
      </p:sp>
      <p:sp>
        <p:nvSpPr>
          <p:cNvPr id="19" name="Rectangle 122"/>
          <p:cNvSpPr>
            <a:spLocks noGrp="1" noChangeArrowheads="1"/>
          </p:cNvSpPr>
          <p:nvPr>
            <p:ph type="ctrTitle"/>
          </p:nvPr>
        </p:nvSpPr>
        <p:spPr bwMode="auto">
          <a:xfrm>
            <a:off x="5286038" y="2477865"/>
            <a:ext cx="6048375" cy="311624"/>
          </a:xfrm>
          <a:ln>
            <a:noFill/>
          </a:ln>
        </p:spPr>
        <p:txBody>
          <a:bodyPr wrap="square" tIns="0" bIns="0" anchor="t" anchorCtr="0">
            <a:spAutoFit/>
          </a:bodyPr>
          <a:lstStyle>
            <a:lvl1pPr>
              <a:lnSpc>
                <a:spcPct val="90000"/>
              </a:lnSpc>
              <a:spcBef>
                <a:spcPts val="450"/>
              </a:spcBef>
              <a:spcAft>
                <a:spcPts val="0"/>
              </a:spcAft>
              <a:defRPr sz="225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8" y="4300290"/>
            <a:ext cx="3320996" cy="186974"/>
          </a:xfrm>
          <a:prstGeom prst="rect">
            <a:avLst/>
          </a:prstGeom>
          <a:ln/>
        </p:spPr>
        <p:txBody>
          <a:bodyPr wrap="square" bIns="0" anchor="t" anchorCtr="0">
            <a:spAutoFit/>
          </a:bodyPr>
          <a:lstStyle>
            <a:lvl1pPr marL="0" indent="0" algn="l">
              <a:lnSpc>
                <a:spcPct val="90000"/>
              </a:lnSpc>
              <a:spcBef>
                <a:spcPts val="0"/>
              </a:spcBef>
              <a:spcAft>
                <a:spcPts val="900"/>
              </a:spcAft>
              <a:buFont typeface="Times" pitchFamily="18" charset="0"/>
              <a:buNone/>
              <a:defRPr sz="135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1" y="6251239"/>
            <a:ext cx="10932108" cy="290849"/>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525" dirty="0" smtClean="0">
                <a:solidFill>
                  <a:srgbClr val="969696"/>
                </a:solidFill>
              </a:rPr>
              <a:t>CONFIDENTIAL AND PROPRIETARY</a:t>
            </a:r>
          </a:p>
          <a:p>
            <a:pPr algn="l">
              <a:spcBef>
                <a:spcPts val="0"/>
              </a:spcBef>
              <a:spcAft>
                <a:spcPts val="0"/>
              </a:spcAft>
              <a:defRPr/>
            </a:pPr>
            <a:r>
              <a:rPr lang="en-US" sz="525" dirty="0" smtClean="0">
                <a:solidFill>
                  <a:srgbClr val="969696"/>
                </a:solidFill>
              </a:rPr>
              <a:t>This </a:t>
            </a:r>
            <a:r>
              <a:rPr lang="en-US" sz="525"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525" dirty="0" smtClean="0">
                <a:solidFill>
                  <a:srgbClr val="969696"/>
                </a:solidFill>
              </a:rPr>
              <a:t>contain </a:t>
            </a:r>
            <a:br>
              <a:rPr lang="en-US" sz="525" dirty="0" smtClean="0">
                <a:solidFill>
                  <a:srgbClr val="969696"/>
                </a:solidFill>
              </a:rPr>
            </a:br>
            <a:r>
              <a:rPr lang="en-US" sz="525" dirty="0" smtClean="0">
                <a:solidFill>
                  <a:srgbClr val="969696"/>
                </a:solidFill>
              </a:rPr>
              <a:t>information </a:t>
            </a:r>
            <a:r>
              <a:rPr lang="en-US" sz="525"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525" dirty="0" smtClean="0">
                <a:solidFill>
                  <a:srgbClr val="969696"/>
                </a:solidFill>
              </a:rPr>
              <a:t/>
            </a:r>
            <a:br>
              <a:rPr lang="en-US" sz="525" dirty="0" smtClean="0">
                <a:solidFill>
                  <a:srgbClr val="969696"/>
                </a:solidFill>
              </a:rPr>
            </a:br>
            <a:r>
              <a:rPr lang="en-US" sz="525" dirty="0" smtClean="0">
                <a:solidFill>
                  <a:srgbClr val="969696"/>
                </a:solidFill>
              </a:rPr>
              <a:t>© 2016 </a:t>
            </a:r>
            <a:r>
              <a:rPr lang="en-US" sz="525" dirty="0">
                <a:solidFill>
                  <a:srgbClr val="969696"/>
                </a:solidFill>
              </a:rPr>
              <a:t>Gartner, Inc. and/or its affiliates. </a:t>
            </a:r>
            <a:r>
              <a:rPr lang="en-US" sz="525" dirty="0" smtClean="0">
                <a:solidFill>
                  <a:srgbClr val="969696"/>
                </a:solidFill>
              </a:rPr>
              <a:t>All </a:t>
            </a:r>
            <a:r>
              <a:rPr lang="en-US" sz="525" dirty="0">
                <a:solidFill>
                  <a:srgbClr val="969696"/>
                </a:solidFill>
              </a:rPr>
              <a:t>rights reserved.</a:t>
            </a:r>
          </a:p>
        </p:txBody>
      </p:sp>
    </p:spTree>
    <p:extLst>
      <p:ext uri="{BB962C8B-B14F-4D97-AF65-F5344CB8AC3E}">
        <p14:creationId xmlns:p14="http://schemas.microsoft.com/office/powerpoint/2010/main" val="269988957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15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7501" y="314114"/>
            <a:ext cx="11545795" cy="5795732"/>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defTabSz="685800">
              <a:lnSpc>
                <a:spcPct val="100000"/>
              </a:lnSpc>
              <a:spcBef>
                <a:spcPct val="50000"/>
              </a:spcBef>
              <a:spcAft>
                <a:spcPct val="0"/>
              </a:spcAft>
            </a:pPr>
            <a:endParaRPr lang="en-US" sz="1350" dirty="0" smtClean="0">
              <a:solidFill>
                <a:srgbClr val="FFFFFF"/>
              </a:solidFill>
            </a:endParaRPr>
          </a:p>
        </p:txBody>
      </p:sp>
      <p:sp>
        <p:nvSpPr>
          <p:cNvPr id="16" name="Rectangle 7"/>
          <p:cNvSpPr>
            <a:spLocks noChangeArrowheads="1"/>
          </p:cNvSpPr>
          <p:nvPr userDrawn="1"/>
        </p:nvSpPr>
        <p:spPr bwMode="gray">
          <a:xfrm>
            <a:off x="4968429" y="2212228"/>
            <a:ext cx="6599683"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350" dirty="0">
              <a:solidFill>
                <a:srgbClr val="FFFFFF"/>
              </a:solidFill>
            </a:endParaRPr>
          </a:p>
        </p:txBody>
      </p:sp>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800">
              <a:lnSpc>
                <a:spcPct val="100000"/>
              </a:lnSpc>
              <a:spcBef>
                <a:spcPct val="50000"/>
              </a:spcBef>
              <a:spcAft>
                <a:spcPct val="0"/>
              </a:spcAft>
            </a:pPr>
            <a:endParaRPr lang="en-US" sz="1350" dirty="0" smtClean="0">
              <a:solidFill>
                <a:srgbClr val="FFFFFF"/>
              </a:solidFill>
            </a:endParaRPr>
          </a:p>
        </p:txBody>
      </p:sp>
      <p:sp>
        <p:nvSpPr>
          <p:cNvPr id="19" name="Rectangle 122"/>
          <p:cNvSpPr>
            <a:spLocks noGrp="1" noChangeArrowheads="1"/>
          </p:cNvSpPr>
          <p:nvPr>
            <p:ph type="ctrTitle"/>
          </p:nvPr>
        </p:nvSpPr>
        <p:spPr bwMode="auto">
          <a:xfrm>
            <a:off x="5286038" y="2477865"/>
            <a:ext cx="6048375" cy="311624"/>
          </a:xfrm>
          <a:ln>
            <a:noFill/>
          </a:ln>
        </p:spPr>
        <p:txBody>
          <a:bodyPr wrap="square" tIns="0" bIns="0" anchor="t" anchorCtr="0">
            <a:spAutoFit/>
          </a:bodyPr>
          <a:lstStyle>
            <a:lvl1pPr>
              <a:lnSpc>
                <a:spcPct val="90000"/>
              </a:lnSpc>
              <a:spcBef>
                <a:spcPts val="450"/>
              </a:spcBef>
              <a:spcAft>
                <a:spcPts val="0"/>
              </a:spcAft>
              <a:defRPr sz="225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8" y="4300290"/>
            <a:ext cx="3320996" cy="186974"/>
          </a:xfrm>
          <a:prstGeom prst="rect">
            <a:avLst/>
          </a:prstGeom>
          <a:ln/>
        </p:spPr>
        <p:txBody>
          <a:bodyPr wrap="square" bIns="0" anchor="t" anchorCtr="0">
            <a:spAutoFit/>
          </a:bodyPr>
          <a:lstStyle>
            <a:lvl1pPr marL="0" indent="0" algn="l">
              <a:lnSpc>
                <a:spcPct val="90000"/>
              </a:lnSpc>
              <a:spcBef>
                <a:spcPts val="0"/>
              </a:spcBef>
              <a:spcAft>
                <a:spcPts val="900"/>
              </a:spcAft>
              <a:buFont typeface="Times" pitchFamily="18" charset="0"/>
              <a:buNone/>
              <a:defRPr sz="135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1" y="6251239"/>
            <a:ext cx="10932108" cy="290849"/>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525" dirty="0" smtClean="0">
                <a:solidFill>
                  <a:srgbClr val="969696"/>
                </a:solidFill>
              </a:rPr>
              <a:t>CONFIDENTIAL AND PROPRIETARY</a:t>
            </a:r>
          </a:p>
          <a:p>
            <a:pPr algn="l">
              <a:spcBef>
                <a:spcPts val="0"/>
              </a:spcBef>
              <a:spcAft>
                <a:spcPts val="0"/>
              </a:spcAft>
              <a:defRPr/>
            </a:pPr>
            <a:r>
              <a:rPr lang="en-US" sz="525" dirty="0" smtClean="0">
                <a:solidFill>
                  <a:srgbClr val="969696"/>
                </a:solidFill>
              </a:rPr>
              <a:t>This </a:t>
            </a:r>
            <a:r>
              <a:rPr lang="en-US" sz="525"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525" dirty="0" smtClean="0">
                <a:solidFill>
                  <a:srgbClr val="969696"/>
                </a:solidFill>
              </a:rPr>
              <a:t>contain </a:t>
            </a:r>
            <a:br>
              <a:rPr lang="en-US" sz="525" dirty="0" smtClean="0">
                <a:solidFill>
                  <a:srgbClr val="969696"/>
                </a:solidFill>
              </a:rPr>
            </a:br>
            <a:r>
              <a:rPr lang="en-US" sz="525" dirty="0" smtClean="0">
                <a:solidFill>
                  <a:srgbClr val="969696"/>
                </a:solidFill>
              </a:rPr>
              <a:t>information </a:t>
            </a:r>
            <a:r>
              <a:rPr lang="en-US" sz="525"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525" dirty="0" smtClean="0">
                <a:solidFill>
                  <a:srgbClr val="969696"/>
                </a:solidFill>
              </a:rPr>
              <a:t/>
            </a:r>
            <a:br>
              <a:rPr lang="en-US" sz="525" dirty="0" smtClean="0">
                <a:solidFill>
                  <a:srgbClr val="969696"/>
                </a:solidFill>
              </a:rPr>
            </a:br>
            <a:r>
              <a:rPr lang="en-US" sz="525" dirty="0" smtClean="0">
                <a:solidFill>
                  <a:srgbClr val="969696"/>
                </a:solidFill>
              </a:rPr>
              <a:t>© 2016 </a:t>
            </a:r>
            <a:r>
              <a:rPr lang="en-US" sz="525" dirty="0">
                <a:solidFill>
                  <a:srgbClr val="969696"/>
                </a:solidFill>
              </a:rPr>
              <a:t>Gartner, Inc. and/or its affiliates. </a:t>
            </a:r>
            <a:r>
              <a:rPr lang="en-US" sz="525" dirty="0" smtClean="0">
                <a:solidFill>
                  <a:srgbClr val="969696"/>
                </a:solidFill>
              </a:rPr>
              <a:t>All </a:t>
            </a:r>
            <a:r>
              <a:rPr lang="en-US" sz="525" dirty="0">
                <a:solidFill>
                  <a:srgbClr val="969696"/>
                </a:solidFill>
              </a:rPr>
              <a:t>rights reserved.</a:t>
            </a:r>
          </a:p>
        </p:txBody>
      </p:sp>
      <p:pic>
        <p:nvPicPr>
          <p:cNvPr id="15" name="Picture 1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gray">
          <a:xfrm>
            <a:off x="8924642" y="4696917"/>
            <a:ext cx="2179012" cy="408996"/>
          </a:xfrm>
          <a:prstGeom prst="rect">
            <a:avLst/>
          </a:prstGeom>
        </p:spPr>
      </p:pic>
    </p:spTree>
    <p:extLst>
      <p:ext uri="{BB962C8B-B14F-4D97-AF65-F5344CB8AC3E}">
        <p14:creationId xmlns:p14="http://schemas.microsoft.com/office/powerpoint/2010/main" val="21158523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717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pic>
        <p:nvPicPr>
          <p:cNvPr id="10" name="Picture 9" descr="HYPE  16x9-01.png"/>
          <p:cNvPicPr>
            <a:picLocks noChangeAspect="1"/>
          </p:cNvPicPr>
          <p:nvPr userDrawn="1"/>
        </p:nvPicPr>
        <p:blipFill rotWithShape="1">
          <a:blip r:embed="rId6" cstate="print">
            <a:extLst>
              <a:ext uri="{28A0092B-C50C-407E-A947-70E740481C1C}">
                <a14:useLocalDpi xmlns:a14="http://schemas.microsoft.com/office/drawing/2010/main"/>
              </a:ext>
            </a:extLst>
          </a:blip>
          <a:srcRect l="2581" t="4367" r="4325" b="12300"/>
          <a:stretch/>
        </p:blipFill>
        <p:spPr>
          <a:xfrm>
            <a:off x="320199" y="304800"/>
            <a:ext cx="11551603" cy="5816600"/>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defTabSz="685800">
              <a:lnSpc>
                <a:spcPct val="100000"/>
              </a:lnSpc>
              <a:spcBef>
                <a:spcPct val="50000"/>
              </a:spcBef>
              <a:spcAft>
                <a:spcPct val="0"/>
              </a:spcAft>
            </a:pPr>
            <a:endParaRPr lang="en-US" sz="1350" dirty="0" smtClean="0">
              <a:solidFill>
                <a:srgbClr val="FFFFFF"/>
              </a:solidFill>
            </a:endParaRPr>
          </a:p>
        </p:txBody>
      </p:sp>
      <p:sp>
        <p:nvSpPr>
          <p:cNvPr id="16" name="Rectangle 7"/>
          <p:cNvSpPr>
            <a:spLocks noChangeArrowheads="1"/>
          </p:cNvSpPr>
          <p:nvPr userDrawn="1"/>
        </p:nvSpPr>
        <p:spPr bwMode="gray">
          <a:xfrm>
            <a:off x="4968429" y="2212228"/>
            <a:ext cx="6599683"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350" dirty="0">
              <a:solidFill>
                <a:srgbClr val="FFFFFF"/>
              </a:solidFil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8924642" y="4696917"/>
            <a:ext cx="2179012" cy="408996"/>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800">
              <a:lnSpc>
                <a:spcPct val="100000"/>
              </a:lnSpc>
              <a:spcBef>
                <a:spcPct val="50000"/>
              </a:spcBef>
              <a:spcAft>
                <a:spcPct val="0"/>
              </a:spcAft>
            </a:pPr>
            <a:endParaRPr lang="en-US" sz="1350" dirty="0" smtClean="0">
              <a:solidFill>
                <a:srgbClr val="FFFFFF"/>
              </a:solidFill>
            </a:endParaRPr>
          </a:p>
        </p:txBody>
      </p:sp>
      <p:sp>
        <p:nvSpPr>
          <p:cNvPr id="19" name="Rectangle 122"/>
          <p:cNvSpPr>
            <a:spLocks noGrp="1" noChangeArrowheads="1"/>
          </p:cNvSpPr>
          <p:nvPr>
            <p:ph type="ctrTitle"/>
          </p:nvPr>
        </p:nvSpPr>
        <p:spPr bwMode="auto">
          <a:xfrm>
            <a:off x="5286038" y="2477865"/>
            <a:ext cx="6048375" cy="311624"/>
          </a:xfrm>
          <a:ln>
            <a:noFill/>
          </a:ln>
        </p:spPr>
        <p:txBody>
          <a:bodyPr wrap="square" tIns="0" bIns="0" anchor="t" anchorCtr="0">
            <a:spAutoFit/>
          </a:bodyPr>
          <a:lstStyle>
            <a:lvl1pPr>
              <a:lnSpc>
                <a:spcPct val="90000"/>
              </a:lnSpc>
              <a:spcBef>
                <a:spcPts val="450"/>
              </a:spcBef>
              <a:spcAft>
                <a:spcPts val="0"/>
              </a:spcAft>
              <a:defRPr sz="225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8" y="4300290"/>
            <a:ext cx="3320996" cy="186974"/>
          </a:xfrm>
          <a:prstGeom prst="rect">
            <a:avLst/>
          </a:prstGeom>
          <a:ln/>
        </p:spPr>
        <p:txBody>
          <a:bodyPr wrap="square" bIns="0" anchor="t" anchorCtr="0">
            <a:spAutoFit/>
          </a:bodyPr>
          <a:lstStyle>
            <a:lvl1pPr marL="0" indent="0" algn="l">
              <a:lnSpc>
                <a:spcPct val="90000"/>
              </a:lnSpc>
              <a:spcBef>
                <a:spcPts val="0"/>
              </a:spcBef>
              <a:spcAft>
                <a:spcPts val="900"/>
              </a:spcAft>
              <a:buFont typeface="Times" pitchFamily="18" charset="0"/>
              <a:buNone/>
              <a:defRPr sz="135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1" y="6251239"/>
            <a:ext cx="10932108" cy="290849"/>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525" dirty="0" smtClean="0">
                <a:solidFill>
                  <a:srgbClr val="969696"/>
                </a:solidFill>
              </a:rPr>
              <a:t>CONFIDENTIAL AND PROPRIETARY</a:t>
            </a:r>
          </a:p>
          <a:p>
            <a:pPr algn="l">
              <a:spcBef>
                <a:spcPts val="0"/>
              </a:spcBef>
              <a:spcAft>
                <a:spcPts val="0"/>
              </a:spcAft>
              <a:defRPr/>
            </a:pPr>
            <a:r>
              <a:rPr lang="en-US" sz="525" dirty="0" smtClean="0">
                <a:solidFill>
                  <a:srgbClr val="969696"/>
                </a:solidFill>
              </a:rPr>
              <a:t>This </a:t>
            </a:r>
            <a:r>
              <a:rPr lang="en-US" sz="525"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525" dirty="0" smtClean="0">
                <a:solidFill>
                  <a:srgbClr val="969696"/>
                </a:solidFill>
              </a:rPr>
              <a:t>contain </a:t>
            </a:r>
            <a:br>
              <a:rPr lang="en-US" sz="525" dirty="0" smtClean="0">
                <a:solidFill>
                  <a:srgbClr val="969696"/>
                </a:solidFill>
              </a:rPr>
            </a:br>
            <a:r>
              <a:rPr lang="en-US" sz="525" dirty="0" smtClean="0">
                <a:solidFill>
                  <a:srgbClr val="969696"/>
                </a:solidFill>
              </a:rPr>
              <a:t>information </a:t>
            </a:r>
            <a:r>
              <a:rPr lang="en-US" sz="525"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525" dirty="0" smtClean="0">
                <a:solidFill>
                  <a:srgbClr val="969696"/>
                </a:solidFill>
              </a:rPr>
              <a:t/>
            </a:r>
            <a:br>
              <a:rPr lang="en-US" sz="525" dirty="0" smtClean="0">
                <a:solidFill>
                  <a:srgbClr val="969696"/>
                </a:solidFill>
              </a:rPr>
            </a:br>
            <a:r>
              <a:rPr lang="en-US" sz="525" dirty="0" smtClean="0">
                <a:solidFill>
                  <a:srgbClr val="969696"/>
                </a:solidFill>
              </a:rPr>
              <a:t>© 2016 </a:t>
            </a:r>
            <a:r>
              <a:rPr lang="en-US" sz="525" dirty="0">
                <a:solidFill>
                  <a:srgbClr val="969696"/>
                </a:solidFill>
              </a:rPr>
              <a:t>Gartner, Inc. and/or its affiliates. </a:t>
            </a:r>
            <a:r>
              <a:rPr lang="en-US" sz="525" dirty="0" smtClean="0">
                <a:solidFill>
                  <a:srgbClr val="969696"/>
                </a:solidFill>
              </a:rPr>
              <a:t>All </a:t>
            </a:r>
            <a:r>
              <a:rPr lang="en-US" sz="525" dirty="0">
                <a:solidFill>
                  <a:srgbClr val="969696"/>
                </a:solidFill>
              </a:rPr>
              <a:t>rights reserved.</a:t>
            </a:r>
          </a:p>
        </p:txBody>
      </p:sp>
    </p:spTree>
    <p:extLst>
      <p:ext uri="{BB962C8B-B14F-4D97-AF65-F5344CB8AC3E}">
        <p14:creationId xmlns:p14="http://schemas.microsoft.com/office/powerpoint/2010/main" val="135667563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smtClean="0"/>
              <a:t>Click to edit Master title style</a:t>
            </a:r>
            <a:endParaRPr lang="en-US" dirty="0"/>
          </a:p>
        </p:txBody>
      </p:sp>
      <p:sp>
        <p:nvSpPr>
          <p:cNvPr id="7" name="Text Placeholder 6"/>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960454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5" y="1325565"/>
            <a:ext cx="11420475" cy="4554537"/>
          </a:xfrm>
        </p:spPr>
        <p:txBody>
          <a:bodyPr/>
          <a:lstStyle>
            <a:lvl1pPr marL="308610" indent="-308610">
              <a:buFont typeface="+mj-lt"/>
              <a:buAutoNum type="arabicPeriod"/>
              <a:defRPr/>
            </a:lvl1pPr>
            <a:lvl2pPr marL="582930">
              <a:defRPr/>
            </a:lvl2pPr>
            <a:lvl3pPr marL="788670">
              <a:defRPr/>
            </a:lvl3pPr>
            <a:lvl4pPr marL="1028700">
              <a:defRPr/>
            </a:lvl4pPr>
            <a:lvl5pPr marL="123444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524270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5" y="1325565"/>
            <a:ext cx="11420475" cy="4554537"/>
          </a:xfrm>
        </p:spPr>
        <p:txBody>
          <a:bodyPr/>
          <a:lstStyle>
            <a:lvl1pPr marL="308610" indent="-308610">
              <a:buClrTx/>
              <a:buFont typeface="+mj-lt"/>
              <a:buAutoNum type="arabicPeriod"/>
              <a:defRPr>
                <a:solidFill>
                  <a:srgbClr val="919191"/>
                </a:solidFill>
              </a:defRPr>
            </a:lvl1pPr>
            <a:lvl2pPr marL="582930">
              <a:buClrTx/>
              <a:defRPr>
                <a:solidFill>
                  <a:srgbClr val="919191"/>
                </a:solidFill>
              </a:defRPr>
            </a:lvl2pPr>
            <a:lvl3pPr marL="788670">
              <a:buClrTx/>
              <a:defRPr>
                <a:solidFill>
                  <a:srgbClr val="919191"/>
                </a:solidFill>
              </a:defRPr>
            </a:lvl3pPr>
            <a:lvl4pPr marL="1028700">
              <a:buClrTx/>
              <a:defRPr>
                <a:solidFill>
                  <a:srgbClr val="919191"/>
                </a:solidFill>
              </a:defRPr>
            </a:lvl4pPr>
            <a:lvl5pPr marL="1234440">
              <a:buClrTx/>
              <a:defRPr>
                <a:solidFill>
                  <a:srgbClr val="91919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525998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801" y="1325565"/>
            <a:ext cx="5670551"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bwMode="gray">
          <a:xfrm>
            <a:off x="6218239" y="1325565"/>
            <a:ext cx="5662612"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1379637100"/>
      </p:ext>
    </p:extLst>
  </p:cSld>
  <p:clrMapOvr>
    <a:masterClrMapping/>
  </p:clrMapOv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9"/>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5" name="Content Placeholder 4"/>
          <p:cNvSpPr>
            <a:spLocks noGrp="1"/>
          </p:cNvSpPr>
          <p:nvPr>
            <p:ph sz="quarter" idx="11"/>
          </p:nvPr>
        </p:nvSpPr>
        <p:spPr bwMode="gray">
          <a:xfrm>
            <a:off x="304800" y="1325565"/>
            <a:ext cx="11576051" cy="4554537"/>
          </a:xfrm>
        </p:spPr>
        <p:txBody>
          <a:bodyPr/>
          <a:lstStyle>
            <a:lvl1pPr marL="0" indent="0">
              <a:buClr>
                <a:schemeClr val="bg1"/>
              </a:buClr>
              <a:buNone/>
              <a:defRPr>
                <a:solidFill>
                  <a:schemeClr val="bg1"/>
                </a:solidFill>
              </a:defRPr>
            </a:lvl1pPr>
            <a:lvl2pPr marL="205740" indent="-205740">
              <a:buClr>
                <a:schemeClr val="bg1"/>
              </a:buClr>
              <a:buFont typeface="Wingdings" panose="05000000000000000000" pitchFamily="2" charset="2"/>
              <a:buChar char="§"/>
              <a:defRPr sz="1800">
                <a:solidFill>
                  <a:schemeClr val="bg1"/>
                </a:solidFill>
              </a:defRPr>
            </a:lvl2pPr>
            <a:lvl3pPr marL="445770" indent="-205740">
              <a:buClr>
                <a:schemeClr val="bg1"/>
              </a:buClr>
              <a:buFont typeface="Arial" panose="020B0604020202020204" pitchFamily="34" charset="0"/>
              <a:buChar char="–"/>
              <a:defRPr sz="1650">
                <a:solidFill>
                  <a:schemeClr val="bg1"/>
                </a:solidFill>
              </a:defRPr>
            </a:lvl3pPr>
            <a:lvl4pPr marL="685800" indent="-205740">
              <a:buClr>
                <a:schemeClr val="bg1"/>
              </a:buClr>
              <a:buFont typeface="Wingdings" panose="05000000000000000000" pitchFamily="2" charset="2"/>
              <a:buChar char="§"/>
              <a:defRPr>
                <a:solidFill>
                  <a:schemeClr val="bg1"/>
                </a:solidFill>
              </a:defRPr>
            </a:lvl4pPr>
            <a:lvl5pPr marL="925830" indent="-20574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4293765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800" y="1325563"/>
            <a:ext cx="5670550"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bwMode="gray">
          <a:xfrm>
            <a:off x="6218238" y="1325563"/>
            <a:ext cx="5662612"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3838024459"/>
      </p:ext>
    </p:extLst>
  </p:cSld>
  <p:clrMapOvr>
    <a:masterClrMapping/>
  </p:clrMapOv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bwMode="gray">
          <a:xfrm>
            <a:off x="304800" y="945755"/>
            <a:ext cx="11576051" cy="1029537"/>
          </a:xfrm>
          <a:solidFill>
            <a:schemeClr val="accent1"/>
          </a:solidFill>
        </p:spPr>
        <p:txBody>
          <a:bodyPr lIns="0" tIns="0" rIns="91440" bIns="0" anchor="ctr" anchorCtr="0">
            <a:noAutofit/>
          </a:bodyPr>
          <a:lstStyle>
            <a:lvl1pPr marL="109728" indent="0">
              <a:lnSpc>
                <a:spcPct val="90000"/>
              </a:lnSpc>
              <a:buNone/>
              <a:defRPr>
                <a:solidFill>
                  <a:schemeClr val="bg1"/>
                </a:solidFill>
              </a:defRPr>
            </a:lvl1pPr>
          </a:lstStyle>
          <a:p>
            <a:pPr lvl="0"/>
            <a:r>
              <a:rPr lang="en-US" smtClean="0"/>
              <a:t>Click to edit Master text styles</a:t>
            </a:r>
          </a:p>
        </p:txBody>
      </p:sp>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317500" y="2111377"/>
            <a:ext cx="5657851" cy="3768725"/>
          </a:xfrm>
        </p:spPr>
        <p:txBody>
          <a:bodyPr/>
          <a:lstStyle>
            <a:lvl1pPr marL="0" indent="0">
              <a:buFontTx/>
              <a:buNone/>
              <a:defRPr sz="1800" b="1"/>
            </a:lvl1pPr>
            <a:lvl2pPr marL="205740" indent="-205740">
              <a:buClr>
                <a:srgbClr val="00529B"/>
              </a:buClr>
              <a:buFont typeface="Wingdings" panose="05000000000000000000" pitchFamily="2" charset="2"/>
              <a:buChar char="§"/>
              <a:defRPr sz="1800"/>
            </a:lvl2pPr>
            <a:lvl3pPr marL="445770" indent="-205740">
              <a:buFont typeface="Arial" panose="020B0604020202020204" pitchFamily="34" charset="0"/>
              <a:buChar char="–"/>
              <a:defRPr sz="1650"/>
            </a:lvl3pPr>
            <a:lvl4pPr marL="651510" indent="-205740">
              <a:buFont typeface="Wingdings" panose="05000000000000000000" pitchFamily="2" charset="2"/>
              <a:buChar char="§"/>
              <a:defRPr sz="1500"/>
            </a:lvl4pPr>
            <a:lvl5pPr marL="891540" indent="-205740">
              <a:buFont typeface="Arial" panose="020B0604020202020204" pitchFamily="34" charset="0"/>
              <a:buChar cha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9"/>
          </p:nvPr>
        </p:nvSpPr>
        <p:spPr bwMode="gray">
          <a:xfrm>
            <a:off x="6218239" y="2111377"/>
            <a:ext cx="5662612" cy="3768725"/>
          </a:xfrm>
        </p:spPr>
        <p:txBody>
          <a:bodyPr/>
          <a:lstStyle>
            <a:lvl1pPr marL="0" indent="0">
              <a:buNone/>
              <a:defRPr sz="1800" b="1"/>
            </a:lvl1pPr>
            <a:lvl2pPr marL="205740" indent="-205740">
              <a:buClr>
                <a:srgbClr val="00529B"/>
              </a:buClr>
              <a:buFont typeface="Wingdings" panose="05000000000000000000" pitchFamily="2" charset="2"/>
              <a:buChar char="§"/>
              <a:defRPr sz="1800"/>
            </a:lvl2pPr>
            <a:lvl3pPr marL="445770" indent="-205740">
              <a:buFont typeface="Arial" panose="020B0604020202020204" pitchFamily="34" charset="0"/>
              <a:buChar char="–"/>
              <a:defRPr sz="1650"/>
            </a:lvl3pPr>
            <a:lvl4pPr marL="651510" indent="-205740">
              <a:buFont typeface="Wingdings" panose="05000000000000000000" pitchFamily="2" charset="2"/>
              <a:buChar char="§"/>
              <a:defRPr sz="1500"/>
            </a:lvl4pPr>
            <a:lvl5pPr marL="891540" indent="-205740">
              <a:buFont typeface="Arial" panose="020B0604020202020204" pitchFamily="34" charset="0"/>
              <a:buChar cha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716094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4294967295" orient="horz" pos="1330">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304801" y="1325564"/>
            <a:ext cx="11576049" cy="4554536"/>
          </a:xfrm>
        </p:spPr>
        <p:txBody>
          <a:bodyPr/>
          <a:lstStyle>
            <a:lvl1pPr marL="308372" indent="-308372">
              <a:buClr>
                <a:schemeClr val="accent6"/>
              </a:buClr>
              <a:buFont typeface="Wingdings" panose="05000000000000000000" pitchFamily="2" charset="2"/>
              <a:buChar char="ü"/>
              <a:defRPr/>
            </a:lvl1pPr>
            <a:lvl2pPr marL="582930" indent="-205740">
              <a:buClr>
                <a:schemeClr val="accent6"/>
              </a:buClr>
              <a:defRPr/>
            </a:lvl2pPr>
            <a:lvl3pPr marL="788670" indent="-204778">
              <a:buClr>
                <a:schemeClr val="accent6"/>
              </a:buClr>
              <a:buFont typeface="Wingdings" panose="05000000000000000000" pitchFamily="2" charset="2"/>
              <a:buChar char="§"/>
              <a:defRPr/>
            </a:lvl3pPr>
            <a:lvl4pPr marL="1028700" indent="-205740">
              <a:buClr>
                <a:schemeClr val="accent6"/>
              </a:buClr>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71589218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7" name="Title 6"/>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5"/>
            <a:ext cx="11576051" cy="4554537"/>
          </a:xfrm>
        </p:spPr>
        <p:txBody>
          <a:bodyPr/>
          <a:lstStyle>
            <a:lvl1pPr marL="0" indent="0">
              <a:lnSpc>
                <a:spcPct val="90000"/>
              </a:lnSpc>
              <a:buNone/>
              <a:defRPr b="1"/>
            </a:lvl1pPr>
            <a:lvl2pPr marL="411480" indent="-205740">
              <a:lnSpc>
                <a:spcPct val="90000"/>
              </a:lnSpc>
              <a:buClr>
                <a:srgbClr val="00529B"/>
              </a:buClr>
              <a:buFont typeface="Wingdings" panose="05000000000000000000" pitchFamily="2" charset="2"/>
              <a:buChar char="§"/>
              <a:defRPr/>
            </a:lvl2pPr>
            <a:lvl3pPr marL="651510" indent="-205740">
              <a:lnSpc>
                <a:spcPct val="90000"/>
              </a:lnSpc>
              <a:buFont typeface="Arial" panose="020B0604020202020204" pitchFamily="34" charset="0"/>
              <a:buChar char="–"/>
              <a:defRPr/>
            </a:lvl3pPr>
            <a:lvl4pPr marL="857250" indent="-205740">
              <a:lnSpc>
                <a:spcPct val="90000"/>
              </a:lnSpc>
              <a:buFont typeface="Wingdings" panose="05000000000000000000" pitchFamily="2" charset="2"/>
              <a:buChar char="§"/>
              <a:defRPr/>
            </a:lvl4pPr>
            <a:lvl5pPr marL="1097280" indent="-205740">
              <a:lnSpc>
                <a:spcPct val="90000"/>
              </a:lnSpc>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562167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5"/>
            <a:ext cx="11576051" cy="4554537"/>
          </a:xfrm>
        </p:spPr>
        <p:txBody>
          <a:bodyPr/>
          <a:lstStyle>
            <a:lvl1pPr marL="274320" indent="-274320">
              <a:spcBef>
                <a:spcPts val="225"/>
              </a:spcBef>
              <a:buSzPct val="80000"/>
              <a:buFont typeface="Wingdings 3" panose="05040102010807070707" pitchFamily="18" charset="2"/>
              <a:buChar char="u"/>
              <a:defRPr b="1"/>
            </a:lvl1pPr>
            <a:lvl2pPr marL="548640">
              <a:spcBef>
                <a:spcPts val="225"/>
              </a:spcBef>
              <a:defRPr/>
            </a:lvl2pPr>
            <a:lvl3pPr marL="754380">
              <a:spcBef>
                <a:spcPts val="225"/>
              </a:spcBef>
              <a:defRPr/>
            </a:lvl3pPr>
            <a:lvl4pPr marL="994410">
              <a:spcBef>
                <a:spcPts val="225"/>
              </a:spcBef>
              <a:defRPr/>
            </a:lvl4pPr>
            <a:lvl5pPr marL="1200150">
              <a:spcBef>
                <a:spcPts val="225"/>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583322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025987793"/>
      </p:ext>
    </p:extLst>
  </p:cSld>
  <p:clrMapOvr>
    <a:masterClrMapping/>
  </p:clrMapOv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ull Image w TTL">
    <p:spTree>
      <p:nvGrpSpPr>
        <p:cNvPr id="1" name=""/>
        <p:cNvGrpSpPr/>
        <p:nvPr/>
      </p:nvGrpSpPr>
      <p:grpSpPr>
        <a:xfrm>
          <a:off x="0" y="0"/>
          <a:ext cx="0" cy="0"/>
          <a:chOff x="0" y="0"/>
          <a:chExt cx="0" cy="0"/>
        </a:xfrm>
      </p:grpSpPr>
      <p:sp>
        <p:nvSpPr>
          <p:cNvPr id="2" name="Title 1"/>
          <p:cNvSpPr>
            <a:spLocks noGrp="1"/>
          </p:cNvSpPr>
          <p:nvPr>
            <p:ph type="title"/>
          </p:nvPr>
        </p:nvSpPr>
        <p:spPr bwMode="auto">
          <a:xfrm>
            <a:off x="304800" y="228601"/>
            <a:ext cx="11576051" cy="424732"/>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1254965677"/>
      </p:ext>
    </p:extLst>
  </p:cSld>
  <p:clrMapOvr>
    <a:masterClrMapping/>
  </p:clrMapOv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arter-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2" y="1325564"/>
            <a:ext cx="7666039"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1" y="228601"/>
            <a:ext cx="7667625" cy="4247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92260132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4294967295" pos="3767">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2" y="1325564"/>
            <a:ext cx="5670549"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2" y="228601"/>
            <a:ext cx="5670551" cy="4247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590562848"/>
      </p:ext>
    </p:extLst>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14" name="Rectangle 13"/>
          <p:cNvSpPr/>
          <p:nvPr userDrawn="1"/>
        </p:nvSpPr>
        <p:spPr bwMode="gray">
          <a:xfrm>
            <a:off x="304800" y="4251299"/>
            <a:ext cx="11576051" cy="1628803"/>
          </a:xfrm>
          <a:prstGeom prst="rect">
            <a:avLst/>
          </a:prstGeom>
          <a:solidFill>
            <a:schemeClr val="accent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766">
              <a:lnSpc>
                <a:spcPct val="100000"/>
              </a:lnSpc>
              <a:spcBef>
                <a:spcPct val="50000"/>
              </a:spcBef>
              <a:spcAft>
                <a:spcPct val="0"/>
              </a:spcAft>
            </a:pPr>
            <a:endParaRPr lang="en-US" sz="1350" dirty="0" smtClean="0">
              <a:solidFill>
                <a:srgbClr val="FFFFFF"/>
              </a:solidFill>
            </a:endParaRPr>
          </a:p>
        </p:txBody>
      </p:sp>
      <p:sp>
        <p:nvSpPr>
          <p:cNvPr id="12" name="Text Placeholder 11"/>
          <p:cNvSpPr>
            <a:spLocks noGrp="1"/>
          </p:cNvSpPr>
          <p:nvPr>
            <p:ph type="body" sz="quarter" idx="10"/>
          </p:nvPr>
        </p:nvSpPr>
        <p:spPr bwMode="gray">
          <a:xfrm>
            <a:off x="469901" y="4515065"/>
            <a:ext cx="11250615" cy="1101266"/>
          </a:xfrm>
          <a:prstGeom prst="rect">
            <a:avLst/>
          </a:prstGeom>
          <a:noFill/>
        </p:spPr>
        <p:txBody>
          <a:bodyPr lIns="0" tIns="0" rIns="0" bIns="0" anchor="ctr" anchorCtr="0"/>
          <a:lstStyle>
            <a:lvl1pPr marL="0" indent="0">
              <a:lnSpc>
                <a:spcPct val="90000"/>
              </a:lnSpc>
              <a:buNone/>
              <a:defRPr>
                <a:solidFill>
                  <a:schemeClr val="bg1"/>
                </a:solidFill>
              </a:defRPr>
            </a:lvl1pPr>
            <a:lvl2pPr marL="238827" indent="0">
              <a:buNone/>
              <a:defRPr>
                <a:solidFill>
                  <a:schemeClr val="bg1"/>
                </a:solidFill>
              </a:defRPr>
            </a:lvl2pPr>
            <a:lvl3pPr marL="512738" indent="0">
              <a:buNone/>
              <a:defRPr>
                <a:solidFill>
                  <a:schemeClr val="bg1"/>
                </a:solidFill>
              </a:defRPr>
            </a:lvl3pPr>
            <a:lvl4pPr marL="718466" indent="0">
              <a:buNone/>
              <a:defRPr>
                <a:solidFill>
                  <a:schemeClr val="bg1"/>
                </a:solidFill>
              </a:defRPr>
            </a:lvl4pPr>
            <a:lvl5pPr marL="924196" indent="0">
              <a:buNone/>
              <a:defRPr>
                <a:solidFill>
                  <a:schemeClr val="bg1"/>
                </a:solidFill>
              </a:defRPr>
            </a:lvl5pPr>
          </a:lstStyle>
          <a:p>
            <a:pPr lvl="0"/>
            <a:r>
              <a:rPr lang="en-US" smtClean="0"/>
              <a:t>Click to edit Master text styles</a:t>
            </a:r>
          </a:p>
        </p:txBody>
      </p:sp>
      <p:sp>
        <p:nvSpPr>
          <p:cNvPr id="4" name="Text Placeholder 3"/>
          <p:cNvSpPr>
            <a:spLocks noGrp="1"/>
          </p:cNvSpPr>
          <p:nvPr>
            <p:ph type="body" sz="quarter" idx="11"/>
          </p:nvPr>
        </p:nvSpPr>
        <p:spPr bwMode="gray">
          <a:xfrm>
            <a:off x="304800" y="1325563"/>
            <a:ext cx="11576051" cy="2925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54847731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ction Item_2">
    <p:spTree>
      <p:nvGrpSpPr>
        <p:cNvPr id="1" name=""/>
        <p:cNvGrpSpPr/>
        <p:nvPr/>
      </p:nvGrpSpPr>
      <p:grpSpPr>
        <a:xfrm>
          <a:off x="0" y="0"/>
          <a:ext cx="0" cy="0"/>
          <a:chOff x="0" y="0"/>
          <a:chExt cx="0" cy="0"/>
        </a:xfrm>
      </p:grpSpPr>
      <p:sp>
        <p:nvSpPr>
          <p:cNvPr id="6" name="Rectangle 5"/>
          <p:cNvSpPr/>
          <p:nvPr/>
        </p:nvSpPr>
        <p:spPr bwMode="gray">
          <a:xfrm>
            <a:off x="7970838" y="307977"/>
            <a:ext cx="3910013" cy="5572125"/>
          </a:xfrm>
          <a:prstGeom prst="rect">
            <a:avLst/>
          </a:prstGeom>
          <a:solidFill>
            <a:schemeClr val="accent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766">
              <a:lnSpc>
                <a:spcPct val="100000"/>
              </a:lnSpc>
              <a:spcBef>
                <a:spcPct val="50000"/>
              </a:spcBef>
              <a:spcAft>
                <a:spcPct val="0"/>
              </a:spcAft>
            </a:pPr>
            <a:endParaRPr lang="en-US" sz="1350" dirty="0" smtClean="0">
              <a:solidFill>
                <a:srgbClr val="FFFFFF"/>
              </a:solidFill>
            </a:endParaRPr>
          </a:p>
        </p:txBody>
      </p:sp>
      <p:sp>
        <p:nvSpPr>
          <p:cNvPr id="8" name="Text Placeholder 11"/>
          <p:cNvSpPr>
            <a:spLocks noGrp="1"/>
          </p:cNvSpPr>
          <p:nvPr>
            <p:ph type="body" sz="quarter" idx="12"/>
          </p:nvPr>
        </p:nvSpPr>
        <p:spPr bwMode="gray">
          <a:xfrm>
            <a:off x="8229600" y="431523"/>
            <a:ext cx="3503613" cy="5554943"/>
          </a:xfrm>
          <a:prstGeom prst="rect">
            <a:avLst/>
          </a:prstGeom>
          <a:noFill/>
        </p:spPr>
        <p:txBody>
          <a:bodyPr lIns="0" tIns="0" rIns="0" bIns="0"/>
          <a:lstStyle>
            <a:lvl1pPr marL="0" indent="0">
              <a:buClr>
                <a:schemeClr val="bg1"/>
              </a:buClr>
              <a:buFont typeface="Arial" panose="020B0604020202020204" pitchFamily="34" charset="0"/>
              <a:buNone/>
              <a:defRPr>
                <a:solidFill>
                  <a:schemeClr val="bg1"/>
                </a:solidFill>
              </a:defRPr>
            </a:lvl1pPr>
            <a:lvl2pPr marL="205740" indent="-205740">
              <a:buClr>
                <a:schemeClr val="bg1"/>
              </a:buClr>
              <a:buFont typeface="Wingdings" panose="05000000000000000000" pitchFamily="2" charset="2"/>
              <a:buChar char="§"/>
              <a:defRPr>
                <a:solidFill>
                  <a:schemeClr val="bg1"/>
                </a:solidFill>
              </a:defRPr>
            </a:lvl2pPr>
            <a:lvl3pPr marL="480060" indent="-205740">
              <a:buClr>
                <a:schemeClr val="bg1"/>
              </a:buClr>
              <a:buFont typeface="Arial" panose="020B0604020202020204" pitchFamily="34" charset="0"/>
              <a:buChar char="–"/>
              <a:defRPr>
                <a:solidFill>
                  <a:schemeClr val="bg1"/>
                </a:solidFill>
              </a:defRPr>
            </a:lvl3pPr>
            <a:lvl4pPr marL="685800" indent="-205740">
              <a:buClr>
                <a:schemeClr val="bg1"/>
              </a:buClr>
              <a:buFont typeface="Wingdings" panose="05000000000000000000" pitchFamily="2" charset="2"/>
              <a:buChar char="§"/>
              <a:defRPr>
                <a:solidFill>
                  <a:schemeClr val="bg1"/>
                </a:solidFill>
              </a:defRPr>
            </a:lvl4pPr>
            <a:lvl5pPr marL="925830" indent="-20574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 Placeholder 11"/>
          <p:cNvSpPr>
            <a:spLocks noGrp="1"/>
          </p:cNvSpPr>
          <p:nvPr>
            <p:ph type="body" sz="quarter" idx="16"/>
          </p:nvPr>
        </p:nvSpPr>
        <p:spPr bwMode="gray">
          <a:xfrm>
            <a:off x="304802" y="1325564"/>
            <a:ext cx="7666039"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auto">
          <a:xfrm>
            <a:off x="304802" y="228601"/>
            <a:ext cx="7648575" cy="4247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8872297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8"/>
            <a:ext cx="12192000" cy="6857992"/>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5" name="Content Placeholder 4"/>
          <p:cNvSpPr>
            <a:spLocks noGrp="1"/>
          </p:cNvSpPr>
          <p:nvPr>
            <p:ph sz="quarter" idx="11"/>
          </p:nvPr>
        </p:nvSpPr>
        <p:spPr bwMode="gray">
          <a:xfrm>
            <a:off x="304800" y="1325563"/>
            <a:ext cx="11576050" cy="4554537"/>
          </a:xfrm>
        </p:spPr>
        <p:txBody>
          <a:bodyPr/>
          <a:lstStyle>
            <a:lvl1pPr marL="0" indent="0">
              <a:buClr>
                <a:schemeClr val="bg1"/>
              </a:buClr>
              <a:buNone/>
              <a:defRPr>
                <a:solidFill>
                  <a:schemeClr val="bg1"/>
                </a:solidFill>
              </a:defRPr>
            </a:lvl1pPr>
            <a:lvl2pPr marL="274320" indent="-274320">
              <a:buClr>
                <a:schemeClr val="bg1"/>
              </a:buClr>
              <a:buFont typeface="Wingdings" panose="05000000000000000000" pitchFamily="2" charset="2"/>
              <a:buChar char="§"/>
              <a:defRPr sz="2400">
                <a:solidFill>
                  <a:schemeClr val="bg1"/>
                </a:solidFill>
              </a:defRPr>
            </a:lvl2pPr>
            <a:lvl3pPr marL="594360" indent="-274320">
              <a:buClr>
                <a:schemeClr val="bg1"/>
              </a:buClr>
              <a:buFont typeface="Arial" panose="020B0604020202020204" pitchFamily="34" charset="0"/>
              <a:buChar char="–"/>
              <a:defRPr sz="2200">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7"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250886715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13189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Thirds Image">
    <p:spTree>
      <p:nvGrpSpPr>
        <p:cNvPr id="1" name=""/>
        <p:cNvGrpSpPr/>
        <p:nvPr/>
      </p:nvGrpSpPr>
      <p:grpSpPr>
        <a:xfrm>
          <a:off x="0" y="0"/>
          <a:ext cx="0" cy="0"/>
          <a:chOff x="0" y="0"/>
          <a:chExt cx="0" cy="0"/>
        </a:xfrm>
      </p:grpSpPr>
      <p:sp>
        <p:nvSpPr>
          <p:cNvPr id="3" name="Rectangle 160"/>
          <p:cNvSpPr>
            <a:spLocks noChangeArrowheads="1"/>
          </p:cNvSpPr>
          <p:nvPr userDrawn="1"/>
        </p:nvSpPr>
        <p:spPr bwMode="gray">
          <a:xfrm>
            <a:off x="0" y="0"/>
            <a:ext cx="4071939" cy="58801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a:solidFill>
                <a:srgbClr val="702906"/>
              </a:solidFill>
            </a:endParaRPr>
          </a:p>
        </p:txBody>
      </p:sp>
      <p:sp>
        <p:nvSpPr>
          <p:cNvPr id="6" name="Title 5"/>
          <p:cNvSpPr>
            <a:spLocks noGrp="1"/>
          </p:cNvSpPr>
          <p:nvPr>
            <p:ph type="title" hasCustomPrompt="1"/>
          </p:nvPr>
        </p:nvSpPr>
        <p:spPr bwMode="gray">
          <a:xfrm>
            <a:off x="304800" y="1325565"/>
            <a:ext cx="3767139" cy="1329595"/>
          </a:xfrm>
        </p:spPr>
        <p:txBody>
          <a:bodyPr wrap="square" tIns="0" anchor="b" anchorCtr="0">
            <a:noAutofit/>
          </a:bodyPr>
          <a:lstStyle>
            <a:lvl1pPr algn="ctr">
              <a:defRPr sz="4500">
                <a:solidFill>
                  <a:schemeClr val="bg1"/>
                </a:solidFill>
              </a:defRPr>
            </a:lvl1pPr>
          </a:lstStyle>
          <a:p>
            <a:r>
              <a:rPr lang="en-US" dirty="0" smtClean="0"/>
              <a:t>Title</a:t>
            </a:r>
            <a:endParaRPr lang="en-US" dirty="0"/>
          </a:p>
        </p:txBody>
      </p:sp>
      <p:sp>
        <p:nvSpPr>
          <p:cNvPr id="8" name="Text Placeholder 7"/>
          <p:cNvSpPr>
            <a:spLocks noGrp="1"/>
          </p:cNvSpPr>
          <p:nvPr>
            <p:ph type="body" sz="quarter" idx="12"/>
          </p:nvPr>
        </p:nvSpPr>
        <p:spPr bwMode="gray">
          <a:xfrm>
            <a:off x="304800" y="2703060"/>
            <a:ext cx="3767139" cy="290849"/>
          </a:xfrm>
        </p:spPr>
        <p:txBody>
          <a:bodyPr wrap="square" lIns="45720">
            <a:spAutoFit/>
          </a:bodyPr>
          <a:lstStyle>
            <a:lvl1pPr marL="0" indent="0" algn="ctr">
              <a:lnSpc>
                <a:spcPct val="90000"/>
              </a:lnSpc>
              <a:spcBef>
                <a:spcPts val="225"/>
              </a:spcBef>
              <a:buFontTx/>
              <a:buNone/>
              <a:defRPr sz="21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smtClean="0"/>
              <a:t>Click to edit Master text styles</a:t>
            </a:r>
          </a:p>
        </p:txBody>
      </p:sp>
      <p:sp>
        <p:nvSpPr>
          <p:cNvPr id="5"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defTabSz="685800">
              <a:lnSpc>
                <a:spcPct val="100000"/>
              </a:lnSpc>
              <a:spcBef>
                <a:spcPct val="50000"/>
              </a:spcBef>
              <a:spcAft>
                <a:spcPct val="0"/>
              </a:spcAft>
            </a:pPr>
            <a:endParaRPr lang="en-US" sz="1350" dirty="0" smtClean="0">
              <a:solidFill>
                <a:srgbClr val="FFFFFF"/>
              </a:solidFill>
            </a:endParaRPr>
          </a:p>
        </p:txBody>
      </p:sp>
    </p:spTree>
    <p:extLst>
      <p:ext uri="{BB962C8B-B14F-4D97-AF65-F5344CB8AC3E}">
        <p14:creationId xmlns:p14="http://schemas.microsoft.com/office/powerpoint/2010/main" val="182437060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4294967295" pos="1924">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ction Plan 2">
    <p:spTree>
      <p:nvGrpSpPr>
        <p:cNvPr id="1" name=""/>
        <p:cNvGrpSpPr/>
        <p:nvPr/>
      </p:nvGrpSpPr>
      <p:grpSpPr>
        <a:xfrm>
          <a:off x="0" y="0"/>
          <a:ext cx="0" cy="0"/>
          <a:chOff x="0" y="0"/>
          <a:chExt cx="0" cy="0"/>
        </a:xfrm>
      </p:grpSpPr>
      <p:sp>
        <p:nvSpPr>
          <p:cNvPr id="5" name="Rectangle 4"/>
          <p:cNvSpPr/>
          <p:nvPr userDrawn="1"/>
        </p:nvSpPr>
        <p:spPr bwMode="gray">
          <a:xfrm>
            <a:off x="0" y="2"/>
            <a:ext cx="12192000" cy="1099757"/>
          </a:xfrm>
          <a:prstGeom prst="rect">
            <a:avLst/>
          </a:prstGeom>
          <a:solidFill>
            <a:schemeClr val="accent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766">
              <a:lnSpc>
                <a:spcPct val="100000"/>
              </a:lnSpc>
              <a:spcBef>
                <a:spcPct val="50000"/>
              </a:spcBef>
              <a:spcAft>
                <a:spcPct val="0"/>
              </a:spcAft>
            </a:pPr>
            <a:endParaRPr lang="en-US" sz="1350" dirty="0" smtClean="0">
              <a:solidFill>
                <a:srgbClr val="FFFFFF"/>
              </a:solidFill>
            </a:endParaRPr>
          </a:p>
        </p:txBody>
      </p:sp>
      <p:sp>
        <p:nvSpPr>
          <p:cNvPr id="2" name="Title 1"/>
          <p:cNvSpPr>
            <a:spLocks noGrp="1"/>
          </p:cNvSpPr>
          <p:nvPr>
            <p:ph type="title"/>
          </p:nvPr>
        </p:nvSpPr>
        <p:spPr bwMode="gray">
          <a:xfrm>
            <a:off x="304800" y="228601"/>
            <a:ext cx="11576051" cy="424732"/>
          </a:xfrm>
        </p:spPr>
        <p:txBody>
          <a:bodyPr/>
          <a:lstStyle>
            <a:lvl1pPr>
              <a:defRPr>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bwMode="gray">
          <a:xfrm>
            <a:off x="304800" y="1325565"/>
            <a:ext cx="11576051" cy="4554537"/>
          </a:xfrm>
        </p:spPr>
        <p:txBody>
          <a:bodyPr/>
          <a:lstStyle>
            <a:lvl1pPr marL="0" indent="0">
              <a:buNone/>
              <a:defRPr b="1"/>
            </a:lvl1pPr>
            <a:lvl2pPr marL="411480" indent="-205740">
              <a:buClr>
                <a:srgbClr val="00529B"/>
              </a:buClr>
              <a:buFont typeface="Wingdings" panose="05000000000000000000" pitchFamily="2" charset="2"/>
              <a:buChar char="§"/>
              <a:defRPr sz="2100"/>
            </a:lvl2pPr>
            <a:lvl3pPr marL="685800" indent="-205740">
              <a:buFont typeface="Arial" panose="020B0604020202020204" pitchFamily="34" charset="0"/>
              <a:buChar char="–"/>
              <a:defRPr sz="1800"/>
            </a:lvl3pPr>
            <a:lvl4pPr marL="891540" indent="-205740">
              <a:buFont typeface="Wingdings" panose="05000000000000000000" pitchFamily="2" charset="2"/>
              <a:buChar char="§"/>
              <a:defRPr/>
            </a:lvl4pPr>
            <a:lvl5pPr marL="1131570" indent="-20574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047151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olling_Mult_Choic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gray">
          <a:xfrm>
            <a:off x="304800" y="1325565"/>
            <a:ext cx="11576051" cy="4554537"/>
          </a:xfrm>
        </p:spPr>
        <p:txBody>
          <a:bodyPr/>
          <a:lstStyle>
            <a:lvl1pPr marL="0" indent="0">
              <a:buNone/>
              <a:defRPr b="1">
                <a:solidFill>
                  <a:schemeClr val="tx1"/>
                </a:solidFill>
              </a:defRPr>
            </a:lvl1pPr>
            <a:lvl2pPr marL="411480" indent="-205740">
              <a:buClr>
                <a:srgbClr val="00529B"/>
              </a:buClr>
              <a:buFont typeface="Wingdings" panose="05000000000000000000" pitchFamily="2" charset="2"/>
              <a:buChar char="§"/>
              <a:defRPr sz="2100"/>
            </a:lvl2pPr>
            <a:lvl3pPr marL="685800" indent="-205740">
              <a:buFont typeface="Arial" panose="020B0604020202020204" pitchFamily="34" charset="0"/>
              <a:buChar char="–"/>
              <a:defRPr sz="1800"/>
            </a:lvl3pPr>
            <a:lvl4pPr marL="891540" indent="-205740">
              <a:buFont typeface="Wingdings" panose="05000000000000000000" pitchFamily="2" charset="2"/>
              <a:buChar char="§"/>
              <a:defRPr/>
            </a:lvl4pPr>
            <a:lvl5pPr marL="1131570" indent="-20574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90833889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bwMode="gray">
          <a:xfrm>
            <a:off x="304800" y="307977"/>
            <a:ext cx="11576051" cy="5572125"/>
          </a:xfrm>
          <a:prstGeom prst="rect">
            <a:avLst/>
          </a:prstGeom>
          <a:solidFill>
            <a:schemeClr val="accent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766">
              <a:lnSpc>
                <a:spcPct val="100000"/>
              </a:lnSpc>
              <a:spcBef>
                <a:spcPct val="50000"/>
              </a:spcBef>
              <a:spcAft>
                <a:spcPct val="0"/>
              </a:spcAft>
            </a:pPr>
            <a:endParaRPr lang="en-US" sz="1350" dirty="0" smtClean="0">
              <a:solidFill>
                <a:srgbClr val="FFFFFF"/>
              </a:solidFill>
            </a:endParaRPr>
          </a:p>
        </p:txBody>
      </p:sp>
      <p:sp>
        <p:nvSpPr>
          <p:cNvPr id="9" name="Rectangle 7"/>
          <p:cNvSpPr>
            <a:spLocks noChangeArrowheads="1"/>
          </p:cNvSpPr>
          <p:nvPr userDrawn="1"/>
        </p:nvSpPr>
        <p:spPr bwMode="gray">
          <a:xfrm>
            <a:off x="927101" y="933452"/>
            <a:ext cx="5575300" cy="3129503"/>
          </a:xfrm>
          <a:prstGeom prst="rect">
            <a:avLst/>
          </a:prstGeom>
          <a:solidFill>
            <a:schemeClr val="bg1"/>
          </a:solidFill>
          <a:ln w="3175">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spcBef>
                <a:spcPct val="50000"/>
              </a:spcBef>
            </a:pPr>
            <a:endParaRPr lang="en-US" sz="1350" dirty="0">
              <a:solidFill>
                <a:srgbClr val="FFFFFF"/>
              </a:solidFill>
            </a:endParaRPr>
          </a:p>
        </p:txBody>
      </p:sp>
      <p:sp>
        <p:nvSpPr>
          <p:cNvPr id="8" name="Text Placeholder 8"/>
          <p:cNvSpPr>
            <a:spLocks noGrp="1"/>
          </p:cNvSpPr>
          <p:nvPr>
            <p:ph type="body" sz="quarter" idx="11"/>
          </p:nvPr>
        </p:nvSpPr>
        <p:spPr bwMode="auto">
          <a:xfrm>
            <a:off x="1152525" y="1186519"/>
            <a:ext cx="5349875" cy="2623369"/>
          </a:xfrm>
          <a:prstGeom prst="rect">
            <a:avLst/>
          </a:prstGeom>
        </p:spPr>
        <p:txBody>
          <a:bodyPr anchor="ctr" anchorCtr="0"/>
          <a:lstStyle>
            <a:lvl1pPr marL="0" indent="0">
              <a:lnSpc>
                <a:spcPct val="90000"/>
              </a:lnSpc>
              <a:buNone/>
              <a:defRPr sz="3150" b="1" baseline="0"/>
            </a:lvl1pPr>
            <a:lvl2pPr marL="0" indent="0">
              <a:buNone/>
              <a:defRPr sz="2100" baseline="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42216040"/>
      </p:ext>
    </p:extLst>
  </p:cSld>
  <p:clrMapOvr>
    <a:masterClrMapping/>
  </p:clrMapOv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9"/>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4" name="Text Placeholder 3"/>
          <p:cNvSpPr>
            <a:spLocks noGrp="1"/>
          </p:cNvSpPr>
          <p:nvPr>
            <p:ph type="body" sz="quarter" idx="10"/>
          </p:nvPr>
        </p:nvSpPr>
        <p:spPr bwMode="gray">
          <a:xfrm>
            <a:off x="304800" y="1325565"/>
            <a:ext cx="11576051"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79390415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ue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9"/>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0669635"/>
      </p:ext>
    </p:extLst>
  </p:cSld>
  <p:clrMapOvr>
    <a:masterClrMapping/>
  </p:clrMapOv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9"/>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Text Placeholder 5"/>
          <p:cNvSpPr>
            <a:spLocks noGrp="1"/>
          </p:cNvSpPr>
          <p:nvPr>
            <p:ph type="body" sz="quarter" idx="10"/>
          </p:nvPr>
        </p:nvSpPr>
        <p:spPr bwMode="gray">
          <a:xfrm>
            <a:off x="304800" y="1325565"/>
            <a:ext cx="11576051"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8200277"/>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ck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9"/>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65458303"/>
      </p:ext>
    </p:extLst>
  </p:cSld>
  <p:clrMapOvr>
    <a:masterClrMapping/>
  </p:clrMapOv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Divider Slide Blue">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51435" tIns="25718" rIns="51435" bIns="25718"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013" dirty="0" smtClean="0">
              <a:solidFill>
                <a:srgbClr val="FFFFFF"/>
              </a:solidFill>
            </a:endParaRPr>
          </a:p>
        </p:txBody>
      </p:sp>
      <p:sp>
        <p:nvSpPr>
          <p:cNvPr id="3" name="Rectangle 2"/>
          <p:cNvSpPr/>
          <p:nvPr userDrawn="1"/>
        </p:nvSpPr>
        <p:spPr bwMode="gray">
          <a:xfrm>
            <a:off x="0" y="2"/>
            <a:ext cx="12192000" cy="6857998"/>
          </a:xfrm>
          <a:prstGeom prst="rect">
            <a:avLst/>
          </a:prstGeom>
          <a:solidFill>
            <a:srgbClr val="00529B"/>
          </a:solidFill>
          <a:ln w="1270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noAutofit/>
          </a:bodyPr>
          <a:lstStyle/>
          <a:p>
            <a:pPr defTabSz="514325">
              <a:lnSpc>
                <a:spcPct val="100000"/>
              </a:lnSpc>
              <a:spcBef>
                <a:spcPct val="50000"/>
              </a:spcBef>
              <a:spcAft>
                <a:spcPct val="0"/>
              </a:spcAft>
            </a:pPr>
            <a:endParaRPr lang="en-US" sz="1013" dirty="0" smtClean="0">
              <a:solidFill>
                <a:srgbClr val="FFFFFF"/>
              </a:solidFill>
            </a:endParaRPr>
          </a:p>
        </p:txBody>
      </p:sp>
      <p:sp>
        <p:nvSpPr>
          <p:cNvPr id="2" name="Title 1"/>
          <p:cNvSpPr>
            <a:spLocks noGrp="1"/>
          </p:cNvSpPr>
          <p:nvPr>
            <p:ph type="title"/>
          </p:nvPr>
        </p:nvSpPr>
        <p:spPr bwMode="gray">
          <a:xfrm>
            <a:off x="304800" y="3216710"/>
            <a:ext cx="11576051" cy="457048"/>
          </a:xfrm>
        </p:spPr>
        <p:txBody>
          <a:bodyPr tIns="0" anchor="ctr" anchorCtr="0"/>
          <a:lstStyle>
            <a:lvl1pPr algn="ctr">
              <a:defRPr sz="3300">
                <a:solidFill>
                  <a:schemeClr val="bg1"/>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29333" y="6208369"/>
            <a:ext cx="1552987" cy="323040"/>
          </a:xfrm>
          <a:prstGeom prst="rect">
            <a:avLst/>
          </a:prstGeom>
        </p:spPr>
      </p:pic>
      <p:sp>
        <p:nvSpPr>
          <p:cNvPr id="8" name="Slide Number Placeholder 12"/>
          <p:cNvSpPr txBox="1">
            <a:spLocks/>
          </p:cNvSpPr>
          <p:nvPr userDrawn="1"/>
        </p:nvSpPr>
        <p:spPr bwMode="gray">
          <a:xfrm>
            <a:off x="304801" y="6470328"/>
            <a:ext cx="2957512" cy="72712"/>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450"/>
              </a:spcAft>
              <a:tabLst>
                <a:tab pos="171450" algn="l"/>
              </a:tabLst>
            </a:pPr>
            <a:fld id="{46808349-582F-4D2B-AF22-1E3714E0589A}" type="slidenum">
              <a:rPr sz="525">
                <a:solidFill>
                  <a:srgbClr val="FFFFFF">
                    <a:lumMod val="85000"/>
                  </a:srgbClr>
                </a:solidFill>
              </a:rPr>
              <a:pPr algn="l">
                <a:spcBef>
                  <a:spcPts val="0"/>
                </a:spcBef>
                <a:spcAft>
                  <a:spcPts val="450"/>
                </a:spcAft>
                <a:tabLst>
                  <a:tab pos="171450" algn="l"/>
                </a:tabLst>
              </a:pPr>
              <a:t>‹#›</a:t>
            </a:fld>
            <a:r>
              <a:rPr sz="525" dirty="0">
                <a:solidFill>
                  <a:srgbClr val="FFFFFF">
                    <a:lumMod val="85000"/>
                  </a:srgbClr>
                </a:solidFill>
              </a:rPr>
              <a:t>	© 2016 Gartner, Inc. and/or its affiliates. All rights reserved.</a:t>
            </a:r>
            <a:endParaRPr sz="525" dirty="0">
              <a:solidFill>
                <a:srgbClr val="FFFFFF">
                  <a:lumMod val="85000"/>
                </a:srgbClr>
              </a:solidFill>
            </a:endParaRPr>
          </a:p>
        </p:txBody>
      </p:sp>
    </p:spTree>
    <p:extLst>
      <p:ext uri="{BB962C8B-B14F-4D97-AF65-F5344CB8AC3E}">
        <p14:creationId xmlns:p14="http://schemas.microsoft.com/office/powerpoint/2010/main" val="1790971605"/>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bwMode="gray">
          <a:xfrm>
            <a:off x="304800" y="945753"/>
            <a:ext cx="11576050" cy="1029537"/>
          </a:xfrm>
          <a:solidFill>
            <a:srgbClr val="00529B"/>
          </a:solidFill>
        </p:spPr>
        <p:txBody>
          <a:bodyPr lIns="0" tIns="0" rIns="91440" bIns="0" anchor="ctr" anchorCtr="0">
            <a:noAutofit/>
          </a:bodyPr>
          <a:lstStyle>
            <a:lvl1pPr marL="146304" indent="0">
              <a:lnSpc>
                <a:spcPct val="90000"/>
              </a:lnSpc>
              <a:buNone/>
              <a:defRPr>
                <a:solidFill>
                  <a:schemeClr val="bg1"/>
                </a:solidFill>
              </a:defRPr>
            </a:lvl1pPr>
          </a:lstStyle>
          <a:p>
            <a:pPr lvl="0"/>
            <a:r>
              <a:rPr lang="en-US" smtClean="0"/>
              <a:t>Click to edit Master text styles</a:t>
            </a:r>
          </a:p>
        </p:txBody>
      </p:sp>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317500" y="2111375"/>
            <a:ext cx="5657850" cy="3768725"/>
          </a:xfrm>
        </p:spPr>
        <p:txBody>
          <a:bodyPr/>
          <a:lstStyle>
            <a:lvl1pPr marL="0" indent="0">
              <a:buFontTx/>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9"/>
          </p:nvPr>
        </p:nvSpPr>
        <p:spPr bwMode="gray">
          <a:xfrm>
            <a:off x="6218238" y="2111375"/>
            <a:ext cx="5662612" cy="3768725"/>
          </a:xfrm>
        </p:spPr>
        <p:txBody>
          <a:bodyPr/>
          <a:lstStyle>
            <a:lvl1pPr marL="0" indent="0">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459792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1330">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blue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29475" algn="l"/>
              </a:tabLst>
            </a:pPr>
            <a:endParaRPr lang="en-US" sz="591"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40624" y="6208369"/>
            <a:ext cx="1541697" cy="323040"/>
          </a:xfrm>
          <a:prstGeom prst="rect">
            <a:avLst/>
          </a:prstGeom>
        </p:spPr>
      </p:pic>
      <p:sp>
        <p:nvSpPr>
          <p:cNvPr id="8" name="Slide Number Placeholder 12"/>
          <p:cNvSpPr txBox="1">
            <a:spLocks/>
          </p:cNvSpPr>
          <p:nvPr userDrawn="1"/>
        </p:nvSpPr>
        <p:spPr bwMode="gray">
          <a:xfrm>
            <a:off x="304801" y="6470328"/>
            <a:ext cx="2957512" cy="72712"/>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450"/>
              </a:spcAft>
              <a:tabLst>
                <a:tab pos="171450" algn="l"/>
              </a:tabLst>
            </a:pPr>
            <a:fld id="{46808349-582F-4D2B-AF22-1E3714E0589A}" type="slidenum">
              <a:rPr sz="525">
                <a:solidFill>
                  <a:srgbClr val="FFFFFF">
                    <a:lumMod val="85000"/>
                  </a:srgbClr>
                </a:solidFill>
              </a:rPr>
              <a:pPr algn="l">
                <a:spcBef>
                  <a:spcPts val="0"/>
                </a:spcBef>
                <a:spcAft>
                  <a:spcPts val="450"/>
                </a:spcAft>
                <a:tabLst>
                  <a:tab pos="171450" algn="l"/>
                </a:tabLst>
              </a:pPr>
              <a:t>‹#›</a:t>
            </a:fld>
            <a:r>
              <a:rPr sz="525" dirty="0">
                <a:solidFill>
                  <a:srgbClr val="FFFFFF">
                    <a:lumMod val="85000"/>
                  </a:srgbClr>
                </a:solidFill>
              </a:rPr>
              <a:t>	© 2016 Gartner, Inc. and/or its affiliates. All rights reserved.</a:t>
            </a:r>
            <a:endParaRPr sz="525" dirty="0">
              <a:solidFill>
                <a:srgbClr val="FFFFFF">
                  <a:lumMod val="85000"/>
                </a:srgbClr>
              </a:solidFill>
            </a:endParaRPr>
          </a:p>
        </p:txBody>
      </p:sp>
    </p:spTree>
    <p:extLst>
      <p:ext uri="{BB962C8B-B14F-4D97-AF65-F5344CB8AC3E}">
        <p14:creationId xmlns:p14="http://schemas.microsoft.com/office/powerpoint/2010/main" val="1993727029"/>
      </p:ext>
    </p:extLst>
  </p:cSld>
  <p:clrMapOvr>
    <a:masterClrMapping/>
  </p:clrMapOv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29475" algn="l"/>
              </a:tabLst>
            </a:pPr>
            <a:endParaRPr lang="en-US" sz="591"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Content Placeholder 4"/>
          <p:cNvSpPr>
            <a:spLocks noGrp="1"/>
          </p:cNvSpPr>
          <p:nvPr>
            <p:ph sz="quarter" idx="11"/>
          </p:nvPr>
        </p:nvSpPr>
        <p:spPr bwMode="gray">
          <a:xfrm>
            <a:off x="304800" y="1325565"/>
            <a:ext cx="11576051" cy="4554536"/>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70328"/>
            <a:ext cx="2957512" cy="72712"/>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450"/>
              </a:spcAft>
              <a:tabLst>
                <a:tab pos="171450" algn="l"/>
              </a:tabLst>
            </a:pPr>
            <a:fld id="{46808349-582F-4D2B-AF22-1E3714E0589A}" type="slidenum">
              <a:rPr sz="525">
                <a:solidFill>
                  <a:srgbClr val="FFFFFF">
                    <a:lumMod val="85000"/>
                  </a:srgbClr>
                </a:solidFill>
              </a:rPr>
              <a:pPr algn="l">
                <a:spcBef>
                  <a:spcPts val="0"/>
                </a:spcBef>
                <a:spcAft>
                  <a:spcPts val="450"/>
                </a:spcAft>
                <a:tabLst>
                  <a:tab pos="171450" algn="l"/>
                </a:tabLst>
              </a:pPr>
              <a:t>‹#›</a:t>
            </a:fld>
            <a:r>
              <a:rPr sz="525" dirty="0">
                <a:solidFill>
                  <a:srgbClr val="FFFFFF">
                    <a:lumMod val="85000"/>
                  </a:srgbClr>
                </a:solidFill>
              </a:rPr>
              <a:t>	© 2016 Gartner, Inc. and/or its affiliates. All rights reserved.</a:t>
            </a:r>
            <a:endParaRPr sz="525" dirty="0">
              <a:solidFill>
                <a:srgbClr val="FFFFFF">
                  <a:lumMod val="85000"/>
                </a:srgbClr>
              </a:solidFill>
            </a:endParaRPr>
          </a:p>
        </p:txBody>
      </p:sp>
    </p:spTree>
    <p:extLst>
      <p:ext uri="{BB962C8B-B14F-4D97-AF65-F5344CB8AC3E}">
        <p14:creationId xmlns:p14="http://schemas.microsoft.com/office/powerpoint/2010/main" val="343414933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Divider Slide Black">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51435" tIns="25718" rIns="51435" bIns="25718"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013" dirty="0" smtClean="0">
              <a:solidFill>
                <a:srgbClr val="FFFFFF"/>
              </a:solidFill>
            </a:endParaRPr>
          </a:p>
        </p:txBody>
      </p:sp>
      <p:sp>
        <p:nvSpPr>
          <p:cNvPr id="3" name="Rectangle 2"/>
          <p:cNvSpPr/>
          <p:nvPr userDrawn="1"/>
        </p:nvSpPr>
        <p:spPr bwMode="gray">
          <a:xfrm>
            <a:off x="0" y="2"/>
            <a:ext cx="12192000" cy="6857998"/>
          </a:xfrm>
          <a:prstGeom prst="rect">
            <a:avLst/>
          </a:prstGeom>
          <a:solidFill>
            <a:schemeClr val="tx1"/>
          </a:solidFill>
          <a:ln w="1270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noAutofit/>
          </a:bodyPr>
          <a:lstStyle/>
          <a:p>
            <a:pPr defTabSz="514325">
              <a:lnSpc>
                <a:spcPct val="100000"/>
              </a:lnSpc>
              <a:spcBef>
                <a:spcPct val="50000"/>
              </a:spcBef>
              <a:spcAft>
                <a:spcPct val="0"/>
              </a:spcAft>
            </a:pPr>
            <a:endParaRPr lang="en-US" sz="1013" dirty="0" smtClean="0">
              <a:solidFill>
                <a:srgbClr val="FFFFFF"/>
              </a:solidFill>
            </a:endParaRPr>
          </a:p>
        </p:txBody>
      </p:sp>
      <p:sp>
        <p:nvSpPr>
          <p:cNvPr id="2" name="Title 1"/>
          <p:cNvSpPr>
            <a:spLocks noGrp="1"/>
          </p:cNvSpPr>
          <p:nvPr>
            <p:ph type="title"/>
          </p:nvPr>
        </p:nvSpPr>
        <p:spPr bwMode="gray">
          <a:xfrm>
            <a:off x="304800" y="3216710"/>
            <a:ext cx="11576051" cy="457048"/>
          </a:xfrm>
        </p:spPr>
        <p:txBody>
          <a:bodyPr tIns="0" anchor="ctr" anchorCtr="0"/>
          <a:lstStyle>
            <a:lvl1pPr algn="ctr">
              <a:defRPr sz="3300">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06757" y="6208369"/>
            <a:ext cx="1575564" cy="359107"/>
          </a:xfrm>
          <a:prstGeom prst="rect">
            <a:avLst/>
          </a:prstGeom>
        </p:spPr>
      </p:pic>
      <p:sp>
        <p:nvSpPr>
          <p:cNvPr id="10" name="Slide Number Placeholder 12"/>
          <p:cNvSpPr txBox="1">
            <a:spLocks/>
          </p:cNvSpPr>
          <p:nvPr userDrawn="1"/>
        </p:nvSpPr>
        <p:spPr bwMode="gray">
          <a:xfrm>
            <a:off x="304801" y="6470328"/>
            <a:ext cx="2957512" cy="72712"/>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450"/>
              </a:spcAft>
              <a:tabLst>
                <a:tab pos="171450" algn="l"/>
              </a:tabLst>
            </a:pPr>
            <a:fld id="{46808349-582F-4D2B-AF22-1E3714E0589A}" type="slidenum">
              <a:rPr sz="525">
                <a:solidFill>
                  <a:srgbClr val="FFFFFF">
                    <a:lumMod val="85000"/>
                  </a:srgbClr>
                </a:solidFill>
              </a:rPr>
              <a:pPr algn="l">
                <a:spcBef>
                  <a:spcPts val="0"/>
                </a:spcBef>
                <a:spcAft>
                  <a:spcPts val="450"/>
                </a:spcAft>
                <a:tabLst>
                  <a:tab pos="171450" algn="l"/>
                </a:tabLst>
              </a:pPr>
              <a:t>‹#›</a:t>
            </a:fld>
            <a:r>
              <a:rPr sz="525" dirty="0">
                <a:solidFill>
                  <a:srgbClr val="FFFFFF">
                    <a:lumMod val="85000"/>
                  </a:srgbClr>
                </a:solidFill>
              </a:rPr>
              <a:t>	© 2016 Gartner, Inc. and/or its affiliates. All rights reserved.</a:t>
            </a:r>
            <a:endParaRPr sz="525" dirty="0">
              <a:solidFill>
                <a:srgbClr val="FFFFFF">
                  <a:lumMod val="85000"/>
                </a:srgbClr>
              </a:solidFill>
            </a:endParaRPr>
          </a:p>
        </p:txBody>
      </p:sp>
    </p:spTree>
    <p:extLst>
      <p:ext uri="{BB962C8B-B14F-4D97-AF65-F5344CB8AC3E}">
        <p14:creationId xmlns:p14="http://schemas.microsoft.com/office/powerpoint/2010/main" val="1536913806"/>
      </p:ext>
    </p:extLst>
  </p:cSld>
  <p:clrMapOvr>
    <a:masterClrMapping/>
  </p:clrMapOv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lack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29475" algn="l"/>
              </a:tabLst>
            </a:pPr>
            <a:endParaRPr lang="en-US" sz="591" kern="0" dirty="0">
              <a:solidFill>
                <a:srgbClr val="FFFFFF"/>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70328"/>
            <a:ext cx="2957512" cy="72712"/>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450"/>
              </a:spcAft>
              <a:tabLst>
                <a:tab pos="171450" algn="l"/>
              </a:tabLst>
            </a:pPr>
            <a:fld id="{46808349-582F-4D2B-AF22-1E3714E0589A}" type="slidenum">
              <a:rPr sz="525">
                <a:solidFill>
                  <a:srgbClr val="FFFFFF">
                    <a:lumMod val="85000"/>
                  </a:srgbClr>
                </a:solidFill>
              </a:rPr>
              <a:pPr algn="l">
                <a:spcBef>
                  <a:spcPts val="0"/>
                </a:spcBef>
                <a:spcAft>
                  <a:spcPts val="450"/>
                </a:spcAft>
                <a:tabLst>
                  <a:tab pos="171450" algn="l"/>
                </a:tabLst>
              </a:pPr>
              <a:t>‹#›</a:t>
            </a:fld>
            <a:r>
              <a:rPr sz="525" dirty="0">
                <a:solidFill>
                  <a:srgbClr val="FFFFFF">
                    <a:lumMod val="85000"/>
                  </a:srgbClr>
                </a:solidFill>
              </a:rPr>
              <a:t>	© 2016 Gartner, Inc. and/or its affiliates. All rights reserved.</a:t>
            </a:r>
            <a:endParaRPr sz="525" dirty="0">
              <a:solidFill>
                <a:srgbClr val="FFFFFF">
                  <a:lumMod val="85000"/>
                </a:srgbClr>
              </a:solidFill>
            </a:endParaRPr>
          </a:p>
        </p:txBody>
      </p:sp>
    </p:spTree>
    <p:extLst>
      <p:ext uri="{BB962C8B-B14F-4D97-AF65-F5344CB8AC3E}">
        <p14:creationId xmlns:p14="http://schemas.microsoft.com/office/powerpoint/2010/main" val="3584499000"/>
      </p:ext>
    </p:extLst>
  </p:cSld>
  <p:clrMapOvr>
    <a:masterClrMapping/>
  </p:clrMapOv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29475" algn="l"/>
              </a:tabLst>
            </a:pPr>
            <a:endParaRPr lang="en-US" sz="591" kern="0" dirty="0">
              <a:solidFill>
                <a:srgbClr val="FFFFFF"/>
              </a:solidFill>
            </a:endParaRPr>
          </a:p>
        </p:txBody>
      </p:sp>
      <p:sp>
        <p:nvSpPr>
          <p:cNvPr id="4" name="Text Placeholder 3"/>
          <p:cNvSpPr>
            <a:spLocks noGrp="1"/>
          </p:cNvSpPr>
          <p:nvPr>
            <p:ph type="body" sz="quarter" idx="10"/>
          </p:nvPr>
        </p:nvSpPr>
        <p:spPr bwMode="gray">
          <a:xfrm>
            <a:off x="304800" y="1325565"/>
            <a:ext cx="11576051"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29333" y="6208369"/>
            <a:ext cx="1552987" cy="323040"/>
          </a:xfrm>
          <a:prstGeom prst="rect">
            <a:avLst/>
          </a:prstGeom>
        </p:spPr>
      </p:pic>
      <p:sp>
        <p:nvSpPr>
          <p:cNvPr id="10" name="Slide Number Placeholder 12"/>
          <p:cNvSpPr txBox="1">
            <a:spLocks/>
          </p:cNvSpPr>
          <p:nvPr userDrawn="1"/>
        </p:nvSpPr>
        <p:spPr bwMode="gray">
          <a:xfrm>
            <a:off x="304801" y="6470328"/>
            <a:ext cx="2957512" cy="72712"/>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450"/>
              </a:spcAft>
              <a:tabLst>
                <a:tab pos="171450" algn="l"/>
              </a:tabLst>
            </a:pPr>
            <a:fld id="{46808349-582F-4D2B-AF22-1E3714E0589A}" type="slidenum">
              <a:rPr sz="525">
                <a:solidFill>
                  <a:srgbClr val="FFFFFF">
                    <a:lumMod val="85000"/>
                  </a:srgbClr>
                </a:solidFill>
              </a:rPr>
              <a:pPr algn="l">
                <a:spcBef>
                  <a:spcPts val="0"/>
                </a:spcBef>
                <a:spcAft>
                  <a:spcPts val="450"/>
                </a:spcAft>
                <a:tabLst>
                  <a:tab pos="171450" algn="l"/>
                </a:tabLst>
              </a:pPr>
              <a:t>‹#›</a:t>
            </a:fld>
            <a:r>
              <a:rPr sz="525" dirty="0">
                <a:solidFill>
                  <a:srgbClr val="FFFFFF">
                    <a:lumMod val="85000"/>
                  </a:srgbClr>
                </a:solidFill>
              </a:rPr>
              <a:t>	© 2016 Gartner, Inc. and/or its affiliates. All rights reserved.</a:t>
            </a:r>
            <a:endParaRPr sz="525" dirty="0">
              <a:solidFill>
                <a:srgbClr val="FFFFFF">
                  <a:lumMod val="85000"/>
                </a:srgbClr>
              </a:solidFill>
            </a:endParaRPr>
          </a:p>
        </p:txBody>
      </p:sp>
    </p:spTree>
    <p:extLst>
      <p:ext uri="{BB962C8B-B14F-4D97-AF65-F5344CB8AC3E}">
        <p14:creationId xmlns:p14="http://schemas.microsoft.com/office/powerpoint/2010/main" val="110554241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gray">
          <a:xfrm>
            <a:off x="5791200" y="6388870"/>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6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extLst>
      <p:ext uri="{BB962C8B-B14F-4D97-AF65-F5344CB8AC3E}">
        <p14:creationId xmlns:p14="http://schemas.microsoft.com/office/powerpoint/2010/main" val="43939290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11430000" cy="42473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4435" y="1268413"/>
            <a:ext cx="11523133" cy="4875212"/>
          </a:xfrm>
        </p:spPr>
        <p:txBody>
          <a:bodyPr/>
          <a:lstStyle/>
          <a:p>
            <a:endParaRPr lang="en-US"/>
          </a:p>
        </p:txBody>
      </p:sp>
    </p:spTree>
    <p:extLst>
      <p:ext uri="{BB962C8B-B14F-4D97-AF65-F5344CB8AC3E}">
        <p14:creationId xmlns:p14="http://schemas.microsoft.com/office/powerpoint/2010/main" val="27022898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cc6_Title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0" y="0"/>
            <a:ext cx="12192000" cy="5880100"/>
          </a:xfrm>
          <a:prstGeom prst="rect">
            <a:avLst/>
          </a:prstGeom>
          <a:gradFill flip="none" rotWithShape="1">
            <a:gsLst>
              <a:gs pos="0">
                <a:srgbClr val="ECECEC"/>
              </a:gs>
              <a:gs pos="50000">
                <a:schemeClr val="bg1"/>
              </a:gs>
            </a:gsLst>
            <a:lin ang="13500000" scaled="1"/>
            <a:tileRect/>
          </a:gra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800">
              <a:lnSpc>
                <a:spcPct val="100000"/>
              </a:lnSpc>
              <a:spcBef>
                <a:spcPct val="50000"/>
              </a:spcBef>
              <a:spcAft>
                <a:spcPct val="0"/>
              </a:spcAft>
            </a:pPr>
            <a:endParaRPr lang="en-US" sz="1350" dirty="0" smtClean="0">
              <a:solidFill>
                <a:srgbClr val="FFFFFF"/>
              </a:solidFill>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5384"/>
          <a:stretch/>
        </p:blipFill>
        <p:spPr>
          <a:xfrm>
            <a:off x="7757333" y="943896"/>
            <a:ext cx="4434668" cy="4936203"/>
          </a:xfrm>
          <a:prstGeom prst="rect">
            <a:avLst/>
          </a:prstGeom>
        </p:spPr>
      </p:pic>
      <p:sp>
        <p:nvSpPr>
          <p:cNvPr id="19" name="Rectangle 122"/>
          <p:cNvSpPr>
            <a:spLocks noGrp="1" noChangeArrowheads="1"/>
          </p:cNvSpPr>
          <p:nvPr>
            <p:ph type="ctrTitle"/>
          </p:nvPr>
        </p:nvSpPr>
        <p:spPr bwMode="auto">
          <a:xfrm>
            <a:off x="469901" y="1463899"/>
            <a:ext cx="7921624" cy="1820204"/>
          </a:xfrm>
          <a:ln>
            <a:noFill/>
          </a:ln>
        </p:spPr>
        <p:txBody>
          <a:bodyPr tIns="0" bIns="0" anchor="b" anchorCtr="0">
            <a:normAutofit/>
          </a:bodyPr>
          <a:lstStyle>
            <a:lvl1pPr>
              <a:lnSpc>
                <a:spcPct val="90000"/>
              </a:lnSpc>
              <a:spcBef>
                <a:spcPts val="1000"/>
              </a:spcBef>
              <a:spcAft>
                <a:spcPts val="300"/>
              </a:spcAft>
              <a:defRPr sz="3400" baseline="0">
                <a:solidFill>
                  <a:schemeClr val="tx1"/>
                </a:solidFill>
                <a:latin typeface="Arial"/>
                <a:cs typeface="Arial"/>
              </a:defRPr>
            </a:lvl1pPr>
          </a:lstStyle>
          <a:p>
            <a:r>
              <a:rPr lang="en-US" dirty="0" smtClean="0"/>
              <a:t>Click to edit Master title style</a:t>
            </a:r>
            <a:endParaRPr lang="en-US" dirty="0"/>
          </a:p>
        </p:txBody>
      </p:sp>
      <p:sp>
        <p:nvSpPr>
          <p:cNvPr id="20" name="Rectangle 223"/>
          <p:cNvSpPr>
            <a:spLocks noGrp="1" noChangeArrowheads="1"/>
          </p:cNvSpPr>
          <p:nvPr>
            <p:ph type="subTitle" idx="1"/>
          </p:nvPr>
        </p:nvSpPr>
        <p:spPr bwMode="auto">
          <a:xfrm>
            <a:off x="469899" y="3730110"/>
            <a:ext cx="5238005" cy="430887"/>
          </a:xfrm>
          <a:prstGeom prst="rect">
            <a:avLst/>
          </a:prstGeom>
          <a:ln/>
        </p:spPr>
        <p:txBody>
          <a:bodyPr wrap="square" bIns="0" anchor="t" anchorCtr="0">
            <a:spAutoFit/>
          </a:bodyPr>
          <a:lstStyle>
            <a:lvl1pPr marL="0" indent="0" algn="l">
              <a:lnSpc>
                <a:spcPct val="100000"/>
              </a:lnSpc>
              <a:spcBef>
                <a:spcPts val="0"/>
              </a:spcBef>
              <a:spcAft>
                <a:spcPts val="600"/>
              </a:spcAft>
              <a:buFont typeface="Times" pitchFamily="18" charset="0"/>
              <a:buNone/>
              <a:defRPr sz="2800">
                <a:solidFill>
                  <a:srgbClr val="000000"/>
                </a:solidFill>
              </a:defRPr>
            </a:lvl1pPr>
          </a:lstStyle>
          <a:p>
            <a:r>
              <a:rPr lang="en-US" dirty="0" smtClean="0"/>
              <a:t>Click to edit Master subtitle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317118" y="6205425"/>
            <a:ext cx="1417320" cy="325984"/>
          </a:xfrm>
          <a:prstGeom prst="rect">
            <a:avLst/>
          </a:prstGeom>
        </p:spPr>
      </p:pic>
      <p:sp>
        <p:nvSpPr>
          <p:cNvPr id="12" name="Text Placeholder 6"/>
          <p:cNvSpPr>
            <a:spLocks noGrp="1"/>
          </p:cNvSpPr>
          <p:nvPr>
            <p:ph type="body" sz="quarter" idx="10"/>
          </p:nvPr>
        </p:nvSpPr>
        <p:spPr bwMode="gray">
          <a:xfrm>
            <a:off x="469899" y="133350"/>
            <a:ext cx="7921625" cy="810547"/>
          </a:xfrm>
        </p:spPr>
        <p:txBody>
          <a:bodyPr wrap="square" anchor="b" anchorCtr="0">
            <a:noAutofit/>
          </a:bodyPr>
          <a:lstStyle>
            <a:lvl1pPr marL="0" indent="0">
              <a:spcBef>
                <a:spcPts val="600"/>
              </a:spcBef>
              <a:buFontTx/>
              <a:buNone/>
              <a:defRPr lang="en-US" sz="1800" b="1" dirty="0" smtClean="0">
                <a:solidFill>
                  <a:srgbClr val="7FA037"/>
                </a:solidFill>
                <a:latin typeface="Arial Narrow" panose="020B0606020202030204" pitchFamily="34" charset="0"/>
                <a:ea typeface="+mn-ea"/>
                <a:cs typeface="+mn-cs"/>
              </a:defRPr>
            </a:lvl1pPr>
            <a:lvl2pPr marL="0" indent="0">
              <a:spcBef>
                <a:spcPts val="600"/>
              </a:spcBef>
              <a:buFontTx/>
              <a:buNone/>
              <a:defRPr sz="1600" baseline="0">
                <a:solidFill>
                  <a:srgbClr val="7FA037"/>
                </a:solidFill>
                <a:latin typeface="Arial Narrow" panose="020B0606020202030204" pitchFamily="34" charset="0"/>
              </a:defRPr>
            </a:lvl2pPr>
            <a:lvl3pPr marL="731520" indent="0">
              <a:buFontTx/>
              <a:buNone/>
              <a:defRPr/>
            </a:lvl3pPr>
            <a:lvl4pPr marL="1097280" indent="0">
              <a:buFontTx/>
              <a:buNone/>
              <a:defRPr/>
            </a:lvl4pPr>
            <a:lvl5pPr marL="1463040" indent="0">
              <a:buFontTx/>
              <a:buNone/>
              <a:defRPr/>
            </a:lvl5pPr>
          </a:lstStyle>
          <a:p>
            <a:pPr marL="0" marR="0" lvl="0" indent="0" algn="l" rtl="0" eaLnBrk="1" fontAlgn="base" hangingPunct="1">
              <a:lnSpc>
                <a:spcPct val="90000"/>
              </a:lnSpc>
              <a:spcBef>
                <a:spcPts val="450"/>
              </a:spcBef>
              <a:spcAft>
                <a:spcPts val="250"/>
              </a:spcAft>
              <a:buClr>
                <a:srgbClr val="00529B"/>
              </a:buClr>
              <a:buSzPct val="100000"/>
              <a:buFontTx/>
              <a:buNone/>
            </a:pPr>
            <a:r>
              <a:rPr lang="en-US" dirty="0" smtClean="0"/>
              <a:t>Click to edit Master text styles</a:t>
            </a:r>
          </a:p>
          <a:p>
            <a:pPr lvl="1"/>
            <a:r>
              <a:rPr lang="en-US" dirty="0" smtClean="0"/>
              <a:t>Insert Date and Place</a:t>
            </a:r>
            <a:endParaRPr lang="en-US" dirty="0"/>
          </a:p>
        </p:txBody>
      </p:sp>
      <p:sp>
        <p:nvSpPr>
          <p:cNvPr id="13" name="TextBox 12"/>
          <p:cNvSpPr txBox="1"/>
          <p:nvPr userDrawn="1"/>
        </p:nvSpPr>
        <p:spPr bwMode="gray">
          <a:xfrm>
            <a:off x="469900" y="6252826"/>
            <a:ext cx="8634772" cy="290849"/>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
            </a:r>
            <a:br>
              <a:rPr lang="en-US" sz="700" dirty="0" smtClean="0">
                <a:solidFill>
                  <a:srgbClr val="969696"/>
                </a:solidFill>
              </a:rPr>
            </a:br>
            <a:r>
              <a:rPr lang="en-US" sz="700" dirty="0" smtClean="0">
                <a:solidFill>
                  <a:srgbClr val="969696"/>
                </a:solidFill>
              </a:rPr>
              <a:t>contain </a:t>
            </a:r>
            <a:r>
              <a:rPr lang="en-US" sz="700" dirty="0">
                <a:solidFill>
                  <a:srgbClr val="969696"/>
                </a:solidFill>
              </a:rPr>
              <a:t>information 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2015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363873626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_2">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1"/>
            <a:ext cx="12192000" cy="61722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30793"/>
          <a:stretch/>
        </p:blipFill>
        <p:spPr bwMode="gray">
          <a:xfrm>
            <a:off x="99407" y="-19050"/>
            <a:ext cx="7911321" cy="6079788"/>
          </a:xfrm>
          <a:prstGeom prst="rect">
            <a:avLst/>
          </a:prstGeom>
        </p:spPr>
      </p:pic>
      <p:sp>
        <p:nvSpPr>
          <p:cNvPr id="11" name="Rectangle 7"/>
          <p:cNvSpPr>
            <a:spLocks noChangeArrowheads="1"/>
          </p:cNvSpPr>
          <p:nvPr userDrawn="1"/>
        </p:nvSpPr>
        <p:spPr bwMode="gray">
          <a:xfrm>
            <a:off x="3733800" y="2382092"/>
            <a:ext cx="7772400" cy="3337560"/>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sp>
        <p:nvSpPr>
          <p:cNvPr id="19" name="Rectangle 122"/>
          <p:cNvSpPr>
            <a:spLocks noGrp="1" noChangeArrowheads="1"/>
          </p:cNvSpPr>
          <p:nvPr>
            <p:ph type="ctrTitle"/>
          </p:nvPr>
        </p:nvSpPr>
        <p:spPr bwMode="auto">
          <a:xfrm>
            <a:off x="4186764" y="2585066"/>
            <a:ext cx="6878238" cy="1783400"/>
          </a:xfrm>
          <a:ln>
            <a:noFill/>
          </a:ln>
        </p:spPr>
        <p:txBody>
          <a:bodyPr tIns="0" bIns="0" anchor="t" anchorCtr="0">
            <a:normAutofit/>
          </a:bodyPr>
          <a:lstStyle>
            <a:lvl1pPr>
              <a:lnSpc>
                <a:spcPct val="100000"/>
              </a:lnSpc>
              <a:spcBef>
                <a:spcPts val="1000"/>
              </a:spcBef>
              <a:spcAft>
                <a:spcPts val="300"/>
              </a:spcAft>
              <a:defRPr sz="3400" baseline="0">
                <a:solidFill>
                  <a:schemeClr val="tx1"/>
                </a:solidFill>
                <a:latin typeface="Arial"/>
                <a:cs typeface="Arial"/>
              </a:defRPr>
            </a:lvl1pPr>
          </a:lstStyle>
          <a:p>
            <a:r>
              <a:rPr lang="en-US" dirty="0" smtClean="0"/>
              <a:t>Click to edit Master title style</a:t>
            </a:r>
            <a:endParaRPr lang="en-US" dirty="0"/>
          </a:p>
        </p:txBody>
      </p:sp>
      <p:sp>
        <p:nvSpPr>
          <p:cNvPr id="20" name="Rectangle 223"/>
          <p:cNvSpPr>
            <a:spLocks noGrp="1" noChangeArrowheads="1"/>
          </p:cNvSpPr>
          <p:nvPr>
            <p:ph type="subTitle" idx="1"/>
          </p:nvPr>
        </p:nvSpPr>
        <p:spPr bwMode="auto">
          <a:xfrm>
            <a:off x="4186764" y="4958342"/>
            <a:ext cx="4465110" cy="369332"/>
          </a:xfrm>
          <a:prstGeom prst="rect">
            <a:avLst/>
          </a:prstGeom>
          <a:ln/>
        </p:spPr>
        <p:txBody>
          <a:bodyPr wrap="square" bIns="0" anchor="b" anchorCtr="0">
            <a:spAutoFit/>
          </a:bodyPr>
          <a:lstStyle>
            <a:lvl1pPr marL="0" indent="0" algn="l">
              <a:lnSpc>
                <a:spcPct val="100000"/>
              </a:lnSpc>
              <a:spcBef>
                <a:spcPts val="0"/>
              </a:spcBef>
              <a:spcAft>
                <a:spcPts val="600"/>
              </a:spcAft>
              <a:buFont typeface="Times" pitchFamily="18" charset="0"/>
              <a:buNone/>
              <a:defRPr sz="2400">
                <a:solidFill>
                  <a:srgbClr val="000000"/>
                </a:solidFill>
              </a:defRPr>
            </a:lvl1pPr>
          </a:lstStyle>
          <a:p>
            <a:r>
              <a:rPr lang="en-US" dirty="0" smtClean="0"/>
              <a:t>Click to edit Master subtitle style</a:t>
            </a:r>
            <a:endParaRPr lang="en-US" dirty="0"/>
          </a:p>
        </p:txBody>
      </p:sp>
      <p:pic>
        <p:nvPicPr>
          <p:cNvPr id="26" name="Picture 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9099042" y="4820732"/>
            <a:ext cx="1965960" cy="452171"/>
          </a:xfrm>
          <a:prstGeom prst="rect">
            <a:avLst/>
          </a:prstGeom>
        </p:spPr>
      </p:pic>
      <p:sp>
        <p:nvSpPr>
          <p:cNvPr id="9" name="TextBox 8"/>
          <p:cNvSpPr txBox="1"/>
          <p:nvPr userDrawn="1"/>
        </p:nvSpPr>
        <p:spPr bwMode="gray">
          <a:xfrm>
            <a:off x="312739" y="6252826"/>
            <a:ext cx="11420474" cy="290849"/>
          </a:xfrm>
          <a:prstGeom prst="rect">
            <a:avLst/>
          </a:prstGeom>
          <a:solidFill>
            <a:schemeClr val="bg1"/>
          </a:solidFill>
        </p:spPr>
        <p:txBody>
          <a:bodyPr wrap="square" lIns="0" tIns="0" rIns="0" bIns="0" anchor="b" anchorCtr="0">
            <a:noAutofit/>
          </a:bodyPr>
          <a:lstStyle/>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a:t>
            </a:r>
            <a:r>
              <a:rPr lang="en-US" sz="700" dirty="0" smtClean="0">
                <a:solidFill>
                  <a:srgbClr val="969696"/>
                </a:solidFill>
              </a:rPr>
              <a:t>This </a:t>
            </a:r>
            <a:r>
              <a:rPr lang="en-US" sz="700" dirty="0">
                <a:solidFill>
                  <a:srgbClr val="969696"/>
                </a:solidFill>
              </a:rPr>
              <a:t>presentation may </a:t>
            </a:r>
            <a:r>
              <a:rPr lang="en-US" sz="700" dirty="0" smtClean="0">
                <a:solidFill>
                  <a:srgbClr val="969696"/>
                </a:solidFill>
              </a:rPr>
              <a:t/>
            </a:r>
            <a:br>
              <a:rPr lang="en-US" sz="700" dirty="0" smtClean="0">
                <a:solidFill>
                  <a:srgbClr val="969696"/>
                </a:solidFill>
              </a:rPr>
            </a:br>
            <a:r>
              <a:rPr lang="en-US" sz="700" dirty="0" smtClean="0">
                <a:solidFill>
                  <a:srgbClr val="969696"/>
                </a:solidFill>
              </a:rPr>
              <a:t>contain </a:t>
            </a:r>
            <a:r>
              <a:rPr lang="en-US" sz="700" dirty="0">
                <a:solidFill>
                  <a:srgbClr val="969696"/>
                </a:solidFill>
              </a:rPr>
              <a:t>information 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2015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122266573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lide_2b">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bwMode="gray">
          <a:xfrm>
            <a:off x="0" y="-19050"/>
            <a:ext cx="12192000" cy="6191249"/>
            <a:chOff x="0" y="-19050"/>
            <a:chExt cx="12192000" cy="6191249"/>
          </a:xfrm>
        </p:grpSpPr>
        <p:sp>
          <p:nvSpPr>
            <p:cNvPr id="10" name="Rectangle 9"/>
            <p:cNvSpPr/>
            <p:nvPr userDrawn="1"/>
          </p:nvSpPr>
          <p:spPr bwMode="gray">
            <a:xfrm>
              <a:off x="0" y="-1"/>
              <a:ext cx="12192000" cy="61722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30793"/>
            <a:stretch/>
          </p:blipFill>
          <p:spPr bwMode="gray">
            <a:xfrm>
              <a:off x="99407" y="-19050"/>
              <a:ext cx="7911321" cy="6079788"/>
            </a:xfrm>
            <a:prstGeom prst="rect">
              <a:avLst/>
            </a:prstGeom>
          </p:spPr>
        </p:pic>
      </p:grpSp>
      <p:sp>
        <p:nvSpPr>
          <p:cNvPr id="15"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18" name="Rectangle 7"/>
          <p:cNvSpPr>
            <a:spLocks noChangeArrowheads="1"/>
          </p:cNvSpPr>
          <p:nvPr userDrawn="1"/>
        </p:nvSpPr>
        <p:spPr bwMode="gray">
          <a:xfrm>
            <a:off x="3733800" y="2382092"/>
            <a:ext cx="7772400" cy="3337560"/>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sp>
        <p:nvSpPr>
          <p:cNvPr id="19" name="Rectangle 122"/>
          <p:cNvSpPr>
            <a:spLocks noGrp="1" noChangeArrowheads="1"/>
          </p:cNvSpPr>
          <p:nvPr>
            <p:ph type="ctrTitle"/>
          </p:nvPr>
        </p:nvSpPr>
        <p:spPr bwMode="auto">
          <a:xfrm>
            <a:off x="4186764" y="2585066"/>
            <a:ext cx="6878238" cy="1783400"/>
          </a:xfrm>
          <a:ln>
            <a:noFill/>
          </a:ln>
        </p:spPr>
        <p:txBody>
          <a:bodyPr tIns="0" bIns="0" anchor="t" anchorCtr="0">
            <a:normAutofit/>
          </a:bodyPr>
          <a:lstStyle>
            <a:lvl1pPr>
              <a:lnSpc>
                <a:spcPct val="100000"/>
              </a:lnSpc>
              <a:spcBef>
                <a:spcPts val="1000"/>
              </a:spcBef>
              <a:spcAft>
                <a:spcPts val="300"/>
              </a:spcAft>
              <a:defRPr sz="3400" baseline="0">
                <a:solidFill>
                  <a:schemeClr val="tx1"/>
                </a:solidFill>
                <a:latin typeface="Arial"/>
                <a:cs typeface="Arial"/>
              </a:defRPr>
            </a:lvl1pPr>
          </a:lstStyle>
          <a:p>
            <a:r>
              <a:rPr lang="en-US" dirty="0" smtClean="0"/>
              <a:t>Click to edit Master title style</a:t>
            </a:r>
            <a:endParaRPr lang="en-US" dirty="0"/>
          </a:p>
        </p:txBody>
      </p:sp>
      <p:sp>
        <p:nvSpPr>
          <p:cNvPr id="20" name="Rectangle 223"/>
          <p:cNvSpPr>
            <a:spLocks noGrp="1" noChangeArrowheads="1"/>
          </p:cNvSpPr>
          <p:nvPr>
            <p:ph type="subTitle" idx="1"/>
          </p:nvPr>
        </p:nvSpPr>
        <p:spPr bwMode="auto">
          <a:xfrm>
            <a:off x="4186764" y="4958342"/>
            <a:ext cx="4465110" cy="369332"/>
          </a:xfrm>
          <a:prstGeom prst="rect">
            <a:avLst/>
          </a:prstGeom>
          <a:ln/>
        </p:spPr>
        <p:txBody>
          <a:bodyPr wrap="square" bIns="0" anchor="b" anchorCtr="0">
            <a:spAutoFit/>
          </a:bodyPr>
          <a:lstStyle>
            <a:lvl1pPr marL="0" indent="0" algn="l">
              <a:lnSpc>
                <a:spcPct val="100000"/>
              </a:lnSpc>
              <a:spcBef>
                <a:spcPts val="0"/>
              </a:spcBef>
              <a:spcAft>
                <a:spcPts val="600"/>
              </a:spcAft>
              <a:buFont typeface="Times" pitchFamily="18" charset="0"/>
              <a:buNone/>
              <a:defRPr sz="2400">
                <a:solidFill>
                  <a:srgbClr val="000000"/>
                </a:solidFill>
              </a:defRPr>
            </a:lvl1pPr>
          </a:lstStyle>
          <a:p>
            <a:r>
              <a:rPr lang="en-US" dirty="0" smtClean="0"/>
              <a:t>Click to edit Master subtitle style</a:t>
            </a:r>
            <a:endParaRPr lang="en-US" dirty="0"/>
          </a:p>
        </p:txBody>
      </p:sp>
      <p:pic>
        <p:nvPicPr>
          <p:cNvPr id="26" name="Picture 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9099042" y="4820732"/>
            <a:ext cx="1965960" cy="452171"/>
          </a:xfrm>
          <a:prstGeom prst="rect">
            <a:avLst/>
          </a:prstGeom>
        </p:spPr>
      </p:pic>
      <p:sp>
        <p:nvSpPr>
          <p:cNvPr id="9" name="TextBox 8"/>
          <p:cNvSpPr txBox="1"/>
          <p:nvPr userDrawn="1"/>
        </p:nvSpPr>
        <p:spPr bwMode="gray">
          <a:xfrm>
            <a:off x="310897" y="6252826"/>
            <a:ext cx="11286128" cy="290849"/>
          </a:xfrm>
          <a:prstGeom prst="rect">
            <a:avLst/>
          </a:prstGeom>
          <a:solidFill>
            <a:schemeClr val="bg1"/>
          </a:solidFill>
        </p:spPr>
        <p:txBody>
          <a:bodyPr wrap="square" lIns="0" tIns="0" rIns="0" bIns="0" anchor="b" anchorCtr="0">
            <a:noAutofit/>
          </a:bodyPr>
          <a:lstStyle/>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a:t>
            </a:r>
            <a:r>
              <a:rPr lang="en-US" sz="700" dirty="0" smtClean="0">
                <a:solidFill>
                  <a:srgbClr val="969696"/>
                </a:solidFill>
              </a:rPr>
              <a:t>This </a:t>
            </a:r>
            <a:r>
              <a:rPr lang="en-US" sz="700" dirty="0">
                <a:solidFill>
                  <a:srgbClr val="969696"/>
                </a:solidFill>
              </a:rPr>
              <a:t>presentation may </a:t>
            </a:r>
            <a:r>
              <a:rPr lang="en-US" sz="700" dirty="0" smtClean="0">
                <a:solidFill>
                  <a:srgbClr val="969696"/>
                </a:solidFill>
              </a:rPr>
              <a:t/>
            </a:r>
            <a:br>
              <a:rPr lang="en-US" sz="700" dirty="0" smtClean="0">
                <a:solidFill>
                  <a:srgbClr val="969696"/>
                </a:solidFill>
              </a:rPr>
            </a:br>
            <a:r>
              <a:rPr lang="en-US" sz="700" dirty="0" smtClean="0">
                <a:solidFill>
                  <a:srgbClr val="969696"/>
                </a:solidFill>
              </a:rPr>
              <a:t>contain </a:t>
            </a:r>
            <a:r>
              <a:rPr lang="en-US" sz="700" dirty="0">
                <a:solidFill>
                  <a:srgbClr val="969696"/>
                </a:solidFill>
              </a:rPr>
              <a:t>information 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2015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1061401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image" Target="../media/image1.pn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oleObject" Target="../embeddings/oleObject5.bin"/><Relationship Id="rId3" Type="http://schemas.openxmlformats.org/officeDocument/2006/relationships/slideLayout" Target="../slideLayouts/slideLayout64.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tags" Target="../tags/tag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41"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vmlDrawing" Target="../drawings/vmlDrawing5.vml"/><Relationship Id="rId40" Type="http://schemas.openxmlformats.org/officeDocument/2006/relationships/image" Target="../media/image3.emf"/><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theme" Target="../theme/theme3.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image" Target="../media/image1.png"/><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8.xml"/><Relationship Id="rId7" Type="http://schemas.openxmlformats.org/officeDocument/2006/relationships/theme" Target="../theme/theme5.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5" Type="http://schemas.openxmlformats.org/officeDocument/2006/relationships/slideLayout" Target="../slideLayouts/slideLayout130.xml"/><Relationship Id="rId4" Type="http://schemas.openxmlformats.org/officeDocument/2006/relationships/slideLayout" Target="../slideLayouts/slideLayout1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33" Type="http://schemas.openxmlformats.org/officeDocument/2006/relationships/image" Target="../media/image1.png"/><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29" Type="http://schemas.openxmlformats.org/officeDocument/2006/relationships/slideLayout" Target="../slideLayouts/slideLayout160.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32" Type="http://schemas.openxmlformats.org/officeDocument/2006/relationships/theme" Target="../theme/theme6.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28" Type="http://schemas.openxmlformats.org/officeDocument/2006/relationships/slideLayout" Target="../slideLayouts/slideLayout159.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31" Type="http://schemas.openxmlformats.org/officeDocument/2006/relationships/slideLayout" Target="../slideLayouts/slideLayout162.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slideLayout" Target="../slideLayouts/slideLayout158.xml"/><Relationship Id="rId30" Type="http://schemas.openxmlformats.org/officeDocument/2006/relationships/slideLayout" Target="../slideLayouts/slideLayout1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26" Type="http://schemas.openxmlformats.org/officeDocument/2006/relationships/slideLayout" Target="../slideLayouts/slideLayout188.xml"/><Relationship Id="rId39" Type="http://schemas.openxmlformats.org/officeDocument/2006/relationships/theme" Target="../theme/theme7.xml"/><Relationship Id="rId3" Type="http://schemas.openxmlformats.org/officeDocument/2006/relationships/slideLayout" Target="../slideLayouts/slideLayout165.xml"/><Relationship Id="rId21" Type="http://schemas.openxmlformats.org/officeDocument/2006/relationships/slideLayout" Target="../slideLayouts/slideLayout183.xml"/><Relationship Id="rId34" Type="http://schemas.openxmlformats.org/officeDocument/2006/relationships/slideLayout" Target="../slideLayouts/slideLayout196.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5" Type="http://schemas.openxmlformats.org/officeDocument/2006/relationships/slideLayout" Target="../slideLayouts/slideLayout187.xml"/><Relationship Id="rId33" Type="http://schemas.openxmlformats.org/officeDocument/2006/relationships/slideLayout" Target="../slideLayouts/slideLayout195.xml"/><Relationship Id="rId38" Type="http://schemas.openxmlformats.org/officeDocument/2006/relationships/slideLayout" Target="../slideLayouts/slideLayout200.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slideLayout" Target="../slideLayouts/slideLayout182.xml"/><Relationship Id="rId29" Type="http://schemas.openxmlformats.org/officeDocument/2006/relationships/slideLayout" Target="../slideLayouts/slideLayout191.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24" Type="http://schemas.openxmlformats.org/officeDocument/2006/relationships/slideLayout" Target="../slideLayouts/slideLayout186.xml"/><Relationship Id="rId32" Type="http://schemas.openxmlformats.org/officeDocument/2006/relationships/slideLayout" Target="../slideLayouts/slideLayout194.xml"/><Relationship Id="rId37" Type="http://schemas.openxmlformats.org/officeDocument/2006/relationships/slideLayout" Target="../slideLayouts/slideLayout199.xml"/><Relationship Id="rId40" Type="http://schemas.openxmlformats.org/officeDocument/2006/relationships/image" Target="../media/image1.png"/><Relationship Id="rId5" Type="http://schemas.openxmlformats.org/officeDocument/2006/relationships/slideLayout" Target="../slideLayouts/slideLayout167.xml"/><Relationship Id="rId15" Type="http://schemas.openxmlformats.org/officeDocument/2006/relationships/slideLayout" Target="../slideLayouts/slideLayout177.xml"/><Relationship Id="rId23" Type="http://schemas.openxmlformats.org/officeDocument/2006/relationships/slideLayout" Target="../slideLayouts/slideLayout185.xml"/><Relationship Id="rId28" Type="http://schemas.openxmlformats.org/officeDocument/2006/relationships/slideLayout" Target="../slideLayouts/slideLayout190.xml"/><Relationship Id="rId36" Type="http://schemas.openxmlformats.org/officeDocument/2006/relationships/slideLayout" Target="../slideLayouts/slideLayout198.xml"/><Relationship Id="rId10" Type="http://schemas.openxmlformats.org/officeDocument/2006/relationships/slideLayout" Target="../slideLayouts/slideLayout172.xml"/><Relationship Id="rId19" Type="http://schemas.openxmlformats.org/officeDocument/2006/relationships/slideLayout" Target="../slideLayouts/slideLayout181.xml"/><Relationship Id="rId31" Type="http://schemas.openxmlformats.org/officeDocument/2006/relationships/slideLayout" Target="../slideLayouts/slideLayout193.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slideLayout" Target="../slideLayouts/slideLayout184.xml"/><Relationship Id="rId27" Type="http://schemas.openxmlformats.org/officeDocument/2006/relationships/slideLayout" Target="../slideLayouts/slideLayout189.xml"/><Relationship Id="rId30" Type="http://schemas.openxmlformats.org/officeDocument/2006/relationships/slideLayout" Target="../slideLayouts/slideLayout192.xml"/><Relationship Id="rId35" Type="http://schemas.openxmlformats.org/officeDocument/2006/relationships/slideLayout" Target="../slideLayouts/slideLayout1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26" Type="http://schemas.openxmlformats.org/officeDocument/2006/relationships/slideLayout" Target="../slideLayouts/slideLayout226.xml"/><Relationship Id="rId3" Type="http://schemas.openxmlformats.org/officeDocument/2006/relationships/slideLayout" Target="../slideLayouts/slideLayout203.xml"/><Relationship Id="rId21" Type="http://schemas.openxmlformats.org/officeDocument/2006/relationships/slideLayout" Target="../slideLayouts/slideLayout221.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29" Type="http://schemas.openxmlformats.org/officeDocument/2006/relationships/theme" Target="../theme/theme8.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slideLayout" Target="../slideLayouts/slideLayout224.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28" Type="http://schemas.openxmlformats.org/officeDocument/2006/relationships/slideLayout" Target="../slideLayouts/slideLayout228.xml"/><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slideLayout" Target="../slideLayouts/slideLayout222.xml"/><Relationship Id="rId27" Type="http://schemas.openxmlformats.org/officeDocument/2006/relationships/slideLayout" Target="../slideLayouts/slideLayout2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 name="Rectangle 53"/>
          <p:cNvSpPr>
            <a:spLocks noGrp="1" noChangeArrowheads="1"/>
          </p:cNvSpPr>
          <p:nvPr>
            <p:ph type="title"/>
          </p:nvPr>
        </p:nvSpPr>
        <p:spPr bwMode="auto">
          <a:xfrm>
            <a:off x="304800" y="228600"/>
            <a:ext cx="11576050" cy="5355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2" name="Text Placeholder 1"/>
          <p:cNvSpPr>
            <a:spLocks noGrp="1"/>
          </p:cNvSpPr>
          <p:nvPr userDrawn="1">
            <p:ph type="body" idx="1"/>
          </p:nvPr>
        </p:nvSpPr>
        <p:spPr bwMode="gray">
          <a:xfrm>
            <a:off x="304800" y="1325564"/>
            <a:ext cx="11576050" cy="4554536"/>
          </a:xfrm>
          <a:prstGeom prst="rect">
            <a:avLst/>
          </a:prstGeom>
        </p:spPr>
        <p:txBody>
          <a:bodyPr vert="horz" lIns="0" tIns="0" rIns="4572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rgbClr val="B2B2B2"/>
                </a:solidFill>
              </a:rPr>
              <a:pPr algn="l">
                <a:spcBef>
                  <a:spcPts val="0"/>
                </a:spcBef>
                <a:spcAft>
                  <a:spcPts val="600"/>
                </a:spcAft>
                <a:tabLst>
                  <a:tab pos="228600" algn="l"/>
                </a:tabLst>
              </a:pPr>
              <a:t>‹#›</a:t>
            </a:fld>
            <a:r>
              <a:rPr lang="en-US" dirty="0" smtClean="0">
                <a:solidFill>
                  <a:srgbClr val="B2B2B2"/>
                </a:solidFill>
              </a:rPr>
              <a:t>	© 2018 Gartner, Inc. and/or its affiliates. All rights reserved.</a:t>
            </a:r>
            <a:endParaRPr lang="en-US" dirty="0">
              <a:solidFill>
                <a:srgbClr val="B2B2B2"/>
              </a:solidFill>
            </a:endParaRPr>
          </a:p>
        </p:txBody>
      </p:sp>
      <p:pic>
        <p:nvPicPr>
          <p:cNvPr id="12" name="Gartner Logo"/>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bwMode="gray">
          <a:xfrm>
            <a:off x="10460359" y="6200775"/>
            <a:ext cx="1420491" cy="323116"/>
          </a:xfrm>
          <a:prstGeom prst="rect">
            <a:avLst/>
          </a:prstGeom>
        </p:spPr>
      </p:pic>
    </p:spTree>
    <p:extLst>
      <p:ext uri="{BB962C8B-B14F-4D97-AF65-F5344CB8AC3E}">
        <p14:creationId xmlns:p14="http://schemas.microsoft.com/office/powerpoint/2010/main" val="4082577328"/>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 id="2147484769" r:id="rId12"/>
    <p:sldLayoutId id="2147484770" r:id="rId13"/>
    <p:sldLayoutId id="2147484771" r:id="rId14"/>
    <p:sldLayoutId id="2147484772" r:id="rId15"/>
    <p:sldLayoutId id="2147484773" r:id="rId16"/>
    <p:sldLayoutId id="2147484774" r:id="rId17"/>
    <p:sldLayoutId id="2147484775" r:id="rId18"/>
    <p:sldLayoutId id="2147484776" r:id="rId19"/>
    <p:sldLayoutId id="2147484777" r:id="rId20"/>
    <p:sldLayoutId id="2147484778" r:id="rId21"/>
    <p:sldLayoutId id="2147484798" r:id="rId22"/>
    <p:sldLayoutId id="2147484780" r:id="rId23"/>
    <p:sldLayoutId id="2147484781" r:id="rId24"/>
    <p:sldLayoutId id="2147484782" r:id="rId25"/>
    <p:sldLayoutId id="2147484785" r:id="rId26"/>
    <p:sldLayoutId id="2147484786" r:id="rId27"/>
    <p:sldLayoutId id="2147484787" r:id="rId28"/>
    <p:sldLayoutId id="2147484788" r:id="rId29"/>
    <p:sldLayoutId id="2147484789" r:id="rId30"/>
    <p:sldLayoutId id="2147484790" r:id="rId31"/>
    <p:sldLayoutId id="2147484791" r:id="rId32"/>
    <p:sldLayoutId id="2147484792" r:id="rId33"/>
    <p:sldLayoutId id="2147484793" r:id="rId34"/>
    <p:sldLayoutId id="2147484794" r:id="rId35"/>
  </p:sldLayoutIdLst>
  <p:transition/>
  <p:timing>
    <p:tnLst>
      <p:par>
        <p:cTn id="1" dur="indefinite" restart="never" nodeType="tmRoot"/>
      </p:par>
    </p:tnLst>
  </p:timing>
  <p:hf sldNum="0" hdr="0" ftr="0" dt="0"/>
  <p:txStyles>
    <p:title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56">
          <p15:clr>
            <a:srgbClr val="FDE53C"/>
          </p15:clr>
        </p15:guide>
        <p15:guide id="2" pos="192">
          <p15:clr>
            <a:srgbClr val="FDE53C"/>
          </p15:clr>
        </p15:guide>
        <p15:guide id="3" pos="7484">
          <p15:clr>
            <a:srgbClr val="FDE53C"/>
          </p15:clr>
        </p15:guide>
        <p15:guide id="4" orient="horz" pos="3906">
          <p15:clr>
            <a:srgbClr val="FDE53C"/>
          </p15:clr>
        </p15:guide>
        <p15:guide id="5" pos="5120">
          <p15:clr>
            <a:srgbClr val="5ACBF0"/>
          </p15:clr>
        </p15:guide>
        <p15:guide id="6" orient="horz" pos="3704">
          <p15:clr>
            <a:srgbClr val="FBAE40"/>
          </p15:clr>
        </p15:guide>
        <p15:guide id="7" pos="2561">
          <p15:clr>
            <a:srgbClr val="5ACBF0"/>
          </p15:clr>
        </p15:guide>
        <p15:guide id="8" orient="horz" pos="1440">
          <p15:clr>
            <a:srgbClr val="5ACBF0"/>
          </p15:clr>
        </p15:guide>
        <p15:guide id="9" orient="horz" pos="2880">
          <p15:clr>
            <a:srgbClr val="5ACBF0"/>
          </p15:clr>
        </p15:guide>
        <p15:guide id="11" orient="horz" pos="834" userDrawn="1">
          <p15:clr>
            <a:srgbClr val="FDE53C"/>
          </p15:clr>
        </p15:guide>
        <p15:guide id="12" orient="horz" pos="4111" userDrawn="1">
          <p15:clr>
            <a:srgbClr val="FDE53C"/>
          </p15:clr>
        </p15:guide>
        <p15:guide id="13" orient="horz" pos="772" userDrawn="1">
          <p15:clr>
            <a:srgbClr val="FDE53C"/>
          </p15:clr>
        </p15:guide>
        <p15:guide id="14" orient="horz" pos="198" userDrawn="1">
          <p15:clr>
            <a:srgbClr val="FDE53C"/>
          </p15:clr>
        </p15:guide>
        <p15:guide id="15" pos="3840" userDrawn="1">
          <p15:clr>
            <a:srgbClr val="A4A3A4"/>
          </p15:clr>
        </p15:guide>
        <p15:guide id="16" orient="horz" pos="2160" userDrawn="1">
          <p15:clr>
            <a:srgbClr val="A4A3A4"/>
          </p15:clr>
        </p15:guide>
        <p15:guide id="17" pos="3774" userDrawn="1">
          <p15:clr>
            <a:srgbClr val="FDE53C"/>
          </p15:clr>
        </p15:guide>
        <p15:guide id="18" pos="3906" userDrawn="1">
          <p15:clr>
            <a:srgbClr val="FDE53C"/>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lumMod val="95000"/>
          </a:schemeClr>
        </a:solidFill>
        <a:effectLst/>
      </p:bgPr>
    </p:bg>
    <p:spTree>
      <p:nvGrpSpPr>
        <p:cNvPr id="1" name=""/>
        <p:cNvGrpSpPr/>
        <p:nvPr/>
      </p:nvGrpSpPr>
      <p:grpSpPr>
        <a:xfrm>
          <a:off x="0" y="0"/>
          <a:ext cx="0" cy="0"/>
          <a:chOff x="0" y="0"/>
          <a:chExt cx="0" cy="0"/>
        </a:xfrm>
      </p:grpSpPr>
      <p:sp>
        <p:nvSpPr>
          <p:cNvPr id="16" name="Rectangle 53"/>
          <p:cNvSpPr>
            <a:spLocks noGrp="1" noChangeArrowheads="1"/>
          </p:cNvSpPr>
          <p:nvPr>
            <p:ph type="title"/>
          </p:nvPr>
        </p:nvSpPr>
        <p:spPr bwMode="auto">
          <a:xfrm>
            <a:off x="304800" y="228600"/>
            <a:ext cx="11576050" cy="5355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2" name="Text Placeholder 1"/>
          <p:cNvSpPr>
            <a:spLocks noGrp="1"/>
          </p:cNvSpPr>
          <p:nvPr userDrawn="1">
            <p:ph type="body" idx="1"/>
          </p:nvPr>
        </p:nvSpPr>
        <p:spPr bwMode="gray">
          <a:xfrm>
            <a:off x="304800" y="1325564"/>
            <a:ext cx="11576050" cy="4554536"/>
          </a:xfrm>
          <a:prstGeom prst="rect">
            <a:avLst/>
          </a:prstGeom>
        </p:spPr>
        <p:txBody>
          <a:bodyPr vert="horz" lIns="0" tIns="0" rIns="4572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rgbClr val="B2B2B2"/>
                </a:solidFill>
              </a:rPr>
              <a:pPr algn="l">
                <a:spcBef>
                  <a:spcPts val="0"/>
                </a:spcBef>
                <a:spcAft>
                  <a:spcPts val="600"/>
                </a:spcAft>
                <a:tabLst>
                  <a:tab pos="228600" algn="l"/>
                </a:tabLst>
              </a:pPr>
              <a:t>‹#›</a:t>
            </a:fld>
            <a:r>
              <a:rPr lang="en-US" dirty="0" smtClean="0">
                <a:solidFill>
                  <a:srgbClr val="B2B2B2"/>
                </a:solidFill>
              </a:rPr>
              <a:t>	© 2018 Gartner, Inc. and/or its affiliates. All rights reserved.</a:t>
            </a:r>
            <a:endParaRPr lang="en-US" dirty="0">
              <a:solidFill>
                <a:srgbClr val="B2B2B2"/>
              </a:solidFill>
            </a:endParaRPr>
          </a:p>
        </p:txBody>
      </p:sp>
      <p:pic>
        <p:nvPicPr>
          <p:cNvPr id="12" name="Gartner Logo"/>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bwMode="gray">
          <a:xfrm>
            <a:off x="10460359" y="6200775"/>
            <a:ext cx="1420491" cy="323116"/>
          </a:xfrm>
          <a:prstGeom prst="rect">
            <a:avLst/>
          </a:prstGeom>
        </p:spPr>
      </p:pic>
    </p:spTree>
    <p:extLst>
      <p:ext uri="{BB962C8B-B14F-4D97-AF65-F5344CB8AC3E}">
        <p14:creationId xmlns:p14="http://schemas.microsoft.com/office/powerpoint/2010/main" val="2189380157"/>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 id="2147484814" r:id="rId12"/>
    <p:sldLayoutId id="2147484815" r:id="rId13"/>
    <p:sldLayoutId id="2147484816" r:id="rId14"/>
    <p:sldLayoutId id="2147484817" r:id="rId15"/>
    <p:sldLayoutId id="2147484818" r:id="rId16"/>
    <p:sldLayoutId id="2147484819" r:id="rId17"/>
    <p:sldLayoutId id="2147484820" r:id="rId18"/>
    <p:sldLayoutId id="2147484821" r:id="rId19"/>
    <p:sldLayoutId id="2147484822" r:id="rId20"/>
    <p:sldLayoutId id="2147484823" r:id="rId21"/>
    <p:sldLayoutId id="2147484824" r:id="rId22"/>
    <p:sldLayoutId id="2147484825" r:id="rId23"/>
    <p:sldLayoutId id="2147484826" r:id="rId24"/>
    <p:sldLayoutId id="2147484827" r:id="rId25"/>
    <p:sldLayoutId id="2147484828" r:id="rId26"/>
  </p:sldLayoutIdLst>
  <p:transition/>
  <p:timing>
    <p:tnLst>
      <p:par>
        <p:cTn id="1" dur="indefinite" restart="never" nodeType="tmRoot"/>
      </p:par>
    </p:tnLst>
  </p:timing>
  <p:hf sldNum="0" hdr="0" ftr="0" dt="0"/>
  <p:txStyles>
    <p:title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56">
          <p15:clr>
            <a:srgbClr val="FDE53C"/>
          </p15:clr>
        </p15:guide>
        <p15:guide id="2" pos="192">
          <p15:clr>
            <a:srgbClr val="FDE53C"/>
          </p15:clr>
        </p15:guide>
        <p15:guide id="3" pos="7484">
          <p15:clr>
            <a:srgbClr val="FDE53C"/>
          </p15:clr>
        </p15:guide>
        <p15:guide id="4" orient="horz" pos="3906">
          <p15:clr>
            <a:srgbClr val="FDE53C"/>
          </p15:clr>
        </p15:guide>
        <p15:guide id="5" pos="5120">
          <p15:clr>
            <a:srgbClr val="5ACBF0"/>
          </p15:clr>
        </p15:guide>
        <p15:guide id="6" orient="horz" pos="3704">
          <p15:clr>
            <a:srgbClr val="FBAE40"/>
          </p15:clr>
        </p15:guide>
        <p15:guide id="7" pos="2561">
          <p15:clr>
            <a:srgbClr val="5ACBF0"/>
          </p15:clr>
        </p15:guide>
        <p15:guide id="8" orient="horz" pos="1440">
          <p15:clr>
            <a:srgbClr val="5ACBF0"/>
          </p15:clr>
        </p15:guide>
        <p15:guide id="9" orient="horz" pos="2880">
          <p15:clr>
            <a:srgbClr val="5ACBF0"/>
          </p15:clr>
        </p15:guide>
        <p15:guide id="10" orient="horz" pos="834">
          <p15:clr>
            <a:srgbClr val="FDE53C"/>
          </p15:clr>
        </p15:guide>
        <p15:guide id="11" orient="horz" pos="4111">
          <p15:clr>
            <a:srgbClr val="FDE53C"/>
          </p15:clr>
        </p15:guide>
        <p15:guide id="12" orient="horz" pos="772">
          <p15:clr>
            <a:srgbClr val="FDE53C"/>
          </p15:clr>
        </p15:guide>
        <p15:guide id="13" pos="3840">
          <p15:clr>
            <a:srgbClr val="A4A3A4"/>
          </p15:clr>
        </p15:guide>
        <p15:guide id="14" orient="horz" pos="2160">
          <p15:clr>
            <a:srgbClr val="A4A3A4"/>
          </p15:clr>
        </p15:guide>
        <p15:guide id="15" pos="3774">
          <p15:clr>
            <a:srgbClr val="FDE53C"/>
          </p15:clr>
        </p15:guide>
        <p15:guide id="16" pos="3906">
          <p15:clr>
            <a:srgbClr val="FDE53C"/>
          </p15:clr>
        </p15:guide>
        <p15:guide id="0" orient="horz" pos="195" userDrawn="1">
          <p15:clr>
            <a:srgbClr val="FDE53C"/>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8"/>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128"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9" y="1590"/>
                        <a:ext cx="1587" cy="1587"/>
                      </a:xfrm>
                      <a:prstGeom prst="rect">
                        <a:avLst/>
                      </a:prstGeom>
                    </p:spPr>
                  </p:pic>
                </p:oleObj>
              </mc:Fallback>
            </mc:AlternateContent>
          </a:graphicData>
        </a:graphic>
      </p:graphicFrame>
      <p:sp>
        <p:nvSpPr>
          <p:cNvPr id="16" name="Rectangle 53"/>
          <p:cNvSpPr>
            <a:spLocks noGrp="1" noChangeArrowheads="1"/>
          </p:cNvSpPr>
          <p:nvPr>
            <p:ph type="title"/>
          </p:nvPr>
        </p:nvSpPr>
        <p:spPr bwMode="auto">
          <a:xfrm>
            <a:off x="304800" y="228601"/>
            <a:ext cx="11576051" cy="424732"/>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2" name="Text Placeholder 1"/>
          <p:cNvSpPr>
            <a:spLocks noGrp="1"/>
          </p:cNvSpPr>
          <p:nvPr userDrawn="1">
            <p:ph type="body" idx="1"/>
          </p:nvPr>
        </p:nvSpPr>
        <p:spPr bwMode="gray">
          <a:xfrm>
            <a:off x="304800" y="1325564"/>
            <a:ext cx="11576051" cy="4554536"/>
          </a:xfrm>
          <a:prstGeom prst="rect">
            <a:avLst/>
          </a:prstGeom>
        </p:spPr>
        <p:txBody>
          <a:bodyPr vert="horz" lIns="0" tIns="0" rIns="4572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2"/>
          <p:cNvSpPr txBox="1">
            <a:spLocks/>
          </p:cNvSpPr>
          <p:nvPr userDrawn="1"/>
        </p:nvSpPr>
        <p:spPr bwMode="gray">
          <a:xfrm>
            <a:off x="304801" y="6470328"/>
            <a:ext cx="2957512" cy="72712"/>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450"/>
              </a:spcAft>
              <a:tabLst>
                <a:tab pos="171450" algn="l"/>
              </a:tabLst>
            </a:pPr>
            <a:fld id="{46808349-582F-4D2B-AF22-1E3714E0589A}" type="slidenum">
              <a:rPr sz="525">
                <a:solidFill>
                  <a:srgbClr val="B2B2B2"/>
                </a:solidFill>
              </a:rPr>
              <a:pPr algn="l">
                <a:spcBef>
                  <a:spcPts val="0"/>
                </a:spcBef>
                <a:spcAft>
                  <a:spcPts val="450"/>
                </a:spcAft>
                <a:tabLst>
                  <a:tab pos="171450" algn="l"/>
                </a:tabLst>
              </a:pPr>
              <a:t>‹#›</a:t>
            </a:fld>
            <a:r>
              <a:rPr sz="525" dirty="0">
                <a:solidFill>
                  <a:srgbClr val="B2B2B2"/>
                </a:solidFill>
              </a:rPr>
              <a:t>	© 2016 Gartner, Inc. and/or its affiliates. All rights reserved.</a:t>
            </a:r>
            <a:endParaRPr sz="525" dirty="0">
              <a:solidFill>
                <a:srgbClr val="B2B2B2"/>
              </a:solidFill>
            </a:endParaRPr>
          </a:p>
        </p:txBody>
      </p:sp>
      <p:pic>
        <p:nvPicPr>
          <p:cNvPr id="12" name="Picture 11"/>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bwMode="gray">
          <a:xfrm>
            <a:off x="10123735" y="6214534"/>
            <a:ext cx="1757116" cy="309357"/>
          </a:xfrm>
          <a:prstGeom prst="rect">
            <a:avLst/>
          </a:prstGeom>
        </p:spPr>
      </p:pic>
    </p:spTree>
    <p:extLst>
      <p:ext uri="{BB962C8B-B14F-4D97-AF65-F5344CB8AC3E}">
        <p14:creationId xmlns:p14="http://schemas.microsoft.com/office/powerpoint/2010/main" val="478364400"/>
      </p:ext>
    </p:extLst>
  </p:cSld>
  <p:clrMap bg1="lt1" tx1="dk1" bg2="lt2" tx2="dk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 id="2147484843" r:id="rId11"/>
    <p:sldLayoutId id="2147484844" r:id="rId12"/>
    <p:sldLayoutId id="2147484845" r:id="rId13"/>
    <p:sldLayoutId id="2147484846" r:id="rId14"/>
    <p:sldLayoutId id="2147484847" r:id="rId15"/>
    <p:sldLayoutId id="2147484848" r:id="rId16"/>
    <p:sldLayoutId id="2147484849" r:id="rId17"/>
    <p:sldLayoutId id="2147484850" r:id="rId18"/>
    <p:sldLayoutId id="2147484851" r:id="rId19"/>
    <p:sldLayoutId id="2147484852" r:id="rId20"/>
    <p:sldLayoutId id="2147484853" r:id="rId21"/>
    <p:sldLayoutId id="2147484854" r:id="rId22"/>
    <p:sldLayoutId id="2147484855" r:id="rId23"/>
    <p:sldLayoutId id="2147484856" r:id="rId24"/>
    <p:sldLayoutId id="2147484857" r:id="rId25"/>
    <p:sldLayoutId id="2147484858" r:id="rId26"/>
    <p:sldLayoutId id="2147484859" r:id="rId27"/>
    <p:sldLayoutId id="2147484860" r:id="rId28"/>
    <p:sldLayoutId id="2147484861" r:id="rId29"/>
    <p:sldLayoutId id="2147484862" r:id="rId30"/>
    <p:sldLayoutId id="2147484863" r:id="rId31"/>
    <p:sldLayoutId id="2147484864" r:id="rId32"/>
    <p:sldLayoutId id="2147484865" r:id="rId33"/>
    <p:sldLayoutId id="2147484866" r:id="rId34"/>
    <p:sldLayoutId id="2147484867" r:id="rId35"/>
  </p:sldLayoutIdLst>
  <p:transition/>
  <p:timing>
    <p:tnLst>
      <p:par>
        <p:cTn id="1" dur="indefinite" restart="never" nodeType="tmRoot"/>
      </p:par>
    </p:tnLst>
  </p:timing>
  <p:hf sldNum="0" hdr="0" ftr="0" dt="0"/>
  <p:txStyles>
    <p:titleStyle>
      <a:lvl1pPr marL="0" marR="0" indent="0" algn="l" rtl="0" eaLnBrk="1" fontAlgn="base" hangingPunct="1">
        <a:lnSpc>
          <a:spcPct val="90000"/>
        </a:lnSpc>
        <a:spcBef>
          <a:spcPct val="0"/>
        </a:spcBef>
        <a:spcAft>
          <a:spcPct val="0"/>
        </a:spcAft>
        <a:defRPr lang="en-US" sz="2400" b="1" dirty="0" smtClean="0">
          <a:solidFill>
            <a:srgbClr val="00529B"/>
          </a:solidFill>
          <a:latin typeface="+mj-lt"/>
          <a:ea typeface="+mj-ea"/>
          <a:cs typeface="+mj-cs"/>
        </a:defRPr>
      </a:lvl1pPr>
      <a:lvl2pPr algn="l" rtl="0" eaLnBrk="1" fontAlgn="base" hangingPunct="1">
        <a:spcBef>
          <a:spcPct val="0"/>
        </a:spcBef>
        <a:spcAft>
          <a:spcPct val="0"/>
        </a:spcAft>
        <a:defRPr sz="24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24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24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2400" b="1">
          <a:solidFill>
            <a:srgbClr val="00529B"/>
          </a:solidFill>
          <a:latin typeface="Arial" charset="0"/>
          <a:ea typeface="Arial Unicode MS" pitchFamily="34" charset="-128"/>
          <a:cs typeface="Arial Unicode MS" pitchFamily="34" charset="-128"/>
        </a:defRPr>
      </a:lvl5pPr>
      <a:lvl6pPr marL="342884" algn="l" rtl="0" eaLnBrk="1" fontAlgn="base" hangingPunct="1">
        <a:spcBef>
          <a:spcPct val="0"/>
        </a:spcBef>
        <a:spcAft>
          <a:spcPct val="0"/>
        </a:spcAft>
        <a:defRPr sz="2400" b="1">
          <a:solidFill>
            <a:srgbClr val="00529B"/>
          </a:solidFill>
          <a:latin typeface="Arial" charset="0"/>
          <a:ea typeface="Arial Unicode MS" pitchFamily="34" charset="-128"/>
          <a:cs typeface="Arial Unicode MS" pitchFamily="34" charset="-128"/>
        </a:defRPr>
      </a:lvl6pPr>
      <a:lvl7pPr marL="685766" algn="l" rtl="0" eaLnBrk="1" fontAlgn="base" hangingPunct="1">
        <a:spcBef>
          <a:spcPct val="0"/>
        </a:spcBef>
        <a:spcAft>
          <a:spcPct val="0"/>
        </a:spcAft>
        <a:defRPr sz="2400" b="1">
          <a:solidFill>
            <a:srgbClr val="00529B"/>
          </a:solidFill>
          <a:latin typeface="Arial" charset="0"/>
          <a:ea typeface="Arial Unicode MS" pitchFamily="34" charset="-128"/>
          <a:cs typeface="Arial Unicode MS" pitchFamily="34" charset="-128"/>
        </a:defRPr>
      </a:lvl7pPr>
      <a:lvl8pPr marL="1028649" algn="l" rtl="0" eaLnBrk="1" fontAlgn="base" hangingPunct="1">
        <a:spcBef>
          <a:spcPct val="0"/>
        </a:spcBef>
        <a:spcAft>
          <a:spcPct val="0"/>
        </a:spcAft>
        <a:defRPr sz="2400" b="1">
          <a:solidFill>
            <a:srgbClr val="00529B"/>
          </a:solidFill>
          <a:latin typeface="Arial" charset="0"/>
          <a:ea typeface="Arial Unicode MS" pitchFamily="34" charset="-128"/>
          <a:cs typeface="Arial Unicode MS" pitchFamily="34" charset="-128"/>
        </a:defRPr>
      </a:lvl8pPr>
      <a:lvl9pPr marL="1371532" algn="l" rtl="0" eaLnBrk="1" fontAlgn="base" hangingPunct="1">
        <a:spcBef>
          <a:spcPct val="0"/>
        </a:spcBef>
        <a:spcAft>
          <a:spcPct val="0"/>
        </a:spcAft>
        <a:defRPr sz="2400" b="1">
          <a:solidFill>
            <a:srgbClr val="00529B"/>
          </a:solidFill>
          <a:latin typeface="Arial" charset="0"/>
          <a:ea typeface="Arial Unicode MS" pitchFamily="34" charset="-128"/>
          <a:cs typeface="Arial Unicode MS" pitchFamily="34" charset="-128"/>
        </a:defRPr>
      </a:lvl9pPr>
    </p:titleStyle>
    <p:bodyStyle>
      <a:lvl1pPr marL="205730" marR="0" indent="-205730" algn="l" rtl="0" eaLnBrk="1" fontAlgn="base" hangingPunct="1">
        <a:lnSpc>
          <a:spcPct val="100000"/>
        </a:lnSpc>
        <a:spcBef>
          <a:spcPts val="0"/>
        </a:spcBef>
        <a:spcAft>
          <a:spcPts val="900"/>
        </a:spcAft>
        <a:buClr>
          <a:srgbClr val="00529B"/>
        </a:buClr>
        <a:buSzPct val="90000"/>
        <a:buFont typeface="Wingdings" panose="05000000000000000000" pitchFamily="2" charset="2"/>
        <a:buChar char="§"/>
        <a:defRPr lang="en-US" sz="2100" dirty="0" smtClean="0">
          <a:solidFill>
            <a:schemeClr val="tx1"/>
          </a:solidFill>
          <a:latin typeface="+mn-lt"/>
          <a:ea typeface="+mn-ea"/>
          <a:cs typeface="+mn-cs"/>
        </a:defRPr>
      </a:lvl1pPr>
      <a:lvl2pPr marL="480060" marR="0" indent="-205740" algn="l" rtl="0" eaLnBrk="1" fontAlgn="base" hangingPunct="1">
        <a:lnSpc>
          <a:spcPct val="100000"/>
        </a:lnSpc>
        <a:spcBef>
          <a:spcPts val="0"/>
        </a:spcBef>
        <a:spcAft>
          <a:spcPts val="900"/>
        </a:spcAft>
        <a:buClrTx/>
        <a:buSzPct val="90000"/>
        <a:buFont typeface="Arial" panose="020B0604020202020204" pitchFamily="34" charset="0"/>
        <a:buChar char="–"/>
        <a:tabLst/>
        <a:defRPr lang="en-US" sz="1800" dirty="0" smtClean="0">
          <a:solidFill>
            <a:schemeClr val="tx1"/>
          </a:solidFill>
          <a:latin typeface="+mn-lt"/>
          <a:ea typeface="+mn-ea"/>
          <a:cs typeface="+mn-cs"/>
        </a:defRPr>
      </a:lvl2pPr>
      <a:lvl3pPr marL="685800" marR="0" indent="-205740" algn="l" rtl="0" eaLnBrk="1" fontAlgn="base" hangingPunct="1">
        <a:lnSpc>
          <a:spcPct val="100000"/>
        </a:lnSpc>
        <a:spcBef>
          <a:spcPts val="0"/>
        </a:spcBef>
        <a:spcAft>
          <a:spcPts val="900"/>
        </a:spcAft>
        <a:buClrTx/>
        <a:buSzPct val="90000"/>
        <a:buFont typeface="Wingdings" panose="05000000000000000000" pitchFamily="2" charset="2"/>
        <a:buChar char="§"/>
        <a:defRPr lang="en-US" sz="1650" dirty="0" smtClean="0">
          <a:solidFill>
            <a:schemeClr val="tx1"/>
          </a:solidFill>
          <a:latin typeface="+mn-lt"/>
          <a:ea typeface="+mn-ea"/>
          <a:cs typeface="+mn-cs"/>
        </a:defRPr>
      </a:lvl3pPr>
      <a:lvl4pPr marL="925830" marR="0" indent="-205740" algn="l" rtl="0" eaLnBrk="1" fontAlgn="base" hangingPunct="1">
        <a:lnSpc>
          <a:spcPct val="100000"/>
        </a:lnSpc>
        <a:spcBef>
          <a:spcPts val="0"/>
        </a:spcBef>
        <a:spcAft>
          <a:spcPts val="900"/>
        </a:spcAft>
        <a:buClrTx/>
        <a:buSzPct val="90000"/>
        <a:buFont typeface="Arial" panose="020B0604020202020204" pitchFamily="34" charset="0"/>
        <a:buChar char="–"/>
        <a:defRPr lang="en-US" sz="1650" baseline="0" dirty="0" smtClean="0">
          <a:solidFill>
            <a:schemeClr val="tx1"/>
          </a:solidFill>
          <a:latin typeface="+mn-lt"/>
          <a:ea typeface="+mn-ea"/>
          <a:cs typeface="+mn-cs"/>
        </a:defRPr>
      </a:lvl4pPr>
      <a:lvl5pPr marL="1131570" marR="0" indent="-205740" algn="l" rtl="0" eaLnBrk="1" fontAlgn="base" hangingPunct="1">
        <a:lnSpc>
          <a:spcPct val="100000"/>
        </a:lnSpc>
        <a:spcBef>
          <a:spcPts val="0"/>
        </a:spcBef>
        <a:spcAft>
          <a:spcPts val="900"/>
        </a:spcAft>
        <a:buClrTx/>
        <a:buSzPct val="90000"/>
        <a:buFont typeface="Wingdings" panose="05000000000000000000" pitchFamily="2" charset="2"/>
        <a:buChar char="§"/>
        <a:defRPr lang="en-US" sz="1650" dirty="0" smtClean="0">
          <a:solidFill>
            <a:schemeClr val="tx1"/>
          </a:solidFill>
          <a:latin typeface="+mn-lt"/>
          <a:ea typeface="+mn-ea"/>
          <a:cs typeface="+mn-cs"/>
        </a:defRPr>
      </a:lvl5pPr>
      <a:lvl6pPr marL="1465586" indent="-129773" algn="l" rtl="0" eaLnBrk="1" fontAlgn="base" hangingPunct="1">
        <a:lnSpc>
          <a:spcPct val="90000"/>
        </a:lnSpc>
        <a:spcBef>
          <a:spcPct val="30000"/>
        </a:spcBef>
        <a:spcAft>
          <a:spcPct val="10000"/>
        </a:spcAft>
        <a:buClr>
          <a:schemeClr val="tx1"/>
        </a:buClr>
        <a:buFont typeface="Times" pitchFamily="18" charset="0"/>
        <a:buChar char="•"/>
        <a:defRPr sz="1500">
          <a:solidFill>
            <a:schemeClr val="tx1"/>
          </a:solidFill>
          <a:latin typeface="+mn-lt"/>
          <a:ea typeface="+mn-ea"/>
          <a:cs typeface="+mn-cs"/>
        </a:defRPr>
      </a:lvl6pPr>
      <a:lvl7pPr marL="1808470" indent="-129773" algn="l" rtl="0" eaLnBrk="1" fontAlgn="base" hangingPunct="1">
        <a:lnSpc>
          <a:spcPct val="90000"/>
        </a:lnSpc>
        <a:spcBef>
          <a:spcPct val="30000"/>
        </a:spcBef>
        <a:spcAft>
          <a:spcPct val="10000"/>
        </a:spcAft>
        <a:buClr>
          <a:schemeClr val="tx1"/>
        </a:buClr>
        <a:buFont typeface="Times" pitchFamily="18" charset="0"/>
        <a:buChar char="•"/>
        <a:defRPr sz="1500">
          <a:solidFill>
            <a:schemeClr val="tx1"/>
          </a:solidFill>
          <a:latin typeface="+mn-lt"/>
          <a:ea typeface="+mn-ea"/>
          <a:cs typeface="+mn-cs"/>
        </a:defRPr>
      </a:lvl7pPr>
      <a:lvl8pPr marL="2151353" indent="-129773" algn="l" rtl="0" eaLnBrk="1" fontAlgn="base" hangingPunct="1">
        <a:lnSpc>
          <a:spcPct val="90000"/>
        </a:lnSpc>
        <a:spcBef>
          <a:spcPct val="30000"/>
        </a:spcBef>
        <a:spcAft>
          <a:spcPct val="10000"/>
        </a:spcAft>
        <a:buClr>
          <a:schemeClr val="tx1"/>
        </a:buClr>
        <a:buFont typeface="Times" pitchFamily="18" charset="0"/>
        <a:buChar char="•"/>
        <a:defRPr sz="1500">
          <a:solidFill>
            <a:schemeClr val="tx1"/>
          </a:solidFill>
          <a:latin typeface="+mn-lt"/>
          <a:ea typeface="+mn-ea"/>
          <a:cs typeface="+mn-cs"/>
        </a:defRPr>
      </a:lvl8pPr>
      <a:lvl9pPr marL="2494236" indent="-129773" algn="l" rtl="0" eaLnBrk="1" fontAlgn="base" hangingPunct="1">
        <a:lnSpc>
          <a:spcPct val="90000"/>
        </a:lnSpc>
        <a:spcBef>
          <a:spcPct val="30000"/>
        </a:spcBef>
        <a:spcAft>
          <a:spcPct val="10000"/>
        </a:spcAft>
        <a:buClr>
          <a:schemeClr val="tx1"/>
        </a:buClr>
        <a:buFont typeface="Times" pitchFamily="18" charset="0"/>
        <a:buChar char="•"/>
        <a:defRPr sz="15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5543">
          <p15:clr>
            <a:srgbClr val="5ACBF0"/>
          </p15:clr>
        </p15:guide>
        <p15:guide id="4294967295" pos="218">
          <p15:clr>
            <a:srgbClr val="5ACBF0"/>
          </p15:clr>
        </p15:guide>
        <p15:guide id="4294967295" orient="horz" pos="768">
          <p15:clr>
            <a:srgbClr val="5ACBF0"/>
          </p15:clr>
        </p15:guide>
        <p15:guide id="4294967295" orient="horz" pos="4109">
          <p15:clr>
            <a:srgbClr val="5ACBF0"/>
          </p15:clr>
        </p15:guide>
        <p15:guide id="4294967295" orient="horz" pos="835">
          <p15:clr>
            <a:srgbClr val="5ACBF0"/>
          </p15:clr>
        </p15:guide>
        <p15:guide id="4294967295" orient="horz" pos="4056">
          <p15:clr>
            <a:srgbClr val="5ACBF0"/>
          </p15:clr>
        </p15:guide>
        <p15:guide id="4294967295" orient="horz" pos="194">
          <p15:clr>
            <a:srgbClr val="5ACBF0"/>
          </p15:clr>
        </p15:guide>
        <p15:guide id="4294967295" pos="144">
          <p15:clr>
            <a:srgbClr val="5ACBF0"/>
          </p15:clr>
        </p15:guide>
        <p15:guide id="4294967295" pos="5613">
          <p15:clr>
            <a:srgbClr val="5ACBF0"/>
          </p15:clr>
        </p15:guide>
        <p15:guide id="4294967295" orient="horz" pos="3906">
          <p15:clr>
            <a:srgbClr val="5ACBF0"/>
          </p15:clr>
        </p15:guide>
        <p15:guide id="4294967295" pos="1425">
          <p15:clr>
            <a:srgbClr val="5ACBF0"/>
          </p15:clr>
        </p15:guide>
        <p15:guide id="4294967295" pos="1541">
          <p15:clr>
            <a:srgbClr val="5ACBF0"/>
          </p15:clr>
        </p15:guide>
        <p15:guide id="4294967295" pos="2823">
          <p15:clr>
            <a:srgbClr val="5ACBF0"/>
          </p15:clr>
        </p15:guide>
        <p15:guide id="4294967295" pos="2938">
          <p15:clr>
            <a:srgbClr val="5ACBF0"/>
          </p15:clr>
        </p15:guide>
        <p15:guide id="4294967295" pos="4218">
          <p15:clr>
            <a:srgbClr val="5ACBF0"/>
          </p15:clr>
        </p15:guide>
        <p15:guide id="4294967295" pos="4335">
          <p15:clr>
            <a:srgbClr val="5ACBF0"/>
          </p15:clr>
        </p15:guide>
        <p15:guide id="4294967295" orient="horz" pos="3704">
          <p15:clr>
            <a:srgbClr val="FBAE4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7" name="Slide Number Placeholder 12"/>
          <p:cNvSpPr txBox="1">
            <a:spLocks/>
          </p:cNvSpPr>
          <p:nvPr userDrawn="1"/>
        </p:nvSpPr>
        <p:spPr bwMode="gray">
          <a:xfrm>
            <a:off x="460375" y="6446090"/>
            <a:ext cx="3066947"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B2B2B2"/>
                </a:solidFill>
              </a:rPr>
              <a:pPr algn="l">
                <a:spcBef>
                  <a:spcPts val="0"/>
                </a:spcBef>
                <a:spcAft>
                  <a:spcPts val="600"/>
                </a:spcAft>
                <a:tabLst>
                  <a:tab pos="228600" algn="l"/>
                </a:tabLst>
              </a:pPr>
              <a:t>‹#›</a:t>
            </a:fld>
            <a:r>
              <a:rPr dirty="0">
                <a:solidFill>
                  <a:srgbClr val="B2B2B2"/>
                </a:solidFill>
              </a:rPr>
              <a:t>	© 2015 Gartner, Inc. and/or its affiliates. All rights reserved.</a:t>
            </a:r>
            <a:endParaRPr dirty="0">
              <a:solidFill>
                <a:srgbClr val="B2B2B2"/>
              </a:solidFill>
            </a:endParaRPr>
          </a:p>
        </p:txBody>
      </p:sp>
      <p:sp>
        <p:nvSpPr>
          <p:cNvPr id="16" name="Rectangle 53"/>
          <p:cNvSpPr>
            <a:spLocks noGrp="1" noChangeArrowheads="1"/>
          </p:cNvSpPr>
          <p:nvPr>
            <p:ph type="title"/>
          </p:nvPr>
        </p:nvSpPr>
        <p:spPr bwMode="auto">
          <a:xfrm>
            <a:off x="460375" y="228600"/>
            <a:ext cx="11272838" cy="5355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p>
            <a:pPr lvl="0"/>
            <a:r>
              <a:rPr lang="en-US" dirty="0" smtClean="0"/>
              <a:t>Click to edit Master title style</a:t>
            </a:r>
          </a:p>
        </p:txBody>
      </p:sp>
      <p:sp>
        <p:nvSpPr>
          <p:cNvPr id="2" name="Text Placeholder 1"/>
          <p:cNvSpPr>
            <a:spLocks noGrp="1"/>
          </p:cNvSpPr>
          <p:nvPr userDrawn="1">
            <p:ph type="body" idx="1"/>
          </p:nvPr>
        </p:nvSpPr>
        <p:spPr bwMode="gray">
          <a:xfrm>
            <a:off x="460375" y="1325563"/>
            <a:ext cx="11272838" cy="4745037"/>
          </a:xfrm>
          <a:prstGeom prst="rect">
            <a:avLst/>
          </a:prstGeom>
        </p:spPr>
        <p:txBody>
          <a:bodyPr vert="horz" lIns="0" tIns="0" rIns="4572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1" name="Picture 20"/>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bwMode="gray">
          <a:xfrm>
            <a:off x="10317118" y="6205425"/>
            <a:ext cx="1417320" cy="325984"/>
          </a:xfrm>
          <a:prstGeom prst="rect">
            <a:avLst/>
          </a:prstGeom>
        </p:spPr>
      </p:pic>
    </p:spTree>
    <p:extLst>
      <p:ext uri="{BB962C8B-B14F-4D97-AF65-F5344CB8AC3E}">
        <p14:creationId xmlns:p14="http://schemas.microsoft.com/office/powerpoint/2010/main" val="2064979841"/>
      </p:ext>
    </p:extLst>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 id="2147484880" r:id="rId12"/>
    <p:sldLayoutId id="2147484881" r:id="rId13"/>
    <p:sldLayoutId id="2147484882" r:id="rId14"/>
    <p:sldLayoutId id="2147484883" r:id="rId15"/>
    <p:sldLayoutId id="2147484884" r:id="rId16"/>
    <p:sldLayoutId id="2147484885" r:id="rId17"/>
    <p:sldLayoutId id="2147484886" r:id="rId18"/>
    <p:sldLayoutId id="2147484887" r:id="rId19"/>
    <p:sldLayoutId id="2147484888" r:id="rId20"/>
    <p:sldLayoutId id="2147484889" r:id="rId21"/>
    <p:sldLayoutId id="2147484890" r:id="rId22"/>
    <p:sldLayoutId id="2147484891" r:id="rId23"/>
    <p:sldLayoutId id="2147484892" r:id="rId24"/>
    <p:sldLayoutId id="2147484893" r:id="rId25"/>
    <p:sldLayoutId id="2147484894" r:id="rId26"/>
    <p:sldLayoutId id="2147484895" r:id="rId27"/>
    <p:sldLayoutId id="2147484896" r:id="rId28"/>
    <p:sldLayoutId id="2147484897" r:id="rId29"/>
  </p:sldLayoutIdLst>
  <p:transition/>
  <p:timing>
    <p:tnLst>
      <p:par>
        <p:cTn id="1" dur="indefinite" restart="never" nodeType="tmRoot"/>
      </p:par>
    </p:tnLst>
  </p:timing>
  <p:hf sldNum="0" hdr="0" ftr="0" dt="0"/>
  <p:txStyles>
    <p:title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274306" marR="0" indent="-274306" algn="l" rtl="0" eaLnBrk="1" fontAlgn="base" hangingPunct="1">
        <a:lnSpc>
          <a:spcPct val="90000"/>
        </a:lnSpc>
        <a:spcBef>
          <a:spcPts val="1200"/>
        </a:spcBef>
        <a:spcAft>
          <a:spcPts val="300"/>
        </a:spcAft>
        <a:buClr>
          <a:srgbClr val="00529B"/>
        </a:buClr>
        <a:buSzPct val="100000"/>
        <a:buFont typeface="Arial" panose="020B0604020202020204" pitchFamily="34" charset="0"/>
        <a:buChar char="•"/>
        <a:defRPr lang="en-US" sz="2800" dirty="0" smtClean="0">
          <a:solidFill>
            <a:schemeClr val="tx1"/>
          </a:solidFill>
          <a:latin typeface="+mn-lt"/>
          <a:ea typeface="+mn-ea"/>
          <a:cs typeface="+mn-cs"/>
        </a:defRPr>
      </a:lvl1pPr>
      <a:lvl2pPr marL="731520" marR="0" indent="-365760" algn="l" rtl="0" eaLnBrk="1" fontAlgn="base" hangingPunct="1">
        <a:lnSpc>
          <a:spcPct val="90000"/>
        </a:lnSpc>
        <a:spcBef>
          <a:spcPts val="1200"/>
        </a:spcBef>
        <a:spcAft>
          <a:spcPts val="300"/>
        </a:spcAft>
        <a:buClr>
          <a:schemeClr val="tx1"/>
        </a:buClr>
        <a:buSzPct val="10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182880" algn="l" rtl="0" eaLnBrk="1" fontAlgn="base" hangingPunct="1">
        <a:lnSpc>
          <a:spcPct val="90000"/>
        </a:lnSpc>
        <a:spcBef>
          <a:spcPts val="1200"/>
        </a:spcBef>
        <a:spcAft>
          <a:spcPts val="300"/>
        </a:spcAft>
        <a:buClr>
          <a:schemeClr val="tx1"/>
        </a:buClr>
        <a:buSzPct val="100000"/>
        <a:buFont typeface="Arial" panose="020B0604020202020204" pitchFamily="34" charset="0"/>
        <a:buChar char="•"/>
        <a:defRPr lang="en-US" sz="2000" dirty="0" smtClean="0">
          <a:solidFill>
            <a:schemeClr val="tx1"/>
          </a:solidFill>
          <a:latin typeface="+mn-lt"/>
          <a:ea typeface="+mn-ea"/>
          <a:cs typeface="+mn-cs"/>
        </a:defRPr>
      </a:lvl3pPr>
      <a:lvl4pPr marL="1371600" marR="0" indent="-274320" algn="l" rtl="0" eaLnBrk="1" fontAlgn="base" hangingPunct="1">
        <a:lnSpc>
          <a:spcPct val="90000"/>
        </a:lnSpc>
        <a:spcBef>
          <a:spcPts val="1200"/>
        </a:spcBef>
        <a:spcAft>
          <a:spcPts val="300"/>
        </a:spcAft>
        <a:buClr>
          <a:schemeClr val="tx1"/>
        </a:buClr>
        <a:buSzPct val="100000"/>
        <a:buFont typeface="Arial" panose="020B0604020202020204" pitchFamily="34" charset="0"/>
        <a:buChar char="–"/>
        <a:defRPr lang="en-US" sz="2000" baseline="0" dirty="0" smtClean="0">
          <a:solidFill>
            <a:schemeClr val="tx1"/>
          </a:solidFill>
          <a:latin typeface="+mn-lt"/>
          <a:ea typeface="+mn-ea"/>
          <a:cs typeface="+mn-cs"/>
        </a:defRPr>
      </a:lvl4pPr>
      <a:lvl5pPr marL="1645920" marR="0" indent="-182880" algn="l" rtl="0" eaLnBrk="1" fontAlgn="base" hangingPunct="1">
        <a:lnSpc>
          <a:spcPct val="90000"/>
        </a:lnSpc>
        <a:spcBef>
          <a:spcPts val="1200"/>
        </a:spcBef>
        <a:spcAft>
          <a:spcPts val="300"/>
        </a:spcAft>
        <a:buClr>
          <a:schemeClr val="tx1"/>
        </a:buClr>
        <a:buSzPct val="90000"/>
        <a:buFont typeface="Times" pitchFamily="18" charset="0"/>
        <a:buChar char="•"/>
        <a:defRPr lang="en-US" sz="20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3840">
          <p15:clr>
            <a:srgbClr val="A4A3A4"/>
          </p15:clr>
        </p15:guide>
        <p15:guide id="4294967295" pos="7391">
          <p15:clr>
            <a:srgbClr val="5ACBF0"/>
          </p15:clr>
        </p15:guide>
        <p15:guide id="4294967295" pos="290">
          <p15:clr>
            <a:srgbClr val="5ACBF0"/>
          </p15:clr>
        </p15:guide>
        <p15:guide id="4294967295" orient="horz" pos="768">
          <p15:clr>
            <a:srgbClr val="5ACBF0"/>
          </p15:clr>
        </p15:guide>
        <p15:guide id="4294967295" orient="horz" pos="4109">
          <p15:clr>
            <a:srgbClr val="5ACBF0"/>
          </p15:clr>
        </p15:guide>
        <p15:guide id="4294967295" orient="horz" pos="835">
          <p15:clr>
            <a:srgbClr val="5ACBF0"/>
          </p15:clr>
        </p15:guide>
        <p15:guide id="4294967295" orient="horz" pos="3704">
          <p15:clr>
            <a:srgbClr val="5ACBF0"/>
          </p15:clr>
        </p15:guide>
        <p15:guide id="4294967295" orient="horz" pos="4057">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5" name="Rectangle 52"/>
          <p:cNvSpPr>
            <a:spLocks noGrp="1" noChangeArrowheads="1"/>
          </p:cNvSpPr>
          <p:nvPr>
            <p:ph type="body" idx="1"/>
          </p:nvPr>
        </p:nvSpPr>
        <p:spPr bwMode="gray">
          <a:xfrm>
            <a:off x="675217" y="1362075"/>
            <a:ext cx="10847916" cy="4419600"/>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53"/>
          <p:cNvSpPr>
            <a:spLocks noGrp="1" noChangeArrowheads="1"/>
          </p:cNvSpPr>
          <p:nvPr>
            <p:ph type="title"/>
          </p:nvPr>
        </p:nvSpPr>
        <p:spPr bwMode="auto">
          <a:xfrm>
            <a:off x="675217" y="190501"/>
            <a:ext cx="10845800" cy="885825"/>
          </a:xfrm>
          <a:prstGeom prst="rect">
            <a:avLst/>
          </a:prstGeom>
          <a:noFill/>
          <a:ln w="9525" algn="ctr">
            <a:noFill/>
            <a:miter lim="800000"/>
            <a:headEnd/>
            <a:tailEnd/>
          </a:ln>
        </p:spPr>
        <p:txBody>
          <a:bodyPr vert="horz" wrap="square" lIns="0" tIns="91440" rIns="91440" bIns="91440" numCol="1" anchor="b" anchorCtr="0" compatLnSpc="1">
            <a:prstTxWarp prst="textNoShape">
              <a:avLst/>
            </a:prstTxWarp>
          </a:bodyPr>
          <a:lstStyle/>
          <a:p>
            <a:pPr lvl="0"/>
            <a:r>
              <a:rPr lang="en-US" dirty="0" smtClean="0"/>
              <a:t>Click to edit Master title style</a:t>
            </a:r>
          </a:p>
        </p:txBody>
      </p:sp>
      <p:grpSp>
        <p:nvGrpSpPr>
          <p:cNvPr id="17" name="Group 95"/>
          <p:cNvGrpSpPr>
            <a:grpSpLocks noChangeAspect="1"/>
          </p:cNvGrpSpPr>
          <p:nvPr/>
        </p:nvGrpSpPr>
        <p:grpSpPr bwMode="gray">
          <a:xfrm>
            <a:off x="9990667" y="6369051"/>
            <a:ext cx="1524000" cy="257175"/>
            <a:chOff x="3020" y="3469"/>
            <a:chExt cx="1440" cy="326"/>
          </a:xfrm>
        </p:grpSpPr>
        <p:sp>
          <p:nvSpPr>
            <p:cNvPr id="18"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19"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0"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1"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2"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3"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4"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5"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grpSp>
      <p:sp>
        <p:nvSpPr>
          <p:cNvPr id="26" name="Rectangle 5"/>
          <p:cNvSpPr>
            <a:spLocks noGrp="1" noChangeArrowheads="1"/>
          </p:cNvSpPr>
          <p:nvPr>
            <p:ph type="ftr" sz="quarter" idx="3"/>
          </p:nvPr>
        </p:nvSpPr>
        <p:spPr bwMode="gray">
          <a:xfrm>
            <a:off x="5791200" y="6388870"/>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
        <p:nvSpPr>
          <p:cNvPr id="27" name="Rectangle 288"/>
          <p:cNvSpPr>
            <a:spLocks noChangeArrowheads="1"/>
          </p:cNvSpPr>
          <p:nvPr/>
        </p:nvSpPr>
        <p:spPr bwMode="gray">
          <a:xfrm>
            <a:off x="675217" y="6546076"/>
            <a:ext cx="2899652" cy="83100"/>
          </a:xfrm>
          <a:prstGeom prst="rect">
            <a:avLst/>
          </a:prstGeom>
          <a:noFill/>
          <a:ln w="12700">
            <a:noFill/>
            <a:miter lim="800000"/>
            <a:headEnd type="none" w="sm" len="sm"/>
            <a:tailEnd type="none" w="sm" len="sm"/>
          </a:ln>
          <a:effectLst/>
        </p:spPr>
        <p:txBody>
          <a:bodyPr wrap="square" lIns="0" tIns="0" rIns="0" bIns="0" anchor="b">
            <a:spAutoFit/>
          </a:bodyPr>
          <a:lstStyle/>
          <a:p>
            <a:pPr algn="l">
              <a:spcBef>
                <a:spcPts val="0"/>
              </a:spcBef>
              <a:spcAft>
                <a:spcPts val="0"/>
              </a:spcAft>
            </a:pPr>
            <a:r>
              <a:rPr lang="en-US" sz="600" dirty="0" smtClean="0">
                <a:solidFill>
                  <a:srgbClr val="969696"/>
                </a:solidFill>
              </a:rPr>
              <a:t>© 2014 Gartner, Inc. and/or its affiliates. All rights reserved.</a:t>
            </a:r>
          </a:p>
        </p:txBody>
      </p:sp>
      <p:sp>
        <p:nvSpPr>
          <p:cNvPr id="29" name="Text Box 91"/>
          <p:cNvSpPr txBox="1">
            <a:spLocks noChangeAspect="1" noChangeArrowheads="1"/>
          </p:cNvSpPr>
          <p:nvPr userDrawn="1"/>
        </p:nvSpPr>
        <p:spPr bwMode="gray">
          <a:xfrm>
            <a:off x="675217" y="6188140"/>
            <a:ext cx="1572683" cy="369332"/>
          </a:xfrm>
          <a:prstGeom prst="rect">
            <a:avLst/>
          </a:prstGeom>
          <a:noFill/>
          <a:ln w="12700">
            <a:noFill/>
            <a:miter lim="800000"/>
            <a:headEnd/>
            <a:tailEnd/>
          </a:ln>
        </p:spPr>
        <p:txBody>
          <a:bodyPr wrap="square" lIns="0" tIns="91440" bIns="91440" anchor="b">
            <a:sp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lnSpc>
                <a:spcPct val="100000"/>
              </a:lnSpc>
              <a:spcBef>
                <a:spcPct val="0"/>
              </a:spcBef>
              <a:spcAft>
                <a:spcPct val="0"/>
              </a:spcAft>
            </a:pPr>
            <a:r>
              <a:rPr lang="en-US" sz="1200" dirty="0">
                <a:solidFill>
                  <a:srgbClr val="000000"/>
                </a:solidFill>
              </a:rPr>
              <a:t>#GartnerSYM</a:t>
            </a:r>
          </a:p>
        </p:txBody>
      </p:sp>
    </p:spTree>
    <p:extLst>
      <p:ext uri="{BB962C8B-B14F-4D97-AF65-F5344CB8AC3E}">
        <p14:creationId xmlns:p14="http://schemas.microsoft.com/office/powerpoint/2010/main" val="2496886628"/>
      </p:ext>
    </p:extLst>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 id="2147484904" r:id="rId6"/>
  </p:sldLayoutIdLst>
  <p:transition/>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lang="en-US" sz="3200" b="1"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347663" indent="-347663" algn="l" rtl="0" eaLnBrk="1" fontAlgn="base" hangingPunct="1">
        <a:lnSpc>
          <a:spcPct val="90000"/>
        </a:lnSpc>
        <a:spcBef>
          <a:spcPct val="30000"/>
        </a:spcBef>
        <a:spcAft>
          <a:spcPct val="10000"/>
        </a:spcAft>
        <a:buClr>
          <a:srgbClr val="00529B"/>
        </a:buClr>
        <a:buFont typeface="Times" pitchFamily="18" charset="0"/>
        <a:buChar char="•"/>
        <a:defRPr sz="2800">
          <a:solidFill>
            <a:schemeClr val="tx1"/>
          </a:solidFill>
          <a:latin typeface="+mn-lt"/>
          <a:ea typeface="+mn-ea"/>
          <a:cs typeface="+mn-cs"/>
        </a:defRPr>
      </a:lvl1pPr>
      <a:lvl2pPr marL="635000" indent="-173038" algn="l" rtl="0" eaLnBrk="1" fontAlgn="base" hangingPunct="1">
        <a:lnSpc>
          <a:spcPct val="90000"/>
        </a:lnSpc>
        <a:spcBef>
          <a:spcPct val="30000"/>
        </a:spcBef>
        <a:spcAft>
          <a:spcPct val="10000"/>
        </a:spcAft>
        <a:buClr>
          <a:schemeClr val="tx1"/>
        </a:buClr>
        <a:buFont typeface="Arial" charset="0"/>
        <a:buChar char="-"/>
        <a:defRPr sz="2400">
          <a:solidFill>
            <a:schemeClr val="tx1"/>
          </a:solidFill>
          <a:latin typeface="+mn-lt"/>
          <a:ea typeface="+mn-ea"/>
          <a:cs typeface="+mn-cs"/>
        </a:defRPr>
      </a:lvl2pPr>
      <a:lvl3pPr marL="922338"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3pPr>
      <a:lvl4pPr marL="1209675" indent="-173038" algn="l" rtl="0" eaLnBrk="1" fontAlgn="base" hangingPunct="1">
        <a:lnSpc>
          <a:spcPct val="90000"/>
        </a:lnSpc>
        <a:spcBef>
          <a:spcPct val="30000"/>
        </a:spcBef>
        <a:spcAft>
          <a:spcPct val="10000"/>
        </a:spcAft>
        <a:buClr>
          <a:schemeClr val="tx1"/>
        </a:buClr>
        <a:buFont typeface="Arial" charset="0"/>
        <a:buChar char="-"/>
        <a:defRPr sz="2000">
          <a:solidFill>
            <a:schemeClr val="tx1"/>
          </a:solidFill>
          <a:latin typeface="+mn-lt"/>
          <a:ea typeface="+mn-ea"/>
          <a:cs typeface="+mn-cs"/>
        </a:defRPr>
      </a:lvl4pPr>
      <a:lvl5pPr marL="14970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5pPr>
      <a:lvl6pPr marL="19542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 name="Rectangle 53"/>
          <p:cNvSpPr>
            <a:spLocks noGrp="1" noChangeArrowheads="1"/>
          </p:cNvSpPr>
          <p:nvPr>
            <p:ph type="title"/>
          </p:nvPr>
        </p:nvSpPr>
        <p:spPr bwMode="auto">
          <a:xfrm>
            <a:off x="304800" y="228600"/>
            <a:ext cx="11576050" cy="5355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2" name="Text Placeholder 1"/>
          <p:cNvSpPr>
            <a:spLocks noGrp="1"/>
          </p:cNvSpPr>
          <p:nvPr userDrawn="1">
            <p:ph type="body" idx="1"/>
          </p:nvPr>
        </p:nvSpPr>
        <p:spPr bwMode="gray">
          <a:xfrm>
            <a:off x="304800" y="1325564"/>
            <a:ext cx="11576050" cy="4554536"/>
          </a:xfrm>
          <a:prstGeom prst="rect">
            <a:avLst/>
          </a:prstGeom>
        </p:spPr>
        <p:txBody>
          <a:bodyPr vert="horz" lIns="0" tIns="0" rIns="4572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B2B2B2"/>
                </a:solidFill>
              </a:rPr>
              <a:pPr algn="l">
                <a:spcBef>
                  <a:spcPts val="0"/>
                </a:spcBef>
                <a:spcAft>
                  <a:spcPts val="600"/>
                </a:spcAft>
                <a:tabLst>
                  <a:tab pos="228600" algn="l"/>
                </a:tabLst>
              </a:pPr>
              <a:t>‹#›</a:t>
            </a:fld>
            <a:r>
              <a:rPr dirty="0">
                <a:solidFill>
                  <a:srgbClr val="B2B2B2"/>
                </a:solidFill>
              </a:rPr>
              <a:t>	© 2017 Gartner, Inc. and/or its affiliates. All rights reserved.</a:t>
            </a:r>
          </a:p>
        </p:txBody>
      </p:sp>
      <p:pic>
        <p:nvPicPr>
          <p:cNvPr id="12" name="Picture 11"/>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bwMode="gray">
          <a:xfrm>
            <a:off x="10460359" y="6200775"/>
            <a:ext cx="1420491" cy="323116"/>
          </a:xfrm>
          <a:prstGeom prst="rect">
            <a:avLst/>
          </a:prstGeom>
        </p:spPr>
      </p:pic>
    </p:spTree>
    <p:extLst>
      <p:ext uri="{BB962C8B-B14F-4D97-AF65-F5344CB8AC3E}">
        <p14:creationId xmlns:p14="http://schemas.microsoft.com/office/powerpoint/2010/main" val="3837159639"/>
      </p:ext>
    </p:extLst>
  </p:cSld>
  <p:clrMap bg1="lt1" tx1="dk1" bg2="lt2" tx2="dk2" accent1="accent1" accent2="accent2" accent3="accent3" accent4="accent4" accent5="accent5" accent6="accent6" hlink="hlink" folHlink="folHlink"/>
  <p:sldLayoutIdLst>
    <p:sldLayoutId id="2147484906" r:id="rId1"/>
    <p:sldLayoutId id="2147484907" r:id="rId2"/>
    <p:sldLayoutId id="2147484908" r:id="rId3"/>
    <p:sldLayoutId id="2147484909" r:id="rId4"/>
    <p:sldLayoutId id="2147484910" r:id="rId5"/>
    <p:sldLayoutId id="2147484911" r:id="rId6"/>
    <p:sldLayoutId id="2147484912" r:id="rId7"/>
    <p:sldLayoutId id="2147484913" r:id="rId8"/>
    <p:sldLayoutId id="2147484914" r:id="rId9"/>
    <p:sldLayoutId id="2147484915" r:id="rId10"/>
    <p:sldLayoutId id="2147484916" r:id="rId11"/>
    <p:sldLayoutId id="2147484917" r:id="rId12"/>
    <p:sldLayoutId id="2147484918" r:id="rId13"/>
    <p:sldLayoutId id="2147484919" r:id="rId14"/>
    <p:sldLayoutId id="2147484920" r:id="rId15"/>
    <p:sldLayoutId id="2147484921" r:id="rId16"/>
    <p:sldLayoutId id="2147484922" r:id="rId17"/>
    <p:sldLayoutId id="2147484923" r:id="rId18"/>
    <p:sldLayoutId id="2147484924" r:id="rId19"/>
    <p:sldLayoutId id="2147484925" r:id="rId20"/>
    <p:sldLayoutId id="2147484926" r:id="rId21"/>
    <p:sldLayoutId id="2147484927" r:id="rId22"/>
    <p:sldLayoutId id="2147484928" r:id="rId23"/>
    <p:sldLayoutId id="2147484929" r:id="rId24"/>
    <p:sldLayoutId id="2147484930" r:id="rId25"/>
    <p:sldLayoutId id="2147484931" r:id="rId26"/>
    <p:sldLayoutId id="2147484932" r:id="rId27"/>
    <p:sldLayoutId id="2147484933" r:id="rId28"/>
    <p:sldLayoutId id="2147484934" r:id="rId29"/>
    <p:sldLayoutId id="2147484935" r:id="rId30"/>
    <p:sldLayoutId id="2147484936" r:id="rId31"/>
  </p:sldLayoutIdLst>
  <p:transition/>
  <p:timing>
    <p:tnLst>
      <p:par>
        <p:cTn id="1" dur="indefinite" restart="never" nodeType="tmRoot"/>
      </p:par>
    </p:tnLst>
  </p:timing>
  <p:hf sldNum="0" hdr="0" ftr="0" dt="0"/>
  <p:txStyles>
    <p:title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391">
          <p15:clr>
            <a:srgbClr val="5ACBF0"/>
          </p15:clr>
        </p15:guide>
        <p15:guide id="4294967295" pos="290">
          <p15:clr>
            <a:srgbClr val="5ACBF0"/>
          </p15:clr>
        </p15:guide>
        <p15:guide id="4294967295" orient="horz" pos="768">
          <p15:clr>
            <a:srgbClr val="5ACBF0"/>
          </p15:clr>
        </p15:guide>
        <p15:guide id="4294967295" orient="horz" pos="4109">
          <p15:clr>
            <a:srgbClr val="5ACBF0"/>
          </p15:clr>
        </p15:guide>
        <p15:guide id="4294967295" orient="horz" pos="835">
          <p15:clr>
            <a:srgbClr val="5ACBF0"/>
          </p15:clr>
        </p15:guide>
        <p15:guide id="4294967295" orient="horz" pos="4056">
          <p15:clr>
            <a:srgbClr val="5ACBF0"/>
          </p15:clr>
        </p15:guide>
        <p15:guide id="4294967295" orient="horz" pos="194">
          <p15:clr>
            <a:srgbClr val="5ACBF0"/>
          </p15:clr>
        </p15:guide>
        <p15:guide id="4294967295" pos="192">
          <p15:clr>
            <a:srgbClr val="5ACBF0"/>
          </p15:clr>
        </p15:guide>
        <p15:guide id="4294967295" pos="7484">
          <p15:clr>
            <a:srgbClr val="5ACBF0"/>
          </p15:clr>
        </p15:guide>
        <p15:guide id="4294967295" orient="horz" pos="3906">
          <p15:clr>
            <a:srgbClr val="5ACBF0"/>
          </p15:clr>
        </p15:guide>
        <p15:guide id="4294967295" pos="1900">
          <p15:clr>
            <a:srgbClr val="5ACBF0"/>
          </p15:clr>
        </p15:guide>
        <p15:guide id="4294967295" pos="2055">
          <p15:clr>
            <a:srgbClr val="5ACBF0"/>
          </p15:clr>
        </p15:guide>
        <p15:guide id="4294967295" pos="3764">
          <p15:clr>
            <a:srgbClr val="5ACBF0"/>
          </p15:clr>
        </p15:guide>
        <p15:guide id="4294967295" pos="3917">
          <p15:clr>
            <a:srgbClr val="5ACBF0"/>
          </p15:clr>
        </p15:guide>
        <p15:guide id="4294967295" pos="5624">
          <p15:clr>
            <a:srgbClr val="5ACBF0"/>
          </p15:clr>
        </p15:guide>
        <p15:guide id="4294967295" pos="5780">
          <p15:clr>
            <a:srgbClr val="5ACBF0"/>
          </p15:clr>
        </p15:guide>
        <p15:guide id="4294967295" orient="horz" pos="3704">
          <p15:clr>
            <a:srgbClr val="FBAE4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 name="Rectangle 53"/>
          <p:cNvSpPr>
            <a:spLocks noGrp="1" noChangeArrowheads="1"/>
          </p:cNvSpPr>
          <p:nvPr>
            <p:ph type="title"/>
          </p:nvPr>
        </p:nvSpPr>
        <p:spPr bwMode="auto">
          <a:xfrm>
            <a:off x="304800" y="228600"/>
            <a:ext cx="11576050" cy="5355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2" name="Text Placeholder 1"/>
          <p:cNvSpPr>
            <a:spLocks noGrp="1"/>
          </p:cNvSpPr>
          <p:nvPr userDrawn="1">
            <p:ph type="body" idx="1"/>
          </p:nvPr>
        </p:nvSpPr>
        <p:spPr bwMode="gray">
          <a:xfrm>
            <a:off x="304800" y="1325564"/>
            <a:ext cx="11576050" cy="4554536"/>
          </a:xfrm>
          <a:prstGeom prst="rect">
            <a:avLst/>
          </a:prstGeom>
        </p:spPr>
        <p:txBody>
          <a:bodyPr vert="horz" lIns="0" tIns="0" rIns="4572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B2B2B2"/>
                </a:solidFill>
              </a:rPr>
              <a:pPr algn="l">
                <a:spcBef>
                  <a:spcPts val="0"/>
                </a:spcBef>
                <a:spcAft>
                  <a:spcPts val="600"/>
                </a:spcAft>
                <a:tabLst>
                  <a:tab pos="228600" algn="l"/>
                </a:tabLst>
              </a:pPr>
              <a:t>‹#›</a:t>
            </a:fld>
            <a:r>
              <a:rPr dirty="0">
                <a:solidFill>
                  <a:srgbClr val="B2B2B2"/>
                </a:solidFill>
              </a:rPr>
              <a:t>	© 2017 Gartner, Inc. and/or its affiliates. All rights reserved.</a:t>
            </a:r>
            <a:endParaRPr dirty="0">
              <a:solidFill>
                <a:srgbClr val="B2B2B2"/>
              </a:solidFill>
            </a:endParaRPr>
          </a:p>
        </p:txBody>
      </p:sp>
      <p:pic>
        <p:nvPicPr>
          <p:cNvPr id="12" name="Picture 11"/>
          <p:cNvPicPr>
            <a:picLocks noChangeAspect="1"/>
          </p:cNvPicPr>
          <p:nvPr userDrawn="1"/>
        </p:nvPicPr>
        <p:blipFill>
          <a:blip r:embed="rId40" cstate="screen">
            <a:extLst>
              <a:ext uri="{28A0092B-C50C-407E-A947-70E740481C1C}">
                <a14:useLocalDpi xmlns:a14="http://schemas.microsoft.com/office/drawing/2010/main"/>
              </a:ext>
            </a:extLst>
          </a:blip>
          <a:stretch>
            <a:fillRect/>
          </a:stretch>
        </p:blipFill>
        <p:spPr bwMode="gray">
          <a:xfrm>
            <a:off x="10460359" y="6200775"/>
            <a:ext cx="1420491" cy="323116"/>
          </a:xfrm>
          <a:prstGeom prst="rect">
            <a:avLst/>
          </a:prstGeom>
        </p:spPr>
      </p:pic>
    </p:spTree>
    <p:extLst>
      <p:ext uri="{BB962C8B-B14F-4D97-AF65-F5344CB8AC3E}">
        <p14:creationId xmlns:p14="http://schemas.microsoft.com/office/powerpoint/2010/main" val="351612395"/>
      </p:ext>
    </p:extLst>
  </p:cSld>
  <p:clrMap bg1="lt1" tx1="dk1" bg2="lt2" tx2="dk2" accent1="accent1" accent2="accent2" accent3="accent3" accent4="accent4" accent5="accent5" accent6="accent6" hlink="hlink" folHlink="folHlink"/>
  <p:sldLayoutIdLst>
    <p:sldLayoutId id="2147484938" r:id="rId1"/>
    <p:sldLayoutId id="2147484939" r:id="rId2"/>
    <p:sldLayoutId id="2147484940" r:id="rId3"/>
    <p:sldLayoutId id="2147484941" r:id="rId4"/>
    <p:sldLayoutId id="2147484942" r:id="rId5"/>
    <p:sldLayoutId id="2147484943" r:id="rId6"/>
    <p:sldLayoutId id="2147484944" r:id="rId7"/>
    <p:sldLayoutId id="2147484945" r:id="rId8"/>
    <p:sldLayoutId id="2147484946" r:id="rId9"/>
    <p:sldLayoutId id="2147484947" r:id="rId10"/>
    <p:sldLayoutId id="2147484948" r:id="rId11"/>
    <p:sldLayoutId id="2147484949" r:id="rId12"/>
    <p:sldLayoutId id="2147484950" r:id="rId13"/>
    <p:sldLayoutId id="2147484951" r:id="rId14"/>
    <p:sldLayoutId id="2147484952" r:id="rId15"/>
    <p:sldLayoutId id="2147484953" r:id="rId16"/>
    <p:sldLayoutId id="2147484954" r:id="rId17"/>
    <p:sldLayoutId id="2147484955" r:id="rId18"/>
    <p:sldLayoutId id="2147484956" r:id="rId19"/>
    <p:sldLayoutId id="2147484957" r:id="rId20"/>
    <p:sldLayoutId id="2147484958" r:id="rId21"/>
    <p:sldLayoutId id="2147484959" r:id="rId22"/>
    <p:sldLayoutId id="2147484960" r:id="rId23"/>
    <p:sldLayoutId id="2147484961" r:id="rId24"/>
    <p:sldLayoutId id="2147484962" r:id="rId25"/>
    <p:sldLayoutId id="2147484963" r:id="rId26"/>
    <p:sldLayoutId id="2147484964" r:id="rId27"/>
    <p:sldLayoutId id="2147484965" r:id="rId28"/>
    <p:sldLayoutId id="2147484966" r:id="rId29"/>
    <p:sldLayoutId id="2147484967" r:id="rId30"/>
    <p:sldLayoutId id="2147484968" r:id="rId31"/>
    <p:sldLayoutId id="2147484969" r:id="rId32"/>
    <p:sldLayoutId id="2147484970" r:id="rId33"/>
    <p:sldLayoutId id="2147484971" r:id="rId34"/>
    <p:sldLayoutId id="2147484972" r:id="rId35"/>
    <p:sldLayoutId id="2147484973" r:id="rId36"/>
    <p:sldLayoutId id="2147484974" r:id="rId37"/>
    <p:sldLayoutId id="2147484975" r:id="rId38"/>
  </p:sldLayoutIdLst>
  <p:transition/>
  <p:timing>
    <p:tnLst>
      <p:par>
        <p:cTn id="1" dur="indefinite" restart="never" nodeType="tmRoot"/>
      </p:par>
    </p:tnLst>
  </p:timing>
  <p:hf sldNum="0" hdr="0" ftr="0" dt="0"/>
  <p:txStyles>
    <p:title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391">
          <p15:clr>
            <a:srgbClr val="5ACBF0"/>
          </p15:clr>
        </p15:guide>
        <p15:guide id="4294967295" pos="290">
          <p15:clr>
            <a:srgbClr val="5ACBF0"/>
          </p15:clr>
        </p15:guide>
        <p15:guide id="4294967295" orient="horz" pos="768">
          <p15:clr>
            <a:srgbClr val="5ACBF0"/>
          </p15:clr>
        </p15:guide>
        <p15:guide id="4294967295" orient="horz" pos="4109">
          <p15:clr>
            <a:srgbClr val="5ACBF0"/>
          </p15:clr>
        </p15:guide>
        <p15:guide id="4294967295" orient="horz" pos="835">
          <p15:clr>
            <a:srgbClr val="5ACBF0"/>
          </p15:clr>
        </p15:guide>
        <p15:guide id="4294967295" orient="horz" pos="4056">
          <p15:clr>
            <a:srgbClr val="5ACBF0"/>
          </p15:clr>
        </p15:guide>
        <p15:guide id="4294967295" orient="horz" pos="194">
          <p15:clr>
            <a:srgbClr val="5ACBF0"/>
          </p15:clr>
        </p15:guide>
        <p15:guide id="4294967295" pos="192">
          <p15:clr>
            <a:srgbClr val="5ACBF0"/>
          </p15:clr>
        </p15:guide>
        <p15:guide id="4294967295" pos="7484">
          <p15:clr>
            <a:srgbClr val="5ACBF0"/>
          </p15:clr>
        </p15:guide>
        <p15:guide id="4294967295" orient="horz" pos="3906">
          <p15:clr>
            <a:srgbClr val="5ACBF0"/>
          </p15:clr>
        </p15:guide>
        <p15:guide id="4294967295" pos="1900">
          <p15:clr>
            <a:srgbClr val="5ACBF0"/>
          </p15:clr>
        </p15:guide>
        <p15:guide id="4294967295" pos="2055">
          <p15:clr>
            <a:srgbClr val="5ACBF0"/>
          </p15:clr>
        </p15:guide>
        <p15:guide id="4294967295" pos="3764">
          <p15:clr>
            <a:srgbClr val="5ACBF0"/>
          </p15:clr>
        </p15:guide>
        <p15:guide id="4294967295" pos="3917">
          <p15:clr>
            <a:srgbClr val="5ACBF0"/>
          </p15:clr>
        </p15:guide>
        <p15:guide id="4294967295" pos="5624">
          <p15:clr>
            <a:srgbClr val="5ACBF0"/>
          </p15:clr>
        </p15:guide>
        <p15:guide id="4294967295" pos="5780">
          <p15:clr>
            <a:srgbClr val="5ACBF0"/>
          </p15:clr>
        </p15:guide>
        <p15:guide id="4294967295" orient="horz" pos="3704">
          <p15:clr>
            <a:srgbClr val="FBAE4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 name="Rectangle 53"/>
          <p:cNvSpPr>
            <a:spLocks noGrp="1" noChangeArrowheads="1"/>
          </p:cNvSpPr>
          <p:nvPr>
            <p:ph type="title"/>
          </p:nvPr>
        </p:nvSpPr>
        <p:spPr bwMode="auto">
          <a:xfrm>
            <a:off x="304800" y="228600"/>
            <a:ext cx="11428413" cy="5355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p>
            <a:pPr lvl="0"/>
            <a:r>
              <a:rPr lang="en-US" dirty="0" smtClean="0"/>
              <a:t>Click to edit Master title style</a:t>
            </a:r>
          </a:p>
        </p:txBody>
      </p:sp>
      <p:sp>
        <p:nvSpPr>
          <p:cNvPr id="2" name="Text Placeholder 1"/>
          <p:cNvSpPr>
            <a:spLocks noGrp="1"/>
          </p:cNvSpPr>
          <p:nvPr userDrawn="1">
            <p:ph type="body" idx="1"/>
          </p:nvPr>
        </p:nvSpPr>
        <p:spPr bwMode="gray">
          <a:xfrm>
            <a:off x="304800" y="1325564"/>
            <a:ext cx="11428413" cy="4660900"/>
          </a:xfrm>
          <a:prstGeom prst="rect">
            <a:avLst/>
          </a:prstGeom>
        </p:spPr>
        <p:txBody>
          <a:bodyPr vert="horz" lIns="0" tIns="0" rIns="4572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2"/>
          <p:cNvSpPr txBox="1">
            <a:spLocks/>
          </p:cNvSpPr>
          <p:nvPr userDrawn="1"/>
        </p:nvSpPr>
        <p:spPr bwMode="gray">
          <a:xfrm>
            <a:off x="304800" y="6446090"/>
            <a:ext cx="7711440"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r>
              <a:rPr dirty="0">
                <a:solidFill>
                  <a:srgbClr val="A6A6A6"/>
                </a:solidFill>
              </a:rPr>
              <a:t>© 2015 Gartner, Inc. and/or its affiliates. All rights reserved. Gartner and ITxpo are registered trademarks of Gartner, Inc. or it’s affiliates.</a:t>
            </a:r>
          </a:p>
        </p:txBody>
      </p:sp>
      <p:pic>
        <p:nvPicPr>
          <p:cNvPr id="7" name="Picture 6"/>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bwMode="gray">
          <a:xfrm>
            <a:off x="10460359" y="6200775"/>
            <a:ext cx="1420491" cy="323116"/>
          </a:xfrm>
          <a:prstGeom prst="rect">
            <a:avLst/>
          </a:prstGeom>
        </p:spPr>
      </p:pic>
    </p:spTree>
    <p:extLst>
      <p:ext uri="{BB962C8B-B14F-4D97-AF65-F5344CB8AC3E}">
        <p14:creationId xmlns:p14="http://schemas.microsoft.com/office/powerpoint/2010/main" val="1620218337"/>
      </p:ext>
    </p:extLst>
  </p:cSld>
  <p:clrMap bg1="lt1" tx1="dk1" bg2="lt2" tx2="dk2" accent1="accent1" accent2="accent2" accent3="accent3" accent4="accent4" accent5="accent5" accent6="accent6" hlink="hlink" folHlink="folHlink"/>
  <p:sldLayoutIdLst>
    <p:sldLayoutId id="2147484977" r:id="rId1"/>
    <p:sldLayoutId id="2147484978" r:id="rId2"/>
    <p:sldLayoutId id="2147484979" r:id="rId3"/>
    <p:sldLayoutId id="2147484980" r:id="rId4"/>
    <p:sldLayoutId id="2147484981" r:id="rId5"/>
    <p:sldLayoutId id="2147484982" r:id="rId6"/>
    <p:sldLayoutId id="2147484983" r:id="rId7"/>
    <p:sldLayoutId id="2147484984" r:id="rId8"/>
    <p:sldLayoutId id="2147484985" r:id="rId9"/>
    <p:sldLayoutId id="2147484986" r:id="rId10"/>
    <p:sldLayoutId id="2147484987" r:id="rId11"/>
    <p:sldLayoutId id="2147484988" r:id="rId12"/>
    <p:sldLayoutId id="2147484989" r:id="rId13"/>
    <p:sldLayoutId id="2147484990" r:id="rId14"/>
    <p:sldLayoutId id="2147484991" r:id="rId15"/>
    <p:sldLayoutId id="2147484992" r:id="rId16"/>
    <p:sldLayoutId id="2147484993" r:id="rId17"/>
    <p:sldLayoutId id="2147484994" r:id="rId18"/>
    <p:sldLayoutId id="2147484995" r:id="rId19"/>
    <p:sldLayoutId id="2147484996" r:id="rId20"/>
    <p:sldLayoutId id="2147484997" r:id="rId21"/>
    <p:sldLayoutId id="2147484998" r:id="rId22"/>
    <p:sldLayoutId id="2147484999" r:id="rId23"/>
    <p:sldLayoutId id="2147485000" r:id="rId24"/>
    <p:sldLayoutId id="2147485001" r:id="rId25"/>
    <p:sldLayoutId id="2147485002" r:id="rId26"/>
    <p:sldLayoutId id="2147485003" r:id="rId27"/>
    <p:sldLayoutId id="2147485004" r:id="rId28"/>
  </p:sldLayoutIdLst>
  <p:transition/>
  <p:timing>
    <p:tnLst>
      <p:par>
        <p:cTn id="1" dur="indefinite" restart="never" nodeType="tmRoot"/>
      </p:par>
    </p:tnLst>
  </p:timing>
  <p:hf sldNum="0" hdr="0" ftr="0" dt="0"/>
  <p:txStyles>
    <p:title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3840">
          <p15:clr>
            <a:srgbClr val="A4A3A4"/>
          </p15:clr>
        </p15:guide>
        <p15:guide id="4294967295" pos="7391">
          <p15:clr>
            <a:srgbClr val="5ACBF0"/>
          </p15:clr>
        </p15:guide>
        <p15:guide id="4294967295" pos="290">
          <p15:clr>
            <a:srgbClr val="5ACBF0"/>
          </p15:clr>
        </p15:guide>
        <p15:guide id="4294967295" orient="horz" pos="768">
          <p15:clr>
            <a:srgbClr val="5ACBF0"/>
          </p15:clr>
        </p15:guide>
        <p15:guide id="4294967295" orient="horz" pos="4109">
          <p15:clr>
            <a:srgbClr val="5ACBF0"/>
          </p15:clr>
        </p15:guide>
        <p15:guide id="4294967295" orient="horz" pos="835">
          <p15:clr>
            <a:srgbClr val="5ACBF0"/>
          </p15:clr>
        </p15:guide>
        <p15:guide id="4294967295" orient="horz" pos="3704">
          <p15:clr>
            <a:srgbClr val="5ACBF0"/>
          </p15:clr>
        </p15:guide>
        <p15:guide id="4294967295" orient="horz" pos="4057">
          <p15:clr>
            <a:srgbClr val="5ACBF0"/>
          </p15:clr>
        </p15:guide>
        <p15:guide id="4294967295" orient="horz" pos="194">
          <p15:clr>
            <a:srgbClr val="5ACBF0"/>
          </p15:clr>
        </p15:guide>
        <p15:guide id="4294967295" pos="192">
          <p15:clr>
            <a:srgbClr val="5ACBF0"/>
          </p15:clr>
        </p15:guide>
        <p15:guide id="4294967295" pos="7484">
          <p15:clr>
            <a:srgbClr val="5ACBF0"/>
          </p15:clr>
        </p15:guide>
        <p15:guide id="4294967295" orient="horz" pos="3929">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09.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09.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2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8.xml"/></Relationships>
</file>

<file path=ppt/slides/_rels/slide1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notesSlide" Target="../notesSlides/notesSlide9.xml"/><Relationship Id="rId2" Type="http://schemas.openxmlformats.org/officeDocument/2006/relationships/tags" Target="../tags/tag10.xml"/><Relationship Id="rId16" Type="http://schemas.openxmlformats.org/officeDocument/2006/relationships/slideLayout" Target="../slideLayouts/slideLayout142.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33.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jpe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142.xml"/><Relationship Id="rId6" Type="http://schemas.openxmlformats.org/officeDocument/2006/relationships/image" Target="../media/image48.png"/><Relationship Id="rId5" Type="http://schemas.openxmlformats.org/officeDocument/2006/relationships/hyperlink" Target="http://www.geaviation.com/digital" TargetMode="Externa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42.xml"/><Relationship Id="rId4" Type="http://schemas.openxmlformats.org/officeDocument/2006/relationships/hyperlink" Target="https://www.gerenewableenergy.com/content/dam/gepower-renewables/global/en_US/downloads/3d-still-images/wind-onshore-digital-wind-farm-representation-1900px.j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6.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6.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48.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142.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1.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11.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0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1.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8.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211.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2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8.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286036" y="2477865"/>
            <a:ext cx="6048375" cy="1246495"/>
          </a:xfrm>
        </p:spPr>
        <p:txBody>
          <a:bodyPr/>
          <a:lstStyle/>
          <a:p>
            <a:r>
              <a:rPr lang="en-US" dirty="0" smtClean="0"/>
              <a:t>Industry Disruptions Shape the Future of Model-based Systems Engineering</a:t>
            </a:r>
            <a:endParaRPr lang="en-US" dirty="0"/>
          </a:p>
        </p:txBody>
      </p:sp>
      <p:sp>
        <p:nvSpPr>
          <p:cNvPr id="7" name="Subtitle 6"/>
          <p:cNvSpPr>
            <a:spLocks noGrp="1"/>
          </p:cNvSpPr>
          <p:nvPr>
            <p:ph type="subTitle" idx="1"/>
          </p:nvPr>
        </p:nvSpPr>
        <p:spPr/>
        <p:txBody>
          <a:bodyPr/>
          <a:lstStyle/>
          <a:p>
            <a:r>
              <a:rPr lang="en-US" dirty="0" smtClean="0"/>
              <a:t>Marc Halpern, P.E., Ph.D.</a:t>
            </a:r>
            <a:endParaRPr lang="en-US" dirty="0"/>
          </a:p>
        </p:txBody>
      </p:sp>
    </p:spTree>
    <p:extLst>
      <p:ext uri="{BB962C8B-B14F-4D97-AF65-F5344CB8AC3E}">
        <p14:creationId xmlns:p14="http://schemas.microsoft.com/office/powerpoint/2010/main" val="34172177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22275" y="6411913"/>
            <a:ext cx="2701925" cy="179387"/>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7" name="Rectangle 6"/>
          <p:cNvSpPr/>
          <p:nvPr/>
        </p:nvSpPr>
        <p:spPr bwMode="auto">
          <a:xfrm>
            <a:off x="10220325" y="6153150"/>
            <a:ext cx="1647825" cy="4572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pic>
        <p:nvPicPr>
          <p:cNvPr id="15" name="Picture 2" descr="C:\Users\mhalpern\AppData\Local\Microsoft\Windows\Temporary Internet Files\Content.Outlook\DCBC0GFJ\MH_shutterstock_149589080 (2).jpg"/>
          <p:cNvPicPr>
            <a:picLocks noChangeAspect="1" noChangeArrowheads="1"/>
          </p:cNvPicPr>
          <p:nvPr/>
        </p:nvPicPr>
        <p:blipFill rotWithShape="1">
          <a:blip r:embed="rId3" cstate="print"/>
          <a:srcRect l="7500" r="16071"/>
          <a:stretch/>
        </p:blipFill>
        <p:spPr bwMode="auto">
          <a:xfrm>
            <a:off x="1524000" y="0"/>
            <a:ext cx="9144000" cy="6858000"/>
          </a:xfrm>
          <a:prstGeom prst="rect">
            <a:avLst/>
          </a:prstGeom>
          <a:noFill/>
        </p:spPr>
      </p:pic>
      <p:sp>
        <p:nvSpPr>
          <p:cNvPr id="2" name="Title 1"/>
          <p:cNvSpPr>
            <a:spLocks noGrp="1"/>
          </p:cNvSpPr>
          <p:nvPr>
            <p:ph type="title"/>
          </p:nvPr>
        </p:nvSpPr>
        <p:spPr>
          <a:xfrm>
            <a:off x="1763486" y="0"/>
            <a:ext cx="8904514" cy="867930"/>
          </a:xfrm>
        </p:spPr>
        <p:txBody>
          <a:bodyPr/>
          <a:lstStyle/>
          <a:p>
            <a:r>
              <a:rPr lang="en-US" sz="2800" dirty="0" smtClean="0">
                <a:solidFill>
                  <a:schemeClr val="bg1"/>
                </a:solidFill>
              </a:rPr>
              <a:t>As Product Network Complexity Accelerates, Value Chains Need </a:t>
            </a:r>
            <a:r>
              <a:rPr lang="en-US" sz="2800" dirty="0" smtClean="0">
                <a:solidFill>
                  <a:schemeClr val="bg1"/>
                </a:solidFill>
              </a:rPr>
              <a:t>Systems-Centric NPD and NPI</a:t>
            </a:r>
            <a:endParaRPr lang="en-US" sz="2800" dirty="0">
              <a:solidFill>
                <a:schemeClr val="bg1"/>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9051472" y="6240487"/>
            <a:ext cx="1271016" cy="289695"/>
          </a:xfrm>
          <a:prstGeom prst="rect">
            <a:avLst/>
          </a:prstGeom>
        </p:spPr>
      </p:pic>
    </p:spTree>
    <p:extLst>
      <p:ext uri="{BB962C8B-B14F-4D97-AF65-F5344CB8AC3E}">
        <p14:creationId xmlns:p14="http://schemas.microsoft.com/office/powerpoint/2010/main" val="29569547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422275" y="6411913"/>
            <a:ext cx="2701925" cy="179387"/>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29" name="Rectangle 28"/>
          <p:cNvSpPr/>
          <p:nvPr/>
        </p:nvSpPr>
        <p:spPr bwMode="auto">
          <a:xfrm>
            <a:off x="10220325" y="6153150"/>
            <a:ext cx="1647825" cy="4572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pic>
        <p:nvPicPr>
          <p:cNvPr id="15" name="Picture 2" descr="C:\Users\mhalpern\AppData\Local\Microsoft\Windows\Temporary Internet Files\Content.Outlook\DCBC0GFJ\MH_shutterstock_149589080 (2).jpg"/>
          <p:cNvPicPr>
            <a:picLocks noChangeAspect="1" noChangeArrowheads="1"/>
          </p:cNvPicPr>
          <p:nvPr/>
        </p:nvPicPr>
        <p:blipFill rotWithShape="1">
          <a:blip r:embed="rId3" cstate="print"/>
          <a:srcRect l="7500" r="16071"/>
          <a:stretch/>
        </p:blipFill>
        <p:spPr bwMode="auto">
          <a:xfrm>
            <a:off x="1524000" y="0"/>
            <a:ext cx="9144000" cy="6858000"/>
          </a:xfrm>
          <a:prstGeom prst="rect">
            <a:avLst/>
          </a:prstGeom>
          <a:noFill/>
        </p:spPr>
      </p:pic>
      <p:sp>
        <p:nvSpPr>
          <p:cNvPr id="2" name="Title 1"/>
          <p:cNvSpPr>
            <a:spLocks noGrp="1"/>
          </p:cNvSpPr>
          <p:nvPr>
            <p:ph type="title"/>
          </p:nvPr>
        </p:nvSpPr>
        <p:spPr>
          <a:xfrm>
            <a:off x="1763486" y="0"/>
            <a:ext cx="8904514" cy="867930"/>
          </a:xfrm>
        </p:spPr>
        <p:txBody>
          <a:bodyPr/>
          <a:lstStyle/>
          <a:p>
            <a:r>
              <a:rPr lang="en-US" sz="2800" dirty="0">
                <a:solidFill>
                  <a:schemeClr val="bg1"/>
                </a:solidFill>
              </a:rPr>
              <a:t>As Product Network Complexity Accelerates, Value Chains Need </a:t>
            </a:r>
            <a:r>
              <a:rPr lang="en-US" sz="2800" dirty="0" smtClean="0">
                <a:solidFill>
                  <a:schemeClr val="bg1"/>
                </a:solidFill>
              </a:rPr>
              <a:t>Systems-Centric NPD </a:t>
            </a:r>
            <a:r>
              <a:rPr lang="en-US" sz="2800" dirty="0">
                <a:solidFill>
                  <a:schemeClr val="bg1"/>
                </a:solidFill>
              </a:rPr>
              <a:t>and </a:t>
            </a:r>
            <a:r>
              <a:rPr lang="en-US" sz="2800" dirty="0" smtClean="0">
                <a:solidFill>
                  <a:schemeClr val="bg1"/>
                </a:solidFill>
              </a:rPr>
              <a:t>NPI</a:t>
            </a:r>
            <a:endParaRPr lang="en-US" sz="2800" dirty="0">
              <a:solidFill>
                <a:schemeClr val="bg1"/>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9051472" y="6240487"/>
            <a:ext cx="1271016" cy="289695"/>
          </a:xfrm>
          <a:prstGeom prst="rect">
            <a:avLst/>
          </a:prstGeom>
        </p:spPr>
      </p:pic>
      <p:sp>
        <p:nvSpPr>
          <p:cNvPr id="3" name="TextBox 2"/>
          <p:cNvSpPr txBox="1"/>
          <p:nvPr/>
        </p:nvSpPr>
        <p:spPr>
          <a:xfrm>
            <a:off x="3516086" y="1394330"/>
            <a:ext cx="2046515" cy="1089529"/>
          </a:xfrm>
          <a:prstGeom prst="rect">
            <a:avLst/>
          </a:prstGeom>
          <a:noFill/>
        </p:spPr>
        <p:txBody>
          <a:bodyPr wrap="square" rtlCol="0">
            <a:spAutoFit/>
          </a:bodyPr>
          <a:lstStyle/>
          <a:p>
            <a:r>
              <a:rPr lang="en-US" b="1" dirty="0">
                <a:solidFill>
                  <a:srgbClr val="FFFF00"/>
                </a:solidFill>
              </a:rPr>
              <a:t>Supply Chain Disruptions</a:t>
            </a:r>
          </a:p>
        </p:txBody>
      </p:sp>
      <p:sp>
        <p:nvSpPr>
          <p:cNvPr id="17" name="TextBox 16"/>
          <p:cNvSpPr txBox="1"/>
          <p:nvPr/>
        </p:nvSpPr>
        <p:spPr>
          <a:xfrm>
            <a:off x="2307771" y="3429001"/>
            <a:ext cx="2231573" cy="1089529"/>
          </a:xfrm>
          <a:prstGeom prst="rect">
            <a:avLst/>
          </a:prstGeom>
          <a:noFill/>
        </p:spPr>
        <p:txBody>
          <a:bodyPr wrap="square" rtlCol="0">
            <a:spAutoFit/>
          </a:bodyPr>
          <a:lstStyle/>
          <a:p>
            <a:r>
              <a:rPr lang="en-US" b="1" dirty="0">
                <a:solidFill>
                  <a:srgbClr val="FFFF00"/>
                </a:solidFill>
              </a:rPr>
              <a:t>Diverse Market Demands</a:t>
            </a:r>
          </a:p>
        </p:txBody>
      </p:sp>
      <p:sp>
        <p:nvSpPr>
          <p:cNvPr id="18" name="TextBox 17"/>
          <p:cNvSpPr txBox="1"/>
          <p:nvPr/>
        </p:nvSpPr>
        <p:spPr>
          <a:xfrm>
            <a:off x="4724400" y="5094515"/>
            <a:ext cx="2046515" cy="757130"/>
          </a:xfrm>
          <a:prstGeom prst="rect">
            <a:avLst/>
          </a:prstGeom>
          <a:noFill/>
        </p:spPr>
        <p:txBody>
          <a:bodyPr wrap="square" rtlCol="0">
            <a:spAutoFit/>
          </a:bodyPr>
          <a:lstStyle/>
          <a:p>
            <a:r>
              <a:rPr lang="en-US" b="1" dirty="0">
                <a:solidFill>
                  <a:srgbClr val="FFFF00"/>
                </a:solidFill>
              </a:rPr>
              <a:t>Maze of Regulations</a:t>
            </a:r>
          </a:p>
        </p:txBody>
      </p:sp>
      <p:sp>
        <p:nvSpPr>
          <p:cNvPr id="19" name="TextBox 18"/>
          <p:cNvSpPr txBox="1"/>
          <p:nvPr/>
        </p:nvSpPr>
        <p:spPr>
          <a:xfrm>
            <a:off x="7500256" y="3867302"/>
            <a:ext cx="2046515" cy="1089529"/>
          </a:xfrm>
          <a:prstGeom prst="rect">
            <a:avLst/>
          </a:prstGeom>
          <a:noFill/>
        </p:spPr>
        <p:txBody>
          <a:bodyPr wrap="square" rtlCol="0">
            <a:spAutoFit/>
          </a:bodyPr>
          <a:lstStyle/>
          <a:p>
            <a:r>
              <a:rPr lang="en-US" b="1" dirty="0">
                <a:solidFill>
                  <a:srgbClr val="FFFF00"/>
                </a:solidFill>
              </a:rPr>
              <a:t>Material and Resource Constraints</a:t>
            </a:r>
          </a:p>
        </p:txBody>
      </p:sp>
      <p:sp>
        <p:nvSpPr>
          <p:cNvPr id="20" name="TextBox 19"/>
          <p:cNvSpPr txBox="1"/>
          <p:nvPr/>
        </p:nvSpPr>
        <p:spPr>
          <a:xfrm>
            <a:off x="7500256" y="1666472"/>
            <a:ext cx="3015345" cy="757130"/>
          </a:xfrm>
          <a:prstGeom prst="rect">
            <a:avLst/>
          </a:prstGeom>
          <a:noFill/>
        </p:spPr>
        <p:txBody>
          <a:bodyPr wrap="square" rtlCol="0">
            <a:spAutoFit/>
          </a:bodyPr>
          <a:lstStyle/>
          <a:p>
            <a:r>
              <a:rPr lang="en-US" b="1" dirty="0">
                <a:solidFill>
                  <a:srgbClr val="FFFF00"/>
                </a:solidFill>
              </a:rPr>
              <a:t>Manufacturing Vulnerabilities</a:t>
            </a:r>
          </a:p>
        </p:txBody>
      </p:sp>
      <p:sp>
        <p:nvSpPr>
          <p:cNvPr id="8" name="Freeform 7"/>
          <p:cNvSpPr/>
          <p:nvPr/>
        </p:nvSpPr>
        <p:spPr bwMode="auto">
          <a:xfrm flipV="1">
            <a:off x="5856515" y="2472015"/>
            <a:ext cx="1774371" cy="2492828"/>
          </a:xfrm>
          <a:custGeom>
            <a:avLst/>
            <a:gdLst>
              <a:gd name="connsiteX0" fmla="*/ 0 w 1926771"/>
              <a:gd name="connsiteY0" fmla="*/ 0 h 2068286"/>
              <a:gd name="connsiteX1" fmla="*/ 1382486 w 1926771"/>
              <a:gd name="connsiteY1" fmla="*/ 424543 h 2068286"/>
              <a:gd name="connsiteX2" fmla="*/ 1926771 w 1926771"/>
              <a:gd name="connsiteY2" fmla="*/ 2068286 h 2068286"/>
              <a:gd name="connsiteX0" fmla="*/ 0 w 1774371"/>
              <a:gd name="connsiteY0" fmla="*/ 0 h 2492828"/>
              <a:gd name="connsiteX1" fmla="*/ 1230086 w 1774371"/>
              <a:gd name="connsiteY1" fmla="*/ 849085 h 2492828"/>
              <a:gd name="connsiteX2" fmla="*/ 1774371 w 1774371"/>
              <a:gd name="connsiteY2" fmla="*/ 2492828 h 2492828"/>
            </a:gdLst>
            <a:ahLst/>
            <a:cxnLst>
              <a:cxn ang="0">
                <a:pos x="connsiteX0" y="connsiteY0"/>
              </a:cxn>
              <a:cxn ang="0">
                <a:pos x="connsiteX1" y="connsiteY1"/>
              </a:cxn>
              <a:cxn ang="0">
                <a:pos x="connsiteX2" y="connsiteY2"/>
              </a:cxn>
            </a:cxnLst>
            <a:rect l="l" t="t" r="r" b="b"/>
            <a:pathLst>
              <a:path w="1774371" h="2492828">
                <a:moveTo>
                  <a:pt x="0" y="0"/>
                </a:moveTo>
                <a:cubicBezTo>
                  <a:pt x="530679" y="39914"/>
                  <a:pt x="934358" y="433614"/>
                  <a:pt x="1230086" y="849085"/>
                </a:cubicBezTo>
                <a:cubicBezTo>
                  <a:pt x="1525815" y="1264556"/>
                  <a:pt x="1662792" y="1843313"/>
                  <a:pt x="1774371" y="2492828"/>
                </a:cubicBezTo>
              </a:path>
            </a:pathLst>
          </a:custGeom>
          <a:noFill/>
          <a:ln w="76200" cap="flat" cmpd="sng" algn="ctr">
            <a:solidFill>
              <a:srgbClr val="FFFF00"/>
            </a:solidFill>
            <a:prstDash val="solid"/>
            <a:round/>
            <a:headEnd type="none" w="med" len="med"/>
            <a:tailEnd type="none" w="med" len="med"/>
          </a:ln>
          <a:effectLst/>
        </p:spPr>
        <p:txBody>
          <a:bodyPr rtlCol="0" anchor="ctr"/>
          <a:lstStyle/>
          <a:p>
            <a:endParaRPr lang="en-US" dirty="0">
              <a:solidFill>
                <a:srgbClr val="000000"/>
              </a:solidFill>
            </a:endParaRPr>
          </a:p>
        </p:txBody>
      </p:sp>
      <p:sp>
        <p:nvSpPr>
          <p:cNvPr id="24" name="Freeform 23"/>
          <p:cNvSpPr/>
          <p:nvPr/>
        </p:nvSpPr>
        <p:spPr bwMode="auto">
          <a:xfrm>
            <a:off x="5682344" y="2329543"/>
            <a:ext cx="1926771" cy="2068286"/>
          </a:xfrm>
          <a:custGeom>
            <a:avLst/>
            <a:gdLst>
              <a:gd name="connsiteX0" fmla="*/ 0 w 1926771"/>
              <a:gd name="connsiteY0" fmla="*/ 0 h 2068286"/>
              <a:gd name="connsiteX1" fmla="*/ 1382486 w 1926771"/>
              <a:gd name="connsiteY1" fmla="*/ 424543 h 2068286"/>
              <a:gd name="connsiteX2" fmla="*/ 1926771 w 1926771"/>
              <a:gd name="connsiteY2" fmla="*/ 2068286 h 2068286"/>
            </a:gdLst>
            <a:ahLst/>
            <a:cxnLst>
              <a:cxn ang="0">
                <a:pos x="connsiteX0" y="connsiteY0"/>
              </a:cxn>
              <a:cxn ang="0">
                <a:pos x="connsiteX1" y="connsiteY1"/>
              </a:cxn>
              <a:cxn ang="0">
                <a:pos x="connsiteX2" y="connsiteY2"/>
              </a:cxn>
            </a:cxnLst>
            <a:rect l="l" t="t" r="r" b="b"/>
            <a:pathLst>
              <a:path w="1926771" h="2068286">
                <a:moveTo>
                  <a:pt x="0" y="0"/>
                </a:moveTo>
                <a:cubicBezTo>
                  <a:pt x="530679" y="39914"/>
                  <a:pt x="1061358" y="79829"/>
                  <a:pt x="1382486" y="424543"/>
                </a:cubicBezTo>
                <a:cubicBezTo>
                  <a:pt x="1703614" y="769257"/>
                  <a:pt x="1815192" y="1418771"/>
                  <a:pt x="1926771" y="2068286"/>
                </a:cubicBezTo>
              </a:path>
            </a:pathLst>
          </a:custGeom>
          <a:noFill/>
          <a:ln w="76200" cap="flat" cmpd="sng" algn="ctr">
            <a:solidFill>
              <a:srgbClr val="FFFF00"/>
            </a:solidFill>
            <a:prstDash val="solid"/>
            <a:round/>
            <a:headEnd type="none" w="med" len="med"/>
            <a:tailEnd type="none" w="med" len="med"/>
          </a:ln>
          <a:effectLst/>
        </p:spPr>
        <p:txBody>
          <a:bodyPr rtlCol="0" anchor="ctr"/>
          <a:lstStyle/>
          <a:p>
            <a:endParaRPr lang="en-US" dirty="0">
              <a:solidFill>
                <a:srgbClr val="000000"/>
              </a:solidFill>
            </a:endParaRPr>
          </a:p>
        </p:txBody>
      </p:sp>
      <p:cxnSp>
        <p:nvCxnSpPr>
          <p:cNvPr id="22" name="Straight Connector 21"/>
          <p:cNvCxnSpPr/>
          <p:nvPr/>
        </p:nvCxnSpPr>
        <p:spPr bwMode="auto">
          <a:xfrm>
            <a:off x="5453743" y="2472016"/>
            <a:ext cx="0" cy="2471057"/>
          </a:xfrm>
          <a:prstGeom prst="line">
            <a:avLst/>
          </a:prstGeom>
          <a:solidFill>
            <a:srgbClr val="00529B"/>
          </a:solidFill>
          <a:ln w="76200" cap="flat" cmpd="sng" algn="ctr">
            <a:solidFill>
              <a:srgbClr val="FFFF00"/>
            </a:solidFill>
            <a:prstDash val="solid"/>
            <a:round/>
            <a:headEnd type="none" w="med" len="med"/>
            <a:tailEnd type="none" w="lg" len="lg"/>
          </a:ln>
          <a:effectLst/>
        </p:spPr>
      </p:cxnSp>
      <p:sp>
        <p:nvSpPr>
          <p:cNvPr id="28" name="Freeform 27"/>
          <p:cNvSpPr/>
          <p:nvPr/>
        </p:nvSpPr>
        <p:spPr bwMode="auto">
          <a:xfrm flipV="1">
            <a:off x="4321629" y="2188029"/>
            <a:ext cx="3178626" cy="2025700"/>
          </a:xfrm>
          <a:custGeom>
            <a:avLst/>
            <a:gdLst>
              <a:gd name="connsiteX0" fmla="*/ 0 w 1926771"/>
              <a:gd name="connsiteY0" fmla="*/ 0 h 2068286"/>
              <a:gd name="connsiteX1" fmla="*/ 1382486 w 1926771"/>
              <a:gd name="connsiteY1" fmla="*/ 424543 h 2068286"/>
              <a:gd name="connsiteX2" fmla="*/ 1926771 w 1926771"/>
              <a:gd name="connsiteY2" fmla="*/ 2068286 h 2068286"/>
              <a:gd name="connsiteX0" fmla="*/ 0 w 1774371"/>
              <a:gd name="connsiteY0" fmla="*/ 0 h 2492828"/>
              <a:gd name="connsiteX1" fmla="*/ 1230086 w 1774371"/>
              <a:gd name="connsiteY1" fmla="*/ 849085 h 2492828"/>
              <a:gd name="connsiteX2" fmla="*/ 1774371 w 1774371"/>
              <a:gd name="connsiteY2" fmla="*/ 2492828 h 2492828"/>
            </a:gdLst>
            <a:ahLst/>
            <a:cxnLst>
              <a:cxn ang="0">
                <a:pos x="connsiteX0" y="connsiteY0"/>
              </a:cxn>
              <a:cxn ang="0">
                <a:pos x="connsiteX1" y="connsiteY1"/>
              </a:cxn>
              <a:cxn ang="0">
                <a:pos x="connsiteX2" y="connsiteY2"/>
              </a:cxn>
            </a:cxnLst>
            <a:rect l="l" t="t" r="r" b="b"/>
            <a:pathLst>
              <a:path w="1774371" h="2492828">
                <a:moveTo>
                  <a:pt x="0" y="0"/>
                </a:moveTo>
                <a:cubicBezTo>
                  <a:pt x="530679" y="39914"/>
                  <a:pt x="934358" y="433614"/>
                  <a:pt x="1230086" y="849085"/>
                </a:cubicBezTo>
                <a:cubicBezTo>
                  <a:pt x="1525815" y="1264556"/>
                  <a:pt x="1662792" y="1843313"/>
                  <a:pt x="1774371" y="2492828"/>
                </a:cubicBezTo>
              </a:path>
            </a:pathLst>
          </a:custGeom>
          <a:noFill/>
          <a:ln w="76200" cap="flat" cmpd="sng" algn="ctr">
            <a:solidFill>
              <a:srgbClr val="FFFF00"/>
            </a:solidFill>
            <a:prstDash val="solid"/>
            <a:round/>
            <a:headEnd type="none" w="med" len="med"/>
            <a:tailEnd type="none" w="med" len="med"/>
          </a:ln>
          <a:effectLst/>
        </p:spPr>
        <p:txBody>
          <a:bodyPr rtlCol="0" anchor="ctr"/>
          <a:lstStyle/>
          <a:p>
            <a:endParaRPr lang="en-US" dirty="0">
              <a:solidFill>
                <a:srgbClr val="000000"/>
              </a:solidFill>
            </a:endParaRPr>
          </a:p>
        </p:txBody>
      </p:sp>
      <p:sp>
        <p:nvSpPr>
          <p:cNvPr id="27" name="Freeform 26"/>
          <p:cNvSpPr/>
          <p:nvPr/>
        </p:nvSpPr>
        <p:spPr bwMode="auto">
          <a:xfrm>
            <a:off x="4256314" y="3635829"/>
            <a:ext cx="1576936" cy="1447800"/>
          </a:xfrm>
          <a:custGeom>
            <a:avLst/>
            <a:gdLst>
              <a:gd name="connsiteX0" fmla="*/ 0 w 1514264"/>
              <a:gd name="connsiteY0" fmla="*/ 0 h 1447800"/>
              <a:gd name="connsiteX1" fmla="*/ 1349829 w 1514264"/>
              <a:gd name="connsiteY1" fmla="*/ 631371 h 1447800"/>
              <a:gd name="connsiteX2" fmla="*/ 1491343 w 1514264"/>
              <a:gd name="connsiteY2" fmla="*/ 1447800 h 1447800"/>
              <a:gd name="connsiteX3" fmla="*/ 1491343 w 1514264"/>
              <a:gd name="connsiteY3" fmla="*/ 1447800 h 1447800"/>
              <a:gd name="connsiteX4" fmla="*/ 1491343 w 1514264"/>
              <a:gd name="connsiteY4" fmla="*/ 1447800 h 1447800"/>
              <a:gd name="connsiteX0" fmla="*/ 0 w 1576936"/>
              <a:gd name="connsiteY0" fmla="*/ 0 h 1447800"/>
              <a:gd name="connsiteX1" fmla="*/ 1458687 w 1576936"/>
              <a:gd name="connsiteY1" fmla="*/ 185056 h 1447800"/>
              <a:gd name="connsiteX2" fmla="*/ 1491343 w 1576936"/>
              <a:gd name="connsiteY2" fmla="*/ 1447800 h 1447800"/>
              <a:gd name="connsiteX3" fmla="*/ 1491343 w 1576936"/>
              <a:gd name="connsiteY3" fmla="*/ 1447800 h 1447800"/>
              <a:gd name="connsiteX4" fmla="*/ 1491343 w 1576936"/>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936" h="1447800">
                <a:moveTo>
                  <a:pt x="0" y="0"/>
                </a:moveTo>
                <a:cubicBezTo>
                  <a:pt x="550636" y="195035"/>
                  <a:pt x="1210130" y="-56244"/>
                  <a:pt x="1458687" y="185056"/>
                </a:cubicBezTo>
                <a:cubicBezTo>
                  <a:pt x="1707244" y="426356"/>
                  <a:pt x="1485900" y="1237343"/>
                  <a:pt x="1491343" y="1447800"/>
                </a:cubicBezTo>
                <a:lnTo>
                  <a:pt x="1491343" y="1447800"/>
                </a:lnTo>
                <a:lnTo>
                  <a:pt x="1491343" y="1447800"/>
                </a:lnTo>
              </a:path>
            </a:pathLst>
          </a:custGeom>
          <a:noFill/>
          <a:ln w="76200" cap="flat" cmpd="sng" algn="ctr">
            <a:solidFill>
              <a:srgbClr val="FFFF00"/>
            </a:solidFill>
            <a:prstDash val="solid"/>
            <a:round/>
            <a:headEnd type="none" w="med" len="med"/>
            <a:tailEnd type="none" w="med" len="med"/>
          </a:ln>
          <a:effectLst/>
        </p:spPr>
        <p:txBody>
          <a:bodyPr rtlCol="0" anchor="ctr"/>
          <a:lstStyle/>
          <a:p>
            <a:endParaRPr lang="en-US" dirty="0">
              <a:solidFill>
                <a:srgbClr val="000000"/>
              </a:solidFill>
            </a:endParaRPr>
          </a:p>
        </p:txBody>
      </p:sp>
      <p:sp>
        <p:nvSpPr>
          <p:cNvPr id="30" name="Freeform 29"/>
          <p:cNvSpPr/>
          <p:nvPr/>
        </p:nvSpPr>
        <p:spPr bwMode="auto">
          <a:xfrm>
            <a:off x="4256315" y="3206565"/>
            <a:ext cx="3243943" cy="1082407"/>
          </a:xfrm>
          <a:custGeom>
            <a:avLst/>
            <a:gdLst>
              <a:gd name="connsiteX0" fmla="*/ 0 w 3243943"/>
              <a:gd name="connsiteY0" fmla="*/ 265979 h 1082407"/>
              <a:gd name="connsiteX1" fmla="*/ 1665515 w 3243943"/>
              <a:gd name="connsiteY1" fmla="*/ 48265 h 1082407"/>
              <a:gd name="connsiteX2" fmla="*/ 3243943 w 3243943"/>
              <a:gd name="connsiteY2" fmla="*/ 1082407 h 1082407"/>
              <a:gd name="connsiteX3" fmla="*/ 3243943 w 3243943"/>
              <a:gd name="connsiteY3" fmla="*/ 1082407 h 1082407"/>
            </a:gdLst>
            <a:ahLst/>
            <a:cxnLst>
              <a:cxn ang="0">
                <a:pos x="connsiteX0" y="connsiteY0"/>
              </a:cxn>
              <a:cxn ang="0">
                <a:pos x="connsiteX1" y="connsiteY1"/>
              </a:cxn>
              <a:cxn ang="0">
                <a:pos x="connsiteX2" y="connsiteY2"/>
              </a:cxn>
              <a:cxn ang="0">
                <a:pos x="connsiteX3" y="connsiteY3"/>
              </a:cxn>
            </a:cxnLst>
            <a:rect l="l" t="t" r="r" b="b"/>
            <a:pathLst>
              <a:path w="3243943" h="1082407">
                <a:moveTo>
                  <a:pt x="0" y="265979"/>
                </a:moveTo>
                <a:cubicBezTo>
                  <a:pt x="562429" y="89086"/>
                  <a:pt x="1124858" y="-87806"/>
                  <a:pt x="1665515" y="48265"/>
                </a:cubicBezTo>
                <a:cubicBezTo>
                  <a:pt x="2206172" y="184336"/>
                  <a:pt x="3243943" y="1082407"/>
                  <a:pt x="3243943" y="1082407"/>
                </a:cubicBezTo>
                <a:lnTo>
                  <a:pt x="3243943" y="1082407"/>
                </a:lnTo>
              </a:path>
            </a:pathLst>
          </a:custGeom>
          <a:noFill/>
          <a:ln w="76200" cap="flat" cmpd="sng" algn="ctr">
            <a:solidFill>
              <a:srgbClr val="FFFF00"/>
            </a:solidFill>
            <a:prstDash val="solid"/>
            <a:round/>
            <a:headEnd type="none" w="med" len="med"/>
            <a:tailEnd type="none" w="med" len="med"/>
          </a:ln>
          <a:effectLst/>
        </p:spPr>
        <p:txBody>
          <a:bodyPr rtlCol="0" anchor="ctr"/>
          <a:lstStyle/>
          <a:p>
            <a:endParaRPr lang="en-US" dirty="0">
              <a:solidFill>
                <a:srgbClr val="000000"/>
              </a:solidFill>
            </a:endParaRPr>
          </a:p>
        </p:txBody>
      </p:sp>
      <p:cxnSp>
        <p:nvCxnSpPr>
          <p:cNvPr id="42" name="Straight Connector 41"/>
          <p:cNvCxnSpPr/>
          <p:nvPr/>
        </p:nvCxnSpPr>
        <p:spPr bwMode="auto">
          <a:xfrm flipH="1">
            <a:off x="3635830" y="2590802"/>
            <a:ext cx="620485" cy="838199"/>
          </a:xfrm>
          <a:prstGeom prst="line">
            <a:avLst/>
          </a:prstGeom>
          <a:solidFill>
            <a:srgbClr val="00529B"/>
          </a:solidFill>
          <a:ln w="76200" cap="flat" cmpd="sng" algn="ctr">
            <a:solidFill>
              <a:srgbClr val="FFFF00"/>
            </a:solidFill>
            <a:prstDash val="solid"/>
            <a:round/>
            <a:headEnd type="none" w="med" len="med"/>
            <a:tailEnd type="none" w="lg" len="lg"/>
          </a:ln>
          <a:effectLst/>
        </p:spPr>
      </p:cxnSp>
      <p:cxnSp>
        <p:nvCxnSpPr>
          <p:cNvPr id="48" name="Straight Connector 47"/>
          <p:cNvCxnSpPr/>
          <p:nvPr/>
        </p:nvCxnSpPr>
        <p:spPr bwMode="auto">
          <a:xfrm>
            <a:off x="4027714" y="4492037"/>
            <a:ext cx="859973" cy="602479"/>
          </a:xfrm>
          <a:prstGeom prst="line">
            <a:avLst/>
          </a:prstGeom>
          <a:solidFill>
            <a:srgbClr val="00529B"/>
          </a:solidFill>
          <a:ln w="76200" cap="flat" cmpd="sng" algn="ctr">
            <a:solidFill>
              <a:srgbClr val="FFFF00"/>
            </a:solidFill>
            <a:prstDash val="solid"/>
            <a:round/>
            <a:headEnd type="none" w="med" len="med"/>
            <a:tailEnd type="none" w="lg" len="lg"/>
          </a:ln>
          <a:effectLst/>
        </p:spPr>
      </p:cxnSp>
      <p:cxnSp>
        <p:nvCxnSpPr>
          <p:cNvPr id="50" name="Straight Connector 49"/>
          <p:cNvCxnSpPr/>
          <p:nvPr/>
        </p:nvCxnSpPr>
        <p:spPr bwMode="auto">
          <a:xfrm flipH="1">
            <a:off x="6645729" y="4793276"/>
            <a:ext cx="854527" cy="464525"/>
          </a:xfrm>
          <a:prstGeom prst="line">
            <a:avLst/>
          </a:prstGeom>
          <a:solidFill>
            <a:srgbClr val="00529B"/>
          </a:solidFill>
          <a:ln w="76200" cap="flat" cmpd="sng" algn="ctr">
            <a:solidFill>
              <a:srgbClr val="FFFF00"/>
            </a:solidFill>
            <a:prstDash val="solid"/>
            <a:round/>
            <a:headEnd type="none" w="med" len="med"/>
            <a:tailEnd type="none" w="lg" len="lg"/>
          </a:ln>
          <a:effectLst/>
        </p:spPr>
      </p:cxnSp>
      <p:cxnSp>
        <p:nvCxnSpPr>
          <p:cNvPr id="53" name="Straight Connector 52"/>
          <p:cNvCxnSpPr/>
          <p:nvPr/>
        </p:nvCxnSpPr>
        <p:spPr bwMode="auto">
          <a:xfrm flipH="1">
            <a:off x="8392887" y="2444801"/>
            <a:ext cx="130627" cy="1422500"/>
          </a:xfrm>
          <a:prstGeom prst="line">
            <a:avLst/>
          </a:prstGeom>
          <a:solidFill>
            <a:srgbClr val="00529B"/>
          </a:solidFill>
          <a:ln w="76200" cap="flat" cmpd="sng" algn="ctr">
            <a:solidFill>
              <a:srgbClr val="FFFF00"/>
            </a:solidFill>
            <a:prstDash val="solid"/>
            <a:round/>
            <a:headEnd type="none" w="med" len="med"/>
            <a:tailEnd type="none" w="lg" len="lg"/>
          </a:ln>
          <a:effectLst/>
        </p:spPr>
      </p:cxnSp>
      <p:sp>
        <p:nvSpPr>
          <p:cNvPr id="55" name="TextBox 54"/>
          <p:cNvSpPr txBox="1"/>
          <p:nvPr/>
        </p:nvSpPr>
        <p:spPr>
          <a:xfrm>
            <a:off x="5355769" y="909343"/>
            <a:ext cx="3015345" cy="757130"/>
          </a:xfrm>
          <a:prstGeom prst="rect">
            <a:avLst/>
          </a:prstGeom>
          <a:noFill/>
        </p:spPr>
        <p:txBody>
          <a:bodyPr wrap="square" rtlCol="0">
            <a:spAutoFit/>
          </a:bodyPr>
          <a:lstStyle/>
          <a:p>
            <a:r>
              <a:rPr lang="en-US" b="1" dirty="0">
                <a:solidFill>
                  <a:srgbClr val="FFFF00"/>
                </a:solidFill>
              </a:rPr>
              <a:t>New Product Innovations</a:t>
            </a:r>
          </a:p>
        </p:txBody>
      </p:sp>
      <p:cxnSp>
        <p:nvCxnSpPr>
          <p:cNvPr id="56" name="Straight Connector 55"/>
          <p:cNvCxnSpPr/>
          <p:nvPr/>
        </p:nvCxnSpPr>
        <p:spPr bwMode="auto">
          <a:xfrm flipH="1">
            <a:off x="5127172" y="1519993"/>
            <a:ext cx="706078" cy="419100"/>
          </a:xfrm>
          <a:prstGeom prst="line">
            <a:avLst/>
          </a:prstGeom>
          <a:solidFill>
            <a:srgbClr val="00529B"/>
          </a:solidFill>
          <a:ln w="76200" cap="flat" cmpd="sng" algn="ctr">
            <a:solidFill>
              <a:srgbClr val="FFFF00"/>
            </a:solidFill>
            <a:prstDash val="solid"/>
            <a:round/>
            <a:headEnd type="none" w="med" len="med"/>
            <a:tailEnd type="none" w="lg" len="lg"/>
          </a:ln>
          <a:effectLst/>
        </p:spPr>
      </p:cxnSp>
      <p:cxnSp>
        <p:nvCxnSpPr>
          <p:cNvPr id="58" name="Straight Connector 57"/>
          <p:cNvCxnSpPr/>
          <p:nvPr/>
        </p:nvCxnSpPr>
        <p:spPr bwMode="auto">
          <a:xfrm flipH="1" flipV="1">
            <a:off x="7935687" y="1175657"/>
            <a:ext cx="706078" cy="490816"/>
          </a:xfrm>
          <a:prstGeom prst="line">
            <a:avLst/>
          </a:prstGeom>
          <a:solidFill>
            <a:srgbClr val="00529B"/>
          </a:solidFill>
          <a:ln w="76200" cap="flat" cmpd="sng" algn="ctr">
            <a:solidFill>
              <a:srgbClr val="FFFF00"/>
            </a:solidFill>
            <a:prstDash val="solid"/>
            <a:round/>
            <a:headEnd type="none" w="med" len="med"/>
            <a:tailEnd type="none" w="lg" len="lg"/>
          </a:ln>
          <a:effectLst/>
        </p:spPr>
      </p:cxnSp>
      <p:cxnSp>
        <p:nvCxnSpPr>
          <p:cNvPr id="61" name="Straight Connector 60"/>
          <p:cNvCxnSpPr/>
          <p:nvPr/>
        </p:nvCxnSpPr>
        <p:spPr bwMode="auto">
          <a:xfrm flipV="1">
            <a:off x="5833251" y="1818874"/>
            <a:ext cx="677151" cy="3124199"/>
          </a:xfrm>
          <a:prstGeom prst="line">
            <a:avLst/>
          </a:prstGeom>
          <a:solidFill>
            <a:srgbClr val="00529B"/>
          </a:solidFill>
          <a:ln w="76200" cap="flat" cmpd="sng" algn="ctr">
            <a:solidFill>
              <a:srgbClr val="FFFF00"/>
            </a:solidFill>
            <a:prstDash val="solid"/>
            <a:round/>
            <a:headEnd type="none" w="med" len="med"/>
            <a:tailEnd type="none" w="lg" len="lg"/>
          </a:ln>
          <a:effectLst/>
        </p:spPr>
      </p:cxnSp>
      <p:cxnSp>
        <p:nvCxnSpPr>
          <p:cNvPr id="63" name="Straight Connector 62"/>
          <p:cNvCxnSpPr/>
          <p:nvPr/>
        </p:nvCxnSpPr>
        <p:spPr bwMode="auto">
          <a:xfrm flipH="1" flipV="1">
            <a:off x="6662801" y="1971275"/>
            <a:ext cx="1272886" cy="1776493"/>
          </a:xfrm>
          <a:prstGeom prst="line">
            <a:avLst/>
          </a:prstGeom>
          <a:solidFill>
            <a:srgbClr val="00529B"/>
          </a:solidFill>
          <a:ln w="76200" cap="flat" cmpd="sng" algn="ctr">
            <a:solidFill>
              <a:srgbClr val="FFFF00"/>
            </a:solidFill>
            <a:prstDash val="solid"/>
            <a:round/>
            <a:headEnd type="none" w="med" len="med"/>
            <a:tailEnd type="none" w="lg" len="lg"/>
          </a:ln>
          <a:effectLst/>
        </p:spPr>
      </p:cxnSp>
      <p:cxnSp>
        <p:nvCxnSpPr>
          <p:cNvPr id="65" name="Straight Connector 64"/>
          <p:cNvCxnSpPr/>
          <p:nvPr/>
        </p:nvCxnSpPr>
        <p:spPr bwMode="auto">
          <a:xfrm flipV="1">
            <a:off x="4256315" y="1666474"/>
            <a:ext cx="1905369" cy="2307291"/>
          </a:xfrm>
          <a:prstGeom prst="line">
            <a:avLst/>
          </a:prstGeom>
          <a:solidFill>
            <a:srgbClr val="00529B"/>
          </a:solidFill>
          <a:ln w="76200" cap="flat" cmpd="sng" algn="ctr">
            <a:solidFill>
              <a:srgbClr val="FFFF00"/>
            </a:solidFill>
            <a:prstDash val="solid"/>
            <a:round/>
            <a:headEnd type="none" w="med" len="med"/>
            <a:tailEnd type="none" w="lg" len="lg"/>
          </a:ln>
          <a:effectLst/>
        </p:spPr>
      </p:cxnSp>
    </p:spTree>
    <p:extLst>
      <p:ext uri="{BB962C8B-B14F-4D97-AF65-F5344CB8AC3E}">
        <p14:creationId xmlns:p14="http://schemas.microsoft.com/office/powerpoint/2010/main" val="14768421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600" dirty="0"/>
              <a:t>Digital Business Demands Systems and</a:t>
            </a:r>
            <a:br>
              <a:rPr lang="en-US" sz="2600" dirty="0"/>
            </a:br>
            <a:r>
              <a:rPr lang="en-US" sz="2600" dirty="0"/>
              <a:t>Systems-of-systems Thinking to Design Products</a:t>
            </a:r>
            <a:endParaRPr lang="en-US" sz="2600" dirty="0"/>
          </a:p>
        </p:txBody>
      </p:sp>
      <p:grpSp>
        <p:nvGrpSpPr>
          <p:cNvPr id="18" name="Group 17"/>
          <p:cNvGrpSpPr/>
          <p:nvPr/>
        </p:nvGrpSpPr>
        <p:grpSpPr>
          <a:xfrm>
            <a:off x="4488676" y="1506271"/>
            <a:ext cx="2740088" cy="2164978"/>
            <a:chOff x="2964676" y="1506271"/>
            <a:chExt cx="2740088" cy="2164978"/>
          </a:xfrm>
        </p:grpSpPr>
        <p:pic>
          <p:nvPicPr>
            <p:cNvPr id="2051" name="Picture 3" descr="C:\Users\nved\Downloads\3009516045_0c7fd883c5_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80"/>
            <a:stretch/>
          </p:blipFill>
          <p:spPr bwMode="auto">
            <a:xfrm>
              <a:off x="2964676" y="1506271"/>
              <a:ext cx="2740088" cy="21649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29984" y="1564312"/>
              <a:ext cx="1208984" cy="313932"/>
            </a:xfrm>
            <a:prstGeom prst="rect">
              <a:avLst/>
            </a:prstGeom>
            <a:solidFill>
              <a:schemeClr val="bg1">
                <a:alpha val="60000"/>
              </a:schemeClr>
            </a:solidFill>
          </p:spPr>
          <p:txBody>
            <a:bodyPr wrap="none" rtlCol="0">
              <a:spAutoFit/>
            </a:bodyPr>
            <a:lstStyle/>
            <a:p>
              <a:r>
                <a:rPr lang="en-US" sz="1600" b="1" dirty="0">
                  <a:solidFill>
                    <a:srgbClr val="000000"/>
                  </a:solidFill>
                </a:rPr>
                <a:t>Processes</a:t>
              </a:r>
            </a:p>
          </p:txBody>
        </p:sp>
      </p:grpSp>
      <p:grpSp>
        <p:nvGrpSpPr>
          <p:cNvPr id="14" name="Group 13"/>
          <p:cNvGrpSpPr/>
          <p:nvPr/>
        </p:nvGrpSpPr>
        <p:grpSpPr>
          <a:xfrm>
            <a:off x="1798144" y="3892858"/>
            <a:ext cx="2600946" cy="2112158"/>
            <a:chOff x="1419426" y="3865561"/>
            <a:chExt cx="3048001" cy="2215925"/>
          </a:xfrm>
        </p:grpSpPr>
        <p:pic>
          <p:nvPicPr>
            <p:cNvPr id="2053" name="Picture 5" descr="C:\Users\nved\Downloads\6824514463_b3bf5c5abf_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9426" y="3865561"/>
              <a:ext cx="3048001" cy="22159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00780" y="4011071"/>
              <a:ext cx="1285291" cy="329355"/>
            </a:xfrm>
            <a:prstGeom prst="rect">
              <a:avLst/>
            </a:prstGeom>
            <a:solidFill>
              <a:schemeClr val="bg1">
                <a:alpha val="60000"/>
              </a:schemeClr>
            </a:solidFill>
          </p:spPr>
          <p:txBody>
            <a:bodyPr wrap="none" rtlCol="0">
              <a:spAutoFit/>
            </a:bodyPr>
            <a:lstStyle/>
            <a:p>
              <a:r>
                <a:rPr lang="en-US" sz="1600" b="1" dirty="0">
                  <a:solidFill>
                    <a:srgbClr val="000000"/>
                  </a:solidFill>
                </a:rPr>
                <a:t>Factories</a:t>
              </a:r>
            </a:p>
          </p:txBody>
        </p:sp>
      </p:grpSp>
      <p:grpSp>
        <p:nvGrpSpPr>
          <p:cNvPr id="15" name="Group 14"/>
          <p:cNvGrpSpPr/>
          <p:nvPr/>
        </p:nvGrpSpPr>
        <p:grpSpPr>
          <a:xfrm>
            <a:off x="7624550" y="2688610"/>
            <a:ext cx="2770496" cy="2129051"/>
            <a:chOff x="4629130" y="3856797"/>
            <a:chExt cx="3219832" cy="2224689"/>
          </a:xfrm>
        </p:grpSpPr>
        <p:pic>
          <p:nvPicPr>
            <p:cNvPr id="2052" name="Picture 4" descr="C:\Users\nved\Downloads\14047453212_b55789d355_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9130" y="3856797"/>
              <a:ext cx="3219832" cy="22246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084738" y="4011071"/>
              <a:ext cx="2308614" cy="328034"/>
            </a:xfrm>
            <a:prstGeom prst="rect">
              <a:avLst/>
            </a:prstGeom>
            <a:solidFill>
              <a:schemeClr val="bg1">
                <a:alpha val="60000"/>
              </a:schemeClr>
            </a:solidFill>
          </p:spPr>
          <p:txBody>
            <a:bodyPr wrap="none" rtlCol="0">
              <a:spAutoFit/>
            </a:bodyPr>
            <a:lstStyle/>
            <a:p>
              <a:r>
                <a:rPr lang="en-US" sz="1600" b="1" dirty="0">
                  <a:solidFill>
                    <a:srgbClr val="000000"/>
                  </a:solidFill>
                </a:rPr>
                <a:t>Even Retail Stores</a:t>
              </a:r>
            </a:p>
          </p:txBody>
        </p:sp>
      </p:grpSp>
      <p:grpSp>
        <p:nvGrpSpPr>
          <p:cNvPr id="12" name="Group 11"/>
          <p:cNvGrpSpPr/>
          <p:nvPr/>
        </p:nvGrpSpPr>
        <p:grpSpPr>
          <a:xfrm>
            <a:off x="2104640" y="1515270"/>
            <a:ext cx="2168445" cy="2196922"/>
            <a:chOff x="1709836" y="1487974"/>
            <a:chExt cx="2619250" cy="2377587"/>
          </a:xfrm>
        </p:grpSpPr>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1714" y="1487975"/>
              <a:ext cx="2587372" cy="237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09836" y="1487974"/>
              <a:ext cx="2467179" cy="339748"/>
            </a:xfrm>
            <a:prstGeom prst="rect">
              <a:avLst/>
            </a:prstGeom>
            <a:solidFill>
              <a:schemeClr val="bg1">
                <a:alpha val="60000"/>
              </a:schemeClr>
            </a:solidFill>
          </p:spPr>
          <p:txBody>
            <a:bodyPr wrap="none" rtlCol="0">
              <a:spAutoFit/>
            </a:bodyPr>
            <a:lstStyle/>
            <a:p>
              <a:r>
                <a:rPr lang="en-US" sz="1600" b="1" dirty="0">
                  <a:solidFill>
                    <a:srgbClr val="000000"/>
                  </a:solidFill>
                </a:rPr>
                <a:t>Complex Machines</a:t>
              </a:r>
            </a:p>
          </p:txBody>
        </p:sp>
      </p:grpSp>
      <p:grpSp>
        <p:nvGrpSpPr>
          <p:cNvPr id="19" name="Group 18"/>
          <p:cNvGrpSpPr/>
          <p:nvPr/>
        </p:nvGrpSpPr>
        <p:grpSpPr>
          <a:xfrm>
            <a:off x="4471918" y="3858693"/>
            <a:ext cx="2902709" cy="2143125"/>
            <a:chOff x="2961564" y="3899635"/>
            <a:chExt cx="2902709" cy="2143125"/>
          </a:xfrm>
        </p:grpSpPr>
        <p:pic>
          <p:nvPicPr>
            <p:cNvPr id="1026" name="Picture 2"/>
            <p:cNvPicPr>
              <a:picLocks noChangeAspect="1" noChangeArrowheads="1"/>
            </p:cNvPicPr>
            <p:nvPr/>
          </p:nvPicPr>
          <p:blipFill>
            <a:blip r:embed="rId7" cstate="print"/>
            <a:srcRect/>
            <a:stretch>
              <a:fillRect/>
            </a:stretch>
          </p:blipFill>
          <p:spPr bwMode="auto">
            <a:xfrm>
              <a:off x="3006773" y="3899635"/>
              <a:ext cx="2857500" cy="2143125"/>
            </a:xfrm>
            <a:prstGeom prst="rect">
              <a:avLst/>
            </a:prstGeom>
            <a:noFill/>
            <a:ln w="9525">
              <a:noFill/>
              <a:miter lim="800000"/>
              <a:headEnd/>
              <a:tailEnd/>
            </a:ln>
          </p:spPr>
        </p:pic>
        <p:sp>
          <p:nvSpPr>
            <p:cNvPr id="16" name="TextBox 15"/>
            <p:cNvSpPr txBox="1"/>
            <p:nvPr/>
          </p:nvSpPr>
          <p:spPr>
            <a:xfrm>
              <a:off x="2961564" y="4050477"/>
              <a:ext cx="2879677" cy="313932"/>
            </a:xfrm>
            <a:prstGeom prst="rect">
              <a:avLst/>
            </a:prstGeom>
            <a:solidFill>
              <a:schemeClr val="bg1">
                <a:alpha val="60000"/>
              </a:schemeClr>
            </a:solidFill>
          </p:spPr>
          <p:txBody>
            <a:bodyPr wrap="square" rtlCol="0">
              <a:spAutoFit/>
            </a:bodyPr>
            <a:lstStyle/>
            <a:p>
              <a:r>
                <a:rPr lang="en-US" sz="1600" b="1" dirty="0">
                  <a:solidFill>
                    <a:srgbClr val="000000"/>
                  </a:solidFill>
                </a:rPr>
                <a:t>Services</a:t>
              </a:r>
            </a:p>
          </p:txBody>
        </p:sp>
      </p:grpSp>
    </p:spTree>
    <p:extLst>
      <p:ext uri="{BB962C8B-B14F-4D97-AF65-F5344CB8AC3E}">
        <p14:creationId xmlns:p14="http://schemas.microsoft.com/office/powerpoint/2010/main" val="837416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p:txBody>
          <a:bodyPr/>
          <a:lstStyle/>
          <a:p>
            <a:r>
              <a:rPr lang="en-US" dirty="0" smtClean="0"/>
              <a:t>Key Issues</a:t>
            </a:r>
            <a:endParaRPr lang="en-US" dirty="0" smtClean="0"/>
          </a:p>
        </p:txBody>
      </p:sp>
      <p:sp>
        <p:nvSpPr>
          <p:cNvPr id="6148" name="Rectangle 19"/>
          <p:cNvSpPr>
            <a:spLocks noGrp="1" noChangeArrowheads="1"/>
          </p:cNvSpPr>
          <p:nvPr>
            <p:ph type="body" sz="quarter" idx="10"/>
          </p:nvPr>
        </p:nvSpPr>
        <p:spPr/>
        <p:txBody>
          <a:bodyPr/>
          <a:lstStyle/>
          <a:p>
            <a:pPr lvl="0"/>
            <a:r>
              <a:rPr lang="en-US" dirty="0">
                <a:solidFill>
                  <a:schemeClr val="bg1">
                    <a:lumMod val="75000"/>
                  </a:schemeClr>
                </a:solidFill>
              </a:rPr>
              <a:t>What business trends are shaping </a:t>
            </a:r>
            <a:r>
              <a:rPr lang="en-US" dirty="0" smtClean="0">
                <a:solidFill>
                  <a:schemeClr val="bg1">
                    <a:lumMod val="75000"/>
                  </a:schemeClr>
                </a:solidFill>
              </a:rPr>
              <a:t>the need for </a:t>
            </a:r>
            <a:r>
              <a:rPr lang="en-US" dirty="0">
                <a:solidFill>
                  <a:schemeClr val="bg1">
                    <a:lumMod val="75000"/>
                  </a:schemeClr>
                </a:solidFill>
              </a:rPr>
              <a:t>next generation </a:t>
            </a:r>
            <a:r>
              <a:rPr lang="en-US" dirty="0" smtClean="0">
                <a:solidFill>
                  <a:schemeClr val="bg1">
                    <a:lumMod val="75000"/>
                  </a:schemeClr>
                </a:solidFill>
              </a:rPr>
              <a:t>MBSE?</a:t>
            </a:r>
          </a:p>
          <a:p>
            <a:pPr lvl="0"/>
            <a:r>
              <a:rPr lang="en-US" dirty="0"/>
              <a:t>What key technology trends </a:t>
            </a:r>
            <a:r>
              <a:rPr lang="en-US" dirty="0" smtClean="0"/>
              <a:t>shape new </a:t>
            </a:r>
            <a:r>
              <a:rPr lang="en-US" dirty="0"/>
              <a:t>MBSE opportunities and </a:t>
            </a:r>
            <a:r>
              <a:rPr lang="en-US" dirty="0" smtClean="0"/>
              <a:t>risks?</a:t>
            </a:r>
          </a:p>
          <a:p>
            <a:pPr lvl="0"/>
            <a:r>
              <a:rPr lang="en-US" dirty="0">
                <a:solidFill>
                  <a:schemeClr val="bg1">
                    <a:lumMod val="75000"/>
                  </a:schemeClr>
                </a:solidFill>
              </a:rPr>
              <a:t>How </a:t>
            </a:r>
            <a:r>
              <a:rPr lang="en-US" dirty="0" smtClean="0">
                <a:solidFill>
                  <a:schemeClr val="bg1">
                    <a:lumMod val="75000"/>
                  </a:schemeClr>
                </a:solidFill>
              </a:rPr>
              <a:t>can </a:t>
            </a:r>
            <a:r>
              <a:rPr lang="en-US" dirty="0">
                <a:solidFill>
                  <a:schemeClr val="bg1">
                    <a:lumMod val="75000"/>
                  </a:schemeClr>
                </a:solidFill>
              </a:rPr>
              <a:t>manufacturers navigate the </a:t>
            </a:r>
            <a:r>
              <a:rPr lang="en-US" dirty="0" smtClean="0">
                <a:solidFill>
                  <a:schemeClr val="bg1">
                    <a:lumMod val="75000"/>
                  </a:schemeClr>
                </a:solidFill>
              </a:rPr>
              <a:t>opportunities and risks of MBSE?</a:t>
            </a:r>
          </a:p>
          <a:p>
            <a:pPr lvl="0"/>
            <a:endParaRPr lang="en-US" dirty="0">
              <a:solidFill>
                <a:srgbClr val="B2B2B2"/>
              </a:solidFill>
            </a:endParaRPr>
          </a:p>
        </p:txBody>
      </p:sp>
    </p:spTree>
    <p:extLst>
      <p:ext uri="{BB962C8B-B14F-4D97-AF65-F5344CB8AC3E}">
        <p14:creationId xmlns:p14="http://schemas.microsoft.com/office/powerpoint/2010/main" val="70266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p:cNvSpPr txBox="1"/>
          <p:nvPr/>
        </p:nvSpPr>
        <p:spPr>
          <a:xfrm>
            <a:off x="5567710" y="3417936"/>
            <a:ext cx="1226106" cy="424732"/>
          </a:xfrm>
          <a:prstGeom prst="rect">
            <a:avLst/>
          </a:prstGeom>
          <a:noFill/>
        </p:spPr>
        <p:txBody>
          <a:bodyPr wrap="square" rtlCol="0">
            <a:spAutoFit/>
          </a:bodyPr>
          <a:lstStyle/>
          <a:p>
            <a:r>
              <a:rPr lang="en-US" dirty="0">
                <a:solidFill>
                  <a:srgbClr val="FCAF17"/>
                </a:solidFill>
                <a:latin typeface="Kristen ITC" panose="03050502040202030202" pitchFamily="66" charset="0"/>
              </a:rPr>
              <a:t>Cloud</a:t>
            </a:r>
          </a:p>
        </p:txBody>
      </p:sp>
      <p:grpSp>
        <p:nvGrpSpPr>
          <p:cNvPr id="13" name="Group 12"/>
          <p:cNvGrpSpPr/>
          <p:nvPr/>
        </p:nvGrpSpPr>
        <p:grpSpPr>
          <a:xfrm>
            <a:off x="4090613" y="4344884"/>
            <a:ext cx="4145860" cy="455538"/>
            <a:chOff x="4090613" y="4344884"/>
            <a:chExt cx="4145860" cy="455538"/>
          </a:xfrm>
        </p:grpSpPr>
        <p:sp>
          <p:nvSpPr>
            <p:cNvPr id="92" name="TextBox 91"/>
            <p:cNvSpPr txBox="1"/>
            <p:nvPr/>
          </p:nvSpPr>
          <p:spPr>
            <a:xfrm>
              <a:off x="4090613" y="4344884"/>
              <a:ext cx="1226106" cy="431785"/>
            </a:xfrm>
            <a:prstGeom prst="rect">
              <a:avLst/>
            </a:prstGeom>
            <a:noFill/>
          </p:spPr>
          <p:txBody>
            <a:bodyPr wrap="square" rtlCol="0">
              <a:spAutoFit/>
            </a:bodyPr>
            <a:lstStyle/>
            <a:p>
              <a:r>
                <a:rPr lang="en-US" dirty="0" smtClean="0">
                  <a:solidFill>
                    <a:srgbClr val="FCAF17"/>
                  </a:solidFill>
                  <a:latin typeface="Kristen ITC" panose="03050502040202030202" pitchFamily="66" charset="0"/>
                </a:rPr>
                <a:t>Data</a:t>
              </a:r>
              <a:endParaRPr lang="en-US" dirty="0">
                <a:solidFill>
                  <a:srgbClr val="FCAF17"/>
                </a:solidFill>
                <a:latin typeface="Kristen ITC" panose="03050502040202030202" pitchFamily="66" charset="0"/>
              </a:endParaRPr>
            </a:p>
          </p:txBody>
        </p:sp>
        <p:sp>
          <p:nvSpPr>
            <p:cNvPr id="99" name="TextBox 98"/>
            <p:cNvSpPr txBox="1"/>
            <p:nvPr/>
          </p:nvSpPr>
          <p:spPr>
            <a:xfrm>
              <a:off x="6875638" y="4375690"/>
              <a:ext cx="1360835" cy="424732"/>
            </a:xfrm>
            <a:prstGeom prst="rect">
              <a:avLst/>
            </a:prstGeom>
            <a:noFill/>
          </p:spPr>
          <p:txBody>
            <a:bodyPr wrap="square" rtlCol="0">
              <a:spAutoFit/>
            </a:bodyPr>
            <a:lstStyle/>
            <a:p>
              <a:r>
                <a:rPr lang="en-US" dirty="0">
                  <a:solidFill>
                    <a:srgbClr val="FCAF17"/>
                  </a:solidFill>
                  <a:latin typeface="Kristen ITC" panose="03050502040202030202" pitchFamily="66" charset="0"/>
                </a:rPr>
                <a:t>BI</a:t>
              </a:r>
            </a:p>
          </p:txBody>
        </p:sp>
      </p:grpSp>
      <p:grpSp>
        <p:nvGrpSpPr>
          <p:cNvPr id="3" name="Group 2"/>
          <p:cNvGrpSpPr/>
          <p:nvPr/>
        </p:nvGrpSpPr>
        <p:grpSpPr>
          <a:xfrm>
            <a:off x="977077" y="2491689"/>
            <a:ext cx="2481029" cy="2290030"/>
            <a:chOff x="977077" y="2491689"/>
            <a:chExt cx="2481029" cy="2290030"/>
          </a:xfrm>
        </p:grpSpPr>
        <p:sp>
          <p:nvSpPr>
            <p:cNvPr id="90" name="TextBox 89"/>
            <p:cNvSpPr txBox="1"/>
            <p:nvPr/>
          </p:nvSpPr>
          <p:spPr>
            <a:xfrm>
              <a:off x="2232000" y="2491689"/>
              <a:ext cx="1226106" cy="424732"/>
            </a:xfrm>
            <a:prstGeom prst="rect">
              <a:avLst/>
            </a:prstGeom>
            <a:noFill/>
          </p:spPr>
          <p:txBody>
            <a:bodyPr wrap="square" rtlCol="0">
              <a:spAutoFit/>
            </a:bodyPr>
            <a:lstStyle/>
            <a:p>
              <a:r>
                <a:rPr lang="en-US" dirty="0">
                  <a:solidFill>
                    <a:srgbClr val="FCAF17"/>
                  </a:solidFill>
                  <a:latin typeface="Kristen ITC" panose="03050502040202030202" pitchFamily="66" charset="0"/>
                </a:rPr>
                <a:t>Mobile</a:t>
              </a:r>
            </a:p>
          </p:txBody>
        </p:sp>
        <p:sp>
          <p:nvSpPr>
            <p:cNvPr id="91" name="TextBox 90"/>
            <p:cNvSpPr txBox="1"/>
            <p:nvPr/>
          </p:nvSpPr>
          <p:spPr>
            <a:xfrm>
              <a:off x="2225675" y="4356987"/>
              <a:ext cx="1226106" cy="424732"/>
            </a:xfrm>
            <a:prstGeom prst="rect">
              <a:avLst/>
            </a:prstGeom>
            <a:noFill/>
          </p:spPr>
          <p:txBody>
            <a:bodyPr wrap="square" rtlCol="0">
              <a:spAutoFit/>
            </a:bodyPr>
            <a:lstStyle/>
            <a:p>
              <a:r>
                <a:rPr lang="en-US" dirty="0" smtClean="0">
                  <a:solidFill>
                    <a:srgbClr val="FCAF17"/>
                  </a:solidFill>
                  <a:latin typeface="Kristen ITC" panose="03050502040202030202" pitchFamily="66" charset="0"/>
                </a:rPr>
                <a:t>Social</a:t>
              </a:r>
              <a:endParaRPr lang="en-US" dirty="0">
                <a:solidFill>
                  <a:srgbClr val="FCAF17"/>
                </a:solidFill>
                <a:latin typeface="Kristen ITC" panose="03050502040202030202" pitchFamily="66" charset="0"/>
              </a:endParaRPr>
            </a:p>
          </p:txBody>
        </p:sp>
        <p:sp>
          <p:nvSpPr>
            <p:cNvPr id="88" name="TextBox 87"/>
            <p:cNvSpPr txBox="1"/>
            <p:nvPr/>
          </p:nvSpPr>
          <p:spPr>
            <a:xfrm>
              <a:off x="977077" y="3459483"/>
              <a:ext cx="2190280" cy="590931"/>
            </a:xfrm>
            <a:prstGeom prst="rect">
              <a:avLst/>
            </a:prstGeom>
            <a:noFill/>
          </p:spPr>
          <p:txBody>
            <a:bodyPr wrap="square" rtlCol="0">
              <a:spAutoFit/>
            </a:bodyPr>
            <a:lstStyle/>
            <a:p>
              <a:r>
                <a:rPr lang="en-US" sz="3600" dirty="0">
                  <a:solidFill>
                    <a:srgbClr val="FFFFFF"/>
                  </a:solidFill>
                  <a:latin typeface="Kristen ITC" panose="03050502040202030202" pitchFamily="66" charset="0"/>
                </a:rPr>
                <a:t>Nexus</a:t>
              </a:r>
            </a:p>
          </p:txBody>
        </p:sp>
      </p:grpSp>
      <p:grpSp>
        <p:nvGrpSpPr>
          <p:cNvPr id="11" name="Group 10"/>
          <p:cNvGrpSpPr/>
          <p:nvPr/>
        </p:nvGrpSpPr>
        <p:grpSpPr>
          <a:xfrm>
            <a:off x="3518297" y="4898960"/>
            <a:ext cx="5153476" cy="1477814"/>
            <a:chOff x="3518297" y="4898960"/>
            <a:chExt cx="5153476" cy="1477814"/>
          </a:xfrm>
        </p:grpSpPr>
        <p:sp>
          <p:nvSpPr>
            <p:cNvPr id="94" name="TextBox 93"/>
            <p:cNvSpPr txBox="1"/>
            <p:nvPr/>
          </p:nvSpPr>
          <p:spPr>
            <a:xfrm>
              <a:off x="7445667" y="5226594"/>
              <a:ext cx="1226106" cy="424732"/>
            </a:xfrm>
            <a:prstGeom prst="rect">
              <a:avLst/>
            </a:prstGeom>
            <a:noFill/>
          </p:spPr>
          <p:txBody>
            <a:bodyPr wrap="square" rtlCol="0">
              <a:spAutoFit/>
            </a:bodyPr>
            <a:lstStyle/>
            <a:p>
              <a:r>
                <a:rPr lang="en-US" dirty="0">
                  <a:solidFill>
                    <a:srgbClr val="FCAF17"/>
                  </a:solidFill>
                  <a:latin typeface="Kristen ITC" panose="03050502040202030202" pitchFamily="66" charset="0"/>
                </a:rPr>
                <a:t>OT</a:t>
              </a:r>
            </a:p>
          </p:txBody>
        </p:sp>
        <p:sp>
          <p:nvSpPr>
            <p:cNvPr id="95" name="TextBox 94"/>
            <p:cNvSpPr txBox="1"/>
            <p:nvPr/>
          </p:nvSpPr>
          <p:spPr>
            <a:xfrm>
              <a:off x="3518297" y="5122199"/>
              <a:ext cx="2001372" cy="424732"/>
            </a:xfrm>
            <a:prstGeom prst="rect">
              <a:avLst/>
            </a:prstGeom>
            <a:noFill/>
          </p:spPr>
          <p:txBody>
            <a:bodyPr wrap="square" rtlCol="0">
              <a:spAutoFit/>
            </a:bodyPr>
            <a:lstStyle/>
            <a:p>
              <a:r>
                <a:rPr lang="en-US" dirty="0" smtClean="0">
                  <a:solidFill>
                    <a:srgbClr val="FCAF17"/>
                  </a:solidFill>
                  <a:latin typeface="Kristen ITC" panose="03050502040202030202" pitchFamily="66" charset="0"/>
                </a:rPr>
                <a:t>IoT</a:t>
              </a:r>
              <a:endParaRPr lang="en-US" dirty="0">
                <a:solidFill>
                  <a:srgbClr val="FCAF17"/>
                </a:solidFill>
                <a:latin typeface="Kristen ITC" panose="03050502040202030202" pitchFamily="66" charset="0"/>
              </a:endParaRPr>
            </a:p>
          </p:txBody>
        </p:sp>
        <p:sp>
          <p:nvSpPr>
            <p:cNvPr id="96" name="TextBox 95"/>
            <p:cNvSpPr txBox="1"/>
            <p:nvPr/>
          </p:nvSpPr>
          <p:spPr>
            <a:xfrm>
              <a:off x="4946364" y="5952042"/>
              <a:ext cx="2812142" cy="424732"/>
            </a:xfrm>
            <a:prstGeom prst="rect">
              <a:avLst/>
            </a:prstGeom>
            <a:noFill/>
          </p:spPr>
          <p:txBody>
            <a:bodyPr wrap="square" rtlCol="0">
              <a:spAutoFit/>
            </a:bodyPr>
            <a:lstStyle/>
            <a:p>
              <a:r>
                <a:rPr lang="en-US" dirty="0">
                  <a:solidFill>
                    <a:srgbClr val="FCAF17"/>
                  </a:solidFill>
                  <a:latin typeface="Kristen ITC" panose="03050502040202030202" pitchFamily="66" charset="0"/>
                </a:rPr>
                <a:t>Smart Machines</a:t>
              </a:r>
            </a:p>
          </p:txBody>
        </p:sp>
        <p:sp>
          <p:nvSpPr>
            <p:cNvPr id="89" name="TextBox 88"/>
            <p:cNvSpPr txBox="1"/>
            <p:nvPr/>
          </p:nvSpPr>
          <p:spPr>
            <a:xfrm>
              <a:off x="4586967" y="4898960"/>
              <a:ext cx="3283286" cy="1089529"/>
            </a:xfrm>
            <a:prstGeom prst="rect">
              <a:avLst/>
            </a:prstGeom>
            <a:noFill/>
          </p:spPr>
          <p:txBody>
            <a:bodyPr wrap="square" rtlCol="0">
              <a:spAutoFit/>
            </a:bodyPr>
            <a:lstStyle/>
            <a:p>
              <a:r>
                <a:rPr lang="en-US" sz="3600" dirty="0">
                  <a:solidFill>
                    <a:srgbClr val="FFFFFF"/>
                  </a:solidFill>
                  <a:latin typeface="Kristen ITC" panose="03050502040202030202" pitchFamily="66" charset="0"/>
                </a:rPr>
                <a:t>Physical Smart World</a:t>
              </a:r>
            </a:p>
          </p:txBody>
        </p:sp>
      </p:grpSp>
      <p:grpSp>
        <p:nvGrpSpPr>
          <p:cNvPr id="12" name="Group 11"/>
          <p:cNvGrpSpPr/>
          <p:nvPr/>
        </p:nvGrpSpPr>
        <p:grpSpPr>
          <a:xfrm>
            <a:off x="4586967" y="1317489"/>
            <a:ext cx="3283286" cy="1056096"/>
            <a:chOff x="4586967" y="1317489"/>
            <a:chExt cx="3283286" cy="1056096"/>
          </a:xfrm>
        </p:grpSpPr>
        <p:sp>
          <p:nvSpPr>
            <p:cNvPr id="102" name="TextBox 101"/>
            <p:cNvSpPr txBox="1"/>
            <p:nvPr/>
          </p:nvSpPr>
          <p:spPr>
            <a:xfrm>
              <a:off x="5644770" y="1948853"/>
              <a:ext cx="1226106" cy="424732"/>
            </a:xfrm>
            <a:prstGeom prst="rect">
              <a:avLst/>
            </a:prstGeom>
            <a:noFill/>
          </p:spPr>
          <p:txBody>
            <a:bodyPr wrap="square" rtlCol="0">
              <a:spAutoFit/>
            </a:bodyPr>
            <a:lstStyle/>
            <a:p>
              <a:r>
                <a:rPr lang="en-US" dirty="0" smtClean="0">
                  <a:solidFill>
                    <a:srgbClr val="FCAF17"/>
                  </a:solidFill>
                  <a:latin typeface="Kristen ITC" panose="03050502040202030202" pitchFamily="66" charset="0"/>
                </a:rPr>
                <a:t>APIs</a:t>
              </a:r>
              <a:endParaRPr lang="en-US" dirty="0">
                <a:solidFill>
                  <a:srgbClr val="FCAF17"/>
                </a:solidFill>
                <a:latin typeface="Kristen ITC" panose="03050502040202030202" pitchFamily="66" charset="0"/>
              </a:endParaRPr>
            </a:p>
          </p:txBody>
        </p:sp>
        <p:sp>
          <p:nvSpPr>
            <p:cNvPr id="101" name="TextBox 100"/>
            <p:cNvSpPr txBox="1"/>
            <p:nvPr/>
          </p:nvSpPr>
          <p:spPr>
            <a:xfrm>
              <a:off x="4586967" y="1317489"/>
              <a:ext cx="3283286" cy="590931"/>
            </a:xfrm>
            <a:prstGeom prst="rect">
              <a:avLst/>
            </a:prstGeom>
            <a:noFill/>
          </p:spPr>
          <p:txBody>
            <a:bodyPr wrap="square" rtlCol="0">
              <a:spAutoFit/>
            </a:bodyPr>
            <a:lstStyle/>
            <a:p>
              <a:r>
                <a:rPr lang="en-US" sz="3600" dirty="0" smtClean="0">
                  <a:solidFill>
                    <a:srgbClr val="FFFFFF"/>
                  </a:solidFill>
                  <a:latin typeface="Kristen ITC" panose="03050502040202030202" pitchFamily="66" charset="0"/>
                </a:rPr>
                <a:t>Ecosystems</a:t>
              </a:r>
              <a:endParaRPr lang="en-US" sz="3600" dirty="0">
                <a:solidFill>
                  <a:srgbClr val="FFFFFF"/>
                </a:solidFill>
                <a:latin typeface="Kristen ITC" panose="03050502040202030202" pitchFamily="66" charset="0"/>
              </a:endParaRPr>
            </a:p>
          </p:txBody>
        </p:sp>
      </p:grpSp>
      <p:sp>
        <p:nvSpPr>
          <p:cNvPr id="5" name="Freeform 5"/>
          <p:cNvSpPr>
            <a:spLocks noEditPoints="1"/>
          </p:cNvSpPr>
          <p:nvPr/>
        </p:nvSpPr>
        <p:spPr bwMode="auto">
          <a:xfrm>
            <a:off x="5497514" y="2008188"/>
            <a:ext cx="6033888" cy="3220495"/>
          </a:xfrm>
          <a:custGeom>
            <a:avLst/>
            <a:gdLst>
              <a:gd name="T0" fmla="*/ 3548 w 3712"/>
              <a:gd name="T1" fmla="*/ 737 h 1980"/>
              <a:gd name="T2" fmla="*/ 3295 w 3712"/>
              <a:gd name="T3" fmla="*/ 484 h 1980"/>
              <a:gd name="T4" fmla="*/ 3187 w 3712"/>
              <a:gd name="T5" fmla="*/ 412 h 1980"/>
              <a:gd name="T6" fmla="*/ 3076 w 3712"/>
              <a:gd name="T7" fmla="*/ 348 h 1980"/>
              <a:gd name="T8" fmla="*/ 2891 w 3712"/>
              <a:gd name="T9" fmla="*/ 254 h 1980"/>
              <a:gd name="T10" fmla="*/ 2741 w 3712"/>
              <a:gd name="T11" fmla="*/ 189 h 1980"/>
              <a:gd name="T12" fmla="*/ 2212 w 3712"/>
              <a:gd name="T13" fmla="*/ 33 h 1980"/>
              <a:gd name="T14" fmla="*/ 2100 w 3712"/>
              <a:gd name="T15" fmla="*/ 16 h 1980"/>
              <a:gd name="T16" fmla="*/ 1853 w 3712"/>
              <a:gd name="T17" fmla="*/ 0 h 1980"/>
              <a:gd name="T18" fmla="*/ 1195 w 3712"/>
              <a:gd name="T19" fmla="*/ 96 h 1980"/>
              <a:gd name="T20" fmla="*/ 1103 w 3712"/>
              <a:gd name="T21" fmla="*/ 151 h 1980"/>
              <a:gd name="T22" fmla="*/ 805 w 3712"/>
              <a:gd name="T23" fmla="*/ 241 h 1980"/>
              <a:gd name="T24" fmla="*/ 403 w 3712"/>
              <a:gd name="T25" fmla="*/ 428 h 1980"/>
              <a:gd name="T26" fmla="*/ 66 w 3712"/>
              <a:gd name="T27" fmla="*/ 774 h 1980"/>
              <a:gd name="T28" fmla="*/ 0 w 3712"/>
              <a:gd name="T29" fmla="*/ 1038 h 1980"/>
              <a:gd name="T30" fmla="*/ 6 w 3712"/>
              <a:gd name="T31" fmla="*/ 1108 h 1980"/>
              <a:gd name="T32" fmla="*/ 177 w 3712"/>
              <a:gd name="T33" fmla="*/ 1430 h 1980"/>
              <a:gd name="T34" fmla="*/ 531 w 3712"/>
              <a:gd name="T35" fmla="*/ 1653 h 1980"/>
              <a:gd name="T36" fmla="*/ 2116 w 3712"/>
              <a:gd name="T37" fmla="*/ 1973 h 1980"/>
              <a:gd name="T38" fmla="*/ 2938 w 3712"/>
              <a:gd name="T39" fmla="*/ 1932 h 1980"/>
              <a:gd name="T40" fmla="*/ 3602 w 3712"/>
              <a:gd name="T41" fmla="*/ 1574 h 1980"/>
              <a:gd name="T42" fmla="*/ 3662 w 3712"/>
              <a:gd name="T43" fmla="*/ 1304 h 1980"/>
              <a:gd name="T44" fmla="*/ 3386 w 3712"/>
              <a:gd name="T45" fmla="*/ 1740 h 1980"/>
              <a:gd name="T46" fmla="*/ 3221 w 3712"/>
              <a:gd name="T47" fmla="*/ 1821 h 1980"/>
              <a:gd name="T48" fmla="*/ 2344 w 3712"/>
              <a:gd name="T49" fmla="*/ 1942 h 1980"/>
              <a:gd name="T50" fmla="*/ 1051 w 3712"/>
              <a:gd name="T51" fmla="*/ 1782 h 1980"/>
              <a:gd name="T52" fmla="*/ 510 w 3712"/>
              <a:gd name="T53" fmla="*/ 1601 h 1980"/>
              <a:gd name="T54" fmla="*/ 304 w 3712"/>
              <a:gd name="T55" fmla="*/ 1487 h 1980"/>
              <a:gd name="T56" fmla="*/ 89 w 3712"/>
              <a:gd name="T57" fmla="*/ 1244 h 1980"/>
              <a:gd name="T58" fmla="*/ 126 w 3712"/>
              <a:gd name="T59" fmla="*/ 749 h 1980"/>
              <a:gd name="T60" fmla="*/ 353 w 3712"/>
              <a:gd name="T61" fmla="*/ 512 h 1980"/>
              <a:gd name="T62" fmla="*/ 421 w 3712"/>
              <a:gd name="T63" fmla="*/ 465 h 1980"/>
              <a:gd name="T64" fmla="*/ 481 w 3712"/>
              <a:gd name="T65" fmla="*/ 428 h 1980"/>
              <a:gd name="T66" fmla="*/ 729 w 3712"/>
              <a:gd name="T67" fmla="*/ 312 h 1980"/>
              <a:gd name="T68" fmla="*/ 1248 w 3712"/>
              <a:gd name="T69" fmla="*/ 160 h 1980"/>
              <a:gd name="T70" fmla="*/ 1469 w 3712"/>
              <a:gd name="T71" fmla="*/ 122 h 1980"/>
              <a:gd name="T72" fmla="*/ 1637 w 3712"/>
              <a:gd name="T73" fmla="*/ 105 h 1980"/>
              <a:gd name="T74" fmla="*/ 2328 w 3712"/>
              <a:gd name="T75" fmla="*/ 150 h 1980"/>
              <a:gd name="T76" fmla="*/ 2872 w 3712"/>
              <a:gd name="T77" fmla="*/ 319 h 1980"/>
              <a:gd name="T78" fmla="*/ 2759 w 3712"/>
              <a:gd name="T79" fmla="*/ 254 h 1980"/>
              <a:gd name="T80" fmla="*/ 2648 w 3712"/>
              <a:gd name="T81" fmla="*/ 205 h 1980"/>
              <a:gd name="T82" fmla="*/ 2533 w 3712"/>
              <a:gd name="T83" fmla="*/ 164 h 1980"/>
              <a:gd name="T84" fmla="*/ 1476 w 3712"/>
              <a:gd name="T85" fmla="*/ 79 h 1980"/>
              <a:gd name="T86" fmla="*/ 1351 w 3712"/>
              <a:gd name="T87" fmla="*/ 94 h 1980"/>
              <a:gd name="T88" fmla="*/ 1479 w 3712"/>
              <a:gd name="T89" fmla="*/ 69 h 1980"/>
              <a:gd name="T90" fmla="*/ 1650 w 3712"/>
              <a:gd name="T91" fmla="*/ 47 h 1980"/>
              <a:gd name="T92" fmla="*/ 2289 w 3712"/>
              <a:gd name="T93" fmla="*/ 87 h 1980"/>
              <a:gd name="T94" fmla="*/ 2659 w 3712"/>
              <a:gd name="T95" fmla="*/ 199 h 1980"/>
              <a:gd name="T96" fmla="*/ 3457 w 3712"/>
              <a:gd name="T97" fmla="*/ 684 h 1980"/>
              <a:gd name="T98" fmla="*/ 3594 w 3712"/>
              <a:gd name="T99" fmla="*/ 888 h 1980"/>
              <a:gd name="T100" fmla="*/ 3665 w 3712"/>
              <a:gd name="T101" fmla="*/ 1124 h 1980"/>
              <a:gd name="T102" fmla="*/ 3669 w 3712"/>
              <a:gd name="T103" fmla="*/ 1173 h 1980"/>
              <a:gd name="T104" fmla="*/ 3669 w 3712"/>
              <a:gd name="T105" fmla="*/ 123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2" h="1980">
                <a:moveTo>
                  <a:pt x="3706" y="1154"/>
                </a:moveTo>
                <a:cubicBezTo>
                  <a:pt x="3700" y="1077"/>
                  <a:pt x="3682" y="1002"/>
                  <a:pt x="3654" y="930"/>
                </a:cubicBezTo>
                <a:cubicBezTo>
                  <a:pt x="3636" y="884"/>
                  <a:pt x="3614" y="841"/>
                  <a:pt x="3588" y="799"/>
                </a:cubicBezTo>
                <a:cubicBezTo>
                  <a:pt x="3576" y="778"/>
                  <a:pt x="3562" y="757"/>
                  <a:pt x="3548" y="737"/>
                </a:cubicBezTo>
                <a:cubicBezTo>
                  <a:pt x="3541" y="727"/>
                  <a:pt x="3534" y="717"/>
                  <a:pt x="3526" y="708"/>
                </a:cubicBezTo>
                <a:cubicBezTo>
                  <a:pt x="3515" y="693"/>
                  <a:pt x="3515" y="693"/>
                  <a:pt x="3515" y="693"/>
                </a:cubicBezTo>
                <a:cubicBezTo>
                  <a:pt x="3511" y="689"/>
                  <a:pt x="3507" y="684"/>
                  <a:pt x="3503" y="679"/>
                </a:cubicBezTo>
                <a:cubicBezTo>
                  <a:pt x="3442" y="606"/>
                  <a:pt x="3371" y="541"/>
                  <a:pt x="3295" y="484"/>
                </a:cubicBezTo>
                <a:cubicBezTo>
                  <a:pt x="3274" y="469"/>
                  <a:pt x="3274" y="469"/>
                  <a:pt x="3274" y="469"/>
                </a:cubicBezTo>
                <a:cubicBezTo>
                  <a:pt x="3252" y="454"/>
                  <a:pt x="3252" y="454"/>
                  <a:pt x="3252" y="454"/>
                </a:cubicBezTo>
                <a:cubicBezTo>
                  <a:pt x="3238" y="444"/>
                  <a:pt x="3224" y="435"/>
                  <a:pt x="3209" y="426"/>
                </a:cubicBezTo>
                <a:cubicBezTo>
                  <a:pt x="3202" y="421"/>
                  <a:pt x="3195" y="417"/>
                  <a:pt x="3187" y="412"/>
                </a:cubicBezTo>
                <a:cubicBezTo>
                  <a:pt x="3180" y="408"/>
                  <a:pt x="3173" y="403"/>
                  <a:pt x="3165" y="399"/>
                </a:cubicBezTo>
                <a:cubicBezTo>
                  <a:pt x="3121" y="373"/>
                  <a:pt x="3121" y="373"/>
                  <a:pt x="3121" y="373"/>
                </a:cubicBezTo>
                <a:cubicBezTo>
                  <a:pt x="3099" y="360"/>
                  <a:pt x="3099" y="360"/>
                  <a:pt x="3099" y="360"/>
                </a:cubicBezTo>
                <a:cubicBezTo>
                  <a:pt x="3076" y="348"/>
                  <a:pt x="3076" y="348"/>
                  <a:pt x="3076" y="348"/>
                </a:cubicBezTo>
                <a:cubicBezTo>
                  <a:pt x="3031" y="323"/>
                  <a:pt x="3031" y="323"/>
                  <a:pt x="3031" y="323"/>
                </a:cubicBezTo>
                <a:cubicBezTo>
                  <a:pt x="3016" y="315"/>
                  <a:pt x="3001" y="308"/>
                  <a:pt x="2986" y="300"/>
                </a:cubicBezTo>
                <a:cubicBezTo>
                  <a:pt x="2970" y="292"/>
                  <a:pt x="2955" y="284"/>
                  <a:pt x="2940" y="277"/>
                </a:cubicBezTo>
                <a:cubicBezTo>
                  <a:pt x="2891" y="254"/>
                  <a:pt x="2891" y="254"/>
                  <a:pt x="2891" y="254"/>
                </a:cubicBezTo>
                <a:cubicBezTo>
                  <a:pt x="2875" y="246"/>
                  <a:pt x="2858" y="239"/>
                  <a:pt x="2841" y="231"/>
                </a:cubicBezTo>
                <a:cubicBezTo>
                  <a:pt x="2817" y="220"/>
                  <a:pt x="2817" y="220"/>
                  <a:pt x="2817" y="220"/>
                </a:cubicBezTo>
                <a:cubicBezTo>
                  <a:pt x="2792" y="210"/>
                  <a:pt x="2792" y="210"/>
                  <a:pt x="2792" y="210"/>
                </a:cubicBezTo>
                <a:cubicBezTo>
                  <a:pt x="2775" y="203"/>
                  <a:pt x="2758" y="196"/>
                  <a:pt x="2741" y="189"/>
                </a:cubicBezTo>
                <a:cubicBezTo>
                  <a:pt x="2674" y="163"/>
                  <a:pt x="2606" y="139"/>
                  <a:pt x="2537" y="116"/>
                </a:cubicBezTo>
                <a:cubicBezTo>
                  <a:pt x="2466" y="94"/>
                  <a:pt x="2394" y="74"/>
                  <a:pt x="2321" y="56"/>
                </a:cubicBezTo>
                <a:cubicBezTo>
                  <a:pt x="2267" y="44"/>
                  <a:pt x="2267" y="44"/>
                  <a:pt x="2267" y="44"/>
                </a:cubicBezTo>
                <a:cubicBezTo>
                  <a:pt x="2212" y="33"/>
                  <a:pt x="2212" y="33"/>
                  <a:pt x="2212" y="33"/>
                </a:cubicBezTo>
                <a:cubicBezTo>
                  <a:pt x="2202" y="31"/>
                  <a:pt x="2193" y="30"/>
                  <a:pt x="2184" y="28"/>
                </a:cubicBezTo>
                <a:cubicBezTo>
                  <a:pt x="2156" y="24"/>
                  <a:pt x="2156" y="24"/>
                  <a:pt x="2156" y="24"/>
                </a:cubicBezTo>
                <a:cubicBezTo>
                  <a:pt x="2147" y="23"/>
                  <a:pt x="2138" y="21"/>
                  <a:pt x="2128" y="20"/>
                </a:cubicBezTo>
                <a:cubicBezTo>
                  <a:pt x="2100" y="16"/>
                  <a:pt x="2100" y="16"/>
                  <a:pt x="2100" y="16"/>
                </a:cubicBezTo>
                <a:cubicBezTo>
                  <a:pt x="2046" y="9"/>
                  <a:pt x="1991" y="5"/>
                  <a:pt x="1936" y="2"/>
                </a:cubicBezTo>
                <a:cubicBezTo>
                  <a:pt x="1894" y="1"/>
                  <a:pt x="1894" y="1"/>
                  <a:pt x="1894" y="1"/>
                </a:cubicBezTo>
                <a:cubicBezTo>
                  <a:pt x="1874" y="0"/>
                  <a:pt x="1874" y="0"/>
                  <a:pt x="1874" y="0"/>
                </a:cubicBezTo>
                <a:cubicBezTo>
                  <a:pt x="1853" y="0"/>
                  <a:pt x="1853" y="0"/>
                  <a:pt x="1853" y="0"/>
                </a:cubicBezTo>
                <a:cubicBezTo>
                  <a:pt x="1812" y="0"/>
                  <a:pt x="1812" y="0"/>
                  <a:pt x="1812" y="0"/>
                </a:cubicBezTo>
                <a:cubicBezTo>
                  <a:pt x="1798" y="0"/>
                  <a:pt x="1784" y="1"/>
                  <a:pt x="1770" y="1"/>
                </a:cubicBezTo>
                <a:cubicBezTo>
                  <a:pt x="1660" y="4"/>
                  <a:pt x="1549" y="17"/>
                  <a:pt x="1440" y="36"/>
                </a:cubicBezTo>
                <a:cubicBezTo>
                  <a:pt x="1358" y="51"/>
                  <a:pt x="1276" y="73"/>
                  <a:pt x="1195" y="96"/>
                </a:cubicBezTo>
                <a:cubicBezTo>
                  <a:pt x="1186" y="99"/>
                  <a:pt x="1175" y="101"/>
                  <a:pt x="1165" y="104"/>
                </a:cubicBezTo>
                <a:cubicBezTo>
                  <a:pt x="1154" y="107"/>
                  <a:pt x="1144" y="110"/>
                  <a:pt x="1135" y="113"/>
                </a:cubicBezTo>
                <a:cubicBezTo>
                  <a:pt x="1116" y="120"/>
                  <a:pt x="1101" y="128"/>
                  <a:pt x="1097" y="139"/>
                </a:cubicBezTo>
                <a:cubicBezTo>
                  <a:pt x="1096" y="143"/>
                  <a:pt x="1099" y="147"/>
                  <a:pt x="1103" y="151"/>
                </a:cubicBezTo>
                <a:cubicBezTo>
                  <a:pt x="1043" y="166"/>
                  <a:pt x="984" y="183"/>
                  <a:pt x="925" y="201"/>
                </a:cubicBezTo>
                <a:cubicBezTo>
                  <a:pt x="877" y="216"/>
                  <a:pt x="877" y="216"/>
                  <a:pt x="877" y="216"/>
                </a:cubicBezTo>
                <a:cubicBezTo>
                  <a:pt x="829" y="232"/>
                  <a:pt x="829" y="232"/>
                  <a:pt x="829" y="232"/>
                </a:cubicBezTo>
                <a:cubicBezTo>
                  <a:pt x="805" y="241"/>
                  <a:pt x="805" y="241"/>
                  <a:pt x="805" y="241"/>
                </a:cubicBezTo>
                <a:cubicBezTo>
                  <a:pt x="797" y="243"/>
                  <a:pt x="789" y="246"/>
                  <a:pt x="781" y="249"/>
                </a:cubicBezTo>
                <a:cubicBezTo>
                  <a:pt x="734" y="266"/>
                  <a:pt x="734" y="266"/>
                  <a:pt x="734" y="266"/>
                </a:cubicBezTo>
                <a:cubicBezTo>
                  <a:pt x="671" y="289"/>
                  <a:pt x="608" y="315"/>
                  <a:pt x="548" y="345"/>
                </a:cubicBezTo>
                <a:cubicBezTo>
                  <a:pt x="498" y="370"/>
                  <a:pt x="450" y="398"/>
                  <a:pt x="403" y="428"/>
                </a:cubicBezTo>
                <a:cubicBezTo>
                  <a:pt x="356" y="458"/>
                  <a:pt x="311" y="491"/>
                  <a:pt x="269" y="528"/>
                </a:cubicBezTo>
                <a:cubicBezTo>
                  <a:pt x="229" y="563"/>
                  <a:pt x="190" y="600"/>
                  <a:pt x="156" y="641"/>
                </a:cubicBezTo>
                <a:cubicBezTo>
                  <a:pt x="138" y="661"/>
                  <a:pt x="122" y="683"/>
                  <a:pt x="107" y="705"/>
                </a:cubicBezTo>
                <a:cubicBezTo>
                  <a:pt x="92" y="727"/>
                  <a:pt x="78" y="750"/>
                  <a:pt x="66" y="774"/>
                </a:cubicBezTo>
                <a:cubicBezTo>
                  <a:pt x="47" y="811"/>
                  <a:pt x="31" y="850"/>
                  <a:pt x="20" y="891"/>
                </a:cubicBezTo>
                <a:cubicBezTo>
                  <a:pt x="8" y="931"/>
                  <a:pt x="2" y="972"/>
                  <a:pt x="0" y="1014"/>
                </a:cubicBezTo>
                <a:cubicBezTo>
                  <a:pt x="0" y="1030"/>
                  <a:pt x="0" y="1030"/>
                  <a:pt x="0" y="1030"/>
                </a:cubicBezTo>
                <a:cubicBezTo>
                  <a:pt x="0" y="1038"/>
                  <a:pt x="0" y="1038"/>
                  <a:pt x="0" y="1038"/>
                </a:cubicBezTo>
                <a:cubicBezTo>
                  <a:pt x="0" y="1046"/>
                  <a:pt x="0" y="1046"/>
                  <a:pt x="0" y="1046"/>
                </a:cubicBezTo>
                <a:cubicBezTo>
                  <a:pt x="1" y="1061"/>
                  <a:pt x="1" y="1061"/>
                  <a:pt x="1" y="1061"/>
                </a:cubicBezTo>
                <a:cubicBezTo>
                  <a:pt x="2" y="1077"/>
                  <a:pt x="2" y="1077"/>
                  <a:pt x="2" y="1077"/>
                </a:cubicBezTo>
                <a:cubicBezTo>
                  <a:pt x="3" y="1087"/>
                  <a:pt x="5" y="1098"/>
                  <a:pt x="6" y="1108"/>
                </a:cubicBezTo>
                <a:cubicBezTo>
                  <a:pt x="7" y="1113"/>
                  <a:pt x="8" y="1118"/>
                  <a:pt x="9" y="1123"/>
                </a:cubicBezTo>
                <a:cubicBezTo>
                  <a:pt x="10" y="1128"/>
                  <a:pt x="10" y="1134"/>
                  <a:pt x="12" y="1139"/>
                </a:cubicBezTo>
                <a:cubicBezTo>
                  <a:pt x="21" y="1179"/>
                  <a:pt x="34" y="1219"/>
                  <a:pt x="53" y="1256"/>
                </a:cubicBezTo>
                <a:cubicBezTo>
                  <a:pt x="84" y="1321"/>
                  <a:pt x="127" y="1379"/>
                  <a:pt x="177" y="1430"/>
                </a:cubicBezTo>
                <a:cubicBezTo>
                  <a:pt x="203" y="1455"/>
                  <a:pt x="230" y="1479"/>
                  <a:pt x="258" y="1500"/>
                </a:cubicBezTo>
                <a:cubicBezTo>
                  <a:pt x="286" y="1522"/>
                  <a:pt x="316" y="1543"/>
                  <a:pt x="346" y="1561"/>
                </a:cubicBezTo>
                <a:cubicBezTo>
                  <a:pt x="376" y="1579"/>
                  <a:pt x="406" y="1595"/>
                  <a:pt x="437" y="1611"/>
                </a:cubicBezTo>
                <a:cubicBezTo>
                  <a:pt x="468" y="1625"/>
                  <a:pt x="499" y="1640"/>
                  <a:pt x="531" y="1653"/>
                </a:cubicBezTo>
                <a:cubicBezTo>
                  <a:pt x="594" y="1679"/>
                  <a:pt x="658" y="1703"/>
                  <a:pt x="723" y="1726"/>
                </a:cubicBezTo>
                <a:cubicBezTo>
                  <a:pt x="897" y="1785"/>
                  <a:pt x="1075" y="1831"/>
                  <a:pt x="1255" y="1867"/>
                </a:cubicBezTo>
                <a:cubicBezTo>
                  <a:pt x="1436" y="1904"/>
                  <a:pt x="1618" y="1931"/>
                  <a:pt x="1801" y="1950"/>
                </a:cubicBezTo>
                <a:cubicBezTo>
                  <a:pt x="1906" y="1960"/>
                  <a:pt x="2011" y="1968"/>
                  <a:pt x="2116" y="1973"/>
                </a:cubicBezTo>
                <a:cubicBezTo>
                  <a:pt x="2170" y="1975"/>
                  <a:pt x="2224" y="1977"/>
                  <a:pt x="2278" y="1977"/>
                </a:cubicBezTo>
                <a:cubicBezTo>
                  <a:pt x="2342" y="1979"/>
                  <a:pt x="2405" y="1980"/>
                  <a:pt x="2469" y="1978"/>
                </a:cubicBezTo>
                <a:cubicBezTo>
                  <a:pt x="2581" y="1975"/>
                  <a:pt x="2693" y="1965"/>
                  <a:pt x="2804" y="1952"/>
                </a:cubicBezTo>
                <a:cubicBezTo>
                  <a:pt x="2849" y="1946"/>
                  <a:pt x="2893" y="1940"/>
                  <a:pt x="2938" y="1932"/>
                </a:cubicBezTo>
                <a:cubicBezTo>
                  <a:pt x="2982" y="1925"/>
                  <a:pt x="3026" y="1916"/>
                  <a:pt x="3070" y="1906"/>
                </a:cubicBezTo>
                <a:cubicBezTo>
                  <a:pt x="3157" y="1885"/>
                  <a:pt x="3243" y="1859"/>
                  <a:pt x="3325" y="1820"/>
                </a:cubicBezTo>
                <a:cubicBezTo>
                  <a:pt x="3381" y="1793"/>
                  <a:pt x="3434" y="1758"/>
                  <a:pt x="3480" y="1716"/>
                </a:cubicBezTo>
                <a:cubicBezTo>
                  <a:pt x="3527" y="1675"/>
                  <a:pt x="3568" y="1626"/>
                  <a:pt x="3602" y="1574"/>
                </a:cubicBezTo>
                <a:cubicBezTo>
                  <a:pt x="3641" y="1512"/>
                  <a:pt x="3670" y="1444"/>
                  <a:pt x="3688" y="1373"/>
                </a:cubicBezTo>
                <a:cubicBezTo>
                  <a:pt x="3706" y="1302"/>
                  <a:pt x="3712" y="1228"/>
                  <a:pt x="3706" y="1154"/>
                </a:cubicBezTo>
                <a:close/>
                <a:moveTo>
                  <a:pt x="3669" y="1239"/>
                </a:moveTo>
                <a:cubicBezTo>
                  <a:pt x="3668" y="1261"/>
                  <a:pt x="3665" y="1282"/>
                  <a:pt x="3662" y="1304"/>
                </a:cubicBezTo>
                <a:cubicBezTo>
                  <a:pt x="3656" y="1342"/>
                  <a:pt x="3647" y="1379"/>
                  <a:pt x="3635" y="1415"/>
                </a:cubicBezTo>
                <a:cubicBezTo>
                  <a:pt x="3622" y="1452"/>
                  <a:pt x="3607" y="1487"/>
                  <a:pt x="3588" y="1520"/>
                </a:cubicBezTo>
                <a:cubicBezTo>
                  <a:pt x="3551" y="1587"/>
                  <a:pt x="3502" y="1647"/>
                  <a:pt x="3444" y="1697"/>
                </a:cubicBezTo>
                <a:cubicBezTo>
                  <a:pt x="3425" y="1712"/>
                  <a:pt x="3406" y="1727"/>
                  <a:pt x="3386" y="1740"/>
                </a:cubicBezTo>
                <a:cubicBezTo>
                  <a:pt x="3366" y="1754"/>
                  <a:pt x="3345" y="1766"/>
                  <a:pt x="3323" y="1778"/>
                </a:cubicBezTo>
                <a:cubicBezTo>
                  <a:pt x="3312" y="1783"/>
                  <a:pt x="3301" y="1788"/>
                  <a:pt x="3290" y="1794"/>
                </a:cubicBezTo>
                <a:cubicBezTo>
                  <a:pt x="3279" y="1798"/>
                  <a:pt x="3268" y="1804"/>
                  <a:pt x="3256" y="1808"/>
                </a:cubicBezTo>
                <a:cubicBezTo>
                  <a:pt x="3245" y="1813"/>
                  <a:pt x="3233" y="1817"/>
                  <a:pt x="3221" y="1821"/>
                </a:cubicBezTo>
                <a:cubicBezTo>
                  <a:pt x="3210" y="1826"/>
                  <a:pt x="3198" y="1830"/>
                  <a:pt x="3186" y="1834"/>
                </a:cubicBezTo>
                <a:cubicBezTo>
                  <a:pt x="3092" y="1865"/>
                  <a:pt x="2993" y="1886"/>
                  <a:pt x="2894" y="1902"/>
                </a:cubicBezTo>
                <a:cubicBezTo>
                  <a:pt x="2782" y="1919"/>
                  <a:pt x="2668" y="1929"/>
                  <a:pt x="2554" y="1935"/>
                </a:cubicBezTo>
                <a:cubicBezTo>
                  <a:pt x="2484" y="1938"/>
                  <a:pt x="2414" y="1942"/>
                  <a:pt x="2344" y="1942"/>
                </a:cubicBezTo>
                <a:cubicBezTo>
                  <a:pt x="2270" y="1942"/>
                  <a:pt x="2195" y="1939"/>
                  <a:pt x="2120" y="1935"/>
                </a:cubicBezTo>
                <a:cubicBezTo>
                  <a:pt x="2054" y="1932"/>
                  <a:pt x="1988" y="1928"/>
                  <a:pt x="1922" y="1923"/>
                </a:cubicBezTo>
                <a:cubicBezTo>
                  <a:pt x="1736" y="1907"/>
                  <a:pt x="1550" y="1882"/>
                  <a:pt x="1366" y="1849"/>
                </a:cubicBezTo>
                <a:cubicBezTo>
                  <a:pt x="1260" y="1829"/>
                  <a:pt x="1155" y="1808"/>
                  <a:pt x="1051" y="1782"/>
                </a:cubicBezTo>
                <a:cubicBezTo>
                  <a:pt x="1009" y="1772"/>
                  <a:pt x="967" y="1760"/>
                  <a:pt x="925" y="1748"/>
                </a:cubicBezTo>
                <a:cubicBezTo>
                  <a:pt x="883" y="1736"/>
                  <a:pt x="841" y="1723"/>
                  <a:pt x="800" y="1710"/>
                </a:cubicBezTo>
                <a:cubicBezTo>
                  <a:pt x="712" y="1682"/>
                  <a:pt x="626" y="1651"/>
                  <a:pt x="541" y="1615"/>
                </a:cubicBezTo>
                <a:cubicBezTo>
                  <a:pt x="531" y="1610"/>
                  <a:pt x="520" y="1606"/>
                  <a:pt x="510" y="1601"/>
                </a:cubicBezTo>
                <a:cubicBezTo>
                  <a:pt x="499" y="1597"/>
                  <a:pt x="489" y="1592"/>
                  <a:pt x="479" y="1587"/>
                </a:cubicBezTo>
                <a:cubicBezTo>
                  <a:pt x="469" y="1582"/>
                  <a:pt x="458" y="1578"/>
                  <a:pt x="448" y="1573"/>
                </a:cubicBezTo>
                <a:cubicBezTo>
                  <a:pt x="438" y="1568"/>
                  <a:pt x="428" y="1563"/>
                  <a:pt x="418" y="1557"/>
                </a:cubicBezTo>
                <a:cubicBezTo>
                  <a:pt x="379" y="1536"/>
                  <a:pt x="341" y="1513"/>
                  <a:pt x="304" y="1487"/>
                </a:cubicBezTo>
                <a:cubicBezTo>
                  <a:pt x="282" y="1470"/>
                  <a:pt x="260" y="1454"/>
                  <a:pt x="240" y="1435"/>
                </a:cubicBezTo>
                <a:cubicBezTo>
                  <a:pt x="219" y="1417"/>
                  <a:pt x="199" y="1398"/>
                  <a:pt x="181" y="1378"/>
                </a:cubicBezTo>
                <a:cubicBezTo>
                  <a:pt x="163" y="1357"/>
                  <a:pt x="146" y="1336"/>
                  <a:pt x="130" y="1314"/>
                </a:cubicBezTo>
                <a:cubicBezTo>
                  <a:pt x="115" y="1292"/>
                  <a:pt x="101" y="1268"/>
                  <a:pt x="89" y="1244"/>
                </a:cubicBezTo>
                <a:cubicBezTo>
                  <a:pt x="77" y="1220"/>
                  <a:pt x="67" y="1195"/>
                  <a:pt x="59" y="1170"/>
                </a:cubicBezTo>
                <a:cubicBezTo>
                  <a:pt x="51" y="1144"/>
                  <a:pt x="46" y="1118"/>
                  <a:pt x="42" y="1091"/>
                </a:cubicBezTo>
                <a:cubicBezTo>
                  <a:pt x="36" y="1038"/>
                  <a:pt x="38" y="984"/>
                  <a:pt x="50" y="931"/>
                </a:cubicBezTo>
                <a:cubicBezTo>
                  <a:pt x="64" y="867"/>
                  <a:pt x="91" y="806"/>
                  <a:pt x="126" y="749"/>
                </a:cubicBezTo>
                <a:cubicBezTo>
                  <a:pt x="162" y="693"/>
                  <a:pt x="206" y="641"/>
                  <a:pt x="255" y="594"/>
                </a:cubicBezTo>
                <a:cubicBezTo>
                  <a:pt x="278" y="573"/>
                  <a:pt x="301" y="553"/>
                  <a:pt x="326" y="533"/>
                </a:cubicBezTo>
                <a:cubicBezTo>
                  <a:pt x="344" y="519"/>
                  <a:pt x="344" y="519"/>
                  <a:pt x="344" y="519"/>
                </a:cubicBezTo>
                <a:cubicBezTo>
                  <a:pt x="353" y="512"/>
                  <a:pt x="353" y="512"/>
                  <a:pt x="353" y="512"/>
                </a:cubicBezTo>
                <a:cubicBezTo>
                  <a:pt x="363" y="505"/>
                  <a:pt x="363" y="505"/>
                  <a:pt x="363" y="505"/>
                </a:cubicBezTo>
                <a:cubicBezTo>
                  <a:pt x="382" y="491"/>
                  <a:pt x="382" y="491"/>
                  <a:pt x="382" y="491"/>
                </a:cubicBezTo>
                <a:cubicBezTo>
                  <a:pt x="401" y="478"/>
                  <a:pt x="401" y="478"/>
                  <a:pt x="401" y="478"/>
                </a:cubicBezTo>
                <a:cubicBezTo>
                  <a:pt x="408" y="473"/>
                  <a:pt x="414" y="469"/>
                  <a:pt x="421" y="465"/>
                </a:cubicBezTo>
                <a:cubicBezTo>
                  <a:pt x="441" y="452"/>
                  <a:pt x="441" y="452"/>
                  <a:pt x="441" y="452"/>
                </a:cubicBezTo>
                <a:cubicBezTo>
                  <a:pt x="461" y="439"/>
                  <a:pt x="461" y="439"/>
                  <a:pt x="461" y="439"/>
                </a:cubicBezTo>
                <a:cubicBezTo>
                  <a:pt x="471" y="433"/>
                  <a:pt x="471" y="433"/>
                  <a:pt x="471" y="433"/>
                </a:cubicBezTo>
                <a:cubicBezTo>
                  <a:pt x="481" y="428"/>
                  <a:pt x="481" y="428"/>
                  <a:pt x="481" y="428"/>
                </a:cubicBezTo>
                <a:cubicBezTo>
                  <a:pt x="502" y="416"/>
                  <a:pt x="502" y="416"/>
                  <a:pt x="502" y="416"/>
                </a:cubicBezTo>
                <a:cubicBezTo>
                  <a:pt x="523" y="405"/>
                  <a:pt x="523" y="405"/>
                  <a:pt x="523" y="405"/>
                </a:cubicBezTo>
                <a:cubicBezTo>
                  <a:pt x="537" y="397"/>
                  <a:pt x="551" y="390"/>
                  <a:pt x="565" y="383"/>
                </a:cubicBezTo>
                <a:cubicBezTo>
                  <a:pt x="618" y="356"/>
                  <a:pt x="673" y="333"/>
                  <a:pt x="729" y="312"/>
                </a:cubicBezTo>
                <a:cubicBezTo>
                  <a:pt x="758" y="302"/>
                  <a:pt x="786" y="291"/>
                  <a:pt x="814" y="281"/>
                </a:cubicBezTo>
                <a:cubicBezTo>
                  <a:pt x="857" y="267"/>
                  <a:pt x="857" y="267"/>
                  <a:pt x="857" y="267"/>
                </a:cubicBezTo>
                <a:cubicBezTo>
                  <a:pt x="871" y="262"/>
                  <a:pt x="885" y="257"/>
                  <a:pt x="900" y="252"/>
                </a:cubicBezTo>
                <a:cubicBezTo>
                  <a:pt x="1014" y="215"/>
                  <a:pt x="1131" y="185"/>
                  <a:pt x="1248" y="160"/>
                </a:cubicBezTo>
                <a:cubicBezTo>
                  <a:pt x="1285" y="152"/>
                  <a:pt x="1322" y="146"/>
                  <a:pt x="1358" y="139"/>
                </a:cubicBezTo>
                <a:cubicBezTo>
                  <a:pt x="1414" y="130"/>
                  <a:pt x="1414" y="130"/>
                  <a:pt x="1414" y="130"/>
                </a:cubicBezTo>
                <a:cubicBezTo>
                  <a:pt x="1423" y="129"/>
                  <a:pt x="1432" y="127"/>
                  <a:pt x="1442" y="126"/>
                </a:cubicBezTo>
                <a:cubicBezTo>
                  <a:pt x="1469" y="122"/>
                  <a:pt x="1469" y="122"/>
                  <a:pt x="1469" y="122"/>
                </a:cubicBezTo>
                <a:cubicBezTo>
                  <a:pt x="1497" y="119"/>
                  <a:pt x="1497" y="119"/>
                  <a:pt x="1497" y="119"/>
                </a:cubicBezTo>
                <a:cubicBezTo>
                  <a:pt x="1506" y="118"/>
                  <a:pt x="1516" y="116"/>
                  <a:pt x="1525" y="116"/>
                </a:cubicBezTo>
                <a:cubicBezTo>
                  <a:pt x="1581" y="110"/>
                  <a:pt x="1581" y="110"/>
                  <a:pt x="1581" y="110"/>
                </a:cubicBezTo>
                <a:cubicBezTo>
                  <a:pt x="1599" y="108"/>
                  <a:pt x="1618" y="107"/>
                  <a:pt x="1637" y="105"/>
                </a:cubicBezTo>
                <a:cubicBezTo>
                  <a:pt x="1646" y="105"/>
                  <a:pt x="1655" y="104"/>
                  <a:pt x="1665" y="103"/>
                </a:cubicBezTo>
                <a:cubicBezTo>
                  <a:pt x="1692" y="102"/>
                  <a:pt x="1692" y="102"/>
                  <a:pt x="1692" y="102"/>
                </a:cubicBezTo>
                <a:cubicBezTo>
                  <a:pt x="1810" y="96"/>
                  <a:pt x="1927" y="99"/>
                  <a:pt x="2043" y="109"/>
                </a:cubicBezTo>
                <a:cubicBezTo>
                  <a:pt x="2139" y="117"/>
                  <a:pt x="2235" y="130"/>
                  <a:pt x="2328" y="150"/>
                </a:cubicBezTo>
                <a:cubicBezTo>
                  <a:pt x="2476" y="183"/>
                  <a:pt x="2620" y="232"/>
                  <a:pt x="2754" y="296"/>
                </a:cubicBezTo>
                <a:cubicBezTo>
                  <a:pt x="2771" y="304"/>
                  <a:pt x="2786" y="311"/>
                  <a:pt x="2803" y="320"/>
                </a:cubicBezTo>
                <a:cubicBezTo>
                  <a:pt x="2820" y="328"/>
                  <a:pt x="2839" y="337"/>
                  <a:pt x="2862" y="348"/>
                </a:cubicBezTo>
                <a:cubicBezTo>
                  <a:pt x="2905" y="363"/>
                  <a:pt x="2897" y="341"/>
                  <a:pt x="2872" y="319"/>
                </a:cubicBezTo>
                <a:cubicBezTo>
                  <a:pt x="2875" y="321"/>
                  <a:pt x="2874" y="320"/>
                  <a:pt x="2860" y="309"/>
                </a:cubicBezTo>
                <a:cubicBezTo>
                  <a:pt x="2855" y="306"/>
                  <a:pt x="2844" y="300"/>
                  <a:pt x="2831" y="293"/>
                </a:cubicBezTo>
                <a:cubicBezTo>
                  <a:pt x="2819" y="285"/>
                  <a:pt x="2805" y="277"/>
                  <a:pt x="2795" y="272"/>
                </a:cubicBezTo>
                <a:cubicBezTo>
                  <a:pt x="2759" y="254"/>
                  <a:pt x="2759" y="254"/>
                  <a:pt x="2759" y="254"/>
                </a:cubicBezTo>
                <a:cubicBezTo>
                  <a:pt x="2747" y="248"/>
                  <a:pt x="2735" y="243"/>
                  <a:pt x="2722" y="237"/>
                </a:cubicBezTo>
                <a:cubicBezTo>
                  <a:pt x="2704" y="229"/>
                  <a:pt x="2704" y="229"/>
                  <a:pt x="2704" y="229"/>
                </a:cubicBezTo>
                <a:cubicBezTo>
                  <a:pt x="2698" y="226"/>
                  <a:pt x="2692" y="223"/>
                  <a:pt x="2685" y="221"/>
                </a:cubicBezTo>
                <a:cubicBezTo>
                  <a:pt x="2648" y="205"/>
                  <a:pt x="2648" y="205"/>
                  <a:pt x="2648" y="205"/>
                </a:cubicBezTo>
                <a:cubicBezTo>
                  <a:pt x="2610" y="191"/>
                  <a:pt x="2610" y="191"/>
                  <a:pt x="2610" y="191"/>
                </a:cubicBezTo>
                <a:cubicBezTo>
                  <a:pt x="2591" y="183"/>
                  <a:pt x="2591" y="183"/>
                  <a:pt x="2591" y="183"/>
                </a:cubicBezTo>
                <a:cubicBezTo>
                  <a:pt x="2572" y="177"/>
                  <a:pt x="2572" y="177"/>
                  <a:pt x="2572" y="177"/>
                </a:cubicBezTo>
                <a:cubicBezTo>
                  <a:pt x="2533" y="164"/>
                  <a:pt x="2533" y="164"/>
                  <a:pt x="2533" y="164"/>
                </a:cubicBezTo>
                <a:cubicBezTo>
                  <a:pt x="2494" y="152"/>
                  <a:pt x="2494" y="152"/>
                  <a:pt x="2494" y="152"/>
                </a:cubicBezTo>
                <a:cubicBezTo>
                  <a:pt x="2329" y="103"/>
                  <a:pt x="2157" y="75"/>
                  <a:pt x="1983" y="64"/>
                </a:cubicBezTo>
                <a:cubicBezTo>
                  <a:pt x="1899" y="58"/>
                  <a:pt x="1814" y="57"/>
                  <a:pt x="1730" y="59"/>
                </a:cubicBezTo>
                <a:cubicBezTo>
                  <a:pt x="1645" y="62"/>
                  <a:pt x="1561" y="69"/>
                  <a:pt x="1476" y="79"/>
                </a:cubicBezTo>
                <a:cubicBezTo>
                  <a:pt x="1418" y="87"/>
                  <a:pt x="1360" y="96"/>
                  <a:pt x="1302" y="107"/>
                </a:cubicBezTo>
                <a:cubicBezTo>
                  <a:pt x="1304" y="106"/>
                  <a:pt x="1307" y="105"/>
                  <a:pt x="1309" y="105"/>
                </a:cubicBezTo>
                <a:cubicBezTo>
                  <a:pt x="1330" y="99"/>
                  <a:pt x="1330" y="99"/>
                  <a:pt x="1330" y="99"/>
                </a:cubicBezTo>
                <a:cubicBezTo>
                  <a:pt x="1351" y="94"/>
                  <a:pt x="1351" y="94"/>
                  <a:pt x="1351" y="94"/>
                </a:cubicBezTo>
                <a:cubicBezTo>
                  <a:pt x="1365" y="91"/>
                  <a:pt x="1379" y="88"/>
                  <a:pt x="1394" y="85"/>
                </a:cubicBezTo>
                <a:cubicBezTo>
                  <a:pt x="1436" y="76"/>
                  <a:pt x="1436" y="76"/>
                  <a:pt x="1436" y="76"/>
                </a:cubicBezTo>
                <a:cubicBezTo>
                  <a:pt x="1443" y="75"/>
                  <a:pt x="1450" y="74"/>
                  <a:pt x="1457" y="72"/>
                </a:cubicBezTo>
                <a:cubicBezTo>
                  <a:pt x="1479" y="69"/>
                  <a:pt x="1479" y="69"/>
                  <a:pt x="1479" y="69"/>
                </a:cubicBezTo>
                <a:cubicBezTo>
                  <a:pt x="1500" y="65"/>
                  <a:pt x="1500" y="65"/>
                  <a:pt x="1500" y="65"/>
                </a:cubicBezTo>
                <a:cubicBezTo>
                  <a:pt x="1507" y="64"/>
                  <a:pt x="1514" y="63"/>
                  <a:pt x="1521" y="62"/>
                </a:cubicBezTo>
                <a:cubicBezTo>
                  <a:pt x="1564" y="56"/>
                  <a:pt x="1564" y="56"/>
                  <a:pt x="1564" y="56"/>
                </a:cubicBezTo>
                <a:cubicBezTo>
                  <a:pt x="1593" y="53"/>
                  <a:pt x="1621" y="49"/>
                  <a:pt x="1650" y="47"/>
                </a:cubicBezTo>
                <a:cubicBezTo>
                  <a:pt x="1748" y="39"/>
                  <a:pt x="1846" y="37"/>
                  <a:pt x="1944" y="42"/>
                </a:cubicBezTo>
                <a:cubicBezTo>
                  <a:pt x="2041" y="47"/>
                  <a:pt x="2139" y="59"/>
                  <a:pt x="2234" y="76"/>
                </a:cubicBezTo>
                <a:cubicBezTo>
                  <a:pt x="2262" y="82"/>
                  <a:pt x="2262" y="82"/>
                  <a:pt x="2262" y="82"/>
                </a:cubicBezTo>
                <a:cubicBezTo>
                  <a:pt x="2289" y="87"/>
                  <a:pt x="2289" y="87"/>
                  <a:pt x="2289" y="87"/>
                </a:cubicBezTo>
                <a:cubicBezTo>
                  <a:pt x="2307" y="92"/>
                  <a:pt x="2325" y="95"/>
                  <a:pt x="2343" y="100"/>
                </a:cubicBezTo>
                <a:cubicBezTo>
                  <a:pt x="2361" y="104"/>
                  <a:pt x="2379" y="109"/>
                  <a:pt x="2397" y="114"/>
                </a:cubicBezTo>
                <a:cubicBezTo>
                  <a:pt x="2450" y="129"/>
                  <a:pt x="2450" y="129"/>
                  <a:pt x="2450" y="129"/>
                </a:cubicBezTo>
                <a:cubicBezTo>
                  <a:pt x="2521" y="150"/>
                  <a:pt x="2590" y="174"/>
                  <a:pt x="2659" y="199"/>
                </a:cubicBezTo>
                <a:cubicBezTo>
                  <a:pt x="2814" y="258"/>
                  <a:pt x="2965" y="328"/>
                  <a:pt x="3108" y="411"/>
                </a:cubicBezTo>
                <a:cubicBezTo>
                  <a:pt x="3151" y="436"/>
                  <a:pt x="3194" y="462"/>
                  <a:pt x="3235" y="490"/>
                </a:cubicBezTo>
                <a:cubicBezTo>
                  <a:pt x="3275" y="518"/>
                  <a:pt x="3315" y="548"/>
                  <a:pt x="3352" y="581"/>
                </a:cubicBezTo>
                <a:cubicBezTo>
                  <a:pt x="3389" y="613"/>
                  <a:pt x="3424" y="648"/>
                  <a:pt x="3457" y="684"/>
                </a:cubicBezTo>
                <a:cubicBezTo>
                  <a:pt x="3489" y="721"/>
                  <a:pt x="3519" y="760"/>
                  <a:pt x="3545" y="801"/>
                </a:cubicBezTo>
                <a:cubicBezTo>
                  <a:pt x="3551" y="810"/>
                  <a:pt x="3557" y="820"/>
                  <a:pt x="3563" y="830"/>
                </a:cubicBezTo>
                <a:cubicBezTo>
                  <a:pt x="3568" y="839"/>
                  <a:pt x="3574" y="849"/>
                  <a:pt x="3579" y="859"/>
                </a:cubicBezTo>
                <a:cubicBezTo>
                  <a:pt x="3584" y="868"/>
                  <a:pt x="3590" y="878"/>
                  <a:pt x="3594" y="888"/>
                </a:cubicBezTo>
                <a:cubicBezTo>
                  <a:pt x="3599" y="898"/>
                  <a:pt x="3604" y="908"/>
                  <a:pt x="3608" y="918"/>
                </a:cubicBezTo>
                <a:cubicBezTo>
                  <a:pt x="3626" y="959"/>
                  <a:pt x="3640" y="1001"/>
                  <a:pt x="3651" y="1043"/>
                </a:cubicBezTo>
                <a:cubicBezTo>
                  <a:pt x="3656" y="1065"/>
                  <a:pt x="3660" y="1086"/>
                  <a:pt x="3663" y="1108"/>
                </a:cubicBezTo>
                <a:cubicBezTo>
                  <a:pt x="3665" y="1124"/>
                  <a:pt x="3665" y="1124"/>
                  <a:pt x="3665" y="1124"/>
                </a:cubicBezTo>
                <a:cubicBezTo>
                  <a:pt x="3666" y="1132"/>
                  <a:pt x="3666" y="1132"/>
                  <a:pt x="3666" y="1132"/>
                </a:cubicBezTo>
                <a:cubicBezTo>
                  <a:pt x="3667" y="1141"/>
                  <a:pt x="3667" y="1141"/>
                  <a:pt x="3667" y="1141"/>
                </a:cubicBezTo>
                <a:cubicBezTo>
                  <a:pt x="3668" y="1157"/>
                  <a:pt x="3668" y="1157"/>
                  <a:pt x="3668" y="1157"/>
                </a:cubicBezTo>
                <a:cubicBezTo>
                  <a:pt x="3669" y="1173"/>
                  <a:pt x="3669" y="1173"/>
                  <a:pt x="3669" y="1173"/>
                </a:cubicBezTo>
                <a:cubicBezTo>
                  <a:pt x="3670" y="1182"/>
                  <a:pt x="3670" y="1182"/>
                  <a:pt x="3670" y="1182"/>
                </a:cubicBezTo>
                <a:cubicBezTo>
                  <a:pt x="3670" y="1190"/>
                  <a:pt x="3670" y="1190"/>
                  <a:pt x="3670" y="1190"/>
                </a:cubicBezTo>
                <a:cubicBezTo>
                  <a:pt x="3670" y="1206"/>
                  <a:pt x="3670" y="1206"/>
                  <a:pt x="3670" y="1206"/>
                </a:cubicBezTo>
                <a:cubicBezTo>
                  <a:pt x="3670" y="1217"/>
                  <a:pt x="3670" y="1228"/>
                  <a:pt x="3669" y="1239"/>
                </a:cubicBezTo>
                <a:close/>
              </a:path>
            </a:pathLst>
          </a:custGeom>
          <a:solidFill>
            <a:schemeClr val="accent1">
              <a:lumMod val="40000"/>
              <a:lumOff val="6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Freeform 6"/>
          <p:cNvSpPr>
            <a:spLocks noEditPoints="1"/>
          </p:cNvSpPr>
          <p:nvPr/>
        </p:nvSpPr>
        <p:spPr bwMode="auto">
          <a:xfrm>
            <a:off x="3778251" y="2995613"/>
            <a:ext cx="4854575" cy="3578225"/>
          </a:xfrm>
          <a:custGeom>
            <a:avLst/>
            <a:gdLst>
              <a:gd name="T0" fmla="*/ 2732 w 2847"/>
              <a:gd name="T1" fmla="*/ 622 h 2097"/>
              <a:gd name="T2" fmla="*/ 2601 w 2847"/>
              <a:gd name="T3" fmla="*/ 454 h 2097"/>
              <a:gd name="T4" fmla="*/ 2509 w 2847"/>
              <a:gd name="T5" fmla="*/ 370 h 2097"/>
              <a:gd name="T6" fmla="*/ 2456 w 2847"/>
              <a:gd name="T7" fmla="*/ 327 h 2097"/>
              <a:gd name="T8" fmla="*/ 2397 w 2847"/>
              <a:gd name="T9" fmla="*/ 280 h 2097"/>
              <a:gd name="T10" fmla="*/ 2187 w 2847"/>
              <a:gd name="T11" fmla="*/ 142 h 2097"/>
              <a:gd name="T12" fmla="*/ 1928 w 2847"/>
              <a:gd name="T13" fmla="*/ 36 h 2097"/>
              <a:gd name="T14" fmla="*/ 1805 w 2847"/>
              <a:gd name="T15" fmla="*/ 11 h 2097"/>
              <a:gd name="T16" fmla="*/ 1699 w 2847"/>
              <a:gd name="T17" fmla="*/ 1 h 2097"/>
              <a:gd name="T18" fmla="*/ 1521 w 2847"/>
              <a:gd name="T19" fmla="*/ 7 h 2097"/>
              <a:gd name="T20" fmla="*/ 1284 w 2847"/>
              <a:gd name="T21" fmla="*/ 53 h 2097"/>
              <a:gd name="T22" fmla="*/ 738 w 2847"/>
              <a:gd name="T23" fmla="*/ 176 h 2097"/>
              <a:gd name="T24" fmla="*/ 503 w 2847"/>
              <a:gd name="T25" fmla="*/ 271 h 2097"/>
              <a:gd name="T26" fmla="*/ 97 w 2847"/>
              <a:gd name="T27" fmla="*/ 665 h 2097"/>
              <a:gd name="T28" fmla="*/ 69 w 2847"/>
              <a:gd name="T29" fmla="*/ 725 h 2097"/>
              <a:gd name="T30" fmla="*/ 38 w 2847"/>
              <a:gd name="T31" fmla="*/ 811 h 2097"/>
              <a:gd name="T32" fmla="*/ 14 w 2847"/>
              <a:gd name="T33" fmla="*/ 913 h 2097"/>
              <a:gd name="T34" fmla="*/ 243 w 2847"/>
              <a:gd name="T35" fmla="*/ 1686 h 2097"/>
              <a:gd name="T36" fmla="*/ 415 w 2847"/>
              <a:gd name="T37" fmla="*/ 1837 h 2097"/>
              <a:gd name="T38" fmla="*/ 1327 w 2847"/>
              <a:gd name="T39" fmla="*/ 2091 h 2097"/>
              <a:gd name="T40" fmla="*/ 1622 w 2847"/>
              <a:gd name="T41" fmla="*/ 2093 h 2097"/>
              <a:gd name="T42" fmla="*/ 2257 w 2847"/>
              <a:gd name="T43" fmla="*/ 1972 h 2097"/>
              <a:gd name="T44" fmla="*/ 2371 w 2847"/>
              <a:gd name="T45" fmla="*/ 1926 h 2097"/>
              <a:gd name="T46" fmla="*/ 2533 w 2847"/>
              <a:gd name="T47" fmla="*/ 1816 h 2097"/>
              <a:gd name="T48" fmla="*/ 2589 w 2847"/>
              <a:gd name="T49" fmla="*/ 1761 h 2097"/>
              <a:gd name="T50" fmla="*/ 2826 w 2847"/>
              <a:gd name="T51" fmla="*/ 1264 h 2097"/>
              <a:gd name="T52" fmla="*/ 1691 w 2847"/>
              <a:gd name="T53" fmla="*/ 40 h 2097"/>
              <a:gd name="T54" fmla="*/ 1784 w 2847"/>
              <a:gd name="T55" fmla="*/ 48 h 2097"/>
              <a:gd name="T56" fmla="*/ 1906 w 2847"/>
              <a:gd name="T57" fmla="*/ 71 h 2097"/>
              <a:gd name="T58" fmla="*/ 1995 w 2847"/>
              <a:gd name="T59" fmla="*/ 98 h 2097"/>
              <a:gd name="T60" fmla="*/ 2079 w 2847"/>
              <a:gd name="T61" fmla="*/ 130 h 2097"/>
              <a:gd name="T62" fmla="*/ 1629 w 2847"/>
              <a:gd name="T63" fmla="*/ 39 h 2097"/>
              <a:gd name="T64" fmla="*/ 2439 w 2847"/>
              <a:gd name="T65" fmla="*/ 1841 h 2097"/>
              <a:gd name="T66" fmla="*/ 2276 w 2847"/>
              <a:gd name="T67" fmla="*/ 1924 h 2097"/>
              <a:gd name="T68" fmla="*/ 1956 w 2847"/>
              <a:gd name="T69" fmla="*/ 2012 h 2097"/>
              <a:gd name="T70" fmla="*/ 1851 w 2847"/>
              <a:gd name="T71" fmla="*/ 2030 h 2097"/>
              <a:gd name="T72" fmla="*/ 1332 w 2847"/>
              <a:gd name="T73" fmla="*/ 2053 h 2097"/>
              <a:gd name="T74" fmla="*/ 1168 w 2847"/>
              <a:gd name="T75" fmla="*/ 2039 h 2097"/>
              <a:gd name="T76" fmla="*/ 591 w 2847"/>
              <a:gd name="T77" fmla="*/ 1888 h 2097"/>
              <a:gd name="T78" fmla="*/ 172 w 2847"/>
              <a:gd name="T79" fmla="*/ 1524 h 2097"/>
              <a:gd name="T80" fmla="*/ 165 w 2847"/>
              <a:gd name="T81" fmla="*/ 626 h 2097"/>
              <a:gd name="T82" fmla="*/ 798 w 2847"/>
              <a:gd name="T83" fmla="*/ 201 h 2097"/>
              <a:gd name="T84" fmla="*/ 1219 w 2847"/>
              <a:gd name="T85" fmla="*/ 112 h 2097"/>
              <a:gd name="T86" fmla="*/ 1498 w 2847"/>
              <a:gd name="T87" fmla="*/ 78 h 2097"/>
              <a:gd name="T88" fmla="*/ 1607 w 2847"/>
              <a:gd name="T89" fmla="*/ 80 h 2097"/>
              <a:gd name="T90" fmla="*/ 1715 w 2847"/>
              <a:gd name="T91" fmla="*/ 88 h 2097"/>
              <a:gd name="T92" fmla="*/ 2374 w 2847"/>
              <a:gd name="T93" fmla="*/ 310 h 2097"/>
              <a:gd name="T94" fmla="*/ 2753 w 2847"/>
              <a:gd name="T95" fmla="*/ 760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47" h="2097">
                <a:moveTo>
                  <a:pt x="2843" y="1020"/>
                </a:moveTo>
                <a:cubicBezTo>
                  <a:pt x="2839" y="941"/>
                  <a:pt x="2827" y="861"/>
                  <a:pt x="2802" y="784"/>
                </a:cubicBezTo>
                <a:cubicBezTo>
                  <a:pt x="2794" y="756"/>
                  <a:pt x="2783" y="728"/>
                  <a:pt x="2772" y="701"/>
                </a:cubicBezTo>
                <a:cubicBezTo>
                  <a:pt x="2760" y="674"/>
                  <a:pt x="2747" y="648"/>
                  <a:pt x="2732" y="622"/>
                </a:cubicBezTo>
                <a:cubicBezTo>
                  <a:pt x="2718" y="597"/>
                  <a:pt x="2701" y="572"/>
                  <a:pt x="2684" y="548"/>
                </a:cubicBezTo>
                <a:cubicBezTo>
                  <a:pt x="2666" y="524"/>
                  <a:pt x="2647" y="501"/>
                  <a:pt x="2626" y="479"/>
                </a:cubicBezTo>
                <a:cubicBezTo>
                  <a:pt x="2621" y="473"/>
                  <a:pt x="2615" y="468"/>
                  <a:pt x="2610" y="463"/>
                </a:cubicBezTo>
                <a:cubicBezTo>
                  <a:pt x="2601" y="454"/>
                  <a:pt x="2601" y="454"/>
                  <a:pt x="2601" y="454"/>
                </a:cubicBezTo>
                <a:cubicBezTo>
                  <a:pt x="2593" y="446"/>
                  <a:pt x="2593" y="446"/>
                  <a:pt x="2593" y="446"/>
                </a:cubicBezTo>
                <a:cubicBezTo>
                  <a:pt x="2560" y="415"/>
                  <a:pt x="2560" y="415"/>
                  <a:pt x="2560" y="415"/>
                </a:cubicBezTo>
                <a:cubicBezTo>
                  <a:pt x="2549" y="405"/>
                  <a:pt x="2537" y="395"/>
                  <a:pt x="2526" y="385"/>
                </a:cubicBezTo>
                <a:cubicBezTo>
                  <a:pt x="2520" y="380"/>
                  <a:pt x="2515" y="375"/>
                  <a:pt x="2509" y="370"/>
                </a:cubicBezTo>
                <a:cubicBezTo>
                  <a:pt x="2492" y="356"/>
                  <a:pt x="2492" y="356"/>
                  <a:pt x="2492" y="356"/>
                </a:cubicBezTo>
                <a:cubicBezTo>
                  <a:pt x="2474" y="341"/>
                  <a:pt x="2474" y="341"/>
                  <a:pt x="2474" y="341"/>
                </a:cubicBezTo>
                <a:cubicBezTo>
                  <a:pt x="2465" y="334"/>
                  <a:pt x="2465" y="334"/>
                  <a:pt x="2465" y="334"/>
                </a:cubicBezTo>
                <a:cubicBezTo>
                  <a:pt x="2456" y="327"/>
                  <a:pt x="2456" y="327"/>
                  <a:pt x="2456" y="327"/>
                </a:cubicBezTo>
                <a:cubicBezTo>
                  <a:pt x="2446" y="318"/>
                  <a:pt x="2446" y="318"/>
                  <a:pt x="2446" y="318"/>
                </a:cubicBezTo>
                <a:cubicBezTo>
                  <a:pt x="2443" y="314"/>
                  <a:pt x="2439" y="309"/>
                  <a:pt x="2433" y="304"/>
                </a:cubicBezTo>
                <a:cubicBezTo>
                  <a:pt x="2436" y="306"/>
                  <a:pt x="2436" y="305"/>
                  <a:pt x="2424" y="296"/>
                </a:cubicBezTo>
                <a:cubicBezTo>
                  <a:pt x="2419" y="294"/>
                  <a:pt x="2408" y="287"/>
                  <a:pt x="2397" y="280"/>
                </a:cubicBezTo>
                <a:cubicBezTo>
                  <a:pt x="2384" y="270"/>
                  <a:pt x="2384" y="270"/>
                  <a:pt x="2384" y="270"/>
                </a:cubicBezTo>
                <a:cubicBezTo>
                  <a:pt x="2378" y="266"/>
                  <a:pt x="2372" y="261"/>
                  <a:pt x="2366" y="257"/>
                </a:cubicBezTo>
                <a:cubicBezTo>
                  <a:pt x="2347" y="244"/>
                  <a:pt x="2347" y="244"/>
                  <a:pt x="2347" y="244"/>
                </a:cubicBezTo>
                <a:cubicBezTo>
                  <a:pt x="2296" y="207"/>
                  <a:pt x="2243" y="173"/>
                  <a:pt x="2187" y="142"/>
                </a:cubicBezTo>
                <a:cubicBezTo>
                  <a:pt x="2132" y="111"/>
                  <a:pt x="2073" y="84"/>
                  <a:pt x="2012" y="62"/>
                </a:cubicBezTo>
                <a:cubicBezTo>
                  <a:pt x="1979" y="51"/>
                  <a:pt x="1979" y="51"/>
                  <a:pt x="1979" y="51"/>
                </a:cubicBezTo>
                <a:cubicBezTo>
                  <a:pt x="1968" y="47"/>
                  <a:pt x="1956" y="44"/>
                  <a:pt x="1945" y="41"/>
                </a:cubicBezTo>
                <a:cubicBezTo>
                  <a:pt x="1939" y="39"/>
                  <a:pt x="1933" y="38"/>
                  <a:pt x="1928" y="36"/>
                </a:cubicBezTo>
                <a:cubicBezTo>
                  <a:pt x="1910" y="32"/>
                  <a:pt x="1910" y="32"/>
                  <a:pt x="1910" y="32"/>
                </a:cubicBezTo>
                <a:cubicBezTo>
                  <a:pt x="1899" y="29"/>
                  <a:pt x="1887" y="26"/>
                  <a:pt x="1876" y="24"/>
                </a:cubicBezTo>
                <a:cubicBezTo>
                  <a:pt x="1841" y="17"/>
                  <a:pt x="1841" y="17"/>
                  <a:pt x="1841" y="17"/>
                </a:cubicBezTo>
                <a:cubicBezTo>
                  <a:pt x="1805" y="11"/>
                  <a:pt x="1805" y="11"/>
                  <a:pt x="1805" y="11"/>
                </a:cubicBezTo>
                <a:cubicBezTo>
                  <a:pt x="1794" y="9"/>
                  <a:pt x="1782" y="8"/>
                  <a:pt x="1770" y="7"/>
                </a:cubicBezTo>
                <a:cubicBezTo>
                  <a:pt x="1752" y="5"/>
                  <a:pt x="1752" y="5"/>
                  <a:pt x="1752" y="5"/>
                </a:cubicBezTo>
                <a:cubicBezTo>
                  <a:pt x="1746" y="4"/>
                  <a:pt x="1740" y="4"/>
                  <a:pt x="1735" y="4"/>
                </a:cubicBezTo>
                <a:cubicBezTo>
                  <a:pt x="1723" y="3"/>
                  <a:pt x="1711" y="2"/>
                  <a:pt x="1699" y="1"/>
                </a:cubicBezTo>
                <a:cubicBezTo>
                  <a:pt x="1663" y="0"/>
                  <a:pt x="1663" y="0"/>
                  <a:pt x="1663" y="0"/>
                </a:cubicBezTo>
                <a:cubicBezTo>
                  <a:pt x="1651" y="0"/>
                  <a:pt x="1639" y="1"/>
                  <a:pt x="1627" y="1"/>
                </a:cubicBezTo>
                <a:cubicBezTo>
                  <a:pt x="1616" y="1"/>
                  <a:pt x="1604" y="1"/>
                  <a:pt x="1592" y="2"/>
                </a:cubicBezTo>
                <a:cubicBezTo>
                  <a:pt x="1568" y="3"/>
                  <a:pt x="1544" y="5"/>
                  <a:pt x="1521" y="7"/>
                </a:cubicBezTo>
                <a:cubicBezTo>
                  <a:pt x="1486" y="11"/>
                  <a:pt x="1486" y="11"/>
                  <a:pt x="1486" y="11"/>
                </a:cubicBezTo>
                <a:cubicBezTo>
                  <a:pt x="1480" y="12"/>
                  <a:pt x="1474" y="13"/>
                  <a:pt x="1468" y="14"/>
                </a:cubicBezTo>
                <a:cubicBezTo>
                  <a:pt x="1451" y="17"/>
                  <a:pt x="1451" y="17"/>
                  <a:pt x="1451" y="17"/>
                </a:cubicBezTo>
                <a:cubicBezTo>
                  <a:pt x="1394" y="26"/>
                  <a:pt x="1338" y="39"/>
                  <a:pt x="1284" y="53"/>
                </a:cubicBezTo>
                <a:cubicBezTo>
                  <a:pt x="1283" y="53"/>
                  <a:pt x="1281" y="53"/>
                  <a:pt x="1280" y="54"/>
                </a:cubicBezTo>
                <a:cubicBezTo>
                  <a:pt x="1202" y="64"/>
                  <a:pt x="1125" y="77"/>
                  <a:pt x="1048" y="94"/>
                </a:cubicBezTo>
                <a:cubicBezTo>
                  <a:pt x="971" y="111"/>
                  <a:pt x="894" y="131"/>
                  <a:pt x="818" y="152"/>
                </a:cubicBezTo>
                <a:cubicBezTo>
                  <a:pt x="738" y="176"/>
                  <a:pt x="738" y="176"/>
                  <a:pt x="738" y="176"/>
                </a:cubicBezTo>
                <a:cubicBezTo>
                  <a:pt x="697" y="189"/>
                  <a:pt x="697" y="189"/>
                  <a:pt x="697" y="189"/>
                </a:cubicBezTo>
                <a:cubicBezTo>
                  <a:pt x="691" y="191"/>
                  <a:pt x="684" y="194"/>
                  <a:pt x="677" y="196"/>
                </a:cubicBezTo>
                <a:cubicBezTo>
                  <a:pt x="657" y="203"/>
                  <a:pt x="657" y="203"/>
                  <a:pt x="657" y="203"/>
                </a:cubicBezTo>
                <a:cubicBezTo>
                  <a:pt x="605" y="223"/>
                  <a:pt x="553" y="245"/>
                  <a:pt x="503" y="271"/>
                </a:cubicBezTo>
                <a:cubicBezTo>
                  <a:pt x="461" y="293"/>
                  <a:pt x="422" y="318"/>
                  <a:pt x="384" y="345"/>
                </a:cubicBezTo>
                <a:cubicBezTo>
                  <a:pt x="346" y="371"/>
                  <a:pt x="310" y="401"/>
                  <a:pt x="275" y="433"/>
                </a:cubicBezTo>
                <a:cubicBezTo>
                  <a:pt x="210" y="494"/>
                  <a:pt x="153" y="564"/>
                  <a:pt x="109" y="642"/>
                </a:cubicBezTo>
                <a:cubicBezTo>
                  <a:pt x="97" y="665"/>
                  <a:pt x="97" y="665"/>
                  <a:pt x="97" y="665"/>
                </a:cubicBezTo>
                <a:cubicBezTo>
                  <a:pt x="93" y="673"/>
                  <a:pt x="89" y="681"/>
                  <a:pt x="85" y="689"/>
                </a:cubicBezTo>
                <a:cubicBezTo>
                  <a:pt x="83" y="693"/>
                  <a:pt x="81" y="697"/>
                  <a:pt x="79" y="700"/>
                </a:cubicBezTo>
                <a:cubicBezTo>
                  <a:pt x="74" y="713"/>
                  <a:pt x="74" y="713"/>
                  <a:pt x="74" y="713"/>
                </a:cubicBezTo>
                <a:cubicBezTo>
                  <a:pt x="69" y="725"/>
                  <a:pt x="69" y="725"/>
                  <a:pt x="69" y="725"/>
                </a:cubicBezTo>
                <a:cubicBezTo>
                  <a:pt x="67" y="728"/>
                  <a:pt x="65" y="733"/>
                  <a:pt x="64" y="737"/>
                </a:cubicBezTo>
                <a:cubicBezTo>
                  <a:pt x="54" y="761"/>
                  <a:pt x="54" y="761"/>
                  <a:pt x="54" y="761"/>
                </a:cubicBezTo>
                <a:cubicBezTo>
                  <a:pt x="51" y="769"/>
                  <a:pt x="49" y="778"/>
                  <a:pt x="46" y="786"/>
                </a:cubicBezTo>
                <a:cubicBezTo>
                  <a:pt x="43" y="794"/>
                  <a:pt x="40" y="802"/>
                  <a:pt x="38" y="811"/>
                </a:cubicBezTo>
                <a:cubicBezTo>
                  <a:pt x="35" y="819"/>
                  <a:pt x="33" y="827"/>
                  <a:pt x="31" y="836"/>
                </a:cubicBezTo>
                <a:cubicBezTo>
                  <a:pt x="24" y="861"/>
                  <a:pt x="24" y="861"/>
                  <a:pt x="24" y="861"/>
                </a:cubicBezTo>
                <a:cubicBezTo>
                  <a:pt x="19" y="887"/>
                  <a:pt x="19" y="887"/>
                  <a:pt x="19" y="887"/>
                </a:cubicBezTo>
                <a:cubicBezTo>
                  <a:pt x="17" y="895"/>
                  <a:pt x="16" y="904"/>
                  <a:pt x="14" y="913"/>
                </a:cubicBezTo>
                <a:cubicBezTo>
                  <a:pt x="13" y="921"/>
                  <a:pt x="11" y="930"/>
                  <a:pt x="10" y="938"/>
                </a:cubicBezTo>
                <a:cubicBezTo>
                  <a:pt x="5" y="973"/>
                  <a:pt x="3" y="1008"/>
                  <a:pt x="2" y="1042"/>
                </a:cubicBezTo>
                <a:cubicBezTo>
                  <a:pt x="0" y="1162"/>
                  <a:pt x="22" y="1282"/>
                  <a:pt x="65" y="1394"/>
                </a:cubicBezTo>
                <a:cubicBezTo>
                  <a:pt x="106" y="1501"/>
                  <a:pt x="166" y="1600"/>
                  <a:pt x="243" y="1686"/>
                </a:cubicBezTo>
                <a:cubicBezTo>
                  <a:pt x="249" y="1693"/>
                  <a:pt x="256" y="1700"/>
                  <a:pt x="262" y="1707"/>
                </a:cubicBezTo>
                <a:cubicBezTo>
                  <a:pt x="282" y="1728"/>
                  <a:pt x="282" y="1728"/>
                  <a:pt x="282" y="1728"/>
                </a:cubicBezTo>
                <a:cubicBezTo>
                  <a:pt x="296" y="1741"/>
                  <a:pt x="310" y="1754"/>
                  <a:pt x="324" y="1767"/>
                </a:cubicBezTo>
                <a:cubicBezTo>
                  <a:pt x="353" y="1792"/>
                  <a:pt x="384" y="1816"/>
                  <a:pt x="415" y="1837"/>
                </a:cubicBezTo>
                <a:cubicBezTo>
                  <a:pt x="447" y="1859"/>
                  <a:pt x="480" y="1878"/>
                  <a:pt x="515" y="1895"/>
                </a:cubicBezTo>
                <a:cubicBezTo>
                  <a:pt x="549" y="1913"/>
                  <a:pt x="585" y="1927"/>
                  <a:pt x="620" y="1941"/>
                </a:cubicBezTo>
                <a:cubicBezTo>
                  <a:pt x="764" y="1997"/>
                  <a:pt x="913" y="2037"/>
                  <a:pt x="1065" y="2062"/>
                </a:cubicBezTo>
                <a:cubicBezTo>
                  <a:pt x="1152" y="2077"/>
                  <a:pt x="1239" y="2086"/>
                  <a:pt x="1327" y="2091"/>
                </a:cubicBezTo>
                <a:cubicBezTo>
                  <a:pt x="1361" y="2093"/>
                  <a:pt x="1361" y="2093"/>
                  <a:pt x="1361" y="2093"/>
                </a:cubicBezTo>
                <a:cubicBezTo>
                  <a:pt x="1395" y="2094"/>
                  <a:pt x="1395" y="2094"/>
                  <a:pt x="1395" y="2094"/>
                </a:cubicBezTo>
                <a:cubicBezTo>
                  <a:pt x="1418" y="2095"/>
                  <a:pt x="1440" y="2095"/>
                  <a:pt x="1463" y="2095"/>
                </a:cubicBezTo>
                <a:cubicBezTo>
                  <a:pt x="1516" y="2096"/>
                  <a:pt x="1569" y="2097"/>
                  <a:pt x="1622" y="2093"/>
                </a:cubicBezTo>
                <a:cubicBezTo>
                  <a:pt x="1716" y="2088"/>
                  <a:pt x="1809" y="2075"/>
                  <a:pt x="1902" y="2059"/>
                </a:cubicBezTo>
                <a:cubicBezTo>
                  <a:pt x="1976" y="2047"/>
                  <a:pt x="2049" y="2032"/>
                  <a:pt x="2122" y="2012"/>
                </a:cubicBezTo>
                <a:cubicBezTo>
                  <a:pt x="2158" y="2003"/>
                  <a:pt x="2194" y="1992"/>
                  <a:pt x="2230" y="1981"/>
                </a:cubicBezTo>
                <a:cubicBezTo>
                  <a:pt x="2257" y="1972"/>
                  <a:pt x="2257" y="1972"/>
                  <a:pt x="2257" y="1972"/>
                </a:cubicBezTo>
                <a:cubicBezTo>
                  <a:pt x="2283" y="1963"/>
                  <a:pt x="2283" y="1963"/>
                  <a:pt x="2283" y="1963"/>
                </a:cubicBezTo>
                <a:cubicBezTo>
                  <a:pt x="2301" y="1956"/>
                  <a:pt x="2319" y="1950"/>
                  <a:pt x="2336" y="1942"/>
                </a:cubicBezTo>
                <a:cubicBezTo>
                  <a:pt x="2354" y="1934"/>
                  <a:pt x="2354" y="1934"/>
                  <a:pt x="2354" y="1934"/>
                </a:cubicBezTo>
                <a:cubicBezTo>
                  <a:pt x="2371" y="1926"/>
                  <a:pt x="2371" y="1926"/>
                  <a:pt x="2371" y="1926"/>
                </a:cubicBezTo>
                <a:cubicBezTo>
                  <a:pt x="2377" y="1923"/>
                  <a:pt x="2383" y="1920"/>
                  <a:pt x="2389" y="1917"/>
                </a:cubicBezTo>
                <a:cubicBezTo>
                  <a:pt x="2395" y="1914"/>
                  <a:pt x="2400" y="1911"/>
                  <a:pt x="2406" y="1907"/>
                </a:cubicBezTo>
                <a:cubicBezTo>
                  <a:pt x="2429" y="1895"/>
                  <a:pt x="2451" y="1880"/>
                  <a:pt x="2472" y="1865"/>
                </a:cubicBezTo>
                <a:cubicBezTo>
                  <a:pt x="2493" y="1850"/>
                  <a:pt x="2513" y="1834"/>
                  <a:pt x="2533" y="1816"/>
                </a:cubicBezTo>
                <a:cubicBezTo>
                  <a:pt x="2538" y="1812"/>
                  <a:pt x="2542" y="1807"/>
                  <a:pt x="2547" y="1803"/>
                </a:cubicBezTo>
                <a:cubicBezTo>
                  <a:pt x="2552" y="1798"/>
                  <a:pt x="2557" y="1794"/>
                  <a:pt x="2561" y="1789"/>
                </a:cubicBezTo>
                <a:cubicBezTo>
                  <a:pt x="2575" y="1776"/>
                  <a:pt x="2575" y="1776"/>
                  <a:pt x="2575" y="1776"/>
                </a:cubicBezTo>
                <a:cubicBezTo>
                  <a:pt x="2589" y="1761"/>
                  <a:pt x="2589" y="1761"/>
                  <a:pt x="2589" y="1761"/>
                </a:cubicBezTo>
                <a:cubicBezTo>
                  <a:pt x="2609" y="1739"/>
                  <a:pt x="2629" y="1715"/>
                  <a:pt x="2647" y="1691"/>
                </a:cubicBezTo>
                <a:cubicBezTo>
                  <a:pt x="2665" y="1666"/>
                  <a:pt x="2682" y="1641"/>
                  <a:pt x="2698" y="1615"/>
                </a:cubicBezTo>
                <a:cubicBezTo>
                  <a:pt x="2729" y="1562"/>
                  <a:pt x="2755" y="1507"/>
                  <a:pt x="2776" y="1450"/>
                </a:cubicBezTo>
                <a:cubicBezTo>
                  <a:pt x="2798" y="1389"/>
                  <a:pt x="2815" y="1327"/>
                  <a:pt x="2826" y="1264"/>
                </a:cubicBezTo>
                <a:cubicBezTo>
                  <a:pt x="2841" y="1184"/>
                  <a:pt x="2847" y="1102"/>
                  <a:pt x="2843" y="1020"/>
                </a:cubicBezTo>
                <a:close/>
                <a:moveTo>
                  <a:pt x="1629" y="39"/>
                </a:moveTo>
                <a:cubicBezTo>
                  <a:pt x="1660" y="39"/>
                  <a:pt x="1660" y="39"/>
                  <a:pt x="1660" y="39"/>
                </a:cubicBezTo>
                <a:cubicBezTo>
                  <a:pt x="1691" y="40"/>
                  <a:pt x="1691" y="40"/>
                  <a:pt x="1691" y="40"/>
                </a:cubicBezTo>
                <a:cubicBezTo>
                  <a:pt x="1702" y="40"/>
                  <a:pt x="1712" y="41"/>
                  <a:pt x="1722" y="42"/>
                </a:cubicBezTo>
                <a:cubicBezTo>
                  <a:pt x="1738" y="43"/>
                  <a:pt x="1738" y="43"/>
                  <a:pt x="1738" y="43"/>
                </a:cubicBezTo>
                <a:cubicBezTo>
                  <a:pt x="1743" y="43"/>
                  <a:pt x="1748" y="44"/>
                  <a:pt x="1753" y="44"/>
                </a:cubicBezTo>
                <a:cubicBezTo>
                  <a:pt x="1784" y="48"/>
                  <a:pt x="1784" y="48"/>
                  <a:pt x="1784" y="48"/>
                </a:cubicBezTo>
                <a:cubicBezTo>
                  <a:pt x="1789" y="48"/>
                  <a:pt x="1794" y="49"/>
                  <a:pt x="1800" y="50"/>
                </a:cubicBezTo>
                <a:cubicBezTo>
                  <a:pt x="1815" y="52"/>
                  <a:pt x="1815" y="52"/>
                  <a:pt x="1815" y="52"/>
                </a:cubicBezTo>
                <a:cubicBezTo>
                  <a:pt x="1835" y="55"/>
                  <a:pt x="1856" y="60"/>
                  <a:pt x="1876" y="64"/>
                </a:cubicBezTo>
                <a:cubicBezTo>
                  <a:pt x="1886" y="66"/>
                  <a:pt x="1896" y="69"/>
                  <a:pt x="1906" y="71"/>
                </a:cubicBezTo>
                <a:cubicBezTo>
                  <a:pt x="1921" y="75"/>
                  <a:pt x="1921" y="75"/>
                  <a:pt x="1921" y="75"/>
                </a:cubicBezTo>
                <a:cubicBezTo>
                  <a:pt x="1936" y="79"/>
                  <a:pt x="1936" y="79"/>
                  <a:pt x="1936" y="79"/>
                </a:cubicBezTo>
                <a:cubicBezTo>
                  <a:pt x="1966" y="88"/>
                  <a:pt x="1966" y="88"/>
                  <a:pt x="1966" y="88"/>
                </a:cubicBezTo>
                <a:cubicBezTo>
                  <a:pt x="1995" y="98"/>
                  <a:pt x="1995" y="98"/>
                  <a:pt x="1995" y="98"/>
                </a:cubicBezTo>
                <a:cubicBezTo>
                  <a:pt x="2000" y="99"/>
                  <a:pt x="2005" y="101"/>
                  <a:pt x="2010" y="103"/>
                </a:cubicBezTo>
                <a:cubicBezTo>
                  <a:pt x="2024" y="108"/>
                  <a:pt x="2024" y="108"/>
                  <a:pt x="2024" y="108"/>
                </a:cubicBezTo>
                <a:cubicBezTo>
                  <a:pt x="2053" y="119"/>
                  <a:pt x="2053" y="119"/>
                  <a:pt x="2053" y="119"/>
                </a:cubicBezTo>
                <a:cubicBezTo>
                  <a:pt x="2079" y="130"/>
                  <a:pt x="2079" y="130"/>
                  <a:pt x="2079" y="130"/>
                </a:cubicBezTo>
                <a:cubicBezTo>
                  <a:pt x="2026" y="112"/>
                  <a:pt x="1972" y="95"/>
                  <a:pt x="1917" y="82"/>
                </a:cubicBezTo>
                <a:cubicBezTo>
                  <a:pt x="1847" y="65"/>
                  <a:pt x="1776" y="53"/>
                  <a:pt x="1704" y="46"/>
                </a:cubicBezTo>
                <a:cubicBezTo>
                  <a:pt x="1673" y="43"/>
                  <a:pt x="1643" y="41"/>
                  <a:pt x="1613" y="39"/>
                </a:cubicBezTo>
                <a:cubicBezTo>
                  <a:pt x="1618" y="39"/>
                  <a:pt x="1624" y="39"/>
                  <a:pt x="1629" y="39"/>
                </a:cubicBezTo>
                <a:close/>
                <a:moveTo>
                  <a:pt x="2804" y="1124"/>
                </a:moveTo>
                <a:cubicBezTo>
                  <a:pt x="2797" y="1273"/>
                  <a:pt x="2758" y="1420"/>
                  <a:pt x="2690" y="1550"/>
                </a:cubicBezTo>
                <a:cubicBezTo>
                  <a:pt x="2659" y="1608"/>
                  <a:pt x="2623" y="1662"/>
                  <a:pt x="2581" y="1711"/>
                </a:cubicBezTo>
                <a:cubicBezTo>
                  <a:pt x="2540" y="1760"/>
                  <a:pt x="2492" y="1804"/>
                  <a:pt x="2439" y="1841"/>
                </a:cubicBezTo>
                <a:cubicBezTo>
                  <a:pt x="2406" y="1864"/>
                  <a:pt x="2370" y="1884"/>
                  <a:pt x="2333" y="1901"/>
                </a:cubicBezTo>
                <a:cubicBezTo>
                  <a:pt x="2324" y="1905"/>
                  <a:pt x="2315" y="1910"/>
                  <a:pt x="2305" y="1913"/>
                </a:cubicBezTo>
                <a:cubicBezTo>
                  <a:pt x="2291" y="1919"/>
                  <a:pt x="2291" y="1919"/>
                  <a:pt x="2291" y="1919"/>
                </a:cubicBezTo>
                <a:cubicBezTo>
                  <a:pt x="2286" y="1921"/>
                  <a:pt x="2281" y="1922"/>
                  <a:pt x="2276" y="1924"/>
                </a:cubicBezTo>
                <a:cubicBezTo>
                  <a:pt x="2247" y="1935"/>
                  <a:pt x="2247" y="1935"/>
                  <a:pt x="2247" y="1935"/>
                </a:cubicBezTo>
                <a:cubicBezTo>
                  <a:pt x="2237" y="1938"/>
                  <a:pt x="2227" y="1941"/>
                  <a:pt x="2217" y="1945"/>
                </a:cubicBezTo>
                <a:cubicBezTo>
                  <a:pt x="2137" y="1971"/>
                  <a:pt x="2056" y="1992"/>
                  <a:pt x="1973" y="2009"/>
                </a:cubicBezTo>
                <a:cubicBezTo>
                  <a:pt x="1956" y="2012"/>
                  <a:pt x="1956" y="2012"/>
                  <a:pt x="1956" y="2012"/>
                </a:cubicBezTo>
                <a:cubicBezTo>
                  <a:pt x="1938" y="2015"/>
                  <a:pt x="1938" y="2015"/>
                  <a:pt x="1938" y="2015"/>
                </a:cubicBezTo>
                <a:cubicBezTo>
                  <a:pt x="1903" y="2022"/>
                  <a:pt x="1903" y="2022"/>
                  <a:pt x="1903" y="2022"/>
                </a:cubicBezTo>
                <a:cubicBezTo>
                  <a:pt x="1868" y="2027"/>
                  <a:pt x="1868" y="2027"/>
                  <a:pt x="1868" y="2027"/>
                </a:cubicBezTo>
                <a:cubicBezTo>
                  <a:pt x="1851" y="2030"/>
                  <a:pt x="1851" y="2030"/>
                  <a:pt x="1851" y="2030"/>
                </a:cubicBezTo>
                <a:cubicBezTo>
                  <a:pt x="1833" y="2032"/>
                  <a:pt x="1833" y="2032"/>
                  <a:pt x="1833" y="2032"/>
                </a:cubicBezTo>
                <a:cubicBezTo>
                  <a:pt x="1786" y="2039"/>
                  <a:pt x="1739" y="2044"/>
                  <a:pt x="1692" y="2048"/>
                </a:cubicBezTo>
                <a:cubicBezTo>
                  <a:pt x="1634" y="2053"/>
                  <a:pt x="1576" y="2058"/>
                  <a:pt x="1518" y="2059"/>
                </a:cubicBezTo>
                <a:cubicBezTo>
                  <a:pt x="1456" y="2060"/>
                  <a:pt x="1394" y="2057"/>
                  <a:pt x="1332" y="2053"/>
                </a:cubicBezTo>
                <a:cubicBezTo>
                  <a:pt x="1311" y="2052"/>
                  <a:pt x="1311" y="2052"/>
                  <a:pt x="1311" y="2052"/>
                </a:cubicBezTo>
                <a:cubicBezTo>
                  <a:pt x="1304" y="2052"/>
                  <a:pt x="1298" y="2051"/>
                  <a:pt x="1291" y="2051"/>
                </a:cubicBezTo>
                <a:cubicBezTo>
                  <a:pt x="1250" y="2048"/>
                  <a:pt x="1250" y="2048"/>
                  <a:pt x="1250" y="2048"/>
                </a:cubicBezTo>
                <a:cubicBezTo>
                  <a:pt x="1223" y="2045"/>
                  <a:pt x="1195" y="2042"/>
                  <a:pt x="1168" y="2039"/>
                </a:cubicBezTo>
                <a:cubicBezTo>
                  <a:pt x="1014" y="2019"/>
                  <a:pt x="862" y="1984"/>
                  <a:pt x="716" y="1934"/>
                </a:cubicBezTo>
                <a:cubicBezTo>
                  <a:pt x="694" y="1927"/>
                  <a:pt x="674" y="1919"/>
                  <a:pt x="653" y="1912"/>
                </a:cubicBezTo>
                <a:cubicBezTo>
                  <a:pt x="642" y="1908"/>
                  <a:pt x="632" y="1904"/>
                  <a:pt x="622" y="1900"/>
                </a:cubicBezTo>
                <a:cubicBezTo>
                  <a:pt x="591" y="1888"/>
                  <a:pt x="591" y="1888"/>
                  <a:pt x="591" y="1888"/>
                </a:cubicBezTo>
                <a:cubicBezTo>
                  <a:pt x="551" y="1872"/>
                  <a:pt x="512" y="1853"/>
                  <a:pt x="475" y="1830"/>
                </a:cubicBezTo>
                <a:cubicBezTo>
                  <a:pt x="445" y="1812"/>
                  <a:pt x="416" y="1792"/>
                  <a:pt x="388" y="1770"/>
                </a:cubicBezTo>
                <a:cubicBezTo>
                  <a:pt x="361" y="1748"/>
                  <a:pt x="334" y="1724"/>
                  <a:pt x="309" y="1699"/>
                </a:cubicBezTo>
                <a:cubicBezTo>
                  <a:pt x="257" y="1647"/>
                  <a:pt x="210" y="1588"/>
                  <a:pt x="172" y="1524"/>
                </a:cubicBezTo>
                <a:cubicBezTo>
                  <a:pt x="134" y="1460"/>
                  <a:pt x="103" y="1392"/>
                  <a:pt x="81" y="1321"/>
                </a:cubicBezTo>
                <a:cubicBezTo>
                  <a:pt x="53" y="1233"/>
                  <a:pt x="39" y="1140"/>
                  <a:pt x="40" y="1048"/>
                </a:cubicBezTo>
                <a:cubicBezTo>
                  <a:pt x="41" y="955"/>
                  <a:pt x="58" y="863"/>
                  <a:pt x="90" y="776"/>
                </a:cubicBezTo>
                <a:cubicBezTo>
                  <a:pt x="110" y="724"/>
                  <a:pt x="135" y="673"/>
                  <a:pt x="165" y="626"/>
                </a:cubicBezTo>
                <a:cubicBezTo>
                  <a:pt x="196" y="579"/>
                  <a:pt x="231" y="534"/>
                  <a:pt x="271" y="494"/>
                </a:cubicBezTo>
                <a:cubicBezTo>
                  <a:pt x="343" y="419"/>
                  <a:pt x="428" y="357"/>
                  <a:pt x="521" y="308"/>
                </a:cubicBezTo>
                <a:cubicBezTo>
                  <a:pt x="565" y="286"/>
                  <a:pt x="610" y="265"/>
                  <a:pt x="656" y="248"/>
                </a:cubicBezTo>
                <a:cubicBezTo>
                  <a:pt x="703" y="230"/>
                  <a:pt x="750" y="215"/>
                  <a:pt x="798" y="201"/>
                </a:cubicBezTo>
                <a:cubicBezTo>
                  <a:pt x="895" y="173"/>
                  <a:pt x="993" y="148"/>
                  <a:pt x="1091" y="128"/>
                </a:cubicBezTo>
                <a:cubicBezTo>
                  <a:pt x="1116" y="123"/>
                  <a:pt x="1141" y="118"/>
                  <a:pt x="1166" y="114"/>
                </a:cubicBezTo>
                <a:cubicBezTo>
                  <a:pt x="1168" y="116"/>
                  <a:pt x="1171" y="118"/>
                  <a:pt x="1172" y="119"/>
                </a:cubicBezTo>
                <a:cubicBezTo>
                  <a:pt x="1186" y="123"/>
                  <a:pt x="1209" y="115"/>
                  <a:pt x="1219" y="112"/>
                </a:cubicBezTo>
                <a:cubicBezTo>
                  <a:pt x="1238" y="107"/>
                  <a:pt x="1254" y="102"/>
                  <a:pt x="1271" y="97"/>
                </a:cubicBezTo>
                <a:cubicBezTo>
                  <a:pt x="1272" y="97"/>
                  <a:pt x="1274" y="97"/>
                  <a:pt x="1276" y="96"/>
                </a:cubicBezTo>
                <a:cubicBezTo>
                  <a:pt x="1337" y="88"/>
                  <a:pt x="1399" y="83"/>
                  <a:pt x="1461" y="80"/>
                </a:cubicBezTo>
                <a:cubicBezTo>
                  <a:pt x="1498" y="78"/>
                  <a:pt x="1498" y="78"/>
                  <a:pt x="1498" y="78"/>
                </a:cubicBezTo>
                <a:cubicBezTo>
                  <a:pt x="1534" y="78"/>
                  <a:pt x="1534" y="78"/>
                  <a:pt x="1534" y="78"/>
                </a:cubicBezTo>
                <a:cubicBezTo>
                  <a:pt x="1552" y="78"/>
                  <a:pt x="1552" y="78"/>
                  <a:pt x="1552" y="78"/>
                </a:cubicBezTo>
                <a:cubicBezTo>
                  <a:pt x="1570" y="79"/>
                  <a:pt x="1570" y="79"/>
                  <a:pt x="1570" y="79"/>
                </a:cubicBezTo>
                <a:cubicBezTo>
                  <a:pt x="1607" y="80"/>
                  <a:pt x="1607" y="80"/>
                  <a:pt x="1607" y="80"/>
                </a:cubicBezTo>
                <a:cubicBezTo>
                  <a:pt x="1643" y="82"/>
                  <a:pt x="1643" y="82"/>
                  <a:pt x="1643" y="82"/>
                </a:cubicBezTo>
                <a:cubicBezTo>
                  <a:pt x="1649" y="82"/>
                  <a:pt x="1655" y="83"/>
                  <a:pt x="1661" y="83"/>
                </a:cubicBezTo>
                <a:cubicBezTo>
                  <a:pt x="1679" y="85"/>
                  <a:pt x="1679" y="85"/>
                  <a:pt x="1679" y="85"/>
                </a:cubicBezTo>
                <a:cubicBezTo>
                  <a:pt x="1691" y="86"/>
                  <a:pt x="1703" y="87"/>
                  <a:pt x="1715" y="88"/>
                </a:cubicBezTo>
                <a:cubicBezTo>
                  <a:pt x="1751" y="93"/>
                  <a:pt x="1751" y="93"/>
                  <a:pt x="1751" y="93"/>
                </a:cubicBezTo>
                <a:cubicBezTo>
                  <a:pt x="1830" y="103"/>
                  <a:pt x="1908" y="118"/>
                  <a:pt x="1984" y="141"/>
                </a:cubicBezTo>
                <a:cubicBezTo>
                  <a:pt x="2104" y="177"/>
                  <a:pt x="2219" y="230"/>
                  <a:pt x="2331" y="288"/>
                </a:cubicBezTo>
                <a:cubicBezTo>
                  <a:pt x="2346" y="296"/>
                  <a:pt x="2359" y="303"/>
                  <a:pt x="2374" y="310"/>
                </a:cubicBezTo>
                <a:cubicBezTo>
                  <a:pt x="2389" y="322"/>
                  <a:pt x="2404" y="334"/>
                  <a:pt x="2420" y="347"/>
                </a:cubicBezTo>
                <a:cubicBezTo>
                  <a:pt x="2473" y="390"/>
                  <a:pt x="2525" y="436"/>
                  <a:pt x="2575" y="484"/>
                </a:cubicBezTo>
                <a:cubicBezTo>
                  <a:pt x="2625" y="532"/>
                  <a:pt x="2668" y="588"/>
                  <a:pt x="2701" y="648"/>
                </a:cubicBezTo>
                <a:cubicBezTo>
                  <a:pt x="2722" y="684"/>
                  <a:pt x="2739" y="722"/>
                  <a:pt x="2753" y="760"/>
                </a:cubicBezTo>
                <a:cubicBezTo>
                  <a:pt x="2767" y="799"/>
                  <a:pt x="2778" y="839"/>
                  <a:pt x="2786" y="879"/>
                </a:cubicBezTo>
                <a:cubicBezTo>
                  <a:pt x="2803" y="960"/>
                  <a:pt x="2808" y="1042"/>
                  <a:pt x="2804" y="1124"/>
                </a:cubicBezTo>
                <a:close/>
              </a:path>
            </a:pathLst>
          </a:custGeom>
          <a:solidFill>
            <a:schemeClr val="accent1">
              <a:lumMod val="40000"/>
              <a:lumOff val="6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Freeform 7"/>
          <p:cNvSpPr>
            <a:spLocks noEditPoints="1"/>
          </p:cNvSpPr>
          <p:nvPr/>
        </p:nvSpPr>
        <p:spPr bwMode="auto">
          <a:xfrm>
            <a:off x="3767138" y="851115"/>
            <a:ext cx="4767263" cy="3281148"/>
          </a:xfrm>
          <a:custGeom>
            <a:avLst/>
            <a:gdLst>
              <a:gd name="T0" fmla="*/ 2565 w 2796"/>
              <a:gd name="T1" fmla="*/ 348 h 2014"/>
              <a:gd name="T2" fmla="*/ 2497 w 2796"/>
              <a:gd name="T3" fmla="*/ 293 h 2014"/>
              <a:gd name="T4" fmla="*/ 2091 w 2796"/>
              <a:gd name="T5" fmla="*/ 99 h 2014"/>
              <a:gd name="T6" fmla="*/ 1578 w 2796"/>
              <a:gd name="T7" fmla="*/ 7 h 2014"/>
              <a:gd name="T8" fmla="*/ 1264 w 2796"/>
              <a:gd name="T9" fmla="*/ 10 h 2014"/>
              <a:gd name="T10" fmla="*/ 929 w 2796"/>
              <a:gd name="T11" fmla="*/ 69 h 2014"/>
              <a:gd name="T12" fmla="*/ 760 w 2796"/>
              <a:gd name="T13" fmla="*/ 114 h 2014"/>
              <a:gd name="T14" fmla="*/ 392 w 2796"/>
              <a:gd name="T15" fmla="*/ 253 h 2014"/>
              <a:gd name="T16" fmla="*/ 15 w 2796"/>
              <a:gd name="T17" fmla="*/ 754 h 2014"/>
              <a:gd name="T18" fmla="*/ 6 w 2796"/>
              <a:gd name="T19" fmla="*/ 986 h 2014"/>
              <a:gd name="T20" fmla="*/ 64 w 2796"/>
              <a:gd name="T21" fmla="*/ 1234 h 2014"/>
              <a:gd name="T22" fmla="*/ 128 w 2796"/>
              <a:gd name="T23" fmla="*/ 1376 h 2014"/>
              <a:gd name="T24" fmla="*/ 245 w 2796"/>
              <a:gd name="T25" fmla="*/ 1555 h 2014"/>
              <a:gd name="T26" fmla="*/ 272 w 2796"/>
              <a:gd name="T27" fmla="*/ 1588 h 2014"/>
              <a:gd name="T28" fmla="*/ 526 w 2796"/>
              <a:gd name="T29" fmla="*/ 1802 h 2014"/>
              <a:gd name="T30" fmla="*/ 629 w 2796"/>
              <a:gd name="T31" fmla="*/ 1852 h 2014"/>
              <a:gd name="T32" fmla="*/ 1178 w 2796"/>
              <a:gd name="T33" fmla="*/ 2003 h 2014"/>
              <a:gd name="T34" fmla="*/ 1358 w 2796"/>
              <a:gd name="T35" fmla="*/ 2014 h 2014"/>
              <a:gd name="T36" fmla="*/ 1439 w 2796"/>
              <a:gd name="T37" fmla="*/ 2013 h 2014"/>
              <a:gd name="T38" fmla="*/ 1507 w 2796"/>
              <a:gd name="T39" fmla="*/ 2009 h 2014"/>
              <a:gd name="T40" fmla="*/ 1865 w 2796"/>
              <a:gd name="T41" fmla="*/ 1943 h 2014"/>
              <a:gd name="T42" fmla="*/ 1931 w 2796"/>
              <a:gd name="T43" fmla="*/ 1921 h 2014"/>
              <a:gd name="T44" fmla="*/ 2100 w 2796"/>
              <a:gd name="T45" fmla="*/ 1855 h 2014"/>
              <a:gd name="T46" fmla="*/ 2200 w 2796"/>
              <a:gd name="T47" fmla="*/ 1807 h 2014"/>
              <a:gd name="T48" fmla="*/ 2595 w 2796"/>
              <a:gd name="T49" fmla="*/ 1456 h 2014"/>
              <a:gd name="T50" fmla="*/ 2789 w 2796"/>
              <a:gd name="T51" fmla="*/ 945 h 2014"/>
              <a:gd name="T52" fmla="*/ 2675 w 2796"/>
              <a:gd name="T53" fmla="*/ 1238 h 2014"/>
              <a:gd name="T54" fmla="*/ 2168 w 2796"/>
              <a:gd name="T55" fmla="*/ 1781 h 2014"/>
              <a:gd name="T56" fmla="*/ 2084 w 2796"/>
              <a:gd name="T57" fmla="*/ 1821 h 2014"/>
              <a:gd name="T58" fmla="*/ 1622 w 2796"/>
              <a:gd name="T59" fmla="*/ 1959 h 2014"/>
              <a:gd name="T60" fmla="*/ 829 w 2796"/>
              <a:gd name="T61" fmla="*/ 1886 h 2014"/>
              <a:gd name="T62" fmla="*/ 644 w 2796"/>
              <a:gd name="T63" fmla="*/ 1817 h 2014"/>
              <a:gd name="T64" fmla="*/ 585 w 2796"/>
              <a:gd name="T65" fmla="*/ 1790 h 2014"/>
              <a:gd name="T66" fmla="*/ 143 w 2796"/>
              <a:gd name="T67" fmla="*/ 1321 h 2014"/>
              <a:gd name="T68" fmla="*/ 40 w 2796"/>
              <a:gd name="T69" fmla="*/ 924 h 2014"/>
              <a:gd name="T70" fmla="*/ 41 w 2796"/>
              <a:gd name="T71" fmla="*/ 855 h 2014"/>
              <a:gd name="T72" fmla="*/ 49 w 2796"/>
              <a:gd name="T73" fmla="*/ 787 h 2014"/>
              <a:gd name="T74" fmla="*/ 544 w 2796"/>
              <a:gd name="T75" fmla="*/ 226 h 2014"/>
              <a:gd name="T76" fmla="*/ 595 w 2796"/>
              <a:gd name="T77" fmla="*/ 207 h 2014"/>
              <a:gd name="T78" fmla="*/ 684 w 2796"/>
              <a:gd name="T79" fmla="*/ 179 h 2014"/>
              <a:gd name="T80" fmla="*/ 948 w 2796"/>
              <a:gd name="T81" fmla="*/ 130 h 2014"/>
              <a:gd name="T82" fmla="*/ 1008 w 2796"/>
              <a:gd name="T83" fmla="*/ 113 h 2014"/>
              <a:gd name="T84" fmla="*/ 1139 w 2796"/>
              <a:gd name="T85" fmla="*/ 83 h 2014"/>
              <a:gd name="T86" fmla="*/ 1210 w 2796"/>
              <a:gd name="T87" fmla="*/ 71 h 2014"/>
              <a:gd name="T88" fmla="*/ 1299 w 2796"/>
              <a:gd name="T89" fmla="*/ 60 h 2014"/>
              <a:gd name="T90" fmla="*/ 1596 w 2796"/>
              <a:gd name="T91" fmla="*/ 51 h 2014"/>
              <a:gd name="T92" fmla="*/ 1799 w 2796"/>
              <a:gd name="T93" fmla="*/ 84 h 2014"/>
              <a:gd name="T94" fmla="*/ 2198 w 2796"/>
              <a:gd name="T95" fmla="*/ 250 h 2014"/>
              <a:gd name="T96" fmla="*/ 2300 w 2796"/>
              <a:gd name="T97" fmla="*/ 265 h 2014"/>
              <a:gd name="T98" fmla="*/ 2116 w 2796"/>
              <a:gd name="T99" fmla="*/ 162 h 2014"/>
              <a:gd name="T100" fmla="*/ 2191 w 2796"/>
              <a:gd name="T101" fmla="*/ 174 h 2014"/>
              <a:gd name="T102" fmla="*/ 2543 w 2796"/>
              <a:gd name="T103" fmla="*/ 382 h 2014"/>
              <a:gd name="T104" fmla="*/ 2740 w 2796"/>
              <a:gd name="T105" fmla="*/ 1028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96" h="2014">
                <a:moveTo>
                  <a:pt x="2773" y="702"/>
                </a:moveTo>
                <a:cubicBezTo>
                  <a:pt x="2755" y="624"/>
                  <a:pt x="2723" y="549"/>
                  <a:pt x="2678" y="482"/>
                </a:cubicBezTo>
                <a:cubicBezTo>
                  <a:pt x="2646" y="433"/>
                  <a:pt x="2607" y="388"/>
                  <a:pt x="2565" y="348"/>
                </a:cubicBezTo>
                <a:cubicBezTo>
                  <a:pt x="2554" y="339"/>
                  <a:pt x="2543" y="329"/>
                  <a:pt x="2531" y="320"/>
                </a:cubicBezTo>
                <a:cubicBezTo>
                  <a:pt x="2526" y="315"/>
                  <a:pt x="2520" y="310"/>
                  <a:pt x="2514" y="306"/>
                </a:cubicBezTo>
                <a:cubicBezTo>
                  <a:pt x="2497" y="293"/>
                  <a:pt x="2497" y="293"/>
                  <a:pt x="2497" y="293"/>
                </a:cubicBezTo>
                <a:cubicBezTo>
                  <a:pt x="2473" y="275"/>
                  <a:pt x="2449" y="259"/>
                  <a:pt x="2425" y="244"/>
                </a:cubicBezTo>
                <a:cubicBezTo>
                  <a:pt x="2373" y="212"/>
                  <a:pt x="2318" y="185"/>
                  <a:pt x="2262" y="161"/>
                </a:cubicBezTo>
                <a:cubicBezTo>
                  <a:pt x="2206" y="137"/>
                  <a:pt x="2149" y="116"/>
                  <a:pt x="2091" y="99"/>
                </a:cubicBezTo>
                <a:cubicBezTo>
                  <a:pt x="1972" y="62"/>
                  <a:pt x="1850" y="34"/>
                  <a:pt x="1726" y="21"/>
                </a:cubicBezTo>
                <a:cubicBezTo>
                  <a:pt x="1702" y="19"/>
                  <a:pt x="1678" y="17"/>
                  <a:pt x="1654" y="15"/>
                </a:cubicBezTo>
                <a:cubicBezTo>
                  <a:pt x="1629" y="12"/>
                  <a:pt x="1604" y="9"/>
                  <a:pt x="1578" y="7"/>
                </a:cubicBezTo>
                <a:cubicBezTo>
                  <a:pt x="1509" y="1"/>
                  <a:pt x="1438" y="0"/>
                  <a:pt x="1368" y="3"/>
                </a:cubicBezTo>
                <a:cubicBezTo>
                  <a:pt x="1351" y="4"/>
                  <a:pt x="1333" y="5"/>
                  <a:pt x="1316" y="6"/>
                </a:cubicBezTo>
                <a:cubicBezTo>
                  <a:pt x="1264" y="10"/>
                  <a:pt x="1264" y="10"/>
                  <a:pt x="1264" y="10"/>
                </a:cubicBezTo>
                <a:cubicBezTo>
                  <a:pt x="1211" y="17"/>
                  <a:pt x="1211" y="17"/>
                  <a:pt x="1211" y="17"/>
                </a:cubicBezTo>
                <a:cubicBezTo>
                  <a:pt x="1194" y="19"/>
                  <a:pt x="1176" y="21"/>
                  <a:pt x="1159" y="24"/>
                </a:cubicBezTo>
                <a:cubicBezTo>
                  <a:pt x="1082" y="36"/>
                  <a:pt x="1005" y="51"/>
                  <a:pt x="929" y="69"/>
                </a:cubicBezTo>
                <a:cubicBezTo>
                  <a:pt x="873" y="83"/>
                  <a:pt x="873" y="83"/>
                  <a:pt x="873" y="83"/>
                </a:cubicBezTo>
                <a:cubicBezTo>
                  <a:pt x="816" y="98"/>
                  <a:pt x="816" y="98"/>
                  <a:pt x="816" y="98"/>
                </a:cubicBezTo>
                <a:cubicBezTo>
                  <a:pt x="797" y="103"/>
                  <a:pt x="778" y="108"/>
                  <a:pt x="760" y="114"/>
                </a:cubicBezTo>
                <a:cubicBezTo>
                  <a:pt x="741" y="119"/>
                  <a:pt x="722" y="124"/>
                  <a:pt x="703" y="130"/>
                </a:cubicBezTo>
                <a:cubicBezTo>
                  <a:pt x="650" y="146"/>
                  <a:pt x="596" y="161"/>
                  <a:pt x="544" y="181"/>
                </a:cubicBezTo>
                <a:cubicBezTo>
                  <a:pt x="492" y="201"/>
                  <a:pt x="441" y="225"/>
                  <a:pt x="392" y="253"/>
                </a:cubicBezTo>
                <a:cubicBezTo>
                  <a:pt x="312" y="299"/>
                  <a:pt x="238" y="356"/>
                  <a:pt x="177" y="426"/>
                </a:cubicBezTo>
                <a:cubicBezTo>
                  <a:pt x="118" y="492"/>
                  <a:pt x="71" y="570"/>
                  <a:pt x="42" y="653"/>
                </a:cubicBezTo>
                <a:cubicBezTo>
                  <a:pt x="30" y="686"/>
                  <a:pt x="21" y="720"/>
                  <a:pt x="15" y="754"/>
                </a:cubicBezTo>
                <a:cubicBezTo>
                  <a:pt x="8" y="788"/>
                  <a:pt x="4" y="822"/>
                  <a:pt x="2" y="857"/>
                </a:cubicBezTo>
                <a:cubicBezTo>
                  <a:pt x="0" y="891"/>
                  <a:pt x="1" y="926"/>
                  <a:pt x="4" y="960"/>
                </a:cubicBezTo>
                <a:cubicBezTo>
                  <a:pt x="4" y="969"/>
                  <a:pt x="5" y="977"/>
                  <a:pt x="6" y="986"/>
                </a:cubicBezTo>
                <a:cubicBezTo>
                  <a:pt x="9" y="1012"/>
                  <a:pt x="9" y="1012"/>
                  <a:pt x="9" y="1012"/>
                </a:cubicBezTo>
                <a:cubicBezTo>
                  <a:pt x="11" y="1029"/>
                  <a:pt x="14" y="1046"/>
                  <a:pt x="17" y="1063"/>
                </a:cubicBezTo>
                <a:cubicBezTo>
                  <a:pt x="28" y="1121"/>
                  <a:pt x="44" y="1178"/>
                  <a:pt x="64" y="1234"/>
                </a:cubicBezTo>
                <a:cubicBezTo>
                  <a:pt x="74" y="1262"/>
                  <a:pt x="85" y="1289"/>
                  <a:pt x="98" y="1316"/>
                </a:cubicBezTo>
                <a:cubicBezTo>
                  <a:pt x="104" y="1330"/>
                  <a:pt x="111" y="1343"/>
                  <a:pt x="117" y="1356"/>
                </a:cubicBezTo>
                <a:cubicBezTo>
                  <a:pt x="121" y="1363"/>
                  <a:pt x="124" y="1369"/>
                  <a:pt x="128" y="1376"/>
                </a:cubicBezTo>
                <a:cubicBezTo>
                  <a:pt x="131" y="1382"/>
                  <a:pt x="134" y="1389"/>
                  <a:pt x="138" y="1395"/>
                </a:cubicBezTo>
                <a:cubicBezTo>
                  <a:pt x="166" y="1445"/>
                  <a:pt x="197" y="1493"/>
                  <a:pt x="232" y="1538"/>
                </a:cubicBezTo>
                <a:cubicBezTo>
                  <a:pt x="245" y="1555"/>
                  <a:pt x="245" y="1555"/>
                  <a:pt x="245" y="1555"/>
                </a:cubicBezTo>
                <a:cubicBezTo>
                  <a:pt x="258" y="1571"/>
                  <a:pt x="258" y="1571"/>
                  <a:pt x="258" y="1571"/>
                </a:cubicBezTo>
                <a:cubicBezTo>
                  <a:pt x="265" y="1580"/>
                  <a:pt x="265" y="1580"/>
                  <a:pt x="265" y="1580"/>
                </a:cubicBezTo>
                <a:cubicBezTo>
                  <a:pt x="272" y="1588"/>
                  <a:pt x="272" y="1588"/>
                  <a:pt x="272" y="1588"/>
                </a:cubicBezTo>
                <a:cubicBezTo>
                  <a:pt x="286" y="1604"/>
                  <a:pt x="286" y="1604"/>
                  <a:pt x="286" y="1604"/>
                </a:cubicBezTo>
                <a:cubicBezTo>
                  <a:pt x="305" y="1625"/>
                  <a:pt x="324" y="1646"/>
                  <a:pt x="345" y="1665"/>
                </a:cubicBezTo>
                <a:cubicBezTo>
                  <a:pt x="400" y="1717"/>
                  <a:pt x="460" y="1764"/>
                  <a:pt x="526" y="1802"/>
                </a:cubicBezTo>
                <a:cubicBezTo>
                  <a:pt x="552" y="1816"/>
                  <a:pt x="552" y="1816"/>
                  <a:pt x="552" y="1816"/>
                </a:cubicBezTo>
                <a:cubicBezTo>
                  <a:pt x="560" y="1820"/>
                  <a:pt x="569" y="1824"/>
                  <a:pt x="577" y="1828"/>
                </a:cubicBezTo>
                <a:cubicBezTo>
                  <a:pt x="594" y="1836"/>
                  <a:pt x="612" y="1844"/>
                  <a:pt x="629" y="1852"/>
                </a:cubicBezTo>
                <a:cubicBezTo>
                  <a:pt x="646" y="1860"/>
                  <a:pt x="664" y="1867"/>
                  <a:pt x="682" y="1874"/>
                </a:cubicBezTo>
                <a:cubicBezTo>
                  <a:pt x="699" y="1881"/>
                  <a:pt x="717" y="1888"/>
                  <a:pt x="735" y="1895"/>
                </a:cubicBezTo>
                <a:cubicBezTo>
                  <a:pt x="877" y="1948"/>
                  <a:pt x="1027" y="1985"/>
                  <a:pt x="1178" y="2003"/>
                </a:cubicBezTo>
                <a:cubicBezTo>
                  <a:pt x="1221" y="2008"/>
                  <a:pt x="1265" y="2011"/>
                  <a:pt x="1309" y="2013"/>
                </a:cubicBezTo>
                <a:cubicBezTo>
                  <a:pt x="1341" y="2014"/>
                  <a:pt x="1341" y="2014"/>
                  <a:pt x="1341" y="2014"/>
                </a:cubicBezTo>
                <a:cubicBezTo>
                  <a:pt x="1347" y="2014"/>
                  <a:pt x="1352" y="2014"/>
                  <a:pt x="1358" y="2014"/>
                </a:cubicBezTo>
                <a:cubicBezTo>
                  <a:pt x="1374" y="2014"/>
                  <a:pt x="1374" y="2014"/>
                  <a:pt x="1374" y="2014"/>
                </a:cubicBezTo>
                <a:cubicBezTo>
                  <a:pt x="1407" y="2014"/>
                  <a:pt x="1407" y="2014"/>
                  <a:pt x="1407" y="2014"/>
                </a:cubicBezTo>
                <a:cubicBezTo>
                  <a:pt x="1439" y="2013"/>
                  <a:pt x="1439" y="2013"/>
                  <a:pt x="1439" y="2013"/>
                </a:cubicBezTo>
                <a:cubicBezTo>
                  <a:pt x="1445" y="2013"/>
                  <a:pt x="1451" y="2013"/>
                  <a:pt x="1456" y="2012"/>
                </a:cubicBezTo>
                <a:cubicBezTo>
                  <a:pt x="1473" y="2011"/>
                  <a:pt x="1473" y="2011"/>
                  <a:pt x="1473" y="2011"/>
                </a:cubicBezTo>
                <a:cubicBezTo>
                  <a:pt x="1484" y="2010"/>
                  <a:pt x="1495" y="2010"/>
                  <a:pt x="1507" y="2009"/>
                </a:cubicBezTo>
                <a:cubicBezTo>
                  <a:pt x="1529" y="2007"/>
                  <a:pt x="1551" y="2005"/>
                  <a:pt x="1573" y="2002"/>
                </a:cubicBezTo>
                <a:cubicBezTo>
                  <a:pt x="1626" y="1996"/>
                  <a:pt x="1678" y="1990"/>
                  <a:pt x="1730" y="1978"/>
                </a:cubicBezTo>
                <a:cubicBezTo>
                  <a:pt x="1775" y="1969"/>
                  <a:pt x="1820" y="1957"/>
                  <a:pt x="1865" y="1943"/>
                </a:cubicBezTo>
                <a:cubicBezTo>
                  <a:pt x="1881" y="1938"/>
                  <a:pt x="1881" y="1938"/>
                  <a:pt x="1881" y="1938"/>
                </a:cubicBezTo>
                <a:cubicBezTo>
                  <a:pt x="1898" y="1932"/>
                  <a:pt x="1898" y="1932"/>
                  <a:pt x="1898" y="1932"/>
                </a:cubicBezTo>
                <a:cubicBezTo>
                  <a:pt x="1909" y="1929"/>
                  <a:pt x="1920" y="1925"/>
                  <a:pt x="1931" y="1921"/>
                </a:cubicBezTo>
                <a:cubicBezTo>
                  <a:pt x="1964" y="1909"/>
                  <a:pt x="1964" y="1909"/>
                  <a:pt x="1964" y="1909"/>
                </a:cubicBezTo>
                <a:cubicBezTo>
                  <a:pt x="1975" y="1906"/>
                  <a:pt x="1986" y="1901"/>
                  <a:pt x="1997" y="1897"/>
                </a:cubicBezTo>
                <a:cubicBezTo>
                  <a:pt x="2031" y="1884"/>
                  <a:pt x="2066" y="1870"/>
                  <a:pt x="2100" y="1855"/>
                </a:cubicBezTo>
                <a:cubicBezTo>
                  <a:pt x="2117" y="1848"/>
                  <a:pt x="2134" y="1840"/>
                  <a:pt x="2150" y="1832"/>
                </a:cubicBezTo>
                <a:cubicBezTo>
                  <a:pt x="2176" y="1820"/>
                  <a:pt x="2176" y="1820"/>
                  <a:pt x="2176" y="1820"/>
                </a:cubicBezTo>
                <a:cubicBezTo>
                  <a:pt x="2200" y="1807"/>
                  <a:pt x="2200" y="1807"/>
                  <a:pt x="2200" y="1807"/>
                </a:cubicBezTo>
                <a:cubicBezTo>
                  <a:pt x="2266" y="1771"/>
                  <a:pt x="2328" y="1730"/>
                  <a:pt x="2386" y="1682"/>
                </a:cubicBezTo>
                <a:cubicBezTo>
                  <a:pt x="2425" y="1649"/>
                  <a:pt x="2463" y="1614"/>
                  <a:pt x="2498" y="1576"/>
                </a:cubicBezTo>
                <a:cubicBezTo>
                  <a:pt x="2533" y="1538"/>
                  <a:pt x="2565" y="1498"/>
                  <a:pt x="2595" y="1456"/>
                </a:cubicBezTo>
                <a:cubicBezTo>
                  <a:pt x="2665" y="1358"/>
                  <a:pt x="2720" y="1249"/>
                  <a:pt x="2754" y="1132"/>
                </a:cubicBezTo>
                <a:cubicBezTo>
                  <a:pt x="2763" y="1102"/>
                  <a:pt x="2770" y="1071"/>
                  <a:pt x="2776" y="1040"/>
                </a:cubicBezTo>
                <a:cubicBezTo>
                  <a:pt x="2782" y="1008"/>
                  <a:pt x="2786" y="977"/>
                  <a:pt x="2789" y="945"/>
                </a:cubicBezTo>
                <a:cubicBezTo>
                  <a:pt x="2796" y="864"/>
                  <a:pt x="2792" y="782"/>
                  <a:pt x="2773" y="702"/>
                </a:cubicBezTo>
                <a:close/>
                <a:moveTo>
                  <a:pt x="2740" y="1028"/>
                </a:moveTo>
                <a:cubicBezTo>
                  <a:pt x="2727" y="1100"/>
                  <a:pt x="2704" y="1171"/>
                  <a:pt x="2675" y="1238"/>
                </a:cubicBezTo>
                <a:cubicBezTo>
                  <a:pt x="2623" y="1356"/>
                  <a:pt x="2550" y="1465"/>
                  <a:pt x="2461" y="1558"/>
                </a:cubicBezTo>
                <a:cubicBezTo>
                  <a:pt x="2404" y="1618"/>
                  <a:pt x="2342" y="1672"/>
                  <a:pt x="2274" y="1718"/>
                </a:cubicBezTo>
                <a:cubicBezTo>
                  <a:pt x="2240" y="1741"/>
                  <a:pt x="2204" y="1762"/>
                  <a:pt x="2168" y="1781"/>
                </a:cubicBezTo>
                <a:cubicBezTo>
                  <a:pt x="2159" y="1786"/>
                  <a:pt x="2150" y="1791"/>
                  <a:pt x="2141" y="1795"/>
                </a:cubicBezTo>
                <a:cubicBezTo>
                  <a:pt x="2132" y="1800"/>
                  <a:pt x="2122" y="1804"/>
                  <a:pt x="2113" y="1808"/>
                </a:cubicBezTo>
                <a:cubicBezTo>
                  <a:pt x="2103" y="1813"/>
                  <a:pt x="2094" y="1817"/>
                  <a:pt x="2084" y="1821"/>
                </a:cubicBezTo>
                <a:cubicBezTo>
                  <a:pt x="2056" y="1834"/>
                  <a:pt x="2056" y="1834"/>
                  <a:pt x="2056" y="1834"/>
                </a:cubicBezTo>
                <a:cubicBezTo>
                  <a:pt x="1970" y="1871"/>
                  <a:pt x="1881" y="1900"/>
                  <a:pt x="1790" y="1923"/>
                </a:cubicBezTo>
                <a:cubicBezTo>
                  <a:pt x="1735" y="1937"/>
                  <a:pt x="1679" y="1951"/>
                  <a:pt x="1622" y="1959"/>
                </a:cubicBezTo>
                <a:cubicBezTo>
                  <a:pt x="1562" y="1968"/>
                  <a:pt x="1501" y="1973"/>
                  <a:pt x="1440" y="1975"/>
                </a:cubicBezTo>
                <a:cubicBezTo>
                  <a:pt x="1386" y="1977"/>
                  <a:pt x="1332" y="1977"/>
                  <a:pt x="1279" y="1973"/>
                </a:cubicBezTo>
                <a:cubicBezTo>
                  <a:pt x="1126" y="1964"/>
                  <a:pt x="975" y="1933"/>
                  <a:pt x="829" y="1886"/>
                </a:cubicBezTo>
                <a:cubicBezTo>
                  <a:pt x="787" y="1873"/>
                  <a:pt x="746" y="1858"/>
                  <a:pt x="705" y="1842"/>
                </a:cubicBezTo>
                <a:cubicBezTo>
                  <a:pt x="695" y="1838"/>
                  <a:pt x="685" y="1834"/>
                  <a:pt x="675" y="1830"/>
                </a:cubicBezTo>
                <a:cubicBezTo>
                  <a:pt x="665" y="1825"/>
                  <a:pt x="654" y="1821"/>
                  <a:pt x="644" y="1817"/>
                </a:cubicBezTo>
                <a:cubicBezTo>
                  <a:pt x="614" y="1804"/>
                  <a:pt x="614" y="1804"/>
                  <a:pt x="614" y="1804"/>
                </a:cubicBezTo>
                <a:cubicBezTo>
                  <a:pt x="599" y="1797"/>
                  <a:pt x="599" y="1797"/>
                  <a:pt x="599" y="1797"/>
                </a:cubicBezTo>
                <a:cubicBezTo>
                  <a:pt x="594" y="1795"/>
                  <a:pt x="590" y="1792"/>
                  <a:pt x="585" y="1790"/>
                </a:cubicBezTo>
                <a:cubicBezTo>
                  <a:pt x="522" y="1760"/>
                  <a:pt x="465" y="1719"/>
                  <a:pt x="412" y="1673"/>
                </a:cubicBezTo>
                <a:cubicBezTo>
                  <a:pt x="356" y="1625"/>
                  <a:pt x="305" y="1570"/>
                  <a:pt x="260" y="1511"/>
                </a:cubicBezTo>
                <a:cubicBezTo>
                  <a:pt x="215" y="1452"/>
                  <a:pt x="176" y="1388"/>
                  <a:pt x="143" y="1321"/>
                </a:cubicBezTo>
                <a:cubicBezTo>
                  <a:pt x="123" y="1280"/>
                  <a:pt x="105" y="1237"/>
                  <a:pt x="90" y="1193"/>
                </a:cubicBezTo>
                <a:cubicBezTo>
                  <a:pt x="76" y="1150"/>
                  <a:pt x="64" y="1105"/>
                  <a:pt x="55" y="1060"/>
                </a:cubicBezTo>
                <a:cubicBezTo>
                  <a:pt x="46" y="1015"/>
                  <a:pt x="41" y="969"/>
                  <a:pt x="40" y="924"/>
                </a:cubicBezTo>
                <a:cubicBezTo>
                  <a:pt x="40" y="918"/>
                  <a:pt x="40" y="912"/>
                  <a:pt x="40" y="906"/>
                </a:cubicBezTo>
                <a:cubicBezTo>
                  <a:pt x="40" y="889"/>
                  <a:pt x="40" y="889"/>
                  <a:pt x="40" y="889"/>
                </a:cubicBezTo>
                <a:cubicBezTo>
                  <a:pt x="40" y="878"/>
                  <a:pt x="41" y="866"/>
                  <a:pt x="41" y="855"/>
                </a:cubicBezTo>
                <a:cubicBezTo>
                  <a:pt x="42" y="844"/>
                  <a:pt x="43" y="832"/>
                  <a:pt x="44" y="821"/>
                </a:cubicBezTo>
                <a:cubicBezTo>
                  <a:pt x="46" y="804"/>
                  <a:pt x="46" y="804"/>
                  <a:pt x="46" y="804"/>
                </a:cubicBezTo>
                <a:cubicBezTo>
                  <a:pt x="47" y="798"/>
                  <a:pt x="48" y="793"/>
                  <a:pt x="49" y="787"/>
                </a:cubicBezTo>
                <a:cubicBezTo>
                  <a:pt x="66" y="678"/>
                  <a:pt x="111" y="574"/>
                  <a:pt x="179" y="487"/>
                </a:cubicBezTo>
                <a:cubicBezTo>
                  <a:pt x="241" y="406"/>
                  <a:pt x="322" y="340"/>
                  <a:pt x="412" y="289"/>
                </a:cubicBezTo>
                <a:cubicBezTo>
                  <a:pt x="454" y="265"/>
                  <a:pt x="498" y="244"/>
                  <a:pt x="544" y="226"/>
                </a:cubicBezTo>
                <a:cubicBezTo>
                  <a:pt x="561" y="219"/>
                  <a:pt x="561" y="219"/>
                  <a:pt x="561" y="219"/>
                </a:cubicBezTo>
                <a:cubicBezTo>
                  <a:pt x="578" y="213"/>
                  <a:pt x="578" y="213"/>
                  <a:pt x="578" y="213"/>
                </a:cubicBezTo>
                <a:cubicBezTo>
                  <a:pt x="595" y="207"/>
                  <a:pt x="595" y="207"/>
                  <a:pt x="595" y="207"/>
                </a:cubicBezTo>
                <a:cubicBezTo>
                  <a:pt x="601" y="205"/>
                  <a:pt x="607" y="202"/>
                  <a:pt x="613" y="201"/>
                </a:cubicBezTo>
                <a:cubicBezTo>
                  <a:pt x="648" y="189"/>
                  <a:pt x="648" y="189"/>
                  <a:pt x="648" y="189"/>
                </a:cubicBezTo>
                <a:cubicBezTo>
                  <a:pt x="660" y="186"/>
                  <a:pt x="672" y="182"/>
                  <a:pt x="684" y="179"/>
                </a:cubicBezTo>
                <a:cubicBezTo>
                  <a:pt x="752" y="158"/>
                  <a:pt x="821" y="139"/>
                  <a:pt x="890" y="122"/>
                </a:cubicBezTo>
                <a:cubicBezTo>
                  <a:pt x="891" y="127"/>
                  <a:pt x="899" y="135"/>
                  <a:pt x="902" y="136"/>
                </a:cubicBezTo>
                <a:cubicBezTo>
                  <a:pt x="915" y="140"/>
                  <a:pt x="938" y="133"/>
                  <a:pt x="948" y="130"/>
                </a:cubicBezTo>
                <a:cubicBezTo>
                  <a:pt x="959" y="127"/>
                  <a:pt x="970" y="124"/>
                  <a:pt x="980" y="121"/>
                </a:cubicBezTo>
                <a:cubicBezTo>
                  <a:pt x="985" y="120"/>
                  <a:pt x="989" y="118"/>
                  <a:pt x="994" y="117"/>
                </a:cubicBezTo>
                <a:cubicBezTo>
                  <a:pt x="999" y="116"/>
                  <a:pt x="1004" y="114"/>
                  <a:pt x="1008" y="113"/>
                </a:cubicBezTo>
                <a:cubicBezTo>
                  <a:pt x="1018" y="111"/>
                  <a:pt x="1027" y="108"/>
                  <a:pt x="1037" y="106"/>
                </a:cubicBezTo>
                <a:cubicBezTo>
                  <a:pt x="1047" y="103"/>
                  <a:pt x="1057" y="101"/>
                  <a:pt x="1069" y="98"/>
                </a:cubicBezTo>
                <a:cubicBezTo>
                  <a:pt x="1092" y="92"/>
                  <a:pt x="1116" y="88"/>
                  <a:pt x="1139" y="83"/>
                </a:cubicBezTo>
                <a:cubicBezTo>
                  <a:pt x="1151" y="81"/>
                  <a:pt x="1163" y="79"/>
                  <a:pt x="1175" y="77"/>
                </a:cubicBezTo>
                <a:cubicBezTo>
                  <a:pt x="1193" y="74"/>
                  <a:pt x="1193" y="74"/>
                  <a:pt x="1193" y="74"/>
                </a:cubicBezTo>
                <a:cubicBezTo>
                  <a:pt x="1210" y="71"/>
                  <a:pt x="1210" y="71"/>
                  <a:pt x="1210" y="71"/>
                </a:cubicBezTo>
                <a:cubicBezTo>
                  <a:pt x="1246" y="66"/>
                  <a:pt x="1246" y="66"/>
                  <a:pt x="1246" y="66"/>
                </a:cubicBezTo>
                <a:cubicBezTo>
                  <a:pt x="1281" y="62"/>
                  <a:pt x="1281" y="62"/>
                  <a:pt x="1281" y="62"/>
                </a:cubicBezTo>
                <a:cubicBezTo>
                  <a:pt x="1287" y="61"/>
                  <a:pt x="1293" y="60"/>
                  <a:pt x="1299" y="60"/>
                </a:cubicBezTo>
                <a:cubicBezTo>
                  <a:pt x="1317" y="58"/>
                  <a:pt x="1317" y="58"/>
                  <a:pt x="1317" y="58"/>
                </a:cubicBezTo>
                <a:cubicBezTo>
                  <a:pt x="1329" y="57"/>
                  <a:pt x="1341" y="56"/>
                  <a:pt x="1353" y="55"/>
                </a:cubicBezTo>
                <a:cubicBezTo>
                  <a:pt x="1434" y="49"/>
                  <a:pt x="1515" y="48"/>
                  <a:pt x="1596" y="51"/>
                </a:cubicBezTo>
                <a:cubicBezTo>
                  <a:pt x="1606" y="52"/>
                  <a:pt x="1616" y="52"/>
                  <a:pt x="1627" y="53"/>
                </a:cubicBezTo>
                <a:cubicBezTo>
                  <a:pt x="1665" y="58"/>
                  <a:pt x="1704" y="63"/>
                  <a:pt x="1742" y="71"/>
                </a:cubicBezTo>
                <a:cubicBezTo>
                  <a:pt x="1761" y="74"/>
                  <a:pt x="1780" y="79"/>
                  <a:pt x="1799" y="84"/>
                </a:cubicBezTo>
                <a:cubicBezTo>
                  <a:pt x="1808" y="86"/>
                  <a:pt x="1818" y="89"/>
                  <a:pt x="1827" y="92"/>
                </a:cubicBezTo>
                <a:cubicBezTo>
                  <a:pt x="1837" y="94"/>
                  <a:pt x="1846" y="97"/>
                  <a:pt x="1855" y="100"/>
                </a:cubicBezTo>
                <a:cubicBezTo>
                  <a:pt x="1974" y="137"/>
                  <a:pt x="2086" y="191"/>
                  <a:pt x="2198" y="250"/>
                </a:cubicBezTo>
                <a:cubicBezTo>
                  <a:pt x="2212" y="257"/>
                  <a:pt x="2225" y="264"/>
                  <a:pt x="2239" y="271"/>
                </a:cubicBezTo>
                <a:cubicBezTo>
                  <a:pt x="2254" y="278"/>
                  <a:pt x="2270" y="286"/>
                  <a:pt x="2291" y="294"/>
                </a:cubicBezTo>
                <a:cubicBezTo>
                  <a:pt x="2328" y="305"/>
                  <a:pt x="2322" y="285"/>
                  <a:pt x="2300" y="265"/>
                </a:cubicBezTo>
                <a:cubicBezTo>
                  <a:pt x="2303" y="267"/>
                  <a:pt x="2302" y="266"/>
                  <a:pt x="2290" y="257"/>
                </a:cubicBezTo>
                <a:cubicBezTo>
                  <a:pt x="2282" y="253"/>
                  <a:pt x="2253" y="234"/>
                  <a:pt x="2236" y="225"/>
                </a:cubicBezTo>
                <a:cubicBezTo>
                  <a:pt x="2197" y="203"/>
                  <a:pt x="2157" y="182"/>
                  <a:pt x="2116" y="162"/>
                </a:cubicBezTo>
                <a:cubicBezTo>
                  <a:pt x="2081" y="145"/>
                  <a:pt x="2046" y="129"/>
                  <a:pt x="2009" y="114"/>
                </a:cubicBezTo>
                <a:cubicBezTo>
                  <a:pt x="2012" y="114"/>
                  <a:pt x="2014" y="115"/>
                  <a:pt x="2017" y="116"/>
                </a:cubicBezTo>
                <a:cubicBezTo>
                  <a:pt x="2076" y="132"/>
                  <a:pt x="2134" y="152"/>
                  <a:pt x="2191" y="174"/>
                </a:cubicBezTo>
                <a:cubicBezTo>
                  <a:pt x="2255" y="199"/>
                  <a:pt x="2318" y="228"/>
                  <a:pt x="2377" y="262"/>
                </a:cubicBezTo>
                <a:cubicBezTo>
                  <a:pt x="2407" y="279"/>
                  <a:pt x="2436" y="298"/>
                  <a:pt x="2464" y="317"/>
                </a:cubicBezTo>
                <a:cubicBezTo>
                  <a:pt x="2491" y="337"/>
                  <a:pt x="2518" y="359"/>
                  <a:pt x="2543" y="382"/>
                </a:cubicBezTo>
                <a:cubicBezTo>
                  <a:pt x="2603" y="438"/>
                  <a:pt x="2652" y="505"/>
                  <a:pt x="2688" y="578"/>
                </a:cubicBezTo>
                <a:cubicBezTo>
                  <a:pt x="2723" y="650"/>
                  <a:pt x="2744" y="730"/>
                  <a:pt x="2751" y="810"/>
                </a:cubicBezTo>
                <a:cubicBezTo>
                  <a:pt x="2758" y="883"/>
                  <a:pt x="2754" y="956"/>
                  <a:pt x="2740" y="1028"/>
                </a:cubicBezTo>
                <a:close/>
              </a:path>
            </a:pathLst>
          </a:custGeom>
          <a:solidFill>
            <a:schemeClr val="accent1">
              <a:lumMod val="40000"/>
              <a:lumOff val="6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Freeform 8"/>
          <p:cNvSpPr>
            <a:spLocks noEditPoints="1"/>
          </p:cNvSpPr>
          <p:nvPr/>
        </p:nvSpPr>
        <p:spPr bwMode="auto">
          <a:xfrm>
            <a:off x="676274" y="1860551"/>
            <a:ext cx="6267451" cy="3167780"/>
          </a:xfrm>
          <a:custGeom>
            <a:avLst/>
            <a:gdLst>
              <a:gd name="T0" fmla="*/ 3839 w 3855"/>
              <a:gd name="T1" fmla="*/ 973 h 1948"/>
              <a:gd name="T2" fmla="*/ 3816 w 3855"/>
              <a:gd name="T3" fmla="*/ 907 h 1948"/>
              <a:gd name="T4" fmla="*/ 3766 w 3855"/>
              <a:gd name="T5" fmla="*/ 819 h 1948"/>
              <a:gd name="T6" fmla="*/ 3671 w 3855"/>
              <a:gd name="T7" fmla="*/ 708 h 1948"/>
              <a:gd name="T8" fmla="*/ 3616 w 3855"/>
              <a:gd name="T9" fmla="*/ 659 h 1948"/>
              <a:gd name="T10" fmla="*/ 3559 w 3855"/>
              <a:gd name="T11" fmla="*/ 614 h 1948"/>
              <a:gd name="T12" fmla="*/ 3208 w 3855"/>
              <a:gd name="T13" fmla="*/ 368 h 1948"/>
              <a:gd name="T14" fmla="*/ 2794 w 3855"/>
              <a:gd name="T15" fmla="*/ 152 h 1948"/>
              <a:gd name="T16" fmla="*/ 2639 w 3855"/>
              <a:gd name="T17" fmla="*/ 96 h 1948"/>
              <a:gd name="T18" fmla="*/ 2534 w 3855"/>
              <a:gd name="T19" fmla="*/ 64 h 1948"/>
              <a:gd name="T20" fmla="*/ 2426 w 3855"/>
              <a:gd name="T21" fmla="*/ 39 h 1948"/>
              <a:gd name="T22" fmla="*/ 2088 w 3855"/>
              <a:gd name="T23" fmla="*/ 0 h 1948"/>
              <a:gd name="T24" fmla="*/ 1973 w 3855"/>
              <a:gd name="T25" fmla="*/ 3 h 1948"/>
              <a:gd name="T26" fmla="*/ 1298 w 3855"/>
              <a:gd name="T27" fmla="*/ 175 h 1948"/>
              <a:gd name="T28" fmla="*/ 1212 w 3855"/>
              <a:gd name="T29" fmla="*/ 214 h 1948"/>
              <a:gd name="T30" fmla="*/ 380 w 3855"/>
              <a:gd name="T31" fmla="*/ 641 h 1948"/>
              <a:gd name="T32" fmla="*/ 152 w 3855"/>
              <a:gd name="T33" fmla="*/ 887 h 1948"/>
              <a:gd name="T34" fmla="*/ 16 w 3855"/>
              <a:gd name="T35" fmla="*/ 1178 h 1948"/>
              <a:gd name="T36" fmla="*/ 4 w 3855"/>
              <a:gd name="T37" fmla="*/ 1366 h 1948"/>
              <a:gd name="T38" fmla="*/ 47 w 3855"/>
              <a:gd name="T39" fmla="*/ 1517 h 1948"/>
              <a:gd name="T40" fmla="*/ 100 w 3855"/>
              <a:gd name="T41" fmla="*/ 1595 h 1948"/>
              <a:gd name="T42" fmla="*/ 246 w 3855"/>
              <a:gd name="T43" fmla="*/ 1704 h 1948"/>
              <a:gd name="T44" fmla="*/ 309 w 3855"/>
              <a:gd name="T45" fmla="*/ 1730 h 1948"/>
              <a:gd name="T46" fmla="*/ 948 w 3855"/>
              <a:gd name="T47" fmla="*/ 1882 h 1948"/>
              <a:gd name="T48" fmla="*/ 2055 w 3855"/>
              <a:gd name="T49" fmla="*/ 1943 h 1948"/>
              <a:gd name="T50" fmla="*/ 2726 w 3855"/>
              <a:gd name="T51" fmla="*/ 1892 h 1948"/>
              <a:gd name="T52" fmla="*/ 3317 w 3855"/>
              <a:gd name="T53" fmla="*/ 1746 h 1948"/>
              <a:gd name="T54" fmla="*/ 3686 w 3855"/>
              <a:gd name="T55" fmla="*/ 1478 h 1948"/>
              <a:gd name="T56" fmla="*/ 3853 w 3855"/>
              <a:gd name="T57" fmla="*/ 1056 h 1948"/>
              <a:gd name="T58" fmla="*/ 2146 w 3855"/>
              <a:gd name="T59" fmla="*/ 40 h 1948"/>
              <a:gd name="T60" fmla="*/ 2230 w 3855"/>
              <a:gd name="T61" fmla="*/ 46 h 1948"/>
              <a:gd name="T62" fmla="*/ 1746 w 3855"/>
              <a:gd name="T63" fmla="*/ 91 h 1948"/>
              <a:gd name="T64" fmla="*/ 1535 w 3855"/>
              <a:gd name="T65" fmla="*/ 128 h 1948"/>
              <a:gd name="T66" fmla="*/ 3647 w 3855"/>
              <a:gd name="T67" fmla="*/ 1463 h 1948"/>
              <a:gd name="T68" fmla="*/ 3384 w 3855"/>
              <a:gd name="T69" fmla="*/ 1671 h 1948"/>
              <a:gd name="T70" fmla="*/ 3284 w 3855"/>
              <a:gd name="T71" fmla="*/ 1719 h 1948"/>
              <a:gd name="T72" fmla="*/ 2597 w 3855"/>
              <a:gd name="T73" fmla="*/ 1870 h 1948"/>
              <a:gd name="T74" fmla="*/ 1607 w 3855"/>
              <a:gd name="T75" fmla="*/ 1901 h 1948"/>
              <a:gd name="T76" fmla="*/ 1021 w 3855"/>
              <a:gd name="T77" fmla="*/ 1852 h 1948"/>
              <a:gd name="T78" fmla="*/ 476 w 3855"/>
              <a:gd name="T79" fmla="*/ 1744 h 1948"/>
              <a:gd name="T80" fmla="*/ 275 w 3855"/>
              <a:gd name="T81" fmla="*/ 1675 h 1948"/>
              <a:gd name="T82" fmla="*/ 173 w 3855"/>
              <a:gd name="T83" fmla="*/ 1614 h 1948"/>
              <a:gd name="T84" fmla="*/ 40 w 3855"/>
              <a:gd name="T85" fmla="*/ 1335 h 1948"/>
              <a:gd name="T86" fmla="*/ 405 w 3855"/>
              <a:gd name="T87" fmla="*/ 673 h 1948"/>
              <a:gd name="T88" fmla="*/ 1016 w 3855"/>
              <a:gd name="T89" fmla="*/ 337 h 1948"/>
              <a:gd name="T90" fmla="*/ 1113 w 3855"/>
              <a:gd name="T91" fmla="*/ 305 h 1948"/>
              <a:gd name="T92" fmla="*/ 1467 w 3855"/>
              <a:gd name="T93" fmla="*/ 191 h 1948"/>
              <a:gd name="T94" fmla="*/ 2105 w 3855"/>
              <a:gd name="T95" fmla="*/ 92 h 1948"/>
              <a:gd name="T96" fmla="*/ 2583 w 3855"/>
              <a:gd name="T97" fmla="*/ 130 h 1948"/>
              <a:gd name="T98" fmla="*/ 2672 w 3855"/>
              <a:gd name="T99" fmla="*/ 150 h 1948"/>
              <a:gd name="T100" fmla="*/ 2750 w 3855"/>
              <a:gd name="T101" fmla="*/ 177 h 1948"/>
              <a:gd name="T102" fmla="*/ 3018 w 3855"/>
              <a:gd name="T103" fmla="*/ 303 h 1948"/>
              <a:gd name="T104" fmla="*/ 3673 w 3855"/>
              <a:gd name="T105" fmla="*/ 763 h 1948"/>
              <a:gd name="T106" fmla="*/ 3782 w 3855"/>
              <a:gd name="T107" fmla="*/ 926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55" h="1948">
                <a:moveTo>
                  <a:pt x="3853" y="1056"/>
                </a:moveTo>
                <a:cubicBezTo>
                  <a:pt x="3852" y="1037"/>
                  <a:pt x="3850" y="1019"/>
                  <a:pt x="3846" y="1000"/>
                </a:cubicBezTo>
                <a:cubicBezTo>
                  <a:pt x="3844" y="991"/>
                  <a:pt x="3841" y="982"/>
                  <a:pt x="3839" y="973"/>
                </a:cubicBezTo>
                <a:cubicBezTo>
                  <a:pt x="3837" y="964"/>
                  <a:pt x="3834" y="955"/>
                  <a:pt x="3831" y="946"/>
                </a:cubicBezTo>
                <a:cubicBezTo>
                  <a:pt x="3828" y="937"/>
                  <a:pt x="3825" y="929"/>
                  <a:pt x="3821" y="920"/>
                </a:cubicBezTo>
                <a:cubicBezTo>
                  <a:pt x="3820" y="916"/>
                  <a:pt x="3818" y="912"/>
                  <a:pt x="3816" y="907"/>
                </a:cubicBezTo>
                <a:cubicBezTo>
                  <a:pt x="3814" y="903"/>
                  <a:pt x="3812" y="899"/>
                  <a:pt x="3810" y="895"/>
                </a:cubicBezTo>
                <a:cubicBezTo>
                  <a:pt x="3802" y="877"/>
                  <a:pt x="3792" y="860"/>
                  <a:pt x="3782" y="843"/>
                </a:cubicBezTo>
                <a:cubicBezTo>
                  <a:pt x="3777" y="835"/>
                  <a:pt x="3772" y="827"/>
                  <a:pt x="3766" y="819"/>
                </a:cubicBezTo>
                <a:cubicBezTo>
                  <a:pt x="3763" y="815"/>
                  <a:pt x="3760" y="811"/>
                  <a:pt x="3758" y="807"/>
                </a:cubicBezTo>
                <a:cubicBezTo>
                  <a:pt x="3749" y="795"/>
                  <a:pt x="3749" y="795"/>
                  <a:pt x="3749" y="795"/>
                </a:cubicBezTo>
                <a:cubicBezTo>
                  <a:pt x="3725" y="764"/>
                  <a:pt x="3699" y="735"/>
                  <a:pt x="3671" y="708"/>
                </a:cubicBezTo>
                <a:cubicBezTo>
                  <a:pt x="3663" y="700"/>
                  <a:pt x="3653" y="692"/>
                  <a:pt x="3644" y="683"/>
                </a:cubicBezTo>
                <a:cubicBezTo>
                  <a:pt x="3631" y="671"/>
                  <a:pt x="3631" y="671"/>
                  <a:pt x="3631" y="671"/>
                </a:cubicBezTo>
                <a:cubicBezTo>
                  <a:pt x="3626" y="667"/>
                  <a:pt x="3621" y="663"/>
                  <a:pt x="3616" y="659"/>
                </a:cubicBezTo>
                <a:cubicBezTo>
                  <a:pt x="3602" y="647"/>
                  <a:pt x="3602" y="647"/>
                  <a:pt x="3602" y="647"/>
                </a:cubicBezTo>
                <a:cubicBezTo>
                  <a:pt x="3588" y="636"/>
                  <a:pt x="3588" y="636"/>
                  <a:pt x="3588" y="636"/>
                </a:cubicBezTo>
                <a:cubicBezTo>
                  <a:pt x="3578" y="628"/>
                  <a:pt x="3568" y="621"/>
                  <a:pt x="3559" y="614"/>
                </a:cubicBezTo>
                <a:cubicBezTo>
                  <a:pt x="3501" y="570"/>
                  <a:pt x="3501" y="570"/>
                  <a:pt x="3501" y="570"/>
                </a:cubicBezTo>
                <a:cubicBezTo>
                  <a:pt x="3442" y="527"/>
                  <a:pt x="3442" y="527"/>
                  <a:pt x="3442" y="527"/>
                </a:cubicBezTo>
                <a:cubicBezTo>
                  <a:pt x="3366" y="472"/>
                  <a:pt x="3288" y="419"/>
                  <a:pt x="3208" y="368"/>
                </a:cubicBezTo>
                <a:cubicBezTo>
                  <a:pt x="3091" y="296"/>
                  <a:pt x="2970" y="230"/>
                  <a:pt x="2844" y="174"/>
                </a:cubicBezTo>
                <a:cubicBezTo>
                  <a:pt x="2836" y="170"/>
                  <a:pt x="2827" y="166"/>
                  <a:pt x="2819" y="163"/>
                </a:cubicBezTo>
                <a:cubicBezTo>
                  <a:pt x="2794" y="152"/>
                  <a:pt x="2794" y="152"/>
                  <a:pt x="2794" y="152"/>
                </a:cubicBezTo>
                <a:cubicBezTo>
                  <a:pt x="2777" y="145"/>
                  <a:pt x="2760" y="138"/>
                  <a:pt x="2743" y="132"/>
                </a:cubicBezTo>
                <a:cubicBezTo>
                  <a:pt x="2691" y="113"/>
                  <a:pt x="2691" y="113"/>
                  <a:pt x="2691" y="113"/>
                </a:cubicBezTo>
                <a:cubicBezTo>
                  <a:pt x="2674" y="107"/>
                  <a:pt x="2657" y="102"/>
                  <a:pt x="2639" y="96"/>
                </a:cubicBezTo>
                <a:cubicBezTo>
                  <a:pt x="2613" y="87"/>
                  <a:pt x="2613" y="87"/>
                  <a:pt x="2613" y="87"/>
                </a:cubicBezTo>
                <a:cubicBezTo>
                  <a:pt x="2604" y="84"/>
                  <a:pt x="2596" y="82"/>
                  <a:pt x="2587" y="79"/>
                </a:cubicBezTo>
                <a:cubicBezTo>
                  <a:pt x="2534" y="64"/>
                  <a:pt x="2534" y="64"/>
                  <a:pt x="2534" y="64"/>
                </a:cubicBezTo>
                <a:cubicBezTo>
                  <a:pt x="2480" y="51"/>
                  <a:pt x="2480" y="51"/>
                  <a:pt x="2480" y="51"/>
                </a:cubicBezTo>
                <a:cubicBezTo>
                  <a:pt x="2471" y="49"/>
                  <a:pt x="2462" y="47"/>
                  <a:pt x="2454" y="45"/>
                </a:cubicBezTo>
                <a:cubicBezTo>
                  <a:pt x="2426" y="39"/>
                  <a:pt x="2426" y="39"/>
                  <a:pt x="2426" y="39"/>
                </a:cubicBezTo>
                <a:cubicBezTo>
                  <a:pt x="2353" y="23"/>
                  <a:pt x="2277" y="13"/>
                  <a:pt x="2202" y="6"/>
                </a:cubicBezTo>
                <a:cubicBezTo>
                  <a:pt x="2145" y="2"/>
                  <a:pt x="2145" y="2"/>
                  <a:pt x="2145" y="2"/>
                </a:cubicBezTo>
                <a:cubicBezTo>
                  <a:pt x="2126" y="1"/>
                  <a:pt x="2107" y="1"/>
                  <a:pt x="2088" y="0"/>
                </a:cubicBezTo>
                <a:cubicBezTo>
                  <a:pt x="2078" y="0"/>
                  <a:pt x="2069" y="0"/>
                  <a:pt x="2059" y="0"/>
                </a:cubicBezTo>
                <a:cubicBezTo>
                  <a:pt x="2031" y="1"/>
                  <a:pt x="2031" y="1"/>
                  <a:pt x="2031" y="1"/>
                </a:cubicBezTo>
                <a:cubicBezTo>
                  <a:pt x="2012" y="1"/>
                  <a:pt x="1992" y="2"/>
                  <a:pt x="1973" y="3"/>
                </a:cubicBezTo>
                <a:cubicBezTo>
                  <a:pt x="1862" y="10"/>
                  <a:pt x="1751" y="28"/>
                  <a:pt x="1643" y="56"/>
                </a:cubicBezTo>
                <a:cubicBezTo>
                  <a:pt x="1535" y="84"/>
                  <a:pt x="1430" y="121"/>
                  <a:pt x="1328" y="163"/>
                </a:cubicBezTo>
                <a:cubicBezTo>
                  <a:pt x="1298" y="175"/>
                  <a:pt x="1298" y="175"/>
                  <a:pt x="1298" y="175"/>
                </a:cubicBezTo>
                <a:cubicBezTo>
                  <a:pt x="1294" y="177"/>
                  <a:pt x="1289" y="179"/>
                  <a:pt x="1284" y="181"/>
                </a:cubicBezTo>
                <a:cubicBezTo>
                  <a:pt x="1270" y="188"/>
                  <a:pt x="1270" y="188"/>
                  <a:pt x="1270" y="188"/>
                </a:cubicBezTo>
                <a:cubicBezTo>
                  <a:pt x="1251" y="197"/>
                  <a:pt x="1232" y="205"/>
                  <a:pt x="1212" y="214"/>
                </a:cubicBezTo>
                <a:cubicBezTo>
                  <a:pt x="1196" y="221"/>
                  <a:pt x="1180" y="229"/>
                  <a:pt x="1164" y="237"/>
                </a:cubicBezTo>
                <a:cubicBezTo>
                  <a:pt x="1013" y="289"/>
                  <a:pt x="865" y="351"/>
                  <a:pt x="722" y="423"/>
                </a:cubicBezTo>
                <a:cubicBezTo>
                  <a:pt x="601" y="483"/>
                  <a:pt x="484" y="554"/>
                  <a:pt x="380" y="641"/>
                </a:cubicBezTo>
                <a:cubicBezTo>
                  <a:pt x="337" y="677"/>
                  <a:pt x="296" y="715"/>
                  <a:pt x="258" y="756"/>
                </a:cubicBezTo>
                <a:cubicBezTo>
                  <a:pt x="238" y="777"/>
                  <a:pt x="220" y="798"/>
                  <a:pt x="202" y="819"/>
                </a:cubicBezTo>
                <a:cubicBezTo>
                  <a:pt x="185" y="841"/>
                  <a:pt x="168" y="864"/>
                  <a:pt x="152" y="887"/>
                </a:cubicBezTo>
                <a:cubicBezTo>
                  <a:pt x="121" y="931"/>
                  <a:pt x="93" y="977"/>
                  <a:pt x="70" y="1026"/>
                </a:cubicBezTo>
                <a:cubicBezTo>
                  <a:pt x="59" y="1050"/>
                  <a:pt x="48" y="1075"/>
                  <a:pt x="39" y="1101"/>
                </a:cubicBezTo>
                <a:cubicBezTo>
                  <a:pt x="30" y="1126"/>
                  <a:pt x="23" y="1152"/>
                  <a:pt x="16" y="1178"/>
                </a:cubicBezTo>
                <a:cubicBezTo>
                  <a:pt x="12" y="1199"/>
                  <a:pt x="8" y="1219"/>
                  <a:pt x="5" y="1240"/>
                </a:cubicBezTo>
                <a:cubicBezTo>
                  <a:pt x="3" y="1261"/>
                  <a:pt x="1" y="1282"/>
                  <a:pt x="1" y="1303"/>
                </a:cubicBezTo>
                <a:cubicBezTo>
                  <a:pt x="0" y="1324"/>
                  <a:pt x="1" y="1346"/>
                  <a:pt x="4" y="1366"/>
                </a:cubicBezTo>
                <a:cubicBezTo>
                  <a:pt x="6" y="1387"/>
                  <a:pt x="10" y="1408"/>
                  <a:pt x="15" y="1429"/>
                </a:cubicBezTo>
                <a:cubicBezTo>
                  <a:pt x="20" y="1449"/>
                  <a:pt x="26" y="1469"/>
                  <a:pt x="34" y="1488"/>
                </a:cubicBezTo>
                <a:cubicBezTo>
                  <a:pt x="38" y="1498"/>
                  <a:pt x="43" y="1508"/>
                  <a:pt x="47" y="1517"/>
                </a:cubicBezTo>
                <a:cubicBezTo>
                  <a:pt x="55" y="1531"/>
                  <a:pt x="55" y="1531"/>
                  <a:pt x="55" y="1531"/>
                </a:cubicBezTo>
                <a:cubicBezTo>
                  <a:pt x="57" y="1536"/>
                  <a:pt x="60" y="1540"/>
                  <a:pt x="63" y="1544"/>
                </a:cubicBezTo>
                <a:cubicBezTo>
                  <a:pt x="74" y="1562"/>
                  <a:pt x="86" y="1579"/>
                  <a:pt x="100" y="1595"/>
                </a:cubicBezTo>
                <a:cubicBezTo>
                  <a:pt x="113" y="1611"/>
                  <a:pt x="128" y="1626"/>
                  <a:pt x="144" y="1640"/>
                </a:cubicBezTo>
                <a:cubicBezTo>
                  <a:pt x="172" y="1663"/>
                  <a:pt x="202" y="1683"/>
                  <a:pt x="234" y="1698"/>
                </a:cubicBezTo>
                <a:cubicBezTo>
                  <a:pt x="246" y="1704"/>
                  <a:pt x="246" y="1704"/>
                  <a:pt x="246" y="1704"/>
                </a:cubicBezTo>
                <a:cubicBezTo>
                  <a:pt x="259" y="1710"/>
                  <a:pt x="259" y="1710"/>
                  <a:pt x="259" y="1710"/>
                </a:cubicBezTo>
                <a:cubicBezTo>
                  <a:pt x="267" y="1713"/>
                  <a:pt x="275" y="1717"/>
                  <a:pt x="284" y="1720"/>
                </a:cubicBezTo>
                <a:cubicBezTo>
                  <a:pt x="292" y="1723"/>
                  <a:pt x="301" y="1727"/>
                  <a:pt x="309" y="1730"/>
                </a:cubicBezTo>
                <a:cubicBezTo>
                  <a:pt x="334" y="1739"/>
                  <a:pt x="334" y="1739"/>
                  <a:pt x="334" y="1739"/>
                </a:cubicBezTo>
                <a:cubicBezTo>
                  <a:pt x="402" y="1763"/>
                  <a:pt x="471" y="1784"/>
                  <a:pt x="541" y="1802"/>
                </a:cubicBezTo>
                <a:cubicBezTo>
                  <a:pt x="675" y="1836"/>
                  <a:pt x="811" y="1861"/>
                  <a:pt x="948" y="1882"/>
                </a:cubicBezTo>
                <a:cubicBezTo>
                  <a:pt x="1039" y="1895"/>
                  <a:pt x="1131" y="1906"/>
                  <a:pt x="1223" y="1915"/>
                </a:cubicBezTo>
                <a:cubicBezTo>
                  <a:pt x="1315" y="1924"/>
                  <a:pt x="1407" y="1931"/>
                  <a:pt x="1499" y="1936"/>
                </a:cubicBezTo>
                <a:cubicBezTo>
                  <a:pt x="1684" y="1946"/>
                  <a:pt x="1870" y="1948"/>
                  <a:pt x="2055" y="1943"/>
                </a:cubicBezTo>
                <a:cubicBezTo>
                  <a:pt x="2161" y="1941"/>
                  <a:pt x="2267" y="1936"/>
                  <a:pt x="2372" y="1928"/>
                </a:cubicBezTo>
                <a:cubicBezTo>
                  <a:pt x="2427" y="1924"/>
                  <a:pt x="2481" y="1919"/>
                  <a:pt x="2535" y="1913"/>
                </a:cubicBezTo>
                <a:cubicBezTo>
                  <a:pt x="2599" y="1907"/>
                  <a:pt x="2662" y="1901"/>
                  <a:pt x="2726" y="1892"/>
                </a:cubicBezTo>
                <a:cubicBezTo>
                  <a:pt x="2838" y="1876"/>
                  <a:pt x="2949" y="1854"/>
                  <a:pt x="3058" y="1827"/>
                </a:cubicBezTo>
                <a:cubicBezTo>
                  <a:pt x="3102" y="1817"/>
                  <a:pt x="3146" y="1805"/>
                  <a:pt x="3189" y="1792"/>
                </a:cubicBezTo>
                <a:cubicBezTo>
                  <a:pt x="3232" y="1778"/>
                  <a:pt x="3275" y="1763"/>
                  <a:pt x="3317" y="1746"/>
                </a:cubicBezTo>
                <a:cubicBezTo>
                  <a:pt x="3358" y="1728"/>
                  <a:pt x="3399" y="1708"/>
                  <a:pt x="3438" y="1684"/>
                </a:cubicBezTo>
                <a:cubicBezTo>
                  <a:pt x="3476" y="1660"/>
                  <a:pt x="3513" y="1634"/>
                  <a:pt x="3549" y="1606"/>
                </a:cubicBezTo>
                <a:cubicBezTo>
                  <a:pt x="3598" y="1567"/>
                  <a:pt x="3644" y="1525"/>
                  <a:pt x="3686" y="1478"/>
                </a:cubicBezTo>
                <a:cubicBezTo>
                  <a:pt x="3727" y="1431"/>
                  <a:pt x="3764" y="1379"/>
                  <a:pt x="3793" y="1323"/>
                </a:cubicBezTo>
                <a:cubicBezTo>
                  <a:pt x="3827" y="1258"/>
                  <a:pt x="3850" y="1186"/>
                  <a:pt x="3854" y="1111"/>
                </a:cubicBezTo>
                <a:cubicBezTo>
                  <a:pt x="3855" y="1093"/>
                  <a:pt x="3855" y="1074"/>
                  <a:pt x="3853" y="1056"/>
                </a:cubicBezTo>
                <a:close/>
                <a:moveTo>
                  <a:pt x="1823" y="59"/>
                </a:moveTo>
                <a:cubicBezTo>
                  <a:pt x="1921" y="43"/>
                  <a:pt x="2019" y="37"/>
                  <a:pt x="2118" y="39"/>
                </a:cubicBezTo>
                <a:cubicBezTo>
                  <a:pt x="2127" y="39"/>
                  <a:pt x="2136" y="39"/>
                  <a:pt x="2146" y="40"/>
                </a:cubicBezTo>
                <a:cubicBezTo>
                  <a:pt x="2174" y="41"/>
                  <a:pt x="2174" y="41"/>
                  <a:pt x="2174" y="41"/>
                </a:cubicBezTo>
                <a:cubicBezTo>
                  <a:pt x="2202" y="43"/>
                  <a:pt x="2202" y="43"/>
                  <a:pt x="2202" y="43"/>
                </a:cubicBezTo>
                <a:cubicBezTo>
                  <a:pt x="2211" y="44"/>
                  <a:pt x="2220" y="44"/>
                  <a:pt x="2230" y="46"/>
                </a:cubicBezTo>
                <a:cubicBezTo>
                  <a:pt x="2283" y="52"/>
                  <a:pt x="2283" y="52"/>
                  <a:pt x="2283" y="52"/>
                </a:cubicBezTo>
                <a:cubicBezTo>
                  <a:pt x="2267" y="51"/>
                  <a:pt x="2267" y="51"/>
                  <a:pt x="2267" y="51"/>
                </a:cubicBezTo>
                <a:cubicBezTo>
                  <a:pt x="2094" y="47"/>
                  <a:pt x="1919" y="63"/>
                  <a:pt x="1746" y="91"/>
                </a:cubicBezTo>
                <a:cubicBezTo>
                  <a:pt x="1662" y="105"/>
                  <a:pt x="1579" y="122"/>
                  <a:pt x="1496" y="141"/>
                </a:cubicBezTo>
                <a:cubicBezTo>
                  <a:pt x="1493" y="142"/>
                  <a:pt x="1489" y="143"/>
                  <a:pt x="1486" y="144"/>
                </a:cubicBezTo>
                <a:cubicBezTo>
                  <a:pt x="1502" y="138"/>
                  <a:pt x="1519" y="133"/>
                  <a:pt x="1535" y="128"/>
                </a:cubicBezTo>
                <a:cubicBezTo>
                  <a:pt x="1629" y="98"/>
                  <a:pt x="1726" y="74"/>
                  <a:pt x="1823" y="59"/>
                </a:cubicBezTo>
                <a:close/>
                <a:moveTo>
                  <a:pt x="3775" y="1271"/>
                </a:moveTo>
                <a:cubicBezTo>
                  <a:pt x="3744" y="1341"/>
                  <a:pt x="3699" y="1405"/>
                  <a:pt x="3647" y="1463"/>
                </a:cubicBezTo>
                <a:cubicBezTo>
                  <a:pt x="3580" y="1536"/>
                  <a:pt x="3501" y="1599"/>
                  <a:pt x="3416" y="1652"/>
                </a:cubicBezTo>
                <a:cubicBezTo>
                  <a:pt x="3411" y="1655"/>
                  <a:pt x="3406" y="1659"/>
                  <a:pt x="3400" y="1662"/>
                </a:cubicBezTo>
                <a:cubicBezTo>
                  <a:pt x="3384" y="1671"/>
                  <a:pt x="3384" y="1671"/>
                  <a:pt x="3384" y="1671"/>
                </a:cubicBezTo>
                <a:cubicBezTo>
                  <a:pt x="3379" y="1674"/>
                  <a:pt x="3374" y="1677"/>
                  <a:pt x="3368" y="1680"/>
                </a:cubicBezTo>
                <a:cubicBezTo>
                  <a:pt x="3352" y="1688"/>
                  <a:pt x="3352" y="1688"/>
                  <a:pt x="3352" y="1688"/>
                </a:cubicBezTo>
                <a:cubicBezTo>
                  <a:pt x="3330" y="1699"/>
                  <a:pt x="3307" y="1709"/>
                  <a:pt x="3284" y="1719"/>
                </a:cubicBezTo>
                <a:cubicBezTo>
                  <a:pt x="3238" y="1737"/>
                  <a:pt x="3190" y="1753"/>
                  <a:pt x="3142" y="1767"/>
                </a:cubicBezTo>
                <a:cubicBezTo>
                  <a:pt x="3032" y="1799"/>
                  <a:pt x="2919" y="1821"/>
                  <a:pt x="2806" y="1839"/>
                </a:cubicBezTo>
                <a:cubicBezTo>
                  <a:pt x="2737" y="1851"/>
                  <a:pt x="2667" y="1862"/>
                  <a:pt x="2597" y="1870"/>
                </a:cubicBezTo>
                <a:cubicBezTo>
                  <a:pt x="2522" y="1879"/>
                  <a:pt x="2447" y="1884"/>
                  <a:pt x="2372" y="1890"/>
                </a:cubicBezTo>
                <a:cubicBezTo>
                  <a:pt x="2306" y="1894"/>
                  <a:pt x="2239" y="1899"/>
                  <a:pt x="2173" y="1901"/>
                </a:cubicBezTo>
                <a:cubicBezTo>
                  <a:pt x="1984" y="1909"/>
                  <a:pt x="1795" y="1908"/>
                  <a:pt x="1607" y="1901"/>
                </a:cubicBezTo>
                <a:cubicBezTo>
                  <a:pt x="1553" y="1899"/>
                  <a:pt x="1499" y="1897"/>
                  <a:pt x="1445" y="1894"/>
                </a:cubicBezTo>
                <a:cubicBezTo>
                  <a:pt x="1391" y="1891"/>
                  <a:pt x="1337" y="1887"/>
                  <a:pt x="1283" y="1883"/>
                </a:cubicBezTo>
                <a:cubicBezTo>
                  <a:pt x="1196" y="1875"/>
                  <a:pt x="1108" y="1864"/>
                  <a:pt x="1021" y="1852"/>
                </a:cubicBezTo>
                <a:cubicBezTo>
                  <a:pt x="929" y="1840"/>
                  <a:pt x="837" y="1825"/>
                  <a:pt x="746" y="1808"/>
                </a:cubicBezTo>
                <a:cubicBezTo>
                  <a:pt x="701" y="1799"/>
                  <a:pt x="655" y="1789"/>
                  <a:pt x="610" y="1779"/>
                </a:cubicBezTo>
                <a:cubicBezTo>
                  <a:pt x="565" y="1768"/>
                  <a:pt x="521" y="1756"/>
                  <a:pt x="476" y="1744"/>
                </a:cubicBezTo>
                <a:cubicBezTo>
                  <a:pt x="421" y="1728"/>
                  <a:pt x="367" y="1711"/>
                  <a:pt x="314" y="1691"/>
                </a:cubicBezTo>
                <a:cubicBezTo>
                  <a:pt x="294" y="1683"/>
                  <a:pt x="294" y="1683"/>
                  <a:pt x="294" y="1683"/>
                </a:cubicBezTo>
                <a:cubicBezTo>
                  <a:pt x="287" y="1680"/>
                  <a:pt x="281" y="1678"/>
                  <a:pt x="275" y="1675"/>
                </a:cubicBezTo>
                <a:cubicBezTo>
                  <a:pt x="268" y="1672"/>
                  <a:pt x="262" y="1670"/>
                  <a:pt x="256" y="1667"/>
                </a:cubicBezTo>
                <a:cubicBezTo>
                  <a:pt x="250" y="1664"/>
                  <a:pt x="244" y="1661"/>
                  <a:pt x="238" y="1658"/>
                </a:cubicBezTo>
                <a:cubicBezTo>
                  <a:pt x="215" y="1645"/>
                  <a:pt x="193" y="1631"/>
                  <a:pt x="173" y="1614"/>
                </a:cubicBezTo>
                <a:cubicBezTo>
                  <a:pt x="152" y="1597"/>
                  <a:pt x="134" y="1578"/>
                  <a:pt x="118" y="1557"/>
                </a:cubicBezTo>
                <a:cubicBezTo>
                  <a:pt x="102" y="1537"/>
                  <a:pt x="88" y="1514"/>
                  <a:pt x="77" y="1490"/>
                </a:cubicBezTo>
                <a:cubicBezTo>
                  <a:pt x="54" y="1442"/>
                  <a:pt x="43" y="1389"/>
                  <a:pt x="40" y="1335"/>
                </a:cubicBezTo>
                <a:cubicBezTo>
                  <a:pt x="37" y="1270"/>
                  <a:pt x="48" y="1203"/>
                  <a:pt x="69" y="1139"/>
                </a:cubicBezTo>
                <a:cubicBezTo>
                  <a:pt x="89" y="1075"/>
                  <a:pt x="119" y="1013"/>
                  <a:pt x="155" y="955"/>
                </a:cubicBezTo>
                <a:cubicBezTo>
                  <a:pt x="221" y="849"/>
                  <a:pt x="307" y="754"/>
                  <a:pt x="405" y="673"/>
                </a:cubicBezTo>
                <a:cubicBezTo>
                  <a:pt x="451" y="635"/>
                  <a:pt x="500" y="600"/>
                  <a:pt x="550" y="567"/>
                </a:cubicBezTo>
                <a:cubicBezTo>
                  <a:pt x="600" y="535"/>
                  <a:pt x="652" y="505"/>
                  <a:pt x="706" y="477"/>
                </a:cubicBezTo>
                <a:cubicBezTo>
                  <a:pt x="806" y="425"/>
                  <a:pt x="910" y="379"/>
                  <a:pt x="1016" y="337"/>
                </a:cubicBezTo>
                <a:cubicBezTo>
                  <a:pt x="1020" y="339"/>
                  <a:pt x="1024" y="341"/>
                  <a:pt x="1026" y="342"/>
                </a:cubicBezTo>
                <a:cubicBezTo>
                  <a:pt x="1042" y="343"/>
                  <a:pt x="1067" y="329"/>
                  <a:pt x="1078" y="323"/>
                </a:cubicBezTo>
                <a:cubicBezTo>
                  <a:pt x="1091" y="317"/>
                  <a:pt x="1102" y="311"/>
                  <a:pt x="1113" y="305"/>
                </a:cubicBezTo>
                <a:cubicBezTo>
                  <a:pt x="1124" y="300"/>
                  <a:pt x="1135" y="295"/>
                  <a:pt x="1145" y="290"/>
                </a:cubicBezTo>
                <a:cubicBezTo>
                  <a:pt x="1149" y="288"/>
                  <a:pt x="1152" y="286"/>
                  <a:pt x="1155" y="285"/>
                </a:cubicBezTo>
                <a:cubicBezTo>
                  <a:pt x="1258" y="249"/>
                  <a:pt x="1362" y="217"/>
                  <a:pt x="1467" y="191"/>
                </a:cubicBezTo>
                <a:cubicBezTo>
                  <a:pt x="1525" y="176"/>
                  <a:pt x="1582" y="164"/>
                  <a:pt x="1640" y="152"/>
                </a:cubicBezTo>
                <a:cubicBezTo>
                  <a:pt x="1698" y="141"/>
                  <a:pt x="1757" y="130"/>
                  <a:pt x="1815" y="122"/>
                </a:cubicBezTo>
                <a:cubicBezTo>
                  <a:pt x="1911" y="108"/>
                  <a:pt x="2008" y="96"/>
                  <a:pt x="2105" y="92"/>
                </a:cubicBezTo>
                <a:cubicBezTo>
                  <a:pt x="2182" y="89"/>
                  <a:pt x="2258" y="90"/>
                  <a:pt x="2333" y="95"/>
                </a:cubicBezTo>
                <a:cubicBezTo>
                  <a:pt x="2409" y="100"/>
                  <a:pt x="2483" y="110"/>
                  <a:pt x="2556" y="125"/>
                </a:cubicBezTo>
                <a:cubicBezTo>
                  <a:pt x="2565" y="127"/>
                  <a:pt x="2574" y="128"/>
                  <a:pt x="2583" y="130"/>
                </a:cubicBezTo>
                <a:cubicBezTo>
                  <a:pt x="2587" y="131"/>
                  <a:pt x="2591" y="132"/>
                  <a:pt x="2596" y="133"/>
                </a:cubicBezTo>
                <a:cubicBezTo>
                  <a:pt x="2600" y="134"/>
                  <a:pt x="2604" y="135"/>
                  <a:pt x="2609" y="136"/>
                </a:cubicBezTo>
                <a:cubicBezTo>
                  <a:pt x="2627" y="140"/>
                  <a:pt x="2647" y="144"/>
                  <a:pt x="2672" y="150"/>
                </a:cubicBezTo>
                <a:cubicBezTo>
                  <a:pt x="2675" y="150"/>
                  <a:pt x="2677" y="150"/>
                  <a:pt x="2679" y="150"/>
                </a:cubicBezTo>
                <a:cubicBezTo>
                  <a:pt x="2735" y="172"/>
                  <a:pt x="2735" y="172"/>
                  <a:pt x="2735" y="172"/>
                </a:cubicBezTo>
                <a:cubicBezTo>
                  <a:pt x="2740" y="173"/>
                  <a:pt x="2745" y="175"/>
                  <a:pt x="2750" y="177"/>
                </a:cubicBezTo>
                <a:cubicBezTo>
                  <a:pt x="2764" y="183"/>
                  <a:pt x="2764" y="183"/>
                  <a:pt x="2764" y="183"/>
                </a:cubicBezTo>
                <a:cubicBezTo>
                  <a:pt x="2793" y="195"/>
                  <a:pt x="2793" y="195"/>
                  <a:pt x="2793" y="195"/>
                </a:cubicBezTo>
                <a:cubicBezTo>
                  <a:pt x="2870" y="227"/>
                  <a:pt x="2945" y="263"/>
                  <a:pt x="3018" y="303"/>
                </a:cubicBezTo>
                <a:cubicBezTo>
                  <a:pt x="3194" y="399"/>
                  <a:pt x="3359" y="512"/>
                  <a:pt x="3519" y="632"/>
                </a:cubicBezTo>
                <a:cubicBezTo>
                  <a:pt x="3556" y="659"/>
                  <a:pt x="3592" y="686"/>
                  <a:pt x="3625" y="716"/>
                </a:cubicBezTo>
                <a:cubicBezTo>
                  <a:pt x="3642" y="731"/>
                  <a:pt x="3657" y="747"/>
                  <a:pt x="3673" y="763"/>
                </a:cubicBezTo>
                <a:cubicBezTo>
                  <a:pt x="3688" y="779"/>
                  <a:pt x="3702" y="796"/>
                  <a:pt x="3716" y="813"/>
                </a:cubicBezTo>
                <a:cubicBezTo>
                  <a:pt x="3729" y="831"/>
                  <a:pt x="3741" y="849"/>
                  <a:pt x="3753" y="868"/>
                </a:cubicBezTo>
                <a:cubicBezTo>
                  <a:pt x="3764" y="886"/>
                  <a:pt x="3774" y="906"/>
                  <a:pt x="3782" y="926"/>
                </a:cubicBezTo>
                <a:cubicBezTo>
                  <a:pt x="3799" y="965"/>
                  <a:pt x="3810" y="1007"/>
                  <a:pt x="3814" y="1050"/>
                </a:cubicBezTo>
                <a:cubicBezTo>
                  <a:pt x="3821" y="1125"/>
                  <a:pt x="3806" y="1201"/>
                  <a:pt x="3775" y="1271"/>
                </a:cubicBezTo>
                <a:close/>
              </a:path>
            </a:pathLst>
          </a:custGeom>
          <a:solidFill>
            <a:schemeClr val="accent1">
              <a:lumMod val="40000"/>
              <a:lumOff val="6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Title 9"/>
          <p:cNvSpPr>
            <a:spLocks noGrp="1"/>
          </p:cNvSpPr>
          <p:nvPr>
            <p:ph type="title"/>
          </p:nvPr>
        </p:nvSpPr>
        <p:spPr/>
        <p:txBody>
          <a:bodyPr/>
          <a:lstStyle/>
          <a:p>
            <a:r>
              <a:rPr lang="en-US" dirty="0" smtClean="0"/>
              <a:t>Ecosystems Will Also Be Part of Digital Business Models</a:t>
            </a:r>
            <a:endParaRPr lang="en-US" dirty="0"/>
          </a:p>
        </p:txBody>
      </p:sp>
      <p:grpSp>
        <p:nvGrpSpPr>
          <p:cNvPr id="9" name="Group 8"/>
          <p:cNvGrpSpPr/>
          <p:nvPr/>
        </p:nvGrpSpPr>
        <p:grpSpPr>
          <a:xfrm>
            <a:off x="8110991" y="2911145"/>
            <a:ext cx="3838764" cy="2099160"/>
            <a:chOff x="8110991" y="2911145"/>
            <a:chExt cx="3838764" cy="2099160"/>
          </a:xfrm>
        </p:grpSpPr>
        <p:sp>
          <p:nvSpPr>
            <p:cNvPr id="97" name="TextBox 96"/>
            <p:cNvSpPr txBox="1"/>
            <p:nvPr/>
          </p:nvSpPr>
          <p:spPr>
            <a:xfrm>
              <a:off x="9543373" y="3998057"/>
              <a:ext cx="2001372" cy="424732"/>
            </a:xfrm>
            <a:prstGeom prst="rect">
              <a:avLst/>
            </a:prstGeom>
            <a:noFill/>
          </p:spPr>
          <p:txBody>
            <a:bodyPr wrap="square" rtlCol="0">
              <a:spAutoFit/>
            </a:bodyPr>
            <a:lstStyle/>
            <a:p>
              <a:r>
                <a:rPr lang="en-US" dirty="0">
                  <a:solidFill>
                    <a:srgbClr val="FCAF17"/>
                  </a:solidFill>
                  <a:latin typeface="Kristen ITC" panose="03050502040202030202" pitchFamily="66" charset="0"/>
                </a:rPr>
                <a:t>ERP</a:t>
              </a:r>
            </a:p>
          </p:txBody>
        </p:sp>
        <p:sp>
          <p:nvSpPr>
            <p:cNvPr id="98" name="TextBox 97"/>
            <p:cNvSpPr txBox="1"/>
            <p:nvPr/>
          </p:nvSpPr>
          <p:spPr>
            <a:xfrm>
              <a:off x="9948383" y="3438103"/>
              <a:ext cx="2001372" cy="424732"/>
            </a:xfrm>
            <a:prstGeom prst="rect">
              <a:avLst/>
            </a:prstGeom>
            <a:noFill/>
          </p:spPr>
          <p:txBody>
            <a:bodyPr wrap="square" rtlCol="0">
              <a:spAutoFit/>
            </a:bodyPr>
            <a:lstStyle/>
            <a:p>
              <a:r>
                <a:rPr lang="en-US" dirty="0">
                  <a:solidFill>
                    <a:srgbClr val="FCAF17"/>
                  </a:solidFill>
                  <a:latin typeface="Kristen ITC" panose="03050502040202030202" pitchFamily="66" charset="0"/>
                </a:rPr>
                <a:t>CRM</a:t>
              </a:r>
            </a:p>
          </p:txBody>
        </p:sp>
        <p:sp>
          <p:nvSpPr>
            <p:cNvPr id="100" name="TextBox 99"/>
            <p:cNvSpPr txBox="1"/>
            <p:nvPr/>
          </p:nvSpPr>
          <p:spPr>
            <a:xfrm>
              <a:off x="8641677" y="4585573"/>
              <a:ext cx="2321597" cy="424732"/>
            </a:xfrm>
            <a:prstGeom prst="rect">
              <a:avLst/>
            </a:prstGeom>
            <a:noFill/>
          </p:spPr>
          <p:txBody>
            <a:bodyPr wrap="square" rtlCol="0">
              <a:spAutoFit/>
            </a:bodyPr>
            <a:lstStyle/>
            <a:p>
              <a:r>
                <a:rPr lang="en-US" dirty="0" smtClean="0">
                  <a:solidFill>
                    <a:srgbClr val="FCAF17"/>
                  </a:solidFill>
                  <a:latin typeface="Kristen ITC" panose="03050502040202030202" pitchFamily="66" charset="0"/>
                </a:rPr>
                <a:t>Core Systems</a:t>
              </a:r>
              <a:endParaRPr lang="en-US" dirty="0">
                <a:solidFill>
                  <a:srgbClr val="FCAF17"/>
                </a:solidFill>
                <a:latin typeface="Kristen ITC" panose="03050502040202030202" pitchFamily="66" charset="0"/>
              </a:endParaRPr>
            </a:p>
          </p:txBody>
        </p:sp>
        <p:sp>
          <p:nvSpPr>
            <p:cNvPr id="87" name="TextBox 86"/>
            <p:cNvSpPr txBox="1"/>
            <p:nvPr/>
          </p:nvSpPr>
          <p:spPr>
            <a:xfrm>
              <a:off x="9444948" y="3371198"/>
              <a:ext cx="1249748" cy="590931"/>
            </a:xfrm>
            <a:prstGeom prst="rect">
              <a:avLst/>
            </a:prstGeom>
            <a:noFill/>
          </p:spPr>
          <p:txBody>
            <a:bodyPr wrap="square" rtlCol="0">
              <a:spAutoFit/>
            </a:bodyPr>
            <a:lstStyle/>
            <a:p>
              <a:r>
                <a:rPr lang="en-US" sz="3600" dirty="0">
                  <a:solidFill>
                    <a:srgbClr val="FFFFFF"/>
                  </a:solidFill>
                  <a:latin typeface="Kristen ITC" panose="03050502040202030202" pitchFamily="66" charset="0"/>
                </a:rPr>
                <a:t>IT</a:t>
              </a:r>
            </a:p>
          </p:txBody>
        </p:sp>
        <p:sp>
          <p:nvSpPr>
            <p:cNvPr id="24" name="TextBox 23"/>
            <p:cNvSpPr txBox="1"/>
            <p:nvPr/>
          </p:nvSpPr>
          <p:spPr>
            <a:xfrm>
              <a:off x="8110991" y="3033592"/>
              <a:ext cx="2001372" cy="431785"/>
            </a:xfrm>
            <a:prstGeom prst="rect">
              <a:avLst/>
            </a:prstGeom>
            <a:noFill/>
          </p:spPr>
          <p:txBody>
            <a:bodyPr wrap="square" rtlCol="0">
              <a:spAutoFit/>
            </a:bodyPr>
            <a:lstStyle/>
            <a:p>
              <a:r>
                <a:rPr lang="en-US" dirty="0" smtClean="0">
                  <a:solidFill>
                    <a:srgbClr val="FCAF17"/>
                  </a:solidFill>
                  <a:latin typeface="Kristen ITC" panose="03050502040202030202" pitchFamily="66" charset="0"/>
                </a:rPr>
                <a:t>BIM</a:t>
              </a:r>
              <a:endParaRPr lang="en-US" dirty="0">
                <a:solidFill>
                  <a:srgbClr val="FCAF17"/>
                </a:solidFill>
                <a:latin typeface="Kristen ITC" panose="03050502040202030202" pitchFamily="66" charset="0"/>
              </a:endParaRPr>
            </a:p>
          </p:txBody>
        </p:sp>
        <p:sp>
          <p:nvSpPr>
            <p:cNvPr id="25" name="TextBox 24"/>
            <p:cNvSpPr txBox="1"/>
            <p:nvPr/>
          </p:nvSpPr>
          <p:spPr>
            <a:xfrm>
              <a:off x="8396523" y="4058615"/>
              <a:ext cx="2001372" cy="431785"/>
            </a:xfrm>
            <a:prstGeom prst="rect">
              <a:avLst/>
            </a:prstGeom>
            <a:noFill/>
          </p:spPr>
          <p:txBody>
            <a:bodyPr wrap="square" rtlCol="0">
              <a:spAutoFit/>
            </a:bodyPr>
            <a:lstStyle/>
            <a:p>
              <a:r>
                <a:rPr lang="en-US" dirty="0" smtClean="0">
                  <a:solidFill>
                    <a:srgbClr val="FCAF17"/>
                  </a:solidFill>
                  <a:latin typeface="Kristen ITC" panose="03050502040202030202" pitchFamily="66" charset="0"/>
                </a:rPr>
                <a:t>MES</a:t>
              </a:r>
              <a:endParaRPr lang="en-US" dirty="0">
                <a:solidFill>
                  <a:srgbClr val="FCAF17"/>
                </a:solidFill>
                <a:latin typeface="Kristen ITC" panose="03050502040202030202" pitchFamily="66" charset="0"/>
              </a:endParaRPr>
            </a:p>
          </p:txBody>
        </p:sp>
        <p:sp>
          <p:nvSpPr>
            <p:cNvPr id="26" name="TextBox 25"/>
            <p:cNvSpPr txBox="1"/>
            <p:nvPr/>
          </p:nvSpPr>
          <p:spPr>
            <a:xfrm>
              <a:off x="9362516" y="2911145"/>
              <a:ext cx="2001372" cy="431785"/>
            </a:xfrm>
            <a:prstGeom prst="rect">
              <a:avLst/>
            </a:prstGeom>
            <a:noFill/>
          </p:spPr>
          <p:txBody>
            <a:bodyPr wrap="square" rtlCol="0">
              <a:spAutoFit/>
            </a:bodyPr>
            <a:lstStyle/>
            <a:p>
              <a:r>
                <a:rPr lang="en-US" dirty="0" smtClean="0">
                  <a:solidFill>
                    <a:srgbClr val="FCAF17"/>
                  </a:solidFill>
                  <a:latin typeface="Kristen ITC" panose="03050502040202030202" pitchFamily="66" charset="0"/>
                </a:rPr>
                <a:t>PLM</a:t>
              </a:r>
              <a:endParaRPr lang="en-US" dirty="0">
                <a:solidFill>
                  <a:srgbClr val="FCAF17"/>
                </a:solidFill>
                <a:latin typeface="Kristen ITC" panose="03050502040202030202" pitchFamily="66" charset="0"/>
              </a:endParaRPr>
            </a:p>
          </p:txBody>
        </p:sp>
      </p:grpSp>
    </p:spTree>
    <p:extLst>
      <p:ext uri="{BB962C8B-B14F-4D97-AF65-F5344CB8AC3E}">
        <p14:creationId xmlns:p14="http://schemas.microsoft.com/office/powerpoint/2010/main" val="2970041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1893640" y="1325563"/>
            <a:ext cx="2947034" cy="4396036"/>
          </a:xfrm>
          <a:prstGeom prst="rect">
            <a:avLst/>
          </a:prstGeom>
          <a:solidFill>
            <a:srgbClr val="46A33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rgbClr val="CDCDCD"/>
              </a:solidFill>
            </a:endParaRPr>
          </a:p>
        </p:txBody>
      </p:sp>
      <p:sp>
        <p:nvSpPr>
          <p:cNvPr id="35" name="Rectangle 34"/>
          <p:cNvSpPr/>
          <p:nvPr/>
        </p:nvSpPr>
        <p:spPr bwMode="auto">
          <a:xfrm>
            <a:off x="4830362" y="1325563"/>
            <a:ext cx="2916805" cy="4396036"/>
          </a:xfrm>
          <a:prstGeom prst="rect">
            <a:avLst/>
          </a:prstGeom>
          <a:solidFill>
            <a:srgbClr val="6697C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rgbClr val="CDCDCD"/>
              </a:solidFill>
            </a:endParaRPr>
          </a:p>
        </p:txBody>
      </p:sp>
      <p:sp>
        <p:nvSpPr>
          <p:cNvPr id="42" name="Rectangle 41"/>
          <p:cNvSpPr/>
          <p:nvPr/>
        </p:nvSpPr>
        <p:spPr bwMode="auto">
          <a:xfrm>
            <a:off x="7737932" y="1327638"/>
            <a:ext cx="2462551" cy="4393961"/>
          </a:xfrm>
          <a:prstGeom prst="rect">
            <a:avLst/>
          </a:prstGeom>
          <a:solidFill>
            <a:schemeClr val="accent2">
              <a:lumMod val="5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rgbClr val="000000"/>
              </a:solidFill>
            </a:endParaRPr>
          </a:p>
        </p:txBody>
      </p:sp>
      <p:sp>
        <p:nvSpPr>
          <p:cNvPr id="5123" name="Text Box 3"/>
          <p:cNvSpPr txBox="1">
            <a:spLocks noChangeArrowheads="1"/>
          </p:cNvSpPr>
          <p:nvPr>
            <p:custDataLst>
              <p:tags r:id="rId1"/>
            </p:custDataLst>
          </p:nvPr>
        </p:nvSpPr>
        <p:spPr bwMode="gray">
          <a:xfrm>
            <a:off x="1902432" y="4589712"/>
            <a:ext cx="1249060"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en-US" sz="1800" dirty="0">
                <a:solidFill>
                  <a:srgbClr val="CDCDCD">
                    <a:lumMod val="10000"/>
                  </a:srgbClr>
                </a:solidFill>
                <a:cs typeface="Arial" charset="0"/>
              </a:rPr>
              <a:t>Innovation</a:t>
            </a:r>
          </a:p>
          <a:p>
            <a:pPr eaLnBrk="1" hangingPunct="1">
              <a:spcBef>
                <a:spcPct val="0"/>
              </a:spcBef>
            </a:pPr>
            <a:r>
              <a:rPr lang="en-US" sz="1800" dirty="0">
                <a:solidFill>
                  <a:srgbClr val="CDCDCD">
                    <a:lumMod val="10000"/>
                  </a:srgbClr>
                </a:solidFill>
                <a:cs typeface="Arial" charset="0"/>
              </a:rPr>
              <a:t>Trigger</a:t>
            </a:r>
          </a:p>
        </p:txBody>
      </p:sp>
      <p:sp>
        <p:nvSpPr>
          <p:cNvPr id="5124" name="Text Box 4"/>
          <p:cNvSpPr txBox="1">
            <a:spLocks noChangeArrowheads="1"/>
          </p:cNvSpPr>
          <p:nvPr>
            <p:custDataLst>
              <p:tags r:id="rId2"/>
            </p:custDataLst>
          </p:nvPr>
        </p:nvSpPr>
        <p:spPr bwMode="gray">
          <a:xfrm>
            <a:off x="3419138" y="1953596"/>
            <a:ext cx="200977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en-US" sz="1600" dirty="0">
                <a:solidFill>
                  <a:srgbClr val="CDCDCD">
                    <a:lumMod val="10000"/>
                  </a:srgbClr>
                </a:solidFill>
                <a:cs typeface="Arial" charset="0"/>
              </a:rPr>
              <a:t>Peak of Inflated Expectations</a:t>
            </a:r>
          </a:p>
        </p:txBody>
      </p:sp>
      <p:sp>
        <p:nvSpPr>
          <p:cNvPr id="5125" name="Text Box 5"/>
          <p:cNvSpPr txBox="1">
            <a:spLocks noChangeArrowheads="1"/>
          </p:cNvSpPr>
          <p:nvPr>
            <p:custDataLst>
              <p:tags r:id="rId3"/>
            </p:custDataLst>
          </p:nvPr>
        </p:nvSpPr>
        <p:spPr bwMode="gray">
          <a:xfrm>
            <a:off x="4578013" y="4902450"/>
            <a:ext cx="229076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en-US" sz="1800" dirty="0">
                <a:solidFill>
                  <a:srgbClr val="CDCDCD">
                    <a:lumMod val="10000"/>
                  </a:srgbClr>
                </a:solidFill>
                <a:cs typeface="Arial" charset="0"/>
              </a:rPr>
              <a:t>Trough of Disillusionment</a:t>
            </a:r>
          </a:p>
        </p:txBody>
      </p:sp>
      <p:sp>
        <p:nvSpPr>
          <p:cNvPr id="5126" name="Text Box 6"/>
          <p:cNvSpPr txBox="1">
            <a:spLocks noChangeArrowheads="1"/>
          </p:cNvSpPr>
          <p:nvPr>
            <p:custDataLst>
              <p:tags r:id="rId4"/>
            </p:custDataLst>
          </p:nvPr>
        </p:nvSpPr>
        <p:spPr bwMode="gray">
          <a:xfrm>
            <a:off x="6760825" y="4180137"/>
            <a:ext cx="195421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en-US" sz="1800" dirty="0">
                <a:solidFill>
                  <a:srgbClr val="CDCDCD">
                    <a:lumMod val="10000"/>
                  </a:srgbClr>
                </a:solidFill>
                <a:cs typeface="Arial" charset="0"/>
              </a:rPr>
              <a:t>Slope of Enlightenment</a:t>
            </a:r>
          </a:p>
        </p:txBody>
      </p:sp>
      <p:sp>
        <p:nvSpPr>
          <p:cNvPr id="5127" name="Text Box 7"/>
          <p:cNvSpPr txBox="1">
            <a:spLocks noChangeArrowheads="1"/>
          </p:cNvSpPr>
          <p:nvPr>
            <p:custDataLst>
              <p:tags r:id="rId5"/>
            </p:custDataLst>
          </p:nvPr>
        </p:nvSpPr>
        <p:spPr bwMode="gray">
          <a:xfrm>
            <a:off x="8208626" y="3038725"/>
            <a:ext cx="186213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en-US" sz="1600" dirty="0">
                <a:solidFill>
                  <a:srgbClr val="CDCDCD">
                    <a:lumMod val="10000"/>
                  </a:srgbClr>
                </a:solidFill>
                <a:cs typeface="Arial" charset="0"/>
              </a:rPr>
              <a:t>Plateau of Productivity</a:t>
            </a:r>
          </a:p>
        </p:txBody>
      </p:sp>
      <p:sp>
        <p:nvSpPr>
          <p:cNvPr id="5130" name="Text Box 10"/>
          <p:cNvSpPr txBox="1">
            <a:spLocks noChangeArrowheads="1"/>
          </p:cNvSpPr>
          <p:nvPr>
            <p:custDataLst>
              <p:tags r:id="rId6"/>
            </p:custDataLst>
          </p:nvPr>
        </p:nvSpPr>
        <p:spPr bwMode="gray">
          <a:xfrm rot="-5400000">
            <a:off x="686998" y="3550258"/>
            <a:ext cx="194796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en-US" dirty="0">
                <a:solidFill>
                  <a:srgbClr val="CDCDCD">
                    <a:lumMod val="10000"/>
                  </a:srgbClr>
                </a:solidFill>
                <a:cs typeface="Arial" charset="0"/>
              </a:rPr>
              <a:t>Expectations</a:t>
            </a:r>
          </a:p>
        </p:txBody>
      </p:sp>
      <p:sp>
        <p:nvSpPr>
          <p:cNvPr id="5132" name="Text Box 12"/>
          <p:cNvSpPr txBox="1">
            <a:spLocks noChangeArrowheads="1"/>
          </p:cNvSpPr>
          <p:nvPr>
            <p:custDataLst>
              <p:tags r:id="rId7"/>
            </p:custDataLst>
          </p:nvPr>
        </p:nvSpPr>
        <p:spPr bwMode="gray">
          <a:xfrm>
            <a:off x="8522709" y="5751761"/>
            <a:ext cx="85773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en-US" dirty="0">
                <a:solidFill>
                  <a:srgbClr val="CDCDCD">
                    <a:lumMod val="10000"/>
                  </a:srgbClr>
                </a:solidFill>
                <a:cs typeface="Arial" charset="0"/>
              </a:rPr>
              <a:t>Time</a:t>
            </a:r>
          </a:p>
        </p:txBody>
      </p:sp>
      <p:sp>
        <p:nvSpPr>
          <p:cNvPr id="5133" name="Freeform 13"/>
          <p:cNvSpPr>
            <a:spLocks/>
          </p:cNvSpPr>
          <p:nvPr>
            <p:custDataLst>
              <p:tags r:id="rId8"/>
            </p:custDataLst>
          </p:nvPr>
        </p:nvSpPr>
        <p:spPr bwMode="gray">
          <a:xfrm>
            <a:off x="2242801" y="2473575"/>
            <a:ext cx="7386637" cy="2981325"/>
          </a:xfrm>
          <a:custGeom>
            <a:avLst/>
            <a:gdLst>
              <a:gd name="T0" fmla="*/ 0 w 2625"/>
              <a:gd name="T1" fmla="*/ 1059 h 1059"/>
              <a:gd name="T2" fmla="*/ 417 w 2625"/>
              <a:gd name="T3" fmla="*/ 808 h 1059"/>
              <a:gd name="T4" fmla="*/ 743 w 2625"/>
              <a:gd name="T5" fmla="*/ 13 h 1059"/>
              <a:gd name="T6" fmla="*/ 963 w 2625"/>
              <a:gd name="T7" fmla="*/ 674 h 1059"/>
              <a:gd name="T8" fmla="*/ 1260 w 2625"/>
              <a:gd name="T9" fmla="*/ 832 h 1059"/>
              <a:gd name="T10" fmla="*/ 1649 w 2625"/>
              <a:gd name="T11" fmla="*/ 653 h 1059"/>
              <a:gd name="T12" fmla="*/ 2625 w 2625"/>
              <a:gd name="T13" fmla="*/ 451 h 1059"/>
              <a:gd name="T14" fmla="*/ 0 60000 65536"/>
              <a:gd name="T15" fmla="*/ 0 60000 65536"/>
              <a:gd name="T16" fmla="*/ 0 60000 65536"/>
              <a:gd name="T17" fmla="*/ 0 60000 65536"/>
              <a:gd name="T18" fmla="*/ 0 60000 65536"/>
              <a:gd name="T19" fmla="*/ 0 60000 65536"/>
              <a:gd name="T20" fmla="*/ 0 60000 65536"/>
              <a:gd name="T21" fmla="*/ 0 w 2625"/>
              <a:gd name="T22" fmla="*/ 0 h 1059"/>
              <a:gd name="T23" fmla="*/ 2625 w 2625"/>
              <a:gd name="T24" fmla="*/ 1059 h 10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25" h="1059">
                <a:moveTo>
                  <a:pt x="0" y="1059"/>
                </a:moveTo>
                <a:cubicBezTo>
                  <a:pt x="314" y="1027"/>
                  <a:pt x="337" y="988"/>
                  <a:pt x="417" y="808"/>
                </a:cubicBezTo>
                <a:cubicBezTo>
                  <a:pt x="567" y="466"/>
                  <a:pt x="582" y="0"/>
                  <a:pt x="743" y="13"/>
                </a:cubicBezTo>
                <a:cubicBezTo>
                  <a:pt x="846" y="12"/>
                  <a:pt x="831" y="171"/>
                  <a:pt x="963" y="674"/>
                </a:cubicBezTo>
                <a:cubicBezTo>
                  <a:pt x="1047" y="899"/>
                  <a:pt x="1242" y="834"/>
                  <a:pt x="1260" y="832"/>
                </a:cubicBezTo>
                <a:cubicBezTo>
                  <a:pt x="1313" y="825"/>
                  <a:pt x="1649" y="653"/>
                  <a:pt x="1649" y="653"/>
                </a:cubicBezTo>
                <a:cubicBezTo>
                  <a:pt x="2203" y="399"/>
                  <a:pt x="2625" y="451"/>
                  <a:pt x="2625" y="451"/>
                </a:cubicBezTo>
              </a:path>
            </a:pathLst>
          </a:custGeom>
          <a:noFill/>
          <a:ln w="76200" cmpd="sng">
            <a:solidFill>
              <a:srgbClr val="FCAF1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CDCDCD">
                  <a:lumMod val="10000"/>
                </a:srgbClr>
              </a:solidFill>
            </a:endParaRPr>
          </a:p>
        </p:txBody>
      </p:sp>
      <p:sp>
        <p:nvSpPr>
          <p:cNvPr id="5135" name="Text Box 15"/>
          <p:cNvSpPr txBox="1">
            <a:spLocks noChangeArrowheads="1"/>
          </p:cNvSpPr>
          <p:nvPr>
            <p:custDataLst>
              <p:tags r:id="rId9"/>
            </p:custDataLst>
          </p:nvPr>
        </p:nvSpPr>
        <p:spPr bwMode="gray">
          <a:xfrm>
            <a:off x="2820651" y="3300662"/>
            <a:ext cx="95567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en-US" sz="1600" i="1" dirty="0">
                <a:solidFill>
                  <a:srgbClr val="CDCDCD">
                    <a:lumMod val="10000"/>
                  </a:srgbClr>
                </a:solidFill>
                <a:cs typeface="Arial" charset="0"/>
              </a:rPr>
              <a:t>Positive Hype</a:t>
            </a:r>
          </a:p>
        </p:txBody>
      </p:sp>
      <p:sp>
        <p:nvSpPr>
          <p:cNvPr id="5136" name="Text Box 16"/>
          <p:cNvSpPr txBox="1">
            <a:spLocks noChangeArrowheads="1"/>
          </p:cNvSpPr>
          <p:nvPr>
            <p:custDataLst>
              <p:tags r:id="rId10"/>
            </p:custDataLst>
          </p:nvPr>
        </p:nvSpPr>
        <p:spPr bwMode="gray">
          <a:xfrm>
            <a:off x="4766926" y="3283200"/>
            <a:ext cx="103663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en-US" sz="1600" i="1" dirty="0">
                <a:solidFill>
                  <a:srgbClr val="CDCDCD">
                    <a:lumMod val="10000"/>
                  </a:srgbClr>
                </a:solidFill>
                <a:cs typeface="Arial" charset="0"/>
              </a:rPr>
              <a:t>Negative Hype</a:t>
            </a:r>
          </a:p>
        </p:txBody>
      </p:sp>
      <p:sp>
        <p:nvSpPr>
          <p:cNvPr id="34" name="Text Box 7"/>
          <p:cNvSpPr txBox="1">
            <a:spLocks noChangeArrowheads="1"/>
          </p:cNvSpPr>
          <p:nvPr>
            <p:custDataLst>
              <p:tags r:id="rId11"/>
            </p:custDataLst>
          </p:nvPr>
        </p:nvSpPr>
        <p:spPr bwMode="gray">
          <a:xfrm>
            <a:off x="1985978" y="1380979"/>
            <a:ext cx="27742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en-US" sz="4000" b="1" dirty="0" smtClean="0">
                <a:solidFill>
                  <a:srgbClr val="FFFFFF"/>
                </a:solidFill>
                <a:effectLst>
                  <a:outerShdw blurRad="38100" dist="38100" dir="2700000" algn="tl">
                    <a:srgbClr val="000000">
                      <a:alpha val="43137"/>
                    </a:srgbClr>
                  </a:outerShdw>
                </a:effectLst>
                <a:cs typeface="Arial" charset="0"/>
              </a:rPr>
              <a:t>Transform</a:t>
            </a:r>
            <a:r>
              <a:rPr lang="en-US" sz="3600" b="1" dirty="0" smtClean="0">
                <a:solidFill>
                  <a:srgbClr val="FFFFFF"/>
                </a:solidFill>
                <a:effectLst>
                  <a:outerShdw blurRad="38100" dist="38100" dir="2700000" algn="tl">
                    <a:srgbClr val="000000">
                      <a:alpha val="43137"/>
                    </a:srgbClr>
                  </a:outerShdw>
                </a:effectLst>
                <a:cs typeface="Arial" charset="0"/>
              </a:rPr>
              <a:t> </a:t>
            </a:r>
            <a:endParaRPr lang="en-US" sz="3600" b="1" dirty="0">
              <a:solidFill>
                <a:srgbClr val="FFFFFF"/>
              </a:solidFill>
              <a:effectLst>
                <a:outerShdw blurRad="38100" dist="38100" dir="2700000" algn="tl">
                  <a:srgbClr val="000000">
                    <a:alpha val="43137"/>
                  </a:srgbClr>
                </a:outerShdw>
              </a:effectLst>
              <a:cs typeface="Arial" charset="0"/>
            </a:endParaRPr>
          </a:p>
        </p:txBody>
      </p:sp>
      <p:sp>
        <p:nvSpPr>
          <p:cNvPr id="39" name="Text Box 7"/>
          <p:cNvSpPr txBox="1">
            <a:spLocks noChangeArrowheads="1"/>
          </p:cNvSpPr>
          <p:nvPr>
            <p:custDataLst>
              <p:tags r:id="rId12"/>
            </p:custDataLst>
          </p:nvPr>
        </p:nvSpPr>
        <p:spPr bwMode="gray">
          <a:xfrm>
            <a:off x="5080186" y="3566697"/>
            <a:ext cx="24171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en-US" sz="4000" b="1" dirty="0" smtClean="0">
                <a:solidFill>
                  <a:srgbClr val="FFFFFF"/>
                </a:solidFill>
                <a:effectLst>
                  <a:outerShdw blurRad="38100" dist="38100" dir="2700000" algn="tl">
                    <a:srgbClr val="000000">
                      <a:alpha val="43137"/>
                    </a:srgbClr>
                  </a:outerShdw>
                </a:effectLst>
                <a:cs typeface="Arial" charset="0"/>
              </a:rPr>
              <a:t>Grow</a:t>
            </a:r>
            <a:endParaRPr lang="en-US" sz="4000" b="1" dirty="0">
              <a:solidFill>
                <a:srgbClr val="FFFFFF"/>
              </a:solidFill>
              <a:effectLst>
                <a:outerShdw blurRad="38100" dist="38100" dir="2700000" algn="tl">
                  <a:srgbClr val="000000">
                    <a:alpha val="43137"/>
                  </a:srgbClr>
                </a:outerShdw>
              </a:effectLst>
              <a:cs typeface="Arial" charset="0"/>
            </a:endParaRPr>
          </a:p>
        </p:txBody>
      </p:sp>
      <p:sp>
        <p:nvSpPr>
          <p:cNvPr id="44" name="Text Box 7"/>
          <p:cNvSpPr txBox="1">
            <a:spLocks noChangeArrowheads="1"/>
          </p:cNvSpPr>
          <p:nvPr>
            <p:custDataLst>
              <p:tags r:id="rId13"/>
            </p:custDataLst>
          </p:nvPr>
        </p:nvSpPr>
        <p:spPr bwMode="gray">
          <a:xfrm>
            <a:off x="8036281" y="4795387"/>
            <a:ext cx="18658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eaLnBrk="1" hangingPunct="1">
              <a:spcBef>
                <a:spcPct val="0"/>
              </a:spcBef>
            </a:pPr>
            <a:r>
              <a:rPr lang="en-US" sz="4000" b="1" dirty="0" smtClean="0">
                <a:solidFill>
                  <a:srgbClr val="FFFFFF"/>
                </a:solidFill>
                <a:effectLst>
                  <a:outerShdw blurRad="38100" dist="38100" dir="2700000" algn="tl">
                    <a:srgbClr val="000000">
                      <a:alpha val="43137"/>
                    </a:srgbClr>
                  </a:outerShdw>
                </a:effectLst>
                <a:cs typeface="Arial" charset="0"/>
              </a:rPr>
              <a:t>Run</a:t>
            </a:r>
            <a:endParaRPr lang="en-US" sz="4000" b="1" dirty="0">
              <a:solidFill>
                <a:srgbClr val="FFFFFF"/>
              </a:solidFill>
              <a:effectLst>
                <a:outerShdw blurRad="38100" dist="38100" dir="2700000" algn="tl">
                  <a:srgbClr val="000000">
                    <a:alpha val="43137"/>
                  </a:srgbClr>
                </a:outerShdw>
              </a:effectLst>
              <a:cs typeface="Arial" charset="0"/>
            </a:endParaRPr>
          </a:p>
        </p:txBody>
      </p:sp>
      <p:sp>
        <p:nvSpPr>
          <p:cNvPr id="3" name="Title 2"/>
          <p:cNvSpPr>
            <a:spLocks noGrp="1"/>
          </p:cNvSpPr>
          <p:nvPr>
            <p:ph type="title"/>
          </p:nvPr>
        </p:nvSpPr>
        <p:spPr>
          <a:xfrm>
            <a:off x="304800" y="228600"/>
            <a:ext cx="11576050" cy="535531"/>
          </a:xfrm>
        </p:spPr>
        <p:txBody>
          <a:bodyPr/>
          <a:lstStyle/>
          <a:p>
            <a:r>
              <a:rPr lang="en-US" dirty="0"/>
              <a:t>Balancing Innovation vs. Core </a:t>
            </a:r>
            <a:r>
              <a:rPr lang="en-US" dirty="0" smtClean="0"/>
              <a:t>Capability</a:t>
            </a:r>
            <a:endParaRPr lang="en-US" dirty="0"/>
          </a:p>
        </p:txBody>
      </p:sp>
      <p:sp>
        <p:nvSpPr>
          <p:cNvPr id="5134" name="AutoShape 14"/>
          <p:cNvSpPr>
            <a:spLocks noChangeArrowheads="1"/>
          </p:cNvSpPr>
          <p:nvPr>
            <p:custDataLst>
              <p:tags r:id="rId14"/>
            </p:custDataLst>
          </p:nvPr>
        </p:nvSpPr>
        <p:spPr bwMode="gray">
          <a:xfrm rot="5400000">
            <a:off x="10023477" y="5657305"/>
            <a:ext cx="112712" cy="241300"/>
          </a:xfrm>
          <a:prstGeom prst="rtTriangle">
            <a:avLst/>
          </a:prstGeom>
          <a:solidFill>
            <a:schemeClr val="tx1"/>
          </a:solidFill>
          <a:ln w="9525">
            <a:solidFill>
              <a:schemeClr val="tx1"/>
            </a:solidFill>
            <a:miter lim="800000"/>
            <a:headEnd/>
            <a:tailEnd/>
          </a:ln>
        </p:spPr>
        <p:txBody>
          <a:bodyPr wrap="none" anchor="ctr"/>
          <a:lstStyle/>
          <a:p>
            <a:endParaRPr lang="en-US" dirty="0">
              <a:solidFill>
                <a:srgbClr val="CDCDCD">
                  <a:lumMod val="10000"/>
                </a:srgbClr>
              </a:solidFill>
            </a:endParaRPr>
          </a:p>
        </p:txBody>
      </p:sp>
      <p:sp>
        <p:nvSpPr>
          <p:cNvPr id="2" name="Freeform 1"/>
          <p:cNvSpPr/>
          <p:nvPr/>
        </p:nvSpPr>
        <p:spPr bwMode="auto">
          <a:xfrm>
            <a:off x="1893639" y="1468316"/>
            <a:ext cx="8199929" cy="4253284"/>
          </a:xfrm>
          <a:custGeom>
            <a:avLst/>
            <a:gdLst>
              <a:gd name="connsiteX0" fmla="*/ 0 w 395654"/>
              <a:gd name="connsiteY0" fmla="*/ 0 h 536331"/>
              <a:gd name="connsiteX1" fmla="*/ 0 w 395654"/>
              <a:gd name="connsiteY1" fmla="*/ 536331 h 536331"/>
              <a:gd name="connsiteX2" fmla="*/ 395654 w 395654"/>
              <a:gd name="connsiteY2" fmla="*/ 536331 h 536331"/>
            </a:gdLst>
            <a:ahLst/>
            <a:cxnLst>
              <a:cxn ang="0">
                <a:pos x="connsiteX0" y="connsiteY0"/>
              </a:cxn>
              <a:cxn ang="0">
                <a:pos x="connsiteX1" y="connsiteY1"/>
              </a:cxn>
              <a:cxn ang="0">
                <a:pos x="connsiteX2" y="connsiteY2"/>
              </a:cxn>
            </a:cxnLst>
            <a:rect l="l" t="t" r="r" b="b"/>
            <a:pathLst>
              <a:path w="395654" h="536331">
                <a:moveTo>
                  <a:pt x="0" y="0"/>
                </a:moveTo>
                <a:lnTo>
                  <a:pt x="0" y="536331"/>
                </a:lnTo>
                <a:lnTo>
                  <a:pt x="395654" y="536331"/>
                </a:lnTo>
              </a:path>
            </a:pathLst>
          </a:custGeom>
          <a:noFill/>
          <a:ln w="12700" cap="flat" cmpd="sng" algn="ctr">
            <a:solidFill>
              <a:srgbClr val="000000"/>
            </a:solidFill>
            <a:prstDash val="solid"/>
            <a:round/>
            <a:headEnd type="none" w="med" len="med"/>
            <a:tailEnd type="none" w="med" len="med"/>
          </a:ln>
          <a:effectLst/>
        </p:spPr>
        <p:txBody>
          <a:bodyPr rtlCol="0" anchor="ctr"/>
          <a:lstStyle/>
          <a:p>
            <a:endParaRPr lang="en-US">
              <a:solidFill>
                <a:srgbClr val="000000"/>
              </a:solidFill>
            </a:endParaRPr>
          </a:p>
        </p:txBody>
      </p:sp>
      <p:sp>
        <p:nvSpPr>
          <p:cNvPr id="5131" name="AutoShape 11"/>
          <p:cNvSpPr>
            <a:spLocks noChangeArrowheads="1"/>
          </p:cNvSpPr>
          <p:nvPr>
            <p:custDataLst>
              <p:tags r:id="rId15"/>
            </p:custDataLst>
          </p:nvPr>
        </p:nvSpPr>
        <p:spPr bwMode="gray">
          <a:xfrm flipH="1">
            <a:off x="1784806" y="1325563"/>
            <a:ext cx="109537" cy="239712"/>
          </a:xfrm>
          <a:prstGeom prst="rtTriangle">
            <a:avLst/>
          </a:prstGeom>
          <a:solidFill>
            <a:schemeClr val="tx1"/>
          </a:solidFill>
          <a:ln w="9525">
            <a:solidFill>
              <a:schemeClr val="tx1"/>
            </a:solidFill>
            <a:miter lim="800000"/>
            <a:headEnd/>
            <a:tailEnd/>
          </a:ln>
        </p:spPr>
        <p:txBody>
          <a:bodyPr wrap="none" anchor="ctr"/>
          <a:lstStyle/>
          <a:p>
            <a:endParaRPr lang="en-US" dirty="0">
              <a:solidFill>
                <a:srgbClr val="CDCDCD">
                  <a:lumMod val="10000"/>
                </a:srgbClr>
              </a:solidFill>
            </a:endParaRPr>
          </a:p>
        </p:txBody>
      </p:sp>
    </p:spTree>
    <p:extLst>
      <p:ext uri="{BB962C8B-B14F-4D97-AF65-F5344CB8AC3E}">
        <p14:creationId xmlns:p14="http://schemas.microsoft.com/office/powerpoint/2010/main" val="3454943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3" presetClass="emph" presetSubtype="2" fill="hold" grpId="0" nodeType="withEffect">
                                  <p:stCondLst>
                                    <p:cond delay="0"/>
                                  </p:stCondLst>
                                  <p:childTnLst>
                                    <p:animClr clrSpc="rgb" dir="cw">
                                      <p:cBhvr override="childStyle">
                                        <p:cTn id="12" dur="750" fill="hold"/>
                                        <p:tgtEl>
                                          <p:spTgt spid="5130"/>
                                        </p:tgtEl>
                                        <p:attrNameLst>
                                          <p:attrName>style.color</p:attrName>
                                        </p:attrNameLst>
                                      </p:cBhvr>
                                      <p:to>
                                        <a:srgbClr val="B2B2B2"/>
                                      </p:to>
                                    </p:animClr>
                                  </p:childTnLst>
                                </p:cTn>
                              </p:par>
                              <p:par>
                                <p:cTn id="13" presetID="3" presetClass="emph" presetSubtype="2" fill="hold" grpId="0" nodeType="withEffect">
                                  <p:stCondLst>
                                    <p:cond delay="0"/>
                                  </p:stCondLst>
                                  <p:childTnLst>
                                    <p:animClr clrSpc="rgb" dir="cw">
                                      <p:cBhvr override="childStyle">
                                        <p:cTn id="14" dur="750" fill="hold"/>
                                        <p:tgtEl>
                                          <p:spTgt spid="5132"/>
                                        </p:tgtEl>
                                        <p:attrNameLst>
                                          <p:attrName>style.color</p:attrName>
                                        </p:attrNameLst>
                                      </p:cBhvr>
                                      <p:to>
                                        <a:srgbClr val="B2B2B2"/>
                                      </p:to>
                                    </p:animClr>
                                  </p:childTnLst>
                                </p:cTn>
                              </p:par>
                              <p:par>
                                <p:cTn id="15" presetID="3" presetClass="emph" presetSubtype="2" fill="hold" grpId="0" nodeType="withEffect">
                                  <p:stCondLst>
                                    <p:cond delay="0"/>
                                  </p:stCondLst>
                                  <p:childTnLst>
                                    <p:animClr clrSpc="rgb" dir="cw">
                                      <p:cBhvr override="childStyle">
                                        <p:cTn id="16" dur="750" fill="hold"/>
                                        <p:tgtEl>
                                          <p:spTgt spid="5124"/>
                                        </p:tgtEl>
                                        <p:attrNameLst>
                                          <p:attrName>style.color</p:attrName>
                                        </p:attrNameLst>
                                      </p:cBhvr>
                                      <p:to>
                                        <a:srgbClr val="FFFFFF"/>
                                      </p:to>
                                    </p:animClr>
                                  </p:childTnLst>
                                </p:cTn>
                              </p:par>
                              <p:par>
                                <p:cTn id="17" presetID="3" presetClass="emph" presetSubtype="2" fill="hold" grpId="0" nodeType="withEffect">
                                  <p:stCondLst>
                                    <p:cond delay="0"/>
                                  </p:stCondLst>
                                  <p:childTnLst>
                                    <p:animClr clrSpc="rgb" dir="cw">
                                      <p:cBhvr override="childStyle">
                                        <p:cTn id="18" dur="750" fill="hold"/>
                                        <p:tgtEl>
                                          <p:spTgt spid="5135"/>
                                        </p:tgtEl>
                                        <p:attrNameLst>
                                          <p:attrName>style.color</p:attrName>
                                        </p:attrNameLst>
                                      </p:cBhvr>
                                      <p:to>
                                        <a:srgbClr val="FFFFFF"/>
                                      </p:to>
                                    </p:animClr>
                                  </p:childTnLst>
                                </p:cTn>
                              </p:par>
                              <p:par>
                                <p:cTn id="19" presetID="3" presetClass="emph" presetSubtype="2" fill="hold" grpId="0" nodeType="withEffect">
                                  <p:stCondLst>
                                    <p:cond delay="0"/>
                                  </p:stCondLst>
                                  <p:childTnLst>
                                    <p:animClr clrSpc="rgb" dir="cw">
                                      <p:cBhvr override="childStyle">
                                        <p:cTn id="20" dur="750" fill="hold"/>
                                        <p:tgtEl>
                                          <p:spTgt spid="5123"/>
                                        </p:tgtEl>
                                        <p:attrNameLst>
                                          <p:attrName>style.color</p:attrName>
                                        </p:attrNameLst>
                                      </p:cBhvr>
                                      <p:to>
                                        <a:srgbClr val="FFFFFF"/>
                                      </p:to>
                                    </p:animClr>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3" presetClass="emph" presetSubtype="2" fill="hold" grpId="0" nodeType="withEffect">
                                  <p:stCondLst>
                                    <p:cond delay="0"/>
                                  </p:stCondLst>
                                  <p:childTnLst>
                                    <p:animClr clrSpc="rgb" dir="cw">
                                      <p:cBhvr override="childStyle">
                                        <p:cTn id="28" dur="750" fill="hold"/>
                                        <p:tgtEl>
                                          <p:spTgt spid="5136"/>
                                        </p:tgtEl>
                                        <p:attrNameLst>
                                          <p:attrName>style.color</p:attrName>
                                        </p:attrNameLst>
                                      </p:cBhvr>
                                      <p:to>
                                        <a:srgbClr val="FFFFFF"/>
                                      </p:to>
                                    </p:animClr>
                                  </p:childTnLst>
                                </p:cTn>
                              </p:par>
                              <p:par>
                                <p:cTn id="29" presetID="3" presetClass="emph" presetSubtype="2" fill="hold" grpId="0" nodeType="withEffect">
                                  <p:stCondLst>
                                    <p:cond delay="0"/>
                                  </p:stCondLst>
                                  <p:childTnLst>
                                    <p:animClr clrSpc="rgb" dir="cw">
                                      <p:cBhvr override="childStyle">
                                        <p:cTn id="30" dur="750" fill="hold"/>
                                        <p:tgtEl>
                                          <p:spTgt spid="5125"/>
                                        </p:tgtEl>
                                        <p:attrNameLst>
                                          <p:attrName>style.color</p:attrName>
                                        </p:attrNameLst>
                                      </p:cBhvr>
                                      <p:to>
                                        <a:srgbClr val="FFFFFF"/>
                                      </p:to>
                                    </p:animClr>
                                  </p:childTnLst>
                                </p:cTn>
                              </p:par>
                              <p:par>
                                <p:cTn id="31" presetID="3" presetClass="emph" presetSubtype="2" fill="hold" grpId="0" nodeType="withEffect">
                                  <p:stCondLst>
                                    <p:cond delay="0"/>
                                  </p:stCondLst>
                                  <p:childTnLst>
                                    <p:animClr clrSpc="rgb" dir="cw">
                                      <p:cBhvr override="childStyle">
                                        <p:cTn id="32" dur="750" fill="hold"/>
                                        <p:tgtEl>
                                          <p:spTgt spid="5126"/>
                                        </p:tgtEl>
                                        <p:attrNameLst>
                                          <p:attrName>style.color</p:attrName>
                                        </p:attrNameLst>
                                      </p:cBhvr>
                                      <p:to>
                                        <a:srgbClr val="FFFFFF"/>
                                      </p:to>
                                    </p:animClr>
                                  </p:childTnLst>
                                </p:cTn>
                              </p:par>
                              <p:par>
                                <p:cTn id="33" presetID="10"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3" presetClass="emph" presetSubtype="2" fill="hold" grpId="0" nodeType="withEffect">
                                  <p:stCondLst>
                                    <p:cond delay="0"/>
                                  </p:stCondLst>
                                  <p:childTnLst>
                                    <p:animClr clrSpc="rgb" dir="cw">
                                      <p:cBhvr override="childStyle">
                                        <p:cTn id="40" dur="750" fill="hold"/>
                                        <p:tgtEl>
                                          <p:spTgt spid="5127"/>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animBg="1"/>
      <p:bldP spid="42" grpId="0" animBg="1"/>
      <p:bldP spid="5123" grpId="0"/>
      <p:bldP spid="5124" grpId="0"/>
      <p:bldP spid="5125" grpId="0"/>
      <p:bldP spid="5126" grpId="0"/>
      <p:bldP spid="5127" grpId="0"/>
      <p:bldP spid="5130" grpId="0"/>
      <p:bldP spid="5132" grpId="0"/>
      <p:bldP spid="5135" grpId="0"/>
      <p:bldP spid="5136" grpId="0"/>
      <p:bldP spid="34" grpId="0"/>
      <p:bldP spid="39"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 Cycle for Discrete Manufacturing and PLM, 2017</a:t>
            </a:r>
            <a:endParaRPr lang="en-US" dirty="0"/>
          </a:p>
        </p:txBody>
      </p:sp>
      <p:grpSp>
        <p:nvGrpSpPr>
          <p:cNvPr id="5" name="Group 4"/>
          <p:cNvGrpSpPr/>
          <p:nvPr/>
        </p:nvGrpSpPr>
        <p:grpSpPr>
          <a:xfrm>
            <a:off x="1526959" y="478739"/>
            <a:ext cx="7759084" cy="5469300"/>
            <a:chOff x="1086593" y="478739"/>
            <a:chExt cx="7210991" cy="4986338"/>
          </a:xfrm>
        </p:grpSpPr>
        <p:grpSp>
          <p:nvGrpSpPr>
            <p:cNvPr id="6" name="Group 257"/>
            <p:cNvGrpSpPr>
              <a:grpSpLocks/>
            </p:cNvGrpSpPr>
            <p:nvPr/>
          </p:nvGrpSpPr>
          <p:grpSpPr bwMode="auto">
            <a:xfrm>
              <a:off x="1200150" y="478739"/>
              <a:ext cx="6618288" cy="4986338"/>
              <a:chOff x="756" y="302"/>
              <a:chExt cx="4169" cy="3141"/>
            </a:xfrm>
          </p:grpSpPr>
          <p:grpSp>
            <p:nvGrpSpPr>
              <p:cNvPr id="99" name="Group 256"/>
              <p:cNvGrpSpPr>
                <a:grpSpLocks/>
              </p:cNvGrpSpPr>
              <p:nvPr userDrawn="1"/>
            </p:nvGrpSpPr>
            <p:grpSpPr bwMode="auto">
              <a:xfrm>
                <a:off x="756" y="302"/>
                <a:ext cx="4133" cy="2884"/>
                <a:chOff x="756" y="302"/>
                <a:chExt cx="4133" cy="2884"/>
              </a:xfrm>
            </p:grpSpPr>
            <p:grpSp>
              <p:nvGrpSpPr>
                <p:cNvPr id="113" name="Group 13"/>
                <p:cNvGrpSpPr>
                  <a:grpSpLocks/>
                </p:cNvGrpSpPr>
                <p:nvPr userDrawn="1"/>
              </p:nvGrpSpPr>
              <p:grpSpPr bwMode="auto">
                <a:xfrm>
                  <a:off x="789" y="448"/>
                  <a:ext cx="4100" cy="2643"/>
                  <a:chOff x="698" y="1006"/>
                  <a:chExt cx="4332" cy="2791"/>
                </a:xfrm>
              </p:grpSpPr>
              <p:grpSp>
                <p:nvGrpSpPr>
                  <p:cNvPr id="123" name="Group 14"/>
                  <p:cNvGrpSpPr>
                    <a:grpSpLocks/>
                  </p:cNvGrpSpPr>
                  <p:nvPr/>
                </p:nvGrpSpPr>
                <p:grpSpPr bwMode="auto">
                  <a:xfrm>
                    <a:off x="1618" y="1013"/>
                    <a:ext cx="2748" cy="2406"/>
                    <a:chOff x="1618" y="1013"/>
                    <a:chExt cx="2748" cy="2406"/>
                  </a:xfrm>
                </p:grpSpPr>
                <p:sp>
                  <p:nvSpPr>
                    <p:cNvPr id="132" name="Line 15"/>
                    <p:cNvSpPr>
                      <a:spLocks noChangeShapeType="1"/>
                    </p:cNvSpPr>
                    <p:nvPr/>
                  </p:nvSpPr>
                  <p:spPr bwMode="gray">
                    <a:xfrm>
                      <a:off x="1618" y="1013"/>
                      <a:ext cx="0" cy="2406"/>
                    </a:xfrm>
                    <a:prstGeom prst="line">
                      <a:avLst/>
                    </a:prstGeom>
                    <a:noFill/>
                    <a:ln w="19050">
                      <a:solidFill>
                        <a:srgbClr val="DDDDDD"/>
                      </a:solidFill>
                      <a:round/>
                      <a:headEnd/>
                      <a:tailEnd/>
                    </a:ln>
                    <a:effectLst/>
                  </p:spPr>
                  <p:txBody>
                    <a:bodyPr/>
                    <a:lstStyle/>
                    <a:p>
                      <a:endParaRPr lang="en-US"/>
                    </a:p>
                  </p:txBody>
                </p:sp>
                <p:sp>
                  <p:nvSpPr>
                    <p:cNvPr id="133" name="Line 16"/>
                    <p:cNvSpPr>
                      <a:spLocks noChangeShapeType="1"/>
                    </p:cNvSpPr>
                    <p:nvPr/>
                  </p:nvSpPr>
                  <p:spPr bwMode="gray">
                    <a:xfrm>
                      <a:off x="2055" y="1013"/>
                      <a:ext cx="0" cy="2406"/>
                    </a:xfrm>
                    <a:prstGeom prst="line">
                      <a:avLst/>
                    </a:prstGeom>
                    <a:noFill/>
                    <a:ln w="19050">
                      <a:solidFill>
                        <a:srgbClr val="DDDDDD"/>
                      </a:solidFill>
                      <a:round/>
                      <a:headEnd/>
                      <a:tailEnd/>
                    </a:ln>
                    <a:effectLst/>
                  </p:spPr>
                  <p:txBody>
                    <a:bodyPr/>
                    <a:lstStyle/>
                    <a:p>
                      <a:endParaRPr lang="en-US"/>
                    </a:p>
                  </p:txBody>
                </p:sp>
                <p:sp>
                  <p:nvSpPr>
                    <p:cNvPr id="134" name="Line 17"/>
                    <p:cNvSpPr>
                      <a:spLocks noChangeShapeType="1"/>
                    </p:cNvSpPr>
                    <p:nvPr/>
                  </p:nvSpPr>
                  <p:spPr bwMode="gray">
                    <a:xfrm>
                      <a:off x="4366" y="1013"/>
                      <a:ext cx="0" cy="2403"/>
                    </a:xfrm>
                    <a:prstGeom prst="line">
                      <a:avLst/>
                    </a:prstGeom>
                    <a:noFill/>
                    <a:ln w="19050">
                      <a:solidFill>
                        <a:srgbClr val="DDDDDD"/>
                      </a:solidFill>
                      <a:round/>
                      <a:headEnd/>
                      <a:tailEnd/>
                    </a:ln>
                    <a:effectLst/>
                  </p:spPr>
                  <p:txBody>
                    <a:bodyPr/>
                    <a:lstStyle/>
                    <a:p>
                      <a:endParaRPr lang="en-US"/>
                    </a:p>
                  </p:txBody>
                </p:sp>
                <p:sp>
                  <p:nvSpPr>
                    <p:cNvPr id="135" name="Line 18"/>
                    <p:cNvSpPr>
                      <a:spLocks noChangeShapeType="1"/>
                    </p:cNvSpPr>
                    <p:nvPr/>
                  </p:nvSpPr>
                  <p:spPr bwMode="gray">
                    <a:xfrm>
                      <a:off x="3051" y="1013"/>
                      <a:ext cx="0" cy="2403"/>
                    </a:xfrm>
                    <a:prstGeom prst="line">
                      <a:avLst/>
                    </a:prstGeom>
                    <a:noFill/>
                    <a:ln w="19050">
                      <a:solidFill>
                        <a:srgbClr val="DDDDDD"/>
                      </a:solidFill>
                      <a:round/>
                      <a:headEnd/>
                      <a:tailEnd/>
                    </a:ln>
                    <a:effectLst/>
                  </p:spPr>
                  <p:txBody>
                    <a:bodyPr/>
                    <a:lstStyle/>
                    <a:p>
                      <a:endParaRPr lang="en-US"/>
                    </a:p>
                  </p:txBody>
                </p:sp>
              </p:grpSp>
              <p:grpSp>
                <p:nvGrpSpPr>
                  <p:cNvPr id="124" name="Group 19"/>
                  <p:cNvGrpSpPr>
                    <a:grpSpLocks/>
                  </p:cNvGrpSpPr>
                  <p:nvPr/>
                </p:nvGrpSpPr>
                <p:grpSpPr bwMode="auto">
                  <a:xfrm>
                    <a:off x="698" y="1006"/>
                    <a:ext cx="4332" cy="2791"/>
                    <a:chOff x="850" y="987"/>
                    <a:chExt cx="4018" cy="2592"/>
                  </a:xfrm>
                </p:grpSpPr>
                <p:grpSp>
                  <p:nvGrpSpPr>
                    <p:cNvPr id="126" name="Group 20"/>
                    <p:cNvGrpSpPr>
                      <a:grpSpLocks/>
                    </p:cNvGrpSpPr>
                    <p:nvPr/>
                  </p:nvGrpSpPr>
                  <p:grpSpPr bwMode="auto">
                    <a:xfrm>
                      <a:off x="850" y="987"/>
                      <a:ext cx="64" cy="2528"/>
                      <a:chOff x="850" y="987"/>
                      <a:chExt cx="64" cy="2528"/>
                    </a:xfrm>
                  </p:grpSpPr>
                  <p:sp>
                    <p:nvSpPr>
                      <p:cNvPr id="130" name="Line 21"/>
                      <p:cNvSpPr>
                        <a:spLocks noChangeShapeType="1"/>
                      </p:cNvSpPr>
                      <p:nvPr/>
                    </p:nvSpPr>
                    <p:spPr bwMode="gray">
                      <a:xfrm flipV="1">
                        <a:off x="914" y="1089"/>
                        <a:ext cx="0" cy="2426"/>
                      </a:xfrm>
                      <a:prstGeom prst="line">
                        <a:avLst/>
                      </a:prstGeom>
                      <a:noFill/>
                      <a:ln w="12700">
                        <a:solidFill>
                          <a:srgbClr val="808080"/>
                        </a:solidFill>
                        <a:round/>
                        <a:headEnd/>
                        <a:tailEnd/>
                      </a:ln>
                      <a:effectLst/>
                    </p:spPr>
                    <p:txBody>
                      <a:bodyPr/>
                      <a:lstStyle/>
                      <a:p>
                        <a:endParaRPr lang="en-US"/>
                      </a:p>
                    </p:txBody>
                  </p:sp>
                  <p:sp>
                    <p:nvSpPr>
                      <p:cNvPr id="131" name="AutoShape 22"/>
                      <p:cNvSpPr>
                        <a:spLocks noChangeArrowheads="1"/>
                      </p:cNvSpPr>
                      <p:nvPr/>
                    </p:nvSpPr>
                    <p:spPr bwMode="gray">
                      <a:xfrm flipH="1">
                        <a:off x="850" y="987"/>
                        <a:ext cx="64" cy="105"/>
                      </a:xfrm>
                      <a:prstGeom prst="rtTriangle">
                        <a:avLst/>
                      </a:prstGeom>
                      <a:solidFill>
                        <a:srgbClr val="808080"/>
                      </a:solidFill>
                      <a:ln w="12700">
                        <a:solidFill>
                          <a:srgbClr val="808080"/>
                        </a:solidFill>
                        <a:miter lim="800000"/>
                        <a:headEnd/>
                        <a:tailEnd/>
                      </a:ln>
                      <a:effectLst/>
                    </p:spPr>
                    <p:txBody>
                      <a:bodyPr wrap="none" anchor="ctr"/>
                      <a:lstStyle/>
                      <a:p>
                        <a:endParaRPr lang="en-US"/>
                      </a:p>
                    </p:txBody>
                  </p:sp>
                </p:grpSp>
                <p:grpSp>
                  <p:nvGrpSpPr>
                    <p:cNvPr id="127" name="Group 23"/>
                    <p:cNvGrpSpPr>
                      <a:grpSpLocks/>
                    </p:cNvGrpSpPr>
                    <p:nvPr/>
                  </p:nvGrpSpPr>
                  <p:grpSpPr bwMode="auto">
                    <a:xfrm>
                      <a:off x="912" y="3515"/>
                      <a:ext cx="3956" cy="64"/>
                      <a:chOff x="912" y="3515"/>
                      <a:chExt cx="3956" cy="64"/>
                    </a:xfrm>
                  </p:grpSpPr>
                  <p:sp>
                    <p:nvSpPr>
                      <p:cNvPr id="128" name="Line 24"/>
                      <p:cNvSpPr>
                        <a:spLocks noChangeShapeType="1"/>
                      </p:cNvSpPr>
                      <p:nvPr/>
                    </p:nvSpPr>
                    <p:spPr bwMode="gray">
                      <a:xfrm rot="-5400000">
                        <a:off x="2838" y="1589"/>
                        <a:ext cx="0" cy="3851"/>
                      </a:xfrm>
                      <a:prstGeom prst="line">
                        <a:avLst/>
                      </a:prstGeom>
                      <a:noFill/>
                      <a:ln w="12700">
                        <a:solidFill>
                          <a:srgbClr val="808080"/>
                        </a:solidFill>
                        <a:round/>
                        <a:headEnd/>
                        <a:tailEnd/>
                      </a:ln>
                      <a:effectLst/>
                    </p:spPr>
                    <p:txBody>
                      <a:bodyPr/>
                      <a:lstStyle/>
                      <a:p>
                        <a:endParaRPr lang="en-US"/>
                      </a:p>
                    </p:txBody>
                  </p:sp>
                  <p:sp>
                    <p:nvSpPr>
                      <p:cNvPr id="129" name="AutoShape 25"/>
                      <p:cNvSpPr>
                        <a:spLocks noChangeArrowheads="1"/>
                      </p:cNvSpPr>
                      <p:nvPr/>
                    </p:nvSpPr>
                    <p:spPr bwMode="gray">
                      <a:xfrm rot="-5400000" flipH="1" flipV="1">
                        <a:off x="4784" y="3494"/>
                        <a:ext cx="64" cy="105"/>
                      </a:xfrm>
                      <a:prstGeom prst="rtTriangle">
                        <a:avLst/>
                      </a:prstGeom>
                      <a:solidFill>
                        <a:srgbClr val="808080"/>
                      </a:solidFill>
                      <a:ln w="12700">
                        <a:solidFill>
                          <a:srgbClr val="808080"/>
                        </a:solidFill>
                        <a:miter lim="800000"/>
                        <a:headEnd/>
                        <a:tailEnd/>
                      </a:ln>
                      <a:effectLst/>
                    </p:spPr>
                    <p:txBody>
                      <a:bodyPr wrap="none" anchor="ctr"/>
                      <a:lstStyle/>
                      <a:p>
                        <a:endParaRPr lang="en-US"/>
                      </a:p>
                    </p:txBody>
                  </p:sp>
                </p:grpSp>
              </p:grpSp>
              <p:sp>
                <p:nvSpPr>
                  <p:cNvPr id="125" name="Line 26"/>
                  <p:cNvSpPr>
                    <a:spLocks noChangeShapeType="1"/>
                  </p:cNvSpPr>
                  <p:nvPr/>
                </p:nvSpPr>
                <p:spPr bwMode="gray">
                  <a:xfrm rot="-5400000">
                    <a:off x="2893" y="1286"/>
                    <a:ext cx="0" cy="4262"/>
                  </a:xfrm>
                  <a:prstGeom prst="line">
                    <a:avLst/>
                  </a:prstGeom>
                  <a:noFill/>
                  <a:ln w="12700">
                    <a:solidFill>
                      <a:srgbClr val="808080"/>
                    </a:solidFill>
                    <a:round/>
                    <a:headEnd/>
                    <a:tailEnd/>
                  </a:ln>
                  <a:effectLst/>
                </p:spPr>
                <p:txBody>
                  <a:bodyPr/>
                  <a:lstStyle/>
                  <a:p>
                    <a:endParaRPr lang="en-US"/>
                  </a:p>
                </p:txBody>
              </p:sp>
            </p:grpSp>
            <p:grpSp>
              <p:nvGrpSpPr>
                <p:cNvPr id="114" name="Group 27"/>
                <p:cNvGrpSpPr>
                  <a:grpSpLocks/>
                </p:cNvGrpSpPr>
                <p:nvPr userDrawn="1"/>
              </p:nvGrpSpPr>
              <p:grpSpPr bwMode="auto">
                <a:xfrm>
                  <a:off x="880" y="2722"/>
                  <a:ext cx="4008" cy="306"/>
                  <a:chOff x="794" y="3409"/>
                  <a:chExt cx="4233" cy="323"/>
                </a:xfrm>
              </p:grpSpPr>
              <p:sp>
                <p:nvSpPr>
                  <p:cNvPr id="118" name="Text Box 28"/>
                  <p:cNvSpPr txBox="1">
                    <a:spLocks noChangeAspect="1" noChangeArrowheads="1"/>
                  </p:cNvSpPr>
                  <p:nvPr/>
                </p:nvSpPr>
                <p:spPr bwMode="gray">
                  <a:xfrm>
                    <a:off x="794" y="3455"/>
                    <a:ext cx="792" cy="234"/>
                  </a:xfrm>
                  <a:prstGeom prst="rect">
                    <a:avLst/>
                  </a:prstGeom>
                  <a:noFill/>
                  <a:ln w="12700">
                    <a:noFill/>
                    <a:miter lim="800000"/>
                    <a:headEnd/>
                    <a:tailEnd/>
                  </a:ln>
                  <a:effectLst/>
                </p:spPr>
                <p:txBody>
                  <a:bodyPr lIns="74876" tIns="37439" rIns="74876" bIns="37439" anchor="b">
                    <a:spAutoFit/>
                  </a:bodyPr>
                  <a:lstStyle/>
                  <a:p>
                    <a:pPr>
                      <a:lnSpc>
                        <a:spcPct val="90000"/>
                      </a:lnSpc>
                      <a:spcBef>
                        <a:spcPct val="0"/>
                      </a:spcBef>
                    </a:pPr>
                    <a:r>
                      <a:rPr lang="en-US" sz="1000" b="1" dirty="0" smtClean="0"/>
                      <a:t>Innovation </a:t>
                    </a:r>
                    <a:r>
                      <a:rPr lang="en-US" sz="1000" b="1" dirty="0"/>
                      <a:t>Trigger</a:t>
                    </a:r>
                  </a:p>
                </p:txBody>
              </p:sp>
              <p:sp>
                <p:nvSpPr>
                  <p:cNvPr id="119" name="Text Box 29"/>
                  <p:cNvSpPr txBox="1">
                    <a:spLocks noChangeAspect="1" noChangeArrowheads="1"/>
                  </p:cNvSpPr>
                  <p:nvPr/>
                </p:nvSpPr>
                <p:spPr bwMode="gray">
                  <a:xfrm>
                    <a:off x="1430" y="3409"/>
                    <a:ext cx="826" cy="323"/>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a:t>Peak of</a:t>
                    </a:r>
                  </a:p>
                  <a:p>
                    <a:pPr>
                      <a:lnSpc>
                        <a:spcPct val="90000"/>
                      </a:lnSpc>
                      <a:spcBef>
                        <a:spcPct val="0"/>
                      </a:spcBef>
                    </a:pPr>
                    <a:r>
                      <a:rPr lang="en-US" sz="1000" b="1"/>
                      <a:t>Inflated Expectations</a:t>
                    </a:r>
                  </a:p>
                </p:txBody>
              </p:sp>
              <p:sp>
                <p:nvSpPr>
                  <p:cNvPr id="120" name="Text Box 30"/>
                  <p:cNvSpPr txBox="1">
                    <a:spLocks noChangeAspect="1" noChangeArrowheads="1"/>
                  </p:cNvSpPr>
                  <p:nvPr/>
                </p:nvSpPr>
                <p:spPr bwMode="gray">
                  <a:xfrm>
                    <a:off x="2055" y="3457"/>
                    <a:ext cx="995" cy="232"/>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a:t>Trough of Disillusionment</a:t>
                    </a:r>
                  </a:p>
                </p:txBody>
              </p:sp>
              <p:sp>
                <p:nvSpPr>
                  <p:cNvPr id="121" name="Text Box 31"/>
                  <p:cNvSpPr txBox="1">
                    <a:spLocks noChangeAspect="1" noChangeArrowheads="1"/>
                  </p:cNvSpPr>
                  <p:nvPr/>
                </p:nvSpPr>
                <p:spPr bwMode="gray">
                  <a:xfrm>
                    <a:off x="3053" y="3504"/>
                    <a:ext cx="1314" cy="141"/>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a:t>Slope of Enlightenment</a:t>
                    </a:r>
                  </a:p>
                </p:txBody>
              </p:sp>
              <p:sp>
                <p:nvSpPr>
                  <p:cNvPr id="122" name="Text Box 32"/>
                  <p:cNvSpPr txBox="1">
                    <a:spLocks noChangeAspect="1" noChangeArrowheads="1"/>
                  </p:cNvSpPr>
                  <p:nvPr/>
                </p:nvSpPr>
                <p:spPr bwMode="gray">
                  <a:xfrm>
                    <a:off x="4364" y="3457"/>
                    <a:ext cx="663" cy="232"/>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a:t>Plateau of Productivity</a:t>
                    </a:r>
                  </a:p>
                </p:txBody>
              </p:sp>
            </p:grpSp>
            <p:grpSp>
              <p:nvGrpSpPr>
                <p:cNvPr id="115" name="Group 255"/>
                <p:cNvGrpSpPr>
                  <a:grpSpLocks/>
                </p:cNvGrpSpPr>
                <p:nvPr userDrawn="1"/>
              </p:nvGrpSpPr>
              <p:grpSpPr bwMode="auto">
                <a:xfrm>
                  <a:off x="756" y="302"/>
                  <a:ext cx="2448" cy="2884"/>
                  <a:chOff x="756" y="302"/>
                  <a:chExt cx="2448" cy="2884"/>
                </a:xfrm>
              </p:grpSpPr>
              <p:sp>
                <p:nvSpPr>
                  <p:cNvPr id="116" name="Text Box 34"/>
                  <p:cNvSpPr txBox="1">
                    <a:spLocks noChangeAspect="1" noChangeArrowheads="1"/>
                  </p:cNvSpPr>
                  <p:nvPr userDrawn="1"/>
                </p:nvSpPr>
                <p:spPr bwMode="gray">
                  <a:xfrm>
                    <a:off x="2535" y="3034"/>
                    <a:ext cx="669" cy="152"/>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200" b="1"/>
                      <a:t>time</a:t>
                    </a:r>
                  </a:p>
                </p:txBody>
              </p:sp>
              <p:sp>
                <p:nvSpPr>
                  <p:cNvPr id="117" name="Text Box 35"/>
                  <p:cNvSpPr txBox="1">
                    <a:spLocks noChangeAspect="1" noChangeArrowheads="1"/>
                  </p:cNvSpPr>
                  <p:nvPr userDrawn="1"/>
                </p:nvSpPr>
                <p:spPr bwMode="gray">
                  <a:xfrm>
                    <a:off x="756" y="302"/>
                    <a:ext cx="680" cy="152"/>
                  </a:xfrm>
                  <a:prstGeom prst="rect">
                    <a:avLst/>
                  </a:prstGeom>
                  <a:noFill/>
                  <a:ln w="12700" algn="ctr">
                    <a:noFill/>
                    <a:miter lim="800000"/>
                    <a:headEnd/>
                    <a:tailEnd/>
                  </a:ln>
                  <a:effectLst/>
                </p:spPr>
                <p:txBody>
                  <a:bodyPr wrap="none" lIns="74876" tIns="37439" rIns="74876" bIns="37439" anchor="b">
                    <a:spAutoFit/>
                  </a:bodyPr>
                  <a:lstStyle/>
                  <a:p>
                    <a:pPr algn="l">
                      <a:lnSpc>
                        <a:spcPct val="90000"/>
                      </a:lnSpc>
                      <a:spcBef>
                        <a:spcPct val="0"/>
                      </a:spcBef>
                    </a:pPr>
                    <a:r>
                      <a:rPr lang="en-US" sz="1200" b="1"/>
                      <a:t>expectations</a:t>
                    </a:r>
                  </a:p>
                </p:txBody>
              </p:sp>
            </p:grpSp>
          </p:grpSp>
          <p:grpSp>
            <p:nvGrpSpPr>
              <p:cNvPr id="100" name="Group 36"/>
              <p:cNvGrpSpPr>
                <a:grpSpLocks/>
              </p:cNvGrpSpPr>
              <p:nvPr userDrawn="1"/>
            </p:nvGrpSpPr>
            <p:grpSpPr bwMode="auto">
              <a:xfrm>
                <a:off x="854" y="3155"/>
                <a:ext cx="4071" cy="288"/>
                <a:chOff x="767" y="3867"/>
                <a:chExt cx="4302" cy="304"/>
              </a:xfrm>
            </p:grpSpPr>
            <p:sp>
              <p:nvSpPr>
                <p:cNvPr id="102" name="Text Box 37"/>
                <p:cNvSpPr txBox="1">
                  <a:spLocks noChangeAspect="1" noChangeArrowheads="1"/>
                </p:cNvSpPr>
                <p:nvPr/>
              </p:nvSpPr>
              <p:spPr bwMode="gray">
                <a:xfrm>
                  <a:off x="767" y="3867"/>
                  <a:ext cx="1638" cy="151"/>
                </a:xfrm>
                <a:prstGeom prst="rect">
                  <a:avLst/>
                </a:prstGeom>
                <a:noFill/>
                <a:ln w="12700" algn="ctr">
                  <a:noFill/>
                  <a:miter lim="800000"/>
                  <a:headEnd/>
                  <a:tailEnd/>
                </a:ln>
                <a:effectLst/>
              </p:spPr>
              <p:txBody>
                <a:bodyPr lIns="74876" tIns="37439" rIns="74876" bIns="37439" anchor="b">
                  <a:spAutoFit/>
                </a:bodyPr>
                <a:lstStyle/>
                <a:p>
                  <a:pPr algn="l">
                    <a:lnSpc>
                      <a:spcPct val="90000"/>
                    </a:lnSpc>
                    <a:spcBef>
                      <a:spcPct val="0"/>
                    </a:spcBef>
                  </a:pPr>
                  <a:r>
                    <a:rPr lang="en-US" sz="1100" b="1"/>
                    <a:t>Years to mainstream adoption:</a:t>
                  </a:r>
                </a:p>
              </p:txBody>
            </p:sp>
            <p:sp>
              <p:nvSpPr>
                <p:cNvPr id="103" name="Oval 38"/>
                <p:cNvSpPr>
                  <a:spLocks noChangeAspect="1" noChangeArrowheads="1"/>
                </p:cNvSpPr>
                <p:nvPr/>
              </p:nvSpPr>
              <p:spPr bwMode="gray">
                <a:xfrm>
                  <a:off x="810" y="4065"/>
                  <a:ext cx="56" cy="56"/>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a:p>
              </p:txBody>
            </p:sp>
            <p:sp>
              <p:nvSpPr>
                <p:cNvPr id="104" name="Text Box 39"/>
                <p:cNvSpPr txBox="1">
                  <a:spLocks noChangeAspect="1" noChangeArrowheads="1"/>
                </p:cNvSpPr>
                <p:nvPr/>
              </p:nvSpPr>
              <p:spPr bwMode="gray">
                <a:xfrm>
                  <a:off x="849" y="4020"/>
                  <a:ext cx="823"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a:t>less than 2 years</a:t>
                  </a:r>
                </a:p>
              </p:txBody>
            </p:sp>
            <p:sp>
              <p:nvSpPr>
                <p:cNvPr id="105" name="Oval 40"/>
                <p:cNvSpPr>
                  <a:spLocks noChangeAspect="1" noChangeArrowheads="1"/>
                </p:cNvSpPr>
                <p:nvPr/>
              </p:nvSpPr>
              <p:spPr bwMode="gray">
                <a:xfrm>
                  <a:off x="1735" y="4065"/>
                  <a:ext cx="55" cy="5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106" name="Text Box 41"/>
                <p:cNvSpPr txBox="1">
                  <a:spLocks noChangeAspect="1" noChangeArrowheads="1"/>
                </p:cNvSpPr>
                <p:nvPr/>
              </p:nvSpPr>
              <p:spPr bwMode="gray">
                <a:xfrm>
                  <a:off x="1780" y="4020"/>
                  <a:ext cx="630"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a:t>2 to 5 years</a:t>
                  </a:r>
                </a:p>
              </p:txBody>
            </p:sp>
            <p:sp>
              <p:nvSpPr>
                <p:cNvPr id="107" name="Oval 42"/>
                <p:cNvSpPr>
                  <a:spLocks noChangeAspect="1" noChangeArrowheads="1"/>
                </p:cNvSpPr>
                <p:nvPr/>
              </p:nvSpPr>
              <p:spPr bwMode="gray">
                <a:xfrm>
                  <a:off x="2465" y="4065"/>
                  <a:ext cx="56" cy="5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108" name="Text Box 43"/>
                <p:cNvSpPr txBox="1">
                  <a:spLocks noChangeAspect="1" noChangeArrowheads="1"/>
                </p:cNvSpPr>
                <p:nvPr/>
              </p:nvSpPr>
              <p:spPr bwMode="gray">
                <a:xfrm>
                  <a:off x="2511" y="4020"/>
                  <a:ext cx="715"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a:t>5 to 10 years</a:t>
                  </a:r>
                </a:p>
              </p:txBody>
            </p:sp>
            <p:sp>
              <p:nvSpPr>
                <p:cNvPr id="109" name="AutoShape 44"/>
                <p:cNvSpPr>
                  <a:spLocks noChangeAspect="1" noChangeArrowheads="1"/>
                </p:cNvSpPr>
                <p:nvPr/>
              </p:nvSpPr>
              <p:spPr bwMode="gray">
                <a:xfrm flipH="1">
                  <a:off x="3243" y="4060"/>
                  <a:ext cx="80" cy="69"/>
                </a:xfrm>
                <a:prstGeom prst="triangle">
                  <a:avLst>
                    <a:gd name="adj" fmla="val 50000"/>
                  </a:avLst>
                </a:prstGeom>
                <a:solidFill>
                  <a:srgbClr val="FF9900"/>
                </a:solidFill>
                <a:ln w="12700">
                  <a:solidFill>
                    <a:schemeClr val="tx1"/>
                  </a:solidFill>
                  <a:miter lim="800000"/>
                  <a:headEnd/>
                  <a:tailEnd/>
                </a:ln>
                <a:effectLst/>
              </p:spPr>
              <p:txBody>
                <a:bodyPr lIns="74876" tIns="37439" rIns="74876" bIns="37439" anchor="ctr">
                  <a:spAutoFit/>
                </a:bodyPr>
                <a:lstStyle/>
                <a:p>
                  <a:endParaRPr lang="en-US"/>
                </a:p>
              </p:txBody>
            </p:sp>
            <p:sp>
              <p:nvSpPr>
                <p:cNvPr id="110" name="Text Box 45"/>
                <p:cNvSpPr txBox="1">
                  <a:spLocks noChangeAspect="1" noChangeArrowheads="1"/>
                </p:cNvSpPr>
                <p:nvPr/>
              </p:nvSpPr>
              <p:spPr bwMode="gray">
                <a:xfrm>
                  <a:off x="3311" y="4020"/>
                  <a:ext cx="941"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a:t>more than 10 years</a:t>
                  </a:r>
                </a:p>
              </p:txBody>
            </p:sp>
            <p:sp>
              <p:nvSpPr>
                <p:cNvPr id="111" name="Text Box 46"/>
                <p:cNvSpPr txBox="1">
                  <a:spLocks noChangeAspect="1" noChangeArrowheads="1"/>
                </p:cNvSpPr>
                <p:nvPr/>
              </p:nvSpPr>
              <p:spPr bwMode="gray">
                <a:xfrm>
                  <a:off x="4348" y="3919"/>
                  <a:ext cx="721" cy="252"/>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dirty="0"/>
                    <a:t>obsolete</a:t>
                  </a:r>
                </a:p>
                <a:p>
                  <a:pPr algn="l">
                    <a:lnSpc>
                      <a:spcPct val="90000"/>
                    </a:lnSpc>
                    <a:spcBef>
                      <a:spcPct val="0"/>
                    </a:spcBef>
                  </a:pPr>
                  <a:r>
                    <a:rPr lang="en-US" sz="1100" dirty="0"/>
                    <a:t>before plateau</a:t>
                  </a:r>
                </a:p>
              </p:txBody>
            </p:sp>
            <p:sp>
              <p:nvSpPr>
                <p:cNvPr id="112" name="AutoShape 47"/>
                <p:cNvSpPr>
                  <a:spLocks noChangeAspect="1" noChangeArrowheads="1"/>
                </p:cNvSpPr>
                <p:nvPr/>
              </p:nvSpPr>
              <p:spPr bwMode="gray">
                <a:xfrm>
                  <a:off x="4294" y="4064"/>
                  <a:ext cx="60" cy="61"/>
                </a:xfrm>
                <a:prstGeom prst="flowChartSummingJunction">
                  <a:avLst/>
                </a:prstGeom>
                <a:solidFill>
                  <a:schemeClr val="bg1"/>
                </a:solidFill>
                <a:ln w="12700">
                  <a:solidFill>
                    <a:srgbClr val="FF0000"/>
                  </a:solidFill>
                  <a:round/>
                  <a:headEnd/>
                  <a:tailEnd/>
                </a:ln>
                <a:effectLst/>
              </p:spPr>
              <p:txBody>
                <a:bodyPr lIns="74876" tIns="37439" rIns="74876" bIns="37439" anchor="ctr">
                  <a:spAutoFit/>
                </a:bodyPr>
                <a:lstStyle/>
                <a:p>
                  <a:endParaRPr lang="en-US"/>
                </a:p>
              </p:txBody>
            </p:sp>
          </p:grpSp>
          <p:sp>
            <p:nvSpPr>
              <p:cNvPr id="101" name="Freeform 49"/>
              <p:cNvSpPr>
                <a:spLocks/>
              </p:cNvSpPr>
              <p:nvPr userDrawn="1"/>
            </p:nvSpPr>
            <p:spPr bwMode="gray">
              <a:xfrm>
                <a:off x="1068" y="569"/>
                <a:ext cx="3816" cy="2065"/>
              </a:xfrm>
              <a:custGeom>
                <a:avLst/>
                <a:gdLst/>
                <a:ahLst/>
                <a:cxnLst>
                  <a:cxn ang="0">
                    <a:pos x="41" y="1980"/>
                  </a:cxn>
                  <a:cxn ang="0">
                    <a:pos x="173" y="1806"/>
                  </a:cxn>
                  <a:cxn ang="0">
                    <a:pos x="263" y="1604"/>
                  </a:cxn>
                  <a:cxn ang="0">
                    <a:pos x="331" y="1400"/>
                  </a:cxn>
                  <a:cxn ang="0">
                    <a:pos x="385" y="1194"/>
                  </a:cxn>
                  <a:cxn ang="0">
                    <a:pos x="437" y="990"/>
                  </a:cxn>
                  <a:cxn ang="0">
                    <a:pos x="489" y="782"/>
                  </a:cxn>
                  <a:cxn ang="0">
                    <a:pos x="543" y="572"/>
                  </a:cxn>
                  <a:cxn ang="0">
                    <a:pos x="595" y="362"/>
                  </a:cxn>
                  <a:cxn ang="0">
                    <a:pos x="649" y="156"/>
                  </a:cxn>
                  <a:cxn ang="0">
                    <a:pos x="679" y="88"/>
                  </a:cxn>
                  <a:cxn ang="0">
                    <a:pos x="755" y="16"/>
                  </a:cxn>
                  <a:cxn ang="0">
                    <a:pos x="851" y="8"/>
                  </a:cxn>
                  <a:cxn ang="0">
                    <a:pos x="921" y="76"/>
                  </a:cxn>
                  <a:cxn ang="0">
                    <a:pos x="957" y="216"/>
                  </a:cxn>
                  <a:cxn ang="0">
                    <a:pos x="995" y="404"/>
                  </a:cxn>
                  <a:cxn ang="0">
                    <a:pos x="1033" y="584"/>
                  </a:cxn>
                  <a:cxn ang="0">
                    <a:pos x="1067" y="766"/>
                  </a:cxn>
                  <a:cxn ang="0">
                    <a:pos x="1103" y="946"/>
                  </a:cxn>
                  <a:cxn ang="0">
                    <a:pos x="1141" y="1136"/>
                  </a:cxn>
                  <a:cxn ang="0">
                    <a:pos x="1171" y="1253"/>
                  </a:cxn>
                  <a:cxn ang="0">
                    <a:pos x="1213" y="1374"/>
                  </a:cxn>
                  <a:cxn ang="0">
                    <a:pos x="1261" y="1458"/>
                  </a:cxn>
                  <a:cxn ang="0">
                    <a:pos x="1331" y="1526"/>
                  </a:cxn>
                  <a:cxn ang="0">
                    <a:pos x="1419" y="1574"/>
                  </a:cxn>
                  <a:cxn ang="0">
                    <a:pos x="1517" y="1596"/>
                  </a:cxn>
                  <a:cxn ang="0">
                    <a:pos x="1619" y="1596"/>
                  </a:cxn>
                  <a:cxn ang="0">
                    <a:pos x="1721" y="1570"/>
                  </a:cxn>
                  <a:cxn ang="0">
                    <a:pos x="1813" y="1524"/>
                  </a:cxn>
                  <a:cxn ang="0">
                    <a:pos x="1961" y="1438"/>
                  </a:cxn>
                  <a:cxn ang="0">
                    <a:pos x="2167" y="1320"/>
                  </a:cxn>
                  <a:cxn ang="0">
                    <a:pos x="2369" y="1220"/>
                  </a:cxn>
                  <a:cxn ang="0">
                    <a:pos x="2585" y="1122"/>
                  </a:cxn>
                  <a:cxn ang="0">
                    <a:pos x="2783" y="1046"/>
                  </a:cxn>
                  <a:cxn ang="0">
                    <a:pos x="2983" y="986"/>
                  </a:cxn>
                  <a:cxn ang="0">
                    <a:pos x="3182" y="933"/>
                  </a:cxn>
                  <a:cxn ang="0">
                    <a:pos x="3335" y="899"/>
                  </a:cxn>
                  <a:cxn ang="0">
                    <a:pos x="3434" y="879"/>
                  </a:cxn>
                  <a:cxn ang="0">
                    <a:pos x="3533" y="864"/>
                  </a:cxn>
                  <a:cxn ang="0">
                    <a:pos x="3746" y="858"/>
                  </a:cxn>
                </a:cxnLst>
                <a:rect l="0" t="0" r="r" b="b"/>
                <a:pathLst>
                  <a:path w="3746" h="2025">
                    <a:moveTo>
                      <a:pt x="0" y="2025"/>
                    </a:moveTo>
                    <a:lnTo>
                      <a:pt x="41" y="1980"/>
                    </a:lnTo>
                    <a:lnTo>
                      <a:pt x="113" y="1902"/>
                    </a:lnTo>
                    <a:lnTo>
                      <a:pt x="173" y="1806"/>
                    </a:lnTo>
                    <a:lnTo>
                      <a:pt x="223" y="1710"/>
                    </a:lnTo>
                    <a:lnTo>
                      <a:pt x="263" y="1604"/>
                    </a:lnTo>
                    <a:lnTo>
                      <a:pt x="299" y="1500"/>
                    </a:lnTo>
                    <a:lnTo>
                      <a:pt x="331" y="1400"/>
                    </a:lnTo>
                    <a:lnTo>
                      <a:pt x="359" y="1296"/>
                    </a:lnTo>
                    <a:lnTo>
                      <a:pt x="385" y="1194"/>
                    </a:lnTo>
                    <a:lnTo>
                      <a:pt x="409" y="1092"/>
                    </a:lnTo>
                    <a:lnTo>
                      <a:pt x="437" y="990"/>
                    </a:lnTo>
                    <a:lnTo>
                      <a:pt x="465" y="886"/>
                    </a:lnTo>
                    <a:lnTo>
                      <a:pt x="489" y="782"/>
                    </a:lnTo>
                    <a:lnTo>
                      <a:pt x="515" y="676"/>
                    </a:lnTo>
                    <a:lnTo>
                      <a:pt x="543" y="572"/>
                    </a:lnTo>
                    <a:lnTo>
                      <a:pt x="569" y="468"/>
                    </a:lnTo>
                    <a:lnTo>
                      <a:pt x="595" y="362"/>
                    </a:lnTo>
                    <a:lnTo>
                      <a:pt x="621" y="256"/>
                    </a:lnTo>
                    <a:lnTo>
                      <a:pt x="649" y="156"/>
                    </a:lnTo>
                    <a:lnTo>
                      <a:pt x="667" y="110"/>
                    </a:lnTo>
                    <a:lnTo>
                      <a:pt x="679" y="88"/>
                    </a:lnTo>
                    <a:lnTo>
                      <a:pt x="705" y="52"/>
                    </a:lnTo>
                    <a:lnTo>
                      <a:pt x="755" y="16"/>
                    </a:lnTo>
                    <a:lnTo>
                      <a:pt x="805" y="0"/>
                    </a:lnTo>
                    <a:lnTo>
                      <a:pt x="851" y="8"/>
                    </a:lnTo>
                    <a:lnTo>
                      <a:pt x="893" y="34"/>
                    </a:lnTo>
                    <a:lnTo>
                      <a:pt x="921" y="76"/>
                    </a:lnTo>
                    <a:lnTo>
                      <a:pt x="939" y="120"/>
                    </a:lnTo>
                    <a:lnTo>
                      <a:pt x="957" y="216"/>
                    </a:lnTo>
                    <a:lnTo>
                      <a:pt x="977" y="312"/>
                    </a:lnTo>
                    <a:lnTo>
                      <a:pt x="995" y="404"/>
                    </a:lnTo>
                    <a:lnTo>
                      <a:pt x="1013" y="496"/>
                    </a:lnTo>
                    <a:lnTo>
                      <a:pt x="1033" y="584"/>
                    </a:lnTo>
                    <a:lnTo>
                      <a:pt x="1049" y="674"/>
                    </a:lnTo>
                    <a:lnTo>
                      <a:pt x="1067" y="766"/>
                    </a:lnTo>
                    <a:lnTo>
                      <a:pt x="1085" y="856"/>
                    </a:lnTo>
                    <a:lnTo>
                      <a:pt x="1103" y="946"/>
                    </a:lnTo>
                    <a:lnTo>
                      <a:pt x="1123" y="1038"/>
                    </a:lnTo>
                    <a:lnTo>
                      <a:pt x="1141" y="1136"/>
                    </a:lnTo>
                    <a:lnTo>
                      <a:pt x="1161" y="1230"/>
                    </a:lnTo>
                    <a:lnTo>
                      <a:pt x="1171" y="1253"/>
                    </a:lnTo>
                    <a:lnTo>
                      <a:pt x="1193" y="1318"/>
                    </a:lnTo>
                    <a:lnTo>
                      <a:pt x="1213" y="1374"/>
                    </a:lnTo>
                    <a:lnTo>
                      <a:pt x="1233" y="1416"/>
                    </a:lnTo>
                    <a:lnTo>
                      <a:pt x="1261" y="1458"/>
                    </a:lnTo>
                    <a:lnTo>
                      <a:pt x="1293" y="1494"/>
                    </a:lnTo>
                    <a:lnTo>
                      <a:pt x="1331" y="1526"/>
                    </a:lnTo>
                    <a:lnTo>
                      <a:pt x="1373" y="1556"/>
                    </a:lnTo>
                    <a:lnTo>
                      <a:pt x="1419" y="1574"/>
                    </a:lnTo>
                    <a:lnTo>
                      <a:pt x="1465" y="1586"/>
                    </a:lnTo>
                    <a:lnTo>
                      <a:pt x="1517" y="1596"/>
                    </a:lnTo>
                    <a:lnTo>
                      <a:pt x="1565" y="1602"/>
                    </a:lnTo>
                    <a:lnTo>
                      <a:pt x="1619" y="1596"/>
                    </a:lnTo>
                    <a:lnTo>
                      <a:pt x="1665" y="1584"/>
                    </a:lnTo>
                    <a:lnTo>
                      <a:pt x="1721" y="1570"/>
                    </a:lnTo>
                    <a:lnTo>
                      <a:pt x="1767" y="1550"/>
                    </a:lnTo>
                    <a:lnTo>
                      <a:pt x="1813" y="1524"/>
                    </a:lnTo>
                    <a:lnTo>
                      <a:pt x="1861" y="1496"/>
                    </a:lnTo>
                    <a:lnTo>
                      <a:pt x="1961" y="1438"/>
                    </a:lnTo>
                    <a:lnTo>
                      <a:pt x="2063" y="1376"/>
                    </a:lnTo>
                    <a:lnTo>
                      <a:pt x="2167" y="1320"/>
                    </a:lnTo>
                    <a:lnTo>
                      <a:pt x="2267" y="1268"/>
                    </a:lnTo>
                    <a:lnTo>
                      <a:pt x="2369" y="1220"/>
                    </a:lnTo>
                    <a:lnTo>
                      <a:pt x="2475" y="1168"/>
                    </a:lnTo>
                    <a:lnTo>
                      <a:pt x="2585" y="1122"/>
                    </a:lnTo>
                    <a:lnTo>
                      <a:pt x="2683" y="1084"/>
                    </a:lnTo>
                    <a:lnTo>
                      <a:pt x="2783" y="1046"/>
                    </a:lnTo>
                    <a:lnTo>
                      <a:pt x="2881" y="1014"/>
                    </a:lnTo>
                    <a:lnTo>
                      <a:pt x="2983" y="986"/>
                    </a:lnTo>
                    <a:lnTo>
                      <a:pt x="3081" y="958"/>
                    </a:lnTo>
                    <a:lnTo>
                      <a:pt x="3182" y="933"/>
                    </a:lnTo>
                    <a:lnTo>
                      <a:pt x="3284" y="908"/>
                    </a:lnTo>
                    <a:lnTo>
                      <a:pt x="3335" y="899"/>
                    </a:lnTo>
                    <a:lnTo>
                      <a:pt x="3383" y="888"/>
                    </a:lnTo>
                    <a:lnTo>
                      <a:pt x="3434" y="879"/>
                    </a:lnTo>
                    <a:lnTo>
                      <a:pt x="3485" y="870"/>
                    </a:lnTo>
                    <a:lnTo>
                      <a:pt x="3533" y="864"/>
                    </a:lnTo>
                    <a:lnTo>
                      <a:pt x="3581" y="858"/>
                    </a:lnTo>
                    <a:lnTo>
                      <a:pt x="3746" y="858"/>
                    </a:lnTo>
                  </a:path>
                </a:pathLst>
              </a:custGeom>
              <a:noFill/>
              <a:ln w="38100" cap="flat" cmpd="sng">
                <a:solidFill>
                  <a:srgbClr val="969696"/>
                </a:solidFill>
                <a:prstDash val="solid"/>
                <a:round/>
                <a:headEnd type="none" w="med" len="med"/>
                <a:tailEnd type="none" w="med" len="lg"/>
              </a:ln>
              <a:effectLst/>
            </p:spPr>
            <p:txBody>
              <a:bodyPr lIns="74876" tIns="37439" rIns="74876" bIns="37439" anchor="ctr">
                <a:spAutoFit/>
              </a:bodyPr>
              <a:lstStyle/>
              <a:p>
                <a:endParaRPr lang="en-US"/>
              </a:p>
            </p:txBody>
          </p:sp>
        </p:grpSp>
        <p:grpSp>
          <p:nvGrpSpPr>
            <p:cNvPr id="7" name="Group 6"/>
            <p:cNvGrpSpPr/>
            <p:nvPr/>
          </p:nvGrpSpPr>
          <p:grpSpPr>
            <a:xfrm>
              <a:off x="1086593" y="943038"/>
              <a:ext cx="7210991" cy="3395094"/>
              <a:chOff x="1086593" y="943038"/>
              <a:chExt cx="7210991" cy="3395094"/>
            </a:xfrm>
          </p:grpSpPr>
          <p:sp>
            <p:nvSpPr>
              <p:cNvPr id="8" name="Text Box 597"/>
              <p:cNvSpPr txBox="1">
                <a:spLocks noChangeArrowheads="1"/>
              </p:cNvSpPr>
              <p:nvPr/>
            </p:nvSpPr>
            <p:spPr bwMode="gray">
              <a:xfrm>
                <a:off x="6873669" y="4121150"/>
                <a:ext cx="973344" cy="216982"/>
              </a:xfrm>
              <a:prstGeom prst="rect">
                <a:avLst/>
              </a:prstGeom>
              <a:noFill/>
              <a:ln w="9525">
                <a:noFill/>
                <a:miter lim="800000"/>
                <a:headEnd/>
                <a:tailEnd/>
              </a:ln>
              <a:effectLst/>
            </p:spPr>
            <p:txBody>
              <a:bodyPr wrap="none">
                <a:spAutoFit/>
              </a:bodyPr>
              <a:lstStyle/>
              <a:p>
                <a:pPr algn="r">
                  <a:spcBef>
                    <a:spcPct val="0"/>
                  </a:spcBef>
                </a:pPr>
                <a:r>
                  <a:rPr lang="en-US" sz="900" dirty="0"/>
                  <a:t>As of </a:t>
                </a:r>
                <a:r>
                  <a:rPr lang="en-US" sz="900" dirty="0" smtClean="0"/>
                  <a:t>July 2017</a:t>
                </a:r>
                <a:endParaRPr lang="en-US" sz="900" dirty="0"/>
              </a:p>
            </p:txBody>
          </p:sp>
          <p:sp>
            <p:nvSpPr>
              <p:cNvPr id="9" name="dark_blue_dot_1"/>
              <p:cNvSpPr>
                <a:spLocks noChangeAspect="1" noChangeArrowheads="1"/>
              </p:cNvSpPr>
              <p:nvPr/>
            </p:nvSpPr>
            <p:spPr bwMode="gray">
              <a:xfrm>
                <a:off x="2231136" y="2962656"/>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10" name="text_1"/>
              <p:cNvSpPr>
                <a:spLocks noChangeArrowheads="1"/>
              </p:cNvSpPr>
              <p:nvPr/>
            </p:nvSpPr>
            <p:spPr bwMode="gray">
              <a:xfrm>
                <a:off x="1200475" y="2945193"/>
                <a:ext cx="993863" cy="124650"/>
              </a:xfrm>
              <a:prstGeom prst="rect">
                <a:avLst/>
              </a:prstGeom>
              <a:solidFill>
                <a:schemeClr val="bg1"/>
              </a:solid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Enterprise Labeling</a:t>
                </a:r>
                <a:endParaRPr lang="en-US" sz="900" dirty="0"/>
              </a:p>
            </p:txBody>
          </p:sp>
          <p:sp>
            <p:nvSpPr>
              <p:cNvPr id="11" name="dark_blue_dot_2"/>
              <p:cNvSpPr>
                <a:spLocks noChangeAspect="1" noChangeArrowheads="1"/>
              </p:cNvSpPr>
              <p:nvPr/>
            </p:nvSpPr>
            <p:spPr bwMode="gray">
              <a:xfrm>
                <a:off x="2445829" y="2130552"/>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12" name="text_2"/>
              <p:cNvSpPr>
                <a:spLocks noChangeArrowheads="1"/>
              </p:cNvSpPr>
              <p:nvPr/>
            </p:nvSpPr>
            <p:spPr bwMode="gray">
              <a:xfrm>
                <a:off x="1820355" y="2113090"/>
                <a:ext cx="596317" cy="124650"/>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smtClean="0">
                    <a:cs typeface="Arial" charset="0"/>
                  </a:rPr>
                  <a:t>Digital Twin</a:t>
                </a:r>
                <a:endParaRPr lang="en-US" sz="900" dirty="0"/>
              </a:p>
            </p:txBody>
          </p:sp>
          <p:sp>
            <p:nvSpPr>
              <p:cNvPr id="13" name="dark_blue_dot_3"/>
              <p:cNvSpPr>
                <a:spLocks noChangeAspect="1" noChangeArrowheads="1"/>
              </p:cNvSpPr>
              <p:nvPr/>
            </p:nvSpPr>
            <p:spPr bwMode="gray">
              <a:xfrm>
                <a:off x="2656141" y="1280160"/>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14" name="text_3"/>
              <p:cNvSpPr>
                <a:spLocks noChangeArrowheads="1"/>
              </p:cNvSpPr>
              <p:nvPr/>
            </p:nvSpPr>
            <p:spPr bwMode="gray">
              <a:xfrm>
                <a:off x="1086593" y="1200784"/>
                <a:ext cx="1538883" cy="249299"/>
              </a:xfrm>
              <a:prstGeom prst="rect">
                <a:avLst/>
              </a:prstGeom>
              <a:solidFill>
                <a:schemeClr val="bg1"/>
              </a:solid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Cloud-Native CAE, Simulation</a:t>
                </a:r>
                <a:br>
                  <a:rPr lang="en-US" sz="900" dirty="0" smtClean="0">
                    <a:cs typeface="Arial" charset="0"/>
                  </a:rPr>
                </a:br>
                <a:r>
                  <a:rPr lang="en-US" sz="900" dirty="0" smtClean="0">
                    <a:cs typeface="Arial" charset="0"/>
                  </a:rPr>
                  <a:t> and Virtual Prototyping</a:t>
                </a:r>
                <a:endParaRPr lang="en-US" sz="900" dirty="0"/>
              </a:p>
            </p:txBody>
          </p:sp>
          <p:sp>
            <p:nvSpPr>
              <p:cNvPr id="15" name="dark_blue_dot_4"/>
              <p:cNvSpPr>
                <a:spLocks noChangeAspect="1" noChangeArrowheads="1"/>
              </p:cNvSpPr>
              <p:nvPr/>
            </p:nvSpPr>
            <p:spPr bwMode="gray">
              <a:xfrm>
                <a:off x="2793301" y="950976"/>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16" name="text_4"/>
              <p:cNvSpPr>
                <a:spLocks noChangeArrowheads="1"/>
              </p:cNvSpPr>
              <p:nvPr/>
            </p:nvSpPr>
            <p:spPr bwMode="gray">
              <a:xfrm>
                <a:off x="1820164" y="943038"/>
                <a:ext cx="942566" cy="124650"/>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smtClean="0">
                    <a:cs typeface="Arial" charset="0"/>
                  </a:rPr>
                  <a:t>Cloud-Native CAD</a:t>
                </a:r>
                <a:endParaRPr lang="en-US" sz="900" dirty="0"/>
              </a:p>
            </p:txBody>
          </p:sp>
          <p:sp>
            <p:nvSpPr>
              <p:cNvPr id="17" name="text_5"/>
              <p:cNvSpPr>
                <a:spLocks noChangeArrowheads="1"/>
              </p:cNvSpPr>
              <p:nvPr/>
            </p:nvSpPr>
            <p:spPr bwMode="gray">
              <a:xfrm>
                <a:off x="3468686" y="1116138"/>
                <a:ext cx="1218282"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MRO PLM Functionality</a:t>
                </a:r>
                <a:endParaRPr lang="en-US" sz="900" dirty="0"/>
              </a:p>
            </p:txBody>
          </p:sp>
          <p:sp>
            <p:nvSpPr>
              <p:cNvPr id="18" name="text_6"/>
              <p:cNvSpPr>
                <a:spLocks noChangeArrowheads="1"/>
              </p:cNvSpPr>
              <p:nvPr/>
            </p:nvSpPr>
            <p:spPr bwMode="gray">
              <a:xfrm>
                <a:off x="3468686" y="1249489"/>
                <a:ext cx="1481175"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Product Innovation Platforms</a:t>
                </a:r>
                <a:endParaRPr lang="en-US" sz="900" dirty="0"/>
              </a:p>
            </p:txBody>
          </p:sp>
          <p:sp>
            <p:nvSpPr>
              <p:cNvPr id="19" name="dark_blue_dot_7"/>
              <p:cNvSpPr>
                <a:spLocks noChangeAspect="1" noChangeArrowheads="1"/>
              </p:cNvSpPr>
              <p:nvPr/>
            </p:nvSpPr>
            <p:spPr bwMode="gray">
              <a:xfrm>
                <a:off x="3291840" y="1664208"/>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20" name="text_7"/>
              <p:cNvSpPr>
                <a:spLocks noChangeArrowheads="1"/>
              </p:cNvSpPr>
              <p:nvPr/>
            </p:nvSpPr>
            <p:spPr bwMode="gray">
              <a:xfrm>
                <a:off x="3412490" y="1649921"/>
                <a:ext cx="936154"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MPM Frameworks</a:t>
                </a:r>
                <a:endParaRPr lang="en-US" sz="900" dirty="0"/>
              </a:p>
            </p:txBody>
          </p:sp>
          <p:sp>
            <p:nvSpPr>
              <p:cNvPr id="21" name="dark_blue_dot_8"/>
              <p:cNvSpPr>
                <a:spLocks noChangeAspect="1" noChangeArrowheads="1"/>
              </p:cNvSpPr>
              <p:nvPr/>
            </p:nvSpPr>
            <p:spPr bwMode="gray">
              <a:xfrm>
                <a:off x="3319272" y="1805749"/>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22" name="text_8"/>
              <p:cNvSpPr>
                <a:spLocks noChangeArrowheads="1"/>
              </p:cNvSpPr>
              <p:nvPr/>
            </p:nvSpPr>
            <p:spPr bwMode="gray">
              <a:xfrm>
                <a:off x="3444685" y="1791462"/>
                <a:ext cx="1442703"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smtClean="0">
                    <a:cs typeface="Arial" charset="0"/>
                  </a:rPr>
                  <a:t>Model-Based Manufacturing</a:t>
                </a:r>
                <a:endParaRPr lang="en-US" sz="900" dirty="0"/>
              </a:p>
            </p:txBody>
          </p:sp>
          <p:sp>
            <p:nvSpPr>
              <p:cNvPr id="23" name="text_9"/>
              <p:cNvSpPr>
                <a:spLocks noChangeArrowheads="1"/>
              </p:cNvSpPr>
              <p:nvPr/>
            </p:nvSpPr>
            <p:spPr bwMode="gray">
              <a:xfrm>
                <a:off x="3675383" y="2184099"/>
                <a:ext cx="929742" cy="373949"/>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Internet of Things </a:t>
                </a:r>
                <a:br>
                  <a:rPr lang="en-US" sz="900" dirty="0" smtClean="0">
                    <a:cs typeface="Arial" charset="0"/>
                  </a:rPr>
                </a:br>
                <a:r>
                  <a:rPr lang="en-US" sz="900" dirty="0" smtClean="0">
                    <a:cs typeface="Arial" charset="0"/>
                  </a:rPr>
                  <a:t>for Manufacturing </a:t>
                </a:r>
                <a:br>
                  <a:rPr lang="en-US" sz="900" dirty="0" smtClean="0">
                    <a:cs typeface="Arial" charset="0"/>
                  </a:rPr>
                </a:br>
                <a:r>
                  <a:rPr lang="en-US" sz="900" dirty="0" smtClean="0">
                    <a:cs typeface="Arial" charset="0"/>
                  </a:rPr>
                  <a:t>Operations</a:t>
                </a:r>
                <a:endParaRPr lang="en-US" sz="900" dirty="0"/>
              </a:p>
            </p:txBody>
          </p:sp>
          <p:sp>
            <p:nvSpPr>
              <p:cNvPr id="24" name="text_10"/>
              <p:cNvSpPr>
                <a:spLocks noChangeArrowheads="1"/>
              </p:cNvSpPr>
              <p:nvPr/>
            </p:nvSpPr>
            <p:spPr bwMode="gray">
              <a:xfrm>
                <a:off x="2646862" y="2135132"/>
                <a:ext cx="666849" cy="373949"/>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Cloud-Based</a:t>
                </a:r>
                <a:br>
                  <a:rPr lang="en-US" sz="900" dirty="0" smtClean="0">
                    <a:cs typeface="Arial" charset="0"/>
                  </a:rPr>
                </a:br>
                <a:r>
                  <a:rPr lang="en-US" sz="900" dirty="0" smtClean="0">
                    <a:cs typeface="Arial" charset="0"/>
                  </a:rPr>
                  <a:t> PLM</a:t>
                </a:r>
                <a:br>
                  <a:rPr lang="en-US" sz="900" dirty="0" smtClean="0">
                    <a:cs typeface="Arial" charset="0"/>
                  </a:rPr>
                </a:br>
                <a:r>
                  <a:rPr lang="en-US" sz="900" dirty="0" smtClean="0">
                    <a:cs typeface="Arial" charset="0"/>
                  </a:rPr>
                  <a:t> Applications</a:t>
                </a:r>
                <a:endParaRPr lang="en-US" sz="900" dirty="0"/>
              </a:p>
            </p:txBody>
          </p:sp>
          <p:sp>
            <p:nvSpPr>
              <p:cNvPr id="25" name="light_blue_dot_11"/>
              <p:cNvSpPr>
                <a:spLocks noChangeAspect="1" noChangeArrowheads="1"/>
              </p:cNvSpPr>
              <p:nvPr/>
            </p:nvSpPr>
            <p:spPr bwMode="gray">
              <a:xfrm>
                <a:off x="3470339" y="2542032"/>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26" name="text_11"/>
              <p:cNvSpPr>
                <a:spLocks noChangeArrowheads="1"/>
              </p:cNvSpPr>
              <p:nvPr/>
            </p:nvSpPr>
            <p:spPr bwMode="gray">
              <a:xfrm>
                <a:off x="2581334" y="2527745"/>
                <a:ext cx="852798" cy="124650"/>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Supply Planning</a:t>
                </a:r>
                <a:endParaRPr lang="en-US" sz="900" dirty="0"/>
              </a:p>
            </p:txBody>
          </p:sp>
          <p:sp>
            <p:nvSpPr>
              <p:cNvPr id="27" name="text_12"/>
              <p:cNvSpPr>
                <a:spLocks noChangeArrowheads="1"/>
              </p:cNvSpPr>
              <p:nvPr/>
            </p:nvSpPr>
            <p:spPr bwMode="gray">
              <a:xfrm>
                <a:off x="2248150" y="3533772"/>
                <a:ext cx="1712007" cy="124650"/>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Industrial Operational Intelligence</a:t>
                </a:r>
                <a:endParaRPr lang="en-US" sz="900" dirty="0"/>
              </a:p>
            </p:txBody>
          </p:sp>
          <p:sp>
            <p:nvSpPr>
              <p:cNvPr id="28" name="text_13"/>
              <p:cNvSpPr>
                <a:spLocks noChangeArrowheads="1"/>
              </p:cNvSpPr>
              <p:nvPr/>
            </p:nvSpPr>
            <p:spPr bwMode="gray">
              <a:xfrm>
                <a:off x="2299208" y="3727895"/>
                <a:ext cx="1827423" cy="373949"/>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3D Printed Tools, Jigs and Fixtures</a:t>
                </a:r>
                <a:br>
                  <a:rPr lang="en-US" sz="900" dirty="0" smtClean="0">
                    <a:cs typeface="Arial" charset="0"/>
                  </a:rPr>
                </a:br>
                <a:r>
                  <a:rPr lang="en-US" sz="900" dirty="0" smtClean="0">
                    <a:cs typeface="Arial" charset="0"/>
                  </a:rPr>
                  <a:t> (formerly 3DP-Enabled Augmented</a:t>
                </a:r>
                <a:br>
                  <a:rPr lang="en-US" sz="900" dirty="0" smtClean="0">
                    <a:cs typeface="Arial" charset="0"/>
                  </a:rPr>
                </a:br>
                <a:r>
                  <a:rPr lang="en-US" sz="900" dirty="0" smtClean="0">
                    <a:cs typeface="Arial" charset="0"/>
                  </a:rPr>
                  <a:t> Manufacturing)</a:t>
                </a:r>
                <a:endParaRPr lang="en-US" sz="900" dirty="0"/>
              </a:p>
            </p:txBody>
          </p:sp>
          <p:sp>
            <p:nvSpPr>
              <p:cNvPr id="29" name="text_14"/>
              <p:cNvSpPr>
                <a:spLocks noChangeArrowheads="1"/>
              </p:cNvSpPr>
              <p:nvPr/>
            </p:nvSpPr>
            <p:spPr bwMode="gray">
              <a:xfrm>
                <a:off x="2116135" y="4148138"/>
                <a:ext cx="2173672" cy="124650"/>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Supplier Quality Management Applications</a:t>
                </a:r>
                <a:endParaRPr lang="en-US" sz="900" dirty="0"/>
              </a:p>
            </p:txBody>
          </p:sp>
          <p:sp>
            <p:nvSpPr>
              <p:cNvPr id="30" name="text_15"/>
              <p:cNvSpPr>
                <a:spLocks noChangeArrowheads="1"/>
              </p:cNvSpPr>
              <p:nvPr/>
            </p:nvSpPr>
            <p:spPr bwMode="gray">
              <a:xfrm>
                <a:off x="4656836" y="4148138"/>
                <a:ext cx="1083630"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Synchronized BOMs </a:t>
                </a:r>
                <a:endParaRPr lang="en-US" sz="900" dirty="0"/>
              </a:p>
            </p:txBody>
          </p:sp>
          <p:grpSp>
            <p:nvGrpSpPr>
              <p:cNvPr id="31" name="Group 30"/>
              <p:cNvGrpSpPr/>
              <p:nvPr/>
            </p:nvGrpSpPr>
            <p:grpSpPr>
              <a:xfrm>
                <a:off x="5007805" y="3881819"/>
                <a:ext cx="1519647" cy="253235"/>
                <a:chOff x="4898267" y="3586544"/>
                <a:chExt cx="1519647" cy="253235"/>
              </a:xfrm>
            </p:grpSpPr>
            <p:sp>
              <p:nvSpPr>
                <p:cNvPr id="97" name="text_16"/>
                <p:cNvSpPr>
                  <a:spLocks noChangeArrowheads="1"/>
                </p:cNvSpPr>
                <p:nvPr/>
              </p:nvSpPr>
              <p:spPr bwMode="gray">
                <a:xfrm>
                  <a:off x="4898267" y="3715129"/>
                  <a:ext cx="1263166"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Sustainable Design PLM</a:t>
                  </a:r>
                  <a:endParaRPr lang="en-US" sz="900" dirty="0"/>
                </a:p>
              </p:txBody>
            </p:sp>
            <p:sp>
              <p:nvSpPr>
                <p:cNvPr id="98" name="text_17"/>
                <p:cNvSpPr>
                  <a:spLocks noChangeArrowheads="1"/>
                </p:cNvSpPr>
                <p:nvPr/>
              </p:nvSpPr>
              <p:spPr bwMode="gray">
                <a:xfrm>
                  <a:off x="4898267" y="3586544"/>
                  <a:ext cx="1519647"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System Engineering Software</a:t>
                  </a:r>
                  <a:endParaRPr lang="en-US" sz="900" dirty="0"/>
                </a:p>
              </p:txBody>
            </p:sp>
          </p:grpSp>
          <p:grpSp>
            <p:nvGrpSpPr>
              <p:cNvPr id="32" name="Group 31"/>
              <p:cNvGrpSpPr/>
              <p:nvPr/>
            </p:nvGrpSpPr>
            <p:grpSpPr>
              <a:xfrm>
                <a:off x="5181542" y="3595496"/>
                <a:ext cx="1455527" cy="253238"/>
                <a:chOff x="5062475" y="3257359"/>
                <a:chExt cx="1455527" cy="253238"/>
              </a:xfrm>
            </p:grpSpPr>
            <p:sp>
              <p:nvSpPr>
                <p:cNvPr id="95" name="text_18"/>
                <p:cNvSpPr>
                  <a:spLocks noChangeArrowheads="1"/>
                </p:cNvSpPr>
                <p:nvPr/>
              </p:nvSpPr>
              <p:spPr bwMode="gray">
                <a:xfrm>
                  <a:off x="5062475" y="3385947"/>
                  <a:ext cx="1372171"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Product Cost Management</a:t>
                  </a:r>
                  <a:endParaRPr lang="en-US" sz="900" dirty="0"/>
                </a:p>
              </p:txBody>
            </p:sp>
            <p:sp>
              <p:nvSpPr>
                <p:cNvPr id="96" name="text_19"/>
                <p:cNvSpPr>
                  <a:spLocks noChangeArrowheads="1"/>
                </p:cNvSpPr>
                <p:nvPr/>
              </p:nvSpPr>
              <p:spPr bwMode="gray">
                <a:xfrm>
                  <a:off x="5062475" y="3257359"/>
                  <a:ext cx="1455527"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Real-Time SPC Applications</a:t>
                  </a:r>
                  <a:endParaRPr lang="en-US" sz="900" dirty="0"/>
                </a:p>
              </p:txBody>
            </p:sp>
          </p:grpSp>
          <p:grpSp>
            <p:nvGrpSpPr>
              <p:cNvPr id="33" name="Group 32"/>
              <p:cNvGrpSpPr/>
              <p:nvPr/>
            </p:nvGrpSpPr>
            <p:grpSpPr>
              <a:xfrm>
                <a:off x="5491677" y="3312223"/>
                <a:ext cx="2167260" cy="258000"/>
                <a:chOff x="5505964" y="3126486"/>
                <a:chExt cx="2167260" cy="258000"/>
              </a:xfrm>
            </p:grpSpPr>
            <p:sp>
              <p:nvSpPr>
                <p:cNvPr id="93" name="text_20"/>
                <p:cNvSpPr>
                  <a:spLocks noChangeArrowheads="1"/>
                </p:cNvSpPr>
                <p:nvPr/>
              </p:nvSpPr>
              <p:spPr bwMode="gray">
                <a:xfrm>
                  <a:off x="5505964" y="3259836"/>
                  <a:ext cx="2167260"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Quality Process Management Applications</a:t>
                  </a:r>
                  <a:endParaRPr lang="en-US" sz="900" dirty="0"/>
                </a:p>
              </p:txBody>
            </p:sp>
            <p:sp>
              <p:nvSpPr>
                <p:cNvPr id="94" name="text_21"/>
                <p:cNvSpPr>
                  <a:spLocks noChangeArrowheads="1"/>
                </p:cNvSpPr>
                <p:nvPr/>
              </p:nvSpPr>
              <p:spPr bwMode="gray">
                <a:xfrm>
                  <a:off x="5505964" y="3126486"/>
                  <a:ext cx="2000548"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Simulation and Test Data Management</a:t>
                  </a:r>
                  <a:endParaRPr lang="en-US" sz="900" dirty="0"/>
                </a:p>
              </p:txBody>
            </p:sp>
          </p:grpSp>
          <p:sp>
            <p:nvSpPr>
              <p:cNvPr id="34" name="text_22"/>
              <p:cNvSpPr>
                <a:spLocks noChangeArrowheads="1"/>
              </p:cNvSpPr>
              <p:nvPr/>
            </p:nvSpPr>
            <p:spPr bwMode="gray">
              <a:xfrm>
                <a:off x="5635626" y="3163253"/>
                <a:ext cx="2257028"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Product Portfolio and Program Management</a:t>
                </a:r>
                <a:endParaRPr lang="en-US" sz="900" dirty="0"/>
              </a:p>
            </p:txBody>
          </p:sp>
          <p:sp>
            <p:nvSpPr>
              <p:cNvPr id="35" name="text_23"/>
              <p:cNvSpPr>
                <a:spLocks noChangeArrowheads="1"/>
              </p:cNvSpPr>
              <p:nvPr/>
            </p:nvSpPr>
            <p:spPr bwMode="gray">
              <a:xfrm>
                <a:off x="5804600" y="3028569"/>
                <a:ext cx="1526059"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Plant Engineering and Design</a:t>
                </a:r>
                <a:endParaRPr lang="en-US" sz="900" dirty="0"/>
              </a:p>
            </p:txBody>
          </p:sp>
          <p:grpSp>
            <p:nvGrpSpPr>
              <p:cNvPr id="36" name="Group 35"/>
              <p:cNvGrpSpPr/>
              <p:nvPr/>
            </p:nvGrpSpPr>
            <p:grpSpPr>
              <a:xfrm>
                <a:off x="6008496" y="2726816"/>
                <a:ext cx="2289088" cy="253237"/>
                <a:chOff x="5408421" y="2679191"/>
                <a:chExt cx="2289088" cy="253237"/>
              </a:xfrm>
            </p:grpSpPr>
            <p:sp>
              <p:nvSpPr>
                <p:cNvPr id="91" name="text_24"/>
                <p:cNvSpPr>
                  <a:spLocks noChangeArrowheads="1"/>
                </p:cNvSpPr>
                <p:nvPr/>
              </p:nvSpPr>
              <p:spPr bwMode="gray">
                <a:xfrm>
                  <a:off x="5408421" y="2807778"/>
                  <a:ext cx="2289088"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MES Applications for Discrete Manufacturing</a:t>
                  </a:r>
                  <a:endParaRPr lang="en-US" sz="900" dirty="0"/>
                </a:p>
              </p:txBody>
            </p:sp>
            <p:sp>
              <p:nvSpPr>
                <p:cNvPr id="92" name="text_25"/>
                <p:cNvSpPr>
                  <a:spLocks noChangeArrowheads="1"/>
                </p:cNvSpPr>
                <p:nvPr/>
              </p:nvSpPr>
              <p:spPr bwMode="gray">
                <a:xfrm>
                  <a:off x="5408421" y="2679191"/>
                  <a:ext cx="1327286"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Value-Chain-Centric PDM</a:t>
                  </a:r>
                  <a:endParaRPr lang="en-US" sz="900" dirty="0"/>
                </a:p>
              </p:txBody>
            </p:sp>
          </p:grpSp>
          <p:sp>
            <p:nvSpPr>
              <p:cNvPr id="37" name="text_26"/>
              <p:cNvSpPr>
                <a:spLocks noChangeArrowheads="1"/>
              </p:cNvSpPr>
              <p:nvPr/>
            </p:nvSpPr>
            <p:spPr bwMode="gray">
              <a:xfrm>
                <a:off x="4950586" y="2317431"/>
                <a:ext cx="1147750" cy="249299"/>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Product Requirements</a:t>
                </a:r>
                <a:br>
                  <a:rPr lang="en-US" sz="900" dirty="0" smtClean="0">
                    <a:cs typeface="Arial" charset="0"/>
                  </a:rPr>
                </a:br>
                <a:r>
                  <a:rPr lang="en-US" sz="900" dirty="0" smtClean="0">
                    <a:cs typeface="Arial" charset="0"/>
                  </a:rPr>
                  <a:t> Management</a:t>
                </a:r>
                <a:endParaRPr lang="en-US" sz="900" dirty="0"/>
              </a:p>
            </p:txBody>
          </p:sp>
          <p:sp>
            <p:nvSpPr>
              <p:cNvPr id="38" name="text_27"/>
              <p:cNvSpPr>
                <a:spLocks noChangeArrowheads="1"/>
              </p:cNvSpPr>
              <p:nvPr/>
            </p:nvSpPr>
            <p:spPr bwMode="gray">
              <a:xfrm>
                <a:off x="5089266" y="2041966"/>
                <a:ext cx="1288814" cy="249299"/>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Enterprise Manufacturing</a:t>
                </a:r>
                <a:br>
                  <a:rPr lang="en-US" sz="900" dirty="0" smtClean="0">
                    <a:cs typeface="Arial" charset="0"/>
                  </a:rPr>
                </a:br>
                <a:r>
                  <a:rPr lang="en-US" sz="900" dirty="0" smtClean="0">
                    <a:cs typeface="Arial" charset="0"/>
                  </a:rPr>
                  <a:t> Intelligence</a:t>
                </a:r>
                <a:endParaRPr lang="en-US" sz="900" dirty="0"/>
              </a:p>
            </p:txBody>
          </p:sp>
          <p:sp>
            <p:nvSpPr>
              <p:cNvPr id="39" name="text_28"/>
              <p:cNvSpPr>
                <a:spLocks noChangeArrowheads="1"/>
              </p:cNvSpPr>
              <p:nvPr/>
            </p:nvSpPr>
            <p:spPr bwMode="gray">
              <a:xfrm>
                <a:off x="5783453" y="1623620"/>
                <a:ext cx="1122102" cy="249299"/>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Simulation and Virtual</a:t>
                </a:r>
                <a:br>
                  <a:rPr lang="en-US" sz="900" dirty="0" smtClean="0">
                    <a:cs typeface="Arial" charset="0"/>
                  </a:rPr>
                </a:br>
                <a:r>
                  <a:rPr lang="en-US" sz="900" dirty="0" smtClean="0">
                    <a:cs typeface="Arial" charset="0"/>
                  </a:rPr>
                  <a:t> Prototyping</a:t>
                </a:r>
                <a:endParaRPr lang="en-US" sz="900" dirty="0"/>
              </a:p>
            </p:txBody>
          </p:sp>
          <p:sp>
            <p:nvSpPr>
              <p:cNvPr id="40" name="text_29"/>
              <p:cNvSpPr>
                <a:spLocks noChangeArrowheads="1"/>
              </p:cNvSpPr>
              <p:nvPr/>
            </p:nvSpPr>
            <p:spPr bwMode="gray">
              <a:xfrm>
                <a:off x="5834337" y="1348154"/>
                <a:ext cx="1391407" cy="249299"/>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Parts and Materials Search</a:t>
                </a:r>
                <a:br>
                  <a:rPr lang="en-US" sz="900" dirty="0" smtClean="0">
                    <a:cs typeface="Arial" charset="0"/>
                  </a:rPr>
                </a:br>
                <a:r>
                  <a:rPr lang="en-US" sz="900" dirty="0" smtClean="0">
                    <a:cs typeface="Arial" charset="0"/>
                  </a:rPr>
                  <a:t> and Selection</a:t>
                </a:r>
                <a:endParaRPr lang="en-US" sz="900" dirty="0"/>
              </a:p>
            </p:txBody>
          </p:sp>
          <p:sp>
            <p:nvSpPr>
              <p:cNvPr id="41" name="Freeform 40"/>
              <p:cNvSpPr/>
              <p:nvPr/>
            </p:nvSpPr>
            <p:spPr bwMode="auto">
              <a:xfrm>
                <a:off x="3224209" y="1181099"/>
                <a:ext cx="211265" cy="33337"/>
              </a:xfrm>
              <a:custGeom>
                <a:avLst/>
                <a:gdLst>
                  <a:gd name="connsiteX0" fmla="*/ 0 w 95250"/>
                  <a:gd name="connsiteY0" fmla="*/ 0 h 133350"/>
                  <a:gd name="connsiteX1" fmla="*/ 0 w 95250"/>
                  <a:gd name="connsiteY1" fmla="*/ 133350 h 133350"/>
                  <a:gd name="connsiteX2" fmla="*/ 95250 w 95250"/>
                  <a:gd name="connsiteY2" fmla="*/ 133350 h 133350"/>
                  <a:gd name="connsiteX0" fmla="*/ 0 w 275085"/>
                  <a:gd name="connsiteY0" fmla="*/ 33337 h 33337"/>
                  <a:gd name="connsiteX1" fmla="*/ 179835 w 275085"/>
                  <a:gd name="connsiteY1" fmla="*/ 0 h 33337"/>
                  <a:gd name="connsiteX2" fmla="*/ 275085 w 275085"/>
                  <a:gd name="connsiteY2" fmla="*/ 0 h 33337"/>
                </a:gdLst>
                <a:ahLst/>
                <a:cxnLst>
                  <a:cxn ang="0">
                    <a:pos x="connsiteX0" y="connsiteY0"/>
                  </a:cxn>
                  <a:cxn ang="0">
                    <a:pos x="connsiteX1" y="connsiteY1"/>
                  </a:cxn>
                  <a:cxn ang="0">
                    <a:pos x="connsiteX2" y="connsiteY2"/>
                  </a:cxn>
                </a:cxnLst>
                <a:rect l="l" t="t" r="r" b="b"/>
                <a:pathLst>
                  <a:path w="275085" h="33337">
                    <a:moveTo>
                      <a:pt x="0" y="33337"/>
                    </a:moveTo>
                    <a:lnTo>
                      <a:pt x="179835" y="0"/>
                    </a:lnTo>
                    <a:lnTo>
                      <a:pt x="275085" y="0"/>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42" name="Freeform 41"/>
              <p:cNvSpPr/>
              <p:nvPr/>
            </p:nvSpPr>
            <p:spPr bwMode="auto">
              <a:xfrm>
                <a:off x="3248023" y="1295398"/>
                <a:ext cx="187452" cy="14288"/>
              </a:xfrm>
              <a:custGeom>
                <a:avLst/>
                <a:gdLst>
                  <a:gd name="connsiteX0" fmla="*/ 0 w 95250"/>
                  <a:gd name="connsiteY0" fmla="*/ 0 h 133350"/>
                  <a:gd name="connsiteX1" fmla="*/ 0 w 95250"/>
                  <a:gd name="connsiteY1" fmla="*/ 133350 h 133350"/>
                  <a:gd name="connsiteX2" fmla="*/ 95250 w 95250"/>
                  <a:gd name="connsiteY2" fmla="*/ 133350 h 133350"/>
                  <a:gd name="connsiteX0" fmla="*/ 0 w 244078"/>
                  <a:gd name="connsiteY0" fmla="*/ 0 h 14288"/>
                  <a:gd name="connsiteX1" fmla="*/ 148828 w 244078"/>
                  <a:gd name="connsiteY1" fmla="*/ 14288 h 14288"/>
                  <a:gd name="connsiteX2" fmla="*/ 244078 w 244078"/>
                  <a:gd name="connsiteY2" fmla="*/ 14288 h 14288"/>
                </a:gdLst>
                <a:ahLst/>
                <a:cxnLst>
                  <a:cxn ang="0">
                    <a:pos x="connsiteX0" y="connsiteY0"/>
                  </a:cxn>
                  <a:cxn ang="0">
                    <a:pos x="connsiteX1" y="connsiteY1"/>
                  </a:cxn>
                  <a:cxn ang="0">
                    <a:pos x="connsiteX2" y="connsiteY2"/>
                  </a:cxn>
                </a:cxnLst>
                <a:rect l="l" t="t" r="r" b="b"/>
                <a:pathLst>
                  <a:path w="244078" h="14288">
                    <a:moveTo>
                      <a:pt x="0" y="0"/>
                    </a:moveTo>
                    <a:lnTo>
                      <a:pt x="148828" y="14288"/>
                    </a:lnTo>
                    <a:lnTo>
                      <a:pt x="244078" y="14288"/>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43" name="dark_blue_dot_5"/>
              <p:cNvSpPr>
                <a:spLocks noChangeAspect="1" noChangeArrowheads="1"/>
              </p:cNvSpPr>
              <p:nvPr/>
            </p:nvSpPr>
            <p:spPr bwMode="gray">
              <a:xfrm>
                <a:off x="3186112" y="1168527"/>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44" name="light_blue_dot_6"/>
              <p:cNvSpPr>
                <a:spLocks noChangeAspect="1" noChangeArrowheads="1"/>
              </p:cNvSpPr>
              <p:nvPr/>
            </p:nvSpPr>
            <p:spPr bwMode="gray">
              <a:xfrm>
                <a:off x="3211512" y="1249489"/>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45" name="Freeform 44"/>
              <p:cNvSpPr/>
              <p:nvPr/>
            </p:nvSpPr>
            <p:spPr bwMode="auto">
              <a:xfrm flipH="1">
                <a:off x="3995736" y="3462335"/>
                <a:ext cx="73152" cy="138112"/>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46" name="Freeform 45"/>
              <p:cNvSpPr/>
              <p:nvPr/>
            </p:nvSpPr>
            <p:spPr bwMode="auto">
              <a:xfrm flipH="1">
                <a:off x="4152898" y="3505197"/>
                <a:ext cx="73152" cy="41148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47" name="Freeform 46"/>
              <p:cNvSpPr/>
              <p:nvPr/>
            </p:nvSpPr>
            <p:spPr bwMode="auto">
              <a:xfrm flipH="1" flipV="1">
                <a:off x="7258048" y="1471595"/>
                <a:ext cx="73152" cy="82296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48" name="Freeform 47"/>
              <p:cNvSpPr/>
              <p:nvPr/>
            </p:nvSpPr>
            <p:spPr bwMode="auto">
              <a:xfrm flipH="1" flipV="1">
                <a:off x="6934198" y="1747818"/>
                <a:ext cx="73152" cy="64008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49" name="Freeform 48"/>
              <p:cNvSpPr/>
              <p:nvPr/>
            </p:nvSpPr>
            <p:spPr bwMode="auto">
              <a:xfrm flipH="1" flipV="1">
                <a:off x="6405555" y="2162157"/>
                <a:ext cx="73152" cy="36576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50" name="Freeform 49"/>
              <p:cNvSpPr/>
              <p:nvPr/>
            </p:nvSpPr>
            <p:spPr bwMode="auto">
              <a:xfrm flipH="1">
                <a:off x="4319586" y="3474724"/>
                <a:ext cx="73152" cy="73152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51" name="dark_blue_dot_12"/>
              <p:cNvSpPr>
                <a:spLocks noChangeAspect="1" noChangeArrowheads="1"/>
              </p:cNvSpPr>
              <p:nvPr/>
            </p:nvSpPr>
            <p:spPr bwMode="gray">
              <a:xfrm>
                <a:off x="4027741" y="3429000"/>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52" name="dark_blue_dot_13"/>
              <p:cNvSpPr>
                <a:spLocks noChangeAspect="1" noChangeArrowheads="1"/>
              </p:cNvSpPr>
              <p:nvPr/>
            </p:nvSpPr>
            <p:spPr bwMode="gray">
              <a:xfrm>
                <a:off x="4183571" y="3446906"/>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53" name="light_blue_dot_14"/>
              <p:cNvSpPr>
                <a:spLocks noChangeAspect="1" noChangeArrowheads="1"/>
              </p:cNvSpPr>
              <p:nvPr/>
            </p:nvSpPr>
            <p:spPr bwMode="gray">
              <a:xfrm>
                <a:off x="4348163" y="3419474"/>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54" name="Freeform 53"/>
              <p:cNvSpPr/>
              <p:nvPr/>
            </p:nvSpPr>
            <p:spPr bwMode="auto">
              <a:xfrm flipH="1" flipV="1">
                <a:off x="6124570" y="2438384"/>
                <a:ext cx="73152" cy="18288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55" name="light_blue_dot_26"/>
              <p:cNvSpPr>
                <a:spLocks noChangeAspect="1" noChangeArrowheads="1"/>
              </p:cNvSpPr>
              <p:nvPr/>
            </p:nvSpPr>
            <p:spPr bwMode="gray">
              <a:xfrm>
                <a:off x="6158675" y="2555557"/>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56" name="clear_dot_27"/>
              <p:cNvSpPr>
                <a:spLocks noChangeAspect="1" noChangeArrowheads="1"/>
              </p:cNvSpPr>
              <p:nvPr/>
            </p:nvSpPr>
            <p:spPr bwMode="gray">
              <a:xfrm>
                <a:off x="6435470" y="2464498"/>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a:p>
            </p:txBody>
          </p:sp>
          <p:sp>
            <p:nvSpPr>
              <p:cNvPr id="57" name="light_blue_dot_28"/>
              <p:cNvSpPr>
                <a:spLocks noChangeAspect="1" noChangeArrowheads="1"/>
              </p:cNvSpPr>
              <p:nvPr/>
            </p:nvSpPr>
            <p:spPr bwMode="gray">
              <a:xfrm>
                <a:off x="6967728" y="2331720"/>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58" name="clear_dot_29"/>
              <p:cNvSpPr>
                <a:spLocks noChangeAspect="1" noChangeArrowheads="1"/>
              </p:cNvSpPr>
              <p:nvPr/>
            </p:nvSpPr>
            <p:spPr bwMode="gray">
              <a:xfrm>
                <a:off x="7292531" y="2272093"/>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a:p>
            </p:txBody>
          </p:sp>
          <p:sp>
            <p:nvSpPr>
              <p:cNvPr id="59" name="Freeform 58"/>
              <p:cNvSpPr/>
              <p:nvPr/>
            </p:nvSpPr>
            <p:spPr bwMode="auto">
              <a:xfrm>
                <a:off x="5910263" y="2700340"/>
                <a:ext cx="73152" cy="9144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0" name="Freeform 59"/>
              <p:cNvSpPr/>
              <p:nvPr/>
            </p:nvSpPr>
            <p:spPr bwMode="auto">
              <a:xfrm>
                <a:off x="5834063" y="2738438"/>
                <a:ext cx="149352" cy="181929"/>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1" name="Freeform 60"/>
              <p:cNvSpPr/>
              <p:nvPr/>
            </p:nvSpPr>
            <p:spPr bwMode="auto">
              <a:xfrm>
                <a:off x="5700713" y="2814640"/>
                <a:ext cx="73152" cy="27432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2" name="Freeform 61"/>
              <p:cNvSpPr/>
              <p:nvPr/>
            </p:nvSpPr>
            <p:spPr bwMode="auto">
              <a:xfrm>
                <a:off x="5529263" y="2857501"/>
                <a:ext cx="73152" cy="36576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3" name="Freeform 62"/>
              <p:cNvSpPr/>
              <p:nvPr/>
            </p:nvSpPr>
            <p:spPr bwMode="auto">
              <a:xfrm>
                <a:off x="5386388" y="2919412"/>
                <a:ext cx="73152" cy="45720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4" name="Freeform 63"/>
              <p:cNvSpPr/>
              <p:nvPr/>
            </p:nvSpPr>
            <p:spPr bwMode="auto">
              <a:xfrm>
                <a:off x="5310188" y="2976563"/>
                <a:ext cx="149352" cy="533399"/>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5" name="Freeform 64"/>
              <p:cNvSpPr/>
              <p:nvPr/>
            </p:nvSpPr>
            <p:spPr bwMode="auto">
              <a:xfrm>
                <a:off x="5076825" y="3109915"/>
                <a:ext cx="73152" cy="54864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6" name="Freeform 65"/>
              <p:cNvSpPr/>
              <p:nvPr/>
            </p:nvSpPr>
            <p:spPr bwMode="auto">
              <a:xfrm>
                <a:off x="5000625" y="3148014"/>
                <a:ext cx="149352" cy="638174"/>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7" name="Freeform 66"/>
              <p:cNvSpPr/>
              <p:nvPr/>
            </p:nvSpPr>
            <p:spPr bwMode="auto">
              <a:xfrm>
                <a:off x="4905375" y="3214691"/>
                <a:ext cx="73152" cy="73152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8" name="Freeform 67"/>
              <p:cNvSpPr/>
              <p:nvPr/>
            </p:nvSpPr>
            <p:spPr bwMode="auto">
              <a:xfrm>
                <a:off x="4833937" y="3267074"/>
                <a:ext cx="144589" cy="804863"/>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9" name="light_blue_dot_16"/>
              <p:cNvSpPr>
                <a:spLocks noChangeAspect="1" noChangeArrowheads="1"/>
              </p:cNvSpPr>
              <p:nvPr/>
            </p:nvSpPr>
            <p:spPr bwMode="gray">
              <a:xfrm>
                <a:off x="4861751" y="3157919"/>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70" name="light_blue_dot_17"/>
              <p:cNvSpPr>
                <a:spLocks noChangeAspect="1" noChangeArrowheads="1"/>
              </p:cNvSpPr>
              <p:nvPr/>
            </p:nvSpPr>
            <p:spPr bwMode="gray">
              <a:xfrm>
                <a:off x="4791900" y="3200781"/>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71" name="light_blue_dot_18"/>
              <p:cNvSpPr>
                <a:spLocks noChangeAspect="1" noChangeArrowheads="1"/>
              </p:cNvSpPr>
              <p:nvPr/>
            </p:nvSpPr>
            <p:spPr bwMode="gray">
              <a:xfrm>
                <a:off x="5035486" y="3057335"/>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72" name="light_blue_dot_19"/>
              <p:cNvSpPr>
                <a:spLocks noChangeAspect="1" noChangeArrowheads="1"/>
              </p:cNvSpPr>
              <p:nvPr/>
            </p:nvSpPr>
            <p:spPr bwMode="gray">
              <a:xfrm>
                <a:off x="4960874" y="3100197"/>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73" name="dark_blue_dot_20"/>
              <p:cNvSpPr>
                <a:spLocks noChangeAspect="1" noChangeArrowheads="1"/>
              </p:cNvSpPr>
              <p:nvPr/>
            </p:nvSpPr>
            <p:spPr bwMode="gray">
              <a:xfrm>
                <a:off x="5269421" y="2931223"/>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74" name="light_blue_dot_21"/>
              <p:cNvSpPr>
                <a:spLocks noChangeAspect="1" noChangeArrowheads="1"/>
              </p:cNvSpPr>
              <p:nvPr/>
            </p:nvSpPr>
            <p:spPr bwMode="gray">
              <a:xfrm>
                <a:off x="5342446" y="2893124"/>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75" name="clear_dot_22"/>
              <p:cNvSpPr>
                <a:spLocks noChangeAspect="1" noChangeArrowheads="1"/>
              </p:cNvSpPr>
              <p:nvPr/>
            </p:nvSpPr>
            <p:spPr bwMode="gray">
              <a:xfrm>
                <a:off x="5486400" y="2834640"/>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a:p>
            </p:txBody>
          </p:sp>
          <p:sp>
            <p:nvSpPr>
              <p:cNvPr id="76" name="dark_blue_dot_23"/>
              <p:cNvSpPr>
                <a:spLocks noChangeAspect="1" noChangeArrowheads="1"/>
              </p:cNvSpPr>
              <p:nvPr/>
            </p:nvSpPr>
            <p:spPr bwMode="gray">
              <a:xfrm>
                <a:off x="5660136" y="2747581"/>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77" name="light_blue_dot_24"/>
              <p:cNvSpPr>
                <a:spLocks noChangeAspect="1" noChangeArrowheads="1"/>
              </p:cNvSpPr>
              <p:nvPr/>
            </p:nvSpPr>
            <p:spPr bwMode="gray">
              <a:xfrm>
                <a:off x="5795772" y="2693479"/>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78" name="light_blue_dot_25"/>
              <p:cNvSpPr>
                <a:spLocks noChangeAspect="1" noChangeArrowheads="1"/>
              </p:cNvSpPr>
              <p:nvPr/>
            </p:nvSpPr>
            <p:spPr bwMode="gray">
              <a:xfrm>
                <a:off x="5868797" y="2660142"/>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79" name="Freeform 78"/>
              <p:cNvSpPr/>
              <p:nvPr/>
            </p:nvSpPr>
            <p:spPr bwMode="auto">
              <a:xfrm>
                <a:off x="4552950" y="3438530"/>
                <a:ext cx="73152" cy="77724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80" name="dark_blue_dot_15"/>
              <p:cNvSpPr>
                <a:spLocks noChangeAspect="1" noChangeArrowheads="1"/>
              </p:cNvSpPr>
              <p:nvPr/>
            </p:nvSpPr>
            <p:spPr bwMode="gray">
              <a:xfrm>
                <a:off x="4512373" y="3374136"/>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81" name="text_9"/>
              <p:cNvSpPr>
                <a:spLocks noChangeArrowheads="1"/>
              </p:cNvSpPr>
              <p:nvPr/>
            </p:nvSpPr>
            <p:spPr bwMode="gray">
              <a:xfrm>
                <a:off x="3675383" y="1931688"/>
                <a:ext cx="1327286" cy="249299"/>
              </a:xfrm>
              <a:prstGeom prst="rect">
                <a:avLst/>
              </a:prstGeom>
              <a:noFill/>
              <a:ln w="9525" algn="ctr">
                <a:noFill/>
                <a:miter lim="800000"/>
                <a:headEnd/>
                <a:tailEnd type="none" w="lg" len="lg"/>
              </a:ln>
              <a:effectLst/>
            </p:spPr>
            <p:txBody>
              <a:bodyPr wrap="none" lIns="0" tIns="0" rIns="0" bIns="0">
                <a:spAutoFit/>
              </a:bodyPr>
              <a:lstStyle/>
              <a:p>
                <a:pPr algn="l">
                  <a:spcBef>
                    <a:spcPct val="0"/>
                  </a:spcBef>
                </a:pPr>
                <a:r>
                  <a:rPr lang="en-US" sz="900" dirty="0">
                    <a:cs typeface="Arial" charset="0"/>
                  </a:rPr>
                  <a:t>Cloud Computing in </a:t>
                </a:r>
                <a:r>
                  <a:rPr lang="en-US" sz="900" dirty="0" smtClean="0">
                    <a:cs typeface="Arial" charset="0"/>
                  </a:rPr>
                  <a:t/>
                </a:r>
                <a:br>
                  <a:rPr lang="en-US" sz="900" dirty="0" smtClean="0">
                    <a:cs typeface="Arial" charset="0"/>
                  </a:rPr>
                </a:br>
                <a:r>
                  <a:rPr lang="en-US" sz="900" dirty="0" smtClean="0">
                    <a:cs typeface="Arial" charset="0"/>
                  </a:rPr>
                  <a:t>Manufacturing </a:t>
                </a:r>
                <a:r>
                  <a:rPr lang="en-US" sz="900" dirty="0">
                    <a:cs typeface="Arial" charset="0"/>
                  </a:rPr>
                  <a:t>Operations</a:t>
                </a:r>
                <a:endParaRPr lang="en-US" sz="900" dirty="0"/>
              </a:p>
            </p:txBody>
          </p:sp>
          <p:sp>
            <p:nvSpPr>
              <p:cNvPr id="82" name="Freeform 81"/>
              <p:cNvSpPr/>
              <p:nvPr/>
            </p:nvSpPr>
            <p:spPr bwMode="auto">
              <a:xfrm>
                <a:off x="3455865" y="2195512"/>
                <a:ext cx="187452" cy="180976"/>
              </a:xfrm>
              <a:custGeom>
                <a:avLst/>
                <a:gdLst>
                  <a:gd name="connsiteX0" fmla="*/ 0 w 95250"/>
                  <a:gd name="connsiteY0" fmla="*/ 0 h 133350"/>
                  <a:gd name="connsiteX1" fmla="*/ 0 w 95250"/>
                  <a:gd name="connsiteY1" fmla="*/ 133350 h 133350"/>
                  <a:gd name="connsiteX2" fmla="*/ 95250 w 95250"/>
                  <a:gd name="connsiteY2" fmla="*/ 133350 h 133350"/>
                  <a:gd name="connsiteX0" fmla="*/ 0 w 244078"/>
                  <a:gd name="connsiteY0" fmla="*/ 0 h 14288"/>
                  <a:gd name="connsiteX1" fmla="*/ 148828 w 244078"/>
                  <a:gd name="connsiteY1" fmla="*/ 14288 h 14288"/>
                  <a:gd name="connsiteX2" fmla="*/ 244078 w 244078"/>
                  <a:gd name="connsiteY2" fmla="*/ 14288 h 14288"/>
                </a:gdLst>
                <a:ahLst/>
                <a:cxnLst>
                  <a:cxn ang="0">
                    <a:pos x="connsiteX0" y="connsiteY0"/>
                  </a:cxn>
                  <a:cxn ang="0">
                    <a:pos x="connsiteX1" y="connsiteY1"/>
                  </a:cxn>
                  <a:cxn ang="0">
                    <a:pos x="connsiteX2" y="connsiteY2"/>
                  </a:cxn>
                </a:cxnLst>
                <a:rect l="l" t="t" r="r" b="b"/>
                <a:pathLst>
                  <a:path w="244078" h="14288">
                    <a:moveTo>
                      <a:pt x="0" y="0"/>
                    </a:moveTo>
                    <a:lnTo>
                      <a:pt x="148828" y="14288"/>
                    </a:lnTo>
                    <a:lnTo>
                      <a:pt x="244078" y="14288"/>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83" name="Freeform 82"/>
              <p:cNvSpPr/>
              <p:nvPr/>
            </p:nvSpPr>
            <p:spPr bwMode="auto">
              <a:xfrm>
                <a:off x="3432052" y="2052638"/>
                <a:ext cx="211265" cy="33337"/>
              </a:xfrm>
              <a:custGeom>
                <a:avLst/>
                <a:gdLst>
                  <a:gd name="connsiteX0" fmla="*/ 0 w 95250"/>
                  <a:gd name="connsiteY0" fmla="*/ 0 h 133350"/>
                  <a:gd name="connsiteX1" fmla="*/ 0 w 95250"/>
                  <a:gd name="connsiteY1" fmla="*/ 133350 h 133350"/>
                  <a:gd name="connsiteX2" fmla="*/ 95250 w 95250"/>
                  <a:gd name="connsiteY2" fmla="*/ 133350 h 133350"/>
                  <a:gd name="connsiteX0" fmla="*/ 0 w 275085"/>
                  <a:gd name="connsiteY0" fmla="*/ 33337 h 33337"/>
                  <a:gd name="connsiteX1" fmla="*/ 179835 w 275085"/>
                  <a:gd name="connsiteY1" fmla="*/ 0 h 33337"/>
                  <a:gd name="connsiteX2" fmla="*/ 275085 w 275085"/>
                  <a:gd name="connsiteY2" fmla="*/ 0 h 33337"/>
                </a:gdLst>
                <a:ahLst/>
                <a:cxnLst>
                  <a:cxn ang="0">
                    <a:pos x="connsiteX0" y="connsiteY0"/>
                  </a:cxn>
                  <a:cxn ang="0">
                    <a:pos x="connsiteX1" y="connsiteY1"/>
                  </a:cxn>
                  <a:cxn ang="0">
                    <a:pos x="connsiteX2" y="connsiteY2"/>
                  </a:cxn>
                </a:cxnLst>
                <a:rect l="l" t="t" r="r" b="b"/>
                <a:pathLst>
                  <a:path w="275085" h="33337">
                    <a:moveTo>
                      <a:pt x="0" y="33337"/>
                    </a:moveTo>
                    <a:lnTo>
                      <a:pt x="179835" y="0"/>
                    </a:lnTo>
                    <a:lnTo>
                      <a:pt x="275085" y="0"/>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cxnSp>
            <p:nvCxnSpPr>
              <p:cNvPr id="84" name="Straight Connector 83"/>
              <p:cNvCxnSpPr/>
              <p:nvPr/>
            </p:nvCxnSpPr>
            <p:spPr bwMode="auto">
              <a:xfrm>
                <a:off x="3348039" y="2319338"/>
                <a:ext cx="91440" cy="0"/>
              </a:xfrm>
              <a:prstGeom prst="line">
                <a:avLst/>
              </a:prstGeom>
              <a:solidFill>
                <a:srgbClr val="00529B"/>
              </a:solidFill>
              <a:ln w="12700" cap="flat" cmpd="sng" algn="ctr">
                <a:solidFill>
                  <a:schemeClr val="tx1"/>
                </a:solidFill>
                <a:prstDash val="solid"/>
                <a:round/>
                <a:headEnd type="none" w="med" len="med"/>
                <a:tailEnd type="none" w="lg" len="lg"/>
              </a:ln>
              <a:effectLst/>
            </p:spPr>
          </p:cxnSp>
          <p:sp>
            <p:nvSpPr>
              <p:cNvPr id="85" name="dark_blue_dot_9"/>
              <p:cNvSpPr>
                <a:spLocks noChangeAspect="1" noChangeArrowheads="1"/>
              </p:cNvSpPr>
              <p:nvPr/>
            </p:nvSpPr>
            <p:spPr bwMode="gray">
              <a:xfrm>
                <a:off x="3373755" y="2055495"/>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86" name="light_blue_dot_10"/>
              <p:cNvSpPr>
                <a:spLocks noChangeAspect="1" noChangeArrowheads="1"/>
              </p:cNvSpPr>
              <p:nvPr/>
            </p:nvSpPr>
            <p:spPr bwMode="gray">
              <a:xfrm>
                <a:off x="3410712" y="2273236"/>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87" name="dark_blue_dot_9"/>
              <p:cNvSpPr>
                <a:spLocks noChangeAspect="1" noChangeArrowheads="1"/>
              </p:cNvSpPr>
              <p:nvPr/>
            </p:nvSpPr>
            <p:spPr bwMode="gray">
              <a:xfrm>
                <a:off x="3397567" y="2141220"/>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88" name="text_14"/>
              <p:cNvSpPr>
                <a:spLocks noChangeArrowheads="1"/>
              </p:cNvSpPr>
              <p:nvPr/>
            </p:nvSpPr>
            <p:spPr bwMode="gray">
              <a:xfrm>
                <a:off x="5121326" y="1914525"/>
                <a:ext cx="1256754" cy="124650"/>
              </a:xfrm>
              <a:prstGeom prst="rect">
                <a:avLst/>
              </a:prstGeom>
              <a:noFill/>
              <a:ln w="9525" algn="ctr">
                <a:noFill/>
                <a:miter lim="800000"/>
                <a:headEnd/>
                <a:tailEnd type="none" w="lg" len="lg"/>
              </a:ln>
              <a:effectLst/>
            </p:spPr>
            <p:txBody>
              <a:bodyPr wrap="none" lIns="0" tIns="0" rIns="0" bIns="0">
                <a:spAutoFit/>
              </a:bodyPr>
              <a:lstStyle/>
              <a:p>
                <a:pPr algn="r">
                  <a:spcBef>
                    <a:spcPct val="0"/>
                  </a:spcBef>
                </a:pPr>
                <a:r>
                  <a:rPr lang="en-US" sz="900" dirty="0">
                    <a:cs typeface="Arial" charset="0"/>
                  </a:rPr>
                  <a:t>Medical Devices — PLM</a:t>
                </a:r>
                <a:endParaRPr lang="en-US" sz="900" dirty="0"/>
              </a:p>
            </p:txBody>
          </p:sp>
          <p:sp>
            <p:nvSpPr>
              <p:cNvPr id="89" name="Freeform 88"/>
              <p:cNvSpPr/>
              <p:nvPr/>
            </p:nvSpPr>
            <p:spPr bwMode="auto">
              <a:xfrm flipH="1" flipV="1">
                <a:off x="6405555" y="1976420"/>
                <a:ext cx="152408" cy="50008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90" name="clear_dot_27"/>
              <p:cNvSpPr>
                <a:spLocks noChangeAspect="1" noChangeArrowheads="1"/>
              </p:cNvSpPr>
              <p:nvPr/>
            </p:nvSpPr>
            <p:spPr bwMode="gray">
              <a:xfrm>
                <a:off x="6516432" y="2435923"/>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a:p>
            </p:txBody>
          </p:sp>
        </p:grpSp>
      </p:grpSp>
    </p:spTree>
    <p:extLst>
      <p:ext uri="{BB962C8B-B14F-4D97-AF65-F5344CB8AC3E}">
        <p14:creationId xmlns:p14="http://schemas.microsoft.com/office/powerpoint/2010/main" val="21563717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1649497" y="988009"/>
            <a:ext cx="7636546" cy="3723933"/>
            <a:chOff x="1649497" y="988009"/>
            <a:chExt cx="7636546" cy="3723933"/>
          </a:xfrm>
        </p:grpSpPr>
        <p:grpSp>
          <p:nvGrpSpPr>
            <p:cNvPr id="36" name="Group 35"/>
            <p:cNvGrpSpPr/>
            <p:nvPr/>
          </p:nvGrpSpPr>
          <p:grpSpPr>
            <a:xfrm>
              <a:off x="6822966" y="2944559"/>
              <a:ext cx="2463077" cy="277765"/>
              <a:chOff x="5408421" y="2679191"/>
              <a:chExt cx="2289088" cy="253237"/>
            </a:xfrm>
          </p:grpSpPr>
          <p:sp>
            <p:nvSpPr>
              <p:cNvPr id="91" name="text_24"/>
              <p:cNvSpPr>
                <a:spLocks noChangeArrowheads="1"/>
              </p:cNvSpPr>
              <p:nvPr/>
            </p:nvSpPr>
            <p:spPr bwMode="gray">
              <a:xfrm>
                <a:off x="5408421" y="2807778"/>
                <a:ext cx="2289088"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MES Applications for Discrete Manufacturing</a:t>
                </a:r>
                <a:endParaRPr lang="en-US" sz="900" dirty="0"/>
              </a:p>
            </p:txBody>
          </p:sp>
          <p:sp>
            <p:nvSpPr>
              <p:cNvPr id="92" name="text_25"/>
              <p:cNvSpPr>
                <a:spLocks noChangeArrowheads="1"/>
              </p:cNvSpPr>
              <p:nvPr/>
            </p:nvSpPr>
            <p:spPr bwMode="gray">
              <a:xfrm>
                <a:off x="5408421" y="2679191"/>
                <a:ext cx="1327286"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Value-Chain-Centric PDM</a:t>
                </a:r>
                <a:endParaRPr lang="en-US" sz="900" dirty="0"/>
              </a:p>
            </p:txBody>
          </p:sp>
        </p:grpSp>
        <p:grpSp>
          <p:nvGrpSpPr>
            <p:cNvPr id="151" name="Group 150"/>
            <p:cNvGrpSpPr/>
            <p:nvPr/>
          </p:nvGrpSpPr>
          <p:grpSpPr>
            <a:xfrm>
              <a:off x="1649497" y="988009"/>
              <a:ext cx="7200838" cy="3723933"/>
              <a:chOff x="1649497" y="988009"/>
              <a:chExt cx="7200838" cy="3723933"/>
            </a:xfrm>
          </p:grpSpPr>
          <p:sp>
            <p:nvSpPr>
              <p:cNvPr id="8" name="Text Box 597"/>
              <p:cNvSpPr txBox="1">
                <a:spLocks noChangeArrowheads="1"/>
              </p:cNvSpPr>
              <p:nvPr/>
            </p:nvSpPr>
            <p:spPr bwMode="gray">
              <a:xfrm>
                <a:off x="7753899" y="4473944"/>
                <a:ext cx="1047326" cy="237998"/>
              </a:xfrm>
              <a:prstGeom prst="rect">
                <a:avLst/>
              </a:prstGeom>
              <a:noFill/>
              <a:ln w="9525">
                <a:noFill/>
                <a:miter lim="800000"/>
                <a:headEnd/>
                <a:tailEnd/>
              </a:ln>
              <a:effectLst/>
            </p:spPr>
            <p:txBody>
              <a:bodyPr wrap="none">
                <a:spAutoFit/>
              </a:bodyPr>
              <a:lstStyle/>
              <a:p>
                <a:pPr algn="r">
                  <a:spcBef>
                    <a:spcPct val="0"/>
                  </a:spcBef>
                </a:pPr>
                <a:r>
                  <a:rPr lang="en-US" sz="900" dirty="0"/>
                  <a:t>As of </a:t>
                </a:r>
                <a:r>
                  <a:rPr lang="en-US" sz="900" dirty="0" smtClean="0"/>
                  <a:t>July 2017</a:t>
                </a:r>
                <a:endParaRPr lang="en-US" sz="900" dirty="0"/>
              </a:p>
            </p:txBody>
          </p:sp>
          <p:sp>
            <p:nvSpPr>
              <p:cNvPr id="9" name="dark_blue_dot_1"/>
              <p:cNvSpPr>
                <a:spLocks noChangeAspect="1" noChangeArrowheads="1"/>
              </p:cNvSpPr>
              <p:nvPr/>
            </p:nvSpPr>
            <p:spPr bwMode="gray">
              <a:xfrm>
                <a:off x="2758497" y="3203241"/>
                <a:ext cx="90532" cy="9228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10" name="text_1"/>
              <p:cNvSpPr>
                <a:spLocks noChangeArrowheads="1"/>
              </p:cNvSpPr>
              <p:nvPr/>
            </p:nvSpPr>
            <p:spPr bwMode="gray">
              <a:xfrm>
                <a:off x="1649497" y="3184087"/>
                <a:ext cx="1069405" cy="136723"/>
              </a:xfrm>
              <a:prstGeom prst="rect">
                <a:avLst/>
              </a:prstGeom>
              <a:solidFill>
                <a:schemeClr val="bg1"/>
              </a:solid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Enterprise Labeling</a:t>
                </a:r>
                <a:endParaRPr lang="en-US" sz="900" dirty="0"/>
              </a:p>
            </p:txBody>
          </p:sp>
          <p:sp>
            <p:nvSpPr>
              <p:cNvPr id="11" name="dark_blue_dot_2"/>
              <p:cNvSpPr>
                <a:spLocks noChangeAspect="1" noChangeArrowheads="1"/>
              </p:cNvSpPr>
              <p:nvPr/>
            </p:nvSpPr>
            <p:spPr bwMode="gray">
              <a:xfrm>
                <a:off x="2989508" y="2290542"/>
                <a:ext cx="90532" cy="9228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13" name="dark_blue_dot_3"/>
              <p:cNvSpPr>
                <a:spLocks noChangeAspect="1" noChangeArrowheads="1"/>
              </p:cNvSpPr>
              <p:nvPr/>
            </p:nvSpPr>
            <p:spPr bwMode="gray">
              <a:xfrm>
                <a:off x="3215805" y="1357784"/>
                <a:ext cx="90532" cy="9228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15" name="dark_blue_dot_4"/>
              <p:cNvSpPr>
                <a:spLocks noChangeAspect="1" noChangeArrowheads="1"/>
              </p:cNvSpPr>
              <p:nvPr/>
            </p:nvSpPr>
            <p:spPr bwMode="gray">
              <a:xfrm>
                <a:off x="3363391" y="996716"/>
                <a:ext cx="90532" cy="9228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16" name="text_4"/>
              <p:cNvSpPr>
                <a:spLocks noChangeArrowheads="1"/>
              </p:cNvSpPr>
              <p:nvPr/>
            </p:nvSpPr>
            <p:spPr bwMode="gray">
              <a:xfrm>
                <a:off x="2316288" y="988009"/>
                <a:ext cx="1014209" cy="136723"/>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smtClean="0">
                    <a:cs typeface="Arial" charset="0"/>
                  </a:rPr>
                  <a:t>Cloud-Native CAD</a:t>
                </a:r>
                <a:endParaRPr lang="en-US" sz="900" dirty="0"/>
              </a:p>
            </p:txBody>
          </p:sp>
          <p:sp>
            <p:nvSpPr>
              <p:cNvPr id="17" name="text_5"/>
              <p:cNvSpPr>
                <a:spLocks noChangeArrowheads="1"/>
              </p:cNvSpPr>
              <p:nvPr/>
            </p:nvSpPr>
            <p:spPr bwMode="gray">
              <a:xfrm>
                <a:off x="4090110" y="1177875"/>
                <a:ext cx="1310881" cy="136723"/>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MRO PLM Functionality</a:t>
                </a:r>
                <a:endParaRPr lang="en-US" sz="900" dirty="0"/>
              </a:p>
            </p:txBody>
          </p:sp>
          <p:sp>
            <p:nvSpPr>
              <p:cNvPr id="19" name="dark_blue_dot_7"/>
              <p:cNvSpPr>
                <a:spLocks noChangeAspect="1" noChangeArrowheads="1"/>
              </p:cNvSpPr>
              <p:nvPr/>
            </p:nvSpPr>
            <p:spPr bwMode="gray">
              <a:xfrm>
                <a:off x="3899823" y="1779029"/>
                <a:ext cx="90532" cy="9228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20" name="text_7"/>
              <p:cNvSpPr>
                <a:spLocks noChangeArrowheads="1"/>
              </p:cNvSpPr>
              <p:nvPr/>
            </p:nvSpPr>
            <p:spPr bwMode="gray">
              <a:xfrm>
                <a:off x="4029643" y="1763359"/>
                <a:ext cx="1007309" cy="136723"/>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MPM Frameworks</a:t>
                </a:r>
                <a:endParaRPr lang="en-US" sz="900" dirty="0"/>
              </a:p>
            </p:txBody>
          </p:sp>
          <p:sp>
            <p:nvSpPr>
              <p:cNvPr id="21" name="dark_blue_dot_8"/>
              <p:cNvSpPr>
                <a:spLocks noChangeAspect="1" noChangeArrowheads="1"/>
              </p:cNvSpPr>
              <p:nvPr/>
            </p:nvSpPr>
            <p:spPr bwMode="gray">
              <a:xfrm>
                <a:off x="3929340" y="1934280"/>
                <a:ext cx="90532" cy="9228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22" name="text_8"/>
              <p:cNvSpPr>
                <a:spLocks noChangeArrowheads="1"/>
              </p:cNvSpPr>
              <p:nvPr/>
            </p:nvSpPr>
            <p:spPr bwMode="gray">
              <a:xfrm>
                <a:off x="4064285" y="1918609"/>
                <a:ext cx="1552360" cy="136723"/>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smtClean="0">
                    <a:cs typeface="Arial" charset="0"/>
                  </a:rPr>
                  <a:t>Model-Based Manufacturing</a:t>
                </a:r>
                <a:endParaRPr lang="en-US" sz="900" dirty="0"/>
              </a:p>
            </p:txBody>
          </p:sp>
          <p:sp>
            <p:nvSpPr>
              <p:cNvPr id="23" name="text_9"/>
              <p:cNvSpPr>
                <a:spLocks noChangeArrowheads="1"/>
              </p:cNvSpPr>
              <p:nvPr/>
            </p:nvSpPr>
            <p:spPr bwMode="gray">
              <a:xfrm>
                <a:off x="4312518" y="2349276"/>
                <a:ext cx="1000410" cy="410169"/>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Internet of Things </a:t>
                </a:r>
                <a:br>
                  <a:rPr lang="en-US" sz="900" dirty="0" smtClean="0">
                    <a:cs typeface="Arial" charset="0"/>
                  </a:rPr>
                </a:br>
                <a:r>
                  <a:rPr lang="en-US" sz="900" dirty="0" smtClean="0">
                    <a:cs typeface="Arial" charset="0"/>
                  </a:rPr>
                  <a:t>for Manufacturing </a:t>
                </a:r>
                <a:br>
                  <a:rPr lang="en-US" sz="900" dirty="0" smtClean="0">
                    <a:cs typeface="Arial" charset="0"/>
                  </a:rPr>
                </a:br>
                <a:r>
                  <a:rPr lang="en-US" sz="900" dirty="0" smtClean="0">
                    <a:cs typeface="Arial" charset="0"/>
                  </a:rPr>
                  <a:t>Operations</a:t>
                </a:r>
                <a:endParaRPr lang="en-US" sz="900" dirty="0"/>
              </a:p>
            </p:txBody>
          </p:sp>
          <p:sp>
            <p:nvSpPr>
              <p:cNvPr id="25" name="light_blue_dot_11"/>
              <p:cNvSpPr>
                <a:spLocks noChangeAspect="1" noChangeArrowheads="1"/>
              </p:cNvSpPr>
              <p:nvPr/>
            </p:nvSpPr>
            <p:spPr bwMode="gray">
              <a:xfrm>
                <a:off x="4091889" y="2741877"/>
                <a:ext cx="88824" cy="9228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26" name="text_11"/>
              <p:cNvSpPr>
                <a:spLocks noChangeArrowheads="1"/>
              </p:cNvSpPr>
              <p:nvPr/>
            </p:nvSpPr>
            <p:spPr bwMode="gray">
              <a:xfrm>
                <a:off x="3135313" y="2726206"/>
                <a:ext cx="917617" cy="136723"/>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Supply Planning</a:t>
                </a:r>
                <a:endParaRPr lang="en-US" sz="900" dirty="0"/>
              </a:p>
            </p:txBody>
          </p:sp>
          <p:sp>
            <p:nvSpPr>
              <p:cNvPr id="27" name="text_12"/>
              <p:cNvSpPr>
                <a:spLocks noChangeArrowheads="1"/>
              </p:cNvSpPr>
              <p:nvPr/>
            </p:nvSpPr>
            <p:spPr bwMode="gray">
              <a:xfrm>
                <a:off x="2776804" y="3829674"/>
                <a:ext cx="1842133" cy="136723"/>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Industrial Operational Intelligence</a:t>
                </a:r>
                <a:endParaRPr lang="en-US" sz="900" dirty="0"/>
              </a:p>
            </p:txBody>
          </p:sp>
          <p:sp>
            <p:nvSpPr>
              <p:cNvPr id="28" name="text_13"/>
              <p:cNvSpPr>
                <a:spLocks noChangeArrowheads="1"/>
              </p:cNvSpPr>
              <p:nvPr/>
            </p:nvSpPr>
            <p:spPr bwMode="gray">
              <a:xfrm>
                <a:off x="2831743" y="4042599"/>
                <a:ext cx="1966322" cy="410169"/>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3D Printed Tools, Jigs and Fixtures</a:t>
                </a:r>
                <a:br>
                  <a:rPr lang="en-US" sz="900" dirty="0" smtClean="0">
                    <a:cs typeface="Arial" charset="0"/>
                  </a:rPr>
                </a:br>
                <a:r>
                  <a:rPr lang="en-US" sz="900" dirty="0" smtClean="0">
                    <a:cs typeface="Arial" charset="0"/>
                  </a:rPr>
                  <a:t> (formerly 3DP-Enabled Augmented</a:t>
                </a:r>
                <a:br>
                  <a:rPr lang="en-US" sz="900" dirty="0" smtClean="0">
                    <a:cs typeface="Arial" charset="0"/>
                  </a:rPr>
                </a:br>
                <a:r>
                  <a:rPr lang="en-US" sz="900" dirty="0" smtClean="0">
                    <a:cs typeface="Arial" charset="0"/>
                  </a:rPr>
                  <a:t> Manufacturing)</a:t>
                </a:r>
                <a:endParaRPr lang="en-US" sz="900" dirty="0"/>
              </a:p>
            </p:txBody>
          </p:sp>
          <p:sp>
            <p:nvSpPr>
              <p:cNvPr id="29" name="text_14"/>
              <p:cNvSpPr>
                <a:spLocks noChangeArrowheads="1"/>
              </p:cNvSpPr>
              <p:nvPr/>
            </p:nvSpPr>
            <p:spPr bwMode="gray">
              <a:xfrm>
                <a:off x="2634755" y="4503546"/>
                <a:ext cx="2338888" cy="136723"/>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Supplier Quality Management Applications</a:t>
                </a:r>
                <a:endParaRPr lang="en-US" sz="900" dirty="0"/>
              </a:p>
            </p:txBody>
          </p:sp>
          <p:sp>
            <p:nvSpPr>
              <p:cNvPr id="30" name="text_15"/>
              <p:cNvSpPr>
                <a:spLocks noChangeArrowheads="1"/>
              </p:cNvSpPr>
              <p:nvPr/>
            </p:nvSpPr>
            <p:spPr bwMode="gray">
              <a:xfrm>
                <a:off x="5368569" y="4503546"/>
                <a:ext cx="1165995" cy="136723"/>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Synchronized BOMs </a:t>
                </a:r>
                <a:endParaRPr lang="en-US" sz="900" dirty="0"/>
              </a:p>
            </p:txBody>
          </p:sp>
          <p:grpSp>
            <p:nvGrpSpPr>
              <p:cNvPr id="32" name="Group 31"/>
              <p:cNvGrpSpPr/>
              <p:nvPr/>
            </p:nvGrpSpPr>
            <p:grpSpPr>
              <a:xfrm>
                <a:off x="5933157" y="3897376"/>
                <a:ext cx="1566159" cy="277766"/>
                <a:chOff x="5062475" y="3257359"/>
                <a:chExt cx="1455527" cy="253238"/>
              </a:xfrm>
            </p:grpSpPr>
            <p:sp>
              <p:nvSpPr>
                <p:cNvPr id="95" name="text_18"/>
                <p:cNvSpPr>
                  <a:spLocks noChangeArrowheads="1"/>
                </p:cNvSpPr>
                <p:nvPr/>
              </p:nvSpPr>
              <p:spPr bwMode="gray">
                <a:xfrm>
                  <a:off x="5062475" y="3385947"/>
                  <a:ext cx="1372171"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Product Cost Management</a:t>
                  </a:r>
                  <a:endParaRPr lang="en-US" sz="900" dirty="0"/>
                </a:p>
              </p:txBody>
            </p:sp>
            <p:sp>
              <p:nvSpPr>
                <p:cNvPr id="96" name="text_19"/>
                <p:cNvSpPr>
                  <a:spLocks noChangeArrowheads="1"/>
                </p:cNvSpPr>
                <p:nvPr/>
              </p:nvSpPr>
              <p:spPr bwMode="gray">
                <a:xfrm>
                  <a:off x="5062475" y="3257359"/>
                  <a:ext cx="1455527"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Real-Time SPC Applications</a:t>
                  </a:r>
                  <a:endParaRPr lang="en-US" sz="900" dirty="0"/>
                </a:p>
              </p:txBody>
            </p:sp>
          </p:grpSp>
          <p:sp>
            <p:nvSpPr>
              <p:cNvPr id="34" name="text_22"/>
              <p:cNvSpPr>
                <a:spLocks noChangeArrowheads="1"/>
              </p:cNvSpPr>
              <p:nvPr/>
            </p:nvSpPr>
            <p:spPr bwMode="gray">
              <a:xfrm>
                <a:off x="6421755" y="3423268"/>
                <a:ext cx="2428580" cy="136723"/>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Product Portfolio and Program Management</a:t>
                </a:r>
                <a:endParaRPr lang="en-US" sz="900" dirty="0"/>
              </a:p>
            </p:txBody>
          </p:sp>
          <p:sp>
            <p:nvSpPr>
              <p:cNvPr id="35" name="text_23"/>
              <p:cNvSpPr>
                <a:spLocks noChangeArrowheads="1"/>
              </p:cNvSpPr>
              <p:nvPr/>
            </p:nvSpPr>
            <p:spPr bwMode="gray">
              <a:xfrm>
                <a:off x="6603572" y="3275539"/>
                <a:ext cx="1642052" cy="136723"/>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Plant Engineering and Design</a:t>
                </a:r>
                <a:endParaRPr lang="en-US" sz="900" dirty="0"/>
              </a:p>
            </p:txBody>
          </p:sp>
          <p:sp>
            <p:nvSpPr>
              <p:cNvPr id="38" name="text_27"/>
              <p:cNvSpPr>
                <a:spLocks noChangeArrowheads="1"/>
              </p:cNvSpPr>
              <p:nvPr/>
            </p:nvSpPr>
            <p:spPr bwMode="gray">
              <a:xfrm>
                <a:off x="5833867" y="2193376"/>
                <a:ext cx="1386774" cy="273445"/>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Enterprise Manufacturing</a:t>
                </a:r>
                <a:br>
                  <a:rPr lang="en-US" sz="900" dirty="0" smtClean="0">
                    <a:cs typeface="Arial" charset="0"/>
                  </a:rPr>
                </a:br>
                <a:r>
                  <a:rPr lang="en-US" sz="900" dirty="0" smtClean="0">
                    <a:cs typeface="Arial" charset="0"/>
                  </a:rPr>
                  <a:t> Intelligence</a:t>
                </a:r>
                <a:endParaRPr lang="en-US" sz="900" dirty="0"/>
              </a:p>
            </p:txBody>
          </p:sp>
          <p:sp>
            <p:nvSpPr>
              <p:cNvPr id="40" name="text_29"/>
              <p:cNvSpPr>
                <a:spLocks noChangeArrowheads="1"/>
              </p:cNvSpPr>
              <p:nvPr/>
            </p:nvSpPr>
            <p:spPr bwMode="gray">
              <a:xfrm>
                <a:off x="6635570" y="1432363"/>
                <a:ext cx="1497165" cy="273445"/>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Parts and Materials Search</a:t>
                </a:r>
                <a:br>
                  <a:rPr lang="en-US" sz="900" dirty="0" smtClean="0">
                    <a:cs typeface="Arial" charset="0"/>
                  </a:rPr>
                </a:br>
                <a:r>
                  <a:rPr lang="en-US" sz="900" dirty="0" smtClean="0">
                    <a:cs typeface="Arial" charset="0"/>
                  </a:rPr>
                  <a:t> and Selection</a:t>
                </a:r>
                <a:endParaRPr lang="en-US" sz="900" dirty="0"/>
              </a:p>
            </p:txBody>
          </p:sp>
          <p:sp>
            <p:nvSpPr>
              <p:cNvPr id="41" name="Freeform 40"/>
              <p:cNvSpPr/>
              <p:nvPr/>
            </p:nvSpPr>
            <p:spPr bwMode="auto">
              <a:xfrm>
                <a:off x="3827051" y="1249128"/>
                <a:ext cx="227323" cy="36566"/>
              </a:xfrm>
              <a:custGeom>
                <a:avLst/>
                <a:gdLst>
                  <a:gd name="connsiteX0" fmla="*/ 0 w 95250"/>
                  <a:gd name="connsiteY0" fmla="*/ 0 h 133350"/>
                  <a:gd name="connsiteX1" fmla="*/ 0 w 95250"/>
                  <a:gd name="connsiteY1" fmla="*/ 133350 h 133350"/>
                  <a:gd name="connsiteX2" fmla="*/ 95250 w 95250"/>
                  <a:gd name="connsiteY2" fmla="*/ 133350 h 133350"/>
                  <a:gd name="connsiteX0" fmla="*/ 0 w 275085"/>
                  <a:gd name="connsiteY0" fmla="*/ 33337 h 33337"/>
                  <a:gd name="connsiteX1" fmla="*/ 179835 w 275085"/>
                  <a:gd name="connsiteY1" fmla="*/ 0 h 33337"/>
                  <a:gd name="connsiteX2" fmla="*/ 275085 w 275085"/>
                  <a:gd name="connsiteY2" fmla="*/ 0 h 33337"/>
                </a:gdLst>
                <a:ahLst/>
                <a:cxnLst>
                  <a:cxn ang="0">
                    <a:pos x="connsiteX0" y="connsiteY0"/>
                  </a:cxn>
                  <a:cxn ang="0">
                    <a:pos x="connsiteX1" y="connsiteY1"/>
                  </a:cxn>
                  <a:cxn ang="0">
                    <a:pos x="connsiteX2" y="connsiteY2"/>
                  </a:cxn>
                </a:cxnLst>
                <a:rect l="l" t="t" r="r" b="b"/>
                <a:pathLst>
                  <a:path w="275085" h="33337">
                    <a:moveTo>
                      <a:pt x="0" y="33337"/>
                    </a:moveTo>
                    <a:lnTo>
                      <a:pt x="179835" y="0"/>
                    </a:lnTo>
                    <a:lnTo>
                      <a:pt x="275085" y="0"/>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42" name="Freeform 41"/>
              <p:cNvSpPr/>
              <p:nvPr/>
            </p:nvSpPr>
            <p:spPr bwMode="auto">
              <a:xfrm>
                <a:off x="3852675" y="1374498"/>
                <a:ext cx="201700" cy="15672"/>
              </a:xfrm>
              <a:custGeom>
                <a:avLst/>
                <a:gdLst>
                  <a:gd name="connsiteX0" fmla="*/ 0 w 95250"/>
                  <a:gd name="connsiteY0" fmla="*/ 0 h 133350"/>
                  <a:gd name="connsiteX1" fmla="*/ 0 w 95250"/>
                  <a:gd name="connsiteY1" fmla="*/ 133350 h 133350"/>
                  <a:gd name="connsiteX2" fmla="*/ 95250 w 95250"/>
                  <a:gd name="connsiteY2" fmla="*/ 133350 h 133350"/>
                  <a:gd name="connsiteX0" fmla="*/ 0 w 244078"/>
                  <a:gd name="connsiteY0" fmla="*/ 0 h 14288"/>
                  <a:gd name="connsiteX1" fmla="*/ 148828 w 244078"/>
                  <a:gd name="connsiteY1" fmla="*/ 14288 h 14288"/>
                  <a:gd name="connsiteX2" fmla="*/ 244078 w 244078"/>
                  <a:gd name="connsiteY2" fmla="*/ 14288 h 14288"/>
                </a:gdLst>
                <a:ahLst/>
                <a:cxnLst>
                  <a:cxn ang="0">
                    <a:pos x="connsiteX0" y="connsiteY0"/>
                  </a:cxn>
                  <a:cxn ang="0">
                    <a:pos x="connsiteX1" y="connsiteY1"/>
                  </a:cxn>
                  <a:cxn ang="0">
                    <a:pos x="connsiteX2" y="connsiteY2"/>
                  </a:cxn>
                </a:cxnLst>
                <a:rect l="l" t="t" r="r" b="b"/>
                <a:pathLst>
                  <a:path w="244078" h="14288">
                    <a:moveTo>
                      <a:pt x="0" y="0"/>
                    </a:moveTo>
                    <a:lnTo>
                      <a:pt x="148828" y="14288"/>
                    </a:lnTo>
                    <a:lnTo>
                      <a:pt x="244078" y="14288"/>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43" name="dark_blue_dot_5"/>
              <p:cNvSpPr>
                <a:spLocks noChangeAspect="1" noChangeArrowheads="1"/>
              </p:cNvSpPr>
              <p:nvPr/>
            </p:nvSpPr>
            <p:spPr bwMode="gray">
              <a:xfrm>
                <a:off x="3786058" y="1235338"/>
                <a:ext cx="90532" cy="9228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44" name="light_blue_dot_6"/>
              <p:cNvSpPr>
                <a:spLocks noChangeAspect="1" noChangeArrowheads="1"/>
              </p:cNvSpPr>
              <p:nvPr/>
            </p:nvSpPr>
            <p:spPr bwMode="gray">
              <a:xfrm>
                <a:off x="3813389" y="1324142"/>
                <a:ext cx="88824" cy="9228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45" name="Freeform 44"/>
              <p:cNvSpPr/>
              <p:nvPr/>
            </p:nvSpPr>
            <p:spPr bwMode="auto">
              <a:xfrm flipH="1">
                <a:off x="4657220" y="3751318"/>
                <a:ext cx="78712" cy="151489"/>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46" name="Freeform 45"/>
              <p:cNvSpPr/>
              <p:nvPr/>
            </p:nvSpPr>
            <p:spPr bwMode="auto">
              <a:xfrm flipH="1">
                <a:off x="4826328" y="3798331"/>
                <a:ext cx="78712" cy="451335"/>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47" name="Freeform 46"/>
              <p:cNvSpPr/>
              <p:nvPr/>
            </p:nvSpPr>
            <p:spPr bwMode="auto">
              <a:xfrm flipH="1" flipV="1">
                <a:off x="8167494" y="1567761"/>
                <a:ext cx="78712" cy="90267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48" name="Freeform 47"/>
              <p:cNvSpPr/>
              <p:nvPr/>
            </p:nvSpPr>
            <p:spPr bwMode="auto">
              <a:xfrm flipH="1" flipV="1">
                <a:off x="7819029" y="1870738"/>
                <a:ext cx="78712" cy="702076"/>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49" name="Freeform 48"/>
              <p:cNvSpPr/>
              <p:nvPr/>
            </p:nvSpPr>
            <p:spPr bwMode="auto">
              <a:xfrm flipH="1" flipV="1">
                <a:off x="7250205" y="2325208"/>
                <a:ext cx="78712" cy="401186"/>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50" name="Freeform 49"/>
              <p:cNvSpPr/>
              <p:nvPr/>
            </p:nvSpPr>
            <p:spPr bwMode="auto">
              <a:xfrm flipH="1">
                <a:off x="5005686" y="3764907"/>
                <a:ext cx="78712" cy="802373"/>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51" name="dark_blue_dot_12"/>
              <p:cNvSpPr>
                <a:spLocks noChangeAspect="1" noChangeArrowheads="1"/>
              </p:cNvSpPr>
              <p:nvPr/>
            </p:nvSpPr>
            <p:spPr bwMode="gray">
              <a:xfrm>
                <a:off x="4691658" y="3714754"/>
                <a:ext cx="90532" cy="9228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52" name="dark_blue_dot_13"/>
              <p:cNvSpPr>
                <a:spLocks noChangeAspect="1" noChangeArrowheads="1"/>
              </p:cNvSpPr>
              <p:nvPr/>
            </p:nvSpPr>
            <p:spPr bwMode="gray">
              <a:xfrm>
                <a:off x="4859332" y="3734394"/>
                <a:ext cx="90532" cy="9228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53" name="light_blue_dot_14"/>
              <p:cNvSpPr>
                <a:spLocks noChangeAspect="1" noChangeArrowheads="1"/>
              </p:cNvSpPr>
              <p:nvPr/>
            </p:nvSpPr>
            <p:spPr bwMode="gray">
              <a:xfrm>
                <a:off x="5036435" y="3704305"/>
                <a:ext cx="88824" cy="9228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54" name="Freeform 53"/>
              <p:cNvSpPr/>
              <p:nvPr/>
            </p:nvSpPr>
            <p:spPr bwMode="auto">
              <a:xfrm flipH="1" flipV="1">
                <a:off x="6947863" y="2628190"/>
                <a:ext cx="78712" cy="200593"/>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55" name="light_blue_dot_26"/>
              <p:cNvSpPr>
                <a:spLocks noChangeAspect="1" noChangeArrowheads="1"/>
              </p:cNvSpPr>
              <p:nvPr/>
            </p:nvSpPr>
            <p:spPr bwMode="gray">
              <a:xfrm>
                <a:off x="6984560" y="2756712"/>
                <a:ext cx="88824" cy="9228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56" name="clear_dot_27"/>
              <p:cNvSpPr>
                <a:spLocks noChangeAspect="1" noChangeArrowheads="1"/>
              </p:cNvSpPr>
              <p:nvPr/>
            </p:nvSpPr>
            <p:spPr bwMode="gray">
              <a:xfrm>
                <a:off x="7282394" y="2656833"/>
                <a:ext cx="90532" cy="92286"/>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a:p>
            </p:txBody>
          </p:sp>
          <p:sp>
            <p:nvSpPr>
              <p:cNvPr id="57" name="light_blue_dot_28"/>
              <p:cNvSpPr>
                <a:spLocks noChangeAspect="1" noChangeArrowheads="1"/>
              </p:cNvSpPr>
              <p:nvPr/>
            </p:nvSpPr>
            <p:spPr bwMode="gray">
              <a:xfrm>
                <a:off x="7855107" y="2511195"/>
                <a:ext cx="88824" cy="9228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58" name="clear_dot_29"/>
              <p:cNvSpPr>
                <a:spLocks noChangeAspect="1" noChangeArrowheads="1"/>
              </p:cNvSpPr>
              <p:nvPr/>
            </p:nvSpPr>
            <p:spPr bwMode="gray">
              <a:xfrm>
                <a:off x="8204598" y="2445792"/>
                <a:ext cx="90532" cy="92286"/>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a:p>
            </p:txBody>
          </p:sp>
          <p:sp>
            <p:nvSpPr>
              <p:cNvPr id="59" name="Freeform 58"/>
              <p:cNvSpPr/>
              <p:nvPr/>
            </p:nvSpPr>
            <p:spPr bwMode="auto">
              <a:xfrm>
                <a:off x="6717267" y="2915518"/>
                <a:ext cx="78712" cy="100297"/>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0" name="Freeform 59"/>
              <p:cNvSpPr/>
              <p:nvPr/>
            </p:nvSpPr>
            <p:spPr bwMode="auto">
              <a:xfrm>
                <a:off x="6635275" y="2957306"/>
                <a:ext cx="160704" cy="19955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1" name="Freeform 60"/>
              <p:cNvSpPr/>
              <p:nvPr/>
            </p:nvSpPr>
            <p:spPr bwMode="auto">
              <a:xfrm>
                <a:off x="6491789" y="3040889"/>
                <a:ext cx="78712" cy="30089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2" name="Freeform 61"/>
              <p:cNvSpPr/>
              <p:nvPr/>
            </p:nvSpPr>
            <p:spPr bwMode="auto">
              <a:xfrm>
                <a:off x="6307308" y="3087901"/>
                <a:ext cx="78712" cy="401186"/>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3" name="Freeform 62"/>
              <p:cNvSpPr/>
              <p:nvPr/>
            </p:nvSpPr>
            <p:spPr bwMode="auto">
              <a:xfrm>
                <a:off x="6153573" y="3155809"/>
                <a:ext cx="78712" cy="501483"/>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4" name="Freeform 63"/>
              <p:cNvSpPr/>
              <p:nvPr/>
            </p:nvSpPr>
            <p:spPr bwMode="auto">
              <a:xfrm>
                <a:off x="6071581" y="3218495"/>
                <a:ext cx="160704" cy="585062"/>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5" name="Freeform 64"/>
              <p:cNvSpPr/>
              <p:nvPr/>
            </p:nvSpPr>
            <p:spPr bwMode="auto">
              <a:xfrm>
                <a:off x="5820481" y="3364763"/>
                <a:ext cx="78712" cy="60178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6" name="Freeform 65"/>
              <p:cNvSpPr/>
              <p:nvPr/>
            </p:nvSpPr>
            <p:spPr bwMode="auto">
              <a:xfrm>
                <a:off x="5738489" y="3406553"/>
                <a:ext cx="160704" cy="699986"/>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7" name="Freeform 66"/>
              <p:cNvSpPr/>
              <p:nvPr/>
            </p:nvSpPr>
            <p:spPr bwMode="auto">
              <a:xfrm>
                <a:off x="5635999" y="3479688"/>
                <a:ext cx="78712" cy="802373"/>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8" name="Freeform 67"/>
              <p:cNvSpPr/>
              <p:nvPr/>
            </p:nvSpPr>
            <p:spPr bwMode="auto">
              <a:xfrm>
                <a:off x="5559131" y="3537144"/>
                <a:ext cx="155579" cy="882820"/>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9" name="light_blue_dot_16"/>
              <p:cNvSpPr>
                <a:spLocks noChangeAspect="1" noChangeArrowheads="1"/>
              </p:cNvSpPr>
              <p:nvPr/>
            </p:nvSpPr>
            <p:spPr bwMode="gray">
              <a:xfrm>
                <a:off x="5589059" y="3417417"/>
                <a:ext cx="88824" cy="9228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70" name="light_blue_dot_17"/>
              <p:cNvSpPr>
                <a:spLocks noChangeAspect="1" noChangeArrowheads="1"/>
              </p:cNvSpPr>
              <p:nvPr/>
            </p:nvSpPr>
            <p:spPr bwMode="gray">
              <a:xfrm>
                <a:off x="5513899" y="3464430"/>
                <a:ext cx="88824" cy="9228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71" name="light_blue_dot_18"/>
              <p:cNvSpPr>
                <a:spLocks noChangeAspect="1" noChangeArrowheads="1"/>
              </p:cNvSpPr>
              <p:nvPr/>
            </p:nvSpPr>
            <p:spPr bwMode="gray">
              <a:xfrm>
                <a:off x="5776000" y="3307091"/>
                <a:ext cx="88824" cy="9228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72" name="light_blue_dot_19"/>
              <p:cNvSpPr>
                <a:spLocks noChangeAspect="1" noChangeArrowheads="1"/>
              </p:cNvSpPr>
              <p:nvPr/>
            </p:nvSpPr>
            <p:spPr bwMode="gray">
              <a:xfrm>
                <a:off x="5695717" y="3354104"/>
                <a:ext cx="88824" cy="9228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73" name="dark_blue_dot_20"/>
              <p:cNvSpPr>
                <a:spLocks noChangeAspect="1" noChangeArrowheads="1"/>
              </p:cNvSpPr>
              <p:nvPr/>
            </p:nvSpPr>
            <p:spPr bwMode="gray">
              <a:xfrm>
                <a:off x="6027716" y="3168764"/>
                <a:ext cx="90532" cy="9228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74" name="light_blue_dot_21"/>
              <p:cNvSpPr>
                <a:spLocks noChangeAspect="1" noChangeArrowheads="1"/>
              </p:cNvSpPr>
              <p:nvPr/>
            </p:nvSpPr>
            <p:spPr bwMode="gray">
              <a:xfrm>
                <a:off x="6106291" y="3126975"/>
                <a:ext cx="88824" cy="9228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75" name="clear_dot_22"/>
              <p:cNvSpPr>
                <a:spLocks noChangeAspect="1" noChangeArrowheads="1"/>
              </p:cNvSpPr>
              <p:nvPr/>
            </p:nvSpPr>
            <p:spPr bwMode="gray">
              <a:xfrm>
                <a:off x="6261187" y="3062826"/>
                <a:ext cx="90532" cy="92286"/>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a:p>
            </p:txBody>
          </p:sp>
          <p:sp>
            <p:nvSpPr>
              <p:cNvPr id="76" name="dark_blue_dot_23"/>
              <p:cNvSpPr>
                <a:spLocks noChangeAspect="1" noChangeArrowheads="1"/>
              </p:cNvSpPr>
              <p:nvPr/>
            </p:nvSpPr>
            <p:spPr bwMode="gray">
              <a:xfrm>
                <a:off x="6448128" y="2967335"/>
                <a:ext cx="90532" cy="9228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77" name="light_blue_dot_24"/>
              <p:cNvSpPr>
                <a:spLocks noChangeAspect="1" noChangeArrowheads="1"/>
              </p:cNvSpPr>
              <p:nvPr/>
            </p:nvSpPr>
            <p:spPr bwMode="gray">
              <a:xfrm>
                <a:off x="6594073" y="2907993"/>
                <a:ext cx="88824" cy="9228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78" name="light_blue_dot_25"/>
              <p:cNvSpPr>
                <a:spLocks noChangeAspect="1" noChangeArrowheads="1"/>
              </p:cNvSpPr>
              <p:nvPr/>
            </p:nvSpPr>
            <p:spPr bwMode="gray">
              <a:xfrm>
                <a:off x="6672649" y="2871427"/>
                <a:ext cx="88824" cy="9228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79" name="Freeform 78"/>
              <p:cNvSpPr/>
              <p:nvPr/>
            </p:nvSpPr>
            <p:spPr bwMode="auto">
              <a:xfrm>
                <a:off x="5256787" y="3725207"/>
                <a:ext cx="78712" cy="852521"/>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80" name="dark_blue_dot_15"/>
              <p:cNvSpPr>
                <a:spLocks noChangeAspect="1" noChangeArrowheads="1"/>
              </p:cNvSpPr>
              <p:nvPr/>
            </p:nvSpPr>
            <p:spPr bwMode="gray">
              <a:xfrm>
                <a:off x="5213126" y="3654576"/>
                <a:ext cx="90532" cy="9228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81" name="text_9"/>
              <p:cNvSpPr>
                <a:spLocks noChangeArrowheads="1"/>
              </p:cNvSpPr>
              <p:nvPr/>
            </p:nvSpPr>
            <p:spPr bwMode="gray">
              <a:xfrm>
                <a:off x="4312518" y="2072417"/>
                <a:ext cx="1428170" cy="273445"/>
              </a:xfrm>
              <a:prstGeom prst="rect">
                <a:avLst/>
              </a:prstGeom>
              <a:noFill/>
              <a:ln w="9525" algn="ctr">
                <a:noFill/>
                <a:miter lim="800000"/>
                <a:headEnd/>
                <a:tailEnd type="none" w="lg" len="lg"/>
              </a:ln>
              <a:effectLst/>
            </p:spPr>
            <p:txBody>
              <a:bodyPr wrap="none" lIns="0" tIns="0" rIns="0" bIns="0">
                <a:spAutoFit/>
              </a:bodyPr>
              <a:lstStyle/>
              <a:p>
                <a:pPr algn="l">
                  <a:spcBef>
                    <a:spcPct val="0"/>
                  </a:spcBef>
                </a:pPr>
                <a:r>
                  <a:rPr lang="en-US" sz="900" dirty="0">
                    <a:cs typeface="Arial" charset="0"/>
                  </a:rPr>
                  <a:t>Cloud Computing in </a:t>
                </a:r>
                <a:r>
                  <a:rPr lang="en-US" sz="900" dirty="0" smtClean="0">
                    <a:cs typeface="Arial" charset="0"/>
                  </a:rPr>
                  <a:t/>
                </a:r>
                <a:br>
                  <a:rPr lang="en-US" sz="900" dirty="0" smtClean="0">
                    <a:cs typeface="Arial" charset="0"/>
                  </a:rPr>
                </a:br>
                <a:r>
                  <a:rPr lang="en-US" sz="900" dirty="0" smtClean="0">
                    <a:cs typeface="Arial" charset="0"/>
                  </a:rPr>
                  <a:t>Manufacturing </a:t>
                </a:r>
                <a:r>
                  <a:rPr lang="en-US" sz="900" dirty="0">
                    <a:cs typeface="Arial" charset="0"/>
                  </a:rPr>
                  <a:t>Operations</a:t>
                </a:r>
                <a:endParaRPr lang="en-US" sz="900" dirty="0"/>
              </a:p>
            </p:txBody>
          </p:sp>
          <p:sp>
            <p:nvSpPr>
              <p:cNvPr id="82" name="Freeform 81"/>
              <p:cNvSpPr/>
              <p:nvPr/>
            </p:nvSpPr>
            <p:spPr bwMode="auto">
              <a:xfrm>
                <a:off x="4076315" y="2361794"/>
                <a:ext cx="201700" cy="198505"/>
              </a:xfrm>
              <a:custGeom>
                <a:avLst/>
                <a:gdLst>
                  <a:gd name="connsiteX0" fmla="*/ 0 w 95250"/>
                  <a:gd name="connsiteY0" fmla="*/ 0 h 133350"/>
                  <a:gd name="connsiteX1" fmla="*/ 0 w 95250"/>
                  <a:gd name="connsiteY1" fmla="*/ 133350 h 133350"/>
                  <a:gd name="connsiteX2" fmla="*/ 95250 w 95250"/>
                  <a:gd name="connsiteY2" fmla="*/ 133350 h 133350"/>
                  <a:gd name="connsiteX0" fmla="*/ 0 w 244078"/>
                  <a:gd name="connsiteY0" fmla="*/ 0 h 14288"/>
                  <a:gd name="connsiteX1" fmla="*/ 148828 w 244078"/>
                  <a:gd name="connsiteY1" fmla="*/ 14288 h 14288"/>
                  <a:gd name="connsiteX2" fmla="*/ 244078 w 244078"/>
                  <a:gd name="connsiteY2" fmla="*/ 14288 h 14288"/>
                </a:gdLst>
                <a:ahLst/>
                <a:cxnLst>
                  <a:cxn ang="0">
                    <a:pos x="connsiteX0" y="connsiteY0"/>
                  </a:cxn>
                  <a:cxn ang="0">
                    <a:pos x="connsiteX1" y="connsiteY1"/>
                  </a:cxn>
                  <a:cxn ang="0">
                    <a:pos x="connsiteX2" y="connsiteY2"/>
                  </a:cxn>
                </a:cxnLst>
                <a:rect l="l" t="t" r="r" b="b"/>
                <a:pathLst>
                  <a:path w="244078" h="14288">
                    <a:moveTo>
                      <a:pt x="0" y="0"/>
                    </a:moveTo>
                    <a:lnTo>
                      <a:pt x="148828" y="14288"/>
                    </a:lnTo>
                    <a:lnTo>
                      <a:pt x="244078" y="14288"/>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83" name="Freeform 82"/>
              <p:cNvSpPr/>
              <p:nvPr/>
            </p:nvSpPr>
            <p:spPr bwMode="auto">
              <a:xfrm>
                <a:off x="4050692" y="2205082"/>
                <a:ext cx="227323" cy="36566"/>
              </a:xfrm>
              <a:custGeom>
                <a:avLst/>
                <a:gdLst>
                  <a:gd name="connsiteX0" fmla="*/ 0 w 95250"/>
                  <a:gd name="connsiteY0" fmla="*/ 0 h 133350"/>
                  <a:gd name="connsiteX1" fmla="*/ 0 w 95250"/>
                  <a:gd name="connsiteY1" fmla="*/ 133350 h 133350"/>
                  <a:gd name="connsiteX2" fmla="*/ 95250 w 95250"/>
                  <a:gd name="connsiteY2" fmla="*/ 133350 h 133350"/>
                  <a:gd name="connsiteX0" fmla="*/ 0 w 275085"/>
                  <a:gd name="connsiteY0" fmla="*/ 33337 h 33337"/>
                  <a:gd name="connsiteX1" fmla="*/ 179835 w 275085"/>
                  <a:gd name="connsiteY1" fmla="*/ 0 h 33337"/>
                  <a:gd name="connsiteX2" fmla="*/ 275085 w 275085"/>
                  <a:gd name="connsiteY2" fmla="*/ 0 h 33337"/>
                </a:gdLst>
                <a:ahLst/>
                <a:cxnLst>
                  <a:cxn ang="0">
                    <a:pos x="connsiteX0" y="connsiteY0"/>
                  </a:cxn>
                  <a:cxn ang="0">
                    <a:pos x="connsiteX1" y="connsiteY1"/>
                  </a:cxn>
                  <a:cxn ang="0">
                    <a:pos x="connsiteX2" y="connsiteY2"/>
                  </a:cxn>
                </a:cxnLst>
                <a:rect l="l" t="t" r="r" b="b"/>
                <a:pathLst>
                  <a:path w="275085" h="33337">
                    <a:moveTo>
                      <a:pt x="0" y="33337"/>
                    </a:moveTo>
                    <a:lnTo>
                      <a:pt x="179835" y="0"/>
                    </a:lnTo>
                    <a:lnTo>
                      <a:pt x="275085" y="0"/>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cxnSp>
            <p:nvCxnSpPr>
              <p:cNvPr id="84" name="Straight Connector 83"/>
              <p:cNvCxnSpPr/>
              <p:nvPr/>
            </p:nvCxnSpPr>
            <p:spPr bwMode="auto">
              <a:xfrm>
                <a:off x="3960293" y="2497613"/>
                <a:ext cx="98390" cy="0"/>
              </a:xfrm>
              <a:prstGeom prst="line">
                <a:avLst/>
              </a:prstGeom>
              <a:solidFill>
                <a:srgbClr val="00529B"/>
              </a:solidFill>
              <a:ln w="12700" cap="flat" cmpd="sng" algn="ctr">
                <a:solidFill>
                  <a:schemeClr val="tx1"/>
                </a:solidFill>
                <a:prstDash val="solid"/>
                <a:round/>
                <a:headEnd type="none" w="med" len="med"/>
                <a:tailEnd type="none" w="lg" len="lg"/>
              </a:ln>
              <a:effectLst/>
            </p:spPr>
          </p:cxnSp>
          <p:sp>
            <p:nvSpPr>
              <p:cNvPr id="85" name="dark_blue_dot_9"/>
              <p:cNvSpPr>
                <a:spLocks noChangeAspect="1" noChangeArrowheads="1"/>
              </p:cNvSpPr>
              <p:nvPr/>
            </p:nvSpPr>
            <p:spPr bwMode="gray">
              <a:xfrm>
                <a:off x="3987964" y="2208215"/>
                <a:ext cx="90532" cy="9228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86" name="light_blue_dot_10"/>
              <p:cNvSpPr>
                <a:spLocks noChangeAspect="1" noChangeArrowheads="1"/>
              </p:cNvSpPr>
              <p:nvPr/>
            </p:nvSpPr>
            <p:spPr bwMode="gray">
              <a:xfrm>
                <a:off x="4027730" y="2447046"/>
                <a:ext cx="88824" cy="9228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87" name="dark_blue_dot_9"/>
              <p:cNvSpPr>
                <a:spLocks noChangeAspect="1" noChangeArrowheads="1"/>
              </p:cNvSpPr>
              <p:nvPr/>
            </p:nvSpPr>
            <p:spPr bwMode="gray">
              <a:xfrm>
                <a:off x="4013586" y="2302243"/>
                <a:ext cx="90532" cy="9228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88" name="text_14"/>
              <p:cNvSpPr>
                <a:spLocks noChangeArrowheads="1"/>
              </p:cNvSpPr>
              <p:nvPr/>
            </p:nvSpPr>
            <p:spPr bwMode="gray">
              <a:xfrm>
                <a:off x="5868364" y="2053591"/>
                <a:ext cx="1352277" cy="136723"/>
              </a:xfrm>
              <a:prstGeom prst="rect">
                <a:avLst/>
              </a:prstGeom>
              <a:noFill/>
              <a:ln w="9525" algn="ctr">
                <a:noFill/>
                <a:miter lim="800000"/>
                <a:headEnd/>
                <a:tailEnd type="none" w="lg" len="lg"/>
              </a:ln>
              <a:effectLst/>
            </p:spPr>
            <p:txBody>
              <a:bodyPr wrap="none" lIns="0" tIns="0" rIns="0" bIns="0">
                <a:spAutoFit/>
              </a:bodyPr>
              <a:lstStyle/>
              <a:p>
                <a:pPr algn="r">
                  <a:spcBef>
                    <a:spcPct val="0"/>
                  </a:spcBef>
                </a:pPr>
                <a:r>
                  <a:rPr lang="en-US" sz="900" dirty="0">
                    <a:cs typeface="Arial" charset="0"/>
                  </a:rPr>
                  <a:t>Medical Devices — PLM</a:t>
                </a:r>
                <a:endParaRPr lang="en-US" sz="900" dirty="0"/>
              </a:p>
            </p:txBody>
          </p:sp>
          <p:sp>
            <p:nvSpPr>
              <p:cNvPr id="89" name="Freeform 88"/>
              <p:cNvSpPr/>
              <p:nvPr/>
            </p:nvSpPr>
            <p:spPr bwMode="auto">
              <a:xfrm flipH="1" flipV="1">
                <a:off x="7250205" y="2121481"/>
                <a:ext cx="163992" cy="548516"/>
              </a:xfrm>
              <a:custGeom>
                <a:avLst/>
                <a:gdLst>
                  <a:gd name="connsiteX0" fmla="*/ 0 w 109538"/>
                  <a:gd name="connsiteY0" fmla="*/ 0 h 138112"/>
                  <a:gd name="connsiteX1" fmla="*/ 0 w 109538"/>
                  <a:gd name="connsiteY1" fmla="*/ 138112 h 138112"/>
                  <a:gd name="connsiteX2" fmla="*/ 109538 w 109538"/>
                  <a:gd name="connsiteY2" fmla="*/ 138112 h 138112"/>
                </a:gdLst>
                <a:ahLst/>
                <a:cxnLst>
                  <a:cxn ang="0">
                    <a:pos x="connsiteX0" y="connsiteY0"/>
                  </a:cxn>
                  <a:cxn ang="0">
                    <a:pos x="connsiteX1" y="connsiteY1"/>
                  </a:cxn>
                  <a:cxn ang="0">
                    <a:pos x="connsiteX2" y="connsiteY2"/>
                  </a:cxn>
                </a:cxnLst>
                <a:rect l="l" t="t" r="r" b="b"/>
                <a:pathLst>
                  <a:path w="109538" h="138112">
                    <a:moveTo>
                      <a:pt x="0" y="0"/>
                    </a:moveTo>
                    <a:lnTo>
                      <a:pt x="0" y="138112"/>
                    </a:lnTo>
                    <a:lnTo>
                      <a:pt x="109538" y="13811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90" name="clear_dot_27"/>
              <p:cNvSpPr>
                <a:spLocks noChangeAspect="1" noChangeArrowheads="1"/>
              </p:cNvSpPr>
              <p:nvPr/>
            </p:nvSpPr>
            <p:spPr bwMode="gray">
              <a:xfrm>
                <a:off x="7369509" y="2625491"/>
                <a:ext cx="90532" cy="92286"/>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a:p>
            </p:txBody>
          </p:sp>
        </p:grpSp>
      </p:grpSp>
      <p:sp>
        <p:nvSpPr>
          <p:cNvPr id="2" name="Title 1"/>
          <p:cNvSpPr>
            <a:spLocks noGrp="1"/>
          </p:cNvSpPr>
          <p:nvPr>
            <p:ph type="title"/>
          </p:nvPr>
        </p:nvSpPr>
        <p:spPr/>
        <p:txBody>
          <a:bodyPr/>
          <a:lstStyle/>
          <a:p>
            <a:r>
              <a:rPr lang="en-US" dirty="0" smtClean="0"/>
              <a:t>Hype Cycle for Discrete Manufacturing and PLM, 2017</a:t>
            </a:r>
            <a:endParaRPr lang="en-US" dirty="0"/>
          </a:p>
        </p:txBody>
      </p:sp>
      <p:grpSp>
        <p:nvGrpSpPr>
          <p:cNvPr id="99" name="Group 256"/>
          <p:cNvGrpSpPr>
            <a:grpSpLocks/>
          </p:cNvGrpSpPr>
          <p:nvPr userDrawn="1"/>
        </p:nvGrpSpPr>
        <p:grpSpPr bwMode="auto">
          <a:xfrm>
            <a:off x="1649148" y="478739"/>
            <a:ext cx="7059837" cy="5021796"/>
            <a:chOff x="756" y="302"/>
            <a:chExt cx="4133" cy="2884"/>
          </a:xfrm>
        </p:grpSpPr>
        <p:grpSp>
          <p:nvGrpSpPr>
            <p:cNvPr id="113" name="Group 13"/>
            <p:cNvGrpSpPr>
              <a:grpSpLocks/>
            </p:cNvGrpSpPr>
            <p:nvPr userDrawn="1"/>
          </p:nvGrpSpPr>
          <p:grpSpPr bwMode="auto">
            <a:xfrm>
              <a:off x="789" y="448"/>
              <a:ext cx="4100" cy="2643"/>
              <a:chOff x="698" y="1006"/>
              <a:chExt cx="4332" cy="2791"/>
            </a:xfrm>
          </p:grpSpPr>
          <p:grpSp>
            <p:nvGrpSpPr>
              <p:cNvPr id="123" name="Group 14"/>
              <p:cNvGrpSpPr>
                <a:grpSpLocks/>
              </p:cNvGrpSpPr>
              <p:nvPr/>
            </p:nvGrpSpPr>
            <p:grpSpPr bwMode="auto">
              <a:xfrm>
                <a:off x="1618" y="1013"/>
                <a:ext cx="2748" cy="2406"/>
                <a:chOff x="1618" y="1013"/>
                <a:chExt cx="2748" cy="2406"/>
              </a:xfrm>
            </p:grpSpPr>
            <p:sp>
              <p:nvSpPr>
                <p:cNvPr id="132" name="Line 15"/>
                <p:cNvSpPr>
                  <a:spLocks noChangeShapeType="1"/>
                </p:cNvSpPr>
                <p:nvPr/>
              </p:nvSpPr>
              <p:spPr bwMode="gray">
                <a:xfrm>
                  <a:off x="1618" y="1013"/>
                  <a:ext cx="0" cy="2406"/>
                </a:xfrm>
                <a:prstGeom prst="line">
                  <a:avLst/>
                </a:prstGeom>
                <a:noFill/>
                <a:ln w="19050">
                  <a:solidFill>
                    <a:srgbClr val="DDDDDD"/>
                  </a:solidFill>
                  <a:round/>
                  <a:headEnd/>
                  <a:tailEnd/>
                </a:ln>
                <a:effectLst/>
              </p:spPr>
              <p:txBody>
                <a:bodyPr/>
                <a:lstStyle/>
                <a:p>
                  <a:endParaRPr lang="en-US"/>
                </a:p>
              </p:txBody>
            </p:sp>
            <p:sp>
              <p:nvSpPr>
                <p:cNvPr id="133" name="Line 16"/>
                <p:cNvSpPr>
                  <a:spLocks noChangeShapeType="1"/>
                </p:cNvSpPr>
                <p:nvPr/>
              </p:nvSpPr>
              <p:spPr bwMode="gray">
                <a:xfrm>
                  <a:off x="2055" y="1013"/>
                  <a:ext cx="0" cy="2406"/>
                </a:xfrm>
                <a:prstGeom prst="line">
                  <a:avLst/>
                </a:prstGeom>
                <a:noFill/>
                <a:ln w="19050">
                  <a:solidFill>
                    <a:srgbClr val="DDDDDD"/>
                  </a:solidFill>
                  <a:round/>
                  <a:headEnd/>
                  <a:tailEnd/>
                </a:ln>
                <a:effectLst/>
              </p:spPr>
              <p:txBody>
                <a:bodyPr/>
                <a:lstStyle/>
                <a:p>
                  <a:endParaRPr lang="en-US"/>
                </a:p>
              </p:txBody>
            </p:sp>
            <p:sp>
              <p:nvSpPr>
                <p:cNvPr id="134" name="Line 17"/>
                <p:cNvSpPr>
                  <a:spLocks noChangeShapeType="1"/>
                </p:cNvSpPr>
                <p:nvPr/>
              </p:nvSpPr>
              <p:spPr bwMode="gray">
                <a:xfrm>
                  <a:off x="4366" y="1013"/>
                  <a:ext cx="0" cy="2403"/>
                </a:xfrm>
                <a:prstGeom prst="line">
                  <a:avLst/>
                </a:prstGeom>
                <a:noFill/>
                <a:ln w="19050">
                  <a:solidFill>
                    <a:srgbClr val="DDDDDD"/>
                  </a:solidFill>
                  <a:round/>
                  <a:headEnd/>
                  <a:tailEnd/>
                </a:ln>
                <a:effectLst/>
              </p:spPr>
              <p:txBody>
                <a:bodyPr/>
                <a:lstStyle/>
                <a:p>
                  <a:endParaRPr lang="en-US"/>
                </a:p>
              </p:txBody>
            </p:sp>
            <p:sp>
              <p:nvSpPr>
                <p:cNvPr id="135" name="Line 18"/>
                <p:cNvSpPr>
                  <a:spLocks noChangeShapeType="1"/>
                </p:cNvSpPr>
                <p:nvPr/>
              </p:nvSpPr>
              <p:spPr bwMode="gray">
                <a:xfrm>
                  <a:off x="3051" y="1013"/>
                  <a:ext cx="0" cy="2403"/>
                </a:xfrm>
                <a:prstGeom prst="line">
                  <a:avLst/>
                </a:prstGeom>
                <a:noFill/>
                <a:ln w="19050">
                  <a:solidFill>
                    <a:srgbClr val="DDDDDD"/>
                  </a:solidFill>
                  <a:round/>
                  <a:headEnd/>
                  <a:tailEnd/>
                </a:ln>
                <a:effectLst/>
              </p:spPr>
              <p:txBody>
                <a:bodyPr/>
                <a:lstStyle/>
                <a:p>
                  <a:endParaRPr lang="en-US"/>
                </a:p>
              </p:txBody>
            </p:sp>
          </p:grpSp>
          <p:grpSp>
            <p:nvGrpSpPr>
              <p:cNvPr id="124" name="Group 19"/>
              <p:cNvGrpSpPr>
                <a:grpSpLocks/>
              </p:cNvGrpSpPr>
              <p:nvPr/>
            </p:nvGrpSpPr>
            <p:grpSpPr bwMode="auto">
              <a:xfrm>
                <a:off x="698" y="1006"/>
                <a:ext cx="4332" cy="2791"/>
                <a:chOff x="850" y="987"/>
                <a:chExt cx="4018" cy="2592"/>
              </a:xfrm>
            </p:grpSpPr>
            <p:grpSp>
              <p:nvGrpSpPr>
                <p:cNvPr id="126" name="Group 20"/>
                <p:cNvGrpSpPr>
                  <a:grpSpLocks/>
                </p:cNvGrpSpPr>
                <p:nvPr/>
              </p:nvGrpSpPr>
              <p:grpSpPr bwMode="auto">
                <a:xfrm>
                  <a:off x="850" y="987"/>
                  <a:ext cx="64" cy="2528"/>
                  <a:chOff x="850" y="987"/>
                  <a:chExt cx="64" cy="2528"/>
                </a:xfrm>
              </p:grpSpPr>
              <p:sp>
                <p:nvSpPr>
                  <p:cNvPr id="130" name="Line 21"/>
                  <p:cNvSpPr>
                    <a:spLocks noChangeShapeType="1"/>
                  </p:cNvSpPr>
                  <p:nvPr/>
                </p:nvSpPr>
                <p:spPr bwMode="gray">
                  <a:xfrm flipV="1">
                    <a:off x="914" y="1089"/>
                    <a:ext cx="0" cy="2426"/>
                  </a:xfrm>
                  <a:prstGeom prst="line">
                    <a:avLst/>
                  </a:prstGeom>
                  <a:noFill/>
                  <a:ln w="12700">
                    <a:solidFill>
                      <a:srgbClr val="808080"/>
                    </a:solidFill>
                    <a:round/>
                    <a:headEnd/>
                    <a:tailEnd/>
                  </a:ln>
                  <a:effectLst/>
                </p:spPr>
                <p:txBody>
                  <a:bodyPr/>
                  <a:lstStyle/>
                  <a:p>
                    <a:endParaRPr lang="en-US"/>
                  </a:p>
                </p:txBody>
              </p:sp>
              <p:sp>
                <p:nvSpPr>
                  <p:cNvPr id="131" name="AutoShape 22"/>
                  <p:cNvSpPr>
                    <a:spLocks noChangeArrowheads="1"/>
                  </p:cNvSpPr>
                  <p:nvPr/>
                </p:nvSpPr>
                <p:spPr bwMode="gray">
                  <a:xfrm flipH="1">
                    <a:off x="850" y="987"/>
                    <a:ext cx="64" cy="105"/>
                  </a:xfrm>
                  <a:prstGeom prst="rtTriangle">
                    <a:avLst/>
                  </a:prstGeom>
                  <a:solidFill>
                    <a:srgbClr val="808080"/>
                  </a:solidFill>
                  <a:ln w="12700">
                    <a:solidFill>
                      <a:srgbClr val="808080"/>
                    </a:solidFill>
                    <a:miter lim="800000"/>
                    <a:headEnd/>
                    <a:tailEnd/>
                  </a:ln>
                  <a:effectLst/>
                </p:spPr>
                <p:txBody>
                  <a:bodyPr wrap="none" anchor="ctr"/>
                  <a:lstStyle/>
                  <a:p>
                    <a:endParaRPr lang="en-US"/>
                  </a:p>
                </p:txBody>
              </p:sp>
            </p:grpSp>
            <p:grpSp>
              <p:nvGrpSpPr>
                <p:cNvPr id="127" name="Group 23"/>
                <p:cNvGrpSpPr>
                  <a:grpSpLocks/>
                </p:cNvGrpSpPr>
                <p:nvPr/>
              </p:nvGrpSpPr>
              <p:grpSpPr bwMode="auto">
                <a:xfrm>
                  <a:off x="912" y="3515"/>
                  <a:ext cx="3956" cy="64"/>
                  <a:chOff x="912" y="3515"/>
                  <a:chExt cx="3956" cy="64"/>
                </a:xfrm>
              </p:grpSpPr>
              <p:sp>
                <p:nvSpPr>
                  <p:cNvPr id="128" name="Line 24"/>
                  <p:cNvSpPr>
                    <a:spLocks noChangeShapeType="1"/>
                  </p:cNvSpPr>
                  <p:nvPr/>
                </p:nvSpPr>
                <p:spPr bwMode="gray">
                  <a:xfrm rot="-5400000">
                    <a:off x="2838" y="1589"/>
                    <a:ext cx="0" cy="3851"/>
                  </a:xfrm>
                  <a:prstGeom prst="line">
                    <a:avLst/>
                  </a:prstGeom>
                  <a:noFill/>
                  <a:ln w="12700">
                    <a:solidFill>
                      <a:srgbClr val="808080"/>
                    </a:solidFill>
                    <a:round/>
                    <a:headEnd/>
                    <a:tailEnd/>
                  </a:ln>
                  <a:effectLst/>
                </p:spPr>
                <p:txBody>
                  <a:bodyPr/>
                  <a:lstStyle/>
                  <a:p>
                    <a:endParaRPr lang="en-US"/>
                  </a:p>
                </p:txBody>
              </p:sp>
              <p:sp>
                <p:nvSpPr>
                  <p:cNvPr id="129" name="AutoShape 25"/>
                  <p:cNvSpPr>
                    <a:spLocks noChangeArrowheads="1"/>
                  </p:cNvSpPr>
                  <p:nvPr/>
                </p:nvSpPr>
                <p:spPr bwMode="gray">
                  <a:xfrm rot="-5400000" flipH="1" flipV="1">
                    <a:off x="4784" y="3494"/>
                    <a:ext cx="64" cy="105"/>
                  </a:xfrm>
                  <a:prstGeom prst="rtTriangle">
                    <a:avLst/>
                  </a:prstGeom>
                  <a:solidFill>
                    <a:srgbClr val="808080"/>
                  </a:solidFill>
                  <a:ln w="12700">
                    <a:solidFill>
                      <a:srgbClr val="808080"/>
                    </a:solidFill>
                    <a:miter lim="800000"/>
                    <a:headEnd/>
                    <a:tailEnd/>
                  </a:ln>
                  <a:effectLst/>
                </p:spPr>
                <p:txBody>
                  <a:bodyPr wrap="none" anchor="ctr"/>
                  <a:lstStyle/>
                  <a:p>
                    <a:endParaRPr lang="en-US"/>
                  </a:p>
                </p:txBody>
              </p:sp>
            </p:grpSp>
          </p:grpSp>
          <p:sp>
            <p:nvSpPr>
              <p:cNvPr id="125" name="Line 26"/>
              <p:cNvSpPr>
                <a:spLocks noChangeShapeType="1"/>
              </p:cNvSpPr>
              <p:nvPr/>
            </p:nvSpPr>
            <p:spPr bwMode="gray">
              <a:xfrm rot="-5400000">
                <a:off x="2893" y="1286"/>
                <a:ext cx="0" cy="4262"/>
              </a:xfrm>
              <a:prstGeom prst="line">
                <a:avLst/>
              </a:prstGeom>
              <a:noFill/>
              <a:ln w="12700">
                <a:solidFill>
                  <a:srgbClr val="808080"/>
                </a:solidFill>
                <a:round/>
                <a:headEnd/>
                <a:tailEnd/>
              </a:ln>
              <a:effectLst/>
            </p:spPr>
            <p:txBody>
              <a:bodyPr/>
              <a:lstStyle/>
              <a:p>
                <a:endParaRPr lang="en-US"/>
              </a:p>
            </p:txBody>
          </p:sp>
        </p:grpSp>
        <p:grpSp>
          <p:nvGrpSpPr>
            <p:cNvPr id="114" name="Group 27"/>
            <p:cNvGrpSpPr>
              <a:grpSpLocks/>
            </p:cNvGrpSpPr>
            <p:nvPr userDrawn="1"/>
          </p:nvGrpSpPr>
          <p:grpSpPr bwMode="auto">
            <a:xfrm>
              <a:off x="880" y="2722"/>
              <a:ext cx="4008" cy="306"/>
              <a:chOff x="794" y="3409"/>
              <a:chExt cx="4233" cy="323"/>
            </a:xfrm>
          </p:grpSpPr>
          <p:sp>
            <p:nvSpPr>
              <p:cNvPr id="118" name="Text Box 28"/>
              <p:cNvSpPr txBox="1">
                <a:spLocks noChangeAspect="1" noChangeArrowheads="1"/>
              </p:cNvSpPr>
              <p:nvPr/>
            </p:nvSpPr>
            <p:spPr bwMode="gray">
              <a:xfrm>
                <a:off x="794" y="3455"/>
                <a:ext cx="792" cy="234"/>
              </a:xfrm>
              <a:prstGeom prst="rect">
                <a:avLst/>
              </a:prstGeom>
              <a:noFill/>
              <a:ln w="12700">
                <a:noFill/>
                <a:miter lim="800000"/>
                <a:headEnd/>
                <a:tailEnd/>
              </a:ln>
              <a:effectLst/>
            </p:spPr>
            <p:txBody>
              <a:bodyPr lIns="74876" tIns="37439" rIns="74876" bIns="37439" anchor="b">
                <a:spAutoFit/>
              </a:bodyPr>
              <a:lstStyle/>
              <a:p>
                <a:pPr>
                  <a:lnSpc>
                    <a:spcPct val="90000"/>
                  </a:lnSpc>
                  <a:spcBef>
                    <a:spcPct val="0"/>
                  </a:spcBef>
                </a:pPr>
                <a:r>
                  <a:rPr lang="en-US" sz="1000" b="1" dirty="0" smtClean="0"/>
                  <a:t>Innovation </a:t>
                </a:r>
                <a:r>
                  <a:rPr lang="en-US" sz="1000" b="1" dirty="0"/>
                  <a:t>Trigger</a:t>
                </a:r>
              </a:p>
            </p:txBody>
          </p:sp>
          <p:sp>
            <p:nvSpPr>
              <p:cNvPr id="119" name="Text Box 29"/>
              <p:cNvSpPr txBox="1">
                <a:spLocks noChangeAspect="1" noChangeArrowheads="1"/>
              </p:cNvSpPr>
              <p:nvPr/>
            </p:nvSpPr>
            <p:spPr bwMode="gray">
              <a:xfrm>
                <a:off x="1430" y="3409"/>
                <a:ext cx="826" cy="323"/>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a:t>Peak of</a:t>
                </a:r>
              </a:p>
              <a:p>
                <a:pPr>
                  <a:lnSpc>
                    <a:spcPct val="90000"/>
                  </a:lnSpc>
                  <a:spcBef>
                    <a:spcPct val="0"/>
                  </a:spcBef>
                </a:pPr>
                <a:r>
                  <a:rPr lang="en-US" sz="1000" b="1"/>
                  <a:t>Inflated Expectations</a:t>
                </a:r>
              </a:p>
            </p:txBody>
          </p:sp>
          <p:sp>
            <p:nvSpPr>
              <p:cNvPr id="120" name="Text Box 30"/>
              <p:cNvSpPr txBox="1">
                <a:spLocks noChangeAspect="1" noChangeArrowheads="1"/>
              </p:cNvSpPr>
              <p:nvPr/>
            </p:nvSpPr>
            <p:spPr bwMode="gray">
              <a:xfrm>
                <a:off x="2055" y="3457"/>
                <a:ext cx="995" cy="232"/>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a:t>Trough of Disillusionment</a:t>
                </a:r>
              </a:p>
            </p:txBody>
          </p:sp>
          <p:sp>
            <p:nvSpPr>
              <p:cNvPr id="121" name="Text Box 31"/>
              <p:cNvSpPr txBox="1">
                <a:spLocks noChangeAspect="1" noChangeArrowheads="1"/>
              </p:cNvSpPr>
              <p:nvPr/>
            </p:nvSpPr>
            <p:spPr bwMode="gray">
              <a:xfrm>
                <a:off x="3053" y="3504"/>
                <a:ext cx="1314" cy="141"/>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a:t>Slope of Enlightenment</a:t>
                </a:r>
              </a:p>
            </p:txBody>
          </p:sp>
          <p:sp>
            <p:nvSpPr>
              <p:cNvPr id="122" name="Text Box 32"/>
              <p:cNvSpPr txBox="1">
                <a:spLocks noChangeAspect="1" noChangeArrowheads="1"/>
              </p:cNvSpPr>
              <p:nvPr/>
            </p:nvSpPr>
            <p:spPr bwMode="gray">
              <a:xfrm>
                <a:off x="4364" y="3457"/>
                <a:ext cx="663" cy="232"/>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a:t>Plateau of Productivity</a:t>
                </a:r>
              </a:p>
            </p:txBody>
          </p:sp>
        </p:grpSp>
        <p:grpSp>
          <p:nvGrpSpPr>
            <p:cNvPr id="115" name="Group 255"/>
            <p:cNvGrpSpPr>
              <a:grpSpLocks/>
            </p:cNvGrpSpPr>
            <p:nvPr userDrawn="1"/>
          </p:nvGrpSpPr>
          <p:grpSpPr bwMode="auto">
            <a:xfrm>
              <a:off x="756" y="302"/>
              <a:ext cx="2448" cy="2884"/>
              <a:chOff x="756" y="302"/>
              <a:chExt cx="2448" cy="2884"/>
            </a:xfrm>
          </p:grpSpPr>
          <p:sp>
            <p:nvSpPr>
              <p:cNvPr id="116" name="Text Box 34"/>
              <p:cNvSpPr txBox="1">
                <a:spLocks noChangeAspect="1" noChangeArrowheads="1"/>
              </p:cNvSpPr>
              <p:nvPr userDrawn="1"/>
            </p:nvSpPr>
            <p:spPr bwMode="gray">
              <a:xfrm>
                <a:off x="2535" y="3034"/>
                <a:ext cx="669" cy="152"/>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200" b="1"/>
                  <a:t>time</a:t>
                </a:r>
              </a:p>
            </p:txBody>
          </p:sp>
          <p:sp>
            <p:nvSpPr>
              <p:cNvPr id="117" name="Text Box 35"/>
              <p:cNvSpPr txBox="1">
                <a:spLocks noChangeAspect="1" noChangeArrowheads="1"/>
              </p:cNvSpPr>
              <p:nvPr userDrawn="1"/>
            </p:nvSpPr>
            <p:spPr bwMode="gray">
              <a:xfrm>
                <a:off x="756" y="302"/>
                <a:ext cx="680" cy="152"/>
              </a:xfrm>
              <a:prstGeom prst="rect">
                <a:avLst/>
              </a:prstGeom>
              <a:noFill/>
              <a:ln w="12700" algn="ctr">
                <a:noFill/>
                <a:miter lim="800000"/>
                <a:headEnd/>
                <a:tailEnd/>
              </a:ln>
              <a:effectLst/>
            </p:spPr>
            <p:txBody>
              <a:bodyPr wrap="none" lIns="74876" tIns="37439" rIns="74876" bIns="37439" anchor="b">
                <a:spAutoFit/>
              </a:bodyPr>
              <a:lstStyle/>
              <a:p>
                <a:pPr algn="l">
                  <a:lnSpc>
                    <a:spcPct val="90000"/>
                  </a:lnSpc>
                  <a:spcBef>
                    <a:spcPct val="0"/>
                  </a:spcBef>
                </a:pPr>
                <a:r>
                  <a:rPr lang="en-US" sz="1200" b="1"/>
                  <a:t>expectations</a:t>
                </a:r>
              </a:p>
            </p:txBody>
          </p:sp>
        </p:grpSp>
      </p:grpSp>
      <p:grpSp>
        <p:nvGrpSpPr>
          <p:cNvPr id="100" name="Group 36"/>
          <p:cNvGrpSpPr>
            <a:grpSpLocks/>
          </p:cNvGrpSpPr>
          <p:nvPr userDrawn="1"/>
        </p:nvGrpSpPr>
        <p:grpSpPr bwMode="auto">
          <a:xfrm>
            <a:off x="1816548" y="5446556"/>
            <a:ext cx="6953931" cy="501483"/>
            <a:chOff x="767" y="3867"/>
            <a:chExt cx="4302" cy="304"/>
          </a:xfrm>
        </p:grpSpPr>
        <p:sp>
          <p:nvSpPr>
            <p:cNvPr id="102" name="Text Box 37"/>
            <p:cNvSpPr txBox="1">
              <a:spLocks noChangeAspect="1" noChangeArrowheads="1"/>
            </p:cNvSpPr>
            <p:nvPr/>
          </p:nvSpPr>
          <p:spPr bwMode="gray">
            <a:xfrm>
              <a:off x="767" y="3867"/>
              <a:ext cx="1638" cy="151"/>
            </a:xfrm>
            <a:prstGeom prst="rect">
              <a:avLst/>
            </a:prstGeom>
            <a:noFill/>
            <a:ln w="12700" algn="ctr">
              <a:noFill/>
              <a:miter lim="800000"/>
              <a:headEnd/>
              <a:tailEnd/>
            </a:ln>
            <a:effectLst/>
          </p:spPr>
          <p:txBody>
            <a:bodyPr lIns="74876" tIns="37439" rIns="74876" bIns="37439" anchor="b">
              <a:spAutoFit/>
            </a:bodyPr>
            <a:lstStyle/>
            <a:p>
              <a:pPr algn="l">
                <a:lnSpc>
                  <a:spcPct val="90000"/>
                </a:lnSpc>
                <a:spcBef>
                  <a:spcPct val="0"/>
                </a:spcBef>
              </a:pPr>
              <a:r>
                <a:rPr lang="en-US" sz="1100" b="1"/>
                <a:t>Years to mainstream adoption:</a:t>
              </a:r>
            </a:p>
          </p:txBody>
        </p:sp>
        <p:sp>
          <p:nvSpPr>
            <p:cNvPr id="103" name="Oval 38"/>
            <p:cNvSpPr>
              <a:spLocks noChangeAspect="1" noChangeArrowheads="1"/>
            </p:cNvSpPr>
            <p:nvPr/>
          </p:nvSpPr>
          <p:spPr bwMode="gray">
            <a:xfrm>
              <a:off x="810" y="4065"/>
              <a:ext cx="56" cy="56"/>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a:p>
          </p:txBody>
        </p:sp>
        <p:sp>
          <p:nvSpPr>
            <p:cNvPr id="104" name="Text Box 39"/>
            <p:cNvSpPr txBox="1">
              <a:spLocks noChangeAspect="1" noChangeArrowheads="1"/>
            </p:cNvSpPr>
            <p:nvPr/>
          </p:nvSpPr>
          <p:spPr bwMode="gray">
            <a:xfrm>
              <a:off x="849" y="4020"/>
              <a:ext cx="823"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a:t>less than 2 years</a:t>
              </a:r>
            </a:p>
          </p:txBody>
        </p:sp>
        <p:sp>
          <p:nvSpPr>
            <p:cNvPr id="105" name="Oval 40"/>
            <p:cNvSpPr>
              <a:spLocks noChangeAspect="1" noChangeArrowheads="1"/>
            </p:cNvSpPr>
            <p:nvPr/>
          </p:nvSpPr>
          <p:spPr bwMode="gray">
            <a:xfrm>
              <a:off x="1735" y="4065"/>
              <a:ext cx="55" cy="5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a:p>
          </p:txBody>
        </p:sp>
        <p:sp>
          <p:nvSpPr>
            <p:cNvPr id="106" name="Text Box 41"/>
            <p:cNvSpPr txBox="1">
              <a:spLocks noChangeAspect="1" noChangeArrowheads="1"/>
            </p:cNvSpPr>
            <p:nvPr/>
          </p:nvSpPr>
          <p:spPr bwMode="gray">
            <a:xfrm>
              <a:off x="1780" y="4020"/>
              <a:ext cx="630"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a:t>2 to 5 years</a:t>
              </a:r>
            </a:p>
          </p:txBody>
        </p:sp>
        <p:sp>
          <p:nvSpPr>
            <p:cNvPr id="107" name="Oval 42"/>
            <p:cNvSpPr>
              <a:spLocks noChangeAspect="1" noChangeArrowheads="1"/>
            </p:cNvSpPr>
            <p:nvPr/>
          </p:nvSpPr>
          <p:spPr bwMode="gray">
            <a:xfrm>
              <a:off x="2465" y="4065"/>
              <a:ext cx="56" cy="5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a:p>
          </p:txBody>
        </p:sp>
        <p:sp>
          <p:nvSpPr>
            <p:cNvPr id="108" name="Text Box 43"/>
            <p:cNvSpPr txBox="1">
              <a:spLocks noChangeAspect="1" noChangeArrowheads="1"/>
            </p:cNvSpPr>
            <p:nvPr/>
          </p:nvSpPr>
          <p:spPr bwMode="gray">
            <a:xfrm>
              <a:off x="2511" y="4020"/>
              <a:ext cx="715"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a:t>5 to 10 years</a:t>
              </a:r>
            </a:p>
          </p:txBody>
        </p:sp>
        <p:sp>
          <p:nvSpPr>
            <p:cNvPr id="109" name="AutoShape 44"/>
            <p:cNvSpPr>
              <a:spLocks noChangeAspect="1" noChangeArrowheads="1"/>
            </p:cNvSpPr>
            <p:nvPr/>
          </p:nvSpPr>
          <p:spPr bwMode="gray">
            <a:xfrm flipH="1">
              <a:off x="3243" y="4060"/>
              <a:ext cx="80" cy="69"/>
            </a:xfrm>
            <a:prstGeom prst="triangle">
              <a:avLst>
                <a:gd name="adj" fmla="val 50000"/>
              </a:avLst>
            </a:prstGeom>
            <a:solidFill>
              <a:srgbClr val="FF9900"/>
            </a:solidFill>
            <a:ln w="12700">
              <a:solidFill>
                <a:schemeClr val="tx1"/>
              </a:solidFill>
              <a:miter lim="800000"/>
              <a:headEnd/>
              <a:tailEnd/>
            </a:ln>
            <a:effectLst/>
          </p:spPr>
          <p:txBody>
            <a:bodyPr lIns="74876" tIns="37439" rIns="74876" bIns="37439" anchor="ctr">
              <a:spAutoFit/>
            </a:bodyPr>
            <a:lstStyle/>
            <a:p>
              <a:endParaRPr lang="en-US"/>
            </a:p>
          </p:txBody>
        </p:sp>
        <p:sp>
          <p:nvSpPr>
            <p:cNvPr id="110" name="Text Box 45"/>
            <p:cNvSpPr txBox="1">
              <a:spLocks noChangeAspect="1" noChangeArrowheads="1"/>
            </p:cNvSpPr>
            <p:nvPr/>
          </p:nvSpPr>
          <p:spPr bwMode="gray">
            <a:xfrm>
              <a:off x="3311" y="4020"/>
              <a:ext cx="941"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a:t>more than 10 years</a:t>
              </a:r>
            </a:p>
          </p:txBody>
        </p:sp>
        <p:sp>
          <p:nvSpPr>
            <p:cNvPr id="111" name="Text Box 46"/>
            <p:cNvSpPr txBox="1">
              <a:spLocks noChangeAspect="1" noChangeArrowheads="1"/>
            </p:cNvSpPr>
            <p:nvPr/>
          </p:nvSpPr>
          <p:spPr bwMode="gray">
            <a:xfrm>
              <a:off x="4348" y="3919"/>
              <a:ext cx="721" cy="252"/>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dirty="0"/>
                <a:t>obsolete</a:t>
              </a:r>
            </a:p>
            <a:p>
              <a:pPr algn="l">
                <a:lnSpc>
                  <a:spcPct val="90000"/>
                </a:lnSpc>
                <a:spcBef>
                  <a:spcPct val="0"/>
                </a:spcBef>
              </a:pPr>
              <a:r>
                <a:rPr lang="en-US" sz="1100" dirty="0"/>
                <a:t>before plateau</a:t>
              </a:r>
            </a:p>
          </p:txBody>
        </p:sp>
        <p:sp>
          <p:nvSpPr>
            <p:cNvPr id="112" name="AutoShape 47"/>
            <p:cNvSpPr>
              <a:spLocks noChangeAspect="1" noChangeArrowheads="1"/>
            </p:cNvSpPr>
            <p:nvPr/>
          </p:nvSpPr>
          <p:spPr bwMode="gray">
            <a:xfrm>
              <a:off x="4294" y="4064"/>
              <a:ext cx="60" cy="61"/>
            </a:xfrm>
            <a:prstGeom prst="flowChartSummingJunction">
              <a:avLst/>
            </a:prstGeom>
            <a:solidFill>
              <a:schemeClr val="bg1"/>
            </a:solidFill>
            <a:ln w="12700">
              <a:solidFill>
                <a:srgbClr val="FF0000"/>
              </a:solidFill>
              <a:round/>
              <a:headEnd/>
              <a:tailEnd/>
            </a:ln>
            <a:effectLst/>
          </p:spPr>
          <p:txBody>
            <a:bodyPr lIns="74876" tIns="37439" rIns="74876" bIns="37439" anchor="ctr">
              <a:spAutoFit/>
            </a:bodyPr>
            <a:lstStyle/>
            <a:p>
              <a:endParaRPr lang="en-US"/>
            </a:p>
          </p:txBody>
        </p:sp>
      </p:grpSp>
      <p:sp>
        <p:nvSpPr>
          <p:cNvPr id="101" name="Freeform 49"/>
          <p:cNvSpPr>
            <a:spLocks/>
          </p:cNvSpPr>
          <p:nvPr userDrawn="1"/>
        </p:nvSpPr>
        <p:spPr bwMode="gray">
          <a:xfrm>
            <a:off x="2182095" y="943656"/>
            <a:ext cx="6518350" cy="3595703"/>
          </a:xfrm>
          <a:custGeom>
            <a:avLst/>
            <a:gdLst/>
            <a:ahLst/>
            <a:cxnLst>
              <a:cxn ang="0">
                <a:pos x="41" y="1980"/>
              </a:cxn>
              <a:cxn ang="0">
                <a:pos x="173" y="1806"/>
              </a:cxn>
              <a:cxn ang="0">
                <a:pos x="263" y="1604"/>
              </a:cxn>
              <a:cxn ang="0">
                <a:pos x="331" y="1400"/>
              </a:cxn>
              <a:cxn ang="0">
                <a:pos x="385" y="1194"/>
              </a:cxn>
              <a:cxn ang="0">
                <a:pos x="437" y="990"/>
              </a:cxn>
              <a:cxn ang="0">
                <a:pos x="489" y="782"/>
              </a:cxn>
              <a:cxn ang="0">
                <a:pos x="543" y="572"/>
              </a:cxn>
              <a:cxn ang="0">
                <a:pos x="595" y="362"/>
              </a:cxn>
              <a:cxn ang="0">
                <a:pos x="649" y="156"/>
              </a:cxn>
              <a:cxn ang="0">
                <a:pos x="679" y="88"/>
              </a:cxn>
              <a:cxn ang="0">
                <a:pos x="755" y="16"/>
              </a:cxn>
              <a:cxn ang="0">
                <a:pos x="851" y="8"/>
              </a:cxn>
              <a:cxn ang="0">
                <a:pos x="921" y="76"/>
              </a:cxn>
              <a:cxn ang="0">
                <a:pos x="957" y="216"/>
              </a:cxn>
              <a:cxn ang="0">
                <a:pos x="995" y="404"/>
              </a:cxn>
              <a:cxn ang="0">
                <a:pos x="1033" y="584"/>
              </a:cxn>
              <a:cxn ang="0">
                <a:pos x="1067" y="766"/>
              </a:cxn>
              <a:cxn ang="0">
                <a:pos x="1103" y="946"/>
              </a:cxn>
              <a:cxn ang="0">
                <a:pos x="1141" y="1136"/>
              </a:cxn>
              <a:cxn ang="0">
                <a:pos x="1171" y="1253"/>
              </a:cxn>
              <a:cxn ang="0">
                <a:pos x="1213" y="1374"/>
              </a:cxn>
              <a:cxn ang="0">
                <a:pos x="1261" y="1458"/>
              </a:cxn>
              <a:cxn ang="0">
                <a:pos x="1331" y="1526"/>
              </a:cxn>
              <a:cxn ang="0">
                <a:pos x="1419" y="1574"/>
              </a:cxn>
              <a:cxn ang="0">
                <a:pos x="1517" y="1596"/>
              </a:cxn>
              <a:cxn ang="0">
                <a:pos x="1619" y="1596"/>
              </a:cxn>
              <a:cxn ang="0">
                <a:pos x="1721" y="1570"/>
              </a:cxn>
              <a:cxn ang="0">
                <a:pos x="1813" y="1524"/>
              </a:cxn>
              <a:cxn ang="0">
                <a:pos x="1961" y="1438"/>
              </a:cxn>
              <a:cxn ang="0">
                <a:pos x="2167" y="1320"/>
              </a:cxn>
              <a:cxn ang="0">
                <a:pos x="2369" y="1220"/>
              </a:cxn>
              <a:cxn ang="0">
                <a:pos x="2585" y="1122"/>
              </a:cxn>
              <a:cxn ang="0">
                <a:pos x="2783" y="1046"/>
              </a:cxn>
              <a:cxn ang="0">
                <a:pos x="2983" y="986"/>
              </a:cxn>
              <a:cxn ang="0">
                <a:pos x="3182" y="933"/>
              </a:cxn>
              <a:cxn ang="0">
                <a:pos x="3335" y="899"/>
              </a:cxn>
              <a:cxn ang="0">
                <a:pos x="3434" y="879"/>
              </a:cxn>
              <a:cxn ang="0">
                <a:pos x="3533" y="864"/>
              </a:cxn>
              <a:cxn ang="0">
                <a:pos x="3746" y="858"/>
              </a:cxn>
            </a:cxnLst>
            <a:rect l="0" t="0" r="r" b="b"/>
            <a:pathLst>
              <a:path w="3746" h="2025">
                <a:moveTo>
                  <a:pt x="0" y="2025"/>
                </a:moveTo>
                <a:lnTo>
                  <a:pt x="41" y="1980"/>
                </a:lnTo>
                <a:lnTo>
                  <a:pt x="113" y="1902"/>
                </a:lnTo>
                <a:lnTo>
                  <a:pt x="173" y="1806"/>
                </a:lnTo>
                <a:lnTo>
                  <a:pt x="223" y="1710"/>
                </a:lnTo>
                <a:lnTo>
                  <a:pt x="263" y="1604"/>
                </a:lnTo>
                <a:lnTo>
                  <a:pt x="299" y="1500"/>
                </a:lnTo>
                <a:lnTo>
                  <a:pt x="331" y="1400"/>
                </a:lnTo>
                <a:lnTo>
                  <a:pt x="359" y="1296"/>
                </a:lnTo>
                <a:lnTo>
                  <a:pt x="385" y="1194"/>
                </a:lnTo>
                <a:lnTo>
                  <a:pt x="409" y="1092"/>
                </a:lnTo>
                <a:lnTo>
                  <a:pt x="437" y="990"/>
                </a:lnTo>
                <a:lnTo>
                  <a:pt x="465" y="886"/>
                </a:lnTo>
                <a:lnTo>
                  <a:pt x="489" y="782"/>
                </a:lnTo>
                <a:lnTo>
                  <a:pt x="515" y="676"/>
                </a:lnTo>
                <a:lnTo>
                  <a:pt x="543" y="572"/>
                </a:lnTo>
                <a:lnTo>
                  <a:pt x="569" y="468"/>
                </a:lnTo>
                <a:lnTo>
                  <a:pt x="595" y="362"/>
                </a:lnTo>
                <a:lnTo>
                  <a:pt x="621" y="256"/>
                </a:lnTo>
                <a:lnTo>
                  <a:pt x="649" y="156"/>
                </a:lnTo>
                <a:lnTo>
                  <a:pt x="667" y="110"/>
                </a:lnTo>
                <a:lnTo>
                  <a:pt x="679" y="88"/>
                </a:lnTo>
                <a:lnTo>
                  <a:pt x="705" y="52"/>
                </a:lnTo>
                <a:lnTo>
                  <a:pt x="755" y="16"/>
                </a:lnTo>
                <a:lnTo>
                  <a:pt x="805" y="0"/>
                </a:lnTo>
                <a:lnTo>
                  <a:pt x="851" y="8"/>
                </a:lnTo>
                <a:lnTo>
                  <a:pt x="893" y="34"/>
                </a:lnTo>
                <a:lnTo>
                  <a:pt x="921" y="76"/>
                </a:lnTo>
                <a:lnTo>
                  <a:pt x="939" y="120"/>
                </a:lnTo>
                <a:lnTo>
                  <a:pt x="957" y="216"/>
                </a:lnTo>
                <a:lnTo>
                  <a:pt x="977" y="312"/>
                </a:lnTo>
                <a:lnTo>
                  <a:pt x="995" y="404"/>
                </a:lnTo>
                <a:lnTo>
                  <a:pt x="1013" y="496"/>
                </a:lnTo>
                <a:lnTo>
                  <a:pt x="1033" y="584"/>
                </a:lnTo>
                <a:lnTo>
                  <a:pt x="1049" y="674"/>
                </a:lnTo>
                <a:lnTo>
                  <a:pt x="1067" y="766"/>
                </a:lnTo>
                <a:lnTo>
                  <a:pt x="1085" y="856"/>
                </a:lnTo>
                <a:lnTo>
                  <a:pt x="1103" y="946"/>
                </a:lnTo>
                <a:lnTo>
                  <a:pt x="1123" y="1038"/>
                </a:lnTo>
                <a:lnTo>
                  <a:pt x="1141" y="1136"/>
                </a:lnTo>
                <a:lnTo>
                  <a:pt x="1161" y="1230"/>
                </a:lnTo>
                <a:lnTo>
                  <a:pt x="1171" y="1253"/>
                </a:lnTo>
                <a:lnTo>
                  <a:pt x="1193" y="1318"/>
                </a:lnTo>
                <a:lnTo>
                  <a:pt x="1213" y="1374"/>
                </a:lnTo>
                <a:lnTo>
                  <a:pt x="1233" y="1416"/>
                </a:lnTo>
                <a:lnTo>
                  <a:pt x="1261" y="1458"/>
                </a:lnTo>
                <a:lnTo>
                  <a:pt x="1293" y="1494"/>
                </a:lnTo>
                <a:lnTo>
                  <a:pt x="1331" y="1526"/>
                </a:lnTo>
                <a:lnTo>
                  <a:pt x="1373" y="1556"/>
                </a:lnTo>
                <a:lnTo>
                  <a:pt x="1419" y="1574"/>
                </a:lnTo>
                <a:lnTo>
                  <a:pt x="1465" y="1586"/>
                </a:lnTo>
                <a:lnTo>
                  <a:pt x="1517" y="1596"/>
                </a:lnTo>
                <a:lnTo>
                  <a:pt x="1565" y="1602"/>
                </a:lnTo>
                <a:lnTo>
                  <a:pt x="1619" y="1596"/>
                </a:lnTo>
                <a:lnTo>
                  <a:pt x="1665" y="1584"/>
                </a:lnTo>
                <a:lnTo>
                  <a:pt x="1721" y="1570"/>
                </a:lnTo>
                <a:lnTo>
                  <a:pt x="1767" y="1550"/>
                </a:lnTo>
                <a:lnTo>
                  <a:pt x="1813" y="1524"/>
                </a:lnTo>
                <a:lnTo>
                  <a:pt x="1861" y="1496"/>
                </a:lnTo>
                <a:lnTo>
                  <a:pt x="1961" y="1438"/>
                </a:lnTo>
                <a:lnTo>
                  <a:pt x="2063" y="1376"/>
                </a:lnTo>
                <a:lnTo>
                  <a:pt x="2167" y="1320"/>
                </a:lnTo>
                <a:lnTo>
                  <a:pt x="2267" y="1268"/>
                </a:lnTo>
                <a:lnTo>
                  <a:pt x="2369" y="1220"/>
                </a:lnTo>
                <a:lnTo>
                  <a:pt x="2475" y="1168"/>
                </a:lnTo>
                <a:lnTo>
                  <a:pt x="2585" y="1122"/>
                </a:lnTo>
                <a:lnTo>
                  <a:pt x="2683" y="1084"/>
                </a:lnTo>
                <a:lnTo>
                  <a:pt x="2783" y="1046"/>
                </a:lnTo>
                <a:lnTo>
                  <a:pt x="2881" y="1014"/>
                </a:lnTo>
                <a:lnTo>
                  <a:pt x="2983" y="986"/>
                </a:lnTo>
                <a:lnTo>
                  <a:pt x="3081" y="958"/>
                </a:lnTo>
                <a:lnTo>
                  <a:pt x="3182" y="933"/>
                </a:lnTo>
                <a:lnTo>
                  <a:pt x="3284" y="908"/>
                </a:lnTo>
                <a:lnTo>
                  <a:pt x="3335" y="899"/>
                </a:lnTo>
                <a:lnTo>
                  <a:pt x="3383" y="888"/>
                </a:lnTo>
                <a:lnTo>
                  <a:pt x="3434" y="879"/>
                </a:lnTo>
                <a:lnTo>
                  <a:pt x="3485" y="870"/>
                </a:lnTo>
                <a:lnTo>
                  <a:pt x="3533" y="864"/>
                </a:lnTo>
                <a:lnTo>
                  <a:pt x="3581" y="858"/>
                </a:lnTo>
                <a:lnTo>
                  <a:pt x="3746" y="858"/>
                </a:lnTo>
              </a:path>
            </a:pathLst>
          </a:custGeom>
          <a:noFill/>
          <a:ln w="38100" cap="flat" cmpd="sng">
            <a:solidFill>
              <a:srgbClr val="969696"/>
            </a:solidFill>
            <a:prstDash val="solid"/>
            <a:round/>
            <a:headEnd type="none" w="med" len="med"/>
            <a:tailEnd type="none" w="med" len="lg"/>
          </a:ln>
          <a:effectLst/>
        </p:spPr>
        <p:txBody>
          <a:bodyPr lIns="74876" tIns="37439" rIns="74876" bIns="37439" anchor="ctr">
            <a:spAutoFit/>
          </a:bodyPr>
          <a:lstStyle/>
          <a:p>
            <a:endParaRPr lang="en-US"/>
          </a:p>
        </p:txBody>
      </p:sp>
      <p:grpSp>
        <p:nvGrpSpPr>
          <p:cNvPr id="149" name="Group 148"/>
          <p:cNvGrpSpPr/>
          <p:nvPr/>
        </p:nvGrpSpPr>
        <p:grpSpPr>
          <a:xfrm>
            <a:off x="0" y="1056985"/>
            <a:ext cx="10044409" cy="3543159"/>
            <a:chOff x="360423" y="1058641"/>
            <a:chExt cx="10044409" cy="3543159"/>
          </a:xfrm>
        </p:grpSpPr>
        <p:sp>
          <p:nvSpPr>
            <p:cNvPr id="137" name="Oval 136"/>
            <p:cNvSpPr/>
            <p:nvPr/>
          </p:nvSpPr>
          <p:spPr bwMode="auto">
            <a:xfrm>
              <a:off x="360423" y="1058641"/>
              <a:ext cx="3243118" cy="863571"/>
            </a:xfrm>
            <a:prstGeom prst="ellipse">
              <a:avLst/>
            </a:prstGeom>
            <a:solidFill>
              <a:schemeClr val="bg1"/>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143" name="Oval 142"/>
            <p:cNvSpPr/>
            <p:nvPr/>
          </p:nvSpPr>
          <p:spPr bwMode="auto">
            <a:xfrm>
              <a:off x="1258864" y="2087418"/>
              <a:ext cx="2073687" cy="593648"/>
            </a:xfrm>
            <a:prstGeom prst="ellipse">
              <a:avLst/>
            </a:prstGeom>
            <a:solidFill>
              <a:schemeClr val="bg1"/>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144" name="Oval 143"/>
            <p:cNvSpPr/>
            <p:nvPr/>
          </p:nvSpPr>
          <p:spPr bwMode="auto">
            <a:xfrm>
              <a:off x="3732302" y="1166860"/>
              <a:ext cx="2665091" cy="593648"/>
            </a:xfrm>
            <a:prstGeom prst="ellipse">
              <a:avLst/>
            </a:prstGeom>
            <a:solidFill>
              <a:schemeClr val="bg1"/>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145" name="Oval 144"/>
            <p:cNvSpPr/>
            <p:nvPr/>
          </p:nvSpPr>
          <p:spPr bwMode="auto">
            <a:xfrm>
              <a:off x="6694215" y="1536359"/>
              <a:ext cx="3710617" cy="593648"/>
            </a:xfrm>
            <a:prstGeom prst="ellipse">
              <a:avLst/>
            </a:prstGeom>
            <a:solidFill>
              <a:schemeClr val="bg1"/>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146" name="Oval 145"/>
            <p:cNvSpPr/>
            <p:nvPr/>
          </p:nvSpPr>
          <p:spPr bwMode="auto">
            <a:xfrm>
              <a:off x="4368950" y="2366785"/>
              <a:ext cx="3710617" cy="593648"/>
            </a:xfrm>
            <a:prstGeom prst="ellipse">
              <a:avLst/>
            </a:prstGeom>
            <a:solidFill>
              <a:schemeClr val="bg1"/>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147" name="Oval 146"/>
            <p:cNvSpPr/>
            <p:nvPr/>
          </p:nvSpPr>
          <p:spPr bwMode="auto">
            <a:xfrm>
              <a:off x="5730294" y="3443240"/>
              <a:ext cx="3710617" cy="593648"/>
            </a:xfrm>
            <a:prstGeom prst="ellipse">
              <a:avLst/>
            </a:prstGeom>
            <a:solidFill>
              <a:schemeClr val="bg1"/>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148" name="Oval 147"/>
            <p:cNvSpPr/>
            <p:nvPr/>
          </p:nvSpPr>
          <p:spPr bwMode="auto">
            <a:xfrm>
              <a:off x="4888461" y="4008152"/>
              <a:ext cx="3710617" cy="593648"/>
            </a:xfrm>
            <a:prstGeom prst="ellipse">
              <a:avLst/>
            </a:prstGeom>
            <a:solidFill>
              <a:schemeClr val="bg1"/>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24" name="text_10"/>
            <p:cNvSpPr>
              <a:spLocks noChangeArrowheads="1"/>
            </p:cNvSpPr>
            <p:nvPr/>
          </p:nvSpPr>
          <p:spPr bwMode="gray">
            <a:xfrm>
              <a:off x="3205821" y="2295566"/>
              <a:ext cx="717535" cy="410169"/>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Cloud-Based</a:t>
              </a:r>
              <a:br>
                <a:rPr lang="en-US" sz="900" dirty="0" smtClean="0">
                  <a:cs typeface="Arial" charset="0"/>
                </a:rPr>
              </a:br>
              <a:r>
                <a:rPr lang="en-US" sz="900" dirty="0" smtClean="0">
                  <a:cs typeface="Arial" charset="0"/>
                </a:rPr>
                <a:t> PLM</a:t>
              </a:r>
              <a:br>
                <a:rPr lang="en-US" sz="900" dirty="0" smtClean="0">
                  <a:cs typeface="Arial" charset="0"/>
                </a:rPr>
              </a:br>
              <a:r>
                <a:rPr lang="en-US" sz="900" dirty="0" smtClean="0">
                  <a:cs typeface="Arial" charset="0"/>
                </a:rPr>
                <a:t> Applications</a:t>
              </a:r>
              <a:endParaRPr lang="en-US" sz="900" dirty="0"/>
            </a:p>
          </p:txBody>
        </p:sp>
      </p:grpSp>
      <p:grpSp>
        <p:nvGrpSpPr>
          <p:cNvPr id="150" name="Group 149"/>
          <p:cNvGrpSpPr/>
          <p:nvPr/>
        </p:nvGrpSpPr>
        <p:grpSpPr>
          <a:xfrm>
            <a:off x="226730" y="1308329"/>
            <a:ext cx="9110920" cy="3206410"/>
            <a:chOff x="791128" y="1270720"/>
            <a:chExt cx="9110920" cy="3206410"/>
          </a:xfrm>
        </p:grpSpPr>
        <p:sp>
          <p:nvSpPr>
            <p:cNvPr id="12" name="text_2"/>
            <p:cNvSpPr>
              <a:spLocks noChangeArrowheads="1"/>
            </p:cNvSpPr>
            <p:nvPr/>
          </p:nvSpPr>
          <p:spPr bwMode="gray">
            <a:xfrm>
              <a:off x="1916824" y="2271389"/>
              <a:ext cx="1041311" cy="221599"/>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1600" dirty="0" smtClean="0">
                  <a:cs typeface="Arial" charset="0"/>
                </a:rPr>
                <a:t>Digital Twin</a:t>
              </a:r>
              <a:endParaRPr lang="en-US" sz="1600" dirty="0"/>
            </a:p>
          </p:txBody>
        </p:sp>
        <p:sp>
          <p:nvSpPr>
            <p:cNvPr id="14" name="text_3"/>
            <p:cNvSpPr>
              <a:spLocks noChangeArrowheads="1"/>
            </p:cNvSpPr>
            <p:nvPr/>
          </p:nvSpPr>
          <p:spPr bwMode="gray">
            <a:xfrm>
              <a:off x="791128" y="1270720"/>
              <a:ext cx="2391681" cy="387798"/>
            </a:xfrm>
            <a:prstGeom prst="rect">
              <a:avLst/>
            </a:prstGeom>
            <a:solidFill>
              <a:schemeClr val="bg1"/>
            </a:solid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1400" dirty="0" smtClean="0">
                  <a:cs typeface="Arial" charset="0"/>
                </a:rPr>
                <a:t>Cloud-Native CAE, Simulation</a:t>
              </a:r>
              <a:br>
                <a:rPr lang="en-US" sz="1400" dirty="0" smtClean="0">
                  <a:cs typeface="Arial" charset="0"/>
                </a:rPr>
              </a:br>
              <a:r>
                <a:rPr lang="en-US" sz="1400" dirty="0" smtClean="0">
                  <a:cs typeface="Arial" charset="0"/>
                </a:rPr>
                <a:t> and Virtual Prototyping</a:t>
              </a:r>
              <a:endParaRPr lang="en-US" sz="1400" dirty="0"/>
            </a:p>
          </p:txBody>
        </p:sp>
        <p:sp>
          <p:nvSpPr>
            <p:cNvPr id="18" name="text_6"/>
            <p:cNvSpPr>
              <a:spLocks noChangeArrowheads="1"/>
            </p:cNvSpPr>
            <p:nvPr/>
          </p:nvSpPr>
          <p:spPr bwMode="gray">
            <a:xfrm>
              <a:off x="4090110" y="1324142"/>
              <a:ext cx="2298706" cy="193899"/>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1400" dirty="0" smtClean="0">
                  <a:cs typeface="Arial" charset="0"/>
                </a:rPr>
                <a:t>Product Innovation Platforms</a:t>
              </a:r>
              <a:endParaRPr lang="en-US" sz="1400" dirty="0"/>
            </a:p>
          </p:txBody>
        </p:sp>
        <p:grpSp>
          <p:nvGrpSpPr>
            <p:cNvPr id="31" name="Group 30"/>
            <p:cNvGrpSpPr/>
            <p:nvPr/>
          </p:nvGrpSpPr>
          <p:grpSpPr>
            <a:xfrm>
              <a:off x="5746215" y="4142140"/>
              <a:ext cx="2841413" cy="334990"/>
              <a:chOff x="4898267" y="3523364"/>
              <a:chExt cx="2640699" cy="305408"/>
            </a:xfrm>
          </p:grpSpPr>
          <p:sp>
            <p:nvSpPr>
              <p:cNvPr id="97" name="text_16"/>
              <p:cNvSpPr>
                <a:spLocks noChangeArrowheads="1"/>
              </p:cNvSpPr>
              <p:nvPr/>
            </p:nvSpPr>
            <p:spPr bwMode="gray">
              <a:xfrm>
                <a:off x="4898267" y="3715129"/>
                <a:ext cx="60" cy="113643"/>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endParaRPr lang="en-US" sz="900" dirty="0"/>
              </a:p>
            </p:txBody>
          </p:sp>
          <p:sp>
            <p:nvSpPr>
              <p:cNvPr id="98" name="text_17"/>
              <p:cNvSpPr>
                <a:spLocks noChangeArrowheads="1"/>
              </p:cNvSpPr>
              <p:nvPr/>
            </p:nvSpPr>
            <p:spPr bwMode="gray">
              <a:xfrm>
                <a:off x="5346026" y="3523364"/>
                <a:ext cx="2192940" cy="176777"/>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1400" dirty="0" smtClean="0">
                    <a:cs typeface="Arial" charset="0"/>
                  </a:rPr>
                  <a:t>System Engineering Software</a:t>
                </a:r>
                <a:endParaRPr lang="en-US" sz="1400" dirty="0"/>
              </a:p>
            </p:txBody>
          </p:sp>
        </p:grpSp>
        <p:sp>
          <p:nvSpPr>
            <p:cNvPr id="94" name="text_21"/>
            <p:cNvSpPr>
              <a:spLocks noChangeArrowheads="1"/>
            </p:cNvSpPr>
            <p:nvPr/>
          </p:nvSpPr>
          <p:spPr bwMode="gray">
            <a:xfrm>
              <a:off x="6266865" y="3586665"/>
              <a:ext cx="3080268" cy="193899"/>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1400" dirty="0" smtClean="0">
                  <a:cs typeface="Arial" charset="0"/>
                </a:rPr>
                <a:t>Simulation and Test Data Management</a:t>
              </a:r>
              <a:endParaRPr lang="en-US" sz="1400" dirty="0"/>
            </a:p>
          </p:txBody>
        </p:sp>
        <p:sp>
          <p:nvSpPr>
            <p:cNvPr id="37" name="text_26"/>
            <p:cNvSpPr>
              <a:spLocks noChangeArrowheads="1"/>
            </p:cNvSpPr>
            <p:nvPr/>
          </p:nvSpPr>
          <p:spPr bwMode="gray">
            <a:xfrm>
              <a:off x="5138698" y="2495522"/>
              <a:ext cx="1780937" cy="387798"/>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1400" dirty="0" smtClean="0">
                  <a:cs typeface="Arial" charset="0"/>
                </a:rPr>
                <a:t>Product Requirements</a:t>
              </a:r>
              <a:br>
                <a:rPr lang="en-US" sz="1400" dirty="0" smtClean="0">
                  <a:cs typeface="Arial" charset="0"/>
                </a:rPr>
              </a:br>
              <a:r>
                <a:rPr lang="en-US" sz="1400" dirty="0" smtClean="0">
                  <a:cs typeface="Arial" charset="0"/>
                </a:rPr>
                <a:t> Management</a:t>
              </a:r>
              <a:endParaRPr lang="en-US" sz="1400" dirty="0"/>
            </a:p>
          </p:txBody>
        </p:sp>
        <p:sp>
          <p:nvSpPr>
            <p:cNvPr id="39" name="text_28"/>
            <p:cNvSpPr>
              <a:spLocks noChangeArrowheads="1"/>
            </p:cNvSpPr>
            <p:nvPr/>
          </p:nvSpPr>
          <p:spPr bwMode="gray">
            <a:xfrm>
              <a:off x="7072972" y="1725188"/>
              <a:ext cx="2829076" cy="193899"/>
            </a:xfrm>
            <a:prstGeom prst="rect">
              <a:avLst/>
            </a:prstGeom>
            <a:noFill/>
            <a:ln w="9525" algn="ctr">
              <a:noFill/>
              <a:miter lim="800000"/>
              <a:headEnd/>
              <a:tailEnd type="none" w="lg" len="lg"/>
            </a:ln>
            <a:effectLst/>
          </p:spPr>
          <p:txBody>
            <a:bodyPr wrap="square" lIns="0" tIns="0" rIns="0" bIns="0">
              <a:spAutoFit/>
            </a:bodyPr>
            <a:lstStyle/>
            <a:p>
              <a:pPr algn="l">
                <a:lnSpc>
                  <a:spcPct val="90000"/>
                </a:lnSpc>
                <a:spcBef>
                  <a:spcPct val="0"/>
                </a:spcBef>
              </a:pPr>
              <a:r>
                <a:rPr lang="en-US" sz="1400" dirty="0" smtClean="0">
                  <a:cs typeface="Arial" charset="0"/>
                </a:rPr>
                <a:t>Simulation and </a:t>
              </a:r>
              <a:r>
                <a:rPr lang="en-US" sz="1400" dirty="0" smtClean="0">
                  <a:cs typeface="Arial" charset="0"/>
                </a:rPr>
                <a:t>Virtual</a:t>
              </a:r>
              <a:r>
                <a:rPr lang="en-US" sz="1400" dirty="0">
                  <a:cs typeface="Arial" charset="0"/>
                </a:rPr>
                <a:t> </a:t>
              </a:r>
              <a:r>
                <a:rPr lang="en-US" sz="1400" dirty="0" smtClean="0">
                  <a:cs typeface="Arial" charset="0"/>
                </a:rPr>
                <a:t>Prototyping</a:t>
              </a:r>
              <a:endParaRPr lang="en-US" sz="1400" dirty="0"/>
            </a:p>
          </p:txBody>
        </p:sp>
      </p:grpSp>
    </p:spTree>
    <p:extLst>
      <p:ext uri="{BB962C8B-B14F-4D97-AF65-F5344CB8AC3E}">
        <p14:creationId xmlns:p14="http://schemas.microsoft.com/office/powerpoint/2010/main" val="29723892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 and Infrastructure as Digital Twins</a:t>
            </a:r>
            <a:endParaRPr lang="en-US" dirty="0"/>
          </a:p>
        </p:txBody>
      </p:sp>
      <p:sp>
        <p:nvSpPr>
          <p:cNvPr id="5" name="Text Placeholder 4"/>
          <p:cNvSpPr>
            <a:spLocks noGrp="1"/>
          </p:cNvSpPr>
          <p:nvPr>
            <p:ph type="body" sz="quarter" idx="4294967295"/>
          </p:nvPr>
        </p:nvSpPr>
        <p:spPr>
          <a:xfrm>
            <a:off x="1869282" y="1851422"/>
            <a:ext cx="8454629" cy="3413522"/>
          </a:xfrm>
          <a:prstGeom prst="rect">
            <a:avLst/>
          </a:prstGeom>
        </p:spPr>
        <p:txBody>
          <a:bodyPr/>
          <a:lstStyle/>
          <a:p>
            <a:endParaRPr lang="en-US" dirty="0"/>
          </a:p>
        </p:txBody>
      </p:sp>
      <p:pic>
        <p:nvPicPr>
          <p:cNvPr id="3" name="Picture 2" descr="Manufacturing growth means more shipments of import cargo and export cargo in international trade."/>
          <p:cNvPicPr>
            <a:picLocks noChangeAspect="1" noChangeArrowheads="1"/>
          </p:cNvPicPr>
          <p:nvPr/>
        </p:nvPicPr>
        <p:blipFill rotWithShape="1">
          <a:blip r:embed="rId3">
            <a:extLst>
              <a:ext uri="{28A0092B-C50C-407E-A947-70E740481C1C}">
                <a14:useLocalDpi xmlns:a14="http://schemas.microsoft.com/office/drawing/2010/main" val="0"/>
              </a:ext>
            </a:extLst>
          </a:blip>
          <a:srcRect l="1804"/>
          <a:stretch/>
        </p:blipFill>
        <p:spPr bwMode="auto">
          <a:xfrm>
            <a:off x="834828" y="1342663"/>
            <a:ext cx="10550378" cy="437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5260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a:xfrm>
            <a:off x="0" y="228600"/>
            <a:ext cx="12060820" cy="978729"/>
          </a:xfrm>
        </p:spPr>
        <p:txBody>
          <a:bodyPr/>
          <a:lstStyle/>
          <a:p>
            <a:r>
              <a:rPr lang="en-US" dirty="0" smtClean="0"/>
              <a:t>Not All Digital Twins Need to be High Fidelity Physics Models</a:t>
            </a:r>
          </a:p>
        </p:txBody>
      </p:sp>
      <p:sp>
        <p:nvSpPr>
          <p:cNvPr id="2" name="Text Placeholder 1"/>
          <p:cNvSpPr>
            <a:spLocks noGrp="1"/>
          </p:cNvSpPr>
          <p:nvPr>
            <p:ph type="body" sz="quarter" idx="10"/>
          </p:nvPr>
        </p:nvSpPr>
        <p:spPr/>
        <p:txBody>
          <a:bodyPr/>
          <a:lstStyle/>
          <a:p>
            <a:r>
              <a:rPr lang="en-US" sz="2700" dirty="0" smtClean="0"/>
              <a:t>Digital twins should provide you with a </a:t>
            </a:r>
            <a:br>
              <a:rPr lang="en-US" sz="2700" dirty="0" smtClean="0"/>
            </a:br>
            <a:r>
              <a:rPr lang="en-US" sz="2700" dirty="0" smtClean="0"/>
              <a:t>view into assets — based on your</a:t>
            </a:r>
            <a:br>
              <a:rPr lang="en-US" sz="2700" dirty="0" smtClean="0"/>
            </a:br>
            <a:r>
              <a:rPr lang="en-US" sz="2700" dirty="0" smtClean="0"/>
              <a:t>business objectives</a:t>
            </a:r>
          </a:p>
          <a:p>
            <a:r>
              <a:rPr lang="en-US" sz="2700" dirty="0" smtClean="0"/>
              <a:t>In the era of IoT, we should be able to</a:t>
            </a:r>
            <a:br>
              <a:rPr lang="en-US" sz="2700" dirty="0" smtClean="0"/>
            </a:br>
            <a:r>
              <a:rPr lang="en-US" sz="2700" dirty="0" smtClean="0"/>
              <a:t>have a detailed view of every device. </a:t>
            </a:r>
          </a:p>
          <a:p>
            <a:r>
              <a:rPr lang="en-US" sz="2700" dirty="0" smtClean="0"/>
              <a:t>If you do not have this view you will</a:t>
            </a:r>
            <a:br>
              <a:rPr lang="en-US" sz="2700" dirty="0" smtClean="0"/>
            </a:br>
            <a:r>
              <a:rPr lang="en-US" sz="2700" dirty="0" smtClean="0"/>
              <a:t>be commoditized.</a:t>
            </a:r>
            <a:endParaRPr lang="en-US" sz="27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752" y="1325563"/>
            <a:ext cx="1669815" cy="296856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9574" y="1325563"/>
            <a:ext cx="1669816" cy="29685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3397" y="1325563"/>
            <a:ext cx="1669816" cy="2968560"/>
          </a:xfrm>
          <a:prstGeom prst="rect">
            <a:avLst/>
          </a:prstGeom>
        </p:spPr>
      </p:pic>
      <p:sp>
        <p:nvSpPr>
          <p:cNvPr id="13" name="TextBox 12"/>
          <p:cNvSpPr txBox="1"/>
          <p:nvPr/>
        </p:nvSpPr>
        <p:spPr>
          <a:xfrm>
            <a:off x="460375" y="5196254"/>
            <a:ext cx="11274552" cy="680671"/>
          </a:xfrm>
          <a:prstGeom prst="rect">
            <a:avLst/>
          </a:prstGeom>
          <a:solidFill>
            <a:srgbClr val="00529B"/>
          </a:solidFill>
        </p:spPr>
        <p:txBody>
          <a:bodyPr wrap="square" rtlCol="0" anchor="ctr">
            <a:noAutofit/>
          </a:bodyPr>
          <a:lstStyle/>
          <a:p>
            <a:r>
              <a:rPr lang="en-US" sz="2600" dirty="0">
                <a:solidFill>
                  <a:schemeClr val="bg1"/>
                </a:solidFill>
              </a:rPr>
              <a:t>By 2020, OEMs Must Have a Digital Twin Strategy or </a:t>
            </a:r>
            <a:r>
              <a:rPr lang="en-US" sz="2600" dirty="0" smtClean="0">
                <a:solidFill>
                  <a:schemeClr val="bg1"/>
                </a:solidFill>
              </a:rPr>
              <a:t>Risk </a:t>
            </a:r>
            <a:r>
              <a:rPr lang="en-US" sz="2600" dirty="0">
                <a:solidFill>
                  <a:schemeClr val="bg1"/>
                </a:solidFill>
              </a:rPr>
              <a:t>Commoditization</a:t>
            </a:r>
          </a:p>
        </p:txBody>
      </p:sp>
      <p:sp>
        <p:nvSpPr>
          <p:cNvPr id="14" name="Text Box 91"/>
          <p:cNvSpPr txBox="1">
            <a:spLocks noChangeAspect="1" noChangeArrowheads="1"/>
          </p:cNvSpPr>
          <p:nvPr/>
        </p:nvSpPr>
        <p:spPr bwMode="gray">
          <a:xfrm>
            <a:off x="460375" y="6079300"/>
            <a:ext cx="5626894" cy="124650"/>
          </a:xfrm>
          <a:prstGeom prst="rect">
            <a:avLst/>
          </a:prstGeom>
          <a:noFill/>
          <a:ln w="12700">
            <a:noFill/>
            <a:miter lim="800000"/>
            <a:headEnd/>
            <a:tailEnd/>
          </a:ln>
        </p:spPr>
        <p:txBody>
          <a:bodyPr wrap="square" lIns="0" tIns="0" rIns="0" bIns="0" anchor="b">
            <a:spAutoFit/>
          </a:bodyPr>
          <a:lstStyle/>
          <a:p>
            <a:pPr algn="l">
              <a:spcAft>
                <a:spcPts val="600"/>
              </a:spcAft>
            </a:pPr>
            <a:r>
              <a:rPr lang="en-US" sz="900" dirty="0"/>
              <a:t>Image sources: Courtesy of L. </a:t>
            </a:r>
            <a:r>
              <a:rPr lang="en-US" sz="900" dirty="0" err="1"/>
              <a:t>Shamanna</a:t>
            </a:r>
            <a:r>
              <a:rPr lang="en-US" sz="900" dirty="0"/>
              <a:t>, A. Velosa, A. Johnson </a:t>
            </a:r>
          </a:p>
        </p:txBody>
      </p:sp>
    </p:spTree>
    <p:extLst>
      <p:ext uri="{BB962C8B-B14F-4D97-AF65-F5344CB8AC3E}">
        <p14:creationId xmlns:p14="http://schemas.microsoft.com/office/powerpoint/2010/main" val="1419849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922" y="328322"/>
            <a:ext cx="8753670" cy="757130"/>
          </a:xfrm>
        </p:spPr>
        <p:txBody>
          <a:bodyPr/>
          <a:lstStyle/>
          <a:p>
            <a:r>
              <a:rPr lang="en-US" dirty="0" smtClean="0"/>
              <a:t>No </a:t>
            </a:r>
            <a:r>
              <a:rPr lang="en-US" dirty="0" smtClean="0"/>
              <a:t>One Gets Credit for Avoiding Failures Like These!</a:t>
            </a:r>
            <a:endParaRPr lang="en-US" dirty="0"/>
          </a:p>
        </p:txBody>
      </p:sp>
      <p:pic>
        <p:nvPicPr>
          <p:cNvPr id="3" name="Picture 2"/>
          <p:cNvPicPr>
            <a:picLocks noChangeAspect="1"/>
          </p:cNvPicPr>
          <p:nvPr/>
        </p:nvPicPr>
        <p:blipFill>
          <a:blip r:embed="rId2"/>
          <a:stretch>
            <a:fillRect/>
          </a:stretch>
        </p:blipFill>
        <p:spPr>
          <a:xfrm>
            <a:off x="1511559" y="1293645"/>
            <a:ext cx="8070979" cy="5085966"/>
          </a:xfrm>
          <a:prstGeom prst="rect">
            <a:avLst/>
          </a:prstGeom>
        </p:spPr>
      </p:pic>
    </p:spTree>
    <p:extLst>
      <p:ext uri="{BB962C8B-B14F-4D97-AF65-F5344CB8AC3E}">
        <p14:creationId xmlns:p14="http://schemas.microsoft.com/office/powerpoint/2010/main" val="42523946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Digital Twins Drive Better Decisions</a:t>
            </a:r>
            <a:endParaRPr lang="en-US" dirty="0"/>
          </a:p>
        </p:txBody>
      </p:sp>
      <p:grpSp>
        <p:nvGrpSpPr>
          <p:cNvPr id="6" name="Group 5"/>
          <p:cNvGrpSpPr/>
          <p:nvPr/>
        </p:nvGrpSpPr>
        <p:grpSpPr>
          <a:xfrm>
            <a:off x="1274666" y="1067477"/>
            <a:ext cx="8137741" cy="2907623"/>
            <a:chOff x="1999368" y="2091292"/>
            <a:chExt cx="7147807" cy="2553919"/>
          </a:xfrm>
        </p:grpSpPr>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99368" y="2160389"/>
              <a:ext cx="3914775" cy="2202061"/>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46650" y="2091292"/>
              <a:ext cx="4200525" cy="2553919"/>
            </a:xfrm>
            <a:prstGeom prst="rect">
              <a:avLst/>
            </a:prstGeom>
          </p:spPr>
        </p:pic>
      </p:grpSp>
      <p:sp>
        <p:nvSpPr>
          <p:cNvPr id="16" name="Text Box 91"/>
          <p:cNvSpPr txBox="1">
            <a:spLocks noChangeAspect="1" noChangeArrowheads="1"/>
          </p:cNvSpPr>
          <p:nvPr/>
        </p:nvSpPr>
        <p:spPr bwMode="gray">
          <a:xfrm>
            <a:off x="460375" y="6079300"/>
            <a:ext cx="5626894" cy="124650"/>
          </a:xfrm>
          <a:prstGeom prst="rect">
            <a:avLst/>
          </a:prstGeom>
          <a:noFill/>
          <a:ln w="12700">
            <a:noFill/>
            <a:miter lim="800000"/>
            <a:headEnd/>
            <a:tailEnd/>
          </a:ln>
        </p:spPr>
        <p:txBody>
          <a:bodyPr wrap="square" lIns="0" tIns="0" rIns="0" bIns="0" anchor="b">
            <a:spAutoFit/>
          </a:bodyPr>
          <a:lstStyle/>
          <a:p>
            <a:pPr algn="l">
              <a:spcAft>
                <a:spcPts val="600"/>
              </a:spcAft>
            </a:pPr>
            <a:r>
              <a:rPr lang="en-US" sz="900" dirty="0"/>
              <a:t>Image source: Gartner and GE Aviation (</a:t>
            </a:r>
            <a:r>
              <a:rPr lang="en-US" sz="900" dirty="0">
                <a:hlinkClick r:id="rId5"/>
              </a:rPr>
              <a:t>www.geaviation.com/digital</a:t>
            </a:r>
            <a:r>
              <a:rPr lang="en-US" sz="900" dirty="0"/>
              <a:t>)</a:t>
            </a:r>
          </a:p>
        </p:txBody>
      </p:sp>
      <p:grpSp>
        <p:nvGrpSpPr>
          <p:cNvPr id="17" name="Group 16"/>
          <p:cNvGrpSpPr/>
          <p:nvPr/>
        </p:nvGrpSpPr>
        <p:grpSpPr>
          <a:xfrm>
            <a:off x="709520" y="2730500"/>
            <a:ext cx="10772960" cy="3258436"/>
            <a:chOff x="709520" y="2730500"/>
            <a:chExt cx="10772960" cy="3258436"/>
          </a:xfrm>
        </p:grpSpPr>
        <p:sp>
          <p:nvSpPr>
            <p:cNvPr id="19" name="TextBox 18"/>
            <p:cNvSpPr txBox="1"/>
            <p:nvPr/>
          </p:nvSpPr>
          <p:spPr>
            <a:xfrm>
              <a:off x="709520" y="5121006"/>
              <a:ext cx="10772960" cy="867930"/>
            </a:xfrm>
            <a:prstGeom prst="rect">
              <a:avLst/>
            </a:prstGeom>
            <a:noFill/>
          </p:spPr>
          <p:txBody>
            <a:bodyPr wrap="square" rtlCol="0">
              <a:spAutoFit/>
            </a:bodyPr>
            <a:lstStyle/>
            <a:p>
              <a:r>
                <a:rPr lang="en-US" sz="2800" b="1" dirty="0" smtClean="0">
                  <a:solidFill>
                    <a:srgbClr val="00529B"/>
                  </a:solidFill>
                </a:rPr>
                <a:t>Emirates and GE Use Digital Twins to Optimize Maintenance and Identify Engines Requiring Extra Inspection</a:t>
              </a:r>
              <a:endParaRPr lang="en-US" sz="2800" b="1" dirty="0">
                <a:solidFill>
                  <a:srgbClr val="00529B"/>
                </a:solidFill>
              </a:endParaRPr>
            </a:p>
          </p:txBody>
        </p:sp>
        <p:grpSp>
          <p:nvGrpSpPr>
            <p:cNvPr id="15" name="Group 14"/>
            <p:cNvGrpSpPr/>
            <p:nvPr/>
          </p:nvGrpSpPr>
          <p:grpSpPr>
            <a:xfrm>
              <a:off x="7050088" y="2730500"/>
              <a:ext cx="3285346" cy="2179958"/>
              <a:chOff x="7050088" y="2730500"/>
              <a:chExt cx="3285346" cy="2179958"/>
            </a:xfrm>
          </p:grpSpPr>
          <p:sp>
            <p:nvSpPr>
              <p:cNvPr id="18" name="Freeform 17"/>
              <p:cNvSpPr/>
              <p:nvPr/>
            </p:nvSpPr>
            <p:spPr bwMode="auto">
              <a:xfrm rot="19070194">
                <a:off x="7211150" y="2966320"/>
                <a:ext cx="951583" cy="886924"/>
              </a:xfrm>
              <a:custGeom>
                <a:avLst/>
                <a:gdLst>
                  <a:gd name="connsiteX0" fmla="*/ 648401 w 951583"/>
                  <a:gd name="connsiteY0" fmla="*/ 10782 h 764909"/>
                  <a:gd name="connsiteX1" fmla="*/ 951583 w 951583"/>
                  <a:gd name="connsiteY1" fmla="*/ 764909 h 764909"/>
                  <a:gd name="connsiteX2" fmla="*/ 0 w 951583"/>
                  <a:gd name="connsiteY2" fmla="*/ 764909 h 764909"/>
                  <a:gd name="connsiteX3" fmla="*/ 307516 w 951583"/>
                  <a:gd name="connsiteY3" fmla="*/ 0 h 764909"/>
                  <a:gd name="connsiteX4" fmla="*/ 311824 w 951583"/>
                  <a:gd name="connsiteY4" fmla="*/ 12561 h 764909"/>
                  <a:gd name="connsiteX5" fmla="*/ 644209 w 951583"/>
                  <a:gd name="connsiteY5" fmla="*/ 18009 h 764909"/>
                  <a:gd name="connsiteX0" fmla="*/ 648401 w 951583"/>
                  <a:gd name="connsiteY0" fmla="*/ 10782 h 764909"/>
                  <a:gd name="connsiteX1" fmla="*/ 951583 w 951583"/>
                  <a:gd name="connsiteY1" fmla="*/ 764909 h 764909"/>
                  <a:gd name="connsiteX2" fmla="*/ 0 w 951583"/>
                  <a:gd name="connsiteY2" fmla="*/ 764909 h 764909"/>
                  <a:gd name="connsiteX3" fmla="*/ 307516 w 951583"/>
                  <a:gd name="connsiteY3" fmla="*/ 0 h 764909"/>
                  <a:gd name="connsiteX4" fmla="*/ 644209 w 951583"/>
                  <a:gd name="connsiteY4" fmla="*/ 18009 h 764909"/>
                  <a:gd name="connsiteX5" fmla="*/ 648401 w 951583"/>
                  <a:gd name="connsiteY5" fmla="*/ 10782 h 764909"/>
                  <a:gd name="connsiteX0" fmla="*/ 648401 w 951583"/>
                  <a:gd name="connsiteY0" fmla="*/ 10782 h 764909"/>
                  <a:gd name="connsiteX1" fmla="*/ 951583 w 951583"/>
                  <a:gd name="connsiteY1" fmla="*/ 764909 h 764909"/>
                  <a:gd name="connsiteX2" fmla="*/ 0 w 951583"/>
                  <a:gd name="connsiteY2" fmla="*/ 764909 h 764909"/>
                  <a:gd name="connsiteX3" fmla="*/ 307516 w 951583"/>
                  <a:gd name="connsiteY3" fmla="*/ 0 h 764909"/>
                  <a:gd name="connsiteX4" fmla="*/ 648401 w 951583"/>
                  <a:gd name="connsiteY4" fmla="*/ 10782 h 764909"/>
                  <a:gd name="connsiteX0" fmla="*/ 648401 w 951583"/>
                  <a:gd name="connsiteY0" fmla="*/ 89240 h 843367"/>
                  <a:gd name="connsiteX1" fmla="*/ 951583 w 951583"/>
                  <a:gd name="connsiteY1" fmla="*/ 843367 h 843367"/>
                  <a:gd name="connsiteX2" fmla="*/ 0 w 951583"/>
                  <a:gd name="connsiteY2" fmla="*/ 843367 h 843367"/>
                  <a:gd name="connsiteX3" fmla="*/ 291826 w 951583"/>
                  <a:gd name="connsiteY3" fmla="*/ 0 h 843367"/>
                  <a:gd name="connsiteX4" fmla="*/ 648401 w 951583"/>
                  <a:gd name="connsiteY4" fmla="*/ 89240 h 843367"/>
                  <a:gd name="connsiteX0" fmla="*/ 648401 w 951583"/>
                  <a:gd name="connsiteY0" fmla="*/ 89240 h 843367"/>
                  <a:gd name="connsiteX1" fmla="*/ 414856 w 951583"/>
                  <a:gd name="connsiteY1" fmla="*/ 26908 h 843367"/>
                  <a:gd name="connsiteX2" fmla="*/ 951583 w 951583"/>
                  <a:gd name="connsiteY2" fmla="*/ 843367 h 843367"/>
                  <a:gd name="connsiteX3" fmla="*/ 0 w 951583"/>
                  <a:gd name="connsiteY3" fmla="*/ 843367 h 843367"/>
                  <a:gd name="connsiteX4" fmla="*/ 291826 w 951583"/>
                  <a:gd name="connsiteY4" fmla="*/ 0 h 843367"/>
                  <a:gd name="connsiteX5" fmla="*/ 648401 w 951583"/>
                  <a:gd name="connsiteY5" fmla="*/ 89240 h 843367"/>
                  <a:gd name="connsiteX0" fmla="*/ 648401 w 951583"/>
                  <a:gd name="connsiteY0" fmla="*/ 89240 h 843367"/>
                  <a:gd name="connsiteX1" fmla="*/ 712417 w 951583"/>
                  <a:gd name="connsiteY1" fmla="*/ 248186 h 843367"/>
                  <a:gd name="connsiteX2" fmla="*/ 951583 w 951583"/>
                  <a:gd name="connsiteY2" fmla="*/ 843367 h 843367"/>
                  <a:gd name="connsiteX3" fmla="*/ 0 w 951583"/>
                  <a:gd name="connsiteY3" fmla="*/ 843367 h 843367"/>
                  <a:gd name="connsiteX4" fmla="*/ 291826 w 951583"/>
                  <a:gd name="connsiteY4" fmla="*/ 0 h 843367"/>
                  <a:gd name="connsiteX5" fmla="*/ 648401 w 951583"/>
                  <a:gd name="connsiteY5" fmla="*/ 89240 h 843367"/>
                  <a:gd name="connsiteX0" fmla="*/ 648401 w 951583"/>
                  <a:gd name="connsiteY0" fmla="*/ 89240 h 843367"/>
                  <a:gd name="connsiteX1" fmla="*/ 712417 w 951583"/>
                  <a:gd name="connsiteY1" fmla="*/ 248186 h 843367"/>
                  <a:gd name="connsiteX2" fmla="*/ 951583 w 951583"/>
                  <a:gd name="connsiteY2" fmla="*/ 843367 h 843367"/>
                  <a:gd name="connsiteX3" fmla="*/ 0 w 951583"/>
                  <a:gd name="connsiteY3" fmla="*/ 843367 h 843367"/>
                  <a:gd name="connsiteX4" fmla="*/ 291826 w 951583"/>
                  <a:gd name="connsiteY4" fmla="*/ 0 h 843367"/>
                  <a:gd name="connsiteX5" fmla="*/ 438901 w 951583"/>
                  <a:gd name="connsiteY5" fmla="*/ 35832 h 843367"/>
                  <a:gd name="connsiteX6" fmla="*/ 648401 w 951583"/>
                  <a:gd name="connsiteY6" fmla="*/ 89240 h 843367"/>
                  <a:gd name="connsiteX0" fmla="*/ 648401 w 951583"/>
                  <a:gd name="connsiteY0" fmla="*/ 89240 h 843367"/>
                  <a:gd name="connsiteX1" fmla="*/ 712417 w 951583"/>
                  <a:gd name="connsiteY1" fmla="*/ 248186 h 843367"/>
                  <a:gd name="connsiteX2" fmla="*/ 951583 w 951583"/>
                  <a:gd name="connsiteY2" fmla="*/ 843367 h 843367"/>
                  <a:gd name="connsiteX3" fmla="*/ 0 w 951583"/>
                  <a:gd name="connsiteY3" fmla="*/ 843367 h 843367"/>
                  <a:gd name="connsiteX4" fmla="*/ 291826 w 951583"/>
                  <a:gd name="connsiteY4" fmla="*/ 0 h 843367"/>
                  <a:gd name="connsiteX5" fmla="*/ 411895 w 951583"/>
                  <a:gd name="connsiteY5" fmla="*/ 69201 h 843367"/>
                  <a:gd name="connsiteX6" fmla="*/ 648401 w 951583"/>
                  <a:gd name="connsiteY6" fmla="*/ 89240 h 843367"/>
                  <a:gd name="connsiteX0" fmla="*/ 648265 w 951583"/>
                  <a:gd name="connsiteY0" fmla="*/ 18440 h 843367"/>
                  <a:gd name="connsiteX1" fmla="*/ 712417 w 951583"/>
                  <a:gd name="connsiteY1" fmla="*/ 248186 h 843367"/>
                  <a:gd name="connsiteX2" fmla="*/ 951583 w 951583"/>
                  <a:gd name="connsiteY2" fmla="*/ 843367 h 843367"/>
                  <a:gd name="connsiteX3" fmla="*/ 0 w 951583"/>
                  <a:gd name="connsiteY3" fmla="*/ 843367 h 843367"/>
                  <a:gd name="connsiteX4" fmla="*/ 291826 w 951583"/>
                  <a:gd name="connsiteY4" fmla="*/ 0 h 843367"/>
                  <a:gd name="connsiteX5" fmla="*/ 411895 w 951583"/>
                  <a:gd name="connsiteY5" fmla="*/ 69201 h 843367"/>
                  <a:gd name="connsiteX6" fmla="*/ 648265 w 951583"/>
                  <a:gd name="connsiteY6" fmla="*/ 18440 h 843367"/>
                  <a:gd name="connsiteX0" fmla="*/ 648265 w 951583"/>
                  <a:gd name="connsiteY0" fmla="*/ 18440 h 843367"/>
                  <a:gd name="connsiteX1" fmla="*/ 951583 w 951583"/>
                  <a:gd name="connsiteY1" fmla="*/ 843367 h 843367"/>
                  <a:gd name="connsiteX2" fmla="*/ 0 w 951583"/>
                  <a:gd name="connsiteY2" fmla="*/ 843367 h 843367"/>
                  <a:gd name="connsiteX3" fmla="*/ 291826 w 951583"/>
                  <a:gd name="connsiteY3" fmla="*/ 0 h 843367"/>
                  <a:gd name="connsiteX4" fmla="*/ 411895 w 951583"/>
                  <a:gd name="connsiteY4" fmla="*/ 69201 h 843367"/>
                  <a:gd name="connsiteX5" fmla="*/ 648265 w 951583"/>
                  <a:gd name="connsiteY5" fmla="*/ 18440 h 843367"/>
                  <a:gd name="connsiteX0" fmla="*/ 648265 w 951583"/>
                  <a:gd name="connsiteY0" fmla="*/ 18440 h 843367"/>
                  <a:gd name="connsiteX1" fmla="*/ 951583 w 951583"/>
                  <a:gd name="connsiteY1" fmla="*/ 843367 h 843367"/>
                  <a:gd name="connsiteX2" fmla="*/ 0 w 951583"/>
                  <a:gd name="connsiteY2" fmla="*/ 843367 h 843367"/>
                  <a:gd name="connsiteX3" fmla="*/ 291826 w 951583"/>
                  <a:gd name="connsiteY3" fmla="*/ 0 h 843367"/>
                  <a:gd name="connsiteX4" fmla="*/ 411895 w 951583"/>
                  <a:gd name="connsiteY4" fmla="*/ 69201 h 843367"/>
                  <a:gd name="connsiteX5" fmla="*/ 648265 w 951583"/>
                  <a:gd name="connsiteY5" fmla="*/ 18440 h 843367"/>
                  <a:gd name="connsiteX0" fmla="*/ 648265 w 951583"/>
                  <a:gd name="connsiteY0" fmla="*/ 18440 h 843367"/>
                  <a:gd name="connsiteX1" fmla="*/ 951583 w 951583"/>
                  <a:gd name="connsiteY1" fmla="*/ 843367 h 843367"/>
                  <a:gd name="connsiteX2" fmla="*/ 0 w 951583"/>
                  <a:gd name="connsiteY2" fmla="*/ 843367 h 843367"/>
                  <a:gd name="connsiteX3" fmla="*/ 291826 w 951583"/>
                  <a:gd name="connsiteY3" fmla="*/ 0 h 843367"/>
                  <a:gd name="connsiteX4" fmla="*/ 411895 w 951583"/>
                  <a:gd name="connsiteY4" fmla="*/ 69201 h 843367"/>
                  <a:gd name="connsiteX5" fmla="*/ 648265 w 951583"/>
                  <a:gd name="connsiteY5" fmla="*/ 18440 h 843367"/>
                  <a:gd name="connsiteX0" fmla="*/ 648265 w 951583"/>
                  <a:gd name="connsiteY0" fmla="*/ 9989 h 834916"/>
                  <a:gd name="connsiteX1" fmla="*/ 951583 w 951583"/>
                  <a:gd name="connsiteY1" fmla="*/ 834916 h 834916"/>
                  <a:gd name="connsiteX2" fmla="*/ 0 w 951583"/>
                  <a:gd name="connsiteY2" fmla="*/ 834916 h 834916"/>
                  <a:gd name="connsiteX3" fmla="*/ 287197 w 951583"/>
                  <a:gd name="connsiteY3" fmla="*/ 0 h 834916"/>
                  <a:gd name="connsiteX4" fmla="*/ 411895 w 951583"/>
                  <a:gd name="connsiteY4" fmla="*/ 60750 h 834916"/>
                  <a:gd name="connsiteX5" fmla="*/ 648265 w 951583"/>
                  <a:gd name="connsiteY5" fmla="*/ 9989 h 834916"/>
                  <a:gd name="connsiteX0" fmla="*/ 648265 w 951583"/>
                  <a:gd name="connsiteY0" fmla="*/ 9989 h 834916"/>
                  <a:gd name="connsiteX1" fmla="*/ 951583 w 951583"/>
                  <a:gd name="connsiteY1" fmla="*/ 834916 h 834916"/>
                  <a:gd name="connsiteX2" fmla="*/ 0 w 951583"/>
                  <a:gd name="connsiteY2" fmla="*/ 834916 h 834916"/>
                  <a:gd name="connsiteX3" fmla="*/ 287197 w 951583"/>
                  <a:gd name="connsiteY3" fmla="*/ 0 h 834916"/>
                  <a:gd name="connsiteX4" fmla="*/ 398106 w 951583"/>
                  <a:gd name="connsiteY4" fmla="*/ 54836 h 834916"/>
                  <a:gd name="connsiteX5" fmla="*/ 648265 w 951583"/>
                  <a:gd name="connsiteY5" fmla="*/ 9989 h 834916"/>
                  <a:gd name="connsiteX0" fmla="*/ 648265 w 951583"/>
                  <a:gd name="connsiteY0" fmla="*/ 20685 h 845612"/>
                  <a:gd name="connsiteX1" fmla="*/ 951583 w 951583"/>
                  <a:gd name="connsiteY1" fmla="*/ 845612 h 845612"/>
                  <a:gd name="connsiteX2" fmla="*/ 0 w 951583"/>
                  <a:gd name="connsiteY2" fmla="*/ 845612 h 845612"/>
                  <a:gd name="connsiteX3" fmla="*/ 207405 w 951583"/>
                  <a:gd name="connsiteY3" fmla="*/ 0 h 845612"/>
                  <a:gd name="connsiteX4" fmla="*/ 398106 w 951583"/>
                  <a:gd name="connsiteY4" fmla="*/ 65532 h 845612"/>
                  <a:gd name="connsiteX5" fmla="*/ 648265 w 951583"/>
                  <a:gd name="connsiteY5" fmla="*/ 20685 h 845612"/>
                  <a:gd name="connsiteX0" fmla="*/ 724594 w 951583"/>
                  <a:gd name="connsiteY0" fmla="*/ 62085 h 845612"/>
                  <a:gd name="connsiteX1" fmla="*/ 951583 w 951583"/>
                  <a:gd name="connsiteY1" fmla="*/ 845612 h 845612"/>
                  <a:gd name="connsiteX2" fmla="*/ 0 w 951583"/>
                  <a:gd name="connsiteY2" fmla="*/ 845612 h 845612"/>
                  <a:gd name="connsiteX3" fmla="*/ 207405 w 951583"/>
                  <a:gd name="connsiteY3" fmla="*/ 0 h 845612"/>
                  <a:gd name="connsiteX4" fmla="*/ 398106 w 951583"/>
                  <a:gd name="connsiteY4" fmla="*/ 65532 h 845612"/>
                  <a:gd name="connsiteX5" fmla="*/ 724594 w 951583"/>
                  <a:gd name="connsiteY5" fmla="*/ 62085 h 845612"/>
                  <a:gd name="connsiteX0" fmla="*/ 724594 w 951583"/>
                  <a:gd name="connsiteY0" fmla="*/ 62085 h 845612"/>
                  <a:gd name="connsiteX1" fmla="*/ 951583 w 951583"/>
                  <a:gd name="connsiteY1" fmla="*/ 845612 h 845612"/>
                  <a:gd name="connsiteX2" fmla="*/ 0 w 951583"/>
                  <a:gd name="connsiteY2" fmla="*/ 845612 h 845612"/>
                  <a:gd name="connsiteX3" fmla="*/ 207405 w 951583"/>
                  <a:gd name="connsiteY3" fmla="*/ 0 h 845612"/>
                  <a:gd name="connsiteX4" fmla="*/ 398106 w 951583"/>
                  <a:gd name="connsiteY4" fmla="*/ 65532 h 845612"/>
                  <a:gd name="connsiteX5" fmla="*/ 724594 w 951583"/>
                  <a:gd name="connsiteY5" fmla="*/ 62085 h 845612"/>
                  <a:gd name="connsiteX0" fmla="*/ 724594 w 951583"/>
                  <a:gd name="connsiteY0" fmla="*/ 62085 h 845612"/>
                  <a:gd name="connsiteX1" fmla="*/ 951583 w 951583"/>
                  <a:gd name="connsiteY1" fmla="*/ 845612 h 845612"/>
                  <a:gd name="connsiteX2" fmla="*/ 0 w 951583"/>
                  <a:gd name="connsiteY2" fmla="*/ 845612 h 845612"/>
                  <a:gd name="connsiteX3" fmla="*/ 207405 w 951583"/>
                  <a:gd name="connsiteY3" fmla="*/ 0 h 845612"/>
                  <a:gd name="connsiteX4" fmla="*/ 398106 w 951583"/>
                  <a:gd name="connsiteY4" fmla="*/ 65532 h 845612"/>
                  <a:gd name="connsiteX5" fmla="*/ 724594 w 951583"/>
                  <a:gd name="connsiteY5" fmla="*/ 62085 h 845612"/>
                  <a:gd name="connsiteX0" fmla="*/ 724594 w 951583"/>
                  <a:gd name="connsiteY0" fmla="*/ 137235 h 920762"/>
                  <a:gd name="connsiteX1" fmla="*/ 951583 w 951583"/>
                  <a:gd name="connsiteY1" fmla="*/ 920762 h 920762"/>
                  <a:gd name="connsiteX2" fmla="*/ 0 w 951583"/>
                  <a:gd name="connsiteY2" fmla="*/ 920762 h 920762"/>
                  <a:gd name="connsiteX3" fmla="*/ 207405 w 951583"/>
                  <a:gd name="connsiteY3" fmla="*/ 75150 h 920762"/>
                  <a:gd name="connsiteX4" fmla="*/ 724594 w 951583"/>
                  <a:gd name="connsiteY4" fmla="*/ 137235 h 920762"/>
                  <a:gd name="connsiteX0" fmla="*/ 724594 w 951583"/>
                  <a:gd name="connsiteY0" fmla="*/ 62085 h 845612"/>
                  <a:gd name="connsiteX1" fmla="*/ 951583 w 951583"/>
                  <a:gd name="connsiteY1" fmla="*/ 845612 h 845612"/>
                  <a:gd name="connsiteX2" fmla="*/ 0 w 951583"/>
                  <a:gd name="connsiteY2" fmla="*/ 845612 h 845612"/>
                  <a:gd name="connsiteX3" fmla="*/ 207405 w 951583"/>
                  <a:gd name="connsiteY3" fmla="*/ 0 h 845612"/>
                  <a:gd name="connsiteX4" fmla="*/ 724594 w 951583"/>
                  <a:gd name="connsiteY4" fmla="*/ 62085 h 845612"/>
                  <a:gd name="connsiteX0" fmla="*/ 724594 w 951583"/>
                  <a:gd name="connsiteY0" fmla="*/ 62085 h 845612"/>
                  <a:gd name="connsiteX1" fmla="*/ 951583 w 951583"/>
                  <a:gd name="connsiteY1" fmla="*/ 845612 h 845612"/>
                  <a:gd name="connsiteX2" fmla="*/ 0 w 951583"/>
                  <a:gd name="connsiteY2" fmla="*/ 845612 h 845612"/>
                  <a:gd name="connsiteX3" fmla="*/ 207405 w 951583"/>
                  <a:gd name="connsiteY3" fmla="*/ 0 h 845612"/>
                  <a:gd name="connsiteX4" fmla="*/ 724594 w 951583"/>
                  <a:gd name="connsiteY4" fmla="*/ 62085 h 845612"/>
                  <a:gd name="connsiteX0" fmla="*/ 724594 w 951583"/>
                  <a:gd name="connsiteY0" fmla="*/ 62085 h 845612"/>
                  <a:gd name="connsiteX1" fmla="*/ 951583 w 951583"/>
                  <a:gd name="connsiteY1" fmla="*/ 845612 h 845612"/>
                  <a:gd name="connsiteX2" fmla="*/ 0 w 951583"/>
                  <a:gd name="connsiteY2" fmla="*/ 845612 h 845612"/>
                  <a:gd name="connsiteX3" fmla="*/ 207405 w 951583"/>
                  <a:gd name="connsiteY3" fmla="*/ 0 h 845612"/>
                  <a:gd name="connsiteX4" fmla="*/ 724594 w 951583"/>
                  <a:gd name="connsiteY4" fmla="*/ 62085 h 84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583" h="845612">
                    <a:moveTo>
                      <a:pt x="724594" y="62085"/>
                    </a:moveTo>
                    <a:lnTo>
                      <a:pt x="951583" y="845612"/>
                    </a:lnTo>
                    <a:lnTo>
                      <a:pt x="0" y="845612"/>
                    </a:lnTo>
                    <a:lnTo>
                      <a:pt x="207405" y="0"/>
                    </a:lnTo>
                    <a:cubicBezTo>
                      <a:pt x="413545" y="344367"/>
                      <a:pt x="680098" y="121524"/>
                      <a:pt x="724594" y="62085"/>
                    </a:cubicBezTo>
                    <a:close/>
                  </a:path>
                </a:pathLst>
              </a:custGeom>
              <a:gradFill flip="none" rotWithShape="1">
                <a:gsLst>
                  <a:gs pos="0">
                    <a:srgbClr val="7F7F7F"/>
                  </a:gs>
                  <a:gs pos="46000">
                    <a:srgbClr val="B2B2B2">
                      <a:alpha val="66000"/>
                    </a:srgbClr>
                  </a:gs>
                  <a:gs pos="100000">
                    <a:srgbClr val="B2B2B2">
                      <a:alpha val="58000"/>
                    </a:srgbClr>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grpSp>
            <p:nvGrpSpPr>
              <p:cNvPr id="12" name="Group 11"/>
              <p:cNvGrpSpPr/>
              <p:nvPr/>
            </p:nvGrpSpPr>
            <p:grpSpPr>
              <a:xfrm>
                <a:off x="7570123" y="3358701"/>
                <a:ext cx="2765311" cy="1551757"/>
                <a:chOff x="7570123" y="3358701"/>
                <a:chExt cx="2765311" cy="1551757"/>
              </a:xfrm>
            </p:grpSpPr>
            <p:sp>
              <p:nvSpPr>
                <p:cNvPr id="10" name="TextBox 9"/>
                <p:cNvSpPr txBox="1"/>
                <p:nvPr/>
              </p:nvSpPr>
              <p:spPr>
                <a:xfrm>
                  <a:off x="9178470" y="4288596"/>
                  <a:ext cx="1156964" cy="559825"/>
                </a:xfrm>
                <a:prstGeom prst="rect">
                  <a:avLst/>
                </a:prstGeom>
                <a:noFill/>
              </p:spPr>
              <p:txBody>
                <a:bodyPr wrap="square" rtlCol="0">
                  <a:spAutoFit/>
                </a:bodyPr>
                <a:lstStyle/>
                <a:p>
                  <a:r>
                    <a:rPr lang="en-US" sz="2000" dirty="0" smtClean="0"/>
                    <a:t>Blade erosion</a:t>
                  </a:r>
                  <a:endParaRPr lang="en-US" sz="2000" dirty="0"/>
                </a:p>
              </p:txBody>
            </p:sp>
            <p:pic>
              <p:nvPicPr>
                <p:cNvPr id="24" name="Picture 2" descr="C:\Users\NH35V0R\Downloads\GE90-115B d032816 FULL wPATH.pn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504" b="100000" l="1859" r="97398">
                              <a14:foregroundMark x1="92193" y1="52068" x2="91264" y2="65602"/>
                              <a14:foregroundMark x1="89591" y1="71429" x2="88476" y2="74060"/>
                              <a14:foregroundMark x1="87175" y1="75752" x2="83829" y2="78759"/>
                              <a14:foregroundMark x1="89777" y1="68609" x2="89219" y2="71617"/>
                              <a14:foregroundMark x1="86803" y1="69361" x2="78625" y2="83459"/>
                              <a14:foregroundMark x1="78253" y1="83459" x2="70818" y2="89850"/>
                              <a14:foregroundMark x1="57807" y1="94925" x2="55019" y2="97180"/>
                              <a14:foregroundMark x1="52045" y1="97368" x2="45353" y2="96429"/>
                              <a14:foregroundMark x1="38290" y1="96617" x2="21561" y2="93421"/>
                              <a14:foregroundMark x1="13383" y1="85150" x2="4461" y2="66729"/>
                              <a14:foregroundMark x1="3903" y1="60902" x2="4647" y2="44361"/>
                              <a14:foregroundMark x1="5948" y1="40226" x2="11710" y2="26692"/>
                              <a14:foregroundMark x1="5019" y1="42669" x2="3346" y2="49624"/>
                              <a14:foregroundMark x1="3346" y1="50376" x2="4275" y2="66353"/>
                              <a14:foregroundMark x1="5019" y1="69173" x2="9294" y2="80827"/>
                              <a14:foregroundMark x1="18401" y1="17105" x2="13755" y2="22932"/>
                              <a14:foregroundMark x1="63383" y1="7895" x2="53346" y2="3383"/>
                              <a14:foregroundMark x1="49257" y1="3195" x2="45167" y2="3383"/>
                              <a14:foregroundMark x1="63941" y1="7143" x2="70446" y2="12594"/>
                              <a14:foregroundMark x1="71561" y1="89286" x2="61338" y2="93421"/>
                              <a14:foregroundMark x1="55019" y1="98120" x2="55762" y2="96617"/>
                              <a14:foregroundMark x1="56691" y1="97932" x2="55948" y2="96805"/>
                              <a14:backgroundMark x1="16171" y1="18609" x2="12082" y2="23872"/>
                            </a14:backgroundRemoval>
                          </a14:imgEffect>
                        </a14:imgLayer>
                      </a14:imgProps>
                    </a:ext>
                    <a:ext uri="{28A0092B-C50C-407E-A947-70E740481C1C}">
                      <a14:useLocalDpi xmlns:a14="http://schemas.microsoft.com/office/drawing/2010/main"/>
                    </a:ext>
                  </a:extLst>
                </a:blip>
                <a:srcRect/>
                <a:stretch/>
              </p:blipFill>
              <p:spPr bwMode="auto">
                <a:xfrm>
                  <a:off x="7570123" y="3358701"/>
                  <a:ext cx="1570531" cy="155175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7676199" y="4157411"/>
                  <a:ext cx="1171309" cy="575819"/>
                </a:xfrm>
                <a:prstGeom prst="rect">
                  <a:avLst/>
                </a:prstGeom>
                <a:noFill/>
              </p:spPr>
              <p:txBody>
                <a:bodyPr wrap="square" lIns="0" tIns="0" rIns="0" bIns="0" rtlCol="0">
                  <a:spAutoFit/>
                </a:bodyPr>
                <a:lstStyle/>
                <a:p>
                  <a:r>
                    <a:rPr lang="en-US" dirty="0" smtClean="0">
                      <a:solidFill>
                        <a:schemeClr val="bg1"/>
                      </a:solidFill>
                    </a:rPr>
                    <a:t>GE90 turbine</a:t>
                  </a:r>
                  <a:endParaRPr lang="en-US" b="1" dirty="0">
                    <a:solidFill>
                      <a:schemeClr val="bg1"/>
                    </a:solidFill>
                  </a:endParaRPr>
                </a:p>
              </p:txBody>
            </p:sp>
            <p:pic>
              <p:nvPicPr>
                <p:cNvPr id="26" name="Picture 2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53584" y="3543255"/>
                  <a:ext cx="1365429" cy="908748"/>
                </a:xfrm>
                <a:prstGeom prst="rect">
                  <a:avLst/>
                </a:prstGeom>
                <a:effectLst/>
              </p:spPr>
            </p:pic>
          </p:grpSp>
          <p:sp>
            <p:nvSpPr>
              <p:cNvPr id="14" name="Oval 13"/>
              <p:cNvSpPr/>
              <p:nvPr/>
            </p:nvSpPr>
            <p:spPr bwMode="auto">
              <a:xfrm>
                <a:off x="7050088" y="2730500"/>
                <a:ext cx="565150" cy="565150"/>
              </a:xfrm>
              <a:prstGeom prst="ellipse">
                <a:avLst/>
              </a:prstGeom>
              <a:noFill/>
              <a:ln w="12700" cap="flat" cmpd="sng" algn="ctr">
                <a:solidFill>
                  <a:srgbClr val="6666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grpSp>
      </p:grpSp>
    </p:spTree>
    <p:extLst>
      <p:ext uri="{BB962C8B-B14F-4D97-AF65-F5344CB8AC3E}">
        <p14:creationId xmlns:p14="http://schemas.microsoft.com/office/powerpoint/2010/main" val="3638605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038" y="1325563"/>
            <a:ext cx="7448400" cy="4181834"/>
          </a:xfrm>
          <a:prstGeom prst="rect">
            <a:avLst/>
          </a:prstGeom>
        </p:spPr>
      </p:pic>
      <p:sp>
        <p:nvSpPr>
          <p:cNvPr id="3" name="Title 2"/>
          <p:cNvSpPr>
            <a:spLocks noGrp="1"/>
          </p:cNvSpPr>
          <p:nvPr>
            <p:ph type="title"/>
          </p:nvPr>
        </p:nvSpPr>
        <p:spPr>
          <a:xfrm>
            <a:off x="460375" y="228600"/>
            <a:ext cx="11272838" cy="978729"/>
          </a:xfrm>
        </p:spPr>
        <p:txBody>
          <a:bodyPr/>
          <a:lstStyle/>
          <a:p>
            <a:r>
              <a:rPr lang="en-US" dirty="0" smtClean="0"/>
              <a:t>Things and Processes Will Increasingly Involve </a:t>
            </a:r>
            <a:br>
              <a:rPr lang="en-US" dirty="0" smtClean="0"/>
            </a:br>
            <a:r>
              <a:rPr lang="en-US" dirty="0" smtClean="0"/>
              <a:t>Digital Twins</a:t>
            </a:r>
            <a:endParaRPr lang="en-US" dirty="0"/>
          </a:p>
        </p:txBody>
      </p:sp>
      <p:sp>
        <p:nvSpPr>
          <p:cNvPr id="2" name="Rectangle 1"/>
          <p:cNvSpPr/>
          <p:nvPr/>
        </p:nvSpPr>
        <p:spPr>
          <a:xfrm>
            <a:off x="376691" y="5876925"/>
            <a:ext cx="6293224" cy="341632"/>
          </a:xfrm>
          <a:prstGeom prst="rect">
            <a:avLst/>
          </a:prstGeom>
        </p:spPr>
        <p:txBody>
          <a:bodyPr wrap="square">
            <a:spAutoFit/>
          </a:bodyPr>
          <a:lstStyle/>
          <a:p>
            <a:pPr algn="l"/>
            <a:r>
              <a:rPr lang="en-US" sz="900" dirty="0">
                <a:hlinkClick r:id="rId4"/>
              </a:rPr>
              <a:t>https://</a:t>
            </a:r>
            <a:r>
              <a:rPr lang="en-US" sz="900" dirty="0" smtClean="0">
                <a:hlinkClick r:id="rId4"/>
              </a:rPr>
              <a:t>www.gerenewableenergy.com/content/dam/gepower-renewables/global/en_US/downloads/3d-still-images/wind-onshore-digital-wind-farm-representation-1900px.jpg</a:t>
            </a:r>
            <a:endParaRPr lang="en-US" sz="900" dirty="0"/>
          </a:p>
        </p:txBody>
      </p:sp>
    </p:spTree>
    <p:extLst>
      <p:ext uri="{BB962C8B-B14F-4D97-AF65-F5344CB8AC3E}">
        <p14:creationId xmlns:p14="http://schemas.microsoft.com/office/powerpoint/2010/main" val="3119680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978729"/>
          </a:xfrm>
        </p:spPr>
        <p:txBody>
          <a:bodyPr/>
          <a:lstStyle/>
          <a:p>
            <a:r>
              <a:rPr lang="en-US" dirty="0" smtClean="0"/>
              <a:t>Systems Engineering and Systems Simulation Take Center Stage in the Next-Generation PLM Market</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637280" y="1503681"/>
            <a:ext cx="5212081" cy="4907280"/>
          </a:xfrm>
          <a:prstGeom prst="rect">
            <a:avLst/>
          </a:prstGeom>
        </p:spPr>
      </p:pic>
    </p:spTree>
    <p:extLst>
      <p:ext uri="{BB962C8B-B14F-4D97-AF65-F5344CB8AC3E}">
        <p14:creationId xmlns:p14="http://schemas.microsoft.com/office/powerpoint/2010/main" val="11968386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978729"/>
          </a:xfrm>
        </p:spPr>
        <p:txBody>
          <a:bodyPr/>
          <a:lstStyle/>
          <a:p>
            <a:r>
              <a:rPr lang="en-US" dirty="0" smtClean="0"/>
              <a:t>Systems Engineering and Systems Simulation Take Center Stage in the Next-Generation PLM Market</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618619" y="1499193"/>
            <a:ext cx="5212081" cy="4907280"/>
          </a:xfrm>
          <a:prstGeom prst="rect">
            <a:avLst/>
          </a:prstGeom>
        </p:spPr>
      </p:pic>
      <p:grpSp>
        <p:nvGrpSpPr>
          <p:cNvPr id="6" name="Group 5"/>
          <p:cNvGrpSpPr/>
          <p:nvPr/>
        </p:nvGrpSpPr>
        <p:grpSpPr>
          <a:xfrm>
            <a:off x="5047861" y="2556588"/>
            <a:ext cx="1567543" cy="1987420"/>
            <a:chOff x="5047861" y="2556588"/>
            <a:chExt cx="1567543" cy="1987420"/>
          </a:xfrm>
        </p:grpSpPr>
        <p:sp>
          <p:nvSpPr>
            <p:cNvPr id="3" name="Rounded Rectangle 2"/>
            <p:cNvSpPr/>
            <p:nvPr/>
          </p:nvSpPr>
          <p:spPr bwMode="auto">
            <a:xfrm>
              <a:off x="5047861" y="2556588"/>
              <a:ext cx="1567543" cy="1987420"/>
            </a:xfrm>
            <a:prstGeom prst="roundRect">
              <a:avLst/>
            </a:prstGeom>
            <a:solidFill>
              <a:schemeClr val="bg1">
                <a:lumMod val="75000"/>
                <a:alpha val="37000"/>
              </a:schemeClr>
            </a:solid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err="1" smtClean="0">
                <a:solidFill>
                  <a:srgbClr val="FFFFFF"/>
                </a:solidFill>
              </a:endParaRPr>
            </a:p>
          </p:txBody>
        </p:sp>
        <p:sp>
          <p:nvSpPr>
            <p:cNvPr id="5" name="TextBox 4"/>
            <p:cNvSpPr txBox="1"/>
            <p:nvPr/>
          </p:nvSpPr>
          <p:spPr>
            <a:xfrm>
              <a:off x="5150498" y="3337932"/>
              <a:ext cx="1464906" cy="424732"/>
            </a:xfrm>
            <a:prstGeom prst="rect">
              <a:avLst/>
            </a:prstGeom>
            <a:noFill/>
          </p:spPr>
          <p:txBody>
            <a:bodyPr wrap="square" rtlCol="0">
              <a:spAutoFit/>
            </a:bodyPr>
            <a:lstStyle/>
            <a:p>
              <a:r>
                <a:rPr lang="en-US" b="1" dirty="0" smtClean="0">
                  <a:solidFill>
                    <a:srgbClr val="FF0000"/>
                  </a:solidFill>
                </a:rPr>
                <a:t>Systems</a:t>
              </a:r>
              <a:endParaRPr lang="en-US" b="1" dirty="0">
                <a:solidFill>
                  <a:srgbClr val="FF0000"/>
                </a:solidFill>
              </a:endParaRPr>
            </a:p>
          </p:txBody>
        </p:sp>
      </p:grpSp>
      <p:grpSp>
        <p:nvGrpSpPr>
          <p:cNvPr id="7" name="Group 6"/>
          <p:cNvGrpSpPr/>
          <p:nvPr/>
        </p:nvGrpSpPr>
        <p:grpSpPr>
          <a:xfrm>
            <a:off x="6671388" y="2556588"/>
            <a:ext cx="1567543" cy="993710"/>
            <a:chOff x="5047861" y="2556588"/>
            <a:chExt cx="1567543" cy="1987420"/>
          </a:xfrm>
        </p:grpSpPr>
        <p:sp>
          <p:nvSpPr>
            <p:cNvPr id="8" name="Rounded Rectangle 7"/>
            <p:cNvSpPr/>
            <p:nvPr/>
          </p:nvSpPr>
          <p:spPr bwMode="auto">
            <a:xfrm>
              <a:off x="5047861" y="2556588"/>
              <a:ext cx="1567543" cy="1987420"/>
            </a:xfrm>
            <a:prstGeom prst="roundRect">
              <a:avLst/>
            </a:prstGeom>
            <a:solidFill>
              <a:schemeClr val="bg1">
                <a:lumMod val="75000"/>
                <a:alpha val="37000"/>
              </a:schemeClr>
            </a:solid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err="1" smtClean="0">
                <a:solidFill>
                  <a:srgbClr val="FFFFFF"/>
                </a:solidFill>
              </a:endParaRPr>
            </a:p>
          </p:txBody>
        </p:sp>
        <p:sp>
          <p:nvSpPr>
            <p:cNvPr id="9" name="TextBox 8"/>
            <p:cNvSpPr txBox="1"/>
            <p:nvPr/>
          </p:nvSpPr>
          <p:spPr>
            <a:xfrm>
              <a:off x="5150498" y="3337932"/>
              <a:ext cx="1464906" cy="849464"/>
            </a:xfrm>
            <a:prstGeom prst="rect">
              <a:avLst/>
            </a:prstGeom>
            <a:noFill/>
          </p:spPr>
          <p:txBody>
            <a:bodyPr wrap="square" rtlCol="0">
              <a:spAutoFit/>
            </a:bodyPr>
            <a:lstStyle/>
            <a:p>
              <a:r>
                <a:rPr lang="en-US" b="1" dirty="0" smtClean="0">
                  <a:solidFill>
                    <a:srgbClr val="FF0000"/>
                  </a:solidFill>
                </a:rPr>
                <a:t>MCAD</a:t>
              </a:r>
              <a:endParaRPr lang="en-US" b="1" dirty="0">
                <a:solidFill>
                  <a:srgbClr val="FF0000"/>
                </a:solidFill>
              </a:endParaRPr>
            </a:p>
          </p:txBody>
        </p:sp>
      </p:grpSp>
      <p:grpSp>
        <p:nvGrpSpPr>
          <p:cNvPr id="10" name="Group 9"/>
          <p:cNvGrpSpPr/>
          <p:nvPr/>
        </p:nvGrpSpPr>
        <p:grpSpPr>
          <a:xfrm>
            <a:off x="6671388" y="3557673"/>
            <a:ext cx="1567543" cy="993710"/>
            <a:chOff x="5047861" y="2556588"/>
            <a:chExt cx="1567543" cy="1987420"/>
          </a:xfrm>
        </p:grpSpPr>
        <p:sp>
          <p:nvSpPr>
            <p:cNvPr id="11" name="Rounded Rectangle 10"/>
            <p:cNvSpPr/>
            <p:nvPr/>
          </p:nvSpPr>
          <p:spPr bwMode="auto">
            <a:xfrm>
              <a:off x="5047861" y="2556588"/>
              <a:ext cx="1567543" cy="1987420"/>
            </a:xfrm>
            <a:prstGeom prst="roundRect">
              <a:avLst/>
            </a:prstGeom>
            <a:solidFill>
              <a:schemeClr val="bg1">
                <a:lumMod val="75000"/>
                <a:alpha val="37000"/>
              </a:schemeClr>
            </a:solid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err="1" smtClean="0">
                <a:solidFill>
                  <a:srgbClr val="FFFFFF"/>
                </a:solidFill>
              </a:endParaRPr>
            </a:p>
          </p:txBody>
        </p:sp>
        <p:sp>
          <p:nvSpPr>
            <p:cNvPr id="12" name="TextBox 11"/>
            <p:cNvSpPr txBox="1"/>
            <p:nvPr/>
          </p:nvSpPr>
          <p:spPr>
            <a:xfrm>
              <a:off x="5150498" y="3337932"/>
              <a:ext cx="1464906" cy="849464"/>
            </a:xfrm>
            <a:prstGeom prst="rect">
              <a:avLst/>
            </a:prstGeom>
            <a:noFill/>
          </p:spPr>
          <p:txBody>
            <a:bodyPr wrap="square" rtlCol="0">
              <a:spAutoFit/>
            </a:bodyPr>
            <a:lstStyle/>
            <a:p>
              <a:r>
                <a:rPr lang="en-US" b="1" dirty="0" smtClean="0">
                  <a:solidFill>
                    <a:srgbClr val="FF0000"/>
                  </a:solidFill>
                </a:rPr>
                <a:t>ECAD</a:t>
              </a:r>
              <a:endParaRPr lang="en-US" b="1" dirty="0">
                <a:solidFill>
                  <a:srgbClr val="FF0000"/>
                </a:solidFill>
              </a:endParaRPr>
            </a:p>
          </p:txBody>
        </p:sp>
      </p:grpSp>
      <p:grpSp>
        <p:nvGrpSpPr>
          <p:cNvPr id="13" name="Group 12"/>
          <p:cNvGrpSpPr/>
          <p:nvPr/>
        </p:nvGrpSpPr>
        <p:grpSpPr>
          <a:xfrm>
            <a:off x="3480318" y="2947260"/>
            <a:ext cx="1567543" cy="993710"/>
            <a:chOff x="5047861" y="2556588"/>
            <a:chExt cx="1567543" cy="1987420"/>
          </a:xfrm>
        </p:grpSpPr>
        <p:sp>
          <p:nvSpPr>
            <p:cNvPr id="14" name="Rounded Rectangle 13"/>
            <p:cNvSpPr/>
            <p:nvPr/>
          </p:nvSpPr>
          <p:spPr bwMode="auto">
            <a:xfrm>
              <a:off x="5047861" y="2556588"/>
              <a:ext cx="1567543" cy="1987420"/>
            </a:xfrm>
            <a:prstGeom prst="roundRect">
              <a:avLst/>
            </a:prstGeom>
            <a:solidFill>
              <a:schemeClr val="bg1">
                <a:lumMod val="75000"/>
                <a:alpha val="37000"/>
              </a:schemeClr>
            </a:solid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err="1" smtClean="0">
                <a:solidFill>
                  <a:srgbClr val="FFFFFF"/>
                </a:solidFill>
              </a:endParaRPr>
            </a:p>
          </p:txBody>
        </p:sp>
        <p:sp>
          <p:nvSpPr>
            <p:cNvPr id="15" name="TextBox 14"/>
            <p:cNvSpPr txBox="1"/>
            <p:nvPr/>
          </p:nvSpPr>
          <p:spPr>
            <a:xfrm>
              <a:off x="5150498" y="3337932"/>
              <a:ext cx="1464906" cy="849464"/>
            </a:xfrm>
            <a:prstGeom prst="rect">
              <a:avLst/>
            </a:prstGeom>
            <a:noFill/>
          </p:spPr>
          <p:txBody>
            <a:bodyPr wrap="square" rtlCol="0">
              <a:spAutoFit/>
            </a:bodyPr>
            <a:lstStyle/>
            <a:p>
              <a:r>
                <a:rPr lang="en-US" b="1" dirty="0" smtClean="0">
                  <a:solidFill>
                    <a:srgbClr val="FF0000"/>
                  </a:solidFill>
                </a:rPr>
                <a:t>SW</a:t>
              </a:r>
              <a:endParaRPr lang="en-US" b="1" dirty="0">
                <a:solidFill>
                  <a:srgbClr val="FF0000"/>
                </a:solidFill>
              </a:endParaRPr>
            </a:p>
          </p:txBody>
        </p:sp>
      </p:grpSp>
      <p:grpSp>
        <p:nvGrpSpPr>
          <p:cNvPr id="16" name="Group 15"/>
          <p:cNvGrpSpPr/>
          <p:nvPr/>
        </p:nvGrpSpPr>
        <p:grpSpPr>
          <a:xfrm>
            <a:off x="3618619" y="2021921"/>
            <a:ext cx="4620312" cy="489480"/>
            <a:chOff x="5047861" y="2556588"/>
            <a:chExt cx="1567543" cy="1987420"/>
          </a:xfrm>
        </p:grpSpPr>
        <p:sp>
          <p:nvSpPr>
            <p:cNvPr id="17" name="Rounded Rectangle 16"/>
            <p:cNvSpPr/>
            <p:nvPr/>
          </p:nvSpPr>
          <p:spPr bwMode="auto">
            <a:xfrm>
              <a:off x="5047861" y="2556588"/>
              <a:ext cx="1567543" cy="1987420"/>
            </a:xfrm>
            <a:prstGeom prst="roundRect">
              <a:avLst/>
            </a:prstGeom>
            <a:solidFill>
              <a:schemeClr val="bg1">
                <a:lumMod val="75000"/>
                <a:alpha val="37000"/>
              </a:schemeClr>
            </a:solid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err="1" smtClean="0">
                <a:solidFill>
                  <a:srgbClr val="FFFFFF"/>
                </a:solidFill>
              </a:endParaRPr>
            </a:p>
          </p:txBody>
        </p:sp>
        <p:sp>
          <p:nvSpPr>
            <p:cNvPr id="18" name="TextBox 17"/>
            <p:cNvSpPr txBox="1"/>
            <p:nvPr/>
          </p:nvSpPr>
          <p:spPr>
            <a:xfrm>
              <a:off x="5128338" y="2762590"/>
              <a:ext cx="1464906" cy="1724526"/>
            </a:xfrm>
            <a:prstGeom prst="rect">
              <a:avLst/>
            </a:prstGeom>
            <a:noFill/>
          </p:spPr>
          <p:txBody>
            <a:bodyPr wrap="square" rtlCol="0">
              <a:spAutoFit/>
            </a:bodyPr>
            <a:lstStyle/>
            <a:p>
              <a:r>
                <a:rPr lang="en-US" b="1" dirty="0" smtClean="0">
                  <a:solidFill>
                    <a:srgbClr val="FF0000"/>
                  </a:solidFill>
                </a:rPr>
                <a:t>Platform Architecture</a:t>
              </a:r>
              <a:endParaRPr lang="en-US" b="1" dirty="0">
                <a:solidFill>
                  <a:srgbClr val="FF0000"/>
                </a:solidFill>
              </a:endParaRPr>
            </a:p>
          </p:txBody>
        </p:sp>
      </p:grpSp>
      <p:grpSp>
        <p:nvGrpSpPr>
          <p:cNvPr id="19" name="Group 18"/>
          <p:cNvGrpSpPr/>
          <p:nvPr/>
        </p:nvGrpSpPr>
        <p:grpSpPr>
          <a:xfrm>
            <a:off x="3582955" y="1464070"/>
            <a:ext cx="4620312" cy="489480"/>
            <a:chOff x="5047861" y="2556588"/>
            <a:chExt cx="1567543" cy="1987420"/>
          </a:xfrm>
        </p:grpSpPr>
        <p:sp>
          <p:nvSpPr>
            <p:cNvPr id="20" name="Rounded Rectangle 19"/>
            <p:cNvSpPr/>
            <p:nvPr/>
          </p:nvSpPr>
          <p:spPr bwMode="auto">
            <a:xfrm>
              <a:off x="5047861" y="2556588"/>
              <a:ext cx="1567543" cy="1987420"/>
            </a:xfrm>
            <a:prstGeom prst="roundRect">
              <a:avLst/>
            </a:prstGeom>
            <a:solidFill>
              <a:schemeClr val="bg1">
                <a:lumMod val="75000"/>
                <a:alpha val="37000"/>
              </a:schemeClr>
            </a:solid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err="1" smtClean="0">
                <a:solidFill>
                  <a:srgbClr val="FFFFFF"/>
                </a:solidFill>
              </a:endParaRPr>
            </a:p>
          </p:txBody>
        </p:sp>
        <p:sp>
          <p:nvSpPr>
            <p:cNvPr id="21" name="TextBox 20"/>
            <p:cNvSpPr txBox="1"/>
            <p:nvPr/>
          </p:nvSpPr>
          <p:spPr>
            <a:xfrm>
              <a:off x="5128338" y="2762590"/>
              <a:ext cx="1464906" cy="1724526"/>
            </a:xfrm>
            <a:prstGeom prst="rect">
              <a:avLst/>
            </a:prstGeom>
            <a:noFill/>
          </p:spPr>
          <p:txBody>
            <a:bodyPr wrap="square" rtlCol="0">
              <a:spAutoFit/>
            </a:bodyPr>
            <a:lstStyle/>
            <a:p>
              <a:r>
                <a:rPr lang="en-US" b="1" dirty="0" smtClean="0">
                  <a:solidFill>
                    <a:srgbClr val="FF0000"/>
                  </a:solidFill>
                </a:rPr>
                <a:t>NPD Management</a:t>
              </a:r>
              <a:endParaRPr lang="en-US" b="1" dirty="0">
                <a:solidFill>
                  <a:srgbClr val="FF0000"/>
                </a:solidFill>
              </a:endParaRPr>
            </a:p>
          </p:txBody>
        </p:sp>
      </p:grpSp>
      <p:grpSp>
        <p:nvGrpSpPr>
          <p:cNvPr id="22" name="Group 21"/>
          <p:cNvGrpSpPr/>
          <p:nvPr/>
        </p:nvGrpSpPr>
        <p:grpSpPr>
          <a:xfrm>
            <a:off x="3582955" y="5198057"/>
            <a:ext cx="5212081" cy="1081121"/>
            <a:chOff x="5047861" y="2556588"/>
            <a:chExt cx="1567543" cy="1987420"/>
          </a:xfrm>
          <a:solidFill>
            <a:schemeClr val="bg1">
              <a:alpha val="46000"/>
            </a:schemeClr>
          </a:solidFill>
        </p:grpSpPr>
        <p:sp>
          <p:nvSpPr>
            <p:cNvPr id="23" name="Rounded Rectangle 22"/>
            <p:cNvSpPr/>
            <p:nvPr/>
          </p:nvSpPr>
          <p:spPr bwMode="auto">
            <a:xfrm>
              <a:off x="5047861" y="2556588"/>
              <a:ext cx="1567543" cy="1987420"/>
            </a:xfrm>
            <a:prstGeom prst="roundRect">
              <a:avLst/>
            </a:prstGeom>
            <a:grp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err="1" smtClean="0">
                <a:solidFill>
                  <a:srgbClr val="FFFFFF"/>
                </a:solidFill>
              </a:endParaRPr>
            </a:p>
          </p:txBody>
        </p:sp>
        <p:sp>
          <p:nvSpPr>
            <p:cNvPr id="24" name="TextBox 23"/>
            <p:cNvSpPr txBox="1"/>
            <p:nvPr/>
          </p:nvSpPr>
          <p:spPr>
            <a:xfrm>
              <a:off x="5109905" y="3212146"/>
              <a:ext cx="1464906" cy="780783"/>
            </a:xfrm>
            <a:prstGeom prst="rect">
              <a:avLst/>
            </a:prstGeom>
            <a:grpFill/>
          </p:spPr>
          <p:txBody>
            <a:bodyPr wrap="square" rtlCol="0">
              <a:spAutoFit/>
            </a:bodyPr>
            <a:lstStyle/>
            <a:p>
              <a:r>
                <a:rPr lang="en-US" b="1" dirty="0" smtClean="0">
                  <a:solidFill>
                    <a:srgbClr val="FF0000"/>
                  </a:solidFill>
                </a:rPr>
                <a:t>Continuous Improvement</a:t>
              </a:r>
              <a:endParaRPr lang="en-US" b="1" dirty="0">
                <a:solidFill>
                  <a:srgbClr val="FF0000"/>
                </a:solidFill>
              </a:endParaRPr>
            </a:p>
          </p:txBody>
        </p:sp>
      </p:grpSp>
      <p:grpSp>
        <p:nvGrpSpPr>
          <p:cNvPr id="25" name="Group 24"/>
          <p:cNvGrpSpPr/>
          <p:nvPr/>
        </p:nvGrpSpPr>
        <p:grpSpPr>
          <a:xfrm>
            <a:off x="3618619" y="4640206"/>
            <a:ext cx="4620312" cy="489480"/>
            <a:chOff x="5047861" y="2556588"/>
            <a:chExt cx="1567543" cy="1987420"/>
          </a:xfrm>
        </p:grpSpPr>
        <p:sp>
          <p:nvSpPr>
            <p:cNvPr id="26" name="Rounded Rectangle 25"/>
            <p:cNvSpPr/>
            <p:nvPr/>
          </p:nvSpPr>
          <p:spPr bwMode="auto">
            <a:xfrm>
              <a:off x="5047861" y="2556588"/>
              <a:ext cx="1567543" cy="1987420"/>
            </a:xfrm>
            <a:prstGeom prst="roundRect">
              <a:avLst/>
            </a:prstGeom>
            <a:solidFill>
              <a:schemeClr val="bg1">
                <a:lumMod val="75000"/>
                <a:alpha val="37000"/>
              </a:schemeClr>
            </a:solid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err="1" smtClean="0">
                <a:solidFill>
                  <a:srgbClr val="FFFFFF"/>
                </a:solidFill>
              </a:endParaRPr>
            </a:p>
          </p:txBody>
        </p:sp>
        <p:sp>
          <p:nvSpPr>
            <p:cNvPr id="27" name="TextBox 26"/>
            <p:cNvSpPr txBox="1"/>
            <p:nvPr/>
          </p:nvSpPr>
          <p:spPr>
            <a:xfrm>
              <a:off x="5128338" y="2762590"/>
              <a:ext cx="1464906" cy="1724526"/>
            </a:xfrm>
            <a:prstGeom prst="rect">
              <a:avLst/>
            </a:prstGeom>
            <a:noFill/>
          </p:spPr>
          <p:txBody>
            <a:bodyPr wrap="square" rtlCol="0">
              <a:spAutoFit/>
            </a:bodyPr>
            <a:lstStyle/>
            <a:p>
              <a:r>
                <a:rPr lang="en-US" b="1" dirty="0" smtClean="0">
                  <a:solidFill>
                    <a:srgbClr val="FF0000"/>
                  </a:solidFill>
                </a:rPr>
                <a:t>Requirements Management</a:t>
              </a:r>
              <a:endParaRPr lang="en-US" b="1" dirty="0">
                <a:solidFill>
                  <a:srgbClr val="FF0000"/>
                </a:solidFill>
              </a:endParaRPr>
            </a:p>
          </p:txBody>
        </p:sp>
      </p:grpSp>
    </p:spTree>
    <p:extLst>
      <p:ext uri="{BB962C8B-B14F-4D97-AF65-F5344CB8AC3E}">
        <p14:creationId xmlns:p14="http://schemas.microsoft.com/office/powerpoint/2010/main" val="62030892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MCAD, ECAD, and Software Development</a:t>
            </a:r>
            <a:endParaRPr lang="en-US" dirty="0"/>
          </a:p>
        </p:txBody>
      </p:sp>
      <p:pic>
        <p:nvPicPr>
          <p:cNvPr id="5" name="Picture 4"/>
          <p:cNvPicPr>
            <a:picLocks noChangeAspect="1"/>
          </p:cNvPicPr>
          <p:nvPr/>
        </p:nvPicPr>
        <p:blipFill>
          <a:blip r:embed="rId2"/>
          <a:stretch>
            <a:fillRect/>
          </a:stretch>
        </p:blipFill>
        <p:spPr>
          <a:xfrm>
            <a:off x="3678837" y="2594573"/>
            <a:ext cx="6752788" cy="3896012"/>
          </a:xfrm>
          <a:prstGeom prst="rect">
            <a:avLst/>
          </a:prstGeom>
        </p:spPr>
      </p:pic>
      <p:sp>
        <p:nvSpPr>
          <p:cNvPr id="6" name="Rectangle 5"/>
          <p:cNvSpPr/>
          <p:nvPr/>
        </p:nvSpPr>
        <p:spPr>
          <a:xfrm>
            <a:off x="7800393" y="4164014"/>
            <a:ext cx="4391607" cy="757130"/>
          </a:xfrm>
          <a:prstGeom prst="rect">
            <a:avLst/>
          </a:prstGeom>
        </p:spPr>
        <p:txBody>
          <a:bodyPr wrap="square">
            <a:spAutoFit/>
          </a:bodyPr>
          <a:lstStyle/>
          <a:p>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define board outline, hole locations, cut-out cavities, keep-in/keep-out areas, height restrictions, critical component </a:t>
            </a:r>
            <a:r>
              <a:rPr lang="en-US"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placement</a:t>
            </a:r>
            <a:endParaRPr lang="en-US" sz="1600" dirty="0">
              <a:solidFill>
                <a:srgbClr val="FF0000"/>
              </a:solidFill>
            </a:endParaRPr>
          </a:p>
        </p:txBody>
      </p:sp>
      <p:sp>
        <p:nvSpPr>
          <p:cNvPr id="7" name="Rectangle 6"/>
          <p:cNvSpPr/>
          <p:nvPr/>
        </p:nvSpPr>
        <p:spPr>
          <a:xfrm>
            <a:off x="220824" y="4084709"/>
            <a:ext cx="3949959" cy="1061829"/>
          </a:xfrm>
          <a:prstGeom prst="rect">
            <a:avLst/>
          </a:prstGeom>
        </p:spPr>
        <p:txBody>
          <a:bodyPr wrap="square">
            <a:spAutoFit/>
          </a:bodyPr>
          <a:lstStyle/>
          <a:p>
            <a:pPr algn="l"/>
            <a:r>
              <a:rPr lang="en-US" sz="1400" dirty="0">
                <a:solidFill>
                  <a:srgbClr val="FF0000"/>
                </a:solidFill>
              </a:rPr>
              <a:t>ECAD sends proposed component placement back to MCAD. MCAD reviews and either suggests changes or accepts placement. When ECAD-MCAD agreement is reached, designs are </a:t>
            </a:r>
            <a:r>
              <a:rPr lang="en-US" sz="1400" dirty="0" smtClean="0">
                <a:solidFill>
                  <a:srgbClr val="FF0000"/>
                </a:solidFill>
              </a:rPr>
              <a:t>synchronized</a:t>
            </a:r>
            <a:endParaRPr lang="en-US" sz="1400" dirty="0">
              <a:solidFill>
                <a:srgbClr val="FF0000"/>
              </a:solidFill>
            </a:endParaRPr>
          </a:p>
        </p:txBody>
      </p:sp>
      <p:cxnSp>
        <p:nvCxnSpPr>
          <p:cNvPr id="9" name="Straight Arrow Connector 8"/>
          <p:cNvCxnSpPr/>
          <p:nvPr/>
        </p:nvCxnSpPr>
        <p:spPr bwMode="auto">
          <a:xfrm flipV="1">
            <a:off x="4749282" y="1819469"/>
            <a:ext cx="1315616" cy="774441"/>
          </a:xfrm>
          <a:prstGeom prst="straightConnector1">
            <a:avLst/>
          </a:prstGeom>
          <a:solidFill>
            <a:srgbClr val="00529B"/>
          </a:solidFill>
          <a:ln w="28575" cap="flat" cmpd="sng" algn="ctr">
            <a:solidFill>
              <a:srgbClr val="FF0000"/>
            </a:solidFill>
            <a:prstDash val="solid"/>
            <a:round/>
            <a:headEnd type="stealth" w="med" len="med"/>
            <a:tailEnd type="triangle"/>
          </a:ln>
          <a:effectLst/>
        </p:spPr>
      </p:cxnSp>
      <p:cxnSp>
        <p:nvCxnSpPr>
          <p:cNvPr id="10" name="Straight Arrow Connector 9"/>
          <p:cNvCxnSpPr/>
          <p:nvPr/>
        </p:nvCxnSpPr>
        <p:spPr bwMode="auto">
          <a:xfrm>
            <a:off x="7912359" y="1819469"/>
            <a:ext cx="876300" cy="774441"/>
          </a:xfrm>
          <a:prstGeom prst="straightConnector1">
            <a:avLst/>
          </a:prstGeom>
          <a:solidFill>
            <a:srgbClr val="00529B"/>
          </a:solidFill>
          <a:ln w="28575" cap="flat" cmpd="sng" algn="ctr">
            <a:solidFill>
              <a:srgbClr val="FF0000"/>
            </a:solidFill>
            <a:prstDash val="solid"/>
            <a:round/>
            <a:headEnd type="stealth" w="med" len="med"/>
            <a:tailEnd type="triangle"/>
          </a:ln>
          <a:effectLst/>
        </p:spPr>
      </p:cxnSp>
      <p:sp>
        <p:nvSpPr>
          <p:cNvPr id="12" name="Rounded Rectangle 11"/>
          <p:cNvSpPr/>
          <p:nvPr/>
        </p:nvSpPr>
        <p:spPr bwMode="auto">
          <a:xfrm>
            <a:off x="5523722" y="961053"/>
            <a:ext cx="3013788" cy="858416"/>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err="1" smtClean="0">
              <a:solidFill>
                <a:srgbClr val="FFFFFF"/>
              </a:solidFill>
            </a:endParaRPr>
          </a:p>
        </p:txBody>
      </p:sp>
      <p:sp>
        <p:nvSpPr>
          <p:cNvPr id="14" name="TextBox 13"/>
          <p:cNvSpPr txBox="1"/>
          <p:nvPr/>
        </p:nvSpPr>
        <p:spPr>
          <a:xfrm>
            <a:off x="5926389" y="1172755"/>
            <a:ext cx="2257684" cy="424732"/>
          </a:xfrm>
          <a:prstGeom prst="rect">
            <a:avLst/>
          </a:prstGeom>
          <a:noFill/>
        </p:spPr>
        <p:txBody>
          <a:bodyPr wrap="square" rtlCol="0">
            <a:spAutoFit/>
          </a:bodyPr>
          <a:lstStyle/>
          <a:p>
            <a:r>
              <a:rPr lang="en-US" dirty="0" smtClean="0">
                <a:solidFill>
                  <a:srgbClr val="FF0000"/>
                </a:solidFill>
              </a:rPr>
              <a:t>ALM</a:t>
            </a:r>
            <a:endParaRPr lang="en-US" dirty="0">
              <a:solidFill>
                <a:srgbClr val="FF0000"/>
              </a:solidFill>
            </a:endParaRPr>
          </a:p>
        </p:txBody>
      </p:sp>
    </p:spTree>
    <p:extLst>
      <p:ext uri="{BB962C8B-B14F-4D97-AF65-F5344CB8AC3E}">
        <p14:creationId xmlns:p14="http://schemas.microsoft.com/office/powerpoint/2010/main" val="372477398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p:txBody>
          <a:bodyPr/>
          <a:lstStyle/>
          <a:p>
            <a:r>
              <a:rPr lang="en-US" dirty="0" smtClean="0"/>
              <a:t>Key Issues</a:t>
            </a:r>
            <a:endParaRPr lang="en-US" dirty="0" smtClean="0"/>
          </a:p>
        </p:txBody>
      </p:sp>
      <p:sp>
        <p:nvSpPr>
          <p:cNvPr id="6148" name="Rectangle 19"/>
          <p:cNvSpPr>
            <a:spLocks noGrp="1" noChangeArrowheads="1"/>
          </p:cNvSpPr>
          <p:nvPr>
            <p:ph type="body" sz="quarter" idx="10"/>
          </p:nvPr>
        </p:nvSpPr>
        <p:spPr/>
        <p:txBody>
          <a:bodyPr/>
          <a:lstStyle/>
          <a:p>
            <a:pPr lvl="0"/>
            <a:r>
              <a:rPr lang="en-US" dirty="0">
                <a:solidFill>
                  <a:schemeClr val="bg1">
                    <a:lumMod val="75000"/>
                  </a:schemeClr>
                </a:solidFill>
              </a:rPr>
              <a:t>What business trends are shaping </a:t>
            </a:r>
            <a:r>
              <a:rPr lang="en-US" dirty="0" smtClean="0">
                <a:solidFill>
                  <a:schemeClr val="bg1">
                    <a:lumMod val="75000"/>
                  </a:schemeClr>
                </a:solidFill>
              </a:rPr>
              <a:t>the need for </a:t>
            </a:r>
            <a:r>
              <a:rPr lang="en-US" dirty="0">
                <a:solidFill>
                  <a:schemeClr val="bg1">
                    <a:lumMod val="75000"/>
                  </a:schemeClr>
                </a:solidFill>
              </a:rPr>
              <a:t>next generation </a:t>
            </a:r>
            <a:r>
              <a:rPr lang="en-US" dirty="0" smtClean="0">
                <a:solidFill>
                  <a:schemeClr val="bg1">
                    <a:lumMod val="75000"/>
                  </a:schemeClr>
                </a:solidFill>
              </a:rPr>
              <a:t>MBSE?</a:t>
            </a:r>
          </a:p>
          <a:p>
            <a:pPr lvl="0"/>
            <a:r>
              <a:rPr lang="en-US" dirty="0">
                <a:solidFill>
                  <a:schemeClr val="bg1">
                    <a:lumMod val="75000"/>
                  </a:schemeClr>
                </a:solidFill>
              </a:rPr>
              <a:t>What key technology trends </a:t>
            </a:r>
            <a:r>
              <a:rPr lang="en-US" dirty="0" smtClean="0">
                <a:solidFill>
                  <a:schemeClr val="bg1">
                    <a:lumMod val="75000"/>
                  </a:schemeClr>
                </a:solidFill>
              </a:rPr>
              <a:t>shape new </a:t>
            </a:r>
            <a:r>
              <a:rPr lang="en-US" dirty="0">
                <a:solidFill>
                  <a:schemeClr val="bg1">
                    <a:lumMod val="75000"/>
                  </a:schemeClr>
                </a:solidFill>
              </a:rPr>
              <a:t>MBSE opportunities and </a:t>
            </a:r>
            <a:r>
              <a:rPr lang="en-US" dirty="0" smtClean="0">
                <a:solidFill>
                  <a:schemeClr val="bg1">
                    <a:lumMod val="75000"/>
                  </a:schemeClr>
                </a:solidFill>
              </a:rPr>
              <a:t>risks?</a:t>
            </a:r>
          </a:p>
          <a:p>
            <a:pPr lvl="0"/>
            <a:r>
              <a:rPr lang="en-US" dirty="0"/>
              <a:t>How </a:t>
            </a:r>
            <a:r>
              <a:rPr lang="en-US" dirty="0" smtClean="0"/>
              <a:t>can </a:t>
            </a:r>
            <a:r>
              <a:rPr lang="en-US" dirty="0"/>
              <a:t>manufacturers navigate the </a:t>
            </a:r>
            <a:r>
              <a:rPr lang="en-US" dirty="0" smtClean="0"/>
              <a:t>opportunities and risks of MBSE?</a:t>
            </a:r>
          </a:p>
          <a:p>
            <a:pPr lvl="0"/>
            <a:endParaRPr lang="en-US" dirty="0">
              <a:solidFill>
                <a:srgbClr val="B2B2B2"/>
              </a:solidFill>
            </a:endParaRPr>
          </a:p>
        </p:txBody>
      </p:sp>
    </p:spTree>
    <p:extLst>
      <p:ext uri="{BB962C8B-B14F-4D97-AF65-F5344CB8AC3E}">
        <p14:creationId xmlns:p14="http://schemas.microsoft.com/office/powerpoint/2010/main" val="395993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of Evolution</a:t>
            </a:r>
            <a:endParaRPr lang="en-US" dirty="0"/>
          </a:p>
        </p:txBody>
      </p:sp>
      <p:sp>
        <p:nvSpPr>
          <p:cNvPr id="23" name="Rectangle 22"/>
          <p:cNvSpPr/>
          <p:nvPr/>
        </p:nvSpPr>
        <p:spPr bwMode="gray">
          <a:xfrm>
            <a:off x="8563940" y="5804872"/>
            <a:ext cx="1406996" cy="269925"/>
          </a:xfrm>
          <a:prstGeom prst="rect">
            <a:avLst/>
          </a:prstGeom>
        </p:spPr>
        <p:txBody>
          <a:bodyPr wrap="none" lIns="45720" rIns="45720" anchor="t">
            <a:spAutoFit/>
          </a:bodyPr>
          <a:lstStyle/>
          <a:p>
            <a:pPr marL="0" marR="0" algn="l">
              <a:spcBef>
                <a:spcPts val="0"/>
              </a:spcBef>
              <a:spcAft>
                <a:spcPts val="0"/>
              </a:spcAft>
            </a:pPr>
            <a:r>
              <a:rPr lang="en-US" sz="800" dirty="0">
                <a:solidFill>
                  <a:srgbClr val="7F7F7F"/>
                </a:solidFill>
                <a:latin typeface="Arial" panose="020B0604020202020204" pitchFamily="34" charset="0"/>
                <a:ea typeface="Calibri" panose="020F0502020204030204" pitchFamily="34" charset="0"/>
                <a:cs typeface="Times New Roman" panose="02020603050405020304" pitchFamily="18" charset="0"/>
              </a:rPr>
              <a:t>© </a:t>
            </a:r>
            <a:r>
              <a:rPr lang="en-US" sz="800" dirty="0" smtClean="0">
                <a:solidFill>
                  <a:srgbClr val="7F7F7F"/>
                </a:solidFill>
                <a:latin typeface="Arial" panose="020B0604020202020204" pitchFamily="34" charset="0"/>
                <a:ea typeface="Calibri" panose="020F0502020204030204" pitchFamily="34" charset="0"/>
                <a:cs typeface="Times New Roman" panose="02020603050405020304" pitchFamily="18" charset="0"/>
              </a:rPr>
              <a:t>2017 </a:t>
            </a:r>
            <a:r>
              <a:rPr lang="en-US" sz="800" dirty="0">
                <a:solidFill>
                  <a:srgbClr val="7F7F7F"/>
                </a:solidFill>
                <a:latin typeface="Arial" panose="020B0604020202020204" pitchFamily="34" charset="0"/>
                <a:ea typeface="Calibri" panose="020F0502020204030204" pitchFamily="34" charset="0"/>
                <a:cs typeface="Times New Roman" panose="02020603050405020304" pitchFamily="18" charset="0"/>
              </a:rPr>
              <a:t>Gartner, Inc. </a:t>
            </a:r>
            <a:endParaRPr lang="en-US"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p:cNvSpPr txBox="1"/>
          <p:nvPr/>
        </p:nvSpPr>
        <p:spPr bwMode="gray">
          <a:xfrm rot="16200000">
            <a:off x="1669007" y="3533258"/>
            <a:ext cx="1537280" cy="332400"/>
          </a:xfrm>
          <a:prstGeom prst="rect">
            <a:avLst/>
          </a:prstGeom>
          <a:noFill/>
        </p:spPr>
        <p:txBody>
          <a:bodyPr wrap="none" lIns="0" tIns="0" rIns="0" bIns="0" rtlCol="0">
            <a:spAutoFit/>
          </a:bodyPr>
          <a:lstStyle/>
          <a:p>
            <a:r>
              <a:rPr lang="en-US" b="1" dirty="0" smtClean="0"/>
              <a:t>Magnitude</a:t>
            </a:r>
            <a:endParaRPr lang="en-US" b="1" dirty="0"/>
          </a:p>
        </p:txBody>
      </p:sp>
      <p:cxnSp>
        <p:nvCxnSpPr>
          <p:cNvPr id="25" name="Straight Arrow Connector 24"/>
          <p:cNvCxnSpPr/>
          <p:nvPr/>
        </p:nvCxnSpPr>
        <p:spPr bwMode="gray">
          <a:xfrm flipH="1" flipV="1">
            <a:off x="3038234" y="1720360"/>
            <a:ext cx="0" cy="3646351"/>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26" name="Straight Arrow Connector 25"/>
          <p:cNvCxnSpPr/>
          <p:nvPr/>
        </p:nvCxnSpPr>
        <p:spPr bwMode="gray">
          <a:xfrm>
            <a:off x="3038234" y="5366711"/>
            <a:ext cx="6763476" cy="0"/>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sp>
        <p:nvSpPr>
          <p:cNvPr id="27" name="TextBox 26"/>
          <p:cNvSpPr txBox="1"/>
          <p:nvPr/>
        </p:nvSpPr>
        <p:spPr bwMode="gray">
          <a:xfrm>
            <a:off x="6129026" y="5638671"/>
            <a:ext cx="581891" cy="332399"/>
          </a:xfrm>
          <a:prstGeom prst="rect">
            <a:avLst/>
          </a:prstGeom>
          <a:noFill/>
        </p:spPr>
        <p:txBody>
          <a:bodyPr wrap="none" lIns="0" tIns="0" rIns="0" bIns="0" rtlCol="0">
            <a:spAutoFit/>
          </a:bodyPr>
          <a:lstStyle/>
          <a:p>
            <a:r>
              <a:rPr lang="en-US" b="1" dirty="0" smtClean="0"/>
              <a:t>Age</a:t>
            </a:r>
            <a:endParaRPr lang="en-US" b="1" dirty="0"/>
          </a:p>
        </p:txBody>
      </p:sp>
      <p:sp>
        <p:nvSpPr>
          <p:cNvPr id="28" name="TextBox 27"/>
          <p:cNvSpPr txBox="1"/>
          <p:nvPr/>
        </p:nvSpPr>
        <p:spPr bwMode="gray">
          <a:xfrm>
            <a:off x="3216657" y="5453725"/>
            <a:ext cx="617157" cy="332399"/>
          </a:xfrm>
          <a:prstGeom prst="rect">
            <a:avLst/>
          </a:prstGeom>
          <a:noFill/>
        </p:spPr>
        <p:txBody>
          <a:bodyPr wrap="none" lIns="0" tIns="0" rIns="0" bIns="0" rtlCol="0">
            <a:spAutoFit/>
          </a:bodyPr>
          <a:lstStyle/>
          <a:p>
            <a:r>
              <a:rPr lang="en-US" dirty="0" smtClean="0"/>
              <a:t>New</a:t>
            </a:r>
            <a:endParaRPr lang="en-US" dirty="0"/>
          </a:p>
        </p:txBody>
      </p:sp>
      <p:sp>
        <p:nvSpPr>
          <p:cNvPr id="29" name="TextBox 28"/>
          <p:cNvSpPr txBox="1"/>
          <p:nvPr/>
        </p:nvSpPr>
        <p:spPr bwMode="gray">
          <a:xfrm>
            <a:off x="9116267" y="5453725"/>
            <a:ext cx="479298" cy="332399"/>
          </a:xfrm>
          <a:prstGeom prst="rect">
            <a:avLst/>
          </a:prstGeom>
          <a:noFill/>
        </p:spPr>
        <p:txBody>
          <a:bodyPr wrap="none" lIns="0" tIns="0" rIns="0" bIns="0" rtlCol="0">
            <a:spAutoFit/>
          </a:bodyPr>
          <a:lstStyle/>
          <a:p>
            <a:r>
              <a:rPr lang="en-US" dirty="0" smtClean="0"/>
              <a:t>Old</a:t>
            </a:r>
            <a:endParaRPr lang="en-US" dirty="0"/>
          </a:p>
        </p:txBody>
      </p:sp>
      <p:sp>
        <p:nvSpPr>
          <p:cNvPr id="30" name="TextBox 29"/>
          <p:cNvSpPr txBox="1"/>
          <p:nvPr/>
        </p:nvSpPr>
        <p:spPr bwMode="gray">
          <a:xfrm>
            <a:off x="2335085" y="1908656"/>
            <a:ext cx="634789" cy="332399"/>
          </a:xfrm>
          <a:prstGeom prst="rect">
            <a:avLst/>
          </a:prstGeom>
          <a:noFill/>
        </p:spPr>
        <p:txBody>
          <a:bodyPr wrap="none" lIns="0" tIns="0" rIns="0" bIns="0" rtlCol="0">
            <a:spAutoFit/>
          </a:bodyPr>
          <a:lstStyle/>
          <a:p>
            <a:r>
              <a:rPr lang="en-US" dirty="0" smtClean="0"/>
              <a:t>High</a:t>
            </a:r>
            <a:endParaRPr lang="en-US" dirty="0"/>
          </a:p>
        </p:txBody>
      </p:sp>
      <p:sp>
        <p:nvSpPr>
          <p:cNvPr id="31" name="TextBox 30"/>
          <p:cNvSpPr txBox="1"/>
          <p:nvPr/>
        </p:nvSpPr>
        <p:spPr bwMode="gray">
          <a:xfrm>
            <a:off x="2422826" y="4956021"/>
            <a:ext cx="565862" cy="332399"/>
          </a:xfrm>
          <a:prstGeom prst="rect">
            <a:avLst/>
          </a:prstGeom>
          <a:noFill/>
        </p:spPr>
        <p:txBody>
          <a:bodyPr wrap="none" lIns="0" tIns="0" rIns="0" bIns="0" rtlCol="0">
            <a:spAutoFit/>
          </a:bodyPr>
          <a:lstStyle/>
          <a:p>
            <a:r>
              <a:rPr lang="en-US" dirty="0" smtClean="0"/>
              <a:t>Low</a:t>
            </a:r>
            <a:endParaRPr lang="en-US" dirty="0"/>
          </a:p>
        </p:txBody>
      </p:sp>
      <p:grpSp>
        <p:nvGrpSpPr>
          <p:cNvPr id="42" name="Group 41"/>
          <p:cNvGrpSpPr/>
          <p:nvPr/>
        </p:nvGrpSpPr>
        <p:grpSpPr>
          <a:xfrm>
            <a:off x="3370712" y="2038532"/>
            <a:ext cx="6142538" cy="3278268"/>
            <a:chOff x="3370712" y="2038532"/>
            <a:chExt cx="6142538" cy="3278268"/>
          </a:xfrm>
        </p:grpSpPr>
        <p:sp>
          <p:nvSpPr>
            <p:cNvPr id="32" name="Freeform 31"/>
            <p:cNvSpPr/>
            <p:nvPr/>
          </p:nvSpPr>
          <p:spPr bwMode="gray">
            <a:xfrm>
              <a:off x="3370712" y="2038532"/>
              <a:ext cx="6142538" cy="2848173"/>
            </a:xfrm>
            <a:custGeom>
              <a:avLst/>
              <a:gdLst>
                <a:gd name="connsiteX0" fmla="*/ 0 w 8504904"/>
                <a:gd name="connsiteY0" fmla="*/ 0 h 2379627"/>
                <a:gd name="connsiteX1" fmla="*/ 511278 w 8504904"/>
                <a:gd name="connsiteY1" fmla="*/ 1052051 h 2379627"/>
                <a:gd name="connsiteX2" fmla="*/ 1809136 w 8504904"/>
                <a:gd name="connsiteY2" fmla="*/ 1848464 h 2379627"/>
                <a:gd name="connsiteX3" fmla="*/ 3795252 w 8504904"/>
                <a:gd name="connsiteY3" fmla="*/ 2340077 h 2379627"/>
                <a:gd name="connsiteX4" fmla="*/ 5358581 w 8504904"/>
                <a:gd name="connsiteY4" fmla="*/ 2330245 h 2379627"/>
                <a:gd name="connsiteX5" fmla="*/ 7826478 w 8504904"/>
                <a:gd name="connsiteY5" fmla="*/ 2172929 h 2379627"/>
                <a:gd name="connsiteX6" fmla="*/ 8504904 w 8504904"/>
                <a:gd name="connsiteY6" fmla="*/ 2123767 h 2379627"/>
                <a:gd name="connsiteX0" fmla="*/ 0 w 8504904"/>
                <a:gd name="connsiteY0" fmla="*/ 0 h 2354830"/>
                <a:gd name="connsiteX1" fmla="*/ 511278 w 8504904"/>
                <a:gd name="connsiteY1" fmla="*/ 1052051 h 2354830"/>
                <a:gd name="connsiteX2" fmla="*/ 1779639 w 8504904"/>
                <a:gd name="connsiteY2" fmla="*/ 2222090 h 2354830"/>
                <a:gd name="connsiteX3" fmla="*/ 3795252 w 8504904"/>
                <a:gd name="connsiteY3" fmla="*/ 2340077 h 2354830"/>
                <a:gd name="connsiteX4" fmla="*/ 5358581 w 8504904"/>
                <a:gd name="connsiteY4" fmla="*/ 2330245 h 2354830"/>
                <a:gd name="connsiteX5" fmla="*/ 7826478 w 8504904"/>
                <a:gd name="connsiteY5" fmla="*/ 2172929 h 2354830"/>
                <a:gd name="connsiteX6" fmla="*/ 8504904 w 8504904"/>
                <a:gd name="connsiteY6" fmla="*/ 2123767 h 2354830"/>
                <a:gd name="connsiteX0" fmla="*/ 0 w 8504904"/>
                <a:gd name="connsiteY0" fmla="*/ 0 h 2714454"/>
                <a:gd name="connsiteX1" fmla="*/ 511278 w 8504904"/>
                <a:gd name="connsiteY1" fmla="*/ 1052051 h 2714454"/>
                <a:gd name="connsiteX2" fmla="*/ 1779639 w 8504904"/>
                <a:gd name="connsiteY2" fmla="*/ 2222090 h 2714454"/>
                <a:gd name="connsiteX3" fmla="*/ 3559278 w 8504904"/>
                <a:gd name="connsiteY3" fmla="*/ 2713703 h 2714454"/>
                <a:gd name="connsiteX4" fmla="*/ 5358581 w 8504904"/>
                <a:gd name="connsiteY4" fmla="*/ 2330245 h 2714454"/>
                <a:gd name="connsiteX5" fmla="*/ 7826478 w 8504904"/>
                <a:gd name="connsiteY5" fmla="*/ 2172929 h 2714454"/>
                <a:gd name="connsiteX6" fmla="*/ 8504904 w 8504904"/>
                <a:gd name="connsiteY6" fmla="*/ 2123767 h 2714454"/>
                <a:gd name="connsiteX0" fmla="*/ 0 w 8504904"/>
                <a:gd name="connsiteY0" fmla="*/ 0 h 3227527"/>
                <a:gd name="connsiteX1" fmla="*/ 511278 w 8504904"/>
                <a:gd name="connsiteY1" fmla="*/ 1052051 h 3227527"/>
                <a:gd name="connsiteX2" fmla="*/ 1779639 w 8504904"/>
                <a:gd name="connsiteY2" fmla="*/ 2222090 h 3227527"/>
                <a:gd name="connsiteX3" fmla="*/ 3559278 w 8504904"/>
                <a:gd name="connsiteY3" fmla="*/ 2713703 h 3227527"/>
                <a:gd name="connsiteX4" fmla="*/ 5102942 w 8504904"/>
                <a:gd name="connsiteY4" fmla="*/ 3215149 h 3227527"/>
                <a:gd name="connsiteX5" fmla="*/ 7826478 w 8504904"/>
                <a:gd name="connsiteY5" fmla="*/ 2172929 h 3227527"/>
                <a:gd name="connsiteX6" fmla="*/ 8504904 w 8504904"/>
                <a:gd name="connsiteY6" fmla="*/ 2123767 h 3227527"/>
                <a:gd name="connsiteX0" fmla="*/ 0 w 8504904"/>
                <a:gd name="connsiteY0" fmla="*/ 0 h 3331538"/>
                <a:gd name="connsiteX1" fmla="*/ 511278 w 8504904"/>
                <a:gd name="connsiteY1" fmla="*/ 1052051 h 3331538"/>
                <a:gd name="connsiteX2" fmla="*/ 1779639 w 8504904"/>
                <a:gd name="connsiteY2" fmla="*/ 2222090 h 3331538"/>
                <a:gd name="connsiteX3" fmla="*/ 3559278 w 8504904"/>
                <a:gd name="connsiteY3" fmla="*/ 2713703 h 3331538"/>
                <a:gd name="connsiteX4" fmla="*/ 5102942 w 8504904"/>
                <a:gd name="connsiteY4" fmla="*/ 3215149 h 3331538"/>
                <a:gd name="connsiteX5" fmla="*/ 7177549 w 8504904"/>
                <a:gd name="connsiteY5" fmla="*/ 3234813 h 3331538"/>
                <a:gd name="connsiteX6" fmla="*/ 8504904 w 8504904"/>
                <a:gd name="connsiteY6" fmla="*/ 2123767 h 3331538"/>
                <a:gd name="connsiteX0" fmla="*/ 0 w 8396749"/>
                <a:gd name="connsiteY0" fmla="*/ 0 h 3260534"/>
                <a:gd name="connsiteX1" fmla="*/ 511278 w 8396749"/>
                <a:gd name="connsiteY1" fmla="*/ 1052051 h 3260534"/>
                <a:gd name="connsiteX2" fmla="*/ 1779639 w 8396749"/>
                <a:gd name="connsiteY2" fmla="*/ 2222090 h 3260534"/>
                <a:gd name="connsiteX3" fmla="*/ 3559278 w 8396749"/>
                <a:gd name="connsiteY3" fmla="*/ 2713703 h 3260534"/>
                <a:gd name="connsiteX4" fmla="*/ 5102942 w 8396749"/>
                <a:gd name="connsiteY4" fmla="*/ 3215149 h 3260534"/>
                <a:gd name="connsiteX5" fmla="*/ 7177549 w 8396749"/>
                <a:gd name="connsiteY5" fmla="*/ 3234813 h 3260534"/>
                <a:gd name="connsiteX6" fmla="*/ 8396749 w 8396749"/>
                <a:gd name="connsiteY6" fmla="*/ 3195483 h 3260534"/>
                <a:gd name="connsiteX0" fmla="*/ 0 w 8396749"/>
                <a:gd name="connsiteY0" fmla="*/ 0 h 3510163"/>
                <a:gd name="connsiteX1" fmla="*/ 511278 w 8396749"/>
                <a:gd name="connsiteY1" fmla="*/ 1052051 h 3510163"/>
                <a:gd name="connsiteX2" fmla="*/ 1779639 w 8396749"/>
                <a:gd name="connsiteY2" fmla="*/ 2222090 h 3510163"/>
                <a:gd name="connsiteX3" fmla="*/ 3559278 w 8396749"/>
                <a:gd name="connsiteY3" fmla="*/ 2713703 h 3510163"/>
                <a:gd name="connsiteX4" fmla="*/ 5102942 w 8396749"/>
                <a:gd name="connsiteY4" fmla="*/ 3215149 h 3510163"/>
                <a:gd name="connsiteX5" fmla="*/ 7059561 w 8396749"/>
                <a:gd name="connsiteY5" fmla="*/ 3510116 h 3510163"/>
                <a:gd name="connsiteX6" fmla="*/ 8396749 w 8396749"/>
                <a:gd name="connsiteY6" fmla="*/ 3195483 h 3510163"/>
                <a:gd name="connsiteX0" fmla="*/ 0 w 8170607"/>
                <a:gd name="connsiteY0" fmla="*/ 0 h 3640244"/>
                <a:gd name="connsiteX1" fmla="*/ 511278 w 8170607"/>
                <a:gd name="connsiteY1" fmla="*/ 1052051 h 3640244"/>
                <a:gd name="connsiteX2" fmla="*/ 1779639 w 8170607"/>
                <a:gd name="connsiteY2" fmla="*/ 2222090 h 3640244"/>
                <a:gd name="connsiteX3" fmla="*/ 3559278 w 8170607"/>
                <a:gd name="connsiteY3" fmla="*/ 2713703 h 3640244"/>
                <a:gd name="connsiteX4" fmla="*/ 5102942 w 8170607"/>
                <a:gd name="connsiteY4" fmla="*/ 3215149 h 3640244"/>
                <a:gd name="connsiteX5" fmla="*/ 7059561 w 8170607"/>
                <a:gd name="connsiteY5" fmla="*/ 3510116 h 3640244"/>
                <a:gd name="connsiteX6" fmla="*/ 8170607 w 8170607"/>
                <a:gd name="connsiteY6" fmla="*/ 3637934 h 3640244"/>
                <a:gd name="connsiteX0" fmla="*/ 0 w 8170607"/>
                <a:gd name="connsiteY0" fmla="*/ 0 h 3640244"/>
                <a:gd name="connsiteX1" fmla="*/ 501446 w 8170607"/>
                <a:gd name="connsiteY1" fmla="*/ 1091380 h 3640244"/>
                <a:gd name="connsiteX2" fmla="*/ 1779639 w 8170607"/>
                <a:gd name="connsiteY2" fmla="*/ 2222090 h 3640244"/>
                <a:gd name="connsiteX3" fmla="*/ 3559278 w 8170607"/>
                <a:gd name="connsiteY3" fmla="*/ 2713703 h 3640244"/>
                <a:gd name="connsiteX4" fmla="*/ 5102942 w 8170607"/>
                <a:gd name="connsiteY4" fmla="*/ 3215149 h 3640244"/>
                <a:gd name="connsiteX5" fmla="*/ 7059561 w 8170607"/>
                <a:gd name="connsiteY5" fmla="*/ 3510116 h 3640244"/>
                <a:gd name="connsiteX6" fmla="*/ 8170607 w 8170607"/>
                <a:gd name="connsiteY6" fmla="*/ 3637934 h 3640244"/>
                <a:gd name="connsiteX0" fmla="*/ 0 w 8170607"/>
                <a:gd name="connsiteY0" fmla="*/ 0 h 3640244"/>
                <a:gd name="connsiteX1" fmla="*/ 501446 w 8170607"/>
                <a:gd name="connsiteY1" fmla="*/ 1091380 h 3640244"/>
                <a:gd name="connsiteX2" fmla="*/ 1779639 w 8170607"/>
                <a:gd name="connsiteY2" fmla="*/ 2340077 h 3640244"/>
                <a:gd name="connsiteX3" fmla="*/ 3559278 w 8170607"/>
                <a:gd name="connsiteY3" fmla="*/ 2713703 h 3640244"/>
                <a:gd name="connsiteX4" fmla="*/ 5102942 w 8170607"/>
                <a:gd name="connsiteY4" fmla="*/ 3215149 h 3640244"/>
                <a:gd name="connsiteX5" fmla="*/ 7059561 w 8170607"/>
                <a:gd name="connsiteY5" fmla="*/ 3510116 h 3640244"/>
                <a:gd name="connsiteX6" fmla="*/ 8170607 w 8170607"/>
                <a:gd name="connsiteY6" fmla="*/ 3637934 h 3640244"/>
                <a:gd name="connsiteX0" fmla="*/ 0 w 8170607"/>
                <a:gd name="connsiteY0" fmla="*/ 0 h 3640244"/>
                <a:gd name="connsiteX1" fmla="*/ 501446 w 8170607"/>
                <a:gd name="connsiteY1" fmla="*/ 1091380 h 3640244"/>
                <a:gd name="connsiteX2" fmla="*/ 1779639 w 8170607"/>
                <a:gd name="connsiteY2" fmla="*/ 2340077 h 3640244"/>
                <a:gd name="connsiteX3" fmla="*/ 3500285 w 8170607"/>
                <a:gd name="connsiteY3" fmla="*/ 2969342 h 3640244"/>
                <a:gd name="connsiteX4" fmla="*/ 5102942 w 8170607"/>
                <a:gd name="connsiteY4" fmla="*/ 3215149 h 3640244"/>
                <a:gd name="connsiteX5" fmla="*/ 7059561 w 8170607"/>
                <a:gd name="connsiteY5" fmla="*/ 3510116 h 3640244"/>
                <a:gd name="connsiteX6" fmla="*/ 8170607 w 8170607"/>
                <a:gd name="connsiteY6" fmla="*/ 3637934 h 3640244"/>
                <a:gd name="connsiteX0" fmla="*/ 0 w 8170607"/>
                <a:gd name="connsiteY0" fmla="*/ 0 h 3639681"/>
                <a:gd name="connsiteX1" fmla="*/ 501446 w 8170607"/>
                <a:gd name="connsiteY1" fmla="*/ 1091380 h 3639681"/>
                <a:gd name="connsiteX2" fmla="*/ 1779639 w 8170607"/>
                <a:gd name="connsiteY2" fmla="*/ 2340077 h 3639681"/>
                <a:gd name="connsiteX3" fmla="*/ 3500285 w 8170607"/>
                <a:gd name="connsiteY3" fmla="*/ 2969342 h 3639681"/>
                <a:gd name="connsiteX4" fmla="*/ 5122606 w 8170607"/>
                <a:gd name="connsiteY4" fmla="*/ 3392130 h 3639681"/>
                <a:gd name="connsiteX5" fmla="*/ 7059561 w 8170607"/>
                <a:gd name="connsiteY5" fmla="*/ 3510116 h 3639681"/>
                <a:gd name="connsiteX6" fmla="*/ 8170607 w 8170607"/>
                <a:gd name="connsiteY6" fmla="*/ 3637934 h 3639681"/>
                <a:gd name="connsiteX0" fmla="*/ 0 w 8170607"/>
                <a:gd name="connsiteY0" fmla="*/ 0 h 3699324"/>
                <a:gd name="connsiteX1" fmla="*/ 501446 w 8170607"/>
                <a:gd name="connsiteY1" fmla="*/ 1091380 h 3699324"/>
                <a:gd name="connsiteX2" fmla="*/ 1779639 w 8170607"/>
                <a:gd name="connsiteY2" fmla="*/ 2340077 h 3699324"/>
                <a:gd name="connsiteX3" fmla="*/ 3500285 w 8170607"/>
                <a:gd name="connsiteY3" fmla="*/ 2969342 h 3699324"/>
                <a:gd name="connsiteX4" fmla="*/ 5122606 w 8170607"/>
                <a:gd name="connsiteY4" fmla="*/ 3392130 h 3699324"/>
                <a:gd name="connsiteX5" fmla="*/ 6931742 w 8170607"/>
                <a:gd name="connsiteY5" fmla="*/ 3687097 h 3699324"/>
                <a:gd name="connsiteX6" fmla="*/ 8170607 w 8170607"/>
                <a:gd name="connsiteY6" fmla="*/ 3637934 h 3699324"/>
                <a:gd name="connsiteX0" fmla="*/ 0 w 8131278"/>
                <a:gd name="connsiteY0" fmla="*/ 0 h 3769945"/>
                <a:gd name="connsiteX1" fmla="*/ 501446 w 8131278"/>
                <a:gd name="connsiteY1" fmla="*/ 1091380 h 3769945"/>
                <a:gd name="connsiteX2" fmla="*/ 1779639 w 8131278"/>
                <a:gd name="connsiteY2" fmla="*/ 2340077 h 3769945"/>
                <a:gd name="connsiteX3" fmla="*/ 3500285 w 8131278"/>
                <a:gd name="connsiteY3" fmla="*/ 2969342 h 3769945"/>
                <a:gd name="connsiteX4" fmla="*/ 5122606 w 8131278"/>
                <a:gd name="connsiteY4" fmla="*/ 3392130 h 3769945"/>
                <a:gd name="connsiteX5" fmla="*/ 6931742 w 8131278"/>
                <a:gd name="connsiteY5" fmla="*/ 3687097 h 3769945"/>
                <a:gd name="connsiteX6" fmla="*/ 8131278 w 8131278"/>
                <a:gd name="connsiteY6" fmla="*/ 3765753 h 3769945"/>
                <a:gd name="connsiteX0" fmla="*/ 0 w 8131278"/>
                <a:gd name="connsiteY0" fmla="*/ 0 h 3769945"/>
                <a:gd name="connsiteX1" fmla="*/ 501446 w 8131278"/>
                <a:gd name="connsiteY1" fmla="*/ 1091380 h 3769945"/>
                <a:gd name="connsiteX2" fmla="*/ 1838632 w 8131278"/>
                <a:gd name="connsiteY2" fmla="*/ 2281084 h 3769945"/>
                <a:gd name="connsiteX3" fmla="*/ 3500285 w 8131278"/>
                <a:gd name="connsiteY3" fmla="*/ 2969342 h 3769945"/>
                <a:gd name="connsiteX4" fmla="*/ 5122606 w 8131278"/>
                <a:gd name="connsiteY4" fmla="*/ 3392130 h 3769945"/>
                <a:gd name="connsiteX5" fmla="*/ 6931742 w 8131278"/>
                <a:gd name="connsiteY5" fmla="*/ 3687097 h 3769945"/>
                <a:gd name="connsiteX6" fmla="*/ 8131278 w 8131278"/>
                <a:gd name="connsiteY6" fmla="*/ 3765753 h 3769945"/>
                <a:gd name="connsiteX0" fmla="*/ 0 w 8131278"/>
                <a:gd name="connsiteY0" fmla="*/ 0 h 3769945"/>
                <a:gd name="connsiteX1" fmla="*/ 501446 w 8131278"/>
                <a:gd name="connsiteY1" fmla="*/ 1091380 h 3769945"/>
                <a:gd name="connsiteX2" fmla="*/ 1838632 w 8131278"/>
                <a:gd name="connsiteY2" fmla="*/ 2281084 h 3769945"/>
                <a:gd name="connsiteX3" fmla="*/ 3490453 w 8131278"/>
                <a:gd name="connsiteY3" fmla="*/ 3008671 h 3769945"/>
                <a:gd name="connsiteX4" fmla="*/ 5122606 w 8131278"/>
                <a:gd name="connsiteY4" fmla="*/ 3392130 h 3769945"/>
                <a:gd name="connsiteX5" fmla="*/ 6931742 w 8131278"/>
                <a:gd name="connsiteY5" fmla="*/ 3687097 h 3769945"/>
                <a:gd name="connsiteX6" fmla="*/ 8131278 w 8131278"/>
                <a:gd name="connsiteY6" fmla="*/ 3765753 h 376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1278" h="3769945">
                  <a:moveTo>
                    <a:pt x="0" y="0"/>
                  </a:moveTo>
                  <a:cubicBezTo>
                    <a:pt x="104877" y="371987"/>
                    <a:pt x="195007" y="711199"/>
                    <a:pt x="501446" y="1091380"/>
                  </a:cubicBezTo>
                  <a:cubicBezTo>
                    <a:pt x="807885" y="1471561"/>
                    <a:pt x="1340464" y="1961535"/>
                    <a:pt x="1838632" y="2281084"/>
                  </a:cubicBezTo>
                  <a:cubicBezTo>
                    <a:pt x="2336800" y="2600633"/>
                    <a:pt x="2943124" y="2823497"/>
                    <a:pt x="3490453" y="3008671"/>
                  </a:cubicBezTo>
                  <a:cubicBezTo>
                    <a:pt x="4037782" y="3193845"/>
                    <a:pt x="4549058" y="3279059"/>
                    <a:pt x="5122606" y="3392130"/>
                  </a:cubicBezTo>
                  <a:cubicBezTo>
                    <a:pt x="5696154" y="3505201"/>
                    <a:pt x="6430297" y="3624827"/>
                    <a:pt x="6931742" y="3687097"/>
                  </a:cubicBezTo>
                  <a:cubicBezTo>
                    <a:pt x="7433187" y="3749367"/>
                    <a:pt x="7905136" y="3782140"/>
                    <a:pt x="8131278" y="3765753"/>
                  </a:cubicBezTo>
                </a:path>
              </a:pathLst>
            </a:custGeom>
            <a:noFill/>
            <a:ln w="28575" cap="flat" cmpd="sng" algn="ctr">
              <a:solidFill>
                <a:srgbClr val="00529B"/>
              </a:solidFill>
              <a:prstDash val="solid"/>
              <a:round/>
              <a:headEnd type="none" w="med" len="med"/>
              <a:tailEnd type="triangle" w="med" len="med"/>
            </a:ln>
            <a:effectLst/>
          </p:spPr>
          <p:txBody>
            <a:bodyPr rtlCol="0" anchor="ctr"/>
            <a:lstStyle/>
            <a:p>
              <a:pPr algn="ctr"/>
              <a:endParaRPr lang="en-US" sz="1000" dirty="0"/>
            </a:p>
          </p:txBody>
        </p:sp>
        <p:sp>
          <p:nvSpPr>
            <p:cNvPr id="33" name="TextBox 32"/>
            <p:cNvSpPr txBox="1"/>
            <p:nvPr/>
          </p:nvSpPr>
          <p:spPr bwMode="gray">
            <a:xfrm>
              <a:off x="5661610" y="4652004"/>
              <a:ext cx="2824492" cy="664796"/>
            </a:xfrm>
            <a:prstGeom prst="rect">
              <a:avLst/>
            </a:prstGeom>
            <a:noFill/>
          </p:spPr>
          <p:txBody>
            <a:bodyPr wrap="none" lIns="0" tIns="0" rIns="0" bIns="0" rtlCol="0">
              <a:spAutoFit/>
            </a:bodyPr>
            <a:lstStyle/>
            <a:p>
              <a:r>
                <a:rPr lang="en-US" dirty="0" smtClean="0">
                  <a:solidFill>
                    <a:srgbClr val="00529B"/>
                  </a:solidFill>
                </a:rPr>
                <a:t>Flexibility to</a:t>
              </a:r>
              <a:br>
                <a:rPr lang="en-US" dirty="0" smtClean="0">
                  <a:solidFill>
                    <a:srgbClr val="00529B"/>
                  </a:solidFill>
                </a:rPr>
              </a:br>
              <a:r>
                <a:rPr lang="en-US" dirty="0" smtClean="0">
                  <a:solidFill>
                    <a:srgbClr val="00529B"/>
                  </a:solidFill>
                </a:rPr>
                <a:t>Adapt/Adjust/Update</a:t>
              </a:r>
              <a:endParaRPr lang="en-US" dirty="0">
                <a:solidFill>
                  <a:srgbClr val="00529B"/>
                </a:solidFill>
              </a:endParaRPr>
            </a:p>
          </p:txBody>
        </p:sp>
      </p:grpSp>
      <p:grpSp>
        <p:nvGrpSpPr>
          <p:cNvPr id="41" name="Group 40"/>
          <p:cNvGrpSpPr/>
          <p:nvPr/>
        </p:nvGrpSpPr>
        <p:grpSpPr>
          <a:xfrm>
            <a:off x="3370712" y="1896226"/>
            <a:ext cx="6142538" cy="2848173"/>
            <a:chOff x="3370712" y="1896226"/>
            <a:chExt cx="6142538" cy="2848173"/>
          </a:xfrm>
        </p:grpSpPr>
        <p:sp>
          <p:nvSpPr>
            <p:cNvPr id="34" name="Freeform 33"/>
            <p:cNvSpPr/>
            <p:nvPr/>
          </p:nvSpPr>
          <p:spPr bwMode="gray">
            <a:xfrm flipH="1">
              <a:off x="3370712" y="1896226"/>
              <a:ext cx="6142538" cy="2848173"/>
            </a:xfrm>
            <a:custGeom>
              <a:avLst/>
              <a:gdLst>
                <a:gd name="connsiteX0" fmla="*/ 0 w 8504904"/>
                <a:gd name="connsiteY0" fmla="*/ 0 h 2379627"/>
                <a:gd name="connsiteX1" fmla="*/ 511278 w 8504904"/>
                <a:gd name="connsiteY1" fmla="*/ 1052051 h 2379627"/>
                <a:gd name="connsiteX2" fmla="*/ 1809136 w 8504904"/>
                <a:gd name="connsiteY2" fmla="*/ 1848464 h 2379627"/>
                <a:gd name="connsiteX3" fmla="*/ 3795252 w 8504904"/>
                <a:gd name="connsiteY3" fmla="*/ 2340077 h 2379627"/>
                <a:gd name="connsiteX4" fmla="*/ 5358581 w 8504904"/>
                <a:gd name="connsiteY4" fmla="*/ 2330245 h 2379627"/>
                <a:gd name="connsiteX5" fmla="*/ 7826478 w 8504904"/>
                <a:gd name="connsiteY5" fmla="*/ 2172929 h 2379627"/>
                <a:gd name="connsiteX6" fmla="*/ 8504904 w 8504904"/>
                <a:gd name="connsiteY6" fmla="*/ 2123767 h 2379627"/>
                <a:gd name="connsiteX0" fmla="*/ 0 w 8504904"/>
                <a:gd name="connsiteY0" fmla="*/ 0 h 2354830"/>
                <a:gd name="connsiteX1" fmla="*/ 511278 w 8504904"/>
                <a:gd name="connsiteY1" fmla="*/ 1052051 h 2354830"/>
                <a:gd name="connsiteX2" fmla="*/ 1779639 w 8504904"/>
                <a:gd name="connsiteY2" fmla="*/ 2222090 h 2354830"/>
                <a:gd name="connsiteX3" fmla="*/ 3795252 w 8504904"/>
                <a:gd name="connsiteY3" fmla="*/ 2340077 h 2354830"/>
                <a:gd name="connsiteX4" fmla="*/ 5358581 w 8504904"/>
                <a:gd name="connsiteY4" fmla="*/ 2330245 h 2354830"/>
                <a:gd name="connsiteX5" fmla="*/ 7826478 w 8504904"/>
                <a:gd name="connsiteY5" fmla="*/ 2172929 h 2354830"/>
                <a:gd name="connsiteX6" fmla="*/ 8504904 w 8504904"/>
                <a:gd name="connsiteY6" fmla="*/ 2123767 h 2354830"/>
                <a:gd name="connsiteX0" fmla="*/ 0 w 8504904"/>
                <a:gd name="connsiteY0" fmla="*/ 0 h 2714454"/>
                <a:gd name="connsiteX1" fmla="*/ 511278 w 8504904"/>
                <a:gd name="connsiteY1" fmla="*/ 1052051 h 2714454"/>
                <a:gd name="connsiteX2" fmla="*/ 1779639 w 8504904"/>
                <a:gd name="connsiteY2" fmla="*/ 2222090 h 2714454"/>
                <a:gd name="connsiteX3" fmla="*/ 3559278 w 8504904"/>
                <a:gd name="connsiteY3" fmla="*/ 2713703 h 2714454"/>
                <a:gd name="connsiteX4" fmla="*/ 5358581 w 8504904"/>
                <a:gd name="connsiteY4" fmla="*/ 2330245 h 2714454"/>
                <a:gd name="connsiteX5" fmla="*/ 7826478 w 8504904"/>
                <a:gd name="connsiteY5" fmla="*/ 2172929 h 2714454"/>
                <a:gd name="connsiteX6" fmla="*/ 8504904 w 8504904"/>
                <a:gd name="connsiteY6" fmla="*/ 2123767 h 2714454"/>
                <a:gd name="connsiteX0" fmla="*/ 0 w 8504904"/>
                <a:gd name="connsiteY0" fmla="*/ 0 h 3227527"/>
                <a:gd name="connsiteX1" fmla="*/ 511278 w 8504904"/>
                <a:gd name="connsiteY1" fmla="*/ 1052051 h 3227527"/>
                <a:gd name="connsiteX2" fmla="*/ 1779639 w 8504904"/>
                <a:gd name="connsiteY2" fmla="*/ 2222090 h 3227527"/>
                <a:gd name="connsiteX3" fmla="*/ 3559278 w 8504904"/>
                <a:gd name="connsiteY3" fmla="*/ 2713703 h 3227527"/>
                <a:gd name="connsiteX4" fmla="*/ 5102942 w 8504904"/>
                <a:gd name="connsiteY4" fmla="*/ 3215149 h 3227527"/>
                <a:gd name="connsiteX5" fmla="*/ 7826478 w 8504904"/>
                <a:gd name="connsiteY5" fmla="*/ 2172929 h 3227527"/>
                <a:gd name="connsiteX6" fmla="*/ 8504904 w 8504904"/>
                <a:gd name="connsiteY6" fmla="*/ 2123767 h 3227527"/>
                <a:gd name="connsiteX0" fmla="*/ 0 w 8504904"/>
                <a:gd name="connsiteY0" fmla="*/ 0 h 3331538"/>
                <a:gd name="connsiteX1" fmla="*/ 511278 w 8504904"/>
                <a:gd name="connsiteY1" fmla="*/ 1052051 h 3331538"/>
                <a:gd name="connsiteX2" fmla="*/ 1779639 w 8504904"/>
                <a:gd name="connsiteY2" fmla="*/ 2222090 h 3331538"/>
                <a:gd name="connsiteX3" fmla="*/ 3559278 w 8504904"/>
                <a:gd name="connsiteY3" fmla="*/ 2713703 h 3331538"/>
                <a:gd name="connsiteX4" fmla="*/ 5102942 w 8504904"/>
                <a:gd name="connsiteY4" fmla="*/ 3215149 h 3331538"/>
                <a:gd name="connsiteX5" fmla="*/ 7177549 w 8504904"/>
                <a:gd name="connsiteY5" fmla="*/ 3234813 h 3331538"/>
                <a:gd name="connsiteX6" fmla="*/ 8504904 w 8504904"/>
                <a:gd name="connsiteY6" fmla="*/ 2123767 h 3331538"/>
                <a:gd name="connsiteX0" fmla="*/ 0 w 8396749"/>
                <a:gd name="connsiteY0" fmla="*/ 0 h 3260534"/>
                <a:gd name="connsiteX1" fmla="*/ 511278 w 8396749"/>
                <a:gd name="connsiteY1" fmla="*/ 1052051 h 3260534"/>
                <a:gd name="connsiteX2" fmla="*/ 1779639 w 8396749"/>
                <a:gd name="connsiteY2" fmla="*/ 2222090 h 3260534"/>
                <a:gd name="connsiteX3" fmla="*/ 3559278 w 8396749"/>
                <a:gd name="connsiteY3" fmla="*/ 2713703 h 3260534"/>
                <a:gd name="connsiteX4" fmla="*/ 5102942 w 8396749"/>
                <a:gd name="connsiteY4" fmla="*/ 3215149 h 3260534"/>
                <a:gd name="connsiteX5" fmla="*/ 7177549 w 8396749"/>
                <a:gd name="connsiteY5" fmla="*/ 3234813 h 3260534"/>
                <a:gd name="connsiteX6" fmla="*/ 8396749 w 8396749"/>
                <a:gd name="connsiteY6" fmla="*/ 3195483 h 3260534"/>
                <a:gd name="connsiteX0" fmla="*/ 0 w 8396749"/>
                <a:gd name="connsiteY0" fmla="*/ 0 h 3510163"/>
                <a:gd name="connsiteX1" fmla="*/ 511278 w 8396749"/>
                <a:gd name="connsiteY1" fmla="*/ 1052051 h 3510163"/>
                <a:gd name="connsiteX2" fmla="*/ 1779639 w 8396749"/>
                <a:gd name="connsiteY2" fmla="*/ 2222090 h 3510163"/>
                <a:gd name="connsiteX3" fmla="*/ 3559278 w 8396749"/>
                <a:gd name="connsiteY3" fmla="*/ 2713703 h 3510163"/>
                <a:gd name="connsiteX4" fmla="*/ 5102942 w 8396749"/>
                <a:gd name="connsiteY4" fmla="*/ 3215149 h 3510163"/>
                <a:gd name="connsiteX5" fmla="*/ 7059561 w 8396749"/>
                <a:gd name="connsiteY5" fmla="*/ 3510116 h 3510163"/>
                <a:gd name="connsiteX6" fmla="*/ 8396749 w 8396749"/>
                <a:gd name="connsiteY6" fmla="*/ 3195483 h 3510163"/>
                <a:gd name="connsiteX0" fmla="*/ 0 w 8170607"/>
                <a:gd name="connsiteY0" fmla="*/ 0 h 3640244"/>
                <a:gd name="connsiteX1" fmla="*/ 511278 w 8170607"/>
                <a:gd name="connsiteY1" fmla="*/ 1052051 h 3640244"/>
                <a:gd name="connsiteX2" fmla="*/ 1779639 w 8170607"/>
                <a:gd name="connsiteY2" fmla="*/ 2222090 h 3640244"/>
                <a:gd name="connsiteX3" fmla="*/ 3559278 w 8170607"/>
                <a:gd name="connsiteY3" fmla="*/ 2713703 h 3640244"/>
                <a:gd name="connsiteX4" fmla="*/ 5102942 w 8170607"/>
                <a:gd name="connsiteY4" fmla="*/ 3215149 h 3640244"/>
                <a:gd name="connsiteX5" fmla="*/ 7059561 w 8170607"/>
                <a:gd name="connsiteY5" fmla="*/ 3510116 h 3640244"/>
                <a:gd name="connsiteX6" fmla="*/ 8170607 w 8170607"/>
                <a:gd name="connsiteY6" fmla="*/ 3637934 h 3640244"/>
                <a:gd name="connsiteX0" fmla="*/ 0 w 8170607"/>
                <a:gd name="connsiteY0" fmla="*/ 0 h 3640244"/>
                <a:gd name="connsiteX1" fmla="*/ 501446 w 8170607"/>
                <a:gd name="connsiteY1" fmla="*/ 1091380 h 3640244"/>
                <a:gd name="connsiteX2" fmla="*/ 1779639 w 8170607"/>
                <a:gd name="connsiteY2" fmla="*/ 2222090 h 3640244"/>
                <a:gd name="connsiteX3" fmla="*/ 3559278 w 8170607"/>
                <a:gd name="connsiteY3" fmla="*/ 2713703 h 3640244"/>
                <a:gd name="connsiteX4" fmla="*/ 5102942 w 8170607"/>
                <a:gd name="connsiteY4" fmla="*/ 3215149 h 3640244"/>
                <a:gd name="connsiteX5" fmla="*/ 7059561 w 8170607"/>
                <a:gd name="connsiteY5" fmla="*/ 3510116 h 3640244"/>
                <a:gd name="connsiteX6" fmla="*/ 8170607 w 8170607"/>
                <a:gd name="connsiteY6" fmla="*/ 3637934 h 3640244"/>
                <a:gd name="connsiteX0" fmla="*/ 0 w 8170607"/>
                <a:gd name="connsiteY0" fmla="*/ 0 h 3640244"/>
                <a:gd name="connsiteX1" fmla="*/ 501446 w 8170607"/>
                <a:gd name="connsiteY1" fmla="*/ 1091380 h 3640244"/>
                <a:gd name="connsiteX2" fmla="*/ 1779639 w 8170607"/>
                <a:gd name="connsiteY2" fmla="*/ 2340077 h 3640244"/>
                <a:gd name="connsiteX3" fmla="*/ 3559278 w 8170607"/>
                <a:gd name="connsiteY3" fmla="*/ 2713703 h 3640244"/>
                <a:gd name="connsiteX4" fmla="*/ 5102942 w 8170607"/>
                <a:gd name="connsiteY4" fmla="*/ 3215149 h 3640244"/>
                <a:gd name="connsiteX5" fmla="*/ 7059561 w 8170607"/>
                <a:gd name="connsiteY5" fmla="*/ 3510116 h 3640244"/>
                <a:gd name="connsiteX6" fmla="*/ 8170607 w 8170607"/>
                <a:gd name="connsiteY6" fmla="*/ 3637934 h 3640244"/>
                <a:gd name="connsiteX0" fmla="*/ 0 w 8170607"/>
                <a:gd name="connsiteY0" fmla="*/ 0 h 3640244"/>
                <a:gd name="connsiteX1" fmla="*/ 501446 w 8170607"/>
                <a:gd name="connsiteY1" fmla="*/ 1091380 h 3640244"/>
                <a:gd name="connsiteX2" fmla="*/ 1779639 w 8170607"/>
                <a:gd name="connsiteY2" fmla="*/ 2340077 h 3640244"/>
                <a:gd name="connsiteX3" fmla="*/ 3500285 w 8170607"/>
                <a:gd name="connsiteY3" fmla="*/ 2969342 h 3640244"/>
                <a:gd name="connsiteX4" fmla="*/ 5102942 w 8170607"/>
                <a:gd name="connsiteY4" fmla="*/ 3215149 h 3640244"/>
                <a:gd name="connsiteX5" fmla="*/ 7059561 w 8170607"/>
                <a:gd name="connsiteY5" fmla="*/ 3510116 h 3640244"/>
                <a:gd name="connsiteX6" fmla="*/ 8170607 w 8170607"/>
                <a:gd name="connsiteY6" fmla="*/ 3637934 h 3640244"/>
                <a:gd name="connsiteX0" fmla="*/ 0 w 8170607"/>
                <a:gd name="connsiteY0" fmla="*/ 0 h 3639681"/>
                <a:gd name="connsiteX1" fmla="*/ 501446 w 8170607"/>
                <a:gd name="connsiteY1" fmla="*/ 1091380 h 3639681"/>
                <a:gd name="connsiteX2" fmla="*/ 1779639 w 8170607"/>
                <a:gd name="connsiteY2" fmla="*/ 2340077 h 3639681"/>
                <a:gd name="connsiteX3" fmla="*/ 3500285 w 8170607"/>
                <a:gd name="connsiteY3" fmla="*/ 2969342 h 3639681"/>
                <a:gd name="connsiteX4" fmla="*/ 5122606 w 8170607"/>
                <a:gd name="connsiteY4" fmla="*/ 3392130 h 3639681"/>
                <a:gd name="connsiteX5" fmla="*/ 7059561 w 8170607"/>
                <a:gd name="connsiteY5" fmla="*/ 3510116 h 3639681"/>
                <a:gd name="connsiteX6" fmla="*/ 8170607 w 8170607"/>
                <a:gd name="connsiteY6" fmla="*/ 3637934 h 3639681"/>
                <a:gd name="connsiteX0" fmla="*/ 0 w 8170607"/>
                <a:gd name="connsiteY0" fmla="*/ 0 h 3699324"/>
                <a:gd name="connsiteX1" fmla="*/ 501446 w 8170607"/>
                <a:gd name="connsiteY1" fmla="*/ 1091380 h 3699324"/>
                <a:gd name="connsiteX2" fmla="*/ 1779639 w 8170607"/>
                <a:gd name="connsiteY2" fmla="*/ 2340077 h 3699324"/>
                <a:gd name="connsiteX3" fmla="*/ 3500285 w 8170607"/>
                <a:gd name="connsiteY3" fmla="*/ 2969342 h 3699324"/>
                <a:gd name="connsiteX4" fmla="*/ 5122606 w 8170607"/>
                <a:gd name="connsiteY4" fmla="*/ 3392130 h 3699324"/>
                <a:gd name="connsiteX5" fmla="*/ 6931742 w 8170607"/>
                <a:gd name="connsiteY5" fmla="*/ 3687097 h 3699324"/>
                <a:gd name="connsiteX6" fmla="*/ 8170607 w 8170607"/>
                <a:gd name="connsiteY6" fmla="*/ 3637934 h 3699324"/>
                <a:gd name="connsiteX0" fmla="*/ 0 w 8131278"/>
                <a:gd name="connsiteY0" fmla="*/ 0 h 3769945"/>
                <a:gd name="connsiteX1" fmla="*/ 501446 w 8131278"/>
                <a:gd name="connsiteY1" fmla="*/ 1091380 h 3769945"/>
                <a:gd name="connsiteX2" fmla="*/ 1779639 w 8131278"/>
                <a:gd name="connsiteY2" fmla="*/ 2340077 h 3769945"/>
                <a:gd name="connsiteX3" fmla="*/ 3500285 w 8131278"/>
                <a:gd name="connsiteY3" fmla="*/ 2969342 h 3769945"/>
                <a:gd name="connsiteX4" fmla="*/ 5122606 w 8131278"/>
                <a:gd name="connsiteY4" fmla="*/ 3392130 h 3769945"/>
                <a:gd name="connsiteX5" fmla="*/ 6931742 w 8131278"/>
                <a:gd name="connsiteY5" fmla="*/ 3687097 h 3769945"/>
                <a:gd name="connsiteX6" fmla="*/ 8131278 w 8131278"/>
                <a:gd name="connsiteY6" fmla="*/ 3765753 h 3769945"/>
                <a:gd name="connsiteX0" fmla="*/ 0 w 8131278"/>
                <a:gd name="connsiteY0" fmla="*/ 0 h 3769945"/>
                <a:gd name="connsiteX1" fmla="*/ 501446 w 8131278"/>
                <a:gd name="connsiteY1" fmla="*/ 1091380 h 3769945"/>
                <a:gd name="connsiteX2" fmla="*/ 1838632 w 8131278"/>
                <a:gd name="connsiteY2" fmla="*/ 2281084 h 3769945"/>
                <a:gd name="connsiteX3" fmla="*/ 3500285 w 8131278"/>
                <a:gd name="connsiteY3" fmla="*/ 2969342 h 3769945"/>
                <a:gd name="connsiteX4" fmla="*/ 5122606 w 8131278"/>
                <a:gd name="connsiteY4" fmla="*/ 3392130 h 3769945"/>
                <a:gd name="connsiteX5" fmla="*/ 6931742 w 8131278"/>
                <a:gd name="connsiteY5" fmla="*/ 3687097 h 3769945"/>
                <a:gd name="connsiteX6" fmla="*/ 8131278 w 8131278"/>
                <a:gd name="connsiteY6" fmla="*/ 3765753 h 3769945"/>
                <a:gd name="connsiteX0" fmla="*/ 0 w 8131278"/>
                <a:gd name="connsiteY0" fmla="*/ 0 h 3769945"/>
                <a:gd name="connsiteX1" fmla="*/ 501446 w 8131278"/>
                <a:gd name="connsiteY1" fmla="*/ 1091380 h 3769945"/>
                <a:gd name="connsiteX2" fmla="*/ 1838632 w 8131278"/>
                <a:gd name="connsiteY2" fmla="*/ 2281084 h 3769945"/>
                <a:gd name="connsiteX3" fmla="*/ 3490453 w 8131278"/>
                <a:gd name="connsiteY3" fmla="*/ 3008671 h 3769945"/>
                <a:gd name="connsiteX4" fmla="*/ 5122606 w 8131278"/>
                <a:gd name="connsiteY4" fmla="*/ 3392130 h 3769945"/>
                <a:gd name="connsiteX5" fmla="*/ 6931742 w 8131278"/>
                <a:gd name="connsiteY5" fmla="*/ 3687097 h 3769945"/>
                <a:gd name="connsiteX6" fmla="*/ 8131278 w 8131278"/>
                <a:gd name="connsiteY6" fmla="*/ 3765753 h 376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1278" h="3769945">
                  <a:moveTo>
                    <a:pt x="0" y="0"/>
                  </a:moveTo>
                  <a:cubicBezTo>
                    <a:pt x="104877" y="371987"/>
                    <a:pt x="195007" y="711199"/>
                    <a:pt x="501446" y="1091380"/>
                  </a:cubicBezTo>
                  <a:cubicBezTo>
                    <a:pt x="807885" y="1471561"/>
                    <a:pt x="1340464" y="1961535"/>
                    <a:pt x="1838632" y="2281084"/>
                  </a:cubicBezTo>
                  <a:cubicBezTo>
                    <a:pt x="2336800" y="2600633"/>
                    <a:pt x="2943124" y="2823497"/>
                    <a:pt x="3490453" y="3008671"/>
                  </a:cubicBezTo>
                  <a:cubicBezTo>
                    <a:pt x="4037782" y="3193845"/>
                    <a:pt x="4549058" y="3279059"/>
                    <a:pt x="5122606" y="3392130"/>
                  </a:cubicBezTo>
                  <a:cubicBezTo>
                    <a:pt x="5696154" y="3505201"/>
                    <a:pt x="6430297" y="3624827"/>
                    <a:pt x="6931742" y="3687097"/>
                  </a:cubicBezTo>
                  <a:cubicBezTo>
                    <a:pt x="7433187" y="3749367"/>
                    <a:pt x="7905136" y="3782140"/>
                    <a:pt x="8131278" y="3765753"/>
                  </a:cubicBezTo>
                </a:path>
              </a:pathLst>
            </a:custGeom>
            <a:noFill/>
            <a:ln w="28575" cap="flat" cmpd="sng" algn="ctr">
              <a:solidFill>
                <a:srgbClr val="AC0000"/>
              </a:solidFill>
              <a:prstDash val="solid"/>
              <a:round/>
              <a:headEnd type="triangle" w="med" len="med"/>
              <a:tailEnd type="none" w="med" len="med"/>
            </a:ln>
            <a:effectLst/>
          </p:spPr>
          <p:txBody>
            <a:bodyPr rtlCol="0" anchor="ctr"/>
            <a:lstStyle/>
            <a:p>
              <a:pPr algn="ctr"/>
              <a:endParaRPr lang="en-US" sz="1000" dirty="0"/>
            </a:p>
          </p:txBody>
        </p:sp>
        <p:sp>
          <p:nvSpPr>
            <p:cNvPr id="35" name="TextBox 34"/>
            <p:cNvSpPr txBox="1"/>
            <p:nvPr/>
          </p:nvSpPr>
          <p:spPr bwMode="gray">
            <a:xfrm>
              <a:off x="5261129" y="3166229"/>
              <a:ext cx="2551982" cy="664796"/>
            </a:xfrm>
            <a:prstGeom prst="rect">
              <a:avLst/>
            </a:prstGeom>
            <a:noFill/>
          </p:spPr>
          <p:txBody>
            <a:bodyPr wrap="none" lIns="0" tIns="0" rIns="0" bIns="0" rtlCol="0">
              <a:spAutoFit/>
            </a:bodyPr>
            <a:lstStyle/>
            <a:p>
              <a:r>
                <a:rPr lang="en-US" dirty="0" smtClean="0">
                  <a:solidFill>
                    <a:srgbClr val="AC0000"/>
                  </a:solidFill>
                </a:rPr>
                <a:t>Risk of "Lock-In"</a:t>
              </a:r>
              <a:br>
                <a:rPr lang="en-US" dirty="0" smtClean="0">
                  <a:solidFill>
                    <a:srgbClr val="AC0000"/>
                  </a:solidFill>
                </a:rPr>
              </a:br>
              <a:r>
                <a:rPr lang="en-US" dirty="0" smtClean="0">
                  <a:solidFill>
                    <a:srgbClr val="AC0000"/>
                  </a:solidFill>
                </a:rPr>
                <a:t>and Obsolescence</a:t>
              </a:r>
              <a:endParaRPr lang="en-US" dirty="0">
                <a:solidFill>
                  <a:srgbClr val="AC0000"/>
                </a:solidFill>
              </a:endParaRPr>
            </a:p>
          </p:txBody>
        </p:sp>
      </p:grpSp>
      <p:sp>
        <p:nvSpPr>
          <p:cNvPr id="36" name="Right Arrow 35"/>
          <p:cNvSpPr/>
          <p:nvPr/>
        </p:nvSpPr>
        <p:spPr bwMode="gray">
          <a:xfrm rot="18887632">
            <a:off x="7535690" y="2234104"/>
            <a:ext cx="1946878" cy="658663"/>
          </a:xfrm>
          <a:prstGeom prst="rightArrow">
            <a:avLst/>
          </a:prstGeom>
          <a:solidFill>
            <a:srgbClr val="6697C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000" dirty="0" smtClean="0">
                <a:solidFill>
                  <a:schemeClr val="bg1"/>
                </a:solidFill>
              </a:rPr>
              <a:t>Cost of Change</a:t>
            </a:r>
            <a:endParaRPr kumimoji="0" lang="en-US" sz="2000" i="0" u="none" strike="noStrike" cap="none" normalizeH="0" baseline="0" dirty="0" smtClean="0">
              <a:ln>
                <a:noFill/>
              </a:ln>
              <a:solidFill>
                <a:schemeClr val="bg1"/>
              </a:solidFill>
              <a:effectLst/>
            </a:endParaRPr>
          </a:p>
        </p:txBody>
      </p:sp>
      <p:sp>
        <p:nvSpPr>
          <p:cNvPr id="37" name="Right Arrow 36"/>
          <p:cNvSpPr/>
          <p:nvPr/>
        </p:nvSpPr>
        <p:spPr bwMode="gray">
          <a:xfrm rot="18887632">
            <a:off x="8053226" y="3005584"/>
            <a:ext cx="2126366" cy="658663"/>
          </a:xfrm>
          <a:prstGeom prst="rightArrow">
            <a:avLst/>
          </a:prstGeom>
          <a:solidFill>
            <a:srgbClr val="6697C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800" dirty="0" smtClean="0">
                <a:solidFill>
                  <a:schemeClr val="bg1"/>
                </a:solidFill>
              </a:rPr>
              <a:t>Priority to Change</a:t>
            </a:r>
            <a:endParaRPr kumimoji="0" lang="en-US" sz="180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1690942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Digital Business Transformation Challenge</a:t>
            </a:r>
            <a:endParaRPr lang="en-US" dirty="0"/>
          </a:p>
        </p:txBody>
      </p:sp>
      <p:graphicFrame>
        <p:nvGraphicFramePr>
          <p:cNvPr id="6" name="Chart 5"/>
          <p:cNvGraphicFramePr>
            <a:graphicFrameLocks noGrp="1"/>
          </p:cNvGraphicFramePr>
          <p:nvPr>
            <p:extLst/>
          </p:nvPr>
        </p:nvGraphicFramePr>
        <p:xfrm>
          <a:off x="6218238" y="1325562"/>
          <a:ext cx="5514975" cy="455136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6354990" y="4901779"/>
            <a:ext cx="2573110" cy="1226051"/>
            <a:chOff x="5821050" y="4892947"/>
            <a:chExt cx="2573110" cy="1226051"/>
          </a:xfrm>
        </p:grpSpPr>
        <p:sp>
          <p:nvSpPr>
            <p:cNvPr id="8" name="TextBox 7"/>
            <p:cNvSpPr txBox="1"/>
            <p:nvPr/>
          </p:nvSpPr>
          <p:spPr>
            <a:xfrm>
              <a:off x="5824225" y="5178063"/>
              <a:ext cx="2454519" cy="341632"/>
            </a:xfrm>
            <a:prstGeom prst="rect">
              <a:avLst/>
            </a:prstGeom>
            <a:noFill/>
          </p:spPr>
          <p:txBody>
            <a:bodyPr wrap="none" rtlCol="0">
              <a:spAutoFit/>
            </a:bodyPr>
            <a:lstStyle/>
            <a:p>
              <a:r>
                <a:rPr lang="en-US" sz="1800" dirty="0" smtClean="0">
                  <a:solidFill>
                    <a:srgbClr val="000000"/>
                  </a:solidFill>
                </a:rPr>
                <a:t>CEO Commitment 6%</a:t>
              </a:r>
              <a:endParaRPr lang="en-US" sz="1800" dirty="0">
                <a:solidFill>
                  <a:srgbClr val="000000"/>
                </a:solidFill>
              </a:endParaRPr>
            </a:p>
          </p:txBody>
        </p:sp>
        <p:sp>
          <p:nvSpPr>
            <p:cNvPr id="9" name="TextBox 8"/>
            <p:cNvSpPr txBox="1"/>
            <p:nvPr/>
          </p:nvSpPr>
          <p:spPr>
            <a:xfrm>
              <a:off x="5824225" y="5492250"/>
              <a:ext cx="2569935" cy="341632"/>
            </a:xfrm>
            <a:prstGeom prst="rect">
              <a:avLst/>
            </a:prstGeom>
            <a:noFill/>
          </p:spPr>
          <p:txBody>
            <a:bodyPr wrap="none" rtlCol="0">
              <a:spAutoFit/>
            </a:bodyPr>
            <a:lstStyle/>
            <a:p>
              <a:r>
                <a:rPr lang="en-US" sz="1800" dirty="0" smtClean="0">
                  <a:solidFill>
                    <a:srgbClr val="000000"/>
                  </a:solidFill>
                </a:rPr>
                <a:t>Board Commitment 4%</a:t>
              </a:r>
              <a:endParaRPr lang="en-US" sz="1800" dirty="0">
                <a:solidFill>
                  <a:srgbClr val="000000"/>
                </a:solidFill>
              </a:endParaRPr>
            </a:p>
          </p:txBody>
        </p:sp>
        <p:sp>
          <p:nvSpPr>
            <p:cNvPr id="10" name="TextBox 9"/>
            <p:cNvSpPr txBox="1"/>
            <p:nvPr/>
          </p:nvSpPr>
          <p:spPr>
            <a:xfrm>
              <a:off x="5821050" y="5777366"/>
              <a:ext cx="2378700" cy="341632"/>
            </a:xfrm>
            <a:prstGeom prst="rect">
              <a:avLst/>
            </a:prstGeom>
            <a:noFill/>
          </p:spPr>
          <p:txBody>
            <a:bodyPr wrap="square" rtlCol="0">
              <a:spAutoFit/>
            </a:bodyPr>
            <a:lstStyle/>
            <a:p>
              <a:r>
                <a:rPr lang="en-US" sz="1800" dirty="0" smtClean="0">
                  <a:solidFill>
                    <a:srgbClr val="000000"/>
                  </a:solidFill>
                </a:rPr>
                <a:t>IT Organization 0.4%</a:t>
              </a:r>
              <a:endParaRPr lang="en-US" sz="1800" dirty="0">
                <a:solidFill>
                  <a:srgbClr val="000000"/>
                </a:solidFill>
              </a:endParaRPr>
            </a:p>
          </p:txBody>
        </p:sp>
        <p:sp>
          <p:nvSpPr>
            <p:cNvPr id="11" name="TextBox 10"/>
            <p:cNvSpPr txBox="1"/>
            <p:nvPr/>
          </p:nvSpPr>
          <p:spPr>
            <a:xfrm>
              <a:off x="5821050" y="4892947"/>
              <a:ext cx="1159293" cy="341632"/>
            </a:xfrm>
            <a:prstGeom prst="rect">
              <a:avLst/>
            </a:prstGeom>
            <a:noFill/>
          </p:spPr>
          <p:txBody>
            <a:bodyPr wrap="none" rtlCol="0">
              <a:spAutoFit/>
            </a:bodyPr>
            <a:lstStyle/>
            <a:p>
              <a:r>
                <a:rPr lang="en-US" sz="1800" dirty="0" smtClean="0">
                  <a:solidFill>
                    <a:srgbClr val="000000"/>
                  </a:solidFill>
                </a:rPr>
                <a:t>Other 7%</a:t>
              </a:r>
              <a:endParaRPr lang="en-US" sz="1800" dirty="0">
                <a:solidFill>
                  <a:srgbClr val="000000"/>
                </a:solidFill>
              </a:endParaRPr>
            </a:p>
          </p:txBody>
        </p:sp>
      </p:grpSp>
      <p:sp>
        <p:nvSpPr>
          <p:cNvPr id="4" name="TextBox 3"/>
          <p:cNvSpPr txBox="1"/>
          <p:nvPr/>
        </p:nvSpPr>
        <p:spPr>
          <a:xfrm>
            <a:off x="1370241" y="1145640"/>
            <a:ext cx="3695242" cy="424732"/>
          </a:xfrm>
          <a:prstGeom prst="rect">
            <a:avLst/>
          </a:prstGeom>
          <a:noFill/>
        </p:spPr>
        <p:txBody>
          <a:bodyPr wrap="none" rtlCol="0">
            <a:spAutoFit/>
          </a:bodyPr>
          <a:lstStyle/>
          <a:p>
            <a:r>
              <a:rPr lang="en-US" dirty="0" smtClean="0">
                <a:solidFill>
                  <a:srgbClr val="000000"/>
                </a:solidFill>
              </a:rPr>
              <a:t>Digital Business Progress</a:t>
            </a:r>
            <a:endParaRPr lang="en-US" dirty="0">
              <a:solidFill>
                <a:srgbClr val="000000"/>
              </a:solidFill>
            </a:endParaRPr>
          </a:p>
        </p:txBody>
      </p:sp>
      <p:sp>
        <p:nvSpPr>
          <p:cNvPr id="5" name="TextBox 4"/>
          <p:cNvSpPr txBox="1"/>
          <p:nvPr/>
        </p:nvSpPr>
        <p:spPr>
          <a:xfrm>
            <a:off x="7514428" y="1145640"/>
            <a:ext cx="2922595" cy="424732"/>
          </a:xfrm>
          <a:prstGeom prst="rect">
            <a:avLst/>
          </a:prstGeom>
          <a:noFill/>
        </p:spPr>
        <p:txBody>
          <a:bodyPr wrap="none" rtlCol="0">
            <a:spAutoFit/>
          </a:bodyPr>
          <a:lstStyle/>
          <a:p>
            <a:r>
              <a:rPr lang="en-US" dirty="0" smtClean="0">
                <a:solidFill>
                  <a:srgbClr val="000000"/>
                </a:solidFill>
              </a:rPr>
              <a:t>Barriers to Progress</a:t>
            </a:r>
            <a:endParaRPr lang="en-US" dirty="0">
              <a:solidFill>
                <a:srgbClr val="000000"/>
              </a:solidFill>
            </a:endParaRPr>
          </a:p>
        </p:txBody>
      </p:sp>
      <p:sp>
        <p:nvSpPr>
          <p:cNvPr id="3" name="Rectangle 2"/>
          <p:cNvSpPr/>
          <p:nvPr/>
        </p:nvSpPr>
        <p:spPr>
          <a:xfrm>
            <a:off x="462517" y="5995266"/>
            <a:ext cx="1432443" cy="216982"/>
          </a:xfrm>
          <a:prstGeom prst="rect">
            <a:avLst/>
          </a:prstGeom>
        </p:spPr>
        <p:txBody>
          <a:bodyPr wrap="none" lIns="0" tIns="0" rIns="0" bIns="0">
            <a:noAutofit/>
          </a:bodyPr>
          <a:lstStyle/>
          <a:p>
            <a:pPr algn="l"/>
            <a:r>
              <a:rPr lang="en-US" sz="900" dirty="0">
                <a:solidFill>
                  <a:srgbClr val="000000"/>
                </a:solidFill>
              </a:rPr>
              <a:t>Gartner CIO </a:t>
            </a:r>
            <a:r>
              <a:rPr lang="en-US" sz="900" dirty="0" smtClean="0">
                <a:solidFill>
                  <a:srgbClr val="000000"/>
                </a:solidFill>
              </a:rPr>
              <a:t>Survey, </a:t>
            </a:r>
            <a:r>
              <a:rPr lang="en-US" sz="900" dirty="0">
                <a:solidFill>
                  <a:srgbClr val="000000"/>
                </a:solidFill>
              </a:rPr>
              <a:t>2018</a:t>
            </a:r>
          </a:p>
        </p:txBody>
      </p:sp>
      <p:graphicFrame>
        <p:nvGraphicFramePr>
          <p:cNvPr id="15" name="Chart 14"/>
          <p:cNvGraphicFramePr/>
          <p:nvPr>
            <p:extLst/>
          </p:nvPr>
        </p:nvGraphicFramePr>
        <p:xfrm>
          <a:off x="460375" y="1567544"/>
          <a:ext cx="6554200" cy="4309382"/>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bwMode="auto">
          <a:xfrm>
            <a:off x="6114197" y="4978357"/>
            <a:ext cx="240794" cy="271819"/>
          </a:xfrm>
          <a:prstGeom prst="rect">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err="1" smtClean="0">
              <a:solidFill>
                <a:srgbClr val="FFFFFF"/>
              </a:solidFill>
            </a:endParaRPr>
          </a:p>
        </p:txBody>
      </p:sp>
    </p:spTree>
    <p:extLst>
      <p:ext uri="{BB962C8B-B14F-4D97-AF65-F5344CB8AC3E}">
        <p14:creationId xmlns:p14="http://schemas.microsoft.com/office/powerpoint/2010/main" val="2107892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fade">
                                      <p:cBhvr>
                                        <p:cTn id="10" dur="1000"/>
                                        <p:tgtEl>
                                          <p:spTgt spid="15">
                                            <p:graphicEl>
                                              <a:chart seriesIdx="-3" categoryIdx="-3" bldStep="gridLegen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fade">
                                      <p:cBhvr>
                                        <p:cTn id="15" dur="1000"/>
                                        <p:tgtEl>
                                          <p:spTgt spid="15">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par>
                          <p:cTn id="21" fill="hold">
                            <p:stCondLst>
                              <p:cond delay="1000"/>
                            </p:stCondLst>
                            <p:childTnLst>
                              <p:par>
                                <p:cTn id="22" presetID="21" presetClass="entr" presetSubtype="1" fill="hold" grpId="0" nodeType="afterEffect">
                                  <p:stCondLst>
                                    <p:cond delay="0"/>
                                  </p:stCondLst>
                                  <p:childTnLst>
                                    <p:set>
                                      <p:cBhvr>
                                        <p:cTn id="23"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heel(1)">
                                      <p:cBhvr>
                                        <p:cTn id="24" dur="500"/>
                                        <p:tgtEl>
                                          <p:spTgt spid="6">
                                            <p:graphicEl>
                                              <a:chart seriesIdx="-3" categoryIdx="-3" bldStep="gridLegend"/>
                                            </p:graphicEl>
                                          </p:spTgt>
                                        </p:tgtEl>
                                      </p:cBhvr>
                                    </p:animEffect>
                                  </p:childTnLst>
                                </p:cTn>
                              </p:par>
                            </p:childTnLst>
                          </p:cTn>
                        </p:par>
                        <p:par>
                          <p:cTn id="25" fill="hold">
                            <p:stCondLst>
                              <p:cond delay="1500"/>
                            </p:stCondLst>
                            <p:childTnLst>
                              <p:par>
                                <p:cTn id="26" presetID="21" presetClass="entr" presetSubtype="1" fill="hold" grpId="0" nodeType="afterEffect">
                                  <p:stCondLst>
                                    <p:cond delay="0"/>
                                  </p:stCondLst>
                                  <p:childTnLst>
                                    <p:set>
                                      <p:cBhvr>
                                        <p:cTn id="27"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heel(1)">
                                      <p:cBhvr>
                                        <p:cTn id="28" dur="500"/>
                                        <p:tgtEl>
                                          <p:spTgt spid="6">
                                            <p:graphicEl>
                                              <a:chart seriesIdx="-4" categoryIdx="0" bldStep="category"/>
                                            </p:graphicEl>
                                          </p:spTgt>
                                        </p:tgtEl>
                                      </p:cBhvr>
                                    </p:animEffect>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heel(1)">
                                      <p:cBhvr>
                                        <p:cTn id="32" dur="500"/>
                                        <p:tgtEl>
                                          <p:spTgt spid="6">
                                            <p:graphicEl>
                                              <a:chart seriesIdx="-4" categoryIdx="1" bldStep="category"/>
                                            </p:graphicEl>
                                          </p:spTgt>
                                        </p:tgtEl>
                                      </p:cBhvr>
                                    </p:animEffect>
                                  </p:childTnLst>
                                </p:cTn>
                              </p:par>
                            </p:childTnLst>
                          </p:cTn>
                        </p:par>
                        <p:par>
                          <p:cTn id="33" fill="hold">
                            <p:stCondLst>
                              <p:cond delay="2500"/>
                            </p:stCondLst>
                            <p:childTnLst>
                              <p:par>
                                <p:cTn id="34" presetID="21" presetClass="entr" presetSubtype="1" fill="hold" grpId="0" nodeType="afterEffect">
                                  <p:stCondLst>
                                    <p:cond delay="0"/>
                                  </p:stCondLst>
                                  <p:childTnLst>
                                    <p:set>
                                      <p:cBhvr>
                                        <p:cTn id="35"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heel(1)">
                                      <p:cBhvr>
                                        <p:cTn id="36" dur="500"/>
                                        <p:tgtEl>
                                          <p:spTgt spid="6">
                                            <p:graphicEl>
                                              <a:chart seriesIdx="-4" categoryIdx="2" bldStep="category"/>
                                            </p:graphicEl>
                                          </p:spTgt>
                                        </p:tgtEl>
                                      </p:cBhvr>
                                    </p:animEffect>
                                  </p:childTnLst>
                                </p:cTn>
                              </p:par>
                            </p:childTnLst>
                          </p:cTn>
                        </p:par>
                        <p:par>
                          <p:cTn id="37" fill="hold">
                            <p:stCondLst>
                              <p:cond delay="3000"/>
                            </p:stCondLst>
                            <p:childTnLst>
                              <p:par>
                                <p:cTn id="38" presetID="21" presetClass="entr" presetSubtype="1" fill="hold" grpId="0" nodeType="afterEffect">
                                  <p:stCondLst>
                                    <p:cond delay="0"/>
                                  </p:stCondLst>
                                  <p:childTnLst>
                                    <p:set>
                                      <p:cBhvr>
                                        <p:cTn id="39"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heel(1)">
                                      <p:cBhvr>
                                        <p:cTn id="40" dur="500"/>
                                        <p:tgtEl>
                                          <p:spTgt spid="6">
                                            <p:graphicEl>
                                              <a:chart seriesIdx="-4" categoryIdx="3" bldStep="category"/>
                                            </p:graphicEl>
                                          </p:spTgt>
                                        </p:tgtEl>
                                      </p:cBhvr>
                                    </p:animEffect>
                                  </p:childTnLst>
                                </p:cTn>
                              </p:par>
                            </p:childTnLst>
                          </p:cTn>
                        </p:par>
                        <p:par>
                          <p:cTn id="41" fill="hold">
                            <p:stCondLst>
                              <p:cond delay="3500"/>
                            </p:stCondLst>
                            <p:childTnLst>
                              <p:par>
                                <p:cTn id="42" presetID="21" presetClass="entr" presetSubtype="1" fill="hold" grpId="0" nodeType="afterEffect">
                                  <p:stCondLst>
                                    <p:cond delay="0"/>
                                  </p:stCondLst>
                                  <p:childTnLst>
                                    <p:set>
                                      <p:cBhvr>
                                        <p:cTn id="43"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heel(1)">
                                      <p:cBhvr>
                                        <p:cTn id="44" dur="500"/>
                                        <p:tgtEl>
                                          <p:spTgt spid="6">
                                            <p:graphicEl>
                                              <a:chart seriesIdx="-4" categoryIdx="4" bldStep="category"/>
                                            </p:graphicEl>
                                          </p:spTgt>
                                        </p:tgtEl>
                                      </p:cBhvr>
                                    </p:animEffect>
                                  </p:childTnLst>
                                </p:cTn>
                              </p:par>
                            </p:childTnLst>
                          </p:cTn>
                        </p:par>
                        <p:par>
                          <p:cTn id="45" fill="hold">
                            <p:stCondLst>
                              <p:cond delay="4000"/>
                            </p:stCondLst>
                            <p:childTnLst>
                              <p:par>
                                <p:cTn id="46" presetID="21" presetClass="entr" presetSubtype="1" fill="hold" grpId="0" nodeType="afterEffect">
                                  <p:stCondLst>
                                    <p:cond delay="0"/>
                                  </p:stCondLst>
                                  <p:childTnLst>
                                    <p:set>
                                      <p:cBhvr>
                                        <p:cTn id="47"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heel(1)">
                                      <p:cBhvr>
                                        <p:cTn id="48" dur="500"/>
                                        <p:tgtEl>
                                          <p:spTgt spid="6">
                                            <p:graphicEl>
                                              <a:chart seriesIdx="-4" categoryIdx="5" bldStep="category"/>
                                            </p:graphicEl>
                                          </p:spTgt>
                                        </p:tgtEl>
                                      </p:cBhvr>
                                    </p:animEffect>
                                  </p:childTnLst>
                                </p:cTn>
                              </p:par>
                            </p:childTnLst>
                          </p:cTn>
                        </p:par>
                        <p:par>
                          <p:cTn id="49" fill="hold">
                            <p:stCondLst>
                              <p:cond delay="4500"/>
                            </p:stCondLst>
                            <p:childTnLst>
                              <p:par>
                                <p:cTn id="50" presetID="21" presetClass="entr" presetSubtype="1" fill="hold" grpId="0" nodeType="afterEffect">
                                  <p:stCondLst>
                                    <p:cond delay="0"/>
                                  </p:stCondLst>
                                  <p:childTnLst>
                                    <p:set>
                                      <p:cBhvr>
                                        <p:cTn id="51"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heel(1)">
                                      <p:cBhvr>
                                        <p:cTn id="52" dur="500"/>
                                        <p:tgtEl>
                                          <p:spTgt spid="6">
                                            <p:graphicEl>
                                              <a:chart seriesIdx="-4" categoryIdx="6" bldStep="category"/>
                                            </p:graphicEl>
                                          </p:spTgt>
                                        </p:tgtEl>
                                      </p:cBhvr>
                                    </p:animEffect>
                                  </p:childTnLst>
                                </p:cTn>
                              </p:par>
                            </p:childTnLst>
                          </p:cTn>
                        </p:par>
                        <p:par>
                          <p:cTn id="53" fill="hold">
                            <p:stCondLst>
                              <p:cond delay="5000"/>
                            </p:stCondLst>
                            <p:childTnLst>
                              <p:par>
                                <p:cTn id="54" presetID="21" presetClass="entr" presetSubtype="1" fill="hold" grpId="0" nodeType="afterEffect">
                                  <p:stCondLst>
                                    <p:cond delay="0"/>
                                  </p:stCondLst>
                                  <p:childTnLst>
                                    <p:set>
                                      <p:cBhvr>
                                        <p:cTn id="55"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heel(1)">
                                      <p:cBhvr>
                                        <p:cTn id="56" dur="500"/>
                                        <p:tgtEl>
                                          <p:spTgt spid="6">
                                            <p:graphicEl>
                                              <a:chart seriesIdx="-4" categoryIdx="7" bldStep="category"/>
                                            </p:graphicEl>
                                          </p:spTgt>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childTnLst>
                                </p:cTn>
                              </p:par>
                              <p:par>
                                <p:cTn id="61" presetID="10"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P spid="4" grpId="0"/>
      <p:bldP spid="5" grpId="0"/>
      <p:bldGraphic spid="15" grpId="0">
        <p:bldSub>
          <a:bldChart bld="series"/>
        </p:bldSub>
      </p:bldGraphic>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RX_PR.9251_SL.447dff20_IT.04544c3ddda9"/>
          <p:cNvSpPr txBox="1">
            <a:spLocks/>
          </p:cNvSpPr>
          <p:nvPr/>
        </p:nvSpPr>
        <p:spPr bwMode="auto">
          <a:xfrm>
            <a:off x="-37568" y="240400"/>
            <a:ext cx="11558790" cy="683013"/>
          </a:xfrm>
          <a:prstGeom prst="rect">
            <a:avLst/>
          </a:prstGeom>
          <a:noFill/>
          <a:ln w="9525" algn="ctr">
            <a:noFill/>
            <a:miter lim="800000"/>
            <a:headEnd/>
            <a:tailEnd/>
          </a:ln>
        </p:spPr>
        <p:txBody>
          <a:bodyPr vert="horz" wrap="none" lIns="303292" tIns="157712" rIns="303292" bIns="157712" numCol="1" rtlCol="0" anchor="ctr" anchorCtr="0" compatLnSpc="1">
            <a:prstTxWarp prst="textNoShape">
              <a:avLst/>
            </a:prstTxWarp>
            <a:noAutofit/>
          </a:bodyPr>
          <a:lst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r>
              <a:rPr lang="en-US" sz="2400" kern="0" dirty="0" smtClean="0">
                <a:cs typeface="Arial"/>
              </a:rPr>
              <a:t>Majority of organizations are using or plan to use Digital Twins in the next year </a:t>
            </a:r>
          </a:p>
          <a:p>
            <a:r>
              <a:rPr lang="en-US" sz="2400" kern="0" dirty="0" smtClean="0">
                <a:cs typeface="Arial"/>
              </a:rPr>
              <a:t>itself </a:t>
            </a:r>
            <a:endParaRPr lang="en-US" sz="2400" i="1" kern="0" dirty="0">
              <a:cs typeface="Arial"/>
            </a:endParaRPr>
          </a:p>
        </p:txBody>
      </p:sp>
      <p:sp>
        <p:nvSpPr>
          <p:cNvPr id="15" name="TY.RX_PR.ec9b_SL.1214584c_IT.6d69415c2e9a"/>
          <p:cNvSpPr txBox="1">
            <a:spLocks/>
          </p:cNvSpPr>
          <p:nvPr/>
        </p:nvSpPr>
        <p:spPr>
          <a:xfrm>
            <a:off x="6864761" y="625258"/>
            <a:ext cx="9406870" cy="6760280"/>
          </a:xfrm>
          <a:prstGeom prst="rect">
            <a:avLst/>
          </a:prstGeom>
        </p:spPr>
        <p:txBody>
          <a:bodyPr vert="horz" wrap="none" lIns="228600" tIns="118872" rIns="228600" bIns="118872" rtlCol="0" anchor="ctr" anchorCtr="0">
            <a:noAutofit/>
          </a:bodyPr>
          <a:lst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endParaRPr lang="en-US" sz="2400" b="0" kern="0" dirty="0">
              <a:latin typeface="Arial"/>
              <a:cs typeface="Arial"/>
            </a:endParaRPr>
          </a:p>
        </p:txBody>
      </p:sp>
      <p:sp>
        <p:nvSpPr>
          <p:cNvPr id="19" name="TextBox 18"/>
          <p:cNvSpPr txBox="1"/>
          <p:nvPr/>
        </p:nvSpPr>
        <p:spPr>
          <a:xfrm>
            <a:off x="0" y="6493862"/>
            <a:ext cx="738130" cy="369332"/>
          </a:xfrm>
          <a:prstGeom prst="rect">
            <a:avLst/>
          </a:prstGeom>
          <a:noFill/>
        </p:spPr>
        <p:txBody>
          <a:bodyPr wrap="square" rtlCol="0">
            <a:spAutoFit/>
          </a:bodyPr>
          <a:lstStyle/>
          <a:p>
            <a:r>
              <a:rPr lang="en-US" sz="2000" dirty="0" smtClean="0">
                <a:solidFill>
                  <a:srgbClr val="00CC00"/>
                </a:solidFill>
                <a:sym typeface="Wingdings" panose="05000000000000000000" pitchFamily="2" charset="2"/>
              </a:rPr>
              <a:t></a:t>
            </a:r>
            <a:endParaRPr lang="en-US" sz="2000" dirty="0">
              <a:solidFill>
                <a:srgbClr val="00CC00"/>
              </a:solidFill>
            </a:endParaRPr>
          </a:p>
        </p:txBody>
      </p:sp>
      <p:sp>
        <p:nvSpPr>
          <p:cNvPr id="6" name="TextBox 5"/>
          <p:cNvSpPr txBox="1"/>
          <p:nvPr/>
        </p:nvSpPr>
        <p:spPr>
          <a:xfrm>
            <a:off x="503174" y="5948288"/>
            <a:ext cx="9931079" cy="341632"/>
          </a:xfrm>
          <a:prstGeom prst="rect">
            <a:avLst/>
          </a:prstGeom>
          <a:noFill/>
        </p:spPr>
        <p:txBody>
          <a:bodyPr wrap="square" rtlCol="0">
            <a:spAutoFit/>
          </a:bodyPr>
          <a:lstStyle/>
          <a:p>
            <a:pPr algn="l"/>
            <a:r>
              <a:rPr lang="en-US" sz="1800" dirty="0"/>
              <a:t>In your </a:t>
            </a:r>
            <a:r>
              <a:rPr lang="en-US" sz="1800" dirty="0" err="1"/>
              <a:t>IoT</a:t>
            </a:r>
            <a:r>
              <a:rPr lang="en-US" sz="1800" dirty="0"/>
              <a:t> </a:t>
            </a:r>
            <a:r>
              <a:rPr lang="en-US" sz="1800" dirty="0" smtClean="0"/>
              <a:t>solution implementation, </a:t>
            </a:r>
            <a:r>
              <a:rPr lang="en-US" sz="1800" dirty="0"/>
              <a:t>is your </a:t>
            </a:r>
            <a:r>
              <a:rPr lang="en-US" sz="1800" dirty="0" smtClean="0"/>
              <a:t>organization also adopting </a:t>
            </a:r>
            <a:r>
              <a:rPr lang="en-US" sz="1800" dirty="0"/>
              <a:t>digital </a:t>
            </a:r>
            <a:r>
              <a:rPr lang="en-US" sz="1800" dirty="0" smtClean="0"/>
              <a:t>twins?</a:t>
            </a:r>
            <a:endParaRPr lang="en-US" sz="1800" dirty="0"/>
          </a:p>
        </p:txBody>
      </p:sp>
      <p:sp>
        <p:nvSpPr>
          <p:cNvPr id="7" name="TextBox 6"/>
          <p:cNvSpPr txBox="1"/>
          <p:nvPr/>
        </p:nvSpPr>
        <p:spPr>
          <a:xfrm>
            <a:off x="261543" y="5293506"/>
            <a:ext cx="3298785" cy="313932"/>
          </a:xfrm>
          <a:prstGeom prst="rect">
            <a:avLst/>
          </a:prstGeom>
          <a:noFill/>
        </p:spPr>
        <p:txBody>
          <a:bodyPr wrap="square" rtlCol="0">
            <a:spAutoFit/>
          </a:bodyPr>
          <a:lstStyle/>
          <a:p>
            <a:r>
              <a:rPr lang="en-US" sz="1600" dirty="0" smtClean="0"/>
              <a:t>Source: Gartner, 2017</a:t>
            </a:r>
            <a:endParaRPr lang="en-US" sz="1600" dirty="0"/>
          </a:p>
        </p:txBody>
      </p:sp>
      <p:grpSp>
        <p:nvGrpSpPr>
          <p:cNvPr id="21" name="Group 20"/>
          <p:cNvGrpSpPr/>
          <p:nvPr/>
        </p:nvGrpSpPr>
        <p:grpSpPr>
          <a:xfrm>
            <a:off x="503174" y="923413"/>
            <a:ext cx="11659189" cy="4470390"/>
            <a:chOff x="2816138" y="1376731"/>
            <a:chExt cx="8696835" cy="3823906"/>
          </a:xfrm>
        </p:grpSpPr>
        <p:grpSp>
          <p:nvGrpSpPr>
            <p:cNvPr id="22" name="Group 21"/>
            <p:cNvGrpSpPr/>
            <p:nvPr/>
          </p:nvGrpSpPr>
          <p:grpSpPr>
            <a:xfrm>
              <a:off x="3290889" y="1376731"/>
              <a:ext cx="5712011" cy="3823906"/>
              <a:chOff x="3290889" y="1376731"/>
              <a:chExt cx="5712011" cy="3823906"/>
            </a:xfrm>
          </p:grpSpPr>
          <p:sp>
            <p:nvSpPr>
              <p:cNvPr id="36" name="Rectangle 35"/>
              <p:cNvSpPr/>
              <p:nvPr/>
            </p:nvSpPr>
            <p:spPr bwMode="gray">
              <a:xfrm>
                <a:off x="7943956" y="5030540"/>
                <a:ext cx="1058944" cy="170097"/>
              </a:xfrm>
              <a:prstGeom prst="rect">
                <a:avLst/>
              </a:prstGeom>
            </p:spPr>
            <p:txBody>
              <a:bodyPr wrap="none" lIns="45720" rIns="45720" anchor="b">
                <a:spAutoFit/>
              </a:bodyPr>
              <a:lstStyle/>
              <a:p>
                <a:pPr marL="0" marR="0" algn="r">
                  <a:spcBef>
                    <a:spcPts val="0"/>
                  </a:spcBef>
                  <a:spcAft>
                    <a:spcPts val="0"/>
                  </a:spcAft>
                </a:pPr>
                <a:r>
                  <a:rPr lang="en-US" sz="800" dirty="0">
                    <a:solidFill>
                      <a:srgbClr val="7F7F7F"/>
                    </a:solidFill>
                    <a:latin typeface="Arial" panose="020B0604020202020204" pitchFamily="34" charset="0"/>
                    <a:ea typeface="Calibri" panose="020F0502020204030204" pitchFamily="34" charset="0"/>
                    <a:cs typeface="Times New Roman" panose="02020603050405020304" pitchFamily="18" charset="0"/>
                  </a:rPr>
                  <a:t>© </a:t>
                </a:r>
                <a:r>
                  <a:rPr lang="en-US" sz="800" dirty="0" smtClean="0">
                    <a:solidFill>
                      <a:srgbClr val="7F7F7F"/>
                    </a:solidFill>
                    <a:latin typeface="Arial" panose="020B0604020202020204" pitchFamily="34" charset="0"/>
                    <a:ea typeface="Calibri" panose="020F0502020204030204" pitchFamily="34" charset="0"/>
                    <a:cs typeface="Times New Roman" panose="02020603050405020304" pitchFamily="18" charset="0"/>
                  </a:rPr>
                  <a:t>2017 </a:t>
                </a:r>
                <a:r>
                  <a:rPr lang="en-US" sz="800" dirty="0">
                    <a:solidFill>
                      <a:srgbClr val="7F7F7F"/>
                    </a:solidFill>
                    <a:latin typeface="Arial" panose="020B0604020202020204" pitchFamily="34" charset="0"/>
                    <a:ea typeface="Calibri" panose="020F0502020204030204" pitchFamily="34" charset="0"/>
                    <a:cs typeface="Times New Roman" panose="02020603050405020304" pitchFamily="18" charset="0"/>
                  </a:rPr>
                  <a:t>Gartner, Inc</a:t>
                </a:r>
                <a:r>
                  <a:rPr lang="en-US" sz="800" dirty="0" smtClean="0">
                    <a:solidFill>
                      <a:srgbClr val="7F7F7F"/>
                    </a:solidFill>
                    <a:latin typeface="Arial" panose="020B0604020202020204" pitchFamily="34" charset="0"/>
                    <a:ea typeface="Calibri" panose="020F0502020204030204" pitchFamily="34" charset="0"/>
                    <a:cs typeface="Times New Roman" panose="02020603050405020304" pitchFamily="18" charset="0"/>
                  </a:rPr>
                  <a:t>.</a:t>
                </a:r>
                <a:endParaRPr lang="en-US"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4" name="Chart 33"/>
              <p:cNvGraphicFramePr/>
              <p:nvPr>
                <p:extLst/>
              </p:nvPr>
            </p:nvGraphicFramePr>
            <p:xfrm>
              <a:off x="3290889" y="1376731"/>
              <a:ext cx="2376486" cy="3448050"/>
            </p:xfrm>
            <a:graphic>
              <a:graphicData uri="http://schemas.openxmlformats.org/drawingml/2006/chart">
                <c:chart xmlns:c="http://schemas.openxmlformats.org/drawingml/2006/chart" xmlns:r="http://schemas.openxmlformats.org/officeDocument/2006/relationships" r:id="rId3"/>
              </a:graphicData>
            </a:graphic>
          </p:graphicFrame>
        </p:grpSp>
        <p:sp>
          <p:nvSpPr>
            <p:cNvPr id="23" name="TY.RX_PR.ec9b_SL.1214584c_IT.51f193463714"/>
            <p:cNvSpPr txBox="1">
              <a:spLocks/>
            </p:cNvSpPr>
            <p:nvPr/>
          </p:nvSpPr>
          <p:spPr bwMode="gray">
            <a:xfrm>
              <a:off x="3252788" y="4777529"/>
              <a:ext cx="1721685" cy="249675"/>
            </a:xfrm>
            <a:prstGeom prst="rect">
              <a:avLst/>
            </a:prstGeom>
          </p:spPr>
          <p:txBody>
            <a:bodyPr vert="horz" wrap="none" lIns="0" tIns="0" rIns="0" bIns="0" rtlCol="0" anchor="ctr" anchorCtr="0">
              <a:noAutofit/>
            </a:bodyPr>
            <a:lst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algn="ctr"/>
              <a:r>
                <a:rPr sz="1000" kern="0" dirty="0">
                  <a:solidFill>
                    <a:srgbClr val="000000"/>
                  </a:solidFill>
                  <a:cs typeface="Arial"/>
                </a:rPr>
                <a:t>Percentage of Respondents</a:t>
              </a:r>
            </a:p>
          </p:txBody>
        </p:sp>
        <p:sp>
          <p:nvSpPr>
            <p:cNvPr id="24" name="TY.RX_PR.ec9b_SL.1214584c_IT.f40d0c1114fb"/>
            <p:cNvSpPr txBox="1">
              <a:spLocks/>
            </p:cNvSpPr>
            <p:nvPr/>
          </p:nvSpPr>
          <p:spPr bwMode="gray">
            <a:xfrm>
              <a:off x="3290888" y="5030540"/>
              <a:ext cx="2973571" cy="110800"/>
            </a:xfrm>
            <a:prstGeom prst="rect">
              <a:avLst/>
            </a:prstGeom>
          </p:spPr>
          <p:txBody>
            <a:bodyPr vert="horz" wrap="none" lIns="0" tIns="0" rIns="0" bIns="0" rtlCol="0" anchor="ctr" anchorCtr="0">
              <a:spAutoFit/>
            </a:bodyPr>
            <a:lst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eaLnBrk="0" hangingPunct="0">
                <a:spcBef>
                  <a:spcPts val="0"/>
                </a:spcBef>
                <a:spcAft>
                  <a:spcPts val="0"/>
                </a:spcAft>
              </a:pPr>
              <a:r>
                <a:rPr sz="800" b="0" dirty="0">
                  <a:solidFill>
                    <a:srgbClr val="7F7F7F"/>
                  </a:solidFill>
                  <a:latin typeface="Arial" panose="020B0604020202020204" pitchFamily="34" charset="0"/>
                  <a:ea typeface="Calibri" panose="020F0502020204030204" pitchFamily="34" charset="0"/>
                  <a:cs typeface="Times New Roman" panose="02020603050405020304" pitchFamily="18" charset="0"/>
                </a:rPr>
                <a:t>Base: All respondents, </a:t>
              </a:r>
              <a:r>
                <a:rPr sz="800" b="0" dirty="0" smtClean="0">
                  <a:solidFill>
                    <a:srgbClr val="7F7F7F"/>
                  </a:solidFill>
                  <a:latin typeface="Arial" panose="020B0604020202020204" pitchFamily="34" charset="0"/>
                  <a:ea typeface="Calibri" panose="020F0502020204030204" pitchFamily="34" charset="0"/>
                  <a:cs typeface="Times New Roman" panose="02020603050405020304" pitchFamily="18" charset="0"/>
                </a:rPr>
                <a:t>excluding "don't know" responses, n = 200</a:t>
              </a:r>
              <a:endParaRPr sz="800" b="0" dirty="0">
                <a:solidFill>
                  <a:srgbClr val="7F7F7F"/>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bwMode="gray">
            <a:xfrm>
              <a:off x="5096534" y="4341834"/>
              <a:ext cx="3910224" cy="410697"/>
            </a:xfrm>
            <a:prstGeom prst="rect">
              <a:avLst/>
            </a:prstGeom>
          </p:spPr>
          <p:txBody>
            <a:bodyPr wrap="none" anchor="ctr">
              <a:spAutoFit/>
            </a:bodyPr>
            <a:lstStyle/>
            <a:p>
              <a:pPr algn="l"/>
              <a:fld id="{8A6C8438-2367-4680-ACE4-4819AA6FC572}" type="CATEGORYNAME">
                <a:rPr lang="en-IE" sz="2800" smtClean="0">
                  <a:solidFill>
                    <a:srgbClr val="000000"/>
                  </a:solidFill>
                </a:rPr>
                <a:pPr algn="l"/>
                <a:t>Not familiar with this technology</a:t>
              </a:fld>
              <a:endParaRPr lang="en-IE" sz="2800" dirty="0">
                <a:solidFill>
                  <a:srgbClr val="000000"/>
                </a:solidFill>
              </a:endParaRPr>
            </a:p>
          </p:txBody>
        </p:sp>
        <p:sp>
          <p:nvSpPr>
            <p:cNvPr id="26" name="Rectangle 25"/>
            <p:cNvSpPr/>
            <p:nvPr/>
          </p:nvSpPr>
          <p:spPr bwMode="gray">
            <a:xfrm>
              <a:off x="5096534" y="3922855"/>
              <a:ext cx="3911419" cy="410697"/>
            </a:xfrm>
            <a:prstGeom prst="rect">
              <a:avLst/>
            </a:prstGeom>
          </p:spPr>
          <p:txBody>
            <a:bodyPr wrap="none" anchor="ctr">
              <a:spAutoFit/>
            </a:bodyPr>
            <a:lstStyle/>
            <a:p>
              <a:pPr algn="l"/>
              <a:r>
                <a:rPr lang="en-IE" sz="2800" dirty="0" smtClean="0">
                  <a:solidFill>
                    <a:srgbClr val="000000"/>
                  </a:solidFill>
                </a:rPr>
                <a:t>Not planning to use digital twins</a:t>
              </a:r>
              <a:endParaRPr lang="en-IE" sz="2800" dirty="0">
                <a:solidFill>
                  <a:srgbClr val="000000"/>
                </a:solidFill>
              </a:endParaRPr>
            </a:p>
          </p:txBody>
        </p:sp>
        <p:sp>
          <p:nvSpPr>
            <p:cNvPr id="27" name="Rectangle 26"/>
            <p:cNvSpPr/>
            <p:nvPr/>
          </p:nvSpPr>
          <p:spPr bwMode="gray">
            <a:xfrm>
              <a:off x="5096534" y="3491070"/>
              <a:ext cx="6238278" cy="410697"/>
            </a:xfrm>
            <a:prstGeom prst="rect">
              <a:avLst/>
            </a:prstGeom>
          </p:spPr>
          <p:txBody>
            <a:bodyPr wrap="none" anchor="ctr">
              <a:spAutoFit/>
            </a:bodyPr>
            <a:lstStyle/>
            <a:p>
              <a:pPr algn="l"/>
              <a:r>
                <a:rPr lang="en-IE" sz="2800" dirty="0" smtClean="0">
                  <a:solidFill>
                    <a:srgbClr val="000000"/>
                  </a:solidFill>
                </a:rPr>
                <a:t>Not using, but planning to use in four or more years</a:t>
              </a:r>
              <a:endParaRPr lang="en-IE" sz="2800" dirty="0">
                <a:solidFill>
                  <a:srgbClr val="000000"/>
                </a:solidFill>
              </a:endParaRPr>
            </a:p>
          </p:txBody>
        </p:sp>
        <p:sp>
          <p:nvSpPr>
            <p:cNvPr id="28" name="Rectangle 27"/>
            <p:cNvSpPr/>
            <p:nvPr/>
          </p:nvSpPr>
          <p:spPr bwMode="gray">
            <a:xfrm>
              <a:off x="5096534" y="3073273"/>
              <a:ext cx="6416439" cy="410697"/>
            </a:xfrm>
            <a:prstGeom prst="rect">
              <a:avLst/>
            </a:prstGeom>
          </p:spPr>
          <p:txBody>
            <a:bodyPr wrap="none" anchor="ctr">
              <a:spAutoFit/>
            </a:bodyPr>
            <a:lstStyle/>
            <a:p>
              <a:pPr algn="l"/>
              <a:r>
                <a:rPr lang="en-IE" sz="2800" dirty="0" smtClean="0">
                  <a:solidFill>
                    <a:srgbClr val="000000"/>
                  </a:solidFill>
                </a:rPr>
                <a:t>Not using, but planning to use in the next three years</a:t>
              </a:r>
              <a:endParaRPr lang="en-IE" sz="2800" dirty="0">
                <a:solidFill>
                  <a:srgbClr val="000000"/>
                </a:solidFill>
              </a:endParaRPr>
            </a:p>
          </p:txBody>
        </p:sp>
        <p:sp>
          <p:nvSpPr>
            <p:cNvPr id="29" name="Rectangle 28"/>
            <p:cNvSpPr/>
            <p:nvPr/>
          </p:nvSpPr>
          <p:spPr bwMode="gray">
            <a:xfrm>
              <a:off x="5096534" y="2396313"/>
              <a:ext cx="5596180" cy="410697"/>
            </a:xfrm>
            <a:prstGeom prst="rect">
              <a:avLst/>
            </a:prstGeom>
          </p:spPr>
          <p:txBody>
            <a:bodyPr wrap="none" anchor="ctr">
              <a:spAutoFit/>
            </a:bodyPr>
            <a:lstStyle/>
            <a:p>
              <a:pPr algn="l"/>
              <a:fld id="{5CF02F06-0262-412D-8D86-8B6C353F6D9D}" type="CATEGORYNAME">
                <a:rPr lang="en-IE" sz="2800">
                  <a:solidFill>
                    <a:srgbClr val="000000"/>
                  </a:solidFill>
                </a:rPr>
                <a:pPr algn="l"/>
                <a:t>Not using, but planning to use in the next year</a:t>
              </a:fld>
              <a:endParaRPr lang="en-IE" sz="2800" dirty="0">
                <a:solidFill>
                  <a:srgbClr val="000000"/>
                </a:solidFill>
              </a:endParaRPr>
            </a:p>
          </p:txBody>
        </p:sp>
        <p:sp>
          <p:nvSpPr>
            <p:cNvPr id="30" name="Rectangle 29"/>
            <p:cNvSpPr/>
            <p:nvPr/>
          </p:nvSpPr>
          <p:spPr bwMode="gray">
            <a:xfrm>
              <a:off x="5096534" y="1642424"/>
              <a:ext cx="3225079" cy="410697"/>
            </a:xfrm>
            <a:prstGeom prst="rect">
              <a:avLst/>
            </a:prstGeom>
          </p:spPr>
          <p:txBody>
            <a:bodyPr wrap="none" anchor="ctr">
              <a:spAutoFit/>
            </a:bodyPr>
            <a:lstStyle/>
            <a:p>
              <a:pPr algn="l"/>
              <a:r>
                <a:rPr lang="en-IE" sz="2800" dirty="0" smtClean="0">
                  <a:solidFill>
                    <a:srgbClr val="000000"/>
                  </a:solidFill>
                </a:rPr>
                <a:t>Already using digital twins</a:t>
              </a:r>
              <a:endParaRPr lang="en-IE" sz="2800" dirty="0">
                <a:solidFill>
                  <a:srgbClr val="000000"/>
                </a:solidFill>
              </a:endParaRPr>
            </a:p>
          </p:txBody>
        </p:sp>
        <p:sp>
          <p:nvSpPr>
            <p:cNvPr id="31" name="Rectangle 30"/>
            <p:cNvSpPr/>
            <p:nvPr/>
          </p:nvSpPr>
          <p:spPr bwMode="gray">
            <a:xfrm>
              <a:off x="3894603" y="1517224"/>
              <a:ext cx="1175872" cy="1461977"/>
            </a:xfrm>
            <a:prstGeom prst="rect">
              <a:avLst/>
            </a:prstGeom>
            <a:noFill/>
            <a:ln w="19050" cap="flat" cmpd="sng" algn="ctr">
              <a:solidFill>
                <a:srgbClr val="E5550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IE" sz="1800" dirty="0" err="1" smtClean="0">
                <a:solidFill>
                  <a:srgbClr val="FFFFFF"/>
                </a:solidFill>
              </a:endParaRPr>
            </a:p>
          </p:txBody>
        </p:sp>
        <p:sp>
          <p:nvSpPr>
            <p:cNvPr id="32" name="TextBox 31"/>
            <p:cNvSpPr txBox="1"/>
            <p:nvPr/>
          </p:nvSpPr>
          <p:spPr bwMode="gray">
            <a:xfrm>
              <a:off x="2816138" y="2045211"/>
              <a:ext cx="682070" cy="447555"/>
            </a:xfrm>
            <a:prstGeom prst="rect">
              <a:avLst/>
            </a:prstGeom>
            <a:noFill/>
          </p:spPr>
          <p:txBody>
            <a:bodyPr wrap="square" rtlCol="0" anchor="ctr">
              <a:spAutoFit/>
            </a:bodyPr>
            <a:lstStyle/>
            <a:p>
              <a:pPr eaLnBrk="1" fontAlgn="auto" hangingPunct="1">
                <a:lnSpc>
                  <a:spcPct val="100000"/>
                </a:lnSpc>
                <a:spcBef>
                  <a:spcPts val="0"/>
                </a:spcBef>
                <a:spcAft>
                  <a:spcPts val="0"/>
                </a:spcAft>
                <a:defRPr/>
              </a:pPr>
              <a:r>
                <a:rPr lang="en-US" sz="2800" b="1" kern="0" dirty="0" smtClean="0">
                  <a:solidFill>
                    <a:srgbClr val="E5550D"/>
                  </a:solidFill>
                </a:rPr>
                <a:t>48%</a:t>
              </a:r>
            </a:p>
          </p:txBody>
        </p:sp>
      </p:grpSp>
      <p:sp>
        <p:nvSpPr>
          <p:cNvPr id="37" name="TextBox 36"/>
          <p:cNvSpPr txBox="1"/>
          <p:nvPr/>
        </p:nvSpPr>
        <p:spPr bwMode="gray">
          <a:xfrm>
            <a:off x="1165177" y="1140602"/>
            <a:ext cx="914400" cy="1446550"/>
          </a:xfrm>
          <a:prstGeom prst="rect">
            <a:avLst/>
          </a:prstGeom>
          <a:noFill/>
        </p:spPr>
        <p:txBody>
          <a:bodyPr wrap="square" rtlCol="0" anchor="ctr">
            <a:spAutoFit/>
          </a:bodyPr>
          <a:lstStyle/>
          <a:p>
            <a:pPr eaLnBrk="1" fontAlgn="auto" hangingPunct="1">
              <a:lnSpc>
                <a:spcPct val="100000"/>
              </a:lnSpc>
              <a:spcBef>
                <a:spcPts val="0"/>
              </a:spcBef>
              <a:spcAft>
                <a:spcPts val="0"/>
              </a:spcAft>
              <a:defRPr/>
            </a:pPr>
            <a:r>
              <a:rPr lang="en-US" sz="8800" b="1" kern="0" dirty="0" smtClean="0">
                <a:solidFill>
                  <a:srgbClr val="E5550D"/>
                </a:solidFill>
              </a:rPr>
              <a:t>{</a:t>
            </a:r>
          </a:p>
        </p:txBody>
      </p:sp>
    </p:spTree>
    <p:extLst>
      <p:ext uri="{BB962C8B-B14F-4D97-AF65-F5344CB8AC3E}">
        <p14:creationId xmlns:p14="http://schemas.microsoft.com/office/powerpoint/2010/main" val="378534791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c09.deviantart.net/fs70/i/2010/153/0/9/Samurai_by_Artigas.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115" t="11113" r="11904" b="3410"/>
          <a:stretch/>
        </p:blipFill>
        <p:spPr bwMode="auto">
          <a:xfrm>
            <a:off x="3068514" y="1863969"/>
            <a:ext cx="2708031" cy="41411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Think Bimodal </a:t>
            </a:r>
            <a:r>
              <a:rPr lang="en-US" dirty="0" smtClean="0"/>
              <a:t>to Enable Next-Generation</a:t>
            </a:r>
            <a:endParaRPr lang="en-US" dirty="0"/>
          </a:p>
        </p:txBody>
      </p:sp>
      <p:sp>
        <p:nvSpPr>
          <p:cNvPr id="16" name="Rectangle 15"/>
          <p:cNvSpPr/>
          <p:nvPr/>
        </p:nvSpPr>
        <p:spPr bwMode="gray">
          <a:xfrm>
            <a:off x="3303963" y="1335878"/>
            <a:ext cx="2117969" cy="457200"/>
          </a:xfrm>
          <a:prstGeom prst="rect">
            <a:avLst/>
          </a:prstGeom>
          <a:solidFill>
            <a:srgbClr val="AC0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pPr>
            <a:r>
              <a:rPr lang="en-US" sz="2000" b="1" dirty="0" smtClean="0">
                <a:solidFill>
                  <a:srgbClr val="FFFFFF"/>
                </a:solidFill>
              </a:rPr>
              <a:t>Samurai</a:t>
            </a:r>
            <a:endParaRPr lang="en-US" sz="2000" b="1" dirty="0">
              <a:solidFill>
                <a:srgbClr val="000000"/>
              </a:solidFill>
            </a:endParaRPr>
          </a:p>
        </p:txBody>
      </p:sp>
      <p:sp>
        <p:nvSpPr>
          <p:cNvPr id="21" name="Rectangle 20"/>
          <p:cNvSpPr/>
          <p:nvPr/>
        </p:nvSpPr>
        <p:spPr bwMode="gray">
          <a:xfrm>
            <a:off x="6615026" y="1335878"/>
            <a:ext cx="2117969" cy="457200"/>
          </a:xfrm>
          <a:prstGeom prst="rect">
            <a:avLst/>
          </a:prstGeom>
          <a:solidFill>
            <a:srgbClr val="AC0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pPr>
            <a:r>
              <a:rPr lang="en-US" sz="2000" b="1" dirty="0" smtClean="0">
                <a:solidFill>
                  <a:srgbClr val="FFFFFF"/>
                </a:solidFill>
              </a:rPr>
              <a:t>Ninja</a:t>
            </a:r>
            <a:endParaRPr lang="en-US" sz="2000" b="1" dirty="0">
              <a:solidFill>
                <a:srgbClr val="000000"/>
              </a:solidFill>
            </a:endParaRPr>
          </a:p>
        </p:txBody>
      </p:sp>
      <p:pic>
        <p:nvPicPr>
          <p:cNvPr id="1028" name="Picture 4" descr="http://www.hongyelock.com/wp-content/uploads/2013/10/Ninj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5741" y="2026879"/>
            <a:ext cx="2716540" cy="40748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8263" y="2187615"/>
            <a:ext cx="1842989" cy="757130"/>
          </a:xfrm>
          <a:prstGeom prst="rect">
            <a:avLst/>
          </a:prstGeom>
          <a:noFill/>
        </p:spPr>
        <p:txBody>
          <a:bodyPr wrap="square" rtlCol="0">
            <a:spAutoFit/>
          </a:bodyPr>
          <a:lstStyle/>
          <a:p>
            <a:pPr algn="l"/>
            <a:r>
              <a:rPr lang="en-US" b="1" dirty="0" smtClean="0"/>
              <a:t>Disciplined Evolution </a:t>
            </a:r>
            <a:endParaRPr lang="en-US" b="1" dirty="0"/>
          </a:p>
        </p:txBody>
      </p:sp>
      <p:sp>
        <p:nvSpPr>
          <p:cNvPr id="14" name="TextBox 13"/>
          <p:cNvSpPr txBox="1"/>
          <p:nvPr/>
        </p:nvSpPr>
        <p:spPr>
          <a:xfrm>
            <a:off x="9014945" y="2178878"/>
            <a:ext cx="2865905" cy="757130"/>
          </a:xfrm>
          <a:prstGeom prst="rect">
            <a:avLst/>
          </a:prstGeom>
          <a:noFill/>
        </p:spPr>
        <p:txBody>
          <a:bodyPr wrap="square" rtlCol="0">
            <a:spAutoFit/>
          </a:bodyPr>
          <a:lstStyle/>
          <a:p>
            <a:pPr algn="l"/>
            <a:r>
              <a:rPr lang="en-US" b="1" dirty="0" smtClean="0"/>
              <a:t>"</a:t>
            </a:r>
            <a:r>
              <a:rPr lang="en-US" b="1" dirty="0" smtClean="0"/>
              <a:t>Next-Generation“ Today</a:t>
            </a:r>
            <a:endParaRPr lang="en-US" b="1" dirty="0"/>
          </a:p>
        </p:txBody>
      </p:sp>
    </p:spTree>
    <p:extLst>
      <p:ext uri="{BB962C8B-B14F-4D97-AF65-F5344CB8AC3E}">
        <p14:creationId xmlns:p14="http://schemas.microsoft.com/office/powerpoint/2010/main" val="41918738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p:txBody>
          <a:bodyPr/>
          <a:lstStyle/>
          <a:p>
            <a:r>
              <a:rPr lang="en-US" dirty="0" smtClean="0"/>
              <a:t>Key Issues</a:t>
            </a:r>
            <a:endParaRPr lang="en-US" dirty="0" smtClean="0"/>
          </a:p>
        </p:txBody>
      </p:sp>
      <p:sp>
        <p:nvSpPr>
          <p:cNvPr id="6148" name="Rectangle 19"/>
          <p:cNvSpPr>
            <a:spLocks noGrp="1" noChangeArrowheads="1"/>
          </p:cNvSpPr>
          <p:nvPr>
            <p:ph type="body" sz="quarter" idx="10"/>
          </p:nvPr>
        </p:nvSpPr>
        <p:spPr/>
        <p:txBody>
          <a:bodyPr/>
          <a:lstStyle/>
          <a:p>
            <a:pPr lvl="0"/>
            <a:r>
              <a:rPr lang="en-US" dirty="0"/>
              <a:t>What business trends are shaping </a:t>
            </a:r>
            <a:r>
              <a:rPr lang="en-US" dirty="0" smtClean="0"/>
              <a:t>the need for </a:t>
            </a:r>
            <a:r>
              <a:rPr lang="en-US" dirty="0"/>
              <a:t>next generation </a:t>
            </a:r>
            <a:r>
              <a:rPr lang="en-US" dirty="0" smtClean="0"/>
              <a:t>MBSE?</a:t>
            </a:r>
          </a:p>
          <a:p>
            <a:pPr lvl="0"/>
            <a:r>
              <a:rPr lang="en-US" dirty="0"/>
              <a:t>What key technology trends </a:t>
            </a:r>
            <a:r>
              <a:rPr lang="en-US" dirty="0" smtClean="0"/>
              <a:t>shape new </a:t>
            </a:r>
            <a:r>
              <a:rPr lang="en-US" dirty="0"/>
              <a:t>MBSE opportunities and </a:t>
            </a:r>
            <a:r>
              <a:rPr lang="en-US" dirty="0" smtClean="0"/>
              <a:t>risks?</a:t>
            </a:r>
          </a:p>
          <a:p>
            <a:pPr lvl="0"/>
            <a:r>
              <a:rPr lang="en-US" dirty="0"/>
              <a:t>How </a:t>
            </a:r>
            <a:r>
              <a:rPr lang="en-US" dirty="0" smtClean="0"/>
              <a:t>can </a:t>
            </a:r>
            <a:r>
              <a:rPr lang="en-US" dirty="0"/>
              <a:t>manufacturers navigate the </a:t>
            </a:r>
            <a:r>
              <a:rPr lang="en-US" dirty="0" smtClean="0"/>
              <a:t>opportunities and risks of MBSE?</a:t>
            </a:r>
          </a:p>
          <a:p>
            <a:pPr lvl="0"/>
            <a:endParaRPr lang="en-US" dirty="0">
              <a:solidFill>
                <a:srgbClr val="B2B2B2"/>
              </a:solidFill>
            </a:endParaRPr>
          </a:p>
        </p:txBody>
      </p:sp>
    </p:spTree>
    <p:extLst>
      <p:ext uri="{BB962C8B-B14F-4D97-AF65-F5344CB8AC3E}">
        <p14:creationId xmlns:p14="http://schemas.microsoft.com/office/powerpoint/2010/main" val="733459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1897287" y="1249656"/>
            <a:ext cx="8456816" cy="1399561"/>
          </a:xfrm>
          <a:prstGeom prst="roundRect">
            <a:avLst>
              <a:gd name="adj" fmla="val 0"/>
            </a:avLst>
          </a:prstGeom>
          <a:solidFill>
            <a:srgbClr val="FCAF17"/>
          </a:solidFill>
          <a:ln w="1905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marL="111125" algn="l">
              <a:lnSpc>
                <a:spcPct val="100000"/>
              </a:lnSpc>
              <a:spcBef>
                <a:spcPct val="50000"/>
              </a:spcBef>
              <a:spcAft>
                <a:spcPct val="0"/>
              </a:spcAft>
            </a:pPr>
            <a:r>
              <a:rPr lang="en-US" sz="2000" b="1" dirty="0">
                <a:solidFill>
                  <a:srgbClr val="000000"/>
                </a:solidFill>
              </a:rPr>
              <a:t>Innovate</a:t>
            </a:r>
          </a:p>
        </p:txBody>
      </p:sp>
      <p:sp>
        <p:nvSpPr>
          <p:cNvPr id="22" name="Rounded Rectangle 21"/>
          <p:cNvSpPr/>
          <p:nvPr/>
        </p:nvSpPr>
        <p:spPr bwMode="auto">
          <a:xfrm>
            <a:off x="1897287" y="2851006"/>
            <a:ext cx="8456816" cy="1399561"/>
          </a:xfrm>
          <a:prstGeom prst="roundRect">
            <a:avLst>
              <a:gd name="adj" fmla="val 0"/>
            </a:avLst>
          </a:prstGeom>
          <a:solidFill>
            <a:srgbClr val="46A33F"/>
          </a:solidFill>
          <a:ln w="1905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marL="111125" algn="l">
              <a:lnSpc>
                <a:spcPct val="100000"/>
              </a:lnSpc>
              <a:spcBef>
                <a:spcPct val="50000"/>
              </a:spcBef>
              <a:spcAft>
                <a:spcPct val="0"/>
              </a:spcAft>
            </a:pPr>
            <a:r>
              <a:rPr lang="en-US" sz="2000" b="1" dirty="0">
                <a:solidFill>
                  <a:srgbClr val="000000"/>
                </a:solidFill>
              </a:rPr>
              <a:t>Differentiate</a:t>
            </a:r>
          </a:p>
        </p:txBody>
      </p:sp>
      <p:sp>
        <p:nvSpPr>
          <p:cNvPr id="23" name="Rounded Rectangle 22"/>
          <p:cNvSpPr/>
          <p:nvPr/>
        </p:nvSpPr>
        <p:spPr bwMode="auto">
          <a:xfrm>
            <a:off x="1897287" y="4452356"/>
            <a:ext cx="8456816" cy="1399561"/>
          </a:xfrm>
          <a:prstGeom prst="roundRect">
            <a:avLst>
              <a:gd name="adj" fmla="val 0"/>
            </a:avLst>
          </a:prstGeom>
          <a:solidFill>
            <a:srgbClr val="6697C3"/>
          </a:solidFill>
          <a:ln w="1905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marL="111125" algn="l">
              <a:lnSpc>
                <a:spcPct val="100000"/>
              </a:lnSpc>
              <a:spcBef>
                <a:spcPct val="50000"/>
              </a:spcBef>
              <a:spcAft>
                <a:spcPct val="0"/>
              </a:spcAft>
            </a:pPr>
            <a:r>
              <a:rPr lang="en-US" sz="2000" b="1" dirty="0">
                <a:solidFill>
                  <a:srgbClr val="000000"/>
                </a:solidFill>
              </a:rPr>
              <a:t>Run</a:t>
            </a:r>
          </a:p>
        </p:txBody>
      </p:sp>
      <p:sp>
        <p:nvSpPr>
          <p:cNvPr id="20" name="Freeform 19"/>
          <p:cNvSpPr/>
          <p:nvPr/>
        </p:nvSpPr>
        <p:spPr bwMode="auto">
          <a:xfrm>
            <a:off x="4322618" y="1414953"/>
            <a:ext cx="5993339" cy="1068966"/>
          </a:xfrm>
          <a:custGeom>
            <a:avLst/>
            <a:gdLst>
              <a:gd name="connsiteX0" fmla="*/ 173393 w 1040337"/>
              <a:gd name="connsiteY0" fmla="*/ 0 h 7186025"/>
              <a:gd name="connsiteX1" fmla="*/ 866944 w 1040337"/>
              <a:gd name="connsiteY1" fmla="*/ 0 h 7186025"/>
              <a:gd name="connsiteX2" fmla="*/ 989551 w 1040337"/>
              <a:gd name="connsiteY2" fmla="*/ 50786 h 7186025"/>
              <a:gd name="connsiteX3" fmla="*/ 1040336 w 1040337"/>
              <a:gd name="connsiteY3" fmla="*/ 173393 h 7186025"/>
              <a:gd name="connsiteX4" fmla="*/ 1040337 w 1040337"/>
              <a:gd name="connsiteY4" fmla="*/ 7186025 h 7186025"/>
              <a:gd name="connsiteX5" fmla="*/ 1040337 w 1040337"/>
              <a:gd name="connsiteY5" fmla="*/ 7186025 h 7186025"/>
              <a:gd name="connsiteX6" fmla="*/ 1040337 w 1040337"/>
              <a:gd name="connsiteY6" fmla="*/ 7186025 h 7186025"/>
              <a:gd name="connsiteX7" fmla="*/ 0 w 1040337"/>
              <a:gd name="connsiteY7" fmla="*/ 7186025 h 7186025"/>
              <a:gd name="connsiteX8" fmla="*/ 0 w 1040337"/>
              <a:gd name="connsiteY8" fmla="*/ 7186025 h 7186025"/>
              <a:gd name="connsiteX9" fmla="*/ 0 w 1040337"/>
              <a:gd name="connsiteY9" fmla="*/ 7186025 h 7186025"/>
              <a:gd name="connsiteX10" fmla="*/ 0 w 1040337"/>
              <a:gd name="connsiteY10" fmla="*/ 173393 h 7186025"/>
              <a:gd name="connsiteX11" fmla="*/ 50786 w 1040337"/>
              <a:gd name="connsiteY11" fmla="*/ 50786 h 7186025"/>
              <a:gd name="connsiteX12" fmla="*/ 173393 w 1040337"/>
              <a:gd name="connsiteY12" fmla="*/ 1 h 7186025"/>
              <a:gd name="connsiteX13" fmla="*/ 173393 w 1040337"/>
              <a:gd name="connsiteY13" fmla="*/ 0 h 71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0337" h="7186025">
                <a:moveTo>
                  <a:pt x="1040337" y="1197697"/>
                </a:moveTo>
                <a:lnTo>
                  <a:pt x="1040337" y="5988328"/>
                </a:lnTo>
                <a:cubicBezTo>
                  <a:pt x="1040337" y="6305978"/>
                  <a:pt x="1037692" y="6610615"/>
                  <a:pt x="1032985" y="6835223"/>
                </a:cubicBezTo>
                <a:cubicBezTo>
                  <a:pt x="1028277" y="7059830"/>
                  <a:pt x="1021892" y="7186022"/>
                  <a:pt x="1015235" y="7186015"/>
                </a:cubicBezTo>
                <a:cubicBezTo>
                  <a:pt x="676823" y="7186015"/>
                  <a:pt x="338412" y="7186022"/>
                  <a:pt x="0" y="7186022"/>
                </a:cubicBezTo>
                <a:lnTo>
                  <a:pt x="0" y="7186022"/>
                </a:lnTo>
                <a:lnTo>
                  <a:pt x="0" y="7186022"/>
                </a:lnTo>
                <a:lnTo>
                  <a:pt x="0" y="3"/>
                </a:lnTo>
                <a:lnTo>
                  <a:pt x="0" y="3"/>
                </a:lnTo>
                <a:lnTo>
                  <a:pt x="0" y="3"/>
                </a:lnTo>
                <a:lnTo>
                  <a:pt x="1015235" y="3"/>
                </a:lnTo>
                <a:cubicBezTo>
                  <a:pt x="1021892" y="3"/>
                  <a:pt x="1028277" y="126188"/>
                  <a:pt x="1032985" y="350802"/>
                </a:cubicBezTo>
                <a:cubicBezTo>
                  <a:pt x="1037692" y="575417"/>
                  <a:pt x="1040337" y="880054"/>
                  <a:pt x="1040337" y="1197697"/>
                </a:cubicBezTo>
                <a:lnTo>
                  <a:pt x="1040337" y="1197697"/>
                </a:lnTo>
                <a:close/>
              </a:path>
            </a:pathLst>
          </a:custGeom>
        </p:spPr>
        <p:txBody>
          <a:bodyPr vert="horz" lIns="0" tIns="0" rIns="45720" bIns="0" rtlCol="0">
            <a:noAutofit/>
          </a:bodyPr>
          <a:lstStyle/>
          <a:p>
            <a:pPr marL="274306"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2000" dirty="0">
                <a:solidFill>
                  <a:srgbClr val="000000"/>
                </a:solidFill>
                <a:latin typeface="Arial"/>
                <a:ea typeface="Arial Unicode MS"/>
                <a:cs typeface="Arial Unicode MS"/>
              </a:rPr>
              <a:t>Changes the way you work</a:t>
            </a:r>
          </a:p>
          <a:p>
            <a:pPr marL="274306"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2000" dirty="0">
                <a:solidFill>
                  <a:srgbClr val="000000"/>
                </a:solidFill>
                <a:latin typeface="Arial"/>
                <a:ea typeface="Arial Unicode MS"/>
                <a:cs typeface="Arial Unicode MS"/>
              </a:rPr>
              <a:t>Experiment and learn</a:t>
            </a:r>
          </a:p>
          <a:p>
            <a:pPr marL="274306"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2000" dirty="0">
                <a:solidFill>
                  <a:srgbClr val="000000"/>
                </a:solidFill>
                <a:latin typeface="Arial"/>
                <a:ea typeface="Arial Unicode MS"/>
                <a:cs typeface="Arial Unicode MS"/>
              </a:rPr>
              <a:t>Domain of "fast" innovation and partnering</a:t>
            </a:r>
          </a:p>
        </p:txBody>
      </p:sp>
      <p:sp>
        <p:nvSpPr>
          <p:cNvPr id="24" name="Freeform 23"/>
          <p:cNvSpPr/>
          <p:nvPr/>
        </p:nvSpPr>
        <p:spPr bwMode="auto">
          <a:xfrm>
            <a:off x="4334858" y="3016304"/>
            <a:ext cx="5993339" cy="1068966"/>
          </a:xfrm>
          <a:custGeom>
            <a:avLst/>
            <a:gdLst>
              <a:gd name="connsiteX0" fmla="*/ 173302 w 1039790"/>
              <a:gd name="connsiteY0" fmla="*/ 0 h 7186025"/>
              <a:gd name="connsiteX1" fmla="*/ 866488 w 1039790"/>
              <a:gd name="connsiteY1" fmla="*/ 0 h 7186025"/>
              <a:gd name="connsiteX2" fmla="*/ 989031 w 1039790"/>
              <a:gd name="connsiteY2" fmla="*/ 50759 h 7186025"/>
              <a:gd name="connsiteX3" fmla="*/ 1039790 w 1039790"/>
              <a:gd name="connsiteY3" fmla="*/ 173302 h 7186025"/>
              <a:gd name="connsiteX4" fmla="*/ 1039790 w 1039790"/>
              <a:gd name="connsiteY4" fmla="*/ 7186025 h 7186025"/>
              <a:gd name="connsiteX5" fmla="*/ 1039790 w 1039790"/>
              <a:gd name="connsiteY5" fmla="*/ 7186025 h 7186025"/>
              <a:gd name="connsiteX6" fmla="*/ 1039790 w 1039790"/>
              <a:gd name="connsiteY6" fmla="*/ 7186025 h 7186025"/>
              <a:gd name="connsiteX7" fmla="*/ 0 w 1039790"/>
              <a:gd name="connsiteY7" fmla="*/ 7186025 h 7186025"/>
              <a:gd name="connsiteX8" fmla="*/ 0 w 1039790"/>
              <a:gd name="connsiteY8" fmla="*/ 7186025 h 7186025"/>
              <a:gd name="connsiteX9" fmla="*/ 0 w 1039790"/>
              <a:gd name="connsiteY9" fmla="*/ 7186025 h 7186025"/>
              <a:gd name="connsiteX10" fmla="*/ 0 w 1039790"/>
              <a:gd name="connsiteY10" fmla="*/ 173302 h 7186025"/>
              <a:gd name="connsiteX11" fmla="*/ 50759 w 1039790"/>
              <a:gd name="connsiteY11" fmla="*/ 50759 h 7186025"/>
              <a:gd name="connsiteX12" fmla="*/ 173302 w 1039790"/>
              <a:gd name="connsiteY12" fmla="*/ 0 h 71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9790" h="7186025">
                <a:moveTo>
                  <a:pt x="1039790" y="1197698"/>
                </a:moveTo>
                <a:lnTo>
                  <a:pt x="1039790" y="5988327"/>
                </a:lnTo>
                <a:cubicBezTo>
                  <a:pt x="1039790" y="6305978"/>
                  <a:pt x="1037148" y="6610616"/>
                  <a:pt x="1032445" y="6835225"/>
                </a:cubicBezTo>
                <a:cubicBezTo>
                  <a:pt x="1027743" y="7059833"/>
                  <a:pt x="1021364" y="7186022"/>
                  <a:pt x="1014714" y="7186022"/>
                </a:cubicBezTo>
                <a:lnTo>
                  <a:pt x="0" y="7186022"/>
                </a:lnTo>
                <a:lnTo>
                  <a:pt x="0" y="7186022"/>
                </a:lnTo>
                <a:lnTo>
                  <a:pt x="0" y="7186022"/>
                </a:lnTo>
                <a:lnTo>
                  <a:pt x="0" y="3"/>
                </a:lnTo>
                <a:lnTo>
                  <a:pt x="0" y="3"/>
                </a:lnTo>
                <a:lnTo>
                  <a:pt x="0" y="3"/>
                </a:lnTo>
                <a:lnTo>
                  <a:pt x="1014714" y="3"/>
                </a:lnTo>
                <a:cubicBezTo>
                  <a:pt x="1021364" y="3"/>
                  <a:pt x="1027743" y="126192"/>
                  <a:pt x="1032445" y="350800"/>
                </a:cubicBezTo>
                <a:cubicBezTo>
                  <a:pt x="1037148" y="575409"/>
                  <a:pt x="1039790" y="880054"/>
                  <a:pt x="1039790" y="1197698"/>
                </a:cubicBezTo>
                <a:close/>
              </a:path>
            </a:pathLst>
          </a:custGeom>
        </p:spPr>
        <p:txBody>
          <a:bodyPr vert="horz" lIns="0" tIns="0" rIns="45720" bIns="0" rtlCol="0">
            <a:noAutofit/>
          </a:bodyPr>
          <a:lstStyle/>
          <a:p>
            <a:pPr marL="274306" lvl="1"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2000" dirty="0">
                <a:solidFill>
                  <a:srgbClr val="000000"/>
                </a:solidFill>
                <a:latin typeface="Arial"/>
                <a:ea typeface="Arial Unicode MS"/>
                <a:cs typeface="Arial Unicode MS"/>
              </a:rPr>
              <a:t>Driven by demand and process improvements</a:t>
            </a:r>
          </a:p>
          <a:p>
            <a:pPr marL="274306" lvl="1"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2000" dirty="0">
                <a:solidFill>
                  <a:srgbClr val="000000"/>
                </a:solidFill>
                <a:latin typeface="Arial"/>
                <a:ea typeface="Arial Unicode MS"/>
                <a:cs typeface="Arial Unicode MS"/>
              </a:rPr>
              <a:t>Medium-term change management</a:t>
            </a:r>
          </a:p>
          <a:p>
            <a:pPr marL="274306" lvl="1"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2000" dirty="0">
                <a:solidFill>
                  <a:srgbClr val="000000"/>
                </a:solidFill>
                <a:latin typeface="Arial"/>
                <a:ea typeface="Arial Unicode MS"/>
                <a:cs typeface="Arial Unicode MS"/>
              </a:rPr>
              <a:t>Ongoing optimization, incremental value</a:t>
            </a:r>
          </a:p>
        </p:txBody>
      </p:sp>
      <p:sp>
        <p:nvSpPr>
          <p:cNvPr id="25" name="Freeform 24"/>
          <p:cNvSpPr/>
          <p:nvPr/>
        </p:nvSpPr>
        <p:spPr bwMode="auto">
          <a:xfrm>
            <a:off x="4357357" y="4593245"/>
            <a:ext cx="5867298" cy="1068966"/>
          </a:xfrm>
          <a:custGeom>
            <a:avLst/>
            <a:gdLst>
              <a:gd name="connsiteX0" fmla="*/ 173302 w 1039790"/>
              <a:gd name="connsiteY0" fmla="*/ 0 h 7186025"/>
              <a:gd name="connsiteX1" fmla="*/ 866488 w 1039790"/>
              <a:gd name="connsiteY1" fmla="*/ 0 h 7186025"/>
              <a:gd name="connsiteX2" fmla="*/ 989031 w 1039790"/>
              <a:gd name="connsiteY2" fmla="*/ 50759 h 7186025"/>
              <a:gd name="connsiteX3" fmla="*/ 1039790 w 1039790"/>
              <a:gd name="connsiteY3" fmla="*/ 173302 h 7186025"/>
              <a:gd name="connsiteX4" fmla="*/ 1039790 w 1039790"/>
              <a:gd name="connsiteY4" fmla="*/ 7186025 h 7186025"/>
              <a:gd name="connsiteX5" fmla="*/ 1039790 w 1039790"/>
              <a:gd name="connsiteY5" fmla="*/ 7186025 h 7186025"/>
              <a:gd name="connsiteX6" fmla="*/ 1039790 w 1039790"/>
              <a:gd name="connsiteY6" fmla="*/ 7186025 h 7186025"/>
              <a:gd name="connsiteX7" fmla="*/ 0 w 1039790"/>
              <a:gd name="connsiteY7" fmla="*/ 7186025 h 7186025"/>
              <a:gd name="connsiteX8" fmla="*/ 0 w 1039790"/>
              <a:gd name="connsiteY8" fmla="*/ 7186025 h 7186025"/>
              <a:gd name="connsiteX9" fmla="*/ 0 w 1039790"/>
              <a:gd name="connsiteY9" fmla="*/ 7186025 h 7186025"/>
              <a:gd name="connsiteX10" fmla="*/ 0 w 1039790"/>
              <a:gd name="connsiteY10" fmla="*/ 173302 h 7186025"/>
              <a:gd name="connsiteX11" fmla="*/ 50759 w 1039790"/>
              <a:gd name="connsiteY11" fmla="*/ 50759 h 7186025"/>
              <a:gd name="connsiteX12" fmla="*/ 173302 w 1039790"/>
              <a:gd name="connsiteY12" fmla="*/ 0 h 71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9790" h="7186025">
                <a:moveTo>
                  <a:pt x="1039790" y="1197698"/>
                </a:moveTo>
                <a:lnTo>
                  <a:pt x="1039790" y="5988327"/>
                </a:lnTo>
                <a:cubicBezTo>
                  <a:pt x="1039790" y="6305978"/>
                  <a:pt x="1037148" y="6610616"/>
                  <a:pt x="1032445" y="6835225"/>
                </a:cubicBezTo>
                <a:cubicBezTo>
                  <a:pt x="1027743" y="7059833"/>
                  <a:pt x="1021364" y="7186022"/>
                  <a:pt x="1014714" y="7186022"/>
                </a:cubicBezTo>
                <a:lnTo>
                  <a:pt x="0" y="7186022"/>
                </a:lnTo>
                <a:lnTo>
                  <a:pt x="0" y="7186022"/>
                </a:lnTo>
                <a:lnTo>
                  <a:pt x="0" y="7186022"/>
                </a:lnTo>
                <a:lnTo>
                  <a:pt x="0" y="3"/>
                </a:lnTo>
                <a:lnTo>
                  <a:pt x="0" y="3"/>
                </a:lnTo>
                <a:lnTo>
                  <a:pt x="0" y="3"/>
                </a:lnTo>
                <a:lnTo>
                  <a:pt x="1014714" y="3"/>
                </a:lnTo>
                <a:cubicBezTo>
                  <a:pt x="1021364" y="3"/>
                  <a:pt x="1027743" y="126192"/>
                  <a:pt x="1032445" y="350800"/>
                </a:cubicBezTo>
                <a:cubicBezTo>
                  <a:pt x="1037148" y="575409"/>
                  <a:pt x="1039790" y="880054"/>
                  <a:pt x="1039790" y="1197698"/>
                </a:cubicBezTo>
                <a:close/>
              </a:path>
            </a:pathLst>
          </a:custGeom>
        </p:spPr>
        <p:txBody>
          <a:bodyPr vert="horz" lIns="0" tIns="0" rIns="45720" bIns="0" rtlCol="0">
            <a:noAutofit/>
          </a:bodyPr>
          <a:lstStyle/>
          <a:p>
            <a:pPr marL="274306" lvl="1"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2000" dirty="0">
                <a:solidFill>
                  <a:srgbClr val="000000"/>
                </a:solidFill>
                <a:latin typeface="Arial"/>
                <a:ea typeface="Arial Unicode MS"/>
                <a:cs typeface="Arial Unicode MS"/>
              </a:rPr>
              <a:t>Analog and mechanical</a:t>
            </a:r>
          </a:p>
          <a:p>
            <a:pPr marL="274306" lvl="1"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2000" dirty="0">
                <a:solidFill>
                  <a:srgbClr val="000000"/>
                </a:solidFill>
                <a:latin typeface="Arial"/>
                <a:ea typeface="Arial Unicode MS"/>
                <a:cs typeface="Arial Unicode MS"/>
              </a:rPr>
              <a:t>Standardization and cost reduction</a:t>
            </a:r>
          </a:p>
          <a:p>
            <a:pPr marL="274306" lvl="1"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2000" dirty="0">
                <a:solidFill>
                  <a:srgbClr val="000000"/>
                </a:solidFill>
                <a:latin typeface="Arial"/>
                <a:ea typeface="Arial Unicode MS"/>
                <a:cs typeface="Arial Unicode MS"/>
              </a:rPr>
              <a:t>Proven and reliable</a:t>
            </a:r>
          </a:p>
        </p:txBody>
      </p:sp>
      <p:sp>
        <p:nvSpPr>
          <p:cNvPr id="44" name="Title 28"/>
          <p:cNvSpPr>
            <a:spLocks noGrp="1"/>
          </p:cNvSpPr>
          <p:nvPr>
            <p:ph type="title"/>
          </p:nvPr>
        </p:nvSpPr>
        <p:spPr/>
        <p:txBody>
          <a:bodyPr/>
          <a:lstStyle/>
          <a:p>
            <a:r>
              <a:rPr lang="en-US" dirty="0" smtClean="0"/>
              <a:t>Principle 1 - Bimodal Strategy</a:t>
            </a:r>
            <a:endParaRPr lang="en-US" dirty="0"/>
          </a:p>
        </p:txBody>
      </p:sp>
      <p:sp>
        <p:nvSpPr>
          <p:cNvPr id="57" name="TextBox 56"/>
          <p:cNvSpPr txBox="1"/>
          <p:nvPr/>
        </p:nvSpPr>
        <p:spPr>
          <a:xfrm rot="10800000" flipV="1">
            <a:off x="963889" y="2009596"/>
            <a:ext cx="735267" cy="659636"/>
          </a:xfrm>
          <a:prstGeom prst="rect">
            <a:avLst/>
          </a:prstGeom>
          <a:noFill/>
          <a:ln>
            <a:noFill/>
          </a:ln>
        </p:spPr>
        <p:txBody>
          <a:bodyPr wrap="square" rtlCol="0">
            <a:spAutoFit/>
          </a:bodyPr>
          <a:lstStyle/>
          <a:p>
            <a:r>
              <a:rPr lang="en-US" sz="3000" dirty="0">
                <a:solidFill>
                  <a:srgbClr val="00529B"/>
                </a:solidFill>
              </a:rPr>
              <a:t>+</a:t>
            </a:r>
          </a:p>
        </p:txBody>
      </p:sp>
      <p:sp>
        <p:nvSpPr>
          <p:cNvPr id="58" name="TextBox 57"/>
          <p:cNvSpPr txBox="1"/>
          <p:nvPr/>
        </p:nvSpPr>
        <p:spPr>
          <a:xfrm rot="10800000" flipV="1">
            <a:off x="963889" y="5220465"/>
            <a:ext cx="735267" cy="659636"/>
          </a:xfrm>
          <a:prstGeom prst="rect">
            <a:avLst/>
          </a:prstGeom>
          <a:noFill/>
          <a:ln>
            <a:noFill/>
          </a:ln>
        </p:spPr>
        <p:txBody>
          <a:bodyPr wrap="square" rtlCol="0">
            <a:spAutoFit/>
          </a:bodyPr>
          <a:lstStyle/>
          <a:p>
            <a:r>
              <a:rPr lang="en-US" sz="3000" dirty="0">
                <a:solidFill>
                  <a:srgbClr val="00529B"/>
                </a:solidFill>
              </a:rPr>
              <a:t>-</a:t>
            </a:r>
          </a:p>
        </p:txBody>
      </p:sp>
      <p:cxnSp>
        <p:nvCxnSpPr>
          <p:cNvPr id="59" name="Straight Arrow Connector 58"/>
          <p:cNvCxnSpPr/>
          <p:nvPr/>
        </p:nvCxnSpPr>
        <p:spPr bwMode="auto">
          <a:xfrm rot="10800000" flipH="1" flipV="1">
            <a:off x="1307913" y="2890680"/>
            <a:ext cx="17671" cy="1993272"/>
          </a:xfrm>
          <a:prstGeom prst="straightConnector1">
            <a:avLst/>
          </a:prstGeom>
          <a:solidFill>
            <a:srgbClr val="00529B"/>
          </a:solidFill>
          <a:ln w="12700" cap="flat" cmpd="sng" algn="ctr">
            <a:solidFill>
              <a:schemeClr val="accent1">
                <a:lumMod val="50000"/>
              </a:schemeClr>
            </a:solidFill>
            <a:prstDash val="solid"/>
            <a:round/>
            <a:headEnd type="triangle"/>
            <a:tailEnd type="triangle"/>
          </a:ln>
          <a:effectLst/>
        </p:spPr>
      </p:cxnSp>
      <p:sp>
        <p:nvSpPr>
          <p:cNvPr id="60" name="TextBox 59"/>
          <p:cNvSpPr txBox="1"/>
          <p:nvPr/>
        </p:nvSpPr>
        <p:spPr>
          <a:xfrm rot="5400000" flipV="1">
            <a:off x="-72467" y="3564151"/>
            <a:ext cx="1896674" cy="646331"/>
          </a:xfrm>
          <a:prstGeom prst="rect">
            <a:avLst/>
          </a:prstGeom>
          <a:noFill/>
        </p:spPr>
        <p:txBody>
          <a:bodyPr wrap="square" rtlCol="0">
            <a:spAutoFit/>
          </a:bodyPr>
          <a:lstStyle/>
          <a:p>
            <a:pPr>
              <a:spcBef>
                <a:spcPts val="0"/>
              </a:spcBef>
              <a:spcAft>
                <a:spcPts val="0"/>
              </a:spcAft>
            </a:pPr>
            <a:r>
              <a:rPr lang="en-US" sz="2000" dirty="0">
                <a:solidFill>
                  <a:srgbClr val="00529B"/>
                </a:solidFill>
              </a:rPr>
              <a:t>Risk </a:t>
            </a:r>
            <a:r>
              <a:rPr lang="en-US" sz="2000" dirty="0" smtClean="0">
                <a:solidFill>
                  <a:srgbClr val="00529B"/>
                </a:solidFill>
              </a:rPr>
              <a:t>&amp;</a:t>
            </a:r>
            <a:br>
              <a:rPr lang="en-US" sz="2000" dirty="0" smtClean="0">
                <a:solidFill>
                  <a:srgbClr val="00529B"/>
                </a:solidFill>
              </a:rPr>
            </a:br>
            <a:r>
              <a:rPr lang="en-US" sz="2000" dirty="0" smtClean="0">
                <a:solidFill>
                  <a:srgbClr val="00529B"/>
                </a:solidFill>
              </a:rPr>
              <a:t>Change</a:t>
            </a:r>
            <a:endParaRPr lang="en-US" sz="2000" dirty="0">
              <a:solidFill>
                <a:srgbClr val="00529B"/>
              </a:solidFill>
            </a:endParaRPr>
          </a:p>
        </p:txBody>
      </p:sp>
      <p:cxnSp>
        <p:nvCxnSpPr>
          <p:cNvPr id="61" name="Straight Arrow Connector 60"/>
          <p:cNvCxnSpPr/>
          <p:nvPr/>
        </p:nvCxnSpPr>
        <p:spPr bwMode="auto">
          <a:xfrm flipH="1">
            <a:off x="10953978" y="2890680"/>
            <a:ext cx="17671" cy="1993272"/>
          </a:xfrm>
          <a:prstGeom prst="straightConnector1">
            <a:avLst/>
          </a:prstGeom>
          <a:solidFill>
            <a:srgbClr val="00529B"/>
          </a:solidFill>
          <a:ln w="12700" cap="flat" cmpd="sng" algn="ctr">
            <a:solidFill>
              <a:schemeClr val="accent1">
                <a:lumMod val="50000"/>
              </a:schemeClr>
            </a:solidFill>
            <a:prstDash val="solid"/>
            <a:round/>
            <a:headEnd type="triangle"/>
            <a:tailEnd type="triangle"/>
          </a:ln>
          <a:effectLst/>
        </p:spPr>
      </p:cxnSp>
      <p:sp>
        <p:nvSpPr>
          <p:cNvPr id="62" name="TextBox 61"/>
          <p:cNvSpPr txBox="1"/>
          <p:nvPr/>
        </p:nvSpPr>
        <p:spPr>
          <a:xfrm>
            <a:off x="10586347" y="2009596"/>
            <a:ext cx="735267" cy="659636"/>
          </a:xfrm>
          <a:prstGeom prst="rect">
            <a:avLst/>
          </a:prstGeom>
          <a:noFill/>
          <a:ln>
            <a:noFill/>
          </a:ln>
        </p:spPr>
        <p:txBody>
          <a:bodyPr wrap="square" rtlCol="0">
            <a:spAutoFit/>
          </a:bodyPr>
          <a:lstStyle/>
          <a:p>
            <a:r>
              <a:rPr lang="en-US" sz="3000" dirty="0">
                <a:solidFill>
                  <a:srgbClr val="00529B"/>
                </a:solidFill>
              </a:rPr>
              <a:t>-</a:t>
            </a:r>
          </a:p>
        </p:txBody>
      </p:sp>
      <p:sp>
        <p:nvSpPr>
          <p:cNvPr id="63" name="TextBox 62"/>
          <p:cNvSpPr txBox="1"/>
          <p:nvPr/>
        </p:nvSpPr>
        <p:spPr>
          <a:xfrm>
            <a:off x="10586348" y="5220465"/>
            <a:ext cx="735267" cy="659636"/>
          </a:xfrm>
          <a:prstGeom prst="rect">
            <a:avLst/>
          </a:prstGeom>
          <a:noFill/>
          <a:ln>
            <a:noFill/>
          </a:ln>
        </p:spPr>
        <p:txBody>
          <a:bodyPr wrap="square" rtlCol="0">
            <a:spAutoFit/>
          </a:bodyPr>
          <a:lstStyle/>
          <a:p>
            <a:r>
              <a:rPr lang="en-US" sz="3000" dirty="0">
                <a:solidFill>
                  <a:srgbClr val="00529B"/>
                </a:solidFill>
              </a:rPr>
              <a:t>+</a:t>
            </a:r>
          </a:p>
        </p:txBody>
      </p:sp>
      <p:sp>
        <p:nvSpPr>
          <p:cNvPr id="64" name="TextBox 63"/>
          <p:cNvSpPr txBox="1"/>
          <p:nvPr/>
        </p:nvSpPr>
        <p:spPr>
          <a:xfrm rot="5400000">
            <a:off x="10235878" y="3647448"/>
            <a:ext cx="2175344" cy="479736"/>
          </a:xfrm>
          <a:prstGeom prst="rect">
            <a:avLst/>
          </a:prstGeom>
          <a:noFill/>
        </p:spPr>
        <p:txBody>
          <a:bodyPr wrap="square" rtlCol="0">
            <a:spAutoFit/>
          </a:bodyPr>
          <a:lstStyle/>
          <a:p>
            <a:r>
              <a:rPr lang="en-US" sz="2000" dirty="0">
                <a:solidFill>
                  <a:srgbClr val="00529B"/>
                </a:solidFill>
              </a:rPr>
              <a:t>Governance</a:t>
            </a:r>
          </a:p>
        </p:txBody>
      </p:sp>
      <p:sp>
        <p:nvSpPr>
          <p:cNvPr id="65" name="Oval 64"/>
          <p:cNvSpPr/>
          <p:nvPr/>
        </p:nvSpPr>
        <p:spPr bwMode="auto">
          <a:xfrm>
            <a:off x="11234938" y="5208153"/>
            <a:ext cx="524711" cy="485176"/>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800" dirty="0">
                <a:solidFill>
                  <a:srgbClr val="FFFFFF"/>
                </a:solidFill>
              </a:rPr>
              <a:t>1</a:t>
            </a:r>
          </a:p>
        </p:txBody>
      </p:sp>
      <p:sp>
        <p:nvSpPr>
          <p:cNvPr id="66" name="Oval 65"/>
          <p:cNvSpPr/>
          <p:nvPr/>
        </p:nvSpPr>
        <p:spPr bwMode="auto">
          <a:xfrm>
            <a:off x="602467" y="5208153"/>
            <a:ext cx="524711" cy="485176"/>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800" dirty="0">
                <a:solidFill>
                  <a:srgbClr val="FFFFFF"/>
                </a:solidFill>
              </a:rPr>
              <a:t>1</a:t>
            </a:r>
          </a:p>
        </p:txBody>
      </p:sp>
      <p:sp>
        <p:nvSpPr>
          <p:cNvPr id="67" name="Oval 66"/>
          <p:cNvSpPr/>
          <p:nvPr/>
        </p:nvSpPr>
        <p:spPr bwMode="auto">
          <a:xfrm>
            <a:off x="11231446" y="2032174"/>
            <a:ext cx="524711" cy="485176"/>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800" dirty="0">
                <a:solidFill>
                  <a:srgbClr val="FFFFFF"/>
                </a:solidFill>
              </a:rPr>
              <a:t>2</a:t>
            </a:r>
          </a:p>
        </p:txBody>
      </p:sp>
      <p:sp>
        <p:nvSpPr>
          <p:cNvPr id="68" name="Oval 67"/>
          <p:cNvSpPr/>
          <p:nvPr/>
        </p:nvSpPr>
        <p:spPr bwMode="auto">
          <a:xfrm>
            <a:off x="557820" y="2032174"/>
            <a:ext cx="524711" cy="485176"/>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800" dirty="0">
                <a:solidFill>
                  <a:srgbClr val="FFFFFF"/>
                </a:solidFill>
              </a:rPr>
              <a:t>2</a:t>
            </a:r>
          </a:p>
        </p:txBody>
      </p:sp>
      <p:grpSp>
        <p:nvGrpSpPr>
          <p:cNvPr id="29" name="Group 28"/>
          <p:cNvGrpSpPr/>
          <p:nvPr/>
        </p:nvGrpSpPr>
        <p:grpSpPr>
          <a:xfrm>
            <a:off x="3452702" y="1247329"/>
            <a:ext cx="4356754" cy="4587034"/>
            <a:chOff x="2433711" y="1832643"/>
            <a:chExt cx="3124342" cy="3055963"/>
          </a:xfrm>
          <a:effectLst/>
        </p:grpSpPr>
        <p:sp>
          <p:nvSpPr>
            <p:cNvPr id="30" name="Isosceles Triangle 29"/>
            <p:cNvSpPr/>
            <p:nvPr/>
          </p:nvSpPr>
          <p:spPr bwMode="auto">
            <a:xfrm>
              <a:off x="2433711" y="1832643"/>
              <a:ext cx="3124342" cy="3055963"/>
            </a:xfrm>
            <a:prstGeom prst="triangle">
              <a:avLst/>
            </a:prstGeom>
            <a:solidFill>
              <a:schemeClr val="accent1">
                <a:lumMod val="20000"/>
                <a:lumOff val="80000"/>
                <a:alpha val="60000"/>
              </a:schemeClr>
            </a:solidFill>
            <a:ln w="3175">
              <a:solidFill>
                <a:schemeClr val="tx1"/>
              </a:solidFill>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none" lIns="68580" tIns="34290" rIns="68580" bIns="3429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rgbClr val="000000"/>
                </a:solidFill>
              </a:endParaRPr>
            </a:p>
          </p:txBody>
        </p:sp>
        <p:sp>
          <p:nvSpPr>
            <p:cNvPr id="31" name="TextBox 30"/>
            <p:cNvSpPr txBox="1"/>
            <p:nvPr/>
          </p:nvSpPr>
          <p:spPr>
            <a:xfrm>
              <a:off x="3187318" y="3425622"/>
              <a:ext cx="1734431" cy="511373"/>
            </a:xfrm>
            <a:prstGeom prst="rect">
              <a:avLst/>
            </a:prstGeom>
            <a:noFill/>
          </p:spPr>
          <p:txBody>
            <a:bodyPr wrap="square" rtlCol="0">
              <a:spAutoFit/>
            </a:bodyPr>
            <a:lstStyle/>
            <a:p>
              <a:r>
                <a:rPr lang="en-US" sz="3600" dirty="0">
                  <a:solidFill>
                    <a:srgbClr val="000000"/>
                  </a:solidFill>
                </a:rPr>
                <a:t>Mode 1</a:t>
              </a:r>
            </a:p>
          </p:txBody>
        </p:sp>
      </p:grpSp>
      <p:grpSp>
        <p:nvGrpSpPr>
          <p:cNvPr id="32" name="Group 31"/>
          <p:cNvGrpSpPr/>
          <p:nvPr/>
        </p:nvGrpSpPr>
        <p:grpSpPr>
          <a:xfrm>
            <a:off x="6081724" y="1247329"/>
            <a:ext cx="4356754" cy="4587034"/>
            <a:chOff x="4457705" y="1854298"/>
            <a:chExt cx="3124342" cy="3055963"/>
          </a:xfrm>
          <a:effectLst/>
        </p:grpSpPr>
        <p:sp>
          <p:nvSpPr>
            <p:cNvPr id="33" name="Isosceles Triangle 32"/>
            <p:cNvSpPr/>
            <p:nvPr/>
          </p:nvSpPr>
          <p:spPr bwMode="auto">
            <a:xfrm flipV="1">
              <a:off x="4457705" y="1854298"/>
              <a:ext cx="3124342" cy="3055963"/>
            </a:xfrm>
            <a:prstGeom prst="triangle">
              <a:avLst/>
            </a:prstGeom>
            <a:solidFill>
              <a:schemeClr val="accent1">
                <a:lumMod val="20000"/>
                <a:lumOff val="80000"/>
                <a:alpha val="60000"/>
              </a:schemeClr>
            </a:solidFill>
            <a:ln w="3175">
              <a:solidFill>
                <a:schemeClr val="tx1"/>
              </a:solidFill>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none" lIns="68580" tIns="34290" rIns="68580" bIns="3429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rgbClr val="000000"/>
                </a:solidFill>
              </a:endParaRPr>
            </a:p>
          </p:txBody>
        </p:sp>
        <p:sp>
          <p:nvSpPr>
            <p:cNvPr id="34" name="TextBox 33"/>
            <p:cNvSpPr txBox="1"/>
            <p:nvPr/>
          </p:nvSpPr>
          <p:spPr>
            <a:xfrm>
              <a:off x="5176960" y="2716457"/>
              <a:ext cx="1734431" cy="511373"/>
            </a:xfrm>
            <a:prstGeom prst="rect">
              <a:avLst/>
            </a:prstGeom>
            <a:noFill/>
          </p:spPr>
          <p:txBody>
            <a:bodyPr wrap="square" rtlCol="0">
              <a:spAutoFit/>
            </a:bodyPr>
            <a:lstStyle/>
            <a:p>
              <a:r>
                <a:rPr lang="en-US" sz="3600" dirty="0">
                  <a:solidFill>
                    <a:srgbClr val="000000"/>
                  </a:solidFill>
                </a:rPr>
                <a:t>Mode 2</a:t>
              </a:r>
            </a:p>
          </p:txBody>
        </p:sp>
      </p:grpSp>
    </p:spTree>
    <p:extLst>
      <p:ext uri="{BB962C8B-B14F-4D97-AF65-F5344CB8AC3E}">
        <p14:creationId xmlns:p14="http://schemas.microsoft.com/office/powerpoint/2010/main" val="990715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535531"/>
          </a:xfrm>
        </p:spPr>
        <p:txBody>
          <a:bodyPr/>
          <a:lstStyle/>
          <a:p>
            <a:r>
              <a:rPr lang="en-US" dirty="0" smtClean="0"/>
              <a:t>Identifying Business </a:t>
            </a:r>
            <a:r>
              <a:rPr lang="en-US" dirty="0" smtClean="0"/>
              <a:t>Priorities and Maps to </a:t>
            </a:r>
            <a:r>
              <a:rPr lang="en-US" dirty="0" smtClean="0"/>
              <a:t>Priorities</a:t>
            </a:r>
            <a:endParaRPr lang="en-US" dirty="0"/>
          </a:p>
        </p:txBody>
      </p:sp>
      <p:grpSp>
        <p:nvGrpSpPr>
          <p:cNvPr id="3" name="Group 2"/>
          <p:cNvGrpSpPr/>
          <p:nvPr/>
        </p:nvGrpSpPr>
        <p:grpSpPr>
          <a:xfrm>
            <a:off x="1611671" y="1298333"/>
            <a:ext cx="9427804" cy="4788142"/>
            <a:chOff x="4049889" y="1442232"/>
            <a:chExt cx="5125879" cy="4788142"/>
          </a:xfrm>
        </p:grpSpPr>
        <p:pic>
          <p:nvPicPr>
            <p:cNvPr id="5" name="Picture 40"/>
            <p:cNvPicPr>
              <a:picLocks noChangeAspect="1" noChangeArrowheads="1"/>
            </p:cNvPicPr>
            <p:nvPr/>
          </p:nvPicPr>
          <p:blipFill>
            <a:blip r:embed="rId3" cstate="print"/>
            <a:srcRect/>
            <a:stretch>
              <a:fillRect/>
            </a:stretch>
          </p:blipFill>
          <p:spPr bwMode="auto">
            <a:xfrm>
              <a:off x="4062430" y="1469462"/>
              <a:ext cx="5021263" cy="4760912"/>
            </a:xfrm>
            <a:prstGeom prst="rect">
              <a:avLst/>
            </a:prstGeom>
            <a:noFill/>
            <a:ln w="9525">
              <a:noFill/>
              <a:miter lim="800000"/>
              <a:headEnd/>
              <a:tailEnd/>
            </a:ln>
          </p:spPr>
        </p:pic>
        <p:sp>
          <p:nvSpPr>
            <p:cNvPr id="6" name="Text Box 41"/>
            <p:cNvSpPr txBox="1">
              <a:spLocks noChangeArrowheads="1"/>
            </p:cNvSpPr>
            <p:nvPr/>
          </p:nvSpPr>
          <p:spPr bwMode="gray">
            <a:xfrm>
              <a:off x="4062430" y="1442232"/>
              <a:ext cx="1584325" cy="360363"/>
            </a:xfrm>
            <a:prstGeom prst="rect">
              <a:avLst/>
            </a:prstGeom>
            <a:noFill/>
            <a:ln w="9525" algn="ctr">
              <a:noFill/>
              <a:miter lim="800000"/>
              <a:headEnd/>
              <a:tailEnd/>
            </a:ln>
          </p:spPr>
          <p:txBody>
            <a:bodyPr wrap="none" lIns="0" tIns="0" rIns="0" bIns="0"/>
            <a:lstStyle/>
            <a:p>
              <a:pPr algn="ctr"/>
              <a:r>
                <a:rPr lang="en-US" sz="2000" dirty="0" smtClean="0"/>
                <a:t>As-Is</a:t>
              </a:r>
              <a:endParaRPr lang="en-US" sz="2000" dirty="0"/>
            </a:p>
          </p:txBody>
        </p:sp>
        <p:sp>
          <p:nvSpPr>
            <p:cNvPr id="7" name="Text Box 42"/>
            <p:cNvSpPr txBox="1">
              <a:spLocks noChangeArrowheads="1"/>
            </p:cNvSpPr>
            <p:nvPr/>
          </p:nvSpPr>
          <p:spPr bwMode="gray">
            <a:xfrm>
              <a:off x="7375543" y="1442232"/>
              <a:ext cx="1800225" cy="360363"/>
            </a:xfrm>
            <a:prstGeom prst="rect">
              <a:avLst/>
            </a:prstGeom>
            <a:noFill/>
            <a:ln w="9525" algn="ctr">
              <a:noFill/>
              <a:miter lim="800000"/>
              <a:headEnd/>
              <a:tailEnd/>
            </a:ln>
          </p:spPr>
          <p:txBody>
            <a:bodyPr wrap="none" lIns="0" tIns="0" rIns="0" bIns="0"/>
            <a:lstStyle/>
            <a:p>
              <a:pPr algn="ctr"/>
              <a:r>
                <a:rPr lang="en-US" sz="2000" dirty="0"/>
                <a:t>Target</a:t>
              </a:r>
            </a:p>
          </p:txBody>
        </p:sp>
        <p:sp>
          <p:nvSpPr>
            <p:cNvPr id="8" name="AutoShape 43"/>
            <p:cNvSpPr>
              <a:spLocks noChangeArrowheads="1"/>
            </p:cNvSpPr>
            <p:nvPr/>
          </p:nvSpPr>
          <p:spPr bwMode="gray">
            <a:xfrm>
              <a:off x="4208479" y="1836174"/>
              <a:ext cx="1295400" cy="433388"/>
            </a:xfrm>
            <a:prstGeom prst="roundRect">
              <a:avLst>
                <a:gd name="adj" fmla="val 16667"/>
              </a:avLst>
            </a:prstGeom>
            <a:solidFill>
              <a:schemeClr val="bg1"/>
            </a:solidFill>
            <a:ln w="12700" algn="ctr">
              <a:solidFill>
                <a:schemeClr val="accent2"/>
              </a:solidFill>
              <a:round/>
              <a:headEnd/>
              <a:tailEnd/>
            </a:ln>
          </p:spPr>
          <p:txBody>
            <a:bodyPr anchor="ctr"/>
            <a:lstStyle/>
            <a:p>
              <a:pPr algn="ctr"/>
              <a:r>
                <a:rPr lang="en-US" sz="1600" dirty="0"/>
                <a:t>Interview Results</a:t>
              </a:r>
            </a:p>
          </p:txBody>
        </p:sp>
        <p:sp>
          <p:nvSpPr>
            <p:cNvPr id="9" name="AutoShape 44"/>
            <p:cNvSpPr>
              <a:spLocks noChangeArrowheads="1"/>
            </p:cNvSpPr>
            <p:nvPr/>
          </p:nvSpPr>
          <p:spPr bwMode="gray">
            <a:xfrm>
              <a:off x="5214955" y="2340999"/>
              <a:ext cx="1458911" cy="431800"/>
            </a:xfrm>
            <a:prstGeom prst="roundRect">
              <a:avLst>
                <a:gd name="adj" fmla="val 16667"/>
              </a:avLst>
            </a:prstGeom>
            <a:solidFill>
              <a:schemeClr val="bg1"/>
            </a:solidFill>
            <a:ln w="12700" algn="ctr">
              <a:solidFill>
                <a:schemeClr val="accent2"/>
              </a:solidFill>
              <a:round/>
              <a:headEnd/>
              <a:tailEnd/>
            </a:ln>
          </p:spPr>
          <p:txBody>
            <a:bodyPr anchor="ctr"/>
            <a:lstStyle/>
            <a:p>
              <a:pPr algn="ctr"/>
              <a:r>
                <a:rPr lang="en-US" sz="1600" dirty="0"/>
                <a:t>Community Questionnaires</a:t>
              </a:r>
            </a:p>
          </p:txBody>
        </p:sp>
        <p:sp>
          <p:nvSpPr>
            <p:cNvPr id="10" name="AutoShape 46"/>
            <p:cNvSpPr>
              <a:spLocks noChangeArrowheads="1"/>
            </p:cNvSpPr>
            <p:nvPr/>
          </p:nvSpPr>
          <p:spPr bwMode="gray">
            <a:xfrm>
              <a:off x="4422792" y="2845825"/>
              <a:ext cx="1079500" cy="360363"/>
            </a:xfrm>
            <a:prstGeom prst="roundRect">
              <a:avLst>
                <a:gd name="adj" fmla="val 16667"/>
              </a:avLst>
            </a:prstGeom>
            <a:solidFill>
              <a:schemeClr val="bg1"/>
            </a:solidFill>
            <a:ln w="12700" algn="ctr">
              <a:solidFill>
                <a:schemeClr val="accent2"/>
              </a:solidFill>
              <a:round/>
              <a:headEnd/>
              <a:tailEnd/>
            </a:ln>
          </p:spPr>
          <p:txBody>
            <a:bodyPr anchor="ctr"/>
            <a:lstStyle/>
            <a:p>
              <a:pPr algn="ctr"/>
              <a:r>
                <a:rPr lang="en-US" sz="1600" dirty="0"/>
                <a:t>Findings</a:t>
              </a:r>
            </a:p>
          </p:txBody>
        </p:sp>
        <p:sp>
          <p:nvSpPr>
            <p:cNvPr id="11" name="AutoShape 47"/>
            <p:cNvSpPr>
              <a:spLocks noChangeArrowheads="1"/>
            </p:cNvSpPr>
            <p:nvPr/>
          </p:nvSpPr>
          <p:spPr bwMode="gray">
            <a:xfrm>
              <a:off x="5646755" y="3204599"/>
              <a:ext cx="1439863" cy="433388"/>
            </a:xfrm>
            <a:prstGeom prst="roundRect">
              <a:avLst>
                <a:gd name="adj" fmla="val 16667"/>
              </a:avLst>
            </a:prstGeom>
            <a:solidFill>
              <a:schemeClr val="bg1"/>
            </a:solidFill>
            <a:ln w="12700" algn="ctr">
              <a:solidFill>
                <a:schemeClr val="accent2"/>
              </a:solidFill>
              <a:round/>
              <a:headEnd/>
              <a:tailEnd/>
            </a:ln>
          </p:spPr>
          <p:txBody>
            <a:bodyPr anchor="ctr"/>
            <a:lstStyle/>
            <a:p>
              <a:pPr algn="ctr"/>
              <a:r>
                <a:rPr lang="en-US" sz="1600" dirty="0"/>
                <a:t>Existing Capabilities</a:t>
              </a:r>
            </a:p>
          </p:txBody>
        </p:sp>
        <p:sp>
          <p:nvSpPr>
            <p:cNvPr id="12" name="AutoShape 50"/>
            <p:cNvSpPr>
              <a:spLocks noChangeArrowheads="1"/>
            </p:cNvSpPr>
            <p:nvPr/>
          </p:nvSpPr>
          <p:spPr bwMode="gray">
            <a:xfrm>
              <a:off x="7159643" y="2772799"/>
              <a:ext cx="1368425" cy="431800"/>
            </a:xfrm>
            <a:prstGeom prst="roundRect">
              <a:avLst>
                <a:gd name="adj" fmla="val 16667"/>
              </a:avLst>
            </a:prstGeom>
            <a:solidFill>
              <a:schemeClr val="bg1"/>
            </a:solidFill>
            <a:ln w="12700" algn="ctr">
              <a:solidFill>
                <a:schemeClr val="accent2"/>
              </a:solidFill>
              <a:round/>
              <a:headEnd/>
              <a:tailEnd/>
            </a:ln>
          </p:spPr>
          <p:txBody>
            <a:bodyPr anchor="ctr"/>
            <a:lstStyle/>
            <a:p>
              <a:pPr algn="ctr"/>
              <a:r>
                <a:rPr lang="en-US" sz="1600" dirty="0"/>
                <a:t>Needed Capabilities</a:t>
              </a:r>
            </a:p>
          </p:txBody>
        </p:sp>
        <p:sp>
          <p:nvSpPr>
            <p:cNvPr id="13" name="AutoShape 53"/>
            <p:cNvSpPr>
              <a:spLocks noChangeArrowheads="1"/>
            </p:cNvSpPr>
            <p:nvPr/>
          </p:nvSpPr>
          <p:spPr bwMode="gray">
            <a:xfrm>
              <a:off x="5718193" y="4214249"/>
              <a:ext cx="1296987" cy="431800"/>
            </a:xfrm>
            <a:prstGeom prst="roundRect">
              <a:avLst>
                <a:gd name="adj" fmla="val 16667"/>
              </a:avLst>
            </a:prstGeom>
            <a:solidFill>
              <a:schemeClr val="bg1"/>
            </a:solidFill>
            <a:ln w="12700" algn="ctr">
              <a:solidFill>
                <a:schemeClr val="accent2"/>
              </a:solidFill>
              <a:round/>
              <a:headEnd/>
              <a:tailEnd/>
            </a:ln>
          </p:spPr>
          <p:txBody>
            <a:bodyPr anchor="ctr"/>
            <a:lstStyle/>
            <a:p>
              <a:pPr algn="ctr"/>
              <a:r>
                <a:rPr lang="en-US" sz="1600" dirty="0"/>
                <a:t>Initiative Candidates</a:t>
              </a:r>
            </a:p>
          </p:txBody>
        </p:sp>
        <p:sp>
          <p:nvSpPr>
            <p:cNvPr id="14" name="AutoShape 57"/>
            <p:cNvSpPr>
              <a:spLocks noChangeArrowheads="1"/>
            </p:cNvSpPr>
            <p:nvPr/>
          </p:nvSpPr>
          <p:spPr bwMode="gray">
            <a:xfrm>
              <a:off x="5502293" y="4861950"/>
              <a:ext cx="1368425" cy="360363"/>
            </a:xfrm>
            <a:prstGeom prst="roundRect">
              <a:avLst>
                <a:gd name="adj" fmla="val 16667"/>
              </a:avLst>
            </a:prstGeom>
            <a:solidFill>
              <a:schemeClr val="bg1"/>
            </a:solidFill>
            <a:ln w="12700" algn="ctr">
              <a:solidFill>
                <a:schemeClr val="accent2"/>
              </a:solidFill>
              <a:round/>
              <a:headEnd/>
              <a:tailEnd/>
            </a:ln>
          </p:spPr>
          <p:txBody>
            <a:bodyPr anchor="ctr"/>
            <a:lstStyle/>
            <a:p>
              <a:pPr algn="ctr"/>
              <a:r>
                <a:rPr lang="en-US" sz="1600" dirty="0"/>
                <a:t>Pick Initiatives</a:t>
              </a:r>
            </a:p>
          </p:txBody>
        </p:sp>
        <p:sp>
          <p:nvSpPr>
            <p:cNvPr id="15" name="AutoShape 58"/>
            <p:cNvSpPr>
              <a:spLocks noChangeArrowheads="1"/>
            </p:cNvSpPr>
            <p:nvPr/>
          </p:nvSpPr>
          <p:spPr bwMode="gray">
            <a:xfrm>
              <a:off x="5286393" y="5436625"/>
              <a:ext cx="1368425" cy="360363"/>
            </a:xfrm>
            <a:prstGeom prst="roundRect">
              <a:avLst>
                <a:gd name="adj" fmla="val 16667"/>
              </a:avLst>
            </a:prstGeom>
            <a:solidFill>
              <a:schemeClr val="bg1"/>
            </a:solidFill>
            <a:ln w="12700" algn="ctr">
              <a:solidFill>
                <a:schemeClr val="accent2"/>
              </a:solidFill>
              <a:round/>
              <a:headEnd/>
              <a:tailEnd/>
            </a:ln>
          </p:spPr>
          <p:txBody>
            <a:bodyPr anchor="ctr"/>
            <a:lstStyle/>
            <a:p>
              <a:pPr algn="ctr"/>
              <a:r>
                <a:rPr lang="en-US" sz="1600" dirty="0"/>
                <a:t>Define Roadmap </a:t>
              </a:r>
            </a:p>
          </p:txBody>
        </p:sp>
        <p:sp>
          <p:nvSpPr>
            <p:cNvPr id="16" name="Line 61"/>
            <p:cNvSpPr>
              <a:spLocks noChangeShapeType="1"/>
            </p:cNvSpPr>
            <p:nvPr/>
          </p:nvSpPr>
          <p:spPr bwMode="auto">
            <a:xfrm>
              <a:off x="6186504" y="4646049"/>
              <a:ext cx="0" cy="215900"/>
            </a:xfrm>
            <a:prstGeom prst="line">
              <a:avLst/>
            </a:prstGeom>
            <a:noFill/>
            <a:ln w="9525">
              <a:solidFill>
                <a:schemeClr val="tx1"/>
              </a:solidFill>
              <a:round/>
              <a:headEnd/>
              <a:tailEnd type="triangle" w="med" len="med"/>
            </a:ln>
          </p:spPr>
          <p:txBody>
            <a:bodyPr/>
            <a:lstStyle/>
            <a:p>
              <a:endParaRPr lang="en-US" sz="3200" dirty="0"/>
            </a:p>
          </p:txBody>
        </p:sp>
        <p:sp>
          <p:nvSpPr>
            <p:cNvPr id="17" name="Line 62"/>
            <p:cNvSpPr>
              <a:spLocks noChangeShapeType="1"/>
            </p:cNvSpPr>
            <p:nvPr/>
          </p:nvSpPr>
          <p:spPr bwMode="auto">
            <a:xfrm>
              <a:off x="5970604" y="5222312"/>
              <a:ext cx="0" cy="215900"/>
            </a:xfrm>
            <a:prstGeom prst="line">
              <a:avLst/>
            </a:prstGeom>
            <a:noFill/>
            <a:ln w="9525">
              <a:solidFill>
                <a:schemeClr val="tx1"/>
              </a:solidFill>
              <a:round/>
              <a:headEnd/>
              <a:tailEnd type="triangle" w="med" len="med"/>
            </a:ln>
          </p:spPr>
          <p:txBody>
            <a:bodyPr/>
            <a:lstStyle/>
            <a:p>
              <a:endParaRPr lang="en-US" sz="3200" dirty="0"/>
            </a:p>
          </p:txBody>
        </p:sp>
        <p:sp>
          <p:nvSpPr>
            <p:cNvPr id="18" name="Freeform 63"/>
            <p:cNvSpPr>
              <a:spLocks/>
            </p:cNvSpPr>
            <p:nvPr/>
          </p:nvSpPr>
          <p:spPr bwMode="auto">
            <a:xfrm>
              <a:off x="4927618" y="3204599"/>
              <a:ext cx="1150937" cy="1009650"/>
            </a:xfrm>
            <a:custGeom>
              <a:avLst/>
              <a:gdLst>
                <a:gd name="T0" fmla="*/ 0 w 589"/>
                <a:gd name="T1" fmla="*/ 0 h 636"/>
                <a:gd name="T2" fmla="*/ 0 w 589"/>
                <a:gd name="T3" fmla="*/ 576263 h 636"/>
                <a:gd name="T4" fmla="*/ 1150937 w 589"/>
                <a:gd name="T5" fmla="*/ 576263 h 636"/>
                <a:gd name="T6" fmla="*/ 1150937 w 589"/>
                <a:gd name="T7" fmla="*/ 1009650 h 636"/>
                <a:gd name="T8" fmla="*/ 0 60000 65536"/>
                <a:gd name="T9" fmla="*/ 0 60000 65536"/>
                <a:gd name="T10" fmla="*/ 0 60000 65536"/>
                <a:gd name="T11" fmla="*/ 0 60000 65536"/>
                <a:gd name="T12" fmla="*/ 0 w 589"/>
                <a:gd name="T13" fmla="*/ 0 h 636"/>
                <a:gd name="T14" fmla="*/ 589 w 589"/>
                <a:gd name="T15" fmla="*/ 636 h 636"/>
              </a:gdLst>
              <a:ahLst/>
              <a:cxnLst>
                <a:cxn ang="T8">
                  <a:pos x="T0" y="T1"/>
                </a:cxn>
                <a:cxn ang="T9">
                  <a:pos x="T2" y="T3"/>
                </a:cxn>
                <a:cxn ang="T10">
                  <a:pos x="T4" y="T5"/>
                </a:cxn>
                <a:cxn ang="T11">
                  <a:pos x="T6" y="T7"/>
                </a:cxn>
              </a:cxnLst>
              <a:rect l="T12" t="T13" r="T14" b="T15"/>
              <a:pathLst>
                <a:path w="589" h="636">
                  <a:moveTo>
                    <a:pt x="0" y="0"/>
                  </a:moveTo>
                  <a:lnTo>
                    <a:pt x="0" y="363"/>
                  </a:lnTo>
                  <a:lnTo>
                    <a:pt x="589" y="363"/>
                  </a:lnTo>
                  <a:lnTo>
                    <a:pt x="589" y="636"/>
                  </a:lnTo>
                </a:path>
              </a:pathLst>
            </a:custGeom>
            <a:noFill/>
            <a:ln w="9525" cap="flat" cmpd="sng">
              <a:solidFill>
                <a:schemeClr val="tx1"/>
              </a:solidFill>
              <a:prstDash val="solid"/>
              <a:round/>
              <a:headEnd type="none" w="med" len="med"/>
              <a:tailEnd type="triangle" w="med" len="med"/>
            </a:ln>
          </p:spPr>
          <p:txBody>
            <a:bodyPr/>
            <a:lstStyle/>
            <a:p>
              <a:endParaRPr lang="en-US" sz="3200" dirty="0"/>
            </a:p>
          </p:txBody>
        </p:sp>
        <p:sp>
          <p:nvSpPr>
            <p:cNvPr id="19" name="Freeform 64"/>
            <p:cNvSpPr>
              <a:spLocks/>
            </p:cNvSpPr>
            <p:nvPr/>
          </p:nvSpPr>
          <p:spPr bwMode="auto">
            <a:xfrm flipH="1">
              <a:off x="6654817" y="3204599"/>
              <a:ext cx="1223962" cy="1009650"/>
            </a:xfrm>
            <a:custGeom>
              <a:avLst/>
              <a:gdLst>
                <a:gd name="T0" fmla="*/ 0 w 589"/>
                <a:gd name="T1" fmla="*/ 0 h 636"/>
                <a:gd name="T2" fmla="*/ 0 w 589"/>
                <a:gd name="T3" fmla="*/ 576263 h 636"/>
                <a:gd name="T4" fmla="*/ 1223962 w 589"/>
                <a:gd name="T5" fmla="*/ 576263 h 636"/>
                <a:gd name="T6" fmla="*/ 1223962 w 589"/>
                <a:gd name="T7" fmla="*/ 1009650 h 636"/>
                <a:gd name="T8" fmla="*/ 0 60000 65536"/>
                <a:gd name="T9" fmla="*/ 0 60000 65536"/>
                <a:gd name="T10" fmla="*/ 0 60000 65536"/>
                <a:gd name="T11" fmla="*/ 0 60000 65536"/>
                <a:gd name="T12" fmla="*/ 0 w 589"/>
                <a:gd name="T13" fmla="*/ 0 h 636"/>
                <a:gd name="T14" fmla="*/ 589 w 589"/>
                <a:gd name="T15" fmla="*/ 636 h 636"/>
              </a:gdLst>
              <a:ahLst/>
              <a:cxnLst>
                <a:cxn ang="T8">
                  <a:pos x="T0" y="T1"/>
                </a:cxn>
                <a:cxn ang="T9">
                  <a:pos x="T2" y="T3"/>
                </a:cxn>
                <a:cxn ang="T10">
                  <a:pos x="T4" y="T5"/>
                </a:cxn>
                <a:cxn ang="T11">
                  <a:pos x="T6" y="T7"/>
                </a:cxn>
              </a:cxnLst>
              <a:rect l="T12" t="T13" r="T14" b="T15"/>
              <a:pathLst>
                <a:path w="589" h="636">
                  <a:moveTo>
                    <a:pt x="0" y="0"/>
                  </a:moveTo>
                  <a:lnTo>
                    <a:pt x="0" y="363"/>
                  </a:lnTo>
                  <a:lnTo>
                    <a:pt x="589" y="363"/>
                  </a:lnTo>
                  <a:lnTo>
                    <a:pt x="589" y="636"/>
                  </a:lnTo>
                </a:path>
              </a:pathLst>
            </a:custGeom>
            <a:noFill/>
            <a:ln w="9525" cap="flat" cmpd="sng">
              <a:solidFill>
                <a:schemeClr val="tx1"/>
              </a:solidFill>
              <a:prstDash val="solid"/>
              <a:round/>
              <a:headEnd type="none" w="med" len="med"/>
              <a:tailEnd type="triangle" w="med" len="med"/>
            </a:ln>
          </p:spPr>
          <p:txBody>
            <a:bodyPr/>
            <a:lstStyle/>
            <a:p>
              <a:endParaRPr lang="en-US" sz="3200" dirty="0"/>
            </a:p>
          </p:txBody>
        </p:sp>
        <p:sp>
          <p:nvSpPr>
            <p:cNvPr id="20" name="Line 65"/>
            <p:cNvSpPr>
              <a:spLocks noChangeShapeType="1"/>
            </p:cNvSpPr>
            <p:nvPr/>
          </p:nvSpPr>
          <p:spPr bwMode="auto">
            <a:xfrm>
              <a:off x="6367479" y="3637987"/>
              <a:ext cx="0" cy="576262"/>
            </a:xfrm>
            <a:prstGeom prst="line">
              <a:avLst/>
            </a:prstGeom>
            <a:noFill/>
            <a:ln w="9525">
              <a:solidFill>
                <a:schemeClr val="tx1"/>
              </a:solidFill>
              <a:round/>
              <a:headEnd/>
              <a:tailEnd type="triangle" w="med" len="med"/>
            </a:ln>
          </p:spPr>
          <p:txBody>
            <a:bodyPr/>
            <a:lstStyle/>
            <a:p>
              <a:endParaRPr lang="en-US" sz="3200" dirty="0"/>
            </a:p>
          </p:txBody>
        </p:sp>
        <p:sp>
          <p:nvSpPr>
            <p:cNvPr id="21" name="Line 66"/>
            <p:cNvSpPr>
              <a:spLocks noChangeShapeType="1"/>
            </p:cNvSpPr>
            <p:nvPr/>
          </p:nvSpPr>
          <p:spPr bwMode="auto">
            <a:xfrm>
              <a:off x="4927617" y="2269562"/>
              <a:ext cx="0" cy="576262"/>
            </a:xfrm>
            <a:prstGeom prst="line">
              <a:avLst/>
            </a:prstGeom>
            <a:noFill/>
            <a:ln w="9525">
              <a:solidFill>
                <a:schemeClr val="tx1"/>
              </a:solidFill>
              <a:round/>
              <a:headEnd/>
              <a:tailEnd type="triangle" w="med" len="med"/>
            </a:ln>
          </p:spPr>
          <p:txBody>
            <a:bodyPr/>
            <a:lstStyle/>
            <a:p>
              <a:endParaRPr lang="en-US" sz="3200" dirty="0"/>
            </a:p>
          </p:txBody>
        </p:sp>
        <p:sp>
          <p:nvSpPr>
            <p:cNvPr id="22" name="Line 67"/>
            <p:cNvSpPr>
              <a:spLocks noChangeShapeType="1"/>
            </p:cNvSpPr>
            <p:nvPr/>
          </p:nvSpPr>
          <p:spPr bwMode="auto">
            <a:xfrm>
              <a:off x="7878779" y="2196537"/>
              <a:ext cx="0" cy="576262"/>
            </a:xfrm>
            <a:prstGeom prst="line">
              <a:avLst/>
            </a:prstGeom>
            <a:noFill/>
            <a:ln w="9525">
              <a:solidFill>
                <a:schemeClr val="tx1"/>
              </a:solidFill>
              <a:round/>
              <a:headEnd/>
              <a:tailEnd type="triangle" w="med" len="med"/>
            </a:ln>
          </p:spPr>
          <p:txBody>
            <a:bodyPr/>
            <a:lstStyle/>
            <a:p>
              <a:endParaRPr lang="en-US" sz="3200" dirty="0"/>
            </a:p>
          </p:txBody>
        </p:sp>
        <p:sp>
          <p:nvSpPr>
            <p:cNvPr id="23" name="Freeform 68"/>
            <p:cNvSpPr>
              <a:spLocks/>
            </p:cNvSpPr>
            <p:nvPr/>
          </p:nvSpPr>
          <p:spPr bwMode="auto">
            <a:xfrm>
              <a:off x="5503879" y="2772800"/>
              <a:ext cx="287338" cy="257175"/>
            </a:xfrm>
            <a:custGeom>
              <a:avLst/>
              <a:gdLst>
                <a:gd name="T0" fmla="*/ 287338 w 181"/>
                <a:gd name="T1" fmla="*/ 0 h 182"/>
                <a:gd name="T2" fmla="*/ 287338 w 181"/>
                <a:gd name="T3" fmla="*/ 257175 h 182"/>
                <a:gd name="T4" fmla="*/ 0 w 181"/>
                <a:gd name="T5" fmla="*/ 257175 h 182"/>
                <a:gd name="T6" fmla="*/ 0 60000 65536"/>
                <a:gd name="T7" fmla="*/ 0 60000 65536"/>
                <a:gd name="T8" fmla="*/ 0 60000 65536"/>
                <a:gd name="T9" fmla="*/ 0 w 181"/>
                <a:gd name="T10" fmla="*/ 0 h 182"/>
                <a:gd name="T11" fmla="*/ 181 w 181"/>
                <a:gd name="T12" fmla="*/ 182 h 182"/>
              </a:gdLst>
              <a:ahLst/>
              <a:cxnLst>
                <a:cxn ang="T6">
                  <a:pos x="T0" y="T1"/>
                </a:cxn>
                <a:cxn ang="T7">
                  <a:pos x="T2" y="T3"/>
                </a:cxn>
                <a:cxn ang="T8">
                  <a:pos x="T4" y="T5"/>
                </a:cxn>
              </a:cxnLst>
              <a:rect l="T9" t="T10" r="T11" b="T12"/>
              <a:pathLst>
                <a:path w="181" h="182">
                  <a:moveTo>
                    <a:pt x="181" y="0"/>
                  </a:moveTo>
                  <a:lnTo>
                    <a:pt x="181" y="182"/>
                  </a:lnTo>
                  <a:lnTo>
                    <a:pt x="0" y="182"/>
                  </a:lnTo>
                </a:path>
              </a:pathLst>
            </a:custGeom>
            <a:noFill/>
            <a:ln w="9525" cap="flat" cmpd="sng">
              <a:solidFill>
                <a:schemeClr val="tx1"/>
              </a:solidFill>
              <a:prstDash val="solid"/>
              <a:round/>
              <a:headEnd type="none" w="med" len="med"/>
              <a:tailEnd type="triangle" w="med" len="med"/>
            </a:ln>
          </p:spPr>
          <p:txBody>
            <a:bodyPr/>
            <a:lstStyle/>
            <a:p>
              <a:endParaRPr lang="en-US" sz="3200" dirty="0"/>
            </a:p>
          </p:txBody>
        </p:sp>
        <p:sp>
          <p:nvSpPr>
            <p:cNvPr id="24" name="Line 69"/>
            <p:cNvSpPr>
              <a:spLocks noChangeShapeType="1"/>
            </p:cNvSpPr>
            <p:nvPr/>
          </p:nvSpPr>
          <p:spPr bwMode="auto">
            <a:xfrm>
              <a:off x="6007117" y="2772799"/>
              <a:ext cx="0" cy="431800"/>
            </a:xfrm>
            <a:prstGeom prst="line">
              <a:avLst/>
            </a:prstGeom>
            <a:noFill/>
            <a:ln w="9525">
              <a:solidFill>
                <a:schemeClr val="tx1"/>
              </a:solidFill>
              <a:round/>
              <a:headEnd/>
              <a:tailEnd type="triangle" w="med" len="med"/>
            </a:ln>
          </p:spPr>
          <p:txBody>
            <a:bodyPr/>
            <a:lstStyle/>
            <a:p>
              <a:endParaRPr lang="en-US" sz="3200" dirty="0"/>
            </a:p>
          </p:txBody>
        </p:sp>
        <p:sp>
          <p:nvSpPr>
            <p:cNvPr id="25" name="AutoShape 45"/>
            <p:cNvSpPr>
              <a:spLocks noChangeArrowheads="1"/>
            </p:cNvSpPr>
            <p:nvPr/>
          </p:nvSpPr>
          <p:spPr bwMode="gray">
            <a:xfrm>
              <a:off x="7662880" y="1764738"/>
              <a:ext cx="1223963" cy="433387"/>
            </a:xfrm>
            <a:prstGeom prst="roundRect">
              <a:avLst>
                <a:gd name="adj" fmla="val 16667"/>
              </a:avLst>
            </a:prstGeom>
            <a:solidFill>
              <a:schemeClr val="bg1"/>
            </a:solidFill>
            <a:ln w="12700" algn="ctr">
              <a:solidFill>
                <a:schemeClr val="accent2"/>
              </a:solidFill>
              <a:round/>
              <a:headEnd/>
              <a:tailEnd/>
            </a:ln>
          </p:spPr>
          <p:txBody>
            <a:bodyPr anchor="ctr"/>
            <a:lstStyle/>
            <a:p>
              <a:pPr algn="ctr"/>
              <a:r>
                <a:rPr lang="en-US" sz="1600" dirty="0" smtClean="0"/>
                <a:t>Hot Topics</a:t>
              </a:r>
              <a:endParaRPr lang="en-US" sz="1600" dirty="0"/>
            </a:p>
          </p:txBody>
        </p:sp>
        <p:cxnSp>
          <p:nvCxnSpPr>
            <p:cNvPr id="27" name="Straight Arrow Connector 26"/>
            <p:cNvCxnSpPr/>
            <p:nvPr/>
          </p:nvCxnSpPr>
          <p:spPr bwMode="auto">
            <a:xfrm>
              <a:off x="4049889" y="3180056"/>
              <a:ext cx="1165224" cy="1097280"/>
            </a:xfrm>
            <a:prstGeom prst="straightConnector1">
              <a:avLst/>
            </a:prstGeom>
            <a:solidFill>
              <a:srgbClr val="00529B"/>
            </a:solidFill>
            <a:ln w="127000" cap="flat" cmpd="sng" algn="ctr">
              <a:solidFill>
                <a:srgbClr val="FF0000"/>
              </a:solidFill>
              <a:prstDash val="solid"/>
              <a:round/>
              <a:headEnd type="none" w="med" len="med"/>
              <a:tailEnd type="triangle"/>
            </a:ln>
            <a:effectLst/>
          </p:spPr>
        </p:cxnSp>
        <p:cxnSp>
          <p:nvCxnSpPr>
            <p:cNvPr id="28" name="Straight Arrow Connector 27"/>
            <p:cNvCxnSpPr/>
            <p:nvPr/>
          </p:nvCxnSpPr>
          <p:spPr bwMode="auto">
            <a:xfrm flipH="1">
              <a:off x="8068152" y="3222776"/>
              <a:ext cx="991728" cy="1054560"/>
            </a:xfrm>
            <a:prstGeom prst="straightConnector1">
              <a:avLst/>
            </a:prstGeom>
            <a:solidFill>
              <a:srgbClr val="00529B"/>
            </a:solidFill>
            <a:ln w="127000"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405535029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r>
              <a:rPr lang="en-US" dirty="0" smtClean="0"/>
              <a:t>1 Thinking</a:t>
            </a:r>
            <a:r>
              <a:rPr lang="en-US" dirty="0" smtClean="0"/>
              <a:t>: Evolving </a:t>
            </a:r>
            <a:r>
              <a:rPr lang="en-US" dirty="0" smtClean="0"/>
              <a:t>PLM Maturity </a:t>
            </a:r>
            <a:endParaRPr lang="en-US" dirty="0"/>
          </a:p>
        </p:txBody>
      </p:sp>
      <p:pic>
        <p:nvPicPr>
          <p:cNvPr id="44" name="Picture 43"/>
          <p:cNvPicPr>
            <a:picLocks noChangeAspect="1"/>
          </p:cNvPicPr>
          <p:nvPr/>
        </p:nvPicPr>
        <p:blipFill>
          <a:blip r:embed="rId2"/>
          <a:stretch>
            <a:fillRect/>
          </a:stretch>
        </p:blipFill>
        <p:spPr>
          <a:xfrm>
            <a:off x="667910" y="1095127"/>
            <a:ext cx="9162056" cy="4897071"/>
          </a:xfrm>
          <a:prstGeom prst="rect">
            <a:avLst/>
          </a:prstGeom>
        </p:spPr>
      </p:pic>
    </p:spTree>
    <p:extLst>
      <p:ext uri="{BB962C8B-B14F-4D97-AF65-F5344CB8AC3E}">
        <p14:creationId xmlns:p14="http://schemas.microsoft.com/office/powerpoint/2010/main" val="52220758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978729"/>
          </a:xfrm>
        </p:spPr>
        <p:txBody>
          <a:bodyPr/>
          <a:lstStyle/>
          <a:p>
            <a:r>
              <a:rPr lang="en-US" dirty="0" smtClean="0"/>
              <a:t>Case Study: Aerospace Company Prioritizes Potential PLM Investments at Each Maturity Level</a:t>
            </a:r>
            <a:endParaRPr lang="en-US" dirty="0"/>
          </a:p>
        </p:txBody>
      </p:sp>
      <p:sp>
        <p:nvSpPr>
          <p:cNvPr id="60" name="Rectangle 6"/>
          <p:cNvSpPr>
            <a:spLocks noChangeArrowheads="1"/>
          </p:cNvSpPr>
          <p:nvPr>
            <p:custDataLst>
              <p:tags r:id="rId1"/>
            </p:custDataLst>
          </p:nvPr>
        </p:nvSpPr>
        <p:spPr bwMode="gray">
          <a:xfrm>
            <a:off x="304800" y="1325563"/>
            <a:ext cx="11576050" cy="361750"/>
          </a:xfrm>
          <a:prstGeom prst="rect">
            <a:avLst/>
          </a:prstGeom>
          <a:solidFill>
            <a:srgbClr val="00529B"/>
          </a:solidFill>
          <a:ln w="9525">
            <a:solidFill>
              <a:srgbClr val="6D6E71"/>
            </a:solidFill>
            <a:miter lim="800000"/>
            <a:headEnd/>
            <a:tailEnd/>
          </a:ln>
          <a:effectLst/>
        </p:spPr>
        <p:txBody>
          <a:bodyPr tIns="46800" bIns="46800" anchor="ctr"/>
          <a:lstStyle/>
          <a:p>
            <a:pPr eaLnBrk="1" fontAlgn="auto" hangingPunct="1">
              <a:lnSpc>
                <a:spcPct val="100000"/>
              </a:lnSpc>
              <a:spcBef>
                <a:spcPts val="0"/>
              </a:spcBef>
              <a:spcAft>
                <a:spcPts val="0"/>
              </a:spcAft>
              <a:defRPr/>
            </a:pPr>
            <a:r>
              <a:rPr lang="en-US" sz="1800" kern="0" dirty="0">
                <a:solidFill>
                  <a:srgbClr val="FFFFFF"/>
                </a:solidFill>
              </a:rPr>
              <a:t>Initiative Evaluation: Business Value versus Feasibility </a:t>
            </a:r>
          </a:p>
        </p:txBody>
      </p:sp>
      <p:grpSp>
        <p:nvGrpSpPr>
          <p:cNvPr id="4" name="Group 3"/>
          <p:cNvGrpSpPr/>
          <p:nvPr/>
        </p:nvGrpSpPr>
        <p:grpSpPr>
          <a:xfrm>
            <a:off x="1871942" y="1715888"/>
            <a:ext cx="8448117" cy="4297562"/>
            <a:chOff x="1903211" y="1687312"/>
            <a:chExt cx="8242153" cy="4192788"/>
          </a:xfrm>
        </p:grpSpPr>
        <p:sp>
          <p:nvSpPr>
            <p:cNvPr id="58" name="Rectangle 3"/>
            <p:cNvSpPr>
              <a:spLocks noChangeArrowheads="1"/>
            </p:cNvSpPr>
            <p:nvPr/>
          </p:nvSpPr>
          <p:spPr bwMode="gray">
            <a:xfrm>
              <a:off x="6167712" y="3782909"/>
              <a:ext cx="3831039" cy="1735442"/>
            </a:xfrm>
            <a:prstGeom prst="rect">
              <a:avLst/>
            </a:prstGeom>
            <a:solidFill>
              <a:srgbClr val="E6E7E8"/>
            </a:solidFill>
            <a:ln w="12700" algn="ctr">
              <a:solidFill>
                <a:srgbClr val="FFFFFF"/>
              </a:solidFill>
              <a:miter lim="800000"/>
              <a:headEnd/>
              <a:tailEnd/>
            </a:ln>
          </p:spPr>
          <p:txBody>
            <a:bodyPr wrap="none" anchor="b"/>
            <a:lstStyle/>
            <a:p>
              <a:pPr algn="r" eaLnBrk="1" fontAlgn="auto" hangingPunct="1">
                <a:lnSpc>
                  <a:spcPct val="100000"/>
                </a:lnSpc>
                <a:spcBef>
                  <a:spcPts val="0"/>
                </a:spcBef>
                <a:spcAft>
                  <a:spcPts val="0"/>
                </a:spcAft>
                <a:defRPr/>
              </a:pPr>
              <a:r>
                <a:rPr lang="en-US" sz="1400" kern="0" dirty="0">
                  <a:solidFill>
                    <a:srgbClr val="6D6E71"/>
                  </a:solidFill>
                </a:rPr>
                <a:t> Simple</a:t>
              </a:r>
            </a:p>
            <a:p>
              <a:pPr algn="r" eaLnBrk="1" fontAlgn="auto" hangingPunct="1">
                <a:lnSpc>
                  <a:spcPct val="100000"/>
                </a:lnSpc>
                <a:spcBef>
                  <a:spcPts val="0"/>
                </a:spcBef>
                <a:spcAft>
                  <a:spcPts val="0"/>
                </a:spcAft>
                <a:defRPr/>
              </a:pPr>
              <a:r>
                <a:rPr lang="en-US" sz="1000" kern="0" dirty="0">
                  <a:solidFill>
                    <a:srgbClr val="6D6E71"/>
                  </a:solidFill>
                </a:rPr>
                <a:t>but </a:t>
              </a:r>
              <a:r>
                <a:rPr lang="en-US" sz="1000" kern="0" dirty="0" smtClean="0">
                  <a:solidFill>
                    <a:srgbClr val="6D6E71"/>
                  </a:solidFill>
                </a:rPr>
                <a:t>Low Value</a:t>
              </a:r>
              <a:endParaRPr lang="en-US" sz="1000" kern="0" dirty="0">
                <a:solidFill>
                  <a:srgbClr val="6D6E71"/>
                </a:solidFill>
              </a:endParaRPr>
            </a:p>
          </p:txBody>
        </p:sp>
        <p:sp>
          <p:nvSpPr>
            <p:cNvPr id="61" name="Rectangle 7"/>
            <p:cNvSpPr>
              <a:spLocks noChangeArrowheads="1"/>
            </p:cNvSpPr>
            <p:nvPr/>
          </p:nvSpPr>
          <p:spPr bwMode="gray">
            <a:xfrm>
              <a:off x="1903212" y="1687312"/>
              <a:ext cx="435055" cy="216731"/>
            </a:xfrm>
            <a:prstGeom prst="rect">
              <a:avLst/>
            </a:prstGeom>
            <a:noFill/>
            <a:ln w="9525">
              <a:noFill/>
              <a:miter lim="800000"/>
              <a:headEnd/>
              <a:tailEnd/>
            </a:ln>
          </p:spPr>
          <p:txBody>
            <a:bodyPr wrap="none" anchor="ctr"/>
            <a:lstStyle/>
            <a:p>
              <a:pPr algn="r" eaLnBrk="1" fontAlgn="auto" hangingPunct="1">
                <a:lnSpc>
                  <a:spcPct val="100000"/>
                </a:lnSpc>
                <a:spcBef>
                  <a:spcPts val="0"/>
                </a:spcBef>
                <a:spcAft>
                  <a:spcPts val="0"/>
                </a:spcAft>
                <a:defRPr/>
              </a:pPr>
              <a:r>
                <a:rPr lang="en-US" sz="1200" kern="0" dirty="0">
                  <a:solidFill>
                    <a:sysClr val="windowText" lastClr="000000"/>
                  </a:solidFill>
                </a:rPr>
                <a:t>High</a:t>
              </a:r>
            </a:p>
          </p:txBody>
        </p:sp>
        <p:sp>
          <p:nvSpPr>
            <p:cNvPr id="62" name="Rectangle 8"/>
            <p:cNvSpPr>
              <a:spLocks noChangeArrowheads="1"/>
            </p:cNvSpPr>
            <p:nvPr/>
          </p:nvSpPr>
          <p:spPr bwMode="gray">
            <a:xfrm>
              <a:off x="1903212" y="5228314"/>
              <a:ext cx="435055" cy="216731"/>
            </a:xfrm>
            <a:prstGeom prst="rect">
              <a:avLst/>
            </a:prstGeom>
            <a:noFill/>
            <a:ln w="9525">
              <a:noFill/>
              <a:miter lim="800000"/>
              <a:headEnd/>
              <a:tailEnd/>
            </a:ln>
          </p:spPr>
          <p:txBody>
            <a:bodyPr wrap="none" anchor="ctr"/>
            <a:lstStyle/>
            <a:p>
              <a:pPr algn="r" eaLnBrk="1" fontAlgn="auto" hangingPunct="1">
                <a:lnSpc>
                  <a:spcPct val="100000"/>
                </a:lnSpc>
                <a:spcBef>
                  <a:spcPts val="0"/>
                </a:spcBef>
                <a:spcAft>
                  <a:spcPts val="0"/>
                </a:spcAft>
                <a:defRPr/>
              </a:pPr>
              <a:r>
                <a:rPr lang="en-US" sz="1200" kern="0" dirty="0">
                  <a:solidFill>
                    <a:sysClr val="windowText" lastClr="000000"/>
                  </a:solidFill>
                </a:rPr>
                <a:t>Low</a:t>
              </a:r>
            </a:p>
          </p:txBody>
        </p:sp>
        <p:sp>
          <p:nvSpPr>
            <p:cNvPr id="63" name="Rectangle 9"/>
            <p:cNvSpPr>
              <a:spLocks noChangeArrowheads="1"/>
            </p:cNvSpPr>
            <p:nvPr/>
          </p:nvSpPr>
          <p:spPr bwMode="gray">
            <a:xfrm>
              <a:off x="2336674" y="5518351"/>
              <a:ext cx="506768" cy="216731"/>
            </a:xfrm>
            <a:prstGeom prst="rect">
              <a:avLst/>
            </a:prstGeom>
            <a:noFill/>
            <a:ln w="9525">
              <a:noFill/>
              <a:miter lim="800000"/>
              <a:headEnd/>
              <a:tailEnd/>
            </a:ln>
          </p:spPr>
          <p:txBody>
            <a:bodyPr wrap="none" lIns="0" anchor="ctr"/>
            <a:lstStyle/>
            <a:p>
              <a:pPr eaLnBrk="1" fontAlgn="auto" hangingPunct="1">
                <a:lnSpc>
                  <a:spcPct val="100000"/>
                </a:lnSpc>
                <a:spcBef>
                  <a:spcPts val="0"/>
                </a:spcBef>
                <a:spcAft>
                  <a:spcPts val="0"/>
                </a:spcAft>
                <a:defRPr/>
              </a:pPr>
              <a:r>
                <a:rPr lang="en-US" sz="1200" kern="0" dirty="0">
                  <a:solidFill>
                    <a:sysClr val="windowText" lastClr="000000"/>
                  </a:solidFill>
                </a:rPr>
                <a:t>Low</a:t>
              </a:r>
            </a:p>
          </p:txBody>
        </p:sp>
        <p:sp>
          <p:nvSpPr>
            <p:cNvPr id="64" name="Rectangle 10"/>
            <p:cNvSpPr>
              <a:spLocks noChangeArrowheads="1"/>
            </p:cNvSpPr>
            <p:nvPr/>
          </p:nvSpPr>
          <p:spPr bwMode="gray">
            <a:xfrm>
              <a:off x="9638596" y="5518351"/>
              <a:ext cx="506768" cy="216731"/>
            </a:xfrm>
            <a:prstGeom prst="rect">
              <a:avLst/>
            </a:prstGeom>
            <a:noFill/>
            <a:ln w="9525">
              <a:noFill/>
              <a:miter lim="800000"/>
              <a:headEnd/>
              <a:tailEnd/>
            </a:ln>
          </p:spPr>
          <p:txBody>
            <a:bodyPr wrap="none" rIns="0" anchor="ctr"/>
            <a:lstStyle/>
            <a:p>
              <a:pPr algn="r" eaLnBrk="1" fontAlgn="auto" hangingPunct="1">
                <a:lnSpc>
                  <a:spcPct val="100000"/>
                </a:lnSpc>
                <a:spcBef>
                  <a:spcPts val="0"/>
                </a:spcBef>
                <a:spcAft>
                  <a:spcPts val="0"/>
                </a:spcAft>
                <a:defRPr/>
              </a:pPr>
              <a:r>
                <a:rPr lang="en-US" sz="1200" kern="0" dirty="0">
                  <a:solidFill>
                    <a:sysClr val="windowText" lastClr="000000"/>
                  </a:solidFill>
                </a:rPr>
                <a:t>High</a:t>
              </a:r>
            </a:p>
          </p:txBody>
        </p:sp>
        <p:sp>
          <p:nvSpPr>
            <p:cNvPr id="65" name="Rectangle 11"/>
            <p:cNvSpPr>
              <a:spLocks noChangeArrowheads="1"/>
            </p:cNvSpPr>
            <p:nvPr/>
          </p:nvSpPr>
          <p:spPr bwMode="gray">
            <a:xfrm>
              <a:off x="3421922" y="5518351"/>
              <a:ext cx="5926637" cy="361749"/>
            </a:xfrm>
            <a:prstGeom prst="rect">
              <a:avLst/>
            </a:prstGeom>
            <a:no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400" kern="0" dirty="0">
                  <a:solidFill>
                    <a:sysClr val="windowText" lastClr="000000"/>
                  </a:solidFill>
                </a:rPr>
                <a:t>Initiative Feasibility</a:t>
              </a:r>
            </a:p>
          </p:txBody>
        </p:sp>
        <p:sp>
          <p:nvSpPr>
            <p:cNvPr id="66" name="Rectangle 12"/>
            <p:cNvSpPr>
              <a:spLocks noChangeArrowheads="1"/>
            </p:cNvSpPr>
            <p:nvPr/>
          </p:nvSpPr>
          <p:spPr bwMode="gray">
            <a:xfrm rot="16200000">
              <a:off x="312788" y="3421160"/>
              <a:ext cx="3614308" cy="433462"/>
            </a:xfrm>
            <a:prstGeom prst="rect">
              <a:avLst/>
            </a:prstGeom>
            <a:no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400" kern="0" dirty="0">
                  <a:solidFill>
                    <a:sysClr val="windowText" lastClr="000000"/>
                  </a:solidFill>
                </a:rPr>
                <a:t>Business Value</a:t>
              </a:r>
            </a:p>
          </p:txBody>
        </p:sp>
        <p:sp>
          <p:nvSpPr>
            <p:cNvPr id="67" name="Rectangle 13"/>
            <p:cNvSpPr>
              <a:spLocks noChangeArrowheads="1"/>
            </p:cNvSpPr>
            <p:nvPr/>
          </p:nvSpPr>
          <p:spPr bwMode="gray">
            <a:xfrm>
              <a:off x="2336673" y="1904043"/>
              <a:ext cx="3831039" cy="1878866"/>
            </a:xfrm>
            <a:prstGeom prst="rect">
              <a:avLst/>
            </a:prstGeom>
            <a:solidFill>
              <a:srgbClr val="E6E7E8"/>
            </a:solidFill>
            <a:ln w="12700">
              <a:solidFill>
                <a:srgbClr val="FFFFFF"/>
              </a:solidFill>
              <a:miter lim="800000"/>
              <a:headEnd/>
              <a:tailEnd/>
            </a:ln>
          </p:spPr>
          <p:txBody>
            <a:bodyPr wrap="none"/>
            <a:lstStyle/>
            <a:p>
              <a:pPr eaLnBrk="1" fontAlgn="auto" hangingPunct="1">
                <a:lnSpc>
                  <a:spcPct val="100000"/>
                </a:lnSpc>
                <a:spcBef>
                  <a:spcPts val="0"/>
                </a:spcBef>
                <a:spcAft>
                  <a:spcPts val="0"/>
                </a:spcAft>
                <a:defRPr/>
              </a:pPr>
              <a:r>
                <a:rPr lang="en-US" sz="1400" kern="0" dirty="0">
                  <a:solidFill>
                    <a:srgbClr val="6D6E71"/>
                  </a:solidFill>
                </a:rPr>
                <a:t>Complex</a:t>
              </a:r>
              <a:r>
                <a:rPr lang="en-US" sz="1000" kern="0" dirty="0">
                  <a:solidFill>
                    <a:srgbClr val="6D6E71"/>
                  </a:solidFill>
                </a:rPr>
                <a:t/>
              </a:r>
              <a:br>
                <a:rPr lang="en-US" sz="1000" kern="0" dirty="0">
                  <a:solidFill>
                    <a:srgbClr val="6D6E71"/>
                  </a:solidFill>
                </a:rPr>
              </a:br>
              <a:endParaRPr lang="en-US" sz="1400" kern="0" dirty="0">
                <a:solidFill>
                  <a:srgbClr val="6D6E71"/>
                </a:solidFill>
              </a:endParaRPr>
            </a:p>
          </p:txBody>
        </p:sp>
        <p:sp>
          <p:nvSpPr>
            <p:cNvPr id="68" name="Rectangle 14"/>
            <p:cNvSpPr>
              <a:spLocks noChangeArrowheads="1"/>
            </p:cNvSpPr>
            <p:nvPr/>
          </p:nvSpPr>
          <p:spPr bwMode="gray">
            <a:xfrm>
              <a:off x="6167712" y="1904043"/>
              <a:ext cx="3831039" cy="1878866"/>
            </a:xfrm>
            <a:prstGeom prst="rect">
              <a:avLst/>
            </a:prstGeom>
            <a:solidFill>
              <a:srgbClr val="E6E7E8"/>
            </a:solidFill>
            <a:ln w="12700" algn="ctr">
              <a:solidFill>
                <a:srgbClr val="E3000F"/>
              </a:solidFill>
              <a:miter lim="800000"/>
              <a:headEnd/>
              <a:tailEnd/>
            </a:ln>
          </p:spPr>
          <p:txBody>
            <a:bodyPr wrap="none"/>
            <a:lstStyle/>
            <a:p>
              <a:pPr algn="r" eaLnBrk="1" fontAlgn="auto" hangingPunct="1">
                <a:lnSpc>
                  <a:spcPct val="100000"/>
                </a:lnSpc>
                <a:spcBef>
                  <a:spcPts val="0"/>
                </a:spcBef>
                <a:spcAft>
                  <a:spcPts val="0"/>
                </a:spcAft>
                <a:defRPr/>
              </a:pPr>
              <a:r>
                <a:rPr lang="en-US" sz="1400" kern="0" dirty="0">
                  <a:solidFill>
                    <a:srgbClr val="E3000F"/>
                  </a:solidFill>
                </a:rPr>
                <a:t>High Priority</a:t>
              </a:r>
            </a:p>
          </p:txBody>
        </p:sp>
        <p:sp>
          <p:nvSpPr>
            <p:cNvPr id="69" name="Rectangle 15"/>
            <p:cNvSpPr>
              <a:spLocks noChangeArrowheads="1"/>
            </p:cNvSpPr>
            <p:nvPr/>
          </p:nvSpPr>
          <p:spPr bwMode="gray">
            <a:xfrm>
              <a:off x="2336673" y="3782909"/>
              <a:ext cx="3831039" cy="1735442"/>
            </a:xfrm>
            <a:prstGeom prst="rect">
              <a:avLst/>
            </a:prstGeom>
            <a:solidFill>
              <a:srgbClr val="E6E7E8"/>
            </a:solidFill>
            <a:ln w="12700">
              <a:solidFill>
                <a:srgbClr val="FFFFFF"/>
              </a:solidFill>
              <a:miter lim="800000"/>
              <a:headEnd/>
              <a:tailEnd/>
            </a:ln>
          </p:spPr>
          <p:txBody>
            <a:bodyPr wrap="none" anchor="b"/>
            <a:lstStyle/>
            <a:p>
              <a:pPr eaLnBrk="1" fontAlgn="auto" hangingPunct="1">
                <a:lnSpc>
                  <a:spcPct val="100000"/>
                </a:lnSpc>
                <a:spcBef>
                  <a:spcPts val="0"/>
                </a:spcBef>
                <a:spcAft>
                  <a:spcPts val="0"/>
                </a:spcAft>
                <a:defRPr/>
              </a:pPr>
              <a:r>
                <a:rPr lang="en-US" sz="1400" kern="0" dirty="0">
                  <a:solidFill>
                    <a:srgbClr val="6D6E71"/>
                  </a:solidFill>
                </a:rPr>
                <a:t>Low Priority</a:t>
              </a:r>
            </a:p>
          </p:txBody>
        </p:sp>
        <p:sp>
          <p:nvSpPr>
            <p:cNvPr id="70" name="Freeform 16"/>
            <p:cNvSpPr>
              <a:spLocks/>
            </p:cNvSpPr>
            <p:nvPr/>
          </p:nvSpPr>
          <p:spPr bwMode="gray">
            <a:xfrm>
              <a:off x="2336673" y="1759025"/>
              <a:ext cx="7807096" cy="3759327"/>
            </a:xfrm>
            <a:custGeom>
              <a:avLst/>
              <a:gdLst>
                <a:gd name="T0" fmla="*/ 0 w 5035"/>
                <a:gd name="T1" fmla="*/ 0 h 2404"/>
                <a:gd name="T2" fmla="*/ 0 w 5035"/>
                <a:gd name="T3" fmla="*/ 3744913 h 2404"/>
                <a:gd name="T4" fmla="*/ 7777162 w 5035"/>
                <a:gd name="T5" fmla="*/ 3744913 h 2404"/>
                <a:gd name="T6" fmla="*/ 0 60000 65536"/>
                <a:gd name="T7" fmla="*/ 0 60000 65536"/>
                <a:gd name="T8" fmla="*/ 0 60000 65536"/>
                <a:gd name="T9" fmla="*/ 0 w 5035"/>
                <a:gd name="T10" fmla="*/ 0 h 2404"/>
                <a:gd name="T11" fmla="*/ 5035 w 5035"/>
                <a:gd name="T12" fmla="*/ 2404 h 2404"/>
              </a:gdLst>
              <a:ahLst/>
              <a:cxnLst>
                <a:cxn ang="T6">
                  <a:pos x="T0" y="T1"/>
                </a:cxn>
                <a:cxn ang="T7">
                  <a:pos x="T2" y="T3"/>
                </a:cxn>
                <a:cxn ang="T8">
                  <a:pos x="T4" y="T5"/>
                </a:cxn>
              </a:cxnLst>
              <a:rect l="T9" t="T10" r="T11" b="T12"/>
              <a:pathLst>
                <a:path w="5035" h="2404">
                  <a:moveTo>
                    <a:pt x="0" y="0"/>
                  </a:moveTo>
                  <a:lnTo>
                    <a:pt x="0" y="2404"/>
                  </a:lnTo>
                  <a:lnTo>
                    <a:pt x="5035" y="2404"/>
                  </a:lnTo>
                </a:path>
              </a:pathLst>
            </a:custGeom>
            <a:noFill/>
            <a:ln w="12700" cmpd="sng">
              <a:solidFill>
                <a:srgbClr val="000000"/>
              </a:solidFill>
              <a:round/>
              <a:headEnd type="triangle" w="med" len="med"/>
              <a:tailEnd type="triangle" w="med" len="med"/>
            </a:ln>
            <a:effectLst>
              <a:prstShdw prst="shdw17" dist="17961" dir="2700000">
                <a:srgbClr val="FFFFFF"/>
              </a:prstShdw>
            </a:effectLst>
          </p:spPr>
          <p:txBody>
            <a:bodyPr/>
            <a:lstStyle/>
            <a:p>
              <a:pPr eaLnBrk="1" fontAlgn="auto" hangingPunct="1">
                <a:lnSpc>
                  <a:spcPct val="100000"/>
                </a:lnSpc>
                <a:spcBef>
                  <a:spcPts val="0"/>
                </a:spcBef>
                <a:spcAft>
                  <a:spcPts val="0"/>
                </a:spcAft>
                <a:defRPr/>
              </a:pPr>
              <a:endParaRPr lang="en-US" sz="1800" kern="0" dirty="0">
                <a:solidFill>
                  <a:sysClr val="windowText" lastClr="000000"/>
                </a:solidFill>
              </a:endParaRPr>
            </a:p>
          </p:txBody>
        </p:sp>
        <p:sp>
          <p:nvSpPr>
            <p:cNvPr id="71" name="Oval 17"/>
            <p:cNvSpPr>
              <a:spLocks noChangeArrowheads="1"/>
            </p:cNvSpPr>
            <p:nvPr/>
          </p:nvSpPr>
          <p:spPr bwMode="gray">
            <a:xfrm>
              <a:off x="4940633" y="3351042"/>
              <a:ext cx="938636" cy="938636"/>
            </a:xfrm>
            <a:prstGeom prst="ellipse">
              <a:avLst/>
            </a:prstGeom>
            <a:gradFill rotWithShape="1">
              <a:gsLst>
                <a:gs pos="0">
                  <a:srgbClr val="727272"/>
                </a:gs>
                <a:gs pos="100000">
                  <a:srgbClr val="4D4D4D"/>
                </a:gs>
              </a:gsLst>
              <a:path path="shape">
                <a:fillToRect l="50000" t="50000" r="50000" b="50000"/>
              </a:path>
            </a:gradFill>
            <a:ln w="9525">
              <a:solidFill>
                <a:srgbClr val="FFFFFF"/>
              </a:solidFill>
              <a:round/>
              <a:headEnd/>
              <a:tailEnd/>
            </a:ln>
          </p:spPr>
          <p:txBody>
            <a:bodyPr wrap="none" anchor="ctr"/>
            <a:lstStyle/>
            <a:p>
              <a:pPr eaLnBrk="1" fontAlgn="auto" hangingPunct="1">
                <a:lnSpc>
                  <a:spcPct val="100000"/>
                </a:lnSpc>
                <a:spcBef>
                  <a:spcPts val="0"/>
                </a:spcBef>
                <a:spcAft>
                  <a:spcPts val="0"/>
                </a:spcAft>
                <a:defRPr/>
              </a:pPr>
              <a:endParaRPr lang="en-US" sz="1800" kern="0" dirty="0">
                <a:solidFill>
                  <a:sysClr val="windowText" lastClr="000000"/>
                </a:solidFill>
              </a:endParaRPr>
            </a:p>
          </p:txBody>
        </p:sp>
        <p:sp>
          <p:nvSpPr>
            <p:cNvPr id="72" name="Oval 18"/>
            <p:cNvSpPr>
              <a:spLocks noChangeArrowheads="1"/>
            </p:cNvSpPr>
            <p:nvPr/>
          </p:nvSpPr>
          <p:spPr bwMode="gray">
            <a:xfrm>
              <a:off x="5052185" y="3454625"/>
              <a:ext cx="721905" cy="721906"/>
            </a:xfrm>
            <a:prstGeom prst="ellipse">
              <a:avLst/>
            </a:prstGeom>
            <a:gradFill rotWithShape="1">
              <a:gsLst>
                <a:gs pos="0">
                  <a:srgbClr val="6D6E71">
                    <a:gamma/>
                    <a:tint val="79216"/>
                    <a:invGamma/>
                  </a:srgbClr>
                </a:gs>
                <a:gs pos="100000">
                  <a:srgbClr val="6D6E71"/>
                </a:gs>
              </a:gsLst>
              <a:path path="shape">
                <a:fillToRect l="50000" t="50000" r="50000" b="50000"/>
              </a:path>
            </a:gradFill>
            <a:ln w="9525" algn="ctr">
              <a:solidFill>
                <a:srgbClr val="FFFFFF"/>
              </a:solidFill>
              <a:round/>
              <a:headEnd/>
              <a:tailEnd/>
            </a:ln>
            <a:effectLst/>
          </p:spPr>
          <p:txBody>
            <a:bodyPr wrap="none" anchor="ctr"/>
            <a:lstStyle/>
            <a:p>
              <a:pPr eaLnBrk="1" fontAlgn="auto" hangingPunct="1">
                <a:lnSpc>
                  <a:spcPct val="100000"/>
                </a:lnSpc>
                <a:spcBef>
                  <a:spcPts val="0"/>
                </a:spcBef>
                <a:spcAft>
                  <a:spcPts val="0"/>
                </a:spcAft>
                <a:defRPr/>
              </a:pPr>
              <a:r>
                <a:rPr lang="en-US" sz="1400" kern="0" dirty="0">
                  <a:solidFill>
                    <a:srgbClr val="FFFFFF"/>
                  </a:solidFill>
                </a:rPr>
                <a:t>14</a:t>
              </a:r>
            </a:p>
          </p:txBody>
        </p:sp>
        <p:sp>
          <p:nvSpPr>
            <p:cNvPr id="73" name="Oval 19"/>
            <p:cNvSpPr>
              <a:spLocks noChangeArrowheads="1"/>
            </p:cNvSpPr>
            <p:nvPr/>
          </p:nvSpPr>
          <p:spPr bwMode="gray">
            <a:xfrm>
              <a:off x="4867327" y="3206022"/>
              <a:ext cx="505174" cy="505175"/>
            </a:xfrm>
            <a:prstGeom prst="ellipse">
              <a:avLst/>
            </a:prstGeom>
            <a:gradFill rotWithShape="1">
              <a:gsLst>
                <a:gs pos="0">
                  <a:srgbClr val="BCBEC0">
                    <a:gamma/>
                    <a:tint val="79216"/>
                    <a:invGamma/>
                  </a:srgbClr>
                </a:gs>
                <a:gs pos="100000">
                  <a:srgbClr val="BCBEC0"/>
                </a:gs>
              </a:gsLst>
              <a:path path="shape">
                <a:fillToRect l="50000" t="50000" r="50000" b="50000"/>
              </a:path>
            </a:gradFill>
            <a:ln w="9525" algn="ctr">
              <a:solidFill>
                <a:srgbClr val="FFFFFF"/>
              </a:solidFill>
              <a:round/>
              <a:headEnd/>
              <a:tailEnd/>
            </a:ln>
            <a:effectLst/>
          </p:spPr>
          <p:txBody>
            <a:bodyPr wrap="none" anchor="ctr"/>
            <a:lstStyle/>
            <a:p>
              <a:pPr eaLnBrk="1" fontAlgn="auto" hangingPunct="1">
                <a:lnSpc>
                  <a:spcPct val="100000"/>
                </a:lnSpc>
                <a:spcBef>
                  <a:spcPts val="0"/>
                </a:spcBef>
                <a:spcAft>
                  <a:spcPts val="0"/>
                </a:spcAft>
                <a:defRPr/>
              </a:pPr>
              <a:r>
                <a:rPr lang="en-US" sz="1400" kern="0" dirty="0">
                  <a:solidFill>
                    <a:srgbClr val="FFFFFF"/>
                  </a:solidFill>
                </a:rPr>
                <a:t>10</a:t>
              </a:r>
            </a:p>
          </p:txBody>
        </p:sp>
        <p:sp>
          <p:nvSpPr>
            <p:cNvPr id="74" name="Oval 20"/>
            <p:cNvSpPr>
              <a:spLocks noChangeArrowheads="1"/>
            </p:cNvSpPr>
            <p:nvPr/>
          </p:nvSpPr>
          <p:spPr bwMode="gray">
            <a:xfrm>
              <a:off x="4360559" y="2407625"/>
              <a:ext cx="651786" cy="651786"/>
            </a:xfrm>
            <a:prstGeom prst="ellipse">
              <a:avLst/>
            </a:prstGeom>
            <a:solidFill>
              <a:srgbClr val="939598"/>
            </a:solidFill>
            <a:ln w="9525" algn="ctr">
              <a:solidFill>
                <a:srgbClr val="FFFFFF"/>
              </a:solidFill>
              <a:round/>
              <a:headEnd/>
              <a:tailEnd/>
            </a:ln>
          </p:spPr>
          <p:txBody>
            <a:bodyPr wrap="none" anchor="ctr"/>
            <a:lstStyle/>
            <a:p>
              <a:pPr eaLnBrk="1" fontAlgn="auto" hangingPunct="1">
                <a:lnSpc>
                  <a:spcPct val="100000"/>
                </a:lnSpc>
                <a:spcBef>
                  <a:spcPts val="0"/>
                </a:spcBef>
                <a:spcAft>
                  <a:spcPts val="0"/>
                </a:spcAft>
                <a:defRPr/>
              </a:pPr>
              <a:r>
                <a:rPr lang="en-US" sz="1400" kern="0" dirty="0">
                  <a:solidFill>
                    <a:srgbClr val="FFFFFF"/>
                  </a:solidFill>
                </a:rPr>
                <a:t>9</a:t>
              </a:r>
            </a:p>
          </p:txBody>
        </p:sp>
        <p:sp>
          <p:nvSpPr>
            <p:cNvPr id="75" name="Oval 21"/>
            <p:cNvSpPr>
              <a:spLocks noChangeArrowheads="1"/>
            </p:cNvSpPr>
            <p:nvPr/>
          </p:nvSpPr>
          <p:spPr bwMode="gray">
            <a:xfrm>
              <a:off x="3348615" y="2699254"/>
              <a:ext cx="650193" cy="650193"/>
            </a:xfrm>
            <a:prstGeom prst="ellipse">
              <a:avLst/>
            </a:prstGeom>
            <a:gradFill rotWithShape="1">
              <a:gsLst>
                <a:gs pos="0">
                  <a:srgbClr val="BCBEC0">
                    <a:gamma/>
                    <a:tint val="79216"/>
                    <a:invGamma/>
                  </a:srgbClr>
                </a:gs>
                <a:gs pos="100000">
                  <a:srgbClr val="BCBEC0"/>
                </a:gs>
              </a:gsLst>
              <a:path path="shape">
                <a:fillToRect l="50000" t="50000" r="50000" b="50000"/>
              </a:path>
            </a:gradFill>
            <a:ln w="9525" algn="ctr">
              <a:solidFill>
                <a:srgbClr val="FFFFFF"/>
              </a:solidFill>
              <a:round/>
              <a:headEnd/>
              <a:tailEnd/>
            </a:ln>
            <a:effectLst/>
          </p:spPr>
          <p:txBody>
            <a:bodyPr wrap="none" anchor="ctr"/>
            <a:lstStyle/>
            <a:p>
              <a:pPr eaLnBrk="1" fontAlgn="auto" hangingPunct="1">
                <a:lnSpc>
                  <a:spcPct val="100000"/>
                </a:lnSpc>
                <a:spcBef>
                  <a:spcPts val="0"/>
                </a:spcBef>
                <a:spcAft>
                  <a:spcPts val="0"/>
                </a:spcAft>
                <a:defRPr/>
              </a:pPr>
              <a:r>
                <a:rPr lang="en-US" sz="1400" kern="0" dirty="0">
                  <a:solidFill>
                    <a:srgbClr val="FFFFFF"/>
                  </a:solidFill>
                </a:rPr>
                <a:t>11</a:t>
              </a:r>
            </a:p>
          </p:txBody>
        </p:sp>
        <p:sp>
          <p:nvSpPr>
            <p:cNvPr id="76" name="Oval 22"/>
            <p:cNvSpPr>
              <a:spLocks noChangeArrowheads="1"/>
            </p:cNvSpPr>
            <p:nvPr/>
          </p:nvSpPr>
          <p:spPr bwMode="gray">
            <a:xfrm>
              <a:off x="6529461" y="2770967"/>
              <a:ext cx="866924" cy="866924"/>
            </a:xfrm>
            <a:prstGeom prst="ellipse">
              <a:avLst/>
            </a:prstGeom>
            <a:gradFill rotWithShape="1">
              <a:gsLst>
                <a:gs pos="0">
                  <a:srgbClr val="6D6E71">
                    <a:gamma/>
                    <a:tint val="79216"/>
                    <a:invGamma/>
                  </a:srgbClr>
                </a:gs>
                <a:gs pos="100000">
                  <a:srgbClr val="6D6E71"/>
                </a:gs>
              </a:gsLst>
              <a:path path="shape">
                <a:fillToRect l="50000" t="50000" r="50000" b="50000"/>
              </a:path>
            </a:gradFill>
            <a:ln w="9525" algn="ctr">
              <a:solidFill>
                <a:srgbClr val="FFFFFF"/>
              </a:solidFill>
              <a:round/>
              <a:headEnd/>
              <a:tailEnd/>
            </a:ln>
            <a:effectLst/>
          </p:spPr>
          <p:txBody>
            <a:bodyPr wrap="none" anchor="b"/>
            <a:lstStyle/>
            <a:p>
              <a:pPr eaLnBrk="1" fontAlgn="auto" hangingPunct="1">
                <a:lnSpc>
                  <a:spcPct val="100000"/>
                </a:lnSpc>
                <a:spcBef>
                  <a:spcPts val="0"/>
                </a:spcBef>
                <a:spcAft>
                  <a:spcPts val="0"/>
                </a:spcAft>
                <a:defRPr/>
              </a:pPr>
              <a:r>
                <a:rPr lang="en-US" sz="1400" kern="0" dirty="0">
                  <a:solidFill>
                    <a:srgbClr val="FFFFFF"/>
                  </a:solidFill>
                </a:rPr>
                <a:t>8</a:t>
              </a:r>
            </a:p>
          </p:txBody>
        </p:sp>
        <p:sp>
          <p:nvSpPr>
            <p:cNvPr id="77" name="Oval 23"/>
            <p:cNvSpPr>
              <a:spLocks noChangeArrowheads="1"/>
            </p:cNvSpPr>
            <p:nvPr/>
          </p:nvSpPr>
          <p:spPr bwMode="gray">
            <a:xfrm>
              <a:off x="5734251" y="2624356"/>
              <a:ext cx="868517" cy="868517"/>
            </a:xfrm>
            <a:prstGeom prst="ellipse">
              <a:avLst/>
            </a:prstGeom>
            <a:gradFill rotWithShape="1">
              <a:gsLst>
                <a:gs pos="0">
                  <a:srgbClr val="939598">
                    <a:gamma/>
                    <a:tint val="79216"/>
                    <a:invGamma/>
                  </a:srgbClr>
                </a:gs>
                <a:gs pos="100000">
                  <a:srgbClr val="939598"/>
                </a:gs>
              </a:gsLst>
              <a:path path="shape">
                <a:fillToRect l="50000" t="50000" r="50000" b="50000"/>
              </a:path>
            </a:gradFill>
            <a:ln w="9525" algn="ctr">
              <a:solidFill>
                <a:srgbClr val="FFFFFF"/>
              </a:solidFill>
              <a:round/>
              <a:headEnd/>
              <a:tailEnd/>
            </a:ln>
            <a:effectLst/>
          </p:spPr>
          <p:txBody>
            <a:bodyPr wrap="none" anchor="ctr"/>
            <a:lstStyle/>
            <a:p>
              <a:pPr eaLnBrk="1" fontAlgn="auto" hangingPunct="1">
                <a:lnSpc>
                  <a:spcPct val="100000"/>
                </a:lnSpc>
                <a:spcBef>
                  <a:spcPts val="0"/>
                </a:spcBef>
                <a:spcAft>
                  <a:spcPts val="0"/>
                </a:spcAft>
                <a:defRPr/>
              </a:pPr>
              <a:r>
                <a:rPr lang="en-US" sz="1400" kern="0" dirty="0">
                  <a:solidFill>
                    <a:srgbClr val="FFFFFF"/>
                  </a:solidFill>
                </a:rPr>
                <a:t>3</a:t>
              </a:r>
            </a:p>
          </p:txBody>
        </p:sp>
        <p:sp>
          <p:nvSpPr>
            <p:cNvPr id="78" name="Oval 24"/>
            <p:cNvSpPr>
              <a:spLocks noChangeArrowheads="1"/>
            </p:cNvSpPr>
            <p:nvPr/>
          </p:nvSpPr>
          <p:spPr bwMode="gray">
            <a:xfrm>
              <a:off x="6891211" y="2192487"/>
              <a:ext cx="578480" cy="578481"/>
            </a:xfrm>
            <a:prstGeom prst="ellipse">
              <a:avLst/>
            </a:prstGeom>
            <a:gradFill rotWithShape="1">
              <a:gsLst>
                <a:gs pos="0">
                  <a:srgbClr val="6D6E71">
                    <a:gamma/>
                    <a:tint val="79216"/>
                    <a:invGamma/>
                  </a:srgbClr>
                </a:gs>
                <a:gs pos="100000">
                  <a:srgbClr val="6D6E71"/>
                </a:gs>
              </a:gsLst>
              <a:path path="shape">
                <a:fillToRect l="50000" t="50000" r="50000" b="50000"/>
              </a:path>
            </a:gradFill>
            <a:ln w="9525" algn="ctr">
              <a:solidFill>
                <a:srgbClr val="FFFFFF"/>
              </a:solidFill>
              <a:round/>
              <a:headEnd/>
              <a:tailEnd/>
            </a:ln>
            <a:effectLst/>
          </p:spPr>
          <p:txBody>
            <a:bodyPr wrap="none" anchor="ctr"/>
            <a:lstStyle/>
            <a:p>
              <a:pPr eaLnBrk="1" fontAlgn="auto" hangingPunct="1">
                <a:lnSpc>
                  <a:spcPct val="100000"/>
                </a:lnSpc>
                <a:spcBef>
                  <a:spcPts val="0"/>
                </a:spcBef>
                <a:spcAft>
                  <a:spcPts val="0"/>
                </a:spcAft>
                <a:defRPr/>
              </a:pPr>
              <a:r>
                <a:rPr lang="en-US" sz="1400" kern="0" dirty="0">
                  <a:solidFill>
                    <a:srgbClr val="FFFFFF"/>
                  </a:solidFill>
                </a:rPr>
                <a:t>4</a:t>
              </a:r>
            </a:p>
          </p:txBody>
        </p:sp>
        <p:sp>
          <p:nvSpPr>
            <p:cNvPr id="79" name="Oval 25"/>
            <p:cNvSpPr>
              <a:spLocks noChangeArrowheads="1"/>
            </p:cNvSpPr>
            <p:nvPr/>
          </p:nvSpPr>
          <p:spPr bwMode="gray">
            <a:xfrm>
              <a:off x="7254554" y="1937509"/>
              <a:ext cx="648599" cy="648600"/>
            </a:xfrm>
            <a:prstGeom prst="ellipse">
              <a:avLst/>
            </a:prstGeom>
            <a:gradFill rotWithShape="1">
              <a:gsLst>
                <a:gs pos="0">
                  <a:srgbClr val="727272"/>
                </a:gs>
                <a:gs pos="100000">
                  <a:srgbClr val="4D4D4D"/>
                </a:gs>
              </a:gsLst>
              <a:path path="shape">
                <a:fillToRect l="50000" t="50000" r="50000" b="50000"/>
              </a:path>
            </a:gradFill>
            <a:ln w="9525" algn="ctr">
              <a:solidFill>
                <a:srgbClr val="FFFFFF"/>
              </a:solidFill>
              <a:round/>
              <a:headEnd/>
              <a:tailEnd/>
            </a:ln>
          </p:spPr>
          <p:txBody>
            <a:bodyPr wrap="none" anchor="ctr"/>
            <a:lstStyle/>
            <a:p>
              <a:pPr eaLnBrk="1" fontAlgn="auto" hangingPunct="1">
                <a:lnSpc>
                  <a:spcPct val="100000"/>
                </a:lnSpc>
                <a:spcBef>
                  <a:spcPts val="0"/>
                </a:spcBef>
                <a:spcAft>
                  <a:spcPts val="0"/>
                </a:spcAft>
                <a:defRPr/>
              </a:pPr>
              <a:r>
                <a:rPr lang="en-US" sz="1400" kern="0" dirty="0">
                  <a:solidFill>
                    <a:srgbClr val="FFFFFF"/>
                  </a:solidFill>
                </a:rPr>
                <a:t>1</a:t>
              </a:r>
            </a:p>
          </p:txBody>
        </p:sp>
        <p:sp>
          <p:nvSpPr>
            <p:cNvPr id="80" name="Oval 26"/>
            <p:cNvSpPr>
              <a:spLocks noChangeArrowheads="1"/>
            </p:cNvSpPr>
            <p:nvPr/>
          </p:nvSpPr>
          <p:spPr bwMode="gray">
            <a:xfrm>
              <a:off x="7688016" y="1832331"/>
              <a:ext cx="648599" cy="648600"/>
            </a:xfrm>
            <a:prstGeom prst="ellipse">
              <a:avLst/>
            </a:prstGeom>
            <a:solidFill>
              <a:srgbClr val="BCBEC0"/>
            </a:solidFill>
            <a:ln w="9525" algn="ctr">
              <a:solidFill>
                <a:srgbClr val="FFFFFF"/>
              </a:solidFill>
              <a:round/>
              <a:headEnd/>
              <a:tailEnd/>
            </a:ln>
          </p:spPr>
          <p:txBody>
            <a:bodyPr wrap="none" anchor="ctr"/>
            <a:lstStyle/>
            <a:p>
              <a:pPr eaLnBrk="1" fontAlgn="auto" hangingPunct="1">
                <a:lnSpc>
                  <a:spcPct val="100000"/>
                </a:lnSpc>
                <a:spcBef>
                  <a:spcPts val="0"/>
                </a:spcBef>
                <a:spcAft>
                  <a:spcPts val="0"/>
                </a:spcAft>
                <a:defRPr/>
              </a:pPr>
              <a:r>
                <a:rPr lang="en-US" sz="1400" kern="0" dirty="0">
                  <a:solidFill>
                    <a:srgbClr val="FFFFFF"/>
                  </a:solidFill>
                </a:rPr>
                <a:t>7</a:t>
              </a:r>
            </a:p>
          </p:txBody>
        </p:sp>
        <p:sp>
          <p:nvSpPr>
            <p:cNvPr id="81" name="Oval 27"/>
            <p:cNvSpPr>
              <a:spLocks noChangeArrowheads="1"/>
            </p:cNvSpPr>
            <p:nvPr/>
          </p:nvSpPr>
          <p:spPr bwMode="gray">
            <a:xfrm>
              <a:off x="8413109" y="2482524"/>
              <a:ext cx="213544" cy="213544"/>
            </a:xfrm>
            <a:prstGeom prst="ellipse">
              <a:avLst/>
            </a:prstGeom>
            <a:solidFill>
              <a:srgbClr val="6D6E71"/>
            </a:solidFill>
            <a:ln w="9525" algn="ctr">
              <a:solidFill>
                <a:srgbClr val="FFFFFF"/>
              </a:solidFill>
              <a:round/>
              <a:headEnd/>
              <a:tailEnd/>
            </a:ln>
          </p:spPr>
          <p:txBody>
            <a:bodyPr wrap="none" anchor="ctr"/>
            <a:lstStyle/>
            <a:p>
              <a:pPr eaLnBrk="1" fontAlgn="auto" hangingPunct="1">
                <a:lnSpc>
                  <a:spcPct val="100000"/>
                </a:lnSpc>
                <a:spcBef>
                  <a:spcPts val="0"/>
                </a:spcBef>
                <a:spcAft>
                  <a:spcPts val="0"/>
                </a:spcAft>
                <a:defRPr/>
              </a:pPr>
              <a:r>
                <a:rPr lang="en-US" sz="1400" kern="0" dirty="0">
                  <a:solidFill>
                    <a:srgbClr val="FFFFFF"/>
                  </a:solidFill>
                </a:rPr>
                <a:t>2</a:t>
              </a:r>
            </a:p>
          </p:txBody>
        </p:sp>
        <p:sp>
          <p:nvSpPr>
            <p:cNvPr id="82" name="Oval 28"/>
            <p:cNvSpPr>
              <a:spLocks noChangeArrowheads="1"/>
            </p:cNvSpPr>
            <p:nvPr/>
          </p:nvSpPr>
          <p:spPr bwMode="gray">
            <a:xfrm>
              <a:off x="9128640" y="2697662"/>
              <a:ext cx="436649" cy="436649"/>
            </a:xfrm>
            <a:prstGeom prst="ellipse">
              <a:avLst/>
            </a:prstGeom>
            <a:gradFill rotWithShape="1">
              <a:gsLst>
                <a:gs pos="0">
                  <a:srgbClr val="939598">
                    <a:gamma/>
                    <a:tint val="79216"/>
                    <a:invGamma/>
                  </a:srgbClr>
                </a:gs>
                <a:gs pos="100000">
                  <a:srgbClr val="939598"/>
                </a:gs>
              </a:gsLst>
              <a:path path="shape">
                <a:fillToRect l="50000" t="50000" r="50000" b="50000"/>
              </a:path>
            </a:gradFill>
            <a:ln w="9525" algn="ctr">
              <a:solidFill>
                <a:srgbClr val="FFFFFF"/>
              </a:solidFill>
              <a:round/>
              <a:headEnd/>
              <a:tailEnd/>
            </a:ln>
            <a:effectLst/>
          </p:spPr>
          <p:txBody>
            <a:bodyPr wrap="none" anchor="ctr"/>
            <a:lstStyle/>
            <a:p>
              <a:pPr eaLnBrk="1" fontAlgn="auto" hangingPunct="1">
                <a:lnSpc>
                  <a:spcPct val="100000"/>
                </a:lnSpc>
                <a:spcBef>
                  <a:spcPts val="0"/>
                </a:spcBef>
                <a:spcAft>
                  <a:spcPts val="0"/>
                </a:spcAft>
                <a:defRPr/>
              </a:pPr>
              <a:r>
                <a:rPr lang="en-US" sz="1400" kern="0" dirty="0">
                  <a:solidFill>
                    <a:srgbClr val="FFFFFF"/>
                  </a:solidFill>
                </a:rPr>
                <a:t>6</a:t>
              </a:r>
            </a:p>
          </p:txBody>
        </p:sp>
        <p:sp>
          <p:nvSpPr>
            <p:cNvPr id="83" name="Oval 29"/>
            <p:cNvSpPr>
              <a:spLocks noChangeArrowheads="1"/>
            </p:cNvSpPr>
            <p:nvPr/>
          </p:nvSpPr>
          <p:spPr bwMode="gray">
            <a:xfrm>
              <a:off x="7899965" y="3927929"/>
              <a:ext cx="364937" cy="364936"/>
            </a:xfrm>
            <a:prstGeom prst="ellipse">
              <a:avLst/>
            </a:prstGeom>
            <a:gradFill rotWithShape="1">
              <a:gsLst>
                <a:gs pos="0">
                  <a:srgbClr val="BCBEC0">
                    <a:gamma/>
                    <a:tint val="79216"/>
                    <a:invGamma/>
                  </a:srgbClr>
                </a:gs>
                <a:gs pos="100000">
                  <a:srgbClr val="BCBEC0"/>
                </a:gs>
              </a:gsLst>
              <a:path path="shape">
                <a:fillToRect l="50000" t="50000" r="50000" b="50000"/>
              </a:path>
            </a:gradFill>
            <a:ln w="9525" algn="ctr">
              <a:solidFill>
                <a:srgbClr val="FFFFFF"/>
              </a:solidFill>
              <a:round/>
              <a:headEnd/>
              <a:tailEnd/>
            </a:ln>
            <a:effectLst/>
          </p:spPr>
          <p:txBody>
            <a:bodyPr wrap="none" anchor="ctr"/>
            <a:lstStyle/>
            <a:p>
              <a:pPr eaLnBrk="1" fontAlgn="auto" hangingPunct="1">
                <a:lnSpc>
                  <a:spcPct val="100000"/>
                </a:lnSpc>
                <a:spcBef>
                  <a:spcPts val="0"/>
                </a:spcBef>
                <a:spcAft>
                  <a:spcPts val="0"/>
                </a:spcAft>
                <a:defRPr/>
              </a:pPr>
              <a:r>
                <a:rPr lang="en-US" sz="1400" kern="0" dirty="0">
                  <a:solidFill>
                    <a:srgbClr val="FFFFFF"/>
                  </a:solidFill>
                </a:rPr>
                <a:t>12</a:t>
              </a:r>
            </a:p>
          </p:txBody>
        </p:sp>
        <p:sp>
          <p:nvSpPr>
            <p:cNvPr id="84" name="Oval 30"/>
            <p:cNvSpPr>
              <a:spLocks noChangeArrowheads="1"/>
            </p:cNvSpPr>
            <p:nvPr/>
          </p:nvSpPr>
          <p:spPr bwMode="gray">
            <a:xfrm>
              <a:off x="6601175" y="2552642"/>
              <a:ext cx="651786" cy="651787"/>
            </a:xfrm>
            <a:prstGeom prst="ellipse">
              <a:avLst/>
            </a:prstGeom>
            <a:solidFill>
              <a:srgbClr val="BCBEC0"/>
            </a:solidFill>
            <a:ln w="9525" algn="ctr">
              <a:solidFill>
                <a:srgbClr val="FFFFFF"/>
              </a:solidFill>
              <a:round/>
              <a:headEnd/>
              <a:tailEnd/>
            </a:ln>
          </p:spPr>
          <p:txBody>
            <a:bodyPr wrap="none" anchor="ctr"/>
            <a:lstStyle/>
            <a:p>
              <a:pPr eaLnBrk="1" fontAlgn="auto" hangingPunct="1">
                <a:lnSpc>
                  <a:spcPct val="100000"/>
                </a:lnSpc>
                <a:spcBef>
                  <a:spcPts val="0"/>
                </a:spcBef>
                <a:spcAft>
                  <a:spcPts val="0"/>
                </a:spcAft>
                <a:defRPr/>
              </a:pPr>
              <a:r>
                <a:rPr lang="en-US" sz="1400" kern="0" dirty="0">
                  <a:solidFill>
                    <a:srgbClr val="FFFFFF"/>
                  </a:solidFill>
                </a:rPr>
                <a:t>5</a:t>
              </a:r>
            </a:p>
          </p:txBody>
        </p:sp>
        <p:sp>
          <p:nvSpPr>
            <p:cNvPr id="85" name="Oval 31"/>
            <p:cNvSpPr>
              <a:spLocks noChangeArrowheads="1"/>
            </p:cNvSpPr>
            <p:nvPr/>
          </p:nvSpPr>
          <p:spPr bwMode="gray">
            <a:xfrm>
              <a:off x="8191598" y="4288085"/>
              <a:ext cx="435055" cy="435055"/>
            </a:xfrm>
            <a:prstGeom prst="ellipse">
              <a:avLst/>
            </a:prstGeom>
            <a:solidFill>
              <a:srgbClr val="939598"/>
            </a:solidFill>
            <a:ln w="9525" algn="ctr">
              <a:solidFill>
                <a:srgbClr val="FFFFFF"/>
              </a:solidFill>
              <a:round/>
              <a:headEnd/>
              <a:tailEnd/>
            </a:ln>
          </p:spPr>
          <p:txBody>
            <a:bodyPr wrap="none" anchor="ctr"/>
            <a:lstStyle/>
            <a:p>
              <a:pPr eaLnBrk="1" fontAlgn="auto" hangingPunct="1">
                <a:lnSpc>
                  <a:spcPct val="100000"/>
                </a:lnSpc>
                <a:spcBef>
                  <a:spcPts val="0"/>
                </a:spcBef>
                <a:spcAft>
                  <a:spcPts val="0"/>
                </a:spcAft>
                <a:defRPr/>
              </a:pPr>
              <a:r>
                <a:rPr lang="en-US" sz="1400" kern="0" dirty="0">
                  <a:solidFill>
                    <a:srgbClr val="FFFFFF"/>
                  </a:solidFill>
                </a:rPr>
                <a:t>13</a:t>
              </a:r>
            </a:p>
          </p:txBody>
        </p:sp>
        <p:sp>
          <p:nvSpPr>
            <p:cNvPr id="86" name="Rectangle 32"/>
            <p:cNvSpPr>
              <a:spLocks noChangeArrowheads="1"/>
            </p:cNvSpPr>
            <p:nvPr/>
          </p:nvSpPr>
          <p:spPr bwMode="gray">
            <a:xfrm>
              <a:off x="4867327" y="4506408"/>
              <a:ext cx="1085248" cy="288444"/>
            </a:xfrm>
            <a:prstGeom prst="rect">
              <a:avLst/>
            </a:prstGeom>
            <a:no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200" kern="0" dirty="0">
                  <a:solidFill>
                    <a:sysClr val="windowText" lastClr="000000"/>
                  </a:solidFill>
                </a:rPr>
                <a:t>15 Manufacture </a:t>
              </a:r>
            </a:p>
            <a:p>
              <a:pPr eaLnBrk="1" fontAlgn="auto" hangingPunct="1">
                <a:lnSpc>
                  <a:spcPct val="100000"/>
                </a:lnSpc>
                <a:spcBef>
                  <a:spcPts val="0"/>
                </a:spcBef>
                <a:spcAft>
                  <a:spcPts val="0"/>
                </a:spcAft>
                <a:defRPr/>
              </a:pPr>
              <a:r>
                <a:rPr lang="en-US" sz="1200" kern="0" dirty="0">
                  <a:solidFill>
                    <a:sysClr val="windowText" lastClr="000000"/>
                  </a:solidFill>
                </a:rPr>
                <a:t>Anywhere</a:t>
              </a:r>
            </a:p>
          </p:txBody>
        </p:sp>
        <p:sp>
          <p:nvSpPr>
            <p:cNvPr id="87" name="Line 33"/>
            <p:cNvSpPr>
              <a:spLocks noChangeShapeType="1"/>
            </p:cNvSpPr>
            <p:nvPr/>
          </p:nvSpPr>
          <p:spPr bwMode="gray">
            <a:xfrm>
              <a:off x="5410746" y="4251430"/>
              <a:ext cx="0" cy="184859"/>
            </a:xfrm>
            <a:prstGeom prst="line">
              <a:avLst/>
            </a:prstGeom>
            <a:noFill/>
            <a:ln w="9525">
              <a:solidFill>
                <a:srgbClr val="000000"/>
              </a:solidFill>
              <a:round/>
              <a:headEnd type="triangle" w="med" len="med"/>
              <a:tailEnd/>
            </a:ln>
            <a:effectLst>
              <a:prstShdw prst="shdw17" dist="17961" dir="2700000">
                <a:srgbClr val="FFFFFF"/>
              </a:prstShdw>
            </a:effectLst>
          </p:spPr>
          <p:txBody>
            <a:bodyPr/>
            <a:lstStyle/>
            <a:p>
              <a:pPr eaLnBrk="1" fontAlgn="auto" hangingPunct="1">
                <a:lnSpc>
                  <a:spcPct val="100000"/>
                </a:lnSpc>
                <a:spcBef>
                  <a:spcPts val="0"/>
                </a:spcBef>
                <a:spcAft>
                  <a:spcPts val="0"/>
                </a:spcAft>
                <a:defRPr/>
              </a:pPr>
              <a:endParaRPr lang="en-US" sz="1800" kern="0" dirty="0">
                <a:solidFill>
                  <a:sysClr val="windowText" lastClr="000000"/>
                </a:solidFill>
              </a:endParaRPr>
            </a:p>
          </p:txBody>
        </p:sp>
        <p:sp>
          <p:nvSpPr>
            <p:cNvPr id="88" name="Line 34"/>
            <p:cNvSpPr>
              <a:spLocks noChangeShapeType="1"/>
            </p:cNvSpPr>
            <p:nvPr/>
          </p:nvSpPr>
          <p:spPr bwMode="gray">
            <a:xfrm rot="16200000" flipH="1" flipV="1">
              <a:off x="4903978" y="3819562"/>
              <a:ext cx="216731" cy="433462"/>
            </a:xfrm>
            <a:prstGeom prst="line">
              <a:avLst/>
            </a:prstGeom>
            <a:noFill/>
            <a:ln w="9525">
              <a:solidFill>
                <a:srgbClr val="000000"/>
              </a:solidFill>
              <a:round/>
              <a:headEnd type="triangle" w="med" len="med"/>
              <a:tailEnd/>
            </a:ln>
            <a:effectLst>
              <a:prstShdw prst="shdw17" dist="17961" dir="2700000">
                <a:srgbClr val="FFFFFF"/>
              </a:prstShdw>
            </a:effectLst>
          </p:spPr>
          <p:txBody>
            <a:bodyPr/>
            <a:lstStyle/>
            <a:p>
              <a:pPr eaLnBrk="1" fontAlgn="auto" hangingPunct="1">
                <a:lnSpc>
                  <a:spcPct val="100000"/>
                </a:lnSpc>
                <a:spcBef>
                  <a:spcPts val="0"/>
                </a:spcBef>
                <a:spcAft>
                  <a:spcPts val="0"/>
                </a:spcAft>
                <a:defRPr/>
              </a:pPr>
              <a:endParaRPr lang="en-US" sz="1800" kern="0" dirty="0">
                <a:solidFill>
                  <a:sysClr val="windowText" lastClr="000000"/>
                </a:solidFill>
              </a:endParaRPr>
            </a:p>
          </p:txBody>
        </p:sp>
        <p:sp>
          <p:nvSpPr>
            <p:cNvPr id="89" name="Rectangle 35"/>
            <p:cNvSpPr>
              <a:spLocks noChangeArrowheads="1"/>
            </p:cNvSpPr>
            <p:nvPr/>
          </p:nvSpPr>
          <p:spPr bwMode="gray">
            <a:xfrm>
              <a:off x="3710366" y="3999640"/>
              <a:ext cx="1085248" cy="288444"/>
            </a:xfrm>
            <a:prstGeom prst="rect">
              <a:avLst/>
            </a:prstGeom>
            <a:noFill/>
            <a:ln w="9525">
              <a:noFill/>
              <a:miter lim="800000"/>
              <a:headEnd/>
              <a:tailEnd/>
            </a:ln>
          </p:spPr>
          <p:txBody>
            <a:bodyPr wrap="none" anchor="ctr"/>
            <a:lstStyle/>
            <a:p>
              <a:pPr algn="r" eaLnBrk="1" fontAlgn="auto" hangingPunct="1">
                <a:lnSpc>
                  <a:spcPct val="100000"/>
                </a:lnSpc>
                <a:spcBef>
                  <a:spcPts val="0"/>
                </a:spcBef>
                <a:spcAft>
                  <a:spcPts val="0"/>
                </a:spcAft>
                <a:defRPr/>
              </a:pPr>
              <a:r>
                <a:rPr lang="en-US" sz="1200" kern="0" dirty="0">
                  <a:solidFill>
                    <a:sysClr val="windowText" lastClr="000000"/>
                  </a:solidFill>
                </a:rPr>
                <a:t>Product Platform </a:t>
              </a:r>
              <a:br>
                <a:rPr lang="en-US" sz="1200" kern="0" dirty="0">
                  <a:solidFill>
                    <a:sysClr val="windowText" lastClr="000000"/>
                  </a:solidFill>
                </a:rPr>
              </a:br>
              <a:r>
                <a:rPr lang="en-US" sz="1200" kern="0" dirty="0">
                  <a:solidFill>
                    <a:sysClr val="windowText" lastClr="000000"/>
                  </a:solidFill>
                </a:rPr>
                <a:t>Governance</a:t>
              </a:r>
            </a:p>
          </p:txBody>
        </p:sp>
        <p:sp>
          <p:nvSpPr>
            <p:cNvPr id="90" name="Rectangle 36"/>
            <p:cNvSpPr>
              <a:spLocks noChangeArrowheads="1"/>
            </p:cNvSpPr>
            <p:nvPr/>
          </p:nvSpPr>
          <p:spPr bwMode="gray">
            <a:xfrm>
              <a:off x="3853791" y="3277736"/>
              <a:ext cx="1085248" cy="288443"/>
            </a:xfrm>
            <a:prstGeom prst="rect">
              <a:avLst/>
            </a:prstGeom>
            <a:noFill/>
            <a:ln w="9525">
              <a:noFill/>
              <a:miter lim="800000"/>
              <a:headEnd/>
              <a:tailEnd/>
            </a:ln>
          </p:spPr>
          <p:txBody>
            <a:bodyPr wrap="none" anchor="ctr"/>
            <a:lstStyle/>
            <a:p>
              <a:pPr algn="r" eaLnBrk="1" fontAlgn="auto" hangingPunct="1">
                <a:lnSpc>
                  <a:spcPct val="100000"/>
                </a:lnSpc>
                <a:spcBef>
                  <a:spcPts val="0"/>
                </a:spcBef>
                <a:spcAft>
                  <a:spcPts val="0"/>
                </a:spcAft>
                <a:defRPr/>
              </a:pPr>
              <a:r>
                <a:rPr lang="en-US" sz="1200" kern="0" dirty="0">
                  <a:solidFill>
                    <a:sysClr val="windowText" lastClr="000000"/>
                  </a:solidFill>
                </a:rPr>
                <a:t>Change</a:t>
              </a:r>
            </a:p>
            <a:p>
              <a:pPr algn="r" eaLnBrk="1" fontAlgn="auto" hangingPunct="1">
                <a:lnSpc>
                  <a:spcPct val="100000"/>
                </a:lnSpc>
                <a:spcBef>
                  <a:spcPts val="0"/>
                </a:spcBef>
                <a:spcAft>
                  <a:spcPts val="0"/>
                </a:spcAft>
                <a:defRPr/>
              </a:pPr>
              <a:r>
                <a:rPr lang="en-US" sz="1200" kern="0" dirty="0">
                  <a:solidFill>
                    <a:sysClr val="windowText" lastClr="000000"/>
                  </a:solidFill>
                </a:rPr>
                <a:t>Mgmt.</a:t>
              </a:r>
            </a:p>
          </p:txBody>
        </p:sp>
        <p:sp>
          <p:nvSpPr>
            <p:cNvPr id="91" name="Rectangle 37"/>
            <p:cNvSpPr>
              <a:spLocks noChangeArrowheads="1"/>
            </p:cNvSpPr>
            <p:nvPr/>
          </p:nvSpPr>
          <p:spPr bwMode="gray">
            <a:xfrm>
              <a:off x="2959893" y="2148721"/>
              <a:ext cx="2820690" cy="285257"/>
            </a:xfrm>
            <a:prstGeom prst="rect">
              <a:avLst/>
            </a:prstGeom>
            <a:no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200" kern="0" dirty="0">
                  <a:solidFill>
                    <a:sysClr val="windowText" lastClr="000000"/>
                  </a:solidFill>
                </a:rPr>
                <a:t>Variant &amp; </a:t>
              </a:r>
              <a:r>
                <a:rPr lang="en-US" sz="1200" kern="0" dirty="0" smtClean="0">
                  <a:solidFill>
                    <a:sysClr val="windowText" lastClr="000000"/>
                  </a:solidFill>
                </a:rPr>
                <a:t>Config. </a:t>
              </a:r>
              <a:r>
                <a:rPr lang="en-US" sz="1200" kern="0" dirty="0">
                  <a:solidFill>
                    <a:sysClr val="windowText" lastClr="000000"/>
                  </a:solidFill>
                </a:rPr>
                <a:t>Mgmt</a:t>
              </a:r>
              <a:r>
                <a:rPr lang="en-US" sz="1200" kern="0" dirty="0" smtClean="0">
                  <a:solidFill>
                    <a:sysClr val="windowText" lastClr="000000"/>
                  </a:solidFill>
                </a:rPr>
                <a:t>.</a:t>
              </a:r>
              <a:endParaRPr lang="en-US" sz="1200" kern="0" dirty="0">
                <a:solidFill>
                  <a:sysClr val="windowText" lastClr="000000"/>
                </a:solidFill>
              </a:endParaRPr>
            </a:p>
          </p:txBody>
        </p:sp>
        <p:sp>
          <p:nvSpPr>
            <p:cNvPr id="92" name="Rectangle 38"/>
            <p:cNvSpPr>
              <a:spLocks noChangeArrowheads="1"/>
            </p:cNvSpPr>
            <p:nvPr/>
          </p:nvSpPr>
          <p:spPr bwMode="gray">
            <a:xfrm>
              <a:off x="2264960" y="2915985"/>
              <a:ext cx="1085249" cy="288444"/>
            </a:xfrm>
            <a:prstGeom prst="rect">
              <a:avLst/>
            </a:prstGeom>
            <a:noFill/>
            <a:ln w="9525">
              <a:noFill/>
              <a:miter lim="800000"/>
              <a:headEnd/>
              <a:tailEnd/>
            </a:ln>
          </p:spPr>
          <p:txBody>
            <a:bodyPr wrap="none" anchor="ctr"/>
            <a:lstStyle/>
            <a:p>
              <a:pPr algn="r" eaLnBrk="1" fontAlgn="auto" hangingPunct="1">
                <a:lnSpc>
                  <a:spcPct val="100000"/>
                </a:lnSpc>
                <a:spcBef>
                  <a:spcPts val="0"/>
                </a:spcBef>
                <a:spcAft>
                  <a:spcPts val="0"/>
                </a:spcAft>
                <a:defRPr/>
              </a:pPr>
              <a:r>
                <a:rPr lang="en-US" sz="1200" kern="0" dirty="0" smtClean="0">
                  <a:solidFill>
                    <a:sysClr val="windowText" lastClr="000000"/>
                  </a:solidFill>
                </a:rPr>
                <a:t>Reuse </a:t>
              </a:r>
              <a:r>
                <a:rPr lang="en-US" sz="1200" kern="0" dirty="0">
                  <a:solidFill>
                    <a:sysClr val="windowText" lastClr="000000"/>
                  </a:solidFill>
                </a:rPr>
                <a:t>of </a:t>
              </a:r>
            </a:p>
            <a:p>
              <a:pPr algn="r" eaLnBrk="1" fontAlgn="auto" hangingPunct="1">
                <a:lnSpc>
                  <a:spcPct val="100000"/>
                </a:lnSpc>
                <a:spcBef>
                  <a:spcPts val="0"/>
                </a:spcBef>
                <a:spcAft>
                  <a:spcPts val="0"/>
                </a:spcAft>
                <a:defRPr/>
              </a:pPr>
              <a:r>
                <a:rPr lang="en-US" sz="1200" kern="0" dirty="0">
                  <a:solidFill>
                    <a:sysClr val="windowText" lastClr="000000"/>
                  </a:solidFill>
                </a:rPr>
                <a:t>Concept/</a:t>
              </a:r>
              <a:br>
                <a:rPr lang="en-US" sz="1200" kern="0" dirty="0">
                  <a:solidFill>
                    <a:sysClr val="windowText" lastClr="000000"/>
                  </a:solidFill>
                </a:rPr>
              </a:br>
              <a:r>
                <a:rPr lang="en-US" sz="1200" kern="0" dirty="0">
                  <a:solidFill>
                    <a:sysClr val="windowText" lastClr="000000"/>
                  </a:solidFill>
                </a:rPr>
                <a:t>Design </a:t>
              </a:r>
            </a:p>
          </p:txBody>
        </p:sp>
        <p:sp>
          <p:nvSpPr>
            <p:cNvPr id="93" name="Rectangle 39"/>
            <p:cNvSpPr>
              <a:spLocks noChangeArrowheads="1"/>
            </p:cNvSpPr>
            <p:nvPr/>
          </p:nvSpPr>
          <p:spPr bwMode="gray">
            <a:xfrm>
              <a:off x="4795613" y="2842679"/>
              <a:ext cx="1085249" cy="288444"/>
            </a:xfrm>
            <a:prstGeom prst="rect">
              <a:avLst/>
            </a:prstGeom>
            <a:noFill/>
            <a:ln w="9525">
              <a:noFill/>
              <a:miter lim="800000"/>
              <a:headEnd/>
              <a:tailEnd/>
            </a:ln>
          </p:spPr>
          <p:txBody>
            <a:bodyPr wrap="none" anchor="ctr"/>
            <a:lstStyle/>
            <a:p>
              <a:pPr algn="r" eaLnBrk="1" fontAlgn="auto" hangingPunct="1">
                <a:lnSpc>
                  <a:spcPct val="100000"/>
                </a:lnSpc>
                <a:spcBef>
                  <a:spcPts val="0"/>
                </a:spcBef>
                <a:spcAft>
                  <a:spcPts val="0"/>
                </a:spcAft>
                <a:defRPr/>
              </a:pPr>
              <a:r>
                <a:rPr lang="en-US" sz="1200" kern="0" dirty="0">
                  <a:solidFill>
                    <a:sysClr val="windowText" lastClr="000000"/>
                  </a:solidFill>
                </a:rPr>
                <a:t>PDM Stan-</a:t>
              </a:r>
              <a:br>
                <a:rPr lang="en-US" sz="1200" kern="0" dirty="0">
                  <a:solidFill>
                    <a:sysClr val="windowText" lastClr="000000"/>
                  </a:solidFill>
                </a:rPr>
              </a:br>
              <a:r>
                <a:rPr lang="en-US" sz="1200" kern="0" dirty="0">
                  <a:solidFill>
                    <a:sysClr val="windowText" lastClr="000000"/>
                  </a:solidFill>
                </a:rPr>
                <a:t>dardization</a:t>
              </a:r>
            </a:p>
          </p:txBody>
        </p:sp>
        <p:sp>
          <p:nvSpPr>
            <p:cNvPr id="94" name="Line 40"/>
            <p:cNvSpPr>
              <a:spLocks noChangeShapeType="1"/>
            </p:cNvSpPr>
            <p:nvPr/>
          </p:nvSpPr>
          <p:spPr bwMode="gray">
            <a:xfrm flipH="1">
              <a:off x="7036230" y="1964600"/>
              <a:ext cx="1011943" cy="0"/>
            </a:xfrm>
            <a:prstGeom prst="line">
              <a:avLst/>
            </a:prstGeom>
            <a:noFill/>
            <a:ln w="9525">
              <a:solidFill>
                <a:srgbClr val="000000"/>
              </a:solidFill>
              <a:round/>
              <a:headEnd type="triangle" w="med" len="med"/>
              <a:tailEnd/>
            </a:ln>
            <a:effectLst>
              <a:prstShdw prst="shdw17" dist="17961" dir="2700000">
                <a:srgbClr val="FFFFFF"/>
              </a:prstShdw>
            </a:effectLst>
          </p:spPr>
          <p:txBody>
            <a:bodyPr/>
            <a:lstStyle/>
            <a:p>
              <a:pPr eaLnBrk="1" fontAlgn="auto" hangingPunct="1">
                <a:lnSpc>
                  <a:spcPct val="100000"/>
                </a:lnSpc>
                <a:spcBef>
                  <a:spcPts val="0"/>
                </a:spcBef>
                <a:spcAft>
                  <a:spcPts val="0"/>
                </a:spcAft>
                <a:defRPr/>
              </a:pPr>
              <a:endParaRPr lang="en-US" sz="1800" kern="0" dirty="0">
                <a:solidFill>
                  <a:sysClr val="windowText" lastClr="000000"/>
                </a:solidFill>
              </a:endParaRPr>
            </a:p>
          </p:txBody>
        </p:sp>
        <p:sp>
          <p:nvSpPr>
            <p:cNvPr id="95" name="Line 41"/>
            <p:cNvSpPr>
              <a:spLocks noChangeShapeType="1"/>
            </p:cNvSpPr>
            <p:nvPr/>
          </p:nvSpPr>
          <p:spPr bwMode="gray">
            <a:xfrm flipH="1">
              <a:off x="6962923" y="2173363"/>
              <a:ext cx="433462" cy="0"/>
            </a:xfrm>
            <a:prstGeom prst="line">
              <a:avLst/>
            </a:prstGeom>
            <a:noFill/>
            <a:ln w="9525">
              <a:solidFill>
                <a:srgbClr val="000000"/>
              </a:solidFill>
              <a:round/>
              <a:headEnd type="triangle" w="med" len="med"/>
              <a:tailEnd/>
            </a:ln>
            <a:effectLst>
              <a:prstShdw prst="shdw17" dist="17961" dir="2700000">
                <a:srgbClr val="FFFFFF"/>
              </a:prstShdw>
            </a:effectLst>
          </p:spPr>
          <p:txBody>
            <a:bodyPr/>
            <a:lstStyle/>
            <a:p>
              <a:pPr eaLnBrk="1" fontAlgn="auto" hangingPunct="1">
                <a:lnSpc>
                  <a:spcPct val="100000"/>
                </a:lnSpc>
                <a:spcBef>
                  <a:spcPts val="0"/>
                </a:spcBef>
                <a:spcAft>
                  <a:spcPts val="0"/>
                </a:spcAft>
                <a:defRPr/>
              </a:pPr>
              <a:endParaRPr lang="en-US" sz="1800" kern="0" dirty="0">
                <a:solidFill>
                  <a:sysClr val="windowText" lastClr="000000"/>
                </a:solidFill>
              </a:endParaRPr>
            </a:p>
          </p:txBody>
        </p:sp>
        <p:sp>
          <p:nvSpPr>
            <p:cNvPr id="96" name="Line 42"/>
            <p:cNvSpPr>
              <a:spLocks noChangeShapeType="1"/>
            </p:cNvSpPr>
            <p:nvPr/>
          </p:nvSpPr>
          <p:spPr bwMode="gray">
            <a:xfrm flipH="1">
              <a:off x="6746192" y="2425153"/>
              <a:ext cx="250197" cy="0"/>
            </a:xfrm>
            <a:prstGeom prst="line">
              <a:avLst/>
            </a:prstGeom>
            <a:noFill/>
            <a:ln w="9525">
              <a:solidFill>
                <a:srgbClr val="000000"/>
              </a:solidFill>
              <a:round/>
              <a:headEnd type="triangle" w="med" len="med"/>
              <a:tailEnd/>
            </a:ln>
            <a:effectLst>
              <a:prstShdw prst="shdw17" dist="17961" dir="2700000">
                <a:srgbClr val="FFFFFF"/>
              </a:prstShdw>
            </a:effectLst>
          </p:spPr>
          <p:txBody>
            <a:bodyPr/>
            <a:lstStyle/>
            <a:p>
              <a:pPr eaLnBrk="1" fontAlgn="auto" hangingPunct="1">
                <a:lnSpc>
                  <a:spcPct val="100000"/>
                </a:lnSpc>
                <a:spcBef>
                  <a:spcPts val="0"/>
                </a:spcBef>
                <a:spcAft>
                  <a:spcPts val="0"/>
                </a:spcAft>
                <a:defRPr/>
              </a:pPr>
              <a:endParaRPr lang="en-US" sz="1800" kern="0" dirty="0">
                <a:solidFill>
                  <a:sysClr val="windowText" lastClr="000000"/>
                </a:solidFill>
              </a:endParaRPr>
            </a:p>
          </p:txBody>
        </p:sp>
        <p:sp>
          <p:nvSpPr>
            <p:cNvPr id="97" name="Rectangle 43"/>
            <p:cNvSpPr>
              <a:spLocks noChangeArrowheads="1"/>
            </p:cNvSpPr>
            <p:nvPr/>
          </p:nvSpPr>
          <p:spPr bwMode="gray">
            <a:xfrm>
              <a:off x="7324674" y="2751845"/>
              <a:ext cx="1373692" cy="288443"/>
            </a:xfrm>
            <a:prstGeom prst="rect">
              <a:avLst/>
            </a:prstGeom>
            <a:no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200" kern="0" dirty="0">
                  <a:solidFill>
                    <a:sysClr val="windowText" lastClr="000000"/>
                  </a:solidFill>
                </a:rPr>
                <a:t>PM Tool</a:t>
              </a:r>
              <a:br>
                <a:rPr lang="en-US" sz="1200" kern="0" dirty="0">
                  <a:solidFill>
                    <a:sysClr val="windowText" lastClr="000000"/>
                  </a:solidFill>
                </a:rPr>
              </a:br>
              <a:r>
                <a:rPr lang="en-US" sz="1200" kern="0" dirty="0">
                  <a:solidFill>
                    <a:sysClr val="windowText" lastClr="000000"/>
                  </a:solidFill>
                </a:rPr>
                <a:t>&amp; Method</a:t>
              </a:r>
            </a:p>
          </p:txBody>
        </p:sp>
        <p:sp>
          <p:nvSpPr>
            <p:cNvPr id="98" name="Rectangle 44"/>
            <p:cNvSpPr>
              <a:spLocks noChangeArrowheads="1"/>
            </p:cNvSpPr>
            <p:nvPr/>
          </p:nvSpPr>
          <p:spPr bwMode="gray">
            <a:xfrm>
              <a:off x="8698366" y="3204430"/>
              <a:ext cx="1301979" cy="288443"/>
            </a:xfrm>
            <a:prstGeom prst="rect">
              <a:avLst/>
            </a:prstGeom>
            <a:no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200" kern="0" dirty="0">
                  <a:solidFill>
                    <a:sysClr val="windowText" lastClr="000000"/>
                  </a:solidFill>
                </a:rPr>
                <a:t>Requirements</a:t>
              </a:r>
            </a:p>
            <a:p>
              <a:pPr eaLnBrk="1" fontAlgn="auto" hangingPunct="1">
                <a:lnSpc>
                  <a:spcPct val="100000"/>
                </a:lnSpc>
                <a:spcBef>
                  <a:spcPts val="0"/>
                </a:spcBef>
                <a:spcAft>
                  <a:spcPts val="0"/>
                </a:spcAft>
                <a:defRPr/>
              </a:pPr>
              <a:r>
                <a:rPr lang="en-US" sz="1200" kern="0" dirty="0">
                  <a:solidFill>
                    <a:sysClr val="windowText" lastClr="000000"/>
                  </a:solidFill>
                </a:rPr>
                <a:t>Mgmt.</a:t>
              </a:r>
            </a:p>
          </p:txBody>
        </p:sp>
        <p:sp>
          <p:nvSpPr>
            <p:cNvPr id="99" name="Rectangle 45"/>
            <p:cNvSpPr>
              <a:spLocks noChangeArrowheads="1"/>
            </p:cNvSpPr>
            <p:nvPr/>
          </p:nvSpPr>
          <p:spPr bwMode="gray">
            <a:xfrm>
              <a:off x="8626652" y="2337506"/>
              <a:ext cx="1230267" cy="288443"/>
            </a:xfrm>
            <a:prstGeom prst="rect">
              <a:avLst/>
            </a:prstGeom>
            <a:no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200" kern="0" dirty="0">
                  <a:solidFill>
                    <a:sysClr val="windowText" lastClr="000000"/>
                  </a:solidFill>
                </a:rPr>
                <a:t>Decisions on</a:t>
              </a:r>
              <a:br>
                <a:rPr lang="en-US" sz="1200" kern="0" dirty="0">
                  <a:solidFill>
                    <a:sysClr val="windowText" lastClr="000000"/>
                  </a:solidFill>
                </a:rPr>
              </a:br>
              <a:r>
                <a:rPr lang="en-US" sz="1200" kern="0" dirty="0">
                  <a:solidFill>
                    <a:sysClr val="windowText" lastClr="000000"/>
                  </a:solidFill>
                </a:rPr>
                <a:t>Eng. Standards</a:t>
              </a:r>
            </a:p>
          </p:txBody>
        </p:sp>
        <p:sp>
          <p:nvSpPr>
            <p:cNvPr id="100" name="Rectangle 46"/>
            <p:cNvSpPr>
              <a:spLocks noChangeArrowheads="1"/>
            </p:cNvSpPr>
            <p:nvPr/>
          </p:nvSpPr>
          <p:spPr bwMode="gray">
            <a:xfrm>
              <a:off x="8264903" y="3959801"/>
              <a:ext cx="1517117" cy="288443"/>
            </a:xfrm>
            <a:prstGeom prst="rect">
              <a:avLst/>
            </a:prstGeom>
            <a:no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200" kern="0" dirty="0">
                  <a:solidFill>
                    <a:sysClr val="windowText" lastClr="000000"/>
                  </a:solidFill>
                </a:rPr>
                <a:t>IPP Guidelines</a:t>
              </a:r>
            </a:p>
          </p:txBody>
        </p:sp>
        <p:sp>
          <p:nvSpPr>
            <p:cNvPr id="101" name="Rectangle 47"/>
            <p:cNvSpPr>
              <a:spLocks noChangeArrowheads="1"/>
            </p:cNvSpPr>
            <p:nvPr/>
          </p:nvSpPr>
          <p:spPr bwMode="gray">
            <a:xfrm>
              <a:off x="8626652" y="4361391"/>
              <a:ext cx="1155368" cy="288443"/>
            </a:xfrm>
            <a:prstGeom prst="rect">
              <a:avLst/>
            </a:prstGeom>
            <a:no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200" kern="0" dirty="0">
                  <a:solidFill>
                    <a:sysClr val="windowText" lastClr="000000"/>
                  </a:solidFill>
                </a:rPr>
                <a:t>Supplier </a:t>
              </a:r>
            </a:p>
            <a:p>
              <a:pPr eaLnBrk="1" fontAlgn="auto" hangingPunct="1">
                <a:lnSpc>
                  <a:spcPct val="100000"/>
                </a:lnSpc>
                <a:spcBef>
                  <a:spcPts val="0"/>
                </a:spcBef>
                <a:spcAft>
                  <a:spcPts val="0"/>
                </a:spcAft>
                <a:defRPr/>
              </a:pPr>
              <a:r>
                <a:rPr lang="en-US" sz="1200" kern="0" dirty="0">
                  <a:solidFill>
                    <a:sysClr val="windowText" lastClr="000000"/>
                  </a:solidFill>
                </a:rPr>
                <a:t>Integration</a:t>
              </a:r>
            </a:p>
          </p:txBody>
        </p:sp>
        <p:sp>
          <p:nvSpPr>
            <p:cNvPr id="102" name="Line 48"/>
            <p:cNvSpPr>
              <a:spLocks noChangeShapeType="1"/>
            </p:cNvSpPr>
            <p:nvPr/>
          </p:nvSpPr>
          <p:spPr bwMode="gray">
            <a:xfrm>
              <a:off x="7107942" y="2842679"/>
              <a:ext cx="216731" cy="0"/>
            </a:xfrm>
            <a:prstGeom prst="line">
              <a:avLst/>
            </a:prstGeom>
            <a:noFill/>
            <a:ln w="9525">
              <a:solidFill>
                <a:srgbClr val="000000"/>
              </a:solidFill>
              <a:round/>
              <a:headEnd type="triangle" w="med" len="med"/>
              <a:tailEnd/>
            </a:ln>
            <a:effectLst>
              <a:prstShdw prst="shdw17" dist="17961" dir="2700000">
                <a:srgbClr val="FFFFFF"/>
              </a:prstShdw>
            </a:effectLst>
          </p:spPr>
          <p:txBody>
            <a:bodyPr/>
            <a:lstStyle/>
            <a:p>
              <a:pPr eaLnBrk="1" fontAlgn="auto" hangingPunct="1">
                <a:lnSpc>
                  <a:spcPct val="100000"/>
                </a:lnSpc>
                <a:spcBef>
                  <a:spcPts val="0"/>
                </a:spcBef>
                <a:spcAft>
                  <a:spcPts val="0"/>
                </a:spcAft>
                <a:defRPr/>
              </a:pPr>
              <a:endParaRPr lang="en-US" sz="1800" kern="0" dirty="0">
                <a:solidFill>
                  <a:sysClr val="windowText" lastClr="000000"/>
                </a:solidFill>
              </a:endParaRPr>
            </a:p>
          </p:txBody>
        </p:sp>
        <p:sp>
          <p:nvSpPr>
            <p:cNvPr id="103" name="Rectangle 49"/>
            <p:cNvSpPr>
              <a:spLocks noChangeArrowheads="1"/>
            </p:cNvSpPr>
            <p:nvPr/>
          </p:nvSpPr>
          <p:spPr bwMode="auto">
            <a:xfrm>
              <a:off x="5879268" y="1910417"/>
              <a:ext cx="650193" cy="572106"/>
            </a:xfrm>
            <a:prstGeom prst="rect">
              <a:avLst/>
            </a:prstGeom>
            <a:solidFill>
              <a:srgbClr val="E6E7E8"/>
            </a:solidFill>
            <a:ln w="9525">
              <a:noFill/>
              <a:miter lim="800000"/>
              <a:headEnd/>
              <a:tailEnd/>
            </a:ln>
          </p:spPr>
          <p:txBody>
            <a:bodyPr wrap="none" anchor="ctr"/>
            <a:lstStyle/>
            <a:p>
              <a:pPr eaLnBrk="1" fontAlgn="auto" hangingPunct="1">
                <a:lnSpc>
                  <a:spcPct val="100000"/>
                </a:lnSpc>
                <a:spcBef>
                  <a:spcPts val="0"/>
                </a:spcBef>
                <a:spcAft>
                  <a:spcPts val="0"/>
                </a:spcAft>
                <a:defRPr/>
              </a:pPr>
              <a:endParaRPr lang="en-US" sz="1800" kern="0" dirty="0">
                <a:solidFill>
                  <a:sysClr val="windowText" lastClr="000000"/>
                </a:solidFill>
              </a:endParaRPr>
            </a:p>
          </p:txBody>
        </p:sp>
        <p:sp>
          <p:nvSpPr>
            <p:cNvPr id="104" name="Rectangle 50"/>
            <p:cNvSpPr>
              <a:spLocks noChangeArrowheads="1"/>
            </p:cNvSpPr>
            <p:nvPr/>
          </p:nvSpPr>
          <p:spPr bwMode="gray">
            <a:xfrm>
              <a:off x="5456962" y="1843487"/>
              <a:ext cx="1590423" cy="288443"/>
            </a:xfrm>
            <a:prstGeom prst="rect">
              <a:avLst/>
            </a:prstGeom>
            <a:noFill/>
            <a:ln w="9525">
              <a:noFill/>
              <a:miter lim="800000"/>
              <a:headEnd/>
              <a:tailEnd/>
            </a:ln>
          </p:spPr>
          <p:txBody>
            <a:bodyPr wrap="none" anchor="ctr"/>
            <a:lstStyle/>
            <a:p>
              <a:pPr algn="r" eaLnBrk="1" fontAlgn="auto" hangingPunct="1">
                <a:lnSpc>
                  <a:spcPct val="100000"/>
                </a:lnSpc>
                <a:spcBef>
                  <a:spcPts val="0"/>
                </a:spcBef>
                <a:spcAft>
                  <a:spcPts val="0"/>
                </a:spcAft>
                <a:defRPr/>
              </a:pPr>
              <a:r>
                <a:rPr lang="en-US" sz="1200" kern="0" dirty="0">
                  <a:solidFill>
                    <a:sysClr val="windowText" lastClr="000000"/>
                  </a:solidFill>
                </a:rPr>
                <a:t>Automated Interfaces</a:t>
              </a:r>
            </a:p>
          </p:txBody>
        </p:sp>
        <p:sp>
          <p:nvSpPr>
            <p:cNvPr id="105" name="Rectangle 51"/>
            <p:cNvSpPr>
              <a:spLocks noChangeArrowheads="1"/>
            </p:cNvSpPr>
            <p:nvPr/>
          </p:nvSpPr>
          <p:spPr bwMode="gray">
            <a:xfrm>
              <a:off x="5662538" y="2049061"/>
              <a:ext cx="1373692" cy="288444"/>
            </a:xfrm>
            <a:prstGeom prst="rect">
              <a:avLst/>
            </a:prstGeom>
            <a:noFill/>
            <a:ln w="9525">
              <a:noFill/>
              <a:miter lim="800000"/>
              <a:headEnd/>
              <a:tailEnd/>
            </a:ln>
          </p:spPr>
          <p:txBody>
            <a:bodyPr wrap="none" anchor="ctr"/>
            <a:lstStyle/>
            <a:p>
              <a:pPr algn="r" eaLnBrk="1" fontAlgn="auto" hangingPunct="1">
                <a:lnSpc>
                  <a:spcPct val="100000"/>
                </a:lnSpc>
                <a:spcBef>
                  <a:spcPts val="0"/>
                </a:spcBef>
                <a:spcAft>
                  <a:spcPts val="0"/>
                </a:spcAft>
                <a:defRPr/>
              </a:pPr>
              <a:r>
                <a:rPr lang="en-US" sz="1200" kern="0" dirty="0">
                  <a:solidFill>
                    <a:sysClr val="windowText" lastClr="000000"/>
                  </a:solidFill>
                </a:rPr>
                <a:t>Stable Eng. Environment</a:t>
              </a:r>
            </a:p>
          </p:txBody>
        </p:sp>
        <p:sp>
          <p:nvSpPr>
            <p:cNvPr id="106" name="Rectangle 52"/>
            <p:cNvSpPr>
              <a:spLocks noChangeArrowheads="1"/>
            </p:cNvSpPr>
            <p:nvPr/>
          </p:nvSpPr>
          <p:spPr bwMode="gray">
            <a:xfrm>
              <a:off x="5445807" y="2265792"/>
              <a:ext cx="1373692" cy="288444"/>
            </a:xfrm>
            <a:prstGeom prst="rect">
              <a:avLst/>
            </a:prstGeom>
            <a:noFill/>
            <a:ln w="9525">
              <a:noFill/>
              <a:miter lim="800000"/>
              <a:headEnd/>
              <a:tailEnd/>
            </a:ln>
          </p:spPr>
          <p:txBody>
            <a:bodyPr wrap="none" anchor="ctr"/>
            <a:lstStyle/>
            <a:p>
              <a:pPr algn="r" eaLnBrk="1" fontAlgn="auto" hangingPunct="1">
                <a:lnSpc>
                  <a:spcPct val="100000"/>
                </a:lnSpc>
                <a:spcBef>
                  <a:spcPts val="0"/>
                </a:spcBef>
                <a:spcAft>
                  <a:spcPts val="0"/>
                </a:spcAft>
                <a:defRPr/>
              </a:pPr>
              <a:r>
                <a:rPr lang="en-US" sz="1200" kern="0" dirty="0">
                  <a:solidFill>
                    <a:sysClr val="windowText" lastClr="000000"/>
                  </a:solidFill>
                </a:rPr>
                <a:t>Tool Best Practices</a:t>
              </a:r>
            </a:p>
          </p:txBody>
        </p:sp>
        <p:sp>
          <p:nvSpPr>
            <p:cNvPr id="107" name="Rectangle 53"/>
            <p:cNvSpPr>
              <a:spLocks noChangeArrowheads="1"/>
            </p:cNvSpPr>
            <p:nvPr/>
          </p:nvSpPr>
          <p:spPr bwMode="gray">
            <a:xfrm>
              <a:off x="7383635" y="3348651"/>
              <a:ext cx="1373692" cy="288444"/>
            </a:xfrm>
            <a:prstGeom prst="rect">
              <a:avLst/>
            </a:prstGeom>
            <a:no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200" kern="0" dirty="0">
                  <a:solidFill>
                    <a:sysClr val="windowText" lastClr="000000"/>
                  </a:solidFill>
                </a:rPr>
                <a:t>SW </a:t>
              </a:r>
              <a:r>
                <a:rPr lang="en-US" sz="1200" kern="0" dirty="0" smtClean="0">
                  <a:solidFill>
                    <a:sysClr val="windowText" lastClr="000000"/>
                  </a:solidFill>
                </a:rPr>
                <a:t>Eng. </a:t>
              </a:r>
              <a:r>
                <a:rPr lang="en-US" sz="1200" kern="0" dirty="0">
                  <a:solidFill>
                    <a:sysClr val="windowText" lastClr="000000"/>
                  </a:solidFill>
                </a:rPr>
                <a:t>&amp; </a:t>
              </a:r>
              <a:r>
                <a:rPr lang="en-US" sz="1200" kern="0" dirty="0" smtClean="0">
                  <a:solidFill>
                    <a:sysClr val="windowText" lastClr="000000"/>
                  </a:solidFill>
                </a:rPr>
                <a:t>System- </a:t>
              </a:r>
              <a:r>
                <a:rPr lang="en-US" sz="1200" kern="0" dirty="0">
                  <a:solidFill>
                    <a:sysClr val="windowText" lastClr="000000"/>
                  </a:solidFill>
                </a:rPr>
                <a:t/>
              </a:r>
              <a:br>
                <a:rPr lang="en-US" sz="1200" kern="0" dirty="0">
                  <a:solidFill>
                    <a:sysClr val="windowText" lastClr="000000"/>
                  </a:solidFill>
                </a:rPr>
              </a:br>
              <a:r>
                <a:rPr lang="en-US" sz="1200" kern="0" dirty="0">
                  <a:solidFill>
                    <a:sysClr val="windowText" lastClr="000000"/>
                  </a:solidFill>
                </a:rPr>
                <a:t>Level </a:t>
              </a:r>
              <a:r>
                <a:rPr lang="en-US" sz="1200" kern="0" dirty="0" smtClean="0">
                  <a:solidFill>
                    <a:sysClr val="windowText" lastClr="000000"/>
                  </a:solidFill>
                </a:rPr>
                <a:t>Integration</a:t>
              </a:r>
              <a:endParaRPr lang="en-US" sz="1200" kern="0" dirty="0">
                <a:solidFill>
                  <a:sysClr val="windowText" lastClr="000000"/>
                </a:solidFill>
              </a:endParaRPr>
            </a:p>
          </p:txBody>
        </p:sp>
        <p:sp>
          <p:nvSpPr>
            <p:cNvPr id="108" name="Line 54"/>
            <p:cNvSpPr>
              <a:spLocks noChangeShapeType="1"/>
            </p:cNvSpPr>
            <p:nvPr/>
          </p:nvSpPr>
          <p:spPr bwMode="gray">
            <a:xfrm>
              <a:off x="7179654" y="3494466"/>
              <a:ext cx="216731" cy="0"/>
            </a:xfrm>
            <a:prstGeom prst="line">
              <a:avLst/>
            </a:prstGeom>
            <a:noFill/>
            <a:ln w="9525">
              <a:solidFill>
                <a:srgbClr val="000000"/>
              </a:solidFill>
              <a:round/>
              <a:headEnd type="triangle" w="med" len="med"/>
              <a:tailEnd/>
            </a:ln>
            <a:effectLst>
              <a:prstShdw prst="shdw17" dist="17961" dir="2700000">
                <a:srgbClr val="FFFFFF"/>
              </a:prstShdw>
            </a:effectLst>
          </p:spPr>
          <p:txBody>
            <a:bodyPr/>
            <a:lstStyle/>
            <a:p>
              <a:pPr eaLnBrk="1" fontAlgn="auto" hangingPunct="1">
                <a:lnSpc>
                  <a:spcPct val="100000"/>
                </a:lnSpc>
                <a:spcBef>
                  <a:spcPts val="0"/>
                </a:spcBef>
                <a:spcAft>
                  <a:spcPts val="0"/>
                </a:spcAft>
                <a:defRPr/>
              </a:pPr>
              <a:endParaRPr lang="en-US" sz="1800" kern="0" dirty="0">
                <a:solidFill>
                  <a:sysClr val="windowText" lastClr="000000"/>
                </a:solidFill>
              </a:endParaRPr>
            </a:p>
          </p:txBody>
        </p:sp>
      </p:grpSp>
    </p:spTree>
    <p:extLst>
      <p:ext uri="{BB962C8B-B14F-4D97-AF65-F5344CB8AC3E}">
        <p14:creationId xmlns:p14="http://schemas.microsoft.com/office/powerpoint/2010/main" val="85326446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p:cNvSpPr/>
          <p:nvPr/>
        </p:nvSpPr>
        <p:spPr bwMode="auto">
          <a:xfrm>
            <a:off x="219075" y="6162675"/>
            <a:ext cx="7543800" cy="4953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a:xfrm>
            <a:off x="304800" y="228600"/>
            <a:ext cx="11576050" cy="978729"/>
          </a:xfrm>
        </p:spPr>
        <p:txBody>
          <a:bodyPr/>
          <a:lstStyle/>
          <a:p>
            <a:r>
              <a:rPr lang="en-US" dirty="0" smtClean="0"/>
              <a:t>Assess Technology Readiness, When to Manage Risk When Planning IT for Each Maturity Level</a:t>
            </a:r>
            <a:endParaRPr lang="en-US" dirty="0"/>
          </a:p>
        </p:txBody>
      </p:sp>
      <p:grpSp>
        <p:nvGrpSpPr>
          <p:cNvPr id="3" name="Group 2"/>
          <p:cNvGrpSpPr/>
          <p:nvPr/>
        </p:nvGrpSpPr>
        <p:grpSpPr>
          <a:xfrm>
            <a:off x="2549466" y="1258081"/>
            <a:ext cx="7072318" cy="4904594"/>
            <a:chOff x="656822" y="479425"/>
            <a:chExt cx="7190191" cy="4986338"/>
          </a:xfrm>
        </p:grpSpPr>
        <p:grpSp>
          <p:nvGrpSpPr>
            <p:cNvPr id="4" name="Group 3"/>
            <p:cNvGrpSpPr/>
            <p:nvPr userDrawn="1"/>
          </p:nvGrpSpPr>
          <p:grpSpPr>
            <a:xfrm>
              <a:off x="1200150" y="479425"/>
              <a:ext cx="6619875" cy="4986338"/>
              <a:chOff x="1200150" y="479425"/>
              <a:chExt cx="6619875" cy="4986338"/>
            </a:xfrm>
          </p:grpSpPr>
          <p:grpSp>
            <p:nvGrpSpPr>
              <p:cNvPr id="102" name="Group 256"/>
              <p:cNvGrpSpPr>
                <a:grpSpLocks/>
              </p:cNvGrpSpPr>
              <p:nvPr userDrawn="1"/>
            </p:nvGrpSpPr>
            <p:grpSpPr bwMode="auto">
              <a:xfrm>
                <a:off x="1200150" y="479425"/>
                <a:ext cx="6556375" cy="4578350"/>
                <a:chOff x="756" y="302"/>
                <a:chExt cx="4130" cy="2884"/>
              </a:xfrm>
            </p:grpSpPr>
            <p:grpSp>
              <p:nvGrpSpPr>
                <p:cNvPr id="116" name="Group 13"/>
                <p:cNvGrpSpPr>
                  <a:grpSpLocks/>
                </p:cNvGrpSpPr>
                <p:nvPr userDrawn="1"/>
              </p:nvGrpSpPr>
              <p:grpSpPr bwMode="auto">
                <a:xfrm>
                  <a:off x="787" y="447"/>
                  <a:ext cx="4096" cy="2642"/>
                  <a:chOff x="696" y="1006"/>
                  <a:chExt cx="4328" cy="2791"/>
                </a:xfrm>
              </p:grpSpPr>
              <p:grpSp>
                <p:nvGrpSpPr>
                  <p:cNvPr id="126" name="Group 14"/>
                  <p:cNvGrpSpPr>
                    <a:grpSpLocks/>
                  </p:cNvGrpSpPr>
                  <p:nvPr/>
                </p:nvGrpSpPr>
                <p:grpSpPr bwMode="auto">
                  <a:xfrm>
                    <a:off x="1618" y="1013"/>
                    <a:ext cx="2748" cy="2406"/>
                    <a:chOff x="1618" y="1013"/>
                    <a:chExt cx="2748" cy="2406"/>
                  </a:xfrm>
                </p:grpSpPr>
                <p:sp>
                  <p:nvSpPr>
                    <p:cNvPr id="135" name="Line 15"/>
                    <p:cNvSpPr>
                      <a:spLocks noChangeShapeType="1"/>
                    </p:cNvSpPr>
                    <p:nvPr/>
                  </p:nvSpPr>
                  <p:spPr bwMode="gray">
                    <a:xfrm>
                      <a:off x="1618" y="1013"/>
                      <a:ext cx="0" cy="2406"/>
                    </a:xfrm>
                    <a:prstGeom prst="line">
                      <a:avLst/>
                    </a:prstGeom>
                    <a:noFill/>
                    <a:ln w="19050">
                      <a:solidFill>
                        <a:srgbClr val="DDDDDD"/>
                      </a:solidFill>
                      <a:round/>
                      <a:headEnd/>
                      <a:tailEnd/>
                    </a:ln>
                    <a:effectLst/>
                  </p:spPr>
                  <p:txBody>
                    <a:bodyPr>
                      <a:noAutofit/>
                    </a:bodyPr>
                    <a:lstStyle/>
                    <a:p>
                      <a:endParaRPr lang="en-US" dirty="0"/>
                    </a:p>
                  </p:txBody>
                </p:sp>
                <p:sp>
                  <p:nvSpPr>
                    <p:cNvPr id="136" name="Line 16"/>
                    <p:cNvSpPr>
                      <a:spLocks noChangeShapeType="1"/>
                    </p:cNvSpPr>
                    <p:nvPr/>
                  </p:nvSpPr>
                  <p:spPr bwMode="gray">
                    <a:xfrm>
                      <a:off x="2055" y="1013"/>
                      <a:ext cx="0" cy="2406"/>
                    </a:xfrm>
                    <a:prstGeom prst="line">
                      <a:avLst/>
                    </a:prstGeom>
                    <a:noFill/>
                    <a:ln w="19050">
                      <a:solidFill>
                        <a:srgbClr val="DDDDDD"/>
                      </a:solidFill>
                      <a:round/>
                      <a:headEnd/>
                      <a:tailEnd/>
                    </a:ln>
                    <a:effectLst/>
                  </p:spPr>
                  <p:txBody>
                    <a:bodyPr>
                      <a:noAutofit/>
                    </a:bodyPr>
                    <a:lstStyle/>
                    <a:p>
                      <a:endParaRPr lang="en-US" dirty="0"/>
                    </a:p>
                  </p:txBody>
                </p:sp>
                <p:sp>
                  <p:nvSpPr>
                    <p:cNvPr id="137" name="Line 17"/>
                    <p:cNvSpPr>
                      <a:spLocks noChangeShapeType="1"/>
                    </p:cNvSpPr>
                    <p:nvPr/>
                  </p:nvSpPr>
                  <p:spPr bwMode="gray">
                    <a:xfrm>
                      <a:off x="4366" y="1013"/>
                      <a:ext cx="0" cy="2403"/>
                    </a:xfrm>
                    <a:prstGeom prst="line">
                      <a:avLst/>
                    </a:prstGeom>
                    <a:noFill/>
                    <a:ln w="19050">
                      <a:solidFill>
                        <a:srgbClr val="DDDDDD"/>
                      </a:solidFill>
                      <a:round/>
                      <a:headEnd/>
                      <a:tailEnd/>
                    </a:ln>
                    <a:effectLst/>
                  </p:spPr>
                  <p:txBody>
                    <a:bodyPr>
                      <a:noAutofit/>
                    </a:bodyPr>
                    <a:lstStyle/>
                    <a:p>
                      <a:endParaRPr lang="en-US" dirty="0"/>
                    </a:p>
                  </p:txBody>
                </p:sp>
                <p:sp>
                  <p:nvSpPr>
                    <p:cNvPr id="138" name="Line 18"/>
                    <p:cNvSpPr>
                      <a:spLocks noChangeShapeType="1"/>
                    </p:cNvSpPr>
                    <p:nvPr/>
                  </p:nvSpPr>
                  <p:spPr bwMode="gray">
                    <a:xfrm>
                      <a:off x="3051" y="1013"/>
                      <a:ext cx="0" cy="2403"/>
                    </a:xfrm>
                    <a:prstGeom prst="line">
                      <a:avLst/>
                    </a:prstGeom>
                    <a:noFill/>
                    <a:ln w="19050">
                      <a:solidFill>
                        <a:srgbClr val="DDDDDD"/>
                      </a:solidFill>
                      <a:round/>
                      <a:headEnd/>
                      <a:tailEnd/>
                    </a:ln>
                    <a:effectLst/>
                  </p:spPr>
                  <p:txBody>
                    <a:bodyPr>
                      <a:noAutofit/>
                    </a:bodyPr>
                    <a:lstStyle/>
                    <a:p>
                      <a:endParaRPr lang="en-US" dirty="0"/>
                    </a:p>
                  </p:txBody>
                </p:sp>
              </p:grpSp>
              <p:grpSp>
                <p:nvGrpSpPr>
                  <p:cNvPr id="127" name="Group 19"/>
                  <p:cNvGrpSpPr>
                    <a:grpSpLocks/>
                  </p:cNvGrpSpPr>
                  <p:nvPr/>
                </p:nvGrpSpPr>
                <p:grpSpPr bwMode="auto">
                  <a:xfrm>
                    <a:off x="696" y="1006"/>
                    <a:ext cx="4324" cy="2791"/>
                    <a:chOff x="850" y="987"/>
                    <a:chExt cx="4018" cy="2592"/>
                  </a:xfrm>
                </p:grpSpPr>
                <p:grpSp>
                  <p:nvGrpSpPr>
                    <p:cNvPr id="129" name="Group 20"/>
                    <p:cNvGrpSpPr>
                      <a:grpSpLocks/>
                    </p:cNvGrpSpPr>
                    <p:nvPr/>
                  </p:nvGrpSpPr>
                  <p:grpSpPr bwMode="auto">
                    <a:xfrm>
                      <a:off x="850" y="987"/>
                      <a:ext cx="64" cy="2528"/>
                      <a:chOff x="850" y="987"/>
                      <a:chExt cx="64" cy="2528"/>
                    </a:xfrm>
                  </p:grpSpPr>
                  <p:sp>
                    <p:nvSpPr>
                      <p:cNvPr id="133" name="Line 21"/>
                      <p:cNvSpPr>
                        <a:spLocks noChangeShapeType="1"/>
                      </p:cNvSpPr>
                      <p:nvPr/>
                    </p:nvSpPr>
                    <p:spPr bwMode="gray">
                      <a:xfrm flipV="1">
                        <a:off x="914" y="1089"/>
                        <a:ext cx="0" cy="2426"/>
                      </a:xfrm>
                      <a:prstGeom prst="line">
                        <a:avLst/>
                      </a:prstGeom>
                      <a:noFill/>
                      <a:ln w="12700">
                        <a:solidFill>
                          <a:srgbClr val="808080"/>
                        </a:solidFill>
                        <a:round/>
                        <a:headEnd/>
                        <a:tailEnd/>
                      </a:ln>
                      <a:effectLst/>
                    </p:spPr>
                    <p:txBody>
                      <a:bodyPr>
                        <a:noAutofit/>
                      </a:bodyPr>
                      <a:lstStyle/>
                      <a:p>
                        <a:endParaRPr lang="en-US" dirty="0"/>
                      </a:p>
                    </p:txBody>
                  </p:sp>
                  <p:sp>
                    <p:nvSpPr>
                      <p:cNvPr id="134" name="AutoShape 22"/>
                      <p:cNvSpPr>
                        <a:spLocks noChangeArrowheads="1"/>
                      </p:cNvSpPr>
                      <p:nvPr/>
                    </p:nvSpPr>
                    <p:spPr bwMode="gray">
                      <a:xfrm flipH="1">
                        <a:off x="850" y="987"/>
                        <a:ext cx="64" cy="105"/>
                      </a:xfrm>
                      <a:prstGeom prst="rtTriangle">
                        <a:avLst/>
                      </a:prstGeom>
                      <a:solidFill>
                        <a:srgbClr val="808080"/>
                      </a:solidFill>
                      <a:ln w="12700">
                        <a:solidFill>
                          <a:srgbClr val="808080"/>
                        </a:solidFill>
                        <a:miter lim="800000"/>
                        <a:headEnd/>
                        <a:tailEnd/>
                      </a:ln>
                      <a:effectLst/>
                    </p:spPr>
                    <p:txBody>
                      <a:bodyPr wrap="none" anchor="ctr">
                        <a:noAutofit/>
                      </a:bodyPr>
                      <a:lstStyle/>
                      <a:p>
                        <a:endParaRPr lang="en-US" dirty="0"/>
                      </a:p>
                    </p:txBody>
                  </p:sp>
                </p:grpSp>
                <p:grpSp>
                  <p:nvGrpSpPr>
                    <p:cNvPr id="130" name="Group 23"/>
                    <p:cNvGrpSpPr>
                      <a:grpSpLocks/>
                    </p:cNvGrpSpPr>
                    <p:nvPr/>
                  </p:nvGrpSpPr>
                  <p:grpSpPr bwMode="auto">
                    <a:xfrm>
                      <a:off x="912" y="3515"/>
                      <a:ext cx="3956" cy="64"/>
                      <a:chOff x="912" y="3515"/>
                      <a:chExt cx="3956" cy="64"/>
                    </a:xfrm>
                  </p:grpSpPr>
                  <p:sp>
                    <p:nvSpPr>
                      <p:cNvPr id="131" name="Line 24"/>
                      <p:cNvSpPr>
                        <a:spLocks noChangeShapeType="1"/>
                      </p:cNvSpPr>
                      <p:nvPr/>
                    </p:nvSpPr>
                    <p:spPr bwMode="gray">
                      <a:xfrm rot="-5400000">
                        <a:off x="2838" y="1589"/>
                        <a:ext cx="0" cy="3851"/>
                      </a:xfrm>
                      <a:prstGeom prst="line">
                        <a:avLst/>
                      </a:prstGeom>
                      <a:noFill/>
                      <a:ln w="12700">
                        <a:solidFill>
                          <a:srgbClr val="808080"/>
                        </a:solidFill>
                        <a:round/>
                        <a:headEnd/>
                        <a:tailEnd/>
                      </a:ln>
                      <a:effectLst/>
                    </p:spPr>
                    <p:txBody>
                      <a:bodyPr>
                        <a:noAutofit/>
                      </a:bodyPr>
                      <a:lstStyle/>
                      <a:p>
                        <a:endParaRPr lang="en-US" dirty="0"/>
                      </a:p>
                    </p:txBody>
                  </p:sp>
                  <p:sp>
                    <p:nvSpPr>
                      <p:cNvPr id="132" name="AutoShape 25"/>
                      <p:cNvSpPr>
                        <a:spLocks noChangeArrowheads="1"/>
                      </p:cNvSpPr>
                      <p:nvPr/>
                    </p:nvSpPr>
                    <p:spPr bwMode="gray">
                      <a:xfrm rot="-5400000" flipH="1" flipV="1">
                        <a:off x="4784" y="3494"/>
                        <a:ext cx="64" cy="105"/>
                      </a:xfrm>
                      <a:prstGeom prst="rtTriangle">
                        <a:avLst/>
                      </a:prstGeom>
                      <a:solidFill>
                        <a:srgbClr val="808080"/>
                      </a:solidFill>
                      <a:ln w="12700">
                        <a:solidFill>
                          <a:srgbClr val="808080"/>
                        </a:solidFill>
                        <a:miter lim="800000"/>
                        <a:headEnd/>
                        <a:tailEnd/>
                      </a:ln>
                      <a:effectLst/>
                    </p:spPr>
                    <p:txBody>
                      <a:bodyPr wrap="none" anchor="ctr">
                        <a:noAutofit/>
                      </a:bodyPr>
                      <a:lstStyle/>
                      <a:p>
                        <a:endParaRPr lang="en-US" dirty="0"/>
                      </a:p>
                    </p:txBody>
                  </p:sp>
                </p:grpSp>
              </p:grpSp>
              <p:sp>
                <p:nvSpPr>
                  <p:cNvPr id="128" name="Line 26"/>
                  <p:cNvSpPr>
                    <a:spLocks noChangeShapeType="1"/>
                  </p:cNvSpPr>
                  <p:nvPr/>
                </p:nvSpPr>
                <p:spPr bwMode="gray">
                  <a:xfrm rot="-5400000">
                    <a:off x="2893" y="1286"/>
                    <a:ext cx="0" cy="4262"/>
                  </a:xfrm>
                  <a:prstGeom prst="line">
                    <a:avLst/>
                  </a:prstGeom>
                  <a:noFill/>
                  <a:ln w="12700">
                    <a:solidFill>
                      <a:srgbClr val="808080"/>
                    </a:solidFill>
                    <a:round/>
                    <a:headEnd/>
                    <a:tailEnd/>
                  </a:ln>
                  <a:effectLst/>
                </p:spPr>
                <p:txBody>
                  <a:bodyPr>
                    <a:noAutofit/>
                  </a:bodyPr>
                  <a:lstStyle/>
                  <a:p>
                    <a:endParaRPr lang="en-US" dirty="0"/>
                  </a:p>
                </p:txBody>
              </p:sp>
            </p:grpSp>
            <p:grpSp>
              <p:nvGrpSpPr>
                <p:cNvPr id="117" name="Group 27"/>
                <p:cNvGrpSpPr>
                  <a:grpSpLocks/>
                </p:cNvGrpSpPr>
                <p:nvPr userDrawn="1"/>
              </p:nvGrpSpPr>
              <p:grpSpPr bwMode="auto">
                <a:xfrm>
                  <a:off x="880" y="2733"/>
                  <a:ext cx="4006" cy="307"/>
                  <a:chOff x="794" y="3409"/>
                  <a:chExt cx="4233" cy="323"/>
                </a:xfrm>
              </p:grpSpPr>
              <p:sp>
                <p:nvSpPr>
                  <p:cNvPr id="121" name="Text Box 28"/>
                  <p:cNvSpPr txBox="1">
                    <a:spLocks noChangeAspect="1" noChangeArrowheads="1"/>
                  </p:cNvSpPr>
                  <p:nvPr/>
                </p:nvSpPr>
                <p:spPr bwMode="gray">
                  <a:xfrm>
                    <a:off x="794" y="3449"/>
                    <a:ext cx="792" cy="234"/>
                  </a:xfrm>
                  <a:prstGeom prst="rect">
                    <a:avLst/>
                  </a:prstGeom>
                  <a:noFill/>
                  <a:ln w="12700">
                    <a:noFill/>
                    <a:miter lim="800000"/>
                    <a:headEnd/>
                    <a:tailEnd/>
                  </a:ln>
                  <a:effectLst/>
                </p:spPr>
                <p:txBody>
                  <a:bodyPr lIns="74876" tIns="37439" rIns="74876" bIns="37439" anchor="b">
                    <a:noAutofit/>
                  </a:bodyPr>
                  <a:lstStyle/>
                  <a:p>
                    <a:pPr>
                      <a:lnSpc>
                        <a:spcPct val="90000"/>
                      </a:lnSpc>
                      <a:spcBef>
                        <a:spcPct val="0"/>
                      </a:spcBef>
                    </a:pPr>
                    <a:r>
                      <a:rPr lang="en-US" sz="1000" b="1" dirty="0" smtClean="0"/>
                      <a:t>Innovation Trigger</a:t>
                    </a:r>
                    <a:endParaRPr lang="en-US" sz="1000" b="1" dirty="0"/>
                  </a:p>
                </p:txBody>
              </p:sp>
              <p:sp>
                <p:nvSpPr>
                  <p:cNvPr id="122" name="Text Box 29"/>
                  <p:cNvSpPr txBox="1">
                    <a:spLocks noChangeAspect="1" noChangeArrowheads="1"/>
                  </p:cNvSpPr>
                  <p:nvPr/>
                </p:nvSpPr>
                <p:spPr bwMode="gray">
                  <a:xfrm>
                    <a:off x="1430" y="3409"/>
                    <a:ext cx="826" cy="323"/>
                  </a:xfrm>
                  <a:prstGeom prst="rect">
                    <a:avLst/>
                  </a:prstGeom>
                  <a:noFill/>
                  <a:ln w="12700" algn="ctr">
                    <a:noFill/>
                    <a:miter lim="800000"/>
                    <a:headEnd/>
                    <a:tailEnd/>
                  </a:ln>
                  <a:effectLst/>
                </p:spPr>
                <p:txBody>
                  <a:bodyPr lIns="74876" tIns="37439" rIns="74876" bIns="37439" anchor="b">
                    <a:noAutofit/>
                  </a:bodyPr>
                  <a:lstStyle/>
                  <a:p>
                    <a:pPr>
                      <a:lnSpc>
                        <a:spcPct val="90000"/>
                      </a:lnSpc>
                      <a:spcBef>
                        <a:spcPct val="0"/>
                      </a:spcBef>
                    </a:pPr>
                    <a:r>
                      <a:rPr lang="en-US" sz="1000" b="1" dirty="0"/>
                      <a:t>Peak of</a:t>
                    </a:r>
                  </a:p>
                  <a:p>
                    <a:pPr>
                      <a:lnSpc>
                        <a:spcPct val="90000"/>
                      </a:lnSpc>
                      <a:spcBef>
                        <a:spcPct val="0"/>
                      </a:spcBef>
                    </a:pPr>
                    <a:r>
                      <a:rPr lang="en-US" sz="1000" b="1" dirty="0"/>
                      <a:t>Inflated Expectations</a:t>
                    </a:r>
                  </a:p>
                </p:txBody>
              </p:sp>
              <p:sp>
                <p:nvSpPr>
                  <p:cNvPr id="123" name="Text Box 30"/>
                  <p:cNvSpPr txBox="1">
                    <a:spLocks noChangeAspect="1" noChangeArrowheads="1"/>
                  </p:cNvSpPr>
                  <p:nvPr/>
                </p:nvSpPr>
                <p:spPr bwMode="gray">
                  <a:xfrm>
                    <a:off x="2055" y="3457"/>
                    <a:ext cx="995" cy="232"/>
                  </a:xfrm>
                  <a:prstGeom prst="rect">
                    <a:avLst/>
                  </a:prstGeom>
                  <a:noFill/>
                  <a:ln w="12700" algn="ctr">
                    <a:noFill/>
                    <a:miter lim="800000"/>
                    <a:headEnd/>
                    <a:tailEnd/>
                  </a:ln>
                  <a:effectLst/>
                </p:spPr>
                <p:txBody>
                  <a:bodyPr lIns="74876" tIns="37439" rIns="74876" bIns="37439" anchor="b">
                    <a:noAutofit/>
                  </a:bodyPr>
                  <a:lstStyle/>
                  <a:p>
                    <a:pPr>
                      <a:lnSpc>
                        <a:spcPct val="90000"/>
                      </a:lnSpc>
                      <a:spcBef>
                        <a:spcPct val="0"/>
                      </a:spcBef>
                    </a:pPr>
                    <a:r>
                      <a:rPr lang="en-US" sz="1000" b="1" dirty="0"/>
                      <a:t>Trough of Disillusionment</a:t>
                    </a:r>
                  </a:p>
                </p:txBody>
              </p:sp>
              <p:sp>
                <p:nvSpPr>
                  <p:cNvPr id="124" name="Text Box 31"/>
                  <p:cNvSpPr txBox="1">
                    <a:spLocks noChangeAspect="1" noChangeArrowheads="1"/>
                  </p:cNvSpPr>
                  <p:nvPr/>
                </p:nvSpPr>
                <p:spPr bwMode="gray">
                  <a:xfrm>
                    <a:off x="3053" y="3504"/>
                    <a:ext cx="1314" cy="141"/>
                  </a:xfrm>
                  <a:prstGeom prst="rect">
                    <a:avLst/>
                  </a:prstGeom>
                  <a:noFill/>
                  <a:ln w="12700" algn="ctr">
                    <a:noFill/>
                    <a:miter lim="800000"/>
                    <a:headEnd/>
                    <a:tailEnd/>
                  </a:ln>
                  <a:effectLst/>
                </p:spPr>
                <p:txBody>
                  <a:bodyPr lIns="74876" tIns="37439" rIns="74876" bIns="37439" anchor="b">
                    <a:noAutofit/>
                  </a:bodyPr>
                  <a:lstStyle/>
                  <a:p>
                    <a:pPr>
                      <a:lnSpc>
                        <a:spcPct val="90000"/>
                      </a:lnSpc>
                      <a:spcBef>
                        <a:spcPct val="0"/>
                      </a:spcBef>
                    </a:pPr>
                    <a:r>
                      <a:rPr lang="en-US" sz="1000" b="1" dirty="0"/>
                      <a:t>Slope of Enlightenment</a:t>
                    </a:r>
                  </a:p>
                </p:txBody>
              </p:sp>
              <p:sp>
                <p:nvSpPr>
                  <p:cNvPr id="125" name="Text Box 32"/>
                  <p:cNvSpPr txBox="1">
                    <a:spLocks noChangeAspect="1" noChangeArrowheads="1"/>
                  </p:cNvSpPr>
                  <p:nvPr/>
                </p:nvSpPr>
                <p:spPr bwMode="gray">
                  <a:xfrm>
                    <a:off x="4364" y="3457"/>
                    <a:ext cx="663" cy="232"/>
                  </a:xfrm>
                  <a:prstGeom prst="rect">
                    <a:avLst/>
                  </a:prstGeom>
                  <a:noFill/>
                  <a:ln w="12700" algn="ctr">
                    <a:noFill/>
                    <a:miter lim="800000"/>
                    <a:headEnd/>
                    <a:tailEnd/>
                  </a:ln>
                  <a:effectLst/>
                </p:spPr>
                <p:txBody>
                  <a:bodyPr lIns="74876" tIns="37439" rIns="74876" bIns="37439" anchor="b">
                    <a:noAutofit/>
                  </a:bodyPr>
                  <a:lstStyle/>
                  <a:p>
                    <a:pPr>
                      <a:lnSpc>
                        <a:spcPct val="90000"/>
                      </a:lnSpc>
                      <a:spcBef>
                        <a:spcPct val="0"/>
                      </a:spcBef>
                    </a:pPr>
                    <a:r>
                      <a:rPr lang="en-US" sz="1000" b="1" dirty="0"/>
                      <a:t>Plateau of Productivity</a:t>
                    </a:r>
                  </a:p>
                </p:txBody>
              </p:sp>
            </p:grpSp>
            <p:grpSp>
              <p:nvGrpSpPr>
                <p:cNvPr id="118" name="Group 255"/>
                <p:cNvGrpSpPr>
                  <a:grpSpLocks/>
                </p:cNvGrpSpPr>
                <p:nvPr userDrawn="1"/>
              </p:nvGrpSpPr>
              <p:grpSpPr bwMode="auto">
                <a:xfrm>
                  <a:off x="756" y="302"/>
                  <a:ext cx="2448" cy="2884"/>
                  <a:chOff x="756" y="302"/>
                  <a:chExt cx="2448" cy="2884"/>
                </a:xfrm>
              </p:grpSpPr>
              <p:sp>
                <p:nvSpPr>
                  <p:cNvPr id="119" name="Text Box 34"/>
                  <p:cNvSpPr txBox="1">
                    <a:spLocks noChangeAspect="1" noChangeArrowheads="1"/>
                  </p:cNvSpPr>
                  <p:nvPr userDrawn="1"/>
                </p:nvSpPr>
                <p:spPr bwMode="gray">
                  <a:xfrm>
                    <a:off x="2535" y="3034"/>
                    <a:ext cx="669" cy="152"/>
                  </a:xfrm>
                  <a:prstGeom prst="rect">
                    <a:avLst/>
                  </a:prstGeom>
                  <a:noFill/>
                  <a:ln w="12700" algn="ctr">
                    <a:noFill/>
                    <a:miter lim="800000"/>
                    <a:headEnd/>
                    <a:tailEnd/>
                  </a:ln>
                  <a:effectLst/>
                </p:spPr>
                <p:txBody>
                  <a:bodyPr lIns="74876" tIns="37439" rIns="74876" bIns="37439" anchor="b">
                    <a:noAutofit/>
                  </a:bodyPr>
                  <a:lstStyle/>
                  <a:p>
                    <a:pPr>
                      <a:lnSpc>
                        <a:spcPct val="90000"/>
                      </a:lnSpc>
                      <a:spcBef>
                        <a:spcPct val="0"/>
                      </a:spcBef>
                    </a:pPr>
                    <a:r>
                      <a:rPr lang="en-US" sz="1200" b="1" dirty="0"/>
                      <a:t>time</a:t>
                    </a:r>
                  </a:p>
                </p:txBody>
              </p:sp>
              <p:sp>
                <p:nvSpPr>
                  <p:cNvPr id="120" name="Text Box 35"/>
                  <p:cNvSpPr txBox="1">
                    <a:spLocks noChangeAspect="1" noChangeArrowheads="1"/>
                  </p:cNvSpPr>
                  <p:nvPr userDrawn="1"/>
                </p:nvSpPr>
                <p:spPr bwMode="gray">
                  <a:xfrm>
                    <a:off x="756" y="302"/>
                    <a:ext cx="680" cy="152"/>
                  </a:xfrm>
                  <a:prstGeom prst="rect">
                    <a:avLst/>
                  </a:prstGeom>
                  <a:noFill/>
                  <a:ln w="12700" algn="ctr">
                    <a:noFill/>
                    <a:miter lim="800000"/>
                    <a:headEnd/>
                    <a:tailEnd/>
                  </a:ln>
                  <a:effectLst/>
                </p:spPr>
                <p:txBody>
                  <a:bodyPr wrap="none" lIns="74876" tIns="37439" rIns="74876" bIns="37439" anchor="b">
                    <a:noAutofit/>
                  </a:bodyPr>
                  <a:lstStyle/>
                  <a:p>
                    <a:pPr algn="l">
                      <a:lnSpc>
                        <a:spcPct val="90000"/>
                      </a:lnSpc>
                      <a:spcBef>
                        <a:spcPct val="0"/>
                      </a:spcBef>
                    </a:pPr>
                    <a:r>
                      <a:rPr lang="en-US" sz="1200" b="1" dirty="0"/>
                      <a:t>expectations</a:t>
                    </a:r>
                  </a:p>
                </p:txBody>
              </p:sp>
            </p:grpSp>
          </p:grpSp>
          <p:grpSp>
            <p:nvGrpSpPr>
              <p:cNvPr id="103" name="Group 36"/>
              <p:cNvGrpSpPr>
                <a:grpSpLocks/>
              </p:cNvGrpSpPr>
              <p:nvPr userDrawn="1"/>
            </p:nvGrpSpPr>
            <p:grpSpPr bwMode="auto">
              <a:xfrm>
                <a:off x="1355725" y="5008563"/>
                <a:ext cx="6464300" cy="457200"/>
                <a:chOff x="767" y="3867"/>
                <a:chExt cx="4302" cy="304"/>
              </a:xfrm>
            </p:grpSpPr>
            <p:sp>
              <p:nvSpPr>
                <p:cNvPr id="105" name="Text Box 37"/>
                <p:cNvSpPr txBox="1">
                  <a:spLocks noChangeAspect="1" noChangeArrowheads="1"/>
                </p:cNvSpPr>
                <p:nvPr/>
              </p:nvSpPr>
              <p:spPr bwMode="gray">
                <a:xfrm>
                  <a:off x="767" y="3867"/>
                  <a:ext cx="1638" cy="151"/>
                </a:xfrm>
                <a:prstGeom prst="rect">
                  <a:avLst/>
                </a:prstGeom>
                <a:noFill/>
                <a:ln w="12700" algn="ctr">
                  <a:noFill/>
                  <a:miter lim="800000"/>
                  <a:headEnd/>
                  <a:tailEnd/>
                </a:ln>
                <a:effectLst/>
              </p:spPr>
              <p:txBody>
                <a:bodyPr lIns="74876" tIns="37439" rIns="74876" bIns="37439" anchor="b">
                  <a:noAutofit/>
                </a:bodyPr>
                <a:lstStyle/>
                <a:p>
                  <a:pPr algn="l">
                    <a:lnSpc>
                      <a:spcPct val="90000"/>
                    </a:lnSpc>
                    <a:spcBef>
                      <a:spcPct val="0"/>
                    </a:spcBef>
                  </a:pPr>
                  <a:r>
                    <a:rPr lang="en-US" sz="1100" b="1" dirty="0" smtClean="0"/>
                    <a:t>Plateau will be reached in:</a:t>
                  </a:r>
                </a:p>
              </p:txBody>
            </p:sp>
            <p:sp>
              <p:nvSpPr>
                <p:cNvPr id="106" name="Oval 38"/>
                <p:cNvSpPr>
                  <a:spLocks noChangeAspect="1" noChangeArrowheads="1"/>
                </p:cNvSpPr>
                <p:nvPr/>
              </p:nvSpPr>
              <p:spPr bwMode="gray">
                <a:xfrm>
                  <a:off x="810" y="4065"/>
                  <a:ext cx="56" cy="56"/>
                </a:xfrm>
                <a:prstGeom prst="ellipse">
                  <a:avLst/>
                </a:prstGeom>
                <a:solidFill>
                  <a:srgbClr val="FFFFFF"/>
                </a:solidFill>
                <a:ln w="12700">
                  <a:solidFill>
                    <a:schemeClr val="tx1"/>
                  </a:solidFill>
                  <a:round/>
                  <a:headEnd/>
                  <a:tailEnd/>
                </a:ln>
                <a:effectLst/>
              </p:spPr>
              <p:txBody>
                <a:bodyPr lIns="74876" tIns="37439" rIns="74876" bIns="37439" anchor="ctr">
                  <a:noAutofit/>
                </a:bodyPr>
                <a:lstStyle/>
                <a:p>
                  <a:endParaRPr lang="en-US" dirty="0"/>
                </a:p>
              </p:txBody>
            </p:sp>
            <p:sp>
              <p:nvSpPr>
                <p:cNvPr id="107" name="Text Box 39"/>
                <p:cNvSpPr txBox="1">
                  <a:spLocks noChangeAspect="1" noChangeArrowheads="1"/>
                </p:cNvSpPr>
                <p:nvPr/>
              </p:nvSpPr>
              <p:spPr bwMode="gray">
                <a:xfrm>
                  <a:off x="849" y="4020"/>
                  <a:ext cx="823" cy="151"/>
                </a:xfrm>
                <a:prstGeom prst="rect">
                  <a:avLst/>
                </a:prstGeom>
                <a:noFill/>
                <a:ln w="12700">
                  <a:noFill/>
                  <a:miter lim="800000"/>
                  <a:headEnd/>
                  <a:tailEnd/>
                </a:ln>
                <a:effectLst/>
              </p:spPr>
              <p:txBody>
                <a:bodyPr lIns="74876" tIns="37439" rIns="74876" bIns="37439" anchor="b">
                  <a:noAutofit/>
                </a:bodyPr>
                <a:lstStyle/>
                <a:p>
                  <a:pPr algn="l">
                    <a:lnSpc>
                      <a:spcPct val="90000"/>
                    </a:lnSpc>
                    <a:spcBef>
                      <a:spcPct val="0"/>
                    </a:spcBef>
                  </a:pPr>
                  <a:r>
                    <a:rPr lang="en-US" sz="1100" dirty="0"/>
                    <a:t>less than 2 years</a:t>
                  </a:r>
                </a:p>
              </p:txBody>
            </p:sp>
            <p:sp>
              <p:nvSpPr>
                <p:cNvPr id="108" name="Oval 40"/>
                <p:cNvSpPr>
                  <a:spLocks noChangeAspect="1" noChangeArrowheads="1"/>
                </p:cNvSpPr>
                <p:nvPr/>
              </p:nvSpPr>
              <p:spPr bwMode="gray">
                <a:xfrm>
                  <a:off x="1735" y="4065"/>
                  <a:ext cx="55" cy="56"/>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109" name="Text Box 41"/>
                <p:cNvSpPr txBox="1">
                  <a:spLocks noChangeAspect="1" noChangeArrowheads="1"/>
                </p:cNvSpPr>
                <p:nvPr/>
              </p:nvSpPr>
              <p:spPr bwMode="gray">
                <a:xfrm>
                  <a:off x="1780" y="4020"/>
                  <a:ext cx="630" cy="151"/>
                </a:xfrm>
                <a:prstGeom prst="rect">
                  <a:avLst/>
                </a:prstGeom>
                <a:noFill/>
                <a:ln w="12700">
                  <a:noFill/>
                  <a:miter lim="800000"/>
                  <a:headEnd/>
                  <a:tailEnd/>
                </a:ln>
                <a:effectLst/>
              </p:spPr>
              <p:txBody>
                <a:bodyPr lIns="74876" tIns="37439" rIns="74876" bIns="37439" anchor="b">
                  <a:noAutofit/>
                </a:bodyPr>
                <a:lstStyle/>
                <a:p>
                  <a:pPr algn="l">
                    <a:lnSpc>
                      <a:spcPct val="90000"/>
                    </a:lnSpc>
                    <a:spcBef>
                      <a:spcPct val="0"/>
                    </a:spcBef>
                  </a:pPr>
                  <a:r>
                    <a:rPr lang="en-US" sz="1100" dirty="0"/>
                    <a:t>2 to 5 years</a:t>
                  </a:r>
                </a:p>
              </p:txBody>
            </p:sp>
            <p:sp>
              <p:nvSpPr>
                <p:cNvPr id="110" name="Oval 42"/>
                <p:cNvSpPr>
                  <a:spLocks noChangeAspect="1" noChangeArrowheads="1"/>
                </p:cNvSpPr>
                <p:nvPr/>
              </p:nvSpPr>
              <p:spPr bwMode="gray">
                <a:xfrm>
                  <a:off x="2465" y="4065"/>
                  <a:ext cx="56" cy="56"/>
                </a:xfrm>
                <a:prstGeom prst="ellipse">
                  <a:avLst/>
                </a:prstGeom>
                <a:solidFill>
                  <a:srgbClr val="003399"/>
                </a:solidFill>
                <a:ln w="12700" algn="ctr">
                  <a:solidFill>
                    <a:schemeClr val="tx1"/>
                  </a:solidFill>
                  <a:round/>
                  <a:headEnd/>
                  <a:tailEnd/>
                </a:ln>
                <a:effectLst/>
              </p:spPr>
              <p:txBody>
                <a:bodyPr lIns="74876" tIns="37439" rIns="74876" bIns="37439" anchor="ctr">
                  <a:noAutofit/>
                </a:bodyPr>
                <a:lstStyle/>
                <a:p>
                  <a:endParaRPr lang="en-US" dirty="0"/>
                </a:p>
              </p:txBody>
            </p:sp>
            <p:sp>
              <p:nvSpPr>
                <p:cNvPr id="111" name="Text Box 43"/>
                <p:cNvSpPr txBox="1">
                  <a:spLocks noChangeAspect="1" noChangeArrowheads="1"/>
                </p:cNvSpPr>
                <p:nvPr/>
              </p:nvSpPr>
              <p:spPr bwMode="gray">
                <a:xfrm>
                  <a:off x="2511" y="4020"/>
                  <a:ext cx="715" cy="151"/>
                </a:xfrm>
                <a:prstGeom prst="rect">
                  <a:avLst/>
                </a:prstGeom>
                <a:noFill/>
                <a:ln w="12700">
                  <a:noFill/>
                  <a:miter lim="800000"/>
                  <a:headEnd/>
                  <a:tailEnd/>
                </a:ln>
                <a:effectLst/>
              </p:spPr>
              <p:txBody>
                <a:bodyPr lIns="74876" tIns="37439" rIns="74876" bIns="37439" anchor="b">
                  <a:noAutofit/>
                </a:bodyPr>
                <a:lstStyle/>
                <a:p>
                  <a:pPr algn="l">
                    <a:lnSpc>
                      <a:spcPct val="90000"/>
                    </a:lnSpc>
                    <a:spcBef>
                      <a:spcPct val="0"/>
                    </a:spcBef>
                  </a:pPr>
                  <a:r>
                    <a:rPr lang="en-US" sz="1100" dirty="0"/>
                    <a:t>5 to 10 years</a:t>
                  </a:r>
                </a:p>
              </p:txBody>
            </p:sp>
            <p:sp>
              <p:nvSpPr>
                <p:cNvPr id="112" name="AutoShape 44"/>
                <p:cNvSpPr>
                  <a:spLocks noChangeAspect="1" noChangeArrowheads="1"/>
                </p:cNvSpPr>
                <p:nvPr/>
              </p:nvSpPr>
              <p:spPr bwMode="gray">
                <a:xfrm flipH="1">
                  <a:off x="3243" y="4060"/>
                  <a:ext cx="80" cy="69"/>
                </a:xfrm>
                <a:prstGeom prst="triangle">
                  <a:avLst>
                    <a:gd name="adj" fmla="val 50000"/>
                  </a:avLst>
                </a:prstGeom>
                <a:solidFill>
                  <a:srgbClr val="FF9900"/>
                </a:solidFill>
                <a:ln w="12700">
                  <a:solidFill>
                    <a:schemeClr val="tx1"/>
                  </a:solidFill>
                  <a:miter lim="800000"/>
                  <a:headEnd/>
                  <a:tailEnd/>
                </a:ln>
                <a:effectLst/>
              </p:spPr>
              <p:txBody>
                <a:bodyPr lIns="74876" tIns="37439" rIns="74876" bIns="37439" anchor="ctr">
                  <a:noAutofit/>
                </a:bodyPr>
                <a:lstStyle/>
                <a:p>
                  <a:endParaRPr lang="en-US" dirty="0"/>
                </a:p>
              </p:txBody>
            </p:sp>
            <p:sp>
              <p:nvSpPr>
                <p:cNvPr id="113" name="Text Box 45"/>
                <p:cNvSpPr txBox="1">
                  <a:spLocks noChangeAspect="1" noChangeArrowheads="1"/>
                </p:cNvSpPr>
                <p:nvPr/>
              </p:nvSpPr>
              <p:spPr bwMode="gray">
                <a:xfrm>
                  <a:off x="3311" y="4020"/>
                  <a:ext cx="941" cy="151"/>
                </a:xfrm>
                <a:prstGeom prst="rect">
                  <a:avLst/>
                </a:prstGeom>
                <a:noFill/>
                <a:ln w="12700">
                  <a:noFill/>
                  <a:miter lim="800000"/>
                  <a:headEnd/>
                  <a:tailEnd/>
                </a:ln>
                <a:effectLst/>
              </p:spPr>
              <p:txBody>
                <a:bodyPr lIns="74876" tIns="37439" rIns="74876" bIns="37439" anchor="b">
                  <a:noAutofit/>
                </a:bodyPr>
                <a:lstStyle/>
                <a:p>
                  <a:pPr algn="l">
                    <a:lnSpc>
                      <a:spcPct val="90000"/>
                    </a:lnSpc>
                    <a:spcBef>
                      <a:spcPct val="0"/>
                    </a:spcBef>
                  </a:pPr>
                  <a:r>
                    <a:rPr lang="en-US" sz="1100" dirty="0"/>
                    <a:t>more than 10 years</a:t>
                  </a:r>
                </a:p>
              </p:txBody>
            </p:sp>
            <p:sp>
              <p:nvSpPr>
                <p:cNvPr id="114" name="Text Box 46"/>
                <p:cNvSpPr txBox="1">
                  <a:spLocks noChangeAspect="1" noChangeArrowheads="1"/>
                </p:cNvSpPr>
                <p:nvPr/>
              </p:nvSpPr>
              <p:spPr bwMode="gray">
                <a:xfrm>
                  <a:off x="4348" y="3919"/>
                  <a:ext cx="721" cy="252"/>
                </a:xfrm>
                <a:prstGeom prst="rect">
                  <a:avLst/>
                </a:prstGeom>
                <a:noFill/>
                <a:ln w="12700">
                  <a:noFill/>
                  <a:miter lim="800000"/>
                  <a:headEnd/>
                  <a:tailEnd/>
                </a:ln>
                <a:effectLst/>
              </p:spPr>
              <p:txBody>
                <a:bodyPr lIns="74876" tIns="37439" rIns="74876" bIns="37439" anchor="b">
                  <a:noAutofit/>
                </a:bodyPr>
                <a:lstStyle/>
                <a:p>
                  <a:pPr algn="l">
                    <a:lnSpc>
                      <a:spcPct val="90000"/>
                    </a:lnSpc>
                    <a:spcBef>
                      <a:spcPct val="0"/>
                    </a:spcBef>
                  </a:pPr>
                  <a:r>
                    <a:rPr lang="en-US" sz="1100" dirty="0"/>
                    <a:t>obsolete</a:t>
                  </a:r>
                </a:p>
                <a:p>
                  <a:pPr algn="l">
                    <a:lnSpc>
                      <a:spcPct val="90000"/>
                    </a:lnSpc>
                    <a:spcBef>
                      <a:spcPct val="0"/>
                    </a:spcBef>
                  </a:pPr>
                  <a:r>
                    <a:rPr lang="en-US" sz="1100" dirty="0"/>
                    <a:t>before plateau</a:t>
                  </a:r>
                </a:p>
              </p:txBody>
            </p:sp>
            <p:sp>
              <p:nvSpPr>
                <p:cNvPr id="115" name="AutoShape 47"/>
                <p:cNvSpPr>
                  <a:spLocks noChangeAspect="1" noChangeArrowheads="1"/>
                </p:cNvSpPr>
                <p:nvPr/>
              </p:nvSpPr>
              <p:spPr bwMode="gray">
                <a:xfrm>
                  <a:off x="4294" y="4064"/>
                  <a:ext cx="60" cy="61"/>
                </a:xfrm>
                <a:prstGeom prst="flowChartSummingJunction">
                  <a:avLst/>
                </a:prstGeom>
                <a:solidFill>
                  <a:schemeClr val="bg1"/>
                </a:solidFill>
                <a:ln w="12700">
                  <a:solidFill>
                    <a:srgbClr val="FF0000"/>
                  </a:solidFill>
                  <a:round/>
                  <a:headEnd/>
                  <a:tailEnd/>
                </a:ln>
                <a:effectLst/>
              </p:spPr>
              <p:txBody>
                <a:bodyPr lIns="74876" tIns="37439" rIns="74876" bIns="37439" anchor="ctr">
                  <a:noAutofit/>
                </a:bodyPr>
                <a:lstStyle/>
                <a:p>
                  <a:endParaRPr lang="en-US" dirty="0"/>
                </a:p>
              </p:txBody>
            </p:sp>
          </p:grpSp>
          <p:sp>
            <p:nvSpPr>
              <p:cNvPr id="104" name="Freeform 49"/>
              <p:cNvSpPr>
                <a:spLocks/>
              </p:cNvSpPr>
              <p:nvPr userDrawn="1"/>
            </p:nvSpPr>
            <p:spPr bwMode="gray">
              <a:xfrm>
                <a:off x="1695450" y="903288"/>
                <a:ext cx="6057900" cy="3278188"/>
              </a:xfrm>
              <a:custGeom>
                <a:avLst/>
                <a:gdLst/>
                <a:ahLst/>
                <a:cxnLst>
                  <a:cxn ang="0">
                    <a:pos x="41" y="1980"/>
                  </a:cxn>
                  <a:cxn ang="0">
                    <a:pos x="173" y="1806"/>
                  </a:cxn>
                  <a:cxn ang="0">
                    <a:pos x="263" y="1604"/>
                  </a:cxn>
                  <a:cxn ang="0">
                    <a:pos x="331" y="1400"/>
                  </a:cxn>
                  <a:cxn ang="0">
                    <a:pos x="385" y="1194"/>
                  </a:cxn>
                  <a:cxn ang="0">
                    <a:pos x="437" y="990"/>
                  </a:cxn>
                  <a:cxn ang="0">
                    <a:pos x="489" y="782"/>
                  </a:cxn>
                  <a:cxn ang="0">
                    <a:pos x="543" y="572"/>
                  </a:cxn>
                  <a:cxn ang="0">
                    <a:pos x="595" y="362"/>
                  </a:cxn>
                  <a:cxn ang="0">
                    <a:pos x="649" y="156"/>
                  </a:cxn>
                  <a:cxn ang="0">
                    <a:pos x="679" y="88"/>
                  </a:cxn>
                  <a:cxn ang="0">
                    <a:pos x="755" y="16"/>
                  </a:cxn>
                  <a:cxn ang="0">
                    <a:pos x="851" y="8"/>
                  </a:cxn>
                  <a:cxn ang="0">
                    <a:pos x="921" y="76"/>
                  </a:cxn>
                  <a:cxn ang="0">
                    <a:pos x="957" y="216"/>
                  </a:cxn>
                  <a:cxn ang="0">
                    <a:pos x="995" y="404"/>
                  </a:cxn>
                  <a:cxn ang="0">
                    <a:pos x="1033" y="584"/>
                  </a:cxn>
                  <a:cxn ang="0">
                    <a:pos x="1067" y="766"/>
                  </a:cxn>
                  <a:cxn ang="0">
                    <a:pos x="1103" y="946"/>
                  </a:cxn>
                  <a:cxn ang="0">
                    <a:pos x="1141" y="1136"/>
                  </a:cxn>
                  <a:cxn ang="0">
                    <a:pos x="1171" y="1253"/>
                  </a:cxn>
                  <a:cxn ang="0">
                    <a:pos x="1213" y="1374"/>
                  </a:cxn>
                  <a:cxn ang="0">
                    <a:pos x="1261" y="1458"/>
                  </a:cxn>
                  <a:cxn ang="0">
                    <a:pos x="1331" y="1526"/>
                  </a:cxn>
                  <a:cxn ang="0">
                    <a:pos x="1419" y="1574"/>
                  </a:cxn>
                  <a:cxn ang="0">
                    <a:pos x="1517" y="1596"/>
                  </a:cxn>
                  <a:cxn ang="0">
                    <a:pos x="1619" y="1596"/>
                  </a:cxn>
                  <a:cxn ang="0">
                    <a:pos x="1721" y="1570"/>
                  </a:cxn>
                  <a:cxn ang="0">
                    <a:pos x="1813" y="1524"/>
                  </a:cxn>
                  <a:cxn ang="0">
                    <a:pos x="1961" y="1438"/>
                  </a:cxn>
                  <a:cxn ang="0">
                    <a:pos x="2167" y="1320"/>
                  </a:cxn>
                  <a:cxn ang="0">
                    <a:pos x="2369" y="1220"/>
                  </a:cxn>
                  <a:cxn ang="0">
                    <a:pos x="2585" y="1122"/>
                  </a:cxn>
                  <a:cxn ang="0">
                    <a:pos x="2783" y="1046"/>
                  </a:cxn>
                  <a:cxn ang="0">
                    <a:pos x="2983" y="986"/>
                  </a:cxn>
                  <a:cxn ang="0">
                    <a:pos x="3182" y="933"/>
                  </a:cxn>
                  <a:cxn ang="0">
                    <a:pos x="3335" y="899"/>
                  </a:cxn>
                  <a:cxn ang="0">
                    <a:pos x="3434" y="879"/>
                  </a:cxn>
                  <a:cxn ang="0">
                    <a:pos x="3533" y="864"/>
                  </a:cxn>
                  <a:cxn ang="0">
                    <a:pos x="3746" y="858"/>
                  </a:cxn>
                </a:cxnLst>
                <a:rect l="0" t="0" r="r" b="b"/>
                <a:pathLst>
                  <a:path w="3746" h="2025">
                    <a:moveTo>
                      <a:pt x="0" y="2025"/>
                    </a:moveTo>
                    <a:lnTo>
                      <a:pt x="41" y="1980"/>
                    </a:lnTo>
                    <a:lnTo>
                      <a:pt x="113" y="1902"/>
                    </a:lnTo>
                    <a:lnTo>
                      <a:pt x="173" y="1806"/>
                    </a:lnTo>
                    <a:lnTo>
                      <a:pt x="223" y="1710"/>
                    </a:lnTo>
                    <a:lnTo>
                      <a:pt x="263" y="1604"/>
                    </a:lnTo>
                    <a:lnTo>
                      <a:pt x="299" y="1500"/>
                    </a:lnTo>
                    <a:lnTo>
                      <a:pt x="331" y="1400"/>
                    </a:lnTo>
                    <a:lnTo>
                      <a:pt x="359" y="1296"/>
                    </a:lnTo>
                    <a:lnTo>
                      <a:pt x="385" y="1194"/>
                    </a:lnTo>
                    <a:lnTo>
                      <a:pt x="409" y="1092"/>
                    </a:lnTo>
                    <a:lnTo>
                      <a:pt x="437" y="990"/>
                    </a:lnTo>
                    <a:lnTo>
                      <a:pt x="465" y="886"/>
                    </a:lnTo>
                    <a:lnTo>
                      <a:pt x="489" y="782"/>
                    </a:lnTo>
                    <a:lnTo>
                      <a:pt x="515" y="676"/>
                    </a:lnTo>
                    <a:lnTo>
                      <a:pt x="543" y="572"/>
                    </a:lnTo>
                    <a:lnTo>
                      <a:pt x="569" y="468"/>
                    </a:lnTo>
                    <a:lnTo>
                      <a:pt x="595" y="362"/>
                    </a:lnTo>
                    <a:lnTo>
                      <a:pt x="621" y="256"/>
                    </a:lnTo>
                    <a:lnTo>
                      <a:pt x="649" y="156"/>
                    </a:lnTo>
                    <a:lnTo>
                      <a:pt x="667" y="110"/>
                    </a:lnTo>
                    <a:lnTo>
                      <a:pt x="679" y="88"/>
                    </a:lnTo>
                    <a:lnTo>
                      <a:pt x="705" y="52"/>
                    </a:lnTo>
                    <a:lnTo>
                      <a:pt x="755" y="16"/>
                    </a:lnTo>
                    <a:lnTo>
                      <a:pt x="805" y="0"/>
                    </a:lnTo>
                    <a:lnTo>
                      <a:pt x="851" y="8"/>
                    </a:lnTo>
                    <a:lnTo>
                      <a:pt x="893" y="34"/>
                    </a:lnTo>
                    <a:lnTo>
                      <a:pt x="921" y="76"/>
                    </a:lnTo>
                    <a:lnTo>
                      <a:pt x="939" y="120"/>
                    </a:lnTo>
                    <a:lnTo>
                      <a:pt x="957" y="216"/>
                    </a:lnTo>
                    <a:lnTo>
                      <a:pt x="977" y="312"/>
                    </a:lnTo>
                    <a:lnTo>
                      <a:pt x="995" y="404"/>
                    </a:lnTo>
                    <a:lnTo>
                      <a:pt x="1013" y="496"/>
                    </a:lnTo>
                    <a:lnTo>
                      <a:pt x="1033" y="584"/>
                    </a:lnTo>
                    <a:lnTo>
                      <a:pt x="1049" y="674"/>
                    </a:lnTo>
                    <a:lnTo>
                      <a:pt x="1067" y="766"/>
                    </a:lnTo>
                    <a:lnTo>
                      <a:pt x="1085" y="856"/>
                    </a:lnTo>
                    <a:lnTo>
                      <a:pt x="1103" y="946"/>
                    </a:lnTo>
                    <a:lnTo>
                      <a:pt x="1123" y="1038"/>
                    </a:lnTo>
                    <a:lnTo>
                      <a:pt x="1141" y="1136"/>
                    </a:lnTo>
                    <a:lnTo>
                      <a:pt x="1161" y="1230"/>
                    </a:lnTo>
                    <a:lnTo>
                      <a:pt x="1171" y="1253"/>
                    </a:lnTo>
                    <a:lnTo>
                      <a:pt x="1193" y="1318"/>
                    </a:lnTo>
                    <a:lnTo>
                      <a:pt x="1213" y="1374"/>
                    </a:lnTo>
                    <a:lnTo>
                      <a:pt x="1233" y="1416"/>
                    </a:lnTo>
                    <a:lnTo>
                      <a:pt x="1261" y="1458"/>
                    </a:lnTo>
                    <a:lnTo>
                      <a:pt x="1293" y="1494"/>
                    </a:lnTo>
                    <a:lnTo>
                      <a:pt x="1331" y="1526"/>
                    </a:lnTo>
                    <a:lnTo>
                      <a:pt x="1373" y="1556"/>
                    </a:lnTo>
                    <a:lnTo>
                      <a:pt x="1419" y="1574"/>
                    </a:lnTo>
                    <a:lnTo>
                      <a:pt x="1465" y="1586"/>
                    </a:lnTo>
                    <a:lnTo>
                      <a:pt x="1517" y="1596"/>
                    </a:lnTo>
                    <a:lnTo>
                      <a:pt x="1565" y="1602"/>
                    </a:lnTo>
                    <a:lnTo>
                      <a:pt x="1619" y="1596"/>
                    </a:lnTo>
                    <a:lnTo>
                      <a:pt x="1665" y="1584"/>
                    </a:lnTo>
                    <a:lnTo>
                      <a:pt x="1721" y="1570"/>
                    </a:lnTo>
                    <a:lnTo>
                      <a:pt x="1767" y="1550"/>
                    </a:lnTo>
                    <a:lnTo>
                      <a:pt x="1813" y="1524"/>
                    </a:lnTo>
                    <a:lnTo>
                      <a:pt x="1861" y="1496"/>
                    </a:lnTo>
                    <a:lnTo>
                      <a:pt x="1961" y="1438"/>
                    </a:lnTo>
                    <a:lnTo>
                      <a:pt x="2063" y="1376"/>
                    </a:lnTo>
                    <a:lnTo>
                      <a:pt x="2167" y="1320"/>
                    </a:lnTo>
                    <a:lnTo>
                      <a:pt x="2267" y="1268"/>
                    </a:lnTo>
                    <a:lnTo>
                      <a:pt x="2369" y="1220"/>
                    </a:lnTo>
                    <a:lnTo>
                      <a:pt x="2475" y="1168"/>
                    </a:lnTo>
                    <a:lnTo>
                      <a:pt x="2585" y="1122"/>
                    </a:lnTo>
                    <a:lnTo>
                      <a:pt x="2683" y="1084"/>
                    </a:lnTo>
                    <a:lnTo>
                      <a:pt x="2783" y="1046"/>
                    </a:lnTo>
                    <a:lnTo>
                      <a:pt x="2881" y="1014"/>
                    </a:lnTo>
                    <a:lnTo>
                      <a:pt x="2983" y="986"/>
                    </a:lnTo>
                    <a:lnTo>
                      <a:pt x="3081" y="958"/>
                    </a:lnTo>
                    <a:lnTo>
                      <a:pt x="3182" y="933"/>
                    </a:lnTo>
                    <a:lnTo>
                      <a:pt x="3284" y="908"/>
                    </a:lnTo>
                    <a:lnTo>
                      <a:pt x="3335" y="899"/>
                    </a:lnTo>
                    <a:lnTo>
                      <a:pt x="3383" y="888"/>
                    </a:lnTo>
                    <a:lnTo>
                      <a:pt x="3434" y="879"/>
                    </a:lnTo>
                    <a:lnTo>
                      <a:pt x="3485" y="870"/>
                    </a:lnTo>
                    <a:lnTo>
                      <a:pt x="3533" y="864"/>
                    </a:lnTo>
                    <a:lnTo>
                      <a:pt x="3581" y="858"/>
                    </a:lnTo>
                    <a:lnTo>
                      <a:pt x="3746" y="858"/>
                    </a:lnTo>
                  </a:path>
                </a:pathLst>
              </a:custGeom>
              <a:noFill/>
              <a:ln w="38100" cap="flat" cmpd="sng">
                <a:solidFill>
                  <a:srgbClr val="969696"/>
                </a:solidFill>
                <a:prstDash val="solid"/>
                <a:round/>
                <a:headEnd type="none" w="med" len="med"/>
                <a:tailEnd type="none" w="med" len="lg"/>
              </a:ln>
              <a:effectLst/>
            </p:spPr>
            <p:txBody>
              <a:bodyPr lIns="74876" tIns="37439" rIns="74876" bIns="37439" anchor="ctr">
                <a:noAutofit/>
              </a:bodyPr>
              <a:lstStyle/>
              <a:p>
                <a:endParaRPr lang="en-US" dirty="0"/>
              </a:p>
            </p:txBody>
          </p:sp>
        </p:grpSp>
        <p:grpSp>
          <p:nvGrpSpPr>
            <p:cNvPr id="5" name="Group 4"/>
            <p:cNvGrpSpPr/>
            <p:nvPr/>
          </p:nvGrpSpPr>
          <p:grpSpPr>
            <a:xfrm>
              <a:off x="656822" y="746442"/>
              <a:ext cx="7190191" cy="3605540"/>
              <a:chOff x="656822" y="746442"/>
              <a:chExt cx="7190191" cy="3605540"/>
            </a:xfrm>
          </p:grpSpPr>
          <p:sp>
            <p:nvSpPr>
              <p:cNvPr id="6" name="Text Box 597"/>
              <p:cNvSpPr txBox="1">
                <a:spLocks noChangeArrowheads="1"/>
              </p:cNvSpPr>
              <p:nvPr/>
            </p:nvSpPr>
            <p:spPr bwMode="gray">
              <a:xfrm>
                <a:off x="6873669" y="4121150"/>
                <a:ext cx="973344" cy="230832"/>
              </a:xfrm>
              <a:prstGeom prst="rect">
                <a:avLst/>
              </a:prstGeom>
              <a:noFill/>
              <a:ln w="9525">
                <a:noFill/>
                <a:miter lim="800000"/>
                <a:headEnd/>
                <a:tailEnd/>
              </a:ln>
              <a:effectLst/>
            </p:spPr>
            <p:txBody>
              <a:bodyPr wrap="none">
                <a:noAutofit/>
              </a:bodyPr>
              <a:lstStyle/>
              <a:p>
                <a:pPr algn="r">
                  <a:spcBef>
                    <a:spcPct val="0"/>
                  </a:spcBef>
                </a:pPr>
                <a:r>
                  <a:rPr lang="en-US" sz="900" dirty="0"/>
                  <a:t>As of </a:t>
                </a:r>
                <a:r>
                  <a:rPr lang="en-US" sz="900" dirty="0" smtClean="0"/>
                  <a:t>July 2015</a:t>
                </a:r>
                <a:endParaRPr lang="en-US" sz="900" dirty="0"/>
              </a:p>
            </p:txBody>
          </p:sp>
          <p:sp>
            <p:nvSpPr>
              <p:cNvPr id="7" name="dark_blue_dot_1"/>
              <p:cNvSpPr>
                <a:spLocks noChangeAspect="1" noChangeArrowheads="1"/>
              </p:cNvSpPr>
              <p:nvPr/>
            </p:nvSpPr>
            <p:spPr bwMode="gray">
              <a:xfrm>
                <a:off x="2231136" y="2962656"/>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noAutofit/>
              </a:bodyPr>
              <a:lstStyle/>
              <a:p>
                <a:endParaRPr lang="en-US" dirty="0"/>
              </a:p>
            </p:txBody>
          </p:sp>
          <p:sp>
            <p:nvSpPr>
              <p:cNvPr id="8" name="text_1"/>
              <p:cNvSpPr>
                <a:spLocks noChangeArrowheads="1"/>
              </p:cNvSpPr>
              <p:nvPr/>
            </p:nvSpPr>
            <p:spPr bwMode="gray">
              <a:xfrm>
                <a:off x="656822" y="2888043"/>
                <a:ext cx="1538883" cy="249299"/>
              </a:xfrm>
              <a:prstGeom prst="rect">
                <a:avLst/>
              </a:prstGeom>
              <a:solidFill>
                <a:schemeClr val="bg1"/>
              </a:solidFill>
              <a:ln w="9525" algn="ctr">
                <a:noFill/>
                <a:miter lim="800000"/>
                <a:headEnd/>
                <a:tailEnd type="none" w="lg" len="lg"/>
              </a:ln>
              <a:effectLst/>
            </p:spPr>
            <p:txBody>
              <a:bodyPr wrap="none" lIns="0" tIns="0" rIns="0" bIns="0">
                <a:noAutofit/>
              </a:bodyPr>
              <a:lstStyle/>
              <a:p>
                <a:pPr algn="r">
                  <a:lnSpc>
                    <a:spcPct val="90000"/>
                  </a:lnSpc>
                  <a:spcBef>
                    <a:spcPct val="0"/>
                  </a:spcBef>
                </a:pPr>
                <a:r>
                  <a:rPr lang="en-US" sz="900" dirty="0" smtClean="0">
                    <a:cs typeface="Arial" charset="0"/>
                  </a:rPr>
                  <a:t>Cloud-Based CAE, Simulation</a:t>
                </a:r>
                <a:br>
                  <a:rPr lang="en-US" sz="900" dirty="0" smtClean="0">
                    <a:cs typeface="Arial" charset="0"/>
                  </a:rPr>
                </a:br>
                <a:r>
                  <a:rPr lang="en-US" sz="900" dirty="0" smtClean="0">
                    <a:cs typeface="Arial" charset="0"/>
                  </a:rPr>
                  <a:t> and Virtual Prototyping</a:t>
                </a:r>
                <a:endParaRPr lang="en-US" sz="900" dirty="0"/>
              </a:p>
            </p:txBody>
          </p:sp>
          <p:sp>
            <p:nvSpPr>
              <p:cNvPr id="9" name="dark_blue_dot_2"/>
              <p:cNvSpPr>
                <a:spLocks noChangeAspect="1" noChangeArrowheads="1"/>
              </p:cNvSpPr>
              <p:nvPr/>
            </p:nvSpPr>
            <p:spPr bwMode="gray">
              <a:xfrm>
                <a:off x="2359152" y="2464117"/>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noAutofit/>
              </a:bodyPr>
              <a:lstStyle/>
              <a:p>
                <a:endParaRPr lang="en-US" dirty="0"/>
              </a:p>
            </p:txBody>
          </p:sp>
          <p:sp>
            <p:nvSpPr>
              <p:cNvPr id="10" name="text_2"/>
              <p:cNvSpPr>
                <a:spLocks noChangeArrowheads="1"/>
              </p:cNvSpPr>
              <p:nvPr/>
            </p:nvSpPr>
            <p:spPr bwMode="gray">
              <a:xfrm>
                <a:off x="1382715" y="2451418"/>
                <a:ext cx="942567" cy="124650"/>
              </a:xfrm>
              <a:prstGeom prst="rect">
                <a:avLst/>
              </a:prstGeom>
              <a:noFill/>
              <a:ln w="9525" algn="ctr">
                <a:noFill/>
                <a:miter lim="800000"/>
                <a:headEnd/>
                <a:tailEnd type="none" w="lg" len="lg"/>
              </a:ln>
              <a:effectLst/>
            </p:spPr>
            <p:txBody>
              <a:bodyPr wrap="none" lIns="0" tIns="0" rIns="0" bIns="0">
                <a:noAutofit/>
              </a:bodyPr>
              <a:lstStyle/>
              <a:p>
                <a:pPr algn="r">
                  <a:lnSpc>
                    <a:spcPct val="90000"/>
                  </a:lnSpc>
                  <a:spcBef>
                    <a:spcPct val="0"/>
                  </a:spcBef>
                </a:pPr>
                <a:r>
                  <a:rPr lang="en-US" sz="900" dirty="0" smtClean="0">
                    <a:cs typeface="Arial" charset="0"/>
                  </a:rPr>
                  <a:t>Cloud-Based CAD</a:t>
                </a:r>
                <a:endParaRPr lang="en-US" sz="900" dirty="0"/>
              </a:p>
            </p:txBody>
          </p:sp>
          <p:sp>
            <p:nvSpPr>
              <p:cNvPr id="11" name="light_blue_dot_4"/>
              <p:cNvSpPr>
                <a:spLocks noChangeAspect="1" noChangeArrowheads="1"/>
              </p:cNvSpPr>
              <p:nvPr/>
            </p:nvSpPr>
            <p:spPr bwMode="gray">
              <a:xfrm>
                <a:off x="2615184" y="1453896"/>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12" name="text_4"/>
              <p:cNvSpPr>
                <a:spLocks noChangeArrowheads="1"/>
              </p:cNvSpPr>
              <p:nvPr/>
            </p:nvSpPr>
            <p:spPr bwMode="gray">
              <a:xfrm>
                <a:off x="1103885" y="1431670"/>
                <a:ext cx="1481175" cy="124650"/>
              </a:xfrm>
              <a:prstGeom prst="rect">
                <a:avLst/>
              </a:prstGeom>
              <a:solidFill>
                <a:schemeClr val="bg1"/>
              </a:solidFill>
              <a:ln w="9525" algn="ctr">
                <a:noFill/>
                <a:miter lim="800000"/>
                <a:headEnd/>
                <a:tailEnd type="none" w="lg" len="lg"/>
              </a:ln>
              <a:effectLst/>
            </p:spPr>
            <p:txBody>
              <a:bodyPr wrap="none" lIns="0" tIns="0" rIns="0" bIns="0">
                <a:noAutofit/>
              </a:bodyPr>
              <a:lstStyle/>
              <a:p>
                <a:pPr algn="r">
                  <a:lnSpc>
                    <a:spcPct val="90000"/>
                  </a:lnSpc>
                  <a:spcBef>
                    <a:spcPct val="0"/>
                  </a:spcBef>
                </a:pPr>
                <a:r>
                  <a:rPr lang="en-US" sz="900" dirty="0" smtClean="0">
                    <a:cs typeface="Arial" charset="0"/>
                  </a:rPr>
                  <a:t>Product Innovation Platforms</a:t>
                </a:r>
                <a:endParaRPr lang="en-US" sz="900" dirty="0"/>
              </a:p>
            </p:txBody>
          </p:sp>
          <p:sp>
            <p:nvSpPr>
              <p:cNvPr id="13" name="text_5"/>
              <p:cNvSpPr>
                <a:spLocks noChangeArrowheads="1"/>
              </p:cNvSpPr>
              <p:nvPr/>
            </p:nvSpPr>
            <p:spPr bwMode="gray">
              <a:xfrm>
                <a:off x="1670810" y="746442"/>
                <a:ext cx="1218282" cy="124650"/>
              </a:xfrm>
              <a:prstGeom prst="rect">
                <a:avLst/>
              </a:prstGeom>
              <a:noFill/>
              <a:ln w="9525" algn="ctr">
                <a:noFill/>
                <a:miter lim="800000"/>
                <a:headEnd/>
                <a:tailEnd type="none" w="lg" len="lg"/>
              </a:ln>
              <a:effectLst/>
            </p:spPr>
            <p:txBody>
              <a:bodyPr wrap="none" lIns="0" tIns="0" rIns="0" bIns="0">
                <a:noAutofit/>
              </a:bodyPr>
              <a:lstStyle/>
              <a:p>
                <a:pPr algn="r">
                  <a:lnSpc>
                    <a:spcPct val="90000"/>
                  </a:lnSpc>
                  <a:spcBef>
                    <a:spcPct val="0"/>
                  </a:spcBef>
                </a:pPr>
                <a:r>
                  <a:rPr lang="en-US" sz="900" dirty="0" smtClean="0">
                    <a:cs typeface="Arial" charset="0"/>
                  </a:rPr>
                  <a:t>MRO PLM Functionality</a:t>
                </a:r>
                <a:endParaRPr lang="en-US" sz="900" dirty="0"/>
              </a:p>
            </p:txBody>
          </p:sp>
          <p:sp>
            <p:nvSpPr>
              <p:cNvPr id="14" name="text_6"/>
              <p:cNvSpPr>
                <a:spLocks noChangeArrowheads="1"/>
              </p:cNvSpPr>
              <p:nvPr/>
            </p:nvSpPr>
            <p:spPr bwMode="gray">
              <a:xfrm>
                <a:off x="3444939" y="981075"/>
                <a:ext cx="2372444"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Cloud Computing in Manufacturing Operations</a:t>
                </a:r>
                <a:endParaRPr lang="en-US" sz="900" dirty="0"/>
              </a:p>
            </p:txBody>
          </p:sp>
          <p:sp>
            <p:nvSpPr>
              <p:cNvPr id="15" name="text_7"/>
              <p:cNvSpPr>
                <a:spLocks noChangeArrowheads="1"/>
              </p:cNvSpPr>
              <p:nvPr/>
            </p:nvSpPr>
            <p:spPr bwMode="gray">
              <a:xfrm>
                <a:off x="3483035" y="1266825"/>
                <a:ext cx="1442703"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Model-Based Manufacturing</a:t>
                </a:r>
                <a:endParaRPr lang="en-US" sz="900" dirty="0"/>
              </a:p>
            </p:txBody>
          </p:sp>
          <p:sp>
            <p:nvSpPr>
              <p:cNvPr id="16" name="text_8"/>
              <p:cNvSpPr>
                <a:spLocks noChangeArrowheads="1"/>
              </p:cNvSpPr>
              <p:nvPr/>
            </p:nvSpPr>
            <p:spPr bwMode="gray">
              <a:xfrm>
                <a:off x="3519989" y="1413130"/>
                <a:ext cx="1590179"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Cloud-Based PLM Applications</a:t>
                </a:r>
                <a:endParaRPr lang="en-US" sz="900" dirty="0"/>
              </a:p>
            </p:txBody>
          </p:sp>
          <p:sp>
            <p:nvSpPr>
              <p:cNvPr id="17" name="text_9"/>
              <p:cNvSpPr>
                <a:spLocks noChangeArrowheads="1"/>
              </p:cNvSpPr>
              <p:nvPr/>
            </p:nvSpPr>
            <p:spPr bwMode="gray">
              <a:xfrm>
                <a:off x="3519989" y="1541718"/>
                <a:ext cx="2455800"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Internet of Things for Manufacturing Operations </a:t>
                </a:r>
                <a:endParaRPr lang="en-US" sz="900" dirty="0"/>
              </a:p>
            </p:txBody>
          </p:sp>
          <p:sp>
            <p:nvSpPr>
              <p:cNvPr id="18" name="text_10"/>
              <p:cNvSpPr>
                <a:spLocks noChangeArrowheads="1"/>
              </p:cNvSpPr>
              <p:nvPr/>
            </p:nvSpPr>
            <p:spPr bwMode="gray">
              <a:xfrm>
                <a:off x="3444939" y="1108330"/>
                <a:ext cx="1814599"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IT/OT Convergence and Alignment </a:t>
                </a:r>
                <a:endParaRPr lang="en-US" sz="900" dirty="0"/>
              </a:p>
            </p:txBody>
          </p:sp>
          <p:sp>
            <p:nvSpPr>
              <p:cNvPr id="19" name="text_11"/>
              <p:cNvSpPr>
                <a:spLocks noChangeArrowheads="1"/>
              </p:cNvSpPr>
              <p:nvPr/>
            </p:nvSpPr>
            <p:spPr bwMode="gray">
              <a:xfrm>
                <a:off x="3519989" y="1670298"/>
                <a:ext cx="936154"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MPM Frameworks</a:t>
                </a:r>
                <a:endParaRPr lang="en-US" sz="900" dirty="0"/>
              </a:p>
            </p:txBody>
          </p:sp>
          <p:sp>
            <p:nvSpPr>
              <p:cNvPr id="20" name="dark_blue_dot_13"/>
              <p:cNvSpPr>
                <a:spLocks noChangeAspect="1" noChangeArrowheads="1"/>
              </p:cNvSpPr>
              <p:nvPr/>
            </p:nvSpPr>
            <p:spPr bwMode="gray">
              <a:xfrm>
                <a:off x="3410712" y="2249424"/>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noAutofit/>
              </a:bodyPr>
              <a:lstStyle/>
              <a:p>
                <a:endParaRPr lang="en-US" dirty="0"/>
              </a:p>
            </p:txBody>
          </p:sp>
          <p:sp>
            <p:nvSpPr>
              <p:cNvPr id="21" name="text_13"/>
              <p:cNvSpPr>
                <a:spLocks noChangeArrowheads="1"/>
              </p:cNvSpPr>
              <p:nvPr/>
            </p:nvSpPr>
            <p:spPr bwMode="gray">
              <a:xfrm>
                <a:off x="2747008" y="2110483"/>
                <a:ext cx="628377" cy="373949"/>
              </a:xfrm>
              <a:prstGeom prst="rect">
                <a:avLst/>
              </a:prstGeom>
              <a:noFill/>
              <a:ln w="9525" algn="ctr">
                <a:noFill/>
                <a:miter lim="800000"/>
                <a:headEnd/>
                <a:tailEnd type="none" w="lg" len="lg"/>
              </a:ln>
              <a:effectLst/>
            </p:spPr>
            <p:txBody>
              <a:bodyPr wrap="none" lIns="0" tIns="0" rIns="0" bIns="0" anchor="ctr">
                <a:noAutofit/>
              </a:bodyPr>
              <a:lstStyle/>
              <a:p>
                <a:pPr algn="r">
                  <a:lnSpc>
                    <a:spcPct val="90000"/>
                  </a:lnSpc>
                  <a:spcBef>
                    <a:spcPct val="0"/>
                  </a:spcBef>
                </a:pPr>
                <a:r>
                  <a:rPr lang="en-US" sz="900" dirty="0" smtClean="0">
                    <a:cs typeface="Arial" charset="0"/>
                  </a:rPr>
                  <a:t>Industrial</a:t>
                </a:r>
                <a:br>
                  <a:rPr lang="en-US" sz="900" dirty="0" smtClean="0">
                    <a:cs typeface="Arial" charset="0"/>
                  </a:rPr>
                </a:br>
                <a:r>
                  <a:rPr lang="en-US" sz="900" dirty="0" smtClean="0">
                    <a:cs typeface="Arial" charset="0"/>
                  </a:rPr>
                  <a:t> Operational</a:t>
                </a:r>
                <a:br>
                  <a:rPr lang="en-US" sz="900" dirty="0" smtClean="0">
                    <a:cs typeface="Arial" charset="0"/>
                  </a:rPr>
                </a:br>
                <a:r>
                  <a:rPr lang="en-US" sz="900" dirty="0" smtClean="0">
                    <a:cs typeface="Arial" charset="0"/>
                  </a:rPr>
                  <a:t> </a:t>
                </a:r>
                <a:r>
                  <a:rPr lang="en-US" sz="900" dirty="0">
                    <a:cs typeface="Arial" charset="0"/>
                  </a:rPr>
                  <a:t>Intelligence</a:t>
                </a:r>
                <a:endParaRPr lang="en-US" sz="900" dirty="0"/>
              </a:p>
            </p:txBody>
          </p:sp>
          <p:sp>
            <p:nvSpPr>
              <p:cNvPr id="22" name="text_14"/>
              <p:cNvSpPr>
                <a:spLocks noChangeArrowheads="1"/>
              </p:cNvSpPr>
              <p:nvPr/>
            </p:nvSpPr>
            <p:spPr bwMode="gray">
              <a:xfrm>
                <a:off x="3893502" y="2982657"/>
                <a:ext cx="698909" cy="249299"/>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Product Cost </a:t>
                </a:r>
                <a:br>
                  <a:rPr lang="en-US" sz="900" dirty="0" smtClean="0">
                    <a:cs typeface="Arial" charset="0"/>
                  </a:rPr>
                </a:br>
                <a:r>
                  <a:rPr lang="en-US" sz="900" dirty="0" smtClean="0">
                    <a:cs typeface="Arial" charset="0"/>
                  </a:rPr>
                  <a:t>Management</a:t>
                </a:r>
                <a:endParaRPr lang="en-US" sz="900" dirty="0"/>
              </a:p>
            </p:txBody>
          </p:sp>
          <p:sp>
            <p:nvSpPr>
              <p:cNvPr id="23" name="text_15"/>
              <p:cNvSpPr>
                <a:spLocks noChangeArrowheads="1"/>
              </p:cNvSpPr>
              <p:nvPr/>
            </p:nvSpPr>
            <p:spPr bwMode="gray">
              <a:xfrm>
                <a:off x="2468101" y="3377692"/>
                <a:ext cx="1275990" cy="249299"/>
              </a:xfrm>
              <a:prstGeom prst="rect">
                <a:avLst/>
              </a:prstGeom>
              <a:noFill/>
              <a:ln w="9525" algn="ctr">
                <a:noFill/>
                <a:miter lim="800000"/>
                <a:headEnd/>
                <a:tailEnd type="none" w="lg" len="lg"/>
              </a:ln>
              <a:effectLst/>
            </p:spPr>
            <p:txBody>
              <a:bodyPr wrap="none" lIns="0" tIns="0" rIns="0" bIns="0" anchor="b">
                <a:noAutofit/>
              </a:bodyPr>
              <a:lstStyle/>
              <a:p>
                <a:pPr algn="r">
                  <a:lnSpc>
                    <a:spcPct val="90000"/>
                  </a:lnSpc>
                  <a:spcBef>
                    <a:spcPct val="0"/>
                  </a:spcBef>
                </a:pPr>
                <a:r>
                  <a:rPr lang="en-US" sz="900" dirty="0" smtClean="0">
                    <a:cs typeface="Arial" charset="0"/>
                  </a:rPr>
                  <a:t>Mobility in Manufacturing</a:t>
                </a:r>
                <a:br>
                  <a:rPr lang="en-US" sz="900" dirty="0" smtClean="0">
                    <a:cs typeface="Arial" charset="0"/>
                  </a:rPr>
                </a:br>
                <a:r>
                  <a:rPr lang="en-US" sz="900" dirty="0" smtClean="0">
                    <a:cs typeface="Arial" charset="0"/>
                  </a:rPr>
                  <a:t> Operations</a:t>
                </a:r>
                <a:endParaRPr lang="en-US" sz="900" dirty="0"/>
              </a:p>
            </p:txBody>
          </p:sp>
          <p:sp>
            <p:nvSpPr>
              <p:cNvPr id="24" name="text_16"/>
              <p:cNvSpPr>
                <a:spLocks noChangeArrowheads="1"/>
              </p:cNvSpPr>
              <p:nvPr/>
            </p:nvSpPr>
            <p:spPr bwMode="gray">
              <a:xfrm>
                <a:off x="2384745" y="3635691"/>
                <a:ext cx="1359346" cy="249299"/>
              </a:xfrm>
              <a:prstGeom prst="rect">
                <a:avLst/>
              </a:prstGeom>
              <a:noFill/>
              <a:ln w="9525" algn="ctr">
                <a:noFill/>
                <a:miter lim="800000"/>
                <a:headEnd/>
                <a:tailEnd type="none" w="lg" len="lg"/>
              </a:ln>
              <a:effectLst/>
            </p:spPr>
            <p:txBody>
              <a:bodyPr wrap="none" lIns="0" tIns="0" rIns="0" bIns="0">
                <a:noAutofit/>
              </a:bodyPr>
              <a:lstStyle/>
              <a:p>
                <a:pPr algn="r">
                  <a:lnSpc>
                    <a:spcPct val="90000"/>
                  </a:lnSpc>
                  <a:spcBef>
                    <a:spcPct val="0"/>
                  </a:spcBef>
                </a:pPr>
                <a:r>
                  <a:rPr lang="en-US" sz="900" dirty="0" smtClean="0">
                    <a:cs typeface="Arial" charset="0"/>
                  </a:rPr>
                  <a:t>Supplier Quality</a:t>
                </a:r>
                <a:br>
                  <a:rPr lang="en-US" sz="900" dirty="0" smtClean="0">
                    <a:cs typeface="Arial" charset="0"/>
                  </a:rPr>
                </a:br>
                <a:r>
                  <a:rPr lang="en-US" sz="900" dirty="0" smtClean="0">
                    <a:cs typeface="Arial" charset="0"/>
                  </a:rPr>
                  <a:t> Management Applications</a:t>
                </a:r>
                <a:endParaRPr lang="en-US" sz="900" dirty="0"/>
              </a:p>
            </p:txBody>
          </p:sp>
          <p:sp>
            <p:nvSpPr>
              <p:cNvPr id="25" name="text_17"/>
              <p:cNvSpPr>
                <a:spLocks noChangeArrowheads="1"/>
              </p:cNvSpPr>
              <p:nvPr/>
            </p:nvSpPr>
            <p:spPr bwMode="gray">
              <a:xfrm>
                <a:off x="2224444" y="3892871"/>
                <a:ext cx="1519647" cy="124650"/>
              </a:xfrm>
              <a:prstGeom prst="rect">
                <a:avLst/>
              </a:prstGeom>
              <a:noFill/>
              <a:ln w="9525" algn="ctr">
                <a:noFill/>
                <a:miter lim="800000"/>
                <a:headEnd/>
                <a:tailEnd type="none" w="lg" len="lg"/>
              </a:ln>
              <a:effectLst/>
            </p:spPr>
            <p:txBody>
              <a:bodyPr wrap="none" lIns="0" tIns="0" rIns="0" bIns="0">
                <a:noAutofit/>
              </a:bodyPr>
              <a:lstStyle/>
              <a:p>
                <a:pPr algn="r">
                  <a:lnSpc>
                    <a:spcPct val="90000"/>
                  </a:lnSpc>
                  <a:spcBef>
                    <a:spcPct val="0"/>
                  </a:spcBef>
                </a:pPr>
                <a:r>
                  <a:rPr lang="en-US" sz="900" dirty="0" smtClean="0">
                    <a:cs typeface="Arial" charset="0"/>
                  </a:rPr>
                  <a:t>System Engineering Software</a:t>
                </a:r>
                <a:endParaRPr lang="en-US" sz="900" dirty="0"/>
              </a:p>
            </p:txBody>
          </p:sp>
          <p:sp>
            <p:nvSpPr>
              <p:cNvPr id="26" name="text_18"/>
              <p:cNvSpPr>
                <a:spLocks noChangeArrowheads="1"/>
              </p:cNvSpPr>
              <p:nvPr/>
            </p:nvSpPr>
            <p:spPr bwMode="gray">
              <a:xfrm>
                <a:off x="2510093" y="4071937"/>
                <a:ext cx="1487587" cy="249299"/>
              </a:xfrm>
              <a:prstGeom prst="rect">
                <a:avLst/>
              </a:prstGeom>
              <a:noFill/>
              <a:ln w="9525" algn="ctr">
                <a:noFill/>
                <a:miter lim="800000"/>
                <a:headEnd/>
                <a:tailEnd type="none" w="lg" len="lg"/>
              </a:ln>
              <a:effectLst/>
            </p:spPr>
            <p:txBody>
              <a:bodyPr wrap="none" lIns="0" tIns="0" rIns="0" bIns="0">
                <a:noAutofit/>
              </a:bodyPr>
              <a:lstStyle/>
              <a:p>
                <a:pPr algn="r">
                  <a:lnSpc>
                    <a:spcPct val="90000"/>
                  </a:lnSpc>
                  <a:spcBef>
                    <a:spcPct val="0"/>
                  </a:spcBef>
                </a:pPr>
                <a:r>
                  <a:rPr lang="en-US" sz="900" dirty="0" smtClean="0">
                    <a:cs typeface="Arial" charset="0"/>
                  </a:rPr>
                  <a:t>ISA-95 Integration Standards</a:t>
                </a:r>
                <a:br>
                  <a:rPr lang="en-US" sz="900" dirty="0" smtClean="0">
                    <a:cs typeface="Arial" charset="0"/>
                  </a:rPr>
                </a:br>
                <a:r>
                  <a:rPr lang="en-US" sz="900" dirty="0" smtClean="0">
                    <a:cs typeface="Arial" charset="0"/>
                  </a:rPr>
                  <a:t> for Discrete Manufacturing</a:t>
                </a:r>
                <a:endParaRPr lang="en-US" sz="900" dirty="0"/>
              </a:p>
            </p:txBody>
          </p:sp>
          <p:sp>
            <p:nvSpPr>
              <p:cNvPr id="27" name="dark_blue_dot_19"/>
              <p:cNvSpPr>
                <a:spLocks noChangeAspect="1" noChangeArrowheads="1"/>
              </p:cNvSpPr>
              <p:nvPr/>
            </p:nvSpPr>
            <p:spPr bwMode="gray">
              <a:xfrm>
                <a:off x="4183571" y="3451669"/>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noAutofit/>
              </a:bodyPr>
              <a:lstStyle/>
              <a:p>
                <a:endParaRPr lang="en-US" dirty="0"/>
              </a:p>
            </p:txBody>
          </p:sp>
          <p:sp>
            <p:nvSpPr>
              <p:cNvPr id="28" name="text_19"/>
              <p:cNvSpPr>
                <a:spLocks noChangeArrowheads="1"/>
              </p:cNvSpPr>
              <p:nvPr/>
            </p:nvSpPr>
            <p:spPr bwMode="gray">
              <a:xfrm>
                <a:off x="4323266" y="4189856"/>
                <a:ext cx="2000548"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Simulation and Test Data Management</a:t>
                </a:r>
                <a:endParaRPr lang="en-US" sz="900" dirty="0"/>
              </a:p>
            </p:txBody>
          </p:sp>
          <p:sp>
            <p:nvSpPr>
              <p:cNvPr id="29" name="text_20"/>
              <p:cNvSpPr>
                <a:spLocks noChangeArrowheads="1"/>
              </p:cNvSpPr>
              <p:nvPr/>
            </p:nvSpPr>
            <p:spPr bwMode="gray">
              <a:xfrm>
                <a:off x="4487856" y="4035992"/>
                <a:ext cx="1570943"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Synchronized Bills of Materials</a:t>
                </a:r>
                <a:endParaRPr lang="en-US" sz="900" dirty="0"/>
              </a:p>
            </p:txBody>
          </p:sp>
          <p:grpSp>
            <p:nvGrpSpPr>
              <p:cNvPr id="30" name="Group 29"/>
              <p:cNvGrpSpPr/>
              <p:nvPr/>
            </p:nvGrpSpPr>
            <p:grpSpPr>
              <a:xfrm>
                <a:off x="4691763" y="3748778"/>
                <a:ext cx="1455527" cy="257998"/>
                <a:chOff x="4682238" y="3559874"/>
                <a:chExt cx="1455527" cy="257998"/>
              </a:xfrm>
            </p:grpSpPr>
            <p:sp>
              <p:nvSpPr>
                <p:cNvPr id="100" name="text_21"/>
                <p:cNvSpPr>
                  <a:spLocks noChangeArrowheads="1"/>
                </p:cNvSpPr>
                <p:nvPr/>
              </p:nvSpPr>
              <p:spPr bwMode="gray">
                <a:xfrm>
                  <a:off x="4682238" y="3693222"/>
                  <a:ext cx="1455527"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Real-Time SPC Applications</a:t>
                  </a:r>
                  <a:endParaRPr lang="en-US" sz="900" dirty="0"/>
                </a:p>
              </p:txBody>
            </p:sp>
            <p:sp>
              <p:nvSpPr>
                <p:cNvPr id="101" name="text_22"/>
                <p:cNvSpPr>
                  <a:spLocks noChangeArrowheads="1"/>
                </p:cNvSpPr>
                <p:nvPr/>
              </p:nvSpPr>
              <p:spPr bwMode="gray">
                <a:xfrm>
                  <a:off x="4682238" y="3559874"/>
                  <a:ext cx="1263166"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Sustainable Design PLM</a:t>
                  </a:r>
                  <a:endParaRPr lang="en-US" sz="900" dirty="0"/>
                </a:p>
              </p:txBody>
            </p:sp>
          </p:grpSp>
          <p:sp>
            <p:nvSpPr>
              <p:cNvPr id="31" name="text_23"/>
              <p:cNvSpPr>
                <a:spLocks noChangeArrowheads="1"/>
              </p:cNvSpPr>
              <p:nvPr/>
            </p:nvSpPr>
            <p:spPr bwMode="gray">
              <a:xfrm>
                <a:off x="4963351" y="3594912"/>
                <a:ext cx="1904367"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Enterprise Manufacturing Intelligence</a:t>
                </a:r>
                <a:endParaRPr lang="en-US" sz="900" dirty="0"/>
              </a:p>
            </p:txBody>
          </p:sp>
          <p:grpSp>
            <p:nvGrpSpPr>
              <p:cNvPr id="32" name="Group 31"/>
              <p:cNvGrpSpPr/>
              <p:nvPr/>
            </p:nvGrpSpPr>
            <p:grpSpPr>
              <a:xfrm>
                <a:off x="5170432" y="3312461"/>
                <a:ext cx="2167260" cy="253235"/>
                <a:chOff x="5122807" y="3128772"/>
                <a:chExt cx="2167260" cy="253235"/>
              </a:xfrm>
            </p:grpSpPr>
            <p:sp>
              <p:nvSpPr>
                <p:cNvPr id="98" name="text_24"/>
                <p:cNvSpPr>
                  <a:spLocks noChangeArrowheads="1"/>
                </p:cNvSpPr>
                <p:nvPr/>
              </p:nvSpPr>
              <p:spPr bwMode="gray">
                <a:xfrm>
                  <a:off x="5122807" y="3257357"/>
                  <a:ext cx="1526059"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Plant Engineering and Design</a:t>
                  </a:r>
                  <a:endParaRPr lang="en-US" sz="900" dirty="0"/>
                </a:p>
              </p:txBody>
            </p:sp>
            <p:sp>
              <p:nvSpPr>
                <p:cNvPr id="99" name="text_25"/>
                <p:cNvSpPr>
                  <a:spLocks noChangeArrowheads="1"/>
                </p:cNvSpPr>
                <p:nvPr/>
              </p:nvSpPr>
              <p:spPr bwMode="gray">
                <a:xfrm>
                  <a:off x="5122807" y="3128772"/>
                  <a:ext cx="2167260"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Quality Process Management Applications</a:t>
                  </a:r>
                  <a:endParaRPr lang="en-US" sz="900" dirty="0"/>
                </a:p>
              </p:txBody>
            </p:sp>
          </p:grpSp>
          <p:sp>
            <p:nvSpPr>
              <p:cNvPr id="33" name="text_26"/>
              <p:cNvSpPr>
                <a:spLocks noChangeArrowheads="1"/>
              </p:cNvSpPr>
              <p:nvPr/>
            </p:nvSpPr>
            <p:spPr bwMode="gray">
              <a:xfrm>
                <a:off x="5373120" y="3158595"/>
                <a:ext cx="1635063"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Label and Artwork Management</a:t>
                </a:r>
                <a:endParaRPr lang="en-US" sz="900" dirty="0"/>
              </a:p>
            </p:txBody>
          </p:sp>
          <p:sp>
            <p:nvSpPr>
              <p:cNvPr id="34" name="text_27"/>
              <p:cNvSpPr>
                <a:spLocks noChangeArrowheads="1"/>
              </p:cNvSpPr>
              <p:nvPr/>
            </p:nvSpPr>
            <p:spPr bwMode="gray">
              <a:xfrm>
                <a:off x="5373120" y="3028544"/>
                <a:ext cx="2257028"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a:cs typeface="Arial" charset="0"/>
                  </a:rPr>
                  <a:t>Product Portfolio and Program Management</a:t>
                </a:r>
                <a:endParaRPr lang="en-US" sz="900" dirty="0"/>
              </a:p>
            </p:txBody>
          </p:sp>
          <p:sp>
            <p:nvSpPr>
              <p:cNvPr id="35" name="text_29"/>
              <p:cNvSpPr>
                <a:spLocks noChangeArrowheads="1"/>
              </p:cNvSpPr>
              <p:nvPr/>
            </p:nvSpPr>
            <p:spPr bwMode="gray">
              <a:xfrm>
                <a:off x="5799835" y="2840802"/>
                <a:ext cx="1737655"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Simulation and Virtual Prototyping</a:t>
                </a:r>
                <a:endParaRPr lang="en-US" sz="900" dirty="0"/>
              </a:p>
            </p:txBody>
          </p:sp>
          <p:sp>
            <p:nvSpPr>
              <p:cNvPr id="36" name="text_30"/>
              <p:cNvSpPr>
                <a:spLocks noChangeArrowheads="1"/>
              </p:cNvSpPr>
              <p:nvPr/>
            </p:nvSpPr>
            <p:spPr bwMode="gray">
              <a:xfrm>
                <a:off x="6453825" y="2600703"/>
                <a:ext cx="936154" cy="124650"/>
              </a:xfrm>
              <a:prstGeom prst="rect">
                <a:avLst/>
              </a:prstGeom>
              <a:noFill/>
              <a:ln w="9525" algn="ctr">
                <a:noFill/>
                <a:miter lim="800000"/>
                <a:headEnd/>
                <a:tailEnd type="none" w="lg" len="lg"/>
              </a:ln>
              <a:effectLst/>
            </p:spPr>
            <p:txBody>
              <a:bodyPr wrap="none" lIns="0" tIns="0" rIns="0" bIns="0">
                <a:noAutofit/>
              </a:bodyPr>
              <a:lstStyle/>
              <a:p>
                <a:pPr algn="l">
                  <a:lnSpc>
                    <a:spcPct val="90000"/>
                  </a:lnSpc>
                  <a:spcBef>
                    <a:spcPct val="0"/>
                  </a:spcBef>
                </a:pPr>
                <a:r>
                  <a:rPr lang="en-US" sz="900" dirty="0" smtClean="0">
                    <a:cs typeface="Arial" charset="0"/>
                  </a:rPr>
                  <a:t>CAD-Centric PDM</a:t>
                </a:r>
                <a:endParaRPr lang="en-US" sz="900" dirty="0"/>
              </a:p>
            </p:txBody>
          </p:sp>
          <p:sp>
            <p:nvSpPr>
              <p:cNvPr id="37" name="text_31"/>
              <p:cNvSpPr>
                <a:spLocks noChangeArrowheads="1"/>
              </p:cNvSpPr>
              <p:nvPr/>
            </p:nvSpPr>
            <p:spPr bwMode="gray">
              <a:xfrm>
                <a:off x="5041645" y="1988232"/>
                <a:ext cx="1333698" cy="124650"/>
              </a:xfrm>
              <a:prstGeom prst="rect">
                <a:avLst/>
              </a:prstGeom>
              <a:noFill/>
              <a:ln w="9525" algn="ctr">
                <a:noFill/>
                <a:miter lim="800000"/>
                <a:headEnd/>
                <a:tailEnd type="none" w="lg" len="lg"/>
              </a:ln>
              <a:effectLst/>
            </p:spPr>
            <p:txBody>
              <a:bodyPr wrap="none" lIns="0" tIns="0" rIns="0" bIns="0">
                <a:noAutofit/>
              </a:bodyPr>
              <a:lstStyle/>
              <a:p>
                <a:pPr algn="r">
                  <a:lnSpc>
                    <a:spcPct val="90000"/>
                  </a:lnSpc>
                  <a:spcBef>
                    <a:spcPct val="0"/>
                  </a:spcBef>
                </a:pPr>
                <a:r>
                  <a:rPr lang="en-US" sz="900" dirty="0" smtClean="0">
                    <a:cs typeface="Arial" charset="0"/>
                  </a:rPr>
                  <a:t>Manufacturing Scheduling</a:t>
                </a:r>
                <a:endParaRPr lang="en-US" sz="900" dirty="0"/>
              </a:p>
            </p:txBody>
          </p:sp>
          <p:sp>
            <p:nvSpPr>
              <p:cNvPr id="38" name="text_32"/>
              <p:cNvSpPr>
                <a:spLocks noChangeArrowheads="1"/>
              </p:cNvSpPr>
              <p:nvPr/>
            </p:nvSpPr>
            <p:spPr bwMode="gray">
              <a:xfrm>
                <a:off x="4983936" y="1731056"/>
                <a:ext cx="1391407" cy="249299"/>
              </a:xfrm>
              <a:prstGeom prst="rect">
                <a:avLst/>
              </a:prstGeom>
              <a:noFill/>
              <a:ln w="9525" algn="ctr">
                <a:noFill/>
                <a:miter lim="800000"/>
                <a:headEnd/>
                <a:tailEnd type="none" w="lg" len="lg"/>
              </a:ln>
              <a:effectLst/>
            </p:spPr>
            <p:txBody>
              <a:bodyPr wrap="none" lIns="0" tIns="0" rIns="0" bIns="0">
                <a:noAutofit/>
              </a:bodyPr>
              <a:lstStyle/>
              <a:p>
                <a:pPr algn="r">
                  <a:lnSpc>
                    <a:spcPct val="90000"/>
                  </a:lnSpc>
                  <a:spcBef>
                    <a:spcPct val="0"/>
                  </a:spcBef>
                </a:pPr>
                <a:r>
                  <a:rPr lang="en-US" sz="900" dirty="0" smtClean="0">
                    <a:cs typeface="Arial" charset="0"/>
                  </a:rPr>
                  <a:t>Parts and Materials Search</a:t>
                </a:r>
                <a:br>
                  <a:rPr lang="en-US" sz="900" dirty="0" smtClean="0">
                    <a:cs typeface="Arial" charset="0"/>
                  </a:rPr>
                </a:br>
                <a:r>
                  <a:rPr lang="en-US" sz="900" dirty="0" smtClean="0">
                    <a:cs typeface="Arial" charset="0"/>
                  </a:rPr>
                  <a:t> and Selection</a:t>
                </a:r>
                <a:endParaRPr lang="en-US" sz="900" dirty="0"/>
              </a:p>
            </p:txBody>
          </p:sp>
          <p:sp>
            <p:nvSpPr>
              <p:cNvPr id="39" name="Freeform 38"/>
              <p:cNvSpPr/>
              <p:nvPr/>
            </p:nvSpPr>
            <p:spPr bwMode="auto">
              <a:xfrm flipV="1">
                <a:off x="3770538" y="3369808"/>
                <a:ext cx="73152" cy="13716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0" name="Freeform 39"/>
              <p:cNvSpPr/>
              <p:nvPr/>
            </p:nvSpPr>
            <p:spPr bwMode="auto">
              <a:xfrm>
                <a:off x="2918050" y="802820"/>
                <a:ext cx="73152" cy="13716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1" name="Freeform 40"/>
              <p:cNvSpPr/>
              <p:nvPr/>
            </p:nvSpPr>
            <p:spPr bwMode="auto">
              <a:xfrm flipH="1">
                <a:off x="3232376" y="1045709"/>
                <a:ext cx="182689" cy="151448"/>
              </a:xfrm>
              <a:custGeom>
                <a:avLst/>
                <a:gdLst>
                  <a:gd name="connsiteX0" fmla="*/ 0 w 228600"/>
                  <a:gd name="connsiteY0" fmla="*/ 0 h 304800"/>
                  <a:gd name="connsiteX1" fmla="*/ 228600 w 228600"/>
                  <a:gd name="connsiteY1" fmla="*/ 0 h 304800"/>
                  <a:gd name="connsiteX2" fmla="*/ 228600 w 228600"/>
                  <a:gd name="connsiteY2" fmla="*/ 304800 h 304800"/>
                  <a:gd name="connsiteX0" fmla="*/ 0 w 570903"/>
                  <a:gd name="connsiteY0" fmla="*/ 0 h 336551"/>
                  <a:gd name="connsiteX1" fmla="*/ 228600 w 570903"/>
                  <a:gd name="connsiteY1" fmla="*/ 0 h 336551"/>
                  <a:gd name="connsiteX2" fmla="*/ 570903 w 570903"/>
                  <a:gd name="connsiteY2" fmla="*/ 336551 h 336551"/>
                </a:gdLst>
                <a:ahLst/>
                <a:cxnLst>
                  <a:cxn ang="0">
                    <a:pos x="connsiteX0" y="connsiteY0"/>
                  </a:cxn>
                  <a:cxn ang="0">
                    <a:pos x="connsiteX1" y="connsiteY1"/>
                  </a:cxn>
                  <a:cxn ang="0">
                    <a:pos x="connsiteX2" y="connsiteY2"/>
                  </a:cxn>
                </a:cxnLst>
                <a:rect l="l" t="t" r="r" b="b"/>
                <a:pathLst>
                  <a:path w="570903" h="336551">
                    <a:moveTo>
                      <a:pt x="0" y="0"/>
                    </a:moveTo>
                    <a:lnTo>
                      <a:pt x="228600" y="0"/>
                    </a:lnTo>
                    <a:lnTo>
                      <a:pt x="570903" y="336551"/>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2" name="light_blue_dot_5"/>
              <p:cNvSpPr>
                <a:spLocks noChangeAspect="1" noChangeArrowheads="1"/>
              </p:cNvSpPr>
              <p:nvPr/>
            </p:nvSpPr>
            <p:spPr bwMode="gray">
              <a:xfrm>
                <a:off x="2953512" y="868680"/>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43" name="Freeform 42"/>
              <p:cNvSpPr/>
              <p:nvPr/>
            </p:nvSpPr>
            <p:spPr bwMode="auto">
              <a:xfrm flipH="1">
                <a:off x="3770538" y="3103108"/>
                <a:ext cx="92202" cy="170498"/>
              </a:xfrm>
              <a:custGeom>
                <a:avLst/>
                <a:gdLst>
                  <a:gd name="connsiteX0" fmla="*/ 0 w 228600"/>
                  <a:gd name="connsiteY0" fmla="*/ 0 h 304800"/>
                  <a:gd name="connsiteX1" fmla="*/ 228600 w 228600"/>
                  <a:gd name="connsiteY1" fmla="*/ 0 h 304800"/>
                  <a:gd name="connsiteX2" fmla="*/ 228600 w 228600"/>
                  <a:gd name="connsiteY2" fmla="*/ 304800 h 304800"/>
                  <a:gd name="connsiteX0" fmla="*/ 0 w 794147"/>
                  <a:gd name="connsiteY0" fmla="*/ 0 h 177800"/>
                  <a:gd name="connsiteX1" fmla="*/ 228600 w 794147"/>
                  <a:gd name="connsiteY1" fmla="*/ 0 h 177800"/>
                  <a:gd name="connsiteX2" fmla="*/ 794147 w 794147"/>
                  <a:gd name="connsiteY2" fmla="*/ 177800 h 177800"/>
                  <a:gd name="connsiteX0" fmla="*/ 0 w 288131"/>
                  <a:gd name="connsiteY0" fmla="*/ 0 h 378884"/>
                  <a:gd name="connsiteX1" fmla="*/ 228600 w 288131"/>
                  <a:gd name="connsiteY1" fmla="*/ 0 h 378884"/>
                  <a:gd name="connsiteX2" fmla="*/ 288131 w 288131"/>
                  <a:gd name="connsiteY2" fmla="*/ 378884 h 378884"/>
                </a:gdLst>
                <a:ahLst/>
                <a:cxnLst>
                  <a:cxn ang="0">
                    <a:pos x="connsiteX0" y="connsiteY0"/>
                  </a:cxn>
                  <a:cxn ang="0">
                    <a:pos x="connsiteX1" y="connsiteY1"/>
                  </a:cxn>
                  <a:cxn ang="0">
                    <a:pos x="connsiteX2" y="connsiteY2"/>
                  </a:cxn>
                </a:cxnLst>
                <a:rect l="l" t="t" r="r" b="b"/>
                <a:pathLst>
                  <a:path w="288131" h="378884">
                    <a:moveTo>
                      <a:pt x="0" y="0"/>
                    </a:moveTo>
                    <a:lnTo>
                      <a:pt x="228600" y="0"/>
                    </a:lnTo>
                    <a:lnTo>
                      <a:pt x="288131" y="378884"/>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4" name="Freeform 43"/>
              <p:cNvSpPr/>
              <p:nvPr/>
            </p:nvSpPr>
            <p:spPr bwMode="auto">
              <a:xfrm flipV="1">
                <a:off x="3770538" y="3429000"/>
                <a:ext cx="149000" cy="330382"/>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5" name="Freeform 44"/>
              <p:cNvSpPr/>
              <p:nvPr/>
            </p:nvSpPr>
            <p:spPr bwMode="auto">
              <a:xfrm flipV="1">
                <a:off x="3770537" y="3457575"/>
                <a:ext cx="215675" cy="48278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6" name="Freeform 45"/>
              <p:cNvSpPr/>
              <p:nvPr/>
            </p:nvSpPr>
            <p:spPr bwMode="auto">
              <a:xfrm flipV="1">
                <a:off x="4022950" y="3465056"/>
                <a:ext cx="73152" cy="73152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7" name="Freeform 46"/>
              <p:cNvSpPr/>
              <p:nvPr/>
            </p:nvSpPr>
            <p:spPr bwMode="auto">
              <a:xfrm>
                <a:off x="6404200" y="2045821"/>
                <a:ext cx="73152" cy="45720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8" name="Freeform 47"/>
              <p:cNvSpPr/>
              <p:nvPr/>
            </p:nvSpPr>
            <p:spPr bwMode="auto">
              <a:xfrm rot="10800000">
                <a:off x="4222972" y="3518400"/>
                <a:ext cx="73152" cy="73152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9" name="Freeform 48"/>
              <p:cNvSpPr/>
              <p:nvPr/>
            </p:nvSpPr>
            <p:spPr bwMode="auto">
              <a:xfrm>
                <a:off x="6404199" y="1845797"/>
                <a:ext cx="153763" cy="659278"/>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0" name="Freeform 49"/>
              <p:cNvSpPr/>
              <p:nvPr/>
            </p:nvSpPr>
            <p:spPr bwMode="auto">
              <a:xfrm rot="10800000">
                <a:off x="6351812" y="2526847"/>
                <a:ext cx="73152" cy="13716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1" name="Freeform 50"/>
              <p:cNvSpPr/>
              <p:nvPr/>
            </p:nvSpPr>
            <p:spPr bwMode="auto">
              <a:xfrm>
                <a:off x="5408837" y="2431583"/>
                <a:ext cx="73152" cy="45720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2" name="Freeform 51"/>
              <p:cNvSpPr/>
              <p:nvPr/>
            </p:nvSpPr>
            <p:spPr bwMode="auto">
              <a:xfrm rot="10800000">
                <a:off x="5699345" y="2810691"/>
                <a:ext cx="73152" cy="9144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3" name="light_blue_dot_29"/>
              <p:cNvSpPr>
                <a:spLocks noChangeAspect="1" noChangeArrowheads="1"/>
              </p:cNvSpPr>
              <p:nvPr/>
            </p:nvSpPr>
            <p:spPr bwMode="gray">
              <a:xfrm>
                <a:off x="5660136" y="2747581"/>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54" name="clear_dot_31"/>
              <p:cNvSpPr>
                <a:spLocks noChangeAspect="1" noChangeArrowheads="1"/>
              </p:cNvSpPr>
              <p:nvPr/>
            </p:nvSpPr>
            <p:spPr bwMode="gray">
              <a:xfrm>
                <a:off x="6435471" y="2469261"/>
                <a:ext cx="84137" cy="84137"/>
              </a:xfrm>
              <a:prstGeom prst="ellipse">
                <a:avLst/>
              </a:prstGeom>
              <a:solidFill>
                <a:srgbClr val="FFFFFF"/>
              </a:solidFill>
              <a:ln w="12700">
                <a:solidFill>
                  <a:schemeClr val="tx1"/>
                </a:solidFill>
                <a:round/>
                <a:headEnd/>
                <a:tailEnd/>
              </a:ln>
              <a:effectLst/>
            </p:spPr>
            <p:txBody>
              <a:bodyPr lIns="74876" tIns="37439" rIns="74876" bIns="37439" anchor="ctr">
                <a:noAutofit/>
              </a:bodyPr>
              <a:lstStyle/>
              <a:p>
                <a:endParaRPr lang="en-US" dirty="0"/>
              </a:p>
            </p:txBody>
          </p:sp>
          <p:sp>
            <p:nvSpPr>
              <p:cNvPr id="55" name="light_blue_dot_32"/>
              <p:cNvSpPr>
                <a:spLocks noChangeAspect="1" noChangeArrowheads="1"/>
              </p:cNvSpPr>
              <p:nvPr/>
            </p:nvSpPr>
            <p:spPr bwMode="gray">
              <a:xfrm>
                <a:off x="6518020" y="2450212"/>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56" name="Freeform 55"/>
              <p:cNvSpPr/>
              <p:nvPr/>
            </p:nvSpPr>
            <p:spPr bwMode="auto">
              <a:xfrm rot="10800000">
                <a:off x="5200650" y="3038474"/>
                <a:ext cx="143223" cy="182747"/>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7" name="Freeform 56"/>
              <p:cNvSpPr/>
              <p:nvPr/>
            </p:nvSpPr>
            <p:spPr bwMode="auto">
              <a:xfrm rot="10800000">
                <a:off x="5070699" y="3099308"/>
                <a:ext cx="73152" cy="27432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8" name="Freeform 57"/>
              <p:cNvSpPr/>
              <p:nvPr/>
            </p:nvSpPr>
            <p:spPr bwMode="auto">
              <a:xfrm rot="10800000">
                <a:off x="4995863" y="3148013"/>
                <a:ext cx="147988" cy="354201"/>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9" name="dark_blue_dot_24"/>
              <p:cNvSpPr>
                <a:spLocks noChangeAspect="1" noChangeArrowheads="1"/>
              </p:cNvSpPr>
              <p:nvPr/>
            </p:nvSpPr>
            <p:spPr bwMode="gray">
              <a:xfrm>
                <a:off x="5025961" y="3062097"/>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noAutofit/>
              </a:bodyPr>
              <a:lstStyle/>
              <a:p>
                <a:endParaRPr lang="en-US" dirty="0"/>
              </a:p>
            </p:txBody>
          </p:sp>
          <p:sp>
            <p:nvSpPr>
              <p:cNvPr id="60" name="dark_blue_dot_25"/>
              <p:cNvSpPr>
                <a:spLocks noChangeAspect="1" noChangeArrowheads="1"/>
              </p:cNvSpPr>
              <p:nvPr/>
            </p:nvSpPr>
            <p:spPr bwMode="gray">
              <a:xfrm>
                <a:off x="4951349" y="3100197"/>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noAutofit/>
              </a:bodyPr>
              <a:lstStyle/>
              <a:p>
                <a:endParaRPr lang="en-US" dirty="0"/>
              </a:p>
            </p:txBody>
          </p:sp>
          <p:sp>
            <p:nvSpPr>
              <p:cNvPr id="61" name="Freeform 60"/>
              <p:cNvSpPr/>
              <p:nvPr/>
            </p:nvSpPr>
            <p:spPr bwMode="auto">
              <a:xfrm rot="10800000">
                <a:off x="4861149" y="3202185"/>
                <a:ext cx="73152" cy="45720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2" name="Freeform 61"/>
              <p:cNvSpPr/>
              <p:nvPr/>
            </p:nvSpPr>
            <p:spPr bwMode="auto">
              <a:xfrm rot="10800000">
                <a:off x="4589687" y="3400301"/>
                <a:ext cx="73152" cy="41148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3" name="Freeform 62"/>
              <p:cNvSpPr/>
              <p:nvPr/>
            </p:nvSpPr>
            <p:spPr bwMode="auto">
              <a:xfrm rot="10800000">
                <a:off x="4519613" y="3429000"/>
                <a:ext cx="143226" cy="520893"/>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4" name="Freeform 63"/>
              <p:cNvSpPr/>
              <p:nvPr/>
            </p:nvSpPr>
            <p:spPr bwMode="auto">
              <a:xfrm rot="10800000">
                <a:off x="4384900" y="3457459"/>
                <a:ext cx="73152" cy="64008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5" name="dark_blue_dot_14"/>
              <p:cNvSpPr>
                <a:spLocks noChangeAspect="1" noChangeArrowheads="1"/>
              </p:cNvSpPr>
              <p:nvPr/>
            </p:nvSpPr>
            <p:spPr bwMode="gray">
              <a:xfrm>
                <a:off x="3720465" y="3230308"/>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noAutofit/>
              </a:bodyPr>
              <a:lstStyle/>
              <a:p>
                <a:endParaRPr lang="en-US" dirty="0"/>
              </a:p>
            </p:txBody>
          </p:sp>
          <p:sp>
            <p:nvSpPr>
              <p:cNvPr id="66" name="light_blue_dot_15"/>
              <p:cNvSpPr>
                <a:spLocks noChangeAspect="1" noChangeArrowheads="1"/>
              </p:cNvSpPr>
              <p:nvPr/>
            </p:nvSpPr>
            <p:spPr bwMode="gray">
              <a:xfrm>
                <a:off x="3877056" y="3378517"/>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67" name="light_blue_dot_16"/>
              <p:cNvSpPr>
                <a:spLocks noChangeAspect="1" noChangeArrowheads="1"/>
              </p:cNvSpPr>
              <p:nvPr/>
            </p:nvSpPr>
            <p:spPr bwMode="gray">
              <a:xfrm>
                <a:off x="3950081" y="3416617"/>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68" name="light_blue_dot_17"/>
              <p:cNvSpPr>
                <a:spLocks noChangeAspect="1" noChangeArrowheads="1"/>
              </p:cNvSpPr>
              <p:nvPr/>
            </p:nvSpPr>
            <p:spPr bwMode="gray">
              <a:xfrm>
                <a:off x="3804031" y="3330893"/>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69" name="dark_blue_dot_20"/>
              <p:cNvSpPr>
                <a:spLocks noChangeAspect="1" noChangeArrowheads="1"/>
              </p:cNvSpPr>
              <p:nvPr/>
            </p:nvSpPr>
            <p:spPr bwMode="gray">
              <a:xfrm>
                <a:off x="4343400" y="3419474"/>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noAutofit/>
              </a:bodyPr>
              <a:lstStyle/>
              <a:p>
                <a:endParaRPr lang="en-US" dirty="0"/>
              </a:p>
            </p:txBody>
          </p:sp>
          <p:sp>
            <p:nvSpPr>
              <p:cNvPr id="70" name="light_blue_dot_21"/>
              <p:cNvSpPr>
                <a:spLocks noChangeAspect="1" noChangeArrowheads="1"/>
              </p:cNvSpPr>
              <p:nvPr/>
            </p:nvSpPr>
            <p:spPr bwMode="gray">
              <a:xfrm>
                <a:off x="4550473" y="3345561"/>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71" name="light_blue_dot_22"/>
              <p:cNvSpPr>
                <a:spLocks noChangeAspect="1" noChangeArrowheads="1"/>
              </p:cNvSpPr>
              <p:nvPr/>
            </p:nvSpPr>
            <p:spPr bwMode="gray">
              <a:xfrm>
                <a:off x="4475861" y="3383661"/>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72" name="clear_dot_23"/>
              <p:cNvSpPr>
                <a:spLocks noChangeAspect="1" noChangeArrowheads="1"/>
              </p:cNvSpPr>
              <p:nvPr/>
            </p:nvSpPr>
            <p:spPr bwMode="gray">
              <a:xfrm>
                <a:off x="4818888" y="3186493"/>
                <a:ext cx="84137" cy="84137"/>
              </a:xfrm>
              <a:prstGeom prst="ellipse">
                <a:avLst/>
              </a:prstGeom>
              <a:solidFill>
                <a:srgbClr val="FFFFFF"/>
              </a:solidFill>
              <a:ln w="12700">
                <a:solidFill>
                  <a:schemeClr val="tx1"/>
                </a:solidFill>
                <a:round/>
                <a:headEnd/>
                <a:tailEnd/>
              </a:ln>
              <a:effectLst/>
            </p:spPr>
            <p:txBody>
              <a:bodyPr lIns="74876" tIns="37439" rIns="74876" bIns="37439" anchor="ctr">
                <a:noAutofit/>
              </a:bodyPr>
              <a:lstStyle/>
              <a:p>
                <a:endParaRPr lang="en-US" dirty="0"/>
              </a:p>
            </p:txBody>
          </p:sp>
          <p:sp>
            <p:nvSpPr>
              <p:cNvPr id="73" name="dark_blue_dot_18"/>
              <p:cNvSpPr>
                <a:spLocks noChangeAspect="1" noChangeArrowheads="1"/>
              </p:cNvSpPr>
              <p:nvPr/>
            </p:nvSpPr>
            <p:spPr bwMode="gray">
              <a:xfrm>
                <a:off x="4056316" y="3438525"/>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noAutofit/>
              </a:bodyPr>
              <a:lstStyle/>
              <a:p>
                <a:endParaRPr lang="en-US" dirty="0"/>
              </a:p>
            </p:txBody>
          </p:sp>
          <p:sp>
            <p:nvSpPr>
              <p:cNvPr id="74" name="clear_dot_30"/>
              <p:cNvSpPr>
                <a:spLocks noChangeAspect="1" noChangeArrowheads="1"/>
              </p:cNvSpPr>
              <p:nvPr/>
            </p:nvSpPr>
            <p:spPr bwMode="gray">
              <a:xfrm>
                <a:off x="6309360" y="2505456"/>
                <a:ext cx="84137" cy="84137"/>
              </a:xfrm>
              <a:prstGeom prst="ellipse">
                <a:avLst/>
              </a:prstGeom>
              <a:solidFill>
                <a:srgbClr val="FFFFFF"/>
              </a:solidFill>
              <a:ln w="12700">
                <a:solidFill>
                  <a:schemeClr val="tx1"/>
                </a:solidFill>
                <a:round/>
                <a:headEnd/>
                <a:tailEnd/>
              </a:ln>
              <a:effectLst/>
            </p:spPr>
            <p:txBody>
              <a:bodyPr lIns="74876" tIns="37439" rIns="74876" bIns="37439" anchor="ctr">
                <a:noAutofit/>
              </a:bodyPr>
              <a:lstStyle/>
              <a:p>
                <a:endParaRPr lang="en-US" dirty="0"/>
              </a:p>
            </p:txBody>
          </p:sp>
          <p:sp>
            <p:nvSpPr>
              <p:cNvPr id="75" name="text_29"/>
              <p:cNvSpPr>
                <a:spLocks noChangeArrowheads="1"/>
              </p:cNvSpPr>
              <p:nvPr/>
            </p:nvSpPr>
            <p:spPr bwMode="gray">
              <a:xfrm>
                <a:off x="4057023" y="2626495"/>
                <a:ext cx="1218282" cy="249299"/>
              </a:xfrm>
              <a:prstGeom prst="rect">
                <a:avLst/>
              </a:prstGeom>
              <a:noFill/>
              <a:ln w="9525" algn="ctr">
                <a:noFill/>
                <a:miter lim="800000"/>
                <a:headEnd/>
                <a:tailEnd type="none" w="lg" len="lg"/>
              </a:ln>
              <a:effectLst/>
            </p:spPr>
            <p:txBody>
              <a:bodyPr wrap="none" lIns="0" tIns="0" rIns="0" bIns="0">
                <a:noAutofit/>
              </a:bodyPr>
              <a:lstStyle/>
              <a:p>
                <a:pPr algn="r">
                  <a:lnSpc>
                    <a:spcPct val="90000"/>
                  </a:lnSpc>
                  <a:spcBef>
                    <a:spcPct val="0"/>
                  </a:spcBef>
                </a:pPr>
                <a:r>
                  <a:rPr lang="en-US" sz="900" dirty="0">
                    <a:cs typeface="Arial" charset="0"/>
                  </a:rPr>
                  <a:t>MES Applications </a:t>
                </a:r>
                <a:r>
                  <a:rPr lang="en-US" sz="900" dirty="0" smtClean="0">
                    <a:cs typeface="Arial" charset="0"/>
                  </a:rPr>
                  <a:t>for</a:t>
                </a:r>
                <a:br>
                  <a:rPr lang="en-US" sz="900" dirty="0" smtClean="0">
                    <a:cs typeface="Arial" charset="0"/>
                  </a:rPr>
                </a:br>
                <a:r>
                  <a:rPr lang="en-US" sz="900" dirty="0" smtClean="0">
                    <a:cs typeface="Arial" charset="0"/>
                  </a:rPr>
                  <a:t> </a:t>
                </a:r>
                <a:r>
                  <a:rPr lang="en-US" sz="900" dirty="0">
                    <a:cs typeface="Arial" charset="0"/>
                  </a:rPr>
                  <a:t>Discrete Manufacturing</a:t>
                </a:r>
                <a:endParaRPr lang="en-US" sz="900" dirty="0"/>
              </a:p>
            </p:txBody>
          </p:sp>
          <p:sp>
            <p:nvSpPr>
              <p:cNvPr id="76" name="Freeform 75"/>
              <p:cNvSpPr/>
              <p:nvPr/>
            </p:nvSpPr>
            <p:spPr bwMode="auto">
              <a:xfrm>
                <a:off x="5304064" y="2745912"/>
                <a:ext cx="73152" cy="18288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7" name="light_blue_dot_29"/>
              <p:cNvSpPr>
                <a:spLocks noChangeAspect="1" noChangeArrowheads="1"/>
              </p:cNvSpPr>
              <p:nvPr/>
            </p:nvSpPr>
            <p:spPr bwMode="gray">
              <a:xfrm>
                <a:off x="5336288" y="2895217"/>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78" name="Freeform 77"/>
              <p:cNvSpPr/>
              <p:nvPr/>
            </p:nvSpPr>
            <p:spPr bwMode="auto">
              <a:xfrm flipH="1">
                <a:off x="3232375" y="1164772"/>
                <a:ext cx="182689" cy="135391"/>
              </a:xfrm>
              <a:custGeom>
                <a:avLst/>
                <a:gdLst>
                  <a:gd name="connsiteX0" fmla="*/ 0 w 228600"/>
                  <a:gd name="connsiteY0" fmla="*/ 0 h 304800"/>
                  <a:gd name="connsiteX1" fmla="*/ 228600 w 228600"/>
                  <a:gd name="connsiteY1" fmla="*/ 0 h 304800"/>
                  <a:gd name="connsiteX2" fmla="*/ 228600 w 228600"/>
                  <a:gd name="connsiteY2" fmla="*/ 304800 h 304800"/>
                  <a:gd name="connsiteX0" fmla="*/ 0 w 570903"/>
                  <a:gd name="connsiteY0" fmla="*/ 0 h 336551"/>
                  <a:gd name="connsiteX1" fmla="*/ 228600 w 570903"/>
                  <a:gd name="connsiteY1" fmla="*/ 0 h 336551"/>
                  <a:gd name="connsiteX2" fmla="*/ 570903 w 570903"/>
                  <a:gd name="connsiteY2" fmla="*/ 336551 h 336551"/>
                </a:gdLst>
                <a:ahLst/>
                <a:cxnLst>
                  <a:cxn ang="0">
                    <a:pos x="connsiteX0" y="connsiteY0"/>
                  </a:cxn>
                  <a:cxn ang="0">
                    <a:pos x="connsiteX1" y="connsiteY1"/>
                  </a:cxn>
                  <a:cxn ang="0">
                    <a:pos x="connsiteX2" y="connsiteY2"/>
                  </a:cxn>
                </a:cxnLst>
                <a:rect l="l" t="t" r="r" b="b"/>
                <a:pathLst>
                  <a:path w="570903" h="336551">
                    <a:moveTo>
                      <a:pt x="0" y="0"/>
                    </a:moveTo>
                    <a:lnTo>
                      <a:pt x="228600" y="0"/>
                    </a:lnTo>
                    <a:lnTo>
                      <a:pt x="570903" y="336551"/>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9" name="Freeform 78"/>
              <p:cNvSpPr/>
              <p:nvPr/>
            </p:nvSpPr>
            <p:spPr bwMode="auto">
              <a:xfrm>
                <a:off x="3252784" y="1328738"/>
                <a:ext cx="201740" cy="56197"/>
              </a:xfrm>
              <a:custGeom>
                <a:avLst/>
                <a:gdLst>
                  <a:gd name="connsiteX0" fmla="*/ 119063 w 119063"/>
                  <a:gd name="connsiteY0" fmla="*/ 0 h 180975"/>
                  <a:gd name="connsiteX1" fmla="*/ 0 w 119063"/>
                  <a:gd name="connsiteY1" fmla="*/ 0 h 180975"/>
                  <a:gd name="connsiteX2" fmla="*/ 0 w 119063"/>
                  <a:gd name="connsiteY2" fmla="*/ 180975 h 180975"/>
                  <a:gd name="connsiteX0" fmla="*/ 328354 w 328354"/>
                  <a:gd name="connsiteY0" fmla="*/ 0 h 74149"/>
                  <a:gd name="connsiteX1" fmla="*/ 209291 w 328354"/>
                  <a:gd name="connsiteY1" fmla="*/ 0 h 74149"/>
                  <a:gd name="connsiteX2" fmla="*/ 0 w 328354"/>
                  <a:gd name="connsiteY2" fmla="*/ 74149 h 74149"/>
                </a:gdLst>
                <a:ahLst/>
                <a:cxnLst>
                  <a:cxn ang="0">
                    <a:pos x="connsiteX0" y="connsiteY0"/>
                  </a:cxn>
                  <a:cxn ang="0">
                    <a:pos x="connsiteX1" y="connsiteY1"/>
                  </a:cxn>
                  <a:cxn ang="0">
                    <a:pos x="connsiteX2" y="connsiteY2"/>
                  </a:cxn>
                </a:cxnLst>
                <a:rect l="l" t="t" r="r" b="b"/>
                <a:pathLst>
                  <a:path w="328354" h="74149">
                    <a:moveTo>
                      <a:pt x="328354" y="0"/>
                    </a:moveTo>
                    <a:lnTo>
                      <a:pt x="209291" y="0"/>
                    </a:lnTo>
                    <a:lnTo>
                      <a:pt x="0" y="74149"/>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0" name="Freeform 79"/>
              <p:cNvSpPr/>
              <p:nvPr/>
            </p:nvSpPr>
            <p:spPr bwMode="auto">
              <a:xfrm>
                <a:off x="3305172" y="1471614"/>
                <a:ext cx="187452" cy="22860"/>
              </a:xfrm>
              <a:custGeom>
                <a:avLst/>
                <a:gdLst>
                  <a:gd name="connsiteX0" fmla="*/ 119063 w 119063"/>
                  <a:gd name="connsiteY0" fmla="*/ 0 h 180975"/>
                  <a:gd name="connsiteX1" fmla="*/ 0 w 119063"/>
                  <a:gd name="connsiteY1" fmla="*/ 0 h 180975"/>
                  <a:gd name="connsiteX2" fmla="*/ 0 w 119063"/>
                  <a:gd name="connsiteY2" fmla="*/ 180975 h 180975"/>
                  <a:gd name="connsiteX0" fmla="*/ 305099 w 305099"/>
                  <a:gd name="connsiteY0" fmla="*/ 0 h 30163"/>
                  <a:gd name="connsiteX1" fmla="*/ 186036 w 305099"/>
                  <a:gd name="connsiteY1" fmla="*/ 0 h 30163"/>
                  <a:gd name="connsiteX2" fmla="*/ 0 w 305099"/>
                  <a:gd name="connsiteY2" fmla="*/ 30163 h 30163"/>
                </a:gdLst>
                <a:ahLst/>
                <a:cxnLst>
                  <a:cxn ang="0">
                    <a:pos x="connsiteX0" y="connsiteY0"/>
                  </a:cxn>
                  <a:cxn ang="0">
                    <a:pos x="connsiteX1" y="connsiteY1"/>
                  </a:cxn>
                  <a:cxn ang="0">
                    <a:pos x="connsiteX2" y="connsiteY2"/>
                  </a:cxn>
                </a:cxnLst>
                <a:rect l="l" t="t" r="r" b="b"/>
                <a:pathLst>
                  <a:path w="305099" h="30163">
                    <a:moveTo>
                      <a:pt x="305099" y="0"/>
                    </a:moveTo>
                    <a:lnTo>
                      <a:pt x="186036" y="0"/>
                    </a:lnTo>
                    <a:lnTo>
                      <a:pt x="0" y="30163"/>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1" name="Freeform 80"/>
              <p:cNvSpPr/>
              <p:nvPr/>
            </p:nvSpPr>
            <p:spPr bwMode="auto">
              <a:xfrm>
                <a:off x="3314696" y="1570675"/>
                <a:ext cx="177927" cy="29527"/>
              </a:xfrm>
              <a:custGeom>
                <a:avLst/>
                <a:gdLst>
                  <a:gd name="connsiteX0" fmla="*/ 119063 w 119063"/>
                  <a:gd name="connsiteY0" fmla="*/ 0 h 180975"/>
                  <a:gd name="connsiteX1" fmla="*/ 0 w 119063"/>
                  <a:gd name="connsiteY1" fmla="*/ 0 h 180975"/>
                  <a:gd name="connsiteX2" fmla="*/ 0 w 119063"/>
                  <a:gd name="connsiteY2" fmla="*/ 180975 h 180975"/>
                  <a:gd name="connsiteX0" fmla="*/ 289596 w 289596"/>
                  <a:gd name="connsiteY0" fmla="*/ 38959 h 38959"/>
                  <a:gd name="connsiteX1" fmla="*/ 170533 w 289596"/>
                  <a:gd name="connsiteY1" fmla="*/ 38959 h 38959"/>
                  <a:gd name="connsiteX2" fmla="*/ 0 w 289596"/>
                  <a:gd name="connsiteY2" fmla="*/ 0 h 38959"/>
                </a:gdLst>
                <a:ahLst/>
                <a:cxnLst>
                  <a:cxn ang="0">
                    <a:pos x="connsiteX0" y="connsiteY0"/>
                  </a:cxn>
                  <a:cxn ang="0">
                    <a:pos x="connsiteX1" y="connsiteY1"/>
                  </a:cxn>
                  <a:cxn ang="0">
                    <a:pos x="connsiteX2" y="connsiteY2"/>
                  </a:cxn>
                </a:cxnLst>
                <a:rect l="l" t="t" r="r" b="b"/>
                <a:pathLst>
                  <a:path w="289596" h="38959">
                    <a:moveTo>
                      <a:pt x="289596" y="38959"/>
                    </a:moveTo>
                    <a:lnTo>
                      <a:pt x="170533" y="38959"/>
                    </a:lnTo>
                    <a:lnTo>
                      <a:pt x="0" y="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2" name="dark_blue_dot_6"/>
              <p:cNvSpPr>
                <a:spLocks noChangeAspect="1" noChangeArrowheads="1"/>
              </p:cNvSpPr>
              <p:nvPr/>
            </p:nvSpPr>
            <p:spPr bwMode="gray">
              <a:xfrm>
                <a:off x="3227450" y="1338262"/>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noAutofit/>
              </a:bodyPr>
              <a:lstStyle/>
              <a:p>
                <a:endParaRPr lang="en-US" dirty="0"/>
              </a:p>
            </p:txBody>
          </p:sp>
          <p:sp>
            <p:nvSpPr>
              <p:cNvPr id="83" name="light_blue_dot_8"/>
              <p:cNvSpPr>
                <a:spLocks noChangeAspect="1" noChangeArrowheads="1"/>
              </p:cNvSpPr>
              <p:nvPr/>
            </p:nvSpPr>
            <p:spPr bwMode="gray">
              <a:xfrm>
                <a:off x="3254882" y="1446466"/>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84" name="dark_blue_dot_9"/>
              <p:cNvSpPr>
                <a:spLocks noChangeAspect="1" noChangeArrowheads="1"/>
              </p:cNvSpPr>
              <p:nvPr/>
            </p:nvSpPr>
            <p:spPr bwMode="gray">
              <a:xfrm>
                <a:off x="3265994" y="1527429"/>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noAutofit/>
              </a:bodyPr>
              <a:lstStyle/>
              <a:p>
                <a:endParaRPr lang="en-US" dirty="0"/>
              </a:p>
            </p:txBody>
          </p:sp>
          <p:sp>
            <p:nvSpPr>
              <p:cNvPr id="85" name="dark_blue_dot_7"/>
              <p:cNvSpPr>
                <a:spLocks noChangeAspect="1" noChangeArrowheads="1"/>
              </p:cNvSpPr>
              <p:nvPr/>
            </p:nvSpPr>
            <p:spPr bwMode="gray">
              <a:xfrm>
                <a:off x="3186175" y="1157288"/>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noAutofit/>
              </a:bodyPr>
              <a:lstStyle/>
              <a:p>
                <a:endParaRPr lang="en-US" dirty="0"/>
              </a:p>
            </p:txBody>
          </p:sp>
          <p:sp>
            <p:nvSpPr>
              <p:cNvPr id="86" name="dark_blue_dot_10"/>
              <p:cNvSpPr>
                <a:spLocks noChangeAspect="1" noChangeArrowheads="1"/>
              </p:cNvSpPr>
              <p:nvPr/>
            </p:nvSpPr>
            <p:spPr bwMode="gray">
              <a:xfrm>
                <a:off x="3210432" y="1236916"/>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noAutofit/>
              </a:bodyPr>
              <a:lstStyle/>
              <a:p>
                <a:endParaRPr lang="en-US" dirty="0"/>
              </a:p>
            </p:txBody>
          </p:sp>
          <p:sp>
            <p:nvSpPr>
              <p:cNvPr id="87" name="Freeform 86"/>
              <p:cNvSpPr/>
              <p:nvPr/>
            </p:nvSpPr>
            <p:spPr bwMode="auto">
              <a:xfrm rot="10800000">
                <a:off x="5270721" y="3001190"/>
                <a:ext cx="73152" cy="91440"/>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8" name="light_blue_dot_28"/>
              <p:cNvSpPr>
                <a:spLocks noChangeAspect="1" noChangeArrowheads="1"/>
              </p:cNvSpPr>
              <p:nvPr/>
            </p:nvSpPr>
            <p:spPr bwMode="gray">
              <a:xfrm>
                <a:off x="5226050" y="2953703"/>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89" name="light_blue_dot_26"/>
              <p:cNvSpPr>
                <a:spLocks noChangeAspect="1" noChangeArrowheads="1"/>
              </p:cNvSpPr>
              <p:nvPr/>
            </p:nvSpPr>
            <p:spPr bwMode="gray">
              <a:xfrm>
                <a:off x="5157216" y="2994469"/>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90" name="light_blue_dot_27"/>
              <p:cNvSpPr>
                <a:spLocks noChangeAspect="1" noChangeArrowheads="1"/>
              </p:cNvSpPr>
              <p:nvPr/>
            </p:nvSpPr>
            <p:spPr bwMode="gray">
              <a:xfrm>
                <a:off x="5443537" y="2848928"/>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grpSp>
            <p:nvGrpSpPr>
              <p:cNvPr id="91" name="Group 90"/>
              <p:cNvGrpSpPr/>
              <p:nvPr/>
            </p:nvGrpSpPr>
            <p:grpSpPr>
              <a:xfrm>
                <a:off x="4052694" y="2179404"/>
                <a:ext cx="1327286" cy="380569"/>
                <a:chOff x="4057457" y="2218917"/>
                <a:chExt cx="1327286" cy="380569"/>
              </a:xfrm>
            </p:grpSpPr>
            <p:sp>
              <p:nvSpPr>
                <p:cNvPr id="96" name="text_28"/>
                <p:cNvSpPr>
                  <a:spLocks noChangeArrowheads="1"/>
                </p:cNvSpPr>
                <p:nvPr/>
              </p:nvSpPr>
              <p:spPr bwMode="gray">
                <a:xfrm>
                  <a:off x="4057457" y="2218917"/>
                  <a:ext cx="1327286" cy="124650"/>
                </a:xfrm>
                <a:prstGeom prst="rect">
                  <a:avLst/>
                </a:prstGeom>
                <a:noFill/>
                <a:ln w="9525" algn="ctr">
                  <a:noFill/>
                  <a:miter lim="800000"/>
                  <a:headEnd/>
                  <a:tailEnd type="none" w="lg" len="lg"/>
                </a:ln>
                <a:effectLst/>
              </p:spPr>
              <p:txBody>
                <a:bodyPr wrap="none" lIns="0" tIns="0" rIns="0" bIns="0">
                  <a:noAutofit/>
                </a:bodyPr>
                <a:lstStyle/>
                <a:p>
                  <a:pPr algn="r">
                    <a:lnSpc>
                      <a:spcPct val="90000"/>
                    </a:lnSpc>
                    <a:spcBef>
                      <a:spcPct val="0"/>
                    </a:spcBef>
                  </a:pPr>
                  <a:r>
                    <a:rPr lang="en-US" sz="900" dirty="0" smtClean="0">
                      <a:cs typeface="Arial" charset="0"/>
                    </a:rPr>
                    <a:t>Value-Chain-Centric PDM</a:t>
                  </a:r>
                  <a:endParaRPr lang="en-US" sz="900" dirty="0"/>
                </a:p>
              </p:txBody>
            </p:sp>
            <p:sp>
              <p:nvSpPr>
                <p:cNvPr id="97" name="text_31"/>
                <p:cNvSpPr>
                  <a:spLocks noChangeArrowheads="1"/>
                </p:cNvSpPr>
                <p:nvPr/>
              </p:nvSpPr>
              <p:spPr bwMode="gray">
                <a:xfrm>
                  <a:off x="4236993" y="2350187"/>
                  <a:ext cx="1147750" cy="249299"/>
                </a:xfrm>
                <a:prstGeom prst="rect">
                  <a:avLst/>
                </a:prstGeom>
                <a:noFill/>
                <a:ln w="9525" algn="ctr">
                  <a:noFill/>
                  <a:miter lim="800000"/>
                  <a:headEnd/>
                  <a:tailEnd type="none" w="lg" len="lg"/>
                </a:ln>
                <a:effectLst/>
              </p:spPr>
              <p:txBody>
                <a:bodyPr wrap="none" lIns="0" tIns="0" rIns="0" bIns="0">
                  <a:noAutofit/>
                </a:bodyPr>
                <a:lstStyle/>
                <a:p>
                  <a:pPr algn="r">
                    <a:lnSpc>
                      <a:spcPct val="90000"/>
                    </a:lnSpc>
                    <a:spcBef>
                      <a:spcPct val="0"/>
                    </a:spcBef>
                  </a:pPr>
                  <a:r>
                    <a:rPr lang="en-US" sz="900" dirty="0">
                      <a:cs typeface="Arial" charset="0"/>
                    </a:rPr>
                    <a:t>Product </a:t>
                  </a:r>
                  <a:r>
                    <a:rPr lang="en-US" sz="900" dirty="0" smtClean="0">
                      <a:cs typeface="Arial" charset="0"/>
                    </a:rPr>
                    <a:t>Requirements</a:t>
                  </a:r>
                  <a:br>
                    <a:rPr lang="en-US" sz="900" dirty="0" smtClean="0">
                      <a:cs typeface="Arial" charset="0"/>
                    </a:rPr>
                  </a:br>
                  <a:r>
                    <a:rPr lang="en-US" sz="900" dirty="0" smtClean="0">
                      <a:cs typeface="Arial" charset="0"/>
                    </a:rPr>
                    <a:t> </a:t>
                  </a:r>
                  <a:r>
                    <a:rPr lang="en-US" sz="900" dirty="0">
                      <a:cs typeface="Arial" charset="0"/>
                    </a:rPr>
                    <a:t>Management</a:t>
                  </a:r>
                  <a:endParaRPr lang="en-US" sz="900" dirty="0"/>
                </a:p>
              </p:txBody>
            </p:sp>
          </p:grpSp>
          <p:sp>
            <p:nvSpPr>
              <p:cNvPr id="92" name="Freeform 91"/>
              <p:cNvSpPr/>
              <p:nvPr/>
            </p:nvSpPr>
            <p:spPr bwMode="auto">
              <a:xfrm>
                <a:off x="5408836" y="2236320"/>
                <a:ext cx="153763" cy="616417"/>
              </a:xfrm>
              <a:custGeom>
                <a:avLst/>
                <a:gdLst>
                  <a:gd name="connsiteX0" fmla="*/ 0 w 228600"/>
                  <a:gd name="connsiteY0" fmla="*/ 0 h 304800"/>
                  <a:gd name="connsiteX1" fmla="*/ 228600 w 228600"/>
                  <a:gd name="connsiteY1" fmla="*/ 0 h 304800"/>
                  <a:gd name="connsiteX2" fmla="*/ 228600 w 228600"/>
                  <a:gd name="connsiteY2" fmla="*/ 304800 h 304800"/>
                </a:gdLst>
                <a:ahLst/>
                <a:cxnLst>
                  <a:cxn ang="0">
                    <a:pos x="connsiteX0" y="connsiteY0"/>
                  </a:cxn>
                  <a:cxn ang="0">
                    <a:pos x="connsiteX1" y="connsiteY1"/>
                  </a:cxn>
                  <a:cxn ang="0">
                    <a:pos x="connsiteX2" y="connsiteY2"/>
                  </a:cxn>
                </a:cxnLst>
                <a:rect l="l" t="t" r="r" b="b"/>
                <a:pathLst>
                  <a:path w="228600" h="304800">
                    <a:moveTo>
                      <a:pt x="0" y="0"/>
                    </a:moveTo>
                    <a:lnTo>
                      <a:pt x="228600" y="0"/>
                    </a:lnTo>
                    <a:lnTo>
                      <a:pt x="228600" y="3048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3" name="light_blue_dot_27"/>
              <p:cNvSpPr>
                <a:spLocks noChangeAspect="1" noChangeArrowheads="1"/>
              </p:cNvSpPr>
              <p:nvPr/>
            </p:nvSpPr>
            <p:spPr bwMode="gray">
              <a:xfrm>
                <a:off x="5519737" y="2810828"/>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sp>
            <p:nvSpPr>
              <p:cNvPr id="94" name="Freeform 93"/>
              <p:cNvSpPr/>
              <p:nvPr/>
            </p:nvSpPr>
            <p:spPr bwMode="auto">
              <a:xfrm>
                <a:off x="3314696" y="1647826"/>
                <a:ext cx="177927" cy="85728"/>
              </a:xfrm>
              <a:custGeom>
                <a:avLst/>
                <a:gdLst>
                  <a:gd name="connsiteX0" fmla="*/ 119063 w 119063"/>
                  <a:gd name="connsiteY0" fmla="*/ 0 h 180975"/>
                  <a:gd name="connsiteX1" fmla="*/ 0 w 119063"/>
                  <a:gd name="connsiteY1" fmla="*/ 0 h 180975"/>
                  <a:gd name="connsiteX2" fmla="*/ 0 w 119063"/>
                  <a:gd name="connsiteY2" fmla="*/ 180975 h 180975"/>
                  <a:gd name="connsiteX0" fmla="*/ 289596 w 289596"/>
                  <a:gd name="connsiteY0" fmla="*/ 38959 h 38959"/>
                  <a:gd name="connsiteX1" fmla="*/ 170533 w 289596"/>
                  <a:gd name="connsiteY1" fmla="*/ 38959 h 38959"/>
                  <a:gd name="connsiteX2" fmla="*/ 0 w 289596"/>
                  <a:gd name="connsiteY2" fmla="*/ 0 h 38959"/>
                </a:gdLst>
                <a:ahLst/>
                <a:cxnLst>
                  <a:cxn ang="0">
                    <a:pos x="connsiteX0" y="connsiteY0"/>
                  </a:cxn>
                  <a:cxn ang="0">
                    <a:pos x="connsiteX1" y="connsiteY1"/>
                  </a:cxn>
                  <a:cxn ang="0">
                    <a:pos x="connsiteX2" y="connsiteY2"/>
                  </a:cxn>
                </a:cxnLst>
                <a:rect l="l" t="t" r="r" b="b"/>
                <a:pathLst>
                  <a:path w="289596" h="38959">
                    <a:moveTo>
                      <a:pt x="289596" y="38959"/>
                    </a:moveTo>
                    <a:lnTo>
                      <a:pt x="170533" y="38959"/>
                    </a:lnTo>
                    <a:lnTo>
                      <a:pt x="0" y="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5" name="light_blue_dot_11"/>
              <p:cNvSpPr>
                <a:spLocks noChangeAspect="1" noChangeArrowheads="1"/>
              </p:cNvSpPr>
              <p:nvPr/>
            </p:nvSpPr>
            <p:spPr bwMode="gray">
              <a:xfrm>
                <a:off x="3283458" y="1608391"/>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noAutofit/>
              </a:bodyPr>
              <a:lstStyle/>
              <a:p>
                <a:endParaRPr lang="en-US" dirty="0"/>
              </a:p>
            </p:txBody>
          </p:sp>
        </p:grpSp>
      </p:grpSp>
      <p:sp>
        <p:nvSpPr>
          <p:cNvPr id="139" name="TextBox 138"/>
          <p:cNvSpPr txBox="1"/>
          <p:nvPr/>
        </p:nvSpPr>
        <p:spPr>
          <a:xfrm>
            <a:off x="309934" y="6213427"/>
            <a:ext cx="4696157" cy="309315"/>
          </a:xfrm>
          <a:prstGeom prst="rect">
            <a:avLst/>
          </a:prstGeom>
          <a:noFill/>
        </p:spPr>
        <p:txBody>
          <a:bodyPr wrap="none" lIns="0" tIns="91440" bIns="91440" rtlCol="0">
            <a:spAutoFit/>
          </a:bodyPr>
          <a:lstStyle/>
          <a:p>
            <a:pPr algn="l"/>
            <a:r>
              <a:rPr lang="en-US" sz="900" dirty="0" smtClean="0"/>
              <a:t>From "Hype Cycle for Discrete Manufacturing and PLM, </a:t>
            </a:r>
            <a:r>
              <a:rPr lang="en-US" sz="900" dirty="0"/>
              <a:t>2015," 20 July </a:t>
            </a:r>
            <a:r>
              <a:rPr lang="en-US" sz="900" dirty="0" smtClean="0"/>
              <a:t>2015 (</a:t>
            </a:r>
            <a:r>
              <a:rPr lang="en-US" sz="900" dirty="0"/>
              <a:t>G00277491</a:t>
            </a:r>
            <a:r>
              <a:rPr lang="en-US" sz="900" dirty="0" smtClean="0"/>
              <a:t>)</a:t>
            </a:r>
            <a:endParaRPr lang="en-US" sz="900" dirty="0"/>
          </a:p>
        </p:txBody>
      </p:sp>
    </p:spTree>
    <p:extLst>
      <p:ext uri="{BB962C8B-B14F-4D97-AF65-F5344CB8AC3E}">
        <p14:creationId xmlns:p14="http://schemas.microsoft.com/office/powerpoint/2010/main" val="336741379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978729"/>
          </a:xfrm>
        </p:spPr>
        <p:txBody>
          <a:bodyPr/>
          <a:lstStyle/>
          <a:p>
            <a:r>
              <a:rPr lang="en-US" dirty="0" smtClean="0"/>
              <a:t>Case Study: Aerospace Company Identifies Implementation Program Dependencies to Navigate Maturity Levels</a:t>
            </a:r>
            <a:endParaRPr lang="en-US" dirty="0"/>
          </a:p>
        </p:txBody>
      </p:sp>
      <p:grpSp>
        <p:nvGrpSpPr>
          <p:cNvPr id="3" name="Group 2"/>
          <p:cNvGrpSpPr/>
          <p:nvPr/>
        </p:nvGrpSpPr>
        <p:grpSpPr>
          <a:xfrm>
            <a:off x="1277048" y="1325563"/>
            <a:ext cx="9274445" cy="4583475"/>
            <a:chOff x="1920064" y="1597809"/>
            <a:chExt cx="7598064" cy="4194997"/>
          </a:xfrm>
        </p:grpSpPr>
        <p:sp>
          <p:nvSpPr>
            <p:cNvPr id="5" name="Oval 3"/>
            <p:cNvSpPr>
              <a:spLocks noChangeArrowheads="1"/>
            </p:cNvSpPr>
            <p:nvPr/>
          </p:nvSpPr>
          <p:spPr bwMode="auto">
            <a:xfrm>
              <a:off x="7355953" y="1744172"/>
              <a:ext cx="2162175" cy="576263"/>
            </a:xfrm>
            <a:prstGeom prst="ellipse">
              <a:avLst/>
            </a:prstGeom>
            <a:solidFill>
              <a:srgbClr val="00529B"/>
            </a:solidFill>
            <a:ln w="9525" algn="ctr">
              <a:noFill/>
              <a:round/>
              <a:headEnd/>
              <a:tailEnd/>
            </a:ln>
            <a:effectLst/>
          </p:spPr>
          <p:txBody>
            <a:bodyPr anchor="ctr" anchorCtr="1"/>
            <a:lstStyle/>
            <a:p>
              <a:pPr algn="ctr">
                <a:defRPr/>
              </a:pPr>
              <a:r>
                <a:rPr lang="en-US" sz="1600" dirty="0">
                  <a:solidFill>
                    <a:schemeClr val="bg1"/>
                  </a:solidFill>
                </a:rPr>
                <a:t>MCAD Best Practices</a:t>
              </a:r>
            </a:p>
          </p:txBody>
        </p:sp>
        <p:sp>
          <p:nvSpPr>
            <p:cNvPr id="6" name="Oval 4"/>
            <p:cNvSpPr>
              <a:spLocks noChangeArrowheads="1"/>
            </p:cNvSpPr>
            <p:nvPr/>
          </p:nvSpPr>
          <p:spPr bwMode="auto">
            <a:xfrm>
              <a:off x="7355953" y="2411247"/>
              <a:ext cx="2160588" cy="574675"/>
            </a:xfrm>
            <a:prstGeom prst="ellipse">
              <a:avLst/>
            </a:prstGeom>
            <a:solidFill>
              <a:srgbClr val="00529B"/>
            </a:solidFill>
            <a:ln w="9525" algn="ctr">
              <a:noFill/>
              <a:round/>
              <a:headEnd/>
              <a:tailEnd/>
            </a:ln>
            <a:effectLst/>
          </p:spPr>
          <p:txBody>
            <a:bodyPr anchor="ctr" anchorCtr="1"/>
            <a:lstStyle/>
            <a:p>
              <a:pPr algn="ctr">
                <a:defRPr/>
              </a:pPr>
              <a:r>
                <a:rPr lang="en-US" sz="1600" dirty="0">
                  <a:solidFill>
                    <a:schemeClr val="bg1"/>
                  </a:solidFill>
                </a:rPr>
                <a:t>ECAD Best Practices</a:t>
              </a:r>
            </a:p>
          </p:txBody>
        </p:sp>
        <p:sp>
          <p:nvSpPr>
            <p:cNvPr id="7" name="Oval 5"/>
            <p:cNvSpPr>
              <a:spLocks noChangeArrowheads="1"/>
            </p:cNvSpPr>
            <p:nvPr/>
          </p:nvSpPr>
          <p:spPr bwMode="auto">
            <a:xfrm>
              <a:off x="4547667" y="2060247"/>
              <a:ext cx="2160587" cy="611188"/>
            </a:xfrm>
            <a:prstGeom prst="ellipse">
              <a:avLst/>
            </a:prstGeom>
            <a:solidFill>
              <a:srgbClr val="00529B"/>
            </a:solidFill>
            <a:ln w="9525">
              <a:noFill/>
              <a:round/>
              <a:headEnd/>
              <a:tailEnd/>
            </a:ln>
            <a:effectLst/>
          </p:spPr>
          <p:txBody>
            <a:bodyPr anchor="ctr" anchorCtr="1"/>
            <a:lstStyle/>
            <a:p>
              <a:pPr algn="ctr">
                <a:defRPr/>
              </a:pPr>
              <a:r>
                <a:rPr lang="en-US" sz="1600" dirty="0">
                  <a:solidFill>
                    <a:schemeClr val="bg1"/>
                  </a:solidFill>
                </a:rPr>
                <a:t>PDM Standardization</a:t>
              </a:r>
            </a:p>
          </p:txBody>
        </p:sp>
        <p:sp>
          <p:nvSpPr>
            <p:cNvPr id="8" name="Oval 6"/>
            <p:cNvSpPr>
              <a:spLocks noChangeArrowheads="1"/>
            </p:cNvSpPr>
            <p:nvPr/>
          </p:nvSpPr>
          <p:spPr bwMode="auto">
            <a:xfrm>
              <a:off x="1920064" y="1597809"/>
              <a:ext cx="2160588" cy="576263"/>
            </a:xfrm>
            <a:prstGeom prst="ellipse">
              <a:avLst/>
            </a:prstGeom>
            <a:solidFill>
              <a:srgbClr val="00529B"/>
            </a:solidFill>
            <a:ln w="9525">
              <a:noFill/>
              <a:round/>
              <a:headEnd/>
              <a:tailEnd/>
            </a:ln>
            <a:effectLst/>
          </p:spPr>
          <p:txBody>
            <a:bodyPr wrap="none" bIns="137160" anchor="ctr" anchorCtr="1"/>
            <a:lstStyle/>
            <a:p>
              <a:pPr algn="ctr">
                <a:lnSpc>
                  <a:spcPct val="100000"/>
                </a:lnSpc>
                <a:spcBef>
                  <a:spcPts val="0"/>
                </a:spcBef>
                <a:defRPr/>
              </a:pPr>
              <a:r>
                <a:rPr lang="en-US" sz="1600" dirty="0" smtClean="0">
                  <a:solidFill>
                    <a:schemeClr val="bg1"/>
                  </a:solidFill>
                </a:rPr>
                <a:t>Decisions on </a:t>
              </a:r>
              <a:br>
                <a:rPr lang="en-US" sz="1600" dirty="0" smtClean="0">
                  <a:solidFill>
                    <a:schemeClr val="bg1"/>
                  </a:solidFill>
                </a:rPr>
              </a:br>
              <a:r>
                <a:rPr lang="en-US" sz="1600" dirty="0" smtClean="0">
                  <a:solidFill>
                    <a:schemeClr val="bg1"/>
                  </a:solidFill>
                </a:rPr>
                <a:t>Engineering Standards</a:t>
              </a:r>
              <a:endParaRPr lang="en-US" sz="1600" dirty="0">
                <a:solidFill>
                  <a:schemeClr val="bg1"/>
                </a:solidFill>
              </a:endParaRPr>
            </a:p>
          </p:txBody>
        </p:sp>
        <p:sp>
          <p:nvSpPr>
            <p:cNvPr id="9" name="Oval 7"/>
            <p:cNvSpPr>
              <a:spLocks noChangeArrowheads="1"/>
            </p:cNvSpPr>
            <p:nvPr/>
          </p:nvSpPr>
          <p:spPr bwMode="auto">
            <a:xfrm>
              <a:off x="7355953" y="3076735"/>
              <a:ext cx="2160588" cy="647700"/>
            </a:xfrm>
            <a:prstGeom prst="ellipse">
              <a:avLst/>
            </a:prstGeom>
            <a:solidFill>
              <a:srgbClr val="00529B"/>
            </a:solidFill>
            <a:ln w="9525" algn="ctr">
              <a:noFill/>
              <a:round/>
              <a:headEnd/>
              <a:tailEnd/>
            </a:ln>
            <a:effectLst/>
          </p:spPr>
          <p:txBody>
            <a:bodyPr anchor="ctr" anchorCtr="1"/>
            <a:lstStyle/>
            <a:p>
              <a:pPr algn="ctr">
                <a:defRPr/>
              </a:pPr>
              <a:r>
                <a:rPr lang="en-US" sz="1600" dirty="0">
                  <a:solidFill>
                    <a:schemeClr val="bg1"/>
                  </a:solidFill>
                </a:rPr>
                <a:t>Project Mgmt. Tool and Method</a:t>
              </a:r>
            </a:p>
          </p:txBody>
        </p:sp>
        <p:sp>
          <p:nvSpPr>
            <p:cNvPr id="10" name="Oval 8"/>
            <p:cNvSpPr>
              <a:spLocks noChangeArrowheads="1"/>
            </p:cNvSpPr>
            <p:nvPr/>
          </p:nvSpPr>
          <p:spPr bwMode="auto">
            <a:xfrm>
              <a:off x="6060553" y="5145106"/>
              <a:ext cx="2160588" cy="647700"/>
            </a:xfrm>
            <a:prstGeom prst="ellipse">
              <a:avLst/>
            </a:prstGeom>
            <a:solidFill>
              <a:srgbClr val="00529B"/>
            </a:solidFill>
            <a:ln w="9525">
              <a:noFill/>
              <a:round/>
              <a:headEnd/>
              <a:tailEnd/>
            </a:ln>
            <a:effectLst/>
          </p:spPr>
          <p:txBody>
            <a:bodyPr anchor="ctr" anchorCtr="1"/>
            <a:lstStyle/>
            <a:p>
              <a:pPr algn="ctr">
                <a:defRPr/>
              </a:pPr>
              <a:r>
                <a:rPr lang="en-US" sz="1600" dirty="0">
                  <a:solidFill>
                    <a:schemeClr val="bg1"/>
                  </a:solidFill>
                </a:rPr>
                <a:t>Requirements Management</a:t>
              </a:r>
            </a:p>
          </p:txBody>
        </p:sp>
        <p:sp>
          <p:nvSpPr>
            <p:cNvPr id="11" name="Oval 9"/>
            <p:cNvSpPr>
              <a:spLocks noChangeArrowheads="1"/>
            </p:cNvSpPr>
            <p:nvPr/>
          </p:nvSpPr>
          <p:spPr bwMode="auto">
            <a:xfrm>
              <a:off x="4549253" y="3111661"/>
              <a:ext cx="2160588" cy="574675"/>
            </a:xfrm>
            <a:prstGeom prst="ellipse">
              <a:avLst/>
            </a:prstGeom>
            <a:solidFill>
              <a:srgbClr val="00529B"/>
            </a:solidFill>
            <a:ln w="9525">
              <a:noFill/>
              <a:round/>
              <a:headEnd/>
              <a:tailEnd/>
            </a:ln>
            <a:effectLst/>
          </p:spPr>
          <p:txBody>
            <a:bodyPr wrap="none" anchor="ctr" anchorCtr="1"/>
            <a:lstStyle/>
            <a:p>
              <a:pPr algn="ctr">
                <a:defRPr/>
              </a:pPr>
              <a:r>
                <a:rPr lang="en-US" sz="1600" dirty="0" smtClean="0">
                  <a:solidFill>
                    <a:schemeClr val="bg1"/>
                  </a:solidFill>
                </a:rPr>
                <a:t>Automated Interfaces</a:t>
              </a:r>
              <a:endParaRPr lang="en-US" sz="1600" dirty="0">
                <a:solidFill>
                  <a:schemeClr val="bg1"/>
                </a:solidFill>
              </a:endParaRPr>
            </a:p>
          </p:txBody>
        </p:sp>
        <p:sp>
          <p:nvSpPr>
            <p:cNvPr id="12" name="Oval 10"/>
            <p:cNvSpPr>
              <a:spLocks noChangeArrowheads="1"/>
            </p:cNvSpPr>
            <p:nvPr/>
          </p:nvSpPr>
          <p:spPr bwMode="auto">
            <a:xfrm>
              <a:off x="6060553" y="3973675"/>
              <a:ext cx="2160588" cy="863600"/>
            </a:xfrm>
            <a:prstGeom prst="ellipse">
              <a:avLst/>
            </a:prstGeom>
            <a:solidFill>
              <a:srgbClr val="00529B"/>
            </a:solidFill>
            <a:ln w="9525">
              <a:noFill/>
              <a:round/>
              <a:headEnd/>
              <a:tailEnd/>
            </a:ln>
            <a:effectLst/>
          </p:spPr>
          <p:txBody>
            <a:bodyPr anchor="ctr" anchorCtr="1"/>
            <a:lstStyle/>
            <a:p>
              <a:pPr algn="ctr">
                <a:defRPr/>
              </a:pPr>
              <a:r>
                <a:rPr lang="en-US" sz="1600" dirty="0">
                  <a:solidFill>
                    <a:schemeClr val="bg1"/>
                  </a:solidFill>
                </a:rPr>
                <a:t>SW Engineering and </a:t>
              </a:r>
              <a:r>
                <a:rPr lang="en-US" sz="1600" dirty="0" smtClean="0">
                  <a:solidFill>
                    <a:schemeClr val="bg1"/>
                  </a:solidFill>
                </a:rPr>
                <a:t>System-Level </a:t>
              </a:r>
              <a:r>
                <a:rPr lang="en-US" sz="1600" dirty="0">
                  <a:solidFill>
                    <a:schemeClr val="bg1"/>
                  </a:solidFill>
                </a:rPr>
                <a:t>Integration</a:t>
              </a:r>
            </a:p>
          </p:txBody>
        </p:sp>
        <p:cxnSp>
          <p:nvCxnSpPr>
            <p:cNvPr id="13" name="AutoShape 11"/>
            <p:cNvCxnSpPr>
              <a:cxnSpLocks noChangeShapeType="1"/>
              <a:stCxn id="8" idx="5"/>
              <a:endCxn id="7" idx="2"/>
            </p:cNvCxnSpPr>
            <p:nvPr/>
          </p:nvCxnSpPr>
          <p:spPr bwMode="auto">
            <a:xfrm rot="16200000" flipH="1">
              <a:off x="4017874" y="1836047"/>
              <a:ext cx="276161" cy="783426"/>
            </a:xfrm>
            <a:prstGeom prst="curvedConnector2">
              <a:avLst/>
            </a:prstGeom>
            <a:noFill/>
            <a:ln w="19050">
              <a:solidFill>
                <a:srgbClr val="E5550D"/>
              </a:solidFill>
              <a:round/>
              <a:headEnd/>
              <a:tailEnd type="triangle" w="med" len="med"/>
            </a:ln>
          </p:spPr>
        </p:cxnSp>
        <p:cxnSp>
          <p:nvCxnSpPr>
            <p:cNvPr id="14" name="AutoShape 12"/>
            <p:cNvCxnSpPr>
              <a:cxnSpLocks noChangeShapeType="1"/>
              <a:stCxn id="7" idx="6"/>
              <a:endCxn id="5" idx="2"/>
            </p:cNvCxnSpPr>
            <p:nvPr/>
          </p:nvCxnSpPr>
          <p:spPr bwMode="auto">
            <a:xfrm flipV="1">
              <a:off x="6708254" y="2032304"/>
              <a:ext cx="647699" cy="333538"/>
            </a:xfrm>
            <a:prstGeom prst="curvedConnector3">
              <a:avLst>
                <a:gd name="adj1" fmla="val 50000"/>
              </a:avLst>
            </a:prstGeom>
            <a:noFill/>
            <a:ln w="19050">
              <a:solidFill>
                <a:srgbClr val="E5550D"/>
              </a:solidFill>
              <a:round/>
              <a:headEnd/>
              <a:tailEnd type="triangle" w="med" len="med"/>
            </a:ln>
          </p:spPr>
        </p:cxnSp>
        <p:cxnSp>
          <p:nvCxnSpPr>
            <p:cNvPr id="15" name="AutoShape 13"/>
            <p:cNvCxnSpPr>
              <a:cxnSpLocks noChangeShapeType="1"/>
              <a:stCxn id="7" idx="6"/>
              <a:endCxn id="6" idx="2"/>
            </p:cNvCxnSpPr>
            <p:nvPr/>
          </p:nvCxnSpPr>
          <p:spPr bwMode="auto">
            <a:xfrm>
              <a:off x="6708254" y="2365841"/>
              <a:ext cx="647699" cy="332743"/>
            </a:xfrm>
            <a:prstGeom prst="curvedConnector3">
              <a:avLst>
                <a:gd name="adj1" fmla="val 50000"/>
              </a:avLst>
            </a:prstGeom>
            <a:noFill/>
            <a:ln w="19050">
              <a:solidFill>
                <a:srgbClr val="E5550D"/>
              </a:solidFill>
              <a:round/>
              <a:headEnd/>
              <a:tailEnd type="triangle" w="med" len="med"/>
            </a:ln>
          </p:spPr>
        </p:cxnSp>
        <p:cxnSp>
          <p:nvCxnSpPr>
            <p:cNvPr id="16" name="AutoShape 14"/>
            <p:cNvCxnSpPr>
              <a:cxnSpLocks noChangeShapeType="1"/>
              <a:stCxn id="8" idx="4"/>
              <a:endCxn id="11" idx="2"/>
            </p:cNvCxnSpPr>
            <p:nvPr/>
          </p:nvCxnSpPr>
          <p:spPr bwMode="auto">
            <a:xfrm rot="16200000" flipH="1">
              <a:off x="3162342" y="2012088"/>
              <a:ext cx="1224927" cy="1548895"/>
            </a:xfrm>
            <a:prstGeom prst="curvedConnector2">
              <a:avLst/>
            </a:prstGeom>
            <a:noFill/>
            <a:ln w="19050">
              <a:solidFill>
                <a:srgbClr val="E5550D"/>
              </a:solidFill>
              <a:round/>
              <a:headEnd/>
              <a:tailEnd type="triangle" w="med" len="med"/>
            </a:ln>
          </p:spPr>
        </p:cxnSp>
        <p:cxnSp>
          <p:nvCxnSpPr>
            <p:cNvPr id="17" name="AutoShape 15"/>
            <p:cNvCxnSpPr>
              <a:cxnSpLocks noChangeShapeType="1"/>
              <a:stCxn id="7" idx="4"/>
              <a:endCxn id="11" idx="0"/>
            </p:cNvCxnSpPr>
            <p:nvPr/>
          </p:nvCxnSpPr>
          <p:spPr bwMode="auto">
            <a:xfrm>
              <a:off x="5627961" y="2671435"/>
              <a:ext cx="1586" cy="440226"/>
            </a:xfrm>
            <a:prstGeom prst="straightConnector1">
              <a:avLst/>
            </a:prstGeom>
            <a:noFill/>
            <a:ln w="9525">
              <a:solidFill>
                <a:schemeClr val="tx1"/>
              </a:solidFill>
              <a:round/>
              <a:headEnd type="triangle" w="med" len="med"/>
              <a:tailEnd type="triangle" w="med" len="med"/>
            </a:ln>
          </p:spPr>
        </p:cxnSp>
        <p:cxnSp>
          <p:nvCxnSpPr>
            <p:cNvPr id="18" name="AutoShape 16"/>
            <p:cNvCxnSpPr>
              <a:cxnSpLocks noChangeShapeType="1"/>
              <a:stCxn id="11" idx="6"/>
              <a:endCxn id="9" idx="2"/>
            </p:cNvCxnSpPr>
            <p:nvPr/>
          </p:nvCxnSpPr>
          <p:spPr bwMode="auto">
            <a:xfrm>
              <a:off x="6709841" y="3398999"/>
              <a:ext cx="646112" cy="1586"/>
            </a:xfrm>
            <a:prstGeom prst="straightConnector1">
              <a:avLst/>
            </a:prstGeom>
            <a:noFill/>
            <a:ln w="9525">
              <a:solidFill>
                <a:schemeClr val="tx1"/>
              </a:solidFill>
              <a:round/>
              <a:headEnd/>
              <a:tailEnd type="triangle" w="med" len="med"/>
            </a:ln>
          </p:spPr>
        </p:cxnSp>
        <p:cxnSp>
          <p:nvCxnSpPr>
            <p:cNvPr id="19" name="AutoShape 17"/>
            <p:cNvCxnSpPr>
              <a:cxnSpLocks noChangeShapeType="1"/>
              <a:stCxn id="8" idx="3"/>
              <a:endCxn id="12" idx="2"/>
            </p:cNvCxnSpPr>
            <p:nvPr/>
          </p:nvCxnSpPr>
          <p:spPr bwMode="auto">
            <a:xfrm rot="16200000" flipH="1">
              <a:off x="2990617" y="1335537"/>
              <a:ext cx="2315794" cy="3824079"/>
            </a:xfrm>
            <a:prstGeom prst="curvedConnector2">
              <a:avLst/>
            </a:prstGeom>
            <a:noFill/>
            <a:ln w="19050">
              <a:solidFill>
                <a:srgbClr val="E5550D"/>
              </a:solidFill>
              <a:round/>
              <a:headEnd/>
              <a:tailEnd type="triangle" w="med" len="med"/>
            </a:ln>
          </p:spPr>
        </p:cxnSp>
        <p:cxnSp>
          <p:nvCxnSpPr>
            <p:cNvPr id="20" name="AutoShape 18"/>
            <p:cNvCxnSpPr>
              <a:cxnSpLocks noChangeShapeType="1"/>
              <a:stCxn id="11" idx="4"/>
              <a:endCxn id="12" idx="1"/>
            </p:cNvCxnSpPr>
            <p:nvPr/>
          </p:nvCxnSpPr>
          <p:spPr bwMode="auto">
            <a:xfrm rot="16200000" flipH="1">
              <a:off x="5796350" y="3519532"/>
              <a:ext cx="413809" cy="747417"/>
            </a:xfrm>
            <a:prstGeom prst="curvedConnector3">
              <a:avLst>
                <a:gd name="adj1" fmla="val 50000"/>
              </a:avLst>
            </a:prstGeom>
            <a:noFill/>
            <a:ln w="19050">
              <a:solidFill>
                <a:srgbClr val="E5550D"/>
              </a:solidFill>
              <a:round/>
              <a:headEnd/>
              <a:tailEnd type="triangle" w="med" len="med"/>
            </a:ln>
          </p:spPr>
        </p:cxnSp>
        <p:cxnSp>
          <p:nvCxnSpPr>
            <p:cNvPr id="21" name="AutoShape 19"/>
            <p:cNvCxnSpPr>
              <a:cxnSpLocks noChangeShapeType="1"/>
              <a:stCxn id="12" idx="4"/>
              <a:endCxn id="10" idx="0"/>
            </p:cNvCxnSpPr>
            <p:nvPr/>
          </p:nvCxnSpPr>
          <p:spPr bwMode="auto">
            <a:xfrm>
              <a:off x="7140847" y="4837275"/>
              <a:ext cx="0" cy="307831"/>
            </a:xfrm>
            <a:prstGeom prst="straightConnector1">
              <a:avLst/>
            </a:prstGeom>
            <a:noFill/>
            <a:ln w="9525">
              <a:solidFill>
                <a:schemeClr val="tx1"/>
              </a:solidFill>
              <a:round/>
              <a:headEnd type="triangle" w="med" len="med"/>
              <a:tailEnd type="triangle" w="med" len="med"/>
            </a:ln>
          </p:spPr>
        </p:cxnSp>
      </p:grpSp>
    </p:spTree>
    <p:extLst>
      <p:ext uri="{BB962C8B-B14F-4D97-AF65-F5344CB8AC3E}">
        <p14:creationId xmlns:p14="http://schemas.microsoft.com/office/powerpoint/2010/main" val="234136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0388600" y="6137275"/>
            <a:ext cx="1492250" cy="4953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46" name="Rectangle 45"/>
          <p:cNvSpPr/>
          <p:nvPr/>
        </p:nvSpPr>
        <p:spPr bwMode="auto">
          <a:xfrm>
            <a:off x="219075" y="6162675"/>
            <a:ext cx="7543800" cy="4953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a:xfrm>
            <a:off x="304800" y="228600"/>
            <a:ext cx="11576050" cy="923330"/>
          </a:xfrm>
        </p:spPr>
        <p:txBody>
          <a:bodyPr/>
          <a:lstStyle/>
          <a:p>
            <a:r>
              <a:rPr lang="en-US" sz="3000" dirty="0" smtClean="0"/>
              <a:t>Case Study: Aerospace Company Defines PLM Implementation Program That Orchestrates IT Projects and Maturity Readiness</a:t>
            </a:r>
            <a:endParaRPr lang="en-US" sz="3000" dirty="0"/>
          </a:p>
        </p:txBody>
      </p:sp>
      <p:grpSp>
        <p:nvGrpSpPr>
          <p:cNvPr id="3" name="Group 2"/>
          <p:cNvGrpSpPr/>
          <p:nvPr/>
        </p:nvGrpSpPr>
        <p:grpSpPr>
          <a:xfrm>
            <a:off x="304800" y="1235838"/>
            <a:ext cx="11576050" cy="5328873"/>
            <a:chOff x="2015109" y="1235838"/>
            <a:chExt cx="8212138" cy="5328873"/>
          </a:xfrm>
        </p:grpSpPr>
        <p:grpSp>
          <p:nvGrpSpPr>
            <p:cNvPr id="6" name="Group 3"/>
            <p:cNvGrpSpPr>
              <a:grpSpLocks/>
            </p:cNvGrpSpPr>
            <p:nvPr/>
          </p:nvGrpSpPr>
          <p:grpSpPr bwMode="auto">
            <a:xfrm>
              <a:off x="2015109" y="1235838"/>
              <a:ext cx="8210550" cy="4994275"/>
              <a:chOff x="294" y="640"/>
              <a:chExt cx="5172" cy="3146"/>
            </a:xfrm>
          </p:grpSpPr>
          <p:sp>
            <p:nvSpPr>
              <p:cNvPr id="7" name="Text Box 4"/>
              <p:cNvSpPr txBox="1">
                <a:spLocks noChangeArrowheads="1"/>
              </p:cNvSpPr>
              <p:nvPr/>
            </p:nvSpPr>
            <p:spPr bwMode="gray">
              <a:xfrm>
                <a:off x="294" y="640"/>
                <a:ext cx="1724" cy="204"/>
              </a:xfrm>
              <a:prstGeom prst="rect">
                <a:avLst/>
              </a:prstGeom>
              <a:solidFill>
                <a:srgbClr val="00529B"/>
              </a:solidFill>
              <a:ln w="9525" algn="ctr">
                <a:solidFill>
                  <a:srgbClr val="6D6E71"/>
                </a:solidFill>
                <a:miter lim="800000"/>
                <a:headEnd/>
                <a:tailEnd/>
              </a:ln>
              <a:effectLst/>
            </p:spPr>
            <p:txBody>
              <a:bodyPr tIns="46800" bIns="46800" anchor="ctr"/>
              <a:lstStyle/>
              <a:p>
                <a:pPr eaLnBrk="1" fontAlgn="auto" hangingPunct="1">
                  <a:lnSpc>
                    <a:spcPct val="100000"/>
                  </a:lnSpc>
                  <a:spcBef>
                    <a:spcPts val="0"/>
                  </a:spcBef>
                  <a:spcAft>
                    <a:spcPts val="0"/>
                  </a:spcAft>
                  <a:defRPr/>
                </a:pPr>
                <a:r>
                  <a:rPr lang="en-US" sz="2000" b="1" kern="0" dirty="0">
                    <a:solidFill>
                      <a:schemeClr val="bg1"/>
                    </a:solidFill>
                  </a:rPr>
                  <a:t>Year 1</a:t>
                </a:r>
              </a:p>
            </p:txBody>
          </p:sp>
          <p:sp>
            <p:nvSpPr>
              <p:cNvPr id="8" name="Text Box 5"/>
              <p:cNvSpPr txBox="1">
                <a:spLocks noChangeArrowheads="1"/>
              </p:cNvSpPr>
              <p:nvPr/>
            </p:nvSpPr>
            <p:spPr bwMode="gray">
              <a:xfrm>
                <a:off x="3734" y="640"/>
                <a:ext cx="1724" cy="204"/>
              </a:xfrm>
              <a:prstGeom prst="rect">
                <a:avLst/>
              </a:prstGeom>
              <a:solidFill>
                <a:srgbClr val="00529B"/>
              </a:solidFill>
              <a:ln w="9525" algn="ctr">
                <a:solidFill>
                  <a:srgbClr val="6D6E71"/>
                </a:solidFill>
                <a:miter lim="800000"/>
                <a:headEnd/>
                <a:tailEnd/>
              </a:ln>
              <a:effectLst/>
            </p:spPr>
            <p:txBody>
              <a:bodyPr tIns="46800" bIns="46800" anchor="ctr"/>
              <a:lstStyle/>
              <a:p>
                <a:pPr eaLnBrk="1" fontAlgn="auto" hangingPunct="1">
                  <a:lnSpc>
                    <a:spcPct val="100000"/>
                  </a:lnSpc>
                  <a:spcBef>
                    <a:spcPts val="0"/>
                  </a:spcBef>
                  <a:spcAft>
                    <a:spcPts val="0"/>
                  </a:spcAft>
                  <a:defRPr/>
                </a:pPr>
                <a:r>
                  <a:rPr lang="en-US" sz="2000" b="1" kern="0" dirty="0">
                    <a:solidFill>
                      <a:schemeClr val="bg1"/>
                    </a:solidFill>
                  </a:rPr>
                  <a:t>Year 3</a:t>
                </a:r>
              </a:p>
            </p:txBody>
          </p:sp>
          <p:sp>
            <p:nvSpPr>
              <p:cNvPr id="9" name="Text Box 6"/>
              <p:cNvSpPr txBox="1">
                <a:spLocks noChangeArrowheads="1"/>
              </p:cNvSpPr>
              <p:nvPr/>
            </p:nvSpPr>
            <p:spPr bwMode="gray">
              <a:xfrm>
                <a:off x="2018" y="640"/>
                <a:ext cx="1724" cy="204"/>
              </a:xfrm>
              <a:prstGeom prst="rect">
                <a:avLst/>
              </a:prstGeom>
              <a:solidFill>
                <a:srgbClr val="00529B"/>
              </a:solidFill>
              <a:ln w="9525" algn="ctr">
                <a:solidFill>
                  <a:srgbClr val="6D6E71"/>
                </a:solidFill>
                <a:miter lim="800000"/>
                <a:headEnd/>
                <a:tailEnd/>
              </a:ln>
              <a:effectLst/>
            </p:spPr>
            <p:txBody>
              <a:bodyPr tIns="46800" bIns="46800" anchor="ctr"/>
              <a:lstStyle/>
              <a:p>
                <a:pPr eaLnBrk="1" fontAlgn="auto" hangingPunct="1">
                  <a:lnSpc>
                    <a:spcPct val="100000"/>
                  </a:lnSpc>
                  <a:spcBef>
                    <a:spcPts val="0"/>
                  </a:spcBef>
                  <a:spcAft>
                    <a:spcPts val="0"/>
                  </a:spcAft>
                  <a:defRPr/>
                </a:pPr>
                <a:r>
                  <a:rPr lang="en-US" sz="2000" b="1" kern="0" dirty="0">
                    <a:solidFill>
                      <a:schemeClr val="bg1"/>
                    </a:solidFill>
                  </a:rPr>
                  <a:t>Year 2</a:t>
                </a:r>
              </a:p>
            </p:txBody>
          </p:sp>
          <p:sp>
            <p:nvSpPr>
              <p:cNvPr id="10" name="Rectangle 7"/>
              <p:cNvSpPr>
                <a:spLocks noChangeArrowheads="1"/>
              </p:cNvSpPr>
              <p:nvPr/>
            </p:nvSpPr>
            <p:spPr bwMode="gray">
              <a:xfrm>
                <a:off x="294" y="837"/>
                <a:ext cx="862" cy="2949"/>
              </a:xfrm>
              <a:prstGeom prst="rect">
                <a:avLst/>
              </a:prstGeom>
              <a:solidFill>
                <a:srgbClr val="E6E7E8"/>
              </a:solidFill>
              <a:ln w="9525" algn="ctr">
                <a:noFill/>
                <a:miter lim="800000"/>
                <a:headEnd/>
                <a:tailEnd/>
              </a:ln>
            </p:spPr>
            <p:txBody>
              <a:bodyPr tIns="82800" bIns="82800" anchor="b"/>
              <a:lstStyle/>
              <a:p>
                <a:pPr eaLnBrk="1" fontAlgn="auto" hangingPunct="1">
                  <a:lnSpc>
                    <a:spcPct val="100000"/>
                  </a:lnSpc>
                  <a:spcBef>
                    <a:spcPts val="0"/>
                  </a:spcBef>
                  <a:spcAft>
                    <a:spcPts val="0"/>
                  </a:spcAft>
                  <a:defRPr/>
                </a:pPr>
                <a:endParaRPr lang="en-US" kern="0" dirty="0"/>
              </a:p>
            </p:txBody>
          </p:sp>
          <p:sp>
            <p:nvSpPr>
              <p:cNvPr id="11" name="Rectangle 8"/>
              <p:cNvSpPr>
                <a:spLocks noChangeArrowheads="1"/>
              </p:cNvSpPr>
              <p:nvPr/>
            </p:nvSpPr>
            <p:spPr bwMode="auto">
              <a:xfrm>
                <a:off x="1156" y="837"/>
                <a:ext cx="862" cy="2942"/>
              </a:xfrm>
              <a:prstGeom prst="rect">
                <a:avLst/>
              </a:prstGeom>
              <a:solidFill>
                <a:srgbClr val="FFFFFF"/>
              </a:solidFill>
              <a:ln w="9525">
                <a:noFill/>
                <a:miter lim="800000"/>
                <a:headEnd/>
                <a:tailEnd/>
              </a:ln>
            </p:spPr>
            <p:txBody>
              <a:bodyPr wrap="none" anchor="ctr"/>
              <a:lstStyle/>
              <a:p>
                <a:pPr eaLnBrk="1" fontAlgn="auto" hangingPunct="1">
                  <a:lnSpc>
                    <a:spcPct val="100000"/>
                  </a:lnSpc>
                  <a:spcBef>
                    <a:spcPts val="0"/>
                  </a:spcBef>
                  <a:spcAft>
                    <a:spcPts val="0"/>
                  </a:spcAft>
                  <a:defRPr/>
                </a:pPr>
                <a:endParaRPr lang="en-US" kern="0" dirty="0"/>
              </a:p>
            </p:txBody>
          </p:sp>
          <p:sp>
            <p:nvSpPr>
              <p:cNvPr id="12" name="Rectangle 9"/>
              <p:cNvSpPr>
                <a:spLocks noChangeArrowheads="1"/>
              </p:cNvSpPr>
              <p:nvPr/>
            </p:nvSpPr>
            <p:spPr bwMode="gray">
              <a:xfrm>
                <a:off x="2018" y="837"/>
                <a:ext cx="862" cy="2949"/>
              </a:xfrm>
              <a:prstGeom prst="rect">
                <a:avLst/>
              </a:prstGeom>
              <a:solidFill>
                <a:srgbClr val="E6E7E8"/>
              </a:solidFill>
              <a:ln w="9525" algn="ctr">
                <a:noFill/>
                <a:miter lim="800000"/>
                <a:headEnd/>
                <a:tailEnd/>
              </a:ln>
            </p:spPr>
            <p:txBody>
              <a:bodyPr tIns="82800" bIns="82800" anchor="b"/>
              <a:lstStyle/>
              <a:p>
                <a:pPr eaLnBrk="1" fontAlgn="auto" hangingPunct="1">
                  <a:lnSpc>
                    <a:spcPct val="100000"/>
                  </a:lnSpc>
                  <a:spcBef>
                    <a:spcPts val="0"/>
                  </a:spcBef>
                  <a:spcAft>
                    <a:spcPts val="0"/>
                  </a:spcAft>
                  <a:defRPr/>
                </a:pPr>
                <a:endParaRPr lang="en-US" kern="0" dirty="0"/>
              </a:p>
            </p:txBody>
          </p:sp>
          <p:sp>
            <p:nvSpPr>
              <p:cNvPr id="13" name="Rectangle 10"/>
              <p:cNvSpPr>
                <a:spLocks noChangeArrowheads="1"/>
              </p:cNvSpPr>
              <p:nvPr/>
            </p:nvSpPr>
            <p:spPr bwMode="auto">
              <a:xfrm>
                <a:off x="2880" y="837"/>
                <a:ext cx="862" cy="2942"/>
              </a:xfrm>
              <a:prstGeom prst="rect">
                <a:avLst/>
              </a:prstGeom>
              <a:solidFill>
                <a:srgbClr val="FFFFFF"/>
              </a:solidFill>
              <a:ln w="9525">
                <a:noFill/>
                <a:miter lim="800000"/>
                <a:headEnd/>
                <a:tailEnd/>
              </a:ln>
            </p:spPr>
            <p:txBody>
              <a:bodyPr wrap="none" anchor="ctr"/>
              <a:lstStyle/>
              <a:p>
                <a:pPr eaLnBrk="1" fontAlgn="auto" hangingPunct="1">
                  <a:lnSpc>
                    <a:spcPct val="100000"/>
                  </a:lnSpc>
                  <a:spcBef>
                    <a:spcPts val="0"/>
                  </a:spcBef>
                  <a:spcAft>
                    <a:spcPts val="0"/>
                  </a:spcAft>
                  <a:defRPr/>
                </a:pPr>
                <a:endParaRPr lang="en-US" kern="0" dirty="0"/>
              </a:p>
            </p:txBody>
          </p:sp>
          <p:sp>
            <p:nvSpPr>
              <p:cNvPr id="14" name="Rectangle 11"/>
              <p:cNvSpPr>
                <a:spLocks noChangeArrowheads="1"/>
              </p:cNvSpPr>
              <p:nvPr/>
            </p:nvSpPr>
            <p:spPr bwMode="gray">
              <a:xfrm>
                <a:off x="3742" y="837"/>
                <a:ext cx="862" cy="2949"/>
              </a:xfrm>
              <a:prstGeom prst="rect">
                <a:avLst/>
              </a:prstGeom>
              <a:solidFill>
                <a:srgbClr val="E6E7E8"/>
              </a:solidFill>
              <a:ln w="9525" algn="ctr">
                <a:noFill/>
                <a:miter lim="800000"/>
                <a:headEnd/>
                <a:tailEnd/>
              </a:ln>
            </p:spPr>
            <p:txBody>
              <a:bodyPr tIns="82800" bIns="82800" anchor="b"/>
              <a:lstStyle/>
              <a:p>
                <a:pPr eaLnBrk="1" fontAlgn="auto" hangingPunct="1">
                  <a:lnSpc>
                    <a:spcPct val="100000"/>
                  </a:lnSpc>
                  <a:spcBef>
                    <a:spcPts val="0"/>
                  </a:spcBef>
                  <a:spcAft>
                    <a:spcPts val="0"/>
                  </a:spcAft>
                  <a:defRPr/>
                </a:pPr>
                <a:endParaRPr lang="en-US" kern="0" dirty="0"/>
              </a:p>
            </p:txBody>
          </p:sp>
          <p:sp>
            <p:nvSpPr>
              <p:cNvPr id="15" name="Rectangle 12"/>
              <p:cNvSpPr>
                <a:spLocks noChangeArrowheads="1"/>
              </p:cNvSpPr>
              <p:nvPr/>
            </p:nvSpPr>
            <p:spPr bwMode="auto">
              <a:xfrm>
                <a:off x="4604" y="837"/>
                <a:ext cx="862" cy="2942"/>
              </a:xfrm>
              <a:prstGeom prst="rect">
                <a:avLst/>
              </a:prstGeom>
              <a:solidFill>
                <a:srgbClr val="FFFFFF"/>
              </a:solidFill>
              <a:ln w="9525">
                <a:noFill/>
                <a:miter lim="800000"/>
                <a:headEnd/>
                <a:tailEnd/>
              </a:ln>
            </p:spPr>
            <p:txBody>
              <a:bodyPr wrap="none" anchor="ctr"/>
              <a:lstStyle/>
              <a:p>
                <a:pPr eaLnBrk="1" fontAlgn="auto" hangingPunct="1">
                  <a:lnSpc>
                    <a:spcPct val="100000"/>
                  </a:lnSpc>
                  <a:spcBef>
                    <a:spcPts val="0"/>
                  </a:spcBef>
                  <a:spcAft>
                    <a:spcPts val="0"/>
                  </a:spcAft>
                  <a:defRPr/>
                </a:pPr>
                <a:endParaRPr lang="en-US" kern="0" dirty="0"/>
              </a:p>
            </p:txBody>
          </p:sp>
          <p:sp>
            <p:nvSpPr>
              <p:cNvPr id="16" name="Line 13"/>
              <p:cNvSpPr>
                <a:spLocks noChangeShapeType="1"/>
              </p:cNvSpPr>
              <p:nvPr/>
            </p:nvSpPr>
            <p:spPr bwMode="auto">
              <a:xfrm>
                <a:off x="2018" y="640"/>
                <a:ext cx="0" cy="3128"/>
              </a:xfrm>
              <a:prstGeom prst="line">
                <a:avLst/>
              </a:prstGeom>
              <a:noFill/>
              <a:ln w="38100">
                <a:solidFill>
                  <a:srgbClr val="000000"/>
                </a:solidFill>
                <a:round/>
                <a:headEnd/>
                <a:tailEnd/>
              </a:ln>
            </p:spPr>
            <p:txBody>
              <a:bodyPr/>
              <a:lstStyle/>
              <a:p>
                <a:pPr eaLnBrk="1" fontAlgn="auto" hangingPunct="1">
                  <a:lnSpc>
                    <a:spcPct val="100000"/>
                  </a:lnSpc>
                  <a:spcBef>
                    <a:spcPts val="0"/>
                  </a:spcBef>
                  <a:spcAft>
                    <a:spcPts val="0"/>
                  </a:spcAft>
                  <a:defRPr/>
                </a:pPr>
                <a:endParaRPr lang="en-US" kern="0" dirty="0"/>
              </a:p>
            </p:txBody>
          </p:sp>
          <p:sp>
            <p:nvSpPr>
              <p:cNvPr id="17" name="Line 14"/>
              <p:cNvSpPr>
                <a:spLocks noChangeShapeType="1"/>
              </p:cNvSpPr>
              <p:nvPr/>
            </p:nvSpPr>
            <p:spPr bwMode="auto">
              <a:xfrm flipH="1">
                <a:off x="3741" y="640"/>
                <a:ext cx="1" cy="3128"/>
              </a:xfrm>
              <a:prstGeom prst="line">
                <a:avLst/>
              </a:prstGeom>
              <a:noFill/>
              <a:ln w="38100">
                <a:solidFill>
                  <a:srgbClr val="000000"/>
                </a:solidFill>
                <a:round/>
                <a:headEnd/>
                <a:tailEnd/>
              </a:ln>
            </p:spPr>
            <p:txBody>
              <a:bodyPr/>
              <a:lstStyle/>
              <a:p>
                <a:pPr eaLnBrk="1" fontAlgn="auto" hangingPunct="1">
                  <a:lnSpc>
                    <a:spcPct val="100000"/>
                  </a:lnSpc>
                  <a:spcBef>
                    <a:spcPts val="0"/>
                  </a:spcBef>
                  <a:spcAft>
                    <a:spcPts val="0"/>
                  </a:spcAft>
                  <a:defRPr/>
                </a:pPr>
                <a:endParaRPr lang="en-US" kern="0" dirty="0"/>
              </a:p>
            </p:txBody>
          </p:sp>
        </p:grpSp>
        <p:sp>
          <p:nvSpPr>
            <p:cNvPr id="18" name="Rectangle 15"/>
            <p:cNvSpPr>
              <a:spLocks noChangeArrowheads="1"/>
            </p:cNvSpPr>
            <p:nvPr/>
          </p:nvSpPr>
          <p:spPr bwMode="auto">
            <a:xfrm>
              <a:off x="2880298" y="2384280"/>
              <a:ext cx="3240087" cy="215900"/>
            </a:xfrm>
            <a:prstGeom prst="rect">
              <a:avLst/>
            </a:prstGeom>
            <a:solidFill>
              <a:srgbClr val="939598"/>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CAD Selection</a:t>
              </a:r>
            </a:p>
          </p:txBody>
        </p:sp>
        <p:sp>
          <p:nvSpPr>
            <p:cNvPr id="19" name="Rectangle 16"/>
            <p:cNvSpPr>
              <a:spLocks noChangeArrowheads="1"/>
            </p:cNvSpPr>
            <p:nvPr/>
          </p:nvSpPr>
          <p:spPr bwMode="auto">
            <a:xfrm>
              <a:off x="2015109" y="2877766"/>
              <a:ext cx="5473700" cy="215900"/>
            </a:xfrm>
            <a:prstGeom prst="rect">
              <a:avLst/>
            </a:prstGeom>
            <a:solidFill>
              <a:srgbClr val="939598"/>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Program Planning and </a:t>
              </a:r>
              <a:r>
                <a:rPr lang="en-US" sz="1600" kern="0" dirty="0" smtClean="0"/>
                <a:t>Adjustments</a:t>
              </a:r>
              <a:endParaRPr lang="en-US" sz="1600" kern="0" dirty="0"/>
            </a:p>
          </p:txBody>
        </p:sp>
        <p:sp>
          <p:nvSpPr>
            <p:cNvPr id="20" name="Rectangle 17"/>
            <p:cNvSpPr>
              <a:spLocks noChangeArrowheads="1"/>
            </p:cNvSpPr>
            <p:nvPr/>
          </p:nvSpPr>
          <p:spPr bwMode="auto">
            <a:xfrm>
              <a:off x="2015110" y="3371252"/>
              <a:ext cx="3457575" cy="215900"/>
            </a:xfrm>
            <a:prstGeom prst="rect">
              <a:avLst/>
            </a:prstGeom>
            <a:solidFill>
              <a:srgbClr val="939598"/>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PDM Program Defined and Launched</a:t>
              </a:r>
            </a:p>
          </p:txBody>
        </p:sp>
        <p:sp>
          <p:nvSpPr>
            <p:cNvPr id="21" name="Rectangle 18"/>
            <p:cNvSpPr>
              <a:spLocks noChangeArrowheads="1"/>
            </p:cNvSpPr>
            <p:nvPr/>
          </p:nvSpPr>
          <p:spPr bwMode="auto">
            <a:xfrm>
              <a:off x="3383534" y="2631023"/>
              <a:ext cx="5473700" cy="215900"/>
            </a:xfrm>
            <a:prstGeom prst="rect">
              <a:avLst/>
            </a:prstGeom>
            <a:solidFill>
              <a:srgbClr val="FDC500"/>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CAD Best Practices</a:t>
              </a:r>
            </a:p>
          </p:txBody>
        </p:sp>
        <p:sp>
          <p:nvSpPr>
            <p:cNvPr id="22" name="Rectangle 19"/>
            <p:cNvSpPr>
              <a:spLocks noChangeArrowheads="1"/>
            </p:cNvSpPr>
            <p:nvPr/>
          </p:nvSpPr>
          <p:spPr bwMode="auto">
            <a:xfrm>
              <a:off x="3370834" y="3124509"/>
              <a:ext cx="5473700" cy="215900"/>
            </a:xfrm>
            <a:prstGeom prst="rect">
              <a:avLst/>
            </a:prstGeom>
            <a:solidFill>
              <a:srgbClr val="FDC500"/>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Identifying </a:t>
              </a:r>
              <a:r>
                <a:rPr lang="en-US" sz="1600" kern="0" dirty="0" smtClean="0"/>
                <a:t>Best Practices/Processes</a:t>
              </a:r>
              <a:endParaRPr lang="en-US" sz="1600" kern="0" dirty="0"/>
            </a:p>
          </p:txBody>
        </p:sp>
        <p:sp>
          <p:nvSpPr>
            <p:cNvPr id="23" name="Rectangle 20"/>
            <p:cNvSpPr>
              <a:spLocks noChangeArrowheads="1"/>
            </p:cNvSpPr>
            <p:nvPr/>
          </p:nvSpPr>
          <p:spPr bwMode="auto">
            <a:xfrm>
              <a:off x="3959797" y="3864737"/>
              <a:ext cx="6265862" cy="215900"/>
            </a:xfrm>
            <a:prstGeom prst="rect">
              <a:avLst/>
            </a:prstGeom>
            <a:solidFill>
              <a:srgbClr val="FDC500"/>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 PDM Standardization</a:t>
              </a:r>
            </a:p>
          </p:txBody>
        </p:sp>
        <p:sp>
          <p:nvSpPr>
            <p:cNvPr id="24" name="Line 21"/>
            <p:cNvSpPr>
              <a:spLocks noChangeShapeType="1"/>
            </p:cNvSpPr>
            <p:nvPr/>
          </p:nvSpPr>
          <p:spPr bwMode="auto">
            <a:xfrm>
              <a:off x="10225659" y="1235838"/>
              <a:ext cx="1588" cy="4964937"/>
            </a:xfrm>
            <a:prstGeom prst="line">
              <a:avLst/>
            </a:prstGeom>
            <a:noFill/>
            <a:ln w="9525">
              <a:solidFill>
                <a:srgbClr val="000000"/>
              </a:solidFill>
              <a:round/>
              <a:headEnd/>
              <a:tailEnd/>
            </a:ln>
          </p:spPr>
          <p:txBody>
            <a:bodyPr/>
            <a:lstStyle/>
            <a:p>
              <a:pPr eaLnBrk="1" fontAlgn="auto" hangingPunct="1">
                <a:lnSpc>
                  <a:spcPct val="100000"/>
                </a:lnSpc>
                <a:spcBef>
                  <a:spcPts val="0"/>
                </a:spcBef>
                <a:spcAft>
                  <a:spcPts val="0"/>
                </a:spcAft>
                <a:defRPr/>
              </a:pPr>
              <a:endParaRPr lang="en-US" kern="0" dirty="0"/>
            </a:p>
          </p:txBody>
        </p:sp>
        <p:sp>
          <p:nvSpPr>
            <p:cNvPr id="25" name="Rectangle 22"/>
            <p:cNvSpPr>
              <a:spLocks noChangeArrowheads="1"/>
            </p:cNvSpPr>
            <p:nvPr/>
          </p:nvSpPr>
          <p:spPr bwMode="auto">
            <a:xfrm>
              <a:off x="7488809" y="5807837"/>
              <a:ext cx="2736850" cy="217488"/>
            </a:xfrm>
            <a:prstGeom prst="rect">
              <a:avLst/>
            </a:prstGeom>
            <a:solidFill>
              <a:srgbClr val="F49800"/>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Project Mgmt. Tool </a:t>
              </a:r>
              <a:r>
                <a:rPr lang="en-US" sz="1600" kern="0" dirty="0" smtClean="0"/>
                <a:t>&amp; Method</a:t>
              </a:r>
              <a:endParaRPr lang="en-US" sz="1600" kern="0" dirty="0"/>
            </a:p>
          </p:txBody>
        </p:sp>
        <p:sp>
          <p:nvSpPr>
            <p:cNvPr id="26" name="Rectangle 23"/>
            <p:cNvSpPr>
              <a:spLocks noChangeArrowheads="1"/>
            </p:cNvSpPr>
            <p:nvPr/>
          </p:nvSpPr>
          <p:spPr bwMode="auto">
            <a:xfrm>
              <a:off x="2880297" y="5875348"/>
              <a:ext cx="1871662" cy="215900"/>
            </a:xfrm>
            <a:prstGeom prst="rect">
              <a:avLst/>
            </a:prstGeom>
            <a:solidFill>
              <a:srgbClr val="939598"/>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PPM Stabilization</a:t>
              </a:r>
            </a:p>
          </p:txBody>
        </p:sp>
        <p:sp>
          <p:nvSpPr>
            <p:cNvPr id="28" name="Rectangle 25"/>
            <p:cNvSpPr>
              <a:spLocks noChangeArrowheads="1"/>
            </p:cNvSpPr>
            <p:nvPr/>
          </p:nvSpPr>
          <p:spPr bwMode="auto">
            <a:xfrm>
              <a:off x="4751959" y="5304600"/>
              <a:ext cx="5473700" cy="215900"/>
            </a:xfrm>
            <a:prstGeom prst="rect">
              <a:avLst/>
            </a:prstGeom>
            <a:solidFill>
              <a:srgbClr val="F49800"/>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Requirements Management Implementation</a:t>
              </a:r>
            </a:p>
          </p:txBody>
        </p:sp>
        <p:sp>
          <p:nvSpPr>
            <p:cNvPr id="29" name="Rectangle 26"/>
            <p:cNvSpPr>
              <a:spLocks noChangeArrowheads="1"/>
            </p:cNvSpPr>
            <p:nvPr/>
          </p:nvSpPr>
          <p:spPr bwMode="auto">
            <a:xfrm>
              <a:off x="3959797" y="4656900"/>
              <a:ext cx="6267450" cy="215900"/>
            </a:xfrm>
            <a:prstGeom prst="rect">
              <a:avLst/>
            </a:prstGeom>
            <a:solidFill>
              <a:srgbClr val="FDC500"/>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Automated Interfaces</a:t>
              </a:r>
            </a:p>
          </p:txBody>
        </p:sp>
        <p:sp>
          <p:nvSpPr>
            <p:cNvPr id="30" name="Rectangle 27"/>
            <p:cNvSpPr>
              <a:spLocks noChangeArrowheads="1"/>
            </p:cNvSpPr>
            <p:nvPr/>
          </p:nvSpPr>
          <p:spPr bwMode="auto">
            <a:xfrm>
              <a:off x="3959798" y="4441000"/>
              <a:ext cx="2160587" cy="215900"/>
            </a:xfrm>
            <a:prstGeom prst="rect">
              <a:avLst/>
            </a:prstGeom>
            <a:solidFill>
              <a:srgbClr val="939598"/>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CAD-PDM Interfaces</a:t>
              </a:r>
            </a:p>
          </p:txBody>
        </p:sp>
        <p:sp>
          <p:nvSpPr>
            <p:cNvPr id="31" name="Rectangle 28"/>
            <p:cNvSpPr>
              <a:spLocks noChangeArrowheads="1"/>
            </p:cNvSpPr>
            <p:nvPr/>
          </p:nvSpPr>
          <p:spPr bwMode="auto">
            <a:xfrm>
              <a:off x="4751959" y="4944237"/>
              <a:ext cx="5473700" cy="215900"/>
            </a:xfrm>
            <a:prstGeom prst="rect">
              <a:avLst/>
            </a:prstGeom>
            <a:solidFill>
              <a:srgbClr val="F49800"/>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SW Engineering and </a:t>
              </a:r>
              <a:r>
                <a:rPr lang="en-US" sz="1600" kern="0" dirty="0" smtClean="0"/>
                <a:t>System-Level </a:t>
              </a:r>
              <a:r>
                <a:rPr lang="en-US" sz="1600" kern="0" dirty="0"/>
                <a:t>Integration</a:t>
              </a:r>
            </a:p>
          </p:txBody>
        </p:sp>
        <p:sp>
          <p:nvSpPr>
            <p:cNvPr id="32" name="Rectangle 29"/>
            <p:cNvSpPr>
              <a:spLocks noChangeArrowheads="1"/>
            </p:cNvSpPr>
            <p:nvPr/>
          </p:nvSpPr>
          <p:spPr bwMode="auto">
            <a:xfrm>
              <a:off x="3383535" y="2137537"/>
              <a:ext cx="6842125" cy="215900"/>
            </a:xfrm>
            <a:prstGeom prst="rect">
              <a:avLst/>
            </a:prstGeom>
            <a:solidFill>
              <a:srgbClr val="F49800"/>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PLM Program </a:t>
              </a:r>
              <a:r>
                <a:rPr lang="en-US" sz="1600" kern="0" dirty="0" smtClean="0"/>
                <a:t>Execution Incl. </a:t>
              </a:r>
              <a:r>
                <a:rPr lang="en-US" sz="1600" kern="0" dirty="0"/>
                <a:t>Decisions on Engineering Standards</a:t>
              </a:r>
            </a:p>
          </p:txBody>
        </p:sp>
        <p:sp>
          <p:nvSpPr>
            <p:cNvPr id="33" name="AutoShape 30"/>
            <p:cNvSpPr>
              <a:spLocks noChangeArrowheads="1"/>
            </p:cNvSpPr>
            <p:nvPr/>
          </p:nvSpPr>
          <p:spPr bwMode="auto">
            <a:xfrm>
              <a:off x="5472684" y="1921637"/>
              <a:ext cx="215900" cy="215900"/>
            </a:xfrm>
            <a:prstGeom prst="diamond">
              <a:avLst/>
            </a:prstGeom>
            <a:solidFill>
              <a:srgbClr val="E3000F"/>
            </a:solidFill>
            <a:ln w="9525">
              <a:noFill/>
              <a:miter lim="800000"/>
              <a:headEnd/>
              <a:tailEnd/>
            </a:ln>
          </p:spPr>
          <p:txBody>
            <a:bodyPr wrap="none" anchor="ctr"/>
            <a:lstStyle/>
            <a:p>
              <a:pPr eaLnBrk="1" fontAlgn="auto" hangingPunct="1">
                <a:lnSpc>
                  <a:spcPct val="100000"/>
                </a:lnSpc>
                <a:spcBef>
                  <a:spcPts val="0"/>
                </a:spcBef>
                <a:spcAft>
                  <a:spcPts val="0"/>
                </a:spcAft>
                <a:defRPr/>
              </a:pPr>
              <a:endParaRPr lang="en-US" kern="0" dirty="0"/>
            </a:p>
          </p:txBody>
        </p:sp>
        <p:sp>
          <p:nvSpPr>
            <p:cNvPr id="34" name="Text Box 31"/>
            <p:cNvSpPr txBox="1">
              <a:spLocks noChangeArrowheads="1"/>
            </p:cNvSpPr>
            <p:nvPr/>
          </p:nvSpPr>
          <p:spPr bwMode="auto">
            <a:xfrm>
              <a:off x="4995300" y="1505396"/>
              <a:ext cx="1189721" cy="584775"/>
            </a:xfrm>
            <a:prstGeom prst="rect">
              <a:avLst/>
            </a:prstGeom>
            <a:noFill/>
            <a:ln w="9525">
              <a:noFill/>
              <a:miter lim="800000"/>
              <a:headEnd/>
              <a:tailEnd/>
            </a:ln>
          </p:spPr>
          <p:txBody>
            <a:bodyPr wrap="none">
              <a:spAutoFit/>
            </a:bodyPr>
            <a:lstStyle/>
            <a:p>
              <a:pPr eaLnBrk="1" fontAlgn="auto" hangingPunct="1">
                <a:lnSpc>
                  <a:spcPct val="100000"/>
                </a:lnSpc>
                <a:spcBef>
                  <a:spcPts val="0"/>
                </a:spcBef>
                <a:spcAft>
                  <a:spcPts val="0"/>
                </a:spcAft>
                <a:defRPr/>
              </a:pPr>
              <a:r>
                <a:rPr lang="en-US" sz="1600" kern="0" dirty="0"/>
                <a:t>PLM Strategy</a:t>
              </a:r>
            </a:p>
            <a:p>
              <a:pPr eaLnBrk="1" fontAlgn="auto" hangingPunct="1">
                <a:lnSpc>
                  <a:spcPct val="100000"/>
                </a:lnSpc>
                <a:spcBef>
                  <a:spcPts val="0"/>
                </a:spcBef>
                <a:spcAft>
                  <a:spcPts val="0"/>
                </a:spcAft>
                <a:defRPr/>
              </a:pPr>
              <a:r>
                <a:rPr lang="en-US" sz="1600" kern="0" dirty="0"/>
                <a:t>Plan Adjustment</a:t>
              </a:r>
            </a:p>
          </p:txBody>
        </p:sp>
        <p:sp>
          <p:nvSpPr>
            <p:cNvPr id="35" name="AutoShape 32"/>
            <p:cNvSpPr>
              <a:spLocks noChangeArrowheads="1"/>
            </p:cNvSpPr>
            <p:nvPr/>
          </p:nvSpPr>
          <p:spPr bwMode="auto">
            <a:xfrm>
              <a:off x="8261922" y="1921637"/>
              <a:ext cx="215900" cy="215900"/>
            </a:xfrm>
            <a:prstGeom prst="diamond">
              <a:avLst/>
            </a:prstGeom>
            <a:solidFill>
              <a:srgbClr val="E3000F"/>
            </a:solidFill>
            <a:ln w="9525">
              <a:noFill/>
              <a:miter lim="800000"/>
              <a:headEnd/>
              <a:tailEnd/>
            </a:ln>
          </p:spPr>
          <p:txBody>
            <a:bodyPr wrap="none" anchor="ctr"/>
            <a:lstStyle/>
            <a:p>
              <a:pPr eaLnBrk="1" fontAlgn="auto" hangingPunct="1">
                <a:lnSpc>
                  <a:spcPct val="100000"/>
                </a:lnSpc>
                <a:spcBef>
                  <a:spcPts val="0"/>
                </a:spcBef>
                <a:spcAft>
                  <a:spcPts val="0"/>
                </a:spcAft>
                <a:defRPr/>
              </a:pPr>
              <a:endParaRPr lang="en-US" kern="0" dirty="0"/>
            </a:p>
          </p:txBody>
        </p:sp>
        <p:sp>
          <p:nvSpPr>
            <p:cNvPr id="36" name="Text Box 33"/>
            <p:cNvSpPr txBox="1">
              <a:spLocks noChangeArrowheads="1"/>
            </p:cNvSpPr>
            <p:nvPr/>
          </p:nvSpPr>
          <p:spPr bwMode="auto">
            <a:xfrm>
              <a:off x="7784537" y="1505396"/>
              <a:ext cx="1189721" cy="584775"/>
            </a:xfrm>
            <a:prstGeom prst="rect">
              <a:avLst/>
            </a:prstGeom>
            <a:noFill/>
            <a:ln w="9525">
              <a:noFill/>
              <a:miter lim="800000"/>
              <a:headEnd/>
              <a:tailEnd/>
            </a:ln>
          </p:spPr>
          <p:txBody>
            <a:bodyPr wrap="none">
              <a:spAutoFit/>
            </a:bodyPr>
            <a:lstStyle/>
            <a:p>
              <a:pPr eaLnBrk="1" fontAlgn="auto" hangingPunct="1">
                <a:lnSpc>
                  <a:spcPct val="100000"/>
                </a:lnSpc>
                <a:spcBef>
                  <a:spcPts val="0"/>
                </a:spcBef>
                <a:spcAft>
                  <a:spcPts val="0"/>
                </a:spcAft>
                <a:defRPr/>
              </a:pPr>
              <a:r>
                <a:rPr lang="en-US" sz="1600" kern="0" dirty="0"/>
                <a:t>PLM Strategy</a:t>
              </a:r>
            </a:p>
            <a:p>
              <a:pPr eaLnBrk="1" fontAlgn="auto" hangingPunct="1">
                <a:lnSpc>
                  <a:spcPct val="100000"/>
                </a:lnSpc>
                <a:spcBef>
                  <a:spcPts val="0"/>
                </a:spcBef>
                <a:spcAft>
                  <a:spcPts val="0"/>
                </a:spcAft>
                <a:defRPr/>
              </a:pPr>
              <a:r>
                <a:rPr lang="en-US" sz="1600" kern="0" dirty="0"/>
                <a:t>Plan Adjustment</a:t>
              </a:r>
            </a:p>
          </p:txBody>
        </p:sp>
        <p:sp>
          <p:nvSpPr>
            <p:cNvPr id="38" name="Rectangle 35"/>
            <p:cNvSpPr>
              <a:spLocks noChangeArrowheads="1"/>
            </p:cNvSpPr>
            <p:nvPr/>
          </p:nvSpPr>
          <p:spPr bwMode="auto">
            <a:xfrm>
              <a:off x="3025140" y="5304600"/>
              <a:ext cx="1726819" cy="210385"/>
            </a:xfrm>
            <a:prstGeom prst="rect">
              <a:avLst/>
            </a:prstGeom>
            <a:solidFill>
              <a:srgbClr val="939598"/>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Legacy </a:t>
              </a:r>
              <a:r>
                <a:rPr lang="en-US" sz="1600" kern="0" dirty="0" smtClean="0"/>
                <a:t>Req. Mgmt. </a:t>
              </a:r>
              <a:r>
                <a:rPr lang="en-US" sz="1600" kern="0" dirty="0"/>
                <a:t>Stab.</a:t>
              </a:r>
            </a:p>
          </p:txBody>
        </p:sp>
        <p:sp>
          <p:nvSpPr>
            <p:cNvPr id="39" name="Rectangle 36"/>
            <p:cNvSpPr>
              <a:spLocks noChangeArrowheads="1"/>
            </p:cNvSpPr>
            <p:nvPr/>
          </p:nvSpPr>
          <p:spPr bwMode="auto">
            <a:xfrm>
              <a:off x="4751959" y="5809425"/>
              <a:ext cx="2736850" cy="215900"/>
            </a:xfrm>
            <a:prstGeom prst="rect">
              <a:avLst/>
            </a:prstGeom>
            <a:noFill/>
            <a:ln w="9525">
              <a:solidFill>
                <a:srgbClr val="F49800"/>
              </a:solidFill>
              <a:prstDash val="dash"/>
              <a:miter lim="800000"/>
              <a:headEnd/>
              <a:tailEnd/>
            </a:ln>
          </p:spPr>
          <p:txBody>
            <a:bodyPr wrap="none" anchor="ctr"/>
            <a:lstStyle/>
            <a:p>
              <a:pPr eaLnBrk="1" fontAlgn="auto" hangingPunct="1">
                <a:lnSpc>
                  <a:spcPct val="100000"/>
                </a:lnSpc>
                <a:spcBef>
                  <a:spcPts val="0"/>
                </a:spcBef>
                <a:spcAft>
                  <a:spcPts val="0"/>
                </a:spcAft>
                <a:defRPr/>
              </a:pPr>
              <a:r>
                <a:rPr lang="en-US" sz="1100" kern="0" dirty="0"/>
                <a:t>Future Architecture &amp; Showcase Bid &amp; PM </a:t>
              </a:r>
            </a:p>
          </p:txBody>
        </p:sp>
        <p:sp>
          <p:nvSpPr>
            <p:cNvPr id="40" name="Rectangle 37"/>
            <p:cNvSpPr>
              <a:spLocks noChangeArrowheads="1"/>
            </p:cNvSpPr>
            <p:nvPr/>
          </p:nvSpPr>
          <p:spPr bwMode="auto">
            <a:xfrm>
              <a:off x="2015109" y="3617995"/>
              <a:ext cx="2736850" cy="215900"/>
            </a:xfrm>
            <a:prstGeom prst="rect">
              <a:avLst/>
            </a:prstGeom>
            <a:solidFill>
              <a:srgbClr val="939598"/>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PDM Rollouts</a:t>
              </a:r>
            </a:p>
          </p:txBody>
        </p:sp>
        <p:sp>
          <p:nvSpPr>
            <p:cNvPr id="41" name="Rectangle 38"/>
            <p:cNvSpPr>
              <a:spLocks noChangeArrowheads="1"/>
            </p:cNvSpPr>
            <p:nvPr/>
          </p:nvSpPr>
          <p:spPr bwMode="auto">
            <a:xfrm>
              <a:off x="4751959" y="3617995"/>
              <a:ext cx="2738438" cy="215900"/>
            </a:xfrm>
            <a:prstGeom prst="rect">
              <a:avLst/>
            </a:prstGeom>
            <a:solidFill>
              <a:srgbClr val="939598"/>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PDM Rollouts</a:t>
              </a:r>
            </a:p>
          </p:txBody>
        </p:sp>
        <p:sp>
          <p:nvSpPr>
            <p:cNvPr id="42" name="Rectangle 39"/>
            <p:cNvSpPr>
              <a:spLocks noChangeArrowheads="1"/>
            </p:cNvSpPr>
            <p:nvPr/>
          </p:nvSpPr>
          <p:spPr bwMode="auto">
            <a:xfrm>
              <a:off x="5686996" y="6348811"/>
              <a:ext cx="1223962" cy="215900"/>
            </a:xfrm>
            <a:prstGeom prst="rect">
              <a:avLst/>
            </a:prstGeom>
            <a:solidFill>
              <a:srgbClr val="F49800"/>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New Initiative</a:t>
              </a:r>
            </a:p>
          </p:txBody>
        </p:sp>
        <p:sp>
          <p:nvSpPr>
            <p:cNvPr id="43" name="Rectangle 40"/>
            <p:cNvSpPr>
              <a:spLocks noChangeArrowheads="1"/>
            </p:cNvSpPr>
            <p:nvPr/>
          </p:nvSpPr>
          <p:spPr bwMode="auto">
            <a:xfrm>
              <a:off x="3454972" y="6348811"/>
              <a:ext cx="2160587" cy="215900"/>
            </a:xfrm>
            <a:prstGeom prst="rect">
              <a:avLst/>
            </a:prstGeom>
            <a:solidFill>
              <a:srgbClr val="FDC500"/>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Extension of existing Project</a:t>
              </a:r>
            </a:p>
          </p:txBody>
        </p:sp>
        <p:sp>
          <p:nvSpPr>
            <p:cNvPr id="44" name="Rectangle 41"/>
            <p:cNvSpPr>
              <a:spLocks noChangeArrowheads="1"/>
            </p:cNvSpPr>
            <p:nvPr/>
          </p:nvSpPr>
          <p:spPr bwMode="auto">
            <a:xfrm>
              <a:off x="2015109" y="6348811"/>
              <a:ext cx="1368425" cy="215900"/>
            </a:xfrm>
            <a:prstGeom prst="rect">
              <a:avLst/>
            </a:prstGeom>
            <a:solidFill>
              <a:srgbClr val="939598"/>
            </a:solidFill>
            <a:ln w="9525">
              <a:noFill/>
              <a:miter lim="800000"/>
              <a:headEnd/>
              <a:tailEnd/>
            </a:ln>
          </p:spPr>
          <p:txBody>
            <a:bodyPr wrap="none" anchor="ctr"/>
            <a:lstStyle/>
            <a:p>
              <a:pPr eaLnBrk="1" fontAlgn="auto" hangingPunct="1">
                <a:lnSpc>
                  <a:spcPct val="100000"/>
                </a:lnSpc>
                <a:spcBef>
                  <a:spcPts val="0"/>
                </a:spcBef>
                <a:spcAft>
                  <a:spcPts val="0"/>
                </a:spcAft>
                <a:defRPr/>
              </a:pPr>
              <a:r>
                <a:rPr lang="en-US" sz="1600" kern="0" dirty="0"/>
                <a:t>Existing Project</a:t>
              </a:r>
            </a:p>
          </p:txBody>
        </p:sp>
      </p:grpSp>
    </p:spTree>
    <p:extLst>
      <p:ext uri="{BB962C8B-B14F-4D97-AF65-F5344CB8AC3E}">
        <p14:creationId xmlns:p14="http://schemas.microsoft.com/office/powerpoint/2010/main" val="335875465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535531"/>
          </a:xfrm>
        </p:spPr>
        <p:txBody>
          <a:bodyPr/>
          <a:lstStyle/>
          <a:p>
            <a:r>
              <a:rPr lang="en-US" dirty="0" smtClean="0"/>
              <a:t>Adopt </a:t>
            </a:r>
            <a:r>
              <a:rPr lang="en-US" dirty="0" smtClean="0"/>
              <a:t>“Mode 2” Opportunities and Expand Appropriately</a:t>
            </a:r>
            <a:endParaRPr lang="en-US" dirty="0"/>
          </a:p>
        </p:txBody>
      </p:sp>
      <p:grpSp>
        <p:nvGrpSpPr>
          <p:cNvPr id="9" name="Group 8"/>
          <p:cNvGrpSpPr/>
          <p:nvPr/>
        </p:nvGrpSpPr>
        <p:grpSpPr>
          <a:xfrm>
            <a:off x="38351" y="3000838"/>
            <a:ext cx="11317340" cy="1635760"/>
            <a:chOff x="396240" y="2936240"/>
            <a:chExt cx="13035280" cy="1239520"/>
          </a:xfrm>
        </p:grpSpPr>
        <p:sp>
          <p:nvSpPr>
            <p:cNvPr id="5" name="Chevron 4"/>
            <p:cNvSpPr/>
            <p:nvPr/>
          </p:nvSpPr>
          <p:spPr bwMode="auto">
            <a:xfrm>
              <a:off x="396240" y="2936240"/>
              <a:ext cx="3525520" cy="1239520"/>
            </a:xfrm>
            <a:prstGeom prst="chevron">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6" name="Chevron 5"/>
            <p:cNvSpPr/>
            <p:nvPr/>
          </p:nvSpPr>
          <p:spPr bwMode="auto">
            <a:xfrm>
              <a:off x="3566160" y="2936240"/>
              <a:ext cx="3525520" cy="1239520"/>
            </a:xfrm>
            <a:prstGeom prst="chevron">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7" name="Chevron 6"/>
            <p:cNvSpPr/>
            <p:nvPr/>
          </p:nvSpPr>
          <p:spPr bwMode="auto">
            <a:xfrm>
              <a:off x="6736080" y="2936240"/>
              <a:ext cx="3525520" cy="1239520"/>
            </a:xfrm>
            <a:prstGeom prst="chevron">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8" name="Chevron 7"/>
            <p:cNvSpPr/>
            <p:nvPr/>
          </p:nvSpPr>
          <p:spPr bwMode="auto">
            <a:xfrm>
              <a:off x="9906000" y="2936240"/>
              <a:ext cx="3525520" cy="1239520"/>
            </a:xfrm>
            <a:prstGeom prst="chevron">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grpSp>
      <p:sp>
        <p:nvSpPr>
          <p:cNvPr id="10" name="TextBox 9"/>
          <p:cNvSpPr txBox="1"/>
          <p:nvPr/>
        </p:nvSpPr>
        <p:spPr>
          <a:xfrm>
            <a:off x="1017840" y="3495553"/>
            <a:ext cx="1770926" cy="646331"/>
          </a:xfrm>
          <a:prstGeom prst="rect">
            <a:avLst/>
          </a:prstGeom>
          <a:noFill/>
        </p:spPr>
        <p:txBody>
          <a:bodyPr wrap="square" rtlCol="0">
            <a:spAutoFit/>
          </a:bodyPr>
          <a:lstStyle/>
          <a:p>
            <a:r>
              <a:rPr lang="en-US" sz="4000" b="1" dirty="0" smtClean="0">
                <a:solidFill>
                  <a:schemeClr val="bg1"/>
                </a:solidFill>
              </a:rPr>
              <a:t>Pilot</a:t>
            </a:r>
            <a:endParaRPr lang="en-US" sz="4000" b="1" dirty="0">
              <a:solidFill>
                <a:schemeClr val="bg1"/>
              </a:solidFill>
            </a:endParaRPr>
          </a:p>
        </p:txBody>
      </p:sp>
      <p:sp>
        <p:nvSpPr>
          <p:cNvPr id="11" name="TextBox 10"/>
          <p:cNvSpPr txBox="1"/>
          <p:nvPr/>
        </p:nvSpPr>
        <p:spPr>
          <a:xfrm>
            <a:off x="3626810" y="3495553"/>
            <a:ext cx="2048875" cy="646331"/>
          </a:xfrm>
          <a:prstGeom prst="rect">
            <a:avLst/>
          </a:prstGeom>
          <a:noFill/>
        </p:spPr>
        <p:txBody>
          <a:bodyPr wrap="square" rtlCol="0">
            <a:spAutoFit/>
          </a:bodyPr>
          <a:lstStyle/>
          <a:p>
            <a:r>
              <a:rPr lang="en-US" sz="4000" b="1" dirty="0" smtClean="0">
                <a:solidFill>
                  <a:schemeClr val="bg1"/>
                </a:solidFill>
              </a:rPr>
              <a:t>Certify</a:t>
            </a:r>
            <a:endParaRPr lang="en-US" sz="4000" b="1" dirty="0">
              <a:solidFill>
                <a:schemeClr val="bg1"/>
              </a:solidFill>
            </a:endParaRPr>
          </a:p>
        </p:txBody>
      </p:sp>
      <p:sp>
        <p:nvSpPr>
          <p:cNvPr id="12" name="TextBox 11"/>
          <p:cNvSpPr txBox="1"/>
          <p:nvPr/>
        </p:nvSpPr>
        <p:spPr>
          <a:xfrm>
            <a:off x="6451420" y="3495553"/>
            <a:ext cx="1770926" cy="646331"/>
          </a:xfrm>
          <a:prstGeom prst="rect">
            <a:avLst/>
          </a:prstGeom>
          <a:noFill/>
        </p:spPr>
        <p:txBody>
          <a:bodyPr wrap="square" rtlCol="0">
            <a:spAutoFit/>
          </a:bodyPr>
          <a:lstStyle/>
          <a:p>
            <a:r>
              <a:rPr lang="en-US" sz="4000" b="1" dirty="0" smtClean="0">
                <a:solidFill>
                  <a:schemeClr val="bg1"/>
                </a:solidFill>
              </a:rPr>
              <a:t>Adopt</a:t>
            </a:r>
            <a:endParaRPr lang="en-US" sz="4000" b="1" dirty="0">
              <a:solidFill>
                <a:schemeClr val="bg1"/>
              </a:solidFill>
            </a:endParaRPr>
          </a:p>
        </p:txBody>
      </p:sp>
      <p:sp>
        <p:nvSpPr>
          <p:cNvPr id="13" name="TextBox 12"/>
          <p:cNvSpPr txBox="1"/>
          <p:nvPr/>
        </p:nvSpPr>
        <p:spPr>
          <a:xfrm>
            <a:off x="8518967" y="3495553"/>
            <a:ext cx="2885879" cy="646331"/>
          </a:xfrm>
          <a:prstGeom prst="rect">
            <a:avLst/>
          </a:prstGeom>
          <a:noFill/>
        </p:spPr>
        <p:txBody>
          <a:bodyPr wrap="square" rtlCol="0">
            <a:spAutoFit/>
          </a:bodyPr>
          <a:lstStyle/>
          <a:p>
            <a:r>
              <a:rPr lang="en-US" sz="4000" b="1" dirty="0" smtClean="0">
                <a:solidFill>
                  <a:schemeClr val="bg1"/>
                </a:solidFill>
              </a:rPr>
              <a:t>Scale</a:t>
            </a:r>
            <a:endParaRPr lang="en-US" sz="4000" b="1" dirty="0">
              <a:solidFill>
                <a:schemeClr val="bg1"/>
              </a:solidFill>
            </a:endParaRPr>
          </a:p>
        </p:txBody>
      </p:sp>
    </p:spTree>
    <p:extLst>
      <p:ext uri="{BB962C8B-B14F-4D97-AF65-F5344CB8AC3E}">
        <p14:creationId xmlns:p14="http://schemas.microsoft.com/office/powerpoint/2010/main" val="3743933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69" t="7172" r="4959" b="1201"/>
          <a:stretch/>
        </p:blipFill>
        <p:spPr>
          <a:xfrm>
            <a:off x="1943101" y="1272809"/>
            <a:ext cx="7675684" cy="4695092"/>
          </a:xfrm>
          <a:prstGeom prst="rect">
            <a:avLst/>
          </a:prstGeom>
        </p:spPr>
      </p:pic>
      <p:sp>
        <p:nvSpPr>
          <p:cNvPr id="2" name="Title 1"/>
          <p:cNvSpPr>
            <a:spLocks noGrp="1"/>
          </p:cNvSpPr>
          <p:nvPr>
            <p:ph type="title"/>
          </p:nvPr>
        </p:nvSpPr>
        <p:spPr>
          <a:xfrm>
            <a:off x="304800" y="228600"/>
            <a:ext cx="11576050" cy="978729"/>
          </a:xfrm>
        </p:spPr>
        <p:txBody>
          <a:bodyPr/>
          <a:lstStyle/>
          <a:p>
            <a:r>
              <a:rPr lang="en-US" dirty="0" smtClean="0"/>
              <a:t>Change Management Is Key to Achieving Each</a:t>
            </a:r>
            <a:br>
              <a:rPr lang="en-US" dirty="0" smtClean="0"/>
            </a:br>
            <a:r>
              <a:rPr lang="en-US" dirty="0" smtClean="0"/>
              <a:t>Maturity Level</a:t>
            </a:r>
            <a:endParaRPr lang="en-US" dirty="0"/>
          </a:p>
        </p:txBody>
      </p:sp>
    </p:spTree>
    <p:extLst>
      <p:ext uri="{BB962C8B-B14F-4D97-AF65-F5344CB8AC3E}">
        <p14:creationId xmlns:p14="http://schemas.microsoft.com/office/powerpoint/2010/main" val="367500276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69" t="7172" r="4959" b="1201"/>
          <a:stretch/>
        </p:blipFill>
        <p:spPr>
          <a:xfrm>
            <a:off x="1943101" y="1272809"/>
            <a:ext cx="7675684" cy="4695092"/>
          </a:xfrm>
          <a:prstGeom prst="rect">
            <a:avLst/>
          </a:prstGeom>
        </p:spPr>
      </p:pic>
      <p:sp>
        <p:nvSpPr>
          <p:cNvPr id="2" name="Title 1"/>
          <p:cNvSpPr>
            <a:spLocks noGrp="1"/>
          </p:cNvSpPr>
          <p:nvPr>
            <p:ph type="title"/>
          </p:nvPr>
        </p:nvSpPr>
        <p:spPr>
          <a:xfrm>
            <a:off x="304800" y="228600"/>
            <a:ext cx="11576050" cy="978729"/>
          </a:xfrm>
        </p:spPr>
        <p:txBody>
          <a:bodyPr/>
          <a:lstStyle/>
          <a:p>
            <a:r>
              <a:rPr lang="en-US" dirty="0" smtClean="0"/>
              <a:t>Change Management Is Key to Achieving Each</a:t>
            </a:r>
            <a:br>
              <a:rPr lang="en-US" dirty="0" smtClean="0"/>
            </a:br>
            <a:r>
              <a:rPr lang="en-US" dirty="0" smtClean="0"/>
              <a:t>Maturity Level</a:t>
            </a:r>
            <a:endParaRPr lang="en-US" dirty="0"/>
          </a:p>
        </p:txBody>
      </p:sp>
      <p:sp>
        <p:nvSpPr>
          <p:cNvPr id="3" name="Rectangle 2"/>
          <p:cNvSpPr/>
          <p:nvPr/>
        </p:nvSpPr>
        <p:spPr bwMode="auto">
          <a:xfrm>
            <a:off x="1648918" y="1272809"/>
            <a:ext cx="8379502" cy="5083021"/>
          </a:xfrm>
          <a:prstGeom prst="rect">
            <a:avLst/>
          </a:prstGeom>
          <a:solidFill>
            <a:schemeClr val="bg1">
              <a:alpha val="8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6" name="Text Placeholder 2"/>
          <p:cNvSpPr txBox="1">
            <a:spLocks/>
          </p:cNvSpPr>
          <p:nvPr/>
        </p:nvSpPr>
        <p:spPr bwMode="gray">
          <a:xfrm>
            <a:off x="409732" y="1475465"/>
            <a:ext cx="11576050" cy="4554536"/>
          </a:xfrm>
          <a:prstGeom prst="rect">
            <a:avLst/>
          </a:prstGeom>
        </p:spPr>
        <p:txBody>
          <a:bodyPr vert="horz" lIns="0" tIns="0" rIns="45720" bIns="0" rtlCol="0">
            <a:noAutofit/>
          </a:bodyPr>
          <a:lst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a:lstStyle>
          <a:p>
            <a:r>
              <a:rPr lang="en-US" kern="0" dirty="0" smtClean="0"/>
              <a:t>Executives must lead change</a:t>
            </a:r>
          </a:p>
          <a:p>
            <a:r>
              <a:rPr lang="en-US" kern="0" dirty="0" smtClean="0"/>
              <a:t>Empower the agents of change</a:t>
            </a:r>
          </a:p>
          <a:p>
            <a:r>
              <a:rPr lang="en-US" kern="0" dirty="0" smtClean="0"/>
              <a:t>Recruit the influencers</a:t>
            </a:r>
          </a:p>
          <a:p>
            <a:r>
              <a:rPr lang="en-US" kern="0" dirty="0" smtClean="0"/>
              <a:t>Educate the organization</a:t>
            </a:r>
          </a:p>
          <a:p>
            <a:r>
              <a:rPr lang="en-US" kern="0" dirty="0" smtClean="0"/>
              <a:t>Focus on changes that matter most</a:t>
            </a:r>
          </a:p>
          <a:p>
            <a:r>
              <a:rPr lang="en-US" kern="0" dirty="0" smtClean="0"/>
              <a:t>Eliminate conflicting commitments</a:t>
            </a:r>
            <a:endParaRPr lang="en-US" kern="0" dirty="0"/>
          </a:p>
        </p:txBody>
      </p:sp>
    </p:spTree>
    <p:extLst>
      <p:ext uri="{BB962C8B-B14F-4D97-AF65-F5344CB8AC3E}">
        <p14:creationId xmlns:p14="http://schemas.microsoft.com/office/powerpoint/2010/main" val="1086314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p:txBody>
          <a:bodyPr/>
          <a:lstStyle/>
          <a:p>
            <a:r>
              <a:rPr lang="en-US" dirty="0" smtClean="0"/>
              <a:t>Key Issues</a:t>
            </a:r>
            <a:endParaRPr lang="en-US" dirty="0" smtClean="0"/>
          </a:p>
        </p:txBody>
      </p:sp>
      <p:sp>
        <p:nvSpPr>
          <p:cNvPr id="6148" name="Rectangle 19"/>
          <p:cNvSpPr>
            <a:spLocks noGrp="1" noChangeArrowheads="1"/>
          </p:cNvSpPr>
          <p:nvPr>
            <p:ph type="body" sz="quarter" idx="10"/>
          </p:nvPr>
        </p:nvSpPr>
        <p:spPr/>
        <p:txBody>
          <a:bodyPr/>
          <a:lstStyle/>
          <a:p>
            <a:pPr lvl="0"/>
            <a:r>
              <a:rPr lang="en-US" dirty="0"/>
              <a:t>What business trends are shaping </a:t>
            </a:r>
            <a:r>
              <a:rPr lang="en-US" dirty="0" smtClean="0"/>
              <a:t>the need for </a:t>
            </a:r>
            <a:r>
              <a:rPr lang="en-US" dirty="0"/>
              <a:t>next generation </a:t>
            </a:r>
            <a:r>
              <a:rPr lang="en-US" dirty="0" smtClean="0"/>
              <a:t>MBSE?</a:t>
            </a:r>
          </a:p>
          <a:p>
            <a:pPr lvl="0"/>
            <a:r>
              <a:rPr lang="en-US" dirty="0">
                <a:solidFill>
                  <a:schemeClr val="bg1">
                    <a:lumMod val="75000"/>
                  </a:schemeClr>
                </a:solidFill>
              </a:rPr>
              <a:t>What key technology trends </a:t>
            </a:r>
            <a:r>
              <a:rPr lang="en-US" dirty="0" smtClean="0">
                <a:solidFill>
                  <a:schemeClr val="bg1">
                    <a:lumMod val="75000"/>
                  </a:schemeClr>
                </a:solidFill>
              </a:rPr>
              <a:t>shape new </a:t>
            </a:r>
            <a:r>
              <a:rPr lang="en-US" dirty="0">
                <a:solidFill>
                  <a:schemeClr val="bg1">
                    <a:lumMod val="75000"/>
                  </a:schemeClr>
                </a:solidFill>
              </a:rPr>
              <a:t>MBSE opportunities and </a:t>
            </a:r>
            <a:r>
              <a:rPr lang="en-US" dirty="0" smtClean="0">
                <a:solidFill>
                  <a:schemeClr val="bg1">
                    <a:lumMod val="75000"/>
                  </a:schemeClr>
                </a:solidFill>
              </a:rPr>
              <a:t>risks?</a:t>
            </a:r>
          </a:p>
          <a:p>
            <a:pPr lvl="0"/>
            <a:r>
              <a:rPr lang="en-US" dirty="0">
                <a:solidFill>
                  <a:schemeClr val="bg1">
                    <a:lumMod val="75000"/>
                  </a:schemeClr>
                </a:solidFill>
              </a:rPr>
              <a:t>How </a:t>
            </a:r>
            <a:r>
              <a:rPr lang="en-US" dirty="0" smtClean="0">
                <a:solidFill>
                  <a:schemeClr val="bg1">
                    <a:lumMod val="75000"/>
                  </a:schemeClr>
                </a:solidFill>
              </a:rPr>
              <a:t>can </a:t>
            </a:r>
            <a:r>
              <a:rPr lang="en-US" dirty="0">
                <a:solidFill>
                  <a:schemeClr val="bg1">
                    <a:lumMod val="75000"/>
                  </a:schemeClr>
                </a:solidFill>
              </a:rPr>
              <a:t>manufacturers navigate the </a:t>
            </a:r>
            <a:r>
              <a:rPr lang="en-US" dirty="0" smtClean="0">
                <a:solidFill>
                  <a:schemeClr val="bg1">
                    <a:lumMod val="75000"/>
                  </a:schemeClr>
                </a:solidFill>
              </a:rPr>
              <a:t>opportunities and risks of MBSE?</a:t>
            </a:r>
          </a:p>
          <a:p>
            <a:pPr lvl="0"/>
            <a:endParaRPr lang="en-US" dirty="0">
              <a:solidFill>
                <a:srgbClr val="B2B2B2"/>
              </a:solidFill>
            </a:endParaRPr>
          </a:p>
        </p:txBody>
      </p:sp>
    </p:spTree>
    <p:extLst>
      <p:ext uri="{BB962C8B-B14F-4D97-AF65-F5344CB8AC3E}">
        <p14:creationId xmlns:p14="http://schemas.microsoft.com/office/powerpoint/2010/main" val="1549085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p:txBody>
          <a:bodyPr/>
          <a:lstStyle/>
          <a:p>
            <a:r>
              <a:rPr lang="en-US" dirty="0" smtClean="0"/>
              <a:t>Summary</a:t>
            </a:r>
            <a:endParaRPr lang="en-US" dirty="0" smtClean="0"/>
          </a:p>
        </p:txBody>
      </p:sp>
      <p:sp>
        <p:nvSpPr>
          <p:cNvPr id="6148" name="Rectangle 19"/>
          <p:cNvSpPr>
            <a:spLocks noGrp="1" noChangeArrowheads="1"/>
          </p:cNvSpPr>
          <p:nvPr>
            <p:ph type="body" sz="quarter" idx="4294967295"/>
          </p:nvPr>
        </p:nvSpPr>
        <p:spPr>
          <a:xfrm>
            <a:off x="304800" y="1325564"/>
            <a:ext cx="11576050" cy="4554536"/>
          </a:xfrm>
          <a:prstGeom prst="rect">
            <a:avLst/>
          </a:prstGeom>
        </p:spPr>
        <p:txBody>
          <a:bodyPr/>
          <a:lstStyle/>
          <a:p>
            <a:pPr lvl="0"/>
            <a:r>
              <a:rPr lang="en-US" dirty="0"/>
              <a:t>What business trends are shaping </a:t>
            </a:r>
            <a:r>
              <a:rPr lang="en-US" dirty="0" smtClean="0"/>
              <a:t>the need for </a:t>
            </a:r>
            <a:r>
              <a:rPr lang="en-US" dirty="0"/>
              <a:t>next generation </a:t>
            </a:r>
            <a:r>
              <a:rPr lang="en-US" dirty="0" smtClean="0"/>
              <a:t>MBSE?</a:t>
            </a:r>
          </a:p>
          <a:p>
            <a:pPr lvl="1"/>
            <a:r>
              <a:rPr lang="en-US" dirty="0" smtClean="0"/>
              <a:t>“Market-of-one”, Next-generation products, Digital  business</a:t>
            </a:r>
          </a:p>
          <a:p>
            <a:r>
              <a:rPr lang="en-US" dirty="0" smtClean="0"/>
              <a:t>What </a:t>
            </a:r>
            <a:r>
              <a:rPr lang="en-US" dirty="0"/>
              <a:t>key technology trends </a:t>
            </a:r>
            <a:r>
              <a:rPr lang="en-US" dirty="0" smtClean="0"/>
              <a:t>are shaping MBSE capabilities and thinking?</a:t>
            </a:r>
          </a:p>
          <a:p>
            <a:pPr lvl="1"/>
            <a:r>
              <a:rPr lang="en-US" dirty="0" smtClean="0"/>
              <a:t>Platform strategies, Internet-of-things, Digital twins</a:t>
            </a:r>
          </a:p>
          <a:p>
            <a:pPr lvl="0"/>
            <a:r>
              <a:rPr lang="en-US" dirty="0"/>
              <a:t>How </a:t>
            </a:r>
            <a:r>
              <a:rPr lang="en-US" dirty="0" smtClean="0"/>
              <a:t>can </a:t>
            </a:r>
            <a:r>
              <a:rPr lang="en-US" dirty="0"/>
              <a:t>manufacturers navigate the </a:t>
            </a:r>
            <a:r>
              <a:rPr lang="en-US" dirty="0" smtClean="0"/>
              <a:t>opportunities and risks of MBSE?</a:t>
            </a:r>
          </a:p>
          <a:p>
            <a:pPr lvl="1"/>
            <a:r>
              <a:rPr lang="en-US" dirty="0" smtClean="0"/>
              <a:t>Adaptive emergent thinking, Bi-modal practices, Exploiting change accelerators</a:t>
            </a:r>
            <a:endParaRPr lang="en-US" dirty="0"/>
          </a:p>
        </p:txBody>
      </p:sp>
    </p:spTree>
    <p:extLst>
      <p:ext uri="{BB962C8B-B14F-4D97-AF65-F5344CB8AC3E}">
        <p14:creationId xmlns:p14="http://schemas.microsoft.com/office/powerpoint/2010/main" val="388903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12 CEO Business Priorities</a:t>
            </a:r>
            <a:endParaRPr lang="en-US" dirty="0"/>
          </a:p>
        </p:txBody>
      </p:sp>
      <p:pic>
        <p:nvPicPr>
          <p:cNvPr id="4" name="Picture 3"/>
          <p:cNvPicPr>
            <a:picLocks noChangeAspect="1"/>
          </p:cNvPicPr>
          <p:nvPr/>
        </p:nvPicPr>
        <p:blipFill>
          <a:blip r:embed="rId2"/>
          <a:stretch>
            <a:fillRect/>
          </a:stretch>
        </p:blipFill>
        <p:spPr>
          <a:xfrm>
            <a:off x="1017037" y="968119"/>
            <a:ext cx="9414587" cy="5343677"/>
          </a:xfrm>
          <a:prstGeom prst="rect">
            <a:avLst/>
          </a:prstGeom>
        </p:spPr>
      </p:pic>
    </p:spTree>
    <p:extLst>
      <p:ext uri="{BB962C8B-B14F-4D97-AF65-F5344CB8AC3E}">
        <p14:creationId xmlns:p14="http://schemas.microsoft.com/office/powerpoint/2010/main" val="21985770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 to These Challenges to Gain Executive Attention</a:t>
            </a:r>
            <a:endParaRPr lang="en-US" dirty="0"/>
          </a:p>
        </p:txBody>
      </p:sp>
      <p:pic>
        <p:nvPicPr>
          <p:cNvPr id="5" name="Picture 4"/>
          <p:cNvPicPr>
            <a:picLocks noChangeAspect="1"/>
          </p:cNvPicPr>
          <p:nvPr/>
        </p:nvPicPr>
        <p:blipFill>
          <a:blip r:embed="rId2"/>
          <a:stretch>
            <a:fillRect/>
          </a:stretch>
        </p:blipFill>
        <p:spPr>
          <a:xfrm>
            <a:off x="1324947" y="905036"/>
            <a:ext cx="8578335" cy="5686839"/>
          </a:xfrm>
          <a:prstGeom prst="rect">
            <a:avLst/>
          </a:prstGeom>
        </p:spPr>
      </p:pic>
    </p:spTree>
    <p:extLst>
      <p:ext uri="{BB962C8B-B14F-4D97-AF65-F5344CB8AC3E}">
        <p14:creationId xmlns:p14="http://schemas.microsoft.com/office/powerpoint/2010/main" val="37787000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978729"/>
          </a:xfrm>
        </p:spPr>
        <p:txBody>
          <a:bodyPr/>
          <a:lstStyle/>
          <a:p>
            <a:r>
              <a:rPr lang="en-US" dirty="0" smtClean="0"/>
              <a:t>External Macro Trends That Keep Executives Awake at Night!</a:t>
            </a:r>
            <a:endParaRPr lang="en-US" dirty="0"/>
          </a:p>
        </p:txBody>
      </p:sp>
      <p:grpSp>
        <p:nvGrpSpPr>
          <p:cNvPr id="5" name="Group 4"/>
          <p:cNvGrpSpPr/>
          <p:nvPr/>
        </p:nvGrpSpPr>
        <p:grpSpPr>
          <a:xfrm>
            <a:off x="3288991" y="740664"/>
            <a:ext cx="5897880" cy="6020017"/>
            <a:chOff x="3115255" y="0"/>
            <a:chExt cx="5897880" cy="6020017"/>
          </a:xfrm>
        </p:grpSpPr>
        <p:sp>
          <p:nvSpPr>
            <p:cNvPr id="6" name="Rectangle 5"/>
            <p:cNvSpPr/>
            <p:nvPr/>
          </p:nvSpPr>
          <p:spPr bwMode="auto">
            <a:xfrm>
              <a:off x="3115255" y="0"/>
              <a:ext cx="5897880" cy="6020017"/>
            </a:xfrm>
            <a:prstGeom prst="rect">
              <a:avLst/>
            </a:prstGeom>
            <a:solidFill>
              <a:schemeClr val="bg1"/>
            </a:solidFill>
            <a:ln w="635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7" name="Rectangle 6"/>
            <p:cNvSpPr/>
            <p:nvPr/>
          </p:nvSpPr>
          <p:spPr>
            <a:xfrm>
              <a:off x="7916354" y="5816884"/>
              <a:ext cx="1058944" cy="203133"/>
            </a:xfrm>
            <a:prstGeom prst="rect">
              <a:avLst/>
            </a:prstGeom>
          </p:spPr>
          <p:txBody>
            <a:bodyPr wrap="none" lIns="45720" rIns="45720" anchor="t">
              <a:spAutoFit/>
            </a:bodyPr>
            <a:lstStyle/>
            <a:p>
              <a:pPr marL="0" marR="0" algn="r">
                <a:spcBef>
                  <a:spcPts val="0"/>
                </a:spcBef>
                <a:spcAft>
                  <a:spcPts val="0"/>
                </a:spcAft>
              </a:pPr>
              <a:r>
                <a:rPr lang="en-US" sz="800" dirty="0">
                  <a:solidFill>
                    <a:srgbClr val="7F7F7F"/>
                  </a:solidFill>
                  <a:latin typeface="Arial" panose="020B0604020202020204" pitchFamily="34" charset="0"/>
                  <a:ea typeface="Calibri" panose="020F0502020204030204" pitchFamily="34" charset="0"/>
                  <a:cs typeface="Times New Roman" panose="02020603050405020304" pitchFamily="18" charset="0"/>
                </a:rPr>
                <a:t>© </a:t>
              </a:r>
              <a:r>
                <a:rPr lang="en-US" sz="800" dirty="0" smtClean="0">
                  <a:solidFill>
                    <a:srgbClr val="7F7F7F"/>
                  </a:solidFill>
                  <a:latin typeface="Arial" panose="020B0604020202020204" pitchFamily="34" charset="0"/>
                  <a:ea typeface="Calibri" panose="020F0502020204030204" pitchFamily="34" charset="0"/>
                  <a:cs typeface="Times New Roman" panose="02020603050405020304" pitchFamily="18" charset="0"/>
                </a:rPr>
                <a:t>2017 </a:t>
              </a:r>
              <a:r>
                <a:rPr lang="en-US" sz="800" dirty="0">
                  <a:solidFill>
                    <a:srgbClr val="7F7F7F"/>
                  </a:solidFill>
                  <a:latin typeface="Arial" panose="020B0604020202020204" pitchFamily="34" charset="0"/>
                  <a:ea typeface="Calibri" panose="020F0502020204030204" pitchFamily="34" charset="0"/>
                  <a:cs typeface="Times New Roman" panose="02020603050405020304" pitchFamily="18" charset="0"/>
                </a:rPr>
                <a:t>Gartner, Inc. </a:t>
              </a:r>
              <a:endParaRPr lang="en-US" sz="1100" dirty="0">
                <a:solidFill>
                  <a:srgbClr val="7F7F7F"/>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3115255" y="5584538"/>
              <a:ext cx="5852160" cy="247247"/>
            </a:xfrm>
            <a:prstGeom prst="rect">
              <a:avLst/>
            </a:prstGeom>
          </p:spPr>
          <p:txBody>
            <a:bodyPr wrap="square" lIns="91440" tIns="0" rIns="91440" bIns="0" anchor="b">
              <a:spAutoFit/>
            </a:bodyPr>
            <a:lstStyle>
              <a:defPPr>
                <a:defRPr lang="en-US"/>
              </a:defPPr>
              <a:lvl1pPr algn="l">
                <a:spcBef>
                  <a:spcPts val="0"/>
                </a:spcBef>
                <a:spcAft>
                  <a:spcPts val="200"/>
                </a:spcAft>
                <a:defRPr sz="800">
                  <a:solidFill>
                    <a:srgbClr val="FFFFFF">
                      <a:lumMod val="50000"/>
                    </a:srgbClr>
                  </a:solidFill>
                  <a:latin typeface="Arial" panose="020B0604020202020204" pitchFamily="34" charset="0"/>
                  <a:cs typeface="Arial" panose="020B0604020202020204" pitchFamily="34" charset="0"/>
                </a:defRPr>
              </a:lvl1pPr>
            </a:lstStyle>
            <a:p>
              <a:r>
                <a:rPr lang="en-US" dirty="0">
                  <a:solidFill>
                    <a:prstClr val="white">
                      <a:lumMod val="50000"/>
                    </a:prstClr>
                  </a:solidFill>
                </a:rPr>
                <a:t>"What are the two most important external macro trends shaping your business strategy?" </a:t>
              </a:r>
              <a:r>
                <a:rPr lang="en-US" dirty="0" smtClean="0">
                  <a:solidFill>
                    <a:prstClr val="white">
                      <a:lumMod val="50000"/>
                    </a:prstClr>
                  </a:solidFill>
                </a:rPr>
                <a:t>(Open-style </a:t>
              </a:r>
              <a:r>
                <a:rPr lang="en-US" dirty="0">
                  <a:solidFill>
                    <a:prstClr val="white">
                      <a:lumMod val="50000"/>
                    </a:prstClr>
                  </a:solidFill>
                </a:rPr>
                <a:t>responses)</a:t>
              </a:r>
            </a:p>
            <a:p>
              <a:r>
                <a:rPr lang="en-US" dirty="0" smtClean="0">
                  <a:solidFill>
                    <a:prstClr val="white">
                      <a:lumMod val="50000"/>
                    </a:prstClr>
                  </a:solidFill>
                </a:rPr>
                <a:t>n = 388 CEOs and senior </a:t>
              </a:r>
              <a:r>
                <a:rPr lang="en-US" dirty="0">
                  <a:solidFill>
                    <a:prstClr val="white">
                      <a:lumMod val="50000"/>
                    </a:prstClr>
                  </a:solidFill>
                </a:rPr>
                <a:t>b</a:t>
              </a:r>
              <a:r>
                <a:rPr lang="en-US" dirty="0" smtClean="0">
                  <a:solidFill>
                    <a:prstClr val="white">
                      <a:lumMod val="50000"/>
                    </a:prstClr>
                  </a:solidFill>
                </a:rPr>
                <a:t>usiness </a:t>
              </a:r>
              <a:r>
                <a:rPr lang="en-US" dirty="0">
                  <a:solidFill>
                    <a:prstClr val="white">
                      <a:lumMod val="50000"/>
                    </a:prstClr>
                  </a:solidFill>
                </a:rPr>
                <a:t>e</a:t>
              </a:r>
              <a:r>
                <a:rPr lang="en-US" dirty="0" smtClean="0">
                  <a:solidFill>
                    <a:prstClr val="white">
                      <a:lumMod val="50000"/>
                    </a:prstClr>
                  </a:solidFill>
                </a:rPr>
                <a:t>xecutives</a:t>
              </a:r>
              <a:endParaRPr lang="en-US" dirty="0">
                <a:solidFill>
                  <a:prstClr val="white">
                    <a:lumMod val="50000"/>
                  </a:prstClr>
                </a:solidFill>
              </a:endParaRPr>
            </a:p>
          </p:txBody>
        </p:sp>
      </p:grpSp>
      <p:graphicFrame>
        <p:nvGraphicFramePr>
          <p:cNvPr id="9" name="Chart 8"/>
          <p:cNvGraphicFramePr/>
          <p:nvPr>
            <p:extLst>
              <p:ext uri="{D42A27DB-BD31-4B8C-83A1-F6EECF244321}">
                <p14:modId xmlns:p14="http://schemas.microsoft.com/office/powerpoint/2010/main" val="1677499525"/>
              </p:ext>
            </p:extLst>
          </p:nvPr>
        </p:nvGraphicFramePr>
        <p:xfrm>
          <a:off x="3357571" y="932688"/>
          <a:ext cx="5760720" cy="5376672"/>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6980902" y="4707944"/>
            <a:ext cx="2020969" cy="1156715"/>
            <a:chOff x="4352161" y="5134317"/>
            <a:chExt cx="1216487" cy="751078"/>
          </a:xfrm>
        </p:grpSpPr>
        <p:grpSp>
          <p:nvGrpSpPr>
            <p:cNvPr id="11" name="Group 10"/>
            <p:cNvGrpSpPr/>
            <p:nvPr/>
          </p:nvGrpSpPr>
          <p:grpSpPr>
            <a:xfrm>
              <a:off x="4352161" y="5134317"/>
              <a:ext cx="1216487" cy="161875"/>
              <a:chOff x="4352161" y="5134317"/>
              <a:chExt cx="1216487" cy="161875"/>
            </a:xfrm>
          </p:grpSpPr>
          <p:sp>
            <p:nvSpPr>
              <p:cNvPr id="21" name="TextBox 20"/>
              <p:cNvSpPr txBox="1"/>
              <p:nvPr/>
            </p:nvSpPr>
            <p:spPr>
              <a:xfrm>
                <a:off x="4424663" y="5134317"/>
                <a:ext cx="1143985" cy="161875"/>
              </a:xfrm>
              <a:prstGeom prst="rect">
                <a:avLst/>
              </a:prstGeom>
              <a:noFill/>
              <a:ln>
                <a:noFill/>
              </a:ln>
            </p:spPr>
            <p:txBody>
              <a:bodyPr wrap="none" lIns="91440" tIns="0" rIns="0" bIns="0" rtlCol="0">
                <a:spAutoFit/>
              </a:bodyPr>
              <a:lstStyle/>
              <a:p>
                <a:pPr algn="l"/>
                <a:r>
                  <a:rPr lang="en-GB" sz="1800" dirty="0" smtClean="0"/>
                  <a:t>Market conditions</a:t>
                </a:r>
              </a:p>
            </p:txBody>
          </p:sp>
          <p:sp>
            <p:nvSpPr>
              <p:cNvPr id="22" name="Rectangle 21"/>
              <p:cNvSpPr>
                <a:spLocks noChangeAspect="1"/>
              </p:cNvSpPr>
              <p:nvPr/>
            </p:nvSpPr>
            <p:spPr bwMode="auto">
              <a:xfrm>
                <a:off x="4352161" y="5141778"/>
                <a:ext cx="109728" cy="109728"/>
              </a:xfrm>
              <a:prstGeom prst="rect">
                <a:avLst/>
              </a:prstGeom>
              <a:solidFill>
                <a:srgbClr val="46A33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dirty="0" err="1" smtClean="0">
                  <a:ln>
                    <a:noFill/>
                  </a:ln>
                  <a:solidFill>
                    <a:schemeClr val="bg1"/>
                  </a:solidFill>
                  <a:effectLst/>
                  <a:latin typeface="Arial" charset="0"/>
                </a:endParaRPr>
              </a:p>
            </p:txBody>
          </p:sp>
        </p:grpSp>
        <p:grpSp>
          <p:nvGrpSpPr>
            <p:cNvPr id="12" name="Group 11"/>
            <p:cNvGrpSpPr/>
            <p:nvPr/>
          </p:nvGrpSpPr>
          <p:grpSpPr>
            <a:xfrm>
              <a:off x="4352161" y="5330718"/>
              <a:ext cx="1000350" cy="161875"/>
              <a:chOff x="4352161" y="5437801"/>
              <a:chExt cx="1000350" cy="161875"/>
            </a:xfrm>
          </p:grpSpPr>
          <p:sp>
            <p:nvSpPr>
              <p:cNvPr id="19" name="Rectangle 18"/>
              <p:cNvSpPr>
                <a:spLocks noChangeAspect="1"/>
              </p:cNvSpPr>
              <p:nvPr/>
            </p:nvSpPr>
            <p:spPr bwMode="auto">
              <a:xfrm>
                <a:off x="4352161" y="5445262"/>
                <a:ext cx="109728" cy="109728"/>
              </a:xfrm>
              <a:prstGeom prst="rect">
                <a:avLst/>
              </a:prstGeom>
              <a:solidFill>
                <a:srgbClr val="FCAF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dirty="0" err="1" smtClean="0">
                  <a:ln>
                    <a:noFill/>
                  </a:ln>
                  <a:solidFill>
                    <a:schemeClr val="bg1"/>
                  </a:solidFill>
                  <a:effectLst/>
                  <a:latin typeface="Arial" charset="0"/>
                </a:endParaRPr>
              </a:p>
            </p:txBody>
          </p:sp>
          <p:sp>
            <p:nvSpPr>
              <p:cNvPr id="20" name="TextBox 19"/>
              <p:cNvSpPr txBox="1"/>
              <p:nvPr/>
            </p:nvSpPr>
            <p:spPr>
              <a:xfrm>
                <a:off x="4424663" y="5437801"/>
                <a:ext cx="927848" cy="161875"/>
              </a:xfrm>
              <a:prstGeom prst="rect">
                <a:avLst/>
              </a:prstGeom>
              <a:noFill/>
              <a:ln>
                <a:noFill/>
              </a:ln>
            </p:spPr>
            <p:txBody>
              <a:bodyPr wrap="none" lIns="91440" tIns="0" rIns="0" bIns="0" rtlCol="0">
                <a:spAutoFit/>
              </a:bodyPr>
              <a:lstStyle/>
              <a:p>
                <a:pPr algn="l"/>
                <a:r>
                  <a:rPr lang="en-GB" sz="1800" dirty="0" smtClean="0"/>
                  <a:t>Political/social</a:t>
                </a:r>
              </a:p>
            </p:txBody>
          </p:sp>
        </p:grpSp>
        <p:grpSp>
          <p:nvGrpSpPr>
            <p:cNvPr id="13" name="Group 12"/>
            <p:cNvGrpSpPr/>
            <p:nvPr/>
          </p:nvGrpSpPr>
          <p:grpSpPr>
            <a:xfrm>
              <a:off x="4352161" y="5527119"/>
              <a:ext cx="969512" cy="161875"/>
              <a:chOff x="4352161" y="5717820"/>
              <a:chExt cx="969512" cy="161875"/>
            </a:xfrm>
          </p:grpSpPr>
          <p:sp>
            <p:nvSpPr>
              <p:cNvPr id="17" name="Rectangle 16"/>
              <p:cNvSpPr>
                <a:spLocks noChangeAspect="1"/>
              </p:cNvSpPr>
              <p:nvPr/>
            </p:nvSpPr>
            <p:spPr bwMode="auto">
              <a:xfrm>
                <a:off x="4352161" y="5725281"/>
                <a:ext cx="109728" cy="109728"/>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dirty="0" err="1" smtClean="0">
                  <a:ln>
                    <a:noFill/>
                  </a:ln>
                  <a:solidFill>
                    <a:schemeClr val="bg1"/>
                  </a:solidFill>
                  <a:effectLst/>
                  <a:latin typeface="Arial" charset="0"/>
                </a:endParaRPr>
              </a:p>
            </p:txBody>
          </p:sp>
          <p:sp>
            <p:nvSpPr>
              <p:cNvPr id="18" name="TextBox 17"/>
              <p:cNvSpPr txBox="1"/>
              <p:nvPr/>
            </p:nvSpPr>
            <p:spPr>
              <a:xfrm>
                <a:off x="4424663" y="5717820"/>
                <a:ext cx="897010" cy="161875"/>
              </a:xfrm>
              <a:prstGeom prst="rect">
                <a:avLst/>
              </a:prstGeom>
              <a:noFill/>
              <a:ln>
                <a:noFill/>
              </a:ln>
            </p:spPr>
            <p:txBody>
              <a:bodyPr wrap="none" lIns="91440" tIns="0" rIns="0" bIns="0" rtlCol="0">
                <a:spAutoFit/>
              </a:bodyPr>
              <a:lstStyle/>
              <a:p>
                <a:pPr algn="l"/>
                <a:r>
                  <a:rPr lang="en-GB" sz="1800" dirty="0" smtClean="0"/>
                  <a:t>Technological</a:t>
                </a:r>
              </a:p>
            </p:txBody>
          </p:sp>
        </p:grpSp>
        <p:grpSp>
          <p:nvGrpSpPr>
            <p:cNvPr id="14" name="Group 13"/>
            <p:cNvGrpSpPr/>
            <p:nvPr/>
          </p:nvGrpSpPr>
          <p:grpSpPr>
            <a:xfrm>
              <a:off x="4352161" y="5723520"/>
              <a:ext cx="683863" cy="161875"/>
              <a:chOff x="4352161" y="5997840"/>
              <a:chExt cx="683863" cy="161875"/>
            </a:xfrm>
          </p:grpSpPr>
          <p:sp>
            <p:nvSpPr>
              <p:cNvPr id="15" name="Rectangle 14"/>
              <p:cNvSpPr>
                <a:spLocks noChangeAspect="1"/>
              </p:cNvSpPr>
              <p:nvPr/>
            </p:nvSpPr>
            <p:spPr bwMode="auto">
              <a:xfrm>
                <a:off x="4352161" y="6005301"/>
                <a:ext cx="109728" cy="109728"/>
              </a:xfrm>
              <a:prstGeom prst="rect">
                <a:avLst/>
              </a:prstGeom>
              <a:solidFill>
                <a:srgbClr val="E5550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dirty="0" err="1" smtClean="0">
                  <a:ln>
                    <a:noFill/>
                  </a:ln>
                  <a:solidFill>
                    <a:schemeClr val="bg1"/>
                  </a:solidFill>
                  <a:effectLst/>
                  <a:latin typeface="Arial" charset="0"/>
                </a:endParaRPr>
              </a:p>
            </p:txBody>
          </p:sp>
          <p:sp>
            <p:nvSpPr>
              <p:cNvPr id="16" name="TextBox 15"/>
              <p:cNvSpPr txBox="1"/>
              <p:nvPr/>
            </p:nvSpPr>
            <p:spPr>
              <a:xfrm>
                <a:off x="4424663" y="5997840"/>
                <a:ext cx="611361" cy="161875"/>
              </a:xfrm>
              <a:prstGeom prst="rect">
                <a:avLst/>
              </a:prstGeom>
              <a:noFill/>
              <a:ln>
                <a:noFill/>
              </a:ln>
            </p:spPr>
            <p:txBody>
              <a:bodyPr wrap="none" lIns="91440" tIns="0" rIns="0" bIns="0" rtlCol="0">
                <a:spAutoFit/>
              </a:bodyPr>
              <a:lstStyle/>
              <a:p>
                <a:pPr algn="l"/>
                <a:r>
                  <a:rPr lang="en-GB" sz="1800" dirty="0" smtClean="0"/>
                  <a:t>Financial</a:t>
                </a:r>
              </a:p>
            </p:txBody>
          </p:sp>
        </p:grpSp>
      </p:grpSp>
    </p:spTree>
    <p:extLst>
      <p:ext uri="{BB962C8B-B14F-4D97-AF65-F5344CB8AC3E}">
        <p14:creationId xmlns:p14="http://schemas.microsoft.com/office/powerpoint/2010/main" val="32716994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Business Gains Executive Mindshare!</a:t>
            </a:r>
            <a:endParaRPr lang="en-US" dirty="0"/>
          </a:p>
        </p:txBody>
      </p:sp>
      <p:pic>
        <p:nvPicPr>
          <p:cNvPr id="8" name="Picture 7"/>
          <p:cNvPicPr>
            <a:picLocks noChangeAspect="1"/>
          </p:cNvPicPr>
          <p:nvPr/>
        </p:nvPicPr>
        <p:blipFill>
          <a:blip r:embed="rId2"/>
          <a:stretch>
            <a:fillRect/>
          </a:stretch>
        </p:blipFill>
        <p:spPr>
          <a:xfrm>
            <a:off x="1221143" y="1069521"/>
            <a:ext cx="7605615" cy="5741013"/>
          </a:xfrm>
          <a:prstGeom prst="rect">
            <a:avLst/>
          </a:prstGeom>
        </p:spPr>
      </p:pic>
    </p:spTree>
    <p:extLst>
      <p:ext uri="{BB962C8B-B14F-4D97-AF65-F5344CB8AC3E}">
        <p14:creationId xmlns:p14="http://schemas.microsoft.com/office/powerpoint/2010/main" val="20060129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990" y="700055"/>
            <a:ext cx="10575230" cy="5226730"/>
          </a:xfrm>
          <a:prstGeom prst="rect">
            <a:avLst/>
          </a:prstGeom>
        </p:spPr>
      </p:pic>
      <p:sp>
        <p:nvSpPr>
          <p:cNvPr id="2" name="Title 1"/>
          <p:cNvSpPr>
            <a:spLocks noGrp="1"/>
          </p:cNvSpPr>
          <p:nvPr>
            <p:ph type="title"/>
          </p:nvPr>
        </p:nvSpPr>
        <p:spPr>
          <a:xfrm>
            <a:off x="93306" y="228600"/>
            <a:ext cx="12027160" cy="480131"/>
          </a:xfrm>
        </p:spPr>
        <p:txBody>
          <a:bodyPr/>
          <a:lstStyle/>
          <a:p>
            <a:r>
              <a:rPr lang="en-US" sz="2800" dirty="0" smtClean="0"/>
              <a:t>“Digital Products” Accelerate the Need for Systems Engineering</a:t>
            </a:r>
            <a:endParaRPr lang="en-US" sz="2800" dirty="0"/>
          </a:p>
        </p:txBody>
      </p:sp>
      <p:sp>
        <p:nvSpPr>
          <p:cNvPr id="6" name="Rectangle 5"/>
          <p:cNvSpPr/>
          <p:nvPr/>
        </p:nvSpPr>
        <p:spPr>
          <a:xfrm>
            <a:off x="5850230" y="5225054"/>
            <a:ext cx="5250024" cy="1403461"/>
          </a:xfrm>
          <a:prstGeom prst="rect">
            <a:avLst/>
          </a:prstGeom>
        </p:spPr>
        <p:txBody>
          <a:bodyPr wrap="square">
            <a:spAutoFit/>
          </a:bodyPr>
          <a:lstStyle/>
          <a:p>
            <a:pPr algn="l"/>
            <a:r>
              <a:rPr lang="en-US" sz="1200" dirty="0"/>
              <a:t>"In a business context, the term 'digital' does not have an agreed definition. In your own words, what do you mean when you think about 'digital business' in the context of your business and industry?" (Open-style responses)</a:t>
            </a:r>
          </a:p>
          <a:p>
            <a:pPr algn="l"/>
            <a:r>
              <a:rPr lang="en-US" sz="1200" dirty="0">
                <a:latin typeface="Arial"/>
                <a:ea typeface="Arial Unicode MS"/>
                <a:cs typeface="Arial Unicode MS"/>
              </a:rPr>
              <a:t>2017 Gartner CEO and Senior Business Executive Survey</a:t>
            </a:r>
            <a:br>
              <a:rPr lang="en-US" sz="1200" dirty="0">
                <a:latin typeface="Arial"/>
                <a:ea typeface="Arial Unicode MS"/>
                <a:cs typeface="Arial Unicode MS"/>
              </a:rPr>
            </a:br>
            <a:r>
              <a:rPr lang="en-US" sz="1200" dirty="0">
                <a:latin typeface="Arial"/>
                <a:ea typeface="Arial Unicode MS"/>
                <a:cs typeface="Arial Unicode MS"/>
              </a:rPr>
              <a:t>Large companies, worldwide, 4Q 2016, n = 388</a:t>
            </a:r>
          </a:p>
          <a:p>
            <a:pPr algn="l"/>
            <a:r>
              <a:rPr lang="en-US" sz="1200" dirty="0">
                <a:latin typeface="Arial"/>
                <a:ea typeface="Arial Unicode MS"/>
                <a:cs typeface="Arial Unicode MS"/>
              </a:rPr>
              <a:t>5% "Not applicable" responses</a:t>
            </a:r>
            <a:endParaRPr lang="en-US" sz="1200" dirty="0">
              <a:latin typeface="Arial"/>
              <a:ea typeface="Arial Unicode MS"/>
              <a:cs typeface="Arial Unicode MS"/>
            </a:endParaRPr>
          </a:p>
        </p:txBody>
      </p:sp>
    </p:spTree>
    <p:extLst>
      <p:ext uri="{BB962C8B-B14F-4D97-AF65-F5344CB8AC3E}">
        <p14:creationId xmlns:p14="http://schemas.microsoft.com/office/powerpoint/2010/main" val="367431040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SIZELISTINDEX" val="2"/>
  <p:tag name="SAFEMARGIN" val="0"/>
  <p:tag name="VERTICALOFFSET" val="0"/>
  <p:tag name="HORIZONTALOFFSET" val="0"/>
  <p:tag name="CUSTOMNAME" val="%f_Resized"/>
  <p:tag name="NAMEOPTION" val="RESIZED_LAS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Om_t.MX7A0i5alc2WH0ga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U6noqI68U60jDUFJgWE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dsYPTpKwESlFWjO86kFw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b9.HVSZxEy0samMSn0ai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VdeBKQrUyIVh3wnAZi7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cZ6aKMcPEyyW0fvIKqz2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ZmANVvodkK.ZBGDeitO_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MBHmyDo1E2TJSWqbv3Zu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CE5IyCWtE0aTCVPGp8v7_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Ob9.HVSZxEy0samMSn0ai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Ob9.HVSZxEy0samMSn0ai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Ob9.HVSZxEy0samMSn0ai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c1XvG5jM0OyBZuJWdlF9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hnFCH6HZkSjCk44aDLFB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kAphSIrE0Uqw5FsZwRfL1Q"/>
  <p:tag name="VCT-RADIUS" val="7"/>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i6xN.LIyU.yZwKoDP1GgQ"/>
</p:tagLst>
</file>

<file path=ppt/theme/theme1.xml><?xml version="1.0" encoding="utf-8"?>
<a:theme xmlns:a="http://schemas.openxmlformats.org/drawingml/2006/main" name="Generic White Master">
  <a:themeElements>
    <a:clrScheme name="RIG-2015a">
      <a:dk1>
        <a:srgbClr val="000000"/>
      </a:dk1>
      <a:lt1>
        <a:srgbClr val="FFFFFF"/>
      </a:lt1>
      <a:dk2>
        <a:srgbClr val="FFFFFF"/>
      </a:dk2>
      <a:lt2>
        <a:srgbClr val="6697C3"/>
      </a:lt2>
      <a:accent1>
        <a:srgbClr val="00529B"/>
      </a:accent1>
      <a:accent2>
        <a:srgbClr val="46A33F"/>
      </a:accent2>
      <a:accent3>
        <a:srgbClr val="E5550D"/>
      </a:accent3>
      <a:accent4>
        <a:srgbClr val="6697C3"/>
      </a:accent4>
      <a:accent5>
        <a:srgbClr val="CDCDCD"/>
      </a:accent5>
      <a:accent6>
        <a:srgbClr val="AC0000"/>
      </a:accent6>
      <a:hlink>
        <a:srgbClr val="6697C3"/>
      </a:hlink>
      <a:folHlink>
        <a:srgbClr val="969696"/>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Gartner Blue">
      <a:srgbClr val="00529B"/>
    </a:custClr>
    <a:custClr name="Green">
      <a:srgbClr val="46A33F"/>
    </a:custClr>
    <a:custClr name="Orange">
      <a:srgbClr val="E5550D"/>
    </a:custClr>
    <a:custClr name="Gartner Blue 40%">
      <a:srgbClr val="6697C3"/>
    </a:custClr>
    <a:custClr name="Gold">
      <a:srgbClr val="FCAF17"/>
    </a:custClr>
    <a:custClr name="Purple">
      <a:srgbClr val="56129D"/>
    </a:custClr>
    <a:custClr name="Red">
      <a:srgbClr val="AC0000"/>
    </a:custClr>
    <a:custClr name="Dark Blue">
      <a:srgbClr val="002F5F"/>
    </a:custClr>
    <a:custClr name="Grey 40%">
      <a:srgbClr val="666666"/>
    </a:custClr>
    <a:custClr name="Bright Blue">
      <a:srgbClr val="00A5E3"/>
    </a:custClr>
    <a:custClr name="Gartner Blue 70%">
      <a:srgbClr val="B2CBE1"/>
    </a:custClr>
    <a:custClr name="Green 70%">
      <a:srgbClr val="C7E3C5"/>
    </a:custClr>
    <a:custClr name="Orange 70%">
      <a:srgbClr val="F3CDB2"/>
    </a:custClr>
    <a:custClr name="Gartner Blue 10%">
      <a:srgbClr val="E0EAF3"/>
    </a:custClr>
    <a:custClr name="Gold 70%">
      <a:srgbClr val="FEDFA2"/>
    </a:custClr>
    <a:custClr name="Purple 70%">
      <a:srgbClr val="CCB7E1"/>
    </a:custClr>
    <a:custClr name="Red 70%">
      <a:srgbClr val="DE9999"/>
    </a:custClr>
    <a:custClr name="Dark Blue 70%">
      <a:srgbClr val="B2BDC9"/>
    </a:custClr>
    <a:custClr name="Grey 70%">
      <a:srgbClr val="B2B2B2"/>
    </a:custClr>
    <a:custClr name="Bright Blue 70%">
      <a:srgbClr val="99DBF4"/>
    </a:custClr>
    <a:custClr name="Med Blue">
      <a:srgbClr val="667C94"/>
    </a:custClr>
    <a:custClr name="Green 40%">
      <a:srgbClr val="90C88C"/>
    </a:custClr>
    <a:custClr name="Orange 40%">
      <a:srgbClr val="EF996E"/>
    </a:custClr>
    <a:custClr name="Gartner Blue 40%">
      <a:srgbClr val="A3C0DB"/>
    </a:custClr>
    <a:custClr name="Gold 40%">
      <a:srgbClr val="FDCF74"/>
    </a:custClr>
    <a:custClr name="Purple 40%">
      <a:srgbClr val="9470BA"/>
    </a:custClr>
    <a:custClr name="Red 40%">
      <a:srgbClr val="CD6666"/>
    </a:custClr>
    <a:custClr name="Dark Blue 40%">
      <a:srgbClr val="667C94"/>
    </a:custClr>
    <a:custClr name="Grey 50%">
      <a:srgbClr val="7F7F7F"/>
    </a:custClr>
    <a:custClr name="Bright Blue 40%">
      <a:srgbClr val="66C9EE"/>
    </a:custClr>
  </a:custClrLst>
  <a:extLst>
    <a:ext uri="{05A4C25C-085E-4340-85A3-A5531E510DB2}">
      <thm15:themeFamily xmlns:thm15="http://schemas.microsoft.com/office/thememl/2012/main" name="blank.potx" id="{0BD03C57-11D2-479E-A201-1DCA78150DF0}" vid="{BACD8ACC-66A2-44BA-862A-57AEF4C76190}"/>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ey Master">
  <a:themeElements>
    <a:clrScheme name="RIG-2015a">
      <a:dk1>
        <a:srgbClr val="000000"/>
      </a:dk1>
      <a:lt1>
        <a:srgbClr val="FFFFFF"/>
      </a:lt1>
      <a:dk2>
        <a:srgbClr val="FFFFFF"/>
      </a:dk2>
      <a:lt2>
        <a:srgbClr val="6697C3"/>
      </a:lt2>
      <a:accent1>
        <a:srgbClr val="00529B"/>
      </a:accent1>
      <a:accent2>
        <a:srgbClr val="46A33F"/>
      </a:accent2>
      <a:accent3>
        <a:srgbClr val="E5550D"/>
      </a:accent3>
      <a:accent4>
        <a:srgbClr val="6697C3"/>
      </a:accent4>
      <a:accent5>
        <a:srgbClr val="CDCDCD"/>
      </a:accent5>
      <a:accent6>
        <a:srgbClr val="AC0000"/>
      </a:accent6>
      <a:hlink>
        <a:srgbClr val="6697C3"/>
      </a:hlink>
      <a:folHlink>
        <a:srgbClr val="969696"/>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Gartner Blue">
      <a:srgbClr val="00529B"/>
    </a:custClr>
    <a:custClr name="Green">
      <a:srgbClr val="46A33F"/>
    </a:custClr>
    <a:custClr name="Orange">
      <a:srgbClr val="E5550D"/>
    </a:custClr>
    <a:custClr name="Gartner Blue 40%">
      <a:srgbClr val="6697C3"/>
    </a:custClr>
    <a:custClr name="Gold">
      <a:srgbClr val="FCAF17"/>
    </a:custClr>
    <a:custClr name="Purple">
      <a:srgbClr val="56129D"/>
    </a:custClr>
    <a:custClr name="Red">
      <a:srgbClr val="AC0000"/>
    </a:custClr>
    <a:custClr name="Dark Blue">
      <a:srgbClr val="002F5F"/>
    </a:custClr>
    <a:custClr name="Grey 40%">
      <a:srgbClr val="666666"/>
    </a:custClr>
    <a:custClr name="Bright Blue">
      <a:srgbClr val="00A5E3"/>
    </a:custClr>
    <a:custClr name="Gartner Blue 70%">
      <a:srgbClr val="B2CBE1"/>
    </a:custClr>
    <a:custClr name="Green 70%">
      <a:srgbClr val="C7E3C5"/>
    </a:custClr>
    <a:custClr name="Orange 70%">
      <a:srgbClr val="F3CDB2"/>
    </a:custClr>
    <a:custClr name="Gartner Blue 10%">
      <a:srgbClr val="E0EAF3"/>
    </a:custClr>
    <a:custClr name="Gold 70%">
      <a:srgbClr val="FEDFA2"/>
    </a:custClr>
    <a:custClr name="Purple 70%">
      <a:srgbClr val="CCB7E1"/>
    </a:custClr>
    <a:custClr name="Red 70%">
      <a:srgbClr val="DE9999"/>
    </a:custClr>
    <a:custClr name="Dark Blue 70%">
      <a:srgbClr val="B2BDC9"/>
    </a:custClr>
    <a:custClr name="Grey 70%">
      <a:srgbClr val="B2B2B2"/>
    </a:custClr>
    <a:custClr name="Bright Blue 70%">
      <a:srgbClr val="99DBF4"/>
    </a:custClr>
    <a:custClr name="Med Blue">
      <a:srgbClr val="667C94"/>
    </a:custClr>
    <a:custClr name="Green 40%">
      <a:srgbClr val="90C88C"/>
    </a:custClr>
    <a:custClr name="Orange 40%">
      <a:srgbClr val="EF996E"/>
    </a:custClr>
    <a:custClr name="Gartner Blue 40%">
      <a:srgbClr val="A3C0DB"/>
    </a:custClr>
    <a:custClr name="Gold 40%">
      <a:srgbClr val="FDCF74"/>
    </a:custClr>
    <a:custClr name="Purple 40%">
      <a:srgbClr val="9470BA"/>
    </a:custClr>
    <a:custClr name="Red 40%">
      <a:srgbClr val="CD6666"/>
    </a:custClr>
    <a:custClr name="Dark Blue 40%">
      <a:srgbClr val="667C94"/>
    </a:custClr>
    <a:custClr name="Grey 50%">
      <a:srgbClr val="7F7F7F"/>
    </a:custClr>
    <a:custClr name="Bright Blue 40%">
      <a:srgbClr val="66C9EE"/>
    </a:custClr>
  </a:custClrLst>
  <a:extLst>
    <a:ext uri="{05A4C25C-085E-4340-85A3-A5531E510DB2}">
      <thm15:themeFamily xmlns:thm15="http://schemas.microsoft.com/office/thememl/2012/main" name="blank.potx" id="{0BD03C57-11D2-479E-A201-1DCA78150DF0}" vid="{61B24AE5-6D3D-4687-950A-F51BD5CF887C}"/>
    </a:ext>
  </a:extLst>
</a:theme>
</file>

<file path=ppt/theme/theme3.xml><?xml version="1.0" encoding="utf-8"?>
<a:theme xmlns:a="http://schemas.openxmlformats.org/drawingml/2006/main" name="White Master">
  <a:themeElements>
    <a:clrScheme name="RIG-2015a">
      <a:dk1>
        <a:srgbClr val="000000"/>
      </a:dk1>
      <a:lt1>
        <a:srgbClr val="FFFFFF"/>
      </a:lt1>
      <a:dk2>
        <a:srgbClr val="FFFFFF"/>
      </a:dk2>
      <a:lt2>
        <a:srgbClr val="6697C3"/>
      </a:lt2>
      <a:accent1>
        <a:srgbClr val="00529B"/>
      </a:accent1>
      <a:accent2>
        <a:srgbClr val="46A33F"/>
      </a:accent2>
      <a:accent3>
        <a:srgbClr val="E5550D"/>
      </a:accent3>
      <a:accent4>
        <a:srgbClr val="6697C3"/>
      </a:accent4>
      <a:accent5>
        <a:srgbClr val="CDCDCD"/>
      </a:accent5>
      <a:accent6>
        <a:srgbClr val="AC0000"/>
      </a:accent6>
      <a:hlink>
        <a:srgbClr val="6697C3"/>
      </a:hlink>
      <a:folHlink>
        <a:srgbClr val="969696"/>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Gartner Blue">
      <a:srgbClr val="00529B"/>
    </a:custClr>
    <a:custClr name="Green">
      <a:srgbClr val="46A33F"/>
    </a:custClr>
    <a:custClr name="Orange">
      <a:srgbClr val="E5550D"/>
    </a:custClr>
    <a:custClr name="Gartner Blue 40%">
      <a:srgbClr val="6697C3"/>
    </a:custClr>
    <a:custClr name="Gold">
      <a:srgbClr val="FCAF17"/>
    </a:custClr>
    <a:custClr name="Purple">
      <a:srgbClr val="56129D"/>
    </a:custClr>
    <a:custClr name="Red">
      <a:srgbClr val="AC0000"/>
    </a:custClr>
    <a:custClr name="Dark Blue">
      <a:srgbClr val="00254C"/>
    </a:custClr>
    <a:custClr name="Grey 40%">
      <a:srgbClr val="666666"/>
    </a:custClr>
    <a:custClr name="Bright Blue">
      <a:srgbClr val="00A5E3"/>
    </a:custClr>
    <a:custClr name="Gartner Blue 70%">
      <a:srgbClr val="B2CBE1"/>
    </a:custClr>
    <a:custClr name="Green 70%">
      <a:srgbClr val="C7E3C5"/>
    </a:custClr>
    <a:custClr name="Orange 70%">
      <a:srgbClr val="F3CDB2"/>
    </a:custClr>
    <a:custClr name="Gartner Blue 10%">
      <a:srgbClr val="E0EAF3"/>
    </a:custClr>
    <a:custClr name="Gold 70%">
      <a:srgbClr val="FEDFA2"/>
    </a:custClr>
    <a:custClr name="Purple 70%">
      <a:srgbClr val="CCB7E1"/>
    </a:custClr>
    <a:custClr name="Red 70%">
      <a:srgbClr val="DE9999"/>
    </a:custClr>
    <a:custClr name="Dark Blue 70%">
      <a:srgbClr val="B2BDC9"/>
    </a:custClr>
    <a:custClr name="Grey 70%">
      <a:srgbClr val="B2B2B2"/>
    </a:custClr>
    <a:custClr name="Bright Blue 70%">
      <a:srgbClr val="99DBF4"/>
    </a:custClr>
    <a:custClr name="Med Blue">
      <a:srgbClr val="667C94"/>
    </a:custClr>
    <a:custClr name="Green 40%">
      <a:srgbClr val="90C88C"/>
    </a:custClr>
    <a:custClr name="Orange 40%">
      <a:srgbClr val="EF996E"/>
    </a:custClr>
    <a:custClr name="Gartner Blue 40%">
      <a:srgbClr val="A3C0DB"/>
    </a:custClr>
    <a:custClr name="Gold 40%">
      <a:srgbClr val="FDCF74"/>
    </a:custClr>
    <a:custClr name="Purple 40%">
      <a:srgbClr val="9470BA"/>
    </a:custClr>
    <a:custClr name="Red 40%">
      <a:srgbClr val="CD6666"/>
    </a:custClr>
    <a:custClr name="Dark Blue 40%">
      <a:srgbClr val="667C94"/>
    </a:custClr>
    <a:custClr name="Grey 50%">
      <a:srgbClr val="7F7F7F"/>
    </a:custClr>
    <a:custClr name="Bright Blue 40%">
      <a:srgbClr val="66C9EE"/>
    </a:custClr>
  </a:custClrLst>
  <a:extLst>
    <a:ext uri="{05A4C25C-085E-4340-85A3-A5531E510DB2}">
      <thm15:themeFamily xmlns:thm15="http://schemas.microsoft.com/office/thememl/2012/main" name="2016_gartner_research_16x9_template_final.potx" id="{A43E005E-4D5F-4558-93F0-A8967884894E}" vid="{151D4519-BBD8-4001-829F-FB423F5D3FE2}"/>
    </a:ext>
  </a:extLst>
</a:theme>
</file>

<file path=ppt/theme/theme4.xml><?xml version="1.0" encoding="utf-8"?>
<a:theme xmlns:a="http://schemas.openxmlformats.org/drawingml/2006/main" name="1_White Master">
  <a:themeElements>
    <a:clrScheme name="Gartner">
      <a:dk1>
        <a:srgbClr val="000000"/>
      </a:dk1>
      <a:lt1>
        <a:srgbClr val="FFFFFF"/>
      </a:lt1>
      <a:dk2>
        <a:srgbClr val="FFFFFF"/>
      </a:dk2>
      <a:lt2>
        <a:srgbClr val="6E96D5"/>
      </a:lt2>
      <a:accent1>
        <a:srgbClr val="00529B"/>
      </a:accent1>
      <a:accent2>
        <a:srgbClr val="46A33F"/>
      </a:accent2>
      <a:accent3>
        <a:srgbClr val="E5550D"/>
      </a:accent3>
      <a:accent4>
        <a:srgbClr val="6E96D5"/>
      </a:accent4>
      <a:accent5>
        <a:srgbClr val="CDCDCD"/>
      </a:accent5>
      <a:accent6>
        <a:srgbClr val="AC0000"/>
      </a:accent6>
      <a:hlink>
        <a:srgbClr val="6E96D5"/>
      </a:hlink>
      <a:folHlink>
        <a:srgbClr val="969696"/>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Gartner Blue">
      <a:srgbClr val="00529B"/>
    </a:custClr>
    <a:custClr name="Blue 70%">
      <a:srgbClr val="6697C3"/>
    </a:custClr>
    <a:custClr name="Blue 40%">
      <a:srgbClr val="B2CBE1"/>
    </a:custClr>
    <a:custClr name="Black">
      <a:srgbClr val="000000"/>
    </a:custClr>
    <a:custClr name="Black 40%">
      <a:srgbClr val="666666"/>
    </a:custClr>
    <a:custClr name="Black 20%">
      <a:srgbClr val="B2B2B2"/>
    </a:custClr>
    <a:custClr name="White">
      <a:srgbClr val="FFFFFF"/>
    </a:custClr>
    <a:custClr name="White">
      <a:srgbClr val="FFFFFF"/>
    </a:custClr>
    <a:custClr name="White">
      <a:srgbClr val="FFFFFF"/>
    </a:custClr>
    <a:custClr name="White">
      <a:srgbClr val="FFFFFF"/>
    </a:custClr>
    <a:custClr name="Green">
      <a:srgbClr val="46A33F"/>
    </a:custClr>
    <a:custClr name="Orange">
      <a:srgbClr val="D65B00"/>
    </a:custClr>
    <a:custClr name="Bright Blue">
      <a:srgbClr val="00A5E3"/>
    </a:custClr>
    <a:custClr name="Gold">
      <a:srgbClr val="FCAF17"/>
    </a:custClr>
    <a:custClr name="Dark Red">
      <a:srgbClr val="AC0000"/>
    </a:custClr>
    <a:custClr name="Plum">
      <a:srgbClr val="993366"/>
    </a:custClr>
    <a:custClr name="White">
      <a:srgbClr val="FFFFFF"/>
    </a:custClr>
    <a:custClr name="White">
      <a:srgbClr val="FFFFFF"/>
    </a:custClr>
    <a:custClr name="White">
      <a:srgbClr val="FFFFFF"/>
    </a:custClr>
    <a:custClr name="White">
      <a:srgbClr val="FFFFFF"/>
    </a:custClr>
  </a:custClrLst>
</a:theme>
</file>

<file path=ppt/theme/theme5.xml><?xml version="1.0" encoding="utf-8"?>
<a:theme xmlns:a="http://schemas.openxmlformats.org/drawingml/2006/main" name="blank">
  <a:themeElements>
    <a:clrScheme name="Gartner">
      <a:dk1>
        <a:srgbClr val="000000"/>
      </a:dk1>
      <a:lt1>
        <a:srgbClr val="FFFFFF"/>
      </a:lt1>
      <a:dk2>
        <a:srgbClr val="FFFFFF"/>
      </a:dk2>
      <a:lt2>
        <a:srgbClr val="6E96D5"/>
      </a:lt2>
      <a:accent1>
        <a:srgbClr val="00529B"/>
      </a:accent1>
      <a:accent2>
        <a:srgbClr val="99CC00"/>
      </a:accent2>
      <a:accent3>
        <a:srgbClr val="FF9900"/>
      </a:accent3>
      <a:accent4>
        <a:srgbClr val="6E96D5"/>
      </a:accent4>
      <a:accent5>
        <a:srgbClr val="CDCDCD"/>
      </a:accent5>
      <a:accent6>
        <a:srgbClr val="AC0000"/>
      </a:accent6>
      <a:hlink>
        <a:srgbClr val="6E96D5"/>
      </a:hlink>
      <a:folHlink>
        <a:srgbClr val="6E96D5"/>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Blue 1">
      <a:srgbClr val="00529B"/>
    </a:custClr>
    <a:custClr name="Light Green">
      <a:srgbClr val="99CC00"/>
    </a:custClr>
    <a:custClr name="Orange">
      <a:srgbClr val="FF9900"/>
    </a:custClr>
    <a:custClr name="Blue 2">
      <a:srgbClr val="6E96D5"/>
    </a:custClr>
    <a:custClr name="Light Gray">
      <a:srgbClr val="CDCDCD"/>
    </a:custClr>
    <a:custClr name="Dark Gray">
      <a:srgbClr val="969696"/>
    </a:custClr>
    <a:custClr name="Dark Red">
      <a:srgbClr val="AC0000"/>
    </a:custClr>
    <a:custClr name="Orange 50%">
      <a:srgbClr val="FFE164"/>
    </a:custClr>
    <a:custClr name="Light Green 50%">
      <a:srgbClr val="CDE678"/>
    </a:custClr>
    <a:custClr name="Purple">
      <a:srgbClr val="993366"/>
    </a:custClr>
    <a:custClr name="Red 50%">
      <a:srgbClr val="FFAAAA"/>
    </a:custClr>
    <a:custClr name="Dark Green">
      <a:srgbClr val="336600"/>
    </a:custClr>
    <a:custClr name="Yellow">
      <a:srgbClr val="FFFF66"/>
    </a:custClr>
    <a:custClr name="Red">
      <a:srgbClr val="FF0000"/>
    </a:custClr>
    <a:custClr name="Blue 3">
      <a:srgbClr val="B9D0DC"/>
    </a:custClr>
    <a:custClr name="Blue 4">
      <a:srgbClr val="374B6A"/>
    </a:custClr>
  </a:custClrLst>
</a:theme>
</file>

<file path=ppt/theme/theme6.xml><?xml version="1.0" encoding="utf-8"?>
<a:theme xmlns:a="http://schemas.openxmlformats.org/drawingml/2006/main" name="2_White Master">
  <a:themeElements>
    <a:clrScheme name="RIG-2015a">
      <a:dk1>
        <a:srgbClr val="000000"/>
      </a:dk1>
      <a:lt1>
        <a:srgbClr val="FFFFFF"/>
      </a:lt1>
      <a:dk2>
        <a:srgbClr val="FFFFFF"/>
      </a:dk2>
      <a:lt2>
        <a:srgbClr val="6697C3"/>
      </a:lt2>
      <a:accent1>
        <a:srgbClr val="00529B"/>
      </a:accent1>
      <a:accent2>
        <a:srgbClr val="46A33F"/>
      </a:accent2>
      <a:accent3>
        <a:srgbClr val="E5550D"/>
      </a:accent3>
      <a:accent4>
        <a:srgbClr val="6697C3"/>
      </a:accent4>
      <a:accent5>
        <a:srgbClr val="CDCDCD"/>
      </a:accent5>
      <a:accent6>
        <a:srgbClr val="AC0000"/>
      </a:accent6>
      <a:hlink>
        <a:srgbClr val="6697C3"/>
      </a:hlink>
      <a:folHlink>
        <a:srgbClr val="969696"/>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Gartner Blue">
      <a:srgbClr val="00529B"/>
    </a:custClr>
    <a:custClr name="Green">
      <a:srgbClr val="46A33F"/>
    </a:custClr>
    <a:custClr name="Orange">
      <a:srgbClr val="E5550D"/>
    </a:custClr>
    <a:custClr name="Gartner Blue 40%">
      <a:srgbClr val="6697C3"/>
    </a:custClr>
    <a:custClr name="Gold">
      <a:srgbClr val="FCAF17"/>
    </a:custClr>
    <a:custClr name="Purple">
      <a:srgbClr val="56129D"/>
    </a:custClr>
    <a:custClr name="Red">
      <a:srgbClr val="AC0000"/>
    </a:custClr>
    <a:custClr name="Dark Blue">
      <a:srgbClr val="00254C"/>
    </a:custClr>
    <a:custClr name="Grey 40%">
      <a:srgbClr val="666666"/>
    </a:custClr>
    <a:custClr name="Bright Blue">
      <a:srgbClr val="00A5E3"/>
    </a:custClr>
    <a:custClr name="Gartner Blue 70%">
      <a:srgbClr val="B2CBE1"/>
    </a:custClr>
    <a:custClr name="Green 70%">
      <a:srgbClr val="C7E3C5"/>
    </a:custClr>
    <a:custClr name="Orange 70%">
      <a:srgbClr val="F3CDB2"/>
    </a:custClr>
    <a:custClr name="Gartner Blue 10%">
      <a:srgbClr val="E0EAF3"/>
    </a:custClr>
    <a:custClr name="Gold 70%">
      <a:srgbClr val="FEDFA2"/>
    </a:custClr>
    <a:custClr name="Purple 70%">
      <a:srgbClr val="CCB7E1"/>
    </a:custClr>
    <a:custClr name="Red 70%">
      <a:srgbClr val="DE9999"/>
    </a:custClr>
    <a:custClr name="Dark Blue 70%">
      <a:srgbClr val="B2BDC9"/>
    </a:custClr>
    <a:custClr name="Grey 70%">
      <a:srgbClr val="B2B2B2"/>
    </a:custClr>
    <a:custClr name="Bright Blue 70%">
      <a:srgbClr val="99DBF4"/>
    </a:custClr>
    <a:custClr name="Med Blue">
      <a:srgbClr val="667C94"/>
    </a:custClr>
    <a:custClr name="Green 40%">
      <a:srgbClr val="90C88C"/>
    </a:custClr>
    <a:custClr name="Orange 40%">
      <a:srgbClr val="EF996E"/>
    </a:custClr>
    <a:custClr name="Gartner Blue 40%">
      <a:srgbClr val="A3C0DB"/>
    </a:custClr>
    <a:custClr name="Gold 40%">
      <a:srgbClr val="FDCF74"/>
    </a:custClr>
    <a:custClr name="Purple 40%">
      <a:srgbClr val="9470BA"/>
    </a:custClr>
    <a:custClr name="Red 40%">
      <a:srgbClr val="CD6666"/>
    </a:custClr>
    <a:custClr name="Dark Blue 40%">
      <a:srgbClr val="667C94"/>
    </a:custClr>
    <a:custClr name="Grey 50%">
      <a:srgbClr val="7F7F7F"/>
    </a:custClr>
    <a:custClr name="Bright Blue 40%">
      <a:srgbClr val="66C9EE"/>
    </a:custClr>
  </a:custClrLst>
  <a:extLst>
    <a:ext uri="{05A4C25C-085E-4340-85A3-A5531E510DB2}">
      <thm15:themeFamily xmlns:thm15="http://schemas.microsoft.com/office/thememl/2012/main" name="blank.potx" id="{552B451D-7F96-471F-92AC-A228F8F70D51}" vid="{70E59CB0-414E-436C-8737-828728961DC5}"/>
    </a:ext>
  </a:extLst>
</a:theme>
</file>

<file path=ppt/theme/theme7.xml><?xml version="1.0" encoding="utf-8"?>
<a:theme xmlns:a="http://schemas.openxmlformats.org/drawingml/2006/main" name="1_Generic White Master">
  <a:themeElements>
    <a:clrScheme name="RIG-2015a">
      <a:dk1>
        <a:srgbClr val="000000"/>
      </a:dk1>
      <a:lt1>
        <a:srgbClr val="FFFFFF"/>
      </a:lt1>
      <a:dk2>
        <a:srgbClr val="FFFFFF"/>
      </a:dk2>
      <a:lt2>
        <a:srgbClr val="6697C3"/>
      </a:lt2>
      <a:accent1>
        <a:srgbClr val="00529B"/>
      </a:accent1>
      <a:accent2>
        <a:srgbClr val="46A33F"/>
      </a:accent2>
      <a:accent3>
        <a:srgbClr val="E5550D"/>
      </a:accent3>
      <a:accent4>
        <a:srgbClr val="6697C3"/>
      </a:accent4>
      <a:accent5>
        <a:srgbClr val="CDCDCD"/>
      </a:accent5>
      <a:accent6>
        <a:srgbClr val="AC0000"/>
      </a:accent6>
      <a:hlink>
        <a:srgbClr val="6697C3"/>
      </a:hlink>
      <a:folHlink>
        <a:srgbClr val="969696"/>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Gartner Blue">
      <a:srgbClr val="00529B"/>
    </a:custClr>
    <a:custClr name="Green">
      <a:srgbClr val="46A33F"/>
    </a:custClr>
    <a:custClr name="Orange">
      <a:srgbClr val="E5550D"/>
    </a:custClr>
    <a:custClr name="Gartner Blue 40%">
      <a:srgbClr val="6697C3"/>
    </a:custClr>
    <a:custClr name="Gold">
      <a:srgbClr val="FCAF17"/>
    </a:custClr>
    <a:custClr name="Purple">
      <a:srgbClr val="56129D"/>
    </a:custClr>
    <a:custClr name="Red">
      <a:srgbClr val="AC0000"/>
    </a:custClr>
    <a:custClr name="Dark Blue">
      <a:srgbClr val="00254C"/>
    </a:custClr>
    <a:custClr name="Grey 40%">
      <a:srgbClr val="666666"/>
    </a:custClr>
    <a:custClr name="Bright Blue">
      <a:srgbClr val="00A5E3"/>
    </a:custClr>
    <a:custClr name="Gartner Blue 70%">
      <a:srgbClr val="B2CBE1"/>
    </a:custClr>
    <a:custClr name="Green 70%">
      <a:srgbClr val="C7E3C5"/>
    </a:custClr>
    <a:custClr name="Orange 70%">
      <a:srgbClr val="F3CDB2"/>
    </a:custClr>
    <a:custClr name="Gartner Blue 10%">
      <a:srgbClr val="E0EAF3"/>
    </a:custClr>
    <a:custClr name="Gold 70%">
      <a:srgbClr val="FEDFA2"/>
    </a:custClr>
    <a:custClr name="Purple 70%">
      <a:srgbClr val="CCB7E1"/>
    </a:custClr>
    <a:custClr name="Red 70%">
      <a:srgbClr val="DE9999"/>
    </a:custClr>
    <a:custClr name="Dark Blue 70%">
      <a:srgbClr val="B2BDC9"/>
    </a:custClr>
    <a:custClr name="Grey 70%">
      <a:srgbClr val="B2B2B2"/>
    </a:custClr>
    <a:custClr name="Bright Blue 70%">
      <a:srgbClr val="99DBF4"/>
    </a:custClr>
    <a:custClr name="Med Blue">
      <a:srgbClr val="667C94"/>
    </a:custClr>
    <a:custClr name="Green 40%">
      <a:srgbClr val="90C88C"/>
    </a:custClr>
    <a:custClr name="Orange 40%">
      <a:srgbClr val="EF996E"/>
    </a:custClr>
    <a:custClr name="Gartner Blue 40%">
      <a:srgbClr val="A3C0DB"/>
    </a:custClr>
    <a:custClr name="Gold 40%">
      <a:srgbClr val="FDCF74"/>
    </a:custClr>
    <a:custClr name="Purple 40%">
      <a:srgbClr val="9470BA"/>
    </a:custClr>
    <a:custClr name="Red 40%">
      <a:srgbClr val="CD6666"/>
    </a:custClr>
    <a:custClr name="Dark Blue 40%">
      <a:srgbClr val="667C94"/>
    </a:custClr>
    <a:custClr name="Grey 50%">
      <a:srgbClr val="7F7F7F"/>
    </a:custClr>
    <a:custClr name="Bright Blue 40%">
      <a:srgbClr val="66C9EE"/>
    </a:custClr>
  </a:custClrLst>
  <a:extLst>
    <a:ext uri="{05A4C25C-085E-4340-85A3-A5531E510DB2}">
      <thm15:themeFamily xmlns:thm15="http://schemas.microsoft.com/office/thememl/2012/main" name="Presentation2" id="{077CAD98-F113-4199-A5FC-240229826BE5}" vid="{B48A43DC-E036-4CC7-BC8A-F10C66AAE160}"/>
    </a:ext>
  </a:extLst>
</a:theme>
</file>

<file path=ppt/theme/theme8.xml><?xml version="1.0" encoding="utf-8"?>
<a:theme xmlns:a="http://schemas.openxmlformats.org/drawingml/2006/main" name="SS Master">
  <a:themeElements>
    <a:clrScheme name="RIG-2015a">
      <a:dk1>
        <a:srgbClr val="000000"/>
      </a:dk1>
      <a:lt1>
        <a:srgbClr val="FFFFFF"/>
      </a:lt1>
      <a:dk2>
        <a:srgbClr val="FFFFFF"/>
      </a:dk2>
      <a:lt2>
        <a:srgbClr val="6697C3"/>
      </a:lt2>
      <a:accent1>
        <a:srgbClr val="00529B"/>
      </a:accent1>
      <a:accent2>
        <a:srgbClr val="46A33F"/>
      </a:accent2>
      <a:accent3>
        <a:srgbClr val="E5550D"/>
      </a:accent3>
      <a:accent4>
        <a:srgbClr val="6697C3"/>
      </a:accent4>
      <a:accent5>
        <a:srgbClr val="CDCDCD"/>
      </a:accent5>
      <a:accent6>
        <a:srgbClr val="AC0000"/>
      </a:accent6>
      <a:hlink>
        <a:srgbClr val="6697C3"/>
      </a:hlink>
      <a:folHlink>
        <a:srgbClr val="969696"/>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Gartner Blue">
      <a:srgbClr val="00529B"/>
    </a:custClr>
    <a:custClr name="Green">
      <a:srgbClr val="46A33F"/>
    </a:custClr>
    <a:custClr name="Orange">
      <a:srgbClr val="E5550D"/>
    </a:custClr>
    <a:custClr name="Gartner Blue 40%">
      <a:srgbClr val="6697C3"/>
    </a:custClr>
    <a:custClr name="Gold">
      <a:srgbClr val="FCAF17"/>
    </a:custClr>
    <a:custClr name="Purple">
      <a:srgbClr val="56129D"/>
    </a:custClr>
    <a:custClr name="Red">
      <a:srgbClr val="AC0000"/>
    </a:custClr>
    <a:custClr name="Dark Blue">
      <a:srgbClr val="00254C"/>
    </a:custClr>
    <a:custClr name="Grey 40%">
      <a:srgbClr val="666666"/>
    </a:custClr>
    <a:custClr name="Bright Blue">
      <a:srgbClr val="00A5E3"/>
    </a:custClr>
    <a:custClr name="Gartner Blue 70%">
      <a:srgbClr val="B2CBE1"/>
    </a:custClr>
    <a:custClr name="Green 70%">
      <a:srgbClr val="C7E3C5"/>
    </a:custClr>
    <a:custClr name="Orange 70%">
      <a:srgbClr val="F3CDB2"/>
    </a:custClr>
    <a:custClr name="Gartner Blue 10%">
      <a:srgbClr val="E0EAF3"/>
    </a:custClr>
    <a:custClr name="Gold 70%">
      <a:srgbClr val="FEDFA2"/>
    </a:custClr>
    <a:custClr name="Purple 70%">
      <a:srgbClr val="CCB7E1"/>
    </a:custClr>
    <a:custClr name="Red 40%">
      <a:srgbClr val="DE9999"/>
    </a:custClr>
    <a:custClr name="Dark Blue 70%">
      <a:srgbClr val="B2BDC9"/>
    </a:custClr>
    <a:custClr name="Grey 70%">
      <a:srgbClr val="B2B2B2"/>
    </a:custClr>
    <a:custClr name="Bright Blue 40%">
      <a:srgbClr val="99DBF4"/>
    </a:custClr>
    <a:custClr name="Med Blue">
      <a:srgbClr val="667C94"/>
    </a:custClr>
    <a:custClr name="Green 40%">
      <a:srgbClr val="90C88C"/>
    </a:custClr>
    <a:custClr name="Orange 40%">
      <a:srgbClr val="EF996E"/>
    </a:custClr>
    <a:custClr name="Gartner Blue 40%">
      <a:srgbClr val="A3C0DB"/>
    </a:custClr>
    <a:custClr name="Gold 40%">
      <a:srgbClr val="FDCF74"/>
    </a:custClr>
    <a:custClr name="Purple 40%">
      <a:srgbClr val="9470BA"/>
    </a:custClr>
    <a:custClr name="Red 40%">
      <a:srgbClr val="CD6666"/>
    </a:custClr>
    <a:custClr name="Dark Blue 40%">
      <a:srgbClr val="667C94"/>
    </a:custClr>
    <a:custClr name="Grey 50%">
      <a:srgbClr val="B2B2B2"/>
    </a:custClr>
    <a:custClr name="Bright Blue 40%">
      <a:srgbClr val="66C9EE"/>
    </a:custClr>
  </a:custClrLst>
</a:theme>
</file>

<file path=ppt/theme/theme9.xml><?xml version="1.0" encoding="utf-8"?>
<a:theme xmlns:a="http://schemas.openxmlformats.org/drawingml/2006/main" name="Office Theme">
  <a:themeElements>
    <a:clrScheme name="RIG-2015a">
      <a:dk1>
        <a:srgbClr val="000000"/>
      </a:dk1>
      <a:lt1>
        <a:srgbClr val="FFFFFF"/>
      </a:lt1>
      <a:dk2>
        <a:srgbClr val="FFFFFF"/>
      </a:dk2>
      <a:lt2>
        <a:srgbClr val="6E96D5"/>
      </a:lt2>
      <a:accent1>
        <a:srgbClr val="00529B"/>
      </a:accent1>
      <a:accent2>
        <a:srgbClr val="46A33F"/>
      </a:accent2>
      <a:accent3>
        <a:srgbClr val="E5550D"/>
      </a:accent3>
      <a:accent4>
        <a:srgbClr val="6E96D5"/>
      </a:accent4>
      <a:accent5>
        <a:srgbClr val="CDCDCD"/>
      </a:accent5>
      <a:accent6>
        <a:srgbClr val="AC0000"/>
      </a:accent6>
      <a:hlink>
        <a:srgbClr val="6E96D5"/>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Pages>22</Pages>
  <Words>3550</Words>
  <Application>Microsoft Office PowerPoint</Application>
  <PresentationFormat>Widescreen</PresentationFormat>
  <Paragraphs>549</Paragraphs>
  <Slides>40</Slides>
  <Notes>26</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40</vt:i4>
      </vt:variant>
    </vt:vector>
  </HeadingPairs>
  <TitlesOfParts>
    <vt:vector size="59" baseType="lpstr">
      <vt:lpstr>Arial Unicode MS</vt:lpstr>
      <vt:lpstr>Arial</vt:lpstr>
      <vt:lpstr>Arial Narrow</vt:lpstr>
      <vt:lpstr>Calibri</vt:lpstr>
      <vt:lpstr>GE Inspira</vt:lpstr>
      <vt:lpstr>Kristen ITC</vt:lpstr>
      <vt:lpstr>Times</vt:lpstr>
      <vt:lpstr>Times New Roman</vt:lpstr>
      <vt:lpstr>Wingdings</vt:lpstr>
      <vt:lpstr>Wingdings 3</vt:lpstr>
      <vt:lpstr>Generic White Master</vt:lpstr>
      <vt:lpstr>Grey Master</vt:lpstr>
      <vt:lpstr>White Master</vt:lpstr>
      <vt:lpstr>1_White Master</vt:lpstr>
      <vt:lpstr>blank</vt:lpstr>
      <vt:lpstr>2_White Master</vt:lpstr>
      <vt:lpstr>1_Generic White Master</vt:lpstr>
      <vt:lpstr>SS Master</vt:lpstr>
      <vt:lpstr>think-cell Slide</vt:lpstr>
      <vt:lpstr>Industry Disruptions Shape the Future of Model-based Systems Engineering</vt:lpstr>
      <vt:lpstr>No One Gets Credit for Avoiding Failures Like These!</vt:lpstr>
      <vt:lpstr>Key Issues</vt:lpstr>
      <vt:lpstr>Key Issues</vt:lpstr>
      <vt:lpstr>Top 12 CEO Business Priorities</vt:lpstr>
      <vt:lpstr>Speak to These Challenges to Gain Executive Attention</vt:lpstr>
      <vt:lpstr>External Macro Trends That Keep Executives Awake at Night!</vt:lpstr>
      <vt:lpstr>Digital Business Gains Executive Mindshare!</vt:lpstr>
      <vt:lpstr>“Digital Products” Accelerate the Need for Systems Engineering</vt:lpstr>
      <vt:lpstr>As Product Network Complexity Accelerates, Value Chains Need Systems-Centric NPD and NPI</vt:lpstr>
      <vt:lpstr>As Product Network Complexity Accelerates, Value Chains Need Systems-Centric NPD and NPI</vt:lpstr>
      <vt:lpstr>Digital Business Demands Systems and Systems-of-systems Thinking to Design Products</vt:lpstr>
      <vt:lpstr>Key Issues</vt:lpstr>
      <vt:lpstr>Ecosystems Will Also Be Part of Digital Business Models</vt:lpstr>
      <vt:lpstr>Balancing Innovation vs. Core Capability</vt:lpstr>
      <vt:lpstr>Hype Cycle for Discrete Manufacturing and PLM, 2017</vt:lpstr>
      <vt:lpstr>Hype Cycle for Discrete Manufacturing and PLM, 2017</vt:lpstr>
      <vt:lpstr>Facilities and Infrastructure as Digital Twins</vt:lpstr>
      <vt:lpstr>Not All Digital Twins Need to be High Fidelity Physics Models</vt:lpstr>
      <vt:lpstr>Digital Twins Drive Better Decisions</vt:lpstr>
      <vt:lpstr>Things and Processes Will Increasingly Involve  Digital Twins</vt:lpstr>
      <vt:lpstr>Systems Engineering and Systems Simulation Take Center Stage in the Next-Generation PLM Market</vt:lpstr>
      <vt:lpstr>Systems Engineering and Systems Simulation Take Center Stage in the Next-Generation PLM Market</vt:lpstr>
      <vt:lpstr>Coordinating MCAD, ECAD, and Software Development</vt:lpstr>
      <vt:lpstr>Key Issues</vt:lpstr>
      <vt:lpstr>The Challenge of Evolution</vt:lpstr>
      <vt:lpstr>The Digital Business Transformation Challenge</vt:lpstr>
      <vt:lpstr>PowerPoint Presentation</vt:lpstr>
      <vt:lpstr>Think Bimodal to Enable Next-Generation</vt:lpstr>
      <vt:lpstr>Principle 1 - Bimodal Strategy</vt:lpstr>
      <vt:lpstr>Identifying Business Priorities and Maps to Priorities</vt:lpstr>
      <vt:lpstr>Mode 1 Thinking: Evolving PLM Maturity </vt:lpstr>
      <vt:lpstr>Case Study: Aerospace Company Prioritizes Potential PLM Investments at Each Maturity Level</vt:lpstr>
      <vt:lpstr>Assess Technology Readiness, When to Manage Risk When Planning IT for Each Maturity Level</vt:lpstr>
      <vt:lpstr>Case Study: Aerospace Company Identifies Implementation Program Dependencies to Navigate Maturity Levels</vt:lpstr>
      <vt:lpstr>Case Study: Aerospace Company Defines PLM Implementation Program That Orchestrates IT Projects and Maturity Readiness</vt:lpstr>
      <vt:lpstr>Adopt “Mode 2” Opportunities and Expand Appropriately</vt:lpstr>
      <vt:lpstr>Change Management Is Key to Achieving Each Maturity Level</vt:lpstr>
      <vt:lpstr>Change Management Is Key to Achieving Each Maturity Level</vt:lpstr>
      <vt:lpstr>Summary</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2018-01-18T01:33:27Z</dcterms:created>
  <dcterms:modified xsi:type="dcterms:W3CDTF">2018-01-18T04:30:35Z</dcterms:modified>
</cp:coreProperties>
</file>