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4.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5.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6.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7.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trictFirstAndLastChars="0" saveSubsetFonts="1">
  <p:sldMasterIdLst>
    <p:sldMasterId id="2147484757" r:id="rId1"/>
    <p:sldMasterId id="2147484802" r:id="rId2"/>
    <p:sldMasterId id="2147484832" r:id="rId3"/>
    <p:sldMasterId id="2147484868" r:id="rId4"/>
    <p:sldMasterId id="2147484898" r:id="rId5"/>
    <p:sldMasterId id="2147484905" r:id="rId6"/>
    <p:sldMasterId id="2147484937" r:id="rId7"/>
    <p:sldMasterId id="2147484976" r:id="rId8"/>
  </p:sldMasterIdLst>
  <p:notesMasterIdLst>
    <p:notesMasterId r:id="rId49"/>
  </p:notesMasterIdLst>
  <p:handoutMasterIdLst>
    <p:handoutMasterId r:id="rId50"/>
  </p:handoutMasterIdLst>
  <p:sldIdLst>
    <p:sldId id="823" r:id="rId9"/>
    <p:sldId id="825" r:id="rId10"/>
    <p:sldId id="824" r:id="rId11"/>
    <p:sldId id="826" r:id="rId12"/>
    <p:sldId id="829" r:id="rId13"/>
    <p:sldId id="830" r:id="rId14"/>
    <p:sldId id="831" r:id="rId15"/>
    <p:sldId id="832" r:id="rId16"/>
    <p:sldId id="833" r:id="rId17"/>
    <p:sldId id="834" r:id="rId18"/>
    <p:sldId id="835" r:id="rId19"/>
    <p:sldId id="836" r:id="rId20"/>
    <p:sldId id="827" r:id="rId21"/>
    <p:sldId id="838" r:id="rId22"/>
    <p:sldId id="837" r:id="rId23"/>
    <p:sldId id="839" r:id="rId24"/>
    <p:sldId id="840" r:id="rId25"/>
    <p:sldId id="841" r:id="rId26"/>
    <p:sldId id="842" r:id="rId27"/>
    <p:sldId id="843" r:id="rId28"/>
    <p:sldId id="844" r:id="rId29"/>
    <p:sldId id="846" r:id="rId30"/>
    <p:sldId id="847" r:id="rId31"/>
    <p:sldId id="848" r:id="rId32"/>
    <p:sldId id="828" r:id="rId33"/>
    <p:sldId id="849" r:id="rId34"/>
    <p:sldId id="850" r:id="rId35"/>
    <p:sldId id="845" r:id="rId36"/>
    <p:sldId id="851" r:id="rId37"/>
    <p:sldId id="852" r:id="rId38"/>
    <p:sldId id="854" r:id="rId39"/>
    <p:sldId id="853" r:id="rId40"/>
    <p:sldId id="855" r:id="rId41"/>
    <p:sldId id="856" r:id="rId42"/>
    <p:sldId id="857" r:id="rId43"/>
    <p:sldId id="858" r:id="rId44"/>
    <p:sldId id="862" r:id="rId45"/>
    <p:sldId id="859" r:id="rId46"/>
    <p:sldId id="860" r:id="rId47"/>
    <p:sldId id="861" r:id="rId48"/>
  </p:sldIdLst>
  <p:sldSz cx="12192000" cy="6858000"/>
  <p:notesSz cx="7102475" cy="9388475"/>
  <p:custDataLst>
    <p:tags r:id="rId51"/>
  </p:custDataLst>
  <p:defaultTex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p:defaultTextStyle>
  <p:extLst>
    <p:ext uri="{521415D9-36F7-43E2-AB2F-B90AF26B5E84}">
      <p14:sectionLst xmlns:p14="http://schemas.microsoft.com/office/powerpoint/2010/main">
        <p14:section name="General" id="{52D8FA01-CA7C-4D36-A3EF-03AB62008C69}">
          <p14:sldIdLst>
            <p14:sldId id="823"/>
            <p14:sldId id="825"/>
            <p14:sldId id="824"/>
            <p14:sldId id="826"/>
            <p14:sldId id="829"/>
            <p14:sldId id="830"/>
            <p14:sldId id="831"/>
            <p14:sldId id="832"/>
            <p14:sldId id="833"/>
            <p14:sldId id="834"/>
            <p14:sldId id="835"/>
            <p14:sldId id="836"/>
            <p14:sldId id="827"/>
            <p14:sldId id="838"/>
            <p14:sldId id="837"/>
            <p14:sldId id="839"/>
            <p14:sldId id="840"/>
            <p14:sldId id="841"/>
            <p14:sldId id="842"/>
            <p14:sldId id="843"/>
            <p14:sldId id="844"/>
            <p14:sldId id="846"/>
            <p14:sldId id="847"/>
            <p14:sldId id="848"/>
            <p14:sldId id="828"/>
            <p14:sldId id="849"/>
            <p14:sldId id="850"/>
            <p14:sldId id="845"/>
            <p14:sldId id="851"/>
            <p14:sldId id="852"/>
            <p14:sldId id="854"/>
            <p14:sldId id="853"/>
            <p14:sldId id="855"/>
            <p14:sldId id="856"/>
            <p14:sldId id="857"/>
            <p14:sldId id="858"/>
            <p14:sldId id="862"/>
            <p14:sldId id="859"/>
            <p14:sldId id="860"/>
            <p14:sldId id="861"/>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957">
          <p15:clr>
            <a:srgbClr val="A4A3A4"/>
          </p15:clr>
        </p15:guide>
        <p15:guide id="2" orient="horz" pos="5757">
          <p15:clr>
            <a:srgbClr val="A4A3A4"/>
          </p15:clr>
        </p15:guide>
        <p15:guide id="3"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5F"/>
    <a:srgbClr val="00AEEF"/>
    <a:srgbClr val="CCCCCC"/>
    <a:srgbClr val="BC1C33"/>
    <a:srgbClr val="EE9A00"/>
    <a:srgbClr val="00A8B4"/>
    <a:srgbClr val="AF006E"/>
    <a:srgbClr val="470E80"/>
    <a:srgbClr val="C51D35"/>
    <a:srgbClr val="0025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5948" autoAdjust="0"/>
  </p:normalViewPr>
  <p:slideViewPr>
    <p:cSldViewPr snapToGrid="0">
      <p:cViewPr varScale="1">
        <p:scale>
          <a:sx n="78" d="100"/>
          <a:sy n="78" d="100"/>
        </p:scale>
        <p:origin x="77" y="163"/>
      </p:cViewPr>
      <p:guideLst/>
    </p:cSldViewPr>
  </p:slideViewPr>
  <p:outlineViewPr>
    <p:cViewPr>
      <p:scale>
        <a:sx n="33" d="100"/>
        <a:sy n="33" d="100"/>
      </p:scale>
      <p:origin x="0" y="-144600"/>
    </p:cViewPr>
  </p:outlineViewPr>
  <p:notesTextViewPr>
    <p:cViewPr>
      <p:scale>
        <a:sx n="100" d="100"/>
        <a:sy n="100" d="100"/>
      </p:scale>
      <p:origin x="0" y="0"/>
    </p:cViewPr>
  </p:notesTextViewPr>
  <p:sorterViewPr>
    <p:cViewPr varScale="1">
      <p:scale>
        <a:sx n="100" d="100"/>
        <a:sy n="100" d="100"/>
      </p:scale>
      <p:origin x="0" y="-4176"/>
    </p:cViewPr>
  </p:sorterViewPr>
  <p:notesViewPr>
    <p:cSldViewPr snapToGrid="0">
      <p:cViewPr>
        <p:scale>
          <a:sx n="75" d="100"/>
          <a:sy n="75" d="100"/>
        </p:scale>
        <p:origin x="3192" y="240"/>
      </p:cViewPr>
      <p:guideLst>
        <p:guide orient="horz" pos="2957"/>
        <p:guide orient="horz" pos="57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handoutMaster" Target="handoutMasters/handoutMaster1.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tags" Target="tags/tag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235008818342153"/>
          <c:y val="1.5740405961159616E-2"/>
          <c:w val="0.55764991181657853"/>
          <c:h val="0.96129501669434181"/>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2"/>
              </a:solidFill>
              <a:ln>
                <a:noFill/>
              </a:ln>
              <a:effectLst/>
            </c:spPr>
          </c:dPt>
          <c:dPt>
            <c:idx val="1"/>
            <c:invertIfNegative val="0"/>
            <c:bubble3D val="0"/>
            <c:spPr>
              <a:solidFill>
                <a:srgbClr val="FCAF17"/>
              </a:solidFill>
              <a:ln>
                <a:noFill/>
              </a:ln>
              <a:effectLst/>
            </c:spPr>
          </c:dPt>
          <c:dPt>
            <c:idx val="2"/>
            <c:invertIfNegative val="0"/>
            <c:bubble3D val="0"/>
            <c:spPr>
              <a:solidFill>
                <a:srgbClr val="FCAF17"/>
              </a:solidFill>
              <a:ln>
                <a:noFill/>
              </a:ln>
              <a:effectLst/>
            </c:spPr>
          </c:dPt>
          <c:dPt>
            <c:idx val="3"/>
            <c:invertIfNegative val="0"/>
            <c:bubble3D val="0"/>
            <c:spPr>
              <a:solidFill>
                <a:schemeClr val="accent2"/>
              </a:solidFill>
              <a:ln>
                <a:noFill/>
              </a:ln>
              <a:effectLst/>
            </c:spPr>
          </c:dPt>
          <c:dPt>
            <c:idx val="4"/>
            <c:invertIfNegative val="0"/>
            <c:bubble3D val="0"/>
            <c:spPr>
              <a:solidFill>
                <a:schemeClr val="accent2"/>
              </a:solidFill>
              <a:ln>
                <a:noFill/>
              </a:ln>
              <a:effectLst/>
            </c:spPr>
          </c:dPt>
          <c:dPt>
            <c:idx val="6"/>
            <c:invertIfNegative val="0"/>
            <c:bubble3D val="0"/>
            <c:spPr>
              <a:solidFill>
                <a:srgbClr val="46A33F"/>
              </a:solidFill>
              <a:ln>
                <a:noFill/>
              </a:ln>
              <a:effectLst/>
            </c:spPr>
          </c:dPt>
          <c:dPt>
            <c:idx val="7"/>
            <c:invertIfNegative val="0"/>
            <c:bubble3D val="0"/>
            <c:spPr>
              <a:solidFill>
                <a:srgbClr val="E5550D"/>
              </a:solidFill>
              <a:ln>
                <a:noFill/>
              </a:ln>
              <a:effectLst/>
            </c:spPr>
          </c:dPt>
          <c:dPt>
            <c:idx val="8"/>
            <c:invertIfNegative val="0"/>
            <c:bubble3D val="0"/>
            <c:spPr>
              <a:solidFill>
                <a:srgbClr val="E5550D"/>
              </a:solidFill>
              <a:ln>
                <a:noFill/>
              </a:ln>
              <a:effectLst/>
            </c:spPr>
          </c:dPt>
          <c:dPt>
            <c:idx val="9"/>
            <c:invertIfNegative val="0"/>
            <c:bubble3D val="0"/>
            <c:spPr>
              <a:solidFill>
                <a:srgbClr val="46A33F"/>
              </a:solidFill>
              <a:ln>
                <a:noFill/>
              </a:ln>
              <a:effectLst/>
            </c:spPr>
          </c:dPt>
          <c:dPt>
            <c:idx val="11"/>
            <c:invertIfNegative val="0"/>
            <c:bubble3D val="0"/>
            <c:spPr>
              <a:solidFill>
                <a:srgbClr val="FCAF17"/>
              </a:solidFill>
              <a:ln>
                <a:noFill/>
              </a:ln>
              <a:effectLst/>
            </c:spPr>
          </c:dPt>
          <c:dPt>
            <c:idx val="12"/>
            <c:invertIfNegative val="0"/>
            <c:bubble3D val="0"/>
          </c:dPt>
          <c:dPt>
            <c:idx val="13"/>
            <c:invertIfNegative val="0"/>
            <c:bubble3D val="0"/>
            <c:spPr>
              <a:solidFill>
                <a:srgbClr val="46A33F"/>
              </a:solidFill>
              <a:ln>
                <a:noFill/>
              </a:ln>
              <a:effectLst/>
            </c:spPr>
          </c:dPt>
          <c:dPt>
            <c:idx val="14"/>
            <c:invertIfNegative val="0"/>
            <c:bubble3D val="0"/>
            <c:spPr>
              <a:solidFill>
                <a:srgbClr val="FCAF17"/>
              </a:solidFill>
              <a:ln>
                <a:noFill/>
              </a:ln>
              <a:effectLst/>
            </c:spPr>
          </c:dPt>
          <c:dPt>
            <c:idx val="15"/>
            <c:invertIfNegative val="0"/>
            <c:bubble3D val="0"/>
            <c:spPr>
              <a:solidFill>
                <a:srgbClr val="E5550D"/>
              </a:solidFill>
              <a:ln>
                <a:noFill/>
              </a:ln>
              <a:effectLst/>
            </c:spPr>
          </c:dPt>
          <c:dPt>
            <c:idx val="16"/>
            <c:invertIfNegative val="0"/>
            <c:bubble3D val="0"/>
            <c:spPr>
              <a:solidFill>
                <a:srgbClr val="E5550D"/>
              </a:solidFill>
              <a:ln>
                <a:noFill/>
              </a:ln>
              <a:effectLst/>
            </c:spPr>
          </c:dPt>
          <c:dPt>
            <c:idx val="17"/>
            <c:invertIfNegative val="0"/>
            <c:bubble3D val="0"/>
            <c:spPr>
              <a:solidFill>
                <a:srgbClr val="FCAF17"/>
              </a:solidFill>
              <a:ln>
                <a:noFill/>
              </a:ln>
              <a:effectLst/>
            </c:spPr>
          </c:dPt>
          <c:dPt>
            <c:idx val="18"/>
            <c:invertIfNegative val="0"/>
            <c:bubble3D val="0"/>
            <c:spPr>
              <a:solidFill>
                <a:srgbClr val="E5550D"/>
              </a:solidFill>
              <a:ln>
                <a:noFill/>
              </a:ln>
              <a:effectLst/>
            </c:spPr>
          </c:dPt>
          <c:dPt>
            <c:idx val="19"/>
            <c:invertIfNegative val="0"/>
            <c:bubble3D val="0"/>
            <c:spPr>
              <a:solidFill>
                <a:srgbClr val="FCAF17"/>
              </a:solidFill>
              <a:ln>
                <a:noFill/>
              </a:ln>
              <a:effectLst/>
            </c:spPr>
          </c:dPt>
          <c:dPt>
            <c:idx val="20"/>
            <c:invertIfNegative val="0"/>
            <c:bubble3D val="0"/>
            <c:spPr>
              <a:solidFill>
                <a:srgbClr val="FCAF17"/>
              </a:solidFill>
              <a:ln>
                <a:noFill/>
              </a:ln>
              <a:effectLst/>
            </c:spPr>
          </c:dPt>
          <c:dPt>
            <c:idx val="21"/>
            <c:invertIfNegative val="0"/>
            <c:bubble3D val="0"/>
            <c:spPr>
              <a:solidFill>
                <a:srgbClr val="FCAF17"/>
              </a:solidFill>
              <a:ln>
                <a:noFill/>
              </a:ln>
              <a:effectLst/>
            </c:spPr>
          </c:dPt>
          <c:dPt>
            <c:idx val="22"/>
            <c:invertIfNegative val="0"/>
            <c:bubble3D val="0"/>
            <c:spPr>
              <a:solidFill>
                <a:srgbClr val="E5550D"/>
              </a:solidFill>
              <a:ln>
                <a:noFill/>
              </a:ln>
              <a:effectLst/>
            </c:spPr>
          </c:dPt>
          <c:dPt>
            <c:idx val="23"/>
            <c:invertIfNegative val="0"/>
            <c:bubble3D val="0"/>
            <c:spPr>
              <a:solidFill>
                <a:srgbClr val="7F7F7F"/>
              </a:solidFill>
              <a:ln>
                <a:noFill/>
              </a:ln>
              <a:effectLst/>
            </c:spPr>
          </c:dPt>
          <c:dPt>
            <c:idx val="24"/>
            <c:invertIfNegative val="0"/>
            <c:bubble3D val="0"/>
            <c:spPr>
              <a:solidFill>
                <a:srgbClr val="00529B"/>
              </a:solidFill>
              <a:ln>
                <a:noFill/>
              </a:ln>
              <a:effectLst/>
            </c:spPr>
          </c:dPt>
          <c:dPt>
            <c:idx val="25"/>
            <c:invertIfNegative val="0"/>
            <c:bubble3D val="0"/>
            <c:spPr>
              <a:solidFill>
                <a:srgbClr val="FCAF17"/>
              </a:solidFill>
              <a:ln>
                <a:noFill/>
              </a:ln>
              <a:effectLst/>
            </c:spPr>
          </c:dPt>
          <c:dPt>
            <c:idx val="26"/>
            <c:invertIfNegative val="0"/>
            <c:bubble3D val="0"/>
            <c:spPr>
              <a:solidFill>
                <a:srgbClr val="FCAF17"/>
              </a:solidFill>
              <a:ln>
                <a:noFill/>
              </a:ln>
              <a:effectLst/>
            </c:spPr>
          </c:dPt>
          <c:dPt>
            <c:idx val="27"/>
            <c:invertIfNegative val="0"/>
            <c:bubble3D val="0"/>
            <c:spPr>
              <a:solidFill>
                <a:srgbClr val="7F7F7F"/>
              </a:solidFill>
              <a:ln>
                <a:noFill/>
              </a:ln>
              <a:effectLst/>
            </c:spPr>
          </c:dPt>
          <c:dPt>
            <c:idx val="28"/>
            <c:invertIfNegative val="0"/>
            <c:bubble3D val="0"/>
            <c:spPr>
              <a:solidFill>
                <a:srgbClr val="B2B2B2"/>
              </a:solidFill>
              <a:ln>
                <a:noFill/>
              </a:ln>
              <a:effectLst/>
            </c:spPr>
          </c:dPt>
          <c:dLbls>
            <c:dLbl>
              <c:idx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1"/>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2"/>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3"/>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4"/>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5"/>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6"/>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7"/>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8"/>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9"/>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1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11"/>
              <c:spPr>
                <a:noFill/>
                <a:ln>
                  <a:noFill/>
                </a:ln>
                <a:effectLst/>
              </c:spPr>
              <c:txPr>
                <a:bodyPr rot="0" spcFirstLastPara="1" vertOverflow="ellipsis" vert="horz" wrap="square" anchor="ctr" anchorCtr="1"/>
                <a:lstStyle/>
                <a:p>
                  <a:pPr algn="l">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12"/>
              <c:spPr>
                <a:noFill/>
                <a:ln>
                  <a:noFill/>
                </a:ln>
                <a:effectLst/>
              </c:spPr>
              <c:txPr>
                <a:bodyPr rot="0" spcFirstLastPara="1" vertOverflow="ellipsis" vert="horz" wrap="square" anchor="ctr" anchorCtr="1"/>
                <a:lstStyle/>
                <a:p>
                  <a:pPr algn="l">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13"/>
              <c:spPr>
                <a:noFill/>
                <a:ln>
                  <a:noFill/>
                </a:ln>
                <a:effectLst/>
              </c:spPr>
              <c:txPr>
                <a:bodyPr rot="0" spcFirstLastPara="1" vertOverflow="ellipsis" vert="horz" wrap="square" anchor="ctr" anchorCtr="1"/>
                <a:lstStyle/>
                <a:p>
                  <a:pPr algn="l">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Lst>
            </c:dLbl>
            <c:dLbl>
              <c:idx val="14"/>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dLbl>
              <c:idx val="17"/>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dLbl>
              <c:idx val="19"/>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dLbl>
              <c:idx val="2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dLbl>
              <c:idx val="21"/>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dLbl>
              <c:idx val="25"/>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dLbl>
              <c:idx val="26"/>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dLbl>
              <c:idx val="28"/>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Sheet1!$A$2:$A$29</c:f>
              <c:strCache>
                <c:ptCount val="28"/>
                <c:pt idx="0">
                  <c:v>Macro economic growth/stability</c:v>
                </c:pt>
                <c:pt idx="1">
                  <c:v>Regulations</c:v>
                </c:pt>
                <c:pt idx="2">
                  <c:v>Political and social environment</c:v>
                </c:pt>
                <c:pt idx="3">
                  <c:v>Consumer behavior and demand</c:v>
                </c:pt>
                <c:pt idx="4">
                  <c:v>Changing business structure in specific industry</c:v>
                </c:pt>
                <c:pt idx="5">
                  <c:v>Advances in technology-innovation disruption</c:v>
                </c:pt>
                <c:pt idx="6">
                  <c:v>Industry competition</c:v>
                </c:pt>
                <c:pt idx="7">
                  <c:v>Currency exchange rate</c:v>
                </c:pt>
                <c:pt idx="8">
                  <c:v>General costs</c:v>
                </c:pt>
                <c:pt idx="9">
                  <c:v>Trade conditions</c:v>
                </c:pt>
                <c:pt idx="10">
                  <c:v>Digital change</c:v>
                </c:pt>
                <c:pt idx="11">
                  <c:v>Enviromental sustainability</c:v>
                </c:pt>
                <c:pt idx="12">
                  <c:v>IT change (other than digital)</c:v>
                </c:pt>
                <c:pt idx="13">
                  <c:v>Emerging  markets evolution</c:v>
                </c:pt>
                <c:pt idx="14">
                  <c:v>Demographic changes</c:v>
                </c:pt>
                <c:pt idx="15">
                  <c:v>Oil and other energy prices and sources</c:v>
                </c:pt>
                <c:pt idx="16">
                  <c:v>Access to capital/investor confidence</c:v>
                </c:pt>
                <c:pt idx="17">
                  <c:v>Workforce/talent/skills</c:v>
                </c:pt>
                <c:pt idx="18">
                  <c:v>Interest rates and inflation/deflation</c:v>
                </c:pt>
                <c:pt idx="19">
                  <c:v>Government spending and investment</c:v>
                </c:pt>
                <c:pt idx="20">
                  <c:v>Geopolitical situation</c:v>
                </c:pt>
                <c:pt idx="21">
                  <c:v>Globalization</c:v>
                </c:pt>
                <c:pt idx="22">
                  <c:v>Taxation</c:v>
                </c:pt>
                <c:pt idx="23">
                  <c:v>Organizational factor/not macro enviromental</c:v>
                </c:pt>
                <c:pt idx="24">
                  <c:v>Cybersecurity</c:v>
                </c:pt>
                <c:pt idx="25">
                  <c:v>Healthcare</c:v>
                </c:pt>
                <c:pt idx="26">
                  <c:v>Terrorism</c:v>
                </c:pt>
                <c:pt idx="27">
                  <c:v>Other</c:v>
                </c:pt>
              </c:strCache>
            </c:strRef>
          </c:cat>
          <c:val>
            <c:numRef>
              <c:f>Sheet1!$B$2:$B$29</c:f>
              <c:numCache>
                <c:formatCode>0%</c:formatCode>
                <c:ptCount val="28"/>
                <c:pt idx="0">
                  <c:v>0.16237113402061853</c:v>
                </c:pt>
                <c:pt idx="1">
                  <c:v>0.13144329896907217</c:v>
                </c:pt>
                <c:pt idx="2">
                  <c:v>0.13144329896907217</c:v>
                </c:pt>
                <c:pt idx="3">
                  <c:v>0.12371134020618557</c:v>
                </c:pt>
                <c:pt idx="4">
                  <c:v>0.1134020618556701</c:v>
                </c:pt>
                <c:pt idx="5">
                  <c:v>0.1056701030927835</c:v>
                </c:pt>
                <c:pt idx="6">
                  <c:v>9.793814432989692E-2</c:v>
                </c:pt>
                <c:pt idx="7">
                  <c:v>7.9896907216494839E-2</c:v>
                </c:pt>
                <c:pt idx="8">
                  <c:v>6.9587628865979384E-2</c:v>
                </c:pt>
                <c:pt idx="9">
                  <c:v>6.4432989690721656E-2</c:v>
                </c:pt>
                <c:pt idx="10">
                  <c:v>6.4432989690721656E-2</c:v>
                </c:pt>
                <c:pt idx="11">
                  <c:v>5.9278350515463922E-2</c:v>
                </c:pt>
                <c:pt idx="12">
                  <c:v>6.1855670103092793E-2</c:v>
                </c:pt>
                <c:pt idx="13">
                  <c:v>5.6701030927835051E-2</c:v>
                </c:pt>
                <c:pt idx="14">
                  <c:v>5.4123711340206188E-2</c:v>
                </c:pt>
                <c:pt idx="15">
                  <c:v>4.896907216494846E-2</c:v>
                </c:pt>
                <c:pt idx="16">
                  <c:v>4.6391752577319589E-2</c:v>
                </c:pt>
                <c:pt idx="17">
                  <c:v>4.3814432989690733E-2</c:v>
                </c:pt>
                <c:pt idx="18">
                  <c:v>4.1237113402061848E-2</c:v>
                </c:pt>
                <c:pt idx="19">
                  <c:v>3.6082474226804127E-2</c:v>
                </c:pt>
                <c:pt idx="20">
                  <c:v>3.0927835051546389E-2</c:v>
                </c:pt>
                <c:pt idx="21">
                  <c:v>3.0927835051546389E-2</c:v>
                </c:pt>
                <c:pt idx="22">
                  <c:v>1.804123711340206E-2</c:v>
                </c:pt>
                <c:pt idx="23">
                  <c:v>1.804123711340206E-2</c:v>
                </c:pt>
                <c:pt idx="24">
                  <c:v>1.804123711340206E-2</c:v>
                </c:pt>
                <c:pt idx="25">
                  <c:v>7.7319587628866E-3</c:v>
                </c:pt>
                <c:pt idx="26">
                  <c:v>5.1546391752577301E-3</c:v>
                </c:pt>
                <c:pt idx="27">
                  <c:v>2.8350515463917529E-2</c:v>
                </c:pt>
              </c:numCache>
            </c:numRef>
          </c:val>
        </c:ser>
        <c:dLbls>
          <c:showLegendKey val="0"/>
          <c:showVal val="0"/>
          <c:showCatName val="0"/>
          <c:showSerName val="0"/>
          <c:showPercent val="0"/>
          <c:showBubbleSize val="0"/>
        </c:dLbls>
        <c:gapWidth val="40"/>
        <c:axId val="294976536"/>
        <c:axId val="294977320"/>
      </c:barChart>
      <c:catAx>
        <c:axId val="294976536"/>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94977320"/>
        <c:crosses val="autoZero"/>
        <c:auto val="1"/>
        <c:lblAlgn val="ctr"/>
        <c:lblOffset val="0"/>
        <c:noMultiLvlLbl val="0"/>
      </c:catAx>
      <c:valAx>
        <c:axId val="294977320"/>
        <c:scaling>
          <c:orientation val="minMax"/>
        </c:scaling>
        <c:delete val="1"/>
        <c:axPos val="b"/>
        <c:numFmt formatCode="0%" sourceLinked="1"/>
        <c:majorTickMark val="out"/>
        <c:minorTickMark val="none"/>
        <c:tickLblPos val="nextTo"/>
        <c:crossAx val="294976536"/>
        <c:crosses val="max"/>
        <c:crossBetween val="between"/>
      </c:valAx>
      <c:spPr>
        <a:noFill/>
        <a:ln>
          <a:noFill/>
        </a:ln>
        <a:effectLst/>
      </c:spPr>
    </c:plotArea>
    <c:plotVisOnly val="1"/>
    <c:dispBlanksAs val="gap"/>
    <c:showDLblsOverMax val="0"/>
  </c:chart>
  <c:spPr>
    <a:noFill/>
    <a:ln>
      <a:noFill/>
    </a:ln>
    <a:effectLst/>
  </c:spPr>
  <c:txPr>
    <a:bodyPr/>
    <a:lstStyle/>
    <a:p>
      <a:pPr>
        <a:defRPr sz="9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38064089139116"/>
          <c:y val="6.8716338380392858E-2"/>
          <c:w val="0.62095481398054542"/>
          <c:h val="0.81418069385381076"/>
        </c:manualLayout>
      </c:layout>
      <c:pieChart>
        <c:varyColors val="1"/>
        <c:ser>
          <c:idx val="0"/>
          <c:order val="0"/>
          <c:tx>
            <c:strRef>
              <c:f>'Barriers DB'!$D$4</c:f>
              <c:strCache>
                <c:ptCount val="1"/>
                <c:pt idx="0">
                  <c:v>All MFG</c:v>
                </c:pt>
              </c:strCache>
            </c:strRef>
          </c:tx>
          <c:spPr>
            <a:ln w="12700">
              <a:solidFill>
                <a:schemeClr val="bg1"/>
              </a:solidFill>
            </a:ln>
          </c:spPr>
          <c:dPt>
            <c:idx val="0"/>
            <c:bubble3D val="0"/>
            <c:spPr>
              <a:solidFill>
                <a:srgbClr val="00529B"/>
              </a:solidFill>
              <a:ln w="12700">
                <a:solidFill>
                  <a:schemeClr val="bg1"/>
                </a:solidFill>
              </a:ln>
              <a:effectLst/>
            </c:spPr>
          </c:dPt>
          <c:dPt>
            <c:idx val="1"/>
            <c:bubble3D val="0"/>
            <c:spPr>
              <a:solidFill>
                <a:srgbClr val="46A33F"/>
              </a:solidFill>
              <a:ln w="12700">
                <a:solidFill>
                  <a:schemeClr val="bg1"/>
                </a:solidFill>
              </a:ln>
              <a:effectLst/>
            </c:spPr>
          </c:dPt>
          <c:dPt>
            <c:idx val="2"/>
            <c:bubble3D val="0"/>
            <c:spPr>
              <a:solidFill>
                <a:srgbClr val="FCAF17"/>
              </a:solidFill>
              <a:ln w="12700">
                <a:solidFill>
                  <a:schemeClr val="bg1"/>
                </a:solidFill>
              </a:ln>
              <a:effectLst/>
            </c:spPr>
          </c:dPt>
          <c:dPt>
            <c:idx val="3"/>
            <c:bubble3D val="0"/>
            <c:spPr>
              <a:solidFill>
                <a:srgbClr val="6697C3"/>
              </a:solidFill>
              <a:ln w="12700">
                <a:solidFill>
                  <a:schemeClr val="bg1"/>
                </a:solidFill>
              </a:ln>
              <a:effectLst/>
            </c:spPr>
          </c:dPt>
          <c:dPt>
            <c:idx val="4"/>
            <c:bubble3D val="0"/>
            <c:spPr>
              <a:solidFill>
                <a:srgbClr val="6697C3"/>
              </a:solidFill>
              <a:ln w="12700">
                <a:solidFill>
                  <a:schemeClr val="bg1"/>
                </a:solidFill>
              </a:ln>
              <a:effectLst/>
            </c:spPr>
          </c:dPt>
          <c:dPt>
            <c:idx val="5"/>
            <c:bubble3D val="0"/>
            <c:spPr>
              <a:solidFill>
                <a:srgbClr val="6697C3"/>
              </a:solidFill>
              <a:ln w="12700">
                <a:solidFill>
                  <a:schemeClr val="bg1"/>
                </a:solidFill>
              </a:ln>
              <a:effectLst/>
            </c:spPr>
          </c:dPt>
          <c:dPt>
            <c:idx val="6"/>
            <c:bubble3D val="0"/>
            <c:spPr>
              <a:solidFill>
                <a:srgbClr val="6697C3"/>
              </a:solidFill>
              <a:ln w="12700">
                <a:solidFill>
                  <a:schemeClr val="bg1"/>
                </a:solidFill>
              </a:ln>
              <a:effectLst/>
            </c:spPr>
          </c:dPt>
          <c:dPt>
            <c:idx val="7"/>
            <c:bubble3D val="0"/>
            <c:spPr>
              <a:solidFill>
                <a:srgbClr val="6697C3">
                  <a:alpha val="30196"/>
                </a:srgbClr>
              </a:solidFill>
              <a:ln w="12700">
                <a:solidFill>
                  <a:schemeClr val="bg1"/>
                </a:solidFill>
              </a:ln>
              <a:effectLst/>
            </c:spPr>
          </c:dPt>
          <c:dLbls>
            <c:dLbl>
              <c:idx val="0"/>
              <c:layout>
                <c:manualLayout>
                  <c:x val="-0.17510306030399059"/>
                  <c:y val="8.4940489255636173E-2"/>
                </c:manualLayout>
              </c:layout>
              <c:tx>
                <c:rich>
                  <a:bodyPr rot="0" spcFirstLastPara="1" vertOverflow="ellipsis" vert="horz" wrap="square" lIns="38100" tIns="19050" rIns="38100" bIns="19050" anchor="ctr" anchorCtr="1">
                    <a:noAutofit/>
                  </a:bodyPr>
                  <a:lstStyle/>
                  <a:p>
                    <a:pPr>
                      <a:defRPr sz="1800" b="0" i="0" u="none" strike="noStrike" kern="1200" baseline="0">
                        <a:solidFill>
                          <a:schemeClr val="tx1">
                            <a:lumMod val="75000"/>
                            <a:lumOff val="25000"/>
                          </a:schemeClr>
                        </a:solidFill>
                        <a:latin typeface="+mn-lt"/>
                        <a:ea typeface="+mn-ea"/>
                        <a:cs typeface="+mn-cs"/>
                      </a:defRPr>
                    </a:pPr>
                    <a:fld id="{D4F2D208-BD3F-4318-8328-8F624F18D759}" type="CATEGORYNAME">
                      <a:rPr lang="en-US" sz="1800" b="0" smtClean="0">
                        <a:solidFill>
                          <a:schemeClr val="bg1"/>
                        </a:solidFill>
                      </a:rPr>
                      <a:pPr>
                        <a:defRPr sz="1800"/>
                      </a:pPr>
                      <a:t>[CATEGORY NAME]</a:t>
                    </a:fld>
                    <a:endParaRPr lang="en-US" sz="1800" b="0" baseline="0" dirty="0">
                      <a:solidFill>
                        <a:schemeClr val="bg1"/>
                      </a:solidFill>
                    </a:endParaRPr>
                  </a:p>
                  <a:p>
                    <a:pPr>
                      <a:defRPr sz="1800"/>
                    </a:pPr>
                    <a:fld id="{6557B343-DB09-422A-BB67-3A87781C8F4F}" type="VALUE">
                      <a:rPr lang="en-US" sz="1800" b="0" baseline="0">
                        <a:solidFill>
                          <a:schemeClr val="bg1"/>
                        </a:solidFill>
                      </a:rPr>
                      <a:pPr>
                        <a:defRPr sz="1800"/>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30190151487638717"/>
                      <c:h val="0.24767094902610859"/>
                    </c:manualLayout>
                  </c15:layout>
                  <c15:dlblFieldTable/>
                  <c15:showDataLabelsRange val="0"/>
                </c:ext>
              </c:extLst>
            </c:dLbl>
            <c:dLbl>
              <c:idx val="1"/>
              <c:layout>
                <c:manualLayout>
                  <c:x val="0.11902701281510791"/>
                  <c:y val="-0.14868787657675303"/>
                </c:manualLayout>
              </c:layout>
              <c:tx>
                <c:rich>
                  <a:bodyPr rot="0" spcFirstLastPara="1" vertOverflow="ellipsis" vert="horz" wrap="square" lIns="38100" tIns="19050" rIns="38100" bIns="19050" anchor="ctr" anchorCtr="1">
                    <a:noAutofit/>
                  </a:bodyPr>
                  <a:lstStyle/>
                  <a:p>
                    <a:pPr>
                      <a:defRPr sz="1800" b="0" i="0" u="none" strike="noStrike" kern="1200" baseline="0">
                        <a:solidFill>
                          <a:schemeClr val="bg1"/>
                        </a:solidFill>
                        <a:latin typeface="+mn-lt"/>
                        <a:ea typeface="+mn-ea"/>
                        <a:cs typeface="+mn-cs"/>
                      </a:defRPr>
                    </a:pPr>
                    <a:fld id="{66F849BC-56F8-4417-AF81-7C2CD392A97D}" type="CATEGORYNAME">
                      <a:rPr lang="en-US" sz="1800" b="0" smtClean="0"/>
                      <a:pPr>
                        <a:defRPr sz="1800">
                          <a:solidFill>
                            <a:schemeClr val="bg1"/>
                          </a:solidFill>
                        </a:defRPr>
                      </a:pPr>
                      <a:t>[CATEGORY NAME]</a:t>
                    </a:fld>
                    <a:r>
                      <a:rPr lang="en-US" sz="1800" b="0" baseline="0" dirty="0" smtClean="0"/>
                      <a:t> </a:t>
                    </a:r>
                    <a:fld id="{9363B398-F371-47F5-A8D9-382C532BE973}" type="VALUE">
                      <a:rPr lang="en-US" sz="1800" b="0" baseline="0"/>
                      <a:pPr>
                        <a:defRPr sz="1800">
                          <a:solidFill>
                            <a:schemeClr val="bg1"/>
                          </a:solidFill>
                        </a:defRPr>
                      </a:pPr>
                      <a:t>[VALUE]</a:t>
                    </a:fld>
                    <a:endParaRPr lang="en-US" sz="1800" b="0" baseline="0" dirty="0" smtClean="0"/>
                  </a:p>
                </c:rich>
              </c:tx>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3388122863627117"/>
                      <c:h val="0.27987125293548826"/>
                    </c:manualLayout>
                  </c15:layout>
                  <c15:dlblFieldTable/>
                  <c15:showDataLabelsRange val="0"/>
                </c:ext>
              </c:extLst>
            </c:dLbl>
            <c:dLbl>
              <c:idx val="2"/>
              <c:layout>
                <c:manualLayout>
                  <c:x val="0.18985879355754107"/>
                  <c:y val="-4.9891977414238328E-2"/>
                </c:manualLayout>
              </c:layout>
              <c:tx>
                <c:rich>
                  <a:bodyPr rot="0" spcFirstLastPara="1" vertOverflow="ellipsis" vert="horz" wrap="square" lIns="38100" tIns="19050" rIns="38100" bIns="19050" anchor="ctr" anchorCtr="1">
                    <a:noAutofit/>
                  </a:bodyPr>
                  <a:lstStyle/>
                  <a:p>
                    <a:pPr>
                      <a:defRPr sz="1800" b="0" i="0" u="none" strike="noStrike" kern="1200" baseline="0">
                        <a:solidFill>
                          <a:schemeClr val="bg1"/>
                        </a:solidFill>
                        <a:latin typeface="+mn-lt"/>
                        <a:ea typeface="+mn-ea"/>
                        <a:cs typeface="+mn-cs"/>
                      </a:defRPr>
                    </a:pPr>
                    <a:fld id="{8A50F749-4194-47B5-B93F-99B7D3838301}" type="CATEGORYNAME">
                      <a:rPr lang="en-US" sz="1800" b="0" smtClean="0"/>
                      <a:pPr>
                        <a:defRPr sz="1800">
                          <a:solidFill>
                            <a:schemeClr val="bg1"/>
                          </a:solidFill>
                        </a:defRPr>
                      </a:pPr>
                      <a:t>[CATEGORY NAME]</a:t>
                    </a:fld>
                    <a:endParaRPr lang="en-US" sz="1800" b="0" dirty="0" smtClean="0"/>
                  </a:p>
                  <a:p>
                    <a:pPr>
                      <a:defRPr sz="1800">
                        <a:solidFill>
                          <a:schemeClr val="bg1"/>
                        </a:solidFill>
                      </a:defRPr>
                    </a:pPr>
                    <a:fld id="{B0511F2F-CD09-4247-8656-40D0D2A49BDD}" type="VALUE">
                      <a:rPr lang="en-US" sz="1800" b="0" baseline="0" smtClean="0"/>
                      <a:pPr>
                        <a:defRPr sz="1800">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30087078679400114"/>
                      <c:h val="0.29974858405857163"/>
                    </c:manualLayout>
                  </c15:layout>
                  <c15:dlblFieldTable/>
                  <c15:showDataLabelsRange val="0"/>
                </c:ext>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'Barriers DB'!$A$5:$A$12</c:f>
              <c:strCache>
                <c:ptCount val="8"/>
                <c:pt idx="0">
                  <c:v>Culture</c:v>
                </c:pt>
                <c:pt idx="1">
                  <c:v>Talent</c:v>
                </c:pt>
                <c:pt idx="2">
                  <c:v>Resources</c:v>
                </c:pt>
                <c:pt idx="3">
                  <c:v>Other</c:v>
                </c:pt>
                <c:pt idx="4">
                  <c:v>CEO Commitment</c:v>
                </c:pt>
                <c:pt idx="5">
                  <c:v>Board commitment</c:v>
                </c:pt>
                <c:pt idx="6">
                  <c:v>None of the above</c:v>
                </c:pt>
                <c:pt idx="7">
                  <c:v>IT Organization</c:v>
                </c:pt>
              </c:strCache>
            </c:strRef>
          </c:cat>
          <c:val>
            <c:numRef>
              <c:f>'Barriers DB'!$D$5:$D$12</c:f>
              <c:numCache>
                <c:formatCode>0%</c:formatCode>
                <c:ptCount val="8"/>
                <c:pt idx="0">
                  <c:v>0.44313725490196076</c:v>
                </c:pt>
                <c:pt idx="1">
                  <c:v>0.19215686274509805</c:v>
                </c:pt>
                <c:pt idx="2">
                  <c:v>0.18431372549019609</c:v>
                </c:pt>
                <c:pt idx="3">
                  <c:v>6.6666666666666666E-2</c:v>
                </c:pt>
                <c:pt idx="4">
                  <c:v>5.8823529411764712E-2</c:v>
                </c:pt>
                <c:pt idx="5">
                  <c:v>4.3137254901960784E-2</c:v>
                </c:pt>
                <c:pt idx="6">
                  <c:v>7.8431372549019607E-3</c:v>
                </c:pt>
                <c:pt idx="7">
                  <c:v>3.9215686274509812E-3</c:v>
                </c:pt>
              </c:numCache>
            </c:numRef>
          </c:val>
        </c:ser>
        <c:dLbls>
          <c:showLegendKey val="0"/>
          <c:showVal val="0"/>
          <c:showCatName val="0"/>
          <c:showSerName val="0"/>
          <c:showPercent val="0"/>
          <c:showBubbleSize val="0"/>
          <c:showLeaderLines val="1"/>
        </c:dLbls>
        <c:firstSliceAng val="0"/>
      </c:pieChart>
      <c:spPr>
        <a:noFill/>
        <a:ln w="25400">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FCAF17"/>
              </a:solidFill>
              <a:ln>
                <a:noFill/>
              </a:ln>
              <a:effectLst/>
            </c:spPr>
          </c:dPt>
          <c:dPt>
            <c:idx val="1"/>
            <c:invertIfNegative val="0"/>
            <c:bubble3D val="0"/>
            <c:spPr>
              <a:solidFill>
                <a:srgbClr val="46A33F"/>
              </a:solidFill>
              <a:ln>
                <a:noFill/>
              </a:ln>
              <a:effectLst/>
            </c:spPr>
          </c:dPt>
          <c:dPt>
            <c:idx val="2"/>
            <c:invertIfNegative val="0"/>
            <c:bubble3D val="0"/>
            <c:spPr>
              <a:solidFill>
                <a:srgbClr val="46A33F"/>
              </a:solidFill>
              <a:ln>
                <a:noFill/>
              </a:ln>
              <a:effectLst/>
            </c:spPr>
          </c:dPt>
          <c:dLbls>
            <c:dLbl>
              <c:idx val="2"/>
              <c:layout>
                <c:manualLayout>
                  <c:x val="-4.1027175743893092E-3"/>
                  <c:y val="-2.9470583020952887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Do not have digital initiative</c:v>
                </c:pt>
                <c:pt idx="1">
                  <c:v>Desire/Ambition</c:v>
                </c:pt>
                <c:pt idx="2">
                  <c:v>Designing</c:v>
                </c:pt>
                <c:pt idx="3">
                  <c:v>Delivering</c:v>
                </c:pt>
                <c:pt idx="4">
                  <c:v>Scaling</c:v>
                </c:pt>
                <c:pt idx="5">
                  <c:v>Harvesting/Refining</c:v>
                </c:pt>
              </c:strCache>
            </c:strRef>
          </c:cat>
          <c:val>
            <c:numRef>
              <c:f>Sheet1!$B$2:$B$7</c:f>
              <c:numCache>
                <c:formatCode>0%</c:formatCode>
                <c:ptCount val="6"/>
                <c:pt idx="0">
                  <c:v>0.08</c:v>
                </c:pt>
                <c:pt idx="1">
                  <c:v>0.15</c:v>
                </c:pt>
                <c:pt idx="2">
                  <c:v>0.35</c:v>
                </c:pt>
                <c:pt idx="3">
                  <c:v>0.28000000000000003</c:v>
                </c:pt>
                <c:pt idx="4">
                  <c:v>0.12</c:v>
                </c:pt>
                <c:pt idx="5">
                  <c:v>0.02</c:v>
                </c:pt>
              </c:numCache>
            </c:numRef>
          </c:val>
        </c:ser>
        <c:dLbls>
          <c:dLblPos val="outEnd"/>
          <c:showLegendKey val="0"/>
          <c:showVal val="1"/>
          <c:showCatName val="0"/>
          <c:showSerName val="0"/>
          <c:showPercent val="0"/>
          <c:showBubbleSize val="0"/>
        </c:dLbls>
        <c:gapWidth val="40"/>
        <c:axId val="392019960"/>
        <c:axId val="392020352"/>
      </c:barChart>
      <c:catAx>
        <c:axId val="392019960"/>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92020352"/>
        <c:crosses val="autoZero"/>
        <c:auto val="1"/>
        <c:lblAlgn val="ctr"/>
        <c:lblOffset val="100"/>
        <c:noMultiLvlLbl val="0"/>
      </c:catAx>
      <c:valAx>
        <c:axId val="392020352"/>
        <c:scaling>
          <c:orientation val="minMax"/>
        </c:scaling>
        <c:delete val="1"/>
        <c:axPos val="b"/>
        <c:numFmt formatCode="0%" sourceLinked="1"/>
        <c:majorTickMark val="none"/>
        <c:minorTickMark val="none"/>
        <c:tickLblPos val="nextTo"/>
        <c:crossAx val="392019960"/>
        <c:crosses val="autoZero"/>
        <c:crossBetween val="between"/>
      </c:valAx>
      <c:spPr>
        <a:noFill/>
        <a:ln>
          <a:noFill/>
        </a:ln>
        <a:effectLst/>
      </c:spPr>
    </c:plotArea>
    <c:plotVisOnly val="1"/>
    <c:dispBlanksAs val="gap"/>
    <c:showDLblsOverMax val="0"/>
  </c:chart>
  <c:spPr>
    <a:noFill/>
    <a:ln>
      <a:noFill/>
    </a:ln>
    <a:effectLst/>
  </c:spPr>
  <c:txPr>
    <a:bodyPr/>
    <a:lstStyle/>
    <a:p>
      <a:pPr>
        <a:defRPr sz="16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bg1">
                <a:lumMod val="85000"/>
              </a:schemeClr>
            </a:solidFill>
            <a:ln>
              <a:noFill/>
            </a:ln>
            <a:effectLst/>
          </c:spPr>
          <c:invertIfNegative val="0"/>
          <c:dLbls>
            <c:dLbl>
              <c:idx val="0"/>
              <c:layout>
                <c:manualLayout>
                  <c:x val="-1.3568090983843371E-2"/>
                  <c:y val="-7.8766010334931288E-3"/>
                </c:manualLayout>
              </c:layout>
              <c:tx>
                <c:rich>
                  <a:bodyPr/>
                  <a:lstStyle/>
                  <a:p>
                    <a:fld id="{5C80FFD2-8728-447A-BD04-77DE466E3110}" type="VALUE">
                      <a:rPr lang="en-US">
                        <a:solidFill>
                          <a:schemeClr val="tx1"/>
                        </a:solidFill>
                      </a:rPr>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layout>
                    <c:manualLayout>
                      <c:w val="0.27993250854059692"/>
                      <c:h val="0.14618741301764576"/>
                    </c:manualLayout>
                  </c15:layout>
                  <c15:dlblFieldTable/>
                  <c15:showDataLabelsRange val="0"/>
                </c:ext>
              </c:extLst>
            </c:dLbl>
            <c:spPr>
              <a:noFill/>
              <a:ln>
                <a:noFill/>
              </a:ln>
              <a:effectLst/>
            </c:spPr>
            <c:txPr>
              <a:bodyPr rot="0" spcFirstLastPara="1" vertOverflow="ellipsis" vert="horz" wrap="square" anchor="ctr" anchorCtr="1"/>
              <a:lstStyle/>
              <a:p>
                <a:pPr>
                  <a:defRPr sz="28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Category 1</c:v>
                </c:pt>
              </c:strCache>
            </c:strRef>
          </c:cat>
          <c:val>
            <c:numRef>
              <c:f>Sheet1!$B$2</c:f>
              <c:numCache>
                <c:formatCode>0%</c:formatCode>
                <c:ptCount val="1"/>
                <c:pt idx="0">
                  <c:v>0.08</c:v>
                </c:pt>
              </c:numCache>
            </c:numRef>
          </c:val>
        </c:ser>
        <c:ser>
          <c:idx val="1"/>
          <c:order val="1"/>
          <c:tx>
            <c:strRef>
              <c:f>Sheet1!$C$1</c:f>
              <c:strCache>
                <c:ptCount val="1"/>
                <c:pt idx="0">
                  <c:v>Series 2</c:v>
                </c:pt>
              </c:strCache>
            </c:strRef>
          </c:tx>
          <c:spPr>
            <a:solidFill>
              <a:srgbClr val="B2B2B2"/>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Category 1</c:v>
                </c:pt>
              </c:strCache>
            </c:strRef>
          </c:cat>
          <c:val>
            <c:numRef>
              <c:f>Sheet1!$C$2</c:f>
              <c:numCache>
                <c:formatCode>0%</c:formatCode>
                <c:ptCount val="1"/>
                <c:pt idx="0">
                  <c:v>0.2</c:v>
                </c:pt>
              </c:numCache>
            </c:numRef>
          </c:val>
        </c:ser>
        <c:ser>
          <c:idx val="2"/>
          <c:order val="2"/>
          <c:tx>
            <c:strRef>
              <c:f>Sheet1!$D$1</c:f>
              <c:strCache>
                <c:ptCount val="1"/>
                <c:pt idx="0">
                  <c:v>Series 3</c:v>
                </c:pt>
              </c:strCache>
            </c:strRef>
          </c:tx>
          <c:spPr>
            <a:solidFill>
              <a:srgbClr val="7F7F7F"/>
            </a:solidFill>
            <a:ln>
              <a:noFill/>
            </a:ln>
            <a:effectLst/>
          </c:spPr>
          <c:invertIfNegative val="0"/>
          <c:dLbls>
            <c:dLbl>
              <c:idx val="0"/>
              <c:layout>
                <c:manualLayout>
                  <c:x val="2.2615265562439275E-3"/>
                  <c:y val="3.1507148368018776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0.30706869050828345"/>
                      <c:h val="0.21234981977132167"/>
                    </c:manualLayout>
                  </c15:layout>
                </c:ext>
              </c:extLst>
            </c:dLbl>
            <c:spPr>
              <a:noFill/>
              <a:ln>
                <a:noFill/>
              </a:ln>
              <a:effectLst/>
            </c:spPr>
            <c:txPr>
              <a:bodyPr rot="0" spcFirstLastPara="1" vertOverflow="ellipsis" vert="horz" wrap="square" anchor="ctr" anchorCtr="1"/>
              <a:lstStyle/>
              <a:p>
                <a:pPr>
                  <a:defRPr sz="28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Category 1</c:v>
                </c:pt>
              </c:strCache>
            </c:strRef>
          </c:cat>
          <c:val>
            <c:numRef>
              <c:f>Sheet1!$D$2</c:f>
              <c:numCache>
                <c:formatCode>0%</c:formatCode>
                <c:ptCount val="1"/>
                <c:pt idx="0">
                  <c:v>7.0000000000000007E-2</c:v>
                </c:pt>
              </c:numCache>
            </c:numRef>
          </c:val>
        </c:ser>
        <c:ser>
          <c:idx val="3"/>
          <c:order val="3"/>
          <c:tx>
            <c:strRef>
              <c:f>Sheet1!$E$1</c:f>
              <c:strCache>
                <c:ptCount val="1"/>
                <c:pt idx="0">
                  <c:v>Series 4</c:v>
                </c:pt>
              </c:strCache>
            </c:strRef>
          </c:tx>
          <c:spPr>
            <a:solidFill>
              <a:srgbClr val="666666"/>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Category 1</c:v>
                </c:pt>
              </c:strCache>
            </c:strRef>
          </c:cat>
          <c:val>
            <c:numRef>
              <c:f>Sheet1!$E$2</c:f>
              <c:numCache>
                <c:formatCode>0%</c:formatCode>
                <c:ptCount val="1"/>
                <c:pt idx="0">
                  <c:v>0.19</c:v>
                </c:pt>
              </c:numCache>
            </c:numRef>
          </c:val>
        </c:ser>
        <c:ser>
          <c:idx val="4"/>
          <c:order val="4"/>
          <c:tx>
            <c:strRef>
              <c:f>Sheet1!$F$1</c:f>
              <c:strCache>
                <c:ptCount val="1"/>
                <c:pt idx="0">
                  <c:v>Series 5</c:v>
                </c:pt>
              </c:strCache>
            </c:strRef>
          </c:tx>
          <c:spPr>
            <a:solidFill>
              <a:srgbClr val="6697C3"/>
            </a:solidFill>
            <a:ln>
              <a:noFill/>
            </a:ln>
            <a:effectLst/>
          </c:spPr>
          <c:invertIfNegative val="0"/>
          <c:dPt>
            <c:idx val="0"/>
            <c:invertIfNegative val="0"/>
            <c:bubble3D val="0"/>
            <c:spPr>
              <a:solidFill>
                <a:srgbClr val="6697C3"/>
              </a:solidFill>
              <a:ln>
                <a:noFill/>
              </a:ln>
              <a:effectLst/>
            </c:spPr>
          </c:dPt>
          <c:dLbls>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Category 1</c:v>
                </c:pt>
              </c:strCache>
            </c:strRef>
          </c:cat>
          <c:val>
            <c:numRef>
              <c:f>Sheet1!$F$2</c:f>
              <c:numCache>
                <c:formatCode>0%</c:formatCode>
                <c:ptCount val="1"/>
                <c:pt idx="0">
                  <c:v>0.24</c:v>
                </c:pt>
              </c:numCache>
            </c:numRef>
          </c:val>
        </c:ser>
        <c:ser>
          <c:idx val="5"/>
          <c:order val="5"/>
          <c:tx>
            <c:strRef>
              <c:f>Sheet1!$G$1</c:f>
              <c:strCache>
                <c:ptCount val="1"/>
                <c:pt idx="0">
                  <c:v>Series 6</c:v>
                </c:pt>
              </c:strCache>
            </c:strRef>
          </c:tx>
          <c:spPr>
            <a:solidFill>
              <a:srgbClr val="0070C0"/>
            </a:solidFill>
            <a:ln>
              <a:noFill/>
            </a:ln>
            <a:effectLst/>
          </c:spPr>
          <c:invertIfNegative val="0"/>
          <c:dPt>
            <c:idx val="0"/>
            <c:invertIfNegative val="0"/>
            <c:bubble3D val="0"/>
            <c:spPr>
              <a:solidFill>
                <a:srgbClr val="00529B"/>
              </a:solidFill>
              <a:ln>
                <a:noFill/>
              </a:ln>
              <a:effectLst/>
            </c:spPr>
          </c:dPt>
          <c:dLbls>
            <c:spPr>
              <a:noFill/>
              <a:ln>
                <a:noFill/>
              </a:ln>
              <a:effectLst/>
            </c:spPr>
            <c:txPr>
              <a:bodyPr rot="0" spcFirstLastPara="1" vertOverflow="ellipsis" vert="horz" wrap="square" anchor="ctr" anchorCtr="1"/>
              <a:lstStyle/>
              <a:p>
                <a:pPr>
                  <a:defRPr sz="28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c:f>
              <c:strCache>
                <c:ptCount val="1"/>
                <c:pt idx="0">
                  <c:v>Category 1</c:v>
                </c:pt>
              </c:strCache>
            </c:strRef>
          </c:cat>
          <c:val>
            <c:numRef>
              <c:f>Sheet1!$G$2</c:f>
              <c:numCache>
                <c:formatCode>0%</c:formatCode>
                <c:ptCount val="1"/>
                <c:pt idx="0">
                  <c:v>0.24</c:v>
                </c:pt>
              </c:numCache>
            </c:numRef>
          </c:val>
        </c:ser>
        <c:dLbls>
          <c:dLblPos val="ctr"/>
          <c:showLegendKey val="0"/>
          <c:showVal val="1"/>
          <c:showCatName val="0"/>
          <c:showSerName val="0"/>
          <c:showPercent val="0"/>
          <c:showBubbleSize val="0"/>
        </c:dLbls>
        <c:gapWidth val="79"/>
        <c:overlap val="100"/>
        <c:axId val="299373104"/>
        <c:axId val="588798368"/>
      </c:barChart>
      <c:catAx>
        <c:axId val="299373104"/>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88798368"/>
        <c:crosses val="autoZero"/>
        <c:auto val="1"/>
        <c:lblAlgn val="ctr"/>
        <c:lblOffset val="100"/>
        <c:noMultiLvlLbl val="0"/>
      </c:catAx>
      <c:valAx>
        <c:axId val="588798368"/>
        <c:scaling>
          <c:orientation val="minMax"/>
          <c:max val="1"/>
        </c:scaling>
        <c:delete val="1"/>
        <c:axPos val="l"/>
        <c:numFmt formatCode="0%" sourceLinked="1"/>
        <c:majorTickMark val="out"/>
        <c:minorTickMark val="none"/>
        <c:tickLblPos val="nextTo"/>
        <c:crossAx val="299373104"/>
        <c:crosses val="autoZero"/>
        <c:crossBetween val="between"/>
      </c:valAx>
      <c:spPr>
        <a:noFill/>
        <a:ln>
          <a:solidFill>
            <a:schemeClr val="bg1"/>
          </a:solidFill>
        </a:ln>
        <a:effectLst/>
      </c:spPr>
    </c:plotArea>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468313"/>
          </a:xfrm>
          <a:prstGeom prst="rect">
            <a:avLst/>
          </a:prstGeom>
          <a:noFill/>
          <a:ln w="9525">
            <a:noFill/>
            <a:miter lim="800000"/>
            <a:headEnd/>
            <a:tailEnd/>
          </a:ln>
          <a:effectLst/>
        </p:spPr>
        <p:txBody>
          <a:bodyPr vert="horz" wrap="square" lIns="19324" tIns="0" rIns="19324" bIns="0" numCol="1" anchor="t" anchorCtr="0" compatLnSpc="1">
            <a:prstTxWarp prst="textNoShape">
              <a:avLst/>
            </a:prstTxWarp>
          </a:bodyPr>
          <a:lstStyle>
            <a:lvl1pPr algn="l" defTabSz="962025">
              <a:lnSpc>
                <a:spcPct val="100000"/>
              </a:lnSpc>
              <a:spcBef>
                <a:spcPct val="0"/>
              </a:spcBef>
              <a:spcAft>
                <a:spcPct val="0"/>
              </a:spcAft>
              <a:defRPr sz="1000" i="1">
                <a:ea typeface="+mn-ea"/>
                <a:cs typeface="+mn-cs"/>
              </a:defRPr>
            </a:lvl1pPr>
          </a:lstStyle>
          <a:p>
            <a:pPr>
              <a:defRPr/>
            </a:pPr>
            <a:endParaRPr lang="en-US" dirty="0"/>
          </a:p>
        </p:txBody>
      </p:sp>
      <p:sp>
        <p:nvSpPr>
          <p:cNvPr id="3075" name="Rectangle 3"/>
          <p:cNvSpPr>
            <a:spLocks noGrp="1" noChangeArrowheads="1"/>
          </p:cNvSpPr>
          <p:nvPr>
            <p:ph type="dt" sz="quarter" idx="1"/>
          </p:nvPr>
        </p:nvSpPr>
        <p:spPr bwMode="auto">
          <a:xfrm>
            <a:off x="4025900" y="0"/>
            <a:ext cx="3076575" cy="468313"/>
          </a:xfrm>
          <a:prstGeom prst="rect">
            <a:avLst/>
          </a:prstGeom>
          <a:noFill/>
          <a:ln w="9525">
            <a:noFill/>
            <a:miter lim="800000"/>
            <a:headEnd/>
            <a:tailEnd/>
          </a:ln>
          <a:effectLst/>
        </p:spPr>
        <p:txBody>
          <a:bodyPr vert="horz" wrap="square" lIns="19324" tIns="0" rIns="19324" bIns="0" numCol="1" anchor="t" anchorCtr="0" compatLnSpc="1">
            <a:prstTxWarp prst="textNoShape">
              <a:avLst/>
            </a:prstTxWarp>
          </a:bodyPr>
          <a:lstStyle>
            <a:lvl1pPr algn="r" defTabSz="962025">
              <a:lnSpc>
                <a:spcPct val="100000"/>
              </a:lnSpc>
              <a:spcBef>
                <a:spcPct val="0"/>
              </a:spcBef>
              <a:spcAft>
                <a:spcPct val="0"/>
              </a:spcAft>
              <a:defRPr sz="1000" i="1">
                <a:ea typeface="+mn-ea"/>
                <a:cs typeface="+mn-cs"/>
              </a:defRPr>
            </a:lvl1pPr>
          </a:lstStyle>
          <a:p>
            <a:pPr>
              <a:defRPr/>
            </a:pPr>
            <a:endParaRPr lang="en-US" dirty="0"/>
          </a:p>
        </p:txBody>
      </p:sp>
      <p:sp>
        <p:nvSpPr>
          <p:cNvPr id="3076" name="Rectangle 4"/>
          <p:cNvSpPr>
            <a:spLocks noGrp="1" noChangeArrowheads="1"/>
          </p:cNvSpPr>
          <p:nvPr>
            <p:ph type="ftr" sz="quarter" idx="2"/>
          </p:nvPr>
        </p:nvSpPr>
        <p:spPr bwMode="auto">
          <a:xfrm>
            <a:off x="0" y="8920163"/>
            <a:ext cx="3076575" cy="468312"/>
          </a:xfrm>
          <a:prstGeom prst="rect">
            <a:avLst/>
          </a:prstGeom>
          <a:noFill/>
          <a:ln w="9525">
            <a:noFill/>
            <a:miter lim="800000"/>
            <a:headEnd/>
            <a:tailEnd/>
          </a:ln>
          <a:effectLst/>
        </p:spPr>
        <p:txBody>
          <a:bodyPr vert="horz" wrap="square" lIns="19324" tIns="0" rIns="19324" bIns="0" numCol="1" anchor="b" anchorCtr="0" compatLnSpc="1">
            <a:prstTxWarp prst="textNoShape">
              <a:avLst/>
            </a:prstTxWarp>
          </a:bodyPr>
          <a:lstStyle>
            <a:lvl1pPr algn="l" defTabSz="962025">
              <a:lnSpc>
                <a:spcPct val="100000"/>
              </a:lnSpc>
              <a:spcBef>
                <a:spcPct val="0"/>
              </a:spcBef>
              <a:spcAft>
                <a:spcPct val="0"/>
              </a:spcAft>
              <a:defRPr sz="1000" i="1">
                <a:ea typeface="+mn-ea"/>
                <a:cs typeface="+mn-cs"/>
              </a:defRPr>
            </a:lvl1pPr>
          </a:lstStyle>
          <a:p>
            <a:pPr>
              <a:defRPr/>
            </a:pPr>
            <a:endParaRPr lang="en-US" dirty="0"/>
          </a:p>
        </p:txBody>
      </p:sp>
      <p:sp>
        <p:nvSpPr>
          <p:cNvPr id="3077" name="Rectangle 5"/>
          <p:cNvSpPr>
            <a:spLocks noGrp="1" noChangeArrowheads="1"/>
          </p:cNvSpPr>
          <p:nvPr>
            <p:ph type="sldNum" sz="quarter" idx="3"/>
          </p:nvPr>
        </p:nvSpPr>
        <p:spPr bwMode="auto">
          <a:xfrm>
            <a:off x="4025900" y="8920163"/>
            <a:ext cx="3076575" cy="468312"/>
          </a:xfrm>
          <a:prstGeom prst="rect">
            <a:avLst/>
          </a:prstGeom>
          <a:noFill/>
          <a:ln w="9525">
            <a:noFill/>
            <a:miter lim="800000"/>
            <a:headEnd/>
            <a:tailEnd/>
          </a:ln>
          <a:effectLst/>
        </p:spPr>
        <p:txBody>
          <a:bodyPr vert="horz" wrap="square" lIns="19324" tIns="0" rIns="19324" bIns="0" numCol="1" anchor="b" anchorCtr="0" compatLnSpc="1">
            <a:prstTxWarp prst="textNoShape">
              <a:avLst/>
            </a:prstTxWarp>
          </a:bodyPr>
          <a:lstStyle>
            <a:lvl1pPr algn="r" defTabSz="962025">
              <a:lnSpc>
                <a:spcPct val="100000"/>
              </a:lnSpc>
              <a:spcBef>
                <a:spcPct val="0"/>
              </a:spcBef>
              <a:spcAft>
                <a:spcPct val="0"/>
              </a:spcAft>
              <a:defRPr sz="1000" i="1">
                <a:ea typeface="+mn-ea"/>
                <a:cs typeface="+mn-cs"/>
              </a:defRPr>
            </a:lvl1pPr>
          </a:lstStyle>
          <a:p>
            <a:pPr>
              <a:defRPr/>
            </a:pPr>
            <a:fld id="{5F8EE95B-547E-472A-8178-E65FCEC5AD0F}" type="slidenum">
              <a:rPr lang="en-US"/>
              <a:pPr>
                <a:defRPr/>
              </a:pPr>
              <a:t>‹#›</a:t>
            </a:fld>
            <a:endParaRPr lang="en-US" dirty="0"/>
          </a:p>
        </p:txBody>
      </p:sp>
    </p:spTree>
    <p:extLst>
      <p:ext uri="{BB962C8B-B14F-4D97-AF65-F5344CB8AC3E}">
        <p14:creationId xmlns:p14="http://schemas.microsoft.com/office/powerpoint/2010/main" val="34503926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Text Box 86"/>
          <p:cNvSpPr txBox="1">
            <a:spLocks noChangeArrowheads="1"/>
          </p:cNvSpPr>
          <p:nvPr/>
        </p:nvSpPr>
        <p:spPr bwMode="gray">
          <a:xfrm>
            <a:off x="242373" y="242060"/>
            <a:ext cx="6739453" cy="276924"/>
          </a:xfrm>
          <a:prstGeom prst="rect">
            <a:avLst/>
          </a:prstGeom>
          <a:noFill/>
          <a:ln w="12700">
            <a:noFill/>
            <a:miter lim="800000"/>
            <a:headEnd type="none" w="sm" len="sm"/>
            <a:tailEnd type="none" w="sm" len="sm"/>
          </a:ln>
          <a:effectLst/>
        </p:spPr>
        <p:txBody>
          <a:bodyPr wrap="square" lIns="0" tIns="45683" rIns="91366" bIns="45683" anchor="b">
            <a:spAutoFit/>
          </a:bodyPr>
          <a:lstStyle/>
          <a:p>
            <a:pPr algn="l" defTabSz="912813">
              <a:lnSpc>
                <a:spcPct val="100000"/>
              </a:lnSpc>
              <a:spcBef>
                <a:spcPct val="0"/>
              </a:spcBef>
              <a:spcAft>
                <a:spcPct val="0"/>
              </a:spcAft>
            </a:pPr>
            <a:r>
              <a:rPr lang="en-US" sz="1200" b="1" dirty="0" smtClean="0"/>
              <a:t>Presentation Title</a:t>
            </a:r>
          </a:p>
        </p:txBody>
      </p:sp>
      <p:sp>
        <p:nvSpPr>
          <p:cNvPr id="24" name="TextBox 23"/>
          <p:cNvSpPr txBox="1"/>
          <p:nvPr/>
        </p:nvSpPr>
        <p:spPr>
          <a:xfrm rot="16200000">
            <a:off x="-1262294" y="2730698"/>
            <a:ext cx="3672351" cy="258532"/>
          </a:xfrm>
          <a:prstGeom prst="rect">
            <a:avLst/>
          </a:prstGeom>
          <a:noFill/>
        </p:spPr>
        <p:txBody>
          <a:bodyPr wrap="none" rtlCol="0" anchor="ctr">
            <a:spAutoFit/>
          </a:bodyPr>
          <a:lstStyle/>
          <a:p>
            <a:pPr>
              <a:spcBef>
                <a:spcPts val="0"/>
              </a:spcBef>
              <a:spcAft>
                <a:spcPts val="0"/>
              </a:spcAft>
            </a:pPr>
            <a:r>
              <a:rPr lang="en-US" sz="1200" kern="1200" spc="100" baseline="0" dirty="0" smtClean="0">
                <a:solidFill>
                  <a:srgbClr val="CDCDCD"/>
                </a:solidFill>
                <a:effectLst/>
              </a:rPr>
              <a:t>— NOT FOR EXTERNAL DISTRIBUTION —</a:t>
            </a:r>
            <a:endParaRPr lang="en-US" sz="1200" spc="100" baseline="0" dirty="0">
              <a:solidFill>
                <a:srgbClr val="CDCDCD"/>
              </a:solidFill>
            </a:endParaRPr>
          </a:p>
        </p:txBody>
      </p:sp>
      <p:sp>
        <p:nvSpPr>
          <p:cNvPr id="25" name="TextBox 24"/>
          <p:cNvSpPr txBox="1"/>
          <p:nvPr/>
        </p:nvSpPr>
        <p:spPr>
          <a:xfrm rot="5400000">
            <a:off x="4727343" y="2730698"/>
            <a:ext cx="3672351" cy="258532"/>
          </a:xfrm>
          <a:prstGeom prst="rect">
            <a:avLst/>
          </a:prstGeom>
          <a:noFill/>
        </p:spPr>
        <p:txBody>
          <a:bodyPr wrap="none" rtlCol="0" anchor="ctr">
            <a:spAutoFit/>
          </a:bodyPr>
          <a:lstStyle/>
          <a:p>
            <a:pPr>
              <a:spcBef>
                <a:spcPts val="0"/>
              </a:spcBef>
              <a:spcAft>
                <a:spcPts val="0"/>
              </a:spcAft>
            </a:pPr>
            <a:r>
              <a:rPr lang="en-US" sz="1200" kern="1200" spc="100" baseline="0" dirty="0" smtClean="0">
                <a:solidFill>
                  <a:srgbClr val="CDCDCD"/>
                </a:solidFill>
                <a:effectLst/>
              </a:rPr>
              <a:t>— NOT FOR EXTERNAL DISTRIBUTION —</a:t>
            </a:r>
            <a:endParaRPr lang="en-US" sz="1200" spc="100" baseline="0" dirty="0">
              <a:solidFill>
                <a:srgbClr val="CDCDCD"/>
              </a:solidFill>
            </a:endParaRPr>
          </a:p>
        </p:txBody>
      </p:sp>
      <p:sp>
        <p:nvSpPr>
          <p:cNvPr id="19" name="Rectangle 90"/>
          <p:cNvSpPr>
            <a:spLocks noGrp="1" noRot="1" noChangeAspect="1" noChangeArrowheads="1" noTextEdit="1"/>
          </p:cNvSpPr>
          <p:nvPr>
            <p:ph type="sldImg" idx="2"/>
          </p:nvPr>
        </p:nvSpPr>
        <p:spPr bwMode="gray">
          <a:xfrm>
            <a:off x="704850" y="1247285"/>
            <a:ext cx="5727700" cy="3222625"/>
          </a:xfrm>
          <a:prstGeom prst="rect">
            <a:avLst/>
          </a:prstGeom>
          <a:noFill/>
          <a:ln w="9525">
            <a:solidFill>
              <a:schemeClr val="tx1"/>
            </a:solidFill>
            <a:miter lim="800000"/>
            <a:headEnd/>
            <a:tailEnd/>
          </a:ln>
        </p:spPr>
      </p:sp>
      <p:sp>
        <p:nvSpPr>
          <p:cNvPr id="2" name="Notes Placeholder 1"/>
          <p:cNvSpPr>
            <a:spLocks noGrp="1"/>
          </p:cNvSpPr>
          <p:nvPr>
            <p:ph type="body" sz="quarter" idx="3"/>
          </p:nvPr>
        </p:nvSpPr>
        <p:spPr>
          <a:xfrm>
            <a:off x="242372" y="4710426"/>
            <a:ext cx="6742627" cy="4001774"/>
          </a:xfrm>
          <a:prstGeom prst="rect">
            <a:avLst/>
          </a:prstGeom>
        </p:spPr>
        <p:txBody>
          <a:bodyPr vert="horz" lIns="0" tIns="45720" rIns="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89"/>
          <p:cNvSpPr>
            <a:spLocks noChangeArrowheads="1"/>
          </p:cNvSpPr>
          <p:nvPr/>
        </p:nvSpPr>
        <p:spPr bwMode="gray">
          <a:xfrm>
            <a:off x="242372" y="9152649"/>
            <a:ext cx="4281502" cy="123111"/>
          </a:xfrm>
          <a:prstGeom prst="rect">
            <a:avLst/>
          </a:prstGeom>
          <a:noFill/>
          <a:ln w="9525">
            <a:noFill/>
            <a:miter lim="800000"/>
            <a:headEnd/>
            <a:tailEnd/>
          </a:ln>
        </p:spPr>
        <p:txBody>
          <a:bodyPr wrap="square" lIns="0" tIns="0" rIns="0" bIns="0" anchor="b">
            <a:spAutoFit/>
          </a:bodyPr>
          <a:lstStyle/>
          <a:p>
            <a:pPr algn="l" defTabSz="912813">
              <a:lnSpc>
                <a:spcPct val="100000"/>
              </a:lnSpc>
              <a:spcBef>
                <a:spcPct val="0"/>
              </a:spcBef>
              <a:spcAft>
                <a:spcPct val="0"/>
              </a:spcAft>
              <a:tabLst>
                <a:tab pos="228600" algn="l"/>
              </a:tabLst>
              <a:defRPr/>
            </a:pPr>
            <a:fld id="{AD3CB4DA-0FAA-4B3E-BE81-41344522CDD3}" type="slidenum">
              <a:rPr lang="en-US" sz="800" b="1" kern="1200" smtClean="0">
                <a:solidFill>
                  <a:schemeClr val="tx1"/>
                </a:solidFill>
                <a:latin typeface="Arial" charset="0"/>
                <a:ea typeface="Arial Unicode MS" pitchFamily="34" charset="-128"/>
                <a:cs typeface="Arial Unicode MS" pitchFamily="34" charset="-128"/>
              </a:rPr>
              <a:pPr algn="l" defTabSz="912813">
                <a:lnSpc>
                  <a:spcPct val="100000"/>
                </a:lnSpc>
                <a:spcBef>
                  <a:spcPct val="0"/>
                </a:spcBef>
                <a:spcAft>
                  <a:spcPct val="0"/>
                </a:spcAft>
                <a:tabLst>
                  <a:tab pos="228600" algn="l"/>
                </a:tabLst>
                <a:defRPr/>
              </a:pPr>
              <a:t>‹#›</a:t>
            </a:fld>
            <a:r>
              <a:rPr lang="en-US" sz="800" b="1" kern="1200" dirty="0" smtClean="0">
                <a:solidFill>
                  <a:schemeClr val="tx1"/>
                </a:solidFill>
                <a:latin typeface="Arial" charset="0"/>
                <a:ea typeface="Arial Unicode MS" pitchFamily="34" charset="-128"/>
                <a:cs typeface="Arial Unicode MS" pitchFamily="34" charset="-128"/>
              </a:rPr>
              <a:t> 	</a:t>
            </a:r>
            <a:r>
              <a:rPr lang="en-US" sz="800" dirty="0" smtClean="0">
                <a:solidFill>
                  <a:schemeClr val="tx1"/>
                </a:solidFill>
                <a:ea typeface="+mn-ea"/>
                <a:cs typeface="+mn-cs"/>
              </a:rPr>
              <a:t>© 2018 Gartner, Inc. and/or its affiliates. All rights reserved.</a:t>
            </a:r>
            <a:endParaRPr lang="en-US" sz="800" b="1" dirty="0">
              <a:solidFill>
                <a:schemeClr val="tx1"/>
              </a:solidFill>
              <a:ea typeface="+mn-ea"/>
              <a:cs typeface="+mn-cs"/>
            </a:endParaRPr>
          </a:p>
        </p:txBody>
      </p:sp>
    </p:spTree>
    <p:extLst>
      <p:ext uri="{BB962C8B-B14F-4D97-AF65-F5344CB8AC3E}">
        <p14:creationId xmlns:p14="http://schemas.microsoft.com/office/powerpoint/2010/main" val="1550689992"/>
      </p:ext>
    </p:extLst>
  </p:cSld>
  <p:clrMap bg1="lt1" tx1="dk1" bg2="lt2" tx2="dk2" accent1="accent1" accent2="accent2" accent3="accent3" accent4="accent4" accent5="accent5" accent6="accent6" hlink="hlink" folHlink="folHlink"/>
  <p:notesStyle>
    <a:lvl1pPr algn="l" defTabSz="949325" rtl="0" eaLnBrk="0" fontAlgn="base" hangingPunct="0">
      <a:lnSpc>
        <a:spcPct val="90000"/>
      </a:lnSpc>
      <a:spcBef>
        <a:spcPts val="0"/>
      </a:spcBef>
      <a:spcAft>
        <a:spcPts val="600"/>
      </a:spcAft>
      <a:defRPr sz="1200" kern="1200">
        <a:solidFill>
          <a:schemeClr val="tx1"/>
        </a:solidFill>
        <a:latin typeface="Times New Roman" panose="02020603050405020304" pitchFamily="18" charset="0"/>
        <a:ea typeface="+mn-ea"/>
        <a:cs typeface="Times New Roman" panose="02020603050405020304" pitchFamily="18" charset="0"/>
      </a:defRPr>
    </a:lvl1pPr>
    <a:lvl2pPr marL="395288" indent="-160338" algn="l" defTabSz="949325" rtl="0" eaLnBrk="0" fontAlgn="base" hangingPunct="0">
      <a:lnSpc>
        <a:spcPct val="90000"/>
      </a:lnSpc>
      <a:spcBef>
        <a:spcPts val="0"/>
      </a:spcBef>
      <a:spcAft>
        <a:spcPts val="600"/>
      </a:spcAft>
      <a:buFont typeface="Wingdings" panose="05000000000000000000" pitchFamily="2" charset="2"/>
      <a:buChar char="§"/>
      <a:defRPr sz="1200" kern="1200">
        <a:solidFill>
          <a:schemeClr val="tx1"/>
        </a:solidFill>
        <a:latin typeface="Times New Roman" panose="02020603050405020304" pitchFamily="18" charset="0"/>
        <a:ea typeface="+mn-ea"/>
        <a:cs typeface="Times New Roman" panose="02020603050405020304" pitchFamily="18" charset="0"/>
      </a:defRPr>
    </a:lvl2pPr>
    <a:lvl3pPr marL="630238" indent="-173038" algn="l" defTabSz="949325" rtl="0" eaLnBrk="0" fontAlgn="base" hangingPunct="0">
      <a:lnSpc>
        <a:spcPct val="90000"/>
      </a:lnSpc>
      <a:spcBef>
        <a:spcPts val="0"/>
      </a:spcBef>
      <a:spcAft>
        <a:spcPts val="600"/>
      </a:spcAft>
      <a:buFont typeface="Arial" panose="020B0604020202020204" pitchFamily="34" charset="0"/>
      <a:buChar char="–"/>
      <a:defRPr sz="1200" kern="1200">
        <a:solidFill>
          <a:schemeClr val="tx1"/>
        </a:solidFill>
        <a:latin typeface="Times New Roman" panose="02020603050405020304" pitchFamily="18" charset="0"/>
        <a:ea typeface="+mn-ea"/>
        <a:cs typeface="Times New Roman" panose="02020603050405020304" pitchFamily="18" charset="0"/>
      </a:defRPr>
    </a:lvl3pPr>
    <a:lvl4pPr marL="803275" indent="-166688" algn="l" defTabSz="949325" rtl="0" eaLnBrk="0" fontAlgn="base" hangingPunct="0">
      <a:lnSpc>
        <a:spcPct val="90000"/>
      </a:lnSpc>
      <a:spcBef>
        <a:spcPts val="0"/>
      </a:spcBef>
      <a:spcAft>
        <a:spcPts val="600"/>
      </a:spcAft>
      <a:buFont typeface="Wingdings" panose="05000000000000000000" pitchFamily="2" charset="2"/>
      <a:buChar char="§"/>
      <a:defRPr sz="1200" kern="1200">
        <a:solidFill>
          <a:schemeClr val="tx1"/>
        </a:solidFill>
        <a:latin typeface="Times New Roman" panose="02020603050405020304" pitchFamily="18" charset="0"/>
        <a:ea typeface="+mn-ea"/>
        <a:cs typeface="Times New Roman" panose="02020603050405020304" pitchFamily="18" charset="0"/>
      </a:defRPr>
    </a:lvl4pPr>
    <a:lvl5pPr marL="1025525" indent="-173038" algn="l" defTabSz="949325" rtl="0" eaLnBrk="0" fontAlgn="base" hangingPunct="0">
      <a:lnSpc>
        <a:spcPct val="90000"/>
      </a:lnSpc>
      <a:spcBef>
        <a:spcPts val="0"/>
      </a:spcBef>
      <a:spcAft>
        <a:spcPts val="600"/>
      </a:spcAft>
      <a:buFont typeface="Arial" panose="020B0604020202020204" pitchFamily="34" charset="0"/>
      <a:buChar char="–"/>
      <a:defRPr sz="1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mod="1">
    <p:ext uri="{620B2872-D7B9-4A21-9093-7833F8D536E1}">
      <p15:sldGuideLst xmlns:p15="http://schemas.microsoft.com/office/powerpoint/2012/main">
        <p15:guide id="1" orient="horz" pos="2957" userDrawn="1">
          <p15:clr>
            <a:srgbClr val="F26B43"/>
          </p15:clr>
        </p15:guide>
        <p15:guide id="2" pos="2237" userDrawn="1">
          <p15:clr>
            <a:srgbClr val="F26B43"/>
          </p15:clr>
        </p15:guide>
        <p15:guide id="3" pos="152" userDrawn="1">
          <p15:clr>
            <a:srgbClr val="F26B43"/>
          </p15:clr>
        </p15:guide>
        <p15:guide id="4" pos="4400"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03"/>
          <p:cNvSpPr>
            <a:spLocks noChangeArrowheads="1"/>
          </p:cNvSpPr>
          <p:nvPr/>
        </p:nvSpPr>
        <p:spPr bwMode="gray">
          <a:xfrm>
            <a:off x="3862388" y="5851525"/>
            <a:ext cx="2998787" cy="420582"/>
          </a:xfrm>
          <a:prstGeom prst="rect">
            <a:avLst/>
          </a:prstGeom>
          <a:noFill/>
          <a:ln w="9525">
            <a:noFill/>
            <a:miter lim="800000"/>
            <a:headEnd/>
            <a:tailEnd/>
          </a:ln>
        </p:spPr>
        <p:txBody>
          <a:bodyPr lIns="65028" tIns="25377" rIns="65028" bIns="25377">
            <a:spAutoFit/>
          </a:bodyPr>
          <a:lstStyle/>
          <a:p>
            <a:pPr algn="l" defTabSz="947738">
              <a:lnSpc>
                <a:spcPct val="100000"/>
              </a:lnSpc>
              <a:spcBef>
                <a:spcPct val="0"/>
              </a:spcBef>
              <a:spcAft>
                <a:spcPct val="0"/>
              </a:spcAft>
            </a:pPr>
            <a:r>
              <a:rPr lang="en-US" sz="1200" dirty="0" smtClean="0">
                <a:solidFill>
                  <a:srgbClr val="000000"/>
                </a:solidFill>
              </a:rPr>
              <a:t>Presenter's </a:t>
            </a:r>
            <a:r>
              <a:rPr lang="en-US" sz="1200" dirty="0">
                <a:solidFill>
                  <a:srgbClr val="000000"/>
                </a:solidFill>
              </a:rPr>
              <a:t>Name</a:t>
            </a:r>
          </a:p>
          <a:p>
            <a:pPr algn="l" defTabSz="947738">
              <a:lnSpc>
                <a:spcPct val="100000"/>
              </a:lnSpc>
              <a:spcBef>
                <a:spcPct val="0"/>
              </a:spcBef>
              <a:spcAft>
                <a:spcPct val="0"/>
              </a:spcAft>
            </a:pPr>
            <a:r>
              <a:rPr lang="en-US" sz="1200" dirty="0" smtClean="0">
                <a:solidFill>
                  <a:srgbClr val="000000"/>
                </a:solidFill>
              </a:rPr>
              <a:t>Presenter's </a:t>
            </a:r>
            <a:r>
              <a:rPr lang="en-US" sz="1200" dirty="0">
                <a:solidFill>
                  <a:srgbClr val="000000"/>
                </a:solidFill>
              </a:rPr>
              <a:t>Name</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9730" y="8816429"/>
            <a:ext cx="1417320" cy="325984"/>
          </a:xfrm>
          <a:prstGeom prst="rect">
            <a:avLst/>
          </a:prstGeom>
        </p:spPr>
      </p:pic>
      <p:sp>
        <p:nvSpPr>
          <p:cNvPr id="6" name="Slide Image Placeholder 4"/>
          <p:cNvSpPr>
            <a:spLocks noGrp="1" noRot="1" noChangeAspect="1"/>
          </p:cNvSpPr>
          <p:nvPr>
            <p:ph type="sldImg" idx="2"/>
          </p:nvPr>
        </p:nvSpPr>
        <p:spPr>
          <a:xfrm>
            <a:off x="704850" y="1247775"/>
            <a:ext cx="5727700" cy="3222625"/>
          </a:xfrm>
          <a:noFill/>
          <a:ln w="9525">
            <a:solidFill>
              <a:schemeClr val="tx1"/>
            </a:solidFill>
            <a:miter lim="800000"/>
            <a:headEnd/>
            <a:tailEnd/>
          </a:ln>
        </p:spPr>
      </p:sp>
    </p:spTree>
    <p:extLst>
      <p:ext uri="{BB962C8B-B14F-4D97-AF65-F5344CB8AC3E}">
        <p14:creationId xmlns:p14="http://schemas.microsoft.com/office/powerpoint/2010/main" val="2144844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6750" y="1222375"/>
            <a:ext cx="5618163" cy="3160713"/>
          </a:xfrm>
        </p:spPr>
      </p:sp>
      <p:sp>
        <p:nvSpPr>
          <p:cNvPr id="3" name="Notes Placeholder 2"/>
          <p:cNvSpPr>
            <a:spLocks noGrp="1"/>
          </p:cNvSpPr>
          <p:nvPr>
            <p:ph type="body" idx="1"/>
          </p:nvPr>
        </p:nvSpPr>
        <p:spPr/>
        <p:txBody>
          <a:bodyPr/>
          <a:lstStyle/>
          <a:p>
            <a:r>
              <a:rPr lang="en-US" dirty="0" smtClean="0"/>
              <a:t>It even extends to</a:t>
            </a:r>
            <a:r>
              <a:rPr lang="en-US" baseline="0" dirty="0" smtClean="0"/>
              <a:t> heaviest duty industrial equipment. </a:t>
            </a:r>
            <a:endParaRPr lang="en-US" dirty="0"/>
          </a:p>
        </p:txBody>
      </p:sp>
    </p:spTree>
    <p:extLst>
      <p:ext uri="{BB962C8B-B14F-4D97-AF65-F5344CB8AC3E}">
        <p14:creationId xmlns:p14="http://schemas.microsoft.com/office/powerpoint/2010/main" val="2580447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noChangeAspect="1"/>
          </p:cNvSpPr>
          <p:nvPr>
            <p:ph type="body" idx="1"/>
          </p:nvPr>
        </p:nvSpPr>
        <p:spPr/>
        <p:txBody>
          <a:bodyPr/>
          <a:lstStyle/>
          <a:p>
            <a:r>
              <a:rPr lang="en-US" dirty="0" smtClean="0"/>
              <a:t>Conclusion: Digital twins are already emerging in a broad range of industries …. But</a:t>
            </a:r>
            <a:r>
              <a:rPr lang="en-US" baseline="0" dirty="0" smtClean="0"/>
              <a:t> not all digital twins are complicated, expensive models.</a:t>
            </a:r>
            <a:endParaRPr lang="en-US" dirty="0" smtClean="0"/>
          </a:p>
          <a:p>
            <a:pPr lvl="1"/>
            <a:r>
              <a:rPr lang="en-US" dirty="0" smtClean="0"/>
              <a:t>This automotive example is interesting since it shows you that it monitors the vehicle</a:t>
            </a:r>
          </a:p>
          <a:p>
            <a:pPr lvl="1"/>
            <a:r>
              <a:rPr lang="en-US" dirty="0" smtClean="0"/>
              <a:t>AND … it can engage and control your specific asset</a:t>
            </a:r>
          </a:p>
          <a:p>
            <a:pPr lvl="1"/>
            <a:r>
              <a:rPr lang="en-US" dirty="0" smtClean="0"/>
              <a:t>But note that even if you did not have the digital twin, the asset would continue to work, in this case – drive.</a:t>
            </a:r>
          </a:p>
          <a:p>
            <a:r>
              <a:rPr lang="en-US" i="1" dirty="0" smtClean="0"/>
              <a:t>Action: Build a</a:t>
            </a:r>
            <a:r>
              <a:rPr lang="en-US" i="1" baseline="0" dirty="0" smtClean="0"/>
              <a:t> roadmap of digital business models that you your </a:t>
            </a:r>
            <a:r>
              <a:rPr lang="en-US" i="1" dirty="0" smtClean="0"/>
              <a:t>business units could deploy to benefit from a</a:t>
            </a:r>
            <a:r>
              <a:rPr lang="en-US" i="1" baseline="0" dirty="0" smtClean="0"/>
              <a:t> Digital Twin</a:t>
            </a:r>
            <a:endParaRPr lang="en-US" i="1" dirty="0" smtClean="0"/>
          </a:p>
          <a:p>
            <a:endParaRPr lang="en-US" dirty="0" smtClean="0"/>
          </a:p>
          <a:p>
            <a:r>
              <a:rPr lang="en-US" dirty="0" smtClean="0"/>
              <a:t>Images courtesy of… Author</a:t>
            </a:r>
            <a:endParaRPr lang="en-US" dirty="0"/>
          </a:p>
        </p:txBody>
      </p:sp>
      <p:sp>
        <p:nvSpPr>
          <p:cNvPr id="5" name="Slide Image Placeholder 4"/>
          <p:cNvSpPr>
            <a:spLocks noGrp="1" noRot="1" noChangeAspect="1"/>
          </p:cNvSpPr>
          <p:nvPr>
            <p:ph type="sldImg"/>
          </p:nvPr>
        </p:nvSpPr>
        <p:spPr>
          <a:xfrm>
            <a:off x="685800" y="1235075"/>
            <a:ext cx="5672138" cy="3190875"/>
          </a:xfrm>
        </p:spPr>
      </p:sp>
    </p:spTree>
    <p:extLst>
      <p:ext uri="{BB962C8B-B14F-4D97-AF65-F5344CB8AC3E}">
        <p14:creationId xmlns:p14="http://schemas.microsoft.com/office/powerpoint/2010/main" val="3418780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235075"/>
            <a:ext cx="5672138" cy="3190875"/>
          </a:xfrm>
        </p:spPr>
      </p:sp>
      <p:sp>
        <p:nvSpPr>
          <p:cNvPr id="3" name="Notes Placeholder 2"/>
          <p:cNvSpPr>
            <a:spLocks noGrp="1"/>
          </p:cNvSpPr>
          <p:nvPr>
            <p:ph type="body" idx="1"/>
          </p:nvPr>
        </p:nvSpPr>
        <p:spPr/>
        <p:txBody>
          <a:bodyPr>
            <a:normAutofit fontScale="70000" lnSpcReduction="20000"/>
          </a:bodyPr>
          <a:lstStyle/>
          <a:p>
            <a:r>
              <a:rPr lang="en-US" dirty="0" smtClean="0"/>
              <a:t>Conclusion: What Does a Digital Twin Do? It drives Better Decisions</a:t>
            </a:r>
          </a:p>
          <a:p>
            <a:pPr lvl="1"/>
            <a:r>
              <a:rPr lang="en-US" sz="1800" dirty="0"/>
              <a:t>A digital twin is a digital representation of any real world object. These can range from airplane components to stereo systems</a:t>
            </a:r>
          </a:p>
          <a:p>
            <a:pPr lvl="1"/>
            <a:r>
              <a:rPr lang="en-US" sz="1800" dirty="0"/>
              <a:t>The value in having a digital twin is to tell us about the state of our assets … so we can make better decisions and actions. It brings us contextualized data about our specific asset so we have the right data at the right time.</a:t>
            </a:r>
          </a:p>
          <a:p>
            <a:pPr lvl="1"/>
            <a:r>
              <a:rPr lang="en-US" dirty="0"/>
              <a:t>"What Actions Are Triggered by Digital Twins?" It's a broad range of actions: identifying and prioritizing asset maintenance, part ordering, field service, compliance reporting, improving asset performance </a:t>
            </a:r>
          </a:p>
          <a:p>
            <a:pPr lvl="1"/>
            <a:r>
              <a:rPr lang="en-US" dirty="0"/>
              <a:t>In this specific example, </a:t>
            </a:r>
            <a:r>
              <a:rPr lang="en-US" b="1" dirty="0"/>
              <a:t>Emirates</a:t>
            </a:r>
            <a:r>
              <a:rPr lang="en-US" dirty="0"/>
              <a:t> noticed that some of its jet aircraft engines were beginning to require more frequent unscheduled maintenance. </a:t>
            </a:r>
          </a:p>
          <a:p>
            <a:pPr lvl="2"/>
            <a:r>
              <a:rPr lang="en-US" dirty="0"/>
              <a:t>GE has created a suite of Digital Twins of the GE 90 engine to look specifically at the maintenance of an aircraft engine high pressure turbine (HPT) parts like blades, shrouds and nozzles.</a:t>
            </a:r>
          </a:p>
          <a:p>
            <a:pPr lvl="2"/>
            <a:r>
              <a:rPr lang="en-US" dirty="0"/>
              <a:t>The Analytics Based Maintenance (ABM) utilizes life prediction digital twin models of HPT blades, shrouds and nozzles to provide usage based inspection and engine removal recommendation. For example, the ABM solution resulted in reducing GE90 engine planned outages by 56% from 2016 to 2017 for Emirates fleet. </a:t>
            </a:r>
          </a:p>
          <a:p>
            <a:pPr marL="623179" lvl="2" indent="-171100" defTabSz="938693">
              <a:spcBef>
                <a:spcPts val="297"/>
              </a:spcBef>
              <a:spcAft>
                <a:spcPts val="593"/>
              </a:spcAft>
              <a:defRPr/>
            </a:pPr>
            <a:r>
              <a:rPr lang="en-US" dirty="0"/>
              <a:t>In particular, over time, blades and shrouds can experience what the aviation industry terms as "spallation," in which materials begin to oxidize and erode from the part. This is more prevalent in places like the Middle East, in which planes encounter sandy and hot environmental conditions. </a:t>
            </a:r>
          </a:p>
          <a:p>
            <a:pPr marL="623179" lvl="2" indent="-171100" defTabSz="938693">
              <a:spcBef>
                <a:spcPts val="297"/>
              </a:spcBef>
              <a:spcAft>
                <a:spcPts val="593"/>
              </a:spcAft>
              <a:defRPr/>
            </a:pPr>
            <a:r>
              <a:rPr lang="en-US" dirty="0"/>
              <a:t>Digital Twins model these spallation phenomena utilizing physics models, material properties, machine learning, domain knowledge, engine operation data, environmental data and route information to predict how a blade will degrade over time to identify the right time to bring the engine in for maintenance. </a:t>
            </a:r>
          </a:p>
          <a:p>
            <a:pPr marL="623179" lvl="2" indent="-171100" defTabSz="938693">
              <a:spcBef>
                <a:spcPts val="297"/>
              </a:spcBef>
              <a:spcAft>
                <a:spcPts val="593"/>
              </a:spcAft>
              <a:defRPr/>
            </a:pPr>
            <a:r>
              <a:rPr lang="en-US" dirty="0"/>
              <a:t>This greatly reduces the possibility of an unplanned maintenance that can take a plane unexpectedly out of service. This helps airlines avoid losing millions of dollars due to unplanned engine removals and passengers experiencing delays. </a:t>
            </a:r>
            <a:endParaRPr lang="en-US" dirty="0" smtClean="0"/>
          </a:p>
          <a:p>
            <a:r>
              <a:rPr lang="en-US" i="1" dirty="0" smtClean="0"/>
              <a:t>Action: Build a roadmap for how digital twins will impact your decisions and your actions … and thus</a:t>
            </a:r>
            <a:r>
              <a:rPr lang="en-US" i="1" baseline="0" dirty="0" smtClean="0"/>
              <a:t> what you will need to do to bring them into your enterprise </a:t>
            </a:r>
            <a:endParaRPr lang="en-US" i="1" dirty="0" smtClean="0"/>
          </a:p>
          <a:p>
            <a:endParaRPr lang="en-US" i="1" dirty="0" smtClean="0"/>
          </a:p>
          <a:p>
            <a:r>
              <a:rPr lang="en-US" dirty="0" smtClean="0"/>
              <a:t>Image source: Gartner, </a:t>
            </a:r>
            <a:r>
              <a:rPr lang="en-US" dirty="0">
                <a:latin typeface="GE Inspira" panose="020F0603030400020203" pitchFamily="34" charset="0"/>
              </a:rPr>
              <a:t>GE Aviation www.geaviation.com/digital</a:t>
            </a:r>
            <a:endParaRPr lang="en-US" dirty="0" smtClean="0"/>
          </a:p>
          <a:p>
            <a:endParaRPr lang="en-US" dirty="0"/>
          </a:p>
        </p:txBody>
      </p:sp>
    </p:spTree>
    <p:extLst>
      <p:ext uri="{BB962C8B-B14F-4D97-AF65-F5344CB8AC3E}">
        <p14:creationId xmlns:p14="http://schemas.microsoft.com/office/powerpoint/2010/main" val="1323699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Conclusion: IoT Projects Will Increasingly Involve Digital Twins</a:t>
            </a:r>
          </a:p>
          <a:p>
            <a:pPr lvl="1"/>
            <a:r>
              <a:rPr lang="en-US" sz="1800" dirty="0"/>
              <a:t>A digital twin is a digital representation of an object. The implementation of a digital twin is an encapsulated software object that mirrors a unique physical object.</a:t>
            </a:r>
          </a:p>
          <a:p>
            <a:pPr lvl="2"/>
            <a:r>
              <a:rPr lang="en-US" sz="1800" dirty="0"/>
              <a:t>A digital twin must have a Model, Data, Uniqueness, and Monitoring ability.</a:t>
            </a:r>
          </a:p>
          <a:p>
            <a:pPr lvl="1"/>
            <a:r>
              <a:rPr lang="en-US" dirty="0"/>
              <a:t>Business Impact: Digital twins are representations of things that add value to more traditional analytical approaches to improve situational awareness of and better respond to changing conditions, particularly for asset optimization and maintenance.</a:t>
            </a:r>
          </a:p>
          <a:p>
            <a:pPr lvl="1"/>
            <a:r>
              <a:rPr lang="en-US" dirty="0"/>
              <a:t>Digital Twins use and value will depend from the perspective of the observer (OEM vs operator) </a:t>
            </a:r>
          </a:p>
          <a:p>
            <a:r>
              <a:rPr lang="en-US" i="1" dirty="0"/>
              <a:t>Action: Start thinking about how digital twins will impact your data and your analytics strategy</a:t>
            </a:r>
          </a:p>
          <a:p>
            <a:endParaRPr lang="en-US" i="1" dirty="0"/>
          </a:p>
          <a:p>
            <a:r>
              <a:rPr lang="en-US" dirty="0"/>
              <a:t>Image source: https://www.gerenewableenergy.com/content/dam/gepower-renewables/global/en_US/downloads/3d-still-images/wind-onshore-digital-wind-farm-representation-1900px.jpg</a:t>
            </a:r>
          </a:p>
          <a:p>
            <a:endParaRPr lang="en-US" dirty="0"/>
          </a:p>
          <a:p>
            <a:endParaRPr lang="en-US" dirty="0"/>
          </a:p>
        </p:txBody>
      </p:sp>
      <p:sp>
        <p:nvSpPr>
          <p:cNvPr id="5" name="Slide Image Placeholder 4"/>
          <p:cNvSpPr>
            <a:spLocks noGrp="1" noRot="1" noChangeAspect="1"/>
          </p:cNvSpPr>
          <p:nvPr>
            <p:ph type="sldImg"/>
          </p:nvPr>
        </p:nvSpPr>
        <p:spPr>
          <a:xfrm>
            <a:off x="685800" y="1235075"/>
            <a:ext cx="5672138" cy="3190875"/>
          </a:xfrm>
        </p:spPr>
      </p:sp>
    </p:spTree>
    <p:extLst>
      <p:ext uri="{BB962C8B-B14F-4D97-AF65-F5344CB8AC3E}">
        <p14:creationId xmlns:p14="http://schemas.microsoft.com/office/powerpoint/2010/main" val="2426847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3"/>
          <p:cNvSpPr>
            <a:spLocks noGrp="1" noChangeAspect="1"/>
          </p:cNvSpPr>
          <p:nvPr>
            <p:ph type="body" idx="1"/>
          </p:nvPr>
        </p:nvSpPr>
        <p:spPr>
          <a:xfrm>
            <a:off x="242372" y="4710426"/>
            <a:ext cx="6742627" cy="4001774"/>
          </a:xfrm>
        </p:spPr>
        <p:txBody>
          <a:bodyPr vert="horz" lIns="0" tIns="45720" rIns="0" bIns="45720" rtlCol="0"/>
          <a:lstStyle/>
          <a:p>
            <a:endParaRPr lang="en-US" dirty="0"/>
          </a:p>
        </p:txBody>
      </p:sp>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Rectangle 5"/>
          <p:cNvSpPr>
            <a:spLocks noChangeArrowheads="1"/>
          </p:cNvSpPr>
          <p:nvPr/>
        </p:nvSpPr>
        <p:spPr bwMode="auto">
          <a:xfrm>
            <a:off x="241300" y="483318"/>
            <a:ext cx="6743699" cy="280325"/>
          </a:xfrm>
          <a:prstGeom prst="rect">
            <a:avLst/>
          </a:prstGeom>
          <a:noFill/>
          <a:ln w="12700" algn="ctr">
            <a:noFill/>
            <a:miter lim="800000"/>
            <a:headEnd/>
            <a:tailEnd/>
          </a:ln>
        </p:spPr>
        <p:txBody>
          <a:bodyPr lIns="0" tIns="47367" rIns="94734"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593174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7663" y="1287463"/>
            <a:ext cx="5903912" cy="3321050"/>
          </a:xfrm>
        </p:spPr>
      </p:sp>
      <p:sp>
        <p:nvSpPr>
          <p:cNvPr id="3" name="Notes Placeholder 2"/>
          <p:cNvSpPr>
            <a:spLocks noGrp="1"/>
          </p:cNvSpPr>
          <p:nvPr>
            <p:ph type="body" idx="1"/>
          </p:nvPr>
        </p:nvSpPr>
        <p:spPr>
          <a:xfrm>
            <a:off x="224149" y="4856675"/>
            <a:ext cx="6235649" cy="4440283"/>
          </a:xfrm>
        </p:spPr>
        <p:txBody>
          <a:bodyPr>
            <a:normAutofit/>
          </a:bodyPr>
          <a:lstStyle/>
          <a:p>
            <a:pPr algn="just"/>
            <a:r>
              <a:rPr lang="en-US" sz="1300" b="1" dirty="0"/>
              <a:t>Do you think you are ahead of or behind the curve? </a:t>
            </a:r>
            <a:r>
              <a:rPr lang="en-US" b="1" dirty="0">
                <a:sym typeface="Wingdings" panose="05000000000000000000" pitchFamily="2" charset="2"/>
              </a:rPr>
              <a:t> </a:t>
            </a:r>
            <a:r>
              <a:rPr lang="en-US" sz="1300" dirty="0"/>
              <a:t>Every year Gartner surveys CIOs with the purpose of providing our clients with some benchmarks about how peer companies are approaching and delivering on their digital vision.</a:t>
            </a:r>
          </a:p>
          <a:p>
            <a:pPr algn="just"/>
            <a:r>
              <a:rPr lang="en-US" b="1" dirty="0">
                <a:sym typeface="Wingdings" panose="05000000000000000000" pitchFamily="2" charset="2"/>
              </a:rPr>
              <a:t> </a:t>
            </a:r>
            <a:r>
              <a:rPr lang="en-US" sz="1300" b="1" dirty="0"/>
              <a:t>In our 2018 CIO Survey, </a:t>
            </a:r>
            <a:r>
              <a:rPr lang="en-US" sz="1300" dirty="0"/>
              <a:t>42% of the manufacturing respondents indicated that they were currently engaged with a digital initiative, 35% are designing, 15% have desires/ambitions and only 8% indicate that they have no initiatives. While the numbers may seem high at one level, it is important to note that the data is an indication that an organization is working on at least one initiative, it doesn't indicate a full digital transformation.</a:t>
            </a:r>
          </a:p>
          <a:p>
            <a:pPr algn="just"/>
            <a:r>
              <a:rPr lang="en-US" b="1" dirty="0">
                <a:sym typeface="Wingdings" panose="05000000000000000000" pitchFamily="2" charset="2"/>
              </a:rPr>
              <a:t> </a:t>
            </a:r>
            <a:r>
              <a:rPr lang="en-US" sz="1300" b="1" dirty="0"/>
              <a:t>The survey indicates that Culture, talent and resources continue to be the most difficult elements of change for an organization. </a:t>
            </a:r>
            <a:r>
              <a:rPr lang="en-US" sz="1300" dirty="0"/>
              <a:t>The budget is the budget, and in the short run, your team’s skill set and capabilities are fixed. Bottom line, </a:t>
            </a:r>
            <a:r>
              <a:rPr lang="en-US" sz="1300" b="1" dirty="0"/>
              <a:t>becoming a digital business isn't easy. </a:t>
            </a:r>
            <a:r>
              <a:rPr lang="en-US" sz="1300" dirty="0"/>
              <a:t>But it is going to be very important if you believe that products are going to look and feel and be delivered differently in the future. </a:t>
            </a:r>
          </a:p>
          <a:p>
            <a:pPr defTabSz="928180">
              <a:spcBef>
                <a:spcPts val="0"/>
              </a:spcBef>
              <a:spcAft>
                <a:spcPts val="0"/>
              </a:spcAft>
              <a:defRPr/>
            </a:pPr>
            <a:r>
              <a:rPr lang="en-US" sz="1300" dirty="0"/>
              <a:t>While it appears that manufacturing organizations are very willing to experiment, getting to a true change in business model or generating a real return on digital investments will likely be elusive for many. </a:t>
            </a:r>
          </a:p>
          <a:p>
            <a:pPr>
              <a:spcBef>
                <a:spcPts val="0"/>
              </a:spcBef>
              <a:spcAft>
                <a:spcPts val="0"/>
              </a:spcAft>
            </a:pPr>
            <a:endParaRPr lang="en-US" sz="900" b="1" dirty="0"/>
          </a:p>
          <a:p>
            <a:pPr>
              <a:spcBef>
                <a:spcPts val="0"/>
              </a:spcBef>
              <a:spcAft>
                <a:spcPts val="0"/>
              </a:spcAft>
            </a:pPr>
            <a:r>
              <a:rPr lang="en-US" sz="900" b="1" dirty="0">
                <a:solidFill>
                  <a:schemeClr val="bg1">
                    <a:lumMod val="50000"/>
                  </a:schemeClr>
                </a:solidFill>
              </a:rPr>
              <a:t>Survey Questions:</a:t>
            </a:r>
          </a:p>
          <a:p>
            <a:pPr marL="167631" indent="-167631">
              <a:spcBef>
                <a:spcPts val="0"/>
              </a:spcBef>
              <a:spcAft>
                <a:spcPts val="0"/>
              </a:spcAft>
              <a:buFont typeface="Arial" panose="020B0604020202020204" pitchFamily="34" charset="0"/>
              <a:buChar char="•"/>
            </a:pPr>
            <a:r>
              <a:rPr lang="en-US" sz="900" b="1" dirty="0">
                <a:solidFill>
                  <a:schemeClr val="bg1">
                    <a:lumMod val="50000"/>
                  </a:schemeClr>
                </a:solidFill>
              </a:rPr>
              <a:t>Digital Business Progress: </a:t>
            </a:r>
            <a:r>
              <a:rPr lang="en-US" sz="900" dirty="0">
                <a:solidFill>
                  <a:schemeClr val="bg1">
                    <a:lumMod val="50000"/>
                  </a:schemeClr>
                </a:solidFill>
              </a:rPr>
              <a:t>Which of these best describes the stage of your organization's digital initiative - i.e., your organization's digitalization efforts? (n=342)</a:t>
            </a:r>
          </a:p>
          <a:p>
            <a:pPr marL="167631" indent="-167631">
              <a:spcBef>
                <a:spcPts val="0"/>
              </a:spcBef>
              <a:spcAft>
                <a:spcPts val="0"/>
              </a:spcAft>
              <a:buFont typeface="Arial" panose="020B0604020202020204" pitchFamily="34" charset="0"/>
              <a:buChar char="•"/>
            </a:pPr>
            <a:r>
              <a:rPr lang="en-US" sz="900" b="1" dirty="0">
                <a:solidFill>
                  <a:schemeClr val="bg1">
                    <a:lumMod val="50000"/>
                  </a:schemeClr>
                </a:solidFill>
              </a:rPr>
              <a:t>Barriers to Progress: </a:t>
            </a:r>
            <a:r>
              <a:rPr lang="en-US" sz="900" dirty="0">
                <a:solidFill>
                  <a:schemeClr val="bg1">
                    <a:lumMod val="50000"/>
                  </a:schemeClr>
                </a:solidFill>
              </a:rPr>
              <a:t>What do you think is your organization's biggest barrier to move from the initial phases of digital business transformation to scale? (n=255)</a:t>
            </a:r>
          </a:p>
          <a:p>
            <a:pPr marL="167631" indent="-167631">
              <a:spcBef>
                <a:spcPts val="0"/>
              </a:spcBef>
              <a:spcAft>
                <a:spcPts val="0"/>
              </a:spcAft>
              <a:buFont typeface="Arial" panose="020B0604020202020204" pitchFamily="34" charset="0"/>
              <a:buChar char="•"/>
            </a:pPr>
            <a:r>
              <a:rPr lang="en-US" sz="900" b="1" dirty="0">
                <a:solidFill>
                  <a:schemeClr val="bg1">
                    <a:lumMod val="50000"/>
                  </a:schemeClr>
                </a:solidFill>
              </a:rPr>
              <a:t>Source: </a:t>
            </a:r>
            <a:r>
              <a:rPr lang="en-US" sz="900" dirty="0">
                <a:solidFill>
                  <a:schemeClr val="bg1">
                    <a:lumMod val="50000"/>
                  </a:schemeClr>
                </a:solidFill>
              </a:rPr>
              <a:t>Gartner CIO Survey 2018</a:t>
            </a:r>
          </a:p>
        </p:txBody>
      </p:sp>
    </p:spTree>
    <p:extLst>
      <p:ext uri="{BB962C8B-B14F-4D97-AF65-F5344CB8AC3E}">
        <p14:creationId xmlns:p14="http://schemas.microsoft.com/office/powerpoint/2010/main" val="545383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235075"/>
            <a:ext cx="5672138" cy="31908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51225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25" y="1836738"/>
            <a:ext cx="6910388" cy="3887787"/>
          </a:xfrm>
        </p:spPr>
      </p:sp>
      <p:sp>
        <p:nvSpPr>
          <p:cNvPr id="3" name="Notes Placeholder 2"/>
          <p:cNvSpPr>
            <a:spLocks noGrp="1"/>
          </p:cNvSpPr>
          <p:nvPr>
            <p:ph type="body" idx="1"/>
          </p:nvPr>
        </p:nvSpPr>
        <p:spPr/>
        <p:txBody>
          <a:bodyPr>
            <a:normAutofit/>
          </a:bodyPr>
          <a:lstStyle/>
          <a:p>
            <a:r>
              <a:rPr lang="en-US" dirty="0" smtClean="0"/>
              <a:t>Talk track needs re-writing</a:t>
            </a:r>
          </a:p>
          <a:p>
            <a:endParaRPr lang="en-US" dirty="0" smtClean="0"/>
          </a:p>
          <a:p>
            <a:r>
              <a:rPr lang="en-US" dirty="0" smtClean="0"/>
              <a:t>Maybe – "We just finished</a:t>
            </a:r>
            <a:r>
              <a:rPr lang="en-US" baseline="0" dirty="0" smtClean="0"/>
              <a:t> making you into Samurai…. And now we tell you that you need to be Ninjas, too, when it comes to PLM"</a:t>
            </a:r>
            <a:endParaRPr lang="en-US" dirty="0" smtClean="0"/>
          </a:p>
          <a:p>
            <a:endParaRPr lang="en-US" dirty="0" smtClean="0"/>
          </a:p>
          <a:p>
            <a:r>
              <a:rPr lang="en-US" dirty="0" smtClean="0"/>
              <a:t>Example of samurai/ninja in PLM in a SC contenxt</a:t>
            </a:r>
          </a:p>
          <a:p>
            <a:r>
              <a:rPr lang="en-US" dirty="0" smtClean="0"/>
              <a:t>In most enterprises, scattered Mode 2 capabilities already exist. To become bimodal, most CIOs and other Mode 2 leaders need not start from scratch. Often they can harness significant pockets of capability scattered around the enterprise. Indeed, many CIOs have coalesced</a:t>
            </a:r>
            <a:r>
              <a:rPr lang="en-US" baseline="0" dirty="0" smtClean="0"/>
              <a:t> </a:t>
            </a:r>
            <a:r>
              <a:rPr lang="en-US" dirty="0" smtClean="0"/>
              <a:t>isolated Mode 2 capabilities, like agile and lean development approaches, or innovation management teams. In these respects, most CIOs focus on single capabilities or events. For example, all CIOs can point to a time when they "went fast" to deliver a particularly time-sensitive project. And many have a team that experiments with emerging technologies. </a:t>
            </a:r>
          </a:p>
          <a:p>
            <a:r>
              <a:rPr lang="en-US" dirty="0" smtClean="0"/>
              <a:t>Mode 2 is not only about going faster or experimenting. Simply creating isolated capabilities or decreasing project cycle times is not enough to deliver on the potential of bimodal IT. When approached comprehensively, Mode 2 should deliver sustained value through a substantive and integrated capability, not merely through one-offs. Bimodal IT is a road map for how these more agile capabilities coalesce into a coherent whole, and work in harmony with conventional IT services.</a:t>
            </a:r>
            <a:endParaRPr lang="en-US" dirty="0"/>
          </a:p>
        </p:txBody>
      </p:sp>
    </p:spTree>
    <p:extLst>
      <p:ext uri="{BB962C8B-B14F-4D97-AF65-F5344CB8AC3E}">
        <p14:creationId xmlns:p14="http://schemas.microsoft.com/office/powerpoint/2010/main" val="1287863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xfrm>
            <a:off x="219075" y="1677988"/>
            <a:ext cx="6305550" cy="3548062"/>
          </a:xfrm>
          <a:ln/>
        </p:spPr>
      </p:sp>
      <p:sp>
        <p:nvSpPr>
          <p:cNvPr id="17411" name="Notes Placeholder 2"/>
          <p:cNvSpPr>
            <a:spLocks noGrp="1"/>
          </p:cNvSpPr>
          <p:nvPr>
            <p:ph type="body" idx="1"/>
          </p:nvPr>
        </p:nvSpPr>
        <p:spPr>
          <a:xfrm>
            <a:off x="143221" y="5564151"/>
            <a:ext cx="6423774" cy="2937922"/>
          </a:xfrm>
          <a:noFill/>
          <a:ln/>
        </p:spPr>
        <p:txBody>
          <a:bodyPr/>
          <a:lstStyle/>
          <a:p>
            <a:r>
              <a:rPr lang="en-US" dirty="0" smtClean="0"/>
              <a:t>Self explain</a:t>
            </a:r>
            <a:endParaRPr lang="en-US" dirty="0"/>
          </a:p>
        </p:txBody>
      </p:sp>
    </p:spTree>
    <p:extLst>
      <p:ext uri="{BB962C8B-B14F-4D97-AF65-F5344CB8AC3E}">
        <p14:creationId xmlns:p14="http://schemas.microsoft.com/office/powerpoint/2010/main" val="2508556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1725613"/>
            <a:ext cx="6489700" cy="3651250"/>
          </a:xfrm>
        </p:spPr>
      </p:sp>
      <p:sp>
        <p:nvSpPr>
          <p:cNvPr id="3" name="Notes Placeholder 2"/>
          <p:cNvSpPr>
            <a:spLocks noGrp="1"/>
          </p:cNvSpPr>
          <p:nvPr>
            <p:ph type="body" idx="1"/>
          </p:nvPr>
        </p:nvSpPr>
        <p:spPr>
          <a:xfrm>
            <a:off x="306388" y="5595798"/>
            <a:ext cx="6742627" cy="2851517"/>
          </a:xfrm>
        </p:spPr>
        <p:txBody>
          <a:bodyPr/>
          <a:lstStyle/>
          <a:p>
            <a:pPr marL="0" indent="0">
              <a:buNone/>
            </a:pPr>
            <a:r>
              <a:rPr lang="en-US" dirty="0"/>
              <a:t>Here is an example of how a machinery manufacturer identified the gaps to be closed between the “as is” and the desired state. Capturing the “As-Is” state involved conducting interviews and surveys to understand existing processes, practices, capabilities, and performance of those capabilities. </a:t>
            </a:r>
          </a:p>
          <a:p>
            <a:pPr marL="0" indent="0">
              <a:buNone/>
            </a:pPr>
            <a:endParaRPr lang="en-US" dirty="0"/>
          </a:p>
          <a:p>
            <a:pPr marL="0" indent="0">
              <a:buNone/>
            </a:pPr>
            <a:r>
              <a:rPr lang="en-US" dirty="0"/>
              <a:t>The “root-cause” analysis stimulates the thinking about the needed capabilities. Identifying the gaps between the existing capabilities and the needed capabilities provides insight into the level of PLM maturity and the level of maturity that the organization needs to achieve. </a:t>
            </a:r>
          </a:p>
          <a:p>
            <a:pPr marL="0" indent="0">
              <a:buNone/>
            </a:pPr>
            <a:endParaRPr lang="en-US" dirty="0"/>
          </a:p>
          <a:p>
            <a:pPr marL="0" indent="0">
              <a:buNone/>
            </a:pPr>
            <a:r>
              <a:rPr lang="en-US" dirty="0"/>
              <a:t>The current level of maturity influences the initiative candidates proposed and which ones should be selected. Next, making the business case for each </a:t>
            </a:r>
            <a:r>
              <a:rPr lang="en-US" dirty="0" err="1"/>
              <a:t>initative</a:t>
            </a:r>
            <a:r>
              <a:rPr lang="en-US" dirty="0"/>
              <a:t> will influence which one(s) get selected.</a:t>
            </a:r>
          </a:p>
          <a:p>
            <a:endParaRPr lang="en-US" dirty="0"/>
          </a:p>
        </p:txBody>
      </p:sp>
    </p:spTree>
    <p:extLst>
      <p:ext uri="{BB962C8B-B14F-4D97-AF65-F5344CB8AC3E}">
        <p14:creationId xmlns:p14="http://schemas.microsoft.com/office/powerpoint/2010/main" val="738238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3"/>
          <p:cNvSpPr>
            <a:spLocks noGrp="1" noChangeAspect="1"/>
          </p:cNvSpPr>
          <p:nvPr>
            <p:ph type="body" idx="1"/>
          </p:nvPr>
        </p:nvSpPr>
        <p:spPr>
          <a:xfrm>
            <a:off x="242372" y="4710426"/>
            <a:ext cx="6742627" cy="4001774"/>
          </a:xfrm>
        </p:spPr>
        <p:txBody>
          <a:bodyPr vert="horz" lIns="0" tIns="45720" rIns="0" bIns="45720" rtlCol="0"/>
          <a:lstStyle/>
          <a:p>
            <a:endParaRPr lang="en-US" dirty="0"/>
          </a:p>
        </p:txBody>
      </p:sp>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Rectangle 5"/>
          <p:cNvSpPr>
            <a:spLocks noChangeArrowheads="1"/>
          </p:cNvSpPr>
          <p:nvPr/>
        </p:nvSpPr>
        <p:spPr bwMode="auto">
          <a:xfrm>
            <a:off x="241300" y="483318"/>
            <a:ext cx="6743699" cy="280325"/>
          </a:xfrm>
          <a:prstGeom prst="rect">
            <a:avLst/>
          </a:prstGeom>
          <a:noFill/>
          <a:ln w="12700" algn="ctr">
            <a:noFill/>
            <a:miter lim="800000"/>
            <a:headEnd/>
            <a:tailEnd/>
          </a:ln>
        </p:spPr>
        <p:txBody>
          <a:bodyPr lIns="0" tIns="47367" rIns="94734"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13228846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1725613"/>
            <a:ext cx="6489700" cy="3651250"/>
          </a:xfrm>
        </p:spPr>
      </p:sp>
      <p:sp>
        <p:nvSpPr>
          <p:cNvPr id="3" name="Notes Placeholder 2"/>
          <p:cNvSpPr>
            <a:spLocks noGrp="1"/>
          </p:cNvSpPr>
          <p:nvPr>
            <p:ph type="body" idx="1"/>
          </p:nvPr>
        </p:nvSpPr>
        <p:spPr>
          <a:xfrm>
            <a:off x="306388" y="5516876"/>
            <a:ext cx="6742627" cy="2496824"/>
          </a:xfrm>
        </p:spPr>
        <p:txBody>
          <a:bodyPr/>
          <a:lstStyle/>
          <a:p>
            <a:r>
              <a:rPr lang="en-US" dirty="0" smtClean="0"/>
              <a:t>In order to prioritize the investments to fill the needs, they created a bubble chart with four dimensions.</a:t>
            </a:r>
          </a:p>
          <a:p>
            <a:r>
              <a:rPr lang="en-US" dirty="0" smtClean="0"/>
              <a:t>Horizontal access – Initiative feasibility</a:t>
            </a:r>
          </a:p>
          <a:p>
            <a:r>
              <a:rPr lang="en-US" dirty="0" smtClean="0"/>
              <a:t>Vertical access – perceived business value</a:t>
            </a:r>
          </a:p>
          <a:p>
            <a:r>
              <a:rPr lang="en-US" dirty="0" smtClean="0"/>
              <a:t>Size of bubble – estimated cost</a:t>
            </a:r>
          </a:p>
          <a:p>
            <a:r>
              <a:rPr lang="en-US" dirty="0" smtClean="0"/>
              <a:t>Color of bubble – perceived risk of failure. This can relate back to the maturity model. For example, if filling a gap involves a level of maturity that the company has not yet achieved, the </a:t>
            </a:r>
            <a:r>
              <a:rPr lang="en-US" dirty="0" err="1" smtClean="0"/>
              <a:t>buble</a:t>
            </a:r>
            <a:r>
              <a:rPr lang="en-US" dirty="0" smtClean="0"/>
              <a:t> might have a darker (more risk rating).</a:t>
            </a:r>
          </a:p>
          <a:p>
            <a:endParaRPr lang="en-US" dirty="0" smtClean="0"/>
          </a:p>
          <a:p>
            <a:r>
              <a:rPr lang="en-US" dirty="0" smtClean="0"/>
              <a:t> </a:t>
            </a:r>
            <a:endParaRPr lang="en-US" dirty="0"/>
          </a:p>
        </p:txBody>
      </p:sp>
    </p:spTree>
    <p:extLst>
      <p:ext uri="{BB962C8B-B14F-4D97-AF65-F5344CB8AC3E}">
        <p14:creationId xmlns:p14="http://schemas.microsoft.com/office/powerpoint/2010/main" val="2554514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4850" y="1247775"/>
            <a:ext cx="5727700" cy="3222625"/>
          </a:xfrm>
        </p:spPr>
      </p:sp>
      <p:sp>
        <p:nvSpPr>
          <p:cNvPr id="3" name="Notes Placeholder 2"/>
          <p:cNvSpPr>
            <a:spLocks noGrp="1"/>
          </p:cNvSpPr>
          <p:nvPr>
            <p:ph type="body" idx="1"/>
          </p:nvPr>
        </p:nvSpPr>
        <p:spPr/>
        <p:txBody>
          <a:bodyPr/>
          <a:lstStyle/>
          <a:p>
            <a:r>
              <a:rPr lang="en-US" dirty="0" smtClean="0"/>
              <a:t>Another factor contributing to risk is the maturity of the enabling IT. Here is the Gartner Hype Cycle that includes many of the technologies that might influence the color of the bubbles. The further to the left a technology sits, it makes the </a:t>
            </a:r>
            <a:r>
              <a:rPr lang="en-US" dirty="0" err="1" smtClean="0"/>
              <a:t>bulbble</a:t>
            </a:r>
            <a:r>
              <a:rPr lang="en-US" dirty="0" smtClean="0"/>
              <a:t> darker – higher risk.</a:t>
            </a:r>
            <a:endParaRPr lang="en-US" dirty="0"/>
          </a:p>
        </p:txBody>
      </p:sp>
    </p:spTree>
    <p:extLst>
      <p:ext uri="{BB962C8B-B14F-4D97-AF65-F5344CB8AC3E}">
        <p14:creationId xmlns:p14="http://schemas.microsoft.com/office/powerpoint/2010/main" val="2572073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1725613"/>
            <a:ext cx="6489700" cy="3651250"/>
          </a:xfrm>
        </p:spPr>
      </p:sp>
      <p:sp>
        <p:nvSpPr>
          <p:cNvPr id="3" name="Notes Placeholder 2"/>
          <p:cNvSpPr>
            <a:spLocks noGrp="1"/>
          </p:cNvSpPr>
          <p:nvPr>
            <p:ph type="body" idx="1"/>
          </p:nvPr>
        </p:nvSpPr>
        <p:spPr>
          <a:xfrm>
            <a:off x="53461" y="5643876"/>
            <a:ext cx="6742627" cy="2668274"/>
          </a:xfrm>
        </p:spPr>
        <p:txBody>
          <a:bodyPr/>
          <a:lstStyle/>
          <a:p>
            <a:r>
              <a:rPr lang="en-US" dirty="0" smtClean="0"/>
              <a:t>With an understanding of where </a:t>
            </a:r>
            <a:r>
              <a:rPr lang="en-US" dirty="0" err="1" smtClean="0"/>
              <a:t>thew</a:t>
            </a:r>
            <a:r>
              <a:rPr lang="en-US" dirty="0" smtClean="0"/>
              <a:t> company sits in maturity plus an understanding of the technology maturities (derived from the hype cycle and possibly other sources), the company establishes a sequence of initiatives that helps build out the PLM roadmap – where fulfilling the objective for each of the blue ellipses delivers business value as communicated with a business case presented as described earlier., </a:t>
            </a:r>
            <a:endParaRPr lang="en-US" dirty="0"/>
          </a:p>
        </p:txBody>
      </p:sp>
    </p:spTree>
    <p:extLst>
      <p:ext uri="{BB962C8B-B14F-4D97-AF65-F5344CB8AC3E}">
        <p14:creationId xmlns:p14="http://schemas.microsoft.com/office/powerpoint/2010/main" val="227952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1725613"/>
            <a:ext cx="6489700" cy="3651250"/>
          </a:xfrm>
        </p:spPr>
      </p:sp>
      <p:sp>
        <p:nvSpPr>
          <p:cNvPr id="3" name="Notes Placeholder 2"/>
          <p:cNvSpPr>
            <a:spLocks noGrp="1"/>
          </p:cNvSpPr>
          <p:nvPr>
            <p:ph type="body" idx="1"/>
          </p:nvPr>
        </p:nvSpPr>
        <p:spPr>
          <a:xfrm>
            <a:off x="242372" y="5549900"/>
            <a:ext cx="6742627" cy="3162300"/>
          </a:xfrm>
        </p:spPr>
        <p:txBody>
          <a:bodyPr/>
          <a:lstStyle/>
          <a:p>
            <a:r>
              <a:rPr lang="en-US" dirty="0" smtClean="0"/>
              <a:t>Given realistic time expectations for each of the stages, the company lays out a three year implementation program. The chart recognizes the phasing between existing projects, extensions or modifications of those projects, and new projects.</a:t>
            </a:r>
            <a:endParaRPr lang="en-US" dirty="0"/>
          </a:p>
        </p:txBody>
      </p:sp>
    </p:spTree>
    <p:extLst>
      <p:ext uri="{BB962C8B-B14F-4D97-AF65-F5344CB8AC3E}">
        <p14:creationId xmlns:p14="http://schemas.microsoft.com/office/powerpoint/2010/main" val="3843119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4850" y="1247775"/>
            <a:ext cx="5727700" cy="3222625"/>
          </a:xfrm>
        </p:spPr>
      </p:sp>
      <p:sp>
        <p:nvSpPr>
          <p:cNvPr id="3" name="Notes Placeholder 2"/>
          <p:cNvSpPr>
            <a:spLocks noGrp="1"/>
          </p:cNvSpPr>
          <p:nvPr>
            <p:ph type="body" idx="1"/>
          </p:nvPr>
        </p:nvSpPr>
        <p:spPr/>
        <p:txBody>
          <a:bodyPr/>
          <a:lstStyle/>
          <a:p>
            <a:r>
              <a:rPr lang="en-US" dirty="0" smtClean="0"/>
              <a:t>None of this happens without change management and putting senior executives, IT, and business operations on the same page.</a:t>
            </a:r>
          </a:p>
          <a:p>
            <a:r>
              <a:rPr lang="en-US" dirty="0" smtClean="0"/>
              <a:t>I have seen a significant number of situations where senior management has bought into the vision of a PLM vendor that requires significant changes to design practices and processes, manufacturing practices and processes, and the manner by which the company manages data.</a:t>
            </a:r>
          </a:p>
          <a:p>
            <a:r>
              <a:rPr lang="en-US" dirty="0" smtClean="0"/>
              <a:t>The engineering and manufacturing organizations were not on board, putting this investment of $10s of millions at risk.</a:t>
            </a:r>
          </a:p>
          <a:p>
            <a:r>
              <a:rPr lang="en-US" dirty="0" smtClean="0"/>
              <a:t>Changing culture, organizations, practices, and processes must happen to get everyone on board must happen and it must be led from the top.</a:t>
            </a:r>
            <a:endParaRPr lang="en-US" dirty="0"/>
          </a:p>
        </p:txBody>
      </p:sp>
    </p:spTree>
    <p:extLst>
      <p:ext uri="{BB962C8B-B14F-4D97-AF65-F5344CB8AC3E}">
        <p14:creationId xmlns:p14="http://schemas.microsoft.com/office/powerpoint/2010/main" val="4063395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4850" y="1247775"/>
            <a:ext cx="5727700" cy="3222625"/>
          </a:xfrm>
        </p:spPr>
      </p:sp>
      <p:sp>
        <p:nvSpPr>
          <p:cNvPr id="3" name="Notes Placeholder 2"/>
          <p:cNvSpPr>
            <a:spLocks noGrp="1"/>
          </p:cNvSpPr>
          <p:nvPr>
            <p:ph type="body" idx="1"/>
          </p:nvPr>
        </p:nvSpPr>
        <p:spPr/>
        <p:txBody>
          <a:bodyPr/>
          <a:lstStyle/>
          <a:p>
            <a:r>
              <a:rPr lang="en-US" dirty="0" smtClean="0"/>
              <a:t>Here are the top six techniques I have seen work.</a:t>
            </a:r>
            <a:endParaRPr lang="en-US" dirty="0"/>
          </a:p>
        </p:txBody>
      </p:sp>
    </p:spTree>
    <p:extLst>
      <p:ext uri="{BB962C8B-B14F-4D97-AF65-F5344CB8AC3E}">
        <p14:creationId xmlns:p14="http://schemas.microsoft.com/office/powerpoint/2010/main" val="4170819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3"/>
          <p:cNvSpPr>
            <a:spLocks noGrp="1" noChangeAspect="1"/>
          </p:cNvSpPr>
          <p:nvPr>
            <p:ph type="body" idx="1"/>
          </p:nvPr>
        </p:nvSpPr>
        <p:spPr>
          <a:xfrm>
            <a:off x="242372" y="4710426"/>
            <a:ext cx="6742627" cy="4001774"/>
          </a:xfrm>
        </p:spPr>
        <p:txBody>
          <a:bodyPr vert="horz" lIns="0" tIns="45720" rIns="0" bIns="45720" rtlCol="0"/>
          <a:lstStyle/>
          <a:p>
            <a:endParaRPr lang="en-US" dirty="0"/>
          </a:p>
        </p:txBody>
      </p:sp>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Rectangle 5"/>
          <p:cNvSpPr>
            <a:spLocks noChangeArrowheads="1"/>
          </p:cNvSpPr>
          <p:nvPr/>
        </p:nvSpPr>
        <p:spPr bwMode="auto">
          <a:xfrm>
            <a:off x="241300" y="483318"/>
            <a:ext cx="6743699" cy="280325"/>
          </a:xfrm>
          <a:prstGeom prst="rect">
            <a:avLst/>
          </a:prstGeom>
          <a:noFill/>
          <a:ln w="12700" algn="ctr">
            <a:noFill/>
            <a:miter lim="800000"/>
            <a:headEnd/>
            <a:tailEnd/>
          </a:ln>
        </p:spPr>
        <p:txBody>
          <a:bodyPr lIns="0" tIns="47367" rIns="94734"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3023404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3"/>
          <p:cNvSpPr>
            <a:spLocks noGrp="1" noChangeAspect="1"/>
          </p:cNvSpPr>
          <p:nvPr>
            <p:ph type="body" idx="1"/>
          </p:nvPr>
        </p:nvSpPr>
        <p:spPr>
          <a:xfrm>
            <a:off x="242372" y="4710426"/>
            <a:ext cx="6742627" cy="4001774"/>
          </a:xfrm>
        </p:spPr>
        <p:txBody>
          <a:bodyPr vert="horz" lIns="0" tIns="45720" rIns="0" bIns="45720" rtlCol="0"/>
          <a:lstStyle/>
          <a:p>
            <a:endParaRPr lang="en-US" dirty="0"/>
          </a:p>
        </p:txBody>
      </p:sp>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Rectangle 5"/>
          <p:cNvSpPr>
            <a:spLocks noChangeArrowheads="1"/>
          </p:cNvSpPr>
          <p:nvPr/>
        </p:nvSpPr>
        <p:spPr bwMode="auto">
          <a:xfrm>
            <a:off x="241300" y="483318"/>
            <a:ext cx="6743699" cy="280325"/>
          </a:xfrm>
          <a:prstGeom prst="rect">
            <a:avLst/>
          </a:prstGeom>
          <a:noFill/>
          <a:ln w="12700" algn="ctr">
            <a:noFill/>
            <a:miter lim="800000"/>
            <a:headEnd/>
            <a:tailEnd/>
          </a:ln>
        </p:spPr>
        <p:txBody>
          <a:bodyPr lIns="0" tIns="47367" rIns="94734"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1180528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1725613"/>
            <a:ext cx="6489700" cy="36512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393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1725613"/>
            <a:ext cx="6489700" cy="36512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3159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1725613"/>
            <a:ext cx="6489700" cy="3651250"/>
          </a:xfrm>
        </p:spPr>
      </p:sp>
      <p:sp>
        <p:nvSpPr>
          <p:cNvPr id="3" name="Notes Placeholder 2"/>
          <p:cNvSpPr>
            <a:spLocks noGrp="1"/>
          </p:cNvSpPr>
          <p:nvPr>
            <p:ph type="body" idx="1"/>
          </p:nvPr>
        </p:nvSpPr>
        <p:spPr/>
        <p:txBody>
          <a:bodyPr/>
          <a:lstStyle/>
          <a:p>
            <a:r>
              <a:rPr lang="en-US" dirty="0" smtClean="0"/>
              <a:t>https://www.flickr.com/photos/crystallineradical/3049570916</a:t>
            </a:r>
          </a:p>
          <a:p>
            <a:r>
              <a:rPr lang="en-US" dirty="0" smtClean="0"/>
              <a:t>https://www.flickr.com/photos/fanofretail/14047453212</a:t>
            </a:r>
          </a:p>
          <a:p>
            <a:r>
              <a:rPr lang="en-US" dirty="0" smtClean="0"/>
              <a:t>https://www.flickr.com/photos/lord_yo/6824514463</a:t>
            </a:r>
          </a:p>
          <a:p>
            <a:r>
              <a:rPr lang="en-US" dirty="0" smtClean="0"/>
              <a:t>https://www.flickr.com/photos/scobleizer/3009516045</a:t>
            </a:r>
          </a:p>
          <a:p>
            <a:r>
              <a:rPr lang="en-US" dirty="0" smtClean="0"/>
              <a:t>https://www.flickr.com/photos/jurvetson/2516472309</a:t>
            </a:r>
            <a:endParaRPr lang="en-US" dirty="0"/>
          </a:p>
        </p:txBody>
      </p:sp>
    </p:spTree>
    <p:extLst>
      <p:ext uri="{BB962C8B-B14F-4D97-AF65-F5344CB8AC3E}">
        <p14:creationId xmlns:p14="http://schemas.microsoft.com/office/powerpoint/2010/main" val="3382477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3"/>
          <p:cNvSpPr>
            <a:spLocks noGrp="1" noChangeAspect="1"/>
          </p:cNvSpPr>
          <p:nvPr>
            <p:ph type="body" idx="1"/>
          </p:nvPr>
        </p:nvSpPr>
        <p:spPr>
          <a:xfrm>
            <a:off x="242372" y="4710426"/>
            <a:ext cx="6742627" cy="4001774"/>
          </a:xfrm>
        </p:spPr>
        <p:txBody>
          <a:bodyPr vert="horz" lIns="0" tIns="45720" rIns="0" bIns="45720" rtlCol="0"/>
          <a:lstStyle/>
          <a:p>
            <a:endParaRPr lang="en-US" dirty="0"/>
          </a:p>
        </p:txBody>
      </p:sp>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Rectangle 5"/>
          <p:cNvSpPr>
            <a:spLocks noChangeArrowheads="1"/>
          </p:cNvSpPr>
          <p:nvPr/>
        </p:nvSpPr>
        <p:spPr bwMode="auto">
          <a:xfrm>
            <a:off x="241300" y="483318"/>
            <a:ext cx="6743699" cy="280325"/>
          </a:xfrm>
          <a:prstGeom prst="rect">
            <a:avLst/>
          </a:prstGeom>
          <a:noFill/>
          <a:ln w="12700" algn="ctr">
            <a:noFill/>
            <a:miter lim="800000"/>
            <a:headEnd/>
            <a:tailEnd/>
          </a:ln>
        </p:spPr>
        <p:txBody>
          <a:bodyPr lIns="0" tIns="47367" rIns="94734"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3120538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4850" y="1247775"/>
            <a:ext cx="5727700" cy="32226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58637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234950" y="1698625"/>
            <a:ext cx="6388100" cy="3594100"/>
          </a:xfrm>
          <a:ln/>
        </p:spPr>
      </p:sp>
      <p:sp>
        <p:nvSpPr>
          <p:cNvPr id="24579" name="Rectangle 3"/>
          <p:cNvSpPr>
            <a:spLocks noGrp="1" noChangeArrowheads="1"/>
          </p:cNvSpPr>
          <p:nvPr>
            <p:ph type="body" idx="1"/>
          </p:nvPr>
        </p:nvSpPr>
        <p:spPr>
          <a:xfrm>
            <a:off x="122629" y="5634505"/>
            <a:ext cx="6565225" cy="29750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dirty="0" smtClean="0">
              <a:latin typeface="Times New Roman" pitchFamily="18" charset="0"/>
            </a:endParaRPr>
          </a:p>
        </p:txBody>
      </p:sp>
      <p:sp>
        <p:nvSpPr>
          <p:cNvPr id="24580" name="Rectangle 4"/>
          <p:cNvSpPr>
            <a:spLocks noChangeArrowheads="1"/>
          </p:cNvSpPr>
          <p:nvPr/>
        </p:nvSpPr>
        <p:spPr bwMode="auto">
          <a:xfrm>
            <a:off x="111900" y="345321"/>
            <a:ext cx="6531501" cy="429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7855" tIns="47855" rIns="47855" bIns="47855">
            <a:spAutoFit/>
          </a:bodyPr>
          <a:lstStyle/>
          <a:p>
            <a:pPr algn="l" defTabSz="951527"/>
            <a:r>
              <a:rPr lang="en-US" sz="1200" b="1" dirty="0">
                <a:solidFill>
                  <a:srgbClr val="000000"/>
                </a:solidFill>
              </a:rPr>
              <a:t>Strategic Imperative</a:t>
            </a:r>
            <a:r>
              <a:rPr lang="en-US" sz="1200" dirty="0">
                <a:solidFill>
                  <a:srgbClr val="FFFFFF"/>
                </a:solidFill>
              </a:rPr>
              <a:t> </a:t>
            </a:r>
            <a:r>
              <a:rPr lang="en-US" sz="1200" b="1" dirty="0">
                <a:solidFill>
                  <a:srgbClr val="000000"/>
                </a:solidFill>
              </a:rPr>
              <a:t>: Understand the Hype Cycle of emerging technology to avoid adopting at the peak without fully understanding the potential benefits and risks.</a:t>
            </a:r>
          </a:p>
        </p:txBody>
      </p:sp>
    </p:spTree>
    <p:extLst>
      <p:ext uri="{BB962C8B-B14F-4D97-AF65-F5344CB8AC3E}">
        <p14:creationId xmlns:p14="http://schemas.microsoft.com/office/powerpoint/2010/main" val="219062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hyperlink" Target="http://pvs.gartner.com/technology/about/policies/usage_guidelines.jsp" TargetMode="External"/><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hyperlink" Target="http://pvs.gartner.com/technology/about/ombudsman/omb_guide2.jsp" TargetMode="Externa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www.gartner.com/technology/research/technical-professionals.jsp" TargetMode="Externa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3" Type="http://schemas.openxmlformats.org/officeDocument/2006/relationships/hyperlink" Target="http://www.gartner.com/technology/research/technical-professionals.jsp" TargetMode="External"/><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8.xml"/><Relationship Id="rId4" Type="http://schemas.openxmlformats.org/officeDocument/2006/relationships/image" Target="../media/image21.png"/></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jp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jp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g"/><Relationship Id="rId1" Type="http://schemas.openxmlformats.org/officeDocument/2006/relationships/slideMaster" Target="../slideMasters/slideMaster8.xml"/><Relationship Id="rId4" Type="http://schemas.openxmlformats.org/officeDocument/2006/relationships/image" Target="../media/image25.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g"/><Relationship Id="rId1" Type="http://schemas.openxmlformats.org/officeDocument/2006/relationships/slideMaster" Target="../slideMasters/slideMaster8.xml"/><Relationship Id="rId4" Type="http://schemas.openxmlformats.org/officeDocument/2006/relationships/image" Target="../media/image25.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g"/><Relationship Id="rId1" Type="http://schemas.openxmlformats.org/officeDocument/2006/relationships/slideMaster" Target="../slideMasters/slideMaster8.xml"/><Relationship Id="rId4" Type="http://schemas.openxmlformats.org/officeDocument/2006/relationships/image" Target="../media/image2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jpg"/><Relationship Id="rId1" Type="http://schemas.openxmlformats.org/officeDocument/2006/relationships/slideMaster" Target="../slideMasters/slideMaster8.xml"/><Relationship Id="rId4" Type="http://schemas.openxmlformats.org/officeDocument/2006/relationships/image" Target="../media/image25.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5.jp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2.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5.jpg"/><Relationship Id="rId5" Type="http://schemas.openxmlformats.org/officeDocument/2006/relationships/image" Target="../media/image3.emf"/><Relationship Id="rId4" Type="http://schemas.openxmlformats.org/officeDocument/2006/relationships/oleObject" Target="../embeddings/oleObject4.bin"/></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hyperlink" Target="http://www.gartner.com/technology/research/technical-professionals.jsp" TargetMode="External"/><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2.pn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5.jpg"/><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2.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0"/>
            <a:ext cx="12192000" cy="6858000"/>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6" name="Rectangle 7"/>
          <p:cNvSpPr>
            <a:spLocks noChangeArrowheads="1"/>
          </p:cNvSpPr>
          <p:nvPr userDrawn="1"/>
        </p:nvSpPr>
        <p:spPr bwMode="gray">
          <a:xfrm>
            <a:off x="4968430" y="2212228"/>
            <a:ext cx="6599682"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084251" y="4641449"/>
            <a:ext cx="2019401" cy="464463"/>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9" name="Rectangle 122"/>
          <p:cNvSpPr>
            <a:spLocks noGrp="1" noChangeArrowheads="1"/>
          </p:cNvSpPr>
          <p:nvPr>
            <p:ph type="ctrTitle"/>
          </p:nvPr>
        </p:nvSpPr>
        <p:spPr bwMode="auto">
          <a:xfrm>
            <a:off x="5286036" y="2477865"/>
            <a:ext cx="6048375" cy="415498"/>
          </a:xfrm>
          <a:ln>
            <a:noFill/>
          </a:ln>
        </p:spPr>
        <p:txBody>
          <a:bodyPr wrap="square" tIns="0" bIns="0" anchor="t" anchorCtr="0">
            <a:spAutoFit/>
          </a:bodyPr>
          <a:lstStyle>
            <a:lvl1pPr>
              <a:lnSpc>
                <a:spcPct val="90000"/>
              </a:lnSpc>
              <a:spcBef>
                <a:spcPts val="600"/>
              </a:spcBef>
              <a:spcAft>
                <a:spcPts val="0"/>
              </a:spcAft>
              <a:defRPr sz="300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7" y="4300288"/>
            <a:ext cx="3320996" cy="249299"/>
          </a:xfrm>
          <a:prstGeom prst="rect">
            <a:avLst/>
          </a:prstGeom>
          <a:ln/>
        </p:spPr>
        <p:txBody>
          <a:bodyPr wrap="square" bIns="0" anchor="t" anchorCtr="0">
            <a:spAutoFit/>
          </a:bodyPr>
          <a:lstStyle>
            <a:lvl1pPr marL="0" indent="0" algn="l">
              <a:lnSpc>
                <a:spcPct val="90000"/>
              </a:lnSpc>
              <a:spcBef>
                <a:spcPts val="0"/>
              </a:spcBef>
              <a:spcAft>
                <a:spcPts val="1200"/>
              </a:spcAft>
              <a:buFont typeface="Times" pitchFamily="18" charset="0"/>
              <a:buNone/>
              <a:defRPr sz="180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2018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216805135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bwMode="gray">
          <a:xfrm>
            <a:off x="304800" y="1325564"/>
            <a:ext cx="11576049" cy="4554536"/>
          </a:xfrm>
        </p:spPr>
        <p:txBody>
          <a:bodyPr/>
          <a:lstStyle>
            <a:lvl1pPr marL="411163" indent="-411163">
              <a:buClr>
                <a:schemeClr val="accent6"/>
              </a:buClr>
              <a:buFont typeface="Wingdings" panose="05000000000000000000" pitchFamily="2" charset="2"/>
              <a:buChar char="ü"/>
              <a:defRPr/>
            </a:lvl1pPr>
            <a:lvl2pPr marL="777240" indent="-274320">
              <a:buClr>
                <a:schemeClr val="accent6"/>
              </a:buClr>
              <a:defRPr/>
            </a:lvl2pPr>
            <a:lvl3pPr marL="1051560" indent="-273037">
              <a:buClr>
                <a:schemeClr val="accent6"/>
              </a:buClr>
              <a:buFont typeface="Wingdings" panose="05000000000000000000" pitchFamily="2" charset="2"/>
              <a:buChar char="§"/>
              <a:defRPr/>
            </a:lvl3pPr>
            <a:lvl4pPr marL="1371600" indent="-274320">
              <a:buClr>
                <a:schemeClr val="accent6"/>
              </a:buClr>
              <a:buFont typeface="Arial" panose="020B060402020202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393216150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1"/>
          </p:nvPr>
        </p:nvSpPr>
        <p:spPr bwMode="gray"/>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itle 2"/>
          <p:cNvSpPr>
            <a:spLocks noGrp="1"/>
          </p:cNvSpPr>
          <p:nvPr>
            <p:ph type="title"/>
          </p:nvPr>
        </p:nvSpPr>
        <p:spPr bwMode="auto">
          <a:xfrm>
            <a:off x="460375" y="228600"/>
            <a:ext cx="11272838" cy="535531"/>
          </a:xfrm>
        </p:spPr>
        <p:txBody>
          <a:bodyPr>
            <a:spAutoFit/>
          </a:bodyPr>
          <a:lstStyle/>
          <a:p>
            <a:r>
              <a:rPr lang="en-US" dirty="0" smtClean="0"/>
              <a:t>Click to edit Master title style</a:t>
            </a:r>
            <a:endParaRPr lang="en-US" dirty="0"/>
          </a:p>
        </p:txBody>
      </p:sp>
    </p:spTree>
    <p:extLst>
      <p:ext uri="{BB962C8B-B14F-4D97-AF65-F5344CB8AC3E}">
        <p14:creationId xmlns:p14="http://schemas.microsoft.com/office/powerpoint/2010/main" val="86389135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12" name="Text Placeholder 11"/>
          <p:cNvSpPr>
            <a:spLocks noGrp="1"/>
          </p:cNvSpPr>
          <p:nvPr>
            <p:ph type="body" sz="quarter" idx="11"/>
          </p:nvPr>
        </p:nvSpPr>
        <p:spPr bwMode="gray"/>
        <p:txBody>
          <a:bodyPr/>
          <a:lstStyle>
            <a:lvl1pPr marL="411163" indent="-411163">
              <a:spcBef>
                <a:spcPts val="1800"/>
              </a:spcBef>
              <a:buFont typeface="+mj-lt"/>
              <a:buAutoNum type="arabicPeriod"/>
              <a:defRPr/>
            </a:lvl1pPr>
            <a:lvl2pPr marL="868680">
              <a:spcBef>
                <a:spcPts val="1800"/>
              </a:spcBef>
              <a:defRPr/>
            </a:lvl2pPr>
            <a:lvl3pPr marL="1097280">
              <a:spcBef>
                <a:spcPts val="1800"/>
              </a:spcBef>
              <a:defRPr/>
            </a:lvl3pPr>
            <a:lvl4pPr marL="1463040">
              <a:spcBef>
                <a:spcPts val="1800"/>
              </a:spcBef>
              <a:defRPr/>
            </a:lvl4pPr>
            <a:lvl5pPr marL="1737360" indent="-182880">
              <a:lnSpc>
                <a:spcPct val="90000"/>
              </a:lnSpc>
              <a:spcBef>
                <a:spcPts val="18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1777754591"/>
      </p:ext>
    </p:extLst>
  </p:cSld>
  <p:clrMapOvr>
    <a:masterClrMapping/>
  </p:clrMapOvr>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12" name="Text Placeholder 11"/>
          <p:cNvSpPr>
            <a:spLocks noGrp="1"/>
          </p:cNvSpPr>
          <p:nvPr>
            <p:ph type="body" sz="quarter" idx="11"/>
          </p:nvPr>
        </p:nvSpPr>
        <p:spPr bwMode="gray">
          <a:xfrm>
            <a:off x="460375" y="1325563"/>
            <a:ext cx="11272838" cy="4725987"/>
          </a:xfrm>
        </p:spPr>
        <p:txBody>
          <a:bodyPr/>
          <a:lstStyle>
            <a:lvl1pPr marL="411163" indent="-411163">
              <a:spcBef>
                <a:spcPts val="1800"/>
              </a:spcBef>
              <a:buClr>
                <a:srgbClr val="969696"/>
              </a:buClr>
              <a:buFont typeface="+mj-lt"/>
              <a:buAutoNum type="arabicPeriod"/>
              <a:defRPr>
                <a:solidFill>
                  <a:srgbClr val="969696"/>
                </a:solidFill>
              </a:defRPr>
            </a:lvl1pPr>
            <a:lvl2pPr marL="868680">
              <a:spcBef>
                <a:spcPts val="1800"/>
              </a:spcBef>
              <a:buClr>
                <a:srgbClr val="969696"/>
              </a:buClr>
              <a:defRPr>
                <a:solidFill>
                  <a:srgbClr val="969696"/>
                </a:solidFill>
              </a:defRPr>
            </a:lvl2pPr>
            <a:lvl3pPr marL="1097280">
              <a:spcBef>
                <a:spcPts val="1800"/>
              </a:spcBef>
              <a:buClr>
                <a:srgbClr val="969696"/>
              </a:buClr>
              <a:defRPr>
                <a:solidFill>
                  <a:srgbClr val="969696"/>
                </a:solidFill>
              </a:defRPr>
            </a:lvl3pPr>
            <a:lvl4pPr marL="1463040">
              <a:spcBef>
                <a:spcPts val="1800"/>
              </a:spcBef>
              <a:buClr>
                <a:srgbClr val="969696"/>
              </a:buClr>
              <a:defRPr>
                <a:solidFill>
                  <a:srgbClr val="969696"/>
                </a:solidFill>
              </a:defRPr>
            </a:lvl4pPr>
            <a:lvl5pPr marL="1737360" indent="-182880">
              <a:lnSpc>
                <a:spcPct val="90000"/>
              </a:lnSpc>
              <a:spcBef>
                <a:spcPts val="1800"/>
              </a:spcBef>
              <a:buClr>
                <a:srgbClr val="969696"/>
              </a:buClr>
              <a:defRPr>
                <a:solidFill>
                  <a:srgbClr val="969696"/>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572406303"/>
      </p:ext>
    </p:extLst>
  </p:cSld>
  <p:clrMapOvr>
    <a:masterClrMapping/>
  </p:clrMapOvr>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457200" y="1325563"/>
            <a:ext cx="5409248" cy="472598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2"/>
          </p:nvPr>
        </p:nvSpPr>
        <p:spPr bwMode="gray">
          <a:xfrm>
            <a:off x="6234113" y="1325563"/>
            <a:ext cx="5499100" cy="472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608790929"/>
      </p:ext>
    </p:extLst>
  </p:cSld>
  <p:clrMapOvr>
    <a:masterClrMapping/>
  </p:clrMapOvr>
  <p:transition/>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PA Full">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5" name="Content Placeholder 4"/>
          <p:cNvSpPr>
            <a:spLocks noGrp="1"/>
          </p:cNvSpPr>
          <p:nvPr>
            <p:ph sz="quarter" idx="11"/>
          </p:nvPr>
        </p:nvSpPr>
        <p:spPr bwMode="gray">
          <a:xfrm>
            <a:off x="460375" y="1325563"/>
            <a:ext cx="11272838" cy="4725988"/>
          </a:xfrm>
        </p:spPr>
        <p:txBody>
          <a:bodyPr/>
          <a:lstStyle>
            <a:lvl1pPr marL="0" indent="0">
              <a:buClr>
                <a:schemeClr val="bg1"/>
              </a:buClr>
              <a:buNone/>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bwMode="gray"/>
        <p:txBody>
          <a:bodyPr/>
          <a:lstStyle>
            <a:lvl1pPr>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560079042"/>
      </p:ext>
    </p:extLst>
  </p:cSld>
  <p:clrMapOvr>
    <a:masterClrMapping/>
  </p:clrMapOvr>
  <p:transition/>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6" name="Content Placeholder 5"/>
          <p:cNvSpPr>
            <a:spLocks noGrp="1"/>
          </p:cNvSpPr>
          <p:nvPr>
            <p:ph sz="quarter" idx="15"/>
          </p:nvPr>
        </p:nvSpPr>
        <p:spPr bwMode="gray">
          <a:xfrm>
            <a:off x="460375" y="2121027"/>
            <a:ext cx="5404484" cy="3930523"/>
          </a:xfrm>
        </p:spPr>
        <p:txBody>
          <a:bodyPr>
            <a:normAutofit/>
          </a:bodyPr>
          <a:lstStyle>
            <a:lvl1pPr marL="0" indent="0">
              <a:buNone/>
              <a:defRPr sz="2200" b="1">
                <a:solidFill>
                  <a:schemeClr val="tx1"/>
                </a:solidFill>
              </a:defRPr>
            </a:lvl1pPr>
            <a:lvl2pPr marL="182880" indent="-182880">
              <a:spcBef>
                <a:spcPts val="1000"/>
              </a:spcBef>
              <a:buClr>
                <a:schemeClr val="accent1"/>
              </a:buClr>
              <a:buFont typeface="Arial" panose="020B0604020202020204" pitchFamily="34" charset="0"/>
              <a:buChar char="•"/>
              <a:defRPr sz="2000"/>
            </a:lvl2pPr>
            <a:lvl3pPr marL="502920" indent="-274320">
              <a:spcBef>
                <a:spcPts val="1000"/>
              </a:spcBef>
              <a:buFont typeface="Arial" panose="020B0604020202020204" pitchFamily="34" charset="0"/>
              <a:buChar char="–"/>
              <a:defRPr sz="1800"/>
            </a:lvl3pPr>
            <a:lvl4pPr marL="731520" indent="-182880">
              <a:spcBef>
                <a:spcPts val="1000"/>
              </a:spcBef>
              <a:buFont typeface="Arial" panose="020B0604020202020204" pitchFamily="34" charset="0"/>
              <a:buChar char="•"/>
              <a:defRPr sz="1800"/>
            </a:lvl4pPr>
            <a:lvl5pPr marL="960120" indent="-182880">
              <a:spcBef>
                <a:spcPts val="1000"/>
              </a:spcBef>
              <a:buFont typeface="Arial" panose="020B0604020202020204" pitchFamily="34" charset="0"/>
              <a:buChar cha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5"/>
          <p:cNvSpPr>
            <a:spLocks noGrp="1"/>
          </p:cNvSpPr>
          <p:nvPr>
            <p:ph sz="quarter" idx="16"/>
          </p:nvPr>
        </p:nvSpPr>
        <p:spPr bwMode="gray">
          <a:xfrm>
            <a:off x="6325553" y="2121027"/>
            <a:ext cx="5407660" cy="3930523"/>
          </a:xfrm>
        </p:spPr>
        <p:txBody>
          <a:bodyPr>
            <a:normAutofit/>
          </a:bodyPr>
          <a:lstStyle>
            <a:lvl1pPr marL="0" indent="0">
              <a:buNone/>
              <a:defRPr sz="2200" b="1">
                <a:solidFill>
                  <a:schemeClr val="tx1"/>
                </a:solidFill>
              </a:defRPr>
            </a:lvl1pPr>
            <a:lvl2pPr marL="182880" indent="-182880">
              <a:spcBef>
                <a:spcPts val="1000"/>
              </a:spcBef>
              <a:buClr>
                <a:schemeClr val="accent1"/>
              </a:buClr>
              <a:buFont typeface="Arial" panose="020B0604020202020204" pitchFamily="34" charset="0"/>
              <a:buChar char="•"/>
              <a:defRPr sz="2000"/>
            </a:lvl2pPr>
            <a:lvl3pPr marL="502920" indent="-274320">
              <a:spcBef>
                <a:spcPts val="1000"/>
              </a:spcBef>
              <a:buFont typeface="Arial" panose="020B0604020202020204" pitchFamily="34" charset="0"/>
              <a:buChar char="–"/>
              <a:defRPr sz="1800"/>
            </a:lvl3pPr>
            <a:lvl4pPr marL="731520" indent="-182880">
              <a:spcBef>
                <a:spcPts val="1000"/>
              </a:spcBef>
              <a:buFont typeface="Arial" panose="020B0604020202020204" pitchFamily="34" charset="0"/>
              <a:buChar char="•"/>
              <a:defRPr sz="1800"/>
            </a:lvl4pPr>
            <a:lvl5pPr marL="960120" indent="-182880">
              <a:spcBef>
                <a:spcPts val="1000"/>
              </a:spcBef>
              <a:buFont typeface="Arial" panose="020B0604020202020204" pitchFamily="34" charset="0"/>
              <a:buChar cha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13"/>
          <p:cNvSpPr>
            <a:spLocks noGrp="1"/>
          </p:cNvSpPr>
          <p:nvPr>
            <p:ph type="body" sz="quarter" idx="17"/>
          </p:nvPr>
        </p:nvSpPr>
        <p:spPr bwMode="gray">
          <a:xfrm>
            <a:off x="0" y="945753"/>
            <a:ext cx="12192000" cy="1029537"/>
          </a:xfrm>
          <a:solidFill>
            <a:schemeClr val="accent1"/>
          </a:solidFill>
        </p:spPr>
        <p:txBody>
          <a:bodyPr lIns="0" tIns="0" rIns="365760" bIns="0" anchor="ctr" anchorCtr="0">
            <a:normAutofit/>
          </a:bodyPr>
          <a:lstStyle>
            <a:lvl1pPr marL="457200" indent="0">
              <a:buNone/>
              <a:defRPr>
                <a:solidFill>
                  <a:schemeClr val="bg1"/>
                </a:solidFill>
              </a:defRPr>
            </a:lvl1pPr>
          </a:lstStyle>
          <a:p>
            <a:pPr lvl="0"/>
            <a:r>
              <a:rPr lang="en-US" dirty="0" smtClean="0"/>
              <a:t>Click to edit Master text styles</a:t>
            </a:r>
            <a:endParaRPr lang="en-US" dirty="0"/>
          </a:p>
        </p:txBody>
      </p:sp>
      <p:sp>
        <p:nvSpPr>
          <p:cNvPr id="4" name="Title 3"/>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1513501240"/>
      </p:ext>
    </p:extLst>
  </p:cSld>
  <p:clrMapOvr>
    <a:masterClrMapping/>
  </p:clrMapOvr>
  <p:transition/>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bwMode="gray">
          <a:xfrm>
            <a:off x="460375" y="1325563"/>
            <a:ext cx="11272837" cy="4725987"/>
          </a:xfrm>
        </p:spPr>
        <p:txBody>
          <a:bodyPr/>
          <a:lstStyle>
            <a:lvl1pPr marL="411163" indent="-411163">
              <a:buClr>
                <a:schemeClr val="accent6"/>
              </a:buClr>
              <a:buFont typeface="Wingdings" panose="05000000000000000000" pitchFamily="2" charset="2"/>
              <a:buChar char="ü"/>
              <a:defRPr/>
            </a:lvl1pPr>
            <a:lvl2pPr marL="868680" indent="-365760">
              <a:buClr>
                <a:schemeClr val="accent6"/>
              </a:buClr>
              <a:defRPr/>
            </a:lvl2pPr>
            <a:lvl3pPr marL="1143000" indent="-273037">
              <a:buClr>
                <a:schemeClr val="accent6"/>
              </a:buClr>
              <a:buFont typeface="Arial" panose="020B0604020202020204" pitchFamily="34" charset="0"/>
              <a:buChar char="•"/>
              <a:defRPr/>
            </a:lvl3pPr>
            <a:lvl4pPr marL="1600200" indent="-365760">
              <a:buClr>
                <a:schemeClr val="accent6"/>
              </a:buClr>
              <a:buFont typeface="Arial" panose="020B0604020202020204"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8339208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bwMode="gray">
          <a:xfrm>
            <a:off x="460375" y="1325563"/>
            <a:ext cx="11272837" cy="4725987"/>
          </a:xfrm>
          <a:prstGeom prst="rect">
            <a:avLst/>
          </a:prstGeom>
        </p:spPr>
        <p:txBody>
          <a:bodyPr bIns="0">
            <a:normAutofit/>
          </a:bodyPr>
          <a:lstStyle>
            <a:lvl1pPr marL="0" indent="0">
              <a:lnSpc>
                <a:spcPct val="85000"/>
              </a:lnSpc>
              <a:spcBef>
                <a:spcPts val="1200"/>
              </a:spcBef>
              <a:spcAft>
                <a:spcPts val="300"/>
              </a:spcAft>
              <a:buNone/>
              <a:defRPr b="1"/>
            </a:lvl1pPr>
            <a:lvl2pPr>
              <a:lnSpc>
                <a:spcPct val="85000"/>
              </a:lnSpc>
              <a:spcBef>
                <a:spcPts val="1200"/>
              </a:spcBef>
              <a:spcAft>
                <a:spcPts val="300"/>
              </a:spcAft>
              <a:defRPr/>
            </a:lvl2pPr>
            <a:lvl3pPr>
              <a:lnSpc>
                <a:spcPct val="85000"/>
              </a:lnSpc>
              <a:spcBef>
                <a:spcPts val="1200"/>
              </a:spcBef>
              <a:spcAft>
                <a:spcPts val="300"/>
              </a:spcAft>
              <a:defRPr/>
            </a:lvl3pPr>
            <a:lvl4pPr marL="1463040">
              <a:lnSpc>
                <a:spcPct val="85000"/>
              </a:lnSpc>
              <a:spcBef>
                <a:spcPts val="1200"/>
              </a:spcBef>
              <a:spcAft>
                <a:spcPts val="300"/>
              </a:spcAft>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7" name="Title 6"/>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271782464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7" name="Content Placeholder 2"/>
          <p:cNvSpPr>
            <a:spLocks noGrp="1"/>
          </p:cNvSpPr>
          <p:nvPr>
            <p:ph idx="1"/>
          </p:nvPr>
        </p:nvSpPr>
        <p:spPr bwMode="gray">
          <a:xfrm>
            <a:off x="460375" y="1325563"/>
            <a:ext cx="11272839" cy="4725987"/>
          </a:xfrm>
          <a:prstGeom prst="rect">
            <a:avLst/>
          </a:prstGeom>
          <a:noFill/>
          <a:ln w="9525" algn="ctr">
            <a:noFill/>
            <a:miter lim="800000"/>
            <a:headEnd/>
            <a:tailEnd/>
          </a:ln>
        </p:spPr>
        <p:txBody>
          <a:bodyPr vert="horz" wrap="square" lIns="0" tIns="0" rIns="45720" bIns="0" numCol="1" anchor="t" anchorCtr="0" compatLnSpc="1">
            <a:prstTxWarp prst="textNoShape">
              <a:avLst/>
            </a:prstTxWarp>
            <a:normAutofit/>
          </a:bodyPr>
          <a:lstStyle>
            <a:lvl1pPr marL="457167" marR="0" indent="-457167" algn="l" rtl="0" eaLnBrk="1" fontAlgn="base" hangingPunct="1">
              <a:lnSpc>
                <a:spcPct val="90000"/>
              </a:lnSpc>
              <a:spcBef>
                <a:spcPts val="1200"/>
              </a:spcBef>
              <a:spcAft>
                <a:spcPts val="300"/>
              </a:spcAft>
              <a:buClr>
                <a:srgbClr val="00529B"/>
              </a:buClr>
              <a:buSzPct val="80000"/>
              <a:buFont typeface="Wingdings 3" panose="05040102010807070707" pitchFamily="18" charset="2"/>
              <a:buChar char=""/>
              <a:defRPr lang="en-US" sz="2800" b="1" dirty="0" smtClean="0">
                <a:solidFill>
                  <a:srgbClr val="000000"/>
                </a:solidFill>
                <a:latin typeface="+mn-lt"/>
                <a:ea typeface="+mn-ea"/>
                <a:cs typeface="+mn-cs"/>
              </a:defRPr>
            </a:lvl1pPr>
            <a:lvl2pPr marL="868363" indent="-365125">
              <a:lnSpc>
                <a:spcPct val="90000"/>
              </a:lnSpc>
              <a:spcBef>
                <a:spcPts val="1200"/>
              </a:spcBef>
              <a:defRPr lang="en-US" dirty="0" smtClean="0"/>
            </a:lvl2pPr>
            <a:lvl3pPr marL="1143000" indent="-274320">
              <a:lnSpc>
                <a:spcPct val="90000"/>
              </a:lnSpc>
              <a:spcBef>
                <a:spcPts val="1200"/>
              </a:spcBef>
              <a:defRPr lang="en-US" dirty="0" smtClean="0"/>
            </a:lvl3pPr>
            <a:lvl4pPr marL="1600200" indent="-365760">
              <a:lnSpc>
                <a:spcPct val="90000"/>
              </a:lnSpc>
              <a:spcBef>
                <a:spcPts val="1200"/>
              </a:spcBef>
              <a:defRPr lang="en-US" dirty="0" smtClean="0"/>
            </a:lvl4pPr>
            <a:lvl5pPr marL="1660442" indent="-230177">
              <a:lnSpc>
                <a:spcPct val="100000"/>
              </a:lnSpc>
              <a:spcBef>
                <a:spcPts val="1200"/>
              </a:spcBef>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4" name="Title 3"/>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262498130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a:p>
        </p:txBody>
      </p:sp>
    </p:spTree>
    <p:extLst>
      <p:ext uri="{BB962C8B-B14F-4D97-AF65-F5344CB8AC3E}">
        <p14:creationId xmlns:p14="http://schemas.microsoft.com/office/powerpoint/2010/main" val="2802008579"/>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7" name="Title 6"/>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0" indent="0">
              <a:lnSpc>
                <a:spcPct val="90000"/>
              </a:lnSpc>
              <a:buNone/>
              <a:defRPr b="1"/>
            </a:lvl1pPr>
            <a:lvl2pPr marL="548640" indent="-274320">
              <a:lnSpc>
                <a:spcPct val="90000"/>
              </a:lnSpc>
              <a:buClr>
                <a:srgbClr val="00529B"/>
              </a:buClr>
              <a:buFont typeface="Wingdings" panose="05000000000000000000" pitchFamily="2" charset="2"/>
              <a:buChar char="§"/>
              <a:defRPr/>
            </a:lvl2pPr>
            <a:lvl3pPr marL="868680" indent="-274320">
              <a:lnSpc>
                <a:spcPct val="90000"/>
              </a:lnSpc>
              <a:buFont typeface="Arial" panose="020B0604020202020204" pitchFamily="34" charset="0"/>
              <a:buChar char="–"/>
              <a:defRPr/>
            </a:lvl3pPr>
            <a:lvl4pPr marL="1143000" indent="-274320">
              <a:lnSpc>
                <a:spcPct val="90000"/>
              </a:lnSpc>
              <a:buFont typeface="Wingdings" panose="05000000000000000000" pitchFamily="2" charset="2"/>
              <a:buChar char="§"/>
              <a:defRPr/>
            </a:lvl4pPr>
            <a:lvl5pPr marL="1463040" indent="-274320">
              <a:lnSpc>
                <a:spcPct val="90000"/>
              </a:lnSpc>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5158016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ull Image w TTL">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lvl1pPr algn="ctr">
              <a:defRPr/>
            </a:lvl1pPr>
          </a:lstStyle>
          <a:p>
            <a:r>
              <a:rPr lang="en-US" smtClean="0"/>
              <a:t>Click to edit Master title style</a:t>
            </a:r>
            <a:endParaRPr lang="en-US"/>
          </a:p>
        </p:txBody>
      </p:sp>
    </p:spTree>
    <p:extLst>
      <p:ext uri="{BB962C8B-B14F-4D97-AF65-F5344CB8AC3E}">
        <p14:creationId xmlns:p14="http://schemas.microsoft.com/office/powerpoint/2010/main" val="1623129505"/>
      </p:ext>
    </p:extLst>
  </p:cSld>
  <p:clrMapOvr>
    <a:masterClrMapping/>
  </p:clrMapOvr>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Quarter-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460375" y="1325563"/>
            <a:ext cx="7510463" cy="47259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bwMode="auto">
          <a:xfrm>
            <a:off x="460375" y="228600"/>
            <a:ext cx="7510463" cy="9906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648988949"/>
      </p:ext>
    </p:extLst>
  </p:cSld>
  <p:clrMapOvr>
    <a:masterClrMapping/>
  </p:clrMapOvr>
  <p:transition/>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Half-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460375" y="1325563"/>
            <a:ext cx="5635625" cy="47259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bwMode="auto">
          <a:xfrm>
            <a:off x="460375" y="228600"/>
            <a:ext cx="5635625" cy="990600"/>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919711219"/>
      </p:ext>
    </p:extLst>
  </p:cSld>
  <p:clrMapOvr>
    <a:masterClrMapping/>
  </p:clrMapOvr>
  <p:transition/>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14" name="Rectangle 13"/>
          <p:cNvSpPr/>
          <p:nvPr userDrawn="1"/>
        </p:nvSpPr>
        <p:spPr bwMode="gray">
          <a:xfrm>
            <a:off x="0" y="4251297"/>
            <a:ext cx="12192000" cy="1628803"/>
          </a:xfrm>
          <a:prstGeom prst="rect">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12" name="Text Placeholder 11"/>
          <p:cNvSpPr>
            <a:spLocks noGrp="1"/>
          </p:cNvSpPr>
          <p:nvPr>
            <p:ph type="body" sz="quarter" idx="10"/>
          </p:nvPr>
        </p:nvSpPr>
        <p:spPr bwMode="gray">
          <a:xfrm>
            <a:off x="469899" y="4515065"/>
            <a:ext cx="11250615" cy="1101266"/>
          </a:xfrm>
          <a:prstGeom prst="rect">
            <a:avLst/>
          </a:prstGeom>
          <a:noFill/>
        </p:spPr>
        <p:txBody>
          <a:bodyPr lIns="0" tIns="0" rIns="0" bIns="0" anchor="ctr" anchorCtr="0"/>
          <a:lstStyle>
            <a:lvl1pPr marL="0" indent="0">
              <a:buNone/>
              <a:defRPr>
                <a:solidFill>
                  <a:schemeClr val="bg1"/>
                </a:solidFill>
              </a:defRPr>
            </a:lvl1pPr>
            <a:lvl2pPr marL="318436" indent="0">
              <a:buNone/>
              <a:defRPr>
                <a:solidFill>
                  <a:schemeClr val="bg1"/>
                </a:solidFill>
              </a:defRPr>
            </a:lvl2pPr>
            <a:lvl3pPr marL="683650" indent="0">
              <a:buNone/>
              <a:defRPr>
                <a:solidFill>
                  <a:schemeClr val="bg1"/>
                </a:solidFill>
              </a:defRPr>
            </a:lvl3pPr>
            <a:lvl4pPr marL="957955" indent="0">
              <a:buNone/>
              <a:defRPr>
                <a:solidFill>
                  <a:schemeClr val="bg1"/>
                </a:solidFill>
              </a:defRPr>
            </a:lvl4pPr>
            <a:lvl5pPr marL="1232261" indent="0">
              <a:buNone/>
              <a:defRPr>
                <a:solidFill>
                  <a:schemeClr val="bg1"/>
                </a:solidFill>
              </a:defRPr>
            </a:lvl5pPr>
          </a:lstStyle>
          <a:p>
            <a:pPr lvl="0"/>
            <a:r>
              <a:rPr lang="en-US" dirty="0" smtClean="0"/>
              <a:t>Click to edit Master text styles</a:t>
            </a:r>
          </a:p>
        </p:txBody>
      </p:sp>
      <p:sp>
        <p:nvSpPr>
          <p:cNvPr id="3" name="Title 2"/>
          <p:cNvSpPr>
            <a:spLocks noGrp="1"/>
          </p:cNvSpPr>
          <p:nvPr>
            <p:ph type="title"/>
          </p:nvPr>
        </p:nvSpPr>
        <p:spPr bwMode="auto"/>
        <p:txBody>
          <a:bodyPr/>
          <a:lstStyle/>
          <a:p>
            <a:r>
              <a:rPr lang="en-US" dirty="0" smtClean="0"/>
              <a:t>Click to edit Master title style</a:t>
            </a:r>
            <a:endParaRPr lang="en-US" dirty="0"/>
          </a:p>
        </p:txBody>
      </p:sp>
      <p:sp>
        <p:nvSpPr>
          <p:cNvPr id="7" name="Isosceles Triangle 6"/>
          <p:cNvSpPr/>
          <p:nvPr userDrawn="1"/>
        </p:nvSpPr>
        <p:spPr bwMode="gray">
          <a:xfrm rot="10800000">
            <a:off x="365682" y="4251297"/>
            <a:ext cx="305136" cy="263048"/>
          </a:xfrm>
          <a:prstGeom prst="triangle">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4" name="Text Placeholder 3"/>
          <p:cNvSpPr>
            <a:spLocks noGrp="1"/>
          </p:cNvSpPr>
          <p:nvPr>
            <p:ph type="body" sz="quarter" idx="11"/>
          </p:nvPr>
        </p:nvSpPr>
        <p:spPr bwMode="gray">
          <a:xfrm>
            <a:off x="460375" y="1325563"/>
            <a:ext cx="11272838" cy="29250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9225140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ction Item_2">
    <p:spTree>
      <p:nvGrpSpPr>
        <p:cNvPr id="1" name=""/>
        <p:cNvGrpSpPr/>
        <p:nvPr/>
      </p:nvGrpSpPr>
      <p:grpSpPr>
        <a:xfrm>
          <a:off x="0" y="0"/>
          <a:ext cx="0" cy="0"/>
          <a:chOff x="0" y="0"/>
          <a:chExt cx="0" cy="0"/>
        </a:xfrm>
      </p:grpSpPr>
      <p:sp>
        <p:nvSpPr>
          <p:cNvPr id="6" name="Rectangle 5"/>
          <p:cNvSpPr/>
          <p:nvPr/>
        </p:nvSpPr>
        <p:spPr bwMode="gray">
          <a:xfrm>
            <a:off x="7970837" y="1"/>
            <a:ext cx="4221163" cy="5880099"/>
          </a:xfrm>
          <a:prstGeom prst="rect">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8" name="Text Placeholder 11"/>
          <p:cNvSpPr>
            <a:spLocks noGrp="1"/>
          </p:cNvSpPr>
          <p:nvPr>
            <p:ph type="body" sz="quarter" idx="12"/>
          </p:nvPr>
        </p:nvSpPr>
        <p:spPr bwMode="gray">
          <a:xfrm>
            <a:off x="8363167" y="431521"/>
            <a:ext cx="3370046" cy="5620029"/>
          </a:xfrm>
          <a:prstGeom prst="rect">
            <a:avLst/>
          </a:prstGeom>
          <a:noFill/>
        </p:spPr>
        <p:txBody>
          <a:bodyPr lIns="0" tIns="0" rIns="0" bIns="0"/>
          <a:lstStyle>
            <a:lvl1pPr marL="0" indent="0">
              <a:buClr>
                <a:schemeClr val="bg1"/>
              </a:buClr>
              <a:buFont typeface="Arial" panose="020B0604020202020204" pitchFamily="34" charset="0"/>
              <a:buNone/>
              <a:defRPr>
                <a:solidFill>
                  <a:schemeClr val="bg1"/>
                </a:solidFill>
              </a:defRPr>
            </a:lvl1pPr>
            <a:lvl2pPr marL="0" indent="-274320">
              <a:buClr>
                <a:schemeClr val="bg1"/>
              </a:buClr>
              <a:buFont typeface="Arial" panose="020B0604020202020204" pitchFamily="34" charset="0"/>
              <a:buChar char="•"/>
              <a:defRPr>
                <a:solidFill>
                  <a:schemeClr val="bg1"/>
                </a:solidFill>
              </a:defRPr>
            </a:lvl2pPr>
            <a:lvl3pPr marL="640080" indent="-274320">
              <a:buClr>
                <a:schemeClr val="bg1"/>
              </a:buClr>
              <a:buFont typeface="Arial" panose="020B0604020202020204" pitchFamily="34" charset="0"/>
              <a:buChar char="–"/>
              <a:defRPr>
                <a:solidFill>
                  <a:schemeClr val="bg1"/>
                </a:solidFill>
              </a:defRPr>
            </a:lvl3pPr>
            <a:lvl4pPr marL="914400" indent="-182880">
              <a:buClr>
                <a:schemeClr val="bg1"/>
              </a:buClr>
              <a:buFont typeface="Arial" panose="020B0604020202020204" pitchFamily="34" charset="0"/>
              <a:buChar char="•"/>
              <a:defRPr>
                <a:solidFill>
                  <a:schemeClr val="bg1"/>
                </a:solidFill>
              </a:defRPr>
            </a:lvl4pPr>
            <a:lvl5pPr marL="1575161" indent="-342900">
              <a:buClr>
                <a:schemeClr val="bg1"/>
              </a:buClr>
              <a:buFont typeface="Arial" panose="020B0604020202020204" pitchFamily="34" charset="0"/>
              <a:buChar cha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Isosceles Triangle 6"/>
          <p:cNvSpPr/>
          <p:nvPr userDrawn="1"/>
        </p:nvSpPr>
        <p:spPr bwMode="gray">
          <a:xfrm rot="5400000">
            <a:off x="7949793" y="477617"/>
            <a:ext cx="305136" cy="263048"/>
          </a:xfrm>
          <a:prstGeom prst="triangle">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5" name="Title 4"/>
          <p:cNvSpPr>
            <a:spLocks noGrp="1"/>
          </p:cNvSpPr>
          <p:nvPr>
            <p:ph type="title"/>
          </p:nvPr>
        </p:nvSpPr>
        <p:spPr bwMode="auto"/>
        <p:txBody>
          <a:bodyPr/>
          <a:lstStyle/>
          <a:p>
            <a:r>
              <a:rPr lang="en-US" dirty="0" smtClean="0"/>
              <a:t>Click to edit Master title style</a:t>
            </a:r>
            <a:endParaRPr lang="en-US" dirty="0"/>
          </a:p>
        </p:txBody>
      </p:sp>
      <p:sp>
        <p:nvSpPr>
          <p:cNvPr id="12" name="Text Placeholder 11"/>
          <p:cNvSpPr>
            <a:spLocks noGrp="1"/>
          </p:cNvSpPr>
          <p:nvPr>
            <p:ph type="body" sz="quarter" idx="16"/>
          </p:nvPr>
        </p:nvSpPr>
        <p:spPr bwMode="gray">
          <a:xfrm>
            <a:off x="460375" y="1325563"/>
            <a:ext cx="7510463" cy="472598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74580353"/>
      </p:ext>
    </p:extLst>
  </p:cSld>
  <p:clrMapOvr>
    <a:masterClrMapping/>
  </p:clrMapOvr>
  <p:transition/>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bg bwMode="gray">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51351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wo-Thirds Image">
    <p:spTree>
      <p:nvGrpSpPr>
        <p:cNvPr id="1" name=""/>
        <p:cNvGrpSpPr/>
        <p:nvPr/>
      </p:nvGrpSpPr>
      <p:grpSpPr>
        <a:xfrm>
          <a:off x="0" y="0"/>
          <a:ext cx="0" cy="0"/>
          <a:chOff x="0" y="0"/>
          <a:chExt cx="0" cy="0"/>
        </a:xfrm>
      </p:grpSpPr>
      <p:sp>
        <p:nvSpPr>
          <p:cNvPr id="3" name="Rectangle 160"/>
          <p:cNvSpPr>
            <a:spLocks noChangeArrowheads="1"/>
          </p:cNvSpPr>
          <p:nvPr userDrawn="1"/>
        </p:nvSpPr>
        <p:spPr bwMode="gray">
          <a:xfrm>
            <a:off x="0" y="0"/>
            <a:ext cx="4071938" cy="58801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a:solidFill>
                <a:srgbClr val="702906"/>
              </a:solidFill>
            </a:endParaRPr>
          </a:p>
        </p:txBody>
      </p:sp>
      <p:sp>
        <p:nvSpPr>
          <p:cNvPr id="6" name="Title 5"/>
          <p:cNvSpPr>
            <a:spLocks noGrp="1"/>
          </p:cNvSpPr>
          <p:nvPr>
            <p:ph type="title" hasCustomPrompt="1"/>
          </p:nvPr>
        </p:nvSpPr>
        <p:spPr bwMode="gray">
          <a:xfrm>
            <a:off x="155657" y="1325563"/>
            <a:ext cx="3885991" cy="1329595"/>
          </a:xfrm>
        </p:spPr>
        <p:txBody>
          <a:bodyPr wrap="square" tIns="0" anchor="b" anchorCtr="0">
            <a:spAutoFit/>
          </a:bodyPr>
          <a:lstStyle>
            <a:lvl1pPr algn="ctr">
              <a:defRPr sz="9600">
                <a:solidFill>
                  <a:schemeClr val="bg1"/>
                </a:solidFill>
              </a:defRPr>
            </a:lvl1pPr>
          </a:lstStyle>
          <a:p>
            <a:r>
              <a:rPr lang="en-US" dirty="0" smtClean="0"/>
              <a:t>Title</a:t>
            </a:r>
            <a:endParaRPr lang="en-US" dirty="0"/>
          </a:p>
        </p:txBody>
      </p:sp>
      <p:sp>
        <p:nvSpPr>
          <p:cNvPr id="8" name="Text Placeholder 7"/>
          <p:cNvSpPr>
            <a:spLocks noGrp="1"/>
          </p:cNvSpPr>
          <p:nvPr>
            <p:ph type="body" sz="quarter" idx="12"/>
          </p:nvPr>
        </p:nvSpPr>
        <p:spPr bwMode="gray">
          <a:xfrm>
            <a:off x="152400" y="2703059"/>
            <a:ext cx="3916363" cy="2130425"/>
          </a:xfrm>
        </p:spPr>
        <p:txBody>
          <a:bodyPr>
            <a:normAutofit/>
          </a:bodyPr>
          <a:lstStyle>
            <a:lvl1pPr marL="0" indent="0" algn="ctr">
              <a:buFontTx/>
              <a:buNone/>
              <a:defRPr sz="36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smtClean="0"/>
              <a:t>Click to edit Master text styles</a:t>
            </a:r>
            <a:endParaRPr lang="en-US" dirty="0"/>
          </a:p>
        </p:txBody>
      </p:sp>
    </p:spTree>
    <p:extLst>
      <p:ext uri="{BB962C8B-B14F-4D97-AF65-F5344CB8AC3E}">
        <p14:creationId xmlns:p14="http://schemas.microsoft.com/office/powerpoint/2010/main" val="209980425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Action Plan 2">
    <p:spTree>
      <p:nvGrpSpPr>
        <p:cNvPr id="1" name=""/>
        <p:cNvGrpSpPr/>
        <p:nvPr/>
      </p:nvGrpSpPr>
      <p:grpSpPr>
        <a:xfrm>
          <a:off x="0" y="0"/>
          <a:ext cx="0" cy="0"/>
          <a:chOff x="0" y="0"/>
          <a:chExt cx="0" cy="0"/>
        </a:xfrm>
      </p:grpSpPr>
      <p:sp>
        <p:nvSpPr>
          <p:cNvPr id="5" name="Rectangle 4"/>
          <p:cNvSpPr/>
          <p:nvPr userDrawn="1"/>
        </p:nvSpPr>
        <p:spPr bwMode="gray">
          <a:xfrm>
            <a:off x="0" y="0"/>
            <a:ext cx="12192000" cy="1099757"/>
          </a:xfrm>
          <a:prstGeom prst="rect">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6" name="Isosceles Triangle 5"/>
          <p:cNvSpPr/>
          <p:nvPr userDrawn="1"/>
        </p:nvSpPr>
        <p:spPr bwMode="gray">
          <a:xfrm rot="10800000">
            <a:off x="403591" y="993547"/>
            <a:ext cx="749808" cy="411480"/>
          </a:xfrm>
          <a:prstGeom prst="triangle">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11" name="Text Placeholder 10"/>
          <p:cNvSpPr>
            <a:spLocks noGrp="1"/>
          </p:cNvSpPr>
          <p:nvPr>
            <p:ph type="body" sz="quarter" idx="10"/>
          </p:nvPr>
        </p:nvSpPr>
        <p:spPr bwMode="gray">
          <a:xfrm>
            <a:off x="460375" y="1409700"/>
            <a:ext cx="11272837" cy="4660900"/>
          </a:xfrm>
          <a:prstGeom prst="rect">
            <a:avLst/>
          </a:prstGeom>
        </p:spPr>
        <p:txBody>
          <a:bodyPr/>
          <a:lstStyle>
            <a:lvl1pPr marL="0" indent="0">
              <a:buNone/>
              <a:defRPr b="1"/>
            </a:lvl1pPr>
            <a:lvl4pPr marL="1463040">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88119546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7"/>
            <a:ext cx="12192000" cy="5880093"/>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5" name="Content Placeholder 4"/>
          <p:cNvSpPr>
            <a:spLocks noGrp="1"/>
          </p:cNvSpPr>
          <p:nvPr>
            <p:ph sz="quarter" idx="11"/>
          </p:nvPr>
        </p:nvSpPr>
        <p:spPr bwMode="gray">
          <a:xfrm>
            <a:off x="469901" y="1325562"/>
            <a:ext cx="11250612" cy="474503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2092721149"/>
      </p:ext>
    </p:extLst>
  </p:cSld>
  <p:clrMapOvr>
    <a:masterClrMapping/>
  </p:clrMapOvr>
  <p:transition/>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ue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2467315092"/>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365760" indent="-365760">
              <a:spcBef>
                <a:spcPts val="300"/>
              </a:spcBef>
              <a:buSzPct val="80000"/>
              <a:buFont typeface="Wingdings 3" panose="05040102010807070707" pitchFamily="18" charset="2"/>
              <a:buChar char="u"/>
              <a:defRPr b="1"/>
            </a:lvl1pPr>
            <a:lvl2pPr marL="731520">
              <a:spcBef>
                <a:spcPts val="300"/>
              </a:spcBef>
              <a:defRPr/>
            </a:lvl2pPr>
            <a:lvl3pPr marL="1005840">
              <a:spcBef>
                <a:spcPts val="300"/>
              </a:spcBef>
              <a:defRPr/>
            </a:lvl3pPr>
            <a:lvl4pPr marL="1325880">
              <a:spcBef>
                <a:spcPts val="300"/>
              </a:spcBef>
              <a:defRPr/>
            </a:lvl4pPr>
            <a:lvl5pPr marL="1600200">
              <a:spcBef>
                <a:spcPts val="3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Box 91"/>
          <p:cNvSpPr txBox="1">
            <a:spLocks noChangeAspect="1" noChangeArrowheads="1"/>
          </p:cNvSpPr>
          <p:nvPr userDrawn="1"/>
        </p:nvSpPr>
        <p:spPr bwMode="gray">
          <a:xfrm>
            <a:off x="304800" y="6131173"/>
            <a:ext cx="6229673" cy="309315"/>
          </a:xfrm>
          <a:prstGeom prst="rect">
            <a:avLst/>
          </a:prstGeom>
        </p:spPr>
        <p:txBody>
          <a:bodyPr wrap="square" lIns="0" tIns="91440" rIns="0" bIns="91440" anchor="b">
            <a:spAutoFit/>
          </a:bodyPr>
          <a:lstStyle>
            <a:defPPr>
              <a:defRPr lang="en-US"/>
            </a:defPPr>
            <a:lvl1pPr algn="l">
              <a:spcBef>
                <a:spcPts val="0"/>
              </a:spcBef>
              <a:spcAft>
                <a:spcPts val="0"/>
              </a:spcAft>
              <a:defRPr sz="900">
                <a:solidFill>
                  <a:srgbClr val="000000"/>
                </a:solidFill>
                <a:latin typeface="Arial" panose="020B0604020202020204" pitchFamily="34" charset="0"/>
              </a:defRPr>
            </a:lvl1pPr>
          </a:lstStyle>
          <a:p>
            <a:pPr>
              <a:spcAft>
                <a:spcPts val="600"/>
              </a:spcAft>
            </a:pPr>
            <a:r>
              <a:rPr lang="en-US" dirty="0" smtClean="0"/>
              <a:t>For more information, stop by Gartner Research Zone.</a:t>
            </a:r>
          </a:p>
        </p:txBody>
      </p:sp>
    </p:spTree>
    <p:extLst>
      <p:ext uri="{BB962C8B-B14F-4D97-AF65-F5344CB8AC3E}">
        <p14:creationId xmlns:p14="http://schemas.microsoft.com/office/powerpoint/2010/main" val="396473315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2" name="Title 1"/>
          <p:cNvSpPr>
            <a:spLocks noGrp="1"/>
          </p:cNvSpPr>
          <p:nvPr>
            <p:ph type="title"/>
          </p:nvPr>
        </p:nvSpPr>
        <p:spPr bwMode="gray">
          <a:xfrm>
            <a:off x="460375" y="228600"/>
            <a:ext cx="11272838" cy="990600"/>
          </a:xfrm>
        </p:spPr>
        <p:txBody>
          <a:bodyPr/>
          <a:lstStyle>
            <a:lvl1pPr>
              <a:defRPr>
                <a:solidFill>
                  <a:schemeClr val="bg1"/>
                </a:solidFill>
              </a:defRPr>
            </a:lvl1pPr>
          </a:lstStyle>
          <a:p>
            <a:r>
              <a:rPr lang="en-US" smtClean="0"/>
              <a:t>Click to edit Master title style</a:t>
            </a:r>
            <a:endParaRPr lang="en-US"/>
          </a:p>
        </p:txBody>
      </p:sp>
      <p:sp>
        <p:nvSpPr>
          <p:cNvPr id="5" name="Content Placeholder 4"/>
          <p:cNvSpPr>
            <a:spLocks noGrp="1"/>
          </p:cNvSpPr>
          <p:nvPr>
            <p:ph sz="quarter" idx="11"/>
          </p:nvPr>
        </p:nvSpPr>
        <p:spPr bwMode="gray">
          <a:xfrm>
            <a:off x="460375" y="1325562"/>
            <a:ext cx="11272838" cy="47450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2421621"/>
      </p:ext>
    </p:extLst>
  </p:cSld>
  <p:clrMapOvr>
    <a:masterClrMapping/>
  </p:clrMapOvr>
  <p:transition/>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ack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164244235"/>
      </p:ext>
    </p:extLst>
  </p:cSld>
  <p:clrMapOvr>
    <a:masterClrMapping/>
  </p:clrMapOvr>
  <p:transition/>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3" name="Rectangle 2"/>
          <p:cNvSpPr/>
          <p:nvPr userDrawn="1"/>
        </p:nvSpPr>
        <p:spPr bwMode="gray">
          <a:xfrm>
            <a:off x="0" y="1"/>
            <a:ext cx="12192000" cy="5880099"/>
          </a:xfrm>
          <a:prstGeom prst="rect">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5" name="Rectangle 7"/>
          <p:cNvSpPr>
            <a:spLocks noChangeArrowheads="1"/>
          </p:cNvSpPr>
          <p:nvPr userDrawn="1"/>
        </p:nvSpPr>
        <p:spPr bwMode="gray">
          <a:xfrm>
            <a:off x="927100" y="933450"/>
            <a:ext cx="8686800" cy="4139950"/>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ctr"/>
          <a:lstStyle/>
          <a:p>
            <a:pPr>
              <a:spcBef>
                <a:spcPct val="50000"/>
              </a:spcBef>
            </a:pPr>
            <a:endParaRPr lang="en-US" sz="1800" dirty="0">
              <a:solidFill>
                <a:srgbClr val="FFFFFF"/>
              </a:solidFill>
            </a:endParaRPr>
          </a:p>
        </p:txBody>
      </p:sp>
      <p:sp>
        <p:nvSpPr>
          <p:cNvPr id="8" name="Text Placeholder 8"/>
          <p:cNvSpPr>
            <a:spLocks noGrp="1"/>
          </p:cNvSpPr>
          <p:nvPr>
            <p:ph type="body" sz="quarter" idx="11"/>
          </p:nvPr>
        </p:nvSpPr>
        <p:spPr bwMode="auto">
          <a:xfrm>
            <a:off x="1152525" y="1162050"/>
            <a:ext cx="8203012" cy="3695700"/>
          </a:xfrm>
          <a:prstGeom prst="rect">
            <a:avLst/>
          </a:prstGeom>
        </p:spPr>
        <p:txBody>
          <a:bodyPr anchor="ctr" anchorCtr="0"/>
          <a:lstStyle>
            <a:lvl1pPr marL="0" indent="0">
              <a:lnSpc>
                <a:spcPct val="90000"/>
              </a:lnSpc>
              <a:buNone/>
              <a:defRPr sz="4200" b="1" baseline="0"/>
            </a:lvl1pPr>
          </a:lstStyle>
          <a:p>
            <a:pPr lvl="0"/>
            <a:r>
              <a:rPr lang="en-US" dirty="0" smtClean="0"/>
              <a:t>Click to edit Master text styles</a:t>
            </a:r>
          </a:p>
        </p:txBody>
      </p:sp>
    </p:spTree>
    <p:extLst>
      <p:ext uri="{BB962C8B-B14F-4D97-AF65-F5344CB8AC3E}">
        <p14:creationId xmlns:p14="http://schemas.microsoft.com/office/powerpoint/2010/main" val="1484467979"/>
      </p:ext>
    </p:extLst>
  </p:cSld>
  <p:clrMapOvr>
    <a:masterClrMapping/>
  </p:clrMapOvr>
  <p:transition/>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ivider Slide Imag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gray">
          <a:xfrm>
            <a:off x="0" y="-2"/>
            <a:ext cx="12192000" cy="5880102"/>
          </a:xfrm>
          <a:prstGeom prst="rect">
            <a:avLst/>
          </a:prstGeom>
        </p:spPr>
      </p:pic>
      <p:sp>
        <p:nvSpPr>
          <p:cNvPr id="5" name="Rectangle 7"/>
          <p:cNvSpPr>
            <a:spLocks noChangeArrowheads="1"/>
          </p:cNvSpPr>
          <p:nvPr userDrawn="1"/>
        </p:nvSpPr>
        <p:spPr bwMode="gray">
          <a:xfrm>
            <a:off x="640162" y="638173"/>
            <a:ext cx="7667505" cy="3654175"/>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ctr"/>
          <a:lstStyle/>
          <a:p>
            <a:pPr>
              <a:spcBef>
                <a:spcPct val="50000"/>
              </a:spcBef>
            </a:pPr>
            <a:endParaRPr lang="en-US" sz="1800" dirty="0">
              <a:solidFill>
                <a:srgbClr val="FFFFFF"/>
              </a:solidFill>
            </a:endParaRPr>
          </a:p>
        </p:txBody>
      </p:sp>
      <p:sp>
        <p:nvSpPr>
          <p:cNvPr id="8" name="Text Placeholder 8"/>
          <p:cNvSpPr>
            <a:spLocks noGrp="1"/>
          </p:cNvSpPr>
          <p:nvPr>
            <p:ph type="body" sz="quarter" idx="11"/>
          </p:nvPr>
        </p:nvSpPr>
        <p:spPr bwMode="auto">
          <a:xfrm>
            <a:off x="1010449" y="814645"/>
            <a:ext cx="6984757" cy="3262053"/>
          </a:xfrm>
          <a:prstGeom prst="rect">
            <a:avLst/>
          </a:prstGeom>
        </p:spPr>
        <p:txBody>
          <a:bodyPr anchor="ctr" anchorCtr="0"/>
          <a:lstStyle>
            <a:lvl1pPr marL="0" indent="0">
              <a:lnSpc>
                <a:spcPct val="90000"/>
              </a:lnSpc>
              <a:buNone/>
              <a:defRPr sz="4200" b="1" baseline="0"/>
            </a:lvl1pPr>
          </a:lstStyle>
          <a:p>
            <a:pPr lvl="0"/>
            <a:r>
              <a:rPr lang="en-US" dirty="0" smtClean="0"/>
              <a:t>Click to edit Master text styles</a:t>
            </a:r>
          </a:p>
        </p:txBody>
      </p:sp>
    </p:spTree>
    <p:extLst>
      <p:ext uri="{BB962C8B-B14F-4D97-AF65-F5344CB8AC3E}">
        <p14:creationId xmlns:p14="http://schemas.microsoft.com/office/powerpoint/2010/main" val="400644019"/>
      </p:ext>
    </p:extLst>
  </p:cSld>
  <p:clrMapOvr>
    <a:masterClrMapping/>
  </p:clrMapOvr>
  <p:transition/>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Divider Slide Imag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gray">
          <a:xfrm>
            <a:off x="0" y="-2"/>
            <a:ext cx="12192000" cy="5880102"/>
          </a:xfrm>
          <a:prstGeom prst="rect">
            <a:avLst/>
          </a:prstGeom>
        </p:spPr>
      </p:pic>
      <p:sp>
        <p:nvSpPr>
          <p:cNvPr id="6" name="Rectangle 7"/>
          <p:cNvSpPr>
            <a:spLocks noChangeArrowheads="1"/>
          </p:cNvSpPr>
          <p:nvPr userDrawn="1"/>
        </p:nvSpPr>
        <p:spPr bwMode="gray">
          <a:xfrm>
            <a:off x="640162" y="638173"/>
            <a:ext cx="7667505" cy="3654175"/>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ctr"/>
          <a:lstStyle/>
          <a:p>
            <a:pPr>
              <a:spcBef>
                <a:spcPct val="50000"/>
              </a:spcBef>
            </a:pPr>
            <a:endParaRPr lang="en-US" sz="1800" dirty="0">
              <a:solidFill>
                <a:srgbClr val="FFFFFF"/>
              </a:solidFill>
            </a:endParaRPr>
          </a:p>
        </p:txBody>
      </p:sp>
      <p:sp>
        <p:nvSpPr>
          <p:cNvPr id="7" name="Text Placeholder 8"/>
          <p:cNvSpPr>
            <a:spLocks noGrp="1"/>
          </p:cNvSpPr>
          <p:nvPr>
            <p:ph type="body" sz="quarter" idx="11"/>
          </p:nvPr>
        </p:nvSpPr>
        <p:spPr bwMode="auto">
          <a:xfrm>
            <a:off x="1010449" y="814645"/>
            <a:ext cx="6984757" cy="3262053"/>
          </a:xfrm>
          <a:prstGeom prst="rect">
            <a:avLst/>
          </a:prstGeom>
        </p:spPr>
        <p:txBody>
          <a:bodyPr anchor="ctr" anchorCtr="0"/>
          <a:lstStyle>
            <a:lvl1pPr marL="0" indent="0">
              <a:lnSpc>
                <a:spcPct val="90000"/>
              </a:lnSpc>
              <a:buNone/>
              <a:defRPr sz="4200" b="1" baseline="0"/>
            </a:lvl1pPr>
          </a:lstStyle>
          <a:p>
            <a:pPr lvl="0"/>
            <a:r>
              <a:rPr lang="en-US" dirty="0" smtClean="0"/>
              <a:t>Click to edit Master text styles</a:t>
            </a:r>
          </a:p>
        </p:txBody>
      </p:sp>
      <p:sp>
        <p:nvSpPr>
          <p:cNvPr id="8"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Tree>
    <p:extLst>
      <p:ext uri="{BB962C8B-B14F-4D97-AF65-F5344CB8AC3E}">
        <p14:creationId xmlns:p14="http://schemas.microsoft.com/office/powerpoint/2010/main" val="3102109038"/>
      </p:ext>
    </p:extLst>
  </p:cSld>
  <p:clrMapOvr>
    <a:masterClrMapping/>
  </p:clrMapOvr>
  <p:transition/>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solidFill>
                <a:srgbClr val="000000"/>
              </a:solidFill>
            </a:endParaRPr>
          </a:p>
        </p:txBody>
      </p:sp>
      <p:sp>
        <p:nvSpPr>
          <p:cNvPr id="5" name="Footer Placeholder 4"/>
          <p:cNvSpPr>
            <a:spLocks noGrp="1"/>
          </p:cNvSpPr>
          <p:nvPr>
            <p:ph type="ftr" sz="quarter" idx="11"/>
          </p:nvPr>
        </p:nvSpPr>
        <p:spPr>
          <a:xfrm>
            <a:off x="5791200" y="6388870"/>
            <a:ext cx="609600" cy="228600"/>
          </a:xfrm>
          <a:prstGeom prst="rect">
            <a:avLst/>
          </a:prstGeom>
        </p:spPr>
        <p:txBody>
          <a:bodyPr/>
          <a:lstStyle/>
          <a:p>
            <a:r>
              <a:rPr lang="en-US" dirty="0" smtClean="0">
                <a:solidFill>
                  <a:srgbClr val="000000"/>
                </a:solidFill>
              </a:rPr>
              <a:t> 11</a:t>
            </a:r>
            <a:endParaRPr lang="en-US" dirty="0">
              <a:solidFill>
                <a:srgbClr val="000000"/>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42BE82A1-1471-4A84-9651-A3C91631D876}"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0690146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6" name="Picture 15"/>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0" y="0"/>
            <a:ext cx="12192000" cy="3200400"/>
          </a:xfrm>
          <a:prstGeom prst="rect">
            <a:avLst/>
          </a:prstGeom>
        </p:spPr>
      </p:pic>
      <p:grpSp>
        <p:nvGrpSpPr>
          <p:cNvPr id="18" name="Group 292"/>
          <p:cNvGrpSpPr>
            <a:grpSpLocks noChangeAspect="1"/>
          </p:cNvGrpSpPr>
          <p:nvPr userDrawn="1"/>
        </p:nvGrpSpPr>
        <p:grpSpPr bwMode="gray">
          <a:xfrm>
            <a:off x="9990667" y="6369051"/>
            <a:ext cx="1524000" cy="257175"/>
            <a:chOff x="3020" y="3469"/>
            <a:chExt cx="1440" cy="326"/>
          </a:xfrm>
        </p:grpSpPr>
        <p:sp>
          <p:nvSpPr>
            <p:cNvPr id="19" name="Freeform 293"/>
            <p:cNvSpPr>
              <a:spLocks noChangeAspect="1"/>
            </p:cNvSpPr>
            <p:nvPr userDrawn="1"/>
          </p:nvSpPr>
          <p:spPr bwMode="gray">
            <a:xfrm>
              <a:off x="4322" y="3576"/>
              <a:ext cx="132" cy="211"/>
            </a:xfrm>
            <a:custGeom>
              <a:avLst/>
              <a:gdLst/>
              <a:ahLst/>
              <a:cxnLst>
                <a:cxn ang="0">
                  <a:pos x="132" y="0"/>
                </a:cxn>
                <a:cxn ang="0">
                  <a:pos x="128" y="50"/>
                </a:cxn>
                <a:cxn ang="0">
                  <a:pos x="106" y="50"/>
                </a:cxn>
                <a:cxn ang="0">
                  <a:pos x="106" y="50"/>
                </a:cxn>
                <a:cxn ang="0">
                  <a:pos x="96" y="50"/>
                </a:cxn>
                <a:cxn ang="0">
                  <a:pos x="86" y="54"/>
                </a:cxn>
                <a:cxn ang="0">
                  <a:pos x="78" y="60"/>
                </a:cxn>
                <a:cxn ang="0">
                  <a:pos x="70" y="66"/>
                </a:cxn>
                <a:cxn ang="0">
                  <a:pos x="64" y="74"/>
                </a:cxn>
                <a:cxn ang="0">
                  <a:pos x="60" y="82"/>
                </a:cxn>
                <a:cxn ang="0">
                  <a:pos x="58" y="92"/>
                </a:cxn>
                <a:cxn ang="0">
                  <a:pos x="58" y="100"/>
                </a:cxn>
                <a:cxn ang="0">
                  <a:pos x="58" y="212"/>
                </a:cxn>
                <a:cxn ang="0">
                  <a:pos x="0" y="212"/>
                </a:cxn>
                <a:cxn ang="0">
                  <a:pos x="0" y="0"/>
                </a:cxn>
                <a:cxn ang="0">
                  <a:pos x="54" y="0"/>
                </a:cxn>
                <a:cxn ang="0">
                  <a:pos x="56" y="26"/>
                </a:cxn>
                <a:cxn ang="0">
                  <a:pos x="56" y="26"/>
                </a:cxn>
                <a:cxn ang="0">
                  <a:pos x="66" y="14"/>
                </a:cxn>
                <a:cxn ang="0">
                  <a:pos x="78" y="6"/>
                </a:cxn>
                <a:cxn ang="0">
                  <a:pos x="94" y="2"/>
                </a:cxn>
                <a:cxn ang="0">
                  <a:pos x="112" y="0"/>
                </a:cxn>
                <a:cxn ang="0">
                  <a:pos x="132" y="0"/>
                </a:cxn>
              </a:cxnLst>
              <a:rect l="0" t="0" r="r" b="b"/>
              <a:pathLst>
                <a:path w="132" h="212">
                  <a:moveTo>
                    <a:pt x="132" y="0"/>
                  </a:moveTo>
                  <a:lnTo>
                    <a:pt x="128" y="50"/>
                  </a:lnTo>
                  <a:lnTo>
                    <a:pt x="106" y="50"/>
                  </a:lnTo>
                  <a:lnTo>
                    <a:pt x="106" y="50"/>
                  </a:lnTo>
                  <a:lnTo>
                    <a:pt x="96" y="50"/>
                  </a:lnTo>
                  <a:lnTo>
                    <a:pt x="86" y="54"/>
                  </a:lnTo>
                  <a:lnTo>
                    <a:pt x="78" y="60"/>
                  </a:lnTo>
                  <a:lnTo>
                    <a:pt x="70" y="66"/>
                  </a:lnTo>
                  <a:lnTo>
                    <a:pt x="64" y="74"/>
                  </a:lnTo>
                  <a:lnTo>
                    <a:pt x="60" y="82"/>
                  </a:lnTo>
                  <a:lnTo>
                    <a:pt x="58" y="92"/>
                  </a:lnTo>
                  <a:lnTo>
                    <a:pt x="58" y="100"/>
                  </a:lnTo>
                  <a:lnTo>
                    <a:pt x="58" y="212"/>
                  </a:lnTo>
                  <a:lnTo>
                    <a:pt x="0" y="212"/>
                  </a:lnTo>
                  <a:lnTo>
                    <a:pt x="0" y="0"/>
                  </a:lnTo>
                  <a:lnTo>
                    <a:pt x="54" y="0"/>
                  </a:lnTo>
                  <a:lnTo>
                    <a:pt x="56" y="26"/>
                  </a:lnTo>
                  <a:lnTo>
                    <a:pt x="56" y="26"/>
                  </a:lnTo>
                  <a:lnTo>
                    <a:pt x="66" y="14"/>
                  </a:lnTo>
                  <a:lnTo>
                    <a:pt x="78" y="6"/>
                  </a:lnTo>
                  <a:lnTo>
                    <a:pt x="94" y="2"/>
                  </a:lnTo>
                  <a:lnTo>
                    <a:pt x="112" y="0"/>
                  </a:lnTo>
                  <a:lnTo>
                    <a:pt x="132" y="0"/>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0" name="Freeform 294"/>
            <p:cNvSpPr>
              <a:spLocks noChangeAspect="1"/>
            </p:cNvSpPr>
            <p:nvPr userDrawn="1"/>
          </p:nvSpPr>
          <p:spPr bwMode="gray">
            <a:xfrm>
              <a:off x="3860" y="3570"/>
              <a:ext cx="194" cy="217"/>
            </a:xfrm>
            <a:custGeom>
              <a:avLst/>
              <a:gdLst/>
              <a:ahLst/>
              <a:cxnLst>
                <a:cxn ang="0">
                  <a:pos x="194" y="218"/>
                </a:cxn>
                <a:cxn ang="0">
                  <a:pos x="136" y="218"/>
                </a:cxn>
                <a:cxn ang="0">
                  <a:pos x="136" y="106"/>
                </a:cxn>
                <a:cxn ang="0">
                  <a:pos x="136" y="106"/>
                </a:cxn>
                <a:cxn ang="0">
                  <a:pos x="136" y="88"/>
                </a:cxn>
                <a:cxn ang="0">
                  <a:pos x="134" y="78"/>
                </a:cxn>
                <a:cxn ang="0">
                  <a:pos x="132" y="70"/>
                </a:cxn>
                <a:cxn ang="0">
                  <a:pos x="128" y="64"/>
                </a:cxn>
                <a:cxn ang="0">
                  <a:pos x="122" y="58"/>
                </a:cxn>
                <a:cxn ang="0">
                  <a:pos x="112" y="54"/>
                </a:cxn>
                <a:cxn ang="0">
                  <a:pos x="102" y="52"/>
                </a:cxn>
                <a:cxn ang="0">
                  <a:pos x="102" y="52"/>
                </a:cxn>
                <a:cxn ang="0">
                  <a:pos x="90" y="54"/>
                </a:cxn>
                <a:cxn ang="0">
                  <a:pos x="82" y="56"/>
                </a:cxn>
                <a:cxn ang="0">
                  <a:pos x="74" y="62"/>
                </a:cxn>
                <a:cxn ang="0">
                  <a:pos x="68" y="68"/>
                </a:cxn>
                <a:cxn ang="0">
                  <a:pos x="62" y="76"/>
                </a:cxn>
                <a:cxn ang="0">
                  <a:pos x="60" y="84"/>
                </a:cxn>
                <a:cxn ang="0">
                  <a:pos x="58" y="92"/>
                </a:cxn>
                <a:cxn ang="0">
                  <a:pos x="58" y="102"/>
                </a:cxn>
                <a:cxn ang="0">
                  <a:pos x="58" y="218"/>
                </a:cxn>
                <a:cxn ang="0">
                  <a:pos x="0" y="218"/>
                </a:cxn>
                <a:cxn ang="0">
                  <a:pos x="0" y="6"/>
                </a:cxn>
                <a:cxn ang="0">
                  <a:pos x="52" y="6"/>
                </a:cxn>
                <a:cxn ang="0">
                  <a:pos x="54" y="32"/>
                </a:cxn>
                <a:cxn ang="0">
                  <a:pos x="54" y="32"/>
                </a:cxn>
                <a:cxn ang="0">
                  <a:pos x="64" y="20"/>
                </a:cxn>
                <a:cxn ang="0">
                  <a:pos x="78" y="10"/>
                </a:cxn>
                <a:cxn ang="0">
                  <a:pos x="88" y="6"/>
                </a:cxn>
                <a:cxn ang="0">
                  <a:pos x="96" y="4"/>
                </a:cxn>
                <a:cxn ang="0">
                  <a:pos x="106" y="2"/>
                </a:cxn>
                <a:cxn ang="0">
                  <a:pos x="118" y="0"/>
                </a:cxn>
                <a:cxn ang="0">
                  <a:pos x="118" y="0"/>
                </a:cxn>
                <a:cxn ang="0">
                  <a:pos x="138" y="2"/>
                </a:cxn>
                <a:cxn ang="0">
                  <a:pos x="154" y="8"/>
                </a:cxn>
                <a:cxn ang="0">
                  <a:pos x="168" y="16"/>
                </a:cxn>
                <a:cxn ang="0">
                  <a:pos x="178" y="26"/>
                </a:cxn>
                <a:cxn ang="0">
                  <a:pos x="186" y="40"/>
                </a:cxn>
                <a:cxn ang="0">
                  <a:pos x="190" y="54"/>
                </a:cxn>
                <a:cxn ang="0">
                  <a:pos x="194" y="70"/>
                </a:cxn>
                <a:cxn ang="0">
                  <a:pos x="194" y="86"/>
                </a:cxn>
                <a:cxn ang="0">
                  <a:pos x="194" y="218"/>
                </a:cxn>
              </a:cxnLst>
              <a:rect l="0" t="0" r="r" b="b"/>
              <a:pathLst>
                <a:path w="194" h="218">
                  <a:moveTo>
                    <a:pt x="194" y="218"/>
                  </a:moveTo>
                  <a:lnTo>
                    <a:pt x="136" y="218"/>
                  </a:lnTo>
                  <a:lnTo>
                    <a:pt x="136" y="106"/>
                  </a:lnTo>
                  <a:lnTo>
                    <a:pt x="136" y="106"/>
                  </a:lnTo>
                  <a:lnTo>
                    <a:pt x="136" y="88"/>
                  </a:lnTo>
                  <a:lnTo>
                    <a:pt x="134" y="78"/>
                  </a:lnTo>
                  <a:lnTo>
                    <a:pt x="132" y="70"/>
                  </a:lnTo>
                  <a:lnTo>
                    <a:pt x="128" y="64"/>
                  </a:lnTo>
                  <a:lnTo>
                    <a:pt x="122" y="58"/>
                  </a:lnTo>
                  <a:lnTo>
                    <a:pt x="112" y="54"/>
                  </a:lnTo>
                  <a:lnTo>
                    <a:pt x="102" y="52"/>
                  </a:lnTo>
                  <a:lnTo>
                    <a:pt x="102" y="52"/>
                  </a:lnTo>
                  <a:lnTo>
                    <a:pt x="90" y="54"/>
                  </a:lnTo>
                  <a:lnTo>
                    <a:pt x="82" y="56"/>
                  </a:lnTo>
                  <a:lnTo>
                    <a:pt x="74" y="62"/>
                  </a:lnTo>
                  <a:lnTo>
                    <a:pt x="68" y="68"/>
                  </a:lnTo>
                  <a:lnTo>
                    <a:pt x="62" y="76"/>
                  </a:lnTo>
                  <a:lnTo>
                    <a:pt x="60" y="84"/>
                  </a:lnTo>
                  <a:lnTo>
                    <a:pt x="58" y="92"/>
                  </a:lnTo>
                  <a:lnTo>
                    <a:pt x="58" y="102"/>
                  </a:lnTo>
                  <a:lnTo>
                    <a:pt x="58" y="218"/>
                  </a:lnTo>
                  <a:lnTo>
                    <a:pt x="0" y="218"/>
                  </a:lnTo>
                  <a:lnTo>
                    <a:pt x="0" y="6"/>
                  </a:lnTo>
                  <a:lnTo>
                    <a:pt x="52" y="6"/>
                  </a:lnTo>
                  <a:lnTo>
                    <a:pt x="54" y="32"/>
                  </a:lnTo>
                  <a:lnTo>
                    <a:pt x="54" y="32"/>
                  </a:lnTo>
                  <a:lnTo>
                    <a:pt x="64" y="20"/>
                  </a:lnTo>
                  <a:lnTo>
                    <a:pt x="78" y="10"/>
                  </a:lnTo>
                  <a:lnTo>
                    <a:pt x="88" y="6"/>
                  </a:lnTo>
                  <a:lnTo>
                    <a:pt x="96" y="4"/>
                  </a:lnTo>
                  <a:lnTo>
                    <a:pt x="106" y="2"/>
                  </a:lnTo>
                  <a:lnTo>
                    <a:pt x="118" y="0"/>
                  </a:lnTo>
                  <a:lnTo>
                    <a:pt x="118" y="0"/>
                  </a:lnTo>
                  <a:lnTo>
                    <a:pt x="138" y="2"/>
                  </a:lnTo>
                  <a:lnTo>
                    <a:pt x="154" y="8"/>
                  </a:lnTo>
                  <a:lnTo>
                    <a:pt x="168" y="16"/>
                  </a:lnTo>
                  <a:lnTo>
                    <a:pt x="178" y="26"/>
                  </a:lnTo>
                  <a:lnTo>
                    <a:pt x="186" y="40"/>
                  </a:lnTo>
                  <a:lnTo>
                    <a:pt x="190" y="54"/>
                  </a:lnTo>
                  <a:lnTo>
                    <a:pt x="194" y="70"/>
                  </a:lnTo>
                  <a:lnTo>
                    <a:pt x="194" y="86"/>
                  </a:lnTo>
                  <a:lnTo>
                    <a:pt x="194" y="218"/>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1" name="Freeform 295"/>
            <p:cNvSpPr>
              <a:spLocks noChangeAspect="1"/>
            </p:cNvSpPr>
            <p:nvPr userDrawn="1"/>
          </p:nvSpPr>
          <p:spPr bwMode="gray">
            <a:xfrm>
              <a:off x="3720" y="3515"/>
              <a:ext cx="114" cy="276"/>
            </a:xfrm>
            <a:custGeom>
              <a:avLst/>
              <a:gdLst/>
              <a:ahLst/>
              <a:cxnLst>
                <a:cxn ang="0">
                  <a:pos x="114" y="224"/>
                </a:cxn>
                <a:cxn ang="0">
                  <a:pos x="110" y="272"/>
                </a:cxn>
                <a:cxn ang="0">
                  <a:pos x="110" y="272"/>
                </a:cxn>
                <a:cxn ang="0">
                  <a:pos x="90" y="276"/>
                </a:cxn>
                <a:cxn ang="0">
                  <a:pos x="70" y="276"/>
                </a:cxn>
                <a:cxn ang="0">
                  <a:pos x="70" y="276"/>
                </a:cxn>
                <a:cxn ang="0">
                  <a:pos x="50" y="276"/>
                </a:cxn>
                <a:cxn ang="0">
                  <a:pos x="36" y="272"/>
                </a:cxn>
                <a:cxn ang="0">
                  <a:pos x="24" y="266"/>
                </a:cxn>
                <a:cxn ang="0">
                  <a:pos x="14" y="258"/>
                </a:cxn>
                <a:cxn ang="0">
                  <a:pos x="8" y="248"/>
                </a:cxn>
                <a:cxn ang="0">
                  <a:pos x="2" y="234"/>
                </a:cxn>
                <a:cxn ang="0">
                  <a:pos x="0" y="220"/>
                </a:cxn>
                <a:cxn ang="0">
                  <a:pos x="0" y="202"/>
                </a:cxn>
                <a:cxn ang="0">
                  <a:pos x="0" y="0"/>
                </a:cxn>
                <a:cxn ang="0">
                  <a:pos x="58" y="0"/>
                </a:cxn>
                <a:cxn ang="0">
                  <a:pos x="58" y="60"/>
                </a:cxn>
                <a:cxn ang="0">
                  <a:pos x="114" y="60"/>
                </a:cxn>
                <a:cxn ang="0">
                  <a:pos x="110" y="110"/>
                </a:cxn>
                <a:cxn ang="0">
                  <a:pos x="58" y="110"/>
                </a:cxn>
                <a:cxn ang="0">
                  <a:pos x="58" y="198"/>
                </a:cxn>
                <a:cxn ang="0">
                  <a:pos x="58" y="198"/>
                </a:cxn>
                <a:cxn ang="0">
                  <a:pos x="58" y="210"/>
                </a:cxn>
                <a:cxn ang="0">
                  <a:pos x="62" y="220"/>
                </a:cxn>
                <a:cxn ang="0">
                  <a:pos x="66" y="224"/>
                </a:cxn>
                <a:cxn ang="0">
                  <a:pos x="70" y="226"/>
                </a:cxn>
                <a:cxn ang="0">
                  <a:pos x="84" y="228"/>
                </a:cxn>
                <a:cxn ang="0">
                  <a:pos x="84" y="228"/>
                </a:cxn>
                <a:cxn ang="0">
                  <a:pos x="98" y="228"/>
                </a:cxn>
                <a:cxn ang="0">
                  <a:pos x="114" y="224"/>
                </a:cxn>
                <a:cxn ang="0">
                  <a:pos x="114" y="224"/>
                </a:cxn>
              </a:cxnLst>
              <a:rect l="0" t="0" r="r" b="b"/>
              <a:pathLst>
                <a:path w="114" h="276">
                  <a:moveTo>
                    <a:pt x="114" y="224"/>
                  </a:moveTo>
                  <a:lnTo>
                    <a:pt x="110" y="272"/>
                  </a:lnTo>
                  <a:lnTo>
                    <a:pt x="110" y="272"/>
                  </a:lnTo>
                  <a:lnTo>
                    <a:pt x="90" y="276"/>
                  </a:lnTo>
                  <a:lnTo>
                    <a:pt x="70" y="276"/>
                  </a:lnTo>
                  <a:lnTo>
                    <a:pt x="70" y="276"/>
                  </a:lnTo>
                  <a:lnTo>
                    <a:pt x="50" y="276"/>
                  </a:lnTo>
                  <a:lnTo>
                    <a:pt x="36" y="272"/>
                  </a:lnTo>
                  <a:lnTo>
                    <a:pt x="24" y="266"/>
                  </a:lnTo>
                  <a:lnTo>
                    <a:pt x="14" y="258"/>
                  </a:lnTo>
                  <a:lnTo>
                    <a:pt x="8" y="248"/>
                  </a:lnTo>
                  <a:lnTo>
                    <a:pt x="2" y="234"/>
                  </a:lnTo>
                  <a:lnTo>
                    <a:pt x="0" y="220"/>
                  </a:lnTo>
                  <a:lnTo>
                    <a:pt x="0" y="202"/>
                  </a:lnTo>
                  <a:lnTo>
                    <a:pt x="0" y="0"/>
                  </a:lnTo>
                  <a:lnTo>
                    <a:pt x="58" y="0"/>
                  </a:lnTo>
                  <a:lnTo>
                    <a:pt x="58" y="60"/>
                  </a:lnTo>
                  <a:lnTo>
                    <a:pt x="114" y="60"/>
                  </a:lnTo>
                  <a:lnTo>
                    <a:pt x="110" y="110"/>
                  </a:lnTo>
                  <a:lnTo>
                    <a:pt x="58" y="110"/>
                  </a:lnTo>
                  <a:lnTo>
                    <a:pt x="58" y="198"/>
                  </a:lnTo>
                  <a:lnTo>
                    <a:pt x="58" y="198"/>
                  </a:lnTo>
                  <a:lnTo>
                    <a:pt x="58" y="210"/>
                  </a:lnTo>
                  <a:lnTo>
                    <a:pt x="62" y="220"/>
                  </a:lnTo>
                  <a:lnTo>
                    <a:pt x="66" y="224"/>
                  </a:lnTo>
                  <a:lnTo>
                    <a:pt x="70" y="226"/>
                  </a:lnTo>
                  <a:lnTo>
                    <a:pt x="84" y="228"/>
                  </a:lnTo>
                  <a:lnTo>
                    <a:pt x="84" y="228"/>
                  </a:lnTo>
                  <a:lnTo>
                    <a:pt x="98" y="228"/>
                  </a:lnTo>
                  <a:lnTo>
                    <a:pt x="114" y="224"/>
                  </a:lnTo>
                  <a:lnTo>
                    <a:pt x="114" y="224"/>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2" name="Freeform 296"/>
            <p:cNvSpPr>
              <a:spLocks noChangeAspect="1"/>
            </p:cNvSpPr>
            <p:nvPr userDrawn="1"/>
          </p:nvSpPr>
          <p:spPr bwMode="gray">
            <a:xfrm>
              <a:off x="3574" y="3576"/>
              <a:ext cx="126" cy="211"/>
            </a:xfrm>
            <a:custGeom>
              <a:avLst/>
              <a:gdLst/>
              <a:ahLst/>
              <a:cxnLst>
                <a:cxn ang="0">
                  <a:pos x="126" y="0"/>
                </a:cxn>
                <a:cxn ang="0">
                  <a:pos x="122" y="50"/>
                </a:cxn>
                <a:cxn ang="0">
                  <a:pos x="106" y="50"/>
                </a:cxn>
                <a:cxn ang="0">
                  <a:pos x="106" y="50"/>
                </a:cxn>
                <a:cxn ang="0">
                  <a:pos x="96" y="50"/>
                </a:cxn>
                <a:cxn ang="0">
                  <a:pos x="86" y="54"/>
                </a:cxn>
                <a:cxn ang="0">
                  <a:pos x="76" y="60"/>
                </a:cxn>
                <a:cxn ang="0">
                  <a:pos x="70" y="66"/>
                </a:cxn>
                <a:cxn ang="0">
                  <a:pos x="64" y="74"/>
                </a:cxn>
                <a:cxn ang="0">
                  <a:pos x="60" y="82"/>
                </a:cxn>
                <a:cxn ang="0">
                  <a:pos x="58" y="92"/>
                </a:cxn>
                <a:cxn ang="0">
                  <a:pos x="58" y="100"/>
                </a:cxn>
                <a:cxn ang="0">
                  <a:pos x="58" y="212"/>
                </a:cxn>
                <a:cxn ang="0">
                  <a:pos x="0" y="212"/>
                </a:cxn>
                <a:cxn ang="0">
                  <a:pos x="0" y="0"/>
                </a:cxn>
                <a:cxn ang="0">
                  <a:pos x="54" y="0"/>
                </a:cxn>
                <a:cxn ang="0">
                  <a:pos x="56" y="26"/>
                </a:cxn>
                <a:cxn ang="0">
                  <a:pos x="56" y="26"/>
                </a:cxn>
                <a:cxn ang="0">
                  <a:pos x="66" y="14"/>
                </a:cxn>
                <a:cxn ang="0">
                  <a:pos x="80" y="6"/>
                </a:cxn>
                <a:cxn ang="0">
                  <a:pos x="94" y="2"/>
                </a:cxn>
                <a:cxn ang="0">
                  <a:pos x="112" y="0"/>
                </a:cxn>
                <a:cxn ang="0">
                  <a:pos x="126" y="0"/>
                </a:cxn>
              </a:cxnLst>
              <a:rect l="0" t="0" r="r" b="b"/>
              <a:pathLst>
                <a:path w="126" h="212">
                  <a:moveTo>
                    <a:pt x="126" y="0"/>
                  </a:moveTo>
                  <a:lnTo>
                    <a:pt x="122" y="50"/>
                  </a:lnTo>
                  <a:lnTo>
                    <a:pt x="106" y="50"/>
                  </a:lnTo>
                  <a:lnTo>
                    <a:pt x="106" y="50"/>
                  </a:lnTo>
                  <a:lnTo>
                    <a:pt x="96" y="50"/>
                  </a:lnTo>
                  <a:lnTo>
                    <a:pt x="86" y="54"/>
                  </a:lnTo>
                  <a:lnTo>
                    <a:pt x="76" y="60"/>
                  </a:lnTo>
                  <a:lnTo>
                    <a:pt x="70" y="66"/>
                  </a:lnTo>
                  <a:lnTo>
                    <a:pt x="64" y="74"/>
                  </a:lnTo>
                  <a:lnTo>
                    <a:pt x="60" y="82"/>
                  </a:lnTo>
                  <a:lnTo>
                    <a:pt x="58" y="92"/>
                  </a:lnTo>
                  <a:lnTo>
                    <a:pt x="58" y="100"/>
                  </a:lnTo>
                  <a:lnTo>
                    <a:pt x="58" y="212"/>
                  </a:lnTo>
                  <a:lnTo>
                    <a:pt x="0" y="212"/>
                  </a:lnTo>
                  <a:lnTo>
                    <a:pt x="0" y="0"/>
                  </a:lnTo>
                  <a:lnTo>
                    <a:pt x="54" y="0"/>
                  </a:lnTo>
                  <a:lnTo>
                    <a:pt x="56" y="26"/>
                  </a:lnTo>
                  <a:lnTo>
                    <a:pt x="56" y="26"/>
                  </a:lnTo>
                  <a:lnTo>
                    <a:pt x="66" y="14"/>
                  </a:lnTo>
                  <a:lnTo>
                    <a:pt x="80" y="6"/>
                  </a:lnTo>
                  <a:lnTo>
                    <a:pt x="94" y="2"/>
                  </a:lnTo>
                  <a:lnTo>
                    <a:pt x="112" y="0"/>
                  </a:lnTo>
                  <a:lnTo>
                    <a:pt x="126" y="0"/>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3" name="Freeform 297"/>
            <p:cNvSpPr>
              <a:spLocks noChangeAspect="1"/>
            </p:cNvSpPr>
            <p:nvPr userDrawn="1"/>
          </p:nvSpPr>
          <p:spPr bwMode="gray">
            <a:xfrm>
              <a:off x="3020" y="3469"/>
              <a:ext cx="294" cy="326"/>
            </a:xfrm>
            <a:custGeom>
              <a:avLst/>
              <a:gdLst/>
              <a:ahLst/>
              <a:cxnLst>
                <a:cxn ang="0">
                  <a:pos x="294" y="296"/>
                </a:cxn>
                <a:cxn ang="0">
                  <a:pos x="234" y="320"/>
                </a:cxn>
                <a:cxn ang="0">
                  <a:pos x="202" y="326"/>
                </a:cxn>
                <a:cxn ang="0">
                  <a:pos x="164" y="326"/>
                </a:cxn>
                <a:cxn ang="0">
                  <a:pos x="148" y="326"/>
                </a:cxn>
                <a:cxn ang="0">
                  <a:pos x="114" y="320"/>
                </a:cxn>
                <a:cxn ang="0">
                  <a:pos x="84" y="308"/>
                </a:cxn>
                <a:cxn ang="0">
                  <a:pos x="58" y="292"/>
                </a:cxn>
                <a:cxn ang="0">
                  <a:pos x="36" y="272"/>
                </a:cxn>
                <a:cxn ang="0">
                  <a:pos x="20" y="246"/>
                </a:cxn>
                <a:cxn ang="0">
                  <a:pos x="8" y="216"/>
                </a:cxn>
                <a:cxn ang="0">
                  <a:pos x="2" y="182"/>
                </a:cxn>
                <a:cxn ang="0">
                  <a:pos x="0" y="164"/>
                </a:cxn>
                <a:cxn ang="0">
                  <a:pos x="4" y="128"/>
                </a:cxn>
                <a:cxn ang="0">
                  <a:pos x="12" y="96"/>
                </a:cxn>
                <a:cxn ang="0">
                  <a:pos x="28" y="68"/>
                </a:cxn>
                <a:cxn ang="0">
                  <a:pos x="48" y="44"/>
                </a:cxn>
                <a:cxn ang="0">
                  <a:pos x="72" y="26"/>
                </a:cxn>
                <a:cxn ang="0">
                  <a:pos x="100" y="12"/>
                </a:cxn>
                <a:cxn ang="0">
                  <a:pos x="130" y="2"/>
                </a:cxn>
                <a:cxn ang="0">
                  <a:pos x="164" y="0"/>
                </a:cxn>
                <a:cxn ang="0">
                  <a:pos x="182" y="0"/>
                </a:cxn>
                <a:cxn ang="0">
                  <a:pos x="216" y="4"/>
                </a:cxn>
                <a:cxn ang="0">
                  <a:pos x="248" y="14"/>
                </a:cxn>
                <a:cxn ang="0">
                  <a:pos x="276" y="30"/>
                </a:cxn>
                <a:cxn ang="0">
                  <a:pos x="250" y="82"/>
                </a:cxn>
                <a:cxn ang="0">
                  <a:pos x="232" y="70"/>
                </a:cxn>
                <a:cxn ang="0">
                  <a:pos x="188" y="56"/>
                </a:cxn>
                <a:cxn ang="0">
                  <a:pos x="162" y="56"/>
                </a:cxn>
                <a:cxn ang="0">
                  <a:pos x="122" y="64"/>
                </a:cxn>
                <a:cxn ang="0">
                  <a:pos x="90" y="86"/>
                </a:cxn>
                <a:cxn ang="0">
                  <a:pos x="72" y="120"/>
                </a:cxn>
                <a:cxn ang="0">
                  <a:pos x="64" y="160"/>
                </a:cxn>
                <a:cxn ang="0">
                  <a:pos x="66" y="184"/>
                </a:cxn>
                <a:cxn ang="0">
                  <a:pos x="80" y="224"/>
                </a:cxn>
                <a:cxn ang="0">
                  <a:pos x="106" y="254"/>
                </a:cxn>
                <a:cxn ang="0">
                  <a:pos x="144" y="270"/>
                </a:cxn>
                <a:cxn ang="0">
                  <a:pos x="166" y="272"/>
                </a:cxn>
                <a:cxn ang="0">
                  <a:pos x="204" y="270"/>
                </a:cxn>
                <a:cxn ang="0">
                  <a:pos x="234" y="260"/>
                </a:cxn>
                <a:cxn ang="0">
                  <a:pos x="170" y="194"/>
                </a:cxn>
                <a:cxn ang="0">
                  <a:pos x="294" y="140"/>
                </a:cxn>
              </a:cxnLst>
              <a:rect l="0" t="0" r="r" b="b"/>
              <a:pathLst>
                <a:path w="294" h="326">
                  <a:moveTo>
                    <a:pt x="294" y="296"/>
                  </a:moveTo>
                  <a:lnTo>
                    <a:pt x="294" y="296"/>
                  </a:lnTo>
                  <a:lnTo>
                    <a:pt x="266" y="310"/>
                  </a:lnTo>
                  <a:lnTo>
                    <a:pt x="234" y="320"/>
                  </a:lnTo>
                  <a:lnTo>
                    <a:pt x="218" y="322"/>
                  </a:lnTo>
                  <a:lnTo>
                    <a:pt x="202" y="326"/>
                  </a:lnTo>
                  <a:lnTo>
                    <a:pt x="184" y="326"/>
                  </a:lnTo>
                  <a:lnTo>
                    <a:pt x="164" y="326"/>
                  </a:lnTo>
                  <a:lnTo>
                    <a:pt x="164" y="326"/>
                  </a:lnTo>
                  <a:lnTo>
                    <a:pt x="148" y="326"/>
                  </a:lnTo>
                  <a:lnTo>
                    <a:pt x="130" y="324"/>
                  </a:lnTo>
                  <a:lnTo>
                    <a:pt x="114" y="320"/>
                  </a:lnTo>
                  <a:lnTo>
                    <a:pt x="98" y="314"/>
                  </a:lnTo>
                  <a:lnTo>
                    <a:pt x="84" y="308"/>
                  </a:lnTo>
                  <a:lnTo>
                    <a:pt x="70" y="300"/>
                  </a:lnTo>
                  <a:lnTo>
                    <a:pt x="58" y="292"/>
                  </a:lnTo>
                  <a:lnTo>
                    <a:pt x="46" y="282"/>
                  </a:lnTo>
                  <a:lnTo>
                    <a:pt x="36" y="272"/>
                  </a:lnTo>
                  <a:lnTo>
                    <a:pt x="28" y="258"/>
                  </a:lnTo>
                  <a:lnTo>
                    <a:pt x="20" y="246"/>
                  </a:lnTo>
                  <a:lnTo>
                    <a:pt x="12" y="232"/>
                  </a:lnTo>
                  <a:lnTo>
                    <a:pt x="8" y="216"/>
                  </a:lnTo>
                  <a:lnTo>
                    <a:pt x="4" y="200"/>
                  </a:lnTo>
                  <a:lnTo>
                    <a:pt x="2" y="182"/>
                  </a:lnTo>
                  <a:lnTo>
                    <a:pt x="0" y="164"/>
                  </a:lnTo>
                  <a:lnTo>
                    <a:pt x="0" y="164"/>
                  </a:lnTo>
                  <a:lnTo>
                    <a:pt x="2" y="146"/>
                  </a:lnTo>
                  <a:lnTo>
                    <a:pt x="4" y="128"/>
                  </a:lnTo>
                  <a:lnTo>
                    <a:pt x="8" y="112"/>
                  </a:lnTo>
                  <a:lnTo>
                    <a:pt x="12" y="96"/>
                  </a:lnTo>
                  <a:lnTo>
                    <a:pt x="20" y="82"/>
                  </a:lnTo>
                  <a:lnTo>
                    <a:pt x="28" y="68"/>
                  </a:lnTo>
                  <a:lnTo>
                    <a:pt x="36" y="56"/>
                  </a:lnTo>
                  <a:lnTo>
                    <a:pt x="48" y="44"/>
                  </a:lnTo>
                  <a:lnTo>
                    <a:pt x="58" y="34"/>
                  </a:lnTo>
                  <a:lnTo>
                    <a:pt x="72" y="26"/>
                  </a:lnTo>
                  <a:lnTo>
                    <a:pt x="84" y="18"/>
                  </a:lnTo>
                  <a:lnTo>
                    <a:pt x="100" y="12"/>
                  </a:lnTo>
                  <a:lnTo>
                    <a:pt x="114" y="6"/>
                  </a:lnTo>
                  <a:lnTo>
                    <a:pt x="130" y="2"/>
                  </a:lnTo>
                  <a:lnTo>
                    <a:pt x="148" y="0"/>
                  </a:lnTo>
                  <a:lnTo>
                    <a:pt x="164" y="0"/>
                  </a:lnTo>
                  <a:lnTo>
                    <a:pt x="164" y="0"/>
                  </a:lnTo>
                  <a:lnTo>
                    <a:pt x="182" y="0"/>
                  </a:lnTo>
                  <a:lnTo>
                    <a:pt x="200" y="2"/>
                  </a:lnTo>
                  <a:lnTo>
                    <a:pt x="216" y="4"/>
                  </a:lnTo>
                  <a:lnTo>
                    <a:pt x="232" y="8"/>
                  </a:lnTo>
                  <a:lnTo>
                    <a:pt x="248" y="14"/>
                  </a:lnTo>
                  <a:lnTo>
                    <a:pt x="262" y="22"/>
                  </a:lnTo>
                  <a:lnTo>
                    <a:pt x="276" y="30"/>
                  </a:lnTo>
                  <a:lnTo>
                    <a:pt x="290" y="40"/>
                  </a:lnTo>
                  <a:lnTo>
                    <a:pt x="250" y="82"/>
                  </a:lnTo>
                  <a:lnTo>
                    <a:pt x="250" y="82"/>
                  </a:lnTo>
                  <a:lnTo>
                    <a:pt x="232" y="70"/>
                  </a:lnTo>
                  <a:lnTo>
                    <a:pt x="212" y="62"/>
                  </a:lnTo>
                  <a:lnTo>
                    <a:pt x="188" y="56"/>
                  </a:lnTo>
                  <a:lnTo>
                    <a:pt x="162" y="56"/>
                  </a:lnTo>
                  <a:lnTo>
                    <a:pt x="162" y="56"/>
                  </a:lnTo>
                  <a:lnTo>
                    <a:pt x="140" y="58"/>
                  </a:lnTo>
                  <a:lnTo>
                    <a:pt x="122" y="64"/>
                  </a:lnTo>
                  <a:lnTo>
                    <a:pt x="104" y="74"/>
                  </a:lnTo>
                  <a:lnTo>
                    <a:pt x="90" y="86"/>
                  </a:lnTo>
                  <a:lnTo>
                    <a:pt x="80" y="102"/>
                  </a:lnTo>
                  <a:lnTo>
                    <a:pt x="72" y="120"/>
                  </a:lnTo>
                  <a:lnTo>
                    <a:pt x="66" y="140"/>
                  </a:lnTo>
                  <a:lnTo>
                    <a:pt x="64" y="160"/>
                  </a:lnTo>
                  <a:lnTo>
                    <a:pt x="64" y="160"/>
                  </a:lnTo>
                  <a:lnTo>
                    <a:pt x="66" y="184"/>
                  </a:lnTo>
                  <a:lnTo>
                    <a:pt x="72" y="206"/>
                  </a:lnTo>
                  <a:lnTo>
                    <a:pt x="80" y="224"/>
                  </a:lnTo>
                  <a:lnTo>
                    <a:pt x="92" y="240"/>
                  </a:lnTo>
                  <a:lnTo>
                    <a:pt x="106" y="254"/>
                  </a:lnTo>
                  <a:lnTo>
                    <a:pt x="124" y="262"/>
                  </a:lnTo>
                  <a:lnTo>
                    <a:pt x="144" y="270"/>
                  </a:lnTo>
                  <a:lnTo>
                    <a:pt x="166" y="272"/>
                  </a:lnTo>
                  <a:lnTo>
                    <a:pt x="166" y="272"/>
                  </a:lnTo>
                  <a:lnTo>
                    <a:pt x="186" y="272"/>
                  </a:lnTo>
                  <a:lnTo>
                    <a:pt x="204" y="270"/>
                  </a:lnTo>
                  <a:lnTo>
                    <a:pt x="220" y="266"/>
                  </a:lnTo>
                  <a:lnTo>
                    <a:pt x="234" y="260"/>
                  </a:lnTo>
                  <a:lnTo>
                    <a:pt x="234" y="194"/>
                  </a:lnTo>
                  <a:lnTo>
                    <a:pt x="170" y="194"/>
                  </a:lnTo>
                  <a:lnTo>
                    <a:pt x="174" y="140"/>
                  </a:lnTo>
                  <a:lnTo>
                    <a:pt x="294" y="140"/>
                  </a:lnTo>
                  <a:lnTo>
                    <a:pt x="294" y="296"/>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4" name="Freeform 298"/>
            <p:cNvSpPr>
              <a:spLocks noChangeAspect="1" noEditPoints="1"/>
            </p:cNvSpPr>
            <p:nvPr userDrawn="1"/>
          </p:nvSpPr>
          <p:spPr bwMode="gray">
            <a:xfrm>
              <a:off x="4080" y="3570"/>
              <a:ext cx="216" cy="223"/>
            </a:xfrm>
            <a:custGeom>
              <a:avLst/>
              <a:gdLst/>
              <a:ahLst/>
              <a:cxnLst>
                <a:cxn ang="0">
                  <a:pos x="58" y="132"/>
                </a:cxn>
                <a:cxn ang="0">
                  <a:pos x="60" y="142"/>
                </a:cxn>
                <a:cxn ang="0">
                  <a:pos x="70" y="158"/>
                </a:cxn>
                <a:cxn ang="0">
                  <a:pos x="84" y="170"/>
                </a:cxn>
                <a:cxn ang="0">
                  <a:pos x="102" y="176"/>
                </a:cxn>
                <a:cxn ang="0">
                  <a:pos x="112" y="176"/>
                </a:cxn>
                <a:cxn ang="0">
                  <a:pos x="144" y="172"/>
                </a:cxn>
                <a:cxn ang="0">
                  <a:pos x="170" y="150"/>
                </a:cxn>
                <a:cxn ang="0">
                  <a:pos x="208" y="180"/>
                </a:cxn>
                <a:cxn ang="0">
                  <a:pos x="188" y="200"/>
                </a:cxn>
                <a:cxn ang="0">
                  <a:pos x="164" y="214"/>
                </a:cxn>
                <a:cxn ang="0">
                  <a:pos x="140" y="222"/>
                </a:cxn>
                <a:cxn ang="0">
                  <a:pos x="112" y="224"/>
                </a:cxn>
                <a:cxn ang="0">
                  <a:pos x="90" y="222"/>
                </a:cxn>
                <a:cxn ang="0">
                  <a:pos x="50" y="206"/>
                </a:cxn>
                <a:cxn ang="0">
                  <a:pos x="20" y="178"/>
                </a:cxn>
                <a:cxn ang="0">
                  <a:pos x="2" y="136"/>
                </a:cxn>
                <a:cxn ang="0">
                  <a:pos x="0" y="112"/>
                </a:cxn>
                <a:cxn ang="0">
                  <a:pos x="8" y="66"/>
                </a:cxn>
                <a:cxn ang="0">
                  <a:pos x="32" y="32"/>
                </a:cxn>
                <a:cxn ang="0">
                  <a:pos x="68" y="8"/>
                </a:cxn>
                <a:cxn ang="0">
                  <a:pos x="110" y="0"/>
                </a:cxn>
                <a:cxn ang="0">
                  <a:pos x="134" y="2"/>
                </a:cxn>
                <a:cxn ang="0">
                  <a:pos x="174" y="18"/>
                </a:cxn>
                <a:cxn ang="0">
                  <a:pos x="200" y="46"/>
                </a:cxn>
                <a:cxn ang="0">
                  <a:pos x="214" y="90"/>
                </a:cxn>
                <a:cxn ang="0">
                  <a:pos x="216" y="132"/>
                </a:cxn>
                <a:cxn ang="0">
                  <a:pos x="158" y="88"/>
                </a:cxn>
                <a:cxn ang="0">
                  <a:pos x="154" y="70"/>
                </a:cxn>
                <a:cxn ang="0">
                  <a:pos x="144" y="56"/>
                </a:cxn>
                <a:cxn ang="0">
                  <a:pos x="128" y="48"/>
                </a:cxn>
                <a:cxn ang="0">
                  <a:pos x="108" y="46"/>
                </a:cxn>
                <a:cxn ang="0">
                  <a:pos x="98" y="46"/>
                </a:cxn>
                <a:cxn ang="0">
                  <a:pos x="82" y="52"/>
                </a:cxn>
                <a:cxn ang="0">
                  <a:pos x="68" y="64"/>
                </a:cxn>
                <a:cxn ang="0">
                  <a:pos x="60" y="80"/>
                </a:cxn>
                <a:cxn ang="0">
                  <a:pos x="158" y="88"/>
                </a:cxn>
              </a:cxnLst>
              <a:rect l="0" t="0" r="r" b="b"/>
              <a:pathLst>
                <a:path w="216" h="224">
                  <a:moveTo>
                    <a:pt x="216" y="132"/>
                  </a:moveTo>
                  <a:lnTo>
                    <a:pt x="58" y="132"/>
                  </a:lnTo>
                  <a:lnTo>
                    <a:pt x="58" y="132"/>
                  </a:lnTo>
                  <a:lnTo>
                    <a:pt x="60" y="142"/>
                  </a:lnTo>
                  <a:lnTo>
                    <a:pt x="64" y="150"/>
                  </a:lnTo>
                  <a:lnTo>
                    <a:pt x="70" y="158"/>
                  </a:lnTo>
                  <a:lnTo>
                    <a:pt x="76" y="164"/>
                  </a:lnTo>
                  <a:lnTo>
                    <a:pt x="84" y="170"/>
                  </a:lnTo>
                  <a:lnTo>
                    <a:pt x="92" y="174"/>
                  </a:lnTo>
                  <a:lnTo>
                    <a:pt x="102" y="176"/>
                  </a:lnTo>
                  <a:lnTo>
                    <a:pt x="112" y="176"/>
                  </a:lnTo>
                  <a:lnTo>
                    <a:pt x="112" y="176"/>
                  </a:lnTo>
                  <a:lnTo>
                    <a:pt x="128" y="176"/>
                  </a:lnTo>
                  <a:lnTo>
                    <a:pt x="144" y="172"/>
                  </a:lnTo>
                  <a:lnTo>
                    <a:pt x="156" y="162"/>
                  </a:lnTo>
                  <a:lnTo>
                    <a:pt x="170" y="150"/>
                  </a:lnTo>
                  <a:lnTo>
                    <a:pt x="208" y="180"/>
                  </a:lnTo>
                  <a:lnTo>
                    <a:pt x="208" y="180"/>
                  </a:lnTo>
                  <a:lnTo>
                    <a:pt x="198" y="190"/>
                  </a:lnTo>
                  <a:lnTo>
                    <a:pt x="188" y="200"/>
                  </a:lnTo>
                  <a:lnTo>
                    <a:pt x="176" y="208"/>
                  </a:lnTo>
                  <a:lnTo>
                    <a:pt x="164" y="214"/>
                  </a:lnTo>
                  <a:lnTo>
                    <a:pt x="152" y="218"/>
                  </a:lnTo>
                  <a:lnTo>
                    <a:pt x="140" y="222"/>
                  </a:lnTo>
                  <a:lnTo>
                    <a:pt x="126" y="224"/>
                  </a:lnTo>
                  <a:lnTo>
                    <a:pt x="112" y="224"/>
                  </a:lnTo>
                  <a:lnTo>
                    <a:pt x="112" y="224"/>
                  </a:lnTo>
                  <a:lnTo>
                    <a:pt x="90" y="222"/>
                  </a:lnTo>
                  <a:lnTo>
                    <a:pt x="68" y="216"/>
                  </a:lnTo>
                  <a:lnTo>
                    <a:pt x="50" y="206"/>
                  </a:lnTo>
                  <a:lnTo>
                    <a:pt x="32" y="194"/>
                  </a:lnTo>
                  <a:lnTo>
                    <a:pt x="20" y="178"/>
                  </a:lnTo>
                  <a:lnTo>
                    <a:pt x="10" y="158"/>
                  </a:lnTo>
                  <a:lnTo>
                    <a:pt x="2" y="136"/>
                  </a:lnTo>
                  <a:lnTo>
                    <a:pt x="0" y="112"/>
                  </a:lnTo>
                  <a:lnTo>
                    <a:pt x="0" y="112"/>
                  </a:lnTo>
                  <a:lnTo>
                    <a:pt x="2" y="88"/>
                  </a:lnTo>
                  <a:lnTo>
                    <a:pt x="8" y="66"/>
                  </a:lnTo>
                  <a:lnTo>
                    <a:pt x="18" y="48"/>
                  </a:lnTo>
                  <a:lnTo>
                    <a:pt x="32" y="32"/>
                  </a:lnTo>
                  <a:lnTo>
                    <a:pt x="48" y="18"/>
                  </a:lnTo>
                  <a:lnTo>
                    <a:pt x="68" y="8"/>
                  </a:lnTo>
                  <a:lnTo>
                    <a:pt x="88" y="2"/>
                  </a:lnTo>
                  <a:lnTo>
                    <a:pt x="110" y="0"/>
                  </a:lnTo>
                  <a:lnTo>
                    <a:pt x="110" y="0"/>
                  </a:lnTo>
                  <a:lnTo>
                    <a:pt x="134" y="2"/>
                  </a:lnTo>
                  <a:lnTo>
                    <a:pt x="156" y="8"/>
                  </a:lnTo>
                  <a:lnTo>
                    <a:pt x="174" y="18"/>
                  </a:lnTo>
                  <a:lnTo>
                    <a:pt x="190" y="30"/>
                  </a:lnTo>
                  <a:lnTo>
                    <a:pt x="200" y="46"/>
                  </a:lnTo>
                  <a:lnTo>
                    <a:pt x="210" y="66"/>
                  </a:lnTo>
                  <a:lnTo>
                    <a:pt x="214" y="90"/>
                  </a:lnTo>
                  <a:lnTo>
                    <a:pt x="216" y="116"/>
                  </a:lnTo>
                  <a:lnTo>
                    <a:pt x="216" y="132"/>
                  </a:lnTo>
                  <a:close/>
                  <a:moveTo>
                    <a:pt x="158" y="88"/>
                  </a:moveTo>
                  <a:lnTo>
                    <a:pt x="158" y="88"/>
                  </a:lnTo>
                  <a:lnTo>
                    <a:pt x="158" y="78"/>
                  </a:lnTo>
                  <a:lnTo>
                    <a:pt x="154" y="70"/>
                  </a:lnTo>
                  <a:lnTo>
                    <a:pt x="150" y="62"/>
                  </a:lnTo>
                  <a:lnTo>
                    <a:pt x="144" y="56"/>
                  </a:lnTo>
                  <a:lnTo>
                    <a:pt x="136" y="52"/>
                  </a:lnTo>
                  <a:lnTo>
                    <a:pt x="128" y="48"/>
                  </a:lnTo>
                  <a:lnTo>
                    <a:pt x="120" y="46"/>
                  </a:lnTo>
                  <a:lnTo>
                    <a:pt x="108" y="46"/>
                  </a:lnTo>
                  <a:lnTo>
                    <a:pt x="108" y="46"/>
                  </a:lnTo>
                  <a:lnTo>
                    <a:pt x="98" y="46"/>
                  </a:lnTo>
                  <a:lnTo>
                    <a:pt x="90" y="48"/>
                  </a:lnTo>
                  <a:lnTo>
                    <a:pt x="82" y="52"/>
                  </a:lnTo>
                  <a:lnTo>
                    <a:pt x="74" y="58"/>
                  </a:lnTo>
                  <a:lnTo>
                    <a:pt x="68" y="64"/>
                  </a:lnTo>
                  <a:lnTo>
                    <a:pt x="64" y="72"/>
                  </a:lnTo>
                  <a:lnTo>
                    <a:pt x="60" y="80"/>
                  </a:lnTo>
                  <a:lnTo>
                    <a:pt x="58" y="88"/>
                  </a:lnTo>
                  <a:lnTo>
                    <a:pt x="158" y="88"/>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5" name="Freeform 299"/>
            <p:cNvSpPr>
              <a:spLocks noChangeAspect="1" noEditPoints="1"/>
            </p:cNvSpPr>
            <p:nvPr userDrawn="1"/>
          </p:nvSpPr>
          <p:spPr bwMode="gray">
            <a:xfrm>
              <a:off x="3342" y="3570"/>
              <a:ext cx="196" cy="223"/>
            </a:xfrm>
            <a:custGeom>
              <a:avLst/>
              <a:gdLst/>
              <a:ahLst/>
              <a:cxnLst>
                <a:cxn ang="0">
                  <a:pos x="196" y="218"/>
                </a:cxn>
                <a:cxn ang="0">
                  <a:pos x="144" y="198"/>
                </a:cxn>
                <a:cxn ang="0">
                  <a:pos x="138" y="204"/>
                </a:cxn>
                <a:cxn ang="0">
                  <a:pos x="114" y="218"/>
                </a:cxn>
                <a:cxn ang="0">
                  <a:pos x="78" y="224"/>
                </a:cxn>
                <a:cxn ang="0">
                  <a:pos x="62" y="224"/>
                </a:cxn>
                <a:cxn ang="0">
                  <a:pos x="36" y="216"/>
                </a:cxn>
                <a:cxn ang="0">
                  <a:pos x="14" y="200"/>
                </a:cxn>
                <a:cxn ang="0">
                  <a:pos x="2" y="176"/>
                </a:cxn>
                <a:cxn ang="0">
                  <a:pos x="0" y="160"/>
                </a:cxn>
                <a:cxn ang="0">
                  <a:pos x="4" y="136"/>
                </a:cxn>
                <a:cxn ang="0">
                  <a:pos x="12" y="118"/>
                </a:cxn>
                <a:cxn ang="0">
                  <a:pos x="28" y="104"/>
                </a:cxn>
                <a:cxn ang="0">
                  <a:pos x="46" y="96"/>
                </a:cxn>
                <a:cxn ang="0">
                  <a:pos x="88" y="86"/>
                </a:cxn>
                <a:cxn ang="0">
                  <a:pos x="130" y="84"/>
                </a:cxn>
                <a:cxn ang="0">
                  <a:pos x="140" y="82"/>
                </a:cxn>
                <a:cxn ang="0">
                  <a:pos x="140" y="72"/>
                </a:cxn>
                <a:cxn ang="0">
                  <a:pos x="134" y="60"/>
                </a:cxn>
                <a:cxn ang="0">
                  <a:pos x="124" y="50"/>
                </a:cxn>
                <a:cxn ang="0">
                  <a:pos x="106" y="46"/>
                </a:cxn>
                <a:cxn ang="0">
                  <a:pos x="96" y="46"/>
                </a:cxn>
                <a:cxn ang="0">
                  <a:pos x="66" y="52"/>
                </a:cxn>
                <a:cxn ang="0">
                  <a:pos x="40" y="68"/>
                </a:cxn>
                <a:cxn ang="0">
                  <a:pos x="6" y="34"/>
                </a:cxn>
                <a:cxn ang="0">
                  <a:pos x="28" y="18"/>
                </a:cxn>
                <a:cxn ang="0">
                  <a:pos x="76" y="2"/>
                </a:cxn>
                <a:cxn ang="0">
                  <a:pos x="100" y="0"/>
                </a:cxn>
                <a:cxn ang="0">
                  <a:pos x="144" y="6"/>
                </a:cxn>
                <a:cxn ang="0">
                  <a:pos x="174" y="22"/>
                </a:cxn>
                <a:cxn ang="0">
                  <a:pos x="190" y="46"/>
                </a:cxn>
                <a:cxn ang="0">
                  <a:pos x="196" y="80"/>
                </a:cxn>
                <a:cxn ang="0">
                  <a:pos x="140" y="126"/>
                </a:cxn>
                <a:cxn ang="0">
                  <a:pos x="132" y="126"/>
                </a:cxn>
                <a:cxn ang="0">
                  <a:pos x="96" y="128"/>
                </a:cxn>
                <a:cxn ang="0">
                  <a:pos x="74" y="134"/>
                </a:cxn>
                <a:cxn ang="0">
                  <a:pos x="60" y="146"/>
                </a:cxn>
                <a:cxn ang="0">
                  <a:pos x="58" y="156"/>
                </a:cxn>
                <a:cxn ang="0">
                  <a:pos x="62" y="168"/>
                </a:cxn>
                <a:cxn ang="0">
                  <a:pos x="70" y="176"/>
                </a:cxn>
                <a:cxn ang="0">
                  <a:pos x="84" y="180"/>
                </a:cxn>
                <a:cxn ang="0">
                  <a:pos x="114" y="174"/>
                </a:cxn>
                <a:cxn ang="0">
                  <a:pos x="128" y="164"/>
                </a:cxn>
                <a:cxn ang="0">
                  <a:pos x="138" y="152"/>
                </a:cxn>
                <a:cxn ang="0">
                  <a:pos x="140" y="134"/>
                </a:cxn>
              </a:cxnLst>
              <a:rect l="0" t="0" r="r" b="b"/>
              <a:pathLst>
                <a:path w="196" h="224">
                  <a:moveTo>
                    <a:pt x="196" y="80"/>
                  </a:moveTo>
                  <a:lnTo>
                    <a:pt x="196" y="218"/>
                  </a:lnTo>
                  <a:lnTo>
                    <a:pt x="146" y="218"/>
                  </a:lnTo>
                  <a:lnTo>
                    <a:pt x="144" y="198"/>
                  </a:lnTo>
                  <a:lnTo>
                    <a:pt x="144" y="198"/>
                  </a:lnTo>
                  <a:lnTo>
                    <a:pt x="138" y="204"/>
                  </a:lnTo>
                  <a:lnTo>
                    <a:pt x="130" y="210"/>
                  </a:lnTo>
                  <a:lnTo>
                    <a:pt x="114" y="218"/>
                  </a:lnTo>
                  <a:lnTo>
                    <a:pt x="96" y="222"/>
                  </a:lnTo>
                  <a:lnTo>
                    <a:pt x="78" y="224"/>
                  </a:lnTo>
                  <a:lnTo>
                    <a:pt x="78" y="224"/>
                  </a:lnTo>
                  <a:lnTo>
                    <a:pt x="62" y="224"/>
                  </a:lnTo>
                  <a:lnTo>
                    <a:pt x="48" y="220"/>
                  </a:lnTo>
                  <a:lnTo>
                    <a:pt x="36" y="216"/>
                  </a:lnTo>
                  <a:lnTo>
                    <a:pt x="24" y="208"/>
                  </a:lnTo>
                  <a:lnTo>
                    <a:pt x="14" y="200"/>
                  </a:lnTo>
                  <a:lnTo>
                    <a:pt x="8" y="188"/>
                  </a:lnTo>
                  <a:lnTo>
                    <a:pt x="2" y="176"/>
                  </a:lnTo>
                  <a:lnTo>
                    <a:pt x="0" y="160"/>
                  </a:lnTo>
                  <a:lnTo>
                    <a:pt x="0" y="160"/>
                  </a:lnTo>
                  <a:lnTo>
                    <a:pt x="0" y="148"/>
                  </a:lnTo>
                  <a:lnTo>
                    <a:pt x="4" y="136"/>
                  </a:lnTo>
                  <a:lnTo>
                    <a:pt x="8" y="126"/>
                  </a:lnTo>
                  <a:lnTo>
                    <a:pt x="12" y="118"/>
                  </a:lnTo>
                  <a:lnTo>
                    <a:pt x="20" y="110"/>
                  </a:lnTo>
                  <a:lnTo>
                    <a:pt x="28" y="104"/>
                  </a:lnTo>
                  <a:lnTo>
                    <a:pt x="36" y="100"/>
                  </a:lnTo>
                  <a:lnTo>
                    <a:pt x="46" y="96"/>
                  </a:lnTo>
                  <a:lnTo>
                    <a:pt x="66" y="90"/>
                  </a:lnTo>
                  <a:lnTo>
                    <a:pt x="88" y="86"/>
                  </a:lnTo>
                  <a:lnTo>
                    <a:pt x="110" y="84"/>
                  </a:lnTo>
                  <a:lnTo>
                    <a:pt x="130" y="84"/>
                  </a:lnTo>
                  <a:lnTo>
                    <a:pt x="140" y="84"/>
                  </a:lnTo>
                  <a:lnTo>
                    <a:pt x="140" y="82"/>
                  </a:lnTo>
                  <a:lnTo>
                    <a:pt x="140" y="82"/>
                  </a:lnTo>
                  <a:lnTo>
                    <a:pt x="140" y="72"/>
                  </a:lnTo>
                  <a:lnTo>
                    <a:pt x="138" y="66"/>
                  </a:lnTo>
                  <a:lnTo>
                    <a:pt x="134" y="60"/>
                  </a:lnTo>
                  <a:lnTo>
                    <a:pt x="130" y="54"/>
                  </a:lnTo>
                  <a:lnTo>
                    <a:pt x="124" y="50"/>
                  </a:lnTo>
                  <a:lnTo>
                    <a:pt x="116" y="48"/>
                  </a:lnTo>
                  <a:lnTo>
                    <a:pt x="106" y="46"/>
                  </a:lnTo>
                  <a:lnTo>
                    <a:pt x="96" y="46"/>
                  </a:lnTo>
                  <a:lnTo>
                    <a:pt x="96" y="46"/>
                  </a:lnTo>
                  <a:lnTo>
                    <a:pt x="80" y="46"/>
                  </a:lnTo>
                  <a:lnTo>
                    <a:pt x="66" y="52"/>
                  </a:lnTo>
                  <a:lnTo>
                    <a:pt x="52" y="58"/>
                  </a:lnTo>
                  <a:lnTo>
                    <a:pt x="40" y="68"/>
                  </a:lnTo>
                  <a:lnTo>
                    <a:pt x="6" y="34"/>
                  </a:lnTo>
                  <a:lnTo>
                    <a:pt x="6" y="34"/>
                  </a:lnTo>
                  <a:lnTo>
                    <a:pt x="18" y="26"/>
                  </a:lnTo>
                  <a:lnTo>
                    <a:pt x="28" y="18"/>
                  </a:lnTo>
                  <a:lnTo>
                    <a:pt x="52" y="8"/>
                  </a:lnTo>
                  <a:lnTo>
                    <a:pt x="76" y="2"/>
                  </a:lnTo>
                  <a:lnTo>
                    <a:pt x="100" y="0"/>
                  </a:lnTo>
                  <a:lnTo>
                    <a:pt x="100" y="0"/>
                  </a:lnTo>
                  <a:lnTo>
                    <a:pt x="124" y="2"/>
                  </a:lnTo>
                  <a:lnTo>
                    <a:pt x="144" y="6"/>
                  </a:lnTo>
                  <a:lnTo>
                    <a:pt x="160" y="12"/>
                  </a:lnTo>
                  <a:lnTo>
                    <a:pt x="174" y="22"/>
                  </a:lnTo>
                  <a:lnTo>
                    <a:pt x="184" y="34"/>
                  </a:lnTo>
                  <a:lnTo>
                    <a:pt x="190" y="46"/>
                  </a:lnTo>
                  <a:lnTo>
                    <a:pt x="194" y="62"/>
                  </a:lnTo>
                  <a:lnTo>
                    <a:pt x="196" y="80"/>
                  </a:lnTo>
                  <a:lnTo>
                    <a:pt x="196" y="80"/>
                  </a:lnTo>
                  <a:close/>
                  <a:moveTo>
                    <a:pt x="140" y="126"/>
                  </a:moveTo>
                  <a:lnTo>
                    <a:pt x="132" y="126"/>
                  </a:lnTo>
                  <a:lnTo>
                    <a:pt x="132" y="126"/>
                  </a:lnTo>
                  <a:lnTo>
                    <a:pt x="110" y="126"/>
                  </a:lnTo>
                  <a:lnTo>
                    <a:pt x="96" y="128"/>
                  </a:lnTo>
                  <a:lnTo>
                    <a:pt x="84" y="130"/>
                  </a:lnTo>
                  <a:lnTo>
                    <a:pt x="74" y="134"/>
                  </a:lnTo>
                  <a:lnTo>
                    <a:pt x="66" y="140"/>
                  </a:lnTo>
                  <a:lnTo>
                    <a:pt x="60" y="146"/>
                  </a:lnTo>
                  <a:lnTo>
                    <a:pt x="58" y="156"/>
                  </a:lnTo>
                  <a:lnTo>
                    <a:pt x="58" y="156"/>
                  </a:lnTo>
                  <a:lnTo>
                    <a:pt x="58" y="162"/>
                  </a:lnTo>
                  <a:lnTo>
                    <a:pt x="62" y="168"/>
                  </a:lnTo>
                  <a:lnTo>
                    <a:pt x="66" y="172"/>
                  </a:lnTo>
                  <a:lnTo>
                    <a:pt x="70" y="176"/>
                  </a:lnTo>
                  <a:lnTo>
                    <a:pt x="78" y="178"/>
                  </a:lnTo>
                  <a:lnTo>
                    <a:pt x="84" y="180"/>
                  </a:lnTo>
                  <a:lnTo>
                    <a:pt x="100" y="178"/>
                  </a:lnTo>
                  <a:lnTo>
                    <a:pt x="114" y="174"/>
                  </a:lnTo>
                  <a:lnTo>
                    <a:pt x="122" y="170"/>
                  </a:lnTo>
                  <a:lnTo>
                    <a:pt x="128" y="164"/>
                  </a:lnTo>
                  <a:lnTo>
                    <a:pt x="134" y="158"/>
                  </a:lnTo>
                  <a:lnTo>
                    <a:pt x="138" y="152"/>
                  </a:lnTo>
                  <a:lnTo>
                    <a:pt x="140" y="144"/>
                  </a:lnTo>
                  <a:lnTo>
                    <a:pt x="140" y="134"/>
                  </a:lnTo>
                  <a:lnTo>
                    <a:pt x="140" y="126"/>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6" name="Freeform 300"/>
            <p:cNvSpPr>
              <a:spLocks noChangeAspect="1" noEditPoints="1"/>
            </p:cNvSpPr>
            <p:nvPr userDrawn="1"/>
          </p:nvSpPr>
          <p:spPr bwMode="gray">
            <a:xfrm>
              <a:off x="4402" y="3735"/>
              <a:ext cx="58" cy="56"/>
            </a:xfrm>
            <a:custGeom>
              <a:avLst/>
              <a:gdLst/>
              <a:ahLst/>
              <a:cxnLst>
                <a:cxn ang="0">
                  <a:pos x="6" y="28"/>
                </a:cxn>
                <a:cxn ang="0">
                  <a:pos x="14" y="12"/>
                </a:cxn>
                <a:cxn ang="0">
                  <a:pos x="30" y="4"/>
                </a:cxn>
                <a:cxn ang="0">
                  <a:pos x="38" y="6"/>
                </a:cxn>
                <a:cxn ang="0">
                  <a:pos x="52" y="18"/>
                </a:cxn>
                <a:cxn ang="0">
                  <a:pos x="54" y="28"/>
                </a:cxn>
                <a:cxn ang="0">
                  <a:pos x="46" y="46"/>
                </a:cxn>
                <a:cxn ang="0">
                  <a:pos x="30" y="52"/>
                </a:cxn>
                <a:cxn ang="0">
                  <a:pos x="20" y="50"/>
                </a:cxn>
                <a:cxn ang="0">
                  <a:pos x="8" y="38"/>
                </a:cxn>
                <a:cxn ang="0">
                  <a:pos x="6" y="28"/>
                </a:cxn>
                <a:cxn ang="0">
                  <a:pos x="30" y="56"/>
                </a:cxn>
                <a:cxn ang="0">
                  <a:pos x="50" y="48"/>
                </a:cxn>
                <a:cxn ang="0">
                  <a:pos x="58" y="34"/>
                </a:cxn>
                <a:cxn ang="0">
                  <a:pos x="58" y="28"/>
                </a:cxn>
                <a:cxn ang="0">
                  <a:pos x="56" y="16"/>
                </a:cxn>
                <a:cxn ang="0">
                  <a:pos x="42" y="2"/>
                </a:cxn>
                <a:cxn ang="0">
                  <a:pos x="30" y="0"/>
                </a:cxn>
                <a:cxn ang="0">
                  <a:pos x="10" y="8"/>
                </a:cxn>
                <a:cxn ang="0">
                  <a:pos x="2" y="22"/>
                </a:cxn>
                <a:cxn ang="0">
                  <a:pos x="0" y="28"/>
                </a:cxn>
                <a:cxn ang="0">
                  <a:pos x="4" y="40"/>
                </a:cxn>
                <a:cxn ang="0">
                  <a:pos x="18" y="54"/>
                </a:cxn>
                <a:cxn ang="0">
                  <a:pos x="30" y="56"/>
                </a:cxn>
                <a:cxn ang="0">
                  <a:pos x="30" y="30"/>
                </a:cxn>
                <a:cxn ang="0">
                  <a:pos x="44" y="44"/>
                </a:cxn>
                <a:cxn ang="0">
                  <a:pos x="34" y="30"/>
                </a:cxn>
                <a:cxn ang="0">
                  <a:pos x="42" y="24"/>
                </a:cxn>
                <a:cxn ang="0">
                  <a:pos x="44" y="22"/>
                </a:cxn>
                <a:cxn ang="0">
                  <a:pos x="40" y="14"/>
                </a:cxn>
                <a:cxn ang="0">
                  <a:pos x="32" y="12"/>
                </a:cxn>
                <a:cxn ang="0">
                  <a:pos x="18" y="44"/>
                </a:cxn>
                <a:cxn ang="0">
                  <a:pos x="24" y="30"/>
                </a:cxn>
                <a:cxn ang="0">
                  <a:pos x="24" y="16"/>
                </a:cxn>
                <a:cxn ang="0">
                  <a:pos x="30" y="16"/>
                </a:cxn>
                <a:cxn ang="0">
                  <a:pos x="38" y="18"/>
                </a:cxn>
                <a:cxn ang="0">
                  <a:pos x="38" y="20"/>
                </a:cxn>
                <a:cxn ang="0">
                  <a:pos x="36" y="26"/>
                </a:cxn>
                <a:cxn ang="0">
                  <a:pos x="24" y="26"/>
                </a:cxn>
              </a:cxnLst>
              <a:rect l="0" t="0" r="r" b="b"/>
              <a:pathLst>
                <a:path w="58" h="56">
                  <a:moveTo>
                    <a:pt x="6" y="28"/>
                  </a:moveTo>
                  <a:lnTo>
                    <a:pt x="6" y="28"/>
                  </a:lnTo>
                  <a:lnTo>
                    <a:pt x="8" y="18"/>
                  </a:lnTo>
                  <a:lnTo>
                    <a:pt x="14" y="12"/>
                  </a:lnTo>
                  <a:lnTo>
                    <a:pt x="20" y="6"/>
                  </a:lnTo>
                  <a:lnTo>
                    <a:pt x="30" y="4"/>
                  </a:lnTo>
                  <a:lnTo>
                    <a:pt x="30" y="4"/>
                  </a:lnTo>
                  <a:lnTo>
                    <a:pt x="38" y="6"/>
                  </a:lnTo>
                  <a:lnTo>
                    <a:pt x="46" y="12"/>
                  </a:lnTo>
                  <a:lnTo>
                    <a:pt x="52" y="18"/>
                  </a:lnTo>
                  <a:lnTo>
                    <a:pt x="54" y="28"/>
                  </a:lnTo>
                  <a:lnTo>
                    <a:pt x="54" y="28"/>
                  </a:lnTo>
                  <a:lnTo>
                    <a:pt x="52" y="38"/>
                  </a:lnTo>
                  <a:lnTo>
                    <a:pt x="46" y="46"/>
                  </a:lnTo>
                  <a:lnTo>
                    <a:pt x="38" y="50"/>
                  </a:lnTo>
                  <a:lnTo>
                    <a:pt x="30" y="52"/>
                  </a:lnTo>
                  <a:lnTo>
                    <a:pt x="30" y="52"/>
                  </a:lnTo>
                  <a:lnTo>
                    <a:pt x="20" y="50"/>
                  </a:lnTo>
                  <a:lnTo>
                    <a:pt x="14" y="46"/>
                  </a:lnTo>
                  <a:lnTo>
                    <a:pt x="8" y="38"/>
                  </a:lnTo>
                  <a:lnTo>
                    <a:pt x="6" y="28"/>
                  </a:lnTo>
                  <a:lnTo>
                    <a:pt x="6" y="28"/>
                  </a:lnTo>
                  <a:close/>
                  <a:moveTo>
                    <a:pt x="30" y="56"/>
                  </a:moveTo>
                  <a:lnTo>
                    <a:pt x="30" y="56"/>
                  </a:lnTo>
                  <a:lnTo>
                    <a:pt x="42" y="54"/>
                  </a:lnTo>
                  <a:lnTo>
                    <a:pt x="50" y="48"/>
                  </a:lnTo>
                  <a:lnTo>
                    <a:pt x="56" y="40"/>
                  </a:lnTo>
                  <a:lnTo>
                    <a:pt x="58" y="34"/>
                  </a:lnTo>
                  <a:lnTo>
                    <a:pt x="58" y="28"/>
                  </a:lnTo>
                  <a:lnTo>
                    <a:pt x="58" y="28"/>
                  </a:lnTo>
                  <a:lnTo>
                    <a:pt x="58" y="22"/>
                  </a:lnTo>
                  <a:lnTo>
                    <a:pt x="56" y="16"/>
                  </a:lnTo>
                  <a:lnTo>
                    <a:pt x="50" y="8"/>
                  </a:lnTo>
                  <a:lnTo>
                    <a:pt x="42" y="2"/>
                  </a:lnTo>
                  <a:lnTo>
                    <a:pt x="30" y="0"/>
                  </a:lnTo>
                  <a:lnTo>
                    <a:pt x="30" y="0"/>
                  </a:lnTo>
                  <a:lnTo>
                    <a:pt x="18" y="2"/>
                  </a:lnTo>
                  <a:lnTo>
                    <a:pt x="10" y="8"/>
                  </a:lnTo>
                  <a:lnTo>
                    <a:pt x="4" y="16"/>
                  </a:lnTo>
                  <a:lnTo>
                    <a:pt x="2" y="22"/>
                  </a:lnTo>
                  <a:lnTo>
                    <a:pt x="0" y="28"/>
                  </a:lnTo>
                  <a:lnTo>
                    <a:pt x="0" y="28"/>
                  </a:lnTo>
                  <a:lnTo>
                    <a:pt x="2" y="34"/>
                  </a:lnTo>
                  <a:lnTo>
                    <a:pt x="4" y="40"/>
                  </a:lnTo>
                  <a:lnTo>
                    <a:pt x="10" y="48"/>
                  </a:lnTo>
                  <a:lnTo>
                    <a:pt x="18" y="54"/>
                  </a:lnTo>
                  <a:lnTo>
                    <a:pt x="30" y="56"/>
                  </a:lnTo>
                  <a:lnTo>
                    <a:pt x="30" y="56"/>
                  </a:lnTo>
                  <a:close/>
                  <a:moveTo>
                    <a:pt x="24" y="30"/>
                  </a:moveTo>
                  <a:lnTo>
                    <a:pt x="30" y="30"/>
                  </a:lnTo>
                  <a:lnTo>
                    <a:pt x="38" y="44"/>
                  </a:lnTo>
                  <a:lnTo>
                    <a:pt x="44" y="44"/>
                  </a:lnTo>
                  <a:lnTo>
                    <a:pt x="34" y="30"/>
                  </a:lnTo>
                  <a:lnTo>
                    <a:pt x="34" y="30"/>
                  </a:lnTo>
                  <a:lnTo>
                    <a:pt x="40" y="28"/>
                  </a:lnTo>
                  <a:lnTo>
                    <a:pt x="42" y="24"/>
                  </a:lnTo>
                  <a:lnTo>
                    <a:pt x="44" y="22"/>
                  </a:lnTo>
                  <a:lnTo>
                    <a:pt x="44" y="22"/>
                  </a:lnTo>
                  <a:lnTo>
                    <a:pt x="42" y="16"/>
                  </a:lnTo>
                  <a:lnTo>
                    <a:pt x="40" y="14"/>
                  </a:lnTo>
                  <a:lnTo>
                    <a:pt x="36" y="12"/>
                  </a:lnTo>
                  <a:lnTo>
                    <a:pt x="32" y="12"/>
                  </a:lnTo>
                  <a:lnTo>
                    <a:pt x="18" y="12"/>
                  </a:lnTo>
                  <a:lnTo>
                    <a:pt x="18" y="44"/>
                  </a:lnTo>
                  <a:lnTo>
                    <a:pt x="24" y="44"/>
                  </a:lnTo>
                  <a:lnTo>
                    <a:pt x="24" y="30"/>
                  </a:lnTo>
                  <a:close/>
                  <a:moveTo>
                    <a:pt x="24" y="26"/>
                  </a:moveTo>
                  <a:lnTo>
                    <a:pt x="24" y="16"/>
                  </a:lnTo>
                  <a:lnTo>
                    <a:pt x="30" y="16"/>
                  </a:lnTo>
                  <a:lnTo>
                    <a:pt x="30" y="16"/>
                  </a:lnTo>
                  <a:lnTo>
                    <a:pt x="36" y="16"/>
                  </a:lnTo>
                  <a:lnTo>
                    <a:pt x="38" y="18"/>
                  </a:lnTo>
                  <a:lnTo>
                    <a:pt x="38" y="20"/>
                  </a:lnTo>
                  <a:lnTo>
                    <a:pt x="38" y="20"/>
                  </a:lnTo>
                  <a:lnTo>
                    <a:pt x="38" y="24"/>
                  </a:lnTo>
                  <a:lnTo>
                    <a:pt x="36" y="26"/>
                  </a:lnTo>
                  <a:lnTo>
                    <a:pt x="30" y="26"/>
                  </a:lnTo>
                  <a:lnTo>
                    <a:pt x="24" y="26"/>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grpSp>
      <p:sp>
        <p:nvSpPr>
          <p:cNvPr id="27" name="Rectangle 223"/>
          <p:cNvSpPr>
            <a:spLocks noGrp="1" noChangeArrowheads="1"/>
          </p:cNvSpPr>
          <p:nvPr>
            <p:ph type="subTitle" idx="1"/>
          </p:nvPr>
        </p:nvSpPr>
        <p:spPr bwMode="gray">
          <a:xfrm>
            <a:off x="675217" y="3468688"/>
            <a:ext cx="10847916" cy="2203450"/>
          </a:xfrm>
          <a:ln/>
        </p:spPr>
        <p:txBody>
          <a:bodyPr lIns="91440" rIns="0"/>
          <a:lstStyle>
            <a:lvl1pPr marL="0" indent="0" algn="r">
              <a:buFont typeface="Times" pitchFamily="18" charset="0"/>
              <a:buNone/>
              <a:defRPr sz="2600"/>
            </a:lvl1pPr>
          </a:lstStyle>
          <a:p>
            <a:r>
              <a:rPr lang="en-US" dirty="0" smtClean="0"/>
              <a:t>Click to edit Master subtitle style</a:t>
            </a:r>
            <a:endParaRPr lang="en-US" dirty="0"/>
          </a:p>
        </p:txBody>
      </p:sp>
      <p:sp>
        <p:nvSpPr>
          <p:cNvPr id="28" name="Rectangle 122"/>
          <p:cNvSpPr>
            <a:spLocks noGrp="1" noChangeArrowheads="1"/>
          </p:cNvSpPr>
          <p:nvPr>
            <p:ph type="ctrTitle"/>
          </p:nvPr>
        </p:nvSpPr>
        <p:spPr bwMode="gray">
          <a:xfrm>
            <a:off x="675217" y="420689"/>
            <a:ext cx="10847916" cy="2352675"/>
          </a:xfrm>
          <a:ln/>
        </p:spPr>
        <p:txBody>
          <a:bodyPr lIns="0" tIns="45720" bIns="45720" anchor="b"/>
          <a:lstStyle>
            <a:lvl1pPr>
              <a:defRPr sz="3800">
                <a:solidFill>
                  <a:schemeClr val="bg1"/>
                </a:solidFill>
              </a:defRPr>
            </a:lvl1pPr>
          </a:lstStyle>
          <a:p>
            <a:r>
              <a:rPr lang="en-US" dirty="0" smtClean="0"/>
              <a:t>Click to edit Master title style</a:t>
            </a:r>
            <a:endParaRPr lang="en-US" dirty="0"/>
          </a:p>
        </p:txBody>
      </p:sp>
      <p:sp>
        <p:nvSpPr>
          <p:cNvPr id="15" name="Rectangle 288"/>
          <p:cNvSpPr>
            <a:spLocks noChangeArrowheads="1"/>
          </p:cNvSpPr>
          <p:nvPr userDrawn="1"/>
        </p:nvSpPr>
        <p:spPr bwMode="gray">
          <a:xfrm>
            <a:off x="675216" y="6047479"/>
            <a:ext cx="8163984" cy="581698"/>
          </a:xfrm>
          <a:prstGeom prst="rect">
            <a:avLst/>
          </a:prstGeom>
          <a:noFill/>
          <a:ln w="12700">
            <a:noFill/>
            <a:miter lim="800000"/>
            <a:headEnd type="none" w="sm" len="sm"/>
            <a:tailEnd type="none" w="sm" len="sm"/>
          </a:ln>
          <a:effectLst/>
        </p:spPr>
        <p:txBody>
          <a:bodyPr wrap="square" lIns="0" tIns="0" rIns="0" bIns="0" anchor="b">
            <a:spAutoFit/>
          </a:bodyPr>
          <a:lstStyle/>
          <a:p>
            <a:pPr algn="l">
              <a:spcBef>
                <a:spcPts val="0"/>
              </a:spcBef>
              <a:spcAft>
                <a:spcPts val="0"/>
              </a:spcAft>
            </a:pPr>
            <a:r>
              <a:rPr lang="en-US" sz="600" dirty="0" smtClean="0">
                <a:solidFill>
                  <a:srgbClr val="969696"/>
                </a:solidFill>
              </a:rPr>
              <a:t>© 2014 Gartner, Inc. and/or its affiliates. All rights reserved. Gartner is a registered trademark of Gartner, Inc. or its affiliates. This publication may not be reproduced or distributed in any form without Gartner's prior written permission. If you are authorized to access this publication, your use of it is subject to the </a:t>
            </a:r>
            <a:r>
              <a:rPr lang="en-US" sz="600" dirty="0" smtClean="0">
                <a:solidFill>
                  <a:srgbClr val="969696"/>
                </a:solidFill>
                <a:hlinkClick r:id="rId3"/>
              </a:rPr>
              <a:t>Usage Guidelines for Gartner Services</a:t>
            </a:r>
            <a:r>
              <a:rPr lang="en-US" sz="600" dirty="0" smtClean="0">
                <a:solidFill>
                  <a:srgbClr val="969696"/>
                </a:solidFill>
              </a:rPr>
              <a:t> posted on gartner.com. The information contained in this publication has been obtained from sources believed to be reliable. Gartner disclaims all warranties as to the accuracy, completeness or adequacy of such information and shall have no liability for errors, omissions or inadequacies in such information. This publication consists of the opinions of Gartner's research organization and should not be construed as statements of fact. The opinions expressed herein are subject to change without notice. Although Gartner research may include a discussion of related legal issues, Gartner does not provide legal advice or services and its research should not be construed or used as such. Gartner is a public company, and its shareholders may include firms and funds that have financial interests in entities covered in Gartner research. Gartner's Board of Directors may include senior managers of these firms or funds. Gartner research is produced independently by its research organization without input or influence from these firms, funds or their managers. For further information on the independence and integrity of Gartner research, see "</a:t>
            </a:r>
            <a:r>
              <a:rPr lang="en-US" sz="600" dirty="0" smtClean="0">
                <a:solidFill>
                  <a:srgbClr val="969696"/>
                </a:solidFill>
                <a:hlinkClick r:id="rId4"/>
              </a:rPr>
              <a:t>Guiding Principles on Independence and Objectivity</a:t>
            </a:r>
            <a:r>
              <a:rPr lang="en-US" sz="600" dirty="0" smtClean="0">
                <a:solidFill>
                  <a:srgbClr val="969696"/>
                </a:solidFill>
              </a:rPr>
              <a:t>."</a:t>
            </a:r>
          </a:p>
        </p:txBody>
      </p:sp>
    </p:spTree>
    <p:extLst>
      <p:ext uri="{BB962C8B-B14F-4D97-AF65-F5344CB8AC3E}">
        <p14:creationId xmlns:p14="http://schemas.microsoft.com/office/powerpoint/2010/main" val="1962699746"/>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675217" y="190501"/>
            <a:ext cx="10845800" cy="885825"/>
          </a:xfrm>
        </p:spPr>
        <p:txBody>
          <a:bodyPr anchor="b"/>
          <a:lstStyle/>
          <a:p>
            <a:r>
              <a:rPr lang="en-US" smtClean="0"/>
              <a:t>Click to edit Master title style</a:t>
            </a:r>
            <a:endParaRPr lang="en-US" dirty="0"/>
          </a:p>
        </p:txBody>
      </p:sp>
      <p:sp>
        <p:nvSpPr>
          <p:cNvPr id="7" name="Content Placeholder 2"/>
          <p:cNvSpPr>
            <a:spLocks noGrp="1"/>
          </p:cNvSpPr>
          <p:nvPr>
            <p:ph idx="1"/>
          </p:nvPr>
        </p:nvSpPr>
        <p:spPr bwMode="gray">
          <a:xfrm>
            <a:off x="675217" y="1362075"/>
            <a:ext cx="10847916"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9" name="Straight Connector 8"/>
          <p:cNvCxnSpPr>
            <a:cxnSpLocks noChangeShapeType="1"/>
          </p:cNvCxnSpPr>
          <p:nvPr userDrawn="1"/>
        </p:nvCxnSpPr>
        <p:spPr bwMode="gray">
          <a:xfrm>
            <a:off x="675218" y="1073150"/>
            <a:ext cx="11516783" cy="0"/>
          </a:xfrm>
          <a:prstGeom prst="line">
            <a:avLst/>
          </a:prstGeom>
          <a:noFill/>
          <a:ln w="12700" algn="ctr">
            <a:solidFill>
              <a:srgbClr val="6E96D5"/>
            </a:solidFill>
            <a:round/>
            <a:headEnd/>
            <a:tailEnd/>
          </a:ln>
        </p:spPr>
      </p:cxnSp>
      <p:sp>
        <p:nvSpPr>
          <p:cNvPr id="10" name="Rectangle 5"/>
          <p:cNvSpPr>
            <a:spLocks noGrp="1" noChangeArrowheads="1"/>
          </p:cNvSpPr>
          <p:nvPr>
            <p:ph type="ftr" sz="quarter" idx="3"/>
          </p:nvPr>
        </p:nvSpPr>
        <p:spPr bwMode="gray">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800" b="0">
                <a:solidFill>
                  <a:srgbClr val="00529B"/>
                </a:solidFill>
                <a:ea typeface="+mn-ea"/>
                <a:cs typeface="+mn-cs"/>
              </a:defRPr>
            </a:lvl1pPr>
          </a:lstStyle>
          <a:p>
            <a:pPr>
              <a:defRPr/>
            </a:pPr>
            <a:r>
              <a:rPr lang="en-US" dirty="0"/>
              <a:t> </a:t>
            </a:r>
            <a:fld id="{E1E29525-C903-49F9-BB30-68358B75B689}" type="slidenum">
              <a:rPr lang="en-US"/>
              <a:pPr>
                <a:defRPr/>
              </a:pPr>
              <a:t>‹#›</a:t>
            </a:fld>
            <a:endParaRPr lang="en-US" dirty="0"/>
          </a:p>
        </p:txBody>
      </p:sp>
    </p:spTree>
    <p:extLst>
      <p:ext uri="{BB962C8B-B14F-4D97-AF65-F5344CB8AC3E}">
        <p14:creationId xmlns:p14="http://schemas.microsoft.com/office/powerpoint/2010/main" val="862623337"/>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
          </p:nvPr>
        </p:nvSpPr>
        <p:spPr bwMode="gray">
          <a:xfrm>
            <a:off x="675216" y="1362075"/>
            <a:ext cx="5315712"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3"/>
          <p:cNvSpPr>
            <a:spLocks noGrp="1"/>
          </p:cNvSpPr>
          <p:nvPr>
            <p:ph sz="half" idx="2"/>
          </p:nvPr>
        </p:nvSpPr>
        <p:spPr bwMode="gray">
          <a:xfrm>
            <a:off x="6207421" y="1362075"/>
            <a:ext cx="5315712"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itle 6"/>
          <p:cNvSpPr>
            <a:spLocks noGrp="1"/>
          </p:cNvSpPr>
          <p:nvPr>
            <p:ph type="title"/>
          </p:nvPr>
        </p:nvSpPr>
        <p:spPr>
          <a:xfrm>
            <a:off x="675217" y="190501"/>
            <a:ext cx="10845800" cy="885825"/>
          </a:xfrm>
        </p:spPr>
        <p:txBody>
          <a:bodyPr/>
          <a:lstStyle/>
          <a:p>
            <a:r>
              <a:rPr lang="en-US" smtClean="0"/>
              <a:t>Click to edit Master title style</a:t>
            </a:r>
            <a:endParaRPr lang="en-US"/>
          </a:p>
        </p:txBody>
      </p:sp>
      <p:cxnSp>
        <p:nvCxnSpPr>
          <p:cNvPr id="12" name="Straight Connector 11"/>
          <p:cNvCxnSpPr>
            <a:cxnSpLocks noChangeShapeType="1"/>
          </p:cNvCxnSpPr>
          <p:nvPr userDrawn="1"/>
        </p:nvCxnSpPr>
        <p:spPr bwMode="gray">
          <a:xfrm>
            <a:off x="675218" y="1073150"/>
            <a:ext cx="11516783" cy="0"/>
          </a:xfrm>
          <a:prstGeom prst="line">
            <a:avLst/>
          </a:prstGeom>
          <a:noFill/>
          <a:ln w="12700" algn="ctr">
            <a:solidFill>
              <a:srgbClr val="6E96D5"/>
            </a:solidFill>
            <a:round/>
            <a:headEnd/>
            <a:tailEnd/>
          </a:ln>
        </p:spPr>
      </p:cxnSp>
      <p:sp>
        <p:nvSpPr>
          <p:cNvPr id="7" name="Rectangle 5"/>
          <p:cNvSpPr>
            <a:spLocks noGrp="1" noChangeArrowheads="1"/>
          </p:cNvSpPr>
          <p:nvPr>
            <p:ph type="ftr" sz="quarter" idx="3"/>
          </p:nvPr>
        </p:nvSpPr>
        <p:spPr bwMode="gray">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800" b="0">
                <a:solidFill>
                  <a:srgbClr val="00529B"/>
                </a:solidFill>
                <a:ea typeface="+mn-ea"/>
                <a:cs typeface="+mn-cs"/>
              </a:defRPr>
            </a:lvl1pPr>
          </a:lstStyle>
          <a:p>
            <a:pPr>
              <a:defRPr/>
            </a:pPr>
            <a:r>
              <a:rPr lang="en-US" dirty="0"/>
              <a:t> </a:t>
            </a:r>
            <a:fld id="{E1E29525-C903-49F9-BB30-68358B75B689}" type="slidenum">
              <a:rPr lang="en-US"/>
              <a:pPr>
                <a:defRPr/>
              </a:pPr>
              <a:t>‹#›</a:t>
            </a:fld>
            <a:endParaRPr lang="en-US" dirty="0"/>
          </a:p>
        </p:txBody>
      </p:sp>
    </p:spTree>
    <p:extLst>
      <p:ext uri="{BB962C8B-B14F-4D97-AF65-F5344CB8AC3E}">
        <p14:creationId xmlns:p14="http://schemas.microsoft.com/office/powerpoint/2010/main" val="161814260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4"/>
          <p:cNvSpPr>
            <a:spLocks noGrp="1"/>
          </p:cNvSpPr>
          <p:nvPr>
            <p:ph type="title"/>
          </p:nvPr>
        </p:nvSpPr>
        <p:spPr>
          <a:xfrm>
            <a:off x="675217" y="190501"/>
            <a:ext cx="10845800" cy="885825"/>
          </a:xfrm>
        </p:spPr>
        <p:txBody>
          <a:bodyPr/>
          <a:lstStyle/>
          <a:p>
            <a:r>
              <a:rPr lang="en-US" smtClean="0"/>
              <a:t>Click to edit Master title style</a:t>
            </a:r>
            <a:endParaRPr lang="en-US"/>
          </a:p>
        </p:txBody>
      </p:sp>
      <p:cxnSp>
        <p:nvCxnSpPr>
          <p:cNvPr id="8" name="Straight Connector 7"/>
          <p:cNvCxnSpPr>
            <a:cxnSpLocks noChangeShapeType="1"/>
          </p:cNvCxnSpPr>
          <p:nvPr userDrawn="1"/>
        </p:nvCxnSpPr>
        <p:spPr bwMode="gray">
          <a:xfrm>
            <a:off x="675218" y="1073150"/>
            <a:ext cx="11516783" cy="0"/>
          </a:xfrm>
          <a:prstGeom prst="line">
            <a:avLst/>
          </a:prstGeom>
          <a:noFill/>
          <a:ln w="12700" algn="ctr">
            <a:solidFill>
              <a:srgbClr val="6E96D5"/>
            </a:solidFill>
            <a:round/>
            <a:headEnd/>
            <a:tailEnd/>
          </a:ln>
        </p:spPr>
      </p:cxnSp>
      <p:sp>
        <p:nvSpPr>
          <p:cNvPr id="5" name="Rectangle 5"/>
          <p:cNvSpPr>
            <a:spLocks noGrp="1" noChangeArrowheads="1"/>
          </p:cNvSpPr>
          <p:nvPr>
            <p:ph type="ftr" sz="quarter" idx="3"/>
          </p:nvPr>
        </p:nvSpPr>
        <p:spPr bwMode="gray">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800" b="0">
                <a:solidFill>
                  <a:srgbClr val="00529B"/>
                </a:solidFill>
                <a:ea typeface="+mn-ea"/>
                <a:cs typeface="+mn-cs"/>
              </a:defRPr>
            </a:lvl1pPr>
          </a:lstStyle>
          <a:p>
            <a:pPr>
              <a:defRPr/>
            </a:pPr>
            <a:r>
              <a:rPr lang="en-US" dirty="0"/>
              <a:t> </a:t>
            </a:r>
            <a:fld id="{E1E29525-C903-49F9-BB30-68358B75B689}" type="slidenum">
              <a:rPr lang="en-US"/>
              <a:pPr>
                <a:defRPr/>
              </a:pPr>
              <a:t>‹#›</a:t>
            </a:fld>
            <a:endParaRPr lang="en-US" dirty="0"/>
          </a:p>
        </p:txBody>
      </p:sp>
    </p:spTree>
    <p:extLst>
      <p:ext uri="{BB962C8B-B14F-4D97-AF65-F5344CB8AC3E}">
        <p14:creationId xmlns:p14="http://schemas.microsoft.com/office/powerpoint/2010/main" val="13610988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a:xfrm>
            <a:off x="304800" y="228600"/>
            <a:ext cx="9343053" cy="535531"/>
          </a:xfrm>
        </p:spPr>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365760" indent="-365760">
              <a:spcBef>
                <a:spcPts val="300"/>
              </a:spcBef>
              <a:buSzPct val="80000"/>
              <a:buFont typeface="Wingdings 3" panose="05040102010807070707" pitchFamily="18" charset="2"/>
              <a:buChar char="u"/>
              <a:defRPr b="1"/>
            </a:lvl1pPr>
            <a:lvl2pPr marL="731520">
              <a:spcBef>
                <a:spcPts val="300"/>
              </a:spcBef>
              <a:defRPr/>
            </a:lvl2pPr>
            <a:lvl3pPr marL="1005840">
              <a:spcBef>
                <a:spcPts val="300"/>
              </a:spcBef>
              <a:defRPr/>
            </a:lvl3pPr>
            <a:lvl4pPr marL="1325880">
              <a:spcBef>
                <a:spcPts val="300"/>
              </a:spcBef>
              <a:defRPr/>
            </a:lvl4pPr>
            <a:lvl5pPr marL="1600200">
              <a:spcBef>
                <a:spcPts val="3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9795490" y="255407"/>
            <a:ext cx="2085360" cy="465732"/>
          </a:xfrm>
          <a:prstGeom prst="rect">
            <a:avLst/>
          </a:prstGeom>
        </p:spPr>
      </p:pic>
      <p:sp>
        <p:nvSpPr>
          <p:cNvPr id="8" name="Text Box 91"/>
          <p:cNvSpPr txBox="1">
            <a:spLocks noChangeAspect="1" noChangeArrowheads="1"/>
          </p:cNvSpPr>
          <p:nvPr userDrawn="1"/>
        </p:nvSpPr>
        <p:spPr bwMode="gray">
          <a:xfrm>
            <a:off x="304800" y="6006523"/>
            <a:ext cx="6229673" cy="433965"/>
          </a:xfrm>
          <a:prstGeom prst="rect">
            <a:avLst/>
          </a:prstGeom>
        </p:spPr>
        <p:txBody>
          <a:bodyPr wrap="square" lIns="0" tIns="91440" rIns="0" bIns="91440" anchor="b">
            <a:spAutoFit/>
          </a:bodyPr>
          <a:lstStyle>
            <a:defPPr>
              <a:defRPr lang="en-US"/>
            </a:defPPr>
            <a:lvl1pPr algn="l">
              <a:spcBef>
                <a:spcPts val="0"/>
              </a:spcBef>
              <a:spcAft>
                <a:spcPts val="0"/>
              </a:spcAft>
              <a:defRPr sz="900">
                <a:solidFill>
                  <a:srgbClr val="000000"/>
                </a:solidFill>
                <a:latin typeface="Arial" panose="020B0604020202020204" pitchFamily="34" charset="0"/>
              </a:defRPr>
            </a:lvl1pPr>
          </a:lstStyle>
          <a:p>
            <a:pPr>
              <a:spcAft>
                <a:spcPts val="600"/>
              </a:spcAft>
            </a:pPr>
            <a:r>
              <a:rPr lang="en-US" dirty="0" smtClean="0"/>
              <a:t>The above research is from the Gartner for Technical Professionals Research Library</a:t>
            </a:r>
            <a:r>
              <a:rPr lang="en-US" dirty="0"/>
              <a:t>. </a:t>
            </a:r>
            <a:r>
              <a:rPr lang="en-US" dirty="0" smtClean="0"/>
              <a:t>For </a:t>
            </a:r>
            <a:r>
              <a:rPr lang="en-US" dirty="0"/>
              <a:t>more information, </a:t>
            </a:r>
            <a:r>
              <a:rPr lang="en-US" dirty="0" smtClean="0"/>
              <a:t/>
            </a:r>
            <a:br>
              <a:rPr lang="en-US" dirty="0" smtClean="0"/>
            </a:br>
            <a:r>
              <a:rPr lang="en-US" dirty="0" smtClean="0"/>
              <a:t>please </a:t>
            </a:r>
            <a:r>
              <a:rPr lang="en-US" dirty="0"/>
              <a:t>visit the Gartner Research </a:t>
            </a:r>
            <a:r>
              <a:rPr lang="en-US" dirty="0" smtClean="0"/>
              <a:t>Zone or visit </a:t>
            </a:r>
            <a:r>
              <a:rPr lang="en-US" u="sng" dirty="0" smtClean="0">
                <a:hlinkClick r:id="rId3"/>
              </a:rPr>
              <a:t>http://www.gartner.com/technology/research/technical-professionals.jsp</a:t>
            </a:r>
            <a:endParaRPr lang="en-US" b="1" i="1" dirty="0">
              <a:solidFill>
                <a:srgbClr val="FF0000"/>
              </a:solidFill>
            </a:endParaRPr>
          </a:p>
        </p:txBody>
      </p:sp>
    </p:spTree>
    <p:extLst>
      <p:ext uri="{BB962C8B-B14F-4D97-AF65-F5344CB8AC3E}">
        <p14:creationId xmlns:p14="http://schemas.microsoft.com/office/powerpoint/2010/main" val="327466359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5"/>
          <p:cNvSpPr>
            <a:spLocks noGrp="1" noChangeArrowheads="1"/>
          </p:cNvSpPr>
          <p:nvPr>
            <p:ph type="ftr" sz="quarter" idx="3"/>
          </p:nvPr>
        </p:nvSpPr>
        <p:spPr bwMode="gray">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800" b="0">
                <a:solidFill>
                  <a:srgbClr val="00529B"/>
                </a:solidFill>
                <a:ea typeface="+mn-ea"/>
                <a:cs typeface="+mn-cs"/>
              </a:defRPr>
            </a:lvl1pPr>
          </a:lstStyle>
          <a:p>
            <a:pPr>
              <a:defRPr/>
            </a:pPr>
            <a:r>
              <a:rPr lang="en-US" dirty="0"/>
              <a:t> </a:t>
            </a:r>
            <a:fld id="{E1E29525-C903-49F9-BB30-68358B75B689}" type="slidenum">
              <a:rPr lang="en-US"/>
              <a:pPr>
                <a:defRPr/>
              </a:pPr>
              <a:t>‹#›</a:t>
            </a:fld>
            <a:endParaRPr lang="en-US" dirty="0"/>
          </a:p>
        </p:txBody>
      </p:sp>
    </p:spTree>
    <p:extLst>
      <p:ext uri="{BB962C8B-B14F-4D97-AF65-F5344CB8AC3E}">
        <p14:creationId xmlns:p14="http://schemas.microsoft.com/office/powerpoint/2010/main" val="1348153354"/>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ltGray">
          <a:xfrm>
            <a:off x="0" y="0"/>
            <a:ext cx="12192000" cy="6858000"/>
          </a:xfrm>
          <a:prstGeom prst="rect">
            <a:avLst/>
          </a:prstGeom>
        </p:spPr>
      </p:pic>
      <p:grpSp>
        <p:nvGrpSpPr>
          <p:cNvPr id="29" name="Group 11"/>
          <p:cNvGrpSpPr>
            <a:grpSpLocks noChangeAspect="1"/>
          </p:cNvGrpSpPr>
          <p:nvPr userDrawn="1"/>
        </p:nvGrpSpPr>
        <p:grpSpPr bwMode="black">
          <a:xfrm>
            <a:off x="9990667" y="6369051"/>
            <a:ext cx="1524000" cy="257175"/>
            <a:chOff x="3020" y="3469"/>
            <a:chExt cx="1440" cy="326"/>
          </a:xfrm>
        </p:grpSpPr>
        <p:sp>
          <p:nvSpPr>
            <p:cNvPr id="30" name="Freeform 12"/>
            <p:cNvSpPr>
              <a:spLocks noChangeAspect="1"/>
            </p:cNvSpPr>
            <p:nvPr/>
          </p:nvSpPr>
          <p:spPr bwMode="black">
            <a:xfrm>
              <a:off x="4322" y="3575"/>
              <a:ext cx="132" cy="212"/>
            </a:xfrm>
            <a:custGeom>
              <a:avLst/>
              <a:gdLst>
                <a:gd name="T0" fmla="*/ 132 w 132"/>
                <a:gd name="T1" fmla="*/ 0 h 212"/>
                <a:gd name="T2" fmla="*/ 128 w 132"/>
                <a:gd name="T3" fmla="*/ 50 h 212"/>
                <a:gd name="T4" fmla="*/ 106 w 132"/>
                <a:gd name="T5" fmla="*/ 50 h 212"/>
                <a:gd name="T6" fmla="*/ 106 w 132"/>
                <a:gd name="T7" fmla="*/ 50 h 212"/>
                <a:gd name="T8" fmla="*/ 96 w 132"/>
                <a:gd name="T9" fmla="*/ 50 h 212"/>
                <a:gd name="T10" fmla="*/ 86 w 132"/>
                <a:gd name="T11" fmla="*/ 54 h 212"/>
                <a:gd name="T12" fmla="*/ 78 w 132"/>
                <a:gd name="T13" fmla="*/ 60 h 212"/>
                <a:gd name="T14" fmla="*/ 70 w 132"/>
                <a:gd name="T15" fmla="*/ 66 h 212"/>
                <a:gd name="T16" fmla="*/ 64 w 132"/>
                <a:gd name="T17" fmla="*/ 74 h 212"/>
                <a:gd name="T18" fmla="*/ 60 w 132"/>
                <a:gd name="T19" fmla="*/ 82 h 212"/>
                <a:gd name="T20" fmla="*/ 58 w 132"/>
                <a:gd name="T21" fmla="*/ 92 h 212"/>
                <a:gd name="T22" fmla="*/ 58 w 132"/>
                <a:gd name="T23" fmla="*/ 100 h 212"/>
                <a:gd name="T24" fmla="*/ 58 w 132"/>
                <a:gd name="T25" fmla="*/ 212 h 212"/>
                <a:gd name="T26" fmla="*/ 0 w 132"/>
                <a:gd name="T27" fmla="*/ 212 h 212"/>
                <a:gd name="T28" fmla="*/ 0 w 132"/>
                <a:gd name="T29" fmla="*/ 0 h 212"/>
                <a:gd name="T30" fmla="*/ 54 w 132"/>
                <a:gd name="T31" fmla="*/ 0 h 212"/>
                <a:gd name="T32" fmla="*/ 56 w 132"/>
                <a:gd name="T33" fmla="*/ 26 h 212"/>
                <a:gd name="T34" fmla="*/ 56 w 132"/>
                <a:gd name="T35" fmla="*/ 26 h 212"/>
                <a:gd name="T36" fmla="*/ 66 w 132"/>
                <a:gd name="T37" fmla="*/ 14 h 212"/>
                <a:gd name="T38" fmla="*/ 78 w 132"/>
                <a:gd name="T39" fmla="*/ 6 h 212"/>
                <a:gd name="T40" fmla="*/ 94 w 132"/>
                <a:gd name="T41" fmla="*/ 2 h 212"/>
                <a:gd name="T42" fmla="*/ 112 w 132"/>
                <a:gd name="T43" fmla="*/ 0 h 212"/>
                <a:gd name="T44" fmla="*/ 132 w 132"/>
                <a:gd name="T45" fmla="*/ 0 h 2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2"/>
                <a:gd name="T70" fmla="*/ 0 h 212"/>
                <a:gd name="T71" fmla="*/ 132 w 132"/>
                <a:gd name="T72" fmla="*/ 212 h 2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2" h="212">
                  <a:moveTo>
                    <a:pt x="132" y="0"/>
                  </a:moveTo>
                  <a:lnTo>
                    <a:pt x="128" y="50"/>
                  </a:lnTo>
                  <a:lnTo>
                    <a:pt x="106" y="50"/>
                  </a:lnTo>
                  <a:lnTo>
                    <a:pt x="96" y="50"/>
                  </a:lnTo>
                  <a:lnTo>
                    <a:pt x="86" y="54"/>
                  </a:lnTo>
                  <a:lnTo>
                    <a:pt x="78" y="60"/>
                  </a:lnTo>
                  <a:lnTo>
                    <a:pt x="70" y="66"/>
                  </a:lnTo>
                  <a:lnTo>
                    <a:pt x="64" y="74"/>
                  </a:lnTo>
                  <a:lnTo>
                    <a:pt x="60" y="82"/>
                  </a:lnTo>
                  <a:lnTo>
                    <a:pt x="58" y="92"/>
                  </a:lnTo>
                  <a:lnTo>
                    <a:pt x="58" y="100"/>
                  </a:lnTo>
                  <a:lnTo>
                    <a:pt x="58" y="212"/>
                  </a:lnTo>
                  <a:lnTo>
                    <a:pt x="0" y="212"/>
                  </a:lnTo>
                  <a:lnTo>
                    <a:pt x="0" y="0"/>
                  </a:lnTo>
                  <a:lnTo>
                    <a:pt x="54" y="0"/>
                  </a:lnTo>
                  <a:lnTo>
                    <a:pt x="56" y="26"/>
                  </a:lnTo>
                  <a:lnTo>
                    <a:pt x="66" y="14"/>
                  </a:lnTo>
                  <a:lnTo>
                    <a:pt x="78" y="6"/>
                  </a:lnTo>
                  <a:lnTo>
                    <a:pt x="94" y="2"/>
                  </a:lnTo>
                  <a:lnTo>
                    <a:pt x="112" y="0"/>
                  </a:lnTo>
                  <a:lnTo>
                    <a:pt x="132" y="0"/>
                  </a:lnTo>
                  <a:close/>
                </a:path>
              </a:pathLst>
            </a:custGeom>
            <a:solidFill>
              <a:schemeClr val="bg1"/>
            </a:solidFill>
            <a:ln w="9525">
              <a:noFill/>
              <a:round/>
              <a:headEnd/>
              <a:tailEnd/>
            </a:ln>
          </p:spPr>
          <p:txBody>
            <a:bodyPr/>
            <a:lstStyle/>
            <a:p>
              <a:endParaRPr lang="en-US" sz="2400" dirty="0">
                <a:solidFill>
                  <a:srgbClr val="000000"/>
                </a:solidFill>
              </a:endParaRPr>
            </a:p>
          </p:txBody>
        </p:sp>
        <p:sp>
          <p:nvSpPr>
            <p:cNvPr id="31" name="Freeform 13"/>
            <p:cNvSpPr>
              <a:spLocks noChangeAspect="1"/>
            </p:cNvSpPr>
            <p:nvPr/>
          </p:nvSpPr>
          <p:spPr bwMode="black">
            <a:xfrm>
              <a:off x="3860" y="3569"/>
              <a:ext cx="194" cy="218"/>
            </a:xfrm>
            <a:custGeom>
              <a:avLst/>
              <a:gdLst>
                <a:gd name="T0" fmla="*/ 194 w 194"/>
                <a:gd name="T1" fmla="*/ 218 h 218"/>
                <a:gd name="T2" fmla="*/ 136 w 194"/>
                <a:gd name="T3" fmla="*/ 218 h 218"/>
                <a:gd name="T4" fmla="*/ 136 w 194"/>
                <a:gd name="T5" fmla="*/ 106 h 218"/>
                <a:gd name="T6" fmla="*/ 136 w 194"/>
                <a:gd name="T7" fmla="*/ 106 h 218"/>
                <a:gd name="T8" fmla="*/ 136 w 194"/>
                <a:gd name="T9" fmla="*/ 88 h 218"/>
                <a:gd name="T10" fmla="*/ 134 w 194"/>
                <a:gd name="T11" fmla="*/ 78 h 218"/>
                <a:gd name="T12" fmla="*/ 132 w 194"/>
                <a:gd name="T13" fmla="*/ 70 h 218"/>
                <a:gd name="T14" fmla="*/ 128 w 194"/>
                <a:gd name="T15" fmla="*/ 64 h 218"/>
                <a:gd name="T16" fmla="*/ 122 w 194"/>
                <a:gd name="T17" fmla="*/ 58 h 218"/>
                <a:gd name="T18" fmla="*/ 112 w 194"/>
                <a:gd name="T19" fmla="*/ 54 h 218"/>
                <a:gd name="T20" fmla="*/ 102 w 194"/>
                <a:gd name="T21" fmla="*/ 52 h 218"/>
                <a:gd name="T22" fmla="*/ 102 w 194"/>
                <a:gd name="T23" fmla="*/ 52 h 218"/>
                <a:gd name="T24" fmla="*/ 90 w 194"/>
                <a:gd name="T25" fmla="*/ 54 h 218"/>
                <a:gd name="T26" fmla="*/ 82 w 194"/>
                <a:gd name="T27" fmla="*/ 56 h 218"/>
                <a:gd name="T28" fmla="*/ 74 w 194"/>
                <a:gd name="T29" fmla="*/ 62 h 218"/>
                <a:gd name="T30" fmla="*/ 68 w 194"/>
                <a:gd name="T31" fmla="*/ 68 h 218"/>
                <a:gd name="T32" fmla="*/ 62 w 194"/>
                <a:gd name="T33" fmla="*/ 76 h 218"/>
                <a:gd name="T34" fmla="*/ 60 w 194"/>
                <a:gd name="T35" fmla="*/ 84 h 218"/>
                <a:gd name="T36" fmla="*/ 58 w 194"/>
                <a:gd name="T37" fmla="*/ 92 h 218"/>
                <a:gd name="T38" fmla="*/ 58 w 194"/>
                <a:gd name="T39" fmla="*/ 102 h 218"/>
                <a:gd name="T40" fmla="*/ 58 w 194"/>
                <a:gd name="T41" fmla="*/ 218 h 218"/>
                <a:gd name="T42" fmla="*/ 0 w 194"/>
                <a:gd name="T43" fmla="*/ 218 h 218"/>
                <a:gd name="T44" fmla="*/ 0 w 194"/>
                <a:gd name="T45" fmla="*/ 6 h 218"/>
                <a:gd name="T46" fmla="*/ 52 w 194"/>
                <a:gd name="T47" fmla="*/ 6 h 218"/>
                <a:gd name="T48" fmla="*/ 54 w 194"/>
                <a:gd name="T49" fmla="*/ 32 h 218"/>
                <a:gd name="T50" fmla="*/ 54 w 194"/>
                <a:gd name="T51" fmla="*/ 32 h 218"/>
                <a:gd name="T52" fmla="*/ 64 w 194"/>
                <a:gd name="T53" fmla="*/ 20 h 218"/>
                <a:gd name="T54" fmla="*/ 78 w 194"/>
                <a:gd name="T55" fmla="*/ 10 h 218"/>
                <a:gd name="T56" fmla="*/ 88 w 194"/>
                <a:gd name="T57" fmla="*/ 6 h 218"/>
                <a:gd name="T58" fmla="*/ 96 w 194"/>
                <a:gd name="T59" fmla="*/ 4 h 218"/>
                <a:gd name="T60" fmla="*/ 106 w 194"/>
                <a:gd name="T61" fmla="*/ 2 h 218"/>
                <a:gd name="T62" fmla="*/ 118 w 194"/>
                <a:gd name="T63" fmla="*/ 0 h 218"/>
                <a:gd name="T64" fmla="*/ 118 w 194"/>
                <a:gd name="T65" fmla="*/ 0 h 218"/>
                <a:gd name="T66" fmla="*/ 138 w 194"/>
                <a:gd name="T67" fmla="*/ 2 h 218"/>
                <a:gd name="T68" fmla="*/ 154 w 194"/>
                <a:gd name="T69" fmla="*/ 8 h 218"/>
                <a:gd name="T70" fmla="*/ 168 w 194"/>
                <a:gd name="T71" fmla="*/ 16 h 218"/>
                <a:gd name="T72" fmla="*/ 178 w 194"/>
                <a:gd name="T73" fmla="*/ 26 h 218"/>
                <a:gd name="T74" fmla="*/ 186 w 194"/>
                <a:gd name="T75" fmla="*/ 40 h 218"/>
                <a:gd name="T76" fmla="*/ 190 w 194"/>
                <a:gd name="T77" fmla="*/ 54 h 218"/>
                <a:gd name="T78" fmla="*/ 194 w 194"/>
                <a:gd name="T79" fmla="*/ 70 h 218"/>
                <a:gd name="T80" fmla="*/ 194 w 194"/>
                <a:gd name="T81" fmla="*/ 86 h 218"/>
                <a:gd name="T82" fmla="*/ 194 w 194"/>
                <a:gd name="T83" fmla="*/ 218 h 21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4"/>
                <a:gd name="T127" fmla="*/ 0 h 218"/>
                <a:gd name="T128" fmla="*/ 194 w 194"/>
                <a:gd name="T129" fmla="*/ 218 h 21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4" h="218">
                  <a:moveTo>
                    <a:pt x="194" y="218"/>
                  </a:moveTo>
                  <a:lnTo>
                    <a:pt x="136" y="218"/>
                  </a:lnTo>
                  <a:lnTo>
                    <a:pt x="136" y="106"/>
                  </a:lnTo>
                  <a:lnTo>
                    <a:pt x="136" y="88"/>
                  </a:lnTo>
                  <a:lnTo>
                    <a:pt x="134" y="78"/>
                  </a:lnTo>
                  <a:lnTo>
                    <a:pt x="132" y="70"/>
                  </a:lnTo>
                  <a:lnTo>
                    <a:pt x="128" y="64"/>
                  </a:lnTo>
                  <a:lnTo>
                    <a:pt x="122" y="58"/>
                  </a:lnTo>
                  <a:lnTo>
                    <a:pt x="112" y="54"/>
                  </a:lnTo>
                  <a:lnTo>
                    <a:pt x="102" y="52"/>
                  </a:lnTo>
                  <a:lnTo>
                    <a:pt x="90" y="54"/>
                  </a:lnTo>
                  <a:lnTo>
                    <a:pt x="82" y="56"/>
                  </a:lnTo>
                  <a:lnTo>
                    <a:pt x="74" y="62"/>
                  </a:lnTo>
                  <a:lnTo>
                    <a:pt x="68" y="68"/>
                  </a:lnTo>
                  <a:lnTo>
                    <a:pt x="62" y="76"/>
                  </a:lnTo>
                  <a:lnTo>
                    <a:pt x="60" y="84"/>
                  </a:lnTo>
                  <a:lnTo>
                    <a:pt x="58" y="92"/>
                  </a:lnTo>
                  <a:lnTo>
                    <a:pt x="58" y="102"/>
                  </a:lnTo>
                  <a:lnTo>
                    <a:pt x="58" y="218"/>
                  </a:lnTo>
                  <a:lnTo>
                    <a:pt x="0" y="218"/>
                  </a:lnTo>
                  <a:lnTo>
                    <a:pt x="0" y="6"/>
                  </a:lnTo>
                  <a:lnTo>
                    <a:pt x="52" y="6"/>
                  </a:lnTo>
                  <a:lnTo>
                    <a:pt x="54" y="32"/>
                  </a:lnTo>
                  <a:lnTo>
                    <a:pt x="64" y="20"/>
                  </a:lnTo>
                  <a:lnTo>
                    <a:pt x="78" y="10"/>
                  </a:lnTo>
                  <a:lnTo>
                    <a:pt x="88" y="6"/>
                  </a:lnTo>
                  <a:lnTo>
                    <a:pt x="96" y="4"/>
                  </a:lnTo>
                  <a:lnTo>
                    <a:pt x="106" y="2"/>
                  </a:lnTo>
                  <a:lnTo>
                    <a:pt x="118" y="0"/>
                  </a:lnTo>
                  <a:lnTo>
                    <a:pt x="138" y="2"/>
                  </a:lnTo>
                  <a:lnTo>
                    <a:pt x="154" y="8"/>
                  </a:lnTo>
                  <a:lnTo>
                    <a:pt x="168" y="16"/>
                  </a:lnTo>
                  <a:lnTo>
                    <a:pt x="178" y="26"/>
                  </a:lnTo>
                  <a:lnTo>
                    <a:pt x="186" y="40"/>
                  </a:lnTo>
                  <a:lnTo>
                    <a:pt x="190" y="54"/>
                  </a:lnTo>
                  <a:lnTo>
                    <a:pt x="194" y="70"/>
                  </a:lnTo>
                  <a:lnTo>
                    <a:pt x="194" y="86"/>
                  </a:lnTo>
                  <a:lnTo>
                    <a:pt x="194" y="218"/>
                  </a:lnTo>
                  <a:close/>
                </a:path>
              </a:pathLst>
            </a:custGeom>
            <a:solidFill>
              <a:schemeClr val="bg1"/>
            </a:solidFill>
            <a:ln w="9525">
              <a:noFill/>
              <a:round/>
              <a:headEnd/>
              <a:tailEnd/>
            </a:ln>
          </p:spPr>
          <p:txBody>
            <a:bodyPr/>
            <a:lstStyle/>
            <a:p>
              <a:endParaRPr lang="en-US" sz="2400" dirty="0">
                <a:solidFill>
                  <a:srgbClr val="000000"/>
                </a:solidFill>
              </a:endParaRPr>
            </a:p>
          </p:txBody>
        </p:sp>
        <p:sp>
          <p:nvSpPr>
            <p:cNvPr id="32" name="Freeform 14"/>
            <p:cNvSpPr>
              <a:spLocks noChangeAspect="1"/>
            </p:cNvSpPr>
            <p:nvPr/>
          </p:nvSpPr>
          <p:spPr bwMode="black">
            <a:xfrm>
              <a:off x="3720" y="3515"/>
              <a:ext cx="114" cy="276"/>
            </a:xfrm>
            <a:custGeom>
              <a:avLst/>
              <a:gdLst>
                <a:gd name="T0" fmla="*/ 114 w 114"/>
                <a:gd name="T1" fmla="*/ 224 h 276"/>
                <a:gd name="T2" fmla="*/ 110 w 114"/>
                <a:gd name="T3" fmla="*/ 272 h 276"/>
                <a:gd name="T4" fmla="*/ 110 w 114"/>
                <a:gd name="T5" fmla="*/ 272 h 276"/>
                <a:gd name="T6" fmla="*/ 90 w 114"/>
                <a:gd name="T7" fmla="*/ 276 h 276"/>
                <a:gd name="T8" fmla="*/ 70 w 114"/>
                <a:gd name="T9" fmla="*/ 276 h 276"/>
                <a:gd name="T10" fmla="*/ 70 w 114"/>
                <a:gd name="T11" fmla="*/ 276 h 276"/>
                <a:gd name="T12" fmla="*/ 50 w 114"/>
                <a:gd name="T13" fmla="*/ 276 h 276"/>
                <a:gd name="T14" fmla="*/ 36 w 114"/>
                <a:gd name="T15" fmla="*/ 272 h 276"/>
                <a:gd name="T16" fmla="*/ 24 w 114"/>
                <a:gd name="T17" fmla="*/ 266 h 276"/>
                <a:gd name="T18" fmla="*/ 14 w 114"/>
                <a:gd name="T19" fmla="*/ 258 h 276"/>
                <a:gd name="T20" fmla="*/ 8 w 114"/>
                <a:gd name="T21" fmla="*/ 248 h 276"/>
                <a:gd name="T22" fmla="*/ 2 w 114"/>
                <a:gd name="T23" fmla="*/ 234 h 276"/>
                <a:gd name="T24" fmla="*/ 0 w 114"/>
                <a:gd name="T25" fmla="*/ 220 h 276"/>
                <a:gd name="T26" fmla="*/ 0 w 114"/>
                <a:gd name="T27" fmla="*/ 202 h 276"/>
                <a:gd name="T28" fmla="*/ 0 w 114"/>
                <a:gd name="T29" fmla="*/ 0 h 276"/>
                <a:gd name="T30" fmla="*/ 58 w 114"/>
                <a:gd name="T31" fmla="*/ 0 h 276"/>
                <a:gd name="T32" fmla="*/ 58 w 114"/>
                <a:gd name="T33" fmla="*/ 60 h 276"/>
                <a:gd name="T34" fmla="*/ 114 w 114"/>
                <a:gd name="T35" fmla="*/ 60 h 276"/>
                <a:gd name="T36" fmla="*/ 110 w 114"/>
                <a:gd name="T37" fmla="*/ 110 h 276"/>
                <a:gd name="T38" fmla="*/ 58 w 114"/>
                <a:gd name="T39" fmla="*/ 110 h 276"/>
                <a:gd name="T40" fmla="*/ 58 w 114"/>
                <a:gd name="T41" fmla="*/ 198 h 276"/>
                <a:gd name="T42" fmla="*/ 58 w 114"/>
                <a:gd name="T43" fmla="*/ 198 h 276"/>
                <a:gd name="T44" fmla="*/ 58 w 114"/>
                <a:gd name="T45" fmla="*/ 210 h 276"/>
                <a:gd name="T46" fmla="*/ 62 w 114"/>
                <a:gd name="T47" fmla="*/ 220 h 276"/>
                <a:gd name="T48" fmla="*/ 66 w 114"/>
                <a:gd name="T49" fmla="*/ 224 h 276"/>
                <a:gd name="T50" fmla="*/ 70 w 114"/>
                <a:gd name="T51" fmla="*/ 226 h 276"/>
                <a:gd name="T52" fmla="*/ 84 w 114"/>
                <a:gd name="T53" fmla="*/ 228 h 276"/>
                <a:gd name="T54" fmla="*/ 84 w 114"/>
                <a:gd name="T55" fmla="*/ 228 h 276"/>
                <a:gd name="T56" fmla="*/ 98 w 114"/>
                <a:gd name="T57" fmla="*/ 228 h 276"/>
                <a:gd name="T58" fmla="*/ 114 w 114"/>
                <a:gd name="T59" fmla="*/ 224 h 276"/>
                <a:gd name="T60" fmla="*/ 114 w 114"/>
                <a:gd name="T61" fmla="*/ 224 h 2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4"/>
                <a:gd name="T94" fmla="*/ 0 h 276"/>
                <a:gd name="T95" fmla="*/ 114 w 114"/>
                <a:gd name="T96" fmla="*/ 276 h 2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4" h="276">
                  <a:moveTo>
                    <a:pt x="114" y="224"/>
                  </a:moveTo>
                  <a:lnTo>
                    <a:pt x="110" y="272"/>
                  </a:lnTo>
                  <a:lnTo>
                    <a:pt x="90" y="276"/>
                  </a:lnTo>
                  <a:lnTo>
                    <a:pt x="70" y="276"/>
                  </a:lnTo>
                  <a:lnTo>
                    <a:pt x="50" y="276"/>
                  </a:lnTo>
                  <a:lnTo>
                    <a:pt x="36" y="272"/>
                  </a:lnTo>
                  <a:lnTo>
                    <a:pt x="24" y="266"/>
                  </a:lnTo>
                  <a:lnTo>
                    <a:pt x="14" y="258"/>
                  </a:lnTo>
                  <a:lnTo>
                    <a:pt x="8" y="248"/>
                  </a:lnTo>
                  <a:lnTo>
                    <a:pt x="2" y="234"/>
                  </a:lnTo>
                  <a:lnTo>
                    <a:pt x="0" y="220"/>
                  </a:lnTo>
                  <a:lnTo>
                    <a:pt x="0" y="202"/>
                  </a:lnTo>
                  <a:lnTo>
                    <a:pt x="0" y="0"/>
                  </a:lnTo>
                  <a:lnTo>
                    <a:pt x="58" y="0"/>
                  </a:lnTo>
                  <a:lnTo>
                    <a:pt x="58" y="60"/>
                  </a:lnTo>
                  <a:lnTo>
                    <a:pt x="114" y="60"/>
                  </a:lnTo>
                  <a:lnTo>
                    <a:pt x="110" y="110"/>
                  </a:lnTo>
                  <a:lnTo>
                    <a:pt x="58" y="110"/>
                  </a:lnTo>
                  <a:lnTo>
                    <a:pt x="58" y="198"/>
                  </a:lnTo>
                  <a:lnTo>
                    <a:pt x="58" y="210"/>
                  </a:lnTo>
                  <a:lnTo>
                    <a:pt x="62" y="220"/>
                  </a:lnTo>
                  <a:lnTo>
                    <a:pt x="66" y="224"/>
                  </a:lnTo>
                  <a:lnTo>
                    <a:pt x="70" y="226"/>
                  </a:lnTo>
                  <a:lnTo>
                    <a:pt x="84" y="228"/>
                  </a:lnTo>
                  <a:lnTo>
                    <a:pt x="98" y="228"/>
                  </a:lnTo>
                  <a:lnTo>
                    <a:pt x="114" y="224"/>
                  </a:lnTo>
                  <a:close/>
                </a:path>
              </a:pathLst>
            </a:custGeom>
            <a:solidFill>
              <a:schemeClr val="bg1"/>
            </a:solidFill>
            <a:ln w="9525">
              <a:noFill/>
              <a:round/>
              <a:headEnd/>
              <a:tailEnd/>
            </a:ln>
          </p:spPr>
          <p:txBody>
            <a:bodyPr/>
            <a:lstStyle/>
            <a:p>
              <a:endParaRPr lang="en-US" sz="2400" dirty="0">
                <a:solidFill>
                  <a:srgbClr val="000000"/>
                </a:solidFill>
              </a:endParaRPr>
            </a:p>
          </p:txBody>
        </p:sp>
        <p:sp>
          <p:nvSpPr>
            <p:cNvPr id="33" name="Freeform 15"/>
            <p:cNvSpPr>
              <a:spLocks noChangeAspect="1"/>
            </p:cNvSpPr>
            <p:nvPr/>
          </p:nvSpPr>
          <p:spPr bwMode="black">
            <a:xfrm>
              <a:off x="3574" y="3575"/>
              <a:ext cx="126" cy="212"/>
            </a:xfrm>
            <a:custGeom>
              <a:avLst/>
              <a:gdLst>
                <a:gd name="T0" fmla="*/ 126 w 126"/>
                <a:gd name="T1" fmla="*/ 0 h 212"/>
                <a:gd name="T2" fmla="*/ 122 w 126"/>
                <a:gd name="T3" fmla="*/ 50 h 212"/>
                <a:gd name="T4" fmla="*/ 106 w 126"/>
                <a:gd name="T5" fmla="*/ 50 h 212"/>
                <a:gd name="T6" fmla="*/ 106 w 126"/>
                <a:gd name="T7" fmla="*/ 50 h 212"/>
                <a:gd name="T8" fmla="*/ 96 w 126"/>
                <a:gd name="T9" fmla="*/ 50 h 212"/>
                <a:gd name="T10" fmla="*/ 86 w 126"/>
                <a:gd name="T11" fmla="*/ 54 h 212"/>
                <a:gd name="T12" fmla="*/ 76 w 126"/>
                <a:gd name="T13" fmla="*/ 60 h 212"/>
                <a:gd name="T14" fmla="*/ 70 w 126"/>
                <a:gd name="T15" fmla="*/ 66 h 212"/>
                <a:gd name="T16" fmla="*/ 64 w 126"/>
                <a:gd name="T17" fmla="*/ 74 h 212"/>
                <a:gd name="T18" fmla="*/ 60 w 126"/>
                <a:gd name="T19" fmla="*/ 82 h 212"/>
                <a:gd name="T20" fmla="*/ 58 w 126"/>
                <a:gd name="T21" fmla="*/ 92 h 212"/>
                <a:gd name="T22" fmla="*/ 58 w 126"/>
                <a:gd name="T23" fmla="*/ 100 h 212"/>
                <a:gd name="T24" fmla="*/ 58 w 126"/>
                <a:gd name="T25" fmla="*/ 212 h 212"/>
                <a:gd name="T26" fmla="*/ 0 w 126"/>
                <a:gd name="T27" fmla="*/ 212 h 212"/>
                <a:gd name="T28" fmla="*/ 0 w 126"/>
                <a:gd name="T29" fmla="*/ 0 h 212"/>
                <a:gd name="T30" fmla="*/ 54 w 126"/>
                <a:gd name="T31" fmla="*/ 0 h 212"/>
                <a:gd name="T32" fmla="*/ 56 w 126"/>
                <a:gd name="T33" fmla="*/ 26 h 212"/>
                <a:gd name="T34" fmla="*/ 56 w 126"/>
                <a:gd name="T35" fmla="*/ 26 h 212"/>
                <a:gd name="T36" fmla="*/ 66 w 126"/>
                <a:gd name="T37" fmla="*/ 14 h 212"/>
                <a:gd name="T38" fmla="*/ 80 w 126"/>
                <a:gd name="T39" fmla="*/ 6 h 212"/>
                <a:gd name="T40" fmla="*/ 94 w 126"/>
                <a:gd name="T41" fmla="*/ 2 h 212"/>
                <a:gd name="T42" fmla="*/ 112 w 126"/>
                <a:gd name="T43" fmla="*/ 0 h 212"/>
                <a:gd name="T44" fmla="*/ 126 w 126"/>
                <a:gd name="T45" fmla="*/ 0 h 2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6"/>
                <a:gd name="T70" fmla="*/ 0 h 212"/>
                <a:gd name="T71" fmla="*/ 126 w 126"/>
                <a:gd name="T72" fmla="*/ 212 h 2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6" h="212">
                  <a:moveTo>
                    <a:pt x="126" y="0"/>
                  </a:moveTo>
                  <a:lnTo>
                    <a:pt x="122" y="50"/>
                  </a:lnTo>
                  <a:lnTo>
                    <a:pt x="106" y="50"/>
                  </a:lnTo>
                  <a:lnTo>
                    <a:pt x="96" y="50"/>
                  </a:lnTo>
                  <a:lnTo>
                    <a:pt x="86" y="54"/>
                  </a:lnTo>
                  <a:lnTo>
                    <a:pt x="76" y="60"/>
                  </a:lnTo>
                  <a:lnTo>
                    <a:pt x="70" y="66"/>
                  </a:lnTo>
                  <a:lnTo>
                    <a:pt x="64" y="74"/>
                  </a:lnTo>
                  <a:lnTo>
                    <a:pt x="60" y="82"/>
                  </a:lnTo>
                  <a:lnTo>
                    <a:pt x="58" y="92"/>
                  </a:lnTo>
                  <a:lnTo>
                    <a:pt x="58" y="100"/>
                  </a:lnTo>
                  <a:lnTo>
                    <a:pt x="58" y="212"/>
                  </a:lnTo>
                  <a:lnTo>
                    <a:pt x="0" y="212"/>
                  </a:lnTo>
                  <a:lnTo>
                    <a:pt x="0" y="0"/>
                  </a:lnTo>
                  <a:lnTo>
                    <a:pt x="54" y="0"/>
                  </a:lnTo>
                  <a:lnTo>
                    <a:pt x="56" y="26"/>
                  </a:lnTo>
                  <a:lnTo>
                    <a:pt x="66" y="14"/>
                  </a:lnTo>
                  <a:lnTo>
                    <a:pt x="80" y="6"/>
                  </a:lnTo>
                  <a:lnTo>
                    <a:pt x="94" y="2"/>
                  </a:lnTo>
                  <a:lnTo>
                    <a:pt x="112" y="0"/>
                  </a:lnTo>
                  <a:lnTo>
                    <a:pt x="126" y="0"/>
                  </a:lnTo>
                  <a:close/>
                </a:path>
              </a:pathLst>
            </a:custGeom>
            <a:solidFill>
              <a:schemeClr val="bg1"/>
            </a:solidFill>
            <a:ln w="9525">
              <a:noFill/>
              <a:round/>
              <a:headEnd/>
              <a:tailEnd/>
            </a:ln>
          </p:spPr>
          <p:txBody>
            <a:bodyPr/>
            <a:lstStyle/>
            <a:p>
              <a:endParaRPr lang="en-US" sz="2400" dirty="0">
                <a:solidFill>
                  <a:srgbClr val="000000"/>
                </a:solidFill>
              </a:endParaRPr>
            </a:p>
          </p:txBody>
        </p:sp>
        <p:sp>
          <p:nvSpPr>
            <p:cNvPr id="34" name="Freeform 16"/>
            <p:cNvSpPr>
              <a:spLocks noChangeAspect="1"/>
            </p:cNvSpPr>
            <p:nvPr/>
          </p:nvSpPr>
          <p:spPr bwMode="black">
            <a:xfrm>
              <a:off x="3020" y="3469"/>
              <a:ext cx="294" cy="326"/>
            </a:xfrm>
            <a:custGeom>
              <a:avLst/>
              <a:gdLst>
                <a:gd name="T0" fmla="*/ 294 w 294"/>
                <a:gd name="T1" fmla="*/ 296 h 326"/>
                <a:gd name="T2" fmla="*/ 234 w 294"/>
                <a:gd name="T3" fmla="*/ 320 h 326"/>
                <a:gd name="T4" fmla="*/ 202 w 294"/>
                <a:gd name="T5" fmla="*/ 326 h 326"/>
                <a:gd name="T6" fmla="*/ 164 w 294"/>
                <a:gd name="T7" fmla="*/ 326 h 326"/>
                <a:gd name="T8" fmla="*/ 148 w 294"/>
                <a:gd name="T9" fmla="*/ 326 h 326"/>
                <a:gd name="T10" fmla="*/ 114 w 294"/>
                <a:gd name="T11" fmla="*/ 320 h 326"/>
                <a:gd name="T12" fmla="*/ 84 w 294"/>
                <a:gd name="T13" fmla="*/ 308 h 326"/>
                <a:gd name="T14" fmla="*/ 58 w 294"/>
                <a:gd name="T15" fmla="*/ 292 h 326"/>
                <a:gd name="T16" fmla="*/ 36 w 294"/>
                <a:gd name="T17" fmla="*/ 272 h 326"/>
                <a:gd name="T18" fmla="*/ 20 w 294"/>
                <a:gd name="T19" fmla="*/ 246 h 326"/>
                <a:gd name="T20" fmla="*/ 8 w 294"/>
                <a:gd name="T21" fmla="*/ 216 h 326"/>
                <a:gd name="T22" fmla="*/ 2 w 294"/>
                <a:gd name="T23" fmla="*/ 182 h 326"/>
                <a:gd name="T24" fmla="*/ 0 w 294"/>
                <a:gd name="T25" fmla="*/ 164 h 326"/>
                <a:gd name="T26" fmla="*/ 4 w 294"/>
                <a:gd name="T27" fmla="*/ 128 h 326"/>
                <a:gd name="T28" fmla="*/ 12 w 294"/>
                <a:gd name="T29" fmla="*/ 96 h 326"/>
                <a:gd name="T30" fmla="*/ 28 w 294"/>
                <a:gd name="T31" fmla="*/ 68 h 326"/>
                <a:gd name="T32" fmla="*/ 48 w 294"/>
                <a:gd name="T33" fmla="*/ 44 h 326"/>
                <a:gd name="T34" fmla="*/ 72 w 294"/>
                <a:gd name="T35" fmla="*/ 26 h 326"/>
                <a:gd name="T36" fmla="*/ 100 w 294"/>
                <a:gd name="T37" fmla="*/ 12 h 326"/>
                <a:gd name="T38" fmla="*/ 130 w 294"/>
                <a:gd name="T39" fmla="*/ 2 h 326"/>
                <a:gd name="T40" fmla="*/ 164 w 294"/>
                <a:gd name="T41" fmla="*/ 0 h 326"/>
                <a:gd name="T42" fmla="*/ 182 w 294"/>
                <a:gd name="T43" fmla="*/ 0 h 326"/>
                <a:gd name="T44" fmla="*/ 216 w 294"/>
                <a:gd name="T45" fmla="*/ 4 h 326"/>
                <a:gd name="T46" fmla="*/ 248 w 294"/>
                <a:gd name="T47" fmla="*/ 14 h 326"/>
                <a:gd name="T48" fmla="*/ 276 w 294"/>
                <a:gd name="T49" fmla="*/ 30 h 326"/>
                <a:gd name="T50" fmla="*/ 250 w 294"/>
                <a:gd name="T51" fmla="*/ 82 h 326"/>
                <a:gd name="T52" fmla="*/ 232 w 294"/>
                <a:gd name="T53" fmla="*/ 70 h 326"/>
                <a:gd name="T54" fmla="*/ 188 w 294"/>
                <a:gd name="T55" fmla="*/ 56 h 326"/>
                <a:gd name="T56" fmla="*/ 162 w 294"/>
                <a:gd name="T57" fmla="*/ 56 h 326"/>
                <a:gd name="T58" fmla="*/ 122 w 294"/>
                <a:gd name="T59" fmla="*/ 64 h 326"/>
                <a:gd name="T60" fmla="*/ 90 w 294"/>
                <a:gd name="T61" fmla="*/ 86 h 326"/>
                <a:gd name="T62" fmla="*/ 72 w 294"/>
                <a:gd name="T63" fmla="*/ 120 h 326"/>
                <a:gd name="T64" fmla="*/ 64 w 294"/>
                <a:gd name="T65" fmla="*/ 160 h 326"/>
                <a:gd name="T66" fmla="*/ 66 w 294"/>
                <a:gd name="T67" fmla="*/ 184 h 326"/>
                <a:gd name="T68" fmla="*/ 80 w 294"/>
                <a:gd name="T69" fmla="*/ 224 h 326"/>
                <a:gd name="T70" fmla="*/ 106 w 294"/>
                <a:gd name="T71" fmla="*/ 254 h 326"/>
                <a:gd name="T72" fmla="*/ 144 w 294"/>
                <a:gd name="T73" fmla="*/ 270 h 326"/>
                <a:gd name="T74" fmla="*/ 166 w 294"/>
                <a:gd name="T75" fmla="*/ 272 h 326"/>
                <a:gd name="T76" fmla="*/ 204 w 294"/>
                <a:gd name="T77" fmla="*/ 270 h 326"/>
                <a:gd name="T78" fmla="*/ 234 w 294"/>
                <a:gd name="T79" fmla="*/ 260 h 326"/>
                <a:gd name="T80" fmla="*/ 170 w 294"/>
                <a:gd name="T81" fmla="*/ 194 h 326"/>
                <a:gd name="T82" fmla="*/ 294 w 294"/>
                <a:gd name="T83" fmla="*/ 140 h 32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4"/>
                <a:gd name="T127" fmla="*/ 0 h 326"/>
                <a:gd name="T128" fmla="*/ 294 w 294"/>
                <a:gd name="T129" fmla="*/ 326 h 32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4" h="326">
                  <a:moveTo>
                    <a:pt x="294" y="296"/>
                  </a:moveTo>
                  <a:lnTo>
                    <a:pt x="294" y="296"/>
                  </a:lnTo>
                  <a:lnTo>
                    <a:pt x="266" y="310"/>
                  </a:lnTo>
                  <a:lnTo>
                    <a:pt x="234" y="320"/>
                  </a:lnTo>
                  <a:lnTo>
                    <a:pt x="218" y="322"/>
                  </a:lnTo>
                  <a:lnTo>
                    <a:pt x="202" y="326"/>
                  </a:lnTo>
                  <a:lnTo>
                    <a:pt x="184" y="326"/>
                  </a:lnTo>
                  <a:lnTo>
                    <a:pt x="164" y="326"/>
                  </a:lnTo>
                  <a:lnTo>
                    <a:pt x="148" y="326"/>
                  </a:lnTo>
                  <a:lnTo>
                    <a:pt x="130" y="324"/>
                  </a:lnTo>
                  <a:lnTo>
                    <a:pt x="114" y="320"/>
                  </a:lnTo>
                  <a:lnTo>
                    <a:pt x="98" y="314"/>
                  </a:lnTo>
                  <a:lnTo>
                    <a:pt x="84" y="308"/>
                  </a:lnTo>
                  <a:lnTo>
                    <a:pt x="70" y="300"/>
                  </a:lnTo>
                  <a:lnTo>
                    <a:pt x="58" y="292"/>
                  </a:lnTo>
                  <a:lnTo>
                    <a:pt x="46" y="282"/>
                  </a:lnTo>
                  <a:lnTo>
                    <a:pt x="36" y="272"/>
                  </a:lnTo>
                  <a:lnTo>
                    <a:pt x="28" y="258"/>
                  </a:lnTo>
                  <a:lnTo>
                    <a:pt x="20" y="246"/>
                  </a:lnTo>
                  <a:lnTo>
                    <a:pt x="12" y="232"/>
                  </a:lnTo>
                  <a:lnTo>
                    <a:pt x="8" y="216"/>
                  </a:lnTo>
                  <a:lnTo>
                    <a:pt x="4" y="200"/>
                  </a:lnTo>
                  <a:lnTo>
                    <a:pt x="2" y="182"/>
                  </a:lnTo>
                  <a:lnTo>
                    <a:pt x="0" y="164"/>
                  </a:lnTo>
                  <a:lnTo>
                    <a:pt x="2" y="146"/>
                  </a:lnTo>
                  <a:lnTo>
                    <a:pt x="4" y="128"/>
                  </a:lnTo>
                  <a:lnTo>
                    <a:pt x="8" y="112"/>
                  </a:lnTo>
                  <a:lnTo>
                    <a:pt x="12" y="96"/>
                  </a:lnTo>
                  <a:lnTo>
                    <a:pt x="20" y="82"/>
                  </a:lnTo>
                  <a:lnTo>
                    <a:pt x="28" y="68"/>
                  </a:lnTo>
                  <a:lnTo>
                    <a:pt x="36" y="56"/>
                  </a:lnTo>
                  <a:lnTo>
                    <a:pt x="48" y="44"/>
                  </a:lnTo>
                  <a:lnTo>
                    <a:pt x="58" y="34"/>
                  </a:lnTo>
                  <a:lnTo>
                    <a:pt x="72" y="26"/>
                  </a:lnTo>
                  <a:lnTo>
                    <a:pt x="84" y="18"/>
                  </a:lnTo>
                  <a:lnTo>
                    <a:pt x="100" y="12"/>
                  </a:lnTo>
                  <a:lnTo>
                    <a:pt x="114" y="6"/>
                  </a:lnTo>
                  <a:lnTo>
                    <a:pt x="130" y="2"/>
                  </a:lnTo>
                  <a:lnTo>
                    <a:pt x="148" y="0"/>
                  </a:lnTo>
                  <a:lnTo>
                    <a:pt x="164" y="0"/>
                  </a:lnTo>
                  <a:lnTo>
                    <a:pt x="182" y="0"/>
                  </a:lnTo>
                  <a:lnTo>
                    <a:pt x="200" y="2"/>
                  </a:lnTo>
                  <a:lnTo>
                    <a:pt x="216" y="4"/>
                  </a:lnTo>
                  <a:lnTo>
                    <a:pt x="232" y="8"/>
                  </a:lnTo>
                  <a:lnTo>
                    <a:pt x="248" y="14"/>
                  </a:lnTo>
                  <a:lnTo>
                    <a:pt x="262" y="22"/>
                  </a:lnTo>
                  <a:lnTo>
                    <a:pt x="276" y="30"/>
                  </a:lnTo>
                  <a:lnTo>
                    <a:pt x="290" y="40"/>
                  </a:lnTo>
                  <a:lnTo>
                    <a:pt x="250" y="82"/>
                  </a:lnTo>
                  <a:lnTo>
                    <a:pt x="232" y="70"/>
                  </a:lnTo>
                  <a:lnTo>
                    <a:pt x="212" y="62"/>
                  </a:lnTo>
                  <a:lnTo>
                    <a:pt x="188" y="56"/>
                  </a:lnTo>
                  <a:lnTo>
                    <a:pt x="162" y="56"/>
                  </a:lnTo>
                  <a:lnTo>
                    <a:pt x="140" y="58"/>
                  </a:lnTo>
                  <a:lnTo>
                    <a:pt x="122" y="64"/>
                  </a:lnTo>
                  <a:lnTo>
                    <a:pt x="104" y="74"/>
                  </a:lnTo>
                  <a:lnTo>
                    <a:pt x="90" y="86"/>
                  </a:lnTo>
                  <a:lnTo>
                    <a:pt x="80" y="102"/>
                  </a:lnTo>
                  <a:lnTo>
                    <a:pt x="72" y="120"/>
                  </a:lnTo>
                  <a:lnTo>
                    <a:pt x="66" y="140"/>
                  </a:lnTo>
                  <a:lnTo>
                    <a:pt x="64" y="160"/>
                  </a:lnTo>
                  <a:lnTo>
                    <a:pt x="66" y="184"/>
                  </a:lnTo>
                  <a:lnTo>
                    <a:pt x="72" y="206"/>
                  </a:lnTo>
                  <a:lnTo>
                    <a:pt x="80" y="224"/>
                  </a:lnTo>
                  <a:lnTo>
                    <a:pt x="92" y="240"/>
                  </a:lnTo>
                  <a:lnTo>
                    <a:pt x="106" y="254"/>
                  </a:lnTo>
                  <a:lnTo>
                    <a:pt x="124" y="262"/>
                  </a:lnTo>
                  <a:lnTo>
                    <a:pt x="144" y="270"/>
                  </a:lnTo>
                  <a:lnTo>
                    <a:pt x="166" y="272"/>
                  </a:lnTo>
                  <a:lnTo>
                    <a:pt x="186" y="272"/>
                  </a:lnTo>
                  <a:lnTo>
                    <a:pt x="204" y="270"/>
                  </a:lnTo>
                  <a:lnTo>
                    <a:pt x="220" y="266"/>
                  </a:lnTo>
                  <a:lnTo>
                    <a:pt x="234" y="260"/>
                  </a:lnTo>
                  <a:lnTo>
                    <a:pt x="234" y="194"/>
                  </a:lnTo>
                  <a:lnTo>
                    <a:pt x="170" y="194"/>
                  </a:lnTo>
                  <a:lnTo>
                    <a:pt x="174" y="140"/>
                  </a:lnTo>
                  <a:lnTo>
                    <a:pt x="294" y="140"/>
                  </a:lnTo>
                  <a:lnTo>
                    <a:pt x="294" y="296"/>
                  </a:lnTo>
                  <a:close/>
                </a:path>
              </a:pathLst>
            </a:custGeom>
            <a:solidFill>
              <a:schemeClr val="bg1"/>
            </a:solidFill>
            <a:ln w="9525">
              <a:noFill/>
              <a:round/>
              <a:headEnd/>
              <a:tailEnd/>
            </a:ln>
          </p:spPr>
          <p:txBody>
            <a:bodyPr/>
            <a:lstStyle/>
            <a:p>
              <a:endParaRPr lang="en-US" sz="2400" dirty="0">
                <a:solidFill>
                  <a:srgbClr val="000000"/>
                </a:solidFill>
              </a:endParaRPr>
            </a:p>
          </p:txBody>
        </p:sp>
        <p:sp>
          <p:nvSpPr>
            <p:cNvPr id="35" name="Freeform 17"/>
            <p:cNvSpPr>
              <a:spLocks noChangeAspect="1" noEditPoints="1"/>
            </p:cNvSpPr>
            <p:nvPr/>
          </p:nvSpPr>
          <p:spPr bwMode="black">
            <a:xfrm>
              <a:off x="4080" y="3569"/>
              <a:ext cx="216" cy="224"/>
            </a:xfrm>
            <a:custGeom>
              <a:avLst/>
              <a:gdLst>
                <a:gd name="T0" fmla="*/ 58 w 216"/>
                <a:gd name="T1" fmla="*/ 132 h 224"/>
                <a:gd name="T2" fmla="*/ 60 w 216"/>
                <a:gd name="T3" fmla="*/ 142 h 224"/>
                <a:gd name="T4" fmla="*/ 70 w 216"/>
                <a:gd name="T5" fmla="*/ 158 h 224"/>
                <a:gd name="T6" fmla="*/ 84 w 216"/>
                <a:gd name="T7" fmla="*/ 170 h 224"/>
                <a:gd name="T8" fmla="*/ 102 w 216"/>
                <a:gd name="T9" fmla="*/ 176 h 224"/>
                <a:gd name="T10" fmla="*/ 112 w 216"/>
                <a:gd name="T11" fmla="*/ 176 h 224"/>
                <a:gd name="T12" fmla="*/ 144 w 216"/>
                <a:gd name="T13" fmla="*/ 172 h 224"/>
                <a:gd name="T14" fmla="*/ 170 w 216"/>
                <a:gd name="T15" fmla="*/ 150 h 224"/>
                <a:gd name="T16" fmla="*/ 208 w 216"/>
                <a:gd name="T17" fmla="*/ 180 h 224"/>
                <a:gd name="T18" fmla="*/ 188 w 216"/>
                <a:gd name="T19" fmla="*/ 200 h 224"/>
                <a:gd name="T20" fmla="*/ 164 w 216"/>
                <a:gd name="T21" fmla="*/ 214 h 224"/>
                <a:gd name="T22" fmla="*/ 140 w 216"/>
                <a:gd name="T23" fmla="*/ 222 h 224"/>
                <a:gd name="T24" fmla="*/ 112 w 216"/>
                <a:gd name="T25" fmla="*/ 224 h 224"/>
                <a:gd name="T26" fmla="*/ 90 w 216"/>
                <a:gd name="T27" fmla="*/ 222 h 224"/>
                <a:gd name="T28" fmla="*/ 50 w 216"/>
                <a:gd name="T29" fmla="*/ 206 h 224"/>
                <a:gd name="T30" fmla="*/ 20 w 216"/>
                <a:gd name="T31" fmla="*/ 178 h 224"/>
                <a:gd name="T32" fmla="*/ 2 w 216"/>
                <a:gd name="T33" fmla="*/ 136 h 224"/>
                <a:gd name="T34" fmla="*/ 0 w 216"/>
                <a:gd name="T35" fmla="*/ 112 h 224"/>
                <a:gd name="T36" fmla="*/ 8 w 216"/>
                <a:gd name="T37" fmla="*/ 66 h 224"/>
                <a:gd name="T38" fmla="*/ 32 w 216"/>
                <a:gd name="T39" fmla="*/ 32 h 224"/>
                <a:gd name="T40" fmla="*/ 68 w 216"/>
                <a:gd name="T41" fmla="*/ 8 h 224"/>
                <a:gd name="T42" fmla="*/ 110 w 216"/>
                <a:gd name="T43" fmla="*/ 0 h 224"/>
                <a:gd name="T44" fmla="*/ 134 w 216"/>
                <a:gd name="T45" fmla="*/ 2 h 224"/>
                <a:gd name="T46" fmla="*/ 174 w 216"/>
                <a:gd name="T47" fmla="*/ 18 h 224"/>
                <a:gd name="T48" fmla="*/ 200 w 216"/>
                <a:gd name="T49" fmla="*/ 46 h 224"/>
                <a:gd name="T50" fmla="*/ 214 w 216"/>
                <a:gd name="T51" fmla="*/ 90 h 224"/>
                <a:gd name="T52" fmla="*/ 216 w 216"/>
                <a:gd name="T53" fmla="*/ 132 h 224"/>
                <a:gd name="T54" fmla="*/ 158 w 216"/>
                <a:gd name="T55" fmla="*/ 88 h 224"/>
                <a:gd name="T56" fmla="*/ 154 w 216"/>
                <a:gd name="T57" fmla="*/ 70 h 224"/>
                <a:gd name="T58" fmla="*/ 144 w 216"/>
                <a:gd name="T59" fmla="*/ 56 h 224"/>
                <a:gd name="T60" fmla="*/ 128 w 216"/>
                <a:gd name="T61" fmla="*/ 48 h 224"/>
                <a:gd name="T62" fmla="*/ 108 w 216"/>
                <a:gd name="T63" fmla="*/ 46 h 224"/>
                <a:gd name="T64" fmla="*/ 98 w 216"/>
                <a:gd name="T65" fmla="*/ 46 h 224"/>
                <a:gd name="T66" fmla="*/ 82 w 216"/>
                <a:gd name="T67" fmla="*/ 52 h 224"/>
                <a:gd name="T68" fmla="*/ 68 w 216"/>
                <a:gd name="T69" fmla="*/ 64 h 224"/>
                <a:gd name="T70" fmla="*/ 60 w 216"/>
                <a:gd name="T71" fmla="*/ 80 h 224"/>
                <a:gd name="T72" fmla="*/ 158 w 216"/>
                <a:gd name="T73" fmla="*/ 88 h 2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16"/>
                <a:gd name="T112" fmla="*/ 0 h 224"/>
                <a:gd name="T113" fmla="*/ 216 w 216"/>
                <a:gd name="T114" fmla="*/ 224 h 2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16" h="224">
                  <a:moveTo>
                    <a:pt x="216" y="132"/>
                  </a:moveTo>
                  <a:lnTo>
                    <a:pt x="58" y="132"/>
                  </a:lnTo>
                  <a:lnTo>
                    <a:pt x="60" y="142"/>
                  </a:lnTo>
                  <a:lnTo>
                    <a:pt x="64" y="150"/>
                  </a:lnTo>
                  <a:lnTo>
                    <a:pt x="70" y="158"/>
                  </a:lnTo>
                  <a:lnTo>
                    <a:pt x="76" y="164"/>
                  </a:lnTo>
                  <a:lnTo>
                    <a:pt x="84" y="170"/>
                  </a:lnTo>
                  <a:lnTo>
                    <a:pt x="92" y="174"/>
                  </a:lnTo>
                  <a:lnTo>
                    <a:pt x="102" y="176"/>
                  </a:lnTo>
                  <a:lnTo>
                    <a:pt x="112" y="176"/>
                  </a:lnTo>
                  <a:lnTo>
                    <a:pt x="128" y="176"/>
                  </a:lnTo>
                  <a:lnTo>
                    <a:pt x="144" y="172"/>
                  </a:lnTo>
                  <a:lnTo>
                    <a:pt x="156" y="162"/>
                  </a:lnTo>
                  <a:lnTo>
                    <a:pt x="170" y="150"/>
                  </a:lnTo>
                  <a:lnTo>
                    <a:pt x="208" y="180"/>
                  </a:lnTo>
                  <a:lnTo>
                    <a:pt x="198" y="190"/>
                  </a:lnTo>
                  <a:lnTo>
                    <a:pt x="188" y="200"/>
                  </a:lnTo>
                  <a:lnTo>
                    <a:pt x="176" y="208"/>
                  </a:lnTo>
                  <a:lnTo>
                    <a:pt x="164" y="214"/>
                  </a:lnTo>
                  <a:lnTo>
                    <a:pt x="152" y="218"/>
                  </a:lnTo>
                  <a:lnTo>
                    <a:pt x="140" y="222"/>
                  </a:lnTo>
                  <a:lnTo>
                    <a:pt x="126" y="224"/>
                  </a:lnTo>
                  <a:lnTo>
                    <a:pt x="112" y="224"/>
                  </a:lnTo>
                  <a:lnTo>
                    <a:pt x="90" y="222"/>
                  </a:lnTo>
                  <a:lnTo>
                    <a:pt x="68" y="216"/>
                  </a:lnTo>
                  <a:lnTo>
                    <a:pt x="50" y="206"/>
                  </a:lnTo>
                  <a:lnTo>
                    <a:pt x="32" y="194"/>
                  </a:lnTo>
                  <a:lnTo>
                    <a:pt x="20" y="178"/>
                  </a:lnTo>
                  <a:lnTo>
                    <a:pt x="10" y="158"/>
                  </a:lnTo>
                  <a:lnTo>
                    <a:pt x="2" y="136"/>
                  </a:lnTo>
                  <a:lnTo>
                    <a:pt x="0" y="112"/>
                  </a:lnTo>
                  <a:lnTo>
                    <a:pt x="2" y="88"/>
                  </a:lnTo>
                  <a:lnTo>
                    <a:pt x="8" y="66"/>
                  </a:lnTo>
                  <a:lnTo>
                    <a:pt x="18" y="48"/>
                  </a:lnTo>
                  <a:lnTo>
                    <a:pt x="32" y="32"/>
                  </a:lnTo>
                  <a:lnTo>
                    <a:pt x="48" y="18"/>
                  </a:lnTo>
                  <a:lnTo>
                    <a:pt x="68" y="8"/>
                  </a:lnTo>
                  <a:lnTo>
                    <a:pt x="88" y="2"/>
                  </a:lnTo>
                  <a:lnTo>
                    <a:pt x="110" y="0"/>
                  </a:lnTo>
                  <a:lnTo>
                    <a:pt x="134" y="2"/>
                  </a:lnTo>
                  <a:lnTo>
                    <a:pt x="156" y="8"/>
                  </a:lnTo>
                  <a:lnTo>
                    <a:pt x="174" y="18"/>
                  </a:lnTo>
                  <a:lnTo>
                    <a:pt x="190" y="30"/>
                  </a:lnTo>
                  <a:lnTo>
                    <a:pt x="200" y="46"/>
                  </a:lnTo>
                  <a:lnTo>
                    <a:pt x="210" y="66"/>
                  </a:lnTo>
                  <a:lnTo>
                    <a:pt x="214" y="90"/>
                  </a:lnTo>
                  <a:lnTo>
                    <a:pt x="216" y="116"/>
                  </a:lnTo>
                  <a:lnTo>
                    <a:pt x="216" y="132"/>
                  </a:lnTo>
                  <a:close/>
                  <a:moveTo>
                    <a:pt x="158" y="88"/>
                  </a:moveTo>
                  <a:lnTo>
                    <a:pt x="158" y="88"/>
                  </a:lnTo>
                  <a:lnTo>
                    <a:pt x="158" y="78"/>
                  </a:lnTo>
                  <a:lnTo>
                    <a:pt x="154" y="70"/>
                  </a:lnTo>
                  <a:lnTo>
                    <a:pt x="150" y="62"/>
                  </a:lnTo>
                  <a:lnTo>
                    <a:pt x="144" y="56"/>
                  </a:lnTo>
                  <a:lnTo>
                    <a:pt x="136" y="52"/>
                  </a:lnTo>
                  <a:lnTo>
                    <a:pt x="128" y="48"/>
                  </a:lnTo>
                  <a:lnTo>
                    <a:pt x="120" y="46"/>
                  </a:lnTo>
                  <a:lnTo>
                    <a:pt x="108" y="46"/>
                  </a:lnTo>
                  <a:lnTo>
                    <a:pt x="98" y="46"/>
                  </a:lnTo>
                  <a:lnTo>
                    <a:pt x="90" y="48"/>
                  </a:lnTo>
                  <a:lnTo>
                    <a:pt x="82" y="52"/>
                  </a:lnTo>
                  <a:lnTo>
                    <a:pt x="74" y="58"/>
                  </a:lnTo>
                  <a:lnTo>
                    <a:pt x="68" y="64"/>
                  </a:lnTo>
                  <a:lnTo>
                    <a:pt x="64" y="72"/>
                  </a:lnTo>
                  <a:lnTo>
                    <a:pt x="60" y="80"/>
                  </a:lnTo>
                  <a:lnTo>
                    <a:pt x="58" y="88"/>
                  </a:lnTo>
                  <a:lnTo>
                    <a:pt x="158" y="88"/>
                  </a:lnTo>
                  <a:close/>
                </a:path>
              </a:pathLst>
            </a:custGeom>
            <a:solidFill>
              <a:schemeClr val="bg1"/>
            </a:solidFill>
            <a:ln w="9525">
              <a:noFill/>
              <a:round/>
              <a:headEnd/>
              <a:tailEnd/>
            </a:ln>
          </p:spPr>
          <p:txBody>
            <a:bodyPr/>
            <a:lstStyle/>
            <a:p>
              <a:endParaRPr lang="en-US" sz="2400" dirty="0">
                <a:solidFill>
                  <a:srgbClr val="000000"/>
                </a:solidFill>
              </a:endParaRPr>
            </a:p>
          </p:txBody>
        </p:sp>
        <p:sp>
          <p:nvSpPr>
            <p:cNvPr id="36" name="Freeform 18"/>
            <p:cNvSpPr>
              <a:spLocks noChangeAspect="1" noEditPoints="1"/>
            </p:cNvSpPr>
            <p:nvPr/>
          </p:nvSpPr>
          <p:spPr bwMode="black">
            <a:xfrm>
              <a:off x="3342" y="3569"/>
              <a:ext cx="196" cy="224"/>
            </a:xfrm>
            <a:custGeom>
              <a:avLst/>
              <a:gdLst>
                <a:gd name="T0" fmla="*/ 196 w 196"/>
                <a:gd name="T1" fmla="*/ 218 h 224"/>
                <a:gd name="T2" fmla="*/ 144 w 196"/>
                <a:gd name="T3" fmla="*/ 198 h 224"/>
                <a:gd name="T4" fmla="*/ 138 w 196"/>
                <a:gd name="T5" fmla="*/ 204 h 224"/>
                <a:gd name="T6" fmla="*/ 114 w 196"/>
                <a:gd name="T7" fmla="*/ 218 h 224"/>
                <a:gd name="T8" fmla="*/ 78 w 196"/>
                <a:gd name="T9" fmla="*/ 224 h 224"/>
                <a:gd name="T10" fmla="*/ 62 w 196"/>
                <a:gd name="T11" fmla="*/ 224 h 224"/>
                <a:gd name="T12" fmla="*/ 36 w 196"/>
                <a:gd name="T13" fmla="*/ 216 h 224"/>
                <a:gd name="T14" fmla="*/ 14 w 196"/>
                <a:gd name="T15" fmla="*/ 200 h 224"/>
                <a:gd name="T16" fmla="*/ 2 w 196"/>
                <a:gd name="T17" fmla="*/ 176 h 224"/>
                <a:gd name="T18" fmla="*/ 0 w 196"/>
                <a:gd name="T19" fmla="*/ 160 h 224"/>
                <a:gd name="T20" fmla="*/ 4 w 196"/>
                <a:gd name="T21" fmla="*/ 136 h 224"/>
                <a:gd name="T22" fmla="*/ 12 w 196"/>
                <a:gd name="T23" fmla="*/ 118 h 224"/>
                <a:gd name="T24" fmla="*/ 28 w 196"/>
                <a:gd name="T25" fmla="*/ 104 h 224"/>
                <a:gd name="T26" fmla="*/ 46 w 196"/>
                <a:gd name="T27" fmla="*/ 96 h 224"/>
                <a:gd name="T28" fmla="*/ 88 w 196"/>
                <a:gd name="T29" fmla="*/ 86 h 224"/>
                <a:gd name="T30" fmla="*/ 130 w 196"/>
                <a:gd name="T31" fmla="*/ 84 h 224"/>
                <a:gd name="T32" fmla="*/ 140 w 196"/>
                <a:gd name="T33" fmla="*/ 82 h 224"/>
                <a:gd name="T34" fmla="*/ 140 w 196"/>
                <a:gd name="T35" fmla="*/ 72 h 224"/>
                <a:gd name="T36" fmla="*/ 134 w 196"/>
                <a:gd name="T37" fmla="*/ 60 h 224"/>
                <a:gd name="T38" fmla="*/ 124 w 196"/>
                <a:gd name="T39" fmla="*/ 50 h 224"/>
                <a:gd name="T40" fmla="*/ 106 w 196"/>
                <a:gd name="T41" fmla="*/ 46 h 224"/>
                <a:gd name="T42" fmla="*/ 96 w 196"/>
                <a:gd name="T43" fmla="*/ 46 h 224"/>
                <a:gd name="T44" fmla="*/ 66 w 196"/>
                <a:gd name="T45" fmla="*/ 52 h 224"/>
                <a:gd name="T46" fmla="*/ 40 w 196"/>
                <a:gd name="T47" fmla="*/ 68 h 224"/>
                <a:gd name="T48" fmla="*/ 6 w 196"/>
                <a:gd name="T49" fmla="*/ 34 h 224"/>
                <a:gd name="T50" fmla="*/ 28 w 196"/>
                <a:gd name="T51" fmla="*/ 18 h 224"/>
                <a:gd name="T52" fmla="*/ 76 w 196"/>
                <a:gd name="T53" fmla="*/ 2 h 224"/>
                <a:gd name="T54" fmla="*/ 100 w 196"/>
                <a:gd name="T55" fmla="*/ 0 h 224"/>
                <a:gd name="T56" fmla="*/ 144 w 196"/>
                <a:gd name="T57" fmla="*/ 6 h 224"/>
                <a:gd name="T58" fmla="*/ 174 w 196"/>
                <a:gd name="T59" fmla="*/ 22 h 224"/>
                <a:gd name="T60" fmla="*/ 190 w 196"/>
                <a:gd name="T61" fmla="*/ 46 h 224"/>
                <a:gd name="T62" fmla="*/ 196 w 196"/>
                <a:gd name="T63" fmla="*/ 80 h 224"/>
                <a:gd name="T64" fmla="*/ 140 w 196"/>
                <a:gd name="T65" fmla="*/ 126 h 224"/>
                <a:gd name="T66" fmla="*/ 132 w 196"/>
                <a:gd name="T67" fmla="*/ 126 h 224"/>
                <a:gd name="T68" fmla="*/ 96 w 196"/>
                <a:gd name="T69" fmla="*/ 128 h 224"/>
                <a:gd name="T70" fmla="*/ 74 w 196"/>
                <a:gd name="T71" fmla="*/ 134 h 224"/>
                <a:gd name="T72" fmla="*/ 60 w 196"/>
                <a:gd name="T73" fmla="*/ 146 h 224"/>
                <a:gd name="T74" fmla="*/ 58 w 196"/>
                <a:gd name="T75" fmla="*/ 156 h 224"/>
                <a:gd name="T76" fmla="*/ 62 w 196"/>
                <a:gd name="T77" fmla="*/ 168 h 224"/>
                <a:gd name="T78" fmla="*/ 70 w 196"/>
                <a:gd name="T79" fmla="*/ 176 h 224"/>
                <a:gd name="T80" fmla="*/ 84 w 196"/>
                <a:gd name="T81" fmla="*/ 180 h 224"/>
                <a:gd name="T82" fmla="*/ 114 w 196"/>
                <a:gd name="T83" fmla="*/ 174 h 224"/>
                <a:gd name="T84" fmla="*/ 128 w 196"/>
                <a:gd name="T85" fmla="*/ 164 h 224"/>
                <a:gd name="T86" fmla="*/ 138 w 196"/>
                <a:gd name="T87" fmla="*/ 152 h 224"/>
                <a:gd name="T88" fmla="*/ 140 w 196"/>
                <a:gd name="T89" fmla="*/ 134 h 2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6"/>
                <a:gd name="T136" fmla="*/ 0 h 224"/>
                <a:gd name="T137" fmla="*/ 196 w 196"/>
                <a:gd name="T138" fmla="*/ 224 h 22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6" h="224">
                  <a:moveTo>
                    <a:pt x="196" y="80"/>
                  </a:moveTo>
                  <a:lnTo>
                    <a:pt x="196" y="218"/>
                  </a:lnTo>
                  <a:lnTo>
                    <a:pt x="146" y="218"/>
                  </a:lnTo>
                  <a:lnTo>
                    <a:pt x="144" y="198"/>
                  </a:lnTo>
                  <a:lnTo>
                    <a:pt x="138" y="204"/>
                  </a:lnTo>
                  <a:lnTo>
                    <a:pt x="130" y="210"/>
                  </a:lnTo>
                  <a:lnTo>
                    <a:pt x="114" y="218"/>
                  </a:lnTo>
                  <a:lnTo>
                    <a:pt x="96" y="222"/>
                  </a:lnTo>
                  <a:lnTo>
                    <a:pt x="78" y="224"/>
                  </a:lnTo>
                  <a:lnTo>
                    <a:pt x="62" y="224"/>
                  </a:lnTo>
                  <a:lnTo>
                    <a:pt x="48" y="220"/>
                  </a:lnTo>
                  <a:lnTo>
                    <a:pt x="36" y="216"/>
                  </a:lnTo>
                  <a:lnTo>
                    <a:pt x="24" y="208"/>
                  </a:lnTo>
                  <a:lnTo>
                    <a:pt x="14" y="200"/>
                  </a:lnTo>
                  <a:lnTo>
                    <a:pt x="8" y="188"/>
                  </a:lnTo>
                  <a:lnTo>
                    <a:pt x="2" y="176"/>
                  </a:lnTo>
                  <a:lnTo>
                    <a:pt x="0" y="160"/>
                  </a:lnTo>
                  <a:lnTo>
                    <a:pt x="0" y="148"/>
                  </a:lnTo>
                  <a:lnTo>
                    <a:pt x="4" y="136"/>
                  </a:lnTo>
                  <a:lnTo>
                    <a:pt x="8" y="126"/>
                  </a:lnTo>
                  <a:lnTo>
                    <a:pt x="12" y="118"/>
                  </a:lnTo>
                  <a:lnTo>
                    <a:pt x="20" y="110"/>
                  </a:lnTo>
                  <a:lnTo>
                    <a:pt x="28" y="104"/>
                  </a:lnTo>
                  <a:lnTo>
                    <a:pt x="36" y="100"/>
                  </a:lnTo>
                  <a:lnTo>
                    <a:pt x="46" y="96"/>
                  </a:lnTo>
                  <a:lnTo>
                    <a:pt x="66" y="90"/>
                  </a:lnTo>
                  <a:lnTo>
                    <a:pt x="88" y="86"/>
                  </a:lnTo>
                  <a:lnTo>
                    <a:pt x="110" y="84"/>
                  </a:lnTo>
                  <a:lnTo>
                    <a:pt x="130" y="84"/>
                  </a:lnTo>
                  <a:lnTo>
                    <a:pt x="140" y="84"/>
                  </a:lnTo>
                  <a:lnTo>
                    <a:pt x="140" y="82"/>
                  </a:lnTo>
                  <a:lnTo>
                    <a:pt x="140" y="72"/>
                  </a:lnTo>
                  <a:lnTo>
                    <a:pt x="138" y="66"/>
                  </a:lnTo>
                  <a:lnTo>
                    <a:pt x="134" y="60"/>
                  </a:lnTo>
                  <a:lnTo>
                    <a:pt x="130" y="54"/>
                  </a:lnTo>
                  <a:lnTo>
                    <a:pt x="124" y="50"/>
                  </a:lnTo>
                  <a:lnTo>
                    <a:pt x="116" y="48"/>
                  </a:lnTo>
                  <a:lnTo>
                    <a:pt x="106" y="46"/>
                  </a:lnTo>
                  <a:lnTo>
                    <a:pt x="96" y="46"/>
                  </a:lnTo>
                  <a:lnTo>
                    <a:pt x="80" y="46"/>
                  </a:lnTo>
                  <a:lnTo>
                    <a:pt x="66" y="52"/>
                  </a:lnTo>
                  <a:lnTo>
                    <a:pt x="52" y="58"/>
                  </a:lnTo>
                  <a:lnTo>
                    <a:pt x="40" y="68"/>
                  </a:lnTo>
                  <a:lnTo>
                    <a:pt x="6" y="34"/>
                  </a:lnTo>
                  <a:lnTo>
                    <a:pt x="18" y="26"/>
                  </a:lnTo>
                  <a:lnTo>
                    <a:pt x="28" y="18"/>
                  </a:lnTo>
                  <a:lnTo>
                    <a:pt x="52" y="8"/>
                  </a:lnTo>
                  <a:lnTo>
                    <a:pt x="76" y="2"/>
                  </a:lnTo>
                  <a:lnTo>
                    <a:pt x="100" y="0"/>
                  </a:lnTo>
                  <a:lnTo>
                    <a:pt x="124" y="2"/>
                  </a:lnTo>
                  <a:lnTo>
                    <a:pt x="144" y="6"/>
                  </a:lnTo>
                  <a:lnTo>
                    <a:pt x="160" y="12"/>
                  </a:lnTo>
                  <a:lnTo>
                    <a:pt x="174" y="22"/>
                  </a:lnTo>
                  <a:lnTo>
                    <a:pt x="184" y="34"/>
                  </a:lnTo>
                  <a:lnTo>
                    <a:pt x="190" y="46"/>
                  </a:lnTo>
                  <a:lnTo>
                    <a:pt x="194" y="62"/>
                  </a:lnTo>
                  <a:lnTo>
                    <a:pt x="196" y="80"/>
                  </a:lnTo>
                  <a:close/>
                  <a:moveTo>
                    <a:pt x="140" y="126"/>
                  </a:moveTo>
                  <a:lnTo>
                    <a:pt x="132" y="126"/>
                  </a:lnTo>
                  <a:lnTo>
                    <a:pt x="110" y="126"/>
                  </a:lnTo>
                  <a:lnTo>
                    <a:pt x="96" y="128"/>
                  </a:lnTo>
                  <a:lnTo>
                    <a:pt x="84" y="130"/>
                  </a:lnTo>
                  <a:lnTo>
                    <a:pt x="74" y="134"/>
                  </a:lnTo>
                  <a:lnTo>
                    <a:pt x="66" y="140"/>
                  </a:lnTo>
                  <a:lnTo>
                    <a:pt x="60" y="146"/>
                  </a:lnTo>
                  <a:lnTo>
                    <a:pt x="58" y="156"/>
                  </a:lnTo>
                  <a:lnTo>
                    <a:pt x="58" y="162"/>
                  </a:lnTo>
                  <a:lnTo>
                    <a:pt x="62" y="168"/>
                  </a:lnTo>
                  <a:lnTo>
                    <a:pt x="66" y="172"/>
                  </a:lnTo>
                  <a:lnTo>
                    <a:pt x="70" y="176"/>
                  </a:lnTo>
                  <a:lnTo>
                    <a:pt x="78" y="178"/>
                  </a:lnTo>
                  <a:lnTo>
                    <a:pt x="84" y="180"/>
                  </a:lnTo>
                  <a:lnTo>
                    <a:pt x="100" y="178"/>
                  </a:lnTo>
                  <a:lnTo>
                    <a:pt x="114" y="174"/>
                  </a:lnTo>
                  <a:lnTo>
                    <a:pt x="122" y="170"/>
                  </a:lnTo>
                  <a:lnTo>
                    <a:pt x="128" y="164"/>
                  </a:lnTo>
                  <a:lnTo>
                    <a:pt x="134" y="158"/>
                  </a:lnTo>
                  <a:lnTo>
                    <a:pt x="138" y="152"/>
                  </a:lnTo>
                  <a:lnTo>
                    <a:pt x="140" y="144"/>
                  </a:lnTo>
                  <a:lnTo>
                    <a:pt x="140" y="134"/>
                  </a:lnTo>
                  <a:lnTo>
                    <a:pt x="140" y="126"/>
                  </a:lnTo>
                  <a:close/>
                </a:path>
              </a:pathLst>
            </a:custGeom>
            <a:solidFill>
              <a:schemeClr val="bg1"/>
            </a:solidFill>
            <a:ln w="9525">
              <a:noFill/>
              <a:round/>
              <a:headEnd/>
              <a:tailEnd/>
            </a:ln>
          </p:spPr>
          <p:txBody>
            <a:bodyPr/>
            <a:lstStyle/>
            <a:p>
              <a:endParaRPr lang="en-US" sz="2400" dirty="0">
                <a:solidFill>
                  <a:srgbClr val="000000"/>
                </a:solidFill>
              </a:endParaRPr>
            </a:p>
          </p:txBody>
        </p:sp>
        <p:sp>
          <p:nvSpPr>
            <p:cNvPr id="37" name="Freeform 19"/>
            <p:cNvSpPr>
              <a:spLocks noChangeAspect="1" noEditPoints="1"/>
            </p:cNvSpPr>
            <p:nvPr/>
          </p:nvSpPr>
          <p:spPr bwMode="black">
            <a:xfrm>
              <a:off x="4402" y="3735"/>
              <a:ext cx="58" cy="56"/>
            </a:xfrm>
            <a:custGeom>
              <a:avLst/>
              <a:gdLst>
                <a:gd name="T0" fmla="*/ 6 w 58"/>
                <a:gd name="T1" fmla="*/ 28 h 56"/>
                <a:gd name="T2" fmla="*/ 14 w 58"/>
                <a:gd name="T3" fmla="*/ 12 h 56"/>
                <a:gd name="T4" fmla="*/ 30 w 58"/>
                <a:gd name="T5" fmla="*/ 4 h 56"/>
                <a:gd name="T6" fmla="*/ 38 w 58"/>
                <a:gd name="T7" fmla="*/ 6 h 56"/>
                <a:gd name="T8" fmla="*/ 52 w 58"/>
                <a:gd name="T9" fmla="*/ 18 h 56"/>
                <a:gd name="T10" fmla="*/ 54 w 58"/>
                <a:gd name="T11" fmla="*/ 28 h 56"/>
                <a:gd name="T12" fmla="*/ 46 w 58"/>
                <a:gd name="T13" fmla="*/ 46 h 56"/>
                <a:gd name="T14" fmla="*/ 30 w 58"/>
                <a:gd name="T15" fmla="*/ 52 h 56"/>
                <a:gd name="T16" fmla="*/ 20 w 58"/>
                <a:gd name="T17" fmla="*/ 50 h 56"/>
                <a:gd name="T18" fmla="*/ 8 w 58"/>
                <a:gd name="T19" fmla="*/ 38 h 56"/>
                <a:gd name="T20" fmla="*/ 6 w 58"/>
                <a:gd name="T21" fmla="*/ 28 h 56"/>
                <a:gd name="T22" fmla="*/ 30 w 58"/>
                <a:gd name="T23" fmla="*/ 56 h 56"/>
                <a:gd name="T24" fmla="*/ 50 w 58"/>
                <a:gd name="T25" fmla="*/ 48 h 56"/>
                <a:gd name="T26" fmla="*/ 58 w 58"/>
                <a:gd name="T27" fmla="*/ 34 h 56"/>
                <a:gd name="T28" fmla="*/ 58 w 58"/>
                <a:gd name="T29" fmla="*/ 28 h 56"/>
                <a:gd name="T30" fmla="*/ 56 w 58"/>
                <a:gd name="T31" fmla="*/ 16 h 56"/>
                <a:gd name="T32" fmla="*/ 42 w 58"/>
                <a:gd name="T33" fmla="*/ 2 h 56"/>
                <a:gd name="T34" fmla="*/ 30 w 58"/>
                <a:gd name="T35" fmla="*/ 0 h 56"/>
                <a:gd name="T36" fmla="*/ 10 w 58"/>
                <a:gd name="T37" fmla="*/ 8 h 56"/>
                <a:gd name="T38" fmla="*/ 2 w 58"/>
                <a:gd name="T39" fmla="*/ 22 h 56"/>
                <a:gd name="T40" fmla="*/ 0 w 58"/>
                <a:gd name="T41" fmla="*/ 28 h 56"/>
                <a:gd name="T42" fmla="*/ 4 w 58"/>
                <a:gd name="T43" fmla="*/ 40 h 56"/>
                <a:gd name="T44" fmla="*/ 18 w 58"/>
                <a:gd name="T45" fmla="*/ 54 h 56"/>
                <a:gd name="T46" fmla="*/ 30 w 58"/>
                <a:gd name="T47" fmla="*/ 56 h 56"/>
                <a:gd name="T48" fmla="*/ 30 w 58"/>
                <a:gd name="T49" fmla="*/ 30 h 56"/>
                <a:gd name="T50" fmla="*/ 44 w 58"/>
                <a:gd name="T51" fmla="*/ 44 h 56"/>
                <a:gd name="T52" fmla="*/ 34 w 58"/>
                <a:gd name="T53" fmla="*/ 30 h 56"/>
                <a:gd name="T54" fmla="*/ 42 w 58"/>
                <a:gd name="T55" fmla="*/ 24 h 56"/>
                <a:gd name="T56" fmla="*/ 44 w 58"/>
                <a:gd name="T57" fmla="*/ 22 h 56"/>
                <a:gd name="T58" fmla="*/ 40 w 58"/>
                <a:gd name="T59" fmla="*/ 14 h 56"/>
                <a:gd name="T60" fmla="*/ 32 w 58"/>
                <a:gd name="T61" fmla="*/ 12 h 56"/>
                <a:gd name="T62" fmla="*/ 18 w 58"/>
                <a:gd name="T63" fmla="*/ 44 h 56"/>
                <a:gd name="T64" fmla="*/ 24 w 58"/>
                <a:gd name="T65" fmla="*/ 30 h 56"/>
                <a:gd name="T66" fmla="*/ 24 w 58"/>
                <a:gd name="T67" fmla="*/ 16 h 56"/>
                <a:gd name="T68" fmla="*/ 30 w 58"/>
                <a:gd name="T69" fmla="*/ 16 h 56"/>
                <a:gd name="T70" fmla="*/ 38 w 58"/>
                <a:gd name="T71" fmla="*/ 18 h 56"/>
                <a:gd name="T72" fmla="*/ 38 w 58"/>
                <a:gd name="T73" fmla="*/ 20 h 56"/>
                <a:gd name="T74" fmla="*/ 36 w 58"/>
                <a:gd name="T75" fmla="*/ 26 h 56"/>
                <a:gd name="T76" fmla="*/ 24 w 58"/>
                <a:gd name="T77" fmla="*/ 26 h 5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8"/>
                <a:gd name="T118" fmla="*/ 0 h 56"/>
                <a:gd name="T119" fmla="*/ 58 w 58"/>
                <a:gd name="T120" fmla="*/ 56 h 5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8" h="56">
                  <a:moveTo>
                    <a:pt x="6" y="28"/>
                  </a:moveTo>
                  <a:lnTo>
                    <a:pt x="6" y="28"/>
                  </a:lnTo>
                  <a:lnTo>
                    <a:pt x="8" y="18"/>
                  </a:lnTo>
                  <a:lnTo>
                    <a:pt x="14" y="12"/>
                  </a:lnTo>
                  <a:lnTo>
                    <a:pt x="20" y="6"/>
                  </a:lnTo>
                  <a:lnTo>
                    <a:pt x="30" y="4"/>
                  </a:lnTo>
                  <a:lnTo>
                    <a:pt x="38" y="6"/>
                  </a:lnTo>
                  <a:lnTo>
                    <a:pt x="46" y="12"/>
                  </a:lnTo>
                  <a:lnTo>
                    <a:pt x="52" y="18"/>
                  </a:lnTo>
                  <a:lnTo>
                    <a:pt x="54" y="28"/>
                  </a:lnTo>
                  <a:lnTo>
                    <a:pt x="52" y="38"/>
                  </a:lnTo>
                  <a:lnTo>
                    <a:pt x="46" y="46"/>
                  </a:lnTo>
                  <a:lnTo>
                    <a:pt x="38" y="50"/>
                  </a:lnTo>
                  <a:lnTo>
                    <a:pt x="30" y="52"/>
                  </a:lnTo>
                  <a:lnTo>
                    <a:pt x="20" y="50"/>
                  </a:lnTo>
                  <a:lnTo>
                    <a:pt x="14" y="46"/>
                  </a:lnTo>
                  <a:lnTo>
                    <a:pt x="8" y="38"/>
                  </a:lnTo>
                  <a:lnTo>
                    <a:pt x="6" y="28"/>
                  </a:lnTo>
                  <a:close/>
                  <a:moveTo>
                    <a:pt x="30" y="56"/>
                  </a:moveTo>
                  <a:lnTo>
                    <a:pt x="30" y="56"/>
                  </a:lnTo>
                  <a:lnTo>
                    <a:pt x="42" y="54"/>
                  </a:lnTo>
                  <a:lnTo>
                    <a:pt x="50" y="48"/>
                  </a:lnTo>
                  <a:lnTo>
                    <a:pt x="56" y="40"/>
                  </a:lnTo>
                  <a:lnTo>
                    <a:pt x="58" y="34"/>
                  </a:lnTo>
                  <a:lnTo>
                    <a:pt x="58" y="28"/>
                  </a:lnTo>
                  <a:lnTo>
                    <a:pt x="58" y="22"/>
                  </a:lnTo>
                  <a:lnTo>
                    <a:pt x="56" y="16"/>
                  </a:lnTo>
                  <a:lnTo>
                    <a:pt x="50" y="8"/>
                  </a:lnTo>
                  <a:lnTo>
                    <a:pt x="42" y="2"/>
                  </a:lnTo>
                  <a:lnTo>
                    <a:pt x="30" y="0"/>
                  </a:lnTo>
                  <a:lnTo>
                    <a:pt x="18" y="2"/>
                  </a:lnTo>
                  <a:lnTo>
                    <a:pt x="10" y="8"/>
                  </a:lnTo>
                  <a:lnTo>
                    <a:pt x="4" y="16"/>
                  </a:lnTo>
                  <a:lnTo>
                    <a:pt x="2" y="22"/>
                  </a:lnTo>
                  <a:lnTo>
                    <a:pt x="0" y="28"/>
                  </a:lnTo>
                  <a:lnTo>
                    <a:pt x="2" y="34"/>
                  </a:lnTo>
                  <a:lnTo>
                    <a:pt x="4" y="40"/>
                  </a:lnTo>
                  <a:lnTo>
                    <a:pt x="10" y="48"/>
                  </a:lnTo>
                  <a:lnTo>
                    <a:pt x="18" y="54"/>
                  </a:lnTo>
                  <a:lnTo>
                    <a:pt x="30" y="56"/>
                  </a:lnTo>
                  <a:close/>
                  <a:moveTo>
                    <a:pt x="24" y="30"/>
                  </a:moveTo>
                  <a:lnTo>
                    <a:pt x="30" y="30"/>
                  </a:lnTo>
                  <a:lnTo>
                    <a:pt x="38" y="44"/>
                  </a:lnTo>
                  <a:lnTo>
                    <a:pt x="44" y="44"/>
                  </a:lnTo>
                  <a:lnTo>
                    <a:pt x="34" y="30"/>
                  </a:lnTo>
                  <a:lnTo>
                    <a:pt x="40" y="28"/>
                  </a:lnTo>
                  <a:lnTo>
                    <a:pt x="42" y="24"/>
                  </a:lnTo>
                  <a:lnTo>
                    <a:pt x="44" y="22"/>
                  </a:lnTo>
                  <a:lnTo>
                    <a:pt x="42" y="16"/>
                  </a:lnTo>
                  <a:lnTo>
                    <a:pt x="40" y="14"/>
                  </a:lnTo>
                  <a:lnTo>
                    <a:pt x="36" y="12"/>
                  </a:lnTo>
                  <a:lnTo>
                    <a:pt x="32" y="12"/>
                  </a:lnTo>
                  <a:lnTo>
                    <a:pt x="18" y="12"/>
                  </a:lnTo>
                  <a:lnTo>
                    <a:pt x="18" y="44"/>
                  </a:lnTo>
                  <a:lnTo>
                    <a:pt x="24" y="44"/>
                  </a:lnTo>
                  <a:lnTo>
                    <a:pt x="24" y="30"/>
                  </a:lnTo>
                  <a:close/>
                  <a:moveTo>
                    <a:pt x="24" y="26"/>
                  </a:moveTo>
                  <a:lnTo>
                    <a:pt x="24" y="16"/>
                  </a:lnTo>
                  <a:lnTo>
                    <a:pt x="30" y="16"/>
                  </a:lnTo>
                  <a:lnTo>
                    <a:pt x="36" y="16"/>
                  </a:lnTo>
                  <a:lnTo>
                    <a:pt x="38" y="18"/>
                  </a:lnTo>
                  <a:lnTo>
                    <a:pt x="38" y="20"/>
                  </a:lnTo>
                  <a:lnTo>
                    <a:pt x="38" y="24"/>
                  </a:lnTo>
                  <a:lnTo>
                    <a:pt x="36" y="26"/>
                  </a:lnTo>
                  <a:lnTo>
                    <a:pt x="30" y="26"/>
                  </a:lnTo>
                  <a:lnTo>
                    <a:pt x="24" y="26"/>
                  </a:lnTo>
                  <a:close/>
                </a:path>
              </a:pathLst>
            </a:custGeom>
            <a:solidFill>
              <a:schemeClr val="bg1"/>
            </a:solidFill>
            <a:ln w="9525">
              <a:noFill/>
              <a:round/>
              <a:headEnd/>
              <a:tailEnd/>
            </a:ln>
          </p:spPr>
          <p:txBody>
            <a:bodyPr/>
            <a:lstStyle/>
            <a:p>
              <a:endParaRPr lang="en-US" sz="2400" dirty="0">
                <a:solidFill>
                  <a:srgbClr val="000000"/>
                </a:solidFill>
              </a:endParaRPr>
            </a:p>
          </p:txBody>
        </p:sp>
      </p:grpSp>
      <p:sp>
        <p:nvSpPr>
          <p:cNvPr id="38" name="Rectangle 223"/>
          <p:cNvSpPr>
            <a:spLocks noGrp="1" noChangeArrowheads="1"/>
          </p:cNvSpPr>
          <p:nvPr>
            <p:ph type="subTitle" idx="1" hasCustomPrompt="1"/>
          </p:nvPr>
        </p:nvSpPr>
        <p:spPr bwMode="black">
          <a:xfrm>
            <a:off x="675218" y="3468688"/>
            <a:ext cx="10847916" cy="2203450"/>
          </a:xfrm>
          <a:noFill/>
          <a:ln w="9525">
            <a:noFill/>
            <a:miter lim="800000"/>
            <a:headEnd/>
            <a:tailEnd/>
          </a:ln>
        </p:spPr>
        <p:txBody>
          <a:bodyPr rIns="0"/>
          <a:lstStyle>
            <a:lvl1pPr marL="347663" marR="0" indent="-347663" algn="l" defTabSz="914400" rtl="0" eaLnBrk="1" fontAlgn="base" latinLnBrk="0" hangingPunct="1">
              <a:lnSpc>
                <a:spcPct val="90000"/>
              </a:lnSpc>
              <a:spcBef>
                <a:spcPct val="30000"/>
              </a:spcBef>
              <a:spcAft>
                <a:spcPct val="10000"/>
              </a:spcAft>
              <a:buClr>
                <a:srgbClr val="00529B"/>
              </a:buClr>
              <a:buSzTx/>
              <a:buFont typeface="Times" pitchFamily="18" charset="0"/>
              <a:buNone/>
              <a:tabLst/>
              <a:defRPr lang="en-US" sz="2600" b="1" kern="1200">
                <a:solidFill>
                  <a:schemeClr val="bg1"/>
                </a:solidFill>
                <a:latin typeface="Arial" charset="0"/>
                <a:ea typeface="Arial Unicode MS" pitchFamily="34" charset="-128"/>
                <a:cs typeface="Arial Unicode MS" pitchFamily="34" charset="-128"/>
              </a:defRPr>
            </a:lvl1pPr>
          </a:lstStyle>
          <a:p>
            <a:r>
              <a:rPr lang="en-US" dirty="0" smtClean="0"/>
              <a:t>Divider Page Subtitle</a:t>
            </a:r>
          </a:p>
        </p:txBody>
      </p:sp>
      <p:sp>
        <p:nvSpPr>
          <p:cNvPr id="39" name="Rectangle 122"/>
          <p:cNvSpPr>
            <a:spLocks noGrp="1" noChangeArrowheads="1"/>
          </p:cNvSpPr>
          <p:nvPr>
            <p:ph type="ctrTitle" hasCustomPrompt="1"/>
          </p:nvPr>
        </p:nvSpPr>
        <p:spPr bwMode="black">
          <a:xfrm>
            <a:off x="675504" y="420689"/>
            <a:ext cx="10847629" cy="2352675"/>
          </a:xfrm>
          <a:ln/>
        </p:spPr>
        <p:txBody>
          <a:bodyPr tIns="45720" bIns="45720" anchor="b"/>
          <a:lstStyle>
            <a:lvl1pPr eaLnBrk="1" hangingPunct="1">
              <a:lnSpc>
                <a:spcPct val="100000"/>
              </a:lnSpc>
              <a:spcBef>
                <a:spcPct val="0"/>
              </a:spcBef>
              <a:spcAft>
                <a:spcPct val="0"/>
              </a:spcAft>
              <a:defRPr sz="3800">
                <a:solidFill>
                  <a:schemeClr val="bg1"/>
                </a:solidFill>
              </a:defRPr>
            </a:lvl1pPr>
          </a:lstStyle>
          <a:p>
            <a:pPr eaLnBrk="1" hangingPunct="1">
              <a:lnSpc>
                <a:spcPct val="100000"/>
              </a:lnSpc>
              <a:spcBef>
                <a:spcPct val="0"/>
              </a:spcBef>
              <a:spcAft>
                <a:spcPct val="0"/>
              </a:spcAft>
            </a:pPr>
            <a:r>
              <a:rPr lang="en-US" sz="3800" b="1" dirty="0" smtClean="0">
                <a:solidFill>
                  <a:schemeClr val="bg1"/>
                </a:solidFill>
              </a:rPr>
              <a:t>Divider Page Title </a:t>
            </a:r>
            <a:endParaRPr lang="en-US" sz="3800" b="1" dirty="0">
              <a:solidFill>
                <a:schemeClr val="bg1"/>
              </a:solidFill>
            </a:endParaRPr>
          </a:p>
        </p:txBody>
      </p:sp>
      <p:sp>
        <p:nvSpPr>
          <p:cNvPr id="41" name="Rectangle 288"/>
          <p:cNvSpPr>
            <a:spLocks noChangeArrowheads="1"/>
          </p:cNvSpPr>
          <p:nvPr userDrawn="1"/>
        </p:nvSpPr>
        <p:spPr bwMode="black">
          <a:xfrm>
            <a:off x="675217" y="6546076"/>
            <a:ext cx="2899652" cy="83100"/>
          </a:xfrm>
          <a:prstGeom prst="rect">
            <a:avLst/>
          </a:prstGeom>
          <a:noFill/>
          <a:ln w="12700">
            <a:noFill/>
            <a:miter lim="800000"/>
            <a:headEnd type="none" w="sm" len="sm"/>
            <a:tailEnd type="none" w="sm" len="sm"/>
          </a:ln>
          <a:effectLst/>
        </p:spPr>
        <p:txBody>
          <a:bodyPr wrap="square" lIns="0" tIns="0" rIns="0" bIns="0" anchor="b">
            <a:spAutoFit/>
          </a:bodyPr>
          <a:lstStyle/>
          <a:p>
            <a:pPr algn="l">
              <a:spcBef>
                <a:spcPts val="0"/>
              </a:spcBef>
              <a:spcAft>
                <a:spcPts val="0"/>
              </a:spcAft>
            </a:pPr>
            <a:r>
              <a:rPr lang="en-US" sz="600" dirty="0" smtClean="0">
                <a:solidFill>
                  <a:srgbClr val="FFFFFF"/>
                </a:solidFill>
              </a:rPr>
              <a:t>© 2014 Gartner, Inc. and/or its affiliates. All rights reserved.</a:t>
            </a:r>
          </a:p>
        </p:txBody>
      </p:sp>
      <p:sp>
        <p:nvSpPr>
          <p:cNvPr id="16" name="Rectangle 5"/>
          <p:cNvSpPr>
            <a:spLocks noGrp="1" noChangeArrowheads="1"/>
          </p:cNvSpPr>
          <p:nvPr>
            <p:ph type="ftr" sz="quarter" idx="3"/>
          </p:nvPr>
        </p:nvSpPr>
        <p:spPr bwMode="black">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800" b="0">
                <a:solidFill>
                  <a:schemeClr val="bg1"/>
                </a:solidFill>
                <a:ea typeface="+mn-ea"/>
                <a:cs typeface="+mn-cs"/>
              </a:defRPr>
            </a:lvl1pPr>
          </a:lstStyle>
          <a:p>
            <a:pPr>
              <a:defRPr/>
            </a:pPr>
            <a:r>
              <a:rPr lang="en-US" dirty="0" smtClean="0">
                <a:solidFill>
                  <a:srgbClr val="FFFFFF"/>
                </a:solidFill>
              </a:rPr>
              <a:t> </a:t>
            </a:r>
            <a:fld id="{E1E29525-C903-49F9-BB30-68358B75B689}" type="slidenum">
              <a:rPr lang="en-US" smtClean="0">
                <a:solidFill>
                  <a:srgbClr val="FFFFFF"/>
                </a:solidFill>
              </a:rPr>
              <a:pPr>
                <a:defRPr/>
              </a:pPr>
              <a:t>‹#›</a:t>
            </a:fld>
            <a:endParaRPr lang="en-US" dirty="0">
              <a:solidFill>
                <a:srgbClr val="FFFFFF"/>
              </a:solidFill>
            </a:endParaRPr>
          </a:p>
        </p:txBody>
      </p:sp>
      <p:sp>
        <p:nvSpPr>
          <p:cNvPr id="18" name="Text Box 91"/>
          <p:cNvSpPr txBox="1">
            <a:spLocks noChangeAspect="1" noChangeArrowheads="1"/>
          </p:cNvSpPr>
          <p:nvPr userDrawn="1"/>
        </p:nvSpPr>
        <p:spPr bwMode="black">
          <a:xfrm>
            <a:off x="675217" y="6188140"/>
            <a:ext cx="1572683" cy="369332"/>
          </a:xfrm>
          <a:prstGeom prst="rect">
            <a:avLst/>
          </a:prstGeom>
          <a:noFill/>
          <a:ln w="12700">
            <a:noFill/>
            <a:miter lim="800000"/>
            <a:headEnd/>
            <a:tailEnd/>
          </a:ln>
        </p:spPr>
        <p:txBody>
          <a:bodyPr wrap="square" lIns="0" tIns="91440" bIns="91440" anchor="b">
            <a:spAutoFit/>
          </a:bodyPr>
          <a:ls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lnSpc>
                <a:spcPct val="100000"/>
              </a:lnSpc>
              <a:spcBef>
                <a:spcPct val="0"/>
              </a:spcBef>
              <a:spcAft>
                <a:spcPct val="0"/>
              </a:spcAft>
            </a:pPr>
            <a:r>
              <a:rPr lang="en-US" sz="1200" dirty="0">
                <a:solidFill>
                  <a:srgbClr val="FFFFFF"/>
                </a:solidFill>
              </a:rPr>
              <a:t>#GartnerSYM</a:t>
            </a:r>
          </a:p>
        </p:txBody>
      </p:sp>
    </p:spTree>
    <p:extLst>
      <p:ext uri="{BB962C8B-B14F-4D97-AF65-F5344CB8AC3E}">
        <p14:creationId xmlns:p14="http://schemas.microsoft.com/office/powerpoint/2010/main" val="1576785650"/>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0"/>
            <a:ext cx="12192000" cy="6858000"/>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16" name="Rectangle 7"/>
          <p:cNvSpPr>
            <a:spLocks noChangeArrowheads="1"/>
          </p:cNvSpPr>
          <p:nvPr userDrawn="1"/>
        </p:nvSpPr>
        <p:spPr bwMode="gray">
          <a:xfrm>
            <a:off x="4968430" y="2212228"/>
            <a:ext cx="6599682"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084251" y="4641449"/>
            <a:ext cx="2019401" cy="464463"/>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19" name="Rectangle 122"/>
          <p:cNvSpPr>
            <a:spLocks noGrp="1" noChangeArrowheads="1"/>
          </p:cNvSpPr>
          <p:nvPr>
            <p:ph type="ctrTitle"/>
          </p:nvPr>
        </p:nvSpPr>
        <p:spPr bwMode="auto">
          <a:xfrm>
            <a:off x="5286036" y="2477865"/>
            <a:ext cx="6048375" cy="415498"/>
          </a:xfrm>
          <a:ln>
            <a:noFill/>
          </a:ln>
        </p:spPr>
        <p:txBody>
          <a:bodyPr wrap="square" tIns="0" bIns="0" anchor="t" anchorCtr="0">
            <a:spAutoFit/>
          </a:bodyPr>
          <a:lstStyle>
            <a:lvl1pPr>
              <a:lnSpc>
                <a:spcPct val="90000"/>
              </a:lnSpc>
              <a:spcBef>
                <a:spcPts val="600"/>
              </a:spcBef>
              <a:spcAft>
                <a:spcPts val="0"/>
              </a:spcAft>
              <a:defRPr sz="300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7" y="4300288"/>
            <a:ext cx="3320996" cy="249299"/>
          </a:xfrm>
          <a:prstGeom prst="rect">
            <a:avLst/>
          </a:prstGeom>
          <a:ln/>
        </p:spPr>
        <p:txBody>
          <a:bodyPr wrap="square" bIns="0" anchor="t" anchorCtr="0">
            <a:spAutoFit/>
          </a:bodyPr>
          <a:lstStyle>
            <a:lvl1pPr marL="0" indent="0" algn="l">
              <a:lnSpc>
                <a:spcPct val="90000"/>
              </a:lnSpc>
              <a:spcBef>
                <a:spcPts val="0"/>
              </a:spcBef>
              <a:spcAft>
                <a:spcPts val="1200"/>
              </a:spcAft>
              <a:buFont typeface="Times" pitchFamily="18" charset="0"/>
              <a:buNone/>
              <a:defRPr sz="180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2017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79036663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a:lstStyle/>
          <a:p>
            <a:r>
              <a:rPr lang="en-US" smtClean="0"/>
              <a:t>Click to edit Master title style</a:t>
            </a:r>
            <a:endParaRPr lang="en-US" dirty="0"/>
          </a:p>
        </p:txBody>
      </p:sp>
      <p:sp>
        <p:nvSpPr>
          <p:cNvPr id="7" name="Text Placeholder 6"/>
          <p:cNvSpPr>
            <a:spLocks noGrp="1"/>
          </p:cNvSpPr>
          <p:nvPr>
            <p:ph type="body" sz="quarter" idx="10"/>
          </p:nvPr>
        </p:nvSpPr>
        <p:spPr bwMode="gray"/>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348650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Font typeface="+mj-lt"/>
              <a:buAutoNum type="arabicPeriod"/>
              <a:defRPr/>
            </a:lvl1pPr>
            <a:lvl2pPr marL="777240">
              <a:defRPr/>
            </a:lvl2pPr>
            <a:lvl3pPr marL="1051560">
              <a:defRPr/>
            </a:lvl3pPr>
            <a:lvl4pPr marL="1371600">
              <a:defRPr/>
            </a:lvl4pPr>
            <a:lvl5pPr marL="164592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8718696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ClrTx/>
              <a:buFont typeface="+mj-lt"/>
              <a:buAutoNum type="arabicPeriod"/>
              <a:defRPr>
                <a:solidFill>
                  <a:srgbClr val="919191"/>
                </a:solidFill>
              </a:defRPr>
            </a:lvl1pPr>
            <a:lvl2pPr marL="777240">
              <a:buClrTx/>
              <a:defRPr>
                <a:solidFill>
                  <a:srgbClr val="919191"/>
                </a:solidFill>
              </a:defRPr>
            </a:lvl2pPr>
            <a:lvl3pPr marL="1051560">
              <a:buClrTx/>
              <a:defRPr>
                <a:solidFill>
                  <a:srgbClr val="919191"/>
                </a:solidFill>
              </a:defRPr>
            </a:lvl3pPr>
            <a:lvl4pPr marL="1371600">
              <a:buClrTx/>
              <a:defRPr>
                <a:solidFill>
                  <a:srgbClr val="919191"/>
                </a:solidFill>
              </a:defRPr>
            </a:lvl4pPr>
            <a:lvl5pPr marL="1645920">
              <a:buClrTx/>
              <a:defRPr>
                <a:solidFill>
                  <a:srgbClr val="91919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5259081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304800" y="1325563"/>
            <a:ext cx="5670550"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2"/>
          </p:nvPr>
        </p:nvSpPr>
        <p:spPr bwMode="gray">
          <a:xfrm>
            <a:off x="6218238" y="1325563"/>
            <a:ext cx="5662612"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795413777"/>
      </p:ext>
    </p:extLst>
  </p:cSld>
  <p:clrMapOvr>
    <a:masterClrMapping/>
  </p:clrMapOvr>
  <p:transition/>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SPA Full">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5" name="Content Placeholder 4"/>
          <p:cNvSpPr>
            <a:spLocks noGrp="1"/>
          </p:cNvSpPr>
          <p:nvPr>
            <p:ph sz="quarter" idx="11"/>
          </p:nvPr>
        </p:nvSpPr>
        <p:spPr bwMode="gray">
          <a:xfrm>
            <a:off x="304800" y="1325563"/>
            <a:ext cx="11576050" cy="4554537"/>
          </a:xfrm>
        </p:spPr>
        <p:txBody>
          <a:bodyPr/>
          <a:lstStyle>
            <a:lvl1pPr marL="0" indent="0">
              <a:buClr>
                <a:schemeClr val="bg1"/>
              </a:buClr>
              <a:buNone/>
              <a:defRPr>
                <a:solidFill>
                  <a:schemeClr val="bg1"/>
                </a:solidFill>
              </a:defRPr>
            </a:lvl1pPr>
            <a:lvl2pPr marL="274320" indent="-274320">
              <a:buClr>
                <a:schemeClr val="bg1"/>
              </a:buClr>
              <a:buFont typeface="Wingdings" panose="05000000000000000000" pitchFamily="2" charset="2"/>
              <a:buChar char="§"/>
              <a:defRPr sz="2400">
                <a:solidFill>
                  <a:schemeClr val="bg1"/>
                </a:solidFill>
              </a:defRPr>
            </a:lvl2pPr>
            <a:lvl3pPr marL="594360" indent="-274320">
              <a:buClr>
                <a:schemeClr val="bg1"/>
              </a:buClr>
              <a:buFont typeface="Arial" panose="020B0604020202020204" pitchFamily="34" charset="0"/>
              <a:buChar char="–"/>
              <a:defRPr sz="2200">
                <a:solidFill>
                  <a:schemeClr val="bg1"/>
                </a:solidFill>
              </a:defRPr>
            </a:lvl3pPr>
            <a:lvl4pPr marL="914400" indent="-274320">
              <a:buClr>
                <a:schemeClr val="bg1"/>
              </a:buClr>
              <a:buFont typeface="Wingdings" panose="05000000000000000000" pitchFamily="2" charset="2"/>
              <a:buChar char="§"/>
              <a:defRPr>
                <a:solidFill>
                  <a:schemeClr val="bg1"/>
                </a:solidFill>
              </a:defRPr>
            </a:lvl4pPr>
            <a:lvl5pPr marL="1234440" indent="-27432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22430174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bwMode="gray">
          <a:xfrm>
            <a:off x="304800" y="945753"/>
            <a:ext cx="11576050" cy="1029537"/>
          </a:xfrm>
          <a:solidFill>
            <a:srgbClr val="00529B"/>
          </a:solidFill>
        </p:spPr>
        <p:txBody>
          <a:bodyPr lIns="0" tIns="0" rIns="91440" bIns="0" anchor="ctr" anchorCtr="0">
            <a:noAutofit/>
          </a:bodyPr>
          <a:lstStyle>
            <a:lvl1pPr marL="146304" indent="0">
              <a:lnSpc>
                <a:spcPct val="90000"/>
              </a:lnSpc>
              <a:buNone/>
              <a:defRPr>
                <a:solidFill>
                  <a:schemeClr val="bg1"/>
                </a:solidFill>
              </a:defRPr>
            </a:lvl1pPr>
          </a:lstStyle>
          <a:p>
            <a:pPr lvl="0"/>
            <a:r>
              <a:rPr lang="en-US" smtClean="0"/>
              <a:t>Click to edit Master text styles</a:t>
            </a:r>
          </a:p>
        </p:txBody>
      </p:sp>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8"/>
          </p:nvPr>
        </p:nvSpPr>
        <p:spPr bwMode="gray">
          <a:xfrm>
            <a:off x="317500" y="2111375"/>
            <a:ext cx="5657850" cy="3768725"/>
          </a:xfrm>
        </p:spPr>
        <p:txBody>
          <a:bodyPr/>
          <a:lstStyle>
            <a:lvl1pPr marL="0" indent="0">
              <a:buFontTx/>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9"/>
          </p:nvPr>
        </p:nvSpPr>
        <p:spPr bwMode="gray">
          <a:xfrm>
            <a:off x="6218238" y="2111375"/>
            <a:ext cx="5662612" cy="3768725"/>
          </a:xfrm>
        </p:spPr>
        <p:txBody>
          <a:bodyPr/>
          <a:lstStyle>
            <a:lvl1pPr marL="0" indent="0">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201609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orient="horz" pos="1330">
          <p15:clr>
            <a:srgbClr val="5ACBF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bwMode="gray">
          <a:xfrm>
            <a:off x="304800" y="1325564"/>
            <a:ext cx="11576049" cy="4554536"/>
          </a:xfrm>
        </p:spPr>
        <p:txBody>
          <a:bodyPr/>
          <a:lstStyle>
            <a:lvl1pPr marL="411163" indent="-411163">
              <a:buClr>
                <a:schemeClr val="accent6"/>
              </a:buClr>
              <a:buFont typeface="Wingdings" panose="05000000000000000000" pitchFamily="2" charset="2"/>
              <a:buChar char="ü"/>
              <a:defRPr/>
            </a:lvl1pPr>
            <a:lvl2pPr marL="777240" indent="-274320">
              <a:buClr>
                <a:schemeClr val="accent6"/>
              </a:buClr>
              <a:defRPr/>
            </a:lvl2pPr>
            <a:lvl3pPr marL="1051560" indent="-273037">
              <a:buClr>
                <a:schemeClr val="accent6"/>
              </a:buClr>
              <a:buFont typeface="Wingdings" panose="05000000000000000000" pitchFamily="2" charset="2"/>
              <a:buChar char="§"/>
              <a:defRPr/>
            </a:lvl3pPr>
            <a:lvl4pPr marL="1371600" indent="-274320">
              <a:buClr>
                <a:schemeClr val="accent6"/>
              </a:buClr>
              <a:buFont typeface="Arial" panose="020B060402020202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305374347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046433610"/>
      </p:ext>
    </p:extLst>
  </p:cSld>
  <p:clrMapOvr>
    <a:masterClrMapping/>
  </p:clrMapOvr>
  <p:transition/>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7" name="Title 6"/>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0" indent="0">
              <a:lnSpc>
                <a:spcPct val="90000"/>
              </a:lnSpc>
              <a:buNone/>
              <a:defRPr b="1"/>
            </a:lvl1pPr>
            <a:lvl2pPr marL="548640" indent="-274320">
              <a:lnSpc>
                <a:spcPct val="90000"/>
              </a:lnSpc>
              <a:buClr>
                <a:srgbClr val="00529B"/>
              </a:buClr>
              <a:buFont typeface="Wingdings" panose="05000000000000000000" pitchFamily="2" charset="2"/>
              <a:buChar char="§"/>
              <a:defRPr/>
            </a:lvl2pPr>
            <a:lvl3pPr marL="868680" indent="-274320">
              <a:lnSpc>
                <a:spcPct val="90000"/>
              </a:lnSpc>
              <a:buFont typeface="Arial" panose="020B0604020202020204" pitchFamily="34" charset="0"/>
              <a:buChar char="–"/>
              <a:defRPr/>
            </a:lvl3pPr>
            <a:lvl4pPr marL="1143000" indent="-274320">
              <a:lnSpc>
                <a:spcPct val="90000"/>
              </a:lnSpc>
              <a:buFont typeface="Wingdings" panose="05000000000000000000" pitchFamily="2" charset="2"/>
              <a:buChar char="§"/>
              <a:defRPr/>
            </a:lvl4pPr>
            <a:lvl5pPr marL="1463040" indent="-274320">
              <a:lnSpc>
                <a:spcPct val="90000"/>
              </a:lnSpc>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5706993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365760" indent="-365760">
              <a:spcBef>
                <a:spcPts val="300"/>
              </a:spcBef>
              <a:buSzPct val="80000"/>
              <a:buFont typeface="Wingdings 3" panose="05040102010807070707" pitchFamily="18" charset="2"/>
              <a:buChar char="u"/>
              <a:defRPr b="1"/>
            </a:lvl1pPr>
            <a:lvl2pPr marL="731520">
              <a:spcBef>
                <a:spcPts val="300"/>
              </a:spcBef>
              <a:defRPr/>
            </a:lvl2pPr>
            <a:lvl3pPr marL="1005840">
              <a:spcBef>
                <a:spcPts val="300"/>
              </a:spcBef>
              <a:defRPr/>
            </a:lvl3pPr>
            <a:lvl4pPr marL="1325880">
              <a:spcBef>
                <a:spcPts val="300"/>
              </a:spcBef>
              <a:defRPr/>
            </a:lvl4pPr>
            <a:lvl5pPr marL="1600200">
              <a:spcBef>
                <a:spcPts val="3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4499995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555805314"/>
      </p:ext>
    </p:extLst>
  </p:cSld>
  <p:clrMapOvr>
    <a:masterClrMapping/>
  </p:clrMapOvr>
  <p:transition/>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Full Image w TTL">
    <p:spTree>
      <p:nvGrpSpPr>
        <p:cNvPr id="1" name=""/>
        <p:cNvGrpSpPr/>
        <p:nvPr/>
      </p:nvGrpSpPr>
      <p:grpSpPr>
        <a:xfrm>
          <a:off x="0" y="0"/>
          <a:ext cx="0" cy="0"/>
          <a:chOff x="0" y="0"/>
          <a:chExt cx="0" cy="0"/>
        </a:xfrm>
      </p:grpSpPr>
      <p:sp>
        <p:nvSpPr>
          <p:cNvPr id="2" name="Title 1"/>
          <p:cNvSpPr>
            <a:spLocks noGrp="1"/>
          </p:cNvSpPr>
          <p:nvPr>
            <p:ph type="title"/>
          </p:nvPr>
        </p:nvSpPr>
        <p:spPr bwMode="auto">
          <a:xfrm>
            <a:off x="304800" y="228600"/>
            <a:ext cx="11576050" cy="535531"/>
          </a:xfrm>
        </p:spPr>
        <p:txBody>
          <a:bodyPr/>
          <a:lstStyle>
            <a:lvl1pPr algn="ctr">
              <a:defRPr/>
            </a:lvl1pPr>
          </a:lstStyle>
          <a:p>
            <a:r>
              <a:rPr lang="en-US" smtClean="0"/>
              <a:t>Click to edit Master title style</a:t>
            </a:r>
            <a:endParaRPr lang="en-US" dirty="0"/>
          </a:p>
        </p:txBody>
      </p:sp>
    </p:spTree>
    <p:extLst>
      <p:ext uri="{BB962C8B-B14F-4D97-AF65-F5344CB8AC3E}">
        <p14:creationId xmlns:p14="http://schemas.microsoft.com/office/powerpoint/2010/main" val="3622179990"/>
      </p:ext>
    </p:extLst>
  </p:cSld>
  <p:clrMapOvr>
    <a:masterClrMapping/>
  </p:clrMapOvr>
  <p:transition/>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Quarter-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0" y="228600"/>
            <a:ext cx="766762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6849227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5022">
          <p15:clr>
            <a:srgbClr val="5ACBF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Half-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5670549"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1" y="228600"/>
            <a:ext cx="5670550"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11405555"/>
      </p:ext>
    </p:extLst>
  </p:cSld>
  <p:clrMapOvr>
    <a:masterClrMapping/>
  </p:clrMapOvr>
  <p:transition/>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12" name="Text Placeholder 11"/>
          <p:cNvSpPr>
            <a:spLocks noGrp="1"/>
          </p:cNvSpPr>
          <p:nvPr>
            <p:ph type="body" sz="quarter" idx="10"/>
          </p:nvPr>
        </p:nvSpPr>
        <p:spPr bwMode="gray">
          <a:xfrm>
            <a:off x="304800" y="4250578"/>
            <a:ext cx="11576050" cy="1629522"/>
          </a:xfrm>
          <a:prstGeom prst="rect">
            <a:avLst/>
          </a:prstGeom>
          <a:solidFill>
            <a:srgbClr val="00529B"/>
          </a:solidFill>
        </p:spPr>
        <p:txBody>
          <a:bodyPr lIns="146304" tIns="182880" rIns="91440" bIns="182880" anchor="ctr" anchorCtr="0"/>
          <a:lstStyle>
            <a:lvl1pPr marL="0" indent="0">
              <a:lnSpc>
                <a:spcPct val="90000"/>
              </a:lnSpc>
              <a:buNone/>
              <a:defRPr>
                <a:solidFill>
                  <a:schemeClr val="bg1"/>
                </a:solidFill>
              </a:defRPr>
            </a:lvl1pPr>
            <a:lvl2pPr marL="318436" indent="0">
              <a:buNone/>
              <a:defRPr>
                <a:solidFill>
                  <a:schemeClr val="bg1"/>
                </a:solidFill>
              </a:defRPr>
            </a:lvl2pPr>
            <a:lvl3pPr marL="683650" indent="0">
              <a:buNone/>
              <a:defRPr>
                <a:solidFill>
                  <a:schemeClr val="bg1"/>
                </a:solidFill>
              </a:defRPr>
            </a:lvl3pPr>
            <a:lvl4pPr marL="957955" indent="0">
              <a:buNone/>
              <a:defRPr>
                <a:solidFill>
                  <a:schemeClr val="bg1"/>
                </a:solidFill>
              </a:defRPr>
            </a:lvl4pPr>
            <a:lvl5pPr marL="1232261" indent="0">
              <a:buNone/>
              <a:defRPr>
                <a:solidFill>
                  <a:schemeClr val="bg1"/>
                </a:solidFill>
              </a:defRPr>
            </a:lvl5pPr>
          </a:lstStyle>
          <a:p>
            <a:pPr lvl="0"/>
            <a:r>
              <a:rPr lang="en-US" smtClean="0"/>
              <a:t>Click to edit Master text styles</a:t>
            </a:r>
          </a:p>
        </p:txBody>
      </p:sp>
      <p:sp>
        <p:nvSpPr>
          <p:cNvPr id="4" name="Text Placeholder 3"/>
          <p:cNvSpPr>
            <a:spLocks noGrp="1"/>
          </p:cNvSpPr>
          <p:nvPr>
            <p:ph type="body" sz="quarter" idx="11"/>
          </p:nvPr>
        </p:nvSpPr>
        <p:spPr bwMode="gray">
          <a:xfrm>
            <a:off x="304800" y="1325563"/>
            <a:ext cx="11576050" cy="29250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107526392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376">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Action Item_2">
    <p:spTree>
      <p:nvGrpSpPr>
        <p:cNvPr id="1" name=""/>
        <p:cNvGrpSpPr/>
        <p:nvPr/>
      </p:nvGrpSpPr>
      <p:grpSpPr>
        <a:xfrm>
          <a:off x="0" y="0"/>
          <a:ext cx="0" cy="0"/>
          <a:chOff x="0" y="0"/>
          <a:chExt cx="0" cy="0"/>
        </a:xfrm>
      </p:grpSpPr>
      <p:sp>
        <p:nvSpPr>
          <p:cNvPr id="8" name="Text Placeholder 11"/>
          <p:cNvSpPr>
            <a:spLocks noGrp="1"/>
          </p:cNvSpPr>
          <p:nvPr>
            <p:ph type="body" sz="quarter" idx="12"/>
          </p:nvPr>
        </p:nvSpPr>
        <p:spPr bwMode="gray">
          <a:xfrm>
            <a:off x="7988301" y="307975"/>
            <a:ext cx="3892549" cy="5572125"/>
          </a:xfrm>
          <a:prstGeom prst="rect">
            <a:avLst/>
          </a:prstGeom>
          <a:solidFill>
            <a:srgbClr val="00529B"/>
          </a:solidFill>
        </p:spPr>
        <p:txBody>
          <a:bodyPr lIns="228600" tIns="137160" rIns="182880" bIns="91440"/>
          <a:lstStyle>
            <a:lvl1pPr marL="0" indent="0">
              <a:buClr>
                <a:schemeClr val="bg1"/>
              </a:buClr>
              <a:buFont typeface="Arial" panose="020B0604020202020204" pitchFamily="34" charset="0"/>
              <a:buNone/>
              <a:defRPr>
                <a:solidFill>
                  <a:schemeClr val="bg1"/>
                </a:solidFill>
              </a:defRPr>
            </a:lvl1pPr>
            <a:lvl2pPr marL="274320" indent="-274320">
              <a:buClr>
                <a:schemeClr val="bg1"/>
              </a:buClr>
              <a:buFont typeface="Wingdings" panose="05000000000000000000" pitchFamily="2" charset="2"/>
              <a:buChar char="§"/>
              <a:defRPr>
                <a:solidFill>
                  <a:schemeClr val="bg1"/>
                </a:solidFill>
              </a:defRPr>
            </a:lvl2pPr>
            <a:lvl3pPr marL="640080" indent="-274320">
              <a:buClr>
                <a:schemeClr val="bg1"/>
              </a:buClr>
              <a:buFont typeface="Arial" panose="020B0604020202020204" pitchFamily="34" charset="0"/>
              <a:buChar char="–"/>
              <a:defRPr>
                <a:solidFill>
                  <a:schemeClr val="bg1"/>
                </a:solidFill>
              </a:defRPr>
            </a:lvl3pPr>
            <a:lvl4pPr marL="914400" indent="-274320">
              <a:buClr>
                <a:schemeClr val="bg1"/>
              </a:buClr>
              <a:buFont typeface="Wingdings" panose="05000000000000000000" pitchFamily="2" charset="2"/>
              <a:buChar char="§"/>
              <a:defRPr>
                <a:solidFill>
                  <a:schemeClr val="bg1"/>
                </a:solidFill>
              </a:defRPr>
            </a:lvl4pPr>
            <a:lvl5pPr marL="1234440" indent="-27432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2" name="Text Placeholder 11"/>
          <p:cNvSpPr>
            <a:spLocks noGrp="1"/>
          </p:cNvSpPr>
          <p:nvPr>
            <p:ph type="body" sz="quarter" idx="16"/>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auto">
          <a:xfrm>
            <a:off x="304800" y="228600"/>
            <a:ext cx="764857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7641393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Blank">
    <p:bg bwMode="gray">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52868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wo-Thirds Image">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04801" y="307975"/>
            <a:ext cx="3767138" cy="5572125"/>
          </a:xfrm>
          <a:solidFill>
            <a:srgbClr val="00529B"/>
          </a:solidFill>
        </p:spPr>
        <p:txBody>
          <a:bodyPr anchor="ctr" anchorCtr="0"/>
          <a:lstStyle>
            <a:lvl1pPr marL="0" indent="0" algn="ctr">
              <a:lnSpc>
                <a:spcPct val="90000"/>
              </a:lnSpc>
              <a:buNone/>
              <a:defRPr sz="3600" b="1">
                <a:solidFill>
                  <a:schemeClr val="bg1"/>
                </a:solidFill>
              </a:defRPr>
            </a:lvl1pPr>
            <a:lvl2pPr marL="0" indent="0" algn="ctr">
              <a:lnSpc>
                <a:spcPct val="90000"/>
              </a:lnSpc>
              <a:buNone/>
              <a:defRPr sz="3200">
                <a:solidFill>
                  <a:schemeClr val="bg1"/>
                </a:solidFill>
              </a:defRPr>
            </a:lvl2pPr>
            <a:lvl3pPr marL="0" indent="0" algn="ctr">
              <a:lnSpc>
                <a:spcPct val="90000"/>
              </a:lnSpc>
              <a:buNone/>
              <a:defRPr>
                <a:solidFill>
                  <a:schemeClr val="bg1"/>
                </a:solidFill>
              </a:defRPr>
            </a:lvl3pPr>
            <a:lvl4pPr marL="0" indent="0" algn="ctr">
              <a:lnSpc>
                <a:spcPct val="90000"/>
              </a:lnSpc>
              <a:buNone/>
              <a:defRPr>
                <a:solidFill>
                  <a:schemeClr val="bg1"/>
                </a:solidFill>
              </a:defRPr>
            </a:lvl4pPr>
            <a:lvl5pPr marL="0" indent="0" algn="ctr">
              <a:lnSpc>
                <a:spcPct val="90000"/>
              </a:lnSpc>
              <a:buNone/>
              <a:defRPr>
                <a:solidFill>
                  <a:schemeClr val="bg1"/>
                </a:solidFil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73584539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2565">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Image w TTL">
    <p:spTree>
      <p:nvGrpSpPr>
        <p:cNvPr id="1" name=""/>
        <p:cNvGrpSpPr/>
        <p:nvPr/>
      </p:nvGrpSpPr>
      <p:grpSpPr>
        <a:xfrm>
          <a:off x="0" y="0"/>
          <a:ext cx="0" cy="0"/>
          <a:chOff x="0" y="0"/>
          <a:chExt cx="0" cy="0"/>
        </a:xfrm>
      </p:grpSpPr>
      <p:sp>
        <p:nvSpPr>
          <p:cNvPr id="2" name="Title 1"/>
          <p:cNvSpPr>
            <a:spLocks noGrp="1"/>
          </p:cNvSpPr>
          <p:nvPr>
            <p:ph type="title"/>
          </p:nvPr>
        </p:nvSpPr>
        <p:spPr bwMode="auto">
          <a:xfrm>
            <a:off x="304800" y="228600"/>
            <a:ext cx="11576050" cy="535531"/>
          </a:xfrm>
        </p:spPr>
        <p:txBody>
          <a:bodyPr/>
          <a:lstStyle>
            <a:lvl1pPr algn="ctr">
              <a:defRPr/>
            </a:lvl1pPr>
          </a:lstStyle>
          <a:p>
            <a:r>
              <a:rPr lang="en-US" smtClean="0"/>
              <a:t>Click to edit Master title style</a:t>
            </a:r>
            <a:endParaRPr lang="en-US" dirty="0"/>
          </a:p>
        </p:txBody>
      </p:sp>
    </p:spTree>
    <p:extLst>
      <p:ext uri="{BB962C8B-B14F-4D97-AF65-F5344CB8AC3E}">
        <p14:creationId xmlns:p14="http://schemas.microsoft.com/office/powerpoint/2010/main" val="1208978463"/>
      </p:ext>
    </p:extLst>
  </p:cSld>
  <p:clrMapOvr>
    <a:masterClrMapping/>
  </p:clrMapOvr>
  <p:transition/>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Action Plan 2">
    <p:spTree>
      <p:nvGrpSpPr>
        <p:cNvPr id="1" name=""/>
        <p:cNvGrpSpPr/>
        <p:nvPr/>
      </p:nvGrpSpPr>
      <p:grpSpPr>
        <a:xfrm>
          <a:off x="0" y="0"/>
          <a:ext cx="0" cy="0"/>
          <a:chOff x="0" y="0"/>
          <a:chExt cx="0" cy="0"/>
        </a:xfrm>
      </p:grpSpPr>
      <p:sp>
        <p:nvSpPr>
          <p:cNvPr id="5" name="Rectangle 4"/>
          <p:cNvSpPr/>
          <p:nvPr userDrawn="1"/>
        </p:nvSpPr>
        <p:spPr bwMode="gray">
          <a:xfrm>
            <a:off x="0" y="0"/>
            <a:ext cx="12192000" cy="1099757"/>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2" name="Title 1"/>
          <p:cNvSpPr>
            <a:spLocks noGrp="1"/>
          </p:cNvSpPr>
          <p:nvPr>
            <p:ph type="title"/>
          </p:nvPr>
        </p:nvSpPr>
        <p:spPr bwMode="gray">
          <a:xfrm>
            <a:off x="304800" y="228600"/>
            <a:ext cx="11576050" cy="535531"/>
          </a:xfrm>
        </p:spPr>
        <p:txBody>
          <a:bodyPr/>
          <a:lstStyle>
            <a:lvl1pPr>
              <a:defRPr>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8318368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Polling_Mult_Choic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solidFill>
                  <a:schemeClr val="tx1"/>
                </a:solidFill>
              </a:defRPr>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416628101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p:cNvSpPr/>
          <p:nvPr userDrawn="1"/>
        </p:nvSpPr>
        <p:spPr bwMode="gray">
          <a:xfrm>
            <a:off x="304800" y="307975"/>
            <a:ext cx="11576050" cy="5572125"/>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8" name="Text Placeholder 8"/>
          <p:cNvSpPr>
            <a:spLocks noGrp="1"/>
          </p:cNvSpPr>
          <p:nvPr>
            <p:ph type="body" sz="quarter" idx="11"/>
          </p:nvPr>
        </p:nvSpPr>
        <p:spPr bwMode="auto">
          <a:xfrm>
            <a:off x="927101" y="933451"/>
            <a:ext cx="5575300" cy="3129502"/>
          </a:xfrm>
          <a:prstGeom prst="rect">
            <a:avLst/>
          </a:prstGeom>
          <a:solidFill>
            <a:schemeClr val="bg1"/>
          </a:solidFill>
        </p:spPr>
        <p:txBody>
          <a:bodyPr lIns="228600" tIns="274320" bIns="91440" anchor="t" anchorCtr="0"/>
          <a:lstStyle>
            <a:lvl1pPr marL="0" indent="0">
              <a:lnSpc>
                <a:spcPct val="90000"/>
              </a:lnSpc>
              <a:buNone/>
              <a:defRPr sz="3600" b="1" baseline="0"/>
            </a:lvl1pPr>
            <a:lvl2pPr marL="0" indent="0">
              <a:buNone/>
              <a:defRPr sz="2800" baseline="0"/>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684466663"/>
      </p:ext>
    </p:extLst>
  </p:cSld>
  <p:clrMapOvr>
    <a:masterClrMapping/>
  </p:clrMapOvr>
  <p:transition/>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4" name="Text Placeholder 3"/>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70969646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blue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50414330"/>
      </p:ext>
    </p:extLst>
  </p:cSld>
  <p:clrMapOvr>
    <a:masterClrMapping/>
  </p:clrMapOvr>
  <p:transition/>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Text Placeholder 5"/>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71368802"/>
      </p:ext>
    </p:extLst>
  </p:cSld>
  <p:clrMapOvr>
    <a:masterClrMapping/>
  </p:clrMapOvr>
  <p:transition/>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lack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415952555"/>
      </p:ext>
    </p:extLst>
  </p:cSld>
  <p:clrMapOvr>
    <a:masterClrMapping/>
  </p:clrMapOvr>
  <p:transition/>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Divider Slide Blue">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smtClean="0">
              <a:solidFill>
                <a:srgbClr val="FFFFFF"/>
              </a:solidFill>
            </a:endParaRPr>
          </a:p>
        </p:txBody>
      </p:sp>
      <p:sp>
        <p:nvSpPr>
          <p:cNvPr id="3" name="Rectangle 2"/>
          <p:cNvSpPr/>
          <p:nvPr userDrawn="1"/>
        </p:nvSpPr>
        <p:spPr bwMode="gray">
          <a:xfrm>
            <a:off x="0" y="2"/>
            <a:ext cx="12192000" cy="6857998"/>
          </a:xfrm>
          <a:prstGeom prst="rect">
            <a:avLst/>
          </a:prstGeom>
          <a:solidFill>
            <a:srgbClr val="00529B"/>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bg1"/>
                </a:solidFill>
              </a:defRPr>
            </a:lvl1pPr>
          </a:lstStyle>
          <a:p>
            <a:r>
              <a:rPr lang="en-US" smtClean="0"/>
              <a:t>Click to edit Master title style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p>
        </p:txBody>
      </p:sp>
    </p:spTree>
    <p:extLst>
      <p:ext uri="{BB962C8B-B14F-4D97-AF65-F5344CB8AC3E}">
        <p14:creationId xmlns:p14="http://schemas.microsoft.com/office/powerpoint/2010/main" val="2531462857"/>
      </p:ext>
    </p:extLst>
  </p:cSld>
  <p:clrMapOvr>
    <a:masterClrMapping/>
  </p:clrMapOvr>
  <p:transition/>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blue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p>
        </p:txBody>
      </p:sp>
    </p:spTree>
    <p:extLst>
      <p:ext uri="{BB962C8B-B14F-4D97-AF65-F5344CB8AC3E}">
        <p14:creationId xmlns:p14="http://schemas.microsoft.com/office/powerpoint/2010/main" val="3938900910"/>
      </p:ext>
    </p:extLst>
  </p:cSld>
  <p:clrMapOvr>
    <a:masterClrMapping/>
  </p:clrMapOvr>
  <p:transition/>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Content Placeholder 4"/>
          <p:cNvSpPr>
            <a:spLocks noGrp="1"/>
          </p:cNvSpPr>
          <p:nvPr>
            <p:ph sz="quarter" idx="11"/>
          </p:nvPr>
        </p:nvSpPr>
        <p:spPr bwMode="gray">
          <a:xfrm>
            <a:off x="304800" y="1325565"/>
            <a:ext cx="11576050" cy="4554536"/>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p>
        </p:txBody>
      </p:sp>
    </p:spTree>
    <p:extLst>
      <p:ext uri="{BB962C8B-B14F-4D97-AF65-F5344CB8AC3E}">
        <p14:creationId xmlns:p14="http://schemas.microsoft.com/office/powerpoint/2010/main" val="185345657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arter-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0" y="228600"/>
            <a:ext cx="766762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95246585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1" pos="5022">
          <p15:clr>
            <a:srgbClr val="5ACBF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Divider Slide Black">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smtClean="0">
              <a:solidFill>
                <a:srgbClr val="FFFFFF"/>
              </a:solidFill>
            </a:endParaRPr>
          </a:p>
        </p:txBody>
      </p:sp>
      <p:sp>
        <p:nvSpPr>
          <p:cNvPr id="3" name="Rectangle 2"/>
          <p:cNvSpPr/>
          <p:nvPr userDrawn="1"/>
        </p:nvSpPr>
        <p:spPr bwMode="gray">
          <a:xfrm>
            <a:off x="0" y="2"/>
            <a:ext cx="12192000" cy="6857998"/>
          </a:xfrm>
          <a:prstGeom prst="rect">
            <a:avLst/>
          </a:prstGeom>
          <a:solidFill>
            <a:schemeClr val="tx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bg1"/>
                </a:solidFill>
              </a:defRPr>
            </a:lvl1pPr>
          </a:lstStyle>
          <a:p>
            <a:r>
              <a:rPr lang="en-US"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p>
        </p:txBody>
      </p:sp>
    </p:spTree>
    <p:extLst>
      <p:ext uri="{BB962C8B-B14F-4D97-AF65-F5344CB8AC3E}">
        <p14:creationId xmlns:p14="http://schemas.microsoft.com/office/powerpoint/2010/main" val="2581194203"/>
      </p:ext>
    </p:extLst>
  </p:cSld>
  <p:clrMapOvr>
    <a:masterClrMapping/>
  </p:clrMapOvr>
  <p:transition/>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black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p>
        </p:txBody>
      </p:sp>
    </p:spTree>
    <p:extLst>
      <p:ext uri="{BB962C8B-B14F-4D97-AF65-F5344CB8AC3E}">
        <p14:creationId xmlns:p14="http://schemas.microsoft.com/office/powerpoint/2010/main" val="246411362"/>
      </p:ext>
    </p:extLst>
  </p:cSld>
  <p:clrMapOvr>
    <a:masterClrMapping/>
  </p:clrMapOvr>
  <p:transition/>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4" name="Text Placeholder 3"/>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4"/>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p>
        </p:txBody>
      </p:sp>
    </p:spTree>
    <p:extLst>
      <p:ext uri="{BB962C8B-B14F-4D97-AF65-F5344CB8AC3E}">
        <p14:creationId xmlns:p14="http://schemas.microsoft.com/office/powerpoint/2010/main" val="136399511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SummitCode_Title Slide">
    <p:bg>
      <p:bgPr>
        <a:solidFill>
          <a:schemeClr val="bg1"/>
        </a:solidFill>
        <a:effectLst/>
      </p:bgPr>
    </p:bg>
    <p:spTree>
      <p:nvGrpSpPr>
        <p:cNvPr id="1" name=""/>
        <p:cNvGrpSpPr/>
        <p:nvPr/>
      </p:nvGrpSpPr>
      <p:grpSpPr>
        <a:xfrm>
          <a:off x="0" y="0"/>
          <a:ext cx="0" cy="0"/>
          <a:chOff x="0" y="0"/>
          <a:chExt cx="0" cy="0"/>
        </a:xfrm>
      </p:grpSpPr>
      <p:sp>
        <p:nvSpPr>
          <p:cNvPr id="8" name="Text - Footnote Copyright"/>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2017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pic>
        <p:nvPicPr>
          <p:cNvPr id="30" name="Logo - Gartner CIO Leadership" hidden="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39213" y="307975"/>
            <a:ext cx="2794000" cy="759969"/>
          </a:xfrm>
          <a:prstGeom prst="rect">
            <a:avLst/>
          </a:prstGeom>
        </p:spPr>
      </p:pic>
      <p:sp>
        <p:nvSpPr>
          <p:cNvPr id="28" name="CIO - Rectangle" hidden="1"/>
          <p:cNvSpPr/>
          <p:nvPr userDrawn="1"/>
        </p:nvSpPr>
        <p:spPr bwMode="gray">
          <a:xfrm>
            <a:off x="304800" y="1490494"/>
            <a:ext cx="11576050" cy="4389606"/>
          </a:xfrm>
          <a:prstGeom prst="rect">
            <a:avLst/>
          </a:prstGeom>
          <a:solidFill>
            <a:srgbClr val="00254C"/>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5" name="CIO - Line" hidden="1"/>
          <p:cNvCxnSpPr/>
          <p:nvPr userDrawn="1"/>
        </p:nvCxnSpPr>
        <p:spPr bwMode="auto">
          <a:xfrm>
            <a:off x="338138" y="311147"/>
            <a:ext cx="0" cy="596111"/>
          </a:xfrm>
          <a:prstGeom prst="line">
            <a:avLst/>
          </a:prstGeom>
          <a:solidFill>
            <a:srgbClr val="00529B"/>
          </a:solidFill>
          <a:ln w="63500" cap="flat" cmpd="sng" algn="ctr">
            <a:solidFill>
              <a:srgbClr val="00254C"/>
            </a:solidFill>
            <a:prstDash val="solid"/>
            <a:round/>
            <a:headEnd type="none" w="med" len="med"/>
            <a:tailEnd type="none" w="lg" len="lg"/>
          </a:ln>
          <a:effectLst/>
        </p:spPr>
      </p:cxnSp>
      <p:sp>
        <p:nvSpPr>
          <p:cNvPr id="26" name="Program &amp; Portfolio - Rectangle" hidden="1"/>
          <p:cNvSpPr/>
          <p:nvPr userDrawn="1"/>
        </p:nvSpPr>
        <p:spPr bwMode="gray">
          <a:xfrm>
            <a:off x="304800" y="1490494"/>
            <a:ext cx="11576050" cy="4389606"/>
          </a:xfrm>
          <a:prstGeom prst="rect">
            <a:avLst/>
          </a:prstGeom>
          <a:solidFill>
            <a:srgbClr val="AF006E"/>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4" name="Program &amp; Portfolio - Line" hidden="1"/>
          <p:cNvCxnSpPr/>
          <p:nvPr userDrawn="1"/>
        </p:nvCxnSpPr>
        <p:spPr bwMode="auto">
          <a:xfrm>
            <a:off x="338138" y="311147"/>
            <a:ext cx="0" cy="596111"/>
          </a:xfrm>
          <a:prstGeom prst="line">
            <a:avLst/>
          </a:prstGeom>
          <a:solidFill>
            <a:srgbClr val="00529B"/>
          </a:solidFill>
          <a:ln w="63500" cap="flat" cmpd="sng" algn="ctr">
            <a:solidFill>
              <a:srgbClr val="AF006E"/>
            </a:solidFill>
            <a:prstDash val="solid"/>
            <a:round/>
            <a:headEnd type="none" w="med" len="med"/>
            <a:tailEnd type="none" w="lg" len="lg"/>
          </a:ln>
          <a:effectLst/>
        </p:spPr>
      </p:cxnSp>
      <p:sp>
        <p:nvSpPr>
          <p:cNvPr id="24" name="Sourcing &amp; Vendor - Rectangle" hidden="1"/>
          <p:cNvSpPr/>
          <p:nvPr userDrawn="1"/>
        </p:nvSpPr>
        <p:spPr bwMode="gray">
          <a:xfrm>
            <a:off x="304800" y="1490494"/>
            <a:ext cx="11576050" cy="4389606"/>
          </a:xfrm>
          <a:prstGeom prst="rect">
            <a:avLst/>
          </a:prstGeom>
          <a:solidFill>
            <a:srgbClr val="00A8B4"/>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3" name="Sourcing &amp; Vendor - Line" hidden="1"/>
          <p:cNvCxnSpPr/>
          <p:nvPr userDrawn="1"/>
        </p:nvCxnSpPr>
        <p:spPr bwMode="auto">
          <a:xfrm>
            <a:off x="338138" y="311147"/>
            <a:ext cx="0" cy="596111"/>
          </a:xfrm>
          <a:prstGeom prst="line">
            <a:avLst/>
          </a:prstGeom>
          <a:solidFill>
            <a:srgbClr val="00529B"/>
          </a:solidFill>
          <a:ln w="63500" cap="flat" cmpd="sng" algn="ctr">
            <a:solidFill>
              <a:srgbClr val="00A8B4"/>
            </a:solidFill>
            <a:prstDash val="solid"/>
            <a:round/>
            <a:headEnd type="none" w="med" len="med"/>
            <a:tailEnd type="none" w="lg" len="lg"/>
          </a:ln>
          <a:effectLst/>
        </p:spPr>
      </p:cxnSp>
      <p:sp>
        <p:nvSpPr>
          <p:cNvPr id="18" name="Security &amp; Risk - Rectangle" hidden="1"/>
          <p:cNvSpPr/>
          <p:nvPr userDrawn="1"/>
        </p:nvSpPr>
        <p:spPr bwMode="gray">
          <a:xfrm>
            <a:off x="304800" y="1490494"/>
            <a:ext cx="11576050" cy="4389606"/>
          </a:xfrm>
          <a:prstGeom prst="rect">
            <a:avLst/>
          </a:prstGeom>
          <a:solidFill>
            <a:srgbClr val="E555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2" name="Security &amp; Risk - Line" hidden="1"/>
          <p:cNvCxnSpPr/>
          <p:nvPr userDrawn="1"/>
        </p:nvCxnSpPr>
        <p:spPr bwMode="auto">
          <a:xfrm>
            <a:off x="338138" y="311147"/>
            <a:ext cx="0" cy="596111"/>
          </a:xfrm>
          <a:prstGeom prst="line">
            <a:avLst/>
          </a:prstGeom>
          <a:solidFill>
            <a:srgbClr val="00529B"/>
          </a:solidFill>
          <a:ln w="63500" cap="flat" cmpd="sng" algn="ctr">
            <a:solidFill>
              <a:srgbClr val="E5550D"/>
            </a:solidFill>
            <a:prstDash val="solid"/>
            <a:round/>
            <a:headEnd type="none" w="med" len="med"/>
            <a:tailEnd type="none" w="lg" len="lg"/>
          </a:ln>
          <a:effectLst/>
        </p:spPr>
      </p:cxnSp>
      <p:sp>
        <p:nvSpPr>
          <p:cNvPr id="15" name="Infrastructure &amp; Ops - Rectangle" hidden="1"/>
          <p:cNvSpPr/>
          <p:nvPr userDrawn="1"/>
        </p:nvSpPr>
        <p:spPr bwMode="gray">
          <a:xfrm>
            <a:off x="304800" y="1490494"/>
            <a:ext cx="11576050" cy="4389606"/>
          </a:xfrm>
          <a:prstGeom prst="rect">
            <a:avLst/>
          </a:prstGeom>
          <a:solidFill>
            <a:srgbClr val="46A33F"/>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1" name="Infrastructure &amp; Ops - Line" hidden="1"/>
          <p:cNvCxnSpPr/>
          <p:nvPr userDrawn="1"/>
        </p:nvCxnSpPr>
        <p:spPr bwMode="auto">
          <a:xfrm>
            <a:off x="338138" y="311147"/>
            <a:ext cx="0" cy="596111"/>
          </a:xfrm>
          <a:prstGeom prst="line">
            <a:avLst/>
          </a:prstGeom>
          <a:solidFill>
            <a:srgbClr val="00529B"/>
          </a:solidFill>
          <a:ln w="63500" cap="flat" cmpd="sng" algn="ctr">
            <a:solidFill>
              <a:srgbClr val="46A33F"/>
            </a:solidFill>
            <a:prstDash val="solid"/>
            <a:round/>
            <a:headEnd type="none" w="med" len="med"/>
            <a:tailEnd type="none" w="lg" len="lg"/>
          </a:ln>
          <a:effectLst/>
        </p:spPr>
      </p:cxnSp>
      <p:sp>
        <p:nvSpPr>
          <p:cNvPr id="13" name="Ent Architecture - Rectangle" hidden="1"/>
          <p:cNvSpPr/>
          <p:nvPr userDrawn="1"/>
        </p:nvSpPr>
        <p:spPr bwMode="gray">
          <a:xfrm>
            <a:off x="304800" y="1490494"/>
            <a:ext cx="11576050" cy="4389606"/>
          </a:xfrm>
          <a:prstGeom prst="rect">
            <a:avLst/>
          </a:prstGeom>
          <a:solidFill>
            <a:srgbClr val="470E80"/>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0" name="Ent Architecture - Line" hidden="1"/>
          <p:cNvCxnSpPr/>
          <p:nvPr userDrawn="1"/>
        </p:nvCxnSpPr>
        <p:spPr bwMode="auto">
          <a:xfrm>
            <a:off x="338138" y="311147"/>
            <a:ext cx="0" cy="596111"/>
          </a:xfrm>
          <a:prstGeom prst="line">
            <a:avLst/>
          </a:prstGeom>
          <a:solidFill>
            <a:srgbClr val="00529B"/>
          </a:solidFill>
          <a:ln w="63500" cap="flat" cmpd="sng" algn="ctr">
            <a:solidFill>
              <a:srgbClr val="470E80"/>
            </a:solidFill>
            <a:prstDash val="solid"/>
            <a:round/>
            <a:headEnd type="none" w="med" len="med"/>
            <a:tailEnd type="none" w="lg" len="lg"/>
          </a:ln>
          <a:effectLst/>
        </p:spPr>
      </p:cxnSp>
      <p:sp>
        <p:nvSpPr>
          <p:cNvPr id="10" name="Applications -Rectangle" hidden="1"/>
          <p:cNvSpPr/>
          <p:nvPr userDrawn="1"/>
        </p:nvSpPr>
        <p:spPr bwMode="gray">
          <a:xfrm>
            <a:off x="304800" y="1490494"/>
            <a:ext cx="11576050" cy="4389606"/>
          </a:xfrm>
          <a:prstGeom prst="rect">
            <a:avLst/>
          </a:prstGeom>
          <a:solidFill>
            <a:srgbClr val="BC1C3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49" name="Applications - Line" hidden="1"/>
          <p:cNvCxnSpPr/>
          <p:nvPr userDrawn="1"/>
        </p:nvCxnSpPr>
        <p:spPr bwMode="auto">
          <a:xfrm>
            <a:off x="335754" y="311147"/>
            <a:ext cx="0" cy="596111"/>
          </a:xfrm>
          <a:prstGeom prst="line">
            <a:avLst/>
          </a:prstGeom>
          <a:solidFill>
            <a:srgbClr val="00529B"/>
          </a:solidFill>
          <a:ln w="63500" cap="flat" cmpd="sng" algn="ctr">
            <a:solidFill>
              <a:srgbClr val="BC1C33"/>
            </a:solidFill>
            <a:prstDash val="solid"/>
            <a:round/>
            <a:headEnd type="none" w="med" len="med"/>
            <a:tailEnd type="none" w="lg" len="lg"/>
          </a:ln>
          <a:effectLst/>
        </p:spPr>
      </p:cxnSp>
      <p:sp>
        <p:nvSpPr>
          <p:cNvPr id="3" name="Data &amp; Analytics - Rectangle" hidden="1"/>
          <p:cNvSpPr/>
          <p:nvPr userDrawn="1"/>
        </p:nvSpPr>
        <p:spPr bwMode="gray">
          <a:xfrm>
            <a:off x="304800" y="1490494"/>
            <a:ext cx="11576050" cy="4389606"/>
          </a:xfrm>
          <a:prstGeom prst="rect">
            <a:avLst/>
          </a:prstGeom>
          <a:solidFill>
            <a:srgbClr val="EE9A00"/>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6" name="Data &amp; Analytics - Line" hidden="1"/>
          <p:cNvCxnSpPr/>
          <p:nvPr userDrawn="1"/>
        </p:nvCxnSpPr>
        <p:spPr bwMode="auto">
          <a:xfrm>
            <a:off x="335754" y="311147"/>
            <a:ext cx="0" cy="596111"/>
          </a:xfrm>
          <a:prstGeom prst="line">
            <a:avLst/>
          </a:prstGeom>
          <a:solidFill>
            <a:srgbClr val="00529B"/>
          </a:solidFill>
          <a:ln w="63500" cap="flat" cmpd="sng" algn="ctr">
            <a:solidFill>
              <a:srgbClr val="EE9A00"/>
            </a:solidFill>
            <a:prstDash val="solid"/>
            <a:round/>
            <a:headEnd type="none" w="med" len="med"/>
            <a:tailEnd type="none" w="lg" len="lg"/>
          </a:ln>
          <a:effectLst/>
        </p:spPr>
      </p:cxnSp>
      <p:sp>
        <p:nvSpPr>
          <p:cNvPr id="27" name="Gartner - Rectangle"/>
          <p:cNvSpPr/>
          <p:nvPr userDrawn="1"/>
        </p:nvSpPr>
        <p:spPr bwMode="gray">
          <a:xfrm>
            <a:off x="304800" y="295872"/>
            <a:ext cx="11576050" cy="4389606"/>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Tree>
    <p:extLst>
      <p:ext uri="{BB962C8B-B14F-4D97-AF65-F5344CB8AC3E}">
        <p14:creationId xmlns:p14="http://schemas.microsoft.com/office/powerpoint/2010/main" val="237656187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EventCode_Title Slide">
    <p:bg>
      <p:bgPr>
        <a:solidFill>
          <a:schemeClr val="bg1"/>
        </a:solidFill>
        <a:effectLst/>
      </p:bgPr>
    </p:bg>
    <p:spTree>
      <p:nvGrpSpPr>
        <p:cNvPr id="1" name=""/>
        <p:cNvGrpSpPr/>
        <p:nvPr/>
      </p:nvGrpSpPr>
      <p:grpSpPr>
        <a:xfrm>
          <a:off x="0" y="0"/>
          <a:ext cx="0" cy="0"/>
          <a:chOff x="0" y="0"/>
          <a:chExt cx="0" cy="0"/>
        </a:xfrm>
      </p:grpSpPr>
      <p:sp>
        <p:nvSpPr>
          <p:cNvPr id="8" name="Text - Footnote Copyright"/>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2017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
        <p:nvSpPr>
          <p:cNvPr id="3" name="Rectangle - Blue"/>
          <p:cNvSpPr/>
          <p:nvPr userDrawn="1"/>
        </p:nvSpPr>
        <p:spPr bwMode="gray">
          <a:xfrm>
            <a:off x="304800" y="1490494"/>
            <a:ext cx="11576050" cy="4389606"/>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20" name="Text - Presenter Name"/>
          <p:cNvSpPr>
            <a:spLocks noGrp="1" noChangeArrowheads="1"/>
          </p:cNvSpPr>
          <p:nvPr>
            <p:ph type="subTitle" idx="1" hasCustomPrompt="1"/>
          </p:nvPr>
        </p:nvSpPr>
        <p:spPr bwMode="gray">
          <a:xfrm>
            <a:off x="460374" y="4297680"/>
            <a:ext cx="10941634" cy="387798"/>
          </a:xfrm>
          <a:prstGeom prst="rect">
            <a:avLst/>
          </a:prstGeom>
          <a:ln/>
        </p:spPr>
        <p:txBody>
          <a:bodyPr wrap="square" rIns="0" bIns="0" anchor="t" anchorCtr="0">
            <a:spAutoFit/>
          </a:bodyPr>
          <a:lstStyle>
            <a:lvl1pPr marL="0" indent="0" algn="l">
              <a:lnSpc>
                <a:spcPct val="90000"/>
              </a:lnSpc>
              <a:spcBef>
                <a:spcPts val="0"/>
              </a:spcBef>
              <a:spcAft>
                <a:spcPts val="600"/>
              </a:spcAft>
              <a:buFont typeface="Times" pitchFamily="18" charset="0"/>
              <a:buNone/>
              <a:defRPr sz="2800">
                <a:solidFill>
                  <a:srgbClr val="D9D9D9"/>
                </a:solidFill>
              </a:defRPr>
            </a:lvl1pPr>
          </a:lstStyle>
          <a:p>
            <a:r>
              <a:rPr lang="en-US" dirty="0" smtClean="0"/>
              <a:t>Speaker Name</a:t>
            </a:r>
            <a:endParaRPr lang="en-US" dirty="0"/>
          </a:p>
        </p:txBody>
      </p:sp>
      <p:sp>
        <p:nvSpPr>
          <p:cNvPr id="19" name="Text - Presentation Title"/>
          <p:cNvSpPr>
            <a:spLocks noGrp="1" noChangeArrowheads="1"/>
          </p:cNvSpPr>
          <p:nvPr>
            <p:ph type="ctrTitle" hasCustomPrompt="1"/>
          </p:nvPr>
        </p:nvSpPr>
        <p:spPr bwMode="gray">
          <a:xfrm>
            <a:off x="460375" y="3474720"/>
            <a:ext cx="10941633" cy="498598"/>
          </a:xfrm>
          <a:ln>
            <a:noFill/>
          </a:ln>
        </p:spPr>
        <p:txBody>
          <a:bodyPr wrap="square" tIns="0" bIns="0" anchor="b" anchorCtr="0">
            <a:spAutoFit/>
          </a:bodyPr>
          <a:lstStyle>
            <a:lvl1pPr>
              <a:lnSpc>
                <a:spcPct val="90000"/>
              </a:lnSpc>
              <a:spcBef>
                <a:spcPts val="1000"/>
              </a:spcBef>
              <a:spcAft>
                <a:spcPts val="300"/>
              </a:spcAft>
              <a:defRPr sz="3600" b="1" baseline="0">
                <a:solidFill>
                  <a:schemeClr val="bg1"/>
                </a:solidFill>
                <a:latin typeface="Arial"/>
                <a:cs typeface="Arial"/>
              </a:defRPr>
            </a:lvl1pPr>
          </a:lstStyle>
          <a:p>
            <a:r>
              <a:rPr lang="en-US" dirty="0" smtClean="0"/>
              <a:t>Title Here</a:t>
            </a:r>
            <a:endParaRPr lang="en-US" dirty="0"/>
          </a:p>
        </p:txBody>
      </p:sp>
      <p:pic>
        <p:nvPicPr>
          <p:cNvPr id="49" name="Logo - Gartne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527517" y="527050"/>
            <a:ext cx="2205696" cy="502730"/>
          </a:xfrm>
          <a:prstGeom prst="rect">
            <a:avLst/>
          </a:prstGeom>
        </p:spPr>
      </p:pic>
    </p:spTree>
    <p:extLst>
      <p:ext uri="{BB962C8B-B14F-4D97-AF65-F5344CB8AC3E}">
        <p14:creationId xmlns:p14="http://schemas.microsoft.com/office/powerpoint/2010/main" val="296838560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GTP_Summit_Title Slide">
    <p:bg>
      <p:bgPr>
        <a:solidFill>
          <a:schemeClr val="bg1"/>
        </a:solidFill>
        <a:effectLst/>
      </p:bgPr>
    </p:bg>
    <p:spTree>
      <p:nvGrpSpPr>
        <p:cNvPr id="1" name=""/>
        <p:cNvGrpSpPr/>
        <p:nvPr/>
      </p:nvGrpSpPr>
      <p:grpSpPr>
        <a:xfrm>
          <a:off x="0" y="0"/>
          <a:ext cx="0" cy="0"/>
          <a:chOff x="0" y="0"/>
          <a:chExt cx="0" cy="0"/>
        </a:xfrm>
      </p:grpSpPr>
      <p:sp>
        <p:nvSpPr>
          <p:cNvPr id="8" name="Text - Footnote Copyright"/>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2017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pic>
        <p:nvPicPr>
          <p:cNvPr id="60" name="Logo - TechInsight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8928100" y="311852"/>
            <a:ext cx="2935609" cy="655621"/>
          </a:xfrm>
          <a:prstGeom prst="rect">
            <a:avLst/>
          </a:prstGeom>
        </p:spPr>
      </p:pic>
      <p:pic>
        <p:nvPicPr>
          <p:cNvPr id="30" name="Logo - Gartner CIO Leadership" hidden="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939213" y="307975"/>
            <a:ext cx="2794000" cy="759969"/>
          </a:xfrm>
          <a:prstGeom prst="rect">
            <a:avLst/>
          </a:prstGeom>
        </p:spPr>
      </p:pic>
      <p:pic>
        <p:nvPicPr>
          <p:cNvPr id="9" name="Logo - Gartner Summits" hidden="1"/>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9633127" y="307975"/>
            <a:ext cx="2100086" cy="894637"/>
          </a:xfrm>
          <a:prstGeom prst="rect">
            <a:avLst/>
          </a:prstGeom>
        </p:spPr>
      </p:pic>
      <p:sp>
        <p:nvSpPr>
          <p:cNvPr id="28" name="CIO - Rectangle" hidden="1"/>
          <p:cNvSpPr/>
          <p:nvPr userDrawn="1"/>
        </p:nvSpPr>
        <p:spPr bwMode="gray">
          <a:xfrm>
            <a:off x="304800" y="1490494"/>
            <a:ext cx="11576050" cy="4389606"/>
          </a:xfrm>
          <a:prstGeom prst="rect">
            <a:avLst/>
          </a:prstGeom>
          <a:solidFill>
            <a:srgbClr val="00254C"/>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5" name="CIO - Line" hidden="1"/>
          <p:cNvCxnSpPr/>
          <p:nvPr userDrawn="1"/>
        </p:nvCxnSpPr>
        <p:spPr bwMode="auto">
          <a:xfrm>
            <a:off x="338138" y="311147"/>
            <a:ext cx="0" cy="596111"/>
          </a:xfrm>
          <a:prstGeom prst="line">
            <a:avLst/>
          </a:prstGeom>
          <a:solidFill>
            <a:srgbClr val="00529B"/>
          </a:solidFill>
          <a:ln w="63500" cap="flat" cmpd="sng" algn="ctr">
            <a:solidFill>
              <a:srgbClr val="00254C"/>
            </a:solidFill>
            <a:prstDash val="solid"/>
            <a:round/>
            <a:headEnd type="none" w="med" len="med"/>
            <a:tailEnd type="none" w="lg" len="lg"/>
          </a:ln>
          <a:effectLst/>
        </p:spPr>
      </p:cxnSp>
      <p:sp>
        <p:nvSpPr>
          <p:cNvPr id="26" name="Program &amp; Portfolio - Rectangle" hidden="1"/>
          <p:cNvSpPr/>
          <p:nvPr userDrawn="1"/>
        </p:nvSpPr>
        <p:spPr bwMode="gray">
          <a:xfrm>
            <a:off x="304800" y="1490494"/>
            <a:ext cx="11576050" cy="4389606"/>
          </a:xfrm>
          <a:prstGeom prst="rect">
            <a:avLst/>
          </a:prstGeom>
          <a:solidFill>
            <a:srgbClr val="AF006E"/>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4" name="Program &amp; Portfolio - Line" hidden="1"/>
          <p:cNvCxnSpPr/>
          <p:nvPr userDrawn="1"/>
        </p:nvCxnSpPr>
        <p:spPr bwMode="auto">
          <a:xfrm>
            <a:off x="338138" y="311147"/>
            <a:ext cx="0" cy="596111"/>
          </a:xfrm>
          <a:prstGeom prst="line">
            <a:avLst/>
          </a:prstGeom>
          <a:solidFill>
            <a:srgbClr val="00529B"/>
          </a:solidFill>
          <a:ln w="63500" cap="flat" cmpd="sng" algn="ctr">
            <a:solidFill>
              <a:srgbClr val="AF006E"/>
            </a:solidFill>
            <a:prstDash val="solid"/>
            <a:round/>
            <a:headEnd type="none" w="med" len="med"/>
            <a:tailEnd type="none" w="lg" len="lg"/>
          </a:ln>
          <a:effectLst/>
        </p:spPr>
      </p:cxnSp>
      <p:sp>
        <p:nvSpPr>
          <p:cNvPr id="24" name="Sourcing &amp; Vendor - Rectangle" hidden="1"/>
          <p:cNvSpPr/>
          <p:nvPr userDrawn="1"/>
        </p:nvSpPr>
        <p:spPr bwMode="gray">
          <a:xfrm>
            <a:off x="304800" y="1490494"/>
            <a:ext cx="11576050" cy="4389606"/>
          </a:xfrm>
          <a:prstGeom prst="rect">
            <a:avLst/>
          </a:prstGeom>
          <a:solidFill>
            <a:srgbClr val="00A8B4"/>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3" name="Sourcing &amp; Vendor - Line" hidden="1"/>
          <p:cNvCxnSpPr/>
          <p:nvPr userDrawn="1"/>
        </p:nvCxnSpPr>
        <p:spPr bwMode="auto">
          <a:xfrm>
            <a:off x="338138" y="311147"/>
            <a:ext cx="0" cy="596111"/>
          </a:xfrm>
          <a:prstGeom prst="line">
            <a:avLst/>
          </a:prstGeom>
          <a:solidFill>
            <a:srgbClr val="00529B"/>
          </a:solidFill>
          <a:ln w="63500" cap="flat" cmpd="sng" algn="ctr">
            <a:solidFill>
              <a:srgbClr val="00A8B4"/>
            </a:solidFill>
            <a:prstDash val="solid"/>
            <a:round/>
            <a:headEnd type="none" w="med" len="med"/>
            <a:tailEnd type="none" w="lg" len="lg"/>
          </a:ln>
          <a:effectLst/>
        </p:spPr>
      </p:cxnSp>
      <p:sp>
        <p:nvSpPr>
          <p:cNvPr id="18" name="Security &amp; Risk - Rectangle" hidden="1"/>
          <p:cNvSpPr/>
          <p:nvPr userDrawn="1"/>
        </p:nvSpPr>
        <p:spPr bwMode="gray">
          <a:xfrm>
            <a:off x="304800" y="1490494"/>
            <a:ext cx="11576050" cy="4389606"/>
          </a:xfrm>
          <a:prstGeom prst="rect">
            <a:avLst/>
          </a:prstGeom>
          <a:solidFill>
            <a:srgbClr val="E555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2" name="Security &amp; Risk - Line" hidden="1"/>
          <p:cNvCxnSpPr/>
          <p:nvPr userDrawn="1"/>
        </p:nvCxnSpPr>
        <p:spPr bwMode="auto">
          <a:xfrm>
            <a:off x="338138" y="311147"/>
            <a:ext cx="0" cy="596111"/>
          </a:xfrm>
          <a:prstGeom prst="line">
            <a:avLst/>
          </a:prstGeom>
          <a:solidFill>
            <a:srgbClr val="00529B"/>
          </a:solidFill>
          <a:ln w="63500" cap="flat" cmpd="sng" algn="ctr">
            <a:solidFill>
              <a:srgbClr val="E5550D"/>
            </a:solidFill>
            <a:prstDash val="solid"/>
            <a:round/>
            <a:headEnd type="none" w="med" len="med"/>
            <a:tailEnd type="none" w="lg" len="lg"/>
          </a:ln>
          <a:effectLst/>
        </p:spPr>
      </p:cxnSp>
      <p:sp>
        <p:nvSpPr>
          <p:cNvPr id="15" name="Infrastructure &amp; Ops - Rectangle" hidden="1"/>
          <p:cNvSpPr/>
          <p:nvPr userDrawn="1"/>
        </p:nvSpPr>
        <p:spPr bwMode="gray">
          <a:xfrm>
            <a:off x="304800" y="1490494"/>
            <a:ext cx="11576050" cy="4389606"/>
          </a:xfrm>
          <a:prstGeom prst="rect">
            <a:avLst/>
          </a:prstGeom>
          <a:solidFill>
            <a:srgbClr val="46A33F"/>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1" name="Infrastructure &amp; Ops - Line" hidden="1"/>
          <p:cNvCxnSpPr/>
          <p:nvPr userDrawn="1"/>
        </p:nvCxnSpPr>
        <p:spPr bwMode="auto">
          <a:xfrm>
            <a:off x="338138" y="311147"/>
            <a:ext cx="0" cy="596111"/>
          </a:xfrm>
          <a:prstGeom prst="line">
            <a:avLst/>
          </a:prstGeom>
          <a:solidFill>
            <a:srgbClr val="00529B"/>
          </a:solidFill>
          <a:ln w="63500" cap="flat" cmpd="sng" algn="ctr">
            <a:solidFill>
              <a:srgbClr val="46A33F"/>
            </a:solidFill>
            <a:prstDash val="solid"/>
            <a:round/>
            <a:headEnd type="none" w="med" len="med"/>
            <a:tailEnd type="none" w="lg" len="lg"/>
          </a:ln>
          <a:effectLst/>
        </p:spPr>
      </p:cxnSp>
      <p:sp>
        <p:nvSpPr>
          <p:cNvPr id="13" name="Ent Architecture - Rectangle" hidden="1"/>
          <p:cNvSpPr/>
          <p:nvPr userDrawn="1"/>
        </p:nvSpPr>
        <p:spPr bwMode="gray">
          <a:xfrm>
            <a:off x="304800" y="1490494"/>
            <a:ext cx="11576050" cy="4389606"/>
          </a:xfrm>
          <a:prstGeom prst="rect">
            <a:avLst/>
          </a:prstGeom>
          <a:solidFill>
            <a:srgbClr val="470E80"/>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50" name="Ent Architecture - Line" hidden="1"/>
          <p:cNvCxnSpPr/>
          <p:nvPr userDrawn="1"/>
        </p:nvCxnSpPr>
        <p:spPr bwMode="auto">
          <a:xfrm>
            <a:off x="338138" y="311147"/>
            <a:ext cx="0" cy="596111"/>
          </a:xfrm>
          <a:prstGeom prst="line">
            <a:avLst/>
          </a:prstGeom>
          <a:solidFill>
            <a:srgbClr val="00529B"/>
          </a:solidFill>
          <a:ln w="63500" cap="flat" cmpd="sng" algn="ctr">
            <a:solidFill>
              <a:srgbClr val="470E80"/>
            </a:solidFill>
            <a:prstDash val="solid"/>
            <a:round/>
            <a:headEnd type="none" w="med" len="med"/>
            <a:tailEnd type="none" w="lg" len="lg"/>
          </a:ln>
          <a:effectLst/>
        </p:spPr>
      </p:cxnSp>
      <p:sp>
        <p:nvSpPr>
          <p:cNvPr id="10" name="Applications -Rectangle" hidden="1"/>
          <p:cNvSpPr/>
          <p:nvPr userDrawn="1"/>
        </p:nvSpPr>
        <p:spPr bwMode="gray">
          <a:xfrm>
            <a:off x="304800" y="1490494"/>
            <a:ext cx="11576050" cy="4389606"/>
          </a:xfrm>
          <a:prstGeom prst="rect">
            <a:avLst/>
          </a:prstGeom>
          <a:solidFill>
            <a:srgbClr val="C51D3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49" name="Applications - Line" hidden="1"/>
          <p:cNvCxnSpPr/>
          <p:nvPr userDrawn="1"/>
        </p:nvCxnSpPr>
        <p:spPr bwMode="auto">
          <a:xfrm>
            <a:off x="335754" y="311147"/>
            <a:ext cx="0" cy="596111"/>
          </a:xfrm>
          <a:prstGeom prst="line">
            <a:avLst/>
          </a:prstGeom>
          <a:solidFill>
            <a:srgbClr val="00529B"/>
          </a:solidFill>
          <a:ln w="63500" cap="flat" cmpd="sng" algn="ctr">
            <a:solidFill>
              <a:srgbClr val="C51D35"/>
            </a:solidFill>
            <a:prstDash val="solid"/>
            <a:round/>
            <a:headEnd type="none" w="med" len="med"/>
            <a:tailEnd type="none" w="lg" len="lg"/>
          </a:ln>
          <a:effectLst/>
        </p:spPr>
      </p:cxnSp>
      <p:sp>
        <p:nvSpPr>
          <p:cNvPr id="3" name="Data &amp; Analytics - Rectangle" hidden="1"/>
          <p:cNvSpPr/>
          <p:nvPr userDrawn="1"/>
        </p:nvSpPr>
        <p:spPr bwMode="gray">
          <a:xfrm>
            <a:off x="304800" y="1490494"/>
            <a:ext cx="11576050" cy="4389606"/>
          </a:xfrm>
          <a:prstGeom prst="rect">
            <a:avLst/>
          </a:prstGeom>
          <a:solidFill>
            <a:srgbClr val="EE9A00"/>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6" name="Data &amp; Analytics - Line" hidden="1"/>
          <p:cNvCxnSpPr/>
          <p:nvPr userDrawn="1"/>
        </p:nvCxnSpPr>
        <p:spPr bwMode="auto">
          <a:xfrm>
            <a:off x="335754" y="311147"/>
            <a:ext cx="0" cy="596111"/>
          </a:xfrm>
          <a:prstGeom prst="line">
            <a:avLst/>
          </a:prstGeom>
          <a:solidFill>
            <a:srgbClr val="00529B"/>
          </a:solidFill>
          <a:ln w="63500" cap="flat" cmpd="sng" algn="ctr">
            <a:solidFill>
              <a:srgbClr val="EE9A00"/>
            </a:solidFill>
            <a:prstDash val="solid"/>
            <a:round/>
            <a:headEnd type="none" w="med" len="med"/>
            <a:tailEnd type="none" w="lg" len="lg"/>
          </a:ln>
          <a:effectLst/>
        </p:spPr>
      </p:cxnSp>
      <p:sp>
        <p:nvSpPr>
          <p:cNvPr id="27" name="Gartner - Rectangle" hidden="1"/>
          <p:cNvSpPr/>
          <p:nvPr userDrawn="1"/>
        </p:nvSpPr>
        <p:spPr bwMode="gray">
          <a:xfrm>
            <a:off x="304800" y="1490494"/>
            <a:ext cx="11576050" cy="4389606"/>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cxnSp>
        <p:nvCxnSpPr>
          <p:cNvPr id="29" name="Gartner - Line" hidden="1"/>
          <p:cNvCxnSpPr/>
          <p:nvPr userDrawn="1"/>
        </p:nvCxnSpPr>
        <p:spPr bwMode="auto">
          <a:xfrm>
            <a:off x="335754" y="311147"/>
            <a:ext cx="0" cy="596111"/>
          </a:xfrm>
          <a:prstGeom prst="line">
            <a:avLst/>
          </a:prstGeom>
          <a:solidFill>
            <a:srgbClr val="00529B"/>
          </a:solidFill>
          <a:ln w="63500" cap="flat" cmpd="sng" algn="ctr">
            <a:solidFill>
              <a:schemeClr val="accent1"/>
            </a:solidFill>
            <a:prstDash val="solid"/>
            <a:round/>
            <a:headEnd type="none" w="med" len="med"/>
            <a:tailEnd type="none" w="lg" len="lg"/>
          </a:ln>
          <a:effectLst/>
        </p:spPr>
      </p:cxnSp>
      <p:sp>
        <p:nvSpPr>
          <p:cNvPr id="20" name="Text - Presenter Name"/>
          <p:cNvSpPr>
            <a:spLocks noGrp="1" noChangeArrowheads="1"/>
          </p:cNvSpPr>
          <p:nvPr>
            <p:ph type="subTitle" idx="1" hasCustomPrompt="1"/>
          </p:nvPr>
        </p:nvSpPr>
        <p:spPr bwMode="gray">
          <a:xfrm>
            <a:off x="460374" y="4297680"/>
            <a:ext cx="10941634" cy="387798"/>
          </a:xfrm>
          <a:prstGeom prst="rect">
            <a:avLst/>
          </a:prstGeom>
          <a:ln/>
        </p:spPr>
        <p:txBody>
          <a:bodyPr wrap="square" rIns="0" bIns="0" anchor="t" anchorCtr="0">
            <a:spAutoFit/>
          </a:bodyPr>
          <a:lstStyle>
            <a:lvl1pPr marL="0" indent="0" algn="l">
              <a:lnSpc>
                <a:spcPct val="90000"/>
              </a:lnSpc>
              <a:spcBef>
                <a:spcPts val="0"/>
              </a:spcBef>
              <a:spcAft>
                <a:spcPts val="600"/>
              </a:spcAft>
              <a:buFont typeface="Times" pitchFamily="18" charset="0"/>
              <a:buNone/>
              <a:defRPr sz="2800">
                <a:solidFill>
                  <a:schemeClr val="bg1"/>
                </a:solidFill>
              </a:defRPr>
            </a:lvl1pPr>
          </a:lstStyle>
          <a:p>
            <a:r>
              <a:rPr lang="en-US" dirty="0" smtClean="0"/>
              <a:t>Speaker Name</a:t>
            </a:r>
            <a:endParaRPr lang="en-US" dirty="0"/>
          </a:p>
        </p:txBody>
      </p:sp>
      <p:sp>
        <p:nvSpPr>
          <p:cNvPr id="19" name="Text - Presentation Title"/>
          <p:cNvSpPr>
            <a:spLocks noGrp="1" noChangeArrowheads="1"/>
          </p:cNvSpPr>
          <p:nvPr>
            <p:ph type="ctrTitle" hasCustomPrompt="1"/>
          </p:nvPr>
        </p:nvSpPr>
        <p:spPr bwMode="gray">
          <a:xfrm>
            <a:off x="460375" y="3474720"/>
            <a:ext cx="10941633" cy="498598"/>
          </a:xfrm>
          <a:ln>
            <a:noFill/>
          </a:ln>
        </p:spPr>
        <p:txBody>
          <a:bodyPr wrap="square" tIns="0" bIns="0" anchor="b" anchorCtr="0">
            <a:spAutoFit/>
          </a:bodyPr>
          <a:lstStyle>
            <a:lvl1pPr>
              <a:lnSpc>
                <a:spcPct val="90000"/>
              </a:lnSpc>
              <a:spcBef>
                <a:spcPts val="1000"/>
              </a:spcBef>
              <a:spcAft>
                <a:spcPts val="300"/>
              </a:spcAft>
              <a:defRPr sz="3600" b="1" baseline="0">
                <a:solidFill>
                  <a:schemeClr val="bg1"/>
                </a:solidFill>
                <a:latin typeface="Arial"/>
                <a:cs typeface="Arial"/>
              </a:defRPr>
            </a:lvl1pPr>
          </a:lstStyle>
          <a:p>
            <a:r>
              <a:rPr lang="en-US" dirty="0" smtClean="0"/>
              <a:t>Title Here</a:t>
            </a:r>
            <a:endParaRPr lang="en-US" dirty="0"/>
          </a:p>
        </p:txBody>
      </p:sp>
      <p:sp>
        <p:nvSpPr>
          <p:cNvPr id="31" name="Text - Summit Name"/>
          <p:cNvSpPr>
            <a:spLocks noGrp="1"/>
          </p:cNvSpPr>
          <p:nvPr>
            <p:ph type="body" sz="quarter" idx="10"/>
          </p:nvPr>
        </p:nvSpPr>
        <p:spPr bwMode="gray">
          <a:xfrm>
            <a:off x="500754" y="348321"/>
            <a:ext cx="8427345" cy="276999"/>
          </a:xfrm>
        </p:spPr>
        <p:txBody>
          <a:bodyPr wrap="square" anchor="t" anchorCtr="0">
            <a:spAutoFit/>
          </a:bodyPr>
          <a:lstStyle>
            <a:lvl1pPr marL="0" indent="0">
              <a:lnSpc>
                <a:spcPct val="90000"/>
              </a:lnSpc>
              <a:spcBef>
                <a:spcPts val="0"/>
              </a:spcBef>
              <a:spcAft>
                <a:spcPts val="0"/>
              </a:spcAft>
              <a:buFontTx/>
              <a:buNone/>
              <a:defRPr sz="2000" b="1">
                <a:solidFill>
                  <a:schemeClr val="tx1"/>
                </a:solidFill>
                <a:latin typeface="Arial" panose="020B0604020202020204" pitchFamily="34" charset="0"/>
                <a:cs typeface="Arial" panose="020B0604020202020204" pitchFamily="34" charset="0"/>
              </a:defRPr>
            </a:lvl1pPr>
            <a:lvl2pPr marL="0" indent="0">
              <a:lnSpc>
                <a:spcPct val="90000"/>
              </a:lnSpc>
              <a:spcBef>
                <a:spcPts val="600"/>
              </a:spcBef>
              <a:spcAft>
                <a:spcPts val="0"/>
              </a:spcAft>
              <a:buFontTx/>
              <a:buNone/>
              <a:defRPr sz="1200" b="1" baseline="0">
                <a:solidFill>
                  <a:schemeClr val="tx1"/>
                </a:solidFill>
                <a:latin typeface="Arial" panose="020B0604020202020204" pitchFamily="34" charset="0"/>
                <a:cs typeface="Arial" panose="020B0604020202020204" pitchFamily="34" charset="0"/>
              </a:defRPr>
            </a:lvl2pPr>
            <a:lvl3pPr marL="731520" indent="0">
              <a:buFontTx/>
              <a:buNone/>
              <a:defRPr/>
            </a:lvl3pPr>
            <a:lvl4pPr marL="1097280" indent="0">
              <a:buFontTx/>
              <a:buNone/>
              <a:defRPr/>
            </a:lvl4pPr>
            <a:lvl5pPr marL="1463040" indent="0">
              <a:buFontTx/>
              <a:buNone/>
              <a:defRPr/>
            </a:lvl5pPr>
          </a:lstStyle>
          <a:p>
            <a:pPr lvl="0"/>
            <a:r>
              <a:rPr lang="en-US" smtClean="0"/>
              <a:t>Click to edit Master text styles</a:t>
            </a:r>
          </a:p>
        </p:txBody>
      </p:sp>
      <p:sp>
        <p:nvSpPr>
          <p:cNvPr id="2" name="Text - Summit 2017"/>
          <p:cNvSpPr txBox="1"/>
          <p:nvPr userDrawn="1"/>
        </p:nvSpPr>
        <p:spPr>
          <a:xfrm>
            <a:off x="493611" y="619345"/>
            <a:ext cx="1580561" cy="276999"/>
          </a:xfrm>
          <a:prstGeom prst="rect">
            <a:avLst/>
          </a:prstGeom>
          <a:noFill/>
        </p:spPr>
        <p:txBody>
          <a:bodyPr wrap="none" lIns="0" tIns="0" rIns="0" bIns="0" rtlCol="0" anchor="ctr" anchorCtr="0">
            <a:spAutoFit/>
          </a:bodyPr>
          <a:lstStyle/>
          <a:p>
            <a:pPr algn="l">
              <a:defRPr/>
            </a:pPr>
            <a:r>
              <a:rPr lang="en-US" sz="2000" b="1" dirty="0" smtClean="0">
                <a:solidFill>
                  <a:srgbClr val="B2B2B2"/>
                </a:solidFill>
              </a:rPr>
              <a:t>Summit </a:t>
            </a:r>
            <a:r>
              <a:rPr lang="en-US" sz="2000" b="1" dirty="0" smtClean="0">
                <a:solidFill>
                  <a:srgbClr val="FFFFFF">
                    <a:lumMod val="65000"/>
                  </a:srgbClr>
                </a:solidFill>
              </a:rPr>
              <a:t>2017</a:t>
            </a:r>
          </a:p>
        </p:txBody>
      </p:sp>
      <p:sp>
        <p:nvSpPr>
          <p:cNvPr id="25" name="Text - Summit Date"/>
          <p:cNvSpPr>
            <a:spLocks noGrp="1"/>
          </p:cNvSpPr>
          <p:nvPr>
            <p:ph type="body" sz="quarter" idx="11" hasCustomPrompt="1"/>
          </p:nvPr>
        </p:nvSpPr>
        <p:spPr bwMode="gray">
          <a:xfrm>
            <a:off x="500754" y="972204"/>
            <a:ext cx="8427345" cy="166199"/>
          </a:xfrm>
        </p:spPr>
        <p:txBody>
          <a:bodyPr wrap="square" anchor="t" anchorCtr="0">
            <a:spAutoFit/>
          </a:bodyPr>
          <a:lstStyle>
            <a:lvl1pPr marL="0" indent="0">
              <a:lnSpc>
                <a:spcPct val="90000"/>
              </a:lnSpc>
              <a:spcBef>
                <a:spcPts val="0"/>
              </a:spcBef>
              <a:spcAft>
                <a:spcPts val="0"/>
              </a:spcAft>
              <a:buFontTx/>
              <a:buNone/>
              <a:defRPr sz="1200" b="1">
                <a:solidFill>
                  <a:schemeClr val="tx1"/>
                </a:solidFill>
                <a:latin typeface="+mj-lt"/>
                <a:cs typeface="Arial" panose="020B0604020202020204" pitchFamily="34" charset="0"/>
              </a:defRPr>
            </a:lvl1pPr>
            <a:lvl2pPr marL="0" indent="0">
              <a:lnSpc>
                <a:spcPct val="90000"/>
              </a:lnSpc>
              <a:spcBef>
                <a:spcPts val="600"/>
              </a:spcBef>
              <a:spcAft>
                <a:spcPts val="0"/>
              </a:spcAft>
              <a:buFontTx/>
              <a:buNone/>
              <a:defRPr sz="1200" b="1" baseline="0">
                <a:solidFill>
                  <a:srgbClr val="B2B2B2"/>
                </a:solidFill>
                <a:latin typeface="Arial" panose="020B0604020202020204" pitchFamily="34" charset="0"/>
                <a:cs typeface="Arial" panose="020B0604020202020204" pitchFamily="34" charset="0"/>
              </a:defRPr>
            </a:lvl2pPr>
            <a:lvl3pPr marL="731520" indent="0">
              <a:buFontTx/>
              <a:buNone/>
              <a:defRPr/>
            </a:lvl3pPr>
            <a:lvl4pPr marL="1097280" indent="0">
              <a:buFontTx/>
              <a:buNone/>
              <a:defRPr/>
            </a:lvl4pPr>
            <a:lvl5pPr marL="1463040" indent="0">
              <a:buFontTx/>
              <a:buNone/>
              <a:defRPr/>
            </a:lvl5pPr>
          </a:lstStyle>
          <a:p>
            <a:pPr lvl="0"/>
            <a:r>
              <a:rPr lang="en-US" dirty="0" smtClean="0"/>
              <a:t>First level Date</a:t>
            </a:r>
          </a:p>
        </p:txBody>
      </p:sp>
    </p:spTree>
    <p:extLst>
      <p:ext uri="{BB962C8B-B14F-4D97-AF65-F5344CB8AC3E}">
        <p14:creationId xmlns:p14="http://schemas.microsoft.com/office/powerpoint/2010/main" val="72270317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a:lstStyle/>
          <a:p>
            <a:r>
              <a:rPr lang="en-US" smtClean="0"/>
              <a:t>Click to edit Master title style</a:t>
            </a:r>
            <a:endParaRPr lang="en-US" dirty="0"/>
          </a:p>
        </p:txBody>
      </p:sp>
      <p:sp>
        <p:nvSpPr>
          <p:cNvPr id="7" name="Text Placeholder 6"/>
          <p:cNvSpPr>
            <a:spLocks noGrp="1"/>
          </p:cNvSpPr>
          <p:nvPr>
            <p:ph type="body" sz="quarter" idx="10"/>
          </p:nvPr>
        </p:nvSpPr>
        <p:spPr bwMode="gray"/>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2691434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Font typeface="+mj-lt"/>
              <a:buAutoNum type="arabicPeriod"/>
              <a:defRPr/>
            </a:lvl1pPr>
            <a:lvl2pPr marL="777240">
              <a:defRPr/>
            </a:lvl2pPr>
            <a:lvl3pPr marL="1051560">
              <a:defRPr/>
            </a:lvl3pPr>
            <a:lvl4pPr marL="1371600">
              <a:defRPr/>
            </a:lvl4pPr>
            <a:lvl5pPr marL="164592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8688019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ClrTx/>
              <a:buFont typeface="+mj-lt"/>
              <a:buAutoNum type="arabicPeriod"/>
              <a:defRPr>
                <a:solidFill>
                  <a:srgbClr val="919191"/>
                </a:solidFill>
              </a:defRPr>
            </a:lvl1pPr>
            <a:lvl2pPr marL="777240">
              <a:buClrTx/>
              <a:defRPr>
                <a:solidFill>
                  <a:srgbClr val="919191"/>
                </a:solidFill>
              </a:defRPr>
            </a:lvl2pPr>
            <a:lvl3pPr marL="1051560">
              <a:buClrTx/>
              <a:defRPr>
                <a:solidFill>
                  <a:srgbClr val="919191"/>
                </a:solidFill>
              </a:defRPr>
            </a:lvl3pPr>
            <a:lvl4pPr marL="1371600">
              <a:buClrTx/>
              <a:defRPr>
                <a:solidFill>
                  <a:srgbClr val="919191"/>
                </a:solidFill>
              </a:defRPr>
            </a:lvl4pPr>
            <a:lvl5pPr marL="1645920">
              <a:buClrTx/>
              <a:defRPr>
                <a:solidFill>
                  <a:srgbClr val="91919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3109740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304800" y="1325563"/>
            <a:ext cx="5670550"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2"/>
          </p:nvPr>
        </p:nvSpPr>
        <p:spPr bwMode="gray">
          <a:xfrm>
            <a:off x="6218238" y="1325563"/>
            <a:ext cx="5662612"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3520358703"/>
      </p:ext>
    </p:extLst>
  </p:cSld>
  <p:clrMapOvr>
    <a:masterClrMapping/>
  </p:clrMapOv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alf-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5670549"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1" y="228600"/>
            <a:ext cx="5670550"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566070357"/>
      </p:ext>
    </p:extLst>
  </p:cSld>
  <p:clrMapOvr>
    <a:masterClrMapping/>
  </p:clrMapOvr>
  <p:transition/>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SPA Full">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5" name="Content Placeholder 4"/>
          <p:cNvSpPr>
            <a:spLocks noGrp="1"/>
          </p:cNvSpPr>
          <p:nvPr>
            <p:ph sz="quarter" idx="11"/>
          </p:nvPr>
        </p:nvSpPr>
        <p:spPr bwMode="gray">
          <a:xfrm>
            <a:off x="304800" y="1325563"/>
            <a:ext cx="11576050" cy="4554537"/>
          </a:xfrm>
        </p:spPr>
        <p:txBody>
          <a:bodyPr/>
          <a:lstStyle>
            <a:lvl1pPr marL="0" indent="0">
              <a:buClr>
                <a:schemeClr val="bg1"/>
              </a:buClr>
              <a:buNone/>
              <a:defRPr>
                <a:solidFill>
                  <a:schemeClr val="bg1"/>
                </a:solidFill>
              </a:defRPr>
            </a:lvl1pPr>
            <a:lvl2pPr marL="274320" indent="-274320">
              <a:buClr>
                <a:schemeClr val="bg1"/>
              </a:buClr>
              <a:buFont typeface="Wingdings" panose="05000000000000000000" pitchFamily="2" charset="2"/>
              <a:buChar char="§"/>
              <a:defRPr sz="2400">
                <a:solidFill>
                  <a:schemeClr val="bg1"/>
                </a:solidFill>
              </a:defRPr>
            </a:lvl2pPr>
            <a:lvl3pPr marL="594360" indent="-274320">
              <a:buClr>
                <a:schemeClr val="bg1"/>
              </a:buClr>
              <a:buFont typeface="Arial" panose="020B0604020202020204" pitchFamily="34" charset="0"/>
              <a:buChar char="–"/>
              <a:defRPr sz="2200">
                <a:solidFill>
                  <a:schemeClr val="bg1"/>
                </a:solidFill>
              </a:defRPr>
            </a:lvl3pPr>
            <a:lvl4pPr marL="914400" indent="-274320">
              <a:buClr>
                <a:schemeClr val="bg1"/>
              </a:buClr>
              <a:buFont typeface="Wingdings" panose="05000000000000000000" pitchFamily="2" charset="2"/>
              <a:buChar char="§"/>
              <a:defRPr>
                <a:solidFill>
                  <a:schemeClr val="bg1"/>
                </a:solidFill>
              </a:defRPr>
            </a:lvl4pPr>
            <a:lvl5pPr marL="1234440" indent="-27432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08436833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bwMode="gray">
          <a:xfrm>
            <a:off x="304800" y="945753"/>
            <a:ext cx="11576050" cy="1029537"/>
          </a:xfrm>
          <a:solidFill>
            <a:srgbClr val="00529B"/>
          </a:solidFill>
        </p:spPr>
        <p:txBody>
          <a:bodyPr lIns="0" tIns="0" rIns="91440" bIns="0" anchor="ctr" anchorCtr="0">
            <a:noAutofit/>
          </a:bodyPr>
          <a:lstStyle>
            <a:lvl1pPr marL="146304" indent="0">
              <a:lnSpc>
                <a:spcPct val="90000"/>
              </a:lnSpc>
              <a:buNone/>
              <a:defRPr>
                <a:solidFill>
                  <a:schemeClr val="bg1"/>
                </a:solidFill>
              </a:defRPr>
            </a:lvl1pPr>
          </a:lstStyle>
          <a:p>
            <a:pPr lvl="0"/>
            <a:r>
              <a:rPr lang="en-US" smtClean="0"/>
              <a:t>Click to edit Master text styles</a:t>
            </a:r>
          </a:p>
        </p:txBody>
      </p:sp>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8"/>
          </p:nvPr>
        </p:nvSpPr>
        <p:spPr bwMode="gray">
          <a:xfrm>
            <a:off x="317500" y="2111375"/>
            <a:ext cx="5657850" cy="3768725"/>
          </a:xfrm>
        </p:spPr>
        <p:txBody>
          <a:bodyPr/>
          <a:lstStyle>
            <a:lvl1pPr marL="0" indent="0">
              <a:buFontTx/>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9"/>
          </p:nvPr>
        </p:nvSpPr>
        <p:spPr bwMode="gray">
          <a:xfrm>
            <a:off x="6218238" y="2111375"/>
            <a:ext cx="5662612" cy="3768725"/>
          </a:xfrm>
        </p:spPr>
        <p:txBody>
          <a:bodyPr/>
          <a:lstStyle>
            <a:lvl1pPr marL="0" indent="0">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5053527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orient="horz" pos="1330">
          <p15:clr>
            <a:srgbClr val="5ACBF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bwMode="gray">
          <a:xfrm>
            <a:off x="304800" y="1325564"/>
            <a:ext cx="11576049" cy="4554536"/>
          </a:xfrm>
        </p:spPr>
        <p:txBody>
          <a:bodyPr/>
          <a:lstStyle>
            <a:lvl1pPr marL="411163" indent="-411163">
              <a:buClr>
                <a:schemeClr val="accent6"/>
              </a:buClr>
              <a:buFont typeface="Wingdings" panose="05000000000000000000" pitchFamily="2" charset="2"/>
              <a:buChar char="ü"/>
              <a:defRPr/>
            </a:lvl1pPr>
            <a:lvl2pPr marL="777240" indent="-274320">
              <a:buClr>
                <a:schemeClr val="accent6"/>
              </a:buClr>
              <a:defRPr/>
            </a:lvl2pPr>
            <a:lvl3pPr marL="1051560" indent="-273037">
              <a:buClr>
                <a:schemeClr val="accent6"/>
              </a:buClr>
              <a:buFont typeface="Wingdings" panose="05000000000000000000" pitchFamily="2" charset="2"/>
              <a:buChar char="§"/>
              <a:defRPr/>
            </a:lvl3pPr>
            <a:lvl4pPr marL="1371600" indent="-274320">
              <a:buClr>
                <a:schemeClr val="accent6"/>
              </a:buClr>
              <a:buFont typeface="Arial" panose="020B060402020202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9128428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7" name="Title 6"/>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0" indent="0">
              <a:lnSpc>
                <a:spcPct val="90000"/>
              </a:lnSpc>
              <a:buNone/>
              <a:defRPr b="1"/>
            </a:lvl1pPr>
            <a:lvl2pPr marL="548640" indent="-274320">
              <a:lnSpc>
                <a:spcPct val="90000"/>
              </a:lnSpc>
              <a:buClr>
                <a:srgbClr val="00529B"/>
              </a:buClr>
              <a:buFont typeface="Wingdings" panose="05000000000000000000" pitchFamily="2" charset="2"/>
              <a:buChar char="§"/>
              <a:defRPr/>
            </a:lvl2pPr>
            <a:lvl3pPr marL="868680" indent="-274320">
              <a:lnSpc>
                <a:spcPct val="90000"/>
              </a:lnSpc>
              <a:buFont typeface="Arial" panose="020B0604020202020204" pitchFamily="34" charset="0"/>
              <a:buChar char="–"/>
              <a:defRPr/>
            </a:lvl3pPr>
            <a:lvl4pPr marL="1143000" indent="-274320">
              <a:lnSpc>
                <a:spcPct val="90000"/>
              </a:lnSpc>
              <a:buFont typeface="Wingdings" panose="05000000000000000000" pitchFamily="2" charset="2"/>
              <a:buChar char="§"/>
              <a:defRPr/>
            </a:lvl4pPr>
            <a:lvl5pPr marL="1463040" indent="-274320">
              <a:lnSpc>
                <a:spcPct val="90000"/>
              </a:lnSpc>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9971385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365760" indent="-365760">
              <a:spcBef>
                <a:spcPts val="300"/>
              </a:spcBef>
              <a:buSzPct val="80000"/>
              <a:buFont typeface="Wingdings 3" panose="05040102010807070707" pitchFamily="18" charset="2"/>
              <a:buChar char="u"/>
              <a:defRPr b="1"/>
            </a:lvl1pPr>
            <a:lvl2pPr marL="731520">
              <a:spcBef>
                <a:spcPts val="300"/>
              </a:spcBef>
              <a:defRPr/>
            </a:lvl2pPr>
            <a:lvl3pPr marL="1005840">
              <a:spcBef>
                <a:spcPts val="300"/>
              </a:spcBef>
              <a:defRPr/>
            </a:lvl3pPr>
            <a:lvl4pPr marL="1325880">
              <a:spcBef>
                <a:spcPts val="300"/>
              </a:spcBef>
              <a:defRPr/>
            </a:lvl4pPr>
            <a:lvl5pPr marL="1600200">
              <a:spcBef>
                <a:spcPts val="3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357890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a:xfrm>
            <a:off x="304800" y="228600"/>
            <a:ext cx="9343053" cy="535531"/>
          </a:xfrm>
        </p:spPr>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365760" indent="-365760">
              <a:spcBef>
                <a:spcPts val="300"/>
              </a:spcBef>
              <a:buSzPct val="80000"/>
              <a:buFont typeface="Wingdings 3" panose="05040102010807070707" pitchFamily="18" charset="2"/>
              <a:buChar char="u"/>
              <a:defRPr b="1"/>
            </a:lvl1pPr>
            <a:lvl2pPr marL="731520">
              <a:spcBef>
                <a:spcPts val="300"/>
              </a:spcBef>
              <a:defRPr/>
            </a:lvl2pPr>
            <a:lvl3pPr marL="1005840">
              <a:spcBef>
                <a:spcPts val="300"/>
              </a:spcBef>
              <a:defRPr/>
            </a:lvl3pPr>
            <a:lvl4pPr marL="1325880">
              <a:spcBef>
                <a:spcPts val="300"/>
              </a:spcBef>
              <a:defRPr/>
            </a:lvl4pPr>
            <a:lvl5pPr marL="1600200">
              <a:spcBef>
                <a:spcPts val="3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9795490" y="255407"/>
            <a:ext cx="2085360" cy="465732"/>
          </a:xfrm>
          <a:prstGeom prst="rect">
            <a:avLst/>
          </a:prstGeom>
        </p:spPr>
      </p:pic>
      <p:sp>
        <p:nvSpPr>
          <p:cNvPr id="8" name="Text Box 91"/>
          <p:cNvSpPr txBox="1">
            <a:spLocks noChangeAspect="1" noChangeArrowheads="1"/>
          </p:cNvSpPr>
          <p:nvPr userDrawn="1"/>
        </p:nvSpPr>
        <p:spPr bwMode="gray">
          <a:xfrm>
            <a:off x="304800" y="6006523"/>
            <a:ext cx="6229673" cy="433965"/>
          </a:xfrm>
          <a:prstGeom prst="rect">
            <a:avLst/>
          </a:prstGeom>
        </p:spPr>
        <p:txBody>
          <a:bodyPr wrap="square" lIns="0" tIns="91440" rIns="0" bIns="91440" anchor="b">
            <a:spAutoFit/>
          </a:bodyPr>
          <a:lstStyle>
            <a:defPPr>
              <a:defRPr lang="en-US"/>
            </a:defPPr>
            <a:lvl1pPr algn="l">
              <a:spcBef>
                <a:spcPts val="0"/>
              </a:spcBef>
              <a:spcAft>
                <a:spcPts val="0"/>
              </a:spcAft>
              <a:defRPr sz="900">
                <a:solidFill>
                  <a:srgbClr val="000000"/>
                </a:solidFill>
                <a:latin typeface="Arial" panose="020B0604020202020204" pitchFamily="34" charset="0"/>
              </a:defRPr>
            </a:lvl1pPr>
          </a:lstStyle>
          <a:p>
            <a:pPr>
              <a:spcAft>
                <a:spcPts val="600"/>
              </a:spcAft>
            </a:pPr>
            <a:r>
              <a:rPr lang="en-US" dirty="0" smtClean="0"/>
              <a:t>The above research is from the Gartner for Technical Professionals Research Library</a:t>
            </a:r>
            <a:r>
              <a:rPr lang="en-US" dirty="0"/>
              <a:t>. </a:t>
            </a:r>
            <a:r>
              <a:rPr lang="en-US" dirty="0" smtClean="0"/>
              <a:t>For </a:t>
            </a:r>
            <a:r>
              <a:rPr lang="en-US" dirty="0"/>
              <a:t>more information, </a:t>
            </a:r>
            <a:r>
              <a:rPr lang="en-US" dirty="0" smtClean="0"/>
              <a:t/>
            </a:r>
            <a:br>
              <a:rPr lang="en-US" dirty="0" smtClean="0"/>
            </a:br>
            <a:r>
              <a:rPr lang="en-US" dirty="0" smtClean="0"/>
              <a:t>please </a:t>
            </a:r>
            <a:r>
              <a:rPr lang="en-US" dirty="0"/>
              <a:t>visit the Gartner Research </a:t>
            </a:r>
            <a:r>
              <a:rPr lang="en-US" dirty="0" smtClean="0"/>
              <a:t>Zone or visit </a:t>
            </a:r>
            <a:r>
              <a:rPr lang="en-US" u="sng" dirty="0">
                <a:hlinkClick r:id="rId3"/>
              </a:rPr>
              <a:t>http://www.gartner.com/technology/research/technical-professionals.jsp</a:t>
            </a:r>
            <a:endParaRPr lang="en-US" b="1" i="1" dirty="0">
              <a:solidFill>
                <a:srgbClr val="FF0000"/>
              </a:solidFill>
            </a:endParaRPr>
          </a:p>
        </p:txBody>
      </p:sp>
    </p:spTree>
    <p:extLst>
      <p:ext uri="{BB962C8B-B14F-4D97-AF65-F5344CB8AC3E}">
        <p14:creationId xmlns:p14="http://schemas.microsoft.com/office/powerpoint/2010/main" val="322865516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4062776770"/>
      </p:ext>
    </p:extLst>
  </p:cSld>
  <p:clrMapOvr>
    <a:masterClrMapping/>
  </p:clrMapOvr>
  <p:transition/>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Full Image w TTL">
    <p:spTree>
      <p:nvGrpSpPr>
        <p:cNvPr id="1" name=""/>
        <p:cNvGrpSpPr/>
        <p:nvPr/>
      </p:nvGrpSpPr>
      <p:grpSpPr>
        <a:xfrm>
          <a:off x="0" y="0"/>
          <a:ext cx="0" cy="0"/>
          <a:chOff x="0" y="0"/>
          <a:chExt cx="0" cy="0"/>
        </a:xfrm>
      </p:grpSpPr>
      <p:sp>
        <p:nvSpPr>
          <p:cNvPr id="2" name="Title 1"/>
          <p:cNvSpPr>
            <a:spLocks noGrp="1"/>
          </p:cNvSpPr>
          <p:nvPr>
            <p:ph type="title"/>
          </p:nvPr>
        </p:nvSpPr>
        <p:spPr bwMode="auto">
          <a:xfrm>
            <a:off x="304800" y="228600"/>
            <a:ext cx="11576050" cy="535531"/>
          </a:xfrm>
        </p:spPr>
        <p:txBody>
          <a:bodyPr/>
          <a:lstStyle>
            <a:lvl1pPr algn="ctr">
              <a:defRPr/>
            </a:lvl1pPr>
          </a:lstStyle>
          <a:p>
            <a:r>
              <a:rPr lang="en-US" smtClean="0"/>
              <a:t>Click to edit Master title style</a:t>
            </a:r>
            <a:endParaRPr lang="en-US" dirty="0"/>
          </a:p>
        </p:txBody>
      </p:sp>
    </p:spTree>
    <p:extLst>
      <p:ext uri="{BB962C8B-B14F-4D97-AF65-F5344CB8AC3E}">
        <p14:creationId xmlns:p14="http://schemas.microsoft.com/office/powerpoint/2010/main" val="37187983"/>
      </p:ext>
    </p:extLst>
  </p:cSld>
  <p:clrMapOvr>
    <a:masterClrMapping/>
  </p:clrMapOvr>
  <p:transition/>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arter-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0" y="228600"/>
            <a:ext cx="766762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03352476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5022">
          <p15:clr>
            <a:srgbClr val="5ACBF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Half-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5670549"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1" y="228600"/>
            <a:ext cx="5670550"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695674229"/>
      </p:ext>
    </p:extLst>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12" name="Text Placeholder 11"/>
          <p:cNvSpPr>
            <a:spLocks noGrp="1"/>
          </p:cNvSpPr>
          <p:nvPr>
            <p:ph type="body" sz="quarter" idx="10"/>
          </p:nvPr>
        </p:nvSpPr>
        <p:spPr bwMode="gray">
          <a:xfrm>
            <a:off x="304800" y="4250578"/>
            <a:ext cx="11576050" cy="1629522"/>
          </a:xfrm>
          <a:prstGeom prst="rect">
            <a:avLst/>
          </a:prstGeom>
          <a:solidFill>
            <a:schemeClr val="bg1">
              <a:lumMod val="85000"/>
            </a:schemeClr>
          </a:solidFill>
        </p:spPr>
        <p:txBody>
          <a:bodyPr lIns="146304" tIns="182880" rIns="91440" bIns="182880" anchor="ctr" anchorCtr="0"/>
          <a:lstStyle>
            <a:lvl1pPr marL="0" indent="0">
              <a:lnSpc>
                <a:spcPct val="90000"/>
              </a:lnSpc>
              <a:buNone/>
              <a:defRPr>
                <a:solidFill>
                  <a:schemeClr val="tx1"/>
                </a:solidFill>
              </a:defRPr>
            </a:lvl1pPr>
            <a:lvl2pPr marL="318436" indent="0">
              <a:buNone/>
              <a:defRPr>
                <a:solidFill>
                  <a:schemeClr val="bg1"/>
                </a:solidFill>
              </a:defRPr>
            </a:lvl2pPr>
            <a:lvl3pPr marL="683650" indent="0">
              <a:buNone/>
              <a:defRPr>
                <a:solidFill>
                  <a:schemeClr val="bg1"/>
                </a:solidFill>
              </a:defRPr>
            </a:lvl3pPr>
            <a:lvl4pPr marL="957955" indent="0">
              <a:buNone/>
              <a:defRPr>
                <a:solidFill>
                  <a:schemeClr val="bg1"/>
                </a:solidFill>
              </a:defRPr>
            </a:lvl4pPr>
            <a:lvl5pPr marL="1232261" indent="0">
              <a:buNone/>
              <a:defRPr>
                <a:solidFill>
                  <a:schemeClr val="bg1"/>
                </a:solidFill>
              </a:defRPr>
            </a:lvl5pPr>
          </a:lstStyle>
          <a:p>
            <a:pPr lvl="0"/>
            <a:r>
              <a:rPr lang="en-US" smtClean="0"/>
              <a:t>Click to edit Master text styles</a:t>
            </a:r>
          </a:p>
        </p:txBody>
      </p:sp>
      <p:sp>
        <p:nvSpPr>
          <p:cNvPr id="4" name="Text Placeholder 3"/>
          <p:cNvSpPr>
            <a:spLocks noGrp="1"/>
          </p:cNvSpPr>
          <p:nvPr>
            <p:ph type="body" sz="quarter" idx="11"/>
          </p:nvPr>
        </p:nvSpPr>
        <p:spPr bwMode="gray">
          <a:xfrm>
            <a:off x="304800" y="1325563"/>
            <a:ext cx="11576050" cy="29250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422996998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1" pos="376">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12" name="Text Placeholder 11"/>
          <p:cNvSpPr>
            <a:spLocks noGrp="1"/>
          </p:cNvSpPr>
          <p:nvPr>
            <p:ph type="body" sz="quarter" idx="10"/>
          </p:nvPr>
        </p:nvSpPr>
        <p:spPr bwMode="gray">
          <a:xfrm>
            <a:off x="304800" y="4250578"/>
            <a:ext cx="11576050" cy="1629522"/>
          </a:xfrm>
          <a:prstGeom prst="rect">
            <a:avLst/>
          </a:prstGeom>
          <a:solidFill>
            <a:srgbClr val="00529B"/>
          </a:solidFill>
        </p:spPr>
        <p:txBody>
          <a:bodyPr lIns="146304" tIns="182880" rIns="91440" bIns="182880" anchor="ctr" anchorCtr="0"/>
          <a:lstStyle>
            <a:lvl1pPr marL="0" indent="0">
              <a:lnSpc>
                <a:spcPct val="90000"/>
              </a:lnSpc>
              <a:buNone/>
              <a:defRPr>
                <a:solidFill>
                  <a:schemeClr val="bg1"/>
                </a:solidFill>
              </a:defRPr>
            </a:lvl1pPr>
            <a:lvl2pPr marL="318436" indent="0">
              <a:buNone/>
              <a:defRPr>
                <a:solidFill>
                  <a:schemeClr val="bg1"/>
                </a:solidFill>
              </a:defRPr>
            </a:lvl2pPr>
            <a:lvl3pPr marL="683650" indent="0">
              <a:buNone/>
              <a:defRPr>
                <a:solidFill>
                  <a:schemeClr val="bg1"/>
                </a:solidFill>
              </a:defRPr>
            </a:lvl3pPr>
            <a:lvl4pPr marL="957955" indent="0">
              <a:buNone/>
              <a:defRPr>
                <a:solidFill>
                  <a:schemeClr val="bg1"/>
                </a:solidFill>
              </a:defRPr>
            </a:lvl4pPr>
            <a:lvl5pPr marL="1232261" indent="0">
              <a:buNone/>
              <a:defRPr>
                <a:solidFill>
                  <a:schemeClr val="bg1"/>
                </a:solidFill>
              </a:defRPr>
            </a:lvl5pPr>
          </a:lstStyle>
          <a:p>
            <a:pPr lvl="0"/>
            <a:r>
              <a:rPr lang="en-US" smtClean="0"/>
              <a:t>Click to edit Master text styles</a:t>
            </a:r>
          </a:p>
        </p:txBody>
      </p:sp>
      <p:sp>
        <p:nvSpPr>
          <p:cNvPr id="4" name="Text Placeholder 3"/>
          <p:cNvSpPr>
            <a:spLocks noGrp="1"/>
          </p:cNvSpPr>
          <p:nvPr>
            <p:ph type="body" sz="quarter" idx="11"/>
          </p:nvPr>
        </p:nvSpPr>
        <p:spPr bwMode="gray">
          <a:xfrm>
            <a:off x="304800" y="1325563"/>
            <a:ext cx="11576050" cy="29250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43816532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376">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Action Item_2">
    <p:spTree>
      <p:nvGrpSpPr>
        <p:cNvPr id="1" name=""/>
        <p:cNvGrpSpPr/>
        <p:nvPr/>
      </p:nvGrpSpPr>
      <p:grpSpPr>
        <a:xfrm>
          <a:off x="0" y="0"/>
          <a:ext cx="0" cy="0"/>
          <a:chOff x="0" y="0"/>
          <a:chExt cx="0" cy="0"/>
        </a:xfrm>
      </p:grpSpPr>
      <p:sp>
        <p:nvSpPr>
          <p:cNvPr id="8" name="Text Placeholder 11"/>
          <p:cNvSpPr>
            <a:spLocks noGrp="1"/>
          </p:cNvSpPr>
          <p:nvPr>
            <p:ph type="body" sz="quarter" idx="12"/>
          </p:nvPr>
        </p:nvSpPr>
        <p:spPr bwMode="gray">
          <a:xfrm>
            <a:off x="7988301" y="307975"/>
            <a:ext cx="3892549" cy="5572125"/>
          </a:xfrm>
          <a:prstGeom prst="rect">
            <a:avLst/>
          </a:prstGeom>
          <a:solidFill>
            <a:srgbClr val="00529B"/>
          </a:solidFill>
        </p:spPr>
        <p:txBody>
          <a:bodyPr lIns="228600" tIns="137160" rIns="182880" bIns="91440"/>
          <a:lstStyle>
            <a:lvl1pPr marL="0" indent="0">
              <a:buClr>
                <a:schemeClr val="bg1"/>
              </a:buClr>
              <a:buFont typeface="Arial" panose="020B0604020202020204" pitchFamily="34" charset="0"/>
              <a:buNone/>
              <a:defRPr>
                <a:solidFill>
                  <a:schemeClr val="bg1"/>
                </a:solidFill>
              </a:defRPr>
            </a:lvl1pPr>
            <a:lvl2pPr marL="274320" indent="-274320">
              <a:buClr>
                <a:schemeClr val="bg1"/>
              </a:buClr>
              <a:buFont typeface="Wingdings" panose="05000000000000000000" pitchFamily="2" charset="2"/>
              <a:buChar char="§"/>
              <a:defRPr>
                <a:solidFill>
                  <a:schemeClr val="bg1"/>
                </a:solidFill>
              </a:defRPr>
            </a:lvl2pPr>
            <a:lvl3pPr marL="640080" indent="-274320">
              <a:buClr>
                <a:schemeClr val="bg1"/>
              </a:buClr>
              <a:buFont typeface="Arial" panose="020B0604020202020204" pitchFamily="34" charset="0"/>
              <a:buChar char="–"/>
              <a:defRPr>
                <a:solidFill>
                  <a:schemeClr val="bg1"/>
                </a:solidFill>
              </a:defRPr>
            </a:lvl3pPr>
            <a:lvl4pPr marL="914400" indent="-274320">
              <a:buClr>
                <a:schemeClr val="bg1"/>
              </a:buClr>
              <a:buFont typeface="Wingdings" panose="05000000000000000000" pitchFamily="2" charset="2"/>
              <a:buChar char="§"/>
              <a:defRPr>
                <a:solidFill>
                  <a:schemeClr val="bg1"/>
                </a:solidFill>
              </a:defRPr>
            </a:lvl4pPr>
            <a:lvl5pPr marL="1234440" indent="-27432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2" name="Text Placeholder 11"/>
          <p:cNvSpPr>
            <a:spLocks noGrp="1"/>
          </p:cNvSpPr>
          <p:nvPr>
            <p:ph type="body" sz="quarter" idx="16"/>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auto">
          <a:xfrm>
            <a:off x="304800" y="228600"/>
            <a:ext cx="764857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20491756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bg bwMode="gray">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08881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wo-Thirds Image">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04801" y="307975"/>
            <a:ext cx="3767138" cy="5572125"/>
          </a:xfrm>
          <a:solidFill>
            <a:srgbClr val="00529B"/>
          </a:solidFill>
        </p:spPr>
        <p:txBody>
          <a:bodyPr anchor="ctr" anchorCtr="0"/>
          <a:lstStyle>
            <a:lvl1pPr marL="0" indent="0" algn="ctr">
              <a:lnSpc>
                <a:spcPct val="90000"/>
              </a:lnSpc>
              <a:buNone/>
              <a:defRPr sz="3600" b="1">
                <a:solidFill>
                  <a:schemeClr val="bg1"/>
                </a:solidFill>
              </a:defRPr>
            </a:lvl1pPr>
            <a:lvl2pPr marL="0" indent="0" algn="ctr">
              <a:lnSpc>
                <a:spcPct val="90000"/>
              </a:lnSpc>
              <a:buNone/>
              <a:defRPr sz="3200">
                <a:solidFill>
                  <a:schemeClr val="bg1"/>
                </a:solidFill>
              </a:defRPr>
            </a:lvl2pPr>
            <a:lvl3pPr marL="0" indent="0" algn="ctr">
              <a:lnSpc>
                <a:spcPct val="90000"/>
              </a:lnSpc>
              <a:buNone/>
              <a:defRPr>
                <a:solidFill>
                  <a:schemeClr val="bg1"/>
                </a:solidFill>
              </a:defRPr>
            </a:lvl3pPr>
            <a:lvl4pPr marL="0" indent="0" algn="ctr">
              <a:lnSpc>
                <a:spcPct val="90000"/>
              </a:lnSpc>
              <a:buNone/>
              <a:defRPr>
                <a:solidFill>
                  <a:schemeClr val="bg1"/>
                </a:solidFill>
              </a:defRPr>
            </a:lvl4pPr>
            <a:lvl5pPr marL="0" indent="0" algn="ctr">
              <a:lnSpc>
                <a:spcPct val="90000"/>
              </a:lnSpc>
              <a:buNone/>
              <a:defRPr>
                <a:solidFill>
                  <a:schemeClr val="bg1"/>
                </a:solidFil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96453509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2565">
          <p15:clr>
            <a:srgbClr val="5ACBF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1_Two-Thirds Imag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8" name="Rectangle 7"/>
          <p:cNvSpPr/>
          <p:nvPr userDrawn="1"/>
        </p:nvSpPr>
        <p:spPr bwMode="auto">
          <a:xfrm>
            <a:off x="0" y="0"/>
            <a:ext cx="6578600" cy="6858000"/>
          </a:xfrm>
          <a:prstGeom prst="rect">
            <a:avLst/>
          </a:prstGeom>
          <a:gradFill flip="none" rotWithShape="1">
            <a:gsLst>
              <a:gs pos="0">
                <a:schemeClr val="tx1"/>
              </a:gs>
              <a:gs pos="100000">
                <a:schemeClr val="tx1">
                  <a:alpha val="0"/>
                </a:schemeClr>
              </a:gs>
            </a:gsLst>
            <a:lin ang="0" scaled="1"/>
            <a:tileRect/>
          </a:gra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5" name="Text Placeholder 2"/>
          <p:cNvSpPr>
            <a:spLocks noGrp="1"/>
          </p:cNvSpPr>
          <p:nvPr>
            <p:ph type="body" sz="quarter" idx="10"/>
          </p:nvPr>
        </p:nvSpPr>
        <p:spPr>
          <a:xfrm>
            <a:off x="304801" y="307975"/>
            <a:ext cx="3767138" cy="6215063"/>
          </a:xfrm>
          <a:noFill/>
        </p:spPr>
        <p:txBody>
          <a:bodyPr anchor="ctr" anchorCtr="0"/>
          <a:lstStyle>
            <a:lvl1pPr marL="0" indent="0" algn="ctr">
              <a:lnSpc>
                <a:spcPct val="90000"/>
              </a:lnSpc>
              <a:buNone/>
              <a:defRPr sz="3600" b="1">
                <a:solidFill>
                  <a:schemeClr val="bg1"/>
                </a:solidFill>
              </a:defRPr>
            </a:lvl1pPr>
            <a:lvl2pPr marL="0" indent="0" algn="ctr">
              <a:lnSpc>
                <a:spcPct val="90000"/>
              </a:lnSpc>
              <a:buNone/>
              <a:defRPr sz="3200">
                <a:solidFill>
                  <a:schemeClr val="bg1"/>
                </a:solidFill>
              </a:defRPr>
            </a:lvl2pPr>
            <a:lvl3pPr marL="0" indent="0" algn="ctr">
              <a:lnSpc>
                <a:spcPct val="90000"/>
              </a:lnSpc>
              <a:buNone/>
              <a:defRPr>
                <a:solidFill>
                  <a:schemeClr val="bg1"/>
                </a:solidFill>
              </a:defRPr>
            </a:lvl3pPr>
            <a:lvl4pPr marL="0" indent="0" algn="ctr">
              <a:lnSpc>
                <a:spcPct val="90000"/>
              </a:lnSpc>
              <a:buNone/>
              <a:defRPr>
                <a:solidFill>
                  <a:schemeClr val="bg1"/>
                </a:solidFill>
              </a:defRPr>
            </a:lvl4pPr>
            <a:lvl5pPr marL="0" indent="0" algn="ctr">
              <a:lnSpc>
                <a:spcPct val="90000"/>
              </a:lnSpc>
              <a:buNone/>
              <a:defRPr>
                <a:solidFill>
                  <a:schemeClr val="bg1"/>
                </a:solidFil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68988181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2565">
          <p15:clr>
            <a:srgbClr val="5ACBF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ction Plan 2">
    <p:spTree>
      <p:nvGrpSpPr>
        <p:cNvPr id="1" name=""/>
        <p:cNvGrpSpPr/>
        <p:nvPr/>
      </p:nvGrpSpPr>
      <p:grpSpPr>
        <a:xfrm>
          <a:off x="0" y="0"/>
          <a:ext cx="0" cy="0"/>
          <a:chOff x="0" y="0"/>
          <a:chExt cx="0" cy="0"/>
        </a:xfrm>
      </p:grpSpPr>
      <p:sp>
        <p:nvSpPr>
          <p:cNvPr id="5" name="Rectangle 4"/>
          <p:cNvSpPr/>
          <p:nvPr userDrawn="1"/>
        </p:nvSpPr>
        <p:spPr bwMode="gray">
          <a:xfrm>
            <a:off x="0" y="0"/>
            <a:ext cx="12192000" cy="1099757"/>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2" name="Title 1"/>
          <p:cNvSpPr>
            <a:spLocks noGrp="1"/>
          </p:cNvSpPr>
          <p:nvPr>
            <p:ph type="title"/>
          </p:nvPr>
        </p:nvSpPr>
        <p:spPr bwMode="gray">
          <a:xfrm>
            <a:off x="304800" y="228600"/>
            <a:ext cx="11576050" cy="535531"/>
          </a:xfrm>
        </p:spPr>
        <p:txBody>
          <a:bodyPr/>
          <a:lstStyle>
            <a:lvl1pPr>
              <a:defRPr>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63198337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Polling_Mult_Choic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solidFill>
                  <a:schemeClr val="tx1"/>
                </a:solidFill>
              </a:defRPr>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67982183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p:cNvSpPr/>
          <p:nvPr userDrawn="1"/>
        </p:nvSpPr>
        <p:spPr bwMode="gray">
          <a:xfrm>
            <a:off x="304800" y="307975"/>
            <a:ext cx="11576050" cy="5572125"/>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defTabSz="914354">
              <a:lnSpc>
                <a:spcPct val="100000"/>
              </a:lnSpc>
              <a:spcBef>
                <a:spcPct val="50000"/>
              </a:spcBef>
              <a:spcAft>
                <a:spcPct val="0"/>
              </a:spcAft>
            </a:pPr>
            <a:endParaRPr lang="en-US" sz="1800" dirty="0" smtClean="0">
              <a:solidFill>
                <a:srgbClr val="FFFFFF"/>
              </a:solidFill>
            </a:endParaRPr>
          </a:p>
        </p:txBody>
      </p:sp>
      <p:sp>
        <p:nvSpPr>
          <p:cNvPr id="8" name="Text Placeholder 8"/>
          <p:cNvSpPr>
            <a:spLocks noGrp="1"/>
          </p:cNvSpPr>
          <p:nvPr>
            <p:ph type="body" sz="quarter" idx="11"/>
          </p:nvPr>
        </p:nvSpPr>
        <p:spPr bwMode="auto">
          <a:xfrm>
            <a:off x="927101" y="933451"/>
            <a:ext cx="5575300" cy="3129502"/>
          </a:xfrm>
          <a:prstGeom prst="rect">
            <a:avLst/>
          </a:prstGeom>
          <a:solidFill>
            <a:schemeClr val="bg1"/>
          </a:solidFill>
        </p:spPr>
        <p:txBody>
          <a:bodyPr lIns="228600" tIns="91440" bIns="91440" anchor="ctr" anchorCtr="0"/>
          <a:lstStyle>
            <a:lvl1pPr marL="0" indent="0">
              <a:lnSpc>
                <a:spcPct val="90000"/>
              </a:lnSpc>
              <a:buNone/>
              <a:defRPr sz="3600" b="1" baseline="0"/>
            </a:lvl1pPr>
            <a:lvl2pPr marL="0" indent="0">
              <a:buNone/>
              <a:defRPr sz="2800" baseline="0"/>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849234102"/>
      </p:ext>
    </p:extLst>
  </p:cSld>
  <p:clrMapOvr>
    <a:masterClrMapping/>
  </p:clrMapOvr>
  <p:transition/>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04800" y="307977"/>
            <a:ext cx="11576050" cy="5572124"/>
          </a:xfrm>
          <a:prstGeom prst="rect">
            <a:avLst/>
          </a:prstGeom>
        </p:spPr>
      </p:pic>
      <p:sp>
        <p:nvSpPr>
          <p:cNvPr id="5" name="Text Placeholder 8"/>
          <p:cNvSpPr>
            <a:spLocks noGrp="1"/>
          </p:cNvSpPr>
          <p:nvPr>
            <p:ph type="body" sz="quarter" idx="11"/>
          </p:nvPr>
        </p:nvSpPr>
        <p:spPr bwMode="auto">
          <a:xfrm>
            <a:off x="927101" y="933451"/>
            <a:ext cx="5575300" cy="3129502"/>
          </a:xfrm>
          <a:prstGeom prst="rect">
            <a:avLst/>
          </a:prstGeom>
          <a:solidFill>
            <a:schemeClr val="bg1"/>
          </a:solidFill>
        </p:spPr>
        <p:txBody>
          <a:bodyPr lIns="228600" tIns="91440" bIns="91440" anchor="ctr" anchorCtr="0"/>
          <a:lstStyle>
            <a:lvl1pPr marL="0" indent="0">
              <a:lnSpc>
                <a:spcPct val="90000"/>
              </a:lnSpc>
              <a:buNone/>
              <a:defRPr sz="3600" b="1" baseline="0"/>
            </a:lvl1pPr>
            <a:lvl2pPr marL="0" indent="0">
              <a:buNone/>
              <a:defRPr sz="2800" baseline="0"/>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148190088"/>
      </p:ext>
    </p:extLst>
  </p:cSld>
  <p:clrMapOvr>
    <a:masterClrMapping/>
  </p:clrMapOvr>
  <p:transition/>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4" name="Text Placeholder 3"/>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77339551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on Item_2">
    <p:spTree>
      <p:nvGrpSpPr>
        <p:cNvPr id="1" name=""/>
        <p:cNvGrpSpPr/>
        <p:nvPr/>
      </p:nvGrpSpPr>
      <p:grpSpPr>
        <a:xfrm>
          <a:off x="0" y="0"/>
          <a:ext cx="0" cy="0"/>
          <a:chOff x="0" y="0"/>
          <a:chExt cx="0" cy="0"/>
        </a:xfrm>
      </p:grpSpPr>
      <p:sp>
        <p:nvSpPr>
          <p:cNvPr id="8" name="Text Placeholder 11"/>
          <p:cNvSpPr>
            <a:spLocks noGrp="1"/>
          </p:cNvSpPr>
          <p:nvPr>
            <p:ph type="body" sz="quarter" idx="12"/>
          </p:nvPr>
        </p:nvSpPr>
        <p:spPr bwMode="gray">
          <a:xfrm>
            <a:off x="7988301" y="307975"/>
            <a:ext cx="3892549" cy="5572125"/>
          </a:xfrm>
          <a:prstGeom prst="rect">
            <a:avLst/>
          </a:prstGeom>
          <a:solidFill>
            <a:schemeClr val="bg1">
              <a:lumMod val="85000"/>
            </a:schemeClr>
          </a:solidFill>
        </p:spPr>
        <p:txBody>
          <a:bodyPr lIns="228600" tIns="137160" rIns="182880" bIns="91440"/>
          <a:lstStyle>
            <a:lvl1pPr marL="0" indent="0">
              <a:buClr>
                <a:schemeClr val="bg1"/>
              </a:buClr>
              <a:buFont typeface="Arial" panose="020B0604020202020204" pitchFamily="34" charset="0"/>
              <a:buNone/>
              <a:defRPr>
                <a:solidFill>
                  <a:schemeClr val="tx1"/>
                </a:solidFill>
              </a:defRPr>
            </a:lvl1pPr>
            <a:lvl2pPr marL="274320" indent="-274320">
              <a:buClr>
                <a:schemeClr val="tx1"/>
              </a:buClr>
              <a:buFont typeface="Wingdings" panose="05000000000000000000" pitchFamily="2" charset="2"/>
              <a:buChar char="§"/>
              <a:defRPr>
                <a:solidFill>
                  <a:schemeClr val="tx1"/>
                </a:solidFill>
              </a:defRPr>
            </a:lvl2pPr>
            <a:lvl3pPr marL="640080" indent="-274320">
              <a:buClr>
                <a:schemeClr val="tx1"/>
              </a:buClr>
              <a:buFont typeface="Arial" panose="020B0604020202020204" pitchFamily="34" charset="0"/>
              <a:buChar char="–"/>
              <a:defRPr>
                <a:solidFill>
                  <a:schemeClr val="tx1"/>
                </a:solidFill>
              </a:defRPr>
            </a:lvl3pPr>
            <a:lvl4pPr marL="914400" indent="-274320">
              <a:buClr>
                <a:schemeClr val="tx1"/>
              </a:buClr>
              <a:buFont typeface="Wingdings" panose="05000000000000000000" pitchFamily="2" charset="2"/>
              <a:buChar char="§"/>
              <a:defRPr>
                <a:solidFill>
                  <a:schemeClr val="tx1"/>
                </a:solidFill>
              </a:defRPr>
            </a:lvl4pPr>
            <a:lvl5pPr marL="1234440" indent="-274320">
              <a:buClr>
                <a:schemeClr val="tx1"/>
              </a:buClr>
              <a:buFont typeface="Arial" panose="020B0604020202020204" pitchFamily="34" charset="0"/>
              <a:buChar cha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2" name="Text Placeholder 11"/>
          <p:cNvSpPr>
            <a:spLocks noGrp="1"/>
          </p:cNvSpPr>
          <p:nvPr>
            <p:ph type="body" sz="quarter" idx="16"/>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auto">
          <a:xfrm>
            <a:off x="304800" y="228600"/>
            <a:ext cx="764857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86310010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lue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045680101"/>
      </p:ext>
    </p:extLst>
  </p:cSld>
  <p:clrMapOvr>
    <a:masterClrMapping/>
  </p:clrMapOvr>
  <p:transition/>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Text Placeholder 5"/>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17765413"/>
      </p:ext>
    </p:extLst>
  </p:cSld>
  <p:clrMapOvr>
    <a:masterClrMapping/>
  </p:clrMapOvr>
  <p:transition/>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lack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011128346"/>
      </p:ext>
    </p:extLst>
  </p:cSld>
  <p:clrMapOvr>
    <a:masterClrMapping/>
  </p:clrMapOvr>
  <p:transition/>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Divider Slide Blue">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smtClean="0">
              <a:solidFill>
                <a:srgbClr val="FFFFFF"/>
              </a:solidFill>
            </a:endParaRPr>
          </a:p>
        </p:txBody>
      </p:sp>
      <p:sp>
        <p:nvSpPr>
          <p:cNvPr id="3" name="Rectangle 2"/>
          <p:cNvSpPr/>
          <p:nvPr userDrawn="1"/>
        </p:nvSpPr>
        <p:spPr bwMode="gray">
          <a:xfrm>
            <a:off x="0" y="2"/>
            <a:ext cx="12192000" cy="6857998"/>
          </a:xfrm>
          <a:prstGeom prst="rect">
            <a:avLst/>
          </a:prstGeom>
          <a:solidFill>
            <a:srgbClr val="00529B"/>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bg1"/>
                </a:solidFill>
              </a:defRPr>
            </a:lvl1pPr>
          </a:lstStyle>
          <a:p>
            <a:r>
              <a:rPr lang="en-US" smtClean="0"/>
              <a:t>Click to edit Master title style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endParaRPr dirty="0">
              <a:solidFill>
                <a:srgbClr val="FFFFFF">
                  <a:lumMod val="85000"/>
                </a:srgbClr>
              </a:solidFill>
            </a:endParaRPr>
          </a:p>
        </p:txBody>
      </p:sp>
    </p:spTree>
    <p:extLst>
      <p:ext uri="{BB962C8B-B14F-4D97-AF65-F5344CB8AC3E}">
        <p14:creationId xmlns:p14="http://schemas.microsoft.com/office/powerpoint/2010/main" val="773608057"/>
      </p:ext>
    </p:extLst>
  </p:cSld>
  <p:clrMapOvr>
    <a:masterClrMapping/>
  </p:clrMapOvr>
  <p:transition/>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blue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endParaRPr dirty="0">
              <a:solidFill>
                <a:srgbClr val="FFFFFF">
                  <a:lumMod val="85000"/>
                </a:srgbClr>
              </a:solidFill>
            </a:endParaRPr>
          </a:p>
        </p:txBody>
      </p:sp>
    </p:spTree>
    <p:extLst>
      <p:ext uri="{BB962C8B-B14F-4D97-AF65-F5344CB8AC3E}">
        <p14:creationId xmlns:p14="http://schemas.microsoft.com/office/powerpoint/2010/main" val="2068273914"/>
      </p:ext>
    </p:extLst>
  </p:cSld>
  <p:clrMapOvr>
    <a:masterClrMapping/>
  </p:clrMapOvr>
  <p:transition/>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_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Content Placeholder 4"/>
          <p:cNvSpPr>
            <a:spLocks noGrp="1"/>
          </p:cNvSpPr>
          <p:nvPr>
            <p:ph sz="quarter" idx="11"/>
          </p:nvPr>
        </p:nvSpPr>
        <p:spPr bwMode="gray">
          <a:xfrm>
            <a:off x="304800" y="1325565"/>
            <a:ext cx="11576050" cy="4554536"/>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endParaRPr dirty="0">
              <a:solidFill>
                <a:srgbClr val="FFFFFF">
                  <a:lumMod val="85000"/>
                </a:srgbClr>
              </a:solidFill>
            </a:endParaRPr>
          </a:p>
        </p:txBody>
      </p:sp>
    </p:spTree>
    <p:extLst>
      <p:ext uri="{BB962C8B-B14F-4D97-AF65-F5344CB8AC3E}">
        <p14:creationId xmlns:p14="http://schemas.microsoft.com/office/powerpoint/2010/main" val="179832903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_Divider Slide Black">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smtClean="0">
              <a:solidFill>
                <a:srgbClr val="FFFFFF"/>
              </a:solidFill>
            </a:endParaRPr>
          </a:p>
        </p:txBody>
      </p:sp>
      <p:sp>
        <p:nvSpPr>
          <p:cNvPr id="3" name="Rectangle 2"/>
          <p:cNvSpPr/>
          <p:nvPr userDrawn="1"/>
        </p:nvSpPr>
        <p:spPr bwMode="gray">
          <a:xfrm>
            <a:off x="0" y="2"/>
            <a:ext cx="12192000" cy="6857998"/>
          </a:xfrm>
          <a:prstGeom prst="rect">
            <a:avLst/>
          </a:prstGeom>
          <a:solidFill>
            <a:schemeClr val="tx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bg1"/>
                </a:solidFill>
              </a:defRPr>
            </a:lvl1pPr>
          </a:lstStyle>
          <a:p>
            <a:r>
              <a:rPr lang="en-US"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endParaRPr dirty="0">
              <a:solidFill>
                <a:srgbClr val="FFFFFF">
                  <a:lumMod val="85000"/>
                </a:srgbClr>
              </a:solidFill>
            </a:endParaRPr>
          </a:p>
        </p:txBody>
      </p:sp>
    </p:spTree>
    <p:extLst>
      <p:ext uri="{BB962C8B-B14F-4D97-AF65-F5344CB8AC3E}">
        <p14:creationId xmlns:p14="http://schemas.microsoft.com/office/powerpoint/2010/main" val="1495129899"/>
      </p:ext>
    </p:extLst>
  </p:cSld>
  <p:clrMapOvr>
    <a:masterClrMapping/>
  </p:clrMapOvr>
  <p:transition/>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_black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endParaRPr dirty="0">
              <a:solidFill>
                <a:srgbClr val="FFFFFF">
                  <a:lumMod val="85000"/>
                </a:srgbClr>
              </a:solidFill>
            </a:endParaRPr>
          </a:p>
        </p:txBody>
      </p:sp>
    </p:spTree>
    <p:extLst>
      <p:ext uri="{BB962C8B-B14F-4D97-AF65-F5344CB8AC3E}">
        <p14:creationId xmlns:p14="http://schemas.microsoft.com/office/powerpoint/2010/main" val="1284373010"/>
      </p:ext>
    </p:extLst>
  </p:cSld>
  <p:clrMapOvr>
    <a:masterClrMapping/>
  </p:clrMapOvr>
  <p:transition/>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_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4" name="Text Placeholder 3"/>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4"/>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2017 Gartner, Inc. and/or its affiliates. All rights reserved.</a:t>
            </a:r>
            <a:endParaRPr dirty="0">
              <a:solidFill>
                <a:srgbClr val="FFFFFF">
                  <a:lumMod val="85000"/>
                </a:srgbClr>
              </a:solidFill>
            </a:endParaRPr>
          </a:p>
        </p:txBody>
      </p:sp>
    </p:spTree>
    <p:extLst>
      <p:ext uri="{BB962C8B-B14F-4D97-AF65-F5344CB8AC3E}">
        <p14:creationId xmlns:p14="http://schemas.microsoft.com/office/powerpoint/2010/main" val="343708514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_Two-Thirds Image">
    <p:spTree>
      <p:nvGrpSpPr>
        <p:cNvPr id="1" name=""/>
        <p:cNvGrpSpPr/>
        <p:nvPr/>
      </p:nvGrpSpPr>
      <p:grpSpPr>
        <a:xfrm>
          <a:off x="0" y="0"/>
          <a:ext cx="0" cy="0"/>
          <a:chOff x="0" y="0"/>
          <a:chExt cx="0" cy="0"/>
        </a:xfrm>
      </p:grpSpPr>
      <p:sp>
        <p:nvSpPr>
          <p:cNvPr id="3" name="Rectangle 160"/>
          <p:cNvSpPr>
            <a:spLocks noChangeArrowheads="1"/>
          </p:cNvSpPr>
          <p:nvPr userDrawn="1"/>
        </p:nvSpPr>
        <p:spPr bwMode="gray">
          <a:xfrm>
            <a:off x="0" y="0"/>
            <a:ext cx="4071938" cy="58801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a:solidFill>
                <a:srgbClr val="702906"/>
              </a:solidFill>
            </a:endParaRPr>
          </a:p>
        </p:txBody>
      </p:sp>
      <p:sp>
        <p:nvSpPr>
          <p:cNvPr id="6" name="Title 5"/>
          <p:cNvSpPr>
            <a:spLocks noGrp="1"/>
          </p:cNvSpPr>
          <p:nvPr>
            <p:ph type="title" hasCustomPrompt="1"/>
          </p:nvPr>
        </p:nvSpPr>
        <p:spPr bwMode="gray">
          <a:xfrm>
            <a:off x="304800" y="1325563"/>
            <a:ext cx="3767138" cy="1329595"/>
          </a:xfrm>
        </p:spPr>
        <p:txBody>
          <a:bodyPr wrap="square" tIns="0" anchor="b" anchorCtr="0">
            <a:noAutofit/>
          </a:bodyPr>
          <a:lstStyle>
            <a:lvl1pPr algn="ctr">
              <a:defRPr sz="8800">
                <a:solidFill>
                  <a:schemeClr val="bg1"/>
                </a:solidFill>
              </a:defRPr>
            </a:lvl1pPr>
          </a:lstStyle>
          <a:p>
            <a:r>
              <a:rPr lang="en-US" dirty="0" smtClean="0"/>
              <a:t>Title</a:t>
            </a:r>
            <a:endParaRPr lang="en-US" dirty="0"/>
          </a:p>
        </p:txBody>
      </p:sp>
      <p:sp>
        <p:nvSpPr>
          <p:cNvPr id="8" name="Text Placeholder 7"/>
          <p:cNvSpPr>
            <a:spLocks noGrp="1"/>
          </p:cNvSpPr>
          <p:nvPr>
            <p:ph type="body" sz="quarter" idx="12"/>
          </p:nvPr>
        </p:nvSpPr>
        <p:spPr bwMode="gray">
          <a:xfrm>
            <a:off x="304800" y="2703059"/>
            <a:ext cx="3767138" cy="775597"/>
          </a:xfrm>
        </p:spPr>
        <p:txBody>
          <a:bodyPr wrap="square" lIns="45720">
            <a:spAutoFit/>
          </a:bodyPr>
          <a:lstStyle>
            <a:lvl1pPr marL="0" indent="0" algn="ctr">
              <a:lnSpc>
                <a:spcPct val="90000"/>
              </a:lnSpc>
              <a:spcBef>
                <a:spcPts val="300"/>
              </a:spcBef>
              <a:buFontTx/>
              <a:buNone/>
              <a:defRPr sz="28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smtClean="0"/>
              <a:t>Click to edit Master text styles</a:t>
            </a:r>
            <a:endParaRPr lang="en-US" dirty="0"/>
          </a:p>
        </p:txBody>
      </p:sp>
      <p:sp>
        <p:nvSpPr>
          <p:cNvPr id="5"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Tree>
    <p:extLst>
      <p:ext uri="{BB962C8B-B14F-4D97-AF65-F5344CB8AC3E}">
        <p14:creationId xmlns:p14="http://schemas.microsoft.com/office/powerpoint/2010/main" val="75985272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2565">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0"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descr="HYPE  16x9-01.png"/>
          <p:cNvPicPr>
            <a:picLocks noChangeAspect="1"/>
          </p:cNvPicPr>
          <p:nvPr userDrawn="1"/>
        </p:nvPicPr>
        <p:blipFill rotWithShape="1">
          <a:blip r:embed="rId6" cstate="print">
            <a:extLst>
              <a:ext uri="{28A0092B-C50C-407E-A947-70E740481C1C}">
                <a14:useLocalDpi xmlns:a14="http://schemas.microsoft.com/office/drawing/2010/main"/>
              </a:ext>
            </a:extLst>
          </a:blip>
          <a:srcRect l="2581" t="4367" r="4325" b="12300"/>
          <a:stretch/>
        </p:blipFill>
        <p:spPr>
          <a:xfrm>
            <a:off x="320198" y="304800"/>
            <a:ext cx="11551603" cy="5816600"/>
          </a:xfrm>
          <a:prstGeom prst="rect">
            <a:avLst/>
          </a:prstGeom>
        </p:spPr>
      </p:pic>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6" name="Rectangle 7"/>
          <p:cNvSpPr>
            <a:spLocks noChangeArrowheads="1"/>
          </p:cNvSpPr>
          <p:nvPr userDrawn="1"/>
        </p:nvSpPr>
        <p:spPr bwMode="gray">
          <a:xfrm>
            <a:off x="4968430" y="2212228"/>
            <a:ext cx="6599682"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9084251" y="4641449"/>
            <a:ext cx="2019401" cy="464463"/>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9" name="Rectangle 122"/>
          <p:cNvSpPr>
            <a:spLocks noGrp="1" noChangeArrowheads="1"/>
          </p:cNvSpPr>
          <p:nvPr>
            <p:ph type="ctrTitle"/>
          </p:nvPr>
        </p:nvSpPr>
        <p:spPr bwMode="auto">
          <a:xfrm>
            <a:off x="5286036" y="2477865"/>
            <a:ext cx="6048375" cy="415498"/>
          </a:xfrm>
          <a:ln>
            <a:noFill/>
          </a:ln>
        </p:spPr>
        <p:txBody>
          <a:bodyPr wrap="square" tIns="0" bIns="0" anchor="t" anchorCtr="0">
            <a:spAutoFit/>
          </a:bodyPr>
          <a:lstStyle>
            <a:lvl1pPr>
              <a:lnSpc>
                <a:spcPct val="90000"/>
              </a:lnSpc>
              <a:spcBef>
                <a:spcPts val="600"/>
              </a:spcBef>
              <a:spcAft>
                <a:spcPts val="0"/>
              </a:spcAft>
              <a:defRPr sz="300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7" y="4300288"/>
            <a:ext cx="3320996" cy="249299"/>
          </a:xfrm>
          <a:prstGeom prst="rect">
            <a:avLst/>
          </a:prstGeom>
          <a:ln/>
        </p:spPr>
        <p:txBody>
          <a:bodyPr wrap="square" bIns="0" anchor="t" anchorCtr="0">
            <a:spAutoFit/>
          </a:bodyPr>
          <a:lstStyle>
            <a:lvl1pPr marL="0" indent="0" algn="l">
              <a:lnSpc>
                <a:spcPct val="90000"/>
              </a:lnSpc>
              <a:spcBef>
                <a:spcPts val="0"/>
              </a:spcBef>
              <a:spcAft>
                <a:spcPts val="1200"/>
              </a:spcAft>
              <a:buFont typeface="Times" pitchFamily="18" charset="0"/>
              <a:buNone/>
              <a:defRPr sz="180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2018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369953674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65277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cSld name="Title Slide">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bwMode="gray">
          <a:xfrm>
            <a:off x="304800" y="1490494"/>
            <a:ext cx="11576050" cy="4389606"/>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19" name="Rectangle 122"/>
          <p:cNvSpPr>
            <a:spLocks noGrp="1" noChangeArrowheads="1"/>
          </p:cNvSpPr>
          <p:nvPr>
            <p:ph type="ctrTitle" hasCustomPrompt="1"/>
          </p:nvPr>
        </p:nvSpPr>
        <p:spPr bwMode="gray">
          <a:xfrm>
            <a:off x="460375" y="3474720"/>
            <a:ext cx="10941633" cy="498598"/>
          </a:xfrm>
          <a:ln>
            <a:noFill/>
          </a:ln>
        </p:spPr>
        <p:txBody>
          <a:bodyPr wrap="square" tIns="0" bIns="0" anchor="b" anchorCtr="0">
            <a:spAutoFit/>
          </a:bodyPr>
          <a:lstStyle>
            <a:lvl1pPr>
              <a:lnSpc>
                <a:spcPct val="90000"/>
              </a:lnSpc>
              <a:spcBef>
                <a:spcPts val="1000"/>
              </a:spcBef>
              <a:spcAft>
                <a:spcPts val="300"/>
              </a:spcAft>
              <a:defRPr sz="3600" b="1" baseline="0">
                <a:solidFill>
                  <a:schemeClr val="bg1"/>
                </a:solidFill>
                <a:latin typeface="Arial"/>
                <a:cs typeface="Arial"/>
              </a:defRPr>
            </a:lvl1pPr>
          </a:lstStyle>
          <a:p>
            <a:r>
              <a:rPr lang="en-US" dirty="0" smtClean="0"/>
              <a:t>Title Here</a:t>
            </a:r>
            <a:endParaRPr lang="en-US" dirty="0"/>
          </a:p>
        </p:txBody>
      </p:sp>
      <p:sp>
        <p:nvSpPr>
          <p:cNvPr id="20" name="Rectangle 223"/>
          <p:cNvSpPr>
            <a:spLocks noGrp="1" noChangeArrowheads="1"/>
          </p:cNvSpPr>
          <p:nvPr>
            <p:ph type="subTitle" idx="1" hasCustomPrompt="1"/>
          </p:nvPr>
        </p:nvSpPr>
        <p:spPr bwMode="gray">
          <a:xfrm>
            <a:off x="460374" y="4297680"/>
            <a:ext cx="10941634" cy="443198"/>
          </a:xfrm>
          <a:prstGeom prst="rect">
            <a:avLst/>
          </a:prstGeom>
          <a:ln/>
        </p:spPr>
        <p:txBody>
          <a:bodyPr wrap="square" rIns="0" bIns="0" anchor="t" anchorCtr="0">
            <a:spAutoFit/>
          </a:bodyPr>
          <a:lstStyle>
            <a:lvl1pPr marL="0" indent="0" algn="l">
              <a:lnSpc>
                <a:spcPct val="90000"/>
              </a:lnSpc>
              <a:spcBef>
                <a:spcPts val="0"/>
              </a:spcBef>
              <a:spcAft>
                <a:spcPts val="600"/>
              </a:spcAft>
              <a:buFont typeface="Times" pitchFamily="18" charset="0"/>
              <a:buNone/>
              <a:defRPr sz="3200">
                <a:solidFill>
                  <a:srgbClr val="D9D9D9"/>
                </a:solidFill>
              </a:defRPr>
            </a:lvl1pPr>
          </a:lstStyle>
          <a:p>
            <a:r>
              <a:rPr lang="en-US" dirty="0" smtClean="0"/>
              <a:t>Speaker Name</a:t>
            </a:r>
            <a:endParaRPr lang="en-US" dirty="0"/>
          </a:p>
        </p:txBody>
      </p:sp>
      <p:sp>
        <p:nvSpPr>
          <p:cNvPr id="8" name="TextBox 7"/>
          <p:cNvSpPr txBox="1"/>
          <p:nvPr/>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2016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
        <p:nvSpPr>
          <p:cNvPr id="42" name="Text Placeholder 6"/>
          <p:cNvSpPr>
            <a:spLocks noGrp="1"/>
          </p:cNvSpPr>
          <p:nvPr>
            <p:ph type="body" sz="quarter" idx="10"/>
          </p:nvPr>
        </p:nvSpPr>
        <p:spPr bwMode="gray">
          <a:xfrm>
            <a:off x="469899" y="493776"/>
            <a:ext cx="8459118" cy="575542"/>
          </a:xfrm>
        </p:spPr>
        <p:txBody>
          <a:bodyPr wrap="square" anchor="t" anchorCtr="0">
            <a:spAutoFit/>
          </a:bodyPr>
          <a:lstStyle>
            <a:lvl1pPr marL="0" indent="0">
              <a:lnSpc>
                <a:spcPct val="90000"/>
              </a:lnSpc>
              <a:spcBef>
                <a:spcPts val="0"/>
              </a:spcBef>
              <a:spcAft>
                <a:spcPts val="600"/>
              </a:spcAft>
              <a:buFontTx/>
              <a:buNone/>
              <a:defRPr sz="2000" b="1">
                <a:solidFill>
                  <a:srgbClr val="606163"/>
                </a:solidFill>
                <a:latin typeface="Arial Narrow" panose="020B0606020202030204" pitchFamily="34" charset="0"/>
              </a:defRPr>
            </a:lvl1pPr>
            <a:lvl2pPr marL="0" indent="0">
              <a:lnSpc>
                <a:spcPct val="90000"/>
              </a:lnSpc>
              <a:spcBef>
                <a:spcPts val="0"/>
              </a:spcBef>
              <a:spcAft>
                <a:spcPts val="600"/>
              </a:spcAft>
              <a:buFontTx/>
              <a:buNone/>
              <a:defRPr sz="1600" baseline="0">
                <a:solidFill>
                  <a:srgbClr val="606163"/>
                </a:solidFill>
                <a:latin typeface="Arial Narrow" panose="020B0606020202030204" pitchFamily="34" charset="0"/>
              </a:defRPr>
            </a:lvl2pPr>
            <a:lvl3pPr marL="731520" indent="0">
              <a:buFontTx/>
              <a:buNone/>
              <a:defRPr/>
            </a:lvl3pPr>
            <a:lvl4pPr marL="1097280" indent="0">
              <a:buFontTx/>
              <a:buNone/>
              <a:defRPr/>
            </a:lvl4pPr>
            <a:lvl5pPr marL="1463040" indent="0">
              <a:buFontTx/>
              <a:buNone/>
              <a:defRPr/>
            </a:lvl5pPr>
          </a:lstStyle>
          <a:p>
            <a:pPr lvl="0"/>
            <a:r>
              <a:rPr lang="en-US" smtClean="0"/>
              <a:t>Click to edit Master text styles</a:t>
            </a:r>
          </a:p>
          <a:p>
            <a:pPr lvl="1"/>
            <a:r>
              <a:rPr lang="en-US" smtClean="0"/>
              <a:t>Second level</a:t>
            </a:r>
          </a:p>
        </p:txBody>
      </p:sp>
      <p:pic>
        <p:nvPicPr>
          <p:cNvPr id="49" name="Picture 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7517" y="527050"/>
            <a:ext cx="2205696" cy="502730"/>
          </a:xfrm>
          <a:prstGeom prst="rect">
            <a:avLst/>
          </a:prstGeom>
        </p:spPr>
      </p:pic>
      <p:sp>
        <p:nvSpPr>
          <p:cNvPr id="9" name="Rectangle 8"/>
          <p:cNvSpPr/>
          <p:nvPr userDrawn="1"/>
        </p:nvSpPr>
        <p:spPr bwMode="gray">
          <a:xfrm>
            <a:off x="304800" y="1490494"/>
            <a:ext cx="11576050" cy="4389606"/>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10" name="TextBox 9"/>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2016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7517" y="527050"/>
            <a:ext cx="2205696" cy="502730"/>
          </a:xfrm>
          <a:prstGeom prst="rect">
            <a:avLst/>
          </a:prstGeom>
        </p:spPr>
      </p:pic>
    </p:spTree>
    <p:extLst>
      <p:ext uri="{BB962C8B-B14F-4D97-AF65-F5344CB8AC3E}">
        <p14:creationId xmlns:p14="http://schemas.microsoft.com/office/powerpoint/2010/main" val="334308016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SS01a 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762000"/>
            <a:ext cx="1655514" cy="1367599"/>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96000" y="3581400"/>
            <a:ext cx="4835121" cy="1222063"/>
          </a:xfrm>
          <a:prstGeom prst="rect">
            <a:avLst/>
          </a:prstGeom>
        </p:spPr>
      </p:pic>
    </p:spTree>
    <p:extLst>
      <p:ext uri="{BB962C8B-B14F-4D97-AF65-F5344CB8AC3E}">
        <p14:creationId xmlns:p14="http://schemas.microsoft.com/office/powerpoint/2010/main" val="3478962277"/>
      </p:ext>
    </p:extLst>
  </p:cSld>
  <p:clrMapOvr>
    <a:masterClrMapping/>
  </p:clrMapOvr>
  <p:transition/>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SS01b 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5105400" y="2286001"/>
            <a:ext cx="6400800" cy="2819400"/>
          </a:xfrm>
        </p:spPr>
        <p:txBody>
          <a:bodyPr anchor="b">
            <a:normAutofit/>
          </a:bodyPr>
          <a:lstStyle>
            <a:lvl1pPr algn="r">
              <a:defRPr sz="4000">
                <a:solidFill>
                  <a:srgbClr val="EF7B0B"/>
                </a:solidFill>
              </a:defRPr>
            </a:lvl1pPr>
          </a:lstStyle>
          <a:p>
            <a:r>
              <a:rPr lang="en-US" dirty="0" smtClean="0"/>
              <a:t>Presentation Title</a:t>
            </a:r>
            <a:endParaRPr lang="en-US" dirty="0"/>
          </a:p>
        </p:txBody>
      </p:sp>
      <p:sp>
        <p:nvSpPr>
          <p:cNvPr id="7" name="Text Placeholder 4"/>
          <p:cNvSpPr>
            <a:spLocks noGrp="1"/>
          </p:cNvSpPr>
          <p:nvPr>
            <p:ph type="body" sz="quarter" idx="10" hasCustomPrompt="1"/>
          </p:nvPr>
        </p:nvSpPr>
        <p:spPr>
          <a:xfrm>
            <a:off x="5105400" y="5105400"/>
            <a:ext cx="6400800" cy="1335088"/>
          </a:xfrm>
        </p:spPr>
        <p:txBody>
          <a:bodyPr/>
          <a:lstStyle>
            <a:lvl1pPr marL="0" indent="0" algn="r">
              <a:lnSpc>
                <a:spcPct val="90000"/>
              </a:lnSpc>
              <a:buNone/>
              <a:defRPr sz="2400" baseline="0">
                <a:solidFill>
                  <a:schemeClr val="bg2"/>
                </a:solidFill>
              </a:defRPr>
            </a:lvl1pPr>
          </a:lstStyle>
          <a:p>
            <a:pPr lvl="0"/>
            <a:r>
              <a:rPr lang="en-US" dirty="0" smtClean="0"/>
              <a:t>Presenter Name</a:t>
            </a:r>
          </a:p>
          <a:p>
            <a:pPr lvl="0"/>
            <a:r>
              <a:rPr lang="en-US" dirty="0" smtClean="0"/>
              <a:t>Presenter Title</a:t>
            </a:r>
            <a:endParaRPr lang="en-US" dirty="0"/>
          </a:p>
        </p:txBody>
      </p:sp>
    </p:spTree>
    <p:extLst>
      <p:ext uri="{BB962C8B-B14F-4D97-AF65-F5344CB8AC3E}">
        <p14:creationId xmlns:p14="http://schemas.microsoft.com/office/powerpoint/2010/main" val="1409081894"/>
      </p:ext>
    </p:extLst>
  </p:cSld>
  <p:clrMapOvr>
    <a:masterClrMapping/>
  </p:clrMapOvr>
  <p:transition/>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type="blank" preserve="1">
  <p:cSld name="SS02a 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0" y="3581400"/>
            <a:ext cx="4835121" cy="1222063"/>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2000" y="762000"/>
            <a:ext cx="1655514" cy="1367599"/>
          </a:xfrm>
          <a:prstGeom prst="rect">
            <a:avLst/>
          </a:prstGeom>
        </p:spPr>
      </p:pic>
    </p:spTree>
    <p:extLst>
      <p:ext uri="{BB962C8B-B14F-4D97-AF65-F5344CB8AC3E}">
        <p14:creationId xmlns:p14="http://schemas.microsoft.com/office/powerpoint/2010/main" val="4218809074"/>
      </p:ext>
    </p:extLst>
  </p:cSld>
  <p:clrMapOvr>
    <a:masterClrMapping/>
  </p:clrMapOvr>
  <p:transition/>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SS02b 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5105400"/>
            <a:ext cx="3629172" cy="917263"/>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2000" y="762000"/>
            <a:ext cx="1655514" cy="1367599"/>
          </a:xfrm>
          <a:prstGeom prst="rect">
            <a:avLst/>
          </a:prstGeom>
        </p:spPr>
      </p:pic>
      <p:sp>
        <p:nvSpPr>
          <p:cNvPr id="2" name="Title 1"/>
          <p:cNvSpPr>
            <a:spLocks noGrp="1"/>
          </p:cNvSpPr>
          <p:nvPr>
            <p:ph type="title" hasCustomPrompt="1"/>
          </p:nvPr>
        </p:nvSpPr>
        <p:spPr>
          <a:xfrm>
            <a:off x="5105400" y="2286001"/>
            <a:ext cx="6400800" cy="2819400"/>
          </a:xfrm>
        </p:spPr>
        <p:txBody>
          <a:bodyPr anchor="b">
            <a:normAutofit/>
          </a:bodyPr>
          <a:lstStyle>
            <a:lvl1pPr algn="r">
              <a:defRPr sz="4000">
                <a:solidFill>
                  <a:srgbClr val="EF7B0B"/>
                </a:solidFill>
              </a:defRPr>
            </a:lvl1pPr>
          </a:lstStyle>
          <a:p>
            <a:r>
              <a:rPr lang="en-US" dirty="0" smtClean="0"/>
              <a:t>Presentation Title</a:t>
            </a:r>
            <a:endParaRPr lang="en-US" dirty="0"/>
          </a:p>
        </p:txBody>
      </p:sp>
      <p:sp>
        <p:nvSpPr>
          <p:cNvPr id="7" name="Text Placeholder 4"/>
          <p:cNvSpPr>
            <a:spLocks noGrp="1"/>
          </p:cNvSpPr>
          <p:nvPr>
            <p:ph type="body" sz="quarter" idx="10" hasCustomPrompt="1"/>
          </p:nvPr>
        </p:nvSpPr>
        <p:spPr>
          <a:xfrm>
            <a:off x="5105400" y="5105400"/>
            <a:ext cx="6400800" cy="1335088"/>
          </a:xfrm>
        </p:spPr>
        <p:txBody>
          <a:bodyPr/>
          <a:lstStyle>
            <a:lvl1pPr marL="0" indent="0" algn="r">
              <a:lnSpc>
                <a:spcPct val="90000"/>
              </a:lnSpc>
              <a:buNone/>
              <a:defRPr sz="2400" baseline="0">
                <a:solidFill>
                  <a:schemeClr val="bg2"/>
                </a:solidFill>
              </a:defRPr>
            </a:lvl1pPr>
          </a:lstStyle>
          <a:p>
            <a:pPr lvl="0"/>
            <a:r>
              <a:rPr lang="en-US" dirty="0" smtClean="0"/>
              <a:t>Presenter Name</a:t>
            </a:r>
          </a:p>
          <a:p>
            <a:pPr lvl="0"/>
            <a:r>
              <a:rPr lang="en-US" dirty="0" smtClean="0"/>
              <a:t>Presenter Title</a:t>
            </a:r>
            <a:endParaRPr lang="en-US" dirty="0"/>
          </a:p>
        </p:txBody>
      </p:sp>
    </p:spTree>
    <p:extLst>
      <p:ext uri="{BB962C8B-B14F-4D97-AF65-F5344CB8AC3E}">
        <p14:creationId xmlns:p14="http://schemas.microsoft.com/office/powerpoint/2010/main" val="739373314"/>
      </p:ext>
    </p:extLst>
  </p:cSld>
  <p:clrMapOvr>
    <a:masterClrMapping/>
  </p:clrMapOvr>
  <p:transition/>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SS04a 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0" y="3581400"/>
            <a:ext cx="4835121" cy="1222063"/>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2000" y="762000"/>
            <a:ext cx="1655514" cy="1367599"/>
          </a:xfrm>
          <a:prstGeom prst="rect">
            <a:avLst/>
          </a:prstGeom>
        </p:spPr>
      </p:pic>
    </p:spTree>
    <p:extLst>
      <p:ext uri="{BB962C8B-B14F-4D97-AF65-F5344CB8AC3E}">
        <p14:creationId xmlns:p14="http://schemas.microsoft.com/office/powerpoint/2010/main" val="3916763132"/>
      </p:ext>
    </p:extLst>
  </p:cSld>
  <p:clrMapOvr>
    <a:masterClrMapping/>
  </p:clrMapOvr>
  <p:transition/>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SS04b 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5105400"/>
            <a:ext cx="3629172" cy="917263"/>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2000" y="762000"/>
            <a:ext cx="1655514" cy="1367599"/>
          </a:xfrm>
          <a:prstGeom prst="rect">
            <a:avLst/>
          </a:prstGeom>
        </p:spPr>
      </p:pic>
      <p:sp>
        <p:nvSpPr>
          <p:cNvPr id="2" name="Title 1"/>
          <p:cNvSpPr>
            <a:spLocks noGrp="1"/>
          </p:cNvSpPr>
          <p:nvPr>
            <p:ph type="title" hasCustomPrompt="1"/>
          </p:nvPr>
        </p:nvSpPr>
        <p:spPr>
          <a:xfrm>
            <a:off x="5105400" y="2286001"/>
            <a:ext cx="6400800" cy="2819400"/>
          </a:xfrm>
        </p:spPr>
        <p:txBody>
          <a:bodyPr anchor="b">
            <a:normAutofit/>
          </a:bodyPr>
          <a:lstStyle>
            <a:lvl1pPr algn="r">
              <a:defRPr sz="4000">
                <a:solidFill>
                  <a:srgbClr val="EF7B0B"/>
                </a:solidFill>
              </a:defRPr>
            </a:lvl1pPr>
          </a:lstStyle>
          <a:p>
            <a:r>
              <a:rPr lang="en-US" dirty="0" smtClean="0"/>
              <a:t>Presentation Title</a:t>
            </a:r>
            <a:endParaRPr lang="en-US" dirty="0"/>
          </a:p>
        </p:txBody>
      </p:sp>
      <p:sp>
        <p:nvSpPr>
          <p:cNvPr id="9" name="Text Placeholder 4"/>
          <p:cNvSpPr>
            <a:spLocks noGrp="1"/>
          </p:cNvSpPr>
          <p:nvPr>
            <p:ph type="body" sz="quarter" idx="10" hasCustomPrompt="1"/>
          </p:nvPr>
        </p:nvSpPr>
        <p:spPr>
          <a:xfrm>
            <a:off x="5105400" y="5105400"/>
            <a:ext cx="6400800" cy="1335088"/>
          </a:xfrm>
        </p:spPr>
        <p:txBody>
          <a:bodyPr/>
          <a:lstStyle>
            <a:lvl1pPr marL="0" indent="0" algn="r">
              <a:lnSpc>
                <a:spcPct val="90000"/>
              </a:lnSpc>
              <a:buNone/>
              <a:defRPr sz="2400" baseline="0">
                <a:solidFill>
                  <a:schemeClr val="bg2"/>
                </a:solidFill>
              </a:defRPr>
            </a:lvl1pPr>
          </a:lstStyle>
          <a:p>
            <a:pPr lvl="0"/>
            <a:r>
              <a:rPr lang="en-US" dirty="0" smtClean="0"/>
              <a:t>Presenter Name</a:t>
            </a:r>
          </a:p>
          <a:p>
            <a:pPr lvl="0"/>
            <a:r>
              <a:rPr lang="en-US" dirty="0" smtClean="0"/>
              <a:t>Presenter Title</a:t>
            </a:r>
            <a:endParaRPr lang="en-US" dirty="0"/>
          </a:p>
        </p:txBody>
      </p:sp>
    </p:spTree>
    <p:extLst>
      <p:ext uri="{BB962C8B-B14F-4D97-AF65-F5344CB8AC3E}">
        <p14:creationId xmlns:p14="http://schemas.microsoft.com/office/powerpoint/2010/main" val="3790085885"/>
      </p:ext>
    </p:extLst>
  </p:cSld>
  <p:clrMapOvr>
    <a:masterClrMapping/>
  </p:clrMapOvr>
  <p:transition/>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SS04b 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45163503"/>
      </p:ext>
    </p:extLst>
  </p:cSld>
  <p:clrMapOvr>
    <a:masterClrMapping/>
  </p:clrMapOvr>
  <p:transition/>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1"/>
          </p:nvPr>
        </p:nvSpPr>
        <p:spPr bwMode="gray">
          <a:xfrm>
            <a:off x="304800" y="1325564"/>
            <a:ext cx="11428413" cy="466089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677728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304799" y="1325563"/>
            <a:ext cx="5554473" cy="4660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2"/>
          </p:nvPr>
        </p:nvSpPr>
        <p:spPr bwMode="gray">
          <a:xfrm>
            <a:off x="6234112" y="1325563"/>
            <a:ext cx="5646737" cy="4660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538502566"/>
      </p:ext>
    </p:extLst>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Thirds Image">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04801" y="307975"/>
            <a:ext cx="3767138" cy="5572125"/>
          </a:xfrm>
          <a:solidFill>
            <a:srgbClr val="00529B"/>
          </a:solidFill>
        </p:spPr>
        <p:txBody>
          <a:bodyPr anchor="ctr" anchorCtr="0"/>
          <a:lstStyle>
            <a:lvl1pPr marL="0" indent="0" algn="ctr">
              <a:lnSpc>
                <a:spcPct val="90000"/>
              </a:lnSpc>
              <a:buNone/>
              <a:defRPr sz="3600" b="1">
                <a:solidFill>
                  <a:schemeClr val="bg1"/>
                </a:solidFill>
              </a:defRPr>
            </a:lvl1pPr>
            <a:lvl2pPr marL="0" indent="0" algn="ctr">
              <a:lnSpc>
                <a:spcPct val="90000"/>
              </a:lnSpc>
              <a:buNone/>
              <a:defRPr sz="3200">
                <a:solidFill>
                  <a:schemeClr val="bg1"/>
                </a:solidFill>
              </a:defRPr>
            </a:lvl2pPr>
            <a:lvl3pPr marL="0" indent="0" algn="ctr">
              <a:lnSpc>
                <a:spcPct val="90000"/>
              </a:lnSpc>
              <a:buNone/>
              <a:defRPr>
                <a:solidFill>
                  <a:schemeClr val="bg1"/>
                </a:solidFill>
              </a:defRPr>
            </a:lvl3pPr>
            <a:lvl4pPr marL="0" indent="0" algn="ctr">
              <a:lnSpc>
                <a:spcPct val="90000"/>
              </a:lnSpc>
              <a:buNone/>
              <a:defRPr>
                <a:solidFill>
                  <a:schemeClr val="bg1"/>
                </a:solidFill>
              </a:defRPr>
            </a:lvl4pPr>
            <a:lvl5pPr marL="0" indent="0" algn="ctr">
              <a:lnSpc>
                <a:spcPct val="90000"/>
              </a:lnSpc>
              <a:buNone/>
              <a:defRPr>
                <a:solidFill>
                  <a:schemeClr val="bg1"/>
                </a:solidFil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77230066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7" name="Title 6"/>
          <p:cNvSpPr>
            <a:spLocks noGrp="1"/>
          </p:cNvSpPr>
          <p:nvPr>
            <p:ph type="title"/>
          </p:nvPr>
        </p:nvSpPr>
        <p:spPr bwMode="auto"/>
        <p:txBody>
          <a:bodyPr/>
          <a:lstStyle/>
          <a:p>
            <a:r>
              <a:rPr lang="en-US" dirty="0" smtClean="0"/>
              <a:t>Click to edit Master title style</a:t>
            </a:r>
            <a:endParaRPr lang="en-US" dirty="0"/>
          </a:p>
        </p:txBody>
      </p:sp>
      <p:sp>
        <p:nvSpPr>
          <p:cNvPr id="3" name="Text Placeholder 2"/>
          <p:cNvSpPr>
            <a:spLocks noGrp="1"/>
          </p:cNvSpPr>
          <p:nvPr>
            <p:ph type="body" sz="quarter" idx="10"/>
          </p:nvPr>
        </p:nvSpPr>
        <p:spPr bwMode="gray">
          <a:xfrm>
            <a:off x="304800" y="1325563"/>
            <a:ext cx="11428413" cy="4703762"/>
          </a:xfrm>
        </p:spPr>
        <p:txBody>
          <a:bodyPr/>
          <a:lstStyle>
            <a:lvl1pPr marL="0" indent="0">
              <a:lnSpc>
                <a:spcPct val="90000"/>
              </a:lnSpc>
              <a:buNone/>
              <a:defRPr b="1"/>
            </a:lvl1pPr>
            <a:lvl2pPr marL="548640" indent="-274320">
              <a:lnSpc>
                <a:spcPct val="90000"/>
              </a:lnSpc>
              <a:buClr>
                <a:srgbClr val="00529B"/>
              </a:buClr>
              <a:buFont typeface="Wingdings" panose="05000000000000000000" pitchFamily="2" charset="2"/>
              <a:buChar char="§"/>
              <a:defRPr/>
            </a:lvl2pPr>
            <a:lvl3pPr marL="868680" indent="-274320">
              <a:lnSpc>
                <a:spcPct val="90000"/>
              </a:lnSpc>
              <a:buFont typeface="Arial" panose="020B0604020202020204" pitchFamily="34" charset="0"/>
              <a:buChar char="–"/>
              <a:defRPr/>
            </a:lvl3pPr>
            <a:lvl4pPr marL="1143000" indent="-274320">
              <a:lnSpc>
                <a:spcPct val="90000"/>
              </a:lnSpc>
              <a:buFont typeface="Wingdings" panose="05000000000000000000" pitchFamily="2" charset="2"/>
              <a:buChar char="§"/>
              <a:defRPr/>
            </a:lvl4pPr>
            <a:lvl5pPr marL="1463040" indent="-274320">
              <a:lnSpc>
                <a:spcPct val="90000"/>
              </a:lnSpc>
              <a:buFont typeface="Arial" panose="020B0604020202020204"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007767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3489710283"/>
      </p:ext>
    </p:extLst>
  </p:cSld>
  <p:clrMapOvr>
    <a:masterClrMapping/>
  </p:clrMapOvr>
  <p:transition/>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p:cNvSpPr/>
          <p:nvPr userDrawn="1"/>
        </p:nvSpPr>
        <p:spPr bwMode="auto">
          <a:xfrm>
            <a:off x="11036300" y="0"/>
            <a:ext cx="901700" cy="1397000"/>
          </a:xfrm>
          <a:prstGeom prst="rect">
            <a:avLst/>
          </a:prstGeom>
          <a:solidFill>
            <a:srgbClr val="D1D1D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4" name="Title 3"/>
          <p:cNvSpPr>
            <a:spLocks noGrp="1"/>
          </p:cNvSpPr>
          <p:nvPr>
            <p:ph type="title"/>
          </p:nvPr>
        </p:nvSpPr>
        <p:spPr bwMode="auto"/>
        <p:txBody>
          <a:bodyPr/>
          <a:lstStyle/>
          <a:p>
            <a:r>
              <a:rPr lang="en-US" dirty="0" smtClean="0"/>
              <a:t>Click to edit Master title style</a:t>
            </a:r>
            <a:endParaRPr lang="en-US" dirty="0"/>
          </a:p>
        </p:txBody>
      </p:sp>
    </p:spTree>
    <p:extLst>
      <p:ext uri="{BB962C8B-B14F-4D97-AF65-F5344CB8AC3E}">
        <p14:creationId xmlns:p14="http://schemas.microsoft.com/office/powerpoint/2010/main" val="1246516633"/>
      </p:ext>
    </p:extLst>
  </p:cSld>
  <p:clrMapOvr>
    <a:masterClrMapping/>
  </p:clrMapOvr>
  <p:transition/>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Half-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5791200" cy="4660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06384814"/>
      </p:ext>
    </p:extLst>
  </p:cSld>
  <p:clrMapOvr>
    <a:masterClrMapping/>
  </p:clrMapOvr>
  <p:transition/>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Blank">
    <p:bg bwMode="gray">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774318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lide Number Placeholder 12"/>
          <p:cNvSpPr txBox="1">
            <a:spLocks/>
          </p:cNvSpPr>
          <p:nvPr userDrawn="1"/>
        </p:nvSpPr>
        <p:spPr bwMode="gray">
          <a:xfrm>
            <a:off x="304800" y="6216797"/>
            <a:ext cx="7711440" cy="326243"/>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r>
              <a:rPr sz="1100" dirty="0">
                <a:solidFill>
                  <a:srgbClr val="FFFFFF"/>
                </a:solidFill>
              </a:rPr>
              <a:t>#GartnerSYM</a:t>
            </a:r>
          </a:p>
          <a:p>
            <a:pPr algn="l">
              <a:spcBef>
                <a:spcPts val="0"/>
              </a:spcBef>
              <a:spcAft>
                <a:spcPts val="600"/>
              </a:spcAft>
              <a:tabLst>
                <a:tab pos="228600" algn="l"/>
              </a:tabLst>
            </a:pPr>
            <a:r>
              <a:rPr dirty="0">
                <a:solidFill>
                  <a:srgbClr val="6881B8"/>
                </a:solidFill>
              </a:rPr>
              <a:t>© 2015 Gartner, Inc. and/or its affiliates. All rights reserved. Gartner and ITxpo are registered trademarks of Gartner, Inc. or it’s affiliates.</a:t>
            </a:r>
          </a:p>
        </p:txBody>
      </p:sp>
      <p:sp>
        <p:nvSpPr>
          <p:cNvPr id="8" name="Text Placeholder 8"/>
          <p:cNvSpPr>
            <a:spLocks noGrp="1"/>
          </p:cNvSpPr>
          <p:nvPr>
            <p:ph type="body" sz="quarter" idx="11"/>
          </p:nvPr>
        </p:nvSpPr>
        <p:spPr bwMode="auto">
          <a:xfrm>
            <a:off x="304800" y="1796714"/>
            <a:ext cx="11576050" cy="2623369"/>
          </a:xfrm>
          <a:prstGeom prst="rect">
            <a:avLst/>
          </a:prstGeom>
        </p:spPr>
        <p:txBody>
          <a:bodyPr anchor="ctr" anchorCtr="0"/>
          <a:lstStyle>
            <a:lvl1pPr marL="0" indent="0" algn="ctr">
              <a:lnSpc>
                <a:spcPct val="90000"/>
              </a:lnSpc>
              <a:buNone/>
              <a:defRPr sz="4400" b="1" baseline="0">
                <a:solidFill>
                  <a:schemeClr val="bg1"/>
                </a:solidFill>
              </a:defRPr>
            </a:lvl1pPr>
            <a:lvl2pPr marL="0" indent="0" algn="ctr">
              <a:buNone/>
              <a:defRPr sz="3200" baseline="0">
                <a:solidFill>
                  <a:schemeClr val="bg1"/>
                </a:solidFill>
              </a:defRPr>
            </a:lvl2pPr>
          </a:lstStyle>
          <a:p>
            <a:pPr lvl="0"/>
            <a:r>
              <a:rPr lang="en-US" dirty="0" smtClean="0"/>
              <a:t>Click to edit Master text styles</a:t>
            </a:r>
          </a:p>
          <a:p>
            <a:pPr lvl="1"/>
            <a:r>
              <a:rPr lang="en-US" dirty="0" smtClean="0"/>
              <a:t>Second level click to add Name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36418" y="6132371"/>
            <a:ext cx="1542643" cy="390803"/>
          </a:xfrm>
          <a:prstGeom prst="rect">
            <a:avLst/>
          </a:prstGeom>
        </p:spPr>
      </p:pic>
    </p:spTree>
    <p:extLst>
      <p:ext uri="{BB962C8B-B14F-4D97-AF65-F5344CB8AC3E}">
        <p14:creationId xmlns:p14="http://schemas.microsoft.com/office/powerpoint/2010/main" val="2878872753"/>
      </p:ext>
    </p:extLst>
  </p:cSld>
  <p:clrMapOvr>
    <a:masterClrMapping/>
  </p:clrMapOvr>
  <p:transition/>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SS blue - 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3"/>
          <p:cNvSpPr>
            <a:spLocks noGrp="1"/>
          </p:cNvSpPr>
          <p:nvPr>
            <p:ph type="body" sz="quarter" idx="10"/>
          </p:nvPr>
        </p:nvSpPr>
        <p:spPr bwMode="gray">
          <a:xfrm>
            <a:off x="304800" y="1325563"/>
            <a:ext cx="11428413" cy="4679950"/>
          </a:xfrm>
        </p:spPr>
        <p:txBody>
          <a:bodyPr/>
          <a:lstStyle>
            <a:lvl1pPr>
              <a:buClr>
                <a:srgbClr val="E5550D"/>
              </a:buCl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Slide Number Placeholder 12"/>
          <p:cNvSpPr txBox="1">
            <a:spLocks/>
          </p:cNvSpPr>
          <p:nvPr userDrawn="1"/>
        </p:nvSpPr>
        <p:spPr bwMode="gray">
          <a:xfrm>
            <a:off x="304800" y="6216797"/>
            <a:ext cx="7711440" cy="326243"/>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r>
              <a:rPr sz="1100" dirty="0">
                <a:solidFill>
                  <a:srgbClr val="FFFFFF"/>
                </a:solidFill>
              </a:rPr>
              <a:t>#GartnerSYM</a:t>
            </a:r>
          </a:p>
          <a:p>
            <a:pPr algn="l">
              <a:spcBef>
                <a:spcPts val="0"/>
              </a:spcBef>
              <a:spcAft>
                <a:spcPts val="600"/>
              </a:spcAft>
              <a:tabLst>
                <a:tab pos="228600" algn="l"/>
              </a:tabLst>
            </a:pPr>
            <a:r>
              <a:rPr dirty="0">
                <a:solidFill>
                  <a:srgbClr val="6881B8"/>
                </a:solidFill>
              </a:rPr>
              <a:t>© 2015 Gartner, Inc. and/or its affiliates. All rights reserved. Gartner and ITxpo are registered trademarks of Gartner, Inc. or it’s affiliates.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12249" y="365125"/>
            <a:ext cx="768601" cy="634931"/>
          </a:xfrm>
          <a:prstGeom prst="rect">
            <a:avLst/>
          </a:prstGeom>
        </p:spPr>
      </p:pic>
      <p:sp>
        <p:nvSpPr>
          <p:cNvPr id="3" name="Title 2"/>
          <p:cNvSpPr>
            <a:spLocks noGrp="1"/>
          </p:cNvSpPr>
          <p:nvPr>
            <p:ph type="title"/>
          </p:nvPr>
        </p:nvSpPr>
        <p:spPr/>
        <p:txBody>
          <a:bodyPr/>
          <a:lstStyle>
            <a:lvl1pPr>
              <a:defRPr>
                <a:solidFill>
                  <a:schemeClr val="bg1"/>
                </a:solidFill>
              </a:defRPr>
            </a:lvl1pPr>
          </a:lstStyle>
          <a:p>
            <a:r>
              <a:rPr lang="en-US" smtClean="0"/>
              <a:t>Click to edit Master title style</a:t>
            </a:r>
            <a:endParaRPr lang="en-US"/>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36418" y="6132371"/>
            <a:ext cx="1542643" cy="390803"/>
          </a:xfrm>
          <a:prstGeom prst="rect">
            <a:avLst/>
          </a:prstGeom>
        </p:spPr>
      </p:pic>
    </p:spTree>
    <p:extLst>
      <p:ext uri="{BB962C8B-B14F-4D97-AF65-F5344CB8AC3E}">
        <p14:creationId xmlns:p14="http://schemas.microsoft.com/office/powerpoint/2010/main" val="327403356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SS blue - Title Only">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60375" y="228600"/>
            <a:ext cx="10504237" cy="535531"/>
          </a:xfrm>
        </p:spPr>
        <p:txBody>
          <a:bodyPr/>
          <a:lstStyle>
            <a:lvl1pPr>
              <a:defRPr>
                <a:solidFill>
                  <a:schemeClr val="bg1"/>
                </a:solidFill>
              </a:defRPr>
            </a:lvl1pPr>
          </a:lstStyle>
          <a:p>
            <a:r>
              <a:rPr lang="en-US" smtClean="0"/>
              <a:t>Click to edit Master title style</a:t>
            </a:r>
            <a:endParaRPr lang="en-US"/>
          </a:p>
        </p:txBody>
      </p:sp>
      <p:sp>
        <p:nvSpPr>
          <p:cNvPr id="19" name="Slide Number Placeholder 12"/>
          <p:cNvSpPr txBox="1">
            <a:spLocks/>
          </p:cNvSpPr>
          <p:nvPr userDrawn="1"/>
        </p:nvSpPr>
        <p:spPr bwMode="gray">
          <a:xfrm>
            <a:off x="304800" y="6216797"/>
            <a:ext cx="7711440" cy="326243"/>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r>
              <a:rPr sz="1100" dirty="0">
                <a:solidFill>
                  <a:srgbClr val="FFFFFF"/>
                </a:solidFill>
              </a:rPr>
              <a:t>#GartnerSYM</a:t>
            </a:r>
          </a:p>
          <a:p>
            <a:pPr algn="l">
              <a:spcBef>
                <a:spcPts val="0"/>
              </a:spcBef>
              <a:spcAft>
                <a:spcPts val="600"/>
              </a:spcAft>
              <a:tabLst>
                <a:tab pos="228600" algn="l"/>
              </a:tabLst>
            </a:pPr>
            <a:r>
              <a:rPr dirty="0">
                <a:solidFill>
                  <a:srgbClr val="6881B8"/>
                </a:solidFill>
              </a:rPr>
              <a:t>© 2015 Gartner, Inc. and/or its affiliates. All rights reserved. Gartner and ITxpo are registered trademarks of Gartner, Inc. or it’s affiliates.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36418" y="6132371"/>
            <a:ext cx="1542643" cy="390803"/>
          </a:xfrm>
          <a:prstGeom prst="rect">
            <a:avLst/>
          </a:prstGeom>
        </p:spPr>
      </p:pic>
    </p:spTree>
    <p:extLst>
      <p:ext uri="{BB962C8B-B14F-4D97-AF65-F5344CB8AC3E}">
        <p14:creationId xmlns:p14="http://schemas.microsoft.com/office/powerpoint/2010/main" val="3072860928"/>
      </p:ext>
    </p:extLst>
  </p:cSld>
  <p:clrMapOvr>
    <a:masterClrMapping/>
  </p:clrMapOvr>
  <p:transition/>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SS blue - Blank">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Slide Number Placeholder 12"/>
          <p:cNvSpPr txBox="1">
            <a:spLocks/>
          </p:cNvSpPr>
          <p:nvPr userDrawn="1"/>
        </p:nvSpPr>
        <p:spPr bwMode="gray">
          <a:xfrm>
            <a:off x="304800" y="6216797"/>
            <a:ext cx="7711440" cy="326243"/>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r>
              <a:rPr sz="1100" dirty="0">
                <a:solidFill>
                  <a:srgbClr val="FFFFFF"/>
                </a:solidFill>
              </a:rPr>
              <a:t>#GartnerSYM</a:t>
            </a:r>
          </a:p>
          <a:p>
            <a:pPr algn="l">
              <a:spcBef>
                <a:spcPts val="0"/>
              </a:spcBef>
              <a:spcAft>
                <a:spcPts val="600"/>
              </a:spcAft>
              <a:tabLst>
                <a:tab pos="228600" algn="l"/>
              </a:tabLst>
            </a:pPr>
            <a:r>
              <a:rPr dirty="0">
                <a:solidFill>
                  <a:srgbClr val="6881B8"/>
                </a:solidFill>
              </a:rPr>
              <a:t>© 2015 Gartner, Inc. and/or its affiliates. All rights reserved. Gartner and ITxpo are registered trademarks of Gartner, Inc. or it’s affiliates.</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12249" y="365125"/>
            <a:ext cx="768601" cy="63493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36418" y="6132371"/>
            <a:ext cx="1542643" cy="390803"/>
          </a:xfrm>
          <a:prstGeom prst="rect">
            <a:avLst/>
          </a:prstGeom>
        </p:spPr>
      </p:pic>
    </p:spTree>
    <p:extLst>
      <p:ext uri="{BB962C8B-B14F-4D97-AF65-F5344CB8AC3E}">
        <p14:creationId xmlns:p14="http://schemas.microsoft.com/office/powerpoint/2010/main" val="1522982119"/>
      </p:ext>
    </p:extLst>
  </p:cSld>
  <p:clrMapOvr>
    <a:masterClrMapping/>
  </p:clrMapOvr>
  <p:transition/>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_SS blue - Keyword">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Slide Number Placeholder 12"/>
          <p:cNvSpPr txBox="1">
            <a:spLocks/>
          </p:cNvSpPr>
          <p:nvPr userDrawn="1"/>
        </p:nvSpPr>
        <p:spPr bwMode="gray">
          <a:xfrm>
            <a:off x="304800" y="6216797"/>
            <a:ext cx="7711440" cy="326243"/>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r>
              <a:rPr sz="1100" dirty="0">
                <a:solidFill>
                  <a:srgbClr val="FFFFFF"/>
                </a:solidFill>
              </a:rPr>
              <a:t>#GartnerSYM</a:t>
            </a:r>
          </a:p>
          <a:p>
            <a:pPr algn="l">
              <a:spcBef>
                <a:spcPts val="0"/>
              </a:spcBef>
              <a:spcAft>
                <a:spcPts val="600"/>
              </a:spcAft>
              <a:tabLst>
                <a:tab pos="228600" algn="l"/>
              </a:tabLst>
            </a:pPr>
            <a:r>
              <a:rPr dirty="0">
                <a:solidFill>
                  <a:srgbClr val="6881B8"/>
                </a:solidFill>
              </a:rPr>
              <a:t>© 2015 Gartner, Inc. and/or its affiliates. All rights reserved. Gartner and ITxpo are registered trademarks of Gartner, Inc. or it’s affiliates.</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12249" y="365125"/>
            <a:ext cx="768601" cy="634931"/>
          </a:xfrm>
          <a:prstGeom prst="rect">
            <a:avLst/>
          </a:prstGeom>
        </p:spPr>
      </p:pic>
      <p:sp>
        <p:nvSpPr>
          <p:cNvPr id="7" name="Rectangle 6"/>
          <p:cNvSpPr/>
          <p:nvPr userDrawn="1"/>
        </p:nvSpPr>
        <p:spPr>
          <a:xfrm>
            <a:off x="0" y="2971800"/>
            <a:ext cx="1447800" cy="838200"/>
          </a:xfrm>
          <a:prstGeom prst="rect">
            <a:avLst/>
          </a:prstGeom>
          <a:solidFill>
            <a:srgbClr val="E16600"/>
          </a:solidFill>
          <a:ln w="12700" cap="flat" cmpd="sng" algn="ctr">
            <a:noFill/>
            <a:prstDash val="solid"/>
            <a:miter lim="800000"/>
          </a:ln>
          <a:effectLst/>
        </p:spPr>
        <p:txBody>
          <a:bodyPr rtlCol="0" anchor="ctr"/>
          <a:lstStyle/>
          <a:p>
            <a:pPr eaLnBrk="1" fontAlgn="auto" hangingPunct="1">
              <a:lnSpc>
                <a:spcPct val="100000"/>
              </a:lnSpc>
              <a:spcBef>
                <a:spcPts val="0"/>
              </a:spcBef>
              <a:spcAft>
                <a:spcPts val="0"/>
              </a:spcAft>
              <a:defRPr/>
            </a:pPr>
            <a:endParaRPr lang="en-US" sz="1800" kern="0" dirty="0" smtClean="0">
              <a:solidFill>
                <a:srgbClr val="E16600"/>
              </a:solidFill>
              <a:latin typeface="Calibri" panose="020F0502020204030204"/>
              <a:ea typeface="Arial Unicode MS"/>
              <a:cs typeface="Arial Unicode MS"/>
            </a:endParaRPr>
          </a:p>
        </p:txBody>
      </p:sp>
      <p:sp>
        <p:nvSpPr>
          <p:cNvPr id="3" name="Title 2"/>
          <p:cNvSpPr>
            <a:spLocks noGrp="1"/>
          </p:cNvSpPr>
          <p:nvPr>
            <p:ph type="title" hasCustomPrompt="1"/>
          </p:nvPr>
        </p:nvSpPr>
        <p:spPr>
          <a:xfrm>
            <a:off x="1571625" y="2884235"/>
            <a:ext cx="10309225" cy="1089529"/>
          </a:xfrm>
        </p:spPr>
        <p:txBody>
          <a:bodyPr/>
          <a:lstStyle>
            <a:lvl1pPr>
              <a:defRPr sz="7200" b="0">
                <a:solidFill>
                  <a:schemeClr val="bg1"/>
                </a:solidFill>
              </a:defRPr>
            </a:lvl1pPr>
          </a:lstStyle>
          <a:p>
            <a:r>
              <a:rPr lang="en-US" dirty="0" smtClean="0"/>
              <a:t>Keyword</a:t>
            </a:r>
            <a:endParaRPr lang="en-US" dirty="0"/>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36418" y="6132371"/>
            <a:ext cx="1542643" cy="390803"/>
          </a:xfrm>
          <a:prstGeom prst="rect">
            <a:avLst/>
          </a:prstGeom>
        </p:spPr>
      </p:pic>
    </p:spTree>
    <p:extLst>
      <p:ext uri="{BB962C8B-B14F-4D97-AF65-F5344CB8AC3E}">
        <p14:creationId xmlns:p14="http://schemas.microsoft.com/office/powerpoint/2010/main" val="4139837513"/>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Thirds Image">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04801" y="307975"/>
            <a:ext cx="3767138" cy="5572125"/>
          </a:xfrm>
          <a:solidFill>
            <a:schemeClr val="bg1">
              <a:lumMod val="85000"/>
            </a:schemeClr>
          </a:solidFill>
        </p:spPr>
        <p:txBody>
          <a:bodyPr anchor="ctr" anchorCtr="0"/>
          <a:lstStyle>
            <a:lvl1pPr marL="0" indent="0" algn="ctr">
              <a:lnSpc>
                <a:spcPct val="90000"/>
              </a:lnSpc>
              <a:buNone/>
              <a:defRPr sz="3600" b="1">
                <a:solidFill>
                  <a:schemeClr val="tx1"/>
                </a:solidFill>
              </a:defRPr>
            </a:lvl1pPr>
            <a:lvl2pPr marL="0" indent="0" algn="ctr">
              <a:lnSpc>
                <a:spcPct val="90000"/>
              </a:lnSpc>
              <a:buNone/>
              <a:defRPr sz="3200">
                <a:solidFill>
                  <a:schemeClr val="tx1"/>
                </a:solidFill>
              </a:defRPr>
            </a:lvl2pPr>
            <a:lvl3pPr marL="0" indent="0" algn="ctr">
              <a:lnSpc>
                <a:spcPct val="90000"/>
              </a:lnSpc>
              <a:buNone/>
              <a:defRPr>
                <a:solidFill>
                  <a:schemeClr val="bg1"/>
                </a:solidFill>
              </a:defRPr>
            </a:lvl3pPr>
            <a:lvl4pPr marL="0" indent="0" algn="ctr">
              <a:lnSpc>
                <a:spcPct val="90000"/>
              </a:lnSpc>
              <a:buNone/>
              <a:defRPr>
                <a:solidFill>
                  <a:schemeClr val="bg1"/>
                </a:solidFill>
              </a:defRPr>
            </a:lvl4pPr>
            <a:lvl5pPr marL="0" indent="0" algn="ctr">
              <a:lnSpc>
                <a:spcPct val="90000"/>
              </a:lnSpc>
              <a:buNone/>
              <a:defRPr>
                <a:solidFill>
                  <a:schemeClr val="bg1"/>
                </a:solidFil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82234135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SS Predicts">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Freeform 17"/>
          <p:cNvSpPr/>
          <p:nvPr userDrawn="1"/>
        </p:nvSpPr>
        <p:spPr>
          <a:xfrm>
            <a:off x="838200" y="0"/>
            <a:ext cx="2743200" cy="1828800"/>
          </a:xfrm>
          <a:custGeom>
            <a:avLst/>
            <a:gdLst>
              <a:gd name="connsiteX0" fmla="*/ 79719 w 2743200"/>
              <a:gd name="connsiteY0" fmla="*/ 0 h 1828800"/>
              <a:gd name="connsiteX1" fmla="*/ 2663481 w 2743200"/>
              <a:gd name="connsiteY1" fmla="*/ 0 h 1828800"/>
              <a:gd name="connsiteX2" fmla="*/ 2681536 w 2743200"/>
              <a:gd name="connsiteY2" fmla="*/ 49328 h 1828800"/>
              <a:gd name="connsiteX3" fmla="*/ 2743200 w 2743200"/>
              <a:gd name="connsiteY3" fmla="*/ 457200 h 1828800"/>
              <a:gd name="connsiteX4" fmla="*/ 1371600 w 2743200"/>
              <a:gd name="connsiteY4" fmla="*/ 1828800 h 1828800"/>
              <a:gd name="connsiteX5" fmla="*/ 0 w 2743200"/>
              <a:gd name="connsiteY5" fmla="*/ 457200 h 1828800"/>
              <a:gd name="connsiteX6" fmla="*/ 61664 w 2743200"/>
              <a:gd name="connsiteY6" fmla="*/ 49328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3200" h="1828800">
                <a:moveTo>
                  <a:pt x="79719" y="0"/>
                </a:moveTo>
                <a:lnTo>
                  <a:pt x="2663481" y="0"/>
                </a:lnTo>
                <a:lnTo>
                  <a:pt x="2681536" y="49328"/>
                </a:lnTo>
                <a:cubicBezTo>
                  <a:pt x="2721611" y="178175"/>
                  <a:pt x="2743200" y="315166"/>
                  <a:pt x="2743200" y="457200"/>
                </a:cubicBezTo>
                <a:cubicBezTo>
                  <a:pt x="2743200" y="1214714"/>
                  <a:pt x="2129114" y="1828800"/>
                  <a:pt x="1371600" y="1828800"/>
                </a:cubicBezTo>
                <a:cubicBezTo>
                  <a:pt x="614086" y="1828800"/>
                  <a:pt x="0" y="1214714"/>
                  <a:pt x="0" y="457200"/>
                </a:cubicBezTo>
                <a:cubicBezTo>
                  <a:pt x="0" y="315166"/>
                  <a:pt x="21589" y="178175"/>
                  <a:pt x="61664" y="4932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dirty="0">
              <a:solidFill>
                <a:srgbClr val="FFFFFF"/>
              </a:solidFill>
            </a:endParaRP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09700" y="533400"/>
            <a:ext cx="1600200" cy="767663"/>
          </a:xfrm>
          <a:prstGeom prst="rect">
            <a:avLst/>
          </a:prstGeom>
        </p:spPr>
      </p:pic>
    </p:spTree>
    <p:extLst>
      <p:ext uri="{BB962C8B-B14F-4D97-AF65-F5344CB8AC3E}">
        <p14:creationId xmlns:p14="http://schemas.microsoft.com/office/powerpoint/2010/main" val="1653493272"/>
      </p:ext>
    </p:extLst>
  </p:cSld>
  <p:clrMapOvr>
    <a:masterClrMapping/>
  </p:clrMapOvr>
  <p:transition/>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SS Drk blue - Blank">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12249" y="365125"/>
            <a:ext cx="768601" cy="634931"/>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36418" y="6132371"/>
            <a:ext cx="1542643" cy="390803"/>
          </a:xfrm>
          <a:prstGeom prst="rect">
            <a:avLst/>
          </a:prstGeom>
        </p:spPr>
      </p:pic>
    </p:spTree>
    <p:extLst>
      <p:ext uri="{BB962C8B-B14F-4D97-AF65-F5344CB8AC3E}">
        <p14:creationId xmlns:p14="http://schemas.microsoft.com/office/powerpoint/2010/main" val="2325434802"/>
      </p:ext>
    </p:extLst>
  </p:cSld>
  <p:clrMapOvr>
    <a:masterClrMapping/>
  </p:clrMapOvr>
  <p:transition/>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bpm14_Title Slide">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bwMode="gray">
          <a:xfrm>
            <a:off x="0" y="0"/>
            <a:ext cx="12192000" cy="5880100"/>
          </a:xfrm>
          <a:prstGeom prst="rect">
            <a:avLst/>
          </a:prstGeom>
          <a:gradFill flip="none" rotWithShape="1">
            <a:gsLst>
              <a:gs pos="0">
                <a:srgbClr val="ECECEC"/>
              </a:gs>
              <a:gs pos="50000">
                <a:schemeClr val="bg1"/>
              </a:gs>
            </a:gsLst>
            <a:lin ang="13500000" scaled="1"/>
            <a:tileRect/>
          </a:gra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
        <p:nvSpPr>
          <p:cNvPr id="19" name="Rectangle 122"/>
          <p:cNvSpPr>
            <a:spLocks noGrp="1" noChangeArrowheads="1"/>
          </p:cNvSpPr>
          <p:nvPr>
            <p:ph type="ctrTitle"/>
          </p:nvPr>
        </p:nvSpPr>
        <p:spPr bwMode="auto">
          <a:xfrm>
            <a:off x="469901" y="1463899"/>
            <a:ext cx="7921624" cy="1820204"/>
          </a:xfrm>
          <a:ln>
            <a:noFill/>
          </a:ln>
        </p:spPr>
        <p:txBody>
          <a:bodyPr tIns="0" bIns="0" anchor="b" anchorCtr="0">
            <a:normAutofit/>
          </a:bodyPr>
          <a:lstStyle>
            <a:lvl1pPr>
              <a:lnSpc>
                <a:spcPct val="90000"/>
              </a:lnSpc>
              <a:spcBef>
                <a:spcPts val="1000"/>
              </a:spcBef>
              <a:spcAft>
                <a:spcPts val="300"/>
              </a:spcAft>
              <a:defRPr sz="3400" baseline="0">
                <a:solidFill>
                  <a:schemeClr val="tx1"/>
                </a:solidFill>
                <a:latin typeface="Arial"/>
                <a:cs typeface="Arial"/>
              </a:defRPr>
            </a:lvl1pPr>
          </a:lstStyle>
          <a:p>
            <a:r>
              <a:rPr lang="en-US" dirty="0" smtClean="0"/>
              <a:t>Click to edit Master title style</a:t>
            </a:r>
            <a:endParaRPr lang="en-US" dirty="0"/>
          </a:p>
        </p:txBody>
      </p:sp>
      <p:sp>
        <p:nvSpPr>
          <p:cNvPr id="20" name="Rectangle 223"/>
          <p:cNvSpPr>
            <a:spLocks noGrp="1" noChangeArrowheads="1"/>
          </p:cNvSpPr>
          <p:nvPr>
            <p:ph type="subTitle" idx="1"/>
          </p:nvPr>
        </p:nvSpPr>
        <p:spPr bwMode="auto">
          <a:xfrm>
            <a:off x="469899" y="3730110"/>
            <a:ext cx="5238005" cy="430887"/>
          </a:xfrm>
          <a:prstGeom prst="rect">
            <a:avLst/>
          </a:prstGeom>
          <a:ln/>
        </p:spPr>
        <p:txBody>
          <a:bodyPr wrap="square" bIns="0" anchor="t" anchorCtr="0">
            <a:spAutoFit/>
          </a:bodyPr>
          <a:lstStyle>
            <a:lvl1pPr marL="0" indent="0" algn="l">
              <a:lnSpc>
                <a:spcPct val="100000"/>
              </a:lnSpc>
              <a:spcBef>
                <a:spcPts val="0"/>
              </a:spcBef>
              <a:spcAft>
                <a:spcPts val="600"/>
              </a:spcAft>
              <a:buFont typeface="Times" pitchFamily="18" charset="0"/>
              <a:buNone/>
              <a:defRPr sz="2800">
                <a:solidFill>
                  <a:srgbClr val="000000"/>
                </a:solidFill>
              </a:defRPr>
            </a:lvl1pPr>
          </a:lstStyle>
          <a:p>
            <a:r>
              <a:rPr lang="en-US" dirty="0" smtClean="0"/>
              <a:t>Click to edit Master subtitle style</a:t>
            </a:r>
            <a:endParaRPr lang="en-US" dirty="0"/>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317118" y="6205425"/>
            <a:ext cx="1417320" cy="325984"/>
          </a:xfrm>
          <a:prstGeom prst="rect">
            <a:avLst/>
          </a:prstGeom>
        </p:spPr>
      </p:pic>
      <p:sp>
        <p:nvSpPr>
          <p:cNvPr id="12" name="Text Placeholder 6"/>
          <p:cNvSpPr>
            <a:spLocks noGrp="1"/>
          </p:cNvSpPr>
          <p:nvPr>
            <p:ph type="body" sz="quarter" idx="10"/>
          </p:nvPr>
        </p:nvSpPr>
        <p:spPr bwMode="gray">
          <a:xfrm>
            <a:off x="469899" y="133350"/>
            <a:ext cx="7921625" cy="810547"/>
          </a:xfrm>
        </p:spPr>
        <p:txBody>
          <a:bodyPr wrap="square" anchor="b" anchorCtr="0">
            <a:noAutofit/>
          </a:bodyPr>
          <a:lstStyle>
            <a:lvl1pPr marL="0" indent="0">
              <a:spcBef>
                <a:spcPts val="600"/>
              </a:spcBef>
              <a:buFontTx/>
              <a:buNone/>
              <a:defRPr sz="1800" b="1">
                <a:solidFill>
                  <a:srgbClr val="00703C"/>
                </a:solidFill>
                <a:latin typeface="Arial Narrow" panose="020B0606020202030204" pitchFamily="34" charset="0"/>
              </a:defRPr>
            </a:lvl1pPr>
            <a:lvl2pPr marL="0" indent="0">
              <a:spcBef>
                <a:spcPts val="600"/>
              </a:spcBef>
              <a:buFontTx/>
              <a:buNone/>
              <a:defRPr sz="1600" baseline="0">
                <a:solidFill>
                  <a:srgbClr val="00703C"/>
                </a:solidFill>
                <a:latin typeface="Arial Narrow" panose="020B0606020202030204" pitchFamily="34" charset="0"/>
              </a:defRPr>
            </a:lvl2pPr>
            <a:lvl3pPr marL="731520" indent="0">
              <a:buFontTx/>
              <a:buNone/>
              <a:defRPr/>
            </a:lvl3pPr>
            <a:lvl4pPr marL="1097280" indent="0">
              <a:buFontTx/>
              <a:buNone/>
              <a:defRPr/>
            </a:lvl4pPr>
            <a:lvl5pPr marL="1463040" indent="0">
              <a:buFontTx/>
              <a:buNone/>
              <a:defRPr/>
            </a:lvl5pPr>
          </a:lstStyle>
          <a:p>
            <a:pPr lvl="0"/>
            <a:r>
              <a:rPr lang="en-US" dirty="0" smtClean="0"/>
              <a:t>Click to edit Master text styles</a:t>
            </a:r>
          </a:p>
          <a:p>
            <a:pPr lvl="1"/>
            <a:r>
              <a:rPr lang="en-US" dirty="0" smtClean="0"/>
              <a:t>Insert Date and Place</a:t>
            </a:r>
            <a:endParaRPr lang="en-US" dirty="0"/>
          </a:p>
        </p:txBody>
      </p:sp>
      <p:sp>
        <p:nvSpPr>
          <p:cNvPr id="13" name="TextBox 12"/>
          <p:cNvSpPr txBox="1"/>
          <p:nvPr userDrawn="1"/>
        </p:nvSpPr>
        <p:spPr bwMode="gray">
          <a:xfrm>
            <a:off x="469900" y="6252826"/>
            <a:ext cx="8634772" cy="290849"/>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
            </a:r>
            <a:br>
              <a:rPr lang="en-US" sz="700" dirty="0" smtClean="0">
                <a:solidFill>
                  <a:srgbClr val="969696"/>
                </a:solidFill>
              </a:rPr>
            </a:br>
            <a:r>
              <a:rPr lang="en-US" sz="700" dirty="0" smtClean="0">
                <a:solidFill>
                  <a:srgbClr val="969696"/>
                </a:solidFill>
              </a:rPr>
              <a:t>contain </a:t>
            </a:r>
            <a:r>
              <a:rPr lang="en-US" sz="700" dirty="0">
                <a:solidFill>
                  <a:srgbClr val="969696"/>
                </a:solidFill>
              </a:rPr>
              <a:t>information 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2015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685122" y="2330849"/>
            <a:ext cx="7506878" cy="3549252"/>
          </a:xfrm>
          <a:prstGeom prst="rect">
            <a:avLst/>
          </a:prstGeom>
        </p:spPr>
      </p:pic>
    </p:spTree>
    <p:extLst>
      <p:ext uri="{BB962C8B-B14F-4D97-AF65-F5344CB8AC3E}">
        <p14:creationId xmlns:p14="http://schemas.microsoft.com/office/powerpoint/2010/main" val="334723690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1_bpm14_Title Slide">
    <p:bg>
      <p:bgPr>
        <a:solidFill>
          <a:schemeClr val="bg1"/>
        </a:solidFill>
        <a:effectLst/>
      </p:bgPr>
    </p:bg>
    <p:spTree>
      <p:nvGrpSpPr>
        <p:cNvPr id="1" name=""/>
        <p:cNvGrpSpPr/>
        <p:nvPr/>
      </p:nvGrpSpPr>
      <p:grpSpPr>
        <a:xfrm>
          <a:off x="0" y="0"/>
          <a:ext cx="0" cy="0"/>
          <a:chOff x="0" y="0"/>
          <a:chExt cx="0" cy="0"/>
        </a:xfrm>
      </p:grpSpPr>
      <p:sp>
        <p:nvSpPr>
          <p:cNvPr id="13" name="TextBox 12"/>
          <p:cNvSpPr txBox="1"/>
          <p:nvPr userDrawn="1"/>
        </p:nvSpPr>
        <p:spPr bwMode="gray">
          <a:xfrm>
            <a:off x="469900" y="6252826"/>
            <a:ext cx="8634772" cy="290849"/>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
            </a:r>
            <a:br>
              <a:rPr lang="en-US" sz="700" dirty="0" smtClean="0">
                <a:solidFill>
                  <a:srgbClr val="969696"/>
                </a:solidFill>
              </a:rPr>
            </a:br>
            <a:r>
              <a:rPr lang="en-US" sz="700" dirty="0" smtClean="0">
                <a:solidFill>
                  <a:srgbClr val="969696"/>
                </a:solidFill>
              </a:rPr>
              <a:t>contain </a:t>
            </a:r>
            <a:r>
              <a:rPr lang="en-US" sz="700" dirty="0">
                <a:solidFill>
                  <a:srgbClr val="969696"/>
                </a:solidFill>
              </a:rPr>
              <a:t>information 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2015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317118" y="6205425"/>
            <a:ext cx="1417320" cy="325984"/>
          </a:xfrm>
          <a:prstGeom prst="rect">
            <a:avLst/>
          </a:prstGeom>
        </p:spPr>
      </p:pic>
    </p:spTree>
    <p:extLst>
      <p:ext uri="{BB962C8B-B14F-4D97-AF65-F5344CB8AC3E}">
        <p14:creationId xmlns:p14="http://schemas.microsoft.com/office/powerpoint/2010/main" val="331816021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50" name="Shape 50"/>
          <p:cNvSpPr>
            <a:spLocks noGrp="1"/>
          </p:cNvSpPr>
          <p:nvPr>
            <p:ph type="title"/>
          </p:nvPr>
        </p:nvSpPr>
        <p:spPr>
          <a:xfrm>
            <a:off x="152400" y="114300"/>
            <a:ext cx="5714207" cy="867930"/>
          </a:xfrm>
          <a:prstGeom prst="rect">
            <a:avLst/>
          </a:prstGeom>
        </p:spPr>
        <p:txBody>
          <a:bodyPr/>
          <a:lstStyle/>
          <a:p>
            <a:pPr lvl="0">
              <a:defRPr sz="1800">
                <a:solidFill>
                  <a:srgbClr val="000000"/>
                </a:solidFill>
              </a:defRPr>
            </a:pPr>
            <a:r>
              <a:rPr sz="5600">
                <a:solidFill>
                  <a:srgbClr val="FFFFFF"/>
                </a:solidFill>
              </a:rPr>
              <a:t>Title Text</a:t>
            </a:r>
          </a:p>
        </p:txBody>
      </p:sp>
    </p:spTree>
    <p:extLst>
      <p:ext uri="{BB962C8B-B14F-4D97-AF65-F5344CB8AC3E}">
        <p14:creationId xmlns:p14="http://schemas.microsoft.com/office/powerpoint/2010/main" val="2502662658"/>
      </p:ext>
    </p:extLst>
  </p:cSld>
  <p:clrMapOvr>
    <a:masterClrMapping/>
  </p:clrMapOvr>
  <p:transition spd="med"/>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1_Divider Slide Blue">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smtClean="0">
              <a:solidFill>
                <a:srgbClr val="FFFFFF"/>
              </a:solidFill>
            </a:endParaRPr>
          </a:p>
        </p:txBody>
      </p:sp>
      <p:sp>
        <p:nvSpPr>
          <p:cNvPr id="3" name="Rectangle 2"/>
          <p:cNvSpPr/>
          <p:nvPr userDrawn="1"/>
        </p:nvSpPr>
        <p:spPr bwMode="gray">
          <a:xfrm>
            <a:off x="0" y="2"/>
            <a:ext cx="12192000" cy="6857998"/>
          </a:xfrm>
          <a:prstGeom prst="rect">
            <a:avLst/>
          </a:prstGeom>
          <a:solidFill>
            <a:srgbClr val="00529B"/>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bg1"/>
                </a:solidFill>
              </a:defRPr>
            </a:lvl1pPr>
          </a:lstStyle>
          <a:p>
            <a:r>
              <a:rPr lang="en-US" dirty="0" smtClean="0"/>
              <a:t>Click to edit Master title style</a:t>
            </a:r>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3"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2016 Gartner, Inc. and/or its affiliates. All rights reserved.</a:t>
            </a:r>
          </a:p>
        </p:txBody>
      </p:sp>
    </p:spTree>
    <p:extLst>
      <p:ext uri="{BB962C8B-B14F-4D97-AF65-F5344CB8AC3E}">
        <p14:creationId xmlns:p14="http://schemas.microsoft.com/office/powerpoint/2010/main" val="88528668"/>
      </p:ext>
    </p:extLst>
  </p:cSld>
  <p:clrMapOvr>
    <a:masterClrMapping/>
  </p:clrMapOvr>
  <p:transition/>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5" name="Rectangle 5"/>
          <p:cNvSpPr>
            <a:spLocks noGrp="1" noChangeArrowheads="1"/>
          </p:cNvSpPr>
          <p:nvPr>
            <p:ph type="ftr" sz="quarter" idx="3"/>
          </p:nvPr>
        </p:nvSpPr>
        <p:spPr bwMode="gray">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800" b="0">
                <a:solidFill>
                  <a:srgbClr val="00529B"/>
                </a:solidFill>
                <a:ea typeface="+mn-ea"/>
                <a:cs typeface="+mn-cs"/>
              </a:defRPr>
            </a:lvl1pPr>
          </a:lstStyle>
          <a:p>
            <a:pPr>
              <a:defRPr/>
            </a:pPr>
            <a:r>
              <a:rPr lang="en-US" dirty="0"/>
              <a:t> </a:t>
            </a:r>
            <a:fld id="{E1E29525-C903-49F9-BB30-68358B75B689}" type="slidenum">
              <a:rPr lang="en-US"/>
              <a:pPr>
                <a:defRPr/>
              </a:pPr>
              <a:t>‹#›</a:t>
            </a:fld>
            <a:endParaRPr lang="en-US" dirty="0"/>
          </a:p>
        </p:txBody>
      </p:sp>
    </p:spTree>
    <p:extLst>
      <p:ext uri="{BB962C8B-B14F-4D97-AF65-F5344CB8AC3E}">
        <p14:creationId xmlns:p14="http://schemas.microsoft.com/office/powerpoint/2010/main" val="4039130915"/>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Two-Thirds Image">
    <p:spTree>
      <p:nvGrpSpPr>
        <p:cNvPr id="1" name=""/>
        <p:cNvGrpSpPr/>
        <p:nvPr/>
      </p:nvGrpSpPr>
      <p:grpSpPr>
        <a:xfrm>
          <a:off x="0" y="0"/>
          <a:ext cx="0" cy="0"/>
          <a:chOff x="0" y="0"/>
          <a:chExt cx="0" cy="0"/>
        </a:xfrm>
      </p:grpSpPr>
      <p:sp>
        <p:nvSpPr>
          <p:cNvPr id="3" name="Rectangle 160"/>
          <p:cNvSpPr>
            <a:spLocks noChangeArrowheads="1"/>
          </p:cNvSpPr>
          <p:nvPr userDrawn="1"/>
        </p:nvSpPr>
        <p:spPr bwMode="gray">
          <a:xfrm>
            <a:off x="0" y="0"/>
            <a:ext cx="4071938" cy="58801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a:solidFill>
                <a:srgbClr val="702906"/>
              </a:solidFill>
            </a:endParaRPr>
          </a:p>
        </p:txBody>
      </p:sp>
      <p:sp>
        <p:nvSpPr>
          <p:cNvPr id="6" name="Title 5"/>
          <p:cNvSpPr>
            <a:spLocks noGrp="1"/>
          </p:cNvSpPr>
          <p:nvPr>
            <p:ph type="title" hasCustomPrompt="1"/>
          </p:nvPr>
        </p:nvSpPr>
        <p:spPr bwMode="gray">
          <a:xfrm>
            <a:off x="304800" y="1325563"/>
            <a:ext cx="3767138" cy="1329595"/>
          </a:xfrm>
        </p:spPr>
        <p:txBody>
          <a:bodyPr wrap="square" tIns="0" anchor="b" anchorCtr="0">
            <a:noAutofit/>
          </a:bodyPr>
          <a:lstStyle>
            <a:lvl1pPr algn="ctr">
              <a:defRPr sz="8800">
                <a:solidFill>
                  <a:schemeClr val="bg1"/>
                </a:solidFill>
              </a:defRPr>
            </a:lvl1pPr>
          </a:lstStyle>
          <a:p>
            <a:r>
              <a:rPr lang="en-US" dirty="0" smtClean="0"/>
              <a:t>Title</a:t>
            </a:r>
            <a:endParaRPr lang="en-US" dirty="0"/>
          </a:p>
        </p:txBody>
      </p:sp>
      <p:sp>
        <p:nvSpPr>
          <p:cNvPr id="8" name="Text Placeholder 7"/>
          <p:cNvSpPr>
            <a:spLocks noGrp="1"/>
          </p:cNvSpPr>
          <p:nvPr>
            <p:ph type="body" sz="quarter" idx="12"/>
          </p:nvPr>
        </p:nvSpPr>
        <p:spPr bwMode="gray">
          <a:xfrm>
            <a:off x="304800" y="2703059"/>
            <a:ext cx="3767138" cy="775597"/>
          </a:xfrm>
        </p:spPr>
        <p:txBody>
          <a:bodyPr wrap="square" lIns="45720">
            <a:spAutoFit/>
          </a:bodyPr>
          <a:lstStyle>
            <a:lvl1pPr marL="0" indent="0" algn="ctr">
              <a:lnSpc>
                <a:spcPct val="90000"/>
              </a:lnSpc>
              <a:spcBef>
                <a:spcPts val="300"/>
              </a:spcBef>
              <a:buFontTx/>
              <a:buNone/>
              <a:defRPr sz="28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smtClean="0"/>
              <a:t>Click to edit Master text styles</a:t>
            </a:r>
          </a:p>
        </p:txBody>
      </p:sp>
      <p:sp>
        <p:nvSpPr>
          <p:cNvPr id="5"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Tree>
    <p:extLst>
      <p:ext uri="{BB962C8B-B14F-4D97-AF65-F5344CB8AC3E}">
        <p14:creationId xmlns:p14="http://schemas.microsoft.com/office/powerpoint/2010/main" val="143389685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4294967295" pos="2565">
          <p15:clr>
            <a:srgbClr val="5ACBF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1_blue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FFFFFF">
                    <a:lumMod val="85000"/>
                  </a:srgbClr>
                </a:solidFill>
              </a:rPr>
              <a:pPr algn="l">
                <a:spcBef>
                  <a:spcPts val="0"/>
                </a:spcBef>
                <a:spcAft>
                  <a:spcPts val="600"/>
                </a:spcAft>
                <a:tabLst>
                  <a:tab pos="228600" algn="l"/>
                </a:tabLst>
              </a:pPr>
              <a:t>‹#›</a:t>
            </a:fld>
            <a:r>
              <a:rPr dirty="0">
                <a:solidFill>
                  <a:srgbClr val="FFFFFF">
                    <a:lumMod val="85000"/>
                  </a:srgbClr>
                </a:solidFill>
              </a:rPr>
              <a:t>	© 2016 Gartner, Inc. and/or its affiliates. All rights reserved.</a:t>
            </a:r>
          </a:p>
        </p:txBody>
      </p:sp>
    </p:spTree>
    <p:extLst>
      <p:ext uri="{BB962C8B-B14F-4D97-AF65-F5344CB8AC3E}">
        <p14:creationId xmlns:p14="http://schemas.microsoft.com/office/powerpoint/2010/main" val="949845018"/>
      </p:ext>
    </p:extLst>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ction Plan 2">
    <p:spTree>
      <p:nvGrpSpPr>
        <p:cNvPr id="1" name=""/>
        <p:cNvGrpSpPr/>
        <p:nvPr/>
      </p:nvGrpSpPr>
      <p:grpSpPr>
        <a:xfrm>
          <a:off x="0" y="0"/>
          <a:ext cx="0" cy="0"/>
          <a:chOff x="0" y="0"/>
          <a:chExt cx="0" cy="0"/>
        </a:xfrm>
      </p:grpSpPr>
      <p:sp>
        <p:nvSpPr>
          <p:cNvPr id="5" name="Rectangle 4"/>
          <p:cNvSpPr/>
          <p:nvPr userDrawn="1"/>
        </p:nvSpPr>
        <p:spPr bwMode="gray">
          <a:xfrm>
            <a:off x="0" y="0"/>
            <a:ext cx="12192000" cy="1099757"/>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354"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2" name="Title 1"/>
          <p:cNvSpPr>
            <a:spLocks noGrp="1"/>
          </p:cNvSpPr>
          <p:nvPr>
            <p:ph type="title"/>
          </p:nvPr>
        </p:nvSpPr>
        <p:spPr bwMode="gray">
          <a:xfrm>
            <a:off x="304800" y="228600"/>
            <a:ext cx="11576050" cy="535531"/>
          </a:xfrm>
        </p:spPr>
        <p:txBody>
          <a:bodyPr/>
          <a:lstStyle>
            <a:lvl1pPr>
              <a:defRPr>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058432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olling_Mult_Choic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solidFill>
                  <a:schemeClr val="tx1"/>
                </a:solidFill>
              </a:defRPr>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78189846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p:cNvSpPr/>
          <p:nvPr userDrawn="1"/>
        </p:nvSpPr>
        <p:spPr bwMode="gray">
          <a:xfrm>
            <a:off x="304800" y="307975"/>
            <a:ext cx="11576050" cy="5572125"/>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354"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8" name="Text Placeholder 8"/>
          <p:cNvSpPr>
            <a:spLocks noGrp="1"/>
          </p:cNvSpPr>
          <p:nvPr>
            <p:ph type="body" sz="quarter" idx="11"/>
          </p:nvPr>
        </p:nvSpPr>
        <p:spPr bwMode="auto">
          <a:xfrm>
            <a:off x="927101" y="933451"/>
            <a:ext cx="5575300" cy="3129502"/>
          </a:xfrm>
          <a:prstGeom prst="rect">
            <a:avLst/>
          </a:prstGeom>
          <a:solidFill>
            <a:schemeClr val="bg1"/>
          </a:solidFill>
        </p:spPr>
        <p:txBody>
          <a:bodyPr lIns="228600" tIns="91440" bIns="91440" anchor="ctr" anchorCtr="0"/>
          <a:lstStyle>
            <a:lvl1pPr marL="0" indent="0">
              <a:lnSpc>
                <a:spcPct val="90000"/>
              </a:lnSpc>
              <a:buNone/>
              <a:defRPr sz="3600" b="1" baseline="0"/>
            </a:lvl1pPr>
            <a:lvl2pPr marL="0" indent="0">
              <a:buNone/>
              <a:defRPr sz="2800" baseline="0"/>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06538937"/>
      </p:ext>
    </p:extLst>
  </p:cSld>
  <p:clrMapOvr>
    <a:masterClrMapping/>
  </p:clrMapOvr>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chemeClr val="bg1"/>
              </a:solidFill>
            </a:endParaRPr>
          </a:p>
        </p:txBody>
      </p:sp>
      <p:sp>
        <p:nvSpPr>
          <p:cNvPr id="4" name="Text Placeholder 3"/>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210883180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chemeClr val="bg1"/>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109155130"/>
      </p:ext>
    </p:extLst>
  </p:cSld>
  <p:clrMapOvr>
    <a:masterClrMapping/>
  </p:clrMapOv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chemeClr val="bg1"/>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Text Placeholder 5"/>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80816160"/>
      </p:ext>
    </p:extLst>
  </p:cSld>
  <p:clrMapOvr>
    <a:masterClrMapping/>
  </p:clrMapOv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ck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7"/>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chemeClr val="bg1"/>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4098148666"/>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6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17501" y="314114"/>
            <a:ext cx="11545794" cy="5795732"/>
          </a:xfrm>
          <a:prstGeom prst="rect">
            <a:avLst/>
          </a:prstGeom>
        </p:spPr>
      </p:pic>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6" name="Rectangle 7"/>
          <p:cNvSpPr>
            <a:spLocks noChangeArrowheads="1"/>
          </p:cNvSpPr>
          <p:nvPr userDrawn="1"/>
        </p:nvSpPr>
        <p:spPr bwMode="gray">
          <a:xfrm>
            <a:off x="4968430" y="2212228"/>
            <a:ext cx="6599682"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9084251" y="4641449"/>
            <a:ext cx="2019401" cy="464463"/>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9" name="Rectangle 122"/>
          <p:cNvSpPr>
            <a:spLocks noGrp="1" noChangeArrowheads="1"/>
          </p:cNvSpPr>
          <p:nvPr>
            <p:ph type="ctrTitle"/>
          </p:nvPr>
        </p:nvSpPr>
        <p:spPr bwMode="auto">
          <a:xfrm>
            <a:off x="5286036" y="2477865"/>
            <a:ext cx="6048375" cy="415498"/>
          </a:xfrm>
          <a:ln>
            <a:noFill/>
          </a:ln>
        </p:spPr>
        <p:txBody>
          <a:bodyPr wrap="square" tIns="0" bIns="0" anchor="t" anchorCtr="0">
            <a:spAutoFit/>
          </a:bodyPr>
          <a:lstStyle>
            <a:lvl1pPr>
              <a:lnSpc>
                <a:spcPct val="90000"/>
              </a:lnSpc>
              <a:spcBef>
                <a:spcPts val="600"/>
              </a:spcBef>
              <a:spcAft>
                <a:spcPts val="0"/>
              </a:spcAft>
              <a:defRPr sz="300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7" y="4300288"/>
            <a:ext cx="3320996" cy="249299"/>
          </a:xfrm>
          <a:prstGeom prst="rect">
            <a:avLst/>
          </a:prstGeom>
          <a:ln/>
        </p:spPr>
        <p:txBody>
          <a:bodyPr wrap="square" bIns="0" anchor="t" anchorCtr="0">
            <a:spAutoFit/>
          </a:bodyPr>
          <a:lstStyle>
            <a:lvl1pPr marL="0" indent="0" algn="l">
              <a:lnSpc>
                <a:spcPct val="90000"/>
              </a:lnSpc>
              <a:spcBef>
                <a:spcPts val="0"/>
              </a:spcBef>
              <a:spcAft>
                <a:spcPts val="1200"/>
              </a:spcAft>
              <a:buFont typeface="Times" pitchFamily="18" charset="0"/>
              <a:buNone/>
              <a:defRPr sz="180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2018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80165179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ivider Slide Blue">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smtClean="0">
              <a:solidFill>
                <a:srgbClr val="FFFFFF"/>
              </a:solidFill>
            </a:endParaRPr>
          </a:p>
        </p:txBody>
      </p:sp>
      <p:sp>
        <p:nvSpPr>
          <p:cNvPr id="3" name="Rectangle 2"/>
          <p:cNvSpPr/>
          <p:nvPr userDrawn="1"/>
        </p:nvSpPr>
        <p:spPr bwMode="gray">
          <a:xfrm>
            <a:off x="0" y="2"/>
            <a:ext cx="12192000" cy="6857998"/>
          </a:xfrm>
          <a:prstGeom prst="rect">
            <a:avLst/>
          </a:prstGeom>
          <a:solidFill>
            <a:srgbClr val="00529B"/>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marL="0" marR="0" indent="0" algn="ctr" defTabSz="685766" rtl="0" eaLnBrk="0" fontAlgn="base" latinLnBrk="0" hangingPunct="0">
              <a:lnSpc>
                <a:spcPct val="100000"/>
              </a:lnSpc>
              <a:spcBef>
                <a:spcPct val="50000"/>
              </a:spcBef>
              <a:spcAft>
                <a:spcPct val="0"/>
              </a:spcAft>
              <a:buClrTx/>
              <a:buSzTx/>
              <a:buFontTx/>
              <a:buNone/>
              <a:tabLst/>
            </a:pPr>
            <a:endParaRPr kumimoji="0" lang="en-US" sz="1350" b="0" i="0" u="none" strike="noStrike" cap="none" normalizeH="0" baseline="0" dirty="0" smtClean="0">
              <a:ln>
                <a:noFill/>
              </a:ln>
              <a:solidFill>
                <a:schemeClr val="bg1"/>
              </a:solidFill>
              <a:effectLst/>
              <a:latin typeface="Arial" charset="0"/>
            </a:endParaRPr>
          </a:p>
        </p:txBody>
      </p:sp>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bg1"/>
                </a:solidFill>
              </a:defRPr>
            </a:lvl1pPr>
          </a:lstStyle>
          <a:p>
            <a:r>
              <a:rPr lang="en-US" smtClean="0"/>
              <a:t>Click to edit Master title style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1077608760"/>
      </p:ext>
    </p:extLst>
  </p:cSld>
  <p:clrMapOvr>
    <a:masterClrMapping/>
  </p:clrMapOv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ue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chemeClr val="bg1"/>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2588100753"/>
      </p:ext>
    </p:extLst>
  </p:cSld>
  <p:clrMapOvr>
    <a:masterClrMapping/>
  </p:clrMapOv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chemeClr val="bg1"/>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Content Placeholder 4"/>
          <p:cNvSpPr>
            <a:spLocks noGrp="1"/>
          </p:cNvSpPr>
          <p:nvPr>
            <p:ph sz="quarter" idx="11"/>
          </p:nvPr>
        </p:nvSpPr>
        <p:spPr bwMode="gray">
          <a:xfrm>
            <a:off x="304800" y="1325565"/>
            <a:ext cx="11576050" cy="4554536"/>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143401350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vider Slide Black">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smtClean="0">
              <a:solidFill>
                <a:srgbClr val="FFFFFF"/>
              </a:solidFill>
            </a:endParaRPr>
          </a:p>
        </p:txBody>
      </p:sp>
      <p:sp>
        <p:nvSpPr>
          <p:cNvPr id="3" name="Rectangle 2"/>
          <p:cNvSpPr/>
          <p:nvPr userDrawn="1"/>
        </p:nvSpPr>
        <p:spPr bwMode="gray">
          <a:xfrm>
            <a:off x="0" y="2"/>
            <a:ext cx="12192000" cy="6857998"/>
          </a:xfrm>
          <a:prstGeom prst="rect">
            <a:avLst/>
          </a:prstGeom>
          <a:solidFill>
            <a:schemeClr val="tx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marL="0" marR="0" indent="0" algn="ctr" defTabSz="685766" rtl="0" eaLnBrk="0" fontAlgn="base" latinLnBrk="0" hangingPunct="0">
              <a:lnSpc>
                <a:spcPct val="100000"/>
              </a:lnSpc>
              <a:spcBef>
                <a:spcPct val="50000"/>
              </a:spcBef>
              <a:spcAft>
                <a:spcPct val="0"/>
              </a:spcAft>
              <a:buClrTx/>
              <a:buSzTx/>
              <a:buFontTx/>
              <a:buNone/>
              <a:tabLst/>
            </a:pPr>
            <a:endParaRPr kumimoji="0" lang="en-US" sz="1350" b="0" i="0" u="none" strike="noStrike" cap="none" normalizeH="0" baseline="0" dirty="0" smtClean="0">
              <a:ln>
                <a:noFill/>
              </a:ln>
              <a:solidFill>
                <a:schemeClr val="bg1"/>
              </a:solidFill>
              <a:effectLst/>
              <a:latin typeface="Arial" charset="0"/>
            </a:endParaRPr>
          </a:p>
        </p:txBody>
      </p:sp>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bg1"/>
                </a:solidFill>
              </a:defRPr>
            </a:lvl1pPr>
          </a:lstStyle>
          <a:p>
            <a:r>
              <a:rPr lang="en-US"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3382902598"/>
      </p:ext>
    </p:extLst>
  </p:cSld>
  <p:clrMapOvr>
    <a:masterClrMapping/>
  </p:clrMapOvr>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lack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chemeClr val="bg1"/>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3967147242"/>
      </p:ext>
    </p:extLst>
  </p:cSld>
  <p:clrMapOvr>
    <a:masterClrMapping/>
  </p:clrMapOv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chemeClr val="bg1"/>
              </a:solidFill>
            </a:endParaRPr>
          </a:p>
        </p:txBody>
      </p:sp>
      <p:sp>
        <p:nvSpPr>
          <p:cNvPr id="4" name="Text Placeholder 3"/>
          <p:cNvSpPr>
            <a:spLocks noGrp="1"/>
          </p:cNvSpPr>
          <p:nvPr>
            <p:ph type="body" sz="quarter" idx="10"/>
          </p:nvPr>
        </p:nvSpPr>
        <p:spPr bwMode="gray">
          <a:xfrm>
            <a:off x="304800" y="1325563"/>
            <a:ext cx="11576050"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4"/>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220777264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0"/>
            <a:ext cx="12192000" cy="6858000"/>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6" name="Rectangle 7"/>
          <p:cNvSpPr>
            <a:spLocks noChangeArrowheads="1"/>
          </p:cNvSpPr>
          <p:nvPr userDrawn="1"/>
        </p:nvSpPr>
        <p:spPr bwMode="gray">
          <a:xfrm>
            <a:off x="4968430" y="2212228"/>
            <a:ext cx="6599682"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084251" y="4641449"/>
            <a:ext cx="2019401" cy="464463"/>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9" name="Rectangle 122"/>
          <p:cNvSpPr>
            <a:spLocks noGrp="1" noChangeArrowheads="1"/>
          </p:cNvSpPr>
          <p:nvPr>
            <p:ph type="ctrTitle"/>
          </p:nvPr>
        </p:nvSpPr>
        <p:spPr bwMode="auto">
          <a:xfrm>
            <a:off x="5286036" y="2477865"/>
            <a:ext cx="6048375" cy="415498"/>
          </a:xfrm>
          <a:ln>
            <a:noFill/>
          </a:ln>
        </p:spPr>
        <p:txBody>
          <a:bodyPr wrap="square" tIns="0" bIns="0" anchor="t" anchorCtr="0">
            <a:spAutoFit/>
          </a:bodyPr>
          <a:lstStyle>
            <a:lvl1pPr>
              <a:lnSpc>
                <a:spcPct val="90000"/>
              </a:lnSpc>
              <a:spcBef>
                <a:spcPts val="600"/>
              </a:spcBef>
              <a:spcAft>
                <a:spcPts val="0"/>
              </a:spcAft>
              <a:defRPr sz="300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7" y="4300288"/>
            <a:ext cx="3320996" cy="249299"/>
          </a:xfrm>
          <a:prstGeom prst="rect">
            <a:avLst/>
          </a:prstGeom>
          <a:ln/>
        </p:spPr>
        <p:txBody>
          <a:bodyPr wrap="square" bIns="0" anchor="t" anchorCtr="0">
            <a:spAutoFit/>
          </a:bodyPr>
          <a:lstStyle>
            <a:lvl1pPr marL="0" indent="0" algn="l">
              <a:lnSpc>
                <a:spcPct val="90000"/>
              </a:lnSpc>
              <a:spcBef>
                <a:spcPts val="0"/>
              </a:spcBef>
              <a:spcAft>
                <a:spcPts val="1200"/>
              </a:spcAft>
              <a:buFont typeface="Times" pitchFamily="18" charset="0"/>
              <a:buNone/>
              <a:defRPr sz="180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2018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359407737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8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descr="HYPE  16x9-01.png"/>
          <p:cNvPicPr>
            <a:picLocks noChangeAspect="1"/>
          </p:cNvPicPr>
          <p:nvPr userDrawn="1"/>
        </p:nvPicPr>
        <p:blipFill rotWithShape="1">
          <a:blip r:embed="rId6" cstate="print">
            <a:extLst>
              <a:ext uri="{28A0092B-C50C-407E-A947-70E740481C1C}">
                <a14:useLocalDpi xmlns:a14="http://schemas.microsoft.com/office/drawing/2010/main"/>
              </a:ext>
            </a:extLst>
          </a:blip>
          <a:srcRect l="2581" t="4367" r="4325" b="12300"/>
          <a:stretch/>
        </p:blipFill>
        <p:spPr>
          <a:xfrm>
            <a:off x="320198" y="304800"/>
            <a:ext cx="11551603" cy="5816600"/>
          </a:xfrm>
          <a:prstGeom prst="rect">
            <a:avLst/>
          </a:prstGeom>
        </p:spPr>
      </p:pic>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6" name="Rectangle 7"/>
          <p:cNvSpPr>
            <a:spLocks noChangeArrowheads="1"/>
          </p:cNvSpPr>
          <p:nvPr userDrawn="1"/>
        </p:nvSpPr>
        <p:spPr bwMode="gray">
          <a:xfrm>
            <a:off x="4968430" y="2212228"/>
            <a:ext cx="6599682"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9084251" y="4641449"/>
            <a:ext cx="2019401" cy="464463"/>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9" name="Rectangle 122"/>
          <p:cNvSpPr>
            <a:spLocks noGrp="1" noChangeArrowheads="1"/>
          </p:cNvSpPr>
          <p:nvPr>
            <p:ph type="ctrTitle"/>
          </p:nvPr>
        </p:nvSpPr>
        <p:spPr bwMode="auto">
          <a:xfrm>
            <a:off x="5286036" y="2477865"/>
            <a:ext cx="6048375" cy="415498"/>
          </a:xfrm>
          <a:ln>
            <a:noFill/>
          </a:ln>
        </p:spPr>
        <p:txBody>
          <a:bodyPr wrap="square" tIns="0" bIns="0" anchor="t" anchorCtr="0">
            <a:spAutoFit/>
          </a:bodyPr>
          <a:lstStyle>
            <a:lvl1pPr>
              <a:lnSpc>
                <a:spcPct val="90000"/>
              </a:lnSpc>
              <a:spcBef>
                <a:spcPts val="600"/>
              </a:spcBef>
              <a:spcAft>
                <a:spcPts val="0"/>
              </a:spcAft>
              <a:defRPr sz="300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7" y="4300288"/>
            <a:ext cx="3320996" cy="249299"/>
          </a:xfrm>
          <a:prstGeom prst="rect">
            <a:avLst/>
          </a:prstGeom>
          <a:ln/>
        </p:spPr>
        <p:txBody>
          <a:bodyPr wrap="square" bIns="0" anchor="t" anchorCtr="0">
            <a:spAutoFit/>
          </a:bodyPr>
          <a:lstStyle>
            <a:lvl1pPr marL="0" indent="0" algn="l">
              <a:lnSpc>
                <a:spcPct val="90000"/>
              </a:lnSpc>
              <a:spcBef>
                <a:spcPts val="0"/>
              </a:spcBef>
              <a:spcAft>
                <a:spcPts val="1200"/>
              </a:spcAft>
              <a:buFont typeface="Times" pitchFamily="18" charset="0"/>
              <a:buNone/>
              <a:defRPr sz="180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2018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429016373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17501" y="314114"/>
            <a:ext cx="11545794" cy="5795732"/>
          </a:xfrm>
          <a:prstGeom prst="rect">
            <a:avLst/>
          </a:prstGeom>
        </p:spPr>
      </p:pic>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6" name="Rectangle 7"/>
          <p:cNvSpPr>
            <a:spLocks noChangeArrowheads="1"/>
          </p:cNvSpPr>
          <p:nvPr userDrawn="1"/>
        </p:nvSpPr>
        <p:spPr bwMode="gray">
          <a:xfrm>
            <a:off x="4968430" y="2212228"/>
            <a:ext cx="6599682"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9084251" y="4641449"/>
            <a:ext cx="2019401" cy="464463"/>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19" name="Rectangle 122"/>
          <p:cNvSpPr>
            <a:spLocks noGrp="1" noChangeArrowheads="1"/>
          </p:cNvSpPr>
          <p:nvPr>
            <p:ph type="ctrTitle"/>
          </p:nvPr>
        </p:nvSpPr>
        <p:spPr bwMode="auto">
          <a:xfrm>
            <a:off x="5286036" y="2477865"/>
            <a:ext cx="6048375" cy="415498"/>
          </a:xfrm>
          <a:ln>
            <a:noFill/>
          </a:ln>
        </p:spPr>
        <p:txBody>
          <a:bodyPr wrap="square" tIns="0" bIns="0" anchor="t" anchorCtr="0">
            <a:spAutoFit/>
          </a:bodyPr>
          <a:lstStyle>
            <a:lvl1pPr>
              <a:lnSpc>
                <a:spcPct val="90000"/>
              </a:lnSpc>
              <a:spcBef>
                <a:spcPts val="600"/>
              </a:spcBef>
              <a:spcAft>
                <a:spcPts val="0"/>
              </a:spcAft>
              <a:defRPr sz="300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7" y="4300288"/>
            <a:ext cx="3320996" cy="249299"/>
          </a:xfrm>
          <a:prstGeom prst="rect">
            <a:avLst/>
          </a:prstGeom>
          <a:ln/>
        </p:spPr>
        <p:txBody>
          <a:bodyPr wrap="square" bIns="0" anchor="t" anchorCtr="0">
            <a:spAutoFit/>
          </a:bodyPr>
          <a:lstStyle>
            <a:lvl1pPr marL="0" indent="0" algn="l">
              <a:lnSpc>
                <a:spcPct val="90000"/>
              </a:lnSpc>
              <a:spcBef>
                <a:spcPts val="0"/>
              </a:spcBef>
              <a:spcAft>
                <a:spcPts val="1200"/>
              </a:spcAft>
              <a:buFont typeface="Times" pitchFamily="18" charset="0"/>
              <a:buNone/>
              <a:defRPr sz="180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0" y="6154288"/>
            <a:ext cx="10932108" cy="387798"/>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CONFIDENTIAL AND PROPRIETARY</a:t>
            </a:r>
          </a:p>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contain </a:t>
            </a:r>
            <a:br>
              <a:rPr lang="en-US" sz="700" dirty="0" smtClean="0">
                <a:solidFill>
                  <a:srgbClr val="969696"/>
                </a:solidFill>
              </a:rPr>
            </a:br>
            <a:r>
              <a:rPr lang="en-US" sz="700" dirty="0" smtClean="0">
                <a:solidFill>
                  <a:srgbClr val="969696"/>
                </a:solidFill>
              </a:rPr>
              <a:t>information </a:t>
            </a:r>
            <a:r>
              <a:rPr lang="en-US" sz="700"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2018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273982399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a:lstStyle/>
          <a:p>
            <a:r>
              <a:rPr lang="en-US" smtClean="0"/>
              <a:t>Click to edit Master title style</a:t>
            </a:r>
            <a:endParaRPr lang="en-US" dirty="0"/>
          </a:p>
        </p:txBody>
      </p:sp>
      <p:sp>
        <p:nvSpPr>
          <p:cNvPr id="7" name="Text Placeholder 6"/>
          <p:cNvSpPr>
            <a:spLocks noGrp="1"/>
          </p:cNvSpPr>
          <p:nvPr>
            <p:ph type="body" sz="quarter" idx="10"/>
          </p:nvPr>
        </p:nvSpPr>
        <p:spPr bwMode="gray"/>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752932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a:lstStyle/>
          <a:p>
            <a:r>
              <a:rPr lang="en-US" smtClean="0"/>
              <a:t>Click to edit Master title style</a:t>
            </a:r>
            <a:endParaRPr lang="en-US" dirty="0"/>
          </a:p>
        </p:txBody>
      </p:sp>
      <p:sp>
        <p:nvSpPr>
          <p:cNvPr id="7" name="Text Placeholder 6"/>
          <p:cNvSpPr>
            <a:spLocks noGrp="1"/>
          </p:cNvSpPr>
          <p:nvPr>
            <p:ph type="body" sz="quarter" idx="10"/>
          </p:nvPr>
        </p:nvSpPr>
        <p:spPr bwMode="gray"/>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8901022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Font typeface="+mj-lt"/>
              <a:buAutoNum type="arabicPeriod"/>
              <a:defRPr/>
            </a:lvl1pPr>
            <a:lvl2pPr marL="777240">
              <a:defRPr/>
            </a:lvl2pPr>
            <a:lvl3pPr marL="1051560">
              <a:defRPr/>
            </a:lvl3pPr>
            <a:lvl4pPr marL="1371600">
              <a:defRPr/>
            </a:lvl4pPr>
            <a:lvl5pPr marL="164592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1330373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ClrTx/>
              <a:buFont typeface="+mj-lt"/>
              <a:buAutoNum type="arabicPeriod"/>
              <a:defRPr>
                <a:solidFill>
                  <a:srgbClr val="919191"/>
                </a:solidFill>
              </a:defRPr>
            </a:lvl1pPr>
            <a:lvl2pPr marL="777240">
              <a:buClrTx/>
              <a:defRPr>
                <a:solidFill>
                  <a:srgbClr val="919191"/>
                </a:solidFill>
              </a:defRPr>
            </a:lvl2pPr>
            <a:lvl3pPr marL="1051560">
              <a:buClrTx/>
              <a:defRPr>
                <a:solidFill>
                  <a:srgbClr val="919191"/>
                </a:solidFill>
              </a:defRPr>
            </a:lvl3pPr>
            <a:lvl4pPr marL="1371600">
              <a:buClrTx/>
              <a:defRPr>
                <a:solidFill>
                  <a:srgbClr val="919191"/>
                </a:solidFill>
              </a:defRPr>
            </a:lvl4pPr>
            <a:lvl5pPr marL="1645920">
              <a:buClrTx/>
              <a:defRPr>
                <a:solidFill>
                  <a:srgbClr val="91919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4819405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304800" y="1325563"/>
            <a:ext cx="5670550"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2"/>
          </p:nvPr>
        </p:nvSpPr>
        <p:spPr bwMode="gray">
          <a:xfrm>
            <a:off x="6218238" y="1325563"/>
            <a:ext cx="5662612"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151609602"/>
      </p:ext>
    </p:extLst>
  </p:cSld>
  <p:clrMapOvr>
    <a:masterClrMapping/>
  </p:clrMapOvr>
  <p:transition/>
  <p:timing>
    <p:tnLst>
      <p:par>
        <p:cTn id="1" dur="indefinite" restart="never" nodeType="tmRoot"/>
      </p:par>
    </p:tnLst>
  </p:timing>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A Full">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8"/>
            <a:ext cx="12192000" cy="6857992"/>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chemeClr val="bg1"/>
              </a:solidFill>
            </a:endParaRPr>
          </a:p>
        </p:txBody>
      </p:sp>
      <p:sp>
        <p:nvSpPr>
          <p:cNvPr id="5" name="Content Placeholder 4"/>
          <p:cNvSpPr>
            <a:spLocks noGrp="1"/>
          </p:cNvSpPr>
          <p:nvPr>
            <p:ph sz="quarter" idx="11"/>
          </p:nvPr>
        </p:nvSpPr>
        <p:spPr bwMode="gray">
          <a:xfrm>
            <a:off x="304800" y="1325563"/>
            <a:ext cx="11576050" cy="4554537"/>
          </a:xfrm>
        </p:spPr>
        <p:txBody>
          <a:bodyPr/>
          <a:lstStyle>
            <a:lvl1pPr marL="0" indent="0">
              <a:buClr>
                <a:schemeClr val="bg1"/>
              </a:buClr>
              <a:buNone/>
              <a:defRPr>
                <a:solidFill>
                  <a:schemeClr val="bg1"/>
                </a:solidFill>
              </a:defRPr>
            </a:lvl1pPr>
            <a:lvl2pPr marL="274320" indent="-274320">
              <a:buClr>
                <a:schemeClr val="bg1"/>
              </a:buClr>
              <a:buFont typeface="Wingdings" panose="05000000000000000000" pitchFamily="2" charset="2"/>
              <a:buChar char="§"/>
              <a:defRPr sz="2400">
                <a:solidFill>
                  <a:schemeClr val="bg1"/>
                </a:solidFill>
              </a:defRPr>
            </a:lvl2pPr>
            <a:lvl3pPr marL="594360" indent="-274320">
              <a:buClr>
                <a:schemeClr val="bg1"/>
              </a:buClr>
              <a:buFont typeface="Arial" panose="020B0604020202020204" pitchFamily="34" charset="0"/>
              <a:buChar char="–"/>
              <a:defRPr sz="2200">
                <a:solidFill>
                  <a:schemeClr val="bg1"/>
                </a:solidFill>
              </a:defRPr>
            </a:lvl3pPr>
            <a:lvl4pPr marL="914400" indent="-274320">
              <a:buClr>
                <a:schemeClr val="bg1"/>
              </a:buClr>
              <a:buFont typeface="Wingdings" panose="05000000000000000000" pitchFamily="2" charset="2"/>
              <a:buChar char="§"/>
              <a:defRPr>
                <a:solidFill>
                  <a:schemeClr val="bg1"/>
                </a:solidFill>
              </a:defRPr>
            </a:lvl4pPr>
            <a:lvl5pPr marL="1234440" indent="-27432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7"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9389340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bwMode="gray">
          <a:xfrm>
            <a:off x="304800" y="945753"/>
            <a:ext cx="11576050" cy="1029537"/>
          </a:xfrm>
          <a:solidFill>
            <a:srgbClr val="00529B"/>
          </a:solidFill>
        </p:spPr>
        <p:txBody>
          <a:bodyPr lIns="0" tIns="0" rIns="91440" bIns="0" anchor="ctr" anchorCtr="0">
            <a:noAutofit/>
          </a:bodyPr>
          <a:lstStyle>
            <a:lvl1pPr marL="146304" indent="0">
              <a:lnSpc>
                <a:spcPct val="90000"/>
              </a:lnSpc>
              <a:buNone/>
              <a:defRPr>
                <a:solidFill>
                  <a:schemeClr val="bg1"/>
                </a:solidFill>
              </a:defRPr>
            </a:lvl1pPr>
          </a:lstStyle>
          <a:p>
            <a:pPr lvl="0"/>
            <a:r>
              <a:rPr lang="en-US" smtClean="0"/>
              <a:t>Click to edit Master text styles</a:t>
            </a:r>
          </a:p>
        </p:txBody>
      </p:sp>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8"/>
          </p:nvPr>
        </p:nvSpPr>
        <p:spPr bwMode="gray">
          <a:xfrm>
            <a:off x="317500" y="2111375"/>
            <a:ext cx="5657850" cy="3768725"/>
          </a:xfrm>
        </p:spPr>
        <p:txBody>
          <a:bodyPr/>
          <a:lstStyle>
            <a:lvl1pPr marL="0" indent="0">
              <a:buFontTx/>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9"/>
          </p:nvPr>
        </p:nvSpPr>
        <p:spPr bwMode="gray">
          <a:xfrm>
            <a:off x="6218238" y="2111375"/>
            <a:ext cx="5662612" cy="3768725"/>
          </a:xfrm>
        </p:spPr>
        <p:txBody>
          <a:bodyPr/>
          <a:lstStyle>
            <a:lvl1pPr marL="0" indent="0">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063450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1" orient="horz" pos="1330">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bwMode="gray">
          <a:xfrm>
            <a:off x="304800" y="1325564"/>
            <a:ext cx="11576049" cy="4554536"/>
          </a:xfrm>
        </p:spPr>
        <p:txBody>
          <a:bodyPr/>
          <a:lstStyle>
            <a:lvl1pPr marL="411163" indent="-411163">
              <a:buClr>
                <a:schemeClr val="accent6"/>
              </a:buClr>
              <a:buFont typeface="Wingdings" panose="05000000000000000000" pitchFamily="2" charset="2"/>
              <a:buChar char="ü"/>
              <a:defRPr/>
            </a:lvl1pPr>
            <a:lvl2pPr marL="777240" indent="-274320">
              <a:buClr>
                <a:schemeClr val="accent6"/>
              </a:buClr>
              <a:defRPr/>
            </a:lvl2pPr>
            <a:lvl3pPr marL="1051560" indent="-273037">
              <a:buClr>
                <a:schemeClr val="accent6"/>
              </a:buClr>
              <a:buFont typeface="Wingdings" panose="05000000000000000000" pitchFamily="2" charset="2"/>
              <a:buChar char="§"/>
              <a:defRPr/>
            </a:lvl3pPr>
            <a:lvl4pPr marL="1371600" indent="-274320">
              <a:buClr>
                <a:schemeClr val="accent6"/>
              </a:buClr>
              <a:buFont typeface="Arial" panose="020B060402020202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24300294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7" name="Title 6"/>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0" indent="0">
              <a:lnSpc>
                <a:spcPct val="90000"/>
              </a:lnSpc>
              <a:buNone/>
              <a:defRPr b="1"/>
            </a:lvl1pPr>
            <a:lvl2pPr marL="548640" indent="-274320">
              <a:lnSpc>
                <a:spcPct val="90000"/>
              </a:lnSpc>
              <a:buClr>
                <a:srgbClr val="00529B"/>
              </a:buClr>
              <a:buFont typeface="Wingdings" panose="05000000000000000000" pitchFamily="2" charset="2"/>
              <a:buChar char="§"/>
              <a:defRPr/>
            </a:lvl2pPr>
            <a:lvl3pPr marL="868680" indent="-274320">
              <a:lnSpc>
                <a:spcPct val="90000"/>
              </a:lnSpc>
              <a:buFont typeface="Arial" panose="020B0604020202020204" pitchFamily="34" charset="0"/>
              <a:buChar char="–"/>
              <a:defRPr/>
            </a:lvl3pPr>
            <a:lvl4pPr marL="1143000" indent="-274320">
              <a:lnSpc>
                <a:spcPct val="90000"/>
              </a:lnSpc>
              <a:buFont typeface="Wingdings" panose="05000000000000000000" pitchFamily="2" charset="2"/>
              <a:buChar char="§"/>
              <a:defRPr/>
            </a:lvl4pPr>
            <a:lvl5pPr marL="1463040" indent="-274320">
              <a:lnSpc>
                <a:spcPct val="90000"/>
              </a:lnSpc>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826073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365760" indent="-365760">
              <a:spcBef>
                <a:spcPts val="300"/>
              </a:spcBef>
              <a:buSzPct val="80000"/>
              <a:buFont typeface="Wingdings 3" panose="05040102010807070707" pitchFamily="18" charset="2"/>
              <a:buChar char="u"/>
              <a:defRPr b="1"/>
            </a:lvl1pPr>
            <a:lvl2pPr marL="731520">
              <a:spcBef>
                <a:spcPts val="300"/>
              </a:spcBef>
              <a:defRPr/>
            </a:lvl2pPr>
            <a:lvl3pPr marL="1005840">
              <a:spcBef>
                <a:spcPts val="300"/>
              </a:spcBef>
              <a:defRPr/>
            </a:lvl3pPr>
            <a:lvl4pPr marL="1325880">
              <a:spcBef>
                <a:spcPts val="300"/>
              </a:spcBef>
              <a:defRPr/>
            </a:lvl4pPr>
            <a:lvl5pPr marL="1600200">
              <a:spcBef>
                <a:spcPts val="3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Box 91"/>
          <p:cNvSpPr txBox="1">
            <a:spLocks noChangeAspect="1" noChangeArrowheads="1"/>
          </p:cNvSpPr>
          <p:nvPr userDrawn="1"/>
        </p:nvSpPr>
        <p:spPr bwMode="gray">
          <a:xfrm>
            <a:off x="304800" y="6131173"/>
            <a:ext cx="6229673" cy="309315"/>
          </a:xfrm>
          <a:prstGeom prst="rect">
            <a:avLst/>
          </a:prstGeom>
        </p:spPr>
        <p:txBody>
          <a:bodyPr wrap="square" lIns="0" tIns="91440" rIns="0" bIns="91440" anchor="b">
            <a:spAutoFit/>
          </a:bodyPr>
          <a:lstStyle>
            <a:defPPr>
              <a:defRPr lang="en-US"/>
            </a:defPPr>
            <a:lvl1pPr algn="l">
              <a:spcBef>
                <a:spcPts val="0"/>
              </a:spcBef>
              <a:spcAft>
                <a:spcPts val="0"/>
              </a:spcAft>
              <a:defRPr sz="900">
                <a:solidFill>
                  <a:srgbClr val="000000"/>
                </a:solidFill>
                <a:latin typeface="Arial" panose="020B0604020202020204" pitchFamily="34" charset="0"/>
              </a:defRPr>
            </a:lvl1pPr>
          </a:lstStyle>
          <a:p>
            <a:pPr>
              <a:spcAft>
                <a:spcPts val="600"/>
              </a:spcAft>
            </a:pPr>
            <a:r>
              <a:rPr lang="en-US" dirty="0" smtClean="0"/>
              <a:t>For more information, stop by Gartner Research Zone.</a:t>
            </a:r>
          </a:p>
        </p:txBody>
      </p:sp>
    </p:spTree>
    <p:extLst>
      <p:ext uri="{BB962C8B-B14F-4D97-AF65-F5344CB8AC3E}">
        <p14:creationId xmlns:p14="http://schemas.microsoft.com/office/powerpoint/2010/main" val="298283607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a:xfrm>
            <a:off x="304800" y="228600"/>
            <a:ext cx="9343053" cy="535531"/>
          </a:xfrm>
        </p:spPr>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3"/>
            <a:ext cx="11576050" cy="4554537"/>
          </a:xfrm>
        </p:spPr>
        <p:txBody>
          <a:bodyPr/>
          <a:lstStyle>
            <a:lvl1pPr marL="365760" indent="-365760">
              <a:spcBef>
                <a:spcPts val="300"/>
              </a:spcBef>
              <a:buSzPct val="80000"/>
              <a:buFont typeface="Wingdings 3" panose="05040102010807070707" pitchFamily="18" charset="2"/>
              <a:buChar char="u"/>
              <a:defRPr b="1"/>
            </a:lvl1pPr>
            <a:lvl2pPr marL="731520">
              <a:spcBef>
                <a:spcPts val="300"/>
              </a:spcBef>
              <a:defRPr/>
            </a:lvl2pPr>
            <a:lvl3pPr marL="1005840">
              <a:spcBef>
                <a:spcPts val="300"/>
              </a:spcBef>
              <a:defRPr/>
            </a:lvl3pPr>
            <a:lvl4pPr marL="1325880">
              <a:spcBef>
                <a:spcPts val="300"/>
              </a:spcBef>
              <a:defRPr/>
            </a:lvl4pPr>
            <a:lvl5pPr marL="1600200">
              <a:spcBef>
                <a:spcPts val="3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9795490" y="255407"/>
            <a:ext cx="2085360" cy="465732"/>
          </a:xfrm>
          <a:prstGeom prst="rect">
            <a:avLst/>
          </a:prstGeom>
        </p:spPr>
      </p:pic>
      <p:sp>
        <p:nvSpPr>
          <p:cNvPr id="8" name="Text Box 91"/>
          <p:cNvSpPr txBox="1">
            <a:spLocks noChangeAspect="1" noChangeArrowheads="1"/>
          </p:cNvSpPr>
          <p:nvPr userDrawn="1"/>
        </p:nvSpPr>
        <p:spPr bwMode="gray">
          <a:xfrm>
            <a:off x="304800" y="6006523"/>
            <a:ext cx="6229673" cy="433965"/>
          </a:xfrm>
          <a:prstGeom prst="rect">
            <a:avLst/>
          </a:prstGeom>
        </p:spPr>
        <p:txBody>
          <a:bodyPr wrap="square" lIns="0" tIns="91440" rIns="0" bIns="91440" anchor="b">
            <a:spAutoFit/>
          </a:bodyPr>
          <a:lstStyle>
            <a:defPPr>
              <a:defRPr lang="en-US"/>
            </a:defPPr>
            <a:lvl1pPr algn="l">
              <a:spcBef>
                <a:spcPts val="0"/>
              </a:spcBef>
              <a:spcAft>
                <a:spcPts val="0"/>
              </a:spcAft>
              <a:defRPr sz="900">
                <a:solidFill>
                  <a:srgbClr val="000000"/>
                </a:solidFill>
                <a:latin typeface="Arial" panose="020B0604020202020204" pitchFamily="34" charset="0"/>
              </a:defRPr>
            </a:lvl1pPr>
          </a:lstStyle>
          <a:p>
            <a:pPr>
              <a:spcAft>
                <a:spcPts val="600"/>
              </a:spcAft>
            </a:pPr>
            <a:r>
              <a:rPr lang="en-US" dirty="0" smtClean="0"/>
              <a:t>The above research is from the Gartner for Technical Professionals Research Library</a:t>
            </a:r>
            <a:r>
              <a:rPr lang="en-US" dirty="0"/>
              <a:t>. </a:t>
            </a:r>
            <a:r>
              <a:rPr lang="en-US" dirty="0" smtClean="0"/>
              <a:t>For </a:t>
            </a:r>
            <a:r>
              <a:rPr lang="en-US" dirty="0"/>
              <a:t>more information, </a:t>
            </a:r>
            <a:r>
              <a:rPr lang="en-US" dirty="0" smtClean="0"/>
              <a:t/>
            </a:r>
            <a:br>
              <a:rPr lang="en-US" dirty="0" smtClean="0"/>
            </a:br>
            <a:r>
              <a:rPr lang="en-US" dirty="0" smtClean="0"/>
              <a:t>please </a:t>
            </a:r>
            <a:r>
              <a:rPr lang="en-US" dirty="0"/>
              <a:t>visit the Gartner Research </a:t>
            </a:r>
            <a:r>
              <a:rPr lang="en-US" dirty="0" smtClean="0"/>
              <a:t>Zone or visit </a:t>
            </a:r>
            <a:r>
              <a:rPr lang="en-US" u="sng" dirty="0" smtClean="0">
                <a:hlinkClick r:id="rId3"/>
              </a:rPr>
              <a:t>http://www.gartner.com/technology/research/technical-professionals.jsp</a:t>
            </a:r>
            <a:endParaRPr lang="en-US" b="1" i="1" dirty="0">
              <a:solidFill>
                <a:srgbClr val="FF0000"/>
              </a:solidFill>
            </a:endParaRPr>
          </a:p>
        </p:txBody>
      </p:sp>
    </p:spTree>
    <p:extLst>
      <p:ext uri="{BB962C8B-B14F-4D97-AF65-F5344CB8AC3E}">
        <p14:creationId xmlns:p14="http://schemas.microsoft.com/office/powerpoint/2010/main" val="206911838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4952511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Font typeface="+mj-lt"/>
              <a:buAutoNum type="arabicPeriod"/>
              <a:defRPr/>
            </a:lvl1pPr>
            <a:lvl2pPr marL="777240">
              <a:defRPr/>
            </a:lvl2pPr>
            <a:lvl3pPr marL="1051560">
              <a:defRPr/>
            </a:lvl3pPr>
            <a:lvl4pPr marL="1371600">
              <a:defRPr/>
            </a:lvl4pPr>
            <a:lvl5pPr marL="164592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4549676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Image w TTL">
    <p:spTree>
      <p:nvGrpSpPr>
        <p:cNvPr id="1" name=""/>
        <p:cNvGrpSpPr/>
        <p:nvPr/>
      </p:nvGrpSpPr>
      <p:grpSpPr>
        <a:xfrm>
          <a:off x="0" y="0"/>
          <a:ext cx="0" cy="0"/>
          <a:chOff x="0" y="0"/>
          <a:chExt cx="0" cy="0"/>
        </a:xfrm>
      </p:grpSpPr>
      <p:sp>
        <p:nvSpPr>
          <p:cNvPr id="2" name="Title 1"/>
          <p:cNvSpPr>
            <a:spLocks noGrp="1"/>
          </p:cNvSpPr>
          <p:nvPr>
            <p:ph type="title"/>
          </p:nvPr>
        </p:nvSpPr>
        <p:spPr bwMode="auto">
          <a:xfrm>
            <a:off x="304800" y="228600"/>
            <a:ext cx="11576050" cy="535531"/>
          </a:xfrm>
        </p:spPr>
        <p:txBody>
          <a:bodyPr/>
          <a:lstStyle>
            <a:lvl1pPr algn="ctr">
              <a:defRPr/>
            </a:lvl1pPr>
          </a:lstStyle>
          <a:p>
            <a:r>
              <a:rPr lang="en-US" smtClean="0"/>
              <a:t>Click to edit Master title style</a:t>
            </a:r>
            <a:endParaRPr lang="en-US" dirty="0"/>
          </a:p>
        </p:txBody>
      </p:sp>
    </p:spTree>
    <p:extLst>
      <p:ext uri="{BB962C8B-B14F-4D97-AF65-F5344CB8AC3E}">
        <p14:creationId xmlns:p14="http://schemas.microsoft.com/office/powerpoint/2010/main" val="656066068"/>
      </p:ext>
    </p:extLst>
  </p:cSld>
  <p:clrMapOvr>
    <a:masterClrMapping/>
  </p:clrMapOv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arter-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0" y="228600"/>
            <a:ext cx="766762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93327645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1" pos="5022">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alf-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1" y="1325564"/>
            <a:ext cx="5670549"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1" y="228600"/>
            <a:ext cx="5670550"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927780915"/>
      </p:ext>
    </p:extLst>
  </p:cSld>
  <p:clrMapOvr>
    <a:masterClrMapping/>
  </p:clrMapOv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12" name="Text Placeholder 11"/>
          <p:cNvSpPr>
            <a:spLocks noGrp="1"/>
          </p:cNvSpPr>
          <p:nvPr>
            <p:ph type="body" sz="quarter" idx="10"/>
          </p:nvPr>
        </p:nvSpPr>
        <p:spPr bwMode="gray">
          <a:xfrm>
            <a:off x="304800" y="4250578"/>
            <a:ext cx="11576050" cy="1629522"/>
          </a:xfrm>
          <a:prstGeom prst="rect">
            <a:avLst/>
          </a:prstGeom>
          <a:solidFill>
            <a:schemeClr val="bg1">
              <a:lumMod val="85000"/>
            </a:schemeClr>
          </a:solidFill>
        </p:spPr>
        <p:txBody>
          <a:bodyPr lIns="146304" tIns="182880" rIns="91440" bIns="182880" anchor="ctr" anchorCtr="0"/>
          <a:lstStyle>
            <a:lvl1pPr marL="0" indent="0">
              <a:lnSpc>
                <a:spcPct val="90000"/>
              </a:lnSpc>
              <a:buNone/>
              <a:defRPr>
                <a:solidFill>
                  <a:schemeClr val="tx1"/>
                </a:solidFill>
              </a:defRPr>
            </a:lvl1pPr>
            <a:lvl2pPr marL="318436" indent="0">
              <a:buNone/>
              <a:defRPr>
                <a:solidFill>
                  <a:schemeClr val="bg1"/>
                </a:solidFill>
              </a:defRPr>
            </a:lvl2pPr>
            <a:lvl3pPr marL="683650" indent="0">
              <a:buNone/>
              <a:defRPr>
                <a:solidFill>
                  <a:schemeClr val="bg1"/>
                </a:solidFill>
              </a:defRPr>
            </a:lvl3pPr>
            <a:lvl4pPr marL="957955" indent="0">
              <a:buNone/>
              <a:defRPr>
                <a:solidFill>
                  <a:schemeClr val="bg1"/>
                </a:solidFill>
              </a:defRPr>
            </a:lvl4pPr>
            <a:lvl5pPr marL="1232261" indent="0">
              <a:buNone/>
              <a:defRPr>
                <a:solidFill>
                  <a:schemeClr val="bg1"/>
                </a:solidFill>
              </a:defRPr>
            </a:lvl5pPr>
          </a:lstStyle>
          <a:p>
            <a:pPr lvl="0"/>
            <a:r>
              <a:rPr lang="en-US" smtClean="0"/>
              <a:t>Click to edit Master text styles</a:t>
            </a:r>
          </a:p>
        </p:txBody>
      </p:sp>
      <p:sp>
        <p:nvSpPr>
          <p:cNvPr id="4" name="Text Placeholder 3"/>
          <p:cNvSpPr>
            <a:spLocks noGrp="1"/>
          </p:cNvSpPr>
          <p:nvPr>
            <p:ph type="body" sz="quarter" idx="11"/>
          </p:nvPr>
        </p:nvSpPr>
        <p:spPr bwMode="gray">
          <a:xfrm>
            <a:off x="304800" y="1325563"/>
            <a:ext cx="11576050" cy="29250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354007384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1" pos="3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ction Item_2">
    <p:spTree>
      <p:nvGrpSpPr>
        <p:cNvPr id="1" name=""/>
        <p:cNvGrpSpPr/>
        <p:nvPr/>
      </p:nvGrpSpPr>
      <p:grpSpPr>
        <a:xfrm>
          <a:off x="0" y="0"/>
          <a:ext cx="0" cy="0"/>
          <a:chOff x="0" y="0"/>
          <a:chExt cx="0" cy="0"/>
        </a:xfrm>
      </p:grpSpPr>
      <p:sp>
        <p:nvSpPr>
          <p:cNvPr id="8" name="Text Placeholder 11"/>
          <p:cNvSpPr>
            <a:spLocks noGrp="1"/>
          </p:cNvSpPr>
          <p:nvPr>
            <p:ph type="body" sz="quarter" idx="12"/>
          </p:nvPr>
        </p:nvSpPr>
        <p:spPr bwMode="gray">
          <a:xfrm>
            <a:off x="7988301" y="307975"/>
            <a:ext cx="3892549" cy="5572125"/>
          </a:xfrm>
          <a:prstGeom prst="rect">
            <a:avLst/>
          </a:prstGeom>
          <a:solidFill>
            <a:schemeClr val="bg1">
              <a:lumMod val="85000"/>
            </a:schemeClr>
          </a:solidFill>
        </p:spPr>
        <p:txBody>
          <a:bodyPr lIns="228600" tIns="137160" rIns="182880" bIns="91440"/>
          <a:lstStyle>
            <a:lvl1pPr marL="0" indent="0">
              <a:buClr>
                <a:schemeClr val="bg1"/>
              </a:buClr>
              <a:buFont typeface="Arial" panose="020B0604020202020204" pitchFamily="34" charset="0"/>
              <a:buNone/>
              <a:defRPr>
                <a:solidFill>
                  <a:schemeClr val="tx1"/>
                </a:solidFill>
              </a:defRPr>
            </a:lvl1pPr>
            <a:lvl2pPr marL="274320" indent="-274320">
              <a:buClr>
                <a:schemeClr val="tx1"/>
              </a:buClr>
              <a:buFont typeface="Wingdings" panose="05000000000000000000" pitchFamily="2" charset="2"/>
              <a:buChar char="§"/>
              <a:defRPr>
                <a:solidFill>
                  <a:schemeClr val="tx1"/>
                </a:solidFill>
              </a:defRPr>
            </a:lvl2pPr>
            <a:lvl3pPr marL="640080" indent="-274320">
              <a:buClr>
                <a:schemeClr val="tx1"/>
              </a:buClr>
              <a:buFont typeface="Arial" panose="020B0604020202020204" pitchFamily="34" charset="0"/>
              <a:buChar char="–"/>
              <a:defRPr>
                <a:solidFill>
                  <a:schemeClr val="tx1"/>
                </a:solidFill>
              </a:defRPr>
            </a:lvl3pPr>
            <a:lvl4pPr marL="914400" indent="-274320">
              <a:buClr>
                <a:schemeClr val="tx1"/>
              </a:buClr>
              <a:buFont typeface="Wingdings" panose="05000000000000000000" pitchFamily="2" charset="2"/>
              <a:buChar char="§"/>
              <a:defRPr>
                <a:solidFill>
                  <a:schemeClr val="tx1"/>
                </a:solidFill>
              </a:defRPr>
            </a:lvl4pPr>
            <a:lvl5pPr marL="1234440" indent="-274320">
              <a:buClr>
                <a:schemeClr val="tx1"/>
              </a:buClr>
              <a:buFont typeface="Arial" panose="020B0604020202020204" pitchFamily="34" charset="0"/>
              <a:buChar cha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2" name="Text Placeholder 11"/>
          <p:cNvSpPr>
            <a:spLocks noGrp="1"/>
          </p:cNvSpPr>
          <p:nvPr>
            <p:ph type="body" sz="quarter" idx="16"/>
          </p:nvPr>
        </p:nvSpPr>
        <p:spPr bwMode="gray">
          <a:xfrm>
            <a:off x="304801" y="1325564"/>
            <a:ext cx="7666038"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auto">
          <a:xfrm>
            <a:off x="304800" y="228600"/>
            <a:ext cx="7648575" cy="535531"/>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71245379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79285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Thirds Image">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04801" y="307975"/>
            <a:ext cx="3767138" cy="5572125"/>
          </a:xfrm>
          <a:solidFill>
            <a:srgbClr val="00529B"/>
          </a:solidFill>
        </p:spPr>
        <p:txBody>
          <a:bodyPr anchor="ctr" anchorCtr="0"/>
          <a:lstStyle>
            <a:lvl1pPr marL="0" indent="0" algn="ctr">
              <a:lnSpc>
                <a:spcPct val="90000"/>
              </a:lnSpc>
              <a:buNone/>
              <a:defRPr sz="3600" b="1">
                <a:solidFill>
                  <a:schemeClr val="bg1"/>
                </a:solidFill>
              </a:defRPr>
            </a:lvl1pPr>
            <a:lvl2pPr marL="0" indent="0" algn="ctr">
              <a:lnSpc>
                <a:spcPct val="90000"/>
              </a:lnSpc>
              <a:buNone/>
              <a:defRPr sz="3200">
                <a:solidFill>
                  <a:schemeClr val="bg1"/>
                </a:solidFill>
              </a:defRPr>
            </a:lvl2pPr>
            <a:lvl3pPr marL="0" indent="0" algn="ctr">
              <a:lnSpc>
                <a:spcPct val="90000"/>
              </a:lnSpc>
              <a:buNone/>
              <a:defRPr>
                <a:solidFill>
                  <a:schemeClr val="bg1"/>
                </a:solidFill>
              </a:defRPr>
            </a:lvl3pPr>
            <a:lvl4pPr marL="0" indent="0" algn="ctr">
              <a:lnSpc>
                <a:spcPct val="90000"/>
              </a:lnSpc>
              <a:buNone/>
              <a:defRPr>
                <a:solidFill>
                  <a:schemeClr val="bg1"/>
                </a:solidFill>
              </a:defRPr>
            </a:lvl4pPr>
            <a:lvl5pPr marL="0" indent="0" algn="ctr">
              <a:lnSpc>
                <a:spcPct val="90000"/>
              </a:lnSpc>
              <a:buNone/>
              <a:defRPr>
                <a:solidFill>
                  <a:schemeClr val="bg1"/>
                </a:solidFil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92494262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wo-Thirds Image">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04801" y="307975"/>
            <a:ext cx="3767138" cy="5572125"/>
          </a:xfrm>
          <a:solidFill>
            <a:schemeClr val="bg1">
              <a:lumMod val="85000"/>
            </a:schemeClr>
          </a:solidFill>
        </p:spPr>
        <p:txBody>
          <a:bodyPr anchor="ctr" anchorCtr="0"/>
          <a:lstStyle>
            <a:lvl1pPr marL="0" indent="0" algn="ctr">
              <a:lnSpc>
                <a:spcPct val="90000"/>
              </a:lnSpc>
              <a:buNone/>
              <a:defRPr sz="3600" b="1">
                <a:solidFill>
                  <a:schemeClr val="tx1"/>
                </a:solidFill>
              </a:defRPr>
            </a:lvl1pPr>
            <a:lvl2pPr marL="0" indent="0" algn="ctr">
              <a:lnSpc>
                <a:spcPct val="90000"/>
              </a:lnSpc>
              <a:buNone/>
              <a:defRPr sz="3200">
                <a:solidFill>
                  <a:schemeClr val="tx1"/>
                </a:solidFill>
              </a:defRPr>
            </a:lvl2pPr>
            <a:lvl3pPr marL="0" indent="0" algn="ctr">
              <a:lnSpc>
                <a:spcPct val="90000"/>
              </a:lnSpc>
              <a:buNone/>
              <a:defRPr>
                <a:solidFill>
                  <a:schemeClr val="bg1"/>
                </a:solidFill>
              </a:defRPr>
            </a:lvl3pPr>
            <a:lvl4pPr marL="0" indent="0" algn="ctr">
              <a:lnSpc>
                <a:spcPct val="90000"/>
              </a:lnSpc>
              <a:buNone/>
              <a:defRPr>
                <a:solidFill>
                  <a:schemeClr val="bg1"/>
                </a:solidFill>
              </a:defRPr>
            </a:lvl4pPr>
            <a:lvl5pPr marL="0" indent="0" algn="ctr">
              <a:lnSpc>
                <a:spcPct val="90000"/>
              </a:lnSpc>
              <a:buNone/>
              <a:defRPr>
                <a:solidFill>
                  <a:schemeClr val="bg1"/>
                </a:solidFill>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94424235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ction Plan 2">
    <p:spTree>
      <p:nvGrpSpPr>
        <p:cNvPr id="1" name=""/>
        <p:cNvGrpSpPr/>
        <p:nvPr/>
      </p:nvGrpSpPr>
      <p:grpSpPr>
        <a:xfrm>
          <a:off x="0" y="0"/>
          <a:ext cx="0" cy="0"/>
          <a:chOff x="0" y="0"/>
          <a:chExt cx="0" cy="0"/>
        </a:xfrm>
      </p:grpSpPr>
      <p:sp>
        <p:nvSpPr>
          <p:cNvPr id="5" name="Rectangle 4"/>
          <p:cNvSpPr/>
          <p:nvPr userDrawn="1"/>
        </p:nvSpPr>
        <p:spPr bwMode="gray">
          <a:xfrm>
            <a:off x="0" y="0"/>
            <a:ext cx="12192000" cy="1099757"/>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354"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2" name="Title 1"/>
          <p:cNvSpPr>
            <a:spLocks noGrp="1"/>
          </p:cNvSpPr>
          <p:nvPr>
            <p:ph type="title"/>
          </p:nvPr>
        </p:nvSpPr>
        <p:spPr bwMode="gray">
          <a:xfrm>
            <a:off x="304800" y="228600"/>
            <a:ext cx="11576050" cy="535531"/>
          </a:xfrm>
        </p:spPr>
        <p:txBody>
          <a:bodyPr/>
          <a:lstStyle>
            <a:lvl1pPr>
              <a:defRPr>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8004975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olling_Mult_Choic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bwMode="gray">
          <a:xfrm>
            <a:off x="304800" y="1325563"/>
            <a:ext cx="11576050" cy="4554537"/>
          </a:xfrm>
        </p:spPr>
        <p:txBody>
          <a:bodyPr/>
          <a:lstStyle>
            <a:lvl1pPr marL="0" indent="0">
              <a:buNone/>
              <a:defRPr b="1">
                <a:solidFill>
                  <a:schemeClr val="tx1"/>
                </a:solidFill>
              </a:defRPr>
            </a:lvl1pPr>
            <a:lvl2pPr marL="548640" indent="-274320">
              <a:buClr>
                <a:srgbClr val="00529B"/>
              </a:buClr>
              <a:buFont typeface="Wingdings" panose="05000000000000000000" pitchFamily="2" charset="2"/>
              <a:buChar char="§"/>
              <a:defRPr sz="2800"/>
            </a:lvl2pPr>
            <a:lvl3pPr marL="914400" indent="-274320">
              <a:buFont typeface="Arial" panose="020B0604020202020204" pitchFamily="34" charset="0"/>
              <a:buChar char="–"/>
              <a:defRPr sz="2400"/>
            </a:lvl3pPr>
            <a:lvl4pPr marL="1188720" indent="-274320">
              <a:buFont typeface="Wingdings" panose="05000000000000000000" pitchFamily="2" charset="2"/>
              <a:buChar char="§"/>
              <a:defRPr/>
            </a:lvl4pPr>
            <a:lvl5pPr marL="1508760" indent="-27432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173038856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4" y="1325563"/>
            <a:ext cx="11420475" cy="4554537"/>
          </a:xfrm>
        </p:spPr>
        <p:txBody>
          <a:bodyPr/>
          <a:lstStyle>
            <a:lvl1pPr marL="411480" indent="-411480">
              <a:buClrTx/>
              <a:buFont typeface="+mj-lt"/>
              <a:buAutoNum type="arabicPeriod"/>
              <a:defRPr>
                <a:solidFill>
                  <a:srgbClr val="919191"/>
                </a:solidFill>
              </a:defRPr>
            </a:lvl1pPr>
            <a:lvl2pPr marL="777240">
              <a:buClrTx/>
              <a:defRPr>
                <a:solidFill>
                  <a:srgbClr val="919191"/>
                </a:solidFill>
              </a:defRPr>
            </a:lvl2pPr>
            <a:lvl3pPr marL="1051560">
              <a:buClrTx/>
              <a:defRPr>
                <a:solidFill>
                  <a:srgbClr val="919191"/>
                </a:solidFill>
              </a:defRPr>
            </a:lvl3pPr>
            <a:lvl4pPr marL="1371600">
              <a:buClrTx/>
              <a:defRPr>
                <a:solidFill>
                  <a:srgbClr val="919191"/>
                </a:solidFill>
              </a:defRPr>
            </a:lvl4pPr>
            <a:lvl5pPr marL="1645920">
              <a:buClrTx/>
              <a:defRPr>
                <a:solidFill>
                  <a:srgbClr val="91919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7922029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p:cNvSpPr/>
          <p:nvPr userDrawn="1"/>
        </p:nvSpPr>
        <p:spPr bwMode="gray">
          <a:xfrm>
            <a:off x="304800" y="307975"/>
            <a:ext cx="11576050" cy="5572125"/>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354"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8" name="Text Placeholder 8"/>
          <p:cNvSpPr>
            <a:spLocks noGrp="1"/>
          </p:cNvSpPr>
          <p:nvPr>
            <p:ph type="body" sz="quarter" idx="11"/>
          </p:nvPr>
        </p:nvSpPr>
        <p:spPr bwMode="auto">
          <a:xfrm>
            <a:off x="927101" y="933451"/>
            <a:ext cx="5575300" cy="3129502"/>
          </a:xfrm>
          <a:prstGeom prst="rect">
            <a:avLst/>
          </a:prstGeom>
          <a:solidFill>
            <a:schemeClr val="bg1"/>
          </a:solidFill>
        </p:spPr>
        <p:txBody>
          <a:bodyPr lIns="228600" tIns="91440" bIns="91440" anchor="ctr" anchorCtr="0"/>
          <a:lstStyle>
            <a:lvl1pPr marL="0" indent="0">
              <a:lnSpc>
                <a:spcPct val="90000"/>
              </a:lnSpc>
              <a:buNone/>
              <a:defRPr sz="3600" b="1" baseline="0"/>
            </a:lvl1pPr>
            <a:lvl2pPr marL="0" indent="0">
              <a:buNone/>
              <a:defRPr sz="2800" baseline="0"/>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172077399"/>
      </p:ext>
    </p:extLst>
  </p:cSld>
  <p:clrMapOvr>
    <a:masterClrMapping/>
  </p:clrMapOvr>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Divider Slide Grey">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04800" y="3140535"/>
            <a:ext cx="11576050" cy="609398"/>
          </a:xfrm>
        </p:spPr>
        <p:txBody>
          <a:bodyPr tIns="0" anchor="ctr" anchorCtr="0"/>
          <a:lstStyle>
            <a:lvl1pPr algn="ctr">
              <a:defRPr sz="440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489844456"/>
      </p:ext>
    </p:extLst>
  </p:cSld>
  <p:clrMapOvr>
    <a:masterClrMapping/>
  </p:clrMapOvr>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0"/>
            <a:ext cx="12192000" cy="6858000"/>
          </a:xfrm>
          <a:prstGeom prst="rect">
            <a:avLst/>
          </a:prstGeom>
          <a:solidFill>
            <a:srgbClr val="00529B"/>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800">
              <a:lnSpc>
                <a:spcPct val="100000"/>
              </a:lnSpc>
              <a:spcBef>
                <a:spcPct val="50000"/>
              </a:spcBef>
              <a:spcAft>
                <a:spcPct val="0"/>
              </a:spcAft>
            </a:pPr>
            <a:endParaRPr lang="en-US" sz="1350" dirty="0" err="1" smtClean="0">
              <a:solidFill>
                <a:srgbClr val="FFFFFF"/>
              </a:solidFill>
            </a:endParaRPr>
          </a:p>
        </p:txBody>
      </p:sp>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
        <p:nvSpPr>
          <p:cNvPr id="16" name="Rectangle 7"/>
          <p:cNvSpPr>
            <a:spLocks noChangeArrowheads="1"/>
          </p:cNvSpPr>
          <p:nvPr userDrawn="1"/>
        </p:nvSpPr>
        <p:spPr bwMode="gray">
          <a:xfrm>
            <a:off x="4968429" y="2212228"/>
            <a:ext cx="6599683"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350" dirty="0">
              <a:solidFill>
                <a:srgbClr val="FFFFFF"/>
              </a:solidFill>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084253" y="4674239"/>
            <a:ext cx="2019401" cy="431675"/>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
        <p:nvSpPr>
          <p:cNvPr id="19" name="Rectangle 122"/>
          <p:cNvSpPr>
            <a:spLocks noGrp="1" noChangeArrowheads="1"/>
          </p:cNvSpPr>
          <p:nvPr>
            <p:ph type="ctrTitle"/>
          </p:nvPr>
        </p:nvSpPr>
        <p:spPr bwMode="auto">
          <a:xfrm>
            <a:off x="5286038" y="2477865"/>
            <a:ext cx="6048375" cy="311624"/>
          </a:xfrm>
          <a:ln>
            <a:noFill/>
          </a:ln>
        </p:spPr>
        <p:txBody>
          <a:bodyPr wrap="square" tIns="0" bIns="0" anchor="t" anchorCtr="0">
            <a:spAutoFit/>
          </a:bodyPr>
          <a:lstStyle>
            <a:lvl1pPr>
              <a:lnSpc>
                <a:spcPct val="90000"/>
              </a:lnSpc>
              <a:spcBef>
                <a:spcPts val="450"/>
              </a:spcBef>
              <a:spcAft>
                <a:spcPts val="0"/>
              </a:spcAft>
              <a:defRPr sz="225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8" y="4300290"/>
            <a:ext cx="3320996" cy="186974"/>
          </a:xfrm>
          <a:prstGeom prst="rect">
            <a:avLst/>
          </a:prstGeom>
          <a:ln/>
        </p:spPr>
        <p:txBody>
          <a:bodyPr wrap="square" bIns="0" anchor="t" anchorCtr="0">
            <a:spAutoFit/>
          </a:bodyPr>
          <a:lstStyle>
            <a:lvl1pPr marL="0" indent="0" algn="l">
              <a:lnSpc>
                <a:spcPct val="90000"/>
              </a:lnSpc>
              <a:spcBef>
                <a:spcPts val="0"/>
              </a:spcBef>
              <a:spcAft>
                <a:spcPts val="900"/>
              </a:spcAft>
              <a:buFont typeface="Times" pitchFamily="18" charset="0"/>
              <a:buNone/>
              <a:defRPr sz="135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1" y="6251239"/>
            <a:ext cx="10932108" cy="290849"/>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525" dirty="0" smtClean="0">
                <a:solidFill>
                  <a:srgbClr val="969696"/>
                </a:solidFill>
              </a:rPr>
              <a:t>CONFIDENTIAL AND PROPRIETARY</a:t>
            </a:r>
          </a:p>
          <a:p>
            <a:pPr algn="l">
              <a:spcBef>
                <a:spcPts val="0"/>
              </a:spcBef>
              <a:spcAft>
                <a:spcPts val="0"/>
              </a:spcAft>
              <a:defRPr/>
            </a:pPr>
            <a:r>
              <a:rPr lang="en-US" sz="525" dirty="0" smtClean="0">
                <a:solidFill>
                  <a:srgbClr val="969696"/>
                </a:solidFill>
              </a:rPr>
              <a:t>This </a:t>
            </a:r>
            <a:r>
              <a:rPr lang="en-US" sz="525"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525" dirty="0" smtClean="0">
                <a:solidFill>
                  <a:srgbClr val="969696"/>
                </a:solidFill>
              </a:rPr>
              <a:t>contain </a:t>
            </a:r>
            <a:br>
              <a:rPr lang="en-US" sz="525" dirty="0" smtClean="0">
                <a:solidFill>
                  <a:srgbClr val="969696"/>
                </a:solidFill>
              </a:rPr>
            </a:br>
            <a:r>
              <a:rPr lang="en-US" sz="525" dirty="0" smtClean="0">
                <a:solidFill>
                  <a:srgbClr val="969696"/>
                </a:solidFill>
              </a:rPr>
              <a:t>information </a:t>
            </a:r>
            <a:r>
              <a:rPr lang="en-US" sz="525"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525" dirty="0" smtClean="0">
                <a:solidFill>
                  <a:srgbClr val="969696"/>
                </a:solidFill>
              </a:rPr>
              <a:t/>
            </a:r>
            <a:br>
              <a:rPr lang="en-US" sz="525" dirty="0" smtClean="0">
                <a:solidFill>
                  <a:srgbClr val="969696"/>
                </a:solidFill>
              </a:rPr>
            </a:br>
            <a:r>
              <a:rPr lang="en-US" sz="525" dirty="0" smtClean="0">
                <a:solidFill>
                  <a:srgbClr val="969696"/>
                </a:solidFill>
              </a:rPr>
              <a:t>© 2016 </a:t>
            </a:r>
            <a:r>
              <a:rPr lang="en-US" sz="525" dirty="0">
                <a:solidFill>
                  <a:srgbClr val="969696"/>
                </a:solidFill>
              </a:rPr>
              <a:t>Gartner, Inc. and/or its affiliates. </a:t>
            </a:r>
            <a:r>
              <a:rPr lang="en-US" sz="525" dirty="0" smtClean="0">
                <a:solidFill>
                  <a:srgbClr val="969696"/>
                </a:solidFill>
              </a:rPr>
              <a:t>All </a:t>
            </a:r>
            <a:r>
              <a:rPr lang="en-US" sz="525" dirty="0">
                <a:solidFill>
                  <a:srgbClr val="969696"/>
                </a:solidFill>
              </a:rPr>
              <a:t>rights reserved.</a:t>
            </a:r>
          </a:p>
        </p:txBody>
      </p:sp>
    </p:spTree>
    <p:extLst>
      <p:ext uri="{BB962C8B-B14F-4D97-AF65-F5344CB8AC3E}">
        <p14:creationId xmlns:p14="http://schemas.microsoft.com/office/powerpoint/2010/main" val="269988957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spid="_x0000_s6152"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9" y="1590"/>
                        <a:ext cx="1587" cy="1587"/>
                      </a:xfrm>
                      <a:prstGeom prst="rect">
                        <a:avLst/>
                      </a:prstGeom>
                    </p:spPr>
                  </p:pic>
                </p:oleObj>
              </mc:Fallback>
            </mc:AlternateContent>
          </a:graphicData>
        </a:graphic>
      </p:graphicFrame>
      <p:pic>
        <p:nvPicPr>
          <p:cNvPr id="10" name="Picture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17501" y="314114"/>
            <a:ext cx="11545795" cy="5795732"/>
          </a:xfrm>
          <a:prstGeom prst="rect">
            <a:avLst/>
          </a:prstGeom>
        </p:spPr>
      </p:pic>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
        <p:nvSpPr>
          <p:cNvPr id="16" name="Rectangle 7"/>
          <p:cNvSpPr>
            <a:spLocks noChangeArrowheads="1"/>
          </p:cNvSpPr>
          <p:nvPr userDrawn="1"/>
        </p:nvSpPr>
        <p:spPr bwMode="gray">
          <a:xfrm>
            <a:off x="4968429" y="2212228"/>
            <a:ext cx="6599683"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350" dirty="0">
              <a:solidFill>
                <a:srgbClr val="FFFFFF"/>
              </a:solidFill>
            </a:endParaRPr>
          </a:p>
        </p:txBody>
      </p:sp>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
        <p:nvSpPr>
          <p:cNvPr id="19" name="Rectangle 122"/>
          <p:cNvSpPr>
            <a:spLocks noGrp="1" noChangeArrowheads="1"/>
          </p:cNvSpPr>
          <p:nvPr>
            <p:ph type="ctrTitle"/>
          </p:nvPr>
        </p:nvSpPr>
        <p:spPr bwMode="auto">
          <a:xfrm>
            <a:off x="5286038" y="2477865"/>
            <a:ext cx="6048375" cy="311624"/>
          </a:xfrm>
          <a:ln>
            <a:noFill/>
          </a:ln>
        </p:spPr>
        <p:txBody>
          <a:bodyPr wrap="square" tIns="0" bIns="0" anchor="t" anchorCtr="0">
            <a:spAutoFit/>
          </a:bodyPr>
          <a:lstStyle>
            <a:lvl1pPr>
              <a:lnSpc>
                <a:spcPct val="90000"/>
              </a:lnSpc>
              <a:spcBef>
                <a:spcPts val="450"/>
              </a:spcBef>
              <a:spcAft>
                <a:spcPts val="0"/>
              </a:spcAft>
              <a:defRPr sz="225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8" y="4300290"/>
            <a:ext cx="3320996" cy="186974"/>
          </a:xfrm>
          <a:prstGeom prst="rect">
            <a:avLst/>
          </a:prstGeom>
          <a:ln/>
        </p:spPr>
        <p:txBody>
          <a:bodyPr wrap="square" bIns="0" anchor="t" anchorCtr="0">
            <a:spAutoFit/>
          </a:bodyPr>
          <a:lstStyle>
            <a:lvl1pPr marL="0" indent="0" algn="l">
              <a:lnSpc>
                <a:spcPct val="90000"/>
              </a:lnSpc>
              <a:spcBef>
                <a:spcPts val="0"/>
              </a:spcBef>
              <a:spcAft>
                <a:spcPts val="900"/>
              </a:spcAft>
              <a:buFont typeface="Times" pitchFamily="18" charset="0"/>
              <a:buNone/>
              <a:defRPr sz="135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1" y="6251239"/>
            <a:ext cx="10932108" cy="290849"/>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525" dirty="0" smtClean="0">
                <a:solidFill>
                  <a:srgbClr val="969696"/>
                </a:solidFill>
              </a:rPr>
              <a:t>CONFIDENTIAL AND PROPRIETARY</a:t>
            </a:r>
          </a:p>
          <a:p>
            <a:pPr algn="l">
              <a:spcBef>
                <a:spcPts val="0"/>
              </a:spcBef>
              <a:spcAft>
                <a:spcPts val="0"/>
              </a:spcAft>
              <a:defRPr/>
            </a:pPr>
            <a:r>
              <a:rPr lang="en-US" sz="525" dirty="0" smtClean="0">
                <a:solidFill>
                  <a:srgbClr val="969696"/>
                </a:solidFill>
              </a:rPr>
              <a:t>This </a:t>
            </a:r>
            <a:r>
              <a:rPr lang="en-US" sz="525"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525" dirty="0" smtClean="0">
                <a:solidFill>
                  <a:srgbClr val="969696"/>
                </a:solidFill>
              </a:rPr>
              <a:t>contain </a:t>
            </a:r>
            <a:br>
              <a:rPr lang="en-US" sz="525" dirty="0" smtClean="0">
                <a:solidFill>
                  <a:srgbClr val="969696"/>
                </a:solidFill>
              </a:rPr>
            </a:br>
            <a:r>
              <a:rPr lang="en-US" sz="525" dirty="0" smtClean="0">
                <a:solidFill>
                  <a:srgbClr val="969696"/>
                </a:solidFill>
              </a:rPr>
              <a:t>information </a:t>
            </a:r>
            <a:r>
              <a:rPr lang="en-US" sz="525"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525" dirty="0" smtClean="0">
                <a:solidFill>
                  <a:srgbClr val="969696"/>
                </a:solidFill>
              </a:rPr>
              <a:t/>
            </a:r>
            <a:br>
              <a:rPr lang="en-US" sz="525" dirty="0" smtClean="0">
                <a:solidFill>
                  <a:srgbClr val="969696"/>
                </a:solidFill>
              </a:rPr>
            </a:br>
            <a:r>
              <a:rPr lang="en-US" sz="525" dirty="0" smtClean="0">
                <a:solidFill>
                  <a:srgbClr val="969696"/>
                </a:solidFill>
              </a:rPr>
              <a:t>© 2016 </a:t>
            </a:r>
            <a:r>
              <a:rPr lang="en-US" sz="525" dirty="0">
                <a:solidFill>
                  <a:srgbClr val="969696"/>
                </a:solidFill>
              </a:rPr>
              <a:t>Gartner, Inc. and/or its affiliates. </a:t>
            </a:r>
            <a:r>
              <a:rPr lang="en-US" sz="525" dirty="0" smtClean="0">
                <a:solidFill>
                  <a:srgbClr val="969696"/>
                </a:solidFill>
              </a:rPr>
              <a:t>All </a:t>
            </a:r>
            <a:r>
              <a:rPr lang="en-US" sz="525" dirty="0">
                <a:solidFill>
                  <a:srgbClr val="969696"/>
                </a:solidFill>
              </a:rPr>
              <a:t>rights reserved.</a:t>
            </a:r>
          </a:p>
        </p:txBody>
      </p:sp>
      <p:pic>
        <p:nvPicPr>
          <p:cNvPr id="15" name="Picture 14"/>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8924642" y="4696917"/>
            <a:ext cx="2179012" cy="408996"/>
          </a:xfrm>
          <a:prstGeom prst="rect">
            <a:avLst/>
          </a:prstGeom>
        </p:spPr>
      </p:pic>
    </p:spTree>
    <p:extLst>
      <p:ext uri="{BB962C8B-B14F-4D97-AF65-F5344CB8AC3E}">
        <p14:creationId xmlns:p14="http://schemas.microsoft.com/office/powerpoint/2010/main" val="21158523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spid="_x0000_s717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9" y="1590"/>
                        <a:ext cx="1587" cy="1587"/>
                      </a:xfrm>
                      <a:prstGeom prst="rect">
                        <a:avLst/>
                      </a:prstGeom>
                    </p:spPr>
                  </p:pic>
                </p:oleObj>
              </mc:Fallback>
            </mc:AlternateContent>
          </a:graphicData>
        </a:graphic>
      </p:graphicFrame>
      <p:pic>
        <p:nvPicPr>
          <p:cNvPr id="10" name="Picture 9" descr="HYPE  16x9-01.png"/>
          <p:cNvPicPr>
            <a:picLocks noChangeAspect="1"/>
          </p:cNvPicPr>
          <p:nvPr userDrawn="1"/>
        </p:nvPicPr>
        <p:blipFill rotWithShape="1">
          <a:blip r:embed="rId6" cstate="print">
            <a:extLst>
              <a:ext uri="{28A0092B-C50C-407E-A947-70E740481C1C}">
                <a14:useLocalDpi xmlns:a14="http://schemas.microsoft.com/office/drawing/2010/main"/>
              </a:ext>
            </a:extLst>
          </a:blip>
          <a:srcRect l="2581" t="4367" r="4325" b="12300"/>
          <a:stretch/>
        </p:blipFill>
        <p:spPr>
          <a:xfrm>
            <a:off x="320199" y="304800"/>
            <a:ext cx="11551603" cy="5816600"/>
          </a:xfrm>
          <a:prstGeom prst="rect">
            <a:avLst/>
          </a:prstGeom>
        </p:spPr>
      </p:pic>
      <p:sp>
        <p:nvSpPr>
          <p:cNvPr id="12"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
        <p:nvSpPr>
          <p:cNvPr id="16" name="Rectangle 7"/>
          <p:cNvSpPr>
            <a:spLocks noChangeArrowheads="1"/>
          </p:cNvSpPr>
          <p:nvPr userDrawn="1"/>
        </p:nvSpPr>
        <p:spPr bwMode="gray">
          <a:xfrm>
            <a:off x="4968429" y="2212228"/>
            <a:ext cx="6599683" cy="3351958"/>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350" dirty="0">
              <a:solidFill>
                <a:srgbClr val="FFFFFF"/>
              </a:solidFill>
            </a:endParaRPr>
          </a:p>
        </p:txBody>
      </p:sp>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8924642" y="4696917"/>
            <a:ext cx="2179012" cy="408996"/>
          </a:xfrm>
          <a:prstGeom prst="rect">
            <a:avLst/>
          </a:prstGeom>
        </p:spPr>
      </p:pic>
      <p:sp>
        <p:nvSpPr>
          <p:cNvPr id="14" name="Rectangle 13"/>
          <p:cNvSpPr/>
          <p:nvPr userDrawn="1"/>
        </p:nvSpPr>
        <p:spPr bwMode="gray">
          <a:xfrm>
            <a:off x="0" y="5880100"/>
            <a:ext cx="12192000" cy="977900"/>
          </a:xfrm>
          <a:prstGeom prst="rect">
            <a:avLst/>
          </a:prstGeom>
          <a:solidFill>
            <a:schemeClr val="bg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
        <p:nvSpPr>
          <p:cNvPr id="19" name="Rectangle 122"/>
          <p:cNvSpPr>
            <a:spLocks noGrp="1" noChangeArrowheads="1"/>
          </p:cNvSpPr>
          <p:nvPr>
            <p:ph type="ctrTitle"/>
          </p:nvPr>
        </p:nvSpPr>
        <p:spPr bwMode="auto">
          <a:xfrm>
            <a:off x="5286038" y="2477865"/>
            <a:ext cx="6048375" cy="311624"/>
          </a:xfrm>
          <a:ln>
            <a:noFill/>
          </a:ln>
        </p:spPr>
        <p:txBody>
          <a:bodyPr wrap="square" tIns="0" bIns="0" anchor="t" anchorCtr="0">
            <a:spAutoFit/>
          </a:bodyPr>
          <a:lstStyle>
            <a:lvl1pPr>
              <a:lnSpc>
                <a:spcPct val="90000"/>
              </a:lnSpc>
              <a:spcBef>
                <a:spcPts val="450"/>
              </a:spcBef>
              <a:spcAft>
                <a:spcPts val="0"/>
              </a:spcAft>
              <a:defRPr sz="2250" baseline="0">
                <a:solidFill>
                  <a:schemeClr val="tx1"/>
                </a:solidFill>
                <a:latin typeface="Arial"/>
                <a:cs typeface="Arial"/>
              </a:defRPr>
            </a:lvl1pPr>
          </a:lstStyle>
          <a:p>
            <a:r>
              <a:rPr lang="en-US" smtClean="0"/>
              <a:t>Click to edit Master title style</a:t>
            </a:r>
            <a:endParaRPr lang="en-US" dirty="0"/>
          </a:p>
        </p:txBody>
      </p:sp>
      <p:sp>
        <p:nvSpPr>
          <p:cNvPr id="20" name="Rectangle 223"/>
          <p:cNvSpPr>
            <a:spLocks noGrp="1" noChangeArrowheads="1"/>
          </p:cNvSpPr>
          <p:nvPr>
            <p:ph type="subTitle" idx="1"/>
          </p:nvPr>
        </p:nvSpPr>
        <p:spPr bwMode="auto">
          <a:xfrm>
            <a:off x="5286038" y="4300290"/>
            <a:ext cx="3320996" cy="186974"/>
          </a:xfrm>
          <a:prstGeom prst="rect">
            <a:avLst/>
          </a:prstGeom>
          <a:ln/>
        </p:spPr>
        <p:txBody>
          <a:bodyPr wrap="square" bIns="0" anchor="t" anchorCtr="0">
            <a:spAutoFit/>
          </a:bodyPr>
          <a:lstStyle>
            <a:lvl1pPr marL="0" indent="0" algn="l">
              <a:lnSpc>
                <a:spcPct val="90000"/>
              </a:lnSpc>
              <a:spcBef>
                <a:spcPts val="0"/>
              </a:spcBef>
              <a:spcAft>
                <a:spcPts val="900"/>
              </a:spcAft>
              <a:buFont typeface="Times" pitchFamily="18" charset="0"/>
              <a:buNone/>
              <a:defRPr sz="1350">
                <a:solidFill>
                  <a:srgbClr val="000000"/>
                </a:solidFill>
              </a:defRPr>
            </a:lvl1pPr>
          </a:lstStyle>
          <a:p>
            <a:r>
              <a:rPr lang="en-US" smtClean="0"/>
              <a:t>Click to edit Master subtitle style</a:t>
            </a:r>
            <a:endParaRPr lang="en-US" dirty="0"/>
          </a:p>
        </p:txBody>
      </p:sp>
      <p:sp>
        <p:nvSpPr>
          <p:cNvPr id="13" name="TextBox 12"/>
          <p:cNvSpPr txBox="1"/>
          <p:nvPr userDrawn="1"/>
        </p:nvSpPr>
        <p:spPr bwMode="gray">
          <a:xfrm>
            <a:off x="304801" y="6251239"/>
            <a:ext cx="10932108" cy="290849"/>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525" dirty="0" smtClean="0">
                <a:solidFill>
                  <a:srgbClr val="969696"/>
                </a:solidFill>
              </a:rPr>
              <a:t>CONFIDENTIAL AND PROPRIETARY</a:t>
            </a:r>
          </a:p>
          <a:p>
            <a:pPr algn="l">
              <a:spcBef>
                <a:spcPts val="0"/>
              </a:spcBef>
              <a:spcAft>
                <a:spcPts val="0"/>
              </a:spcAft>
              <a:defRPr/>
            </a:pPr>
            <a:r>
              <a:rPr lang="en-US" sz="525" dirty="0" smtClean="0">
                <a:solidFill>
                  <a:srgbClr val="969696"/>
                </a:solidFill>
              </a:rPr>
              <a:t>This </a:t>
            </a:r>
            <a:r>
              <a:rPr lang="en-US" sz="525"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525" dirty="0" smtClean="0">
                <a:solidFill>
                  <a:srgbClr val="969696"/>
                </a:solidFill>
              </a:rPr>
              <a:t>contain </a:t>
            </a:r>
            <a:br>
              <a:rPr lang="en-US" sz="525" dirty="0" smtClean="0">
                <a:solidFill>
                  <a:srgbClr val="969696"/>
                </a:solidFill>
              </a:rPr>
            </a:br>
            <a:r>
              <a:rPr lang="en-US" sz="525" dirty="0" smtClean="0">
                <a:solidFill>
                  <a:srgbClr val="969696"/>
                </a:solidFill>
              </a:rPr>
              <a:t>information </a:t>
            </a:r>
            <a:r>
              <a:rPr lang="en-US" sz="525" dirty="0">
                <a:solidFill>
                  <a:srgbClr val="969696"/>
                </a:solidFill>
              </a:rPr>
              <a:t>that is confidential, proprietary or otherwise legally protected, and it may not be further copied, distributed or publicly displayed without the express written permission of Gartner, Inc. or its affiliates. </a:t>
            </a:r>
            <a:r>
              <a:rPr lang="en-US" sz="525" dirty="0" smtClean="0">
                <a:solidFill>
                  <a:srgbClr val="969696"/>
                </a:solidFill>
              </a:rPr>
              <a:t/>
            </a:r>
            <a:br>
              <a:rPr lang="en-US" sz="525" dirty="0" smtClean="0">
                <a:solidFill>
                  <a:srgbClr val="969696"/>
                </a:solidFill>
              </a:rPr>
            </a:br>
            <a:r>
              <a:rPr lang="en-US" sz="525" dirty="0" smtClean="0">
                <a:solidFill>
                  <a:srgbClr val="969696"/>
                </a:solidFill>
              </a:rPr>
              <a:t>© 2016 </a:t>
            </a:r>
            <a:r>
              <a:rPr lang="en-US" sz="525" dirty="0">
                <a:solidFill>
                  <a:srgbClr val="969696"/>
                </a:solidFill>
              </a:rPr>
              <a:t>Gartner, Inc. and/or its affiliates. </a:t>
            </a:r>
            <a:r>
              <a:rPr lang="en-US" sz="525" dirty="0" smtClean="0">
                <a:solidFill>
                  <a:srgbClr val="969696"/>
                </a:solidFill>
              </a:rPr>
              <a:t>All </a:t>
            </a:r>
            <a:r>
              <a:rPr lang="en-US" sz="525" dirty="0">
                <a:solidFill>
                  <a:srgbClr val="969696"/>
                </a:solidFill>
              </a:rPr>
              <a:t>rights reserved.</a:t>
            </a:r>
          </a:p>
        </p:txBody>
      </p:sp>
    </p:spTree>
    <p:extLst>
      <p:ext uri="{BB962C8B-B14F-4D97-AF65-F5344CB8AC3E}">
        <p14:creationId xmlns:p14="http://schemas.microsoft.com/office/powerpoint/2010/main" val="135667563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a:lstStyle/>
          <a:p>
            <a:r>
              <a:rPr lang="en-US" smtClean="0"/>
              <a:t>Click to edit Master title style</a:t>
            </a:r>
            <a:endParaRPr lang="en-US" dirty="0"/>
          </a:p>
        </p:txBody>
      </p:sp>
      <p:sp>
        <p:nvSpPr>
          <p:cNvPr id="7" name="Text Placeholder 6"/>
          <p:cNvSpPr>
            <a:spLocks noGrp="1"/>
          </p:cNvSpPr>
          <p:nvPr>
            <p:ph type="body" sz="quarter" idx="10"/>
          </p:nvPr>
        </p:nvSpPr>
        <p:spPr bwMode="gray"/>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59604545"/>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ey Issues">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5" y="1325565"/>
            <a:ext cx="11420475" cy="4554537"/>
          </a:xfrm>
        </p:spPr>
        <p:txBody>
          <a:bodyPr/>
          <a:lstStyle>
            <a:lvl1pPr marL="308610" indent="-308610">
              <a:buFont typeface="+mj-lt"/>
              <a:buAutoNum type="arabicPeriod"/>
              <a:defRPr/>
            </a:lvl1pPr>
            <a:lvl2pPr marL="582930">
              <a:defRPr/>
            </a:lvl2pPr>
            <a:lvl3pPr marL="788670">
              <a:defRPr/>
            </a:lvl3pPr>
            <a:lvl4pPr marL="1028700">
              <a:defRPr/>
            </a:lvl4pPr>
            <a:lvl5pPr marL="123444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72524270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ey Issues - Gre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460375" y="1325565"/>
            <a:ext cx="11420475" cy="4554537"/>
          </a:xfrm>
        </p:spPr>
        <p:txBody>
          <a:bodyPr/>
          <a:lstStyle>
            <a:lvl1pPr marL="308610" indent="-308610">
              <a:buClrTx/>
              <a:buFont typeface="+mj-lt"/>
              <a:buAutoNum type="arabicPeriod"/>
              <a:defRPr>
                <a:solidFill>
                  <a:srgbClr val="919191"/>
                </a:solidFill>
              </a:defRPr>
            </a:lvl1pPr>
            <a:lvl2pPr marL="582930">
              <a:buClrTx/>
              <a:defRPr>
                <a:solidFill>
                  <a:srgbClr val="919191"/>
                </a:solidFill>
              </a:defRPr>
            </a:lvl2pPr>
            <a:lvl3pPr marL="788670">
              <a:buClrTx/>
              <a:defRPr>
                <a:solidFill>
                  <a:srgbClr val="919191"/>
                </a:solidFill>
              </a:defRPr>
            </a:lvl3pPr>
            <a:lvl4pPr marL="1028700">
              <a:buClrTx/>
              <a:defRPr>
                <a:solidFill>
                  <a:srgbClr val="919191"/>
                </a:solidFill>
              </a:defRPr>
            </a:lvl4pPr>
            <a:lvl5pPr marL="1234440">
              <a:buClrTx/>
              <a:defRPr>
                <a:solidFill>
                  <a:srgbClr val="91919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525998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304801" y="1325565"/>
            <a:ext cx="5670551"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2"/>
          </p:nvPr>
        </p:nvSpPr>
        <p:spPr bwMode="gray">
          <a:xfrm>
            <a:off x="6218239" y="1325565"/>
            <a:ext cx="5662612"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1379637100"/>
      </p:ext>
    </p:extLst>
  </p:cSld>
  <p:clrMapOvr>
    <a:masterClrMapping/>
  </p:clrMapOvr>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PA Full">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9"/>
            <a:ext cx="12192000" cy="5880093"/>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5" name="Content Placeholder 4"/>
          <p:cNvSpPr>
            <a:spLocks noGrp="1"/>
          </p:cNvSpPr>
          <p:nvPr>
            <p:ph sz="quarter" idx="11"/>
          </p:nvPr>
        </p:nvSpPr>
        <p:spPr bwMode="gray">
          <a:xfrm>
            <a:off x="304800" y="1325565"/>
            <a:ext cx="11576051" cy="4554537"/>
          </a:xfrm>
        </p:spPr>
        <p:txBody>
          <a:bodyPr/>
          <a:lstStyle>
            <a:lvl1pPr marL="0" indent="0">
              <a:buClr>
                <a:schemeClr val="bg1"/>
              </a:buClr>
              <a:buNone/>
              <a:defRPr>
                <a:solidFill>
                  <a:schemeClr val="bg1"/>
                </a:solidFill>
              </a:defRPr>
            </a:lvl1pPr>
            <a:lvl2pPr marL="205740" indent="-205740">
              <a:buClr>
                <a:schemeClr val="bg1"/>
              </a:buClr>
              <a:buFont typeface="Wingdings" panose="05000000000000000000" pitchFamily="2" charset="2"/>
              <a:buChar char="§"/>
              <a:defRPr sz="1800">
                <a:solidFill>
                  <a:schemeClr val="bg1"/>
                </a:solidFill>
              </a:defRPr>
            </a:lvl2pPr>
            <a:lvl3pPr marL="445770" indent="-205740">
              <a:buClr>
                <a:schemeClr val="bg1"/>
              </a:buClr>
              <a:buFont typeface="Arial" panose="020B0604020202020204" pitchFamily="34" charset="0"/>
              <a:buChar char="–"/>
              <a:defRPr sz="1650">
                <a:solidFill>
                  <a:schemeClr val="bg1"/>
                </a:solidFill>
              </a:defRPr>
            </a:lvl3pPr>
            <a:lvl4pPr marL="685800" indent="-205740">
              <a:buClr>
                <a:schemeClr val="bg1"/>
              </a:buClr>
              <a:buFont typeface="Wingdings" panose="05000000000000000000" pitchFamily="2" charset="2"/>
              <a:buChar char="§"/>
              <a:defRPr>
                <a:solidFill>
                  <a:schemeClr val="bg1"/>
                </a:solidFill>
              </a:defRPr>
            </a:lvl4pPr>
            <a:lvl5pPr marL="925830" indent="-20574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242937656"/>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304800" y="1325563"/>
            <a:ext cx="5670550"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2"/>
          </p:nvPr>
        </p:nvSpPr>
        <p:spPr bwMode="gray">
          <a:xfrm>
            <a:off x="6218238" y="1325563"/>
            <a:ext cx="5662612" cy="4554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3838024459"/>
      </p:ext>
    </p:extLst>
  </p:cSld>
  <p:clrMapOvr>
    <a:masterClrMapping/>
  </p:clrMapOvr>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bwMode="gray">
          <a:xfrm>
            <a:off x="304800" y="945755"/>
            <a:ext cx="11576051" cy="1029537"/>
          </a:xfrm>
          <a:solidFill>
            <a:schemeClr val="accent1"/>
          </a:solidFill>
        </p:spPr>
        <p:txBody>
          <a:bodyPr lIns="0" tIns="0" rIns="91440" bIns="0" anchor="ctr" anchorCtr="0">
            <a:noAutofit/>
          </a:bodyPr>
          <a:lstStyle>
            <a:lvl1pPr marL="109728" indent="0">
              <a:lnSpc>
                <a:spcPct val="90000"/>
              </a:lnSpc>
              <a:buNone/>
              <a:defRPr>
                <a:solidFill>
                  <a:schemeClr val="bg1"/>
                </a:solidFill>
              </a:defRPr>
            </a:lvl1pPr>
          </a:lstStyle>
          <a:p>
            <a:pPr lvl="0"/>
            <a:r>
              <a:rPr lang="en-US" smtClean="0"/>
              <a:t>Click to edit Master text styles</a:t>
            </a:r>
          </a:p>
        </p:txBody>
      </p:sp>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8"/>
          </p:nvPr>
        </p:nvSpPr>
        <p:spPr bwMode="gray">
          <a:xfrm>
            <a:off x="317500" y="2111377"/>
            <a:ext cx="5657851" cy="3768725"/>
          </a:xfrm>
        </p:spPr>
        <p:txBody>
          <a:bodyPr/>
          <a:lstStyle>
            <a:lvl1pPr marL="0" indent="0">
              <a:buFontTx/>
              <a:buNone/>
              <a:defRPr sz="1800" b="1"/>
            </a:lvl1pPr>
            <a:lvl2pPr marL="205740" indent="-205740">
              <a:buClr>
                <a:srgbClr val="00529B"/>
              </a:buClr>
              <a:buFont typeface="Wingdings" panose="05000000000000000000" pitchFamily="2" charset="2"/>
              <a:buChar char="§"/>
              <a:defRPr sz="1800"/>
            </a:lvl2pPr>
            <a:lvl3pPr marL="445770" indent="-205740">
              <a:buFont typeface="Arial" panose="020B0604020202020204" pitchFamily="34" charset="0"/>
              <a:buChar char="–"/>
              <a:defRPr sz="1650"/>
            </a:lvl3pPr>
            <a:lvl4pPr marL="651510" indent="-205740">
              <a:buFont typeface="Wingdings" panose="05000000000000000000" pitchFamily="2" charset="2"/>
              <a:buChar char="§"/>
              <a:defRPr sz="1500"/>
            </a:lvl4pPr>
            <a:lvl5pPr marL="891540" indent="-205740">
              <a:buFont typeface="Arial" panose="020B0604020202020204" pitchFamily="34" charset="0"/>
              <a:buChar char="–"/>
              <a:defRPr sz="15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9"/>
          </p:nvPr>
        </p:nvSpPr>
        <p:spPr bwMode="gray">
          <a:xfrm>
            <a:off x="6218239" y="2111377"/>
            <a:ext cx="5662612" cy="3768725"/>
          </a:xfrm>
        </p:spPr>
        <p:txBody>
          <a:bodyPr/>
          <a:lstStyle>
            <a:lvl1pPr marL="0" indent="0">
              <a:buNone/>
              <a:defRPr sz="1800" b="1"/>
            </a:lvl1pPr>
            <a:lvl2pPr marL="205740" indent="-205740">
              <a:buClr>
                <a:srgbClr val="00529B"/>
              </a:buClr>
              <a:buFont typeface="Wingdings" panose="05000000000000000000" pitchFamily="2" charset="2"/>
              <a:buChar char="§"/>
              <a:defRPr sz="1800"/>
            </a:lvl2pPr>
            <a:lvl3pPr marL="445770" indent="-205740">
              <a:buFont typeface="Arial" panose="020B0604020202020204" pitchFamily="34" charset="0"/>
              <a:buChar char="–"/>
              <a:defRPr sz="1650"/>
            </a:lvl3pPr>
            <a:lvl4pPr marL="651510" indent="-205740">
              <a:buFont typeface="Wingdings" panose="05000000000000000000" pitchFamily="2" charset="2"/>
              <a:buChar char="§"/>
              <a:defRPr sz="1500"/>
            </a:lvl4pPr>
            <a:lvl5pPr marL="891540" indent="-205740">
              <a:buFont typeface="Arial" panose="020B0604020202020204" pitchFamily="34" charset="0"/>
              <a:buChar char="–"/>
              <a:defRPr sz="15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6716094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orient="horz" pos="1330">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ecommendations">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bwMode="gray">
          <a:xfrm>
            <a:off x="304801" y="1325564"/>
            <a:ext cx="11576049" cy="4554536"/>
          </a:xfrm>
        </p:spPr>
        <p:txBody>
          <a:bodyPr/>
          <a:lstStyle>
            <a:lvl1pPr marL="308372" indent="-308372">
              <a:buClr>
                <a:schemeClr val="accent6"/>
              </a:buClr>
              <a:buFont typeface="Wingdings" panose="05000000000000000000" pitchFamily="2" charset="2"/>
              <a:buChar char="ü"/>
              <a:defRPr/>
            </a:lvl1pPr>
            <a:lvl2pPr marL="582930" indent="-205740">
              <a:buClr>
                <a:schemeClr val="accent6"/>
              </a:buClr>
              <a:defRPr/>
            </a:lvl2pPr>
            <a:lvl3pPr marL="788670" indent="-204778">
              <a:buClr>
                <a:schemeClr val="accent6"/>
              </a:buClr>
              <a:buFont typeface="Wingdings" panose="05000000000000000000" pitchFamily="2" charset="2"/>
              <a:buChar char="§"/>
              <a:defRPr/>
            </a:lvl3pPr>
            <a:lvl4pPr marL="1028700" indent="-205740">
              <a:buClr>
                <a:schemeClr val="accent6"/>
              </a:buClr>
              <a:buFont typeface="Arial" panose="020B060402020202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71589218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ction Plan">
    <p:spTree>
      <p:nvGrpSpPr>
        <p:cNvPr id="1" name=""/>
        <p:cNvGrpSpPr/>
        <p:nvPr/>
      </p:nvGrpSpPr>
      <p:grpSpPr>
        <a:xfrm>
          <a:off x="0" y="0"/>
          <a:ext cx="0" cy="0"/>
          <a:chOff x="0" y="0"/>
          <a:chExt cx="0" cy="0"/>
        </a:xfrm>
      </p:grpSpPr>
      <p:sp>
        <p:nvSpPr>
          <p:cNvPr id="7" name="Title 6"/>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5"/>
            <a:ext cx="11576051" cy="4554537"/>
          </a:xfrm>
        </p:spPr>
        <p:txBody>
          <a:bodyPr/>
          <a:lstStyle>
            <a:lvl1pPr marL="0" indent="0">
              <a:lnSpc>
                <a:spcPct val="90000"/>
              </a:lnSpc>
              <a:buNone/>
              <a:defRPr b="1"/>
            </a:lvl1pPr>
            <a:lvl2pPr marL="411480" indent="-205740">
              <a:lnSpc>
                <a:spcPct val="90000"/>
              </a:lnSpc>
              <a:buClr>
                <a:srgbClr val="00529B"/>
              </a:buClr>
              <a:buFont typeface="Wingdings" panose="05000000000000000000" pitchFamily="2" charset="2"/>
              <a:buChar char="§"/>
              <a:defRPr/>
            </a:lvl2pPr>
            <a:lvl3pPr marL="651510" indent="-205740">
              <a:lnSpc>
                <a:spcPct val="90000"/>
              </a:lnSpc>
              <a:buFont typeface="Arial" panose="020B0604020202020204" pitchFamily="34" charset="0"/>
              <a:buChar char="–"/>
              <a:defRPr/>
            </a:lvl3pPr>
            <a:lvl4pPr marL="857250" indent="-205740">
              <a:lnSpc>
                <a:spcPct val="90000"/>
              </a:lnSpc>
              <a:buFont typeface="Wingdings" panose="05000000000000000000" pitchFamily="2" charset="2"/>
              <a:buChar char="§"/>
              <a:defRPr/>
            </a:lvl4pPr>
            <a:lvl5pPr marL="1097280" indent="-205740">
              <a:lnSpc>
                <a:spcPct val="90000"/>
              </a:lnSpc>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7562167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ecommended Research">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0"/>
          </p:nvPr>
        </p:nvSpPr>
        <p:spPr bwMode="gray">
          <a:xfrm>
            <a:off x="304800" y="1325565"/>
            <a:ext cx="11576051" cy="4554537"/>
          </a:xfrm>
        </p:spPr>
        <p:txBody>
          <a:bodyPr/>
          <a:lstStyle>
            <a:lvl1pPr marL="274320" indent="-274320">
              <a:spcBef>
                <a:spcPts val="225"/>
              </a:spcBef>
              <a:buSzPct val="80000"/>
              <a:buFont typeface="Wingdings 3" panose="05040102010807070707" pitchFamily="18" charset="2"/>
              <a:buChar char="u"/>
              <a:defRPr b="1"/>
            </a:lvl1pPr>
            <a:lvl2pPr marL="548640">
              <a:spcBef>
                <a:spcPts val="225"/>
              </a:spcBef>
              <a:defRPr/>
            </a:lvl2pPr>
            <a:lvl3pPr marL="754380">
              <a:spcBef>
                <a:spcPts val="225"/>
              </a:spcBef>
              <a:defRPr/>
            </a:lvl3pPr>
            <a:lvl4pPr marL="994410">
              <a:spcBef>
                <a:spcPts val="225"/>
              </a:spcBef>
              <a:defRPr/>
            </a:lvl4pPr>
            <a:lvl5pPr marL="1200150">
              <a:spcBef>
                <a:spcPts val="225"/>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5583322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2025987793"/>
      </p:ext>
    </p:extLst>
  </p:cSld>
  <p:clrMapOvr>
    <a:masterClrMapping/>
  </p:clrMapOv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ull Image w TTL">
    <p:spTree>
      <p:nvGrpSpPr>
        <p:cNvPr id="1" name=""/>
        <p:cNvGrpSpPr/>
        <p:nvPr/>
      </p:nvGrpSpPr>
      <p:grpSpPr>
        <a:xfrm>
          <a:off x="0" y="0"/>
          <a:ext cx="0" cy="0"/>
          <a:chOff x="0" y="0"/>
          <a:chExt cx="0" cy="0"/>
        </a:xfrm>
      </p:grpSpPr>
      <p:sp>
        <p:nvSpPr>
          <p:cNvPr id="2" name="Title 1"/>
          <p:cNvSpPr>
            <a:spLocks noGrp="1"/>
          </p:cNvSpPr>
          <p:nvPr>
            <p:ph type="title"/>
          </p:nvPr>
        </p:nvSpPr>
        <p:spPr bwMode="auto">
          <a:xfrm>
            <a:off x="304800" y="228601"/>
            <a:ext cx="11576051" cy="424732"/>
          </a:xfrm>
        </p:spPr>
        <p:txBody>
          <a:bodyPr/>
          <a:lstStyle>
            <a:lvl1pPr algn="ctr">
              <a:defRPr/>
            </a:lvl1pPr>
          </a:lstStyle>
          <a:p>
            <a:r>
              <a:rPr lang="en-US" smtClean="0"/>
              <a:t>Click to edit Master title style</a:t>
            </a:r>
            <a:endParaRPr lang="en-US" dirty="0"/>
          </a:p>
        </p:txBody>
      </p:sp>
    </p:spTree>
    <p:extLst>
      <p:ext uri="{BB962C8B-B14F-4D97-AF65-F5344CB8AC3E}">
        <p14:creationId xmlns:p14="http://schemas.microsoft.com/office/powerpoint/2010/main" val="1254965677"/>
      </p:ext>
    </p:extLst>
  </p:cSld>
  <p:clrMapOvr>
    <a:masterClrMapping/>
  </p:clrMapOvr>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arter-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2" y="1325564"/>
            <a:ext cx="7666039"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1" y="228601"/>
            <a:ext cx="7667625" cy="42473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922601321"/>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3767">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Half-image">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gray">
          <a:xfrm>
            <a:off x="304802" y="1325564"/>
            <a:ext cx="5670549"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a:xfrm>
            <a:off x="304802" y="228601"/>
            <a:ext cx="5670551" cy="42473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590562848"/>
      </p:ext>
    </p:extLst>
  </p:cSld>
  <p:clrMapOvr>
    <a:masterClrMapping/>
  </p:clrMapOvr>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ction Item">
    <p:spTree>
      <p:nvGrpSpPr>
        <p:cNvPr id="1" name=""/>
        <p:cNvGrpSpPr/>
        <p:nvPr/>
      </p:nvGrpSpPr>
      <p:grpSpPr>
        <a:xfrm>
          <a:off x="0" y="0"/>
          <a:ext cx="0" cy="0"/>
          <a:chOff x="0" y="0"/>
          <a:chExt cx="0" cy="0"/>
        </a:xfrm>
      </p:grpSpPr>
      <p:sp>
        <p:nvSpPr>
          <p:cNvPr id="14" name="Rectangle 13"/>
          <p:cNvSpPr/>
          <p:nvPr userDrawn="1"/>
        </p:nvSpPr>
        <p:spPr bwMode="gray">
          <a:xfrm>
            <a:off x="304800" y="4251299"/>
            <a:ext cx="11576051" cy="1628803"/>
          </a:xfrm>
          <a:prstGeom prst="rect">
            <a:avLst/>
          </a:prstGeom>
          <a:solidFill>
            <a:schemeClr val="accent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12" name="Text Placeholder 11"/>
          <p:cNvSpPr>
            <a:spLocks noGrp="1"/>
          </p:cNvSpPr>
          <p:nvPr>
            <p:ph type="body" sz="quarter" idx="10"/>
          </p:nvPr>
        </p:nvSpPr>
        <p:spPr bwMode="gray">
          <a:xfrm>
            <a:off x="469901" y="4515065"/>
            <a:ext cx="11250615" cy="1101266"/>
          </a:xfrm>
          <a:prstGeom prst="rect">
            <a:avLst/>
          </a:prstGeom>
          <a:noFill/>
        </p:spPr>
        <p:txBody>
          <a:bodyPr lIns="0" tIns="0" rIns="0" bIns="0" anchor="ctr" anchorCtr="0"/>
          <a:lstStyle>
            <a:lvl1pPr marL="0" indent="0">
              <a:lnSpc>
                <a:spcPct val="90000"/>
              </a:lnSpc>
              <a:buNone/>
              <a:defRPr>
                <a:solidFill>
                  <a:schemeClr val="bg1"/>
                </a:solidFill>
              </a:defRPr>
            </a:lvl1pPr>
            <a:lvl2pPr marL="238827" indent="0">
              <a:buNone/>
              <a:defRPr>
                <a:solidFill>
                  <a:schemeClr val="bg1"/>
                </a:solidFill>
              </a:defRPr>
            </a:lvl2pPr>
            <a:lvl3pPr marL="512738" indent="0">
              <a:buNone/>
              <a:defRPr>
                <a:solidFill>
                  <a:schemeClr val="bg1"/>
                </a:solidFill>
              </a:defRPr>
            </a:lvl3pPr>
            <a:lvl4pPr marL="718466" indent="0">
              <a:buNone/>
              <a:defRPr>
                <a:solidFill>
                  <a:schemeClr val="bg1"/>
                </a:solidFill>
              </a:defRPr>
            </a:lvl4pPr>
            <a:lvl5pPr marL="924196" indent="0">
              <a:buNone/>
              <a:defRPr>
                <a:solidFill>
                  <a:schemeClr val="bg1"/>
                </a:solidFill>
              </a:defRPr>
            </a:lvl5pPr>
          </a:lstStyle>
          <a:p>
            <a:pPr lvl="0"/>
            <a:r>
              <a:rPr lang="en-US" smtClean="0"/>
              <a:t>Click to edit Master text styles</a:t>
            </a:r>
          </a:p>
        </p:txBody>
      </p:sp>
      <p:sp>
        <p:nvSpPr>
          <p:cNvPr id="4" name="Text Placeholder 3"/>
          <p:cNvSpPr>
            <a:spLocks noGrp="1"/>
          </p:cNvSpPr>
          <p:nvPr>
            <p:ph type="body" sz="quarter" idx="11"/>
          </p:nvPr>
        </p:nvSpPr>
        <p:spPr bwMode="gray">
          <a:xfrm>
            <a:off x="304800" y="1325563"/>
            <a:ext cx="11576051" cy="29250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54847731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ction Item_2">
    <p:spTree>
      <p:nvGrpSpPr>
        <p:cNvPr id="1" name=""/>
        <p:cNvGrpSpPr/>
        <p:nvPr/>
      </p:nvGrpSpPr>
      <p:grpSpPr>
        <a:xfrm>
          <a:off x="0" y="0"/>
          <a:ext cx="0" cy="0"/>
          <a:chOff x="0" y="0"/>
          <a:chExt cx="0" cy="0"/>
        </a:xfrm>
      </p:grpSpPr>
      <p:sp>
        <p:nvSpPr>
          <p:cNvPr id="6" name="Rectangle 5"/>
          <p:cNvSpPr/>
          <p:nvPr/>
        </p:nvSpPr>
        <p:spPr bwMode="gray">
          <a:xfrm>
            <a:off x="7970838" y="307977"/>
            <a:ext cx="3910013" cy="5572125"/>
          </a:xfrm>
          <a:prstGeom prst="rect">
            <a:avLst/>
          </a:prstGeom>
          <a:solidFill>
            <a:schemeClr val="accent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8" name="Text Placeholder 11"/>
          <p:cNvSpPr>
            <a:spLocks noGrp="1"/>
          </p:cNvSpPr>
          <p:nvPr>
            <p:ph type="body" sz="quarter" idx="12"/>
          </p:nvPr>
        </p:nvSpPr>
        <p:spPr bwMode="gray">
          <a:xfrm>
            <a:off x="8229600" y="431523"/>
            <a:ext cx="3503613" cy="5554943"/>
          </a:xfrm>
          <a:prstGeom prst="rect">
            <a:avLst/>
          </a:prstGeom>
          <a:noFill/>
        </p:spPr>
        <p:txBody>
          <a:bodyPr lIns="0" tIns="0" rIns="0" bIns="0"/>
          <a:lstStyle>
            <a:lvl1pPr marL="0" indent="0">
              <a:buClr>
                <a:schemeClr val="bg1"/>
              </a:buClr>
              <a:buFont typeface="Arial" panose="020B0604020202020204" pitchFamily="34" charset="0"/>
              <a:buNone/>
              <a:defRPr>
                <a:solidFill>
                  <a:schemeClr val="bg1"/>
                </a:solidFill>
              </a:defRPr>
            </a:lvl1pPr>
            <a:lvl2pPr marL="205740" indent="-205740">
              <a:buClr>
                <a:schemeClr val="bg1"/>
              </a:buClr>
              <a:buFont typeface="Wingdings" panose="05000000000000000000" pitchFamily="2" charset="2"/>
              <a:buChar char="§"/>
              <a:defRPr>
                <a:solidFill>
                  <a:schemeClr val="bg1"/>
                </a:solidFill>
              </a:defRPr>
            </a:lvl2pPr>
            <a:lvl3pPr marL="480060" indent="-205740">
              <a:buClr>
                <a:schemeClr val="bg1"/>
              </a:buClr>
              <a:buFont typeface="Arial" panose="020B0604020202020204" pitchFamily="34" charset="0"/>
              <a:buChar char="–"/>
              <a:defRPr>
                <a:solidFill>
                  <a:schemeClr val="bg1"/>
                </a:solidFill>
              </a:defRPr>
            </a:lvl3pPr>
            <a:lvl4pPr marL="685800" indent="-205740">
              <a:buClr>
                <a:schemeClr val="bg1"/>
              </a:buClr>
              <a:buFont typeface="Wingdings" panose="05000000000000000000" pitchFamily="2" charset="2"/>
              <a:buChar char="§"/>
              <a:defRPr>
                <a:solidFill>
                  <a:schemeClr val="bg1"/>
                </a:solidFill>
              </a:defRPr>
            </a:lvl4pPr>
            <a:lvl5pPr marL="925830" indent="-20574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2" name="Text Placeholder 11"/>
          <p:cNvSpPr>
            <a:spLocks noGrp="1"/>
          </p:cNvSpPr>
          <p:nvPr>
            <p:ph type="body" sz="quarter" idx="16"/>
          </p:nvPr>
        </p:nvSpPr>
        <p:spPr bwMode="gray">
          <a:xfrm>
            <a:off x="304802" y="1325564"/>
            <a:ext cx="7666039" cy="455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auto">
          <a:xfrm>
            <a:off x="304802" y="228601"/>
            <a:ext cx="7648575" cy="42473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8872297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A Full">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8"/>
            <a:ext cx="12192000" cy="6857992"/>
          </a:xfrm>
          <a:prstGeom prst="rect">
            <a:avLst/>
          </a:prstGeom>
          <a:solidFill>
            <a:srgbClr val="00529B"/>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230177" algn="l"/>
              </a:tabLst>
            </a:pPr>
            <a:endParaRPr lang="en-US" sz="1051" kern="0" dirty="0">
              <a:solidFill>
                <a:schemeClr val="bg1"/>
              </a:solidFill>
            </a:endParaRPr>
          </a:p>
        </p:txBody>
      </p:sp>
      <p:sp>
        <p:nvSpPr>
          <p:cNvPr id="5" name="Content Placeholder 4"/>
          <p:cNvSpPr>
            <a:spLocks noGrp="1"/>
          </p:cNvSpPr>
          <p:nvPr>
            <p:ph sz="quarter" idx="11"/>
          </p:nvPr>
        </p:nvSpPr>
        <p:spPr bwMode="gray">
          <a:xfrm>
            <a:off x="304800" y="1325563"/>
            <a:ext cx="11576050" cy="4554537"/>
          </a:xfrm>
        </p:spPr>
        <p:txBody>
          <a:bodyPr/>
          <a:lstStyle>
            <a:lvl1pPr marL="0" indent="0">
              <a:buClr>
                <a:schemeClr val="bg1"/>
              </a:buClr>
              <a:buNone/>
              <a:defRPr>
                <a:solidFill>
                  <a:schemeClr val="bg1"/>
                </a:solidFill>
              </a:defRPr>
            </a:lvl1pPr>
            <a:lvl2pPr marL="274320" indent="-274320">
              <a:buClr>
                <a:schemeClr val="bg1"/>
              </a:buClr>
              <a:buFont typeface="Wingdings" panose="05000000000000000000" pitchFamily="2" charset="2"/>
              <a:buChar char="§"/>
              <a:defRPr sz="2400">
                <a:solidFill>
                  <a:schemeClr val="bg1"/>
                </a:solidFill>
              </a:defRPr>
            </a:lvl2pPr>
            <a:lvl3pPr marL="594360" indent="-274320">
              <a:buClr>
                <a:schemeClr val="bg1"/>
              </a:buClr>
              <a:buFont typeface="Arial" panose="020B0604020202020204" pitchFamily="34" charset="0"/>
              <a:buChar char="–"/>
              <a:defRPr sz="2200">
                <a:solidFill>
                  <a:schemeClr val="bg1"/>
                </a:solidFill>
              </a:defRPr>
            </a:lvl3pPr>
            <a:lvl4pPr marL="914400" indent="-274320">
              <a:buClr>
                <a:schemeClr val="bg1"/>
              </a:buClr>
              <a:buFont typeface="Wingdings" panose="05000000000000000000" pitchFamily="2" charset="2"/>
              <a:buChar char="§"/>
              <a:defRPr>
                <a:solidFill>
                  <a:schemeClr val="bg1"/>
                </a:solidFill>
              </a:defRPr>
            </a:lvl4pPr>
            <a:lvl5pPr marL="1234440" indent="-274320">
              <a:buClr>
                <a:schemeClr val="bg1"/>
              </a:buClr>
              <a:buFont typeface="Arial" panose="020B0604020202020204" pitchFamily="34" charset="0"/>
              <a:buChar cha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7"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chemeClr val="bg1">
                    <a:lumMod val="85000"/>
                  </a:schemeClr>
                </a:solidFill>
              </a:rPr>
              <a:pPr algn="l">
                <a:spcBef>
                  <a:spcPts val="0"/>
                </a:spcBef>
                <a:spcAft>
                  <a:spcPts val="600"/>
                </a:spcAft>
                <a:tabLst>
                  <a:tab pos="228600" algn="l"/>
                </a:tabLst>
              </a:pPr>
              <a:t>‹#›</a:t>
            </a:fld>
            <a:r>
              <a:rPr lang="en-US" dirty="0" smtClean="0">
                <a:solidFill>
                  <a:schemeClr val="bg1">
                    <a:lumMod val="85000"/>
                  </a:schemeClr>
                </a:solidFill>
              </a:rPr>
              <a:t>	© 2018 Gartner, Inc. and/or its affiliates. All rights reserved.</a:t>
            </a:r>
            <a:endParaRPr lang="en-US" dirty="0">
              <a:solidFill>
                <a:schemeClr val="bg1">
                  <a:lumMod val="85000"/>
                </a:schemeClr>
              </a:solidFill>
            </a:endParaRPr>
          </a:p>
        </p:txBody>
      </p:sp>
    </p:spTree>
    <p:extLst>
      <p:ext uri="{BB962C8B-B14F-4D97-AF65-F5344CB8AC3E}">
        <p14:creationId xmlns:p14="http://schemas.microsoft.com/office/powerpoint/2010/main" val="250886715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bg bwMode="gray">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3189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Thirds Image">
    <p:spTree>
      <p:nvGrpSpPr>
        <p:cNvPr id="1" name=""/>
        <p:cNvGrpSpPr/>
        <p:nvPr/>
      </p:nvGrpSpPr>
      <p:grpSpPr>
        <a:xfrm>
          <a:off x="0" y="0"/>
          <a:ext cx="0" cy="0"/>
          <a:chOff x="0" y="0"/>
          <a:chExt cx="0" cy="0"/>
        </a:xfrm>
      </p:grpSpPr>
      <p:sp>
        <p:nvSpPr>
          <p:cNvPr id="3" name="Rectangle 160"/>
          <p:cNvSpPr>
            <a:spLocks noChangeArrowheads="1"/>
          </p:cNvSpPr>
          <p:nvPr userDrawn="1"/>
        </p:nvSpPr>
        <p:spPr bwMode="gray">
          <a:xfrm>
            <a:off x="0" y="0"/>
            <a:ext cx="4071939" cy="58801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68580" tIns="34290" rIns="68580" bIns="3429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350" dirty="0">
              <a:solidFill>
                <a:srgbClr val="702906"/>
              </a:solidFill>
            </a:endParaRPr>
          </a:p>
        </p:txBody>
      </p:sp>
      <p:sp>
        <p:nvSpPr>
          <p:cNvPr id="6" name="Title 5"/>
          <p:cNvSpPr>
            <a:spLocks noGrp="1"/>
          </p:cNvSpPr>
          <p:nvPr>
            <p:ph type="title" hasCustomPrompt="1"/>
          </p:nvPr>
        </p:nvSpPr>
        <p:spPr bwMode="gray">
          <a:xfrm>
            <a:off x="304800" y="1325565"/>
            <a:ext cx="3767139" cy="1329595"/>
          </a:xfrm>
        </p:spPr>
        <p:txBody>
          <a:bodyPr wrap="square" tIns="0" anchor="b" anchorCtr="0">
            <a:noAutofit/>
          </a:bodyPr>
          <a:lstStyle>
            <a:lvl1pPr algn="ctr">
              <a:defRPr sz="4500">
                <a:solidFill>
                  <a:schemeClr val="bg1"/>
                </a:solidFill>
              </a:defRPr>
            </a:lvl1pPr>
          </a:lstStyle>
          <a:p>
            <a:r>
              <a:rPr lang="en-US" dirty="0" smtClean="0"/>
              <a:t>Title</a:t>
            </a:r>
            <a:endParaRPr lang="en-US" dirty="0"/>
          </a:p>
        </p:txBody>
      </p:sp>
      <p:sp>
        <p:nvSpPr>
          <p:cNvPr id="8" name="Text Placeholder 7"/>
          <p:cNvSpPr>
            <a:spLocks noGrp="1"/>
          </p:cNvSpPr>
          <p:nvPr>
            <p:ph type="body" sz="quarter" idx="12"/>
          </p:nvPr>
        </p:nvSpPr>
        <p:spPr bwMode="gray">
          <a:xfrm>
            <a:off x="304800" y="2703060"/>
            <a:ext cx="3767139" cy="290849"/>
          </a:xfrm>
        </p:spPr>
        <p:txBody>
          <a:bodyPr wrap="square" lIns="45720">
            <a:spAutoFit/>
          </a:bodyPr>
          <a:lstStyle>
            <a:lvl1pPr marL="0" indent="0" algn="ctr">
              <a:lnSpc>
                <a:spcPct val="90000"/>
              </a:lnSpc>
              <a:spcBef>
                <a:spcPts val="225"/>
              </a:spcBef>
              <a:buFontTx/>
              <a:buNone/>
              <a:defRPr sz="21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smtClean="0"/>
              <a:t>Click to edit Master text styles</a:t>
            </a:r>
          </a:p>
        </p:txBody>
      </p:sp>
      <p:sp>
        <p:nvSpPr>
          <p:cNvPr id="5"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68580" tIns="34290" rIns="68580" bIns="34290" numCol="1" spcCol="0" rtlCol="0" fromWordArt="0" anchor="ctr" anchorCtr="0" forceAA="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spTree>
    <p:extLst>
      <p:ext uri="{BB962C8B-B14F-4D97-AF65-F5344CB8AC3E}">
        <p14:creationId xmlns:p14="http://schemas.microsoft.com/office/powerpoint/2010/main" val="1824370603"/>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4294967295" pos="1924">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ction Plan 2">
    <p:spTree>
      <p:nvGrpSpPr>
        <p:cNvPr id="1" name=""/>
        <p:cNvGrpSpPr/>
        <p:nvPr/>
      </p:nvGrpSpPr>
      <p:grpSpPr>
        <a:xfrm>
          <a:off x="0" y="0"/>
          <a:ext cx="0" cy="0"/>
          <a:chOff x="0" y="0"/>
          <a:chExt cx="0" cy="0"/>
        </a:xfrm>
      </p:grpSpPr>
      <p:sp>
        <p:nvSpPr>
          <p:cNvPr id="5" name="Rectangle 4"/>
          <p:cNvSpPr/>
          <p:nvPr userDrawn="1"/>
        </p:nvSpPr>
        <p:spPr bwMode="gray">
          <a:xfrm>
            <a:off x="0" y="2"/>
            <a:ext cx="12192000" cy="1099757"/>
          </a:xfrm>
          <a:prstGeom prst="rect">
            <a:avLst/>
          </a:prstGeom>
          <a:solidFill>
            <a:schemeClr val="accent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2" name="Title 1"/>
          <p:cNvSpPr>
            <a:spLocks noGrp="1"/>
          </p:cNvSpPr>
          <p:nvPr>
            <p:ph type="title"/>
          </p:nvPr>
        </p:nvSpPr>
        <p:spPr bwMode="gray">
          <a:xfrm>
            <a:off x="304800" y="228601"/>
            <a:ext cx="11576051" cy="424732"/>
          </a:xfrm>
        </p:spPr>
        <p:txBody>
          <a:bodyPr/>
          <a:lstStyle>
            <a:lvl1pPr>
              <a:defRPr>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bwMode="gray">
          <a:xfrm>
            <a:off x="304800" y="1325565"/>
            <a:ext cx="11576051" cy="4554537"/>
          </a:xfrm>
        </p:spPr>
        <p:txBody>
          <a:bodyPr/>
          <a:lstStyle>
            <a:lvl1pPr marL="0" indent="0">
              <a:buNone/>
              <a:defRPr b="1"/>
            </a:lvl1pPr>
            <a:lvl2pPr marL="411480" indent="-205740">
              <a:buClr>
                <a:srgbClr val="00529B"/>
              </a:buClr>
              <a:buFont typeface="Wingdings" panose="05000000000000000000" pitchFamily="2" charset="2"/>
              <a:buChar char="§"/>
              <a:defRPr sz="2100"/>
            </a:lvl2pPr>
            <a:lvl3pPr marL="685800" indent="-205740">
              <a:buFont typeface="Arial" panose="020B0604020202020204" pitchFamily="34" charset="0"/>
              <a:buChar char="–"/>
              <a:defRPr sz="1800"/>
            </a:lvl3pPr>
            <a:lvl4pPr marL="891540" indent="-205740">
              <a:buFont typeface="Wingdings" panose="05000000000000000000" pitchFamily="2" charset="2"/>
              <a:buChar char="§"/>
              <a:defRPr/>
            </a:lvl4pPr>
            <a:lvl5pPr marL="1131570" indent="-20574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0047151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olling_Mult_Choic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bwMode="gray">
          <a:xfrm>
            <a:off x="304800" y="1325565"/>
            <a:ext cx="11576051" cy="4554537"/>
          </a:xfrm>
        </p:spPr>
        <p:txBody>
          <a:bodyPr/>
          <a:lstStyle>
            <a:lvl1pPr marL="0" indent="0">
              <a:buNone/>
              <a:defRPr b="1">
                <a:solidFill>
                  <a:schemeClr val="tx1"/>
                </a:solidFill>
              </a:defRPr>
            </a:lvl1pPr>
            <a:lvl2pPr marL="411480" indent="-205740">
              <a:buClr>
                <a:srgbClr val="00529B"/>
              </a:buClr>
              <a:buFont typeface="Wingdings" panose="05000000000000000000" pitchFamily="2" charset="2"/>
              <a:buChar char="§"/>
              <a:defRPr sz="2100"/>
            </a:lvl2pPr>
            <a:lvl3pPr marL="685800" indent="-205740">
              <a:buFont typeface="Arial" panose="020B0604020202020204" pitchFamily="34" charset="0"/>
              <a:buChar char="–"/>
              <a:defRPr sz="1800"/>
            </a:lvl3pPr>
            <a:lvl4pPr marL="891540" indent="-205740">
              <a:buFont typeface="Wingdings" panose="05000000000000000000" pitchFamily="2" charset="2"/>
              <a:buChar char="§"/>
              <a:defRPr/>
            </a:lvl4pPr>
            <a:lvl5pPr marL="1131570" indent="-20574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bwMode="auto"/>
        <p:txBody>
          <a:bodyPr/>
          <a:lstStyle/>
          <a:p>
            <a:r>
              <a:rPr lang="en-US" smtClean="0"/>
              <a:t>Click to edit Master title style</a:t>
            </a:r>
            <a:endParaRPr lang="en-US" dirty="0"/>
          </a:p>
        </p:txBody>
      </p:sp>
    </p:spTree>
    <p:extLst>
      <p:ext uri="{BB962C8B-B14F-4D97-AF65-F5344CB8AC3E}">
        <p14:creationId xmlns:p14="http://schemas.microsoft.com/office/powerpoint/2010/main" val="90833889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p:cNvSpPr/>
          <p:nvPr userDrawn="1"/>
        </p:nvSpPr>
        <p:spPr bwMode="gray">
          <a:xfrm>
            <a:off x="304800" y="307977"/>
            <a:ext cx="11576051" cy="5572125"/>
          </a:xfrm>
          <a:prstGeom prst="rect">
            <a:avLst/>
          </a:prstGeom>
          <a:solidFill>
            <a:schemeClr val="accent1"/>
          </a:soli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766">
              <a:lnSpc>
                <a:spcPct val="100000"/>
              </a:lnSpc>
              <a:spcBef>
                <a:spcPct val="50000"/>
              </a:spcBef>
              <a:spcAft>
                <a:spcPct val="0"/>
              </a:spcAft>
            </a:pPr>
            <a:endParaRPr lang="en-US" sz="1350" dirty="0" smtClean="0">
              <a:solidFill>
                <a:srgbClr val="FFFFFF"/>
              </a:solidFill>
            </a:endParaRPr>
          </a:p>
        </p:txBody>
      </p:sp>
      <p:sp>
        <p:nvSpPr>
          <p:cNvPr id="9" name="Rectangle 7"/>
          <p:cNvSpPr>
            <a:spLocks noChangeArrowheads="1"/>
          </p:cNvSpPr>
          <p:nvPr userDrawn="1"/>
        </p:nvSpPr>
        <p:spPr bwMode="gray">
          <a:xfrm>
            <a:off x="927101" y="933452"/>
            <a:ext cx="5575300" cy="3129503"/>
          </a:xfrm>
          <a:prstGeom prst="rect">
            <a:avLst/>
          </a:prstGeom>
          <a:solidFill>
            <a:schemeClr val="bg1"/>
          </a:solidFill>
          <a:ln w="3175">
            <a:noFill/>
          </a:ln>
          <a:extLst>
            <a:ext uri="{91240B29-F687-4f45-9708-019B960494DF}">
              <a14:hiddenLine xmlns="" xmlns:a14="http://schemas.microsoft.com/office/drawing/2010/main" w="12700">
                <a:solidFill>
                  <a:srgbClr val="000000"/>
                </a:solidFill>
                <a:round/>
                <a:headEnd/>
                <a:tailEnd/>
              </a14:hiddenLine>
            </a:ext>
          </a:extLst>
        </p:spPr>
        <p:txBody>
          <a:bodyPr wrap="none" anchor="ctr"/>
          <a:lstStyle/>
          <a:p>
            <a:pPr>
              <a:spcBef>
                <a:spcPct val="50000"/>
              </a:spcBef>
            </a:pPr>
            <a:endParaRPr lang="en-US" sz="1350" dirty="0">
              <a:solidFill>
                <a:srgbClr val="FFFFFF"/>
              </a:solidFill>
            </a:endParaRPr>
          </a:p>
        </p:txBody>
      </p:sp>
      <p:sp>
        <p:nvSpPr>
          <p:cNvPr id="8" name="Text Placeholder 8"/>
          <p:cNvSpPr>
            <a:spLocks noGrp="1"/>
          </p:cNvSpPr>
          <p:nvPr>
            <p:ph type="body" sz="quarter" idx="11"/>
          </p:nvPr>
        </p:nvSpPr>
        <p:spPr bwMode="auto">
          <a:xfrm>
            <a:off x="1152525" y="1186519"/>
            <a:ext cx="5349875" cy="2623369"/>
          </a:xfrm>
          <a:prstGeom prst="rect">
            <a:avLst/>
          </a:prstGeom>
        </p:spPr>
        <p:txBody>
          <a:bodyPr anchor="ctr" anchorCtr="0"/>
          <a:lstStyle>
            <a:lvl1pPr marL="0" indent="0">
              <a:lnSpc>
                <a:spcPct val="90000"/>
              </a:lnSpc>
              <a:buNone/>
              <a:defRPr sz="3150" b="1" baseline="0"/>
            </a:lvl1pPr>
            <a:lvl2pPr marL="0" indent="0">
              <a:buNone/>
              <a:defRPr sz="2100" baseline="0"/>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142216040"/>
      </p:ext>
    </p:extLst>
  </p:cSld>
  <p:clrMapOvr>
    <a:masterClrMapping/>
  </p:clrMapOvr>
  <p:transition/>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9"/>
            <a:ext cx="12192000" cy="5880093"/>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4" name="Text Placeholder 3"/>
          <p:cNvSpPr>
            <a:spLocks noGrp="1"/>
          </p:cNvSpPr>
          <p:nvPr>
            <p:ph type="body" sz="quarter" idx="10"/>
          </p:nvPr>
        </p:nvSpPr>
        <p:spPr bwMode="gray">
          <a:xfrm>
            <a:off x="304800" y="1325565"/>
            <a:ext cx="11576051"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793904159"/>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ue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9"/>
            <a:ext cx="12192000" cy="5880093"/>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0669635"/>
      </p:ext>
    </p:extLst>
  </p:cSld>
  <p:clrMapOvr>
    <a:masterClrMapping/>
  </p:clrMapOvr>
  <p:transition/>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9"/>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Text Placeholder 5"/>
          <p:cNvSpPr>
            <a:spLocks noGrp="1"/>
          </p:cNvSpPr>
          <p:nvPr>
            <p:ph type="body" sz="quarter" idx="10"/>
          </p:nvPr>
        </p:nvSpPr>
        <p:spPr bwMode="gray">
          <a:xfrm>
            <a:off x="304800" y="1325565"/>
            <a:ext cx="11576051"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8200277"/>
      </p:ext>
    </p:extLst>
  </p:cSld>
  <p:clrMapOvr>
    <a:masterClrMapping/>
  </p:clrMapOvr>
  <p:transition/>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lack - Title Only">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0" y="9"/>
            <a:ext cx="12192000" cy="5880093"/>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72633" algn="l"/>
              </a:tabLst>
            </a:pPr>
            <a:endParaRPr lang="en-US" sz="788"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965458303"/>
      </p:ext>
    </p:extLst>
  </p:cSld>
  <p:clrMapOvr>
    <a:masterClrMapping/>
  </p:clrMapOvr>
  <p:transition/>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Divider Slide Blue">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51435" tIns="25718" rIns="51435" bIns="25718"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013" dirty="0" smtClean="0">
              <a:solidFill>
                <a:srgbClr val="FFFFFF"/>
              </a:solidFill>
            </a:endParaRPr>
          </a:p>
        </p:txBody>
      </p:sp>
      <p:sp>
        <p:nvSpPr>
          <p:cNvPr id="3" name="Rectangle 2"/>
          <p:cNvSpPr/>
          <p:nvPr userDrawn="1"/>
        </p:nvSpPr>
        <p:spPr bwMode="gray">
          <a:xfrm>
            <a:off x="0" y="2"/>
            <a:ext cx="12192000" cy="6857998"/>
          </a:xfrm>
          <a:prstGeom prst="rect">
            <a:avLst/>
          </a:prstGeom>
          <a:solidFill>
            <a:srgbClr val="00529B"/>
          </a:solidFill>
          <a:ln w="12700" cap="flat" cmpd="sng" algn="ctr">
            <a:noFill/>
            <a:prstDash val="solid"/>
            <a:round/>
            <a:headEnd type="none" w="med" len="med"/>
            <a:tailEnd type="none" w="med" len="med"/>
          </a:ln>
          <a:effectLst/>
        </p:spPr>
        <p:txBody>
          <a:bodyPr vert="horz" wrap="none" lIns="51435" tIns="25718" rIns="51435" bIns="25718" numCol="1" rtlCol="0" anchor="ctr" anchorCtr="0" compatLnSpc="1">
            <a:prstTxWarp prst="textNoShape">
              <a:avLst/>
            </a:prstTxWarp>
            <a:noAutofit/>
          </a:bodyPr>
          <a:lstStyle/>
          <a:p>
            <a:pPr defTabSz="514325">
              <a:lnSpc>
                <a:spcPct val="100000"/>
              </a:lnSpc>
              <a:spcBef>
                <a:spcPct val="50000"/>
              </a:spcBef>
              <a:spcAft>
                <a:spcPct val="0"/>
              </a:spcAft>
            </a:pPr>
            <a:endParaRPr lang="en-US" sz="1013" dirty="0" smtClean="0">
              <a:solidFill>
                <a:srgbClr val="FFFFFF"/>
              </a:solidFill>
            </a:endParaRPr>
          </a:p>
        </p:txBody>
      </p:sp>
      <p:sp>
        <p:nvSpPr>
          <p:cNvPr id="2" name="Title 1"/>
          <p:cNvSpPr>
            <a:spLocks noGrp="1"/>
          </p:cNvSpPr>
          <p:nvPr>
            <p:ph type="title"/>
          </p:nvPr>
        </p:nvSpPr>
        <p:spPr bwMode="gray">
          <a:xfrm>
            <a:off x="304800" y="3216710"/>
            <a:ext cx="11576051" cy="457048"/>
          </a:xfrm>
        </p:spPr>
        <p:txBody>
          <a:bodyPr tIns="0" anchor="ctr" anchorCtr="0"/>
          <a:lstStyle>
            <a:lvl1pPr algn="ctr">
              <a:defRPr sz="3300">
                <a:solidFill>
                  <a:schemeClr val="bg1"/>
                </a:solidFill>
              </a:defRPr>
            </a:lvl1pPr>
          </a:lstStyle>
          <a:p>
            <a:r>
              <a:rPr lang="en-US" smtClean="0"/>
              <a:t>Click to edit Master title style</a:t>
            </a:r>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329333" y="6208369"/>
            <a:ext cx="1552987" cy="323040"/>
          </a:xfrm>
          <a:prstGeom prst="rect">
            <a:avLst/>
          </a:prstGeom>
        </p:spPr>
      </p:pic>
      <p:sp>
        <p:nvSpPr>
          <p:cNvPr id="8" name="Slide Number Placeholder 12"/>
          <p:cNvSpPr txBox="1">
            <a:spLocks/>
          </p:cNvSpPr>
          <p:nvPr userDrawn="1"/>
        </p:nvSpPr>
        <p:spPr bwMode="gray">
          <a:xfrm>
            <a:off x="304801" y="6470328"/>
            <a:ext cx="2957512" cy="72712"/>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450"/>
              </a:spcAft>
              <a:tabLst>
                <a:tab pos="171450" algn="l"/>
              </a:tabLst>
            </a:pPr>
            <a:fld id="{46808349-582F-4D2B-AF22-1E3714E0589A}" type="slidenum">
              <a:rPr sz="525">
                <a:solidFill>
                  <a:srgbClr val="FFFFFF">
                    <a:lumMod val="85000"/>
                  </a:srgbClr>
                </a:solidFill>
              </a:rPr>
              <a:pPr algn="l">
                <a:spcBef>
                  <a:spcPts val="0"/>
                </a:spcBef>
                <a:spcAft>
                  <a:spcPts val="450"/>
                </a:spcAft>
                <a:tabLst>
                  <a:tab pos="171450" algn="l"/>
                </a:tabLst>
              </a:pPr>
              <a:t>‹#›</a:t>
            </a:fld>
            <a:r>
              <a:rPr sz="525" dirty="0">
                <a:solidFill>
                  <a:srgbClr val="FFFFFF">
                    <a:lumMod val="85000"/>
                  </a:srgbClr>
                </a:solidFill>
              </a:rPr>
              <a:t>	© 2016 Gartner, Inc. and/or its affiliates. All rights reserved.</a:t>
            </a:r>
            <a:endParaRPr sz="525" dirty="0">
              <a:solidFill>
                <a:srgbClr val="FFFFFF">
                  <a:lumMod val="85000"/>
                </a:srgbClr>
              </a:solidFill>
            </a:endParaRPr>
          </a:p>
        </p:txBody>
      </p:sp>
    </p:spTree>
    <p:extLst>
      <p:ext uri="{BB962C8B-B14F-4D97-AF65-F5344CB8AC3E}">
        <p14:creationId xmlns:p14="http://schemas.microsoft.com/office/powerpoint/2010/main" val="1790971605"/>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A Band">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bwMode="gray">
          <a:xfrm>
            <a:off x="304800" y="945753"/>
            <a:ext cx="11576050" cy="1029537"/>
          </a:xfrm>
          <a:solidFill>
            <a:srgbClr val="00529B"/>
          </a:solidFill>
        </p:spPr>
        <p:txBody>
          <a:bodyPr lIns="0" tIns="0" rIns="91440" bIns="0" anchor="ctr" anchorCtr="0">
            <a:noAutofit/>
          </a:bodyPr>
          <a:lstStyle>
            <a:lvl1pPr marL="146304" indent="0">
              <a:lnSpc>
                <a:spcPct val="90000"/>
              </a:lnSpc>
              <a:buNone/>
              <a:defRPr>
                <a:solidFill>
                  <a:schemeClr val="bg1"/>
                </a:solidFill>
              </a:defRPr>
            </a:lvl1pPr>
          </a:lstStyle>
          <a:p>
            <a:pPr lvl="0"/>
            <a:r>
              <a:rPr lang="en-US" smtClean="0"/>
              <a:t>Click to edit Master text styles</a:t>
            </a:r>
          </a:p>
        </p:txBody>
      </p:sp>
      <p:sp>
        <p:nvSpPr>
          <p:cNvPr id="4" name="Title 3"/>
          <p:cNvSpPr>
            <a:spLocks noGrp="1"/>
          </p:cNvSpPr>
          <p:nvPr>
            <p:ph type="title"/>
          </p:nvPr>
        </p:nvSpPr>
        <p:spPr bwMode="auto"/>
        <p:txBody>
          <a:bodyPr/>
          <a:lstStyle/>
          <a:p>
            <a:r>
              <a:rPr lang="en-US" smtClean="0"/>
              <a:t>Click to edit Master title style</a:t>
            </a:r>
            <a:endParaRPr lang="en-US" dirty="0"/>
          </a:p>
        </p:txBody>
      </p:sp>
      <p:sp>
        <p:nvSpPr>
          <p:cNvPr id="3" name="Text Placeholder 2"/>
          <p:cNvSpPr>
            <a:spLocks noGrp="1"/>
          </p:cNvSpPr>
          <p:nvPr>
            <p:ph type="body" sz="quarter" idx="18"/>
          </p:nvPr>
        </p:nvSpPr>
        <p:spPr bwMode="gray">
          <a:xfrm>
            <a:off x="317500" y="2111375"/>
            <a:ext cx="5657850" cy="3768725"/>
          </a:xfrm>
        </p:spPr>
        <p:txBody>
          <a:bodyPr/>
          <a:lstStyle>
            <a:lvl1pPr marL="0" indent="0">
              <a:buFontTx/>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9"/>
          </p:nvPr>
        </p:nvSpPr>
        <p:spPr bwMode="gray">
          <a:xfrm>
            <a:off x="6218238" y="2111375"/>
            <a:ext cx="5662612" cy="3768725"/>
          </a:xfrm>
        </p:spPr>
        <p:txBody>
          <a:bodyPr/>
          <a:lstStyle>
            <a:lvl1pPr marL="0" indent="0">
              <a:buNone/>
              <a:defRPr sz="2400" b="1"/>
            </a:lvl1pPr>
            <a:lvl2pPr marL="274320" indent="-274320">
              <a:buClr>
                <a:srgbClr val="00529B"/>
              </a:buClr>
              <a:buFont typeface="Wingdings" panose="05000000000000000000" pitchFamily="2" charset="2"/>
              <a:buChar char="§"/>
              <a:defRPr sz="2400"/>
            </a:lvl2pPr>
            <a:lvl3pPr marL="594360" indent="-274320">
              <a:buFont typeface="Arial" panose="020B0604020202020204" pitchFamily="34" charset="0"/>
              <a:buChar char="–"/>
              <a:defRPr sz="2200"/>
            </a:lvl3pPr>
            <a:lvl4pPr marL="868680" indent="-274320">
              <a:buFont typeface="Wingdings" panose="05000000000000000000" pitchFamily="2" charset="2"/>
              <a:buChar char="§"/>
              <a:defRPr sz="2000"/>
            </a:lvl4pPr>
            <a:lvl5pPr marL="1188720" indent="-274320">
              <a:buFont typeface="Arial" panose="020B0604020202020204" pitchFamily="34" charset="0"/>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1459792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15:guide id="1" orient="horz" pos="1330">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blue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29475" algn="l"/>
              </a:tabLst>
            </a:pPr>
            <a:endParaRPr lang="en-US" sz="59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340624" y="6208369"/>
            <a:ext cx="1541697" cy="323040"/>
          </a:xfrm>
          <a:prstGeom prst="rect">
            <a:avLst/>
          </a:prstGeom>
        </p:spPr>
      </p:pic>
      <p:sp>
        <p:nvSpPr>
          <p:cNvPr id="8" name="Slide Number Placeholder 12"/>
          <p:cNvSpPr txBox="1">
            <a:spLocks/>
          </p:cNvSpPr>
          <p:nvPr userDrawn="1"/>
        </p:nvSpPr>
        <p:spPr bwMode="gray">
          <a:xfrm>
            <a:off x="304801" y="6470328"/>
            <a:ext cx="2957512" cy="72712"/>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450"/>
              </a:spcAft>
              <a:tabLst>
                <a:tab pos="171450" algn="l"/>
              </a:tabLst>
            </a:pPr>
            <a:fld id="{46808349-582F-4D2B-AF22-1E3714E0589A}" type="slidenum">
              <a:rPr sz="525">
                <a:solidFill>
                  <a:srgbClr val="FFFFFF">
                    <a:lumMod val="85000"/>
                  </a:srgbClr>
                </a:solidFill>
              </a:rPr>
              <a:pPr algn="l">
                <a:spcBef>
                  <a:spcPts val="0"/>
                </a:spcBef>
                <a:spcAft>
                  <a:spcPts val="450"/>
                </a:spcAft>
                <a:tabLst>
                  <a:tab pos="171450" algn="l"/>
                </a:tabLst>
              </a:pPr>
              <a:t>‹#›</a:t>
            </a:fld>
            <a:r>
              <a:rPr sz="525" dirty="0">
                <a:solidFill>
                  <a:srgbClr val="FFFFFF">
                    <a:lumMod val="85000"/>
                  </a:srgbClr>
                </a:solidFill>
              </a:rPr>
              <a:t>	© 2016 Gartner, Inc. and/or its affiliates. All rights reserved.</a:t>
            </a:r>
            <a:endParaRPr sz="525" dirty="0">
              <a:solidFill>
                <a:srgbClr val="FFFFFF">
                  <a:lumMod val="85000"/>
                </a:srgbClr>
              </a:solidFill>
            </a:endParaRPr>
          </a:p>
        </p:txBody>
      </p:sp>
    </p:spTree>
    <p:extLst>
      <p:ext uri="{BB962C8B-B14F-4D97-AF65-F5344CB8AC3E}">
        <p14:creationId xmlns:p14="http://schemas.microsoft.com/office/powerpoint/2010/main" val="1993727029"/>
      </p:ext>
    </p:extLst>
  </p:cSld>
  <p:clrMapOvr>
    <a:masterClrMapping/>
  </p:clrMapOvr>
  <p:transition/>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blue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accent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29475" algn="l"/>
              </a:tabLst>
            </a:pPr>
            <a:endParaRPr lang="en-US" sz="591" kern="0" dirty="0">
              <a:solidFill>
                <a:srgbClr val="FFFFFF"/>
              </a:solidFill>
            </a:endParaRPr>
          </a:p>
        </p:txBody>
      </p:sp>
      <p:sp>
        <p:nvSpPr>
          <p:cNvPr id="2" name="Title 1"/>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
        <p:nvSpPr>
          <p:cNvPr id="6" name="Content Placeholder 4"/>
          <p:cNvSpPr>
            <a:spLocks noGrp="1"/>
          </p:cNvSpPr>
          <p:nvPr>
            <p:ph sz="quarter" idx="11"/>
          </p:nvPr>
        </p:nvSpPr>
        <p:spPr bwMode="gray">
          <a:xfrm>
            <a:off x="304800" y="1325565"/>
            <a:ext cx="11576051" cy="4554536"/>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10" name="Slide Number Placeholder 12"/>
          <p:cNvSpPr txBox="1">
            <a:spLocks/>
          </p:cNvSpPr>
          <p:nvPr userDrawn="1"/>
        </p:nvSpPr>
        <p:spPr bwMode="gray">
          <a:xfrm>
            <a:off x="304801" y="6470328"/>
            <a:ext cx="2957512" cy="72712"/>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450"/>
              </a:spcAft>
              <a:tabLst>
                <a:tab pos="171450" algn="l"/>
              </a:tabLst>
            </a:pPr>
            <a:fld id="{46808349-582F-4D2B-AF22-1E3714E0589A}" type="slidenum">
              <a:rPr sz="525">
                <a:solidFill>
                  <a:srgbClr val="FFFFFF">
                    <a:lumMod val="85000"/>
                  </a:srgbClr>
                </a:solidFill>
              </a:rPr>
              <a:pPr algn="l">
                <a:spcBef>
                  <a:spcPts val="0"/>
                </a:spcBef>
                <a:spcAft>
                  <a:spcPts val="450"/>
                </a:spcAft>
                <a:tabLst>
                  <a:tab pos="171450" algn="l"/>
                </a:tabLst>
              </a:pPr>
              <a:t>‹#›</a:t>
            </a:fld>
            <a:r>
              <a:rPr sz="525" dirty="0">
                <a:solidFill>
                  <a:srgbClr val="FFFFFF">
                    <a:lumMod val="85000"/>
                  </a:srgbClr>
                </a:solidFill>
              </a:rPr>
              <a:t>	© 2016 Gartner, Inc. and/or its affiliates. All rights reserved.</a:t>
            </a:r>
            <a:endParaRPr sz="525" dirty="0">
              <a:solidFill>
                <a:srgbClr val="FFFFFF">
                  <a:lumMod val="85000"/>
                </a:srgbClr>
              </a:solidFill>
            </a:endParaRPr>
          </a:p>
        </p:txBody>
      </p:sp>
    </p:spTree>
    <p:extLst>
      <p:ext uri="{BB962C8B-B14F-4D97-AF65-F5344CB8AC3E}">
        <p14:creationId xmlns:p14="http://schemas.microsoft.com/office/powerpoint/2010/main" val="3434149337"/>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Divider Slide Black">
    <p:spTree>
      <p:nvGrpSpPr>
        <p:cNvPr id="1" name=""/>
        <p:cNvGrpSpPr/>
        <p:nvPr/>
      </p:nvGrpSpPr>
      <p:grpSpPr>
        <a:xfrm>
          <a:off x="0" y="0"/>
          <a:ext cx="0" cy="0"/>
          <a:chOff x="0" y="0"/>
          <a:chExt cx="0" cy="0"/>
        </a:xfrm>
      </p:grpSpPr>
      <p:sp>
        <p:nvSpPr>
          <p:cNvPr id="7" name="half inch boarder"/>
          <p:cNvSpPr>
            <a:spLocks noChangeAspect="1"/>
          </p:cNvSpPr>
          <p:nvPr userDrawn="1"/>
        </p:nvSpPr>
        <p:spPr bwMode="gray">
          <a:xfrm>
            <a:off x="0" y="0"/>
            <a:ext cx="12192000" cy="6858000"/>
          </a:xfrm>
          <a:custGeom>
            <a:avLst/>
            <a:gdLst>
              <a:gd name="connsiteX0" fmla="*/ 11734800 w 12192000"/>
              <a:gd name="connsiteY0" fmla="*/ 0 h 6858000"/>
              <a:gd name="connsiteX1" fmla="*/ 12192000 w 12192000"/>
              <a:gd name="connsiteY1" fmla="*/ 0 h 6858000"/>
              <a:gd name="connsiteX2" fmla="*/ 12192000 w 12192000"/>
              <a:gd name="connsiteY2" fmla="*/ 0 h 6858000"/>
              <a:gd name="connsiteX3" fmla="*/ 12192000 w 12192000"/>
              <a:gd name="connsiteY3" fmla="*/ 457200 h 6858000"/>
              <a:gd name="connsiteX4" fmla="*/ 12192000 w 12192000"/>
              <a:gd name="connsiteY4" fmla="*/ 6858000 h 6858000"/>
              <a:gd name="connsiteX5" fmla="*/ 11734800 w 12192000"/>
              <a:gd name="connsiteY5" fmla="*/ 6858000 h 6858000"/>
              <a:gd name="connsiteX6" fmla="*/ 11734800 w 12192000"/>
              <a:gd name="connsiteY6" fmla="*/ 457200 h 6858000"/>
              <a:gd name="connsiteX7" fmla="*/ 457200 w 12192000"/>
              <a:gd name="connsiteY7" fmla="*/ 457200 h 6858000"/>
              <a:gd name="connsiteX8" fmla="*/ 457200 w 12192000"/>
              <a:gd name="connsiteY8" fmla="*/ 6858000 h 6858000"/>
              <a:gd name="connsiteX9" fmla="*/ 0 w 12192000"/>
              <a:gd name="connsiteY9" fmla="*/ 6858000 h 6858000"/>
              <a:gd name="connsiteX10" fmla="*/ 0 w 12192000"/>
              <a:gd name="connsiteY10" fmla="*/ 457200 h 6858000"/>
              <a:gd name="connsiteX11" fmla="*/ 0 w 12192000"/>
              <a:gd name="connsiteY11" fmla="*/ 0 h 6858000"/>
              <a:gd name="connsiteX12" fmla="*/ 457200 w 12192000"/>
              <a:gd name="connsiteY12" fmla="*/ 0 h 6858000"/>
              <a:gd name="connsiteX13" fmla="*/ 11734800 w 12192000"/>
              <a:gd name="connsiteY13"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11734800" y="0"/>
                </a:moveTo>
                <a:lnTo>
                  <a:pt x="12192000" y="0"/>
                </a:lnTo>
                <a:lnTo>
                  <a:pt x="12192000" y="0"/>
                </a:lnTo>
                <a:lnTo>
                  <a:pt x="12192000" y="457200"/>
                </a:lnTo>
                <a:lnTo>
                  <a:pt x="12192000" y="6858000"/>
                </a:lnTo>
                <a:lnTo>
                  <a:pt x="11734800" y="6858000"/>
                </a:lnTo>
                <a:lnTo>
                  <a:pt x="11734800" y="457200"/>
                </a:lnTo>
                <a:lnTo>
                  <a:pt x="457200" y="457200"/>
                </a:lnTo>
                <a:lnTo>
                  <a:pt x="457200" y="6858000"/>
                </a:lnTo>
                <a:lnTo>
                  <a:pt x="0" y="6858000"/>
                </a:lnTo>
                <a:lnTo>
                  <a:pt x="0" y="457200"/>
                </a:lnTo>
                <a:lnTo>
                  <a:pt x="0" y="0"/>
                </a:lnTo>
                <a:lnTo>
                  <a:pt x="457200" y="0"/>
                </a:lnTo>
                <a:lnTo>
                  <a:pt x="11734800" y="0"/>
                </a:lnTo>
                <a:close/>
              </a:path>
            </a:pathLst>
          </a:custGeom>
          <a:solidFill>
            <a:schemeClr val="bg1"/>
          </a:solidFill>
          <a:ln w="12700" cap="flat" cmpd="sng" algn="ctr">
            <a:noFill/>
            <a:prstDash val="solid"/>
            <a:round/>
            <a:headEnd type="none" w="med" len="med"/>
            <a:tailEnd type="none" w="med" len="med"/>
          </a:ln>
          <a:effectLst/>
        </p:spPr>
        <p:txBody>
          <a:bodyPr vert="horz" wrap="square" lIns="51435" tIns="25718" rIns="51435" bIns="25718"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013" dirty="0" smtClean="0">
              <a:solidFill>
                <a:srgbClr val="FFFFFF"/>
              </a:solidFill>
            </a:endParaRPr>
          </a:p>
        </p:txBody>
      </p:sp>
      <p:sp>
        <p:nvSpPr>
          <p:cNvPr id="3" name="Rectangle 2"/>
          <p:cNvSpPr/>
          <p:nvPr userDrawn="1"/>
        </p:nvSpPr>
        <p:spPr bwMode="gray">
          <a:xfrm>
            <a:off x="0" y="2"/>
            <a:ext cx="12192000" cy="6857998"/>
          </a:xfrm>
          <a:prstGeom prst="rect">
            <a:avLst/>
          </a:prstGeom>
          <a:solidFill>
            <a:schemeClr val="tx1"/>
          </a:solidFill>
          <a:ln w="12700" cap="flat" cmpd="sng" algn="ctr">
            <a:noFill/>
            <a:prstDash val="solid"/>
            <a:round/>
            <a:headEnd type="none" w="med" len="med"/>
            <a:tailEnd type="none" w="med" len="med"/>
          </a:ln>
          <a:effectLst/>
        </p:spPr>
        <p:txBody>
          <a:bodyPr vert="horz" wrap="none" lIns="51435" tIns="25718" rIns="51435" bIns="25718" numCol="1" rtlCol="0" anchor="ctr" anchorCtr="0" compatLnSpc="1">
            <a:prstTxWarp prst="textNoShape">
              <a:avLst/>
            </a:prstTxWarp>
            <a:noAutofit/>
          </a:bodyPr>
          <a:lstStyle/>
          <a:p>
            <a:pPr defTabSz="514325">
              <a:lnSpc>
                <a:spcPct val="100000"/>
              </a:lnSpc>
              <a:spcBef>
                <a:spcPct val="50000"/>
              </a:spcBef>
              <a:spcAft>
                <a:spcPct val="0"/>
              </a:spcAft>
            </a:pPr>
            <a:endParaRPr lang="en-US" sz="1013" dirty="0" smtClean="0">
              <a:solidFill>
                <a:srgbClr val="FFFFFF"/>
              </a:solidFill>
            </a:endParaRPr>
          </a:p>
        </p:txBody>
      </p:sp>
      <p:sp>
        <p:nvSpPr>
          <p:cNvPr id="2" name="Title 1"/>
          <p:cNvSpPr>
            <a:spLocks noGrp="1"/>
          </p:cNvSpPr>
          <p:nvPr>
            <p:ph type="title"/>
          </p:nvPr>
        </p:nvSpPr>
        <p:spPr bwMode="gray">
          <a:xfrm>
            <a:off x="304800" y="3216710"/>
            <a:ext cx="11576051" cy="457048"/>
          </a:xfrm>
        </p:spPr>
        <p:txBody>
          <a:bodyPr tIns="0" anchor="ctr" anchorCtr="0"/>
          <a:lstStyle>
            <a:lvl1pPr algn="ctr">
              <a:defRPr sz="3300">
                <a:solidFill>
                  <a:schemeClr val="bg1"/>
                </a:solidFill>
              </a:defRPr>
            </a:lvl1pPr>
          </a:lstStyle>
          <a:p>
            <a:r>
              <a:rPr lang="en-US" smtClean="0"/>
              <a:t>Click to edit Master title style</a:t>
            </a:r>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306757" y="6208369"/>
            <a:ext cx="1575564" cy="359107"/>
          </a:xfrm>
          <a:prstGeom prst="rect">
            <a:avLst/>
          </a:prstGeom>
        </p:spPr>
      </p:pic>
      <p:sp>
        <p:nvSpPr>
          <p:cNvPr id="10" name="Slide Number Placeholder 12"/>
          <p:cNvSpPr txBox="1">
            <a:spLocks/>
          </p:cNvSpPr>
          <p:nvPr userDrawn="1"/>
        </p:nvSpPr>
        <p:spPr bwMode="gray">
          <a:xfrm>
            <a:off x="304801" y="6470328"/>
            <a:ext cx="2957512" cy="72712"/>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450"/>
              </a:spcAft>
              <a:tabLst>
                <a:tab pos="171450" algn="l"/>
              </a:tabLst>
            </a:pPr>
            <a:fld id="{46808349-582F-4D2B-AF22-1E3714E0589A}" type="slidenum">
              <a:rPr sz="525">
                <a:solidFill>
                  <a:srgbClr val="FFFFFF">
                    <a:lumMod val="85000"/>
                  </a:srgbClr>
                </a:solidFill>
              </a:rPr>
              <a:pPr algn="l">
                <a:spcBef>
                  <a:spcPts val="0"/>
                </a:spcBef>
                <a:spcAft>
                  <a:spcPts val="450"/>
                </a:spcAft>
                <a:tabLst>
                  <a:tab pos="171450" algn="l"/>
                </a:tabLst>
              </a:pPr>
              <a:t>‹#›</a:t>
            </a:fld>
            <a:r>
              <a:rPr sz="525" dirty="0">
                <a:solidFill>
                  <a:srgbClr val="FFFFFF">
                    <a:lumMod val="85000"/>
                  </a:srgbClr>
                </a:solidFill>
              </a:rPr>
              <a:t>	© 2016 Gartner, Inc. and/or its affiliates. All rights reserved.</a:t>
            </a:r>
            <a:endParaRPr sz="525" dirty="0">
              <a:solidFill>
                <a:srgbClr val="FFFFFF">
                  <a:lumMod val="85000"/>
                </a:srgbClr>
              </a:solidFill>
            </a:endParaRPr>
          </a:p>
        </p:txBody>
      </p:sp>
    </p:spTree>
    <p:extLst>
      <p:ext uri="{BB962C8B-B14F-4D97-AF65-F5344CB8AC3E}">
        <p14:creationId xmlns:p14="http://schemas.microsoft.com/office/powerpoint/2010/main" val="1536913806"/>
      </p:ext>
    </p:extLst>
  </p:cSld>
  <p:clrMapOvr>
    <a:masterClrMapping/>
  </p:clrMapOvr>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black - Title">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29475" algn="l"/>
              </a:tabLst>
            </a:pPr>
            <a:endParaRPr lang="en-US" sz="591" kern="0" dirty="0">
              <a:solidFill>
                <a:srgbClr val="FFFFFF"/>
              </a:solidFill>
            </a:endParaRPr>
          </a:p>
        </p:txBody>
      </p:sp>
      <p:sp>
        <p:nvSpPr>
          <p:cNvPr id="3" name="Title 2"/>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465000" y="6208369"/>
            <a:ext cx="1417320" cy="323040"/>
          </a:xfrm>
          <a:prstGeom prst="rect">
            <a:avLst/>
          </a:prstGeom>
        </p:spPr>
      </p:pic>
      <p:sp>
        <p:nvSpPr>
          <p:cNvPr id="8" name="Slide Number Placeholder 12"/>
          <p:cNvSpPr txBox="1">
            <a:spLocks/>
          </p:cNvSpPr>
          <p:nvPr userDrawn="1"/>
        </p:nvSpPr>
        <p:spPr bwMode="gray">
          <a:xfrm>
            <a:off x="304801" y="6470328"/>
            <a:ext cx="2957512" cy="72712"/>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450"/>
              </a:spcAft>
              <a:tabLst>
                <a:tab pos="171450" algn="l"/>
              </a:tabLst>
            </a:pPr>
            <a:fld id="{46808349-582F-4D2B-AF22-1E3714E0589A}" type="slidenum">
              <a:rPr sz="525">
                <a:solidFill>
                  <a:srgbClr val="FFFFFF">
                    <a:lumMod val="85000"/>
                  </a:srgbClr>
                </a:solidFill>
              </a:rPr>
              <a:pPr algn="l">
                <a:spcBef>
                  <a:spcPts val="0"/>
                </a:spcBef>
                <a:spcAft>
                  <a:spcPts val="450"/>
                </a:spcAft>
                <a:tabLst>
                  <a:tab pos="171450" algn="l"/>
                </a:tabLst>
              </a:pPr>
              <a:t>‹#›</a:t>
            </a:fld>
            <a:r>
              <a:rPr sz="525" dirty="0">
                <a:solidFill>
                  <a:srgbClr val="FFFFFF">
                    <a:lumMod val="85000"/>
                  </a:srgbClr>
                </a:solidFill>
              </a:rPr>
              <a:t>	© 2016 Gartner, Inc. and/or its affiliates. All rights reserved.</a:t>
            </a:r>
            <a:endParaRPr sz="525" dirty="0">
              <a:solidFill>
                <a:srgbClr val="FFFFFF">
                  <a:lumMod val="85000"/>
                </a:srgbClr>
              </a:solidFill>
            </a:endParaRPr>
          </a:p>
        </p:txBody>
      </p:sp>
    </p:spTree>
    <p:extLst>
      <p:ext uri="{BB962C8B-B14F-4D97-AF65-F5344CB8AC3E}">
        <p14:creationId xmlns:p14="http://schemas.microsoft.com/office/powerpoint/2010/main" val="3584499000"/>
      </p:ext>
    </p:extLst>
  </p:cSld>
  <p:clrMapOvr>
    <a:masterClrMapping/>
  </p:clrMapOvr>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black - Title and Content">
    <p:spTree>
      <p:nvGrpSpPr>
        <p:cNvPr id="1" name=""/>
        <p:cNvGrpSpPr/>
        <p:nvPr/>
      </p:nvGrpSpPr>
      <p:grpSpPr>
        <a:xfrm>
          <a:off x="0" y="0"/>
          <a:ext cx="0" cy="0"/>
          <a:chOff x="0" y="0"/>
          <a:chExt cx="0" cy="0"/>
        </a:xfrm>
      </p:grpSpPr>
      <p:sp>
        <p:nvSpPr>
          <p:cNvPr id="9" name="Rectangle 160"/>
          <p:cNvSpPr>
            <a:spLocks noChangeArrowheads="1"/>
          </p:cNvSpPr>
          <p:nvPr userDrawn="1"/>
        </p:nvSpPr>
        <p:spPr bwMode="gray">
          <a:xfrm>
            <a:off x="-793" y="8"/>
            <a:ext cx="12192000" cy="6857992"/>
          </a:xfrm>
          <a:prstGeom prst="rect">
            <a:avLst/>
          </a:prstGeom>
          <a:solidFill>
            <a:schemeClr val="tx1"/>
          </a:solidFill>
          <a:ln w="9525" algn="ctr">
            <a:noFill/>
            <a:miter lim="800000"/>
            <a:headEnd type="none" w="sm" len="sm"/>
            <a:tailEnd type="none" w="sm" len="sm"/>
          </a:ln>
        </p:spPr>
        <p:txBody>
          <a:bodyPr wrap="none" anchor="t" anchorCtr="0"/>
          <a:lstStyle/>
          <a:p>
            <a:pPr algn="l" eaLnBrk="1" fontAlgn="auto" hangingPunct="1">
              <a:lnSpc>
                <a:spcPct val="100000"/>
              </a:lnSpc>
              <a:spcBef>
                <a:spcPct val="0"/>
              </a:spcBef>
              <a:spcAft>
                <a:spcPct val="0"/>
              </a:spcAft>
              <a:tabLst>
                <a:tab pos="129475" algn="l"/>
              </a:tabLst>
            </a:pPr>
            <a:endParaRPr lang="en-US" sz="591" kern="0" dirty="0">
              <a:solidFill>
                <a:srgbClr val="FFFFFF"/>
              </a:solidFill>
            </a:endParaRPr>
          </a:p>
        </p:txBody>
      </p:sp>
      <p:sp>
        <p:nvSpPr>
          <p:cNvPr id="4" name="Text Placeholder 3"/>
          <p:cNvSpPr>
            <a:spLocks noGrp="1"/>
          </p:cNvSpPr>
          <p:nvPr>
            <p:ph type="body" sz="quarter" idx="10"/>
          </p:nvPr>
        </p:nvSpPr>
        <p:spPr bwMode="gray">
          <a:xfrm>
            <a:off x="304800" y="1325565"/>
            <a:ext cx="11576051" cy="455453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4"/>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10329333" y="6208369"/>
            <a:ext cx="1552987" cy="323040"/>
          </a:xfrm>
          <a:prstGeom prst="rect">
            <a:avLst/>
          </a:prstGeom>
        </p:spPr>
      </p:pic>
      <p:sp>
        <p:nvSpPr>
          <p:cNvPr id="10" name="Slide Number Placeholder 12"/>
          <p:cNvSpPr txBox="1">
            <a:spLocks/>
          </p:cNvSpPr>
          <p:nvPr userDrawn="1"/>
        </p:nvSpPr>
        <p:spPr bwMode="gray">
          <a:xfrm>
            <a:off x="304801" y="6470328"/>
            <a:ext cx="2957512" cy="72712"/>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450"/>
              </a:spcAft>
              <a:tabLst>
                <a:tab pos="171450" algn="l"/>
              </a:tabLst>
            </a:pPr>
            <a:fld id="{46808349-582F-4D2B-AF22-1E3714E0589A}" type="slidenum">
              <a:rPr sz="525">
                <a:solidFill>
                  <a:srgbClr val="FFFFFF">
                    <a:lumMod val="85000"/>
                  </a:srgbClr>
                </a:solidFill>
              </a:rPr>
              <a:pPr algn="l">
                <a:spcBef>
                  <a:spcPts val="0"/>
                </a:spcBef>
                <a:spcAft>
                  <a:spcPts val="450"/>
                </a:spcAft>
                <a:tabLst>
                  <a:tab pos="171450" algn="l"/>
                </a:tabLst>
              </a:pPr>
              <a:t>‹#›</a:t>
            </a:fld>
            <a:r>
              <a:rPr sz="525" dirty="0">
                <a:solidFill>
                  <a:srgbClr val="FFFFFF">
                    <a:lumMod val="85000"/>
                  </a:srgbClr>
                </a:solidFill>
              </a:rPr>
              <a:t>	© 2016 Gartner, Inc. and/or its affiliates. All rights reserved.</a:t>
            </a:r>
            <a:endParaRPr sz="525" dirty="0">
              <a:solidFill>
                <a:srgbClr val="FFFFFF">
                  <a:lumMod val="85000"/>
                </a:srgbClr>
              </a:solidFill>
            </a:endParaRPr>
          </a:p>
        </p:txBody>
      </p:sp>
    </p:spTree>
    <p:extLst>
      <p:ext uri="{BB962C8B-B14F-4D97-AF65-F5344CB8AC3E}">
        <p14:creationId xmlns:p14="http://schemas.microsoft.com/office/powerpoint/2010/main" val="1105542414"/>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Rectangle 5"/>
          <p:cNvSpPr>
            <a:spLocks noGrp="1" noChangeArrowheads="1"/>
          </p:cNvSpPr>
          <p:nvPr>
            <p:ph type="ftr" sz="quarter" idx="3"/>
          </p:nvPr>
        </p:nvSpPr>
        <p:spPr bwMode="gray">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600" b="0">
                <a:solidFill>
                  <a:srgbClr val="00529B"/>
                </a:solidFill>
                <a:ea typeface="+mn-ea"/>
                <a:cs typeface="+mn-cs"/>
              </a:defRPr>
            </a:lvl1pPr>
          </a:lstStyle>
          <a:p>
            <a:pPr>
              <a:defRPr/>
            </a:pPr>
            <a:r>
              <a:rPr lang="en-US" dirty="0"/>
              <a:t> </a:t>
            </a:r>
            <a:fld id="{E1E29525-C903-49F9-BB30-68358B75B689}" type="slidenum">
              <a:rPr lang="en-US"/>
              <a:pPr>
                <a:defRPr/>
              </a:pPr>
              <a:t>‹#›</a:t>
            </a:fld>
            <a:endParaRPr lang="en-US" dirty="0"/>
          </a:p>
        </p:txBody>
      </p:sp>
    </p:spTree>
    <p:extLst>
      <p:ext uri="{BB962C8B-B14F-4D97-AF65-F5344CB8AC3E}">
        <p14:creationId xmlns:p14="http://schemas.microsoft.com/office/powerpoint/2010/main" val="439392907"/>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81000" y="1"/>
            <a:ext cx="11430000" cy="42473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34435" y="1268413"/>
            <a:ext cx="11523133" cy="4875212"/>
          </a:xfrm>
        </p:spPr>
        <p:txBody>
          <a:bodyPr/>
          <a:lstStyle/>
          <a:p>
            <a:endParaRPr lang="en-US"/>
          </a:p>
        </p:txBody>
      </p:sp>
    </p:spTree>
    <p:extLst>
      <p:ext uri="{BB962C8B-B14F-4D97-AF65-F5344CB8AC3E}">
        <p14:creationId xmlns:p14="http://schemas.microsoft.com/office/powerpoint/2010/main" val="27022898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scc6_Title Slide">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bwMode="gray">
          <a:xfrm>
            <a:off x="0" y="0"/>
            <a:ext cx="12192000" cy="5880100"/>
          </a:xfrm>
          <a:prstGeom prst="rect">
            <a:avLst/>
          </a:prstGeom>
          <a:gradFill flip="none" rotWithShape="1">
            <a:gsLst>
              <a:gs pos="0">
                <a:srgbClr val="ECECEC"/>
              </a:gs>
              <a:gs pos="50000">
                <a:schemeClr val="bg1"/>
              </a:gs>
            </a:gsLst>
            <a:lin ang="13500000" scaled="1"/>
            <a:tileRect/>
          </a:gradFill>
          <a:ln w="1270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defTabSz="685800">
              <a:lnSpc>
                <a:spcPct val="100000"/>
              </a:lnSpc>
              <a:spcBef>
                <a:spcPct val="50000"/>
              </a:spcBef>
              <a:spcAft>
                <a:spcPct val="0"/>
              </a:spcAft>
            </a:pPr>
            <a:endParaRPr lang="en-US" sz="1350" dirty="0" smtClean="0">
              <a:solidFill>
                <a:srgbClr val="FFFFFF"/>
              </a:solidFill>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r="5384"/>
          <a:stretch/>
        </p:blipFill>
        <p:spPr>
          <a:xfrm>
            <a:off x="7757333" y="943896"/>
            <a:ext cx="4434668" cy="4936203"/>
          </a:xfrm>
          <a:prstGeom prst="rect">
            <a:avLst/>
          </a:prstGeom>
        </p:spPr>
      </p:pic>
      <p:sp>
        <p:nvSpPr>
          <p:cNvPr id="19" name="Rectangle 122"/>
          <p:cNvSpPr>
            <a:spLocks noGrp="1" noChangeArrowheads="1"/>
          </p:cNvSpPr>
          <p:nvPr>
            <p:ph type="ctrTitle"/>
          </p:nvPr>
        </p:nvSpPr>
        <p:spPr bwMode="auto">
          <a:xfrm>
            <a:off x="469901" y="1463899"/>
            <a:ext cx="7921624" cy="1820204"/>
          </a:xfrm>
          <a:ln>
            <a:noFill/>
          </a:ln>
        </p:spPr>
        <p:txBody>
          <a:bodyPr tIns="0" bIns="0" anchor="b" anchorCtr="0">
            <a:normAutofit/>
          </a:bodyPr>
          <a:lstStyle>
            <a:lvl1pPr>
              <a:lnSpc>
                <a:spcPct val="90000"/>
              </a:lnSpc>
              <a:spcBef>
                <a:spcPts val="1000"/>
              </a:spcBef>
              <a:spcAft>
                <a:spcPts val="300"/>
              </a:spcAft>
              <a:defRPr sz="3400" baseline="0">
                <a:solidFill>
                  <a:schemeClr val="tx1"/>
                </a:solidFill>
                <a:latin typeface="Arial"/>
                <a:cs typeface="Arial"/>
              </a:defRPr>
            </a:lvl1pPr>
          </a:lstStyle>
          <a:p>
            <a:r>
              <a:rPr lang="en-US" dirty="0" smtClean="0"/>
              <a:t>Click to edit Master title style</a:t>
            </a:r>
            <a:endParaRPr lang="en-US" dirty="0"/>
          </a:p>
        </p:txBody>
      </p:sp>
      <p:sp>
        <p:nvSpPr>
          <p:cNvPr id="20" name="Rectangle 223"/>
          <p:cNvSpPr>
            <a:spLocks noGrp="1" noChangeArrowheads="1"/>
          </p:cNvSpPr>
          <p:nvPr>
            <p:ph type="subTitle" idx="1"/>
          </p:nvPr>
        </p:nvSpPr>
        <p:spPr bwMode="auto">
          <a:xfrm>
            <a:off x="469899" y="3730110"/>
            <a:ext cx="5238005" cy="430887"/>
          </a:xfrm>
          <a:prstGeom prst="rect">
            <a:avLst/>
          </a:prstGeom>
          <a:ln/>
        </p:spPr>
        <p:txBody>
          <a:bodyPr wrap="square" bIns="0" anchor="t" anchorCtr="0">
            <a:spAutoFit/>
          </a:bodyPr>
          <a:lstStyle>
            <a:lvl1pPr marL="0" indent="0" algn="l">
              <a:lnSpc>
                <a:spcPct val="100000"/>
              </a:lnSpc>
              <a:spcBef>
                <a:spcPts val="0"/>
              </a:spcBef>
              <a:spcAft>
                <a:spcPts val="600"/>
              </a:spcAft>
              <a:buFont typeface="Times" pitchFamily="18" charset="0"/>
              <a:buNone/>
              <a:defRPr sz="2800">
                <a:solidFill>
                  <a:srgbClr val="000000"/>
                </a:solidFill>
              </a:defRPr>
            </a:lvl1pPr>
          </a:lstStyle>
          <a:p>
            <a:r>
              <a:rPr lang="en-US" dirty="0" smtClean="0"/>
              <a:t>Click to edit Master subtitle style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10317118" y="6205425"/>
            <a:ext cx="1417320" cy="325984"/>
          </a:xfrm>
          <a:prstGeom prst="rect">
            <a:avLst/>
          </a:prstGeom>
        </p:spPr>
      </p:pic>
      <p:sp>
        <p:nvSpPr>
          <p:cNvPr id="12" name="Text Placeholder 6"/>
          <p:cNvSpPr>
            <a:spLocks noGrp="1"/>
          </p:cNvSpPr>
          <p:nvPr>
            <p:ph type="body" sz="quarter" idx="10"/>
          </p:nvPr>
        </p:nvSpPr>
        <p:spPr bwMode="gray">
          <a:xfrm>
            <a:off x="469899" y="133350"/>
            <a:ext cx="7921625" cy="810547"/>
          </a:xfrm>
        </p:spPr>
        <p:txBody>
          <a:bodyPr wrap="square" anchor="b" anchorCtr="0">
            <a:noAutofit/>
          </a:bodyPr>
          <a:lstStyle>
            <a:lvl1pPr marL="0" indent="0">
              <a:spcBef>
                <a:spcPts val="600"/>
              </a:spcBef>
              <a:buFontTx/>
              <a:buNone/>
              <a:defRPr lang="en-US" sz="1800" b="1" dirty="0" smtClean="0">
                <a:solidFill>
                  <a:srgbClr val="7FA037"/>
                </a:solidFill>
                <a:latin typeface="Arial Narrow" panose="020B0606020202030204" pitchFamily="34" charset="0"/>
                <a:ea typeface="+mn-ea"/>
                <a:cs typeface="+mn-cs"/>
              </a:defRPr>
            </a:lvl1pPr>
            <a:lvl2pPr marL="0" indent="0">
              <a:spcBef>
                <a:spcPts val="600"/>
              </a:spcBef>
              <a:buFontTx/>
              <a:buNone/>
              <a:defRPr sz="1600" baseline="0">
                <a:solidFill>
                  <a:srgbClr val="7FA037"/>
                </a:solidFill>
                <a:latin typeface="Arial Narrow" panose="020B0606020202030204" pitchFamily="34" charset="0"/>
              </a:defRPr>
            </a:lvl2pPr>
            <a:lvl3pPr marL="731520" indent="0">
              <a:buFontTx/>
              <a:buNone/>
              <a:defRPr/>
            </a:lvl3pPr>
            <a:lvl4pPr marL="1097280" indent="0">
              <a:buFontTx/>
              <a:buNone/>
              <a:defRPr/>
            </a:lvl4pPr>
            <a:lvl5pPr marL="1463040" indent="0">
              <a:buFontTx/>
              <a:buNone/>
              <a:defRPr/>
            </a:lvl5pPr>
          </a:lstStyle>
          <a:p>
            <a:pPr marL="0" marR="0" lvl="0" indent="0" algn="l" rtl="0" eaLnBrk="1" fontAlgn="base" hangingPunct="1">
              <a:lnSpc>
                <a:spcPct val="90000"/>
              </a:lnSpc>
              <a:spcBef>
                <a:spcPts val="450"/>
              </a:spcBef>
              <a:spcAft>
                <a:spcPts val="250"/>
              </a:spcAft>
              <a:buClr>
                <a:srgbClr val="00529B"/>
              </a:buClr>
              <a:buSzPct val="100000"/>
              <a:buFontTx/>
              <a:buNone/>
            </a:pPr>
            <a:r>
              <a:rPr lang="en-US" dirty="0" smtClean="0"/>
              <a:t>Click to edit Master text styles</a:t>
            </a:r>
          </a:p>
          <a:p>
            <a:pPr lvl="1"/>
            <a:r>
              <a:rPr lang="en-US" dirty="0" smtClean="0"/>
              <a:t>Insert Date and Place</a:t>
            </a:r>
            <a:endParaRPr lang="en-US" dirty="0"/>
          </a:p>
        </p:txBody>
      </p:sp>
      <p:sp>
        <p:nvSpPr>
          <p:cNvPr id="13" name="TextBox 12"/>
          <p:cNvSpPr txBox="1"/>
          <p:nvPr userDrawn="1"/>
        </p:nvSpPr>
        <p:spPr bwMode="gray">
          <a:xfrm>
            <a:off x="469900" y="6252826"/>
            <a:ext cx="8634772" cy="290849"/>
          </a:xfrm>
          <a:prstGeom prst="rect">
            <a:avLst/>
          </a:prstGeom>
          <a:solidFill>
            <a:schemeClr val="bg1"/>
          </a:solidFill>
        </p:spPr>
        <p:txBody>
          <a:bodyPr wrap="square" lIns="0" tIns="0" rIns="0" bIns="0" anchor="b" anchorCtr="0">
            <a:spAutoFit/>
          </a:bodyPr>
          <a:lstStyle/>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This presentation may </a:t>
            </a:r>
            <a:r>
              <a:rPr lang="en-US" sz="700" dirty="0" smtClean="0">
                <a:solidFill>
                  <a:srgbClr val="969696"/>
                </a:solidFill>
              </a:rPr>
              <a:t/>
            </a:r>
            <a:br>
              <a:rPr lang="en-US" sz="700" dirty="0" smtClean="0">
                <a:solidFill>
                  <a:srgbClr val="969696"/>
                </a:solidFill>
              </a:rPr>
            </a:br>
            <a:r>
              <a:rPr lang="en-US" sz="700" dirty="0" smtClean="0">
                <a:solidFill>
                  <a:srgbClr val="969696"/>
                </a:solidFill>
              </a:rPr>
              <a:t>contain </a:t>
            </a:r>
            <a:r>
              <a:rPr lang="en-US" sz="700" dirty="0">
                <a:solidFill>
                  <a:srgbClr val="969696"/>
                </a:solidFill>
              </a:rPr>
              <a:t>information 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2015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3638736260"/>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itle Slide_2">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bwMode="gray">
          <a:xfrm>
            <a:off x="0" y="-1"/>
            <a:ext cx="12192000" cy="6172200"/>
          </a:xfrm>
          <a:prstGeom prst="rect">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30793"/>
          <a:stretch/>
        </p:blipFill>
        <p:spPr bwMode="gray">
          <a:xfrm>
            <a:off x="99407" y="-19050"/>
            <a:ext cx="7911321" cy="6079788"/>
          </a:xfrm>
          <a:prstGeom prst="rect">
            <a:avLst/>
          </a:prstGeom>
        </p:spPr>
      </p:pic>
      <p:sp>
        <p:nvSpPr>
          <p:cNvPr id="11" name="Rectangle 7"/>
          <p:cNvSpPr>
            <a:spLocks noChangeArrowheads="1"/>
          </p:cNvSpPr>
          <p:nvPr userDrawn="1"/>
        </p:nvSpPr>
        <p:spPr bwMode="gray">
          <a:xfrm>
            <a:off x="3733800" y="2382092"/>
            <a:ext cx="7772400" cy="3337560"/>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sp>
        <p:nvSpPr>
          <p:cNvPr id="19" name="Rectangle 122"/>
          <p:cNvSpPr>
            <a:spLocks noGrp="1" noChangeArrowheads="1"/>
          </p:cNvSpPr>
          <p:nvPr>
            <p:ph type="ctrTitle"/>
          </p:nvPr>
        </p:nvSpPr>
        <p:spPr bwMode="auto">
          <a:xfrm>
            <a:off x="4186764" y="2585066"/>
            <a:ext cx="6878238" cy="1783400"/>
          </a:xfrm>
          <a:ln>
            <a:noFill/>
          </a:ln>
        </p:spPr>
        <p:txBody>
          <a:bodyPr tIns="0" bIns="0" anchor="t" anchorCtr="0">
            <a:normAutofit/>
          </a:bodyPr>
          <a:lstStyle>
            <a:lvl1pPr>
              <a:lnSpc>
                <a:spcPct val="100000"/>
              </a:lnSpc>
              <a:spcBef>
                <a:spcPts val="1000"/>
              </a:spcBef>
              <a:spcAft>
                <a:spcPts val="300"/>
              </a:spcAft>
              <a:defRPr sz="3400" baseline="0">
                <a:solidFill>
                  <a:schemeClr val="tx1"/>
                </a:solidFill>
                <a:latin typeface="Arial"/>
                <a:cs typeface="Arial"/>
              </a:defRPr>
            </a:lvl1pPr>
          </a:lstStyle>
          <a:p>
            <a:r>
              <a:rPr lang="en-US" dirty="0" smtClean="0"/>
              <a:t>Click to edit Master title style</a:t>
            </a:r>
            <a:endParaRPr lang="en-US" dirty="0"/>
          </a:p>
        </p:txBody>
      </p:sp>
      <p:sp>
        <p:nvSpPr>
          <p:cNvPr id="20" name="Rectangle 223"/>
          <p:cNvSpPr>
            <a:spLocks noGrp="1" noChangeArrowheads="1"/>
          </p:cNvSpPr>
          <p:nvPr>
            <p:ph type="subTitle" idx="1"/>
          </p:nvPr>
        </p:nvSpPr>
        <p:spPr bwMode="auto">
          <a:xfrm>
            <a:off x="4186764" y="4958342"/>
            <a:ext cx="4465110" cy="369332"/>
          </a:xfrm>
          <a:prstGeom prst="rect">
            <a:avLst/>
          </a:prstGeom>
          <a:ln/>
        </p:spPr>
        <p:txBody>
          <a:bodyPr wrap="square" bIns="0" anchor="b" anchorCtr="0">
            <a:spAutoFit/>
          </a:bodyPr>
          <a:lstStyle>
            <a:lvl1pPr marL="0" indent="0" algn="l">
              <a:lnSpc>
                <a:spcPct val="100000"/>
              </a:lnSpc>
              <a:spcBef>
                <a:spcPts val="0"/>
              </a:spcBef>
              <a:spcAft>
                <a:spcPts val="600"/>
              </a:spcAft>
              <a:buFont typeface="Times" pitchFamily="18" charset="0"/>
              <a:buNone/>
              <a:defRPr sz="2400">
                <a:solidFill>
                  <a:srgbClr val="000000"/>
                </a:solidFill>
              </a:defRPr>
            </a:lvl1pPr>
          </a:lstStyle>
          <a:p>
            <a:r>
              <a:rPr lang="en-US" dirty="0" smtClean="0"/>
              <a:t>Click to edit Master subtitle style</a:t>
            </a:r>
            <a:endParaRPr lang="en-US" dirty="0"/>
          </a:p>
        </p:txBody>
      </p:sp>
      <p:pic>
        <p:nvPicPr>
          <p:cNvPr id="26" name="Picture 2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9099042" y="4820732"/>
            <a:ext cx="1965960" cy="452171"/>
          </a:xfrm>
          <a:prstGeom prst="rect">
            <a:avLst/>
          </a:prstGeom>
        </p:spPr>
      </p:pic>
      <p:sp>
        <p:nvSpPr>
          <p:cNvPr id="9" name="TextBox 8"/>
          <p:cNvSpPr txBox="1"/>
          <p:nvPr userDrawn="1"/>
        </p:nvSpPr>
        <p:spPr bwMode="gray">
          <a:xfrm>
            <a:off x="312739" y="6252826"/>
            <a:ext cx="11420474" cy="290849"/>
          </a:xfrm>
          <a:prstGeom prst="rect">
            <a:avLst/>
          </a:prstGeom>
          <a:solidFill>
            <a:schemeClr val="bg1"/>
          </a:solidFill>
        </p:spPr>
        <p:txBody>
          <a:bodyPr wrap="square" lIns="0" tIns="0" rIns="0" bIns="0" anchor="b" anchorCtr="0">
            <a:noAutofit/>
          </a:bodyPr>
          <a:lstStyle/>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a:t>
            </a:r>
            <a:r>
              <a:rPr lang="en-US" sz="700" dirty="0" smtClean="0">
                <a:solidFill>
                  <a:srgbClr val="969696"/>
                </a:solidFill>
              </a:rPr>
              <a:t>This </a:t>
            </a:r>
            <a:r>
              <a:rPr lang="en-US" sz="700" dirty="0">
                <a:solidFill>
                  <a:srgbClr val="969696"/>
                </a:solidFill>
              </a:rPr>
              <a:t>presentation may </a:t>
            </a:r>
            <a:r>
              <a:rPr lang="en-US" sz="700" dirty="0" smtClean="0">
                <a:solidFill>
                  <a:srgbClr val="969696"/>
                </a:solidFill>
              </a:rPr>
              <a:t/>
            </a:r>
            <a:br>
              <a:rPr lang="en-US" sz="700" dirty="0" smtClean="0">
                <a:solidFill>
                  <a:srgbClr val="969696"/>
                </a:solidFill>
              </a:rPr>
            </a:br>
            <a:r>
              <a:rPr lang="en-US" sz="700" dirty="0" smtClean="0">
                <a:solidFill>
                  <a:srgbClr val="969696"/>
                </a:solidFill>
              </a:rPr>
              <a:t>contain </a:t>
            </a:r>
            <a:r>
              <a:rPr lang="en-US" sz="700" dirty="0">
                <a:solidFill>
                  <a:srgbClr val="969696"/>
                </a:solidFill>
              </a:rPr>
              <a:t>information 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2015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1222665738"/>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le Slide_2b">
    <p:bg>
      <p:bgPr>
        <a:solidFill>
          <a:schemeClr val="bg1"/>
        </a:solidFill>
        <a:effectLst/>
      </p:bgPr>
    </p:bg>
    <p:spTree>
      <p:nvGrpSpPr>
        <p:cNvPr id="1" name=""/>
        <p:cNvGrpSpPr/>
        <p:nvPr/>
      </p:nvGrpSpPr>
      <p:grpSpPr>
        <a:xfrm>
          <a:off x="0" y="0"/>
          <a:ext cx="0" cy="0"/>
          <a:chOff x="0" y="0"/>
          <a:chExt cx="0" cy="0"/>
        </a:xfrm>
      </p:grpSpPr>
      <p:grpSp>
        <p:nvGrpSpPr>
          <p:cNvPr id="2" name="Group 1"/>
          <p:cNvGrpSpPr/>
          <p:nvPr userDrawn="1"/>
        </p:nvGrpSpPr>
        <p:grpSpPr bwMode="gray">
          <a:xfrm>
            <a:off x="0" y="-19050"/>
            <a:ext cx="12192000" cy="6191249"/>
            <a:chOff x="0" y="-19050"/>
            <a:chExt cx="12192000" cy="6191249"/>
          </a:xfrm>
        </p:grpSpPr>
        <p:sp>
          <p:nvSpPr>
            <p:cNvPr id="10" name="Rectangle 9"/>
            <p:cNvSpPr/>
            <p:nvPr userDrawn="1"/>
          </p:nvSpPr>
          <p:spPr bwMode="gray">
            <a:xfrm>
              <a:off x="0" y="-1"/>
              <a:ext cx="12192000" cy="6172200"/>
            </a:xfrm>
            <a:prstGeom prst="rect">
              <a:avLst/>
            </a:prstGeom>
            <a:solidFill>
              <a:schemeClr val="accent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30793"/>
            <a:stretch/>
          </p:blipFill>
          <p:spPr bwMode="gray">
            <a:xfrm>
              <a:off x="99407" y="-19050"/>
              <a:ext cx="7911321" cy="6079788"/>
            </a:xfrm>
            <a:prstGeom prst="rect">
              <a:avLst/>
            </a:prstGeom>
          </p:spPr>
        </p:pic>
      </p:grpSp>
      <p:sp>
        <p:nvSpPr>
          <p:cNvPr id="15" name="White Frame"/>
          <p:cNvSpPr/>
          <p:nvPr userDrawn="1"/>
        </p:nvSpPr>
        <p:spPr bwMode="gray">
          <a:xfrm>
            <a:off x="0" y="0"/>
            <a:ext cx="12192000" cy="6858000"/>
          </a:xfrm>
          <a:custGeom>
            <a:avLst/>
            <a:gdLst>
              <a:gd name="connsiteX0" fmla="*/ 0 w 12192000"/>
              <a:gd name="connsiteY0" fmla="*/ 0 h 6858000"/>
              <a:gd name="connsiteX1" fmla="*/ 310896 w 12192000"/>
              <a:gd name="connsiteY1" fmla="*/ 0 h 6858000"/>
              <a:gd name="connsiteX2" fmla="*/ 310896 w 12192000"/>
              <a:gd name="connsiteY2" fmla="*/ 0 h 6858000"/>
              <a:gd name="connsiteX3" fmla="*/ 11881104 w 12192000"/>
              <a:gd name="connsiteY3" fmla="*/ 0 h 6858000"/>
              <a:gd name="connsiteX4" fmla="*/ 12192000 w 12192000"/>
              <a:gd name="connsiteY4" fmla="*/ 0 h 6858000"/>
              <a:gd name="connsiteX5" fmla="*/ 12192000 w 12192000"/>
              <a:gd name="connsiteY5" fmla="*/ 310896 h 6858000"/>
              <a:gd name="connsiteX6" fmla="*/ 12192000 w 12192000"/>
              <a:gd name="connsiteY6" fmla="*/ 6858000 h 6858000"/>
              <a:gd name="connsiteX7" fmla="*/ 11881104 w 12192000"/>
              <a:gd name="connsiteY7" fmla="*/ 6858000 h 6858000"/>
              <a:gd name="connsiteX8" fmla="*/ 11881104 w 12192000"/>
              <a:gd name="connsiteY8" fmla="*/ 310896 h 6858000"/>
              <a:gd name="connsiteX9" fmla="*/ 310896 w 12192000"/>
              <a:gd name="connsiteY9" fmla="*/ 310896 h 6858000"/>
              <a:gd name="connsiteX10" fmla="*/ 310896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310896" y="0"/>
                </a:lnTo>
                <a:lnTo>
                  <a:pt x="310896" y="0"/>
                </a:lnTo>
                <a:lnTo>
                  <a:pt x="11881104" y="0"/>
                </a:lnTo>
                <a:lnTo>
                  <a:pt x="12192000" y="0"/>
                </a:lnTo>
                <a:lnTo>
                  <a:pt x="12192000" y="310896"/>
                </a:lnTo>
                <a:lnTo>
                  <a:pt x="12192000" y="6858000"/>
                </a:lnTo>
                <a:lnTo>
                  <a:pt x="11881104" y="6858000"/>
                </a:lnTo>
                <a:lnTo>
                  <a:pt x="11881104" y="310896"/>
                </a:lnTo>
                <a:lnTo>
                  <a:pt x="310896" y="310896"/>
                </a:lnTo>
                <a:lnTo>
                  <a:pt x="310896" y="6858000"/>
                </a:lnTo>
                <a:lnTo>
                  <a:pt x="0" y="6858000"/>
                </a:lnTo>
                <a:close/>
              </a:path>
            </a:pathLst>
          </a:cu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spcCol="0" rtlCol="0" fromWordArt="0" anchor="ctr" anchorCtr="0" forceAA="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18" name="Rectangle 7"/>
          <p:cNvSpPr>
            <a:spLocks noChangeArrowheads="1"/>
          </p:cNvSpPr>
          <p:nvPr userDrawn="1"/>
        </p:nvSpPr>
        <p:spPr bwMode="gray">
          <a:xfrm>
            <a:off x="3733800" y="2382092"/>
            <a:ext cx="7772400" cy="3337560"/>
          </a:xfrm>
          <a:prstGeom prst="rect">
            <a:avLst/>
          </a:prstGeom>
          <a:solidFill>
            <a:schemeClr val="bg1"/>
          </a:soli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b" anchorCtr="0"/>
          <a:lstStyle/>
          <a:p>
            <a:pPr>
              <a:spcBef>
                <a:spcPct val="50000"/>
              </a:spcBef>
            </a:pPr>
            <a:endParaRPr lang="en-US" sz="1800" dirty="0">
              <a:solidFill>
                <a:srgbClr val="FFFFFF"/>
              </a:solidFill>
            </a:endParaRPr>
          </a:p>
        </p:txBody>
      </p:sp>
      <p:sp>
        <p:nvSpPr>
          <p:cNvPr id="19" name="Rectangle 122"/>
          <p:cNvSpPr>
            <a:spLocks noGrp="1" noChangeArrowheads="1"/>
          </p:cNvSpPr>
          <p:nvPr>
            <p:ph type="ctrTitle"/>
          </p:nvPr>
        </p:nvSpPr>
        <p:spPr bwMode="auto">
          <a:xfrm>
            <a:off x="4186764" y="2585066"/>
            <a:ext cx="6878238" cy="1783400"/>
          </a:xfrm>
          <a:ln>
            <a:noFill/>
          </a:ln>
        </p:spPr>
        <p:txBody>
          <a:bodyPr tIns="0" bIns="0" anchor="t" anchorCtr="0">
            <a:normAutofit/>
          </a:bodyPr>
          <a:lstStyle>
            <a:lvl1pPr>
              <a:lnSpc>
                <a:spcPct val="100000"/>
              </a:lnSpc>
              <a:spcBef>
                <a:spcPts val="1000"/>
              </a:spcBef>
              <a:spcAft>
                <a:spcPts val="300"/>
              </a:spcAft>
              <a:defRPr sz="3400" baseline="0">
                <a:solidFill>
                  <a:schemeClr val="tx1"/>
                </a:solidFill>
                <a:latin typeface="Arial"/>
                <a:cs typeface="Arial"/>
              </a:defRPr>
            </a:lvl1pPr>
          </a:lstStyle>
          <a:p>
            <a:r>
              <a:rPr lang="en-US" dirty="0" smtClean="0"/>
              <a:t>Click to edit Master title style</a:t>
            </a:r>
            <a:endParaRPr lang="en-US" dirty="0"/>
          </a:p>
        </p:txBody>
      </p:sp>
      <p:sp>
        <p:nvSpPr>
          <p:cNvPr id="20" name="Rectangle 223"/>
          <p:cNvSpPr>
            <a:spLocks noGrp="1" noChangeArrowheads="1"/>
          </p:cNvSpPr>
          <p:nvPr>
            <p:ph type="subTitle" idx="1"/>
          </p:nvPr>
        </p:nvSpPr>
        <p:spPr bwMode="auto">
          <a:xfrm>
            <a:off x="4186764" y="4958342"/>
            <a:ext cx="4465110" cy="369332"/>
          </a:xfrm>
          <a:prstGeom prst="rect">
            <a:avLst/>
          </a:prstGeom>
          <a:ln/>
        </p:spPr>
        <p:txBody>
          <a:bodyPr wrap="square" bIns="0" anchor="b" anchorCtr="0">
            <a:spAutoFit/>
          </a:bodyPr>
          <a:lstStyle>
            <a:lvl1pPr marL="0" indent="0" algn="l">
              <a:lnSpc>
                <a:spcPct val="100000"/>
              </a:lnSpc>
              <a:spcBef>
                <a:spcPts val="0"/>
              </a:spcBef>
              <a:spcAft>
                <a:spcPts val="600"/>
              </a:spcAft>
              <a:buFont typeface="Times" pitchFamily="18" charset="0"/>
              <a:buNone/>
              <a:defRPr sz="2400">
                <a:solidFill>
                  <a:srgbClr val="000000"/>
                </a:solidFill>
              </a:defRPr>
            </a:lvl1pPr>
          </a:lstStyle>
          <a:p>
            <a:r>
              <a:rPr lang="en-US" dirty="0" smtClean="0"/>
              <a:t>Click to edit Master subtitle style</a:t>
            </a:r>
            <a:endParaRPr lang="en-US" dirty="0"/>
          </a:p>
        </p:txBody>
      </p:sp>
      <p:pic>
        <p:nvPicPr>
          <p:cNvPr id="26" name="Picture 2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9099042" y="4820732"/>
            <a:ext cx="1965960" cy="452171"/>
          </a:xfrm>
          <a:prstGeom prst="rect">
            <a:avLst/>
          </a:prstGeom>
        </p:spPr>
      </p:pic>
      <p:sp>
        <p:nvSpPr>
          <p:cNvPr id="9" name="TextBox 8"/>
          <p:cNvSpPr txBox="1"/>
          <p:nvPr userDrawn="1"/>
        </p:nvSpPr>
        <p:spPr bwMode="gray">
          <a:xfrm>
            <a:off x="310897" y="6252826"/>
            <a:ext cx="11286128" cy="290849"/>
          </a:xfrm>
          <a:prstGeom prst="rect">
            <a:avLst/>
          </a:prstGeom>
          <a:solidFill>
            <a:schemeClr val="bg1"/>
          </a:solidFill>
        </p:spPr>
        <p:txBody>
          <a:bodyPr wrap="square" lIns="0" tIns="0" rIns="0" bIns="0" anchor="b" anchorCtr="0">
            <a:noAutofit/>
          </a:bodyPr>
          <a:lstStyle/>
          <a:p>
            <a:pPr algn="l">
              <a:spcBef>
                <a:spcPts val="0"/>
              </a:spcBef>
              <a:spcAft>
                <a:spcPts val="0"/>
              </a:spcAft>
              <a:defRPr/>
            </a:pPr>
            <a:r>
              <a:rPr lang="en-US" sz="700" dirty="0" smtClean="0">
                <a:solidFill>
                  <a:srgbClr val="969696"/>
                </a:solidFill>
              </a:rPr>
              <a:t>This </a:t>
            </a:r>
            <a:r>
              <a:rPr lang="en-US" sz="700" dirty="0">
                <a:solidFill>
                  <a:srgbClr val="969696"/>
                </a:solidFill>
              </a:rPr>
              <a:t>presentation, including any supporting materials, is owned by Gartner, Inc. and/or its affiliates and is for the sole use of the intended Gartner audience or other intended recipients. </a:t>
            </a:r>
            <a:r>
              <a:rPr lang="en-US" sz="700" dirty="0" smtClean="0">
                <a:solidFill>
                  <a:srgbClr val="969696"/>
                </a:solidFill>
              </a:rPr>
              <a:t>This </a:t>
            </a:r>
            <a:r>
              <a:rPr lang="en-US" sz="700" dirty="0">
                <a:solidFill>
                  <a:srgbClr val="969696"/>
                </a:solidFill>
              </a:rPr>
              <a:t>presentation may </a:t>
            </a:r>
            <a:r>
              <a:rPr lang="en-US" sz="700" dirty="0" smtClean="0">
                <a:solidFill>
                  <a:srgbClr val="969696"/>
                </a:solidFill>
              </a:rPr>
              <a:t/>
            </a:r>
            <a:br>
              <a:rPr lang="en-US" sz="700" dirty="0" smtClean="0">
                <a:solidFill>
                  <a:srgbClr val="969696"/>
                </a:solidFill>
              </a:rPr>
            </a:br>
            <a:r>
              <a:rPr lang="en-US" sz="700" dirty="0" smtClean="0">
                <a:solidFill>
                  <a:srgbClr val="969696"/>
                </a:solidFill>
              </a:rPr>
              <a:t>contain </a:t>
            </a:r>
            <a:r>
              <a:rPr lang="en-US" sz="700" dirty="0">
                <a:solidFill>
                  <a:srgbClr val="969696"/>
                </a:solidFill>
              </a:rPr>
              <a:t>information that is confidential, proprietary or otherwise legally protected, and it may not be further copied, distributed or publicly displayed without the express written permission of Gartner, Inc. or its affiliates. </a:t>
            </a:r>
            <a:r>
              <a:rPr lang="en-US" sz="700" dirty="0" smtClean="0">
                <a:solidFill>
                  <a:srgbClr val="969696"/>
                </a:solidFill>
              </a:rPr>
              <a:t/>
            </a:r>
            <a:br>
              <a:rPr lang="en-US" sz="700" dirty="0" smtClean="0">
                <a:solidFill>
                  <a:srgbClr val="969696"/>
                </a:solidFill>
              </a:rPr>
            </a:br>
            <a:r>
              <a:rPr lang="en-US" sz="700" dirty="0" smtClean="0">
                <a:solidFill>
                  <a:srgbClr val="969696"/>
                </a:solidFill>
              </a:rPr>
              <a:t>© 2015 </a:t>
            </a:r>
            <a:r>
              <a:rPr lang="en-US" sz="700" dirty="0">
                <a:solidFill>
                  <a:srgbClr val="969696"/>
                </a:solidFill>
              </a:rPr>
              <a:t>Gartner, Inc. and/or its affiliates. </a:t>
            </a:r>
            <a:r>
              <a:rPr lang="en-US" sz="700" dirty="0" smtClean="0">
                <a:solidFill>
                  <a:srgbClr val="969696"/>
                </a:solidFill>
              </a:rPr>
              <a:t>All </a:t>
            </a:r>
            <a:r>
              <a:rPr lang="en-US" sz="700" dirty="0">
                <a:solidFill>
                  <a:srgbClr val="969696"/>
                </a:solidFill>
              </a:rPr>
              <a:t>rights reserved.</a:t>
            </a:r>
          </a:p>
        </p:txBody>
      </p:sp>
    </p:spTree>
    <p:extLst>
      <p:ext uri="{BB962C8B-B14F-4D97-AF65-F5344CB8AC3E}">
        <p14:creationId xmlns:p14="http://schemas.microsoft.com/office/powerpoint/2010/main" val="10614012"/>
      </p:ext>
    </p:extLst>
  </p:cSld>
  <p:clrMapOvr>
    <a:masterClrMapping/>
  </p:clrMapOvr>
  <p:transition/>
  <p:timing>
    <p:tnLst>
      <p:par>
        <p:cTn id="1" dur="indefinite" restart="never" nodeType="tmRoot"/>
      </p:par>
    </p:tnLst>
  </p:timing>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image" Target="../media/image1.png"/><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oleObject" Target="../embeddings/oleObject5.bin"/><Relationship Id="rId3" Type="http://schemas.openxmlformats.org/officeDocument/2006/relationships/slideLayout" Target="../slideLayouts/slideLayout64.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tags" Target="../tags/tag6.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41" Type="http://schemas.openxmlformats.org/officeDocument/2006/relationships/image" Target="../media/image1.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vmlDrawing" Target="../drawings/vmlDrawing5.vml"/><Relationship Id="rId40" Type="http://schemas.openxmlformats.org/officeDocument/2006/relationships/image" Target="../media/image3.emf"/><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theme" Target="../theme/theme3.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31" Type="http://schemas.openxmlformats.org/officeDocument/2006/relationships/image" Target="../media/image1.pn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28.xml"/><Relationship Id="rId7" Type="http://schemas.openxmlformats.org/officeDocument/2006/relationships/theme" Target="../theme/theme5.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5" Type="http://schemas.openxmlformats.org/officeDocument/2006/relationships/slideLayout" Target="../slideLayouts/slideLayout130.xml"/><Relationship Id="rId4" Type="http://schemas.openxmlformats.org/officeDocument/2006/relationships/slideLayout" Target="../slideLayouts/slideLayout12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slideLayout" Target="../slideLayouts/slideLayout144.xml"/><Relationship Id="rId18" Type="http://schemas.openxmlformats.org/officeDocument/2006/relationships/slideLayout" Target="../slideLayouts/slideLayout149.xml"/><Relationship Id="rId26" Type="http://schemas.openxmlformats.org/officeDocument/2006/relationships/slideLayout" Target="../slideLayouts/slideLayout157.xml"/><Relationship Id="rId3" Type="http://schemas.openxmlformats.org/officeDocument/2006/relationships/slideLayout" Target="../slideLayouts/slideLayout134.xml"/><Relationship Id="rId21" Type="http://schemas.openxmlformats.org/officeDocument/2006/relationships/slideLayout" Target="../slideLayouts/slideLayout152.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slideLayout" Target="../slideLayouts/slideLayout148.xml"/><Relationship Id="rId25" Type="http://schemas.openxmlformats.org/officeDocument/2006/relationships/slideLayout" Target="../slideLayouts/slideLayout156.xml"/><Relationship Id="rId33" Type="http://schemas.openxmlformats.org/officeDocument/2006/relationships/image" Target="../media/image1.png"/><Relationship Id="rId2" Type="http://schemas.openxmlformats.org/officeDocument/2006/relationships/slideLayout" Target="../slideLayouts/slideLayout133.xml"/><Relationship Id="rId16" Type="http://schemas.openxmlformats.org/officeDocument/2006/relationships/slideLayout" Target="../slideLayouts/slideLayout147.xml"/><Relationship Id="rId20" Type="http://schemas.openxmlformats.org/officeDocument/2006/relationships/slideLayout" Target="../slideLayouts/slideLayout151.xml"/><Relationship Id="rId29" Type="http://schemas.openxmlformats.org/officeDocument/2006/relationships/slideLayout" Target="../slideLayouts/slideLayout160.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24" Type="http://schemas.openxmlformats.org/officeDocument/2006/relationships/slideLayout" Target="../slideLayouts/slideLayout155.xml"/><Relationship Id="rId32" Type="http://schemas.openxmlformats.org/officeDocument/2006/relationships/theme" Target="../theme/theme6.xml"/><Relationship Id="rId5" Type="http://schemas.openxmlformats.org/officeDocument/2006/relationships/slideLayout" Target="../slideLayouts/slideLayout136.xml"/><Relationship Id="rId15" Type="http://schemas.openxmlformats.org/officeDocument/2006/relationships/slideLayout" Target="../slideLayouts/slideLayout146.xml"/><Relationship Id="rId23" Type="http://schemas.openxmlformats.org/officeDocument/2006/relationships/slideLayout" Target="../slideLayouts/slideLayout154.xml"/><Relationship Id="rId28" Type="http://schemas.openxmlformats.org/officeDocument/2006/relationships/slideLayout" Target="../slideLayouts/slideLayout159.xml"/><Relationship Id="rId10" Type="http://schemas.openxmlformats.org/officeDocument/2006/relationships/slideLayout" Target="../slideLayouts/slideLayout141.xml"/><Relationship Id="rId19" Type="http://schemas.openxmlformats.org/officeDocument/2006/relationships/slideLayout" Target="../slideLayouts/slideLayout150.xml"/><Relationship Id="rId31" Type="http://schemas.openxmlformats.org/officeDocument/2006/relationships/slideLayout" Target="../slideLayouts/slideLayout162.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 Id="rId22" Type="http://schemas.openxmlformats.org/officeDocument/2006/relationships/slideLayout" Target="../slideLayouts/slideLayout153.xml"/><Relationship Id="rId27" Type="http://schemas.openxmlformats.org/officeDocument/2006/relationships/slideLayout" Target="../slideLayouts/slideLayout158.xml"/><Relationship Id="rId30" Type="http://schemas.openxmlformats.org/officeDocument/2006/relationships/slideLayout" Target="../slideLayouts/slideLayout1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26" Type="http://schemas.openxmlformats.org/officeDocument/2006/relationships/slideLayout" Target="../slideLayouts/slideLayout188.xml"/><Relationship Id="rId39" Type="http://schemas.openxmlformats.org/officeDocument/2006/relationships/theme" Target="../theme/theme7.xml"/><Relationship Id="rId3" Type="http://schemas.openxmlformats.org/officeDocument/2006/relationships/slideLayout" Target="../slideLayouts/slideLayout165.xml"/><Relationship Id="rId21" Type="http://schemas.openxmlformats.org/officeDocument/2006/relationships/slideLayout" Target="../slideLayouts/slideLayout183.xml"/><Relationship Id="rId34" Type="http://schemas.openxmlformats.org/officeDocument/2006/relationships/slideLayout" Target="../slideLayouts/slideLayout196.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5" Type="http://schemas.openxmlformats.org/officeDocument/2006/relationships/slideLayout" Target="../slideLayouts/slideLayout187.xml"/><Relationship Id="rId33" Type="http://schemas.openxmlformats.org/officeDocument/2006/relationships/slideLayout" Target="../slideLayouts/slideLayout195.xml"/><Relationship Id="rId38" Type="http://schemas.openxmlformats.org/officeDocument/2006/relationships/slideLayout" Target="../slideLayouts/slideLayout200.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20" Type="http://schemas.openxmlformats.org/officeDocument/2006/relationships/slideLayout" Target="../slideLayouts/slideLayout182.xml"/><Relationship Id="rId29" Type="http://schemas.openxmlformats.org/officeDocument/2006/relationships/slideLayout" Target="../slideLayouts/slideLayout191.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24" Type="http://schemas.openxmlformats.org/officeDocument/2006/relationships/slideLayout" Target="../slideLayouts/slideLayout186.xml"/><Relationship Id="rId32" Type="http://schemas.openxmlformats.org/officeDocument/2006/relationships/slideLayout" Target="../slideLayouts/slideLayout194.xml"/><Relationship Id="rId37" Type="http://schemas.openxmlformats.org/officeDocument/2006/relationships/slideLayout" Target="../slideLayouts/slideLayout199.xml"/><Relationship Id="rId40" Type="http://schemas.openxmlformats.org/officeDocument/2006/relationships/image" Target="../media/image1.png"/><Relationship Id="rId5" Type="http://schemas.openxmlformats.org/officeDocument/2006/relationships/slideLayout" Target="../slideLayouts/slideLayout167.xml"/><Relationship Id="rId15" Type="http://schemas.openxmlformats.org/officeDocument/2006/relationships/slideLayout" Target="../slideLayouts/slideLayout177.xml"/><Relationship Id="rId23" Type="http://schemas.openxmlformats.org/officeDocument/2006/relationships/slideLayout" Target="../slideLayouts/slideLayout185.xml"/><Relationship Id="rId28" Type="http://schemas.openxmlformats.org/officeDocument/2006/relationships/slideLayout" Target="../slideLayouts/slideLayout190.xml"/><Relationship Id="rId36" Type="http://schemas.openxmlformats.org/officeDocument/2006/relationships/slideLayout" Target="../slideLayouts/slideLayout198.xml"/><Relationship Id="rId10" Type="http://schemas.openxmlformats.org/officeDocument/2006/relationships/slideLayout" Target="../slideLayouts/slideLayout172.xml"/><Relationship Id="rId19" Type="http://schemas.openxmlformats.org/officeDocument/2006/relationships/slideLayout" Target="../slideLayouts/slideLayout181.xml"/><Relationship Id="rId31" Type="http://schemas.openxmlformats.org/officeDocument/2006/relationships/slideLayout" Target="../slideLayouts/slideLayout193.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 Id="rId22" Type="http://schemas.openxmlformats.org/officeDocument/2006/relationships/slideLayout" Target="../slideLayouts/slideLayout184.xml"/><Relationship Id="rId27" Type="http://schemas.openxmlformats.org/officeDocument/2006/relationships/slideLayout" Target="../slideLayouts/slideLayout189.xml"/><Relationship Id="rId30" Type="http://schemas.openxmlformats.org/officeDocument/2006/relationships/slideLayout" Target="../slideLayouts/slideLayout192.xml"/><Relationship Id="rId35" Type="http://schemas.openxmlformats.org/officeDocument/2006/relationships/slideLayout" Target="../slideLayouts/slideLayout19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slideLayout" Target="../slideLayouts/slideLayout213.xml"/><Relationship Id="rId18" Type="http://schemas.openxmlformats.org/officeDocument/2006/relationships/slideLayout" Target="../slideLayouts/slideLayout218.xml"/><Relationship Id="rId26" Type="http://schemas.openxmlformats.org/officeDocument/2006/relationships/slideLayout" Target="../slideLayouts/slideLayout226.xml"/><Relationship Id="rId3" Type="http://schemas.openxmlformats.org/officeDocument/2006/relationships/slideLayout" Target="../slideLayouts/slideLayout203.xml"/><Relationship Id="rId21" Type="http://schemas.openxmlformats.org/officeDocument/2006/relationships/slideLayout" Target="../slideLayouts/slideLayout221.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17" Type="http://schemas.openxmlformats.org/officeDocument/2006/relationships/slideLayout" Target="../slideLayouts/slideLayout217.xml"/><Relationship Id="rId25" Type="http://schemas.openxmlformats.org/officeDocument/2006/relationships/slideLayout" Target="../slideLayouts/slideLayout225.xml"/><Relationship Id="rId2" Type="http://schemas.openxmlformats.org/officeDocument/2006/relationships/slideLayout" Target="../slideLayouts/slideLayout202.xml"/><Relationship Id="rId16" Type="http://schemas.openxmlformats.org/officeDocument/2006/relationships/slideLayout" Target="../slideLayouts/slideLayout216.xml"/><Relationship Id="rId20" Type="http://schemas.openxmlformats.org/officeDocument/2006/relationships/slideLayout" Target="../slideLayouts/slideLayout220.xml"/><Relationship Id="rId29" Type="http://schemas.openxmlformats.org/officeDocument/2006/relationships/theme" Target="../theme/theme8.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24" Type="http://schemas.openxmlformats.org/officeDocument/2006/relationships/slideLayout" Target="../slideLayouts/slideLayout224.xml"/><Relationship Id="rId5" Type="http://schemas.openxmlformats.org/officeDocument/2006/relationships/slideLayout" Target="../slideLayouts/slideLayout205.xml"/><Relationship Id="rId15" Type="http://schemas.openxmlformats.org/officeDocument/2006/relationships/slideLayout" Target="../slideLayouts/slideLayout215.xml"/><Relationship Id="rId23" Type="http://schemas.openxmlformats.org/officeDocument/2006/relationships/slideLayout" Target="../slideLayouts/slideLayout223.xml"/><Relationship Id="rId28" Type="http://schemas.openxmlformats.org/officeDocument/2006/relationships/slideLayout" Target="../slideLayouts/slideLayout228.xml"/><Relationship Id="rId10" Type="http://schemas.openxmlformats.org/officeDocument/2006/relationships/slideLayout" Target="../slideLayouts/slideLayout210.xml"/><Relationship Id="rId19" Type="http://schemas.openxmlformats.org/officeDocument/2006/relationships/slideLayout" Target="../slideLayouts/slideLayout219.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slideLayout" Target="../slideLayouts/slideLayout214.xml"/><Relationship Id="rId22" Type="http://schemas.openxmlformats.org/officeDocument/2006/relationships/slideLayout" Target="../slideLayouts/slideLayout222.xml"/><Relationship Id="rId27" Type="http://schemas.openxmlformats.org/officeDocument/2006/relationships/slideLayout" Target="../slideLayouts/slideLayout2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6" name="Rectangle 53"/>
          <p:cNvSpPr>
            <a:spLocks noGrp="1" noChangeArrowheads="1"/>
          </p:cNvSpPr>
          <p:nvPr>
            <p:ph type="title"/>
          </p:nvPr>
        </p:nvSpPr>
        <p:spPr bwMode="auto">
          <a:xfrm>
            <a:off x="304800" y="228600"/>
            <a:ext cx="11576050" cy="535531"/>
          </a:xfrm>
          <a:prstGeom prst="rect">
            <a:avLst/>
          </a:prstGeom>
          <a:noFill/>
          <a:ln w="9525" algn="ctr">
            <a:noFill/>
            <a:miter lim="800000"/>
            <a:headEnd/>
            <a:tailEnd/>
          </a:ln>
        </p:spPr>
        <p:txBody>
          <a:bodyPr vert="horz" wrap="square" lIns="0" tIns="91440" rIns="0" bIns="0" numCol="1" anchor="t" anchorCtr="0" compatLnSpc="1">
            <a:prstTxWarp prst="textNoShape">
              <a:avLst/>
            </a:prstTxWarp>
            <a:spAutoFit/>
          </a:bodyPr>
          <a:lstStyle/>
          <a:p>
            <a:pPr lvl="0"/>
            <a:r>
              <a:rPr lang="en-US" smtClean="0"/>
              <a:t>Click to edit Master title style</a:t>
            </a:r>
            <a:endParaRPr lang="en-US" dirty="0" smtClean="0"/>
          </a:p>
        </p:txBody>
      </p:sp>
      <p:sp>
        <p:nvSpPr>
          <p:cNvPr id="2" name="Text Placeholder 1"/>
          <p:cNvSpPr>
            <a:spLocks noGrp="1"/>
          </p:cNvSpPr>
          <p:nvPr userDrawn="1">
            <p:ph type="body" idx="1"/>
          </p:nvPr>
        </p:nvSpPr>
        <p:spPr bwMode="gray">
          <a:xfrm>
            <a:off x="304800" y="1325564"/>
            <a:ext cx="11576050" cy="4554536"/>
          </a:xfrm>
          <a:prstGeom prst="rect">
            <a:avLst/>
          </a:prstGeom>
        </p:spPr>
        <p:txBody>
          <a:bodyPr vert="horz" lIns="0" tIns="0" rIns="4572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rgbClr val="B2B2B2"/>
                </a:solidFill>
              </a:rPr>
              <a:pPr algn="l">
                <a:spcBef>
                  <a:spcPts val="0"/>
                </a:spcBef>
                <a:spcAft>
                  <a:spcPts val="600"/>
                </a:spcAft>
                <a:tabLst>
                  <a:tab pos="228600" algn="l"/>
                </a:tabLst>
              </a:pPr>
              <a:t>‹#›</a:t>
            </a:fld>
            <a:r>
              <a:rPr lang="en-US" dirty="0" smtClean="0">
                <a:solidFill>
                  <a:srgbClr val="B2B2B2"/>
                </a:solidFill>
              </a:rPr>
              <a:t>	© 2018 Gartner, Inc. and/or its affiliates. All rights reserved.</a:t>
            </a:r>
            <a:endParaRPr lang="en-US" dirty="0">
              <a:solidFill>
                <a:srgbClr val="B2B2B2"/>
              </a:solidFill>
            </a:endParaRPr>
          </a:p>
        </p:txBody>
      </p:sp>
      <p:pic>
        <p:nvPicPr>
          <p:cNvPr id="12" name="Gartner Logo"/>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bwMode="gray">
          <a:xfrm>
            <a:off x="10460359" y="6200775"/>
            <a:ext cx="1420491" cy="323116"/>
          </a:xfrm>
          <a:prstGeom prst="rect">
            <a:avLst/>
          </a:prstGeom>
        </p:spPr>
      </p:pic>
    </p:spTree>
    <p:extLst>
      <p:ext uri="{BB962C8B-B14F-4D97-AF65-F5344CB8AC3E}">
        <p14:creationId xmlns:p14="http://schemas.microsoft.com/office/powerpoint/2010/main" val="4082577328"/>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761" r:id="rId4"/>
    <p:sldLayoutId id="2147484762" r:id="rId5"/>
    <p:sldLayoutId id="2147484763" r:id="rId6"/>
    <p:sldLayoutId id="2147484764" r:id="rId7"/>
    <p:sldLayoutId id="2147484765" r:id="rId8"/>
    <p:sldLayoutId id="2147484766" r:id="rId9"/>
    <p:sldLayoutId id="2147484767" r:id="rId10"/>
    <p:sldLayoutId id="2147484768" r:id="rId11"/>
    <p:sldLayoutId id="2147484769" r:id="rId12"/>
    <p:sldLayoutId id="2147484770" r:id="rId13"/>
    <p:sldLayoutId id="2147484771" r:id="rId14"/>
    <p:sldLayoutId id="2147484772" r:id="rId15"/>
    <p:sldLayoutId id="2147484773" r:id="rId16"/>
    <p:sldLayoutId id="2147484774" r:id="rId17"/>
    <p:sldLayoutId id="2147484775" r:id="rId18"/>
    <p:sldLayoutId id="2147484776" r:id="rId19"/>
    <p:sldLayoutId id="2147484777" r:id="rId20"/>
    <p:sldLayoutId id="2147484778" r:id="rId21"/>
    <p:sldLayoutId id="2147484798" r:id="rId22"/>
    <p:sldLayoutId id="2147484780" r:id="rId23"/>
    <p:sldLayoutId id="2147484781" r:id="rId24"/>
    <p:sldLayoutId id="2147484782" r:id="rId25"/>
    <p:sldLayoutId id="2147484785" r:id="rId26"/>
    <p:sldLayoutId id="2147484786" r:id="rId27"/>
    <p:sldLayoutId id="2147484787" r:id="rId28"/>
    <p:sldLayoutId id="2147484788" r:id="rId29"/>
    <p:sldLayoutId id="2147484789" r:id="rId30"/>
    <p:sldLayoutId id="2147484790" r:id="rId31"/>
    <p:sldLayoutId id="2147484791" r:id="rId32"/>
    <p:sldLayoutId id="2147484792" r:id="rId33"/>
    <p:sldLayoutId id="2147484793" r:id="rId34"/>
    <p:sldLayoutId id="2147484794" r:id="rId35"/>
  </p:sldLayoutIdLst>
  <p:transition/>
  <p:timing>
    <p:tnLst>
      <p:par>
        <p:cTn id="1" dur="indefinite" restart="never" nodeType="tmRoot"/>
      </p:par>
    </p:tnLst>
  </p:timing>
  <p:hf sldNum="0" hdr="0" ftr="0" dt="0"/>
  <p:txStyles>
    <p:title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p:titleStyle>
    <p:bodyStyle>
      <a:lvl1pPr marL="274306" marR="0" indent="-274306" algn="l" rtl="0" eaLnBrk="1" fontAlgn="base" hangingPunct="1">
        <a:lnSpc>
          <a:spcPct val="100000"/>
        </a:lnSpc>
        <a:spcBef>
          <a:spcPts val="0"/>
        </a:spcBef>
        <a:spcAft>
          <a:spcPts val="1200"/>
        </a:spcAft>
        <a:buClr>
          <a:srgbClr val="00529B"/>
        </a:buClr>
        <a:buSzPct val="90000"/>
        <a:buFont typeface="Wingdings" panose="05000000000000000000" pitchFamily="2" charset="2"/>
        <a:buChar char="§"/>
        <a:defRPr lang="en-US" sz="2800" dirty="0" smtClean="0">
          <a:solidFill>
            <a:schemeClr val="tx1"/>
          </a:solidFill>
          <a:latin typeface="+mn-lt"/>
          <a:ea typeface="+mn-ea"/>
          <a:cs typeface="+mn-cs"/>
        </a:defRPr>
      </a:lvl1pPr>
      <a:lvl2pPr marL="640080" marR="0" indent="-274320" algn="l" rtl="0" eaLnBrk="1" fontAlgn="base" hangingPunct="1">
        <a:lnSpc>
          <a:spcPct val="100000"/>
        </a:lnSpc>
        <a:spcBef>
          <a:spcPts val="0"/>
        </a:spcBef>
        <a:spcAft>
          <a:spcPts val="1200"/>
        </a:spcAft>
        <a:buClrTx/>
        <a:buSzPct val="90000"/>
        <a:buFont typeface="Arial" panose="020B0604020202020204" pitchFamily="34" charset="0"/>
        <a:buChar char="–"/>
        <a:tabLst/>
        <a:defRPr lang="en-US" sz="2400" dirty="0" smtClean="0">
          <a:solidFill>
            <a:schemeClr val="tx1"/>
          </a:solidFill>
          <a:latin typeface="+mn-lt"/>
          <a:ea typeface="+mn-ea"/>
          <a:cs typeface="+mn-cs"/>
        </a:defRPr>
      </a:lvl2pPr>
      <a:lvl3pPr marL="91440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3pPr>
      <a:lvl4pPr marL="1234440" marR="0" indent="-274320" algn="l" rtl="0" eaLnBrk="1" fontAlgn="base" hangingPunct="1">
        <a:lnSpc>
          <a:spcPct val="100000"/>
        </a:lnSpc>
        <a:spcBef>
          <a:spcPts val="0"/>
        </a:spcBef>
        <a:spcAft>
          <a:spcPts val="1200"/>
        </a:spcAft>
        <a:buClrTx/>
        <a:buSzPct val="90000"/>
        <a:buFont typeface="Arial" panose="020B0604020202020204" pitchFamily="34" charset="0"/>
        <a:buChar char="–"/>
        <a:defRPr lang="en-US" sz="2200" baseline="0" dirty="0" smtClean="0">
          <a:solidFill>
            <a:schemeClr val="tx1"/>
          </a:solidFill>
          <a:latin typeface="+mn-lt"/>
          <a:ea typeface="+mn-ea"/>
          <a:cs typeface="+mn-cs"/>
        </a:defRPr>
      </a:lvl4pPr>
      <a:lvl5pPr marL="150876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5pPr>
      <a:lvl6pPr marL="1954115"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293"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471"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648"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056">
          <p15:clr>
            <a:srgbClr val="FDE53C"/>
          </p15:clr>
        </p15:guide>
        <p15:guide id="2" pos="192">
          <p15:clr>
            <a:srgbClr val="FDE53C"/>
          </p15:clr>
        </p15:guide>
        <p15:guide id="3" pos="7484">
          <p15:clr>
            <a:srgbClr val="FDE53C"/>
          </p15:clr>
        </p15:guide>
        <p15:guide id="4" orient="horz" pos="3906">
          <p15:clr>
            <a:srgbClr val="FDE53C"/>
          </p15:clr>
        </p15:guide>
        <p15:guide id="5" pos="5120">
          <p15:clr>
            <a:srgbClr val="5ACBF0"/>
          </p15:clr>
        </p15:guide>
        <p15:guide id="6" orient="horz" pos="3704">
          <p15:clr>
            <a:srgbClr val="FBAE40"/>
          </p15:clr>
        </p15:guide>
        <p15:guide id="7" pos="2561">
          <p15:clr>
            <a:srgbClr val="5ACBF0"/>
          </p15:clr>
        </p15:guide>
        <p15:guide id="8" orient="horz" pos="1440">
          <p15:clr>
            <a:srgbClr val="5ACBF0"/>
          </p15:clr>
        </p15:guide>
        <p15:guide id="9" orient="horz" pos="2880">
          <p15:clr>
            <a:srgbClr val="5ACBF0"/>
          </p15:clr>
        </p15:guide>
        <p15:guide id="11" orient="horz" pos="834" userDrawn="1">
          <p15:clr>
            <a:srgbClr val="FDE53C"/>
          </p15:clr>
        </p15:guide>
        <p15:guide id="12" orient="horz" pos="4111" userDrawn="1">
          <p15:clr>
            <a:srgbClr val="FDE53C"/>
          </p15:clr>
        </p15:guide>
        <p15:guide id="13" orient="horz" pos="772" userDrawn="1">
          <p15:clr>
            <a:srgbClr val="FDE53C"/>
          </p15:clr>
        </p15:guide>
        <p15:guide id="14" orient="horz" pos="198" userDrawn="1">
          <p15:clr>
            <a:srgbClr val="FDE53C"/>
          </p15:clr>
        </p15:guide>
        <p15:guide id="15" pos="3840" userDrawn="1">
          <p15:clr>
            <a:srgbClr val="A4A3A4"/>
          </p15:clr>
        </p15:guide>
        <p15:guide id="16" orient="horz" pos="2160" userDrawn="1">
          <p15:clr>
            <a:srgbClr val="A4A3A4"/>
          </p15:clr>
        </p15:guide>
        <p15:guide id="17" pos="3774" userDrawn="1">
          <p15:clr>
            <a:srgbClr val="FDE53C"/>
          </p15:clr>
        </p15:guide>
        <p15:guide id="18" pos="3906" userDrawn="1">
          <p15:clr>
            <a:srgbClr val="FDE53C"/>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lumMod val="95000"/>
          </a:schemeClr>
        </a:solidFill>
        <a:effectLst/>
      </p:bgPr>
    </p:bg>
    <p:spTree>
      <p:nvGrpSpPr>
        <p:cNvPr id="1" name=""/>
        <p:cNvGrpSpPr/>
        <p:nvPr/>
      </p:nvGrpSpPr>
      <p:grpSpPr>
        <a:xfrm>
          <a:off x="0" y="0"/>
          <a:ext cx="0" cy="0"/>
          <a:chOff x="0" y="0"/>
          <a:chExt cx="0" cy="0"/>
        </a:xfrm>
      </p:grpSpPr>
      <p:sp>
        <p:nvSpPr>
          <p:cNvPr id="16" name="Rectangle 53"/>
          <p:cNvSpPr>
            <a:spLocks noGrp="1" noChangeArrowheads="1"/>
          </p:cNvSpPr>
          <p:nvPr>
            <p:ph type="title"/>
          </p:nvPr>
        </p:nvSpPr>
        <p:spPr bwMode="auto">
          <a:xfrm>
            <a:off x="304800" y="228600"/>
            <a:ext cx="11576050" cy="535531"/>
          </a:xfrm>
          <a:prstGeom prst="rect">
            <a:avLst/>
          </a:prstGeom>
          <a:noFill/>
          <a:ln w="9525" algn="ctr">
            <a:noFill/>
            <a:miter lim="800000"/>
            <a:headEnd/>
            <a:tailEnd/>
          </a:ln>
        </p:spPr>
        <p:txBody>
          <a:bodyPr vert="horz" wrap="square" lIns="0" tIns="91440" rIns="0" bIns="0" numCol="1" anchor="t" anchorCtr="0" compatLnSpc="1">
            <a:prstTxWarp prst="textNoShape">
              <a:avLst/>
            </a:prstTxWarp>
            <a:spAutoFit/>
          </a:bodyPr>
          <a:lstStyle/>
          <a:p>
            <a:pPr lvl="0"/>
            <a:r>
              <a:rPr lang="en-US" smtClean="0"/>
              <a:t>Click to edit Master title style</a:t>
            </a:r>
            <a:endParaRPr lang="en-US" dirty="0" smtClean="0"/>
          </a:p>
        </p:txBody>
      </p:sp>
      <p:sp>
        <p:nvSpPr>
          <p:cNvPr id="2" name="Text Placeholder 1"/>
          <p:cNvSpPr>
            <a:spLocks noGrp="1"/>
          </p:cNvSpPr>
          <p:nvPr userDrawn="1">
            <p:ph type="body" idx="1"/>
          </p:nvPr>
        </p:nvSpPr>
        <p:spPr bwMode="gray">
          <a:xfrm>
            <a:off x="304800" y="1325564"/>
            <a:ext cx="11576050" cy="4554536"/>
          </a:xfrm>
          <a:prstGeom prst="rect">
            <a:avLst/>
          </a:prstGeom>
        </p:spPr>
        <p:txBody>
          <a:bodyPr vert="horz" lIns="0" tIns="0" rIns="4572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lang="en-US" smtClean="0">
                <a:solidFill>
                  <a:srgbClr val="B2B2B2"/>
                </a:solidFill>
              </a:rPr>
              <a:pPr algn="l">
                <a:spcBef>
                  <a:spcPts val="0"/>
                </a:spcBef>
                <a:spcAft>
                  <a:spcPts val="600"/>
                </a:spcAft>
                <a:tabLst>
                  <a:tab pos="228600" algn="l"/>
                </a:tabLst>
              </a:pPr>
              <a:t>‹#›</a:t>
            </a:fld>
            <a:r>
              <a:rPr lang="en-US" dirty="0" smtClean="0">
                <a:solidFill>
                  <a:srgbClr val="B2B2B2"/>
                </a:solidFill>
              </a:rPr>
              <a:t>	© 2018 Gartner, Inc. and/or its affiliates. All rights reserved.</a:t>
            </a:r>
            <a:endParaRPr lang="en-US" dirty="0">
              <a:solidFill>
                <a:srgbClr val="B2B2B2"/>
              </a:solidFill>
            </a:endParaRPr>
          </a:p>
        </p:txBody>
      </p:sp>
      <p:pic>
        <p:nvPicPr>
          <p:cNvPr id="12" name="Gartner Logo"/>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bwMode="gray">
          <a:xfrm>
            <a:off x="10460359" y="6200775"/>
            <a:ext cx="1420491" cy="323116"/>
          </a:xfrm>
          <a:prstGeom prst="rect">
            <a:avLst/>
          </a:prstGeom>
        </p:spPr>
      </p:pic>
    </p:spTree>
    <p:extLst>
      <p:ext uri="{BB962C8B-B14F-4D97-AF65-F5344CB8AC3E}">
        <p14:creationId xmlns:p14="http://schemas.microsoft.com/office/powerpoint/2010/main" val="2189380157"/>
      </p:ext>
    </p:extLst>
  </p:cSld>
  <p:clrMap bg1="lt1" tx1="dk1" bg2="lt2" tx2="dk2" accent1="accent1" accent2="accent2" accent3="accent3" accent4="accent4" accent5="accent5" accent6="accent6" hlink="hlink" folHlink="folHlink"/>
  <p:sldLayoutIdLst>
    <p:sldLayoutId id="2147484829" r:id="rId1"/>
    <p:sldLayoutId id="2147484830" r:id="rId2"/>
    <p:sldLayoutId id="2147484831" r:id="rId3"/>
    <p:sldLayoutId id="2147484806" r:id="rId4"/>
    <p:sldLayoutId id="2147484807" r:id="rId5"/>
    <p:sldLayoutId id="2147484808" r:id="rId6"/>
    <p:sldLayoutId id="2147484809" r:id="rId7"/>
    <p:sldLayoutId id="2147484810" r:id="rId8"/>
    <p:sldLayoutId id="2147484811" r:id="rId9"/>
    <p:sldLayoutId id="2147484812" r:id="rId10"/>
    <p:sldLayoutId id="2147484813" r:id="rId11"/>
    <p:sldLayoutId id="2147484814" r:id="rId12"/>
    <p:sldLayoutId id="2147484815" r:id="rId13"/>
    <p:sldLayoutId id="2147484816" r:id="rId14"/>
    <p:sldLayoutId id="2147484817" r:id="rId15"/>
    <p:sldLayoutId id="2147484818" r:id="rId16"/>
    <p:sldLayoutId id="2147484819" r:id="rId17"/>
    <p:sldLayoutId id="2147484820" r:id="rId18"/>
    <p:sldLayoutId id="2147484821" r:id="rId19"/>
    <p:sldLayoutId id="2147484822" r:id="rId20"/>
    <p:sldLayoutId id="2147484823" r:id="rId21"/>
    <p:sldLayoutId id="2147484824" r:id="rId22"/>
    <p:sldLayoutId id="2147484825" r:id="rId23"/>
    <p:sldLayoutId id="2147484826" r:id="rId24"/>
    <p:sldLayoutId id="2147484827" r:id="rId25"/>
    <p:sldLayoutId id="2147484828" r:id="rId26"/>
  </p:sldLayoutIdLst>
  <p:transition/>
  <p:timing>
    <p:tnLst>
      <p:par>
        <p:cTn id="1" dur="indefinite" restart="never" nodeType="tmRoot"/>
      </p:par>
    </p:tnLst>
  </p:timing>
  <p:hf sldNum="0" hdr="0" ftr="0" dt="0"/>
  <p:txStyles>
    <p:title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p:titleStyle>
    <p:bodyStyle>
      <a:lvl1pPr marL="274306" marR="0" indent="-274306" algn="l" rtl="0" eaLnBrk="1" fontAlgn="base" hangingPunct="1">
        <a:lnSpc>
          <a:spcPct val="100000"/>
        </a:lnSpc>
        <a:spcBef>
          <a:spcPts val="0"/>
        </a:spcBef>
        <a:spcAft>
          <a:spcPts val="1200"/>
        </a:spcAft>
        <a:buClr>
          <a:srgbClr val="00529B"/>
        </a:buClr>
        <a:buSzPct val="90000"/>
        <a:buFont typeface="Wingdings" panose="05000000000000000000" pitchFamily="2" charset="2"/>
        <a:buChar char="§"/>
        <a:defRPr lang="en-US" sz="2800" dirty="0" smtClean="0">
          <a:solidFill>
            <a:schemeClr val="tx1"/>
          </a:solidFill>
          <a:latin typeface="+mn-lt"/>
          <a:ea typeface="+mn-ea"/>
          <a:cs typeface="+mn-cs"/>
        </a:defRPr>
      </a:lvl1pPr>
      <a:lvl2pPr marL="640080" marR="0" indent="-274320" algn="l" rtl="0" eaLnBrk="1" fontAlgn="base" hangingPunct="1">
        <a:lnSpc>
          <a:spcPct val="100000"/>
        </a:lnSpc>
        <a:spcBef>
          <a:spcPts val="0"/>
        </a:spcBef>
        <a:spcAft>
          <a:spcPts val="1200"/>
        </a:spcAft>
        <a:buClrTx/>
        <a:buSzPct val="90000"/>
        <a:buFont typeface="Arial" panose="020B0604020202020204" pitchFamily="34" charset="0"/>
        <a:buChar char="–"/>
        <a:tabLst/>
        <a:defRPr lang="en-US" sz="2400" dirty="0" smtClean="0">
          <a:solidFill>
            <a:schemeClr val="tx1"/>
          </a:solidFill>
          <a:latin typeface="+mn-lt"/>
          <a:ea typeface="+mn-ea"/>
          <a:cs typeface="+mn-cs"/>
        </a:defRPr>
      </a:lvl2pPr>
      <a:lvl3pPr marL="91440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3pPr>
      <a:lvl4pPr marL="1234440" marR="0" indent="-274320" algn="l" rtl="0" eaLnBrk="1" fontAlgn="base" hangingPunct="1">
        <a:lnSpc>
          <a:spcPct val="100000"/>
        </a:lnSpc>
        <a:spcBef>
          <a:spcPts val="0"/>
        </a:spcBef>
        <a:spcAft>
          <a:spcPts val="1200"/>
        </a:spcAft>
        <a:buClrTx/>
        <a:buSzPct val="90000"/>
        <a:buFont typeface="Arial" panose="020B0604020202020204" pitchFamily="34" charset="0"/>
        <a:buChar char="–"/>
        <a:defRPr lang="en-US" sz="2200" baseline="0" dirty="0" smtClean="0">
          <a:solidFill>
            <a:schemeClr val="tx1"/>
          </a:solidFill>
          <a:latin typeface="+mn-lt"/>
          <a:ea typeface="+mn-ea"/>
          <a:cs typeface="+mn-cs"/>
        </a:defRPr>
      </a:lvl4pPr>
      <a:lvl5pPr marL="150876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5pPr>
      <a:lvl6pPr marL="1954115"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293"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471"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648"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056">
          <p15:clr>
            <a:srgbClr val="FDE53C"/>
          </p15:clr>
        </p15:guide>
        <p15:guide id="2" pos="192">
          <p15:clr>
            <a:srgbClr val="FDE53C"/>
          </p15:clr>
        </p15:guide>
        <p15:guide id="3" pos="7484">
          <p15:clr>
            <a:srgbClr val="FDE53C"/>
          </p15:clr>
        </p15:guide>
        <p15:guide id="4" orient="horz" pos="3906">
          <p15:clr>
            <a:srgbClr val="FDE53C"/>
          </p15:clr>
        </p15:guide>
        <p15:guide id="5" pos="5120">
          <p15:clr>
            <a:srgbClr val="5ACBF0"/>
          </p15:clr>
        </p15:guide>
        <p15:guide id="6" orient="horz" pos="3704">
          <p15:clr>
            <a:srgbClr val="FBAE40"/>
          </p15:clr>
        </p15:guide>
        <p15:guide id="7" pos="2561">
          <p15:clr>
            <a:srgbClr val="5ACBF0"/>
          </p15:clr>
        </p15:guide>
        <p15:guide id="8" orient="horz" pos="1440">
          <p15:clr>
            <a:srgbClr val="5ACBF0"/>
          </p15:clr>
        </p15:guide>
        <p15:guide id="9" orient="horz" pos="2880">
          <p15:clr>
            <a:srgbClr val="5ACBF0"/>
          </p15:clr>
        </p15:guide>
        <p15:guide id="10" orient="horz" pos="834">
          <p15:clr>
            <a:srgbClr val="FDE53C"/>
          </p15:clr>
        </p15:guide>
        <p15:guide id="11" orient="horz" pos="4111">
          <p15:clr>
            <a:srgbClr val="FDE53C"/>
          </p15:clr>
        </p15:guide>
        <p15:guide id="12" orient="horz" pos="772">
          <p15:clr>
            <a:srgbClr val="FDE53C"/>
          </p15:clr>
        </p15:guide>
        <p15:guide id="13" pos="3840">
          <p15:clr>
            <a:srgbClr val="A4A3A4"/>
          </p15:clr>
        </p15:guide>
        <p15:guide id="14" orient="horz" pos="2160">
          <p15:clr>
            <a:srgbClr val="A4A3A4"/>
          </p15:clr>
        </p15:guide>
        <p15:guide id="15" pos="3774">
          <p15:clr>
            <a:srgbClr val="FDE53C"/>
          </p15:clr>
        </p15:guide>
        <p15:guide id="16" pos="3906">
          <p15:clr>
            <a:srgbClr val="FDE53C"/>
          </p15:clr>
        </p15:guide>
        <p15:guide id="0" orient="horz" pos="195" userDrawn="1">
          <p15:clr>
            <a:srgbClr val="FDE53C"/>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8"/>
            </p:custDataLs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spid="_x0000_s5128" name="think-cell Slide" r:id="rId39" imgW="270" imgH="270" progId="TCLayout.ActiveDocument.1">
                  <p:embed/>
                </p:oleObj>
              </mc:Choice>
              <mc:Fallback>
                <p:oleObj name="think-cell Slide" r:id="rId39" imgW="270" imgH="270" progId="TCLayout.ActiveDocument.1">
                  <p:embed/>
                  <p:pic>
                    <p:nvPicPr>
                      <p:cNvPr id="0" name=""/>
                      <p:cNvPicPr/>
                      <p:nvPr/>
                    </p:nvPicPr>
                    <p:blipFill>
                      <a:blip r:embed="rId40"/>
                      <a:stretch>
                        <a:fillRect/>
                      </a:stretch>
                    </p:blipFill>
                    <p:spPr>
                      <a:xfrm>
                        <a:off x="1589" y="1590"/>
                        <a:ext cx="1587" cy="1587"/>
                      </a:xfrm>
                      <a:prstGeom prst="rect">
                        <a:avLst/>
                      </a:prstGeom>
                    </p:spPr>
                  </p:pic>
                </p:oleObj>
              </mc:Fallback>
            </mc:AlternateContent>
          </a:graphicData>
        </a:graphic>
      </p:graphicFrame>
      <p:sp>
        <p:nvSpPr>
          <p:cNvPr id="16" name="Rectangle 53"/>
          <p:cNvSpPr>
            <a:spLocks noGrp="1" noChangeArrowheads="1"/>
          </p:cNvSpPr>
          <p:nvPr>
            <p:ph type="title"/>
          </p:nvPr>
        </p:nvSpPr>
        <p:spPr bwMode="auto">
          <a:xfrm>
            <a:off x="304800" y="228601"/>
            <a:ext cx="11576051" cy="424732"/>
          </a:xfrm>
          <a:prstGeom prst="rect">
            <a:avLst/>
          </a:prstGeom>
          <a:noFill/>
          <a:ln w="9525" algn="ctr">
            <a:noFill/>
            <a:miter lim="800000"/>
            <a:headEnd/>
            <a:tailEnd/>
          </a:ln>
        </p:spPr>
        <p:txBody>
          <a:bodyPr vert="horz" wrap="square" lIns="0" tIns="91440" rIns="0" bIns="0" numCol="1" anchor="t" anchorCtr="0" compatLnSpc="1">
            <a:prstTxWarp prst="textNoShape">
              <a:avLst/>
            </a:prstTxWarp>
            <a:spAutoFit/>
          </a:bodyPr>
          <a:lstStyle/>
          <a:p>
            <a:pPr lvl="0"/>
            <a:r>
              <a:rPr lang="en-US" smtClean="0"/>
              <a:t>Click to edit Master title style</a:t>
            </a:r>
            <a:endParaRPr lang="en-US" dirty="0" smtClean="0"/>
          </a:p>
        </p:txBody>
      </p:sp>
      <p:sp>
        <p:nvSpPr>
          <p:cNvPr id="2" name="Text Placeholder 1"/>
          <p:cNvSpPr>
            <a:spLocks noGrp="1"/>
          </p:cNvSpPr>
          <p:nvPr userDrawn="1">
            <p:ph type="body" idx="1"/>
          </p:nvPr>
        </p:nvSpPr>
        <p:spPr bwMode="gray">
          <a:xfrm>
            <a:off x="304800" y="1325564"/>
            <a:ext cx="11576051" cy="4554536"/>
          </a:xfrm>
          <a:prstGeom prst="rect">
            <a:avLst/>
          </a:prstGeom>
        </p:spPr>
        <p:txBody>
          <a:bodyPr vert="horz" lIns="0" tIns="0" rIns="4572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12"/>
          <p:cNvSpPr txBox="1">
            <a:spLocks/>
          </p:cNvSpPr>
          <p:nvPr userDrawn="1"/>
        </p:nvSpPr>
        <p:spPr bwMode="gray">
          <a:xfrm>
            <a:off x="304801" y="6470328"/>
            <a:ext cx="2957512" cy="72712"/>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450"/>
              </a:spcAft>
              <a:tabLst>
                <a:tab pos="171450" algn="l"/>
              </a:tabLst>
            </a:pPr>
            <a:fld id="{46808349-582F-4D2B-AF22-1E3714E0589A}" type="slidenum">
              <a:rPr sz="525">
                <a:solidFill>
                  <a:srgbClr val="B2B2B2"/>
                </a:solidFill>
              </a:rPr>
              <a:pPr algn="l">
                <a:spcBef>
                  <a:spcPts val="0"/>
                </a:spcBef>
                <a:spcAft>
                  <a:spcPts val="450"/>
                </a:spcAft>
                <a:tabLst>
                  <a:tab pos="171450" algn="l"/>
                </a:tabLst>
              </a:pPr>
              <a:t>‹#›</a:t>
            </a:fld>
            <a:r>
              <a:rPr sz="525" dirty="0">
                <a:solidFill>
                  <a:srgbClr val="B2B2B2"/>
                </a:solidFill>
              </a:rPr>
              <a:t>	© 2016 Gartner, Inc. and/or its affiliates. All rights reserved.</a:t>
            </a:r>
            <a:endParaRPr sz="525" dirty="0">
              <a:solidFill>
                <a:srgbClr val="B2B2B2"/>
              </a:solidFill>
            </a:endParaRPr>
          </a:p>
        </p:txBody>
      </p:sp>
      <p:pic>
        <p:nvPicPr>
          <p:cNvPr id="12" name="Picture 11"/>
          <p:cNvPicPr>
            <a:picLocks noChangeAspect="1"/>
          </p:cNvPicPr>
          <p:nvPr userDrawn="1"/>
        </p:nvPicPr>
        <p:blipFill>
          <a:blip r:embed="rId41" cstate="screen">
            <a:extLst>
              <a:ext uri="{28A0092B-C50C-407E-A947-70E740481C1C}">
                <a14:useLocalDpi xmlns:a14="http://schemas.microsoft.com/office/drawing/2010/main"/>
              </a:ext>
            </a:extLst>
          </a:blip>
          <a:stretch>
            <a:fillRect/>
          </a:stretch>
        </p:blipFill>
        <p:spPr bwMode="gray">
          <a:xfrm>
            <a:off x="10123735" y="6214534"/>
            <a:ext cx="1757116" cy="309357"/>
          </a:xfrm>
          <a:prstGeom prst="rect">
            <a:avLst/>
          </a:prstGeom>
        </p:spPr>
      </p:pic>
    </p:spTree>
    <p:extLst>
      <p:ext uri="{BB962C8B-B14F-4D97-AF65-F5344CB8AC3E}">
        <p14:creationId xmlns:p14="http://schemas.microsoft.com/office/powerpoint/2010/main" val="478364400"/>
      </p:ext>
    </p:extLst>
  </p:cSld>
  <p:clrMap bg1="lt1" tx1="dk1" bg2="lt2" tx2="dk2" accent1="accent1" accent2="accent2" accent3="accent3" accent4="accent4" accent5="accent5" accent6="accent6" hlink="hlink" folHlink="folHlink"/>
  <p:sldLayoutIdLst>
    <p:sldLayoutId id="2147484833" r:id="rId1"/>
    <p:sldLayoutId id="2147484834" r:id="rId2"/>
    <p:sldLayoutId id="2147484835" r:id="rId3"/>
    <p:sldLayoutId id="2147484836" r:id="rId4"/>
    <p:sldLayoutId id="2147484837" r:id="rId5"/>
    <p:sldLayoutId id="2147484838" r:id="rId6"/>
    <p:sldLayoutId id="2147484839" r:id="rId7"/>
    <p:sldLayoutId id="2147484840" r:id="rId8"/>
    <p:sldLayoutId id="2147484841" r:id="rId9"/>
    <p:sldLayoutId id="2147484842" r:id="rId10"/>
    <p:sldLayoutId id="2147484843" r:id="rId11"/>
    <p:sldLayoutId id="2147484844" r:id="rId12"/>
    <p:sldLayoutId id="2147484845" r:id="rId13"/>
    <p:sldLayoutId id="2147484846" r:id="rId14"/>
    <p:sldLayoutId id="2147484847" r:id="rId15"/>
    <p:sldLayoutId id="2147484848" r:id="rId16"/>
    <p:sldLayoutId id="2147484849" r:id="rId17"/>
    <p:sldLayoutId id="2147484850" r:id="rId18"/>
    <p:sldLayoutId id="2147484851" r:id="rId19"/>
    <p:sldLayoutId id="2147484852" r:id="rId20"/>
    <p:sldLayoutId id="2147484853" r:id="rId21"/>
    <p:sldLayoutId id="2147484854" r:id="rId22"/>
    <p:sldLayoutId id="2147484855" r:id="rId23"/>
    <p:sldLayoutId id="2147484856" r:id="rId24"/>
    <p:sldLayoutId id="2147484857" r:id="rId25"/>
    <p:sldLayoutId id="2147484858" r:id="rId26"/>
    <p:sldLayoutId id="2147484859" r:id="rId27"/>
    <p:sldLayoutId id="2147484860" r:id="rId28"/>
    <p:sldLayoutId id="2147484861" r:id="rId29"/>
    <p:sldLayoutId id="2147484862" r:id="rId30"/>
    <p:sldLayoutId id="2147484863" r:id="rId31"/>
    <p:sldLayoutId id="2147484864" r:id="rId32"/>
    <p:sldLayoutId id="2147484865" r:id="rId33"/>
    <p:sldLayoutId id="2147484866" r:id="rId34"/>
    <p:sldLayoutId id="2147484867" r:id="rId35"/>
  </p:sldLayoutIdLst>
  <p:transition/>
  <p:timing>
    <p:tnLst>
      <p:par>
        <p:cTn id="1" dur="indefinite" restart="never" nodeType="tmRoot"/>
      </p:par>
    </p:tnLst>
  </p:timing>
  <p:hf sldNum="0" hdr="0" ftr="0" dt="0"/>
  <p:txStyles>
    <p:titleStyle>
      <a:lvl1pPr marL="0" marR="0" indent="0" algn="l" rtl="0" eaLnBrk="1" fontAlgn="base" hangingPunct="1">
        <a:lnSpc>
          <a:spcPct val="90000"/>
        </a:lnSpc>
        <a:spcBef>
          <a:spcPct val="0"/>
        </a:spcBef>
        <a:spcAft>
          <a:spcPct val="0"/>
        </a:spcAft>
        <a:defRPr lang="en-US" sz="2400" b="1" dirty="0" smtClean="0">
          <a:solidFill>
            <a:srgbClr val="00529B"/>
          </a:solidFill>
          <a:latin typeface="+mj-lt"/>
          <a:ea typeface="+mj-ea"/>
          <a:cs typeface="+mj-cs"/>
        </a:defRPr>
      </a:lvl1pPr>
      <a:lvl2pPr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5pPr>
      <a:lvl6pPr marL="342884"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6pPr>
      <a:lvl7pPr marL="685766"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7pPr>
      <a:lvl8pPr marL="1028649"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8pPr>
      <a:lvl9pPr marL="1371532" algn="l" rtl="0" eaLnBrk="1" fontAlgn="base" hangingPunct="1">
        <a:spcBef>
          <a:spcPct val="0"/>
        </a:spcBef>
        <a:spcAft>
          <a:spcPct val="0"/>
        </a:spcAft>
        <a:defRPr sz="2400" b="1">
          <a:solidFill>
            <a:srgbClr val="00529B"/>
          </a:solidFill>
          <a:latin typeface="Arial" charset="0"/>
          <a:ea typeface="Arial Unicode MS" pitchFamily="34" charset="-128"/>
          <a:cs typeface="Arial Unicode MS" pitchFamily="34" charset="-128"/>
        </a:defRPr>
      </a:lvl9pPr>
    </p:titleStyle>
    <p:bodyStyle>
      <a:lvl1pPr marL="205730" marR="0" indent="-205730" algn="l" rtl="0" eaLnBrk="1" fontAlgn="base" hangingPunct="1">
        <a:lnSpc>
          <a:spcPct val="100000"/>
        </a:lnSpc>
        <a:spcBef>
          <a:spcPts val="0"/>
        </a:spcBef>
        <a:spcAft>
          <a:spcPts val="900"/>
        </a:spcAft>
        <a:buClr>
          <a:srgbClr val="00529B"/>
        </a:buClr>
        <a:buSzPct val="90000"/>
        <a:buFont typeface="Wingdings" panose="05000000000000000000" pitchFamily="2" charset="2"/>
        <a:buChar char="§"/>
        <a:defRPr lang="en-US" sz="2100" dirty="0" smtClean="0">
          <a:solidFill>
            <a:schemeClr val="tx1"/>
          </a:solidFill>
          <a:latin typeface="+mn-lt"/>
          <a:ea typeface="+mn-ea"/>
          <a:cs typeface="+mn-cs"/>
        </a:defRPr>
      </a:lvl1pPr>
      <a:lvl2pPr marL="480060" marR="0" indent="-205740" algn="l" rtl="0" eaLnBrk="1" fontAlgn="base" hangingPunct="1">
        <a:lnSpc>
          <a:spcPct val="100000"/>
        </a:lnSpc>
        <a:spcBef>
          <a:spcPts val="0"/>
        </a:spcBef>
        <a:spcAft>
          <a:spcPts val="900"/>
        </a:spcAft>
        <a:buClrTx/>
        <a:buSzPct val="90000"/>
        <a:buFont typeface="Arial" panose="020B0604020202020204" pitchFamily="34" charset="0"/>
        <a:buChar char="–"/>
        <a:tabLst/>
        <a:defRPr lang="en-US" sz="1800" dirty="0" smtClean="0">
          <a:solidFill>
            <a:schemeClr val="tx1"/>
          </a:solidFill>
          <a:latin typeface="+mn-lt"/>
          <a:ea typeface="+mn-ea"/>
          <a:cs typeface="+mn-cs"/>
        </a:defRPr>
      </a:lvl2pPr>
      <a:lvl3pPr marL="685800" marR="0" indent="-205740" algn="l" rtl="0" eaLnBrk="1" fontAlgn="base" hangingPunct="1">
        <a:lnSpc>
          <a:spcPct val="100000"/>
        </a:lnSpc>
        <a:spcBef>
          <a:spcPts val="0"/>
        </a:spcBef>
        <a:spcAft>
          <a:spcPts val="900"/>
        </a:spcAft>
        <a:buClrTx/>
        <a:buSzPct val="90000"/>
        <a:buFont typeface="Wingdings" panose="05000000000000000000" pitchFamily="2" charset="2"/>
        <a:buChar char="§"/>
        <a:defRPr lang="en-US" sz="1650" dirty="0" smtClean="0">
          <a:solidFill>
            <a:schemeClr val="tx1"/>
          </a:solidFill>
          <a:latin typeface="+mn-lt"/>
          <a:ea typeface="+mn-ea"/>
          <a:cs typeface="+mn-cs"/>
        </a:defRPr>
      </a:lvl3pPr>
      <a:lvl4pPr marL="925830" marR="0" indent="-205740" algn="l" rtl="0" eaLnBrk="1" fontAlgn="base" hangingPunct="1">
        <a:lnSpc>
          <a:spcPct val="100000"/>
        </a:lnSpc>
        <a:spcBef>
          <a:spcPts val="0"/>
        </a:spcBef>
        <a:spcAft>
          <a:spcPts val="900"/>
        </a:spcAft>
        <a:buClrTx/>
        <a:buSzPct val="90000"/>
        <a:buFont typeface="Arial" panose="020B0604020202020204" pitchFamily="34" charset="0"/>
        <a:buChar char="–"/>
        <a:defRPr lang="en-US" sz="1650" baseline="0" dirty="0" smtClean="0">
          <a:solidFill>
            <a:schemeClr val="tx1"/>
          </a:solidFill>
          <a:latin typeface="+mn-lt"/>
          <a:ea typeface="+mn-ea"/>
          <a:cs typeface="+mn-cs"/>
        </a:defRPr>
      </a:lvl4pPr>
      <a:lvl5pPr marL="1131570" marR="0" indent="-205740" algn="l" rtl="0" eaLnBrk="1" fontAlgn="base" hangingPunct="1">
        <a:lnSpc>
          <a:spcPct val="100000"/>
        </a:lnSpc>
        <a:spcBef>
          <a:spcPts val="0"/>
        </a:spcBef>
        <a:spcAft>
          <a:spcPts val="900"/>
        </a:spcAft>
        <a:buClrTx/>
        <a:buSzPct val="90000"/>
        <a:buFont typeface="Wingdings" panose="05000000000000000000" pitchFamily="2" charset="2"/>
        <a:buChar char="§"/>
        <a:defRPr lang="en-US" sz="1650" dirty="0" smtClean="0">
          <a:solidFill>
            <a:schemeClr val="tx1"/>
          </a:solidFill>
          <a:latin typeface="+mn-lt"/>
          <a:ea typeface="+mn-ea"/>
          <a:cs typeface="+mn-cs"/>
        </a:defRPr>
      </a:lvl5pPr>
      <a:lvl6pPr marL="1465586" indent="-129773" algn="l" rtl="0" eaLnBrk="1" fontAlgn="base" hangingPunct="1">
        <a:lnSpc>
          <a:spcPct val="90000"/>
        </a:lnSpc>
        <a:spcBef>
          <a:spcPct val="30000"/>
        </a:spcBef>
        <a:spcAft>
          <a:spcPct val="10000"/>
        </a:spcAft>
        <a:buClr>
          <a:schemeClr val="tx1"/>
        </a:buClr>
        <a:buFont typeface="Times" pitchFamily="18" charset="0"/>
        <a:buChar char="•"/>
        <a:defRPr sz="1500">
          <a:solidFill>
            <a:schemeClr val="tx1"/>
          </a:solidFill>
          <a:latin typeface="+mn-lt"/>
          <a:ea typeface="+mn-ea"/>
          <a:cs typeface="+mn-cs"/>
        </a:defRPr>
      </a:lvl6pPr>
      <a:lvl7pPr marL="1808470" indent="-129773" algn="l" rtl="0" eaLnBrk="1" fontAlgn="base" hangingPunct="1">
        <a:lnSpc>
          <a:spcPct val="90000"/>
        </a:lnSpc>
        <a:spcBef>
          <a:spcPct val="30000"/>
        </a:spcBef>
        <a:spcAft>
          <a:spcPct val="10000"/>
        </a:spcAft>
        <a:buClr>
          <a:schemeClr val="tx1"/>
        </a:buClr>
        <a:buFont typeface="Times" pitchFamily="18" charset="0"/>
        <a:buChar char="•"/>
        <a:defRPr sz="1500">
          <a:solidFill>
            <a:schemeClr val="tx1"/>
          </a:solidFill>
          <a:latin typeface="+mn-lt"/>
          <a:ea typeface="+mn-ea"/>
          <a:cs typeface="+mn-cs"/>
        </a:defRPr>
      </a:lvl7pPr>
      <a:lvl8pPr marL="2151353" indent="-129773" algn="l" rtl="0" eaLnBrk="1" fontAlgn="base" hangingPunct="1">
        <a:lnSpc>
          <a:spcPct val="90000"/>
        </a:lnSpc>
        <a:spcBef>
          <a:spcPct val="30000"/>
        </a:spcBef>
        <a:spcAft>
          <a:spcPct val="10000"/>
        </a:spcAft>
        <a:buClr>
          <a:schemeClr val="tx1"/>
        </a:buClr>
        <a:buFont typeface="Times" pitchFamily="18" charset="0"/>
        <a:buChar char="•"/>
        <a:defRPr sz="1500">
          <a:solidFill>
            <a:schemeClr val="tx1"/>
          </a:solidFill>
          <a:latin typeface="+mn-lt"/>
          <a:ea typeface="+mn-ea"/>
          <a:cs typeface="+mn-cs"/>
        </a:defRPr>
      </a:lvl8pPr>
      <a:lvl9pPr marL="2494236" indent="-129773" algn="l" rtl="0" eaLnBrk="1" fontAlgn="base" hangingPunct="1">
        <a:lnSpc>
          <a:spcPct val="90000"/>
        </a:lnSpc>
        <a:spcBef>
          <a:spcPct val="30000"/>
        </a:spcBef>
        <a:spcAft>
          <a:spcPct val="10000"/>
        </a:spcAft>
        <a:buClr>
          <a:schemeClr val="tx1"/>
        </a:buClr>
        <a:buFont typeface="Times" pitchFamily="18" charset="0"/>
        <a:buChar char="•"/>
        <a:defRPr sz="15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pos="5543">
          <p15:clr>
            <a:srgbClr val="5ACBF0"/>
          </p15:clr>
        </p15:guide>
        <p15:guide id="4294967295" pos="218">
          <p15:clr>
            <a:srgbClr val="5ACBF0"/>
          </p15:clr>
        </p15:guide>
        <p15:guide id="4294967295" orient="horz" pos="768">
          <p15:clr>
            <a:srgbClr val="5ACBF0"/>
          </p15:clr>
        </p15:guide>
        <p15:guide id="4294967295" orient="horz" pos="4109">
          <p15:clr>
            <a:srgbClr val="5ACBF0"/>
          </p15:clr>
        </p15:guide>
        <p15:guide id="4294967295" orient="horz" pos="835">
          <p15:clr>
            <a:srgbClr val="5ACBF0"/>
          </p15:clr>
        </p15:guide>
        <p15:guide id="4294967295" orient="horz" pos="4056">
          <p15:clr>
            <a:srgbClr val="5ACBF0"/>
          </p15:clr>
        </p15:guide>
        <p15:guide id="4294967295" orient="horz" pos="194">
          <p15:clr>
            <a:srgbClr val="5ACBF0"/>
          </p15:clr>
        </p15:guide>
        <p15:guide id="4294967295" pos="144">
          <p15:clr>
            <a:srgbClr val="5ACBF0"/>
          </p15:clr>
        </p15:guide>
        <p15:guide id="4294967295" pos="5613">
          <p15:clr>
            <a:srgbClr val="5ACBF0"/>
          </p15:clr>
        </p15:guide>
        <p15:guide id="4294967295" orient="horz" pos="3906">
          <p15:clr>
            <a:srgbClr val="5ACBF0"/>
          </p15:clr>
        </p15:guide>
        <p15:guide id="4294967295" pos="1425">
          <p15:clr>
            <a:srgbClr val="5ACBF0"/>
          </p15:clr>
        </p15:guide>
        <p15:guide id="4294967295" pos="1541">
          <p15:clr>
            <a:srgbClr val="5ACBF0"/>
          </p15:clr>
        </p15:guide>
        <p15:guide id="4294967295" pos="2823">
          <p15:clr>
            <a:srgbClr val="5ACBF0"/>
          </p15:clr>
        </p15:guide>
        <p15:guide id="4294967295" pos="2938">
          <p15:clr>
            <a:srgbClr val="5ACBF0"/>
          </p15:clr>
        </p15:guide>
        <p15:guide id="4294967295" pos="4218">
          <p15:clr>
            <a:srgbClr val="5ACBF0"/>
          </p15:clr>
        </p15:guide>
        <p15:guide id="4294967295" pos="4335">
          <p15:clr>
            <a:srgbClr val="5ACBF0"/>
          </p15:clr>
        </p15:guide>
        <p15:guide id="4294967295" orient="horz" pos="3704">
          <p15:clr>
            <a:srgbClr val="FBAE4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17" name="Slide Number Placeholder 12"/>
          <p:cNvSpPr txBox="1">
            <a:spLocks/>
          </p:cNvSpPr>
          <p:nvPr userDrawn="1"/>
        </p:nvSpPr>
        <p:spPr bwMode="gray">
          <a:xfrm>
            <a:off x="460375" y="6446090"/>
            <a:ext cx="3066947"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B2B2B2"/>
                </a:solidFill>
              </a:rPr>
              <a:pPr algn="l">
                <a:spcBef>
                  <a:spcPts val="0"/>
                </a:spcBef>
                <a:spcAft>
                  <a:spcPts val="600"/>
                </a:spcAft>
                <a:tabLst>
                  <a:tab pos="228600" algn="l"/>
                </a:tabLst>
              </a:pPr>
              <a:t>‹#›</a:t>
            </a:fld>
            <a:r>
              <a:rPr dirty="0">
                <a:solidFill>
                  <a:srgbClr val="B2B2B2"/>
                </a:solidFill>
              </a:rPr>
              <a:t>	© 2015 Gartner, Inc. and/or its affiliates. All rights reserved.</a:t>
            </a:r>
            <a:endParaRPr dirty="0">
              <a:solidFill>
                <a:srgbClr val="B2B2B2"/>
              </a:solidFill>
            </a:endParaRPr>
          </a:p>
        </p:txBody>
      </p:sp>
      <p:sp>
        <p:nvSpPr>
          <p:cNvPr id="16" name="Rectangle 53"/>
          <p:cNvSpPr>
            <a:spLocks noGrp="1" noChangeArrowheads="1"/>
          </p:cNvSpPr>
          <p:nvPr>
            <p:ph type="title"/>
          </p:nvPr>
        </p:nvSpPr>
        <p:spPr bwMode="auto">
          <a:xfrm>
            <a:off x="460375" y="228600"/>
            <a:ext cx="11272838" cy="535531"/>
          </a:xfrm>
          <a:prstGeom prst="rect">
            <a:avLst/>
          </a:prstGeom>
          <a:noFill/>
          <a:ln w="9525" algn="ctr">
            <a:noFill/>
            <a:miter lim="800000"/>
            <a:headEnd/>
            <a:tailEnd/>
          </a:ln>
        </p:spPr>
        <p:txBody>
          <a:bodyPr vert="horz" wrap="square" lIns="0" tIns="91440" rIns="0" bIns="0" numCol="1" anchor="t" anchorCtr="0" compatLnSpc="1">
            <a:prstTxWarp prst="textNoShape">
              <a:avLst/>
            </a:prstTxWarp>
            <a:spAutoFit/>
          </a:bodyPr>
          <a:lstStyle/>
          <a:p>
            <a:pPr lvl="0"/>
            <a:r>
              <a:rPr lang="en-US" dirty="0" smtClean="0"/>
              <a:t>Click to edit Master title style</a:t>
            </a:r>
          </a:p>
        </p:txBody>
      </p:sp>
      <p:sp>
        <p:nvSpPr>
          <p:cNvPr id="2" name="Text Placeholder 1"/>
          <p:cNvSpPr>
            <a:spLocks noGrp="1"/>
          </p:cNvSpPr>
          <p:nvPr userDrawn="1">
            <p:ph type="body" idx="1"/>
          </p:nvPr>
        </p:nvSpPr>
        <p:spPr bwMode="gray">
          <a:xfrm>
            <a:off x="460375" y="1325563"/>
            <a:ext cx="11272838" cy="4745037"/>
          </a:xfrm>
          <a:prstGeom prst="rect">
            <a:avLst/>
          </a:prstGeom>
        </p:spPr>
        <p:txBody>
          <a:bodyPr vert="horz" lIns="0" tIns="0" rIns="4572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21" name="Picture 20"/>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bwMode="gray">
          <a:xfrm>
            <a:off x="10317118" y="6205425"/>
            <a:ext cx="1417320" cy="325984"/>
          </a:xfrm>
          <a:prstGeom prst="rect">
            <a:avLst/>
          </a:prstGeom>
        </p:spPr>
      </p:pic>
    </p:spTree>
    <p:extLst>
      <p:ext uri="{BB962C8B-B14F-4D97-AF65-F5344CB8AC3E}">
        <p14:creationId xmlns:p14="http://schemas.microsoft.com/office/powerpoint/2010/main" val="2064979841"/>
      </p:ext>
    </p:extLst>
  </p:cSld>
  <p:clrMap bg1="lt1" tx1="dk1" bg2="lt2" tx2="dk2" accent1="accent1" accent2="accent2" accent3="accent3" accent4="accent4" accent5="accent5" accent6="accent6" hlink="hlink" folHlink="folHlink"/>
  <p:sldLayoutIdLst>
    <p:sldLayoutId id="2147484869" r:id="rId1"/>
    <p:sldLayoutId id="2147484870" r:id="rId2"/>
    <p:sldLayoutId id="2147484871" r:id="rId3"/>
    <p:sldLayoutId id="2147484872" r:id="rId4"/>
    <p:sldLayoutId id="2147484873" r:id="rId5"/>
    <p:sldLayoutId id="2147484874" r:id="rId6"/>
    <p:sldLayoutId id="2147484875" r:id="rId7"/>
    <p:sldLayoutId id="2147484876" r:id="rId8"/>
    <p:sldLayoutId id="2147484877" r:id="rId9"/>
    <p:sldLayoutId id="2147484878" r:id="rId10"/>
    <p:sldLayoutId id="2147484879" r:id="rId11"/>
    <p:sldLayoutId id="2147484880" r:id="rId12"/>
    <p:sldLayoutId id="2147484881" r:id="rId13"/>
    <p:sldLayoutId id="2147484882" r:id="rId14"/>
    <p:sldLayoutId id="2147484883" r:id="rId15"/>
    <p:sldLayoutId id="2147484884" r:id="rId16"/>
    <p:sldLayoutId id="2147484885" r:id="rId17"/>
    <p:sldLayoutId id="2147484886" r:id="rId18"/>
    <p:sldLayoutId id="2147484887" r:id="rId19"/>
    <p:sldLayoutId id="2147484888" r:id="rId20"/>
    <p:sldLayoutId id="2147484889" r:id="rId21"/>
    <p:sldLayoutId id="2147484890" r:id="rId22"/>
    <p:sldLayoutId id="2147484891" r:id="rId23"/>
    <p:sldLayoutId id="2147484892" r:id="rId24"/>
    <p:sldLayoutId id="2147484893" r:id="rId25"/>
    <p:sldLayoutId id="2147484894" r:id="rId26"/>
    <p:sldLayoutId id="2147484895" r:id="rId27"/>
    <p:sldLayoutId id="2147484896" r:id="rId28"/>
    <p:sldLayoutId id="2147484897" r:id="rId29"/>
  </p:sldLayoutIdLst>
  <p:transition/>
  <p:timing>
    <p:tnLst>
      <p:par>
        <p:cTn id="1" dur="indefinite" restart="never" nodeType="tmRoot"/>
      </p:par>
    </p:tnLst>
  </p:timing>
  <p:hf sldNum="0" hdr="0" ftr="0" dt="0"/>
  <p:txStyles>
    <p:title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p:titleStyle>
    <p:bodyStyle>
      <a:lvl1pPr marL="274306" marR="0" indent="-274306" algn="l" rtl="0" eaLnBrk="1" fontAlgn="base" hangingPunct="1">
        <a:lnSpc>
          <a:spcPct val="90000"/>
        </a:lnSpc>
        <a:spcBef>
          <a:spcPts val="1200"/>
        </a:spcBef>
        <a:spcAft>
          <a:spcPts val="300"/>
        </a:spcAft>
        <a:buClr>
          <a:srgbClr val="00529B"/>
        </a:buClr>
        <a:buSzPct val="100000"/>
        <a:buFont typeface="Arial" panose="020B0604020202020204" pitchFamily="34" charset="0"/>
        <a:buChar char="•"/>
        <a:defRPr lang="en-US" sz="2800" dirty="0" smtClean="0">
          <a:solidFill>
            <a:schemeClr val="tx1"/>
          </a:solidFill>
          <a:latin typeface="+mn-lt"/>
          <a:ea typeface="+mn-ea"/>
          <a:cs typeface="+mn-cs"/>
        </a:defRPr>
      </a:lvl1pPr>
      <a:lvl2pPr marL="731520" marR="0" indent="-365760" algn="l" rtl="0" eaLnBrk="1" fontAlgn="base" hangingPunct="1">
        <a:lnSpc>
          <a:spcPct val="90000"/>
        </a:lnSpc>
        <a:spcBef>
          <a:spcPts val="1200"/>
        </a:spcBef>
        <a:spcAft>
          <a:spcPts val="300"/>
        </a:spcAft>
        <a:buClr>
          <a:schemeClr val="tx1"/>
        </a:buClr>
        <a:buSzPct val="100000"/>
        <a:buFont typeface="Arial" panose="020B0604020202020204" pitchFamily="34" charset="0"/>
        <a:buChar char="–"/>
        <a:tabLst/>
        <a:defRPr lang="en-US" sz="2400" dirty="0" smtClean="0">
          <a:solidFill>
            <a:schemeClr val="tx1"/>
          </a:solidFill>
          <a:latin typeface="+mn-lt"/>
          <a:ea typeface="+mn-ea"/>
          <a:cs typeface="+mn-cs"/>
        </a:defRPr>
      </a:lvl2pPr>
      <a:lvl3pPr marL="914400" marR="0" indent="-182880" algn="l" rtl="0" eaLnBrk="1" fontAlgn="base" hangingPunct="1">
        <a:lnSpc>
          <a:spcPct val="90000"/>
        </a:lnSpc>
        <a:spcBef>
          <a:spcPts val="1200"/>
        </a:spcBef>
        <a:spcAft>
          <a:spcPts val="300"/>
        </a:spcAft>
        <a:buClr>
          <a:schemeClr val="tx1"/>
        </a:buClr>
        <a:buSzPct val="100000"/>
        <a:buFont typeface="Arial" panose="020B0604020202020204" pitchFamily="34" charset="0"/>
        <a:buChar char="•"/>
        <a:defRPr lang="en-US" sz="2000" dirty="0" smtClean="0">
          <a:solidFill>
            <a:schemeClr val="tx1"/>
          </a:solidFill>
          <a:latin typeface="+mn-lt"/>
          <a:ea typeface="+mn-ea"/>
          <a:cs typeface="+mn-cs"/>
        </a:defRPr>
      </a:lvl3pPr>
      <a:lvl4pPr marL="1371600" marR="0" indent="-274320" algn="l" rtl="0" eaLnBrk="1" fontAlgn="base" hangingPunct="1">
        <a:lnSpc>
          <a:spcPct val="90000"/>
        </a:lnSpc>
        <a:spcBef>
          <a:spcPts val="1200"/>
        </a:spcBef>
        <a:spcAft>
          <a:spcPts val="300"/>
        </a:spcAft>
        <a:buClr>
          <a:schemeClr val="tx1"/>
        </a:buClr>
        <a:buSzPct val="100000"/>
        <a:buFont typeface="Arial" panose="020B0604020202020204" pitchFamily="34" charset="0"/>
        <a:buChar char="–"/>
        <a:defRPr lang="en-US" sz="2000" baseline="0" dirty="0" smtClean="0">
          <a:solidFill>
            <a:schemeClr val="tx1"/>
          </a:solidFill>
          <a:latin typeface="+mn-lt"/>
          <a:ea typeface="+mn-ea"/>
          <a:cs typeface="+mn-cs"/>
        </a:defRPr>
      </a:lvl4pPr>
      <a:lvl5pPr marL="1645920" marR="0" indent="-182880" algn="l" rtl="0" eaLnBrk="1" fontAlgn="base" hangingPunct="1">
        <a:lnSpc>
          <a:spcPct val="90000"/>
        </a:lnSpc>
        <a:spcBef>
          <a:spcPts val="1200"/>
        </a:spcBef>
        <a:spcAft>
          <a:spcPts val="300"/>
        </a:spcAft>
        <a:buClr>
          <a:schemeClr val="tx1"/>
        </a:buClr>
        <a:buSzPct val="90000"/>
        <a:buFont typeface="Times" pitchFamily="18" charset="0"/>
        <a:buChar char="•"/>
        <a:defRPr lang="en-US" sz="2000" dirty="0" smtClean="0">
          <a:solidFill>
            <a:schemeClr val="tx1"/>
          </a:solidFill>
          <a:latin typeface="+mn-lt"/>
          <a:ea typeface="+mn-ea"/>
          <a:cs typeface="+mn-cs"/>
        </a:defRPr>
      </a:lvl5pPr>
      <a:lvl6pPr marL="1954115"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293"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471"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648"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pos="3840">
          <p15:clr>
            <a:srgbClr val="A4A3A4"/>
          </p15:clr>
        </p15:guide>
        <p15:guide id="4294967295" pos="7391">
          <p15:clr>
            <a:srgbClr val="5ACBF0"/>
          </p15:clr>
        </p15:guide>
        <p15:guide id="4294967295" pos="290">
          <p15:clr>
            <a:srgbClr val="5ACBF0"/>
          </p15:clr>
        </p15:guide>
        <p15:guide id="4294967295" orient="horz" pos="768">
          <p15:clr>
            <a:srgbClr val="5ACBF0"/>
          </p15:clr>
        </p15:guide>
        <p15:guide id="4294967295" orient="horz" pos="4109">
          <p15:clr>
            <a:srgbClr val="5ACBF0"/>
          </p15:clr>
        </p15:guide>
        <p15:guide id="4294967295" orient="horz" pos="835">
          <p15:clr>
            <a:srgbClr val="5ACBF0"/>
          </p15:clr>
        </p15:guide>
        <p15:guide id="4294967295" orient="horz" pos="3704">
          <p15:clr>
            <a:srgbClr val="5ACBF0"/>
          </p15:clr>
        </p15:guide>
        <p15:guide id="4294967295" orient="horz" pos="4057">
          <p15:clr>
            <a:srgbClr val="5ACBF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15" name="Rectangle 52"/>
          <p:cNvSpPr>
            <a:spLocks noGrp="1" noChangeArrowheads="1"/>
          </p:cNvSpPr>
          <p:nvPr>
            <p:ph type="body" idx="1"/>
          </p:nvPr>
        </p:nvSpPr>
        <p:spPr bwMode="gray">
          <a:xfrm>
            <a:off x="675217" y="1362075"/>
            <a:ext cx="10847916" cy="4419600"/>
          </a:xfrm>
          <a:prstGeom prst="rect">
            <a:avLst/>
          </a:prstGeom>
          <a:noFill/>
          <a:ln w="9525" algn="ctr">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Rectangle 53"/>
          <p:cNvSpPr>
            <a:spLocks noGrp="1" noChangeArrowheads="1"/>
          </p:cNvSpPr>
          <p:nvPr>
            <p:ph type="title"/>
          </p:nvPr>
        </p:nvSpPr>
        <p:spPr bwMode="auto">
          <a:xfrm>
            <a:off x="675217" y="190501"/>
            <a:ext cx="10845800" cy="885825"/>
          </a:xfrm>
          <a:prstGeom prst="rect">
            <a:avLst/>
          </a:prstGeom>
          <a:noFill/>
          <a:ln w="9525" algn="ctr">
            <a:noFill/>
            <a:miter lim="800000"/>
            <a:headEnd/>
            <a:tailEnd/>
          </a:ln>
        </p:spPr>
        <p:txBody>
          <a:bodyPr vert="horz" wrap="square" lIns="0" tIns="91440" rIns="91440" bIns="91440" numCol="1" anchor="b" anchorCtr="0" compatLnSpc="1">
            <a:prstTxWarp prst="textNoShape">
              <a:avLst/>
            </a:prstTxWarp>
          </a:bodyPr>
          <a:lstStyle/>
          <a:p>
            <a:pPr lvl="0"/>
            <a:r>
              <a:rPr lang="en-US" dirty="0" smtClean="0"/>
              <a:t>Click to edit Master title style</a:t>
            </a:r>
          </a:p>
        </p:txBody>
      </p:sp>
      <p:grpSp>
        <p:nvGrpSpPr>
          <p:cNvPr id="17" name="Group 95"/>
          <p:cNvGrpSpPr>
            <a:grpSpLocks noChangeAspect="1"/>
          </p:cNvGrpSpPr>
          <p:nvPr/>
        </p:nvGrpSpPr>
        <p:grpSpPr bwMode="gray">
          <a:xfrm>
            <a:off x="9990667" y="6369051"/>
            <a:ext cx="1524000" cy="257175"/>
            <a:chOff x="3020" y="3469"/>
            <a:chExt cx="1440" cy="326"/>
          </a:xfrm>
        </p:grpSpPr>
        <p:sp>
          <p:nvSpPr>
            <p:cNvPr id="18" name="Freeform 96"/>
            <p:cNvSpPr>
              <a:spLocks noChangeAspect="1"/>
            </p:cNvSpPr>
            <p:nvPr userDrawn="1"/>
          </p:nvSpPr>
          <p:spPr bwMode="gray">
            <a:xfrm>
              <a:off x="4322" y="3576"/>
              <a:ext cx="132" cy="211"/>
            </a:xfrm>
            <a:custGeom>
              <a:avLst/>
              <a:gdLst/>
              <a:ahLst/>
              <a:cxnLst>
                <a:cxn ang="0">
                  <a:pos x="132" y="0"/>
                </a:cxn>
                <a:cxn ang="0">
                  <a:pos x="128" y="50"/>
                </a:cxn>
                <a:cxn ang="0">
                  <a:pos x="106" y="50"/>
                </a:cxn>
                <a:cxn ang="0">
                  <a:pos x="106" y="50"/>
                </a:cxn>
                <a:cxn ang="0">
                  <a:pos x="96" y="50"/>
                </a:cxn>
                <a:cxn ang="0">
                  <a:pos x="86" y="54"/>
                </a:cxn>
                <a:cxn ang="0">
                  <a:pos x="78" y="60"/>
                </a:cxn>
                <a:cxn ang="0">
                  <a:pos x="70" y="66"/>
                </a:cxn>
                <a:cxn ang="0">
                  <a:pos x="64" y="74"/>
                </a:cxn>
                <a:cxn ang="0">
                  <a:pos x="60" y="82"/>
                </a:cxn>
                <a:cxn ang="0">
                  <a:pos x="58" y="92"/>
                </a:cxn>
                <a:cxn ang="0">
                  <a:pos x="58" y="100"/>
                </a:cxn>
                <a:cxn ang="0">
                  <a:pos x="58" y="212"/>
                </a:cxn>
                <a:cxn ang="0">
                  <a:pos x="0" y="212"/>
                </a:cxn>
                <a:cxn ang="0">
                  <a:pos x="0" y="0"/>
                </a:cxn>
                <a:cxn ang="0">
                  <a:pos x="54" y="0"/>
                </a:cxn>
                <a:cxn ang="0">
                  <a:pos x="56" y="26"/>
                </a:cxn>
                <a:cxn ang="0">
                  <a:pos x="56" y="26"/>
                </a:cxn>
                <a:cxn ang="0">
                  <a:pos x="66" y="14"/>
                </a:cxn>
                <a:cxn ang="0">
                  <a:pos x="78" y="6"/>
                </a:cxn>
                <a:cxn ang="0">
                  <a:pos x="94" y="2"/>
                </a:cxn>
                <a:cxn ang="0">
                  <a:pos x="112" y="0"/>
                </a:cxn>
                <a:cxn ang="0">
                  <a:pos x="132" y="0"/>
                </a:cxn>
              </a:cxnLst>
              <a:rect l="0" t="0" r="r" b="b"/>
              <a:pathLst>
                <a:path w="132" h="212">
                  <a:moveTo>
                    <a:pt x="132" y="0"/>
                  </a:moveTo>
                  <a:lnTo>
                    <a:pt x="128" y="50"/>
                  </a:lnTo>
                  <a:lnTo>
                    <a:pt x="106" y="50"/>
                  </a:lnTo>
                  <a:lnTo>
                    <a:pt x="106" y="50"/>
                  </a:lnTo>
                  <a:lnTo>
                    <a:pt x="96" y="50"/>
                  </a:lnTo>
                  <a:lnTo>
                    <a:pt x="86" y="54"/>
                  </a:lnTo>
                  <a:lnTo>
                    <a:pt x="78" y="60"/>
                  </a:lnTo>
                  <a:lnTo>
                    <a:pt x="70" y="66"/>
                  </a:lnTo>
                  <a:lnTo>
                    <a:pt x="64" y="74"/>
                  </a:lnTo>
                  <a:lnTo>
                    <a:pt x="60" y="82"/>
                  </a:lnTo>
                  <a:lnTo>
                    <a:pt x="58" y="92"/>
                  </a:lnTo>
                  <a:lnTo>
                    <a:pt x="58" y="100"/>
                  </a:lnTo>
                  <a:lnTo>
                    <a:pt x="58" y="212"/>
                  </a:lnTo>
                  <a:lnTo>
                    <a:pt x="0" y="212"/>
                  </a:lnTo>
                  <a:lnTo>
                    <a:pt x="0" y="0"/>
                  </a:lnTo>
                  <a:lnTo>
                    <a:pt x="54" y="0"/>
                  </a:lnTo>
                  <a:lnTo>
                    <a:pt x="56" y="26"/>
                  </a:lnTo>
                  <a:lnTo>
                    <a:pt x="56" y="26"/>
                  </a:lnTo>
                  <a:lnTo>
                    <a:pt x="66" y="14"/>
                  </a:lnTo>
                  <a:lnTo>
                    <a:pt x="78" y="6"/>
                  </a:lnTo>
                  <a:lnTo>
                    <a:pt x="94" y="2"/>
                  </a:lnTo>
                  <a:lnTo>
                    <a:pt x="112" y="0"/>
                  </a:lnTo>
                  <a:lnTo>
                    <a:pt x="132" y="0"/>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19" name="Freeform 97"/>
            <p:cNvSpPr>
              <a:spLocks noChangeAspect="1"/>
            </p:cNvSpPr>
            <p:nvPr userDrawn="1"/>
          </p:nvSpPr>
          <p:spPr bwMode="gray">
            <a:xfrm>
              <a:off x="3860" y="3570"/>
              <a:ext cx="194" cy="217"/>
            </a:xfrm>
            <a:custGeom>
              <a:avLst/>
              <a:gdLst/>
              <a:ahLst/>
              <a:cxnLst>
                <a:cxn ang="0">
                  <a:pos x="194" y="218"/>
                </a:cxn>
                <a:cxn ang="0">
                  <a:pos x="136" y="218"/>
                </a:cxn>
                <a:cxn ang="0">
                  <a:pos x="136" y="106"/>
                </a:cxn>
                <a:cxn ang="0">
                  <a:pos x="136" y="106"/>
                </a:cxn>
                <a:cxn ang="0">
                  <a:pos x="136" y="88"/>
                </a:cxn>
                <a:cxn ang="0">
                  <a:pos x="134" y="78"/>
                </a:cxn>
                <a:cxn ang="0">
                  <a:pos x="132" y="70"/>
                </a:cxn>
                <a:cxn ang="0">
                  <a:pos x="128" y="64"/>
                </a:cxn>
                <a:cxn ang="0">
                  <a:pos x="122" y="58"/>
                </a:cxn>
                <a:cxn ang="0">
                  <a:pos x="112" y="54"/>
                </a:cxn>
                <a:cxn ang="0">
                  <a:pos x="102" y="52"/>
                </a:cxn>
                <a:cxn ang="0">
                  <a:pos x="102" y="52"/>
                </a:cxn>
                <a:cxn ang="0">
                  <a:pos x="90" y="54"/>
                </a:cxn>
                <a:cxn ang="0">
                  <a:pos x="82" y="56"/>
                </a:cxn>
                <a:cxn ang="0">
                  <a:pos x="74" y="62"/>
                </a:cxn>
                <a:cxn ang="0">
                  <a:pos x="68" y="68"/>
                </a:cxn>
                <a:cxn ang="0">
                  <a:pos x="62" y="76"/>
                </a:cxn>
                <a:cxn ang="0">
                  <a:pos x="60" y="84"/>
                </a:cxn>
                <a:cxn ang="0">
                  <a:pos x="58" y="92"/>
                </a:cxn>
                <a:cxn ang="0">
                  <a:pos x="58" y="102"/>
                </a:cxn>
                <a:cxn ang="0">
                  <a:pos x="58" y="218"/>
                </a:cxn>
                <a:cxn ang="0">
                  <a:pos x="0" y="218"/>
                </a:cxn>
                <a:cxn ang="0">
                  <a:pos x="0" y="6"/>
                </a:cxn>
                <a:cxn ang="0">
                  <a:pos x="52" y="6"/>
                </a:cxn>
                <a:cxn ang="0">
                  <a:pos x="54" y="32"/>
                </a:cxn>
                <a:cxn ang="0">
                  <a:pos x="54" y="32"/>
                </a:cxn>
                <a:cxn ang="0">
                  <a:pos x="64" y="20"/>
                </a:cxn>
                <a:cxn ang="0">
                  <a:pos x="78" y="10"/>
                </a:cxn>
                <a:cxn ang="0">
                  <a:pos x="88" y="6"/>
                </a:cxn>
                <a:cxn ang="0">
                  <a:pos x="96" y="4"/>
                </a:cxn>
                <a:cxn ang="0">
                  <a:pos x="106" y="2"/>
                </a:cxn>
                <a:cxn ang="0">
                  <a:pos x="118" y="0"/>
                </a:cxn>
                <a:cxn ang="0">
                  <a:pos x="118" y="0"/>
                </a:cxn>
                <a:cxn ang="0">
                  <a:pos x="138" y="2"/>
                </a:cxn>
                <a:cxn ang="0">
                  <a:pos x="154" y="8"/>
                </a:cxn>
                <a:cxn ang="0">
                  <a:pos x="168" y="16"/>
                </a:cxn>
                <a:cxn ang="0">
                  <a:pos x="178" y="26"/>
                </a:cxn>
                <a:cxn ang="0">
                  <a:pos x="186" y="40"/>
                </a:cxn>
                <a:cxn ang="0">
                  <a:pos x="190" y="54"/>
                </a:cxn>
                <a:cxn ang="0">
                  <a:pos x="194" y="70"/>
                </a:cxn>
                <a:cxn ang="0">
                  <a:pos x="194" y="86"/>
                </a:cxn>
                <a:cxn ang="0">
                  <a:pos x="194" y="218"/>
                </a:cxn>
              </a:cxnLst>
              <a:rect l="0" t="0" r="r" b="b"/>
              <a:pathLst>
                <a:path w="194" h="218">
                  <a:moveTo>
                    <a:pt x="194" y="218"/>
                  </a:moveTo>
                  <a:lnTo>
                    <a:pt x="136" y="218"/>
                  </a:lnTo>
                  <a:lnTo>
                    <a:pt x="136" y="106"/>
                  </a:lnTo>
                  <a:lnTo>
                    <a:pt x="136" y="106"/>
                  </a:lnTo>
                  <a:lnTo>
                    <a:pt x="136" y="88"/>
                  </a:lnTo>
                  <a:lnTo>
                    <a:pt x="134" y="78"/>
                  </a:lnTo>
                  <a:lnTo>
                    <a:pt x="132" y="70"/>
                  </a:lnTo>
                  <a:lnTo>
                    <a:pt x="128" y="64"/>
                  </a:lnTo>
                  <a:lnTo>
                    <a:pt x="122" y="58"/>
                  </a:lnTo>
                  <a:lnTo>
                    <a:pt x="112" y="54"/>
                  </a:lnTo>
                  <a:lnTo>
                    <a:pt x="102" y="52"/>
                  </a:lnTo>
                  <a:lnTo>
                    <a:pt x="102" y="52"/>
                  </a:lnTo>
                  <a:lnTo>
                    <a:pt x="90" y="54"/>
                  </a:lnTo>
                  <a:lnTo>
                    <a:pt x="82" y="56"/>
                  </a:lnTo>
                  <a:lnTo>
                    <a:pt x="74" y="62"/>
                  </a:lnTo>
                  <a:lnTo>
                    <a:pt x="68" y="68"/>
                  </a:lnTo>
                  <a:lnTo>
                    <a:pt x="62" y="76"/>
                  </a:lnTo>
                  <a:lnTo>
                    <a:pt x="60" y="84"/>
                  </a:lnTo>
                  <a:lnTo>
                    <a:pt x="58" y="92"/>
                  </a:lnTo>
                  <a:lnTo>
                    <a:pt x="58" y="102"/>
                  </a:lnTo>
                  <a:lnTo>
                    <a:pt x="58" y="218"/>
                  </a:lnTo>
                  <a:lnTo>
                    <a:pt x="0" y="218"/>
                  </a:lnTo>
                  <a:lnTo>
                    <a:pt x="0" y="6"/>
                  </a:lnTo>
                  <a:lnTo>
                    <a:pt x="52" y="6"/>
                  </a:lnTo>
                  <a:lnTo>
                    <a:pt x="54" y="32"/>
                  </a:lnTo>
                  <a:lnTo>
                    <a:pt x="54" y="32"/>
                  </a:lnTo>
                  <a:lnTo>
                    <a:pt x="64" y="20"/>
                  </a:lnTo>
                  <a:lnTo>
                    <a:pt x="78" y="10"/>
                  </a:lnTo>
                  <a:lnTo>
                    <a:pt x="88" y="6"/>
                  </a:lnTo>
                  <a:lnTo>
                    <a:pt x="96" y="4"/>
                  </a:lnTo>
                  <a:lnTo>
                    <a:pt x="106" y="2"/>
                  </a:lnTo>
                  <a:lnTo>
                    <a:pt x="118" y="0"/>
                  </a:lnTo>
                  <a:lnTo>
                    <a:pt x="118" y="0"/>
                  </a:lnTo>
                  <a:lnTo>
                    <a:pt x="138" y="2"/>
                  </a:lnTo>
                  <a:lnTo>
                    <a:pt x="154" y="8"/>
                  </a:lnTo>
                  <a:lnTo>
                    <a:pt x="168" y="16"/>
                  </a:lnTo>
                  <a:lnTo>
                    <a:pt x="178" y="26"/>
                  </a:lnTo>
                  <a:lnTo>
                    <a:pt x="186" y="40"/>
                  </a:lnTo>
                  <a:lnTo>
                    <a:pt x="190" y="54"/>
                  </a:lnTo>
                  <a:lnTo>
                    <a:pt x="194" y="70"/>
                  </a:lnTo>
                  <a:lnTo>
                    <a:pt x="194" y="86"/>
                  </a:lnTo>
                  <a:lnTo>
                    <a:pt x="194" y="218"/>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0" name="Freeform 98"/>
            <p:cNvSpPr>
              <a:spLocks noChangeAspect="1"/>
            </p:cNvSpPr>
            <p:nvPr userDrawn="1"/>
          </p:nvSpPr>
          <p:spPr bwMode="gray">
            <a:xfrm>
              <a:off x="3720" y="3515"/>
              <a:ext cx="114" cy="276"/>
            </a:xfrm>
            <a:custGeom>
              <a:avLst/>
              <a:gdLst/>
              <a:ahLst/>
              <a:cxnLst>
                <a:cxn ang="0">
                  <a:pos x="114" y="224"/>
                </a:cxn>
                <a:cxn ang="0">
                  <a:pos x="110" y="272"/>
                </a:cxn>
                <a:cxn ang="0">
                  <a:pos x="110" y="272"/>
                </a:cxn>
                <a:cxn ang="0">
                  <a:pos x="90" y="276"/>
                </a:cxn>
                <a:cxn ang="0">
                  <a:pos x="70" y="276"/>
                </a:cxn>
                <a:cxn ang="0">
                  <a:pos x="70" y="276"/>
                </a:cxn>
                <a:cxn ang="0">
                  <a:pos x="50" y="276"/>
                </a:cxn>
                <a:cxn ang="0">
                  <a:pos x="36" y="272"/>
                </a:cxn>
                <a:cxn ang="0">
                  <a:pos x="24" y="266"/>
                </a:cxn>
                <a:cxn ang="0">
                  <a:pos x="14" y="258"/>
                </a:cxn>
                <a:cxn ang="0">
                  <a:pos x="8" y="248"/>
                </a:cxn>
                <a:cxn ang="0">
                  <a:pos x="2" y="234"/>
                </a:cxn>
                <a:cxn ang="0">
                  <a:pos x="0" y="220"/>
                </a:cxn>
                <a:cxn ang="0">
                  <a:pos x="0" y="202"/>
                </a:cxn>
                <a:cxn ang="0">
                  <a:pos x="0" y="0"/>
                </a:cxn>
                <a:cxn ang="0">
                  <a:pos x="58" y="0"/>
                </a:cxn>
                <a:cxn ang="0">
                  <a:pos x="58" y="60"/>
                </a:cxn>
                <a:cxn ang="0">
                  <a:pos x="114" y="60"/>
                </a:cxn>
                <a:cxn ang="0">
                  <a:pos x="110" y="110"/>
                </a:cxn>
                <a:cxn ang="0">
                  <a:pos x="58" y="110"/>
                </a:cxn>
                <a:cxn ang="0">
                  <a:pos x="58" y="198"/>
                </a:cxn>
                <a:cxn ang="0">
                  <a:pos x="58" y="198"/>
                </a:cxn>
                <a:cxn ang="0">
                  <a:pos x="58" y="210"/>
                </a:cxn>
                <a:cxn ang="0">
                  <a:pos x="62" y="220"/>
                </a:cxn>
                <a:cxn ang="0">
                  <a:pos x="66" y="224"/>
                </a:cxn>
                <a:cxn ang="0">
                  <a:pos x="70" y="226"/>
                </a:cxn>
                <a:cxn ang="0">
                  <a:pos x="84" y="228"/>
                </a:cxn>
                <a:cxn ang="0">
                  <a:pos x="84" y="228"/>
                </a:cxn>
                <a:cxn ang="0">
                  <a:pos x="98" y="228"/>
                </a:cxn>
                <a:cxn ang="0">
                  <a:pos x="114" y="224"/>
                </a:cxn>
                <a:cxn ang="0">
                  <a:pos x="114" y="224"/>
                </a:cxn>
              </a:cxnLst>
              <a:rect l="0" t="0" r="r" b="b"/>
              <a:pathLst>
                <a:path w="114" h="276">
                  <a:moveTo>
                    <a:pt x="114" y="224"/>
                  </a:moveTo>
                  <a:lnTo>
                    <a:pt x="110" y="272"/>
                  </a:lnTo>
                  <a:lnTo>
                    <a:pt x="110" y="272"/>
                  </a:lnTo>
                  <a:lnTo>
                    <a:pt x="90" y="276"/>
                  </a:lnTo>
                  <a:lnTo>
                    <a:pt x="70" y="276"/>
                  </a:lnTo>
                  <a:lnTo>
                    <a:pt x="70" y="276"/>
                  </a:lnTo>
                  <a:lnTo>
                    <a:pt x="50" y="276"/>
                  </a:lnTo>
                  <a:lnTo>
                    <a:pt x="36" y="272"/>
                  </a:lnTo>
                  <a:lnTo>
                    <a:pt x="24" y="266"/>
                  </a:lnTo>
                  <a:lnTo>
                    <a:pt x="14" y="258"/>
                  </a:lnTo>
                  <a:lnTo>
                    <a:pt x="8" y="248"/>
                  </a:lnTo>
                  <a:lnTo>
                    <a:pt x="2" y="234"/>
                  </a:lnTo>
                  <a:lnTo>
                    <a:pt x="0" y="220"/>
                  </a:lnTo>
                  <a:lnTo>
                    <a:pt x="0" y="202"/>
                  </a:lnTo>
                  <a:lnTo>
                    <a:pt x="0" y="0"/>
                  </a:lnTo>
                  <a:lnTo>
                    <a:pt x="58" y="0"/>
                  </a:lnTo>
                  <a:lnTo>
                    <a:pt x="58" y="60"/>
                  </a:lnTo>
                  <a:lnTo>
                    <a:pt x="114" y="60"/>
                  </a:lnTo>
                  <a:lnTo>
                    <a:pt x="110" y="110"/>
                  </a:lnTo>
                  <a:lnTo>
                    <a:pt x="58" y="110"/>
                  </a:lnTo>
                  <a:lnTo>
                    <a:pt x="58" y="198"/>
                  </a:lnTo>
                  <a:lnTo>
                    <a:pt x="58" y="198"/>
                  </a:lnTo>
                  <a:lnTo>
                    <a:pt x="58" y="210"/>
                  </a:lnTo>
                  <a:lnTo>
                    <a:pt x="62" y="220"/>
                  </a:lnTo>
                  <a:lnTo>
                    <a:pt x="66" y="224"/>
                  </a:lnTo>
                  <a:lnTo>
                    <a:pt x="70" y="226"/>
                  </a:lnTo>
                  <a:lnTo>
                    <a:pt x="84" y="228"/>
                  </a:lnTo>
                  <a:lnTo>
                    <a:pt x="84" y="228"/>
                  </a:lnTo>
                  <a:lnTo>
                    <a:pt x="98" y="228"/>
                  </a:lnTo>
                  <a:lnTo>
                    <a:pt x="114" y="224"/>
                  </a:lnTo>
                  <a:lnTo>
                    <a:pt x="114" y="224"/>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1" name="Freeform 99"/>
            <p:cNvSpPr>
              <a:spLocks noChangeAspect="1"/>
            </p:cNvSpPr>
            <p:nvPr userDrawn="1"/>
          </p:nvSpPr>
          <p:spPr bwMode="gray">
            <a:xfrm>
              <a:off x="3574" y="3576"/>
              <a:ext cx="126" cy="211"/>
            </a:xfrm>
            <a:custGeom>
              <a:avLst/>
              <a:gdLst/>
              <a:ahLst/>
              <a:cxnLst>
                <a:cxn ang="0">
                  <a:pos x="126" y="0"/>
                </a:cxn>
                <a:cxn ang="0">
                  <a:pos x="122" y="50"/>
                </a:cxn>
                <a:cxn ang="0">
                  <a:pos x="106" y="50"/>
                </a:cxn>
                <a:cxn ang="0">
                  <a:pos x="106" y="50"/>
                </a:cxn>
                <a:cxn ang="0">
                  <a:pos x="96" y="50"/>
                </a:cxn>
                <a:cxn ang="0">
                  <a:pos x="86" y="54"/>
                </a:cxn>
                <a:cxn ang="0">
                  <a:pos x="76" y="60"/>
                </a:cxn>
                <a:cxn ang="0">
                  <a:pos x="70" y="66"/>
                </a:cxn>
                <a:cxn ang="0">
                  <a:pos x="64" y="74"/>
                </a:cxn>
                <a:cxn ang="0">
                  <a:pos x="60" y="82"/>
                </a:cxn>
                <a:cxn ang="0">
                  <a:pos x="58" y="92"/>
                </a:cxn>
                <a:cxn ang="0">
                  <a:pos x="58" y="100"/>
                </a:cxn>
                <a:cxn ang="0">
                  <a:pos x="58" y="212"/>
                </a:cxn>
                <a:cxn ang="0">
                  <a:pos x="0" y="212"/>
                </a:cxn>
                <a:cxn ang="0">
                  <a:pos x="0" y="0"/>
                </a:cxn>
                <a:cxn ang="0">
                  <a:pos x="54" y="0"/>
                </a:cxn>
                <a:cxn ang="0">
                  <a:pos x="56" y="26"/>
                </a:cxn>
                <a:cxn ang="0">
                  <a:pos x="56" y="26"/>
                </a:cxn>
                <a:cxn ang="0">
                  <a:pos x="66" y="14"/>
                </a:cxn>
                <a:cxn ang="0">
                  <a:pos x="80" y="6"/>
                </a:cxn>
                <a:cxn ang="0">
                  <a:pos x="94" y="2"/>
                </a:cxn>
                <a:cxn ang="0">
                  <a:pos x="112" y="0"/>
                </a:cxn>
                <a:cxn ang="0">
                  <a:pos x="126" y="0"/>
                </a:cxn>
              </a:cxnLst>
              <a:rect l="0" t="0" r="r" b="b"/>
              <a:pathLst>
                <a:path w="126" h="212">
                  <a:moveTo>
                    <a:pt x="126" y="0"/>
                  </a:moveTo>
                  <a:lnTo>
                    <a:pt x="122" y="50"/>
                  </a:lnTo>
                  <a:lnTo>
                    <a:pt x="106" y="50"/>
                  </a:lnTo>
                  <a:lnTo>
                    <a:pt x="106" y="50"/>
                  </a:lnTo>
                  <a:lnTo>
                    <a:pt x="96" y="50"/>
                  </a:lnTo>
                  <a:lnTo>
                    <a:pt x="86" y="54"/>
                  </a:lnTo>
                  <a:lnTo>
                    <a:pt x="76" y="60"/>
                  </a:lnTo>
                  <a:lnTo>
                    <a:pt x="70" y="66"/>
                  </a:lnTo>
                  <a:lnTo>
                    <a:pt x="64" y="74"/>
                  </a:lnTo>
                  <a:lnTo>
                    <a:pt x="60" y="82"/>
                  </a:lnTo>
                  <a:lnTo>
                    <a:pt x="58" y="92"/>
                  </a:lnTo>
                  <a:lnTo>
                    <a:pt x="58" y="100"/>
                  </a:lnTo>
                  <a:lnTo>
                    <a:pt x="58" y="212"/>
                  </a:lnTo>
                  <a:lnTo>
                    <a:pt x="0" y="212"/>
                  </a:lnTo>
                  <a:lnTo>
                    <a:pt x="0" y="0"/>
                  </a:lnTo>
                  <a:lnTo>
                    <a:pt x="54" y="0"/>
                  </a:lnTo>
                  <a:lnTo>
                    <a:pt x="56" y="26"/>
                  </a:lnTo>
                  <a:lnTo>
                    <a:pt x="56" y="26"/>
                  </a:lnTo>
                  <a:lnTo>
                    <a:pt x="66" y="14"/>
                  </a:lnTo>
                  <a:lnTo>
                    <a:pt x="80" y="6"/>
                  </a:lnTo>
                  <a:lnTo>
                    <a:pt x="94" y="2"/>
                  </a:lnTo>
                  <a:lnTo>
                    <a:pt x="112" y="0"/>
                  </a:lnTo>
                  <a:lnTo>
                    <a:pt x="126" y="0"/>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2" name="Freeform 100"/>
            <p:cNvSpPr>
              <a:spLocks noChangeAspect="1"/>
            </p:cNvSpPr>
            <p:nvPr userDrawn="1"/>
          </p:nvSpPr>
          <p:spPr bwMode="gray">
            <a:xfrm>
              <a:off x="3020" y="3469"/>
              <a:ext cx="294" cy="326"/>
            </a:xfrm>
            <a:custGeom>
              <a:avLst/>
              <a:gdLst/>
              <a:ahLst/>
              <a:cxnLst>
                <a:cxn ang="0">
                  <a:pos x="294" y="296"/>
                </a:cxn>
                <a:cxn ang="0">
                  <a:pos x="234" y="320"/>
                </a:cxn>
                <a:cxn ang="0">
                  <a:pos x="202" y="326"/>
                </a:cxn>
                <a:cxn ang="0">
                  <a:pos x="164" y="326"/>
                </a:cxn>
                <a:cxn ang="0">
                  <a:pos x="148" y="326"/>
                </a:cxn>
                <a:cxn ang="0">
                  <a:pos x="114" y="320"/>
                </a:cxn>
                <a:cxn ang="0">
                  <a:pos x="84" y="308"/>
                </a:cxn>
                <a:cxn ang="0">
                  <a:pos x="58" y="292"/>
                </a:cxn>
                <a:cxn ang="0">
                  <a:pos x="36" y="272"/>
                </a:cxn>
                <a:cxn ang="0">
                  <a:pos x="20" y="246"/>
                </a:cxn>
                <a:cxn ang="0">
                  <a:pos x="8" y="216"/>
                </a:cxn>
                <a:cxn ang="0">
                  <a:pos x="2" y="182"/>
                </a:cxn>
                <a:cxn ang="0">
                  <a:pos x="0" y="164"/>
                </a:cxn>
                <a:cxn ang="0">
                  <a:pos x="4" y="128"/>
                </a:cxn>
                <a:cxn ang="0">
                  <a:pos x="12" y="96"/>
                </a:cxn>
                <a:cxn ang="0">
                  <a:pos x="28" y="68"/>
                </a:cxn>
                <a:cxn ang="0">
                  <a:pos x="48" y="44"/>
                </a:cxn>
                <a:cxn ang="0">
                  <a:pos x="72" y="26"/>
                </a:cxn>
                <a:cxn ang="0">
                  <a:pos x="100" y="12"/>
                </a:cxn>
                <a:cxn ang="0">
                  <a:pos x="130" y="2"/>
                </a:cxn>
                <a:cxn ang="0">
                  <a:pos x="164" y="0"/>
                </a:cxn>
                <a:cxn ang="0">
                  <a:pos x="182" y="0"/>
                </a:cxn>
                <a:cxn ang="0">
                  <a:pos x="216" y="4"/>
                </a:cxn>
                <a:cxn ang="0">
                  <a:pos x="248" y="14"/>
                </a:cxn>
                <a:cxn ang="0">
                  <a:pos x="276" y="30"/>
                </a:cxn>
                <a:cxn ang="0">
                  <a:pos x="250" y="82"/>
                </a:cxn>
                <a:cxn ang="0">
                  <a:pos x="232" y="70"/>
                </a:cxn>
                <a:cxn ang="0">
                  <a:pos x="188" y="56"/>
                </a:cxn>
                <a:cxn ang="0">
                  <a:pos x="162" y="56"/>
                </a:cxn>
                <a:cxn ang="0">
                  <a:pos x="122" y="64"/>
                </a:cxn>
                <a:cxn ang="0">
                  <a:pos x="90" y="86"/>
                </a:cxn>
                <a:cxn ang="0">
                  <a:pos x="72" y="120"/>
                </a:cxn>
                <a:cxn ang="0">
                  <a:pos x="64" y="160"/>
                </a:cxn>
                <a:cxn ang="0">
                  <a:pos x="66" y="184"/>
                </a:cxn>
                <a:cxn ang="0">
                  <a:pos x="80" y="224"/>
                </a:cxn>
                <a:cxn ang="0">
                  <a:pos x="106" y="254"/>
                </a:cxn>
                <a:cxn ang="0">
                  <a:pos x="144" y="270"/>
                </a:cxn>
                <a:cxn ang="0">
                  <a:pos x="166" y="272"/>
                </a:cxn>
                <a:cxn ang="0">
                  <a:pos x="204" y="270"/>
                </a:cxn>
                <a:cxn ang="0">
                  <a:pos x="234" y="260"/>
                </a:cxn>
                <a:cxn ang="0">
                  <a:pos x="170" y="194"/>
                </a:cxn>
                <a:cxn ang="0">
                  <a:pos x="294" y="140"/>
                </a:cxn>
              </a:cxnLst>
              <a:rect l="0" t="0" r="r" b="b"/>
              <a:pathLst>
                <a:path w="294" h="326">
                  <a:moveTo>
                    <a:pt x="294" y="296"/>
                  </a:moveTo>
                  <a:lnTo>
                    <a:pt x="294" y="296"/>
                  </a:lnTo>
                  <a:lnTo>
                    <a:pt x="266" y="310"/>
                  </a:lnTo>
                  <a:lnTo>
                    <a:pt x="234" y="320"/>
                  </a:lnTo>
                  <a:lnTo>
                    <a:pt x="218" y="322"/>
                  </a:lnTo>
                  <a:lnTo>
                    <a:pt x="202" y="326"/>
                  </a:lnTo>
                  <a:lnTo>
                    <a:pt x="184" y="326"/>
                  </a:lnTo>
                  <a:lnTo>
                    <a:pt x="164" y="326"/>
                  </a:lnTo>
                  <a:lnTo>
                    <a:pt x="164" y="326"/>
                  </a:lnTo>
                  <a:lnTo>
                    <a:pt x="148" y="326"/>
                  </a:lnTo>
                  <a:lnTo>
                    <a:pt x="130" y="324"/>
                  </a:lnTo>
                  <a:lnTo>
                    <a:pt x="114" y="320"/>
                  </a:lnTo>
                  <a:lnTo>
                    <a:pt x="98" y="314"/>
                  </a:lnTo>
                  <a:lnTo>
                    <a:pt x="84" y="308"/>
                  </a:lnTo>
                  <a:lnTo>
                    <a:pt x="70" y="300"/>
                  </a:lnTo>
                  <a:lnTo>
                    <a:pt x="58" y="292"/>
                  </a:lnTo>
                  <a:lnTo>
                    <a:pt x="46" y="282"/>
                  </a:lnTo>
                  <a:lnTo>
                    <a:pt x="36" y="272"/>
                  </a:lnTo>
                  <a:lnTo>
                    <a:pt x="28" y="258"/>
                  </a:lnTo>
                  <a:lnTo>
                    <a:pt x="20" y="246"/>
                  </a:lnTo>
                  <a:lnTo>
                    <a:pt x="12" y="232"/>
                  </a:lnTo>
                  <a:lnTo>
                    <a:pt x="8" y="216"/>
                  </a:lnTo>
                  <a:lnTo>
                    <a:pt x="4" y="200"/>
                  </a:lnTo>
                  <a:lnTo>
                    <a:pt x="2" y="182"/>
                  </a:lnTo>
                  <a:lnTo>
                    <a:pt x="0" y="164"/>
                  </a:lnTo>
                  <a:lnTo>
                    <a:pt x="0" y="164"/>
                  </a:lnTo>
                  <a:lnTo>
                    <a:pt x="2" y="146"/>
                  </a:lnTo>
                  <a:lnTo>
                    <a:pt x="4" y="128"/>
                  </a:lnTo>
                  <a:lnTo>
                    <a:pt x="8" y="112"/>
                  </a:lnTo>
                  <a:lnTo>
                    <a:pt x="12" y="96"/>
                  </a:lnTo>
                  <a:lnTo>
                    <a:pt x="20" y="82"/>
                  </a:lnTo>
                  <a:lnTo>
                    <a:pt x="28" y="68"/>
                  </a:lnTo>
                  <a:lnTo>
                    <a:pt x="36" y="56"/>
                  </a:lnTo>
                  <a:lnTo>
                    <a:pt x="48" y="44"/>
                  </a:lnTo>
                  <a:lnTo>
                    <a:pt x="58" y="34"/>
                  </a:lnTo>
                  <a:lnTo>
                    <a:pt x="72" y="26"/>
                  </a:lnTo>
                  <a:lnTo>
                    <a:pt x="84" y="18"/>
                  </a:lnTo>
                  <a:lnTo>
                    <a:pt x="100" y="12"/>
                  </a:lnTo>
                  <a:lnTo>
                    <a:pt x="114" y="6"/>
                  </a:lnTo>
                  <a:lnTo>
                    <a:pt x="130" y="2"/>
                  </a:lnTo>
                  <a:lnTo>
                    <a:pt x="148" y="0"/>
                  </a:lnTo>
                  <a:lnTo>
                    <a:pt x="164" y="0"/>
                  </a:lnTo>
                  <a:lnTo>
                    <a:pt x="164" y="0"/>
                  </a:lnTo>
                  <a:lnTo>
                    <a:pt x="182" y="0"/>
                  </a:lnTo>
                  <a:lnTo>
                    <a:pt x="200" y="2"/>
                  </a:lnTo>
                  <a:lnTo>
                    <a:pt x="216" y="4"/>
                  </a:lnTo>
                  <a:lnTo>
                    <a:pt x="232" y="8"/>
                  </a:lnTo>
                  <a:lnTo>
                    <a:pt x="248" y="14"/>
                  </a:lnTo>
                  <a:lnTo>
                    <a:pt x="262" y="22"/>
                  </a:lnTo>
                  <a:lnTo>
                    <a:pt x="276" y="30"/>
                  </a:lnTo>
                  <a:lnTo>
                    <a:pt x="290" y="40"/>
                  </a:lnTo>
                  <a:lnTo>
                    <a:pt x="250" y="82"/>
                  </a:lnTo>
                  <a:lnTo>
                    <a:pt x="250" y="82"/>
                  </a:lnTo>
                  <a:lnTo>
                    <a:pt x="232" y="70"/>
                  </a:lnTo>
                  <a:lnTo>
                    <a:pt x="212" y="62"/>
                  </a:lnTo>
                  <a:lnTo>
                    <a:pt x="188" y="56"/>
                  </a:lnTo>
                  <a:lnTo>
                    <a:pt x="162" y="56"/>
                  </a:lnTo>
                  <a:lnTo>
                    <a:pt x="162" y="56"/>
                  </a:lnTo>
                  <a:lnTo>
                    <a:pt x="140" y="58"/>
                  </a:lnTo>
                  <a:lnTo>
                    <a:pt x="122" y="64"/>
                  </a:lnTo>
                  <a:lnTo>
                    <a:pt x="104" y="74"/>
                  </a:lnTo>
                  <a:lnTo>
                    <a:pt x="90" y="86"/>
                  </a:lnTo>
                  <a:lnTo>
                    <a:pt x="80" y="102"/>
                  </a:lnTo>
                  <a:lnTo>
                    <a:pt x="72" y="120"/>
                  </a:lnTo>
                  <a:lnTo>
                    <a:pt x="66" y="140"/>
                  </a:lnTo>
                  <a:lnTo>
                    <a:pt x="64" y="160"/>
                  </a:lnTo>
                  <a:lnTo>
                    <a:pt x="64" y="160"/>
                  </a:lnTo>
                  <a:lnTo>
                    <a:pt x="66" y="184"/>
                  </a:lnTo>
                  <a:lnTo>
                    <a:pt x="72" y="206"/>
                  </a:lnTo>
                  <a:lnTo>
                    <a:pt x="80" y="224"/>
                  </a:lnTo>
                  <a:lnTo>
                    <a:pt x="92" y="240"/>
                  </a:lnTo>
                  <a:lnTo>
                    <a:pt x="106" y="254"/>
                  </a:lnTo>
                  <a:lnTo>
                    <a:pt x="124" y="262"/>
                  </a:lnTo>
                  <a:lnTo>
                    <a:pt x="144" y="270"/>
                  </a:lnTo>
                  <a:lnTo>
                    <a:pt x="166" y="272"/>
                  </a:lnTo>
                  <a:lnTo>
                    <a:pt x="166" y="272"/>
                  </a:lnTo>
                  <a:lnTo>
                    <a:pt x="186" y="272"/>
                  </a:lnTo>
                  <a:lnTo>
                    <a:pt x="204" y="270"/>
                  </a:lnTo>
                  <a:lnTo>
                    <a:pt x="220" y="266"/>
                  </a:lnTo>
                  <a:lnTo>
                    <a:pt x="234" y="260"/>
                  </a:lnTo>
                  <a:lnTo>
                    <a:pt x="234" y="194"/>
                  </a:lnTo>
                  <a:lnTo>
                    <a:pt x="170" y="194"/>
                  </a:lnTo>
                  <a:lnTo>
                    <a:pt x="174" y="140"/>
                  </a:lnTo>
                  <a:lnTo>
                    <a:pt x="294" y="140"/>
                  </a:lnTo>
                  <a:lnTo>
                    <a:pt x="294" y="296"/>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3" name="Freeform 101"/>
            <p:cNvSpPr>
              <a:spLocks noChangeAspect="1" noEditPoints="1"/>
            </p:cNvSpPr>
            <p:nvPr userDrawn="1"/>
          </p:nvSpPr>
          <p:spPr bwMode="gray">
            <a:xfrm>
              <a:off x="4080" y="3570"/>
              <a:ext cx="216" cy="223"/>
            </a:xfrm>
            <a:custGeom>
              <a:avLst/>
              <a:gdLst/>
              <a:ahLst/>
              <a:cxnLst>
                <a:cxn ang="0">
                  <a:pos x="58" y="132"/>
                </a:cxn>
                <a:cxn ang="0">
                  <a:pos x="60" y="142"/>
                </a:cxn>
                <a:cxn ang="0">
                  <a:pos x="70" y="158"/>
                </a:cxn>
                <a:cxn ang="0">
                  <a:pos x="84" y="170"/>
                </a:cxn>
                <a:cxn ang="0">
                  <a:pos x="102" y="176"/>
                </a:cxn>
                <a:cxn ang="0">
                  <a:pos x="112" y="176"/>
                </a:cxn>
                <a:cxn ang="0">
                  <a:pos x="144" y="172"/>
                </a:cxn>
                <a:cxn ang="0">
                  <a:pos x="170" y="150"/>
                </a:cxn>
                <a:cxn ang="0">
                  <a:pos x="208" y="180"/>
                </a:cxn>
                <a:cxn ang="0">
                  <a:pos x="188" y="200"/>
                </a:cxn>
                <a:cxn ang="0">
                  <a:pos x="164" y="214"/>
                </a:cxn>
                <a:cxn ang="0">
                  <a:pos x="140" y="222"/>
                </a:cxn>
                <a:cxn ang="0">
                  <a:pos x="112" y="224"/>
                </a:cxn>
                <a:cxn ang="0">
                  <a:pos x="90" y="222"/>
                </a:cxn>
                <a:cxn ang="0">
                  <a:pos x="50" y="206"/>
                </a:cxn>
                <a:cxn ang="0">
                  <a:pos x="20" y="178"/>
                </a:cxn>
                <a:cxn ang="0">
                  <a:pos x="2" y="136"/>
                </a:cxn>
                <a:cxn ang="0">
                  <a:pos x="0" y="112"/>
                </a:cxn>
                <a:cxn ang="0">
                  <a:pos x="8" y="66"/>
                </a:cxn>
                <a:cxn ang="0">
                  <a:pos x="32" y="32"/>
                </a:cxn>
                <a:cxn ang="0">
                  <a:pos x="68" y="8"/>
                </a:cxn>
                <a:cxn ang="0">
                  <a:pos x="110" y="0"/>
                </a:cxn>
                <a:cxn ang="0">
                  <a:pos x="134" y="2"/>
                </a:cxn>
                <a:cxn ang="0">
                  <a:pos x="174" y="18"/>
                </a:cxn>
                <a:cxn ang="0">
                  <a:pos x="200" y="46"/>
                </a:cxn>
                <a:cxn ang="0">
                  <a:pos x="214" y="90"/>
                </a:cxn>
                <a:cxn ang="0">
                  <a:pos x="216" y="132"/>
                </a:cxn>
                <a:cxn ang="0">
                  <a:pos x="158" y="88"/>
                </a:cxn>
                <a:cxn ang="0">
                  <a:pos x="154" y="70"/>
                </a:cxn>
                <a:cxn ang="0">
                  <a:pos x="144" y="56"/>
                </a:cxn>
                <a:cxn ang="0">
                  <a:pos x="128" y="48"/>
                </a:cxn>
                <a:cxn ang="0">
                  <a:pos x="108" y="46"/>
                </a:cxn>
                <a:cxn ang="0">
                  <a:pos x="98" y="46"/>
                </a:cxn>
                <a:cxn ang="0">
                  <a:pos x="82" y="52"/>
                </a:cxn>
                <a:cxn ang="0">
                  <a:pos x="68" y="64"/>
                </a:cxn>
                <a:cxn ang="0">
                  <a:pos x="60" y="80"/>
                </a:cxn>
                <a:cxn ang="0">
                  <a:pos x="158" y="88"/>
                </a:cxn>
              </a:cxnLst>
              <a:rect l="0" t="0" r="r" b="b"/>
              <a:pathLst>
                <a:path w="216" h="224">
                  <a:moveTo>
                    <a:pt x="216" y="132"/>
                  </a:moveTo>
                  <a:lnTo>
                    <a:pt x="58" y="132"/>
                  </a:lnTo>
                  <a:lnTo>
                    <a:pt x="58" y="132"/>
                  </a:lnTo>
                  <a:lnTo>
                    <a:pt x="60" y="142"/>
                  </a:lnTo>
                  <a:lnTo>
                    <a:pt x="64" y="150"/>
                  </a:lnTo>
                  <a:lnTo>
                    <a:pt x="70" y="158"/>
                  </a:lnTo>
                  <a:lnTo>
                    <a:pt x="76" y="164"/>
                  </a:lnTo>
                  <a:lnTo>
                    <a:pt x="84" y="170"/>
                  </a:lnTo>
                  <a:lnTo>
                    <a:pt x="92" y="174"/>
                  </a:lnTo>
                  <a:lnTo>
                    <a:pt x="102" y="176"/>
                  </a:lnTo>
                  <a:lnTo>
                    <a:pt x="112" y="176"/>
                  </a:lnTo>
                  <a:lnTo>
                    <a:pt x="112" y="176"/>
                  </a:lnTo>
                  <a:lnTo>
                    <a:pt x="128" y="176"/>
                  </a:lnTo>
                  <a:lnTo>
                    <a:pt x="144" y="172"/>
                  </a:lnTo>
                  <a:lnTo>
                    <a:pt x="156" y="162"/>
                  </a:lnTo>
                  <a:lnTo>
                    <a:pt x="170" y="150"/>
                  </a:lnTo>
                  <a:lnTo>
                    <a:pt x="208" y="180"/>
                  </a:lnTo>
                  <a:lnTo>
                    <a:pt x="208" y="180"/>
                  </a:lnTo>
                  <a:lnTo>
                    <a:pt x="198" y="190"/>
                  </a:lnTo>
                  <a:lnTo>
                    <a:pt x="188" y="200"/>
                  </a:lnTo>
                  <a:lnTo>
                    <a:pt x="176" y="208"/>
                  </a:lnTo>
                  <a:lnTo>
                    <a:pt x="164" y="214"/>
                  </a:lnTo>
                  <a:lnTo>
                    <a:pt x="152" y="218"/>
                  </a:lnTo>
                  <a:lnTo>
                    <a:pt x="140" y="222"/>
                  </a:lnTo>
                  <a:lnTo>
                    <a:pt x="126" y="224"/>
                  </a:lnTo>
                  <a:lnTo>
                    <a:pt x="112" y="224"/>
                  </a:lnTo>
                  <a:lnTo>
                    <a:pt x="112" y="224"/>
                  </a:lnTo>
                  <a:lnTo>
                    <a:pt x="90" y="222"/>
                  </a:lnTo>
                  <a:lnTo>
                    <a:pt x="68" y="216"/>
                  </a:lnTo>
                  <a:lnTo>
                    <a:pt x="50" y="206"/>
                  </a:lnTo>
                  <a:lnTo>
                    <a:pt x="32" y="194"/>
                  </a:lnTo>
                  <a:lnTo>
                    <a:pt x="20" y="178"/>
                  </a:lnTo>
                  <a:lnTo>
                    <a:pt x="10" y="158"/>
                  </a:lnTo>
                  <a:lnTo>
                    <a:pt x="2" y="136"/>
                  </a:lnTo>
                  <a:lnTo>
                    <a:pt x="0" y="112"/>
                  </a:lnTo>
                  <a:lnTo>
                    <a:pt x="0" y="112"/>
                  </a:lnTo>
                  <a:lnTo>
                    <a:pt x="2" y="88"/>
                  </a:lnTo>
                  <a:lnTo>
                    <a:pt x="8" y="66"/>
                  </a:lnTo>
                  <a:lnTo>
                    <a:pt x="18" y="48"/>
                  </a:lnTo>
                  <a:lnTo>
                    <a:pt x="32" y="32"/>
                  </a:lnTo>
                  <a:lnTo>
                    <a:pt x="48" y="18"/>
                  </a:lnTo>
                  <a:lnTo>
                    <a:pt x="68" y="8"/>
                  </a:lnTo>
                  <a:lnTo>
                    <a:pt x="88" y="2"/>
                  </a:lnTo>
                  <a:lnTo>
                    <a:pt x="110" y="0"/>
                  </a:lnTo>
                  <a:lnTo>
                    <a:pt x="110" y="0"/>
                  </a:lnTo>
                  <a:lnTo>
                    <a:pt x="134" y="2"/>
                  </a:lnTo>
                  <a:lnTo>
                    <a:pt x="156" y="8"/>
                  </a:lnTo>
                  <a:lnTo>
                    <a:pt x="174" y="18"/>
                  </a:lnTo>
                  <a:lnTo>
                    <a:pt x="190" y="30"/>
                  </a:lnTo>
                  <a:lnTo>
                    <a:pt x="200" y="46"/>
                  </a:lnTo>
                  <a:lnTo>
                    <a:pt x="210" y="66"/>
                  </a:lnTo>
                  <a:lnTo>
                    <a:pt x="214" y="90"/>
                  </a:lnTo>
                  <a:lnTo>
                    <a:pt x="216" y="116"/>
                  </a:lnTo>
                  <a:lnTo>
                    <a:pt x="216" y="132"/>
                  </a:lnTo>
                  <a:close/>
                  <a:moveTo>
                    <a:pt x="158" y="88"/>
                  </a:moveTo>
                  <a:lnTo>
                    <a:pt x="158" y="88"/>
                  </a:lnTo>
                  <a:lnTo>
                    <a:pt x="158" y="78"/>
                  </a:lnTo>
                  <a:lnTo>
                    <a:pt x="154" y="70"/>
                  </a:lnTo>
                  <a:lnTo>
                    <a:pt x="150" y="62"/>
                  </a:lnTo>
                  <a:lnTo>
                    <a:pt x="144" y="56"/>
                  </a:lnTo>
                  <a:lnTo>
                    <a:pt x="136" y="52"/>
                  </a:lnTo>
                  <a:lnTo>
                    <a:pt x="128" y="48"/>
                  </a:lnTo>
                  <a:lnTo>
                    <a:pt x="120" y="46"/>
                  </a:lnTo>
                  <a:lnTo>
                    <a:pt x="108" y="46"/>
                  </a:lnTo>
                  <a:lnTo>
                    <a:pt x="108" y="46"/>
                  </a:lnTo>
                  <a:lnTo>
                    <a:pt x="98" y="46"/>
                  </a:lnTo>
                  <a:lnTo>
                    <a:pt x="90" y="48"/>
                  </a:lnTo>
                  <a:lnTo>
                    <a:pt x="82" y="52"/>
                  </a:lnTo>
                  <a:lnTo>
                    <a:pt x="74" y="58"/>
                  </a:lnTo>
                  <a:lnTo>
                    <a:pt x="68" y="64"/>
                  </a:lnTo>
                  <a:lnTo>
                    <a:pt x="64" y="72"/>
                  </a:lnTo>
                  <a:lnTo>
                    <a:pt x="60" y="80"/>
                  </a:lnTo>
                  <a:lnTo>
                    <a:pt x="58" y="88"/>
                  </a:lnTo>
                  <a:lnTo>
                    <a:pt x="158" y="88"/>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4" name="Freeform 102"/>
            <p:cNvSpPr>
              <a:spLocks noChangeAspect="1" noEditPoints="1"/>
            </p:cNvSpPr>
            <p:nvPr userDrawn="1"/>
          </p:nvSpPr>
          <p:spPr bwMode="gray">
            <a:xfrm>
              <a:off x="3342" y="3570"/>
              <a:ext cx="196" cy="223"/>
            </a:xfrm>
            <a:custGeom>
              <a:avLst/>
              <a:gdLst/>
              <a:ahLst/>
              <a:cxnLst>
                <a:cxn ang="0">
                  <a:pos x="196" y="218"/>
                </a:cxn>
                <a:cxn ang="0">
                  <a:pos x="144" y="198"/>
                </a:cxn>
                <a:cxn ang="0">
                  <a:pos x="138" y="204"/>
                </a:cxn>
                <a:cxn ang="0">
                  <a:pos x="114" y="218"/>
                </a:cxn>
                <a:cxn ang="0">
                  <a:pos x="78" y="224"/>
                </a:cxn>
                <a:cxn ang="0">
                  <a:pos x="62" y="224"/>
                </a:cxn>
                <a:cxn ang="0">
                  <a:pos x="36" y="216"/>
                </a:cxn>
                <a:cxn ang="0">
                  <a:pos x="14" y="200"/>
                </a:cxn>
                <a:cxn ang="0">
                  <a:pos x="2" y="176"/>
                </a:cxn>
                <a:cxn ang="0">
                  <a:pos x="0" y="160"/>
                </a:cxn>
                <a:cxn ang="0">
                  <a:pos x="4" y="136"/>
                </a:cxn>
                <a:cxn ang="0">
                  <a:pos x="12" y="118"/>
                </a:cxn>
                <a:cxn ang="0">
                  <a:pos x="28" y="104"/>
                </a:cxn>
                <a:cxn ang="0">
                  <a:pos x="46" y="96"/>
                </a:cxn>
                <a:cxn ang="0">
                  <a:pos x="88" y="86"/>
                </a:cxn>
                <a:cxn ang="0">
                  <a:pos x="130" y="84"/>
                </a:cxn>
                <a:cxn ang="0">
                  <a:pos x="140" y="82"/>
                </a:cxn>
                <a:cxn ang="0">
                  <a:pos x="140" y="72"/>
                </a:cxn>
                <a:cxn ang="0">
                  <a:pos x="134" y="60"/>
                </a:cxn>
                <a:cxn ang="0">
                  <a:pos x="124" y="50"/>
                </a:cxn>
                <a:cxn ang="0">
                  <a:pos x="106" y="46"/>
                </a:cxn>
                <a:cxn ang="0">
                  <a:pos x="96" y="46"/>
                </a:cxn>
                <a:cxn ang="0">
                  <a:pos x="66" y="52"/>
                </a:cxn>
                <a:cxn ang="0">
                  <a:pos x="40" y="68"/>
                </a:cxn>
                <a:cxn ang="0">
                  <a:pos x="6" y="34"/>
                </a:cxn>
                <a:cxn ang="0">
                  <a:pos x="28" y="18"/>
                </a:cxn>
                <a:cxn ang="0">
                  <a:pos x="76" y="2"/>
                </a:cxn>
                <a:cxn ang="0">
                  <a:pos x="100" y="0"/>
                </a:cxn>
                <a:cxn ang="0">
                  <a:pos x="144" y="6"/>
                </a:cxn>
                <a:cxn ang="0">
                  <a:pos x="174" y="22"/>
                </a:cxn>
                <a:cxn ang="0">
                  <a:pos x="190" y="46"/>
                </a:cxn>
                <a:cxn ang="0">
                  <a:pos x="196" y="80"/>
                </a:cxn>
                <a:cxn ang="0">
                  <a:pos x="140" y="126"/>
                </a:cxn>
                <a:cxn ang="0">
                  <a:pos x="132" y="126"/>
                </a:cxn>
                <a:cxn ang="0">
                  <a:pos x="96" y="128"/>
                </a:cxn>
                <a:cxn ang="0">
                  <a:pos x="74" y="134"/>
                </a:cxn>
                <a:cxn ang="0">
                  <a:pos x="60" y="146"/>
                </a:cxn>
                <a:cxn ang="0">
                  <a:pos x="58" y="156"/>
                </a:cxn>
                <a:cxn ang="0">
                  <a:pos x="62" y="168"/>
                </a:cxn>
                <a:cxn ang="0">
                  <a:pos x="70" y="176"/>
                </a:cxn>
                <a:cxn ang="0">
                  <a:pos x="84" y="180"/>
                </a:cxn>
                <a:cxn ang="0">
                  <a:pos x="114" y="174"/>
                </a:cxn>
                <a:cxn ang="0">
                  <a:pos x="128" y="164"/>
                </a:cxn>
                <a:cxn ang="0">
                  <a:pos x="138" y="152"/>
                </a:cxn>
                <a:cxn ang="0">
                  <a:pos x="140" y="134"/>
                </a:cxn>
              </a:cxnLst>
              <a:rect l="0" t="0" r="r" b="b"/>
              <a:pathLst>
                <a:path w="196" h="224">
                  <a:moveTo>
                    <a:pt x="196" y="80"/>
                  </a:moveTo>
                  <a:lnTo>
                    <a:pt x="196" y="218"/>
                  </a:lnTo>
                  <a:lnTo>
                    <a:pt x="146" y="218"/>
                  </a:lnTo>
                  <a:lnTo>
                    <a:pt x="144" y="198"/>
                  </a:lnTo>
                  <a:lnTo>
                    <a:pt x="144" y="198"/>
                  </a:lnTo>
                  <a:lnTo>
                    <a:pt x="138" y="204"/>
                  </a:lnTo>
                  <a:lnTo>
                    <a:pt x="130" y="210"/>
                  </a:lnTo>
                  <a:lnTo>
                    <a:pt x="114" y="218"/>
                  </a:lnTo>
                  <a:lnTo>
                    <a:pt x="96" y="222"/>
                  </a:lnTo>
                  <a:lnTo>
                    <a:pt x="78" y="224"/>
                  </a:lnTo>
                  <a:lnTo>
                    <a:pt x="78" y="224"/>
                  </a:lnTo>
                  <a:lnTo>
                    <a:pt x="62" y="224"/>
                  </a:lnTo>
                  <a:lnTo>
                    <a:pt x="48" y="220"/>
                  </a:lnTo>
                  <a:lnTo>
                    <a:pt x="36" y="216"/>
                  </a:lnTo>
                  <a:lnTo>
                    <a:pt x="24" y="208"/>
                  </a:lnTo>
                  <a:lnTo>
                    <a:pt x="14" y="200"/>
                  </a:lnTo>
                  <a:lnTo>
                    <a:pt x="8" y="188"/>
                  </a:lnTo>
                  <a:lnTo>
                    <a:pt x="2" y="176"/>
                  </a:lnTo>
                  <a:lnTo>
                    <a:pt x="0" y="160"/>
                  </a:lnTo>
                  <a:lnTo>
                    <a:pt x="0" y="160"/>
                  </a:lnTo>
                  <a:lnTo>
                    <a:pt x="0" y="148"/>
                  </a:lnTo>
                  <a:lnTo>
                    <a:pt x="4" y="136"/>
                  </a:lnTo>
                  <a:lnTo>
                    <a:pt x="8" y="126"/>
                  </a:lnTo>
                  <a:lnTo>
                    <a:pt x="12" y="118"/>
                  </a:lnTo>
                  <a:lnTo>
                    <a:pt x="20" y="110"/>
                  </a:lnTo>
                  <a:lnTo>
                    <a:pt x="28" y="104"/>
                  </a:lnTo>
                  <a:lnTo>
                    <a:pt x="36" y="100"/>
                  </a:lnTo>
                  <a:lnTo>
                    <a:pt x="46" y="96"/>
                  </a:lnTo>
                  <a:lnTo>
                    <a:pt x="66" y="90"/>
                  </a:lnTo>
                  <a:lnTo>
                    <a:pt x="88" y="86"/>
                  </a:lnTo>
                  <a:lnTo>
                    <a:pt x="110" y="84"/>
                  </a:lnTo>
                  <a:lnTo>
                    <a:pt x="130" y="84"/>
                  </a:lnTo>
                  <a:lnTo>
                    <a:pt x="140" y="84"/>
                  </a:lnTo>
                  <a:lnTo>
                    <a:pt x="140" y="82"/>
                  </a:lnTo>
                  <a:lnTo>
                    <a:pt x="140" y="82"/>
                  </a:lnTo>
                  <a:lnTo>
                    <a:pt x="140" y="72"/>
                  </a:lnTo>
                  <a:lnTo>
                    <a:pt x="138" y="66"/>
                  </a:lnTo>
                  <a:lnTo>
                    <a:pt x="134" y="60"/>
                  </a:lnTo>
                  <a:lnTo>
                    <a:pt x="130" y="54"/>
                  </a:lnTo>
                  <a:lnTo>
                    <a:pt x="124" y="50"/>
                  </a:lnTo>
                  <a:lnTo>
                    <a:pt x="116" y="48"/>
                  </a:lnTo>
                  <a:lnTo>
                    <a:pt x="106" y="46"/>
                  </a:lnTo>
                  <a:lnTo>
                    <a:pt x="96" y="46"/>
                  </a:lnTo>
                  <a:lnTo>
                    <a:pt x="96" y="46"/>
                  </a:lnTo>
                  <a:lnTo>
                    <a:pt x="80" y="46"/>
                  </a:lnTo>
                  <a:lnTo>
                    <a:pt x="66" y="52"/>
                  </a:lnTo>
                  <a:lnTo>
                    <a:pt x="52" y="58"/>
                  </a:lnTo>
                  <a:lnTo>
                    <a:pt x="40" y="68"/>
                  </a:lnTo>
                  <a:lnTo>
                    <a:pt x="6" y="34"/>
                  </a:lnTo>
                  <a:lnTo>
                    <a:pt x="6" y="34"/>
                  </a:lnTo>
                  <a:lnTo>
                    <a:pt x="18" y="26"/>
                  </a:lnTo>
                  <a:lnTo>
                    <a:pt x="28" y="18"/>
                  </a:lnTo>
                  <a:lnTo>
                    <a:pt x="52" y="8"/>
                  </a:lnTo>
                  <a:lnTo>
                    <a:pt x="76" y="2"/>
                  </a:lnTo>
                  <a:lnTo>
                    <a:pt x="100" y="0"/>
                  </a:lnTo>
                  <a:lnTo>
                    <a:pt x="100" y="0"/>
                  </a:lnTo>
                  <a:lnTo>
                    <a:pt x="124" y="2"/>
                  </a:lnTo>
                  <a:lnTo>
                    <a:pt x="144" y="6"/>
                  </a:lnTo>
                  <a:lnTo>
                    <a:pt x="160" y="12"/>
                  </a:lnTo>
                  <a:lnTo>
                    <a:pt x="174" y="22"/>
                  </a:lnTo>
                  <a:lnTo>
                    <a:pt x="184" y="34"/>
                  </a:lnTo>
                  <a:lnTo>
                    <a:pt x="190" y="46"/>
                  </a:lnTo>
                  <a:lnTo>
                    <a:pt x="194" y="62"/>
                  </a:lnTo>
                  <a:lnTo>
                    <a:pt x="196" y="80"/>
                  </a:lnTo>
                  <a:lnTo>
                    <a:pt x="196" y="80"/>
                  </a:lnTo>
                  <a:close/>
                  <a:moveTo>
                    <a:pt x="140" y="126"/>
                  </a:moveTo>
                  <a:lnTo>
                    <a:pt x="132" y="126"/>
                  </a:lnTo>
                  <a:lnTo>
                    <a:pt x="132" y="126"/>
                  </a:lnTo>
                  <a:lnTo>
                    <a:pt x="110" y="126"/>
                  </a:lnTo>
                  <a:lnTo>
                    <a:pt x="96" y="128"/>
                  </a:lnTo>
                  <a:lnTo>
                    <a:pt x="84" y="130"/>
                  </a:lnTo>
                  <a:lnTo>
                    <a:pt x="74" y="134"/>
                  </a:lnTo>
                  <a:lnTo>
                    <a:pt x="66" y="140"/>
                  </a:lnTo>
                  <a:lnTo>
                    <a:pt x="60" y="146"/>
                  </a:lnTo>
                  <a:lnTo>
                    <a:pt x="58" y="156"/>
                  </a:lnTo>
                  <a:lnTo>
                    <a:pt x="58" y="156"/>
                  </a:lnTo>
                  <a:lnTo>
                    <a:pt x="58" y="162"/>
                  </a:lnTo>
                  <a:lnTo>
                    <a:pt x="62" y="168"/>
                  </a:lnTo>
                  <a:lnTo>
                    <a:pt x="66" y="172"/>
                  </a:lnTo>
                  <a:lnTo>
                    <a:pt x="70" y="176"/>
                  </a:lnTo>
                  <a:lnTo>
                    <a:pt x="78" y="178"/>
                  </a:lnTo>
                  <a:lnTo>
                    <a:pt x="84" y="180"/>
                  </a:lnTo>
                  <a:lnTo>
                    <a:pt x="100" y="178"/>
                  </a:lnTo>
                  <a:lnTo>
                    <a:pt x="114" y="174"/>
                  </a:lnTo>
                  <a:lnTo>
                    <a:pt x="122" y="170"/>
                  </a:lnTo>
                  <a:lnTo>
                    <a:pt x="128" y="164"/>
                  </a:lnTo>
                  <a:lnTo>
                    <a:pt x="134" y="158"/>
                  </a:lnTo>
                  <a:lnTo>
                    <a:pt x="138" y="152"/>
                  </a:lnTo>
                  <a:lnTo>
                    <a:pt x="140" y="144"/>
                  </a:lnTo>
                  <a:lnTo>
                    <a:pt x="140" y="134"/>
                  </a:lnTo>
                  <a:lnTo>
                    <a:pt x="140" y="126"/>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sp>
          <p:nvSpPr>
            <p:cNvPr id="25" name="Freeform 103"/>
            <p:cNvSpPr>
              <a:spLocks noChangeAspect="1" noEditPoints="1"/>
            </p:cNvSpPr>
            <p:nvPr userDrawn="1"/>
          </p:nvSpPr>
          <p:spPr bwMode="gray">
            <a:xfrm>
              <a:off x="4402" y="3735"/>
              <a:ext cx="58" cy="56"/>
            </a:xfrm>
            <a:custGeom>
              <a:avLst/>
              <a:gdLst/>
              <a:ahLst/>
              <a:cxnLst>
                <a:cxn ang="0">
                  <a:pos x="6" y="28"/>
                </a:cxn>
                <a:cxn ang="0">
                  <a:pos x="14" y="12"/>
                </a:cxn>
                <a:cxn ang="0">
                  <a:pos x="30" y="4"/>
                </a:cxn>
                <a:cxn ang="0">
                  <a:pos x="38" y="6"/>
                </a:cxn>
                <a:cxn ang="0">
                  <a:pos x="52" y="18"/>
                </a:cxn>
                <a:cxn ang="0">
                  <a:pos x="54" y="28"/>
                </a:cxn>
                <a:cxn ang="0">
                  <a:pos x="46" y="46"/>
                </a:cxn>
                <a:cxn ang="0">
                  <a:pos x="30" y="52"/>
                </a:cxn>
                <a:cxn ang="0">
                  <a:pos x="20" y="50"/>
                </a:cxn>
                <a:cxn ang="0">
                  <a:pos x="8" y="38"/>
                </a:cxn>
                <a:cxn ang="0">
                  <a:pos x="6" y="28"/>
                </a:cxn>
                <a:cxn ang="0">
                  <a:pos x="30" y="56"/>
                </a:cxn>
                <a:cxn ang="0">
                  <a:pos x="50" y="48"/>
                </a:cxn>
                <a:cxn ang="0">
                  <a:pos x="58" y="34"/>
                </a:cxn>
                <a:cxn ang="0">
                  <a:pos x="58" y="28"/>
                </a:cxn>
                <a:cxn ang="0">
                  <a:pos x="56" y="16"/>
                </a:cxn>
                <a:cxn ang="0">
                  <a:pos x="42" y="2"/>
                </a:cxn>
                <a:cxn ang="0">
                  <a:pos x="30" y="0"/>
                </a:cxn>
                <a:cxn ang="0">
                  <a:pos x="10" y="8"/>
                </a:cxn>
                <a:cxn ang="0">
                  <a:pos x="2" y="22"/>
                </a:cxn>
                <a:cxn ang="0">
                  <a:pos x="0" y="28"/>
                </a:cxn>
                <a:cxn ang="0">
                  <a:pos x="4" y="40"/>
                </a:cxn>
                <a:cxn ang="0">
                  <a:pos x="18" y="54"/>
                </a:cxn>
                <a:cxn ang="0">
                  <a:pos x="30" y="56"/>
                </a:cxn>
                <a:cxn ang="0">
                  <a:pos x="30" y="30"/>
                </a:cxn>
                <a:cxn ang="0">
                  <a:pos x="44" y="44"/>
                </a:cxn>
                <a:cxn ang="0">
                  <a:pos x="34" y="30"/>
                </a:cxn>
                <a:cxn ang="0">
                  <a:pos x="42" y="24"/>
                </a:cxn>
                <a:cxn ang="0">
                  <a:pos x="44" y="22"/>
                </a:cxn>
                <a:cxn ang="0">
                  <a:pos x="40" y="14"/>
                </a:cxn>
                <a:cxn ang="0">
                  <a:pos x="32" y="12"/>
                </a:cxn>
                <a:cxn ang="0">
                  <a:pos x="18" y="44"/>
                </a:cxn>
                <a:cxn ang="0">
                  <a:pos x="24" y="30"/>
                </a:cxn>
                <a:cxn ang="0">
                  <a:pos x="24" y="16"/>
                </a:cxn>
                <a:cxn ang="0">
                  <a:pos x="30" y="16"/>
                </a:cxn>
                <a:cxn ang="0">
                  <a:pos x="38" y="18"/>
                </a:cxn>
                <a:cxn ang="0">
                  <a:pos x="38" y="20"/>
                </a:cxn>
                <a:cxn ang="0">
                  <a:pos x="36" y="26"/>
                </a:cxn>
                <a:cxn ang="0">
                  <a:pos x="24" y="26"/>
                </a:cxn>
              </a:cxnLst>
              <a:rect l="0" t="0" r="r" b="b"/>
              <a:pathLst>
                <a:path w="58" h="56">
                  <a:moveTo>
                    <a:pt x="6" y="28"/>
                  </a:moveTo>
                  <a:lnTo>
                    <a:pt x="6" y="28"/>
                  </a:lnTo>
                  <a:lnTo>
                    <a:pt x="8" y="18"/>
                  </a:lnTo>
                  <a:lnTo>
                    <a:pt x="14" y="12"/>
                  </a:lnTo>
                  <a:lnTo>
                    <a:pt x="20" y="6"/>
                  </a:lnTo>
                  <a:lnTo>
                    <a:pt x="30" y="4"/>
                  </a:lnTo>
                  <a:lnTo>
                    <a:pt x="30" y="4"/>
                  </a:lnTo>
                  <a:lnTo>
                    <a:pt x="38" y="6"/>
                  </a:lnTo>
                  <a:lnTo>
                    <a:pt x="46" y="12"/>
                  </a:lnTo>
                  <a:lnTo>
                    <a:pt x="52" y="18"/>
                  </a:lnTo>
                  <a:lnTo>
                    <a:pt x="54" y="28"/>
                  </a:lnTo>
                  <a:lnTo>
                    <a:pt x="54" y="28"/>
                  </a:lnTo>
                  <a:lnTo>
                    <a:pt x="52" y="38"/>
                  </a:lnTo>
                  <a:lnTo>
                    <a:pt x="46" y="46"/>
                  </a:lnTo>
                  <a:lnTo>
                    <a:pt x="38" y="50"/>
                  </a:lnTo>
                  <a:lnTo>
                    <a:pt x="30" y="52"/>
                  </a:lnTo>
                  <a:lnTo>
                    <a:pt x="30" y="52"/>
                  </a:lnTo>
                  <a:lnTo>
                    <a:pt x="20" y="50"/>
                  </a:lnTo>
                  <a:lnTo>
                    <a:pt x="14" y="46"/>
                  </a:lnTo>
                  <a:lnTo>
                    <a:pt x="8" y="38"/>
                  </a:lnTo>
                  <a:lnTo>
                    <a:pt x="6" y="28"/>
                  </a:lnTo>
                  <a:lnTo>
                    <a:pt x="6" y="28"/>
                  </a:lnTo>
                  <a:close/>
                  <a:moveTo>
                    <a:pt x="30" y="56"/>
                  </a:moveTo>
                  <a:lnTo>
                    <a:pt x="30" y="56"/>
                  </a:lnTo>
                  <a:lnTo>
                    <a:pt x="42" y="54"/>
                  </a:lnTo>
                  <a:lnTo>
                    <a:pt x="50" y="48"/>
                  </a:lnTo>
                  <a:lnTo>
                    <a:pt x="56" y="40"/>
                  </a:lnTo>
                  <a:lnTo>
                    <a:pt x="58" y="34"/>
                  </a:lnTo>
                  <a:lnTo>
                    <a:pt x="58" y="28"/>
                  </a:lnTo>
                  <a:lnTo>
                    <a:pt x="58" y="28"/>
                  </a:lnTo>
                  <a:lnTo>
                    <a:pt x="58" y="22"/>
                  </a:lnTo>
                  <a:lnTo>
                    <a:pt x="56" y="16"/>
                  </a:lnTo>
                  <a:lnTo>
                    <a:pt x="50" y="8"/>
                  </a:lnTo>
                  <a:lnTo>
                    <a:pt x="42" y="2"/>
                  </a:lnTo>
                  <a:lnTo>
                    <a:pt x="30" y="0"/>
                  </a:lnTo>
                  <a:lnTo>
                    <a:pt x="30" y="0"/>
                  </a:lnTo>
                  <a:lnTo>
                    <a:pt x="18" y="2"/>
                  </a:lnTo>
                  <a:lnTo>
                    <a:pt x="10" y="8"/>
                  </a:lnTo>
                  <a:lnTo>
                    <a:pt x="4" y="16"/>
                  </a:lnTo>
                  <a:lnTo>
                    <a:pt x="2" y="22"/>
                  </a:lnTo>
                  <a:lnTo>
                    <a:pt x="0" y="28"/>
                  </a:lnTo>
                  <a:lnTo>
                    <a:pt x="0" y="28"/>
                  </a:lnTo>
                  <a:lnTo>
                    <a:pt x="2" y="34"/>
                  </a:lnTo>
                  <a:lnTo>
                    <a:pt x="4" y="40"/>
                  </a:lnTo>
                  <a:lnTo>
                    <a:pt x="10" y="48"/>
                  </a:lnTo>
                  <a:lnTo>
                    <a:pt x="18" y="54"/>
                  </a:lnTo>
                  <a:lnTo>
                    <a:pt x="30" y="56"/>
                  </a:lnTo>
                  <a:lnTo>
                    <a:pt x="30" y="56"/>
                  </a:lnTo>
                  <a:close/>
                  <a:moveTo>
                    <a:pt x="24" y="30"/>
                  </a:moveTo>
                  <a:lnTo>
                    <a:pt x="30" y="30"/>
                  </a:lnTo>
                  <a:lnTo>
                    <a:pt x="38" y="44"/>
                  </a:lnTo>
                  <a:lnTo>
                    <a:pt x="44" y="44"/>
                  </a:lnTo>
                  <a:lnTo>
                    <a:pt x="34" y="30"/>
                  </a:lnTo>
                  <a:lnTo>
                    <a:pt x="34" y="30"/>
                  </a:lnTo>
                  <a:lnTo>
                    <a:pt x="40" y="28"/>
                  </a:lnTo>
                  <a:lnTo>
                    <a:pt x="42" y="24"/>
                  </a:lnTo>
                  <a:lnTo>
                    <a:pt x="44" y="22"/>
                  </a:lnTo>
                  <a:lnTo>
                    <a:pt x="44" y="22"/>
                  </a:lnTo>
                  <a:lnTo>
                    <a:pt x="42" y="16"/>
                  </a:lnTo>
                  <a:lnTo>
                    <a:pt x="40" y="14"/>
                  </a:lnTo>
                  <a:lnTo>
                    <a:pt x="36" y="12"/>
                  </a:lnTo>
                  <a:lnTo>
                    <a:pt x="32" y="12"/>
                  </a:lnTo>
                  <a:lnTo>
                    <a:pt x="18" y="12"/>
                  </a:lnTo>
                  <a:lnTo>
                    <a:pt x="18" y="44"/>
                  </a:lnTo>
                  <a:lnTo>
                    <a:pt x="24" y="44"/>
                  </a:lnTo>
                  <a:lnTo>
                    <a:pt x="24" y="30"/>
                  </a:lnTo>
                  <a:close/>
                  <a:moveTo>
                    <a:pt x="24" y="26"/>
                  </a:moveTo>
                  <a:lnTo>
                    <a:pt x="24" y="16"/>
                  </a:lnTo>
                  <a:lnTo>
                    <a:pt x="30" y="16"/>
                  </a:lnTo>
                  <a:lnTo>
                    <a:pt x="30" y="16"/>
                  </a:lnTo>
                  <a:lnTo>
                    <a:pt x="36" y="16"/>
                  </a:lnTo>
                  <a:lnTo>
                    <a:pt x="38" y="18"/>
                  </a:lnTo>
                  <a:lnTo>
                    <a:pt x="38" y="20"/>
                  </a:lnTo>
                  <a:lnTo>
                    <a:pt x="38" y="20"/>
                  </a:lnTo>
                  <a:lnTo>
                    <a:pt x="38" y="24"/>
                  </a:lnTo>
                  <a:lnTo>
                    <a:pt x="36" y="26"/>
                  </a:lnTo>
                  <a:lnTo>
                    <a:pt x="30" y="26"/>
                  </a:lnTo>
                  <a:lnTo>
                    <a:pt x="24" y="26"/>
                  </a:lnTo>
                  <a:close/>
                </a:path>
              </a:pathLst>
            </a:custGeom>
            <a:solidFill>
              <a:srgbClr val="0065A4"/>
            </a:solidFill>
            <a:ln w="9525">
              <a:noFill/>
              <a:round/>
              <a:headEnd/>
              <a:tailEnd/>
            </a:ln>
          </p:spPr>
          <p:txBody>
            <a:bodyPr/>
            <a:lstStyle/>
            <a:p>
              <a:pPr>
                <a:defRPr/>
              </a:pPr>
              <a:endParaRPr lang="en-US" sz="2400" dirty="0">
                <a:solidFill>
                  <a:srgbClr val="000000"/>
                </a:solidFill>
                <a:ea typeface="Arial Unicode MS"/>
                <a:cs typeface="Arial Unicode MS"/>
              </a:endParaRPr>
            </a:p>
          </p:txBody>
        </p:sp>
      </p:grpSp>
      <p:sp>
        <p:nvSpPr>
          <p:cNvPr id="26" name="Rectangle 5"/>
          <p:cNvSpPr>
            <a:spLocks noGrp="1" noChangeArrowheads="1"/>
          </p:cNvSpPr>
          <p:nvPr>
            <p:ph type="ftr" sz="quarter" idx="3"/>
          </p:nvPr>
        </p:nvSpPr>
        <p:spPr bwMode="gray">
          <a:xfrm>
            <a:off x="5791200" y="6388870"/>
            <a:ext cx="609600" cy="228600"/>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lvl1pPr algn="ctr" eaLnBrk="0" hangingPunct="0">
              <a:lnSpc>
                <a:spcPct val="100000"/>
              </a:lnSpc>
              <a:spcBef>
                <a:spcPct val="0"/>
              </a:spcBef>
              <a:spcAft>
                <a:spcPct val="0"/>
              </a:spcAft>
              <a:defRPr sz="800" b="0">
                <a:solidFill>
                  <a:srgbClr val="00529B"/>
                </a:solidFill>
                <a:ea typeface="+mn-ea"/>
                <a:cs typeface="+mn-cs"/>
              </a:defRPr>
            </a:lvl1pPr>
          </a:lstStyle>
          <a:p>
            <a:pPr>
              <a:defRPr/>
            </a:pPr>
            <a:r>
              <a:rPr lang="en-US" dirty="0"/>
              <a:t> </a:t>
            </a:r>
            <a:fld id="{E1E29525-C903-49F9-BB30-68358B75B689}" type="slidenum">
              <a:rPr lang="en-US"/>
              <a:pPr>
                <a:defRPr/>
              </a:pPr>
              <a:t>‹#›</a:t>
            </a:fld>
            <a:endParaRPr lang="en-US" dirty="0"/>
          </a:p>
        </p:txBody>
      </p:sp>
      <p:sp>
        <p:nvSpPr>
          <p:cNvPr id="27" name="Rectangle 288"/>
          <p:cNvSpPr>
            <a:spLocks noChangeArrowheads="1"/>
          </p:cNvSpPr>
          <p:nvPr/>
        </p:nvSpPr>
        <p:spPr bwMode="gray">
          <a:xfrm>
            <a:off x="675217" y="6546076"/>
            <a:ext cx="2899652" cy="83100"/>
          </a:xfrm>
          <a:prstGeom prst="rect">
            <a:avLst/>
          </a:prstGeom>
          <a:noFill/>
          <a:ln w="12700">
            <a:noFill/>
            <a:miter lim="800000"/>
            <a:headEnd type="none" w="sm" len="sm"/>
            <a:tailEnd type="none" w="sm" len="sm"/>
          </a:ln>
          <a:effectLst/>
        </p:spPr>
        <p:txBody>
          <a:bodyPr wrap="square" lIns="0" tIns="0" rIns="0" bIns="0" anchor="b">
            <a:spAutoFit/>
          </a:bodyPr>
          <a:lstStyle/>
          <a:p>
            <a:pPr algn="l">
              <a:spcBef>
                <a:spcPts val="0"/>
              </a:spcBef>
              <a:spcAft>
                <a:spcPts val="0"/>
              </a:spcAft>
            </a:pPr>
            <a:r>
              <a:rPr lang="en-US" sz="600" dirty="0" smtClean="0">
                <a:solidFill>
                  <a:srgbClr val="969696"/>
                </a:solidFill>
              </a:rPr>
              <a:t>© 2014 Gartner, Inc. and/or its affiliates. All rights reserved.</a:t>
            </a:r>
          </a:p>
        </p:txBody>
      </p:sp>
      <p:sp>
        <p:nvSpPr>
          <p:cNvPr id="29" name="Text Box 91"/>
          <p:cNvSpPr txBox="1">
            <a:spLocks noChangeAspect="1" noChangeArrowheads="1"/>
          </p:cNvSpPr>
          <p:nvPr userDrawn="1"/>
        </p:nvSpPr>
        <p:spPr bwMode="gray">
          <a:xfrm>
            <a:off x="675217" y="6188140"/>
            <a:ext cx="1572683" cy="369332"/>
          </a:xfrm>
          <a:prstGeom prst="rect">
            <a:avLst/>
          </a:prstGeom>
          <a:noFill/>
          <a:ln w="12700">
            <a:noFill/>
            <a:miter lim="800000"/>
            <a:headEnd/>
            <a:tailEnd/>
          </a:ln>
        </p:spPr>
        <p:txBody>
          <a:bodyPr wrap="square" lIns="0" tIns="91440" bIns="91440" anchor="b">
            <a:spAutoFit/>
          </a:bodyPr>
          <a:ls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lnSpc>
                <a:spcPct val="100000"/>
              </a:lnSpc>
              <a:spcBef>
                <a:spcPct val="0"/>
              </a:spcBef>
              <a:spcAft>
                <a:spcPct val="0"/>
              </a:spcAft>
            </a:pPr>
            <a:r>
              <a:rPr lang="en-US" sz="1200" dirty="0">
                <a:solidFill>
                  <a:srgbClr val="000000"/>
                </a:solidFill>
              </a:rPr>
              <a:t>#GartnerSYM</a:t>
            </a:r>
          </a:p>
        </p:txBody>
      </p:sp>
    </p:spTree>
    <p:extLst>
      <p:ext uri="{BB962C8B-B14F-4D97-AF65-F5344CB8AC3E}">
        <p14:creationId xmlns:p14="http://schemas.microsoft.com/office/powerpoint/2010/main" val="2496886628"/>
      </p:ext>
    </p:extLst>
  </p:cSld>
  <p:clrMap bg1="lt1" tx1="dk1" bg2="lt2" tx2="dk2" accent1="accent1" accent2="accent2" accent3="accent3" accent4="accent4" accent5="accent5" accent6="accent6" hlink="hlink" folHlink="folHlink"/>
  <p:sldLayoutIdLst>
    <p:sldLayoutId id="2147484899" r:id="rId1"/>
    <p:sldLayoutId id="2147484900" r:id="rId2"/>
    <p:sldLayoutId id="2147484901" r:id="rId3"/>
    <p:sldLayoutId id="2147484902" r:id="rId4"/>
    <p:sldLayoutId id="2147484903" r:id="rId5"/>
    <p:sldLayoutId id="2147484904" r:id="rId6"/>
  </p:sldLayoutIdLst>
  <p:transition/>
  <p:timing>
    <p:tnLst>
      <p:par>
        <p:cTn id="1" dur="indefinite" restart="never" nodeType="tmRoot"/>
      </p:par>
    </p:tnLst>
  </p:timing>
  <p:hf sldNum="0" hdr="0" dt="0"/>
  <p:txStyles>
    <p:titleStyle>
      <a:lvl1pPr algn="l" rtl="0" eaLnBrk="1" fontAlgn="base" hangingPunct="1">
        <a:lnSpc>
          <a:spcPct val="90000"/>
        </a:lnSpc>
        <a:spcBef>
          <a:spcPct val="0"/>
        </a:spcBef>
        <a:spcAft>
          <a:spcPct val="0"/>
        </a:spcAft>
        <a:defRPr lang="en-US" sz="3200" b="1"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200"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400"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600"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800"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p:titleStyle>
    <p:bodyStyle>
      <a:lvl1pPr marL="347663" indent="-347663" algn="l" rtl="0" eaLnBrk="1" fontAlgn="base" hangingPunct="1">
        <a:lnSpc>
          <a:spcPct val="90000"/>
        </a:lnSpc>
        <a:spcBef>
          <a:spcPct val="30000"/>
        </a:spcBef>
        <a:spcAft>
          <a:spcPct val="10000"/>
        </a:spcAft>
        <a:buClr>
          <a:srgbClr val="00529B"/>
        </a:buClr>
        <a:buFont typeface="Times" pitchFamily="18" charset="0"/>
        <a:buChar char="•"/>
        <a:defRPr sz="2800">
          <a:solidFill>
            <a:schemeClr val="tx1"/>
          </a:solidFill>
          <a:latin typeface="+mn-lt"/>
          <a:ea typeface="+mn-ea"/>
          <a:cs typeface="+mn-cs"/>
        </a:defRPr>
      </a:lvl1pPr>
      <a:lvl2pPr marL="635000" indent="-173038" algn="l" rtl="0" eaLnBrk="1" fontAlgn="base" hangingPunct="1">
        <a:lnSpc>
          <a:spcPct val="90000"/>
        </a:lnSpc>
        <a:spcBef>
          <a:spcPct val="30000"/>
        </a:spcBef>
        <a:spcAft>
          <a:spcPct val="10000"/>
        </a:spcAft>
        <a:buClr>
          <a:schemeClr val="tx1"/>
        </a:buClr>
        <a:buFont typeface="Arial" charset="0"/>
        <a:buChar char="-"/>
        <a:defRPr sz="2400">
          <a:solidFill>
            <a:schemeClr val="tx1"/>
          </a:solidFill>
          <a:latin typeface="+mn-lt"/>
          <a:ea typeface="+mn-ea"/>
          <a:cs typeface="+mn-cs"/>
        </a:defRPr>
      </a:lvl2pPr>
      <a:lvl3pPr marL="922338"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3pPr>
      <a:lvl4pPr marL="1209675" indent="-173038" algn="l" rtl="0" eaLnBrk="1" fontAlgn="base" hangingPunct="1">
        <a:lnSpc>
          <a:spcPct val="90000"/>
        </a:lnSpc>
        <a:spcBef>
          <a:spcPct val="30000"/>
        </a:spcBef>
        <a:spcAft>
          <a:spcPct val="10000"/>
        </a:spcAft>
        <a:buClr>
          <a:schemeClr val="tx1"/>
        </a:buClr>
        <a:buFont typeface="Arial" charset="0"/>
        <a:buChar char="-"/>
        <a:defRPr sz="2000">
          <a:solidFill>
            <a:schemeClr val="tx1"/>
          </a:solidFill>
          <a:latin typeface="+mn-lt"/>
          <a:ea typeface="+mn-ea"/>
          <a:cs typeface="+mn-cs"/>
        </a:defRPr>
      </a:lvl4pPr>
      <a:lvl5pPr marL="14970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5pPr>
      <a:lvl6pPr marL="19542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4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6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8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6" name="Rectangle 53"/>
          <p:cNvSpPr>
            <a:spLocks noGrp="1" noChangeArrowheads="1"/>
          </p:cNvSpPr>
          <p:nvPr>
            <p:ph type="title"/>
          </p:nvPr>
        </p:nvSpPr>
        <p:spPr bwMode="auto">
          <a:xfrm>
            <a:off x="304800" y="228600"/>
            <a:ext cx="11576050" cy="535531"/>
          </a:xfrm>
          <a:prstGeom prst="rect">
            <a:avLst/>
          </a:prstGeom>
          <a:noFill/>
          <a:ln w="9525" algn="ctr">
            <a:noFill/>
            <a:miter lim="800000"/>
            <a:headEnd/>
            <a:tailEnd/>
          </a:ln>
        </p:spPr>
        <p:txBody>
          <a:bodyPr vert="horz" wrap="square" lIns="0" tIns="91440" rIns="0" bIns="0" numCol="1" anchor="t" anchorCtr="0" compatLnSpc="1">
            <a:prstTxWarp prst="textNoShape">
              <a:avLst/>
            </a:prstTxWarp>
            <a:spAutoFit/>
          </a:bodyPr>
          <a:lstStyle/>
          <a:p>
            <a:pPr lvl="0"/>
            <a:r>
              <a:rPr lang="en-US" smtClean="0"/>
              <a:t>Click to edit Master title style</a:t>
            </a:r>
            <a:endParaRPr lang="en-US" dirty="0" smtClean="0"/>
          </a:p>
        </p:txBody>
      </p:sp>
      <p:sp>
        <p:nvSpPr>
          <p:cNvPr id="2" name="Text Placeholder 1"/>
          <p:cNvSpPr>
            <a:spLocks noGrp="1"/>
          </p:cNvSpPr>
          <p:nvPr userDrawn="1">
            <p:ph type="body" idx="1"/>
          </p:nvPr>
        </p:nvSpPr>
        <p:spPr bwMode="gray">
          <a:xfrm>
            <a:off x="304800" y="1325564"/>
            <a:ext cx="11576050" cy="4554536"/>
          </a:xfrm>
          <a:prstGeom prst="rect">
            <a:avLst/>
          </a:prstGeom>
        </p:spPr>
        <p:txBody>
          <a:bodyPr vert="horz" lIns="0" tIns="0" rIns="4572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B2B2B2"/>
                </a:solidFill>
              </a:rPr>
              <a:pPr algn="l">
                <a:spcBef>
                  <a:spcPts val="0"/>
                </a:spcBef>
                <a:spcAft>
                  <a:spcPts val="600"/>
                </a:spcAft>
                <a:tabLst>
                  <a:tab pos="228600" algn="l"/>
                </a:tabLst>
              </a:pPr>
              <a:t>‹#›</a:t>
            </a:fld>
            <a:r>
              <a:rPr dirty="0">
                <a:solidFill>
                  <a:srgbClr val="B2B2B2"/>
                </a:solidFill>
              </a:rPr>
              <a:t>	© 2017 Gartner, Inc. and/or its affiliates. All rights reserved.</a:t>
            </a:r>
          </a:p>
        </p:txBody>
      </p:sp>
      <p:pic>
        <p:nvPicPr>
          <p:cNvPr id="12" name="Picture 11"/>
          <p:cNvPicPr>
            <a:picLocks noChangeAspect="1"/>
          </p:cNvPicPr>
          <p:nvPr userDrawn="1"/>
        </p:nvPicPr>
        <p:blipFill>
          <a:blip r:embed="rId33" cstate="screen">
            <a:extLst>
              <a:ext uri="{28A0092B-C50C-407E-A947-70E740481C1C}">
                <a14:useLocalDpi xmlns:a14="http://schemas.microsoft.com/office/drawing/2010/main"/>
              </a:ext>
            </a:extLst>
          </a:blip>
          <a:stretch>
            <a:fillRect/>
          </a:stretch>
        </p:blipFill>
        <p:spPr bwMode="gray">
          <a:xfrm>
            <a:off x="10460359" y="6200775"/>
            <a:ext cx="1420491" cy="323116"/>
          </a:xfrm>
          <a:prstGeom prst="rect">
            <a:avLst/>
          </a:prstGeom>
        </p:spPr>
      </p:pic>
    </p:spTree>
    <p:extLst>
      <p:ext uri="{BB962C8B-B14F-4D97-AF65-F5344CB8AC3E}">
        <p14:creationId xmlns:p14="http://schemas.microsoft.com/office/powerpoint/2010/main" val="3837159639"/>
      </p:ext>
    </p:extLst>
  </p:cSld>
  <p:clrMap bg1="lt1" tx1="dk1" bg2="lt2" tx2="dk2" accent1="accent1" accent2="accent2" accent3="accent3" accent4="accent4" accent5="accent5" accent6="accent6" hlink="hlink" folHlink="folHlink"/>
  <p:sldLayoutIdLst>
    <p:sldLayoutId id="2147484906" r:id="rId1"/>
    <p:sldLayoutId id="2147484907" r:id="rId2"/>
    <p:sldLayoutId id="2147484908" r:id="rId3"/>
    <p:sldLayoutId id="2147484909" r:id="rId4"/>
    <p:sldLayoutId id="2147484910" r:id="rId5"/>
    <p:sldLayoutId id="2147484911" r:id="rId6"/>
    <p:sldLayoutId id="2147484912" r:id="rId7"/>
    <p:sldLayoutId id="2147484913" r:id="rId8"/>
    <p:sldLayoutId id="2147484914" r:id="rId9"/>
    <p:sldLayoutId id="2147484915" r:id="rId10"/>
    <p:sldLayoutId id="2147484916" r:id="rId11"/>
    <p:sldLayoutId id="2147484917" r:id="rId12"/>
    <p:sldLayoutId id="2147484918" r:id="rId13"/>
    <p:sldLayoutId id="2147484919" r:id="rId14"/>
    <p:sldLayoutId id="2147484920" r:id="rId15"/>
    <p:sldLayoutId id="2147484921" r:id="rId16"/>
    <p:sldLayoutId id="2147484922" r:id="rId17"/>
    <p:sldLayoutId id="2147484923" r:id="rId18"/>
    <p:sldLayoutId id="2147484924" r:id="rId19"/>
    <p:sldLayoutId id="2147484925" r:id="rId20"/>
    <p:sldLayoutId id="2147484926" r:id="rId21"/>
    <p:sldLayoutId id="2147484927" r:id="rId22"/>
    <p:sldLayoutId id="2147484928" r:id="rId23"/>
    <p:sldLayoutId id="2147484929" r:id="rId24"/>
    <p:sldLayoutId id="2147484930" r:id="rId25"/>
    <p:sldLayoutId id="2147484931" r:id="rId26"/>
    <p:sldLayoutId id="2147484932" r:id="rId27"/>
    <p:sldLayoutId id="2147484933" r:id="rId28"/>
    <p:sldLayoutId id="2147484934" r:id="rId29"/>
    <p:sldLayoutId id="2147484935" r:id="rId30"/>
    <p:sldLayoutId id="2147484936" r:id="rId31"/>
  </p:sldLayoutIdLst>
  <p:transition/>
  <p:timing>
    <p:tnLst>
      <p:par>
        <p:cTn id="1" dur="indefinite" restart="never" nodeType="tmRoot"/>
      </p:par>
    </p:tnLst>
  </p:timing>
  <p:hf sldNum="0" hdr="0" ftr="0" dt="0"/>
  <p:txStyles>
    <p:title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p:titleStyle>
    <p:bodyStyle>
      <a:lvl1pPr marL="274306" marR="0" indent="-274306" algn="l" rtl="0" eaLnBrk="1" fontAlgn="base" hangingPunct="1">
        <a:lnSpc>
          <a:spcPct val="100000"/>
        </a:lnSpc>
        <a:spcBef>
          <a:spcPts val="0"/>
        </a:spcBef>
        <a:spcAft>
          <a:spcPts val="1200"/>
        </a:spcAft>
        <a:buClr>
          <a:srgbClr val="00529B"/>
        </a:buClr>
        <a:buSzPct val="90000"/>
        <a:buFont typeface="Wingdings" panose="05000000000000000000" pitchFamily="2" charset="2"/>
        <a:buChar char="§"/>
        <a:defRPr lang="en-US" sz="2800" dirty="0" smtClean="0">
          <a:solidFill>
            <a:schemeClr val="tx1"/>
          </a:solidFill>
          <a:latin typeface="+mn-lt"/>
          <a:ea typeface="+mn-ea"/>
          <a:cs typeface="+mn-cs"/>
        </a:defRPr>
      </a:lvl1pPr>
      <a:lvl2pPr marL="640080" marR="0" indent="-274320" algn="l" rtl="0" eaLnBrk="1" fontAlgn="base" hangingPunct="1">
        <a:lnSpc>
          <a:spcPct val="100000"/>
        </a:lnSpc>
        <a:spcBef>
          <a:spcPts val="0"/>
        </a:spcBef>
        <a:spcAft>
          <a:spcPts val="1200"/>
        </a:spcAft>
        <a:buClrTx/>
        <a:buSzPct val="90000"/>
        <a:buFont typeface="Arial" panose="020B0604020202020204" pitchFamily="34" charset="0"/>
        <a:buChar char="–"/>
        <a:tabLst/>
        <a:defRPr lang="en-US" sz="2400" dirty="0" smtClean="0">
          <a:solidFill>
            <a:schemeClr val="tx1"/>
          </a:solidFill>
          <a:latin typeface="+mn-lt"/>
          <a:ea typeface="+mn-ea"/>
          <a:cs typeface="+mn-cs"/>
        </a:defRPr>
      </a:lvl2pPr>
      <a:lvl3pPr marL="91440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3pPr>
      <a:lvl4pPr marL="1234440" marR="0" indent="-274320" algn="l" rtl="0" eaLnBrk="1" fontAlgn="base" hangingPunct="1">
        <a:lnSpc>
          <a:spcPct val="100000"/>
        </a:lnSpc>
        <a:spcBef>
          <a:spcPts val="0"/>
        </a:spcBef>
        <a:spcAft>
          <a:spcPts val="1200"/>
        </a:spcAft>
        <a:buClrTx/>
        <a:buSzPct val="90000"/>
        <a:buFont typeface="Arial" panose="020B0604020202020204" pitchFamily="34" charset="0"/>
        <a:buChar char="–"/>
        <a:defRPr lang="en-US" sz="2200" baseline="0" dirty="0" smtClean="0">
          <a:solidFill>
            <a:schemeClr val="tx1"/>
          </a:solidFill>
          <a:latin typeface="+mn-lt"/>
          <a:ea typeface="+mn-ea"/>
          <a:cs typeface="+mn-cs"/>
        </a:defRPr>
      </a:lvl4pPr>
      <a:lvl5pPr marL="150876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5pPr>
      <a:lvl6pPr marL="1954115"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293"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471"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648"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pos="7391">
          <p15:clr>
            <a:srgbClr val="5ACBF0"/>
          </p15:clr>
        </p15:guide>
        <p15:guide id="4294967295" pos="290">
          <p15:clr>
            <a:srgbClr val="5ACBF0"/>
          </p15:clr>
        </p15:guide>
        <p15:guide id="4294967295" orient="horz" pos="768">
          <p15:clr>
            <a:srgbClr val="5ACBF0"/>
          </p15:clr>
        </p15:guide>
        <p15:guide id="4294967295" orient="horz" pos="4109">
          <p15:clr>
            <a:srgbClr val="5ACBF0"/>
          </p15:clr>
        </p15:guide>
        <p15:guide id="4294967295" orient="horz" pos="835">
          <p15:clr>
            <a:srgbClr val="5ACBF0"/>
          </p15:clr>
        </p15:guide>
        <p15:guide id="4294967295" orient="horz" pos="4056">
          <p15:clr>
            <a:srgbClr val="5ACBF0"/>
          </p15:clr>
        </p15:guide>
        <p15:guide id="4294967295" orient="horz" pos="194">
          <p15:clr>
            <a:srgbClr val="5ACBF0"/>
          </p15:clr>
        </p15:guide>
        <p15:guide id="4294967295" pos="192">
          <p15:clr>
            <a:srgbClr val="5ACBF0"/>
          </p15:clr>
        </p15:guide>
        <p15:guide id="4294967295" pos="7484">
          <p15:clr>
            <a:srgbClr val="5ACBF0"/>
          </p15:clr>
        </p15:guide>
        <p15:guide id="4294967295" orient="horz" pos="3906">
          <p15:clr>
            <a:srgbClr val="5ACBF0"/>
          </p15:clr>
        </p15:guide>
        <p15:guide id="4294967295" pos="1900">
          <p15:clr>
            <a:srgbClr val="5ACBF0"/>
          </p15:clr>
        </p15:guide>
        <p15:guide id="4294967295" pos="2055">
          <p15:clr>
            <a:srgbClr val="5ACBF0"/>
          </p15:clr>
        </p15:guide>
        <p15:guide id="4294967295" pos="3764">
          <p15:clr>
            <a:srgbClr val="5ACBF0"/>
          </p15:clr>
        </p15:guide>
        <p15:guide id="4294967295" pos="3917">
          <p15:clr>
            <a:srgbClr val="5ACBF0"/>
          </p15:clr>
        </p15:guide>
        <p15:guide id="4294967295" pos="5624">
          <p15:clr>
            <a:srgbClr val="5ACBF0"/>
          </p15:clr>
        </p15:guide>
        <p15:guide id="4294967295" pos="5780">
          <p15:clr>
            <a:srgbClr val="5ACBF0"/>
          </p15:clr>
        </p15:guide>
        <p15:guide id="4294967295" orient="horz" pos="3704">
          <p15:clr>
            <a:srgbClr val="FBAE40"/>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6" name="Rectangle 53"/>
          <p:cNvSpPr>
            <a:spLocks noGrp="1" noChangeArrowheads="1"/>
          </p:cNvSpPr>
          <p:nvPr>
            <p:ph type="title"/>
          </p:nvPr>
        </p:nvSpPr>
        <p:spPr bwMode="auto">
          <a:xfrm>
            <a:off x="304800" y="228600"/>
            <a:ext cx="11576050" cy="535531"/>
          </a:xfrm>
          <a:prstGeom prst="rect">
            <a:avLst/>
          </a:prstGeom>
          <a:noFill/>
          <a:ln w="9525" algn="ctr">
            <a:noFill/>
            <a:miter lim="800000"/>
            <a:headEnd/>
            <a:tailEnd/>
          </a:ln>
        </p:spPr>
        <p:txBody>
          <a:bodyPr vert="horz" wrap="square" lIns="0" tIns="91440" rIns="0" bIns="0" numCol="1" anchor="t" anchorCtr="0" compatLnSpc="1">
            <a:prstTxWarp prst="textNoShape">
              <a:avLst/>
            </a:prstTxWarp>
            <a:spAutoFit/>
          </a:bodyPr>
          <a:lstStyle/>
          <a:p>
            <a:pPr lvl="0"/>
            <a:r>
              <a:rPr lang="en-US" smtClean="0"/>
              <a:t>Click to edit Master title style</a:t>
            </a:r>
            <a:endParaRPr lang="en-US" dirty="0" smtClean="0"/>
          </a:p>
        </p:txBody>
      </p:sp>
      <p:sp>
        <p:nvSpPr>
          <p:cNvPr id="2" name="Text Placeholder 1"/>
          <p:cNvSpPr>
            <a:spLocks noGrp="1"/>
          </p:cNvSpPr>
          <p:nvPr userDrawn="1">
            <p:ph type="body" idx="1"/>
          </p:nvPr>
        </p:nvSpPr>
        <p:spPr bwMode="gray">
          <a:xfrm>
            <a:off x="304800" y="1325564"/>
            <a:ext cx="11576050" cy="4554536"/>
          </a:xfrm>
          <a:prstGeom prst="rect">
            <a:avLst/>
          </a:prstGeom>
        </p:spPr>
        <p:txBody>
          <a:bodyPr vert="horz" lIns="0" tIns="0" rIns="4572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12"/>
          <p:cNvSpPr txBox="1">
            <a:spLocks/>
          </p:cNvSpPr>
          <p:nvPr userDrawn="1"/>
        </p:nvSpPr>
        <p:spPr bwMode="gray">
          <a:xfrm>
            <a:off x="304801" y="6446090"/>
            <a:ext cx="295751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fld id="{46808349-582F-4D2B-AF22-1E3714E0589A}" type="slidenum">
              <a:rPr>
                <a:solidFill>
                  <a:srgbClr val="B2B2B2"/>
                </a:solidFill>
              </a:rPr>
              <a:pPr algn="l">
                <a:spcBef>
                  <a:spcPts val="0"/>
                </a:spcBef>
                <a:spcAft>
                  <a:spcPts val="600"/>
                </a:spcAft>
                <a:tabLst>
                  <a:tab pos="228600" algn="l"/>
                </a:tabLst>
              </a:pPr>
              <a:t>‹#›</a:t>
            </a:fld>
            <a:r>
              <a:rPr dirty="0">
                <a:solidFill>
                  <a:srgbClr val="B2B2B2"/>
                </a:solidFill>
              </a:rPr>
              <a:t>	© 2017 Gartner, Inc. and/or its affiliates. All rights reserved.</a:t>
            </a:r>
            <a:endParaRPr dirty="0">
              <a:solidFill>
                <a:srgbClr val="B2B2B2"/>
              </a:solidFill>
            </a:endParaRPr>
          </a:p>
        </p:txBody>
      </p:sp>
      <p:pic>
        <p:nvPicPr>
          <p:cNvPr id="12" name="Picture 11"/>
          <p:cNvPicPr>
            <a:picLocks noChangeAspect="1"/>
          </p:cNvPicPr>
          <p:nvPr userDrawn="1"/>
        </p:nvPicPr>
        <p:blipFill>
          <a:blip r:embed="rId40" cstate="screen">
            <a:extLst>
              <a:ext uri="{28A0092B-C50C-407E-A947-70E740481C1C}">
                <a14:useLocalDpi xmlns:a14="http://schemas.microsoft.com/office/drawing/2010/main"/>
              </a:ext>
            </a:extLst>
          </a:blip>
          <a:stretch>
            <a:fillRect/>
          </a:stretch>
        </p:blipFill>
        <p:spPr bwMode="gray">
          <a:xfrm>
            <a:off x="10460359" y="6200775"/>
            <a:ext cx="1420491" cy="323116"/>
          </a:xfrm>
          <a:prstGeom prst="rect">
            <a:avLst/>
          </a:prstGeom>
        </p:spPr>
      </p:pic>
    </p:spTree>
    <p:extLst>
      <p:ext uri="{BB962C8B-B14F-4D97-AF65-F5344CB8AC3E}">
        <p14:creationId xmlns:p14="http://schemas.microsoft.com/office/powerpoint/2010/main" val="351612395"/>
      </p:ext>
    </p:extLst>
  </p:cSld>
  <p:clrMap bg1="lt1" tx1="dk1" bg2="lt2" tx2="dk2" accent1="accent1" accent2="accent2" accent3="accent3" accent4="accent4" accent5="accent5" accent6="accent6" hlink="hlink" folHlink="folHlink"/>
  <p:sldLayoutIdLst>
    <p:sldLayoutId id="2147484938" r:id="rId1"/>
    <p:sldLayoutId id="2147484939" r:id="rId2"/>
    <p:sldLayoutId id="2147484940" r:id="rId3"/>
    <p:sldLayoutId id="2147484941" r:id="rId4"/>
    <p:sldLayoutId id="2147484942" r:id="rId5"/>
    <p:sldLayoutId id="2147484943" r:id="rId6"/>
    <p:sldLayoutId id="2147484944" r:id="rId7"/>
    <p:sldLayoutId id="2147484945" r:id="rId8"/>
    <p:sldLayoutId id="2147484946" r:id="rId9"/>
    <p:sldLayoutId id="2147484947" r:id="rId10"/>
    <p:sldLayoutId id="2147484948" r:id="rId11"/>
    <p:sldLayoutId id="2147484949" r:id="rId12"/>
    <p:sldLayoutId id="2147484950" r:id="rId13"/>
    <p:sldLayoutId id="2147484951" r:id="rId14"/>
    <p:sldLayoutId id="2147484952" r:id="rId15"/>
    <p:sldLayoutId id="2147484953" r:id="rId16"/>
    <p:sldLayoutId id="2147484954" r:id="rId17"/>
    <p:sldLayoutId id="2147484955" r:id="rId18"/>
    <p:sldLayoutId id="2147484956" r:id="rId19"/>
    <p:sldLayoutId id="2147484957" r:id="rId20"/>
    <p:sldLayoutId id="2147484958" r:id="rId21"/>
    <p:sldLayoutId id="2147484959" r:id="rId22"/>
    <p:sldLayoutId id="2147484960" r:id="rId23"/>
    <p:sldLayoutId id="2147484961" r:id="rId24"/>
    <p:sldLayoutId id="2147484962" r:id="rId25"/>
    <p:sldLayoutId id="2147484963" r:id="rId26"/>
    <p:sldLayoutId id="2147484964" r:id="rId27"/>
    <p:sldLayoutId id="2147484965" r:id="rId28"/>
    <p:sldLayoutId id="2147484966" r:id="rId29"/>
    <p:sldLayoutId id="2147484967" r:id="rId30"/>
    <p:sldLayoutId id="2147484968" r:id="rId31"/>
    <p:sldLayoutId id="2147484969" r:id="rId32"/>
    <p:sldLayoutId id="2147484970" r:id="rId33"/>
    <p:sldLayoutId id="2147484971" r:id="rId34"/>
    <p:sldLayoutId id="2147484972" r:id="rId35"/>
    <p:sldLayoutId id="2147484973" r:id="rId36"/>
    <p:sldLayoutId id="2147484974" r:id="rId37"/>
    <p:sldLayoutId id="2147484975" r:id="rId38"/>
  </p:sldLayoutIdLst>
  <p:transition/>
  <p:timing>
    <p:tnLst>
      <p:par>
        <p:cTn id="1" dur="indefinite" restart="never" nodeType="tmRoot"/>
      </p:par>
    </p:tnLst>
  </p:timing>
  <p:hf sldNum="0" hdr="0" ftr="0" dt="0"/>
  <p:txStyles>
    <p:title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p:titleStyle>
    <p:bodyStyle>
      <a:lvl1pPr marL="274306" marR="0" indent="-274306" algn="l" rtl="0" eaLnBrk="1" fontAlgn="base" hangingPunct="1">
        <a:lnSpc>
          <a:spcPct val="100000"/>
        </a:lnSpc>
        <a:spcBef>
          <a:spcPts val="0"/>
        </a:spcBef>
        <a:spcAft>
          <a:spcPts val="1200"/>
        </a:spcAft>
        <a:buClr>
          <a:srgbClr val="00529B"/>
        </a:buClr>
        <a:buSzPct val="90000"/>
        <a:buFont typeface="Wingdings" panose="05000000000000000000" pitchFamily="2" charset="2"/>
        <a:buChar char="§"/>
        <a:defRPr lang="en-US" sz="2800" dirty="0" smtClean="0">
          <a:solidFill>
            <a:schemeClr val="tx1"/>
          </a:solidFill>
          <a:latin typeface="+mn-lt"/>
          <a:ea typeface="+mn-ea"/>
          <a:cs typeface="+mn-cs"/>
        </a:defRPr>
      </a:lvl1pPr>
      <a:lvl2pPr marL="640080" marR="0" indent="-274320" algn="l" rtl="0" eaLnBrk="1" fontAlgn="base" hangingPunct="1">
        <a:lnSpc>
          <a:spcPct val="100000"/>
        </a:lnSpc>
        <a:spcBef>
          <a:spcPts val="0"/>
        </a:spcBef>
        <a:spcAft>
          <a:spcPts val="1200"/>
        </a:spcAft>
        <a:buClrTx/>
        <a:buSzPct val="90000"/>
        <a:buFont typeface="Arial" panose="020B0604020202020204" pitchFamily="34" charset="0"/>
        <a:buChar char="–"/>
        <a:tabLst/>
        <a:defRPr lang="en-US" sz="2400" dirty="0" smtClean="0">
          <a:solidFill>
            <a:schemeClr val="tx1"/>
          </a:solidFill>
          <a:latin typeface="+mn-lt"/>
          <a:ea typeface="+mn-ea"/>
          <a:cs typeface="+mn-cs"/>
        </a:defRPr>
      </a:lvl2pPr>
      <a:lvl3pPr marL="91440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3pPr>
      <a:lvl4pPr marL="1234440" marR="0" indent="-274320" algn="l" rtl="0" eaLnBrk="1" fontAlgn="base" hangingPunct="1">
        <a:lnSpc>
          <a:spcPct val="100000"/>
        </a:lnSpc>
        <a:spcBef>
          <a:spcPts val="0"/>
        </a:spcBef>
        <a:spcAft>
          <a:spcPts val="1200"/>
        </a:spcAft>
        <a:buClrTx/>
        <a:buSzPct val="90000"/>
        <a:buFont typeface="Arial" panose="020B0604020202020204" pitchFamily="34" charset="0"/>
        <a:buChar char="–"/>
        <a:defRPr lang="en-US" sz="2200" baseline="0" dirty="0" smtClean="0">
          <a:solidFill>
            <a:schemeClr val="tx1"/>
          </a:solidFill>
          <a:latin typeface="+mn-lt"/>
          <a:ea typeface="+mn-ea"/>
          <a:cs typeface="+mn-cs"/>
        </a:defRPr>
      </a:lvl4pPr>
      <a:lvl5pPr marL="150876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5pPr>
      <a:lvl6pPr marL="1954115"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293"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471"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648"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pos="7391">
          <p15:clr>
            <a:srgbClr val="5ACBF0"/>
          </p15:clr>
        </p15:guide>
        <p15:guide id="4294967295" pos="290">
          <p15:clr>
            <a:srgbClr val="5ACBF0"/>
          </p15:clr>
        </p15:guide>
        <p15:guide id="4294967295" orient="horz" pos="768">
          <p15:clr>
            <a:srgbClr val="5ACBF0"/>
          </p15:clr>
        </p15:guide>
        <p15:guide id="4294967295" orient="horz" pos="4109">
          <p15:clr>
            <a:srgbClr val="5ACBF0"/>
          </p15:clr>
        </p15:guide>
        <p15:guide id="4294967295" orient="horz" pos="835">
          <p15:clr>
            <a:srgbClr val="5ACBF0"/>
          </p15:clr>
        </p15:guide>
        <p15:guide id="4294967295" orient="horz" pos="4056">
          <p15:clr>
            <a:srgbClr val="5ACBF0"/>
          </p15:clr>
        </p15:guide>
        <p15:guide id="4294967295" orient="horz" pos="194">
          <p15:clr>
            <a:srgbClr val="5ACBF0"/>
          </p15:clr>
        </p15:guide>
        <p15:guide id="4294967295" pos="192">
          <p15:clr>
            <a:srgbClr val="5ACBF0"/>
          </p15:clr>
        </p15:guide>
        <p15:guide id="4294967295" pos="7484">
          <p15:clr>
            <a:srgbClr val="5ACBF0"/>
          </p15:clr>
        </p15:guide>
        <p15:guide id="4294967295" orient="horz" pos="3906">
          <p15:clr>
            <a:srgbClr val="5ACBF0"/>
          </p15:clr>
        </p15:guide>
        <p15:guide id="4294967295" pos="1900">
          <p15:clr>
            <a:srgbClr val="5ACBF0"/>
          </p15:clr>
        </p15:guide>
        <p15:guide id="4294967295" pos="2055">
          <p15:clr>
            <a:srgbClr val="5ACBF0"/>
          </p15:clr>
        </p15:guide>
        <p15:guide id="4294967295" pos="3764">
          <p15:clr>
            <a:srgbClr val="5ACBF0"/>
          </p15:clr>
        </p15:guide>
        <p15:guide id="4294967295" pos="3917">
          <p15:clr>
            <a:srgbClr val="5ACBF0"/>
          </p15:clr>
        </p15:guide>
        <p15:guide id="4294967295" pos="5624">
          <p15:clr>
            <a:srgbClr val="5ACBF0"/>
          </p15:clr>
        </p15:guide>
        <p15:guide id="4294967295" pos="5780">
          <p15:clr>
            <a:srgbClr val="5ACBF0"/>
          </p15:clr>
        </p15:guide>
        <p15:guide id="4294967295" orient="horz" pos="3704">
          <p15:clr>
            <a:srgbClr val="FBAE40"/>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6" name="Rectangle 53"/>
          <p:cNvSpPr>
            <a:spLocks noGrp="1" noChangeArrowheads="1"/>
          </p:cNvSpPr>
          <p:nvPr>
            <p:ph type="title"/>
          </p:nvPr>
        </p:nvSpPr>
        <p:spPr bwMode="auto">
          <a:xfrm>
            <a:off x="304800" y="228600"/>
            <a:ext cx="11428413" cy="535531"/>
          </a:xfrm>
          <a:prstGeom prst="rect">
            <a:avLst/>
          </a:prstGeom>
          <a:noFill/>
          <a:ln w="9525" algn="ctr">
            <a:noFill/>
            <a:miter lim="800000"/>
            <a:headEnd/>
            <a:tailEnd/>
          </a:ln>
        </p:spPr>
        <p:txBody>
          <a:bodyPr vert="horz" wrap="square" lIns="0" tIns="91440" rIns="0" bIns="0" numCol="1" anchor="t" anchorCtr="0" compatLnSpc="1">
            <a:prstTxWarp prst="textNoShape">
              <a:avLst/>
            </a:prstTxWarp>
            <a:spAutoFit/>
          </a:bodyPr>
          <a:lstStyle/>
          <a:p>
            <a:pPr lvl="0"/>
            <a:r>
              <a:rPr lang="en-US" dirty="0" smtClean="0"/>
              <a:t>Click to edit Master title style</a:t>
            </a:r>
          </a:p>
        </p:txBody>
      </p:sp>
      <p:sp>
        <p:nvSpPr>
          <p:cNvPr id="2" name="Text Placeholder 1"/>
          <p:cNvSpPr>
            <a:spLocks noGrp="1"/>
          </p:cNvSpPr>
          <p:nvPr userDrawn="1">
            <p:ph type="body" idx="1"/>
          </p:nvPr>
        </p:nvSpPr>
        <p:spPr bwMode="gray">
          <a:xfrm>
            <a:off x="304800" y="1325564"/>
            <a:ext cx="11428413" cy="4660900"/>
          </a:xfrm>
          <a:prstGeom prst="rect">
            <a:avLst/>
          </a:prstGeom>
        </p:spPr>
        <p:txBody>
          <a:bodyPr vert="horz" lIns="0" tIns="0" rIns="4572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Slide Number Placeholder 12"/>
          <p:cNvSpPr txBox="1">
            <a:spLocks/>
          </p:cNvSpPr>
          <p:nvPr userDrawn="1"/>
        </p:nvSpPr>
        <p:spPr bwMode="gray">
          <a:xfrm>
            <a:off x="304800" y="6446090"/>
            <a:ext cx="7711440"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600" algn="l"/>
              </a:tabLst>
            </a:pPr>
            <a:r>
              <a:rPr dirty="0">
                <a:solidFill>
                  <a:srgbClr val="A6A6A6"/>
                </a:solidFill>
              </a:rPr>
              <a:t>© 2015 Gartner, Inc. and/or its affiliates. All rights reserved. Gartner and ITxpo are registered trademarks of Gartner, Inc. or it’s affiliates.</a:t>
            </a:r>
          </a:p>
        </p:txBody>
      </p:sp>
      <p:pic>
        <p:nvPicPr>
          <p:cNvPr id="7" name="Picture 6"/>
          <p:cNvPicPr>
            <a:picLocks noChangeAspect="1"/>
          </p:cNvPicPr>
          <p:nvPr userDrawn="1"/>
        </p:nvPicPr>
        <p:blipFill>
          <a:blip r:embed="rId30" cstate="screen">
            <a:extLst>
              <a:ext uri="{28A0092B-C50C-407E-A947-70E740481C1C}">
                <a14:useLocalDpi xmlns:a14="http://schemas.microsoft.com/office/drawing/2010/main"/>
              </a:ext>
            </a:extLst>
          </a:blip>
          <a:stretch>
            <a:fillRect/>
          </a:stretch>
        </p:blipFill>
        <p:spPr bwMode="gray">
          <a:xfrm>
            <a:off x="10460359" y="6200775"/>
            <a:ext cx="1420491" cy="323116"/>
          </a:xfrm>
          <a:prstGeom prst="rect">
            <a:avLst/>
          </a:prstGeom>
        </p:spPr>
      </p:pic>
    </p:spTree>
    <p:extLst>
      <p:ext uri="{BB962C8B-B14F-4D97-AF65-F5344CB8AC3E}">
        <p14:creationId xmlns:p14="http://schemas.microsoft.com/office/powerpoint/2010/main" val="1620218337"/>
      </p:ext>
    </p:extLst>
  </p:cSld>
  <p:clrMap bg1="lt1" tx1="dk1" bg2="lt2" tx2="dk2" accent1="accent1" accent2="accent2" accent3="accent3" accent4="accent4" accent5="accent5" accent6="accent6" hlink="hlink" folHlink="folHlink"/>
  <p:sldLayoutIdLst>
    <p:sldLayoutId id="2147484977" r:id="rId1"/>
    <p:sldLayoutId id="2147484978" r:id="rId2"/>
    <p:sldLayoutId id="2147484979" r:id="rId3"/>
    <p:sldLayoutId id="2147484980" r:id="rId4"/>
    <p:sldLayoutId id="2147484981" r:id="rId5"/>
    <p:sldLayoutId id="2147484982" r:id="rId6"/>
    <p:sldLayoutId id="2147484983" r:id="rId7"/>
    <p:sldLayoutId id="2147484984" r:id="rId8"/>
    <p:sldLayoutId id="2147484985" r:id="rId9"/>
    <p:sldLayoutId id="2147484986" r:id="rId10"/>
    <p:sldLayoutId id="2147484987" r:id="rId11"/>
    <p:sldLayoutId id="2147484988" r:id="rId12"/>
    <p:sldLayoutId id="2147484989" r:id="rId13"/>
    <p:sldLayoutId id="2147484990" r:id="rId14"/>
    <p:sldLayoutId id="2147484991" r:id="rId15"/>
    <p:sldLayoutId id="2147484992" r:id="rId16"/>
    <p:sldLayoutId id="2147484993" r:id="rId17"/>
    <p:sldLayoutId id="2147484994" r:id="rId18"/>
    <p:sldLayoutId id="2147484995" r:id="rId19"/>
    <p:sldLayoutId id="2147484996" r:id="rId20"/>
    <p:sldLayoutId id="2147484997" r:id="rId21"/>
    <p:sldLayoutId id="2147484998" r:id="rId22"/>
    <p:sldLayoutId id="2147484999" r:id="rId23"/>
    <p:sldLayoutId id="2147485000" r:id="rId24"/>
    <p:sldLayoutId id="2147485001" r:id="rId25"/>
    <p:sldLayoutId id="2147485002" r:id="rId26"/>
    <p:sldLayoutId id="2147485003" r:id="rId27"/>
    <p:sldLayoutId id="2147485004" r:id="rId28"/>
  </p:sldLayoutIdLst>
  <p:transition/>
  <p:timing>
    <p:tnLst>
      <p:par>
        <p:cTn id="1" dur="indefinite" restart="never" nodeType="tmRoot"/>
      </p:par>
    </p:tnLst>
  </p:timing>
  <p:hf sldNum="0" hdr="0" ftr="0" dt="0"/>
  <p:txStyles>
    <p:title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p:titleStyle>
    <p:bodyStyle>
      <a:lvl1pPr marL="274306" marR="0" indent="-274306" algn="l" rtl="0" eaLnBrk="1" fontAlgn="base" hangingPunct="1">
        <a:lnSpc>
          <a:spcPct val="100000"/>
        </a:lnSpc>
        <a:spcBef>
          <a:spcPts val="0"/>
        </a:spcBef>
        <a:spcAft>
          <a:spcPts val="1200"/>
        </a:spcAft>
        <a:buClr>
          <a:srgbClr val="00529B"/>
        </a:buClr>
        <a:buSzPct val="90000"/>
        <a:buFont typeface="Wingdings" panose="05000000000000000000" pitchFamily="2" charset="2"/>
        <a:buChar char="§"/>
        <a:defRPr lang="en-US" sz="2800" dirty="0" smtClean="0">
          <a:solidFill>
            <a:schemeClr val="tx1"/>
          </a:solidFill>
          <a:latin typeface="+mn-lt"/>
          <a:ea typeface="+mn-ea"/>
          <a:cs typeface="+mn-cs"/>
        </a:defRPr>
      </a:lvl1pPr>
      <a:lvl2pPr marL="640080" marR="0" indent="-274320" algn="l" rtl="0" eaLnBrk="1" fontAlgn="base" hangingPunct="1">
        <a:lnSpc>
          <a:spcPct val="100000"/>
        </a:lnSpc>
        <a:spcBef>
          <a:spcPts val="0"/>
        </a:spcBef>
        <a:spcAft>
          <a:spcPts val="1200"/>
        </a:spcAft>
        <a:buClrTx/>
        <a:buSzPct val="90000"/>
        <a:buFont typeface="Arial" panose="020B0604020202020204" pitchFamily="34" charset="0"/>
        <a:buChar char="–"/>
        <a:tabLst/>
        <a:defRPr lang="en-US" sz="2400" dirty="0" smtClean="0">
          <a:solidFill>
            <a:schemeClr val="tx1"/>
          </a:solidFill>
          <a:latin typeface="+mn-lt"/>
          <a:ea typeface="+mn-ea"/>
          <a:cs typeface="+mn-cs"/>
        </a:defRPr>
      </a:lvl2pPr>
      <a:lvl3pPr marL="91440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3pPr>
      <a:lvl4pPr marL="1234440" marR="0" indent="-274320" algn="l" rtl="0" eaLnBrk="1" fontAlgn="base" hangingPunct="1">
        <a:lnSpc>
          <a:spcPct val="100000"/>
        </a:lnSpc>
        <a:spcBef>
          <a:spcPts val="0"/>
        </a:spcBef>
        <a:spcAft>
          <a:spcPts val="1200"/>
        </a:spcAft>
        <a:buClrTx/>
        <a:buSzPct val="90000"/>
        <a:buFont typeface="Arial" panose="020B0604020202020204" pitchFamily="34" charset="0"/>
        <a:buChar char="–"/>
        <a:defRPr lang="en-US" sz="2200" baseline="0" dirty="0" smtClean="0">
          <a:solidFill>
            <a:schemeClr val="tx1"/>
          </a:solidFill>
          <a:latin typeface="+mn-lt"/>
          <a:ea typeface="+mn-ea"/>
          <a:cs typeface="+mn-cs"/>
        </a:defRPr>
      </a:lvl4pPr>
      <a:lvl5pPr marL="150876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5pPr>
      <a:lvl6pPr marL="1954115"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293"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471"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648"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pos="3840">
          <p15:clr>
            <a:srgbClr val="A4A3A4"/>
          </p15:clr>
        </p15:guide>
        <p15:guide id="4294967295" pos="7391">
          <p15:clr>
            <a:srgbClr val="5ACBF0"/>
          </p15:clr>
        </p15:guide>
        <p15:guide id="4294967295" pos="290">
          <p15:clr>
            <a:srgbClr val="5ACBF0"/>
          </p15:clr>
        </p15:guide>
        <p15:guide id="4294967295" orient="horz" pos="768">
          <p15:clr>
            <a:srgbClr val="5ACBF0"/>
          </p15:clr>
        </p15:guide>
        <p15:guide id="4294967295" orient="horz" pos="4109">
          <p15:clr>
            <a:srgbClr val="5ACBF0"/>
          </p15:clr>
        </p15:guide>
        <p15:guide id="4294967295" orient="horz" pos="835">
          <p15:clr>
            <a:srgbClr val="5ACBF0"/>
          </p15:clr>
        </p15:guide>
        <p15:guide id="4294967295" orient="horz" pos="3704">
          <p15:clr>
            <a:srgbClr val="5ACBF0"/>
          </p15:clr>
        </p15:guide>
        <p15:guide id="4294967295" orient="horz" pos="4057">
          <p15:clr>
            <a:srgbClr val="5ACBF0"/>
          </p15:clr>
        </p15:guide>
        <p15:guide id="4294967295" orient="horz" pos="194">
          <p15:clr>
            <a:srgbClr val="5ACBF0"/>
          </p15:clr>
        </p15:guide>
        <p15:guide id="4294967295" pos="192">
          <p15:clr>
            <a:srgbClr val="5ACBF0"/>
          </p15:clr>
        </p15:guide>
        <p15:guide id="4294967295" pos="7484">
          <p15:clr>
            <a:srgbClr val="5ACBF0"/>
          </p15:clr>
        </p15:guide>
        <p15:guide id="4294967295" orient="horz" pos="3929">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109.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109.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29.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8.xml"/></Relationships>
</file>

<file path=ppt/slides/_rels/slide15.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notesSlide" Target="../notesSlides/notesSlide9.xml"/><Relationship Id="rId2" Type="http://schemas.openxmlformats.org/officeDocument/2006/relationships/tags" Target="../tags/tag10.xml"/><Relationship Id="rId16" Type="http://schemas.openxmlformats.org/officeDocument/2006/relationships/slideLayout" Target="../slideLayouts/slideLayout142.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tags" Target="../tags/tag23.xml"/><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133.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33.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5.xml"/></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jpe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142.xml"/><Relationship Id="rId6" Type="http://schemas.openxmlformats.org/officeDocument/2006/relationships/image" Target="../media/image48.png"/><Relationship Id="rId5" Type="http://schemas.openxmlformats.org/officeDocument/2006/relationships/hyperlink" Target="http://www.geaviation.com/digital" TargetMode="External"/><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42.xml"/><Relationship Id="rId4" Type="http://schemas.openxmlformats.org/officeDocument/2006/relationships/hyperlink" Target="https://www.gerenewableenergy.com/content/dam/gepower-renewables/global/en_US/downloads/3d-still-images/wind-onshore-digital-wind-farm-representation-1900px.jpg"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6.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6.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6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chart" Target="../charts/chart3.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148.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142.xml"/><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1.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211.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0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11.xml"/><Relationship Id="rId1" Type="http://schemas.openxmlformats.org/officeDocument/2006/relationships/tags" Target="../tags/tag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8.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211.xml"/></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5.xml"/><Relationship Id="rId1" Type="http://schemas.openxmlformats.org/officeDocument/2006/relationships/slideLayout" Target="../slideLayouts/slideLayout2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8.xml"/></Relationships>
</file>

<file path=ppt/slides/_rels/slide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5286036" y="2477865"/>
            <a:ext cx="6048375" cy="1246495"/>
          </a:xfrm>
        </p:spPr>
        <p:txBody>
          <a:bodyPr/>
          <a:lstStyle/>
          <a:p>
            <a:r>
              <a:rPr lang="en-US" dirty="0" smtClean="0"/>
              <a:t>Industry Disruptions Shape the Future of Model-based Systems Engineering</a:t>
            </a:r>
            <a:endParaRPr lang="en-US" dirty="0"/>
          </a:p>
        </p:txBody>
      </p:sp>
      <p:sp>
        <p:nvSpPr>
          <p:cNvPr id="7" name="Subtitle 6"/>
          <p:cNvSpPr>
            <a:spLocks noGrp="1"/>
          </p:cNvSpPr>
          <p:nvPr>
            <p:ph type="subTitle" idx="1"/>
          </p:nvPr>
        </p:nvSpPr>
        <p:spPr/>
        <p:txBody>
          <a:bodyPr/>
          <a:lstStyle/>
          <a:p>
            <a:r>
              <a:rPr lang="en-US" dirty="0" smtClean="0"/>
              <a:t>Marc Halpern, P.E., Ph.D.</a:t>
            </a:r>
            <a:endParaRPr lang="en-US" dirty="0"/>
          </a:p>
        </p:txBody>
      </p:sp>
    </p:spTree>
    <p:extLst>
      <p:ext uri="{BB962C8B-B14F-4D97-AF65-F5344CB8AC3E}">
        <p14:creationId xmlns:p14="http://schemas.microsoft.com/office/powerpoint/2010/main" val="34172177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422275" y="6411913"/>
            <a:ext cx="2701925" cy="179387"/>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7" name="Rectangle 6"/>
          <p:cNvSpPr/>
          <p:nvPr/>
        </p:nvSpPr>
        <p:spPr bwMode="auto">
          <a:xfrm>
            <a:off x="10220325" y="6153150"/>
            <a:ext cx="1647825" cy="4572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pic>
        <p:nvPicPr>
          <p:cNvPr id="15" name="Picture 2" descr="C:\Users\mhalpern\AppData\Local\Microsoft\Windows\Temporary Internet Files\Content.Outlook\DCBC0GFJ\MH_shutterstock_149589080 (2).jpg"/>
          <p:cNvPicPr>
            <a:picLocks noChangeAspect="1" noChangeArrowheads="1"/>
          </p:cNvPicPr>
          <p:nvPr/>
        </p:nvPicPr>
        <p:blipFill rotWithShape="1">
          <a:blip r:embed="rId3" cstate="print"/>
          <a:srcRect l="7500" r="16071"/>
          <a:stretch/>
        </p:blipFill>
        <p:spPr bwMode="auto">
          <a:xfrm>
            <a:off x="1524000" y="0"/>
            <a:ext cx="9144000" cy="6858000"/>
          </a:xfrm>
          <a:prstGeom prst="rect">
            <a:avLst/>
          </a:prstGeom>
          <a:noFill/>
        </p:spPr>
      </p:pic>
      <p:sp>
        <p:nvSpPr>
          <p:cNvPr id="2" name="Title 1"/>
          <p:cNvSpPr>
            <a:spLocks noGrp="1"/>
          </p:cNvSpPr>
          <p:nvPr>
            <p:ph type="title"/>
          </p:nvPr>
        </p:nvSpPr>
        <p:spPr>
          <a:xfrm>
            <a:off x="1763486" y="0"/>
            <a:ext cx="8904514" cy="867930"/>
          </a:xfrm>
        </p:spPr>
        <p:txBody>
          <a:bodyPr/>
          <a:lstStyle/>
          <a:p>
            <a:r>
              <a:rPr lang="en-US" sz="2800" dirty="0" smtClean="0">
                <a:solidFill>
                  <a:schemeClr val="bg1"/>
                </a:solidFill>
              </a:rPr>
              <a:t>As Product Network Complexity Accelerates, Value Chains Need </a:t>
            </a:r>
            <a:r>
              <a:rPr lang="en-US" sz="2800" dirty="0" smtClean="0">
                <a:solidFill>
                  <a:schemeClr val="bg1"/>
                </a:solidFill>
              </a:rPr>
              <a:t>Systems-Centric NPD and NPI</a:t>
            </a:r>
            <a:endParaRPr lang="en-US" sz="2800"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9051472" y="6240487"/>
            <a:ext cx="1271016" cy="289695"/>
          </a:xfrm>
          <a:prstGeom prst="rect">
            <a:avLst/>
          </a:prstGeom>
        </p:spPr>
      </p:pic>
    </p:spTree>
    <p:extLst>
      <p:ext uri="{BB962C8B-B14F-4D97-AF65-F5344CB8AC3E}">
        <p14:creationId xmlns:p14="http://schemas.microsoft.com/office/powerpoint/2010/main" val="295695479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bwMode="auto">
          <a:xfrm>
            <a:off x="422275" y="6411913"/>
            <a:ext cx="2701925" cy="179387"/>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sp>
        <p:nvSpPr>
          <p:cNvPr id="29" name="Rectangle 28"/>
          <p:cNvSpPr/>
          <p:nvPr/>
        </p:nvSpPr>
        <p:spPr bwMode="auto">
          <a:xfrm>
            <a:off x="10220325" y="6153150"/>
            <a:ext cx="1647825" cy="4572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smtClean="0">
              <a:solidFill>
                <a:srgbClr val="FFFFFF"/>
              </a:solidFill>
            </a:endParaRPr>
          </a:p>
        </p:txBody>
      </p:sp>
      <p:pic>
        <p:nvPicPr>
          <p:cNvPr id="15" name="Picture 2" descr="C:\Users\mhalpern\AppData\Local\Microsoft\Windows\Temporary Internet Files\Content.Outlook\DCBC0GFJ\MH_shutterstock_149589080 (2).jpg"/>
          <p:cNvPicPr>
            <a:picLocks noChangeAspect="1" noChangeArrowheads="1"/>
          </p:cNvPicPr>
          <p:nvPr/>
        </p:nvPicPr>
        <p:blipFill rotWithShape="1">
          <a:blip r:embed="rId3" cstate="print"/>
          <a:srcRect l="7500" r="16071"/>
          <a:stretch/>
        </p:blipFill>
        <p:spPr bwMode="auto">
          <a:xfrm>
            <a:off x="1524000" y="0"/>
            <a:ext cx="9144000" cy="6858000"/>
          </a:xfrm>
          <a:prstGeom prst="rect">
            <a:avLst/>
          </a:prstGeom>
          <a:noFill/>
        </p:spPr>
      </p:pic>
      <p:sp>
        <p:nvSpPr>
          <p:cNvPr id="2" name="Title 1"/>
          <p:cNvSpPr>
            <a:spLocks noGrp="1"/>
          </p:cNvSpPr>
          <p:nvPr>
            <p:ph type="title"/>
          </p:nvPr>
        </p:nvSpPr>
        <p:spPr>
          <a:xfrm>
            <a:off x="1763486" y="0"/>
            <a:ext cx="8904514" cy="867930"/>
          </a:xfrm>
        </p:spPr>
        <p:txBody>
          <a:bodyPr/>
          <a:lstStyle/>
          <a:p>
            <a:r>
              <a:rPr lang="en-US" sz="2800" dirty="0">
                <a:solidFill>
                  <a:schemeClr val="bg1"/>
                </a:solidFill>
              </a:rPr>
              <a:t>As Product Network Complexity Accelerates, Value Chains Need </a:t>
            </a:r>
            <a:r>
              <a:rPr lang="en-US" sz="2800" dirty="0" smtClean="0">
                <a:solidFill>
                  <a:schemeClr val="bg1"/>
                </a:solidFill>
              </a:rPr>
              <a:t>Systems-Centric NPD </a:t>
            </a:r>
            <a:r>
              <a:rPr lang="en-US" sz="2800" dirty="0">
                <a:solidFill>
                  <a:schemeClr val="bg1"/>
                </a:solidFill>
              </a:rPr>
              <a:t>and </a:t>
            </a:r>
            <a:r>
              <a:rPr lang="en-US" sz="2800" dirty="0" smtClean="0">
                <a:solidFill>
                  <a:schemeClr val="bg1"/>
                </a:solidFill>
              </a:rPr>
              <a:t>NPI</a:t>
            </a:r>
            <a:endParaRPr lang="en-US" sz="2800"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9051472" y="6240487"/>
            <a:ext cx="1271016" cy="289695"/>
          </a:xfrm>
          <a:prstGeom prst="rect">
            <a:avLst/>
          </a:prstGeom>
        </p:spPr>
      </p:pic>
      <p:sp>
        <p:nvSpPr>
          <p:cNvPr id="3" name="TextBox 2"/>
          <p:cNvSpPr txBox="1"/>
          <p:nvPr/>
        </p:nvSpPr>
        <p:spPr>
          <a:xfrm>
            <a:off x="3516086" y="1394330"/>
            <a:ext cx="2046515" cy="1089529"/>
          </a:xfrm>
          <a:prstGeom prst="rect">
            <a:avLst/>
          </a:prstGeom>
          <a:noFill/>
        </p:spPr>
        <p:txBody>
          <a:bodyPr wrap="square" rtlCol="0">
            <a:spAutoFit/>
          </a:bodyPr>
          <a:lstStyle/>
          <a:p>
            <a:r>
              <a:rPr lang="en-US" b="1" dirty="0">
                <a:solidFill>
                  <a:srgbClr val="FFFF00"/>
                </a:solidFill>
              </a:rPr>
              <a:t>Supply Chain Disruptions</a:t>
            </a:r>
          </a:p>
        </p:txBody>
      </p:sp>
      <p:sp>
        <p:nvSpPr>
          <p:cNvPr id="17" name="TextBox 16"/>
          <p:cNvSpPr txBox="1"/>
          <p:nvPr/>
        </p:nvSpPr>
        <p:spPr>
          <a:xfrm>
            <a:off x="2307771" y="3429001"/>
            <a:ext cx="2231573" cy="1089529"/>
          </a:xfrm>
          <a:prstGeom prst="rect">
            <a:avLst/>
          </a:prstGeom>
          <a:noFill/>
        </p:spPr>
        <p:txBody>
          <a:bodyPr wrap="square" rtlCol="0">
            <a:spAutoFit/>
          </a:bodyPr>
          <a:lstStyle/>
          <a:p>
            <a:r>
              <a:rPr lang="en-US" b="1" dirty="0">
                <a:solidFill>
                  <a:srgbClr val="FFFF00"/>
                </a:solidFill>
              </a:rPr>
              <a:t>Diverse Market Demands</a:t>
            </a:r>
          </a:p>
        </p:txBody>
      </p:sp>
      <p:sp>
        <p:nvSpPr>
          <p:cNvPr id="18" name="TextBox 17"/>
          <p:cNvSpPr txBox="1"/>
          <p:nvPr/>
        </p:nvSpPr>
        <p:spPr>
          <a:xfrm>
            <a:off x="4724400" y="5094515"/>
            <a:ext cx="2046515" cy="757130"/>
          </a:xfrm>
          <a:prstGeom prst="rect">
            <a:avLst/>
          </a:prstGeom>
          <a:noFill/>
        </p:spPr>
        <p:txBody>
          <a:bodyPr wrap="square" rtlCol="0">
            <a:spAutoFit/>
          </a:bodyPr>
          <a:lstStyle/>
          <a:p>
            <a:r>
              <a:rPr lang="en-US" b="1" dirty="0">
                <a:solidFill>
                  <a:srgbClr val="FFFF00"/>
                </a:solidFill>
              </a:rPr>
              <a:t>Maze of Regulations</a:t>
            </a:r>
          </a:p>
        </p:txBody>
      </p:sp>
      <p:sp>
        <p:nvSpPr>
          <p:cNvPr id="19" name="TextBox 18"/>
          <p:cNvSpPr txBox="1"/>
          <p:nvPr/>
        </p:nvSpPr>
        <p:spPr>
          <a:xfrm>
            <a:off x="7500256" y="3867302"/>
            <a:ext cx="2046515" cy="1089529"/>
          </a:xfrm>
          <a:prstGeom prst="rect">
            <a:avLst/>
          </a:prstGeom>
          <a:noFill/>
        </p:spPr>
        <p:txBody>
          <a:bodyPr wrap="square" rtlCol="0">
            <a:spAutoFit/>
          </a:bodyPr>
          <a:lstStyle/>
          <a:p>
            <a:r>
              <a:rPr lang="en-US" b="1" dirty="0">
                <a:solidFill>
                  <a:srgbClr val="FFFF00"/>
                </a:solidFill>
              </a:rPr>
              <a:t>Material and Resource Constraints</a:t>
            </a:r>
          </a:p>
        </p:txBody>
      </p:sp>
      <p:sp>
        <p:nvSpPr>
          <p:cNvPr id="20" name="TextBox 19"/>
          <p:cNvSpPr txBox="1"/>
          <p:nvPr/>
        </p:nvSpPr>
        <p:spPr>
          <a:xfrm>
            <a:off x="7500256" y="1666472"/>
            <a:ext cx="3015345" cy="757130"/>
          </a:xfrm>
          <a:prstGeom prst="rect">
            <a:avLst/>
          </a:prstGeom>
          <a:noFill/>
        </p:spPr>
        <p:txBody>
          <a:bodyPr wrap="square" rtlCol="0">
            <a:spAutoFit/>
          </a:bodyPr>
          <a:lstStyle/>
          <a:p>
            <a:r>
              <a:rPr lang="en-US" b="1" dirty="0">
                <a:solidFill>
                  <a:srgbClr val="FFFF00"/>
                </a:solidFill>
              </a:rPr>
              <a:t>Manufacturing Vulnerabilities</a:t>
            </a:r>
          </a:p>
        </p:txBody>
      </p:sp>
      <p:sp>
        <p:nvSpPr>
          <p:cNvPr id="8" name="Freeform 7"/>
          <p:cNvSpPr/>
          <p:nvPr/>
        </p:nvSpPr>
        <p:spPr bwMode="auto">
          <a:xfrm flipV="1">
            <a:off x="5856515" y="2472015"/>
            <a:ext cx="1774371" cy="2492828"/>
          </a:xfrm>
          <a:custGeom>
            <a:avLst/>
            <a:gdLst>
              <a:gd name="connsiteX0" fmla="*/ 0 w 1926771"/>
              <a:gd name="connsiteY0" fmla="*/ 0 h 2068286"/>
              <a:gd name="connsiteX1" fmla="*/ 1382486 w 1926771"/>
              <a:gd name="connsiteY1" fmla="*/ 424543 h 2068286"/>
              <a:gd name="connsiteX2" fmla="*/ 1926771 w 1926771"/>
              <a:gd name="connsiteY2" fmla="*/ 2068286 h 2068286"/>
              <a:gd name="connsiteX0" fmla="*/ 0 w 1774371"/>
              <a:gd name="connsiteY0" fmla="*/ 0 h 2492828"/>
              <a:gd name="connsiteX1" fmla="*/ 1230086 w 1774371"/>
              <a:gd name="connsiteY1" fmla="*/ 849085 h 2492828"/>
              <a:gd name="connsiteX2" fmla="*/ 1774371 w 1774371"/>
              <a:gd name="connsiteY2" fmla="*/ 2492828 h 2492828"/>
            </a:gdLst>
            <a:ahLst/>
            <a:cxnLst>
              <a:cxn ang="0">
                <a:pos x="connsiteX0" y="connsiteY0"/>
              </a:cxn>
              <a:cxn ang="0">
                <a:pos x="connsiteX1" y="connsiteY1"/>
              </a:cxn>
              <a:cxn ang="0">
                <a:pos x="connsiteX2" y="connsiteY2"/>
              </a:cxn>
            </a:cxnLst>
            <a:rect l="l" t="t" r="r" b="b"/>
            <a:pathLst>
              <a:path w="1774371" h="2492828">
                <a:moveTo>
                  <a:pt x="0" y="0"/>
                </a:moveTo>
                <a:cubicBezTo>
                  <a:pt x="530679" y="39914"/>
                  <a:pt x="934358" y="433614"/>
                  <a:pt x="1230086" y="849085"/>
                </a:cubicBezTo>
                <a:cubicBezTo>
                  <a:pt x="1525815" y="1264556"/>
                  <a:pt x="1662792" y="1843313"/>
                  <a:pt x="1774371" y="2492828"/>
                </a:cubicBezTo>
              </a:path>
            </a:pathLst>
          </a:custGeom>
          <a:noFill/>
          <a:ln w="76200" cap="flat" cmpd="sng" algn="ctr">
            <a:solidFill>
              <a:srgbClr val="FFFF00"/>
            </a:solidFill>
            <a:prstDash val="solid"/>
            <a:round/>
            <a:headEnd type="none" w="med" len="med"/>
            <a:tailEnd type="none" w="med" len="med"/>
          </a:ln>
          <a:effectLst/>
        </p:spPr>
        <p:txBody>
          <a:bodyPr rtlCol="0" anchor="ctr"/>
          <a:lstStyle/>
          <a:p>
            <a:endParaRPr lang="en-US" dirty="0">
              <a:solidFill>
                <a:srgbClr val="000000"/>
              </a:solidFill>
            </a:endParaRPr>
          </a:p>
        </p:txBody>
      </p:sp>
      <p:sp>
        <p:nvSpPr>
          <p:cNvPr id="24" name="Freeform 23"/>
          <p:cNvSpPr/>
          <p:nvPr/>
        </p:nvSpPr>
        <p:spPr bwMode="auto">
          <a:xfrm>
            <a:off x="5682344" y="2329543"/>
            <a:ext cx="1926771" cy="2068286"/>
          </a:xfrm>
          <a:custGeom>
            <a:avLst/>
            <a:gdLst>
              <a:gd name="connsiteX0" fmla="*/ 0 w 1926771"/>
              <a:gd name="connsiteY0" fmla="*/ 0 h 2068286"/>
              <a:gd name="connsiteX1" fmla="*/ 1382486 w 1926771"/>
              <a:gd name="connsiteY1" fmla="*/ 424543 h 2068286"/>
              <a:gd name="connsiteX2" fmla="*/ 1926771 w 1926771"/>
              <a:gd name="connsiteY2" fmla="*/ 2068286 h 2068286"/>
            </a:gdLst>
            <a:ahLst/>
            <a:cxnLst>
              <a:cxn ang="0">
                <a:pos x="connsiteX0" y="connsiteY0"/>
              </a:cxn>
              <a:cxn ang="0">
                <a:pos x="connsiteX1" y="connsiteY1"/>
              </a:cxn>
              <a:cxn ang="0">
                <a:pos x="connsiteX2" y="connsiteY2"/>
              </a:cxn>
            </a:cxnLst>
            <a:rect l="l" t="t" r="r" b="b"/>
            <a:pathLst>
              <a:path w="1926771" h="2068286">
                <a:moveTo>
                  <a:pt x="0" y="0"/>
                </a:moveTo>
                <a:cubicBezTo>
                  <a:pt x="530679" y="39914"/>
                  <a:pt x="1061358" y="79829"/>
                  <a:pt x="1382486" y="424543"/>
                </a:cubicBezTo>
                <a:cubicBezTo>
                  <a:pt x="1703614" y="769257"/>
                  <a:pt x="1815192" y="1418771"/>
                  <a:pt x="1926771" y="2068286"/>
                </a:cubicBezTo>
              </a:path>
            </a:pathLst>
          </a:custGeom>
          <a:noFill/>
          <a:ln w="76200" cap="flat" cmpd="sng" algn="ctr">
            <a:solidFill>
              <a:srgbClr val="FFFF00"/>
            </a:solidFill>
            <a:prstDash val="solid"/>
            <a:round/>
            <a:headEnd type="none" w="med" len="med"/>
            <a:tailEnd type="none" w="med" len="med"/>
          </a:ln>
          <a:effectLst/>
        </p:spPr>
        <p:txBody>
          <a:bodyPr rtlCol="0" anchor="ctr"/>
          <a:lstStyle/>
          <a:p>
            <a:endParaRPr lang="en-US" dirty="0">
              <a:solidFill>
                <a:srgbClr val="000000"/>
              </a:solidFill>
            </a:endParaRPr>
          </a:p>
        </p:txBody>
      </p:sp>
      <p:cxnSp>
        <p:nvCxnSpPr>
          <p:cNvPr id="22" name="Straight Connector 21"/>
          <p:cNvCxnSpPr/>
          <p:nvPr/>
        </p:nvCxnSpPr>
        <p:spPr bwMode="auto">
          <a:xfrm>
            <a:off x="5453743" y="2472016"/>
            <a:ext cx="0" cy="2471057"/>
          </a:xfrm>
          <a:prstGeom prst="line">
            <a:avLst/>
          </a:prstGeom>
          <a:solidFill>
            <a:srgbClr val="00529B"/>
          </a:solidFill>
          <a:ln w="76200" cap="flat" cmpd="sng" algn="ctr">
            <a:solidFill>
              <a:srgbClr val="FFFF00"/>
            </a:solidFill>
            <a:prstDash val="solid"/>
            <a:round/>
            <a:headEnd type="none" w="med" len="med"/>
            <a:tailEnd type="none" w="lg" len="lg"/>
          </a:ln>
          <a:effectLst/>
        </p:spPr>
      </p:cxnSp>
      <p:sp>
        <p:nvSpPr>
          <p:cNvPr id="28" name="Freeform 27"/>
          <p:cNvSpPr/>
          <p:nvPr/>
        </p:nvSpPr>
        <p:spPr bwMode="auto">
          <a:xfrm flipV="1">
            <a:off x="4321629" y="2188029"/>
            <a:ext cx="3178626" cy="2025700"/>
          </a:xfrm>
          <a:custGeom>
            <a:avLst/>
            <a:gdLst>
              <a:gd name="connsiteX0" fmla="*/ 0 w 1926771"/>
              <a:gd name="connsiteY0" fmla="*/ 0 h 2068286"/>
              <a:gd name="connsiteX1" fmla="*/ 1382486 w 1926771"/>
              <a:gd name="connsiteY1" fmla="*/ 424543 h 2068286"/>
              <a:gd name="connsiteX2" fmla="*/ 1926771 w 1926771"/>
              <a:gd name="connsiteY2" fmla="*/ 2068286 h 2068286"/>
              <a:gd name="connsiteX0" fmla="*/ 0 w 1774371"/>
              <a:gd name="connsiteY0" fmla="*/ 0 h 2492828"/>
              <a:gd name="connsiteX1" fmla="*/ 1230086 w 1774371"/>
              <a:gd name="connsiteY1" fmla="*/ 849085 h 2492828"/>
              <a:gd name="connsiteX2" fmla="*/ 1774371 w 1774371"/>
              <a:gd name="connsiteY2" fmla="*/ 2492828 h 2492828"/>
            </a:gdLst>
            <a:ahLst/>
            <a:cxnLst>
              <a:cxn ang="0">
                <a:pos x="connsiteX0" y="connsiteY0"/>
              </a:cxn>
              <a:cxn ang="0">
                <a:pos x="connsiteX1" y="connsiteY1"/>
              </a:cxn>
              <a:cxn ang="0">
                <a:pos x="connsiteX2" y="connsiteY2"/>
              </a:cxn>
            </a:cxnLst>
            <a:rect l="l" t="t" r="r" b="b"/>
            <a:pathLst>
              <a:path w="1774371" h="2492828">
                <a:moveTo>
                  <a:pt x="0" y="0"/>
                </a:moveTo>
                <a:cubicBezTo>
                  <a:pt x="530679" y="39914"/>
                  <a:pt x="934358" y="433614"/>
                  <a:pt x="1230086" y="849085"/>
                </a:cubicBezTo>
                <a:cubicBezTo>
                  <a:pt x="1525815" y="1264556"/>
                  <a:pt x="1662792" y="1843313"/>
                  <a:pt x="1774371" y="2492828"/>
                </a:cubicBezTo>
              </a:path>
            </a:pathLst>
          </a:custGeom>
          <a:noFill/>
          <a:ln w="76200" cap="flat" cmpd="sng" algn="ctr">
            <a:solidFill>
              <a:srgbClr val="FFFF00"/>
            </a:solidFill>
            <a:prstDash val="solid"/>
            <a:round/>
            <a:headEnd type="none" w="med" len="med"/>
            <a:tailEnd type="none" w="med" len="med"/>
          </a:ln>
          <a:effectLst/>
        </p:spPr>
        <p:txBody>
          <a:bodyPr rtlCol="0" anchor="ctr"/>
          <a:lstStyle/>
          <a:p>
            <a:endParaRPr lang="en-US" dirty="0">
              <a:solidFill>
                <a:srgbClr val="000000"/>
              </a:solidFill>
            </a:endParaRPr>
          </a:p>
        </p:txBody>
      </p:sp>
      <p:sp>
        <p:nvSpPr>
          <p:cNvPr id="27" name="Freeform 26"/>
          <p:cNvSpPr/>
          <p:nvPr/>
        </p:nvSpPr>
        <p:spPr bwMode="auto">
          <a:xfrm>
            <a:off x="4256314" y="3635829"/>
            <a:ext cx="1576936" cy="1447800"/>
          </a:xfrm>
          <a:custGeom>
            <a:avLst/>
            <a:gdLst>
              <a:gd name="connsiteX0" fmla="*/ 0 w 1514264"/>
              <a:gd name="connsiteY0" fmla="*/ 0 h 1447800"/>
              <a:gd name="connsiteX1" fmla="*/ 1349829 w 1514264"/>
              <a:gd name="connsiteY1" fmla="*/ 631371 h 1447800"/>
              <a:gd name="connsiteX2" fmla="*/ 1491343 w 1514264"/>
              <a:gd name="connsiteY2" fmla="*/ 1447800 h 1447800"/>
              <a:gd name="connsiteX3" fmla="*/ 1491343 w 1514264"/>
              <a:gd name="connsiteY3" fmla="*/ 1447800 h 1447800"/>
              <a:gd name="connsiteX4" fmla="*/ 1491343 w 1514264"/>
              <a:gd name="connsiteY4" fmla="*/ 1447800 h 1447800"/>
              <a:gd name="connsiteX0" fmla="*/ 0 w 1576936"/>
              <a:gd name="connsiteY0" fmla="*/ 0 h 1447800"/>
              <a:gd name="connsiteX1" fmla="*/ 1458687 w 1576936"/>
              <a:gd name="connsiteY1" fmla="*/ 185056 h 1447800"/>
              <a:gd name="connsiteX2" fmla="*/ 1491343 w 1576936"/>
              <a:gd name="connsiteY2" fmla="*/ 1447800 h 1447800"/>
              <a:gd name="connsiteX3" fmla="*/ 1491343 w 1576936"/>
              <a:gd name="connsiteY3" fmla="*/ 1447800 h 1447800"/>
              <a:gd name="connsiteX4" fmla="*/ 1491343 w 1576936"/>
              <a:gd name="connsiteY4" fmla="*/ 1447800 h 144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6936" h="1447800">
                <a:moveTo>
                  <a:pt x="0" y="0"/>
                </a:moveTo>
                <a:cubicBezTo>
                  <a:pt x="550636" y="195035"/>
                  <a:pt x="1210130" y="-56244"/>
                  <a:pt x="1458687" y="185056"/>
                </a:cubicBezTo>
                <a:cubicBezTo>
                  <a:pt x="1707244" y="426356"/>
                  <a:pt x="1485900" y="1237343"/>
                  <a:pt x="1491343" y="1447800"/>
                </a:cubicBezTo>
                <a:lnTo>
                  <a:pt x="1491343" y="1447800"/>
                </a:lnTo>
                <a:lnTo>
                  <a:pt x="1491343" y="1447800"/>
                </a:lnTo>
              </a:path>
            </a:pathLst>
          </a:custGeom>
          <a:noFill/>
          <a:ln w="76200" cap="flat" cmpd="sng" algn="ctr">
            <a:solidFill>
              <a:srgbClr val="FFFF00"/>
            </a:solidFill>
            <a:prstDash val="solid"/>
            <a:round/>
            <a:headEnd type="none" w="med" len="med"/>
            <a:tailEnd type="none" w="med" len="med"/>
          </a:ln>
          <a:effectLst/>
        </p:spPr>
        <p:txBody>
          <a:bodyPr rtlCol="0" anchor="ctr"/>
          <a:lstStyle/>
          <a:p>
            <a:endParaRPr lang="en-US" dirty="0">
              <a:solidFill>
                <a:srgbClr val="000000"/>
              </a:solidFill>
            </a:endParaRPr>
          </a:p>
        </p:txBody>
      </p:sp>
      <p:sp>
        <p:nvSpPr>
          <p:cNvPr id="30" name="Freeform 29"/>
          <p:cNvSpPr/>
          <p:nvPr/>
        </p:nvSpPr>
        <p:spPr bwMode="auto">
          <a:xfrm>
            <a:off x="4256315" y="3206565"/>
            <a:ext cx="3243943" cy="1082407"/>
          </a:xfrm>
          <a:custGeom>
            <a:avLst/>
            <a:gdLst>
              <a:gd name="connsiteX0" fmla="*/ 0 w 3243943"/>
              <a:gd name="connsiteY0" fmla="*/ 265979 h 1082407"/>
              <a:gd name="connsiteX1" fmla="*/ 1665515 w 3243943"/>
              <a:gd name="connsiteY1" fmla="*/ 48265 h 1082407"/>
              <a:gd name="connsiteX2" fmla="*/ 3243943 w 3243943"/>
              <a:gd name="connsiteY2" fmla="*/ 1082407 h 1082407"/>
              <a:gd name="connsiteX3" fmla="*/ 3243943 w 3243943"/>
              <a:gd name="connsiteY3" fmla="*/ 1082407 h 1082407"/>
            </a:gdLst>
            <a:ahLst/>
            <a:cxnLst>
              <a:cxn ang="0">
                <a:pos x="connsiteX0" y="connsiteY0"/>
              </a:cxn>
              <a:cxn ang="0">
                <a:pos x="connsiteX1" y="connsiteY1"/>
              </a:cxn>
              <a:cxn ang="0">
                <a:pos x="connsiteX2" y="connsiteY2"/>
              </a:cxn>
              <a:cxn ang="0">
                <a:pos x="connsiteX3" y="connsiteY3"/>
              </a:cxn>
            </a:cxnLst>
            <a:rect l="l" t="t" r="r" b="b"/>
            <a:pathLst>
              <a:path w="3243943" h="1082407">
                <a:moveTo>
                  <a:pt x="0" y="265979"/>
                </a:moveTo>
                <a:cubicBezTo>
                  <a:pt x="562429" y="89086"/>
                  <a:pt x="1124858" y="-87806"/>
                  <a:pt x="1665515" y="48265"/>
                </a:cubicBezTo>
                <a:cubicBezTo>
                  <a:pt x="2206172" y="184336"/>
                  <a:pt x="3243943" y="1082407"/>
                  <a:pt x="3243943" y="1082407"/>
                </a:cubicBezTo>
                <a:lnTo>
                  <a:pt x="3243943" y="1082407"/>
                </a:lnTo>
              </a:path>
            </a:pathLst>
          </a:custGeom>
          <a:noFill/>
          <a:ln w="76200" cap="flat" cmpd="sng" algn="ctr">
            <a:solidFill>
              <a:srgbClr val="FFFF00"/>
            </a:solidFill>
            <a:prstDash val="solid"/>
            <a:round/>
            <a:headEnd type="none" w="med" len="med"/>
            <a:tailEnd type="none" w="med" len="med"/>
          </a:ln>
          <a:effectLst/>
        </p:spPr>
        <p:txBody>
          <a:bodyPr rtlCol="0" anchor="ctr"/>
          <a:lstStyle/>
          <a:p>
            <a:endParaRPr lang="en-US" dirty="0">
              <a:solidFill>
                <a:srgbClr val="000000"/>
              </a:solidFill>
            </a:endParaRPr>
          </a:p>
        </p:txBody>
      </p:sp>
      <p:cxnSp>
        <p:nvCxnSpPr>
          <p:cNvPr id="42" name="Straight Connector 41"/>
          <p:cNvCxnSpPr/>
          <p:nvPr/>
        </p:nvCxnSpPr>
        <p:spPr bwMode="auto">
          <a:xfrm flipH="1">
            <a:off x="3635830" y="2590802"/>
            <a:ext cx="620485" cy="838199"/>
          </a:xfrm>
          <a:prstGeom prst="line">
            <a:avLst/>
          </a:prstGeom>
          <a:solidFill>
            <a:srgbClr val="00529B"/>
          </a:solidFill>
          <a:ln w="76200" cap="flat" cmpd="sng" algn="ctr">
            <a:solidFill>
              <a:srgbClr val="FFFF00"/>
            </a:solidFill>
            <a:prstDash val="solid"/>
            <a:round/>
            <a:headEnd type="none" w="med" len="med"/>
            <a:tailEnd type="none" w="lg" len="lg"/>
          </a:ln>
          <a:effectLst/>
        </p:spPr>
      </p:cxnSp>
      <p:cxnSp>
        <p:nvCxnSpPr>
          <p:cNvPr id="48" name="Straight Connector 47"/>
          <p:cNvCxnSpPr/>
          <p:nvPr/>
        </p:nvCxnSpPr>
        <p:spPr bwMode="auto">
          <a:xfrm>
            <a:off x="4027714" y="4492037"/>
            <a:ext cx="859973" cy="602479"/>
          </a:xfrm>
          <a:prstGeom prst="line">
            <a:avLst/>
          </a:prstGeom>
          <a:solidFill>
            <a:srgbClr val="00529B"/>
          </a:solidFill>
          <a:ln w="76200" cap="flat" cmpd="sng" algn="ctr">
            <a:solidFill>
              <a:srgbClr val="FFFF00"/>
            </a:solidFill>
            <a:prstDash val="solid"/>
            <a:round/>
            <a:headEnd type="none" w="med" len="med"/>
            <a:tailEnd type="none" w="lg" len="lg"/>
          </a:ln>
          <a:effectLst/>
        </p:spPr>
      </p:cxnSp>
      <p:cxnSp>
        <p:nvCxnSpPr>
          <p:cNvPr id="50" name="Straight Connector 49"/>
          <p:cNvCxnSpPr/>
          <p:nvPr/>
        </p:nvCxnSpPr>
        <p:spPr bwMode="auto">
          <a:xfrm flipH="1">
            <a:off x="6645729" y="4793276"/>
            <a:ext cx="854527" cy="464525"/>
          </a:xfrm>
          <a:prstGeom prst="line">
            <a:avLst/>
          </a:prstGeom>
          <a:solidFill>
            <a:srgbClr val="00529B"/>
          </a:solidFill>
          <a:ln w="76200" cap="flat" cmpd="sng" algn="ctr">
            <a:solidFill>
              <a:srgbClr val="FFFF00"/>
            </a:solidFill>
            <a:prstDash val="solid"/>
            <a:round/>
            <a:headEnd type="none" w="med" len="med"/>
            <a:tailEnd type="none" w="lg" len="lg"/>
          </a:ln>
          <a:effectLst/>
        </p:spPr>
      </p:cxnSp>
      <p:cxnSp>
        <p:nvCxnSpPr>
          <p:cNvPr id="53" name="Straight Connector 52"/>
          <p:cNvCxnSpPr/>
          <p:nvPr/>
        </p:nvCxnSpPr>
        <p:spPr bwMode="auto">
          <a:xfrm flipH="1">
            <a:off x="8392887" y="2444801"/>
            <a:ext cx="130627" cy="1422500"/>
          </a:xfrm>
          <a:prstGeom prst="line">
            <a:avLst/>
          </a:prstGeom>
          <a:solidFill>
            <a:srgbClr val="00529B"/>
          </a:solidFill>
          <a:ln w="76200" cap="flat" cmpd="sng" algn="ctr">
            <a:solidFill>
              <a:srgbClr val="FFFF00"/>
            </a:solidFill>
            <a:prstDash val="solid"/>
            <a:round/>
            <a:headEnd type="none" w="med" len="med"/>
            <a:tailEnd type="none" w="lg" len="lg"/>
          </a:ln>
          <a:effectLst/>
        </p:spPr>
      </p:cxnSp>
      <p:sp>
        <p:nvSpPr>
          <p:cNvPr id="55" name="TextBox 54"/>
          <p:cNvSpPr txBox="1"/>
          <p:nvPr/>
        </p:nvSpPr>
        <p:spPr>
          <a:xfrm>
            <a:off x="5355769" y="909343"/>
            <a:ext cx="3015345" cy="757130"/>
          </a:xfrm>
          <a:prstGeom prst="rect">
            <a:avLst/>
          </a:prstGeom>
          <a:noFill/>
        </p:spPr>
        <p:txBody>
          <a:bodyPr wrap="square" rtlCol="0">
            <a:spAutoFit/>
          </a:bodyPr>
          <a:lstStyle/>
          <a:p>
            <a:r>
              <a:rPr lang="en-US" b="1" dirty="0">
                <a:solidFill>
                  <a:srgbClr val="FFFF00"/>
                </a:solidFill>
              </a:rPr>
              <a:t>New Product Innovations</a:t>
            </a:r>
          </a:p>
        </p:txBody>
      </p:sp>
      <p:cxnSp>
        <p:nvCxnSpPr>
          <p:cNvPr id="56" name="Straight Connector 55"/>
          <p:cNvCxnSpPr/>
          <p:nvPr/>
        </p:nvCxnSpPr>
        <p:spPr bwMode="auto">
          <a:xfrm flipH="1">
            <a:off x="5127172" y="1519993"/>
            <a:ext cx="706078" cy="419100"/>
          </a:xfrm>
          <a:prstGeom prst="line">
            <a:avLst/>
          </a:prstGeom>
          <a:solidFill>
            <a:srgbClr val="00529B"/>
          </a:solidFill>
          <a:ln w="76200" cap="flat" cmpd="sng" algn="ctr">
            <a:solidFill>
              <a:srgbClr val="FFFF00"/>
            </a:solidFill>
            <a:prstDash val="solid"/>
            <a:round/>
            <a:headEnd type="none" w="med" len="med"/>
            <a:tailEnd type="none" w="lg" len="lg"/>
          </a:ln>
          <a:effectLst/>
        </p:spPr>
      </p:cxnSp>
      <p:cxnSp>
        <p:nvCxnSpPr>
          <p:cNvPr id="58" name="Straight Connector 57"/>
          <p:cNvCxnSpPr/>
          <p:nvPr/>
        </p:nvCxnSpPr>
        <p:spPr bwMode="auto">
          <a:xfrm flipH="1" flipV="1">
            <a:off x="7935687" y="1175657"/>
            <a:ext cx="706078" cy="490816"/>
          </a:xfrm>
          <a:prstGeom prst="line">
            <a:avLst/>
          </a:prstGeom>
          <a:solidFill>
            <a:srgbClr val="00529B"/>
          </a:solidFill>
          <a:ln w="76200" cap="flat" cmpd="sng" algn="ctr">
            <a:solidFill>
              <a:srgbClr val="FFFF00"/>
            </a:solidFill>
            <a:prstDash val="solid"/>
            <a:round/>
            <a:headEnd type="none" w="med" len="med"/>
            <a:tailEnd type="none" w="lg" len="lg"/>
          </a:ln>
          <a:effectLst/>
        </p:spPr>
      </p:cxnSp>
      <p:cxnSp>
        <p:nvCxnSpPr>
          <p:cNvPr id="61" name="Straight Connector 60"/>
          <p:cNvCxnSpPr/>
          <p:nvPr/>
        </p:nvCxnSpPr>
        <p:spPr bwMode="auto">
          <a:xfrm flipV="1">
            <a:off x="5833251" y="1818874"/>
            <a:ext cx="677151" cy="3124199"/>
          </a:xfrm>
          <a:prstGeom prst="line">
            <a:avLst/>
          </a:prstGeom>
          <a:solidFill>
            <a:srgbClr val="00529B"/>
          </a:solidFill>
          <a:ln w="76200" cap="flat" cmpd="sng" algn="ctr">
            <a:solidFill>
              <a:srgbClr val="FFFF00"/>
            </a:solidFill>
            <a:prstDash val="solid"/>
            <a:round/>
            <a:headEnd type="none" w="med" len="med"/>
            <a:tailEnd type="none" w="lg" len="lg"/>
          </a:ln>
          <a:effectLst/>
        </p:spPr>
      </p:cxnSp>
      <p:cxnSp>
        <p:nvCxnSpPr>
          <p:cNvPr id="63" name="Straight Connector 62"/>
          <p:cNvCxnSpPr/>
          <p:nvPr/>
        </p:nvCxnSpPr>
        <p:spPr bwMode="auto">
          <a:xfrm flipH="1" flipV="1">
            <a:off x="6662801" y="1971275"/>
            <a:ext cx="1272886" cy="1776493"/>
          </a:xfrm>
          <a:prstGeom prst="line">
            <a:avLst/>
          </a:prstGeom>
          <a:solidFill>
            <a:srgbClr val="00529B"/>
          </a:solidFill>
          <a:ln w="76200" cap="flat" cmpd="sng" algn="ctr">
            <a:solidFill>
              <a:srgbClr val="FFFF00"/>
            </a:solidFill>
            <a:prstDash val="solid"/>
            <a:round/>
            <a:headEnd type="none" w="med" len="med"/>
            <a:tailEnd type="none" w="lg" len="lg"/>
          </a:ln>
          <a:effectLst/>
        </p:spPr>
      </p:cxnSp>
      <p:cxnSp>
        <p:nvCxnSpPr>
          <p:cNvPr id="65" name="Straight Connector 64"/>
          <p:cNvCxnSpPr/>
          <p:nvPr/>
        </p:nvCxnSpPr>
        <p:spPr bwMode="auto">
          <a:xfrm flipV="1">
            <a:off x="4256315" y="1666474"/>
            <a:ext cx="1905369" cy="2307291"/>
          </a:xfrm>
          <a:prstGeom prst="line">
            <a:avLst/>
          </a:prstGeom>
          <a:solidFill>
            <a:srgbClr val="00529B"/>
          </a:solidFill>
          <a:ln w="76200" cap="flat" cmpd="sng" algn="ctr">
            <a:solidFill>
              <a:srgbClr val="FFFF00"/>
            </a:solidFill>
            <a:prstDash val="solid"/>
            <a:round/>
            <a:headEnd type="none" w="med" len="med"/>
            <a:tailEnd type="none" w="lg" len="lg"/>
          </a:ln>
          <a:effectLst/>
        </p:spPr>
      </p:cxnSp>
    </p:spTree>
    <p:extLst>
      <p:ext uri="{BB962C8B-B14F-4D97-AF65-F5344CB8AC3E}">
        <p14:creationId xmlns:p14="http://schemas.microsoft.com/office/powerpoint/2010/main" val="147684219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600" dirty="0"/>
              <a:t>Digital Business Demands Systems and</a:t>
            </a:r>
            <a:br>
              <a:rPr lang="en-US" sz="2600" dirty="0"/>
            </a:br>
            <a:r>
              <a:rPr lang="en-US" sz="2600" dirty="0"/>
              <a:t>Systems-of-systems Thinking to Design Products</a:t>
            </a:r>
            <a:endParaRPr lang="en-US" sz="2600" dirty="0"/>
          </a:p>
        </p:txBody>
      </p:sp>
      <p:grpSp>
        <p:nvGrpSpPr>
          <p:cNvPr id="18" name="Group 17"/>
          <p:cNvGrpSpPr/>
          <p:nvPr/>
        </p:nvGrpSpPr>
        <p:grpSpPr>
          <a:xfrm>
            <a:off x="4488676" y="1506271"/>
            <a:ext cx="2740088" cy="2164978"/>
            <a:chOff x="2964676" y="1506271"/>
            <a:chExt cx="2740088" cy="2164978"/>
          </a:xfrm>
        </p:grpSpPr>
        <p:pic>
          <p:nvPicPr>
            <p:cNvPr id="2051" name="Picture 3" descr="C:\Users\nved\Downloads\3009516045_0c7fd883c5_m.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2180"/>
            <a:stretch/>
          </p:blipFill>
          <p:spPr bwMode="auto">
            <a:xfrm>
              <a:off x="2964676" y="1506271"/>
              <a:ext cx="2740088" cy="21649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729984" y="1564312"/>
              <a:ext cx="1208984" cy="313932"/>
            </a:xfrm>
            <a:prstGeom prst="rect">
              <a:avLst/>
            </a:prstGeom>
            <a:solidFill>
              <a:schemeClr val="bg1">
                <a:alpha val="60000"/>
              </a:schemeClr>
            </a:solidFill>
          </p:spPr>
          <p:txBody>
            <a:bodyPr wrap="none" rtlCol="0">
              <a:spAutoFit/>
            </a:bodyPr>
            <a:lstStyle/>
            <a:p>
              <a:r>
                <a:rPr lang="en-US" sz="1600" b="1" dirty="0">
                  <a:solidFill>
                    <a:srgbClr val="000000"/>
                  </a:solidFill>
                </a:rPr>
                <a:t>Processes</a:t>
              </a:r>
            </a:p>
          </p:txBody>
        </p:sp>
      </p:grpSp>
      <p:grpSp>
        <p:nvGrpSpPr>
          <p:cNvPr id="14" name="Group 13"/>
          <p:cNvGrpSpPr/>
          <p:nvPr/>
        </p:nvGrpSpPr>
        <p:grpSpPr>
          <a:xfrm>
            <a:off x="1798144" y="3892858"/>
            <a:ext cx="2600946" cy="2112158"/>
            <a:chOff x="1419426" y="3865561"/>
            <a:chExt cx="3048001" cy="2215925"/>
          </a:xfrm>
        </p:grpSpPr>
        <p:pic>
          <p:nvPicPr>
            <p:cNvPr id="2053" name="Picture 5" descr="C:\Users\nved\Downloads\6824514463_b3bf5c5abf_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19426" y="3865561"/>
              <a:ext cx="3048001" cy="22159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300780" y="4011071"/>
              <a:ext cx="1285291" cy="329355"/>
            </a:xfrm>
            <a:prstGeom prst="rect">
              <a:avLst/>
            </a:prstGeom>
            <a:solidFill>
              <a:schemeClr val="bg1">
                <a:alpha val="60000"/>
              </a:schemeClr>
            </a:solidFill>
          </p:spPr>
          <p:txBody>
            <a:bodyPr wrap="none" rtlCol="0">
              <a:spAutoFit/>
            </a:bodyPr>
            <a:lstStyle/>
            <a:p>
              <a:r>
                <a:rPr lang="en-US" sz="1600" b="1" dirty="0">
                  <a:solidFill>
                    <a:srgbClr val="000000"/>
                  </a:solidFill>
                </a:rPr>
                <a:t>Factories</a:t>
              </a:r>
            </a:p>
          </p:txBody>
        </p:sp>
      </p:grpSp>
      <p:grpSp>
        <p:nvGrpSpPr>
          <p:cNvPr id="15" name="Group 14"/>
          <p:cNvGrpSpPr/>
          <p:nvPr/>
        </p:nvGrpSpPr>
        <p:grpSpPr>
          <a:xfrm>
            <a:off x="7624550" y="2688610"/>
            <a:ext cx="2770496" cy="2129051"/>
            <a:chOff x="4629130" y="3856797"/>
            <a:chExt cx="3219832" cy="2224689"/>
          </a:xfrm>
        </p:grpSpPr>
        <p:pic>
          <p:nvPicPr>
            <p:cNvPr id="2052" name="Picture 4" descr="C:\Users\nved\Downloads\14047453212_b55789d355_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9130" y="3856797"/>
              <a:ext cx="3219832" cy="222468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084738" y="4011071"/>
              <a:ext cx="2308614" cy="328034"/>
            </a:xfrm>
            <a:prstGeom prst="rect">
              <a:avLst/>
            </a:prstGeom>
            <a:solidFill>
              <a:schemeClr val="bg1">
                <a:alpha val="60000"/>
              </a:schemeClr>
            </a:solidFill>
          </p:spPr>
          <p:txBody>
            <a:bodyPr wrap="none" rtlCol="0">
              <a:spAutoFit/>
            </a:bodyPr>
            <a:lstStyle/>
            <a:p>
              <a:r>
                <a:rPr lang="en-US" sz="1600" b="1" dirty="0">
                  <a:solidFill>
                    <a:srgbClr val="000000"/>
                  </a:solidFill>
                </a:rPr>
                <a:t>Even Retail Stores</a:t>
              </a:r>
            </a:p>
          </p:txBody>
        </p:sp>
      </p:grpSp>
      <p:grpSp>
        <p:nvGrpSpPr>
          <p:cNvPr id="12" name="Group 11"/>
          <p:cNvGrpSpPr/>
          <p:nvPr/>
        </p:nvGrpSpPr>
        <p:grpSpPr>
          <a:xfrm>
            <a:off x="2104640" y="1515270"/>
            <a:ext cx="2168445" cy="2196922"/>
            <a:chOff x="1709836" y="1487974"/>
            <a:chExt cx="2619250" cy="2377587"/>
          </a:xfrm>
        </p:grpSpPr>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41714" y="1487975"/>
              <a:ext cx="2587372" cy="237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09836" y="1487974"/>
              <a:ext cx="2467179" cy="339748"/>
            </a:xfrm>
            <a:prstGeom prst="rect">
              <a:avLst/>
            </a:prstGeom>
            <a:solidFill>
              <a:schemeClr val="bg1">
                <a:alpha val="60000"/>
              </a:schemeClr>
            </a:solidFill>
          </p:spPr>
          <p:txBody>
            <a:bodyPr wrap="none" rtlCol="0">
              <a:spAutoFit/>
            </a:bodyPr>
            <a:lstStyle/>
            <a:p>
              <a:r>
                <a:rPr lang="en-US" sz="1600" b="1" dirty="0">
                  <a:solidFill>
                    <a:srgbClr val="000000"/>
                  </a:solidFill>
                </a:rPr>
                <a:t>Complex Machines</a:t>
              </a:r>
            </a:p>
          </p:txBody>
        </p:sp>
      </p:grpSp>
      <p:grpSp>
        <p:nvGrpSpPr>
          <p:cNvPr id="19" name="Group 18"/>
          <p:cNvGrpSpPr/>
          <p:nvPr/>
        </p:nvGrpSpPr>
        <p:grpSpPr>
          <a:xfrm>
            <a:off x="4471918" y="3858693"/>
            <a:ext cx="2902709" cy="2143125"/>
            <a:chOff x="2961564" y="3899635"/>
            <a:chExt cx="2902709" cy="2143125"/>
          </a:xfrm>
        </p:grpSpPr>
        <p:pic>
          <p:nvPicPr>
            <p:cNvPr id="1026" name="Picture 2"/>
            <p:cNvPicPr>
              <a:picLocks noChangeAspect="1" noChangeArrowheads="1"/>
            </p:cNvPicPr>
            <p:nvPr/>
          </p:nvPicPr>
          <p:blipFill>
            <a:blip r:embed="rId7" cstate="print"/>
            <a:srcRect/>
            <a:stretch>
              <a:fillRect/>
            </a:stretch>
          </p:blipFill>
          <p:spPr bwMode="auto">
            <a:xfrm>
              <a:off x="3006773" y="3899635"/>
              <a:ext cx="2857500" cy="2143125"/>
            </a:xfrm>
            <a:prstGeom prst="rect">
              <a:avLst/>
            </a:prstGeom>
            <a:noFill/>
            <a:ln w="9525">
              <a:noFill/>
              <a:miter lim="800000"/>
              <a:headEnd/>
              <a:tailEnd/>
            </a:ln>
          </p:spPr>
        </p:pic>
        <p:sp>
          <p:nvSpPr>
            <p:cNvPr id="16" name="TextBox 15"/>
            <p:cNvSpPr txBox="1"/>
            <p:nvPr/>
          </p:nvSpPr>
          <p:spPr>
            <a:xfrm>
              <a:off x="2961564" y="4050477"/>
              <a:ext cx="2879677" cy="313932"/>
            </a:xfrm>
            <a:prstGeom prst="rect">
              <a:avLst/>
            </a:prstGeom>
            <a:solidFill>
              <a:schemeClr val="bg1">
                <a:alpha val="60000"/>
              </a:schemeClr>
            </a:solidFill>
          </p:spPr>
          <p:txBody>
            <a:bodyPr wrap="square" rtlCol="0">
              <a:spAutoFit/>
            </a:bodyPr>
            <a:lstStyle/>
            <a:p>
              <a:r>
                <a:rPr lang="en-US" sz="1600" b="1" dirty="0">
                  <a:solidFill>
                    <a:srgbClr val="000000"/>
                  </a:solidFill>
                </a:rPr>
                <a:t>Services</a:t>
              </a:r>
            </a:p>
          </p:txBody>
        </p:sp>
      </p:grpSp>
    </p:spTree>
    <p:extLst>
      <p:ext uri="{BB962C8B-B14F-4D97-AF65-F5344CB8AC3E}">
        <p14:creationId xmlns:p14="http://schemas.microsoft.com/office/powerpoint/2010/main" val="8374169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2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8"/>
          <p:cNvSpPr>
            <a:spLocks noGrp="1" noChangeArrowheads="1"/>
          </p:cNvSpPr>
          <p:nvPr>
            <p:ph type="title"/>
          </p:nvPr>
        </p:nvSpPr>
        <p:spPr/>
        <p:txBody>
          <a:bodyPr/>
          <a:lstStyle/>
          <a:p>
            <a:r>
              <a:rPr lang="en-US" dirty="0" smtClean="0"/>
              <a:t>Key Issues</a:t>
            </a:r>
            <a:endParaRPr lang="en-US" dirty="0" smtClean="0"/>
          </a:p>
        </p:txBody>
      </p:sp>
      <p:sp>
        <p:nvSpPr>
          <p:cNvPr id="6148" name="Rectangle 19"/>
          <p:cNvSpPr>
            <a:spLocks noGrp="1" noChangeArrowheads="1"/>
          </p:cNvSpPr>
          <p:nvPr>
            <p:ph type="body" sz="quarter" idx="10"/>
          </p:nvPr>
        </p:nvSpPr>
        <p:spPr/>
        <p:txBody>
          <a:bodyPr/>
          <a:lstStyle/>
          <a:p>
            <a:pPr lvl="0"/>
            <a:r>
              <a:rPr lang="en-US" dirty="0">
                <a:solidFill>
                  <a:schemeClr val="bg1">
                    <a:lumMod val="75000"/>
                  </a:schemeClr>
                </a:solidFill>
              </a:rPr>
              <a:t>What business trends are shaping </a:t>
            </a:r>
            <a:r>
              <a:rPr lang="en-US" dirty="0" smtClean="0">
                <a:solidFill>
                  <a:schemeClr val="bg1">
                    <a:lumMod val="75000"/>
                  </a:schemeClr>
                </a:solidFill>
              </a:rPr>
              <a:t>the need for </a:t>
            </a:r>
            <a:r>
              <a:rPr lang="en-US" dirty="0">
                <a:solidFill>
                  <a:schemeClr val="bg1">
                    <a:lumMod val="75000"/>
                  </a:schemeClr>
                </a:solidFill>
              </a:rPr>
              <a:t>next generation </a:t>
            </a:r>
            <a:r>
              <a:rPr lang="en-US" dirty="0" smtClean="0">
                <a:solidFill>
                  <a:schemeClr val="bg1">
                    <a:lumMod val="75000"/>
                  </a:schemeClr>
                </a:solidFill>
              </a:rPr>
              <a:t>MBSE?</a:t>
            </a:r>
          </a:p>
          <a:p>
            <a:pPr lvl="0"/>
            <a:r>
              <a:rPr lang="en-US" dirty="0"/>
              <a:t>What key technology trends </a:t>
            </a:r>
            <a:r>
              <a:rPr lang="en-US" dirty="0" smtClean="0"/>
              <a:t>shape new </a:t>
            </a:r>
            <a:r>
              <a:rPr lang="en-US" dirty="0"/>
              <a:t>MBSE opportunities and </a:t>
            </a:r>
            <a:r>
              <a:rPr lang="en-US" dirty="0" smtClean="0"/>
              <a:t>risks?</a:t>
            </a:r>
          </a:p>
          <a:p>
            <a:pPr lvl="0"/>
            <a:r>
              <a:rPr lang="en-US" dirty="0">
                <a:solidFill>
                  <a:schemeClr val="bg1">
                    <a:lumMod val="75000"/>
                  </a:schemeClr>
                </a:solidFill>
              </a:rPr>
              <a:t>How </a:t>
            </a:r>
            <a:r>
              <a:rPr lang="en-US" dirty="0" smtClean="0">
                <a:solidFill>
                  <a:schemeClr val="bg1">
                    <a:lumMod val="75000"/>
                  </a:schemeClr>
                </a:solidFill>
              </a:rPr>
              <a:t>can </a:t>
            </a:r>
            <a:r>
              <a:rPr lang="en-US" dirty="0">
                <a:solidFill>
                  <a:schemeClr val="bg1">
                    <a:lumMod val="75000"/>
                  </a:schemeClr>
                </a:solidFill>
              </a:rPr>
              <a:t>manufacturers navigate the </a:t>
            </a:r>
            <a:r>
              <a:rPr lang="en-US" dirty="0" smtClean="0">
                <a:solidFill>
                  <a:schemeClr val="bg1">
                    <a:lumMod val="75000"/>
                  </a:schemeClr>
                </a:solidFill>
              </a:rPr>
              <a:t>opportunities and risks of MBSE?</a:t>
            </a:r>
          </a:p>
          <a:p>
            <a:pPr lvl="0"/>
            <a:endParaRPr lang="en-US" dirty="0">
              <a:solidFill>
                <a:srgbClr val="B2B2B2"/>
              </a:solidFill>
            </a:endParaRPr>
          </a:p>
        </p:txBody>
      </p:sp>
    </p:spTree>
    <p:extLst>
      <p:ext uri="{BB962C8B-B14F-4D97-AF65-F5344CB8AC3E}">
        <p14:creationId xmlns:p14="http://schemas.microsoft.com/office/powerpoint/2010/main" val="702666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extBox 92"/>
          <p:cNvSpPr txBox="1"/>
          <p:nvPr/>
        </p:nvSpPr>
        <p:spPr>
          <a:xfrm>
            <a:off x="5567710" y="3417936"/>
            <a:ext cx="1226106" cy="424732"/>
          </a:xfrm>
          <a:prstGeom prst="rect">
            <a:avLst/>
          </a:prstGeom>
          <a:noFill/>
        </p:spPr>
        <p:txBody>
          <a:bodyPr wrap="square" rtlCol="0">
            <a:spAutoFit/>
          </a:bodyPr>
          <a:lstStyle/>
          <a:p>
            <a:r>
              <a:rPr lang="en-US" dirty="0">
                <a:solidFill>
                  <a:srgbClr val="FCAF17"/>
                </a:solidFill>
                <a:latin typeface="Kristen ITC" panose="03050502040202030202" pitchFamily="66" charset="0"/>
              </a:rPr>
              <a:t>Cloud</a:t>
            </a:r>
          </a:p>
        </p:txBody>
      </p:sp>
      <p:grpSp>
        <p:nvGrpSpPr>
          <p:cNvPr id="13" name="Group 12"/>
          <p:cNvGrpSpPr/>
          <p:nvPr/>
        </p:nvGrpSpPr>
        <p:grpSpPr>
          <a:xfrm>
            <a:off x="4090613" y="4344884"/>
            <a:ext cx="4145860" cy="455538"/>
            <a:chOff x="4090613" y="4344884"/>
            <a:chExt cx="4145860" cy="455538"/>
          </a:xfrm>
        </p:grpSpPr>
        <p:sp>
          <p:nvSpPr>
            <p:cNvPr id="92" name="TextBox 91"/>
            <p:cNvSpPr txBox="1"/>
            <p:nvPr/>
          </p:nvSpPr>
          <p:spPr>
            <a:xfrm>
              <a:off x="4090613" y="4344884"/>
              <a:ext cx="1226106" cy="431785"/>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Data</a:t>
              </a:r>
              <a:endParaRPr lang="en-US" dirty="0">
                <a:solidFill>
                  <a:srgbClr val="FCAF17"/>
                </a:solidFill>
                <a:latin typeface="Kristen ITC" panose="03050502040202030202" pitchFamily="66" charset="0"/>
              </a:endParaRPr>
            </a:p>
          </p:txBody>
        </p:sp>
        <p:sp>
          <p:nvSpPr>
            <p:cNvPr id="99" name="TextBox 98"/>
            <p:cNvSpPr txBox="1"/>
            <p:nvPr/>
          </p:nvSpPr>
          <p:spPr>
            <a:xfrm>
              <a:off x="6875638" y="4375690"/>
              <a:ext cx="1360835" cy="424732"/>
            </a:xfrm>
            <a:prstGeom prst="rect">
              <a:avLst/>
            </a:prstGeom>
            <a:noFill/>
          </p:spPr>
          <p:txBody>
            <a:bodyPr wrap="square" rtlCol="0">
              <a:spAutoFit/>
            </a:bodyPr>
            <a:lstStyle/>
            <a:p>
              <a:r>
                <a:rPr lang="en-US" dirty="0">
                  <a:solidFill>
                    <a:srgbClr val="FCAF17"/>
                  </a:solidFill>
                  <a:latin typeface="Kristen ITC" panose="03050502040202030202" pitchFamily="66" charset="0"/>
                </a:rPr>
                <a:t>BI</a:t>
              </a:r>
            </a:p>
          </p:txBody>
        </p:sp>
      </p:grpSp>
      <p:grpSp>
        <p:nvGrpSpPr>
          <p:cNvPr id="3" name="Group 2"/>
          <p:cNvGrpSpPr/>
          <p:nvPr/>
        </p:nvGrpSpPr>
        <p:grpSpPr>
          <a:xfrm>
            <a:off x="977077" y="2491689"/>
            <a:ext cx="2481029" cy="2290030"/>
            <a:chOff x="977077" y="2491689"/>
            <a:chExt cx="2481029" cy="2290030"/>
          </a:xfrm>
        </p:grpSpPr>
        <p:sp>
          <p:nvSpPr>
            <p:cNvPr id="90" name="TextBox 89"/>
            <p:cNvSpPr txBox="1"/>
            <p:nvPr/>
          </p:nvSpPr>
          <p:spPr>
            <a:xfrm>
              <a:off x="2232000" y="2491689"/>
              <a:ext cx="1226106" cy="424732"/>
            </a:xfrm>
            <a:prstGeom prst="rect">
              <a:avLst/>
            </a:prstGeom>
            <a:noFill/>
          </p:spPr>
          <p:txBody>
            <a:bodyPr wrap="square" rtlCol="0">
              <a:spAutoFit/>
            </a:bodyPr>
            <a:lstStyle/>
            <a:p>
              <a:r>
                <a:rPr lang="en-US" dirty="0">
                  <a:solidFill>
                    <a:srgbClr val="FCAF17"/>
                  </a:solidFill>
                  <a:latin typeface="Kristen ITC" panose="03050502040202030202" pitchFamily="66" charset="0"/>
                </a:rPr>
                <a:t>Mobile</a:t>
              </a:r>
            </a:p>
          </p:txBody>
        </p:sp>
        <p:sp>
          <p:nvSpPr>
            <p:cNvPr id="91" name="TextBox 90"/>
            <p:cNvSpPr txBox="1"/>
            <p:nvPr/>
          </p:nvSpPr>
          <p:spPr>
            <a:xfrm>
              <a:off x="2225675" y="4356987"/>
              <a:ext cx="1226106" cy="424732"/>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Social</a:t>
              </a:r>
              <a:endParaRPr lang="en-US" dirty="0">
                <a:solidFill>
                  <a:srgbClr val="FCAF17"/>
                </a:solidFill>
                <a:latin typeface="Kristen ITC" panose="03050502040202030202" pitchFamily="66" charset="0"/>
              </a:endParaRPr>
            </a:p>
          </p:txBody>
        </p:sp>
        <p:sp>
          <p:nvSpPr>
            <p:cNvPr id="88" name="TextBox 87"/>
            <p:cNvSpPr txBox="1"/>
            <p:nvPr/>
          </p:nvSpPr>
          <p:spPr>
            <a:xfrm>
              <a:off x="977077" y="3459483"/>
              <a:ext cx="2190280" cy="590931"/>
            </a:xfrm>
            <a:prstGeom prst="rect">
              <a:avLst/>
            </a:prstGeom>
            <a:noFill/>
          </p:spPr>
          <p:txBody>
            <a:bodyPr wrap="square" rtlCol="0">
              <a:spAutoFit/>
            </a:bodyPr>
            <a:lstStyle/>
            <a:p>
              <a:r>
                <a:rPr lang="en-US" sz="3600" dirty="0">
                  <a:solidFill>
                    <a:srgbClr val="FFFFFF"/>
                  </a:solidFill>
                  <a:latin typeface="Kristen ITC" panose="03050502040202030202" pitchFamily="66" charset="0"/>
                </a:rPr>
                <a:t>Nexus</a:t>
              </a:r>
            </a:p>
          </p:txBody>
        </p:sp>
      </p:grpSp>
      <p:grpSp>
        <p:nvGrpSpPr>
          <p:cNvPr id="11" name="Group 10"/>
          <p:cNvGrpSpPr/>
          <p:nvPr/>
        </p:nvGrpSpPr>
        <p:grpSpPr>
          <a:xfrm>
            <a:off x="3518297" y="4898960"/>
            <a:ext cx="5153476" cy="1477814"/>
            <a:chOff x="3518297" y="4898960"/>
            <a:chExt cx="5153476" cy="1477814"/>
          </a:xfrm>
        </p:grpSpPr>
        <p:sp>
          <p:nvSpPr>
            <p:cNvPr id="94" name="TextBox 93"/>
            <p:cNvSpPr txBox="1"/>
            <p:nvPr/>
          </p:nvSpPr>
          <p:spPr>
            <a:xfrm>
              <a:off x="7445667" y="5226594"/>
              <a:ext cx="1226106" cy="424732"/>
            </a:xfrm>
            <a:prstGeom prst="rect">
              <a:avLst/>
            </a:prstGeom>
            <a:noFill/>
          </p:spPr>
          <p:txBody>
            <a:bodyPr wrap="square" rtlCol="0">
              <a:spAutoFit/>
            </a:bodyPr>
            <a:lstStyle/>
            <a:p>
              <a:r>
                <a:rPr lang="en-US" dirty="0">
                  <a:solidFill>
                    <a:srgbClr val="FCAF17"/>
                  </a:solidFill>
                  <a:latin typeface="Kristen ITC" panose="03050502040202030202" pitchFamily="66" charset="0"/>
                </a:rPr>
                <a:t>OT</a:t>
              </a:r>
            </a:p>
          </p:txBody>
        </p:sp>
        <p:sp>
          <p:nvSpPr>
            <p:cNvPr id="95" name="TextBox 94"/>
            <p:cNvSpPr txBox="1"/>
            <p:nvPr/>
          </p:nvSpPr>
          <p:spPr>
            <a:xfrm>
              <a:off x="3518297" y="5122199"/>
              <a:ext cx="2001372" cy="424732"/>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IoT</a:t>
              </a:r>
              <a:endParaRPr lang="en-US" dirty="0">
                <a:solidFill>
                  <a:srgbClr val="FCAF17"/>
                </a:solidFill>
                <a:latin typeface="Kristen ITC" panose="03050502040202030202" pitchFamily="66" charset="0"/>
              </a:endParaRPr>
            </a:p>
          </p:txBody>
        </p:sp>
        <p:sp>
          <p:nvSpPr>
            <p:cNvPr id="96" name="TextBox 95"/>
            <p:cNvSpPr txBox="1"/>
            <p:nvPr/>
          </p:nvSpPr>
          <p:spPr>
            <a:xfrm>
              <a:off x="4946364" y="5952042"/>
              <a:ext cx="2812142" cy="424732"/>
            </a:xfrm>
            <a:prstGeom prst="rect">
              <a:avLst/>
            </a:prstGeom>
            <a:noFill/>
          </p:spPr>
          <p:txBody>
            <a:bodyPr wrap="square" rtlCol="0">
              <a:spAutoFit/>
            </a:bodyPr>
            <a:lstStyle/>
            <a:p>
              <a:r>
                <a:rPr lang="en-US" dirty="0">
                  <a:solidFill>
                    <a:srgbClr val="FCAF17"/>
                  </a:solidFill>
                  <a:latin typeface="Kristen ITC" panose="03050502040202030202" pitchFamily="66" charset="0"/>
                </a:rPr>
                <a:t>Smart Machines</a:t>
              </a:r>
            </a:p>
          </p:txBody>
        </p:sp>
        <p:sp>
          <p:nvSpPr>
            <p:cNvPr id="89" name="TextBox 88"/>
            <p:cNvSpPr txBox="1"/>
            <p:nvPr/>
          </p:nvSpPr>
          <p:spPr>
            <a:xfrm>
              <a:off x="4586967" y="4898960"/>
              <a:ext cx="3283286" cy="1089529"/>
            </a:xfrm>
            <a:prstGeom prst="rect">
              <a:avLst/>
            </a:prstGeom>
            <a:noFill/>
          </p:spPr>
          <p:txBody>
            <a:bodyPr wrap="square" rtlCol="0">
              <a:spAutoFit/>
            </a:bodyPr>
            <a:lstStyle/>
            <a:p>
              <a:r>
                <a:rPr lang="en-US" sz="3600" dirty="0">
                  <a:solidFill>
                    <a:srgbClr val="FFFFFF"/>
                  </a:solidFill>
                  <a:latin typeface="Kristen ITC" panose="03050502040202030202" pitchFamily="66" charset="0"/>
                </a:rPr>
                <a:t>Physical Smart World</a:t>
              </a:r>
            </a:p>
          </p:txBody>
        </p:sp>
      </p:grpSp>
      <p:grpSp>
        <p:nvGrpSpPr>
          <p:cNvPr id="12" name="Group 11"/>
          <p:cNvGrpSpPr/>
          <p:nvPr/>
        </p:nvGrpSpPr>
        <p:grpSpPr>
          <a:xfrm>
            <a:off x="4586967" y="1317489"/>
            <a:ext cx="3283286" cy="1056096"/>
            <a:chOff x="4586967" y="1317489"/>
            <a:chExt cx="3283286" cy="1056096"/>
          </a:xfrm>
        </p:grpSpPr>
        <p:sp>
          <p:nvSpPr>
            <p:cNvPr id="102" name="TextBox 101"/>
            <p:cNvSpPr txBox="1"/>
            <p:nvPr/>
          </p:nvSpPr>
          <p:spPr>
            <a:xfrm>
              <a:off x="5644770" y="1948853"/>
              <a:ext cx="1226106" cy="424732"/>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APIs</a:t>
              </a:r>
              <a:endParaRPr lang="en-US" dirty="0">
                <a:solidFill>
                  <a:srgbClr val="FCAF17"/>
                </a:solidFill>
                <a:latin typeface="Kristen ITC" panose="03050502040202030202" pitchFamily="66" charset="0"/>
              </a:endParaRPr>
            </a:p>
          </p:txBody>
        </p:sp>
        <p:sp>
          <p:nvSpPr>
            <p:cNvPr id="101" name="TextBox 100"/>
            <p:cNvSpPr txBox="1"/>
            <p:nvPr/>
          </p:nvSpPr>
          <p:spPr>
            <a:xfrm>
              <a:off x="4586967" y="1317489"/>
              <a:ext cx="3283286" cy="590931"/>
            </a:xfrm>
            <a:prstGeom prst="rect">
              <a:avLst/>
            </a:prstGeom>
            <a:noFill/>
          </p:spPr>
          <p:txBody>
            <a:bodyPr wrap="square" rtlCol="0">
              <a:spAutoFit/>
            </a:bodyPr>
            <a:lstStyle/>
            <a:p>
              <a:r>
                <a:rPr lang="en-US" sz="3600" dirty="0" smtClean="0">
                  <a:solidFill>
                    <a:srgbClr val="FFFFFF"/>
                  </a:solidFill>
                  <a:latin typeface="Kristen ITC" panose="03050502040202030202" pitchFamily="66" charset="0"/>
                </a:rPr>
                <a:t>Ecosystems</a:t>
              </a:r>
              <a:endParaRPr lang="en-US" sz="3600" dirty="0">
                <a:solidFill>
                  <a:srgbClr val="FFFFFF"/>
                </a:solidFill>
                <a:latin typeface="Kristen ITC" panose="03050502040202030202" pitchFamily="66" charset="0"/>
              </a:endParaRPr>
            </a:p>
          </p:txBody>
        </p:sp>
      </p:grpSp>
      <p:sp>
        <p:nvSpPr>
          <p:cNvPr id="5" name="Freeform 5"/>
          <p:cNvSpPr>
            <a:spLocks noEditPoints="1"/>
          </p:cNvSpPr>
          <p:nvPr/>
        </p:nvSpPr>
        <p:spPr bwMode="auto">
          <a:xfrm>
            <a:off x="5497514" y="2008188"/>
            <a:ext cx="6033888" cy="3220495"/>
          </a:xfrm>
          <a:custGeom>
            <a:avLst/>
            <a:gdLst>
              <a:gd name="T0" fmla="*/ 3548 w 3712"/>
              <a:gd name="T1" fmla="*/ 737 h 1980"/>
              <a:gd name="T2" fmla="*/ 3295 w 3712"/>
              <a:gd name="T3" fmla="*/ 484 h 1980"/>
              <a:gd name="T4" fmla="*/ 3187 w 3712"/>
              <a:gd name="T5" fmla="*/ 412 h 1980"/>
              <a:gd name="T6" fmla="*/ 3076 w 3712"/>
              <a:gd name="T7" fmla="*/ 348 h 1980"/>
              <a:gd name="T8" fmla="*/ 2891 w 3712"/>
              <a:gd name="T9" fmla="*/ 254 h 1980"/>
              <a:gd name="T10" fmla="*/ 2741 w 3712"/>
              <a:gd name="T11" fmla="*/ 189 h 1980"/>
              <a:gd name="T12" fmla="*/ 2212 w 3712"/>
              <a:gd name="T13" fmla="*/ 33 h 1980"/>
              <a:gd name="T14" fmla="*/ 2100 w 3712"/>
              <a:gd name="T15" fmla="*/ 16 h 1980"/>
              <a:gd name="T16" fmla="*/ 1853 w 3712"/>
              <a:gd name="T17" fmla="*/ 0 h 1980"/>
              <a:gd name="T18" fmla="*/ 1195 w 3712"/>
              <a:gd name="T19" fmla="*/ 96 h 1980"/>
              <a:gd name="T20" fmla="*/ 1103 w 3712"/>
              <a:gd name="T21" fmla="*/ 151 h 1980"/>
              <a:gd name="T22" fmla="*/ 805 w 3712"/>
              <a:gd name="T23" fmla="*/ 241 h 1980"/>
              <a:gd name="T24" fmla="*/ 403 w 3712"/>
              <a:gd name="T25" fmla="*/ 428 h 1980"/>
              <a:gd name="T26" fmla="*/ 66 w 3712"/>
              <a:gd name="T27" fmla="*/ 774 h 1980"/>
              <a:gd name="T28" fmla="*/ 0 w 3712"/>
              <a:gd name="T29" fmla="*/ 1038 h 1980"/>
              <a:gd name="T30" fmla="*/ 6 w 3712"/>
              <a:gd name="T31" fmla="*/ 1108 h 1980"/>
              <a:gd name="T32" fmla="*/ 177 w 3712"/>
              <a:gd name="T33" fmla="*/ 1430 h 1980"/>
              <a:gd name="T34" fmla="*/ 531 w 3712"/>
              <a:gd name="T35" fmla="*/ 1653 h 1980"/>
              <a:gd name="T36" fmla="*/ 2116 w 3712"/>
              <a:gd name="T37" fmla="*/ 1973 h 1980"/>
              <a:gd name="T38" fmla="*/ 2938 w 3712"/>
              <a:gd name="T39" fmla="*/ 1932 h 1980"/>
              <a:gd name="T40" fmla="*/ 3602 w 3712"/>
              <a:gd name="T41" fmla="*/ 1574 h 1980"/>
              <a:gd name="T42" fmla="*/ 3662 w 3712"/>
              <a:gd name="T43" fmla="*/ 1304 h 1980"/>
              <a:gd name="T44" fmla="*/ 3386 w 3712"/>
              <a:gd name="T45" fmla="*/ 1740 h 1980"/>
              <a:gd name="T46" fmla="*/ 3221 w 3712"/>
              <a:gd name="T47" fmla="*/ 1821 h 1980"/>
              <a:gd name="T48" fmla="*/ 2344 w 3712"/>
              <a:gd name="T49" fmla="*/ 1942 h 1980"/>
              <a:gd name="T50" fmla="*/ 1051 w 3712"/>
              <a:gd name="T51" fmla="*/ 1782 h 1980"/>
              <a:gd name="T52" fmla="*/ 510 w 3712"/>
              <a:gd name="T53" fmla="*/ 1601 h 1980"/>
              <a:gd name="T54" fmla="*/ 304 w 3712"/>
              <a:gd name="T55" fmla="*/ 1487 h 1980"/>
              <a:gd name="T56" fmla="*/ 89 w 3712"/>
              <a:gd name="T57" fmla="*/ 1244 h 1980"/>
              <a:gd name="T58" fmla="*/ 126 w 3712"/>
              <a:gd name="T59" fmla="*/ 749 h 1980"/>
              <a:gd name="T60" fmla="*/ 353 w 3712"/>
              <a:gd name="T61" fmla="*/ 512 h 1980"/>
              <a:gd name="T62" fmla="*/ 421 w 3712"/>
              <a:gd name="T63" fmla="*/ 465 h 1980"/>
              <a:gd name="T64" fmla="*/ 481 w 3712"/>
              <a:gd name="T65" fmla="*/ 428 h 1980"/>
              <a:gd name="T66" fmla="*/ 729 w 3712"/>
              <a:gd name="T67" fmla="*/ 312 h 1980"/>
              <a:gd name="T68" fmla="*/ 1248 w 3712"/>
              <a:gd name="T69" fmla="*/ 160 h 1980"/>
              <a:gd name="T70" fmla="*/ 1469 w 3712"/>
              <a:gd name="T71" fmla="*/ 122 h 1980"/>
              <a:gd name="T72" fmla="*/ 1637 w 3712"/>
              <a:gd name="T73" fmla="*/ 105 h 1980"/>
              <a:gd name="T74" fmla="*/ 2328 w 3712"/>
              <a:gd name="T75" fmla="*/ 150 h 1980"/>
              <a:gd name="T76" fmla="*/ 2872 w 3712"/>
              <a:gd name="T77" fmla="*/ 319 h 1980"/>
              <a:gd name="T78" fmla="*/ 2759 w 3712"/>
              <a:gd name="T79" fmla="*/ 254 h 1980"/>
              <a:gd name="T80" fmla="*/ 2648 w 3712"/>
              <a:gd name="T81" fmla="*/ 205 h 1980"/>
              <a:gd name="T82" fmla="*/ 2533 w 3712"/>
              <a:gd name="T83" fmla="*/ 164 h 1980"/>
              <a:gd name="T84" fmla="*/ 1476 w 3712"/>
              <a:gd name="T85" fmla="*/ 79 h 1980"/>
              <a:gd name="T86" fmla="*/ 1351 w 3712"/>
              <a:gd name="T87" fmla="*/ 94 h 1980"/>
              <a:gd name="T88" fmla="*/ 1479 w 3712"/>
              <a:gd name="T89" fmla="*/ 69 h 1980"/>
              <a:gd name="T90" fmla="*/ 1650 w 3712"/>
              <a:gd name="T91" fmla="*/ 47 h 1980"/>
              <a:gd name="T92" fmla="*/ 2289 w 3712"/>
              <a:gd name="T93" fmla="*/ 87 h 1980"/>
              <a:gd name="T94" fmla="*/ 2659 w 3712"/>
              <a:gd name="T95" fmla="*/ 199 h 1980"/>
              <a:gd name="T96" fmla="*/ 3457 w 3712"/>
              <a:gd name="T97" fmla="*/ 684 h 1980"/>
              <a:gd name="T98" fmla="*/ 3594 w 3712"/>
              <a:gd name="T99" fmla="*/ 888 h 1980"/>
              <a:gd name="T100" fmla="*/ 3665 w 3712"/>
              <a:gd name="T101" fmla="*/ 1124 h 1980"/>
              <a:gd name="T102" fmla="*/ 3669 w 3712"/>
              <a:gd name="T103" fmla="*/ 1173 h 1980"/>
              <a:gd name="T104" fmla="*/ 3669 w 3712"/>
              <a:gd name="T105" fmla="*/ 123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12" h="1980">
                <a:moveTo>
                  <a:pt x="3706" y="1154"/>
                </a:moveTo>
                <a:cubicBezTo>
                  <a:pt x="3700" y="1077"/>
                  <a:pt x="3682" y="1002"/>
                  <a:pt x="3654" y="930"/>
                </a:cubicBezTo>
                <a:cubicBezTo>
                  <a:pt x="3636" y="884"/>
                  <a:pt x="3614" y="841"/>
                  <a:pt x="3588" y="799"/>
                </a:cubicBezTo>
                <a:cubicBezTo>
                  <a:pt x="3576" y="778"/>
                  <a:pt x="3562" y="757"/>
                  <a:pt x="3548" y="737"/>
                </a:cubicBezTo>
                <a:cubicBezTo>
                  <a:pt x="3541" y="727"/>
                  <a:pt x="3534" y="717"/>
                  <a:pt x="3526" y="708"/>
                </a:cubicBezTo>
                <a:cubicBezTo>
                  <a:pt x="3515" y="693"/>
                  <a:pt x="3515" y="693"/>
                  <a:pt x="3515" y="693"/>
                </a:cubicBezTo>
                <a:cubicBezTo>
                  <a:pt x="3511" y="689"/>
                  <a:pt x="3507" y="684"/>
                  <a:pt x="3503" y="679"/>
                </a:cubicBezTo>
                <a:cubicBezTo>
                  <a:pt x="3442" y="606"/>
                  <a:pt x="3371" y="541"/>
                  <a:pt x="3295" y="484"/>
                </a:cubicBezTo>
                <a:cubicBezTo>
                  <a:pt x="3274" y="469"/>
                  <a:pt x="3274" y="469"/>
                  <a:pt x="3274" y="469"/>
                </a:cubicBezTo>
                <a:cubicBezTo>
                  <a:pt x="3252" y="454"/>
                  <a:pt x="3252" y="454"/>
                  <a:pt x="3252" y="454"/>
                </a:cubicBezTo>
                <a:cubicBezTo>
                  <a:pt x="3238" y="444"/>
                  <a:pt x="3224" y="435"/>
                  <a:pt x="3209" y="426"/>
                </a:cubicBezTo>
                <a:cubicBezTo>
                  <a:pt x="3202" y="421"/>
                  <a:pt x="3195" y="417"/>
                  <a:pt x="3187" y="412"/>
                </a:cubicBezTo>
                <a:cubicBezTo>
                  <a:pt x="3180" y="408"/>
                  <a:pt x="3173" y="403"/>
                  <a:pt x="3165" y="399"/>
                </a:cubicBezTo>
                <a:cubicBezTo>
                  <a:pt x="3121" y="373"/>
                  <a:pt x="3121" y="373"/>
                  <a:pt x="3121" y="373"/>
                </a:cubicBezTo>
                <a:cubicBezTo>
                  <a:pt x="3099" y="360"/>
                  <a:pt x="3099" y="360"/>
                  <a:pt x="3099" y="360"/>
                </a:cubicBezTo>
                <a:cubicBezTo>
                  <a:pt x="3076" y="348"/>
                  <a:pt x="3076" y="348"/>
                  <a:pt x="3076" y="348"/>
                </a:cubicBezTo>
                <a:cubicBezTo>
                  <a:pt x="3031" y="323"/>
                  <a:pt x="3031" y="323"/>
                  <a:pt x="3031" y="323"/>
                </a:cubicBezTo>
                <a:cubicBezTo>
                  <a:pt x="3016" y="315"/>
                  <a:pt x="3001" y="308"/>
                  <a:pt x="2986" y="300"/>
                </a:cubicBezTo>
                <a:cubicBezTo>
                  <a:pt x="2970" y="292"/>
                  <a:pt x="2955" y="284"/>
                  <a:pt x="2940" y="277"/>
                </a:cubicBezTo>
                <a:cubicBezTo>
                  <a:pt x="2891" y="254"/>
                  <a:pt x="2891" y="254"/>
                  <a:pt x="2891" y="254"/>
                </a:cubicBezTo>
                <a:cubicBezTo>
                  <a:pt x="2875" y="246"/>
                  <a:pt x="2858" y="239"/>
                  <a:pt x="2841" y="231"/>
                </a:cubicBezTo>
                <a:cubicBezTo>
                  <a:pt x="2817" y="220"/>
                  <a:pt x="2817" y="220"/>
                  <a:pt x="2817" y="220"/>
                </a:cubicBezTo>
                <a:cubicBezTo>
                  <a:pt x="2792" y="210"/>
                  <a:pt x="2792" y="210"/>
                  <a:pt x="2792" y="210"/>
                </a:cubicBezTo>
                <a:cubicBezTo>
                  <a:pt x="2775" y="203"/>
                  <a:pt x="2758" y="196"/>
                  <a:pt x="2741" y="189"/>
                </a:cubicBezTo>
                <a:cubicBezTo>
                  <a:pt x="2674" y="163"/>
                  <a:pt x="2606" y="139"/>
                  <a:pt x="2537" y="116"/>
                </a:cubicBezTo>
                <a:cubicBezTo>
                  <a:pt x="2466" y="94"/>
                  <a:pt x="2394" y="74"/>
                  <a:pt x="2321" y="56"/>
                </a:cubicBezTo>
                <a:cubicBezTo>
                  <a:pt x="2267" y="44"/>
                  <a:pt x="2267" y="44"/>
                  <a:pt x="2267" y="44"/>
                </a:cubicBezTo>
                <a:cubicBezTo>
                  <a:pt x="2212" y="33"/>
                  <a:pt x="2212" y="33"/>
                  <a:pt x="2212" y="33"/>
                </a:cubicBezTo>
                <a:cubicBezTo>
                  <a:pt x="2202" y="31"/>
                  <a:pt x="2193" y="30"/>
                  <a:pt x="2184" y="28"/>
                </a:cubicBezTo>
                <a:cubicBezTo>
                  <a:pt x="2156" y="24"/>
                  <a:pt x="2156" y="24"/>
                  <a:pt x="2156" y="24"/>
                </a:cubicBezTo>
                <a:cubicBezTo>
                  <a:pt x="2147" y="23"/>
                  <a:pt x="2138" y="21"/>
                  <a:pt x="2128" y="20"/>
                </a:cubicBezTo>
                <a:cubicBezTo>
                  <a:pt x="2100" y="16"/>
                  <a:pt x="2100" y="16"/>
                  <a:pt x="2100" y="16"/>
                </a:cubicBezTo>
                <a:cubicBezTo>
                  <a:pt x="2046" y="9"/>
                  <a:pt x="1991" y="5"/>
                  <a:pt x="1936" y="2"/>
                </a:cubicBezTo>
                <a:cubicBezTo>
                  <a:pt x="1894" y="1"/>
                  <a:pt x="1894" y="1"/>
                  <a:pt x="1894" y="1"/>
                </a:cubicBezTo>
                <a:cubicBezTo>
                  <a:pt x="1874" y="0"/>
                  <a:pt x="1874" y="0"/>
                  <a:pt x="1874" y="0"/>
                </a:cubicBezTo>
                <a:cubicBezTo>
                  <a:pt x="1853" y="0"/>
                  <a:pt x="1853" y="0"/>
                  <a:pt x="1853" y="0"/>
                </a:cubicBezTo>
                <a:cubicBezTo>
                  <a:pt x="1812" y="0"/>
                  <a:pt x="1812" y="0"/>
                  <a:pt x="1812" y="0"/>
                </a:cubicBezTo>
                <a:cubicBezTo>
                  <a:pt x="1798" y="0"/>
                  <a:pt x="1784" y="1"/>
                  <a:pt x="1770" y="1"/>
                </a:cubicBezTo>
                <a:cubicBezTo>
                  <a:pt x="1660" y="4"/>
                  <a:pt x="1549" y="17"/>
                  <a:pt x="1440" y="36"/>
                </a:cubicBezTo>
                <a:cubicBezTo>
                  <a:pt x="1358" y="51"/>
                  <a:pt x="1276" y="73"/>
                  <a:pt x="1195" y="96"/>
                </a:cubicBezTo>
                <a:cubicBezTo>
                  <a:pt x="1186" y="99"/>
                  <a:pt x="1175" y="101"/>
                  <a:pt x="1165" y="104"/>
                </a:cubicBezTo>
                <a:cubicBezTo>
                  <a:pt x="1154" y="107"/>
                  <a:pt x="1144" y="110"/>
                  <a:pt x="1135" y="113"/>
                </a:cubicBezTo>
                <a:cubicBezTo>
                  <a:pt x="1116" y="120"/>
                  <a:pt x="1101" y="128"/>
                  <a:pt x="1097" y="139"/>
                </a:cubicBezTo>
                <a:cubicBezTo>
                  <a:pt x="1096" y="143"/>
                  <a:pt x="1099" y="147"/>
                  <a:pt x="1103" y="151"/>
                </a:cubicBezTo>
                <a:cubicBezTo>
                  <a:pt x="1043" y="166"/>
                  <a:pt x="984" y="183"/>
                  <a:pt x="925" y="201"/>
                </a:cubicBezTo>
                <a:cubicBezTo>
                  <a:pt x="877" y="216"/>
                  <a:pt x="877" y="216"/>
                  <a:pt x="877" y="216"/>
                </a:cubicBezTo>
                <a:cubicBezTo>
                  <a:pt x="829" y="232"/>
                  <a:pt x="829" y="232"/>
                  <a:pt x="829" y="232"/>
                </a:cubicBezTo>
                <a:cubicBezTo>
                  <a:pt x="805" y="241"/>
                  <a:pt x="805" y="241"/>
                  <a:pt x="805" y="241"/>
                </a:cubicBezTo>
                <a:cubicBezTo>
                  <a:pt x="797" y="243"/>
                  <a:pt x="789" y="246"/>
                  <a:pt x="781" y="249"/>
                </a:cubicBezTo>
                <a:cubicBezTo>
                  <a:pt x="734" y="266"/>
                  <a:pt x="734" y="266"/>
                  <a:pt x="734" y="266"/>
                </a:cubicBezTo>
                <a:cubicBezTo>
                  <a:pt x="671" y="289"/>
                  <a:pt x="608" y="315"/>
                  <a:pt x="548" y="345"/>
                </a:cubicBezTo>
                <a:cubicBezTo>
                  <a:pt x="498" y="370"/>
                  <a:pt x="450" y="398"/>
                  <a:pt x="403" y="428"/>
                </a:cubicBezTo>
                <a:cubicBezTo>
                  <a:pt x="356" y="458"/>
                  <a:pt x="311" y="491"/>
                  <a:pt x="269" y="528"/>
                </a:cubicBezTo>
                <a:cubicBezTo>
                  <a:pt x="229" y="563"/>
                  <a:pt x="190" y="600"/>
                  <a:pt x="156" y="641"/>
                </a:cubicBezTo>
                <a:cubicBezTo>
                  <a:pt x="138" y="661"/>
                  <a:pt x="122" y="683"/>
                  <a:pt x="107" y="705"/>
                </a:cubicBezTo>
                <a:cubicBezTo>
                  <a:pt x="92" y="727"/>
                  <a:pt x="78" y="750"/>
                  <a:pt x="66" y="774"/>
                </a:cubicBezTo>
                <a:cubicBezTo>
                  <a:pt x="47" y="811"/>
                  <a:pt x="31" y="850"/>
                  <a:pt x="20" y="891"/>
                </a:cubicBezTo>
                <a:cubicBezTo>
                  <a:pt x="8" y="931"/>
                  <a:pt x="2" y="972"/>
                  <a:pt x="0" y="1014"/>
                </a:cubicBezTo>
                <a:cubicBezTo>
                  <a:pt x="0" y="1030"/>
                  <a:pt x="0" y="1030"/>
                  <a:pt x="0" y="1030"/>
                </a:cubicBezTo>
                <a:cubicBezTo>
                  <a:pt x="0" y="1038"/>
                  <a:pt x="0" y="1038"/>
                  <a:pt x="0" y="1038"/>
                </a:cubicBezTo>
                <a:cubicBezTo>
                  <a:pt x="0" y="1046"/>
                  <a:pt x="0" y="1046"/>
                  <a:pt x="0" y="1046"/>
                </a:cubicBezTo>
                <a:cubicBezTo>
                  <a:pt x="1" y="1061"/>
                  <a:pt x="1" y="1061"/>
                  <a:pt x="1" y="1061"/>
                </a:cubicBezTo>
                <a:cubicBezTo>
                  <a:pt x="2" y="1077"/>
                  <a:pt x="2" y="1077"/>
                  <a:pt x="2" y="1077"/>
                </a:cubicBezTo>
                <a:cubicBezTo>
                  <a:pt x="3" y="1087"/>
                  <a:pt x="5" y="1098"/>
                  <a:pt x="6" y="1108"/>
                </a:cubicBezTo>
                <a:cubicBezTo>
                  <a:pt x="7" y="1113"/>
                  <a:pt x="8" y="1118"/>
                  <a:pt x="9" y="1123"/>
                </a:cubicBezTo>
                <a:cubicBezTo>
                  <a:pt x="10" y="1128"/>
                  <a:pt x="10" y="1134"/>
                  <a:pt x="12" y="1139"/>
                </a:cubicBezTo>
                <a:cubicBezTo>
                  <a:pt x="21" y="1179"/>
                  <a:pt x="34" y="1219"/>
                  <a:pt x="53" y="1256"/>
                </a:cubicBezTo>
                <a:cubicBezTo>
                  <a:pt x="84" y="1321"/>
                  <a:pt x="127" y="1379"/>
                  <a:pt x="177" y="1430"/>
                </a:cubicBezTo>
                <a:cubicBezTo>
                  <a:pt x="203" y="1455"/>
                  <a:pt x="230" y="1479"/>
                  <a:pt x="258" y="1500"/>
                </a:cubicBezTo>
                <a:cubicBezTo>
                  <a:pt x="286" y="1522"/>
                  <a:pt x="316" y="1543"/>
                  <a:pt x="346" y="1561"/>
                </a:cubicBezTo>
                <a:cubicBezTo>
                  <a:pt x="376" y="1579"/>
                  <a:pt x="406" y="1595"/>
                  <a:pt x="437" y="1611"/>
                </a:cubicBezTo>
                <a:cubicBezTo>
                  <a:pt x="468" y="1625"/>
                  <a:pt x="499" y="1640"/>
                  <a:pt x="531" y="1653"/>
                </a:cubicBezTo>
                <a:cubicBezTo>
                  <a:pt x="594" y="1679"/>
                  <a:pt x="658" y="1703"/>
                  <a:pt x="723" y="1726"/>
                </a:cubicBezTo>
                <a:cubicBezTo>
                  <a:pt x="897" y="1785"/>
                  <a:pt x="1075" y="1831"/>
                  <a:pt x="1255" y="1867"/>
                </a:cubicBezTo>
                <a:cubicBezTo>
                  <a:pt x="1436" y="1904"/>
                  <a:pt x="1618" y="1931"/>
                  <a:pt x="1801" y="1950"/>
                </a:cubicBezTo>
                <a:cubicBezTo>
                  <a:pt x="1906" y="1960"/>
                  <a:pt x="2011" y="1968"/>
                  <a:pt x="2116" y="1973"/>
                </a:cubicBezTo>
                <a:cubicBezTo>
                  <a:pt x="2170" y="1975"/>
                  <a:pt x="2224" y="1977"/>
                  <a:pt x="2278" y="1977"/>
                </a:cubicBezTo>
                <a:cubicBezTo>
                  <a:pt x="2342" y="1979"/>
                  <a:pt x="2405" y="1980"/>
                  <a:pt x="2469" y="1978"/>
                </a:cubicBezTo>
                <a:cubicBezTo>
                  <a:pt x="2581" y="1975"/>
                  <a:pt x="2693" y="1965"/>
                  <a:pt x="2804" y="1952"/>
                </a:cubicBezTo>
                <a:cubicBezTo>
                  <a:pt x="2849" y="1946"/>
                  <a:pt x="2893" y="1940"/>
                  <a:pt x="2938" y="1932"/>
                </a:cubicBezTo>
                <a:cubicBezTo>
                  <a:pt x="2982" y="1925"/>
                  <a:pt x="3026" y="1916"/>
                  <a:pt x="3070" y="1906"/>
                </a:cubicBezTo>
                <a:cubicBezTo>
                  <a:pt x="3157" y="1885"/>
                  <a:pt x="3243" y="1859"/>
                  <a:pt x="3325" y="1820"/>
                </a:cubicBezTo>
                <a:cubicBezTo>
                  <a:pt x="3381" y="1793"/>
                  <a:pt x="3434" y="1758"/>
                  <a:pt x="3480" y="1716"/>
                </a:cubicBezTo>
                <a:cubicBezTo>
                  <a:pt x="3527" y="1675"/>
                  <a:pt x="3568" y="1626"/>
                  <a:pt x="3602" y="1574"/>
                </a:cubicBezTo>
                <a:cubicBezTo>
                  <a:pt x="3641" y="1512"/>
                  <a:pt x="3670" y="1444"/>
                  <a:pt x="3688" y="1373"/>
                </a:cubicBezTo>
                <a:cubicBezTo>
                  <a:pt x="3706" y="1302"/>
                  <a:pt x="3712" y="1228"/>
                  <a:pt x="3706" y="1154"/>
                </a:cubicBezTo>
                <a:close/>
                <a:moveTo>
                  <a:pt x="3669" y="1239"/>
                </a:moveTo>
                <a:cubicBezTo>
                  <a:pt x="3668" y="1261"/>
                  <a:pt x="3665" y="1282"/>
                  <a:pt x="3662" y="1304"/>
                </a:cubicBezTo>
                <a:cubicBezTo>
                  <a:pt x="3656" y="1342"/>
                  <a:pt x="3647" y="1379"/>
                  <a:pt x="3635" y="1415"/>
                </a:cubicBezTo>
                <a:cubicBezTo>
                  <a:pt x="3622" y="1452"/>
                  <a:pt x="3607" y="1487"/>
                  <a:pt x="3588" y="1520"/>
                </a:cubicBezTo>
                <a:cubicBezTo>
                  <a:pt x="3551" y="1587"/>
                  <a:pt x="3502" y="1647"/>
                  <a:pt x="3444" y="1697"/>
                </a:cubicBezTo>
                <a:cubicBezTo>
                  <a:pt x="3425" y="1712"/>
                  <a:pt x="3406" y="1727"/>
                  <a:pt x="3386" y="1740"/>
                </a:cubicBezTo>
                <a:cubicBezTo>
                  <a:pt x="3366" y="1754"/>
                  <a:pt x="3345" y="1766"/>
                  <a:pt x="3323" y="1778"/>
                </a:cubicBezTo>
                <a:cubicBezTo>
                  <a:pt x="3312" y="1783"/>
                  <a:pt x="3301" y="1788"/>
                  <a:pt x="3290" y="1794"/>
                </a:cubicBezTo>
                <a:cubicBezTo>
                  <a:pt x="3279" y="1798"/>
                  <a:pt x="3268" y="1804"/>
                  <a:pt x="3256" y="1808"/>
                </a:cubicBezTo>
                <a:cubicBezTo>
                  <a:pt x="3245" y="1813"/>
                  <a:pt x="3233" y="1817"/>
                  <a:pt x="3221" y="1821"/>
                </a:cubicBezTo>
                <a:cubicBezTo>
                  <a:pt x="3210" y="1826"/>
                  <a:pt x="3198" y="1830"/>
                  <a:pt x="3186" y="1834"/>
                </a:cubicBezTo>
                <a:cubicBezTo>
                  <a:pt x="3092" y="1865"/>
                  <a:pt x="2993" y="1886"/>
                  <a:pt x="2894" y="1902"/>
                </a:cubicBezTo>
                <a:cubicBezTo>
                  <a:pt x="2782" y="1919"/>
                  <a:pt x="2668" y="1929"/>
                  <a:pt x="2554" y="1935"/>
                </a:cubicBezTo>
                <a:cubicBezTo>
                  <a:pt x="2484" y="1938"/>
                  <a:pt x="2414" y="1942"/>
                  <a:pt x="2344" y="1942"/>
                </a:cubicBezTo>
                <a:cubicBezTo>
                  <a:pt x="2270" y="1942"/>
                  <a:pt x="2195" y="1939"/>
                  <a:pt x="2120" y="1935"/>
                </a:cubicBezTo>
                <a:cubicBezTo>
                  <a:pt x="2054" y="1932"/>
                  <a:pt x="1988" y="1928"/>
                  <a:pt x="1922" y="1923"/>
                </a:cubicBezTo>
                <a:cubicBezTo>
                  <a:pt x="1736" y="1907"/>
                  <a:pt x="1550" y="1882"/>
                  <a:pt x="1366" y="1849"/>
                </a:cubicBezTo>
                <a:cubicBezTo>
                  <a:pt x="1260" y="1829"/>
                  <a:pt x="1155" y="1808"/>
                  <a:pt x="1051" y="1782"/>
                </a:cubicBezTo>
                <a:cubicBezTo>
                  <a:pt x="1009" y="1772"/>
                  <a:pt x="967" y="1760"/>
                  <a:pt x="925" y="1748"/>
                </a:cubicBezTo>
                <a:cubicBezTo>
                  <a:pt x="883" y="1736"/>
                  <a:pt x="841" y="1723"/>
                  <a:pt x="800" y="1710"/>
                </a:cubicBezTo>
                <a:cubicBezTo>
                  <a:pt x="712" y="1682"/>
                  <a:pt x="626" y="1651"/>
                  <a:pt x="541" y="1615"/>
                </a:cubicBezTo>
                <a:cubicBezTo>
                  <a:pt x="531" y="1610"/>
                  <a:pt x="520" y="1606"/>
                  <a:pt x="510" y="1601"/>
                </a:cubicBezTo>
                <a:cubicBezTo>
                  <a:pt x="499" y="1597"/>
                  <a:pt x="489" y="1592"/>
                  <a:pt x="479" y="1587"/>
                </a:cubicBezTo>
                <a:cubicBezTo>
                  <a:pt x="469" y="1582"/>
                  <a:pt x="458" y="1578"/>
                  <a:pt x="448" y="1573"/>
                </a:cubicBezTo>
                <a:cubicBezTo>
                  <a:pt x="438" y="1568"/>
                  <a:pt x="428" y="1563"/>
                  <a:pt x="418" y="1557"/>
                </a:cubicBezTo>
                <a:cubicBezTo>
                  <a:pt x="379" y="1536"/>
                  <a:pt x="341" y="1513"/>
                  <a:pt x="304" y="1487"/>
                </a:cubicBezTo>
                <a:cubicBezTo>
                  <a:pt x="282" y="1470"/>
                  <a:pt x="260" y="1454"/>
                  <a:pt x="240" y="1435"/>
                </a:cubicBezTo>
                <a:cubicBezTo>
                  <a:pt x="219" y="1417"/>
                  <a:pt x="199" y="1398"/>
                  <a:pt x="181" y="1378"/>
                </a:cubicBezTo>
                <a:cubicBezTo>
                  <a:pt x="163" y="1357"/>
                  <a:pt x="146" y="1336"/>
                  <a:pt x="130" y="1314"/>
                </a:cubicBezTo>
                <a:cubicBezTo>
                  <a:pt x="115" y="1292"/>
                  <a:pt x="101" y="1268"/>
                  <a:pt x="89" y="1244"/>
                </a:cubicBezTo>
                <a:cubicBezTo>
                  <a:pt x="77" y="1220"/>
                  <a:pt x="67" y="1195"/>
                  <a:pt x="59" y="1170"/>
                </a:cubicBezTo>
                <a:cubicBezTo>
                  <a:pt x="51" y="1144"/>
                  <a:pt x="46" y="1118"/>
                  <a:pt x="42" y="1091"/>
                </a:cubicBezTo>
                <a:cubicBezTo>
                  <a:pt x="36" y="1038"/>
                  <a:pt x="38" y="984"/>
                  <a:pt x="50" y="931"/>
                </a:cubicBezTo>
                <a:cubicBezTo>
                  <a:pt x="64" y="867"/>
                  <a:pt x="91" y="806"/>
                  <a:pt x="126" y="749"/>
                </a:cubicBezTo>
                <a:cubicBezTo>
                  <a:pt x="162" y="693"/>
                  <a:pt x="206" y="641"/>
                  <a:pt x="255" y="594"/>
                </a:cubicBezTo>
                <a:cubicBezTo>
                  <a:pt x="278" y="573"/>
                  <a:pt x="301" y="553"/>
                  <a:pt x="326" y="533"/>
                </a:cubicBezTo>
                <a:cubicBezTo>
                  <a:pt x="344" y="519"/>
                  <a:pt x="344" y="519"/>
                  <a:pt x="344" y="519"/>
                </a:cubicBezTo>
                <a:cubicBezTo>
                  <a:pt x="353" y="512"/>
                  <a:pt x="353" y="512"/>
                  <a:pt x="353" y="512"/>
                </a:cubicBezTo>
                <a:cubicBezTo>
                  <a:pt x="363" y="505"/>
                  <a:pt x="363" y="505"/>
                  <a:pt x="363" y="505"/>
                </a:cubicBezTo>
                <a:cubicBezTo>
                  <a:pt x="382" y="491"/>
                  <a:pt x="382" y="491"/>
                  <a:pt x="382" y="491"/>
                </a:cubicBezTo>
                <a:cubicBezTo>
                  <a:pt x="401" y="478"/>
                  <a:pt x="401" y="478"/>
                  <a:pt x="401" y="478"/>
                </a:cubicBezTo>
                <a:cubicBezTo>
                  <a:pt x="408" y="473"/>
                  <a:pt x="414" y="469"/>
                  <a:pt x="421" y="465"/>
                </a:cubicBezTo>
                <a:cubicBezTo>
                  <a:pt x="441" y="452"/>
                  <a:pt x="441" y="452"/>
                  <a:pt x="441" y="452"/>
                </a:cubicBezTo>
                <a:cubicBezTo>
                  <a:pt x="461" y="439"/>
                  <a:pt x="461" y="439"/>
                  <a:pt x="461" y="439"/>
                </a:cubicBezTo>
                <a:cubicBezTo>
                  <a:pt x="471" y="433"/>
                  <a:pt x="471" y="433"/>
                  <a:pt x="471" y="433"/>
                </a:cubicBezTo>
                <a:cubicBezTo>
                  <a:pt x="481" y="428"/>
                  <a:pt x="481" y="428"/>
                  <a:pt x="481" y="428"/>
                </a:cubicBezTo>
                <a:cubicBezTo>
                  <a:pt x="502" y="416"/>
                  <a:pt x="502" y="416"/>
                  <a:pt x="502" y="416"/>
                </a:cubicBezTo>
                <a:cubicBezTo>
                  <a:pt x="523" y="405"/>
                  <a:pt x="523" y="405"/>
                  <a:pt x="523" y="405"/>
                </a:cubicBezTo>
                <a:cubicBezTo>
                  <a:pt x="537" y="397"/>
                  <a:pt x="551" y="390"/>
                  <a:pt x="565" y="383"/>
                </a:cubicBezTo>
                <a:cubicBezTo>
                  <a:pt x="618" y="356"/>
                  <a:pt x="673" y="333"/>
                  <a:pt x="729" y="312"/>
                </a:cubicBezTo>
                <a:cubicBezTo>
                  <a:pt x="758" y="302"/>
                  <a:pt x="786" y="291"/>
                  <a:pt x="814" y="281"/>
                </a:cubicBezTo>
                <a:cubicBezTo>
                  <a:pt x="857" y="267"/>
                  <a:pt x="857" y="267"/>
                  <a:pt x="857" y="267"/>
                </a:cubicBezTo>
                <a:cubicBezTo>
                  <a:pt x="871" y="262"/>
                  <a:pt x="885" y="257"/>
                  <a:pt x="900" y="252"/>
                </a:cubicBezTo>
                <a:cubicBezTo>
                  <a:pt x="1014" y="215"/>
                  <a:pt x="1131" y="185"/>
                  <a:pt x="1248" y="160"/>
                </a:cubicBezTo>
                <a:cubicBezTo>
                  <a:pt x="1285" y="152"/>
                  <a:pt x="1322" y="146"/>
                  <a:pt x="1358" y="139"/>
                </a:cubicBezTo>
                <a:cubicBezTo>
                  <a:pt x="1414" y="130"/>
                  <a:pt x="1414" y="130"/>
                  <a:pt x="1414" y="130"/>
                </a:cubicBezTo>
                <a:cubicBezTo>
                  <a:pt x="1423" y="129"/>
                  <a:pt x="1432" y="127"/>
                  <a:pt x="1442" y="126"/>
                </a:cubicBezTo>
                <a:cubicBezTo>
                  <a:pt x="1469" y="122"/>
                  <a:pt x="1469" y="122"/>
                  <a:pt x="1469" y="122"/>
                </a:cubicBezTo>
                <a:cubicBezTo>
                  <a:pt x="1497" y="119"/>
                  <a:pt x="1497" y="119"/>
                  <a:pt x="1497" y="119"/>
                </a:cubicBezTo>
                <a:cubicBezTo>
                  <a:pt x="1506" y="118"/>
                  <a:pt x="1516" y="116"/>
                  <a:pt x="1525" y="116"/>
                </a:cubicBezTo>
                <a:cubicBezTo>
                  <a:pt x="1581" y="110"/>
                  <a:pt x="1581" y="110"/>
                  <a:pt x="1581" y="110"/>
                </a:cubicBezTo>
                <a:cubicBezTo>
                  <a:pt x="1599" y="108"/>
                  <a:pt x="1618" y="107"/>
                  <a:pt x="1637" y="105"/>
                </a:cubicBezTo>
                <a:cubicBezTo>
                  <a:pt x="1646" y="105"/>
                  <a:pt x="1655" y="104"/>
                  <a:pt x="1665" y="103"/>
                </a:cubicBezTo>
                <a:cubicBezTo>
                  <a:pt x="1692" y="102"/>
                  <a:pt x="1692" y="102"/>
                  <a:pt x="1692" y="102"/>
                </a:cubicBezTo>
                <a:cubicBezTo>
                  <a:pt x="1810" y="96"/>
                  <a:pt x="1927" y="99"/>
                  <a:pt x="2043" y="109"/>
                </a:cubicBezTo>
                <a:cubicBezTo>
                  <a:pt x="2139" y="117"/>
                  <a:pt x="2235" y="130"/>
                  <a:pt x="2328" y="150"/>
                </a:cubicBezTo>
                <a:cubicBezTo>
                  <a:pt x="2476" y="183"/>
                  <a:pt x="2620" y="232"/>
                  <a:pt x="2754" y="296"/>
                </a:cubicBezTo>
                <a:cubicBezTo>
                  <a:pt x="2771" y="304"/>
                  <a:pt x="2786" y="311"/>
                  <a:pt x="2803" y="320"/>
                </a:cubicBezTo>
                <a:cubicBezTo>
                  <a:pt x="2820" y="328"/>
                  <a:pt x="2839" y="337"/>
                  <a:pt x="2862" y="348"/>
                </a:cubicBezTo>
                <a:cubicBezTo>
                  <a:pt x="2905" y="363"/>
                  <a:pt x="2897" y="341"/>
                  <a:pt x="2872" y="319"/>
                </a:cubicBezTo>
                <a:cubicBezTo>
                  <a:pt x="2875" y="321"/>
                  <a:pt x="2874" y="320"/>
                  <a:pt x="2860" y="309"/>
                </a:cubicBezTo>
                <a:cubicBezTo>
                  <a:pt x="2855" y="306"/>
                  <a:pt x="2844" y="300"/>
                  <a:pt x="2831" y="293"/>
                </a:cubicBezTo>
                <a:cubicBezTo>
                  <a:pt x="2819" y="285"/>
                  <a:pt x="2805" y="277"/>
                  <a:pt x="2795" y="272"/>
                </a:cubicBezTo>
                <a:cubicBezTo>
                  <a:pt x="2759" y="254"/>
                  <a:pt x="2759" y="254"/>
                  <a:pt x="2759" y="254"/>
                </a:cubicBezTo>
                <a:cubicBezTo>
                  <a:pt x="2747" y="248"/>
                  <a:pt x="2735" y="243"/>
                  <a:pt x="2722" y="237"/>
                </a:cubicBezTo>
                <a:cubicBezTo>
                  <a:pt x="2704" y="229"/>
                  <a:pt x="2704" y="229"/>
                  <a:pt x="2704" y="229"/>
                </a:cubicBezTo>
                <a:cubicBezTo>
                  <a:pt x="2698" y="226"/>
                  <a:pt x="2692" y="223"/>
                  <a:pt x="2685" y="221"/>
                </a:cubicBezTo>
                <a:cubicBezTo>
                  <a:pt x="2648" y="205"/>
                  <a:pt x="2648" y="205"/>
                  <a:pt x="2648" y="205"/>
                </a:cubicBezTo>
                <a:cubicBezTo>
                  <a:pt x="2610" y="191"/>
                  <a:pt x="2610" y="191"/>
                  <a:pt x="2610" y="191"/>
                </a:cubicBezTo>
                <a:cubicBezTo>
                  <a:pt x="2591" y="183"/>
                  <a:pt x="2591" y="183"/>
                  <a:pt x="2591" y="183"/>
                </a:cubicBezTo>
                <a:cubicBezTo>
                  <a:pt x="2572" y="177"/>
                  <a:pt x="2572" y="177"/>
                  <a:pt x="2572" y="177"/>
                </a:cubicBezTo>
                <a:cubicBezTo>
                  <a:pt x="2533" y="164"/>
                  <a:pt x="2533" y="164"/>
                  <a:pt x="2533" y="164"/>
                </a:cubicBezTo>
                <a:cubicBezTo>
                  <a:pt x="2494" y="152"/>
                  <a:pt x="2494" y="152"/>
                  <a:pt x="2494" y="152"/>
                </a:cubicBezTo>
                <a:cubicBezTo>
                  <a:pt x="2329" y="103"/>
                  <a:pt x="2157" y="75"/>
                  <a:pt x="1983" y="64"/>
                </a:cubicBezTo>
                <a:cubicBezTo>
                  <a:pt x="1899" y="58"/>
                  <a:pt x="1814" y="57"/>
                  <a:pt x="1730" y="59"/>
                </a:cubicBezTo>
                <a:cubicBezTo>
                  <a:pt x="1645" y="62"/>
                  <a:pt x="1561" y="69"/>
                  <a:pt x="1476" y="79"/>
                </a:cubicBezTo>
                <a:cubicBezTo>
                  <a:pt x="1418" y="87"/>
                  <a:pt x="1360" y="96"/>
                  <a:pt x="1302" y="107"/>
                </a:cubicBezTo>
                <a:cubicBezTo>
                  <a:pt x="1304" y="106"/>
                  <a:pt x="1307" y="105"/>
                  <a:pt x="1309" y="105"/>
                </a:cubicBezTo>
                <a:cubicBezTo>
                  <a:pt x="1330" y="99"/>
                  <a:pt x="1330" y="99"/>
                  <a:pt x="1330" y="99"/>
                </a:cubicBezTo>
                <a:cubicBezTo>
                  <a:pt x="1351" y="94"/>
                  <a:pt x="1351" y="94"/>
                  <a:pt x="1351" y="94"/>
                </a:cubicBezTo>
                <a:cubicBezTo>
                  <a:pt x="1365" y="91"/>
                  <a:pt x="1379" y="88"/>
                  <a:pt x="1394" y="85"/>
                </a:cubicBezTo>
                <a:cubicBezTo>
                  <a:pt x="1436" y="76"/>
                  <a:pt x="1436" y="76"/>
                  <a:pt x="1436" y="76"/>
                </a:cubicBezTo>
                <a:cubicBezTo>
                  <a:pt x="1443" y="75"/>
                  <a:pt x="1450" y="74"/>
                  <a:pt x="1457" y="72"/>
                </a:cubicBezTo>
                <a:cubicBezTo>
                  <a:pt x="1479" y="69"/>
                  <a:pt x="1479" y="69"/>
                  <a:pt x="1479" y="69"/>
                </a:cubicBezTo>
                <a:cubicBezTo>
                  <a:pt x="1500" y="65"/>
                  <a:pt x="1500" y="65"/>
                  <a:pt x="1500" y="65"/>
                </a:cubicBezTo>
                <a:cubicBezTo>
                  <a:pt x="1507" y="64"/>
                  <a:pt x="1514" y="63"/>
                  <a:pt x="1521" y="62"/>
                </a:cubicBezTo>
                <a:cubicBezTo>
                  <a:pt x="1564" y="56"/>
                  <a:pt x="1564" y="56"/>
                  <a:pt x="1564" y="56"/>
                </a:cubicBezTo>
                <a:cubicBezTo>
                  <a:pt x="1593" y="53"/>
                  <a:pt x="1621" y="49"/>
                  <a:pt x="1650" y="47"/>
                </a:cubicBezTo>
                <a:cubicBezTo>
                  <a:pt x="1748" y="39"/>
                  <a:pt x="1846" y="37"/>
                  <a:pt x="1944" y="42"/>
                </a:cubicBezTo>
                <a:cubicBezTo>
                  <a:pt x="2041" y="47"/>
                  <a:pt x="2139" y="59"/>
                  <a:pt x="2234" y="76"/>
                </a:cubicBezTo>
                <a:cubicBezTo>
                  <a:pt x="2262" y="82"/>
                  <a:pt x="2262" y="82"/>
                  <a:pt x="2262" y="82"/>
                </a:cubicBezTo>
                <a:cubicBezTo>
                  <a:pt x="2289" y="87"/>
                  <a:pt x="2289" y="87"/>
                  <a:pt x="2289" y="87"/>
                </a:cubicBezTo>
                <a:cubicBezTo>
                  <a:pt x="2307" y="92"/>
                  <a:pt x="2325" y="95"/>
                  <a:pt x="2343" y="100"/>
                </a:cubicBezTo>
                <a:cubicBezTo>
                  <a:pt x="2361" y="104"/>
                  <a:pt x="2379" y="109"/>
                  <a:pt x="2397" y="114"/>
                </a:cubicBezTo>
                <a:cubicBezTo>
                  <a:pt x="2450" y="129"/>
                  <a:pt x="2450" y="129"/>
                  <a:pt x="2450" y="129"/>
                </a:cubicBezTo>
                <a:cubicBezTo>
                  <a:pt x="2521" y="150"/>
                  <a:pt x="2590" y="174"/>
                  <a:pt x="2659" y="199"/>
                </a:cubicBezTo>
                <a:cubicBezTo>
                  <a:pt x="2814" y="258"/>
                  <a:pt x="2965" y="328"/>
                  <a:pt x="3108" y="411"/>
                </a:cubicBezTo>
                <a:cubicBezTo>
                  <a:pt x="3151" y="436"/>
                  <a:pt x="3194" y="462"/>
                  <a:pt x="3235" y="490"/>
                </a:cubicBezTo>
                <a:cubicBezTo>
                  <a:pt x="3275" y="518"/>
                  <a:pt x="3315" y="548"/>
                  <a:pt x="3352" y="581"/>
                </a:cubicBezTo>
                <a:cubicBezTo>
                  <a:pt x="3389" y="613"/>
                  <a:pt x="3424" y="648"/>
                  <a:pt x="3457" y="684"/>
                </a:cubicBezTo>
                <a:cubicBezTo>
                  <a:pt x="3489" y="721"/>
                  <a:pt x="3519" y="760"/>
                  <a:pt x="3545" y="801"/>
                </a:cubicBezTo>
                <a:cubicBezTo>
                  <a:pt x="3551" y="810"/>
                  <a:pt x="3557" y="820"/>
                  <a:pt x="3563" y="830"/>
                </a:cubicBezTo>
                <a:cubicBezTo>
                  <a:pt x="3568" y="839"/>
                  <a:pt x="3574" y="849"/>
                  <a:pt x="3579" y="859"/>
                </a:cubicBezTo>
                <a:cubicBezTo>
                  <a:pt x="3584" y="868"/>
                  <a:pt x="3590" y="878"/>
                  <a:pt x="3594" y="888"/>
                </a:cubicBezTo>
                <a:cubicBezTo>
                  <a:pt x="3599" y="898"/>
                  <a:pt x="3604" y="908"/>
                  <a:pt x="3608" y="918"/>
                </a:cubicBezTo>
                <a:cubicBezTo>
                  <a:pt x="3626" y="959"/>
                  <a:pt x="3640" y="1001"/>
                  <a:pt x="3651" y="1043"/>
                </a:cubicBezTo>
                <a:cubicBezTo>
                  <a:pt x="3656" y="1065"/>
                  <a:pt x="3660" y="1086"/>
                  <a:pt x="3663" y="1108"/>
                </a:cubicBezTo>
                <a:cubicBezTo>
                  <a:pt x="3665" y="1124"/>
                  <a:pt x="3665" y="1124"/>
                  <a:pt x="3665" y="1124"/>
                </a:cubicBezTo>
                <a:cubicBezTo>
                  <a:pt x="3666" y="1132"/>
                  <a:pt x="3666" y="1132"/>
                  <a:pt x="3666" y="1132"/>
                </a:cubicBezTo>
                <a:cubicBezTo>
                  <a:pt x="3667" y="1141"/>
                  <a:pt x="3667" y="1141"/>
                  <a:pt x="3667" y="1141"/>
                </a:cubicBezTo>
                <a:cubicBezTo>
                  <a:pt x="3668" y="1157"/>
                  <a:pt x="3668" y="1157"/>
                  <a:pt x="3668" y="1157"/>
                </a:cubicBezTo>
                <a:cubicBezTo>
                  <a:pt x="3669" y="1173"/>
                  <a:pt x="3669" y="1173"/>
                  <a:pt x="3669" y="1173"/>
                </a:cubicBezTo>
                <a:cubicBezTo>
                  <a:pt x="3670" y="1182"/>
                  <a:pt x="3670" y="1182"/>
                  <a:pt x="3670" y="1182"/>
                </a:cubicBezTo>
                <a:cubicBezTo>
                  <a:pt x="3670" y="1190"/>
                  <a:pt x="3670" y="1190"/>
                  <a:pt x="3670" y="1190"/>
                </a:cubicBezTo>
                <a:cubicBezTo>
                  <a:pt x="3670" y="1206"/>
                  <a:pt x="3670" y="1206"/>
                  <a:pt x="3670" y="1206"/>
                </a:cubicBezTo>
                <a:cubicBezTo>
                  <a:pt x="3670" y="1217"/>
                  <a:pt x="3670" y="1228"/>
                  <a:pt x="3669" y="1239"/>
                </a:cubicBezTo>
                <a:close/>
              </a:path>
            </a:pathLst>
          </a:custGeom>
          <a:solidFill>
            <a:schemeClr val="accent1">
              <a:lumMod val="40000"/>
              <a:lumOff val="60000"/>
            </a:schemeClr>
          </a:solidFill>
          <a:ln>
            <a:noFill/>
          </a:ln>
          <a:effec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6" name="Freeform 6"/>
          <p:cNvSpPr>
            <a:spLocks noEditPoints="1"/>
          </p:cNvSpPr>
          <p:nvPr/>
        </p:nvSpPr>
        <p:spPr bwMode="auto">
          <a:xfrm>
            <a:off x="3778251" y="2995613"/>
            <a:ext cx="4854575" cy="3578225"/>
          </a:xfrm>
          <a:custGeom>
            <a:avLst/>
            <a:gdLst>
              <a:gd name="T0" fmla="*/ 2732 w 2847"/>
              <a:gd name="T1" fmla="*/ 622 h 2097"/>
              <a:gd name="T2" fmla="*/ 2601 w 2847"/>
              <a:gd name="T3" fmla="*/ 454 h 2097"/>
              <a:gd name="T4" fmla="*/ 2509 w 2847"/>
              <a:gd name="T5" fmla="*/ 370 h 2097"/>
              <a:gd name="T6" fmla="*/ 2456 w 2847"/>
              <a:gd name="T7" fmla="*/ 327 h 2097"/>
              <a:gd name="T8" fmla="*/ 2397 w 2847"/>
              <a:gd name="T9" fmla="*/ 280 h 2097"/>
              <a:gd name="T10" fmla="*/ 2187 w 2847"/>
              <a:gd name="T11" fmla="*/ 142 h 2097"/>
              <a:gd name="T12" fmla="*/ 1928 w 2847"/>
              <a:gd name="T13" fmla="*/ 36 h 2097"/>
              <a:gd name="T14" fmla="*/ 1805 w 2847"/>
              <a:gd name="T15" fmla="*/ 11 h 2097"/>
              <a:gd name="T16" fmla="*/ 1699 w 2847"/>
              <a:gd name="T17" fmla="*/ 1 h 2097"/>
              <a:gd name="T18" fmla="*/ 1521 w 2847"/>
              <a:gd name="T19" fmla="*/ 7 h 2097"/>
              <a:gd name="T20" fmla="*/ 1284 w 2847"/>
              <a:gd name="T21" fmla="*/ 53 h 2097"/>
              <a:gd name="T22" fmla="*/ 738 w 2847"/>
              <a:gd name="T23" fmla="*/ 176 h 2097"/>
              <a:gd name="T24" fmla="*/ 503 w 2847"/>
              <a:gd name="T25" fmla="*/ 271 h 2097"/>
              <a:gd name="T26" fmla="*/ 97 w 2847"/>
              <a:gd name="T27" fmla="*/ 665 h 2097"/>
              <a:gd name="T28" fmla="*/ 69 w 2847"/>
              <a:gd name="T29" fmla="*/ 725 h 2097"/>
              <a:gd name="T30" fmla="*/ 38 w 2847"/>
              <a:gd name="T31" fmla="*/ 811 h 2097"/>
              <a:gd name="T32" fmla="*/ 14 w 2847"/>
              <a:gd name="T33" fmla="*/ 913 h 2097"/>
              <a:gd name="T34" fmla="*/ 243 w 2847"/>
              <a:gd name="T35" fmla="*/ 1686 h 2097"/>
              <a:gd name="T36" fmla="*/ 415 w 2847"/>
              <a:gd name="T37" fmla="*/ 1837 h 2097"/>
              <a:gd name="T38" fmla="*/ 1327 w 2847"/>
              <a:gd name="T39" fmla="*/ 2091 h 2097"/>
              <a:gd name="T40" fmla="*/ 1622 w 2847"/>
              <a:gd name="T41" fmla="*/ 2093 h 2097"/>
              <a:gd name="T42" fmla="*/ 2257 w 2847"/>
              <a:gd name="T43" fmla="*/ 1972 h 2097"/>
              <a:gd name="T44" fmla="*/ 2371 w 2847"/>
              <a:gd name="T45" fmla="*/ 1926 h 2097"/>
              <a:gd name="T46" fmla="*/ 2533 w 2847"/>
              <a:gd name="T47" fmla="*/ 1816 h 2097"/>
              <a:gd name="T48" fmla="*/ 2589 w 2847"/>
              <a:gd name="T49" fmla="*/ 1761 h 2097"/>
              <a:gd name="T50" fmla="*/ 2826 w 2847"/>
              <a:gd name="T51" fmla="*/ 1264 h 2097"/>
              <a:gd name="T52" fmla="*/ 1691 w 2847"/>
              <a:gd name="T53" fmla="*/ 40 h 2097"/>
              <a:gd name="T54" fmla="*/ 1784 w 2847"/>
              <a:gd name="T55" fmla="*/ 48 h 2097"/>
              <a:gd name="T56" fmla="*/ 1906 w 2847"/>
              <a:gd name="T57" fmla="*/ 71 h 2097"/>
              <a:gd name="T58" fmla="*/ 1995 w 2847"/>
              <a:gd name="T59" fmla="*/ 98 h 2097"/>
              <a:gd name="T60" fmla="*/ 2079 w 2847"/>
              <a:gd name="T61" fmla="*/ 130 h 2097"/>
              <a:gd name="T62" fmla="*/ 1629 w 2847"/>
              <a:gd name="T63" fmla="*/ 39 h 2097"/>
              <a:gd name="T64" fmla="*/ 2439 w 2847"/>
              <a:gd name="T65" fmla="*/ 1841 h 2097"/>
              <a:gd name="T66" fmla="*/ 2276 w 2847"/>
              <a:gd name="T67" fmla="*/ 1924 h 2097"/>
              <a:gd name="T68" fmla="*/ 1956 w 2847"/>
              <a:gd name="T69" fmla="*/ 2012 h 2097"/>
              <a:gd name="T70" fmla="*/ 1851 w 2847"/>
              <a:gd name="T71" fmla="*/ 2030 h 2097"/>
              <a:gd name="T72" fmla="*/ 1332 w 2847"/>
              <a:gd name="T73" fmla="*/ 2053 h 2097"/>
              <a:gd name="T74" fmla="*/ 1168 w 2847"/>
              <a:gd name="T75" fmla="*/ 2039 h 2097"/>
              <a:gd name="T76" fmla="*/ 591 w 2847"/>
              <a:gd name="T77" fmla="*/ 1888 h 2097"/>
              <a:gd name="T78" fmla="*/ 172 w 2847"/>
              <a:gd name="T79" fmla="*/ 1524 h 2097"/>
              <a:gd name="T80" fmla="*/ 165 w 2847"/>
              <a:gd name="T81" fmla="*/ 626 h 2097"/>
              <a:gd name="T82" fmla="*/ 798 w 2847"/>
              <a:gd name="T83" fmla="*/ 201 h 2097"/>
              <a:gd name="T84" fmla="*/ 1219 w 2847"/>
              <a:gd name="T85" fmla="*/ 112 h 2097"/>
              <a:gd name="T86" fmla="*/ 1498 w 2847"/>
              <a:gd name="T87" fmla="*/ 78 h 2097"/>
              <a:gd name="T88" fmla="*/ 1607 w 2847"/>
              <a:gd name="T89" fmla="*/ 80 h 2097"/>
              <a:gd name="T90" fmla="*/ 1715 w 2847"/>
              <a:gd name="T91" fmla="*/ 88 h 2097"/>
              <a:gd name="T92" fmla="*/ 2374 w 2847"/>
              <a:gd name="T93" fmla="*/ 310 h 2097"/>
              <a:gd name="T94" fmla="*/ 2753 w 2847"/>
              <a:gd name="T95" fmla="*/ 760 h 2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47" h="2097">
                <a:moveTo>
                  <a:pt x="2843" y="1020"/>
                </a:moveTo>
                <a:cubicBezTo>
                  <a:pt x="2839" y="941"/>
                  <a:pt x="2827" y="861"/>
                  <a:pt x="2802" y="784"/>
                </a:cubicBezTo>
                <a:cubicBezTo>
                  <a:pt x="2794" y="756"/>
                  <a:pt x="2783" y="728"/>
                  <a:pt x="2772" y="701"/>
                </a:cubicBezTo>
                <a:cubicBezTo>
                  <a:pt x="2760" y="674"/>
                  <a:pt x="2747" y="648"/>
                  <a:pt x="2732" y="622"/>
                </a:cubicBezTo>
                <a:cubicBezTo>
                  <a:pt x="2718" y="597"/>
                  <a:pt x="2701" y="572"/>
                  <a:pt x="2684" y="548"/>
                </a:cubicBezTo>
                <a:cubicBezTo>
                  <a:pt x="2666" y="524"/>
                  <a:pt x="2647" y="501"/>
                  <a:pt x="2626" y="479"/>
                </a:cubicBezTo>
                <a:cubicBezTo>
                  <a:pt x="2621" y="473"/>
                  <a:pt x="2615" y="468"/>
                  <a:pt x="2610" y="463"/>
                </a:cubicBezTo>
                <a:cubicBezTo>
                  <a:pt x="2601" y="454"/>
                  <a:pt x="2601" y="454"/>
                  <a:pt x="2601" y="454"/>
                </a:cubicBezTo>
                <a:cubicBezTo>
                  <a:pt x="2593" y="446"/>
                  <a:pt x="2593" y="446"/>
                  <a:pt x="2593" y="446"/>
                </a:cubicBezTo>
                <a:cubicBezTo>
                  <a:pt x="2560" y="415"/>
                  <a:pt x="2560" y="415"/>
                  <a:pt x="2560" y="415"/>
                </a:cubicBezTo>
                <a:cubicBezTo>
                  <a:pt x="2549" y="405"/>
                  <a:pt x="2537" y="395"/>
                  <a:pt x="2526" y="385"/>
                </a:cubicBezTo>
                <a:cubicBezTo>
                  <a:pt x="2520" y="380"/>
                  <a:pt x="2515" y="375"/>
                  <a:pt x="2509" y="370"/>
                </a:cubicBezTo>
                <a:cubicBezTo>
                  <a:pt x="2492" y="356"/>
                  <a:pt x="2492" y="356"/>
                  <a:pt x="2492" y="356"/>
                </a:cubicBezTo>
                <a:cubicBezTo>
                  <a:pt x="2474" y="341"/>
                  <a:pt x="2474" y="341"/>
                  <a:pt x="2474" y="341"/>
                </a:cubicBezTo>
                <a:cubicBezTo>
                  <a:pt x="2465" y="334"/>
                  <a:pt x="2465" y="334"/>
                  <a:pt x="2465" y="334"/>
                </a:cubicBezTo>
                <a:cubicBezTo>
                  <a:pt x="2456" y="327"/>
                  <a:pt x="2456" y="327"/>
                  <a:pt x="2456" y="327"/>
                </a:cubicBezTo>
                <a:cubicBezTo>
                  <a:pt x="2446" y="318"/>
                  <a:pt x="2446" y="318"/>
                  <a:pt x="2446" y="318"/>
                </a:cubicBezTo>
                <a:cubicBezTo>
                  <a:pt x="2443" y="314"/>
                  <a:pt x="2439" y="309"/>
                  <a:pt x="2433" y="304"/>
                </a:cubicBezTo>
                <a:cubicBezTo>
                  <a:pt x="2436" y="306"/>
                  <a:pt x="2436" y="305"/>
                  <a:pt x="2424" y="296"/>
                </a:cubicBezTo>
                <a:cubicBezTo>
                  <a:pt x="2419" y="294"/>
                  <a:pt x="2408" y="287"/>
                  <a:pt x="2397" y="280"/>
                </a:cubicBezTo>
                <a:cubicBezTo>
                  <a:pt x="2384" y="270"/>
                  <a:pt x="2384" y="270"/>
                  <a:pt x="2384" y="270"/>
                </a:cubicBezTo>
                <a:cubicBezTo>
                  <a:pt x="2378" y="266"/>
                  <a:pt x="2372" y="261"/>
                  <a:pt x="2366" y="257"/>
                </a:cubicBezTo>
                <a:cubicBezTo>
                  <a:pt x="2347" y="244"/>
                  <a:pt x="2347" y="244"/>
                  <a:pt x="2347" y="244"/>
                </a:cubicBezTo>
                <a:cubicBezTo>
                  <a:pt x="2296" y="207"/>
                  <a:pt x="2243" y="173"/>
                  <a:pt x="2187" y="142"/>
                </a:cubicBezTo>
                <a:cubicBezTo>
                  <a:pt x="2132" y="111"/>
                  <a:pt x="2073" y="84"/>
                  <a:pt x="2012" y="62"/>
                </a:cubicBezTo>
                <a:cubicBezTo>
                  <a:pt x="1979" y="51"/>
                  <a:pt x="1979" y="51"/>
                  <a:pt x="1979" y="51"/>
                </a:cubicBezTo>
                <a:cubicBezTo>
                  <a:pt x="1968" y="47"/>
                  <a:pt x="1956" y="44"/>
                  <a:pt x="1945" y="41"/>
                </a:cubicBezTo>
                <a:cubicBezTo>
                  <a:pt x="1939" y="39"/>
                  <a:pt x="1933" y="38"/>
                  <a:pt x="1928" y="36"/>
                </a:cubicBezTo>
                <a:cubicBezTo>
                  <a:pt x="1910" y="32"/>
                  <a:pt x="1910" y="32"/>
                  <a:pt x="1910" y="32"/>
                </a:cubicBezTo>
                <a:cubicBezTo>
                  <a:pt x="1899" y="29"/>
                  <a:pt x="1887" y="26"/>
                  <a:pt x="1876" y="24"/>
                </a:cubicBezTo>
                <a:cubicBezTo>
                  <a:pt x="1841" y="17"/>
                  <a:pt x="1841" y="17"/>
                  <a:pt x="1841" y="17"/>
                </a:cubicBezTo>
                <a:cubicBezTo>
                  <a:pt x="1805" y="11"/>
                  <a:pt x="1805" y="11"/>
                  <a:pt x="1805" y="11"/>
                </a:cubicBezTo>
                <a:cubicBezTo>
                  <a:pt x="1794" y="9"/>
                  <a:pt x="1782" y="8"/>
                  <a:pt x="1770" y="7"/>
                </a:cubicBezTo>
                <a:cubicBezTo>
                  <a:pt x="1752" y="5"/>
                  <a:pt x="1752" y="5"/>
                  <a:pt x="1752" y="5"/>
                </a:cubicBezTo>
                <a:cubicBezTo>
                  <a:pt x="1746" y="4"/>
                  <a:pt x="1740" y="4"/>
                  <a:pt x="1735" y="4"/>
                </a:cubicBezTo>
                <a:cubicBezTo>
                  <a:pt x="1723" y="3"/>
                  <a:pt x="1711" y="2"/>
                  <a:pt x="1699" y="1"/>
                </a:cubicBezTo>
                <a:cubicBezTo>
                  <a:pt x="1663" y="0"/>
                  <a:pt x="1663" y="0"/>
                  <a:pt x="1663" y="0"/>
                </a:cubicBezTo>
                <a:cubicBezTo>
                  <a:pt x="1651" y="0"/>
                  <a:pt x="1639" y="1"/>
                  <a:pt x="1627" y="1"/>
                </a:cubicBezTo>
                <a:cubicBezTo>
                  <a:pt x="1616" y="1"/>
                  <a:pt x="1604" y="1"/>
                  <a:pt x="1592" y="2"/>
                </a:cubicBezTo>
                <a:cubicBezTo>
                  <a:pt x="1568" y="3"/>
                  <a:pt x="1544" y="5"/>
                  <a:pt x="1521" y="7"/>
                </a:cubicBezTo>
                <a:cubicBezTo>
                  <a:pt x="1486" y="11"/>
                  <a:pt x="1486" y="11"/>
                  <a:pt x="1486" y="11"/>
                </a:cubicBezTo>
                <a:cubicBezTo>
                  <a:pt x="1480" y="12"/>
                  <a:pt x="1474" y="13"/>
                  <a:pt x="1468" y="14"/>
                </a:cubicBezTo>
                <a:cubicBezTo>
                  <a:pt x="1451" y="17"/>
                  <a:pt x="1451" y="17"/>
                  <a:pt x="1451" y="17"/>
                </a:cubicBezTo>
                <a:cubicBezTo>
                  <a:pt x="1394" y="26"/>
                  <a:pt x="1338" y="39"/>
                  <a:pt x="1284" y="53"/>
                </a:cubicBezTo>
                <a:cubicBezTo>
                  <a:pt x="1283" y="53"/>
                  <a:pt x="1281" y="53"/>
                  <a:pt x="1280" y="54"/>
                </a:cubicBezTo>
                <a:cubicBezTo>
                  <a:pt x="1202" y="64"/>
                  <a:pt x="1125" y="77"/>
                  <a:pt x="1048" y="94"/>
                </a:cubicBezTo>
                <a:cubicBezTo>
                  <a:pt x="971" y="111"/>
                  <a:pt x="894" y="131"/>
                  <a:pt x="818" y="152"/>
                </a:cubicBezTo>
                <a:cubicBezTo>
                  <a:pt x="738" y="176"/>
                  <a:pt x="738" y="176"/>
                  <a:pt x="738" y="176"/>
                </a:cubicBezTo>
                <a:cubicBezTo>
                  <a:pt x="697" y="189"/>
                  <a:pt x="697" y="189"/>
                  <a:pt x="697" y="189"/>
                </a:cubicBezTo>
                <a:cubicBezTo>
                  <a:pt x="691" y="191"/>
                  <a:pt x="684" y="194"/>
                  <a:pt x="677" y="196"/>
                </a:cubicBezTo>
                <a:cubicBezTo>
                  <a:pt x="657" y="203"/>
                  <a:pt x="657" y="203"/>
                  <a:pt x="657" y="203"/>
                </a:cubicBezTo>
                <a:cubicBezTo>
                  <a:pt x="605" y="223"/>
                  <a:pt x="553" y="245"/>
                  <a:pt x="503" y="271"/>
                </a:cubicBezTo>
                <a:cubicBezTo>
                  <a:pt x="461" y="293"/>
                  <a:pt x="422" y="318"/>
                  <a:pt x="384" y="345"/>
                </a:cubicBezTo>
                <a:cubicBezTo>
                  <a:pt x="346" y="371"/>
                  <a:pt x="310" y="401"/>
                  <a:pt x="275" y="433"/>
                </a:cubicBezTo>
                <a:cubicBezTo>
                  <a:pt x="210" y="494"/>
                  <a:pt x="153" y="564"/>
                  <a:pt x="109" y="642"/>
                </a:cubicBezTo>
                <a:cubicBezTo>
                  <a:pt x="97" y="665"/>
                  <a:pt x="97" y="665"/>
                  <a:pt x="97" y="665"/>
                </a:cubicBezTo>
                <a:cubicBezTo>
                  <a:pt x="93" y="673"/>
                  <a:pt x="89" y="681"/>
                  <a:pt x="85" y="689"/>
                </a:cubicBezTo>
                <a:cubicBezTo>
                  <a:pt x="83" y="693"/>
                  <a:pt x="81" y="697"/>
                  <a:pt x="79" y="700"/>
                </a:cubicBezTo>
                <a:cubicBezTo>
                  <a:pt x="74" y="713"/>
                  <a:pt x="74" y="713"/>
                  <a:pt x="74" y="713"/>
                </a:cubicBezTo>
                <a:cubicBezTo>
                  <a:pt x="69" y="725"/>
                  <a:pt x="69" y="725"/>
                  <a:pt x="69" y="725"/>
                </a:cubicBezTo>
                <a:cubicBezTo>
                  <a:pt x="67" y="728"/>
                  <a:pt x="65" y="733"/>
                  <a:pt x="64" y="737"/>
                </a:cubicBezTo>
                <a:cubicBezTo>
                  <a:pt x="54" y="761"/>
                  <a:pt x="54" y="761"/>
                  <a:pt x="54" y="761"/>
                </a:cubicBezTo>
                <a:cubicBezTo>
                  <a:pt x="51" y="769"/>
                  <a:pt x="49" y="778"/>
                  <a:pt x="46" y="786"/>
                </a:cubicBezTo>
                <a:cubicBezTo>
                  <a:pt x="43" y="794"/>
                  <a:pt x="40" y="802"/>
                  <a:pt x="38" y="811"/>
                </a:cubicBezTo>
                <a:cubicBezTo>
                  <a:pt x="35" y="819"/>
                  <a:pt x="33" y="827"/>
                  <a:pt x="31" y="836"/>
                </a:cubicBezTo>
                <a:cubicBezTo>
                  <a:pt x="24" y="861"/>
                  <a:pt x="24" y="861"/>
                  <a:pt x="24" y="861"/>
                </a:cubicBezTo>
                <a:cubicBezTo>
                  <a:pt x="19" y="887"/>
                  <a:pt x="19" y="887"/>
                  <a:pt x="19" y="887"/>
                </a:cubicBezTo>
                <a:cubicBezTo>
                  <a:pt x="17" y="895"/>
                  <a:pt x="16" y="904"/>
                  <a:pt x="14" y="913"/>
                </a:cubicBezTo>
                <a:cubicBezTo>
                  <a:pt x="13" y="921"/>
                  <a:pt x="11" y="930"/>
                  <a:pt x="10" y="938"/>
                </a:cubicBezTo>
                <a:cubicBezTo>
                  <a:pt x="5" y="973"/>
                  <a:pt x="3" y="1008"/>
                  <a:pt x="2" y="1042"/>
                </a:cubicBezTo>
                <a:cubicBezTo>
                  <a:pt x="0" y="1162"/>
                  <a:pt x="22" y="1282"/>
                  <a:pt x="65" y="1394"/>
                </a:cubicBezTo>
                <a:cubicBezTo>
                  <a:pt x="106" y="1501"/>
                  <a:pt x="166" y="1600"/>
                  <a:pt x="243" y="1686"/>
                </a:cubicBezTo>
                <a:cubicBezTo>
                  <a:pt x="249" y="1693"/>
                  <a:pt x="256" y="1700"/>
                  <a:pt x="262" y="1707"/>
                </a:cubicBezTo>
                <a:cubicBezTo>
                  <a:pt x="282" y="1728"/>
                  <a:pt x="282" y="1728"/>
                  <a:pt x="282" y="1728"/>
                </a:cubicBezTo>
                <a:cubicBezTo>
                  <a:pt x="296" y="1741"/>
                  <a:pt x="310" y="1754"/>
                  <a:pt x="324" y="1767"/>
                </a:cubicBezTo>
                <a:cubicBezTo>
                  <a:pt x="353" y="1792"/>
                  <a:pt x="384" y="1816"/>
                  <a:pt x="415" y="1837"/>
                </a:cubicBezTo>
                <a:cubicBezTo>
                  <a:pt x="447" y="1859"/>
                  <a:pt x="480" y="1878"/>
                  <a:pt x="515" y="1895"/>
                </a:cubicBezTo>
                <a:cubicBezTo>
                  <a:pt x="549" y="1913"/>
                  <a:pt x="585" y="1927"/>
                  <a:pt x="620" y="1941"/>
                </a:cubicBezTo>
                <a:cubicBezTo>
                  <a:pt x="764" y="1997"/>
                  <a:pt x="913" y="2037"/>
                  <a:pt x="1065" y="2062"/>
                </a:cubicBezTo>
                <a:cubicBezTo>
                  <a:pt x="1152" y="2077"/>
                  <a:pt x="1239" y="2086"/>
                  <a:pt x="1327" y="2091"/>
                </a:cubicBezTo>
                <a:cubicBezTo>
                  <a:pt x="1361" y="2093"/>
                  <a:pt x="1361" y="2093"/>
                  <a:pt x="1361" y="2093"/>
                </a:cubicBezTo>
                <a:cubicBezTo>
                  <a:pt x="1395" y="2094"/>
                  <a:pt x="1395" y="2094"/>
                  <a:pt x="1395" y="2094"/>
                </a:cubicBezTo>
                <a:cubicBezTo>
                  <a:pt x="1418" y="2095"/>
                  <a:pt x="1440" y="2095"/>
                  <a:pt x="1463" y="2095"/>
                </a:cubicBezTo>
                <a:cubicBezTo>
                  <a:pt x="1516" y="2096"/>
                  <a:pt x="1569" y="2097"/>
                  <a:pt x="1622" y="2093"/>
                </a:cubicBezTo>
                <a:cubicBezTo>
                  <a:pt x="1716" y="2088"/>
                  <a:pt x="1809" y="2075"/>
                  <a:pt x="1902" y="2059"/>
                </a:cubicBezTo>
                <a:cubicBezTo>
                  <a:pt x="1976" y="2047"/>
                  <a:pt x="2049" y="2032"/>
                  <a:pt x="2122" y="2012"/>
                </a:cubicBezTo>
                <a:cubicBezTo>
                  <a:pt x="2158" y="2003"/>
                  <a:pt x="2194" y="1992"/>
                  <a:pt x="2230" y="1981"/>
                </a:cubicBezTo>
                <a:cubicBezTo>
                  <a:pt x="2257" y="1972"/>
                  <a:pt x="2257" y="1972"/>
                  <a:pt x="2257" y="1972"/>
                </a:cubicBezTo>
                <a:cubicBezTo>
                  <a:pt x="2283" y="1963"/>
                  <a:pt x="2283" y="1963"/>
                  <a:pt x="2283" y="1963"/>
                </a:cubicBezTo>
                <a:cubicBezTo>
                  <a:pt x="2301" y="1956"/>
                  <a:pt x="2319" y="1950"/>
                  <a:pt x="2336" y="1942"/>
                </a:cubicBezTo>
                <a:cubicBezTo>
                  <a:pt x="2354" y="1934"/>
                  <a:pt x="2354" y="1934"/>
                  <a:pt x="2354" y="1934"/>
                </a:cubicBezTo>
                <a:cubicBezTo>
                  <a:pt x="2371" y="1926"/>
                  <a:pt x="2371" y="1926"/>
                  <a:pt x="2371" y="1926"/>
                </a:cubicBezTo>
                <a:cubicBezTo>
                  <a:pt x="2377" y="1923"/>
                  <a:pt x="2383" y="1920"/>
                  <a:pt x="2389" y="1917"/>
                </a:cubicBezTo>
                <a:cubicBezTo>
                  <a:pt x="2395" y="1914"/>
                  <a:pt x="2400" y="1911"/>
                  <a:pt x="2406" y="1907"/>
                </a:cubicBezTo>
                <a:cubicBezTo>
                  <a:pt x="2429" y="1895"/>
                  <a:pt x="2451" y="1880"/>
                  <a:pt x="2472" y="1865"/>
                </a:cubicBezTo>
                <a:cubicBezTo>
                  <a:pt x="2493" y="1850"/>
                  <a:pt x="2513" y="1834"/>
                  <a:pt x="2533" y="1816"/>
                </a:cubicBezTo>
                <a:cubicBezTo>
                  <a:pt x="2538" y="1812"/>
                  <a:pt x="2542" y="1807"/>
                  <a:pt x="2547" y="1803"/>
                </a:cubicBezTo>
                <a:cubicBezTo>
                  <a:pt x="2552" y="1798"/>
                  <a:pt x="2557" y="1794"/>
                  <a:pt x="2561" y="1789"/>
                </a:cubicBezTo>
                <a:cubicBezTo>
                  <a:pt x="2575" y="1776"/>
                  <a:pt x="2575" y="1776"/>
                  <a:pt x="2575" y="1776"/>
                </a:cubicBezTo>
                <a:cubicBezTo>
                  <a:pt x="2589" y="1761"/>
                  <a:pt x="2589" y="1761"/>
                  <a:pt x="2589" y="1761"/>
                </a:cubicBezTo>
                <a:cubicBezTo>
                  <a:pt x="2609" y="1739"/>
                  <a:pt x="2629" y="1715"/>
                  <a:pt x="2647" y="1691"/>
                </a:cubicBezTo>
                <a:cubicBezTo>
                  <a:pt x="2665" y="1666"/>
                  <a:pt x="2682" y="1641"/>
                  <a:pt x="2698" y="1615"/>
                </a:cubicBezTo>
                <a:cubicBezTo>
                  <a:pt x="2729" y="1562"/>
                  <a:pt x="2755" y="1507"/>
                  <a:pt x="2776" y="1450"/>
                </a:cubicBezTo>
                <a:cubicBezTo>
                  <a:pt x="2798" y="1389"/>
                  <a:pt x="2815" y="1327"/>
                  <a:pt x="2826" y="1264"/>
                </a:cubicBezTo>
                <a:cubicBezTo>
                  <a:pt x="2841" y="1184"/>
                  <a:pt x="2847" y="1102"/>
                  <a:pt x="2843" y="1020"/>
                </a:cubicBezTo>
                <a:close/>
                <a:moveTo>
                  <a:pt x="1629" y="39"/>
                </a:moveTo>
                <a:cubicBezTo>
                  <a:pt x="1660" y="39"/>
                  <a:pt x="1660" y="39"/>
                  <a:pt x="1660" y="39"/>
                </a:cubicBezTo>
                <a:cubicBezTo>
                  <a:pt x="1691" y="40"/>
                  <a:pt x="1691" y="40"/>
                  <a:pt x="1691" y="40"/>
                </a:cubicBezTo>
                <a:cubicBezTo>
                  <a:pt x="1702" y="40"/>
                  <a:pt x="1712" y="41"/>
                  <a:pt x="1722" y="42"/>
                </a:cubicBezTo>
                <a:cubicBezTo>
                  <a:pt x="1738" y="43"/>
                  <a:pt x="1738" y="43"/>
                  <a:pt x="1738" y="43"/>
                </a:cubicBezTo>
                <a:cubicBezTo>
                  <a:pt x="1743" y="43"/>
                  <a:pt x="1748" y="44"/>
                  <a:pt x="1753" y="44"/>
                </a:cubicBezTo>
                <a:cubicBezTo>
                  <a:pt x="1784" y="48"/>
                  <a:pt x="1784" y="48"/>
                  <a:pt x="1784" y="48"/>
                </a:cubicBezTo>
                <a:cubicBezTo>
                  <a:pt x="1789" y="48"/>
                  <a:pt x="1794" y="49"/>
                  <a:pt x="1800" y="50"/>
                </a:cubicBezTo>
                <a:cubicBezTo>
                  <a:pt x="1815" y="52"/>
                  <a:pt x="1815" y="52"/>
                  <a:pt x="1815" y="52"/>
                </a:cubicBezTo>
                <a:cubicBezTo>
                  <a:pt x="1835" y="55"/>
                  <a:pt x="1856" y="60"/>
                  <a:pt x="1876" y="64"/>
                </a:cubicBezTo>
                <a:cubicBezTo>
                  <a:pt x="1886" y="66"/>
                  <a:pt x="1896" y="69"/>
                  <a:pt x="1906" y="71"/>
                </a:cubicBezTo>
                <a:cubicBezTo>
                  <a:pt x="1921" y="75"/>
                  <a:pt x="1921" y="75"/>
                  <a:pt x="1921" y="75"/>
                </a:cubicBezTo>
                <a:cubicBezTo>
                  <a:pt x="1936" y="79"/>
                  <a:pt x="1936" y="79"/>
                  <a:pt x="1936" y="79"/>
                </a:cubicBezTo>
                <a:cubicBezTo>
                  <a:pt x="1966" y="88"/>
                  <a:pt x="1966" y="88"/>
                  <a:pt x="1966" y="88"/>
                </a:cubicBezTo>
                <a:cubicBezTo>
                  <a:pt x="1995" y="98"/>
                  <a:pt x="1995" y="98"/>
                  <a:pt x="1995" y="98"/>
                </a:cubicBezTo>
                <a:cubicBezTo>
                  <a:pt x="2000" y="99"/>
                  <a:pt x="2005" y="101"/>
                  <a:pt x="2010" y="103"/>
                </a:cubicBezTo>
                <a:cubicBezTo>
                  <a:pt x="2024" y="108"/>
                  <a:pt x="2024" y="108"/>
                  <a:pt x="2024" y="108"/>
                </a:cubicBezTo>
                <a:cubicBezTo>
                  <a:pt x="2053" y="119"/>
                  <a:pt x="2053" y="119"/>
                  <a:pt x="2053" y="119"/>
                </a:cubicBezTo>
                <a:cubicBezTo>
                  <a:pt x="2079" y="130"/>
                  <a:pt x="2079" y="130"/>
                  <a:pt x="2079" y="130"/>
                </a:cubicBezTo>
                <a:cubicBezTo>
                  <a:pt x="2026" y="112"/>
                  <a:pt x="1972" y="95"/>
                  <a:pt x="1917" y="82"/>
                </a:cubicBezTo>
                <a:cubicBezTo>
                  <a:pt x="1847" y="65"/>
                  <a:pt x="1776" y="53"/>
                  <a:pt x="1704" y="46"/>
                </a:cubicBezTo>
                <a:cubicBezTo>
                  <a:pt x="1673" y="43"/>
                  <a:pt x="1643" y="41"/>
                  <a:pt x="1613" y="39"/>
                </a:cubicBezTo>
                <a:cubicBezTo>
                  <a:pt x="1618" y="39"/>
                  <a:pt x="1624" y="39"/>
                  <a:pt x="1629" y="39"/>
                </a:cubicBezTo>
                <a:close/>
                <a:moveTo>
                  <a:pt x="2804" y="1124"/>
                </a:moveTo>
                <a:cubicBezTo>
                  <a:pt x="2797" y="1273"/>
                  <a:pt x="2758" y="1420"/>
                  <a:pt x="2690" y="1550"/>
                </a:cubicBezTo>
                <a:cubicBezTo>
                  <a:pt x="2659" y="1608"/>
                  <a:pt x="2623" y="1662"/>
                  <a:pt x="2581" y="1711"/>
                </a:cubicBezTo>
                <a:cubicBezTo>
                  <a:pt x="2540" y="1760"/>
                  <a:pt x="2492" y="1804"/>
                  <a:pt x="2439" y="1841"/>
                </a:cubicBezTo>
                <a:cubicBezTo>
                  <a:pt x="2406" y="1864"/>
                  <a:pt x="2370" y="1884"/>
                  <a:pt x="2333" y="1901"/>
                </a:cubicBezTo>
                <a:cubicBezTo>
                  <a:pt x="2324" y="1905"/>
                  <a:pt x="2315" y="1910"/>
                  <a:pt x="2305" y="1913"/>
                </a:cubicBezTo>
                <a:cubicBezTo>
                  <a:pt x="2291" y="1919"/>
                  <a:pt x="2291" y="1919"/>
                  <a:pt x="2291" y="1919"/>
                </a:cubicBezTo>
                <a:cubicBezTo>
                  <a:pt x="2286" y="1921"/>
                  <a:pt x="2281" y="1922"/>
                  <a:pt x="2276" y="1924"/>
                </a:cubicBezTo>
                <a:cubicBezTo>
                  <a:pt x="2247" y="1935"/>
                  <a:pt x="2247" y="1935"/>
                  <a:pt x="2247" y="1935"/>
                </a:cubicBezTo>
                <a:cubicBezTo>
                  <a:pt x="2237" y="1938"/>
                  <a:pt x="2227" y="1941"/>
                  <a:pt x="2217" y="1945"/>
                </a:cubicBezTo>
                <a:cubicBezTo>
                  <a:pt x="2137" y="1971"/>
                  <a:pt x="2056" y="1992"/>
                  <a:pt x="1973" y="2009"/>
                </a:cubicBezTo>
                <a:cubicBezTo>
                  <a:pt x="1956" y="2012"/>
                  <a:pt x="1956" y="2012"/>
                  <a:pt x="1956" y="2012"/>
                </a:cubicBezTo>
                <a:cubicBezTo>
                  <a:pt x="1938" y="2015"/>
                  <a:pt x="1938" y="2015"/>
                  <a:pt x="1938" y="2015"/>
                </a:cubicBezTo>
                <a:cubicBezTo>
                  <a:pt x="1903" y="2022"/>
                  <a:pt x="1903" y="2022"/>
                  <a:pt x="1903" y="2022"/>
                </a:cubicBezTo>
                <a:cubicBezTo>
                  <a:pt x="1868" y="2027"/>
                  <a:pt x="1868" y="2027"/>
                  <a:pt x="1868" y="2027"/>
                </a:cubicBezTo>
                <a:cubicBezTo>
                  <a:pt x="1851" y="2030"/>
                  <a:pt x="1851" y="2030"/>
                  <a:pt x="1851" y="2030"/>
                </a:cubicBezTo>
                <a:cubicBezTo>
                  <a:pt x="1833" y="2032"/>
                  <a:pt x="1833" y="2032"/>
                  <a:pt x="1833" y="2032"/>
                </a:cubicBezTo>
                <a:cubicBezTo>
                  <a:pt x="1786" y="2039"/>
                  <a:pt x="1739" y="2044"/>
                  <a:pt x="1692" y="2048"/>
                </a:cubicBezTo>
                <a:cubicBezTo>
                  <a:pt x="1634" y="2053"/>
                  <a:pt x="1576" y="2058"/>
                  <a:pt x="1518" y="2059"/>
                </a:cubicBezTo>
                <a:cubicBezTo>
                  <a:pt x="1456" y="2060"/>
                  <a:pt x="1394" y="2057"/>
                  <a:pt x="1332" y="2053"/>
                </a:cubicBezTo>
                <a:cubicBezTo>
                  <a:pt x="1311" y="2052"/>
                  <a:pt x="1311" y="2052"/>
                  <a:pt x="1311" y="2052"/>
                </a:cubicBezTo>
                <a:cubicBezTo>
                  <a:pt x="1304" y="2052"/>
                  <a:pt x="1298" y="2051"/>
                  <a:pt x="1291" y="2051"/>
                </a:cubicBezTo>
                <a:cubicBezTo>
                  <a:pt x="1250" y="2048"/>
                  <a:pt x="1250" y="2048"/>
                  <a:pt x="1250" y="2048"/>
                </a:cubicBezTo>
                <a:cubicBezTo>
                  <a:pt x="1223" y="2045"/>
                  <a:pt x="1195" y="2042"/>
                  <a:pt x="1168" y="2039"/>
                </a:cubicBezTo>
                <a:cubicBezTo>
                  <a:pt x="1014" y="2019"/>
                  <a:pt x="862" y="1984"/>
                  <a:pt x="716" y="1934"/>
                </a:cubicBezTo>
                <a:cubicBezTo>
                  <a:pt x="694" y="1927"/>
                  <a:pt x="674" y="1919"/>
                  <a:pt x="653" y="1912"/>
                </a:cubicBezTo>
                <a:cubicBezTo>
                  <a:pt x="642" y="1908"/>
                  <a:pt x="632" y="1904"/>
                  <a:pt x="622" y="1900"/>
                </a:cubicBezTo>
                <a:cubicBezTo>
                  <a:pt x="591" y="1888"/>
                  <a:pt x="591" y="1888"/>
                  <a:pt x="591" y="1888"/>
                </a:cubicBezTo>
                <a:cubicBezTo>
                  <a:pt x="551" y="1872"/>
                  <a:pt x="512" y="1853"/>
                  <a:pt x="475" y="1830"/>
                </a:cubicBezTo>
                <a:cubicBezTo>
                  <a:pt x="445" y="1812"/>
                  <a:pt x="416" y="1792"/>
                  <a:pt x="388" y="1770"/>
                </a:cubicBezTo>
                <a:cubicBezTo>
                  <a:pt x="361" y="1748"/>
                  <a:pt x="334" y="1724"/>
                  <a:pt x="309" y="1699"/>
                </a:cubicBezTo>
                <a:cubicBezTo>
                  <a:pt x="257" y="1647"/>
                  <a:pt x="210" y="1588"/>
                  <a:pt x="172" y="1524"/>
                </a:cubicBezTo>
                <a:cubicBezTo>
                  <a:pt x="134" y="1460"/>
                  <a:pt x="103" y="1392"/>
                  <a:pt x="81" y="1321"/>
                </a:cubicBezTo>
                <a:cubicBezTo>
                  <a:pt x="53" y="1233"/>
                  <a:pt x="39" y="1140"/>
                  <a:pt x="40" y="1048"/>
                </a:cubicBezTo>
                <a:cubicBezTo>
                  <a:pt x="41" y="955"/>
                  <a:pt x="58" y="863"/>
                  <a:pt x="90" y="776"/>
                </a:cubicBezTo>
                <a:cubicBezTo>
                  <a:pt x="110" y="724"/>
                  <a:pt x="135" y="673"/>
                  <a:pt x="165" y="626"/>
                </a:cubicBezTo>
                <a:cubicBezTo>
                  <a:pt x="196" y="579"/>
                  <a:pt x="231" y="534"/>
                  <a:pt x="271" y="494"/>
                </a:cubicBezTo>
                <a:cubicBezTo>
                  <a:pt x="343" y="419"/>
                  <a:pt x="428" y="357"/>
                  <a:pt x="521" y="308"/>
                </a:cubicBezTo>
                <a:cubicBezTo>
                  <a:pt x="565" y="286"/>
                  <a:pt x="610" y="265"/>
                  <a:pt x="656" y="248"/>
                </a:cubicBezTo>
                <a:cubicBezTo>
                  <a:pt x="703" y="230"/>
                  <a:pt x="750" y="215"/>
                  <a:pt x="798" y="201"/>
                </a:cubicBezTo>
                <a:cubicBezTo>
                  <a:pt x="895" y="173"/>
                  <a:pt x="993" y="148"/>
                  <a:pt x="1091" y="128"/>
                </a:cubicBezTo>
                <a:cubicBezTo>
                  <a:pt x="1116" y="123"/>
                  <a:pt x="1141" y="118"/>
                  <a:pt x="1166" y="114"/>
                </a:cubicBezTo>
                <a:cubicBezTo>
                  <a:pt x="1168" y="116"/>
                  <a:pt x="1171" y="118"/>
                  <a:pt x="1172" y="119"/>
                </a:cubicBezTo>
                <a:cubicBezTo>
                  <a:pt x="1186" y="123"/>
                  <a:pt x="1209" y="115"/>
                  <a:pt x="1219" y="112"/>
                </a:cubicBezTo>
                <a:cubicBezTo>
                  <a:pt x="1238" y="107"/>
                  <a:pt x="1254" y="102"/>
                  <a:pt x="1271" y="97"/>
                </a:cubicBezTo>
                <a:cubicBezTo>
                  <a:pt x="1272" y="97"/>
                  <a:pt x="1274" y="97"/>
                  <a:pt x="1276" y="96"/>
                </a:cubicBezTo>
                <a:cubicBezTo>
                  <a:pt x="1337" y="88"/>
                  <a:pt x="1399" y="83"/>
                  <a:pt x="1461" y="80"/>
                </a:cubicBezTo>
                <a:cubicBezTo>
                  <a:pt x="1498" y="78"/>
                  <a:pt x="1498" y="78"/>
                  <a:pt x="1498" y="78"/>
                </a:cubicBezTo>
                <a:cubicBezTo>
                  <a:pt x="1534" y="78"/>
                  <a:pt x="1534" y="78"/>
                  <a:pt x="1534" y="78"/>
                </a:cubicBezTo>
                <a:cubicBezTo>
                  <a:pt x="1552" y="78"/>
                  <a:pt x="1552" y="78"/>
                  <a:pt x="1552" y="78"/>
                </a:cubicBezTo>
                <a:cubicBezTo>
                  <a:pt x="1570" y="79"/>
                  <a:pt x="1570" y="79"/>
                  <a:pt x="1570" y="79"/>
                </a:cubicBezTo>
                <a:cubicBezTo>
                  <a:pt x="1607" y="80"/>
                  <a:pt x="1607" y="80"/>
                  <a:pt x="1607" y="80"/>
                </a:cubicBezTo>
                <a:cubicBezTo>
                  <a:pt x="1643" y="82"/>
                  <a:pt x="1643" y="82"/>
                  <a:pt x="1643" y="82"/>
                </a:cubicBezTo>
                <a:cubicBezTo>
                  <a:pt x="1649" y="82"/>
                  <a:pt x="1655" y="83"/>
                  <a:pt x="1661" y="83"/>
                </a:cubicBezTo>
                <a:cubicBezTo>
                  <a:pt x="1679" y="85"/>
                  <a:pt x="1679" y="85"/>
                  <a:pt x="1679" y="85"/>
                </a:cubicBezTo>
                <a:cubicBezTo>
                  <a:pt x="1691" y="86"/>
                  <a:pt x="1703" y="87"/>
                  <a:pt x="1715" y="88"/>
                </a:cubicBezTo>
                <a:cubicBezTo>
                  <a:pt x="1751" y="93"/>
                  <a:pt x="1751" y="93"/>
                  <a:pt x="1751" y="93"/>
                </a:cubicBezTo>
                <a:cubicBezTo>
                  <a:pt x="1830" y="103"/>
                  <a:pt x="1908" y="118"/>
                  <a:pt x="1984" y="141"/>
                </a:cubicBezTo>
                <a:cubicBezTo>
                  <a:pt x="2104" y="177"/>
                  <a:pt x="2219" y="230"/>
                  <a:pt x="2331" y="288"/>
                </a:cubicBezTo>
                <a:cubicBezTo>
                  <a:pt x="2346" y="296"/>
                  <a:pt x="2359" y="303"/>
                  <a:pt x="2374" y="310"/>
                </a:cubicBezTo>
                <a:cubicBezTo>
                  <a:pt x="2389" y="322"/>
                  <a:pt x="2404" y="334"/>
                  <a:pt x="2420" y="347"/>
                </a:cubicBezTo>
                <a:cubicBezTo>
                  <a:pt x="2473" y="390"/>
                  <a:pt x="2525" y="436"/>
                  <a:pt x="2575" y="484"/>
                </a:cubicBezTo>
                <a:cubicBezTo>
                  <a:pt x="2625" y="532"/>
                  <a:pt x="2668" y="588"/>
                  <a:pt x="2701" y="648"/>
                </a:cubicBezTo>
                <a:cubicBezTo>
                  <a:pt x="2722" y="684"/>
                  <a:pt x="2739" y="722"/>
                  <a:pt x="2753" y="760"/>
                </a:cubicBezTo>
                <a:cubicBezTo>
                  <a:pt x="2767" y="799"/>
                  <a:pt x="2778" y="839"/>
                  <a:pt x="2786" y="879"/>
                </a:cubicBezTo>
                <a:cubicBezTo>
                  <a:pt x="2803" y="960"/>
                  <a:pt x="2808" y="1042"/>
                  <a:pt x="2804" y="1124"/>
                </a:cubicBezTo>
                <a:close/>
              </a:path>
            </a:pathLst>
          </a:custGeom>
          <a:solidFill>
            <a:schemeClr val="accent1">
              <a:lumMod val="40000"/>
              <a:lumOff val="60000"/>
            </a:schemeClr>
          </a:solidFill>
          <a:ln>
            <a:noFill/>
          </a:ln>
          <a:effec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7" name="Freeform 7"/>
          <p:cNvSpPr>
            <a:spLocks noEditPoints="1"/>
          </p:cNvSpPr>
          <p:nvPr/>
        </p:nvSpPr>
        <p:spPr bwMode="auto">
          <a:xfrm>
            <a:off x="3767138" y="851115"/>
            <a:ext cx="4767263" cy="3281148"/>
          </a:xfrm>
          <a:custGeom>
            <a:avLst/>
            <a:gdLst>
              <a:gd name="T0" fmla="*/ 2565 w 2796"/>
              <a:gd name="T1" fmla="*/ 348 h 2014"/>
              <a:gd name="T2" fmla="*/ 2497 w 2796"/>
              <a:gd name="T3" fmla="*/ 293 h 2014"/>
              <a:gd name="T4" fmla="*/ 2091 w 2796"/>
              <a:gd name="T5" fmla="*/ 99 h 2014"/>
              <a:gd name="T6" fmla="*/ 1578 w 2796"/>
              <a:gd name="T7" fmla="*/ 7 h 2014"/>
              <a:gd name="T8" fmla="*/ 1264 w 2796"/>
              <a:gd name="T9" fmla="*/ 10 h 2014"/>
              <a:gd name="T10" fmla="*/ 929 w 2796"/>
              <a:gd name="T11" fmla="*/ 69 h 2014"/>
              <a:gd name="T12" fmla="*/ 760 w 2796"/>
              <a:gd name="T13" fmla="*/ 114 h 2014"/>
              <a:gd name="T14" fmla="*/ 392 w 2796"/>
              <a:gd name="T15" fmla="*/ 253 h 2014"/>
              <a:gd name="T16" fmla="*/ 15 w 2796"/>
              <a:gd name="T17" fmla="*/ 754 h 2014"/>
              <a:gd name="T18" fmla="*/ 6 w 2796"/>
              <a:gd name="T19" fmla="*/ 986 h 2014"/>
              <a:gd name="T20" fmla="*/ 64 w 2796"/>
              <a:gd name="T21" fmla="*/ 1234 h 2014"/>
              <a:gd name="T22" fmla="*/ 128 w 2796"/>
              <a:gd name="T23" fmla="*/ 1376 h 2014"/>
              <a:gd name="T24" fmla="*/ 245 w 2796"/>
              <a:gd name="T25" fmla="*/ 1555 h 2014"/>
              <a:gd name="T26" fmla="*/ 272 w 2796"/>
              <a:gd name="T27" fmla="*/ 1588 h 2014"/>
              <a:gd name="T28" fmla="*/ 526 w 2796"/>
              <a:gd name="T29" fmla="*/ 1802 h 2014"/>
              <a:gd name="T30" fmla="*/ 629 w 2796"/>
              <a:gd name="T31" fmla="*/ 1852 h 2014"/>
              <a:gd name="T32" fmla="*/ 1178 w 2796"/>
              <a:gd name="T33" fmla="*/ 2003 h 2014"/>
              <a:gd name="T34" fmla="*/ 1358 w 2796"/>
              <a:gd name="T35" fmla="*/ 2014 h 2014"/>
              <a:gd name="T36" fmla="*/ 1439 w 2796"/>
              <a:gd name="T37" fmla="*/ 2013 h 2014"/>
              <a:gd name="T38" fmla="*/ 1507 w 2796"/>
              <a:gd name="T39" fmla="*/ 2009 h 2014"/>
              <a:gd name="T40" fmla="*/ 1865 w 2796"/>
              <a:gd name="T41" fmla="*/ 1943 h 2014"/>
              <a:gd name="T42" fmla="*/ 1931 w 2796"/>
              <a:gd name="T43" fmla="*/ 1921 h 2014"/>
              <a:gd name="T44" fmla="*/ 2100 w 2796"/>
              <a:gd name="T45" fmla="*/ 1855 h 2014"/>
              <a:gd name="T46" fmla="*/ 2200 w 2796"/>
              <a:gd name="T47" fmla="*/ 1807 h 2014"/>
              <a:gd name="T48" fmla="*/ 2595 w 2796"/>
              <a:gd name="T49" fmla="*/ 1456 h 2014"/>
              <a:gd name="T50" fmla="*/ 2789 w 2796"/>
              <a:gd name="T51" fmla="*/ 945 h 2014"/>
              <a:gd name="T52" fmla="*/ 2675 w 2796"/>
              <a:gd name="T53" fmla="*/ 1238 h 2014"/>
              <a:gd name="T54" fmla="*/ 2168 w 2796"/>
              <a:gd name="T55" fmla="*/ 1781 h 2014"/>
              <a:gd name="T56" fmla="*/ 2084 w 2796"/>
              <a:gd name="T57" fmla="*/ 1821 h 2014"/>
              <a:gd name="T58" fmla="*/ 1622 w 2796"/>
              <a:gd name="T59" fmla="*/ 1959 h 2014"/>
              <a:gd name="T60" fmla="*/ 829 w 2796"/>
              <a:gd name="T61" fmla="*/ 1886 h 2014"/>
              <a:gd name="T62" fmla="*/ 644 w 2796"/>
              <a:gd name="T63" fmla="*/ 1817 h 2014"/>
              <a:gd name="T64" fmla="*/ 585 w 2796"/>
              <a:gd name="T65" fmla="*/ 1790 h 2014"/>
              <a:gd name="T66" fmla="*/ 143 w 2796"/>
              <a:gd name="T67" fmla="*/ 1321 h 2014"/>
              <a:gd name="T68" fmla="*/ 40 w 2796"/>
              <a:gd name="T69" fmla="*/ 924 h 2014"/>
              <a:gd name="T70" fmla="*/ 41 w 2796"/>
              <a:gd name="T71" fmla="*/ 855 h 2014"/>
              <a:gd name="T72" fmla="*/ 49 w 2796"/>
              <a:gd name="T73" fmla="*/ 787 h 2014"/>
              <a:gd name="T74" fmla="*/ 544 w 2796"/>
              <a:gd name="T75" fmla="*/ 226 h 2014"/>
              <a:gd name="T76" fmla="*/ 595 w 2796"/>
              <a:gd name="T77" fmla="*/ 207 h 2014"/>
              <a:gd name="T78" fmla="*/ 684 w 2796"/>
              <a:gd name="T79" fmla="*/ 179 h 2014"/>
              <a:gd name="T80" fmla="*/ 948 w 2796"/>
              <a:gd name="T81" fmla="*/ 130 h 2014"/>
              <a:gd name="T82" fmla="*/ 1008 w 2796"/>
              <a:gd name="T83" fmla="*/ 113 h 2014"/>
              <a:gd name="T84" fmla="*/ 1139 w 2796"/>
              <a:gd name="T85" fmla="*/ 83 h 2014"/>
              <a:gd name="T86" fmla="*/ 1210 w 2796"/>
              <a:gd name="T87" fmla="*/ 71 h 2014"/>
              <a:gd name="T88" fmla="*/ 1299 w 2796"/>
              <a:gd name="T89" fmla="*/ 60 h 2014"/>
              <a:gd name="T90" fmla="*/ 1596 w 2796"/>
              <a:gd name="T91" fmla="*/ 51 h 2014"/>
              <a:gd name="T92" fmla="*/ 1799 w 2796"/>
              <a:gd name="T93" fmla="*/ 84 h 2014"/>
              <a:gd name="T94" fmla="*/ 2198 w 2796"/>
              <a:gd name="T95" fmla="*/ 250 h 2014"/>
              <a:gd name="T96" fmla="*/ 2300 w 2796"/>
              <a:gd name="T97" fmla="*/ 265 h 2014"/>
              <a:gd name="T98" fmla="*/ 2116 w 2796"/>
              <a:gd name="T99" fmla="*/ 162 h 2014"/>
              <a:gd name="T100" fmla="*/ 2191 w 2796"/>
              <a:gd name="T101" fmla="*/ 174 h 2014"/>
              <a:gd name="T102" fmla="*/ 2543 w 2796"/>
              <a:gd name="T103" fmla="*/ 382 h 2014"/>
              <a:gd name="T104" fmla="*/ 2740 w 2796"/>
              <a:gd name="T105" fmla="*/ 1028 h 2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96" h="2014">
                <a:moveTo>
                  <a:pt x="2773" y="702"/>
                </a:moveTo>
                <a:cubicBezTo>
                  <a:pt x="2755" y="624"/>
                  <a:pt x="2723" y="549"/>
                  <a:pt x="2678" y="482"/>
                </a:cubicBezTo>
                <a:cubicBezTo>
                  <a:pt x="2646" y="433"/>
                  <a:pt x="2607" y="388"/>
                  <a:pt x="2565" y="348"/>
                </a:cubicBezTo>
                <a:cubicBezTo>
                  <a:pt x="2554" y="339"/>
                  <a:pt x="2543" y="329"/>
                  <a:pt x="2531" y="320"/>
                </a:cubicBezTo>
                <a:cubicBezTo>
                  <a:pt x="2526" y="315"/>
                  <a:pt x="2520" y="310"/>
                  <a:pt x="2514" y="306"/>
                </a:cubicBezTo>
                <a:cubicBezTo>
                  <a:pt x="2497" y="293"/>
                  <a:pt x="2497" y="293"/>
                  <a:pt x="2497" y="293"/>
                </a:cubicBezTo>
                <a:cubicBezTo>
                  <a:pt x="2473" y="275"/>
                  <a:pt x="2449" y="259"/>
                  <a:pt x="2425" y="244"/>
                </a:cubicBezTo>
                <a:cubicBezTo>
                  <a:pt x="2373" y="212"/>
                  <a:pt x="2318" y="185"/>
                  <a:pt x="2262" y="161"/>
                </a:cubicBezTo>
                <a:cubicBezTo>
                  <a:pt x="2206" y="137"/>
                  <a:pt x="2149" y="116"/>
                  <a:pt x="2091" y="99"/>
                </a:cubicBezTo>
                <a:cubicBezTo>
                  <a:pt x="1972" y="62"/>
                  <a:pt x="1850" y="34"/>
                  <a:pt x="1726" y="21"/>
                </a:cubicBezTo>
                <a:cubicBezTo>
                  <a:pt x="1702" y="19"/>
                  <a:pt x="1678" y="17"/>
                  <a:pt x="1654" y="15"/>
                </a:cubicBezTo>
                <a:cubicBezTo>
                  <a:pt x="1629" y="12"/>
                  <a:pt x="1604" y="9"/>
                  <a:pt x="1578" y="7"/>
                </a:cubicBezTo>
                <a:cubicBezTo>
                  <a:pt x="1509" y="1"/>
                  <a:pt x="1438" y="0"/>
                  <a:pt x="1368" y="3"/>
                </a:cubicBezTo>
                <a:cubicBezTo>
                  <a:pt x="1351" y="4"/>
                  <a:pt x="1333" y="5"/>
                  <a:pt x="1316" y="6"/>
                </a:cubicBezTo>
                <a:cubicBezTo>
                  <a:pt x="1264" y="10"/>
                  <a:pt x="1264" y="10"/>
                  <a:pt x="1264" y="10"/>
                </a:cubicBezTo>
                <a:cubicBezTo>
                  <a:pt x="1211" y="17"/>
                  <a:pt x="1211" y="17"/>
                  <a:pt x="1211" y="17"/>
                </a:cubicBezTo>
                <a:cubicBezTo>
                  <a:pt x="1194" y="19"/>
                  <a:pt x="1176" y="21"/>
                  <a:pt x="1159" y="24"/>
                </a:cubicBezTo>
                <a:cubicBezTo>
                  <a:pt x="1082" y="36"/>
                  <a:pt x="1005" y="51"/>
                  <a:pt x="929" y="69"/>
                </a:cubicBezTo>
                <a:cubicBezTo>
                  <a:pt x="873" y="83"/>
                  <a:pt x="873" y="83"/>
                  <a:pt x="873" y="83"/>
                </a:cubicBezTo>
                <a:cubicBezTo>
                  <a:pt x="816" y="98"/>
                  <a:pt x="816" y="98"/>
                  <a:pt x="816" y="98"/>
                </a:cubicBezTo>
                <a:cubicBezTo>
                  <a:pt x="797" y="103"/>
                  <a:pt x="778" y="108"/>
                  <a:pt x="760" y="114"/>
                </a:cubicBezTo>
                <a:cubicBezTo>
                  <a:pt x="741" y="119"/>
                  <a:pt x="722" y="124"/>
                  <a:pt x="703" y="130"/>
                </a:cubicBezTo>
                <a:cubicBezTo>
                  <a:pt x="650" y="146"/>
                  <a:pt x="596" y="161"/>
                  <a:pt x="544" y="181"/>
                </a:cubicBezTo>
                <a:cubicBezTo>
                  <a:pt x="492" y="201"/>
                  <a:pt x="441" y="225"/>
                  <a:pt x="392" y="253"/>
                </a:cubicBezTo>
                <a:cubicBezTo>
                  <a:pt x="312" y="299"/>
                  <a:pt x="238" y="356"/>
                  <a:pt x="177" y="426"/>
                </a:cubicBezTo>
                <a:cubicBezTo>
                  <a:pt x="118" y="492"/>
                  <a:pt x="71" y="570"/>
                  <a:pt x="42" y="653"/>
                </a:cubicBezTo>
                <a:cubicBezTo>
                  <a:pt x="30" y="686"/>
                  <a:pt x="21" y="720"/>
                  <a:pt x="15" y="754"/>
                </a:cubicBezTo>
                <a:cubicBezTo>
                  <a:pt x="8" y="788"/>
                  <a:pt x="4" y="822"/>
                  <a:pt x="2" y="857"/>
                </a:cubicBezTo>
                <a:cubicBezTo>
                  <a:pt x="0" y="891"/>
                  <a:pt x="1" y="926"/>
                  <a:pt x="4" y="960"/>
                </a:cubicBezTo>
                <a:cubicBezTo>
                  <a:pt x="4" y="969"/>
                  <a:pt x="5" y="977"/>
                  <a:pt x="6" y="986"/>
                </a:cubicBezTo>
                <a:cubicBezTo>
                  <a:pt x="9" y="1012"/>
                  <a:pt x="9" y="1012"/>
                  <a:pt x="9" y="1012"/>
                </a:cubicBezTo>
                <a:cubicBezTo>
                  <a:pt x="11" y="1029"/>
                  <a:pt x="14" y="1046"/>
                  <a:pt x="17" y="1063"/>
                </a:cubicBezTo>
                <a:cubicBezTo>
                  <a:pt x="28" y="1121"/>
                  <a:pt x="44" y="1178"/>
                  <a:pt x="64" y="1234"/>
                </a:cubicBezTo>
                <a:cubicBezTo>
                  <a:pt x="74" y="1262"/>
                  <a:pt x="85" y="1289"/>
                  <a:pt x="98" y="1316"/>
                </a:cubicBezTo>
                <a:cubicBezTo>
                  <a:pt x="104" y="1330"/>
                  <a:pt x="111" y="1343"/>
                  <a:pt x="117" y="1356"/>
                </a:cubicBezTo>
                <a:cubicBezTo>
                  <a:pt x="121" y="1363"/>
                  <a:pt x="124" y="1369"/>
                  <a:pt x="128" y="1376"/>
                </a:cubicBezTo>
                <a:cubicBezTo>
                  <a:pt x="131" y="1382"/>
                  <a:pt x="134" y="1389"/>
                  <a:pt x="138" y="1395"/>
                </a:cubicBezTo>
                <a:cubicBezTo>
                  <a:pt x="166" y="1445"/>
                  <a:pt x="197" y="1493"/>
                  <a:pt x="232" y="1538"/>
                </a:cubicBezTo>
                <a:cubicBezTo>
                  <a:pt x="245" y="1555"/>
                  <a:pt x="245" y="1555"/>
                  <a:pt x="245" y="1555"/>
                </a:cubicBezTo>
                <a:cubicBezTo>
                  <a:pt x="258" y="1571"/>
                  <a:pt x="258" y="1571"/>
                  <a:pt x="258" y="1571"/>
                </a:cubicBezTo>
                <a:cubicBezTo>
                  <a:pt x="265" y="1580"/>
                  <a:pt x="265" y="1580"/>
                  <a:pt x="265" y="1580"/>
                </a:cubicBezTo>
                <a:cubicBezTo>
                  <a:pt x="272" y="1588"/>
                  <a:pt x="272" y="1588"/>
                  <a:pt x="272" y="1588"/>
                </a:cubicBezTo>
                <a:cubicBezTo>
                  <a:pt x="286" y="1604"/>
                  <a:pt x="286" y="1604"/>
                  <a:pt x="286" y="1604"/>
                </a:cubicBezTo>
                <a:cubicBezTo>
                  <a:pt x="305" y="1625"/>
                  <a:pt x="324" y="1646"/>
                  <a:pt x="345" y="1665"/>
                </a:cubicBezTo>
                <a:cubicBezTo>
                  <a:pt x="400" y="1717"/>
                  <a:pt x="460" y="1764"/>
                  <a:pt x="526" y="1802"/>
                </a:cubicBezTo>
                <a:cubicBezTo>
                  <a:pt x="552" y="1816"/>
                  <a:pt x="552" y="1816"/>
                  <a:pt x="552" y="1816"/>
                </a:cubicBezTo>
                <a:cubicBezTo>
                  <a:pt x="560" y="1820"/>
                  <a:pt x="569" y="1824"/>
                  <a:pt x="577" y="1828"/>
                </a:cubicBezTo>
                <a:cubicBezTo>
                  <a:pt x="594" y="1836"/>
                  <a:pt x="612" y="1844"/>
                  <a:pt x="629" y="1852"/>
                </a:cubicBezTo>
                <a:cubicBezTo>
                  <a:pt x="646" y="1860"/>
                  <a:pt x="664" y="1867"/>
                  <a:pt x="682" y="1874"/>
                </a:cubicBezTo>
                <a:cubicBezTo>
                  <a:pt x="699" y="1881"/>
                  <a:pt x="717" y="1888"/>
                  <a:pt x="735" y="1895"/>
                </a:cubicBezTo>
                <a:cubicBezTo>
                  <a:pt x="877" y="1948"/>
                  <a:pt x="1027" y="1985"/>
                  <a:pt x="1178" y="2003"/>
                </a:cubicBezTo>
                <a:cubicBezTo>
                  <a:pt x="1221" y="2008"/>
                  <a:pt x="1265" y="2011"/>
                  <a:pt x="1309" y="2013"/>
                </a:cubicBezTo>
                <a:cubicBezTo>
                  <a:pt x="1341" y="2014"/>
                  <a:pt x="1341" y="2014"/>
                  <a:pt x="1341" y="2014"/>
                </a:cubicBezTo>
                <a:cubicBezTo>
                  <a:pt x="1347" y="2014"/>
                  <a:pt x="1352" y="2014"/>
                  <a:pt x="1358" y="2014"/>
                </a:cubicBezTo>
                <a:cubicBezTo>
                  <a:pt x="1374" y="2014"/>
                  <a:pt x="1374" y="2014"/>
                  <a:pt x="1374" y="2014"/>
                </a:cubicBezTo>
                <a:cubicBezTo>
                  <a:pt x="1407" y="2014"/>
                  <a:pt x="1407" y="2014"/>
                  <a:pt x="1407" y="2014"/>
                </a:cubicBezTo>
                <a:cubicBezTo>
                  <a:pt x="1439" y="2013"/>
                  <a:pt x="1439" y="2013"/>
                  <a:pt x="1439" y="2013"/>
                </a:cubicBezTo>
                <a:cubicBezTo>
                  <a:pt x="1445" y="2013"/>
                  <a:pt x="1451" y="2013"/>
                  <a:pt x="1456" y="2012"/>
                </a:cubicBezTo>
                <a:cubicBezTo>
                  <a:pt x="1473" y="2011"/>
                  <a:pt x="1473" y="2011"/>
                  <a:pt x="1473" y="2011"/>
                </a:cubicBezTo>
                <a:cubicBezTo>
                  <a:pt x="1484" y="2010"/>
                  <a:pt x="1495" y="2010"/>
                  <a:pt x="1507" y="2009"/>
                </a:cubicBezTo>
                <a:cubicBezTo>
                  <a:pt x="1529" y="2007"/>
                  <a:pt x="1551" y="2005"/>
                  <a:pt x="1573" y="2002"/>
                </a:cubicBezTo>
                <a:cubicBezTo>
                  <a:pt x="1626" y="1996"/>
                  <a:pt x="1678" y="1990"/>
                  <a:pt x="1730" y="1978"/>
                </a:cubicBezTo>
                <a:cubicBezTo>
                  <a:pt x="1775" y="1969"/>
                  <a:pt x="1820" y="1957"/>
                  <a:pt x="1865" y="1943"/>
                </a:cubicBezTo>
                <a:cubicBezTo>
                  <a:pt x="1881" y="1938"/>
                  <a:pt x="1881" y="1938"/>
                  <a:pt x="1881" y="1938"/>
                </a:cubicBezTo>
                <a:cubicBezTo>
                  <a:pt x="1898" y="1932"/>
                  <a:pt x="1898" y="1932"/>
                  <a:pt x="1898" y="1932"/>
                </a:cubicBezTo>
                <a:cubicBezTo>
                  <a:pt x="1909" y="1929"/>
                  <a:pt x="1920" y="1925"/>
                  <a:pt x="1931" y="1921"/>
                </a:cubicBezTo>
                <a:cubicBezTo>
                  <a:pt x="1964" y="1909"/>
                  <a:pt x="1964" y="1909"/>
                  <a:pt x="1964" y="1909"/>
                </a:cubicBezTo>
                <a:cubicBezTo>
                  <a:pt x="1975" y="1906"/>
                  <a:pt x="1986" y="1901"/>
                  <a:pt x="1997" y="1897"/>
                </a:cubicBezTo>
                <a:cubicBezTo>
                  <a:pt x="2031" y="1884"/>
                  <a:pt x="2066" y="1870"/>
                  <a:pt x="2100" y="1855"/>
                </a:cubicBezTo>
                <a:cubicBezTo>
                  <a:pt x="2117" y="1848"/>
                  <a:pt x="2134" y="1840"/>
                  <a:pt x="2150" y="1832"/>
                </a:cubicBezTo>
                <a:cubicBezTo>
                  <a:pt x="2176" y="1820"/>
                  <a:pt x="2176" y="1820"/>
                  <a:pt x="2176" y="1820"/>
                </a:cubicBezTo>
                <a:cubicBezTo>
                  <a:pt x="2200" y="1807"/>
                  <a:pt x="2200" y="1807"/>
                  <a:pt x="2200" y="1807"/>
                </a:cubicBezTo>
                <a:cubicBezTo>
                  <a:pt x="2266" y="1771"/>
                  <a:pt x="2328" y="1730"/>
                  <a:pt x="2386" y="1682"/>
                </a:cubicBezTo>
                <a:cubicBezTo>
                  <a:pt x="2425" y="1649"/>
                  <a:pt x="2463" y="1614"/>
                  <a:pt x="2498" y="1576"/>
                </a:cubicBezTo>
                <a:cubicBezTo>
                  <a:pt x="2533" y="1538"/>
                  <a:pt x="2565" y="1498"/>
                  <a:pt x="2595" y="1456"/>
                </a:cubicBezTo>
                <a:cubicBezTo>
                  <a:pt x="2665" y="1358"/>
                  <a:pt x="2720" y="1249"/>
                  <a:pt x="2754" y="1132"/>
                </a:cubicBezTo>
                <a:cubicBezTo>
                  <a:pt x="2763" y="1102"/>
                  <a:pt x="2770" y="1071"/>
                  <a:pt x="2776" y="1040"/>
                </a:cubicBezTo>
                <a:cubicBezTo>
                  <a:pt x="2782" y="1008"/>
                  <a:pt x="2786" y="977"/>
                  <a:pt x="2789" y="945"/>
                </a:cubicBezTo>
                <a:cubicBezTo>
                  <a:pt x="2796" y="864"/>
                  <a:pt x="2792" y="782"/>
                  <a:pt x="2773" y="702"/>
                </a:cubicBezTo>
                <a:close/>
                <a:moveTo>
                  <a:pt x="2740" y="1028"/>
                </a:moveTo>
                <a:cubicBezTo>
                  <a:pt x="2727" y="1100"/>
                  <a:pt x="2704" y="1171"/>
                  <a:pt x="2675" y="1238"/>
                </a:cubicBezTo>
                <a:cubicBezTo>
                  <a:pt x="2623" y="1356"/>
                  <a:pt x="2550" y="1465"/>
                  <a:pt x="2461" y="1558"/>
                </a:cubicBezTo>
                <a:cubicBezTo>
                  <a:pt x="2404" y="1618"/>
                  <a:pt x="2342" y="1672"/>
                  <a:pt x="2274" y="1718"/>
                </a:cubicBezTo>
                <a:cubicBezTo>
                  <a:pt x="2240" y="1741"/>
                  <a:pt x="2204" y="1762"/>
                  <a:pt x="2168" y="1781"/>
                </a:cubicBezTo>
                <a:cubicBezTo>
                  <a:pt x="2159" y="1786"/>
                  <a:pt x="2150" y="1791"/>
                  <a:pt x="2141" y="1795"/>
                </a:cubicBezTo>
                <a:cubicBezTo>
                  <a:pt x="2132" y="1800"/>
                  <a:pt x="2122" y="1804"/>
                  <a:pt x="2113" y="1808"/>
                </a:cubicBezTo>
                <a:cubicBezTo>
                  <a:pt x="2103" y="1813"/>
                  <a:pt x="2094" y="1817"/>
                  <a:pt x="2084" y="1821"/>
                </a:cubicBezTo>
                <a:cubicBezTo>
                  <a:pt x="2056" y="1834"/>
                  <a:pt x="2056" y="1834"/>
                  <a:pt x="2056" y="1834"/>
                </a:cubicBezTo>
                <a:cubicBezTo>
                  <a:pt x="1970" y="1871"/>
                  <a:pt x="1881" y="1900"/>
                  <a:pt x="1790" y="1923"/>
                </a:cubicBezTo>
                <a:cubicBezTo>
                  <a:pt x="1735" y="1937"/>
                  <a:pt x="1679" y="1951"/>
                  <a:pt x="1622" y="1959"/>
                </a:cubicBezTo>
                <a:cubicBezTo>
                  <a:pt x="1562" y="1968"/>
                  <a:pt x="1501" y="1973"/>
                  <a:pt x="1440" y="1975"/>
                </a:cubicBezTo>
                <a:cubicBezTo>
                  <a:pt x="1386" y="1977"/>
                  <a:pt x="1332" y="1977"/>
                  <a:pt x="1279" y="1973"/>
                </a:cubicBezTo>
                <a:cubicBezTo>
                  <a:pt x="1126" y="1964"/>
                  <a:pt x="975" y="1933"/>
                  <a:pt x="829" y="1886"/>
                </a:cubicBezTo>
                <a:cubicBezTo>
                  <a:pt x="787" y="1873"/>
                  <a:pt x="746" y="1858"/>
                  <a:pt x="705" y="1842"/>
                </a:cubicBezTo>
                <a:cubicBezTo>
                  <a:pt x="695" y="1838"/>
                  <a:pt x="685" y="1834"/>
                  <a:pt x="675" y="1830"/>
                </a:cubicBezTo>
                <a:cubicBezTo>
                  <a:pt x="665" y="1825"/>
                  <a:pt x="654" y="1821"/>
                  <a:pt x="644" y="1817"/>
                </a:cubicBezTo>
                <a:cubicBezTo>
                  <a:pt x="614" y="1804"/>
                  <a:pt x="614" y="1804"/>
                  <a:pt x="614" y="1804"/>
                </a:cubicBezTo>
                <a:cubicBezTo>
                  <a:pt x="599" y="1797"/>
                  <a:pt x="599" y="1797"/>
                  <a:pt x="599" y="1797"/>
                </a:cubicBezTo>
                <a:cubicBezTo>
                  <a:pt x="594" y="1795"/>
                  <a:pt x="590" y="1792"/>
                  <a:pt x="585" y="1790"/>
                </a:cubicBezTo>
                <a:cubicBezTo>
                  <a:pt x="522" y="1760"/>
                  <a:pt x="465" y="1719"/>
                  <a:pt x="412" y="1673"/>
                </a:cubicBezTo>
                <a:cubicBezTo>
                  <a:pt x="356" y="1625"/>
                  <a:pt x="305" y="1570"/>
                  <a:pt x="260" y="1511"/>
                </a:cubicBezTo>
                <a:cubicBezTo>
                  <a:pt x="215" y="1452"/>
                  <a:pt x="176" y="1388"/>
                  <a:pt x="143" y="1321"/>
                </a:cubicBezTo>
                <a:cubicBezTo>
                  <a:pt x="123" y="1280"/>
                  <a:pt x="105" y="1237"/>
                  <a:pt x="90" y="1193"/>
                </a:cubicBezTo>
                <a:cubicBezTo>
                  <a:pt x="76" y="1150"/>
                  <a:pt x="64" y="1105"/>
                  <a:pt x="55" y="1060"/>
                </a:cubicBezTo>
                <a:cubicBezTo>
                  <a:pt x="46" y="1015"/>
                  <a:pt x="41" y="969"/>
                  <a:pt x="40" y="924"/>
                </a:cubicBezTo>
                <a:cubicBezTo>
                  <a:pt x="40" y="918"/>
                  <a:pt x="40" y="912"/>
                  <a:pt x="40" y="906"/>
                </a:cubicBezTo>
                <a:cubicBezTo>
                  <a:pt x="40" y="889"/>
                  <a:pt x="40" y="889"/>
                  <a:pt x="40" y="889"/>
                </a:cubicBezTo>
                <a:cubicBezTo>
                  <a:pt x="40" y="878"/>
                  <a:pt x="41" y="866"/>
                  <a:pt x="41" y="855"/>
                </a:cubicBezTo>
                <a:cubicBezTo>
                  <a:pt x="42" y="844"/>
                  <a:pt x="43" y="832"/>
                  <a:pt x="44" y="821"/>
                </a:cubicBezTo>
                <a:cubicBezTo>
                  <a:pt x="46" y="804"/>
                  <a:pt x="46" y="804"/>
                  <a:pt x="46" y="804"/>
                </a:cubicBezTo>
                <a:cubicBezTo>
                  <a:pt x="47" y="798"/>
                  <a:pt x="48" y="793"/>
                  <a:pt x="49" y="787"/>
                </a:cubicBezTo>
                <a:cubicBezTo>
                  <a:pt x="66" y="678"/>
                  <a:pt x="111" y="574"/>
                  <a:pt x="179" y="487"/>
                </a:cubicBezTo>
                <a:cubicBezTo>
                  <a:pt x="241" y="406"/>
                  <a:pt x="322" y="340"/>
                  <a:pt x="412" y="289"/>
                </a:cubicBezTo>
                <a:cubicBezTo>
                  <a:pt x="454" y="265"/>
                  <a:pt x="498" y="244"/>
                  <a:pt x="544" y="226"/>
                </a:cubicBezTo>
                <a:cubicBezTo>
                  <a:pt x="561" y="219"/>
                  <a:pt x="561" y="219"/>
                  <a:pt x="561" y="219"/>
                </a:cubicBezTo>
                <a:cubicBezTo>
                  <a:pt x="578" y="213"/>
                  <a:pt x="578" y="213"/>
                  <a:pt x="578" y="213"/>
                </a:cubicBezTo>
                <a:cubicBezTo>
                  <a:pt x="595" y="207"/>
                  <a:pt x="595" y="207"/>
                  <a:pt x="595" y="207"/>
                </a:cubicBezTo>
                <a:cubicBezTo>
                  <a:pt x="601" y="205"/>
                  <a:pt x="607" y="202"/>
                  <a:pt x="613" y="201"/>
                </a:cubicBezTo>
                <a:cubicBezTo>
                  <a:pt x="648" y="189"/>
                  <a:pt x="648" y="189"/>
                  <a:pt x="648" y="189"/>
                </a:cubicBezTo>
                <a:cubicBezTo>
                  <a:pt x="660" y="186"/>
                  <a:pt x="672" y="182"/>
                  <a:pt x="684" y="179"/>
                </a:cubicBezTo>
                <a:cubicBezTo>
                  <a:pt x="752" y="158"/>
                  <a:pt x="821" y="139"/>
                  <a:pt x="890" y="122"/>
                </a:cubicBezTo>
                <a:cubicBezTo>
                  <a:pt x="891" y="127"/>
                  <a:pt x="899" y="135"/>
                  <a:pt x="902" y="136"/>
                </a:cubicBezTo>
                <a:cubicBezTo>
                  <a:pt x="915" y="140"/>
                  <a:pt x="938" y="133"/>
                  <a:pt x="948" y="130"/>
                </a:cubicBezTo>
                <a:cubicBezTo>
                  <a:pt x="959" y="127"/>
                  <a:pt x="970" y="124"/>
                  <a:pt x="980" y="121"/>
                </a:cubicBezTo>
                <a:cubicBezTo>
                  <a:pt x="985" y="120"/>
                  <a:pt x="989" y="118"/>
                  <a:pt x="994" y="117"/>
                </a:cubicBezTo>
                <a:cubicBezTo>
                  <a:pt x="999" y="116"/>
                  <a:pt x="1004" y="114"/>
                  <a:pt x="1008" y="113"/>
                </a:cubicBezTo>
                <a:cubicBezTo>
                  <a:pt x="1018" y="111"/>
                  <a:pt x="1027" y="108"/>
                  <a:pt x="1037" y="106"/>
                </a:cubicBezTo>
                <a:cubicBezTo>
                  <a:pt x="1047" y="103"/>
                  <a:pt x="1057" y="101"/>
                  <a:pt x="1069" y="98"/>
                </a:cubicBezTo>
                <a:cubicBezTo>
                  <a:pt x="1092" y="92"/>
                  <a:pt x="1116" y="88"/>
                  <a:pt x="1139" y="83"/>
                </a:cubicBezTo>
                <a:cubicBezTo>
                  <a:pt x="1151" y="81"/>
                  <a:pt x="1163" y="79"/>
                  <a:pt x="1175" y="77"/>
                </a:cubicBezTo>
                <a:cubicBezTo>
                  <a:pt x="1193" y="74"/>
                  <a:pt x="1193" y="74"/>
                  <a:pt x="1193" y="74"/>
                </a:cubicBezTo>
                <a:cubicBezTo>
                  <a:pt x="1210" y="71"/>
                  <a:pt x="1210" y="71"/>
                  <a:pt x="1210" y="71"/>
                </a:cubicBezTo>
                <a:cubicBezTo>
                  <a:pt x="1246" y="66"/>
                  <a:pt x="1246" y="66"/>
                  <a:pt x="1246" y="66"/>
                </a:cubicBezTo>
                <a:cubicBezTo>
                  <a:pt x="1281" y="62"/>
                  <a:pt x="1281" y="62"/>
                  <a:pt x="1281" y="62"/>
                </a:cubicBezTo>
                <a:cubicBezTo>
                  <a:pt x="1287" y="61"/>
                  <a:pt x="1293" y="60"/>
                  <a:pt x="1299" y="60"/>
                </a:cubicBezTo>
                <a:cubicBezTo>
                  <a:pt x="1317" y="58"/>
                  <a:pt x="1317" y="58"/>
                  <a:pt x="1317" y="58"/>
                </a:cubicBezTo>
                <a:cubicBezTo>
                  <a:pt x="1329" y="57"/>
                  <a:pt x="1341" y="56"/>
                  <a:pt x="1353" y="55"/>
                </a:cubicBezTo>
                <a:cubicBezTo>
                  <a:pt x="1434" y="49"/>
                  <a:pt x="1515" y="48"/>
                  <a:pt x="1596" y="51"/>
                </a:cubicBezTo>
                <a:cubicBezTo>
                  <a:pt x="1606" y="52"/>
                  <a:pt x="1616" y="52"/>
                  <a:pt x="1627" y="53"/>
                </a:cubicBezTo>
                <a:cubicBezTo>
                  <a:pt x="1665" y="58"/>
                  <a:pt x="1704" y="63"/>
                  <a:pt x="1742" y="71"/>
                </a:cubicBezTo>
                <a:cubicBezTo>
                  <a:pt x="1761" y="74"/>
                  <a:pt x="1780" y="79"/>
                  <a:pt x="1799" y="84"/>
                </a:cubicBezTo>
                <a:cubicBezTo>
                  <a:pt x="1808" y="86"/>
                  <a:pt x="1818" y="89"/>
                  <a:pt x="1827" y="92"/>
                </a:cubicBezTo>
                <a:cubicBezTo>
                  <a:pt x="1837" y="94"/>
                  <a:pt x="1846" y="97"/>
                  <a:pt x="1855" y="100"/>
                </a:cubicBezTo>
                <a:cubicBezTo>
                  <a:pt x="1974" y="137"/>
                  <a:pt x="2086" y="191"/>
                  <a:pt x="2198" y="250"/>
                </a:cubicBezTo>
                <a:cubicBezTo>
                  <a:pt x="2212" y="257"/>
                  <a:pt x="2225" y="264"/>
                  <a:pt x="2239" y="271"/>
                </a:cubicBezTo>
                <a:cubicBezTo>
                  <a:pt x="2254" y="278"/>
                  <a:pt x="2270" y="286"/>
                  <a:pt x="2291" y="294"/>
                </a:cubicBezTo>
                <a:cubicBezTo>
                  <a:pt x="2328" y="305"/>
                  <a:pt x="2322" y="285"/>
                  <a:pt x="2300" y="265"/>
                </a:cubicBezTo>
                <a:cubicBezTo>
                  <a:pt x="2303" y="267"/>
                  <a:pt x="2302" y="266"/>
                  <a:pt x="2290" y="257"/>
                </a:cubicBezTo>
                <a:cubicBezTo>
                  <a:pt x="2282" y="253"/>
                  <a:pt x="2253" y="234"/>
                  <a:pt x="2236" y="225"/>
                </a:cubicBezTo>
                <a:cubicBezTo>
                  <a:pt x="2197" y="203"/>
                  <a:pt x="2157" y="182"/>
                  <a:pt x="2116" y="162"/>
                </a:cubicBezTo>
                <a:cubicBezTo>
                  <a:pt x="2081" y="145"/>
                  <a:pt x="2046" y="129"/>
                  <a:pt x="2009" y="114"/>
                </a:cubicBezTo>
                <a:cubicBezTo>
                  <a:pt x="2012" y="114"/>
                  <a:pt x="2014" y="115"/>
                  <a:pt x="2017" y="116"/>
                </a:cubicBezTo>
                <a:cubicBezTo>
                  <a:pt x="2076" y="132"/>
                  <a:pt x="2134" y="152"/>
                  <a:pt x="2191" y="174"/>
                </a:cubicBezTo>
                <a:cubicBezTo>
                  <a:pt x="2255" y="199"/>
                  <a:pt x="2318" y="228"/>
                  <a:pt x="2377" y="262"/>
                </a:cubicBezTo>
                <a:cubicBezTo>
                  <a:pt x="2407" y="279"/>
                  <a:pt x="2436" y="298"/>
                  <a:pt x="2464" y="317"/>
                </a:cubicBezTo>
                <a:cubicBezTo>
                  <a:pt x="2491" y="337"/>
                  <a:pt x="2518" y="359"/>
                  <a:pt x="2543" y="382"/>
                </a:cubicBezTo>
                <a:cubicBezTo>
                  <a:pt x="2603" y="438"/>
                  <a:pt x="2652" y="505"/>
                  <a:pt x="2688" y="578"/>
                </a:cubicBezTo>
                <a:cubicBezTo>
                  <a:pt x="2723" y="650"/>
                  <a:pt x="2744" y="730"/>
                  <a:pt x="2751" y="810"/>
                </a:cubicBezTo>
                <a:cubicBezTo>
                  <a:pt x="2758" y="883"/>
                  <a:pt x="2754" y="956"/>
                  <a:pt x="2740" y="1028"/>
                </a:cubicBezTo>
                <a:close/>
              </a:path>
            </a:pathLst>
          </a:custGeom>
          <a:solidFill>
            <a:schemeClr val="accent1">
              <a:lumMod val="40000"/>
              <a:lumOff val="60000"/>
            </a:schemeClr>
          </a:solidFill>
          <a:ln>
            <a:noFill/>
          </a:ln>
          <a:effec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8" name="Freeform 8"/>
          <p:cNvSpPr>
            <a:spLocks noEditPoints="1"/>
          </p:cNvSpPr>
          <p:nvPr/>
        </p:nvSpPr>
        <p:spPr bwMode="auto">
          <a:xfrm>
            <a:off x="676274" y="1860551"/>
            <a:ext cx="6267451" cy="3167780"/>
          </a:xfrm>
          <a:custGeom>
            <a:avLst/>
            <a:gdLst>
              <a:gd name="T0" fmla="*/ 3839 w 3855"/>
              <a:gd name="T1" fmla="*/ 973 h 1948"/>
              <a:gd name="T2" fmla="*/ 3816 w 3855"/>
              <a:gd name="T3" fmla="*/ 907 h 1948"/>
              <a:gd name="T4" fmla="*/ 3766 w 3855"/>
              <a:gd name="T5" fmla="*/ 819 h 1948"/>
              <a:gd name="T6" fmla="*/ 3671 w 3855"/>
              <a:gd name="T7" fmla="*/ 708 h 1948"/>
              <a:gd name="T8" fmla="*/ 3616 w 3855"/>
              <a:gd name="T9" fmla="*/ 659 h 1948"/>
              <a:gd name="T10" fmla="*/ 3559 w 3855"/>
              <a:gd name="T11" fmla="*/ 614 h 1948"/>
              <a:gd name="T12" fmla="*/ 3208 w 3855"/>
              <a:gd name="T13" fmla="*/ 368 h 1948"/>
              <a:gd name="T14" fmla="*/ 2794 w 3855"/>
              <a:gd name="T15" fmla="*/ 152 h 1948"/>
              <a:gd name="T16" fmla="*/ 2639 w 3855"/>
              <a:gd name="T17" fmla="*/ 96 h 1948"/>
              <a:gd name="T18" fmla="*/ 2534 w 3855"/>
              <a:gd name="T19" fmla="*/ 64 h 1948"/>
              <a:gd name="T20" fmla="*/ 2426 w 3855"/>
              <a:gd name="T21" fmla="*/ 39 h 1948"/>
              <a:gd name="T22" fmla="*/ 2088 w 3855"/>
              <a:gd name="T23" fmla="*/ 0 h 1948"/>
              <a:gd name="T24" fmla="*/ 1973 w 3855"/>
              <a:gd name="T25" fmla="*/ 3 h 1948"/>
              <a:gd name="T26" fmla="*/ 1298 w 3855"/>
              <a:gd name="T27" fmla="*/ 175 h 1948"/>
              <a:gd name="T28" fmla="*/ 1212 w 3855"/>
              <a:gd name="T29" fmla="*/ 214 h 1948"/>
              <a:gd name="T30" fmla="*/ 380 w 3855"/>
              <a:gd name="T31" fmla="*/ 641 h 1948"/>
              <a:gd name="T32" fmla="*/ 152 w 3855"/>
              <a:gd name="T33" fmla="*/ 887 h 1948"/>
              <a:gd name="T34" fmla="*/ 16 w 3855"/>
              <a:gd name="T35" fmla="*/ 1178 h 1948"/>
              <a:gd name="T36" fmla="*/ 4 w 3855"/>
              <a:gd name="T37" fmla="*/ 1366 h 1948"/>
              <a:gd name="T38" fmla="*/ 47 w 3855"/>
              <a:gd name="T39" fmla="*/ 1517 h 1948"/>
              <a:gd name="T40" fmla="*/ 100 w 3855"/>
              <a:gd name="T41" fmla="*/ 1595 h 1948"/>
              <a:gd name="T42" fmla="*/ 246 w 3855"/>
              <a:gd name="T43" fmla="*/ 1704 h 1948"/>
              <a:gd name="T44" fmla="*/ 309 w 3855"/>
              <a:gd name="T45" fmla="*/ 1730 h 1948"/>
              <a:gd name="T46" fmla="*/ 948 w 3855"/>
              <a:gd name="T47" fmla="*/ 1882 h 1948"/>
              <a:gd name="T48" fmla="*/ 2055 w 3855"/>
              <a:gd name="T49" fmla="*/ 1943 h 1948"/>
              <a:gd name="T50" fmla="*/ 2726 w 3855"/>
              <a:gd name="T51" fmla="*/ 1892 h 1948"/>
              <a:gd name="T52" fmla="*/ 3317 w 3855"/>
              <a:gd name="T53" fmla="*/ 1746 h 1948"/>
              <a:gd name="T54" fmla="*/ 3686 w 3855"/>
              <a:gd name="T55" fmla="*/ 1478 h 1948"/>
              <a:gd name="T56" fmla="*/ 3853 w 3855"/>
              <a:gd name="T57" fmla="*/ 1056 h 1948"/>
              <a:gd name="T58" fmla="*/ 2146 w 3855"/>
              <a:gd name="T59" fmla="*/ 40 h 1948"/>
              <a:gd name="T60" fmla="*/ 2230 w 3855"/>
              <a:gd name="T61" fmla="*/ 46 h 1948"/>
              <a:gd name="T62" fmla="*/ 1746 w 3855"/>
              <a:gd name="T63" fmla="*/ 91 h 1948"/>
              <a:gd name="T64" fmla="*/ 1535 w 3855"/>
              <a:gd name="T65" fmla="*/ 128 h 1948"/>
              <a:gd name="T66" fmla="*/ 3647 w 3855"/>
              <a:gd name="T67" fmla="*/ 1463 h 1948"/>
              <a:gd name="T68" fmla="*/ 3384 w 3855"/>
              <a:gd name="T69" fmla="*/ 1671 h 1948"/>
              <a:gd name="T70" fmla="*/ 3284 w 3855"/>
              <a:gd name="T71" fmla="*/ 1719 h 1948"/>
              <a:gd name="T72" fmla="*/ 2597 w 3855"/>
              <a:gd name="T73" fmla="*/ 1870 h 1948"/>
              <a:gd name="T74" fmla="*/ 1607 w 3855"/>
              <a:gd name="T75" fmla="*/ 1901 h 1948"/>
              <a:gd name="T76" fmla="*/ 1021 w 3855"/>
              <a:gd name="T77" fmla="*/ 1852 h 1948"/>
              <a:gd name="T78" fmla="*/ 476 w 3855"/>
              <a:gd name="T79" fmla="*/ 1744 h 1948"/>
              <a:gd name="T80" fmla="*/ 275 w 3855"/>
              <a:gd name="T81" fmla="*/ 1675 h 1948"/>
              <a:gd name="T82" fmla="*/ 173 w 3855"/>
              <a:gd name="T83" fmla="*/ 1614 h 1948"/>
              <a:gd name="T84" fmla="*/ 40 w 3855"/>
              <a:gd name="T85" fmla="*/ 1335 h 1948"/>
              <a:gd name="T86" fmla="*/ 405 w 3855"/>
              <a:gd name="T87" fmla="*/ 673 h 1948"/>
              <a:gd name="T88" fmla="*/ 1016 w 3855"/>
              <a:gd name="T89" fmla="*/ 337 h 1948"/>
              <a:gd name="T90" fmla="*/ 1113 w 3855"/>
              <a:gd name="T91" fmla="*/ 305 h 1948"/>
              <a:gd name="T92" fmla="*/ 1467 w 3855"/>
              <a:gd name="T93" fmla="*/ 191 h 1948"/>
              <a:gd name="T94" fmla="*/ 2105 w 3855"/>
              <a:gd name="T95" fmla="*/ 92 h 1948"/>
              <a:gd name="T96" fmla="*/ 2583 w 3855"/>
              <a:gd name="T97" fmla="*/ 130 h 1948"/>
              <a:gd name="T98" fmla="*/ 2672 w 3855"/>
              <a:gd name="T99" fmla="*/ 150 h 1948"/>
              <a:gd name="T100" fmla="*/ 2750 w 3855"/>
              <a:gd name="T101" fmla="*/ 177 h 1948"/>
              <a:gd name="T102" fmla="*/ 3018 w 3855"/>
              <a:gd name="T103" fmla="*/ 303 h 1948"/>
              <a:gd name="T104" fmla="*/ 3673 w 3855"/>
              <a:gd name="T105" fmla="*/ 763 h 1948"/>
              <a:gd name="T106" fmla="*/ 3782 w 3855"/>
              <a:gd name="T107" fmla="*/ 926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55" h="1948">
                <a:moveTo>
                  <a:pt x="3853" y="1056"/>
                </a:moveTo>
                <a:cubicBezTo>
                  <a:pt x="3852" y="1037"/>
                  <a:pt x="3850" y="1019"/>
                  <a:pt x="3846" y="1000"/>
                </a:cubicBezTo>
                <a:cubicBezTo>
                  <a:pt x="3844" y="991"/>
                  <a:pt x="3841" y="982"/>
                  <a:pt x="3839" y="973"/>
                </a:cubicBezTo>
                <a:cubicBezTo>
                  <a:pt x="3837" y="964"/>
                  <a:pt x="3834" y="955"/>
                  <a:pt x="3831" y="946"/>
                </a:cubicBezTo>
                <a:cubicBezTo>
                  <a:pt x="3828" y="937"/>
                  <a:pt x="3825" y="929"/>
                  <a:pt x="3821" y="920"/>
                </a:cubicBezTo>
                <a:cubicBezTo>
                  <a:pt x="3820" y="916"/>
                  <a:pt x="3818" y="912"/>
                  <a:pt x="3816" y="907"/>
                </a:cubicBezTo>
                <a:cubicBezTo>
                  <a:pt x="3814" y="903"/>
                  <a:pt x="3812" y="899"/>
                  <a:pt x="3810" y="895"/>
                </a:cubicBezTo>
                <a:cubicBezTo>
                  <a:pt x="3802" y="877"/>
                  <a:pt x="3792" y="860"/>
                  <a:pt x="3782" y="843"/>
                </a:cubicBezTo>
                <a:cubicBezTo>
                  <a:pt x="3777" y="835"/>
                  <a:pt x="3772" y="827"/>
                  <a:pt x="3766" y="819"/>
                </a:cubicBezTo>
                <a:cubicBezTo>
                  <a:pt x="3763" y="815"/>
                  <a:pt x="3760" y="811"/>
                  <a:pt x="3758" y="807"/>
                </a:cubicBezTo>
                <a:cubicBezTo>
                  <a:pt x="3749" y="795"/>
                  <a:pt x="3749" y="795"/>
                  <a:pt x="3749" y="795"/>
                </a:cubicBezTo>
                <a:cubicBezTo>
                  <a:pt x="3725" y="764"/>
                  <a:pt x="3699" y="735"/>
                  <a:pt x="3671" y="708"/>
                </a:cubicBezTo>
                <a:cubicBezTo>
                  <a:pt x="3663" y="700"/>
                  <a:pt x="3653" y="692"/>
                  <a:pt x="3644" y="683"/>
                </a:cubicBezTo>
                <a:cubicBezTo>
                  <a:pt x="3631" y="671"/>
                  <a:pt x="3631" y="671"/>
                  <a:pt x="3631" y="671"/>
                </a:cubicBezTo>
                <a:cubicBezTo>
                  <a:pt x="3626" y="667"/>
                  <a:pt x="3621" y="663"/>
                  <a:pt x="3616" y="659"/>
                </a:cubicBezTo>
                <a:cubicBezTo>
                  <a:pt x="3602" y="647"/>
                  <a:pt x="3602" y="647"/>
                  <a:pt x="3602" y="647"/>
                </a:cubicBezTo>
                <a:cubicBezTo>
                  <a:pt x="3588" y="636"/>
                  <a:pt x="3588" y="636"/>
                  <a:pt x="3588" y="636"/>
                </a:cubicBezTo>
                <a:cubicBezTo>
                  <a:pt x="3578" y="628"/>
                  <a:pt x="3568" y="621"/>
                  <a:pt x="3559" y="614"/>
                </a:cubicBezTo>
                <a:cubicBezTo>
                  <a:pt x="3501" y="570"/>
                  <a:pt x="3501" y="570"/>
                  <a:pt x="3501" y="570"/>
                </a:cubicBezTo>
                <a:cubicBezTo>
                  <a:pt x="3442" y="527"/>
                  <a:pt x="3442" y="527"/>
                  <a:pt x="3442" y="527"/>
                </a:cubicBezTo>
                <a:cubicBezTo>
                  <a:pt x="3366" y="472"/>
                  <a:pt x="3288" y="419"/>
                  <a:pt x="3208" y="368"/>
                </a:cubicBezTo>
                <a:cubicBezTo>
                  <a:pt x="3091" y="296"/>
                  <a:pt x="2970" y="230"/>
                  <a:pt x="2844" y="174"/>
                </a:cubicBezTo>
                <a:cubicBezTo>
                  <a:pt x="2836" y="170"/>
                  <a:pt x="2827" y="166"/>
                  <a:pt x="2819" y="163"/>
                </a:cubicBezTo>
                <a:cubicBezTo>
                  <a:pt x="2794" y="152"/>
                  <a:pt x="2794" y="152"/>
                  <a:pt x="2794" y="152"/>
                </a:cubicBezTo>
                <a:cubicBezTo>
                  <a:pt x="2777" y="145"/>
                  <a:pt x="2760" y="138"/>
                  <a:pt x="2743" y="132"/>
                </a:cubicBezTo>
                <a:cubicBezTo>
                  <a:pt x="2691" y="113"/>
                  <a:pt x="2691" y="113"/>
                  <a:pt x="2691" y="113"/>
                </a:cubicBezTo>
                <a:cubicBezTo>
                  <a:pt x="2674" y="107"/>
                  <a:pt x="2657" y="102"/>
                  <a:pt x="2639" y="96"/>
                </a:cubicBezTo>
                <a:cubicBezTo>
                  <a:pt x="2613" y="87"/>
                  <a:pt x="2613" y="87"/>
                  <a:pt x="2613" y="87"/>
                </a:cubicBezTo>
                <a:cubicBezTo>
                  <a:pt x="2604" y="84"/>
                  <a:pt x="2596" y="82"/>
                  <a:pt x="2587" y="79"/>
                </a:cubicBezTo>
                <a:cubicBezTo>
                  <a:pt x="2534" y="64"/>
                  <a:pt x="2534" y="64"/>
                  <a:pt x="2534" y="64"/>
                </a:cubicBezTo>
                <a:cubicBezTo>
                  <a:pt x="2480" y="51"/>
                  <a:pt x="2480" y="51"/>
                  <a:pt x="2480" y="51"/>
                </a:cubicBezTo>
                <a:cubicBezTo>
                  <a:pt x="2471" y="49"/>
                  <a:pt x="2462" y="47"/>
                  <a:pt x="2454" y="45"/>
                </a:cubicBezTo>
                <a:cubicBezTo>
                  <a:pt x="2426" y="39"/>
                  <a:pt x="2426" y="39"/>
                  <a:pt x="2426" y="39"/>
                </a:cubicBezTo>
                <a:cubicBezTo>
                  <a:pt x="2353" y="23"/>
                  <a:pt x="2277" y="13"/>
                  <a:pt x="2202" y="6"/>
                </a:cubicBezTo>
                <a:cubicBezTo>
                  <a:pt x="2145" y="2"/>
                  <a:pt x="2145" y="2"/>
                  <a:pt x="2145" y="2"/>
                </a:cubicBezTo>
                <a:cubicBezTo>
                  <a:pt x="2126" y="1"/>
                  <a:pt x="2107" y="1"/>
                  <a:pt x="2088" y="0"/>
                </a:cubicBezTo>
                <a:cubicBezTo>
                  <a:pt x="2078" y="0"/>
                  <a:pt x="2069" y="0"/>
                  <a:pt x="2059" y="0"/>
                </a:cubicBezTo>
                <a:cubicBezTo>
                  <a:pt x="2031" y="1"/>
                  <a:pt x="2031" y="1"/>
                  <a:pt x="2031" y="1"/>
                </a:cubicBezTo>
                <a:cubicBezTo>
                  <a:pt x="2012" y="1"/>
                  <a:pt x="1992" y="2"/>
                  <a:pt x="1973" y="3"/>
                </a:cubicBezTo>
                <a:cubicBezTo>
                  <a:pt x="1862" y="10"/>
                  <a:pt x="1751" y="28"/>
                  <a:pt x="1643" y="56"/>
                </a:cubicBezTo>
                <a:cubicBezTo>
                  <a:pt x="1535" y="84"/>
                  <a:pt x="1430" y="121"/>
                  <a:pt x="1328" y="163"/>
                </a:cubicBezTo>
                <a:cubicBezTo>
                  <a:pt x="1298" y="175"/>
                  <a:pt x="1298" y="175"/>
                  <a:pt x="1298" y="175"/>
                </a:cubicBezTo>
                <a:cubicBezTo>
                  <a:pt x="1294" y="177"/>
                  <a:pt x="1289" y="179"/>
                  <a:pt x="1284" y="181"/>
                </a:cubicBezTo>
                <a:cubicBezTo>
                  <a:pt x="1270" y="188"/>
                  <a:pt x="1270" y="188"/>
                  <a:pt x="1270" y="188"/>
                </a:cubicBezTo>
                <a:cubicBezTo>
                  <a:pt x="1251" y="197"/>
                  <a:pt x="1232" y="205"/>
                  <a:pt x="1212" y="214"/>
                </a:cubicBezTo>
                <a:cubicBezTo>
                  <a:pt x="1196" y="221"/>
                  <a:pt x="1180" y="229"/>
                  <a:pt x="1164" y="237"/>
                </a:cubicBezTo>
                <a:cubicBezTo>
                  <a:pt x="1013" y="289"/>
                  <a:pt x="865" y="351"/>
                  <a:pt x="722" y="423"/>
                </a:cubicBezTo>
                <a:cubicBezTo>
                  <a:pt x="601" y="483"/>
                  <a:pt x="484" y="554"/>
                  <a:pt x="380" y="641"/>
                </a:cubicBezTo>
                <a:cubicBezTo>
                  <a:pt x="337" y="677"/>
                  <a:pt x="296" y="715"/>
                  <a:pt x="258" y="756"/>
                </a:cubicBezTo>
                <a:cubicBezTo>
                  <a:pt x="238" y="777"/>
                  <a:pt x="220" y="798"/>
                  <a:pt x="202" y="819"/>
                </a:cubicBezTo>
                <a:cubicBezTo>
                  <a:pt x="185" y="841"/>
                  <a:pt x="168" y="864"/>
                  <a:pt x="152" y="887"/>
                </a:cubicBezTo>
                <a:cubicBezTo>
                  <a:pt x="121" y="931"/>
                  <a:pt x="93" y="977"/>
                  <a:pt x="70" y="1026"/>
                </a:cubicBezTo>
                <a:cubicBezTo>
                  <a:pt x="59" y="1050"/>
                  <a:pt x="48" y="1075"/>
                  <a:pt x="39" y="1101"/>
                </a:cubicBezTo>
                <a:cubicBezTo>
                  <a:pt x="30" y="1126"/>
                  <a:pt x="23" y="1152"/>
                  <a:pt x="16" y="1178"/>
                </a:cubicBezTo>
                <a:cubicBezTo>
                  <a:pt x="12" y="1199"/>
                  <a:pt x="8" y="1219"/>
                  <a:pt x="5" y="1240"/>
                </a:cubicBezTo>
                <a:cubicBezTo>
                  <a:pt x="3" y="1261"/>
                  <a:pt x="1" y="1282"/>
                  <a:pt x="1" y="1303"/>
                </a:cubicBezTo>
                <a:cubicBezTo>
                  <a:pt x="0" y="1324"/>
                  <a:pt x="1" y="1346"/>
                  <a:pt x="4" y="1366"/>
                </a:cubicBezTo>
                <a:cubicBezTo>
                  <a:pt x="6" y="1387"/>
                  <a:pt x="10" y="1408"/>
                  <a:pt x="15" y="1429"/>
                </a:cubicBezTo>
                <a:cubicBezTo>
                  <a:pt x="20" y="1449"/>
                  <a:pt x="26" y="1469"/>
                  <a:pt x="34" y="1488"/>
                </a:cubicBezTo>
                <a:cubicBezTo>
                  <a:pt x="38" y="1498"/>
                  <a:pt x="43" y="1508"/>
                  <a:pt x="47" y="1517"/>
                </a:cubicBezTo>
                <a:cubicBezTo>
                  <a:pt x="55" y="1531"/>
                  <a:pt x="55" y="1531"/>
                  <a:pt x="55" y="1531"/>
                </a:cubicBezTo>
                <a:cubicBezTo>
                  <a:pt x="57" y="1536"/>
                  <a:pt x="60" y="1540"/>
                  <a:pt x="63" y="1544"/>
                </a:cubicBezTo>
                <a:cubicBezTo>
                  <a:pt x="74" y="1562"/>
                  <a:pt x="86" y="1579"/>
                  <a:pt x="100" y="1595"/>
                </a:cubicBezTo>
                <a:cubicBezTo>
                  <a:pt x="113" y="1611"/>
                  <a:pt x="128" y="1626"/>
                  <a:pt x="144" y="1640"/>
                </a:cubicBezTo>
                <a:cubicBezTo>
                  <a:pt x="172" y="1663"/>
                  <a:pt x="202" y="1683"/>
                  <a:pt x="234" y="1698"/>
                </a:cubicBezTo>
                <a:cubicBezTo>
                  <a:pt x="246" y="1704"/>
                  <a:pt x="246" y="1704"/>
                  <a:pt x="246" y="1704"/>
                </a:cubicBezTo>
                <a:cubicBezTo>
                  <a:pt x="259" y="1710"/>
                  <a:pt x="259" y="1710"/>
                  <a:pt x="259" y="1710"/>
                </a:cubicBezTo>
                <a:cubicBezTo>
                  <a:pt x="267" y="1713"/>
                  <a:pt x="275" y="1717"/>
                  <a:pt x="284" y="1720"/>
                </a:cubicBezTo>
                <a:cubicBezTo>
                  <a:pt x="292" y="1723"/>
                  <a:pt x="301" y="1727"/>
                  <a:pt x="309" y="1730"/>
                </a:cubicBezTo>
                <a:cubicBezTo>
                  <a:pt x="334" y="1739"/>
                  <a:pt x="334" y="1739"/>
                  <a:pt x="334" y="1739"/>
                </a:cubicBezTo>
                <a:cubicBezTo>
                  <a:pt x="402" y="1763"/>
                  <a:pt x="471" y="1784"/>
                  <a:pt x="541" y="1802"/>
                </a:cubicBezTo>
                <a:cubicBezTo>
                  <a:pt x="675" y="1836"/>
                  <a:pt x="811" y="1861"/>
                  <a:pt x="948" y="1882"/>
                </a:cubicBezTo>
                <a:cubicBezTo>
                  <a:pt x="1039" y="1895"/>
                  <a:pt x="1131" y="1906"/>
                  <a:pt x="1223" y="1915"/>
                </a:cubicBezTo>
                <a:cubicBezTo>
                  <a:pt x="1315" y="1924"/>
                  <a:pt x="1407" y="1931"/>
                  <a:pt x="1499" y="1936"/>
                </a:cubicBezTo>
                <a:cubicBezTo>
                  <a:pt x="1684" y="1946"/>
                  <a:pt x="1870" y="1948"/>
                  <a:pt x="2055" y="1943"/>
                </a:cubicBezTo>
                <a:cubicBezTo>
                  <a:pt x="2161" y="1941"/>
                  <a:pt x="2267" y="1936"/>
                  <a:pt x="2372" y="1928"/>
                </a:cubicBezTo>
                <a:cubicBezTo>
                  <a:pt x="2427" y="1924"/>
                  <a:pt x="2481" y="1919"/>
                  <a:pt x="2535" y="1913"/>
                </a:cubicBezTo>
                <a:cubicBezTo>
                  <a:pt x="2599" y="1907"/>
                  <a:pt x="2662" y="1901"/>
                  <a:pt x="2726" y="1892"/>
                </a:cubicBezTo>
                <a:cubicBezTo>
                  <a:pt x="2838" y="1876"/>
                  <a:pt x="2949" y="1854"/>
                  <a:pt x="3058" y="1827"/>
                </a:cubicBezTo>
                <a:cubicBezTo>
                  <a:pt x="3102" y="1817"/>
                  <a:pt x="3146" y="1805"/>
                  <a:pt x="3189" y="1792"/>
                </a:cubicBezTo>
                <a:cubicBezTo>
                  <a:pt x="3232" y="1778"/>
                  <a:pt x="3275" y="1763"/>
                  <a:pt x="3317" y="1746"/>
                </a:cubicBezTo>
                <a:cubicBezTo>
                  <a:pt x="3358" y="1728"/>
                  <a:pt x="3399" y="1708"/>
                  <a:pt x="3438" y="1684"/>
                </a:cubicBezTo>
                <a:cubicBezTo>
                  <a:pt x="3476" y="1660"/>
                  <a:pt x="3513" y="1634"/>
                  <a:pt x="3549" y="1606"/>
                </a:cubicBezTo>
                <a:cubicBezTo>
                  <a:pt x="3598" y="1567"/>
                  <a:pt x="3644" y="1525"/>
                  <a:pt x="3686" y="1478"/>
                </a:cubicBezTo>
                <a:cubicBezTo>
                  <a:pt x="3727" y="1431"/>
                  <a:pt x="3764" y="1379"/>
                  <a:pt x="3793" y="1323"/>
                </a:cubicBezTo>
                <a:cubicBezTo>
                  <a:pt x="3827" y="1258"/>
                  <a:pt x="3850" y="1186"/>
                  <a:pt x="3854" y="1111"/>
                </a:cubicBezTo>
                <a:cubicBezTo>
                  <a:pt x="3855" y="1093"/>
                  <a:pt x="3855" y="1074"/>
                  <a:pt x="3853" y="1056"/>
                </a:cubicBezTo>
                <a:close/>
                <a:moveTo>
                  <a:pt x="1823" y="59"/>
                </a:moveTo>
                <a:cubicBezTo>
                  <a:pt x="1921" y="43"/>
                  <a:pt x="2019" y="37"/>
                  <a:pt x="2118" y="39"/>
                </a:cubicBezTo>
                <a:cubicBezTo>
                  <a:pt x="2127" y="39"/>
                  <a:pt x="2136" y="39"/>
                  <a:pt x="2146" y="40"/>
                </a:cubicBezTo>
                <a:cubicBezTo>
                  <a:pt x="2174" y="41"/>
                  <a:pt x="2174" y="41"/>
                  <a:pt x="2174" y="41"/>
                </a:cubicBezTo>
                <a:cubicBezTo>
                  <a:pt x="2202" y="43"/>
                  <a:pt x="2202" y="43"/>
                  <a:pt x="2202" y="43"/>
                </a:cubicBezTo>
                <a:cubicBezTo>
                  <a:pt x="2211" y="44"/>
                  <a:pt x="2220" y="44"/>
                  <a:pt x="2230" y="46"/>
                </a:cubicBezTo>
                <a:cubicBezTo>
                  <a:pt x="2283" y="52"/>
                  <a:pt x="2283" y="52"/>
                  <a:pt x="2283" y="52"/>
                </a:cubicBezTo>
                <a:cubicBezTo>
                  <a:pt x="2267" y="51"/>
                  <a:pt x="2267" y="51"/>
                  <a:pt x="2267" y="51"/>
                </a:cubicBezTo>
                <a:cubicBezTo>
                  <a:pt x="2094" y="47"/>
                  <a:pt x="1919" y="63"/>
                  <a:pt x="1746" y="91"/>
                </a:cubicBezTo>
                <a:cubicBezTo>
                  <a:pt x="1662" y="105"/>
                  <a:pt x="1579" y="122"/>
                  <a:pt x="1496" y="141"/>
                </a:cubicBezTo>
                <a:cubicBezTo>
                  <a:pt x="1493" y="142"/>
                  <a:pt x="1489" y="143"/>
                  <a:pt x="1486" y="144"/>
                </a:cubicBezTo>
                <a:cubicBezTo>
                  <a:pt x="1502" y="138"/>
                  <a:pt x="1519" y="133"/>
                  <a:pt x="1535" y="128"/>
                </a:cubicBezTo>
                <a:cubicBezTo>
                  <a:pt x="1629" y="98"/>
                  <a:pt x="1726" y="74"/>
                  <a:pt x="1823" y="59"/>
                </a:cubicBezTo>
                <a:close/>
                <a:moveTo>
                  <a:pt x="3775" y="1271"/>
                </a:moveTo>
                <a:cubicBezTo>
                  <a:pt x="3744" y="1341"/>
                  <a:pt x="3699" y="1405"/>
                  <a:pt x="3647" y="1463"/>
                </a:cubicBezTo>
                <a:cubicBezTo>
                  <a:pt x="3580" y="1536"/>
                  <a:pt x="3501" y="1599"/>
                  <a:pt x="3416" y="1652"/>
                </a:cubicBezTo>
                <a:cubicBezTo>
                  <a:pt x="3411" y="1655"/>
                  <a:pt x="3406" y="1659"/>
                  <a:pt x="3400" y="1662"/>
                </a:cubicBezTo>
                <a:cubicBezTo>
                  <a:pt x="3384" y="1671"/>
                  <a:pt x="3384" y="1671"/>
                  <a:pt x="3384" y="1671"/>
                </a:cubicBezTo>
                <a:cubicBezTo>
                  <a:pt x="3379" y="1674"/>
                  <a:pt x="3374" y="1677"/>
                  <a:pt x="3368" y="1680"/>
                </a:cubicBezTo>
                <a:cubicBezTo>
                  <a:pt x="3352" y="1688"/>
                  <a:pt x="3352" y="1688"/>
                  <a:pt x="3352" y="1688"/>
                </a:cubicBezTo>
                <a:cubicBezTo>
                  <a:pt x="3330" y="1699"/>
                  <a:pt x="3307" y="1709"/>
                  <a:pt x="3284" y="1719"/>
                </a:cubicBezTo>
                <a:cubicBezTo>
                  <a:pt x="3238" y="1737"/>
                  <a:pt x="3190" y="1753"/>
                  <a:pt x="3142" y="1767"/>
                </a:cubicBezTo>
                <a:cubicBezTo>
                  <a:pt x="3032" y="1799"/>
                  <a:pt x="2919" y="1821"/>
                  <a:pt x="2806" y="1839"/>
                </a:cubicBezTo>
                <a:cubicBezTo>
                  <a:pt x="2737" y="1851"/>
                  <a:pt x="2667" y="1862"/>
                  <a:pt x="2597" y="1870"/>
                </a:cubicBezTo>
                <a:cubicBezTo>
                  <a:pt x="2522" y="1879"/>
                  <a:pt x="2447" y="1884"/>
                  <a:pt x="2372" y="1890"/>
                </a:cubicBezTo>
                <a:cubicBezTo>
                  <a:pt x="2306" y="1894"/>
                  <a:pt x="2239" y="1899"/>
                  <a:pt x="2173" y="1901"/>
                </a:cubicBezTo>
                <a:cubicBezTo>
                  <a:pt x="1984" y="1909"/>
                  <a:pt x="1795" y="1908"/>
                  <a:pt x="1607" y="1901"/>
                </a:cubicBezTo>
                <a:cubicBezTo>
                  <a:pt x="1553" y="1899"/>
                  <a:pt x="1499" y="1897"/>
                  <a:pt x="1445" y="1894"/>
                </a:cubicBezTo>
                <a:cubicBezTo>
                  <a:pt x="1391" y="1891"/>
                  <a:pt x="1337" y="1887"/>
                  <a:pt x="1283" y="1883"/>
                </a:cubicBezTo>
                <a:cubicBezTo>
                  <a:pt x="1196" y="1875"/>
                  <a:pt x="1108" y="1864"/>
                  <a:pt x="1021" y="1852"/>
                </a:cubicBezTo>
                <a:cubicBezTo>
                  <a:pt x="929" y="1840"/>
                  <a:pt x="837" y="1825"/>
                  <a:pt x="746" y="1808"/>
                </a:cubicBezTo>
                <a:cubicBezTo>
                  <a:pt x="701" y="1799"/>
                  <a:pt x="655" y="1789"/>
                  <a:pt x="610" y="1779"/>
                </a:cubicBezTo>
                <a:cubicBezTo>
                  <a:pt x="565" y="1768"/>
                  <a:pt x="521" y="1756"/>
                  <a:pt x="476" y="1744"/>
                </a:cubicBezTo>
                <a:cubicBezTo>
                  <a:pt x="421" y="1728"/>
                  <a:pt x="367" y="1711"/>
                  <a:pt x="314" y="1691"/>
                </a:cubicBezTo>
                <a:cubicBezTo>
                  <a:pt x="294" y="1683"/>
                  <a:pt x="294" y="1683"/>
                  <a:pt x="294" y="1683"/>
                </a:cubicBezTo>
                <a:cubicBezTo>
                  <a:pt x="287" y="1680"/>
                  <a:pt x="281" y="1678"/>
                  <a:pt x="275" y="1675"/>
                </a:cubicBezTo>
                <a:cubicBezTo>
                  <a:pt x="268" y="1672"/>
                  <a:pt x="262" y="1670"/>
                  <a:pt x="256" y="1667"/>
                </a:cubicBezTo>
                <a:cubicBezTo>
                  <a:pt x="250" y="1664"/>
                  <a:pt x="244" y="1661"/>
                  <a:pt x="238" y="1658"/>
                </a:cubicBezTo>
                <a:cubicBezTo>
                  <a:pt x="215" y="1645"/>
                  <a:pt x="193" y="1631"/>
                  <a:pt x="173" y="1614"/>
                </a:cubicBezTo>
                <a:cubicBezTo>
                  <a:pt x="152" y="1597"/>
                  <a:pt x="134" y="1578"/>
                  <a:pt x="118" y="1557"/>
                </a:cubicBezTo>
                <a:cubicBezTo>
                  <a:pt x="102" y="1537"/>
                  <a:pt x="88" y="1514"/>
                  <a:pt x="77" y="1490"/>
                </a:cubicBezTo>
                <a:cubicBezTo>
                  <a:pt x="54" y="1442"/>
                  <a:pt x="43" y="1389"/>
                  <a:pt x="40" y="1335"/>
                </a:cubicBezTo>
                <a:cubicBezTo>
                  <a:pt x="37" y="1270"/>
                  <a:pt x="48" y="1203"/>
                  <a:pt x="69" y="1139"/>
                </a:cubicBezTo>
                <a:cubicBezTo>
                  <a:pt x="89" y="1075"/>
                  <a:pt x="119" y="1013"/>
                  <a:pt x="155" y="955"/>
                </a:cubicBezTo>
                <a:cubicBezTo>
                  <a:pt x="221" y="849"/>
                  <a:pt x="307" y="754"/>
                  <a:pt x="405" y="673"/>
                </a:cubicBezTo>
                <a:cubicBezTo>
                  <a:pt x="451" y="635"/>
                  <a:pt x="500" y="600"/>
                  <a:pt x="550" y="567"/>
                </a:cubicBezTo>
                <a:cubicBezTo>
                  <a:pt x="600" y="535"/>
                  <a:pt x="652" y="505"/>
                  <a:pt x="706" y="477"/>
                </a:cubicBezTo>
                <a:cubicBezTo>
                  <a:pt x="806" y="425"/>
                  <a:pt x="910" y="379"/>
                  <a:pt x="1016" y="337"/>
                </a:cubicBezTo>
                <a:cubicBezTo>
                  <a:pt x="1020" y="339"/>
                  <a:pt x="1024" y="341"/>
                  <a:pt x="1026" y="342"/>
                </a:cubicBezTo>
                <a:cubicBezTo>
                  <a:pt x="1042" y="343"/>
                  <a:pt x="1067" y="329"/>
                  <a:pt x="1078" y="323"/>
                </a:cubicBezTo>
                <a:cubicBezTo>
                  <a:pt x="1091" y="317"/>
                  <a:pt x="1102" y="311"/>
                  <a:pt x="1113" y="305"/>
                </a:cubicBezTo>
                <a:cubicBezTo>
                  <a:pt x="1124" y="300"/>
                  <a:pt x="1135" y="295"/>
                  <a:pt x="1145" y="290"/>
                </a:cubicBezTo>
                <a:cubicBezTo>
                  <a:pt x="1149" y="288"/>
                  <a:pt x="1152" y="286"/>
                  <a:pt x="1155" y="285"/>
                </a:cubicBezTo>
                <a:cubicBezTo>
                  <a:pt x="1258" y="249"/>
                  <a:pt x="1362" y="217"/>
                  <a:pt x="1467" y="191"/>
                </a:cubicBezTo>
                <a:cubicBezTo>
                  <a:pt x="1525" y="176"/>
                  <a:pt x="1582" y="164"/>
                  <a:pt x="1640" y="152"/>
                </a:cubicBezTo>
                <a:cubicBezTo>
                  <a:pt x="1698" y="141"/>
                  <a:pt x="1757" y="130"/>
                  <a:pt x="1815" y="122"/>
                </a:cubicBezTo>
                <a:cubicBezTo>
                  <a:pt x="1911" y="108"/>
                  <a:pt x="2008" y="96"/>
                  <a:pt x="2105" y="92"/>
                </a:cubicBezTo>
                <a:cubicBezTo>
                  <a:pt x="2182" y="89"/>
                  <a:pt x="2258" y="90"/>
                  <a:pt x="2333" y="95"/>
                </a:cubicBezTo>
                <a:cubicBezTo>
                  <a:pt x="2409" y="100"/>
                  <a:pt x="2483" y="110"/>
                  <a:pt x="2556" y="125"/>
                </a:cubicBezTo>
                <a:cubicBezTo>
                  <a:pt x="2565" y="127"/>
                  <a:pt x="2574" y="128"/>
                  <a:pt x="2583" y="130"/>
                </a:cubicBezTo>
                <a:cubicBezTo>
                  <a:pt x="2587" y="131"/>
                  <a:pt x="2591" y="132"/>
                  <a:pt x="2596" y="133"/>
                </a:cubicBezTo>
                <a:cubicBezTo>
                  <a:pt x="2600" y="134"/>
                  <a:pt x="2604" y="135"/>
                  <a:pt x="2609" y="136"/>
                </a:cubicBezTo>
                <a:cubicBezTo>
                  <a:pt x="2627" y="140"/>
                  <a:pt x="2647" y="144"/>
                  <a:pt x="2672" y="150"/>
                </a:cubicBezTo>
                <a:cubicBezTo>
                  <a:pt x="2675" y="150"/>
                  <a:pt x="2677" y="150"/>
                  <a:pt x="2679" y="150"/>
                </a:cubicBezTo>
                <a:cubicBezTo>
                  <a:pt x="2735" y="172"/>
                  <a:pt x="2735" y="172"/>
                  <a:pt x="2735" y="172"/>
                </a:cubicBezTo>
                <a:cubicBezTo>
                  <a:pt x="2740" y="173"/>
                  <a:pt x="2745" y="175"/>
                  <a:pt x="2750" y="177"/>
                </a:cubicBezTo>
                <a:cubicBezTo>
                  <a:pt x="2764" y="183"/>
                  <a:pt x="2764" y="183"/>
                  <a:pt x="2764" y="183"/>
                </a:cubicBezTo>
                <a:cubicBezTo>
                  <a:pt x="2793" y="195"/>
                  <a:pt x="2793" y="195"/>
                  <a:pt x="2793" y="195"/>
                </a:cubicBezTo>
                <a:cubicBezTo>
                  <a:pt x="2870" y="227"/>
                  <a:pt x="2945" y="263"/>
                  <a:pt x="3018" y="303"/>
                </a:cubicBezTo>
                <a:cubicBezTo>
                  <a:pt x="3194" y="399"/>
                  <a:pt x="3359" y="512"/>
                  <a:pt x="3519" y="632"/>
                </a:cubicBezTo>
                <a:cubicBezTo>
                  <a:pt x="3556" y="659"/>
                  <a:pt x="3592" y="686"/>
                  <a:pt x="3625" y="716"/>
                </a:cubicBezTo>
                <a:cubicBezTo>
                  <a:pt x="3642" y="731"/>
                  <a:pt x="3657" y="747"/>
                  <a:pt x="3673" y="763"/>
                </a:cubicBezTo>
                <a:cubicBezTo>
                  <a:pt x="3688" y="779"/>
                  <a:pt x="3702" y="796"/>
                  <a:pt x="3716" y="813"/>
                </a:cubicBezTo>
                <a:cubicBezTo>
                  <a:pt x="3729" y="831"/>
                  <a:pt x="3741" y="849"/>
                  <a:pt x="3753" y="868"/>
                </a:cubicBezTo>
                <a:cubicBezTo>
                  <a:pt x="3764" y="886"/>
                  <a:pt x="3774" y="906"/>
                  <a:pt x="3782" y="926"/>
                </a:cubicBezTo>
                <a:cubicBezTo>
                  <a:pt x="3799" y="965"/>
                  <a:pt x="3810" y="1007"/>
                  <a:pt x="3814" y="1050"/>
                </a:cubicBezTo>
                <a:cubicBezTo>
                  <a:pt x="3821" y="1125"/>
                  <a:pt x="3806" y="1201"/>
                  <a:pt x="3775" y="1271"/>
                </a:cubicBezTo>
                <a:close/>
              </a:path>
            </a:pathLst>
          </a:custGeom>
          <a:solidFill>
            <a:schemeClr val="accent1">
              <a:lumMod val="40000"/>
              <a:lumOff val="60000"/>
            </a:schemeClr>
          </a:solidFill>
          <a:ln>
            <a:noFill/>
          </a:ln>
          <a:effec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0" name="Title 9"/>
          <p:cNvSpPr>
            <a:spLocks noGrp="1"/>
          </p:cNvSpPr>
          <p:nvPr>
            <p:ph type="title"/>
          </p:nvPr>
        </p:nvSpPr>
        <p:spPr/>
        <p:txBody>
          <a:bodyPr/>
          <a:lstStyle/>
          <a:p>
            <a:r>
              <a:rPr lang="en-US" dirty="0" smtClean="0"/>
              <a:t>Ecosystems Will Also Be Part of Digital Business Models</a:t>
            </a:r>
            <a:endParaRPr lang="en-US" dirty="0"/>
          </a:p>
        </p:txBody>
      </p:sp>
      <p:grpSp>
        <p:nvGrpSpPr>
          <p:cNvPr id="9" name="Group 8"/>
          <p:cNvGrpSpPr/>
          <p:nvPr/>
        </p:nvGrpSpPr>
        <p:grpSpPr>
          <a:xfrm>
            <a:off x="8110991" y="2911145"/>
            <a:ext cx="3838764" cy="2099160"/>
            <a:chOff x="8110991" y="2911145"/>
            <a:chExt cx="3838764" cy="2099160"/>
          </a:xfrm>
        </p:grpSpPr>
        <p:sp>
          <p:nvSpPr>
            <p:cNvPr id="97" name="TextBox 96"/>
            <p:cNvSpPr txBox="1"/>
            <p:nvPr/>
          </p:nvSpPr>
          <p:spPr>
            <a:xfrm>
              <a:off x="9543373" y="3998057"/>
              <a:ext cx="2001372" cy="424732"/>
            </a:xfrm>
            <a:prstGeom prst="rect">
              <a:avLst/>
            </a:prstGeom>
            <a:noFill/>
          </p:spPr>
          <p:txBody>
            <a:bodyPr wrap="square" rtlCol="0">
              <a:spAutoFit/>
            </a:bodyPr>
            <a:lstStyle/>
            <a:p>
              <a:r>
                <a:rPr lang="en-US" dirty="0">
                  <a:solidFill>
                    <a:srgbClr val="FCAF17"/>
                  </a:solidFill>
                  <a:latin typeface="Kristen ITC" panose="03050502040202030202" pitchFamily="66" charset="0"/>
                </a:rPr>
                <a:t>ERP</a:t>
              </a:r>
            </a:p>
          </p:txBody>
        </p:sp>
        <p:sp>
          <p:nvSpPr>
            <p:cNvPr id="98" name="TextBox 97"/>
            <p:cNvSpPr txBox="1"/>
            <p:nvPr/>
          </p:nvSpPr>
          <p:spPr>
            <a:xfrm>
              <a:off x="9948383" y="3438103"/>
              <a:ext cx="2001372" cy="424732"/>
            </a:xfrm>
            <a:prstGeom prst="rect">
              <a:avLst/>
            </a:prstGeom>
            <a:noFill/>
          </p:spPr>
          <p:txBody>
            <a:bodyPr wrap="square" rtlCol="0">
              <a:spAutoFit/>
            </a:bodyPr>
            <a:lstStyle/>
            <a:p>
              <a:r>
                <a:rPr lang="en-US" dirty="0">
                  <a:solidFill>
                    <a:srgbClr val="FCAF17"/>
                  </a:solidFill>
                  <a:latin typeface="Kristen ITC" panose="03050502040202030202" pitchFamily="66" charset="0"/>
                </a:rPr>
                <a:t>CRM</a:t>
              </a:r>
            </a:p>
          </p:txBody>
        </p:sp>
        <p:sp>
          <p:nvSpPr>
            <p:cNvPr id="100" name="TextBox 99"/>
            <p:cNvSpPr txBox="1"/>
            <p:nvPr/>
          </p:nvSpPr>
          <p:spPr>
            <a:xfrm>
              <a:off x="8641677" y="4585573"/>
              <a:ext cx="2321597" cy="424732"/>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Core Systems</a:t>
              </a:r>
              <a:endParaRPr lang="en-US" dirty="0">
                <a:solidFill>
                  <a:srgbClr val="FCAF17"/>
                </a:solidFill>
                <a:latin typeface="Kristen ITC" panose="03050502040202030202" pitchFamily="66" charset="0"/>
              </a:endParaRPr>
            </a:p>
          </p:txBody>
        </p:sp>
        <p:sp>
          <p:nvSpPr>
            <p:cNvPr id="87" name="TextBox 86"/>
            <p:cNvSpPr txBox="1"/>
            <p:nvPr/>
          </p:nvSpPr>
          <p:spPr>
            <a:xfrm>
              <a:off x="9444948" y="3371198"/>
              <a:ext cx="1249748" cy="590931"/>
            </a:xfrm>
            <a:prstGeom prst="rect">
              <a:avLst/>
            </a:prstGeom>
            <a:noFill/>
          </p:spPr>
          <p:txBody>
            <a:bodyPr wrap="square" rtlCol="0">
              <a:spAutoFit/>
            </a:bodyPr>
            <a:lstStyle/>
            <a:p>
              <a:r>
                <a:rPr lang="en-US" sz="3600" dirty="0">
                  <a:solidFill>
                    <a:srgbClr val="FFFFFF"/>
                  </a:solidFill>
                  <a:latin typeface="Kristen ITC" panose="03050502040202030202" pitchFamily="66" charset="0"/>
                </a:rPr>
                <a:t>IT</a:t>
              </a:r>
            </a:p>
          </p:txBody>
        </p:sp>
        <p:sp>
          <p:nvSpPr>
            <p:cNvPr id="24" name="TextBox 23"/>
            <p:cNvSpPr txBox="1"/>
            <p:nvPr/>
          </p:nvSpPr>
          <p:spPr>
            <a:xfrm>
              <a:off x="8110991" y="3033592"/>
              <a:ext cx="2001372" cy="431785"/>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BIM</a:t>
              </a:r>
              <a:endParaRPr lang="en-US" dirty="0">
                <a:solidFill>
                  <a:srgbClr val="FCAF17"/>
                </a:solidFill>
                <a:latin typeface="Kristen ITC" panose="03050502040202030202" pitchFamily="66" charset="0"/>
              </a:endParaRPr>
            </a:p>
          </p:txBody>
        </p:sp>
        <p:sp>
          <p:nvSpPr>
            <p:cNvPr id="25" name="TextBox 24"/>
            <p:cNvSpPr txBox="1"/>
            <p:nvPr/>
          </p:nvSpPr>
          <p:spPr>
            <a:xfrm>
              <a:off x="8396523" y="4058615"/>
              <a:ext cx="2001372" cy="431785"/>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MES</a:t>
              </a:r>
              <a:endParaRPr lang="en-US" dirty="0">
                <a:solidFill>
                  <a:srgbClr val="FCAF17"/>
                </a:solidFill>
                <a:latin typeface="Kristen ITC" panose="03050502040202030202" pitchFamily="66" charset="0"/>
              </a:endParaRPr>
            </a:p>
          </p:txBody>
        </p:sp>
        <p:sp>
          <p:nvSpPr>
            <p:cNvPr id="26" name="TextBox 25"/>
            <p:cNvSpPr txBox="1"/>
            <p:nvPr/>
          </p:nvSpPr>
          <p:spPr>
            <a:xfrm>
              <a:off x="9362516" y="2911145"/>
              <a:ext cx="2001372" cy="431785"/>
            </a:xfrm>
            <a:prstGeom prst="rect">
              <a:avLst/>
            </a:prstGeom>
            <a:noFill/>
          </p:spPr>
          <p:txBody>
            <a:bodyPr wrap="square" rtlCol="0">
              <a:spAutoFit/>
            </a:bodyPr>
            <a:lstStyle/>
            <a:p>
              <a:r>
                <a:rPr lang="en-US" dirty="0" smtClean="0">
                  <a:solidFill>
                    <a:srgbClr val="FCAF17"/>
                  </a:solidFill>
                  <a:latin typeface="Kristen ITC" panose="03050502040202030202" pitchFamily="66" charset="0"/>
                </a:rPr>
                <a:t>PLM</a:t>
              </a:r>
              <a:endParaRPr lang="en-US" dirty="0">
                <a:solidFill>
                  <a:srgbClr val="FCAF17"/>
                </a:solidFill>
                <a:latin typeface="Kristen ITC" panose="03050502040202030202" pitchFamily="66" charset="0"/>
              </a:endParaRPr>
            </a:p>
          </p:txBody>
        </p:sp>
      </p:grpSp>
    </p:spTree>
    <p:extLst>
      <p:ext uri="{BB962C8B-B14F-4D97-AF65-F5344CB8AC3E}">
        <p14:creationId xmlns:p14="http://schemas.microsoft.com/office/powerpoint/2010/main" val="29700410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bwMode="auto">
          <a:xfrm>
            <a:off x="1893640" y="1325563"/>
            <a:ext cx="2947034" cy="4396036"/>
          </a:xfrm>
          <a:prstGeom prst="rect">
            <a:avLst/>
          </a:prstGeom>
          <a:solidFill>
            <a:srgbClr val="46A33F"/>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a:solidFill>
                <a:srgbClr val="CDCDCD"/>
              </a:solidFill>
            </a:endParaRPr>
          </a:p>
        </p:txBody>
      </p:sp>
      <p:sp>
        <p:nvSpPr>
          <p:cNvPr id="35" name="Rectangle 34"/>
          <p:cNvSpPr/>
          <p:nvPr/>
        </p:nvSpPr>
        <p:spPr bwMode="auto">
          <a:xfrm>
            <a:off x="4830362" y="1325563"/>
            <a:ext cx="2916805" cy="4396036"/>
          </a:xfrm>
          <a:prstGeom prst="rect">
            <a:avLst/>
          </a:prstGeom>
          <a:solidFill>
            <a:srgbClr val="6697C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a:solidFill>
                <a:srgbClr val="CDCDCD"/>
              </a:solidFill>
            </a:endParaRPr>
          </a:p>
        </p:txBody>
      </p:sp>
      <p:sp>
        <p:nvSpPr>
          <p:cNvPr id="42" name="Rectangle 41"/>
          <p:cNvSpPr/>
          <p:nvPr/>
        </p:nvSpPr>
        <p:spPr bwMode="auto">
          <a:xfrm>
            <a:off x="7737932" y="1327638"/>
            <a:ext cx="2462551" cy="4393961"/>
          </a:xfrm>
          <a:prstGeom prst="rect">
            <a:avLst/>
          </a:prstGeom>
          <a:solidFill>
            <a:schemeClr val="accent2">
              <a:lumMod val="50000"/>
            </a:schemeClr>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a:solidFill>
                <a:srgbClr val="000000"/>
              </a:solidFill>
            </a:endParaRPr>
          </a:p>
        </p:txBody>
      </p:sp>
      <p:sp>
        <p:nvSpPr>
          <p:cNvPr id="5123" name="Text Box 3"/>
          <p:cNvSpPr txBox="1">
            <a:spLocks noChangeArrowheads="1"/>
          </p:cNvSpPr>
          <p:nvPr>
            <p:custDataLst>
              <p:tags r:id="rId1"/>
            </p:custDataLst>
          </p:nvPr>
        </p:nvSpPr>
        <p:spPr bwMode="gray">
          <a:xfrm>
            <a:off x="1902432" y="4589712"/>
            <a:ext cx="1249060"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1800" dirty="0">
                <a:solidFill>
                  <a:srgbClr val="CDCDCD">
                    <a:lumMod val="10000"/>
                  </a:srgbClr>
                </a:solidFill>
                <a:cs typeface="Arial" charset="0"/>
              </a:rPr>
              <a:t>Innovation</a:t>
            </a:r>
          </a:p>
          <a:p>
            <a:pPr eaLnBrk="1" hangingPunct="1">
              <a:spcBef>
                <a:spcPct val="0"/>
              </a:spcBef>
            </a:pPr>
            <a:r>
              <a:rPr lang="en-US" sz="1800" dirty="0">
                <a:solidFill>
                  <a:srgbClr val="CDCDCD">
                    <a:lumMod val="10000"/>
                  </a:srgbClr>
                </a:solidFill>
                <a:cs typeface="Arial" charset="0"/>
              </a:rPr>
              <a:t>Trigger</a:t>
            </a:r>
          </a:p>
        </p:txBody>
      </p:sp>
      <p:sp>
        <p:nvSpPr>
          <p:cNvPr id="5124" name="Text Box 4"/>
          <p:cNvSpPr txBox="1">
            <a:spLocks noChangeArrowheads="1"/>
          </p:cNvSpPr>
          <p:nvPr>
            <p:custDataLst>
              <p:tags r:id="rId2"/>
            </p:custDataLst>
          </p:nvPr>
        </p:nvSpPr>
        <p:spPr bwMode="gray">
          <a:xfrm>
            <a:off x="3419138" y="1953596"/>
            <a:ext cx="200977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1600" dirty="0">
                <a:solidFill>
                  <a:srgbClr val="CDCDCD">
                    <a:lumMod val="10000"/>
                  </a:srgbClr>
                </a:solidFill>
                <a:cs typeface="Arial" charset="0"/>
              </a:rPr>
              <a:t>Peak of Inflated Expectations</a:t>
            </a:r>
          </a:p>
        </p:txBody>
      </p:sp>
      <p:sp>
        <p:nvSpPr>
          <p:cNvPr id="5125" name="Text Box 5"/>
          <p:cNvSpPr txBox="1">
            <a:spLocks noChangeArrowheads="1"/>
          </p:cNvSpPr>
          <p:nvPr>
            <p:custDataLst>
              <p:tags r:id="rId3"/>
            </p:custDataLst>
          </p:nvPr>
        </p:nvSpPr>
        <p:spPr bwMode="gray">
          <a:xfrm>
            <a:off x="4578013" y="4902450"/>
            <a:ext cx="2290763"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1800" dirty="0">
                <a:solidFill>
                  <a:srgbClr val="CDCDCD">
                    <a:lumMod val="10000"/>
                  </a:srgbClr>
                </a:solidFill>
                <a:cs typeface="Arial" charset="0"/>
              </a:rPr>
              <a:t>Trough of Disillusionment</a:t>
            </a:r>
          </a:p>
        </p:txBody>
      </p:sp>
      <p:sp>
        <p:nvSpPr>
          <p:cNvPr id="5126" name="Text Box 6"/>
          <p:cNvSpPr txBox="1">
            <a:spLocks noChangeArrowheads="1"/>
          </p:cNvSpPr>
          <p:nvPr>
            <p:custDataLst>
              <p:tags r:id="rId4"/>
            </p:custDataLst>
          </p:nvPr>
        </p:nvSpPr>
        <p:spPr bwMode="gray">
          <a:xfrm>
            <a:off x="6760825" y="4180137"/>
            <a:ext cx="1954212"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1800" dirty="0">
                <a:solidFill>
                  <a:srgbClr val="CDCDCD">
                    <a:lumMod val="10000"/>
                  </a:srgbClr>
                </a:solidFill>
                <a:cs typeface="Arial" charset="0"/>
              </a:rPr>
              <a:t>Slope of Enlightenment</a:t>
            </a:r>
          </a:p>
        </p:txBody>
      </p:sp>
      <p:sp>
        <p:nvSpPr>
          <p:cNvPr id="5127" name="Text Box 7"/>
          <p:cNvSpPr txBox="1">
            <a:spLocks noChangeArrowheads="1"/>
          </p:cNvSpPr>
          <p:nvPr>
            <p:custDataLst>
              <p:tags r:id="rId5"/>
            </p:custDataLst>
          </p:nvPr>
        </p:nvSpPr>
        <p:spPr bwMode="gray">
          <a:xfrm>
            <a:off x="8208626" y="3038725"/>
            <a:ext cx="1862137"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1600" dirty="0">
                <a:solidFill>
                  <a:srgbClr val="CDCDCD">
                    <a:lumMod val="10000"/>
                  </a:srgbClr>
                </a:solidFill>
                <a:cs typeface="Arial" charset="0"/>
              </a:rPr>
              <a:t>Plateau of Productivity</a:t>
            </a:r>
          </a:p>
        </p:txBody>
      </p:sp>
      <p:sp>
        <p:nvSpPr>
          <p:cNvPr id="5130" name="Text Box 10"/>
          <p:cNvSpPr txBox="1">
            <a:spLocks noChangeArrowheads="1"/>
          </p:cNvSpPr>
          <p:nvPr>
            <p:custDataLst>
              <p:tags r:id="rId6"/>
            </p:custDataLst>
          </p:nvPr>
        </p:nvSpPr>
        <p:spPr bwMode="gray">
          <a:xfrm rot="-5400000">
            <a:off x="686998" y="3550258"/>
            <a:ext cx="1947969"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dirty="0">
                <a:solidFill>
                  <a:srgbClr val="CDCDCD">
                    <a:lumMod val="10000"/>
                  </a:srgbClr>
                </a:solidFill>
                <a:cs typeface="Arial" charset="0"/>
              </a:rPr>
              <a:t>Expectations</a:t>
            </a:r>
          </a:p>
        </p:txBody>
      </p:sp>
      <p:sp>
        <p:nvSpPr>
          <p:cNvPr id="5132" name="Text Box 12"/>
          <p:cNvSpPr txBox="1">
            <a:spLocks noChangeArrowheads="1"/>
          </p:cNvSpPr>
          <p:nvPr>
            <p:custDataLst>
              <p:tags r:id="rId7"/>
            </p:custDataLst>
          </p:nvPr>
        </p:nvSpPr>
        <p:spPr bwMode="gray">
          <a:xfrm>
            <a:off x="8522709" y="5751761"/>
            <a:ext cx="857735"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dirty="0">
                <a:solidFill>
                  <a:srgbClr val="CDCDCD">
                    <a:lumMod val="10000"/>
                  </a:srgbClr>
                </a:solidFill>
                <a:cs typeface="Arial" charset="0"/>
              </a:rPr>
              <a:t>Time</a:t>
            </a:r>
          </a:p>
        </p:txBody>
      </p:sp>
      <p:sp>
        <p:nvSpPr>
          <p:cNvPr id="5133" name="Freeform 13"/>
          <p:cNvSpPr>
            <a:spLocks/>
          </p:cNvSpPr>
          <p:nvPr>
            <p:custDataLst>
              <p:tags r:id="rId8"/>
            </p:custDataLst>
          </p:nvPr>
        </p:nvSpPr>
        <p:spPr bwMode="gray">
          <a:xfrm>
            <a:off x="2242801" y="2473575"/>
            <a:ext cx="7386637" cy="2981325"/>
          </a:xfrm>
          <a:custGeom>
            <a:avLst/>
            <a:gdLst>
              <a:gd name="T0" fmla="*/ 0 w 2625"/>
              <a:gd name="T1" fmla="*/ 1059 h 1059"/>
              <a:gd name="T2" fmla="*/ 417 w 2625"/>
              <a:gd name="T3" fmla="*/ 808 h 1059"/>
              <a:gd name="T4" fmla="*/ 743 w 2625"/>
              <a:gd name="T5" fmla="*/ 13 h 1059"/>
              <a:gd name="T6" fmla="*/ 963 w 2625"/>
              <a:gd name="T7" fmla="*/ 674 h 1059"/>
              <a:gd name="T8" fmla="*/ 1260 w 2625"/>
              <a:gd name="T9" fmla="*/ 832 h 1059"/>
              <a:gd name="T10" fmla="*/ 1649 w 2625"/>
              <a:gd name="T11" fmla="*/ 653 h 1059"/>
              <a:gd name="T12" fmla="*/ 2625 w 2625"/>
              <a:gd name="T13" fmla="*/ 451 h 1059"/>
              <a:gd name="T14" fmla="*/ 0 60000 65536"/>
              <a:gd name="T15" fmla="*/ 0 60000 65536"/>
              <a:gd name="T16" fmla="*/ 0 60000 65536"/>
              <a:gd name="T17" fmla="*/ 0 60000 65536"/>
              <a:gd name="T18" fmla="*/ 0 60000 65536"/>
              <a:gd name="T19" fmla="*/ 0 60000 65536"/>
              <a:gd name="T20" fmla="*/ 0 60000 65536"/>
              <a:gd name="T21" fmla="*/ 0 w 2625"/>
              <a:gd name="T22" fmla="*/ 0 h 1059"/>
              <a:gd name="T23" fmla="*/ 2625 w 2625"/>
              <a:gd name="T24" fmla="*/ 1059 h 10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25" h="1059">
                <a:moveTo>
                  <a:pt x="0" y="1059"/>
                </a:moveTo>
                <a:cubicBezTo>
                  <a:pt x="314" y="1027"/>
                  <a:pt x="337" y="988"/>
                  <a:pt x="417" y="808"/>
                </a:cubicBezTo>
                <a:cubicBezTo>
                  <a:pt x="567" y="466"/>
                  <a:pt x="582" y="0"/>
                  <a:pt x="743" y="13"/>
                </a:cubicBezTo>
                <a:cubicBezTo>
                  <a:pt x="846" y="12"/>
                  <a:pt x="831" y="171"/>
                  <a:pt x="963" y="674"/>
                </a:cubicBezTo>
                <a:cubicBezTo>
                  <a:pt x="1047" y="899"/>
                  <a:pt x="1242" y="834"/>
                  <a:pt x="1260" y="832"/>
                </a:cubicBezTo>
                <a:cubicBezTo>
                  <a:pt x="1313" y="825"/>
                  <a:pt x="1649" y="653"/>
                  <a:pt x="1649" y="653"/>
                </a:cubicBezTo>
                <a:cubicBezTo>
                  <a:pt x="2203" y="399"/>
                  <a:pt x="2625" y="451"/>
                  <a:pt x="2625" y="451"/>
                </a:cubicBezTo>
              </a:path>
            </a:pathLst>
          </a:custGeom>
          <a:noFill/>
          <a:ln w="76200" cmpd="sng">
            <a:solidFill>
              <a:srgbClr val="FCAF17"/>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solidFill>
                <a:srgbClr val="CDCDCD">
                  <a:lumMod val="10000"/>
                </a:srgbClr>
              </a:solidFill>
            </a:endParaRPr>
          </a:p>
        </p:txBody>
      </p:sp>
      <p:sp>
        <p:nvSpPr>
          <p:cNvPr id="5135" name="Text Box 15"/>
          <p:cNvSpPr txBox="1">
            <a:spLocks noChangeArrowheads="1"/>
          </p:cNvSpPr>
          <p:nvPr>
            <p:custDataLst>
              <p:tags r:id="rId9"/>
            </p:custDataLst>
          </p:nvPr>
        </p:nvSpPr>
        <p:spPr bwMode="gray">
          <a:xfrm>
            <a:off x="2820651" y="3300662"/>
            <a:ext cx="95567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1600" i="1" dirty="0">
                <a:solidFill>
                  <a:srgbClr val="CDCDCD">
                    <a:lumMod val="10000"/>
                  </a:srgbClr>
                </a:solidFill>
                <a:cs typeface="Arial" charset="0"/>
              </a:rPr>
              <a:t>Positive Hype</a:t>
            </a:r>
          </a:p>
        </p:txBody>
      </p:sp>
      <p:sp>
        <p:nvSpPr>
          <p:cNvPr id="5136" name="Text Box 16"/>
          <p:cNvSpPr txBox="1">
            <a:spLocks noChangeArrowheads="1"/>
          </p:cNvSpPr>
          <p:nvPr>
            <p:custDataLst>
              <p:tags r:id="rId10"/>
            </p:custDataLst>
          </p:nvPr>
        </p:nvSpPr>
        <p:spPr bwMode="gray">
          <a:xfrm>
            <a:off x="4766926" y="3283200"/>
            <a:ext cx="1036637"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1600" i="1" dirty="0">
                <a:solidFill>
                  <a:srgbClr val="CDCDCD">
                    <a:lumMod val="10000"/>
                  </a:srgbClr>
                </a:solidFill>
                <a:cs typeface="Arial" charset="0"/>
              </a:rPr>
              <a:t>Negative Hype</a:t>
            </a:r>
          </a:p>
        </p:txBody>
      </p:sp>
      <p:sp>
        <p:nvSpPr>
          <p:cNvPr id="34" name="Text Box 7"/>
          <p:cNvSpPr txBox="1">
            <a:spLocks noChangeArrowheads="1"/>
          </p:cNvSpPr>
          <p:nvPr>
            <p:custDataLst>
              <p:tags r:id="rId11"/>
            </p:custDataLst>
          </p:nvPr>
        </p:nvSpPr>
        <p:spPr bwMode="gray">
          <a:xfrm>
            <a:off x="1985978" y="1380979"/>
            <a:ext cx="27742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4000" b="1" dirty="0" smtClean="0">
                <a:solidFill>
                  <a:srgbClr val="FFFFFF"/>
                </a:solidFill>
                <a:effectLst>
                  <a:outerShdw blurRad="38100" dist="38100" dir="2700000" algn="tl">
                    <a:srgbClr val="000000">
                      <a:alpha val="43137"/>
                    </a:srgbClr>
                  </a:outerShdw>
                </a:effectLst>
                <a:cs typeface="Arial" charset="0"/>
              </a:rPr>
              <a:t>Transform</a:t>
            </a:r>
            <a:r>
              <a:rPr lang="en-US" sz="3600" b="1" dirty="0" smtClean="0">
                <a:solidFill>
                  <a:srgbClr val="FFFFFF"/>
                </a:solidFill>
                <a:effectLst>
                  <a:outerShdw blurRad="38100" dist="38100" dir="2700000" algn="tl">
                    <a:srgbClr val="000000">
                      <a:alpha val="43137"/>
                    </a:srgbClr>
                  </a:outerShdw>
                </a:effectLst>
                <a:cs typeface="Arial" charset="0"/>
              </a:rPr>
              <a:t> </a:t>
            </a:r>
            <a:endParaRPr lang="en-US" sz="3600" b="1" dirty="0">
              <a:solidFill>
                <a:srgbClr val="FFFFFF"/>
              </a:solidFill>
              <a:effectLst>
                <a:outerShdw blurRad="38100" dist="38100" dir="2700000" algn="tl">
                  <a:srgbClr val="000000">
                    <a:alpha val="43137"/>
                  </a:srgbClr>
                </a:outerShdw>
              </a:effectLst>
              <a:cs typeface="Arial" charset="0"/>
            </a:endParaRPr>
          </a:p>
        </p:txBody>
      </p:sp>
      <p:sp>
        <p:nvSpPr>
          <p:cNvPr id="39" name="Text Box 7"/>
          <p:cNvSpPr txBox="1">
            <a:spLocks noChangeArrowheads="1"/>
          </p:cNvSpPr>
          <p:nvPr>
            <p:custDataLst>
              <p:tags r:id="rId12"/>
            </p:custDataLst>
          </p:nvPr>
        </p:nvSpPr>
        <p:spPr bwMode="gray">
          <a:xfrm>
            <a:off x="5080186" y="3566697"/>
            <a:ext cx="241715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4000" b="1" dirty="0" smtClean="0">
                <a:solidFill>
                  <a:srgbClr val="FFFFFF"/>
                </a:solidFill>
                <a:effectLst>
                  <a:outerShdw blurRad="38100" dist="38100" dir="2700000" algn="tl">
                    <a:srgbClr val="000000">
                      <a:alpha val="43137"/>
                    </a:srgbClr>
                  </a:outerShdw>
                </a:effectLst>
                <a:cs typeface="Arial" charset="0"/>
              </a:rPr>
              <a:t>Grow</a:t>
            </a:r>
            <a:endParaRPr lang="en-US" sz="4000" b="1" dirty="0">
              <a:solidFill>
                <a:srgbClr val="FFFFFF"/>
              </a:solidFill>
              <a:effectLst>
                <a:outerShdw blurRad="38100" dist="38100" dir="2700000" algn="tl">
                  <a:srgbClr val="000000">
                    <a:alpha val="43137"/>
                  </a:srgbClr>
                </a:outerShdw>
              </a:effectLst>
              <a:cs typeface="Arial" charset="0"/>
            </a:endParaRPr>
          </a:p>
        </p:txBody>
      </p:sp>
      <p:sp>
        <p:nvSpPr>
          <p:cNvPr id="44" name="Text Box 7"/>
          <p:cNvSpPr txBox="1">
            <a:spLocks noChangeArrowheads="1"/>
          </p:cNvSpPr>
          <p:nvPr>
            <p:custDataLst>
              <p:tags r:id="rId13"/>
            </p:custDataLst>
          </p:nvPr>
        </p:nvSpPr>
        <p:spPr bwMode="gray">
          <a:xfrm>
            <a:off x="8036281" y="4795387"/>
            <a:ext cx="18658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Arial Unicode MS" pitchFamily="34" charset="-128"/>
                <a:cs typeface="Arial Unicode MS" pitchFamily="34" charset="-128"/>
              </a:defRPr>
            </a:lvl1pPr>
            <a:lvl2pPr marL="742950" indent="-285750">
              <a:defRPr>
                <a:solidFill>
                  <a:schemeClr val="tx1"/>
                </a:solidFill>
                <a:latin typeface="Arial" charset="0"/>
                <a:ea typeface="Arial Unicode MS" pitchFamily="34" charset="-128"/>
                <a:cs typeface="Arial Unicode MS" pitchFamily="34" charset="-128"/>
              </a:defRPr>
            </a:lvl2pPr>
            <a:lvl3pPr marL="1143000" indent="-228600">
              <a:defRPr>
                <a:solidFill>
                  <a:schemeClr val="tx1"/>
                </a:solidFill>
                <a:latin typeface="Arial" charset="0"/>
                <a:ea typeface="Arial Unicode MS" pitchFamily="34" charset="-128"/>
                <a:cs typeface="Arial Unicode MS" pitchFamily="34" charset="-128"/>
              </a:defRPr>
            </a:lvl3pPr>
            <a:lvl4pPr marL="1600200" indent="-228600">
              <a:defRPr>
                <a:solidFill>
                  <a:schemeClr val="tx1"/>
                </a:solidFill>
                <a:latin typeface="Arial" charset="0"/>
                <a:ea typeface="Arial Unicode MS" pitchFamily="34" charset="-128"/>
                <a:cs typeface="Arial Unicode MS" pitchFamily="34" charset="-128"/>
              </a:defRPr>
            </a:lvl4pPr>
            <a:lvl5pPr marL="2057400" indent="-228600">
              <a:defRPr>
                <a:solidFill>
                  <a:schemeClr val="tx1"/>
                </a:solidFill>
                <a:latin typeface="Arial" charset="0"/>
                <a:ea typeface="Arial Unicode MS" pitchFamily="34" charset="-128"/>
                <a:cs typeface="Arial Unicode MS" pitchFamily="34" charset="-128"/>
              </a:defRPr>
            </a:lvl5pPr>
            <a:lvl6pPr marL="25146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6pPr>
            <a:lvl7pPr marL="29718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7pPr>
            <a:lvl8pPr marL="34290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8pPr>
            <a:lvl9pPr marL="3886200" indent="-228600" algn="ctr" eaLnBrk="0" fontAlgn="base" hangingPunct="0">
              <a:spcBef>
                <a:spcPct val="50000"/>
              </a:spcBef>
              <a:spcAft>
                <a:spcPct val="0"/>
              </a:spcAft>
              <a:defRPr>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en-US" sz="4000" b="1" dirty="0" smtClean="0">
                <a:solidFill>
                  <a:srgbClr val="FFFFFF"/>
                </a:solidFill>
                <a:effectLst>
                  <a:outerShdw blurRad="38100" dist="38100" dir="2700000" algn="tl">
                    <a:srgbClr val="000000">
                      <a:alpha val="43137"/>
                    </a:srgbClr>
                  </a:outerShdw>
                </a:effectLst>
                <a:cs typeface="Arial" charset="0"/>
              </a:rPr>
              <a:t>Run</a:t>
            </a:r>
            <a:endParaRPr lang="en-US" sz="4000" b="1" dirty="0">
              <a:solidFill>
                <a:srgbClr val="FFFFFF"/>
              </a:solidFill>
              <a:effectLst>
                <a:outerShdw blurRad="38100" dist="38100" dir="2700000" algn="tl">
                  <a:srgbClr val="000000">
                    <a:alpha val="43137"/>
                  </a:srgbClr>
                </a:outerShdw>
              </a:effectLst>
              <a:cs typeface="Arial" charset="0"/>
            </a:endParaRPr>
          </a:p>
        </p:txBody>
      </p:sp>
      <p:sp>
        <p:nvSpPr>
          <p:cNvPr id="3" name="Title 2"/>
          <p:cNvSpPr>
            <a:spLocks noGrp="1"/>
          </p:cNvSpPr>
          <p:nvPr>
            <p:ph type="title"/>
          </p:nvPr>
        </p:nvSpPr>
        <p:spPr>
          <a:xfrm>
            <a:off x="304800" y="228600"/>
            <a:ext cx="11576050" cy="535531"/>
          </a:xfrm>
        </p:spPr>
        <p:txBody>
          <a:bodyPr/>
          <a:lstStyle/>
          <a:p>
            <a:r>
              <a:rPr lang="en-US" dirty="0"/>
              <a:t>Balancing Innovation vs. Core </a:t>
            </a:r>
            <a:r>
              <a:rPr lang="en-US" dirty="0" smtClean="0"/>
              <a:t>Capability</a:t>
            </a:r>
            <a:endParaRPr lang="en-US" dirty="0"/>
          </a:p>
        </p:txBody>
      </p:sp>
      <p:sp>
        <p:nvSpPr>
          <p:cNvPr id="5134" name="AutoShape 14"/>
          <p:cNvSpPr>
            <a:spLocks noChangeArrowheads="1"/>
          </p:cNvSpPr>
          <p:nvPr>
            <p:custDataLst>
              <p:tags r:id="rId14"/>
            </p:custDataLst>
          </p:nvPr>
        </p:nvSpPr>
        <p:spPr bwMode="gray">
          <a:xfrm rot="5400000">
            <a:off x="10023477" y="5657305"/>
            <a:ext cx="112712" cy="241300"/>
          </a:xfrm>
          <a:prstGeom prst="rtTriangle">
            <a:avLst/>
          </a:prstGeom>
          <a:solidFill>
            <a:schemeClr val="tx1"/>
          </a:solidFill>
          <a:ln w="9525">
            <a:solidFill>
              <a:schemeClr val="tx1"/>
            </a:solidFill>
            <a:miter lim="800000"/>
            <a:headEnd/>
            <a:tailEnd/>
          </a:ln>
        </p:spPr>
        <p:txBody>
          <a:bodyPr wrap="none" anchor="ctr"/>
          <a:lstStyle/>
          <a:p>
            <a:endParaRPr lang="en-US" dirty="0">
              <a:solidFill>
                <a:srgbClr val="CDCDCD">
                  <a:lumMod val="10000"/>
                </a:srgbClr>
              </a:solidFill>
            </a:endParaRPr>
          </a:p>
        </p:txBody>
      </p:sp>
      <p:sp>
        <p:nvSpPr>
          <p:cNvPr id="2" name="Freeform 1"/>
          <p:cNvSpPr/>
          <p:nvPr/>
        </p:nvSpPr>
        <p:spPr bwMode="auto">
          <a:xfrm>
            <a:off x="1893639" y="1468316"/>
            <a:ext cx="8199929" cy="4253284"/>
          </a:xfrm>
          <a:custGeom>
            <a:avLst/>
            <a:gdLst>
              <a:gd name="connsiteX0" fmla="*/ 0 w 395654"/>
              <a:gd name="connsiteY0" fmla="*/ 0 h 536331"/>
              <a:gd name="connsiteX1" fmla="*/ 0 w 395654"/>
              <a:gd name="connsiteY1" fmla="*/ 536331 h 536331"/>
              <a:gd name="connsiteX2" fmla="*/ 395654 w 395654"/>
              <a:gd name="connsiteY2" fmla="*/ 536331 h 536331"/>
            </a:gdLst>
            <a:ahLst/>
            <a:cxnLst>
              <a:cxn ang="0">
                <a:pos x="connsiteX0" y="connsiteY0"/>
              </a:cxn>
              <a:cxn ang="0">
                <a:pos x="connsiteX1" y="connsiteY1"/>
              </a:cxn>
              <a:cxn ang="0">
                <a:pos x="connsiteX2" y="connsiteY2"/>
              </a:cxn>
            </a:cxnLst>
            <a:rect l="l" t="t" r="r" b="b"/>
            <a:pathLst>
              <a:path w="395654" h="536331">
                <a:moveTo>
                  <a:pt x="0" y="0"/>
                </a:moveTo>
                <a:lnTo>
                  <a:pt x="0" y="536331"/>
                </a:lnTo>
                <a:lnTo>
                  <a:pt x="395654" y="536331"/>
                </a:lnTo>
              </a:path>
            </a:pathLst>
          </a:custGeom>
          <a:noFill/>
          <a:ln w="12700" cap="flat" cmpd="sng" algn="ctr">
            <a:solidFill>
              <a:srgbClr val="000000"/>
            </a:solidFill>
            <a:prstDash val="solid"/>
            <a:round/>
            <a:headEnd type="none" w="med" len="med"/>
            <a:tailEnd type="none" w="med" len="med"/>
          </a:ln>
          <a:effectLst/>
        </p:spPr>
        <p:txBody>
          <a:bodyPr rtlCol="0" anchor="ctr"/>
          <a:lstStyle/>
          <a:p>
            <a:endParaRPr lang="en-US">
              <a:solidFill>
                <a:srgbClr val="000000"/>
              </a:solidFill>
            </a:endParaRPr>
          </a:p>
        </p:txBody>
      </p:sp>
      <p:sp>
        <p:nvSpPr>
          <p:cNvPr id="5131" name="AutoShape 11"/>
          <p:cNvSpPr>
            <a:spLocks noChangeArrowheads="1"/>
          </p:cNvSpPr>
          <p:nvPr>
            <p:custDataLst>
              <p:tags r:id="rId15"/>
            </p:custDataLst>
          </p:nvPr>
        </p:nvSpPr>
        <p:spPr bwMode="gray">
          <a:xfrm flipH="1">
            <a:off x="1784806" y="1325563"/>
            <a:ext cx="109537" cy="239712"/>
          </a:xfrm>
          <a:prstGeom prst="rtTriangle">
            <a:avLst/>
          </a:prstGeom>
          <a:solidFill>
            <a:schemeClr val="tx1"/>
          </a:solidFill>
          <a:ln w="9525">
            <a:solidFill>
              <a:schemeClr val="tx1"/>
            </a:solidFill>
            <a:miter lim="800000"/>
            <a:headEnd/>
            <a:tailEnd/>
          </a:ln>
        </p:spPr>
        <p:txBody>
          <a:bodyPr wrap="none" anchor="ctr"/>
          <a:lstStyle/>
          <a:p>
            <a:endParaRPr lang="en-US" dirty="0">
              <a:solidFill>
                <a:srgbClr val="CDCDCD">
                  <a:lumMod val="10000"/>
                </a:srgbClr>
              </a:solidFill>
            </a:endParaRPr>
          </a:p>
        </p:txBody>
      </p:sp>
    </p:spTree>
    <p:extLst>
      <p:ext uri="{BB962C8B-B14F-4D97-AF65-F5344CB8AC3E}">
        <p14:creationId xmlns:p14="http://schemas.microsoft.com/office/powerpoint/2010/main" val="34549439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3" presetClass="emph" presetSubtype="2" fill="hold" grpId="0" nodeType="withEffect">
                                  <p:stCondLst>
                                    <p:cond delay="0"/>
                                  </p:stCondLst>
                                  <p:childTnLst>
                                    <p:animClr clrSpc="rgb" dir="cw">
                                      <p:cBhvr override="childStyle">
                                        <p:cTn id="12" dur="750" fill="hold"/>
                                        <p:tgtEl>
                                          <p:spTgt spid="5130"/>
                                        </p:tgtEl>
                                        <p:attrNameLst>
                                          <p:attrName>style.color</p:attrName>
                                        </p:attrNameLst>
                                      </p:cBhvr>
                                      <p:to>
                                        <a:srgbClr val="B2B2B2"/>
                                      </p:to>
                                    </p:animClr>
                                  </p:childTnLst>
                                </p:cTn>
                              </p:par>
                              <p:par>
                                <p:cTn id="13" presetID="3" presetClass="emph" presetSubtype="2" fill="hold" grpId="0" nodeType="withEffect">
                                  <p:stCondLst>
                                    <p:cond delay="0"/>
                                  </p:stCondLst>
                                  <p:childTnLst>
                                    <p:animClr clrSpc="rgb" dir="cw">
                                      <p:cBhvr override="childStyle">
                                        <p:cTn id="14" dur="750" fill="hold"/>
                                        <p:tgtEl>
                                          <p:spTgt spid="5132"/>
                                        </p:tgtEl>
                                        <p:attrNameLst>
                                          <p:attrName>style.color</p:attrName>
                                        </p:attrNameLst>
                                      </p:cBhvr>
                                      <p:to>
                                        <a:srgbClr val="B2B2B2"/>
                                      </p:to>
                                    </p:animClr>
                                  </p:childTnLst>
                                </p:cTn>
                              </p:par>
                              <p:par>
                                <p:cTn id="15" presetID="3" presetClass="emph" presetSubtype="2" fill="hold" grpId="0" nodeType="withEffect">
                                  <p:stCondLst>
                                    <p:cond delay="0"/>
                                  </p:stCondLst>
                                  <p:childTnLst>
                                    <p:animClr clrSpc="rgb" dir="cw">
                                      <p:cBhvr override="childStyle">
                                        <p:cTn id="16" dur="750" fill="hold"/>
                                        <p:tgtEl>
                                          <p:spTgt spid="5124"/>
                                        </p:tgtEl>
                                        <p:attrNameLst>
                                          <p:attrName>style.color</p:attrName>
                                        </p:attrNameLst>
                                      </p:cBhvr>
                                      <p:to>
                                        <a:srgbClr val="FFFFFF"/>
                                      </p:to>
                                    </p:animClr>
                                  </p:childTnLst>
                                </p:cTn>
                              </p:par>
                              <p:par>
                                <p:cTn id="17" presetID="3" presetClass="emph" presetSubtype="2" fill="hold" grpId="0" nodeType="withEffect">
                                  <p:stCondLst>
                                    <p:cond delay="0"/>
                                  </p:stCondLst>
                                  <p:childTnLst>
                                    <p:animClr clrSpc="rgb" dir="cw">
                                      <p:cBhvr override="childStyle">
                                        <p:cTn id="18" dur="750" fill="hold"/>
                                        <p:tgtEl>
                                          <p:spTgt spid="5135"/>
                                        </p:tgtEl>
                                        <p:attrNameLst>
                                          <p:attrName>style.color</p:attrName>
                                        </p:attrNameLst>
                                      </p:cBhvr>
                                      <p:to>
                                        <a:srgbClr val="FFFFFF"/>
                                      </p:to>
                                    </p:animClr>
                                  </p:childTnLst>
                                </p:cTn>
                              </p:par>
                              <p:par>
                                <p:cTn id="19" presetID="3" presetClass="emph" presetSubtype="2" fill="hold" grpId="0" nodeType="withEffect">
                                  <p:stCondLst>
                                    <p:cond delay="0"/>
                                  </p:stCondLst>
                                  <p:childTnLst>
                                    <p:animClr clrSpc="rgb" dir="cw">
                                      <p:cBhvr override="childStyle">
                                        <p:cTn id="20" dur="750" fill="hold"/>
                                        <p:tgtEl>
                                          <p:spTgt spid="5123"/>
                                        </p:tgtEl>
                                        <p:attrNameLst>
                                          <p:attrName>style.color</p:attrName>
                                        </p:attrNameLst>
                                      </p:cBhvr>
                                      <p:to>
                                        <a:srgbClr val="FFFFFF"/>
                                      </p:to>
                                    </p:animClr>
                                  </p:childTnLst>
                                </p:cTn>
                              </p:par>
                              <p:par>
                                <p:cTn id="21" presetID="10"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childTnLst>
                                </p:cTn>
                              </p:par>
                              <p:par>
                                <p:cTn id="27" presetID="3" presetClass="emph" presetSubtype="2" fill="hold" grpId="0" nodeType="withEffect">
                                  <p:stCondLst>
                                    <p:cond delay="0"/>
                                  </p:stCondLst>
                                  <p:childTnLst>
                                    <p:animClr clrSpc="rgb" dir="cw">
                                      <p:cBhvr override="childStyle">
                                        <p:cTn id="28" dur="750" fill="hold"/>
                                        <p:tgtEl>
                                          <p:spTgt spid="5136"/>
                                        </p:tgtEl>
                                        <p:attrNameLst>
                                          <p:attrName>style.color</p:attrName>
                                        </p:attrNameLst>
                                      </p:cBhvr>
                                      <p:to>
                                        <a:srgbClr val="FFFFFF"/>
                                      </p:to>
                                    </p:animClr>
                                  </p:childTnLst>
                                </p:cTn>
                              </p:par>
                              <p:par>
                                <p:cTn id="29" presetID="3" presetClass="emph" presetSubtype="2" fill="hold" grpId="0" nodeType="withEffect">
                                  <p:stCondLst>
                                    <p:cond delay="0"/>
                                  </p:stCondLst>
                                  <p:childTnLst>
                                    <p:animClr clrSpc="rgb" dir="cw">
                                      <p:cBhvr override="childStyle">
                                        <p:cTn id="30" dur="750" fill="hold"/>
                                        <p:tgtEl>
                                          <p:spTgt spid="5125"/>
                                        </p:tgtEl>
                                        <p:attrNameLst>
                                          <p:attrName>style.color</p:attrName>
                                        </p:attrNameLst>
                                      </p:cBhvr>
                                      <p:to>
                                        <a:srgbClr val="FFFFFF"/>
                                      </p:to>
                                    </p:animClr>
                                  </p:childTnLst>
                                </p:cTn>
                              </p:par>
                              <p:par>
                                <p:cTn id="31" presetID="3" presetClass="emph" presetSubtype="2" fill="hold" grpId="0" nodeType="withEffect">
                                  <p:stCondLst>
                                    <p:cond delay="0"/>
                                  </p:stCondLst>
                                  <p:childTnLst>
                                    <p:animClr clrSpc="rgb" dir="cw">
                                      <p:cBhvr override="childStyle">
                                        <p:cTn id="32" dur="750" fill="hold"/>
                                        <p:tgtEl>
                                          <p:spTgt spid="5126"/>
                                        </p:tgtEl>
                                        <p:attrNameLst>
                                          <p:attrName>style.color</p:attrName>
                                        </p:attrNameLst>
                                      </p:cBhvr>
                                      <p:to>
                                        <a:srgbClr val="FFFFFF"/>
                                      </p:to>
                                    </p:animClr>
                                  </p:childTnLst>
                                </p:cTn>
                              </p:par>
                              <p:par>
                                <p:cTn id="33" presetID="10"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500"/>
                                        <p:tgtEl>
                                          <p:spTgt spid="44"/>
                                        </p:tgtEl>
                                      </p:cBhvr>
                                    </p:animEffect>
                                  </p:childTnLst>
                                </p:cTn>
                              </p:par>
                              <p:par>
                                <p:cTn id="39" presetID="3" presetClass="emph" presetSubtype="2" fill="hold" grpId="0" nodeType="withEffect">
                                  <p:stCondLst>
                                    <p:cond delay="0"/>
                                  </p:stCondLst>
                                  <p:childTnLst>
                                    <p:animClr clrSpc="rgb" dir="cw">
                                      <p:cBhvr override="childStyle">
                                        <p:cTn id="40" dur="750" fill="hold"/>
                                        <p:tgtEl>
                                          <p:spTgt spid="5127"/>
                                        </p:tgtEl>
                                        <p:attrNameLst>
                                          <p:attrName>style.color</p:attrName>
                                        </p:attrNameLst>
                                      </p:cBhvr>
                                      <p:to>
                                        <a:srgbClr val="FFFFF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5" grpId="0" animBg="1"/>
      <p:bldP spid="42" grpId="0" animBg="1"/>
      <p:bldP spid="5123" grpId="0"/>
      <p:bldP spid="5124" grpId="0"/>
      <p:bldP spid="5125" grpId="0"/>
      <p:bldP spid="5126" grpId="0"/>
      <p:bldP spid="5127" grpId="0"/>
      <p:bldP spid="5130" grpId="0"/>
      <p:bldP spid="5132" grpId="0"/>
      <p:bldP spid="5135" grpId="0"/>
      <p:bldP spid="5136" grpId="0"/>
      <p:bldP spid="34" grpId="0"/>
      <p:bldP spid="39" grpId="0"/>
      <p:bldP spid="4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 Cycle for Discrete Manufacturing and PLM, 2017</a:t>
            </a:r>
            <a:endParaRPr lang="en-US" dirty="0"/>
          </a:p>
        </p:txBody>
      </p:sp>
      <p:grpSp>
        <p:nvGrpSpPr>
          <p:cNvPr id="5" name="Group 4"/>
          <p:cNvGrpSpPr/>
          <p:nvPr/>
        </p:nvGrpSpPr>
        <p:grpSpPr>
          <a:xfrm>
            <a:off x="1526959" y="478739"/>
            <a:ext cx="7759084" cy="5469300"/>
            <a:chOff x="1086593" y="478739"/>
            <a:chExt cx="7210991" cy="4986338"/>
          </a:xfrm>
        </p:grpSpPr>
        <p:grpSp>
          <p:nvGrpSpPr>
            <p:cNvPr id="6" name="Group 257"/>
            <p:cNvGrpSpPr>
              <a:grpSpLocks/>
            </p:cNvGrpSpPr>
            <p:nvPr/>
          </p:nvGrpSpPr>
          <p:grpSpPr bwMode="auto">
            <a:xfrm>
              <a:off x="1200150" y="478739"/>
              <a:ext cx="6618288" cy="4986338"/>
              <a:chOff x="756" y="302"/>
              <a:chExt cx="4169" cy="3141"/>
            </a:xfrm>
          </p:grpSpPr>
          <p:grpSp>
            <p:nvGrpSpPr>
              <p:cNvPr id="99" name="Group 256"/>
              <p:cNvGrpSpPr>
                <a:grpSpLocks/>
              </p:cNvGrpSpPr>
              <p:nvPr userDrawn="1"/>
            </p:nvGrpSpPr>
            <p:grpSpPr bwMode="auto">
              <a:xfrm>
                <a:off x="756" y="302"/>
                <a:ext cx="4133" cy="2884"/>
                <a:chOff x="756" y="302"/>
                <a:chExt cx="4133" cy="2884"/>
              </a:xfrm>
            </p:grpSpPr>
            <p:grpSp>
              <p:nvGrpSpPr>
                <p:cNvPr id="113" name="Group 13"/>
                <p:cNvGrpSpPr>
                  <a:grpSpLocks/>
                </p:cNvGrpSpPr>
                <p:nvPr userDrawn="1"/>
              </p:nvGrpSpPr>
              <p:grpSpPr bwMode="auto">
                <a:xfrm>
                  <a:off x="789" y="448"/>
                  <a:ext cx="4100" cy="2643"/>
                  <a:chOff x="698" y="1006"/>
                  <a:chExt cx="4332" cy="2791"/>
                </a:xfrm>
              </p:grpSpPr>
              <p:grpSp>
                <p:nvGrpSpPr>
                  <p:cNvPr id="123" name="Group 14"/>
                  <p:cNvGrpSpPr>
                    <a:grpSpLocks/>
                  </p:cNvGrpSpPr>
                  <p:nvPr/>
                </p:nvGrpSpPr>
                <p:grpSpPr bwMode="auto">
                  <a:xfrm>
                    <a:off x="1618" y="1013"/>
                    <a:ext cx="2748" cy="2406"/>
                    <a:chOff x="1618" y="1013"/>
                    <a:chExt cx="2748" cy="2406"/>
                  </a:xfrm>
                </p:grpSpPr>
                <p:sp>
                  <p:nvSpPr>
                    <p:cNvPr id="132" name="Line 15"/>
                    <p:cNvSpPr>
                      <a:spLocks noChangeShapeType="1"/>
                    </p:cNvSpPr>
                    <p:nvPr/>
                  </p:nvSpPr>
                  <p:spPr bwMode="gray">
                    <a:xfrm>
                      <a:off x="1618" y="1013"/>
                      <a:ext cx="0" cy="2406"/>
                    </a:xfrm>
                    <a:prstGeom prst="line">
                      <a:avLst/>
                    </a:prstGeom>
                    <a:noFill/>
                    <a:ln w="19050">
                      <a:solidFill>
                        <a:srgbClr val="DDDDDD"/>
                      </a:solidFill>
                      <a:round/>
                      <a:headEnd/>
                      <a:tailEnd/>
                    </a:ln>
                    <a:effectLst/>
                  </p:spPr>
                  <p:txBody>
                    <a:bodyPr/>
                    <a:lstStyle/>
                    <a:p>
                      <a:endParaRPr lang="en-US"/>
                    </a:p>
                  </p:txBody>
                </p:sp>
                <p:sp>
                  <p:nvSpPr>
                    <p:cNvPr id="133" name="Line 16"/>
                    <p:cNvSpPr>
                      <a:spLocks noChangeShapeType="1"/>
                    </p:cNvSpPr>
                    <p:nvPr/>
                  </p:nvSpPr>
                  <p:spPr bwMode="gray">
                    <a:xfrm>
                      <a:off x="2055" y="1013"/>
                      <a:ext cx="0" cy="2406"/>
                    </a:xfrm>
                    <a:prstGeom prst="line">
                      <a:avLst/>
                    </a:prstGeom>
                    <a:noFill/>
                    <a:ln w="19050">
                      <a:solidFill>
                        <a:srgbClr val="DDDDDD"/>
                      </a:solidFill>
                      <a:round/>
                      <a:headEnd/>
                      <a:tailEnd/>
                    </a:ln>
                    <a:effectLst/>
                  </p:spPr>
                  <p:txBody>
                    <a:bodyPr/>
                    <a:lstStyle/>
                    <a:p>
                      <a:endParaRPr lang="en-US"/>
                    </a:p>
                  </p:txBody>
                </p:sp>
                <p:sp>
                  <p:nvSpPr>
                    <p:cNvPr id="134" name="Line 17"/>
                    <p:cNvSpPr>
                      <a:spLocks noChangeShapeType="1"/>
                    </p:cNvSpPr>
                    <p:nvPr/>
                  </p:nvSpPr>
                  <p:spPr bwMode="gray">
                    <a:xfrm>
                      <a:off x="4366" y="1013"/>
                      <a:ext cx="0" cy="2403"/>
                    </a:xfrm>
                    <a:prstGeom prst="line">
                      <a:avLst/>
                    </a:prstGeom>
                    <a:noFill/>
                    <a:ln w="19050">
                      <a:solidFill>
                        <a:srgbClr val="DDDDDD"/>
                      </a:solidFill>
                      <a:round/>
                      <a:headEnd/>
                      <a:tailEnd/>
                    </a:ln>
                    <a:effectLst/>
                  </p:spPr>
                  <p:txBody>
                    <a:bodyPr/>
                    <a:lstStyle/>
                    <a:p>
                      <a:endParaRPr lang="en-US"/>
                    </a:p>
                  </p:txBody>
                </p:sp>
                <p:sp>
                  <p:nvSpPr>
                    <p:cNvPr id="135" name="Line 18"/>
                    <p:cNvSpPr>
                      <a:spLocks noChangeShapeType="1"/>
                    </p:cNvSpPr>
                    <p:nvPr/>
                  </p:nvSpPr>
                  <p:spPr bwMode="gray">
                    <a:xfrm>
                      <a:off x="3051" y="1013"/>
                      <a:ext cx="0" cy="2403"/>
                    </a:xfrm>
                    <a:prstGeom prst="line">
                      <a:avLst/>
                    </a:prstGeom>
                    <a:noFill/>
                    <a:ln w="19050">
                      <a:solidFill>
                        <a:srgbClr val="DDDDDD"/>
                      </a:solidFill>
                      <a:round/>
                      <a:headEnd/>
                      <a:tailEnd/>
                    </a:ln>
                    <a:effectLst/>
                  </p:spPr>
                  <p:txBody>
                    <a:bodyPr/>
                    <a:lstStyle/>
                    <a:p>
                      <a:endParaRPr lang="en-US"/>
                    </a:p>
                  </p:txBody>
                </p:sp>
              </p:grpSp>
              <p:grpSp>
                <p:nvGrpSpPr>
                  <p:cNvPr id="124" name="Group 19"/>
                  <p:cNvGrpSpPr>
                    <a:grpSpLocks/>
                  </p:cNvGrpSpPr>
                  <p:nvPr/>
                </p:nvGrpSpPr>
                <p:grpSpPr bwMode="auto">
                  <a:xfrm>
                    <a:off x="698" y="1006"/>
                    <a:ext cx="4332" cy="2791"/>
                    <a:chOff x="850" y="987"/>
                    <a:chExt cx="4018" cy="2592"/>
                  </a:xfrm>
                </p:grpSpPr>
                <p:grpSp>
                  <p:nvGrpSpPr>
                    <p:cNvPr id="126" name="Group 20"/>
                    <p:cNvGrpSpPr>
                      <a:grpSpLocks/>
                    </p:cNvGrpSpPr>
                    <p:nvPr/>
                  </p:nvGrpSpPr>
                  <p:grpSpPr bwMode="auto">
                    <a:xfrm>
                      <a:off x="850" y="987"/>
                      <a:ext cx="64" cy="2528"/>
                      <a:chOff x="850" y="987"/>
                      <a:chExt cx="64" cy="2528"/>
                    </a:xfrm>
                  </p:grpSpPr>
                  <p:sp>
                    <p:nvSpPr>
                      <p:cNvPr id="130" name="Line 21"/>
                      <p:cNvSpPr>
                        <a:spLocks noChangeShapeType="1"/>
                      </p:cNvSpPr>
                      <p:nvPr/>
                    </p:nvSpPr>
                    <p:spPr bwMode="gray">
                      <a:xfrm flipV="1">
                        <a:off x="914" y="1089"/>
                        <a:ext cx="0" cy="2426"/>
                      </a:xfrm>
                      <a:prstGeom prst="line">
                        <a:avLst/>
                      </a:prstGeom>
                      <a:noFill/>
                      <a:ln w="12700">
                        <a:solidFill>
                          <a:srgbClr val="808080"/>
                        </a:solidFill>
                        <a:round/>
                        <a:headEnd/>
                        <a:tailEnd/>
                      </a:ln>
                      <a:effectLst/>
                    </p:spPr>
                    <p:txBody>
                      <a:bodyPr/>
                      <a:lstStyle/>
                      <a:p>
                        <a:endParaRPr lang="en-US"/>
                      </a:p>
                    </p:txBody>
                  </p:sp>
                  <p:sp>
                    <p:nvSpPr>
                      <p:cNvPr id="131" name="AutoShape 22"/>
                      <p:cNvSpPr>
                        <a:spLocks noChangeArrowheads="1"/>
                      </p:cNvSpPr>
                      <p:nvPr/>
                    </p:nvSpPr>
                    <p:spPr bwMode="gray">
                      <a:xfrm flipH="1">
                        <a:off x="850" y="987"/>
                        <a:ext cx="64" cy="105"/>
                      </a:xfrm>
                      <a:prstGeom prst="rtTriangle">
                        <a:avLst/>
                      </a:prstGeom>
                      <a:solidFill>
                        <a:srgbClr val="808080"/>
                      </a:solidFill>
                      <a:ln w="12700">
                        <a:solidFill>
                          <a:srgbClr val="808080"/>
                        </a:solidFill>
                        <a:miter lim="800000"/>
                        <a:headEnd/>
                        <a:tailEnd/>
                      </a:ln>
                      <a:effectLst/>
                    </p:spPr>
                    <p:txBody>
                      <a:bodyPr wrap="none" anchor="ctr"/>
                      <a:lstStyle/>
                      <a:p>
                        <a:endParaRPr lang="en-US"/>
                      </a:p>
                    </p:txBody>
                  </p:sp>
                </p:grpSp>
                <p:grpSp>
                  <p:nvGrpSpPr>
                    <p:cNvPr id="127" name="Group 23"/>
                    <p:cNvGrpSpPr>
                      <a:grpSpLocks/>
                    </p:cNvGrpSpPr>
                    <p:nvPr/>
                  </p:nvGrpSpPr>
                  <p:grpSpPr bwMode="auto">
                    <a:xfrm>
                      <a:off x="912" y="3515"/>
                      <a:ext cx="3956" cy="64"/>
                      <a:chOff x="912" y="3515"/>
                      <a:chExt cx="3956" cy="64"/>
                    </a:xfrm>
                  </p:grpSpPr>
                  <p:sp>
                    <p:nvSpPr>
                      <p:cNvPr id="128" name="Line 24"/>
                      <p:cNvSpPr>
                        <a:spLocks noChangeShapeType="1"/>
                      </p:cNvSpPr>
                      <p:nvPr/>
                    </p:nvSpPr>
                    <p:spPr bwMode="gray">
                      <a:xfrm rot="-5400000">
                        <a:off x="2838" y="1589"/>
                        <a:ext cx="0" cy="3851"/>
                      </a:xfrm>
                      <a:prstGeom prst="line">
                        <a:avLst/>
                      </a:prstGeom>
                      <a:noFill/>
                      <a:ln w="12700">
                        <a:solidFill>
                          <a:srgbClr val="808080"/>
                        </a:solidFill>
                        <a:round/>
                        <a:headEnd/>
                        <a:tailEnd/>
                      </a:ln>
                      <a:effectLst/>
                    </p:spPr>
                    <p:txBody>
                      <a:bodyPr/>
                      <a:lstStyle/>
                      <a:p>
                        <a:endParaRPr lang="en-US"/>
                      </a:p>
                    </p:txBody>
                  </p:sp>
                  <p:sp>
                    <p:nvSpPr>
                      <p:cNvPr id="129" name="AutoShape 25"/>
                      <p:cNvSpPr>
                        <a:spLocks noChangeArrowheads="1"/>
                      </p:cNvSpPr>
                      <p:nvPr/>
                    </p:nvSpPr>
                    <p:spPr bwMode="gray">
                      <a:xfrm rot="-5400000" flipH="1" flipV="1">
                        <a:off x="4784" y="3494"/>
                        <a:ext cx="64" cy="105"/>
                      </a:xfrm>
                      <a:prstGeom prst="rtTriangle">
                        <a:avLst/>
                      </a:prstGeom>
                      <a:solidFill>
                        <a:srgbClr val="808080"/>
                      </a:solidFill>
                      <a:ln w="12700">
                        <a:solidFill>
                          <a:srgbClr val="808080"/>
                        </a:solidFill>
                        <a:miter lim="800000"/>
                        <a:headEnd/>
                        <a:tailEnd/>
                      </a:ln>
                      <a:effectLst/>
                    </p:spPr>
                    <p:txBody>
                      <a:bodyPr wrap="none" anchor="ctr"/>
                      <a:lstStyle/>
                      <a:p>
                        <a:endParaRPr lang="en-US"/>
                      </a:p>
                    </p:txBody>
                  </p:sp>
                </p:grpSp>
              </p:grpSp>
              <p:sp>
                <p:nvSpPr>
                  <p:cNvPr id="125" name="Line 26"/>
                  <p:cNvSpPr>
                    <a:spLocks noChangeShapeType="1"/>
                  </p:cNvSpPr>
                  <p:nvPr/>
                </p:nvSpPr>
                <p:spPr bwMode="gray">
                  <a:xfrm rot="-5400000">
                    <a:off x="2893" y="1286"/>
                    <a:ext cx="0" cy="4262"/>
                  </a:xfrm>
                  <a:prstGeom prst="line">
                    <a:avLst/>
                  </a:prstGeom>
                  <a:noFill/>
                  <a:ln w="12700">
                    <a:solidFill>
                      <a:srgbClr val="808080"/>
                    </a:solidFill>
                    <a:round/>
                    <a:headEnd/>
                    <a:tailEnd/>
                  </a:ln>
                  <a:effectLst/>
                </p:spPr>
                <p:txBody>
                  <a:bodyPr/>
                  <a:lstStyle/>
                  <a:p>
                    <a:endParaRPr lang="en-US"/>
                  </a:p>
                </p:txBody>
              </p:sp>
            </p:grpSp>
            <p:grpSp>
              <p:nvGrpSpPr>
                <p:cNvPr id="114" name="Group 27"/>
                <p:cNvGrpSpPr>
                  <a:grpSpLocks/>
                </p:cNvGrpSpPr>
                <p:nvPr userDrawn="1"/>
              </p:nvGrpSpPr>
              <p:grpSpPr bwMode="auto">
                <a:xfrm>
                  <a:off x="880" y="2722"/>
                  <a:ext cx="4008" cy="306"/>
                  <a:chOff x="794" y="3409"/>
                  <a:chExt cx="4233" cy="323"/>
                </a:xfrm>
              </p:grpSpPr>
              <p:sp>
                <p:nvSpPr>
                  <p:cNvPr id="118" name="Text Box 28"/>
                  <p:cNvSpPr txBox="1">
                    <a:spLocks noChangeAspect="1" noChangeArrowheads="1"/>
                  </p:cNvSpPr>
                  <p:nvPr/>
                </p:nvSpPr>
                <p:spPr bwMode="gray">
                  <a:xfrm>
                    <a:off x="794" y="3455"/>
                    <a:ext cx="792" cy="234"/>
                  </a:xfrm>
                  <a:prstGeom prst="rect">
                    <a:avLst/>
                  </a:prstGeom>
                  <a:noFill/>
                  <a:ln w="12700">
                    <a:noFill/>
                    <a:miter lim="800000"/>
                    <a:headEnd/>
                    <a:tailEnd/>
                  </a:ln>
                  <a:effectLst/>
                </p:spPr>
                <p:txBody>
                  <a:bodyPr lIns="74876" tIns="37439" rIns="74876" bIns="37439" anchor="b">
                    <a:spAutoFit/>
                  </a:bodyPr>
                  <a:lstStyle/>
                  <a:p>
                    <a:pPr>
                      <a:lnSpc>
                        <a:spcPct val="90000"/>
                      </a:lnSpc>
                      <a:spcBef>
                        <a:spcPct val="0"/>
                      </a:spcBef>
                    </a:pPr>
                    <a:r>
                      <a:rPr lang="en-US" sz="1000" b="1" dirty="0" smtClean="0"/>
                      <a:t>Innovation </a:t>
                    </a:r>
                    <a:r>
                      <a:rPr lang="en-US" sz="1000" b="1" dirty="0"/>
                      <a:t>Trigger</a:t>
                    </a:r>
                  </a:p>
                </p:txBody>
              </p:sp>
              <p:sp>
                <p:nvSpPr>
                  <p:cNvPr id="119" name="Text Box 29"/>
                  <p:cNvSpPr txBox="1">
                    <a:spLocks noChangeAspect="1" noChangeArrowheads="1"/>
                  </p:cNvSpPr>
                  <p:nvPr/>
                </p:nvSpPr>
                <p:spPr bwMode="gray">
                  <a:xfrm>
                    <a:off x="1430" y="3409"/>
                    <a:ext cx="826" cy="323"/>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Peak of</a:t>
                    </a:r>
                  </a:p>
                  <a:p>
                    <a:pPr>
                      <a:lnSpc>
                        <a:spcPct val="90000"/>
                      </a:lnSpc>
                      <a:spcBef>
                        <a:spcPct val="0"/>
                      </a:spcBef>
                    </a:pPr>
                    <a:r>
                      <a:rPr lang="en-US" sz="1000" b="1"/>
                      <a:t>Inflated Expectations</a:t>
                    </a:r>
                  </a:p>
                </p:txBody>
              </p:sp>
              <p:sp>
                <p:nvSpPr>
                  <p:cNvPr id="120" name="Text Box 30"/>
                  <p:cNvSpPr txBox="1">
                    <a:spLocks noChangeAspect="1" noChangeArrowheads="1"/>
                  </p:cNvSpPr>
                  <p:nvPr/>
                </p:nvSpPr>
                <p:spPr bwMode="gray">
                  <a:xfrm>
                    <a:off x="2055" y="3457"/>
                    <a:ext cx="995" cy="232"/>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Trough of Disillusionment</a:t>
                    </a:r>
                  </a:p>
                </p:txBody>
              </p:sp>
              <p:sp>
                <p:nvSpPr>
                  <p:cNvPr id="121" name="Text Box 31"/>
                  <p:cNvSpPr txBox="1">
                    <a:spLocks noChangeAspect="1" noChangeArrowheads="1"/>
                  </p:cNvSpPr>
                  <p:nvPr/>
                </p:nvSpPr>
                <p:spPr bwMode="gray">
                  <a:xfrm>
                    <a:off x="3053" y="3504"/>
                    <a:ext cx="1314" cy="141"/>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Slope of Enlightenment</a:t>
                    </a:r>
                  </a:p>
                </p:txBody>
              </p:sp>
              <p:sp>
                <p:nvSpPr>
                  <p:cNvPr id="122" name="Text Box 32"/>
                  <p:cNvSpPr txBox="1">
                    <a:spLocks noChangeAspect="1" noChangeArrowheads="1"/>
                  </p:cNvSpPr>
                  <p:nvPr/>
                </p:nvSpPr>
                <p:spPr bwMode="gray">
                  <a:xfrm>
                    <a:off x="4364" y="3457"/>
                    <a:ext cx="663" cy="232"/>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Plateau of Productivity</a:t>
                    </a:r>
                  </a:p>
                </p:txBody>
              </p:sp>
            </p:grpSp>
            <p:grpSp>
              <p:nvGrpSpPr>
                <p:cNvPr id="115" name="Group 255"/>
                <p:cNvGrpSpPr>
                  <a:grpSpLocks/>
                </p:cNvGrpSpPr>
                <p:nvPr userDrawn="1"/>
              </p:nvGrpSpPr>
              <p:grpSpPr bwMode="auto">
                <a:xfrm>
                  <a:off x="756" y="302"/>
                  <a:ext cx="2448" cy="2884"/>
                  <a:chOff x="756" y="302"/>
                  <a:chExt cx="2448" cy="2884"/>
                </a:xfrm>
              </p:grpSpPr>
              <p:sp>
                <p:nvSpPr>
                  <p:cNvPr id="116" name="Text Box 34"/>
                  <p:cNvSpPr txBox="1">
                    <a:spLocks noChangeAspect="1" noChangeArrowheads="1"/>
                  </p:cNvSpPr>
                  <p:nvPr userDrawn="1"/>
                </p:nvSpPr>
                <p:spPr bwMode="gray">
                  <a:xfrm>
                    <a:off x="2535" y="3034"/>
                    <a:ext cx="669" cy="152"/>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200" b="1"/>
                      <a:t>time</a:t>
                    </a:r>
                  </a:p>
                </p:txBody>
              </p:sp>
              <p:sp>
                <p:nvSpPr>
                  <p:cNvPr id="117" name="Text Box 35"/>
                  <p:cNvSpPr txBox="1">
                    <a:spLocks noChangeAspect="1" noChangeArrowheads="1"/>
                  </p:cNvSpPr>
                  <p:nvPr userDrawn="1"/>
                </p:nvSpPr>
                <p:spPr bwMode="gray">
                  <a:xfrm>
                    <a:off x="756" y="302"/>
                    <a:ext cx="680" cy="152"/>
                  </a:xfrm>
                  <a:prstGeom prst="rect">
                    <a:avLst/>
                  </a:prstGeom>
                  <a:noFill/>
                  <a:ln w="12700" algn="ctr">
                    <a:noFill/>
                    <a:miter lim="800000"/>
                    <a:headEnd/>
                    <a:tailEnd/>
                  </a:ln>
                  <a:effectLst/>
                </p:spPr>
                <p:txBody>
                  <a:bodyPr wrap="none" lIns="74876" tIns="37439" rIns="74876" bIns="37439" anchor="b">
                    <a:spAutoFit/>
                  </a:bodyPr>
                  <a:lstStyle/>
                  <a:p>
                    <a:pPr algn="l">
                      <a:lnSpc>
                        <a:spcPct val="90000"/>
                      </a:lnSpc>
                      <a:spcBef>
                        <a:spcPct val="0"/>
                      </a:spcBef>
                    </a:pPr>
                    <a:r>
                      <a:rPr lang="en-US" sz="1200" b="1"/>
                      <a:t>expectations</a:t>
                    </a:r>
                  </a:p>
                </p:txBody>
              </p:sp>
            </p:grpSp>
          </p:grpSp>
          <p:grpSp>
            <p:nvGrpSpPr>
              <p:cNvPr id="100" name="Group 36"/>
              <p:cNvGrpSpPr>
                <a:grpSpLocks/>
              </p:cNvGrpSpPr>
              <p:nvPr userDrawn="1"/>
            </p:nvGrpSpPr>
            <p:grpSpPr bwMode="auto">
              <a:xfrm>
                <a:off x="854" y="3155"/>
                <a:ext cx="4071" cy="288"/>
                <a:chOff x="767" y="3867"/>
                <a:chExt cx="4302" cy="304"/>
              </a:xfrm>
            </p:grpSpPr>
            <p:sp>
              <p:nvSpPr>
                <p:cNvPr id="102" name="Text Box 37"/>
                <p:cNvSpPr txBox="1">
                  <a:spLocks noChangeAspect="1" noChangeArrowheads="1"/>
                </p:cNvSpPr>
                <p:nvPr/>
              </p:nvSpPr>
              <p:spPr bwMode="gray">
                <a:xfrm>
                  <a:off x="767" y="3867"/>
                  <a:ext cx="1638" cy="151"/>
                </a:xfrm>
                <a:prstGeom prst="rect">
                  <a:avLst/>
                </a:prstGeom>
                <a:noFill/>
                <a:ln w="12700" algn="ctr">
                  <a:noFill/>
                  <a:miter lim="800000"/>
                  <a:headEnd/>
                  <a:tailEnd/>
                </a:ln>
                <a:effectLst/>
              </p:spPr>
              <p:txBody>
                <a:bodyPr lIns="74876" tIns="37439" rIns="74876" bIns="37439" anchor="b">
                  <a:spAutoFit/>
                </a:bodyPr>
                <a:lstStyle/>
                <a:p>
                  <a:pPr algn="l">
                    <a:lnSpc>
                      <a:spcPct val="90000"/>
                    </a:lnSpc>
                    <a:spcBef>
                      <a:spcPct val="0"/>
                    </a:spcBef>
                  </a:pPr>
                  <a:r>
                    <a:rPr lang="en-US" sz="1100" b="1"/>
                    <a:t>Years to mainstream adoption:</a:t>
                  </a:r>
                </a:p>
              </p:txBody>
            </p:sp>
            <p:sp>
              <p:nvSpPr>
                <p:cNvPr id="103" name="Oval 38"/>
                <p:cNvSpPr>
                  <a:spLocks noChangeAspect="1" noChangeArrowheads="1"/>
                </p:cNvSpPr>
                <p:nvPr/>
              </p:nvSpPr>
              <p:spPr bwMode="gray">
                <a:xfrm>
                  <a:off x="810" y="4065"/>
                  <a:ext cx="56" cy="56"/>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104" name="Text Box 39"/>
                <p:cNvSpPr txBox="1">
                  <a:spLocks noChangeAspect="1" noChangeArrowheads="1"/>
                </p:cNvSpPr>
                <p:nvPr/>
              </p:nvSpPr>
              <p:spPr bwMode="gray">
                <a:xfrm>
                  <a:off x="849" y="4020"/>
                  <a:ext cx="823"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less than 2 years</a:t>
                  </a:r>
                </a:p>
              </p:txBody>
            </p:sp>
            <p:sp>
              <p:nvSpPr>
                <p:cNvPr id="105" name="Oval 40"/>
                <p:cNvSpPr>
                  <a:spLocks noChangeAspect="1" noChangeArrowheads="1"/>
                </p:cNvSpPr>
                <p:nvPr/>
              </p:nvSpPr>
              <p:spPr bwMode="gray">
                <a:xfrm>
                  <a:off x="1735" y="4065"/>
                  <a:ext cx="55" cy="5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106" name="Text Box 41"/>
                <p:cNvSpPr txBox="1">
                  <a:spLocks noChangeAspect="1" noChangeArrowheads="1"/>
                </p:cNvSpPr>
                <p:nvPr/>
              </p:nvSpPr>
              <p:spPr bwMode="gray">
                <a:xfrm>
                  <a:off x="1780" y="4020"/>
                  <a:ext cx="630"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2 to 5 years</a:t>
                  </a:r>
                </a:p>
              </p:txBody>
            </p:sp>
            <p:sp>
              <p:nvSpPr>
                <p:cNvPr id="107" name="Oval 42"/>
                <p:cNvSpPr>
                  <a:spLocks noChangeAspect="1" noChangeArrowheads="1"/>
                </p:cNvSpPr>
                <p:nvPr/>
              </p:nvSpPr>
              <p:spPr bwMode="gray">
                <a:xfrm>
                  <a:off x="2465" y="4065"/>
                  <a:ext cx="56" cy="5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08" name="Text Box 43"/>
                <p:cNvSpPr txBox="1">
                  <a:spLocks noChangeAspect="1" noChangeArrowheads="1"/>
                </p:cNvSpPr>
                <p:nvPr/>
              </p:nvSpPr>
              <p:spPr bwMode="gray">
                <a:xfrm>
                  <a:off x="2511" y="4020"/>
                  <a:ext cx="715"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5 to 10 years</a:t>
                  </a:r>
                </a:p>
              </p:txBody>
            </p:sp>
            <p:sp>
              <p:nvSpPr>
                <p:cNvPr id="109" name="AutoShape 44"/>
                <p:cNvSpPr>
                  <a:spLocks noChangeAspect="1" noChangeArrowheads="1"/>
                </p:cNvSpPr>
                <p:nvPr/>
              </p:nvSpPr>
              <p:spPr bwMode="gray">
                <a:xfrm flipH="1">
                  <a:off x="3243" y="4060"/>
                  <a:ext cx="80" cy="69"/>
                </a:xfrm>
                <a:prstGeom prst="triangle">
                  <a:avLst>
                    <a:gd name="adj" fmla="val 50000"/>
                  </a:avLst>
                </a:prstGeom>
                <a:solidFill>
                  <a:srgbClr val="FF9900"/>
                </a:solidFill>
                <a:ln w="12700">
                  <a:solidFill>
                    <a:schemeClr val="tx1"/>
                  </a:solidFill>
                  <a:miter lim="800000"/>
                  <a:headEnd/>
                  <a:tailEnd/>
                </a:ln>
                <a:effectLst/>
              </p:spPr>
              <p:txBody>
                <a:bodyPr lIns="74876" tIns="37439" rIns="74876" bIns="37439" anchor="ctr">
                  <a:spAutoFit/>
                </a:bodyPr>
                <a:lstStyle/>
                <a:p>
                  <a:endParaRPr lang="en-US"/>
                </a:p>
              </p:txBody>
            </p:sp>
            <p:sp>
              <p:nvSpPr>
                <p:cNvPr id="110" name="Text Box 45"/>
                <p:cNvSpPr txBox="1">
                  <a:spLocks noChangeAspect="1" noChangeArrowheads="1"/>
                </p:cNvSpPr>
                <p:nvPr/>
              </p:nvSpPr>
              <p:spPr bwMode="gray">
                <a:xfrm>
                  <a:off x="3311" y="4020"/>
                  <a:ext cx="941"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more than 10 years</a:t>
                  </a:r>
                </a:p>
              </p:txBody>
            </p:sp>
            <p:sp>
              <p:nvSpPr>
                <p:cNvPr id="111" name="Text Box 46"/>
                <p:cNvSpPr txBox="1">
                  <a:spLocks noChangeAspect="1" noChangeArrowheads="1"/>
                </p:cNvSpPr>
                <p:nvPr/>
              </p:nvSpPr>
              <p:spPr bwMode="gray">
                <a:xfrm>
                  <a:off x="4348" y="3919"/>
                  <a:ext cx="721" cy="252"/>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dirty="0"/>
                    <a:t>obsolete</a:t>
                  </a:r>
                </a:p>
                <a:p>
                  <a:pPr algn="l">
                    <a:lnSpc>
                      <a:spcPct val="90000"/>
                    </a:lnSpc>
                    <a:spcBef>
                      <a:spcPct val="0"/>
                    </a:spcBef>
                  </a:pPr>
                  <a:r>
                    <a:rPr lang="en-US" sz="1100" dirty="0"/>
                    <a:t>before plateau</a:t>
                  </a:r>
                </a:p>
              </p:txBody>
            </p:sp>
            <p:sp>
              <p:nvSpPr>
                <p:cNvPr id="112" name="AutoShape 47"/>
                <p:cNvSpPr>
                  <a:spLocks noChangeAspect="1" noChangeArrowheads="1"/>
                </p:cNvSpPr>
                <p:nvPr/>
              </p:nvSpPr>
              <p:spPr bwMode="gray">
                <a:xfrm>
                  <a:off x="4294" y="4064"/>
                  <a:ext cx="60" cy="61"/>
                </a:xfrm>
                <a:prstGeom prst="flowChartSummingJunction">
                  <a:avLst/>
                </a:prstGeom>
                <a:solidFill>
                  <a:schemeClr val="bg1"/>
                </a:solidFill>
                <a:ln w="12700">
                  <a:solidFill>
                    <a:srgbClr val="FF0000"/>
                  </a:solidFill>
                  <a:round/>
                  <a:headEnd/>
                  <a:tailEnd/>
                </a:ln>
                <a:effectLst/>
              </p:spPr>
              <p:txBody>
                <a:bodyPr lIns="74876" tIns="37439" rIns="74876" bIns="37439" anchor="ctr">
                  <a:spAutoFit/>
                </a:bodyPr>
                <a:lstStyle/>
                <a:p>
                  <a:endParaRPr lang="en-US"/>
                </a:p>
              </p:txBody>
            </p:sp>
          </p:grpSp>
          <p:sp>
            <p:nvSpPr>
              <p:cNvPr id="101" name="Freeform 49"/>
              <p:cNvSpPr>
                <a:spLocks/>
              </p:cNvSpPr>
              <p:nvPr userDrawn="1"/>
            </p:nvSpPr>
            <p:spPr bwMode="gray">
              <a:xfrm>
                <a:off x="1068" y="569"/>
                <a:ext cx="3816" cy="2065"/>
              </a:xfrm>
              <a:custGeom>
                <a:avLst/>
                <a:gdLst/>
                <a:ahLst/>
                <a:cxnLst>
                  <a:cxn ang="0">
                    <a:pos x="41" y="1980"/>
                  </a:cxn>
                  <a:cxn ang="0">
                    <a:pos x="173" y="1806"/>
                  </a:cxn>
                  <a:cxn ang="0">
                    <a:pos x="263" y="1604"/>
                  </a:cxn>
                  <a:cxn ang="0">
                    <a:pos x="331" y="1400"/>
                  </a:cxn>
                  <a:cxn ang="0">
                    <a:pos x="385" y="1194"/>
                  </a:cxn>
                  <a:cxn ang="0">
                    <a:pos x="437" y="990"/>
                  </a:cxn>
                  <a:cxn ang="0">
                    <a:pos x="489" y="782"/>
                  </a:cxn>
                  <a:cxn ang="0">
                    <a:pos x="543" y="572"/>
                  </a:cxn>
                  <a:cxn ang="0">
                    <a:pos x="595" y="362"/>
                  </a:cxn>
                  <a:cxn ang="0">
                    <a:pos x="649" y="156"/>
                  </a:cxn>
                  <a:cxn ang="0">
                    <a:pos x="679" y="88"/>
                  </a:cxn>
                  <a:cxn ang="0">
                    <a:pos x="755" y="16"/>
                  </a:cxn>
                  <a:cxn ang="0">
                    <a:pos x="851" y="8"/>
                  </a:cxn>
                  <a:cxn ang="0">
                    <a:pos x="921" y="76"/>
                  </a:cxn>
                  <a:cxn ang="0">
                    <a:pos x="957" y="216"/>
                  </a:cxn>
                  <a:cxn ang="0">
                    <a:pos x="995" y="404"/>
                  </a:cxn>
                  <a:cxn ang="0">
                    <a:pos x="1033" y="584"/>
                  </a:cxn>
                  <a:cxn ang="0">
                    <a:pos x="1067" y="766"/>
                  </a:cxn>
                  <a:cxn ang="0">
                    <a:pos x="1103" y="946"/>
                  </a:cxn>
                  <a:cxn ang="0">
                    <a:pos x="1141" y="1136"/>
                  </a:cxn>
                  <a:cxn ang="0">
                    <a:pos x="1171" y="1253"/>
                  </a:cxn>
                  <a:cxn ang="0">
                    <a:pos x="1213" y="1374"/>
                  </a:cxn>
                  <a:cxn ang="0">
                    <a:pos x="1261" y="1458"/>
                  </a:cxn>
                  <a:cxn ang="0">
                    <a:pos x="1331" y="1526"/>
                  </a:cxn>
                  <a:cxn ang="0">
                    <a:pos x="1419" y="1574"/>
                  </a:cxn>
                  <a:cxn ang="0">
                    <a:pos x="1517" y="1596"/>
                  </a:cxn>
                  <a:cxn ang="0">
                    <a:pos x="1619" y="1596"/>
                  </a:cxn>
                  <a:cxn ang="0">
                    <a:pos x="1721" y="1570"/>
                  </a:cxn>
                  <a:cxn ang="0">
                    <a:pos x="1813" y="1524"/>
                  </a:cxn>
                  <a:cxn ang="0">
                    <a:pos x="1961" y="1438"/>
                  </a:cxn>
                  <a:cxn ang="0">
                    <a:pos x="2167" y="1320"/>
                  </a:cxn>
                  <a:cxn ang="0">
                    <a:pos x="2369" y="1220"/>
                  </a:cxn>
                  <a:cxn ang="0">
                    <a:pos x="2585" y="1122"/>
                  </a:cxn>
                  <a:cxn ang="0">
                    <a:pos x="2783" y="1046"/>
                  </a:cxn>
                  <a:cxn ang="0">
                    <a:pos x="2983" y="986"/>
                  </a:cxn>
                  <a:cxn ang="0">
                    <a:pos x="3182" y="933"/>
                  </a:cxn>
                  <a:cxn ang="0">
                    <a:pos x="3335" y="899"/>
                  </a:cxn>
                  <a:cxn ang="0">
                    <a:pos x="3434" y="879"/>
                  </a:cxn>
                  <a:cxn ang="0">
                    <a:pos x="3533" y="864"/>
                  </a:cxn>
                  <a:cxn ang="0">
                    <a:pos x="3746" y="858"/>
                  </a:cxn>
                </a:cxnLst>
                <a:rect l="0" t="0" r="r" b="b"/>
                <a:pathLst>
                  <a:path w="3746" h="2025">
                    <a:moveTo>
                      <a:pt x="0" y="2025"/>
                    </a:moveTo>
                    <a:lnTo>
                      <a:pt x="41" y="1980"/>
                    </a:lnTo>
                    <a:lnTo>
                      <a:pt x="113" y="1902"/>
                    </a:lnTo>
                    <a:lnTo>
                      <a:pt x="173" y="1806"/>
                    </a:lnTo>
                    <a:lnTo>
                      <a:pt x="223" y="1710"/>
                    </a:lnTo>
                    <a:lnTo>
                      <a:pt x="263" y="1604"/>
                    </a:lnTo>
                    <a:lnTo>
                      <a:pt x="299" y="1500"/>
                    </a:lnTo>
                    <a:lnTo>
                      <a:pt x="331" y="1400"/>
                    </a:lnTo>
                    <a:lnTo>
                      <a:pt x="359" y="1296"/>
                    </a:lnTo>
                    <a:lnTo>
                      <a:pt x="385" y="1194"/>
                    </a:lnTo>
                    <a:lnTo>
                      <a:pt x="409" y="1092"/>
                    </a:lnTo>
                    <a:lnTo>
                      <a:pt x="437" y="990"/>
                    </a:lnTo>
                    <a:lnTo>
                      <a:pt x="465" y="886"/>
                    </a:lnTo>
                    <a:lnTo>
                      <a:pt x="489" y="782"/>
                    </a:lnTo>
                    <a:lnTo>
                      <a:pt x="515" y="676"/>
                    </a:lnTo>
                    <a:lnTo>
                      <a:pt x="543" y="572"/>
                    </a:lnTo>
                    <a:lnTo>
                      <a:pt x="569" y="468"/>
                    </a:lnTo>
                    <a:lnTo>
                      <a:pt x="595" y="362"/>
                    </a:lnTo>
                    <a:lnTo>
                      <a:pt x="621" y="256"/>
                    </a:lnTo>
                    <a:lnTo>
                      <a:pt x="649" y="156"/>
                    </a:lnTo>
                    <a:lnTo>
                      <a:pt x="667" y="110"/>
                    </a:lnTo>
                    <a:lnTo>
                      <a:pt x="679" y="88"/>
                    </a:lnTo>
                    <a:lnTo>
                      <a:pt x="705" y="52"/>
                    </a:lnTo>
                    <a:lnTo>
                      <a:pt x="755" y="16"/>
                    </a:lnTo>
                    <a:lnTo>
                      <a:pt x="805" y="0"/>
                    </a:lnTo>
                    <a:lnTo>
                      <a:pt x="851" y="8"/>
                    </a:lnTo>
                    <a:lnTo>
                      <a:pt x="893" y="34"/>
                    </a:lnTo>
                    <a:lnTo>
                      <a:pt x="921" y="76"/>
                    </a:lnTo>
                    <a:lnTo>
                      <a:pt x="939" y="120"/>
                    </a:lnTo>
                    <a:lnTo>
                      <a:pt x="957" y="216"/>
                    </a:lnTo>
                    <a:lnTo>
                      <a:pt x="977" y="312"/>
                    </a:lnTo>
                    <a:lnTo>
                      <a:pt x="995" y="404"/>
                    </a:lnTo>
                    <a:lnTo>
                      <a:pt x="1013" y="496"/>
                    </a:lnTo>
                    <a:lnTo>
                      <a:pt x="1033" y="584"/>
                    </a:lnTo>
                    <a:lnTo>
                      <a:pt x="1049" y="674"/>
                    </a:lnTo>
                    <a:lnTo>
                      <a:pt x="1067" y="766"/>
                    </a:lnTo>
                    <a:lnTo>
                      <a:pt x="1085" y="856"/>
                    </a:lnTo>
                    <a:lnTo>
                      <a:pt x="1103" y="946"/>
                    </a:lnTo>
                    <a:lnTo>
                      <a:pt x="1123" y="1038"/>
                    </a:lnTo>
                    <a:lnTo>
                      <a:pt x="1141" y="1136"/>
                    </a:lnTo>
                    <a:lnTo>
                      <a:pt x="1161" y="1230"/>
                    </a:lnTo>
                    <a:lnTo>
                      <a:pt x="1171" y="1253"/>
                    </a:lnTo>
                    <a:lnTo>
                      <a:pt x="1193" y="1318"/>
                    </a:lnTo>
                    <a:lnTo>
                      <a:pt x="1213" y="1374"/>
                    </a:lnTo>
                    <a:lnTo>
                      <a:pt x="1233" y="1416"/>
                    </a:lnTo>
                    <a:lnTo>
                      <a:pt x="1261" y="1458"/>
                    </a:lnTo>
                    <a:lnTo>
                      <a:pt x="1293" y="1494"/>
                    </a:lnTo>
                    <a:lnTo>
                      <a:pt x="1331" y="1526"/>
                    </a:lnTo>
                    <a:lnTo>
                      <a:pt x="1373" y="1556"/>
                    </a:lnTo>
                    <a:lnTo>
                      <a:pt x="1419" y="1574"/>
                    </a:lnTo>
                    <a:lnTo>
                      <a:pt x="1465" y="1586"/>
                    </a:lnTo>
                    <a:lnTo>
                      <a:pt x="1517" y="1596"/>
                    </a:lnTo>
                    <a:lnTo>
                      <a:pt x="1565" y="1602"/>
                    </a:lnTo>
                    <a:lnTo>
                      <a:pt x="1619" y="1596"/>
                    </a:lnTo>
                    <a:lnTo>
                      <a:pt x="1665" y="1584"/>
                    </a:lnTo>
                    <a:lnTo>
                      <a:pt x="1721" y="1570"/>
                    </a:lnTo>
                    <a:lnTo>
                      <a:pt x="1767" y="1550"/>
                    </a:lnTo>
                    <a:lnTo>
                      <a:pt x="1813" y="1524"/>
                    </a:lnTo>
                    <a:lnTo>
                      <a:pt x="1861" y="1496"/>
                    </a:lnTo>
                    <a:lnTo>
                      <a:pt x="1961" y="1438"/>
                    </a:lnTo>
                    <a:lnTo>
                      <a:pt x="2063" y="1376"/>
                    </a:lnTo>
                    <a:lnTo>
                      <a:pt x="2167" y="1320"/>
                    </a:lnTo>
                    <a:lnTo>
                      <a:pt x="2267" y="1268"/>
                    </a:lnTo>
                    <a:lnTo>
                      <a:pt x="2369" y="1220"/>
                    </a:lnTo>
                    <a:lnTo>
                      <a:pt x="2475" y="1168"/>
                    </a:lnTo>
                    <a:lnTo>
                      <a:pt x="2585" y="1122"/>
                    </a:lnTo>
                    <a:lnTo>
                      <a:pt x="2683" y="1084"/>
                    </a:lnTo>
                    <a:lnTo>
                      <a:pt x="2783" y="1046"/>
                    </a:lnTo>
                    <a:lnTo>
                      <a:pt x="2881" y="1014"/>
                    </a:lnTo>
                    <a:lnTo>
                      <a:pt x="2983" y="986"/>
                    </a:lnTo>
                    <a:lnTo>
                      <a:pt x="3081" y="958"/>
                    </a:lnTo>
                    <a:lnTo>
                      <a:pt x="3182" y="933"/>
                    </a:lnTo>
                    <a:lnTo>
                      <a:pt x="3284" y="908"/>
                    </a:lnTo>
                    <a:lnTo>
                      <a:pt x="3335" y="899"/>
                    </a:lnTo>
                    <a:lnTo>
                      <a:pt x="3383" y="888"/>
                    </a:lnTo>
                    <a:lnTo>
                      <a:pt x="3434" y="879"/>
                    </a:lnTo>
                    <a:lnTo>
                      <a:pt x="3485" y="870"/>
                    </a:lnTo>
                    <a:lnTo>
                      <a:pt x="3533" y="864"/>
                    </a:lnTo>
                    <a:lnTo>
                      <a:pt x="3581" y="858"/>
                    </a:lnTo>
                    <a:lnTo>
                      <a:pt x="3746" y="858"/>
                    </a:lnTo>
                  </a:path>
                </a:pathLst>
              </a:custGeom>
              <a:noFill/>
              <a:ln w="38100" cap="flat" cmpd="sng">
                <a:solidFill>
                  <a:srgbClr val="969696"/>
                </a:solidFill>
                <a:prstDash val="solid"/>
                <a:round/>
                <a:headEnd type="none" w="med" len="med"/>
                <a:tailEnd type="none" w="med" len="lg"/>
              </a:ln>
              <a:effectLst/>
            </p:spPr>
            <p:txBody>
              <a:bodyPr lIns="74876" tIns="37439" rIns="74876" bIns="37439" anchor="ctr">
                <a:spAutoFit/>
              </a:bodyPr>
              <a:lstStyle/>
              <a:p>
                <a:endParaRPr lang="en-US"/>
              </a:p>
            </p:txBody>
          </p:sp>
        </p:grpSp>
        <p:grpSp>
          <p:nvGrpSpPr>
            <p:cNvPr id="7" name="Group 6"/>
            <p:cNvGrpSpPr/>
            <p:nvPr/>
          </p:nvGrpSpPr>
          <p:grpSpPr>
            <a:xfrm>
              <a:off x="1086593" y="943038"/>
              <a:ext cx="7210991" cy="3395094"/>
              <a:chOff x="1086593" y="943038"/>
              <a:chExt cx="7210991" cy="3395094"/>
            </a:xfrm>
          </p:grpSpPr>
          <p:sp>
            <p:nvSpPr>
              <p:cNvPr id="8" name="Text Box 597"/>
              <p:cNvSpPr txBox="1">
                <a:spLocks noChangeArrowheads="1"/>
              </p:cNvSpPr>
              <p:nvPr/>
            </p:nvSpPr>
            <p:spPr bwMode="gray">
              <a:xfrm>
                <a:off x="6873669" y="4121150"/>
                <a:ext cx="973344" cy="216982"/>
              </a:xfrm>
              <a:prstGeom prst="rect">
                <a:avLst/>
              </a:prstGeom>
              <a:noFill/>
              <a:ln w="9525">
                <a:noFill/>
                <a:miter lim="800000"/>
                <a:headEnd/>
                <a:tailEnd/>
              </a:ln>
              <a:effectLst/>
            </p:spPr>
            <p:txBody>
              <a:bodyPr wrap="none">
                <a:spAutoFit/>
              </a:bodyPr>
              <a:lstStyle/>
              <a:p>
                <a:pPr algn="r">
                  <a:spcBef>
                    <a:spcPct val="0"/>
                  </a:spcBef>
                </a:pPr>
                <a:r>
                  <a:rPr lang="en-US" sz="900" dirty="0"/>
                  <a:t>As of </a:t>
                </a:r>
                <a:r>
                  <a:rPr lang="en-US" sz="900" dirty="0" smtClean="0"/>
                  <a:t>July 2017</a:t>
                </a:r>
                <a:endParaRPr lang="en-US" sz="900" dirty="0"/>
              </a:p>
            </p:txBody>
          </p:sp>
          <p:sp>
            <p:nvSpPr>
              <p:cNvPr id="9" name="dark_blue_dot_1"/>
              <p:cNvSpPr>
                <a:spLocks noChangeAspect="1" noChangeArrowheads="1"/>
              </p:cNvSpPr>
              <p:nvPr/>
            </p:nvSpPr>
            <p:spPr bwMode="gray">
              <a:xfrm>
                <a:off x="2231136" y="2962656"/>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0" name="text_1"/>
              <p:cNvSpPr>
                <a:spLocks noChangeArrowheads="1"/>
              </p:cNvSpPr>
              <p:nvPr/>
            </p:nvSpPr>
            <p:spPr bwMode="gray">
              <a:xfrm>
                <a:off x="1200475" y="2945193"/>
                <a:ext cx="993863" cy="124650"/>
              </a:xfrm>
              <a:prstGeom prst="rect">
                <a:avLst/>
              </a:prstGeom>
              <a:solidFill>
                <a:schemeClr val="bg1"/>
              </a:solid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Enterprise Labeling</a:t>
                </a:r>
                <a:endParaRPr lang="en-US" sz="900" dirty="0"/>
              </a:p>
            </p:txBody>
          </p:sp>
          <p:sp>
            <p:nvSpPr>
              <p:cNvPr id="11" name="dark_blue_dot_2"/>
              <p:cNvSpPr>
                <a:spLocks noChangeAspect="1" noChangeArrowheads="1"/>
              </p:cNvSpPr>
              <p:nvPr/>
            </p:nvSpPr>
            <p:spPr bwMode="gray">
              <a:xfrm>
                <a:off x="2445829" y="2130552"/>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2" name="text_2"/>
              <p:cNvSpPr>
                <a:spLocks noChangeArrowheads="1"/>
              </p:cNvSpPr>
              <p:nvPr/>
            </p:nvSpPr>
            <p:spPr bwMode="gray">
              <a:xfrm>
                <a:off x="1820355" y="2113090"/>
                <a:ext cx="596317" cy="124650"/>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smtClean="0">
                    <a:cs typeface="Arial" charset="0"/>
                  </a:rPr>
                  <a:t>Digital Twin</a:t>
                </a:r>
                <a:endParaRPr lang="en-US" sz="900" dirty="0"/>
              </a:p>
            </p:txBody>
          </p:sp>
          <p:sp>
            <p:nvSpPr>
              <p:cNvPr id="13" name="dark_blue_dot_3"/>
              <p:cNvSpPr>
                <a:spLocks noChangeAspect="1" noChangeArrowheads="1"/>
              </p:cNvSpPr>
              <p:nvPr/>
            </p:nvSpPr>
            <p:spPr bwMode="gray">
              <a:xfrm>
                <a:off x="2656141" y="1280160"/>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4" name="text_3"/>
              <p:cNvSpPr>
                <a:spLocks noChangeArrowheads="1"/>
              </p:cNvSpPr>
              <p:nvPr/>
            </p:nvSpPr>
            <p:spPr bwMode="gray">
              <a:xfrm>
                <a:off x="1086593" y="1200784"/>
                <a:ext cx="1538883" cy="249299"/>
              </a:xfrm>
              <a:prstGeom prst="rect">
                <a:avLst/>
              </a:prstGeom>
              <a:solidFill>
                <a:schemeClr val="bg1"/>
              </a:solid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Cloud-Native CAE, Simulation</a:t>
                </a:r>
                <a:br>
                  <a:rPr lang="en-US" sz="900" dirty="0" smtClean="0">
                    <a:cs typeface="Arial" charset="0"/>
                  </a:rPr>
                </a:br>
                <a:r>
                  <a:rPr lang="en-US" sz="900" dirty="0" smtClean="0">
                    <a:cs typeface="Arial" charset="0"/>
                  </a:rPr>
                  <a:t> and Virtual Prototyping</a:t>
                </a:r>
                <a:endParaRPr lang="en-US" sz="900" dirty="0"/>
              </a:p>
            </p:txBody>
          </p:sp>
          <p:sp>
            <p:nvSpPr>
              <p:cNvPr id="15" name="dark_blue_dot_4"/>
              <p:cNvSpPr>
                <a:spLocks noChangeAspect="1" noChangeArrowheads="1"/>
              </p:cNvSpPr>
              <p:nvPr/>
            </p:nvSpPr>
            <p:spPr bwMode="gray">
              <a:xfrm>
                <a:off x="2793301" y="950976"/>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6" name="text_4"/>
              <p:cNvSpPr>
                <a:spLocks noChangeArrowheads="1"/>
              </p:cNvSpPr>
              <p:nvPr/>
            </p:nvSpPr>
            <p:spPr bwMode="gray">
              <a:xfrm>
                <a:off x="1820164" y="943038"/>
                <a:ext cx="942566" cy="124650"/>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smtClean="0">
                    <a:cs typeface="Arial" charset="0"/>
                  </a:rPr>
                  <a:t>Cloud-Native CAD</a:t>
                </a:r>
                <a:endParaRPr lang="en-US" sz="900" dirty="0"/>
              </a:p>
            </p:txBody>
          </p:sp>
          <p:sp>
            <p:nvSpPr>
              <p:cNvPr id="17" name="text_5"/>
              <p:cNvSpPr>
                <a:spLocks noChangeArrowheads="1"/>
              </p:cNvSpPr>
              <p:nvPr/>
            </p:nvSpPr>
            <p:spPr bwMode="gray">
              <a:xfrm>
                <a:off x="3468686" y="1116138"/>
                <a:ext cx="1218282"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MRO PLM Functionality</a:t>
                </a:r>
                <a:endParaRPr lang="en-US" sz="900" dirty="0"/>
              </a:p>
            </p:txBody>
          </p:sp>
          <p:sp>
            <p:nvSpPr>
              <p:cNvPr id="18" name="text_6"/>
              <p:cNvSpPr>
                <a:spLocks noChangeArrowheads="1"/>
              </p:cNvSpPr>
              <p:nvPr/>
            </p:nvSpPr>
            <p:spPr bwMode="gray">
              <a:xfrm>
                <a:off x="3468686" y="1249489"/>
                <a:ext cx="1481175"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Product Innovation Platforms</a:t>
                </a:r>
                <a:endParaRPr lang="en-US" sz="900" dirty="0"/>
              </a:p>
            </p:txBody>
          </p:sp>
          <p:sp>
            <p:nvSpPr>
              <p:cNvPr id="19" name="dark_blue_dot_7"/>
              <p:cNvSpPr>
                <a:spLocks noChangeAspect="1" noChangeArrowheads="1"/>
              </p:cNvSpPr>
              <p:nvPr/>
            </p:nvSpPr>
            <p:spPr bwMode="gray">
              <a:xfrm>
                <a:off x="3291840" y="1664208"/>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20" name="text_7"/>
              <p:cNvSpPr>
                <a:spLocks noChangeArrowheads="1"/>
              </p:cNvSpPr>
              <p:nvPr/>
            </p:nvSpPr>
            <p:spPr bwMode="gray">
              <a:xfrm>
                <a:off x="3412490" y="1649921"/>
                <a:ext cx="936154"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MPM Frameworks</a:t>
                </a:r>
                <a:endParaRPr lang="en-US" sz="900" dirty="0"/>
              </a:p>
            </p:txBody>
          </p:sp>
          <p:sp>
            <p:nvSpPr>
              <p:cNvPr id="21" name="dark_blue_dot_8"/>
              <p:cNvSpPr>
                <a:spLocks noChangeAspect="1" noChangeArrowheads="1"/>
              </p:cNvSpPr>
              <p:nvPr/>
            </p:nvSpPr>
            <p:spPr bwMode="gray">
              <a:xfrm>
                <a:off x="3319272" y="1805749"/>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22" name="text_8"/>
              <p:cNvSpPr>
                <a:spLocks noChangeArrowheads="1"/>
              </p:cNvSpPr>
              <p:nvPr/>
            </p:nvSpPr>
            <p:spPr bwMode="gray">
              <a:xfrm>
                <a:off x="3444685" y="1791462"/>
                <a:ext cx="1442703"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smtClean="0">
                    <a:cs typeface="Arial" charset="0"/>
                  </a:rPr>
                  <a:t>Model-Based Manufacturing</a:t>
                </a:r>
                <a:endParaRPr lang="en-US" sz="900" dirty="0"/>
              </a:p>
            </p:txBody>
          </p:sp>
          <p:sp>
            <p:nvSpPr>
              <p:cNvPr id="23" name="text_9"/>
              <p:cNvSpPr>
                <a:spLocks noChangeArrowheads="1"/>
              </p:cNvSpPr>
              <p:nvPr/>
            </p:nvSpPr>
            <p:spPr bwMode="gray">
              <a:xfrm>
                <a:off x="3675383" y="2184099"/>
                <a:ext cx="929742" cy="373949"/>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Internet of Things </a:t>
                </a:r>
                <a:br>
                  <a:rPr lang="en-US" sz="900" dirty="0" smtClean="0">
                    <a:cs typeface="Arial" charset="0"/>
                  </a:rPr>
                </a:br>
                <a:r>
                  <a:rPr lang="en-US" sz="900" dirty="0" smtClean="0">
                    <a:cs typeface="Arial" charset="0"/>
                  </a:rPr>
                  <a:t>for Manufacturing </a:t>
                </a:r>
                <a:br>
                  <a:rPr lang="en-US" sz="900" dirty="0" smtClean="0">
                    <a:cs typeface="Arial" charset="0"/>
                  </a:rPr>
                </a:br>
                <a:r>
                  <a:rPr lang="en-US" sz="900" dirty="0" smtClean="0">
                    <a:cs typeface="Arial" charset="0"/>
                  </a:rPr>
                  <a:t>Operations</a:t>
                </a:r>
                <a:endParaRPr lang="en-US" sz="900" dirty="0"/>
              </a:p>
            </p:txBody>
          </p:sp>
          <p:sp>
            <p:nvSpPr>
              <p:cNvPr id="24" name="text_10"/>
              <p:cNvSpPr>
                <a:spLocks noChangeArrowheads="1"/>
              </p:cNvSpPr>
              <p:nvPr/>
            </p:nvSpPr>
            <p:spPr bwMode="gray">
              <a:xfrm>
                <a:off x="2646862" y="2135132"/>
                <a:ext cx="666849" cy="37394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Cloud-Based</a:t>
                </a:r>
                <a:br>
                  <a:rPr lang="en-US" sz="900" dirty="0" smtClean="0">
                    <a:cs typeface="Arial" charset="0"/>
                  </a:rPr>
                </a:br>
                <a:r>
                  <a:rPr lang="en-US" sz="900" dirty="0" smtClean="0">
                    <a:cs typeface="Arial" charset="0"/>
                  </a:rPr>
                  <a:t> PLM</a:t>
                </a:r>
                <a:br>
                  <a:rPr lang="en-US" sz="900" dirty="0" smtClean="0">
                    <a:cs typeface="Arial" charset="0"/>
                  </a:rPr>
                </a:br>
                <a:r>
                  <a:rPr lang="en-US" sz="900" dirty="0" smtClean="0">
                    <a:cs typeface="Arial" charset="0"/>
                  </a:rPr>
                  <a:t> Applications</a:t>
                </a:r>
                <a:endParaRPr lang="en-US" sz="900" dirty="0"/>
              </a:p>
            </p:txBody>
          </p:sp>
          <p:sp>
            <p:nvSpPr>
              <p:cNvPr id="25" name="light_blue_dot_11"/>
              <p:cNvSpPr>
                <a:spLocks noChangeAspect="1" noChangeArrowheads="1"/>
              </p:cNvSpPr>
              <p:nvPr/>
            </p:nvSpPr>
            <p:spPr bwMode="gray">
              <a:xfrm>
                <a:off x="3470339" y="2542032"/>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26" name="text_11"/>
              <p:cNvSpPr>
                <a:spLocks noChangeArrowheads="1"/>
              </p:cNvSpPr>
              <p:nvPr/>
            </p:nvSpPr>
            <p:spPr bwMode="gray">
              <a:xfrm>
                <a:off x="2581334" y="2527745"/>
                <a:ext cx="852798" cy="124650"/>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Supply Planning</a:t>
                </a:r>
                <a:endParaRPr lang="en-US" sz="900" dirty="0"/>
              </a:p>
            </p:txBody>
          </p:sp>
          <p:sp>
            <p:nvSpPr>
              <p:cNvPr id="27" name="text_12"/>
              <p:cNvSpPr>
                <a:spLocks noChangeArrowheads="1"/>
              </p:cNvSpPr>
              <p:nvPr/>
            </p:nvSpPr>
            <p:spPr bwMode="gray">
              <a:xfrm>
                <a:off x="2248150" y="3533772"/>
                <a:ext cx="1712007" cy="124650"/>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Industrial Operational Intelligence</a:t>
                </a:r>
                <a:endParaRPr lang="en-US" sz="900" dirty="0"/>
              </a:p>
            </p:txBody>
          </p:sp>
          <p:sp>
            <p:nvSpPr>
              <p:cNvPr id="28" name="text_13"/>
              <p:cNvSpPr>
                <a:spLocks noChangeArrowheads="1"/>
              </p:cNvSpPr>
              <p:nvPr/>
            </p:nvSpPr>
            <p:spPr bwMode="gray">
              <a:xfrm>
                <a:off x="2299208" y="3727895"/>
                <a:ext cx="1827423" cy="37394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3D Printed Tools, Jigs and Fixtures</a:t>
                </a:r>
                <a:br>
                  <a:rPr lang="en-US" sz="900" dirty="0" smtClean="0">
                    <a:cs typeface="Arial" charset="0"/>
                  </a:rPr>
                </a:br>
                <a:r>
                  <a:rPr lang="en-US" sz="900" dirty="0" smtClean="0">
                    <a:cs typeface="Arial" charset="0"/>
                  </a:rPr>
                  <a:t> (formerly 3DP-Enabled Augmented</a:t>
                </a:r>
                <a:br>
                  <a:rPr lang="en-US" sz="900" dirty="0" smtClean="0">
                    <a:cs typeface="Arial" charset="0"/>
                  </a:rPr>
                </a:br>
                <a:r>
                  <a:rPr lang="en-US" sz="900" dirty="0" smtClean="0">
                    <a:cs typeface="Arial" charset="0"/>
                  </a:rPr>
                  <a:t> Manufacturing)</a:t>
                </a:r>
                <a:endParaRPr lang="en-US" sz="900" dirty="0"/>
              </a:p>
            </p:txBody>
          </p:sp>
          <p:sp>
            <p:nvSpPr>
              <p:cNvPr id="29" name="text_14"/>
              <p:cNvSpPr>
                <a:spLocks noChangeArrowheads="1"/>
              </p:cNvSpPr>
              <p:nvPr/>
            </p:nvSpPr>
            <p:spPr bwMode="gray">
              <a:xfrm>
                <a:off x="2116135" y="4148138"/>
                <a:ext cx="2173672" cy="124650"/>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Supplier Quality Management Applications</a:t>
                </a:r>
                <a:endParaRPr lang="en-US" sz="900" dirty="0"/>
              </a:p>
            </p:txBody>
          </p:sp>
          <p:sp>
            <p:nvSpPr>
              <p:cNvPr id="30" name="text_15"/>
              <p:cNvSpPr>
                <a:spLocks noChangeArrowheads="1"/>
              </p:cNvSpPr>
              <p:nvPr/>
            </p:nvSpPr>
            <p:spPr bwMode="gray">
              <a:xfrm>
                <a:off x="4656836" y="4148138"/>
                <a:ext cx="1083630"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Synchronized BOMs </a:t>
                </a:r>
                <a:endParaRPr lang="en-US" sz="900" dirty="0"/>
              </a:p>
            </p:txBody>
          </p:sp>
          <p:grpSp>
            <p:nvGrpSpPr>
              <p:cNvPr id="31" name="Group 30"/>
              <p:cNvGrpSpPr/>
              <p:nvPr/>
            </p:nvGrpSpPr>
            <p:grpSpPr>
              <a:xfrm>
                <a:off x="5007805" y="3881819"/>
                <a:ext cx="1519647" cy="253235"/>
                <a:chOff x="4898267" y="3586544"/>
                <a:chExt cx="1519647" cy="253235"/>
              </a:xfrm>
            </p:grpSpPr>
            <p:sp>
              <p:nvSpPr>
                <p:cNvPr id="97" name="text_16"/>
                <p:cNvSpPr>
                  <a:spLocks noChangeArrowheads="1"/>
                </p:cNvSpPr>
                <p:nvPr/>
              </p:nvSpPr>
              <p:spPr bwMode="gray">
                <a:xfrm>
                  <a:off x="4898267" y="3715129"/>
                  <a:ext cx="1263166"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Sustainable Design PLM</a:t>
                  </a:r>
                  <a:endParaRPr lang="en-US" sz="900" dirty="0"/>
                </a:p>
              </p:txBody>
            </p:sp>
            <p:sp>
              <p:nvSpPr>
                <p:cNvPr id="98" name="text_17"/>
                <p:cNvSpPr>
                  <a:spLocks noChangeArrowheads="1"/>
                </p:cNvSpPr>
                <p:nvPr/>
              </p:nvSpPr>
              <p:spPr bwMode="gray">
                <a:xfrm>
                  <a:off x="4898267" y="3586544"/>
                  <a:ext cx="1519647"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System Engineering Software</a:t>
                  </a:r>
                  <a:endParaRPr lang="en-US" sz="900" dirty="0"/>
                </a:p>
              </p:txBody>
            </p:sp>
          </p:grpSp>
          <p:grpSp>
            <p:nvGrpSpPr>
              <p:cNvPr id="32" name="Group 31"/>
              <p:cNvGrpSpPr/>
              <p:nvPr/>
            </p:nvGrpSpPr>
            <p:grpSpPr>
              <a:xfrm>
                <a:off x="5181542" y="3595496"/>
                <a:ext cx="1455527" cy="253238"/>
                <a:chOff x="5062475" y="3257359"/>
                <a:chExt cx="1455527" cy="253238"/>
              </a:xfrm>
            </p:grpSpPr>
            <p:sp>
              <p:nvSpPr>
                <p:cNvPr id="95" name="text_18"/>
                <p:cNvSpPr>
                  <a:spLocks noChangeArrowheads="1"/>
                </p:cNvSpPr>
                <p:nvPr/>
              </p:nvSpPr>
              <p:spPr bwMode="gray">
                <a:xfrm>
                  <a:off x="5062475" y="3385947"/>
                  <a:ext cx="1372171"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Product Cost Management</a:t>
                  </a:r>
                  <a:endParaRPr lang="en-US" sz="900" dirty="0"/>
                </a:p>
              </p:txBody>
            </p:sp>
            <p:sp>
              <p:nvSpPr>
                <p:cNvPr id="96" name="text_19"/>
                <p:cNvSpPr>
                  <a:spLocks noChangeArrowheads="1"/>
                </p:cNvSpPr>
                <p:nvPr/>
              </p:nvSpPr>
              <p:spPr bwMode="gray">
                <a:xfrm>
                  <a:off x="5062475" y="3257359"/>
                  <a:ext cx="1455527"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Real-Time SPC Applications</a:t>
                  </a:r>
                  <a:endParaRPr lang="en-US" sz="900" dirty="0"/>
                </a:p>
              </p:txBody>
            </p:sp>
          </p:grpSp>
          <p:grpSp>
            <p:nvGrpSpPr>
              <p:cNvPr id="33" name="Group 32"/>
              <p:cNvGrpSpPr/>
              <p:nvPr/>
            </p:nvGrpSpPr>
            <p:grpSpPr>
              <a:xfrm>
                <a:off x="5491677" y="3312223"/>
                <a:ext cx="2167260" cy="258000"/>
                <a:chOff x="5505964" y="3126486"/>
                <a:chExt cx="2167260" cy="258000"/>
              </a:xfrm>
            </p:grpSpPr>
            <p:sp>
              <p:nvSpPr>
                <p:cNvPr id="93" name="text_20"/>
                <p:cNvSpPr>
                  <a:spLocks noChangeArrowheads="1"/>
                </p:cNvSpPr>
                <p:nvPr/>
              </p:nvSpPr>
              <p:spPr bwMode="gray">
                <a:xfrm>
                  <a:off x="5505964" y="3259836"/>
                  <a:ext cx="2167260"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Quality Process Management Applications</a:t>
                  </a:r>
                  <a:endParaRPr lang="en-US" sz="900" dirty="0"/>
                </a:p>
              </p:txBody>
            </p:sp>
            <p:sp>
              <p:nvSpPr>
                <p:cNvPr id="94" name="text_21"/>
                <p:cNvSpPr>
                  <a:spLocks noChangeArrowheads="1"/>
                </p:cNvSpPr>
                <p:nvPr/>
              </p:nvSpPr>
              <p:spPr bwMode="gray">
                <a:xfrm>
                  <a:off x="5505964" y="3126486"/>
                  <a:ext cx="2000548"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Simulation and Test Data Management</a:t>
                  </a:r>
                  <a:endParaRPr lang="en-US" sz="900" dirty="0"/>
                </a:p>
              </p:txBody>
            </p:sp>
          </p:grpSp>
          <p:sp>
            <p:nvSpPr>
              <p:cNvPr id="34" name="text_22"/>
              <p:cNvSpPr>
                <a:spLocks noChangeArrowheads="1"/>
              </p:cNvSpPr>
              <p:nvPr/>
            </p:nvSpPr>
            <p:spPr bwMode="gray">
              <a:xfrm>
                <a:off x="5635626" y="3163253"/>
                <a:ext cx="2257028"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Product Portfolio and Program Management</a:t>
                </a:r>
                <a:endParaRPr lang="en-US" sz="900" dirty="0"/>
              </a:p>
            </p:txBody>
          </p:sp>
          <p:sp>
            <p:nvSpPr>
              <p:cNvPr id="35" name="text_23"/>
              <p:cNvSpPr>
                <a:spLocks noChangeArrowheads="1"/>
              </p:cNvSpPr>
              <p:nvPr/>
            </p:nvSpPr>
            <p:spPr bwMode="gray">
              <a:xfrm>
                <a:off x="5804600" y="3028569"/>
                <a:ext cx="1526059"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Plant Engineering and Design</a:t>
                </a:r>
                <a:endParaRPr lang="en-US" sz="900" dirty="0"/>
              </a:p>
            </p:txBody>
          </p:sp>
          <p:grpSp>
            <p:nvGrpSpPr>
              <p:cNvPr id="36" name="Group 35"/>
              <p:cNvGrpSpPr/>
              <p:nvPr/>
            </p:nvGrpSpPr>
            <p:grpSpPr>
              <a:xfrm>
                <a:off x="6008496" y="2726816"/>
                <a:ext cx="2289088" cy="253237"/>
                <a:chOff x="5408421" y="2679191"/>
                <a:chExt cx="2289088" cy="253237"/>
              </a:xfrm>
            </p:grpSpPr>
            <p:sp>
              <p:nvSpPr>
                <p:cNvPr id="91" name="text_24"/>
                <p:cNvSpPr>
                  <a:spLocks noChangeArrowheads="1"/>
                </p:cNvSpPr>
                <p:nvPr/>
              </p:nvSpPr>
              <p:spPr bwMode="gray">
                <a:xfrm>
                  <a:off x="5408421" y="2807778"/>
                  <a:ext cx="2289088"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MES Applications for Discrete Manufacturing</a:t>
                  </a:r>
                  <a:endParaRPr lang="en-US" sz="900" dirty="0"/>
                </a:p>
              </p:txBody>
            </p:sp>
            <p:sp>
              <p:nvSpPr>
                <p:cNvPr id="92" name="text_25"/>
                <p:cNvSpPr>
                  <a:spLocks noChangeArrowheads="1"/>
                </p:cNvSpPr>
                <p:nvPr/>
              </p:nvSpPr>
              <p:spPr bwMode="gray">
                <a:xfrm>
                  <a:off x="5408421" y="2679191"/>
                  <a:ext cx="1327286"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Value-Chain-Centric PDM</a:t>
                  </a:r>
                  <a:endParaRPr lang="en-US" sz="900" dirty="0"/>
                </a:p>
              </p:txBody>
            </p:sp>
          </p:grpSp>
          <p:sp>
            <p:nvSpPr>
              <p:cNvPr id="37" name="text_26"/>
              <p:cNvSpPr>
                <a:spLocks noChangeArrowheads="1"/>
              </p:cNvSpPr>
              <p:nvPr/>
            </p:nvSpPr>
            <p:spPr bwMode="gray">
              <a:xfrm>
                <a:off x="4950586" y="2317431"/>
                <a:ext cx="1147750" cy="24929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Product Requirements</a:t>
                </a:r>
                <a:br>
                  <a:rPr lang="en-US" sz="900" dirty="0" smtClean="0">
                    <a:cs typeface="Arial" charset="0"/>
                  </a:rPr>
                </a:br>
                <a:r>
                  <a:rPr lang="en-US" sz="900" dirty="0" smtClean="0">
                    <a:cs typeface="Arial" charset="0"/>
                  </a:rPr>
                  <a:t> Management</a:t>
                </a:r>
                <a:endParaRPr lang="en-US" sz="900" dirty="0"/>
              </a:p>
            </p:txBody>
          </p:sp>
          <p:sp>
            <p:nvSpPr>
              <p:cNvPr id="38" name="text_27"/>
              <p:cNvSpPr>
                <a:spLocks noChangeArrowheads="1"/>
              </p:cNvSpPr>
              <p:nvPr/>
            </p:nvSpPr>
            <p:spPr bwMode="gray">
              <a:xfrm>
                <a:off x="5089266" y="2041966"/>
                <a:ext cx="1288814" cy="24929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Enterprise Manufacturing</a:t>
                </a:r>
                <a:br>
                  <a:rPr lang="en-US" sz="900" dirty="0" smtClean="0">
                    <a:cs typeface="Arial" charset="0"/>
                  </a:rPr>
                </a:br>
                <a:r>
                  <a:rPr lang="en-US" sz="900" dirty="0" smtClean="0">
                    <a:cs typeface="Arial" charset="0"/>
                  </a:rPr>
                  <a:t> Intelligence</a:t>
                </a:r>
                <a:endParaRPr lang="en-US" sz="900" dirty="0"/>
              </a:p>
            </p:txBody>
          </p:sp>
          <p:sp>
            <p:nvSpPr>
              <p:cNvPr id="39" name="text_28"/>
              <p:cNvSpPr>
                <a:spLocks noChangeArrowheads="1"/>
              </p:cNvSpPr>
              <p:nvPr/>
            </p:nvSpPr>
            <p:spPr bwMode="gray">
              <a:xfrm>
                <a:off x="5783453" y="1623620"/>
                <a:ext cx="1122102" cy="24929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Simulation and Virtual</a:t>
                </a:r>
                <a:br>
                  <a:rPr lang="en-US" sz="900" dirty="0" smtClean="0">
                    <a:cs typeface="Arial" charset="0"/>
                  </a:rPr>
                </a:br>
                <a:r>
                  <a:rPr lang="en-US" sz="900" dirty="0" smtClean="0">
                    <a:cs typeface="Arial" charset="0"/>
                  </a:rPr>
                  <a:t> Prototyping</a:t>
                </a:r>
                <a:endParaRPr lang="en-US" sz="900" dirty="0"/>
              </a:p>
            </p:txBody>
          </p:sp>
          <p:sp>
            <p:nvSpPr>
              <p:cNvPr id="40" name="text_29"/>
              <p:cNvSpPr>
                <a:spLocks noChangeArrowheads="1"/>
              </p:cNvSpPr>
              <p:nvPr/>
            </p:nvSpPr>
            <p:spPr bwMode="gray">
              <a:xfrm>
                <a:off x="5834337" y="1348154"/>
                <a:ext cx="1391407" cy="24929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Parts and Materials Search</a:t>
                </a:r>
                <a:br>
                  <a:rPr lang="en-US" sz="900" dirty="0" smtClean="0">
                    <a:cs typeface="Arial" charset="0"/>
                  </a:rPr>
                </a:br>
                <a:r>
                  <a:rPr lang="en-US" sz="900" dirty="0" smtClean="0">
                    <a:cs typeface="Arial" charset="0"/>
                  </a:rPr>
                  <a:t> and Selection</a:t>
                </a:r>
                <a:endParaRPr lang="en-US" sz="900" dirty="0"/>
              </a:p>
            </p:txBody>
          </p:sp>
          <p:sp>
            <p:nvSpPr>
              <p:cNvPr id="41" name="Freeform 40"/>
              <p:cNvSpPr/>
              <p:nvPr/>
            </p:nvSpPr>
            <p:spPr bwMode="auto">
              <a:xfrm>
                <a:off x="3224209" y="1181099"/>
                <a:ext cx="211265" cy="33337"/>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75085"/>
                  <a:gd name="connsiteY0" fmla="*/ 33337 h 33337"/>
                  <a:gd name="connsiteX1" fmla="*/ 179835 w 275085"/>
                  <a:gd name="connsiteY1" fmla="*/ 0 h 33337"/>
                  <a:gd name="connsiteX2" fmla="*/ 275085 w 275085"/>
                  <a:gd name="connsiteY2" fmla="*/ 0 h 33337"/>
                </a:gdLst>
                <a:ahLst/>
                <a:cxnLst>
                  <a:cxn ang="0">
                    <a:pos x="connsiteX0" y="connsiteY0"/>
                  </a:cxn>
                  <a:cxn ang="0">
                    <a:pos x="connsiteX1" y="connsiteY1"/>
                  </a:cxn>
                  <a:cxn ang="0">
                    <a:pos x="connsiteX2" y="connsiteY2"/>
                  </a:cxn>
                </a:cxnLst>
                <a:rect l="l" t="t" r="r" b="b"/>
                <a:pathLst>
                  <a:path w="275085" h="33337">
                    <a:moveTo>
                      <a:pt x="0" y="33337"/>
                    </a:moveTo>
                    <a:lnTo>
                      <a:pt x="179835" y="0"/>
                    </a:lnTo>
                    <a:lnTo>
                      <a:pt x="275085" y="0"/>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2" name="Freeform 41"/>
              <p:cNvSpPr/>
              <p:nvPr/>
            </p:nvSpPr>
            <p:spPr bwMode="auto">
              <a:xfrm>
                <a:off x="3248023" y="1295398"/>
                <a:ext cx="187452" cy="14288"/>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44078"/>
                  <a:gd name="connsiteY0" fmla="*/ 0 h 14288"/>
                  <a:gd name="connsiteX1" fmla="*/ 148828 w 244078"/>
                  <a:gd name="connsiteY1" fmla="*/ 14288 h 14288"/>
                  <a:gd name="connsiteX2" fmla="*/ 244078 w 244078"/>
                  <a:gd name="connsiteY2" fmla="*/ 14288 h 14288"/>
                </a:gdLst>
                <a:ahLst/>
                <a:cxnLst>
                  <a:cxn ang="0">
                    <a:pos x="connsiteX0" y="connsiteY0"/>
                  </a:cxn>
                  <a:cxn ang="0">
                    <a:pos x="connsiteX1" y="connsiteY1"/>
                  </a:cxn>
                  <a:cxn ang="0">
                    <a:pos x="connsiteX2" y="connsiteY2"/>
                  </a:cxn>
                </a:cxnLst>
                <a:rect l="l" t="t" r="r" b="b"/>
                <a:pathLst>
                  <a:path w="244078" h="14288">
                    <a:moveTo>
                      <a:pt x="0" y="0"/>
                    </a:moveTo>
                    <a:lnTo>
                      <a:pt x="148828" y="14288"/>
                    </a:lnTo>
                    <a:lnTo>
                      <a:pt x="244078" y="14288"/>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3" name="dark_blue_dot_5"/>
              <p:cNvSpPr>
                <a:spLocks noChangeAspect="1" noChangeArrowheads="1"/>
              </p:cNvSpPr>
              <p:nvPr/>
            </p:nvSpPr>
            <p:spPr bwMode="gray">
              <a:xfrm>
                <a:off x="3186112" y="1168527"/>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44" name="light_blue_dot_6"/>
              <p:cNvSpPr>
                <a:spLocks noChangeAspect="1" noChangeArrowheads="1"/>
              </p:cNvSpPr>
              <p:nvPr/>
            </p:nvSpPr>
            <p:spPr bwMode="gray">
              <a:xfrm>
                <a:off x="3211512" y="1249489"/>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45" name="Freeform 44"/>
              <p:cNvSpPr/>
              <p:nvPr/>
            </p:nvSpPr>
            <p:spPr bwMode="auto">
              <a:xfrm flipH="1">
                <a:off x="3995736" y="3462335"/>
                <a:ext cx="73152" cy="138112"/>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6" name="Freeform 45"/>
              <p:cNvSpPr/>
              <p:nvPr/>
            </p:nvSpPr>
            <p:spPr bwMode="auto">
              <a:xfrm flipH="1">
                <a:off x="4152898" y="3505197"/>
                <a:ext cx="73152" cy="41148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7" name="Freeform 46"/>
              <p:cNvSpPr/>
              <p:nvPr/>
            </p:nvSpPr>
            <p:spPr bwMode="auto">
              <a:xfrm flipH="1" flipV="1">
                <a:off x="7258048" y="1471595"/>
                <a:ext cx="73152" cy="82296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8" name="Freeform 47"/>
              <p:cNvSpPr/>
              <p:nvPr/>
            </p:nvSpPr>
            <p:spPr bwMode="auto">
              <a:xfrm flipH="1" flipV="1">
                <a:off x="6934198" y="1747818"/>
                <a:ext cx="73152" cy="64008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9" name="Freeform 48"/>
              <p:cNvSpPr/>
              <p:nvPr/>
            </p:nvSpPr>
            <p:spPr bwMode="auto">
              <a:xfrm flipH="1" flipV="1">
                <a:off x="6405555" y="2162157"/>
                <a:ext cx="73152" cy="36576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50" name="Freeform 49"/>
              <p:cNvSpPr/>
              <p:nvPr/>
            </p:nvSpPr>
            <p:spPr bwMode="auto">
              <a:xfrm flipH="1">
                <a:off x="4319586" y="3474724"/>
                <a:ext cx="73152" cy="73152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51" name="dark_blue_dot_12"/>
              <p:cNvSpPr>
                <a:spLocks noChangeAspect="1" noChangeArrowheads="1"/>
              </p:cNvSpPr>
              <p:nvPr/>
            </p:nvSpPr>
            <p:spPr bwMode="gray">
              <a:xfrm>
                <a:off x="4027741" y="3429000"/>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52" name="dark_blue_dot_13"/>
              <p:cNvSpPr>
                <a:spLocks noChangeAspect="1" noChangeArrowheads="1"/>
              </p:cNvSpPr>
              <p:nvPr/>
            </p:nvSpPr>
            <p:spPr bwMode="gray">
              <a:xfrm>
                <a:off x="4183571" y="3446906"/>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53" name="light_blue_dot_14"/>
              <p:cNvSpPr>
                <a:spLocks noChangeAspect="1" noChangeArrowheads="1"/>
              </p:cNvSpPr>
              <p:nvPr/>
            </p:nvSpPr>
            <p:spPr bwMode="gray">
              <a:xfrm>
                <a:off x="4348163" y="3419474"/>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54" name="Freeform 53"/>
              <p:cNvSpPr/>
              <p:nvPr/>
            </p:nvSpPr>
            <p:spPr bwMode="auto">
              <a:xfrm flipH="1" flipV="1">
                <a:off x="6124570" y="2438384"/>
                <a:ext cx="73152" cy="18288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55" name="light_blue_dot_26"/>
              <p:cNvSpPr>
                <a:spLocks noChangeAspect="1" noChangeArrowheads="1"/>
              </p:cNvSpPr>
              <p:nvPr/>
            </p:nvSpPr>
            <p:spPr bwMode="gray">
              <a:xfrm>
                <a:off x="6158675" y="2555557"/>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56" name="clear_dot_27"/>
              <p:cNvSpPr>
                <a:spLocks noChangeAspect="1" noChangeArrowheads="1"/>
              </p:cNvSpPr>
              <p:nvPr/>
            </p:nvSpPr>
            <p:spPr bwMode="gray">
              <a:xfrm>
                <a:off x="6435470" y="2464498"/>
                <a:ext cx="84137" cy="84137"/>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57" name="light_blue_dot_28"/>
              <p:cNvSpPr>
                <a:spLocks noChangeAspect="1" noChangeArrowheads="1"/>
              </p:cNvSpPr>
              <p:nvPr/>
            </p:nvSpPr>
            <p:spPr bwMode="gray">
              <a:xfrm>
                <a:off x="6967728" y="2331720"/>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58" name="clear_dot_29"/>
              <p:cNvSpPr>
                <a:spLocks noChangeAspect="1" noChangeArrowheads="1"/>
              </p:cNvSpPr>
              <p:nvPr/>
            </p:nvSpPr>
            <p:spPr bwMode="gray">
              <a:xfrm>
                <a:off x="7292531" y="2272093"/>
                <a:ext cx="84137" cy="84137"/>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59" name="Freeform 58"/>
              <p:cNvSpPr/>
              <p:nvPr/>
            </p:nvSpPr>
            <p:spPr bwMode="auto">
              <a:xfrm>
                <a:off x="5910263" y="2700340"/>
                <a:ext cx="73152" cy="9144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0" name="Freeform 59"/>
              <p:cNvSpPr/>
              <p:nvPr/>
            </p:nvSpPr>
            <p:spPr bwMode="auto">
              <a:xfrm>
                <a:off x="5834063" y="2738438"/>
                <a:ext cx="149352" cy="181929"/>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1" name="Freeform 60"/>
              <p:cNvSpPr/>
              <p:nvPr/>
            </p:nvSpPr>
            <p:spPr bwMode="auto">
              <a:xfrm>
                <a:off x="5700713" y="2814640"/>
                <a:ext cx="73152" cy="27432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2" name="Freeform 61"/>
              <p:cNvSpPr/>
              <p:nvPr/>
            </p:nvSpPr>
            <p:spPr bwMode="auto">
              <a:xfrm>
                <a:off x="5529263" y="2857501"/>
                <a:ext cx="73152" cy="36576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3" name="Freeform 62"/>
              <p:cNvSpPr/>
              <p:nvPr/>
            </p:nvSpPr>
            <p:spPr bwMode="auto">
              <a:xfrm>
                <a:off x="5386388" y="2919412"/>
                <a:ext cx="73152" cy="45720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4" name="Freeform 63"/>
              <p:cNvSpPr/>
              <p:nvPr/>
            </p:nvSpPr>
            <p:spPr bwMode="auto">
              <a:xfrm>
                <a:off x="5310188" y="2976563"/>
                <a:ext cx="149352" cy="533399"/>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5" name="Freeform 64"/>
              <p:cNvSpPr/>
              <p:nvPr/>
            </p:nvSpPr>
            <p:spPr bwMode="auto">
              <a:xfrm>
                <a:off x="5076825" y="3109915"/>
                <a:ext cx="73152" cy="54864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6" name="Freeform 65"/>
              <p:cNvSpPr/>
              <p:nvPr/>
            </p:nvSpPr>
            <p:spPr bwMode="auto">
              <a:xfrm>
                <a:off x="5000625" y="3148014"/>
                <a:ext cx="149352" cy="638174"/>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7" name="Freeform 66"/>
              <p:cNvSpPr/>
              <p:nvPr/>
            </p:nvSpPr>
            <p:spPr bwMode="auto">
              <a:xfrm>
                <a:off x="4905375" y="3214691"/>
                <a:ext cx="73152" cy="73152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8" name="Freeform 67"/>
              <p:cNvSpPr/>
              <p:nvPr/>
            </p:nvSpPr>
            <p:spPr bwMode="auto">
              <a:xfrm>
                <a:off x="4833937" y="3267074"/>
                <a:ext cx="144589" cy="804863"/>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9" name="light_blue_dot_16"/>
              <p:cNvSpPr>
                <a:spLocks noChangeAspect="1" noChangeArrowheads="1"/>
              </p:cNvSpPr>
              <p:nvPr/>
            </p:nvSpPr>
            <p:spPr bwMode="gray">
              <a:xfrm>
                <a:off x="4861751" y="3157919"/>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0" name="light_blue_dot_17"/>
              <p:cNvSpPr>
                <a:spLocks noChangeAspect="1" noChangeArrowheads="1"/>
              </p:cNvSpPr>
              <p:nvPr/>
            </p:nvSpPr>
            <p:spPr bwMode="gray">
              <a:xfrm>
                <a:off x="4791900" y="3200781"/>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1" name="light_blue_dot_18"/>
              <p:cNvSpPr>
                <a:spLocks noChangeAspect="1" noChangeArrowheads="1"/>
              </p:cNvSpPr>
              <p:nvPr/>
            </p:nvSpPr>
            <p:spPr bwMode="gray">
              <a:xfrm>
                <a:off x="5035486" y="3057335"/>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2" name="light_blue_dot_19"/>
              <p:cNvSpPr>
                <a:spLocks noChangeAspect="1" noChangeArrowheads="1"/>
              </p:cNvSpPr>
              <p:nvPr/>
            </p:nvSpPr>
            <p:spPr bwMode="gray">
              <a:xfrm>
                <a:off x="4960874" y="3100197"/>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3" name="dark_blue_dot_20"/>
              <p:cNvSpPr>
                <a:spLocks noChangeAspect="1" noChangeArrowheads="1"/>
              </p:cNvSpPr>
              <p:nvPr/>
            </p:nvSpPr>
            <p:spPr bwMode="gray">
              <a:xfrm>
                <a:off x="5269421" y="2931223"/>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74" name="light_blue_dot_21"/>
              <p:cNvSpPr>
                <a:spLocks noChangeAspect="1" noChangeArrowheads="1"/>
              </p:cNvSpPr>
              <p:nvPr/>
            </p:nvSpPr>
            <p:spPr bwMode="gray">
              <a:xfrm>
                <a:off x="5342446" y="2893124"/>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5" name="clear_dot_22"/>
              <p:cNvSpPr>
                <a:spLocks noChangeAspect="1" noChangeArrowheads="1"/>
              </p:cNvSpPr>
              <p:nvPr/>
            </p:nvSpPr>
            <p:spPr bwMode="gray">
              <a:xfrm>
                <a:off x="5486400" y="2834640"/>
                <a:ext cx="84137" cy="84137"/>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76" name="dark_blue_dot_23"/>
              <p:cNvSpPr>
                <a:spLocks noChangeAspect="1" noChangeArrowheads="1"/>
              </p:cNvSpPr>
              <p:nvPr/>
            </p:nvSpPr>
            <p:spPr bwMode="gray">
              <a:xfrm>
                <a:off x="5660136" y="2747581"/>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77" name="light_blue_dot_24"/>
              <p:cNvSpPr>
                <a:spLocks noChangeAspect="1" noChangeArrowheads="1"/>
              </p:cNvSpPr>
              <p:nvPr/>
            </p:nvSpPr>
            <p:spPr bwMode="gray">
              <a:xfrm>
                <a:off x="5795772" y="2693479"/>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8" name="light_blue_dot_25"/>
              <p:cNvSpPr>
                <a:spLocks noChangeAspect="1" noChangeArrowheads="1"/>
              </p:cNvSpPr>
              <p:nvPr/>
            </p:nvSpPr>
            <p:spPr bwMode="gray">
              <a:xfrm>
                <a:off x="5868797" y="2660142"/>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9" name="Freeform 78"/>
              <p:cNvSpPr/>
              <p:nvPr/>
            </p:nvSpPr>
            <p:spPr bwMode="auto">
              <a:xfrm>
                <a:off x="4552950" y="3438530"/>
                <a:ext cx="73152" cy="77724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80" name="dark_blue_dot_15"/>
              <p:cNvSpPr>
                <a:spLocks noChangeAspect="1" noChangeArrowheads="1"/>
              </p:cNvSpPr>
              <p:nvPr/>
            </p:nvSpPr>
            <p:spPr bwMode="gray">
              <a:xfrm>
                <a:off x="4512373" y="3374136"/>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81" name="text_9"/>
              <p:cNvSpPr>
                <a:spLocks noChangeArrowheads="1"/>
              </p:cNvSpPr>
              <p:nvPr/>
            </p:nvSpPr>
            <p:spPr bwMode="gray">
              <a:xfrm>
                <a:off x="3675383" y="1931688"/>
                <a:ext cx="1327286" cy="249299"/>
              </a:xfrm>
              <a:prstGeom prst="rect">
                <a:avLst/>
              </a:prstGeom>
              <a:noFill/>
              <a:ln w="9525" algn="ctr">
                <a:noFill/>
                <a:miter lim="800000"/>
                <a:headEnd/>
                <a:tailEnd type="none" w="lg" len="lg"/>
              </a:ln>
              <a:effectLst/>
            </p:spPr>
            <p:txBody>
              <a:bodyPr wrap="none" lIns="0" tIns="0" rIns="0" bIns="0">
                <a:spAutoFit/>
              </a:bodyPr>
              <a:lstStyle/>
              <a:p>
                <a:pPr algn="l">
                  <a:spcBef>
                    <a:spcPct val="0"/>
                  </a:spcBef>
                </a:pPr>
                <a:r>
                  <a:rPr lang="en-US" sz="900" dirty="0">
                    <a:cs typeface="Arial" charset="0"/>
                  </a:rPr>
                  <a:t>Cloud Computing in </a:t>
                </a:r>
                <a:r>
                  <a:rPr lang="en-US" sz="900" dirty="0" smtClean="0">
                    <a:cs typeface="Arial" charset="0"/>
                  </a:rPr>
                  <a:t/>
                </a:r>
                <a:br>
                  <a:rPr lang="en-US" sz="900" dirty="0" smtClean="0">
                    <a:cs typeface="Arial" charset="0"/>
                  </a:rPr>
                </a:br>
                <a:r>
                  <a:rPr lang="en-US" sz="900" dirty="0" smtClean="0">
                    <a:cs typeface="Arial" charset="0"/>
                  </a:rPr>
                  <a:t>Manufacturing </a:t>
                </a:r>
                <a:r>
                  <a:rPr lang="en-US" sz="900" dirty="0">
                    <a:cs typeface="Arial" charset="0"/>
                  </a:rPr>
                  <a:t>Operations</a:t>
                </a:r>
                <a:endParaRPr lang="en-US" sz="900" dirty="0"/>
              </a:p>
            </p:txBody>
          </p:sp>
          <p:sp>
            <p:nvSpPr>
              <p:cNvPr id="82" name="Freeform 81"/>
              <p:cNvSpPr/>
              <p:nvPr/>
            </p:nvSpPr>
            <p:spPr bwMode="auto">
              <a:xfrm>
                <a:off x="3455865" y="2195512"/>
                <a:ext cx="187452" cy="180976"/>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44078"/>
                  <a:gd name="connsiteY0" fmla="*/ 0 h 14288"/>
                  <a:gd name="connsiteX1" fmla="*/ 148828 w 244078"/>
                  <a:gd name="connsiteY1" fmla="*/ 14288 h 14288"/>
                  <a:gd name="connsiteX2" fmla="*/ 244078 w 244078"/>
                  <a:gd name="connsiteY2" fmla="*/ 14288 h 14288"/>
                </a:gdLst>
                <a:ahLst/>
                <a:cxnLst>
                  <a:cxn ang="0">
                    <a:pos x="connsiteX0" y="connsiteY0"/>
                  </a:cxn>
                  <a:cxn ang="0">
                    <a:pos x="connsiteX1" y="connsiteY1"/>
                  </a:cxn>
                  <a:cxn ang="0">
                    <a:pos x="connsiteX2" y="connsiteY2"/>
                  </a:cxn>
                </a:cxnLst>
                <a:rect l="l" t="t" r="r" b="b"/>
                <a:pathLst>
                  <a:path w="244078" h="14288">
                    <a:moveTo>
                      <a:pt x="0" y="0"/>
                    </a:moveTo>
                    <a:lnTo>
                      <a:pt x="148828" y="14288"/>
                    </a:lnTo>
                    <a:lnTo>
                      <a:pt x="244078" y="14288"/>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83" name="Freeform 82"/>
              <p:cNvSpPr/>
              <p:nvPr/>
            </p:nvSpPr>
            <p:spPr bwMode="auto">
              <a:xfrm>
                <a:off x="3432052" y="2052638"/>
                <a:ext cx="211265" cy="33337"/>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75085"/>
                  <a:gd name="connsiteY0" fmla="*/ 33337 h 33337"/>
                  <a:gd name="connsiteX1" fmla="*/ 179835 w 275085"/>
                  <a:gd name="connsiteY1" fmla="*/ 0 h 33337"/>
                  <a:gd name="connsiteX2" fmla="*/ 275085 w 275085"/>
                  <a:gd name="connsiteY2" fmla="*/ 0 h 33337"/>
                </a:gdLst>
                <a:ahLst/>
                <a:cxnLst>
                  <a:cxn ang="0">
                    <a:pos x="connsiteX0" y="connsiteY0"/>
                  </a:cxn>
                  <a:cxn ang="0">
                    <a:pos x="connsiteX1" y="connsiteY1"/>
                  </a:cxn>
                  <a:cxn ang="0">
                    <a:pos x="connsiteX2" y="connsiteY2"/>
                  </a:cxn>
                </a:cxnLst>
                <a:rect l="l" t="t" r="r" b="b"/>
                <a:pathLst>
                  <a:path w="275085" h="33337">
                    <a:moveTo>
                      <a:pt x="0" y="33337"/>
                    </a:moveTo>
                    <a:lnTo>
                      <a:pt x="179835" y="0"/>
                    </a:lnTo>
                    <a:lnTo>
                      <a:pt x="275085" y="0"/>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cxnSp>
            <p:nvCxnSpPr>
              <p:cNvPr id="84" name="Straight Connector 83"/>
              <p:cNvCxnSpPr/>
              <p:nvPr/>
            </p:nvCxnSpPr>
            <p:spPr bwMode="auto">
              <a:xfrm>
                <a:off x="3348039" y="2319338"/>
                <a:ext cx="91440" cy="0"/>
              </a:xfrm>
              <a:prstGeom prst="line">
                <a:avLst/>
              </a:prstGeom>
              <a:solidFill>
                <a:srgbClr val="00529B"/>
              </a:solidFill>
              <a:ln w="12700" cap="flat" cmpd="sng" algn="ctr">
                <a:solidFill>
                  <a:schemeClr val="tx1"/>
                </a:solidFill>
                <a:prstDash val="solid"/>
                <a:round/>
                <a:headEnd type="none" w="med" len="med"/>
                <a:tailEnd type="none" w="lg" len="lg"/>
              </a:ln>
              <a:effectLst/>
            </p:spPr>
          </p:cxnSp>
          <p:sp>
            <p:nvSpPr>
              <p:cNvPr id="85" name="dark_blue_dot_9"/>
              <p:cNvSpPr>
                <a:spLocks noChangeAspect="1" noChangeArrowheads="1"/>
              </p:cNvSpPr>
              <p:nvPr/>
            </p:nvSpPr>
            <p:spPr bwMode="gray">
              <a:xfrm>
                <a:off x="3373755" y="2055495"/>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86" name="light_blue_dot_10"/>
              <p:cNvSpPr>
                <a:spLocks noChangeAspect="1" noChangeArrowheads="1"/>
              </p:cNvSpPr>
              <p:nvPr/>
            </p:nvSpPr>
            <p:spPr bwMode="gray">
              <a:xfrm>
                <a:off x="3410712" y="2273236"/>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87" name="dark_blue_dot_9"/>
              <p:cNvSpPr>
                <a:spLocks noChangeAspect="1" noChangeArrowheads="1"/>
              </p:cNvSpPr>
              <p:nvPr/>
            </p:nvSpPr>
            <p:spPr bwMode="gray">
              <a:xfrm>
                <a:off x="3397567" y="2141220"/>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88" name="text_14"/>
              <p:cNvSpPr>
                <a:spLocks noChangeArrowheads="1"/>
              </p:cNvSpPr>
              <p:nvPr/>
            </p:nvSpPr>
            <p:spPr bwMode="gray">
              <a:xfrm>
                <a:off x="5121326" y="1914525"/>
                <a:ext cx="1256754" cy="124650"/>
              </a:xfrm>
              <a:prstGeom prst="rect">
                <a:avLst/>
              </a:prstGeom>
              <a:noFill/>
              <a:ln w="9525" algn="ctr">
                <a:noFill/>
                <a:miter lim="800000"/>
                <a:headEnd/>
                <a:tailEnd type="none" w="lg" len="lg"/>
              </a:ln>
              <a:effectLst/>
            </p:spPr>
            <p:txBody>
              <a:bodyPr wrap="none" lIns="0" tIns="0" rIns="0" bIns="0">
                <a:spAutoFit/>
              </a:bodyPr>
              <a:lstStyle/>
              <a:p>
                <a:pPr algn="r">
                  <a:spcBef>
                    <a:spcPct val="0"/>
                  </a:spcBef>
                </a:pPr>
                <a:r>
                  <a:rPr lang="en-US" sz="900" dirty="0">
                    <a:cs typeface="Arial" charset="0"/>
                  </a:rPr>
                  <a:t>Medical Devices — PLM</a:t>
                </a:r>
                <a:endParaRPr lang="en-US" sz="900" dirty="0"/>
              </a:p>
            </p:txBody>
          </p:sp>
          <p:sp>
            <p:nvSpPr>
              <p:cNvPr id="89" name="Freeform 88"/>
              <p:cNvSpPr/>
              <p:nvPr/>
            </p:nvSpPr>
            <p:spPr bwMode="auto">
              <a:xfrm flipH="1" flipV="1">
                <a:off x="6405555" y="1976420"/>
                <a:ext cx="152408" cy="50008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90" name="clear_dot_27"/>
              <p:cNvSpPr>
                <a:spLocks noChangeAspect="1" noChangeArrowheads="1"/>
              </p:cNvSpPr>
              <p:nvPr/>
            </p:nvSpPr>
            <p:spPr bwMode="gray">
              <a:xfrm>
                <a:off x="6516432" y="2435923"/>
                <a:ext cx="84137" cy="84137"/>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grpSp>
      </p:grpSp>
    </p:spTree>
    <p:extLst>
      <p:ext uri="{BB962C8B-B14F-4D97-AF65-F5344CB8AC3E}">
        <p14:creationId xmlns:p14="http://schemas.microsoft.com/office/powerpoint/2010/main" val="215637171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2" name="Group 151"/>
          <p:cNvGrpSpPr/>
          <p:nvPr/>
        </p:nvGrpSpPr>
        <p:grpSpPr>
          <a:xfrm>
            <a:off x="1649497" y="988009"/>
            <a:ext cx="7636546" cy="3723933"/>
            <a:chOff x="1649497" y="988009"/>
            <a:chExt cx="7636546" cy="3723933"/>
          </a:xfrm>
        </p:grpSpPr>
        <p:grpSp>
          <p:nvGrpSpPr>
            <p:cNvPr id="36" name="Group 35"/>
            <p:cNvGrpSpPr/>
            <p:nvPr/>
          </p:nvGrpSpPr>
          <p:grpSpPr>
            <a:xfrm>
              <a:off x="6822966" y="2944559"/>
              <a:ext cx="2463077" cy="277765"/>
              <a:chOff x="5408421" y="2679191"/>
              <a:chExt cx="2289088" cy="253237"/>
            </a:xfrm>
          </p:grpSpPr>
          <p:sp>
            <p:nvSpPr>
              <p:cNvPr id="91" name="text_24"/>
              <p:cNvSpPr>
                <a:spLocks noChangeArrowheads="1"/>
              </p:cNvSpPr>
              <p:nvPr/>
            </p:nvSpPr>
            <p:spPr bwMode="gray">
              <a:xfrm>
                <a:off x="5408421" y="2807778"/>
                <a:ext cx="2289088"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MES Applications for Discrete Manufacturing</a:t>
                </a:r>
                <a:endParaRPr lang="en-US" sz="900" dirty="0"/>
              </a:p>
            </p:txBody>
          </p:sp>
          <p:sp>
            <p:nvSpPr>
              <p:cNvPr id="92" name="text_25"/>
              <p:cNvSpPr>
                <a:spLocks noChangeArrowheads="1"/>
              </p:cNvSpPr>
              <p:nvPr/>
            </p:nvSpPr>
            <p:spPr bwMode="gray">
              <a:xfrm>
                <a:off x="5408421" y="2679191"/>
                <a:ext cx="1327286"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Value-Chain-Centric PDM</a:t>
                </a:r>
                <a:endParaRPr lang="en-US" sz="900" dirty="0"/>
              </a:p>
            </p:txBody>
          </p:sp>
        </p:grpSp>
        <p:grpSp>
          <p:nvGrpSpPr>
            <p:cNvPr id="151" name="Group 150"/>
            <p:cNvGrpSpPr/>
            <p:nvPr/>
          </p:nvGrpSpPr>
          <p:grpSpPr>
            <a:xfrm>
              <a:off x="1649497" y="988009"/>
              <a:ext cx="7200838" cy="3723933"/>
              <a:chOff x="1649497" y="988009"/>
              <a:chExt cx="7200838" cy="3723933"/>
            </a:xfrm>
          </p:grpSpPr>
          <p:sp>
            <p:nvSpPr>
              <p:cNvPr id="8" name="Text Box 597"/>
              <p:cNvSpPr txBox="1">
                <a:spLocks noChangeArrowheads="1"/>
              </p:cNvSpPr>
              <p:nvPr/>
            </p:nvSpPr>
            <p:spPr bwMode="gray">
              <a:xfrm>
                <a:off x="7753899" y="4473944"/>
                <a:ext cx="1047326" cy="237998"/>
              </a:xfrm>
              <a:prstGeom prst="rect">
                <a:avLst/>
              </a:prstGeom>
              <a:noFill/>
              <a:ln w="9525">
                <a:noFill/>
                <a:miter lim="800000"/>
                <a:headEnd/>
                <a:tailEnd/>
              </a:ln>
              <a:effectLst/>
            </p:spPr>
            <p:txBody>
              <a:bodyPr wrap="none">
                <a:spAutoFit/>
              </a:bodyPr>
              <a:lstStyle/>
              <a:p>
                <a:pPr algn="r">
                  <a:spcBef>
                    <a:spcPct val="0"/>
                  </a:spcBef>
                </a:pPr>
                <a:r>
                  <a:rPr lang="en-US" sz="900" dirty="0"/>
                  <a:t>As of </a:t>
                </a:r>
                <a:r>
                  <a:rPr lang="en-US" sz="900" dirty="0" smtClean="0"/>
                  <a:t>July 2017</a:t>
                </a:r>
                <a:endParaRPr lang="en-US" sz="900" dirty="0"/>
              </a:p>
            </p:txBody>
          </p:sp>
          <p:sp>
            <p:nvSpPr>
              <p:cNvPr id="9" name="dark_blue_dot_1"/>
              <p:cNvSpPr>
                <a:spLocks noChangeAspect="1" noChangeArrowheads="1"/>
              </p:cNvSpPr>
              <p:nvPr/>
            </p:nvSpPr>
            <p:spPr bwMode="gray">
              <a:xfrm>
                <a:off x="2758497" y="3203241"/>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0" name="text_1"/>
              <p:cNvSpPr>
                <a:spLocks noChangeArrowheads="1"/>
              </p:cNvSpPr>
              <p:nvPr/>
            </p:nvSpPr>
            <p:spPr bwMode="gray">
              <a:xfrm>
                <a:off x="1649497" y="3184087"/>
                <a:ext cx="1069405" cy="136723"/>
              </a:xfrm>
              <a:prstGeom prst="rect">
                <a:avLst/>
              </a:prstGeom>
              <a:solidFill>
                <a:schemeClr val="bg1"/>
              </a:solid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Enterprise Labeling</a:t>
                </a:r>
                <a:endParaRPr lang="en-US" sz="900" dirty="0"/>
              </a:p>
            </p:txBody>
          </p:sp>
          <p:sp>
            <p:nvSpPr>
              <p:cNvPr id="11" name="dark_blue_dot_2"/>
              <p:cNvSpPr>
                <a:spLocks noChangeAspect="1" noChangeArrowheads="1"/>
              </p:cNvSpPr>
              <p:nvPr/>
            </p:nvSpPr>
            <p:spPr bwMode="gray">
              <a:xfrm>
                <a:off x="2989508" y="2290542"/>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3" name="dark_blue_dot_3"/>
              <p:cNvSpPr>
                <a:spLocks noChangeAspect="1" noChangeArrowheads="1"/>
              </p:cNvSpPr>
              <p:nvPr/>
            </p:nvSpPr>
            <p:spPr bwMode="gray">
              <a:xfrm>
                <a:off x="3215805" y="1357784"/>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5" name="dark_blue_dot_4"/>
              <p:cNvSpPr>
                <a:spLocks noChangeAspect="1" noChangeArrowheads="1"/>
              </p:cNvSpPr>
              <p:nvPr/>
            </p:nvSpPr>
            <p:spPr bwMode="gray">
              <a:xfrm>
                <a:off x="3363391" y="996716"/>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6" name="text_4"/>
              <p:cNvSpPr>
                <a:spLocks noChangeArrowheads="1"/>
              </p:cNvSpPr>
              <p:nvPr/>
            </p:nvSpPr>
            <p:spPr bwMode="gray">
              <a:xfrm>
                <a:off x="2316288" y="988009"/>
                <a:ext cx="1014209" cy="136723"/>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smtClean="0">
                    <a:cs typeface="Arial" charset="0"/>
                  </a:rPr>
                  <a:t>Cloud-Native CAD</a:t>
                </a:r>
                <a:endParaRPr lang="en-US" sz="900" dirty="0"/>
              </a:p>
            </p:txBody>
          </p:sp>
          <p:sp>
            <p:nvSpPr>
              <p:cNvPr id="17" name="text_5"/>
              <p:cNvSpPr>
                <a:spLocks noChangeArrowheads="1"/>
              </p:cNvSpPr>
              <p:nvPr/>
            </p:nvSpPr>
            <p:spPr bwMode="gray">
              <a:xfrm>
                <a:off x="4090110" y="1177875"/>
                <a:ext cx="1310881" cy="136723"/>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MRO PLM Functionality</a:t>
                </a:r>
                <a:endParaRPr lang="en-US" sz="900" dirty="0"/>
              </a:p>
            </p:txBody>
          </p:sp>
          <p:sp>
            <p:nvSpPr>
              <p:cNvPr id="19" name="dark_blue_dot_7"/>
              <p:cNvSpPr>
                <a:spLocks noChangeAspect="1" noChangeArrowheads="1"/>
              </p:cNvSpPr>
              <p:nvPr/>
            </p:nvSpPr>
            <p:spPr bwMode="gray">
              <a:xfrm>
                <a:off x="3899823" y="1779029"/>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20" name="text_7"/>
              <p:cNvSpPr>
                <a:spLocks noChangeArrowheads="1"/>
              </p:cNvSpPr>
              <p:nvPr/>
            </p:nvSpPr>
            <p:spPr bwMode="gray">
              <a:xfrm>
                <a:off x="4029643" y="1763359"/>
                <a:ext cx="1007309" cy="136723"/>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MPM Frameworks</a:t>
                </a:r>
                <a:endParaRPr lang="en-US" sz="900" dirty="0"/>
              </a:p>
            </p:txBody>
          </p:sp>
          <p:sp>
            <p:nvSpPr>
              <p:cNvPr id="21" name="dark_blue_dot_8"/>
              <p:cNvSpPr>
                <a:spLocks noChangeAspect="1" noChangeArrowheads="1"/>
              </p:cNvSpPr>
              <p:nvPr/>
            </p:nvSpPr>
            <p:spPr bwMode="gray">
              <a:xfrm>
                <a:off x="3929340" y="1934280"/>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22" name="text_8"/>
              <p:cNvSpPr>
                <a:spLocks noChangeArrowheads="1"/>
              </p:cNvSpPr>
              <p:nvPr/>
            </p:nvSpPr>
            <p:spPr bwMode="gray">
              <a:xfrm>
                <a:off x="4064285" y="1918609"/>
                <a:ext cx="1552360" cy="136723"/>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smtClean="0">
                    <a:cs typeface="Arial" charset="0"/>
                  </a:rPr>
                  <a:t>Model-Based Manufacturing</a:t>
                </a:r>
                <a:endParaRPr lang="en-US" sz="900" dirty="0"/>
              </a:p>
            </p:txBody>
          </p:sp>
          <p:sp>
            <p:nvSpPr>
              <p:cNvPr id="23" name="text_9"/>
              <p:cNvSpPr>
                <a:spLocks noChangeArrowheads="1"/>
              </p:cNvSpPr>
              <p:nvPr/>
            </p:nvSpPr>
            <p:spPr bwMode="gray">
              <a:xfrm>
                <a:off x="4312518" y="2349276"/>
                <a:ext cx="1000410" cy="410169"/>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Internet of Things </a:t>
                </a:r>
                <a:br>
                  <a:rPr lang="en-US" sz="900" dirty="0" smtClean="0">
                    <a:cs typeface="Arial" charset="0"/>
                  </a:rPr>
                </a:br>
                <a:r>
                  <a:rPr lang="en-US" sz="900" dirty="0" smtClean="0">
                    <a:cs typeface="Arial" charset="0"/>
                  </a:rPr>
                  <a:t>for Manufacturing </a:t>
                </a:r>
                <a:br>
                  <a:rPr lang="en-US" sz="900" dirty="0" smtClean="0">
                    <a:cs typeface="Arial" charset="0"/>
                  </a:rPr>
                </a:br>
                <a:r>
                  <a:rPr lang="en-US" sz="900" dirty="0" smtClean="0">
                    <a:cs typeface="Arial" charset="0"/>
                  </a:rPr>
                  <a:t>Operations</a:t>
                </a:r>
                <a:endParaRPr lang="en-US" sz="900" dirty="0"/>
              </a:p>
            </p:txBody>
          </p:sp>
          <p:sp>
            <p:nvSpPr>
              <p:cNvPr id="25" name="light_blue_dot_11"/>
              <p:cNvSpPr>
                <a:spLocks noChangeAspect="1" noChangeArrowheads="1"/>
              </p:cNvSpPr>
              <p:nvPr/>
            </p:nvSpPr>
            <p:spPr bwMode="gray">
              <a:xfrm>
                <a:off x="4091889" y="2741877"/>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26" name="text_11"/>
              <p:cNvSpPr>
                <a:spLocks noChangeArrowheads="1"/>
              </p:cNvSpPr>
              <p:nvPr/>
            </p:nvSpPr>
            <p:spPr bwMode="gray">
              <a:xfrm>
                <a:off x="3135313" y="2726206"/>
                <a:ext cx="917617" cy="136723"/>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Supply Planning</a:t>
                </a:r>
                <a:endParaRPr lang="en-US" sz="900" dirty="0"/>
              </a:p>
            </p:txBody>
          </p:sp>
          <p:sp>
            <p:nvSpPr>
              <p:cNvPr id="27" name="text_12"/>
              <p:cNvSpPr>
                <a:spLocks noChangeArrowheads="1"/>
              </p:cNvSpPr>
              <p:nvPr/>
            </p:nvSpPr>
            <p:spPr bwMode="gray">
              <a:xfrm>
                <a:off x="2776804" y="3829674"/>
                <a:ext cx="1842133" cy="136723"/>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Industrial Operational Intelligence</a:t>
                </a:r>
                <a:endParaRPr lang="en-US" sz="900" dirty="0"/>
              </a:p>
            </p:txBody>
          </p:sp>
          <p:sp>
            <p:nvSpPr>
              <p:cNvPr id="28" name="text_13"/>
              <p:cNvSpPr>
                <a:spLocks noChangeArrowheads="1"/>
              </p:cNvSpPr>
              <p:nvPr/>
            </p:nvSpPr>
            <p:spPr bwMode="gray">
              <a:xfrm>
                <a:off x="2831743" y="4042599"/>
                <a:ext cx="1966322" cy="41016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3D Printed Tools, Jigs and Fixtures</a:t>
                </a:r>
                <a:br>
                  <a:rPr lang="en-US" sz="900" dirty="0" smtClean="0">
                    <a:cs typeface="Arial" charset="0"/>
                  </a:rPr>
                </a:br>
                <a:r>
                  <a:rPr lang="en-US" sz="900" dirty="0" smtClean="0">
                    <a:cs typeface="Arial" charset="0"/>
                  </a:rPr>
                  <a:t> (formerly 3DP-Enabled Augmented</a:t>
                </a:r>
                <a:br>
                  <a:rPr lang="en-US" sz="900" dirty="0" smtClean="0">
                    <a:cs typeface="Arial" charset="0"/>
                  </a:rPr>
                </a:br>
                <a:r>
                  <a:rPr lang="en-US" sz="900" dirty="0" smtClean="0">
                    <a:cs typeface="Arial" charset="0"/>
                  </a:rPr>
                  <a:t> Manufacturing)</a:t>
                </a:r>
                <a:endParaRPr lang="en-US" sz="900" dirty="0"/>
              </a:p>
            </p:txBody>
          </p:sp>
          <p:sp>
            <p:nvSpPr>
              <p:cNvPr id="29" name="text_14"/>
              <p:cNvSpPr>
                <a:spLocks noChangeArrowheads="1"/>
              </p:cNvSpPr>
              <p:nvPr/>
            </p:nvSpPr>
            <p:spPr bwMode="gray">
              <a:xfrm>
                <a:off x="2634755" y="4503546"/>
                <a:ext cx="2338888" cy="136723"/>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Supplier Quality Management Applications</a:t>
                </a:r>
                <a:endParaRPr lang="en-US" sz="900" dirty="0"/>
              </a:p>
            </p:txBody>
          </p:sp>
          <p:sp>
            <p:nvSpPr>
              <p:cNvPr id="30" name="text_15"/>
              <p:cNvSpPr>
                <a:spLocks noChangeArrowheads="1"/>
              </p:cNvSpPr>
              <p:nvPr/>
            </p:nvSpPr>
            <p:spPr bwMode="gray">
              <a:xfrm>
                <a:off x="5368569" y="4503546"/>
                <a:ext cx="1165995" cy="136723"/>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Synchronized BOMs </a:t>
                </a:r>
                <a:endParaRPr lang="en-US" sz="900" dirty="0"/>
              </a:p>
            </p:txBody>
          </p:sp>
          <p:grpSp>
            <p:nvGrpSpPr>
              <p:cNvPr id="32" name="Group 31"/>
              <p:cNvGrpSpPr/>
              <p:nvPr/>
            </p:nvGrpSpPr>
            <p:grpSpPr>
              <a:xfrm>
                <a:off x="5933157" y="3897376"/>
                <a:ext cx="1566159" cy="277766"/>
                <a:chOff x="5062475" y="3257359"/>
                <a:chExt cx="1455527" cy="253238"/>
              </a:xfrm>
            </p:grpSpPr>
            <p:sp>
              <p:nvSpPr>
                <p:cNvPr id="95" name="text_18"/>
                <p:cNvSpPr>
                  <a:spLocks noChangeArrowheads="1"/>
                </p:cNvSpPr>
                <p:nvPr/>
              </p:nvSpPr>
              <p:spPr bwMode="gray">
                <a:xfrm>
                  <a:off x="5062475" y="3385947"/>
                  <a:ext cx="1372171"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Product Cost Management</a:t>
                  </a:r>
                  <a:endParaRPr lang="en-US" sz="900" dirty="0"/>
                </a:p>
              </p:txBody>
            </p:sp>
            <p:sp>
              <p:nvSpPr>
                <p:cNvPr id="96" name="text_19"/>
                <p:cNvSpPr>
                  <a:spLocks noChangeArrowheads="1"/>
                </p:cNvSpPr>
                <p:nvPr/>
              </p:nvSpPr>
              <p:spPr bwMode="gray">
                <a:xfrm>
                  <a:off x="5062475" y="3257359"/>
                  <a:ext cx="1455527" cy="124650"/>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Real-Time SPC Applications</a:t>
                  </a:r>
                  <a:endParaRPr lang="en-US" sz="900" dirty="0"/>
                </a:p>
              </p:txBody>
            </p:sp>
          </p:grpSp>
          <p:sp>
            <p:nvSpPr>
              <p:cNvPr id="34" name="text_22"/>
              <p:cNvSpPr>
                <a:spLocks noChangeArrowheads="1"/>
              </p:cNvSpPr>
              <p:nvPr/>
            </p:nvSpPr>
            <p:spPr bwMode="gray">
              <a:xfrm>
                <a:off x="6421755" y="3423268"/>
                <a:ext cx="2428580" cy="136723"/>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Product Portfolio and Program Management</a:t>
                </a:r>
                <a:endParaRPr lang="en-US" sz="900" dirty="0"/>
              </a:p>
            </p:txBody>
          </p:sp>
          <p:sp>
            <p:nvSpPr>
              <p:cNvPr id="35" name="text_23"/>
              <p:cNvSpPr>
                <a:spLocks noChangeArrowheads="1"/>
              </p:cNvSpPr>
              <p:nvPr/>
            </p:nvSpPr>
            <p:spPr bwMode="gray">
              <a:xfrm>
                <a:off x="6603572" y="3275539"/>
                <a:ext cx="1642052" cy="136723"/>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900" dirty="0" smtClean="0">
                    <a:cs typeface="Arial" charset="0"/>
                  </a:rPr>
                  <a:t>Plant Engineering and Design</a:t>
                </a:r>
                <a:endParaRPr lang="en-US" sz="900" dirty="0"/>
              </a:p>
            </p:txBody>
          </p:sp>
          <p:sp>
            <p:nvSpPr>
              <p:cNvPr id="38" name="text_27"/>
              <p:cNvSpPr>
                <a:spLocks noChangeArrowheads="1"/>
              </p:cNvSpPr>
              <p:nvPr/>
            </p:nvSpPr>
            <p:spPr bwMode="gray">
              <a:xfrm>
                <a:off x="5833867" y="2193376"/>
                <a:ext cx="1386774" cy="273445"/>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Enterprise Manufacturing</a:t>
                </a:r>
                <a:br>
                  <a:rPr lang="en-US" sz="900" dirty="0" smtClean="0">
                    <a:cs typeface="Arial" charset="0"/>
                  </a:rPr>
                </a:br>
                <a:r>
                  <a:rPr lang="en-US" sz="900" dirty="0" smtClean="0">
                    <a:cs typeface="Arial" charset="0"/>
                  </a:rPr>
                  <a:t> Intelligence</a:t>
                </a:r>
                <a:endParaRPr lang="en-US" sz="900" dirty="0"/>
              </a:p>
            </p:txBody>
          </p:sp>
          <p:sp>
            <p:nvSpPr>
              <p:cNvPr id="40" name="text_29"/>
              <p:cNvSpPr>
                <a:spLocks noChangeArrowheads="1"/>
              </p:cNvSpPr>
              <p:nvPr/>
            </p:nvSpPr>
            <p:spPr bwMode="gray">
              <a:xfrm>
                <a:off x="6635570" y="1432363"/>
                <a:ext cx="1497165" cy="273445"/>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Parts and Materials Search</a:t>
                </a:r>
                <a:br>
                  <a:rPr lang="en-US" sz="900" dirty="0" smtClean="0">
                    <a:cs typeface="Arial" charset="0"/>
                  </a:rPr>
                </a:br>
                <a:r>
                  <a:rPr lang="en-US" sz="900" dirty="0" smtClean="0">
                    <a:cs typeface="Arial" charset="0"/>
                  </a:rPr>
                  <a:t> and Selection</a:t>
                </a:r>
                <a:endParaRPr lang="en-US" sz="900" dirty="0"/>
              </a:p>
            </p:txBody>
          </p:sp>
          <p:sp>
            <p:nvSpPr>
              <p:cNvPr id="41" name="Freeform 40"/>
              <p:cNvSpPr/>
              <p:nvPr/>
            </p:nvSpPr>
            <p:spPr bwMode="auto">
              <a:xfrm>
                <a:off x="3827051" y="1249128"/>
                <a:ext cx="227323" cy="36566"/>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75085"/>
                  <a:gd name="connsiteY0" fmla="*/ 33337 h 33337"/>
                  <a:gd name="connsiteX1" fmla="*/ 179835 w 275085"/>
                  <a:gd name="connsiteY1" fmla="*/ 0 h 33337"/>
                  <a:gd name="connsiteX2" fmla="*/ 275085 w 275085"/>
                  <a:gd name="connsiteY2" fmla="*/ 0 h 33337"/>
                </a:gdLst>
                <a:ahLst/>
                <a:cxnLst>
                  <a:cxn ang="0">
                    <a:pos x="connsiteX0" y="connsiteY0"/>
                  </a:cxn>
                  <a:cxn ang="0">
                    <a:pos x="connsiteX1" y="connsiteY1"/>
                  </a:cxn>
                  <a:cxn ang="0">
                    <a:pos x="connsiteX2" y="connsiteY2"/>
                  </a:cxn>
                </a:cxnLst>
                <a:rect l="l" t="t" r="r" b="b"/>
                <a:pathLst>
                  <a:path w="275085" h="33337">
                    <a:moveTo>
                      <a:pt x="0" y="33337"/>
                    </a:moveTo>
                    <a:lnTo>
                      <a:pt x="179835" y="0"/>
                    </a:lnTo>
                    <a:lnTo>
                      <a:pt x="275085" y="0"/>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2" name="Freeform 41"/>
              <p:cNvSpPr/>
              <p:nvPr/>
            </p:nvSpPr>
            <p:spPr bwMode="auto">
              <a:xfrm>
                <a:off x="3852675" y="1374498"/>
                <a:ext cx="201700" cy="15672"/>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44078"/>
                  <a:gd name="connsiteY0" fmla="*/ 0 h 14288"/>
                  <a:gd name="connsiteX1" fmla="*/ 148828 w 244078"/>
                  <a:gd name="connsiteY1" fmla="*/ 14288 h 14288"/>
                  <a:gd name="connsiteX2" fmla="*/ 244078 w 244078"/>
                  <a:gd name="connsiteY2" fmla="*/ 14288 h 14288"/>
                </a:gdLst>
                <a:ahLst/>
                <a:cxnLst>
                  <a:cxn ang="0">
                    <a:pos x="connsiteX0" y="connsiteY0"/>
                  </a:cxn>
                  <a:cxn ang="0">
                    <a:pos x="connsiteX1" y="connsiteY1"/>
                  </a:cxn>
                  <a:cxn ang="0">
                    <a:pos x="connsiteX2" y="connsiteY2"/>
                  </a:cxn>
                </a:cxnLst>
                <a:rect l="l" t="t" r="r" b="b"/>
                <a:pathLst>
                  <a:path w="244078" h="14288">
                    <a:moveTo>
                      <a:pt x="0" y="0"/>
                    </a:moveTo>
                    <a:lnTo>
                      <a:pt x="148828" y="14288"/>
                    </a:lnTo>
                    <a:lnTo>
                      <a:pt x="244078" y="14288"/>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3" name="dark_blue_dot_5"/>
              <p:cNvSpPr>
                <a:spLocks noChangeAspect="1" noChangeArrowheads="1"/>
              </p:cNvSpPr>
              <p:nvPr/>
            </p:nvSpPr>
            <p:spPr bwMode="gray">
              <a:xfrm>
                <a:off x="3786058" y="1235338"/>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44" name="light_blue_dot_6"/>
              <p:cNvSpPr>
                <a:spLocks noChangeAspect="1" noChangeArrowheads="1"/>
              </p:cNvSpPr>
              <p:nvPr/>
            </p:nvSpPr>
            <p:spPr bwMode="gray">
              <a:xfrm>
                <a:off x="3813389" y="1324142"/>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45" name="Freeform 44"/>
              <p:cNvSpPr/>
              <p:nvPr/>
            </p:nvSpPr>
            <p:spPr bwMode="auto">
              <a:xfrm flipH="1">
                <a:off x="4657220" y="3751318"/>
                <a:ext cx="78712" cy="151489"/>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6" name="Freeform 45"/>
              <p:cNvSpPr/>
              <p:nvPr/>
            </p:nvSpPr>
            <p:spPr bwMode="auto">
              <a:xfrm flipH="1">
                <a:off x="4826328" y="3798331"/>
                <a:ext cx="78712" cy="451335"/>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7" name="Freeform 46"/>
              <p:cNvSpPr/>
              <p:nvPr/>
            </p:nvSpPr>
            <p:spPr bwMode="auto">
              <a:xfrm flipH="1" flipV="1">
                <a:off x="8167494" y="1567761"/>
                <a:ext cx="78712" cy="90267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8" name="Freeform 47"/>
              <p:cNvSpPr/>
              <p:nvPr/>
            </p:nvSpPr>
            <p:spPr bwMode="auto">
              <a:xfrm flipH="1" flipV="1">
                <a:off x="7819029" y="1870738"/>
                <a:ext cx="78712" cy="702076"/>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49" name="Freeform 48"/>
              <p:cNvSpPr/>
              <p:nvPr/>
            </p:nvSpPr>
            <p:spPr bwMode="auto">
              <a:xfrm flipH="1" flipV="1">
                <a:off x="7250205" y="2325208"/>
                <a:ext cx="78712" cy="401186"/>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50" name="Freeform 49"/>
              <p:cNvSpPr/>
              <p:nvPr/>
            </p:nvSpPr>
            <p:spPr bwMode="auto">
              <a:xfrm flipH="1">
                <a:off x="5005686" y="3764907"/>
                <a:ext cx="78712" cy="802373"/>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51" name="dark_blue_dot_12"/>
              <p:cNvSpPr>
                <a:spLocks noChangeAspect="1" noChangeArrowheads="1"/>
              </p:cNvSpPr>
              <p:nvPr/>
            </p:nvSpPr>
            <p:spPr bwMode="gray">
              <a:xfrm>
                <a:off x="4691658" y="3714754"/>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52" name="dark_blue_dot_13"/>
              <p:cNvSpPr>
                <a:spLocks noChangeAspect="1" noChangeArrowheads="1"/>
              </p:cNvSpPr>
              <p:nvPr/>
            </p:nvSpPr>
            <p:spPr bwMode="gray">
              <a:xfrm>
                <a:off x="4859332" y="3734394"/>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53" name="light_blue_dot_14"/>
              <p:cNvSpPr>
                <a:spLocks noChangeAspect="1" noChangeArrowheads="1"/>
              </p:cNvSpPr>
              <p:nvPr/>
            </p:nvSpPr>
            <p:spPr bwMode="gray">
              <a:xfrm>
                <a:off x="5036435" y="3704305"/>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54" name="Freeform 53"/>
              <p:cNvSpPr/>
              <p:nvPr/>
            </p:nvSpPr>
            <p:spPr bwMode="auto">
              <a:xfrm flipH="1" flipV="1">
                <a:off x="6947863" y="2628190"/>
                <a:ext cx="78712" cy="200593"/>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55" name="light_blue_dot_26"/>
              <p:cNvSpPr>
                <a:spLocks noChangeAspect="1" noChangeArrowheads="1"/>
              </p:cNvSpPr>
              <p:nvPr/>
            </p:nvSpPr>
            <p:spPr bwMode="gray">
              <a:xfrm>
                <a:off x="6984560" y="2756712"/>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56" name="clear_dot_27"/>
              <p:cNvSpPr>
                <a:spLocks noChangeAspect="1" noChangeArrowheads="1"/>
              </p:cNvSpPr>
              <p:nvPr/>
            </p:nvSpPr>
            <p:spPr bwMode="gray">
              <a:xfrm>
                <a:off x="7282394" y="2656833"/>
                <a:ext cx="90532" cy="92286"/>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57" name="light_blue_dot_28"/>
              <p:cNvSpPr>
                <a:spLocks noChangeAspect="1" noChangeArrowheads="1"/>
              </p:cNvSpPr>
              <p:nvPr/>
            </p:nvSpPr>
            <p:spPr bwMode="gray">
              <a:xfrm>
                <a:off x="7855107" y="2511195"/>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58" name="clear_dot_29"/>
              <p:cNvSpPr>
                <a:spLocks noChangeAspect="1" noChangeArrowheads="1"/>
              </p:cNvSpPr>
              <p:nvPr/>
            </p:nvSpPr>
            <p:spPr bwMode="gray">
              <a:xfrm>
                <a:off x="8204598" y="2445792"/>
                <a:ext cx="90532" cy="92286"/>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59" name="Freeform 58"/>
              <p:cNvSpPr/>
              <p:nvPr/>
            </p:nvSpPr>
            <p:spPr bwMode="auto">
              <a:xfrm>
                <a:off x="6717267" y="2915518"/>
                <a:ext cx="78712" cy="100297"/>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0" name="Freeform 59"/>
              <p:cNvSpPr/>
              <p:nvPr/>
            </p:nvSpPr>
            <p:spPr bwMode="auto">
              <a:xfrm>
                <a:off x="6635275" y="2957306"/>
                <a:ext cx="160704" cy="19955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1" name="Freeform 60"/>
              <p:cNvSpPr/>
              <p:nvPr/>
            </p:nvSpPr>
            <p:spPr bwMode="auto">
              <a:xfrm>
                <a:off x="6491789" y="3040889"/>
                <a:ext cx="78712" cy="30089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2" name="Freeform 61"/>
              <p:cNvSpPr/>
              <p:nvPr/>
            </p:nvSpPr>
            <p:spPr bwMode="auto">
              <a:xfrm>
                <a:off x="6307308" y="3087901"/>
                <a:ext cx="78712" cy="401186"/>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3" name="Freeform 62"/>
              <p:cNvSpPr/>
              <p:nvPr/>
            </p:nvSpPr>
            <p:spPr bwMode="auto">
              <a:xfrm>
                <a:off x="6153573" y="3155809"/>
                <a:ext cx="78712" cy="501483"/>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4" name="Freeform 63"/>
              <p:cNvSpPr/>
              <p:nvPr/>
            </p:nvSpPr>
            <p:spPr bwMode="auto">
              <a:xfrm>
                <a:off x="6071581" y="3218495"/>
                <a:ext cx="160704" cy="585062"/>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5" name="Freeform 64"/>
              <p:cNvSpPr/>
              <p:nvPr/>
            </p:nvSpPr>
            <p:spPr bwMode="auto">
              <a:xfrm>
                <a:off x="5820481" y="3364763"/>
                <a:ext cx="78712" cy="60178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6" name="Freeform 65"/>
              <p:cNvSpPr/>
              <p:nvPr/>
            </p:nvSpPr>
            <p:spPr bwMode="auto">
              <a:xfrm>
                <a:off x="5738489" y="3406553"/>
                <a:ext cx="160704" cy="699986"/>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7" name="Freeform 66"/>
              <p:cNvSpPr/>
              <p:nvPr/>
            </p:nvSpPr>
            <p:spPr bwMode="auto">
              <a:xfrm>
                <a:off x="5635999" y="3479688"/>
                <a:ext cx="78712" cy="802373"/>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8" name="Freeform 67"/>
              <p:cNvSpPr/>
              <p:nvPr/>
            </p:nvSpPr>
            <p:spPr bwMode="auto">
              <a:xfrm>
                <a:off x="5559131" y="3537144"/>
                <a:ext cx="155579" cy="882820"/>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69" name="light_blue_dot_16"/>
              <p:cNvSpPr>
                <a:spLocks noChangeAspect="1" noChangeArrowheads="1"/>
              </p:cNvSpPr>
              <p:nvPr/>
            </p:nvSpPr>
            <p:spPr bwMode="gray">
              <a:xfrm>
                <a:off x="5589059" y="3417417"/>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0" name="light_blue_dot_17"/>
              <p:cNvSpPr>
                <a:spLocks noChangeAspect="1" noChangeArrowheads="1"/>
              </p:cNvSpPr>
              <p:nvPr/>
            </p:nvSpPr>
            <p:spPr bwMode="gray">
              <a:xfrm>
                <a:off x="5513899" y="3464430"/>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1" name="light_blue_dot_18"/>
              <p:cNvSpPr>
                <a:spLocks noChangeAspect="1" noChangeArrowheads="1"/>
              </p:cNvSpPr>
              <p:nvPr/>
            </p:nvSpPr>
            <p:spPr bwMode="gray">
              <a:xfrm>
                <a:off x="5776000" y="3307091"/>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2" name="light_blue_dot_19"/>
              <p:cNvSpPr>
                <a:spLocks noChangeAspect="1" noChangeArrowheads="1"/>
              </p:cNvSpPr>
              <p:nvPr/>
            </p:nvSpPr>
            <p:spPr bwMode="gray">
              <a:xfrm>
                <a:off x="5695717" y="3354104"/>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3" name="dark_blue_dot_20"/>
              <p:cNvSpPr>
                <a:spLocks noChangeAspect="1" noChangeArrowheads="1"/>
              </p:cNvSpPr>
              <p:nvPr/>
            </p:nvSpPr>
            <p:spPr bwMode="gray">
              <a:xfrm>
                <a:off x="6027716" y="3168764"/>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74" name="light_blue_dot_21"/>
              <p:cNvSpPr>
                <a:spLocks noChangeAspect="1" noChangeArrowheads="1"/>
              </p:cNvSpPr>
              <p:nvPr/>
            </p:nvSpPr>
            <p:spPr bwMode="gray">
              <a:xfrm>
                <a:off x="6106291" y="3126975"/>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5" name="clear_dot_22"/>
              <p:cNvSpPr>
                <a:spLocks noChangeAspect="1" noChangeArrowheads="1"/>
              </p:cNvSpPr>
              <p:nvPr/>
            </p:nvSpPr>
            <p:spPr bwMode="gray">
              <a:xfrm>
                <a:off x="6261187" y="3062826"/>
                <a:ext cx="90532" cy="92286"/>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76" name="dark_blue_dot_23"/>
              <p:cNvSpPr>
                <a:spLocks noChangeAspect="1" noChangeArrowheads="1"/>
              </p:cNvSpPr>
              <p:nvPr/>
            </p:nvSpPr>
            <p:spPr bwMode="gray">
              <a:xfrm>
                <a:off x="6448128" y="2967335"/>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77" name="light_blue_dot_24"/>
              <p:cNvSpPr>
                <a:spLocks noChangeAspect="1" noChangeArrowheads="1"/>
              </p:cNvSpPr>
              <p:nvPr/>
            </p:nvSpPr>
            <p:spPr bwMode="gray">
              <a:xfrm>
                <a:off x="6594073" y="2907993"/>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8" name="light_blue_dot_25"/>
              <p:cNvSpPr>
                <a:spLocks noChangeAspect="1" noChangeArrowheads="1"/>
              </p:cNvSpPr>
              <p:nvPr/>
            </p:nvSpPr>
            <p:spPr bwMode="gray">
              <a:xfrm>
                <a:off x="6672649" y="2871427"/>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79" name="Freeform 78"/>
              <p:cNvSpPr/>
              <p:nvPr/>
            </p:nvSpPr>
            <p:spPr bwMode="auto">
              <a:xfrm>
                <a:off x="5256787" y="3725207"/>
                <a:ext cx="78712" cy="852521"/>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80" name="dark_blue_dot_15"/>
              <p:cNvSpPr>
                <a:spLocks noChangeAspect="1" noChangeArrowheads="1"/>
              </p:cNvSpPr>
              <p:nvPr/>
            </p:nvSpPr>
            <p:spPr bwMode="gray">
              <a:xfrm>
                <a:off x="5213126" y="3654576"/>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81" name="text_9"/>
              <p:cNvSpPr>
                <a:spLocks noChangeArrowheads="1"/>
              </p:cNvSpPr>
              <p:nvPr/>
            </p:nvSpPr>
            <p:spPr bwMode="gray">
              <a:xfrm>
                <a:off x="4312518" y="2072417"/>
                <a:ext cx="1428170" cy="273445"/>
              </a:xfrm>
              <a:prstGeom prst="rect">
                <a:avLst/>
              </a:prstGeom>
              <a:noFill/>
              <a:ln w="9525" algn="ctr">
                <a:noFill/>
                <a:miter lim="800000"/>
                <a:headEnd/>
                <a:tailEnd type="none" w="lg" len="lg"/>
              </a:ln>
              <a:effectLst/>
            </p:spPr>
            <p:txBody>
              <a:bodyPr wrap="none" lIns="0" tIns="0" rIns="0" bIns="0">
                <a:spAutoFit/>
              </a:bodyPr>
              <a:lstStyle/>
              <a:p>
                <a:pPr algn="l">
                  <a:spcBef>
                    <a:spcPct val="0"/>
                  </a:spcBef>
                </a:pPr>
                <a:r>
                  <a:rPr lang="en-US" sz="900" dirty="0">
                    <a:cs typeface="Arial" charset="0"/>
                  </a:rPr>
                  <a:t>Cloud Computing in </a:t>
                </a:r>
                <a:r>
                  <a:rPr lang="en-US" sz="900" dirty="0" smtClean="0">
                    <a:cs typeface="Arial" charset="0"/>
                  </a:rPr>
                  <a:t/>
                </a:r>
                <a:br>
                  <a:rPr lang="en-US" sz="900" dirty="0" smtClean="0">
                    <a:cs typeface="Arial" charset="0"/>
                  </a:rPr>
                </a:br>
                <a:r>
                  <a:rPr lang="en-US" sz="900" dirty="0" smtClean="0">
                    <a:cs typeface="Arial" charset="0"/>
                  </a:rPr>
                  <a:t>Manufacturing </a:t>
                </a:r>
                <a:r>
                  <a:rPr lang="en-US" sz="900" dirty="0">
                    <a:cs typeface="Arial" charset="0"/>
                  </a:rPr>
                  <a:t>Operations</a:t>
                </a:r>
                <a:endParaRPr lang="en-US" sz="900" dirty="0"/>
              </a:p>
            </p:txBody>
          </p:sp>
          <p:sp>
            <p:nvSpPr>
              <p:cNvPr id="82" name="Freeform 81"/>
              <p:cNvSpPr/>
              <p:nvPr/>
            </p:nvSpPr>
            <p:spPr bwMode="auto">
              <a:xfrm>
                <a:off x="4076315" y="2361794"/>
                <a:ext cx="201700" cy="198505"/>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44078"/>
                  <a:gd name="connsiteY0" fmla="*/ 0 h 14288"/>
                  <a:gd name="connsiteX1" fmla="*/ 148828 w 244078"/>
                  <a:gd name="connsiteY1" fmla="*/ 14288 h 14288"/>
                  <a:gd name="connsiteX2" fmla="*/ 244078 w 244078"/>
                  <a:gd name="connsiteY2" fmla="*/ 14288 h 14288"/>
                </a:gdLst>
                <a:ahLst/>
                <a:cxnLst>
                  <a:cxn ang="0">
                    <a:pos x="connsiteX0" y="connsiteY0"/>
                  </a:cxn>
                  <a:cxn ang="0">
                    <a:pos x="connsiteX1" y="connsiteY1"/>
                  </a:cxn>
                  <a:cxn ang="0">
                    <a:pos x="connsiteX2" y="connsiteY2"/>
                  </a:cxn>
                </a:cxnLst>
                <a:rect l="l" t="t" r="r" b="b"/>
                <a:pathLst>
                  <a:path w="244078" h="14288">
                    <a:moveTo>
                      <a:pt x="0" y="0"/>
                    </a:moveTo>
                    <a:lnTo>
                      <a:pt x="148828" y="14288"/>
                    </a:lnTo>
                    <a:lnTo>
                      <a:pt x="244078" y="14288"/>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83" name="Freeform 82"/>
              <p:cNvSpPr/>
              <p:nvPr/>
            </p:nvSpPr>
            <p:spPr bwMode="auto">
              <a:xfrm>
                <a:off x="4050692" y="2205082"/>
                <a:ext cx="227323" cy="36566"/>
              </a:xfrm>
              <a:custGeom>
                <a:avLst/>
                <a:gdLst>
                  <a:gd name="connsiteX0" fmla="*/ 0 w 95250"/>
                  <a:gd name="connsiteY0" fmla="*/ 0 h 133350"/>
                  <a:gd name="connsiteX1" fmla="*/ 0 w 95250"/>
                  <a:gd name="connsiteY1" fmla="*/ 133350 h 133350"/>
                  <a:gd name="connsiteX2" fmla="*/ 95250 w 95250"/>
                  <a:gd name="connsiteY2" fmla="*/ 133350 h 133350"/>
                  <a:gd name="connsiteX0" fmla="*/ 0 w 275085"/>
                  <a:gd name="connsiteY0" fmla="*/ 33337 h 33337"/>
                  <a:gd name="connsiteX1" fmla="*/ 179835 w 275085"/>
                  <a:gd name="connsiteY1" fmla="*/ 0 h 33337"/>
                  <a:gd name="connsiteX2" fmla="*/ 275085 w 275085"/>
                  <a:gd name="connsiteY2" fmla="*/ 0 h 33337"/>
                </a:gdLst>
                <a:ahLst/>
                <a:cxnLst>
                  <a:cxn ang="0">
                    <a:pos x="connsiteX0" y="connsiteY0"/>
                  </a:cxn>
                  <a:cxn ang="0">
                    <a:pos x="connsiteX1" y="connsiteY1"/>
                  </a:cxn>
                  <a:cxn ang="0">
                    <a:pos x="connsiteX2" y="connsiteY2"/>
                  </a:cxn>
                </a:cxnLst>
                <a:rect l="l" t="t" r="r" b="b"/>
                <a:pathLst>
                  <a:path w="275085" h="33337">
                    <a:moveTo>
                      <a:pt x="0" y="33337"/>
                    </a:moveTo>
                    <a:lnTo>
                      <a:pt x="179835" y="0"/>
                    </a:lnTo>
                    <a:lnTo>
                      <a:pt x="275085" y="0"/>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cxnSp>
            <p:nvCxnSpPr>
              <p:cNvPr id="84" name="Straight Connector 83"/>
              <p:cNvCxnSpPr/>
              <p:nvPr/>
            </p:nvCxnSpPr>
            <p:spPr bwMode="auto">
              <a:xfrm>
                <a:off x="3960293" y="2497613"/>
                <a:ext cx="98390" cy="0"/>
              </a:xfrm>
              <a:prstGeom prst="line">
                <a:avLst/>
              </a:prstGeom>
              <a:solidFill>
                <a:srgbClr val="00529B"/>
              </a:solidFill>
              <a:ln w="12700" cap="flat" cmpd="sng" algn="ctr">
                <a:solidFill>
                  <a:schemeClr val="tx1"/>
                </a:solidFill>
                <a:prstDash val="solid"/>
                <a:round/>
                <a:headEnd type="none" w="med" len="med"/>
                <a:tailEnd type="none" w="lg" len="lg"/>
              </a:ln>
              <a:effectLst/>
            </p:spPr>
          </p:cxnSp>
          <p:sp>
            <p:nvSpPr>
              <p:cNvPr id="85" name="dark_blue_dot_9"/>
              <p:cNvSpPr>
                <a:spLocks noChangeAspect="1" noChangeArrowheads="1"/>
              </p:cNvSpPr>
              <p:nvPr/>
            </p:nvSpPr>
            <p:spPr bwMode="gray">
              <a:xfrm>
                <a:off x="3987964" y="2208215"/>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86" name="light_blue_dot_10"/>
              <p:cNvSpPr>
                <a:spLocks noChangeAspect="1" noChangeArrowheads="1"/>
              </p:cNvSpPr>
              <p:nvPr/>
            </p:nvSpPr>
            <p:spPr bwMode="gray">
              <a:xfrm>
                <a:off x="4027730" y="2447046"/>
                <a:ext cx="88824" cy="9228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87" name="dark_blue_dot_9"/>
              <p:cNvSpPr>
                <a:spLocks noChangeAspect="1" noChangeArrowheads="1"/>
              </p:cNvSpPr>
              <p:nvPr/>
            </p:nvSpPr>
            <p:spPr bwMode="gray">
              <a:xfrm>
                <a:off x="4013586" y="2302243"/>
                <a:ext cx="90532" cy="9228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88" name="text_14"/>
              <p:cNvSpPr>
                <a:spLocks noChangeArrowheads="1"/>
              </p:cNvSpPr>
              <p:nvPr/>
            </p:nvSpPr>
            <p:spPr bwMode="gray">
              <a:xfrm>
                <a:off x="5868364" y="2053591"/>
                <a:ext cx="1352277" cy="136723"/>
              </a:xfrm>
              <a:prstGeom prst="rect">
                <a:avLst/>
              </a:prstGeom>
              <a:noFill/>
              <a:ln w="9525" algn="ctr">
                <a:noFill/>
                <a:miter lim="800000"/>
                <a:headEnd/>
                <a:tailEnd type="none" w="lg" len="lg"/>
              </a:ln>
              <a:effectLst/>
            </p:spPr>
            <p:txBody>
              <a:bodyPr wrap="none" lIns="0" tIns="0" rIns="0" bIns="0">
                <a:spAutoFit/>
              </a:bodyPr>
              <a:lstStyle/>
              <a:p>
                <a:pPr algn="r">
                  <a:spcBef>
                    <a:spcPct val="0"/>
                  </a:spcBef>
                </a:pPr>
                <a:r>
                  <a:rPr lang="en-US" sz="900" dirty="0">
                    <a:cs typeface="Arial" charset="0"/>
                  </a:rPr>
                  <a:t>Medical Devices — PLM</a:t>
                </a:r>
                <a:endParaRPr lang="en-US" sz="900" dirty="0"/>
              </a:p>
            </p:txBody>
          </p:sp>
          <p:sp>
            <p:nvSpPr>
              <p:cNvPr id="89" name="Freeform 88"/>
              <p:cNvSpPr/>
              <p:nvPr/>
            </p:nvSpPr>
            <p:spPr bwMode="auto">
              <a:xfrm flipH="1" flipV="1">
                <a:off x="7250205" y="2121481"/>
                <a:ext cx="163992" cy="548516"/>
              </a:xfrm>
              <a:custGeom>
                <a:avLst/>
                <a:gdLst>
                  <a:gd name="connsiteX0" fmla="*/ 0 w 109538"/>
                  <a:gd name="connsiteY0" fmla="*/ 0 h 138112"/>
                  <a:gd name="connsiteX1" fmla="*/ 0 w 109538"/>
                  <a:gd name="connsiteY1" fmla="*/ 138112 h 138112"/>
                  <a:gd name="connsiteX2" fmla="*/ 109538 w 109538"/>
                  <a:gd name="connsiteY2" fmla="*/ 138112 h 138112"/>
                </a:gdLst>
                <a:ahLst/>
                <a:cxnLst>
                  <a:cxn ang="0">
                    <a:pos x="connsiteX0" y="connsiteY0"/>
                  </a:cxn>
                  <a:cxn ang="0">
                    <a:pos x="connsiteX1" y="connsiteY1"/>
                  </a:cxn>
                  <a:cxn ang="0">
                    <a:pos x="connsiteX2" y="connsiteY2"/>
                  </a:cxn>
                </a:cxnLst>
                <a:rect l="l" t="t" r="r" b="b"/>
                <a:pathLst>
                  <a:path w="109538" h="138112">
                    <a:moveTo>
                      <a:pt x="0" y="0"/>
                    </a:moveTo>
                    <a:lnTo>
                      <a:pt x="0" y="138112"/>
                    </a:lnTo>
                    <a:lnTo>
                      <a:pt x="109538" y="138112"/>
                    </a:lnTo>
                  </a:path>
                </a:pathLst>
              </a:custGeom>
              <a:noFill/>
              <a:ln w="127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90" name="clear_dot_27"/>
              <p:cNvSpPr>
                <a:spLocks noChangeAspect="1" noChangeArrowheads="1"/>
              </p:cNvSpPr>
              <p:nvPr/>
            </p:nvSpPr>
            <p:spPr bwMode="gray">
              <a:xfrm>
                <a:off x="7369509" y="2625491"/>
                <a:ext cx="90532" cy="92286"/>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grpSp>
      </p:grpSp>
      <p:sp>
        <p:nvSpPr>
          <p:cNvPr id="2" name="Title 1"/>
          <p:cNvSpPr>
            <a:spLocks noGrp="1"/>
          </p:cNvSpPr>
          <p:nvPr>
            <p:ph type="title"/>
          </p:nvPr>
        </p:nvSpPr>
        <p:spPr/>
        <p:txBody>
          <a:bodyPr/>
          <a:lstStyle/>
          <a:p>
            <a:r>
              <a:rPr lang="en-US" dirty="0" smtClean="0"/>
              <a:t>Hype Cycle for Discrete Manufacturing and PLM, 2017</a:t>
            </a:r>
            <a:endParaRPr lang="en-US" dirty="0"/>
          </a:p>
        </p:txBody>
      </p:sp>
      <p:grpSp>
        <p:nvGrpSpPr>
          <p:cNvPr id="99" name="Group 256"/>
          <p:cNvGrpSpPr>
            <a:grpSpLocks/>
          </p:cNvGrpSpPr>
          <p:nvPr userDrawn="1"/>
        </p:nvGrpSpPr>
        <p:grpSpPr bwMode="auto">
          <a:xfrm>
            <a:off x="1649148" y="478739"/>
            <a:ext cx="7059837" cy="5021796"/>
            <a:chOff x="756" y="302"/>
            <a:chExt cx="4133" cy="2884"/>
          </a:xfrm>
        </p:grpSpPr>
        <p:grpSp>
          <p:nvGrpSpPr>
            <p:cNvPr id="113" name="Group 13"/>
            <p:cNvGrpSpPr>
              <a:grpSpLocks/>
            </p:cNvGrpSpPr>
            <p:nvPr userDrawn="1"/>
          </p:nvGrpSpPr>
          <p:grpSpPr bwMode="auto">
            <a:xfrm>
              <a:off x="789" y="448"/>
              <a:ext cx="4100" cy="2643"/>
              <a:chOff x="698" y="1006"/>
              <a:chExt cx="4332" cy="2791"/>
            </a:xfrm>
          </p:grpSpPr>
          <p:grpSp>
            <p:nvGrpSpPr>
              <p:cNvPr id="123" name="Group 14"/>
              <p:cNvGrpSpPr>
                <a:grpSpLocks/>
              </p:cNvGrpSpPr>
              <p:nvPr/>
            </p:nvGrpSpPr>
            <p:grpSpPr bwMode="auto">
              <a:xfrm>
                <a:off x="1618" y="1013"/>
                <a:ext cx="2748" cy="2406"/>
                <a:chOff x="1618" y="1013"/>
                <a:chExt cx="2748" cy="2406"/>
              </a:xfrm>
            </p:grpSpPr>
            <p:sp>
              <p:nvSpPr>
                <p:cNvPr id="132" name="Line 15"/>
                <p:cNvSpPr>
                  <a:spLocks noChangeShapeType="1"/>
                </p:cNvSpPr>
                <p:nvPr/>
              </p:nvSpPr>
              <p:spPr bwMode="gray">
                <a:xfrm>
                  <a:off x="1618" y="1013"/>
                  <a:ext cx="0" cy="2406"/>
                </a:xfrm>
                <a:prstGeom prst="line">
                  <a:avLst/>
                </a:prstGeom>
                <a:noFill/>
                <a:ln w="19050">
                  <a:solidFill>
                    <a:srgbClr val="DDDDDD"/>
                  </a:solidFill>
                  <a:round/>
                  <a:headEnd/>
                  <a:tailEnd/>
                </a:ln>
                <a:effectLst/>
              </p:spPr>
              <p:txBody>
                <a:bodyPr/>
                <a:lstStyle/>
                <a:p>
                  <a:endParaRPr lang="en-US"/>
                </a:p>
              </p:txBody>
            </p:sp>
            <p:sp>
              <p:nvSpPr>
                <p:cNvPr id="133" name="Line 16"/>
                <p:cNvSpPr>
                  <a:spLocks noChangeShapeType="1"/>
                </p:cNvSpPr>
                <p:nvPr/>
              </p:nvSpPr>
              <p:spPr bwMode="gray">
                <a:xfrm>
                  <a:off x="2055" y="1013"/>
                  <a:ext cx="0" cy="2406"/>
                </a:xfrm>
                <a:prstGeom prst="line">
                  <a:avLst/>
                </a:prstGeom>
                <a:noFill/>
                <a:ln w="19050">
                  <a:solidFill>
                    <a:srgbClr val="DDDDDD"/>
                  </a:solidFill>
                  <a:round/>
                  <a:headEnd/>
                  <a:tailEnd/>
                </a:ln>
                <a:effectLst/>
              </p:spPr>
              <p:txBody>
                <a:bodyPr/>
                <a:lstStyle/>
                <a:p>
                  <a:endParaRPr lang="en-US"/>
                </a:p>
              </p:txBody>
            </p:sp>
            <p:sp>
              <p:nvSpPr>
                <p:cNvPr id="134" name="Line 17"/>
                <p:cNvSpPr>
                  <a:spLocks noChangeShapeType="1"/>
                </p:cNvSpPr>
                <p:nvPr/>
              </p:nvSpPr>
              <p:spPr bwMode="gray">
                <a:xfrm>
                  <a:off x="4366" y="1013"/>
                  <a:ext cx="0" cy="2403"/>
                </a:xfrm>
                <a:prstGeom prst="line">
                  <a:avLst/>
                </a:prstGeom>
                <a:noFill/>
                <a:ln w="19050">
                  <a:solidFill>
                    <a:srgbClr val="DDDDDD"/>
                  </a:solidFill>
                  <a:round/>
                  <a:headEnd/>
                  <a:tailEnd/>
                </a:ln>
                <a:effectLst/>
              </p:spPr>
              <p:txBody>
                <a:bodyPr/>
                <a:lstStyle/>
                <a:p>
                  <a:endParaRPr lang="en-US"/>
                </a:p>
              </p:txBody>
            </p:sp>
            <p:sp>
              <p:nvSpPr>
                <p:cNvPr id="135" name="Line 18"/>
                <p:cNvSpPr>
                  <a:spLocks noChangeShapeType="1"/>
                </p:cNvSpPr>
                <p:nvPr/>
              </p:nvSpPr>
              <p:spPr bwMode="gray">
                <a:xfrm>
                  <a:off x="3051" y="1013"/>
                  <a:ext cx="0" cy="2403"/>
                </a:xfrm>
                <a:prstGeom prst="line">
                  <a:avLst/>
                </a:prstGeom>
                <a:noFill/>
                <a:ln w="19050">
                  <a:solidFill>
                    <a:srgbClr val="DDDDDD"/>
                  </a:solidFill>
                  <a:round/>
                  <a:headEnd/>
                  <a:tailEnd/>
                </a:ln>
                <a:effectLst/>
              </p:spPr>
              <p:txBody>
                <a:bodyPr/>
                <a:lstStyle/>
                <a:p>
                  <a:endParaRPr lang="en-US"/>
                </a:p>
              </p:txBody>
            </p:sp>
          </p:grpSp>
          <p:grpSp>
            <p:nvGrpSpPr>
              <p:cNvPr id="124" name="Group 19"/>
              <p:cNvGrpSpPr>
                <a:grpSpLocks/>
              </p:cNvGrpSpPr>
              <p:nvPr/>
            </p:nvGrpSpPr>
            <p:grpSpPr bwMode="auto">
              <a:xfrm>
                <a:off x="698" y="1006"/>
                <a:ext cx="4332" cy="2791"/>
                <a:chOff x="850" y="987"/>
                <a:chExt cx="4018" cy="2592"/>
              </a:xfrm>
            </p:grpSpPr>
            <p:grpSp>
              <p:nvGrpSpPr>
                <p:cNvPr id="126" name="Group 20"/>
                <p:cNvGrpSpPr>
                  <a:grpSpLocks/>
                </p:cNvGrpSpPr>
                <p:nvPr/>
              </p:nvGrpSpPr>
              <p:grpSpPr bwMode="auto">
                <a:xfrm>
                  <a:off x="850" y="987"/>
                  <a:ext cx="64" cy="2528"/>
                  <a:chOff x="850" y="987"/>
                  <a:chExt cx="64" cy="2528"/>
                </a:xfrm>
              </p:grpSpPr>
              <p:sp>
                <p:nvSpPr>
                  <p:cNvPr id="130" name="Line 21"/>
                  <p:cNvSpPr>
                    <a:spLocks noChangeShapeType="1"/>
                  </p:cNvSpPr>
                  <p:nvPr/>
                </p:nvSpPr>
                <p:spPr bwMode="gray">
                  <a:xfrm flipV="1">
                    <a:off x="914" y="1089"/>
                    <a:ext cx="0" cy="2426"/>
                  </a:xfrm>
                  <a:prstGeom prst="line">
                    <a:avLst/>
                  </a:prstGeom>
                  <a:noFill/>
                  <a:ln w="12700">
                    <a:solidFill>
                      <a:srgbClr val="808080"/>
                    </a:solidFill>
                    <a:round/>
                    <a:headEnd/>
                    <a:tailEnd/>
                  </a:ln>
                  <a:effectLst/>
                </p:spPr>
                <p:txBody>
                  <a:bodyPr/>
                  <a:lstStyle/>
                  <a:p>
                    <a:endParaRPr lang="en-US"/>
                  </a:p>
                </p:txBody>
              </p:sp>
              <p:sp>
                <p:nvSpPr>
                  <p:cNvPr id="131" name="AutoShape 22"/>
                  <p:cNvSpPr>
                    <a:spLocks noChangeArrowheads="1"/>
                  </p:cNvSpPr>
                  <p:nvPr/>
                </p:nvSpPr>
                <p:spPr bwMode="gray">
                  <a:xfrm flipH="1">
                    <a:off x="850" y="987"/>
                    <a:ext cx="64" cy="105"/>
                  </a:xfrm>
                  <a:prstGeom prst="rtTriangle">
                    <a:avLst/>
                  </a:prstGeom>
                  <a:solidFill>
                    <a:srgbClr val="808080"/>
                  </a:solidFill>
                  <a:ln w="12700">
                    <a:solidFill>
                      <a:srgbClr val="808080"/>
                    </a:solidFill>
                    <a:miter lim="800000"/>
                    <a:headEnd/>
                    <a:tailEnd/>
                  </a:ln>
                  <a:effectLst/>
                </p:spPr>
                <p:txBody>
                  <a:bodyPr wrap="none" anchor="ctr"/>
                  <a:lstStyle/>
                  <a:p>
                    <a:endParaRPr lang="en-US"/>
                  </a:p>
                </p:txBody>
              </p:sp>
            </p:grpSp>
            <p:grpSp>
              <p:nvGrpSpPr>
                <p:cNvPr id="127" name="Group 23"/>
                <p:cNvGrpSpPr>
                  <a:grpSpLocks/>
                </p:cNvGrpSpPr>
                <p:nvPr/>
              </p:nvGrpSpPr>
              <p:grpSpPr bwMode="auto">
                <a:xfrm>
                  <a:off x="912" y="3515"/>
                  <a:ext cx="3956" cy="64"/>
                  <a:chOff x="912" y="3515"/>
                  <a:chExt cx="3956" cy="64"/>
                </a:xfrm>
              </p:grpSpPr>
              <p:sp>
                <p:nvSpPr>
                  <p:cNvPr id="128" name="Line 24"/>
                  <p:cNvSpPr>
                    <a:spLocks noChangeShapeType="1"/>
                  </p:cNvSpPr>
                  <p:nvPr/>
                </p:nvSpPr>
                <p:spPr bwMode="gray">
                  <a:xfrm rot="-5400000">
                    <a:off x="2838" y="1589"/>
                    <a:ext cx="0" cy="3851"/>
                  </a:xfrm>
                  <a:prstGeom prst="line">
                    <a:avLst/>
                  </a:prstGeom>
                  <a:noFill/>
                  <a:ln w="12700">
                    <a:solidFill>
                      <a:srgbClr val="808080"/>
                    </a:solidFill>
                    <a:round/>
                    <a:headEnd/>
                    <a:tailEnd/>
                  </a:ln>
                  <a:effectLst/>
                </p:spPr>
                <p:txBody>
                  <a:bodyPr/>
                  <a:lstStyle/>
                  <a:p>
                    <a:endParaRPr lang="en-US"/>
                  </a:p>
                </p:txBody>
              </p:sp>
              <p:sp>
                <p:nvSpPr>
                  <p:cNvPr id="129" name="AutoShape 25"/>
                  <p:cNvSpPr>
                    <a:spLocks noChangeArrowheads="1"/>
                  </p:cNvSpPr>
                  <p:nvPr/>
                </p:nvSpPr>
                <p:spPr bwMode="gray">
                  <a:xfrm rot="-5400000" flipH="1" flipV="1">
                    <a:off x="4784" y="3494"/>
                    <a:ext cx="64" cy="105"/>
                  </a:xfrm>
                  <a:prstGeom prst="rtTriangle">
                    <a:avLst/>
                  </a:prstGeom>
                  <a:solidFill>
                    <a:srgbClr val="808080"/>
                  </a:solidFill>
                  <a:ln w="12700">
                    <a:solidFill>
                      <a:srgbClr val="808080"/>
                    </a:solidFill>
                    <a:miter lim="800000"/>
                    <a:headEnd/>
                    <a:tailEnd/>
                  </a:ln>
                  <a:effectLst/>
                </p:spPr>
                <p:txBody>
                  <a:bodyPr wrap="none" anchor="ctr"/>
                  <a:lstStyle/>
                  <a:p>
                    <a:endParaRPr lang="en-US"/>
                  </a:p>
                </p:txBody>
              </p:sp>
            </p:grpSp>
          </p:grpSp>
          <p:sp>
            <p:nvSpPr>
              <p:cNvPr id="125" name="Line 26"/>
              <p:cNvSpPr>
                <a:spLocks noChangeShapeType="1"/>
              </p:cNvSpPr>
              <p:nvPr/>
            </p:nvSpPr>
            <p:spPr bwMode="gray">
              <a:xfrm rot="-5400000">
                <a:off x="2893" y="1286"/>
                <a:ext cx="0" cy="4262"/>
              </a:xfrm>
              <a:prstGeom prst="line">
                <a:avLst/>
              </a:prstGeom>
              <a:noFill/>
              <a:ln w="12700">
                <a:solidFill>
                  <a:srgbClr val="808080"/>
                </a:solidFill>
                <a:round/>
                <a:headEnd/>
                <a:tailEnd/>
              </a:ln>
              <a:effectLst/>
            </p:spPr>
            <p:txBody>
              <a:bodyPr/>
              <a:lstStyle/>
              <a:p>
                <a:endParaRPr lang="en-US"/>
              </a:p>
            </p:txBody>
          </p:sp>
        </p:grpSp>
        <p:grpSp>
          <p:nvGrpSpPr>
            <p:cNvPr id="114" name="Group 27"/>
            <p:cNvGrpSpPr>
              <a:grpSpLocks/>
            </p:cNvGrpSpPr>
            <p:nvPr userDrawn="1"/>
          </p:nvGrpSpPr>
          <p:grpSpPr bwMode="auto">
            <a:xfrm>
              <a:off x="880" y="2722"/>
              <a:ext cx="4008" cy="306"/>
              <a:chOff x="794" y="3409"/>
              <a:chExt cx="4233" cy="323"/>
            </a:xfrm>
          </p:grpSpPr>
          <p:sp>
            <p:nvSpPr>
              <p:cNvPr id="118" name="Text Box 28"/>
              <p:cNvSpPr txBox="1">
                <a:spLocks noChangeAspect="1" noChangeArrowheads="1"/>
              </p:cNvSpPr>
              <p:nvPr/>
            </p:nvSpPr>
            <p:spPr bwMode="gray">
              <a:xfrm>
                <a:off x="794" y="3455"/>
                <a:ext cx="792" cy="234"/>
              </a:xfrm>
              <a:prstGeom prst="rect">
                <a:avLst/>
              </a:prstGeom>
              <a:noFill/>
              <a:ln w="12700">
                <a:noFill/>
                <a:miter lim="800000"/>
                <a:headEnd/>
                <a:tailEnd/>
              </a:ln>
              <a:effectLst/>
            </p:spPr>
            <p:txBody>
              <a:bodyPr lIns="74876" tIns="37439" rIns="74876" bIns="37439" anchor="b">
                <a:spAutoFit/>
              </a:bodyPr>
              <a:lstStyle/>
              <a:p>
                <a:pPr>
                  <a:lnSpc>
                    <a:spcPct val="90000"/>
                  </a:lnSpc>
                  <a:spcBef>
                    <a:spcPct val="0"/>
                  </a:spcBef>
                </a:pPr>
                <a:r>
                  <a:rPr lang="en-US" sz="1000" b="1" dirty="0" smtClean="0"/>
                  <a:t>Innovation </a:t>
                </a:r>
                <a:r>
                  <a:rPr lang="en-US" sz="1000" b="1" dirty="0"/>
                  <a:t>Trigger</a:t>
                </a:r>
              </a:p>
            </p:txBody>
          </p:sp>
          <p:sp>
            <p:nvSpPr>
              <p:cNvPr id="119" name="Text Box 29"/>
              <p:cNvSpPr txBox="1">
                <a:spLocks noChangeAspect="1" noChangeArrowheads="1"/>
              </p:cNvSpPr>
              <p:nvPr/>
            </p:nvSpPr>
            <p:spPr bwMode="gray">
              <a:xfrm>
                <a:off x="1430" y="3409"/>
                <a:ext cx="826" cy="323"/>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Peak of</a:t>
                </a:r>
              </a:p>
              <a:p>
                <a:pPr>
                  <a:lnSpc>
                    <a:spcPct val="90000"/>
                  </a:lnSpc>
                  <a:spcBef>
                    <a:spcPct val="0"/>
                  </a:spcBef>
                </a:pPr>
                <a:r>
                  <a:rPr lang="en-US" sz="1000" b="1"/>
                  <a:t>Inflated Expectations</a:t>
                </a:r>
              </a:p>
            </p:txBody>
          </p:sp>
          <p:sp>
            <p:nvSpPr>
              <p:cNvPr id="120" name="Text Box 30"/>
              <p:cNvSpPr txBox="1">
                <a:spLocks noChangeAspect="1" noChangeArrowheads="1"/>
              </p:cNvSpPr>
              <p:nvPr/>
            </p:nvSpPr>
            <p:spPr bwMode="gray">
              <a:xfrm>
                <a:off x="2055" y="3457"/>
                <a:ext cx="995" cy="232"/>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Trough of Disillusionment</a:t>
                </a:r>
              </a:p>
            </p:txBody>
          </p:sp>
          <p:sp>
            <p:nvSpPr>
              <p:cNvPr id="121" name="Text Box 31"/>
              <p:cNvSpPr txBox="1">
                <a:spLocks noChangeAspect="1" noChangeArrowheads="1"/>
              </p:cNvSpPr>
              <p:nvPr/>
            </p:nvSpPr>
            <p:spPr bwMode="gray">
              <a:xfrm>
                <a:off x="3053" y="3504"/>
                <a:ext cx="1314" cy="141"/>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Slope of Enlightenment</a:t>
                </a:r>
              </a:p>
            </p:txBody>
          </p:sp>
          <p:sp>
            <p:nvSpPr>
              <p:cNvPr id="122" name="Text Box 32"/>
              <p:cNvSpPr txBox="1">
                <a:spLocks noChangeAspect="1" noChangeArrowheads="1"/>
              </p:cNvSpPr>
              <p:nvPr/>
            </p:nvSpPr>
            <p:spPr bwMode="gray">
              <a:xfrm>
                <a:off x="4364" y="3457"/>
                <a:ext cx="663" cy="232"/>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000" b="1"/>
                  <a:t>Plateau of Productivity</a:t>
                </a:r>
              </a:p>
            </p:txBody>
          </p:sp>
        </p:grpSp>
        <p:grpSp>
          <p:nvGrpSpPr>
            <p:cNvPr id="115" name="Group 255"/>
            <p:cNvGrpSpPr>
              <a:grpSpLocks/>
            </p:cNvGrpSpPr>
            <p:nvPr userDrawn="1"/>
          </p:nvGrpSpPr>
          <p:grpSpPr bwMode="auto">
            <a:xfrm>
              <a:off x="756" y="302"/>
              <a:ext cx="2448" cy="2884"/>
              <a:chOff x="756" y="302"/>
              <a:chExt cx="2448" cy="2884"/>
            </a:xfrm>
          </p:grpSpPr>
          <p:sp>
            <p:nvSpPr>
              <p:cNvPr id="116" name="Text Box 34"/>
              <p:cNvSpPr txBox="1">
                <a:spLocks noChangeAspect="1" noChangeArrowheads="1"/>
              </p:cNvSpPr>
              <p:nvPr userDrawn="1"/>
            </p:nvSpPr>
            <p:spPr bwMode="gray">
              <a:xfrm>
                <a:off x="2535" y="3034"/>
                <a:ext cx="669" cy="152"/>
              </a:xfrm>
              <a:prstGeom prst="rect">
                <a:avLst/>
              </a:prstGeom>
              <a:noFill/>
              <a:ln w="12700" algn="ctr">
                <a:noFill/>
                <a:miter lim="800000"/>
                <a:headEnd/>
                <a:tailEnd/>
              </a:ln>
              <a:effectLst/>
            </p:spPr>
            <p:txBody>
              <a:bodyPr lIns="74876" tIns="37439" rIns="74876" bIns="37439" anchor="b">
                <a:spAutoFit/>
              </a:bodyPr>
              <a:lstStyle/>
              <a:p>
                <a:pPr>
                  <a:lnSpc>
                    <a:spcPct val="90000"/>
                  </a:lnSpc>
                  <a:spcBef>
                    <a:spcPct val="0"/>
                  </a:spcBef>
                </a:pPr>
                <a:r>
                  <a:rPr lang="en-US" sz="1200" b="1"/>
                  <a:t>time</a:t>
                </a:r>
              </a:p>
            </p:txBody>
          </p:sp>
          <p:sp>
            <p:nvSpPr>
              <p:cNvPr id="117" name="Text Box 35"/>
              <p:cNvSpPr txBox="1">
                <a:spLocks noChangeAspect="1" noChangeArrowheads="1"/>
              </p:cNvSpPr>
              <p:nvPr userDrawn="1"/>
            </p:nvSpPr>
            <p:spPr bwMode="gray">
              <a:xfrm>
                <a:off x="756" y="302"/>
                <a:ext cx="680" cy="152"/>
              </a:xfrm>
              <a:prstGeom prst="rect">
                <a:avLst/>
              </a:prstGeom>
              <a:noFill/>
              <a:ln w="12700" algn="ctr">
                <a:noFill/>
                <a:miter lim="800000"/>
                <a:headEnd/>
                <a:tailEnd/>
              </a:ln>
              <a:effectLst/>
            </p:spPr>
            <p:txBody>
              <a:bodyPr wrap="none" lIns="74876" tIns="37439" rIns="74876" bIns="37439" anchor="b">
                <a:spAutoFit/>
              </a:bodyPr>
              <a:lstStyle/>
              <a:p>
                <a:pPr algn="l">
                  <a:lnSpc>
                    <a:spcPct val="90000"/>
                  </a:lnSpc>
                  <a:spcBef>
                    <a:spcPct val="0"/>
                  </a:spcBef>
                </a:pPr>
                <a:r>
                  <a:rPr lang="en-US" sz="1200" b="1"/>
                  <a:t>expectations</a:t>
                </a:r>
              </a:p>
            </p:txBody>
          </p:sp>
        </p:grpSp>
      </p:grpSp>
      <p:grpSp>
        <p:nvGrpSpPr>
          <p:cNvPr id="100" name="Group 36"/>
          <p:cNvGrpSpPr>
            <a:grpSpLocks/>
          </p:cNvGrpSpPr>
          <p:nvPr userDrawn="1"/>
        </p:nvGrpSpPr>
        <p:grpSpPr bwMode="auto">
          <a:xfrm>
            <a:off x="1816548" y="5446556"/>
            <a:ext cx="6953931" cy="501483"/>
            <a:chOff x="767" y="3867"/>
            <a:chExt cx="4302" cy="304"/>
          </a:xfrm>
        </p:grpSpPr>
        <p:sp>
          <p:nvSpPr>
            <p:cNvPr id="102" name="Text Box 37"/>
            <p:cNvSpPr txBox="1">
              <a:spLocks noChangeAspect="1" noChangeArrowheads="1"/>
            </p:cNvSpPr>
            <p:nvPr/>
          </p:nvSpPr>
          <p:spPr bwMode="gray">
            <a:xfrm>
              <a:off x="767" y="3867"/>
              <a:ext cx="1638" cy="151"/>
            </a:xfrm>
            <a:prstGeom prst="rect">
              <a:avLst/>
            </a:prstGeom>
            <a:noFill/>
            <a:ln w="12700" algn="ctr">
              <a:noFill/>
              <a:miter lim="800000"/>
              <a:headEnd/>
              <a:tailEnd/>
            </a:ln>
            <a:effectLst/>
          </p:spPr>
          <p:txBody>
            <a:bodyPr lIns="74876" tIns="37439" rIns="74876" bIns="37439" anchor="b">
              <a:spAutoFit/>
            </a:bodyPr>
            <a:lstStyle/>
            <a:p>
              <a:pPr algn="l">
                <a:lnSpc>
                  <a:spcPct val="90000"/>
                </a:lnSpc>
                <a:spcBef>
                  <a:spcPct val="0"/>
                </a:spcBef>
              </a:pPr>
              <a:r>
                <a:rPr lang="en-US" sz="1100" b="1"/>
                <a:t>Years to mainstream adoption:</a:t>
              </a:r>
            </a:p>
          </p:txBody>
        </p:sp>
        <p:sp>
          <p:nvSpPr>
            <p:cNvPr id="103" name="Oval 38"/>
            <p:cNvSpPr>
              <a:spLocks noChangeAspect="1" noChangeArrowheads="1"/>
            </p:cNvSpPr>
            <p:nvPr/>
          </p:nvSpPr>
          <p:spPr bwMode="gray">
            <a:xfrm>
              <a:off x="810" y="4065"/>
              <a:ext cx="56" cy="56"/>
            </a:xfrm>
            <a:prstGeom prst="ellipse">
              <a:avLst/>
            </a:prstGeom>
            <a:solidFill>
              <a:srgbClr val="FFFFFF"/>
            </a:solidFill>
            <a:ln w="12700">
              <a:solidFill>
                <a:schemeClr val="tx1"/>
              </a:solidFill>
              <a:round/>
              <a:headEnd/>
              <a:tailEnd/>
            </a:ln>
            <a:effectLst/>
          </p:spPr>
          <p:txBody>
            <a:bodyPr lIns="74876" tIns="37439" rIns="74876" bIns="37439" anchor="ctr">
              <a:spAutoFit/>
            </a:bodyPr>
            <a:lstStyle/>
            <a:p>
              <a:endParaRPr lang="en-US"/>
            </a:p>
          </p:txBody>
        </p:sp>
        <p:sp>
          <p:nvSpPr>
            <p:cNvPr id="104" name="Text Box 39"/>
            <p:cNvSpPr txBox="1">
              <a:spLocks noChangeAspect="1" noChangeArrowheads="1"/>
            </p:cNvSpPr>
            <p:nvPr/>
          </p:nvSpPr>
          <p:spPr bwMode="gray">
            <a:xfrm>
              <a:off x="849" y="4020"/>
              <a:ext cx="823"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less than 2 years</a:t>
              </a:r>
            </a:p>
          </p:txBody>
        </p:sp>
        <p:sp>
          <p:nvSpPr>
            <p:cNvPr id="105" name="Oval 40"/>
            <p:cNvSpPr>
              <a:spLocks noChangeAspect="1" noChangeArrowheads="1"/>
            </p:cNvSpPr>
            <p:nvPr/>
          </p:nvSpPr>
          <p:spPr bwMode="gray">
            <a:xfrm>
              <a:off x="1735" y="4065"/>
              <a:ext cx="55" cy="56"/>
            </a:xfrm>
            <a:prstGeom prst="ellipse">
              <a:avLst/>
            </a:prstGeom>
            <a:solidFill>
              <a:srgbClr val="99CCFF"/>
            </a:solidFill>
            <a:ln w="12700" algn="ctr">
              <a:solidFill>
                <a:schemeClr val="tx1"/>
              </a:solidFill>
              <a:round/>
              <a:headEnd/>
              <a:tailEnd/>
            </a:ln>
            <a:effectLst/>
          </p:spPr>
          <p:txBody>
            <a:bodyPr lIns="74876" tIns="37439" rIns="74876" bIns="37439" anchor="ctr">
              <a:spAutoFit/>
            </a:bodyPr>
            <a:lstStyle/>
            <a:p>
              <a:endParaRPr lang="en-US"/>
            </a:p>
          </p:txBody>
        </p:sp>
        <p:sp>
          <p:nvSpPr>
            <p:cNvPr id="106" name="Text Box 41"/>
            <p:cNvSpPr txBox="1">
              <a:spLocks noChangeAspect="1" noChangeArrowheads="1"/>
            </p:cNvSpPr>
            <p:nvPr/>
          </p:nvSpPr>
          <p:spPr bwMode="gray">
            <a:xfrm>
              <a:off x="1780" y="4020"/>
              <a:ext cx="630"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2 to 5 years</a:t>
              </a:r>
            </a:p>
          </p:txBody>
        </p:sp>
        <p:sp>
          <p:nvSpPr>
            <p:cNvPr id="107" name="Oval 42"/>
            <p:cNvSpPr>
              <a:spLocks noChangeAspect="1" noChangeArrowheads="1"/>
            </p:cNvSpPr>
            <p:nvPr/>
          </p:nvSpPr>
          <p:spPr bwMode="gray">
            <a:xfrm>
              <a:off x="2465" y="4065"/>
              <a:ext cx="56" cy="56"/>
            </a:xfrm>
            <a:prstGeom prst="ellipse">
              <a:avLst/>
            </a:prstGeom>
            <a:solidFill>
              <a:srgbClr val="003399"/>
            </a:solidFill>
            <a:ln w="12700" algn="ctr">
              <a:solidFill>
                <a:schemeClr val="tx1"/>
              </a:solidFill>
              <a:round/>
              <a:headEnd/>
              <a:tailEnd/>
            </a:ln>
            <a:effectLst/>
          </p:spPr>
          <p:txBody>
            <a:bodyPr lIns="74876" tIns="37439" rIns="74876" bIns="37439" anchor="ctr">
              <a:spAutoFit/>
            </a:bodyPr>
            <a:lstStyle/>
            <a:p>
              <a:endParaRPr lang="en-US"/>
            </a:p>
          </p:txBody>
        </p:sp>
        <p:sp>
          <p:nvSpPr>
            <p:cNvPr id="108" name="Text Box 43"/>
            <p:cNvSpPr txBox="1">
              <a:spLocks noChangeAspect="1" noChangeArrowheads="1"/>
            </p:cNvSpPr>
            <p:nvPr/>
          </p:nvSpPr>
          <p:spPr bwMode="gray">
            <a:xfrm>
              <a:off x="2511" y="4020"/>
              <a:ext cx="715"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5 to 10 years</a:t>
              </a:r>
            </a:p>
          </p:txBody>
        </p:sp>
        <p:sp>
          <p:nvSpPr>
            <p:cNvPr id="109" name="AutoShape 44"/>
            <p:cNvSpPr>
              <a:spLocks noChangeAspect="1" noChangeArrowheads="1"/>
            </p:cNvSpPr>
            <p:nvPr/>
          </p:nvSpPr>
          <p:spPr bwMode="gray">
            <a:xfrm flipH="1">
              <a:off x="3243" y="4060"/>
              <a:ext cx="80" cy="69"/>
            </a:xfrm>
            <a:prstGeom prst="triangle">
              <a:avLst>
                <a:gd name="adj" fmla="val 50000"/>
              </a:avLst>
            </a:prstGeom>
            <a:solidFill>
              <a:srgbClr val="FF9900"/>
            </a:solidFill>
            <a:ln w="12700">
              <a:solidFill>
                <a:schemeClr val="tx1"/>
              </a:solidFill>
              <a:miter lim="800000"/>
              <a:headEnd/>
              <a:tailEnd/>
            </a:ln>
            <a:effectLst/>
          </p:spPr>
          <p:txBody>
            <a:bodyPr lIns="74876" tIns="37439" rIns="74876" bIns="37439" anchor="ctr">
              <a:spAutoFit/>
            </a:bodyPr>
            <a:lstStyle/>
            <a:p>
              <a:endParaRPr lang="en-US"/>
            </a:p>
          </p:txBody>
        </p:sp>
        <p:sp>
          <p:nvSpPr>
            <p:cNvPr id="110" name="Text Box 45"/>
            <p:cNvSpPr txBox="1">
              <a:spLocks noChangeAspect="1" noChangeArrowheads="1"/>
            </p:cNvSpPr>
            <p:nvPr/>
          </p:nvSpPr>
          <p:spPr bwMode="gray">
            <a:xfrm>
              <a:off x="3311" y="4020"/>
              <a:ext cx="941" cy="151"/>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a:t>more than 10 years</a:t>
              </a:r>
            </a:p>
          </p:txBody>
        </p:sp>
        <p:sp>
          <p:nvSpPr>
            <p:cNvPr id="111" name="Text Box 46"/>
            <p:cNvSpPr txBox="1">
              <a:spLocks noChangeAspect="1" noChangeArrowheads="1"/>
            </p:cNvSpPr>
            <p:nvPr/>
          </p:nvSpPr>
          <p:spPr bwMode="gray">
            <a:xfrm>
              <a:off x="4348" y="3919"/>
              <a:ext cx="721" cy="252"/>
            </a:xfrm>
            <a:prstGeom prst="rect">
              <a:avLst/>
            </a:prstGeom>
            <a:noFill/>
            <a:ln w="12700">
              <a:noFill/>
              <a:miter lim="800000"/>
              <a:headEnd/>
              <a:tailEnd/>
            </a:ln>
            <a:effectLst/>
          </p:spPr>
          <p:txBody>
            <a:bodyPr lIns="74876" tIns="37439" rIns="74876" bIns="37439" anchor="b">
              <a:spAutoFit/>
            </a:bodyPr>
            <a:lstStyle/>
            <a:p>
              <a:pPr algn="l">
                <a:lnSpc>
                  <a:spcPct val="90000"/>
                </a:lnSpc>
                <a:spcBef>
                  <a:spcPct val="0"/>
                </a:spcBef>
              </a:pPr>
              <a:r>
                <a:rPr lang="en-US" sz="1100" dirty="0"/>
                <a:t>obsolete</a:t>
              </a:r>
            </a:p>
            <a:p>
              <a:pPr algn="l">
                <a:lnSpc>
                  <a:spcPct val="90000"/>
                </a:lnSpc>
                <a:spcBef>
                  <a:spcPct val="0"/>
                </a:spcBef>
              </a:pPr>
              <a:r>
                <a:rPr lang="en-US" sz="1100" dirty="0"/>
                <a:t>before plateau</a:t>
              </a:r>
            </a:p>
          </p:txBody>
        </p:sp>
        <p:sp>
          <p:nvSpPr>
            <p:cNvPr id="112" name="AutoShape 47"/>
            <p:cNvSpPr>
              <a:spLocks noChangeAspect="1" noChangeArrowheads="1"/>
            </p:cNvSpPr>
            <p:nvPr/>
          </p:nvSpPr>
          <p:spPr bwMode="gray">
            <a:xfrm>
              <a:off x="4294" y="4064"/>
              <a:ext cx="60" cy="61"/>
            </a:xfrm>
            <a:prstGeom prst="flowChartSummingJunction">
              <a:avLst/>
            </a:prstGeom>
            <a:solidFill>
              <a:schemeClr val="bg1"/>
            </a:solidFill>
            <a:ln w="12700">
              <a:solidFill>
                <a:srgbClr val="FF0000"/>
              </a:solidFill>
              <a:round/>
              <a:headEnd/>
              <a:tailEnd/>
            </a:ln>
            <a:effectLst/>
          </p:spPr>
          <p:txBody>
            <a:bodyPr lIns="74876" tIns="37439" rIns="74876" bIns="37439" anchor="ctr">
              <a:spAutoFit/>
            </a:bodyPr>
            <a:lstStyle/>
            <a:p>
              <a:endParaRPr lang="en-US"/>
            </a:p>
          </p:txBody>
        </p:sp>
      </p:grpSp>
      <p:sp>
        <p:nvSpPr>
          <p:cNvPr id="101" name="Freeform 49"/>
          <p:cNvSpPr>
            <a:spLocks/>
          </p:cNvSpPr>
          <p:nvPr userDrawn="1"/>
        </p:nvSpPr>
        <p:spPr bwMode="gray">
          <a:xfrm>
            <a:off x="2182095" y="943656"/>
            <a:ext cx="6518350" cy="3595703"/>
          </a:xfrm>
          <a:custGeom>
            <a:avLst/>
            <a:gdLst/>
            <a:ahLst/>
            <a:cxnLst>
              <a:cxn ang="0">
                <a:pos x="41" y="1980"/>
              </a:cxn>
              <a:cxn ang="0">
                <a:pos x="173" y="1806"/>
              </a:cxn>
              <a:cxn ang="0">
                <a:pos x="263" y="1604"/>
              </a:cxn>
              <a:cxn ang="0">
                <a:pos x="331" y="1400"/>
              </a:cxn>
              <a:cxn ang="0">
                <a:pos x="385" y="1194"/>
              </a:cxn>
              <a:cxn ang="0">
                <a:pos x="437" y="990"/>
              </a:cxn>
              <a:cxn ang="0">
                <a:pos x="489" y="782"/>
              </a:cxn>
              <a:cxn ang="0">
                <a:pos x="543" y="572"/>
              </a:cxn>
              <a:cxn ang="0">
                <a:pos x="595" y="362"/>
              </a:cxn>
              <a:cxn ang="0">
                <a:pos x="649" y="156"/>
              </a:cxn>
              <a:cxn ang="0">
                <a:pos x="679" y="88"/>
              </a:cxn>
              <a:cxn ang="0">
                <a:pos x="755" y="16"/>
              </a:cxn>
              <a:cxn ang="0">
                <a:pos x="851" y="8"/>
              </a:cxn>
              <a:cxn ang="0">
                <a:pos x="921" y="76"/>
              </a:cxn>
              <a:cxn ang="0">
                <a:pos x="957" y="216"/>
              </a:cxn>
              <a:cxn ang="0">
                <a:pos x="995" y="404"/>
              </a:cxn>
              <a:cxn ang="0">
                <a:pos x="1033" y="584"/>
              </a:cxn>
              <a:cxn ang="0">
                <a:pos x="1067" y="766"/>
              </a:cxn>
              <a:cxn ang="0">
                <a:pos x="1103" y="946"/>
              </a:cxn>
              <a:cxn ang="0">
                <a:pos x="1141" y="1136"/>
              </a:cxn>
              <a:cxn ang="0">
                <a:pos x="1171" y="1253"/>
              </a:cxn>
              <a:cxn ang="0">
                <a:pos x="1213" y="1374"/>
              </a:cxn>
              <a:cxn ang="0">
                <a:pos x="1261" y="1458"/>
              </a:cxn>
              <a:cxn ang="0">
                <a:pos x="1331" y="1526"/>
              </a:cxn>
              <a:cxn ang="0">
                <a:pos x="1419" y="1574"/>
              </a:cxn>
              <a:cxn ang="0">
                <a:pos x="1517" y="1596"/>
              </a:cxn>
              <a:cxn ang="0">
                <a:pos x="1619" y="1596"/>
              </a:cxn>
              <a:cxn ang="0">
                <a:pos x="1721" y="1570"/>
              </a:cxn>
              <a:cxn ang="0">
                <a:pos x="1813" y="1524"/>
              </a:cxn>
              <a:cxn ang="0">
                <a:pos x="1961" y="1438"/>
              </a:cxn>
              <a:cxn ang="0">
                <a:pos x="2167" y="1320"/>
              </a:cxn>
              <a:cxn ang="0">
                <a:pos x="2369" y="1220"/>
              </a:cxn>
              <a:cxn ang="0">
                <a:pos x="2585" y="1122"/>
              </a:cxn>
              <a:cxn ang="0">
                <a:pos x="2783" y="1046"/>
              </a:cxn>
              <a:cxn ang="0">
                <a:pos x="2983" y="986"/>
              </a:cxn>
              <a:cxn ang="0">
                <a:pos x="3182" y="933"/>
              </a:cxn>
              <a:cxn ang="0">
                <a:pos x="3335" y="899"/>
              </a:cxn>
              <a:cxn ang="0">
                <a:pos x="3434" y="879"/>
              </a:cxn>
              <a:cxn ang="0">
                <a:pos x="3533" y="864"/>
              </a:cxn>
              <a:cxn ang="0">
                <a:pos x="3746" y="858"/>
              </a:cxn>
            </a:cxnLst>
            <a:rect l="0" t="0" r="r" b="b"/>
            <a:pathLst>
              <a:path w="3746" h="2025">
                <a:moveTo>
                  <a:pt x="0" y="2025"/>
                </a:moveTo>
                <a:lnTo>
                  <a:pt x="41" y="1980"/>
                </a:lnTo>
                <a:lnTo>
                  <a:pt x="113" y="1902"/>
                </a:lnTo>
                <a:lnTo>
                  <a:pt x="173" y="1806"/>
                </a:lnTo>
                <a:lnTo>
                  <a:pt x="223" y="1710"/>
                </a:lnTo>
                <a:lnTo>
                  <a:pt x="263" y="1604"/>
                </a:lnTo>
                <a:lnTo>
                  <a:pt x="299" y="1500"/>
                </a:lnTo>
                <a:lnTo>
                  <a:pt x="331" y="1400"/>
                </a:lnTo>
                <a:lnTo>
                  <a:pt x="359" y="1296"/>
                </a:lnTo>
                <a:lnTo>
                  <a:pt x="385" y="1194"/>
                </a:lnTo>
                <a:lnTo>
                  <a:pt x="409" y="1092"/>
                </a:lnTo>
                <a:lnTo>
                  <a:pt x="437" y="990"/>
                </a:lnTo>
                <a:lnTo>
                  <a:pt x="465" y="886"/>
                </a:lnTo>
                <a:lnTo>
                  <a:pt x="489" y="782"/>
                </a:lnTo>
                <a:lnTo>
                  <a:pt x="515" y="676"/>
                </a:lnTo>
                <a:lnTo>
                  <a:pt x="543" y="572"/>
                </a:lnTo>
                <a:lnTo>
                  <a:pt x="569" y="468"/>
                </a:lnTo>
                <a:lnTo>
                  <a:pt x="595" y="362"/>
                </a:lnTo>
                <a:lnTo>
                  <a:pt x="621" y="256"/>
                </a:lnTo>
                <a:lnTo>
                  <a:pt x="649" y="156"/>
                </a:lnTo>
                <a:lnTo>
                  <a:pt x="667" y="110"/>
                </a:lnTo>
                <a:lnTo>
                  <a:pt x="679" y="88"/>
                </a:lnTo>
                <a:lnTo>
                  <a:pt x="705" y="52"/>
                </a:lnTo>
                <a:lnTo>
                  <a:pt x="755" y="16"/>
                </a:lnTo>
                <a:lnTo>
                  <a:pt x="805" y="0"/>
                </a:lnTo>
                <a:lnTo>
                  <a:pt x="851" y="8"/>
                </a:lnTo>
                <a:lnTo>
                  <a:pt x="893" y="34"/>
                </a:lnTo>
                <a:lnTo>
                  <a:pt x="921" y="76"/>
                </a:lnTo>
                <a:lnTo>
                  <a:pt x="939" y="120"/>
                </a:lnTo>
                <a:lnTo>
                  <a:pt x="957" y="216"/>
                </a:lnTo>
                <a:lnTo>
                  <a:pt x="977" y="312"/>
                </a:lnTo>
                <a:lnTo>
                  <a:pt x="995" y="404"/>
                </a:lnTo>
                <a:lnTo>
                  <a:pt x="1013" y="496"/>
                </a:lnTo>
                <a:lnTo>
                  <a:pt x="1033" y="584"/>
                </a:lnTo>
                <a:lnTo>
                  <a:pt x="1049" y="674"/>
                </a:lnTo>
                <a:lnTo>
                  <a:pt x="1067" y="766"/>
                </a:lnTo>
                <a:lnTo>
                  <a:pt x="1085" y="856"/>
                </a:lnTo>
                <a:lnTo>
                  <a:pt x="1103" y="946"/>
                </a:lnTo>
                <a:lnTo>
                  <a:pt x="1123" y="1038"/>
                </a:lnTo>
                <a:lnTo>
                  <a:pt x="1141" y="1136"/>
                </a:lnTo>
                <a:lnTo>
                  <a:pt x="1161" y="1230"/>
                </a:lnTo>
                <a:lnTo>
                  <a:pt x="1171" y="1253"/>
                </a:lnTo>
                <a:lnTo>
                  <a:pt x="1193" y="1318"/>
                </a:lnTo>
                <a:lnTo>
                  <a:pt x="1213" y="1374"/>
                </a:lnTo>
                <a:lnTo>
                  <a:pt x="1233" y="1416"/>
                </a:lnTo>
                <a:lnTo>
                  <a:pt x="1261" y="1458"/>
                </a:lnTo>
                <a:lnTo>
                  <a:pt x="1293" y="1494"/>
                </a:lnTo>
                <a:lnTo>
                  <a:pt x="1331" y="1526"/>
                </a:lnTo>
                <a:lnTo>
                  <a:pt x="1373" y="1556"/>
                </a:lnTo>
                <a:lnTo>
                  <a:pt x="1419" y="1574"/>
                </a:lnTo>
                <a:lnTo>
                  <a:pt x="1465" y="1586"/>
                </a:lnTo>
                <a:lnTo>
                  <a:pt x="1517" y="1596"/>
                </a:lnTo>
                <a:lnTo>
                  <a:pt x="1565" y="1602"/>
                </a:lnTo>
                <a:lnTo>
                  <a:pt x="1619" y="1596"/>
                </a:lnTo>
                <a:lnTo>
                  <a:pt x="1665" y="1584"/>
                </a:lnTo>
                <a:lnTo>
                  <a:pt x="1721" y="1570"/>
                </a:lnTo>
                <a:lnTo>
                  <a:pt x="1767" y="1550"/>
                </a:lnTo>
                <a:lnTo>
                  <a:pt x="1813" y="1524"/>
                </a:lnTo>
                <a:lnTo>
                  <a:pt x="1861" y="1496"/>
                </a:lnTo>
                <a:lnTo>
                  <a:pt x="1961" y="1438"/>
                </a:lnTo>
                <a:lnTo>
                  <a:pt x="2063" y="1376"/>
                </a:lnTo>
                <a:lnTo>
                  <a:pt x="2167" y="1320"/>
                </a:lnTo>
                <a:lnTo>
                  <a:pt x="2267" y="1268"/>
                </a:lnTo>
                <a:lnTo>
                  <a:pt x="2369" y="1220"/>
                </a:lnTo>
                <a:lnTo>
                  <a:pt x="2475" y="1168"/>
                </a:lnTo>
                <a:lnTo>
                  <a:pt x="2585" y="1122"/>
                </a:lnTo>
                <a:lnTo>
                  <a:pt x="2683" y="1084"/>
                </a:lnTo>
                <a:lnTo>
                  <a:pt x="2783" y="1046"/>
                </a:lnTo>
                <a:lnTo>
                  <a:pt x="2881" y="1014"/>
                </a:lnTo>
                <a:lnTo>
                  <a:pt x="2983" y="986"/>
                </a:lnTo>
                <a:lnTo>
                  <a:pt x="3081" y="958"/>
                </a:lnTo>
                <a:lnTo>
                  <a:pt x="3182" y="933"/>
                </a:lnTo>
                <a:lnTo>
                  <a:pt x="3284" y="908"/>
                </a:lnTo>
                <a:lnTo>
                  <a:pt x="3335" y="899"/>
                </a:lnTo>
                <a:lnTo>
                  <a:pt x="3383" y="888"/>
                </a:lnTo>
                <a:lnTo>
                  <a:pt x="3434" y="879"/>
                </a:lnTo>
                <a:lnTo>
                  <a:pt x="3485" y="870"/>
                </a:lnTo>
                <a:lnTo>
                  <a:pt x="3533" y="864"/>
                </a:lnTo>
                <a:lnTo>
                  <a:pt x="3581" y="858"/>
                </a:lnTo>
                <a:lnTo>
                  <a:pt x="3746" y="858"/>
                </a:lnTo>
              </a:path>
            </a:pathLst>
          </a:custGeom>
          <a:noFill/>
          <a:ln w="38100" cap="flat" cmpd="sng">
            <a:solidFill>
              <a:srgbClr val="969696"/>
            </a:solidFill>
            <a:prstDash val="solid"/>
            <a:round/>
            <a:headEnd type="none" w="med" len="med"/>
            <a:tailEnd type="none" w="med" len="lg"/>
          </a:ln>
          <a:effectLst/>
        </p:spPr>
        <p:txBody>
          <a:bodyPr lIns="74876" tIns="37439" rIns="74876" bIns="37439" anchor="ctr">
            <a:spAutoFit/>
          </a:bodyPr>
          <a:lstStyle/>
          <a:p>
            <a:endParaRPr lang="en-US"/>
          </a:p>
        </p:txBody>
      </p:sp>
      <p:grpSp>
        <p:nvGrpSpPr>
          <p:cNvPr id="149" name="Group 148"/>
          <p:cNvGrpSpPr/>
          <p:nvPr/>
        </p:nvGrpSpPr>
        <p:grpSpPr>
          <a:xfrm>
            <a:off x="0" y="1056985"/>
            <a:ext cx="10044409" cy="3543159"/>
            <a:chOff x="360423" y="1058641"/>
            <a:chExt cx="10044409" cy="3543159"/>
          </a:xfrm>
        </p:grpSpPr>
        <p:sp>
          <p:nvSpPr>
            <p:cNvPr id="137" name="Oval 136"/>
            <p:cNvSpPr/>
            <p:nvPr/>
          </p:nvSpPr>
          <p:spPr bwMode="auto">
            <a:xfrm>
              <a:off x="360423" y="1058641"/>
              <a:ext cx="3243118" cy="863571"/>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43" name="Oval 142"/>
            <p:cNvSpPr/>
            <p:nvPr/>
          </p:nvSpPr>
          <p:spPr bwMode="auto">
            <a:xfrm>
              <a:off x="1258864" y="2087418"/>
              <a:ext cx="2073687" cy="59364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44" name="Oval 143"/>
            <p:cNvSpPr/>
            <p:nvPr/>
          </p:nvSpPr>
          <p:spPr bwMode="auto">
            <a:xfrm>
              <a:off x="3732302" y="1166860"/>
              <a:ext cx="2665091" cy="59364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45" name="Oval 144"/>
            <p:cNvSpPr/>
            <p:nvPr/>
          </p:nvSpPr>
          <p:spPr bwMode="auto">
            <a:xfrm>
              <a:off x="6694215" y="1536359"/>
              <a:ext cx="3710617" cy="59364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46" name="Oval 145"/>
            <p:cNvSpPr/>
            <p:nvPr/>
          </p:nvSpPr>
          <p:spPr bwMode="auto">
            <a:xfrm>
              <a:off x="4368950" y="2366785"/>
              <a:ext cx="3710617" cy="59364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47" name="Oval 146"/>
            <p:cNvSpPr/>
            <p:nvPr/>
          </p:nvSpPr>
          <p:spPr bwMode="auto">
            <a:xfrm>
              <a:off x="5730294" y="3443240"/>
              <a:ext cx="3710617" cy="59364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148" name="Oval 147"/>
            <p:cNvSpPr/>
            <p:nvPr/>
          </p:nvSpPr>
          <p:spPr bwMode="auto">
            <a:xfrm>
              <a:off x="4888461" y="4008152"/>
              <a:ext cx="3710617" cy="593648"/>
            </a:xfrm>
            <a:prstGeom prst="ellipse">
              <a:avLst/>
            </a:prstGeom>
            <a:solidFill>
              <a:schemeClr val="bg1"/>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24" name="text_10"/>
            <p:cNvSpPr>
              <a:spLocks noChangeArrowheads="1"/>
            </p:cNvSpPr>
            <p:nvPr/>
          </p:nvSpPr>
          <p:spPr bwMode="gray">
            <a:xfrm>
              <a:off x="3205821" y="2295566"/>
              <a:ext cx="717535" cy="41016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900" dirty="0" smtClean="0">
                  <a:cs typeface="Arial" charset="0"/>
                </a:rPr>
                <a:t>Cloud-Based</a:t>
              </a:r>
              <a:br>
                <a:rPr lang="en-US" sz="900" dirty="0" smtClean="0">
                  <a:cs typeface="Arial" charset="0"/>
                </a:rPr>
              </a:br>
              <a:r>
                <a:rPr lang="en-US" sz="900" dirty="0" smtClean="0">
                  <a:cs typeface="Arial" charset="0"/>
                </a:rPr>
                <a:t> PLM</a:t>
              </a:r>
              <a:br>
                <a:rPr lang="en-US" sz="900" dirty="0" smtClean="0">
                  <a:cs typeface="Arial" charset="0"/>
                </a:rPr>
              </a:br>
              <a:r>
                <a:rPr lang="en-US" sz="900" dirty="0" smtClean="0">
                  <a:cs typeface="Arial" charset="0"/>
                </a:rPr>
                <a:t> Applications</a:t>
              </a:r>
              <a:endParaRPr lang="en-US" sz="900" dirty="0"/>
            </a:p>
          </p:txBody>
        </p:sp>
      </p:grpSp>
      <p:grpSp>
        <p:nvGrpSpPr>
          <p:cNvPr id="150" name="Group 149"/>
          <p:cNvGrpSpPr/>
          <p:nvPr/>
        </p:nvGrpSpPr>
        <p:grpSpPr>
          <a:xfrm>
            <a:off x="226730" y="1308329"/>
            <a:ext cx="9110920" cy="3206410"/>
            <a:chOff x="791128" y="1270720"/>
            <a:chExt cx="9110920" cy="3206410"/>
          </a:xfrm>
        </p:grpSpPr>
        <p:sp>
          <p:nvSpPr>
            <p:cNvPr id="12" name="text_2"/>
            <p:cNvSpPr>
              <a:spLocks noChangeArrowheads="1"/>
            </p:cNvSpPr>
            <p:nvPr/>
          </p:nvSpPr>
          <p:spPr bwMode="gray">
            <a:xfrm>
              <a:off x="1916824" y="2271389"/>
              <a:ext cx="1041311" cy="221599"/>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1600" dirty="0" smtClean="0">
                  <a:cs typeface="Arial" charset="0"/>
                </a:rPr>
                <a:t>Digital Twin</a:t>
              </a:r>
              <a:endParaRPr lang="en-US" sz="1600" dirty="0"/>
            </a:p>
          </p:txBody>
        </p:sp>
        <p:sp>
          <p:nvSpPr>
            <p:cNvPr id="14" name="text_3"/>
            <p:cNvSpPr>
              <a:spLocks noChangeArrowheads="1"/>
            </p:cNvSpPr>
            <p:nvPr/>
          </p:nvSpPr>
          <p:spPr bwMode="gray">
            <a:xfrm>
              <a:off x="791128" y="1270720"/>
              <a:ext cx="2391681" cy="387798"/>
            </a:xfrm>
            <a:prstGeom prst="rect">
              <a:avLst/>
            </a:prstGeom>
            <a:solidFill>
              <a:schemeClr val="bg1"/>
            </a:solid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1400" dirty="0" smtClean="0">
                  <a:cs typeface="Arial" charset="0"/>
                </a:rPr>
                <a:t>Cloud-Native CAE, Simulation</a:t>
              </a:r>
              <a:br>
                <a:rPr lang="en-US" sz="1400" dirty="0" smtClean="0">
                  <a:cs typeface="Arial" charset="0"/>
                </a:rPr>
              </a:br>
              <a:r>
                <a:rPr lang="en-US" sz="1400" dirty="0" smtClean="0">
                  <a:cs typeface="Arial" charset="0"/>
                </a:rPr>
                <a:t> and Virtual Prototyping</a:t>
              </a:r>
              <a:endParaRPr lang="en-US" sz="1400" dirty="0"/>
            </a:p>
          </p:txBody>
        </p:sp>
        <p:sp>
          <p:nvSpPr>
            <p:cNvPr id="18" name="text_6"/>
            <p:cNvSpPr>
              <a:spLocks noChangeArrowheads="1"/>
            </p:cNvSpPr>
            <p:nvPr/>
          </p:nvSpPr>
          <p:spPr bwMode="gray">
            <a:xfrm>
              <a:off x="4090110" y="1324142"/>
              <a:ext cx="2298706" cy="193899"/>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1400" dirty="0" smtClean="0">
                  <a:cs typeface="Arial" charset="0"/>
                </a:rPr>
                <a:t>Product Innovation Platforms</a:t>
              </a:r>
              <a:endParaRPr lang="en-US" sz="1400" dirty="0"/>
            </a:p>
          </p:txBody>
        </p:sp>
        <p:grpSp>
          <p:nvGrpSpPr>
            <p:cNvPr id="31" name="Group 30"/>
            <p:cNvGrpSpPr/>
            <p:nvPr/>
          </p:nvGrpSpPr>
          <p:grpSpPr>
            <a:xfrm>
              <a:off x="5746215" y="4142140"/>
              <a:ext cx="2841413" cy="334990"/>
              <a:chOff x="4898267" y="3523364"/>
              <a:chExt cx="2640699" cy="305408"/>
            </a:xfrm>
          </p:grpSpPr>
          <p:sp>
            <p:nvSpPr>
              <p:cNvPr id="97" name="text_16"/>
              <p:cNvSpPr>
                <a:spLocks noChangeArrowheads="1"/>
              </p:cNvSpPr>
              <p:nvPr/>
            </p:nvSpPr>
            <p:spPr bwMode="gray">
              <a:xfrm>
                <a:off x="4898267" y="3715129"/>
                <a:ext cx="60" cy="113643"/>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endParaRPr lang="en-US" sz="900" dirty="0"/>
              </a:p>
            </p:txBody>
          </p:sp>
          <p:sp>
            <p:nvSpPr>
              <p:cNvPr id="98" name="text_17"/>
              <p:cNvSpPr>
                <a:spLocks noChangeArrowheads="1"/>
              </p:cNvSpPr>
              <p:nvPr/>
            </p:nvSpPr>
            <p:spPr bwMode="gray">
              <a:xfrm>
                <a:off x="5346026" y="3523364"/>
                <a:ext cx="2192940" cy="176777"/>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1400" dirty="0" smtClean="0">
                    <a:cs typeface="Arial" charset="0"/>
                  </a:rPr>
                  <a:t>System Engineering Software</a:t>
                </a:r>
                <a:endParaRPr lang="en-US" sz="1400" dirty="0"/>
              </a:p>
            </p:txBody>
          </p:sp>
        </p:grpSp>
        <p:sp>
          <p:nvSpPr>
            <p:cNvPr id="94" name="text_21"/>
            <p:cNvSpPr>
              <a:spLocks noChangeArrowheads="1"/>
            </p:cNvSpPr>
            <p:nvPr/>
          </p:nvSpPr>
          <p:spPr bwMode="gray">
            <a:xfrm>
              <a:off x="6266865" y="3586665"/>
              <a:ext cx="3080268" cy="193899"/>
            </a:xfrm>
            <a:prstGeom prst="rect">
              <a:avLst/>
            </a:prstGeom>
            <a:noFill/>
            <a:ln w="9525" algn="ctr">
              <a:noFill/>
              <a:miter lim="800000"/>
              <a:headEnd/>
              <a:tailEnd type="none" w="lg" len="lg"/>
            </a:ln>
            <a:effectLst/>
          </p:spPr>
          <p:txBody>
            <a:bodyPr wrap="none" lIns="0" tIns="0" rIns="0" bIns="0">
              <a:spAutoFit/>
            </a:bodyPr>
            <a:lstStyle/>
            <a:p>
              <a:pPr algn="l">
                <a:lnSpc>
                  <a:spcPct val="90000"/>
                </a:lnSpc>
                <a:spcBef>
                  <a:spcPct val="0"/>
                </a:spcBef>
              </a:pPr>
              <a:r>
                <a:rPr lang="en-US" sz="1400" dirty="0" smtClean="0">
                  <a:cs typeface="Arial" charset="0"/>
                </a:rPr>
                <a:t>Simulation and Test Data Management</a:t>
              </a:r>
              <a:endParaRPr lang="en-US" sz="1400" dirty="0"/>
            </a:p>
          </p:txBody>
        </p:sp>
        <p:sp>
          <p:nvSpPr>
            <p:cNvPr id="37" name="text_26"/>
            <p:cNvSpPr>
              <a:spLocks noChangeArrowheads="1"/>
            </p:cNvSpPr>
            <p:nvPr/>
          </p:nvSpPr>
          <p:spPr bwMode="gray">
            <a:xfrm>
              <a:off x="5138698" y="2495522"/>
              <a:ext cx="1780937" cy="387798"/>
            </a:xfrm>
            <a:prstGeom prst="rect">
              <a:avLst/>
            </a:prstGeom>
            <a:noFill/>
            <a:ln w="9525" algn="ctr">
              <a:noFill/>
              <a:miter lim="800000"/>
              <a:headEnd/>
              <a:tailEnd type="none" w="lg" len="lg"/>
            </a:ln>
            <a:effectLst/>
          </p:spPr>
          <p:txBody>
            <a:bodyPr wrap="none" lIns="0" tIns="0" rIns="0" bIns="0">
              <a:spAutoFit/>
            </a:bodyPr>
            <a:lstStyle/>
            <a:p>
              <a:pPr algn="r">
                <a:lnSpc>
                  <a:spcPct val="90000"/>
                </a:lnSpc>
                <a:spcBef>
                  <a:spcPct val="0"/>
                </a:spcBef>
              </a:pPr>
              <a:r>
                <a:rPr lang="en-US" sz="1400" dirty="0" smtClean="0">
                  <a:cs typeface="Arial" charset="0"/>
                </a:rPr>
                <a:t>Product Requirements</a:t>
              </a:r>
              <a:br>
                <a:rPr lang="en-US" sz="1400" dirty="0" smtClean="0">
                  <a:cs typeface="Arial" charset="0"/>
                </a:rPr>
              </a:br>
              <a:r>
                <a:rPr lang="en-US" sz="1400" dirty="0" smtClean="0">
                  <a:cs typeface="Arial" charset="0"/>
                </a:rPr>
                <a:t> Management</a:t>
              </a:r>
              <a:endParaRPr lang="en-US" sz="1400" dirty="0"/>
            </a:p>
          </p:txBody>
        </p:sp>
        <p:sp>
          <p:nvSpPr>
            <p:cNvPr id="39" name="text_28"/>
            <p:cNvSpPr>
              <a:spLocks noChangeArrowheads="1"/>
            </p:cNvSpPr>
            <p:nvPr/>
          </p:nvSpPr>
          <p:spPr bwMode="gray">
            <a:xfrm>
              <a:off x="7072972" y="1725188"/>
              <a:ext cx="2829076" cy="193899"/>
            </a:xfrm>
            <a:prstGeom prst="rect">
              <a:avLst/>
            </a:prstGeom>
            <a:noFill/>
            <a:ln w="9525" algn="ctr">
              <a:noFill/>
              <a:miter lim="800000"/>
              <a:headEnd/>
              <a:tailEnd type="none" w="lg" len="lg"/>
            </a:ln>
            <a:effectLst/>
          </p:spPr>
          <p:txBody>
            <a:bodyPr wrap="square" lIns="0" tIns="0" rIns="0" bIns="0">
              <a:spAutoFit/>
            </a:bodyPr>
            <a:lstStyle/>
            <a:p>
              <a:pPr algn="l">
                <a:lnSpc>
                  <a:spcPct val="90000"/>
                </a:lnSpc>
                <a:spcBef>
                  <a:spcPct val="0"/>
                </a:spcBef>
              </a:pPr>
              <a:r>
                <a:rPr lang="en-US" sz="1400" dirty="0" smtClean="0">
                  <a:cs typeface="Arial" charset="0"/>
                </a:rPr>
                <a:t>Simulation and </a:t>
              </a:r>
              <a:r>
                <a:rPr lang="en-US" sz="1400" dirty="0" smtClean="0">
                  <a:cs typeface="Arial" charset="0"/>
                </a:rPr>
                <a:t>Virtual</a:t>
              </a:r>
              <a:r>
                <a:rPr lang="en-US" sz="1400" dirty="0">
                  <a:cs typeface="Arial" charset="0"/>
                </a:rPr>
                <a:t> </a:t>
              </a:r>
              <a:r>
                <a:rPr lang="en-US" sz="1400" dirty="0" smtClean="0">
                  <a:cs typeface="Arial" charset="0"/>
                </a:rPr>
                <a:t>Prototyping</a:t>
              </a:r>
              <a:endParaRPr lang="en-US" sz="1400" dirty="0"/>
            </a:p>
          </p:txBody>
        </p:sp>
      </p:grpSp>
    </p:spTree>
    <p:extLst>
      <p:ext uri="{BB962C8B-B14F-4D97-AF65-F5344CB8AC3E}">
        <p14:creationId xmlns:p14="http://schemas.microsoft.com/office/powerpoint/2010/main" val="297238922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Facilities and Infrastructure as Digital Twins</a:t>
            </a:r>
            <a:endParaRPr lang="en-US" dirty="0"/>
          </a:p>
        </p:txBody>
      </p:sp>
      <p:sp>
        <p:nvSpPr>
          <p:cNvPr id="5" name="Text Placeholder 4"/>
          <p:cNvSpPr>
            <a:spLocks noGrp="1"/>
          </p:cNvSpPr>
          <p:nvPr>
            <p:ph type="body" sz="quarter" idx="4294967295"/>
          </p:nvPr>
        </p:nvSpPr>
        <p:spPr>
          <a:xfrm>
            <a:off x="1869282" y="1851422"/>
            <a:ext cx="8454629" cy="3413522"/>
          </a:xfrm>
          <a:prstGeom prst="rect">
            <a:avLst/>
          </a:prstGeom>
        </p:spPr>
        <p:txBody>
          <a:bodyPr/>
          <a:lstStyle/>
          <a:p>
            <a:endParaRPr lang="en-US" dirty="0"/>
          </a:p>
        </p:txBody>
      </p:sp>
      <p:pic>
        <p:nvPicPr>
          <p:cNvPr id="3" name="Picture 2" descr="Manufacturing growth means more shipments of import cargo and export cargo in international trade."/>
          <p:cNvPicPr>
            <a:picLocks noChangeAspect="1" noChangeArrowheads="1"/>
          </p:cNvPicPr>
          <p:nvPr/>
        </p:nvPicPr>
        <p:blipFill rotWithShape="1">
          <a:blip r:embed="rId3">
            <a:extLst>
              <a:ext uri="{28A0092B-C50C-407E-A947-70E740481C1C}">
                <a14:useLocalDpi xmlns:a14="http://schemas.microsoft.com/office/drawing/2010/main" val="0"/>
              </a:ext>
            </a:extLst>
          </a:blip>
          <a:srcRect l="1804"/>
          <a:stretch/>
        </p:blipFill>
        <p:spPr bwMode="auto">
          <a:xfrm>
            <a:off x="834828" y="1342663"/>
            <a:ext cx="10550378" cy="4375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52608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8"/>
          <p:cNvSpPr>
            <a:spLocks noGrp="1" noChangeArrowheads="1"/>
          </p:cNvSpPr>
          <p:nvPr>
            <p:ph type="title"/>
          </p:nvPr>
        </p:nvSpPr>
        <p:spPr>
          <a:xfrm>
            <a:off x="0" y="228600"/>
            <a:ext cx="12060820" cy="978729"/>
          </a:xfrm>
        </p:spPr>
        <p:txBody>
          <a:bodyPr/>
          <a:lstStyle/>
          <a:p>
            <a:r>
              <a:rPr lang="en-US" dirty="0" smtClean="0"/>
              <a:t>Not All Digital Twins Need to be High Fidelity Physics Models</a:t>
            </a:r>
          </a:p>
        </p:txBody>
      </p:sp>
      <p:sp>
        <p:nvSpPr>
          <p:cNvPr id="2" name="Text Placeholder 1"/>
          <p:cNvSpPr>
            <a:spLocks noGrp="1"/>
          </p:cNvSpPr>
          <p:nvPr>
            <p:ph type="body" sz="quarter" idx="10"/>
          </p:nvPr>
        </p:nvSpPr>
        <p:spPr/>
        <p:txBody>
          <a:bodyPr/>
          <a:lstStyle/>
          <a:p>
            <a:r>
              <a:rPr lang="en-US" sz="2700" dirty="0" smtClean="0"/>
              <a:t>Digital twins should provide you with a </a:t>
            </a:r>
            <a:br>
              <a:rPr lang="en-US" sz="2700" dirty="0" smtClean="0"/>
            </a:br>
            <a:r>
              <a:rPr lang="en-US" sz="2700" dirty="0" smtClean="0"/>
              <a:t>view into assets — based on your</a:t>
            </a:r>
            <a:br>
              <a:rPr lang="en-US" sz="2700" dirty="0" smtClean="0"/>
            </a:br>
            <a:r>
              <a:rPr lang="en-US" sz="2700" dirty="0" smtClean="0"/>
              <a:t>business objectives</a:t>
            </a:r>
          </a:p>
          <a:p>
            <a:r>
              <a:rPr lang="en-US" sz="2700" dirty="0" smtClean="0"/>
              <a:t>In the era of IoT, we should be able to</a:t>
            </a:r>
            <a:br>
              <a:rPr lang="en-US" sz="2700" dirty="0" smtClean="0"/>
            </a:br>
            <a:r>
              <a:rPr lang="en-US" sz="2700" dirty="0" smtClean="0"/>
              <a:t>have a detailed view of every device. </a:t>
            </a:r>
          </a:p>
          <a:p>
            <a:r>
              <a:rPr lang="en-US" sz="2700" dirty="0" smtClean="0"/>
              <a:t>If you do not have this view you will</a:t>
            </a:r>
            <a:br>
              <a:rPr lang="en-US" sz="2700" dirty="0" smtClean="0"/>
            </a:br>
            <a:r>
              <a:rPr lang="en-US" sz="2700" dirty="0" smtClean="0"/>
              <a:t>be commoditized.</a:t>
            </a:r>
            <a:endParaRPr lang="en-US" sz="27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5752" y="1325563"/>
            <a:ext cx="1669815" cy="2968560"/>
          </a:xfrm>
          <a:prstGeom prst="rect">
            <a:avLst/>
          </a:prstGeom>
          <a:noFill/>
          <a:ln>
            <a:no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9574" y="1325563"/>
            <a:ext cx="1669816" cy="296856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63397" y="1325563"/>
            <a:ext cx="1669816" cy="2968560"/>
          </a:xfrm>
          <a:prstGeom prst="rect">
            <a:avLst/>
          </a:prstGeom>
        </p:spPr>
      </p:pic>
      <p:sp>
        <p:nvSpPr>
          <p:cNvPr id="13" name="TextBox 12"/>
          <p:cNvSpPr txBox="1"/>
          <p:nvPr/>
        </p:nvSpPr>
        <p:spPr>
          <a:xfrm>
            <a:off x="460375" y="5196254"/>
            <a:ext cx="11274552" cy="680671"/>
          </a:xfrm>
          <a:prstGeom prst="rect">
            <a:avLst/>
          </a:prstGeom>
          <a:solidFill>
            <a:srgbClr val="00529B"/>
          </a:solidFill>
        </p:spPr>
        <p:txBody>
          <a:bodyPr wrap="square" rtlCol="0" anchor="ctr">
            <a:noAutofit/>
          </a:bodyPr>
          <a:lstStyle/>
          <a:p>
            <a:r>
              <a:rPr lang="en-US" sz="2600" dirty="0">
                <a:solidFill>
                  <a:schemeClr val="bg1"/>
                </a:solidFill>
              </a:rPr>
              <a:t>By 2020, OEMs Must Have a Digital Twin Strategy or </a:t>
            </a:r>
            <a:r>
              <a:rPr lang="en-US" sz="2600" dirty="0" smtClean="0">
                <a:solidFill>
                  <a:schemeClr val="bg1"/>
                </a:solidFill>
              </a:rPr>
              <a:t>Risk </a:t>
            </a:r>
            <a:r>
              <a:rPr lang="en-US" sz="2600" dirty="0">
                <a:solidFill>
                  <a:schemeClr val="bg1"/>
                </a:solidFill>
              </a:rPr>
              <a:t>Commoditization</a:t>
            </a:r>
          </a:p>
        </p:txBody>
      </p:sp>
      <p:sp>
        <p:nvSpPr>
          <p:cNvPr id="14" name="Text Box 91"/>
          <p:cNvSpPr txBox="1">
            <a:spLocks noChangeAspect="1" noChangeArrowheads="1"/>
          </p:cNvSpPr>
          <p:nvPr/>
        </p:nvSpPr>
        <p:spPr bwMode="gray">
          <a:xfrm>
            <a:off x="460375" y="6079300"/>
            <a:ext cx="5626894" cy="124650"/>
          </a:xfrm>
          <a:prstGeom prst="rect">
            <a:avLst/>
          </a:prstGeom>
          <a:noFill/>
          <a:ln w="12700">
            <a:noFill/>
            <a:miter lim="800000"/>
            <a:headEnd/>
            <a:tailEnd/>
          </a:ln>
        </p:spPr>
        <p:txBody>
          <a:bodyPr wrap="square" lIns="0" tIns="0" rIns="0" bIns="0" anchor="b">
            <a:spAutoFit/>
          </a:bodyPr>
          <a:lstStyle/>
          <a:p>
            <a:pPr algn="l">
              <a:spcAft>
                <a:spcPts val="600"/>
              </a:spcAft>
            </a:pPr>
            <a:r>
              <a:rPr lang="en-US" sz="900" dirty="0"/>
              <a:t>Image sources: Courtesy of L. </a:t>
            </a:r>
            <a:r>
              <a:rPr lang="en-US" sz="900" dirty="0" err="1"/>
              <a:t>Shamanna</a:t>
            </a:r>
            <a:r>
              <a:rPr lang="en-US" sz="900" dirty="0"/>
              <a:t>, A. Velosa, A. Johnson </a:t>
            </a:r>
          </a:p>
        </p:txBody>
      </p:sp>
    </p:spTree>
    <p:extLst>
      <p:ext uri="{BB962C8B-B14F-4D97-AF65-F5344CB8AC3E}">
        <p14:creationId xmlns:p14="http://schemas.microsoft.com/office/powerpoint/2010/main" val="1419849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922" y="328322"/>
            <a:ext cx="8753670" cy="757130"/>
          </a:xfrm>
        </p:spPr>
        <p:txBody>
          <a:bodyPr/>
          <a:lstStyle/>
          <a:p>
            <a:r>
              <a:rPr lang="en-US" dirty="0" smtClean="0"/>
              <a:t>No </a:t>
            </a:r>
            <a:r>
              <a:rPr lang="en-US" dirty="0" smtClean="0"/>
              <a:t>One Gets Credit for Avoiding Failures Like These!</a:t>
            </a:r>
            <a:endParaRPr lang="en-US" dirty="0"/>
          </a:p>
        </p:txBody>
      </p:sp>
      <p:pic>
        <p:nvPicPr>
          <p:cNvPr id="3" name="Picture 2"/>
          <p:cNvPicPr>
            <a:picLocks noChangeAspect="1"/>
          </p:cNvPicPr>
          <p:nvPr/>
        </p:nvPicPr>
        <p:blipFill>
          <a:blip r:embed="rId2"/>
          <a:stretch>
            <a:fillRect/>
          </a:stretch>
        </p:blipFill>
        <p:spPr>
          <a:xfrm>
            <a:off x="1511559" y="1293645"/>
            <a:ext cx="8070979" cy="5085966"/>
          </a:xfrm>
          <a:prstGeom prst="rect">
            <a:avLst/>
          </a:prstGeom>
        </p:spPr>
      </p:pic>
    </p:spTree>
    <p:extLst>
      <p:ext uri="{BB962C8B-B14F-4D97-AF65-F5344CB8AC3E}">
        <p14:creationId xmlns:p14="http://schemas.microsoft.com/office/powerpoint/2010/main" val="425239466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Digital Twins Drive Better Decisions</a:t>
            </a:r>
            <a:endParaRPr lang="en-US" dirty="0"/>
          </a:p>
        </p:txBody>
      </p:sp>
      <p:grpSp>
        <p:nvGrpSpPr>
          <p:cNvPr id="6" name="Group 5"/>
          <p:cNvGrpSpPr/>
          <p:nvPr/>
        </p:nvGrpSpPr>
        <p:grpSpPr>
          <a:xfrm>
            <a:off x="1274666" y="1067477"/>
            <a:ext cx="8137741" cy="2907623"/>
            <a:chOff x="1999368" y="2091292"/>
            <a:chExt cx="7147807" cy="2553919"/>
          </a:xfrm>
        </p:grpSpPr>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99368" y="2160389"/>
              <a:ext cx="3914775" cy="2202061"/>
            </a:xfrm>
            <a:prstGeom prst="rect">
              <a:avLst/>
            </a:prstGeom>
          </p:spPr>
        </p:pic>
        <p:pic>
          <p:nvPicPr>
            <p:cNvPr id="8" name="Picture 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46650" y="2091292"/>
              <a:ext cx="4200525" cy="2553919"/>
            </a:xfrm>
            <a:prstGeom prst="rect">
              <a:avLst/>
            </a:prstGeom>
          </p:spPr>
        </p:pic>
      </p:grpSp>
      <p:sp>
        <p:nvSpPr>
          <p:cNvPr id="16" name="Text Box 91"/>
          <p:cNvSpPr txBox="1">
            <a:spLocks noChangeAspect="1" noChangeArrowheads="1"/>
          </p:cNvSpPr>
          <p:nvPr/>
        </p:nvSpPr>
        <p:spPr bwMode="gray">
          <a:xfrm>
            <a:off x="460375" y="6079300"/>
            <a:ext cx="5626894" cy="124650"/>
          </a:xfrm>
          <a:prstGeom prst="rect">
            <a:avLst/>
          </a:prstGeom>
          <a:noFill/>
          <a:ln w="12700">
            <a:noFill/>
            <a:miter lim="800000"/>
            <a:headEnd/>
            <a:tailEnd/>
          </a:ln>
        </p:spPr>
        <p:txBody>
          <a:bodyPr wrap="square" lIns="0" tIns="0" rIns="0" bIns="0" anchor="b">
            <a:spAutoFit/>
          </a:bodyPr>
          <a:lstStyle/>
          <a:p>
            <a:pPr algn="l">
              <a:spcAft>
                <a:spcPts val="600"/>
              </a:spcAft>
            </a:pPr>
            <a:r>
              <a:rPr lang="en-US" sz="900" dirty="0"/>
              <a:t>Image source: Gartner and GE Aviation (</a:t>
            </a:r>
            <a:r>
              <a:rPr lang="en-US" sz="900" dirty="0">
                <a:hlinkClick r:id="rId5"/>
              </a:rPr>
              <a:t>www.geaviation.com/digital</a:t>
            </a:r>
            <a:r>
              <a:rPr lang="en-US" sz="900" dirty="0"/>
              <a:t>)</a:t>
            </a:r>
          </a:p>
        </p:txBody>
      </p:sp>
      <p:grpSp>
        <p:nvGrpSpPr>
          <p:cNvPr id="17" name="Group 16"/>
          <p:cNvGrpSpPr/>
          <p:nvPr/>
        </p:nvGrpSpPr>
        <p:grpSpPr>
          <a:xfrm>
            <a:off x="709520" y="2730500"/>
            <a:ext cx="10772960" cy="3258436"/>
            <a:chOff x="709520" y="2730500"/>
            <a:chExt cx="10772960" cy="3258436"/>
          </a:xfrm>
        </p:grpSpPr>
        <p:sp>
          <p:nvSpPr>
            <p:cNvPr id="19" name="TextBox 18"/>
            <p:cNvSpPr txBox="1"/>
            <p:nvPr/>
          </p:nvSpPr>
          <p:spPr>
            <a:xfrm>
              <a:off x="709520" y="5121006"/>
              <a:ext cx="10772960" cy="867930"/>
            </a:xfrm>
            <a:prstGeom prst="rect">
              <a:avLst/>
            </a:prstGeom>
            <a:noFill/>
          </p:spPr>
          <p:txBody>
            <a:bodyPr wrap="square" rtlCol="0">
              <a:spAutoFit/>
            </a:bodyPr>
            <a:lstStyle/>
            <a:p>
              <a:r>
                <a:rPr lang="en-US" sz="2800" b="1" dirty="0" smtClean="0">
                  <a:solidFill>
                    <a:srgbClr val="00529B"/>
                  </a:solidFill>
                </a:rPr>
                <a:t>Emirates and GE Use Digital Twins to Optimize Maintenance and Identify Engines Requiring Extra Inspection</a:t>
              </a:r>
              <a:endParaRPr lang="en-US" sz="2800" b="1" dirty="0">
                <a:solidFill>
                  <a:srgbClr val="00529B"/>
                </a:solidFill>
              </a:endParaRPr>
            </a:p>
          </p:txBody>
        </p:sp>
        <p:grpSp>
          <p:nvGrpSpPr>
            <p:cNvPr id="15" name="Group 14"/>
            <p:cNvGrpSpPr/>
            <p:nvPr/>
          </p:nvGrpSpPr>
          <p:grpSpPr>
            <a:xfrm>
              <a:off x="7050088" y="2730500"/>
              <a:ext cx="3285346" cy="2179958"/>
              <a:chOff x="7050088" y="2730500"/>
              <a:chExt cx="3285346" cy="2179958"/>
            </a:xfrm>
          </p:grpSpPr>
          <p:sp>
            <p:nvSpPr>
              <p:cNvPr id="18" name="Freeform 17"/>
              <p:cNvSpPr/>
              <p:nvPr/>
            </p:nvSpPr>
            <p:spPr bwMode="auto">
              <a:xfrm rot="19070194">
                <a:off x="7211150" y="2966320"/>
                <a:ext cx="951583" cy="886924"/>
              </a:xfrm>
              <a:custGeom>
                <a:avLst/>
                <a:gdLst>
                  <a:gd name="connsiteX0" fmla="*/ 648401 w 951583"/>
                  <a:gd name="connsiteY0" fmla="*/ 10782 h 764909"/>
                  <a:gd name="connsiteX1" fmla="*/ 951583 w 951583"/>
                  <a:gd name="connsiteY1" fmla="*/ 764909 h 764909"/>
                  <a:gd name="connsiteX2" fmla="*/ 0 w 951583"/>
                  <a:gd name="connsiteY2" fmla="*/ 764909 h 764909"/>
                  <a:gd name="connsiteX3" fmla="*/ 307516 w 951583"/>
                  <a:gd name="connsiteY3" fmla="*/ 0 h 764909"/>
                  <a:gd name="connsiteX4" fmla="*/ 311824 w 951583"/>
                  <a:gd name="connsiteY4" fmla="*/ 12561 h 764909"/>
                  <a:gd name="connsiteX5" fmla="*/ 644209 w 951583"/>
                  <a:gd name="connsiteY5" fmla="*/ 18009 h 764909"/>
                  <a:gd name="connsiteX0" fmla="*/ 648401 w 951583"/>
                  <a:gd name="connsiteY0" fmla="*/ 10782 h 764909"/>
                  <a:gd name="connsiteX1" fmla="*/ 951583 w 951583"/>
                  <a:gd name="connsiteY1" fmla="*/ 764909 h 764909"/>
                  <a:gd name="connsiteX2" fmla="*/ 0 w 951583"/>
                  <a:gd name="connsiteY2" fmla="*/ 764909 h 764909"/>
                  <a:gd name="connsiteX3" fmla="*/ 307516 w 951583"/>
                  <a:gd name="connsiteY3" fmla="*/ 0 h 764909"/>
                  <a:gd name="connsiteX4" fmla="*/ 644209 w 951583"/>
                  <a:gd name="connsiteY4" fmla="*/ 18009 h 764909"/>
                  <a:gd name="connsiteX5" fmla="*/ 648401 w 951583"/>
                  <a:gd name="connsiteY5" fmla="*/ 10782 h 764909"/>
                  <a:gd name="connsiteX0" fmla="*/ 648401 w 951583"/>
                  <a:gd name="connsiteY0" fmla="*/ 10782 h 764909"/>
                  <a:gd name="connsiteX1" fmla="*/ 951583 w 951583"/>
                  <a:gd name="connsiteY1" fmla="*/ 764909 h 764909"/>
                  <a:gd name="connsiteX2" fmla="*/ 0 w 951583"/>
                  <a:gd name="connsiteY2" fmla="*/ 764909 h 764909"/>
                  <a:gd name="connsiteX3" fmla="*/ 307516 w 951583"/>
                  <a:gd name="connsiteY3" fmla="*/ 0 h 764909"/>
                  <a:gd name="connsiteX4" fmla="*/ 648401 w 951583"/>
                  <a:gd name="connsiteY4" fmla="*/ 10782 h 764909"/>
                  <a:gd name="connsiteX0" fmla="*/ 648401 w 951583"/>
                  <a:gd name="connsiteY0" fmla="*/ 89240 h 843367"/>
                  <a:gd name="connsiteX1" fmla="*/ 951583 w 951583"/>
                  <a:gd name="connsiteY1" fmla="*/ 843367 h 843367"/>
                  <a:gd name="connsiteX2" fmla="*/ 0 w 951583"/>
                  <a:gd name="connsiteY2" fmla="*/ 843367 h 843367"/>
                  <a:gd name="connsiteX3" fmla="*/ 291826 w 951583"/>
                  <a:gd name="connsiteY3" fmla="*/ 0 h 843367"/>
                  <a:gd name="connsiteX4" fmla="*/ 648401 w 951583"/>
                  <a:gd name="connsiteY4" fmla="*/ 89240 h 843367"/>
                  <a:gd name="connsiteX0" fmla="*/ 648401 w 951583"/>
                  <a:gd name="connsiteY0" fmla="*/ 89240 h 843367"/>
                  <a:gd name="connsiteX1" fmla="*/ 414856 w 951583"/>
                  <a:gd name="connsiteY1" fmla="*/ 26908 h 843367"/>
                  <a:gd name="connsiteX2" fmla="*/ 951583 w 951583"/>
                  <a:gd name="connsiteY2" fmla="*/ 843367 h 843367"/>
                  <a:gd name="connsiteX3" fmla="*/ 0 w 951583"/>
                  <a:gd name="connsiteY3" fmla="*/ 843367 h 843367"/>
                  <a:gd name="connsiteX4" fmla="*/ 291826 w 951583"/>
                  <a:gd name="connsiteY4" fmla="*/ 0 h 843367"/>
                  <a:gd name="connsiteX5" fmla="*/ 648401 w 951583"/>
                  <a:gd name="connsiteY5" fmla="*/ 89240 h 843367"/>
                  <a:gd name="connsiteX0" fmla="*/ 648401 w 951583"/>
                  <a:gd name="connsiteY0" fmla="*/ 89240 h 843367"/>
                  <a:gd name="connsiteX1" fmla="*/ 712417 w 951583"/>
                  <a:gd name="connsiteY1" fmla="*/ 248186 h 843367"/>
                  <a:gd name="connsiteX2" fmla="*/ 951583 w 951583"/>
                  <a:gd name="connsiteY2" fmla="*/ 843367 h 843367"/>
                  <a:gd name="connsiteX3" fmla="*/ 0 w 951583"/>
                  <a:gd name="connsiteY3" fmla="*/ 843367 h 843367"/>
                  <a:gd name="connsiteX4" fmla="*/ 291826 w 951583"/>
                  <a:gd name="connsiteY4" fmla="*/ 0 h 843367"/>
                  <a:gd name="connsiteX5" fmla="*/ 648401 w 951583"/>
                  <a:gd name="connsiteY5" fmla="*/ 89240 h 843367"/>
                  <a:gd name="connsiteX0" fmla="*/ 648401 w 951583"/>
                  <a:gd name="connsiteY0" fmla="*/ 89240 h 843367"/>
                  <a:gd name="connsiteX1" fmla="*/ 712417 w 951583"/>
                  <a:gd name="connsiteY1" fmla="*/ 248186 h 843367"/>
                  <a:gd name="connsiteX2" fmla="*/ 951583 w 951583"/>
                  <a:gd name="connsiteY2" fmla="*/ 843367 h 843367"/>
                  <a:gd name="connsiteX3" fmla="*/ 0 w 951583"/>
                  <a:gd name="connsiteY3" fmla="*/ 843367 h 843367"/>
                  <a:gd name="connsiteX4" fmla="*/ 291826 w 951583"/>
                  <a:gd name="connsiteY4" fmla="*/ 0 h 843367"/>
                  <a:gd name="connsiteX5" fmla="*/ 438901 w 951583"/>
                  <a:gd name="connsiteY5" fmla="*/ 35832 h 843367"/>
                  <a:gd name="connsiteX6" fmla="*/ 648401 w 951583"/>
                  <a:gd name="connsiteY6" fmla="*/ 89240 h 843367"/>
                  <a:gd name="connsiteX0" fmla="*/ 648401 w 951583"/>
                  <a:gd name="connsiteY0" fmla="*/ 89240 h 843367"/>
                  <a:gd name="connsiteX1" fmla="*/ 712417 w 951583"/>
                  <a:gd name="connsiteY1" fmla="*/ 248186 h 843367"/>
                  <a:gd name="connsiteX2" fmla="*/ 951583 w 951583"/>
                  <a:gd name="connsiteY2" fmla="*/ 843367 h 843367"/>
                  <a:gd name="connsiteX3" fmla="*/ 0 w 951583"/>
                  <a:gd name="connsiteY3" fmla="*/ 843367 h 843367"/>
                  <a:gd name="connsiteX4" fmla="*/ 291826 w 951583"/>
                  <a:gd name="connsiteY4" fmla="*/ 0 h 843367"/>
                  <a:gd name="connsiteX5" fmla="*/ 411895 w 951583"/>
                  <a:gd name="connsiteY5" fmla="*/ 69201 h 843367"/>
                  <a:gd name="connsiteX6" fmla="*/ 648401 w 951583"/>
                  <a:gd name="connsiteY6" fmla="*/ 89240 h 843367"/>
                  <a:gd name="connsiteX0" fmla="*/ 648265 w 951583"/>
                  <a:gd name="connsiteY0" fmla="*/ 18440 h 843367"/>
                  <a:gd name="connsiteX1" fmla="*/ 712417 w 951583"/>
                  <a:gd name="connsiteY1" fmla="*/ 248186 h 843367"/>
                  <a:gd name="connsiteX2" fmla="*/ 951583 w 951583"/>
                  <a:gd name="connsiteY2" fmla="*/ 843367 h 843367"/>
                  <a:gd name="connsiteX3" fmla="*/ 0 w 951583"/>
                  <a:gd name="connsiteY3" fmla="*/ 843367 h 843367"/>
                  <a:gd name="connsiteX4" fmla="*/ 291826 w 951583"/>
                  <a:gd name="connsiteY4" fmla="*/ 0 h 843367"/>
                  <a:gd name="connsiteX5" fmla="*/ 411895 w 951583"/>
                  <a:gd name="connsiteY5" fmla="*/ 69201 h 843367"/>
                  <a:gd name="connsiteX6" fmla="*/ 648265 w 951583"/>
                  <a:gd name="connsiteY6" fmla="*/ 18440 h 843367"/>
                  <a:gd name="connsiteX0" fmla="*/ 648265 w 951583"/>
                  <a:gd name="connsiteY0" fmla="*/ 18440 h 843367"/>
                  <a:gd name="connsiteX1" fmla="*/ 951583 w 951583"/>
                  <a:gd name="connsiteY1" fmla="*/ 843367 h 843367"/>
                  <a:gd name="connsiteX2" fmla="*/ 0 w 951583"/>
                  <a:gd name="connsiteY2" fmla="*/ 843367 h 843367"/>
                  <a:gd name="connsiteX3" fmla="*/ 291826 w 951583"/>
                  <a:gd name="connsiteY3" fmla="*/ 0 h 843367"/>
                  <a:gd name="connsiteX4" fmla="*/ 411895 w 951583"/>
                  <a:gd name="connsiteY4" fmla="*/ 69201 h 843367"/>
                  <a:gd name="connsiteX5" fmla="*/ 648265 w 951583"/>
                  <a:gd name="connsiteY5" fmla="*/ 18440 h 843367"/>
                  <a:gd name="connsiteX0" fmla="*/ 648265 w 951583"/>
                  <a:gd name="connsiteY0" fmla="*/ 18440 h 843367"/>
                  <a:gd name="connsiteX1" fmla="*/ 951583 w 951583"/>
                  <a:gd name="connsiteY1" fmla="*/ 843367 h 843367"/>
                  <a:gd name="connsiteX2" fmla="*/ 0 w 951583"/>
                  <a:gd name="connsiteY2" fmla="*/ 843367 h 843367"/>
                  <a:gd name="connsiteX3" fmla="*/ 291826 w 951583"/>
                  <a:gd name="connsiteY3" fmla="*/ 0 h 843367"/>
                  <a:gd name="connsiteX4" fmla="*/ 411895 w 951583"/>
                  <a:gd name="connsiteY4" fmla="*/ 69201 h 843367"/>
                  <a:gd name="connsiteX5" fmla="*/ 648265 w 951583"/>
                  <a:gd name="connsiteY5" fmla="*/ 18440 h 843367"/>
                  <a:gd name="connsiteX0" fmla="*/ 648265 w 951583"/>
                  <a:gd name="connsiteY0" fmla="*/ 18440 h 843367"/>
                  <a:gd name="connsiteX1" fmla="*/ 951583 w 951583"/>
                  <a:gd name="connsiteY1" fmla="*/ 843367 h 843367"/>
                  <a:gd name="connsiteX2" fmla="*/ 0 w 951583"/>
                  <a:gd name="connsiteY2" fmla="*/ 843367 h 843367"/>
                  <a:gd name="connsiteX3" fmla="*/ 291826 w 951583"/>
                  <a:gd name="connsiteY3" fmla="*/ 0 h 843367"/>
                  <a:gd name="connsiteX4" fmla="*/ 411895 w 951583"/>
                  <a:gd name="connsiteY4" fmla="*/ 69201 h 843367"/>
                  <a:gd name="connsiteX5" fmla="*/ 648265 w 951583"/>
                  <a:gd name="connsiteY5" fmla="*/ 18440 h 843367"/>
                  <a:gd name="connsiteX0" fmla="*/ 648265 w 951583"/>
                  <a:gd name="connsiteY0" fmla="*/ 9989 h 834916"/>
                  <a:gd name="connsiteX1" fmla="*/ 951583 w 951583"/>
                  <a:gd name="connsiteY1" fmla="*/ 834916 h 834916"/>
                  <a:gd name="connsiteX2" fmla="*/ 0 w 951583"/>
                  <a:gd name="connsiteY2" fmla="*/ 834916 h 834916"/>
                  <a:gd name="connsiteX3" fmla="*/ 287197 w 951583"/>
                  <a:gd name="connsiteY3" fmla="*/ 0 h 834916"/>
                  <a:gd name="connsiteX4" fmla="*/ 411895 w 951583"/>
                  <a:gd name="connsiteY4" fmla="*/ 60750 h 834916"/>
                  <a:gd name="connsiteX5" fmla="*/ 648265 w 951583"/>
                  <a:gd name="connsiteY5" fmla="*/ 9989 h 834916"/>
                  <a:gd name="connsiteX0" fmla="*/ 648265 w 951583"/>
                  <a:gd name="connsiteY0" fmla="*/ 9989 h 834916"/>
                  <a:gd name="connsiteX1" fmla="*/ 951583 w 951583"/>
                  <a:gd name="connsiteY1" fmla="*/ 834916 h 834916"/>
                  <a:gd name="connsiteX2" fmla="*/ 0 w 951583"/>
                  <a:gd name="connsiteY2" fmla="*/ 834916 h 834916"/>
                  <a:gd name="connsiteX3" fmla="*/ 287197 w 951583"/>
                  <a:gd name="connsiteY3" fmla="*/ 0 h 834916"/>
                  <a:gd name="connsiteX4" fmla="*/ 398106 w 951583"/>
                  <a:gd name="connsiteY4" fmla="*/ 54836 h 834916"/>
                  <a:gd name="connsiteX5" fmla="*/ 648265 w 951583"/>
                  <a:gd name="connsiteY5" fmla="*/ 9989 h 834916"/>
                  <a:gd name="connsiteX0" fmla="*/ 648265 w 951583"/>
                  <a:gd name="connsiteY0" fmla="*/ 20685 h 845612"/>
                  <a:gd name="connsiteX1" fmla="*/ 951583 w 951583"/>
                  <a:gd name="connsiteY1" fmla="*/ 845612 h 845612"/>
                  <a:gd name="connsiteX2" fmla="*/ 0 w 951583"/>
                  <a:gd name="connsiteY2" fmla="*/ 845612 h 845612"/>
                  <a:gd name="connsiteX3" fmla="*/ 207405 w 951583"/>
                  <a:gd name="connsiteY3" fmla="*/ 0 h 845612"/>
                  <a:gd name="connsiteX4" fmla="*/ 398106 w 951583"/>
                  <a:gd name="connsiteY4" fmla="*/ 65532 h 845612"/>
                  <a:gd name="connsiteX5" fmla="*/ 648265 w 951583"/>
                  <a:gd name="connsiteY5" fmla="*/ 20685 h 845612"/>
                  <a:gd name="connsiteX0" fmla="*/ 724594 w 951583"/>
                  <a:gd name="connsiteY0" fmla="*/ 62085 h 845612"/>
                  <a:gd name="connsiteX1" fmla="*/ 951583 w 951583"/>
                  <a:gd name="connsiteY1" fmla="*/ 845612 h 845612"/>
                  <a:gd name="connsiteX2" fmla="*/ 0 w 951583"/>
                  <a:gd name="connsiteY2" fmla="*/ 845612 h 845612"/>
                  <a:gd name="connsiteX3" fmla="*/ 207405 w 951583"/>
                  <a:gd name="connsiteY3" fmla="*/ 0 h 845612"/>
                  <a:gd name="connsiteX4" fmla="*/ 398106 w 951583"/>
                  <a:gd name="connsiteY4" fmla="*/ 65532 h 845612"/>
                  <a:gd name="connsiteX5" fmla="*/ 724594 w 951583"/>
                  <a:gd name="connsiteY5" fmla="*/ 62085 h 845612"/>
                  <a:gd name="connsiteX0" fmla="*/ 724594 w 951583"/>
                  <a:gd name="connsiteY0" fmla="*/ 62085 h 845612"/>
                  <a:gd name="connsiteX1" fmla="*/ 951583 w 951583"/>
                  <a:gd name="connsiteY1" fmla="*/ 845612 h 845612"/>
                  <a:gd name="connsiteX2" fmla="*/ 0 w 951583"/>
                  <a:gd name="connsiteY2" fmla="*/ 845612 h 845612"/>
                  <a:gd name="connsiteX3" fmla="*/ 207405 w 951583"/>
                  <a:gd name="connsiteY3" fmla="*/ 0 h 845612"/>
                  <a:gd name="connsiteX4" fmla="*/ 398106 w 951583"/>
                  <a:gd name="connsiteY4" fmla="*/ 65532 h 845612"/>
                  <a:gd name="connsiteX5" fmla="*/ 724594 w 951583"/>
                  <a:gd name="connsiteY5" fmla="*/ 62085 h 845612"/>
                  <a:gd name="connsiteX0" fmla="*/ 724594 w 951583"/>
                  <a:gd name="connsiteY0" fmla="*/ 62085 h 845612"/>
                  <a:gd name="connsiteX1" fmla="*/ 951583 w 951583"/>
                  <a:gd name="connsiteY1" fmla="*/ 845612 h 845612"/>
                  <a:gd name="connsiteX2" fmla="*/ 0 w 951583"/>
                  <a:gd name="connsiteY2" fmla="*/ 845612 h 845612"/>
                  <a:gd name="connsiteX3" fmla="*/ 207405 w 951583"/>
                  <a:gd name="connsiteY3" fmla="*/ 0 h 845612"/>
                  <a:gd name="connsiteX4" fmla="*/ 398106 w 951583"/>
                  <a:gd name="connsiteY4" fmla="*/ 65532 h 845612"/>
                  <a:gd name="connsiteX5" fmla="*/ 724594 w 951583"/>
                  <a:gd name="connsiteY5" fmla="*/ 62085 h 845612"/>
                  <a:gd name="connsiteX0" fmla="*/ 724594 w 951583"/>
                  <a:gd name="connsiteY0" fmla="*/ 137235 h 920762"/>
                  <a:gd name="connsiteX1" fmla="*/ 951583 w 951583"/>
                  <a:gd name="connsiteY1" fmla="*/ 920762 h 920762"/>
                  <a:gd name="connsiteX2" fmla="*/ 0 w 951583"/>
                  <a:gd name="connsiteY2" fmla="*/ 920762 h 920762"/>
                  <a:gd name="connsiteX3" fmla="*/ 207405 w 951583"/>
                  <a:gd name="connsiteY3" fmla="*/ 75150 h 920762"/>
                  <a:gd name="connsiteX4" fmla="*/ 724594 w 951583"/>
                  <a:gd name="connsiteY4" fmla="*/ 137235 h 920762"/>
                  <a:gd name="connsiteX0" fmla="*/ 724594 w 951583"/>
                  <a:gd name="connsiteY0" fmla="*/ 62085 h 845612"/>
                  <a:gd name="connsiteX1" fmla="*/ 951583 w 951583"/>
                  <a:gd name="connsiteY1" fmla="*/ 845612 h 845612"/>
                  <a:gd name="connsiteX2" fmla="*/ 0 w 951583"/>
                  <a:gd name="connsiteY2" fmla="*/ 845612 h 845612"/>
                  <a:gd name="connsiteX3" fmla="*/ 207405 w 951583"/>
                  <a:gd name="connsiteY3" fmla="*/ 0 h 845612"/>
                  <a:gd name="connsiteX4" fmla="*/ 724594 w 951583"/>
                  <a:gd name="connsiteY4" fmla="*/ 62085 h 845612"/>
                  <a:gd name="connsiteX0" fmla="*/ 724594 w 951583"/>
                  <a:gd name="connsiteY0" fmla="*/ 62085 h 845612"/>
                  <a:gd name="connsiteX1" fmla="*/ 951583 w 951583"/>
                  <a:gd name="connsiteY1" fmla="*/ 845612 h 845612"/>
                  <a:gd name="connsiteX2" fmla="*/ 0 w 951583"/>
                  <a:gd name="connsiteY2" fmla="*/ 845612 h 845612"/>
                  <a:gd name="connsiteX3" fmla="*/ 207405 w 951583"/>
                  <a:gd name="connsiteY3" fmla="*/ 0 h 845612"/>
                  <a:gd name="connsiteX4" fmla="*/ 724594 w 951583"/>
                  <a:gd name="connsiteY4" fmla="*/ 62085 h 845612"/>
                  <a:gd name="connsiteX0" fmla="*/ 724594 w 951583"/>
                  <a:gd name="connsiteY0" fmla="*/ 62085 h 845612"/>
                  <a:gd name="connsiteX1" fmla="*/ 951583 w 951583"/>
                  <a:gd name="connsiteY1" fmla="*/ 845612 h 845612"/>
                  <a:gd name="connsiteX2" fmla="*/ 0 w 951583"/>
                  <a:gd name="connsiteY2" fmla="*/ 845612 h 845612"/>
                  <a:gd name="connsiteX3" fmla="*/ 207405 w 951583"/>
                  <a:gd name="connsiteY3" fmla="*/ 0 h 845612"/>
                  <a:gd name="connsiteX4" fmla="*/ 724594 w 951583"/>
                  <a:gd name="connsiteY4" fmla="*/ 62085 h 845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583" h="845612">
                    <a:moveTo>
                      <a:pt x="724594" y="62085"/>
                    </a:moveTo>
                    <a:lnTo>
                      <a:pt x="951583" y="845612"/>
                    </a:lnTo>
                    <a:lnTo>
                      <a:pt x="0" y="845612"/>
                    </a:lnTo>
                    <a:lnTo>
                      <a:pt x="207405" y="0"/>
                    </a:lnTo>
                    <a:cubicBezTo>
                      <a:pt x="413545" y="344367"/>
                      <a:pt x="680098" y="121524"/>
                      <a:pt x="724594" y="62085"/>
                    </a:cubicBezTo>
                    <a:close/>
                  </a:path>
                </a:pathLst>
              </a:custGeom>
              <a:gradFill flip="none" rotWithShape="1">
                <a:gsLst>
                  <a:gs pos="0">
                    <a:srgbClr val="7F7F7F"/>
                  </a:gs>
                  <a:gs pos="46000">
                    <a:srgbClr val="B2B2B2">
                      <a:alpha val="66000"/>
                    </a:srgbClr>
                  </a:gs>
                  <a:gs pos="100000">
                    <a:srgbClr val="B2B2B2">
                      <a:alpha val="58000"/>
                    </a:srgbClr>
                  </a:gs>
                </a:gsLst>
                <a:lin ang="5400000" scaled="1"/>
                <a:tileRect/>
              </a:gra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grpSp>
            <p:nvGrpSpPr>
              <p:cNvPr id="12" name="Group 11"/>
              <p:cNvGrpSpPr/>
              <p:nvPr/>
            </p:nvGrpSpPr>
            <p:grpSpPr>
              <a:xfrm>
                <a:off x="7570123" y="3358701"/>
                <a:ext cx="2765311" cy="1551757"/>
                <a:chOff x="7570123" y="3358701"/>
                <a:chExt cx="2765311" cy="1551757"/>
              </a:xfrm>
            </p:grpSpPr>
            <p:sp>
              <p:nvSpPr>
                <p:cNvPr id="10" name="TextBox 9"/>
                <p:cNvSpPr txBox="1"/>
                <p:nvPr/>
              </p:nvSpPr>
              <p:spPr>
                <a:xfrm>
                  <a:off x="9178470" y="4288596"/>
                  <a:ext cx="1156964" cy="559825"/>
                </a:xfrm>
                <a:prstGeom prst="rect">
                  <a:avLst/>
                </a:prstGeom>
                <a:noFill/>
              </p:spPr>
              <p:txBody>
                <a:bodyPr wrap="square" rtlCol="0">
                  <a:spAutoFit/>
                </a:bodyPr>
                <a:lstStyle/>
                <a:p>
                  <a:r>
                    <a:rPr lang="en-US" sz="2000" dirty="0" smtClean="0"/>
                    <a:t>Blade erosion</a:t>
                  </a:r>
                  <a:endParaRPr lang="en-US" sz="2000" dirty="0"/>
                </a:p>
              </p:txBody>
            </p:sp>
            <p:pic>
              <p:nvPicPr>
                <p:cNvPr id="24" name="Picture 2" descr="C:\Users\NH35V0R\Downloads\GE90-115B d032816 FULL wPATH.pn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504" b="100000" l="1859" r="97398">
                              <a14:foregroundMark x1="92193" y1="52068" x2="91264" y2="65602"/>
                              <a14:foregroundMark x1="89591" y1="71429" x2="88476" y2="74060"/>
                              <a14:foregroundMark x1="87175" y1="75752" x2="83829" y2="78759"/>
                              <a14:foregroundMark x1="89777" y1="68609" x2="89219" y2="71617"/>
                              <a14:foregroundMark x1="86803" y1="69361" x2="78625" y2="83459"/>
                              <a14:foregroundMark x1="78253" y1="83459" x2="70818" y2="89850"/>
                              <a14:foregroundMark x1="57807" y1="94925" x2="55019" y2="97180"/>
                              <a14:foregroundMark x1="52045" y1="97368" x2="45353" y2="96429"/>
                              <a14:foregroundMark x1="38290" y1="96617" x2="21561" y2="93421"/>
                              <a14:foregroundMark x1="13383" y1="85150" x2="4461" y2="66729"/>
                              <a14:foregroundMark x1="3903" y1="60902" x2="4647" y2="44361"/>
                              <a14:foregroundMark x1="5948" y1="40226" x2="11710" y2="26692"/>
                              <a14:foregroundMark x1="5019" y1="42669" x2="3346" y2="49624"/>
                              <a14:foregroundMark x1="3346" y1="50376" x2="4275" y2="66353"/>
                              <a14:foregroundMark x1="5019" y1="69173" x2="9294" y2="80827"/>
                              <a14:foregroundMark x1="18401" y1="17105" x2="13755" y2="22932"/>
                              <a14:foregroundMark x1="63383" y1="7895" x2="53346" y2="3383"/>
                              <a14:foregroundMark x1="49257" y1="3195" x2="45167" y2="3383"/>
                              <a14:foregroundMark x1="63941" y1="7143" x2="70446" y2="12594"/>
                              <a14:foregroundMark x1="71561" y1="89286" x2="61338" y2="93421"/>
                              <a14:foregroundMark x1="55019" y1="98120" x2="55762" y2="96617"/>
                              <a14:foregroundMark x1="56691" y1="97932" x2="55948" y2="96805"/>
                              <a14:backgroundMark x1="16171" y1="18609" x2="12082" y2="23872"/>
                            </a14:backgroundRemoval>
                          </a14:imgEffect>
                        </a14:imgLayer>
                      </a14:imgProps>
                    </a:ext>
                    <a:ext uri="{28A0092B-C50C-407E-A947-70E740481C1C}">
                      <a14:useLocalDpi xmlns:a14="http://schemas.microsoft.com/office/drawing/2010/main"/>
                    </a:ext>
                  </a:extLst>
                </a:blip>
                <a:srcRect/>
                <a:stretch/>
              </p:blipFill>
              <p:spPr bwMode="auto">
                <a:xfrm>
                  <a:off x="7570123" y="3358701"/>
                  <a:ext cx="1570531" cy="155175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7676199" y="4157411"/>
                  <a:ext cx="1171309" cy="575819"/>
                </a:xfrm>
                <a:prstGeom prst="rect">
                  <a:avLst/>
                </a:prstGeom>
                <a:noFill/>
              </p:spPr>
              <p:txBody>
                <a:bodyPr wrap="square" lIns="0" tIns="0" rIns="0" bIns="0" rtlCol="0">
                  <a:spAutoFit/>
                </a:bodyPr>
                <a:lstStyle/>
                <a:p>
                  <a:r>
                    <a:rPr lang="en-US" dirty="0" smtClean="0">
                      <a:solidFill>
                        <a:schemeClr val="bg1"/>
                      </a:solidFill>
                    </a:rPr>
                    <a:t>GE90 turbine</a:t>
                  </a:r>
                  <a:endParaRPr lang="en-US" b="1" dirty="0">
                    <a:solidFill>
                      <a:schemeClr val="bg1"/>
                    </a:solidFill>
                  </a:endParaRPr>
                </a:p>
              </p:txBody>
            </p:sp>
            <p:pic>
              <p:nvPicPr>
                <p:cNvPr id="26" name="Picture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53584" y="3543255"/>
                  <a:ext cx="1365429" cy="908748"/>
                </a:xfrm>
                <a:prstGeom prst="rect">
                  <a:avLst/>
                </a:prstGeom>
                <a:effectLst/>
              </p:spPr>
            </p:pic>
          </p:grpSp>
          <p:sp>
            <p:nvSpPr>
              <p:cNvPr id="14" name="Oval 13"/>
              <p:cNvSpPr/>
              <p:nvPr/>
            </p:nvSpPr>
            <p:spPr bwMode="auto">
              <a:xfrm>
                <a:off x="7050088" y="2730500"/>
                <a:ext cx="565150" cy="565150"/>
              </a:xfrm>
              <a:prstGeom prst="ellipse">
                <a:avLst/>
              </a:prstGeom>
              <a:noFill/>
              <a:ln w="12700" cap="flat" cmpd="sng" algn="ctr">
                <a:solidFill>
                  <a:srgbClr val="666666"/>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grpSp>
      </p:grpSp>
    </p:spTree>
    <p:extLst>
      <p:ext uri="{BB962C8B-B14F-4D97-AF65-F5344CB8AC3E}">
        <p14:creationId xmlns:p14="http://schemas.microsoft.com/office/powerpoint/2010/main" val="36386050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4038" y="1325563"/>
            <a:ext cx="7448400" cy="4181834"/>
          </a:xfrm>
          <a:prstGeom prst="rect">
            <a:avLst/>
          </a:prstGeom>
        </p:spPr>
      </p:pic>
      <p:sp>
        <p:nvSpPr>
          <p:cNvPr id="3" name="Title 2"/>
          <p:cNvSpPr>
            <a:spLocks noGrp="1"/>
          </p:cNvSpPr>
          <p:nvPr>
            <p:ph type="title"/>
          </p:nvPr>
        </p:nvSpPr>
        <p:spPr>
          <a:xfrm>
            <a:off x="460375" y="228600"/>
            <a:ext cx="11272838" cy="978729"/>
          </a:xfrm>
        </p:spPr>
        <p:txBody>
          <a:bodyPr/>
          <a:lstStyle/>
          <a:p>
            <a:r>
              <a:rPr lang="en-US" dirty="0" smtClean="0"/>
              <a:t>Things and Processes Will Increasingly Involve </a:t>
            </a:r>
            <a:br>
              <a:rPr lang="en-US" dirty="0" smtClean="0"/>
            </a:br>
            <a:r>
              <a:rPr lang="en-US" dirty="0" smtClean="0"/>
              <a:t>Digital Twins</a:t>
            </a:r>
            <a:endParaRPr lang="en-US" dirty="0"/>
          </a:p>
        </p:txBody>
      </p:sp>
      <p:sp>
        <p:nvSpPr>
          <p:cNvPr id="2" name="Rectangle 1"/>
          <p:cNvSpPr/>
          <p:nvPr/>
        </p:nvSpPr>
        <p:spPr>
          <a:xfrm>
            <a:off x="376691" y="5876925"/>
            <a:ext cx="6293224" cy="341632"/>
          </a:xfrm>
          <a:prstGeom prst="rect">
            <a:avLst/>
          </a:prstGeom>
        </p:spPr>
        <p:txBody>
          <a:bodyPr wrap="square">
            <a:spAutoFit/>
          </a:bodyPr>
          <a:lstStyle/>
          <a:p>
            <a:pPr algn="l"/>
            <a:r>
              <a:rPr lang="en-US" sz="900" dirty="0">
                <a:hlinkClick r:id="rId4"/>
              </a:rPr>
              <a:t>https://</a:t>
            </a:r>
            <a:r>
              <a:rPr lang="en-US" sz="900" dirty="0" smtClean="0">
                <a:hlinkClick r:id="rId4"/>
              </a:rPr>
              <a:t>www.gerenewableenergy.com/content/dam/gepower-renewables/global/en_US/downloads/3d-still-images/wind-onshore-digital-wind-farm-representation-1900px.jpg</a:t>
            </a:r>
            <a:endParaRPr lang="en-US" sz="900" dirty="0"/>
          </a:p>
        </p:txBody>
      </p:sp>
    </p:spTree>
    <p:extLst>
      <p:ext uri="{BB962C8B-B14F-4D97-AF65-F5344CB8AC3E}">
        <p14:creationId xmlns:p14="http://schemas.microsoft.com/office/powerpoint/2010/main" val="31196806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6050" cy="978729"/>
          </a:xfrm>
        </p:spPr>
        <p:txBody>
          <a:bodyPr/>
          <a:lstStyle/>
          <a:p>
            <a:r>
              <a:rPr lang="en-US" dirty="0" smtClean="0"/>
              <a:t>Systems Engineering and Systems Simulation Take Center Stage in the Next-Generation PLM Market</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637280" y="1503681"/>
            <a:ext cx="5212081" cy="4907280"/>
          </a:xfrm>
          <a:prstGeom prst="rect">
            <a:avLst/>
          </a:prstGeom>
        </p:spPr>
      </p:pic>
    </p:spTree>
    <p:extLst>
      <p:ext uri="{BB962C8B-B14F-4D97-AF65-F5344CB8AC3E}">
        <p14:creationId xmlns:p14="http://schemas.microsoft.com/office/powerpoint/2010/main" val="119683864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6050" cy="978729"/>
          </a:xfrm>
        </p:spPr>
        <p:txBody>
          <a:bodyPr/>
          <a:lstStyle/>
          <a:p>
            <a:r>
              <a:rPr lang="en-US" dirty="0" smtClean="0"/>
              <a:t>Systems Engineering and Systems Simulation Take Center Stage in the Next-Generation PLM Market</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618619" y="1499193"/>
            <a:ext cx="5212081" cy="4907280"/>
          </a:xfrm>
          <a:prstGeom prst="rect">
            <a:avLst/>
          </a:prstGeom>
        </p:spPr>
      </p:pic>
      <p:grpSp>
        <p:nvGrpSpPr>
          <p:cNvPr id="6" name="Group 5"/>
          <p:cNvGrpSpPr/>
          <p:nvPr/>
        </p:nvGrpSpPr>
        <p:grpSpPr>
          <a:xfrm>
            <a:off x="5047861" y="2556588"/>
            <a:ext cx="1567543" cy="1987420"/>
            <a:chOff x="5047861" y="2556588"/>
            <a:chExt cx="1567543" cy="1987420"/>
          </a:xfrm>
        </p:grpSpPr>
        <p:sp>
          <p:nvSpPr>
            <p:cNvPr id="3" name="Rounded Rectangle 2"/>
            <p:cNvSpPr/>
            <p:nvPr/>
          </p:nvSpPr>
          <p:spPr bwMode="auto">
            <a:xfrm>
              <a:off x="5047861" y="2556588"/>
              <a:ext cx="1567543" cy="1987420"/>
            </a:xfrm>
            <a:prstGeom prst="roundRect">
              <a:avLst/>
            </a:prstGeom>
            <a:solidFill>
              <a:schemeClr val="bg1">
                <a:lumMod val="75000"/>
                <a:alpha val="37000"/>
              </a:schemeClr>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5" name="TextBox 4"/>
            <p:cNvSpPr txBox="1"/>
            <p:nvPr/>
          </p:nvSpPr>
          <p:spPr>
            <a:xfrm>
              <a:off x="5150498" y="3337932"/>
              <a:ext cx="1464906" cy="424732"/>
            </a:xfrm>
            <a:prstGeom prst="rect">
              <a:avLst/>
            </a:prstGeom>
            <a:noFill/>
          </p:spPr>
          <p:txBody>
            <a:bodyPr wrap="square" rtlCol="0">
              <a:spAutoFit/>
            </a:bodyPr>
            <a:lstStyle/>
            <a:p>
              <a:r>
                <a:rPr lang="en-US" b="1" dirty="0" smtClean="0">
                  <a:solidFill>
                    <a:srgbClr val="FF0000"/>
                  </a:solidFill>
                </a:rPr>
                <a:t>Systems</a:t>
              </a:r>
              <a:endParaRPr lang="en-US" b="1" dirty="0">
                <a:solidFill>
                  <a:srgbClr val="FF0000"/>
                </a:solidFill>
              </a:endParaRPr>
            </a:p>
          </p:txBody>
        </p:sp>
      </p:grpSp>
      <p:grpSp>
        <p:nvGrpSpPr>
          <p:cNvPr id="7" name="Group 6"/>
          <p:cNvGrpSpPr/>
          <p:nvPr/>
        </p:nvGrpSpPr>
        <p:grpSpPr>
          <a:xfrm>
            <a:off x="6671388" y="2556588"/>
            <a:ext cx="1567543" cy="993710"/>
            <a:chOff x="5047861" y="2556588"/>
            <a:chExt cx="1567543" cy="1987420"/>
          </a:xfrm>
        </p:grpSpPr>
        <p:sp>
          <p:nvSpPr>
            <p:cNvPr id="8" name="Rounded Rectangle 7"/>
            <p:cNvSpPr/>
            <p:nvPr/>
          </p:nvSpPr>
          <p:spPr bwMode="auto">
            <a:xfrm>
              <a:off x="5047861" y="2556588"/>
              <a:ext cx="1567543" cy="1987420"/>
            </a:xfrm>
            <a:prstGeom prst="roundRect">
              <a:avLst/>
            </a:prstGeom>
            <a:solidFill>
              <a:schemeClr val="bg1">
                <a:lumMod val="75000"/>
                <a:alpha val="37000"/>
              </a:schemeClr>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9" name="TextBox 8"/>
            <p:cNvSpPr txBox="1"/>
            <p:nvPr/>
          </p:nvSpPr>
          <p:spPr>
            <a:xfrm>
              <a:off x="5150498" y="3337932"/>
              <a:ext cx="1464906" cy="849464"/>
            </a:xfrm>
            <a:prstGeom prst="rect">
              <a:avLst/>
            </a:prstGeom>
            <a:noFill/>
          </p:spPr>
          <p:txBody>
            <a:bodyPr wrap="square" rtlCol="0">
              <a:spAutoFit/>
            </a:bodyPr>
            <a:lstStyle/>
            <a:p>
              <a:r>
                <a:rPr lang="en-US" b="1" dirty="0" smtClean="0">
                  <a:solidFill>
                    <a:srgbClr val="FF0000"/>
                  </a:solidFill>
                </a:rPr>
                <a:t>MCAD</a:t>
              </a:r>
              <a:endParaRPr lang="en-US" b="1" dirty="0">
                <a:solidFill>
                  <a:srgbClr val="FF0000"/>
                </a:solidFill>
              </a:endParaRPr>
            </a:p>
          </p:txBody>
        </p:sp>
      </p:grpSp>
      <p:grpSp>
        <p:nvGrpSpPr>
          <p:cNvPr id="10" name="Group 9"/>
          <p:cNvGrpSpPr/>
          <p:nvPr/>
        </p:nvGrpSpPr>
        <p:grpSpPr>
          <a:xfrm>
            <a:off x="6671388" y="3557673"/>
            <a:ext cx="1567543" cy="993710"/>
            <a:chOff x="5047861" y="2556588"/>
            <a:chExt cx="1567543" cy="1987420"/>
          </a:xfrm>
        </p:grpSpPr>
        <p:sp>
          <p:nvSpPr>
            <p:cNvPr id="11" name="Rounded Rectangle 10"/>
            <p:cNvSpPr/>
            <p:nvPr/>
          </p:nvSpPr>
          <p:spPr bwMode="auto">
            <a:xfrm>
              <a:off x="5047861" y="2556588"/>
              <a:ext cx="1567543" cy="1987420"/>
            </a:xfrm>
            <a:prstGeom prst="roundRect">
              <a:avLst/>
            </a:prstGeom>
            <a:solidFill>
              <a:schemeClr val="bg1">
                <a:lumMod val="75000"/>
                <a:alpha val="37000"/>
              </a:schemeClr>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12" name="TextBox 11"/>
            <p:cNvSpPr txBox="1"/>
            <p:nvPr/>
          </p:nvSpPr>
          <p:spPr>
            <a:xfrm>
              <a:off x="5150498" y="3337932"/>
              <a:ext cx="1464906" cy="849464"/>
            </a:xfrm>
            <a:prstGeom prst="rect">
              <a:avLst/>
            </a:prstGeom>
            <a:noFill/>
          </p:spPr>
          <p:txBody>
            <a:bodyPr wrap="square" rtlCol="0">
              <a:spAutoFit/>
            </a:bodyPr>
            <a:lstStyle/>
            <a:p>
              <a:r>
                <a:rPr lang="en-US" b="1" dirty="0" smtClean="0">
                  <a:solidFill>
                    <a:srgbClr val="FF0000"/>
                  </a:solidFill>
                </a:rPr>
                <a:t>ECAD</a:t>
              </a:r>
              <a:endParaRPr lang="en-US" b="1" dirty="0">
                <a:solidFill>
                  <a:srgbClr val="FF0000"/>
                </a:solidFill>
              </a:endParaRPr>
            </a:p>
          </p:txBody>
        </p:sp>
      </p:grpSp>
      <p:grpSp>
        <p:nvGrpSpPr>
          <p:cNvPr id="13" name="Group 12"/>
          <p:cNvGrpSpPr/>
          <p:nvPr/>
        </p:nvGrpSpPr>
        <p:grpSpPr>
          <a:xfrm>
            <a:off x="3480318" y="2947260"/>
            <a:ext cx="1567543" cy="993710"/>
            <a:chOff x="5047861" y="2556588"/>
            <a:chExt cx="1567543" cy="1987420"/>
          </a:xfrm>
        </p:grpSpPr>
        <p:sp>
          <p:nvSpPr>
            <p:cNvPr id="14" name="Rounded Rectangle 13"/>
            <p:cNvSpPr/>
            <p:nvPr/>
          </p:nvSpPr>
          <p:spPr bwMode="auto">
            <a:xfrm>
              <a:off x="5047861" y="2556588"/>
              <a:ext cx="1567543" cy="1987420"/>
            </a:xfrm>
            <a:prstGeom prst="roundRect">
              <a:avLst/>
            </a:prstGeom>
            <a:solidFill>
              <a:schemeClr val="bg1">
                <a:lumMod val="75000"/>
                <a:alpha val="37000"/>
              </a:schemeClr>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15" name="TextBox 14"/>
            <p:cNvSpPr txBox="1"/>
            <p:nvPr/>
          </p:nvSpPr>
          <p:spPr>
            <a:xfrm>
              <a:off x="5150498" y="3337932"/>
              <a:ext cx="1464906" cy="849464"/>
            </a:xfrm>
            <a:prstGeom prst="rect">
              <a:avLst/>
            </a:prstGeom>
            <a:noFill/>
          </p:spPr>
          <p:txBody>
            <a:bodyPr wrap="square" rtlCol="0">
              <a:spAutoFit/>
            </a:bodyPr>
            <a:lstStyle/>
            <a:p>
              <a:r>
                <a:rPr lang="en-US" b="1" dirty="0" smtClean="0">
                  <a:solidFill>
                    <a:srgbClr val="FF0000"/>
                  </a:solidFill>
                </a:rPr>
                <a:t>SW</a:t>
              </a:r>
              <a:endParaRPr lang="en-US" b="1" dirty="0">
                <a:solidFill>
                  <a:srgbClr val="FF0000"/>
                </a:solidFill>
              </a:endParaRPr>
            </a:p>
          </p:txBody>
        </p:sp>
      </p:grpSp>
      <p:grpSp>
        <p:nvGrpSpPr>
          <p:cNvPr id="16" name="Group 15"/>
          <p:cNvGrpSpPr/>
          <p:nvPr/>
        </p:nvGrpSpPr>
        <p:grpSpPr>
          <a:xfrm>
            <a:off x="3618619" y="2021921"/>
            <a:ext cx="4620312" cy="489480"/>
            <a:chOff x="5047861" y="2556588"/>
            <a:chExt cx="1567543" cy="1987420"/>
          </a:xfrm>
        </p:grpSpPr>
        <p:sp>
          <p:nvSpPr>
            <p:cNvPr id="17" name="Rounded Rectangle 16"/>
            <p:cNvSpPr/>
            <p:nvPr/>
          </p:nvSpPr>
          <p:spPr bwMode="auto">
            <a:xfrm>
              <a:off x="5047861" y="2556588"/>
              <a:ext cx="1567543" cy="1987420"/>
            </a:xfrm>
            <a:prstGeom prst="roundRect">
              <a:avLst/>
            </a:prstGeom>
            <a:solidFill>
              <a:schemeClr val="bg1">
                <a:lumMod val="75000"/>
                <a:alpha val="37000"/>
              </a:schemeClr>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18" name="TextBox 17"/>
            <p:cNvSpPr txBox="1"/>
            <p:nvPr/>
          </p:nvSpPr>
          <p:spPr>
            <a:xfrm>
              <a:off x="5128338" y="2762590"/>
              <a:ext cx="1464906" cy="1724526"/>
            </a:xfrm>
            <a:prstGeom prst="rect">
              <a:avLst/>
            </a:prstGeom>
            <a:noFill/>
          </p:spPr>
          <p:txBody>
            <a:bodyPr wrap="square" rtlCol="0">
              <a:spAutoFit/>
            </a:bodyPr>
            <a:lstStyle/>
            <a:p>
              <a:r>
                <a:rPr lang="en-US" b="1" dirty="0" smtClean="0">
                  <a:solidFill>
                    <a:srgbClr val="FF0000"/>
                  </a:solidFill>
                </a:rPr>
                <a:t>Platform Architecture</a:t>
              </a:r>
              <a:endParaRPr lang="en-US" b="1" dirty="0">
                <a:solidFill>
                  <a:srgbClr val="FF0000"/>
                </a:solidFill>
              </a:endParaRPr>
            </a:p>
          </p:txBody>
        </p:sp>
      </p:grpSp>
      <p:grpSp>
        <p:nvGrpSpPr>
          <p:cNvPr id="19" name="Group 18"/>
          <p:cNvGrpSpPr/>
          <p:nvPr/>
        </p:nvGrpSpPr>
        <p:grpSpPr>
          <a:xfrm>
            <a:off x="3582955" y="1464070"/>
            <a:ext cx="4620312" cy="489480"/>
            <a:chOff x="5047861" y="2556588"/>
            <a:chExt cx="1567543" cy="1987420"/>
          </a:xfrm>
        </p:grpSpPr>
        <p:sp>
          <p:nvSpPr>
            <p:cNvPr id="20" name="Rounded Rectangle 19"/>
            <p:cNvSpPr/>
            <p:nvPr/>
          </p:nvSpPr>
          <p:spPr bwMode="auto">
            <a:xfrm>
              <a:off x="5047861" y="2556588"/>
              <a:ext cx="1567543" cy="1987420"/>
            </a:xfrm>
            <a:prstGeom prst="roundRect">
              <a:avLst/>
            </a:prstGeom>
            <a:solidFill>
              <a:schemeClr val="bg1">
                <a:lumMod val="75000"/>
                <a:alpha val="37000"/>
              </a:schemeClr>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21" name="TextBox 20"/>
            <p:cNvSpPr txBox="1"/>
            <p:nvPr/>
          </p:nvSpPr>
          <p:spPr>
            <a:xfrm>
              <a:off x="5128338" y="2762590"/>
              <a:ext cx="1464906" cy="1724526"/>
            </a:xfrm>
            <a:prstGeom prst="rect">
              <a:avLst/>
            </a:prstGeom>
            <a:noFill/>
          </p:spPr>
          <p:txBody>
            <a:bodyPr wrap="square" rtlCol="0">
              <a:spAutoFit/>
            </a:bodyPr>
            <a:lstStyle/>
            <a:p>
              <a:r>
                <a:rPr lang="en-US" b="1" dirty="0" smtClean="0">
                  <a:solidFill>
                    <a:srgbClr val="FF0000"/>
                  </a:solidFill>
                </a:rPr>
                <a:t>NPD Management</a:t>
              </a:r>
              <a:endParaRPr lang="en-US" b="1" dirty="0">
                <a:solidFill>
                  <a:srgbClr val="FF0000"/>
                </a:solidFill>
              </a:endParaRPr>
            </a:p>
          </p:txBody>
        </p:sp>
      </p:grpSp>
      <p:grpSp>
        <p:nvGrpSpPr>
          <p:cNvPr id="22" name="Group 21"/>
          <p:cNvGrpSpPr/>
          <p:nvPr/>
        </p:nvGrpSpPr>
        <p:grpSpPr>
          <a:xfrm>
            <a:off x="3582955" y="5198057"/>
            <a:ext cx="5212081" cy="1081121"/>
            <a:chOff x="5047861" y="2556588"/>
            <a:chExt cx="1567543" cy="1987420"/>
          </a:xfrm>
          <a:solidFill>
            <a:schemeClr val="bg1">
              <a:alpha val="46000"/>
            </a:schemeClr>
          </a:solidFill>
        </p:grpSpPr>
        <p:sp>
          <p:nvSpPr>
            <p:cNvPr id="23" name="Rounded Rectangle 22"/>
            <p:cNvSpPr/>
            <p:nvPr/>
          </p:nvSpPr>
          <p:spPr bwMode="auto">
            <a:xfrm>
              <a:off x="5047861" y="2556588"/>
              <a:ext cx="1567543" cy="1987420"/>
            </a:xfrm>
            <a:prstGeom prst="roundRect">
              <a:avLst/>
            </a:prstGeom>
            <a:grp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24" name="TextBox 23"/>
            <p:cNvSpPr txBox="1"/>
            <p:nvPr/>
          </p:nvSpPr>
          <p:spPr>
            <a:xfrm>
              <a:off x="5109905" y="3212146"/>
              <a:ext cx="1464906" cy="780783"/>
            </a:xfrm>
            <a:prstGeom prst="rect">
              <a:avLst/>
            </a:prstGeom>
            <a:grpFill/>
          </p:spPr>
          <p:txBody>
            <a:bodyPr wrap="square" rtlCol="0">
              <a:spAutoFit/>
            </a:bodyPr>
            <a:lstStyle/>
            <a:p>
              <a:r>
                <a:rPr lang="en-US" b="1" dirty="0" smtClean="0">
                  <a:solidFill>
                    <a:srgbClr val="FF0000"/>
                  </a:solidFill>
                </a:rPr>
                <a:t>Continuous Improvement</a:t>
              </a:r>
              <a:endParaRPr lang="en-US" b="1" dirty="0">
                <a:solidFill>
                  <a:srgbClr val="FF0000"/>
                </a:solidFill>
              </a:endParaRPr>
            </a:p>
          </p:txBody>
        </p:sp>
      </p:grpSp>
      <p:grpSp>
        <p:nvGrpSpPr>
          <p:cNvPr id="25" name="Group 24"/>
          <p:cNvGrpSpPr/>
          <p:nvPr/>
        </p:nvGrpSpPr>
        <p:grpSpPr>
          <a:xfrm>
            <a:off x="3618619" y="4640206"/>
            <a:ext cx="4620312" cy="489480"/>
            <a:chOff x="5047861" y="2556588"/>
            <a:chExt cx="1567543" cy="1987420"/>
          </a:xfrm>
        </p:grpSpPr>
        <p:sp>
          <p:nvSpPr>
            <p:cNvPr id="26" name="Rounded Rectangle 25"/>
            <p:cNvSpPr/>
            <p:nvPr/>
          </p:nvSpPr>
          <p:spPr bwMode="auto">
            <a:xfrm>
              <a:off x="5047861" y="2556588"/>
              <a:ext cx="1567543" cy="1987420"/>
            </a:xfrm>
            <a:prstGeom prst="roundRect">
              <a:avLst/>
            </a:prstGeom>
            <a:solidFill>
              <a:schemeClr val="bg1">
                <a:lumMod val="75000"/>
                <a:alpha val="37000"/>
              </a:schemeClr>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27" name="TextBox 26"/>
            <p:cNvSpPr txBox="1"/>
            <p:nvPr/>
          </p:nvSpPr>
          <p:spPr>
            <a:xfrm>
              <a:off x="5128338" y="2762590"/>
              <a:ext cx="1464906" cy="1724526"/>
            </a:xfrm>
            <a:prstGeom prst="rect">
              <a:avLst/>
            </a:prstGeom>
            <a:noFill/>
          </p:spPr>
          <p:txBody>
            <a:bodyPr wrap="square" rtlCol="0">
              <a:spAutoFit/>
            </a:bodyPr>
            <a:lstStyle/>
            <a:p>
              <a:r>
                <a:rPr lang="en-US" b="1" dirty="0" smtClean="0">
                  <a:solidFill>
                    <a:srgbClr val="FF0000"/>
                  </a:solidFill>
                </a:rPr>
                <a:t>Requirements Management</a:t>
              </a:r>
              <a:endParaRPr lang="en-US" b="1" dirty="0">
                <a:solidFill>
                  <a:srgbClr val="FF0000"/>
                </a:solidFill>
              </a:endParaRPr>
            </a:p>
          </p:txBody>
        </p:sp>
      </p:grpSp>
    </p:spTree>
    <p:extLst>
      <p:ext uri="{BB962C8B-B14F-4D97-AF65-F5344CB8AC3E}">
        <p14:creationId xmlns:p14="http://schemas.microsoft.com/office/powerpoint/2010/main" val="62030892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Coordinating MCAD, ECAD, and Software Development</a:t>
            </a:r>
            <a:endParaRPr lang="en-US" dirty="0"/>
          </a:p>
        </p:txBody>
      </p:sp>
      <p:pic>
        <p:nvPicPr>
          <p:cNvPr id="5" name="Picture 4"/>
          <p:cNvPicPr>
            <a:picLocks noChangeAspect="1"/>
          </p:cNvPicPr>
          <p:nvPr/>
        </p:nvPicPr>
        <p:blipFill>
          <a:blip r:embed="rId2"/>
          <a:stretch>
            <a:fillRect/>
          </a:stretch>
        </p:blipFill>
        <p:spPr>
          <a:xfrm>
            <a:off x="3678837" y="2594573"/>
            <a:ext cx="6752788" cy="3896012"/>
          </a:xfrm>
          <a:prstGeom prst="rect">
            <a:avLst/>
          </a:prstGeom>
        </p:spPr>
      </p:pic>
      <p:sp>
        <p:nvSpPr>
          <p:cNvPr id="6" name="Rectangle 5"/>
          <p:cNvSpPr/>
          <p:nvPr/>
        </p:nvSpPr>
        <p:spPr>
          <a:xfrm>
            <a:off x="7800393" y="4164014"/>
            <a:ext cx="4391607" cy="757130"/>
          </a:xfrm>
          <a:prstGeom prst="rect">
            <a:avLst/>
          </a:prstGeom>
        </p:spPr>
        <p:txBody>
          <a:bodyPr wrap="square">
            <a:spAutoFit/>
          </a:bodyPr>
          <a:lstStyle/>
          <a:p>
            <a:r>
              <a:rPr lang="en-US" sz="1600" dirty="0">
                <a:solidFill>
                  <a:srgbClr val="FF0000"/>
                </a:solidFill>
                <a:latin typeface="Calibri" panose="020F0502020204030204" pitchFamily="34" charset="0"/>
                <a:ea typeface="Calibri" panose="020F0502020204030204" pitchFamily="34" charset="0"/>
                <a:cs typeface="Times New Roman" panose="02020603050405020304" pitchFamily="18" charset="0"/>
              </a:rPr>
              <a:t>define board outline, hole locations, cut-out cavities, keep-in/keep-out areas, height restrictions, critical component </a:t>
            </a:r>
            <a:r>
              <a:rPr lang="en-US" sz="16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placement</a:t>
            </a:r>
            <a:endParaRPr lang="en-US" sz="1600" dirty="0">
              <a:solidFill>
                <a:srgbClr val="FF0000"/>
              </a:solidFill>
            </a:endParaRPr>
          </a:p>
        </p:txBody>
      </p:sp>
      <p:sp>
        <p:nvSpPr>
          <p:cNvPr id="7" name="Rectangle 6"/>
          <p:cNvSpPr/>
          <p:nvPr/>
        </p:nvSpPr>
        <p:spPr>
          <a:xfrm>
            <a:off x="220824" y="4084709"/>
            <a:ext cx="3949959" cy="1061829"/>
          </a:xfrm>
          <a:prstGeom prst="rect">
            <a:avLst/>
          </a:prstGeom>
        </p:spPr>
        <p:txBody>
          <a:bodyPr wrap="square">
            <a:spAutoFit/>
          </a:bodyPr>
          <a:lstStyle/>
          <a:p>
            <a:pPr algn="l"/>
            <a:r>
              <a:rPr lang="en-US" sz="1400" dirty="0">
                <a:solidFill>
                  <a:srgbClr val="FF0000"/>
                </a:solidFill>
              </a:rPr>
              <a:t>ECAD sends proposed component placement back to MCAD. MCAD reviews and either suggests changes or accepts placement. When ECAD-MCAD agreement is reached, designs are </a:t>
            </a:r>
            <a:r>
              <a:rPr lang="en-US" sz="1400" dirty="0" smtClean="0">
                <a:solidFill>
                  <a:srgbClr val="FF0000"/>
                </a:solidFill>
              </a:rPr>
              <a:t>synchronized</a:t>
            </a:r>
            <a:endParaRPr lang="en-US" sz="1400" dirty="0">
              <a:solidFill>
                <a:srgbClr val="FF0000"/>
              </a:solidFill>
            </a:endParaRPr>
          </a:p>
        </p:txBody>
      </p:sp>
      <p:cxnSp>
        <p:nvCxnSpPr>
          <p:cNvPr id="9" name="Straight Arrow Connector 8"/>
          <p:cNvCxnSpPr/>
          <p:nvPr/>
        </p:nvCxnSpPr>
        <p:spPr bwMode="auto">
          <a:xfrm flipV="1">
            <a:off x="4749282" y="1819469"/>
            <a:ext cx="1315616" cy="774441"/>
          </a:xfrm>
          <a:prstGeom prst="straightConnector1">
            <a:avLst/>
          </a:prstGeom>
          <a:solidFill>
            <a:srgbClr val="00529B"/>
          </a:solidFill>
          <a:ln w="28575" cap="flat" cmpd="sng" algn="ctr">
            <a:solidFill>
              <a:srgbClr val="FF0000"/>
            </a:solidFill>
            <a:prstDash val="solid"/>
            <a:round/>
            <a:headEnd type="stealth" w="med" len="med"/>
            <a:tailEnd type="triangle"/>
          </a:ln>
          <a:effectLst/>
        </p:spPr>
      </p:cxnSp>
      <p:cxnSp>
        <p:nvCxnSpPr>
          <p:cNvPr id="10" name="Straight Arrow Connector 9"/>
          <p:cNvCxnSpPr/>
          <p:nvPr/>
        </p:nvCxnSpPr>
        <p:spPr bwMode="auto">
          <a:xfrm>
            <a:off x="7912359" y="1819469"/>
            <a:ext cx="876300" cy="774441"/>
          </a:xfrm>
          <a:prstGeom prst="straightConnector1">
            <a:avLst/>
          </a:prstGeom>
          <a:solidFill>
            <a:srgbClr val="00529B"/>
          </a:solidFill>
          <a:ln w="28575" cap="flat" cmpd="sng" algn="ctr">
            <a:solidFill>
              <a:srgbClr val="FF0000"/>
            </a:solidFill>
            <a:prstDash val="solid"/>
            <a:round/>
            <a:headEnd type="stealth" w="med" len="med"/>
            <a:tailEnd type="triangle"/>
          </a:ln>
          <a:effectLst/>
        </p:spPr>
      </p:cxnSp>
      <p:sp>
        <p:nvSpPr>
          <p:cNvPr id="12" name="Rounded Rectangle 11"/>
          <p:cNvSpPr/>
          <p:nvPr/>
        </p:nvSpPr>
        <p:spPr bwMode="auto">
          <a:xfrm>
            <a:off x="5523722" y="961053"/>
            <a:ext cx="3013788" cy="858416"/>
          </a:xfrm>
          <a:prstGeom prst="roundRect">
            <a:avLst/>
          </a:prstGeom>
          <a:no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
        <p:nvSpPr>
          <p:cNvPr id="14" name="TextBox 13"/>
          <p:cNvSpPr txBox="1"/>
          <p:nvPr/>
        </p:nvSpPr>
        <p:spPr>
          <a:xfrm>
            <a:off x="5926389" y="1172755"/>
            <a:ext cx="2257684" cy="424732"/>
          </a:xfrm>
          <a:prstGeom prst="rect">
            <a:avLst/>
          </a:prstGeom>
          <a:noFill/>
        </p:spPr>
        <p:txBody>
          <a:bodyPr wrap="square" rtlCol="0">
            <a:spAutoFit/>
          </a:bodyPr>
          <a:lstStyle/>
          <a:p>
            <a:r>
              <a:rPr lang="en-US" dirty="0" smtClean="0">
                <a:solidFill>
                  <a:srgbClr val="FF0000"/>
                </a:solidFill>
              </a:rPr>
              <a:t>ALM</a:t>
            </a:r>
            <a:endParaRPr lang="en-US" dirty="0">
              <a:solidFill>
                <a:srgbClr val="FF0000"/>
              </a:solidFill>
            </a:endParaRPr>
          </a:p>
        </p:txBody>
      </p:sp>
    </p:spTree>
    <p:extLst>
      <p:ext uri="{BB962C8B-B14F-4D97-AF65-F5344CB8AC3E}">
        <p14:creationId xmlns:p14="http://schemas.microsoft.com/office/powerpoint/2010/main" val="372477398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8"/>
          <p:cNvSpPr>
            <a:spLocks noGrp="1" noChangeArrowheads="1"/>
          </p:cNvSpPr>
          <p:nvPr>
            <p:ph type="title"/>
          </p:nvPr>
        </p:nvSpPr>
        <p:spPr/>
        <p:txBody>
          <a:bodyPr/>
          <a:lstStyle/>
          <a:p>
            <a:r>
              <a:rPr lang="en-US" dirty="0" smtClean="0"/>
              <a:t>Key Issues</a:t>
            </a:r>
            <a:endParaRPr lang="en-US" dirty="0" smtClean="0"/>
          </a:p>
        </p:txBody>
      </p:sp>
      <p:sp>
        <p:nvSpPr>
          <p:cNvPr id="6148" name="Rectangle 19"/>
          <p:cNvSpPr>
            <a:spLocks noGrp="1" noChangeArrowheads="1"/>
          </p:cNvSpPr>
          <p:nvPr>
            <p:ph type="body" sz="quarter" idx="10"/>
          </p:nvPr>
        </p:nvSpPr>
        <p:spPr/>
        <p:txBody>
          <a:bodyPr/>
          <a:lstStyle/>
          <a:p>
            <a:pPr lvl="0"/>
            <a:r>
              <a:rPr lang="en-US" dirty="0">
                <a:solidFill>
                  <a:schemeClr val="bg1">
                    <a:lumMod val="75000"/>
                  </a:schemeClr>
                </a:solidFill>
              </a:rPr>
              <a:t>What business trends are shaping </a:t>
            </a:r>
            <a:r>
              <a:rPr lang="en-US" dirty="0" smtClean="0">
                <a:solidFill>
                  <a:schemeClr val="bg1">
                    <a:lumMod val="75000"/>
                  </a:schemeClr>
                </a:solidFill>
              </a:rPr>
              <a:t>the need for </a:t>
            </a:r>
            <a:r>
              <a:rPr lang="en-US" dirty="0">
                <a:solidFill>
                  <a:schemeClr val="bg1">
                    <a:lumMod val="75000"/>
                  </a:schemeClr>
                </a:solidFill>
              </a:rPr>
              <a:t>next generation </a:t>
            </a:r>
            <a:r>
              <a:rPr lang="en-US" dirty="0" smtClean="0">
                <a:solidFill>
                  <a:schemeClr val="bg1">
                    <a:lumMod val="75000"/>
                  </a:schemeClr>
                </a:solidFill>
              </a:rPr>
              <a:t>MBSE?</a:t>
            </a:r>
          </a:p>
          <a:p>
            <a:pPr lvl="0"/>
            <a:r>
              <a:rPr lang="en-US" dirty="0">
                <a:solidFill>
                  <a:schemeClr val="bg1">
                    <a:lumMod val="75000"/>
                  </a:schemeClr>
                </a:solidFill>
              </a:rPr>
              <a:t>What key technology trends </a:t>
            </a:r>
            <a:r>
              <a:rPr lang="en-US" dirty="0" smtClean="0">
                <a:solidFill>
                  <a:schemeClr val="bg1">
                    <a:lumMod val="75000"/>
                  </a:schemeClr>
                </a:solidFill>
              </a:rPr>
              <a:t>shape new </a:t>
            </a:r>
            <a:r>
              <a:rPr lang="en-US" dirty="0">
                <a:solidFill>
                  <a:schemeClr val="bg1">
                    <a:lumMod val="75000"/>
                  </a:schemeClr>
                </a:solidFill>
              </a:rPr>
              <a:t>MBSE opportunities and </a:t>
            </a:r>
            <a:r>
              <a:rPr lang="en-US" dirty="0" smtClean="0">
                <a:solidFill>
                  <a:schemeClr val="bg1">
                    <a:lumMod val="75000"/>
                  </a:schemeClr>
                </a:solidFill>
              </a:rPr>
              <a:t>risks?</a:t>
            </a:r>
          </a:p>
          <a:p>
            <a:pPr lvl="0"/>
            <a:r>
              <a:rPr lang="en-US" dirty="0"/>
              <a:t>How </a:t>
            </a:r>
            <a:r>
              <a:rPr lang="en-US" dirty="0" smtClean="0"/>
              <a:t>can </a:t>
            </a:r>
            <a:r>
              <a:rPr lang="en-US" dirty="0"/>
              <a:t>manufacturers navigate the </a:t>
            </a:r>
            <a:r>
              <a:rPr lang="en-US" dirty="0" smtClean="0"/>
              <a:t>opportunities and risks of MBSE?</a:t>
            </a:r>
          </a:p>
          <a:p>
            <a:pPr lvl="0"/>
            <a:endParaRPr lang="en-US" dirty="0">
              <a:solidFill>
                <a:srgbClr val="B2B2B2"/>
              </a:solidFill>
            </a:endParaRPr>
          </a:p>
        </p:txBody>
      </p:sp>
    </p:spTree>
    <p:extLst>
      <p:ext uri="{BB962C8B-B14F-4D97-AF65-F5344CB8AC3E}">
        <p14:creationId xmlns:p14="http://schemas.microsoft.com/office/powerpoint/2010/main" val="395993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Challenge of Evolution</a:t>
            </a:r>
            <a:endParaRPr lang="en-US" dirty="0"/>
          </a:p>
        </p:txBody>
      </p:sp>
      <p:sp>
        <p:nvSpPr>
          <p:cNvPr id="23" name="Rectangle 22"/>
          <p:cNvSpPr/>
          <p:nvPr/>
        </p:nvSpPr>
        <p:spPr bwMode="gray">
          <a:xfrm>
            <a:off x="8563940" y="5804872"/>
            <a:ext cx="1406996" cy="269925"/>
          </a:xfrm>
          <a:prstGeom prst="rect">
            <a:avLst/>
          </a:prstGeom>
        </p:spPr>
        <p:txBody>
          <a:bodyPr wrap="none" lIns="45720" rIns="45720" anchor="t">
            <a:spAutoFit/>
          </a:bodyPr>
          <a:lstStyle/>
          <a:p>
            <a:pPr marL="0" marR="0" algn="l">
              <a:spcBef>
                <a:spcPts val="0"/>
              </a:spcBef>
              <a:spcAft>
                <a:spcPts val="0"/>
              </a:spcAft>
            </a:pPr>
            <a:r>
              <a:rPr lang="en-US" sz="800" dirty="0">
                <a:solidFill>
                  <a:srgbClr val="7F7F7F"/>
                </a:solidFill>
                <a:latin typeface="Arial" panose="020B0604020202020204" pitchFamily="34" charset="0"/>
                <a:ea typeface="Calibri" panose="020F0502020204030204" pitchFamily="34" charset="0"/>
                <a:cs typeface="Times New Roman" panose="02020603050405020304" pitchFamily="18" charset="0"/>
              </a:rPr>
              <a:t>© </a:t>
            </a:r>
            <a:r>
              <a:rPr lang="en-US" sz="800" dirty="0" smtClean="0">
                <a:solidFill>
                  <a:srgbClr val="7F7F7F"/>
                </a:solidFill>
                <a:latin typeface="Arial" panose="020B0604020202020204" pitchFamily="34" charset="0"/>
                <a:ea typeface="Calibri" panose="020F0502020204030204" pitchFamily="34" charset="0"/>
                <a:cs typeface="Times New Roman" panose="02020603050405020304" pitchFamily="18" charset="0"/>
              </a:rPr>
              <a:t>2017 </a:t>
            </a:r>
            <a:r>
              <a:rPr lang="en-US" sz="800" dirty="0">
                <a:solidFill>
                  <a:srgbClr val="7F7F7F"/>
                </a:solidFill>
                <a:latin typeface="Arial" panose="020B0604020202020204" pitchFamily="34" charset="0"/>
                <a:ea typeface="Calibri" panose="020F0502020204030204" pitchFamily="34" charset="0"/>
                <a:cs typeface="Times New Roman" panose="02020603050405020304" pitchFamily="18" charset="0"/>
              </a:rPr>
              <a:t>Gartner, Inc. </a:t>
            </a:r>
            <a:endParaRPr lang="en-US" sz="1100"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Box 23"/>
          <p:cNvSpPr txBox="1"/>
          <p:nvPr/>
        </p:nvSpPr>
        <p:spPr bwMode="gray">
          <a:xfrm rot="16200000">
            <a:off x="1669007" y="3533258"/>
            <a:ext cx="1537280" cy="332400"/>
          </a:xfrm>
          <a:prstGeom prst="rect">
            <a:avLst/>
          </a:prstGeom>
          <a:noFill/>
        </p:spPr>
        <p:txBody>
          <a:bodyPr wrap="none" lIns="0" tIns="0" rIns="0" bIns="0" rtlCol="0">
            <a:spAutoFit/>
          </a:bodyPr>
          <a:lstStyle/>
          <a:p>
            <a:r>
              <a:rPr lang="en-US" b="1" dirty="0" smtClean="0"/>
              <a:t>Magnitude</a:t>
            </a:r>
            <a:endParaRPr lang="en-US" b="1" dirty="0"/>
          </a:p>
        </p:txBody>
      </p:sp>
      <p:cxnSp>
        <p:nvCxnSpPr>
          <p:cNvPr id="25" name="Straight Arrow Connector 24"/>
          <p:cNvCxnSpPr/>
          <p:nvPr/>
        </p:nvCxnSpPr>
        <p:spPr bwMode="gray">
          <a:xfrm flipH="1" flipV="1">
            <a:off x="3038234" y="1720360"/>
            <a:ext cx="0" cy="3646351"/>
          </a:xfrm>
          <a:prstGeom prst="straightConnector1">
            <a:avLst/>
          </a:prstGeom>
          <a:solidFill>
            <a:srgbClr val="00529B"/>
          </a:solidFill>
          <a:ln w="12700" cap="flat" cmpd="sng" algn="ctr">
            <a:solidFill>
              <a:schemeClr val="tx1"/>
            </a:solidFill>
            <a:prstDash val="solid"/>
            <a:round/>
            <a:headEnd type="none" w="med" len="med"/>
            <a:tailEnd type="triangle"/>
          </a:ln>
          <a:effectLst/>
        </p:spPr>
      </p:cxnSp>
      <p:cxnSp>
        <p:nvCxnSpPr>
          <p:cNvPr id="26" name="Straight Arrow Connector 25"/>
          <p:cNvCxnSpPr/>
          <p:nvPr/>
        </p:nvCxnSpPr>
        <p:spPr bwMode="gray">
          <a:xfrm>
            <a:off x="3038234" y="5366711"/>
            <a:ext cx="6763476" cy="0"/>
          </a:xfrm>
          <a:prstGeom prst="straightConnector1">
            <a:avLst/>
          </a:prstGeom>
          <a:solidFill>
            <a:srgbClr val="00529B"/>
          </a:solidFill>
          <a:ln w="12700" cap="flat" cmpd="sng" algn="ctr">
            <a:solidFill>
              <a:schemeClr val="tx1"/>
            </a:solidFill>
            <a:prstDash val="solid"/>
            <a:round/>
            <a:headEnd type="none" w="med" len="med"/>
            <a:tailEnd type="triangle"/>
          </a:ln>
          <a:effectLst/>
        </p:spPr>
      </p:cxnSp>
      <p:sp>
        <p:nvSpPr>
          <p:cNvPr id="27" name="TextBox 26"/>
          <p:cNvSpPr txBox="1"/>
          <p:nvPr/>
        </p:nvSpPr>
        <p:spPr bwMode="gray">
          <a:xfrm>
            <a:off x="6129026" y="5638671"/>
            <a:ext cx="581891" cy="332399"/>
          </a:xfrm>
          <a:prstGeom prst="rect">
            <a:avLst/>
          </a:prstGeom>
          <a:noFill/>
        </p:spPr>
        <p:txBody>
          <a:bodyPr wrap="none" lIns="0" tIns="0" rIns="0" bIns="0" rtlCol="0">
            <a:spAutoFit/>
          </a:bodyPr>
          <a:lstStyle/>
          <a:p>
            <a:r>
              <a:rPr lang="en-US" b="1" dirty="0" smtClean="0"/>
              <a:t>Age</a:t>
            </a:r>
            <a:endParaRPr lang="en-US" b="1" dirty="0"/>
          </a:p>
        </p:txBody>
      </p:sp>
      <p:sp>
        <p:nvSpPr>
          <p:cNvPr id="28" name="TextBox 27"/>
          <p:cNvSpPr txBox="1"/>
          <p:nvPr/>
        </p:nvSpPr>
        <p:spPr bwMode="gray">
          <a:xfrm>
            <a:off x="3216657" y="5453725"/>
            <a:ext cx="617157" cy="332399"/>
          </a:xfrm>
          <a:prstGeom prst="rect">
            <a:avLst/>
          </a:prstGeom>
          <a:noFill/>
        </p:spPr>
        <p:txBody>
          <a:bodyPr wrap="none" lIns="0" tIns="0" rIns="0" bIns="0" rtlCol="0">
            <a:spAutoFit/>
          </a:bodyPr>
          <a:lstStyle/>
          <a:p>
            <a:r>
              <a:rPr lang="en-US" dirty="0" smtClean="0"/>
              <a:t>New</a:t>
            </a:r>
            <a:endParaRPr lang="en-US" dirty="0"/>
          </a:p>
        </p:txBody>
      </p:sp>
      <p:sp>
        <p:nvSpPr>
          <p:cNvPr id="29" name="TextBox 28"/>
          <p:cNvSpPr txBox="1"/>
          <p:nvPr/>
        </p:nvSpPr>
        <p:spPr bwMode="gray">
          <a:xfrm>
            <a:off x="9116267" y="5453725"/>
            <a:ext cx="479298" cy="332399"/>
          </a:xfrm>
          <a:prstGeom prst="rect">
            <a:avLst/>
          </a:prstGeom>
          <a:noFill/>
        </p:spPr>
        <p:txBody>
          <a:bodyPr wrap="none" lIns="0" tIns="0" rIns="0" bIns="0" rtlCol="0">
            <a:spAutoFit/>
          </a:bodyPr>
          <a:lstStyle/>
          <a:p>
            <a:r>
              <a:rPr lang="en-US" dirty="0" smtClean="0"/>
              <a:t>Old</a:t>
            </a:r>
            <a:endParaRPr lang="en-US" dirty="0"/>
          </a:p>
        </p:txBody>
      </p:sp>
      <p:sp>
        <p:nvSpPr>
          <p:cNvPr id="30" name="TextBox 29"/>
          <p:cNvSpPr txBox="1"/>
          <p:nvPr/>
        </p:nvSpPr>
        <p:spPr bwMode="gray">
          <a:xfrm>
            <a:off x="2335085" y="1908656"/>
            <a:ext cx="634789" cy="332399"/>
          </a:xfrm>
          <a:prstGeom prst="rect">
            <a:avLst/>
          </a:prstGeom>
          <a:noFill/>
        </p:spPr>
        <p:txBody>
          <a:bodyPr wrap="none" lIns="0" tIns="0" rIns="0" bIns="0" rtlCol="0">
            <a:spAutoFit/>
          </a:bodyPr>
          <a:lstStyle/>
          <a:p>
            <a:r>
              <a:rPr lang="en-US" dirty="0" smtClean="0"/>
              <a:t>High</a:t>
            </a:r>
            <a:endParaRPr lang="en-US" dirty="0"/>
          </a:p>
        </p:txBody>
      </p:sp>
      <p:sp>
        <p:nvSpPr>
          <p:cNvPr id="31" name="TextBox 30"/>
          <p:cNvSpPr txBox="1"/>
          <p:nvPr/>
        </p:nvSpPr>
        <p:spPr bwMode="gray">
          <a:xfrm>
            <a:off x="2422826" y="4956021"/>
            <a:ext cx="565862" cy="332399"/>
          </a:xfrm>
          <a:prstGeom prst="rect">
            <a:avLst/>
          </a:prstGeom>
          <a:noFill/>
        </p:spPr>
        <p:txBody>
          <a:bodyPr wrap="none" lIns="0" tIns="0" rIns="0" bIns="0" rtlCol="0">
            <a:spAutoFit/>
          </a:bodyPr>
          <a:lstStyle/>
          <a:p>
            <a:r>
              <a:rPr lang="en-US" dirty="0" smtClean="0"/>
              <a:t>Low</a:t>
            </a:r>
            <a:endParaRPr lang="en-US" dirty="0"/>
          </a:p>
        </p:txBody>
      </p:sp>
      <p:grpSp>
        <p:nvGrpSpPr>
          <p:cNvPr id="42" name="Group 41"/>
          <p:cNvGrpSpPr/>
          <p:nvPr/>
        </p:nvGrpSpPr>
        <p:grpSpPr>
          <a:xfrm>
            <a:off x="3370712" y="2038532"/>
            <a:ext cx="6142538" cy="3278268"/>
            <a:chOff x="3370712" y="2038532"/>
            <a:chExt cx="6142538" cy="3278268"/>
          </a:xfrm>
        </p:grpSpPr>
        <p:sp>
          <p:nvSpPr>
            <p:cNvPr id="32" name="Freeform 31"/>
            <p:cNvSpPr/>
            <p:nvPr/>
          </p:nvSpPr>
          <p:spPr bwMode="gray">
            <a:xfrm>
              <a:off x="3370712" y="2038532"/>
              <a:ext cx="6142538" cy="2848173"/>
            </a:xfrm>
            <a:custGeom>
              <a:avLst/>
              <a:gdLst>
                <a:gd name="connsiteX0" fmla="*/ 0 w 8504904"/>
                <a:gd name="connsiteY0" fmla="*/ 0 h 2379627"/>
                <a:gd name="connsiteX1" fmla="*/ 511278 w 8504904"/>
                <a:gd name="connsiteY1" fmla="*/ 1052051 h 2379627"/>
                <a:gd name="connsiteX2" fmla="*/ 1809136 w 8504904"/>
                <a:gd name="connsiteY2" fmla="*/ 1848464 h 2379627"/>
                <a:gd name="connsiteX3" fmla="*/ 3795252 w 8504904"/>
                <a:gd name="connsiteY3" fmla="*/ 2340077 h 2379627"/>
                <a:gd name="connsiteX4" fmla="*/ 5358581 w 8504904"/>
                <a:gd name="connsiteY4" fmla="*/ 2330245 h 2379627"/>
                <a:gd name="connsiteX5" fmla="*/ 7826478 w 8504904"/>
                <a:gd name="connsiteY5" fmla="*/ 2172929 h 2379627"/>
                <a:gd name="connsiteX6" fmla="*/ 8504904 w 8504904"/>
                <a:gd name="connsiteY6" fmla="*/ 2123767 h 2379627"/>
                <a:gd name="connsiteX0" fmla="*/ 0 w 8504904"/>
                <a:gd name="connsiteY0" fmla="*/ 0 h 2354830"/>
                <a:gd name="connsiteX1" fmla="*/ 511278 w 8504904"/>
                <a:gd name="connsiteY1" fmla="*/ 1052051 h 2354830"/>
                <a:gd name="connsiteX2" fmla="*/ 1779639 w 8504904"/>
                <a:gd name="connsiteY2" fmla="*/ 2222090 h 2354830"/>
                <a:gd name="connsiteX3" fmla="*/ 3795252 w 8504904"/>
                <a:gd name="connsiteY3" fmla="*/ 2340077 h 2354830"/>
                <a:gd name="connsiteX4" fmla="*/ 5358581 w 8504904"/>
                <a:gd name="connsiteY4" fmla="*/ 2330245 h 2354830"/>
                <a:gd name="connsiteX5" fmla="*/ 7826478 w 8504904"/>
                <a:gd name="connsiteY5" fmla="*/ 2172929 h 2354830"/>
                <a:gd name="connsiteX6" fmla="*/ 8504904 w 8504904"/>
                <a:gd name="connsiteY6" fmla="*/ 2123767 h 2354830"/>
                <a:gd name="connsiteX0" fmla="*/ 0 w 8504904"/>
                <a:gd name="connsiteY0" fmla="*/ 0 h 2714454"/>
                <a:gd name="connsiteX1" fmla="*/ 511278 w 8504904"/>
                <a:gd name="connsiteY1" fmla="*/ 1052051 h 2714454"/>
                <a:gd name="connsiteX2" fmla="*/ 1779639 w 8504904"/>
                <a:gd name="connsiteY2" fmla="*/ 2222090 h 2714454"/>
                <a:gd name="connsiteX3" fmla="*/ 3559278 w 8504904"/>
                <a:gd name="connsiteY3" fmla="*/ 2713703 h 2714454"/>
                <a:gd name="connsiteX4" fmla="*/ 5358581 w 8504904"/>
                <a:gd name="connsiteY4" fmla="*/ 2330245 h 2714454"/>
                <a:gd name="connsiteX5" fmla="*/ 7826478 w 8504904"/>
                <a:gd name="connsiteY5" fmla="*/ 2172929 h 2714454"/>
                <a:gd name="connsiteX6" fmla="*/ 8504904 w 8504904"/>
                <a:gd name="connsiteY6" fmla="*/ 2123767 h 2714454"/>
                <a:gd name="connsiteX0" fmla="*/ 0 w 8504904"/>
                <a:gd name="connsiteY0" fmla="*/ 0 h 3227527"/>
                <a:gd name="connsiteX1" fmla="*/ 511278 w 8504904"/>
                <a:gd name="connsiteY1" fmla="*/ 1052051 h 3227527"/>
                <a:gd name="connsiteX2" fmla="*/ 1779639 w 8504904"/>
                <a:gd name="connsiteY2" fmla="*/ 2222090 h 3227527"/>
                <a:gd name="connsiteX3" fmla="*/ 3559278 w 8504904"/>
                <a:gd name="connsiteY3" fmla="*/ 2713703 h 3227527"/>
                <a:gd name="connsiteX4" fmla="*/ 5102942 w 8504904"/>
                <a:gd name="connsiteY4" fmla="*/ 3215149 h 3227527"/>
                <a:gd name="connsiteX5" fmla="*/ 7826478 w 8504904"/>
                <a:gd name="connsiteY5" fmla="*/ 2172929 h 3227527"/>
                <a:gd name="connsiteX6" fmla="*/ 8504904 w 8504904"/>
                <a:gd name="connsiteY6" fmla="*/ 2123767 h 3227527"/>
                <a:gd name="connsiteX0" fmla="*/ 0 w 8504904"/>
                <a:gd name="connsiteY0" fmla="*/ 0 h 3331538"/>
                <a:gd name="connsiteX1" fmla="*/ 511278 w 8504904"/>
                <a:gd name="connsiteY1" fmla="*/ 1052051 h 3331538"/>
                <a:gd name="connsiteX2" fmla="*/ 1779639 w 8504904"/>
                <a:gd name="connsiteY2" fmla="*/ 2222090 h 3331538"/>
                <a:gd name="connsiteX3" fmla="*/ 3559278 w 8504904"/>
                <a:gd name="connsiteY3" fmla="*/ 2713703 h 3331538"/>
                <a:gd name="connsiteX4" fmla="*/ 5102942 w 8504904"/>
                <a:gd name="connsiteY4" fmla="*/ 3215149 h 3331538"/>
                <a:gd name="connsiteX5" fmla="*/ 7177549 w 8504904"/>
                <a:gd name="connsiteY5" fmla="*/ 3234813 h 3331538"/>
                <a:gd name="connsiteX6" fmla="*/ 8504904 w 8504904"/>
                <a:gd name="connsiteY6" fmla="*/ 2123767 h 3331538"/>
                <a:gd name="connsiteX0" fmla="*/ 0 w 8396749"/>
                <a:gd name="connsiteY0" fmla="*/ 0 h 3260534"/>
                <a:gd name="connsiteX1" fmla="*/ 511278 w 8396749"/>
                <a:gd name="connsiteY1" fmla="*/ 1052051 h 3260534"/>
                <a:gd name="connsiteX2" fmla="*/ 1779639 w 8396749"/>
                <a:gd name="connsiteY2" fmla="*/ 2222090 h 3260534"/>
                <a:gd name="connsiteX3" fmla="*/ 3559278 w 8396749"/>
                <a:gd name="connsiteY3" fmla="*/ 2713703 h 3260534"/>
                <a:gd name="connsiteX4" fmla="*/ 5102942 w 8396749"/>
                <a:gd name="connsiteY4" fmla="*/ 3215149 h 3260534"/>
                <a:gd name="connsiteX5" fmla="*/ 7177549 w 8396749"/>
                <a:gd name="connsiteY5" fmla="*/ 3234813 h 3260534"/>
                <a:gd name="connsiteX6" fmla="*/ 8396749 w 8396749"/>
                <a:gd name="connsiteY6" fmla="*/ 3195483 h 3260534"/>
                <a:gd name="connsiteX0" fmla="*/ 0 w 8396749"/>
                <a:gd name="connsiteY0" fmla="*/ 0 h 3510163"/>
                <a:gd name="connsiteX1" fmla="*/ 511278 w 8396749"/>
                <a:gd name="connsiteY1" fmla="*/ 1052051 h 3510163"/>
                <a:gd name="connsiteX2" fmla="*/ 1779639 w 8396749"/>
                <a:gd name="connsiteY2" fmla="*/ 2222090 h 3510163"/>
                <a:gd name="connsiteX3" fmla="*/ 3559278 w 8396749"/>
                <a:gd name="connsiteY3" fmla="*/ 2713703 h 3510163"/>
                <a:gd name="connsiteX4" fmla="*/ 5102942 w 8396749"/>
                <a:gd name="connsiteY4" fmla="*/ 3215149 h 3510163"/>
                <a:gd name="connsiteX5" fmla="*/ 7059561 w 8396749"/>
                <a:gd name="connsiteY5" fmla="*/ 3510116 h 3510163"/>
                <a:gd name="connsiteX6" fmla="*/ 8396749 w 8396749"/>
                <a:gd name="connsiteY6" fmla="*/ 3195483 h 3510163"/>
                <a:gd name="connsiteX0" fmla="*/ 0 w 8170607"/>
                <a:gd name="connsiteY0" fmla="*/ 0 h 3640244"/>
                <a:gd name="connsiteX1" fmla="*/ 511278 w 8170607"/>
                <a:gd name="connsiteY1" fmla="*/ 1052051 h 3640244"/>
                <a:gd name="connsiteX2" fmla="*/ 1779639 w 8170607"/>
                <a:gd name="connsiteY2" fmla="*/ 2222090 h 3640244"/>
                <a:gd name="connsiteX3" fmla="*/ 3559278 w 8170607"/>
                <a:gd name="connsiteY3" fmla="*/ 2713703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40244"/>
                <a:gd name="connsiteX1" fmla="*/ 501446 w 8170607"/>
                <a:gd name="connsiteY1" fmla="*/ 1091380 h 3640244"/>
                <a:gd name="connsiteX2" fmla="*/ 1779639 w 8170607"/>
                <a:gd name="connsiteY2" fmla="*/ 2222090 h 3640244"/>
                <a:gd name="connsiteX3" fmla="*/ 3559278 w 8170607"/>
                <a:gd name="connsiteY3" fmla="*/ 2713703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40244"/>
                <a:gd name="connsiteX1" fmla="*/ 501446 w 8170607"/>
                <a:gd name="connsiteY1" fmla="*/ 1091380 h 3640244"/>
                <a:gd name="connsiteX2" fmla="*/ 1779639 w 8170607"/>
                <a:gd name="connsiteY2" fmla="*/ 2340077 h 3640244"/>
                <a:gd name="connsiteX3" fmla="*/ 3559278 w 8170607"/>
                <a:gd name="connsiteY3" fmla="*/ 2713703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40244"/>
                <a:gd name="connsiteX1" fmla="*/ 501446 w 8170607"/>
                <a:gd name="connsiteY1" fmla="*/ 1091380 h 3640244"/>
                <a:gd name="connsiteX2" fmla="*/ 1779639 w 8170607"/>
                <a:gd name="connsiteY2" fmla="*/ 2340077 h 3640244"/>
                <a:gd name="connsiteX3" fmla="*/ 3500285 w 8170607"/>
                <a:gd name="connsiteY3" fmla="*/ 2969342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39681"/>
                <a:gd name="connsiteX1" fmla="*/ 501446 w 8170607"/>
                <a:gd name="connsiteY1" fmla="*/ 1091380 h 3639681"/>
                <a:gd name="connsiteX2" fmla="*/ 1779639 w 8170607"/>
                <a:gd name="connsiteY2" fmla="*/ 2340077 h 3639681"/>
                <a:gd name="connsiteX3" fmla="*/ 3500285 w 8170607"/>
                <a:gd name="connsiteY3" fmla="*/ 2969342 h 3639681"/>
                <a:gd name="connsiteX4" fmla="*/ 5122606 w 8170607"/>
                <a:gd name="connsiteY4" fmla="*/ 3392130 h 3639681"/>
                <a:gd name="connsiteX5" fmla="*/ 7059561 w 8170607"/>
                <a:gd name="connsiteY5" fmla="*/ 3510116 h 3639681"/>
                <a:gd name="connsiteX6" fmla="*/ 8170607 w 8170607"/>
                <a:gd name="connsiteY6" fmla="*/ 3637934 h 3639681"/>
                <a:gd name="connsiteX0" fmla="*/ 0 w 8170607"/>
                <a:gd name="connsiteY0" fmla="*/ 0 h 3699324"/>
                <a:gd name="connsiteX1" fmla="*/ 501446 w 8170607"/>
                <a:gd name="connsiteY1" fmla="*/ 1091380 h 3699324"/>
                <a:gd name="connsiteX2" fmla="*/ 1779639 w 8170607"/>
                <a:gd name="connsiteY2" fmla="*/ 2340077 h 3699324"/>
                <a:gd name="connsiteX3" fmla="*/ 3500285 w 8170607"/>
                <a:gd name="connsiteY3" fmla="*/ 2969342 h 3699324"/>
                <a:gd name="connsiteX4" fmla="*/ 5122606 w 8170607"/>
                <a:gd name="connsiteY4" fmla="*/ 3392130 h 3699324"/>
                <a:gd name="connsiteX5" fmla="*/ 6931742 w 8170607"/>
                <a:gd name="connsiteY5" fmla="*/ 3687097 h 3699324"/>
                <a:gd name="connsiteX6" fmla="*/ 8170607 w 8170607"/>
                <a:gd name="connsiteY6" fmla="*/ 3637934 h 3699324"/>
                <a:gd name="connsiteX0" fmla="*/ 0 w 8131278"/>
                <a:gd name="connsiteY0" fmla="*/ 0 h 3769945"/>
                <a:gd name="connsiteX1" fmla="*/ 501446 w 8131278"/>
                <a:gd name="connsiteY1" fmla="*/ 1091380 h 3769945"/>
                <a:gd name="connsiteX2" fmla="*/ 1779639 w 8131278"/>
                <a:gd name="connsiteY2" fmla="*/ 2340077 h 3769945"/>
                <a:gd name="connsiteX3" fmla="*/ 3500285 w 8131278"/>
                <a:gd name="connsiteY3" fmla="*/ 2969342 h 3769945"/>
                <a:gd name="connsiteX4" fmla="*/ 5122606 w 8131278"/>
                <a:gd name="connsiteY4" fmla="*/ 3392130 h 3769945"/>
                <a:gd name="connsiteX5" fmla="*/ 6931742 w 8131278"/>
                <a:gd name="connsiteY5" fmla="*/ 3687097 h 3769945"/>
                <a:gd name="connsiteX6" fmla="*/ 8131278 w 8131278"/>
                <a:gd name="connsiteY6" fmla="*/ 3765753 h 3769945"/>
                <a:gd name="connsiteX0" fmla="*/ 0 w 8131278"/>
                <a:gd name="connsiteY0" fmla="*/ 0 h 3769945"/>
                <a:gd name="connsiteX1" fmla="*/ 501446 w 8131278"/>
                <a:gd name="connsiteY1" fmla="*/ 1091380 h 3769945"/>
                <a:gd name="connsiteX2" fmla="*/ 1838632 w 8131278"/>
                <a:gd name="connsiteY2" fmla="*/ 2281084 h 3769945"/>
                <a:gd name="connsiteX3" fmla="*/ 3500285 w 8131278"/>
                <a:gd name="connsiteY3" fmla="*/ 2969342 h 3769945"/>
                <a:gd name="connsiteX4" fmla="*/ 5122606 w 8131278"/>
                <a:gd name="connsiteY4" fmla="*/ 3392130 h 3769945"/>
                <a:gd name="connsiteX5" fmla="*/ 6931742 w 8131278"/>
                <a:gd name="connsiteY5" fmla="*/ 3687097 h 3769945"/>
                <a:gd name="connsiteX6" fmla="*/ 8131278 w 8131278"/>
                <a:gd name="connsiteY6" fmla="*/ 3765753 h 3769945"/>
                <a:gd name="connsiteX0" fmla="*/ 0 w 8131278"/>
                <a:gd name="connsiteY0" fmla="*/ 0 h 3769945"/>
                <a:gd name="connsiteX1" fmla="*/ 501446 w 8131278"/>
                <a:gd name="connsiteY1" fmla="*/ 1091380 h 3769945"/>
                <a:gd name="connsiteX2" fmla="*/ 1838632 w 8131278"/>
                <a:gd name="connsiteY2" fmla="*/ 2281084 h 3769945"/>
                <a:gd name="connsiteX3" fmla="*/ 3490453 w 8131278"/>
                <a:gd name="connsiteY3" fmla="*/ 3008671 h 3769945"/>
                <a:gd name="connsiteX4" fmla="*/ 5122606 w 8131278"/>
                <a:gd name="connsiteY4" fmla="*/ 3392130 h 3769945"/>
                <a:gd name="connsiteX5" fmla="*/ 6931742 w 8131278"/>
                <a:gd name="connsiteY5" fmla="*/ 3687097 h 3769945"/>
                <a:gd name="connsiteX6" fmla="*/ 8131278 w 8131278"/>
                <a:gd name="connsiteY6" fmla="*/ 3765753 h 376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31278" h="3769945">
                  <a:moveTo>
                    <a:pt x="0" y="0"/>
                  </a:moveTo>
                  <a:cubicBezTo>
                    <a:pt x="104877" y="371987"/>
                    <a:pt x="195007" y="711199"/>
                    <a:pt x="501446" y="1091380"/>
                  </a:cubicBezTo>
                  <a:cubicBezTo>
                    <a:pt x="807885" y="1471561"/>
                    <a:pt x="1340464" y="1961535"/>
                    <a:pt x="1838632" y="2281084"/>
                  </a:cubicBezTo>
                  <a:cubicBezTo>
                    <a:pt x="2336800" y="2600633"/>
                    <a:pt x="2943124" y="2823497"/>
                    <a:pt x="3490453" y="3008671"/>
                  </a:cubicBezTo>
                  <a:cubicBezTo>
                    <a:pt x="4037782" y="3193845"/>
                    <a:pt x="4549058" y="3279059"/>
                    <a:pt x="5122606" y="3392130"/>
                  </a:cubicBezTo>
                  <a:cubicBezTo>
                    <a:pt x="5696154" y="3505201"/>
                    <a:pt x="6430297" y="3624827"/>
                    <a:pt x="6931742" y="3687097"/>
                  </a:cubicBezTo>
                  <a:cubicBezTo>
                    <a:pt x="7433187" y="3749367"/>
                    <a:pt x="7905136" y="3782140"/>
                    <a:pt x="8131278" y="3765753"/>
                  </a:cubicBezTo>
                </a:path>
              </a:pathLst>
            </a:custGeom>
            <a:noFill/>
            <a:ln w="28575" cap="flat" cmpd="sng" algn="ctr">
              <a:solidFill>
                <a:srgbClr val="00529B"/>
              </a:solidFill>
              <a:prstDash val="solid"/>
              <a:round/>
              <a:headEnd type="none" w="med" len="med"/>
              <a:tailEnd type="triangle" w="med" len="med"/>
            </a:ln>
            <a:effectLst/>
          </p:spPr>
          <p:txBody>
            <a:bodyPr rtlCol="0" anchor="ctr"/>
            <a:lstStyle/>
            <a:p>
              <a:pPr algn="ctr"/>
              <a:endParaRPr lang="en-US" sz="1000" dirty="0"/>
            </a:p>
          </p:txBody>
        </p:sp>
        <p:sp>
          <p:nvSpPr>
            <p:cNvPr id="33" name="TextBox 32"/>
            <p:cNvSpPr txBox="1"/>
            <p:nvPr/>
          </p:nvSpPr>
          <p:spPr bwMode="gray">
            <a:xfrm>
              <a:off x="5661610" y="4652004"/>
              <a:ext cx="2824492" cy="664796"/>
            </a:xfrm>
            <a:prstGeom prst="rect">
              <a:avLst/>
            </a:prstGeom>
            <a:noFill/>
          </p:spPr>
          <p:txBody>
            <a:bodyPr wrap="none" lIns="0" tIns="0" rIns="0" bIns="0" rtlCol="0">
              <a:spAutoFit/>
            </a:bodyPr>
            <a:lstStyle/>
            <a:p>
              <a:r>
                <a:rPr lang="en-US" dirty="0" smtClean="0">
                  <a:solidFill>
                    <a:srgbClr val="00529B"/>
                  </a:solidFill>
                </a:rPr>
                <a:t>Flexibility to</a:t>
              </a:r>
              <a:br>
                <a:rPr lang="en-US" dirty="0" smtClean="0">
                  <a:solidFill>
                    <a:srgbClr val="00529B"/>
                  </a:solidFill>
                </a:rPr>
              </a:br>
              <a:r>
                <a:rPr lang="en-US" dirty="0" smtClean="0">
                  <a:solidFill>
                    <a:srgbClr val="00529B"/>
                  </a:solidFill>
                </a:rPr>
                <a:t>Adapt/Adjust/Update</a:t>
              </a:r>
              <a:endParaRPr lang="en-US" dirty="0">
                <a:solidFill>
                  <a:srgbClr val="00529B"/>
                </a:solidFill>
              </a:endParaRPr>
            </a:p>
          </p:txBody>
        </p:sp>
      </p:grpSp>
      <p:grpSp>
        <p:nvGrpSpPr>
          <p:cNvPr id="41" name="Group 40"/>
          <p:cNvGrpSpPr/>
          <p:nvPr/>
        </p:nvGrpSpPr>
        <p:grpSpPr>
          <a:xfrm>
            <a:off x="3370712" y="1896226"/>
            <a:ext cx="6142538" cy="2848173"/>
            <a:chOff x="3370712" y="1896226"/>
            <a:chExt cx="6142538" cy="2848173"/>
          </a:xfrm>
        </p:grpSpPr>
        <p:sp>
          <p:nvSpPr>
            <p:cNvPr id="34" name="Freeform 33"/>
            <p:cNvSpPr/>
            <p:nvPr/>
          </p:nvSpPr>
          <p:spPr bwMode="gray">
            <a:xfrm flipH="1">
              <a:off x="3370712" y="1896226"/>
              <a:ext cx="6142538" cy="2848173"/>
            </a:xfrm>
            <a:custGeom>
              <a:avLst/>
              <a:gdLst>
                <a:gd name="connsiteX0" fmla="*/ 0 w 8504904"/>
                <a:gd name="connsiteY0" fmla="*/ 0 h 2379627"/>
                <a:gd name="connsiteX1" fmla="*/ 511278 w 8504904"/>
                <a:gd name="connsiteY1" fmla="*/ 1052051 h 2379627"/>
                <a:gd name="connsiteX2" fmla="*/ 1809136 w 8504904"/>
                <a:gd name="connsiteY2" fmla="*/ 1848464 h 2379627"/>
                <a:gd name="connsiteX3" fmla="*/ 3795252 w 8504904"/>
                <a:gd name="connsiteY3" fmla="*/ 2340077 h 2379627"/>
                <a:gd name="connsiteX4" fmla="*/ 5358581 w 8504904"/>
                <a:gd name="connsiteY4" fmla="*/ 2330245 h 2379627"/>
                <a:gd name="connsiteX5" fmla="*/ 7826478 w 8504904"/>
                <a:gd name="connsiteY5" fmla="*/ 2172929 h 2379627"/>
                <a:gd name="connsiteX6" fmla="*/ 8504904 w 8504904"/>
                <a:gd name="connsiteY6" fmla="*/ 2123767 h 2379627"/>
                <a:gd name="connsiteX0" fmla="*/ 0 w 8504904"/>
                <a:gd name="connsiteY0" fmla="*/ 0 h 2354830"/>
                <a:gd name="connsiteX1" fmla="*/ 511278 w 8504904"/>
                <a:gd name="connsiteY1" fmla="*/ 1052051 h 2354830"/>
                <a:gd name="connsiteX2" fmla="*/ 1779639 w 8504904"/>
                <a:gd name="connsiteY2" fmla="*/ 2222090 h 2354830"/>
                <a:gd name="connsiteX3" fmla="*/ 3795252 w 8504904"/>
                <a:gd name="connsiteY3" fmla="*/ 2340077 h 2354830"/>
                <a:gd name="connsiteX4" fmla="*/ 5358581 w 8504904"/>
                <a:gd name="connsiteY4" fmla="*/ 2330245 h 2354830"/>
                <a:gd name="connsiteX5" fmla="*/ 7826478 w 8504904"/>
                <a:gd name="connsiteY5" fmla="*/ 2172929 h 2354830"/>
                <a:gd name="connsiteX6" fmla="*/ 8504904 w 8504904"/>
                <a:gd name="connsiteY6" fmla="*/ 2123767 h 2354830"/>
                <a:gd name="connsiteX0" fmla="*/ 0 w 8504904"/>
                <a:gd name="connsiteY0" fmla="*/ 0 h 2714454"/>
                <a:gd name="connsiteX1" fmla="*/ 511278 w 8504904"/>
                <a:gd name="connsiteY1" fmla="*/ 1052051 h 2714454"/>
                <a:gd name="connsiteX2" fmla="*/ 1779639 w 8504904"/>
                <a:gd name="connsiteY2" fmla="*/ 2222090 h 2714454"/>
                <a:gd name="connsiteX3" fmla="*/ 3559278 w 8504904"/>
                <a:gd name="connsiteY3" fmla="*/ 2713703 h 2714454"/>
                <a:gd name="connsiteX4" fmla="*/ 5358581 w 8504904"/>
                <a:gd name="connsiteY4" fmla="*/ 2330245 h 2714454"/>
                <a:gd name="connsiteX5" fmla="*/ 7826478 w 8504904"/>
                <a:gd name="connsiteY5" fmla="*/ 2172929 h 2714454"/>
                <a:gd name="connsiteX6" fmla="*/ 8504904 w 8504904"/>
                <a:gd name="connsiteY6" fmla="*/ 2123767 h 2714454"/>
                <a:gd name="connsiteX0" fmla="*/ 0 w 8504904"/>
                <a:gd name="connsiteY0" fmla="*/ 0 h 3227527"/>
                <a:gd name="connsiteX1" fmla="*/ 511278 w 8504904"/>
                <a:gd name="connsiteY1" fmla="*/ 1052051 h 3227527"/>
                <a:gd name="connsiteX2" fmla="*/ 1779639 w 8504904"/>
                <a:gd name="connsiteY2" fmla="*/ 2222090 h 3227527"/>
                <a:gd name="connsiteX3" fmla="*/ 3559278 w 8504904"/>
                <a:gd name="connsiteY3" fmla="*/ 2713703 h 3227527"/>
                <a:gd name="connsiteX4" fmla="*/ 5102942 w 8504904"/>
                <a:gd name="connsiteY4" fmla="*/ 3215149 h 3227527"/>
                <a:gd name="connsiteX5" fmla="*/ 7826478 w 8504904"/>
                <a:gd name="connsiteY5" fmla="*/ 2172929 h 3227527"/>
                <a:gd name="connsiteX6" fmla="*/ 8504904 w 8504904"/>
                <a:gd name="connsiteY6" fmla="*/ 2123767 h 3227527"/>
                <a:gd name="connsiteX0" fmla="*/ 0 w 8504904"/>
                <a:gd name="connsiteY0" fmla="*/ 0 h 3331538"/>
                <a:gd name="connsiteX1" fmla="*/ 511278 w 8504904"/>
                <a:gd name="connsiteY1" fmla="*/ 1052051 h 3331538"/>
                <a:gd name="connsiteX2" fmla="*/ 1779639 w 8504904"/>
                <a:gd name="connsiteY2" fmla="*/ 2222090 h 3331538"/>
                <a:gd name="connsiteX3" fmla="*/ 3559278 w 8504904"/>
                <a:gd name="connsiteY3" fmla="*/ 2713703 h 3331538"/>
                <a:gd name="connsiteX4" fmla="*/ 5102942 w 8504904"/>
                <a:gd name="connsiteY4" fmla="*/ 3215149 h 3331538"/>
                <a:gd name="connsiteX5" fmla="*/ 7177549 w 8504904"/>
                <a:gd name="connsiteY5" fmla="*/ 3234813 h 3331538"/>
                <a:gd name="connsiteX6" fmla="*/ 8504904 w 8504904"/>
                <a:gd name="connsiteY6" fmla="*/ 2123767 h 3331538"/>
                <a:gd name="connsiteX0" fmla="*/ 0 w 8396749"/>
                <a:gd name="connsiteY0" fmla="*/ 0 h 3260534"/>
                <a:gd name="connsiteX1" fmla="*/ 511278 w 8396749"/>
                <a:gd name="connsiteY1" fmla="*/ 1052051 h 3260534"/>
                <a:gd name="connsiteX2" fmla="*/ 1779639 w 8396749"/>
                <a:gd name="connsiteY2" fmla="*/ 2222090 h 3260534"/>
                <a:gd name="connsiteX3" fmla="*/ 3559278 w 8396749"/>
                <a:gd name="connsiteY3" fmla="*/ 2713703 h 3260534"/>
                <a:gd name="connsiteX4" fmla="*/ 5102942 w 8396749"/>
                <a:gd name="connsiteY4" fmla="*/ 3215149 h 3260534"/>
                <a:gd name="connsiteX5" fmla="*/ 7177549 w 8396749"/>
                <a:gd name="connsiteY5" fmla="*/ 3234813 h 3260534"/>
                <a:gd name="connsiteX6" fmla="*/ 8396749 w 8396749"/>
                <a:gd name="connsiteY6" fmla="*/ 3195483 h 3260534"/>
                <a:gd name="connsiteX0" fmla="*/ 0 w 8396749"/>
                <a:gd name="connsiteY0" fmla="*/ 0 h 3510163"/>
                <a:gd name="connsiteX1" fmla="*/ 511278 w 8396749"/>
                <a:gd name="connsiteY1" fmla="*/ 1052051 h 3510163"/>
                <a:gd name="connsiteX2" fmla="*/ 1779639 w 8396749"/>
                <a:gd name="connsiteY2" fmla="*/ 2222090 h 3510163"/>
                <a:gd name="connsiteX3" fmla="*/ 3559278 w 8396749"/>
                <a:gd name="connsiteY3" fmla="*/ 2713703 h 3510163"/>
                <a:gd name="connsiteX4" fmla="*/ 5102942 w 8396749"/>
                <a:gd name="connsiteY4" fmla="*/ 3215149 h 3510163"/>
                <a:gd name="connsiteX5" fmla="*/ 7059561 w 8396749"/>
                <a:gd name="connsiteY5" fmla="*/ 3510116 h 3510163"/>
                <a:gd name="connsiteX6" fmla="*/ 8396749 w 8396749"/>
                <a:gd name="connsiteY6" fmla="*/ 3195483 h 3510163"/>
                <a:gd name="connsiteX0" fmla="*/ 0 w 8170607"/>
                <a:gd name="connsiteY0" fmla="*/ 0 h 3640244"/>
                <a:gd name="connsiteX1" fmla="*/ 511278 w 8170607"/>
                <a:gd name="connsiteY1" fmla="*/ 1052051 h 3640244"/>
                <a:gd name="connsiteX2" fmla="*/ 1779639 w 8170607"/>
                <a:gd name="connsiteY2" fmla="*/ 2222090 h 3640244"/>
                <a:gd name="connsiteX3" fmla="*/ 3559278 w 8170607"/>
                <a:gd name="connsiteY3" fmla="*/ 2713703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40244"/>
                <a:gd name="connsiteX1" fmla="*/ 501446 w 8170607"/>
                <a:gd name="connsiteY1" fmla="*/ 1091380 h 3640244"/>
                <a:gd name="connsiteX2" fmla="*/ 1779639 w 8170607"/>
                <a:gd name="connsiteY2" fmla="*/ 2222090 h 3640244"/>
                <a:gd name="connsiteX3" fmla="*/ 3559278 w 8170607"/>
                <a:gd name="connsiteY3" fmla="*/ 2713703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40244"/>
                <a:gd name="connsiteX1" fmla="*/ 501446 w 8170607"/>
                <a:gd name="connsiteY1" fmla="*/ 1091380 h 3640244"/>
                <a:gd name="connsiteX2" fmla="*/ 1779639 w 8170607"/>
                <a:gd name="connsiteY2" fmla="*/ 2340077 h 3640244"/>
                <a:gd name="connsiteX3" fmla="*/ 3559278 w 8170607"/>
                <a:gd name="connsiteY3" fmla="*/ 2713703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40244"/>
                <a:gd name="connsiteX1" fmla="*/ 501446 w 8170607"/>
                <a:gd name="connsiteY1" fmla="*/ 1091380 h 3640244"/>
                <a:gd name="connsiteX2" fmla="*/ 1779639 w 8170607"/>
                <a:gd name="connsiteY2" fmla="*/ 2340077 h 3640244"/>
                <a:gd name="connsiteX3" fmla="*/ 3500285 w 8170607"/>
                <a:gd name="connsiteY3" fmla="*/ 2969342 h 3640244"/>
                <a:gd name="connsiteX4" fmla="*/ 5102942 w 8170607"/>
                <a:gd name="connsiteY4" fmla="*/ 3215149 h 3640244"/>
                <a:gd name="connsiteX5" fmla="*/ 7059561 w 8170607"/>
                <a:gd name="connsiteY5" fmla="*/ 3510116 h 3640244"/>
                <a:gd name="connsiteX6" fmla="*/ 8170607 w 8170607"/>
                <a:gd name="connsiteY6" fmla="*/ 3637934 h 3640244"/>
                <a:gd name="connsiteX0" fmla="*/ 0 w 8170607"/>
                <a:gd name="connsiteY0" fmla="*/ 0 h 3639681"/>
                <a:gd name="connsiteX1" fmla="*/ 501446 w 8170607"/>
                <a:gd name="connsiteY1" fmla="*/ 1091380 h 3639681"/>
                <a:gd name="connsiteX2" fmla="*/ 1779639 w 8170607"/>
                <a:gd name="connsiteY2" fmla="*/ 2340077 h 3639681"/>
                <a:gd name="connsiteX3" fmla="*/ 3500285 w 8170607"/>
                <a:gd name="connsiteY3" fmla="*/ 2969342 h 3639681"/>
                <a:gd name="connsiteX4" fmla="*/ 5122606 w 8170607"/>
                <a:gd name="connsiteY4" fmla="*/ 3392130 h 3639681"/>
                <a:gd name="connsiteX5" fmla="*/ 7059561 w 8170607"/>
                <a:gd name="connsiteY5" fmla="*/ 3510116 h 3639681"/>
                <a:gd name="connsiteX6" fmla="*/ 8170607 w 8170607"/>
                <a:gd name="connsiteY6" fmla="*/ 3637934 h 3639681"/>
                <a:gd name="connsiteX0" fmla="*/ 0 w 8170607"/>
                <a:gd name="connsiteY0" fmla="*/ 0 h 3699324"/>
                <a:gd name="connsiteX1" fmla="*/ 501446 w 8170607"/>
                <a:gd name="connsiteY1" fmla="*/ 1091380 h 3699324"/>
                <a:gd name="connsiteX2" fmla="*/ 1779639 w 8170607"/>
                <a:gd name="connsiteY2" fmla="*/ 2340077 h 3699324"/>
                <a:gd name="connsiteX3" fmla="*/ 3500285 w 8170607"/>
                <a:gd name="connsiteY3" fmla="*/ 2969342 h 3699324"/>
                <a:gd name="connsiteX4" fmla="*/ 5122606 w 8170607"/>
                <a:gd name="connsiteY4" fmla="*/ 3392130 h 3699324"/>
                <a:gd name="connsiteX5" fmla="*/ 6931742 w 8170607"/>
                <a:gd name="connsiteY5" fmla="*/ 3687097 h 3699324"/>
                <a:gd name="connsiteX6" fmla="*/ 8170607 w 8170607"/>
                <a:gd name="connsiteY6" fmla="*/ 3637934 h 3699324"/>
                <a:gd name="connsiteX0" fmla="*/ 0 w 8131278"/>
                <a:gd name="connsiteY0" fmla="*/ 0 h 3769945"/>
                <a:gd name="connsiteX1" fmla="*/ 501446 w 8131278"/>
                <a:gd name="connsiteY1" fmla="*/ 1091380 h 3769945"/>
                <a:gd name="connsiteX2" fmla="*/ 1779639 w 8131278"/>
                <a:gd name="connsiteY2" fmla="*/ 2340077 h 3769945"/>
                <a:gd name="connsiteX3" fmla="*/ 3500285 w 8131278"/>
                <a:gd name="connsiteY3" fmla="*/ 2969342 h 3769945"/>
                <a:gd name="connsiteX4" fmla="*/ 5122606 w 8131278"/>
                <a:gd name="connsiteY4" fmla="*/ 3392130 h 3769945"/>
                <a:gd name="connsiteX5" fmla="*/ 6931742 w 8131278"/>
                <a:gd name="connsiteY5" fmla="*/ 3687097 h 3769945"/>
                <a:gd name="connsiteX6" fmla="*/ 8131278 w 8131278"/>
                <a:gd name="connsiteY6" fmla="*/ 3765753 h 3769945"/>
                <a:gd name="connsiteX0" fmla="*/ 0 w 8131278"/>
                <a:gd name="connsiteY0" fmla="*/ 0 h 3769945"/>
                <a:gd name="connsiteX1" fmla="*/ 501446 w 8131278"/>
                <a:gd name="connsiteY1" fmla="*/ 1091380 h 3769945"/>
                <a:gd name="connsiteX2" fmla="*/ 1838632 w 8131278"/>
                <a:gd name="connsiteY2" fmla="*/ 2281084 h 3769945"/>
                <a:gd name="connsiteX3" fmla="*/ 3500285 w 8131278"/>
                <a:gd name="connsiteY3" fmla="*/ 2969342 h 3769945"/>
                <a:gd name="connsiteX4" fmla="*/ 5122606 w 8131278"/>
                <a:gd name="connsiteY4" fmla="*/ 3392130 h 3769945"/>
                <a:gd name="connsiteX5" fmla="*/ 6931742 w 8131278"/>
                <a:gd name="connsiteY5" fmla="*/ 3687097 h 3769945"/>
                <a:gd name="connsiteX6" fmla="*/ 8131278 w 8131278"/>
                <a:gd name="connsiteY6" fmla="*/ 3765753 h 3769945"/>
                <a:gd name="connsiteX0" fmla="*/ 0 w 8131278"/>
                <a:gd name="connsiteY0" fmla="*/ 0 h 3769945"/>
                <a:gd name="connsiteX1" fmla="*/ 501446 w 8131278"/>
                <a:gd name="connsiteY1" fmla="*/ 1091380 h 3769945"/>
                <a:gd name="connsiteX2" fmla="*/ 1838632 w 8131278"/>
                <a:gd name="connsiteY2" fmla="*/ 2281084 h 3769945"/>
                <a:gd name="connsiteX3" fmla="*/ 3490453 w 8131278"/>
                <a:gd name="connsiteY3" fmla="*/ 3008671 h 3769945"/>
                <a:gd name="connsiteX4" fmla="*/ 5122606 w 8131278"/>
                <a:gd name="connsiteY4" fmla="*/ 3392130 h 3769945"/>
                <a:gd name="connsiteX5" fmla="*/ 6931742 w 8131278"/>
                <a:gd name="connsiteY5" fmla="*/ 3687097 h 3769945"/>
                <a:gd name="connsiteX6" fmla="*/ 8131278 w 8131278"/>
                <a:gd name="connsiteY6" fmla="*/ 3765753 h 376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31278" h="3769945">
                  <a:moveTo>
                    <a:pt x="0" y="0"/>
                  </a:moveTo>
                  <a:cubicBezTo>
                    <a:pt x="104877" y="371987"/>
                    <a:pt x="195007" y="711199"/>
                    <a:pt x="501446" y="1091380"/>
                  </a:cubicBezTo>
                  <a:cubicBezTo>
                    <a:pt x="807885" y="1471561"/>
                    <a:pt x="1340464" y="1961535"/>
                    <a:pt x="1838632" y="2281084"/>
                  </a:cubicBezTo>
                  <a:cubicBezTo>
                    <a:pt x="2336800" y="2600633"/>
                    <a:pt x="2943124" y="2823497"/>
                    <a:pt x="3490453" y="3008671"/>
                  </a:cubicBezTo>
                  <a:cubicBezTo>
                    <a:pt x="4037782" y="3193845"/>
                    <a:pt x="4549058" y="3279059"/>
                    <a:pt x="5122606" y="3392130"/>
                  </a:cubicBezTo>
                  <a:cubicBezTo>
                    <a:pt x="5696154" y="3505201"/>
                    <a:pt x="6430297" y="3624827"/>
                    <a:pt x="6931742" y="3687097"/>
                  </a:cubicBezTo>
                  <a:cubicBezTo>
                    <a:pt x="7433187" y="3749367"/>
                    <a:pt x="7905136" y="3782140"/>
                    <a:pt x="8131278" y="3765753"/>
                  </a:cubicBezTo>
                </a:path>
              </a:pathLst>
            </a:custGeom>
            <a:noFill/>
            <a:ln w="28575" cap="flat" cmpd="sng" algn="ctr">
              <a:solidFill>
                <a:srgbClr val="AC0000"/>
              </a:solidFill>
              <a:prstDash val="solid"/>
              <a:round/>
              <a:headEnd type="triangle" w="med" len="med"/>
              <a:tailEnd type="none" w="med" len="med"/>
            </a:ln>
            <a:effectLst/>
          </p:spPr>
          <p:txBody>
            <a:bodyPr rtlCol="0" anchor="ctr"/>
            <a:lstStyle/>
            <a:p>
              <a:pPr algn="ctr"/>
              <a:endParaRPr lang="en-US" sz="1000" dirty="0"/>
            </a:p>
          </p:txBody>
        </p:sp>
        <p:sp>
          <p:nvSpPr>
            <p:cNvPr id="35" name="TextBox 34"/>
            <p:cNvSpPr txBox="1"/>
            <p:nvPr/>
          </p:nvSpPr>
          <p:spPr bwMode="gray">
            <a:xfrm>
              <a:off x="5261129" y="3166229"/>
              <a:ext cx="2551982" cy="664796"/>
            </a:xfrm>
            <a:prstGeom prst="rect">
              <a:avLst/>
            </a:prstGeom>
            <a:noFill/>
          </p:spPr>
          <p:txBody>
            <a:bodyPr wrap="none" lIns="0" tIns="0" rIns="0" bIns="0" rtlCol="0">
              <a:spAutoFit/>
            </a:bodyPr>
            <a:lstStyle/>
            <a:p>
              <a:r>
                <a:rPr lang="en-US" dirty="0" smtClean="0">
                  <a:solidFill>
                    <a:srgbClr val="AC0000"/>
                  </a:solidFill>
                </a:rPr>
                <a:t>Risk of "Lock-In"</a:t>
              </a:r>
              <a:br>
                <a:rPr lang="en-US" dirty="0" smtClean="0">
                  <a:solidFill>
                    <a:srgbClr val="AC0000"/>
                  </a:solidFill>
                </a:rPr>
              </a:br>
              <a:r>
                <a:rPr lang="en-US" dirty="0" smtClean="0">
                  <a:solidFill>
                    <a:srgbClr val="AC0000"/>
                  </a:solidFill>
                </a:rPr>
                <a:t>and Obsolescence</a:t>
              </a:r>
              <a:endParaRPr lang="en-US" dirty="0">
                <a:solidFill>
                  <a:srgbClr val="AC0000"/>
                </a:solidFill>
              </a:endParaRPr>
            </a:p>
          </p:txBody>
        </p:sp>
      </p:grpSp>
      <p:sp>
        <p:nvSpPr>
          <p:cNvPr id="36" name="Right Arrow 35"/>
          <p:cNvSpPr/>
          <p:nvPr/>
        </p:nvSpPr>
        <p:spPr bwMode="gray">
          <a:xfrm rot="18887632">
            <a:off x="7535690" y="2234104"/>
            <a:ext cx="1946878" cy="658663"/>
          </a:xfrm>
          <a:prstGeom prst="rightArrow">
            <a:avLst/>
          </a:prstGeom>
          <a:solidFill>
            <a:srgbClr val="6697C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2000" dirty="0" smtClean="0">
                <a:solidFill>
                  <a:schemeClr val="bg1"/>
                </a:solidFill>
              </a:rPr>
              <a:t>Cost of Change</a:t>
            </a:r>
            <a:endParaRPr kumimoji="0" lang="en-US" sz="2000" i="0" u="none" strike="noStrike" cap="none" normalizeH="0" baseline="0" dirty="0" smtClean="0">
              <a:ln>
                <a:noFill/>
              </a:ln>
              <a:solidFill>
                <a:schemeClr val="bg1"/>
              </a:solidFill>
              <a:effectLst/>
            </a:endParaRPr>
          </a:p>
        </p:txBody>
      </p:sp>
      <p:sp>
        <p:nvSpPr>
          <p:cNvPr id="37" name="Right Arrow 36"/>
          <p:cNvSpPr/>
          <p:nvPr/>
        </p:nvSpPr>
        <p:spPr bwMode="gray">
          <a:xfrm rot="18887632">
            <a:off x="8053226" y="3005584"/>
            <a:ext cx="2126366" cy="658663"/>
          </a:xfrm>
          <a:prstGeom prst="rightArrow">
            <a:avLst/>
          </a:prstGeom>
          <a:solidFill>
            <a:srgbClr val="6697C3"/>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800" dirty="0" smtClean="0">
                <a:solidFill>
                  <a:schemeClr val="bg1"/>
                </a:solidFill>
              </a:rPr>
              <a:t>Priority to Change</a:t>
            </a:r>
            <a:endParaRPr kumimoji="0" lang="en-US" sz="1800" i="0" u="none" strike="noStrike" cap="none" normalizeH="0" baseline="0" dirty="0" smtClean="0">
              <a:ln>
                <a:noFill/>
              </a:ln>
              <a:solidFill>
                <a:schemeClr val="bg1"/>
              </a:solidFill>
              <a:effectLst/>
            </a:endParaRPr>
          </a:p>
        </p:txBody>
      </p:sp>
    </p:spTree>
    <p:extLst>
      <p:ext uri="{BB962C8B-B14F-4D97-AF65-F5344CB8AC3E}">
        <p14:creationId xmlns:p14="http://schemas.microsoft.com/office/powerpoint/2010/main" val="16909428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Digital Business Transformation Challenge</a:t>
            </a:r>
            <a:endParaRPr lang="en-US" dirty="0"/>
          </a:p>
        </p:txBody>
      </p:sp>
      <p:graphicFrame>
        <p:nvGraphicFramePr>
          <p:cNvPr id="6" name="Chart 5"/>
          <p:cNvGraphicFramePr>
            <a:graphicFrameLocks noGrp="1"/>
          </p:cNvGraphicFramePr>
          <p:nvPr>
            <p:extLst/>
          </p:nvPr>
        </p:nvGraphicFramePr>
        <p:xfrm>
          <a:off x="6218238" y="1325562"/>
          <a:ext cx="5514975" cy="4551363"/>
        </p:xfrm>
        <a:graphic>
          <a:graphicData uri="http://schemas.openxmlformats.org/drawingml/2006/chart">
            <c:chart xmlns:c="http://schemas.openxmlformats.org/drawingml/2006/chart" xmlns:r="http://schemas.openxmlformats.org/officeDocument/2006/relationships" r:id="rId3"/>
          </a:graphicData>
        </a:graphic>
      </p:graphicFrame>
      <p:grpSp>
        <p:nvGrpSpPr>
          <p:cNvPr id="12" name="Group 11"/>
          <p:cNvGrpSpPr/>
          <p:nvPr/>
        </p:nvGrpSpPr>
        <p:grpSpPr>
          <a:xfrm>
            <a:off x="6354990" y="4901779"/>
            <a:ext cx="2573110" cy="1226051"/>
            <a:chOff x="5821050" y="4892947"/>
            <a:chExt cx="2573110" cy="1226051"/>
          </a:xfrm>
        </p:grpSpPr>
        <p:sp>
          <p:nvSpPr>
            <p:cNvPr id="8" name="TextBox 7"/>
            <p:cNvSpPr txBox="1"/>
            <p:nvPr/>
          </p:nvSpPr>
          <p:spPr>
            <a:xfrm>
              <a:off x="5824225" y="5178063"/>
              <a:ext cx="2454519" cy="341632"/>
            </a:xfrm>
            <a:prstGeom prst="rect">
              <a:avLst/>
            </a:prstGeom>
            <a:noFill/>
          </p:spPr>
          <p:txBody>
            <a:bodyPr wrap="none" rtlCol="0">
              <a:spAutoFit/>
            </a:bodyPr>
            <a:lstStyle/>
            <a:p>
              <a:r>
                <a:rPr lang="en-US" sz="1800" dirty="0" smtClean="0">
                  <a:solidFill>
                    <a:srgbClr val="000000"/>
                  </a:solidFill>
                </a:rPr>
                <a:t>CEO Commitment 6%</a:t>
              </a:r>
              <a:endParaRPr lang="en-US" sz="1800" dirty="0">
                <a:solidFill>
                  <a:srgbClr val="000000"/>
                </a:solidFill>
              </a:endParaRPr>
            </a:p>
          </p:txBody>
        </p:sp>
        <p:sp>
          <p:nvSpPr>
            <p:cNvPr id="9" name="TextBox 8"/>
            <p:cNvSpPr txBox="1"/>
            <p:nvPr/>
          </p:nvSpPr>
          <p:spPr>
            <a:xfrm>
              <a:off x="5824225" y="5492250"/>
              <a:ext cx="2569935" cy="341632"/>
            </a:xfrm>
            <a:prstGeom prst="rect">
              <a:avLst/>
            </a:prstGeom>
            <a:noFill/>
          </p:spPr>
          <p:txBody>
            <a:bodyPr wrap="none" rtlCol="0">
              <a:spAutoFit/>
            </a:bodyPr>
            <a:lstStyle/>
            <a:p>
              <a:r>
                <a:rPr lang="en-US" sz="1800" dirty="0" smtClean="0">
                  <a:solidFill>
                    <a:srgbClr val="000000"/>
                  </a:solidFill>
                </a:rPr>
                <a:t>Board Commitment 4%</a:t>
              </a:r>
              <a:endParaRPr lang="en-US" sz="1800" dirty="0">
                <a:solidFill>
                  <a:srgbClr val="000000"/>
                </a:solidFill>
              </a:endParaRPr>
            </a:p>
          </p:txBody>
        </p:sp>
        <p:sp>
          <p:nvSpPr>
            <p:cNvPr id="10" name="TextBox 9"/>
            <p:cNvSpPr txBox="1"/>
            <p:nvPr/>
          </p:nvSpPr>
          <p:spPr>
            <a:xfrm>
              <a:off x="5821050" y="5777366"/>
              <a:ext cx="2378700" cy="341632"/>
            </a:xfrm>
            <a:prstGeom prst="rect">
              <a:avLst/>
            </a:prstGeom>
            <a:noFill/>
          </p:spPr>
          <p:txBody>
            <a:bodyPr wrap="square" rtlCol="0">
              <a:spAutoFit/>
            </a:bodyPr>
            <a:lstStyle/>
            <a:p>
              <a:r>
                <a:rPr lang="en-US" sz="1800" dirty="0" smtClean="0">
                  <a:solidFill>
                    <a:srgbClr val="000000"/>
                  </a:solidFill>
                </a:rPr>
                <a:t>IT Organization 0.4%</a:t>
              </a:r>
              <a:endParaRPr lang="en-US" sz="1800" dirty="0">
                <a:solidFill>
                  <a:srgbClr val="000000"/>
                </a:solidFill>
              </a:endParaRPr>
            </a:p>
          </p:txBody>
        </p:sp>
        <p:sp>
          <p:nvSpPr>
            <p:cNvPr id="11" name="TextBox 10"/>
            <p:cNvSpPr txBox="1"/>
            <p:nvPr/>
          </p:nvSpPr>
          <p:spPr>
            <a:xfrm>
              <a:off x="5821050" y="4892947"/>
              <a:ext cx="1159293" cy="341632"/>
            </a:xfrm>
            <a:prstGeom prst="rect">
              <a:avLst/>
            </a:prstGeom>
            <a:noFill/>
          </p:spPr>
          <p:txBody>
            <a:bodyPr wrap="none" rtlCol="0">
              <a:spAutoFit/>
            </a:bodyPr>
            <a:lstStyle/>
            <a:p>
              <a:r>
                <a:rPr lang="en-US" sz="1800" dirty="0" smtClean="0">
                  <a:solidFill>
                    <a:srgbClr val="000000"/>
                  </a:solidFill>
                </a:rPr>
                <a:t>Other 7%</a:t>
              </a:r>
              <a:endParaRPr lang="en-US" sz="1800" dirty="0">
                <a:solidFill>
                  <a:srgbClr val="000000"/>
                </a:solidFill>
              </a:endParaRPr>
            </a:p>
          </p:txBody>
        </p:sp>
      </p:grpSp>
      <p:sp>
        <p:nvSpPr>
          <p:cNvPr id="4" name="TextBox 3"/>
          <p:cNvSpPr txBox="1"/>
          <p:nvPr/>
        </p:nvSpPr>
        <p:spPr>
          <a:xfrm>
            <a:off x="1370241" y="1145640"/>
            <a:ext cx="3695242" cy="424732"/>
          </a:xfrm>
          <a:prstGeom prst="rect">
            <a:avLst/>
          </a:prstGeom>
          <a:noFill/>
        </p:spPr>
        <p:txBody>
          <a:bodyPr wrap="none" rtlCol="0">
            <a:spAutoFit/>
          </a:bodyPr>
          <a:lstStyle/>
          <a:p>
            <a:r>
              <a:rPr lang="en-US" dirty="0" smtClean="0">
                <a:solidFill>
                  <a:srgbClr val="000000"/>
                </a:solidFill>
              </a:rPr>
              <a:t>Digital Business Progress</a:t>
            </a:r>
            <a:endParaRPr lang="en-US" dirty="0">
              <a:solidFill>
                <a:srgbClr val="000000"/>
              </a:solidFill>
            </a:endParaRPr>
          </a:p>
        </p:txBody>
      </p:sp>
      <p:sp>
        <p:nvSpPr>
          <p:cNvPr id="5" name="TextBox 4"/>
          <p:cNvSpPr txBox="1"/>
          <p:nvPr/>
        </p:nvSpPr>
        <p:spPr>
          <a:xfrm>
            <a:off x="7514428" y="1145640"/>
            <a:ext cx="2922595" cy="424732"/>
          </a:xfrm>
          <a:prstGeom prst="rect">
            <a:avLst/>
          </a:prstGeom>
          <a:noFill/>
        </p:spPr>
        <p:txBody>
          <a:bodyPr wrap="none" rtlCol="0">
            <a:spAutoFit/>
          </a:bodyPr>
          <a:lstStyle/>
          <a:p>
            <a:r>
              <a:rPr lang="en-US" dirty="0" smtClean="0">
                <a:solidFill>
                  <a:srgbClr val="000000"/>
                </a:solidFill>
              </a:rPr>
              <a:t>Barriers to Progress</a:t>
            </a:r>
            <a:endParaRPr lang="en-US" dirty="0">
              <a:solidFill>
                <a:srgbClr val="000000"/>
              </a:solidFill>
            </a:endParaRPr>
          </a:p>
        </p:txBody>
      </p:sp>
      <p:sp>
        <p:nvSpPr>
          <p:cNvPr id="3" name="Rectangle 2"/>
          <p:cNvSpPr/>
          <p:nvPr/>
        </p:nvSpPr>
        <p:spPr>
          <a:xfrm>
            <a:off x="462517" y="5995266"/>
            <a:ext cx="1432443" cy="216982"/>
          </a:xfrm>
          <a:prstGeom prst="rect">
            <a:avLst/>
          </a:prstGeom>
        </p:spPr>
        <p:txBody>
          <a:bodyPr wrap="none" lIns="0" tIns="0" rIns="0" bIns="0">
            <a:noAutofit/>
          </a:bodyPr>
          <a:lstStyle/>
          <a:p>
            <a:pPr algn="l"/>
            <a:r>
              <a:rPr lang="en-US" sz="900" dirty="0">
                <a:solidFill>
                  <a:srgbClr val="000000"/>
                </a:solidFill>
              </a:rPr>
              <a:t>Gartner CIO </a:t>
            </a:r>
            <a:r>
              <a:rPr lang="en-US" sz="900" dirty="0" smtClean="0">
                <a:solidFill>
                  <a:srgbClr val="000000"/>
                </a:solidFill>
              </a:rPr>
              <a:t>Survey, </a:t>
            </a:r>
            <a:r>
              <a:rPr lang="en-US" sz="900" dirty="0">
                <a:solidFill>
                  <a:srgbClr val="000000"/>
                </a:solidFill>
              </a:rPr>
              <a:t>2018</a:t>
            </a:r>
          </a:p>
        </p:txBody>
      </p:sp>
      <p:graphicFrame>
        <p:nvGraphicFramePr>
          <p:cNvPr id="15" name="Chart 14"/>
          <p:cNvGraphicFramePr/>
          <p:nvPr>
            <p:extLst/>
          </p:nvPr>
        </p:nvGraphicFramePr>
        <p:xfrm>
          <a:off x="460375" y="1567544"/>
          <a:ext cx="6554200" cy="4309382"/>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p:nvPr/>
        </p:nvSpPr>
        <p:spPr bwMode="auto">
          <a:xfrm>
            <a:off x="6114197" y="4978357"/>
            <a:ext cx="240794" cy="271819"/>
          </a:xfrm>
          <a:prstGeom prst="rect">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US" sz="1800" dirty="0" err="1" smtClean="0">
              <a:solidFill>
                <a:srgbClr val="FFFFFF"/>
              </a:solidFill>
            </a:endParaRPr>
          </a:p>
        </p:txBody>
      </p:sp>
    </p:spTree>
    <p:extLst>
      <p:ext uri="{BB962C8B-B14F-4D97-AF65-F5344CB8AC3E}">
        <p14:creationId xmlns:p14="http://schemas.microsoft.com/office/powerpoint/2010/main" val="21078925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graphicEl>
                                              <a:chart seriesIdx="-3" categoryIdx="-3" bldStep="gridLegend"/>
                                            </p:graphicEl>
                                          </p:spTgt>
                                        </p:tgtEl>
                                        <p:attrNameLst>
                                          <p:attrName>style.visibility</p:attrName>
                                        </p:attrNameLst>
                                      </p:cBhvr>
                                      <p:to>
                                        <p:strVal val="visible"/>
                                      </p:to>
                                    </p:set>
                                    <p:animEffect transition="in" filter="fade">
                                      <p:cBhvr>
                                        <p:cTn id="10" dur="1000"/>
                                        <p:tgtEl>
                                          <p:spTgt spid="15">
                                            <p:graphicEl>
                                              <a:chart seriesIdx="-3" categoryIdx="-3" bldStep="gridLegend"/>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graphicEl>
                                              <a:chart seriesIdx="0" categoryIdx="-4" bldStep="series"/>
                                            </p:graphicEl>
                                          </p:spTgt>
                                        </p:tgtEl>
                                        <p:attrNameLst>
                                          <p:attrName>style.visibility</p:attrName>
                                        </p:attrNameLst>
                                      </p:cBhvr>
                                      <p:to>
                                        <p:strVal val="visible"/>
                                      </p:to>
                                    </p:set>
                                    <p:animEffect transition="in" filter="fade">
                                      <p:cBhvr>
                                        <p:cTn id="15" dur="1000"/>
                                        <p:tgtEl>
                                          <p:spTgt spid="15">
                                            <p:graphicEl>
                                              <a:chart seriesIdx="0"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childTnLst>
                                </p:cTn>
                              </p:par>
                            </p:childTnLst>
                          </p:cTn>
                        </p:par>
                        <p:par>
                          <p:cTn id="21" fill="hold">
                            <p:stCondLst>
                              <p:cond delay="1000"/>
                            </p:stCondLst>
                            <p:childTnLst>
                              <p:par>
                                <p:cTn id="22" presetID="21" presetClass="entr" presetSubtype="1" fill="hold" grpId="0" nodeType="afterEffect">
                                  <p:stCondLst>
                                    <p:cond delay="0"/>
                                  </p:stCondLst>
                                  <p:childTnLst>
                                    <p:set>
                                      <p:cBhvr>
                                        <p:cTn id="23"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heel(1)">
                                      <p:cBhvr>
                                        <p:cTn id="24" dur="500"/>
                                        <p:tgtEl>
                                          <p:spTgt spid="6">
                                            <p:graphicEl>
                                              <a:chart seriesIdx="-3" categoryIdx="-3" bldStep="gridLegend"/>
                                            </p:graphicEl>
                                          </p:spTgt>
                                        </p:tgtEl>
                                      </p:cBhvr>
                                    </p:animEffect>
                                  </p:childTnLst>
                                </p:cTn>
                              </p:par>
                            </p:childTnLst>
                          </p:cTn>
                        </p:par>
                        <p:par>
                          <p:cTn id="25" fill="hold">
                            <p:stCondLst>
                              <p:cond delay="1500"/>
                            </p:stCondLst>
                            <p:childTnLst>
                              <p:par>
                                <p:cTn id="26" presetID="21" presetClass="entr" presetSubtype="1" fill="hold" grpId="0" nodeType="afterEffect">
                                  <p:stCondLst>
                                    <p:cond delay="0"/>
                                  </p:stCondLst>
                                  <p:childTnLst>
                                    <p:set>
                                      <p:cBhvr>
                                        <p:cTn id="27"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heel(1)">
                                      <p:cBhvr>
                                        <p:cTn id="28" dur="500"/>
                                        <p:tgtEl>
                                          <p:spTgt spid="6">
                                            <p:graphicEl>
                                              <a:chart seriesIdx="-4" categoryIdx="0" bldStep="category"/>
                                            </p:graphicEl>
                                          </p:spTgt>
                                        </p:tgtEl>
                                      </p:cBhvr>
                                    </p:animEffect>
                                  </p:childTnLst>
                                </p:cTn>
                              </p:par>
                            </p:childTnLst>
                          </p:cTn>
                        </p:par>
                        <p:par>
                          <p:cTn id="29" fill="hold">
                            <p:stCondLst>
                              <p:cond delay="2000"/>
                            </p:stCondLst>
                            <p:childTnLst>
                              <p:par>
                                <p:cTn id="30" presetID="21" presetClass="entr" presetSubtype="1" fill="hold" grpId="0" nodeType="afterEffect">
                                  <p:stCondLst>
                                    <p:cond delay="0"/>
                                  </p:stCondLst>
                                  <p:childTnLst>
                                    <p:set>
                                      <p:cBhvr>
                                        <p:cTn id="31"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heel(1)">
                                      <p:cBhvr>
                                        <p:cTn id="32" dur="500"/>
                                        <p:tgtEl>
                                          <p:spTgt spid="6">
                                            <p:graphicEl>
                                              <a:chart seriesIdx="-4" categoryIdx="1" bldStep="category"/>
                                            </p:graphicEl>
                                          </p:spTgt>
                                        </p:tgtEl>
                                      </p:cBhvr>
                                    </p:animEffect>
                                  </p:childTnLst>
                                </p:cTn>
                              </p:par>
                            </p:childTnLst>
                          </p:cTn>
                        </p:par>
                        <p:par>
                          <p:cTn id="33" fill="hold">
                            <p:stCondLst>
                              <p:cond delay="2500"/>
                            </p:stCondLst>
                            <p:childTnLst>
                              <p:par>
                                <p:cTn id="34" presetID="21" presetClass="entr" presetSubtype="1" fill="hold" grpId="0" nodeType="afterEffect">
                                  <p:stCondLst>
                                    <p:cond delay="0"/>
                                  </p:stCondLst>
                                  <p:childTnLst>
                                    <p:set>
                                      <p:cBhvr>
                                        <p:cTn id="35"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heel(1)">
                                      <p:cBhvr>
                                        <p:cTn id="36" dur="500"/>
                                        <p:tgtEl>
                                          <p:spTgt spid="6">
                                            <p:graphicEl>
                                              <a:chart seriesIdx="-4" categoryIdx="2" bldStep="category"/>
                                            </p:graphicEl>
                                          </p:spTgt>
                                        </p:tgtEl>
                                      </p:cBhvr>
                                    </p:animEffect>
                                  </p:childTnLst>
                                </p:cTn>
                              </p:par>
                            </p:childTnLst>
                          </p:cTn>
                        </p:par>
                        <p:par>
                          <p:cTn id="37" fill="hold">
                            <p:stCondLst>
                              <p:cond delay="3000"/>
                            </p:stCondLst>
                            <p:childTnLst>
                              <p:par>
                                <p:cTn id="38" presetID="21" presetClass="entr" presetSubtype="1" fill="hold" grpId="0" nodeType="afterEffect">
                                  <p:stCondLst>
                                    <p:cond delay="0"/>
                                  </p:stCondLst>
                                  <p:childTnLst>
                                    <p:set>
                                      <p:cBhvr>
                                        <p:cTn id="39"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heel(1)">
                                      <p:cBhvr>
                                        <p:cTn id="40" dur="500"/>
                                        <p:tgtEl>
                                          <p:spTgt spid="6">
                                            <p:graphicEl>
                                              <a:chart seriesIdx="-4" categoryIdx="3" bldStep="category"/>
                                            </p:graphicEl>
                                          </p:spTgt>
                                        </p:tgtEl>
                                      </p:cBhvr>
                                    </p:animEffect>
                                  </p:childTnLst>
                                </p:cTn>
                              </p:par>
                            </p:childTnLst>
                          </p:cTn>
                        </p:par>
                        <p:par>
                          <p:cTn id="41" fill="hold">
                            <p:stCondLst>
                              <p:cond delay="3500"/>
                            </p:stCondLst>
                            <p:childTnLst>
                              <p:par>
                                <p:cTn id="42" presetID="21" presetClass="entr" presetSubtype="1" fill="hold" grpId="0" nodeType="afterEffect">
                                  <p:stCondLst>
                                    <p:cond delay="0"/>
                                  </p:stCondLst>
                                  <p:childTnLst>
                                    <p:set>
                                      <p:cBhvr>
                                        <p:cTn id="43"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heel(1)">
                                      <p:cBhvr>
                                        <p:cTn id="44" dur="500"/>
                                        <p:tgtEl>
                                          <p:spTgt spid="6">
                                            <p:graphicEl>
                                              <a:chart seriesIdx="-4" categoryIdx="4" bldStep="category"/>
                                            </p:graphicEl>
                                          </p:spTgt>
                                        </p:tgtEl>
                                      </p:cBhvr>
                                    </p:animEffect>
                                  </p:childTnLst>
                                </p:cTn>
                              </p:par>
                            </p:childTnLst>
                          </p:cTn>
                        </p:par>
                        <p:par>
                          <p:cTn id="45" fill="hold">
                            <p:stCondLst>
                              <p:cond delay="4000"/>
                            </p:stCondLst>
                            <p:childTnLst>
                              <p:par>
                                <p:cTn id="46" presetID="21" presetClass="entr" presetSubtype="1" fill="hold" grpId="0" nodeType="afterEffect">
                                  <p:stCondLst>
                                    <p:cond delay="0"/>
                                  </p:stCondLst>
                                  <p:childTnLst>
                                    <p:set>
                                      <p:cBhvr>
                                        <p:cTn id="47"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heel(1)">
                                      <p:cBhvr>
                                        <p:cTn id="48" dur="500"/>
                                        <p:tgtEl>
                                          <p:spTgt spid="6">
                                            <p:graphicEl>
                                              <a:chart seriesIdx="-4" categoryIdx="5" bldStep="category"/>
                                            </p:graphicEl>
                                          </p:spTgt>
                                        </p:tgtEl>
                                      </p:cBhvr>
                                    </p:animEffect>
                                  </p:childTnLst>
                                </p:cTn>
                              </p:par>
                            </p:childTnLst>
                          </p:cTn>
                        </p:par>
                        <p:par>
                          <p:cTn id="49" fill="hold">
                            <p:stCondLst>
                              <p:cond delay="4500"/>
                            </p:stCondLst>
                            <p:childTnLst>
                              <p:par>
                                <p:cTn id="50" presetID="21" presetClass="entr" presetSubtype="1" fill="hold" grpId="0" nodeType="afterEffect">
                                  <p:stCondLst>
                                    <p:cond delay="0"/>
                                  </p:stCondLst>
                                  <p:childTnLst>
                                    <p:set>
                                      <p:cBhvr>
                                        <p:cTn id="51"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heel(1)">
                                      <p:cBhvr>
                                        <p:cTn id="52" dur="500"/>
                                        <p:tgtEl>
                                          <p:spTgt spid="6">
                                            <p:graphicEl>
                                              <a:chart seriesIdx="-4" categoryIdx="6" bldStep="category"/>
                                            </p:graphicEl>
                                          </p:spTgt>
                                        </p:tgtEl>
                                      </p:cBhvr>
                                    </p:animEffect>
                                  </p:childTnLst>
                                </p:cTn>
                              </p:par>
                            </p:childTnLst>
                          </p:cTn>
                        </p:par>
                        <p:par>
                          <p:cTn id="53" fill="hold">
                            <p:stCondLst>
                              <p:cond delay="5000"/>
                            </p:stCondLst>
                            <p:childTnLst>
                              <p:par>
                                <p:cTn id="54" presetID="21" presetClass="entr" presetSubtype="1" fill="hold" grpId="0" nodeType="afterEffect">
                                  <p:stCondLst>
                                    <p:cond delay="0"/>
                                  </p:stCondLst>
                                  <p:childTnLst>
                                    <p:set>
                                      <p:cBhvr>
                                        <p:cTn id="55"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heel(1)">
                                      <p:cBhvr>
                                        <p:cTn id="56" dur="500"/>
                                        <p:tgtEl>
                                          <p:spTgt spid="6">
                                            <p:graphicEl>
                                              <a:chart seriesIdx="-4" categoryIdx="7" bldStep="category"/>
                                            </p:graphicEl>
                                          </p:spTgt>
                                        </p:tgtEl>
                                      </p:cBhvr>
                                    </p:animEffect>
                                  </p:childTnLst>
                                </p:cTn>
                              </p:par>
                            </p:childTnLst>
                          </p:cTn>
                        </p:par>
                        <p:par>
                          <p:cTn id="57" fill="hold">
                            <p:stCondLst>
                              <p:cond delay="5500"/>
                            </p:stCondLst>
                            <p:childTnLst>
                              <p:par>
                                <p:cTn id="58" presetID="10" presetClass="entr" presetSubtype="0"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1000"/>
                                        <p:tgtEl>
                                          <p:spTgt spid="7"/>
                                        </p:tgtEl>
                                      </p:cBhvr>
                                    </p:animEffect>
                                  </p:childTnLst>
                                </p:cTn>
                              </p:par>
                              <p:par>
                                <p:cTn id="61" presetID="10" presetClass="entr" presetSubtype="0" fill="hold"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category"/>
        </p:bldSub>
      </p:bldGraphic>
      <p:bldP spid="4" grpId="0"/>
      <p:bldP spid="5" grpId="0"/>
      <p:bldGraphic spid="15" grpId="0">
        <p:bldSub>
          <a:bldChart bld="series"/>
        </p:bldSub>
      </p:bldGraphic>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RX_PR.9251_SL.447dff20_IT.04544c3ddda9"/>
          <p:cNvSpPr txBox="1">
            <a:spLocks/>
          </p:cNvSpPr>
          <p:nvPr/>
        </p:nvSpPr>
        <p:spPr bwMode="auto">
          <a:xfrm>
            <a:off x="-37568" y="240400"/>
            <a:ext cx="11558790" cy="683013"/>
          </a:xfrm>
          <a:prstGeom prst="rect">
            <a:avLst/>
          </a:prstGeom>
          <a:noFill/>
          <a:ln w="9525" algn="ctr">
            <a:noFill/>
            <a:miter lim="800000"/>
            <a:headEnd/>
            <a:tailEnd/>
          </a:ln>
        </p:spPr>
        <p:txBody>
          <a:bodyPr vert="horz" wrap="none" lIns="303292" tIns="157712" rIns="303292" bIns="157712" numCol="1" rtlCol="0" anchor="ctr" anchorCtr="0" compatLnSpc="1">
            <a:prstTxWarp prst="textNoShape">
              <a:avLst/>
            </a:prstTxWarp>
            <a:noAutofit/>
          </a:bodyPr>
          <a:lst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a:lstStyle>
          <a:p>
            <a:r>
              <a:rPr lang="en-US" sz="2400" kern="0" dirty="0" smtClean="0">
                <a:cs typeface="Arial"/>
              </a:rPr>
              <a:t>Majority of organizations are using or plan to use Digital Twins in the next year </a:t>
            </a:r>
          </a:p>
          <a:p>
            <a:r>
              <a:rPr lang="en-US" sz="2400" kern="0" dirty="0" smtClean="0">
                <a:cs typeface="Arial"/>
              </a:rPr>
              <a:t>itself </a:t>
            </a:r>
            <a:endParaRPr lang="en-US" sz="2400" i="1" kern="0" dirty="0">
              <a:cs typeface="Arial"/>
            </a:endParaRPr>
          </a:p>
        </p:txBody>
      </p:sp>
      <p:sp>
        <p:nvSpPr>
          <p:cNvPr id="15" name="TY.RX_PR.ec9b_SL.1214584c_IT.6d69415c2e9a"/>
          <p:cNvSpPr txBox="1">
            <a:spLocks/>
          </p:cNvSpPr>
          <p:nvPr/>
        </p:nvSpPr>
        <p:spPr>
          <a:xfrm>
            <a:off x="6864761" y="625258"/>
            <a:ext cx="9406870" cy="6760280"/>
          </a:xfrm>
          <a:prstGeom prst="rect">
            <a:avLst/>
          </a:prstGeom>
        </p:spPr>
        <p:txBody>
          <a:bodyPr vert="horz" wrap="none" lIns="228600" tIns="118872" rIns="228600" bIns="118872" rtlCol="0" anchor="ctr" anchorCtr="0">
            <a:noAutofit/>
          </a:bodyPr>
          <a:lst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a:lstStyle>
          <a:p>
            <a:endParaRPr lang="en-US" sz="2400" b="0" kern="0" dirty="0">
              <a:latin typeface="Arial"/>
              <a:cs typeface="Arial"/>
            </a:endParaRPr>
          </a:p>
        </p:txBody>
      </p:sp>
      <p:sp>
        <p:nvSpPr>
          <p:cNvPr id="19" name="TextBox 18"/>
          <p:cNvSpPr txBox="1"/>
          <p:nvPr/>
        </p:nvSpPr>
        <p:spPr>
          <a:xfrm>
            <a:off x="0" y="6493862"/>
            <a:ext cx="738130" cy="369332"/>
          </a:xfrm>
          <a:prstGeom prst="rect">
            <a:avLst/>
          </a:prstGeom>
          <a:noFill/>
        </p:spPr>
        <p:txBody>
          <a:bodyPr wrap="square" rtlCol="0">
            <a:spAutoFit/>
          </a:bodyPr>
          <a:lstStyle/>
          <a:p>
            <a:r>
              <a:rPr lang="en-US" sz="2000" dirty="0" smtClean="0">
                <a:solidFill>
                  <a:srgbClr val="00CC00"/>
                </a:solidFill>
                <a:sym typeface="Wingdings" panose="05000000000000000000" pitchFamily="2" charset="2"/>
              </a:rPr>
              <a:t></a:t>
            </a:r>
            <a:endParaRPr lang="en-US" sz="2000" dirty="0">
              <a:solidFill>
                <a:srgbClr val="00CC00"/>
              </a:solidFill>
            </a:endParaRPr>
          </a:p>
        </p:txBody>
      </p:sp>
      <p:sp>
        <p:nvSpPr>
          <p:cNvPr id="6" name="TextBox 5"/>
          <p:cNvSpPr txBox="1"/>
          <p:nvPr/>
        </p:nvSpPr>
        <p:spPr>
          <a:xfrm>
            <a:off x="503174" y="5948288"/>
            <a:ext cx="9931079" cy="341632"/>
          </a:xfrm>
          <a:prstGeom prst="rect">
            <a:avLst/>
          </a:prstGeom>
          <a:noFill/>
        </p:spPr>
        <p:txBody>
          <a:bodyPr wrap="square" rtlCol="0">
            <a:spAutoFit/>
          </a:bodyPr>
          <a:lstStyle/>
          <a:p>
            <a:pPr algn="l"/>
            <a:r>
              <a:rPr lang="en-US" sz="1800" dirty="0"/>
              <a:t>In your </a:t>
            </a:r>
            <a:r>
              <a:rPr lang="en-US" sz="1800" dirty="0" err="1"/>
              <a:t>IoT</a:t>
            </a:r>
            <a:r>
              <a:rPr lang="en-US" sz="1800" dirty="0"/>
              <a:t> </a:t>
            </a:r>
            <a:r>
              <a:rPr lang="en-US" sz="1800" dirty="0" smtClean="0"/>
              <a:t>solution implementation, </a:t>
            </a:r>
            <a:r>
              <a:rPr lang="en-US" sz="1800" dirty="0"/>
              <a:t>is your </a:t>
            </a:r>
            <a:r>
              <a:rPr lang="en-US" sz="1800" dirty="0" smtClean="0"/>
              <a:t>organization also adopting </a:t>
            </a:r>
            <a:r>
              <a:rPr lang="en-US" sz="1800" dirty="0"/>
              <a:t>digital </a:t>
            </a:r>
            <a:r>
              <a:rPr lang="en-US" sz="1800" dirty="0" smtClean="0"/>
              <a:t>twins?</a:t>
            </a:r>
            <a:endParaRPr lang="en-US" sz="1800" dirty="0"/>
          </a:p>
        </p:txBody>
      </p:sp>
      <p:sp>
        <p:nvSpPr>
          <p:cNvPr id="7" name="TextBox 6"/>
          <p:cNvSpPr txBox="1"/>
          <p:nvPr/>
        </p:nvSpPr>
        <p:spPr>
          <a:xfrm>
            <a:off x="261543" y="5293506"/>
            <a:ext cx="3298785" cy="313932"/>
          </a:xfrm>
          <a:prstGeom prst="rect">
            <a:avLst/>
          </a:prstGeom>
          <a:noFill/>
        </p:spPr>
        <p:txBody>
          <a:bodyPr wrap="square" rtlCol="0">
            <a:spAutoFit/>
          </a:bodyPr>
          <a:lstStyle/>
          <a:p>
            <a:r>
              <a:rPr lang="en-US" sz="1600" dirty="0" smtClean="0"/>
              <a:t>Source: Gartner, 2017</a:t>
            </a:r>
            <a:endParaRPr lang="en-US" sz="1600" dirty="0"/>
          </a:p>
        </p:txBody>
      </p:sp>
      <p:grpSp>
        <p:nvGrpSpPr>
          <p:cNvPr id="21" name="Group 20"/>
          <p:cNvGrpSpPr/>
          <p:nvPr/>
        </p:nvGrpSpPr>
        <p:grpSpPr>
          <a:xfrm>
            <a:off x="503174" y="923413"/>
            <a:ext cx="11659189" cy="4470390"/>
            <a:chOff x="2816138" y="1376731"/>
            <a:chExt cx="8696835" cy="3823906"/>
          </a:xfrm>
        </p:grpSpPr>
        <p:grpSp>
          <p:nvGrpSpPr>
            <p:cNvPr id="22" name="Group 21"/>
            <p:cNvGrpSpPr/>
            <p:nvPr/>
          </p:nvGrpSpPr>
          <p:grpSpPr>
            <a:xfrm>
              <a:off x="3290889" y="1376731"/>
              <a:ext cx="5712011" cy="3823906"/>
              <a:chOff x="3290889" y="1376731"/>
              <a:chExt cx="5712011" cy="3823906"/>
            </a:xfrm>
          </p:grpSpPr>
          <p:sp>
            <p:nvSpPr>
              <p:cNvPr id="36" name="Rectangle 35"/>
              <p:cNvSpPr/>
              <p:nvPr/>
            </p:nvSpPr>
            <p:spPr bwMode="gray">
              <a:xfrm>
                <a:off x="7943956" y="5030540"/>
                <a:ext cx="1058944" cy="170097"/>
              </a:xfrm>
              <a:prstGeom prst="rect">
                <a:avLst/>
              </a:prstGeom>
            </p:spPr>
            <p:txBody>
              <a:bodyPr wrap="none" lIns="45720" rIns="45720" anchor="b">
                <a:spAutoFit/>
              </a:bodyPr>
              <a:lstStyle/>
              <a:p>
                <a:pPr marL="0" marR="0" algn="r">
                  <a:spcBef>
                    <a:spcPts val="0"/>
                  </a:spcBef>
                  <a:spcAft>
                    <a:spcPts val="0"/>
                  </a:spcAft>
                </a:pPr>
                <a:r>
                  <a:rPr lang="en-US" sz="800" dirty="0">
                    <a:solidFill>
                      <a:srgbClr val="7F7F7F"/>
                    </a:solidFill>
                    <a:latin typeface="Arial" panose="020B0604020202020204" pitchFamily="34" charset="0"/>
                    <a:ea typeface="Calibri" panose="020F0502020204030204" pitchFamily="34" charset="0"/>
                    <a:cs typeface="Times New Roman" panose="02020603050405020304" pitchFamily="18" charset="0"/>
                  </a:rPr>
                  <a:t>© </a:t>
                </a:r>
                <a:r>
                  <a:rPr lang="en-US" sz="800" dirty="0" smtClean="0">
                    <a:solidFill>
                      <a:srgbClr val="7F7F7F"/>
                    </a:solidFill>
                    <a:latin typeface="Arial" panose="020B0604020202020204" pitchFamily="34" charset="0"/>
                    <a:ea typeface="Calibri" panose="020F0502020204030204" pitchFamily="34" charset="0"/>
                    <a:cs typeface="Times New Roman" panose="02020603050405020304" pitchFamily="18" charset="0"/>
                  </a:rPr>
                  <a:t>2017 </a:t>
                </a:r>
                <a:r>
                  <a:rPr lang="en-US" sz="800" dirty="0">
                    <a:solidFill>
                      <a:srgbClr val="7F7F7F"/>
                    </a:solidFill>
                    <a:latin typeface="Arial" panose="020B0604020202020204" pitchFamily="34" charset="0"/>
                    <a:ea typeface="Calibri" panose="020F0502020204030204" pitchFamily="34" charset="0"/>
                    <a:cs typeface="Times New Roman" panose="02020603050405020304" pitchFamily="18" charset="0"/>
                  </a:rPr>
                  <a:t>Gartner, Inc</a:t>
                </a:r>
                <a:r>
                  <a:rPr lang="en-US" sz="800" dirty="0" smtClean="0">
                    <a:solidFill>
                      <a:srgbClr val="7F7F7F"/>
                    </a:solidFill>
                    <a:latin typeface="Arial" panose="020B0604020202020204" pitchFamily="34" charset="0"/>
                    <a:ea typeface="Calibri" panose="020F0502020204030204" pitchFamily="34" charset="0"/>
                    <a:cs typeface="Times New Roman" panose="02020603050405020304" pitchFamily="18" charset="0"/>
                  </a:rPr>
                  <a:t>.</a:t>
                </a:r>
                <a:endParaRPr lang="en-US" sz="1100"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4" name="Chart 33"/>
              <p:cNvGraphicFramePr/>
              <p:nvPr>
                <p:extLst/>
              </p:nvPr>
            </p:nvGraphicFramePr>
            <p:xfrm>
              <a:off x="3290889" y="1376731"/>
              <a:ext cx="2376486" cy="3448050"/>
            </p:xfrm>
            <a:graphic>
              <a:graphicData uri="http://schemas.openxmlformats.org/drawingml/2006/chart">
                <c:chart xmlns:c="http://schemas.openxmlformats.org/drawingml/2006/chart" xmlns:r="http://schemas.openxmlformats.org/officeDocument/2006/relationships" r:id="rId3"/>
              </a:graphicData>
            </a:graphic>
          </p:graphicFrame>
        </p:grpSp>
        <p:sp>
          <p:nvSpPr>
            <p:cNvPr id="23" name="TY.RX_PR.ec9b_SL.1214584c_IT.51f193463714"/>
            <p:cNvSpPr txBox="1">
              <a:spLocks/>
            </p:cNvSpPr>
            <p:nvPr/>
          </p:nvSpPr>
          <p:spPr bwMode="gray">
            <a:xfrm>
              <a:off x="3252788" y="4777529"/>
              <a:ext cx="1721685" cy="249675"/>
            </a:xfrm>
            <a:prstGeom prst="rect">
              <a:avLst/>
            </a:prstGeom>
          </p:spPr>
          <p:txBody>
            <a:bodyPr vert="horz" wrap="none" lIns="0" tIns="0" rIns="0" bIns="0" rtlCol="0" anchor="ctr" anchorCtr="0">
              <a:noAutofit/>
            </a:bodyPr>
            <a:lst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a:lstStyle>
            <a:p>
              <a:pPr algn="ctr"/>
              <a:r>
                <a:rPr sz="1000" kern="0" dirty="0">
                  <a:solidFill>
                    <a:srgbClr val="000000"/>
                  </a:solidFill>
                  <a:cs typeface="Arial"/>
                </a:rPr>
                <a:t>Percentage of Respondents</a:t>
              </a:r>
            </a:p>
          </p:txBody>
        </p:sp>
        <p:sp>
          <p:nvSpPr>
            <p:cNvPr id="24" name="TY.RX_PR.ec9b_SL.1214584c_IT.f40d0c1114fb"/>
            <p:cNvSpPr txBox="1">
              <a:spLocks/>
            </p:cNvSpPr>
            <p:nvPr/>
          </p:nvSpPr>
          <p:spPr bwMode="gray">
            <a:xfrm>
              <a:off x="3290888" y="5030540"/>
              <a:ext cx="2973571" cy="110800"/>
            </a:xfrm>
            <a:prstGeom prst="rect">
              <a:avLst/>
            </a:prstGeom>
          </p:spPr>
          <p:txBody>
            <a:bodyPr vert="horz" wrap="none" lIns="0" tIns="0" rIns="0" bIns="0" rtlCol="0" anchor="ctr" anchorCtr="0">
              <a:spAutoFit/>
            </a:bodyPr>
            <a:lstStyle>
              <a:lvl1pPr marL="0" marR="0" indent="0" algn="l" rtl="0" eaLnBrk="1" fontAlgn="base" hangingPunct="1">
                <a:lnSpc>
                  <a:spcPct val="90000"/>
                </a:lnSpc>
                <a:spcBef>
                  <a:spcPct val="0"/>
                </a:spcBef>
                <a:spcAft>
                  <a:spcPct val="0"/>
                </a:spcAft>
                <a:defRPr lang="en-US" sz="3200" b="1" dirty="0" smtClean="0">
                  <a:solidFill>
                    <a:srgbClr val="00529B"/>
                  </a:solidFill>
                  <a:latin typeface="+mj-lt"/>
                  <a:ea typeface="+mj-ea"/>
                  <a:cs typeface="+mj-cs"/>
                </a:defRPr>
              </a:lvl1pPr>
              <a:lvl2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5pPr>
              <a:lvl6pPr marL="457178"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6pPr>
              <a:lvl7pPr marL="914354"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7pPr>
              <a:lvl8pPr marL="1371532"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8pPr>
              <a:lvl9pPr marL="1828709" algn="l" rtl="0" eaLnBrk="1" fontAlgn="base" hangingPunct="1">
                <a:spcBef>
                  <a:spcPct val="0"/>
                </a:spcBef>
                <a:spcAft>
                  <a:spcPct val="0"/>
                </a:spcAft>
                <a:defRPr sz="3200" b="1">
                  <a:solidFill>
                    <a:srgbClr val="00529B"/>
                  </a:solidFill>
                  <a:latin typeface="Arial" charset="0"/>
                  <a:ea typeface="Arial Unicode MS" pitchFamily="34" charset="-128"/>
                  <a:cs typeface="Arial Unicode MS" pitchFamily="34" charset="-128"/>
                </a:defRPr>
              </a:lvl9pPr>
            </a:lstStyle>
            <a:p>
              <a:pPr eaLnBrk="0" hangingPunct="0">
                <a:spcBef>
                  <a:spcPts val="0"/>
                </a:spcBef>
                <a:spcAft>
                  <a:spcPts val="0"/>
                </a:spcAft>
              </a:pPr>
              <a:r>
                <a:rPr sz="800" b="0" dirty="0">
                  <a:solidFill>
                    <a:srgbClr val="7F7F7F"/>
                  </a:solidFill>
                  <a:latin typeface="Arial" panose="020B0604020202020204" pitchFamily="34" charset="0"/>
                  <a:ea typeface="Calibri" panose="020F0502020204030204" pitchFamily="34" charset="0"/>
                  <a:cs typeface="Times New Roman" panose="02020603050405020304" pitchFamily="18" charset="0"/>
                </a:rPr>
                <a:t>Base: All respondents, </a:t>
              </a:r>
              <a:r>
                <a:rPr sz="800" b="0" dirty="0" smtClean="0">
                  <a:solidFill>
                    <a:srgbClr val="7F7F7F"/>
                  </a:solidFill>
                  <a:latin typeface="Arial" panose="020B0604020202020204" pitchFamily="34" charset="0"/>
                  <a:ea typeface="Calibri" panose="020F0502020204030204" pitchFamily="34" charset="0"/>
                  <a:cs typeface="Times New Roman" panose="02020603050405020304" pitchFamily="18" charset="0"/>
                </a:rPr>
                <a:t>excluding "don't know" responses, n = 200</a:t>
              </a:r>
              <a:endParaRPr sz="800" b="0" dirty="0">
                <a:solidFill>
                  <a:srgbClr val="7F7F7F"/>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5" name="Rectangle 24"/>
            <p:cNvSpPr/>
            <p:nvPr/>
          </p:nvSpPr>
          <p:spPr bwMode="gray">
            <a:xfrm>
              <a:off x="5096534" y="4341834"/>
              <a:ext cx="3910224" cy="410697"/>
            </a:xfrm>
            <a:prstGeom prst="rect">
              <a:avLst/>
            </a:prstGeom>
          </p:spPr>
          <p:txBody>
            <a:bodyPr wrap="none" anchor="ctr">
              <a:spAutoFit/>
            </a:bodyPr>
            <a:lstStyle/>
            <a:p>
              <a:pPr algn="l"/>
              <a:fld id="{8A6C8438-2367-4680-ACE4-4819AA6FC572}" type="CATEGORYNAME">
                <a:rPr lang="en-IE" sz="2800" smtClean="0">
                  <a:solidFill>
                    <a:srgbClr val="000000"/>
                  </a:solidFill>
                </a:rPr>
                <a:pPr algn="l"/>
                <a:t>Not familiar with this technology</a:t>
              </a:fld>
              <a:endParaRPr lang="en-IE" sz="2800" dirty="0">
                <a:solidFill>
                  <a:srgbClr val="000000"/>
                </a:solidFill>
              </a:endParaRPr>
            </a:p>
          </p:txBody>
        </p:sp>
        <p:sp>
          <p:nvSpPr>
            <p:cNvPr id="26" name="Rectangle 25"/>
            <p:cNvSpPr/>
            <p:nvPr/>
          </p:nvSpPr>
          <p:spPr bwMode="gray">
            <a:xfrm>
              <a:off x="5096534" y="3922855"/>
              <a:ext cx="3911419" cy="410697"/>
            </a:xfrm>
            <a:prstGeom prst="rect">
              <a:avLst/>
            </a:prstGeom>
          </p:spPr>
          <p:txBody>
            <a:bodyPr wrap="none" anchor="ctr">
              <a:spAutoFit/>
            </a:bodyPr>
            <a:lstStyle/>
            <a:p>
              <a:pPr algn="l"/>
              <a:r>
                <a:rPr lang="en-IE" sz="2800" dirty="0" smtClean="0">
                  <a:solidFill>
                    <a:srgbClr val="000000"/>
                  </a:solidFill>
                </a:rPr>
                <a:t>Not planning to use digital twins</a:t>
              </a:r>
              <a:endParaRPr lang="en-IE" sz="2800" dirty="0">
                <a:solidFill>
                  <a:srgbClr val="000000"/>
                </a:solidFill>
              </a:endParaRPr>
            </a:p>
          </p:txBody>
        </p:sp>
        <p:sp>
          <p:nvSpPr>
            <p:cNvPr id="27" name="Rectangle 26"/>
            <p:cNvSpPr/>
            <p:nvPr/>
          </p:nvSpPr>
          <p:spPr bwMode="gray">
            <a:xfrm>
              <a:off x="5096534" y="3491070"/>
              <a:ext cx="6238278" cy="410697"/>
            </a:xfrm>
            <a:prstGeom prst="rect">
              <a:avLst/>
            </a:prstGeom>
          </p:spPr>
          <p:txBody>
            <a:bodyPr wrap="none" anchor="ctr">
              <a:spAutoFit/>
            </a:bodyPr>
            <a:lstStyle/>
            <a:p>
              <a:pPr algn="l"/>
              <a:r>
                <a:rPr lang="en-IE" sz="2800" dirty="0" smtClean="0">
                  <a:solidFill>
                    <a:srgbClr val="000000"/>
                  </a:solidFill>
                </a:rPr>
                <a:t>Not using, but planning to use in four or more years</a:t>
              </a:r>
              <a:endParaRPr lang="en-IE" sz="2800" dirty="0">
                <a:solidFill>
                  <a:srgbClr val="000000"/>
                </a:solidFill>
              </a:endParaRPr>
            </a:p>
          </p:txBody>
        </p:sp>
        <p:sp>
          <p:nvSpPr>
            <p:cNvPr id="28" name="Rectangle 27"/>
            <p:cNvSpPr/>
            <p:nvPr/>
          </p:nvSpPr>
          <p:spPr bwMode="gray">
            <a:xfrm>
              <a:off x="5096534" y="3073273"/>
              <a:ext cx="6416439" cy="410697"/>
            </a:xfrm>
            <a:prstGeom prst="rect">
              <a:avLst/>
            </a:prstGeom>
          </p:spPr>
          <p:txBody>
            <a:bodyPr wrap="none" anchor="ctr">
              <a:spAutoFit/>
            </a:bodyPr>
            <a:lstStyle/>
            <a:p>
              <a:pPr algn="l"/>
              <a:r>
                <a:rPr lang="en-IE" sz="2800" dirty="0" smtClean="0">
                  <a:solidFill>
                    <a:srgbClr val="000000"/>
                  </a:solidFill>
                </a:rPr>
                <a:t>Not using, but planning to use in the next three years</a:t>
              </a:r>
              <a:endParaRPr lang="en-IE" sz="2800" dirty="0">
                <a:solidFill>
                  <a:srgbClr val="000000"/>
                </a:solidFill>
              </a:endParaRPr>
            </a:p>
          </p:txBody>
        </p:sp>
        <p:sp>
          <p:nvSpPr>
            <p:cNvPr id="29" name="Rectangle 28"/>
            <p:cNvSpPr/>
            <p:nvPr/>
          </p:nvSpPr>
          <p:spPr bwMode="gray">
            <a:xfrm>
              <a:off x="5096534" y="2396313"/>
              <a:ext cx="5596180" cy="410697"/>
            </a:xfrm>
            <a:prstGeom prst="rect">
              <a:avLst/>
            </a:prstGeom>
          </p:spPr>
          <p:txBody>
            <a:bodyPr wrap="none" anchor="ctr">
              <a:spAutoFit/>
            </a:bodyPr>
            <a:lstStyle/>
            <a:p>
              <a:pPr algn="l"/>
              <a:fld id="{5CF02F06-0262-412D-8D86-8B6C353F6D9D}" type="CATEGORYNAME">
                <a:rPr lang="en-IE" sz="2800">
                  <a:solidFill>
                    <a:srgbClr val="000000"/>
                  </a:solidFill>
                </a:rPr>
                <a:pPr algn="l"/>
                <a:t>Not using, but planning to use in the next year</a:t>
              </a:fld>
              <a:endParaRPr lang="en-IE" sz="2800" dirty="0">
                <a:solidFill>
                  <a:srgbClr val="000000"/>
                </a:solidFill>
              </a:endParaRPr>
            </a:p>
          </p:txBody>
        </p:sp>
        <p:sp>
          <p:nvSpPr>
            <p:cNvPr id="30" name="Rectangle 29"/>
            <p:cNvSpPr/>
            <p:nvPr/>
          </p:nvSpPr>
          <p:spPr bwMode="gray">
            <a:xfrm>
              <a:off x="5096534" y="1642424"/>
              <a:ext cx="3225079" cy="410697"/>
            </a:xfrm>
            <a:prstGeom prst="rect">
              <a:avLst/>
            </a:prstGeom>
          </p:spPr>
          <p:txBody>
            <a:bodyPr wrap="none" anchor="ctr">
              <a:spAutoFit/>
            </a:bodyPr>
            <a:lstStyle/>
            <a:p>
              <a:pPr algn="l"/>
              <a:r>
                <a:rPr lang="en-IE" sz="2800" dirty="0" smtClean="0">
                  <a:solidFill>
                    <a:srgbClr val="000000"/>
                  </a:solidFill>
                </a:rPr>
                <a:t>Already using digital twins</a:t>
              </a:r>
              <a:endParaRPr lang="en-IE" sz="2800" dirty="0">
                <a:solidFill>
                  <a:srgbClr val="000000"/>
                </a:solidFill>
              </a:endParaRPr>
            </a:p>
          </p:txBody>
        </p:sp>
        <p:sp>
          <p:nvSpPr>
            <p:cNvPr id="31" name="Rectangle 30"/>
            <p:cNvSpPr/>
            <p:nvPr/>
          </p:nvSpPr>
          <p:spPr bwMode="gray">
            <a:xfrm>
              <a:off x="3894603" y="1517224"/>
              <a:ext cx="1175872" cy="1461977"/>
            </a:xfrm>
            <a:prstGeom prst="rect">
              <a:avLst/>
            </a:prstGeom>
            <a:noFill/>
            <a:ln w="19050" cap="flat" cmpd="sng" algn="ctr">
              <a:solidFill>
                <a:srgbClr val="E5550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endParaRPr lang="en-IE" sz="1800" dirty="0" err="1" smtClean="0">
                <a:solidFill>
                  <a:srgbClr val="FFFFFF"/>
                </a:solidFill>
              </a:endParaRPr>
            </a:p>
          </p:txBody>
        </p:sp>
        <p:sp>
          <p:nvSpPr>
            <p:cNvPr id="32" name="TextBox 31"/>
            <p:cNvSpPr txBox="1"/>
            <p:nvPr/>
          </p:nvSpPr>
          <p:spPr bwMode="gray">
            <a:xfrm>
              <a:off x="2816138" y="2045211"/>
              <a:ext cx="682070" cy="447555"/>
            </a:xfrm>
            <a:prstGeom prst="rect">
              <a:avLst/>
            </a:prstGeom>
            <a:noFill/>
          </p:spPr>
          <p:txBody>
            <a:bodyPr wrap="square" rtlCol="0" anchor="ctr">
              <a:spAutoFit/>
            </a:bodyPr>
            <a:lstStyle/>
            <a:p>
              <a:pPr eaLnBrk="1" fontAlgn="auto" hangingPunct="1">
                <a:lnSpc>
                  <a:spcPct val="100000"/>
                </a:lnSpc>
                <a:spcBef>
                  <a:spcPts val="0"/>
                </a:spcBef>
                <a:spcAft>
                  <a:spcPts val="0"/>
                </a:spcAft>
                <a:defRPr/>
              </a:pPr>
              <a:r>
                <a:rPr lang="en-US" sz="2800" b="1" kern="0" dirty="0" smtClean="0">
                  <a:solidFill>
                    <a:srgbClr val="E5550D"/>
                  </a:solidFill>
                </a:rPr>
                <a:t>48%</a:t>
              </a:r>
            </a:p>
          </p:txBody>
        </p:sp>
      </p:grpSp>
      <p:sp>
        <p:nvSpPr>
          <p:cNvPr id="37" name="TextBox 36"/>
          <p:cNvSpPr txBox="1"/>
          <p:nvPr/>
        </p:nvSpPr>
        <p:spPr bwMode="gray">
          <a:xfrm>
            <a:off x="1165177" y="1140602"/>
            <a:ext cx="914400" cy="1446550"/>
          </a:xfrm>
          <a:prstGeom prst="rect">
            <a:avLst/>
          </a:prstGeom>
          <a:noFill/>
        </p:spPr>
        <p:txBody>
          <a:bodyPr wrap="square" rtlCol="0" anchor="ctr">
            <a:spAutoFit/>
          </a:bodyPr>
          <a:lstStyle/>
          <a:p>
            <a:pPr eaLnBrk="1" fontAlgn="auto" hangingPunct="1">
              <a:lnSpc>
                <a:spcPct val="100000"/>
              </a:lnSpc>
              <a:spcBef>
                <a:spcPts val="0"/>
              </a:spcBef>
              <a:spcAft>
                <a:spcPts val="0"/>
              </a:spcAft>
              <a:defRPr/>
            </a:pPr>
            <a:r>
              <a:rPr lang="en-US" sz="8800" b="1" kern="0" dirty="0" smtClean="0">
                <a:solidFill>
                  <a:srgbClr val="E5550D"/>
                </a:solidFill>
              </a:rPr>
              <a:t>{</a:t>
            </a:r>
          </a:p>
        </p:txBody>
      </p:sp>
    </p:spTree>
    <p:extLst>
      <p:ext uri="{BB962C8B-B14F-4D97-AF65-F5344CB8AC3E}">
        <p14:creationId xmlns:p14="http://schemas.microsoft.com/office/powerpoint/2010/main" val="378534791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c09.deviantart.net/fs70/i/2010/153/0/9/Samurai_by_Artigas.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5115" t="11113" r="11904" b="3410"/>
          <a:stretch/>
        </p:blipFill>
        <p:spPr bwMode="auto">
          <a:xfrm>
            <a:off x="3068514" y="1863969"/>
            <a:ext cx="2708031" cy="41411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Think Bimodal </a:t>
            </a:r>
            <a:r>
              <a:rPr lang="en-US" dirty="0" smtClean="0"/>
              <a:t>to Enable Next-Generation</a:t>
            </a:r>
            <a:endParaRPr lang="en-US" dirty="0"/>
          </a:p>
        </p:txBody>
      </p:sp>
      <p:sp>
        <p:nvSpPr>
          <p:cNvPr id="16" name="Rectangle 15"/>
          <p:cNvSpPr/>
          <p:nvPr/>
        </p:nvSpPr>
        <p:spPr bwMode="gray">
          <a:xfrm>
            <a:off x="3303963" y="1335878"/>
            <a:ext cx="2117969" cy="457200"/>
          </a:xfrm>
          <a:prstGeom prst="rect">
            <a:avLst/>
          </a:prstGeom>
          <a:solidFill>
            <a:srgbClr val="AC0000"/>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spcBef>
                <a:spcPct val="50000"/>
              </a:spcBef>
            </a:pPr>
            <a:r>
              <a:rPr lang="en-US" sz="2000" b="1" dirty="0" smtClean="0">
                <a:solidFill>
                  <a:srgbClr val="FFFFFF"/>
                </a:solidFill>
              </a:rPr>
              <a:t>Samurai</a:t>
            </a:r>
            <a:endParaRPr lang="en-US" sz="2000" b="1" dirty="0">
              <a:solidFill>
                <a:srgbClr val="000000"/>
              </a:solidFill>
            </a:endParaRPr>
          </a:p>
        </p:txBody>
      </p:sp>
      <p:sp>
        <p:nvSpPr>
          <p:cNvPr id="21" name="Rectangle 20"/>
          <p:cNvSpPr/>
          <p:nvPr/>
        </p:nvSpPr>
        <p:spPr bwMode="gray">
          <a:xfrm>
            <a:off x="6615026" y="1335878"/>
            <a:ext cx="2117969" cy="457200"/>
          </a:xfrm>
          <a:prstGeom prst="rect">
            <a:avLst/>
          </a:prstGeom>
          <a:solidFill>
            <a:srgbClr val="AC0000"/>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spcBef>
                <a:spcPct val="50000"/>
              </a:spcBef>
            </a:pPr>
            <a:r>
              <a:rPr lang="en-US" sz="2000" b="1" dirty="0" smtClean="0">
                <a:solidFill>
                  <a:srgbClr val="FFFFFF"/>
                </a:solidFill>
              </a:rPr>
              <a:t>Ninja</a:t>
            </a:r>
            <a:endParaRPr lang="en-US" sz="2000" b="1" dirty="0">
              <a:solidFill>
                <a:srgbClr val="000000"/>
              </a:solidFill>
            </a:endParaRPr>
          </a:p>
        </p:txBody>
      </p:sp>
      <p:pic>
        <p:nvPicPr>
          <p:cNvPr id="1028" name="Picture 4" descr="http://www.hongyelock.com/wp-content/uploads/2013/10/Ninja.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5741" y="2026879"/>
            <a:ext cx="2716540" cy="40748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28263" y="2187615"/>
            <a:ext cx="1842989" cy="757130"/>
          </a:xfrm>
          <a:prstGeom prst="rect">
            <a:avLst/>
          </a:prstGeom>
          <a:noFill/>
        </p:spPr>
        <p:txBody>
          <a:bodyPr wrap="square" rtlCol="0">
            <a:spAutoFit/>
          </a:bodyPr>
          <a:lstStyle/>
          <a:p>
            <a:pPr algn="l"/>
            <a:r>
              <a:rPr lang="en-US" b="1" dirty="0" smtClean="0"/>
              <a:t>Disciplined Evolution </a:t>
            </a:r>
            <a:endParaRPr lang="en-US" b="1" dirty="0"/>
          </a:p>
        </p:txBody>
      </p:sp>
      <p:sp>
        <p:nvSpPr>
          <p:cNvPr id="14" name="TextBox 13"/>
          <p:cNvSpPr txBox="1"/>
          <p:nvPr/>
        </p:nvSpPr>
        <p:spPr>
          <a:xfrm>
            <a:off x="9014945" y="2178878"/>
            <a:ext cx="2865905" cy="757130"/>
          </a:xfrm>
          <a:prstGeom prst="rect">
            <a:avLst/>
          </a:prstGeom>
          <a:noFill/>
        </p:spPr>
        <p:txBody>
          <a:bodyPr wrap="square" rtlCol="0">
            <a:spAutoFit/>
          </a:bodyPr>
          <a:lstStyle/>
          <a:p>
            <a:pPr algn="l"/>
            <a:r>
              <a:rPr lang="en-US" b="1" dirty="0" smtClean="0"/>
              <a:t>"</a:t>
            </a:r>
            <a:r>
              <a:rPr lang="en-US" b="1" dirty="0" smtClean="0"/>
              <a:t>Next-Generation“ Today</a:t>
            </a:r>
            <a:endParaRPr lang="en-US" b="1" dirty="0"/>
          </a:p>
        </p:txBody>
      </p:sp>
    </p:spTree>
    <p:extLst>
      <p:ext uri="{BB962C8B-B14F-4D97-AF65-F5344CB8AC3E}">
        <p14:creationId xmlns:p14="http://schemas.microsoft.com/office/powerpoint/2010/main" val="419187388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8"/>
          <p:cNvSpPr>
            <a:spLocks noGrp="1" noChangeArrowheads="1"/>
          </p:cNvSpPr>
          <p:nvPr>
            <p:ph type="title"/>
          </p:nvPr>
        </p:nvSpPr>
        <p:spPr/>
        <p:txBody>
          <a:bodyPr/>
          <a:lstStyle/>
          <a:p>
            <a:r>
              <a:rPr lang="en-US" dirty="0" smtClean="0"/>
              <a:t>Key Issues</a:t>
            </a:r>
            <a:endParaRPr lang="en-US" dirty="0" smtClean="0"/>
          </a:p>
        </p:txBody>
      </p:sp>
      <p:sp>
        <p:nvSpPr>
          <p:cNvPr id="6148" name="Rectangle 19"/>
          <p:cNvSpPr>
            <a:spLocks noGrp="1" noChangeArrowheads="1"/>
          </p:cNvSpPr>
          <p:nvPr>
            <p:ph type="body" sz="quarter" idx="10"/>
          </p:nvPr>
        </p:nvSpPr>
        <p:spPr/>
        <p:txBody>
          <a:bodyPr/>
          <a:lstStyle/>
          <a:p>
            <a:pPr lvl="0"/>
            <a:r>
              <a:rPr lang="en-US" dirty="0"/>
              <a:t>What business trends are shaping </a:t>
            </a:r>
            <a:r>
              <a:rPr lang="en-US" dirty="0" smtClean="0"/>
              <a:t>the need for </a:t>
            </a:r>
            <a:r>
              <a:rPr lang="en-US" dirty="0"/>
              <a:t>next generation </a:t>
            </a:r>
            <a:r>
              <a:rPr lang="en-US" dirty="0" smtClean="0"/>
              <a:t>MBSE?</a:t>
            </a:r>
          </a:p>
          <a:p>
            <a:pPr lvl="0"/>
            <a:r>
              <a:rPr lang="en-US" dirty="0"/>
              <a:t>What key technology trends </a:t>
            </a:r>
            <a:r>
              <a:rPr lang="en-US" dirty="0" smtClean="0"/>
              <a:t>shape new </a:t>
            </a:r>
            <a:r>
              <a:rPr lang="en-US" dirty="0"/>
              <a:t>MBSE opportunities and </a:t>
            </a:r>
            <a:r>
              <a:rPr lang="en-US" dirty="0" smtClean="0"/>
              <a:t>risks?</a:t>
            </a:r>
          </a:p>
          <a:p>
            <a:pPr lvl="0"/>
            <a:r>
              <a:rPr lang="en-US" dirty="0"/>
              <a:t>How </a:t>
            </a:r>
            <a:r>
              <a:rPr lang="en-US" dirty="0" smtClean="0"/>
              <a:t>can </a:t>
            </a:r>
            <a:r>
              <a:rPr lang="en-US" dirty="0"/>
              <a:t>manufacturers navigate the </a:t>
            </a:r>
            <a:r>
              <a:rPr lang="en-US" dirty="0" smtClean="0"/>
              <a:t>opportunities and risks of MBSE?</a:t>
            </a:r>
          </a:p>
          <a:p>
            <a:pPr lvl="0"/>
            <a:endParaRPr lang="en-US" dirty="0">
              <a:solidFill>
                <a:srgbClr val="B2B2B2"/>
              </a:solidFill>
            </a:endParaRPr>
          </a:p>
        </p:txBody>
      </p:sp>
    </p:spTree>
    <p:extLst>
      <p:ext uri="{BB962C8B-B14F-4D97-AF65-F5344CB8AC3E}">
        <p14:creationId xmlns:p14="http://schemas.microsoft.com/office/powerpoint/2010/main" val="733459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bwMode="auto">
          <a:xfrm>
            <a:off x="1897287" y="1249656"/>
            <a:ext cx="8456816" cy="1399561"/>
          </a:xfrm>
          <a:prstGeom prst="roundRect">
            <a:avLst>
              <a:gd name="adj" fmla="val 0"/>
            </a:avLst>
          </a:prstGeom>
          <a:solidFill>
            <a:srgbClr val="FCAF17"/>
          </a:solidFill>
          <a:ln w="1905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marL="111125" algn="l">
              <a:lnSpc>
                <a:spcPct val="100000"/>
              </a:lnSpc>
              <a:spcBef>
                <a:spcPct val="50000"/>
              </a:spcBef>
              <a:spcAft>
                <a:spcPct val="0"/>
              </a:spcAft>
            </a:pPr>
            <a:r>
              <a:rPr lang="en-US" sz="2000" b="1" dirty="0">
                <a:solidFill>
                  <a:srgbClr val="000000"/>
                </a:solidFill>
              </a:rPr>
              <a:t>Innovate</a:t>
            </a:r>
          </a:p>
        </p:txBody>
      </p:sp>
      <p:sp>
        <p:nvSpPr>
          <p:cNvPr id="22" name="Rounded Rectangle 21"/>
          <p:cNvSpPr/>
          <p:nvPr/>
        </p:nvSpPr>
        <p:spPr bwMode="auto">
          <a:xfrm>
            <a:off x="1897287" y="2851006"/>
            <a:ext cx="8456816" cy="1399561"/>
          </a:xfrm>
          <a:prstGeom prst="roundRect">
            <a:avLst>
              <a:gd name="adj" fmla="val 0"/>
            </a:avLst>
          </a:prstGeom>
          <a:solidFill>
            <a:srgbClr val="46A33F"/>
          </a:solidFill>
          <a:ln w="1905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marL="111125" algn="l">
              <a:lnSpc>
                <a:spcPct val="100000"/>
              </a:lnSpc>
              <a:spcBef>
                <a:spcPct val="50000"/>
              </a:spcBef>
              <a:spcAft>
                <a:spcPct val="0"/>
              </a:spcAft>
            </a:pPr>
            <a:r>
              <a:rPr lang="en-US" sz="2000" b="1" dirty="0">
                <a:solidFill>
                  <a:srgbClr val="000000"/>
                </a:solidFill>
              </a:rPr>
              <a:t>Differentiate</a:t>
            </a:r>
          </a:p>
        </p:txBody>
      </p:sp>
      <p:sp>
        <p:nvSpPr>
          <p:cNvPr id="23" name="Rounded Rectangle 22"/>
          <p:cNvSpPr/>
          <p:nvPr/>
        </p:nvSpPr>
        <p:spPr bwMode="auto">
          <a:xfrm>
            <a:off x="1897287" y="4452356"/>
            <a:ext cx="8456816" cy="1399561"/>
          </a:xfrm>
          <a:prstGeom prst="roundRect">
            <a:avLst>
              <a:gd name="adj" fmla="val 0"/>
            </a:avLst>
          </a:prstGeom>
          <a:solidFill>
            <a:srgbClr val="6697C3"/>
          </a:solidFill>
          <a:ln w="19050" cap="flat" cmpd="sng" algn="ctr">
            <a:no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noAutofit/>
          </a:bodyPr>
          <a:lstStyle/>
          <a:p>
            <a:pPr marL="111125" algn="l">
              <a:lnSpc>
                <a:spcPct val="100000"/>
              </a:lnSpc>
              <a:spcBef>
                <a:spcPct val="50000"/>
              </a:spcBef>
              <a:spcAft>
                <a:spcPct val="0"/>
              </a:spcAft>
            </a:pPr>
            <a:r>
              <a:rPr lang="en-US" sz="2000" b="1" dirty="0">
                <a:solidFill>
                  <a:srgbClr val="000000"/>
                </a:solidFill>
              </a:rPr>
              <a:t>Run</a:t>
            </a:r>
          </a:p>
        </p:txBody>
      </p:sp>
      <p:sp>
        <p:nvSpPr>
          <p:cNvPr id="20" name="Freeform 19"/>
          <p:cNvSpPr/>
          <p:nvPr/>
        </p:nvSpPr>
        <p:spPr bwMode="auto">
          <a:xfrm>
            <a:off x="4322618" y="1414953"/>
            <a:ext cx="5993339" cy="1068966"/>
          </a:xfrm>
          <a:custGeom>
            <a:avLst/>
            <a:gdLst>
              <a:gd name="connsiteX0" fmla="*/ 173393 w 1040337"/>
              <a:gd name="connsiteY0" fmla="*/ 0 h 7186025"/>
              <a:gd name="connsiteX1" fmla="*/ 866944 w 1040337"/>
              <a:gd name="connsiteY1" fmla="*/ 0 h 7186025"/>
              <a:gd name="connsiteX2" fmla="*/ 989551 w 1040337"/>
              <a:gd name="connsiteY2" fmla="*/ 50786 h 7186025"/>
              <a:gd name="connsiteX3" fmla="*/ 1040336 w 1040337"/>
              <a:gd name="connsiteY3" fmla="*/ 173393 h 7186025"/>
              <a:gd name="connsiteX4" fmla="*/ 1040337 w 1040337"/>
              <a:gd name="connsiteY4" fmla="*/ 7186025 h 7186025"/>
              <a:gd name="connsiteX5" fmla="*/ 1040337 w 1040337"/>
              <a:gd name="connsiteY5" fmla="*/ 7186025 h 7186025"/>
              <a:gd name="connsiteX6" fmla="*/ 1040337 w 1040337"/>
              <a:gd name="connsiteY6" fmla="*/ 7186025 h 7186025"/>
              <a:gd name="connsiteX7" fmla="*/ 0 w 1040337"/>
              <a:gd name="connsiteY7" fmla="*/ 7186025 h 7186025"/>
              <a:gd name="connsiteX8" fmla="*/ 0 w 1040337"/>
              <a:gd name="connsiteY8" fmla="*/ 7186025 h 7186025"/>
              <a:gd name="connsiteX9" fmla="*/ 0 w 1040337"/>
              <a:gd name="connsiteY9" fmla="*/ 7186025 h 7186025"/>
              <a:gd name="connsiteX10" fmla="*/ 0 w 1040337"/>
              <a:gd name="connsiteY10" fmla="*/ 173393 h 7186025"/>
              <a:gd name="connsiteX11" fmla="*/ 50786 w 1040337"/>
              <a:gd name="connsiteY11" fmla="*/ 50786 h 7186025"/>
              <a:gd name="connsiteX12" fmla="*/ 173393 w 1040337"/>
              <a:gd name="connsiteY12" fmla="*/ 1 h 7186025"/>
              <a:gd name="connsiteX13" fmla="*/ 173393 w 1040337"/>
              <a:gd name="connsiteY13" fmla="*/ 0 h 718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0337" h="7186025">
                <a:moveTo>
                  <a:pt x="1040337" y="1197697"/>
                </a:moveTo>
                <a:lnTo>
                  <a:pt x="1040337" y="5988328"/>
                </a:lnTo>
                <a:cubicBezTo>
                  <a:pt x="1040337" y="6305978"/>
                  <a:pt x="1037692" y="6610615"/>
                  <a:pt x="1032985" y="6835223"/>
                </a:cubicBezTo>
                <a:cubicBezTo>
                  <a:pt x="1028277" y="7059830"/>
                  <a:pt x="1021892" y="7186022"/>
                  <a:pt x="1015235" y="7186015"/>
                </a:cubicBezTo>
                <a:cubicBezTo>
                  <a:pt x="676823" y="7186015"/>
                  <a:pt x="338412" y="7186022"/>
                  <a:pt x="0" y="7186022"/>
                </a:cubicBezTo>
                <a:lnTo>
                  <a:pt x="0" y="7186022"/>
                </a:lnTo>
                <a:lnTo>
                  <a:pt x="0" y="7186022"/>
                </a:lnTo>
                <a:lnTo>
                  <a:pt x="0" y="3"/>
                </a:lnTo>
                <a:lnTo>
                  <a:pt x="0" y="3"/>
                </a:lnTo>
                <a:lnTo>
                  <a:pt x="0" y="3"/>
                </a:lnTo>
                <a:lnTo>
                  <a:pt x="1015235" y="3"/>
                </a:lnTo>
                <a:cubicBezTo>
                  <a:pt x="1021892" y="3"/>
                  <a:pt x="1028277" y="126188"/>
                  <a:pt x="1032985" y="350802"/>
                </a:cubicBezTo>
                <a:cubicBezTo>
                  <a:pt x="1037692" y="575417"/>
                  <a:pt x="1040337" y="880054"/>
                  <a:pt x="1040337" y="1197697"/>
                </a:cubicBezTo>
                <a:lnTo>
                  <a:pt x="1040337" y="1197697"/>
                </a:lnTo>
                <a:close/>
              </a:path>
            </a:pathLst>
          </a:custGeom>
        </p:spPr>
        <p:txBody>
          <a:bodyPr vert="horz" lIns="0" tIns="0" rIns="45720" bIns="0" rtlCol="0">
            <a:noAutofit/>
          </a:bodyPr>
          <a:lstStyle/>
          <a:p>
            <a:pPr marL="274306"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Changes the way you work</a:t>
            </a:r>
          </a:p>
          <a:p>
            <a:pPr marL="274306"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Experiment and learn</a:t>
            </a:r>
          </a:p>
          <a:p>
            <a:pPr marL="274306"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Domain of "fast" innovation and partnering</a:t>
            </a:r>
          </a:p>
        </p:txBody>
      </p:sp>
      <p:sp>
        <p:nvSpPr>
          <p:cNvPr id="24" name="Freeform 23"/>
          <p:cNvSpPr/>
          <p:nvPr/>
        </p:nvSpPr>
        <p:spPr bwMode="auto">
          <a:xfrm>
            <a:off x="4334858" y="3016304"/>
            <a:ext cx="5993339" cy="1068966"/>
          </a:xfrm>
          <a:custGeom>
            <a:avLst/>
            <a:gdLst>
              <a:gd name="connsiteX0" fmla="*/ 173302 w 1039790"/>
              <a:gd name="connsiteY0" fmla="*/ 0 h 7186025"/>
              <a:gd name="connsiteX1" fmla="*/ 866488 w 1039790"/>
              <a:gd name="connsiteY1" fmla="*/ 0 h 7186025"/>
              <a:gd name="connsiteX2" fmla="*/ 989031 w 1039790"/>
              <a:gd name="connsiteY2" fmla="*/ 50759 h 7186025"/>
              <a:gd name="connsiteX3" fmla="*/ 1039790 w 1039790"/>
              <a:gd name="connsiteY3" fmla="*/ 173302 h 7186025"/>
              <a:gd name="connsiteX4" fmla="*/ 1039790 w 1039790"/>
              <a:gd name="connsiteY4" fmla="*/ 7186025 h 7186025"/>
              <a:gd name="connsiteX5" fmla="*/ 1039790 w 1039790"/>
              <a:gd name="connsiteY5" fmla="*/ 7186025 h 7186025"/>
              <a:gd name="connsiteX6" fmla="*/ 1039790 w 1039790"/>
              <a:gd name="connsiteY6" fmla="*/ 7186025 h 7186025"/>
              <a:gd name="connsiteX7" fmla="*/ 0 w 1039790"/>
              <a:gd name="connsiteY7" fmla="*/ 7186025 h 7186025"/>
              <a:gd name="connsiteX8" fmla="*/ 0 w 1039790"/>
              <a:gd name="connsiteY8" fmla="*/ 7186025 h 7186025"/>
              <a:gd name="connsiteX9" fmla="*/ 0 w 1039790"/>
              <a:gd name="connsiteY9" fmla="*/ 7186025 h 7186025"/>
              <a:gd name="connsiteX10" fmla="*/ 0 w 1039790"/>
              <a:gd name="connsiteY10" fmla="*/ 173302 h 7186025"/>
              <a:gd name="connsiteX11" fmla="*/ 50759 w 1039790"/>
              <a:gd name="connsiteY11" fmla="*/ 50759 h 7186025"/>
              <a:gd name="connsiteX12" fmla="*/ 173302 w 1039790"/>
              <a:gd name="connsiteY12" fmla="*/ 0 h 718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9790" h="7186025">
                <a:moveTo>
                  <a:pt x="1039790" y="1197698"/>
                </a:moveTo>
                <a:lnTo>
                  <a:pt x="1039790" y="5988327"/>
                </a:lnTo>
                <a:cubicBezTo>
                  <a:pt x="1039790" y="6305978"/>
                  <a:pt x="1037148" y="6610616"/>
                  <a:pt x="1032445" y="6835225"/>
                </a:cubicBezTo>
                <a:cubicBezTo>
                  <a:pt x="1027743" y="7059833"/>
                  <a:pt x="1021364" y="7186022"/>
                  <a:pt x="1014714" y="7186022"/>
                </a:cubicBezTo>
                <a:lnTo>
                  <a:pt x="0" y="7186022"/>
                </a:lnTo>
                <a:lnTo>
                  <a:pt x="0" y="7186022"/>
                </a:lnTo>
                <a:lnTo>
                  <a:pt x="0" y="7186022"/>
                </a:lnTo>
                <a:lnTo>
                  <a:pt x="0" y="3"/>
                </a:lnTo>
                <a:lnTo>
                  <a:pt x="0" y="3"/>
                </a:lnTo>
                <a:lnTo>
                  <a:pt x="0" y="3"/>
                </a:lnTo>
                <a:lnTo>
                  <a:pt x="1014714" y="3"/>
                </a:lnTo>
                <a:cubicBezTo>
                  <a:pt x="1021364" y="3"/>
                  <a:pt x="1027743" y="126192"/>
                  <a:pt x="1032445" y="350800"/>
                </a:cubicBezTo>
                <a:cubicBezTo>
                  <a:pt x="1037148" y="575409"/>
                  <a:pt x="1039790" y="880054"/>
                  <a:pt x="1039790" y="1197698"/>
                </a:cubicBezTo>
                <a:close/>
              </a:path>
            </a:pathLst>
          </a:custGeom>
        </p:spPr>
        <p:txBody>
          <a:bodyPr vert="horz" lIns="0" tIns="0" rIns="45720" bIns="0" rtlCol="0">
            <a:noAutofit/>
          </a:bodyPr>
          <a:lstStyle/>
          <a:p>
            <a:pPr marL="274306" lvl="1"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Driven by demand and process improvements</a:t>
            </a:r>
          </a:p>
          <a:p>
            <a:pPr marL="274306" lvl="1"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Medium-term change management</a:t>
            </a:r>
          </a:p>
          <a:p>
            <a:pPr marL="274306" lvl="1"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Ongoing optimization, incremental value</a:t>
            </a:r>
          </a:p>
        </p:txBody>
      </p:sp>
      <p:sp>
        <p:nvSpPr>
          <p:cNvPr id="25" name="Freeform 24"/>
          <p:cNvSpPr/>
          <p:nvPr/>
        </p:nvSpPr>
        <p:spPr bwMode="auto">
          <a:xfrm>
            <a:off x="4357357" y="4593245"/>
            <a:ext cx="5867298" cy="1068966"/>
          </a:xfrm>
          <a:custGeom>
            <a:avLst/>
            <a:gdLst>
              <a:gd name="connsiteX0" fmla="*/ 173302 w 1039790"/>
              <a:gd name="connsiteY0" fmla="*/ 0 h 7186025"/>
              <a:gd name="connsiteX1" fmla="*/ 866488 w 1039790"/>
              <a:gd name="connsiteY1" fmla="*/ 0 h 7186025"/>
              <a:gd name="connsiteX2" fmla="*/ 989031 w 1039790"/>
              <a:gd name="connsiteY2" fmla="*/ 50759 h 7186025"/>
              <a:gd name="connsiteX3" fmla="*/ 1039790 w 1039790"/>
              <a:gd name="connsiteY3" fmla="*/ 173302 h 7186025"/>
              <a:gd name="connsiteX4" fmla="*/ 1039790 w 1039790"/>
              <a:gd name="connsiteY4" fmla="*/ 7186025 h 7186025"/>
              <a:gd name="connsiteX5" fmla="*/ 1039790 w 1039790"/>
              <a:gd name="connsiteY5" fmla="*/ 7186025 h 7186025"/>
              <a:gd name="connsiteX6" fmla="*/ 1039790 w 1039790"/>
              <a:gd name="connsiteY6" fmla="*/ 7186025 h 7186025"/>
              <a:gd name="connsiteX7" fmla="*/ 0 w 1039790"/>
              <a:gd name="connsiteY7" fmla="*/ 7186025 h 7186025"/>
              <a:gd name="connsiteX8" fmla="*/ 0 w 1039790"/>
              <a:gd name="connsiteY8" fmla="*/ 7186025 h 7186025"/>
              <a:gd name="connsiteX9" fmla="*/ 0 w 1039790"/>
              <a:gd name="connsiteY9" fmla="*/ 7186025 h 7186025"/>
              <a:gd name="connsiteX10" fmla="*/ 0 w 1039790"/>
              <a:gd name="connsiteY10" fmla="*/ 173302 h 7186025"/>
              <a:gd name="connsiteX11" fmla="*/ 50759 w 1039790"/>
              <a:gd name="connsiteY11" fmla="*/ 50759 h 7186025"/>
              <a:gd name="connsiteX12" fmla="*/ 173302 w 1039790"/>
              <a:gd name="connsiteY12" fmla="*/ 0 h 718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9790" h="7186025">
                <a:moveTo>
                  <a:pt x="1039790" y="1197698"/>
                </a:moveTo>
                <a:lnTo>
                  <a:pt x="1039790" y="5988327"/>
                </a:lnTo>
                <a:cubicBezTo>
                  <a:pt x="1039790" y="6305978"/>
                  <a:pt x="1037148" y="6610616"/>
                  <a:pt x="1032445" y="6835225"/>
                </a:cubicBezTo>
                <a:cubicBezTo>
                  <a:pt x="1027743" y="7059833"/>
                  <a:pt x="1021364" y="7186022"/>
                  <a:pt x="1014714" y="7186022"/>
                </a:cubicBezTo>
                <a:lnTo>
                  <a:pt x="0" y="7186022"/>
                </a:lnTo>
                <a:lnTo>
                  <a:pt x="0" y="7186022"/>
                </a:lnTo>
                <a:lnTo>
                  <a:pt x="0" y="7186022"/>
                </a:lnTo>
                <a:lnTo>
                  <a:pt x="0" y="3"/>
                </a:lnTo>
                <a:lnTo>
                  <a:pt x="0" y="3"/>
                </a:lnTo>
                <a:lnTo>
                  <a:pt x="0" y="3"/>
                </a:lnTo>
                <a:lnTo>
                  <a:pt x="1014714" y="3"/>
                </a:lnTo>
                <a:cubicBezTo>
                  <a:pt x="1021364" y="3"/>
                  <a:pt x="1027743" y="126192"/>
                  <a:pt x="1032445" y="350800"/>
                </a:cubicBezTo>
                <a:cubicBezTo>
                  <a:pt x="1037148" y="575409"/>
                  <a:pt x="1039790" y="880054"/>
                  <a:pt x="1039790" y="1197698"/>
                </a:cubicBezTo>
                <a:close/>
              </a:path>
            </a:pathLst>
          </a:custGeom>
        </p:spPr>
        <p:txBody>
          <a:bodyPr vert="horz" lIns="0" tIns="0" rIns="45720" bIns="0" rtlCol="0">
            <a:noAutofit/>
          </a:bodyPr>
          <a:lstStyle/>
          <a:p>
            <a:pPr marL="274306" lvl="1"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Analog and mechanical</a:t>
            </a:r>
          </a:p>
          <a:p>
            <a:pPr marL="274306" lvl="1"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Standardization and cost reduction</a:t>
            </a:r>
          </a:p>
          <a:p>
            <a:pPr marL="274306" lvl="1" indent="-274306" algn="l" eaLnBrk="1" hangingPunct="1">
              <a:lnSpc>
                <a:spcPct val="100000"/>
              </a:lnSpc>
              <a:spcBef>
                <a:spcPts val="0"/>
              </a:spcBef>
              <a:spcAft>
                <a:spcPts val="600"/>
              </a:spcAft>
              <a:buClr>
                <a:srgbClr val="00529B"/>
              </a:buClr>
              <a:buSzPct val="90000"/>
              <a:buFont typeface="Wingdings" panose="05000000000000000000" pitchFamily="2" charset="2"/>
              <a:buChar char="§"/>
            </a:pPr>
            <a:r>
              <a:rPr lang="en-US" sz="2000" dirty="0">
                <a:solidFill>
                  <a:srgbClr val="000000"/>
                </a:solidFill>
                <a:latin typeface="Arial"/>
                <a:ea typeface="Arial Unicode MS"/>
                <a:cs typeface="Arial Unicode MS"/>
              </a:rPr>
              <a:t>Proven and reliable</a:t>
            </a:r>
          </a:p>
        </p:txBody>
      </p:sp>
      <p:sp>
        <p:nvSpPr>
          <p:cNvPr id="44" name="Title 28"/>
          <p:cNvSpPr>
            <a:spLocks noGrp="1"/>
          </p:cNvSpPr>
          <p:nvPr>
            <p:ph type="title"/>
          </p:nvPr>
        </p:nvSpPr>
        <p:spPr/>
        <p:txBody>
          <a:bodyPr/>
          <a:lstStyle/>
          <a:p>
            <a:r>
              <a:rPr lang="en-US" dirty="0" smtClean="0"/>
              <a:t>Principle 1 - Bimodal Strategy</a:t>
            </a:r>
            <a:endParaRPr lang="en-US" dirty="0"/>
          </a:p>
        </p:txBody>
      </p:sp>
      <p:sp>
        <p:nvSpPr>
          <p:cNvPr id="57" name="TextBox 56"/>
          <p:cNvSpPr txBox="1"/>
          <p:nvPr/>
        </p:nvSpPr>
        <p:spPr>
          <a:xfrm rot="10800000" flipV="1">
            <a:off x="963889" y="2009596"/>
            <a:ext cx="735267" cy="659636"/>
          </a:xfrm>
          <a:prstGeom prst="rect">
            <a:avLst/>
          </a:prstGeom>
          <a:noFill/>
          <a:ln>
            <a:noFill/>
          </a:ln>
        </p:spPr>
        <p:txBody>
          <a:bodyPr wrap="square" rtlCol="0">
            <a:spAutoFit/>
          </a:bodyPr>
          <a:lstStyle/>
          <a:p>
            <a:r>
              <a:rPr lang="en-US" sz="3000" dirty="0">
                <a:solidFill>
                  <a:srgbClr val="00529B"/>
                </a:solidFill>
              </a:rPr>
              <a:t>+</a:t>
            </a:r>
          </a:p>
        </p:txBody>
      </p:sp>
      <p:sp>
        <p:nvSpPr>
          <p:cNvPr id="58" name="TextBox 57"/>
          <p:cNvSpPr txBox="1"/>
          <p:nvPr/>
        </p:nvSpPr>
        <p:spPr>
          <a:xfrm rot="10800000" flipV="1">
            <a:off x="963889" y="5220465"/>
            <a:ext cx="735267" cy="659636"/>
          </a:xfrm>
          <a:prstGeom prst="rect">
            <a:avLst/>
          </a:prstGeom>
          <a:noFill/>
          <a:ln>
            <a:noFill/>
          </a:ln>
        </p:spPr>
        <p:txBody>
          <a:bodyPr wrap="square" rtlCol="0">
            <a:spAutoFit/>
          </a:bodyPr>
          <a:lstStyle/>
          <a:p>
            <a:r>
              <a:rPr lang="en-US" sz="3000" dirty="0">
                <a:solidFill>
                  <a:srgbClr val="00529B"/>
                </a:solidFill>
              </a:rPr>
              <a:t>-</a:t>
            </a:r>
          </a:p>
        </p:txBody>
      </p:sp>
      <p:cxnSp>
        <p:nvCxnSpPr>
          <p:cNvPr id="59" name="Straight Arrow Connector 58"/>
          <p:cNvCxnSpPr/>
          <p:nvPr/>
        </p:nvCxnSpPr>
        <p:spPr bwMode="auto">
          <a:xfrm rot="10800000" flipH="1" flipV="1">
            <a:off x="1307913" y="2890680"/>
            <a:ext cx="17671" cy="1993272"/>
          </a:xfrm>
          <a:prstGeom prst="straightConnector1">
            <a:avLst/>
          </a:prstGeom>
          <a:solidFill>
            <a:srgbClr val="00529B"/>
          </a:solidFill>
          <a:ln w="12700" cap="flat" cmpd="sng" algn="ctr">
            <a:solidFill>
              <a:schemeClr val="accent1">
                <a:lumMod val="50000"/>
              </a:schemeClr>
            </a:solidFill>
            <a:prstDash val="solid"/>
            <a:round/>
            <a:headEnd type="triangle"/>
            <a:tailEnd type="triangle"/>
          </a:ln>
          <a:effectLst/>
        </p:spPr>
      </p:cxnSp>
      <p:sp>
        <p:nvSpPr>
          <p:cNvPr id="60" name="TextBox 59"/>
          <p:cNvSpPr txBox="1"/>
          <p:nvPr/>
        </p:nvSpPr>
        <p:spPr>
          <a:xfrm rot="5400000" flipV="1">
            <a:off x="-72467" y="3564151"/>
            <a:ext cx="1896674" cy="646331"/>
          </a:xfrm>
          <a:prstGeom prst="rect">
            <a:avLst/>
          </a:prstGeom>
          <a:noFill/>
        </p:spPr>
        <p:txBody>
          <a:bodyPr wrap="square" rtlCol="0">
            <a:spAutoFit/>
          </a:bodyPr>
          <a:lstStyle/>
          <a:p>
            <a:pPr>
              <a:spcBef>
                <a:spcPts val="0"/>
              </a:spcBef>
              <a:spcAft>
                <a:spcPts val="0"/>
              </a:spcAft>
            </a:pPr>
            <a:r>
              <a:rPr lang="en-US" sz="2000" dirty="0">
                <a:solidFill>
                  <a:srgbClr val="00529B"/>
                </a:solidFill>
              </a:rPr>
              <a:t>Risk </a:t>
            </a:r>
            <a:r>
              <a:rPr lang="en-US" sz="2000" dirty="0" smtClean="0">
                <a:solidFill>
                  <a:srgbClr val="00529B"/>
                </a:solidFill>
              </a:rPr>
              <a:t>&amp;</a:t>
            </a:r>
            <a:br>
              <a:rPr lang="en-US" sz="2000" dirty="0" smtClean="0">
                <a:solidFill>
                  <a:srgbClr val="00529B"/>
                </a:solidFill>
              </a:rPr>
            </a:br>
            <a:r>
              <a:rPr lang="en-US" sz="2000" dirty="0" smtClean="0">
                <a:solidFill>
                  <a:srgbClr val="00529B"/>
                </a:solidFill>
              </a:rPr>
              <a:t>Change</a:t>
            </a:r>
            <a:endParaRPr lang="en-US" sz="2000" dirty="0">
              <a:solidFill>
                <a:srgbClr val="00529B"/>
              </a:solidFill>
            </a:endParaRPr>
          </a:p>
        </p:txBody>
      </p:sp>
      <p:cxnSp>
        <p:nvCxnSpPr>
          <p:cNvPr id="61" name="Straight Arrow Connector 60"/>
          <p:cNvCxnSpPr/>
          <p:nvPr/>
        </p:nvCxnSpPr>
        <p:spPr bwMode="auto">
          <a:xfrm flipH="1">
            <a:off x="10953978" y="2890680"/>
            <a:ext cx="17671" cy="1993272"/>
          </a:xfrm>
          <a:prstGeom prst="straightConnector1">
            <a:avLst/>
          </a:prstGeom>
          <a:solidFill>
            <a:srgbClr val="00529B"/>
          </a:solidFill>
          <a:ln w="12700" cap="flat" cmpd="sng" algn="ctr">
            <a:solidFill>
              <a:schemeClr val="accent1">
                <a:lumMod val="50000"/>
              </a:schemeClr>
            </a:solidFill>
            <a:prstDash val="solid"/>
            <a:round/>
            <a:headEnd type="triangle"/>
            <a:tailEnd type="triangle"/>
          </a:ln>
          <a:effectLst/>
        </p:spPr>
      </p:cxnSp>
      <p:sp>
        <p:nvSpPr>
          <p:cNvPr id="62" name="TextBox 61"/>
          <p:cNvSpPr txBox="1"/>
          <p:nvPr/>
        </p:nvSpPr>
        <p:spPr>
          <a:xfrm>
            <a:off x="10586347" y="2009596"/>
            <a:ext cx="735267" cy="659636"/>
          </a:xfrm>
          <a:prstGeom prst="rect">
            <a:avLst/>
          </a:prstGeom>
          <a:noFill/>
          <a:ln>
            <a:noFill/>
          </a:ln>
        </p:spPr>
        <p:txBody>
          <a:bodyPr wrap="square" rtlCol="0">
            <a:spAutoFit/>
          </a:bodyPr>
          <a:lstStyle/>
          <a:p>
            <a:r>
              <a:rPr lang="en-US" sz="3000" dirty="0">
                <a:solidFill>
                  <a:srgbClr val="00529B"/>
                </a:solidFill>
              </a:rPr>
              <a:t>-</a:t>
            </a:r>
          </a:p>
        </p:txBody>
      </p:sp>
      <p:sp>
        <p:nvSpPr>
          <p:cNvPr id="63" name="TextBox 62"/>
          <p:cNvSpPr txBox="1"/>
          <p:nvPr/>
        </p:nvSpPr>
        <p:spPr>
          <a:xfrm>
            <a:off x="10586348" y="5220465"/>
            <a:ext cx="735267" cy="659636"/>
          </a:xfrm>
          <a:prstGeom prst="rect">
            <a:avLst/>
          </a:prstGeom>
          <a:noFill/>
          <a:ln>
            <a:noFill/>
          </a:ln>
        </p:spPr>
        <p:txBody>
          <a:bodyPr wrap="square" rtlCol="0">
            <a:spAutoFit/>
          </a:bodyPr>
          <a:lstStyle/>
          <a:p>
            <a:r>
              <a:rPr lang="en-US" sz="3000" dirty="0">
                <a:solidFill>
                  <a:srgbClr val="00529B"/>
                </a:solidFill>
              </a:rPr>
              <a:t>+</a:t>
            </a:r>
          </a:p>
        </p:txBody>
      </p:sp>
      <p:sp>
        <p:nvSpPr>
          <p:cNvPr id="64" name="TextBox 63"/>
          <p:cNvSpPr txBox="1"/>
          <p:nvPr/>
        </p:nvSpPr>
        <p:spPr>
          <a:xfrm rot="5400000">
            <a:off x="10235878" y="3647448"/>
            <a:ext cx="2175344" cy="479736"/>
          </a:xfrm>
          <a:prstGeom prst="rect">
            <a:avLst/>
          </a:prstGeom>
          <a:noFill/>
        </p:spPr>
        <p:txBody>
          <a:bodyPr wrap="square" rtlCol="0">
            <a:spAutoFit/>
          </a:bodyPr>
          <a:lstStyle/>
          <a:p>
            <a:r>
              <a:rPr lang="en-US" sz="2000" dirty="0">
                <a:solidFill>
                  <a:srgbClr val="00529B"/>
                </a:solidFill>
              </a:rPr>
              <a:t>Governance</a:t>
            </a:r>
          </a:p>
        </p:txBody>
      </p:sp>
      <p:sp>
        <p:nvSpPr>
          <p:cNvPr id="65" name="Oval 64"/>
          <p:cNvSpPr/>
          <p:nvPr/>
        </p:nvSpPr>
        <p:spPr bwMode="auto">
          <a:xfrm>
            <a:off x="11234938" y="5208153"/>
            <a:ext cx="524711" cy="485176"/>
          </a:xfrm>
          <a:prstGeom prst="ellipse">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r>
              <a:rPr lang="en-US" sz="1800" dirty="0">
                <a:solidFill>
                  <a:srgbClr val="FFFFFF"/>
                </a:solidFill>
              </a:rPr>
              <a:t>1</a:t>
            </a:r>
          </a:p>
        </p:txBody>
      </p:sp>
      <p:sp>
        <p:nvSpPr>
          <p:cNvPr id="66" name="Oval 65"/>
          <p:cNvSpPr/>
          <p:nvPr/>
        </p:nvSpPr>
        <p:spPr bwMode="auto">
          <a:xfrm>
            <a:off x="602467" y="5208153"/>
            <a:ext cx="524711" cy="485176"/>
          </a:xfrm>
          <a:prstGeom prst="ellipse">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r>
              <a:rPr lang="en-US" sz="1800" dirty="0">
                <a:solidFill>
                  <a:srgbClr val="FFFFFF"/>
                </a:solidFill>
              </a:rPr>
              <a:t>1</a:t>
            </a:r>
          </a:p>
        </p:txBody>
      </p:sp>
      <p:sp>
        <p:nvSpPr>
          <p:cNvPr id="67" name="Oval 66"/>
          <p:cNvSpPr/>
          <p:nvPr/>
        </p:nvSpPr>
        <p:spPr bwMode="auto">
          <a:xfrm>
            <a:off x="11231446" y="2032174"/>
            <a:ext cx="524711" cy="485176"/>
          </a:xfrm>
          <a:prstGeom prst="ellipse">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r>
              <a:rPr lang="en-US" sz="1800" dirty="0">
                <a:solidFill>
                  <a:srgbClr val="FFFFFF"/>
                </a:solidFill>
              </a:rPr>
              <a:t>2</a:t>
            </a:r>
          </a:p>
        </p:txBody>
      </p:sp>
      <p:sp>
        <p:nvSpPr>
          <p:cNvPr id="68" name="Oval 67"/>
          <p:cNvSpPr/>
          <p:nvPr/>
        </p:nvSpPr>
        <p:spPr bwMode="auto">
          <a:xfrm>
            <a:off x="557820" y="2032174"/>
            <a:ext cx="524711" cy="485176"/>
          </a:xfrm>
          <a:prstGeom prst="ellipse">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nSpc>
                <a:spcPct val="100000"/>
              </a:lnSpc>
              <a:spcBef>
                <a:spcPct val="50000"/>
              </a:spcBef>
              <a:spcAft>
                <a:spcPct val="0"/>
              </a:spcAft>
            </a:pPr>
            <a:r>
              <a:rPr lang="en-US" sz="1800" dirty="0">
                <a:solidFill>
                  <a:srgbClr val="FFFFFF"/>
                </a:solidFill>
              </a:rPr>
              <a:t>2</a:t>
            </a:r>
          </a:p>
        </p:txBody>
      </p:sp>
      <p:grpSp>
        <p:nvGrpSpPr>
          <p:cNvPr id="29" name="Group 28"/>
          <p:cNvGrpSpPr/>
          <p:nvPr/>
        </p:nvGrpSpPr>
        <p:grpSpPr>
          <a:xfrm>
            <a:off x="3452702" y="1247329"/>
            <a:ext cx="4356754" cy="4587034"/>
            <a:chOff x="2433711" y="1832643"/>
            <a:chExt cx="3124342" cy="3055963"/>
          </a:xfrm>
          <a:effectLst/>
        </p:grpSpPr>
        <p:sp>
          <p:nvSpPr>
            <p:cNvPr id="30" name="Isosceles Triangle 29"/>
            <p:cNvSpPr/>
            <p:nvPr/>
          </p:nvSpPr>
          <p:spPr bwMode="auto">
            <a:xfrm>
              <a:off x="2433711" y="1832643"/>
              <a:ext cx="3124342" cy="3055963"/>
            </a:xfrm>
            <a:prstGeom prst="triangle">
              <a:avLst/>
            </a:prstGeom>
            <a:solidFill>
              <a:schemeClr val="accent1">
                <a:lumMod val="20000"/>
                <a:lumOff val="80000"/>
                <a:alpha val="60000"/>
              </a:schemeClr>
            </a:solidFill>
            <a:ln w="3175">
              <a:solidFill>
                <a:schemeClr val="tx1"/>
              </a:solidFill>
              <a:headEnd type="none" w="med" len="med"/>
              <a:tailEnd type="none" w="med" len="med"/>
            </a:ln>
            <a:effectLst/>
          </p:spPr>
          <p:style>
            <a:lnRef idx="2">
              <a:schemeClr val="accent2"/>
            </a:lnRef>
            <a:fillRef idx="1">
              <a:schemeClr val="lt1"/>
            </a:fillRef>
            <a:effectRef idx="0">
              <a:schemeClr val="accent2"/>
            </a:effectRef>
            <a:fontRef idx="minor">
              <a:schemeClr val="dk1"/>
            </a:fontRef>
          </p:style>
          <p:txBody>
            <a:bodyPr vert="horz" wrap="none" lIns="68580" tIns="34290" rIns="68580" bIns="34290" numCol="1" rtlCol="0" anchor="ctr" anchorCtr="0" compatLnSpc="1">
              <a:prstTxWarp prst="textNoShape">
                <a:avLst/>
              </a:prstTxWarp>
              <a:noAutofit/>
            </a:bodyPr>
            <a:lstStyle/>
            <a:p>
              <a:pPr>
                <a:lnSpc>
                  <a:spcPct val="100000"/>
                </a:lnSpc>
                <a:spcBef>
                  <a:spcPct val="50000"/>
                </a:spcBef>
                <a:spcAft>
                  <a:spcPct val="0"/>
                </a:spcAft>
              </a:pPr>
              <a:endParaRPr lang="en-US" sz="1800" dirty="0">
                <a:solidFill>
                  <a:srgbClr val="000000"/>
                </a:solidFill>
              </a:endParaRPr>
            </a:p>
          </p:txBody>
        </p:sp>
        <p:sp>
          <p:nvSpPr>
            <p:cNvPr id="31" name="TextBox 30"/>
            <p:cNvSpPr txBox="1"/>
            <p:nvPr/>
          </p:nvSpPr>
          <p:spPr>
            <a:xfrm>
              <a:off x="3187318" y="3425622"/>
              <a:ext cx="1734431" cy="511373"/>
            </a:xfrm>
            <a:prstGeom prst="rect">
              <a:avLst/>
            </a:prstGeom>
            <a:noFill/>
          </p:spPr>
          <p:txBody>
            <a:bodyPr wrap="square" rtlCol="0">
              <a:spAutoFit/>
            </a:bodyPr>
            <a:lstStyle/>
            <a:p>
              <a:r>
                <a:rPr lang="en-US" sz="3600" dirty="0">
                  <a:solidFill>
                    <a:srgbClr val="000000"/>
                  </a:solidFill>
                </a:rPr>
                <a:t>Mode 1</a:t>
              </a:r>
            </a:p>
          </p:txBody>
        </p:sp>
      </p:grpSp>
      <p:grpSp>
        <p:nvGrpSpPr>
          <p:cNvPr id="32" name="Group 31"/>
          <p:cNvGrpSpPr/>
          <p:nvPr/>
        </p:nvGrpSpPr>
        <p:grpSpPr>
          <a:xfrm>
            <a:off x="6081724" y="1247329"/>
            <a:ext cx="4356754" cy="4587034"/>
            <a:chOff x="4457705" y="1854298"/>
            <a:chExt cx="3124342" cy="3055963"/>
          </a:xfrm>
          <a:effectLst/>
        </p:grpSpPr>
        <p:sp>
          <p:nvSpPr>
            <p:cNvPr id="33" name="Isosceles Triangle 32"/>
            <p:cNvSpPr/>
            <p:nvPr/>
          </p:nvSpPr>
          <p:spPr bwMode="auto">
            <a:xfrm flipV="1">
              <a:off x="4457705" y="1854298"/>
              <a:ext cx="3124342" cy="3055963"/>
            </a:xfrm>
            <a:prstGeom prst="triangle">
              <a:avLst/>
            </a:prstGeom>
            <a:solidFill>
              <a:schemeClr val="accent1">
                <a:lumMod val="20000"/>
                <a:lumOff val="80000"/>
                <a:alpha val="60000"/>
              </a:schemeClr>
            </a:solidFill>
            <a:ln w="3175">
              <a:solidFill>
                <a:schemeClr val="tx1"/>
              </a:solidFill>
              <a:headEnd type="none" w="med" len="med"/>
              <a:tailEnd type="none" w="med" len="med"/>
            </a:ln>
            <a:effectLst/>
          </p:spPr>
          <p:style>
            <a:lnRef idx="2">
              <a:schemeClr val="accent2"/>
            </a:lnRef>
            <a:fillRef idx="1">
              <a:schemeClr val="lt1"/>
            </a:fillRef>
            <a:effectRef idx="0">
              <a:schemeClr val="accent2"/>
            </a:effectRef>
            <a:fontRef idx="minor">
              <a:schemeClr val="dk1"/>
            </a:fontRef>
          </p:style>
          <p:txBody>
            <a:bodyPr vert="horz" wrap="none" lIns="68580" tIns="34290" rIns="68580" bIns="34290" numCol="1" rtlCol="0" anchor="ctr" anchorCtr="0" compatLnSpc="1">
              <a:prstTxWarp prst="textNoShape">
                <a:avLst/>
              </a:prstTxWarp>
              <a:noAutofit/>
            </a:bodyPr>
            <a:lstStyle/>
            <a:p>
              <a:pPr>
                <a:lnSpc>
                  <a:spcPct val="100000"/>
                </a:lnSpc>
                <a:spcBef>
                  <a:spcPct val="50000"/>
                </a:spcBef>
                <a:spcAft>
                  <a:spcPct val="0"/>
                </a:spcAft>
              </a:pPr>
              <a:endParaRPr lang="en-US" sz="1800" dirty="0">
                <a:solidFill>
                  <a:srgbClr val="000000"/>
                </a:solidFill>
              </a:endParaRPr>
            </a:p>
          </p:txBody>
        </p:sp>
        <p:sp>
          <p:nvSpPr>
            <p:cNvPr id="34" name="TextBox 33"/>
            <p:cNvSpPr txBox="1"/>
            <p:nvPr/>
          </p:nvSpPr>
          <p:spPr>
            <a:xfrm>
              <a:off x="5176960" y="2716457"/>
              <a:ext cx="1734431" cy="511373"/>
            </a:xfrm>
            <a:prstGeom prst="rect">
              <a:avLst/>
            </a:prstGeom>
            <a:noFill/>
          </p:spPr>
          <p:txBody>
            <a:bodyPr wrap="square" rtlCol="0">
              <a:spAutoFit/>
            </a:bodyPr>
            <a:lstStyle/>
            <a:p>
              <a:r>
                <a:rPr lang="en-US" sz="3600" dirty="0">
                  <a:solidFill>
                    <a:srgbClr val="000000"/>
                  </a:solidFill>
                </a:rPr>
                <a:t>Mode 2</a:t>
              </a:r>
            </a:p>
          </p:txBody>
        </p:sp>
      </p:grpSp>
    </p:spTree>
    <p:extLst>
      <p:ext uri="{BB962C8B-B14F-4D97-AF65-F5344CB8AC3E}">
        <p14:creationId xmlns:p14="http://schemas.microsoft.com/office/powerpoint/2010/main" val="9907152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6050" cy="535531"/>
          </a:xfrm>
        </p:spPr>
        <p:txBody>
          <a:bodyPr/>
          <a:lstStyle/>
          <a:p>
            <a:r>
              <a:rPr lang="en-US" dirty="0" smtClean="0"/>
              <a:t>Identifying Business </a:t>
            </a:r>
            <a:r>
              <a:rPr lang="en-US" dirty="0" smtClean="0"/>
              <a:t>Priorities and Maps to </a:t>
            </a:r>
            <a:r>
              <a:rPr lang="en-US" dirty="0" smtClean="0"/>
              <a:t>Priorities</a:t>
            </a:r>
            <a:endParaRPr lang="en-US" dirty="0"/>
          </a:p>
        </p:txBody>
      </p:sp>
      <p:grpSp>
        <p:nvGrpSpPr>
          <p:cNvPr id="3" name="Group 2"/>
          <p:cNvGrpSpPr/>
          <p:nvPr/>
        </p:nvGrpSpPr>
        <p:grpSpPr>
          <a:xfrm>
            <a:off x="1611671" y="1298333"/>
            <a:ext cx="9427804" cy="4788142"/>
            <a:chOff x="4049889" y="1442232"/>
            <a:chExt cx="5125879" cy="4788142"/>
          </a:xfrm>
        </p:grpSpPr>
        <p:pic>
          <p:nvPicPr>
            <p:cNvPr id="5" name="Picture 40"/>
            <p:cNvPicPr>
              <a:picLocks noChangeAspect="1" noChangeArrowheads="1"/>
            </p:cNvPicPr>
            <p:nvPr/>
          </p:nvPicPr>
          <p:blipFill>
            <a:blip r:embed="rId3" cstate="print"/>
            <a:srcRect/>
            <a:stretch>
              <a:fillRect/>
            </a:stretch>
          </p:blipFill>
          <p:spPr bwMode="auto">
            <a:xfrm>
              <a:off x="4062430" y="1469462"/>
              <a:ext cx="5021263" cy="4760912"/>
            </a:xfrm>
            <a:prstGeom prst="rect">
              <a:avLst/>
            </a:prstGeom>
            <a:noFill/>
            <a:ln w="9525">
              <a:noFill/>
              <a:miter lim="800000"/>
              <a:headEnd/>
              <a:tailEnd/>
            </a:ln>
          </p:spPr>
        </p:pic>
        <p:sp>
          <p:nvSpPr>
            <p:cNvPr id="6" name="Text Box 41"/>
            <p:cNvSpPr txBox="1">
              <a:spLocks noChangeArrowheads="1"/>
            </p:cNvSpPr>
            <p:nvPr/>
          </p:nvSpPr>
          <p:spPr bwMode="gray">
            <a:xfrm>
              <a:off x="4062430" y="1442232"/>
              <a:ext cx="1584325" cy="360363"/>
            </a:xfrm>
            <a:prstGeom prst="rect">
              <a:avLst/>
            </a:prstGeom>
            <a:noFill/>
            <a:ln w="9525" algn="ctr">
              <a:noFill/>
              <a:miter lim="800000"/>
              <a:headEnd/>
              <a:tailEnd/>
            </a:ln>
          </p:spPr>
          <p:txBody>
            <a:bodyPr wrap="none" lIns="0" tIns="0" rIns="0" bIns="0"/>
            <a:lstStyle/>
            <a:p>
              <a:pPr algn="ctr"/>
              <a:r>
                <a:rPr lang="en-US" sz="2000" dirty="0" smtClean="0"/>
                <a:t>As-Is</a:t>
              </a:r>
              <a:endParaRPr lang="en-US" sz="2000" dirty="0"/>
            </a:p>
          </p:txBody>
        </p:sp>
        <p:sp>
          <p:nvSpPr>
            <p:cNvPr id="7" name="Text Box 42"/>
            <p:cNvSpPr txBox="1">
              <a:spLocks noChangeArrowheads="1"/>
            </p:cNvSpPr>
            <p:nvPr/>
          </p:nvSpPr>
          <p:spPr bwMode="gray">
            <a:xfrm>
              <a:off x="7375543" y="1442232"/>
              <a:ext cx="1800225" cy="360363"/>
            </a:xfrm>
            <a:prstGeom prst="rect">
              <a:avLst/>
            </a:prstGeom>
            <a:noFill/>
            <a:ln w="9525" algn="ctr">
              <a:noFill/>
              <a:miter lim="800000"/>
              <a:headEnd/>
              <a:tailEnd/>
            </a:ln>
          </p:spPr>
          <p:txBody>
            <a:bodyPr wrap="none" lIns="0" tIns="0" rIns="0" bIns="0"/>
            <a:lstStyle/>
            <a:p>
              <a:pPr algn="ctr"/>
              <a:r>
                <a:rPr lang="en-US" sz="2000" dirty="0"/>
                <a:t>Target</a:t>
              </a:r>
            </a:p>
          </p:txBody>
        </p:sp>
        <p:sp>
          <p:nvSpPr>
            <p:cNvPr id="8" name="AutoShape 43"/>
            <p:cNvSpPr>
              <a:spLocks noChangeArrowheads="1"/>
            </p:cNvSpPr>
            <p:nvPr/>
          </p:nvSpPr>
          <p:spPr bwMode="gray">
            <a:xfrm>
              <a:off x="4208479" y="1836174"/>
              <a:ext cx="1295400" cy="433388"/>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Interview Results</a:t>
              </a:r>
            </a:p>
          </p:txBody>
        </p:sp>
        <p:sp>
          <p:nvSpPr>
            <p:cNvPr id="9" name="AutoShape 44"/>
            <p:cNvSpPr>
              <a:spLocks noChangeArrowheads="1"/>
            </p:cNvSpPr>
            <p:nvPr/>
          </p:nvSpPr>
          <p:spPr bwMode="gray">
            <a:xfrm>
              <a:off x="5214955" y="2340999"/>
              <a:ext cx="1458911" cy="431800"/>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Community Questionnaires</a:t>
              </a:r>
            </a:p>
          </p:txBody>
        </p:sp>
        <p:sp>
          <p:nvSpPr>
            <p:cNvPr id="10" name="AutoShape 46"/>
            <p:cNvSpPr>
              <a:spLocks noChangeArrowheads="1"/>
            </p:cNvSpPr>
            <p:nvPr/>
          </p:nvSpPr>
          <p:spPr bwMode="gray">
            <a:xfrm>
              <a:off x="4422792" y="2845825"/>
              <a:ext cx="1079500" cy="360363"/>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Findings</a:t>
              </a:r>
            </a:p>
          </p:txBody>
        </p:sp>
        <p:sp>
          <p:nvSpPr>
            <p:cNvPr id="11" name="AutoShape 47"/>
            <p:cNvSpPr>
              <a:spLocks noChangeArrowheads="1"/>
            </p:cNvSpPr>
            <p:nvPr/>
          </p:nvSpPr>
          <p:spPr bwMode="gray">
            <a:xfrm>
              <a:off x="5646755" y="3204599"/>
              <a:ext cx="1439863" cy="433388"/>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Existing Capabilities</a:t>
              </a:r>
            </a:p>
          </p:txBody>
        </p:sp>
        <p:sp>
          <p:nvSpPr>
            <p:cNvPr id="12" name="AutoShape 50"/>
            <p:cNvSpPr>
              <a:spLocks noChangeArrowheads="1"/>
            </p:cNvSpPr>
            <p:nvPr/>
          </p:nvSpPr>
          <p:spPr bwMode="gray">
            <a:xfrm>
              <a:off x="7159643" y="2772799"/>
              <a:ext cx="1368425" cy="431800"/>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Needed Capabilities</a:t>
              </a:r>
            </a:p>
          </p:txBody>
        </p:sp>
        <p:sp>
          <p:nvSpPr>
            <p:cNvPr id="13" name="AutoShape 53"/>
            <p:cNvSpPr>
              <a:spLocks noChangeArrowheads="1"/>
            </p:cNvSpPr>
            <p:nvPr/>
          </p:nvSpPr>
          <p:spPr bwMode="gray">
            <a:xfrm>
              <a:off x="5718193" y="4214249"/>
              <a:ext cx="1296987" cy="431800"/>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Initiative Candidates</a:t>
              </a:r>
            </a:p>
          </p:txBody>
        </p:sp>
        <p:sp>
          <p:nvSpPr>
            <p:cNvPr id="14" name="AutoShape 57"/>
            <p:cNvSpPr>
              <a:spLocks noChangeArrowheads="1"/>
            </p:cNvSpPr>
            <p:nvPr/>
          </p:nvSpPr>
          <p:spPr bwMode="gray">
            <a:xfrm>
              <a:off x="5502293" y="4861950"/>
              <a:ext cx="1368425" cy="360363"/>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Pick Initiatives</a:t>
              </a:r>
            </a:p>
          </p:txBody>
        </p:sp>
        <p:sp>
          <p:nvSpPr>
            <p:cNvPr id="15" name="AutoShape 58"/>
            <p:cNvSpPr>
              <a:spLocks noChangeArrowheads="1"/>
            </p:cNvSpPr>
            <p:nvPr/>
          </p:nvSpPr>
          <p:spPr bwMode="gray">
            <a:xfrm>
              <a:off x="5286393" y="5436625"/>
              <a:ext cx="1368425" cy="360363"/>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a:t>Define Roadmap </a:t>
              </a:r>
            </a:p>
          </p:txBody>
        </p:sp>
        <p:sp>
          <p:nvSpPr>
            <p:cNvPr id="16" name="Line 61"/>
            <p:cNvSpPr>
              <a:spLocks noChangeShapeType="1"/>
            </p:cNvSpPr>
            <p:nvPr/>
          </p:nvSpPr>
          <p:spPr bwMode="auto">
            <a:xfrm>
              <a:off x="6186504" y="4646049"/>
              <a:ext cx="0" cy="215900"/>
            </a:xfrm>
            <a:prstGeom prst="line">
              <a:avLst/>
            </a:prstGeom>
            <a:noFill/>
            <a:ln w="9525">
              <a:solidFill>
                <a:schemeClr val="tx1"/>
              </a:solidFill>
              <a:round/>
              <a:headEnd/>
              <a:tailEnd type="triangle" w="med" len="med"/>
            </a:ln>
          </p:spPr>
          <p:txBody>
            <a:bodyPr/>
            <a:lstStyle/>
            <a:p>
              <a:endParaRPr lang="en-US" sz="3200" dirty="0"/>
            </a:p>
          </p:txBody>
        </p:sp>
        <p:sp>
          <p:nvSpPr>
            <p:cNvPr id="17" name="Line 62"/>
            <p:cNvSpPr>
              <a:spLocks noChangeShapeType="1"/>
            </p:cNvSpPr>
            <p:nvPr/>
          </p:nvSpPr>
          <p:spPr bwMode="auto">
            <a:xfrm>
              <a:off x="5970604" y="5222312"/>
              <a:ext cx="0" cy="215900"/>
            </a:xfrm>
            <a:prstGeom prst="line">
              <a:avLst/>
            </a:prstGeom>
            <a:noFill/>
            <a:ln w="9525">
              <a:solidFill>
                <a:schemeClr val="tx1"/>
              </a:solidFill>
              <a:round/>
              <a:headEnd/>
              <a:tailEnd type="triangle" w="med" len="med"/>
            </a:ln>
          </p:spPr>
          <p:txBody>
            <a:bodyPr/>
            <a:lstStyle/>
            <a:p>
              <a:endParaRPr lang="en-US" sz="3200" dirty="0"/>
            </a:p>
          </p:txBody>
        </p:sp>
        <p:sp>
          <p:nvSpPr>
            <p:cNvPr id="18" name="Freeform 63"/>
            <p:cNvSpPr>
              <a:spLocks/>
            </p:cNvSpPr>
            <p:nvPr/>
          </p:nvSpPr>
          <p:spPr bwMode="auto">
            <a:xfrm>
              <a:off x="4927618" y="3204599"/>
              <a:ext cx="1150937" cy="1009650"/>
            </a:xfrm>
            <a:custGeom>
              <a:avLst/>
              <a:gdLst>
                <a:gd name="T0" fmla="*/ 0 w 589"/>
                <a:gd name="T1" fmla="*/ 0 h 636"/>
                <a:gd name="T2" fmla="*/ 0 w 589"/>
                <a:gd name="T3" fmla="*/ 576263 h 636"/>
                <a:gd name="T4" fmla="*/ 1150937 w 589"/>
                <a:gd name="T5" fmla="*/ 576263 h 636"/>
                <a:gd name="T6" fmla="*/ 1150937 w 589"/>
                <a:gd name="T7" fmla="*/ 1009650 h 636"/>
                <a:gd name="T8" fmla="*/ 0 60000 65536"/>
                <a:gd name="T9" fmla="*/ 0 60000 65536"/>
                <a:gd name="T10" fmla="*/ 0 60000 65536"/>
                <a:gd name="T11" fmla="*/ 0 60000 65536"/>
                <a:gd name="T12" fmla="*/ 0 w 589"/>
                <a:gd name="T13" fmla="*/ 0 h 636"/>
                <a:gd name="T14" fmla="*/ 589 w 589"/>
                <a:gd name="T15" fmla="*/ 636 h 636"/>
              </a:gdLst>
              <a:ahLst/>
              <a:cxnLst>
                <a:cxn ang="T8">
                  <a:pos x="T0" y="T1"/>
                </a:cxn>
                <a:cxn ang="T9">
                  <a:pos x="T2" y="T3"/>
                </a:cxn>
                <a:cxn ang="T10">
                  <a:pos x="T4" y="T5"/>
                </a:cxn>
                <a:cxn ang="T11">
                  <a:pos x="T6" y="T7"/>
                </a:cxn>
              </a:cxnLst>
              <a:rect l="T12" t="T13" r="T14" b="T15"/>
              <a:pathLst>
                <a:path w="589" h="636">
                  <a:moveTo>
                    <a:pt x="0" y="0"/>
                  </a:moveTo>
                  <a:lnTo>
                    <a:pt x="0" y="363"/>
                  </a:lnTo>
                  <a:lnTo>
                    <a:pt x="589" y="363"/>
                  </a:lnTo>
                  <a:lnTo>
                    <a:pt x="589" y="636"/>
                  </a:lnTo>
                </a:path>
              </a:pathLst>
            </a:custGeom>
            <a:noFill/>
            <a:ln w="9525" cap="flat" cmpd="sng">
              <a:solidFill>
                <a:schemeClr val="tx1"/>
              </a:solidFill>
              <a:prstDash val="solid"/>
              <a:round/>
              <a:headEnd type="none" w="med" len="med"/>
              <a:tailEnd type="triangle" w="med" len="med"/>
            </a:ln>
          </p:spPr>
          <p:txBody>
            <a:bodyPr/>
            <a:lstStyle/>
            <a:p>
              <a:endParaRPr lang="en-US" sz="3200" dirty="0"/>
            </a:p>
          </p:txBody>
        </p:sp>
        <p:sp>
          <p:nvSpPr>
            <p:cNvPr id="19" name="Freeform 64"/>
            <p:cNvSpPr>
              <a:spLocks/>
            </p:cNvSpPr>
            <p:nvPr/>
          </p:nvSpPr>
          <p:spPr bwMode="auto">
            <a:xfrm flipH="1">
              <a:off x="6654817" y="3204599"/>
              <a:ext cx="1223962" cy="1009650"/>
            </a:xfrm>
            <a:custGeom>
              <a:avLst/>
              <a:gdLst>
                <a:gd name="T0" fmla="*/ 0 w 589"/>
                <a:gd name="T1" fmla="*/ 0 h 636"/>
                <a:gd name="T2" fmla="*/ 0 w 589"/>
                <a:gd name="T3" fmla="*/ 576263 h 636"/>
                <a:gd name="T4" fmla="*/ 1223962 w 589"/>
                <a:gd name="T5" fmla="*/ 576263 h 636"/>
                <a:gd name="T6" fmla="*/ 1223962 w 589"/>
                <a:gd name="T7" fmla="*/ 1009650 h 636"/>
                <a:gd name="T8" fmla="*/ 0 60000 65536"/>
                <a:gd name="T9" fmla="*/ 0 60000 65536"/>
                <a:gd name="T10" fmla="*/ 0 60000 65536"/>
                <a:gd name="T11" fmla="*/ 0 60000 65536"/>
                <a:gd name="T12" fmla="*/ 0 w 589"/>
                <a:gd name="T13" fmla="*/ 0 h 636"/>
                <a:gd name="T14" fmla="*/ 589 w 589"/>
                <a:gd name="T15" fmla="*/ 636 h 636"/>
              </a:gdLst>
              <a:ahLst/>
              <a:cxnLst>
                <a:cxn ang="T8">
                  <a:pos x="T0" y="T1"/>
                </a:cxn>
                <a:cxn ang="T9">
                  <a:pos x="T2" y="T3"/>
                </a:cxn>
                <a:cxn ang="T10">
                  <a:pos x="T4" y="T5"/>
                </a:cxn>
                <a:cxn ang="T11">
                  <a:pos x="T6" y="T7"/>
                </a:cxn>
              </a:cxnLst>
              <a:rect l="T12" t="T13" r="T14" b="T15"/>
              <a:pathLst>
                <a:path w="589" h="636">
                  <a:moveTo>
                    <a:pt x="0" y="0"/>
                  </a:moveTo>
                  <a:lnTo>
                    <a:pt x="0" y="363"/>
                  </a:lnTo>
                  <a:lnTo>
                    <a:pt x="589" y="363"/>
                  </a:lnTo>
                  <a:lnTo>
                    <a:pt x="589" y="636"/>
                  </a:lnTo>
                </a:path>
              </a:pathLst>
            </a:custGeom>
            <a:noFill/>
            <a:ln w="9525" cap="flat" cmpd="sng">
              <a:solidFill>
                <a:schemeClr val="tx1"/>
              </a:solidFill>
              <a:prstDash val="solid"/>
              <a:round/>
              <a:headEnd type="none" w="med" len="med"/>
              <a:tailEnd type="triangle" w="med" len="med"/>
            </a:ln>
          </p:spPr>
          <p:txBody>
            <a:bodyPr/>
            <a:lstStyle/>
            <a:p>
              <a:endParaRPr lang="en-US" sz="3200" dirty="0"/>
            </a:p>
          </p:txBody>
        </p:sp>
        <p:sp>
          <p:nvSpPr>
            <p:cNvPr id="20" name="Line 65"/>
            <p:cNvSpPr>
              <a:spLocks noChangeShapeType="1"/>
            </p:cNvSpPr>
            <p:nvPr/>
          </p:nvSpPr>
          <p:spPr bwMode="auto">
            <a:xfrm>
              <a:off x="6367479" y="3637987"/>
              <a:ext cx="0" cy="576262"/>
            </a:xfrm>
            <a:prstGeom prst="line">
              <a:avLst/>
            </a:prstGeom>
            <a:noFill/>
            <a:ln w="9525">
              <a:solidFill>
                <a:schemeClr val="tx1"/>
              </a:solidFill>
              <a:round/>
              <a:headEnd/>
              <a:tailEnd type="triangle" w="med" len="med"/>
            </a:ln>
          </p:spPr>
          <p:txBody>
            <a:bodyPr/>
            <a:lstStyle/>
            <a:p>
              <a:endParaRPr lang="en-US" sz="3200" dirty="0"/>
            </a:p>
          </p:txBody>
        </p:sp>
        <p:sp>
          <p:nvSpPr>
            <p:cNvPr id="21" name="Line 66"/>
            <p:cNvSpPr>
              <a:spLocks noChangeShapeType="1"/>
            </p:cNvSpPr>
            <p:nvPr/>
          </p:nvSpPr>
          <p:spPr bwMode="auto">
            <a:xfrm>
              <a:off x="4927617" y="2269562"/>
              <a:ext cx="0" cy="576262"/>
            </a:xfrm>
            <a:prstGeom prst="line">
              <a:avLst/>
            </a:prstGeom>
            <a:noFill/>
            <a:ln w="9525">
              <a:solidFill>
                <a:schemeClr val="tx1"/>
              </a:solidFill>
              <a:round/>
              <a:headEnd/>
              <a:tailEnd type="triangle" w="med" len="med"/>
            </a:ln>
          </p:spPr>
          <p:txBody>
            <a:bodyPr/>
            <a:lstStyle/>
            <a:p>
              <a:endParaRPr lang="en-US" sz="3200" dirty="0"/>
            </a:p>
          </p:txBody>
        </p:sp>
        <p:sp>
          <p:nvSpPr>
            <p:cNvPr id="22" name="Line 67"/>
            <p:cNvSpPr>
              <a:spLocks noChangeShapeType="1"/>
            </p:cNvSpPr>
            <p:nvPr/>
          </p:nvSpPr>
          <p:spPr bwMode="auto">
            <a:xfrm>
              <a:off x="7878779" y="2196537"/>
              <a:ext cx="0" cy="576262"/>
            </a:xfrm>
            <a:prstGeom prst="line">
              <a:avLst/>
            </a:prstGeom>
            <a:noFill/>
            <a:ln w="9525">
              <a:solidFill>
                <a:schemeClr val="tx1"/>
              </a:solidFill>
              <a:round/>
              <a:headEnd/>
              <a:tailEnd type="triangle" w="med" len="med"/>
            </a:ln>
          </p:spPr>
          <p:txBody>
            <a:bodyPr/>
            <a:lstStyle/>
            <a:p>
              <a:endParaRPr lang="en-US" sz="3200" dirty="0"/>
            </a:p>
          </p:txBody>
        </p:sp>
        <p:sp>
          <p:nvSpPr>
            <p:cNvPr id="23" name="Freeform 68"/>
            <p:cNvSpPr>
              <a:spLocks/>
            </p:cNvSpPr>
            <p:nvPr/>
          </p:nvSpPr>
          <p:spPr bwMode="auto">
            <a:xfrm>
              <a:off x="5503879" y="2772800"/>
              <a:ext cx="287338" cy="257175"/>
            </a:xfrm>
            <a:custGeom>
              <a:avLst/>
              <a:gdLst>
                <a:gd name="T0" fmla="*/ 287338 w 181"/>
                <a:gd name="T1" fmla="*/ 0 h 182"/>
                <a:gd name="T2" fmla="*/ 287338 w 181"/>
                <a:gd name="T3" fmla="*/ 257175 h 182"/>
                <a:gd name="T4" fmla="*/ 0 w 181"/>
                <a:gd name="T5" fmla="*/ 257175 h 182"/>
                <a:gd name="T6" fmla="*/ 0 60000 65536"/>
                <a:gd name="T7" fmla="*/ 0 60000 65536"/>
                <a:gd name="T8" fmla="*/ 0 60000 65536"/>
                <a:gd name="T9" fmla="*/ 0 w 181"/>
                <a:gd name="T10" fmla="*/ 0 h 182"/>
                <a:gd name="T11" fmla="*/ 181 w 181"/>
                <a:gd name="T12" fmla="*/ 182 h 182"/>
              </a:gdLst>
              <a:ahLst/>
              <a:cxnLst>
                <a:cxn ang="T6">
                  <a:pos x="T0" y="T1"/>
                </a:cxn>
                <a:cxn ang="T7">
                  <a:pos x="T2" y="T3"/>
                </a:cxn>
                <a:cxn ang="T8">
                  <a:pos x="T4" y="T5"/>
                </a:cxn>
              </a:cxnLst>
              <a:rect l="T9" t="T10" r="T11" b="T12"/>
              <a:pathLst>
                <a:path w="181" h="182">
                  <a:moveTo>
                    <a:pt x="181" y="0"/>
                  </a:moveTo>
                  <a:lnTo>
                    <a:pt x="181" y="182"/>
                  </a:lnTo>
                  <a:lnTo>
                    <a:pt x="0" y="182"/>
                  </a:lnTo>
                </a:path>
              </a:pathLst>
            </a:custGeom>
            <a:noFill/>
            <a:ln w="9525" cap="flat" cmpd="sng">
              <a:solidFill>
                <a:schemeClr val="tx1"/>
              </a:solidFill>
              <a:prstDash val="solid"/>
              <a:round/>
              <a:headEnd type="none" w="med" len="med"/>
              <a:tailEnd type="triangle" w="med" len="med"/>
            </a:ln>
          </p:spPr>
          <p:txBody>
            <a:bodyPr/>
            <a:lstStyle/>
            <a:p>
              <a:endParaRPr lang="en-US" sz="3200" dirty="0"/>
            </a:p>
          </p:txBody>
        </p:sp>
        <p:sp>
          <p:nvSpPr>
            <p:cNvPr id="24" name="Line 69"/>
            <p:cNvSpPr>
              <a:spLocks noChangeShapeType="1"/>
            </p:cNvSpPr>
            <p:nvPr/>
          </p:nvSpPr>
          <p:spPr bwMode="auto">
            <a:xfrm>
              <a:off x="6007117" y="2772799"/>
              <a:ext cx="0" cy="431800"/>
            </a:xfrm>
            <a:prstGeom prst="line">
              <a:avLst/>
            </a:prstGeom>
            <a:noFill/>
            <a:ln w="9525">
              <a:solidFill>
                <a:schemeClr val="tx1"/>
              </a:solidFill>
              <a:round/>
              <a:headEnd/>
              <a:tailEnd type="triangle" w="med" len="med"/>
            </a:ln>
          </p:spPr>
          <p:txBody>
            <a:bodyPr/>
            <a:lstStyle/>
            <a:p>
              <a:endParaRPr lang="en-US" sz="3200" dirty="0"/>
            </a:p>
          </p:txBody>
        </p:sp>
        <p:sp>
          <p:nvSpPr>
            <p:cNvPr id="25" name="AutoShape 45"/>
            <p:cNvSpPr>
              <a:spLocks noChangeArrowheads="1"/>
            </p:cNvSpPr>
            <p:nvPr/>
          </p:nvSpPr>
          <p:spPr bwMode="gray">
            <a:xfrm>
              <a:off x="7662880" y="1764738"/>
              <a:ext cx="1223963" cy="433387"/>
            </a:xfrm>
            <a:prstGeom prst="roundRect">
              <a:avLst>
                <a:gd name="adj" fmla="val 16667"/>
              </a:avLst>
            </a:prstGeom>
            <a:solidFill>
              <a:schemeClr val="bg1"/>
            </a:solidFill>
            <a:ln w="12700" algn="ctr">
              <a:solidFill>
                <a:schemeClr val="accent2"/>
              </a:solidFill>
              <a:round/>
              <a:headEnd/>
              <a:tailEnd/>
            </a:ln>
          </p:spPr>
          <p:txBody>
            <a:bodyPr anchor="ctr"/>
            <a:lstStyle/>
            <a:p>
              <a:pPr algn="ctr"/>
              <a:r>
                <a:rPr lang="en-US" sz="1600" dirty="0" smtClean="0"/>
                <a:t>Hot Topics</a:t>
              </a:r>
              <a:endParaRPr lang="en-US" sz="1600" dirty="0"/>
            </a:p>
          </p:txBody>
        </p:sp>
        <p:cxnSp>
          <p:nvCxnSpPr>
            <p:cNvPr id="27" name="Straight Arrow Connector 26"/>
            <p:cNvCxnSpPr/>
            <p:nvPr/>
          </p:nvCxnSpPr>
          <p:spPr bwMode="auto">
            <a:xfrm>
              <a:off x="4049889" y="3180056"/>
              <a:ext cx="1165224" cy="1097280"/>
            </a:xfrm>
            <a:prstGeom prst="straightConnector1">
              <a:avLst/>
            </a:prstGeom>
            <a:solidFill>
              <a:srgbClr val="00529B"/>
            </a:solidFill>
            <a:ln w="127000" cap="flat" cmpd="sng" algn="ctr">
              <a:solidFill>
                <a:srgbClr val="FF0000"/>
              </a:solidFill>
              <a:prstDash val="solid"/>
              <a:round/>
              <a:headEnd type="none" w="med" len="med"/>
              <a:tailEnd type="triangle"/>
            </a:ln>
            <a:effectLst/>
          </p:spPr>
        </p:cxnSp>
        <p:cxnSp>
          <p:nvCxnSpPr>
            <p:cNvPr id="28" name="Straight Arrow Connector 27"/>
            <p:cNvCxnSpPr/>
            <p:nvPr/>
          </p:nvCxnSpPr>
          <p:spPr bwMode="auto">
            <a:xfrm flipH="1">
              <a:off x="8068152" y="3222776"/>
              <a:ext cx="991728" cy="1054560"/>
            </a:xfrm>
            <a:prstGeom prst="straightConnector1">
              <a:avLst/>
            </a:prstGeom>
            <a:solidFill>
              <a:srgbClr val="00529B"/>
            </a:solidFill>
            <a:ln w="127000" cap="flat" cmpd="sng" algn="ctr">
              <a:solidFill>
                <a:srgbClr val="FF0000"/>
              </a:solidFill>
              <a:prstDash val="solid"/>
              <a:round/>
              <a:headEnd type="none" w="med" len="med"/>
              <a:tailEnd type="triangle"/>
            </a:ln>
            <a:effectLst/>
          </p:spPr>
        </p:cxnSp>
      </p:grpSp>
    </p:spTree>
    <p:extLst>
      <p:ext uri="{BB962C8B-B14F-4D97-AF65-F5344CB8AC3E}">
        <p14:creationId xmlns:p14="http://schemas.microsoft.com/office/powerpoint/2010/main" val="4055350293"/>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 </a:t>
            </a:r>
            <a:r>
              <a:rPr lang="en-US" dirty="0" smtClean="0"/>
              <a:t>1 Thinking</a:t>
            </a:r>
            <a:r>
              <a:rPr lang="en-US" dirty="0" smtClean="0"/>
              <a:t>: Evolving </a:t>
            </a:r>
            <a:r>
              <a:rPr lang="en-US" dirty="0" smtClean="0"/>
              <a:t>PLM Maturity </a:t>
            </a:r>
            <a:endParaRPr lang="en-US" dirty="0"/>
          </a:p>
        </p:txBody>
      </p:sp>
      <p:pic>
        <p:nvPicPr>
          <p:cNvPr id="44" name="Picture 43"/>
          <p:cNvPicPr>
            <a:picLocks noChangeAspect="1"/>
          </p:cNvPicPr>
          <p:nvPr/>
        </p:nvPicPr>
        <p:blipFill>
          <a:blip r:embed="rId2"/>
          <a:stretch>
            <a:fillRect/>
          </a:stretch>
        </p:blipFill>
        <p:spPr>
          <a:xfrm>
            <a:off x="667910" y="1095127"/>
            <a:ext cx="9162056" cy="4897071"/>
          </a:xfrm>
          <a:prstGeom prst="rect">
            <a:avLst/>
          </a:prstGeom>
        </p:spPr>
      </p:pic>
    </p:spTree>
    <p:extLst>
      <p:ext uri="{BB962C8B-B14F-4D97-AF65-F5344CB8AC3E}">
        <p14:creationId xmlns:p14="http://schemas.microsoft.com/office/powerpoint/2010/main" val="52220758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6050" cy="978729"/>
          </a:xfrm>
        </p:spPr>
        <p:txBody>
          <a:bodyPr/>
          <a:lstStyle/>
          <a:p>
            <a:r>
              <a:rPr lang="en-US" dirty="0" smtClean="0"/>
              <a:t>Case Study: Aerospace Company Prioritizes Potential PLM Investments at Each Maturity Level</a:t>
            </a:r>
            <a:endParaRPr lang="en-US" dirty="0"/>
          </a:p>
        </p:txBody>
      </p:sp>
      <p:sp>
        <p:nvSpPr>
          <p:cNvPr id="60" name="Rectangle 6"/>
          <p:cNvSpPr>
            <a:spLocks noChangeArrowheads="1"/>
          </p:cNvSpPr>
          <p:nvPr>
            <p:custDataLst>
              <p:tags r:id="rId1"/>
            </p:custDataLst>
          </p:nvPr>
        </p:nvSpPr>
        <p:spPr bwMode="gray">
          <a:xfrm>
            <a:off x="304800" y="1325563"/>
            <a:ext cx="11576050" cy="361750"/>
          </a:xfrm>
          <a:prstGeom prst="rect">
            <a:avLst/>
          </a:prstGeom>
          <a:solidFill>
            <a:srgbClr val="00529B"/>
          </a:solidFill>
          <a:ln w="9525">
            <a:solidFill>
              <a:srgbClr val="6D6E71"/>
            </a:solidFill>
            <a:miter lim="800000"/>
            <a:headEnd/>
            <a:tailEnd/>
          </a:ln>
          <a:effectLst/>
        </p:spPr>
        <p:txBody>
          <a:bodyPr tIns="46800" bIns="46800" anchor="ctr"/>
          <a:lstStyle/>
          <a:p>
            <a:pPr eaLnBrk="1" fontAlgn="auto" hangingPunct="1">
              <a:lnSpc>
                <a:spcPct val="100000"/>
              </a:lnSpc>
              <a:spcBef>
                <a:spcPts val="0"/>
              </a:spcBef>
              <a:spcAft>
                <a:spcPts val="0"/>
              </a:spcAft>
              <a:defRPr/>
            </a:pPr>
            <a:r>
              <a:rPr lang="en-US" sz="1800" kern="0" dirty="0">
                <a:solidFill>
                  <a:srgbClr val="FFFFFF"/>
                </a:solidFill>
              </a:rPr>
              <a:t>Initiative Evaluation: Business Value versus Feasibility </a:t>
            </a:r>
          </a:p>
        </p:txBody>
      </p:sp>
      <p:grpSp>
        <p:nvGrpSpPr>
          <p:cNvPr id="4" name="Group 3"/>
          <p:cNvGrpSpPr/>
          <p:nvPr/>
        </p:nvGrpSpPr>
        <p:grpSpPr>
          <a:xfrm>
            <a:off x="1871942" y="1715888"/>
            <a:ext cx="8448117" cy="4297562"/>
            <a:chOff x="1903211" y="1687312"/>
            <a:chExt cx="8242153" cy="4192788"/>
          </a:xfrm>
        </p:grpSpPr>
        <p:sp>
          <p:nvSpPr>
            <p:cNvPr id="58" name="Rectangle 3"/>
            <p:cNvSpPr>
              <a:spLocks noChangeArrowheads="1"/>
            </p:cNvSpPr>
            <p:nvPr/>
          </p:nvSpPr>
          <p:spPr bwMode="gray">
            <a:xfrm>
              <a:off x="6167712" y="3782909"/>
              <a:ext cx="3831039" cy="1735442"/>
            </a:xfrm>
            <a:prstGeom prst="rect">
              <a:avLst/>
            </a:prstGeom>
            <a:solidFill>
              <a:srgbClr val="E6E7E8"/>
            </a:solidFill>
            <a:ln w="12700" algn="ctr">
              <a:solidFill>
                <a:srgbClr val="FFFFFF"/>
              </a:solidFill>
              <a:miter lim="800000"/>
              <a:headEnd/>
              <a:tailEnd/>
            </a:ln>
          </p:spPr>
          <p:txBody>
            <a:bodyPr wrap="none" anchor="b"/>
            <a:lstStyle/>
            <a:p>
              <a:pPr algn="r" eaLnBrk="1" fontAlgn="auto" hangingPunct="1">
                <a:lnSpc>
                  <a:spcPct val="100000"/>
                </a:lnSpc>
                <a:spcBef>
                  <a:spcPts val="0"/>
                </a:spcBef>
                <a:spcAft>
                  <a:spcPts val="0"/>
                </a:spcAft>
                <a:defRPr/>
              </a:pPr>
              <a:r>
                <a:rPr lang="en-US" sz="1400" kern="0" dirty="0">
                  <a:solidFill>
                    <a:srgbClr val="6D6E71"/>
                  </a:solidFill>
                </a:rPr>
                <a:t> Simple</a:t>
              </a:r>
            </a:p>
            <a:p>
              <a:pPr algn="r" eaLnBrk="1" fontAlgn="auto" hangingPunct="1">
                <a:lnSpc>
                  <a:spcPct val="100000"/>
                </a:lnSpc>
                <a:spcBef>
                  <a:spcPts val="0"/>
                </a:spcBef>
                <a:spcAft>
                  <a:spcPts val="0"/>
                </a:spcAft>
                <a:defRPr/>
              </a:pPr>
              <a:r>
                <a:rPr lang="en-US" sz="1000" kern="0" dirty="0">
                  <a:solidFill>
                    <a:srgbClr val="6D6E71"/>
                  </a:solidFill>
                </a:rPr>
                <a:t>but </a:t>
              </a:r>
              <a:r>
                <a:rPr lang="en-US" sz="1000" kern="0" dirty="0" smtClean="0">
                  <a:solidFill>
                    <a:srgbClr val="6D6E71"/>
                  </a:solidFill>
                </a:rPr>
                <a:t>Low Value</a:t>
              </a:r>
              <a:endParaRPr lang="en-US" sz="1000" kern="0" dirty="0">
                <a:solidFill>
                  <a:srgbClr val="6D6E71"/>
                </a:solidFill>
              </a:endParaRPr>
            </a:p>
          </p:txBody>
        </p:sp>
        <p:sp>
          <p:nvSpPr>
            <p:cNvPr id="61" name="Rectangle 7"/>
            <p:cNvSpPr>
              <a:spLocks noChangeArrowheads="1"/>
            </p:cNvSpPr>
            <p:nvPr/>
          </p:nvSpPr>
          <p:spPr bwMode="gray">
            <a:xfrm>
              <a:off x="1903212" y="1687312"/>
              <a:ext cx="435055" cy="216731"/>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High</a:t>
              </a:r>
            </a:p>
          </p:txBody>
        </p:sp>
        <p:sp>
          <p:nvSpPr>
            <p:cNvPr id="62" name="Rectangle 8"/>
            <p:cNvSpPr>
              <a:spLocks noChangeArrowheads="1"/>
            </p:cNvSpPr>
            <p:nvPr/>
          </p:nvSpPr>
          <p:spPr bwMode="gray">
            <a:xfrm>
              <a:off x="1903212" y="5228314"/>
              <a:ext cx="435055" cy="216731"/>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Low</a:t>
              </a:r>
            </a:p>
          </p:txBody>
        </p:sp>
        <p:sp>
          <p:nvSpPr>
            <p:cNvPr id="63" name="Rectangle 9"/>
            <p:cNvSpPr>
              <a:spLocks noChangeArrowheads="1"/>
            </p:cNvSpPr>
            <p:nvPr/>
          </p:nvSpPr>
          <p:spPr bwMode="gray">
            <a:xfrm>
              <a:off x="2336674" y="5518351"/>
              <a:ext cx="506768" cy="216731"/>
            </a:xfrm>
            <a:prstGeom prst="rect">
              <a:avLst/>
            </a:prstGeom>
            <a:noFill/>
            <a:ln w="9525">
              <a:noFill/>
              <a:miter lim="800000"/>
              <a:headEnd/>
              <a:tailEnd/>
            </a:ln>
          </p:spPr>
          <p:txBody>
            <a:bodyPr wrap="none" lIns="0" anchor="ctr"/>
            <a:lstStyle/>
            <a:p>
              <a:pPr eaLnBrk="1" fontAlgn="auto" hangingPunct="1">
                <a:lnSpc>
                  <a:spcPct val="100000"/>
                </a:lnSpc>
                <a:spcBef>
                  <a:spcPts val="0"/>
                </a:spcBef>
                <a:spcAft>
                  <a:spcPts val="0"/>
                </a:spcAft>
                <a:defRPr/>
              </a:pPr>
              <a:r>
                <a:rPr lang="en-US" sz="1200" kern="0" dirty="0">
                  <a:solidFill>
                    <a:sysClr val="windowText" lastClr="000000"/>
                  </a:solidFill>
                </a:rPr>
                <a:t>Low</a:t>
              </a:r>
            </a:p>
          </p:txBody>
        </p:sp>
        <p:sp>
          <p:nvSpPr>
            <p:cNvPr id="64" name="Rectangle 10"/>
            <p:cNvSpPr>
              <a:spLocks noChangeArrowheads="1"/>
            </p:cNvSpPr>
            <p:nvPr/>
          </p:nvSpPr>
          <p:spPr bwMode="gray">
            <a:xfrm>
              <a:off x="9638596" y="5518351"/>
              <a:ext cx="506768" cy="216731"/>
            </a:xfrm>
            <a:prstGeom prst="rect">
              <a:avLst/>
            </a:prstGeom>
            <a:noFill/>
            <a:ln w="9525">
              <a:noFill/>
              <a:miter lim="800000"/>
              <a:headEnd/>
              <a:tailEnd/>
            </a:ln>
          </p:spPr>
          <p:txBody>
            <a:bodyPr wrap="none" rIns="0" anchor="ctr"/>
            <a:lstStyle/>
            <a:p>
              <a:pPr algn="r" eaLnBrk="1" fontAlgn="auto" hangingPunct="1">
                <a:lnSpc>
                  <a:spcPct val="100000"/>
                </a:lnSpc>
                <a:spcBef>
                  <a:spcPts val="0"/>
                </a:spcBef>
                <a:spcAft>
                  <a:spcPts val="0"/>
                </a:spcAft>
                <a:defRPr/>
              </a:pPr>
              <a:r>
                <a:rPr lang="en-US" sz="1200" kern="0" dirty="0">
                  <a:solidFill>
                    <a:sysClr val="windowText" lastClr="000000"/>
                  </a:solidFill>
                </a:rPr>
                <a:t>High</a:t>
              </a:r>
            </a:p>
          </p:txBody>
        </p:sp>
        <p:sp>
          <p:nvSpPr>
            <p:cNvPr id="65" name="Rectangle 11"/>
            <p:cNvSpPr>
              <a:spLocks noChangeArrowheads="1"/>
            </p:cNvSpPr>
            <p:nvPr/>
          </p:nvSpPr>
          <p:spPr bwMode="gray">
            <a:xfrm>
              <a:off x="3421922" y="5518351"/>
              <a:ext cx="5926637" cy="361749"/>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400" kern="0" dirty="0">
                  <a:solidFill>
                    <a:sysClr val="windowText" lastClr="000000"/>
                  </a:solidFill>
                </a:rPr>
                <a:t>Initiative Feasibility</a:t>
              </a:r>
            </a:p>
          </p:txBody>
        </p:sp>
        <p:sp>
          <p:nvSpPr>
            <p:cNvPr id="66" name="Rectangle 12"/>
            <p:cNvSpPr>
              <a:spLocks noChangeArrowheads="1"/>
            </p:cNvSpPr>
            <p:nvPr/>
          </p:nvSpPr>
          <p:spPr bwMode="gray">
            <a:xfrm rot="16200000">
              <a:off x="312788" y="3421160"/>
              <a:ext cx="3614308" cy="433462"/>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400" kern="0" dirty="0">
                  <a:solidFill>
                    <a:sysClr val="windowText" lastClr="000000"/>
                  </a:solidFill>
                </a:rPr>
                <a:t>Business Value</a:t>
              </a:r>
            </a:p>
          </p:txBody>
        </p:sp>
        <p:sp>
          <p:nvSpPr>
            <p:cNvPr id="67" name="Rectangle 13"/>
            <p:cNvSpPr>
              <a:spLocks noChangeArrowheads="1"/>
            </p:cNvSpPr>
            <p:nvPr/>
          </p:nvSpPr>
          <p:spPr bwMode="gray">
            <a:xfrm>
              <a:off x="2336673" y="1904043"/>
              <a:ext cx="3831039" cy="1878866"/>
            </a:xfrm>
            <a:prstGeom prst="rect">
              <a:avLst/>
            </a:prstGeom>
            <a:solidFill>
              <a:srgbClr val="E6E7E8"/>
            </a:solidFill>
            <a:ln w="12700">
              <a:solidFill>
                <a:srgbClr val="FFFFFF"/>
              </a:solidFill>
              <a:miter lim="800000"/>
              <a:headEnd/>
              <a:tailEnd/>
            </a:ln>
          </p:spPr>
          <p:txBody>
            <a:bodyPr wrap="none"/>
            <a:lstStyle/>
            <a:p>
              <a:pPr eaLnBrk="1" fontAlgn="auto" hangingPunct="1">
                <a:lnSpc>
                  <a:spcPct val="100000"/>
                </a:lnSpc>
                <a:spcBef>
                  <a:spcPts val="0"/>
                </a:spcBef>
                <a:spcAft>
                  <a:spcPts val="0"/>
                </a:spcAft>
                <a:defRPr/>
              </a:pPr>
              <a:r>
                <a:rPr lang="en-US" sz="1400" kern="0" dirty="0">
                  <a:solidFill>
                    <a:srgbClr val="6D6E71"/>
                  </a:solidFill>
                </a:rPr>
                <a:t>Complex</a:t>
              </a:r>
              <a:r>
                <a:rPr lang="en-US" sz="1000" kern="0" dirty="0">
                  <a:solidFill>
                    <a:srgbClr val="6D6E71"/>
                  </a:solidFill>
                </a:rPr>
                <a:t/>
              </a:r>
              <a:br>
                <a:rPr lang="en-US" sz="1000" kern="0" dirty="0">
                  <a:solidFill>
                    <a:srgbClr val="6D6E71"/>
                  </a:solidFill>
                </a:rPr>
              </a:br>
              <a:endParaRPr lang="en-US" sz="1400" kern="0" dirty="0">
                <a:solidFill>
                  <a:srgbClr val="6D6E71"/>
                </a:solidFill>
              </a:endParaRPr>
            </a:p>
          </p:txBody>
        </p:sp>
        <p:sp>
          <p:nvSpPr>
            <p:cNvPr id="68" name="Rectangle 14"/>
            <p:cNvSpPr>
              <a:spLocks noChangeArrowheads="1"/>
            </p:cNvSpPr>
            <p:nvPr/>
          </p:nvSpPr>
          <p:spPr bwMode="gray">
            <a:xfrm>
              <a:off x="6167712" y="1904043"/>
              <a:ext cx="3831039" cy="1878866"/>
            </a:xfrm>
            <a:prstGeom prst="rect">
              <a:avLst/>
            </a:prstGeom>
            <a:solidFill>
              <a:srgbClr val="E6E7E8"/>
            </a:solidFill>
            <a:ln w="12700" algn="ctr">
              <a:solidFill>
                <a:srgbClr val="E3000F"/>
              </a:solidFill>
              <a:miter lim="800000"/>
              <a:headEnd/>
              <a:tailEnd/>
            </a:ln>
          </p:spPr>
          <p:txBody>
            <a:bodyPr wrap="none"/>
            <a:lstStyle/>
            <a:p>
              <a:pPr algn="r" eaLnBrk="1" fontAlgn="auto" hangingPunct="1">
                <a:lnSpc>
                  <a:spcPct val="100000"/>
                </a:lnSpc>
                <a:spcBef>
                  <a:spcPts val="0"/>
                </a:spcBef>
                <a:spcAft>
                  <a:spcPts val="0"/>
                </a:spcAft>
                <a:defRPr/>
              </a:pPr>
              <a:r>
                <a:rPr lang="en-US" sz="1400" kern="0" dirty="0">
                  <a:solidFill>
                    <a:srgbClr val="E3000F"/>
                  </a:solidFill>
                </a:rPr>
                <a:t>High Priority</a:t>
              </a:r>
            </a:p>
          </p:txBody>
        </p:sp>
        <p:sp>
          <p:nvSpPr>
            <p:cNvPr id="69" name="Rectangle 15"/>
            <p:cNvSpPr>
              <a:spLocks noChangeArrowheads="1"/>
            </p:cNvSpPr>
            <p:nvPr/>
          </p:nvSpPr>
          <p:spPr bwMode="gray">
            <a:xfrm>
              <a:off x="2336673" y="3782909"/>
              <a:ext cx="3831039" cy="1735442"/>
            </a:xfrm>
            <a:prstGeom prst="rect">
              <a:avLst/>
            </a:prstGeom>
            <a:solidFill>
              <a:srgbClr val="E6E7E8"/>
            </a:solidFill>
            <a:ln w="12700">
              <a:solidFill>
                <a:srgbClr val="FFFFFF"/>
              </a:solidFill>
              <a:miter lim="800000"/>
              <a:headEnd/>
              <a:tailEnd/>
            </a:ln>
          </p:spPr>
          <p:txBody>
            <a:bodyPr wrap="none" anchor="b"/>
            <a:lstStyle/>
            <a:p>
              <a:pPr eaLnBrk="1" fontAlgn="auto" hangingPunct="1">
                <a:lnSpc>
                  <a:spcPct val="100000"/>
                </a:lnSpc>
                <a:spcBef>
                  <a:spcPts val="0"/>
                </a:spcBef>
                <a:spcAft>
                  <a:spcPts val="0"/>
                </a:spcAft>
                <a:defRPr/>
              </a:pPr>
              <a:r>
                <a:rPr lang="en-US" sz="1400" kern="0" dirty="0">
                  <a:solidFill>
                    <a:srgbClr val="6D6E71"/>
                  </a:solidFill>
                </a:rPr>
                <a:t>Low Priority</a:t>
              </a:r>
            </a:p>
          </p:txBody>
        </p:sp>
        <p:sp>
          <p:nvSpPr>
            <p:cNvPr id="70" name="Freeform 16"/>
            <p:cNvSpPr>
              <a:spLocks/>
            </p:cNvSpPr>
            <p:nvPr/>
          </p:nvSpPr>
          <p:spPr bwMode="gray">
            <a:xfrm>
              <a:off x="2336673" y="1759025"/>
              <a:ext cx="7807096" cy="3759327"/>
            </a:xfrm>
            <a:custGeom>
              <a:avLst/>
              <a:gdLst>
                <a:gd name="T0" fmla="*/ 0 w 5035"/>
                <a:gd name="T1" fmla="*/ 0 h 2404"/>
                <a:gd name="T2" fmla="*/ 0 w 5035"/>
                <a:gd name="T3" fmla="*/ 3744913 h 2404"/>
                <a:gd name="T4" fmla="*/ 7777162 w 5035"/>
                <a:gd name="T5" fmla="*/ 3744913 h 2404"/>
                <a:gd name="T6" fmla="*/ 0 60000 65536"/>
                <a:gd name="T7" fmla="*/ 0 60000 65536"/>
                <a:gd name="T8" fmla="*/ 0 60000 65536"/>
                <a:gd name="T9" fmla="*/ 0 w 5035"/>
                <a:gd name="T10" fmla="*/ 0 h 2404"/>
                <a:gd name="T11" fmla="*/ 5035 w 5035"/>
                <a:gd name="T12" fmla="*/ 2404 h 2404"/>
              </a:gdLst>
              <a:ahLst/>
              <a:cxnLst>
                <a:cxn ang="T6">
                  <a:pos x="T0" y="T1"/>
                </a:cxn>
                <a:cxn ang="T7">
                  <a:pos x="T2" y="T3"/>
                </a:cxn>
                <a:cxn ang="T8">
                  <a:pos x="T4" y="T5"/>
                </a:cxn>
              </a:cxnLst>
              <a:rect l="T9" t="T10" r="T11" b="T12"/>
              <a:pathLst>
                <a:path w="5035" h="2404">
                  <a:moveTo>
                    <a:pt x="0" y="0"/>
                  </a:moveTo>
                  <a:lnTo>
                    <a:pt x="0" y="2404"/>
                  </a:lnTo>
                  <a:lnTo>
                    <a:pt x="5035" y="2404"/>
                  </a:lnTo>
                </a:path>
              </a:pathLst>
            </a:custGeom>
            <a:noFill/>
            <a:ln w="12700" cmpd="sng">
              <a:solidFill>
                <a:srgbClr val="000000"/>
              </a:solidFill>
              <a:round/>
              <a:headEnd type="triangle" w="med" len="med"/>
              <a:tailEnd type="triangle" w="med" len="me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71" name="Oval 17"/>
            <p:cNvSpPr>
              <a:spLocks noChangeArrowheads="1"/>
            </p:cNvSpPr>
            <p:nvPr/>
          </p:nvSpPr>
          <p:spPr bwMode="gray">
            <a:xfrm>
              <a:off x="4940633" y="3351042"/>
              <a:ext cx="938636" cy="938636"/>
            </a:xfrm>
            <a:prstGeom prst="ellipse">
              <a:avLst/>
            </a:prstGeom>
            <a:gradFill rotWithShape="1">
              <a:gsLst>
                <a:gs pos="0">
                  <a:srgbClr val="727272"/>
                </a:gs>
                <a:gs pos="100000">
                  <a:srgbClr val="4D4D4D"/>
                </a:gs>
              </a:gsLst>
              <a:path path="shape">
                <a:fillToRect l="50000" t="50000" r="50000" b="50000"/>
              </a:path>
            </a:gradFill>
            <a:ln w="9525">
              <a:solidFill>
                <a:srgbClr val="FFFFFF"/>
              </a:solidFill>
              <a:round/>
              <a:headEnd/>
              <a:tailEnd/>
            </a:ln>
          </p:spPr>
          <p:txBody>
            <a:bodyPr wrap="none" anchor="ct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72" name="Oval 18"/>
            <p:cNvSpPr>
              <a:spLocks noChangeArrowheads="1"/>
            </p:cNvSpPr>
            <p:nvPr/>
          </p:nvSpPr>
          <p:spPr bwMode="gray">
            <a:xfrm>
              <a:off x="5052185" y="3454625"/>
              <a:ext cx="721905" cy="721906"/>
            </a:xfrm>
            <a:prstGeom prst="ellipse">
              <a:avLst/>
            </a:prstGeom>
            <a:gradFill rotWithShape="1">
              <a:gsLst>
                <a:gs pos="0">
                  <a:srgbClr val="6D6E71">
                    <a:gamma/>
                    <a:tint val="79216"/>
                    <a:invGamma/>
                  </a:srgbClr>
                </a:gs>
                <a:gs pos="100000">
                  <a:srgbClr val="6D6E71"/>
                </a:gs>
              </a:gsLst>
              <a:path path="shape">
                <a:fillToRect l="50000" t="50000" r="50000" b="50000"/>
              </a:path>
            </a:gradFill>
            <a:ln w="9525" algn="ctr">
              <a:solidFill>
                <a:srgbClr val="FFFFFF"/>
              </a:solidFill>
              <a:round/>
              <a:headEnd/>
              <a:tailEnd/>
            </a:ln>
            <a:effectLst/>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14</a:t>
              </a:r>
            </a:p>
          </p:txBody>
        </p:sp>
        <p:sp>
          <p:nvSpPr>
            <p:cNvPr id="73" name="Oval 19"/>
            <p:cNvSpPr>
              <a:spLocks noChangeArrowheads="1"/>
            </p:cNvSpPr>
            <p:nvPr/>
          </p:nvSpPr>
          <p:spPr bwMode="gray">
            <a:xfrm>
              <a:off x="4867327" y="3206022"/>
              <a:ext cx="505174" cy="505175"/>
            </a:xfrm>
            <a:prstGeom prst="ellipse">
              <a:avLst/>
            </a:prstGeom>
            <a:gradFill rotWithShape="1">
              <a:gsLst>
                <a:gs pos="0">
                  <a:srgbClr val="BCBEC0">
                    <a:gamma/>
                    <a:tint val="79216"/>
                    <a:invGamma/>
                  </a:srgbClr>
                </a:gs>
                <a:gs pos="100000">
                  <a:srgbClr val="BCBEC0"/>
                </a:gs>
              </a:gsLst>
              <a:path path="shape">
                <a:fillToRect l="50000" t="50000" r="50000" b="50000"/>
              </a:path>
            </a:gradFill>
            <a:ln w="9525" algn="ctr">
              <a:solidFill>
                <a:srgbClr val="FFFFFF"/>
              </a:solidFill>
              <a:round/>
              <a:headEnd/>
              <a:tailEnd/>
            </a:ln>
            <a:effectLst/>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10</a:t>
              </a:r>
            </a:p>
          </p:txBody>
        </p:sp>
        <p:sp>
          <p:nvSpPr>
            <p:cNvPr id="74" name="Oval 20"/>
            <p:cNvSpPr>
              <a:spLocks noChangeArrowheads="1"/>
            </p:cNvSpPr>
            <p:nvPr/>
          </p:nvSpPr>
          <p:spPr bwMode="gray">
            <a:xfrm>
              <a:off x="4360559" y="2407625"/>
              <a:ext cx="651786" cy="651786"/>
            </a:xfrm>
            <a:prstGeom prst="ellipse">
              <a:avLst/>
            </a:prstGeom>
            <a:solidFill>
              <a:srgbClr val="939598"/>
            </a:solidFill>
            <a:ln w="9525" algn="ctr">
              <a:solidFill>
                <a:srgbClr val="FFFFFF"/>
              </a:solidFill>
              <a:round/>
              <a:headEnd/>
              <a:tailEnd/>
            </a:ln>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9</a:t>
              </a:r>
            </a:p>
          </p:txBody>
        </p:sp>
        <p:sp>
          <p:nvSpPr>
            <p:cNvPr id="75" name="Oval 21"/>
            <p:cNvSpPr>
              <a:spLocks noChangeArrowheads="1"/>
            </p:cNvSpPr>
            <p:nvPr/>
          </p:nvSpPr>
          <p:spPr bwMode="gray">
            <a:xfrm>
              <a:off x="3348615" y="2699254"/>
              <a:ext cx="650193" cy="650193"/>
            </a:xfrm>
            <a:prstGeom prst="ellipse">
              <a:avLst/>
            </a:prstGeom>
            <a:gradFill rotWithShape="1">
              <a:gsLst>
                <a:gs pos="0">
                  <a:srgbClr val="BCBEC0">
                    <a:gamma/>
                    <a:tint val="79216"/>
                    <a:invGamma/>
                  </a:srgbClr>
                </a:gs>
                <a:gs pos="100000">
                  <a:srgbClr val="BCBEC0"/>
                </a:gs>
              </a:gsLst>
              <a:path path="shape">
                <a:fillToRect l="50000" t="50000" r="50000" b="50000"/>
              </a:path>
            </a:gradFill>
            <a:ln w="9525" algn="ctr">
              <a:solidFill>
                <a:srgbClr val="FFFFFF"/>
              </a:solidFill>
              <a:round/>
              <a:headEnd/>
              <a:tailEnd/>
            </a:ln>
            <a:effectLst/>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11</a:t>
              </a:r>
            </a:p>
          </p:txBody>
        </p:sp>
        <p:sp>
          <p:nvSpPr>
            <p:cNvPr id="76" name="Oval 22"/>
            <p:cNvSpPr>
              <a:spLocks noChangeArrowheads="1"/>
            </p:cNvSpPr>
            <p:nvPr/>
          </p:nvSpPr>
          <p:spPr bwMode="gray">
            <a:xfrm>
              <a:off x="6529461" y="2770967"/>
              <a:ext cx="866924" cy="866924"/>
            </a:xfrm>
            <a:prstGeom prst="ellipse">
              <a:avLst/>
            </a:prstGeom>
            <a:gradFill rotWithShape="1">
              <a:gsLst>
                <a:gs pos="0">
                  <a:srgbClr val="6D6E71">
                    <a:gamma/>
                    <a:tint val="79216"/>
                    <a:invGamma/>
                  </a:srgbClr>
                </a:gs>
                <a:gs pos="100000">
                  <a:srgbClr val="6D6E71"/>
                </a:gs>
              </a:gsLst>
              <a:path path="shape">
                <a:fillToRect l="50000" t="50000" r="50000" b="50000"/>
              </a:path>
            </a:gradFill>
            <a:ln w="9525" algn="ctr">
              <a:solidFill>
                <a:srgbClr val="FFFFFF"/>
              </a:solidFill>
              <a:round/>
              <a:headEnd/>
              <a:tailEnd/>
            </a:ln>
            <a:effectLst/>
          </p:spPr>
          <p:txBody>
            <a:bodyPr wrap="none" anchor="b"/>
            <a:lstStyle/>
            <a:p>
              <a:pPr eaLnBrk="1" fontAlgn="auto" hangingPunct="1">
                <a:lnSpc>
                  <a:spcPct val="100000"/>
                </a:lnSpc>
                <a:spcBef>
                  <a:spcPts val="0"/>
                </a:spcBef>
                <a:spcAft>
                  <a:spcPts val="0"/>
                </a:spcAft>
                <a:defRPr/>
              </a:pPr>
              <a:r>
                <a:rPr lang="en-US" sz="1400" kern="0" dirty="0">
                  <a:solidFill>
                    <a:srgbClr val="FFFFFF"/>
                  </a:solidFill>
                </a:rPr>
                <a:t>8</a:t>
              </a:r>
            </a:p>
          </p:txBody>
        </p:sp>
        <p:sp>
          <p:nvSpPr>
            <p:cNvPr id="77" name="Oval 23"/>
            <p:cNvSpPr>
              <a:spLocks noChangeArrowheads="1"/>
            </p:cNvSpPr>
            <p:nvPr/>
          </p:nvSpPr>
          <p:spPr bwMode="gray">
            <a:xfrm>
              <a:off x="5734251" y="2624356"/>
              <a:ext cx="868517" cy="868517"/>
            </a:xfrm>
            <a:prstGeom prst="ellipse">
              <a:avLst/>
            </a:prstGeom>
            <a:gradFill rotWithShape="1">
              <a:gsLst>
                <a:gs pos="0">
                  <a:srgbClr val="939598">
                    <a:gamma/>
                    <a:tint val="79216"/>
                    <a:invGamma/>
                  </a:srgbClr>
                </a:gs>
                <a:gs pos="100000">
                  <a:srgbClr val="939598"/>
                </a:gs>
              </a:gsLst>
              <a:path path="shape">
                <a:fillToRect l="50000" t="50000" r="50000" b="50000"/>
              </a:path>
            </a:gradFill>
            <a:ln w="9525" algn="ctr">
              <a:solidFill>
                <a:srgbClr val="FFFFFF"/>
              </a:solidFill>
              <a:round/>
              <a:headEnd/>
              <a:tailEnd/>
            </a:ln>
            <a:effectLst/>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3</a:t>
              </a:r>
            </a:p>
          </p:txBody>
        </p:sp>
        <p:sp>
          <p:nvSpPr>
            <p:cNvPr id="78" name="Oval 24"/>
            <p:cNvSpPr>
              <a:spLocks noChangeArrowheads="1"/>
            </p:cNvSpPr>
            <p:nvPr/>
          </p:nvSpPr>
          <p:spPr bwMode="gray">
            <a:xfrm>
              <a:off x="6891211" y="2192487"/>
              <a:ext cx="578480" cy="578481"/>
            </a:xfrm>
            <a:prstGeom prst="ellipse">
              <a:avLst/>
            </a:prstGeom>
            <a:gradFill rotWithShape="1">
              <a:gsLst>
                <a:gs pos="0">
                  <a:srgbClr val="6D6E71">
                    <a:gamma/>
                    <a:tint val="79216"/>
                    <a:invGamma/>
                  </a:srgbClr>
                </a:gs>
                <a:gs pos="100000">
                  <a:srgbClr val="6D6E71"/>
                </a:gs>
              </a:gsLst>
              <a:path path="shape">
                <a:fillToRect l="50000" t="50000" r="50000" b="50000"/>
              </a:path>
            </a:gradFill>
            <a:ln w="9525" algn="ctr">
              <a:solidFill>
                <a:srgbClr val="FFFFFF"/>
              </a:solidFill>
              <a:round/>
              <a:headEnd/>
              <a:tailEnd/>
            </a:ln>
            <a:effectLst/>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4</a:t>
              </a:r>
            </a:p>
          </p:txBody>
        </p:sp>
        <p:sp>
          <p:nvSpPr>
            <p:cNvPr id="79" name="Oval 25"/>
            <p:cNvSpPr>
              <a:spLocks noChangeArrowheads="1"/>
            </p:cNvSpPr>
            <p:nvPr/>
          </p:nvSpPr>
          <p:spPr bwMode="gray">
            <a:xfrm>
              <a:off x="7254554" y="1937509"/>
              <a:ext cx="648599" cy="648600"/>
            </a:xfrm>
            <a:prstGeom prst="ellipse">
              <a:avLst/>
            </a:prstGeom>
            <a:gradFill rotWithShape="1">
              <a:gsLst>
                <a:gs pos="0">
                  <a:srgbClr val="727272"/>
                </a:gs>
                <a:gs pos="100000">
                  <a:srgbClr val="4D4D4D"/>
                </a:gs>
              </a:gsLst>
              <a:path path="shape">
                <a:fillToRect l="50000" t="50000" r="50000" b="50000"/>
              </a:path>
            </a:gradFill>
            <a:ln w="9525" algn="ctr">
              <a:solidFill>
                <a:srgbClr val="FFFFFF"/>
              </a:solidFill>
              <a:round/>
              <a:headEnd/>
              <a:tailEnd/>
            </a:ln>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1</a:t>
              </a:r>
            </a:p>
          </p:txBody>
        </p:sp>
        <p:sp>
          <p:nvSpPr>
            <p:cNvPr id="80" name="Oval 26"/>
            <p:cNvSpPr>
              <a:spLocks noChangeArrowheads="1"/>
            </p:cNvSpPr>
            <p:nvPr/>
          </p:nvSpPr>
          <p:spPr bwMode="gray">
            <a:xfrm>
              <a:off x="7688016" y="1832331"/>
              <a:ext cx="648599" cy="648600"/>
            </a:xfrm>
            <a:prstGeom prst="ellipse">
              <a:avLst/>
            </a:prstGeom>
            <a:solidFill>
              <a:srgbClr val="BCBEC0"/>
            </a:solidFill>
            <a:ln w="9525" algn="ctr">
              <a:solidFill>
                <a:srgbClr val="FFFFFF"/>
              </a:solidFill>
              <a:round/>
              <a:headEnd/>
              <a:tailEnd/>
            </a:ln>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7</a:t>
              </a:r>
            </a:p>
          </p:txBody>
        </p:sp>
        <p:sp>
          <p:nvSpPr>
            <p:cNvPr id="81" name="Oval 27"/>
            <p:cNvSpPr>
              <a:spLocks noChangeArrowheads="1"/>
            </p:cNvSpPr>
            <p:nvPr/>
          </p:nvSpPr>
          <p:spPr bwMode="gray">
            <a:xfrm>
              <a:off x="8413109" y="2482524"/>
              <a:ext cx="213544" cy="213544"/>
            </a:xfrm>
            <a:prstGeom prst="ellipse">
              <a:avLst/>
            </a:prstGeom>
            <a:solidFill>
              <a:srgbClr val="6D6E71"/>
            </a:solidFill>
            <a:ln w="9525" algn="ctr">
              <a:solidFill>
                <a:srgbClr val="FFFFFF"/>
              </a:solidFill>
              <a:round/>
              <a:headEnd/>
              <a:tailEnd/>
            </a:ln>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2</a:t>
              </a:r>
            </a:p>
          </p:txBody>
        </p:sp>
        <p:sp>
          <p:nvSpPr>
            <p:cNvPr id="82" name="Oval 28"/>
            <p:cNvSpPr>
              <a:spLocks noChangeArrowheads="1"/>
            </p:cNvSpPr>
            <p:nvPr/>
          </p:nvSpPr>
          <p:spPr bwMode="gray">
            <a:xfrm>
              <a:off x="9128640" y="2697662"/>
              <a:ext cx="436649" cy="436649"/>
            </a:xfrm>
            <a:prstGeom prst="ellipse">
              <a:avLst/>
            </a:prstGeom>
            <a:gradFill rotWithShape="1">
              <a:gsLst>
                <a:gs pos="0">
                  <a:srgbClr val="939598">
                    <a:gamma/>
                    <a:tint val="79216"/>
                    <a:invGamma/>
                  </a:srgbClr>
                </a:gs>
                <a:gs pos="100000">
                  <a:srgbClr val="939598"/>
                </a:gs>
              </a:gsLst>
              <a:path path="shape">
                <a:fillToRect l="50000" t="50000" r="50000" b="50000"/>
              </a:path>
            </a:gradFill>
            <a:ln w="9525" algn="ctr">
              <a:solidFill>
                <a:srgbClr val="FFFFFF"/>
              </a:solidFill>
              <a:round/>
              <a:headEnd/>
              <a:tailEnd/>
            </a:ln>
            <a:effectLst/>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6</a:t>
              </a:r>
            </a:p>
          </p:txBody>
        </p:sp>
        <p:sp>
          <p:nvSpPr>
            <p:cNvPr id="83" name="Oval 29"/>
            <p:cNvSpPr>
              <a:spLocks noChangeArrowheads="1"/>
            </p:cNvSpPr>
            <p:nvPr/>
          </p:nvSpPr>
          <p:spPr bwMode="gray">
            <a:xfrm>
              <a:off x="7899965" y="3927929"/>
              <a:ext cx="364937" cy="364936"/>
            </a:xfrm>
            <a:prstGeom prst="ellipse">
              <a:avLst/>
            </a:prstGeom>
            <a:gradFill rotWithShape="1">
              <a:gsLst>
                <a:gs pos="0">
                  <a:srgbClr val="BCBEC0">
                    <a:gamma/>
                    <a:tint val="79216"/>
                    <a:invGamma/>
                  </a:srgbClr>
                </a:gs>
                <a:gs pos="100000">
                  <a:srgbClr val="BCBEC0"/>
                </a:gs>
              </a:gsLst>
              <a:path path="shape">
                <a:fillToRect l="50000" t="50000" r="50000" b="50000"/>
              </a:path>
            </a:gradFill>
            <a:ln w="9525" algn="ctr">
              <a:solidFill>
                <a:srgbClr val="FFFFFF"/>
              </a:solidFill>
              <a:round/>
              <a:headEnd/>
              <a:tailEnd/>
            </a:ln>
            <a:effectLst/>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12</a:t>
              </a:r>
            </a:p>
          </p:txBody>
        </p:sp>
        <p:sp>
          <p:nvSpPr>
            <p:cNvPr id="84" name="Oval 30"/>
            <p:cNvSpPr>
              <a:spLocks noChangeArrowheads="1"/>
            </p:cNvSpPr>
            <p:nvPr/>
          </p:nvSpPr>
          <p:spPr bwMode="gray">
            <a:xfrm>
              <a:off x="6601175" y="2552642"/>
              <a:ext cx="651786" cy="651787"/>
            </a:xfrm>
            <a:prstGeom prst="ellipse">
              <a:avLst/>
            </a:prstGeom>
            <a:solidFill>
              <a:srgbClr val="BCBEC0"/>
            </a:solidFill>
            <a:ln w="9525" algn="ctr">
              <a:solidFill>
                <a:srgbClr val="FFFFFF"/>
              </a:solidFill>
              <a:round/>
              <a:headEnd/>
              <a:tailEnd/>
            </a:ln>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5</a:t>
              </a:r>
            </a:p>
          </p:txBody>
        </p:sp>
        <p:sp>
          <p:nvSpPr>
            <p:cNvPr id="85" name="Oval 31"/>
            <p:cNvSpPr>
              <a:spLocks noChangeArrowheads="1"/>
            </p:cNvSpPr>
            <p:nvPr/>
          </p:nvSpPr>
          <p:spPr bwMode="gray">
            <a:xfrm>
              <a:off x="8191598" y="4288085"/>
              <a:ext cx="435055" cy="435055"/>
            </a:xfrm>
            <a:prstGeom prst="ellipse">
              <a:avLst/>
            </a:prstGeom>
            <a:solidFill>
              <a:srgbClr val="939598"/>
            </a:solidFill>
            <a:ln w="9525" algn="ctr">
              <a:solidFill>
                <a:srgbClr val="FFFFFF"/>
              </a:solidFill>
              <a:round/>
              <a:headEnd/>
              <a:tailEnd/>
            </a:ln>
          </p:spPr>
          <p:txBody>
            <a:bodyPr wrap="none" anchor="ctr"/>
            <a:lstStyle/>
            <a:p>
              <a:pPr eaLnBrk="1" fontAlgn="auto" hangingPunct="1">
                <a:lnSpc>
                  <a:spcPct val="100000"/>
                </a:lnSpc>
                <a:spcBef>
                  <a:spcPts val="0"/>
                </a:spcBef>
                <a:spcAft>
                  <a:spcPts val="0"/>
                </a:spcAft>
                <a:defRPr/>
              </a:pPr>
              <a:r>
                <a:rPr lang="en-US" sz="1400" kern="0" dirty="0">
                  <a:solidFill>
                    <a:srgbClr val="FFFFFF"/>
                  </a:solidFill>
                </a:rPr>
                <a:t>13</a:t>
              </a:r>
            </a:p>
          </p:txBody>
        </p:sp>
        <p:sp>
          <p:nvSpPr>
            <p:cNvPr id="86" name="Rectangle 32"/>
            <p:cNvSpPr>
              <a:spLocks noChangeArrowheads="1"/>
            </p:cNvSpPr>
            <p:nvPr/>
          </p:nvSpPr>
          <p:spPr bwMode="gray">
            <a:xfrm>
              <a:off x="4867327" y="4506408"/>
              <a:ext cx="1085248" cy="288444"/>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15 Manufacture </a:t>
              </a:r>
            </a:p>
            <a:p>
              <a:pPr eaLnBrk="1" fontAlgn="auto" hangingPunct="1">
                <a:lnSpc>
                  <a:spcPct val="100000"/>
                </a:lnSpc>
                <a:spcBef>
                  <a:spcPts val="0"/>
                </a:spcBef>
                <a:spcAft>
                  <a:spcPts val="0"/>
                </a:spcAft>
                <a:defRPr/>
              </a:pPr>
              <a:r>
                <a:rPr lang="en-US" sz="1200" kern="0" dirty="0">
                  <a:solidFill>
                    <a:sysClr val="windowText" lastClr="000000"/>
                  </a:solidFill>
                </a:rPr>
                <a:t>Anywhere</a:t>
              </a:r>
            </a:p>
          </p:txBody>
        </p:sp>
        <p:sp>
          <p:nvSpPr>
            <p:cNvPr id="87" name="Line 33"/>
            <p:cNvSpPr>
              <a:spLocks noChangeShapeType="1"/>
            </p:cNvSpPr>
            <p:nvPr/>
          </p:nvSpPr>
          <p:spPr bwMode="gray">
            <a:xfrm>
              <a:off x="5410746" y="4251430"/>
              <a:ext cx="0" cy="184859"/>
            </a:xfrm>
            <a:prstGeom prst="line">
              <a:avLst/>
            </a:prstGeom>
            <a:noFill/>
            <a:ln w="9525">
              <a:solidFill>
                <a:srgbClr val="000000"/>
              </a:solidFill>
              <a:round/>
              <a:headEnd type="triangle" w="med" len="med"/>
              <a:tailEn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88" name="Line 34"/>
            <p:cNvSpPr>
              <a:spLocks noChangeShapeType="1"/>
            </p:cNvSpPr>
            <p:nvPr/>
          </p:nvSpPr>
          <p:spPr bwMode="gray">
            <a:xfrm rot="16200000" flipH="1" flipV="1">
              <a:off x="4903978" y="3819562"/>
              <a:ext cx="216731" cy="433462"/>
            </a:xfrm>
            <a:prstGeom prst="line">
              <a:avLst/>
            </a:prstGeom>
            <a:noFill/>
            <a:ln w="9525">
              <a:solidFill>
                <a:srgbClr val="000000"/>
              </a:solidFill>
              <a:round/>
              <a:headEnd type="triangle" w="med" len="med"/>
              <a:tailEn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89" name="Rectangle 35"/>
            <p:cNvSpPr>
              <a:spLocks noChangeArrowheads="1"/>
            </p:cNvSpPr>
            <p:nvPr/>
          </p:nvSpPr>
          <p:spPr bwMode="gray">
            <a:xfrm>
              <a:off x="3710366" y="3999640"/>
              <a:ext cx="1085248" cy="288444"/>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Product Platform </a:t>
              </a:r>
              <a:br>
                <a:rPr lang="en-US" sz="1200" kern="0" dirty="0">
                  <a:solidFill>
                    <a:sysClr val="windowText" lastClr="000000"/>
                  </a:solidFill>
                </a:rPr>
              </a:br>
              <a:r>
                <a:rPr lang="en-US" sz="1200" kern="0" dirty="0">
                  <a:solidFill>
                    <a:sysClr val="windowText" lastClr="000000"/>
                  </a:solidFill>
                </a:rPr>
                <a:t>Governance</a:t>
              </a:r>
            </a:p>
          </p:txBody>
        </p:sp>
        <p:sp>
          <p:nvSpPr>
            <p:cNvPr id="90" name="Rectangle 36"/>
            <p:cNvSpPr>
              <a:spLocks noChangeArrowheads="1"/>
            </p:cNvSpPr>
            <p:nvPr/>
          </p:nvSpPr>
          <p:spPr bwMode="gray">
            <a:xfrm>
              <a:off x="3853791" y="3277736"/>
              <a:ext cx="1085248" cy="288443"/>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Change</a:t>
              </a:r>
            </a:p>
            <a:p>
              <a:pPr algn="r" eaLnBrk="1" fontAlgn="auto" hangingPunct="1">
                <a:lnSpc>
                  <a:spcPct val="100000"/>
                </a:lnSpc>
                <a:spcBef>
                  <a:spcPts val="0"/>
                </a:spcBef>
                <a:spcAft>
                  <a:spcPts val="0"/>
                </a:spcAft>
                <a:defRPr/>
              </a:pPr>
              <a:r>
                <a:rPr lang="en-US" sz="1200" kern="0" dirty="0">
                  <a:solidFill>
                    <a:sysClr val="windowText" lastClr="000000"/>
                  </a:solidFill>
                </a:rPr>
                <a:t>Mgmt.</a:t>
              </a:r>
            </a:p>
          </p:txBody>
        </p:sp>
        <p:sp>
          <p:nvSpPr>
            <p:cNvPr id="91" name="Rectangle 37"/>
            <p:cNvSpPr>
              <a:spLocks noChangeArrowheads="1"/>
            </p:cNvSpPr>
            <p:nvPr/>
          </p:nvSpPr>
          <p:spPr bwMode="gray">
            <a:xfrm>
              <a:off x="2959893" y="2148721"/>
              <a:ext cx="2820690" cy="285257"/>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Variant &amp; </a:t>
              </a:r>
              <a:r>
                <a:rPr lang="en-US" sz="1200" kern="0" dirty="0" smtClean="0">
                  <a:solidFill>
                    <a:sysClr val="windowText" lastClr="000000"/>
                  </a:solidFill>
                </a:rPr>
                <a:t>Config. </a:t>
              </a:r>
              <a:r>
                <a:rPr lang="en-US" sz="1200" kern="0" dirty="0">
                  <a:solidFill>
                    <a:sysClr val="windowText" lastClr="000000"/>
                  </a:solidFill>
                </a:rPr>
                <a:t>Mgmt</a:t>
              </a:r>
              <a:r>
                <a:rPr lang="en-US" sz="1200" kern="0" dirty="0" smtClean="0">
                  <a:solidFill>
                    <a:sysClr val="windowText" lastClr="000000"/>
                  </a:solidFill>
                </a:rPr>
                <a:t>.</a:t>
              </a:r>
              <a:endParaRPr lang="en-US" sz="1200" kern="0" dirty="0">
                <a:solidFill>
                  <a:sysClr val="windowText" lastClr="000000"/>
                </a:solidFill>
              </a:endParaRPr>
            </a:p>
          </p:txBody>
        </p:sp>
        <p:sp>
          <p:nvSpPr>
            <p:cNvPr id="92" name="Rectangle 38"/>
            <p:cNvSpPr>
              <a:spLocks noChangeArrowheads="1"/>
            </p:cNvSpPr>
            <p:nvPr/>
          </p:nvSpPr>
          <p:spPr bwMode="gray">
            <a:xfrm>
              <a:off x="2264960" y="2915985"/>
              <a:ext cx="1085249" cy="288444"/>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smtClean="0">
                  <a:solidFill>
                    <a:sysClr val="windowText" lastClr="000000"/>
                  </a:solidFill>
                </a:rPr>
                <a:t>Reuse </a:t>
              </a:r>
              <a:r>
                <a:rPr lang="en-US" sz="1200" kern="0" dirty="0">
                  <a:solidFill>
                    <a:sysClr val="windowText" lastClr="000000"/>
                  </a:solidFill>
                </a:rPr>
                <a:t>of </a:t>
              </a:r>
            </a:p>
            <a:p>
              <a:pPr algn="r" eaLnBrk="1" fontAlgn="auto" hangingPunct="1">
                <a:lnSpc>
                  <a:spcPct val="100000"/>
                </a:lnSpc>
                <a:spcBef>
                  <a:spcPts val="0"/>
                </a:spcBef>
                <a:spcAft>
                  <a:spcPts val="0"/>
                </a:spcAft>
                <a:defRPr/>
              </a:pPr>
              <a:r>
                <a:rPr lang="en-US" sz="1200" kern="0" dirty="0">
                  <a:solidFill>
                    <a:sysClr val="windowText" lastClr="000000"/>
                  </a:solidFill>
                </a:rPr>
                <a:t>Concept/</a:t>
              </a:r>
              <a:br>
                <a:rPr lang="en-US" sz="1200" kern="0" dirty="0">
                  <a:solidFill>
                    <a:sysClr val="windowText" lastClr="000000"/>
                  </a:solidFill>
                </a:rPr>
              </a:br>
              <a:r>
                <a:rPr lang="en-US" sz="1200" kern="0" dirty="0">
                  <a:solidFill>
                    <a:sysClr val="windowText" lastClr="000000"/>
                  </a:solidFill>
                </a:rPr>
                <a:t>Design </a:t>
              </a:r>
            </a:p>
          </p:txBody>
        </p:sp>
        <p:sp>
          <p:nvSpPr>
            <p:cNvPr id="93" name="Rectangle 39"/>
            <p:cNvSpPr>
              <a:spLocks noChangeArrowheads="1"/>
            </p:cNvSpPr>
            <p:nvPr/>
          </p:nvSpPr>
          <p:spPr bwMode="gray">
            <a:xfrm>
              <a:off x="4795613" y="2842679"/>
              <a:ext cx="1085249" cy="288444"/>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PDM Stan-</a:t>
              </a:r>
              <a:br>
                <a:rPr lang="en-US" sz="1200" kern="0" dirty="0">
                  <a:solidFill>
                    <a:sysClr val="windowText" lastClr="000000"/>
                  </a:solidFill>
                </a:rPr>
              </a:br>
              <a:r>
                <a:rPr lang="en-US" sz="1200" kern="0" dirty="0">
                  <a:solidFill>
                    <a:sysClr val="windowText" lastClr="000000"/>
                  </a:solidFill>
                </a:rPr>
                <a:t>dardization</a:t>
              </a:r>
            </a:p>
          </p:txBody>
        </p:sp>
        <p:sp>
          <p:nvSpPr>
            <p:cNvPr id="94" name="Line 40"/>
            <p:cNvSpPr>
              <a:spLocks noChangeShapeType="1"/>
            </p:cNvSpPr>
            <p:nvPr/>
          </p:nvSpPr>
          <p:spPr bwMode="gray">
            <a:xfrm flipH="1">
              <a:off x="7036230" y="1964600"/>
              <a:ext cx="1011943" cy="0"/>
            </a:xfrm>
            <a:prstGeom prst="line">
              <a:avLst/>
            </a:prstGeom>
            <a:noFill/>
            <a:ln w="9525">
              <a:solidFill>
                <a:srgbClr val="000000"/>
              </a:solidFill>
              <a:round/>
              <a:headEnd type="triangle" w="med" len="med"/>
              <a:tailEn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95" name="Line 41"/>
            <p:cNvSpPr>
              <a:spLocks noChangeShapeType="1"/>
            </p:cNvSpPr>
            <p:nvPr/>
          </p:nvSpPr>
          <p:spPr bwMode="gray">
            <a:xfrm flipH="1">
              <a:off x="6962923" y="2173363"/>
              <a:ext cx="433462" cy="0"/>
            </a:xfrm>
            <a:prstGeom prst="line">
              <a:avLst/>
            </a:prstGeom>
            <a:noFill/>
            <a:ln w="9525">
              <a:solidFill>
                <a:srgbClr val="000000"/>
              </a:solidFill>
              <a:round/>
              <a:headEnd type="triangle" w="med" len="med"/>
              <a:tailEn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96" name="Line 42"/>
            <p:cNvSpPr>
              <a:spLocks noChangeShapeType="1"/>
            </p:cNvSpPr>
            <p:nvPr/>
          </p:nvSpPr>
          <p:spPr bwMode="gray">
            <a:xfrm flipH="1">
              <a:off x="6746192" y="2425153"/>
              <a:ext cx="250197" cy="0"/>
            </a:xfrm>
            <a:prstGeom prst="line">
              <a:avLst/>
            </a:prstGeom>
            <a:noFill/>
            <a:ln w="9525">
              <a:solidFill>
                <a:srgbClr val="000000"/>
              </a:solidFill>
              <a:round/>
              <a:headEnd type="triangle" w="med" len="med"/>
              <a:tailEn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97" name="Rectangle 43"/>
            <p:cNvSpPr>
              <a:spLocks noChangeArrowheads="1"/>
            </p:cNvSpPr>
            <p:nvPr/>
          </p:nvSpPr>
          <p:spPr bwMode="gray">
            <a:xfrm>
              <a:off x="7324674" y="2751845"/>
              <a:ext cx="1373692" cy="288443"/>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PM Tool</a:t>
              </a:r>
              <a:br>
                <a:rPr lang="en-US" sz="1200" kern="0" dirty="0">
                  <a:solidFill>
                    <a:sysClr val="windowText" lastClr="000000"/>
                  </a:solidFill>
                </a:rPr>
              </a:br>
              <a:r>
                <a:rPr lang="en-US" sz="1200" kern="0" dirty="0">
                  <a:solidFill>
                    <a:sysClr val="windowText" lastClr="000000"/>
                  </a:solidFill>
                </a:rPr>
                <a:t>&amp; Method</a:t>
              </a:r>
            </a:p>
          </p:txBody>
        </p:sp>
        <p:sp>
          <p:nvSpPr>
            <p:cNvPr id="98" name="Rectangle 44"/>
            <p:cNvSpPr>
              <a:spLocks noChangeArrowheads="1"/>
            </p:cNvSpPr>
            <p:nvPr/>
          </p:nvSpPr>
          <p:spPr bwMode="gray">
            <a:xfrm>
              <a:off x="8698366" y="3204430"/>
              <a:ext cx="1301979" cy="288443"/>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Requirements</a:t>
              </a:r>
            </a:p>
            <a:p>
              <a:pPr eaLnBrk="1" fontAlgn="auto" hangingPunct="1">
                <a:lnSpc>
                  <a:spcPct val="100000"/>
                </a:lnSpc>
                <a:spcBef>
                  <a:spcPts val="0"/>
                </a:spcBef>
                <a:spcAft>
                  <a:spcPts val="0"/>
                </a:spcAft>
                <a:defRPr/>
              </a:pPr>
              <a:r>
                <a:rPr lang="en-US" sz="1200" kern="0" dirty="0">
                  <a:solidFill>
                    <a:sysClr val="windowText" lastClr="000000"/>
                  </a:solidFill>
                </a:rPr>
                <a:t>Mgmt.</a:t>
              </a:r>
            </a:p>
          </p:txBody>
        </p:sp>
        <p:sp>
          <p:nvSpPr>
            <p:cNvPr id="99" name="Rectangle 45"/>
            <p:cNvSpPr>
              <a:spLocks noChangeArrowheads="1"/>
            </p:cNvSpPr>
            <p:nvPr/>
          </p:nvSpPr>
          <p:spPr bwMode="gray">
            <a:xfrm>
              <a:off x="8626652" y="2337506"/>
              <a:ext cx="1230267" cy="288443"/>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Decisions on</a:t>
              </a:r>
              <a:br>
                <a:rPr lang="en-US" sz="1200" kern="0" dirty="0">
                  <a:solidFill>
                    <a:sysClr val="windowText" lastClr="000000"/>
                  </a:solidFill>
                </a:rPr>
              </a:br>
              <a:r>
                <a:rPr lang="en-US" sz="1200" kern="0" dirty="0">
                  <a:solidFill>
                    <a:sysClr val="windowText" lastClr="000000"/>
                  </a:solidFill>
                </a:rPr>
                <a:t>Eng. Standards</a:t>
              </a:r>
            </a:p>
          </p:txBody>
        </p:sp>
        <p:sp>
          <p:nvSpPr>
            <p:cNvPr id="100" name="Rectangle 46"/>
            <p:cNvSpPr>
              <a:spLocks noChangeArrowheads="1"/>
            </p:cNvSpPr>
            <p:nvPr/>
          </p:nvSpPr>
          <p:spPr bwMode="gray">
            <a:xfrm>
              <a:off x="8264903" y="3959801"/>
              <a:ext cx="1517117" cy="288443"/>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IPP Guidelines</a:t>
              </a:r>
            </a:p>
          </p:txBody>
        </p:sp>
        <p:sp>
          <p:nvSpPr>
            <p:cNvPr id="101" name="Rectangle 47"/>
            <p:cNvSpPr>
              <a:spLocks noChangeArrowheads="1"/>
            </p:cNvSpPr>
            <p:nvPr/>
          </p:nvSpPr>
          <p:spPr bwMode="gray">
            <a:xfrm>
              <a:off x="8626652" y="4361391"/>
              <a:ext cx="1155368" cy="288443"/>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Supplier </a:t>
              </a:r>
            </a:p>
            <a:p>
              <a:pPr eaLnBrk="1" fontAlgn="auto" hangingPunct="1">
                <a:lnSpc>
                  <a:spcPct val="100000"/>
                </a:lnSpc>
                <a:spcBef>
                  <a:spcPts val="0"/>
                </a:spcBef>
                <a:spcAft>
                  <a:spcPts val="0"/>
                </a:spcAft>
                <a:defRPr/>
              </a:pPr>
              <a:r>
                <a:rPr lang="en-US" sz="1200" kern="0" dirty="0">
                  <a:solidFill>
                    <a:sysClr val="windowText" lastClr="000000"/>
                  </a:solidFill>
                </a:rPr>
                <a:t>Integration</a:t>
              </a:r>
            </a:p>
          </p:txBody>
        </p:sp>
        <p:sp>
          <p:nvSpPr>
            <p:cNvPr id="102" name="Line 48"/>
            <p:cNvSpPr>
              <a:spLocks noChangeShapeType="1"/>
            </p:cNvSpPr>
            <p:nvPr/>
          </p:nvSpPr>
          <p:spPr bwMode="gray">
            <a:xfrm>
              <a:off x="7107942" y="2842679"/>
              <a:ext cx="216731" cy="0"/>
            </a:xfrm>
            <a:prstGeom prst="line">
              <a:avLst/>
            </a:prstGeom>
            <a:noFill/>
            <a:ln w="9525">
              <a:solidFill>
                <a:srgbClr val="000000"/>
              </a:solidFill>
              <a:round/>
              <a:headEnd type="triangle" w="med" len="med"/>
              <a:tailEn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103" name="Rectangle 49"/>
            <p:cNvSpPr>
              <a:spLocks noChangeArrowheads="1"/>
            </p:cNvSpPr>
            <p:nvPr/>
          </p:nvSpPr>
          <p:spPr bwMode="auto">
            <a:xfrm>
              <a:off x="5879268" y="1910417"/>
              <a:ext cx="650193" cy="572106"/>
            </a:xfrm>
            <a:prstGeom prst="rect">
              <a:avLst/>
            </a:prstGeom>
            <a:solidFill>
              <a:srgbClr val="E6E7E8"/>
            </a:solidFill>
            <a:ln w="9525">
              <a:noFill/>
              <a:miter lim="800000"/>
              <a:headEnd/>
              <a:tailEnd/>
            </a:ln>
          </p:spPr>
          <p:txBody>
            <a:bodyPr wrap="none" anchor="ct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sp>
          <p:nvSpPr>
            <p:cNvPr id="104" name="Rectangle 50"/>
            <p:cNvSpPr>
              <a:spLocks noChangeArrowheads="1"/>
            </p:cNvSpPr>
            <p:nvPr/>
          </p:nvSpPr>
          <p:spPr bwMode="gray">
            <a:xfrm>
              <a:off x="5456962" y="1843487"/>
              <a:ext cx="1590423" cy="288443"/>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Automated Interfaces</a:t>
              </a:r>
            </a:p>
          </p:txBody>
        </p:sp>
        <p:sp>
          <p:nvSpPr>
            <p:cNvPr id="105" name="Rectangle 51"/>
            <p:cNvSpPr>
              <a:spLocks noChangeArrowheads="1"/>
            </p:cNvSpPr>
            <p:nvPr/>
          </p:nvSpPr>
          <p:spPr bwMode="gray">
            <a:xfrm>
              <a:off x="5662538" y="2049061"/>
              <a:ext cx="1373692" cy="288444"/>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Stable Eng. Environment</a:t>
              </a:r>
            </a:p>
          </p:txBody>
        </p:sp>
        <p:sp>
          <p:nvSpPr>
            <p:cNvPr id="106" name="Rectangle 52"/>
            <p:cNvSpPr>
              <a:spLocks noChangeArrowheads="1"/>
            </p:cNvSpPr>
            <p:nvPr/>
          </p:nvSpPr>
          <p:spPr bwMode="gray">
            <a:xfrm>
              <a:off x="5445807" y="2265792"/>
              <a:ext cx="1373692" cy="288444"/>
            </a:xfrm>
            <a:prstGeom prst="rect">
              <a:avLst/>
            </a:prstGeom>
            <a:noFill/>
            <a:ln w="9525">
              <a:noFill/>
              <a:miter lim="800000"/>
              <a:headEnd/>
              <a:tailEnd/>
            </a:ln>
          </p:spPr>
          <p:txBody>
            <a:bodyPr wrap="none" anchor="ctr"/>
            <a:lstStyle/>
            <a:p>
              <a:pPr algn="r" eaLnBrk="1" fontAlgn="auto" hangingPunct="1">
                <a:lnSpc>
                  <a:spcPct val="100000"/>
                </a:lnSpc>
                <a:spcBef>
                  <a:spcPts val="0"/>
                </a:spcBef>
                <a:spcAft>
                  <a:spcPts val="0"/>
                </a:spcAft>
                <a:defRPr/>
              </a:pPr>
              <a:r>
                <a:rPr lang="en-US" sz="1200" kern="0" dirty="0">
                  <a:solidFill>
                    <a:sysClr val="windowText" lastClr="000000"/>
                  </a:solidFill>
                </a:rPr>
                <a:t>Tool Best Practices</a:t>
              </a:r>
            </a:p>
          </p:txBody>
        </p:sp>
        <p:sp>
          <p:nvSpPr>
            <p:cNvPr id="107" name="Rectangle 53"/>
            <p:cNvSpPr>
              <a:spLocks noChangeArrowheads="1"/>
            </p:cNvSpPr>
            <p:nvPr/>
          </p:nvSpPr>
          <p:spPr bwMode="gray">
            <a:xfrm>
              <a:off x="7383635" y="3348651"/>
              <a:ext cx="1373692" cy="288444"/>
            </a:xfrm>
            <a:prstGeom prst="rect">
              <a:avLst/>
            </a:prstGeom>
            <a:no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200" kern="0" dirty="0">
                  <a:solidFill>
                    <a:sysClr val="windowText" lastClr="000000"/>
                  </a:solidFill>
                </a:rPr>
                <a:t>SW </a:t>
              </a:r>
              <a:r>
                <a:rPr lang="en-US" sz="1200" kern="0" dirty="0" smtClean="0">
                  <a:solidFill>
                    <a:sysClr val="windowText" lastClr="000000"/>
                  </a:solidFill>
                </a:rPr>
                <a:t>Eng. </a:t>
              </a:r>
              <a:r>
                <a:rPr lang="en-US" sz="1200" kern="0" dirty="0">
                  <a:solidFill>
                    <a:sysClr val="windowText" lastClr="000000"/>
                  </a:solidFill>
                </a:rPr>
                <a:t>&amp; </a:t>
              </a:r>
              <a:r>
                <a:rPr lang="en-US" sz="1200" kern="0" dirty="0" smtClean="0">
                  <a:solidFill>
                    <a:sysClr val="windowText" lastClr="000000"/>
                  </a:solidFill>
                </a:rPr>
                <a:t>System- </a:t>
              </a:r>
              <a:r>
                <a:rPr lang="en-US" sz="1200" kern="0" dirty="0">
                  <a:solidFill>
                    <a:sysClr val="windowText" lastClr="000000"/>
                  </a:solidFill>
                </a:rPr>
                <a:t/>
              </a:r>
              <a:br>
                <a:rPr lang="en-US" sz="1200" kern="0" dirty="0">
                  <a:solidFill>
                    <a:sysClr val="windowText" lastClr="000000"/>
                  </a:solidFill>
                </a:rPr>
              </a:br>
              <a:r>
                <a:rPr lang="en-US" sz="1200" kern="0" dirty="0">
                  <a:solidFill>
                    <a:sysClr val="windowText" lastClr="000000"/>
                  </a:solidFill>
                </a:rPr>
                <a:t>Level </a:t>
              </a:r>
              <a:r>
                <a:rPr lang="en-US" sz="1200" kern="0" dirty="0" smtClean="0">
                  <a:solidFill>
                    <a:sysClr val="windowText" lastClr="000000"/>
                  </a:solidFill>
                </a:rPr>
                <a:t>Integration</a:t>
              </a:r>
              <a:endParaRPr lang="en-US" sz="1200" kern="0" dirty="0">
                <a:solidFill>
                  <a:sysClr val="windowText" lastClr="000000"/>
                </a:solidFill>
              </a:endParaRPr>
            </a:p>
          </p:txBody>
        </p:sp>
        <p:sp>
          <p:nvSpPr>
            <p:cNvPr id="108" name="Line 54"/>
            <p:cNvSpPr>
              <a:spLocks noChangeShapeType="1"/>
            </p:cNvSpPr>
            <p:nvPr/>
          </p:nvSpPr>
          <p:spPr bwMode="gray">
            <a:xfrm>
              <a:off x="7179654" y="3494466"/>
              <a:ext cx="216731" cy="0"/>
            </a:xfrm>
            <a:prstGeom prst="line">
              <a:avLst/>
            </a:prstGeom>
            <a:noFill/>
            <a:ln w="9525">
              <a:solidFill>
                <a:srgbClr val="000000"/>
              </a:solidFill>
              <a:round/>
              <a:headEnd type="triangle" w="med" len="med"/>
              <a:tailEnd/>
            </a:ln>
            <a:effectLst>
              <a:prstShdw prst="shdw17" dist="17961" dir="2700000">
                <a:srgbClr val="FFFFFF"/>
              </a:prstShdw>
            </a:effectLst>
          </p:spPr>
          <p:txBody>
            <a:bodyPr/>
            <a:lstStyle/>
            <a:p>
              <a:pPr eaLnBrk="1" fontAlgn="auto" hangingPunct="1">
                <a:lnSpc>
                  <a:spcPct val="100000"/>
                </a:lnSpc>
                <a:spcBef>
                  <a:spcPts val="0"/>
                </a:spcBef>
                <a:spcAft>
                  <a:spcPts val="0"/>
                </a:spcAft>
                <a:defRPr/>
              </a:pPr>
              <a:endParaRPr lang="en-US" sz="1800" kern="0" dirty="0">
                <a:solidFill>
                  <a:sysClr val="windowText" lastClr="000000"/>
                </a:solidFill>
              </a:endParaRPr>
            </a:p>
          </p:txBody>
        </p:sp>
      </p:grpSp>
    </p:spTree>
    <p:extLst>
      <p:ext uri="{BB962C8B-B14F-4D97-AF65-F5344CB8AC3E}">
        <p14:creationId xmlns:p14="http://schemas.microsoft.com/office/powerpoint/2010/main" val="85326446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Rectangle 141"/>
          <p:cNvSpPr/>
          <p:nvPr/>
        </p:nvSpPr>
        <p:spPr bwMode="auto">
          <a:xfrm>
            <a:off x="219075" y="6162675"/>
            <a:ext cx="7543800" cy="4953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2" name="Title 1"/>
          <p:cNvSpPr>
            <a:spLocks noGrp="1"/>
          </p:cNvSpPr>
          <p:nvPr>
            <p:ph type="title"/>
          </p:nvPr>
        </p:nvSpPr>
        <p:spPr>
          <a:xfrm>
            <a:off x="304800" y="228600"/>
            <a:ext cx="11576050" cy="978729"/>
          </a:xfrm>
        </p:spPr>
        <p:txBody>
          <a:bodyPr/>
          <a:lstStyle/>
          <a:p>
            <a:r>
              <a:rPr lang="en-US" dirty="0" smtClean="0"/>
              <a:t>Assess Technology Readiness, When to Manage Risk When Planning IT for Each Maturity Level</a:t>
            </a:r>
            <a:endParaRPr lang="en-US" dirty="0"/>
          </a:p>
        </p:txBody>
      </p:sp>
      <p:grpSp>
        <p:nvGrpSpPr>
          <p:cNvPr id="3" name="Group 2"/>
          <p:cNvGrpSpPr/>
          <p:nvPr/>
        </p:nvGrpSpPr>
        <p:grpSpPr>
          <a:xfrm>
            <a:off x="2549466" y="1258081"/>
            <a:ext cx="7072318" cy="4904594"/>
            <a:chOff x="656822" y="479425"/>
            <a:chExt cx="7190191" cy="4986338"/>
          </a:xfrm>
        </p:grpSpPr>
        <p:grpSp>
          <p:nvGrpSpPr>
            <p:cNvPr id="4" name="Group 3"/>
            <p:cNvGrpSpPr/>
            <p:nvPr userDrawn="1"/>
          </p:nvGrpSpPr>
          <p:grpSpPr>
            <a:xfrm>
              <a:off x="1200150" y="479425"/>
              <a:ext cx="6619875" cy="4986338"/>
              <a:chOff x="1200150" y="479425"/>
              <a:chExt cx="6619875" cy="4986338"/>
            </a:xfrm>
          </p:grpSpPr>
          <p:grpSp>
            <p:nvGrpSpPr>
              <p:cNvPr id="102" name="Group 256"/>
              <p:cNvGrpSpPr>
                <a:grpSpLocks/>
              </p:cNvGrpSpPr>
              <p:nvPr userDrawn="1"/>
            </p:nvGrpSpPr>
            <p:grpSpPr bwMode="auto">
              <a:xfrm>
                <a:off x="1200150" y="479425"/>
                <a:ext cx="6556375" cy="4578350"/>
                <a:chOff x="756" y="302"/>
                <a:chExt cx="4130" cy="2884"/>
              </a:xfrm>
            </p:grpSpPr>
            <p:grpSp>
              <p:nvGrpSpPr>
                <p:cNvPr id="116" name="Group 13"/>
                <p:cNvGrpSpPr>
                  <a:grpSpLocks/>
                </p:cNvGrpSpPr>
                <p:nvPr userDrawn="1"/>
              </p:nvGrpSpPr>
              <p:grpSpPr bwMode="auto">
                <a:xfrm>
                  <a:off x="787" y="447"/>
                  <a:ext cx="4096" cy="2642"/>
                  <a:chOff x="696" y="1006"/>
                  <a:chExt cx="4328" cy="2791"/>
                </a:xfrm>
              </p:grpSpPr>
              <p:grpSp>
                <p:nvGrpSpPr>
                  <p:cNvPr id="126" name="Group 14"/>
                  <p:cNvGrpSpPr>
                    <a:grpSpLocks/>
                  </p:cNvGrpSpPr>
                  <p:nvPr/>
                </p:nvGrpSpPr>
                <p:grpSpPr bwMode="auto">
                  <a:xfrm>
                    <a:off x="1618" y="1013"/>
                    <a:ext cx="2748" cy="2406"/>
                    <a:chOff x="1618" y="1013"/>
                    <a:chExt cx="2748" cy="2406"/>
                  </a:xfrm>
                </p:grpSpPr>
                <p:sp>
                  <p:nvSpPr>
                    <p:cNvPr id="135" name="Line 15"/>
                    <p:cNvSpPr>
                      <a:spLocks noChangeShapeType="1"/>
                    </p:cNvSpPr>
                    <p:nvPr/>
                  </p:nvSpPr>
                  <p:spPr bwMode="gray">
                    <a:xfrm>
                      <a:off x="1618" y="1013"/>
                      <a:ext cx="0" cy="2406"/>
                    </a:xfrm>
                    <a:prstGeom prst="line">
                      <a:avLst/>
                    </a:prstGeom>
                    <a:noFill/>
                    <a:ln w="19050">
                      <a:solidFill>
                        <a:srgbClr val="DDDDDD"/>
                      </a:solidFill>
                      <a:round/>
                      <a:headEnd/>
                      <a:tailEnd/>
                    </a:ln>
                    <a:effectLst/>
                  </p:spPr>
                  <p:txBody>
                    <a:bodyPr>
                      <a:noAutofit/>
                    </a:bodyPr>
                    <a:lstStyle/>
                    <a:p>
                      <a:endParaRPr lang="en-US" dirty="0"/>
                    </a:p>
                  </p:txBody>
                </p:sp>
                <p:sp>
                  <p:nvSpPr>
                    <p:cNvPr id="136" name="Line 16"/>
                    <p:cNvSpPr>
                      <a:spLocks noChangeShapeType="1"/>
                    </p:cNvSpPr>
                    <p:nvPr/>
                  </p:nvSpPr>
                  <p:spPr bwMode="gray">
                    <a:xfrm>
                      <a:off x="2055" y="1013"/>
                      <a:ext cx="0" cy="2406"/>
                    </a:xfrm>
                    <a:prstGeom prst="line">
                      <a:avLst/>
                    </a:prstGeom>
                    <a:noFill/>
                    <a:ln w="19050">
                      <a:solidFill>
                        <a:srgbClr val="DDDDDD"/>
                      </a:solidFill>
                      <a:round/>
                      <a:headEnd/>
                      <a:tailEnd/>
                    </a:ln>
                    <a:effectLst/>
                  </p:spPr>
                  <p:txBody>
                    <a:bodyPr>
                      <a:noAutofit/>
                    </a:bodyPr>
                    <a:lstStyle/>
                    <a:p>
                      <a:endParaRPr lang="en-US" dirty="0"/>
                    </a:p>
                  </p:txBody>
                </p:sp>
                <p:sp>
                  <p:nvSpPr>
                    <p:cNvPr id="137" name="Line 17"/>
                    <p:cNvSpPr>
                      <a:spLocks noChangeShapeType="1"/>
                    </p:cNvSpPr>
                    <p:nvPr/>
                  </p:nvSpPr>
                  <p:spPr bwMode="gray">
                    <a:xfrm>
                      <a:off x="4366" y="1013"/>
                      <a:ext cx="0" cy="2403"/>
                    </a:xfrm>
                    <a:prstGeom prst="line">
                      <a:avLst/>
                    </a:prstGeom>
                    <a:noFill/>
                    <a:ln w="19050">
                      <a:solidFill>
                        <a:srgbClr val="DDDDDD"/>
                      </a:solidFill>
                      <a:round/>
                      <a:headEnd/>
                      <a:tailEnd/>
                    </a:ln>
                    <a:effectLst/>
                  </p:spPr>
                  <p:txBody>
                    <a:bodyPr>
                      <a:noAutofit/>
                    </a:bodyPr>
                    <a:lstStyle/>
                    <a:p>
                      <a:endParaRPr lang="en-US" dirty="0"/>
                    </a:p>
                  </p:txBody>
                </p:sp>
                <p:sp>
                  <p:nvSpPr>
                    <p:cNvPr id="138" name="Line 18"/>
                    <p:cNvSpPr>
                      <a:spLocks noChangeShapeType="1"/>
                    </p:cNvSpPr>
                    <p:nvPr/>
                  </p:nvSpPr>
                  <p:spPr bwMode="gray">
                    <a:xfrm>
                      <a:off x="3051" y="1013"/>
                      <a:ext cx="0" cy="2403"/>
                    </a:xfrm>
                    <a:prstGeom prst="line">
                      <a:avLst/>
                    </a:prstGeom>
                    <a:noFill/>
                    <a:ln w="19050">
                      <a:solidFill>
                        <a:srgbClr val="DDDDDD"/>
                      </a:solidFill>
                      <a:round/>
                      <a:headEnd/>
                      <a:tailEnd/>
                    </a:ln>
                    <a:effectLst/>
                  </p:spPr>
                  <p:txBody>
                    <a:bodyPr>
                      <a:noAutofit/>
                    </a:bodyPr>
                    <a:lstStyle/>
                    <a:p>
                      <a:endParaRPr lang="en-US" dirty="0"/>
                    </a:p>
                  </p:txBody>
                </p:sp>
              </p:grpSp>
              <p:grpSp>
                <p:nvGrpSpPr>
                  <p:cNvPr id="127" name="Group 19"/>
                  <p:cNvGrpSpPr>
                    <a:grpSpLocks/>
                  </p:cNvGrpSpPr>
                  <p:nvPr/>
                </p:nvGrpSpPr>
                <p:grpSpPr bwMode="auto">
                  <a:xfrm>
                    <a:off x="696" y="1006"/>
                    <a:ext cx="4324" cy="2791"/>
                    <a:chOff x="850" y="987"/>
                    <a:chExt cx="4018" cy="2592"/>
                  </a:xfrm>
                </p:grpSpPr>
                <p:grpSp>
                  <p:nvGrpSpPr>
                    <p:cNvPr id="129" name="Group 20"/>
                    <p:cNvGrpSpPr>
                      <a:grpSpLocks/>
                    </p:cNvGrpSpPr>
                    <p:nvPr/>
                  </p:nvGrpSpPr>
                  <p:grpSpPr bwMode="auto">
                    <a:xfrm>
                      <a:off x="850" y="987"/>
                      <a:ext cx="64" cy="2528"/>
                      <a:chOff x="850" y="987"/>
                      <a:chExt cx="64" cy="2528"/>
                    </a:xfrm>
                  </p:grpSpPr>
                  <p:sp>
                    <p:nvSpPr>
                      <p:cNvPr id="133" name="Line 21"/>
                      <p:cNvSpPr>
                        <a:spLocks noChangeShapeType="1"/>
                      </p:cNvSpPr>
                      <p:nvPr/>
                    </p:nvSpPr>
                    <p:spPr bwMode="gray">
                      <a:xfrm flipV="1">
                        <a:off x="914" y="1089"/>
                        <a:ext cx="0" cy="2426"/>
                      </a:xfrm>
                      <a:prstGeom prst="line">
                        <a:avLst/>
                      </a:prstGeom>
                      <a:noFill/>
                      <a:ln w="12700">
                        <a:solidFill>
                          <a:srgbClr val="808080"/>
                        </a:solidFill>
                        <a:round/>
                        <a:headEnd/>
                        <a:tailEnd/>
                      </a:ln>
                      <a:effectLst/>
                    </p:spPr>
                    <p:txBody>
                      <a:bodyPr>
                        <a:noAutofit/>
                      </a:bodyPr>
                      <a:lstStyle/>
                      <a:p>
                        <a:endParaRPr lang="en-US" dirty="0"/>
                      </a:p>
                    </p:txBody>
                  </p:sp>
                  <p:sp>
                    <p:nvSpPr>
                      <p:cNvPr id="134" name="AutoShape 22"/>
                      <p:cNvSpPr>
                        <a:spLocks noChangeArrowheads="1"/>
                      </p:cNvSpPr>
                      <p:nvPr/>
                    </p:nvSpPr>
                    <p:spPr bwMode="gray">
                      <a:xfrm flipH="1">
                        <a:off x="850" y="987"/>
                        <a:ext cx="64" cy="105"/>
                      </a:xfrm>
                      <a:prstGeom prst="rtTriangle">
                        <a:avLst/>
                      </a:prstGeom>
                      <a:solidFill>
                        <a:srgbClr val="808080"/>
                      </a:solidFill>
                      <a:ln w="12700">
                        <a:solidFill>
                          <a:srgbClr val="808080"/>
                        </a:solidFill>
                        <a:miter lim="800000"/>
                        <a:headEnd/>
                        <a:tailEnd/>
                      </a:ln>
                      <a:effectLst/>
                    </p:spPr>
                    <p:txBody>
                      <a:bodyPr wrap="none" anchor="ctr">
                        <a:noAutofit/>
                      </a:bodyPr>
                      <a:lstStyle/>
                      <a:p>
                        <a:endParaRPr lang="en-US" dirty="0"/>
                      </a:p>
                    </p:txBody>
                  </p:sp>
                </p:grpSp>
                <p:grpSp>
                  <p:nvGrpSpPr>
                    <p:cNvPr id="130" name="Group 23"/>
                    <p:cNvGrpSpPr>
                      <a:grpSpLocks/>
                    </p:cNvGrpSpPr>
                    <p:nvPr/>
                  </p:nvGrpSpPr>
                  <p:grpSpPr bwMode="auto">
                    <a:xfrm>
                      <a:off x="912" y="3515"/>
                      <a:ext cx="3956" cy="64"/>
                      <a:chOff x="912" y="3515"/>
                      <a:chExt cx="3956" cy="64"/>
                    </a:xfrm>
                  </p:grpSpPr>
                  <p:sp>
                    <p:nvSpPr>
                      <p:cNvPr id="131" name="Line 24"/>
                      <p:cNvSpPr>
                        <a:spLocks noChangeShapeType="1"/>
                      </p:cNvSpPr>
                      <p:nvPr/>
                    </p:nvSpPr>
                    <p:spPr bwMode="gray">
                      <a:xfrm rot="-5400000">
                        <a:off x="2838" y="1589"/>
                        <a:ext cx="0" cy="3851"/>
                      </a:xfrm>
                      <a:prstGeom prst="line">
                        <a:avLst/>
                      </a:prstGeom>
                      <a:noFill/>
                      <a:ln w="12700">
                        <a:solidFill>
                          <a:srgbClr val="808080"/>
                        </a:solidFill>
                        <a:round/>
                        <a:headEnd/>
                        <a:tailEnd/>
                      </a:ln>
                      <a:effectLst/>
                    </p:spPr>
                    <p:txBody>
                      <a:bodyPr>
                        <a:noAutofit/>
                      </a:bodyPr>
                      <a:lstStyle/>
                      <a:p>
                        <a:endParaRPr lang="en-US" dirty="0"/>
                      </a:p>
                    </p:txBody>
                  </p:sp>
                  <p:sp>
                    <p:nvSpPr>
                      <p:cNvPr id="132" name="AutoShape 25"/>
                      <p:cNvSpPr>
                        <a:spLocks noChangeArrowheads="1"/>
                      </p:cNvSpPr>
                      <p:nvPr/>
                    </p:nvSpPr>
                    <p:spPr bwMode="gray">
                      <a:xfrm rot="-5400000" flipH="1" flipV="1">
                        <a:off x="4784" y="3494"/>
                        <a:ext cx="64" cy="105"/>
                      </a:xfrm>
                      <a:prstGeom prst="rtTriangle">
                        <a:avLst/>
                      </a:prstGeom>
                      <a:solidFill>
                        <a:srgbClr val="808080"/>
                      </a:solidFill>
                      <a:ln w="12700">
                        <a:solidFill>
                          <a:srgbClr val="808080"/>
                        </a:solidFill>
                        <a:miter lim="800000"/>
                        <a:headEnd/>
                        <a:tailEnd/>
                      </a:ln>
                      <a:effectLst/>
                    </p:spPr>
                    <p:txBody>
                      <a:bodyPr wrap="none" anchor="ctr">
                        <a:noAutofit/>
                      </a:bodyPr>
                      <a:lstStyle/>
                      <a:p>
                        <a:endParaRPr lang="en-US" dirty="0"/>
                      </a:p>
                    </p:txBody>
                  </p:sp>
                </p:grpSp>
              </p:grpSp>
              <p:sp>
                <p:nvSpPr>
                  <p:cNvPr id="128" name="Line 26"/>
                  <p:cNvSpPr>
                    <a:spLocks noChangeShapeType="1"/>
                  </p:cNvSpPr>
                  <p:nvPr/>
                </p:nvSpPr>
                <p:spPr bwMode="gray">
                  <a:xfrm rot="-5400000">
                    <a:off x="2893" y="1286"/>
                    <a:ext cx="0" cy="4262"/>
                  </a:xfrm>
                  <a:prstGeom prst="line">
                    <a:avLst/>
                  </a:prstGeom>
                  <a:noFill/>
                  <a:ln w="12700">
                    <a:solidFill>
                      <a:srgbClr val="808080"/>
                    </a:solidFill>
                    <a:round/>
                    <a:headEnd/>
                    <a:tailEnd/>
                  </a:ln>
                  <a:effectLst/>
                </p:spPr>
                <p:txBody>
                  <a:bodyPr>
                    <a:noAutofit/>
                  </a:bodyPr>
                  <a:lstStyle/>
                  <a:p>
                    <a:endParaRPr lang="en-US" dirty="0"/>
                  </a:p>
                </p:txBody>
              </p:sp>
            </p:grpSp>
            <p:grpSp>
              <p:nvGrpSpPr>
                <p:cNvPr id="117" name="Group 27"/>
                <p:cNvGrpSpPr>
                  <a:grpSpLocks/>
                </p:cNvGrpSpPr>
                <p:nvPr userDrawn="1"/>
              </p:nvGrpSpPr>
              <p:grpSpPr bwMode="auto">
                <a:xfrm>
                  <a:off x="880" y="2733"/>
                  <a:ext cx="4006" cy="307"/>
                  <a:chOff x="794" y="3409"/>
                  <a:chExt cx="4233" cy="323"/>
                </a:xfrm>
              </p:grpSpPr>
              <p:sp>
                <p:nvSpPr>
                  <p:cNvPr id="121" name="Text Box 28"/>
                  <p:cNvSpPr txBox="1">
                    <a:spLocks noChangeAspect="1" noChangeArrowheads="1"/>
                  </p:cNvSpPr>
                  <p:nvPr/>
                </p:nvSpPr>
                <p:spPr bwMode="gray">
                  <a:xfrm>
                    <a:off x="794" y="3449"/>
                    <a:ext cx="792" cy="234"/>
                  </a:xfrm>
                  <a:prstGeom prst="rect">
                    <a:avLst/>
                  </a:prstGeom>
                  <a:noFill/>
                  <a:ln w="12700">
                    <a:noFill/>
                    <a:miter lim="800000"/>
                    <a:headEnd/>
                    <a:tailEnd/>
                  </a:ln>
                  <a:effectLst/>
                </p:spPr>
                <p:txBody>
                  <a:bodyPr lIns="74876" tIns="37439" rIns="74876" bIns="37439" anchor="b">
                    <a:noAutofit/>
                  </a:bodyPr>
                  <a:lstStyle/>
                  <a:p>
                    <a:pPr>
                      <a:lnSpc>
                        <a:spcPct val="90000"/>
                      </a:lnSpc>
                      <a:spcBef>
                        <a:spcPct val="0"/>
                      </a:spcBef>
                    </a:pPr>
                    <a:r>
                      <a:rPr lang="en-US" sz="1000" b="1" dirty="0" smtClean="0"/>
                      <a:t>Innovation Trigger</a:t>
                    </a:r>
                    <a:endParaRPr lang="en-US" sz="1000" b="1" dirty="0"/>
                  </a:p>
                </p:txBody>
              </p:sp>
              <p:sp>
                <p:nvSpPr>
                  <p:cNvPr id="122" name="Text Box 29"/>
                  <p:cNvSpPr txBox="1">
                    <a:spLocks noChangeAspect="1" noChangeArrowheads="1"/>
                  </p:cNvSpPr>
                  <p:nvPr/>
                </p:nvSpPr>
                <p:spPr bwMode="gray">
                  <a:xfrm>
                    <a:off x="1430" y="3409"/>
                    <a:ext cx="826" cy="323"/>
                  </a:xfrm>
                  <a:prstGeom prst="rect">
                    <a:avLst/>
                  </a:prstGeom>
                  <a:noFill/>
                  <a:ln w="12700" algn="ctr">
                    <a:noFill/>
                    <a:miter lim="800000"/>
                    <a:headEnd/>
                    <a:tailEnd/>
                  </a:ln>
                  <a:effectLst/>
                </p:spPr>
                <p:txBody>
                  <a:bodyPr lIns="74876" tIns="37439" rIns="74876" bIns="37439" anchor="b">
                    <a:noAutofit/>
                  </a:bodyPr>
                  <a:lstStyle/>
                  <a:p>
                    <a:pPr>
                      <a:lnSpc>
                        <a:spcPct val="90000"/>
                      </a:lnSpc>
                      <a:spcBef>
                        <a:spcPct val="0"/>
                      </a:spcBef>
                    </a:pPr>
                    <a:r>
                      <a:rPr lang="en-US" sz="1000" b="1" dirty="0"/>
                      <a:t>Peak of</a:t>
                    </a:r>
                  </a:p>
                  <a:p>
                    <a:pPr>
                      <a:lnSpc>
                        <a:spcPct val="90000"/>
                      </a:lnSpc>
                      <a:spcBef>
                        <a:spcPct val="0"/>
                      </a:spcBef>
                    </a:pPr>
                    <a:r>
                      <a:rPr lang="en-US" sz="1000" b="1" dirty="0"/>
                      <a:t>Inflated Expectations</a:t>
                    </a:r>
                  </a:p>
                </p:txBody>
              </p:sp>
              <p:sp>
                <p:nvSpPr>
                  <p:cNvPr id="123" name="Text Box 30"/>
                  <p:cNvSpPr txBox="1">
                    <a:spLocks noChangeAspect="1" noChangeArrowheads="1"/>
                  </p:cNvSpPr>
                  <p:nvPr/>
                </p:nvSpPr>
                <p:spPr bwMode="gray">
                  <a:xfrm>
                    <a:off x="2055" y="3457"/>
                    <a:ext cx="995" cy="232"/>
                  </a:xfrm>
                  <a:prstGeom prst="rect">
                    <a:avLst/>
                  </a:prstGeom>
                  <a:noFill/>
                  <a:ln w="12700" algn="ctr">
                    <a:noFill/>
                    <a:miter lim="800000"/>
                    <a:headEnd/>
                    <a:tailEnd/>
                  </a:ln>
                  <a:effectLst/>
                </p:spPr>
                <p:txBody>
                  <a:bodyPr lIns="74876" tIns="37439" rIns="74876" bIns="37439" anchor="b">
                    <a:noAutofit/>
                  </a:bodyPr>
                  <a:lstStyle/>
                  <a:p>
                    <a:pPr>
                      <a:lnSpc>
                        <a:spcPct val="90000"/>
                      </a:lnSpc>
                      <a:spcBef>
                        <a:spcPct val="0"/>
                      </a:spcBef>
                    </a:pPr>
                    <a:r>
                      <a:rPr lang="en-US" sz="1000" b="1" dirty="0"/>
                      <a:t>Trough of Disillusionment</a:t>
                    </a:r>
                  </a:p>
                </p:txBody>
              </p:sp>
              <p:sp>
                <p:nvSpPr>
                  <p:cNvPr id="124" name="Text Box 31"/>
                  <p:cNvSpPr txBox="1">
                    <a:spLocks noChangeAspect="1" noChangeArrowheads="1"/>
                  </p:cNvSpPr>
                  <p:nvPr/>
                </p:nvSpPr>
                <p:spPr bwMode="gray">
                  <a:xfrm>
                    <a:off x="3053" y="3504"/>
                    <a:ext cx="1314" cy="141"/>
                  </a:xfrm>
                  <a:prstGeom prst="rect">
                    <a:avLst/>
                  </a:prstGeom>
                  <a:noFill/>
                  <a:ln w="12700" algn="ctr">
                    <a:noFill/>
                    <a:miter lim="800000"/>
                    <a:headEnd/>
                    <a:tailEnd/>
                  </a:ln>
                  <a:effectLst/>
                </p:spPr>
                <p:txBody>
                  <a:bodyPr lIns="74876" tIns="37439" rIns="74876" bIns="37439" anchor="b">
                    <a:noAutofit/>
                  </a:bodyPr>
                  <a:lstStyle/>
                  <a:p>
                    <a:pPr>
                      <a:lnSpc>
                        <a:spcPct val="90000"/>
                      </a:lnSpc>
                      <a:spcBef>
                        <a:spcPct val="0"/>
                      </a:spcBef>
                    </a:pPr>
                    <a:r>
                      <a:rPr lang="en-US" sz="1000" b="1" dirty="0"/>
                      <a:t>Slope of Enlightenment</a:t>
                    </a:r>
                  </a:p>
                </p:txBody>
              </p:sp>
              <p:sp>
                <p:nvSpPr>
                  <p:cNvPr id="125" name="Text Box 32"/>
                  <p:cNvSpPr txBox="1">
                    <a:spLocks noChangeAspect="1" noChangeArrowheads="1"/>
                  </p:cNvSpPr>
                  <p:nvPr/>
                </p:nvSpPr>
                <p:spPr bwMode="gray">
                  <a:xfrm>
                    <a:off x="4364" y="3457"/>
                    <a:ext cx="663" cy="232"/>
                  </a:xfrm>
                  <a:prstGeom prst="rect">
                    <a:avLst/>
                  </a:prstGeom>
                  <a:noFill/>
                  <a:ln w="12700" algn="ctr">
                    <a:noFill/>
                    <a:miter lim="800000"/>
                    <a:headEnd/>
                    <a:tailEnd/>
                  </a:ln>
                  <a:effectLst/>
                </p:spPr>
                <p:txBody>
                  <a:bodyPr lIns="74876" tIns="37439" rIns="74876" bIns="37439" anchor="b">
                    <a:noAutofit/>
                  </a:bodyPr>
                  <a:lstStyle/>
                  <a:p>
                    <a:pPr>
                      <a:lnSpc>
                        <a:spcPct val="90000"/>
                      </a:lnSpc>
                      <a:spcBef>
                        <a:spcPct val="0"/>
                      </a:spcBef>
                    </a:pPr>
                    <a:r>
                      <a:rPr lang="en-US" sz="1000" b="1" dirty="0"/>
                      <a:t>Plateau of Productivity</a:t>
                    </a:r>
                  </a:p>
                </p:txBody>
              </p:sp>
            </p:grpSp>
            <p:grpSp>
              <p:nvGrpSpPr>
                <p:cNvPr id="118" name="Group 255"/>
                <p:cNvGrpSpPr>
                  <a:grpSpLocks/>
                </p:cNvGrpSpPr>
                <p:nvPr userDrawn="1"/>
              </p:nvGrpSpPr>
              <p:grpSpPr bwMode="auto">
                <a:xfrm>
                  <a:off x="756" y="302"/>
                  <a:ext cx="2448" cy="2884"/>
                  <a:chOff x="756" y="302"/>
                  <a:chExt cx="2448" cy="2884"/>
                </a:xfrm>
              </p:grpSpPr>
              <p:sp>
                <p:nvSpPr>
                  <p:cNvPr id="119" name="Text Box 34"/>
                  <p:cNvSpPr txBox="1">
                    <a:spLocks noChangeAspect="1" noChangeArrowheads="1"/>
                  </p:cNvSpPr>
                  <p:nvPr userDrawn="1"/>
                </p:nvSpPr>
                <p:spPr bwMode="gray">
                  <a:xfrm>
                    <a:off x="2535" y="3034"/>
                    <a:ext cx="669" cy="152"/>
                  </a:xfrm>
                  <a:prstGeom prst="rect">
                    <a:avLst/>
                  </a:prstGeom>
                  <a:noFill/>
                  <a:ln w="12700" algn="ctr">
                    <a:noFill/>
                    <a:miter lim="800000"/>
                    <a:headEnd/>
                    <a:tailEnd/>
                  </a:ln>
                  <a:effectLst/>
                </p:spPr>
                <p:txBody>
                  <a:bodyPr lIns="74876" tIns="37439" rIns="74876" bIns="37439" anchor="b">
                    <a:noAutofit/>
                  </a:bodyPr>
                  <a:lstStyle/>
                  <a:p>
                    <a:pPr>
                      <a:lnSpc>
                        <a:spcPct val="90000"/>
                      </a:lnSpc>
                      <a:spcBef>
                        <a:spcPct val="0"/>
                      </a:spcBef>
                    </a:pPr>
                    <a:r>
                      <a:rPr lang="en-US" sz="1200" b="1" dirty="0"/>
                      <a:t>time</a:t>
                    </a:r>
                  </a:p>
                </p:txBody>
              </p:sp>
              <p:sp>
                <p:nvSpPr>
                  <p:cNvPr id="120" name="Text Box 35"/>
                  <p:cNvSpPr txBox="1">
                    <a:spLocks noChangeAspect="1" noChangeArrowheads="1"/>
                  </p:cNvSpPr>
                  <p:nvPr userDrawn="1"/>
                </p:nvSpPr>
                <p:spPr bwMode="gray">
                  <a:xfrm>
                    <a:off x="756" y="302"/>
                    <a:ext cx="680" cy="152"/>
                  </a:xfrm>
                  <a:prstGeom prst="rect">
                    <a:avLst/>
                  </a:prstGeom>
                  <a:noFill/>
                  <a:ln w="12700" algn="ctr">
                    <a:noFill/>
                    <a:miter lim="800000"/>
                    <a:headEnd/>
                    <a:tailEnd/>
                  </a:ln>
                  <a:effectLst/>
                </p:spPr>
                <p:txBody>
                  <a:bodyPr wrap="none" lIns="74876" tIns="37439" rIns="74876" bIns="37439" anchor="b">
                    <a:noAutofit/>
                  </a:bodyPr>
                  <a:lstStyle/>
                  <a:p>
                    <a:pPr algn="l">
                      <a:lnSpc>
                        <a:spcPct val="90000"/>
                      </a:lnSpc>
                      <a:spcBef>
                        <a:spcPct val="0"/>
                      </a:spcBef>
                    </a:pPr>
                    <a:r>
                      <a:rPr lang="en-US" sz="1200" b="1" dirty="0"/>
                      <a:t>expectations</a:t>
                    </a:r>
                  </a:p>
                </p:txBody>
              </p:sp>
            </p:grpSp>
          </p:grpSp>
          <p:grpSp>
            <p:nvGrpSpPr>
              <p:cNvPr id="103" name="Group 36"/>
              <p:cNvGrpSpPr>
                <a:grpSpLocks/>
              </p:cNvGrpSpPr>
              <p:nvPr userDrawn="1"/>
            </p:nvGrpSpPr>
            <p:grpSpPr bwMode="auto">
              <a:xfrm>
                <a:off x="1355725" y="5008563"/>
                <a:ext cx="6464300" cy="457200"/>
                <a:chOff x="767" y="3867"/>
                <a:chExt cx="4302" cy="304"/>
              </a:xfrm>
            </p:grpSpPr>
            <p:sp>
              <p:nvSpPr>
                <p:cNvPr id="105" name="Text Box 37"/>
                <p:cNvSpPr txBox="1">
                  <a:spLocks noChangeAspect="1" noChangeArrowheads="1"/>
                </p:cNvSpPr>
                <p:nvPr/>
              </p:nvSpPr>
              <p:spPr bwMode="gray">
                <a:xfrm>
                  <a:off x="767" y="3867"/>
                  <a:ext cx="1638" cy="151"/>
                </a:xfrm>
                <a:prstGeom prst="rect">
                  <a:avLst/>
                </a:prstGeom>
                <a:noFill/>
                <a:ln w="12700" algn="ctr">
                  <a:noFill/>
                  <a:miter lim="800000"/>
                  <a:headEnd/>
                  <a:tailEnd/>
                </a:ln>
                <a:effectLst/>
              </p:spPr>
              <p:txBody>
                <a:bodyPr lIns="74876" tIns="37439" rIns="74876" bIns="37439" anchor="b">
                  <a:noAutofit/>
                </a:bodyPr>
                <a:lstStyle/>
                <a:p>
                  <a:pPr algn="l">
                    <a:lnSpc>
                      <a:spcPct val="90000"/>
                    </a:lnSpc>
                    <a:spcBef>
                      <a:spcPct val="0"/>
                    </a:spcBef>
                  </a:pPr>
                  <a:r>
                    <a:rPr lang="en-US" sz="1100" b="1" dirty="0" smtClean="0"/>
                    <a:t>Plateau will be reached in:</a:t>
                  </a:r>
                </a:p>
              </p:txBody>
            </p:sp>
            <p:sp>
              <p:nvSpPr>
                <p:cNvPr id="106" name="Oval 38"/>
                <p:cNvSpPr>
                  <a:spLocks noChangeAspect="1" noChangeArrowheads="1"/>
                </p:cNvSpPr>
                <p:nvPr/>
              </p:nvSpPr>
              <p:spPr bwMode="gray">
                <a:xfrm>
                  <a:off x="810" y="4065"/>
                  <a:ext cx="56" cy="56"/>
                </a:xfrm>
                <a:prstGeom prst="ellipse">
                  <a:avLst/>
                </a:prstGeom>
                <a:solidFill>
                  <a:srgbClr val="FFFFFF"/>
                </a:solidFill>
                <a:ln w="12700">
                  <a:solidFill>
                    <a:schemeClr val="tx1"/>
                  </a:solidFill>
                  <a:round/>
                  <a:headEnd/>
                  <a:tailEnd/>
                </a:ln>
                <a:effectLst/>
              </p:spPr>
              <p:txBody>
                <a:bodyPr lIns="74876" tIns="37439" rIns="74876" bIns="37439" anchor="ctr">
                  <a:noAutofit/>
                </a:bodyPr>
                <a:lstStyle/>
                <a:p>
                  <a:endParaRPr lang="en-US" dirty="0"/>
                </a:p>
              </p:txBody>
            </p:sp>
            <p:sp>
              <p:nvSpPr>
                <p:cNvPr id="107" name="Text Box 39"/>
                <p:cNvSpPr txBox="1">
                  <a:spLocks noChangeAspect="1" noChangeArrowheads="1"/>
                </p:cNvSpPr>
                <p:nvPr/>
              </p:nvSpPr>
              <p:spPr bwMode="gray">
                <a:xfrm>
                  <a:off x="849" y="4020"/>
                  <a:ext cx="823" cy="151"/>
                </a:xfrm>
                <a:prstGeom prst="rect">
                  <a:avLst/>
                </a:prstGeom>
                <a:noFill/>
                <a:ln w="12700">
                  <a:noFill/>
                  <a:miter lim="800000"/>
                  <a:headEnd/>
                  <a:tailEnd/>
                </a:ln>
                <a:effectLst/>
              </p:spPr>
              <p:txBody>
                <a:bodyPr lIns="74876" tIns="37439" rIns="74876" bIns="37439" anchor="b">
                  <a:noAutofit/>
                </a:bodyPr>
                <a:lstStyle/>
                <a:p>
                  <a:pPr algn="l">
                    <a:lnSpc>
                      <a:spcPct val="90000"/>
                    </a:lnSpc>
                    <a:spcBef>
                      <a:spcPct val="0"/>
                    </a:spcBef>
                  </a:pPr>
                  <a:r>
                    <a:rPr lang="en-US" sz="1100" dirty="0"/>
                    <a:t>less than 2 years</a:t>
                  </a:r>
                </a:p>
              </p:txBody>
            </p:sp>
            <p:sp>
              <p:nvSpPr>
                <p:cNvPr id="108" name="Oval 40"/>
                <p:cNvSpPr>
                  <a:spLocks noChangeAspect="1" noChangeArrowheads="1"/>
                </p:cNvSpPr>
                <p:nvPr/>
              </p:nvSpPr>
              <p:spPr bwMode="gray">
                <a:xfrm>
                  <a:off x="1735" y="4065"/>
                  <a:ext cx="55" cy="56"/>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109" name="Text Box 41"/>
                <p:cNvSpPr txBox="1">
                  <a:spLocks noChangeAspect="1" noChangeArrowheads="1"/>
                </p:cNvSpPr>
                <p:nvPr/>
              </p:nvSpPr>
              <p:spPr bwMode="gray">
                <a:xfrm>
                  <a:off x="1780" y="4020"/>
                  <a:ext cx="630" cy="151"/>
                </a:xfrm>
                <a:prstGeom prst="rect">
                  <a:avLst/>
                </a:prstGeom>
                <a:noFill/>
                <a:ln w="12700">
                  <a:noFill/>
                  <a:miter lim="800000"/>
                  <a:headEnd/>
                  <a:tailEnd/>
                </a:ln>
                <a:effectLst/>
              </p:spPr>
              <p:txBody>
                <a:bodyPr lIns="74876" tIns="37439" rIns="74876" bIns="37439" anchor="b">
                  <a:noAutofit/>
                </a:bodyPr>
                <a:lstStyle/>
                <a:p>
                  <a:pPr algn="l">
                    <a:lnSpc>
                      <a:spcPct val="90000"/>
                    </a:lnSpc>
                    <a:spcBef>
                      <a:spcPct val="0"/>
                    </a:spcBef>
                  </a:pPr>
                  <a:r>
                    <a:rPr lang="en-US" sz="1100" dirty="0"/>
                    <a:t>2 to 5 years</a:t>
                  </a:r>
                </a:p>
              </p:txBody>
            </p:sp>
            <p:sp>
              <p:nvSpPr>
                <p:cNvPr id="110" name="Oval 42"/>
                <p:cNvSpPr>
                  <a:spLocks noChangeAspect="1" noChangeArrowheads="1"/>
                </p:cNvSpPr>
                <p:nvPr/>
              </p:nvSpPr>
              <p:spPr bwMode="gray">
                <a:xfrm>
                  <a:off x="2465" y="4065"/>
                  <a:ext cx="56" cy="56"/>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111" name="Text Box 43"/>
                <p:cNvSpPr txBox="1">
                  <a:spLocks noChangeAspect="1" noChangeArrowheads="1"/>
                </p:cNvSpPr>
                <p:nvPr/>
              </p:nvSpPr>
              <p:spPr bwMode="gray">
                <a:xfrm>
                  <a:off x="2511" y="4020"/>
                  <a:ext cx="715" cy="151"/>
                </a:xfrm>
                <a:prstGeom prst="rect">
                  <a:avLst/>
                </a:prstGeom>
                <a:noFill/>
                <a:ln w="12700">
                  <a:noFill/>
                  <a:miter lim="800000"/>
                  <a:headEnd/>
                  <a:tailEnd/>
                </a:ln>
                <a:effectLst/>
              </p:spPr>
              <p:txBody>
                <a:bodyPr lIns="74876" tIns="37439" rIns="74876" bIns="37439" anchor="b">
                  <a:noAutofit/>
                </a:bodyPr>
                <a:lstStyle/>
                <a:p>
                  <a:pPr algn="l">
                    <a:lnSpc>
                      <a:spcPct val="90000"/>
                    </a:lnSpc>
                    <a:spcBef>
                      <a:spcPct val="0"/>
                    </a:spcBef>
                  </a:pPr>
                  <a:r>
                    <a:rPr lang="en-US" sz="1100" dirty="0"/>
                    <a:t>5 to 10 years</a:t>
                  </a:r>
                </a:p>
              </p:txBody>
            </p:sp>
            <p:sp>
              <p:nvSpPr>
                <p:cNvPr id="112" name="AutoShape 44"/>
                <p:cNvSpPr>
                  <a:spLocks noChangeAspect="1" noChangeArrowheads="1"/>
                </p:cNvSpPr>
                <p:nvPr/>
              </p:nvSpPr>
              <p:spPr bwMode="gray">
                <a:xfrm flipH="1">
                  <a:off x="3243" y="4060"/>
                  <a:ext cx="80" cy="69"/>
                </a:xfrm>
                <a:prstGeom prst="triangle">
                  <a:avLst>
                    <a:gd name="adj" fmla="val 50000"/>
                  </a:avLst>
                </a:prstGeom>
                <a:solidFill>
                  <a:srgbClr val="FF9900"/>
                </a:solidFill>
                <a:ln w="12700">
                  <a:solidFill>
                    <a:schemeClr val="tx1"/>
                  </a:solidFill>
                  <a:miter lim="800000"/>
                  <a:headEnd/>
                  <a:tailEnd/>
                </a:ln>
                <a:effectLst/>
              </p:spPr>
              <p:txBody>
                <a:bodyPr lIns="74876" tIns="37439" rIns="74876" bIns="37439" anchor="ctr">
                  <a:noAutofit/>
                </a:bodyPr>
                <a:lstStyle/>
                <a:p>
                  <a:endParaRPr lang="en-US" dirty="0"/>
                </a:p>
              </p:txBody>
            </p:sp>
            <p:sp>
              <p:nvSpPr>
                <p:cNvPr id="113" name="Text Box 45"/>
                <p:cNvSpPr txBox="1">
                  <a:spLocks noChangeAspect="1" noChangeArrowheads="1"/>
                </p:cNvSpPr>
                <p:nvPr/>
              </p:nvSpPr>
              <p:spPr bwMode="gray">
                <a:xfrm>
                  <a:off x="3311" y="4020"/>
                  <a:ext cx="941" cy="151"/>
                </a:xfrm>
                <a:prstGeom prst="rect">
                  <a:avLst/>
                </a:prstGeom>
                <a:noFill/>
                <a:ln w="12700">
                  <a:noFill/>
                  <a:miter lim="800000"/>
                  <a:headEnd/>
                  <a:tailEnd/>
                </a:ln>
                <a:effectLst/>
              </p:spPr>
              <p:txBody>
                <a:bodyPr lIns="74876" tIns="37439" rIns="74876" bIns="37439" anchor="b">
                  <a:noAutofit/>
                </a:bodyPr>
                <a:lstStyle/>
                <a:p>
                  <a:pPr algn="l">
                    <a:lnSpc>
                      <a:spcPct val="90000"/>
                    </a:lnSpc>
                    <a:spcBef>
                      <a:spcPct val="0"/>
                    </a:spcBef>
                  </a:pPr>
                  <a:r>
                    <a:rPr lang="en-US" sz="1100" dirty="0"/>
                    <a:t>more than 10 years</a:t>
                  </a:r>
                </a:p>
              </p:txBody>
            </p:sp>
            <p:sp>
              <p:nvSpPr>
                <p:cNvPr id="114" name="Text Box 46"/>
                <p:cNvSpPr txBox="1">
                  <a:spLocks noChangeAspect="1" noChangeArrowheads="1"/>
                </p:cNvSpPr>
                <p:nvPr/>
              </p:nvSpPr>
              <p:spPr bwMode="gray">
                <a:xfrm>
                  <a:off x="4348" y="3919"/>
                  <a:ext cx="721" cy="252"/>
                </a:xfrm>
                <a:prstGeom prst="rect">
                  <a:avLst/>
                </a:prstGeom>
                <a:noFill/>
                <a:ln w="12700">
                  <a:noFill/>
                  <a:miter lim="800000"/>
                  <a:headEnd/>
                  <a:tailEnd/>
                </a:ln>
                <a:effectLst/>
              </p:spPr>
              <p:txBody>
                <a:bodyPr lIns="74876" tIns="37439" rIns="74876" bIns="37439" anchor="b">
                  <a:noAutofit/>
                </a:bodyPr>
                <a:lstStyle/>
                <a:p>
                  <a:pPr algn="l">
                    <a:lnSpc>
                      <a:spcPct val="90000"/>
                    </a:lnSpc>
                    <a:spcBef>
                      <a:spcPct val="0"/>
                    </a:spcBef>
                  </a:pPr>
                  <a:r>
                    <a:rPr lang="en-US" sz="1100" dirty="0"/>
                    <a:t>obsolete</a:t>
                  </a:r>
                </a:p>
                <a:p>
                  <a:pPr algn="l">
                    <a:lnSpc>
                      <a:spcPct val="90000"/>
                    </a:lnSpc>
                    <a:spcBef>
                      <a:spcPct val="0"/>
                    </a:spcBef>
                  </a:pPr>
                  <a:r>
                    <a:rPr lang="en-US" sz="1100" dirty="0"/>
                    <a:t>before plateau</a:t>
                  </a:r>
                </a:p>
              </p:txBody>
            </p:sp>
            <p:sp>
              <p:nvSpPr>
                <p:cNvPr id="115" name="AutoShape 47"/>
                <p:cNvSpPr>
                  <a:spLocks noChangeAspect="1" noChangeArrowheads="1"/>
                </p:cNvSpPr>
                <p:nvPr/>
              </p:nvSpPr>
              <p:spPr bwMode="gray">
                <a:xfrm>
                  <a:off x="4294" y="4064"/>
                  <a:ext cx="60" cy="61"/>
                </a:xfrm>
                <a:prstGeom prst="flowChartSummingJunction">
                  <a:avLst/>
                </a:prstGeom>
                <a:solidFill>
                  <a:schemeClr val="bg1"/>
                </a:solidFill>
                <a:ln w="12700">
                  <a:solidFill>
                    <a:srgbClr val="FF0000"/>
                  </a:solidFill>
                  <a:round/>
                  <a:headEnd/>
                  <a:tailEnd/>
                </a:ln>
                <a:effectLst/>
              </p:spPr>
              <p:txBody>
                <a:bodyPr lIns="74876" tIns="37439" rIns="74876" bIns="37439" anchor="ctr">
                  <a:noAutofit/>
                </a:bodyPr>
                <a:lstStyle/>
                <a:p>
                  <a:endParaRPr lang="en-US" dirty="0"/>
                </a:p>
              </p:txBody>
            </p:sp>
          </p:grpSp>
          <p:sp>
            <p:nvSpPr>
              <p:cNvPr id="104" name="Freeform 49"/>
              <p:cNvSpPr>
                <a:spLocks/>
              </p:cNvSpPr>
              <p:nvPr userDrawn="1"/>
            </p:nvSpPr>
            <p:spPr bwMode="gray">
              <a:xfrm>
                <a:off x="1695450" y="903288"/>
                <a:ext cx="6057900" cy="3278188"/>
              </a:xfrm>
              <a:custGeom>
                <a:avLst/>
                <a:gdLst/>
                <a:ahLst/>
                <a:cxnLst>
                  <a:cxn ang="0">
                    <a:pos x="41" y="1980"/>
                  </a:cxn>
                  <a:cxn ang="0">
                    <a:pos x="173" y="1806"/>
                  </a:cxn>
                  <a:cxn ang="0">
                    <a:pos x="263" y="1604"/>
                  </a:cxn>
                  <a:cxn ang="0">
                    <a:pos x="331" y="1400"/>
                  </a:cxn>
                  <a:cxn ang="0">
                    <a:pos x="385" y="1194"/>
                  </a:cxn>
                  <a:cxn ang="0">
                    <a:pos x="437" y="990"/>
                  </a:cxn>
                  <a:cxn ang="0">
                    <a:pos x="489" y="782"/>
                  </a:cxn>
                  <a:cxn ang="0">
                    <a:pos x="543" y="572"/>
                  </a:cxn>
                  <a:cxn ang="0">
                    <a:pos x="595" y="362"/>
                  </a:cxn>
                  <a:cxn ang="0">
                    <a:pos x="649" y="156"/>
                  </a:cxn>
                  <a:cxn ang="0">
                    <a:pos x="679" y="88"/>
                  </a:cxn>
                  <a:cxn ang="0">
                    <a:pos x="755" y="16"/>
                  </a:cxn>
                  <a:cxn ang="0">
                    <a:pos x="851" y="8"/>
                  </a:cxn>
                  <a:cxn ang="0">
                    <a:pos x="921" y="76"/>
                  </a:cxn>
                  <a:cxn ang="0">
                    <a:pos x="957" y="216"/>
                  </a:cxn>
                  <a:cxn ang="0">
                    <a:pos x="995" y="404"/>
                  </a:cxn>
                  <a:cxn ang="0">
                    <a:pos x="1033" y="584"/>
                  </a:cxn>
                  <a:cxn ang="0">
                    <a:pos x="1067" y="766"/>
                  </a:cxn>
                  <a:cxn ang="0">
                    <a:pos x="1103" y="946"/>
                  </a:cxn>
                  <a:cxn ang="0">
                    <a:pos x="1141" y="1136"/>
                  </a:cxn>
                  <a:cxn ang="0">
                    <a:pos x="1171" y="1253"/>
                  </a:cxn>
                  <a:cxn ang="0">
                    <a:pos x="1213" y="1374"/>
                  </a:cxn>
                  <a:cxn ang="0">
                    <a:pos x="1261" y="1458"/>
                  </a:cxn>
                  <a:cxn ang="0">
                    <a:pos x="1331" y="1526"/>
                  </a:cxn>
                  <a:cxn ang="0">
                    <a:pos x="1419" y="1574"/>
                  </a:cxn>
                  <a:cxn ang="0">
                    <a:pos x="1517" y="1596"/>
                  </a:cxn>
                  <a:cxn ang="0">
                    <a:pos x="1619" y="1596"/>
                  </a:cxn>
                  <a:cxn ang="0">
                    <a:pos x="1721" y="1570"/>
                  </a:cxn>
                  <a:cxn ang="0">
                    <a:pos x="1813" y="1524"/>
                  </a:cxn>
                  <a:cxn ang="0">
                    <a:pos x="1961" y="1438"/>
                  </a:cxn>
                  <a:cxn ang="0">
                    <a:pos x="2167" y="1320"/>
                  </a:cxn>
                  <a:cxn ang="0">
                    <a:pos x="2369" y="1220"/>
                  </a:cxn>
                  <a:cxn ang="0">
                    <a:pos x="2585" y="1122"/>
                  </a:cxn>
                  <a:cxn ang="0">
                    <a:pos x="2783" y="1046"/>
                  </a:cxn>
                  <a:cxn ang="0">
                    <a:pos x="2983" y="986"/>
                  </a:cxn>
                  <a:cxn ang="0">
                    <a:pos x="3182" y="933"/>
                  </a:cxn>
                  <a:cxn ang="0">
                    <a:pos x="3335" y="899"/>
                  </a:cxn>
                  <a:cxn ang="0">
                    <a:pos x="3434" y="879"/>
                  </a:cxn>
                  <a:cxn ang="0">
                    <a:pos x="3533" y="864"/>
                  </a:cxn>
                  <a:cxn ang="0">
                    <a:pos x="3746" y="858"/>
                  </a:cxn>
                </a:cxnLst>
                <a:rect l="0" t="0" r="r" b="b"/>
                <a:pathLst>
                  <a:path w="3746" h="2025">
                    <a:moveTo>
                      <a:pt x="0" y="2025"/>
                    </a:moveTo>
                    <a:lnTo>
                      <a:pt x="41" y="1980"/>
                    </a:lnTo>
                    <a:lnTo>
                      <a:pt x="113" y="1902"/>
                    </a:lnTo>
                    <a:lnTo>
                      <a:pt x="173" y="1806"/>
                    </a:lnTo>
                    <a:lnTo>
                      <a:pt x="223" y="1710"/>
                    </a:lnTo>
                    <a:lnTo>
                      <a:pt x="263" y="1604"/>
                    </a:lnTo>
                    <a:lnTo>
                      <a:pt x="299" y="1500"/>
                    </a:lnTo>
                    <a:lnTo>
                      <a:pt x="331" y="1400"/>
                    </a:lnTo>
                    <a:lnTo>
                      <a:pt x="359" y="1296"/>
                    </a:lnTo>
                    <a:lnTo>
                      <a:pt x="385" y="1194"/>
                    </a:lnTo>
                    <a:lnTo>
                      <a:pt x="409" y="1092"/>
                    </a:lnTo>
                    <a:lnTo>
                      <a:pt x="437" y="990"/>
                    </a:lnTo>
                    <a:lnTo>
                      <a:pt x="465" y="886"/>
                    </a:lnTo>
                    <a:lnTo>
                      <a:pt x="489" y="782"/>
                    </a:lnTo>
                    <a:lnTo>
                      <a:pt x="515" y="676"/>
                    </a:lnTo>
                    <a:lnTo>
                      <a:pt x="543" y="572"/>
                    </a:lnTo>
                    <a:lnTo>
                      <a:pt x="569" y="468"/>
                    </a:lnTo>
                    <a:lnTo>
                      <a:pt x="595" y="362"/>
                    </a:lnTo>
                    <a:lnTo>
                      <a:pt x="621" y="256"/>
                    </a:lnTo>
                    <a:lnTo>
                      <a:pt x="649" y="156"/>
                    </a:lnTo>
                    <a:lnTo>
                      <a:pt x="667" y="110"/>
                    </a:lnTo>
                    <a:lnTo>
                      <a:pt x="679" y="88"/>
                    </a:lnTo>
                    <a:lnTo>
                      <a:pt x="705" y="52"/>
                    </a:lnTo>
                    <a:lnTo>
                      <a:pt x="755" y="16"/>
                    </a:lnTo>
                    <a:lnTo>
                      <a:pt x="805" y="0"/>
                    </a:lnTo>
                    <a:lnTo>
                      <a:pt x="851" y="8"/>
                    </a:lnTo>
                    <a:lnTo>
                      <a:pt x="893" y="34"/>
                    </a:lnTo>
                    <a:lnTo>
                      <a:pt x="921" y="76"/>
                    </a:lnTo>
                    <a:lnTo>
                      <a:pt x="939" y="120"/>
                    </a:lnTo>
                    <a:lnTo>
                      <a:pt x="957" y="216"/>
                    </a:lnTo>
                    <a:lnTo>
                      <a:pt x="977" y="312"/>
                    </a:lnTo>
                    <a:lnTo>
                      <a:pt x="995" y="404"/>
                    </a:lnTo>
                    <a:lnTo>
                      <a:pt x="1013" y="496"/>
                    </a:lnTo>
                    <a:lnTo>
                      <a:pt x="1033" y="584"/>
                    </a:lnTo>
                    <a:lnTo>
                      <a:pt x="1049" y="674"/>
                    </a:lnTo>
                    <a:lnTo>
                      <a:pt x="1067" y="766"/>
                    </a:lnTo>
                    <a:lnTo>
                      <a:pt x="1085" y="856"/>
                    </a:lnTo>
                    <a:lnTo>
                      <a:pt x="1103" y="946"/>
                    </a:lnTo>
                    <a:lnTo>
                      <a:pt x="1123" y="1038"/>
                    </a:lnTo>
                    <a:lnTo>
                      <a:pt x="1141" y="1136"/>
                    </a:lnTo>
                    <a:lnTo>
                      <a:pt x="1161" y="1230"/>
                    </a:lnTo>
                    <a:lnTo>
                      <a:pt x="1171" y="1253"/>
                    </a:lnTo>
                    <a:lnTo>
                      <a:pt x="1193" y="1318"/>
                    </a:lnTo>
                    <a:lnTo>
                      <a:pt x="1213" y="1374"/>
                    </a:lnTo>
                    <a:lnTo>
                      <a:pt x="1233" y="1416"/>
                    </a:lnTo>
                    <a:lnTo>
                      <a:pt x="1261" y="1458"/>
                    </a:lnTo>
                    <a:lnTo>
                      <a:pt x="1293" y="1494"/>
                    </a:lnTo>
                    <a:lnTo>
                      <a:pt x="1331" y="1526"/>
                    </a:lnTo>
                    <a:lnTo>
                      <a:pt x="1373" y="1556"/>
                    </a:lnTo>
                    <a:lnTo>
                      <a:pt x="1419" y="1574"/>
                    </a:lnTo>
                    <a:lnTo>
                      <a:pt x="1465" y="1586"/>
                    </a:lnTo>
                    <a:lnTo>
                      <a:pt x="1517" y="1596"/>
                    </a:lnTo>
                    <a:lnTo>
                      <a:pt x="1565" y="1602"/>
                    </a:lnTo>
                    <a:lnTo>
                      <a:pt x="1619" y="1596"/>
                    </a:lnTo>
                    <a:lnTo>
                      <a:pt x="1665" y="1584"/>
                    </a:lnTo>
                    <a:lnTo>
                      <a:pt x="1721" y="1570"/>
                    </a:lnTo>
                    <a:lnTo>
                      <a:pt x="1767" y="1550"/>
                    </a:lnTo>
                    <a:lnTo>
                      <a:pt x="1813" y="1524"/>
                    </a:lnTo>
                    <a:lnTo>
                      <a:pt x="1861" y="1496"/>
                    </a:lnTo>
                    <a:lnTo>
                      <a:pt x="1961" y="1438"/>
                    </a:lnTo>
                    <a:lnTo>
                      <a:pt x="2063" y="1376"/>
                    </a:lnTo>
                    <a:lnTo>
                      <a:pt x="2167" y="1320"/>
                    </a:lnTo>
                    <a:lnTo>
                      <a:pt x="2267" y="1268"/>
                    </a:lnTo>
                    <a:lnTo>
                      <a:pt x="2369" y="1220"/>
                    </a:lnTo>
                    <a:lnTo>
                      <a:pt x="2475" y="1168"/>
                    </a:lnTo>
                    <a:lnTo>
                      <a:pt x="2585" y="1122"/>
                    </a:lnTo>
                    <a:lnTo>
                      <a:pt x="2683" y="1084"/>
                    </a:lnTo>
                    <a:lnTo>
                      <a:pt x="2783" y="1046"/>
                    </a:lnTo>
                    <a:lnTo>
                      <a:pt x="2881" y="1014"/>
                    </a:lnTo>
                    <a:lnTo>
                      <a:pt x="2983" y="986"/>
                    </a:lnTo>
                    <a:lnTo>
                      <a:pt x="3081" y="958"/>
                    </a:lnTo>
                    <a:lnTo>
                      <a:pt x="3182" y="933"/>
                    </a:lnTo>
                    <a:lnTo>
                      <a:pt x="3284" y="908"/>
                    </a:lnTo>
                    <a:lnTo>
                      <a:pt x="3335" y="899"/>
                    </a:lnTo>
                    <a:lnTo>
                      <a:pt x="3383" y="888"/>
                    </a:lnTo>
                    <a:lnTo>
                      <a:pt x="3434" y="879"/>
                    </a:lnTo>
                    <a:lnTo>
                      <a:pt x="3485" y="870"/>
                    </a:lnTo>
                    <a:lnTo>
                      <a:pt x="3533" y="864"/>
                    </a:lnTo>
                    <a:lnTo>
                      <a:pt x="3581" y="858"/>
                    </a:lnTo>
                    <a:lnTo>
                      <a:pt x="3746" y="858"/>
                    </a:lnTo>
                  </a:path>
                </a:pathLst>
              </a:custGeom>
              <a:noFill/>
              <a:ln w="38100" cap="flat" cmpd="sng">
                <a:solidFill>
                  <a:srgbClr val="969696"/>
                </a:solidFill>
                <a:prstDash val="solid"/>
                <a:round/>
                <a:headEnd type="none" w="med" len="med"/>
                <a:tailEnd type="none" w="med" len="lg"/>
              </a:ln>
              <a:effectLst/>
            </p:spPr>
            <p:txBody>
              <a:bodyPr lIns="74876" tIns="37439" rIns="74876" bIns="37439" anchor="ctr">
                <a:noAutofit/>
              </a:bodyPr>
              <a:lstStyle/>
              <a:p>
                <a:endParaRPr lang="en-US" dirty="0"/>
              </a:p>
            </p:txBody>
          </p:sp>
        </p:grpSp>
        <p:grpSp>
          <p:nvGrpSpPr>
            <p:cNvPr id="5" name="Group 4"/>
            <p:cNvGrpSpPr/>
            <p:nvPr/>
          </p:nvGrpSpPr>
          <p:grpSpPr>
            <a:xfrm>
              <a:off x="656822" y="746442"/>
              <a:ext cx="7190191" cy="3605540"/>
              <a:chOff x="656822" y="746442"/>
              <a:chExt cx="7190191" cy="3605540"/>
            </a:xfrm>
          </p:grpSpPr>
          <p:sp>
            <p:nvSpPr>
              <p:cNvPr id="6" name="Text Box 597"/>
              <p:cNvSpPr txBox="1">
                <a:spLocks noChangeArrowheads="1"/>
              </p:cNvSpPr>
              <p:nvPr/>
            </p:nvSpPr>
            <p:spPr bwMode="gray">
              <a:xfrm>
                <a:off x="6873669" y="4121150"/>
                <a:ext cx="973344" cy="230832"/>
              </a:xfrm>
              <a:prstGeom prst="rect">
                <a:avLst/>
              </a:prstGeom>
              <a:noFill/>
              <a:ln w="9525">
                <a:noFill/>
                <a:miter lim="800000"/>
                <a:headEnd/>
                <a:tailEnd/>
              </a:ln>
              <a:effectLst/>
            </p:spPr>
            <p:txBody>
              <a:bodyPr wrap="none">
                <a:noAutofit/>
              </a:bodyPr>
              <a:lstStyle/>
              <a:p>
                <a:pPr algn="r">
                  <a:spcBef>
                    <a:spcPct val="0"/>
                  </a:spcBef>
                </a:pPr>
                <a:r>
                  <a:rPr lang="en-US" sz="900" dirty="0"/>
                  <a:t>As of </a:t>
                </a:r>
                <a:r>
                  <a:rPr lang="en-US" sz="900" dirty="0" smtClean="0"/>
                  <a:t>July 2015</a:t>
                </a:r>
                <a:endParaRPr lang="en-US" sz="900" dirty="0"/>
              </a:p>
            </p:txBody>
          </p:sp>
          <p:sp>
            <p:nvSpPr>
              <p:cNvPr id="7" name="dark_blue_dot_1"/>
              <p:cNvSpPr>
                <a:spLocks noChangeAspect="1" noChangeArrowheads="1"/>
              </p:cNvSpPr>
              <p:nvPr/>
            </p:nvSpPr>
            <p:spPr bwMode="gray">
              <a:xfrm>
                <a:off x="2231136" y="2962656"/>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8" name="text_1"/>
              <p:cNvSpPr>
                <a:spLocks noChangeArrowheads="1"/>
              </p:cNvSpPr>
              <p:nvPr/>
            </p:nvSpPr>
            <p:spPr bwMode="gray">
              <a:xfrm>
                <a:off x="656822" y="2888043"/>
                <a:ext cx="1538883" cy="249299"/>
              </a:xfrm>
              <a:prstGeom prst="rect">
                <a:avLst/>
              </a:prstGeom>
              <a:solidFill>
                <a:schemeClr val="bg1"/>
              </a:solid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Cloud-Based CAE, Simulation</a:t>
                </a:r>
                <a:br>
                  <a:rPr lang="en-US" sz="900" dirty="0" smtClean="0">
                    <a:cs typeface="Arial" charset="0"/>
                  </a:rPr>
                </a:br>
                <a:r>
                  <a:rPr lang="en-US" sz="900" dirty="0" smtClean="0">
                    <a:cs typeface="Arial" charset="0"/>
                  </a:rPr>
                  <a:t> and Virtual Prototyping</a:t>
                </a:r>
                <a:endParaRPr lang="en-US" sz="900" dirty="0"/>
              </a:p>
            </p:txBody>
          </p:sp>
          <p:sp>
            <p:nvSpPr>
              <p:cNvPr id="9" name="dark_blue_dot_2"/>
              <p:cNvSpPr>
                <a:spLocks noChangeAspect="1" noChangeArrowheads="1"/>
              </p:cNvSpPr>
              <p:nvPr/>
            </p:nvSpPr>
            <p:spPr bwMode="gray">
              <a:xfrm>
                <a:off x="2359152" y="2464117"/>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10" name="text_2"/>
              <p:cNvSpPr>
                <a:spLocks noChangeArrowheads="1"/>
              </p:cNvSpPr>
              <p:nvPr/>
            </p:nvSpPr>
            <p:spPr bwMode="gray">
              <a:xfrm>
                <a:off x="1382715" y="2451418"/>
                <a:ext cx="942567" cy="124650"/>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Cloud-Based CAD</a:t>
                </a:r>
                <a:endParaRPr lang="en-US" sz="900" dirty="0"/>
              </a:p>
            </p:txBody>
          </p:sp>
          <p:sp>
            <p:nvSpPr>
              <p:cNvPr id="11" name="light_blue_dot_4"/>
              <p:cNvSpPr>
                <a:spLocks noChangeAspect="1" noChangeArrowheads="1"/>
              </p:cNvSpPr>
              <p:nvPr/>
            </p:nvSpPr>
            <p:spPr bwMode="gray">
              <a:xfrm>
                <a:off x="2615184" y="1453896"/>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12" name="text_4"/>
              <p:cNvSpPr>
                <a:spLocks noChangeArrowheads="1"/>
              </p:cNvSpPr>
              <p:nvPr/>
            </p:nvSpPr>
            <p:spPr bwMode="gray">
              <a:xfrm>
                <a:off x="1103885" y="1431670"/>
                <a:ext cx="1481175" cy="124650"/>
              </a:xfrm>
              <a:prstGeom prst="rect">
                <a:avLst/>
              </a:prstGeom>
              <a:solidFill>
                <a:schemeClr val="bg1"/>
              </a:solid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Product Innovation Platforms</a:t>
                </a:r>
                <a:endParaRPr lang="en-US" sz="900" dirty="0"/>
              </a:p>
            </p:txBody>
          </p:sp>
          <p:sp>
            <p:nvSpPr>
              <p:cNvPr id="13" name="text_5"/>
              <p:cNvSpPr>
                <a:spLocks noChangeArrowheads="1"/>
              </p:cNvSpPr>
              <p:nvPr/>
            </p:nvSpPr>
            <p:spPr bwMode="gray">
              <a:xfrm>
                <a:off x="1670810" y="746442"/>
                <a:ext cx="1218282" cy="124650"/>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MRO PLM Functionality</a:t>
                </a:r>
                <a:endParaRPr lang="en-US" sz="900" dirty="0"/>
              </a:p>
            </p:txBody>
          </p:sp>
          <p:sp>
            <p:nvSpPr>
              <p:cNvPr id="14" name="text_6"/>
              <p:cNvSpPr>
                <a:spLocks noChangeArrowheads="1"/>
              </p:cNvSpPr>
              <p:nvPr/>
            </p:nvSpPr>
            <p:spPr bwMode="gray">
              <a:xfrm>
                <a:off x="3444939" y="981075"/>
                <a:ext cx="2372444"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Cloud Computing in Manufacturing Operations</a:t>
                </a:r>
                <a:endParaRPr lang="en-US" sz="900" dirty="0"/>
              </a:p>
            </p:txBody>
          </p:sp>
          <p:sp>
            <p:nvSpPr>
              <p:cNvPr id="15" name="text_7"/>
              <p:cNvSpPr>
                <a:spLocks noChangeArrowheads="1"/>
              </p:cNvSpPr>
              <p:nvPr/>
            </p:nvSpPr>
            <p:spPr bwMode="gray">
              <a:xfrm>
                <a:off x="3483035" y="1266825"/>
                <a:ext cx="1442703"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Model-Based Manufacturing</a:t>
                </a:r>
                <a:endParaRPr lang="en-US" sz="900" dirty="0"/>
              </a:p>
            </p:txBody>
          </p:sp>
          <p:sp>
            <p:nvSpPr>
              <p:cNvPr id="16" name="text_8"/>
              <p:cNvSpPr>
                <a:spLocks noChangeArrowheads="1"/>
              </p:cNvSpPr>
              <p:nvPr/>
            </p:nvSpPr>
            <p:spPr bwMode="gray">
              <a:xfrm>
                <a:off x="3519989" y="1413130"/>
                <a:ext cx="1590179"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Cloud-Based PLM Applications</a:t>
                </a:r>
                <a:endParaRPr lang="en-US" sz="900" dirty="0"/>
              </a:p>
            </p:txBody>
          </p:sp>
          <p:sp>
            <p:nvSpPr>
              <p:cNvPr id="17" name="text_9"/>
              <p:cNvSpPr>
                <a:spLocks noChangeArrowheads="1"/>
              </p:cNvSpPr>
              <p:nvPr/>
            </p:nvSpPr>
            <p:spPr bwMode="gray">
              <a:xfrm>
                <a:off x="3519989" y="1541718"/>
                <a:ext cx="2455800"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Internet of Things for Manufacturing Operations </a:t>
                </a:r>
                <a:endParaRPr lang="en-US" sz="900" dirty="0"/>
              </a:p>
            </p:txBody>
          </p:sp>
          <p:sp>
            <p:nvSpPr>
              <p:cNvPr id="18" name="text_10"/>
              <p:cNvSpPr>
                <a:spLocks noChangeArrowheads="1"/>
              </p:cNvSpPr>
              <p:nvPr/>
            </p:nvSpPr>
            <p:spPr bwMode="gray">
              <a:xfrm>
                <a:off x="3444939" y="1108330"/>
                <a:ext cx="1814599"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IT/OT Convergence and Alignment </a:t>
                </a:r>
                <a:endParaRPr lang="en-US" sz="900" dirty="0"/>
              </a:p>
            </p:txBody>
          </p:sp>
          <p:sp>
            <p:nvSpPr>
              <p:cNvPr id="19" name="text_11"/>
              <p:cNvSpPr>
                <a:spLocks noChangeArrowheads="1"/>
              </p:cNvSpPr>
              <p:nvPr/>
            </p:nvSpPr>
            <p:spPr bwMode="gray">
              <a:xfrm>
                <a:off x="3519989" y="1670298"/>
                <a:ext cx="936154"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MPM Frameworks</a:t>
                </a:r>
                <a:endParaRPr lang="en-US" sz="900" dirty="0"/>
              </a:p>
            </p:txBody>
          </p:sp>
          <p:sp>
            <p:nvSpPr>
              <p:cNvPr id="20" name="dark_blue_dot_13"/>
              <p:cNvSpPr>
                <a:spLocks noChangeAspect="1" noChangeArrowheads="1"/>
              </p:cNvSpPr>
              <p:nvPr/>
            </p:nvSpPr>
            <p:spPr bwMode="gray">
              <a:xfrm>
                <a:off x="3410712" y="2249424"/>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21" name="text_13"/>
              <p:cNvSpPr>
                <a:spLocks noChangeArrowheads="1"/>
              </p:cNvSpPr>
              <p:nvPr/>
            </p:nvSpPr>
            <p:spPr bwMode="gray">
              <a:xfrm>
                <a:off x="2747008" y="2110483"/>
                <a:ext cx="628377" cy="373949"/>
              </a:xfrm>
              <a:prstGeom prst="rect">
                <a:avLst/>
              </a:prstGeom>
              <a:noFill/>
              <a:ln w="9525" algn="ctr">
                <a:noFill/>
                <a:miter lim="800000"/>
                <a:headEnd/>
                <a:tailEnd type="none" w="lg" len="lg"/>
              </a:ln>
              <a:effectLst/>
            </p:spPr>
            <p:txBody>
              <a:bodyPr wrap="none" lIns="0" tIns="0" rIns="0" bIns="0" anchor="ctr">
                <a:noAutofit/>
              </a:bodyPr>
              <a:lstStyle/>
              <a:p>
                <a:pPr algn="r">
                  <a:lnSpc>
                    <a:spcPct val="90000"/>
                  </a:lnSpc>
                  <a:spcBef>
                    <a:spcPct val="0"/>
                  </a:spcBef>
                </a:pPr>
                <a:r>
                  <a:rPr lang="en-US" sz="900" dirty="0" smtClean="0">
                    <a:cs typeface="Arial" charset="0"/>
                  </a:rPr>
                  <a:t>Industrial</a:t>
                </a:r>
                <a:br>
                  <a:rPr lang="en-US" sz="900" dirty="0" smtClean="0">
                    <a:cs typeface="Arial" charset="0"/>
                  </a:rPr>
                </a:br>
                <a:r>
                  <a:rPr lang="en-US" sz="900" dirty="0" smtClean="0">
                    <a:cs typeface="Arial" charset="0"/>
                  </a:rPr>
                  <a:t> Operational</a:t>
                </a:r>
                <a:br>
                  <a:rPr lang="en-US" sz="900" dirty="0" smtClean="0">
                    <a:cs typeface="Arial" charset="0"/>
                  </a:rPr>
                </a:br>
                <a:r>
                  <a:rPr lang="en-US" sz="900" dirty="0" smtClean="0">
                    <a:cs typeface="Arial" charset="0"/>
                  </a:rPr>
                  <a:t> </a:t>
                </a:r>
                <a:r>
                  <a:rPr lang="en-US" sz="900" dirty="0">
                    <a:cs typeface="Arial" charset="0"/>
                  </a:rPr>
                  <a:t>Intelligence</a:t>
                </a:r>
                <a:endParaRPr lang="en-US" sz="900" dirty="0"/>
              </a:p>
            </p:txBody>
          </p:sp>
          <p:sp>
            <p:nvSpPr>
              <p:cNvPr id="22" name="text_14"/>
              <p:cNvSpPr>
                <a:spLocks noChangeArrowheads="1"/>
              </p:cNvSpPr>
              <p:nvPr/>
            </p:nvSpPr>
            <p:spPr bwMode="gray">
              <a:xfrm>
                <a:off x="3893502" y="2982657"/>
                <a:ext cx="698909" cy="249299"/>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Product Cost </a:t>
                </a:r>
                <a:br>
                  <a:rPr lang="en-US" sz="900" dirty="0" smtClean="0">
                    <a:cs typeface="Arial" charset="0"/>
                  </a:rPr>
                </a:br>
                <a:r>
                  <a:rPr lang="en-US" sz="900" dirty="0" smtClean="0">
                    <a:cs typeface="Arial" charset="0"/>
                  </a:rPr>
                  <a:t>Management</a:t>
                </a:r>
                <a:endParaRPr lang="en-US" sz="900" dirty="0"/>
              </a:p>
            </p:txBody>
          </p:sp>
          <p:sp>
            <p:nvSpPr>
              <p:cNvPr id="23" name="text_15"/>
              <p:cNvSpPr>
                <a:spLocks noChangeArrowheads="1"/>
              </p:cNvSpPr>
              <p:nvPr/>
            </p:nvSpPr>
            <p:spPr bwMode="gray">
              <a:xfrm>
                <a:off x="2468101" y="3377692"/>
                <a:ext cx="1275990" cy="249299"/>
              </a:xfrm>
              <a:prstGeom prst="rect">
                <a:avLst/>
              </a:prstGeom>
              <a:noFill/>
              <a:ln w="9525" algn="ctr">
                <a:noFill/>
                <a:miter lim="800000"/>
                <a:headEnd/>
                <a:tailEnd type="none" w="lg" len="lg"/>
              </a:ln>
              <a:effectLst/>
            </p:spPr>
            <p:txBody>
              <a:bodyPr wrap="none" lIns="0" tIns="0" rIns="0" bIns="0" anchor="b">
                <a:noAutofit/>
              </a:bodyPr>
              <a:lstStyle/>
              <a:p>
                <a:pPr algn="r">
                  <a:lnSpc>
                    <a:spcPct val="90000"/>
                  </a:lnSpc>
                  <a:spcBef>
                    <a:spcPct val="0"/>
                  </a:spcBef>
                </a:pPr>
                <a:r>
                  <a:rPr lang="en-US" sz="900" dirty="0" smtClean="0">
                    <a:cs typeface="Arial" charset="0"/>
                  </a:rPr>
                  <a:t>Mobility in Manufacturing</a:t>
                </a:r>
                <a:br>
                  <a:rPr lang="en-US" sz="900" dirty="0" smtClean="0">
                    <a:cs typeface="Arial" charset="0"/>
                  </a:rPr>
                </a:br>
                <a:r>
                  <a:rPr lang="en-US" sz="900" dirty="0" smtClean="0">
                    <a:cs typeface="Arial" charset="0"/>
                  </a:rPr>
                  <a:t> Operations</a:t>
                </a:r>
                <a:endParaRPr lang="en-US" sz="900" dirty="0"/>
              </a:p>
            </p:txBody>
          </p:sp>
          <p:sp>
            <p:nvSpPr>
              <p:cNvPr id="24" name="text_16"/>
              <p:cNvSpPr>
                <a:spLocks noChangeArrowheads="1"/>
              </p:cNvSpPr>
              <p:nvPr/>
            </p:nvSpPr>
            <p:spPr bwMode="gray">
              <a:xfrm>
                <a:off x="2384745" y="3635691"/>
                <a:ext cx="1359346" cy="249299"/>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Supplier Quality</a:t>
                </a:r>
                <a:br>
                  <a:rPr lang="en-US" sz="900" dirty="0" smtClean="0">
                    <a:cs typeface="Arial" charset="0"/>
                  </a:rPr>
                </a:br>
                <a:r>
                  <a:rPr lang="en-US" sz="900" dirty="0" smtClean="0">
                    <a:cs typeface="Arial" charset="0"/>
                  </a:rPr>
                  <a:t> Management Applications</a:t>
                </a:r>
                <a:endParaRPr lang="en-US" sz="900" dirty="0"/>
              </a:p>
            </p:txBody>
          </p:sp>
          <p:sp>
            <p:nvSpPr>
              <p:cNvPr id="25" name="text_17"/>
              <p:cNvSpPr>
                <a:spLocks noChangeArrowheads="1"/>
              </p:cNvSpPr>
              <p:nvPr/>
            </p:nvSpPr>
            <p:spPr bwMode="gray">
              <a:xfrm>
                <a:off x="2224444" y="3892871"/>
                <a:ext cx="1519647" cy="124650"/>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System Engineering Software</a:t>
                </a:r>
                <a:endParaRPr lang="en-US" sz="900" dirty="0"/>
              </a:p>
            </p:txBody>
          </p:sp>
          <p:sp>
            <p:nvSpPr>
              <p:cNvPr id="26" name="text_18"/>
              <p:cNvSpPr>
                <a:spLocks noChangeArrowheads="1"/>
              </p:cNvSpPr>
              <p:nvPr/>
            </p:nvSpPr>
            <p:spPr bwMode="gray">
              <a:xfrm>
                <a:off x="2510093" y="4071937"/>
                <a:ext cx="1487587" cy="249299"/>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ISA-95 Integration Standards</a:t>
                </a:r>
                <a:br>
                  <a:rPr lang="en-US" sz="900" dirty="0" smtClean="0">
                    <a:cs typeface="Arial" charset="0"/>
                  </a:rPr>
                </a:br>
                <a:r>
                  <a:rPr lang="en-US" sz="900" dirty="0" smtClean="0">
                    <a:cs typeface="Arial" charset="0"/>
                  </a:rPr>
                  <a:t> for Discrete Manufacturing</a:t>
                </a:r>
                <a:endParaRPr lang="en-US" sz="900" dirty="0"/>
              </a:p>
            </p:txBody>
          </p:sp>
          <p:sp>
            <p:nvSpPr>
              <p:cNvPr id="27" name="dark_blue_dot_19"/>
              <p:cNvSpPr>
                <a:spLocks noChangeAspect="1" noChangeArrowheads="1"/>
              </p:cNvSpPr>
              <p:nvPr/>
            </p:nvSpPr>
            <p:spPr bwMode="gray">
              <a:xfrm>
                <a:off x="4183571" y="3451669"/>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28" name="text_19"/>
              <p:cNvSpPr>
                <a:spLocks noChangeArrowheads="1"/>
              </p:cNvSpPr>
              <p:nvPr/>
            </p:nvSpPr>
            <p:spPr bwMode="gray">
              <a:xfrm>
                <a:off x="4323266" y="4189856"/>
                <a:ext cx="2000548"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Simulation and Test Data Management</a:t>
                </a:r>
                <a:endParaRPr lang="en-US" sz="900" dirty="0"/>
              </a:p>
            </p:txBody>
          </p:sp>
          <p:sp>
            <p:nvSpPr>
              <p:cNvPr id="29" name="text_20"/>
              <p:cNvSpPr>
                <a:spLocks noChangeArrowheads="1"/>
              </p:cNvSpPr>
              <p:nvPr/>
            </p:nvSpPr>
            <p:spPr bwMode="gray">
              <a:xfrm>
                <a:off x="4487856" y="4035992"/>
                <a:ext cx="1570943"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Synchronized Bills of Materials</a:t>
                </a:r>
                <a:endParaRPr lang="en-US" sz="900" dirty="0"/>
              </a:p>
            </p:txBody>
          </p:sp>
          <p:grpSp>
            <p:nvGrpSpPr>
              <p:cNvPr id="30" name="Group 29"/>
              <p:cNvGrpSpPr/>
              <p:nvPr/>
            </p:nvGrpSpPr>
            <p:grpSpPr>
              <a:xfrm>
                <a:off x="4691763" y="3748778"/>
                <a:ext cx="1455527" cy="257998"/>
                <a:chOff x="4682238" y="3559874"/>
                <a:chExt cx="1455527" cy="257998"/>
              </a:xfrm>
            </p:grpSpPr>
            <p:sp>
              <p:nvSpPr>
                <p:cNvPr id="100" name="text_21"/>
                <p:cNvSpPr>
                  <a:spLocks noChangeArrowheads="1"/>
                </p:cNvSpPr>
                <p:nvPr/>
              </p:nvSpPr>
              <p:spPr bwMode="gray">
                <a:xfrm>
                  <a:off x="4682238" y="3693222"/>
                  <a:ext cx="1455527"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Real-Time SPC Applications</a:t>
                  </a:r>
                  <a:endParaRPr lang="en-US" sz="900" dirty="0"/>
                </a:p>
              </p:txBody>
            </p:sp>
            <p:sp>
              <p:nvSpPr>
                <p:cNvPr id="101" name="text_22"/>
                <p:cNvSpPr>
                  <a:spLocks noChangeArrowheads="1"/>
                </p:cNvSpPr>
                <p:nvPr/>
              </p:nvSpPr>
              <p:spPr bwMode="gray">
                <a:xfrm>
                  <a:off x="4682238" y="3559874"/>
                  <a:ext cx="1263166"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Sustainable Design PLM</a:t>
                  </a:r>
                  <a:endParaRPr lang="en-US" sz="900" dirty="0"/>
                </a:p>
              </p:txBody>
            </p:sp>
          </p:grpSp>
          <p:sp>
            <p:nvSpPr>
              <p:cNvPr id="31" name="text_23"/>
              <p:cNvSpPr>
                <a:spLocks noChangeArrowheads="1"/>
              </p:cNvSpPr>
              <p:nvPr/>
            </p:nvSpPr>
            <p:spPr bwMode="gray">
              <a:xfrm>
                <a:off x="4963351" y="3594912"/>
                <a:ext cx="1904367"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Enterprise Manufacturing Intelligence</a:t>
                </a:r>
                <a:endParaRPr lang="en-US" sz="900" dirty="0"/>
              </a:p>
            </p:txBody>
          </p:sp>
          <p:grpSp>
            <p:nvGrpSpPr>
              <p:cNvPr id="32" name="Group 31"/>
              <p:cNvGrpSpPr/>
              <p:nvPr/>
            </p:nvGrpSpPr>
            <p:grpSpPr>
              <a:xfrm>
                <a:off x="5170432" y="3312461"/>
                <a:ext cx="2167260" cy="253235"/>
                <a:chOff x="5122807" y="3128772"/>
                <a:chExt cx="2167260" cy="253235"/>
              </a:xfrm>
            </p:grpSpPr>
            <p:sp>
              <p:nvSpPr>
                <p:cNvPr id="98" name="text_24"/>
                <p:cNvSpPr>
                  <a:spLocks noChangeArrowheads="1"/>
                </p:cNvSpPr>
                <p:nvPr/>
              </p:nvSpPr>
              <p:spPr bwMode="gray">
                <a:xfrm>
                  <a:off x="5122807" y="3257357"/>
                  <a:ext cx="1526059"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Plant Engineering and Design</a:t>
                  </a:r>
                  <a:endParaRPr lang="en-US" sz="900" dirty="0"/>
                </a:p>
              </p:txBody>
            </p:sp>
            <p:sp>
              <p:nvSpPr>
                <p:cNvPr id="99" name="text_25"/>
                <p:cNvSpPr>
                  <a:spLocks noChangeArrowheads="1"/>
                </p:cNvSpPr>
                <p:nvPr/>
              </p:nvSpPr>
              <p:spPr bwMode="gray">
                <a:xfrm>
                  <a:off x="5122807" y="3128772"/>
                  <a:ext cx="2167260"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Quality Process Management Applications</a:t>
                  </a:r>
                  <a:endParaRPr lang="en-US" sz="900" dirty="0"/>
                </a:p>
              </p:txBody>
            </p:sp>
          </p:grpSp>
          <p:sp>
            <p:nvSpPr>
              <p:cNvPr id="33" name="text_26"/>
              <p:cNvSpPr>
                <a:spLocks noChangeArrowheads="1"/>
              </p:cNvSpPr>
              <p:nvPr/>
            </p:nvSpPr>
            <p:spPr bwMode="gray">
              <a:xfrm>
                <a:off x="5373120" y="3158595"/>
                <a:ext cx="1635063"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Label and Artwork Management</a:t>
                </a:r>
                <a:endParaRPr lang="en-US" sz="900" dirty="0"/>
              </a:p>
            </p:txBody>
          </p:sp>
          <p:sp>
            <p:nvSpPr>
              <p:cNvPr id="34" name="text_27"/>
              <p:cNvSpPr>
                <a:spLocks noChangeArrowheads="1"/>
              </p:cNvSpPr>
              <p:nvPr/>
            </p:nvSpPr>
            <p:spPr bwMode="gray">
              <a:xfrm>
                <a:off x="5373120" y="3028544"/>
                <a:ext cx="2257028"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a:cs typeface="Arial" charset="0"/>
                  </a:rPr>
                  <a:t>Product Portfolio and Program Management</a:t>
                </a:r>
                <a:endParaRPr lang="en-US" sz="900" dirty="0"/>
              </a:p>
            </p:txBody>
          </p:sp>
          <p:sp>
            <p:nvSpPr>
              <p:cNvPr id="35" name="text_29"/>
              <p:cNvSpPr>
                <a:spLocks noChangeArrowheads="1"/>
              </p:cNvSpPr>
              <p:nvPr/>
            </p:nvSpPr>
            <p:spPr bwMode="gray">
              <a:xfrm>
                <a:off x="5799835" y="2840802"/>
                <a:ext cx="1737655"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Simulation and Virtual Prototyping</a:t>
                </a:r>
                <a:endParaRPr lang="en-US" sz="900" dirty="0"/>
              </a:p>
            </p:txBody>
          </p:sp>
          <p:sp>
            <p:nvSpPr>
              <p:cNvPr id="36" name="text_30"/>
              <p:cNvSpPr>
                <a:spLocks noChangeArrowheads="1"/>
              </p:cNvSpPr>
              <p:nvPr/>
            </p:nvSpPr>
            <p:spPr bwMode="gray">
              <a:xfrm>
                <a:off x="6453825" y="2600703"/>
                <a:ext cx="936154" cy="124650"/>
              </a:xfrm>
              <a:prstGeom prst="rect">
                <a:avLst/>
              </a:prstGeom>
              <a:noFill/>
              <a:ln w="9525" algn="ctr">
                <a:noFill/>
                <a:miter lim="800000"/>
                <a:headEnd/>
                <a:tailEnd type="none" w="lg" len="lg"/>
              </a:ln>
              <a:effectLst/>
            </p:spPr>
            <p:txBody>
              <a:bodyPr wrap="none" lIns="0" tIns="0" rIns="0" bIns="0">
                <a:noAutofit/>
              </a:bodyPr>
              <a:lstStyle/>
              <a:p>
                <a:pPr algn="l">
                  <a:lnSpc>
                    <a:spcPct val="90000"/>
                  </a:lnSpc>
                  <a:spcBef>
                    <a:spcPct val="0"/>
                  </a:spcBef>
                </a:pPr>
                <a:r>
                  <a:rPr lang="en-US" sz="900" dirty="0" smtClean="0">
                    <a:cs typeface="Arial" charset="0"/>
                  </a:rPr>
                  <a:t>CAD-Centric PDM</a:t>
                </a:r>
                <a:endParaRPr lang="en-US" sz="900" dirty="0"/>
              </a:p>
            </p:txBody>
          </p:sp>
          <p:sp>
            <p:nvSpPr>
              <p:cNvPr id="37" name="text_31"/>
              <p:cNvSpPr>
                <a:spLocks noChangeArrowheads="1"/>
              </p:cNvSpPr>
              <p:nvPr/>
            </p:nvSpPr>
            <p:spPr bwMode="gray">
              <a:xfrm>
                <a:off x="5041645" y="1988232"/>
                <a:ext cx="1333698" cy="124650"/>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Manufacturing Scheduling</a:t>
                </a:r>
                <a:endParaRPr lang="en-US" sz="900" dirty="0"/>
              </a:p>
            </p:txBody>
          </p:sp>
          <p:sp>
            <p:nvSpPr>
              <p:cNvPr id="38" name="text_32"/>
              <p:cNvSpPr>
                <a:spLocks noChangeArrowheads="1"/>
              </p:cNvSpPr>
              <p:nvPr/>
            </p:nvSpPr>
            <p:spPr bwMode="gray">
              <a:xfrm>
                <a:off x="4983936" y="1731056"/>
                <a:ext cx="1391407" cy="249299"/>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Parts and Materials Search</a:t>
                </a:r>
                <a:br>
                  <a:rPr lang="en-US" sz="900" dirty="0" smtClean="0">
                    <a:cs typeface="Arial" charset="0"/>
                  </a:rPr>
                </a:br>
                <a:r>
                  <a:rPr lang="en-US" sz="900" dirty="0" smtClean="0">
                    <a:cs typeface="Arial" charset="0"/>
                  </a:rPr>
                  <a:t> and Selection</a:t>
                </a:r>
                <a:endParaRPr lang="en-US" sz="900" dirty="0"/>
              </a:p>
            </p:txBody>
          </p:sp>
          <p:sp>
            <p:nvSpPr>
              <p:cNvPr id="39" name="Freeform 38"/>
              <p:cNvSpPr/>
              <p:nvPr/>
            </p:nvSpPr>
            <p:spPr bwMode="auto">
              <a:xfrm flipV="1">
                <a:off x="3770538" y="3369808"/>
                <a:ext cx="73152" cy="13716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0" name="Freeform 39"/>
              <p:cNvSpPr/>
              <p:nvPr/>
            </p:nvSpPr>
            <p:spPr bwMode="auto">
              <a:xfrm>
                <a:off x="2918050" y="802820"/>
                <a:ext cx="73152" cy="13716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1" name="Freeform 40"/>
              <p:cNvSpPr/>
              <p:nvPr/>
            </p:nvSpPr>
            <p:spPr bwMode="auto">
              <a:xfrm flipH="1">
                <a:off x="3232376" y="1045709"/>
                <a:ext cx="182689" cy="151448"/>
              </a:xfrm>
              <a:custGeom>
                <a:avLst/>
                <a:gdLst>
                  <a:gd name="connsiteX0" fmla="*/ 0 w 228600"/>
                  <a:gd name="connsiteY0" fmla="*/ 0 h 304800"/>
                  <a:gd name="connsiteX1" fmla="*/ 228600 w 228600"/>
                  <a:gd name="connsiteY1" fmla="*/ 0 h 304800"/>
                  <a:gd name="connsiteX2" fmla="*/ 228600 w 228600"/>
                  <a:gd name="connsiteY2" fmla="*/ 304800 h 304800"/>
                  <a:gd name="connsiteX0" fmla="*/ 0 w 570903"/>
                  <a:gd name="connsiteY0" fmla="*/ 0 h 336551"/>
                  <a:gd name="connsiteX1" fmla="*/ 228600 w 570903"/>
                  <a:gd name="connsiteY1" fmla="*/ 0 h 336551"/>
                  <a:gd name="connsiteX2" fmla="*/ 570903 w 570903"/>
                  <a:gd name="connsiteY2" fmla="*/ 336551 h 336551"/>
                </a:gdLst>
                <a:ahLst/>
                <a:cxnLst>
                  <a:cxn ang="0">
                    <a:pos x="connsiteX0" y="connsiteY0"/>
                  </a:cxn>
                  <a:cxn ang="0">
                    <a:pos x="connsiteX1" y="connsiteY1"/>
                  </a:cxn>
                  <a:cxn ang="0">
                    <a:pos x="connsiteX2" y="connsiteY2"/>
                  </a:cxn>
                </a:cxnLst>
                <a:rect l="l" t="t" r="r" b="b"/>
                <a:pathLst>
                  <a:path w="570903" h="336551">
                    <a:moveTo>
                      <a:pt x="0" y="0"/>
                    </a:moveTo>
                    <a:lnTo>
                      <a:pt x="228600" y="0"/>
                    </a:lnTo>
                    <a:lnTo>
                      <a:pt x="570903" y="336551"/>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2" name="light_blue_dot_5"/>
              <p:cNvSpPr>
                <a:spLocks noChangeAspect="1" noChangeArrowheads="1"/>
              </p:cNvSpPr>
              <p:nvPr/>
            </p:nvSpPr>
            <p:spPr bwMode="gray">
              <a:xfrm>
                <a:off x="2953512" y="868680"/>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43" name="Freeform 42"/>
              <p:cNvSpPr/>
              <p:nvPr/>
            </p:nvSpPr>
            <p:spPr bwMode="auto">
              <a:xfrm flipH="1">
                <a:off x="3770538" y="3103108"/>
                <a:ext cx="92202" cy="170498"/>
              </a:xfrm>
              <a:custGeom>
                <a:avLst/>
                <a:gdLst>
                  <a:gd name="connsiteX0" fmla="*/ 0 w 228600"/>
                  <a:gd name="connsiteY0" fmla="*/ 0 h 304800"/>
                  <a:gd name="connsiteX1" fmla="*/ 228600 w 228600"/>
                  <a:gd name="connsiteY1" fmla="*/ 0 h 304800"/>
                  <a:gd name="connsiteX2" fmla="*/ 228600 w 228600"/>
                  <a:gd name="connsiteY2" fmla="*/ 304800 h 304800"/>
                  <a:gd name="connsiteX0" fmla="*/ 0 w 794147"/>
                  <a:gd name="connsiteY0" fmla="*/ 0 h 177800"/>
                  <a:gd name="connsiteX1" fmla="*/ 228600 w 794147"/>
                  <a:gd name="connsiteY1" fmla="*/ 0 h 177800"/>
                  <a:gd name="connsiteX2" fmla="*/ 794147 w 794147"/>
                  <a:gd name="connsiteY2" fmla="*/ 177800 h 177800"/>
                  <a:gd name="connsiteX0" fmla="*/ 0 w 288131"/>
                  <a:gd name="connsiteY0" fmla="*/ 0 h 378884"/>
                  <a:gd name="connsiteX1" fmla="*/ 228600 w 288131"/>
                  <a:gd name="connsiteY1" fmla="*/ 0 h 378884"/>
                  <a:gd name="connsiteX2" fmla="*/ 288131 w 288131"/>
                  <a:gd name="connsiteY2" fmla="*/ 378884 h 378884"/>
                </a:gdLst>
                <a:ahLst/>
                <a:cxnLst>
                  <a:cxn ang="0">
                    <a:pos x="connsiteX0" y="connsiteY0"/>
                  </a:cxn>
                  <a:cxn ang="0">
                    <a:pos x="connsiteX1" y="connsiteY1"/>
                  </a:cxn>
                  <a:cxn ang="0">
                    <a:pos x="connsiteX2" y="connsiteY2"/>
                  </a:cxn>
                </a:cxnLst>
                <a:rect l="l" t="t" r="r" b="b"/>
                <a:pathLst>
                  <a:path w="288131" h="378884">
                    <a:moveTo>
                      <a:pt x="0" y="0"/>
                    </a:moveTo>
                    <a:lnTo>
                      <a:pt x="228600" y="0"/>
                    </a:lnTo>
                    <a:lnTo>
                      <a:pt x="288131" y="378884"/>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4" name="Freeform 43"/>
              <p:cNvSpPr/>
              <p:nvPr/>
            </p:nvSpPr>
            <p:spPr bwMode="auto">
              <a:xfrm flipV="1">
                <a:off x="3770538" y="3429000"/>
                <a:ext cx="149000" cy="330382"/>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5" name="Freeform 44"/>
              <p:cNvSpPr/>
              <p:nvPr/>
            </p:nvSpPr>
            <p:spPr bwMode="auto">
              <a:xfrm flipV="1">
                <a:off x="3770537" y="3457575"/>
                <a:ext cx="215675" cy="48278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6" name="Freeform 45"/>
              <p:cNvSpPr/>
              <p:nvPr/>
            </p:nvSpPr>
            <p:spPr bwMode="auto">
              <a:xfrm flipV="1">
                <a:off x="4022950" y="3465056"/>
                <a:ext cx="73152" cy="73152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7" name="Freeform 46"/>
              <p:cNvSpPr/>
              <p:nvPr/>
            </p:nvSpPr>
            <p:spPr bwMode="auto">
              <a:xfrm>
                <a:off x="6404200" y="2045821"/>
                <a:ext cx="73152" cy="45720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8" name="Freeform 47"/>
              <p:cNvSpPr/>
              <p:nvPr/>
            </p:nvSpPr>
            <p:spPr bwMode="auto">
              <a:xfrm rot="10800000">
                <a:off x="4222972" y="3518400"/>
                <a:ext cx="73152" cy="73152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49" name="Freeform 48"/>
              <p:cNvSpPr/>
              <p:nvPr/>
            </p:nvSpPr>
            <p:spPr bwMode="auto">
              <a:xfrm>
                <a:off x="6404199" y="1845797"/>
                <a:ext cx="153763" cy="659278"/>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0" name="Freeform 49"/>
              <p:cNvSpPr/>
              <p:nvPr/>
            </p:nvSpPr>
            <p:spPr bwMode="auto">
              <a:xfrm rot="10800000">
                <a:off x="6351812" y="2526847"/>
                <a:ext cx="73152" cy="13716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1" name="Freeform 50"/>
              <p:cNvSpPr/>
              <p:nvPr/>
            </p:nvSpPr>
            <p:spPr bwMode="auto">
              <a:xfrm>
                <a:off x="5408837" y="2431583"/>
                <a:ext cx="73152" cy="45720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2" name="Freeform 51"/>
              <p:cNvSpPr/>
              <p:nvPr/>
            </p:nvSpPr>
            <p:spPr bwMode="auto">
              <a:xfrm rot="10800000">
                <a:off x="5699345" y="2810691"/>
                <a:ext cx="73152" cy="9144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3" name="light_blue_dot_29"/>
              <p:cNvSpPr>
                <a:spLocks noChangeAspect="1" noChangeArrowheads="1"/>
              </p:cNvSpPr>
              <p:nvPr/>
            </p:nvSpPr>
            <p:spPr bwMode="gray">
              <a:xfrm>
                <a:off x="5660136" y="2747581"/>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54" name="clear_dot_31"/>
              <p:cNvSpPr>
                <a:spLocks noChangeAspect="1" noChangeArrowheads="1"/>
              </p:cNvSpPr>
              <p:nvPr/>
            </p:nvSpPr>
            <p:spPr bwMode="gray">
              <a:xfrm>
                <a:off x="6435471" y="2469261"/>
                <a:ext cx="84137" cy="84137"/>
              </a:xfrm>
              <a:prstGeom prst="ellipse">
                <a:avLst/>
              </a:prstGeom>
              <a:solidFill>
                <a:srgbClr val="FFFFFF"/>
              </a:solidFill>
              <a:ln w="12700">
                <a:solidFill>
                  <a:schemeClr val="tx1"/>
                </a:solidFill>
                <a:round/>
                <a:headEnd/>
                <a:tailEnd/>
              </a:ln>
              <a:effectLst/>
            </p:spPr>
            <p:txBody>
              <a:bodyPr lIns="74876" tIns="37439" rIns="74876" bIns="37439" anchor="ctr">
                <a:noAutofit/>
              </a:bodyPr>
              <a:lstStyle/>
              <a:p>
                <a:endParaRPr lang="en-US" dirty="0"/>
              </a:p>
            </p:txBody>
          </p:sp>
          <p:sp>
            <p:nvSpPr>
              <p:cNvPr id="55" name="light_blue_dot_32"/>
              <p:cNvSpPr>
                <a:spLocks noChangeAspect="1" noChangeArrowheads="1"/>
              </p:cNvSpPr>
              <p:nvPr/>
            </p:nvSpPr>
            <p:spPr bwMode="gray">
              <a:xfrm>
                <a:off x="6518020" y="2450212"/>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56" name="Freeform 55"/>
              <p:cNvSpPr/>
              <p:nvPr/>
            </p:nvSpPr>
            <p:spPr bwMode="auto">
              <a:xfrm rot="10800000">
                <a:off x="5200650" y="3038474"/>
                <a:ext cx="143223" cy="182747"/>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7" name="Freeform 56"/>
              <p:cNvSpPr/>
              <p:nvPr/>
            </p:nvSpPr>
            <p:spPr bwMode="auto">
              <a:xfrm rot="10800000">
                <a:off x="5070699" y="3099308"/>
                <a:ext cx="73152" cy="27432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8" name="Freeform 57"/>
              <p:cNvSpPr/>
              <p:nvPr/>
            </p:nvSpPr>
            <p:spPr bwMode="auto">
              <a:xfrm rot="10800000">
                <a:off x="4995863" y="3148013"/>
                <a:ext cx="147988" cy="354201"/>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59" name="dark_blue_dot_24"/>
              <p:cNvSpPr>
                <a:spLocks noChangeAspect="1" noChangeArrowheads="1"/>
              </p:cNvSpPr>
              <p:nvPr/>
            </p:nvSpPr>
            <p:spPr bwMode="gray">
              <a:xfrm>
                <a:off x="5025961" y="3062097"/>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60" name="dark_blue_dot_25"/>
              <p:cNvSpPr>
                <a:spLocks noChangeAspect="1" noChangeArrowheads="1"/>
              </p:cNvSpPr>
              <p:nvPr/>
            </p:nvSpPr>
            <p:spPr bwMode="gray">
              <a:xfrm>
                <a:off x="4951349" y="3100197"/>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61" name="Freeform 60"/>
              <p:cNvSpPr/>
              <p:nvPr/>
            </p:nvSpPr>
            <p:spPr bwMode="auto">
              <a:xfrm rot="10800000">
                <a:off x="4861149" y="3202185"/>
                <a:ext cx="73152" cy="45720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62" name="Freeform 61"/>
              <p:cNvSpPr/>
              <p:nvPr/>
            </p:nvSpPr>
            <p:spPr bwMode="auto">
              <a:xfrm rot="10800000">
                <a:off x="4589687" y="3400301"/>
                <a:ext cx="73152" cy="41148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63" name="Freeform 62"/>
              <p:cNvSpPr/>
              <p:nvPr/>
            </p:nvSpPr>
            <p:spPr bwMode="auto">
              <a:xfrm rot="10800000">
                <a:off x="4519613" y="3429000"/>
                <a:ext cx="143226" cy="520893"/>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64" name="Freeform 63"/>
              <p:cNvSpPr/>
              <p:nvPr/>
            </p:nvSpPr>
            <p:spPr bwMode="auto">
              <a:xfrm rot="10800000">
                <a:off x="4384900" y="3457459"/>
                <a:ext cx="73152" cy="64008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65" name="dark_blue_dot_14"/>
              <p:cNvSpPr>
                <a:spLocks noChangeAspect="1" noChangeArrowheads="1"/>
              </p:cNvSpPr>
              <p:nvPr/>
            </p:nvSpPr>
            <p:spPr bwMode="gray">
              <a:xfrm>
                <a:off x="3720465" y="3230308"/>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66" name="light_blue_dot_15"/>
              <p:cNvSpPr>
                <a:spLocks noChangeAspect="1" noChangeArrowheads="1"/>
              </p:cNvSpPr>
              <p:nvPr/>
            </p:nvSpPr>
            <p:spPr bwMode="gray">
              <a:xfrm>
                <a:off x="3877056" y="3378517"/>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67" name="light_blue_dot_16"/>
              <p:cNvSpPr>
                <a:spLocks noChangeAspect="1" noChangeArrowheads="1"/>
              </p:cNvSpPr>
              <p:nvPr/>
            </p:nvSpPr>
            <p:spPr bwMode="gray">
              <a:xfrm>
                <a:off x="3950081" y="3416617"/>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68" name="light_blue_dot_17"/>
              <p:cNvSpPr>
                <a:spLocks noChangeAspect="1" noChangeArrowheads="1"/>
              </p:cNvSpPr>
              <p:nvPr/>
            </p:nvSpPr>
            <p:spPr bwMode="gray">
              <a:xfrm>
                <a:off x="3804031" y="3330893"/>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69" name="dark_blue_dot_20"/>
              <p:cNvSpPr>
                <a:spLocks noChangeAspect="1" noChangeArrowheads="1"/>
              </p:cNvSpPr>
              <p:nvPr/>
            </p:nvSpPr>
            <p:spPr bwMode="gray">
              <a:xfrm>
                <a:off x="4343400" y="3419474"/>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70" name="light_blue_dot_21"/>
              <p:cNvSpPr>
                <a:spLocks noChangeAspect="1" noChangeArrowheads="1"/>
              </p:cNvSpPr>
              <p:nvPr/>
            </p:nvSpPr>
            <p:spPr bwMode="gray">
              <a:xfrm>
                <a:off x="4550473" y="3345561"/>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71" name="light_blue_dot_22"/>
              <p:cNvSpPr>
                <a:spLocks noChangeAspect="1" noChangeArrowheads="1"/>
              </p:cNvSpPr>
              <p:nvPr/>
            </p:nvSpPr>
            <p:spPr bwMode="gray">
              <a:xfrm>
                <a:off x="4475861" y="3383661"/>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72" name="clear_dot_23"/>
              <p:cNvSpPr>
                <a:spLocks noChangeAspect="1" noChangeArrowheads="1"/>
              </p:cNvSpPr>
              <p:nvPr/>
            </p:nvSpPr>
            <p:spPr bwMode="gray">
              <a:xfrm>
                <a:off x="4818888" y="3186493"/>
                <a:ext cx="84137" cy="84137"/>
              </a:xfrm>
              <a:prstGeom prst="ellipse">
                <a:avLst/>
              </a:prstGeom>
              <a:solidFill>
                <a:srgbClr val="FFFFFF"/>
              </a:solidFill>
              <a:ln w="12700">
                <a:solidFill>
                  <a:schemeClr val="tx1"/>
                </a:solidFill>
                <a:round/>
                <a:headEnd/>
                <a:tailEnd/>
              </a:ln>
              <a:effectLst/>
            </p:spPr>
            <p:txBody>
              <a:bodyPr lIns="74876" tIns="37439" rIns="74876" bIns="37439" anchor="ctr">
                <a:noAutofit/>
              </a:bodyPr>
              <a:lstStyle/>
              <a:p>
                <a:endParaRPr lang="en-US" dirty="0"/>
              </a:p>
            </p:txBody>
          </p:sp>
          <p:sp>
            <p:nvSpPr>
              <p:cNvPr id="73" name="dark_blue_dot_18"/>
              <p:cNvSpPr>
                <a:spLocks noChangeAspect="1" noChangeArrowheads="1"/>
              </p:cNvSpPr>
              <p:nvPr/>
            </p:nvSpPr>
            <p:spPr bwMode="gray">
              <a:xfrm>
                <a:off x="4056316" y="3438525"/>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74" name="clear_dot_30"/>
              <p:cNvSpPr>
                <a:spLocks noChangeAspect="1" noChangeArrowheads="1"/>
              </p:cNvSpPr>
              <p:nvPr/>
            </p:nvSpPr>
            <p:spPr bwMode="gray">
              <a:xfrm>
                <a:off x="6309360" y="2505456"/>
                <a:ext cx="84137" cy="84137"/>
              </a:xfrm>
              <a:prstGeom prst="ellipse">
                <a:avLst/>
              </a:prstGeom>
              <a:solidFill>
                <a:srgbClr val="FFFFFF"/>
              </a:solidFill>
              <a:ln w="12700">
                <a:solidFill>
                  <a:schemeClr val="tx1"/>
                </a:solidFill>
                <a:round/>
                <a:headEnd/>
                <a:tailEnd/>
              </a:ln>
              <a:effectLst/>
            </p:spPr>
            <p:txBody>
              <a:bodyPr lIns="74876" tIns="37439" rIns="74876" bIns="37439" anchor="ctr">
                <a:noAutofit/>
              </a:bodyPr>
              <a:lstStyle/>
              <a:p>
                <a:endParaRPr lang="en-US" dirty="0"/>
              </a:p>
            </p:txBody>
          </p:sp>
          <p:sp>
            <p:nvSpPr>
              <p:cNvPr id="75" name="text_29"/>
              <p:cNvSpPr>
                <a:spLocks noChangeArrowheads="1"/>
              </p:cNvSpPr>
              <p:nvPr/>
            </p:nvSpPr>
            <p:spPr bwMode="gray">
              <a:xfrm>
                <a:off x="4057023" y="2626495"/>
                <a:ext cx="1218282" cy="249299"/>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a:cs typeface="Arial" charset="0"/>
                  </a:rPr>
                  <a:t>MES Applications </a:t>
                </a:r>
                <a:r>
                  <a:rPr lang="en-US" sz="900" dirty="0" smtClean="0">
                    <a:cs typeface="Arial" charset="0"/>
                  </a:rPr>
                  <a:t>for</a:t>
                </a:r>
                <a:br>
                  <a:rPr lang="en-US" sz="900" dirty="0" smtClean="0">
                    <a:cs typeface="Arial" charset="0"/>
                  </a:rPr>
                </a:br>
                <a:r>
                  <a:rPr lang="en-US" sz="900" dirty="0" smtClean="0">
                    <a:cs typeface="Arial" charset="0"/>
                  </a:rPr>
                  <a:t> </a:t>
                </a:r>
                <a:r>
                  <a:rPr lang="en-US" sz="900" dirty="0">
                    <a:cs typeface="Arial" charset="0"/>
                  </a:rPr>
                  <a:t>Discrete Manufacturing</a:t>
                </a:r>
                <a:endParaRPr lang="en-US" sz="900" dirty="0"/>
              </a:p>
            </p:txBody>
          </p:sp>
          <p:sp>
            <p:nvSpPr>
              <p:cNvPr id="76" name="Freeform 75"/>
              <p:cNvSpPr/>
              <p:nvPr/>
            </p:nvSpPr>
            <p:spPr bwMode="auto">
              <a:xfrm>
                <a:off x="5304064" y="2745912"/>
                <a:ext cx="73152" cy="18288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77" name="light_blue_dot_29"/>
              <p:cNvSpPr>
                <a:spLocks noChangeAspect="1" noChangeArrowheads="1"/>
              </p:cNvSpPr>
              <p:nvPr/>
            </p:nvSpPr>
            <p:spPr bwMode="gray">
              <a:xfrm>
                <a:off x="5336288" y="2895217"/>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78" name="Freeform 77"/>
              <p:cNvSpPr/>
              <p:nvPr/>
            </p:nvSpPr>
            <p:spPr bwMode="auto">
              <a:xfrm flipH="1">
                <a:off x="3232375" y="1164772"/>
                <a:ext cx="182689" cy="135391"/>
              </a:xfrm>
              <a:custGeom>
                <a:avLst/>
                <a:gdLst>
                  <a:gd name="connsiteX0" fmla="*/ 0 w 228600"/>
                  <a:gd name="connsiteY0" fmla="*/ 0 h 304800"/>
                  <a:gd name="connsiteX1" fmla="*/ 228600 w 228600"/>
                  <a:gd name="connsiteY1" fmla="*/ 0 h 304800"/>
                  <a:gd name="connsiteX2" fmla="*/ 228600 w 228600"/>
                  <a:gd name="connsiteY2" fmla="*/ 304800 h 304800"/>
                  <a:gd name="connsiteX0" fmla="*/ 0 w 570903"/>
                  <a:gd name="connsiteY0" fmla="*/ 0 h 336551"/>
                  <a:gd name="connsiteX1" fmla="*/ 228600 w 570903"/>
                  <a:gd name="connsiteY1" fmla="*/ 0 h 336551"/>
                  <a:gd name="connsiteX2" fmla="*/ 570903 w 570903"/>
                  <a:gd name="connsiteY2" fmla="*/ 336551 h 336551"/>
                </a:gdLst>
                <a:ahLst/>
                <a:cxnLst>
                  <a:cxn ang="0">
                    <a:pos x="connsiteX0" y="connsiteY0"/>
                  </a:cxn>
                  <a:cxn ang="0">
                    <a:pos x="connsiteX1" y="connsiteY1"/>
                  </a:cxn>
                  <a:cxn ang="0">
                    <a:pos x="connsiteX2" y="connsiteY2"/>
                  </a:cxn>
                </a:cxnLst>
                <a:rect l="l" t="t" r="r" b="b"/>
                <a:pathLst>
                  <a:path w="570903" h="336551">
                    <a:moveTo>
                      <a:pt x="0" y="0"/>
                    </a:moveTo>
                    <a:lnTo>
                      <a:pt x="228600" y="0"/>
                    </a:lnTo>
                    <a:lnTo>
                      <a:pt x="570903" y="336551"/>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79" name="Freeform 78"/>
              <p:cNvSpPr/>
              <p:nvPr/>
            </p:nvSpPr>
            <p:spPr bwMode="auto">
              <a:xfrm>
                <a:off x="3252784" y="1328738"/>
                <a:ext cx="201740" cy="56197"/>
              </a:xfrm>
              <a:custGeom>
                <a:avLst/>
                <a:gdLst>
                  <a:gd name="connsiteX0" fmla="*/ 119063 w 119063"/>
                  <a:gd name="connsiteY0" fmla="*/ 0 h 180975"/>
                  <a:gd name="connsiteX1" fmla="*/ 0 w 119063"/>
                  <a:gd name="connsiteY1" fmla="*/ 0 h 180975"/>
                  <a:gd name="connsiteX2" fmla="*/ 0 w 119063"/>
                  <a:gd name="connsiteY2" fmla="*/ 180975 h 180975"/>
                  <a:gd name="connsiteX0" fmla="*/ 328354 w 328354"/>
                  <a:gd name="connsiteY0" fmla="*/ 0 h 74149"/>
                  <a:gd name="connsiteX1" fmla="*/ 209291 w 328354"/>
                  <a:gd name="connsiteY1" fmla="*/ 0 h 74149"/>
                  <a:gd name="connsiteX2" fmla="*/ 0 w 328354"/>
                  <a:gd name="connsiteY2" fmla="*/ 74149 h 74149"/>
                </a:gdLst>
                <a:ahLst/>
                <a:cxnLst>
                  <a:cxn ang="0">
                    <a:pos x="connsiteX0" y="connsiteY0"/>
                  </a:cxn>
                  <a:cxn ang="0">
                    <a:pos x="connsiteX1" y="connsiteY1"/>
                  </a:cxn>
                  <a:cxn ang="0">
                    <a:pos x="connsiteX2" y="connsiteY2"/>
                  </a:cxn>
                </a:cxnLst>
                <a:rect l="l" t="t" r="r" b="b"/>
                <a:pathLst>
                  <a:path w="328354" h="74149">
                    <a:moveTo>
                      <a:pt x="328354" y="0"/>
                    </a:moveTo>
                    <a:lnTo>
                      <a:pt x="209291" y="0"/>
                    </a:lnTo>
                    <a:lnTo>
                      <a:pt x="0" y="74149"/>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80" name="Freeform 79"/>
              <p:cNvSpPr/>
              <p:nvPr/>
            </p:nvSpPr>
            <p:spPr bwMode="auto">
              <a:xfrm>
                <a:off x="3305172" y="1471614"/>
                <a:ext cx="187452" cy="22860"/>
              </a:xfrm>
              <a:custGeom>
                <a:avLst/>
                <a:gdLst>
                  <a:gd name="connsiteX0" fmla="*/ 119063 w 119063"/>
                  <a:gd name="connsiteY0" fmla="*/ 0 h 180975"/>
                  <a:gd name="connsiteX1" fmla="*/ 0 w 119063"/>
                  <a:gd name="connsiteY1" fmla="*/ 0 h 180975"/>
                  <a:gd name="connsiteX2" fmla="*/ 0 w 119063"/>
                  <a:gd name="connsiteY2" fmla="*/ 180975 h 180975"/>
                  <a:gd name="connsiteX0" fmla="*/ 305099 w 305099"/>
                  <a:gd name="connsiteY0" fmla="*/ 0 h 30163"/>
                  <a:gd name="connsiteX1" fmla="*/ 186036 w 305099"/>
                  <a:gd name="connsiteY1" fmla="*/ 0 h 30163"/>
                  <a:gd name="connsiteX2" fmla="*/ 0 w 305099"/>
                  <a:gd name="connsiteY2" fmla="*/ 30163 h 30163"/>
                </a:gdLst>
                <a:ahLst/>
                <a:cxnLst>
                  <a:cxn ang="0">
                    <a:pos x="connsiteX0" y="connsiteY0"/>
                  </a:cxn>
                  <a:cxn ang="0">
                    <a:pos x="connsiteX1" y="connsiteY1"/>
                  </a:cxn>
                  <a:cxn ang="0">
                    <a:pos x="connsiteX2" y="connsiteY2"/>
                  </a:cxn>
                </a:cxnLst>
                <a:rect l="l" t="t" r="r" b="b"/>
                <a:pathLst>
                  <a:path w="305099" h="30163">
                    <a:moveTo>
                      <a:pt x="305099" y="0"/>
                    </a:moveTo>
                    <a:lnTo>
                      <a:pt x="186036" y="0"/>
                    </a:lnTo>
                    <a:lnTo>
                      <a:pt x="0" y="30163"/>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81" name="Freeform 80"/>
              <p:cNvSpPr/>
              <p:nvPr/>
            </p:nvSpPr>
            <p:spPr bwMode="auto">
              <a:xfrm>
                <a:off x="3314696" y="1570675"/>
                <a:ext cx="177927" cy="29527"/>
              </a:xfrm>
              <a:custGeom>
                <a:avLst/>
                <a:gdLst>
                  <a:gd name="connsiteX0" fmla="*/ 119063 w 119063"/>
                  <a:gd name="connsiteY0" fmla="*/ 0 h 180975"/>
                  <a:gd name="connsiteX1" fmla="*/ 0 w 119063"/>
                  <a:gd name="connsiteY1" fmla="*/ 0 h 180975"/>
                  <a:gd name="connsiteX2" fmla="*/ 0 w 119063"/>
                  <a:gd name="connsiteY2" fmla="*/ 180975 h 180975"/>
                  <a:gd name="connsiteX0" fmla="*/ 289596 w 289596"/>
                  <a:gd name="connsiteY0" fmla="*/ 38959 h 38959"/>
                  <a:gd name="connsiteX1" fmla="*/ 170533 w 289596"/>
                  <a:gd name="connsiteY1" fmla="*/ 38959 h 38959"/>
                  <a:gd name="connsiteX2" fmla="*/ 0 w 289596"/>
                  <a:gd name="connsiteY2" fmla="*/ 0 h 38959"/>
                </a:gdLst>
                <a:ahLst/>
                <a:cxnLst>
                  <a:cxn ang="0">
                    <a:pos x="connsiteX0" y="connsiteY0"/>
                  </a:cxn>
                  <a:cxn ang="0">
                    <a:pos x="connsiteX1" y="connsiteY1"/>
                  </a:cxn>
                  <a:cxn ang="0">
                    <a:pos x="connsiteX2" y="connsiteY2"/>
                  </a:cxn>
                </a:cxnLst>
                <a:rect l="l" t="t" r="r" b="b"/>
                <a:pathLst>
                  <a:path w="289596" h="38959">
                    <a:moveTo>
                      <a:pt x="289596" y="38959"/>
                    </a:moveTo>
                    <a:lnTo>
                      <a:pt x="170533" y="38959"/>
                    </a:lnTo>
                    <a:lnTo>
                      <a:pt x="0" y="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82" name="dark_blue_dot_6"/>
              <p:cNvSpPr>
                <a:spLocks noChangeAspect="1" noChangeArrowheads="1"/>
              </p:cNvSpPr>
              <p:nvPr/>
            </p:nvSpPr>
            <p:spPr bwMode="gray">
              <a:xfrm>
                <a:off x="3227450" y="1338262"/>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83" name="light_blue_dot_8"/>
              <p:cNvSpPr>
                <a:spLocks noChangeAspect="1" noChangeArrowheads="1"/>
              </p:cNvSpPr>
              <p:nvPr/>
            </p:nvSpPr>
            <p:spPr bwMode="gray">
              <a:xfrm>
                <a:off x="3254882" y="1446466"/>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84" name="dark_blue_dot_9"/>
              <p:cNvSpPr>
                <a:spLocks noChangeAspect="1" noChangeArrowheads="1"/>
              </p:cNvSpPr>
              <p:nvPr/>
            </p:nvSpPr>
            <p:spPr bwMode="gray">
              <a:xfrm>
                <a:off x="3265994" y="1527429"/>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85" name="dark_blue_dot_7"/>
              <p:cNvSpPr>
                <a:spLocks noChangeAspect="1" noChangeArrowheads="1"/>
              </p:cNvSpPr>
              <p:nvPr/>
            </p:nvSpPr>
            <p:spPr bwMode="gray">
              <a:xfrm>
                <a:off x="3186175" y="1157288"/>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86" name="dark_blue_dot_10"/>
              <p:cNvSpPr>
                <a:spLocks noChangeAspect="1" noChangeArrowheads="1"/>
              </p:cNvSpPr>
              <p:nvPr/>
            </p:nvSpPr>
            <p:spPr bwMode="gray">
              <a:xfrm>
                <a:off x="3210432" y="1236916"/>
                <a:ext cx="84137" cy="84137"/>
              </a:xfrm>
              <a:prstGeom prst="ellipse">
                <a:avLst/>
              </a:prstGeom>
              <a:solidFill>
                <a:srgbClr val="003399"/>
              </a:solidFill>
              <a:ln w="12700" algn="ctr">
                <a:solidFill>
                  <a:schemeClr val="tx1"/>
                </a:solidFill>
                <a:round/>
                <a:headEnd/>
                <a:tailEnd/>
              </a:ln>
              <a:effectLst/>
            </p:spPr>
            <p:txBody>
              <a:bodyPr lIns="74876" tIns="37439" rIns="74876" bIns="37439" anchor="ctr">
                <a:noAutofit/>
              </a:bodyPr>
              <a:lstStyle/>
              <a:p>
                <a:endParaRPr lang="en-US" dirty="0"/>
              </a:p>
            </p:txBody>
          </p:sp>
          <p:sp>
            <p:nvSpPr>
              <p:cNvPr id="87" name="Freeform 86"/>
              <p:cNvSpPr/>
              <p:nvPr/>
            </p:nvSpPr>
            <p:spPr bwMode="auto">
              <a:xfrm rot="10800000">
                <a:off x="5270721" y="3001190"/>
                <a:ext cx="73152" cy="91440"/>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88" name="light_blue_dot_28"/>
              <p:cNvSpPr>
                <a:spLocks noChangeAspect="1" noChangeArrowheads="1"/>
              </p:cNvSpPr>
              <p:nvPr/>
            </p:nvSpPr>
            <p:spPr bwMode="gray">
              <a:xfrm>
                <a:off x="5226050" y="2953703"/>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89" name="light_blue_dot_26"/>
              <p:cNvSpPr>
                <a:spLocks noChangeAspect="1" noChangeArrowheads="1"/>
              </p:cNvSpPr>
              <p:nvPr/>
            </p:nvSpPr>
            <p:spPr bwMode="gray">
              <a:xfrm>
                <a:off x="5157216" y="2994469"/>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90" name="light_blue_dot_27"/>
              <p:cNvSpPr>
                <a:spLocks noChangeAspect="1" noChangeArrowheads="1"/>
              </p:cNvSpPr>
              <p:nvPr/>
            </p:nvSpPr>
            <p:spPr bwMode="gray">
              <a:xfrm>
                <a:off x="5443537" y="2848928"/>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grpSp>
            <p:nvGrpSpPr>
              <p:cNvPr id="91" name="Group 90"/>
              <p:cNvGrpSpPr/>
              <p:nvPr/>
            </p:nvGrpSpPr>
            <p:grpSpPr>
              <a:xfrm>
                <a:off x="4052694" y="2179404"/>
                <a:ext cx="1327286" cy="380569"/>
                <a:chOff x="4057457" y="2218917"/>
                <a:chExt cx="1327286" cy="380569"/>
              </a:xfrm>
            </p:grpSpPr>
            <p:sp>
              <p:nvSpPr>
                <p:cNvPr id="96" name="text_28"/>
                <p:cNvSpPr>
                  <a:spLocks noChangeArrowheads="1"/>
                </p:cNvSpPr>
                <p:nvPr/>
              </p:nvSpPr>
              <p:spPr bwMode="gray">
                <a:xfrm>
                  <a:off x="4057457" y="2218917"/>
                  <a:ext cx="1327286" cy="124650"/>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smtClean="0">
                      <a:cs typeface="Arial" charset="0"/>
                    </a:rPr>
                    <a:t>Value-Chain-Centric PDM</a:t>
                  </a:r>
                  <a:endParaRPr lang="en-US" sz="900" dirty="0"/>
                </a:p>
              </p:txBody>
            </p:sp>
            <p:sp>
              <p:nvSpPr>
                <p:cNvPr id="97" name="text_31"/>
                <p:cNvSpPr>
                  <a:spLocks noChangeArrowheads="1"/>
                </p:cNvSpPr>
                <p:nvPr/>
              </p:nvSpPr>
              <p:spPr bwMode="gray">
                <a:xfrm>
                  <a:off x="4236993" y="2350187"/>
                  <a:ext cx="1147750" cy="249299"/>
                </a:xfrm>
                <a:prstGeom prst="rect">
                  <a:avLst/>
                </a:prstGeom>
                <a:noFill/>
                <a:ln w="9525" algn="ctr">
                  <a:noFill/>
                  <a:miter lim="800000"/>
                  <a:headEnd/>
                  <a:tailEnd type="none" w="lg" len="lg"/>
                </a:ln>
                <a:effectLst/>
              </p:spPr>
              <p:txBody>
                <a:bodyPr wrap="none" lIns="0" tIns="0" rIns="0" bIns="0">
                  <a:noAutofit/>
                </a:bodyPr>
                <a:lstStyle/>
                <a:p>
                  <a:pPr algn="r">
                    <a:lnSpc>
                      <a:spcPct val="90000"/>
                    </a:lnSpc>
                    <a:spcBef>
                      <a:spcPct val="0"/>
                    </a:spcBef>
                  </a:pPr>
                  <a:r>
                    <a:rPr lang="en-US" sz="900" dirty="0">
                      <a:cs typeface="Arial" charset="0"/>
                    </a:rPr>
                    <a:t>Product </a:t>
                  </a:r>
                  <a:r>
                    <a:rPr lang="en-US" sz="900" dirty="0" smtClean="0">
                      <a:cs typeface="Arial" charset="0"/>
                    </a:rPr>
                    <a:t>Requirements</a:t>
                  </a:r>
                  <a:br>
                    <a:rPr lang="en-US" sz="900" dirty="0" smtClean="0">
                      <a:cs typeface="Arial" charset="0"/>
                    </a:rPr>
                  </a:br>
                  <a:r>
                    <a:rPr lang="en-US" sz="900" dirty="0" smtClean="0">
                      <a:cs typeface="Arial" charset="0"/>
                    </a:rPr>
                    <a:t> </a:t>
                  </a:r>
                  <a:r>
                    <a:rPr lang="en-US" sz="900" dirty="0">
                      <a:cs typeface="Arial" charset="0"/>
                    </a:rPr>
                    <a:t>Management</a:t>
                  </a:r>
                  <a:endParaRPr lang="en-US" sz="900" dirty="0"/>
                </a:p>
              </p:txBody>
            </p:sp>
          </p:grpSp>
          <p:sp>
            <p:nvSpPr>
              <p:cNvPr id="92" name="Freeform 91"/>
              <p:cNvSpPr/>
              <p:nvPr/>
            </p:nvSpPr>
            <p:spPr bwMode="auto">
              <a:xfrm>
                <a:off x="5408836" y="2236320"/>
                <a:ext cx="153763" cy="616417"/>
              </a:xfrm>
              <a:custGeom>
                <a:avLst/>
                <a:gdLst>
                  <a:gd name="connsiteX0" fmla="*/ 0 w 228600"/>
                  <a:gd name="connsiteY0" fmla="*/ 0 h 304800"/>
                  <a:gd name="connsiteX1" fmla="*/ 228600 w 228600"/>
                  <a:gd name="connsiteY1" fmla="*/ 0 h 304800"/>
                  <a:gd name="connsiteX2" fmla="*/ 228600 w 228600"/>
                  <a:gd name="connsiteY2" fmla="*/ 304800 h 304800"/>
                </a:gdLst>
                <a:ahLst/>
                <a:cxnLst>
                  <a:cxn ang="0">
                    <a:pos x="connsiteX0" y="connsiteY0"/>
                  </a:cxn>
                  <a:cxn ang="0">
                    <a:pos x="connsiteX1" y="connsiteY1"/>
                  </a:cxn>
                  <a:cxn ang="0">
                    <a:pos x="connsiteX2" y="connsiteY2"/>
                  </a:cxn>
                </a:cxnLst>
                <a:rect l="l" t="t" r="r" b="b"/>
                <a:pathLst>
                  <a:path w="228600" h="304800">
                    <a:moveTo>
                      <a:pt x="0" y="0"/>
                    </a:moveTo>
                    <a:lnTo>
                      <a:pt x="228600" y="0"/>
                    </a:lnTo>
                    <a:lnTo>
                      <a:pt x="228600" y="30480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93" name="light_blue_dot_27"/>
              <p:cNvSpPr>
                <a:spLocks noChangeAspect="1" noChangeArrowheads="1"/>
              </p:cNvSpPr>
              <p:nvPr/>
            </p:nvSpPr>
            <p:spPr bwMode="gray">
              <a:xfrm>
                <a:off x="5519737" y="2810828"/>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sp>
            <p:nvSpPr>
              <p:cNvPr id="94" name="Freeform 93"/>
              <p:cNvSpPr/>
              <p:nvPr/>
            </p:nvSpPr>
            <p:spPr bwMode="auto">
              <a:xfrm>
                <a:off x="3314696" y="1647826"/>
                <a:ext cx="177927" cy="85728"/>
              </a:xfrm>
              <a:custGeom>
                <a:avLst/>
                <a:gdLst>
                  <a:gd name="connsiteX0" fmla="*/ 119063 w 119063"/>
                  <a:gd name="connsiteY0" fmla="*/ 0 h 180975"/>
                  <a:gd name="connsiteX1" fmla="*/ 0 w 119063"/>
                  <a:gd name="connsiteY1" fmla="*/ 0 h 180975"/>
                  <a:gd name="connsiteX2" fmla="*/ 0 w 119063"/>
                  <a:gd name="connsiteY2" fmla="*/ 180975 h 180975"/>
                  <a:gd name="connsiteX0" fmla="*/ 289596 w 289596"/>
                  <a:gd name="connsiteY0" fmla="*/ 38959 h 38959"/>
                  <a:gd name="connsiteX1" fmla="*/ 170533 w 289596"/>
                  <a:gd name="connsiteY1" fmla="*/ 38959 h 38959"/>
                  <a:gd name="connsiteX2" fmla="*/ 0 w 289596"/>
                  <a:gd name="connsiteY2" fmla="*/ 0 h 38959"/>
                </a:gdLst>
                <a:ahLst/>
                <a:cxnLst>
                  <a:cxn ang="0">
                    <a:pos x="connsiteX0" y="connsiteY0"/>
                  </a:cxn>
                  <a:cxn ang="0">
                    <a:pos x="connsiteX1" y="connsiteY1"/>
                  </a:cxn>
                  <a:cxn ang="0">
                    <a:pos x="connsiteX2" y="connsiteY2"/>
                  </a:cxn>
                </a:cxnLst>
                <a:rect l="l" t="t" r="r" b="b"/>
                <a:pathLst>
                  <a:path w="289596" h="38959">
                    <a:moveTo>
                      <a:pt x="289596" y="38959"/>
                    </a:moveTo>
                    <a:lnTo>
                      <a:pt x="170533" y="38959"/>
                    </a:lnTo>
                    <a:lnTo>
                      <a:pt x="0" y="0"/>
                    </a:lnTo>
                  </a:path>
                </a:pathLst>
              </a:custGeom>
              <a:noFill/>
              <a:ln w="12700" cap="flat" cmpd="sng" algn="ctr">
                <a:solidFill>
                  <a:schemeClr val="tx1"/>
                </a:solidFill>
                <a:prstDash val="solid"/>
                <a:round/>
                <a:headEnd type="none" w="med" len="med"/>
                <a:tailEnd type="none" w="lg" len="lg"/>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95" name="light_blue_dot_11"/>
              <p:cNvSpPr>
                <a:spLocks noChangeAspect="1" noChangeArrowheads="1"/>
              </p:cNvSpPr>
              <p:nvPr/>
            </p:nvSpPr>
            <p:spPr bwMode="gray">
              <a:xfrm>
                <a:off x="3283458" y="1608391"/>
                <a:ext cx="82550" cy="84137"/>
              </a:xfrm>
              <a:prstGeom prst="ellipse">
                <a:avLst/>
              </a:prstGeom>
              <a:solidFill>
                <a:srgbClr val="99CCFF"/>
              </a:solidFill>
              <a:ln w="12700" algn="ctr">
                <a:solidFill>
                  <a:schemeClr val="tx1"/>
                </a:solidFill>
                <a:round/>
                <a:headEnd/>
                <a:tailEnd/>
              </a:ln>
              <a:effectLst/>
            </p:spPr>
            <p:txBody>
              <a:bodyPr lIns="74876" tIns="37439" rIns="74876" bIns="37439" anchor="ctr">
                <a:noAutofit/>
              </a:bodyPr>
              <a:lstStyle/>
              <a:p>
                <a:endParaRPr lang="en-US" dirty="0"/>
              </a:p>
            </p:txBody>
          </p:sp>
        </p:grpSp>
      </p:grpSp>
      <p:sp>
        <p:nvSpPr>
          <p:cNvPr id="139" name="TextBox 138"/>
          <p:cNvSpPr txBox="1"/>
          <p:nvPr/>
        </p:nvSpPr>
        <p:spPr>
          <a:xfrm>
            <a:off x="309934" y="6213427"/>
            <a:ext cx="4696157" cy="309315"/>
          </a:xfrm>
          <a:prstGeom prst="rect">
            <a:avLst/>
          </a:prstGeom>
          <a:noFill/>
        </p:spPr>
        <p:txBody>
          <a:bodyPr wrap="none" lIns="0" tIns="91440" bIns="91440" rtlCol="0">
            <a:spAutoFit/>
          </a:bodyPr>
          <a:lstStyle/>
          <a:p>
            <a:pPr algn="l"/>
            <a:r>
              <a:rPr lang="en-US" sz="900" dirty="0" smtClean="0"/>
              <a:t>From "Hype Cycle for Discrete Manufacturing and PLM, </a:t>
            </a:r>
            <a:r>
              <a:rPr lang="en-US" sz="900" dirty="0"/>
              <a:t>2015," 20 July </a:t>
            </a:r>
            <a:r>
              <a:rPr lang="en-US" sz="900" dirty="0" smtClean="0"/>
              <a:t>2015 (</a:t>
            </a:r>
            <a:r>
              <a:rPr lang="en-US" sz="900" dirty="0"/>
              <a:t>G00277491</a:t>
            </a:r>
            <a:r>
              <a:rPr lang="en-US" sz="900" dirty="0" smtClean="0"/>
              <a:t>)</a:t>
            </a:r>
            <a:endParaRPr lang="en-US" sz="900" dirty="0"/>
          </a:p>
        </p:txBody>
      </p:sp>
    </p:spTree>
    <p:extLst>
      <p:ext uri="{BB962C8B-B14F-4D97-AF65-F5344CB8AC3E}">
        <p14:creationId xmlns:p14="http://schemas.microsoft.com/office/powerpoint/2010/main" val="3367413795"/>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6050" cy="978729"/>
          </a:xfrm>
        </p:spPr>
        <p:txBody>
          <a:bodyPr/>
          <a:lstStyle/>
          <a:p>
            <a:r>
              <a:rPr lang="en-US" dirty="0" smtClean="0"/>
              <a:t>Case Study: Aerospace Company Identifies Implementation Program Dependencies to Navigate Maturity Levels</a:t>
            </a:r>
            <a:endParaRPr lang="en-US" dirty="0"/>
          </a:p>
        </p:txBody>
      </p:sp>
      <p:grpSp>
        <p:nvGrpSpPr>
          <p:cNvPr id="3" name="Group 2"/>
          <p:cNvGrpSpPr/>
          <p:nvPr/>
        </p:nvGrpSpPr>
        <p:grpSpPr>
          <a:xfrm>
            <a:off x="1277048" y="1325563"/>
            <a:ext cx="9274445" cy="4583475"/>
            <a:chOff x="1920064" y="1597809"/>
            <a:chExt cx="7598064" cy="4194997"/>
          </a:xfrm>
        </p:grpSpPr>
        <p:sp>
          <p:nvSpPr>
            <p:cNvPr id="5" name="Oval 3"/>
            <p:cNvSpPr>
              <a:spLocks noChangeArrowheads="1"/>
            </p:cNvSpPr>
            <p:nvPr/>
          </p:nvSpPr>
          <p:spPr bwMode="auto">
            <a:xfrm>
              <a:off x="7355953" y="1744172"/>
              <a:ext cx="2162175" cy="576263"/>
            </a:xfrm>
            <a:prstGeom prst="ellipse">
              <a:avLst/>
            </a:prstGeom>
            <a:solidFill>
              <a:srgbClr val="00529B"/>
            </a:solidFill>
            <a:ln w="9525" algn="ctr">
              <a:noFill/>
              <a:round/>
              <a:headEnd/>
              <a:tailEnd/>
            </a:ln>
            <a:effectLst/>
          </p:spPr>
          <p:txBody>
            <a:bodyPr anchor="ctr" anchorCtr="1"/>
            <a:lstStyle/>
            <a:p>
              <a:pPr algn="ctr">
                <a:defRPr/>
              </a:pPr>
              <a:r>
                <a:rPr lang="en-US" sz="1600" dirty="0">
                  <a:solidFill>
                    <a:schemeClr val="bg1"/>
                  </a:solidFill>
                </a:rPr>
                <a:t>MCAD Best Practices</a:t>
              </a:r>
            </a:p>
          </p:txBody>
        </p:sp>
        <p:sp>
          <p:nvSpPr>
            <p:cNvPr id="6" name="Oval 4"/>
            <p:cNvSpPr>
              <a:spLocks noChangeArrowheads="1"/>
            </p:cNvSpPr>
            <p:nvPr/>
          </p:nvSpPr>
          <p:spPr bwMode="auto">
            <a:xfrm>
              <a:off x="7355953" y="2411247"/>
              <a:ext cx="2160588" cy="574675"/>
            </a:xfrm>
            <a:prstGeom prst="ellipse">
              <a:avLst/>
            </a:prstGeom>
            <a:solidFill>
              <a:srgbClr val="00529B"/>
            </a:solidFill>
            <a:ln w="9525" algn="ctr">
              <a:noFill/>
              <a:round/>
              <a:headEnd/>
              <a:tailEnd/>
            </a:ln>
            <a:effectLst/>
          </p:spPr>
          <p:txBody>
            <a:bodyPr anchor="ctr" anchorCtr="1"/>
            <a:lstStyle/>
            <a:p>
              <a:pPr algn="ctr">
                <a:defRPr/>
              </a:pPr>
              <a:r>
                <a:rPr lang="en-US" sz="1600" dirty="0">
                  <a:solidFill>
                    <a:schemeClr val="bg1"/>
                  </a:solidFill>
                </a:rPr>
                <a:t>ECAD Best Practices</a:t>
              </a:r>
            </a:p>
          </p:txBody>
        </p:sp>
        <p:sp>
          <p:nvSpPr>
            <p:cNvPr id="7" name="Oval 5"/>
            <p:cNvSpPr>
              <a:spLocks noChangeArrowheads="1"/>
            </p:cNvSpPr>
            <p:nvPr/>
          </p:nvSpPr>
          <p:spPr bwMode="auto">
            <a:xfrm>
              <a:off x="4547667" y="2060247"/>
              <a:ext cx="2160587" cy="611188"/>
            </a:xfrm>
            <a:prstGeom prst="ellipse">
              <a:avLst/>
            </a:prstGeom>
            <a:solidFill>
              <a:srgbClr val="00529B"/>
            </a:solidFill>
            <a:ln w="9525">
              <a:noFill/>
              <a:round/>
              <a:headEnd/>
              <a:tailEnd/>
            </a:ln>
            <a:effectLst/>
          </p:spPr>
          <p:txBody>
            <a:bodyPr anchor="ctr" anchorCtr="1"/>
            <a:lstStyle/>
            <a:p>
              <a:pPr algn="ctr">
                <a:defRPr/>
              </a:pPr>
              <a:r>
                <a:rPr lang="en-US" sz="1600" dirty="0">
                  <a:solidFill>
                    <a:schemeClr val="bg1"/>
                  </a:solidFill>
                </a:rPr>
                <a:t>PDM Standardization</a:t>
              </a:r>
            </a:p>
          </p:txBody>
        </p:sp>
        <p:sp>
          <p:nvSpPr>
            <p:cNvPr id="8" name="Oval 6"/>
            <p:cNvSpPr>
              <a:spLocks noChangeArrowheads="1"/>
            </p:cNvSpPr>
            <p:nvPr/>
          </p:nvSpPr>
          <p:spPr bwMode="auto">
            <a:xfrm>
              <a:off x="1920064" y="1597809"/>
              <a:ext cx="2160588" cy="576263"/>
            </a:xfrm>
            <a:prstGeom prst="ellipse">
              <a:avLst/>
            </a:prstGeom>
            <a:solidFill>
              <a:srgbClr val="00529B"/>
            </a:solidFill>
            <a:ln w="9525">
              <a:noFill/>
              <a:round/>
              <a:headEnd/>
              <a:tailEnd/>
            </a:ln>
            <a:effectLst/>
          </p:spPr>
          <p:txBody>
            <a:bodyPr wrap="none" bIns="137160" anchor="ctr" anchorCtr="1"/>
            <a:lstStyle/>
            <a:p>
              <a:pPr algn="ctr">
                <a:lnSpc>
                  <a:spcPct val="100000"/>
                </a:lnSpc>
                <a:spcBef>
                  <a:spcPts val="0"/>
                </a:spcBef>
                <a:defRPr/>
              </a:pPr>
              <a:r>
                <a:rPr lang="en-US" sz="1600" dirty="0" smtClean="0">
                  <a:solidFill>
                    <a:schemeClr val="bg1"/>
                  </a:solidFill>
                </a:rPr>
                <a:t>Decisions on </a:t>
              </a:r>
              <a:br>
                <a:rPr lang="en-US" sz="1600" dirty="0" smtClean="0">
                  <a:solidFill>
                    <a:schemeClr val="bg1"/>
                  </a:solidFill>
                </a:rPr>
              </a:br>
              <a:r>
                <a:rPr lang="en-US" sz="1600" dirty="0" smtClean="0">
                  <a:solidFill>
                    <a:schemeClr val="bg1"/>
                  </a:solidFill>
                </a:rPr>
                <a:t>Engineering Standards</a:t>
              </a:r>
              <a:endParaRPr lang="en-US" sz="1600" dirty="0">
                <a:solidFill>
                  <a:schemeClr val="bg1"/>
                </a:solidFill>
              </a:endParaRPr>
            </a:p>
          </p:txBody>
        </p:sp>
        <p:sp>
          <p:nvSpPr>
            <p:cNvPr id="9" name="Oval 7"/>
            <p:cNvSpPr>
              <a:spLocks noChangeArrowheads="1"/>
            </p:cNvSpPr>
            <p:nvPr/>
          </p:nvSpPr>
          <p:spPr bwMode="auto">
            <a:xfrm>
              <a:off x="7355953" y="3076735"/>
              <a:ext cx="2160588" cy="647700"/>
            </a:xfrm>
            <a:prstGeom prst="ellipse">
              <a:avLst/>
            </a:prstGeom>
            <a:solidFill>
              <a:srgbClr val="00529B"/>
            </a:solidFill>
            <a:ln w="9525" algn="ctr">
              <a:noFill/>
              <a:round/>
              <a:headEnd/>
              <a:tailEnd/>
            </a:ln>
            <a:effectLst/>
          </p:spPr>
          <p:txBody>
            <a:bodyPr anchor="ctr" anchorCtr="1"/>
            <a:lstStyle/>
            <a:p>
              <a:pPr algn="ctr">
                <a:defRPr/>
              </a:pPr>
              <a:r>
                <a:rPr lang="en-US" sz="1600" dirty="0">
                  <a:solidFill>
                    <a:schemeClr val="bg1"/>
                  </a:solidFill>
                </a:rPr>
                <a:t>Project Mgmt. Tool and Method</a:t>
              </a:r>
            </a:p>
          </p:txBody>
        </p:sp>
        <p:sp>
          <p:nvSpPr>
            <p:cNvPr id="10" name="Oval 8"/>
            <p:cNvSpPr>
              <a:spLocks noChangeArrowheads="1"/>
            </p:cNvSpPr>
            <p:nvPr/>
          </p:nvSpPr>
          <p:spPr bwMode="auto">
            <a:xfrm>
              <a:off x="6060553" y="5145106"/>
              <a:ext cx="2160588" cy="647700"/>
            </a:xfrm>
            <a:prstGeom prst="ellipse">
              <a:avLst/>
            </a:prstGeom>
            <a:solidFill>
              <a:srgbClr val="00529B"/>
            </a:solidFill>
            <a:ln w="9525">
              <a:noFill/>
              <a:round/>
              <a:headEnd/>
              <a:tailEnd/>
            </a:ln>
            <a:effectLst/>
          </p:spPr>
          <p:txBody>
            <a:bodyPr anchor="ctr" anchorCtr="1"/>
            <a:lstStyle/>
            <a:p>
              <a:pPr algn="ctr">
                <a:defRPr/>
              </a:pPr>
              <a:r>
                <a:rPr lang="en-US" sz="1600" dirty="0">
                  <a:solidFill>
                    <a:schemeClr val="bg1"/>
                  </a:solidFill>
                </a:rPr>
                <a:t>Requirements Management</a:t>
              </a:r>
            </a:p>
          </p:txBody>
        </p:sp>
        <p:sp>
          <p:nvSpPr>
            <p:cNvPr id="11" name="Oval 9"/>
            <p:cNvSpPr>
              <a:spLocks noChangeArrowheads="1"/>
            </p:cNvSpPr>
            <p:nvPr/>
          </p:nvSpPr>
          <p:spPr bwMode="auto">
            <a:xfrm>
              <a:off x="4549253" y="3111661"/>
              <a:ext cx="2160588" cy="574675"/>
            </a:xfrm>
            <a:prstGeom prst="ellipse">
              <a:avLst/>
            </a:prstGeom>
            <a:solidFill>
              <a:srgbClr val="00529B"/>
            </a:solidFill>
            <a:ln w="9525">
              <a:noFill/>
              <a:round/>
              <a:headEnd/>
              <a:tailEnd/>
            </a:ln>
            <a:effectLst/>
          </p:spPr>
          <p:txBody>
            <a:bodyPr wrap="none" anchor="ctr" anchorCtr="1"/>
            <a:lstStyle/>
            <a:p>
              <a:pPr algn="ctr">
                <a:defRPr/>
              </a:pPr>
              <a:r>
                <a:rPr lang="en-US" sz="1600" dirty="0" smtClean="0">
                  <a:solidFill>
                    <a:schemeClr val="bg1"/>
                  </a:solidFill>
                </a:rPr>
                <a:t>Automated Interfaces</a:t>
              </a:r>
              <a:endParaRPr lang="en-US" sz="1600" dirty="0">
                <a:solidFill>
                  <a:schemeClr val="bg1"/>
                </a:solidFill>
              </a:endParaRPr>
            </a:p>
          </p:txBody>
        </p:sp>
        <p:sp>
          <p:nvSpPr>
            <p:cNvPr id="12" name="Oval 10"/>
            <p:cNvSpPr>
              <a:spLocks noChangeArrowheads="1"/>
            </p:cNvSpPr>
            <p:nvPr/>
          </p:nvSpPr>
          <p:spPr bwMode="auto">
            <a:xfrm>
              <a:off x="6060553" y="3973675"/>
              <a:ext cx="2160588" cy="863600"/>
            </a:xfrm>
            <a:prstGeom prst="ellipse">
              <a:avLst/>
            </a:prstGeom>
            <a:solidFill>
              <a:srgbClr val="00529B"/>
            </a:solidFill>
            <a:ln w="9525">
              <a:noFill/>
              <a:round/>
              <a:headEnd/>
              <a:tailEnd/>
            </a:ln>
            <a:effectLst/>
          </p:spPr>
          <p:txBody>
            <a:bodyPr anchor="ctr" anchorCtr="1"/>
            <a:lstStyle/>
            <a:p>
              <a:pPr algn="ctr">
                <a:defRPr/>
              </a:pPr>
              <a:r>
                <a:rPr lang="en-US" sz="1600" dirty="0">
                  <a:solidFill>
                    <a:schemeClr val="bg1"/>
                  </a:solidFill>
                </a:rPr>
                <a:t>SW Engineering and </a:t>
              </a:r>
              <a:r>
                <a:rPr lang="en-US" sz="1600" dirty="0" smtClean="0">
                  <a:solidFill>
                    <a:schemeClr val="bg1"/>
                  </a:solidFill>
                </a:rPr>
                <a:t>System-Level </a:t>
              </a:r>
              <a:r>
                <a:rPr lang="en-US" sz="1600" dirty="0">
                  <a:solidFill>
                    <a:schemeClr val="bg1"/>
                  </a:solidFill>
                </a:rPr>
                <a:t>Integration</a:t>
              </a:r>
            </a:p>
          </p:txBody>
        </p:sp>
        <p:cxnSp>
          <p:nvCxnSpPr>
            <p:cNvPr id="13" name="AutoShape 11"/>
            <p:cNvCxnSpPr>
              <a:cxnSpLocks noChangeShapeType="1"/>
              <a:stCxn id="8" idx="5"/>
              <a:endCxn id="7" idx="2"/>
            </p:cNvCxnSpPr>
            <p:nvPr/>
          </p:nvCxnSpPr>
          <p:spPr bwMode="auto">
            <a:xfrm rot="16200000" flipH="1">
              <a:off x="4017874" y="1836047"/>
              <a:ext cx="276161" cy="783426"/>
            </a:xfrm>
            <a:prstGeom prst="curvedConnector2">
              <a:avLst/>
            </a:prstGeom>
            <a:noFill/>
            <a:ln w="19050">
              <a:solidFill>
                <a:srgbClr val="E5550D"/>
              </a:solidFill>
              <a:round/>
              <a:headEnd/>
              <a:tailEnd type="triangle" w="med" len="med"/>
            </a:ln>
          </p:spPr>
        </p:cxnSp>
        <p:cxnSp>
          <p:nvCxnSpPr>
            <p:cNvPr id="14" name="AutoShape 12"/>
            <p:cNvCxnSpPr>
              <a:cxnSpLocks noChangeShapeType="1"/>
              <a:stCxn id="7" idx="6"/>
              <a:endCxn id="5" idx="2"/>
            </p:cNvCxnSpPr>
            <p:nvPr/>
          </p:nvCxnSpPr>
          <p:spPr bwMode="auto">
            <a:xfrm flipV="1">
              <a:off x="6708254" y="2032304"/>
              <a:ext cx="647699" cy="333538"/>
            </a:xfrm>
            <a:prstGeom prst="curvedConnector3">
              <a:avLst>
                <a:gd name="adj1" fmla="val 50000"/>
              </a:avLst>
            </a:prstGeom>
            <a:noFill/>
            <a:ln w="19050">
              <a:solidFill>
                <a:srgbClr val="E5550D"/>
              </a:solidFill>
              <a:round/>
              <a:headEnd/>
              <a:tailEnd type="triangle" w="med" len="med"/>
            </a:ln>
          </p:spPr>
        </p:cxnSp>
        <p:cxnSp>
          <p:nvCxnSpPr>
            <p:cNvPr id="15" name="AutoShape 13"/>
            <p:cNvCxnSpPr>
              <a:cxnSpLocks noChangeShapeType="1"/>
              <a:stCxn id="7" idx="6"/>
              <a:endCxn id="6" idx="2"/>
            </p:cNvCxnSpPr>
            <p:nvPr/>
          </p:nvCxnSpPr>
          <p:spPr bwMode="auto">
            <a:xfrm>
              <a:off x="6708254" y="2365841"/>
              <a:ext cx="647699" cy="332743"/>
            </a:xfrm>
            <a:prstGeom prst="curvedConnector3">
              <a:avLst>
                <a:gd name="adj1" fmla="val 50000"/>
              </a:avLst>
            </a:prstGeom>
            <a:noFill/>
            <a:ln w="19050">
              <a:solidFill>
                <a:srgbClr val="E5550D"/>
              </a:solidFill>
              <a:round/>
              <a:headEnd/>
              <a:tailEnd type="triangle" w="med" len="med"/>
            </a:ln>
          </p:spPr>
        </p:cxnSp>
        <p:cxnSp>
          <p:nvCxnSpPr>
            <p:cNvPr id="16" name="AutoShape 14"/>
            <p:cNvCxnSpPr>
              <a:cxnSpLocks noChangeShapeType="1"/>
              <a:stCxn id="8" idx="4"/>
              <a:endCxn id="11" idx="2"/>
            </p:cNvCxnSpPr>
            <p:nvPr/>
          </p:nvCxnSpPr>
          <p:spPr bwMode="auto">
            <a:xfrm rot="16200000" flipH="1">
              <a:off x="3162342" y="2012088"/>
              <a:ext cx="1224927" cy="1548895"/>
            </a:xfrm>
            <a:prstGeom prst="curvedConnector2">
              <a:avLst/>
            </a:prstGeom>
            <a:noFill/>
            <a:ln w="19050">
              <a:solidFill>
                <a:srgbClr val="E5550D"/>
              </a:solidFill>
              <a:round/>
              <a:headEnd/>
              <a:tailEnd type="triangle" w="med" len="med"/>
            </a:ln>
          </p:spPr>
        </p:cxnSp>
        <p:cxnSp>
          <p:nvCxnSpPr>
            <p:cNvPr id="17" name="AutoShape 15"/>
            <p:cNvCxnSpPr>
              <a:cxnSpLocks noChangeShapeType="1"/>
              <a:stCxn id="7" idx="4"/>
              <a:endCxn id="11" idx="0"/>
            </p:cNvCxnSpPr>
            <p:nvPr/>
          </p:nvCxnSpPr>
          <p:spPr bwMode="auto">
            <a:xfrm>
              <a:off x="5627961" y="2671435"/>
              <a:ext cx="1586" cy="440226"/>
            </a:xfrm>
            <a:prstGeom prst="straightConnector1">
              <a:avLst/>
            </a:prstGeom>
            <a:noFill/>
            <a:ln w="9525">
              <a:solidFill>
                <a:schemeClr val="tx1"/>
              </a:solidFill>
              <a:round/>
              <a:headEnd type="triangle" w="med" len="med"/>
              <a:tailEnd type="triangle" w="med" len="med"/>
            </a:ln>
          </p:spPr>
        </p:cxnSp>
        <p:cxnSp>
          <p:nvCxnSpPr>
            <p:cNvPr id="18" name="AutoShape 16"/>
            <p:cNvCxnSpPr>
              <a:cxnSpLocks noChangeShapeType="1"/>
              <a:stCxn id="11" idx="6"/>
              <a:endCxn id="9" idx="2"/>
            </p:cNvCxnSpPr>
            <p:nvPr/>
          </p:nvCxnSpPr>
          <p:spPr bwMode="auto">
            <a:xfrm>
              <a:off x="6709841" y="3398999"/>
              <a:ext cx="646112" cy="1586"/>
            </a:xfrm>
            <a:prstGeom prst="straightConnector1">
              <a:avLst/>
            </a:prstGeom>
            <a:noFill/>
            <a:ln w="9525">
              <a:solidFill>
                <a:schemeClr val="tx1"/>
              </a:solidFill>
              <a:round/>
              <a:headEnd/>
              <a:tailEnd type="triangle" w="med" len="med"/>
            </a:ln>
          </p:spPr>
        </p:cxnSp>
        <p:cxnSp>
          <p:nvCxnSpPr>
            <p:cNvPr id="19" name="AutoShape 17"/>
            <p:cNvCxnSpPr>
              <a:cxnSpLocks noChangeShapeType="1"/>
              <a:stCxn id="8" idx="3"/>
              <a:endCxn id="12" idx="2"/>
            </p:cNvCxnSpPr>
            <p:nvPr/>
          </p:nvCxnSpPr>
          <p:spPr bwMode="auto">
            <a:xfrm rot="16200000" flipH="1">
              <a:off x="2990617" y="1335537"/>
              <a:ext cx="2315794" cy="3824079"/>
            </a:xfrm>
            <a:prstGeom prst="curvedConnector2">
              <a:avLst/>
            </a:prstGeom>
            <a:noFill/>
            <a:ln w="19050">
              <a:solidFill>
                <a:srgbClr val="E5550D"/>
              </a:solidFill>
              <a:round/>
              <a:headEnd/>
              <a:tailEnd type="triangle" w="med" len="med"/>
            </a:ln>
          </p:spPr>
        </p:cxnSp>
        <p:cxnSp>
          <p:nvCxnSpPr>
            <p:cNvPr id="20" name="AutoShape 18"/>
            <p:cNvCxnSpPr>
              <a:cxnSpLocks noChangeShapeType="1"/>
              <a:stCxn id="11" idx="4"/>
              <a:endCxn id="12" idx="1"/>
            </p:cNvCxnSpPr>
            <p:nvPr/>
          </p:nvCxnSpPr>
          <p:spPr bwMode="auto">
            <a:xfrm rot="16200000" flipH="1">
              <a:off x="5796350" y="3519532"/>
              <a:ext cx="413809" cy="747417"/>
            </a:xfrm>
            <a:prstGeom prst="curvedConnector3">
              <a:avLst>
                <a:gd name="adj1" fmla="val 50000"/>
              </a:avLst>
            </a:prstGeom>
            <a:noFill/>
            <a:ln w="19050">
              <a:solidFill>
                <a:srgbClr val="E5550D"/>
              </a:solidFill>
              <a:round/>
              <a:headEnd/>
              <a:tailEnd type="triangle" w="med" len="med"/>
            </a:ln>
          </p:spPr>
        </p:cxnSp>
        <p:cxnSp>
          <p:nvCxnSpPr>
            <p:cNvPr id="21" name="AutoShape 19"/>
            <p:cNvCxnSpPr>
              <a:cxnSpLocks noChangeShapeType="1"/>
              <a:stCxn id="12" idx="4"/>
              <a:endCxn id="10" idx="0"/>
            </p:cNvCxnSpPr>
            <p:nvPr/>
          </p:nvCxnSpPr>
          <p:spPr bwMode="auto">
            <a:xfrm>
              <a:off x="7140847" y="4837275"/>
              <a:ext cx="0" cy="307831"/>
            </a:xfrm>
            <a:prstGeom prst="straightConnector1">
              <a:avLst/>
            </a:prstGeom>
            <a:noFill/>
            <a:ln w="9525">
              <a:solidFill>
                <a:schemeClr val="tx1"/>
              </a:solidFill>
              <a:round/>
              <a:headEnd type="triangle" w="med" len="med"/>
              <a:tailEnd type="triangle" w="med" len="med"/>
            </a:ln>
          </p:spPr>
        </p:cxnSp>
      </p:grpSp>
    </p:spTree>
    <p:extLst>
      <p:ext uri="{BB962C8B-B14F-4D97-AF65-F5344CB8AC3E}">
        <p14:creationId xmlns:p14="http://schemas.microsoft.com/office/powerpoint/2010/main" val="234136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0388600" y="6137275"/>
            <a:ext cx="1492250" cy="4953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46" name="Rectangle 45"/>
          <p:cNvSpPr/>
          <p:nvPr/>
        </p:nvSpPr>
        <p:spPr bwMode="auto">
          <a:xfrm>
            <a:off x="219075" y="6162675"/>
            <a:ext cx="7543800" cy="4953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charset="0"/>
            </a:endParaRPr>
          </a:p>
        </p:txBody>
      </p:sp>
      <p:sp>
        <p:nvSpPr>
          <p:cNvPr id="2" name="Title 1"/>
          <p:cNvSpPr>
            <a:spLocks noGrp="1"/>
          </p:cNvSpPr>
          <p:nvPr>
            <p:ph type="title"/>
          </p:nvPr>
        </p:nvSpPr>
        <p:spPr>
          <a:xfrm>
            <a:off x="304800" y="228600"/>
            <a:ext cx="11576050" cy="923330"/>
          </a:xfrm>
        </p:spPr>
        <p:txBody>
          <a:bodyPr/>
          <a:lstStyle/>
          <a:p>
            <a:r>
              <a:rPr lang="en-US" sz="3000" dirty="0" smtClean="0"/>
              <a:t>Case Study: Aerospace Company Defines PLM Implementation Program That Orchestrates IT Projects and Maturity Readiness</a:t>
            </a:r>
            <a:endParaRPr lang="en-US" sz="3000" dirty="0"/>
          </a:p>
        </p:txBody>
      </p:sp>
      <p:grpSp>
        <p:nvGrpSpPr>
          <p:cNvPr id="3" name="Group 2"/>
          <p:cNvGrpSpPr/>
          <p:nvPr/>
        </p:nvGrpSpPr>
        <p:grpSpPr>
          <a:xfrm>
            <a:off x="304800" y="1235838"/>
            <a:ext cx="11576050" cy="5328873"/>
            <a:chOff x="2015109" y="1235838"/>
            <a:chExt cx="8212138" cy="5328873"/>
          </a:xfrm>
        </p:grpSpPr>
        <p:grpSp>
          <p:nvGrpSpPr>
            <p:cNvPr id="6" name="Group 3"/>
            <p:cNvGrpSpPr>
              <a:grpSpLocks/>
            </p:cNvGrpSpPr>
            <p:nvPr/>
          </p:nvGrpSpPr>
          <p:grpSpPr bwMode="auto">
            <a:xfrm>
              <a:off x="2015109" y="1235838"/>
              <a:ext cx="8210550" cy="4994275"/>
              <a:chOff x="294" y="640"/>
              <a:chExt cx="5172" cy="3146"/>
            </a:xfrm>
          </p:grpSpPr>
          <p:sp>
            <p:nvSpPr>
              <p:cNvPr id="7" name="Text Box 4"/>
              <p:cNvSpPr txBox="1">
                <a:spLocks noChangeArrowheads="1"/>
              </p:cNvSpPr>
              <p:nvPr/>
            </p:nvSpPr>
            <p:spPr bwMode="gray">
              <a:xfrm>
                <a:off x="294" y="640"/>
                <a:ext cx="1724" cy="204"/>
              </a:xfrm>
              <a:prstGeom prst="rect">
                <a:avLst/>
              </a:prstGeom>
              <a:solidFill>
                <a:srgbClr val="00529B"/>
              </a:solidFill>
              <a:ln w="9525" algn="ctr">
                <a:solidFill>
                  <a:srgbClr val="6D6E71"/>
                </a:solidFill>
                <a:miter lim="800000"/>
                <a:headEnd/>
                <a:tailEnd/>
              </a:ln>
              <a:effectLst/>
            </p:spPr>
            <p:txBody>
              <a:bodyPr tIns="46800" bIns="46800" anchor="ctr"/>
              <a:lstStyle/>
              <a:p>
                <a:pPr eaLnBrk="1" fontAlgn="auto" hangingPunct="1">
                  <a:lnSpc>
                    <a:spcPct val="100000"/>
                  </a:lnSpc>
                  <a:spcBef>
                    <a:spcPts val="0"/>
                  </a:spcBef>
                  <a:spcAft>
                    <a:spcPts val="0"/>
                  </a:spcAft>
                  <a:defRPr/>
                </a:pPr>
                <a:r>
                  <a:rPr lang="en-US" sz="2000" b="1" kern="0" dirty="0">
                    <a:solidFill>
                      <a:schemeClr val="bg1"/>
                    </a:solidFill>
                  </a:rPr>
                  <a:t>Year 1</a:t>
                </a:r>
              </a:p>
            </p:txBody>
          </p:sp>
          <p:sp>
            <p:nvSpPr>
              <p:cNvPr id="8" name="Text Box 5"/>
              <p:cNvSpPr txBox="1">
                <a:spLocks noChangeArrowheads="1"/>
              </p:cNvSpPr>
              <p:nvPr/>
            </p:nvSpPr>
            <p:spPr bwMode="gray">
              <a:xfrm>
                <a:off x="3734" y="640"/>
                <a:ext cx="1724" cy="204"/>
              </a:xfrm>
              <a:prstGeom prst="rect">
                <a:avLst/>
              </a:prstGeom>
              <a:solidFill>
                <a:srgbClr val="00529B"/>
              </a:solidFill>
              <a:ln w="9525" algn="ctr">
                <a:solidFill>
                  <a:srgbClr val="6D6E71"/>
                </a:solidFill>
                <a:miter lim="800000"/>
                <a:headEnd/>
                <a:tailEnd/>
              </a:ln>
              <a:effectLst/>
            </p:spPr>
            <p:txBody>
              <a:bodyPr tIns="46800" bIns="46800" anchor="ctr"/>
              <a:lstStyle/>
              <a:p>
                <a:pPr eaLnBrk="1" fontAlgn="auto" hangingPunct="1">
                  <a:lnSpc>
                    <a:spcPct val="100000"/>
                  </a:lnSpc>
                  <a:spcBef>
                    <a:spcPts val="0"/>
                  </a:spcBef>
                  <a:spcAft>
                    <a:spcPts val="0"/>
                  </a:spcAft>
                  <a:defRPr/>
                </a:pPr>
                <a:r>
                  <a:rPr lang="en-US" sz="2000" b="1" kern="0" dirty="0">
                    <a:solidFill>
                      <a:schemeClr val="bg1"/>
                    </a:solidFill>
                  </a:rPr>
                  <a:t>Year 3</a:t>
                </a:r>
              </a:p>
            </p:txBody>
          </p:sp>
          <p:sp>
            <p:nvSpPr>
              <p:cNvPr id="9" name="Text Box 6"/>
              <p:cNvSpPr txBox="1">
                <a:spLocks noChangeArrowheads="1"/>
              </p:cNvSpPr>
              <p:nvPr/>
            </p:nvSpPr>
            <p:spPr bwMode="gray">
              <a:xfrm>
                <a:off x="2018" y="640"/>
                <a:ext cx="1724" cy="204"/>
              </a:xfrm>
              <a:prstGeom prst="rect">
                <a:avLst/>
              </a:prstGeom>
              <a:solidFill>
                <a:srgbClr val="00529B"/>
              </a:solidFill>
              <a:ln w="9525" algn="ctr">
                <a:solidFill>
                  <a:srgbClr val="6D6E71"/>
                </a:solidFill>
                <a:miter lim="800000"/>
                <a:headEnd/>
                <a:tailEnd/>
              </a:ln>
              <a:effectLst/>
            </p:spPr>
            <p:txBody>
              <a:bodyPr tIns="46800" bIns="46800" anchor="ctr"/>
              <a:lstStyle/>
              <a:p>
                <a:pPr eaLnBrk="1" fontAlgn="auto" hangingPunct="1">
                  <a:lnSpc>
                    <a:spcPct val="100000"/>
                  </a:lnSpc>
                  <a:spcBef>
                    <a:spcPts val="0"/>
                  </a:spcBef>
                  <a:spcAft>
                    <a:spcPts val="0"/>
                  </a:spcAft>
                  <a:defRPr/>
                </a:pPr>
                <a:r>
                  <a:rPr lang="en-US" sz="2000" b="1" kern="0" dirty="0">
                    <a:solidFill>
                      <a:schemeClr val="bg1"/>
                    </a:solidFill>
                  </a:rPr>
                  <a:t>Year 2</a:t>
                </a:r>
              </a:p>
            </p:txBody>
          </p:sp>
          <p:sp>
            <p:nvSpPr>
              <p:cNvPr id="10" name="Rectangle 7"/>
              <p:cNvSpPr>
                <a:spLocks noChangeArrowheads="1"/>
              </p:cNvSpPr>
              <p:nvPr/>
            </p:nvSpPr>
            <p:spPr bwMode="gray">
              <a:xfrm>
                <a:off x="294" y="837"/>
                <a:ext cx="862" cy="2949"/>
              </a:xfrm>
              <a:prstGeom prst="rect">
                <a:avLst/>
              </a:prstGeom>
              <a:solidFill>
                <a:srgbClr val="E6E7E8"/>
              </a:solidFill>
              <a:ln w="9525" algn="ctr">
                <a:noFill/>
                <a:miter lim="800000"/>
                <a:headEnd/>
                <a:tailEnd/>
              </a:ln>
            </p:spPr>
            <p:txBody>
              <a:bodyPr tIns="82800" bIns="82800" anchor="b"/>
              <a:lstStyle/>
              <a:p>
                <a:pPr eaLnBrk="1" fontAlgn="auto" hangingPunct="1">
                  <a:lnSpc>
                    <a:spcPct val="100000"/>
                  </a:lnSpc>
                  <a:spcBef>
                    <a:spcPts val="0"/>
                  </a:spcBef>
                  <a:spcAft>
                    <a:spcPts val="0"/>
                  </a:spcAft>
                  <a:defRPr/>
                </a:pPr>
                <a:endParaRPr lang="en-US" kern="0" dirty="0"/>
              </a:p>
            </p:txBody>
          </p:sp>
          <p:sp>
            <p:nvSpPr>
              <p:cNvPr id="11" name="Rectangle 8"/>
              <p:cNvSpPr>
                <a:spLocks noChangeArrowheads="1"/>
              </p:cNvSpPr>
              <p:nvPr/>
            </p:nvSpPr>
            <p:spPr bwMode="auto">
              <a:xfrm>
                <a:off x="1156" y="837"/>
                <a:ext cx="862" cy="2942"/>
              </a:xfrm>
              <a:prstGeom prst="rect">
                <a:avLst/>
              </a:prstGeom>
              <a:solidFill>
                <a:srgbClr val="FFFFFF"/>
              </a:solidFill>
              <a:ln w="9525">
                <a:noFill/>
                <a:miter lim="800000"/>
                <a:headEnd/>
                <a:tailEnd/>
              </a:ln>
            </p:spPr>
            <p:txBody>
              <a:bodyPr wrap="none" anchor="ctr"/>
              <a:lstStyle/>
              <a:p>
                <a:pPr eaLnBrk="1" fontAlgn="auto" hangingPunct="1">
                  <a:lnSpc>
                    <a:spcPct val="100000"/>
                  </a:lnSpc>
                  <a:spcBef>
                    <a:spcPts val="0"/>
                  </a:spcBef>
                  <a:spcAft>
                    <a:spcPts val="0"/>
                  </a:spcAft>
                  <a:defRPr/>
                </a:pPr>
                <a:endParaRPr lang="en-US" kern="0" dirty="0"/>
              </a:p>
            </p:txBody>
          </p:sp>
          <p:sp>
            <p:nvSpPr>
              <p:cNvPr id="12" name="Rectangle 9"/>
              <p:cNvSpPr>
                <a:spLocks noChangeArrowheads="1"/>
              </p:cNvSpPr>
              <p:nvPr/>
            </p:nvSpPr>
            <p:spPr bwMode="gray">
              <a:xfrm>
                <a:off x="2018" y="837"/>
                <a:ext cx="862" cy="2949"/>
              </a:xfrm>
              <a:prstGeom prst="rect">
                <a:avLst/>
              </a:prstGeom>
              <a:solidFill>
                <a:srgbClr val="E6E7E8"/>
              </a:solidFill>
              <a:ln w="9525" algn="ctr">
                <a:noFill/>
                <a:miter lim="800000"/>
                <a:headEnd/>
                <a:tailEnd/>
              </a:ln>
            </p:spPr>
            <p:txBody>
              <a:bodyPr tIns="82800" bIns="82800" anchor="b"/>
              <a:lstStyle/>
              <a:p>
                <a:pPr eaLnBrk="1" fontAlgn="auto" hangingPunct="1">
                  <a:lnSpc>
                    <a:spcPct val="100000"/>
                  </a:lnSpc>
                  <a:spcBef>
                    <a:spcPts val="0"/>
                  </a:spcBef>
                  <a:spcAft>
                    <a:spcPts val="0"/>
                  </a:spcAft>
                  <a:defRPr/>
                </a:pPr>
                <a:endParaRPr lang="en-US" kern="0" dirty="0"/>
              </a:p>
            </p:txBody>
          </p:sp>
          <p:sp>
            <p:nvSpPr>
              <p:cNvPr id="13" name="Rectangle 10"/>
              <p:cNvSpPr>
                <a:spLocks noChangeArrowheads="1"/>
              </p:cNvSpPr>
              <p:nvPr/>
            </p:nvSpPr>
            <p:spPr bwMode="auto">
              <a:xfrm>
                <a:off x="2880" y="837"/>
                <a:ext cx="862" cy="2942"/>
              </a:xfrm>
              <a:prstGeom prst="rect">
                <a:avLst/>
              </a:prstGeom>
              <a:solidFill>
                <a:srgbClr val="FFFFFF"/>
              </a:solidFill>
              <a:ln w="9525">
                <a:noFill/>
                <a:miter lim="800000"/>
                <a:headEnd/>
                <a:tailEnd/>
              </a:ln>
            </p:spPr>
            <p:txBody>
              <a:bodyPr wrap="none" anchor="ctr"/>
              <a:lstStyle/>
              <a:p>
                <a:pPr eaLnBrk="1" fontAlgn="auto" hangingPunct="1">
                  <a:lnSpc>
                    <a:spcPct val="100000"/>
                  </a:lnSpc>
                  <a:spcBef>
                    <a:spcPts val="0"/>
                  </a:spcBef>
                  <a:spcAft>
                    <a:spcPts val="0"/>
                  </a:spcAft>
                  <a:defRPr/>
                </a:pPr>
                <a:endParaRPr lang="en-US" kern="0" dirty="0"/>
              </a:p>
            </p:txBody>
          </p:sp>
          <p:sp>
            <p:nvSpPr>
              <p:cNvPr id="14" name="Rectangle 11"/>
              <p:cNvSpPr>
                <a:spLocks noChangeArrowheads="1"/>
              </p:cNvSpPr>
              <p:nvPr/>
            </p:nvSpPr>
            <p:spPr bwMode="gray">
              <a:xfrm>
                <a:off x="3742" y="837"/>
                <a:ext cx="862" cy="2949"/>
              </a:xfrm>
              <a:prstGeom prst="rect">
                <a:avLst/>
              </a:prstGeom>
              <a:solidFill>
                <a:srgbClr val="E6E7E8"/>
              </a:solidFill>
              <a:ln w="9525" algn="ctr">
                <a:noFill/>
                <a:miter lim="800000"/>
                <a:headEnd/>
                <a:tailEnd/>
              </a:ln>
            </p:spPr>
            <p:txBody>
              <a:bodyPr tIns="82800" bIns="82800" anchor="b"/>
              <a:lstStyle/>
              <a:p>
                <a:pPr eaLnBrk="1" fontAlgn="auto" hangingPunct="1">
                  <a:lnSpc>
                    <a:spcPct val="100000"/>
                  </a:lnSpc>
                  <a:spcBef>
                    <a:spcPts val="0"/>
                  </a:spcBef>
                  <a:spcAft>
                    <a:spcPts val="0"/>
                  </a:spcAft>
                  <a:defRPr/>
                </a:pPr>
                <a:endParaRPr lang="en-US" kern="0" dirty="0"/>
              </a:p>
            </p:txBody>
          </p:sp>
          <p:sp>
            <p:nvSpPr>
              <p:cNvPr id="15" name="Rectangle 12"/>
              <p:cNvSpPr>
                <a:spLocks noChangeArrowheads="1"/>
              </p:cNvSpPr>
              <p:nvPr/>
            </p:nvSpPr>
            <p:spPr bwMode="auto">
              <a:xfrm>
                <a:off x="4604" y="837"/>
                <a:ext cx="862" cy="2942"/>
              </a:xfrm>
              <a:prstGeom prst="rect">
                <a:avLst/>
              </a:prstGeom>
              <a:solidFill>
                <a:srgbClr val="FFFFFF"/>
              </a:solidFill>
              <a:ln w="9525">
                <a:noFill/>
                <a:miter lim="800000"/>
                <a:headEnd/>
                <a:tailEnd/>
              </a:ln>
            </p:spPr>
            <p:txBody>
              <a:bodyPr wrap="none" anchor="ctr"/>
              <a:lstStyle/>
              <a:p>
                <a:pPr eaLnBrk="1" fontAlgn="auto" hangingPunct="1">
                  <a:lnSpc>
                    <a:spcPct val="100000"/>
                  </a:lnSpc>
                  <a:spcBef>
                    <a:spcPts val="0"/>
                  </a:spcBef>
                  <a:spcAft>
                    <a:spcPts val="0"/>
                  </a:spcAft>
                  <a:defRPr/>
                </a:pPr>
                <a:endParaRPr lang="en-US" kern="0" dirty="0"/>
              </a:p>
            </p:txBody>
          </p:sp>
          <p:sp>
            <p:nvSpPr>
              <p:cNvPr id="16" name="Line 13"/>
              <p:cNvSpPr>
                <a:spLocks noChangeShapeType="1"/>
              </p:cNvSpPr>
              <p:nvPr/>
            </p:nvSpPr>
            <p:spPr bwMode="auto">
              <a:xfrm>
                <a:off x="2018" y="640"/>
                <a:ext cx="0" cy="3128"/>
              </a:xfrm>
              <a:prstGeom prst="line">
                <a:avLst/>
              </a:prstGeom>
              <a:noFill/>
              <a:ln w="38100">
                <a:solidFill>
                  <a:srgbClr val="000000"/>
                </a:solidFill>
                <a:round/>
                <a:headEnd/>
                <a:tailEnd/>
              </a:ln>
            </p:spPr>
            <p:txBody>
              <a:bodyPr/>
              <a:lstStyle/>
              <a:p>
                <a:pPr eaLnBrk="1" fontAlgn="auto" hangingPunct="1">
                  <a:lnSpc>
                    <a:spcPct val="100000"/>
                  </a:lnSpc>
                  <a:spcBef>
                    <a:spcPts val="0"/>
                  </a:spcBef>
                  <a:spcAft>
                    <a:spcPts val="0"/>
                  </a:spcAft>
                  <a:defRPr/>
                </a:pPr>
                <a:endParaRPr lang="en-US" kern="0" dirty="0"/>
              </a:p>
            </p:txBody>
          </p:sp>
          <p:sp>
            <p:nvSpPr>
              <p:cNvPr id="17" name="Line 14"/>
              <p:cNvSpPr>
                <a:spLocks noChangeShapeType="1"/>
              </p:cNvSpPr>
              <p:nvPr/>
            </p:nvSpPr>
            <p:spPr bwMode="auto">
              <a:xfrm flipH="1">
                <a:off x="3741" y="640"/>
                <a:ext cx="1" cy="3128"/>
              </a:xfrm>
              <a:prstGeom prst="line">
                <a:avLst/>
              </a:prstGeom>
              <a:noFill/>
              <a:ln w="38100">
                <a:solidFill>
                  <a:srgbClr val="000000"/>
                </a:solidFill>
                <a:round/>
                <a:headEnd/>
                <a:tailEnd/>
              </a:ln>
            </p:spPr>
            <p:txBody>
              <a:bodyPr/>
              <a:lstStyle/>
              <a:p>
                <a:pPr eaLnBrk="1" fontAlgn="auto" hangingPunct="1">
                  <a:lnSpc>
                    <a:spcPct val="100000"/>
                  </a:lnSpc>
                  <a:spcBef>
                    <a:spcPts val="0"/>
                  </a:spcBef>
                  <a:spcAft>
                    <a:spcPts val="0"/>
                  </a:spcAft>
                  <a:defRPr/>
                </a:pPr>
                <a:endParaRPr lang="en-US" kern="0" dirty="0"/>
              </a:p>
            </p:txBody>
          </p:sp>
        </p:grpSp>
        <p:sp>
          <p:nvSpPr>
            <p:cNvPr id="18" name="Rectangle 15"/>
            <p:cNvSpPr>
              <a:spLocks noChangeArrowheads="1"/>
            </p:cNvSpPr>
            <p:nvPr/>
          </p:nvSpPr>
          <p:spPr bwMode="auto">
            <a:xfrm>
              <a:off x="2880298" y="2384280"/>
              <a:ext cx="3240087"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CAD Selection</a:t>
              </a:r>
            </a:p>
          </p:txBody>
        </p:sp>
        <p:sp>
          <p:nvSpPr>
            <p:cNvPr id="19" name="Rectangle 16"/>
            <p:cNvSpPr>
              <a:spLocks noChangeArrowheads="1"/>
            </p:cNvSpPr>
            <p:nvPr/>
          </p:nvSpPr>
          <p:spPr bwMode="auto">
            <a:xfrm>
              <a:off x="2015109" y="2877766"/>
              <a:ext cx="5473700"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Program Planning and </a:t>
              </a:r>
              <a:r>
                <a:rPr lang="en-US" sz="1600" kern="0" dirty="0" smtClean="0"/>
                <a:t>Adjustments</a:t>
              </a:r>
              <a:endParaRPr lang="en-US" sz="1600" kern="0" dirty="0"/>
            </a:p>
          </p:txBody>
        </p:sp>
        <p:sp>
          <p:nvSpPr>
            <p:cNvPr id="20" name="Rectangle 17"/>
            <p:cNvSpPr>
              <a:spLocks noChangeArrowheads="1"/>
            </p:cNvSpPr>
            <p:nvPr/>
          </p:nvSpPr>
          <p:spPr bwMode="auto">
            <a:xfrm>
              <a:off x="2015110" y="3371252"/>
              <a:ext cx="3457575"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PDM Program Defined and Launched</a:t>
              </a:r>
            </a:p>
          </p:txBody>
        </p:sp>
        <p:sp>
          <p:nvSpPr>
            <p:cNvPr id="21" name="Rectangle 18"/>
            <p:cNvSpPr>
              <a:spLocks noChangeArrowheads="1"/>
            </p:cNvSpPr>
            <p:nvPr/>
          </p:nvSpPr>
          <p:spPr bwMode="auto">
            <a:xfrm>
              <a:off x="3383534" y="2631023"/>
              <a:ext cx="5473700" cy="215900"/>
            </a:xfrm>
            <a:prstGeom prst="rect">
              <a:avLst/>
            </a:prstGeom>
            <a:solidFill>
              <a:srgbClr val="FDC5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CAD Best Practices</a:t>
              </a:r>
            </a:p>
          </p:txBody>
        </p:sp>
        <p:sp>
          <p:nvSpPr>
            <p:cNvPr id="22" name="Rectangle 19"/>
            <p:cNvSpPr>
              <a:spLocks noChangeArrowheads="1"/>
            </p:cNvSpPr>
            <p:nvPr/>
          </p:nvSpPr>
          <p:spPr bwMode="auto">
            <a:xfrm>
              <a:off x="3370834" y="3124509"/>
              <a:ext cx="5473700" cy="215900"/>
            </a:xfrm>
            <a:prstGeom prst="rect">
              <a:avLst/>
            </a:prstGeom>
            <a:solidFill>
              <a:srgbClr val="FDC5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Identifying </a:t>
              </a:r>
              <a:r>
                <a:rPr lang="en-US" sz="1600" kern="0" dirty="0" smtClean="0"/>
                <a:t>Best Practices/Processes</a:t>
              </a:r>
              <a:endParaRPr lang="en-US" sz="1600" kern="0" dirty="0"/>
            </a:p>
          </p:txBody>
        </p:sp>
        <p:sp>
          <p:nvSpPr>
            <p:cNvPr id="23" name="Rectangle 20"/>
            <p:cNvSpPr>
              <a:spLocks noChangeArrowheads="1"/>
            </p:cNvSpPr>
            <p:nvPr/>
          </p:nvSpPr>
          <p:spPr bwMode="auto">
            <a:xfrm>
              <a:off x="3959797" y="3864737"/>
              <a:ext cx="6265862" cy="215900"/>
            </a:xfrm>
            <a:prstGeom prst="rect">
              <a:avLst/>
            </a:prstGeom>
            <a:solidFill>
              <a:srgbClr val="FDC5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 PDM Standardization</a:t>
              </a:r>
            </a:p>
          </p:txBody>
        </p:sp>
        <p:sp>
          <p:nvSpPr>
            <p:cNvPr id="24" name="Line 21"/>
            <p:cNvSpPr>
              <a:spLocks noChangeShapeType="1"/>
            </p:cNvSpPr>
            <p:nvPr/>
          </p:nvSpPr>
          <p:spPr bwMode="auto">
            <a:xfrm>
              <a:off x="10225659" y="1235838"/>
              <a:ext cx="1588" cy="4964937"/>
            </a:xfrm>
            <a:prstGeom prst="line">
              <a:avLst/>
            </a:prstGeom>
            <a:noFill/>
            <a:ln w="9525">
              <a:solidFill>
                <a:srgbClr val="000000"/>
              </a:solidFill>
              <a:round/>
              <a:headEnd/>
              <a:tailEnd/>
            </a:ln>
          </p:spPr>
          <p:txBody>
            <a:bodyPr/>
            <a:lstStyle/>
            <a:p>
              <a:pPr eaLnBrk="1" fontAlgn="auto" hangingPunct="1">
                <a:lnSpc>
                  <a:spcPct val="100000"/>
                </a:lnSpc>
                <a:spcBef>
                  <a:spcPts val="0"/>
                </a:spcBef>
                <a:spcAft>
                  <a:spcPts val="0"/>
                </a:spcAft>
                <a:defRPr/>
              </a:pPr>
              <a:endParaRPr lang="en-US" kern="0" dirty="0"/>
            </a:p>
          </p:txBody>
        </p:sp>
        <p:sp>
          <p:nvSpPr>
            <p:cNvPr id="25" name="Rectangle 22"/>
            <p:cNvSpPr>
              <a:spLocks noChangeArrowheads="1"/>
            </p:cNvSpPr>
            <p:nvPr/>
          </p:nvSpPr>
          <p:spPr bwMode="auto">
            <a:xfrm>
              <a:off x="7488809" y="5807837"/>
              <a:ext cx="2736850" cy="217488"/>
            </a:xfrm>
            <a:prstGeom prst="rect">
              <a:avLst/>
            </a:prstGeom>
            <a:solidFill>
              <a:srgbClr val="F498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Project Mgmt. Tool </a:t>
              </a:r>
              <a:r>
                <a:rPr lang="en-US" sz="1600" kern="0" dirty="0" smtClean="0"/>
                <a:t>&amp; Method</a:t>
              </a:r>
              <a:endParaRPr lang="en-US" sz="1600" kern="0" dirty="0"/>
            </a:p>
          </p:txBody>
        </p:sp>
        <p:sp>
          <p:nvSpPr>
            <p:cNvPr id="26" name="Rectangle 23"/>
            <p:cNvSpPr>
              <a:spLocks noChangeArrowheads="1"/>
            </p:cNvSpPr>
            <p:nvPr/>
          </p:nvSpPr>
          <p:spPr bwMode="auto">
            <a:xfrm>
              <a:off x="2880297" y="5875348"/>
              <a:ext cx="1871662"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PPM Stabilization</a:t>
              </a:r>
            </a:p>
          </p:txBody>
        </p:sp>
        <p:sp>
          <p:nvSpPr>
            <p:cNvPr id="28" name="Rectangle 25"/>
            <p:cNvSpPr>
              <a:spLocks noChangeArrowheads="1"/>
            </p:cNvSpPr>
            <p:nvPr/>
          </p:nvSpPr>
          <p:spPr bwMode="auto">
            <a:xfrm>
              <a:off x="4751959" y="5304600"/>
              <a:ext cx="5473700" cy="215900"/>
            </a:xfrm>
            <a:prstGeom prst="rect">
              <a:avLst/>
            </a:prstGeom>
            <a:solidFill>
              <a:srgbClr val="F498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Requirements Management Implementation</a:t>
              </a:r>
            </a:p>
          </p:txBody>
        </p:sp>
        <p:sp>
          <p:nvSpPr>
            <p:cNvPr id="29" name="Rectangle 26"/>
            <p:cNvSpPr>
              <a:spLocks noChangeArrowheads="1"/>
            </p:cNvSpPr>
            <p:nvPr/>
          </p:nvSpPr>
          <p:spPr bwMode="auto">
            <a:xfrm>
              <a:off x="3959797" y="4656900"/>
              <a:ext cx="6267450" cy="215900"/>
            </a:xfrm>
            <a:prstGeom prst="rect">
              <a:avLst/>
            </a:prstGeom>
            <a:solidFill>
              <a:srgbClr val="FDC5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Automated Interfaces</a:t>
              </a:r>
            </a:p>
          </p:txBody>
        </p:sp>
        <p:sp>
          <p:nvSpPr>
            <p:cNvPr id="30" name="Rectangle 27"/>
            <p:cNvSpPr>
              <a:spLocks noChangeArrowheads="1"/>
            </p:cNvSpPr>
            <p:nvPr/>
          </p:nvSpPr>
          <p:spPr bwMode="auto">
            <a:xfrm>
              <a:off x="3959798" y="4441000"/>
              <a:ext cx="2160587"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CAD-PDM Interfaces</a:t>
              </a:r>
            </a:p>
          </p:txBody>
        </p:sp>
        <p:sp>
          <p:nvSpPr>
            <p:cNvPr id="31" name="Rectangle 28"/>
            <p:cNvSpPr>
              <a:spLocks noChangeArrowheads="1"/>
            </p:cNvSpPr>
            <p:nvPr/>
          </p:nvSpPr>
          <p:spPr bwMode="auto">
            <a:xfrm>
              <a:off x="4751959" y="4944237"/>
              <a:ext cx="5473700" cy="215900"/>
            </a:xfrm>
            <a:prstGeom prst="rect">
              <a:avLst/>
            </a:prstGeom>
            <a:solidFill>
              <a:srgbClr val="F498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SW Engineering and </a:t>
              </a:r>
              <a:r>
                <a:rPr lang="en-US" sz="1600" kern="0" dirty="0" smtClean="0"/>
                <a:t>System-Level </a:t>
              </a:r>
              <a:r>
                <a:rPr lang="en-US" sz="1600" kern="0" dirty="0"/>
                <a:t>Integration</a:t>
              </a:r>
            </a:p>
          </p:txBody>
        </p:sp>
        <p:sp>
          <p:nvSpPr>
            <p:cNvPr id="32" name="Rectangle 29"/>
            <p:cNvSpPr>
              <a:spLocks noChangeArrowheads="1"/>
            </p:cNvSpPr>
            <p:nvPr/>
          </p:nvSpPr>
          <p:spPr bwMode="auto">
            <a:xfrm>
              <a:off x="3383535" y="2137537"/>
              <a:ext cx="6842125" cy="215900"/>
            </a:xfrm>
            <a:prstGeom prst="rect">
              <a:avLst/>
            </a:prstGeom>
            <a:solidFill>
              <a:srgbClr val="F498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PLM Program </a:t>
              </a:r>
              <a:r>
                <a:rPr lang="en-US" sz="1600" kern="0" dirty="0" smtClean="0"/>
                <a:t>Execution Incl. </a:t>
              </a:r>
              <a:r>
                <a:rPr lang="en-US" sz="1600" kern="0" dirty="0"/>
                <a:t>Decisions on Engineering Standards</a:t>
              </a:r>
            </a:p>
          </p:txBody>
        </p:sp>
        <p:sp>
          <p:nvSpPr>
            <p:cNvPr id="33" name="AutoShape 30"/>
            <p:cNvSpPr>
              <a:spLocks noChangeArrowheads="1"/>
            </p:cNvSpPr>
            <p:nvPr/>
          </p:nvSpPr>
          <p:spPr bwMode="auto">
            <a:xfrm>
              <a:off x="5472684" y="1921637"/>
              <a:ext cx="215900" cy="215900"/>
            </a:xfrm>
            <a:prstGeom prst="diamond">
              <a:avLst/>
            </a:prstGeom>
            <a:solidFill>
              <a:srgbClr val="E3000F"/>
            </a:solidFill>
            <a:ln w="9525">
              <a:noFill/>
              <a:miter lim="800000"/>
              <a:headEnd/>
              <a:tailEnd/>
            </a:ln>
          </p:spPr>
          <p:txBody>
            <a:bodyPr wrap="none" anchor="ctr"/>
            <a:lstStyle/>
            <a:p>
              <a:pPr eaLnBrk="1" fontAlgn="auto" hangingPunct="1">
                <a:lnSpc>
                  <a:spcPct val="100000"/>
                </a:lnSpc>
                <a:spcBef>
                  <a:spcPts val="0"/>
                </a:spcBef>
                <a:spcAft>
                  <a:spcPts val="0"/>
                </a:spcAft>
                <a:defRPr/>
              </a:pPr>
              <a:endParaRPr lang="en-US" kern="0" dirty="0"/>
            </a:p>
          </p:txBody>
        </p:sp>
        <p:sp>
          <p:nvSpPr>
            <p:cNvPr id="34" name="Text Box 31"/>
            <p:cNvSpPr txBox="1">
              <a:spLocks noChangeArrowheads="1"/>
            </p:cNvSpPr>
            <p:nvPr/>
          </p:nvSpPr>
          <p:spPr bwMode="auto">
            <a:xfrm>
              <a:off x="4995300" y="1505396"/>
              <a:ext cx="1189721" cy="584775"/>
            </a:xfrm>
            <a:prstGeom prst="rect">
              <a:avLst/>
            </a:prstGeom>
            <a:noFill/>
            <a:ln w="9525">
              <a:noFill/>
              <a:miter lim="800000"/>
              <a:headEnd/>
              <a:tailEnd/>
            </a:ln>
          </p:spPr>
          <p:txBody>
            <a:bodyPr wrap="none">
              <a:spAutoFit/>
            </a:bodyPr>
            <a:lstStyle/>
            <a:p>
              <a:pPr eaLnBrk="1" fontAlgn="auto" hangingPunct="1">
                <a:lnSpc>
                  <a:spcPct val="100000"/>
                </a:lnSpc>
                <a:spcBef>
                  <a:spcPts val="0"/>
                </a:spcBef>
                <a:spcAft>
                  <a:spcPts val="0"/>
                </a:spcAft>
                <a:defRPr/>
              </a:pPr>
              <a:r>
                <a:rPr lang="en-US" sz="1600" kern="0" dirty="0"/>
                <a:t>PLM Strategy</a:t>
              </a:r>
            </a:p>
            <a:p>
              <a:pPr eaLnBrk="1" fontAlgn="auto" hangingPunct="1">
                <a:lnSpc>
                  <a:spcPct val="100000"/>
                </a:lnSpc>
                <a:spcBef>
                  <a:spcPts val="0"/>
                </a:spcBef>
                <a:spcAft>
                  <a:spcPts val="0"/>
                </a:spcAft>
                <a:defRPr/>
              </a:pPr>
              <a:r>
                <a:rPr lang="en-US" sz="1600" kern="0" dirty="0"/>
                <a:t>Plan Adjustment</a:t>
              </a:r>
            </a:p>
          </p:txBody>
        </p:sp>
        <p:sp>
          <p:nvSpPr>
            <p:cNvPr id="35" name="AutoShape 32"/>
            <p:cNvSpPr>
              <a:spLocks noChangeArrowheads="1"/>
            </p:cNvSpPr>
            <p:nvPr/>
          </p:nvSpPr>
          <p:spPr bwMode="auto">
            <a:xfrm>
              <a:off x="8261922" y="1921637"/>
              <a:ext cx="215900" cy="215900"/>
            </a:xfrm>
            <a:prstGeom prst="diamond">
              <a:avLst/>
            </a:prstGeom>
            <a:solidFill>
              <a:srgbClr val="E3000F"/>
            </a:solidFill>
            <a:ln w="9525">
              <a:noFill/>
              <a:miter lim="800000"/>
              <a:headEnd/>
              <a:tailEnd/>
            </a:ln>
          </p:spPr>
          <p:txBody>
            <a:bodyPr wrap="none" anchor="ctr"/>
            <a:lstStyle/>
            <a:p>
              <a:pPr eaLnBrk="1" fontAlgn="auto" hangingPunct="1">
                <a:lnSpc>
                  <a:spcPct val="100000"/>
                </a:lnSpc>
                <a:spcBef>
                  <a:spcPts val="0"/>
                </a:spcBef>
                <a:spcAft>
                  <a:spcPts val="0"/>
                </a:spcAft>
                <a:defRPr/>
              </a:pPr>
              <a:endParaRPr lang="en-US" kern="0" dirty="0"/>
            </a:p>
          </p:txBody>
        </p:sp>
        <p:sp>
          <p:nvSpPr>
            <p:cNvPr id="36" name="Text Box 33"/>
            <p:cNvSpPr txBox="1">
              <a:spLocks noChangeArrowheads="1"/>
            </p:cNvSpPr>
            <p:nvPr/>
          </p:nvSpPr>
          <p:spPr bwMode="auto">
            <a:xfrm>
              <a:off x="7784537" y="1505396"/>
              <a:ext cx="1189721" cy="584775"/>
            </a:xfrm>
            <a:prstGeom prst="rect">
              <a:avLst/>
            </a:prstGeom>
            <a:noFill/>
            <a:ln w="9525">
              <a:noFill/>
              <a:miter lim="800000"/>
              <a:headEnd/>
              <a:tailEnd/>
            </a:ln>
          </p:spPr>
          <p:txBody>
            <a:bodyPr wrap="none">
              <a:spAutoFit/>
            </a:bodyPr>
            <a:lstStyle/>
            <a:p>
              <a:pPr eaLnBrk="1" fontAlgn="auto" hangingPunct="1">
                <a:lnSpc>
                  <a:spcPct val="100000"/>
                </a:lnSpc>
                <a:spcBef>
                  <a:spcPts val="0"/>
                </a:spcBef>
                <a:spcAft>
                  <a:spcPts val="0"/>
                </a:spcAft>
                <a:defRPr/>
              </a:pPr>
              <a:r>
                <a:rPr lang="en-US" sz="1600" kern="0" dirty="0"/>
                <a:t>PLM Strategy</a:t>
              </a:r>
            </a:p>
            <a:p>
              <a:pPr eaLnBrk="1" fontAlgn="auto" hangingPunct="1">
                <a:lnSpc>
                  <a:spcPct val="100000"/>
                </a:lnSpc>
                <a:spcBef>
                  <a:spcPts val="0"/>
                </a:spcBef>
                <a:spcAft>
                  <a:spcPts val="0"/>
                </a:spcAft>
                <a:defRPr/>
              </a:pPr>
              <a:r>
                <a:rPr lang="en-US" sz="1600" kern="0" dirty="0"/>
                <a:t>Plan Adjustment</a:t>
              </a:r>
            </a:p>
          </p:txBody>
        </p:sp>
        <p:sp>
          <p:nvSpPr>
            <p:cNvPr id="38" name="Rectangle 35"/>
            <p:cNvSpPr>
              <a:spLocks noChangeArrowheads="1"/>
            </p:cNvSpPr>
            <p:nvPr/>
          </p:nvSpPr>
          <p:spPr bwMode="auto">
            <a:xfrm>
              <a:off x="3025140" y="5304600"/>
              <a:ext cx="1726819" cy="210385"/>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Legacy </a:t>
              </a:r>
              <a:r>
                <a:rPr lang="en-US" sz="1600" kern="0" dirty="0" smtClean="0"/>
                <a:t>Req. Mgmt. </a:t>
              </a:r>
              <a:r>
                <a:rPr lang="en-US" sz="1600" kern="0" dirty="0"/>
                <a:t>Stab.</a:t>
              </a:r>
            </a:p>
          </p:txBody>
        </p:sp>
        <p:sp>
          <p:nvSpPr>
            <p:cNvPr id="39" name="Rectangle 36"/>
            <p:cNvSpPr>
              <a:spLocks noChangeArrowheads="1"/>
            </p:cNvSpPr>
            <p:nvPr/>
          </p:nvSpPr>
          <p:spPr bwMode="auto">
            <a:xfrm>
              <a:off x="4751959" y="5809425"/>
              <a:ext cx="2736850" cy="215900"/>
            </a:xfrm>
            <a:prstGeom prst="rect">
              <a:avLst/>
            </a:prstGeom>
            <a:noFill/>
            <a:ln w="9525">
              <a:solidFill>
                <a:srgbClr val="F49800"/>
              </a:solidFill>
              <a:prstDash val="dash"/>
              <a:miter lim="800000"/>
              <a:headEnd/>
              <a:tailEnd/>
            </a:ln>
          </p:spPr>
          <p:txBody>
            <a:bodyPr wrap="none" anchor="ctr"/>
            <a:lstStyle/>
            <a:p>
              <a:pPr eaLnBrk="1" fontAlgn="auto" hangingPunct="1">
                <a:lnSpc>
                  <a:spcPct val="100000"/>
                </a:lnSpc>
                <a:spcBef>
                  <a:spcPts val="0"/>
                </a:spcBef>
                <a:spcAft>
                  <a:spcPts val="0"/>
                </a:spcAft>
                <a:defRPr/>
              </a:pPr>
              <a:r>
                <a:rPr lang="en-US" sz="1100" kern="0" dirty="0"/>
                <a:t>Future Architecture &amp; Showcase Bid &amp; PM </a:t>
              </a:r>
            </a:p>
          </p:txBody>
        </p:sp>
        <p:sp>
          <p:nvSpPr>
            <p:cNvPr id="40" name="Rectangle 37"/>
            <p:cNvSpPr>
              <a:spLocks noChangeArrowheads="1"/>
            </p:cNvSpPr>
            <p:nvPr/>
          </p:nvSpPr>
          <p:spPr bwMode="auto">
            <a:xfrm>
              <a:off x="2015109" y="3617995"/>
              <a:ext cx="2736850"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PDM Rollouts</a:t>
              </a:r>
            </a:p>
          </p:txBody>
        </p:sp>
        <p:sp>
          <p:nvSpPr>
            <p:cNvPr id="41" name="Rectangle 38"/>
            <p:cNvSpPr>
              <a:spLocks noChangeArrowheads="1"/>
            </p:cNvSpPr>
            <p:nvPr/>
          </p:nvSpPr>
          <p:spPr bwMode="auto">
            <a:xfrm>
              <a:off x="4751959" y="3617995"/>
              <a:ext cx="2738438"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PDM Rollouts</a:t>
              </a:r>
            </a:p>
          </p:txBody>
        </p:sp>
        <p:sp>
          <p:nvSpPr>
            <p:cNvPr id="42" name="Rectangle 39"/>
            <p:cNvSpPr>
              <a:spLocks noChangeArrowheads="1"/>
            </p:cNvSpPr>
            <p:nvPr/>
          </p:nvSpPr>
          <p:spPr bwMode="auto">
            <a:xfrm>
              <a:off x="5686996" y="6348811"/>
              <a:ext cx="1223962" cy="215900"/>
            </a:xfrm>
            <a:prstGeom prst="rect">
              <a:avLst/>
            </a:prstGeom>
            <a:solidFill>
              <a:srgbClr val="F498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New Initiative</a:t>
              </a:r>
            </a:p>
          </p:txBody>
        </p:sp>
        <p:sp>
          <p:nvSpPr>
            <p:cNvPr id="43" name="Rectangle 40"/>
            <p:cNvSpPr>
              <a:spLocks noChangeArrowheads="1"/>
            </p:cNvSpPr>
            <p:nvPr/>
          </p:nvSpPr>
          <p:spPr bwMode="auto">
            <a:xfrm>
              <a:off x="3454972" y="6348811"/>
              <a:ext cx="2160587" cy="215900"/>
            </a:xfrm>
            <a:prstGeom prst="rect">
              <a:avLst/>
            </a:prstGeom>
            <a:solidFill>
              <a:srgbClr val="FDC500"/>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Extension of existing Project</a:t>
              </a:r>
            </a:p>
          </p:txBody>
        </p:sp>
        <p:sp>
          <p:nvSpPr>
            <p:cNvPr id="44" name="Rectangle 41"/>
            <p:cNvSpPr>
              <a:spLocks noChangeArrowheads="1"/>
            </p:cNvSpPr>
            <p:nvPr/>
          </p:nvSpPr>
          <p:spPr bwMode="auto">
            <a:xfrm>
              <a:off x="2015109" y="6348811"/>
              <a:ext cx="1368425" cy="215900"/>
            </a:xfrm>
            <a:prstGeom prst="rect">
              <a:avLst/>
            </a:prstGeom>
            <a:solidFill>
              <a:srgbClr val="939598"/>
            </a:solidFill>
            <a:ln w="9525">
              <a:noFill/>
              <a:miter lim="800000"/>
              <a:headEnd/>
              <a:tailEnd/>
            </a:ln>
          </p:spPr>
          <p:txBody>
            <a:bodyPr wrap="none" anchor="ctr"/>
            <a:lstStyle/>
            <a:p>
              <a:pPr eaLnBrk="1" fontAlgn="auto" hangingPunct="1">
                <a:lnSpc>
                  <a:spcPct val="100000"/>
                </a:lnSpc>
                <a:spcBef>
                  <a:spcPts val="0"/>
                </a:spcBef>
                <a:spcAft>
                  <a:spcPts val="0"/>
                </a:spcAft>
                <a:defRPr/>
              </a:pPr>
              <a:r>
                <a:rPr lang="en-US" sz="1600" kern="0" dirty="0"/>
                <a:t>Existing Project</a:t>
              </a:r>
            </a:p>
          </p:txBody>
        </p:sp>
      </p:grpSp>
    </p:spTree>
    <p:extLst>
      <p:ext uri="{BB962C8B-B14F-4D97-AF65-F5344CB8AC3E}">
        <p14:creationId xmlns:p14="http://schemas.microsoft.com/office/powerpoint/2010/main" val="335875465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6050" cy="535531"/>
          </a:xfrm>
        </p:spPr>
        <p:txBody>
          <a:bodyPr/>
          <a:lstStyle/>
          <a:p>
            <a:r>
              <a:rPr lang="en-US" dirty="0" smtClean="0"/>
              <a:t>Adopt </a:t>
            </a:r>
            <a:r>
              <a:rPr lang="en-US" dirty="0" smtClean="0"/>
              <a:t>“Mode 2” Opportunities and Expand Appropriately</a:t>
            </a:r>
            <a:endParaRPr lang="en-US" dirty="0"/>
          </a:p>
        </p:txBody>
      </p:sp>
      <p:grpSp>
        <p:nvGrpSpPr>
          <p:cNvPr id="9" name="Group 8"/>
          <p:cNvGrpSpPr/>
          <p:nvPr/>
        </p:nvGrpSpPr>
        <p:grpSpPr>
          <a:xfrm>
            <a:off x="38351" y="3000838"/>
            <a:ext cx="11317340" cy="1635760"/>
            <a:chOff x="396240" y="2936240"/>
            <a:chExt cx="13035280" cy="1239520"/>
          </a:xfrm>
        </p:grpSpPr>
        <p:sp>
          <p:nvSpPr>
            <p:cNvPr id="5" name="Chevron 4"/>
            <p:cNvSpPr/>
            <p:nvPr/>
          </p:nvSpPr>
          <p:spPr bwMode="auto">
            <a:xfrm>
              <a:off x="396240" y="2936240"/>
              <a:ext cx="3525520" cy="1239520"/>
            </a:xfrm>
            <a:prstGeom prst="chevron">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6" name="Chevron 5"/>
            <p:cNvSpPr/>
            <p:nvPr/>
          </p:nvSpPr>
          <p:spPr bwMode="auto">
            <a:xfrm>
              <a:off x="3566160" y="2936240"/>
              <a:ext cx="3525520" cy="1239520"/>
            </a:xfrm>
            <a:prstGeom prst="chevron">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7" name="Chevron 6"/>
            <p:cNvSpPr/>
            <p:nvPr/>
          </p:nvSpPr>
          <p:spPr bwMode="auto">
            <a:xfrm>
              <a:off x="6736080" y="2936240"/>
              <a:ext cx="3525520" cy="1239520"/>
            </a:xfrm>
            <a:prstGeom prst="chevron">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8" name="Chevron 7"/>
            <p:cNvSpPr/>
            <p:nvPr/>
          </p:nvSpPr>
          <p:spPr bwMode="auto">
            <a:xfrm>
              <a:off x="9906000" y="2936240"/>
              <a:ext cx="3525520" cy="1239520"/>
            </a:xfrm>
            <a:prstGeom prst="chevron">
              <a:avLst/>
            </a:prstGeom>
            <a:solidFill>
              <a:srgbClr val="6E96D5"/>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grpSp>
      <p:sp>
        <p:nvSpPr>
          <p:cNvPr id="10" name="TextBox 9"/>
          <p:cNvSpPr txBox="1"/>
          <p:nvPr/>
        </p:nvSpPr>
        <p:spPr>
          <a:xfrm>
            <a:off x="1017840" y="3495553"/>
            <a:ext cx="1770926" cy="646331"/>
          </a:xfrm>
          <a:prstGeom prst="rect">
            <a:avLst/>
          </a:prstGeom>
          <a:noFill/>
        </p:spPr>
        <p:txBody>
          <a:bodyPr wrap="square" rtlCol="0">
            <a:spAutoFit/>
          </a:bodyPr>
          <a:lstStyle/>
          <a:p>
            <a:r>
              <a:rPr lang="en-US" sz="4000" b="1" dirty="0" smtClean="0">
                <a:solidFill>
                  <a:schemeClr val="bg1"/>
                </a:solidFill>
              </a:rPr>
              <a:t>Pilot</a:t>
            </a:r>
            <a:endParaRPr lang="en-US" sz="4000" b="1" dirty="0">
              <a:solidFill>
                <a:schemeClr val="bg1"/>
              </a:solidFill>
            </a:endParaRPr>
          </a:p>
        </p:txBody>
      </p:sp>
      <p:sp>
        <p:nvSpPr>
          <p:cNvPr id="11" name="TextBox 10"/>
          <p:cNvSpPr txBox="1"/>
          <p:nvPr/>
        </p:nvSpPr>
        <p:spPr>
          <a:xfrm>
            <a:off x="3626810" y="3495553"/>
            <a:ext cx="2048875" cy="646331"/>
          </a:xfrm>
          <a:prstGeom prst="rect">
            <a:avLst/>
          </a:prstGeom>
          <a:noFill/>
        </p:spPr>
        <p:txBody>
          <a:bodyPr wrap="square" rtlCol="0">
            <a:spAutoFit/>
          </a:bodyPr>
          <a:lstStyle/>
          <a:p>
            <a:r>
              <a:rPr lang="en-US" sz="4000" b="1" dirty="0" smtClean="0">
                <a:solidFill>
                  <a:schemeClr val="bg1"/>
                </a:solidFill>
              </a:rPr>
              <a:t>Certify</a:t>
            </a:r>
            <a:endParaRPr lang="en-US" sz="4000" b="1" dirty="0">
              <a:solidFill>
                <a:schemeClr val="bg1"/>
              </a:solidFill>
            </a:endParaRPr>
          </a:p>
        </p:txBody>
      </p:sp>
      <p:sp>
        <p:nvSpPr>
          <p:cNvPr id="12" name="TextBox 11"/>
          <p:cNvSpPr txBox="1"/>
          <p:nvPr/>
        </p:nvSpPr>
        <p:spPr>
          <a:xfrm>
            <a:off x="6451420" y="3495553"/>
            <a:ext cx="1770926" cy="646331"/>
          </a:xfrm>
          <a:prstGeom prst="rect">
            <a:avLst/>
          </a:prstGeom>
          <a:noFill/>
        </p:spPr>
        <p:txBody>
          <a:bodyPr wrap="square" rtlCol="0">
            <a:spAutoFit/>
          </a:bodyPr>
          <a:lstStyle/>
          <a:p>
            <a:r>
              <a:rPr lang="en-US" sz="4000" b="1" dirty="0" smtClean="0">
                <a:solidFill>
                  <a:schemeClr val="bg1"/>
                </a:solidFill>
              </a:rPr>
              <a:t>Adopt</a:t>
            </a:r>
            <a:endParaRPr lang="en-US" sz="4000" b="1" dirty="0">
              <a:solidFill>
                <a:schemeClr val="bg1"/>
              </a:solidFill>
            </a:endParaRPr>
          </a:p>
        </p:txBody>
      </p:sp>
      <p:sp>
        <p:nvSpPr>
          <p:cNvPr id="13" name="TextBox 12"/>
          <p:cNvSpPr txBox="1"/>
          <p:nvPr/>
        </p:nvSpPr>
        <p:spPr>
          <a:xfrm>
            <a:off x="8518967" y="3495553"/>
            <a:ext cx="2885879" cy="646331"/>
          </a:xfrm>
          <a:prstGeom prst="rect">
            <a:avLst/>
          </a:prstGeom>
          <a:noFill/>
        </p:spPr>
        <p:txBody>
          <a:bodyPr wrap="square" rtlCol="0">
            <a:spAutoFit/>
          </a:bodyPr>
          <a:lstStyle/>
          <a:p>
            <a:r>
              <a:rPr lang="en-US" sz="4000" b="1" dirty="0" smtClean="0">
                <a:solidFill>
                  <a:schemeClr val="bg1"/>
                </a:solidFill>
              </a:rPr>
              <a:t>Scale</a:t>
            </a:r>
            <a:endParaRPr lang="en-US" sz="4000" b="1" dirty="0">
              <a:solidFill>
                <a:schemeClr val="bg1"/>
              </a:solidFill>
            </a:endParaRPr>
          </a:p>
        </p:txBody>
      </p:sp>
    </p:spTree>
    <p:extLst>
      <p:ext uri="{BB962C8B-B14F-4D97-AF65-F5344CB8AC3E}">
        <p14:creationId xmlns:p14="http://schemas.microsoft.com/office/powerpoint/2010/main" val="37439333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169" t="7172" r="4959" b="1201"/>
          <a:stretch/>
        </p:blipFill>
        <p:spPr>
          <a:xfrm>
            <a:off x="1943101" y="1272809"/>
            <a:ext cx="7675684" cy="4695092"/>
          </a:xfrm>
          <a:prstGeom prst="rect">
            <a:avLst/>
          </a:prstGeom>
        </p:spPr>
      </p:pic>
      <p:sp>
        <p:nvSpPr>
          <p:cNvPr id="2" name="Title 1"/>
          <p:cNvSpPr>
            <a:spLocks noGrp="1"/>
          </p:cNvSpPr>
          <p:nvPr>
            <p:ph type="title"/>
          </p:nvPr>
        </p:nvSpPr>
        <p:spPr>
          <a:xfrm>
            <a:off x="304800" y="228600"/>
            <a:ext cx="11576050" cy="978729"/>
          </a:xfrm>
        </p:spPr>
        <p:txBody>
          <a:bodyPr/>
          <a:lstStyle/>
          <a:p>
            <a:r>
              <a:rPr lang="en-US" dirty="0" smtClean="0"/>
              <a:t>Change Management Is Key to Achieving Each</a:t>
            </a:r>
            <a:br>
              <a:rPr lang="en-US" dirty="0" smtClean="0"/>
            </a:br>
            <a:r>
              <a:rPr lang="en-US" dirty="0" smtClean="0"/>
              <a:t>Maturity Level</a:t>
            </a:r>
            <a:endParaRPr lang="en-US" dirty="0"/>
          </a:p>
        </p:txBody>
      </p:sp>
    </p:spTree>
    <p:extLst>
      <p:ext uri="{BB962C8B-B14F-4D97-AF65-F5344CB8AC3E}">
        <p14:creationId xmlns:p14="http://schemas.microsoft.com/office/powerpoint/2010/main" val="3675002761"/>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169" t="7172" r="4959" b="1201"/>
          <a:stretch/>
        </p:blipFill>
        <p:spPr>
          <a:xfrm>
            <a:off x="1943101" y="1272809"/>
            <a:ext cx="7675684" cy="4695092"/>
          </a:xfrm>
          <a:prstGeom prst="rect">
            <a:avLst/>
          </a:prstGeom>
        </p:spPr>
      </p:pic>
      <p:sp>
        <p:nvSpPr>
          <p:cNvPr id="2" name="Title 1"/>
          <p:cNvSpPr>
            <a:spLocks noGrp="1"/>
          </p:cNvSpPr>
          <p:nvPr>
            <p:ph type="title"/>
          </p:nvPr>
        </p:nvSpPr>
        <p:spPr>
          <a:xfrm>
            <a:off x="304800" y="228600"/>
            <a:ext cx="11576050" cy="978729"/>
          </a:xfrm>
        </p:spPr>
        <p:txBody>
          <a:bodyPr/>
          <a:lstStyle/>
          <a:p>
            <a:r>
              <a:rPr lang="en-US" dirty="0" smtClean="0"/>
              <a:t>Change Management Is Key to Achieving Each</a:t>
            </a:r>
            <a:br>
              <a:rPr lang="en-US" dirty="0" smtClean="0"/>
            </a:br>
            <a:r>
              <a:rPr lang="en-US" dirty="0" smtClean="0"/>
              <a:t>Maturity Level</a:t>
            </a:r>
            <a:endParaRPr lang="en-US" dirty="0"/>
          </a:p>
        </p:txBody>
      </p:sp>
      <p:sp>
        <p:nvSpPr>
          <p:cNvPr id="3" name="Rectangle 2"/>
          <p:cNvSpPr/>
          <p:nvPr/>
        </p:nvSpPr>
        <p:spPr bwMode="auto">
          <a:xfrm>
            <a:off x="1648918" y="1272809"/>
            <a:ext cx="8379502" cy="5083021"/>
          </a:xfrm>
          <a:prstGeom prst="rect">
            <a:avLst/>
          </a:prstGeom>
          <a:solidFill>
            <a:schemeClr val="bg1">
              <a:alpha val="85000"/>
            </a:schemeClr>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6" name="Text Placeholder 2"/>
          <p:cNvSpPr txBox="1">
            <a:spLocks/>
          </p:cNvSpPr>
          <p:nvPr/>
        </p:nvSpPr>
        <p:spPr bwMode="gray">
          <a:xfrm>
            <a:off x="409732" y="1475465"/>
            <a:ext cx="11576050" cy="4554536"/>
          </a:xfrm>
          <a:prstGeom prst="rect">
            <a:avLst/>
          </a:prstGeom>
        </p:spPr>
        <p:txBody>
          <a:bodyPr vert="horz" lIns="0" tIns="0" rIns="45720" bIns="0" rtlCol="0">
            <a:noAutofit/>
          </a:bodyPr>
          <a:lstStyle>
            <a:lvl1pPr marL="274306" marR="0" indent="-274306" algn="l" rtl="0" eaLnBrk="1" fontAlgn="base" hangingPunct="1">
              <a:lnSpc>
                <a:spcPct val="100000"/>
              </a:lnSpc>
              <a:spcBef>
                <a:spcPts val="0"/>
              </a:spcBef>
              <a:spcAft>
                <a:spcPts val="1200"/>
              </a:spcAft>
              <a:buClr>
                <a:srgbClr val="00529B"/>
              </a:buClr>
              <a:buSzPct val="90000"/>
              <a:buFont typeface="Wingdings" panose="05000000000000000000" pitchFamily="2" charset="2"/>
              <a:buChar char="§"/>
              <a:defRPr lang="en-US" sz="2800" dirty="0" smtClean="0">
                <a:solidFill>
                  <a:schemeClr val="tx1"/>
                </a:solidFill>
                <a:latin typeface="+mn-lt"/>
                <a:ea typeface="+mn-ea"/>
                <a:cs typeface="+mn-cs"/>
              </a:defRPr>
            </a:lvl1pPr>
            <a:lvl2pPr marL="640080" marR="0" indent="-274320" algn="l" rtl="0" eaLnBrk="1" fontAlgn="base" hangingPunct="1">
              <a:lnSpc>
                <a:spcPct val="100000"/>
              </a:lnSpc>
              <a:spcBef>
                <a:spcPts val="0"/>
              </a:spcBef>
              <a:spcAft>
                <a:spcPts val="1200"/>
              </a:spcAft>
              <a:buClrTx/>
              <a:buSzPct val="90000"/>
              <a:buFont typeface="Arial" panose="020B0604020202020204" pitchFamily="34" charset="0"/>
              <a:buChar char="–"/>
              <a:tabLst/>
              <a:defRPr lang="en-US" sz="2400" dirty="0" smtClean="0">
                <a:solidFill>
                  <a:schemeClr val="tx1"/>
                </a:solidFill>
                <a:latin typeface="+mn-lt"/>
                <a:ea typeface="+mn-ea"/>
                <a:cs typeface="+mn-cs"/>
              </a:defRPr>
            </a:lvl2pPr>
            <a:lvl3pPr marL="91440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3pPr>
            <a:lvl4pPr marL="1234440" marR="0" indent="-274320" algn="l" rtl="0" eaLnBrk="1" fontAlgn="base" hangingPunct="1">
              <a:lnSpc>
                <a:spcPct val="100000"/>
              </a:lnSpc>
              <a:spcBef>
                <a:spcPts val="0"/>
              </a:spcBef>
              <a:spcAft>
                <a:spcPts val="1200"/>
              </a:spcAft>
              <a:buClrTx/>
              <a:buSzPct val="90000"/>
              <a:buFont typeface="Arial" panose="020B0604020202020204" pitchFamily="34" charset="0"/>
              <a:buChar char="–"/>
              <a:defRPr lang="en-US" sz="2200" baseline="0" dirty="0" smtClean="0">
                <a:solidFill>
                  <a:schemeClr val="tx1"/>
                </a:solidFill>
                <a:latin typeface="+mn-lt"/>
                <a:ea typeface="+mn-ea"/>
                <a:cs typeface="+mn-cs"/>
              </a:defRPr>
            </a:lvl4pPr>
            <a:lvl5pPr marL="1508760" marR="0" indent="-274320" algn="l" rtl="0" eaLnBrk="1" fontAlgn="base" hangingPunct="1">
              <a:lnSpc>
                <a:spcPct val="100000"/>
              </a:lnSpc>
              <a:spcBef>
                <a:spcPts val="0"/>
              </a:spcBef>
              <a:spcAft>
                <a:spcPts val="1200"/>
              </a:spcAft>
              <a:buClrTx/>
              <a:buSzPct val="90000"/>
              <a:buFont typeface="Wingdings" panose="05000000000000000000" pitchFamily="2" charset="2"/>
              <a:buChar char="§"/>
              <a:defRPr lang="en-US" sz="2200" dirty="0" smtClean="0">
                <a:solidFill>
                  <a:schemeClr val="tx1"/>
                </a:solidFill>
                <a:latin typeface="+mn-lt"/>
                <a:ea typeface="+mn-ea"/>
                <a:cs typeface="+mn-cs"/>
              </a:defRPr>
            </a:lvl5pPr>
            <a:lvl6pPr marL="1954115"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293"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471"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648" indent="-173030"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a:lstStyle>
          <a:p>
            <a:r>
              <a:rPr lang="en-US" kern="0" dirty="0" smtClean="0"/>
              <a:t>Executives must lead change</a:t>
            </a:r>
          </a:p>
          <a:p>
            <a:r>
              <a:rPr lang="en-US" kern="0" dirty="0" smtClean="0"/>
              <a:t>Empower the agents of change</a:t>
            </a:r>
          </a:p>
          <a:p>
            <a:r>
              <a:rPr lang="en-US" kern="0" dirty="0" smtClean="0"/>
              <a:t>Recruit the influencers</a:t>
            </a:r>
          </a:p>
          <a:p>
            <a:r>
              <a:rPr lang="en-US" kern="0" dirty="0" smtClean="0"/>
              <a:t>Educate the organization</a:t>
            </a:r>
          </a:p>
          <a:p>
            <a:r>
              <a:rPr lang="en-US" kern="0" dirty="0" smtClean="0"/>
              <a:t>Focus on changes that matter most</a:t>
            </a:r>
          </a:p>
          <a:p>
            <a:r>
              <a:rPr lang="en-US" kern="0" dirty="0" smtClean="0"/>
              <a:t>Eliminate conflicting commitments</a:t>
            </a:r>
            <a:endParaRPr lang="en-US" kern="0" dirty="0"/>
          </a:p>
        </p:txBody>
      </p:sp>
    </p:spTree>
    <p:extLst>
      <p:ext uri="{BB962C8B-B14F-4D97-AF65-F5344CB8AC3E}">
        <p14:creationId xmlns:p14="http://schemas.microsoft.com/office/powerpoint/2010/main" val="10863146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8"/>
          <p:cNvSpPr>
            <a:spLocks noGrp="1" noChangeArrowheads="1"/>
          </p:cNvSpPr>
          <p:nvPr>
            <p:ph type="title"/>
          </p:nvPr>
        </p:nvSpPr>
        <p:spPr/>
        <p:txBody>
          <a:bodyPr/>
          <a:lstStyle/>
          <a:p>
            <a:r>
              <a:rPr lang="en-US" dirty="0" smtClean="0"/>
              <a:t>Key Issues</a:t>
            </a:r>
            <a:endParaRPr lang="en-US" dirty="0" smtClean="0"/>
          </a:p>
        </p:txBody>
      </p:sp>
      <p:sp>
        <p:nvSpPr>
          <p:cNvPr id="6148" name="Rectangle 19"/>
          <p:cNvSpPr>
            <a:spLocks noGrp="1" noChangeArrowheads="1"/>
          </p:cNvSpPr>
          <p:nvPr>
            <p:ph type="body" sz="quarter" idx="10"/>
          </p:nvPr>
        </p:nvSpPr>
        <p:spPr/>
        <p:txBody>
          <a:bodyPr/>
          <a:lstStyle/>
          <a:p>
            <a:pPr lvl="0"/>
            <a:r>
              <a:rPr lang="en-US" dirty="0"/>
              <a:t>What business trends are shaping </a:t>
            </a:r>
            <a:r>
              <a:rPr lang="en-US" dirty="0" smtClean="0"/>
              <a:t>the need for </a:t>
            </a:r>
            <a:r>
              <a:rPr lang="en-US" dirty="0"/>
              <a:t>next generation </a:t>
            </a:r>
            <a:r>
              <a:rPr lang="en-US" dirty="0" smtClean="0"/>
              <a:t>MBSE?</a:t>
            </a:r>
          </a:p>
          <a:p>
            <a:pPr lvl="0"/>
            <a:r>
              <a:rPr lang="en-US" dirty="0">
                <a:solidFill>
                  <a:schemeClr val="bg1">
                    <a:lumMod val="75000"/>
                  </a:schemeClr>
                </a:solidFill>
              </a:rPr>
              <a:t>What key technology trends </a:t>
            </a:r>
            <a:r>
              <a:rPr lang="en-US" dirty="0" smtClean="0">
                <a:solidFill>
                  <a:schemeClr val="bg1">
                    <a:lumMod val="75000"/>
                  </a:schemeClr>
                </a:solidFill>
              </a:rPr>
              <a:t>shape new </a:t>
            </a:r>
            <a:r>
              <a:rPr lang="en-US" dirty="0">
                <a:solidFill>
                  <a:schemeClr val="bg1">
                    <a:lumMod val="75000"/>
                  </a:schemeClr>
                </a:solidFill>
              </a:rPr>
              <a:t>MBSE opportunities and </a:t>
            </a:r>
            <a:r>
              <a:rPr lang="en-US" dirty="0" smtClean="0">
                <a:solidFill>
                  <a:schemeClr val="bg1">
                    <a:lumMod val="75000"/>
                  </a:schemeClr>
                </a:solidFill>
              </a:rPr>
              <a:t>risks?</a:t>
            </a:r>
          </a:p>
          <a:p>
            <a:pPr lvl="0"/>
            <a:r>
              <a:rPr lang="en-US" dirty="0">
                <a:solidFill>
                  <a:schemeClr val="bg1">
                    <a:lumMod val="75000"/>
                  </a:schemeClr>
                </a:solidFill>
              </a:rPr>
              <a:t>How </a:t>
            </a:r>
            <a:r>
              <a:rPr lang="en-US" dirty="0" smtClean="0">
                <a:solidFill>
                  <a:schemeClr val="bg1">
                    <a:lumMod val="75000"/>
                  </a:schemeClr>
                </a:solidFill>
              </a:rPr>
              <a:t>can </a:t>
            </a:r>
            <a:r>
              <a:rPr lang="en-US" dirty="0">
                <a:solidFill>
                  <a:schemeClr val="bg1">
                    <a:lumMod val="75000"/>
                  </a:schemeClr>
                </a:solidFill>
              </a:rPr>
              <a:t>manufacturers navigate the </a:t>
            </a:r>
            <a:r>
              <a:rPr lang="en-US" dirty="0" smtClean="0">
                <a:solidFill>
                  <a:schemeClr val="bg1">
                    <a:lumMod val="75000"/>
                  </a:schemeClr>
                </a:solidFill>
              </a:rPr>
              <a:t>opportunities and risks of MBSE?</a:t>
            </a:r>
          </a:p>
          <a:p>
            <a:pPr lvl="0"/>
            <a:endParaRPr lang="en-US" dirty="0">
              <a:solidFill>
                <a:srgbClr val="B2B2B2"/>
              </a:solidFill>
            </a:endParaRPr>
          </a:p>
        </p:txBody>
      </p:sp>
    </p:spTree>
    <p:extLst>
      <p:ext uri="{BB962C8B-B14F-4D97-AF65-F5344CB8AC3E}">
        <p14:creationId xmlns:p14="http://schemas.microsoft.com/office/powerpoint/2010/main" val="1549085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8"/>
          <p:cNvSpPr>
            <a:spLocks noGrp="1" noChangeArrowheads="1"/>
          </p:cNvSpPr>
          <p:nvPr>
            <p:ph type="title"/>
          </p:nvPr>
        </p:nvSpPr>
        <p:spPr/>
        <p:txBody>
          <a:bodyPr/>
          <a:lstStyle/>
          <a:p>
            <a:r>
              <a:rPr lang="en-US" dirty="0" smtClean="0"/>
              <a:t>Summary</a:t>
            </a:r>
            <a:endParaRPr lang="en-US" dirty="0" smtClean="0"/>
          </a:p>
        </p:txBody>
      </p:sp>
      <p:sp>
        <p:nvSpPr>
          <p:cNvPr id="6148" name="Rectangle 19"/>
          <p:cNvSpPr>
            <a:spLocks noGrp="1" noChangeArrowheads="1"/>
          </p:cNvSpPr>
          <p:nvPr>
            <p:ph type="body" sz="quarter" idx="4294967295"/>
          </p:nvPr>
        </p:nvSpPr>
        <p:spPr>
          <a:xfrm>
            <a:off x="304800" y="1325564"/>
            <a:ext cx="11576050" cy="4554536"/>
          </a:xfrm>
          <a:prstGeom prst="rect">
            <a:avLst/>
          </a:prstGeom>
        </p:spPr>
        <p:txBody>
          <a:bodyPr/>
          <a:lstStyle/>
          <a:p>
            <a:pPr lvl="0"/>
            <a:r>
              <a:rPr lang="en-US" dirty="0"/>
              <a:t>What business trends are shaping </a:t>
            </a:r>
            <a:r>
              <a:rPr lang="en-US" dirty="0" smtClean="0"/>
              <a:t>the need for </a:t>
            </a:r>
            <a:r>
              <a:rPr lang="en-US" dirty="0"/>
              <a:t>next generation </a:t>
            </a:r>
            <a:r>
              <a:rPr lang="en-US" dirty="0" smtClean="0"/>
              <a:t>MBSE?</a:t>
            </a:r>
          </a:p>
          <a:p>
            <a:pPr lvl="1"/>
            <a:r>
              <a:rPr lang="en-US" dirty="0" smtClean="0"/>
              <a:t>“Market-of-one”, Next-generation products, Digital  business</a:t>
            </a:r>
          </a:p>
          <a:p>
            <a:r>
              <a:rPr lang="en-US" dirty="0" smtClean="0"/>
              <a:t>What </a:t>
            </a:r>
            <a:r>
              <a:rPr lang="en-US" dirty="0"/>
              <a:t>key technology trends </a:t>
            </a:r>
            <a:r>
              <a:rPr lang="en-US" dirty="0" smtClean="0"/>
              <a:t>are shaping MBSE capabilities and thinking?</a:t>
            </a:r>
          </a:p>
          <a:p>
            <a:pPr lvl="1"/>
            <a:r>
              <a:rPr lang="en-US" dirty="0" smtClean="0"/>
              <a:t>Platform strategies, Internet-of-things, Digital twins</a:t>
            </a:r>
          </a:p>
          <a:p>
            <a:pPr lvl="0"/>
            <a:r>
              <a:rPr lang="en-US" dirty="0"/>
              <a:t>How </a:t>
            </a:r>
            <a:r>
              <a:rPr lang="en-US" dirty="0" smtClean="0"/>
              <a:t>can </a:t>
            </a:r>
            <a:r>
              <a:rPr lang="en-US" dirty="0"/>
              <a:t>manufacturers navigate the </a:t>
            </a:r>
            <a:r>
              <a:rPr lang="en-US" dirty="0" smtClean="0"/>
              <a:t>opportunities and risks of MBSE?</a:t>
            </a:r>
          </a:p>
          <a:p>
            <a:pPr lvl="1"/>
            <a:r>
              <a:rPr lang="en-US" dirty="0" smtClean="0"/>
              <a:t>Adaptive emergent thinking, Bi-modal practices, Exploiting change accelerators</a:t>
            </a:r>
            <a:endParaRPr lang="en-US" dirty="0"/>
          </a:p>
        </p:txBody>
      </p:sp>
    </p:spTree>
    <p:extLst>
      <p:ext uri="{BB962C8B-B14F-4D97-AF65-F5344CB8AC3E}">
        <p14:creationId xmlns:p14="http://schemas.microsoft.com/office/powerpoint/2010/main" val="38890358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 12 CEO Business Priorities</a:t>
            </a:r>
            <a:endParaRPr lang="en-US" dirty="0"/>
          </a:p>
        </p:txBody>
      </p:sp>
      <p:pic>
        <p:nvPicPr>
          <p:cNvPr id="4" name="Picture 3"/>
          <p:cNvPicPr>
            <a:picLocks noChangeAspect="1"/>
          </p:cNvPicPr>
          <p:nvPr/>
        </p:nvPicPr>
        <p:blipFill>
          <a:blip r:embed="rId2"/>
          <a:stretch>
            <a:fillRect/>
          </a:stretch>
        </p:blipFill>
        <p:spPr>
          <a:xfrm>
            <a:off x="1017037" y="968119"/>
            <a:ext cx="9414587" cy="5343677"/>
          </a:xfrm>
          <a:prstGeom prst="rect">
            <a:avLst/>
          </a:prstGeom>
        </p:spPr>
      </p:pic>
    </p:spTree>
    <p:extLst>
      <p:ext uri="{BB962C8B-B14F-4D97-AF65-F5344CB8AC3E}">
        <p14:creationId xmlns:p14="http://schemas.microsoft.com/office/powerpoint/2010/main" val="219857707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 to These Challenges to Gain Executive Attention</a:t>
            </a:r>
            <a:endParaRPr lang="en-US" dirty="0"/>
          </a:p>
        </p:txBody>
      </p:sp>
      <p:pic>
        <p:nvPicPr>
          <p:cNvPr id="5" name="Picture 4"/>
          <p:cNvPicPr>
            <a:picLocks noChangeAspect="1"/>
          </p:cNvPicPr>
          <p:nvPr/>
        </p:nvPicPr>
        <p:blipFill>
          <a:blip r:embed="rId2"/>
          <a:stretch>
            <a:fillRect/>
          </a:stretch>
        </p:blipFill>
        <p:spPr>
          <a:xfrm>
            <a:off x="1324947" y="905036"/>
            <a:ext cx="8578335" cy="5686839"/>
          </a:xfrm>
          <a:prstGeom prst="rect">
            <a:avLst/>
          </a:prstGeom>
        </p:spPr>
      </p:pic>
    </p:spTree>
    <p:extLst>
      <p:ext uri="{BB962C8B-B14F-4D97-AF65-F5344CB8AC3E}">
        <p14:creationId xmlns:p14="http://schemas.microsoft.com/office/powerpoint/2010/main" val="377870001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6050" cy="978729"/>
          </a:xfrm>
        </p:spPr>
        <p:txBody>
          <a:bodyPr/>
          <a:lstStyle/>
          <a:p>
            <a:r>
              <a:rPr lang="en-US" dirty="0" smtClean="0"/>
              <a:t>External Macro Trends That Keep Executives Awake at Night!</a:t>
            </a:r>
            <a:endParaRPr lang="en-US" dirty="0"/>
          </a:p>
        </p:txBody>
      </p:sp>
      <p:grpSp>
        <p:nvGrpSpPr>
          <p:cNvPr id="5" name="Group 4"/>
          <p:cNvGrpSpPr/>
          <p:nvPr/>
        </p:nvGrpSpPr>
        <p:grpSpPr>
          <a:xfrm>
            <a:off x="3288991" y="740664"/>
            <a:ext cx="5897880" cy="6020017"/>
            <a:chOff x="3115255" y="0"/>
            <a:chExt cx="5897880" cy="6020017"/>
          </a:xfrm>
        </p:grpSpPr>
        <p:sp>
          <p:nvSpPr>
            <p:cNvPr id="6" name="Rectangle 5"/>
            <p:cNvSpPr/>
            <p:nvPr/>
          </p:nvSpPr>
          <p:spPr bwMode="auto">
            <a:xfrm>
              <a:off x="3115255" y="0"/>
              <a:ext cx="5897880" cy="6020017"/>
            </a:xfrm>
            <a:prstGeom prst="rect">
              <a:avLst/>
            </a:prstGeom>
            <a:solidFill>
              <a:schemeClr val="bg1"/>
            </a:solidFill>
            <a:ln w="6350" cap="flat" cmpd="sng" algn="ctr">
              <a:solidFill>
                <a:schemeClr val="bg1">
                  <a:lumMod val="7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smtClean="0">
                <a:ln>
                  <a:noFill/>
                </a:ln>
                <a:solidFill>
                  <a:schemeClr val="bg1"/>
                </a:solidFill>
                <a:effectLst/>
                <a:latin typeface="Arial" charset="0"/>
              </a:endParaRPr>
            </a:p>
          </p:txBody>
        </p:sp>
        <p:sp>
          <p:nvSpPr>
            <p:cNvPr id="7" name="Rectangle 6"/>
            <p:cNvSpPr/>
            <p:nvPr/>
          </p:nvSpPr>
          <p:spPr>
            <a:xfrm>
              <a:off x="7916354" y="5816884"/>
              <a:ext cx="1058944" cy="203133"/>
            </a:xfrm>
            <a:prstGeom prst="rect">
              <a:avLst/>
            </a:prstGeom>
          </p:spPr>
          <p:txBody>
            <a:bodyPr wrap="none" lIns="45720" rIns="45720" anchor="t">
              <a:spAutoFit/>
            </a:bodyPr>
            <a:lstStyle/>
            <a:p>
              <a:pPr marL="0" marR="0" algn="r">
                <a:spcBef>
                  <a:spcPts val="0"/>
                </a:spcBef>
                <a:spcAft>
                  <a:spcPts val="0"/>
                </a:spcAft>
              </a:pPr>
              <a:r>
                <a:rPr lang="en-US" sz="800" dirty="0">
                  <a:solidFill>
                    <a:srgbClr val="7F7F7F"/>
                  </a:solidFill>
                  <a:latin typeface="Arial" panose="020B0604020202020204" pitchFamily="34" charset="0"/>
                  <a:ea typeface="Calibri" panose="020F0502020204030204" pitchFamily="34" charset="0"/>
                  <a:cs typeface="Times New Roman" panose="02020603050405020304" pitchFamily="18" charset="0"/>
                </a:rPr>
                <a:t>© </a:t>
              </a:r>
              <a:r>
                <a:rPr lang="en-US" sz="800" dirty="0" smtClean="0">
                  <a:solidFill>
                    <a:srgbClr val="7F7F7F"/>
                  </a:solidFill>
                  <a:latin typeface="Arial" panose="020B0604020202020204" pitchFamily="34" charset="0"/>
                  <a:ea typeface="Calibri" panose="020F0502020204030204" pitchFamily="34" charset="0"/>
                  <a:cs typeface="Times New Roman" panose="02020603050405020304" pitchFamily="18" charset="0"/>
                </a:rPr>
                <a:t>2017 </a:t>
              </a:r>
              <a:r>
                <a:rPr lang="en-US" sz="800" dirty="0">
                  <a:solidFill>
                    <a:srgbClr val="7F7F7F"/>
                  </a:solidFill>
                  <a:latin typeface="Arial" panose="020B0604020202020204" pitchFamily="34" charset="0"/>
                  <a:ea typeface="Calibri" panose="020F0502020204030204" pitchFamily="34" charset="0"/>
                  <a:cs typeface="Times New Roman" panose="02020603050405020304" pitchFamily="18" charset="0"/>
                </a:rPr>
                <a:t>Gartner, Inc. </a:t>
              </a:r>
              <a:endParaRPr lang="en-US" sz="1100" dirty="0">
                <a:solidFill>
                  <a:srgbClr val="7F7F7F"/>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3115255" y="5584538"/>
              <a:ext cx="5852160" cy="247247"/>
            </a:xfrm>
            <a:prstGeom prst="rect">
              <a:avLst/>
            </a:prstGeom>
          </p:spPr>
          <p:txBody>
            <a:bodyPr wrap="square" lIns="91440" tIns="0" rIns="91440" bIns="0" anchor="b">
              <a:spAutoFit/>
            </a:bodyPr>
            <a:lstStyle>
              <a:defPPr>
                <a:defRPr lang="en-US"/>
              </a:defPPr>
              <a:lvl1pPr algn="l">
                <a:spcBef>
                  <a:spcPts val="0"/>
                </a:spcBef>
                <a:spcAft>
                  <a:spcPts val="200"/>
                </a:spcAft>
                <a:defRPr sz="800">
                  <a:solidFill>
                    <a:srgbClr val="FFFFFF">
                      <a:lumMod val="50000"/>
                    </a:srgbClr>
                  </a:solidFill>
                  <a:latin typeface="Arial" panose="020B0604020202020204" pitchFamily="34" charset="0"/>
                  <a:cs typeface="Arial" panose="020B0604020202020204" pitchFamily="34" charset="0"/>
                </a:defRPr>
              </a:lvl1pPr>
            </a:lstStyle>
            <a:p>
              <a:r>
                <a:rPr lang="en-US" dirty="0">
                  <a:solidFill>
                    <a:prstClr val="white">
                      <a:lumMod val="50000"/>
                    </a:prstClr>
                  </a:solidFill>
                </a:rPr>
                <a:t>"What are the two most important external macro trends shaping your business strategy?" </a:t>
              </a:r>
              <a:r>
                <a:rPr lang="en-US" dirty="0" smtClean="0">
                  <a:solidFill>
                    <a:prstClr val="white">
                      <a:lumMod val="50000"/>
                    </a:prstClr>
                  </a:solidFill>
                </a:rPr>
                <a:t>(Open-style </a:t>
              </a:r>
              <a:r>
                <a:rPr lang="en-US" dirty="0">
                  <a:solidFill>
                    <a:prstClr val="white">
                      <a:lumMod val="50000"/>
                    </a:prstClr>
                  </a:solidFill>
                </a:rPr>
                <a:t>responses)</a:t>
              </a:r>
            </a:p>
            <a:p>
              <a:r>
                <a:rPr lang="en-US" dirty="0" smtClean="0">
                  <a:solidFill>
                    <a:prstClr val="white">
                      <a:lumMod val="50000"/>
                    </a:prstClr>
                  </a:solidFill>
                </a:rPr>
                <a:t>n = 388 CEOs and senior </a:t>
              </a:r>
              <a:r>
                <a:rPr lang="en-US" dirty="0">
                  <a:solidFill>
                    <a:prstClr val="white">
                      <a:lumMod val="50000"/>
                    </a:prstClr>
                  </a:solidFill>
                </a:rPr>
                <a:t>b</a:t>
              </a:r>
              <a:r>
                <a:rPr lang="en-US" dirty="0" smtClean="0">
                  <a:solidFill>
                    <a:prstClr val="white">
                      <a:lumMod val="50000"/>
                    </a:prstClr>
                  </a:solidFill>
                </a:rPr>
                <a:t>usiness </a:t>
              </a:r>
              <a:r>
                <a:rPr lang="en-US" dirty="0">
                  <a:solidFill>
                    <a:prstClr val="white">
                      <a:lumMod val="50000"/>
                    </a:prstClr>
                  </a:solidFill>
                </a:rPr>
                <a:t>e</a:t>
              </a:r>
              <a:r>
                <a:rPr lang="en-US" dirty="0" smtClean="0">
                  <a:solidFill>
                    <a:prstClr val="white">
                      <a:lumMod val="50000"/>
                    </a:prstClr>
                  </a:solidFill>
                </a:rPr>
                <a:t>xecutives</a:t>
              </a:r>
              <a:endParaRPr lang="en-US" dirty="0">
                <a:solidFill>
                  <a:prstClr val="white">
                    <a:lumMod val="50000"/>
                  </a:prstClr>
                </a:solidFill>
              </a:endParaRPr>
            </a:p>
          </p:txBody>
        </p:sp>
      </p:grpSp>
      <p:graphicFrame>
        <p:nvGraphicFramePr>
          <p:cNvPr id="9" name="Chart 8"/>
          <p:cNvGraphicFramePr/>
          <p:nvPr>
            <p:extLst>
              <p:ext uri="{D42A27DB-BD31-4B8C-83A1-F6EECF244321}">
                <p14:modId xmlns:p14="http://schemas.microsoft.com/office/powerpoint/2010/main" val="1677499525"/>
              </p:ext>
            </p:extLst>
          </p:nvPr>
        </p:nvGraphicFramePr>
        <p:xfrm>
          <a:off x="3357571" y="932688"/>
          <a:ext cx="5760720" cy="5376672"/>
        </p:xfrm>
        <a:graphic>
          <a:graphicData uri="http://schemas.openxmlformats.org/drawingml/2006/chart">
            <c:chart xmlns:c="http://schemas.openxmlformats.org/drawingml/2006/chart" xmlns:r="http://schemas.openxmlformats.org/officeDocument/2006/relationships" r:id="rId2"/>
          </a:graphicData>
        </a:graphic>
      </p:graphicFrame>
      <p:grpSp>
        <p:nvGrpSpPr>
          <p:cNvPr id="10" name="Group 9"/>
          <p:cNvGrpSpPr/>
          <p:nvPr/>
        </p:nvGrpSpPr>
        <p:grpSpPr>
          <a:xfrm>
            <a:off x="6980902" y="4707944"/>
            <a:ext cx="2020969" cy="1156715"/>
            <a:chOff x="4352161" y="5134317"/>
            <a:chExt cx="1216487" cy="751078"/>
          </a:xfrm>
        </p:grpSpPr>
        <p:grpSp>
          <p:nvGrpSpPr>
            <p:cNvPr id="11" name="Group 10"/>
            <p:cNvGrpSpPr/>
            <p:nvPr/>
          </p:nvGrpSpPr>
          <p:grpSpPr>
            <a:xfrm>
              <a:off x="4352161" y="5134317"/>
              <a:ext cx="1216487" cy="161875"/>
              <a:chOff x="4352161" y="5134317"/>
              <a:chExt cx="1216487" cy="161875"/>
            </a:xfrm>
          </p:grpSpPr>
          <p:sp>
            <p:nvSpPr>
              <p:cNvPr id="21" name="TextBox 20"/>
              <p:cNvSpPr txBox="1"/>
              <p:nvPr/>
            </p:nvSpPr>
            <p:spPr>
              <a:xfrm>
                <a:off x="4424663" y="5134317"/>
                <a:ext cx="1143985" cy="161875"/>
              </a:xfrm>
              <a:prstGeom prst="rect">
                <a:avLst/>
              </a:prstGeom>
              <a:noFill/>
              <a:ln>
                <a:noFill/>
              </a:ln>
            </p:spPr>
            <p:txBody>
              <a:bodyPr wrap="none" lIns="91440" tIns="0" rIns="0" bIns="0" rtlCol="0">
                <a:spAutoFit/>
              </a:bodyPr>
              <a:lstStyle/>
              <a:p>
                <a:pPr algn="l"/>
                <a:r>
                  <a:rPr lang="en-GB" sz="1800" dirty="0" smtClean="0"/>
                  <a:t>Market conditions</a:t>
                </a:r>
              </a:p>
            </p:txBody>
          </p:sp>
          <p:sp>
            <p:nvSpPr>
              <p:cNvPr id="22" name="Rectangle 21"/>
              <p:cNvSpPr>
                <a:spLocks noChangeAspect="1"/>
              </p:cNvSpPr>
              <p:nvPr/>
            </p:nvSpPr>
            <p:spPr bwMode="auto">
              <a:xfrm>
                <a:off x="4352161" y="5141778"/>
                <a:ext cx="109728" cy="109728"/>
              </a:xfrm>
              <a:prstGeom prst="rect">
                <a:avLst/>
              </a:prstGeom>
              <a:solidFill>
                <a:srgbClr val="46A33F"/>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GB" sz="1800" b="0" i="0" u="none" strike="noStrike" cap="none" normalizeH="0" baseline="0" dirty="0" err="1" smtClean="0">
                  <a:ln>
                    <a:noFill/>
                  </a:ln>
                  <a:solidFill>
                    <a:schemeClr val="bg1"/>
                  </a:solidFill>
                  <a:effectLst/>
                  <a:latin typeface="Arial" charset="0"/>
                </a:endParaRPr>
              </a:p>
            </p:txBody>
          </p:sp>
        </p:grpSp>
        <p:grpSp>
          <p:nvGrpSpPr>
            <p:cNvPr id="12" name="Group 11"/>
            <p:cNvGrpSpPr/>
            <p:nvPr/>
          </p:nvGrpSpPr>
          <p:grpSpPr>
            <a:xfrm>
              <a:off x="4352161" y="5330718"/>
              <a:ext cx="1000350" cy="161875"/>
              <a:chOff x="4352161" y="5437801"/>
              <a:chExt cx="1000350" cy="161875"/>
            </a:xfrm>
          </p:grpSpPr>
          <p:sp>
            <p:nvSpPr>
              <p:cNvPr id="19" name="Rectangle 18"/>
              <p:cNvSpPr>
                <a:spLocks noChangeAspect="1"/>
              </p:cNvSpPr>
              <p:nvPr/>
            </p:nvSpPr>
            <p:spPr bwMode="auto">
              <a:xfrm>
                <a:off x="4352161" y="5445262"/>
                <a:ext cx="109728" cy="109728"/>
              </a:xfrm>
              <a:prstGeom prst="rect">
                <a:avLst/>
              </a:prstGeom>
              <a:solidFill>
                <a:srgbClr val="FCAF17"/>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GB" sz="1800" b="0" i="0" u="none" strike="noStrike" cap="none" normalizeH="0" baseline="0" dirty="0" err="1" smtClean="0">
                  <a:ln>
                    <a:noFill/>
                  </a:ln>
                  <a:solidFill>
                    <a:schemeClr val="bg1"/>
                  </a:solidFill>
                  <a:effectLst/>
                  <a:latin typeface="Arial" charset="0"/>
                </a:endParaRPr>
              </a:p>
            </p:txBody>
          </p:sp>
          <p:sp>
            <p:nvSpPr>
              <p:cNvPr id="20" name="TextBox 19"/>
              <p:cNvSpPr txBox="1"/>
              <p:nvPr/>
            </p:nvSpPr>
            <p:spPr>
              <a:xfrm>
                <a:off x="4424663" y="5437801"/>
                <a:ext cx="927848" cy="161875"/>
              </a:xfrm>
              <a:prstGeom prst="rect">
                <a:avLst/>
              </a:prstGeom>
              <a:noFill/>
              <a:ln>
                <a:noFill/>
              </a:ln>
            </p:spPr>
            <p:txBody>
              <a:bodyPr wrap="none" lIns="91440" tIns="0" rIns="0" bIns="0" rtlCol="0">
                <a:spAutoFit/>
              </a:bodyPr>
              <a:lstStyle/>
              <a:p>
                <a:pPr algn="l"/>
                <a:r>
                  <a:rPr lang="en-GB" sz="1800" dirty="0" smtClean="0"/>
                  <a:t>Political/social</a:t>
                </a:r>
              </a:p>
            </p:txBody>
          </p:sp>
        </p:grpSp>
        <p:grpSp>
          <p:nvGrpSpPr>
            <p:cNvPr id="13" name="Group 12"/>
            <p:cNvGrpSpPr/>
            <p:nvPr/>
          </p:nvGrpSpPr>
          <p:grpSpPr>
            <a:xfrm>
              <a:off x="4352161" y="5527119"/>
              <a:ext cx="969512" cy="161875"/>
              <a:chOff x="4352161" y="5717820"/>
              <a:chExt cx="969512" cy="161875"/>
            </a:xfrm>
          </p:grpSpPr>
          <p:sp>
            <p:nvSpPr>
              <p:cNvPr id="17" name="Rectangle 16"/>
              <p:cNvSpPr>
                <a:spLocks noChangeAspect="1"/>
              </p:cNvSpPr>
              <p:nvPr/>
            </p:nvSpPr>
            <p:spPr bwMode="auto">
              <a:xfrm>
                <a:off x="4352161" y="5725281"/>
                <a:ext cx="109728" cy="109728"/>
              </a:xfrm>
              <a:prstGeom prst="rect">
                <a:avLst/>
              </a:prstGeom>
              <a:solidFill>
                <a:srgbClr val="00529B"/>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GB" sz="1800" b="0" i="0" u="none" strike="noStrike" cap="none" normalizeH="0" baseline="0" dirty="0" err="1" smtClean="0">
                  <a:ln>
                    <a:noFill/>
                  </a:ln>
                  <a:solidFill>
                    <a:schemeClr val="bg1"/>
                  </a:solidFill>
                  <a:effectLst/>
                  <a:latin typeface="Arial" charset="0"/>
                </a:endParaRPr>
              </a:p>
            </p:txBody>
          </p:sp>
          <p:sp>
            <p:nvSpPr>
              <p:cNvPr id="18" name="TextBox 17"/>
              <p:cNvSpPr txBox="1"/>
              <p:nvPr/>
            </p:nvSpPr>
            <p:spPr>
              <a:xfrm>
                <a:off x="4424663" y="5717820"/>
                <a:ext cx="897010" cy="161875"/>
              </a:xfrm>
              <a:prstGeom prst="rect">
                <a:avLst/>
              </a:prstGeom>
              <a:noFill/>
              <a:ln>
                <a:noFill/>
              </a:ln>
            </p:spPr>
            <p:txBody>
              <a:bodyPr wrap="none" lIns="91440" tIns="0" rIns="0" bIns="0" rtlCol="0">
                <a:spAutoFit/>
              </a:bodyPr>
              <a:lstStyle/>
              <a:p>
                <a:pPr algn="l"/>
                <a:r>
                  <a:rPr lang="en-GB" sz="1800" dirty="0" smtClean="0"/>
                  <a:t>Technological</a:t>
                </a:r>
              </a:p>
            </p:txBody>
          </p:sp>
        </p:grpSp>
        <p:grpSp>
          <p:nvGrpSpPr>
            <p:cNvPr id="14" name="Group 13"/>
            <p:cNvGrpSpPr/>
            <p:nvPr/>
          </p:nvGrpSpPr>
          <p:grpSpPr>
            <a:xfrm>
              <a:off x="4352161" y="5723520"/>
              <a:ext cx="683863" cy="161875"/>
              <a:chOff x="4352161" y="5997840"/>
              <a:chExt cx="683863" cy="161875"/>
            </a:xfrm>
          </p:grpSpPr>
          <p:sp>
            <p:nvSpPr>
              <p:cNvPr id="15" name="Rectangle 14"/>
              <p:cNvSpPr>
                <a:spLocks noChangeAspect="1"/>
              </p:cNvSpPr>
              <p:nvPr/>
            </p:nvSpPr>
            <p:spPr bwMode="auto">
              <a:xfrm>
                <a:off x="4352161" y="6005301"/>
                <a:ext cx="109728" cy="109728"/>
              </a:xfrm>
              <a:prstGeom prst="rect">
                <a:avLst/>
              </a:prstGeom>
              <a:solidFill>
                <a:srgbClr val="E555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GB" sz="1800" b="0" i="0" u="none" strike="noStrike" cap="none" normalizeH="0" baseline="0" dirty="0" err="1" smtClean="0">
                  <a:ln>
                    <a:noFill/>
                  </a:ln>
                  <a:solidFill>
                    <a:schemeClr val="bg1"/>
                  </a:solidFill>
                  <a:effectLst/>
                  <a:latin typeface="Arial" charset="0"/>
                </a:endParaRPr>
              </a:p>
            </p:txBody>
          </p:sp>
          <p:sp>
            <p:nvSpPr>
              <p:cNvPr id="16" name="TextBox 15"/>
              <p:cNvSpPr txBox="1"/>
              <p:nvPr/>
            </p:nvSpPr>
            <p:spPr>
              <a:xfrm>
                <a:off x="4424663" y="5997840"/>
                <a:ext cx="611361" cy="161875"/>
              </a:xfrm>
              <a:prstGeom prst="rect">
                <a:avLst/>
              </a:prstGeom>
              <a:noFill/>
              <a:ln>
                <a:noFill/>
              </a:ln>
            </p:spPr>
            <p:txBody>
              <a:bodyPr wrap="none" lIns="91440" tIns="0" rIns="0" bIns="0" rtlCol="0">
                <a:spAutoFit/>
              </a:bodyPr>
              <a:lstStyle/>
              <a:p>
                <a:pPr algn="l"/>
                <a:r>
                  <a:rPr lang="en-GB" sz="1800" dirty="0" smtClean="0"/>
                  <a:t>Financial</a:t>
                </a:r>
              </a:p>
            </p:txBody>
          </p:sp>
        </p:grpSp>
      </p:grpSp>
    </p:spTree>
    <p:extLst>
      <p:ext uri="{BB962C8B-B14F-4D97-AF65-F5344CB8AC3E}">
        <p14:creationId xmlns:p14="http://schemas.microsoft.com/office/powerpoint/2010/main" val="327169940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Business Gains Executive Mindshare!</a:t>
            </a:r>
            <a:endParaRPr lang="en-US" dirty="0"/>
          </a:p>
        </p:txBody>
      </p:sp>
      <p:pic>
        <p:nvPicPr>
          <p:cNvPr id="8" name="Picture 7"/>
          <p:cNvPicPr>
            <a:picLocks noChangeAspect="1"/>
          </p:cNvPicPr>
          <p:nvPr/>
        </p:nvPicPr>
        <p:blipFill>
          <a:blip r:embed="rId2"/>
          <a:stretch>
            <a:fillRect/>
          </a:stretch>
        </p:blipFill>
        <p:spPr>
          <a:xfrm>
            <a:off x="1221143" y="1069521"/>
            <a:ext cx="7605615" cy="5741013"/>
          </a:xfrm>
          <a:prstGeom prst="rect">
            <a:avLst/>
          </a:prstGeom>
        </p:spPr>
      </p:pic>
    </p:spTree>
    <p:extLst>
      <p:ext uri="{BB962C8B-B14F-4D97-AF65-F5344CB8AC3E}">
        <p14:creationId xmlns:p14="http://schemas.microsoft.com/office/powerpoint/2010/main" val="200601299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8990" y="700055"/>
            <a:ext cx="10575230" cy="5226730"/>
          </a:xfrm>
          <a:prstGeom prst="rect">
            <a:avLst/>
          </a:prstGeom>
        </p:spPr>
      </p:pic>
      <p:sp>
        <p:nvSpPr>
          <p:cNvPr id="2" name="Title 1"/>
          <p:cNvSpPr>
            <a:spLocks noGrp="1"/>
          </p:cNvSpPr>
          <p:nvPr>
            <p:ph type="title"/>
          </p:nvPr>
        </p:nvSpPr>
        <p:spPr>
          <a:xfrm>
            <a:off x="93306" y="228600"/>
            <a:ext cx="12027160" cy="480131"/>
          </a:xfrm>
        </p:spPr>
        <p:txBody>
          <a:bodyPr/>
          <a:lstStyle/>
          <a:p>
            <a:r>
              <a:rPr lang="en-US" sz="2800" dirty="0" smtClean="0"/>
              <a:t>“Digital Products” Accelerate the Need for Systems Engineering</a:t>
            </a:r>
            <a:endParaRPr lang="en-US" sz="2800" dirty="0"/>
          </a:p>
        </p:txBody>
      </p:sp>
      <p:sp>
        <p:nvSpPr>
          <p:cNvPr id="6" name="Rectangle 5"/>
          <p:cNvSpPr/>
          <p:nvPr/>
        </p:nvSpPr>
        <p:spPr>
          <a:xfrm>
            <a:off x="5850230" y="5225054"/>
            <a:ext cx="5250024" cy="1403461"/>
          </a:xfrm>
          <a:prstGeom prst="rect">
            <a:avLst/>
          </a:prstGeom>
        </p:spPr>
        <p:txBody>
          <a:bodyPr wrap="square">
            <a:spAutoFit/>
          </a:bodyPr>
          <a:lstStyle/>
          <a:p>
            <a:pPr algn="l"/>
            <a:r>
              <a:rPr lang="en-US" sz="1200" dirty="0"/>
              <a:t>"In a business context, the term 'digital' does not have an agreed definition. In your own words, what do you mean when you think about 'digital business' in the context of your business and industry?" (Open-style responses)</a:t>
            </a:r>
          </a:p>
          <a:p>
            <a:pPr algn="l"/>
            <a:r>
              <a:rPr lang="en-US" sz="1200" dirty="0">
                <a:latin typeface="Arial"/>
                <a:ea typeface="Arial Unicode MS"/>
                <a:cs typeface="Arial Unicode MS"/>
              </a:rPr>
              <a:t>2017 Gartner CEO and Senior Business Executive Survey</a:t>
            </a:r>
            <a:br>
              <a:rPr lang="en-US" sz="1200" dirty="0">
                <a:latin typeface="Arial"/>
                <a:ea typeface="Arial Unicode MS"/>
                <a:cs typeface="Arial Unicode MS"/>
              </a:rPr>
            </a:br>
            <a:r>
              <a:rPr lang="en-US" sz="1200" dirty="0">
                <a:latin typeface="Arial"/>
                <a:ea typeface="Arial Unicode MS"/>
                <a:cs typeface="Arial Unicode MS"/>
              </a:rPr>
              <a:t>Large companies, worldwide, 4Q 2016, n = 388</a:t>
            </a:r>
          </a:p>
          <a:p>
            <a:pPr algn="l"/>
            <a:r>
              <a:rPr lang="en-US" sz="1200" dirty="0">
                <a:latin typeface="Arial"/>
                <a:ea typeface="Arial Unicode MS"/>
                <a:cs typeface="Arial Unicode MS"/>
              </a:rPr>
              <a:t>5% "Not applicable" responses</a:t>
            </a:r>
            <a:endParaRPr lang="en-US" sz="1200" dirty="0">
              <a:latin typeface="Arial"/>
              <a:ea typeface="Arial Unicode MS"/>
              <a:cs typeface="Arial Unicode MS"/>
            </a:endParaRPr>
          </a:p>
        </p:txBody>
      </p:sp>
    </p:spTree>
    <p:extLst>
      <p:ext uri="{BB962C8B-B14F-4D97-AF65-F5344CB8AC3E}">
        <p14:creationId xmlns:p14="http://schemas.microsoft.com/office/powerpoint/2010/main" val="3674310405"/>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SIZELISTINDEX" val="2"/>
  <p:tag name="SAFEMARGIN" val="0"/>
  <p:tag name="VERTICALOFFSET" val="0"/>
  <p:tag name="HORIZONTALOFFSET" val="0"/>
  <p:tag name="CUSTOMNAME" val="%f_Resized"/>
  <p:tag name="NAMEOPTION" val="RESIZED_LAS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Om_t.MX7A0i5alc2WH0ga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dU6noqI68U60jDUFJgWEO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EdsYPTpKwESlFWjO86kFw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Ob9.HVSZxEy0samMSn0ai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rVVdeBKQrUyIVh3wnAZi7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CcZ6aKMcPEyyW0fvIKqz2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TZmANVvodkK.ZBGDeitO_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EMBHmyDo1E2TJSWqbv3Zu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CE5IyCWtE0aTCVPGp8v7_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Ob9.HVSZxEy0samMSn0ai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Ob9.HVSZxEy0samMSn0ai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Ob9.HVSZxEy0samMSn0ai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Rc1XvG5jM0OyBZuJWdlF9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EhnFCH6HZkSjCk44aDLFB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kAphSIrE0Uqw5FsZwRfL1Q"/>
  <p:tag name="VCT-RADIUS" val="7"/>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i6xN.LIyU.yZwKoDP1GgQ"/>
</p:tagLst>
</file>

<file path=ppt/theme/theme1.xml><?xml version="1.0" encoding="utf-8"?>
<a:theme xmlns:a="http://schemas.openxmlformats.org/drawingml/2006/main" name="Generic White Master">
  <a:themeElements>
    <a:clrScheme name="RIG-2015a">
      <a:dk1>
        <a:srgbClr val="000000"/>
      </a:dk1>
      <a:lt1>
        <a:srgbClr val="FFFFFF"/>
      </a:lt1>
      <a:dk2>
        <a:srgbClr val="FFFFFF"/>
      </a:dk2>
      <a:lt2>
        <a:srgbClr val="6697C3"/>
      </a:lt2>
      <a:accent1>
        <a:srgbClr val="00529B"/>
      </a:accent1>
      <a:accent2>
        <a:srgbClr val="46A33F"/>
      </a:accent2>
      <a:accent3>
        <a:srgbClr val="E5550D"/>
      </a:accent3>
      <a:accent4>
        <a:srgbClr val="6697C3"/>
      </a:accent4>
      <a:accent5>
        <a:srgbClr val="CDCDCD"/>
      </a:accent5>
      <a:accent6>
        <a:srgbClr val="AC0000"/>
      </a:accent6>
      <a:hlink>
        <a:srgbClr val="6697C3"/>
      </a:hlink>
      <a:folHlink>
        <a:srgbClr val="969696"/>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Gartner Blue">
      <a:srgbClr val="00529B"/>
    </a:custClr>
    <a:custClr name="Green">
      <a:srgbClr val="46A33F"/>
    </a:custClr>
    <a:custClr name="Orange">
      <a:srgbClr val="E5550D"/>
    </a:custClr>
    <a:custClr name="Gartner Blue 40%">
      <a:srgbClr val="6697C3"/>
    </a:custClr>
    <a:custClr name="Gold">
      <a:srgbClr val="FCAF17"/>
    </a:custClr>
    <a:custClr name="Purple">
      <a:srgbClr val="56129D"/>
    </a:custClr>
    <a:custClr name="Red">
      <a:srgbClr val="AC0000"/>
    </a:custClr>
    <a:custClr name="Dark Blue">
      <a:srgbClr val="002F5F"/>
    </a:custClr>
    <a:custClr name="Grey 40%">
      <a:srgbClr val="666666"/>
    </a:custClr>
    <a:custClr name="Bright Blue">
      <a:srgbClr val="00A5E3"/>
    </a:custClr>
    <a:custClr name="Gartner Blue 70%">
      <a:srgbClr val="B2CBE1"/>
    </a:custClr>
    <a:custClr name="Green 70%">
      <a:srgbClr val="C7E3C5"/>
    </a:custClr>
    <a:custClr name="Orange 70%">
      <a:srgbClr val="F3CDB2"/>
    </a:custClr>
    <a:custClr name="Gartner Blue 10%">
      <a:srgbClr val="E0EAF3"/>
    </a:custClr>
    <a:custClr name="Gold 70%">
      <a:srgbClr val="FEDFA2"/>
    </a:custClr>
    <a:custClr name="Purple 70%">
      <a:srgbClr val="CCB7E1"/>
    </a:custClr>
    <a:custClr name="Red 70%">
      <a:srgbClr val="DE9999"/>
    </a:custClr>
    <a:custClr name="Dark Blue 70%">
      <a:srgbClr val="B2BDC9"/>
    </a:custClr>
    <a:custClr name="Grey 70%">
      <a:srgbClr val="B2B2B2"/>
    </a:custClr>
    <a:custClr name="Bright Blue 70%">
      <a:srgbClr val="99DBF4"/>
    </a:custClr>
    <a:custClr name="Med Blue">
      <a:srgbClr val="667C94"/>
    </a:custClr>
    <a:custClr name="Green 40%">
      <a:srgbClr val="90C88C"/>
    </a:custClr>
    <a:custClr name="Orange 40%">
      <a:srgbClr val="EF996E"/>
    </a:custClr>
    <a:custClr name="Gartner Blue 40%">
      <a:srgbClr val="A3C0DB"/>
    </a:custClr>
    <a:custClr name="Gold 40%">
      <a:srgbClr val="FDCF74"/>
    </a:custClr>
    <a:custClr name="Purple 40%">
      <a:srgbClr val="9470BA"/>
    </a:custClr>
    <a:custClr name="Red 40%">
      <a:srgbClr val="CD6666"/>
    </a:custClr>
    <a:custClr name="Dark Blue 40%">
      <a:srgbClr val="667C94"/>
    </a:custClr>
    <a:custClr name="Grey 50%">
      <a:srgbClr val="7F7F7F"/>
    </a:custClr>
    <a:custClr name="Bright Blue 40%">
      <a:srgbClr val="66C9EE"/>
    </a:custClr>
  </a:custClrLst>
  <a:extLst>
    <a:ext uri="{05A4C25C-085E-4340-85A3-A5531E510DB2}">
      <thm15:themeFamily xmlns:thm15="http://schemas.microsoft.com/office/thememl/2012/main" name="blank.potx" id="{0BD03C57-11D2-479E-A201-1DCA78150DF0}" vid="{BACD8ACC-66A2-44BA-862A-57AEF4C76190}"/>
    </a:ext>
  </a:ext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rey Master">
  <a:themeElements>
    <a:clrScheme name="RIG-2015a">
      <a:dk1>
        <a:srgbClr val="000000"/>
      </a:dk1>
      <a:lt1>
        <a:srgbClr val="FFFFFF"/>
      </a:lt1>
      <a:dk2>
        <a:srgbClr val="FFFFFF"/>
      </a:dk2>
      <a:lt2>
        <a:srgbClr val="6697C3"/>
      </a:lt2>
      <a:accent1>
        <a:srgbClr val="00529B"/>
      </a:accent1>
      <a:accent2>
        <a:srgbClr val="46A33F"/>
      </a:accent2>
      <a:accent3>
        <a:srgbClr val="E5550D"/>
      </a:accent3>
      <a:accent4>
        <a:srgbClr val="6697C3"/>
      </a:accent4>
      <a:accent5>
        <a:srgbClr val="CDCDCD"/>
      </a:accent5>
      <a:accent6>
        <a:srgbClr val="AC0000"/>
      </a:accent6>
      <a:hlink>
        <a:srgbClr val="6697C3"/>
      </a:hlink>
      <a:folHlink>
        <a:srgbClr val="969696"/>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Gartner Blue">
      <a:srgbClr val="00529B"/>
    </a:custClr>
    <a:custClr name="Green">
      <a:srgbClr val="46A33F"/>
    </a:custClr>
    <a:custClr name="Orange">
      <a:srgbClr val="E5550D"/>
    </a:custClr>
    <a:custClr name="Gartner Blue 40%">
      <a:srgbClr val="6697C3"/>
    </a:custClr>
    <a:custClr name="Gold">
      <a:srgbClr val="FCAF17"/>
    </a:custClr>
    <a:custClr name="Purple">
      <a:srgbClr val="56129D"/>
    </a:custClr>
    <a:custClr name="Red">
      <a:srgbClr val="AC0000"/>
    </a:custClr>
    <a:custClr name="Dark Blue">
      <a:srgbClr val="002F5F"/>
    </a:custClr>
    <a:custClr name="Grey 40%">
      <a:srgbClr val="666666"/>
    </a:custClr>
    <a:custClr name="Bright Blue">
      <a:srgbClr val="00A5E3"/>
    </a:custClr>
    <a:custClr name="Gartner Blue 70%">
      <a:srgbClr val="B2CBE1"/>
    </a:custClr>
    <a:custClr name="Green 70%">
      <a:srgbClr val="C7E3C5"/>
    </a:custClr>
    <a:custClr name="Orange 70%">
      <a:srgbClr val="F3CDB2"/>
    </a:custClr>
    <a:custClr name="Gartner Blue 10%">
      <a:srgbClr val="E0EAF3"/>
    </a:custClr>
    <a:custClr name="Gold 70%">
      <a:srgbClr val="FEDFA2"/>
    </a:custClr>
    <a:custClr name="Purple 70%">
      <a:srgbClr val="CCB7E1"/>
    </a:custClr>
    <a:custClr name="Red 70%">
      <a:srgbClr val="DE9999"/>
    </a:custClr>
    <a:custClr name="Dark Blue 70%">
      <a:srgbClr val="B2BDC9"/>
    </a:custClr>
    <a:custClr name="Grey 70%">
      <a:srgbClr val="B2B2B2"/>
    </a:custClr>
    <a:custClr name="Bright Blue 70%">
      <a:srgbClr val="99DBF4"/>
    </a:custClr>
    <a:custClr name="Med Blue">
      <a:srgbClr val="667C94"/>
    </a:custClr>
    <a:custClr name="Green 40%">
      <a:srgbClr val="90C88C"/>
    </a:custClr>
    <a:custClr name="Orange 40%">
      <a:srgbClr val="EF996E"/>
    </a:custClr>
    <a:custClr name="Gartner Blue 40%">
      <a:srgbClr val="A3C0DB"/>
    </a:custClr>
    <a:custClr name="Gold 40%">
      <a:srgbClr val="FDCF74"/>
    </a:custClr>
    <a:custClr name="Purple 40%">
      <a:srgbClr val="9470BA"/>
    </a:custClr>
    <a:custClr name="Red 40%">
      <a:srgbClr val="CD6666"/>
    </a:custClr>
    <a:custClr name="Dark Blue 40%">
      <a:srgbClr val="667C94"/>
    </a:custClr>
    <a:custClr name="Grey 50%">
      <a:srgbClr val="7F7F7F"/>
    </a:custClr>
    <a:custClr name="Bright Blue 40%">
      <a:srgbClr val="66C9EE"/>
    </a:custClr>
  </a:custClrLst>
  <a:extLst>
    <a:ext uri="{05A4C25C-085E-4340-85A3-A5531E510DB2}">
      <thm15:themeFamily xmlns:thm15="http://schemas.microsoft.com/office/thememl/2012/main" name="blank.potx" id="{0BD03C57-11D2-479E-A201-1DCA78150DF0}" vid="{61B24AE5-6D3D-4687-950A-F51BD5CF887C}"/>
    </a:ext>
  </a:extLst>
</a:theme>
</file>

<file path=ppt/theme/theme3.xml><?xml version="1.0" encoding="utf-8"?>
<a:theme xmlns:a="http://schemas.openxmlformats.org/drawingml/2006/main" name="White Master">
  <a:themeElements>
    <a:clrScheme name="RIG-2015a">
      <a:dk1>
        <a:srgbClr val="000000"/>
      </a:dk1>
      <a:lt1>
        <a:srgbClr val="FFFFFF"/>
      </a:lt1>
      <a:dk2>
        <a:srgbClr val="FFFFFF"/>
      </a:dk2>
      <a:lt2>
        <a:srgbClr val="6697C3"/>
      </a:lt2>
      <a:accent1>
        <a:srgbClr val="00529B"/>
      </a:accent1>
      <a:accent2>
        <a:srgbClr val="46A33F"/>
      </a:accent2>
      <a:accent3>
        <a:srgbClr val="E5550D"/>
      </a:accent3>
      <a:accent4>
        <a:srgbClr val="6697C3"/>
      </a:accent4>
      <a:accent5>
        <a:srgbClr val="CDCDCD"/>
      </a:accent5>
      <a:accent6>
        <a:srgbClr val="AC0000"/>
      </a:accent6>
      <a:hlink>
        <a:srgbClr val="6697C3"/>
      </a:hlink>
      <a:folHlink>
        <a:srgbClr val="969696"/>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Gartner Blue">
      <a:srgbClr val="00529B"/>
    </a:custClr>
    <a:custClr name="Green">
      <a:srgbClr val="46A33F"/>
    </a:custClr>
    <a:custClr name="Orange">
      <a:srgbClr val="E5550D"/>
    </a:custClr>
    <a:custClr name="Gartner Blue 40%">
      <a:srgbClr val="6697C3"/>
    </a:custClr>
    <a:custClr name="Gold">
      <a:srgbClr val="FCAF17"/>
    </a:custClr>
    <a:custClr name="Purple">
      <a:srgbClr val="56129D"/>
    </a:custClr>
    <a:custClr name="Red">
      <a:srgbClr val="AC0000"/>
    </a:custClr>
    <a:custClr name="Dark Blue">
      <a:srgbClr val="00254C"/>
    </a:custClr>
    <a:custClr name="Grey 40%">
      <a:srgbClr val="666666"/>
    </a:custClr>
    <a:custClr name="Bright Blue">
      <a:srgbClr val="00A5E3"/>
    </a:custClr>
    <a:custClr name="Gartner Blue 70%">
      <a:srgbClr val="B2CBE1"/>
    </a:custClr>
    <a:custClr name="Green 70%">
      <a:srgbClr val="C7E3C5"/>
    </a:custClr>
    <a:custClr name="Orange 70%">
      <a:srgbClr val="F3CDB2"/>
    </a:custClr>
    <a:custClr name="Gartner Blue 10%">
      <a:srgbClr val="E0EAF3"/>
    </a:custClr>
    <a:custClr name="Gold 70%">
      <a:srgbClr val="FEDFA2"/>
    </a:custClr>
    <a:custClr name="Purple 70%">
      <a:srgbClr val="CCB7E1"/>
    </a:custClr>
    <a:custClr name="Red 70%">
      <a:srgbClr val="DE9999"/>
    </a:custClr>
    <a:custClr name="Dark Blue 70%">
      <a:srgbClr val="B2BDC9"/>
    </a:custClr>
    <a:custClr name="Grey 70%">
      <a:srgbClr val="B2B2B2"/>
    </a:custClr>
    <a:custClr name="Bright Blue 70%">
      <a:srgbClr val="99DBF4"/>
    </a:custClr>
    <a:custClr name="Med Blue">
      <a:srgbClr val="667C94"/>
    </a:custClr>
    <a:custClr name="Green 40%">
      <a:srgbClr val="90C88C"/>
    </a:custClr>
    <a:custClr name="Orange 40%">
      <a:srgbClr val="EF996E"/>
    </a:custClr>
    <a:custClr name="Gartner Blue 40%">
      <a:srgbClr val="A3C0DB"/>
    </a:custClr>
    <a:custClr name="Gold 40%">
      <a:srgbClr val="FDCF74"/>
    </a:custClr>
    <a:custClr name="Purple 40%">
      <a:srgbClr val="9470BA"/>
    </a:custClr>
    <a:custClr name="Red 40%">
      <a:srgbClr val="CD6666"/>
    </a:custClr>
    <a:custClr name="Dark Blue 40%">
      <a:srgbClr val="667C94"/>
    </a:custClr>
    <a:custClr name="Grey 50%">
      <a:srgbClr val="7F7F7F"/>
    </a:custClr>
    <a:custClr name="Bright Blue 40%">
      <a:srgbClr val="66C9EE"/>
    </a:custClr>
  </a:custClrLst>
  <a:extLst>
    <a:ext uri="{05A4C25C-085E-4340-85A3-A5531E510DB2}">
      <thm15:themeFamily xmlns:thm15="http://schemas.microsoft.com/office/thememl/2012/main" name="2016_gartner_research_16x9_template_final.potx" id="{A43E005E-4D5F-4558-93F0-A8967884894E}" vid="{151D4519-BBD8-4001-829F-FB423F5D3FE2}"/>
    </a:ext>
  </a:extLst>
</a:theme>
</file>

<file path=ppt/theme/theme4.xml><?xml version="1.0" encoding="utf-8"?>
<a:theme xmlns:a="http://schemas.openxmlformats.org/drawingml/2006/main" name="1_White Master">
  <a:themeElements>
    <a:clrScheme name="Gartner">
      <a:dk1>
        <a:srgbClr val="000000"/>
      </a:dk1>
      <a:lt1>
        <a:srgbClr val="FFFFFF"/>
      </a:lt1>
      <a:dk2>
        <a:srgbClr val="FFFFFF"/>
      </a:dk2>
      <a:lt2>
        <a:srgbClr val="6E96D5"/>
      </a:lt2>
      <a:accent1>
        <a:srgbClr val="00529B"/>
      </a:accent1>
      <a:accent2>
        <a:srgbClr val="46A33F"/>
      </a:accent2>
      <a:accent3>
        <a:srgbClr val="E5550D"/>
      </a:accent3>
      <a:accent4>
        <a:srgbClr val="6E96D5"/>
      </a:accent4>
      <a:accent5>
        <a:srgbClr val="CDCDCD"/>
      </a:accent5>
      <a:accent6>
        <a:srgbClr val="AC0000"/>
      </a:accent6>
      <a:hlink>
        <a:srgbClr val="6E96D5"/>
      </a:hlink>
      <a:folHlink>
        <a:srgbClr val="969696"/>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Gartner Blue">
      <a:srgbClr val="00529B"/>
    </a:custClr>
    <a:custClr name="Blue 70%">
      <a:srgbClr val="6697C3"/>
    </a:custClr>
    <a:custClr name="Blue 40%">
      <a:srgbClr val="B2CBE1"/>
    </a:custClr>
    <a:custClr name="Black">
      <a:srgbClr val="000000"/>
    </a:custClr>
    <a:custClr name="Black 40%">
      <a:srgbClr val="666666"/>
    </a:custClr>
    <a:custClr name="Black 20%">
      <a:srgbClr val="B2B2B2"/>
    </a:custClr>
    <a:custClr name="White">
      <a:srgbClr val="FFFFFF"/>
    </a:custClr>
    <a:custClr name="White">
      <a:srgbClr val="FFFFFF"/>
    </a:custClr>
    <a:custClr name="White">
      <a:srgbClr val="FFFFFF"/>
    </a:custClr>
    <a:custClr name="White">
      <a:srgbClr val="FFFFFF"/>
    </a:custClr>
    <a:custClr name="Green">
      <a:srgbClr val="46A33F"/>
    </a:custClr>
    <a:custClr name="Orange">
      <a:srgbClr val="D65B00"/>
    </a:custClr>
    <a:custClr name="Bright Blue">
      <a:srgbClr val="00A5E3"/>
    </a:custClr>
    <a:custClr name="Gold">
      <a:srgbClr val="FCAF17"/>
    </a:custClr>
    <a:custClr name="Dark Red">
      <a:srgbClr val="AC0000"/>
    </a:custClr>
    <a:custClr name="Plum">
      <a:srgbClr val="993366"/>
    </a:custClr>
    <a:custClr name="White">
      <a:srgbClr val="FFFFFF"/>
    </a:custClr>
    <a:custClr name="White">
      <a:srgbClr val="FFFFFF"/>
    </a:custClr>
    <a:custClr name="White">
      <a:srgbClr val="FFFFFF"/>
    </a:custClr>
    <a:custClr name="White">
      <a:srgbClr val="FFFFFF"/>
    </a:custClr>
  </a:custClrLst>
</a:theme>
</file>

<file path=ppt/theme/theme5.xml><?xml version="1.0" encoding="utf-8"?>
<a:theme xmlns:a="http://schemas.openxmlformats.org/drawingml/2006/main" name="blank">
  <a:themeElements>
    <a:clrScheme name="Gartner">
      <a:dk1>
        <a:srgbClr val="000000"/>
      </a:dk1>
      <a:lt1>
        <a:srgbClr val="FFFFFF"/>
      </a:lt1>
      <a:dk2>
        <a:srgbClr val="FFFFFF"/>
      </a:dk2>
      <a:lt2>
        <a:srgbClr val="6E96D5"/>
      </a:lt2>
      <a:accent1>
        <a:srgbClr val="00529B"/>
      </a:accent1>
      <a:accent2>
        <a:srgbClr val="99CC00"/>
      </a:accent2>
      <a:accent3>
        <a:srgbClr val="FF9900"/>
      </a:accent3>
      <a:accent4>
        <a:srgbClr val="6E96D5"/>
      </a:accent4>
      <a:accent5>
        <a:srgbClr val="CDCDCD"/>
      </a:accent5>
      <a:accent6>
        <a:srgbClr val="AC0000"/>
      </a:accent6>
      <a:hlink>
        <a:srgbClr val="6E96D5"/>
      </a:hlink>
      <a:folHlink>
        <a:srgbClr val="6E96D5"/>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Blue 1">
      <a:srgbClr val="00529B"/>
    </a:custClr>
    <a:custClr name="Light Green">
      <a:srgbClr val="99CC00"/>
    </a:custClr>
    <a:custClr name="Orange">
      <a:srgbClr val="FF9900"/>
    </a:custClr>
    <a:custClr name="Blue 2">
      <a:srgbClr val="6E96D5"/>
    </a:custClr>
    <a:custClr name="Light Gray">
      <a:srgbClr val="CDCDCD"/>
    </a:custClr>
    <a:custClr name="Dark Gray">
      <a:srgbClr val="969696"/>
    </a:custClr>
    <a:custClr name="Dark Red">
      <a:srgbClr val="AC0000"/>
    </a:custClr>
    <a:custClr name="Orange 50%">
      <a:srgbClr val="FFE164"/>
    </a:custClr>
    <a:custClr name="Light Green 50%">
      <a:srgbClr val="CDE678"/>
    </a:custClr>
    <a:custClr name="Purple">
      <a:srgbClr val="993366"/>
    </a:custClr>
    <a:custClr name="Red 50%">
      <a:srgbClr val="FFAAAA"/>
    </a:custClr>
    <a:custClr name="Dark Green">
      <a:srgbClr val="336600"/>
    </a:custClr>
    <a:custClr name="Yellow">
      <a:srgbClr val="FFFF66"/>
    </a:custClr>
    <a:custClr name="Red">
      <a:srgbClr val="FF0000"/>
    </a:custClr>
    <a:custClr name="Blue 3">
      <a:srgbClr val="B9D0DC"/>
    </a:custClr>
    <a:custClr name="Blue 4">
      <a:srgbClr val="374B6A"/>
    </a:custClr>
  </a:custClrLst>
</a:theme>
</file>

<file path=ppt/theme/theme6.xml><?xml version="1.0" encoding="utf-8"?>
<a:theme xmlns:a="http://schemas.openxmlformats.org/drawingml/2006/main" name="2_White Master">
  <a:themeElements>
    <a:clrScheme name="RIG-2015a">
      <a:dk1>
        <a:srgbClr val="000000"/>
      </a:dk1>
      <a:lt1>
        <a:srgbClr val="FFFFFF"/>
      </a:lt1>
      <a:dk2>
        <a:srgbClr val="FFFFFF"/>
      </a:dk2>
      <a:lt2>
        <a:srgbClr val="6697C3"/>
      </a:lt2>
      <a:accent1>
        <a:srgbClr val="00529B"/>
      </a:accent1>
      <a:accent2>
        <a:srgbClr val="46A33F"/>
      </a:accent2>
      <a:accent3>
        <a:srgbClr val="E5550D"/>
      </a:accent3>
      <a:accent4>
        <a:srgbClr val="6697C3"/>
      </a:accent4>
      <a:accent5>
        <a:srgbClr val="CDCDCD"/>
      </a:accent5>
      <a:accent6>
        <a:srgbClr val="AC0000"/>
      </a:accent6>
      <a:hlink>
        <a:srgbClr val="6697C3"/>
      </a:hlink>
      <a:folHlink>
        <a:srgbClr val="969696"/>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Gartner Blue">
      <a:srgbClr val="00529B"/>
    </a:custClr>
    <a:custClr name="Green">
      <a:srgbClr val="46A33F"/>
    </a:custClr>
    <a:custClr name="Orange">
      <a:srgbClr val="E5550D"/>
    </a:custClr>
    <a:custClr name="Gartner Blue 40%">
      <a:srgbClr val="6697C3"/>
    </a:custClr>
    <a:custClr name="Gold">
      <a:srgbClr val="FCAF17"/>
    </a:custClr>
    <a:custClr name="Purple">
      <a:srgbClr val="56129D"/>
    </a:custClr>
    <a:custClr name="Red">
      <a:srgbClr val="AC0000"/>
    </a:custClr>
    <a:custClr name="Dark Blue">
      <a:srgbClr val="00254C"/>
    </a:custClr>
    <a:custClr name="Grey 40%">
      <a:srgbClr val="666666"/>
    </a:custClr>
    <a:custClr name="Bright Blue">
      <a:srgbClr val="00A5E3"/>
    </a:custClr>
    <a:custClr name="Gartner Blue 70%">
      <a:srgbClr val="B2CBE1"/>
    </a:custClr>
    <a:custClr name="Green 70%">
      <a:srgbClr val="C7E3C5"/>
    </a:custClr>
    <a:custClr name="Orange 70%">
      <a:srgbClr val="F3CDB2"/>
    </a:custClr>
    <a:custClr name="Gartner Blue 10%">
      <a:srgbClr val="E0EAF3"/>
    </a:custClr>
    <a:custClr name="Gold 70%">
      <a:srgbClr val="FEDFA2"/>
    </a:custClr>
    <a:custClr name="Purple 70%">
      <a:srgbClr val="CCB7E1"/>
    </a:custClr>
    <a:custClr name="Red 70%">
      <a:srgbClr val="DE9999"/>
    </a:custClr>
    <a:custClr name="Dark Blue 70%">
      <a:srgbClr val="B2BDC9"/>
    </a:custClr>
    <a:custClr name="Grey 70%">
      <a:srgbClr val="B2B2B2"/>
    </a:custClr>
    <a:custClr name="Bright Blue 70%">
      <a:srgbClr val="99DBF4"/>
    </a:custClr>
    <a:custClr name="Med Blue">
      <a:srgbClr val="667C94"/>
    </a:custClr>
    <a:custClr name="Green 40%">
      <a:srgbClr val="90C88C"/>
    </a:custClr>
    <a:custClr name="Orange 40%">
      <a:srgbClr val="EF996E"/>
    </a:custClr>
    <a:custClr name="Gartner Blue 40%">
      <a:srgbClr val="A3C0DB"/>
    </a:custClr>
    <a:custClr name="Gold 40%">
      <a:srgbClr val="FDCF74"/>
    </a:custClr>
    <a:custClr name="Purple 40%">
      <a:srgbClr val="9470BA"/>
    </a:custClr>
    <a:custClr name="Red 40%">
      <a:srgbClr val="CD6666"/>
    </a:custClr>
    <a:custClr name="Dark Blue 40%">
      <a:srgbClr val="667C94"/>
    </a:custClr>
    <a:custClr name="Grey 50%">
      <a:srgbClr val="7F7F7F"/>
    </a:custClr>
    <a:custClr name="Bright Blue 40%">
      <a:srgbClr val="66C9EE"/>
    </a:custClr>
  </a:custClrLst>
  <a:extLst>
    <a:ext uri="{05A4C25C-085E-4340-85A3-A5531E510DB2}">
      <thm15:themeFamily xmlns:thm15="http://schemas.microsoft.com/office/thememl/2012/main" name="blank.potx" id="{552B451D-7F96-471F-92AC-A228F8F70D51}" vid="{70E59CB0-414E-436C-8737-828728961DC5}"/>
    </a:ext>
  </a:extLst>
</a:theme>
</file>

<file path=ppt/theme/theme7.xml><?xml version="1.0" encoding="utf-8"?>
<a:theme xmlns:a="http://schemas.openxmlformats.org/drawingml/2006/main" name="1_Generic White Master">
  <a:themeElements>
    <a:clrScheme name="RIG-2015a">
      <a:dk1>
        <a:srgbClr val="000000"/>
      </a:dk1>
      <a:lt1>
        <a:srgbClr val="FFFFFF"/>
      </a:lt1>
      <a:dk2>
        <a:srgbClr val="FFFFFF"/>
      </a:dk2>
      <a:lt2>
        <a:srgbClr val="6697C3"/>
      </a:lt2>
      <a:accent1>
        <a:srgbClr val="00529B"/>
      </a:accent1>
      <a:accent2>
        <a:srgbClr val="46A33F"/>
      </a:accent2>
      <a:accent3>
        <a:srgbClr val="E5550D"/>
      </a:accent3>
      <a:accent4>
        <a:srgbClr val="6697C3"/>
      </a:accent4>
      <a:accent5>
        <a:srgbClr val="CDCDCD"/>
      </a:accent5>
      <a:accent6>
        <a:srgbClr val="AC0000"/>
      </a:accent6>
      <a:hlink>
        <a:srgbClr val="6697C3"/>
      </a:hlink>
      <a:folHlink>
        <a:srgbClr val="969696"/>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Gartner Blue">
      <a:srgbClr val="00529B"/>
    </a:custClr>
    <a:custClr name="Green">
      <a:srgbClr val="46A33F"/>
    </a:custClr>
    <a:custClr name="Orange">
      <a:srgbClr val="E5550D"/>
    </a:custClr>
    <a:custClr name="Gartner Blue 40%">
      <a:srgbClr val="6697C3"/>
    </a:custClr>
    <a:custClr name="Gold">
      <a:srgbClr val="FCAF17"/>
    </a:custClr>
    <a:custClr name="Purple">
      <a:srgbClr val="56129D"/>
    </a:custClr>
    <a:custClr name="Red">
      <a:srgbClr val="AC0000"/>
    </a:custClr>
    <a:custClr name="Dark Blue">
      <a:srgbClr val="00254C"/>
    </a:custClr>
    <a:custClr name="Grey 40%">
      <a:srgbClr val="666666"/>
    </a:custClr>
    <a:custClr name="Bright Blue">
      <a:srgbClr val="00A5E3"/>
    </a:custClr>
    <a:custClr name="Gartner Blue 70%">
      <a:srgbClr val="B2CBE1"/>
    </a:custClr>
    <a:custClr name="Green 70%">
      <a:srgbClr val="C7E3C5"/>
    </a:custClr>
    <a:custClr name="Orange 70%">
      <a:srgbClr val="F3CDB2"/>
    </a:custClr>
    <a:custClr name="Gartner Blue 10%">
      <a:srgbClr val="E0EAF3"/>
    </a:custClr>
    <a:custClr name="Gold 70%">
      <a:srgbClr val="FEDFA2"/>
    </a:custClr>
    <a:custClr name="Purple 70%">
      <a:srgbClr val="CCB7E1"/>
    </a:custClr>
    <a:custClr name="Red 70%">
      <a:srgbClr val="DE9999"/>
    </a:custClr>
    <a:custClr name="Dark Blue 70%">
      <a:srgbClr val="B2BDC9"/>
    </a:custClr>
    <a:custClr name="Grey 70%">
      <a:srgbClr val="B2B2B2"/>
    </a:custClr>
    <a:custClr name="Bright Blue 70%">
      <a:srgbClr val="99DBF4"/>
    </a:custClr>
    <a:custClr name="Med Blue">
      <a:srgbClr val="667C94"/>
    </a:custClr>
    <a:custClr name="Green 40%">
      <a:srgbClr val="90C88C"/>
    </a:custClr>
    <a:custClr name="Orange 40%">
      <a:srgbClr val="EF996E"/>
    </a:custClr>
    <a:custClr name="Gartner Blue 40%">
      <a:srgbClr val="A3C0DB"/>
    </a:custClr>
    <a:custClr name="Gold 40%">
      <a:srgbClr val="FDCF74"/>
    </a:custClr>
    <a:custClr name="Purple 40%">
      <a:srgbClr val="9470BA"/>
    </a:custClr>
    <a:custClr name="Red 40%">
      <a:srgbClr val="CD6666"/>
    </a:custClr>
    <a:custClr name="Dark Blue 40%">
      <a:srgbClr val="667C94"/>
    </a:custClr>
    <a:custClr name="Grey 50%">
      <a:srgbClr val="7F7F7F"/>
    </a:custClr>
    <a:custClr name="Bright Blue 40%">
      <a:srgbClr val="66C9EE"/>
    </a:custClr>
  </a:custClrLst>
  <a:extLst>
    <a:ext uri="{05A4C25C-085E-4340-85A3-A5531E510DB2}">
      <thm15:themeFamily xmlns:thm15="http://schemas.microsoft.com/office/thememl/2012/main" name="Presentation2" id="{077CAD98-F113-4199-A5FC-240229826BE5}" vid="{B48A43DC-E036-4CC7-BC8A-F10C66AAE160}"/>
    </a:ext>
  </a:extLst>
</a:theme>
</file>

<file path=ppt/theme/theme8.xml><?xml version="1.0" encoding="utf-8"?>
<a:theme xmlns:a="http://schemas.openxmlformats.org/drawingml/2006/main" name="SS Master">
  <a:themeElements>
    <a:clrScheme name="RIG-2015a">
      <a:dk1>
        <a:srgbClr val="000000"/>
      </a:dk1>
      <a:lt1>
        <a:srgbClr val="FFFFFF"/>
      </a:lt1>
      <a:dk2>
        <a:srgbClr val="FFFFFF"/>
      </a:dk2>
      <a:lt2>
        <a:srgbClr val="6697C3"/>
      </a:lt2>
      <a:accent1>
        <a:srgbClr val="00529B"/>
      </a:accent1>
      <a:accent2>
        <a:srgbClr val="46A33F"/>
      </a:accent2>
      <a:accent3>
        <a:srgbClr val="E5550D"/>
      </a:accent3>
      <a:accent4>
        <a:srgbClr val="6697C3"/>
      </a:accent4>
      <a:accent5>
        <a:srgbClr val="CDCDCD"/>
      </a:accent5>
      <a:accent6>
        <a:srgbClr val="AC0000"/>
      </a:accent6>
      <a:hlink>
        <a:srgbClr val="6697C3"/>
      </a:hlink>
      <a:folHlink>
        <a:srgbClr val="969696"/>
      </a:folHlink>
    </a:clrScheme>
    <a:fontScheme name="Gartner">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E96D5"/>
        </a:solidFill>
        <a:ln w="12700"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Gartner Blue">
      <a:srgbClr val="00529B"/>
    </a:custClr>
    <a:custClr name="Green">
      <a:srgbClr val="46A33F"/>
    </a:custClr>
    <a:custClr name="Orange">
      <a:srgbClr val="E5550D"/>
    </a:custClr>
    <a:custClr name="Gartner Blue 40%">
      <a:srgbClr val="6697C3"/>
    </a:custClr>
    <a:custClr name="Gold">
      <a:srgbClr val="FCAF17"/>
    </a:custClr>
    <a:custClr name="Purple">
      <a:srgbClr val="56129D"/>
    </a:custClr>
    <a:custClr name="Red">
      <a:srgbClr val="AC0000"/>
    </a:custClr>
    <a:custClr name="Dark Blue">
      <a:srgbClr val="00254C"/>
    </a:custClr>
    <a:custClr name="Grey 40%">
      <a:srgbClr val="666666"/>
    </a:custClr>
    <a:custClr name="Bright Blue">
      <a:srgbClr val="00A5E3"/>
    </a:custClr>
    <a:custClr name="Gartner Blue 70%">
      <a:srgbClr val="B2CBE1"/>
    </a:custClr>
    <a:custClr name="Green 70%">
      <a:srgbClr val="C7E3C5"/>
    </a:custClr>
    <a:custClr name="Orange 70%">
      <a:srgbClr val="F3CDB2"/>
    </a:custClr>
    <a:custClr name="Gartner Blue 10%">
      <a:srgbClr val="E0EAF3"/>
    </a:custClr>
    <a:custClr name="Gold 70%">
      <a:srgbClr val="FEDFA2"/>
    </a:custClr>
    <a:custClr name="Purple 70%">
      <a:srgbClr val="CCB7E1"/>
    </a:custClr>
    <a:custClr name="Red 40%">
      <a:srgbClr val="DE9999"/>
    </a:custClr>
    <a:custClr name="Dark Blue 70%">
      <a:srgbClr val="B2BDC9"/>
    </a:custClr>
    <a:custClr name="Grey 70%">
      <a:srgbClr val="B2B2B2"/>
    </a:custClr>
    <a:custClr name="Bright Blue 40%">
      <a:srgbClr val="99DBF4"/>
    </a:custClr>
    <a:custClr name="Med Blue">
      <a:srgbClr val="667C94"/>
    </a:custClr>
    <a:custClr name="Green 40%">
      <a:srgbClr val="90C88C"/>
    </a:custClr>
    <a:custClr name="Orange 40%">
      <a:srgbClr val="EF996E"/>
    </a:custClr>
    <a:custClr name="Gartner Blue 40%">
      <a:srgbClr val="A3C0DB"/>
    </a:custClr>
    <a:custClr name="Gold 40%">
      <a:srgbClr val="FDCF74"/>
    </a:custClr>
    <a:custClr name="Purple 40%">
      <a:srgbClr val="9470BA"/>
    </a:custClr>
    <a:custClr name="Red 40%">
      <a:srgbClr val="CD6666"/>
    </a:custClr>
    <a:custClr name="Dark Blue 40%">
      <a:srgbClr val="667C94"/>
    </a:custClr>
    <a:custClr name="Grey 50%">
      <a:srgbClr val="B2B2B2"/>
    </a:custClr>
    <a:custClr name="Bright Blue 40%">
      <a:srgbClr val="66C9EE"/>
    </a:custClr>
  </a:custClrLst>
</a:theme>
</file>

<file path=ppt/theme/theme9.xml><?xml version="1.0" encoding="utf-8"?>
<a:theme xmlns:a="http://schemas.openxmlformats.org/drawingml/2006/main" name="Office Theme">
  <a:themeElements>
    <a:clrScheme name="RIG-2015a">
      <a:dk1>
        <a:srgbClr val="000000"/>
      </a:dk1>
      <a:lt1>
        <a:srgbClr val="FFFFFF"/>
      </a:lt1>
      <a:dk2>
        <a:srgbClr val="FFFFFF"/>
      </a:dk2>
      <a:lt2>
        <a:srgbClr val="6E96D5"/>
      </a:lt2>
      <a:accent1>
        <a:srgbClr val="00529B"/>
      </a:accent1>
      <a:accent2>
        <a:srgbClr val="46A33F"/>
      </a:accent2>
      <a:accent3>
        <a:srgbClr val="E5550D"/>
      </a:accent3>
      <a:accent4>
        <a:srgbClr val="6E96D5"/>
      </a:accent4>
      <a:accent5>
        <a:srgbClr val="CDCDCD"/>
      </a:accent5>
      <a:accent6>
        <a:srgbClr val="AC0000"/>
      </a:accent6>
      <a:hlink>
        <a:srgbClr val="6E96D5"/>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Pages>22</Pages>
  <Words>3550</Words>
  <Application>Microsoft Office PowerPoint</Application>
  <PresentationFormat>Widescreen</PresentationFormat>
  <Paragraphs>549</Paragraphs>
  <Slides>40</Slides>
  <Notes>26</Notes>
  <HiddenSlides>0</HiddenSlides>
  <MMClips>0</MMClips>
  <ScaleCrop>false</ScaleCrop>
  <HeadingPairs>
    <vt:vector size="8" baseType="variant">
      <vt:variant>
        <vt:lpstr>Fonts Used</vt:lpstr>
      </vt:variant>
      <vt:variant>
        <vt:i4>10</vt:i4>
      </vt:variant>
      <vt:variant>
        <vt:lpstr>Theme</vt:lpstr>
      </vt:variant>
      <vt:variant>
        <vt:i4>8</vt:i4>
      </vt:variant>
      <vt:variant>
        <vt:lpstr>Embedded OLE Servers</vt:lpstr>
      </vt:variant>
      <vt:variant>
        <vt:i4>1</vt:i4>
      </vt:variant>
      <vt:variant>
        <vt:lpstr>Slide Titles</vt:lpstr>
      </vt:variant>
      <vt:variant>
        <vt:i4>40</vt:i4>
      </vt:variant>
    </vt:vector>
  </HeadingPairs>
  <TitlesOfParts>
    <vt:vector size="59" baseType="lpstr">
      <vt:lpstr>Arial Unicode MS</vt:lpstr>
      <vt:lpstr>Arial</vt:lpstr>
      <vt:lpstr>Arial Narrow</vt:lpstr>
      <vt:lpstr>Calibri</vt:lpstr>
      <vt:lpstr>GE Inspira</vt:lpstr>
      <vt:lpstr>Kristen ITC</vt:lpstr>
      <vt:lpstr>Times</vt:lpstr>
      <vt:lpstr>Times New Roman</vt:lpstr>
      <vt:lpstr>Wingdings</vt:lpstr>
      <vt:lpstr>Wingdings 3</vt:lpstr>
      <vt:lpstr>Generic White Master</vt:lpstr>
      <vt:lpstr>Grey Master</vt:lpstr>
      <vt:lpstr>White Master</vt:lpstr>
      <vt:lpstr>1_White Master</vt:lpstr>
      <vt:lpstr>blank</vt:lpstr>
      <vt:lpstr>2_White Master</vt:lpstr>
      <vt:lpstr>1_Generic White Master</vt:lpstr>
      <vt:lpstr>SS Master</vt:lpstr>
      <vt:lpstr>think-cell Slide</vt:lpstr>
      <vt:lpstr>Industry Disruptions Shape the Future of Model-based Systems Engineering</vt:lpstr>
      <vt:lpstr>No One Gets Credit for Avoiding Failures Like These!</vt:lpstr>
      <vt:lpstr>Key Issues</vt:lpstr>
      <vt:lpstr>Key Issues</vt:lpstr>
      <vt:lpstr>Top 12 CEO Business Priorities</vt:lpstr>
      <vt:lpstr>Speak to These Challenges to Gain Executive Attention</vt:lpstr>
      <vt:lpstr>External Macro Trends That Keep Executives Awake at Night!</vt:lpstr>
      <vt:lpstr>Digital Business Gains Executive Mindshare!</vt:lpstr>
      <vt:lpstr>“Digital Products” Accelerate the Need for Systems Engineering</vt:lpstr>
      <vt:lpstr>As Product Network Complexity Accelerates, Value Chains Need Systems-Centric NPD and NPI</vt:lpstr>
      <vt:lpstr>As Product Network Complexity Accelerates, Value Chains Need Systems-Centric NPD and NPI</vt:lpstr>
      <vt:lpstr>Digital Business Demands Systems and Systems-of-systems Thinking to Design Products</vt:lpstr>
      <vt:lpstr>Key Issues</vt:lpstr>
      <vt:lpstr>Ecosystems Will Also Be Part of Digital Business Models</vt:lpstr>
      <vt:lpstr>Balancing Innovation vs. Core Capability</vt:lpstr>
      <vt:lpstr>Hype Cycle for Discrete Manufacturing and PLM, 2017</vt:lpstr>
      <vt:lpstr>Hype Cycle for Discrete Manufacturing and PLM, 2017</vt:lpstr>
      <vt:lpstr>Facilities and Infrastructure as Digital Twins</vt:lpstr>
      <vt:lpstr>Not All Digital Twins Need to be High Fidelity Physics Models</vt:lpstr>
      <vt:lpstr>Digital Twins Drive Better Decisions</vt:lpstr>
      <vt:lpstr>Things and Processes Will Increasingly Involve  Digital Twins</vt:lpstr>
      <vt:lpstr>Systems Engineering and Systems Simulation Take Center Stage in the Next-Generation PLM Market</vt:lpstr>
      <vt:lpstr>Systems Engineering and Systems Simulation Take Center Stage in the Next-Generation PLM Market</vt:lpstr>
      <vt:lpstr>Coordinating MCAD, ECAD, and Software Development</vt:lpstr>
      <vt:lpstr>Key Issues</vt:lpstr>
      <vt:lpstr>The Challenge of Evolution</vt:lpstr>
      <vt:lpstr>The Digital Business Transformation Challenge</vt:lpstr>
      <vt:lpstr>PowerPoint Presentation</vt:lpstr>
      <vt:lpstr>Think Bimodal to Enable Next-Generation</vt:lpstr>
      <vt:lpstr>Principle 1 - Bimodal Strategy</vt:lpstr>
      <vt:lpstr>Identifying Business Priorities and Maps to Priorities</vt:lpstr>
      <vt:lpstr>Mode 1 Thinking: Evolving PLM Maturity </vt:lpstr>
      <vt:lpstr>Case Study: Aerospace Company Prioritizes Potential PLM Investments at Each Maturity Level</vt:lpstr>
      <vt:lpstr>Assess Technology Readiness, When to Manage Risk When Planning IT for Each Maturity Level</vt:lpstr>
      <vt:lpstr>Case Study: Aerospace Company Identifies Implementation Program Dependencies to Navigate Maturity Levels</vt:lpstr>
      <vt:lpstr>Case Study: Aerospace Company Defines PLM Implementation Program That Orchestrates IT Projects and Maturity Readiness</vt:lpstr>
      <vt:lpstr>Adopt “Mode 2” Opportunities and Expand Appropriately</vt:lpstr>
      <vt:lpstr>Change Management Is Key to Achieving Each Maturity Level</vt:lpstr>
      <vt:lpstr>Change Management Is Key to Achieving Each Maturity Level</vt:lpstr>
      <vt:lpstr>Summary</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2018-01-18T01:33:27Z</dcterms:created>
  <dcterms:modified xsi:type="dcterms:W3CDTF">2018-01-18T04:30:35Z</dcterms:modified>
</cp:coreProperties>
</file>