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3" r:id="rId2"/>
    <p:sldId id="339" r:id="rId3"/>
    <p:sldId id="334" r:id="rId4"/>
    <p:sldId id="346" r:id="rId5"/>
    <p:sldId id="341" r:id="rId6"/>
    <p:sldId id="331" r:id="rId7"/>
    <p:sldId id="343" r:id="rId8"/>
    <p:sldId id="345" r:id="rId9"/>
    <p:sldId id="335" r:id="rId10"/>
    <p:sldId id="336" r:id="rId11"/>
    <p:sldId id="337" r:id="rId12"/>
    <p:sldId id="338" r:id="rId13"/>
    <p:sldId id="342" r:id="rId14"/>
    <p:sldId id="297" r:id="rId15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888" autoAdjust="0"/>
    <p:restoredTop sz="75429" autoAdjust="0"/>
  </p:normalViewPr>
  <p:slideViewPr>
    <p:cSldViewPr snapToGrid="0" snapToObjects="1" showGuides="1">
      <p:cViewPr>
        <p:scale>
          <a:sx n="70" d="100"/>
          <a:sy n="70" d="100"/>
        </p:scale>
        <p:origin x="-642" y="-102"/>
      </p:cViewPr>
      <p:guideLst>
        <p:guide orient="horz" pos="3736"/>
        <p:guide orient="horz" pos="3918"/>
        <p:guide orient="horz" pos="2162"/>
        <p:guide orient="horz" pos="205"/>
        <p:guide orient="horz" pos="950"/>
        <p:guide orient="horz" pos="1155"/>
        <p:guide orient="horz" pos="3164"/>
        <p:guide orient="horz" pos="3827"/>
        <p:guide orient="horz" pos="4122"/>
        <p:guide pos="2880"/>
        <p:guide pos="5471"/>
        <p:guide pos="288"/>
        <p:guide pos="2808"/>
        <p:guide pos="2955"/>
        <p:guide pos="2067"/>
        <p:guide pos="3839"/>
        <p:guide pos="3695"/>
        <p:guide pos="19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-3582" y="-10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C7216-1917-0446-B434-0ADDFFD1BE42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6BB6-5980-9B44-BAE0-B201C3328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DA0B6-6776-F145-BB6A-8E66AEB80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96F48-5C38-B549-981A-B90D07A4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System</a:t>
            </a:r>
            <a:r>
              <a:rPr lang="en-US" sz="1000" baseline="0" dirty="0" smtClean="0"/>
              <a:t> vs. Software</a:t>
            </a:r>
          </a:p>
          <a:p>
            <a:r>
              <a:rPr lang="en-US" sz="1000" baseline="0" dirty="0" smtClean="0"/>
              <a:t>	MBSD – both System and Software</a:t>
            </a:r>
          </a:p>
          <a:p>
            <a:r>
              <a:rPr lang="en-US" sz="1000" baseline="0" dirty="0" smtClean="0"/>
              <a:t>		This slide paints a picture of System View</a:t>
            </a:r>
          </a:p>
          <a:p>
            <a:r>
              <a:rPr lang="en-US" sz="1000" baseline="0" dirty="0" smtClean="0"/>
              <a:t>		Identifies Software within it</a:t>
            </a:r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MB</a:t>
            </a:r>
            <a:r>
              <a:rPr lang="en-US" baseline="0" dirty="0" smtClean="0"/>
              <a:t> Software Development</a:t>
            </a:r>
          </a:p>
          <a:p>
            <a:r>
              <a:rPr lang="en-US" baseline="0" dirty="0" smtClean="0"/>
              <a:t>	- Certainly value here</a:t>
            </a:r>
          </a:p>
          <a:p>
            <a:r>
              <a:rPr lang="en-US" baseline="0" dirty="0" smtClean="0"/>
              <a:t>	- Also significant effort invested in models</a:t>
            </a:r>
          </a:p>
          <a:p>
            <a:r>
              <a:rPr lang="en-US" baseline="0" dirty="0" smtClean="0"/>
              <a:t>	- Use for only SW leaves value “on the table”</a:t>
            </a:r>
          </a:p>
          <a:p>
            <a:r>
              <a:rPr lang="en-US" baseline="0" dirty="0" smtClean="0"/>
              <a:t>	- Extension of </a:t>
            </a:r>
            <a:r>
              <a:rPr lang="en-US" baseline="0" dirty="0" err="1" smtClean="0"/>
              <a:t>MathWorks</a:t>
            </a:r>
            <a:r>
              <a:rPr lang="en-US" baseline="0" dirty="0" smtClean="0"/>
              <a:t>’ “Rule of Twos”</a:t>
            </a:r>
          </a:p>
          <a:p>
            <a:endParaRPr lang="en-US" baseline="0" dirty="0" smtClean="0"/>
          </a:p>
          <a:p>
            <a:r>
              <a:rPr lang="en-US" sz="1200" dirty="0" smtClean="0">
                <a:latin typeface="Verdana"/>
                <a:cs typeface="Verdana"/>
              </a:rPr>
              <a:t>The key is that the whole is greater than the sum of the parts.</a:t>
            </a:r>
            <a:br>
              <a:rPr lang="en-US" sz="1200" dirty="0" smtClean="0">
                <a:latin typeface="Verdana"/>
                <a:cs typeface="Verdana"/>
              </a:rPr>
            </a:br>
            <a:r>
              <a:rPr lang="en-US" sz="1200" dirty="0" smtClean="0">
                <a:latin typeface="Verdana"/>
                <a:cs typeface="Verdana"/>
              </a:rPr>
              <a:t>	-</a:t>
            </a:r>
            <a:r>
              <a:rPr lang="en-US" sz="1200" baseline="0" dirty="0" smtClean="0">
                <a:latin typeface="Verdana"/>
                <a:cs typeface="Verdana"/>
              </a:rPr>
              <a:t> </a:t>
            </a:r>
            <a:r>
              <a:rPr lang="en-US" sz="1200" dirty="0" smtClean="0">
                <a:latin typeface="Verdana"/>
                <a:cs typeface="Verdana"/>
              </a:rPr>
              <a:t>Optimizing the parts is good – there is value there.</a:t>
            </a:r>
          </a:p>
          <a:p>
            <a:r>
              <a:rPr lang="en-US" sz="1200" dirty="0" smtClean="0">
                <a:latin typeface="Verdana"/>
                <a:cs typeface="Verdana"/>
              </a:rPr>
              <a:t>	-</a:t>
            </a:r>
            <a:r>
              <a:rPr lang="en-US" sz="1200" baseline="0" dirty="0" smtClean="0">
                <a:latin typeface="Verdana"/>
                <a:cs typeface="Verdana"/>
              </a:rPr>
              <a:t> </a:t>
            </a:r>
            <a:r>
              <a:rPr lang="en-US" sz="1200" dirty="0" smtClean="0">
                <a:latin typeface="Verdana"/>
                <a:cs typeface="Verdana"/>
              </a:rPr>
              <a:t>Optimizing the whole is much, much better. </a:t>
            </a:r>
          </a:p>
          <a:p>
            <a:endParaRPr lang="en-US" sz="1200" dirty="0" smtClean="0">
              <a:latin typeface="Verdana"/>
              <a:cs typeface="Verdana"/>
            </a:endParaRPr>
          </a:p>
          <a:p>
            <a:r>
              <a:rPr lang="en-US" sz="1200" dirty="0" smtClean="0">
                <a:latin typeface="Verdana"/>
                <a:cs typeface="Verdana"/>
              </a:rPr>
              <a:t>This is true when designing a product</a:t>
            </a:r>
          </a:p>
          <a:p>
            <a:r>
              <a:rPr lang="en-US" sz="1200" dirty="0" smtClean="0">
                <a:latin typeface="Verdana"/>
                <a:cs typeface="Verdana"/>
              </a:rPr>
              <a:t>	- a vehicle or a building or a spacecraft.</a:t>
            </a:r>
          </a:p>
          <a:p>
            <a:r>
              <a:rPr lang="en-US" sz="1200" dirty="0" smtClean="0">
                <a:latin typeface="Verdana"/>
                <a:cs typeface="Verdana"/>
              </a:rPr>
              <a:t>	-</a:t>
            </a:r>
            <a:r>
              <a:rPr lang="en-US" sz="1200" baseline="0" dirty="0" smtClean="0">
                <a:latin typeface="Verdana"/>
                <a:cs typeface="Verdana"/>
              </a:rPr>
              <a:t> </a:t>
            </a:r>
            <a:r>
              <a:rPr lang="en-US" sz="1200" dirty="0" smtClean="0">
                <a:latin typeface="Verdana"/>
                <a:cs typeface="Verdana"/>
              </a:rPr>
              <a:t>It is also true when designing a development process.</a:t>
            </a:r>
          </a:p>
          <a:p>
            <a:endParaRPr lang="en-US" sz="1200" dirty="0" smtClean="0">
              <a:latin typeface="Verdana"/>
              <a:cs typeface="Verdana"/>
            </a:endParaRPr>
          </a:p>
          <a:p>
            <a:r>
              <a:rPr lang="en-US" sz="1200" dirty="0" smtClean="0">
                <a:latin typeface="Verdana"/>
                <a:cs typeface="Verdana"/>
              </a:rPr>
              <a:t>It all comes down to taking your blinders off and realizing there is more out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96F48-5C38-B549-981A-B90D07A423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Integration</a:t>
            </a:r>
          </a:p>
          <a:p>
            <a:r>
              <a:rPr lang="en-US" dirty="0" smtClean="0"/>
              <a:t>	- Combine component</a:t>
            </a:r>
            <a:r>
              <a:rPr lang="en-US" baseline="0" dirty="0" smtClean="0"/>
              <a:t> models into system level models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Requirement Traceability</a:t>
            </a:r>
          </a:p>
          <a:p>
            <a:r>
              <a:rPr lang="en-US" baseline="0" dirty="0" smtClean="0"/>
              <a:t>	- Very difficult, need automation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Co-Simulation</a:t>
            </a:r>
          </a:p>
          <a:p>
            <a:r>
              <a:rPr lang="en-US" baseline="0" dirty="0" smtClean="0"/>
              <a:t>	- Can be very difficult, needs to be easier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Reality vs. Vision</a:t>
            </a:r>
          </a:p>
          <a:p>
            <a:r>
              <a:rPr lang="en-US" baseline="0" dirty="0" smtClean="0"/>
              <a:t>	- Vision is solid, reality falls short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96F48-5C38-B549-981A-B90D07A423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= Block Diagram, State Diagram</a:t>
            </a:r>
          </a:p>
          <a:p>
            <a:endParaRPr lang="en-US" dirty="0" smtClean="0"/>
          </a:p>
          <a:p>
            <a:r>
              <a:rPr lang="en-US" dirty="0" smtClean="0"/>
              <a:t>Application Appropriate Plant Models – Right model for the task</a:t>
            </a:r>
          </a:p>
          <a:p>
            <a:endParaRPr lang="en-US" dirty="0" smtClean="0"/>
          </a:p>
          <a:p>
            <a:r>
              <a:rPr lang="en-US" dirty="0" smtClean="0"/>
              <a:t>Virtual</a:t>
            </a:r>
            <a:r>
              <a:rPr lang="en-US" baseline="0" dirty="0" smtClean="0"/>
              <a:t> design c</a:t>
            </a:r>
            <a:r>
              <a:rPr lang="en-US" dirty="0" smtClean="0"/>
              <a:t>ycle</a:t>
            </a:r>
            <a:r>
              <a:rPr lang="en-US" baseline="0" dirty="0" smtClean="0"/>
              <a:t> through simulation/analysis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96F48-5C38-B549-981A-B90D07A423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– Reuse - Separate Design from Implementation</a:t>
            </a:r>
          </a:p>
          <a:p>
            <a:r>
              <a:rPr lang="en-US" dirty="0" smtClean="0"/>
              <a:t>	Interfaces</a:t>
            </a:r>
            <a:r>
              <a:rPr lang="en-US" baseline="0" dirty="0" smtClean="0"/>
              <a:t> are key here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		Doubles	Singles	Fixed Point</a:t>
            </a:r>
          </a:p>
          <a:p>
            <a:r>
              <a:rPr lang="en-US" dirty="0" smtClean="0"/>
              <a:t>Simulation	x		</a:t>
            </a:r>
            <a:r>
              <a:rPr lang="en-US" dirty="0" err="1" smtClean="0"/>
              <a:t>x</a:t>
            </a:r>
            <a:r>
              <a:rPr lang="en-US" dirty="0" smtClean="0"/>
              <a:t>		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RPC		x</a:t>
            </a:r>
          </a:p>
          <a:p>
            <a:r>
              <a:rPr lang="en-US" dirty="0" smtClean="0"/>
              <a:t>PCG 1				x</a:t>
            </a:r>
          </a:p>
          <a:p>
            <a:r>
              <a:rPr lang="en-US" dirty="0" smtClean="0"/>
              <a:t>PCG</a:t>
            </a:r>
            <a:r>
              <a:rPr lang="en-US" baseline="0" dirty="0" smtClean="0"/>
              <a:t> 2						x</a:t>
            </a:r>
          </a:p>
          <a:p>
            <a:endParaRPr lang="en-US" baseline="0" dirty="0" smtClean="0"/>
          </a:p>
          <a:p>
            <a:r>
              <a:rPr lang="en-US" dirty="0" smtClean="0"/>
              <a:t>Idealized Process</a:t>
            </a:r>
          </a:p>
          <a:p>
            <a:r>
              <a:rPr lang="en-US" dirty="0" smtClean="0"/>
              <a:t>	Design vs. Implementation</a:t>
            </a:r>
          </a:p>
          <a:p>
            <a:r>
              <a:rPr lang="en-US" dirty="0" smtClean="0"/>
              <a:t>	Neutral Model – new application/algorithm logic in model form only</a:t>
            </a:r>
          </a:p>
          <a:p>
            <a:r>
              <a:rPr lang="en-US" dirty="0" smtClean="0"/>
              <a:t>	Data Dictionary with Implementation Details (Elaboration = Refinement)</a:t>
            </a:r>
          </a:p>
          <a:p>
            <a:r>
              <a:rPr lang="en-US" dirty="0" smtClean="0"/>
              <a:t>	Model can be used at any stage with any elaboration needed</a:t>
            </a:r>
          </a:p>
          <a:p>
            <a:endParaRPr lang="en-US" dirty="0" smtClean="0"/>
          </a:p>
          <a:p>
            <a:r>
              <a:rPr lang="en-US" dirty="0" smtClean="0"/>
              <a:t>Reality</a:t>
            </a:r>
          </a:p>
          <a:p>
            <a:r>
              <a:rPr lang="en-US" dirty="0" smtClean="0"/>
              <a:t>	Often stay with elaborated model </a:t>
            </a:r>
          </a:p>
          <a:p>
            <a:r>
              <a:rPr lang="en-US" dirty="0" smtClean="0"/>
              <a:t>	Struggle with “partially” elaborated models</a:t>
            </a:r>
          </a:p>
          <a:p>
            <a:r>
              <a:rPr lang="en-US" dirty="0" smtClean="0"/>
              <a:t>	Often capture some elaboration in model itself</a:t>
            </a:r>
          </a:p>
          <a:p>
            <a:r>
              <a:rPr lang="en-US" dirty="0" smtClean="0"/>
              <a:t>	Hard to go back to a neutral model for future design revisions</a:t>
            </a:r>
          </a:p>
          <a:p>
            <a:pPr lvl="0"/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Overall,</a:t>
            </a:r>
            <a:r>
              <a:rPr lang="en-US" baseline="0" dirty="0" smtClean="0"/>
              <a:t> this is a success but there are some difficulties.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96F48-5C38-B549-981A-B90D07A423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Values</a:t>
            </a:r>
          </a:p>
          <a:p>
            <a:r>
              <a:rPr lang="en-US" dirty="0" smtClean="0"/>
              <a:t>	Physical</a:t>
            </a:r>
            <a:r>
              <a:rPr lang="en-US" baseline="0" dirty="0" smtClean="0"/>
              <a:t> Components – Nominal values come from the design</a:t>
            </a:r>
          </a:p>
          <a:p>
            <a:r>
              <a:rPr lang="en-US" baseline="0" dirty="0" smtClean="0"/>
              <a:t>	Software Components – Nominal values are part of the software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96F48-5C38-B549-981A-B90D07A423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Nature</a:t>
            </a:r>
          </a:p>
          <a:p>
            <a:r>
              <a:rPr lang="en-US" dirty="0" smtClean="0"/>
              <a:t>	Reactive</a:t>
            </a:r>
            <a:r>
              <a:rPr lang="en-US" baseline="0" dirty="0" smtClean="0"/>
              <a:t> means model is valid under conditions it was created -&gt; Reacts to known conditions</a:t>
            </a:r>
          </a:p>
          <a:p>
            <a:r>
              <a:rPr lang="en-US" baseline="0" dirty="0" smtClean="0"/>
              <a:t>	Predictive means model is valid under all conditions -&gt; Predicts response to unknown conditions</a:t>
            </a:r>
            <a:endParaRPr lang="en-US" dirty="0" smtClean="0"/>
          </a:p>
          <a:p>
            <a:r>
              <a:rPr lang="en-US" smtClean="0"/>
              <a:t>Domain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Need for specialized domain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96F48-5C38-B549-981A-B90D07A423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BE3A0-7370-416F-BA4F-16F8748868C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 smtClean="0"/>
              <a:t>MIL</a:t>
            </a:r>
            <a:r>
              <a:rPr lang="en-US" sz="1000" baseline="0" dirty="0" smtClean="0"/>
              <a:t> </a:t>
            </a:r>
            <a:r>
              <a:rPr lang="en-US" sz="1000" dirty="0" smtClean="0"/>
              <a:t>Use Cases</a:t>
            </a:r>
          </a:p>
          <a:p>
            <a:pPr>
              <a:lnSpc>
                <a:spcPct val="80000"/>
              </a:lnSpc>
            </a:pPr>
            <a:r>
              <a:rPr lang="en-US" sz="1000" dirty="0" smtClean="0"/>
              <a:t>	Simple – Initial Development</a:t>
            </a:r>
          </a:p>
          <a:p>
            <a:pPr>
              <a:lnSpc>
                <a:spcPct val="80000"/>
              </a:lnSpc>
            </a:pPr>
            <a:r>
              <a:rPr lang="en-US" sz="1000" dirty="0" smtClean="0"/>
              <a:t>	Controls – Final</a:t>
            </a:r>
            <a:r>
              <a:rPr lang="en-US" sz="1000" baseline="0" dirty="0" smtClean="0"/>
              <a:t> Development, Final Validation, Optimization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Analysis – Virtual Calibration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SIL Use Cases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Simple – Software Test, Integration Test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Controls – Integration Test, Performance Test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HIL Use Cases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Simple – Final Validation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Controls – Regression Test, Performance Test, Fault Behavior Test, Tolerance/Sensitivity Test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BE3A0-7370-416F-BA4F-16F8748868C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 smtClean="0"/>
              <a:t>Note that the appropriate data dictionary</a:t>
            </a:r>
            <a:r>
              <a:rPr lang="en-US" sz="1000" baseline="0" dirty="0" smtClean="0"/>
              <a:t> can be used for each model based on the current activity</a:t>
            </a:r>
          </a:p>
          <a:p>
            <a:pPr>
              <a:lnSpc>
                <a:spcPct val="80000"/>
              </a:lnSpc>
            </a:pPr>
            <a:endParaRPr lang="en-US" sz="1000" baseline="0" dirty="0" smtClean="0"/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Right fidelity for the task at hand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- Traditional Model Fidelity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- Data Dictionary Implementation Layer</a:t>
            </a:r>
          </a:p>
          <a:p>
            <a:pPr>
              <a:lnSpc>
                <a:spcPct val="80000"/>
              </a:lnSpc>
            </a:pPr>
            <a:endParaRPr lang="en-US" sz="1000" baseline="0" dirty="0" smtClean="0"/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BE3A0-7370-416F-BA4F-16F8748868C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1000" dirty="0" smtClean="0"/>
              <a:t>Performance Testing is a</a:t>
            </a:r>
            <a:r>
              <a:rPr lang="en-US" sz="1000" baseline="0" dirty="0" smtClean="0"/>
              <a:t> variation of Virtual Calibration/Optimization </a:t>
            </a:r>
            <a:r>
              <a:rPr lang="en-US" sz="1000" dirty="0" smtClean="0"/>
              <a:t>performed in MIL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BE3A0-7370-416F-BA4F-16F8748868C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 smtClean="0"/>
              <a:t>Tolerance/Sensitivity</a:t>
            </a:r>
            <a:r>
              <a:rPr lang="en-US" sz="1000" baseline="0" dirty="0" smtClean="0"/>
              <a:t> Testing can be performed in MIL or SIL as well. 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- In MIL, an Analysis model can be used for limited iterations. </a:t>
            </a:r>
          </a:p>
          <a:p>
            <a:pPr>
              <a:lnSpc>
                <a:spcPct val="80000"/>
              </a:lnSpc>
            </a:pPr>
            <a:r>
              <a:rPr lang="en-US" sz="1000" baseline="0" dirty="0" smtClean="0"/>
              <a:t>	- Controls model would be used for screening first, then an Analysis model used to look more closely where needed</a:t>
            </a: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1D3D4"/>
              </a:gs>
              <a:gs pos="100000">
                <a:srgbClr val="EAEBEB"/>
              </a:gs>
            </a:gsLst>
            <a:lin ang="2700000" scaled="1"/>
          </a:gradFill>
          <a:ln w="48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white">
          <a:xfrm>
            <a:off x="4572000" y="1833563"/>
            <a:ext cx="4572000" cy="3187700"/>
          </a:xfrm>
          <a:prstGeom prst="rect">
            <a:avLst/>
          </a:prstGeom>
          <a:solidFill>
            <a:schemeClr val="tx2"/>
          </a:solidFill>
          <a:ln w="48006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0">
              <a:solidFill>
                <a:srgbClr val="FFFFFF"/>
              </a:solidFill>
              <a:ea typeface="ヒラギノ角ゴ Pro W3" pitchFamily="-97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0" y="2001838"/>
            <a:ext cx="3987800" cy="2262187"/>
          </a:xfrm>
        </p:spPr>
        <p:txBody>
          <a:bodyPr tIns="45720" bIns="45720"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57738" y="4297363"/>
            <a:ext cx="3992562" cy="731837"/>
          </a:xfrm>
        </p:spPr>
        <p:txBody>
          <a:bodyPr tIns="45720" rIns="91440" bIns="45720"/>
          <a:lstStyle>
            <a:lvl1pPr>
              <a:lnSpc>
                <a:spcPct val="97000"/>
              </a:lnSpc>
              <a:defRPr sz="1800">
                <a:solidFill>
                  <a:srgbClr val="FFDE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4" descr="JD_gy_4c_h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530848" y="5433046"/>
            <a:ext cx="3400425" cy="1040158"/>
          </a:xfrm>
          <a:prstGeom prst="rect">
            <a:avLst/>
          </a:prstGeom>
          <a:noFill/>
        </p:spPr>
      </p:pic>
      <p:pic>
        <p:nvPicPr>
          <p:cNvPr id="9" name="Picture 14" descr="410251-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8741" y="1841309"/>
            <a:ext cx="3805256" cy="3179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3281363" y="1935164"/>
            <a:ext cx="5388275" cy="40052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35163"/>
            <a:ext cx="2592388" cy="4005262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 marL="266700" indent="-171450">
              <a:spcBef>
                <a:spcPts val="500"/>
              </a:spcBef>
              <a:buSzPct val="85000"/>
              <a:defRPr sz="1600"/>
            </a:lvl2pPr>
            <a:lvl3pPr marL="495300" indent="-171450">
              <a:spcBef>
                <a:spcPts val="250"/>
              </a:spcBef>
              <a:defRPr sz="1400"/>
            </a:lvl3pPr>
            <a:lvl4pPr marL="673100" indent="-139700">
              <a:spcBef>
                <a:spcPts val="100"/>
              </a:spcBef>
              <a:buSzPct val="95000"/>
              <a:buFont typeface="Verdana"/>
              <a:buChar char="•"/>
              <a:tabLst/>
              <a:defRPr sz="1200"/>
            </a:lvl4pPr>
            <a:lvl5pPr marL="831850" indent="-120650">
              <a:buFont typeface="Verdana" pitchFamily="34" charset="0"/>
              <a:buChar char="–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049338"/>
            <a:ext cx="2592387" cy="684212"/>
          </a:xfrm>
        </p:spPr>
        <p:txBody>
          <a:bodyPr anchor="b" anchorCtr="0"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281363" y="1049338"/>
            <a:ext cx="5388275" cy="684211"/>
          </a:xfrm>
        </p:spPr>
        <p:txBody>
          <a:bodyPr anchor="b" anchorCtr="0"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A1F720-BD8C-4926-8638-DFF9771BFDE9}" type="datetime5">
              <a:rPr lang="en-US"/>
              <a:pPr/>
              <a:t>18-Jan-12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15200" y="6477000"/>
            <a:ext cx="114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AF4315-6CC7-4939-9168-962A7FA7F9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0" y="6477000"/>
            <a:ext cx="22860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Jim Ross, Adam Wolf; JDPS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1D3D4"/>
              </a:gs>
              <a:gs pos="100000">
                <a:srgbClr val="EAEBEB"/>
              </a:gs>
            </a:gsLst>
            <a:lin ang="2700000" scaled="1"/>
          </a:gradFill>
          <a:ln w="48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white">
          <a:xfrm>
            <a:off x="0" y="1833563"/>
            <a:ext cx="9144000" cy="3187700"/>
          </a:xfrm>
          <a:prstGeom prst="rect">
            <a:avLst/>
          </a:prstGeom>
          <a:solidFill>
            <a:schemeClr val="tx2"/>
          </a:solidFill>
          <a:ln w="48006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0">
              <a:solidFill>
                <a:srgbClr val="FFFFFF"/>
              </a:solidFill>
              <a:ea typeface="ヒラギノ角ゴ Pro W3" pitchFamily="-97" charset="-12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01838"/>
            <a:ext cx="3987800" cy="2262187"/>
          </a:xfrm>
        </p:spPr>
        <p:txBody>
          <a:bodyPr tIns="45720" bIns="45720"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438" y="4297363"/>
            <a:ext cx="3992562" cy="731837"/>
          </a:xfrm>
        </p:spPr>
        <p:txBody>
          <a:bodyPr tIns="45720" rIns="91440" bIns="45720"/>
          <a:lstStyle>
            <a:lvl1pPr>
              <a:lnSpc>
                <a:spcPct val="97000"/>
              </a:lnSpc>
              <a:defRPr sz="1800">
                <a:solidFill>
                  <a:srgbClr val="FFDE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4" descr="JD_gy_4c_h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530848" y="5433046"/>
            <a:ext cx="3400425" cy="10401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68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8013" cy="4522787"/>
          </a:xfrm>
        </p:spPr>
        <p:txBody>
          <a:bodyPr/>
          <a:lstStyle>
            <a:lvl2pPr>
              <a:buSzPct val="100000"/>
              <a:buFont typeface="Verdana" pitchFamily="34" charset="0"/>
              <a:buChar char="–"/>
              <a:defRPr/>
            </a:lvl2pPr>
            <a:lvl3pPr>
              <a:buSzPct val="100000"/>
              <a:buFont typeface="Arial" pitchFamily="34" charset="0"/>
              <a:buChar char="•"/>
              <a:defRPr/>
            </a:lvl3pPr>
            <a:lvl4pPr>
              <a:buSzPct val="100000"/>
              <a:buFont typeface="Verdana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5593"/>
            <a:ext cx="5945188" cy="13620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 b="1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4325"/>
            <a:ext cx="5945188" cy="1500187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D_gy_4c_h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41438" y="2435665"/>
            <a:ext cx="6453187" cy="19739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4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44752"/>
            <a:ext cx="3987801" cy="4522787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266700" indent="-171450">
              <a:spcBef>
                <a:spcPts val="500"/>
              </a:spcBef>
              <a:buSzPct val="100000"/>
              <a:buFont typeface="Verdana" pitchFamily="34" charset="0"/>
              <a:buChar char="–"/>
              <a:defRPr sz="1600"/>
            </a:lvl2pPr>
            <a:lvl3pPr marL="495300" indent="-171450">
              <a:spcBef>
                <a:spcPts val="250"/>
              </a:spcBef>
              <a:buFont typeface="Arial" pitchFamily="34" charset="0"/>
              <a:buChar char="•"/>
              <a:defRPr sz="1400"/>
            </a:lvl3pPr>
            <a:lvl4pPr marL="673100" indent="-139700">
              <a:spcBef>
                <a:spcPts val="100"/>
              </a:spcBef>
              <a:buSzPct val="100000"/>
              <a:buFont typeface="Verdana" pitchFamily="34" charset="0"/>
              <a:buChar char="–"/>
              <a:tabLst/>
              <a:defRPr sz="1200"/>
            </a:lvl4pPr>
            <a:lvl5pPr marL="831850" indent="-120650">
              <a:buFont typeface="Arial" pitchFamily="34" charset="0"/>
              <a:buChar char="•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4" y="1444752"/>
            <a:ext cx="3994150" cy="4522787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266700" indent="-171450">
              <a:spcBef>
                <a:spcPts val="500"/>
              </a:spcBef>
              <a:buSzPct val="100000"/>
              <a:buFont typeface="Verdana" pitchFamily="34" charset="0"/>
              <a:buChar char="–"/>
              <a:defRPr sz="1600"/>
            </a:lvl2pPr>
            <a:lvl3pPr marL="495300" indent="-171450">
              <a:spcBef>
                <a:spcPts val="250"/>
              </a:spcBef>
              <a:buFont typeface="Arial" pitchFamily="34" charset="0"/>
              <a:buChar char="•"/>
              <a:defRPr sz="1400"/>
            </a:lvl3pPr>
            <a:lvl4pPr marL="673100" indent="-139700">
              <a:spcBef>
                <a:spcPts val="100"/>
              </a:spcBef>
              <a:buSzPct val="100000"/>
              <a:buFont typeface="Verdana" pitchFamily="34" charset="0"/>
              <a:buChar char="–"/>
              <a:defRPr sz="1200"/>
            </a:lvl4pPr>
            <a:lvl5pPr marL="831850" indent="-120650">
              <a:buFont typeface="Arial" pitchFamily="34" charset="0"/>
              <a:buChar char="•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935162"/>
            <a:ext cx="3987875" cy="4008437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266700" indent="-171450">
              <a:spcBef>
                <a:spcPts val="500"/>
              </a:spcBef>
              <a:buSzPct val="100000"/>
              <a:buFont typeface="Verdana" pitchFamily="34" charset="0"/>
              <a:buChar char="–"/>
              <a:defRPr sz="1600"/>
            </a:lvl2pPr>
            <a:lvl3pPr marL="495300" indent="-171450">
              <a:spcBef>
                <a:spcPts val="250"/>
              </a:spcBef>
              <a:defRPr sz="1400"/>
            </a:lvl3pPr>
            <a:lvl4pPr marL="673100" indent="-139700">
              <a:spcBef>
                <a:spcPts val="100"/>
              </a:spcBef>
              <a:buSzPct val="100000"/>
              <a:buFont typeface="Verdana" pitchFamily="34" charset="0"/>
              <a:buChar char="–"/>
              <a:defRPr sz="1200"/>
            </a:lvl4pPr>
            <a:lvl5pPr marL="831850" indent="-120650">
              <a:buFont typeface="Arial" pitchFamily="34" charset="0"/>
              <a:buChar char="•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935162"/>
            <a:ext cx="3986213" cy="4008438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266700" indent="-171450">
              <a:spcBef>
                <a:spcPts val="500"/>
              </a:spcBef>
              <a:buSzPct val="100000"/>
              <a:buFont typeface="Verdana" pitchFamily="34" charset="0"/>
              <a:buChar char="–"/>
              <a:defRPr sz="1600"/>
            </a:lvl2pPr>
            <a:lvl3pPr marL="495300" indent="-171450">
              <a:spcBef>
                <a:spcPts val="250"/>
              </a:spcBef>
              <a:defRPr sz="1400"/>
            </a:lvl3pPr>
            <a:lvl4pPr marL="673100" indent="-139700">
              <a:spcBef>
                <a:spcPts val="100"/>
              </a:spcBef>
              <a:buSzPct val="100000"/>
              <a:buFont typeface="Verdana" pitchFamily="34" charset="0"/>
              <a:buChar char="–"/>
              <a:defRPr sz="1200"/>
            </a:lvl4pPr>
            <a:lvl5pPr marL="831850" indent="-120650">
              <a:buFont typeface="Arial" pitchFamily="34" charset="0"/>
              <a:buChar char="•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8" y="1284288"/>
            <a:ext cx="3987802" cy="449262"/>
          </a:xfrm>
        </p:spPr>
        <p:txBody>
          <a:bodyPr anchor="b" anchorCtr="0"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99000" y="1284288"/>
            <a:ext cx="3986213" cy="449262"/>
          </a:xfrm>
        </p:spPr>
        <p:txBody>
          <a:bodyPr anchor="b" anchorCtr="0"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935162"/>
            <a:ext cx="2592384" cy="3709289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 marL="266700" indent="-171450">
              <a:spcBef>
                <a:spcPts val="500"/>
              </a:spcBef>
              <a:buSzPct val="100000"/>
              <a:buFont typeface="Verdana" pitchFamily="34" charset="0"/>
              <a:buChar char="–"/>
              <a:defRPr sz="1600"/>
            </a:lvl2pPr>
            <a:lvl3pPr marL="495300" indent="-171450">
              <a:spcBef>
                <a:spcPts val="250"/>
              </a:spcBef>
              <a:buFont typeface="Arial" pitchFamily="34" charset="0"/>
              <a:buChar char="•"/>
              <a:defRPr sz="1400"/>
            </a:lvl3pPr>
            <a:lvl4pPr marL="673100" indent="-139700">
              <a:spcBef>
                <a:spcPts val="100"/>
              </a:spcBef>
              <a:buSzPct val="100000"/>
              <a:buFont typeface="Verdana" pitchFamily="34" charset="0"/>
              <a:buChar char="–"/>
              <a:defRPr sz="1200"/>
            </a:lvl4pPr>
            <a:lvl5pPr marL="831850" indent="-120650">
              <a:buFont typeface="Arial" pitchFamily="34" charset="0"/>
              <a:buChar char="•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049338"/>
            <a:ext cx="2592388" cy="684212"/>
          </a:xfrm>
        </p:spPr>
        <p:txBody>
          <a:bodyPr anchor="b" anchorCtr="0"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1363" y="1935162"/>
            <a:ext cx="5398343" cy="37092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278188" y="1049338"/>
            <a:ext cx="5407025" cy="684212"/>
          </a:xfrm>
        </p:spPr>
        <p:txBody>
          <a:bodyPr anchor="b" anchorCtr="0"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3281363" y="1935164"/>
            <a:ext cx="5388275" cy="400526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35163"/>
            <a:ext cx="2592388" cy="4005262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 marL="266700" indent="-171450">
              <a:spcBef>
                <a:spcPts val="500"/>
              </a:spcBef>
              <a:buSzPct val="85000"/>
              <a:defRPr sz="1600"/>
            </a:lvl2pPr>
            <a:lvl3pPr marL="495300" indent="-171450">
              <a:spcBef>
                <a:spcPts val="250"/>
              </a:spcBef>
              <a:defRPr sz="1400"/>
            </a:lvl3pPr>
            <a:lvl4pPr marL="673100" indent="-139700">
              <a:spcBef>
                <a:spcPts val="100"/>
              </a:spcBef>
              <a:buSzPct val="95000"/>
              <a:buFont typeface="Verdana"/>
              <a:buChar char="•"/>
              <a:tabLst/>
              <a:defRPr sz="1200"/>
            </a:lvl4pPr>
            <a:lvl5pPr marL="831850" indent="-120650">
              <a:buFont typeface="Verdana" pitchFamily="34" charset="0"/>
              <a:buChar char="–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049338"/>
            <a:ext cx="2592387" cy="684212"/>
          </a:xfrm>
        </p:spPr>
        <p:txBody>
          <a:bodyPr anchor="b" anchorCtr="0"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281363" y="1049338"/>
            <a:ext cx="5388275" cy="684211"/>
          </a:xfrm>
        </p:spPr>
        <p:txBody>
          <a:bodyPr anchor="b" anchorCtr="0"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D_Gray_Gradient_10x-78in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77" y="6203950"/>
            <a:ext cx="9143245" cy="6540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8228013" cy="648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93" y="1442284"/>
            <a:ext cx="8228013" cy="45717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JD_bar_gy_PPT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auto">
          <a:xfrm>
            <a:off x="0" y="6072188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JD_gy_RGB_screen_h"/>
          <p:cNvPicPr>
            <a:picLocks noChangeAspect="1" noChangeArrowheads="1"/>
          </p:cNvPicPr>
          <p:nvPr userDrawn="1"/>
        </p:nvPicPr>
        <p:blipFill>
          <a:blip r:embed="rId18"/>
          <a:stretch>
            <a:fillRect/>
          </a:stretch>
        </p:blipFill>
        <p:spPr bwMode="auto">
          <a:xfrm>
            <a:off x="6748183" y="6218238"/>
            <a:ext cx="2088112" cy="639762"/>
          </a:xfrm>
          <a:prstGeom prst="rect">
            <a:avLst/>
          </a:prstGeom>
          <a:noFill/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36393" y="6398362"/>
            <a:ext cx="5029200" cy="27622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400" cap="none" spc="5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Model Based System Development| January, 2012</a:t>
            </a:r>
            <a:endParaRPr kumimoji="0" lang="en-US" sz="800" b="0" i="0" u="none" strike="noStrike" kern="400" cap="none" spc="5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2702" y="6398362"/>
            <a:ext cx="336550" cy="27622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AB324-2015-404C-B61B-562C7B72081B}" type="slidenum">
              <a:rPr kumimoji="0" lang="en-US" sz="800" b="0" i="0" u="none" strike="noStrike" kern="400" cap="none" spc="5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400" cap="none" spc="5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51" r:id="rId4"/>
    <p:sldLayoutId id="2147483666" r:id="rId5"/>
    <p:sldLayoutId id="2147483652" r:id="rId6"/>
    <p:sldLayoutId id="2147483660" r:id="rId7"/>
    <p:sldLayoutId id="2147483661" r:id="rId8"/>
    <p:sldLayoutId id="2147483663" r:id="rId9"/>
    <p:sldLayoutId id="2147483654" r:id="rId10"/>
    <p:sldLayoutId id="2147483662" r:id="rId11"/>
    <p:sldLayoutId id="2147483655" r:id="rId12"/>
    <p:sldLayoutId id="2147483669" r:id="rId13"/>
    <p:sldLayoutId id="2147483670" r:id="rId14"/>
  </p:sldLayoutIdLst>
  <p:hf hd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1" kern="1200" spc="-5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317500" indent="-198438" algn="l" defTabSz="457200" rtl="0" eaLnBrk="1" latinLnBrk="0" hangingPunct="1">
        <a:spcBef>
          <a:spcPts val="600"/>
        </a:spcBef>
        <a:buSzPct val="100000"/>
        <a:buFont typeface="Verdana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546100" indent="-209550" algn="l" defTabSz="45720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774700" indent="-177800" algn="l" defTabSz="457200" rtl="0" eaLnBrk="1" latinLnBrk="0" hangingPunct="1">
        <a:spcBef>
          <a:spcPts val="150"/>
        </a:spcBef>
        <a:buSzPct val="100000"/>
        <a:buFont typeface="Verdana" pitchFamily="34" charset="0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952500" indent="-139700" algn="l" defTabSz="457200" rtl="0" eaLnBrk="1" latinLnBrk="0" hangingPunct="1">
        <a:spcBef>
          <a:spcPts val="5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24552" y="2001838"/>
            <a:ext cx="4125748" cy="2262187"/>
          </a:xfrm>
        </p:spPr>
        <p:txBody>
          <a:bodyPr>
            <a:normAutofit/>
          </a:bodyPr>
          <a:lstStyle/>
          <a:p>
            <a:r>
              <a:rPr lang="en-US" dirty="0" smtClean="0"/>
              <a:t>Transition to Model Based Embedded System 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Ross – </a:t>
            </a:r>
            <a:r>
              <a:rPr lang="en-US" smtClean="0"/>
              <a:t>John Deere</a:t>
            </a:r>
          </a:p>
          <a:p>
            <a:r>
              <a:rPr lang="en-US" smtClean="0"/>
              <a:t>January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 the Loop Usage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Initial Algorithm Development</a:t>
            </a:r>
          </a:p>
          <a:p>
            <a:pPr lvl="1"/>
            <a:r>
              <a:rPr lang="en-US" dirty="0" smtClean="0"/>
              <a:t>Simple Software Model</a:t>
            </a:r>
          </a:p>
          <a:p>
            <a:r>
              <a:rPr lang="en-US" dirty="0" smtClean="0"/>
              <a:t>Final Algorithm Development</a:t>
            </a:r>
          </a:p>
          <a:p>
            <a:pPr lvl="1"/>
            <a:r>
              <a:rPr lang="en-US" dirty="0" smtClean="0"/>
              <a:t>Controls Model</a:t>
            </a:r>
          </a:p>
          <a:p>
            <a:r>
              <a:rPr lang="en-US" dirty="0" smtClean="0"/>
              <a:t>Final Validation</a:t>
            </a:r>
          </a:p>
          <a:p>
            <a:pPr lvl="1"/>
            <a:r>
              <a:rPr lang="en-US" dirty="0" smtClean="0"/>
              <a:t>Additional Interface Models</a:t>
            </a:r>
          </a:p>
          <a:p>
            <a:pPr lvl="1"/>
            <a:r>
              <a:rPr lang="en-US" dirty="0" smtClean="0"/>
              <a:t>Controls Model</a:t>
            </a:r>
          </a:p>
          <a:p>
            <a:r>
              <a:rPr lang="en-US" dirty="0" smtClean="0"/>
              <a:t>Virtual Calibration</a:t>
            </a:r>
          </a:p>
          <a:p>
            <a:pPr lvl="1"/>
            <a:r>
              <a:rPr lang="en-US" dirty="0" smtClean="0"/>
              <a:t>Analysis Model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Controls Model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667" y="1367975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MIL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30693" y="2470083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Plant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5406" y="1691464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SW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15858" y="1708298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ECU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1379" y="2455058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Sensor Models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39" y="4021394"/>
            <a:ext cx="3529780" cy="1818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400" dirty="0" err="1" smtClean="0">
              <a:latin typeface="Verdana"/>
              <a:cs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mph" presetSubtype="0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5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17" grpId="0" animBg="1"/>
      <p:bldP spid="17" grpId="1" animBg="1"/>
      <p:bldP spid="17" grpId="2" animBg="1"/>
      <p:bldP spid="17" grpId="3" animBg="1"/>
      <p:bldP spid="17" grpId="4" animBg="1"/>
      <p:bldP spid="20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the Loop Usage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Software Test</a:t>
            </a:r>
          </a:p>
          <a:p>
            <a:pPr lvl="1"/>
            <a:r>
              <a:rPr lang="en-US" dirty="0" smtClean="0"/>
              <a:t>Simple Software Model</a:t>
            </a:r>
          </a:p>
          <a:p>
            <a:r>
              <a:rPr lang="en-US" dirty="0" smtClean="0"/>
              <a:t>Software Integration Test</a:t>
            </a:r>
          </a:p>
          <a:p>
            <a:pPr lvl="1"/>
            <a:r>
              <a:rPr lang="en-US" dirty="0" smtClean="0"/>
              <a:t>Simple Software Model</a:t>
            </a:r>
          </a:p>
          <a:p>
            <a:pPr lvl="1"/>
            <a:r>
              <a:rPr lang="en-US" dirty="0" smtClean="0"/>
              <a:t>Controls Model</a:t>
            </a:r>
          </a:p>
          <a:p>
            <a:r>
              <a:rPr lang="en-US" dirty="0" smtClean="0"/>
              <a:t>Performance Testing</a:t>
            </a:r>
          </a:p>
          <a:p>
            <a:pPr lvl="1"/>
            <a:r>
              <a:rPr lang="en-US" dirty="0" smtClean="0"/>
              <a:t>Controls Model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379" y="3717928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FFFF"/>
                </a:solidFill>
              </a:rPr>
              <a:t>SIL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80405" y="4820036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Plant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5118" y="4041417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SW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65570" y="4058251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ECU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1091" y="4805011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Sensor Models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17" grpId="0" animBg="1"/>
      <p:bldP spid="17" grpId="1" animBg="1"/>
      <p:bldP spid="17" grpId="2" animBg="1"/>
      <p:bldP spid="20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 the Loop Usage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285319" y="1456534"/>
            <a:ext cx="3994150" cy="4522787"/>
          </a:xfrm>
        </p:spPr>
        <p:txBody>
          <a:bodyPr/>
          <a:lstStyle/>
          <a:p>
            <a:r>
              <a:rPr lang="en-US" dirty="0" smtClean="0"/>
              <a:t>Final Validation</a:t>
            </a:r>
          </a:p>
          <a:p>
            <a:pPr lvl="1"/>
            <a:r>
              <a:rPr lang="en-US" dirty="0" smtClean="0"/>
              <a:t>Simple Software Model</a:t>
            </a:r>
          </a:p>
          <a:p>
            <a:r>
              <a:rPr lang="en-US" dirty="0" smtClean="0"/>
              <a:t>Regression Testing</a:t>
            </a:r>
          </a:p>
          <a:p>
            <a:pPr lvl="1"/>
            <a:r>
              <a:rPr lang="en-US" dirty="0" smtClean="0"/>
              <a:t>Controls Model</a:t>
            </a:r>
          </a:p>
          <a:p>
            <a:r>
              <a:rPr lang="en-US" dirty="0" smtClean="0"/>
              <a:t>Performance Testing</a:t>
            </a:r>
          </a:p>
          <a:p>
            <a:pPr lvl="1"/>
            <a:r>
              <a:rPr lang="en-US" dirty="0" smtClean="0"/>
              <a:t>Controls Model</a:t>
            </a:r>
          </a:p>
          <a:p>
            <a:r>
              <a:rPr lang="en-US" dirty="0" smtClean="0"/>
              <a:t>Fault Behavior Testing</a:t>
            </a:r>
          </a:p>
          <a:p>
            <a:pPr lvl="1"/>
            <a:r>
              <a:rPr lang="en-US" dirty="0" smtClean="0"/>
              <a:t>Controls Model</a:t>
            </a:r>
          </a:p>
          <a:p>
            <a:pPr lvl="1"/>
            <a:r>
              <a:rPr lang="en-US" dirty="0" smtClean="0"/>
              <a:t>Fault Insertion Unit</a:t>
            </a:r>
          </a:p>
          <a:p>
            <a:r>
              <a:rPr lang="en-US" dirty="0" smtClean="0"/>
              <a:t>Tolerance/Sensitivity Testing</a:t>
            </a:r>
          </a:p>
          <a:p>
            <a:pPr lvl="1"/>
            <a:r>
              <a:rPr lang="en-US" dirty="0" smtClean="0"/>
              <a:t>Controls Model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8797" y="3650200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FFFF"/>
                </a:solidFill>
              </a:rPr>
              <a:t>HIL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38550" y="4805011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Plant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73263" y="4026392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SW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23715" y="4043226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ECU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69236" y="4789986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Sensor Models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5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5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17" grpId="0" animBg="1"/>
      <p:bldP spid="17" grpId="1" animBg="1"/>
      <p:bldP spid="17" grpId="2" animBg="1"/>
      <p:bldP spid="17" grpId="3" animBg="1"/>
      <p:bldP spid="17" grpId="4" animBg="1"/>
      <p:bldP spid="20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Confidence in models BEFORE hardware availability</a:t>
            </a:r>
          </a:p>
          <a:p>
            <a:pPr lvl="1"/>
            <a:r>
              <a:rPr lang="en-US" dirty="0" smtClean="0"/>
              <a:t>Model Integration</a:t>
            </a:r>
          </a:p>
          <a:p>
            <a:pPr lvl="1"/>
            <a:r>
              <a:rPr lang="en-US" dirty="0" smtClean="0"/>
              <a:t>Requirement Traceability</a:t>
            </a:r>
          </a:p>
          <a:p>
            <a:pPr lvl="1"/>
            <a:r>
              <a:rPr lang="en-US" dirty="0" smtClean="0"/>
              <a:t>User Interface Modeling</a:t>
            </a:r>
          </a:p>
          <a:p>
            <a:pPr lvl="1"/>
            <a:r>
              <a:rPr lang="en-US" dirty="0" smtClean="0"/>
              <a:t>Co-simulation</a:t>
            </a:r>
          </a:p>
          <a:p>
            <a:r>
              <a:rPr lang="en-US" dirty="0" smtClean="0"/>
              <a:t>Reality vs. Vision</a:t>
            </a:r>
          </a:p>
          <a:p>
            <a:pPr lvl="1"/>
            <a:r>
              <a:rPr lang="en-US" dirty="0" smtClean="0"/>
              <a:t>Model Management</a:t>
            </a:r>
          </a:p>
          <a:p>
            <a:pPr lvl="1"/>
            <a:r>
              <a:rPr lang="en-US" dirty="0" smtClean="0"/>
              <a:t>Separation of Design and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2800" y="1423988"/>
            <a:ext cx="4586288" cy="3114675"/>
          </a:xfrm>
          <a:prstGeom prst="rect">
            <a:avLst/>
          </a:prstGeom>
          <a:noFill/>
        </p:spPr>
      </p:pic>
      <p:pic>
        <p:nvPicPr>
          <p:cNvPr id="503811" name="Picture 3" descr="MCj043382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757238"/>
            <a:ext cx="6083300" cy="6083300"/>
          </a:xfrm>
          <a:prstGeom prst="rect">
            <a:avLst/>
          </a:prstGeom>
          <a:noFill/>
        </p:spPr>
      </p:pic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4"/>
          <a:srcRect l="5275" t="16551" r="56967" b="19862"/>
          <a:stretch>
            <a:fillRect/>
          </a:stretch>
        </p:blipFill>
        <p:spPr bwMode="auto">
          <a:xfrm>
            <a:off x="3513138" y="1689100"/>
            <a:ext cx="21177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3" name="Picture 5" descr="CalTab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3138" y="1677988"/>
            <a:ext cx="2136775" cy="1917700"/>
          </a:xfrm>
          <a:prstGeom prst="rect">
            <a:avLst/>
          </a:prstGeom>
          <a:noFill/>
        </p:spPr>
      </p:pic>
      <p:pic>
        <p:nvPicPr>
          <p:cNvPr id="503823" name="Picture 15" descr="MPj031377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0263" y="1907096"/>
            <a:ext cx="2279650" cy="1525588"/>
          </a:xfrm>
          <a:prstGeom prst="rect">
            <a:avLst/>
          </a:prstGeom>
          <a:noFill/>
        </p:spPr>
      </p:pic>
      <p:sp>
        <p:nvSpPr>
          <p:cNvPr id="5038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Inside an ECU</a:t>
            </a:r>
          </a:p>
        </p:txBody>
      </p:sp>
      <p:sp>
        <p:nvSpPr>
          <p:cNvPr id="503817" name="Oval 9"/>
          <p:cNvSpPr>
            <a:spLocks noChangeArrowheads="1"/>
          </p:cNvSpPr>
          <p:nvPr/>
        </p:nvSpPr>
        <p:spPr bwMode="auto">
          <a:xfrm>
            <a:off x="4141788" y="4894130"/>
            <a:ext cx="1489075" cy="1303337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Calibration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Engineer</a:t>
            </a:r>
          </a:p>
        </p:txBody>
      </p:sp>
      <p:sp>
        <p:nvSpPr>
          <p:cNvPr id="503818" name="Oval 10"/>
          <p:cNvSpPr>
            <a:spLocks noChangeArrowheads="1"/>
          </p:cNvSpPr>
          <p:nvPr/>
        </p:nvSpPr>
        <p:spPr bwMode="auto">
          <a:xfrm>
            <a:off x="227013" y="4242462"/>
            <a:ext cx="1489075" cy="1303337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PV&amp;V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Engineer</a:t>
            </a:r>
          </a:p>
        </p:txBody>
      </p:sp>
      <p:pic>
        <p:nvPicPr>
          <p:cNvPr id="16" name="Picture 15"/>
          <p:cNvPicPr/>
          <p:nvPr/>
        </p:nvPicPr>
        <p:blipFill>
          <a:blip r:embed="rId7"/>
          <a:srcRect l="34800" t="19200" r="31800" b="50133"/>
          <a:stretch>
            <a:fillRect/>
          </a:stretch>
        </p:blipFill>
        <p:spPr bwMode="auto">
          <a:xfrm>
            <a:off x="3370263" y="1689100"/>
            <a:ext cx="246389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20" name="Oval 12"/>
          <p:cNvSpPr>
            <a:spLocks noChangeArrowheads="1"/>
          </p:cNvSpPr>
          <p:nvPr/>
        </p:nvSpPr>
        <p:spPr bwMode="auto">
          <a:xfrm>
            <a:off x="227013" y="1455738"/>
            <a:ext cx="1489075" cy="1303337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System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Engineer</a:t>
            </a:r>
          </a:p>
        </p:txBody>
      </p:sp>
      <p:sp>
        <p:nvSpPr>
          <p:cNvPr id="503821" name="Oval 13"/>
          <p:cNvSpPr>
            <a:spLocks noChangeArrowheads="1"/>
          </p:cNvSpPr>
          <p:nvPr/>
        </p:nvSpPr>
        <p:spPr bwMode="auto">
          <a:xfrm>
            <a:off x="7312025" y="1455738"/>
            <a:ext cx="1489075" cy="1303337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Hardware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Engineer</a:t>
            </a:r>
          </a:p>
        </p:txBody>
      </p:sp>
      <p:pic>
        <p:nvPicPr>
          <p:cNvPr id="503822" name="Picture 14" descr="410251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3138" y="1677988"/>
            <a:ext cx="2260600" cy="1889125"/>
          </a:xfrm>
          <a:prstGeom prst="rect">
            <a:avLst/>
          </a:prstGeom>
          <a:noFill/>
        </p:spPr>
      </p:pic>
      <p:sp>
        <p:nvSpPr>
          <p:cNvPr id="503816" name="Oval 8"/>
          <p:cNvSpPr>
            <a:spLocks noChangeArrowheads="1"/>
          </p:cNvSpPr>
          <p:nvPr/>
        </p:nvSpPr>
        <p:spPr bwMode="auto">
          <a:xfrm>
            <a:off x="7036254" y="4031456"/>
            <a:ext cx="1489075" cy="1303337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Software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Engineer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5005E-6 L -0.17917 -0.148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6642E-6 L 0.22812 0.1653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8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1536E-6 L -0.23299 0.211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0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987E-6 L 0.00677 0.2763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3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3784E-6 L 0.16372 -0.1919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9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7" grpId="0" animBg="1"/>
      <p:bldP spid="503817" grpId="1" animBg="1"/>
      <p:bldP spid="503817" grpId="2" animBg="1"/>
      <p:bldP spid="503818" grpId="0" animBg="1"/>
      <p:bldP spid="503818" grpId="1" animBg="1"/>
      <p:bldP spid="503818" grpId="2" animBg="1"/>
      <p:bldP spid="503820" grpId="0" animBg="1"/>
      <p:bldP spid="503821" grpId="0" animBg="1"/>
      <p:bldP spid="503821" grpId="1" animBg="1"/>
      <p:bldP spid="503821" grpId="2" animBg="1"/>
      <p:bldP spid="503816" grpId="0" animBg="1"/>
      <p:bldP spid="503816" grpId="1" animBg="1"/>
      <p:bldP spid="50381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 rot="19804994">
            <a:off x="4670293" y="1650720"/>
            <a:ext cx="1650156" cy="1692988"/>
          </a:xfrm>
          <a:prstGeom prst="roundRect">
            <a:avLst/>
          </a:prstGeom>
          <a:solidFill>
            <a:schemeClr val="tx2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err="1" smtClean="0">
              <a:latin typeface="Verdana"/>
              <a:cs typeface="Verdana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6" y="252523"/>
            <a:ext cx="8494712" cy="649288"/>
          </a:xfrm>
        </p:spPr>
        <p:txBody>
          <a:bodyPr/>
          <a:lstStyle/>
          <a:p>
            <a:pPr eaLnBrk="1" hangingPunct="1"/>
            <a:r>
              <a:rPr lang="en-US" dirty="0" smtClean="0"/>
              <a:t>Model-Based System Development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99325" y="52388"/>
            <a:ext cx="1790700" cy="1443037"/>
            <a:chOff x="4598" y="33"/>
            <a:chExt cx="1128" cy="909"/>
          </a:xfrm>
        </p:grpSpPr>
        <p:sp>
          <p:nvSpPr>
            <p:cNvPr id="4179" name="Text Box 4"/>
            <p:cNvSpPr txBox="1">
              <a:spLocks noChangeArrowheads="1"/>
            </p:cNvSpPr>
            <p:nvPr/>
          </p:nvSpPr>
          <p:spPr bwMode="auto">
            <a:xfrm>
              <a:off x="4720" y="33"/>
              <a:ext cx="9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FF0000"/>
                  </a:solidFill>
                </a:rPr>
                <a:t>Final Product</a:t>
              </a:r>
            </a:p>
          </p:txBody>
        </p:sp>
        <p:pic>
          <p:nvPicPr>
            <p:cNvPr id="4180" name="Picture 5" descr="TEE_fi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8" y="210"/>
              <a:ext cx="1128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574" name="AutoShape 6"/>
          <p:cNvSpPr>
            <a:spLocks noChangeArrowheads="1"/>
          </p:cNvSpPr>
          <p:nvPr/>
        </p:nvSpPr>
        <p:spPr bwMode="auto">
          <a:xfrm rot="-1844998">
            <a:off x="1284288" y="3354388"/>
            <a:ext cx="8350250" cy="579437"/>
          </a:xfrm>
          <a:prstGeom prst="rightArrow">
            <a:avLst>
              <a:gd name="adj1" fmla="val 51778"/>
              <a:gd name="adj2" fmla="val 11422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DDB00"/>
                </a:solidFill>
                <a:latin typeface="Verdana" pitchFamily="34" charset="0"/>
              </a:rPr>
              <a:t>Virtual    </a:t>
            </a:r>
          </a:p>
        </p:txBody>
      </p:sp>
      <p:sp>
        <p:nvSpPr>
          <p:cNvPr id="109575" name="AutoShape 7"/>
          <p:cNvSpPr>
            <a:spLocks noChangeArrowheads="1"/>
          </p:cNvSpPr>
          <p:nvPr/>
        </p:nvSpPr>
        <p:spPr bwMode="auto">
          <a:xfrm rot="-1844998">
            <a:off x="213485" y="1992717"/>
            <a:ext cx="7606656" cy="579437"/>
          </a:xfrm>
          <a:prstGeom prst="rightArrow">
            <a:avLst>
              <a:gd name="adj1" fmla="val 51778"/>
              <a:gd name="adj2" fmla="val 11422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DDB00"/>
                </a:solidFill>
                <a:latin typeface="Verdana" pitchFamily="34" charset="0"/>
              </a:rPr>
              <a:t>               Physical</a:t>
            </a:r>
          </a:p>
        </p:txBody>
      </p:sp>
      <p:sp>
        <p:nvSpPr>
          <p:cNvPr id="109576" name="Freeform 8"/>
          <p:cNvSpPr>
            <a:spLocks/>
          </p:cNvSpPr>
          <p:nvPr/>
        </p:nvSpPr>
        <p:spPr bwMode="auto">
          <a:xfrm>
            <a:off x="2353341" y="4536557"/>
            <a:ext cx="701748" cy="439479"/>
          </a:xfrm>
          <a:custGeom>
            <a:avLst/>
            <a:gdLst>
              <a:gd name="T0" fmla="*/ 0 w 517"/>
              <a:gd name="T1" fmla="*/ 190 h 325"/>
              <a:gd name="T2" fmla="*/ 329 w 517"/>
              <a:gd name="T3" fmla="*/ 0 h 325"/>
              <a:gd name="T4" fmla="*/ 517 w 517"/>
              <a:gd name="T5" fmla="*/ 325 h 325"/>
              <a:gd name="T6" fmla="*/ 0 60000 65536"/>
              <a:gd name="T7" fmla="*/ 0 60000 65536"/>
              <a:gd name="T8" fmla="*/ 0 60000 65536"/>
              <a:gd name="T9" fmla="*/ 0 w 517"/>
              <a:gd name="T10" fmla="*/ 0 h 325"/>
              <a:gd name="T11" fmla="*/ 517 w 517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" h="325">
                <a:moveTo>
                  <a:pt x="0" y="190"/>
                </a:moveTo>
                <a:lnTo>
                  <a:pt x="329" y="0"/>
                </a:lnTo>
                <a:lnTo>
                  <a:pt x="517" y="325"/>
                </a:lnTo>
              </a:path>
            </a:pathLst>
          </a:custGeom>
          <a:noFill/>
          <a:ln w="57150" cmpd="sng">
            <a:solidFill>
              <a:srgbClr val="EACE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577" name="Freeform 9"/>
          <p:cNvSpPr>
            <a:spLocks/>
          </p:cNvSpPr>
          <p:nvPr/>
        </p:nvSpPr>
        <p:spPr bwMode="auto">
          <a:xfrm rot="7200000" flipH="1">
            <a:off x="1953409" y="3649100"/>
            <a:ext cx="691215" cy="437320"/>
          </a:xfrm>
          <a:custGeom>
            <a:avLst/>
            <a:gdLst>
              <a:gd name="T0" fmla="*/ 0 w 517"/>
              <a:gd name="T1" fmla="*/ 190 h 325"/>
              <a:gd name="T2" fmla="*/ 329 w 517"/>
              <a:gd name="T3" fmla="*/ 0 h 325"/>
              <a:gd name="T4" fmla="*/ 517 w 517"/>
              <a:gd name="T5" fmla="*/ 325 h 325"/>
              <a:gd name="T6" fmla="*/ 0 60000 65536"/>
              <a:gd name="T7" fmla="*/ 0 60000 65536"/>
              <a:gd name="T8" fmla="*/ 0 60000 65536"/>
              <a:gd name="T9" fmla="*/ 0 w 517"/>
              <a:gd name="T10" fmla="*/ 0 h 325"/>
              <a:gd name="T11" fmla="*/ 517 w 517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" h="325">
                <a:moveTo>
                  <a:pt x="0" y="190"/>
                </a:moveTo>
                <a:lnTo>
                  <a:pt x="329" y="0"/>
                </a:lnTo>
                <a:lnTo>
                  <a:pt x="517" y="325"/>
                </a:lnTo>
              </a:path>
            </a:pathLst>
          </a:custGeom>
          <a:noFill/>
          <a:ln w="57150" cmpd="sng">
            <a:solidFill>
              <a:srgbClr val="EACE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93175" y="2956681"/>
            <a:ext cx="800100" cy="1825627"/>
            <a:chOff x="1501" y="2050"/>
            <a:chExt cx="504" cy="1150"/>
          </a:xfrm>
        </p:grpSpPr>
        <p:sp>
          <p:nvSpPr>
            <p:cNvPr id="4177" name="Line 11"/>
            <p:cNvSpPr>
              <a:spLocks noChangeShapeType="1"/>
            </p:cNvSpPr>
            <p:nvPr/>
          </p:nvSpPr>
          <p:spPr bwMode="auto">
            <a:xfrm flipH="1" flipV="1">
              <a:off x="1501" y="2155"/>
              <a:ext cx="503" cy="870"/>
            </a:xfrm>
            <a:prstGeom prst="line">
              <a:avLst/>
            </a:prstGeom>
            <a:noFill/>
            <a:ln w="57150">
              <a:solidFill>
                <a:srgbClr val="EACE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78" name="Text Box 12"/>
            <p:cNvSpPr txBox="1">
              <a:spLocks noChangeArrowheads="1"/>
            </p:cNvSpPr>
            <p:nvPr/>
          </p:nvSpPr>
          <p:spPr bwMode="auto">
            <a:xfrm rot="3600000">
              <a:off x="1211" y="2406"/>
              <a:ext cx="115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Systems &amp;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Interface Specs 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15281" y="2033568"/>
            <a:ext cx="798512" cy="2008188"/>
            <a:chOff x="2315" y="1406"/>
            <a:chExt cx="503" cy="1265"/>
          </a:xfrm>
        </p:grpSpPr>
        <p:sp>
          <p:nvSpPr>
            <p:cNvPr id="4175" name="Line 14"/>
            <p:cNvSpPr>
              <a:spLocks noChangeShapeType="1"/>
            </p:cNvSpPr>
            <p:nvPr/>
          </p:nvSpPr>
          <p:spPr bwMode="auto">
            <a:xfrm flipH="1" flipV="1">
              <a:off x="2315" y="1690"/>
              <a:ext cx="503" cy="870"/>
            </a:xfrm>
            <a:prstGeom prst="line">
              <a:avLst/>
            </a:prstGeom>
            <a:noFill/>
            <a:ln w="57150">
              <a:solidFill>
                <a:srgbClr val="EACE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76" name="Text Box 15"/>
            <p:cNvSpPr txBox="1">
              <a:spLocks noChangeArrowheads="1"/>
            </p:cNvSpPr>
            <p:nvPr/>
          </p:nvSpPr>
          <p:spPr bwMode="auto">
            <a:xfrm rot="3600000">
              <a:off x="1968" y="1942"/>
              <a:ext cx="12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   Initial Model Cal</a:t>
              </a:r>
            </a:p>
          </p:txBody>
        </p:sp>
      </p:grpSp>
      <p:sp>
        <p:nvSpPr>
          <p:cNvPr id="109584" name="Text Box 16"/>
          <p:cNvSpPr txBox="1">
            <a:spLocks noChangeArrowheads="1"/>
          </p:cNvSpPr>
          <p:nvPr/>
        </p:nvSpPr>
        <p:spPr bwMode="auto">
          <a:xfrm rot="-1800000">
            <a:off x="6242050" y="1444625"/>
            <a:ext cx="127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Performance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Verification</a:t>
            </a:r>
          </a:p>
        </p:txBody>
      </p:sp>
      <p:sp>
        <p:nvSpPr>
          <p:cNvPr id="109585" name="Freeform 17"/>
          <p:cNvSpPr>
            <a:spLocks/>
          </p:cNvSpPr>
          <p:nvPr/>
        </p:nvSpPr>
        <p:spPr bwMode="auto">
          <a:xfrm>
            <a:off x="6030913" y="1200151"/>
            <a:ext cx="1311275" cy="543590"/>
          </a:xfrm>
          <a:custGeom>
            <a:avLst/>
            <a:gdLst>
              <a:gd name="T0" fmla="*/ 0 w 826"/>
              <a:gd name="T1" fmla="*/ 41 h 370"/>
              <a:gd name="T2" fmla="*/ 186 w 826"/>
              <a:gd name="T3" fmla="*/ 370 h 370"/>
              <a:gd name="T4" fmla="*/ 826 w 826"/>
              <a:gd name="T5" fmla="*/ 0 h 370"/>
              <a:gd name="T6" fmla="*/ 0 60000 65536"/>
              <a:gd name="T7" fmla="*/ 0 60000 65536"/>
              <a:gd name="T8" fmla="*/ 0 60000 65536"/>
              <a:gd name="T9" fmla="*/ 0 w 826"/>
              <a:gd name="T10" fmla="*/ 0 h 370"/>
              <a:gd name="T11" fmla="*/ 826 w 826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6" h="370">
                <a:moveTo>
                  <a:pt x="0" y="41"/>
                </a:moveTo>
                <a:lnTo>
                  <a:pt x="186" y="370"/>
                </a:lnTo>
                <a:lnTo>
                  <a:pt x="826" y="0"/>
                </a:lnTo>
              </a:path>
            </a:pathLst>
          </a:custGeom>
          <a:noFill/>
          <a:ln w="57150" cmpd="sng">
            <a:solidFill>
              <a:srgbClr val="EACE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586" name="Freeform 18"/>
          <p:cNvSpPr>
            <a:spLocks/>
          </p:cNvSpPr>
          <p:nvPr/>
        </p:nvSpPr>
        <p:spPr bwMode="auto">
          <a:xfrm rot="7286840" flipH="1">
            <a:off x="6336359" y="1714152"/>
            <a:ext cx="1311275" cy="552362"/>
          </a:xfrm>
          <a:custGeom>
            <a:avLst/>
            <a:gdLst>
              <a:gd name="T0" fmla="*/ 0 w 826"/>
              <a:gd name="T1" fmla="*/ 41 h 370"/>
              <a:gd name="T2" fmla="*/ 186 w 826"/>
              <a:gd name="T3" fmla="*/ 370 h 370"/>
              <a:gd name="T4" fmla="*/ 826 w 826"/>
              <a:gd name="T5" fmla="*/ 0 h 370"/>
              <a:gd name="T6" fmla="*/ 0 60000 65536"/>
              <a:gd name="T7" fmla="*/ 0 60000 65536"/>
              <a:gd name="T8" fmla="*/ 0 60000 65536"/>
              <a:gd name="T9" fmla="*/ 0 w 826"/>
              <a:gd name="T10" fmla="*/ 0 h 370"/>
              <a:gd name="T11" fmla="*/ 826 w 826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6" h="370">
                <a:moveTo>
                  <a:pt x="0" y="41"/>
                </a:moveTo>
                <a:lnTo>
                  <a:pt x="186" y="370"/>
                </a:lnTo>
                <a:lnTo>
                  <a:pt x="826" y="0"/>
                </a:lnTo>
              </a:path>
            </a:pathLst>
          </a:custGeom>
          <a:noFill/>
          <a:ln w="57150" cmpd="sng">
            <a:solidFill>
              <a:srgbClr val="EACE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4362450"/>
            <a:ext cx="1976438" cy="1557338"/>
            <a:chOff x="0" y="2748"/>
            <a:chExt cx="1245" cy="981"/>
          </a:xfrm>
        </p:grpSpPr>
        <p:sp>
          <p:nvSpPr>
            <p:cNvPr id="4172" name="Text Box 20"/>
            <p:cNvSpPr txBox="1">
              <a:spLocks noChangeArrowheads="1"/>
            </p:cNvSpPr>
            <p:nvPr/>
          </p:nvSpPr>
          <p:spPr bwMode="auto">
            <a:xfrm>
              <a:off x="102" y="2771"/>
              <a:ext cx="1039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Rough Product</a:t>
              </a:r>
            </a:p>
          </p:txBody>
        </p:sp>
        <p:pic>
          <p:nvPicPr>
            <p:cNvPr id="4173" name="Picture 21" descr="TEE_blur_sk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" y="2955"/>
              <a:ext cx="117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4" name="Rectangle 22"/>
            <p:cNvSpPr>
              <a:spLocks noChangeArrowheads="1"/>
            </p:cNvSpPr>
            <p:nvPr/>
          </p:nvSpPr>
          <p:spPr bwMode="auto">
            <a:xfrm>
              <a:off x="0" y="2748"/>
              <a:ext cx="102" cy="3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36525" y="5543145"/>
            <a:ext cx="9007475" cy="482600"/>
            <a:chOff x="69" y="3523"/>
            <a:chExt cx="5674" cy="304"/>
          </a:xfrm>
        </p:grpSpPr>
        <p:sp>
          <p:nvSpPr>
            <p:cNvPr id="4170" name="Text Box 24"/>
            <p:cNvSpPr txBox="1">
              <a:spLocks noChangeArrowheads="1"/>
            </p:cNvSpPr>
            <p:nvPr/>
          </p:nvSpPr>
          <p:spPr bwMode="auto">
            <a:xfrm>
              <a:off x="5117" y="3523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Times New Roman" charset="0"/>
                </a:rPr>
                <a:t>Time</a:t>
              </a:r>
            </a:p>
          </p:txBody>
        </p:sp>
        <p:sp>
          <p:nvSpPr>
            <p:cNvPr id="4171" name="AutoShape 25"/>
            <p:cNvSpPr>
              <a:spLocks noChangeArrowheads="1"/>
            </p:cNvSpPr>
            <p:nvPr/>
          </p:nvSpPr>
          <p:spPr bwMode="auto">
            <a:xfrm>
              <a:off x="69" y="3625"/>
              <a:ext cx="5674" cy="202"/>
            </a:xfrm>
            <a:prstGeom prst="rightArrow">
              <a:avLst>
                <a:gd name="adj1" fmla="val 38611"/>
                <a:gd name="adj2" fmla="val 149548"/>
              </a:avLst>
            </a:prstGeom>
            <a:solidFill>
              <a:srgbClr val="DEC4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 smtClean="0">
                <a:solidFill>
                  <a:srgbClr val="FDDB00"/>
                </a:solidFill>
                <a:latin typeface="Verdana" pitchFamily="34" charset="0"/>
              </a:endParaRPr>
            </a:p>
          </p:txBody>
        </p:sp>
      </p:grpSp>
      <p:sp>
        <p:nvSpPr>
          <p:cNvPr id="109594" name="Text Box 26"/>
          <p:cNvSpPr txBox="1">
            <a:spLocks noChangeArrowheads="1"/>
          </p:cNvSpPr>
          <p:nvPr/>
        </p:nvSpPr>
        <p:spPr bwMode="auto">
          <a:xfrm rot="-1800000">
            <a:off x="1716398" y="3874164"/>
            <a:ext cx="1481529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</a:rPr>
              <a:t>System Architecture &amp; Requirements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496715" y="2540610"/>
            <a:ext cx="812799" cy="1863727"/>
            <a:chOff x="2033" y="1712"/>
            <a:chExt cx="512" cy="1174"/>
          </a:xfrm>
        </p:grpSpPr>
        <p:sp>
          <p:nvSpPr>
            <p:cNvPr id="4162" name="Line 37"/>
            <p:cNvSpPr>
              <a:spLocks noChangeShapeType="1"/>
            </p:cNvSpPr>
            <p:nvPr/>
          </p:nvSpPr>
          <p:spPr bwMode="auto">
            <a:xfrm flipH="1" flipV="1">
              <a:off x="2033" y="1839"/>
              <a:ext cx="512" cy="898"/>
            </a:xfrm>
            <a:prstGeom prst="line">
              <a:avLst/>
            </a:prstGeom>
            <a:noFill/>
            <a:ln w="57150">
              <a:solidFill>
                <a:srgbClr val="EACE00"/>
              </a:solidFill>
              <a:round/>
              <a:headEnd type="triangle"/>
              <a:tailEnd type="triangle" w="med" len="med"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63" name="Text Box 38"/>
            <p:cNvSpPr txBox="1">
              <a:spLocks noChangeArrowheads="1"/>
            </p:cNvSpPr>
            <p:nvPr/>
          </p:nvSpPr>
          <p:spPr bwMode="auto">
            <a:xfrm rot="3600000">
              <a:off x="1729" y="2080"/>
              <a:ext cx="117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Design Updates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Model Validation</a:t>
              </a: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5448122" y="3714707"/>
            <a:ext cx="2751932" cy="561688"/>
            <a:chOff x="5222488" y="3833407"/>
            <a:chExt cx="2751932" cy="561688"/>
          </a:xfrm>
        </p:grpSpPr>
        <p:sp>
          <p:nvSpPr>
            <p:cNvPr id="4158" name="Freeform 43"/>
            <p:cNvSpPr>
              <a:spLocks/>
            </p:cNvSpPr>
            <p:nvPr/>
          </p:nvSpPr>
          <p:spPr bwMode="auto">
            <a:xfrm>
              <a:off x="5222488" y="3937895"/>
              <a:ext cx="2751932" cy="457200"/>
            </a:xfrm>
            <a:custGeom>
              <a:avLst/>
              <a:gdLst>
                <a:gd name="T0" fmla="*/ 0 w 1034"/>
                <a:gd name="T1" fmla="*/ 0 h 253"/>
                <a:gd name="T2" fmla="*/ 146 w 1034"/>
                <a:gd name="T3" fmla="*/ 253 h 253"/>
                <a:gd name="T4" fmla="*/ 1034 w 1034"/>
                <a:gd name="T5" fmla="*/ 253 h 253"/>
                <a:gd name="T6" fmla="*/ 0 60000 65536"/>
                <a:gd name="T7" fmla="*/ 0 60000 65536"/>
                <a:gd name="T8" fmla="*/ 0 60000 65536"/>
                <a:gd name="T9" fmla="*/ 0 w 1034"/>
                <a:gd name="T10" fmla="*/ 0 h 253"/>
                <a:gd name="T11" fmla="*/ 1034 w 1034"/>
                <a:gd name="T12" fmla="*/ 253 h 2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4" h="253">
                  <a:moveTo>
                    <a:pt x="0" y="0"/>
                  </a:moveTo>
                  <a:lnTo>
                    <a:pt x="146" y="253"/>
                  </a:lnTo>
                  <a:lnTo>
                    <a:pt x="1034" y="253"/>
                  </a:lnTo>
                </a:path>
              </a:pathLst>
            </a:custGeom>
            <a:noFill/>
            <a:ln w="57150" cmpd="sng">
              <a:solidFill>
                <a:srgbClr val="C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 smtClean="0">
                <a:solidFill>
                  <a:srgbClr val="C00000"/>
                </a:solidFill>
              </a:endParaRPr>
            </a:p>
          </p:txBody>
        </p:sp>
        <p:sp>
          <p:nvSpPr>
            <p:cNvPr id="4159" name="Text Box 44"/>
            <p:cNvSpPr txBox="1">
              <a:spLocks noChangeArrowheads="1"/>
            </p:cNvSpPr>
            <p:nvPr/>
          </p:nvSpPr>
          <p:spPr bwMode="auto">
            <a:xfrm>
              <a:off x="5716322" y="3833407"/>
              <a:ext cx="21130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Virtual System 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Modeling &amp; Simulation</a:t>
              </a:r>
              <a:endParaRPr lang="en-US" sz="1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29523" y="2134537"/>
            <a:ext cx="798513" cy="1381125"/>
            <a:chOff x="2630" y="1483"/>
            <a:chExt cx="503" cy="870"/>
          </a:xfrm>
        </p:grpSpPr>
        <p:sp>
          <p:nvSpPr>
            <p:cNvPr id="4150" name="Line 55"/>
            <p:cNvSpPr>
              <a:spLocks noChangeShapeType="1"/>
            </p:cNvSpPr>
            <p:nvPr/>
          </p:nvSpPr>
          <p:spPr bwMode="auto">
            <a:xfrm flipH="1" flipV="1">
              <a:off x="2630" y="1483"/>
              <a:ext cx="503" cy="870"/>
            </a:xfrm>
            <a:prstGeom prst="line">
              <a:avLst/>
            </a:prstGeom>
            <a:noFill/>
            <a:ln w="57150">
              <a:solidFill>
                <a:srgbClr val="EACE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51" name="Text Box 56"/>
            <p:cNvSpPr txBox="1">
              <a:spLocks noChangeArrowheads="1"/>
            </p:cNvSpPr>
            <p:nvPr/>
          </p:nvSpPr>
          <p:spPr bwMode="auto">
            <a:xfrm rot="3600000">
              <a:off x="2530" y="1714"/>
              <a:ext cx="74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Algorithm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Updates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989497" y="1717649"/>
            <a:ext cx="798512" cy="1552575"/>
            <a:chOff x="2951" y="1207"/>
            <a:chExt cx="503" cy="978"/>
          </a:xfrm>
        </p:grpSpPr>
        <p:sp>
          <p:nvSpPr>
            <p:cNvPr id="4146" name="Line 61"/>
            <p:cNvSpPr>
              <a:spLocks noChangeShapeType="1"/>
            </p:cNvSpPr>
            <p:nvPr/>
          </p:nvSpPr>
          <p:spPr bwMode="auto">
            <a:xfrm flipH="1" flipV="1">
              <a:off x="2951" y="1315"/>
              <a:ext cx="503" cy="870"/>
            </a:xfrm>
            <a:prstGeom prst="line">
              <a:avLst/>
            </a:prstGeom>
            <a:noFill/>
            <a:ln w="57150">
              <a:solidFill>
                <a:srgbClr val="EACE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7" name="Text Box 62"/>
            <p:cNvSpPr txBox="1">
              <a:spLocks noChangeArrowheads="1"/>
            </p:cNvSpPr>
            <p:nvPr/>
          </p:nvSpPr>
          <p:spPr bwMode="auto">
            <a:xfrm rot="3600000">
              <a:off x="2775" y="1582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More Model Cal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5563657" y="1347649"/>
            <a:ext cx="798512" cy="1827211"/>
            <a:chOff x="3335" y="965"/>
            <a:chExt cx="503" cy="1151"/>
          </a:xfrm>
        </p:grpSpPr>
        <p:sp>
          <p:nvSpPr>
            <p:cNvPr id="4144" name="Line 64"/>
            <p:cNvSpPr>
              <a:spLocks noChangeShapeType="1"/>
            </p:cNvSpPr>
            <p:nvPr/>
          </p:nvSpPr>
          <p:spPr bwMode="auto">
            <a:xfrm flipH="1" flipV="1">
              <a:off x="3335" y="1065"/>
              <a:ext cx="503" cy="870"/>
            </a:xfrm>
            <a:prstGeom prst="line">
              <a:avLst/>
            </a:prstGeom>
            <a:noFill/>
            <a:ln w="57150">
              <a:solidFill>
                <a:srgbClr val="EACE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5" name="Text Box 65"/>
            <p:cNvSpPr txBox="1">
              <a:spLocks noChangeArrowheads="1"/>
            </p:cNvSpPr>
            <p:nvPr/>
          </p:nvSpPr>
          <p:spPr bwMode="auto">
            <a:xfrm rot="3600000">
              <a:off x="3035" y="1342"/>
              <a:ext cx="11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Controller Cal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and Gain Tuning</a:t>
              </a:r>
            </a:p>
          </p:txBody>
        </p:sp>
      </p:grpSp>
      <p:sp>
        <p:nvSpPr>
          <p:cNvPr id="109646" name="Text Box 78"/>
          <p:cNvSpPr txBox="1">
            <a:spLocks noChangeArrowheads="1"/>
          </p:cNvSpPr>
          <p:nvPr/>
        </p:nvSpPr>
        <p:spPr bwMode="auto">
          <a:xfrm>
            <a:off x="6805061" y="2142903"/>
            <a:ext cx="231058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Virtual system model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also used for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First Line Support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after production launch</a:t>
            </a:r>
          </a:p>
        </p:txBody>
      </p:sp>
      <p:sp>
        <p:nvSpPr>
          <p:cNvPr id="109647" name="Freeform 79"/>
          <p:cNvSpPr>
            <a:spLocks/>
          </p:cNvSpPr>
          <p:nvPr/>
        </p:nvSpPr>
        <p:spPr bwMode="auto">
          <a:xfrm>
            <a:off x="122238" y="2967038"/>
            <a:ext cx="2359025" cy="1492250"/>
          </a:xfrm>
          <a:custGeom>
            <a:avLst/>
            <a:gdLst>
              <a:gd name="T0" fmla="*/ 428 w 1486"/>
              <a:gd name="T1" fmla="*/ 940 h 940"/>
              <a:gd name="T2" fmla="*/ 1122 w 1486"/>
              <a:gd name="T3" fmla="*/ 539 h 940"/>
              <a:gd name="T4" fmla="*/ 1082 w 1486"/>
              <a:gd name="T5" fmla="*/ 470 h 940"/>
              <a:gd name="T6" fmla="*/ 1486 w 1486"/>
              <a:gd name="T7" fmla="*/ 0 h 940"/>
              <a:gd name="T8" fmla="*/ 0 w 1486"/>
              <a:gd name="T9" fmla="*/ 858 h 940"/>
              <a:gd name="T10" fmla="*/ 0 w 1486"/>
              <a:gd name="T11" fmla="*/ 935 h 940"/>
              <a:gd name="T12" fmla="*/ 428 w 1486"/>
              <a:gd name="T13" fmla="*/ 940 h 9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6"/>
              <a:gd name="T22" fmla="*/ 0 h 940"/>
              <a:gd name="T23" fmla="*/ 1486 w 1486"/>
              <a:gd name="T24" fmla="*/ 940 h 9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6" h="940">
                <a:moveTo>
                  <a:pt x="428" y="940"/>
                </a:moveTo>
                <a:lnTo>
                  <a:pt x="1122" y="539"/>
                </a:lnTo>
                <a:lnTo>
                  <a:pt x="1082" y="470"/>
                </a:lnTo>
                <a:lnTo>
                  <a:pt x="1486" y="0"/>
                </a:lnTo>
                <a:lnTo>
                  <a:pt x="0" y="858"/>
                </a:lnTo>
                <a:lnTo>
                  <a:pt x="0" y="935"/>
                </a:lnTo>
                <a:lnTo>
                  <a:pt x="428" y="9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0" y="366713"/>
            <a:ext cx="463550" cy="5530850"/>
            <a:chOff x="0" y="231"/>
            <a:chExt cx="292" cy="3484"/>
          </a:xfrm>
        </p:grpSpPr>
        <p:sp>
          <p:nvSpPr>
            <p:cNvPr id="4134" name="Text Box 81"/>
            <p:cNvSpPr txBox="1">
              <a:spLocks noChangeArrowheads="1"/>
            </p:cNvSpPr>
            <p:nvPr/>
          </p:nvSpPr>
          <p:spPr bwMode="auto">
            <a:xfrm rot="-5400000">
              <a:off x="-286" y="866"/>
              <a:ext cx="9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Times New Roman" charset="0"/>
                </a:rPr>
                <a:t>Product Maturity</a:t>
              </a:r>
            </a:p>
          </p:txBody>
        </p:sp>
        <p:sp>
          <p:nvSpPr>
            <p:cNvPr id="4135" name="AutoShape 82"/>
            <p:cNvSpPr>
              <a:spLocks noChangeArrowheads="1"/>
            </p:cNvSpPr>
            <p:nvPr/>
          </p:nvSpPr>
          <p:spPr bwMode="auto">
            <a:xfrm rot="-5400000">
              <a:off x="-1641" y="1872"/>
              <a:ext cx="3484" cy="202"/>
            </a:xfrm>
            <a:prstGeom prst="rightArrow">
              <a:avLst>
                <a:gd name="adj1" fmla="val 37630"/>
                <a:gd name="adj2" fmla="val 143410"/>
              </a:avLst>
            </a:prstGeom>
            <a:solidFill>
              <a:srgbClr val="DEC4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b="1" smtClean="0">
                <a:solidFill>
                  <a:srgbClr val="FDDB00"/>
                </a:solidFill>
                <a:latin typeface="Verdana" pitchFamily="34" charset="0"/>
              </a:endParaRPr>
            </a:p>
          </p:txBody>
        </p:sp>
      </p:grpSp>
      <p:grpSp>
        <p:nvGrpSpPr>
          <p:cNvPr id="13" name="Group 88"/>
          <p:cNvGrpSpPr/>
          <p:nvPr/>
        </p:nvGrpSpPr>
        <p:grpSpPr>
          <a:xfrm>
            <a:off x="1616169" y="1513655"/>
            <a:ext cx="2629785" cy="549874"/>
            <a:chOff x="1616169" y="1513655"/>
            <a:chExt cx="2629785" cy="549874"/>
          </a:xfrm>
        </p:grpSpPr>
        <p:sp>
          <p:nvSpPr>
            <p:cNvPr id="87" name="Freeform 43"/>
            <p:cNvSpPr>
              <a:spLocks/>
            </p:cNvSpPr>
            <p:nvPr/>
          </p:nvSpPr>
          <p:spPr bwMode="auto">
            <a:xfrm flipH="1" flipV="1">
              <a:off x="1616169" y="1513655"/>
              <a:ext cx="2629785" cy="442719"/>
            </a:xfrm>
            <a:custGeom>
              <a:avLst/>
              <a:gdLst>
                <a:gd name="T0" fmla="*/ 0 w 1034"/>
                <a:gd name="T1" fmla="*/ 0 h 253"/>
                <a:gd name="T2" fmla="*/ 146 w 1034"/>
                <a:gd name="T3" fmla="*/ 253 h 253"/>
                <a:gd name="T4" fmla="*/ 1034 w 1034"/>
                <a:gd name="T5" fmla="*/ 253 h 253"/>
                <a:gd name="T6" fmla="*/ 0 60000 65536"/>
                <a:gd name="T7" fmla="*/ 0 60000 65536"/>
                <a:gd name="T8" fmla="*/ 0 60000 65536"/>
                <a:gd name="T9" fmla="*/ 0 w 1034"/>
                <a:gd name="T10" fmla="*/ 0 h 253"/>
                <a:gd name="T11" fmla="*/ 1034 w 1034"/>
                <a:gd name="T12" fmla="*/ 253 h 2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4" h="253">
                  <a:moveTo>
                    <a:pt x="0" y="0"/>
                  </a:moveTo>
                  <a:lnTo>
                    <a:pt x="146" y="253"/>
                  </a:lnTo>
                  <a:lnTo>
                    <a:pt x="1034" y="253"/>
                  </a:lnTo>
                </a:path>
              </a:pathLst>
            </a:custGeom>
            <a:noFill/>
            <a:ln w="57150" cmpd="sng">
              <a:solidFill>
                <a:srgbClr val="C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 smtClean="0">
                <a:solidFill>
                  <a:srgbClr val="C00000"/>
                </a:solidFill>
              </a:endParaRPr>
            </a:p>
          </p:txBody>
        </p:sp>
        <p:sp>
          <p:nvSpPr>
            <p:cNvPr id="88" name="Text Box 44"/>
            <p:cNvSpPr txBox="1">
              <a:spLocks noChangeArrowheads="1"/>
            </p:cNvSpPr>
            <p:nvPr/>
          </p:nvSpPr>
          <p:spPr bwMode="auto">
            <a:xfrm>
              <a:off x="1707189" y="1540309"/>
              <a:ext cx="21590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Physical System 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Development &amp; Testing</a:t>
              </a:r>
              <a:endParaRPr lang="en-US" sz="10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91" name="Text Box 78"/>
          <p:cNvSpPr txBox="1">
            <a:spLocks noChangeArrowheads="1"/>
          </p:cNvSpPr>
          <p:nvPr/>
        </p:nvSpPr>
        <p:spPr bwMode="auto">
          <a:xfrm>
            <a:off x="3990110" y="4632773"/>
            <a:ext cx="512551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rgbClr val="000000"/>
                </a:solidFill>
              </a:rPr>
              <a:t>Concurrent &amp; Iterative System Engineering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 Develop physical system from virtual system model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 Validate and refine virtual system model from physical system testing</a:t>
            </a:r>
          </a:p>
        </p:txBody>
      </p:sp>
      <p:sp>
        <p:nvSpPr>
          <p:cNvPr id="52" name="TextBox 51"/>
          <p:cNvSpPr txBox="1"/>
          <p:nvPr/>
        </p:nvSpPr>
        <p:spPr>
          <a:xfrm rot="19759984">
            <a:off x="4013179" y="896988"/>
            <a:ext cx="1607202" cy="664906"/>
          </a:xfrm>
          <a:prstGeom prst="rect">
            <a:avLst/>
          </a:prstGeom>
          <a:solidFill>
            <a:schemeClr val="tx2">
              <a:alpha val="34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Model Based Software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95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5003E-6 L 0.19201 -0.150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9574" grpId="0" animBg="1"/>
      <p:bldP spid="109575" grpId="0" animBg="1"/>
      <p:bldP spid="109575" grpId="1" animBg="1"/>
      <p:bldP spid="109575" grpId="2" animBg="1"/>
      <p:bldP spid="109576" grpId="0" animBg="1"/>
      <p:bldP spid="109577" grpId="0" animBg="1"/>
      <p:bldP spid="109584" grpId="0"/>
      <p:bldP spid="109585" grpId="0" animBg="1"/>
      <p:bldP spid="109586" grpId="0" animBg="1"/>
      <p:bldP spid="109594" grpId="0"/>
      <p:bldP spid="109646" grpId="0" animBg="1"/>
      <p:bldP spid="9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Systems Development (MBSD)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Definition</a:t>
            </a:r>
          </a:p>
          <a:p>
            <a:pPr lvl="1"/>
            <a:r>
              <a:rPr lang="en-US" dirty="0" smtClean="0"/>
              <a:t>Design process using mathematical models that describe the logical and physical behavior of a system</a:t>
            </a:r>
          </a:p>
          <a:p>
            <a:r>
              <a:rPr lang="en-US" dirty="0" smtClean="0"/>
              <a:t>In Practice</a:t>
            </a:r>
          </a:p>
          <a:p>
            <a:pPr lvl="1"/>
            <a:r>
              <a:rPr lang="en-US" dirty="0" smtClean="0"/>
              <a:t>Graphical model of embedded software algorithm</a:t>
            </a:r>
          </a:p>
          <a:p>
            <a:pPr lvl="1"/>
            <a:r>
              <a:rPr lang="en-US" dirty="0" smtClean="0"/>
              <a:t>Plant models capturing physical behavior</a:t>
            </a:r>
          </a:p>
          <a:p>
            <a:pPr lvl="1"/>
            <a:r>
              <a:rPr lang="en-US" dirty="0" smtClean="0"/>
              <a:t>Simulate and analyze system behavior and interactions</a:t>
            </a:r>
          </a:p>
          <a:p>
            <a:pPr lvl="1"/>
            <a:r>
              <a:rPr lang="en-US" dirty="0" smtClean="0"/>
              <a:t>Code generation from software algorithm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902" y="4280014"/>
            <a:ext cx="5053263" cy="1732547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latin typeface="Verdana"/>
                <a:cs typeface="Verdana"/>
              </a:rPr>
              <a:t>Plant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700" y="4281607"/>
            <a:ext cx="2618071" cy="1732547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latin typeface="Verdana"/>
                <a:cs typeface="Verdana"/>
              </a:rPr>
              <a:t>Controller 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086" y="4539906"/>
            <a:ext cx="2050182" cy="74113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Controller</a:t>
            </a:r>
          </a:p>
          <a:p>
            <a:r>
              <a:rPr lang="en-US" sz="1400" dirty="0" smtClean="0">
                <a:latin typeface="Verdana"/>
                <a:cs typeface="Verdana"/>
              </a:rPr>
              <a:t>(Software Algorithms)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0041" y="4676244"/>
            <a:ext cx="1645922" cy="47163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Actuator</a:t>
            </a:r>
          </a:p>
          <a:p>
            <a:r>
              <a:rPr lang="en-US" sz="1400" dirty="0" smtClean="0">
                <a:latin typeface="Verdana"/>
                <a:cs typeface="Verdana"/>
              </a:rPr>
              <a:t>(Driver/Physical)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5234" y="4676244"/>
            <a:ext cx="1299411" cy="47163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Plant</a:t>
            </a:r>
          </a:p>
          <a:p>
            <a:r>
              <a:rPr lang="en-US" sz="1400" dirty="0" smtClean="0">
                <a:latin typeface="Verdana"/>
                <a:cs typeface="Verdana"/>
              </a:rPr>
              <a:t>(Physical)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0041" y="5415794"/>
            <a:ext cx="1645922" cy="47163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Sensor</a:t>
            </a:r>
          </a:p>
          <a:p>
            <a:r>
              <a:rPr lang="en-US" sz="1400" dirty="0" smtClean="0">
                <a:latin typeface="Verdana"/>
                <a:cs typeface="Verdana"/>
              </a:rPr>
              <a:t>(Driver/Physical)</a:t>
            </a:r>
          </a:p>
        </p:txBody>
      </p:sp>
      <p:cxnSp>
        <p:nvCxnSpPr>
          <p:cNvPr id="21" name="Straight Arrow Connector 20"/>
          <p:cNvCxnSpPr>
            <a:stCxn id="17" idx="3"/>
            <a:endCxn id="18" idx="1"/>
          </p:cNvCxnSpPr>
          <p:nvPr/>
        </p:nvCxnSpPr>
        <p:spPr>
          <a:xfrm>
            <a:off x="3075268" y="4910475"/>
            <a:ext cx="904773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  <a:endCxn id="19" idx="1"/>
          </p:cNvCxnSpPr>
          <p:nvPr/>
        </p:nvCxnSpPr>
        <p:spPr>
          <a:xfrm>
            <a:off x="5625963" y="4912063"/>
            <a:ext cx="78927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3"/>
            <a:endCxn id="20" idx="3"/>
          </p:cNvCxnSpPr>
          <p:nvPr/>
        </p:nvCxnSpPr>
        <p:spPr>
          <a:xfrm flipH="1">
            <a:off x="5625963" y="4912063"/>
            <a:ext cx="2088682" cy="739550"/>
          </a:xfrm>
          <a:prstGeom prst="bentConnector3">
            <a:avLst>
              <a:gd name="adj1" fmla="val -10945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0" idx="1"/>
            <a:endCxn id="17" idx="1"/>
          </p:cNvCxnSpPr>
          <p:nvPr/>
        </p:nvCxnSpPr>
        <p:spPr>
          <a:xfrm rot="10800000">
            <a:off x="1025087" y="4910475"/>
            <a:ext cx="2954955" cy="741138"/>
          </a:xfrm>
          <a:prstGeom prst="bentConnector3">
            <a:avLst>
              <a:gd name="adj1" fmla="val 10773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Architecture, Design, Implementation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4903" y="2021363"/>
            <a:ext cx="1877733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49313" y="2021363"/>
            <a:ext cx="192893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B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77807" y="2021363"/>
            <a:ext cx="194444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C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</p:txBody>
      </p:sp>
      <p:cxnSp>
        <p:nvCxnSpPr>
          <p:cNvPr id="7" name="AutoShape 9"/>
          <p:cNvCxnSpPr>
            <a:cxnSpLocks noChangeShapeType="1"/>
            <a:stCxn id="5" idx="2"/>
            <a:endCxn id="10" idx="0"/>
          </p:cNvCxnSpPr>
          <p:nvPr/>
        </p:nvCxnSpPr>
        <p:spPr bwMode="auto">
          <a:xfrm>
            <a:off x="4413779" y="2453163"/>
            <a:ext cx="176403" cy="47178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AutoShape 10"/>
          <p:cNvCxnSpPr>
            <a:cxnSpLocks noChangeShapeType="1"/>
            <a:stCxn id="4" idx="2"/>
            <a:endCxn id="10" idx="1"/>
          </p:cNvCxnSpPr>
          <p:nvPr/>
        </p:nvCxnSpPr>
        <p:spPr bwMode="auto">
          <a:xfrm>
            <a:off x="1823770" y="2453163"/>
            <a:ext cx="1378787" cy="6617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utoShape 11"/>
          <p:cNvCxnSpPr>
            <a:cxnSpLocks noChangeShapeType="1"/>
            <a:stCxn id="6" idx="2"/>
            <a:endCxn id="10" idx="7"/>
          </p:cNvCxnSpPr>
          <p:nvPr/>
        </p:nvCxnSpPr>
        <p:spPr bwMode="auto">
          <a:xfrm flipH="1">
            <a:off x="5977807" y="2453163"/>
            <a:ext cx="972220" cy="6617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627784" y="2924944"/>
            <a:ext cx="3924796" cy="12969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Model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78311" y="5156523"/>
            <a:ext cx="1202657" cy="649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627784" y="5156523"/>
            <a:ext cx="1613692" cy="649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Control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602772" y="5156523"/>
            <a:ext cx="2204169" cy="649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Platform 2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AutoShape 16"/>
          <p:cNvCxnSpPr>
            <a:cxnSpLocks noChangeShapeType="1"/>
            <a:stCxn id="10" idx="3"/>
          </p:cNvCxnSpPr>
          <p:nvPr/>
        </p:nvCxnSpPr>
        <p:spPr bwMode="auto">
          <a:xfrm>
            <a:off x="3202557" y="4031993"/>
            <a:ext cx="246756" cy="112453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AutoShape 17"/>
          <p:cNvCxnSpPr>
            <a:cxnSpLocks noChangeShapeType="1"/>
            <a:stCxn id="10" idx="5"/>
            <a:endCxn id="13" idx="0"/>
          </p:cNvCxnSpPr>
          <p:nvPr/>
        </p:nvCxnSpPr>
        <p:spPr bwMode="auto">
          <a:xfrm>
            <a:off x="5977807" y="4031993"/>
            <a:ext cx="1727050" cy="112453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AutoShape 18"/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1779640" y="3573438"/>
            <a:ext cx="848144" cy="158308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4294967295"/>
          </p:nvPr>
        </p:nvSpPr>
        <p:spPr>
          <a:xfrm>
            <a:off x="285750" y="6453188"/>
            <a:ext cx="2540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93556F-9FF5-48C4-AC68-6522534F23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 bwMode="auto">
          <a:xfrm>
            <a:off x="755576" y="6453336"/>
            <a:ext cx="864096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Björn C. Becker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4458792" y="5156523"/>
            <a:ext cx="2093788" cy="649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Platform 1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9312" y="2708554"/>
            <a:ext cx="2054945" cy="17235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1600" b="1" dirty="0" smtClean="0">
                <a:latin typeface="Verdana"/>
                <a:cs typeface="Verdana"/>
              </a:rPr>
              <a:t>Design</a:t>
            </a:r>
          </a:p>
          <a:p>
            <a:endParaRPr lang="en-US" sz="1400" b="1" dirty="0" smtClean="0">
              <a:latin typeface="Verdana"/>
              <a:cs typeface="Verdana"/>
            </a:endParaRPr>
          </a:p>
          <a:p>
            <a:r>
              <a:rPr lang="en-US" sz="1400" dirty="0" smtClean="0">
                <a:latin typeface="Verdana"/>
                <a:cs typeface="Verdana"/>
              </a:rPr>
              <a:t>Application model reused throughout the development process.</a:t>
            </a:r>
          </a:p>
          <a:p>
            <a:endParaRPr lang="en-US" sz="1400" dirty="0" err="1" smtClean="0">
              <a:latin typeface="Verdana"/>
              <a:cs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819" y="785212"/>
            <a:ext cx="8712122" cy="8617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1600" b="1" dirty="0" smtClean="0">
                <a:latin typeface="Verdana"/>
                <a:cs typeface="Verdana"/>
              </a:rPr>
              <a:t>Architecture</a:t>
            </a:r>
          </a:p>
          <a:p>
            <a:endParaRPr lang="en-US" sz="1400" dirty="0" smtClean="0">
              <a:latin typeface="Verdana"/>
              <a:cs typeface="Verdana"/>
            </a:endParaRPr>
          </a:p>
          <a:p>
            <a:r>
              <a:rPr lang="en-US" sz="1400" dirty="0" smtClean="0">
                <a:latin typeface="Verdana"/>
                <a:cs typeface="Verdana"/>
              </a:rPr>
              <a:t>Functionality split into components reused throughout the process and/or for multiple projects.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818" y="2923998"/>
            <a:ext cx="2075766" cy="15081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1600" b="1" dirty="0" smtClean="0">
                <a:latin typeface="Verdana"/>
                <a:cs typeface="Verdana"/>
              </a:rPr>
              <a:t>Implementation</a:t>
            </a:r>
          </a:p>
          <a:p>
            <a:endParaRPr lang="en-US" sz="1400" dirty="0" smtClean="0">
              <a:latin typeface="Verdana"/>
              <a:cs typeface="Verdana"/>
            </a:endParaRPr>
          </a:p>
          <a:p>
            <a:r>
              <a:rPr lang="en-US" sz="1400" dirty="0" smtClean="0">
                <a:latin typeface="Verdana"/>
                <a:cs typeface="Verdana"/>
              </a:rPr>
              <a:t>Target variations are handled via the Data Dictionary and Code Generation.</a:t>
            </a:r>
          </a:p>
        </p:txBody>
      </p:sp>
      <p:cxnSp>
        <p:nvCxnSpPr>
          <p:cNvPr id="30" name="AutoShape 17"/>
          <p:cNvCxnSpPr>
            <a:cxnSpLocks noChangeShapeType="1"/>
            <a:stCxn id="10" idx="4"/>
            <a:endCxn id="27" idx="0"/>
          </p:cNvCxnSpPr>
          <p:nvPr/>
        </p:nvCxnSpPr>
        <p:spPr bwMode="auto">
          <a:xfrm>
            <a:off x="4590182" y="4221932"/>
            <a:ext cx="915504" cy="93459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49313" y="4432103"/>
            <a:ext cx="914400" cy="690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Doubles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48486" y="4432103"/>
            <a:ext cx="914400" cy="690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Fixed-Point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7847" y="4520175"/>
            <a:ext cx="914400" cy="690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Singles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0584" y="4432103"/>
            <a:ext cx="914400" cy="690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Doubles</a:t>
            </a:r>
          </a:p>
          <a:p>
            <a:r>
              <a:rPr lang="en-US" sz="1400" dirty="0" smtClean="0">
                <a:latin typeface="Verdana"/>
                <a:cs typeface="Verdana"/>
              </a:rPr>
              <a:t>Fixed-Point</a:t>
            </a:r>
          </a:p>
          <a:p>
            <a:r>
              <a:rPr lang="en-US" sz="1400" dirty="0" smtClean="0">
                <a:cs typeface="Verdana"/>
              </a:rPr>
              <a:t>Singles</a:t>
            </a:r>
            <a:endParaRPr lang="en-US" sz="14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36" grpId="0" animBg="1"/>
      <p:bldP spid="37" grpId="0" animBg="1"/>
      <p:bldP spid="38" grpId="0" animBg="1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457200" y="2515434"/>
            <a:ext cx="8228013" cy="345197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Implementation Layer</a:t>
            </a:r>
          </a:p>
          <a:p>
            <a:pPr algn="ctr"/>
            <a:r>
              <a:rPr lang="en-US" dirty="0" smtClean="0"/>
              <a:t>Data Type – Simulation (optional) &amp; Code Generation</a:t>
            </a:r>
          </a:p>
          <a:p>
            <a:pPr algn="ctr"/>
            <a:r>
              <a:rPr lang="en-US" dirty="0" smtClean="0"/>
              <a:t>Variable Name, Filenames, Storage Class – Code Generation</a:t>
            </a:r>
          </a:p>
          <a:p>
            <a:pPr algn="ctr"/>
            <a:r>
              <a:rPr lang="en-US" dirty="0" smtClean="0"/>
              <a:t>Range, Units – Documentation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2514205" y="1444625"/>
            <a:ext cx="4114007" cy="1873917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Value Layer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Values – Simulation, Code Generation, &amp; Production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Model Classifications</a:t>
            </a:r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</p:nvPr>
        </p:nvGraphicFramePr>
        <p:xfrm>
          <a:off x="309245" y="733425"/>
          <a:ext cx="8254303" cy="433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79"/>
                <a:gridCol w="2245043"/>
                <a:gridCol w="2245043"/>
                <a:gridCol w="2027238"/>
              </a:tblGrid>
              <a:tr h="619212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Simple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Controls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Analysis</a:t>
                      </a:r>
                      <a:endParaRPr lang="en-US" sz="1500" dirty="0"/>
                    </a:p>
                  </a:txBody>
                  <a:tcPr/>
                </a:tc>
              </a:tr>
              <a:tr h="129531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Typical Tools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Simulink</a:t>
                      </a:r>
                      <a:r>
                        <a:rPr lang="en-US" sz="1500" dirty="0" smtClean="0"/>
                        <a:t> &amp; </a:t>
                      </a:r>
                      <a:r>
                        <a:rPr lang="en-US" sz="1500" dirty="0" err="1" smtClean="0"/>
                        <a:t>Stateflow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Simulink</a:t>
                      </a:r>
                      <a:r>
                        <a:rPr lang="en-US" sz="1500" dirty="0" smtClean="0"/>
                        <a:t> &amp; </a:t>
                      </a:r>
                      <a:r>
                        <a:rPr lang="en-US" sz="1500" dirty="0" err="1" smtClean="0"/>
                        <a:t>Stateflow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Transfer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AMESim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EASY5</a:t>
                      </a:r>
                    </a:p>
                    <a:p>
                      <a:r>
                        <a:rPr lang="en-US" sz="1500" dirty="0" err="1" smtClean="0"/>
                        <a:t>Dymola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GT-Suite</a:t>
                      </a:r>
                    </a:p>
                    <a:p>
                      <a:r>
                        <a:rPr lang="en-US" sz="1500" dirty="0" err="1" smtClean="0"/>
                        <a:t>Kuli</a:t>
                      </a:r>
                      <a:endParaRPr lang="en-US" sz="1500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Basis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Dynamics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Physics</a:t>
                      </a:r>
                      <a:endParaRPr lang="en-US" sz="1500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Nature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Reactive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Reactive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Predictive</a:t>
                      </a:r>
                      <a:endParaRPr lang="en-US" sz="1500" dirty="0"/>
                    </a:p>
                  </a:txBody>
                  <a:tcPr/>
                </a:tc>
              </a:tr>
              <a:tr h="280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Fidelity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Medium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High</a:t>
                      </a:r>
                      <a:endParaRPr lang="en-US" sz="1500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Execution</a:t>
                      </a:r>
                      <a:r>
                        <a:rPr lang="en-US" sz="1500" baseline="0" dirty="0" smtClean="0"/>
                        <a:t> Time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High</a:t>
                      </a:r>
                      <a:endParaRPr lang="en-US" sz="1500" dirty="0"/>
                    </a:p>
                  </a:txBody>
                  <a:tcPr/>
                </a:tc>
              </a:tr>
              <a:tr h="34480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Key Business</a:t>
                      </a:r>
                      <a:r>
                        <a:rPr lang="en-US" sz="1500" baseline="0" dirty="0" smtClean="0"/>
                        <a:t> Driver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SIL Testing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MBSD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HW Design</a:t>
                      </a:r>
                      <a:endParaRPr lang="en-US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Domain Knowledge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Medium to High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High to Very High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Loop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66067" y="648987"/>
            <a:ext cx="8084458" cy="5210398"/>
            <a:chOff x="1016" y="1402"/>
            <a:chExt cx="3632" cy="269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16" y="1402"/>
              <a:ext cx="3632" cy="2691"/>
            </a:xfrm>
            <a:prstGeom prst="rect">
              <a:avLst/>
            </a:prstGeom>
            <a:solidFill>
              <a:srgbClr val="E3EDE5"/>
            </a:solidFill>
            <a:ln w="1587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1600" dirty="0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26" y="3229"/>
              <a:ext cx="628" cy="428"/>
            </a:xfrm>
            <a:prstGeom prst="rect">
              <a:avLst/>
            </a:prstGeom>
            <a:noFill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846" y="3638"/>
              <a:ext cx="608" cy="42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/>
                <a:t>Electronic Control Unit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064" y="3642"/>
              <a:ext cx="584" cy="1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/>
                <a:t>Host PC</a:t>
              </a:r>
            </a:p>
          </p:txBody>
        </p:sp>
        <p:pic>
          <p:nvPicPr>
            <p:cNvPr id="9" name="Picture 9" descr="lapt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81741" flipH="1">
              <a:off x="1169" y="3179"/>
              <a:ext cx="542" cy="461"/>
            </a:xfrm>
            <a:prstGeom prst="rect">
              <a:avLst/>
            </a:prstGeom>
            <a:noFill/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984" y="3249"/>
              <a:ext cx="1215" cy="459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737" y="3817"/>
              <a:ext cx="1849" cy="1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/>
                <a:t>Hardware In the Loop (HIL) System</a:t>
              </a:r>
              <a:endParaRPr lang="en-US" sz="1600" dirty="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036" y="3408"/>
              <a:ext cx="584" cy="17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 dirty="0"/>
                <a:t>Processor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612" y="3491"/>
              <a:ext cx="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64" y="3408"/>
              <a:ext cx="370" cy="17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 dirty="0"/>
                <a:t>I / O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215" y="3426"/>
              <a:ext cx="5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199" y="3562"/>
              <a:ext cx="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1528" y="3500"/>
              <a:ext cx="456" cy="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199" y="3154"/>
              <a:ext cx="696" cy="1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I/O Signals</a:t>
              </a: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941" y="2280"/>
              <a:ext cx="1464" cy="7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0" y="2390"/>
              <a:ext cx="576" cy="561"/>
            </a:xfrm>
            <a:prstGeom prst="rect">
              <a:avLst/>
            </a:prstGeom>
            <a:noFill/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0" y="2390"/>
              <a:ext cx="582" cy="465"/>
            </a:xfrm>
            <a:prstGeom prst="rect">
              <a:avLst/>
            </a:prstGeom>
            <a:noFill/>
          </p:spPr>
        </p:pic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560" y="2951"/>
              <a:ext cx="232" cy="298"/>
            </a:xfrm>
            <a:prstGeom prst="downArrow">
              <a:avLst>
                <a:gd name="adj1" fmla="val 50000"/>
                <a:gd name="adj2" fmla="val 61010"/>
              </a:avLst>
            </a:prstGeom>
            <a:solidFill>
              <a:srgbClr val="3366FF">
                <a:alpha val="39999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478" y="2513"/>
              <a:ext cx="696" cy="1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/>
                <a:t>Plant Model</a:t>
              </a: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2457" y="1402"/>
              <a:ext cx="1717" cy="1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/>
                <a:t>Software In the Loop (SIL) </a:t>
              </a:r>
              <a:r>
                <a:rPr lang="en-US" sz="1600" dirty="0"/>
                <a:t>System</a:t>
              </a:r>
            </a:p>
          </p:txBody>
        </p:sp>
      </p:grp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99610" y="1886571"/>
            <a:ext cx="1299924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Host PC</a:t>
            </a:r>
          </a:p>
        </p:txBody>
      </p:sp>
      <p:pic>
        <p:nvPicPr>
          <p:cNvPr id="50" name="Picture 9" descr="lap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1741" flipH="1">
            <a:off x="833329" y="990096"/>
            <a:ext cx="1206436" cy="892603"/>
          </a:xfrm>
          <a:prstGeom prst="rect">
            <a:avLst/>
          </a:prstGeom>
          <a:noFill/>
        </p:spPr>
      </p:pic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2624747" y="986826"/>
            <a:ext cx="5593954" cy="8674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704634" y="1297619"/>
            <a:ext cx="1413965" cy="33855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 dirty="0"/>
              <a:t>Processor</a:t>
            </a: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4111401" y="1436032"/>
            <a:ext cx="33833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 flipV="1">
            <a:off x="1632425" y="1612215"/>
            <a:ext cx="1015009" cy="11945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 rot="10800000">
            <a:off x="4020660" y="1854258"/>
            <a:ext cx="516408" cy="576811"/>
          </a:xfrm>
          <a:prstGeom prst="downArrow">
            <a:avLst>
              <a:gd name="adj1" fmla="val 50000"/>
              <a:gd name="adj2" fmla="val 61010"/>
            </a:avLst>
          </a:prstGeom>
          <a:solidFill>
            <a:srgbClr val="3366FF">
              <a:alpha val="39999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6359314" y="1297619"/>
            <a:ext cx="1679544" cy="33855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/>
              <a:t>ECU Code DLL</a:t>
            </a:r>
            <a:endParaRPr lang="en-US" sz="1600" b="0" dirty="0"/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4476386" y="1273661"/>
            <a:ext cx="1544592" cy="33855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 dirty="0" smtClean="0"/>
              <a:t>Virtual I </a:t>
            </a:r>
            <a:r>
              <a:rPr lang="en-US" sz="1600" b="0" dirty="0"/>
              <a:t>/ O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6020978" y="1436032"/>
            <a:ext cx="33833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Model Usage</a:t>
            </a:r>
            <a:endParaRPr lang="en-US" dirty="0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3139360" y="5641975"/>
            <a:ext cx="1015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Windows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890938" y="1572484"/>
            <a:ext cx="2639851" cy="37344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4530789" y="1572484"/>
            <a:ext cx="2639851" cy="37344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667" y="1367975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MIL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30693" y="2470083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Plant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5406" y="1691464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SW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15858" y="1708298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ECU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1379" y="2455058"/>
            <a:ext cx="1005840" cy="4692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Sensor Models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84112" y="1390835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FFFF"/>
                </a:solidFill>
              </a:rPr>
              <a:t>System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5980134" y="1714324"/>
            <a:ext cx="2575155" cy="1247877"/>
            <a:chOff x="5980134" y="1714324"/>
            <a:chExt cx="2575155" cy="1247877"/>
          </a:xfrm>
        </p:grpSpPr>
        <p:sp>
          <p:nvSpPr>
            <p:cNvPr id="51" name="Rounded Rectangle 50"/>
            <p:cNvSpPr/>
            <p:nvPr/>
          </p:nvSpPr>
          <p:spPr>
            <a:xfrm>
              <a:off x="7549449" y="2492943"/>
              <a:ext cx="100584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Plant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984161" y="1714324"/>
              <a:ext cx="100584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534613" y="1731158"/>
              <a:ext cx="100584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ECU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80134" y="2477918"/>
              <a:ext cx="100584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Sensors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365012" y="3623495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HIL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5574889" y="3946984"/>
            <a:ext cx="2589185" cy="1247877"/>
            <a:chOff x="5574889" y="3946984"/>
            <a:chExt cx="2589185" cy="1247877"/>
          </a:xfrm>
        </p:grpSpPr>
        <p:sp>
          <p:nvSpPr>
            <p:cNvPr id="58" name="Rounded Rectangle 57"/>
            <p:cNvSpPr/>
            <p:nvPr/>
          </p:nvSpPr>
          <p:spPr>
            <a:xfrm>
              <a:off x="7144204" y="4725603"/>
              <a:ext cx="101987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Plant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Model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578916" y="3946984"/>
              <a:ext cx="101987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29368" y="3963818"/>
              <a:ext cx="101987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ECU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574889" y="4710578"/>
              <a:ext cx="101987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Sensor Models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01572" y="3623495"/>
            <a:ext cx="2933168" cy="1754617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SIL</a:t>
            </a:r>
          </a:p>
        </p:txBody>
      </p:sp>
      <p:grpSp>
        <p:nvGrpSpPr>
          <p:cNvPr id="4" name="Group 44"/>
          <p:cNvGrpSpPr/>
          <p:nvPr/>
        </p:nvGrpSpPr>
        <p:grpSpPr>
          <a:xfrm>
            <a:off x="856029" y="3946984"/>
            <a:ext cx="2666595" cy="1247877"/>
            <a:chOff x="856029" y="3946984"/>
            <a:chExt cx="2666595" cy="1247877"/>
          </a:xfrm>
        </p:grpSpPr>
        <p:sp>
          <p:nvSpPr>
            <p:cNvPr id="65" name="Rounded Rectangle 64"/>
            <p:cNvSpPr/>
            <p:nvPr/>
          </p:nvSpPr>
          <p:spPr>
            <a:xfrm>
              <a:off x="2425344" y="4725603"/>
              <a:ext cx="109728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Plant Model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60056" y="3946984"/>
              <a:ext cx="109728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410508" y="3963818"/>
              <a:ext cx="109728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ECU Model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856029" y="4710578"/>
              <a:ext cx="1097280" cy="4692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Sensor Models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4751415" y="5634355"/>
            <a:ext cx="1052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RealTime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10800000" flipV="1">
            <a:off x="3116580" y="5524500"/>
            <a:ext cx="86868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899660" y="5532120"/>
            <a:ext cx="8001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633169" y="3200400"/>
            <a:ext cx="252909" cy="3333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181475" y="4552950"/>
            <a:ext cx="647700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6381750" y="3276601"/>
            <a:ext cx="238125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ohn Deere">
      <a:dk1>
        <a:sysClr val="windowText" lastClr="000000"/>
      </a:dk1>
      <a:lt1>
        <a:sysClr val="window" lastClr="FFFFFF"/>
      </a:lt1>
      <a:dk2>
        <a:srgbClr val="367C2B"/>
      </a:dk2>
      <a:lt2>
        <a:srgbClr val="FFDE00"/>
      </a:lt2>
      <a:accent1>
        <a:srgbClr val="367C2B"/>
      </a:accent1>
      <a:accent2>
        <a:srgbClr val="FFDE00"/>
      </a:accent2>
      <a:accent3>
        <a:srgbClr val="333333"/>
      </a:accent3>
      <a:accent4>
        <a:srgbClr val="86B080"/>
      </a:accent4>
      <a:accent5>
        <a:srgbClr val="FFF173"/>
      </a:accent5>
      <a:accent6>
        <a:srgbClr val="CCCCCC"/>
      </a:accent6>
      <a:hlink>
        <a:srgbClr val="367C2B"/>
      </a:hlink>
      <a:folHlink>
        <a:srgbClr val="666666"/>
      </a:folHlink>
    </a:clrScheme>
    <a:fontScheme name="John Dee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0" tIns="0" rIns="0" bIns="0" rtlCol="0" anchor="ctr"/>
      <a:lstStyle>
        <a:defPPr algn="ctr">
          <a:defRPr sz="1400" dirty="0" err="1" smtClean="0">
            <a:latin typeface="Verdana"/>
            <a:cs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err="1" smtClean="0"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671</Words>
  <Application>Microsoft Office PowerPoint</Application>
  <PresentationFormat>On-screen Show (4:3)</PresentationFormat>
  <Paragraphs>330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Transition to Model Based Embedded System Development</vt:lpstr>
      <vt:lpstr>A Look Inside an ECU</vt:lpstr>
      <vt:lpstr>Model-Based System Development</vt:lpstr>
      <vt:lpstr>Model-Based Systems Development (MBSD)</vt:lpstr>
      <vt:lpstr>Architecture, Design, Implementation</vt:lpstr>
      <vt:lpstr>Data Dictionary</vt:lpstr>
      <vt:lpstr>Plant Model Classifications</vt:lpstr>
      <vt:lpstr>In The Loop</vt:lpstr>
      <vt:lpstr>Plant Model Usage</vt:lpstr>
      <vt:lpstr>Model in the Loop Usage</vt:lpstr>
      <vt:lpstr>Software in the Loop Usage</vt:lpstr>
      <vt:lpstr>Hardware in the Loop Usage</vt:lpstr>
      <vt:lpstr>Conclusion</vt:lpstr>
      <vt:lpstr>Slide 14</vt:lpstr>
    </vt:vector>
  </TitlesOfParts>
  <Company>Interbrand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MBSD: A Transition from Software to System</dc:title>
  <dc:subject>Model-Based System Development</dc:subject>
  <dc:creator>Ross Jim</dc:creator>
  <cp:keywords>model, software, system</cp:keywords>
  <cp:lastModifiedBy>Sanford</cp:lastModifiedBy>
  <cp:revision>488</cp:revision>
  <dcterms:created xsi:type="dcterms:W3CDTF">2010-02-01T19:07:11Z</dcterms:created>
  <dcterms:modified xsi:type="dcterms:W3CDTF">2012-01-19T02:07:11Z</dcterms:modified>
</cp:coreProperties>
</file>