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410" r:id="rId2"/>
    <p:sldId id="407" r:id="rId3"/>
    <p:sldId id="408" r:id="rId4"/>
    <p:sldId id="409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7E79E"/>
    <a:srgbClr val="EAD992"/>
    <a:srgbClr val="FF66FF"/>
    <a:srgbClr val="FFCC66"/>
    <a:srgbClr val="ECD990"/>
    <a:srgbClr val="E8D0D0"/>
    <a:srgbClr val="ADC3DF"/>
    <a:srgbClr val="DF6D17"/>
    <a:srgbClr val="435A45"/>
    <a:srgbClr val="FCEA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1" autoAdjust="0"/>
    <p:restoredTop sz="99716" autoAdjust="0"/>
  </p:normalViewPr>
  <p:slideViewPr>
    <p:cSldViewPr>
      <p:cViewPr>
        <p:scale>
          <a:sx n="121" d="100"/>
          <a:sy n="121" d="100"/>
        </p:scale>
        <p:origin x="-384" y="5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handoutMaster" Target="handoutMasters/handoutMaster1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FF8988-3C57-4A48-A152-7A186A1AB61A}" type="datetimeFigureOut">
              <a:rPr lang="en-US" smtClean="0"/>
              <a:pPr/>
              <a:t>1/24/14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83B851-723A-9241-9F15-F1BC3390051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53354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0BA5D5BC-D3D1-4866-B054-05BD1DC36878}" type="datetimeFigureOut">
              <a:rPr lang="en-US"/>
              <a:pPr>
                <a:defRPr/>
              </a:pPr>
              <a:t>1/24/14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14261A0F-7969-49DC-B5A8-C4C7F01ACC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57452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477000"/>
            <a:ext cx="1905000" cy="304800"/>
          </a:xfrm>
          <a:prstGeom prst="rect">
            <a:avLst/>
          </a:prstGeom>
        </p:spPr>
        <p:txBody>
          <a:bodyPr/>
          <a:lstStyle>
            <a:lvl1pPr>
              <a:defRPr sz="1100" smtClean="0">
                <a:latin typeface="Helvetica"/>
                <a:cs typeface="Helvetica"/>
              </a:defRPr>
            </a:lvl1pPr>
          </a:lstStyle>
          <a:p>
            <a:pPr>
              <a:defRPr/>
            </a:pPr>
            <a:r>
              <a:rPr lang="en-US" smtClean="0"/>
              <a:t>Jan 25-26, 2014 </a:t>
            </a: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77000"/>
            <a:ext cx="38862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 sz="1100" smtClean="0">
                <a:latin typeface="Helvetica"/>
                <a:cs typeface="Helvetica"/>
              </a:defRPr>
            </a:lvl1pPr>
          </a:lstStyle>
          <a:p>
            <a:pPr>
              <a:defRPr/>
            </a:pPr>
            <a:r>
              <a:rPr lang="en-US" smtClean="0"/>
              <a:t>MBSE Workshop: Infusion Break-Out Session</a:t>
            </a: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162800" y="6553200"/>
            <a:ext cx="1905000" cy="228600"/>
          </a:xfrm>
          <a:prstGeom prst="rect">
            <a:avLst/>
          </a:prstGeom>
        </p:spPr>
        <p:txBody>
          <a:bodyPr/>
          <a:lstStyle>
            <a:lvl1pPr>
              <a:defRPr sz="1100" smtClean="0">
                <a:latin typeface="Helvetica"/>
                <a:cs typeface="Helvetica"/>
              </a:defRPr>
            </a:lvl1pPr>
          </a:lstStyle>
          <a:p>
            <a:pPr>
              <a:defRPr/>
            </a:pPr>
            <a:fld id="{DC8C4594-AA86-44F1-8461-5FBF09AF01F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52400"/>
            <a:ext cx="7772400" cy="812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73200"/>
            <a:ext cx="7772400" cy="4622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477000"/>
            <a:ext cx="1905000" cy="304800"/>
          </a:xfrm>
          <a:prstGeom prst="rect">
            <a:avLst/>
          </a:prstGeom>
        </p:spPr>
        <p:txBody>
          <a:bodyPr/>
          <a:lstStyle>
            <a:lvl1pPr>
              <a:defRPr sz="1100" smtClean="0">
                <a:latin typeface="Helvetica"/>
                <a:cs typeface="Helvetica"/>
              </a:defRPr>
            </a:lvl1pPr>
          </a:lstStyle>
          <a:p>
            <a:pPr>
              <a:defRPr/>
            </a:pPr>
            <a:r>
              <a:rPr lang="en-US" smtClean="0"/>
              <a:t>Jan 25-26, 2014 </a:t>
            </a:r>
            <a:endParaRPr lang="en-US" dirty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77000"/>
            <a:ext cx="38862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 sz="1100" smtClean="0">
                <a:latin typeface="Helvetica"/>
                <a:cs typeface="Helvetica"/>
              </a:defRPr>
            </a:lvl1pPr>
          </a:lstStyle>
          <a:p>
            <a:pPr>
              <a:defRPr/>
            </a:pPr>
            <a:r>
              <a:rPr lang="en-US" smtClean="0"/>
              <a:t>MBSE Workshop: Infusion Break-Out Session</a:t>
            </a:r>
            <a:endParaRPr lang="en-US" dirty="0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162800" y="6553200"/>
            <a:ext cx="1905000" cy="228600"/>
          </a:xfrm>
          <a:prstGeom prst="rect">
            <a:avLst/>
          </a:prstGeom>
        </p:spPr>
        <p:txBody>
          <a:bodyPr/>
          <a:lstStyle>
            <a:lvl1pPr>
              <a:defRPr sz="1100" smtClean="0">
                <a:latin typeface="Helvetica"/>
                <a:cs typeface="Helvetica"/>
              </a:defRPr>
            </a:lvl1pPr>
          </a:lstStyle>
          <a:p>
            <a:pPr>
              <a:defRPr/>
            </a:pPr>
            <a:fld id="{DC8C4594-AA86-44F1-8461-5FBF09AF01F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-76200"/>
            <a:ext cx="7772400" cy="8128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477000"/>
            <a:ext cx="1905000" cy="304800"/>
          </a:xfrm>
          <a:prstGeom prst="rect">
            <a:avLst/>
          </a:prstGeom>
        </p:spPr>
        <p:txBody>
          <a:bodyPr/>
          <a:lstStyle>
            <a:lvl1pPr>
              <a:defRPr sz="1100" smtClean="0">
                <a:latin typeface="Helvetica"/>
                <a:cs typeface="Helvetica"/>
              </a:defRPr>
            </a:lvl1pPr>
          </a:lstStyle>
          <a:p>
            <a:pPr>
              <a:defRPr/>
            </a:pPr>
            <a:r>
              <a:rPr lang="en-US" smtClean="0"/>
              <a:t>Jan 25-26, 2014 </a:t>
            </a: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77000"/>
            <a:ext cx="38862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 sz="1100" smtClean="0">
                <a:latin typeface="Helvetica"/>
                <a:cs typeface="Helvetica"/>
              </a:defRPr>
            </a:lvl1pPr>
          </a:lstStyle>
          <a:p>
            <a:pPr>
              <a:defRPr/>
            </a:pPr>
            <a:r>
              <a:rPr lang="en-US" smtClean="0"/>
              <a:t>MBSE Workshop: Infusion Break-Out Session</a:t>
            </a: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162800" y="6553200"/>
            <a:ext cx="1905000" cy="228600"/>
          </a:xfrm>
          <a:prstGeom prst="rect">
            <a:avLst/>
          </a:prstGeom>
        </p:spPr>
        <p:txBody>
          <a:bodyPr/>
          <a:lstStyle>
            <a:lvl1pPr>
              <a:defRPr sz="1100" smtClean="0">
                <a:latin typeface="Helvetica"/>
                <a:cs typeface="Helvetica"/>
              </a:defRPr>
            </a:lvl1pPr>
          </a:lstStyle>
          <a:p>
            <a:pPr>
              <a:defRPr/>
            </a:pPr>
            <a:fld id="{DC8C4594-AA86-44F1-8461-5FBF09AF01F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1"/>
            <a:ext cx="9144000" cy="685799"/>
          </a:xfrm>
          <a:prstGeom prst="rect">
            <a:avLst/>
          </a:prstGeom>
          <a:solidFill>
            <a:srgbClr val="EBEBF3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" y="0"/>
            <a:ext cx="8991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990600"/>
            <a:ext cx="77724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653695"/>
            <a:ext cx="9144000" cy="173038"/>
          </a:xfrm>
          <a:prstGeom prst="rect">
            <a:avLst/>
          </a:prstGeom>
          <a:solidFill>
            <a:srgbClr val="232EA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Verdana" pitchFamily="34" charset="0"/>
            </a:endParaRPr>
          </a:p>
        </p:txBody>
      </p:sp>
      <p:sp>
        <p:nvSpPr>
          <p:cNvPr id="1037" name="Text Box 13"/>
          <p:cNvSpPr txBox="1">
            <a:spLocks noChangeArrowheads="1"/>
          </p:cNvSpPr>
          <p:nvPr/>
        </p:nvSpPr>
        <p:spPr bwMode="auto">
          <a:xfrm>
            <a:off x="0" y="600781"/>
            <a:ext cx="266541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bg1"/>
                </a:solidFill>
                <a:latin typeface="Bitstream Vera Sans" pitchFamily="34" charset="0"/>
              </a:rPr>
              <a:t>INCOSE IW MBSE Workshop</a:t>
            </a:r>
            <a:endParaRPr lang="en-US" sz="1400" dirty="0">
              <a:solidFill>
                <a:schemeClr val="bg1"/>
              </a:solidFill>
              <a:latin typeface="Bitstream Vera Sans" pitchFamily="34" charset="0"/>
            </a:endParaRPr>
          </a:p>
        </p:txBody>
      </p:sp>
      <p:sp>
        <p:nvSpPr>
          <p:cNvPr id="12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477000"/>
            <a:ext cx="1905000" cy="304800"/>
          </a:xfrm>
          <a:prstGeom prst="rect">
            <a:avLst/>
          </a:prstGeom>
        </p:spPr>
        <p:txBody>
          <a:bodyPr/>
          <a:lstStyle>
            <a:lvl1pPr>
              <a:defRPr sz="1100" smtClean="0">
                <a:latin typeface="Helvetica"/>
                <a:cs typeface="Helvetica"/>
              </a:defRPr>
            </a:lvl1pPr>
          </a:lstStyle>
          <a:p>
            <a:pPr>
              <a:defRPr/>
            </a:pPr>
            <a:r>
              <a:rPr lang="en-US" smtClean="0"/>
              <a:t>Jan 25-26, 2014 </a:t>
            </a:r>
            <a:endParaRPr lang="en-US" dirty="0"/>
          </a:p>
        </p:txBody>
      </p:sp>
      <p:sp>
        <p:nvSpPr>
          <p:cNvPr id="13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477000"/>
            <a:ext cx="38862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 sz="1100" smtClean="0">
                <a:latin typeface="Helvetica"/>
                <a:cs typeface="Helvetica"/>
              </a:defRPr>
            </a:lvl1pPr>
          </a:lstStyle>
          <a:p>
            <a:pPr>
              <a:defRPr/>
            </a:pPr>
            <a:r>
              <a:rPr lang="en-US" smtClean="0"/>
              <a:t>MBSE Workshop: Infusion Break-Out Session</a:t>
            </a:r>
            <a:endParaRPr lang="en-US" dirty="0"/>
          </a:p>
        </p:txBody>
      </p:sp>
      <p:sp>
        <p:nvSpPr>
          <p:cNvPr id="14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162800" y="6553200"/>
            <a:ext cx="1905000" cy="228600"/>
          </a:xfrm>
          <a:prstGeom prst="rect">
            <a:avLst/>
          </a:prstGeom>
        </p:spPr>
        <p:txBody>
          <a:bodyPr/>
          <a:lstStyle>
            <a:lvl1pPr algn="r">
              <a:defRPr sz="1100" smtClean="0">
                <a:latin typeface="Helvetica"/>
                <a:cs typeface="Helvetica"/>
              </a:defRPr>
            </a:lvl1pPr>
          </a:lstStyle>
          <a:p>
            <a:pPr>
              <a:defRPr/>
            </a:pPr>
            <a:fld id="{DC8C4594-AA86-44F1-8461-5FBF09AF01F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5" r:id="rId2"/>
    <p:sldLayoutId id="2147483666" r:id="rId3"/>
  </p:sldLayoutIdLst>
  <p:hf hdr="0"/>
  <p:txStyles>
    <p:titleStyle>
      <a:lvl1pPr algn="ctr" rtl="0" fontAlgn="base">
        <a:spcBef>
          <a:spcPct val="0"/>
        </a:spcBef>
        <a:spcAft>
          <a:spcPct val="0"/>
        </a:spcAft>
        <a:defRPr sz="2800" b="1">
          <a:solidFill>
            <a:srgbClr val="663300"/>
          </a:solidFill>
          <a:latin typeface="+mj-lt"/>
          <a:ea typeface="ＭＳ Ｐゴシック" pitchFamily="-112" charset="-128"/>
          <a:cs typeface="ＭＳ Ｐゴシック" pitchFamily="-112" charset="-128"/>
        </a:defRPr>
      </a:lvl1pPr>
      <a:lvl2pPr algn="ctr" rtl="0" fontAlgn="base">
        <a:spcBef>
          <a:spcPct val="0"/>
        </a:spcBef>
        <a:spcAft>
          <a:spcPct val="0"/>
        </a:spcAft>
        <a:defRPr sz="2400" b="1">
          <a:solidFill>
            <a:srgbClr val="663300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2pPr>
      <a:lvl3pPr algn="ctr" rtl="0" fontAlgn="base">
        <a:spcBef>
          <a:spcPct val="0"/>
        </a:spcBef>
        <a:spcAft>
          <a:spcPct val="0"/>
        </a:spcAft>
        <a:defRPr sz="2400" b="1">
          <a:solidFill>
            <a:srgbClr val="663300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3pPr>
      <a:lvl4pPr algn="ctr" rtl="0" fontAlgn="base">
        <a:spcBef>
          <a:spcPct val="0"/>
        </a:spcBef>
        <a:spcAft>
          <a:spcPct val="0"/>
        </a:spcAft>
        <a:defRPr sz="2400" b="1">
          <a:solidFill>
            <a:srgbClr val="663300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4pPr>
      <a:lvl5pPr algn="ctr" rtl="0" fontAlgn="base">
        <a:spcBef>
          <a:spcPct val="0"/>
        </a:spcBef>
        <a:spcAft>
          <a:spcPct val="0"/>
        </a:spcAft>
        <a:defRPr sz="2400" b="1">
          <a:solidFill>
            <a:srgbClr val="663300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663300"/>
          </a:solidFill>
          <a:latin typeface="Arial" pitchFamily="-112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663300"/>
          </a:solidFill>
          <a:latin typeface="Arial" pitchFamily="-112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663300"/>
          </a:solidFill>
          <a:latin typeface="Arial" pitchFamily="-112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663300"/>
          </a:solidFill>
          <a:latin typeface="Arial" pitchFamily="-112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b="1">
          <a:solidFill>
            <a:schemeClr val="accent2"/>
          </a:solidFill>
          <a:latin typeface="Helvetica"/>
          <a:ea typeface="ＭＳ Ｐゴシック" pitchFamily="-112" charset="-128"/>
          <a:cs typeface="Helvetica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1600" b="1">
          <a:solidFill>
            <a:schemeClr val="accent2"/>
          </a:solidFill>
          <a:latin typeface="Helvetica"/>
          <a:ea typeface="ＭＳ Ｐゴシック" pitchFamily="-112" charset="-128"/>
          <a:cs typeface="Helvetic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1400" b="1">
          <a:solidFill>
            <a:schemeClr val="accent2"/>
          </a:solidFill>
          <a:latin typeface="Helvetica"/>
          <a:ea typeface="ＭＳ Ｐゴシック" pitchFamily="-112" charset="-128"/>
          <a:cs typeface="Helvetic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200" b="1">
          <a:solidFill>
            <a:schemeClr val="accent2"/>
          </a:solidFill>
          <a:latin typeface="Helvetica"/>
          <a:ea typeface="ＭＳ Ｐゴシック" pitchFamily="-112" charset="-128"/>
          <a:cs typeface="Helvetic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200" b="1">
          <a:solidFill>
            <a:schemeClr val="accent2"/>
          </a:solidFill>
          <a:latin typeface="Helvetica"/>
          <a:ea typeface="ＭＳ Ｐゴシック" pitchFamily="-112" charset="-128"/>
          <a:cs typeface="Helvetic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 b="1">
          <a:solidFill>
            <a:schemeClr val="accent2"/>
          </a:solidFill>
          <a:latin typeface="+mn-lt"/>
          <a:ea typeface="ＭＳ Ｐゴシック" pitchFamily="-112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 b="1">
          <a:solidFill>
            <a:schemeClr val="accent2"/>
          </a:solidFill>
          <a:latin typeface="+mn-lt"/>
          <a:ea typeface="ＭＳ Ｐゴシック" pitchFamily="-112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 b="1">
          <a:solidFill>
            <a:schemeClr val="accent2"/>
          </a:solidFill>
          <a:latin typeface="+mn-lt"/>
          <a:ea typeface="ＭＳ Ｐゴシック" pitchFamily="-112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 b="1">
          <a:solidFill>
            <a:schemeClr val="accent2"/>
          </a:solidFill>
          <a:latin typeface="+mn-lt"/>
          <a:ea typeface="ＭＳ Ｐゴシック" pitchFamily="-112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19200"/>
            <a:ext cx="7772400" cy="1905000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MBSE Workshop</a:t>
            </a:r>
            <a:br>
              <a:rPr lang="en-US" dirty="0" smtClean="0"/>
            </a:br>
            <a:r>
              <a:rPr lang="en-US" sz="3600" dirty="0" smtClean="0"/>
              <a:t>Infusion Break-Out Session</a:t>
            </a:r>
            <a:br>
              <a:rPr lang="en-US" sz="3600" dirty="0" smtClean="0"/>
            </a:br>
            <a:r>
              <a:rPr lang="en-US" sz="3600" dirty="0"/>
              <a:t/>
            </a:r>
            <a:br>
              <a:rPr lang="en-US" sz="3600" dirty="0"/>
            </a:br>
            <a:r>
              <a:rPr lang="en-US" sz="1800" dirty="0" smtClean="0"/>
              <a:t>January 24-25, 2014</a:t>
            </a:r>
            <a:endParaRPr lang="en-US" sz="1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INCOSE </a:t>
            </a:r>
            <a:r>
              <a:rPr lang="en-US" dirty="0" smtClean="0"/>
              <a:t>International </a:t>
            </a:r>
            <a:r>
              <a:rPr lang="en-US" dirty="0"/>
              <a:t>Workshop</a:t>
            </a:r>
          </a:p>
        </p:txBody>
      </p:sp>
    </p:spTree>
    <p:extLst>
      <p:ext uri="{BB962C8B-B14F-4D97-AF65-F5344CB8AC3E}">
        <p14:creationId xmlns:p14="http://schemas.microsoft.com/office/powerpoint/2010/main" val="23312825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6200"/>
            <a:ext cx="7772400" cy="685800"/>
          </a:xfrm>
        </p:spPr>
        <p:txBody>
          <a:bodyPr/>
          <a:lstStyle/>
          <a:p>
            <a:r>
              <a:rPr lang="en-US" dirty="0"/>
              <a:t>Infusing MBSE into an Organization</a:t>
            </a:r>
            <a:endParaRPr lang="en-US" altLang="en-US" dirty="0" smtClean="0"/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685800" y="914400"/>
            <a:ext cx="7772400" cy="5486400"/>
          </a:xfrm>
        </p:spPr>
        <p:txBody>
          <a:bodyPr>
            <a:normAutofit fontScale="92500" lnSpcReduction="10000"/>
          </a:bodyPr>
          <a:lstStyle/>
          <a:p>
            <a:r>
              <a:rPr lang="en-US" altLang="en-US" dirty="0" smtClean="0">
                <a:solidFill>
                  <a:srgbClr val="0000FF"/>
                </a:solidFill>
                <a:latin typeface="Helvetica"/>
                <a:cs typeface="Helvetica"/>
              </a:rPr>
              <a:t>Objective</a:t>
            </a:r>
          </a:p>
          <a:p>
            <a:pPr lvl="1"/>
            <a:r>
              <a:rPr lang="en-US" altLang="en-US" b="0" dirty="0" smtClean="0">
                <a:solidFill>
                  <a:schemeClr val="tx1"/>
                </a:solidFill>
                <a:latin typeface="Helvetica"/>
                <a:cs typeface="Helvetica"/>
              </a:rPr>
              <a:t>Main objective of this break-out session is to identify effective approaches for infusion of MBSE into practice</a:t>
            </a:r>
          </a:p>
          <a:p>
            <a:pPr lvl="2"/>
            <a:r>
              <a:rPr lang="en-US" altLang="en-US" b="0" dirty="0" smtClean="0">
                <a:solidFill>
                  <a:schemeClr val="tx1"/>
                </a:solidFill>
                <a:latin typeface="Helvetica"/>
                <a:cs typeface="Helvetica"/>
              </a:rPr>
              <a:t>Survey different infusion MBSE approaches into organizations</a:t>
            </a:r>
          </a:p>
          <a:p>
            <a:pPr lvl="2"/>
            <a:r>
              <a:rPr lang="en-US" altLang="en-US" b="0" dirty="0">
                <a:solidFill>
                  <a:schemeClr val="tx1"/>
                </a:solidFill>
              </a:rPr>
              <a:t>I</a:t>
            </a:r>
            <a:r>
              <a:rPr lang="en-US" altLang="en-US" b="0" dirty="0" smtClean="0">
                <a:solidFill>
                  <a:schemeClr val="tx1"/>
                </a:solidFill>
                <a:latin typeface="Helvetica"/>
                <a:cs typeface="Helvetica"/>
              </a:rPr>
              <a:t>dentify </a:t>
            </a:r>
            <a:r>
              <a:rPr lang="en-US" altLang="en-US" b="0" dirty="0" smtClean="0">
                <a:solidFill>
                  <a:schemeClr val="tx1"/>
                </a:solidFill>
                <a:latin typeface="Helvetica"/>
                <a:cs typeface="Helvetica"/>
              </a:rPr>
              <a:t>enables and barriers </a:t>
            </a:r>
          </a:p>
          <a:p>
            <a:pPr lvl="2"/>
            <a:endParaRPr lang="en-US" altLang="en-US" dirty="0" smtClean="0">
              <a:solidFill>
                <a:srgbClr val="0000FF"/>
              </a:solidFill>
              <a:latin typeface="Helvetica"/>
              <a:cs typeface="Helvetica"/>
            </a:endParaRPr>
          </a:p>
          <a:p>
            <a:r>
              <a:rPr lang="en-US" altLang="en-US" dirty="0" smtClean="0">
                <a:solidFill>
                  <a:srgbClr val="0000FF"/>
                </a:solidFill>
                <a:latin typeface="Helvetica"/>
                <a:cs typeface="Helvetica"/>
              </a:rPr>
              <a:t>Agenda</a:t>
            </a:r>
          </a:p>
          <a:p>
            <a:pPr lvl="1"/>
            <a:r>
              <a:rPr lang="en-US" altLang="en-US" b="0" dirty="0" smtClean="0">
                <a:solidFill>
                  <a:schemeClr val="tx1"/>
                </a:solidFill>
                <a:latin typeface="Helvetica"/>
                <a:cs typeface="Helvetica"/>
              </a:rPr>
              <a:t>Review objectives</a:t>
            </a:r>
          </a:p>
          <a:p>
            <a:pPr lvl="1"/>
            <a:r>
              <a:rPr lang="en-US" altLang="en-US" b="0" dirty="0" smtClean="0">
                <a:solidFill>
                  <a:schemeClr val="tx1"/>
                </a:solidFill>
                <a:latin typeface="Helvetica"/>
                <a:cs typeface="Helvetica"/>
              </a:rPr>
              <a:t>Introduction and </a:t>
            </a:r>
            <a:r>
              <a:rPr lang="en-US" altLang="en-US" b="0" dirty="0">
                <a:solidFill>
                  <a:schemeClr val="tx1"/>
                </a:solidFill>
                <a:latin typeface="Helvetica"/>
                <a:cs typeface="Helvetica"/>
              </a:rPr>
              <a:t>Identify </a:t>
            </a:r>
            <a:r>
              <a:rPr lang="en-US" altLang="en-US" b="0" dirty="0" smtClean="0">
                <a:solidFill>
                  <a:schemeClr val="tx1"/>
                </a:solidFill>
                <a:latin typeface="Helvetica"/>
                <a:cs typeface="Helvetica"/>
              </a:rPr>
              <a:t>organizational entities </a:t>
            </a:r>
          </a:p>
          <a:p>
            <a:pPr lvl="2"/>
            <a:r>
              <a:rPr lang="en-US" altLang="en-US" b="0" dirty="0" smtClean="0">
                <a:solidFill>
                  <a:schemeClr val="tx1"/>
                </a:solidFill>
                <a:latin typeface="Helvetica"/>
                <a:cs typeface="Helvetica"/>
              </a:rPr>
              <a:t>Depending on size of the group break into a smaller groups </a:t>
            </a:r>
          </a:p>
          <a:p>
            <a:pPr lvl="1"/>
            <a:r>
              <a:rPr lang="en-US" altLang="en-US" b="0" dirty="0" smtClean="0">
                <a:solidFill>
                  <a:schemeClr val="tx1"/>
                </a:solidFill>
                <a:latin typeface="Helvetica"/>
                <a:cs typeface="Helvetica"/>
              </a:rPr>
              <a:t>Address pre-defined questions </a:t>
            </a:r>
          </a:p>
          <a:p>
            <a:pPr lvl="1"/>
            <a:r>
              <a:rPr lang="en-US" altLang="en-US" b="0" dirty="0" smtClean="0">
                <a:solidFill>
                  <a:schemeClr val="tx1"/>
                </a:solidFill>
                <a:latin typeface="Helvetica"/>
                <a:cs typeface="Helvetica"/>
              </a:rPr>
              <a:t>Summarize and report from each group</a:t>
            </a:r>
          </a:p>
          <a:p>
            <a:pPr lvl="1"/>
            <a:r>
              <a:rPr lang="en-US" altLang="en-US" b="0" dirty="0" smtClean="0">
                <a:solidFill>
                  <a:schemeClr val="tx1"/>
                </a:solidFill>
                <a:latin typeface="Helvetica"/>
                <a:cs typeface="Helvetica"/>
              </a:rPr>
              <a:t>Synthesize group’s summaries </a:t>
            </a:r>
          </a:p>
          <a:p>
            <a:pPr lvl="1"/>
            <a:endParaRPr lang="en-US" altLang="en-US" dirty="0">
              <a:solidFill>
                <a:srgbClr val="0000FF"/>
              </a:solidFill>
              <a:latin typeface="Helvetica"/>
              <a:cs typeface="Helvetica"/>
            </a:endParaRPr>
          </a:p>
          <a:p>
            <a:r>
              <a:rPr lang="en-US" altLang="en-US" dirty="0" smtClean="0">
                <a:solidFill>
                  <a:srgbClr val="0000FF"/>
                </a:solidFill>
                <a:latin typeface="Helvetica"/>
                <a:cs typeface="Helvetica"/>
              </a:rPr>
              <a:t>Pre-defined questions</a:t>
            </a:r>
          </a:p>
          <a:p>
            <a:pPr lvl="1"/>
            <a:r>
              <a:rPr lang="en-US" altLang="en-US" b="0" dirty="0" smtClean="0">
                <a:solidFill>
                  <a:schemeClr val="tx1"/>
                </a:solidFill>
                <a:latin typeface="Helvetica"/>
                <a:cs typeface="Helvetica"/>
              </a:rPr>
              <a:t>How do you measure infusion progress?</a:t>
            </a:r>
          </a:p>
          <a:p>
            <a:pPr lvl="1"/>
            <a:r>
              <a:rPr lang="en-US" altLang="en-US" b="0" dirty="0" smtClean="0">
                <a:solidFill>
                  <a:schemeClr val="tx1"/>
                </a:solidFill>
                <a:latin typeface="Helvetica"/>
                <a:cs typeface="Helvetica"/>
              </a:rPr>
              <a:t>What is the nature of the organization for which your are infusing MBSE</a:t>
            </a:r>
          </a:p>
          <a:p>
            <a:pPr lvl="2"/>
            <a:r>
              <a:rPr lang="en-US" altLang="en-US" b="0" dirty="0" smtClean="0">
                <a:solidFill>
                  <a:schemeClr val="tx1"/>
                </a:solidFill>
                <a:latin typeface="Helvetica"/>
                <a:cs typeface="Helvetica"/>
              </a:rPr>
              <a:t>E.g. size, function, discipline, product</a:t>
            </a:r>
          </a:p>
          <a:p>
            <a:pPr lvl="1"/>
            <a:r>
              <a:rPr lang="en-US" altLang="en-US" b="0" dirty="0" smtClean="0">
                <a:solidFill>
                  <a:schemeClr val="tx1"/>
                </a:solidFill>
                <a:latin typeface="Helvetica"/>
                <a:cs typeface="Helvetica"/>
              </a:rPr>
              <a:t>What enablers and barriers in your environment</a:t>
            </a:r>
          </a:p>
          <a:p>
            <a:pPr lvl="1"/>
            <a:r>
              <a:rPr lang="en-US" altLang="en-US" b="0" dirty="0" smtClean="0">
                <a:solidFill>
                  <a:schemeClr val="tx1"/>
                </a:solidFill>
                <a:latin typeface="Helvetica"/>
                <a:cs typeface="Helvetica"/>
              </a:rPr>
              <a:t>What primary MBSE  value do you communicate to for your stakeholders to obtain their involvement/commitment. Do you try to measure this value?</a:t>
            </a:r>
          </a:p>
          <a:p>
            <a:pPr marL="457200" lvl="1" indent="0">
              <a:buNone/>
            </a:pPr>
            <a:endParaRPr lang="en-US" altLang="en-US" b="0" dirty="0" smtClean="0">
              <a:solidFill>
                <a:schemeClr val="tx1"/>
              </a:solidFill>
              <a:latin typeface="Helvetica"/>
              <a:cs typeface="Helvetica"/>
            </a:endParaRPr>
          </a:p>
          <a:p>
            <a:pPr marL="457200" lvl="1" indent="0">
              <a:buNone/>
            </a:pPr>
            <a:endParaRPr lang="en-US" altLang="en-US" b="0" dirty="0" smtClean="0">
              <a:solidFill>
                <a:schemeClr val="tx1"/>
              </a:solidFill>
              <a:latin typeface="Helvetica"/>
              <a:cs typeface="Helvetica"/>
            </a:endParaRPr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207405" y="6477000"/>
            <a:ext cx="1905000" cy="228600"/>
          </a:xfrm>
          <a:prstGeom prst="rect">
            <a:avLst/>
          </a:prstGeom>
        </p:spPr>
        <p:txBody>
          <a:bodyPr/>
          <a:lstStyle/>
          <a:p>
            <a:fld id="{AAFBC5C9-23A3-AD40-9933-16ADBF7B94F4}" type="slidenum">
              <a:rPr lang="en-US" smtClean="0"/>
              <a:t>2</a:t>
            </a:fld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04800" y="6400800"/>
            <a:ext cx="1905000" cy="3048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Jan 25-26, 2014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400800"/>
            <a:ext cx="3886200" cy="3048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MBSE Workshop: Infusion Break-Out Session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55005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7772400" cy="812800"/>
          </a:xfrm>
        </p:spPr>
        <p:txBody>
          <a:bodyPr/>
          <a:lstStyle/>
          <a:p>
            <a:r>
              <a:rPr lang="en-US" dirty="0" smtClean="0"/>
              <a:t>PARTICIPANTS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BREAKOUT LEADERS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Dave Nichols:  Assistant Director for Science and Engineering, JPL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Chi Lin: Engineering Development Office, Systems Engineering and Formulation Division, JPL</a:t>
            </a:r>
          </a:p>
          <a:p>
            <a:pPr lvl="1"/>
            <a:endParaRPr lang="en-US" dirty="0">
              <a:solidFill>
                <a:srgbClr val="000000"/>
              </a:solidFill>
            </a:endParaRPr>
          </a:p>
          <a:p>
            <a:r>
              <a:rPr lang="en-US" dirty="0" smtClean="0"/>
              <a:t>Key Participants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Ron Carson: Boeing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Eric Berg: Procter &amp; Gamble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George </a:t>
            </a:r>
            <a:r>
              <a:rPr lang="en-US" dirty="0" err="1" smtClean="0">
                <a:solidFill>
                  <a:srgbClr val="000000"/>
                </a:solidFill>
              </a:rPr>
              <a:t>Walley</a:t>
            </a:r>
            <a:r>
              <a:rPr lang="en-US" dirty="0" smtClean="0">
                <a:solidFill>
                  <a:srgbClr val="000000"/>
                </a:solidFill>
              </a:rPr>
              <a:t>: Ford Motor Co.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Chris Oster: Lockheed Martin Corp.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Louise Guise: Raytheon Missile </a:t>
            </a:r>
            <a:r>
              <a:rPr lang="en-US" dirty="0" smtClean="0">
                <a:solidFill>
                  <a:srgbClr val="000000"/>
                </a:solidFill>
              </a:rPr>
              <a:t>Systems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Dan Dvorak: Principal Engineer, JPL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162800" y="6553200"/>
            <a:ext cx="1905000" cy="228600"/>
          </a:xfrm>
        </p:spPr>
        <p:txBody>
          <a:bodyPr/>
          <a:lstStyle/>
          <a:p>
            <a:pPr>
              <a:defRPr/>
            </a:pPr>
            <a:fld id="{ADE2A973-D287-495E-9084-33E6CF2FBE29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477000"/>
            <a:ext cx="1905000" cy="4572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Jan 25-26, 2014 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477000"/>
            <a:ext cx="3886200" cy="4572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MBSE Workshop: Infusion Break-Out Session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26646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7772400" cy="812800"/>
          </a:xfrm>
        </p:spPr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Jan 25  </a:t>
            </a:r>
          </a:p>
          <a:p>
            <a:pPr marL="457200" lvl="1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3:45 – 3:55     Organization and Objectives		Nichols/Lin</a:t>
            </a:r>
          </a:p>
          <a:p>
            <a:pPr marL="457200" lvl="1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3:55 – 4:15	MBSE Infusion at Raytheon		L Guise</a:t>
            </a:r>
          </a:p>
          <a:p>
            <a:pPr marL="457200" lvl="1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4:15 – 4:35	MBSE Infusion at Procter &amp; Gamble	E. Berg</a:t>
            </a:r>
          </a:p>
          <a:p>
            <a:pPr marL="457200" lvl="1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4:35 – 4:55	MBSE Infusion at Lockheed-Martin	C. Oster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tx1"/>
                </a:solidFill>
              </a:rPr>
              <a:t>4</a:t>
            </a:r>
            <a:r>
              <a:rPr lang="en-US" dirty="0" smtClean="0">
                <a:solidFill>
                  <a:schemeClr val="tx1"/>
                </a:solidFill>
              </a:rPr>
              <a:t>:55 – 5:15	MBSE Infusion at Ford		G. </a:t>
            </a:r>
            <a:r>
              <a:rPr lang="en-US" dirty="0" err="1" smtClean="0">
                <a:solidFill>
                  <a:schemeClr val="tx1"/>
                </a:solidFill>
              </a:rPr>
              <a:t>Walley</a:t>
            </a:r>
            <a:endParaRPr lang="en-US" dirty="0" smtClean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5:15 – 5:30	Day 1 Discussion &amp; Wrap-up	Nichols/Lin/Dvorak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Jan 26: 1:45 – 3:00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tx1"/>
                </a:solidFill>
              </a:rPr>
              <a:t>1:45 – 2</a:t>
            </a:r>
            <a:r>
              <a:rPr lang="en-US" dirty="0" smtClean="0">
                <a:solidFill>
                  <a:schemeClr val="tx1"/>
                </a:solidFill>
              </a:rPr>
              <a:t>:05</a:t>
            </a:r>
            <a:r>
              <a:rPr lang="en-US" dirty="0">
                <a:solidFill>
                  <a:schemeClr val="tx1"/>
                </a:solidFill>
              </a:rPr>
              <a:t>	MBSE Infusion at Boeing		R. </a:t>
            </a:r>
            <a:r>
              <a:rPr lang="en-US" dirty="0">
                <a:solidFill>
                  <a:schemeClr val="tx1"/>
                </a:solidFill>
              </a:rPr>
              <a:t>Carson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tx1"/>
                </a:solidFill>
              </a:rPr>
              <a:t>2</a:t>
            </a:r>
            <a:r>
              <a:rPr lang="en-US" dirty="0" smtClean="0">
                <a:solidFill>
                  <a:schemeClr val="tx1"/>
                </a:solidFill>
              </a:rPr>
              <a:t>:05 </a:t>
            </a:r>
            <a:r>
              <a:rPr lang="en-US" dirty="0">
                <a:solidFill>
                  <a:schemeClr val="tx1"/>
                </a:solidFill>
              </a:rPr>
              <a:t>– 2</a:t>
            </a:r>
            <a:r>
              <a:rPr lang="en-US" dirty="0" smtClean="0">
                <a:solidFill>
                  <a:schemeClr val="tx1"/>
                </a:solidFill>
              </a:rPr>
              <a:t>:25</a:t>
            </a:r>
            <a:r>
              <a:rPr lang="en-US" dirty="0">
                <a:solidFill>
                  <a:schemeClr val="tx1"/>
                </a:solidFill>
              </a:rPr>
              <a:t>	MBSE Infusion at JPL		C. </a:t>
            </a:r>
            <a:r>
              <a:rPr lang="en-US" dirty="0">
                <a:solidFill>
                  <a:schemeClr val="tx1"/>
                </a:solidFill>
              </a:rPr>
              <a:t>Lin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tx1"/>
                </a:solidFill>
              </a:rPr>
              <a:t>2</a:t>
            </a:r>
            <a:r>
              <a:rPr lang="en-US" dirty="0" smtClean="0">
                <a:solidFill>
                  <a:schemeClr val="tx1"/>
                </a:solidFill>
              </a:rPr>
              <a:t>:25 </a:t>
            </a:r>
            <a:r>
              <a:rPr lang="en-US" dirty="0">
                <a:solidFill>
                  <a:schemeClr val="tx1"/>
                </a:solidFill>
              </a:rPr>
              <a:t>– 2:50	</a:t>
            </a:r>
            <a:r>
              <a:rPr lang="en-US" dirty="0" smtClean="0">
                <a:solidFill>
                  <a:schemeClr val="tx1"/>
                </a:solidFill>
              </a:rPr>
              <a:t>Q&amp;A Panel			Presenters</a:t>
            </a:r>
          </a:p>
          <a:p>
            <a:pPr marL="457200" lvl="1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2:50 – 3:00	Summary</a:t>
            </a:r>
            <a:r>
              <a:rPr lang="en-US" dirty="0">
                <a:solidFill>
                  <a:schemeClr val="tx1"/>
                </a:solidFill>
              </a:rPr>
              <a:t>	</a:t>
            </a:r>
            <a:r>
              <a:rPr lang="en-US" dirty="0" smtClean="0">
                <a:solidFill>
                  <a:schemeClr val="tx1"/>
                </a:solidFill>
              </a:rPr>
              <a:t>		Dvorak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162800" y="6553200"/>
            <a:ext cx="1905000" cy="228600"/>
          </a:xfrm>
        </p:spPr>
        <p:txBody>
          <a:bodyPr/>
          <a:lstStyle/>
          <a:p>
            <a:pPr>
              <a:defRPr/>
            </a:pPr>
            <a:fld id="{ADE2A973-D287-495E-9084-33E6CF2FBE29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4572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Jan 25-26, 2014 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53200"/>
            <a:ext cx="3886200" cy="4572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MBSE Workshop: Infusion Break-Out Session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5359094"/>
      </p:ext>
    </p:extLst>
  </p:cSld>
  <p:clrMapOvr>
    <a:masterClrMapping/>
  </p:clrMapOvr>
</p:sld>
</file>

<file path=ppt/theme/theme1.xml><?xml version="1.0" encoding="utf-8"?>
<a:theme xmlns:a="http://schemas.openxmlformats.org/drawingml/2006/main" name="MBSE-sjenkins-2009-02-13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MBSE-sjenkins-2009-02-13</Template>
  <TotalTime>9750</TotalTime>
  <Words>263</Words>
  <Application>Microsoft Macintosh PowerPoint</Application>
  <PresentationFormat>On-screen Show (4:3)</PresentationFormat>
  <Paragraphs>58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MBSE-sjenkins-2009-02-13</vt:lpstr>
      <vt:lpstr> MBSE Workshop Infusion Break-Out Session  January 24-25, 2014</vt:lpstr>
      <vt:lpstr>Infusing MBSE into an Organization</vt:lpstr>
      <vt:lpstr>PARTICIPANTS</vt:lpstr>
      <vt:lpstr>Agenda</vt:lpstr>
    </vt:vector>
  </TitlesOfParts>
  <Company>LMESS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 Jenkins</dc:creator>
  <cp:lastModifiedBy>Dave Nichols</cp:lastModifiedBy>
  <cp:revision>413</cp:revision>
  <cp:lastPrinted>2010-04-07T17:33:35Z</cp:lastPrinted>
  <dcterms:created xsi:type="dcterms:W3CDTF">2010-04-07T18:12:34Z</dcterms:created>
  <dcterms:modified xsi:type="dcterms:W3CDTF">2014-01-25T14:15:53Z</dcterms:modified>
</cp:coreProperties>
</file>