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sldIdLst>
    <p:sldId id="256" r:id="rId2"/>
    <p:sldId id="257" r:id="rId3"/>
    <p:sldId id="2811" r:id="rId4"/>
    <p:sldId id="260" r:id="rId5"/>
    <p:sldId id="2818" r:id="rId6"/>
    <p:sldId id="269" r:id="rId7"/>
    <p:sldId id="305" r:id="rId8"/>
    <p:sldId id="304" r:id="rId9"/>
    <p:sldId id="2829" r:id="rId10"/>
    <p:sldId id="2843" r:id="rId11"/>
    <p:sldId id="2828" r:id="rId12"/>
    <p:sldId id="2827" r:id="rId13"/>
    <p:sldId id="492" r:id="rId14"/>
    <p:sldId id="872" r:id="rId15"/>
    <p:sldId id="427" r:id="rId16"/>
    <p:sldId id="2814" r:id="rId17"/>
    <p:sldId id="2640" r:id="rId18"/>
    <p:sldId id="2657" r:id="rId19"/>
    <p:sldId id="2642" r:id="rId20"/>
    <p:sldId id="2821" r:id="rId21"/>
    <p:sldId id="522" r:id="rId22"/>
    <p:sldId id="2830" r:id="rId23"/>
    <p:sldId id="2717" r:id="rId24"/>
    <p:sldId id="2833" r:id="rId25"/>
    <p:sldId id="2837" r:id="rId26"/>
    <p:sldId id="2834" r:id="rId27"/>
    <p:sldId id="2835" r:id="rId28"/>
    <p:sldId id="2831" r:id="rId29"/>
    <p:sldId id="2817" r:id="rId30"/>
    <p:sldId id="265" r:id="rId31"/>
    <p:sldId id="266" r:id="rId32"/>
    <p:sldId id="267" r:id="rId33"/>
    <p:sldId id="2826" r:id="rId34"/>
    <p:sldId id="2844" r:id="rId35"/>
    <p:sldId id="268" r:id="rId36"/>
    <p:sldId id="2845" r:id="rId37"/>
    <p:sldId id="2841" r:id="rId38"/>
    <p:sldId id="2825" r:id="rId39"/>
    <p:sldId id="2816"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778" y="110"/>
      </p:cViewPr>
      <p:guideLst/>
    </p:cSldViewPr>
  </p:slideViewPr>
  <p:notesTextViewPr>
    <p:cViewPr>
      <p:scale>
        <a:sx n="1" d="1"/>
        <a:sy n="1" d="1"/>
      </p:scale>
      <p:origin x="0" y="0"/>
    </p:cViewPr>
  </p:notesTextViewPr>
  <p:sorterViewPr>
    <p:cViewPr>
      <p:scale>
        <a:sx n="100" d="100"/>
        <a:sy n="100" d="100"/>
      </p:scale>
      <p:origin x="0" y="-604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E30E2B6-2446-4E86-BDA8-10F6287245B7}" type="datetimeFigureOut">
              <a:rPr lang="en-US" smtClean="0"/>
              <a:t>6/14/2022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2F6DAB6-B4FB-4534-B5FD-226098C03F34}" type="slidenum">
              <a:rPr lang="en-US" smtClean="0"/>
              <a:t>‹#›</a:t>
            </a:fld>
            <a:endParaRPr lang="en-US" dirty="0"/>
          </a:p>
        </p:txBody>
      </p:sp>
    </p:spTree>
    <p:extLst>
      <p:ext uri="{BB962C8B-B14F-4D97-AF65-F5344CB8AC3E}">
        <p14:creationId xmlns:p14="http://schemas.microsoft.com/office/powerpoint/2010/main" val="3716069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5FC41-28AD-4A59-BB77-F4BF023E49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F603B-B57A-4120-8768-3942806D2A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ADC60E-1BD3-4C1E-AF34-09ACC8869F05}"/>
              </a:ext>
            </a:extLst>
          </p:cNvPr>
          <p:cNvSpPr>
            <a:spLocks noGrp="1"/>
          </p:cNvSpPr>
          <p:nvPr>
            <p:ph type="dt" sz="half" idx="10"/>
          </p:nvPr>
        </p:nvSpPr>
        <p:spPr/>
        <p:txBody>
          <a:bodyPr/>
          <a:lstStyle/>
          <a:p>
            <a:fld id="{5C125876-0767-44FB-B78F-A81E98EA71C5}" type="datetime1">
              <a:rPr lang="en-US" smtClean="0"/>
              <a:t>6/14/2022</a:t>
            </a:fld>
            <a:endParaRPr lang="en-US" dirty="0"/>
          </a:p>
        </p:txBody>
      </p:sp>
      <p:sp>
        <p:nvSpPr>
          <p:cNvPr id="5" name="Footer Placeholder 4">
            <a:extLst>
              <a:ext uri="{FF2B5EF4-FFF2-40B4-BE49-F238E27FC236}">
                <a16:creationId xmlns:a16="http://schemas.microsoft.com/office/drawing/2014/main" id="{79A5989D-71CD-41F0-9EF6-ED5D9E8124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59991D-3E60-4A6F-8859-3F7EB4170A6E}"/>
              </a:ext>
            </a:extLst>
          </p:cNvPr>
          <p:cNvSpPr>
            <a:spLocks noGrp="1"/>
          </p:cNvSpPr>
          <p:nvPr>
            <p:ph type="sldNum" sz="quarter" idx="12"/>
          </p:nvPr>
        </p:nvSpPr>
        <p:spPr/>
        <p:txBody>
          <a:bodyPr/>
          <a:lstStyle/>
          <a:p>
            <a:fld id="{D4D4717B-7BF0-4D49-8207-B5B09A69338B}" type="slidenum">
              <a:rPr lang="en-US" smtClean="0"/>
              <a:t>‹#›</a:t>
            </a:fld>
            <a:endParaRPr lang="en-US" dirty="0"/>
          </a:p>
        </p:txBody>
      </p:sp>
    </p:spTree>
    <p:extLst>
      <p:ext uri="{BB962C8B-B14F-4D97-AF65-F5344CB8AC3E}">
        <p14:creationId xmlns:p14="http://schemas.microsoft.com/office/powerpoint/2010/main" val="2312890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24F3B-8452-429C-9A76-C14AD67019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5BC1D4-F5CF-4A17-A719-D90A49746D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9E7F32-7793-4857-8797-31B640E9D5AC}"/>
              </a:ext>
            </a:extLst>
          </p:cNvPr>
          <p:cNvSpPr>
            <a:spLocks noGrp="1"/>
          </p:cNvSpPr>
          <p:nvPr>
            <p:ph type="dt" sz="half" idx="10"/>
          </p:nvPr>
        </p:nvSpPr>
        <p:spPr/>
        <p:txBody>
          <a:bodyPr/>
          <a:lstStyle/>
          <a:p>
            <a:fld id="{79BD6429-A248-4363-A78B-617A7CA91E03}" type="datetime1">
              <a:rPr lang="en-US" smtClean="0"/>
              <a:t>6/14/2022</a:t>
            </a:fld>
            <a:endParaRPr lang="en-US" dirty="0"/>
          </a:p>
        </p:txBody>
      </p:sp>
      <p:sp>
        <p:nvSpPr>
          <p:cNvPr id="5" name="Footer Placeholder 4">
            <a:extLst>
              <a:ext uri="{FF2B5EF4-FFF2-40B4-BE49-F238E27FC236}">
                <a16:creationId xmlns:a16="http://schemas.microsoft.com/office/drawing/2014/main" id="{F6D5A9DB-F6C7-4788-83F0-1178B1A364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B5641B-D1CA-4BB8-A6B3-16AA11EBE8D0}"/>
              </a:ext>
            </a:extLst>
          </p:cNvPr>
          <p:cNvSpPr>
            <a:spLocks noGrp="1"/>
          </p:cNvSpPr>
          <p:nvPr>
            <p:ph type="sldNum" sz="quarter" idx="12"/>
          </p:nvPr>
        </p:nvSpPr>
        <p:spPr/>
        <p:txBody>
          <a:bodyPr/>
          <a:lstStyle/>
          <a:p>
            <a:fld id="{D4D4717B-7BF0-4D49-8207-B5B09A69338B}" type="slidenum">
              <a:rPr lang="en-US" smtClean="0"/>
              <a:t>‹#›</a:t>
            </a:fld>
            <a:endParaRPr lang="en-US" dirty="0"/>
          </a:p>
        </p:txBody>
      </p:sp>
    </p:spTree>
    <p:extLst>
      <p:ext uri="{BB962C8B-B14F-4D97-AF65-F5344CB8AC3E}">
        <p14:creationId xmlns:p14="http://schemas.microsoft.com/office/powerpoint/2010/main" val="1072347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E5E531-9656-4027-A271-4A34898145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74A1DD-C9FE-466D-936D-D74FCDE388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AE3C7-3140-4E7F-974B-5B92151CAFC2}"/>
              </a:ext>
            </a:extLst>
          </p:cNvPr>
          <p:cNvSpPr>
            <a:spLocks noGrp="1"/>
          </p:cNvSpPr>
          <p:nvPr>
            <p:ph type="dt" sz="half" idx="10"/>
          </p:nvPr>
        </p:nvSpPr>
        <p:spPr/>
        <p:txBody>
          <a:bodyPr/>
          <a:lstStyle/>
          <a:p>
            <a:fld id="{D231EB09-D452-4EBB-B873-C49500E2CDF1}" type="datetime1">
              <a:rPr lang="en-US" smtClean="0"/>
              <a:t>6/14/2022</a:t>
            </a:fld>
            <a:endParaRPr lang="en-US" dirty="0"/>
          </a:p>
        </p:txBody>
      </p:sp>
      <p:sp>
        <p:nvSpPr>
          <p:cNvPr id="5" name="Footer Placeholder 4">
            <a:extLst>
              <a:ext uri="{FF2B5EF4-FFF2-40B4-BE49-F238E27FC236}">
                <a16:creationId xmlns:a16="http://schemas.microsoft.com/office/drawing/2014/main" id="{8596F392-F9E2-4749-9F61-A67F34D514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1FE0DB-030F-4220-903E-16F82CDCBEB1}"/>
              </a:ext>
            </a:extLst>
          </p:cNvPr>
          <p:cNvSpPr>
            <a:spLocks noGrp="1"/>
          </p:cNvSpPr>
          <p:nvPr>
            <p:ph type="sldNum" sz="quarter" idx="12"/>
          </p:nvPr>
        </p:nvSpPr>
        <p:spPr/>
        <p:txBody>
          <a:bodyPr/>
          <a:lstStyle/>
          <a:p>
            <a:fld id="{D4D4717B-7BF0-4D49-8207-B5B09A69338B}" type="slidenum">
              <a:rPr lang="en-US" smtClean="0"/>
              <a:t>‹#›</a:t>
            </a:fld>
            <a:endParaRPr lang="en-US" dirty="0"/>
          </a:p>
        </p:txBody>
      </p:sp>
    </p:spTree>
    <p:extLst>
      <p:ext uri="{BB962C8B-B14F-4D97-AF65-F5344CB8AC3E}">
        <p14:creationId xmlns:p14="http://schemas.microsoft.com/office/powerpoint/2010/main" val="1036510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325DA-9E41-4D99-BF13-DD3E68A02B1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975ED3D-AD39-4864-BDA8-7E2AFD58EF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91A447-1BEA-4A3D-81A8-1E5868673362}"/>
              </a:ext>
            </a:extLst>
          </p:cNvPr>
          <p:cNvSpPr>
            <a:spLocks noGrp="1"/>
          </p:cNvSpPr>
          <p:nvPr>
            <p:ph type="dt" sz="half" idx="10"/>
          </p:nvPr>
        </p:nvSpPr>
        <p:spPr/>
        <p:txBody>
          <a:bodyPr/>
          <a:lstStyle/>
          <a:p>
            <a:fld id="{F016793C-6C12-4021-B029-C928651BAFB4}" type="datetime1">
              <a:rPr lang="en-US" smtClean="0"/>
              <a:t>6/14/2022</a:t>
            </a:fld>
            <a:endParaRPr lang="en-US" dirty="0"/>
          </a:p>
        </p:txBody>
      </p:sp>
      <p:sp>
        <p:nvSpPr>
          <p:cNvPr id="5" name="Footer Placeholder 4">
            <a:extLst>
              <a:ext uri="{FF2B5EF4-FFF2-40B4-BE49-F238E27FC236}">
                <a16:creationId xmlns:a16="http://schemas.microsoft.com/office/drawing/2014/main" id="{29A09571-78D7-47F7-A933-8157A63CAF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EAB80E-FFB0-4CC8-AA72-5742F6F196E5}"/>
              </a:ext>
            </a:extLst>
          </p:cNvPr>
          <p:cNvSpPr>
            <a:spLocks noGrp="1"/>
          </p:cNvSpPr>
          <p:nvPr>
            <p:ph type="sldNum" sz="quarter" idx="12"/>
          </p:nvPr>
        </p:nvSpPr>
        <p:spPr/>
        <p:txBody>
          <a:bodyPr/>
          <a:lstStyle/>
          <a:p>
            <a:fld id="{D4D4717B-7BF0-4D49-8207-B5B09A69338B}" type="slidenum">
              <a:rPr lang="en-US" smtClean="0"/>
              <a:t>‹#›</a:t>
            </a:fld>
            <a:endParaRPr lang="en-US" dirty="0"/>
          </a:p>
        </p:txBody>
      </p:sp>
    </p:spTree>
    <p:extLst>
      <p:ext uri="{BB962C8B-B14F-4D97-AF65-F5344CB8AC3E}">
        <p14:creationId xmlns:p14="http://schemas.microsoft.com/office/powerpoint/2010/main" val="1361670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18CCE-9884-4579-B113-522439BC53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562825-954C-469C-B8EC-AE43C42FF5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D96CF1-011C-4CC7-8E19-DF13E1FCA2E1}"/>
              </a:ext>
            </a:extLst>
          </p:cNvPr>
          <p:cNvSpPr>
            <a:spLocks noGrp="1"/>
          </p:cNvSpPr>
          <p:nvPr>
            <p:ph type="dt" sz="half" idx="10"/>
          </p:nvPr>
        </p:nvSpPr>
        <p:spPr/>
        <p:txBody>
          <a:bodyPr/>
          <a:lstStyle/>
          <a:p>
            <a:fld id="{DD9D6D13-5375-43E3-9E3D-0C90285CA83A}" type="datetime1">
              <a:rPr lang="en-US" smtClean="0"/>
              <a:t>6/14/2022</a:t>
            </a:fld>
            <a:endParaRPr lang="en-US" dirty="0"/>
          </a:p>
        </p:txBody>
      </p:sp>
      <p:sp>
        <p:nvSpPr>
          <p:cNvPr id="5" name="Footer Placeholder 4">
            <a:extLst>
              <a:ext uri="{FF2B5EF4-FFF2-40B4-BE49-F238E27FC236}">
                <a16:creationId xmlns:a16="http://schemas.microsoft.com/office/drawing/2014/main" id="{038BFCB3-2451-47FD-804D-CAF595E8C8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464C3C-88EF-48C3-828A-CC9409136F98}"/>
              </a:ext>
            </a:extLst>
          </p:cNvPr>
          <p:cNvSpPr>
            <a:spLocks noGrp="1"/>
          </p:cNvSpPr>
          <p:nvPr>
            <p:ph type="sldNum" sz="quarter" idx="12"/>
          </p:nvPr>
        </p:nvSpPr>
        <p:spPr/>
        <p:txBody>
          <a:bodyPr/>
          <a:lstStyle/>
          <a:p>
            <a:fld id="{D4D4717B-7BF0-4D49-8207-B5B09A69338B}" type="slidenum">
              <a:rPr lang="en-US" smtClean="0"/>
              <a:t>‹#›</a:t>
            </a:fld>
            <a:endParaRPr lang="en-US" dirty="0"/>
          </a:p>
        </p:txBody>
      </p:sp>
    </p:spTree>
    <p:extLst>
      <p:ext uri="{BB962C8B-B14F-4D97-AF65-F5344CB8AC3E}">
        <p14:creationId xmlns:p14="http://schemas.microsoft.com/office/powerpoint/2010/main" val="330955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82787-D21F-4BCF-A134-9FA13F2F22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F5C07B-4262-4DCD-AE7A-FD6D495092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FC9489-51AB-4C32-9EF9-83CEEE7563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6C3DC5-5AF4-4CA6-B4EE-467BFEE1E889}"/>
              </a:ext>
            </a:extLst>
          </p:cNvPr>
          <p:cNvSpPr>
            <a:spLocks noGrp="1"/>
          </p:cNvSpPr>
          <p:nvPr>
            <p:ph type="dt" sz="half" idx="10"/>
          </p:nvPr>
        </p:nvSpPr>
        <p:spPr/>
        <p:txBody>
          <a:bodyPr/>
          <a:lstStyle/>
          <a:p>
            <a:fld id="{22F1EB10-5CD7-4193-8566-A2BBBD1EA0A5}" type="datetime1">
              <a:rPr lang="en-US" smtClean="0"/>
              <a:t>6/14/2022</a:t>
            </a:fld>
            <a:endParaRPr lang="en-US" dirty="0"/>
          </a:p>
        </p:txBody>
      </p:sp>
      <p:sp>
        <p:nvSpPr>
          <p:cNvPr id="6" name="Footer Placeholder 5">
            <a:extLst>
              <a:ext uri="{FF2B5EF4-FFF2-40B4-BE49-F238E27FC236}">
                <a16:creationId xmlns:a16="http://schemas.microsoft.com/office/drawing/2014/main" id="{F11DBDC0-3689-46D1-A157-CD7EA09486B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BF855C4-412E-4A3F-A16B-2DD7D938F1EF}"/>
              </a:ext>
            </a:extLst>
          </p:cNvPr>
          <p:cNvSpPr>
            <a:spLocks noGrp="1"/>
          </p:cNvSpPr>
          <p:nvPr>
            <p:ph type="sldNum" sz="quarter" idx="12"/>
          </p:nvPr>
        </p:nvSpPr>
        <p:spPr/>
        <p:txBody>
          <a:bodyPr/>
          <a:lstStyle/>
          <a:p>
            <a:fld id="{D4D4717B-7BF0-4D49-8207-B5B09A69338B}" type="slidenum">
              <a:rPr lang="en-US" smtClean="0"/>
              <a:t>‹#›</a:t>
            </a:fld>
            <a:endParaRPr lang="en-US" dirty="0"/>
          </a:p>
        </p:txBody>
      </p:sp>
    </p:spTree>
    <p:extLst>
      <p:ext uri="{BB962C8B-B14F-4D97-AF65-F5344CB8AC3E}">
        <p14:creationId xmlns:p14="http://schemas.microsoft.com/office/powerpoint/2010/main" val="1602868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3B91F-D6FD-4BC7-9627-156C7A6FA0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21F84D-04A8-4D57-A60C-7C2E950C47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0108A3-42C9-4D30-B867-E6B54F8E6B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3A8B18-2A53-4F14-A1E4-2EDB5D5972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0AB6E0-278C-4DFC-B847-A187CECC17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08BA20-2025-487D-ACD2-18CF4E207E11}"/>
              </a:ext>
            </a:extLst>
          </p:cNvPr>
          <p:cNvSpPr>
            <a:spLocks noGrp="1"/>
          </p:cNvSpPr>
          <p:nvPr>
            <p:ph type="dt" sz="half" idx="10"/>
          </p:nvPr>
        </p:nvSpPr>
        <p:spPr/>
        <p:txBody>
          <a:bodyPr/>
          <a:lstStyle/>
          <a:p>
            <a:fld id="{5B92FC5A-83F6-40A4-8690-21ECBC65928B}" type="datetime1">
              <a:rPr lang="en-US" smtClean="0"/>
              <a:t>6/14/2022</a:t>
            </a:fld>
            <a:endParaRPr lang="en-US" dirty="0"/>
          </a:p>
        </p:txBody>
      </p:sp>
      <p:sp>
        <p:nvSpPr>
          <p:cNvPr id="8" name="Footer Placeholder 7">
            <a:extLst>
              <a:ext uri="{FF2B5EF4-FFF2-40B4-BE49-F238E27FC236}">
                <a16:creationId xmlns:a16="http://schemas.microsoft.com/office/drawing/2014/main" id="{4CB88B9E-37D1-40AB-9ED7-084FB743868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56224E7-EF3A-4827-839D-5442BC8F7A93}"/>
              </a:ext>
            </a:extLst>
          </p:cNvPr>
          <p:cNvSpPr>
            <a:spLocks noGrp="1"/>
          </p:cNvSpPr>
          <p:nvPr>
            <p:ph type="sldNum" sz="quarter" idx="12"/>
          </p:nvPr>
        </p:nvSpPr>
        <p:spPr/>
        <p:txBody>
          <a:bodyPr/>
          <a:lstStyle/>
          <a:p>
            <a:fld id="{D4D4717B-7BF0-4D49-8207-B5B09A69338B}" type="slidenum">
              <a:rPr lang="en-US" smtClean="0"/>
              <a:t>‹#›</a:t>
            </a:fld>
            <a:endParaRPr lang="en-US" dirty="0"/>
          </a:p>
        </p:txBody>
      </p:sp>
    </p:spTree>
    <p:extLst>
      <p:ext uri="{BB962C8B-B14F-4D97-AF65-F5344CB8AC3E}">
        <p14:creationId xmlns:p14="http://schemas.microsoft.com/office/powerpoint/2010/main" val="220156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4C2A5-4693-4DFE-85C1-C69B50317E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CCA997-86F1-4E8F-8D16-BBAD51AD9ED8}"/>
              </a:ext>
            </a:extLst>
          </p:cNvPr>
          <p:cNvSpPr>
            <a:spLocks noGrp="1"/>
          </p:cNvSpPr>
          <p:nvPr>
            <p:ph type="dt" sz="half" idx="10"/>
          </p:nvPr>
        </p:nvSpPr>
        <p:spPr/>
        <p:txBody>
          <a:bodyPr/>
          <a:lstStyle/>
          <a:p>
            <a:fld id="{CDF46C67-BD3C-4A26-A943-18995688B40D}" type="datetime1">
              <a:rPr lang="en-US" smtClean="0"/>
              <a:t>6/14/2022</a:t>
            </a:fld>
            <a:endParaRPr lang="en-US" dirty="0"/>
          </a:p>
        </p:txBody>
      </p:sp>
      <p:sp>
        <p:nvSpPr>
          <p:cNvPr id="4" name="Footer Placeholder 3">
            <a:extLst>
              <a:ext uri="{FF2B5EF4-FFF2-40B4-BE49-F238E27FC236}">
                <a16:creationId xmlns:a16="http://schemas.microsoft.com/office/drawing/2014/main" id="{46581EC8-3F0C-4911-90BA-9783699EEFD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78DED78-EF00-4A5A-9ADA-D22EFD8B0C9F}"/>
              </a:ext>
            </a:extLst>
          </p:cNvPr>
          <p:cNvSpPr>
            <a:spLocks noGrp="1"/>
          </p:cNvSpPr>
          <p:nvPr>
            <p:ph type="sldNum" sz="quarter" idx="12"/>
          </p:nvPr>
        </p:nvSpPr>
        <p:spPr/>
        <p:txBody>
          <a:bodyPr/>
          <a:lstStyle/>
          <a:p>
            <a:fld id="{D4D4717B-7BF0-4D49-8207-B5B09A69338B}" type="slidenum">
              <a:rPr lang="en-US" smtClean="0"/>
              <a:t>‹#›</a:t>
            </a:fld>
            <a:endParaRPr lang="en-US" dirty="0"/>
          </a:p>
        </p:txBody>
      </p:sp>
    </p:spTree>
    <p:extLst>
      <p:ext uri="{BB962C8B-B14F-4D97-AF65-F5344CB8AC3E}">
        <p14:creationId xmlns:p14="http://schemas.microsoft.com/office/powerpoint/2010/main" val="785915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C6169B-5E6B-4428-AE26-E32359AC8FDE}"/>
              </a:ext>
            </a:extLst>
          </p:cNvPr>
          <p:cNvSpPr>
            <a:spLocks noGrp="1"/>
          </p:cNvSpPr>
          <p:nvPr>
            <p:ph type="dt" sz="half" idx="10"/>
          </p:nvPr>
        </p:nvSpPr>
        <p:spPr/>
        <p:txBody>
          <a:bodyPr/>
          <a:lstStyle/>
          <a:p>
            <a:fld id="{CCD3F790-A0FA-4BF8-8FD4-8BA882BFE77B}" type="datetime1">
              <a:rPr lang="en-US" smtClean="0"/>
              <a:t>6/14/2022</a:t>
            </a:fld>
            <a:endParaRPr lang="en-US" dirty="0"/>
          </a:p>
        </p:txBody>
      </p:sp>
      <p:sp>
        <p:nvSpPr>
          <p:cNvPr id="3" name="Footer Placeholder 2">
            <a:extLst>
              <a:ext uri="{FF2B5EF4-FFF2-40B4-BE49-F238E27FC236}">
                <a16:creationId xmlns:a16="http://schemas.microsoft.com/office/drawing/2014/main" id="{ACD9AFA3-3ADB-43B7-8828-00A9DE723F6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F1F1E80-1317-49FC-872C-AE103B75F506}"/>
              </a:ext>
            </a:extLst>
          </p:cNvPr>
          <p:cNvSpPr>
            <a:spLocks noGrp="1"/>
          </p:cNvSpPr>
          <p:nvPr>
            <p:ph type="sldNum" sz="quarter" idx="12"/>
          </p:nvPr>
        </p:nvSpPr>
        <p:spPr/>
        <p:txBody>
          <a:bodyPr/>
          <a:lstStyle/>
          <a:p>
            <a:fld id="{D4D4717B-7BF0-4D49-8207-B5B09A69338B}" type="slidenum">
              <a:rPr lang="en-US" smtClean="0"/>
              <a:t>‹#›</a:t>
            </a:fld>
            <a:endParaRPr lang="en-US" dirty="0"/>
          </a:p>
        </p:txBody>
      </p:sp>
    </p:spTree>
    <p:extLst>
      <p:ext uri="{BB962C8B-B14F-4D97-AF65-F5344CB8AC3E}">
        <p14:creationId xmlns:p14="http://schemas.microsoft.com/office/powerpoint/2010/main" val="2876879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2015B-F2A0-4312-9160-B6F3E4A542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C6D49E-5798-43EC-A9F1-0D692682DF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30DA21-9168-473A-821D-BAFFB7650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B4A73D-18FD-4D15-84E4-F16F5EE60407}"/>
              </a:ext>
            </a:extLst>
          </p:cNvPr>
          <p:cNvSpPr>
            <a:spLocks noGrp="1"/>
          </p:cNvSpPr>
          <p:nvPr>
            <p:ph type="dt" sz="half" idx="10"/>
          </p:nvPr>
        </p:nvSpPr>
        <p:spPr/>
        <p:txBody>
          <a:bodyPr/>
          <a:lstStyle/>
          <a:p>
            <a:fld id="{6B2D9E23-8C8F-4122-B1E5-E66989AF80BD}" type="datetime1">
              <a:rPr lang="en-US" smtClean="0"/>
              <a:t>6/14/2022</a:t>
            </a:fld>
            <a:endParaRPr lang="en-US" dirty="0"/>
          </a:p>
        </p:txBody>
      </p:sp>
      <p:sp>
        <p:nvSpPr>
          <p:cNvPr id="6" name="Footer Placeholder 5">
            <a:extLst>
              <a:ext uri="{FF2B5EF4-FFF2-40B4-BE49-F238E27FC236}">
                <a16:creationId xmlns:a16="http://schemas.microsoft.com/office/drawing/2014/main" id="{D91DEA46-D001-4FA9-8A65-FEFD1323E2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595403-CBD4-41C2-8EAA-E1561378C460}"/>
              </a:ext>
            </a:extLst>
          </p:cNvPr>
          <p:cNvSpPr>
            <a:spLocks noGrp="1"/>
          </p:cNvSpPr>
          <p:nvPr>
            <p:ph type="sldNum" sz="quarter" idx="12"/>
          </p:nvPr>
        </p:nvSpPr>
        <p:spPr/>
        <p:txBody>
          <a:bodyPr/>
          <a:lstStyle/>
          <a:p>
            <a:fld id="{D4D4717B-7BF0-4D49-8207-B5B09A69338B}" type="slidenum">
              <a:rPr lang="en-US" smtClean="0"/>
              <a:t>‹#›</a:t>
            </a:fld>
            <a:endParaRPr lang="en-US" dirty="0"/>
          </a:p>
        </p:txBody>
      </p:sp>
    </p:spTree>
    <p:extLst>
      <p:ext uri="{BB962C8B-B14F-4D97-AF65-F5344CB8AC3E}">
        <p14:creationId xmlns:p14="http://schemas.microsoft.com/office/powerpoint/2010/main" val="4214607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F2EB1-1764-4A35-9C50-93D78E1D3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B87E66-26CE-4A77-9086-75017D7E05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FCBAC03-C385-4EF8-832D-266B209A37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E1CD34-B641-45F1-989D-46F0FD6AA761}"/>
              </a:ext>
            </a:extLst>
          </p:cNvPr>
          <p:cNvSpPr>
            <a:spLocks noGrp="1"/>
          </p:cNvSpPr>
          <p:nvPr>
            <p:ph type="dt" sz="half" idx="10"/>
          </p:nvPr>
        </p:nvSpPr>
        <p:spPr/>
        <p:txBody>
          <a:bodyPr/>
          <a:lstStyle/>
          <a:p>
            <a:fld id="{99478D16-1FB2-4139-8835-C842F4085F9E}" type="datetime1">
              <a:rPr lang="en-US" smtClean="0"/>
              <a:t>6/14/2022</a:t>
            </a:fld>
            <a:endParaRPr lang="en-US" dirty="0"/>
          </a:p>
        </p:txBody>
      </p:sp>
      <p:sp>
        <p:nvSpPr>
          <p:cNvPr id="6" name="Footer Placeholder 5">
            <a:extLst>
              <a:ext uri="{FF2B5EF4-FFF2-40B4-BE49-F238E27FC236}">
                <a16:creationId xmlns:a16="http://schemas.microsoft.com/office/drawing/2014/main" id="{229D5659-EE14-496E-804A-C55382A472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C36A69-E450-40D4-AAA3-91A97E12A4CC}"/>
              </a:ext>
            </a:extLst>
          </p:cNvPr>
          <p:cNvSpPr>
            <a:spLocks noGrp="1"/>
          </p:cNvSpPr>
          <p:nvPr>
            <p:ph type="sldNum" sz="quarter" idx="12"/>
          </p:nvPr>
        </p:nvSpPr>
        <p:spPr/>
        <p:txBody>
          <a:bodyPr/>
          <a:lstStyle/>
          <a:p>
            <a:fld id="{D4D4717B-7BF0-4D49-8207-B5B09A69338B}" type="slidenum">
              <a:rPr lang="en-US" smtClean="0"/>
              <a:t>‹#›</a:t>
            </a:fld>
            <a:endParaRPr lang="en-US" dirty="0"/>
          </a:p>
        </p:txBody>
      </p:sp>
    </p:spTree>
    <p:extLst>
      <p:ext uri="{BB962C8B-B14F-4D97-AF65-F5344CB8AC3E}">
        <p14:creationId xmlns:p14="http://schemas.microsoft.com/office/powerpoint/2010/main" val="1682785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36B92D-3A3C-4586-892B-F56728F4E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CCE59F-D799-4D40-9FEF-502C9CA7DA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7DC16D-AAAC-4CDC-ACDE-6CEAF55700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9C52B-1A21-4EA9-94EB-24DC352B78AB}" type="datetime1">
              <a:rPr lang="en-US" smtClean="0"/>
              <a:t>6/14/2022</a:t>
            </a:fld>
            <a:endParaRPr lang="en-US" dirty="0"/>
          </a:p>
        </p:txBody>
      </p:sp>
      <p:sp>
        <p:nvSpPr>
          <p:cNvPr id="5" name="Footer Placeholder 4">
            <a:extLst>
              <a:ext uri="{FF2B5EF4-FFF2-40B4-BE49-F238E27FC236}">
                <a16:creationId xmlns:a16="http://schemas.microsoft.com/office/drawing/2014/main" id="{B2FDD500-E694-41CB-82D1-B3C4BE9866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50C12CF-DC8A-4EBB-AC69-572B27ED45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4717B-7BF0-4D49-8207-B5B09A69338B}" type="slidenum">
              <a:rPr lang="en-US" smtClean="0"/>
              <a:t>‹#›</a:t>
            </a:fld>
            <a:endParaRPr lang="en-US" dirty="0"/>
          </a:p>
        </p:txBody>
      </p:sp>
    </p:spTree>
    <p:extLst>
      <p:ext uri="{BB962C8B-B14F-4D97-AF65-F5344CB8AC3E}">
        <p14:creationId xmlns:p14="http://schemas.microsoft.com/office/powerpoint/2010/main" val="1110547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hyperlink" Target="mailto:schindel@ictt.com" TargetMode="Externa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www.omgwiki.org/MBSE/lib/exe/fetch.php?media=mbse:patterns:pbse_tutorial_glrc_2016_v1.7.4.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hyperlink" Target="https://ndiastorage.blob.core.usgovcloudapi.net/ndia/2016/systems/18950_RobertGold.pdf" TargetMode="Externa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omgwiki.org/MBSE/lib/exe/fetch.php?media=mbse:patterns:pbse_tutorial_glrc_2016_v1.7.4.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omgwiki.org/MBSE/lib/exe/fetch.php?media=mbse:patterns:improving_failure_analysis_using_mbse_v1.3.2.pdf"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omgwiki.org/MBSE/lib/exe/fetch.php?media=mbse:patterns:glrc_2018_tutorial--mbse_emerging_issues_v1.4.2.pdf" TargetMode="External"/><Relationship Id="rId2" Type="http://schemas.openxmlformats.org/officeDocument/2006/relationships/hyperlink" Target="https://www.omgwiki.org/MBSE/lib/exe/fetch.php?media=mbse:patterns:pbse_extension_of_mbse--methodology_summary_v1.6.1.pdf"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www.omgwiki.org/MBSE/lib/exe/fetch.php?media=mbse:patterns:pbse_tutorial_glrc_2016_v1.7.4.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hyperlink" Target="https://www.omgwiki.org/MBSE/lib/exe/fetch.php?media=mbse:patterns:systematica_mapping_for_magicdraw_csm_v1.9.1a.pdf"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schindel@ictt.com" TargetMode="External"/><Relationship Id="rId2" Type="http://schemas.openxmlformats.org/officeDocument/2006/relationships/hyperlink" Target="https://www.incose.org/symp2022/symposium/event-schedule" TargetMode="External"/><Relationship Id="rId1" Type="http://schemas.openxmlformats.org/officeDocument/2006/relationships/slideLayout" Target="../slideLayouts/slideLayout2.xml"/><Relationship Id="rId4" Type="http://schemas.openxmlformats.org/officeDocument/2006/relationships/hyperlink" Target="https://www.omgwiki.org/MBSE/lib/exe/fetch.php?media=mbse:patterns:iw22_mbse_workshop_round_robin--mbse_patterns_wg_schindel_v1.2.2.pdf"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www.hurlburt.af.mil/About-Us/Fact-Sheets/Fact-Sheets/Article/204524/1st-special-operations-wing/" TargetMode="External"/><Relationship Id="rId3" Type="http://schemas.openxmlformats.org/officeDocument/2006/relationships/hyperlink" Target="https://www.omgwiki.org/MBSE/lib/exe/fetch.php?media=mbse:patterns:incose_north_texas_pgm_12.14.2021_v1.2.2.pdf" TargetMode="External"/><Relationship Id="rId7" Type="http://schemas.openxmlformats.org/officeDocument/2006/relationships/hyperlink" Target="https://www.af.mil/About-Us/Fact-Sheets/Display/Article/104531/cv-22-osprey/#:~:text=The%20mission%20of%20the%20CV,missions%20for%20special%20operations%20forces" TargetMode="External"/><Relationship Id="rId2" Type="http://schemas.openxmlformats.org/officeDocument/2006/relationships/hyperlink" Target="https://www.omgwiki.org/MBSE/lib/exe/fetch.php?media=mbse:patterns:oil_filter_example_v1.6.2.pdf" TargetMode="External"/><Relationship Id="rId1" Type="http://schemas.openxmlformats.org/officeDocument/2006/relationships/slideLayout" Target="../slideLayouts/slideLayout2.xml"/><Relationship Id="rId6" Type="http://schemas.openxmlformats.org/officeDocument/2006/relationships/hyperlink" Target="https://www.sebokwiki.org/wiki/Mission_Engineering" TargetMode="External"/><Relationship Id="rId11" Type="http://schemas.openxmlformats.org/officeDocument/2006/relationships/hyperlink" Target="https://www.iso.org/obp/ui/#iso:std:iso-iec:26580:ed-1:v1:en" TargetMode="External"/><Relationship Id="rId5" Type="http://schemas.openxmlformats.org/officeDocument/2006/relationships/hyperlink" Target="https://ndiastorage.blob.core.usgovcloudapi.net/ndia/2016/systems/18950_RobertGold.pdf" TargetMode="External"/><Relationship Id="rId10" Type="http://schemas.openxmlformats.org/officeDocument/2006/relationships/hyperlink" Target="https://www.omgwiki.org/MBSE/lib/exe/fetch.php?media=mbse:patterns:impact_of_mbse_on_failure_analysis_v1.2.1.pdf" TargetMode="External"/><Relationship Id="rId4" Type="http://schemas.openxmlformats.org/officeDocument/2006/relationships/hyperlink" Target="https://www.omgwiki.org/MBSE/lib/exe/fetch.php?media=mbse:patterns:pbse_tutorial_glrc_2016_v1.7.4.pdf" TargetMode="External"/><Relationship Id="rId9" Type="http://schemas.openxmlformats.org/officeDocument/2006/relationships/hyperlink" Target="https://www.omgwiki.org/MBSE/lib/exe/fetch.php?media=mbse:patterns:improving_failure_analysis_using_mbse_v1.3.2.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value-eng.org/pdf_docs/monographs/vmstd.pdf" TargetMode="External"/><Relationship Id="rId7" Type="http://schemas.openxmlformats.org/officeDocument/2006/relationships/hyperlink" Target="https://www.omgwiki.org/MBSE/lib/exe/fetch.php?media=mbse:patterns:systematica_mapping_for_magicdraw_csm_v1.9.1a.pdf" TargetMode="External"/><Relationship Id="rId2" Type="http://schemas.openxmlformats.org/officeDocument/2006/relationships/hyperlink" Target="https://www.omgwiki.org/MBSE/lib/exe/fetch.php?media=mbse:patterns:science_math_foundations_for_systems_and_systems_engineering--1_hr_awareness_v2.3.2a.pdf" TargetMode="External"/><Relationship Id="rId1" Type="http://schemas.openxmlformats.org/officeDocument/2006/relationships/slideLayout" Target="../slideLayouts/slideLayout2.xml"/><Relationship Id="rId6" Type="http://schemas.openxmlformats.org/officeDocument/2006/relationships/hyperlink" Target="https://www.omgwiki.org/MBSE/lib/exe/fetch.php?media=mbse:patterns:systematica_5_metamodel_v7.1.6a.pdf" TargetMode="External"/><Relationship Id="rId5" Type="http://schemas.openxmlformats.org/officeDocument/2006/relationships/hyperlink" Target="https://www.omgwiki.org/MBSE/lib/exe/fetch.php?media=mbse:patterns:pbse_extension_of_mbse--methodology_summary_v1.6.1.pdf" TargetMode="External"/><Relationship Id="rId4" Type="http://schemas.openxmlformats.org/officeDocument/2006/relationships/hyperlink" Target="https://www.omgwiki.org/MBSE/doku.php?id=mbse:patterns:pattern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mailto:schindel@ictt.co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omgwiki.org/MBSE/lib/exe/fetch.php?media=mbse:patterns:oil_filter_example_v1.6.2.pdf" TargetMode="External"/><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omgwiki.org/MBSE/lib/exe/fetch.php?media=mbse:patterns:incose_north_texas_pgm_12.14.2021_v1.2.2.pdf"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omgwiki.org/MBSE/doku.php?id=mbse:patterns:patterns" TargetMode="External"/><Relationship Id="rId2" Type="http://schemas.openxmlformats.org/officeDocument/2006/relationships/hyperlink" Target="https://www.incose.org/symp2022/symposium/event-schedule"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hyperlink" Target="https://www.omgwiki.org/MBSE/lib/exe/fetch.php?media=mbse:patterns:systematica_5_metamodel_v7.1.6a.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6AB1D-B2FB-4754-A32E-3DA2C0F6B6F5}"/>
              </a:ext>
            </a:extLst>
          </p:cNvPr>
          <p:cNvSpPr>
            <a:spLocks noGrp="1"/>
          </p:cNvSpPr>
          <p:nvPr>
            <p:ph type="ctrTitle"/>
          </p:nvPr>
        </p:nvSpPr>
        <p:spPr>
          <a:xfrm>
            <a:off x="0" y="9832"/>
            <a:ext cx="12192000" cy="1466347"/>
          </a:xfrm>
          <a:solidFill>
            <a:schemeClr val="accent1">
              <a:lumMod val="20000"/>
              <a:lumOff val="80000"/>
            </a:schemeClr>
          </a:solidFill>
        </p:spPr>
        <p:txBody>
          <a:bodyPr>
            <a:normAutofit fontScale="90000"/>
          </a:bodyPr>
          <a:lstStyle/>
          <a:p>
            <a:pPr algn="l"/>
            <a:r>
              <a:rPr lang="en-US" sz="5300" b="1" u="sng" dirty="0">
                <a:latin typeface="+mj-lt"/>
                <a:ea typeface="+mj-ea"/>
                <a:cs typeface="+mj-cs"/>
              </a:rPr>
              <a:t>Feature Space</a:t>
            </a:r>
            <a:r>
              <a:rPr lang="en-US" sz="5300" dirty="0">
                <a:latin typeface="+mj-lt"/>
                <a:ea typeface="+mj-ea"/>
                <a:cs typeface="+mj-cs"/>
              </a:rPr>
              <a:t>: Integratin</a:t>
            </a:r>
            <a:r>
              <a:rPr lang="en-US" sz="5300" dirty="0"/>
              <a:t>g Value, Purpose, </a:t>
            </a:r>
            <a:br>
              <a:rPr lang="en-US" sz="5300" dirty="0"/>
            </a:br>
            <a:r>
              <a:rPr lang="en-US" sz="5300" dirty="0"/>
              <a:t>                  Mission, Risk, and Variation </a:t>
            </a:r>
          </a:p>
        </p:txBody>
      </p:sp>
      <p:sp>
        <p:nvSpPr>
          <p:cNvPr id="3" name="Subtitle 2">
            <a:extLst>
              <a:ext uri="{FF2B5EF4-FFF2-40B4-BE49-F238E27FC236}">
                <a16:creationId xmlns:a16="http://schemas.microsoft.com/office/drawing/2014/main" id="{C4C825B1-E8D6-4808-8478-885C6094A568}"/>
              </a:ext>
            </a:extLst>
          </p:cNvPr>
          <p:cNvSpPr>
            <a:spLocks noGrp="1"/>
          </p:cNvSpPr>
          <p:nvPr>
            <p:ph type="subTitle" idx="1"/>
          </p:nvPr>
        </p:nvSpPr>
        <p:spPr>
          <a:xfrm>
            <a:off x="6291289" y="5786034"/>
            <a:ext cx="5900711" cy="1194619"/>
          </a:xfrm>
        </p:spPr>
        <p:txBody>
          <a:bodyPr>
            <a:normAutofit fontScale="85000" lnSpcReduction="20000"/>
          </a:bodyPr>
          <a:lstStyle/>
          <a:p>
            <a:pPr algn="r">
              <a:spcBef>
                <a:spcPts val="600"/>
              </a:spcBef>
            </a:pPr>
            <a:r>
              <a:rPr lang="en-US" sz="3200" dirty="0"/>
              <a:t>Bill Schindel</a:t>
            </a:r>
          </a:p>
          <a:p>
            <a:pPr algn="r">
              <a:spcBef>
                <a:spcPts val="600"/>
              </a:spcBef>
            </a:pPr>
            <a:r>
              <a:rPr lang="en-US" sz="3200" dirty="0"/>
              <a:t>INCOSE Patterns Working Group</a:t>
            </a:r>
          </a:p>
          <a:p>
            <a:pPr algn="r">
              <a:spcBef>
                <a:spcPts val="600"/>
              </a:spcBef>
            </a:pPr>
            <a:r>
              <a:rPr lang="en-US" sz="3200" dirty="0">
                <a:hlinkClick r:id="rId2"/>
              </a:rPr>
              <a:t>schindel@ictt.com</a:t>
            </a:r>
            <a:r>
              <a:rPr lang="en-US" sz="3200" dirty="0"/>
              <a:t> </a:t>
            </a:r>
          </a:p>
        </p:txBody>
      </p:sp>
      <p:sp>
        <p:nvSpPr>
          <p:cNvPr id="5" name="TextBox 4">
            <a:extLst>
              <a:ext uri="{FF2B5EF4-FFF2-40B4-BE49-F238E27FC236}">
                <a16:creationId xmlns:a16="http://schemas.microsoft.com/office/drawing/2014/main" id="{A8181BDD-6A5C-4D2C-AC8B-A497D6E661D4}"/>
              </a:ext>
            </a:extLst>
          </p:cNvPr>
          <p:cNvSpPr txBox="1"/>
          <p:nvPr/>
        </p:nvSpPr>
        <p:spPr>
          <a:xfrm>
            <a:off x="0" y="5919016"/>
            <a:ext cx="4857134" cy="907941"/>
          </a:xfrm>
          <a:prstGeom prst="rect">
            <a:avLst/>
          </a:prstGeom>
          <a:noFill/>
        </p:spPr>
        <p:txBody>
          <a:bodyPr wrap="square" rtlCol="0">
            <a:spAutoFit/>
          </a:bodyPr>
          <a:lstStyle/>
          <a:p>
            <a:pPr>
              <a:spcBef>
                <a:spcPts val="600"/>
              </a:spcBef>
            </a:pPr>
            <a:r>
              <a:rPr lang="en-US" sz="2400" dirty="0"/>
              <a:t>INCOSE North Texas Chapter Meeting</a:t>
            </a:r>
          </a:p>
          <a:p>
            <a:pPr>
              <a:spcBef>
                <a:spcPts val="600"/>
              </a:spcBef>
            </a:pPr>
            <a:r>
              <a:rPr lang="en-US" sz="2400" dirty="0"/>
              <a:t>June 14, 2022     V1.2.2</a:t>
            </a:r>
          </a:p>
        </p:txBody>
      </p:sp>
      <p:pic>
        <p:nvPicPr>
          <p:cNvPr id="6" name="Picture 5">
            <a:extLst>
              <a:ext uri="{FF2B5EF4-FFF2-40B4-BE49-F238E27FC236}">
                <a16:creationId xmlns:a16="http://schemas.microsoft.com/office/drawing/2014/main" id="{15B3EDED-AE8E-473D-A743-F14B5E20A802}"/>
              </a:ext>
            </a:extLst>
          </p:cNvPr>
          <p:cNvPicPr>
            <a:picLocks noChangeAspect="1"/>
          </p:cNvPicPr>
          <p:nvPr/>
        </p:nvPicPr>
        <p:blipFill>
          <a:blip r:embed="rId3"/>
          <a:stretch>
            <a:fillRect/>
          </a:stretch>
        </p:blipFill>
        <p:spPr>
          <a:xfrm>
            <a:off x="10485510" y="343472"/>
            <a:ext cx="1543366" cy="1037914"/>
          </a:xfrm>
          <a:prstGeom prst="rect">
            <a:avLst/>
          </a:prstGeom>
        </p:spPr>
      </p:pic>
      <p:sp>
        <p:nvSpPr>
          <p:cNvPr id="10" name="TextBox 9">
            <a:extLst>
              <a:ext uri="{FF2B5EF4-FFF2-40B4-BE49-F238E27FC236}">
                <a16:creationId xmlns:a16="http://schemas.microsoft.com/office/drawing/2014/main" id="{4835D58E-FBB1-4DE7-81F1-9EB169942009}"/>
              </a:ext>
            </a:extLst>
          </p:cNvPr>
          <p:cNvSpPr txBox="1"/>
          <p:nvPr/>
        </p:nvSpPr>
        <p:spPr>
          <a:xfrm>
            <a:off x="3406825" y="6528003"/>
            <a:ext cx="5032507" cy="276999"/>
          </a:xfrm>
          <a:prstGeom prst="rect">
            <a:avLst/>
          </a:prstGeom>
          <a:noFill/>
        </p:spPr>
        <p:txBody>
          <a:bodyPr wrap="square" rtlCol="0">
            <a:spAutoFit/>
          </a:bodyPr>
          <a:lstStyle/>
          <a:p>
            <a:pPr algn="ctr"/>
            <a:r>
              <a:rPr lang="en-US" sz="1200" dirty="0"/>
              <a:t>Copyright 2022, W. D. Schindel     Permission granted to use with attribution</a:t>
            </a:r>
          </a:p>
        </p:txBody>
      </p:sp>
      <p:grpSp>
        <p:nvGrpSpPr>
          <p:cNvPr id="7" name="Group 6">
            <a:extLst>
              <a:ext uri="{FF2B5EF4-FFF2-40B4-BE49-F238E27FC236}">
                <a16:creationId xmlns:a16="http://schemas.microsoft.com/office/drawing/2014/main" id="{B3E14766-8DEC-5EAC-ACCB-E4B104B20F63}"/>
              </a:ext>
            </a:extLst>
          </p:cNvPr>
          <p:cNvGrpSpPr/>
          <p:nvPr/>
        </p:nvGrpSpPr>
        <p:grpSpPr>
          <a:xfrm>
            <a:off x="747754" y="1497397"/>
            <a:ext cx="11114239" cy="4288637"/>
            <a:chOff x="747754" y="1497397"/>
            <a:chExt cx="11114239" cy="4288637"/>
          </a:xfrm>
        </p:grpSpPr>
        <p:pic>
          <p:nvPicPr>
            <p:cNvPr id="8" name="Picture 3" descr="I35Wbridge.jpg">
              <a:extLst>
                <a:ext uri="{FF2B5EF4-FFF2-40B4-BE49-F238E27FC236}">
                  <a16:creationId xmlns:a16="http://schemas.microsoft.com/office/drawing/2014/main" id="{292D5930-9C34-07B2-8D9F-CF3D8D50631E}"/>
                </a:ext>
              </a:extLst>
            </p:cNvPr>
            <p:cNvPicPr>
              <a:picLocks noChangeAspect="1"/>
            </p:cNvPicPr>
            <p:nvPr/>
          </p:nvPicPr>
          <p:blipFill rotWithShape="1">
            <a:blip r:embed="rId4">
              <a:extLst>
                <a:ext uri="{28A0092B-C50C-407E-A947-70E740481C1C}">
                  <a14:useLocalDpi xmlns:a14="http://schemas.microsoft.com/office/drawing/2010/main" val="0"/>
                </a:ext>
              </a:extLst>
            </a:blip>
            <a:srcRect r="3382" b="5875"/>
            <a:stretch/>
          </p:blipFill>
          <p:spPr bwMode="auto">
            <a:xfrm>
              <a:off x="3988218" y="1497397"/>
              <a:ext cx="3156157" cy="207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ackers Highlight Business Cyber Security Weaknesses - ITChronicles">
              <a:extLst>
                <a:ext uri="{FF2B5EF4-FFF2-40B4-BE49-F238E27FC236}">
                  <a16:creationId xmlns:a16="http://schemas.microsoft.com/office/drawing/2014/main" id="{DA52BCB7-B493-85E2-E76D-806C870D68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2883" y="3671090"/>
              <a:ext cx="3156157" cy="21027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uy Joyalukkas Loose Diamond at Amazon.in">
              <a:extLst>
                <a:ext uri="{FF2B5EF4-FFF2-40B4-BE49-F238E27FC236}">
                  <a16:creationId xmlns:a16="http://schemas.microsoft.com/office/drawing/2014/main" id="{AF986E17-5180-2921-3CC1-14617D30A51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393" t="25349" r="14621" b="23074"/>
            <a:stretch/>
          </p:blipFill>
          <p:spPr bwMode="auto">
            <a:xfrm>
              <a:off x="779186" y="1514603"/>
              <a:ext cx="2841176" cy="2035660"/>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919CDD71-6B4B-F320-CE38-F37C3A627D85}"/>
                </a:ext>
              </a:extLst>
            </p:cNvPr>
            <p:cNvGrpSpPr/>
            <p:nvPr/>
          </p:nvGrpSpPr>
          <p:grpSpPr>
            <a:xfrm>
              <a:off x="7659203" y="1756453"/>
              <a:ext cx="4202790" cy="3848539"/>
              <a:chOff x="7924409" y="1525871"/>
              <a:chExt cx="4202790" cy="3848539"/>
            </a:xfrm>
          </p:grpSpPr>
          <p:pic>
            <p:nvPicPr>
              <p:cNvPr id="12" name="Picture 22" descr="http://images-en.busytrade.com/9006880020000200/Foton-6x4-Cement-Truck.jpg">
                <a:extLst>
                  <a:ext uri="{FF2B5EF4-FFF2-40B4-BE49-F238E27FC236}">
                    <a16:creationId xmlns:a16="http://schemas.microsoft.com/office/drawing/2014/main" id="{685F9D82-D4F4-5077-4FFF-E62FAA92211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0027" b="24131"/>
              <a:stretch/>
            </p:blipFill>
            <p:spPr bwMode="auto">
              <a:xfrm>
                <a:off x="9767492" y="1525871"/>
                <a:ext cx="2359707" cy="131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http://www.navistardefense.com/vgn-ext-templating/navistar-defense/assets/images/spinneroony/maxxpro_mrap/maxxpro_mrap_0.png">
                <a:extLst>
                  <a:ext uri="{FF2B5EF4-FFF2-40B4-BE49-F238E27FC236}">
                    <a16:creationId xmlns:a16="http://schemas.microsoft.com/office/drawing/2014/main" id="{E7D8FBB4-B66F-EDAB-5657-BE6BF882C9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8493" y="2495352"/>
                <a:ext cx="2473300" cy="147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http://www.area-ambulance.org/Ambulance%20Angle%20View.jpg">
                <a:extLst>
                  <a:ext uri="{FF2B5EF4-FFF2-40B4-BE49-F238E27FC236}">
                    <a16:creationId xmlns:a16="http://schemas.microsoft.com/office/drawing/2014/main" id="{21CBE1BD-075A-3D94-1396-9512BF6298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24409" y="4177729"/>
                <a:ext cx="1870734" cy="1196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0">
              <a:extLst>
                <a:ext uri="{FF2B5EF4-FFF2-40B4-BE49-F238E27FC236}">
                  <a16:creationId xmlns:a16="http://schemas.microsoft.com/office/drawing/2014/main" id="{9EB720A0-059C-E709-180B-C655C1CCDC84}"/>
                </a:ext>
              </a:extLst>
            </p:cNvPr>
            <p:cNvPicPr>
              <a:picLocks noChangeAspect="1"/>
            </p:cNvPicPr>
            <p:nvPr/>
          </p:nvPicPr>
          <p:blipFill rotWithShape="1">
            <a:blip r:embed="rId10"/>
            <a:srcRect t="3061"/>
            <a:stretch/>
          </p:blipFill>
          <p:spPr>
            <a:xfrm>
              <a:off x="747754" y="3683244"/>
              <a:ext cx="2892272" cy="2102790"/>
            </a:xfrm>
            <a:prstGeom prst="rect">
              <a:avLst/>
            </a:prstGeom>
          </p:spPr>
        </p:pic>
        <p:sp>
          <p:nvSpPr>
            <p:cNvPr id="17" name="Rectangle 16">
              <a:extLst>
                <a:ext uri="{FF2B5EF4-FFF2-40B4-BE49-F238E27FC236}">
                  <a16:creationId xmlns:a16="http://schemas.microsoft.com/office/drawing/2014/main" id="{067A740D-D233-F4FF-234E-E9B9B18C055A}"/>
                </a:ext>
              </a:extLst>
            </p:cNvPr>
            <p:cNvSpPr/>
            <p:nvPr/>
          </p:nvSpPr>
          <p:spPr>
            <a:xfrm>
              <a:off x="7431168" y="1537688"/>
              <a:ext cx="4391463" cy="414074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74243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A5472-5429-4D9A-FD51-59078F6EDDFA}"/>
              </a:ext>
            </a:extLst>
          </p:cNvPr>
          <p:cNvSpPr>
            <a:spLocks noGrp="1"/>
          </p:cNvSpPr>
          <p:nvPr>
            <p:ph type="title"/>
          </p:nvPr>
        </p:nvSpPr>
        <p:spPr>
          <a:xfrm>
            <a:off x="171451" y="276836"/>
            <a:ext cx="4435783" cy="1325563"/>
          </a:xfrm>
        </p:spPr>
        <p:txBody>
          <a:bodyPr>
            <a:normAutofit fontScale="90000"/>
          </a:bodyPr>
          <a:lstStyle/>
          <a:p>
            <a:r>
              <a:rPr lang="en-US" dirty="0"/>
              <a:t>Example: Vehicle Interactions with External Actors</a:t>
            </a:r>
          </a:p>
        </p:txBody>
      </p:sp>
      <p:sp>
        <p:nvSpPr>
          <p:cNvPr id="4" name="Slide Number Placeholder 3">
            <a:extLst>
              <a:ext uri="{FF2B5EF4-FFF2-40B4-BE49-F238E27FC236}">
                <a16:creationId xmlns:a16="http://schemas.microsoft.com/office/drawing/2014/main" id="{3B58F3B3-6D92-16BD-4A28-EE571364CDE7}"/>
              </a:ext>
            </a:extLst>
          </p:cNvPr>
          <p:cNvSpPr>
            <a:spLocks noGrp="1"/>
          </p:cNvSpPr>
          <p:nvPr>
            <p:ph type="sldNum" sz="quarter" idx="12"/>
          </p:nvPr>
        </p:nvSpPr>
        <p:spPr>
          <a:xfrm>
            <a:off x="9171039" y="6453769"/>
            <a:ext cx="2743200" cy="365125"/>
          </a:xfrm>
        </p:spPr>
        <p:txBody>
          <a:bodyPr/>
          <a:lstStyle/>
          <a:p>
            <a:fld id="{D4D4717B-7BF0-4D49-8207-B5B09A69338B}" type="slidenum">
              <a:rPr lang="en-US" smtClean="0"/>
              <a:t>10</a:t>
            </a:fld>
            <a:endParaRPr lang="en-US" dirty="0"/>
          </a:p>
        </p:txBody>
      </p:sp>
      <p:grpSp>
        <p:nvGrpSpPr>
          <p:cNvPr id="17" name="Group 16">
            <a:extLst>
              <a:ext uri="{FF2B5EF4-FFF2-40B4-BE49-F238E27FC236}">
                <a16:creationId xmlns:a16="http://schemas.microsoft.com/office/drawing/2014/main" id="{6EBAE8A6-199C-396D-0B12-2894BF8D8D50}"/>
              </a:ext>
            </a:extLst>
          </p:cNvPr>
          <p:cNvGrpSpPr/>
          <p:nvPr/>
        </p:nvGrpSpPr>
        <p:grpSpPr>
          <a:xfrm>
            <a:off x="171451" y="68395"/>
            <a:ext cx="12020549" cy="6789605"/>
            <a:chOff x="171451" y="68395"/>
            <a:chExt cx="12020549" cy="6789605"/>
          </a:xfrm>
        </p:grpSpPr>
        <p:pic>
          <p:nvPicPr>
            <p:cNvPr id="8" name="Picture 14">
              <a:extLst>
                <a:ext uri="{FF2B5EF4-FFF2-40B4-BE49-F238E27FC236}">
                  <a16:creationId xmlns:a16="http://schemas.microsoft.com/office/drawing/2014/main" id="{7FA965BF-40CF-98C0-0CE4-73BEC32EB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5783" y="68395"/>
              <a:ext cx="7756217" cy="6789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a:extLst>
                <a:ext uri="{FF2B5EF4-FFF2-40B4-BE49-F238E27FC236}">
                  <a16:creationId xmlns:a16="http://schemas.microsoft.com/office/drawing/2014/main" id="{26E7F4E7-008B-A224-3A71-60F58B297B8A}"/>
                </a:ext>
              </a:extLst>
            </p:cNvPr>
            <p:cNvGrpSpPr/>
            <p:nvPr/>
          </p:nvGrpSpPr>
          <p:grpSpPr>
            <a:xfrm>
              <a:off x="171451" y="3280634"/>
              <a:ext cx="5601338" cy="3538260"/>
              <a:chOff x="171451" y="3280634"/>
              <a:chExt cx="5601338" cy="3538260"/>
            </a:xfrm>
          </p:grpSpPr>
          <p:pic>
            <p:nvPicPr>
              <p:cNvPr id="7" name="Picture 5">
                <a:extLst>
                  <a:ext uri="{FF2B5EF4-FFF2-40B4-BE49-F238E27FC236}">
                    <a16:creationId xmlns:a16="http://schemas.microsoft.com/office/drawing/2014/main" id="{BED40AB5-D854-99F1-A904-3E6B81CFC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1" y="3280634"/>
                <a:ext cx="5601338" cy="3538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F1824FB8-FE4D-28BC-84C0-6BC0F1F48B4A}"/>
                  </a:ext>
                </a:extLst>
              </p:cNvPr>
              <p:cNvSpPr/>
              <p:nvPr/>
            </p:nvSpPr>
            <p:spPr>
              <a:xfrm>
                <a:off x="1741641" y="3319536"/>
                <a:ext cx="476250" cy="218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Oval 10">
              <a:extLst>
                <a:ext uri="{FF2B5EF4-FFF2-40B4-BE49-F238E27FC236}">
                  <a16:creationId xmlns:a16="http://schemas.microsoft.com/office/drawing/2014/main" id="{A4701EB3-F9BB-DF86-E30A-0256FF49B405}"/>
                </a:ext>
              </a:extLst>
            </p:cNvPr>
            <p:cNvSpPr/>
            <p:nvPr/>
          </p:nvSpPr>
          <p:spPr>
            <a:xfrm>
              <a:off x="2179544" y="3393141"/>
              <a:ext cx="663388"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23EF2C3F-EB66-00E9-7FA5-BE140F3776CF}"/>
                </a:ext>
              </a:extLst>
            </p:cNvPr>
            <p:cNvCxnSpPr>
              <a:cxnSpLocks/>
              <a:stCxn id="11" idx="6"/>
            </p:cNvCxnSpPr>
            <p:nvPr/>
          </p:nvCxnSpPr>
          <p:spPr>
            <a:xfrm flipV="1">
              <a:off x="2842932" y="1420906"/>
              <a:ext cx="3432362" cy="23913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8EAD1AA2-DA2C-2F37-0826-D88C44441A63}"/>
              </a:ext>
            </a:extLst>
          </p:cNvPr>
          <p:cNvSpPr txBox="1"/>
          <p:nvPr/>
        </p:nvSpPr>
        <p:spPr>
          <a:xfrm>
            <a:off x="-5413" y="1858451"/>
            <a:ext cx="4496979" cy="523220"/>
          </a:xfrm>
          <a:prstGeom prst="rect">
            <a:avLst/>
          </a:prstGeom>
          <a:noFill/>
        </p:spPr>
        <p:txBody>
          <a:bodyPr wrap="square">
            <a:spAutoFit/>
          </a:bodyPr>
          <a:lstStyle/>
          <a:p>
            <a:r>
              <a:rPr lang="en-US" sz="1400" dirty="0">
                <a:hlinkClick r:id="rId4"/>
              </a:rPr>
              <a:t>https://www.omgwiki.org/MBSE/lib/exe/fetch.php?media=mbse:patterns:pbse_tutorial_glrc_2016_v1.7.4.pdf</a:t>
            </a:r>
            <a:r>
              <a:rPr lang="en-US" sz="1400" dirty="0"/>
              <a:t>    </a:t>
            </a:r>
          </a:p>
        </p:txBody>
      </p:sp>
    </p:spTree>
    <p:extLst>
      <p:ext uri="{BB962C8B-B14F-4D97-AF65-F5344CB8AC3E}">
        <p14:creationId xmlns:p14="http://schemas.microsoft.com/office/powerpoint/2010/main" val="2625719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uy Joyalukkas Loose Diamond at Amazon.in">
            <a:extLst>
              <a:ext uri="{FF2B5EF4-FFF2-40B4-BE49-F238E27FC236}">
                <a16:creationId xmlns:a16="http://schemas.microsoft.com/office/drawing/2014/main" id="{48EAAEA1-B3FC-FAAE-E919-AA7C1B1AC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93" t="29425" r="14621" b="21158"/>
          <a:stretch/>
        </p:blipFill>
        <p:spPr bwMode="auto">
          <a:xfrm>
            <a:off x="0" y="0"/>
            <a:ext cx="3058399" cy="20995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8C028CB-E9F6-0D7D-4DF8-FFF05905491F}"/>
              </a:ext>
            </a:extLst>
          </p:cNvPr>
          <p:cNvSpPr>
            <a:spLocks noGrp="1"/>
          </p:cNvSpPr>
          <p:nvPr>
            <p:ph type="title"/>
          </p:nvPr>
        </p:nvSpPr>
        <p:spPr>
          <a:xfrm>
            <a:off x="3411794" y="505469"/>
            <a:ext cx="8591428" cy="1104180"/>
          </a:xfrm>
        </p:spPr>
        <p:txBody>
          <a:bodyPr>
            <a:noAutofit/>
          </a:bodyPr>
          <a:lstStyle/>
          <a:p>
            <a:r>
              <a:rPr lang="en-US" sz="3200" dirty="0"/>
              <a:t>Another Aspect, and a subject of this talk, is </a:t>
            </a:r>
            <a:r>
              <a:rPr lang="en-US" sz="3200" u="sng" dirty="0"/>
              <a:t>Stakeholder Value</a:t>
            </a:r>
            <a:r>
              <a:rPr lang="en-US" sz="3200" dirty="0"/>
              <a:t>:  Introduction to Feature Space </a:t>
            </a:r>
          </a:p>
        </p:txBody>
      </p:sp>
      <p:sp>
        <p:nvSpPr>
          <p:cNvPr id="4" name="Slide Number Placeholder 3">
            <a:extLst>
              <a:ext uri="{FF2B5EF4-FFF2-40B4-BE49-F238E27FC236}">
                <a16:creationId xmlns:a16="http://schemas.microsoft.com/office/drawing/2014/main" id="{A57BEBCD-9274-8B0A-16CD-893F178E6439}"/>
              </a:ext>
            </a:extLst>
          </p:cNvPr>
          <p:cNvSpPr>
            <a:spLocks noGrp="1"/>
          </p:cNvSpPr>
          <p:nvPr>
            <p:ph type="sldNum" sz="quarter" idx="12"/>
          </p:nvPr>
        </p:nvSpPr>
        <p:spPr>
          <a:xfrm>
            <a:off x="9448800" y="6345349"/>
            <a:ext cx="2743200" cy="365125"/>
          </a:xfrm>
        </p:spPr>
        <p:txBody>
          <a:bodyPr/>
          <a:lstStyle/>
          <a:p>
            <a:fld id="{D4D4717B-7BF0-4D49-8207-B5B09A69338B}" type="slidenum">
              <a:rPr lang="en-US" smtClean="0"/>
              <a:t>11</a:t>
            </a:fld>
            <a:endParaRPr lang="en-US" dirty="0"/>
          </a:p>
        </p:txBody>
      </p:sp>
      <p:grpSp>
        <p:nvGrpSpPr>
          <p:cNvPr id="11" name="Group 10">
            <a:extLst>
              <a:ext uri="{FF2B5EF4-FFF2-40B4-BE49-F238E27FC236}">
                <a16:creationId xmlns:a16="http://schemas.microsoft.com/office/drawing/2014/main" id="{B4263F29-2F8D-711A-5AED-3AE89428A3D6}"/>
              </a:ext>
            </a:extLst>
          </p:cNvPr>
          <p:cNvGrpSpPr/>
          <p:nvPr/>
        </p:nvGrpSpPr>
        <p:grpSpPr>
          <a:xfrm>
            <a:off x="5261877" y="2169795"/>
            <a:ext cx="6665954" cy="4688205"/>
            <a:chOff x="5404117" y="1925954"/>
            <a:chExt cx="6665954" cy="4688205"/>
          </a:xfrm>
        </p:grpSpPr>
        <p:pic>
          <p:nvPicPr>
            <p:cNvPr id="7" name="Picture 6">
              <a:extLst>
                <a:ext uri="{FF2B5EF4-FFF2-40B4-BE49-F238E27FC236}">
                  <a16:creationId xmlns:a16="http://schemas.microsoft.com/office/drawing/2014/main" id="{F05BA3F3-9F67-0E2B-C17F-8462D9062B81}"/>
                </a:ext>
              </a:extLst>
            </p:cNvPr>
            <p:cNvPicPr>
              <a:picLocks noChangeAspect="1"/>
            </p:cNvPicPr>
            <p:nvPr/>
          </p:nvPicPr>
          <p:blipFill>
            <a:blip r:embed="rId3"/>
            <a:stretch>
              <a:fillRect/>
            </a:stretch>
          </p:blipFill>
          <p:spPr>
            <a:xfrm>
              <a:off x="5404117" y="1925954"/>
              <a:ext cx="6665954" cy="4688205"/>
            </a:xfrm>
            <a:prstGeom prst="rect">
              <a:avLst/>
            </a:prstGeom>
          </p:spPr>
        </p:pic>
        <p:sp>
          <p:nvSpPr>
            <p:cNvPr id="8" name="TextBox 7">
              <a:extLst>
                <a:ext uri="{FF2B5EF4-FFF2-40B4-BE49-F238E27FC236}">
                  <a16:creationId xmlns:a16="http://schemas.microsoft.com/office/drawing/2014/main" id="{D8F91100-469B-DF3E-48D2-5219D055F29C}"/>
                </a:ext>
              </a:extLst>
            </p:cNvPr>
            <p:cNvSpPr txBox="1"/>
            <p:nvPr/>
          </p:nvSpPr>
          <p:spPr>
            <a:xfrm>
              <a:off x="5950573" y="6077247"/>
              <a:ext cx="5573042" cy="461665"/>
            </a:xfrm>
            <a:prstGeom prst="rect">
              <a:avLst/>
            </a:prstGeom>
            <a:solidFill>
              <a:schemeClr val="bg1"/>
            </a:solidFill>
          </p:spPr>
          <p:txBody>
            <a:bodyPr wrap="square" rtlCol="0">
              <a:spAutoFit/>
            </a:bodyPr>
            <a:lstStyle/>
            <a:p>
              <a:pPr algn="r"/>
              <a:r>
                <a:rPr lang="en-US" sz="2400" dirty="0"/>
                <a:t>Informal pedagogical S*Metamodel subset</a:t>
              </a:r>
            </a:p>
          </p:txBody>
        </p:sp>
      </p:grpSp>
      <p:sp>
        <p:nvSpPr>
          <p:cNvPr id="12" name="Oval 11">
            <a:extLst>
              <a:ext uri="{FF2B5EF4-FFF2-40B4-BE49-F238E27FC236}">
                <a16:creationId xmlns:a16="http://schemas.microsoft.com/office/drawing/2014/main" id="{0F0E30B2-490E-BF1A-6DF7-7FD302E5DE84}"/>
              </a:ext>
            </a:extLst>
          </p:cNvPr>
          <p:cNvSpPr/>
          <p:nvPr/>
        </p:nvSpPr>
        <p:spPr>
          <a:xfrm>
            <a:off x="7752080" y="1942762"/>
            <a:ext cx="2275840" cy="10002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48B500D-4AAF-0A68-FC41-95C87FD06BD6}"/>
              </a:ext>
            </a:extLst>
          </p:cNvPr>
          <p:cNvSpPr txBox="1"/>
          <p:nvPr/>
        </p:nvSpPr>
        <p:spPr>
          <a:xfrm>
            <a:off x="0" y="1942762"/>
            <a:ext cx="5349026" cy="4955203"/>
          </a:xfrm>
          <a:prstGeom prst="rect">
            <a:avLst/>
          </a:prstGeom>
          <a:noFill/>
        </p:spPr>
        <p:txBody>
          <a:bodyPr wrap="square" rtlCol="0">
            <a:spAutoFit/>
          </a:bodyPr>
          <a:lstStyle/>
          <a:p>
            <a:pPr marL="225425" indent="-225425">
              <a:spcAft>
                <a:spcPts val="1200"/>
              </a:spcAft>
              <a:buFont typeface="Arial" panose="020B0604020202020204" pitchFamily="34" charset="0"/>
              <a:buChar char="•"/>
            </a:pPr>
            <a:r>
              <a:rPr lang="en-US" sz="2300" b="1" u="sng" dirty="0"/>
              <a:t>Feature Space</a:t>
            </a:r>
            <a:r>
              <a:rPr lang="en-US" sz="2300" dirty="0"/>
              <a:t>: Describes Stakeholder Value Space. This description frequently includes subjective aspects, and is </a:t>
            </a:r>
            <a:r>
              <a:rPr lang="en-US" sz="2300" i="1" dirty="0"/>
              <a:t>describing stakeholders as much as it is describing the system of interest</a:t>
            </a:r>
            <a:r>
              <a:rPr lang="en-US" sz="2300" dirty="0"/>
              <a:t>. </a:t>
            </a:r>
          </a:p>
          <a:p>
            <a:pPr marL="225425" indent="-225425">
              <a:spcAft>
                <a:spcPts val="1200"/>
              </a:spcAft>
              <a:buFont typeface="Arial" panose="020B0604020202020204" pitchFamily="34" charset="0"/>
              <a:buChar char="•"/>
            </a:pPr>
            <a:r>
              <a:rPr lang="en-US" sz="2300" dirty="0"/>
              <a:t>Scoreboard/tradespace for optimization.</a:t>
            </a:r>
          </a:p>
          <a:p>
            <a:pPr marL="225425" indent="-225425">
              <a:spcAft>
                <a:spcPts val="1200"/>
              </a:spcAft>
              <a:buFont typeface="Arial" panose="020B0604020202020204" pitchFamily="34" charset="0"/>
              <a:buChar char="•"/>
            </a:pPr>
            <a:r>
              <a:rPr lang="en-US" sz="2300" dirty="0"/>
              <a:t>The </a:t>
            </a:r>
            <a:r>
              <a:rPr lang="en-US" sz="2300" u="sng" dirty="0"/>
              <a:t>structure</a:t>
            </a:r>
            <a:r>
              <a:rPr lang="en-US" sz="2300" dirty="0"/>
              <a:t> &amp; </a:t>
            </a:r>
            <a:r>
              <a:rPr lang="en-US" sz="2300" u="sng" dirty="0"/>
              <a:t>semantics</a:t>
            </a:r>
            <a:r>
              <a:rPr lang="en-US" sz="2300" dirty="0"/>
              <a:t> (not just quantitative) of value.</a:t>
            </a:r>
          </a:p>
          <a:p>
            <a:pPr marL="225425" indent="-225425">
              <a:spcAft>
                <a:spcPts val="1200"/>
              </a:spcAft>
              <a:buFont typeface="Arial" panose="020B0604020202020204" pitchFamily="34" charset="0"/>
              <a:buChar char="•"/>
            </a:pPr>
            <a:r>
              <a:rPr lang="en-US" sz="2300" dirty="0"/>
              <a:t>The world of Stakeholder Needs, Customer Requirements, Capabilities,  Preferences &amp; Priorities, Release Trains. </a:t>
            </a:r>
          </a:p>
          <a:p>
            <a:pPr marL="225425" indent="-225425">
              <a:spcAft>
                <a:spcPts val="1200"/>
              </a:spcAft>
              <a:buFont typeface="Arial" panose="020B0604020202020204" pitchFamily="34" charset="0"/>
              <a:buChar char="•"/>
            </a:pPr>
            <a:r>
              <a:rPr lang="en-US" sz="2300" dirty="0"/>
              <a:t>Connecting models to the C-Suite.</a:t>
            </a:r>
          </a:p>
        </p:txBody>
      </p:sp>
      <p:sp>
        <p:nvSpPr>
          <p:cNvPr id="16" name="Arrow: Right 15">
            <a:extLst>
              <a:ext uri="{FF2B5EF4-FFF2-40B4-BE49-F238E27FC236}">
                <a16:creationId xmlns:a16="http://schemas.microsoft.com/office/drawing/2014/main" id="{FF192B8B-EAA2-21DD-723D-66D4B7BBDABD}"/>
              </a:ext>
            </a:extLst>
          </p:cNvPr>
          <p:cNvSpPr/>
          <p:nvPr/>
        </p:nvSpPr>
        <p:spPr>
          <a:xfrm rot="380798">
            <a:off x="5015098" y="1797053"/>
            <a:ext cx="2879768" cy="474282"/>
          </a:xfrm>
          <a:prstGeom prst="rightArrow">
            <a:avLst>
              <a:gd name="adj1" fmla="val 5217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CC5051BB-2620-08A4-0648-2513C1842B2D}"/>
              </a:ext>
            </a:extLst>
          </p:cNvPr>
          <p:cNvSpPr txBox="1"/>
          <p:nvPr/>
        </p:nvSpPr>
        <p:spPr>
          <a:xfrm>
            <a:off x="4680156" y="-42012"/>
            <a:ext cx="6140244" cy="523220"/>
          </a:xfrm>
          <a:prstGeom prst="rect">
            <a:avLst/>
          </a:prstGeom>
          <a:noFill/>
        </p:spPr>
        <p:txBody>
          <a:bodyPr wrap="square">
            <a:spAutoFit/>
          </a:bodyPr>
          <a:lstStyle/>
          <a:p>
            <a:pPr algn="ctr"/>
            <a:r>
              <a:rPr lang="en-US" sz="2800" dirty="0"/>
              <a:t>What have we learned in 300 years? </a:t>
            </a:r>
          </a:p>
        </p:txBody>
      </p:sp>
    </p:spTree>
    <p:extLst>
      <p:ext uri="{BB962C8B-B14F-4D97-AF65-F5344CB8AC3E}">
        <p14:creationId xmlns:p14="http://schemas.microsoft.com/office/powerpoint/2010/main" val="2286506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a:extLst>
              <a:ext uri="{FF2B5EF4-FFF2-40B4-BE49-F238E27FC236}">
                <a16:creationId xmlns:a16="http://schemas.microsoft.com/office/drawing/2014/main" id="{07B73124-6663-1A73-DBE2-DF5A944353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3639" y="84407"/>
            <a:ext cx="8671437" cy="6717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D7AFDE35-BF36-905D-B5F9-C4F272664D44}"/>
              </a:ext>
            </a:extLst>
          </p:cNvPr>
          <p:cNvSpPr>
            <a:spLocks noGrp="1"/>
          </p:cNvSpPr>
          <p:nvPr>
            <p:ph type="sldNum" sz="quarter" idx="12"/>
          </p:nvPr>
        </p:nvSpPr>
        <p:spPr/>
        <p:txBody>
          <a:bodyPr/>
          <a:lstStyle/>
          <a:p>
            <a:fld id="{D4D4717B-7BF0-4D49-8207-B5B09A69338B}" type="slidenum">
              <a:rPr lang="en-US" smtClean="0"/>
              <a:t>12</a:t>
            </a:fld>
            <a:endParaRPr lang="en-US" dirty="0"/>
          </a:p>
        </p:txBody>
      </p:sp>
      <p:sp>
        <p:nvSpPr>
          <p:cNvPr id="6" name="Title 1">
            <a:extLst>
              <a:ext uri="{FF2B5EF4-FFF2-40B4-BE49-F238E27FC236}">
                <a16:creationId xmlns:a16="http://schemas.microsoft.com/office/drawing/2014/main" id="{63FFDFC7-52CD-2506-92EC-BF86140EE553}"/>
              </a:ext>
            </a:extLst>
          </p:cNvPr>
          <p:cNvSpPr txBox="1">
            <a:spLocks/>
          </p:cNvSpPr>
          <p:nvPr/>
        </p:nvSpPr>
        <p:spPr bwMode="auto">
          <a:xfrm>
            <a:off x="95967" y="401920"/>
            <a:ext cx="5196143" cy="856609"/>
          </a:xfrm>
          <a:prstGeom prst="rect">
            <a:avLst/>
          </a:prstGeom>
          <a:solidFill>
            <a:schemeClr val="accent2">
              <a:lumMod val="20000"/>
              <a:lumOff val="80000"/>
            </a:schemeClr>
          </a:solidFill>
        </p:spPr>
        <p:txBody>
          <a:bodyPr vert="horz" wrap="square" lIns="91440" tIns="45720" rIns="91440" bIns="45720" numCol="1" rtlCol="0" anchor="t" compatLnSpc="1">
            <a:prstTxWarp prst="textNoShape">
              <a:avLst/>
            </a:prstTxWarp>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u="sng" dirty="0"/>
              <a:t>Example</a:t>
            </a:r>
            <a:r>
              <a:rPr lang="en-US" sz="2800" dirty="0"/>
              <a:t>: Vehicle Features Model (in a SysML Features Package)</a:t>
            </a:r>
          </a:p>
        </p:txBody>
      </p:sp>
    </p:spTree>
    <p:extLst>
      <p:ext uri="{BB962C8B-B14F-4D97-AF65-F5344CB8AC3E}">
        <p14:creationId xmlns:p14="http://schemas.microsoft.com/office/powerpoint/2010/main" val="3505103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69B62-E26E-4AFB-B682-3677880A3A7D}"/>
              </a:ext>
            </a:extLst>
          </p:cNvPr>
          <p:cNvSpPr>
            <a:spLocks noGrp="1"/>
          </p:cNvSpPr>
          <p:nvPr>
            <p:ph type="title"/>
          </p:nvPr>
        </p:nvSpPr>
        <p:spPr>
          <a:xfrm>
            <a:off x="1111044" y="269477"/>
            <a:ext cx="11080956" cy="489971"/>
          </a:xfrm>
        </p:spPr>
        <p:txBody>
          <a:bodyPr>
            <a:normAutofit fontScale="90000"/>
          </a:bodyPr>
          <a:lstStyle/>
          <a:p>
            <a:r>
              <a:rPr lang="en-US" sz="3900" b="1" i="1" u="sng" dirty="0"/>
              <a:t>System Behavior is Modeled Twice (Features and Interactions)</a:t>
            </a:r>
            <a:br>
              <a:rPr lang="en-US" sz="3900" dirty="0"/>
            </a:br>
            <a:r>
              <a:rPr lang="en-US" sz="3800" dirty="0"/>
              <a:t>Objective-Subjective Link &amp; The Value Selection Phenomenon</a:t>
            </a:r>
          </a:p>
        </p:txBody>
      </p:sp>
      <p:sp>
        <p:nvSpPr>
          <p:cNvPr id="3" name="Content Placeholder 2">
            <a:extLst>
              <a:ext uri="{FF2B5EF4-FFF2-40B4-BE49-F238E27FC236}">
                <a16:creationId xmlns:a16="http://schemas.microsoft.com/office/drawing/2014/main" id="{81F06855-C953-41A2-90E6-8944BB65E873}"/>
              </a:ext>
            </a:extLst>
          </p:cNvPr>
          <p:cNvSpPr>
            <a:spLocks noGrp="1"/>
          </p:cNvSpPr>
          <p:nvPr>
            <p:ph idx="1"/>
          </p:nvPr>
        </p:nvSpPr>
        <p:spPr>
          <a:xfrm>
            <a:off x="0" y="1194816"/>
            <a:ext cx="12108181" cy="5663183"/>
          </a:xfrm>
        </p:spPr>
        <p:txBody>
          <a:bodyPr>
            <a:normAutofit fontScale="77500" lnSpcReduction="20000"/>
          </a:bodyPr>
          <a:lstStyle/>
          <a:p>
            <a:pPr marL="1258888" indent="-227013"/>
            <a:r>
              <a:rPr lang="en-US" sz="3200" dirty="0"/>
              <a:t>Engineers know that </a:t>
            </a:r>
            <a:r>
              <a:rPr lang="en-US" sz="3200" u="sng" dirty="0"/>
              <a:t>value</a:t>
            </a:r>
            <a:r>
              <a:rPr lang="en-US" sz="3200" dirty="0"/>
              <a:t> is essential to their practice, but its “soft” or subjective nature seems challenging to connect to hard science and engineering phenomena. </a:t>
            </a:r>
          </a:p>
          <a:p>
            <a:r>
              <a:rPr lang="en-US" sz="3200" dirty="0"/>
              <a:t>System engineers currently learn to seek out and represent (may model in detail) stakeholder needs, measures of effectiveness (MOEs), objective functions connected to derived requirements and technical performance, etc. to answer: </a:t>
            </a:r>
            <a:r>
              <a:rPr lang="en-US" sz="3200" i="1" u="sng" dirty="0"/>
              <a:t>what value does your system contribute</a:t>
            </a:r>
            <a:r>
              <a:rPr lang="en-US" sz="3200" dirty="0"/>
              <a:t>?</a:t>
            </a:r>
          </a:p>
          <a:p>
            <a:r>
              <a:rPr lang="en-US" sz="3200" dirty="0"/>
              <a:t>This nearly always includes “conflicting” dimensions of value, when “trade space” value dimensions appear to trade against each other—as in performance vs. cost. The resulting balancing act led to notions of Pareto Frontiers and other multi-variate forms, Arrow’s  Impossibility Theorem, and other formulations and insights about the </a:t>
            </a:r>
            <a:r>
              <a:rPr lang="en-US" sz="3200" u="sng" dirty="0"/>
              <a:t>dimensions of value</a:t>
            </a:r>
            <a:r>
              <a:rPr lang="en-US" sz="3200" dirty="0"/>
              <a:t>. </a:t>
            </a:r>
          </a:p>
          <a:p>
            <a:r>
              <a:rPr lang="en-US" sz="3200" dirty="0"/>
              <a:t>For many systems, lack of good knowledge (</a:t>
            </a:r>
            <a:r>
              <a:rPr lang="en-US" sz="3200" i="1" u="sng" dirty="0"/>
              <a:t>by even the customer</a:t>
            </a:r>
            <a:r>
              <a:rPr lang="en-US" sz="3200" dirty="0"/>
              <a:t>) about value has changed engineering into a </a:t>
            </a:r>
            <a:r>
              <a:rPr lang="en-US" sz="3200" i="1" u="sng" dirty="0"/>
              <a:t>discovery</a:t>
            </a:r>
            <a:r>
              <a:rPr lang="en-US" sz="3200" dirty="0"/>
              <a:t> project, as in Agile Methods, Minimum Viable Products, Pivoting, Hypothesis Experiments, and similar approaches.  </a:t>
            </a:r>
          </a:p>
          <a:p>
            <a:r>
              <a:rPr lang="en-US" sz="3200" dirty="0"/>
              <a:t>Meanwhile, what are the </a:t>
            </a:r>
            <a:r>
              <a:rPr lang="en-US" sz="3200" u="sng" dirty="0"/>
              <a:t>phenomena</a:t>
            </a:r>
            <a:r>
              <a:rPr lang="en-US" sz="3200" dirty="0"/>
              <a:t> associated with value, what is the bridge between </a:t>
            </a:r>
            <a:r>
              <a:rPr lang="en-US" sz="3200" u="sng" dirty="0"/>
              <a:t>subjective value</a:t>
            </a:r>
            <a:r>
              <a:rPr lang="en-US" sz="3200" dirty="0"/>
              <a:t> and </a:t>
            </a:r>
            <a:r>
              <a:rPr lang="en-US" sz="3200" u="sng" dirty="0"/>
              <a:t>objective science</a:t>
            </a:r>
            <a:r>
              <a:rPr lang="en-US" sz="3200" dirty="0"/>
              <a:t>, where are the related mathematics and recurring patterns, and what are the impacts on future SE practice? </a:t>
            </a:r>
          </a:p>
          <a:p>
            <a:r>
              <a:rPr lang="en-US" sz="3200" dirty="0"/>
              <a:t>What follows is not the same as simply “modeling idealized value”, which might seem natural but which has some challenges for direct observation.</a:t>
            </a:r>
          </a:p>
          <a:p>
            <a:pPr marL="0" indent="0">
              <a:buNone/>
            </a:pPr>
            <a:endParaRPr lang="en-US" sz="2400" dirty="0"/>
          </a:p>
        </p:txBody>
      </p:sp>
      <p:sp>
        <p:nvSpPr>
          <p:cNvPr id="4" name="Slide Number Placeholder 3">
            <a:extLst>
              <a:ext uri="{FF2B5EF4-FFF2-40B4-BE49-F238E27FC236}">
                <a16:creationId xmlns:a16="http://schemas.microsoft.com/office/drawing/2014/main" id="{F7D8940F-DFEC-4B85-BA3D-CEE828460F9E}"/>
              </a:ext>
            </a:extLst>
          </p:cNvPr>
          <p:cNvSpPr>
            <a:spLocks noGrp="1"/>
          </p:cNvSpPr>
          <p:nvPr>
            <p:ph type="sldNum" sz="quarter" idx="12"/>
          </p:nvPr>
        </p:nvSpPr>
        <p:spPr>
          <a:xfrm>
            <a:off x="9095741" y="6449540"/>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4B41C4-1474-8D42-B330-D2828683839D}" type="slidenum">
              <a:rPr kumimoji="0" lang="en-US" sz="1599" b="0" i="0" u="none" strike="noStrike" kern="1200" cap="none" spc="0" normalizeH="0" baseline="0" noProof="0" smtClean="0">
                <a:ln>
                  <a:noFill/>
                </a:ln>
                <a:solidFill>
                  <a:srgbClr val="414042">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599" b="0" i="0" u="none" strike="noStrike" kern="1200" cap="none" spc="0" normalizeH="0" baseline="0" noProof="0" dirty="0">
              <a:ln>
                <a:noFill/>
              </a:ln>
              <a:solidFill>
                <a:srgbClr val="414042">
                  <a:tint val="75000"/>
                </a:srgbClr>
              </a:solidFill>
              <a:effectLst/>
              <a:uLnTx/>
              <a:uFillTx/>
              <a:latin typeface="Arial"/>
              <a:ea typeface="+mn-ea"/>
              <a:cs typeface="+mn-cs"/>
            </a:endParaRPr>
          </a:p>
        </p:txBody>
      </p:sp>
      <p:pic>
        <p:nvPicPr>
          <p:cNvPr id="6" name="Picture 5">
            <a:extLst>
              <a:ext uri="{FF2B5EF4-FFF2-40B4-BE49-F238E27FC236}">
                <a16:creationId xmlns:a16="http://schemas.microsoft.com/office/drawing/2014/main" id="{FDCAE7E4-9D63-7CDC-3CFC-9DC7DE45496B}"/>
              </a:ext>
            </a:extLst>
          </p:cNvPr>
          <p:cNvPicPr>
            <a:picLocks noChangeAspect="1"/>
          </p:cNvPicPr>
          <p:nvPr/>
        </p:nvPicPr>
        <p:blipFill rotWithShape="1">
          <a:blip r:embed="rId2"/>
          <a:srcRect l="51687" t="1397" r="34743" b="68403"/>
          <a:stretch/>
        </p:blipFill>
        <p:spPr>
          <a:xfrm>
            <a:off x="-1" y="0"/>
            <a:ext cx="1111045" cy="1739026"/>
          </a:xfrm>
          <a:prstGeom prst="rect">
            <a:avLst/>
          </a:prstGeom>
        </p:spPr>
      </p:pic>
    </p:spTree>
    <p:extLst>
      <p:ext uri="{BB962C8B-B14F-4D97-AF65-F5344CB8AC3E}">
        <p14:creationId xmlns:p14="http://schemas.microsoft.com/office/powerpoint/2010/main" val="3876372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79E44A-EBA8-4E62-B8F7-EBE8406119E0}"/>
              </a:ext>
            </a:extLst>
          </p:cNvPr>
          <p:cNvSpPr/>
          <p:nvPr/>
        </p:nvSpPr>
        <p:spPr>
          <a:xfrm>
            <a:off x="10082784" y="-250255"/>
            <a:ext cx="2109216" cy="1475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14270C6-CF61-4A5F-96F0-9D88BFE951DF}"/>
              </a:ext>
            </a:extLst>
          </p:cNvPr>
          <p:cNvPicPr>
            <a:picLocks noChangeAspect="1"/>
          </p:cNvPicPr>
          <p:nvPr/>
        </p:nvPicPr>
        <p:blipFill>
          <a:blip r:embed="rId2"/>
          <a:stretch>
            <a:fillRect/>
          </a:stretch>
        </p:blipFill>
        <p:spPr>
          <a:xfrm>
            <a:off x="9411078" y="2937808"/>
            <a:ext cx="2462417" cy="3689927"/>
          </a:xfrm>
          <a:prstGeom prst="rect">
            <a:avLst/>
          </a:prstGeom>
          <a:solidFill>
            <a:schemeClr val="bg1"/>
          </a:solidFill>
          <a:ln w="38100">
            <a:solidFill>
              <a:schemeClr val="tx1"/>
            </a:solidFill>
          </a:ln>
        </p:spPr>
      </p:pic>
      <p:sp>
        <p:nvSpPr>
          <p:cNvPr id="2" name="Title 1">
            <a:extLst>
              <a:ext uri="{FF2B5EF4-FFF2-40B4-BE49-F238E27FC236}">
                <a16:creationId xmlns:a16="http://schemas.microsoft.com/office/drawing/2014/main" id="{22E7B899-C87D-45AE-942D-102364361710}"/>
              </a:ext>
            </a:extLst>
          </p:cNvPr>
          <p:cNvSpPr>
            <a:spLocks noGrp="1"/>
          </p:cNvSpPr>
          <p:nvPr>
            <p:ph type="title"/>
          </p:nvPr>
        </p:nvSpPr>
        <p:spPr>
          <a:xfrm>
            <a:off x="304800" y="0"/>
            <a:ext cx="10972800" cy="651953"/>
          </a:xfrm>
        </p:spPr>
        <p:txBody>
          <a:bodyPr>
            <a:normAutofit fontScale="90000"/>
          </a:bodyPr>
          <a:lstStyle/>
          <a:p>
            <a:r>
              <a:rPr lang="en-US" dirty="0"/>
              <a:t>What is the distinction we are making here?</a:t>
            </a:r>
          </a:p>
        </p:txBody>
      </p:sp>
      <p:sp>
        <p:nvSpPr>
          <p:cNvPr id="3" name="Content Placeholder 2">
            <a:extLst>
              <a:ext uri="{FF2B5EF4-FFF2-40B4-BE49-F238E27FC236}">
                <a16:creationId xmlns:a16="http://schemas.microsoft.com/office/drawing/2014/main" id="{44CE94CB-04DA-4827-A1CA-A5D3F84ED3BD}"/>
              </a:ext>
            </a:extLst>
          </p:cNvPr>
          <p:cNvSpPr>
            <a:spLocks noGrp="1"/>
          </p:cNvSpPr>
          <p:nvPr>
            <p:ph idx="1"/>
          </p:nvPr>
        </p:nvSpPr>
        <p:spPr>
          <a:xfrm>
            <a:off x="0" y="1546290"/>
            <a:ext cx="9115552" cy="5311710"/>
          </a:xfrm>
        </p:spPr>
        <p:txBody>
          <a:bodyPr>
            <a:normAutofit lnSpcReduction="10000"/>
          </a:bodyPr>
          <a:lstStyle/>
          <a:p>
            <a:r>
              <a:rPr lang="en-US" sz="2400" dirty="0"/>
              <a:t>This is where the “objective science” comes in!</a:t>
            </a:r>
          </a:p>
          <a:p>
            <a:r>
              <a:rPr lang="en-US" sz="2400" dirty="0"/>
              <a:t>We are interested in models that can be tested in actual  experiments with real selection agents.  </a:t>
            </a:r>
          </a:p>
          <a:p>
            <a:r>
              <a:rPr lang="en-US" sz="2400" dirty="0"/>
              <a:t>Systems engineering needs to catch up with what business has discovered and put into practice in recent years—driving discovery with real experiments that test the validity of hypothesized value, in a dynamic, pivoting enterprise. </a:t>
            </a:r>
          </a:p>
          <a:p>
            <a:r>
              <a:rPr lang="en-US" sz="2400" dirty="0"/>
              <a:t>We are interested in what actual selection behavior tells us about value—not just what isolated offerings of opinion about value or statements of preference. </a:t>
            </a:r>
            <a:r>
              <a:rPr lang="en-US" sz="2400" i="1" u="sng" dirty="0"/>
              <a:t>What really gets selected?</a:t>
            </a:r>
            <a:r>
              <a:rPr lang="en-US" sz="2400" dirty="0"/>
              <a:t> </a:t>
            </a:r>
          </a:p>
          <a:p>
            <a:r>
              <a:rPr lang="en-US" sz="2400" dirty="0"/>
              <a:t>That is the distinction of the </a:t>
            </a:r>
            <a:r>
              <a:rPr lang="en-US" sz="2400" u="sng" dirty="0"/>
              <a:t>Value Selection Phenomenon</a:t>
            </a:r>
            <a:r>
              <a:rPr lang="en-US" sz="2400" dirty="0"/>
              <a:t>.  </a:t>
            </a:r>
          </a:p>
          <a:p>
            <a:r>
              <a:rPr lang="en-US" sz="2400" dirty="0"/>
              <a:t>It is a real phenomenon that always occurs and can be observed.</a:t>
            </a:r>
          </a:p>
          <a:p>
            <a:r>
              <a:rPr lang="en-US" sz="2400" dirty="0"/>
              <a:t>It also can be </a:t>
            </a:r>
            <a:r>
              <a:rPr lang="en-US" sz="2400" i="1" u="sng" dirty="0"/>
              <a:t>influenced</a:t>
            </a:r>
            <a:r>
              <a:rPr lang="en-US" sz="2400" dirty="0"/>
              <a:t> by advertising, culture, context, bias.</a:t>
            </a:r>
          </a:p>
          <a:p>
            <a:r>
              <a:rPr lang="en-US" sz="2400" dirty="0"/>
              <a:t>It can also help us engage the “multi-variate” value challenge.</a:t>
            </a:r>
          </a:p>
        </p:txBody>
      </p:sp>
      <p:sp>
        <p:nvSpPr>
          <p:cNvPr id="4" name="Slide Number Placeholder 3">
            <a:extLst>
              <a:ext uri="{FF2B5EF4-FFF2-40B4-BE49-F238E27FC236}">
                <a16:creationId xmlns:a16="http://schemas.microsoft.com/office/drawing/2014/main" id="{B57C95A6-8F41-4407-9453-9BB08F4DE174}"/>
              </a:ext>
            </a:extLst>
          </p:cNvPr>
          <p:cNvSpPr>
            <a:spLocks noGrp="1"/>
          </p:cNvSpPr>
          <p:nvPr>
            <p:ph type="sldNum" sz="quarter" idx="12"/>
          </p:nvPr>
        </p:nvSpPr>
        <p:spPr>
          <a:xfrm>
            <a:off x="9351520" y="6346520"/>
            <a:ext cx="2844800" cy="365125"/>
          </a:xfrm>
        </p:spPr>
        <p:txBody>
          <a:bodyPr/>
          <a:lstStyle/>
          <a:p>
            <a:fld id="{924B41C4-1474-8D42-B330-D2828683839D}" type="slidenum">
              <a:rPr lang="en-US" smtClean="0"/>
              <a:t>14</a:t>
            </a:fld>
            <a:endParaRPr lang="en-US" dirty="0"/>
          </a:p>
        </p:txBody>
      </p:sp>
      <p:sp>
        <p:nvSpPr>
          <p:cNvPr id="6" name="Rectangle 5">
            <a:extLst>
              <a:ext uri="{FF2B5EF4-FFF2-40B4-BE49-F238E27FC236}">
                <a16:creationId xmlns:a16="http://schemas.microsoft.com/office/drawing/2014/main" id="{34F6B8B2-D055-40EB-BCF2-F7946AFEE393}"/>
              </a:ext>
            </a:extLst>
          </p:cNvPr>
          <p:cNvSpPr/>
          <p:nvPr/>
        </p:nvSpPr>
        <p:spPr>
          <a:xfrm>
            <a:off x="67056" y="651953"/>
            <a:ext cx="12057888" cy="830997"/>
          </a:xfrm>
          <a:prstGeom prst="rect">
            <a:avLst/>
          </a:prstGeom>
        </p:spPr>
        <p:txBody>
          <a:bodyPr wrap="square">
            <a:spAutoFit/>
          </a:bodyPr>
          <a:lstStyle/>
          <a:p>
            <a:r>
              <a:rPr lang="en-US" sz="2400" dirty="0"/>
              <a:t>“Modeling Value” in the traditional sense (e.g., MOEs/Measures of Effectiveness, etc.) sounds a lot like “Modeling Value Selection”—</a:t>
            </a:r>
            <a:r>
              <a:rPr lang="en-US" sz="2400" b="1" i="1" u="sng" dirty="0"/>
              <a:t>so what distinction we are making?   </a:t>
            </a:r>
          </a:p>
        </p:txBody>
      </p:sp>
      <p:pic>
        <p:nvPicPr>
          <p:cNvPr id="8" name="Picture 7">
            <a:extLst>
              <a:ext uri="{FF2B5EF4-FFF2-40B4-BE49-F238E27FC236}">
                <a16:creationId xmlns:a16="http://schemas.microsoft.com/office/drawing/2014/main" id="{61E960C0-7AF1-48D9-8350-929E874926A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081445" y="1471248"/>
            <a:ext cx="2913014" cy="1327309"/>
          </a:xfrm>
          <a:prstGeom prst="rect">
            <a:avLst/>
          </a:prstGeom>
          <a:ln>
            <a:solidFill>
              <a:schemeClr val="tx1"/>
            </a:solidFill>
          </a:ln>
        </p:spPr>
      </p:pic>
    </p:spTree>
    <p:extLst>
      <p:ext uri="{BB962C8B-B14F-4D97-AF65-F5344CB8AC3E}">
        <p14:creationId xmlns:p14="http://schemas.microsoft.com/office/powerpoint/2010/main" val="3631927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5F7252-E3EF-4E7C-8E65-08A70667048A}"/>
              </a:ext>
            </a:extLst>
          </p:cNvPr>
          <p:cNvSpPr>
            <a:spLocks noGrp="1"/>
          </p:cNvSpPr>
          <p:nvPr>
            <p:ph idx="1"/>
          </p:nvPr>
        </p:nvSpPr>
        <p:spPr>
          <a:xfrm>
            <a:off x="-3" y="0"/>
            <a:ext cx="12183297" cy="2103120"/>
          </a:xfrm>
        </p:spPr>
        <p:txBody>
          <a:bodyPr>
            <a:noAutofit/>
          </a:bodyPr>
          <a:lstStyle/>
          <a:p>
            <a:pPr marL="0" indent="0">
              <a:buNone/>
            </a:pPr>
            <a:r>
              <a:rPr lang="en-US" sz="2700" dirty="0"/>
              <a:t>Even if value (both human-based and otherwise) seems elusive or subjective, the </a:t>
            </a:r>
            <a:r>
              <a:rPr lang="en-US" sz="2700" u="sng" dirty="0"/>
              <a:t>expression</a:t>
            </a:r>
            <a:r>
              <a:rPr lang="en-US" sz="2700" dirty="0"/>
              <a:t> of value in the real world is always via </a:t>
            </a:r>
            <a:r>
              <a:rPr lang="en-US" sz="2700" u="sng" dirty="0"/>
              <a:t>selection</a:t>
            </a:r>
            <a:r>
              <a:rPr lang="en-US" sz="2700" dirty="0"/>
              <a:t>, and selection itself is an </a:t>
            </a:r>
            <a:r>
              <a:rPr lang="en-US" sz="2700" i="1" dirty="0"/>
              <a:t>observable</a:t>
            </a:r>
            <a:r>
              <a:rPr lang="en-US" sz="2700" dirty="0"/>
              <a:t> </a:t>
            </a:r>
            <a:r>
              <a:rPr lang="en-US" sz="2700" i="1" dirty="0"/>
              <a:t>interaction-based phenomenon: The Value Selection Phenomenon</a:t>
            </a:r>
            <a:r>
              <a:rPr lang="en-US" sz="2700" dirty="0"/>
              <a:t>:</a:t>
            </a:r>
          </a:p>
        </p:txBody>
      </p:sp>
      <p:sp>
        <p:nvSpPr>
          <p:cNvPr id="4" name="Slide Number Placeholder 3">
            <a:extLst>
              <a:ext uri="{FF2B5EF4-FFF2-40B4-BE49-F238E27FC236}">
                <a16:creationId xmlns:a16="http://schemas.microsoft.com/office/drawing/2014/main" id="{C1FA1A4F-948F-46AE-A063-0FCBECD1C000}"/>
              </a:ext>
            </a:extLst>
          </p:cNvPr>
          <p:cNvSpPr>
            <a:spLocks noGrp="1"/>
          </p:cNvSpPr>
          <p:nvPr>
            <p:ph type="sldNum" sz="quarter" idx="12"/>
          </p:nvPr>
        </p:nvSpPr>
        <p:spPr>
          <a:xfrm>
            <a:off x="9338494" y="6346224"/>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4B41C4-1474-8D42-B330-D2828683839D}" type="slidenum">
              <a:rPr kumimoji="0" lang="en-US" sz="1599" b="0" i="0" u="none" strike="noStrike" kern="1200" cap="none" spc="0" normalizeH="0" baseline="0" noProof="0" smtClean="0">
                <a:ln>
                  <a:noFill/>
                </a:ln>
                <a:solidFill>
                  <a:srgbClr val="414042">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599" b="0" i="0" u="none" strike="noStrike" kern="1200" cap="none" spc="0" normalizeH="0" baseline="0" noProof="0" dirty="0">
              <a:ln>
                <a:noFill/>
              </a:ln>
              <a:solidFill>
                <a:srgbClr val="414042">
                  <a:tint val="75000"/>
                </a:srgbClr>
              </a:solidFill>
              <a:effectLst/>
              <a:uLnTx/>
              <a:uFillTx/>
              <a:latin typeface="Arial"/>
              <a:ea typeface="+mn-ea"/>
              <a:cs typeface="+mn-cs"/>
            </a:endParaRPr>
          </a:p>
        </p:txBody>
      </p:sp>
      <p:graphicFrame>
        <p:nvGraphicFramePr>
          <p:cNvPr id="5" name="Table 4">
            <a:extLst>
              <a:ext uri="{FF2B5EF4-FFF2-40B4-BE49-F238E27FC236}">
                <a16:creationId xmlns:a16="http://schemas.microsoft.com/office/drawing/2014/main" id="{3E549DD5-EBD1-45EA-AD92-3E6B336A56DC}"/>
              </a:ext>
            </a:extLst>
          </p:cNvPr>
          <p:cNvGraphicFramePr>
            <a:graphicFrameLocks noGrp="1"/>
          </p:cNvGraphicFramePr>
          <p:nvPr/>
        </p:nvGraphicFramePr>
        <p:xfrm>
          <a:off x="283026" y="1436624"/>
          <a:ext cx="11519263" cy="5328920"/>
        </p:xfrm>
        <a:graphic>
          <a:graphicData uri="http://schemas.openxmlformats.org/drawingml/2006/table">
            <a:tbl>
              <a:tblPr firstRow="1" bandRow="1">
                <a:tableStyleId>{5C22544A-7EE6-4342-B048-85BDC9FD1C3A}</a:tableStyleId>
              </a:tblPr>
              <a:tblGrid>
                <a:gridCol w="2270760">
                  <a:extLst>
                    <a:ext uri="{9D8B030D-6E8A-4147-A177-3AD203B41FA5}">
                      <a16:colId xmlns:a16="http://schemas.microsoft.com/office/drawing/2014/main" val="3362680193"/>
                    </a:ext>
                  </a:extLst>
                </a:gridCol>
                <a:gridCol w="4794069">
                  <a:extLst>
                    <a:ext uri="{9D8B030D-6E8A-4147-A177-3AD203B41FA5}">
                      <a16:colId xmlns:a16="http://schemas.microsoft.com/office/drawing/2014/main" val="2525920568"/>
                    </a:ext>
                  </a:extLst>
                </a:gridCol>
                <a:gridCol w="3918857">
                  <a:extLst>
                    <a:ext uri="{9D8B030D-6E8A-4147-A177-3AD203B41FA5}">
                      <a16:colId xmlns:a16="http://schemas.microsoft.com/office/drawing/2014/main" val="4036725080"/>
                    </a:ext>
                  </a:extLst>
                </a:gridCol>
                <a:gridCol w="535577">
                  <a:extLst>
                    <a:ext uri="{9D8B030D-6E8A-4147-A177-3AD203B41FA5}">
                      <a16:colId xmlns:a16="http://schemas.microsoft.com/office/drawing/2014/main" val="133993499"/>
                    </a:ext>
                  </a:extLst>
                </a:gridCol>
              </a:tblGrid>
              <a:tr h="370840">
                <a:tc>
                  <a:txBody>
                    <a:bodyPr/>
                    <a:lstStyle/>
                    <a:p>
                      <a:pPr algn="ctr"/>
                      <a:r>
                        <a:rPr lang="en-US" sz="1600" b="1" dirty="0"/>
                        <a:t>Settings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t>Types of Selection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t>Selection Agents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4341251"/>
                  </a:ext>
                </a:extLst>
              </a:tr>
              <a:tr h="370840">
                <a:tc>
                  <a:txBody>
                    <a:bodyPr/>
                    <a:lstStyle/>
                    <a:p>
                      <a:r>
                        <a:rPr lang="en-US" sz="1600" b="1" dirty="0"/>
                        <a:t>Consumer Market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Retail purchase selection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Individual Consumer; Overall Market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9718133"/>
                  </a:ext>
                </a:extLst>
              </a:tr>
              <a:tr h="370840">
                <a:tc>
                  <a:txBody>
                    <a:bodyPr/>
                    <a:lstStyle/>
                    <a:p>
                      <a:r>
                        <a:rPr lang="en-US" sz="1600" b="1" dirty="0"/>
                        <a:t>Operational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Decision to use product A or use product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User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7743213"/>
                  </a:ext>
                </a:extLst>
              </a:tr>
              <a:tr h="370840">
                <a:tc>
                  <a:txBody>
                    <a:bodyPr/>
                    <a:lstStyle/>
                    <a:p>
                      <a:r>
                        <a:rPr lang="en-US" sz="1600" b="1" dirty="0"/>
                        <a:t>Military Conflict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Direct conflict outcome; threat assessment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Military Engagement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771422"/>
                  </a:ext>
                </a:extLst>
              </a:tr>
              <a:tr h="370840">
                <a:tc>
                  <a:txBody>
                    <a:bodyPr/>
                    <a:lstStyle/>
                    <a:p>
                      <a:r>
                        <a:rPr lang="en-US" sz="1600" b="1" dirty="0"/>
                        <a:t>Product design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Design trades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Designer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2301043"/>
                  </a:ext>
                </a:extLst>
              </a:tr>
              <a:tr h="370840">
                <a:tc>
                  <a:txBody>
                    <a:bodyPr/>
                    <a:lstStyle/>
                    <a:p>
                      <a:r>
                        <a:rPr lang="en-US" sz="1600" b="1" dirty="0"/>
                        <a:t>Commercial Market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Performance, cost, support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Buyer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319734"/>
                  </a:ext>
                </a:extLst>
              </a:tr>
              <a:tr h="222439">
                <a:tc>
                  <a:txBody>
                    <a:bodyPr/>
                    <a:lstStyle/>
                    <a:p>
                      <a:r>
                        <a:rPr lang="en-US" sz="1600" b="1" dirty="0"/>
                        <a:t>Biological Evolution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Natural selection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Environmental Competition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681807"/>
                  </a:ext>
                </a:extLst>
              </a:tr>
              <a:tr h="370840">
                <a:tc>
                  <a:txBody>
                    <a:bodyPr/>
                    <a:lstStyle/>
                    <a:p>
                      <a:r>
                        <a:rPr lang="en-US" sz="1600" b="1" dirty="0"/>
                        <a:t>Product Planning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Opportunity selection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Product Manager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6427481"/>
                  </a:ext>
                </a:extLst>
              </a:tr>
              <a:tr h="370840">
                <a:tc>
                  <a:txBody>
                    <a:bodyPr/>
                    <a:lstStyle/>
                    <a:p>
                      <a:r>
                        <a:rPr lang="en-US" sz="1600" b="1" dirty="0"/>
                        <a:t>Market Launch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Optimize choice across alternatives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Review Board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2247427"/>
                  </a:ext>
                </a:extLst>
              </a:tr>
              <a:tr h="0">
                <a:tc>
                  <a:txBody>
                    <a:bodyPr/>
                    <a:lstStyle/>
                    <a:p>
                      <a:r>
                        <a:rPr lang="en-US" sz="1600" b="1" dirty="0"/>
                        <a:t>Securities Investing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What to buy, what to sell, acceptable price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Individual Investor; Overall Market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340078"/>
                  </a:ext>
                </a:extLst>
              </a:tr>
              <a:tr h="370840">
                <a:tc>
                  <a:txBody>
                    <a:bodyPr/>
                    <a:lstStyle/>
                    <a:p>
                      <a:r>
                        <a:rPr lang="en-US" sz="1600" b="1" dirty="0"/>
                        <a:t>College-Student “Matching Market”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Selection of individuals, selection of class profile, selection of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Admissions Committee; Student &amp; Family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7042697"/>
                  </a:ext>
                </a:extLst>
              </a:tr>
              <a:tr h="370840">
                <a:tc>
                  <a:txBody>
                    <a:bodyPr/>
                    <a:lstStyle/>
                    <a:p>
                      <a:r>
                        <a:rPr lang="en-US" sz="1600" b="1" dirty="0"/>
                        <a:t>Life choices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Ethical, moral, religious, curiosities, 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Individual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9546855"/>
                  </a:ext>
                </a:extLst>
              </a:tr>
              <a:tr h="370840">
                <a:tc>
                  <a:txBody>
                    <a:bodyPr/>
                    <a:lstStyle/>
                    <a:p>
                      <a:r>
                        <a:rPr lang="en-US" sz="1600" b="1" dirty="0"/>
                        <a:t>Democratic election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Voting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Voters; Voting Blocks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6397535"/>
                  </a:ext>
                </a:extLst>
              </a:tr>
              <a:tr h="370840">
                <a:tc>
                  <a:txBody>
                    <a:bodyPr/>
                    <a:lstStyle/>
                    <a:p>
                      <a:r>
                        <a:rPr lang="en-US" sz="1600" b="1" dirty="0"/>
                        <a:t>Business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Risk Management, Decision Theory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Risk Manager, Decision Maker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7778831"/>
                  </a:ext>
                </a:extLst>
              </a:tr>
            </a:tbl>
          </a:graphicData>
        </a:graphic>
      </p:graphicFrame>
      <p:sp>
        <p:nvSpPr>
          <p:cNvPr id="6" name="Arrow: Right 5">
            <a:extLst>
              <a:ext uri="{FF2B5EF4-FFF2-40B4-BE49-F238E27FC236}">
                <a16:creationId xmlns:a16="http://schemas.microsoft.com/office/drawing/2014/main" id="{67829091-3D3F-42AB-AF7B-5124F331C2A7}"/>
              </a:ext>
            </a:extLst>
          </p:cNvPr>
          <p:cNvSpPr/>
          <p:nvPr/>
        </p:nvSpPr>
        <p:spPr>
          <a:xfrm rot="16200000">
            <a:off x="10864288" y="4525827"/>
            <a:ext cx="1392680" cy="398417"/>
          </a:xfrm>
          <a:prstGeom prst="rightArrow">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F723BB5-0992-4BC5-B07A-1615389A05EC}"/>
              </a:ext>
            </a:extLst>
          </p:cNvPr>
          <p:cNvSpPr txBox="1"/>
          <p:nvPr/>
        </p:nvSpPr>
        <p:spPr>
          <a:xfrm rot="20115785">
            <a:off x="10049749" y="5453927"/>
            <a:ext cx="2094408" cy="64633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Not all selection is by human agents</a:t>
            </a:r>
          </a:p>
        </p:txBody>
      </p:sp>
    </p:spTree>
    <p:extLst>
      <p:ext uri="{BB962C8B-B14F-4D97-AF65-F5344CB8AC3E}">
        <p14:creationId xmlns:p14="http://schemas.microsoft.com/office/powerpoint/2010/main" val="3696478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09D8D-E0A3-2864-5732-7A0D2D8F850E}"/>
              </a:ext>
            </a:extLst>
          </p:cNvPr>
          <p:cNvSpPr>
            <a:spLocks noGrp="1"/>
          </p:cNvSpPr>
          <p:nvPr>
            <p:ph type="title"/>
          </p:nvPr>
        </p:nvSpPr>
        <p:spPr>
          <a:xfrm>
            <a:off x="3037840" y="18255"/>
            <a:ext cx="6116320" cy="1325563"/>
          </a:xfrm>
        </p:spPr>
        <p:txBody>
          <a:bodyPr>
            <a:normAutofit fontScale="90000"/>
          </a:bodyPr>
          <a:lstStyle/>
          <a:p>
            <a:r>
              <a:rPr lang="en-US" dirty="0"/>
              <a:t>Mission; Mission Features; Mission Engineering</a:t>
            </a:r>
          </a:p>
        </p:txBody>
      </p:sp>
      <p:sp>
        <p:nvSpPr>
          <p:cNvPr id="3" name="Content Placeholder 2">
            <a:extLst>
              <a:ext uri="{FF2B5EF4-FFF2-40B4-BE49-F238E27FC236}">
                <a16:creationId xmlns:a16="http://schemas.microsoft.com/office/drawing/2014/main" id="{30609EEA-41CD-9128-34A0-AF9A7B9F1AF6}"/>
              </a:ext>
            </a:extLst>
          </p:cNvPr>
          <p:cNvSpPr>
            <a:spLocks noGrp="1"/>
          </p:cNvSpPr>
          <p:nvPr>
            <p:ph idx="1"/>
          </p:nvPr>
        </p:nvSpPr>
        <p:spPr>
          <a:xfrm>
            <a:off x="18602" y="2174608"/>
            <a:ext cx="12192000" cy="4494161"/>
          </a:xfrm>
        </p:spPr>
        <p:txBody>
          <a:bodyPr>
            <a:noAutofit/>
          </a:bodyPr>
          <a:lstStyle/>
          <a:p>
            <a:r>
              <a:rPr lang="en-US" sz="2000" dirty="0"/>
              <a:t>The Defense community in particular has increased  emphasis (especially the last ~5 years) on “Mission Engineering”-- this includes explicitly representing Mission in system models.</a:t>
            </a:r>
          </a:p>
          <a:p>
            <a:r>
              <a:rPr lang="en-US" sz="2000" dirty="0"/>
              <a:t>This healthy trend could be viewed as catching up with some commercial systems engineering—improving the representation of what holistic engineered domain systems are intended to accomplish.</a:t>
            </a:r>
          </a:p>
          <a:p>
            <a:r>
              <a:rPr lang="en-US" sz="2000" dirty="0"/>
              <a:t>Mission Space is a subset of Feature Space, concerned with primary purpose of either an engineering Systems of Interest (e.g., an Aircraft) or the larger domain systems of which they are a part (e.g., a Task Force):</a:t>
            </a:r>
          </a:p>
          <a:p>
            <a:pPr lvl="1"/>
            <a:r>
              <a:rPr lang="en-US" sz="2000" dirty="0"/>
              <a:t>Example: A10 Aircraft Close Air Support Mission. </a:t>
            </a:r>
          </a:p>
          <a:p>
            <a:pPr lvl="1"/>
            <a:r>
              <a:rPr lang="en-US" sz="2000" dirty="0"/>
              <a:t>Some models show multiple levels of systems, so we can think about their respective Missions.</a:t>
            </a:r>
          </a:p>
          <a:p>
            <a:r>
              <a:rPr lang="en-US" sz="2000" dirty="0"/>
              <a:t>Not all important stakeholder Features or capabilities are Mission or Primary Purpose level Features:</a:t>
            </a:r>
          </a:p>
          <a:p>
            <a:pPr lvl="1"/>
            <a:r>
              <a:rPr lang="en-US" sz="2000" dirty="0"/>
              <a:t>Remember the “-ilities”?  (e.g., the Maintainability Feature)</a:t>
            </a:r>
          </a:p>
          <a:p>
            <a:pPr lvl="1"/>
            <a:r>
              <a:rPr lang="en-US" sz="2000" dirty="0"/>
              <a:t>Remember system management functional areas (SMFAs) “FCAPS”? (e.g., the Security Management Feature)</a:t>
            </a:r>
          </a:p>
          <a:p>
            <a:r>
              <a:rPr lang="en-US" sz="2000" dirty="0"/>
              <a:t>Configurable patterns (Mission Packages) of Mission Features are encouraged for common understanding, sharing across subsystems, programs, suppliers, rapid response, for common language, ontology.  </a:t>
            </a:r>
          </a:p>
        </p:txBody>
      </p:sp>
      <p:sp>
        <p:nvSpPr>
          <p:cNvPr id="4" name="Slide Number Placeholder 3">
            <a:extLst>
              <a:ext uri="{FF2B5EF4-FFF2-40B4-BE49-F238E27FC236}">
                <a16:creationId xmlns:a16="http://schemas.microsoft.com/office/drawing/2014/main" id="{7B876128-B7D0-D875-F212-C5ECA3074017}"/>
              </a:ext>
            </a:extLst>
          </p:cNvPr>
          <p:cNvSpPr>
            <a:spLocks noGrp="1"/>
          </p:cNvSpPr>
          <p:nvPr>
            <p:ph type="sldNum" sz="quarter" idx="12"/>
          </p:nvPr>
        </p:nvSpPr>
        <p:spPr/>
        <p:txBody>
          <a:bodyPr/>
          <a:lstStyle/>
          <a:p>
            <a:fld id="{D4D4717B-7BF0-4D49-8207-B5B09A69338B}" type="slidenum">
              <a:rPr lang="en-US" smtClean="0"/>
              <a:t>16</a:t>
            </a:fld>
            <a:endParaRPr lang="en-US" dirty="0"/>
          </a:p>
        </p:txBody>
      </p:sp>
      <p:pic>
        <p:nvPicPr>
          <p:cNvPr id="5" name="Picture 4">
            <a:extLst>
              <a:ext uri="{FF2B5EF4-FFF2-40B4-BE49-F238E27FC236}">
                <a16:creationId xmlns:a16="http://schemas.microsoft.com/office/drawing/2014/main" id="{25332B33-4DE7-48ED-847F-9E38FA950C2F}"/>
              </a:ext>
            </a:extLst>
          </p:cNvPr>
          <p:cNvPicPr>
            <a:picLocks noChangeAspect="1"/>
          </p:cNvPicPr>
          <p:nvPr/>
        </p:nvPicPr>
        <p:blipFill>
          <a:blip r:embed="rId2"/>
          <a:stretch>
            <a:fillRect/>
          </a:stretch>
        </p:blipFill>
        <p:spPr>
          <a:xfrm>
            <a:off x="9777251" y="0"/>
            <a:ext cx="2414749" cy="2174608"/>
          </a:xfrm>
          <a:prstGeom prst="rect">
            <a:avLst/>
          </a:prstGeom>
        </p:spPr>
      </p:pic>
      <p:pic>
        <p:nvPicPr>
          <p:cNvPr id="9" name="Picture 8">
            <a:extLst>
              <a:ext uri="{FF2B5EF4-FFF2-40B4-BE49-F238E27FC236}">
                <a16:creationId xmlns:a16="http://schemas.microsoft.com/office/drawing/2014/main" id="{24E1D038-B8F6-81F0-1F42-81546FC66A32}"/>
              </a:ext>
            </a:extLst>
          </p:cNvPr>
          <p:cNvPicPr>
            <a:picLocks noChangeAspect="1"/>
          </p:cNvPicPr>
          <p:nvPr/>
        </p:nvPicPr>
        <p:blipFill>
          <a:blip r:embed="rId3"/>
          <a:stretch>
            <a:fillRect/>
          </a:stretch>
        </p:blipFill>
        <p:spPr>
          <a:xfrm>
            <a:off x="9381400" y="1"/>
            <a:ext cx="2829201" cy="2121902"/>
          </a:xfrm>
          <a:prstGeom prst="rect">
            <a:avLst/>
          </a:prstGeom>
        </p:spPr>
      </p:pic>
      <p:pic>
        <p:nvPicPr>
          <p:cNvPr id="7" name="Picture 6">
            <a:extLst>
              <a:ext uri="{FF2B5EF4-FFF2-40B4-BE49-F238E27FC236}">
                <a16:creationId xmlns:a16="http://schemas.microsoft.com/office/drawing/2014/main" id="{464C96F1-4471-850A-2012-BDD175643AD5}"/>
              </a:ext>
            </a:extLst>
          </p:cNvPr>
          <p:cNvPicPr>
            <a:picLocks noChangeAspect="1"/>
          </p:cNvPicPr>
          <p:nvPr/>
        </p:nvPicPr>
        <p:blipFill rotWithShape="1">
          <a:blip r:embed="rId4"/>
          <a:srcRect l="10667" r="11333"/>
          <a:stretch/>
        </p:blipFill>
        <p:spPr>
          <a:xfrm>
            <a:off x="18602" y="18255"/>
            <a:ext cx="3019238" cy="2177335"/>
          </a:xfrm>
          <a:prstGeom prst="rect">
            <a:avLst/>
          </a:prstGeom>
          <a:ln w="28575">
            <a:solidFill>
              <a:schemeClr val="tx1"/>
            </a:solidFill>
          </a:ln>
        </p:spPr>
      </p:pic>
      <p:sp>
        <p:nvSpPr>
          <p:cNvPr id="11" name="TextBox 10">
            <a:extLst>
              <a:ext uri="{FF2B5EF4-FFF2-40B4-BE49-F238E27FC236}">
                <a16:creationId xmlns:a16="http://schemas.microsoft.com/office/drawing/2014/main" id="{1D25B2E1-D72F-CDBB-13AE-42F93E80C1F5}"/>
              </a:ext>
            </a:extLst>
          </p:cNvPr>
          <p:cNvSpPr txBox="1"/>
          <p:nvPr/>
        </p:nvSpPr>
        <p:spPr>
          <a:xfrm>
            <a:off x="3105561" y="1393862"/>
            <a:ext cx="4518660" cy="646331"/>
          </a:xfrm>
          <a:prstGeom prst="rect">
            <a:avLst/>
          </a:prstGeom>
          <a:noFill/>
        </p:spPr>
        <p:txBody>
          <a:bodyPr wrap="square">
            <a:spAutoFit/>
          </a:bodyPr>
          <a:lstStyle/>
          <a:p>
            <a:r>
              <a:rPr lang="en-US" dirty="0">
                <a:hlinkClick r:id="rId5"/>
              </a:rPr>
              <a:t>https://ndiastorage.blob.core.usgovcloudapi.net/ndia/2016/systems/18950_RobertGold.pdf</a:t>
            </a:r>
            <a:r>
              <a:rPr lang="en-US" dirty="0"/>
              <a:t> </a:t>
            </a:r>
          </a:p>
        </p:txBody>
      </p:sp>
    </p:spTree>
    <p:extLst>
      <p:ext uri="{BB962C8B-B14F-4D97-AF65-F5344CB8AC3E}">
        <p14:creationId xmlns:p14="http://schemas.microsoft.com/office/powerpoint/2010/main" val="696139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E3DAA-9D3D-4AD9-9850-7E2CF036135A}"/>
              </a:ext>
            </a:extLst>
          </p:cNvPr>
          <p:cNvSpPr>
            <a:spLocks noGrp="1"/>
          </p:cNvSpPr>
          <p:nvPr>
            <p:ph type="title"/>
          </p:nvPr>
        </p:nvSpPr>
        <p:spPr>
          <a:xfrm>
            <a:off x="452582" y="254290"/>
            <a:ext cx="10965873" cy="315912"/>
          </a:xfrm>
        </p:spPr>
        <p:txBody>
          <a:bodyPr>
            <a:normAutofit fontScale="90000"/>
          </a:bodyPr>
          <a:lstStyle/>
          <a:p>
            <a:r>
              <a:rPr lang="en-US" dirty="0"/>
              <a:t>Models of risk: What do we need to represent?</a:t>
            </a:r>
          </a:p>
        </p:txBody>
      </p:sp>
      <p:sp>
        <p:nvSpPr>
          <p:cNvPr id="3" name="Content Placeholder 2">
            <a:extLst>
              <a:ext uri="{FF2B5EF4-FFF2-40B4-BE49-F238E27FC236}">
                <a16:creationId xmlns:a16="http://schemas.microsoft.com/office/drawing/2014/main" id="{81B3BE85-D3CD-44F6-AD0D-E93930DAFE70}"/>
              </a:ext>
            </a:extLst>
          </p:cNvPr>
          <p:cNvSpPr>
            <a:spLocks noGrp="1"/>
          </p:cNvSpPr>
          <p:nvPr>
            <p:ph idx="1"/>
          </p:nvPr>
        </p:nvSpPr>
        <p:spPr>
          <a:xfrm>
            <a:off x="0" y="711236"/>
            <a:ext cx="8183419" cy="6146764"/>
          </a:xfrm>
        </p:spPr>
        <p:txBody>
          <a:bodyPr>
            <a:normAutofit lnSpcReduction="10000"/>
          </a:bodyPr>
          <a:lstStyle/>
          <a:p>
            <a:r>
              <a:rPr lang="en-US" dirty="0"/>
              <a:t>Traditional systems engineering example risk analysis representations are well-established, and can be found in:</a:t>
            </a:r>
          </a:p>
          <a:p>
            <a:pPr lvl="1"/>
            <a:r>
              <a:rPr lang="en-US" dirty="0"/>
              <a:t>Failure Modes and Effects Analysis (FMEA) or Failure Modes, Effects, and Criticality Analysis (FEMCA).</a:t>
            </a:r>
          </a:p>
          <a:p>
            <a:pPr lvl="1"/>
            <a:r>
              <a:rPr lang="en-US" dirty="0"/>
              <a:t>Special cases for risks of designs, risks of production and other processes, risks introduced by human operators      (D-FMEA, P-FMEA, A-FMEA).</a:t>
            </a:r>
          </a:p>
          <a:p>
            <a:pPr lvl="1"/>
            <a:r>
              <a:rPr lang="en-US" dirty="0"/>
              <a:t>Fault Tree Analysis (FTA).</a:t>
            </a:r>
          </a:p>
          <a:p>
            <a:pPr lvl="1"/>
            <a:r>
              <a:rPr lang="en-US" dirty="0"/>
              <a:t>Preliminary Hazard Analysis (PHA).</a:t>
            </a:r>
          </a:p>
          <a:p>
            <a:pPr lvl="1"/>
            <a:r>
              <a:rPr lang="en-US" dirty="0"/>
              <a:t>Reliability Centered Maintenance (RCM) analysis.</a:t>
            </a:r>
          </a:p>
          <a:p>
            <a:pPr lvl="1"/>
            <a:r>
              <a:rPr lang="en-US" dirty="0"/>
              <a:t>Hazards and Operability Analysis (HAZOP).</a:t>
            </a:r>
          </a:p>
          <a:p>
            <a:pPr lvl="1"/>
            <a:r>
              <a:rPr lang="en-US" dirty="0"/>
              <a:t>Safety and Cybersecurity Analysis variations on the above.</a:t>
            </a:r>
          </a:p>
          <a:p>
            <a:r>
              <a:rPr lang="en-US" dirty="0"/>
              <a:t>Some are used as part of review of a candidate system design, others to analyze an existing system, as in the case of RCM planning of preventive maintenance, etc.</a:t>
            </a:r>
          </a:p>
        </p:txBody>
      </p:sp>
      <p:sp>
        <p:nvSpPr>
          <p:cNvPr id="4" name="Slide Number Placeholder 3">
            <a:extLst>
              <a:ext uri="{FF2B5EF4-FFF2-40B4-BE49-F238E27FC236}">
                <a16:creationId xmlns:a16="http://schemas.microsoft.com/office/drawing/2014/main" id="{1BBEA994-19DF-4216-B4DC-4FEFEC226046}"/>
              </a:ext>
            </a:extLst>
          </p:cNvPr>
          <p:cNvSpPr>
            <a:spLocks noGrp="1"/>
          </p:cNvSpPr>
          <p:nvPr>
            <p:ph type="sldNum" sz="quarter" idx="12"/>
          </p:nvPr>
        </p:nvSpPr>
        <p:spPr/>
        <p:txBody>
          <a:bodyPr/>
          <a:lstStyle/>
          <a:p>
            <a:fld id="{76D2D978-F1D3-4733-99F9-887DDBCE3169}" type="slidenum">
              <a:rPr lang="en-US" smtClean="0"/>
              <a:t>17</a:t>
            </a:fld>
            <a:endParaRPr lang="en-US" dirty="0"/>
          </a:p>
        </p:txBody>
      </p:sp>
      <p:pic>
        <p:nvPicPr>
          <p:cNvPr id="10" name="Picture 3" descr="I35Wbridge.jpg">
            <a:extLst>
              <a:ext uri="{FF2B5EF4-FFF2-40B4-BE49-F238E27FC236}">
                <a16:creationId xmlns:a16="http://schemas.microsoft.com/office/drawing/2014/main" id="{A67322E4-BF11-4D45-B96C-A19AC42489D4}"/>
              </a:ext>
            </a:extLst>
          </p:cNvPr>
          <p:cNvPicPr>
            <a:picLocks noChangeAspect="1"/>
          </p:cNvPicPr>
          <p:nvPr/>
        </p:nvPicPr>
        <p:blipFill rotWithShape="1">
          <a:blip r:embed="rId2">
            <a:extLst>
              <a:ext uri="{28A0092B-C50C-407E-A947-70E740481C1C}">
                <a14:useLocalDpi xmlns:a14="http://schemas.microsoft.com/office/drawing/2010/main" val="0"/>
              </a:ext>
            </a:extLst>
          </a:blip>
          <a:srcRect r="3382" b="5875"/>
          <a:stretch/>
        </p:blipFill>
        <p:spPr bwMode="auto">
          <a:xfrm>
            <a:off x="8419347" y="1212886"/>
            <a:ext cx="3643344" cy="239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ackers Highlight Business Cyber Security Weaknesses - ITChronicles">
            <a:extLst>
              <a:ext uri="{FF2B5EF4-FFF2-40B4-BE49-F238E27FC236}">
                <a16:creationId xmlns:a16="http://schemas.microsoft.com/office/drawing/2014/main" id="{6DC35680-EB2C-4D8D-B9F6-A157EBD69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9348" y="3799921"/>
            <a:ext cx="3643344" cy="2427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25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E3DAA-9D3D-4AD9-9850-7E2CF036135A}"/>
              </a:ext>
            </a:extLst>
          </p:cNvPr>
          <p:cNvSpPr>
            <a:spLocks noGrp="1"/>
          </p:cNvSpPr>
          <p:nvPr>
            <p:ph type="title"/>
          </p:nvPr>
        </p:nvSpPr>
        <p:spPr>
          <a:xfrm>
            <a:off x="452582" y="254290"/>
            <a:ext cx="10965873" cy="315912"/>
          </a:xfrm>
        </p:spPr>
        <p:txBody>
          <a:bodyPr>
            <a:normAutofit fontScale="90000"/>
          </a:bodyPr>
          <a:lstStyle/>
          <a:p>
            <a:r>
              <a:rPr lang="en-US" dirty="0"/>
              <a:t>Models of risk: What do we need to represent?</a:t>
            </a:r>
          </a:p>
        </p:txBody>
      </p:sp>
      <p:sp>
        <p:nvSpPr>
          <p:cNvPr id="3" name="Content Placeholder 2">
            <a:extLst>
              <a:ext uri="{FF2B5EF4-FFF2-40B4-BE49-F238E27FC236}">
                <a16:creationId xmlns:a16="http://schemas.microsoft.com/office/drawing/2014/main" id="{81B3BE85-D3CD-44F6-AD0D-E93930DAFE70}"/>
              </a:ext>
            </a:extLst>
          </p:cNvPr>
          <p:cNvSpPr>
            <a:spLocks noGrp="1"/>
          </p:cNvSpPr>
          <p:nvPr>
            <p:ph idx="1"/>
          </p:nvPr>
        </p:nvSpPr>
        <p:spPr>
          <a:xfrm>
            <a:off x="-1" y="996688"/>
            <a:ext cx="12125325" cy="5724787"/>
          </a:xfrm>
        </p:spPr>
        <p:txBody>
          <a:bodyPr>
            <a:normAutofit fontScale="92500" lnSpcReduction="10000"/>
          </a:bodyPr>
          <a:lstStyle/>
          <a:p>
            <a:r>
              <a:rPr lang="en-US" dirty="0"/>
              <a:t>Most systems engineering relevant definitions of risk include these ideas:</a:t>
            </a:r>
          </a:p>
          <a:p>
            <a:pPr marL="914400" lvl="1" indent="-457200">
              <a:buFont typeface="+mj-lt"/>
              <a:buAutoNum type="arabicPeriod"/>
            </a:pPr>
            <a:r>
              <a:rPr lang="en-US" u="sng" dirty="0"/>
              <a:t>Potential, threat, or hazard </a:t>
            </a:r>
            <a:r>
              <a:rPr lang="en-US" dirty="0"/>
              <a:t>of some future harm, injury, death, setback, economic or market loss, impacted assets, loss of advantage, etc.</a:t>
            </a:r>
          </a:p>
          <a:p>
            <a:pPr lvl="2"/>
            <a:r>
              <a:rPr lang="en-US" dirty="0"/>
              <a:t>(Sometimes we alternatively model “risk” of a more positive “opportunity” for gains of various kinds--not our current focus in this session.)</a:t>
            </a:r>
          </a:p>
          <a:p>
            <a:pPr marL="914400" lvl="1" indent="-457200">
              <a:buFont typeface="+mj-lt"/>
              <a:buAutoNum type="arabicPeriod"/>
            </a:pPr>
            <a:r>
              <a:rPr lang="en-US" dirty="0"/>
              <a:t>One or more causal “</a:t>
            </a:r>
            <a:r>
              <a:rPr lang="en-US" u="sng" dirty="0"/>
              <a:t>modes</a:t>
            </a:r>
            <a:r>
              <a:rPr lang="en-US" dirty="0"/>
              <a:t>” which can lead to the negative outcome.</a:t>
            </a:r>
          </a:p>
          <a:p>
            <a:pPr marL="914400" lvl="1" indent="-457200">
              <a:buFont typeface="+mj-lt"/>
              <a:buAutoNum type="arabicPeriod"/>
            </a:pPr>
            <a:r>
              <a:rPr lang="en-US" dirty="0"/>
              <a:t>A degree of </a:t>
            </a:r>
            <a:r>
              <a:rPr lang="en-US" u="sng" dirty="0"/>
              <a:t>uncertainty</a:t>
            </a:r>
            <a:r>
              <a:rPr lang="en-US" dirty="0"/>
              <a:t> as to that occurrence, whether expressed as likelihood, probability distribution, or otherwise. </a:t>
            </a:r>
          </a:p>
          <a:p>
            <a:pPr marL="914400" lvl="1" indent="-457200">
              <a:buFont typeface="+mj-lt"/>
              <a:buAutoNum type="arabicPeriod"/>
            </a:pPr>
            <a:r>
              <a:rPr lang="en-US" dirty="0"/>
              <a:t>Some idea of the </a:t>
            </a:r>
            <a:r>
              <a:rPr lang="en-US" u="sng" dirty="0"/>
              <a:t>severity of impact </a:t>
            </a:r>
            <a:r>
              <a:rPr lang="en-US" dirty="0"/>
              <a:t>of such a negative outcome, were it to occur, and </a:t>
            </a:r>
            <a:r>
              <a:rPr lang="en-US" u="sng" dirty="0"/>
              <a:t>what parties would be impacted</a:t>
            </a:r>
            <a:r>
              <a:rPr lang="en-US" dirty="0"/>
              <a:t>. </a:t>
            </a:r>
          </a:p>
          <a:p>
            <a:pPr marL="914400" lvl="1" indent="-457200">
              <a:buFont typeface="+mj-lt"/>
              <a:buAutoNum type="arabicPeriod"/>
            </a:pPr>
            <a:r>
              <a:rPr lang="en-US" dirty="0"/>
              <a:t>Ability (or inability) to </a:t>
            </a:r>
            <a:r>
              <a:rPr lang="en-US" u="sng" dirty="0"/>
              <a:t>detect</a:t>
            </a:r>
            <a:r>
              <a:rPr lang="en-US" dirty="0"/>
              <a:t> whether the negative situation has occurred or is occurring. </a:t>
            </a:r>
          </a:p>
          <a:p>
            <a:pPr marL="914400" lvl="1" indent="-457200">
              <a:buFont typeface="+mj-lt"/>
              <a:buAutoNum type="arabicPeriod"/>
            </a:pPr>
            <a:r>
              <a:rPr lang="en-US" dirty="0"/>
              <a:t>Ability (or inability) to </a:t>
            </a:r>
            <a:r>
              <a:rPr lang="en-US" u="sng" dirty="0"/>
              <a:t>mitigate</a:t>
            </a:r>
            <a:r>
              <a:rPr lang="en-US" dirty="0"/>
              <a:t> or work around or otherwise tolerate the negative situation, were it to occur.</a:t>
            </a:r>
          </a:p>
          <a:p>
            <a:pPr marL="914400" lvl="1" indent="-457200">
              <a:buFont typeface="+mj-lt"/>
              <a:buAutoNum type="arabicPeriod"/>
            </a:pPr>
            <a:r>
              <a:rPr lang="en-US" dirty="0"/>
              <a:t>In some cases, a </a:t>
            </a:r>
            <a:r>
              <a:rPr lang="en-US" u="sng" dirty="0"/>
              <a:t>time</a:t>
            </a:r>
            <a:r>
              <a:rPr lang="en-US" dirty="0"/>
              <a:t> evolutionary aspect representing when in time these ideas might apply.</a:t>
            </a:r>
          </a:p>
          <a:p>
            <a:pPr marL="914400" lvl="1" indent="-457200">
              <a:buFont typeface="+mj-lt"/>
              <a:buAutoNum type="arabicPeriod"/>
            </a:pPr>
            <a:r>
              <a:rPr lang="en-US" dirty="0"/>
              <a:t>Means of </a:t>
            </a:r>
            <a:r>
              <a:rPr lang="en-US" u="sng" dirty="0"/>
              <a:t>assembling</a:t>
            </a:r>
            <a:r>
              <a:rPr lang="en-US" dirty="0"/>
              <a:t> a relatively complete (and potentially large) collection of the above possibilities, and weighing them relative to each other so that attention and resources can be assembled, focused, and allocated to their prevention, mitigation, planning, or other disposition. (“Risk Priority Number” (RPN) scores are common:  RPN = Probability x Severity x Detectability.)</a:t>
            </a:r>
          </a:p>
        </p:txBody>
      </p:sp>
      <p:sp>
        <p:nvSpPr>
          <p:cNvPr id="4" name="Slide Number Placeholder 3">
            <a:extLst>
              <a:ext uri="{FF2B5EF4-FFF2-40B4-BE49-F238E27FC236}">
                <a16:creationId xmlns:a16="http://schemas.microsoft.com/office/drawing/2014/main" id="{1BBEA994-19DF-4216-B4DC-4FEFEC226046}"/>
              </a:ext>
            </a:extLst>
          </p:cNvPr>
          <p:cNvSpPr>
            <a:spLocks noGrp="1"/>
          </p:cNvSpPr>
          <p:nvPr>
            <p:ph type="sldNum" sz="quarter" idx="12"/>
          </p:nvPr>
        </p:nvSpPr>
        <p:spPr>
          <a:xfrm>
            <a:off x="9382124" y="6356350"/>
            <a:ext cx="2743200" cy="365125"/>
          </a:xfrm>
        </p:spPr>
        <p:txBody>
          <a:bodyPr/>
          <a:lstStyle/>
          <a:p>
            <a:fld id="{76D2D978-F1D3-4733-99F9-887DDBCE3169}" type="slidenum">
              <a:rPr lang="en-US" smtClean="0"/>
              <a:t>18</a:t>
            </a:fld>
            <a:endParaRPr lang="en-US" dirty="0"/>
          </a:p>
        </p:txBody>
      </p:sp>
    </p:spTree>
    <p:extLst>
      <p:ext uri="{BB962C8B-B14F-4D97-AF65-F5344CB8AC3E}">
        <p14:creationId xmlns:p14="http://schemas.microsoft.com/office/powerpoint/2010/main" val="2248018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D2652-AF7E-440A-AD95-E0F8D3125222}"/>
              </a:ext>
            </a:extLst>
          </p:cNvPr>
          <p:cNvSpPr>
            <a:spLocks noGrp="1"/>
          </p:cNvSpPr>
          <p:nvPr>
            <p:ph type="title"/>
          </p:nvPr>
        </p:nvSpPr>
        <p:spPr>
          <a:xfrm>
            <a:off x="3038567" y="511190"/>
            <a:ext cx="4252658" cy="1325563"/>
          </a:xfrm>
        </p:spPr>
        <p:txBody>
          <a:bodyPr/>
          <a:lstStyle/>
          <a:p>
            <a:pPr algn="ctr"/>
            <a:r>
              <a:rPr lang="en-US" dirty="0"/>
              <a:t>Risk: </a:t>
            </a:r>
            <a:br>
              <a:rPr lang="en-US" dirty="0"/>
            </a:br>
            <a:r>
              <a:rPr lang="en-US" dirty="0"/>
              <a:t>Failure Impacts </a:t>
            </a:r>
          </a:p>
        </p:txBody>
      </p:sp>
      <p:sp>
        <p:nvSpPr>
          <p:cNvPr id="3" name="Content Placeholder 2">
            <a:extLst>
              <a:ext uri="{FF2B5EF4-FFF2-40B4-BE49-F238E27FC236}">
                <a16:creationId xmlns:a16="http://schemas.microsoft.com/office/drawing/2014/main" id="{78AD0198-30A8-4C73-82CB-333A480CCF4C}"/>
              </a:ext>
            </a:extLst>
          </p:cNvPr>
          <p:cNvSpPr>
            <a:spLocks noGrp="1"/>
          </p:cNvSpPr>
          <p:nvPr>
            <p:ph idx="1"/>
          </p:nvPr>
        </p:nvSpPr>
        <p:spPr>
          <a:xfrm>
            <a:off x="-85724" y="3099091"/>
            <a:ext cx="12113778" cy="3758909"/>
          </a:xfrm>
        </p:spPr>
        <p:txBody>
          <a:bodyPr>
            <a:normAutofit fontScale="92500"/>
          </a:bodyPr>
          <a:lstStyle/>
          <a:p>
            <a:r>
              <a:rPr lang="en-US" dirty="0"/>
              <a:t>A pleasant surprise is the discovery that a solid MBSE model of a system’s Stakeholder S*Features brings us very close to having a model of all the </a:t>
            </a:r>
            <a:r>
              <a:rPr lang="en-US" i="1" u="sng" dirty="0"/>
              <a:t>potential</a:t>
            </a:r>
            <a:r>
              <a:rPr lang="en-US" dirty="0"/>
              <a:t> negative Effects (the “E” part of FMEA) that a system may present (even if some are not </a:t>
            </a:r>
            <a:r>
              <a:rPr lang="en-US" i="1" u="sng" dirty="0"/>
              <a:t>realizable</a:t>
            </a:r>
            <a:r>
              <a:rPr lang="en-US" dirty="0"/>
              <a:t>):</a:t>
            </a:r>
          </a:p>
          <a:p>
            <a:pPr lvl="1"/>
            <a:r>
              <a:rPr lang="en-US" dirty="0"/>
              <a:t>Even if we don’t yet know the system’s design (!), a fully-modeled Feature Space is a direct path to the Failure Effect Space, because . . . </a:t>
            </a:r>
          </a:p>
          <a:p>
            <a:r>
              <a:rPr lang="en-US" b="1" i="1" u="sng" dirty="0"/>
              <a:t>All risk is risk to Stakeholder Features</a:t>
            </a:r>
            <a:r>
              <a:rPr lang="en-US" dirty="0"/>
              <a:t>:</a:t>
            </a:r>
          </a:p>
          <a:p>
            <a:pPr lvl="1"/>
            <a:r>
              <a:rPr lang="en-US" dirty="0"/>
              <a:t>Why? If you ever discover a risk that is not represented in the modeled Feature space of a system, then you have just found a missing part of the positive Feature model. (Add it.)</a:t>
            </a:r>
          </a:p>
          <a:p>
            <a:pPr lvl="1"/>
            <a:r>
              <a:rPr lang="en-US" dirty="0"/>
              <a:t>So, it turns out that the negative FMEA model part improves the positive part of the model, and the positive part of the model improves the negative FMEA part of the model . . .</a:t>
            </a:r>
          </a:p>
        </p:txBody>
      </p:sp>
      <p:sp>
        <p:nvSpPr>
          <p:cNvPr id="4" name="Slide Number Placeholder 3">
            <a:extLst>
              <a:ext uri="{FF2B5EF4-FFF2-40B4-BE49-F238E27FC236}">
                <a16:creationId xmlns:a16="http://schemas.microsoft.com/office/drawing/2014/main" id="{B0E47E7F-5D7D-4889-BF5F-3EC0596002D5}"/>
              </a:ext>
            </a:extLst>
          </p:cNvPr>
          <p:cNvSpPr>
            <a:spLocks noGrp="1"/>
          </p:cNvSpPr>
          <p:nvPr>
            <p:ph type="sldNum" sz="quarter" idx="12"/>
          </p:nvPr>
        </p:nvSpPr>
        <p:spPr/>
        <p:txBody>
          <a:bodyPr/>
          <a:lstStyle/>
          <a:p>
            <a:fld id="{76D2D978-F1D3-4733-99F9-887DDBCE3169}" type="slidenum">
              <a:rPr lang="en-US" smtClean="0"/>
              <a:t>19</a:t>
            </a:fld>
            <a:endParaRPr lang="en-US" dirty="0"/>
          </a:p>
        </p:txBody>
      </p:sp>
      <p:grpSp>
        <p:nvGrpSpPr>
          <p:cNvPr id="7" name="Group 6">
            <a:extLst>
              <a:ext uri="{FF2B5EF4-FFF2-40B4-BE49-F238E27FC236}">
                <a16:creationId xmlns:a16="http://schemas.microsoft.com/office/drawing/2014/main" id="{D1ADC558-1C01-4251-9FE3-2E2D627C63BD}"/>
              </a:ext>
            </a:extLst>
          </p:cNvPr>
          <p:cNvGrpSpPr/>
          <p:nvPr/>
        </p:nvGrpSpPr>
        <p:grpSpPr>
          <a:xfrm>
            <a:off x="7381938" y="136525"/>
            <a:ext cx="4710771" cy="2905707"/>
            <a:chOff x="7381938" y="193384"/>
            <a:chExt cx="4710771" cy="2905707"/>
          </a:xfrm>
        </p:grpSpPr>
        <p:pic>
          <p:nvPicPr>
            <p:cNvPr id="5" name="Picture 4">
              <a:extLst>
                <a:ext uri="{FF2B5EF4-FFF2-40B4-BE49-F238E27FC236}">
                  <a16:creationId xmlns:a16="http://schemas.microsoft.com/office/drawing/2014/main" id="{6A7863F8-0AAD-4F02-943F-ACB1C05E5595}"/>
                </a:ext>
              </a:extLst>
            </p:cNvPr>
            <p:cNvPicPr>
              <a:picLocks noChangeAspect="1"/>
            </p:cNvPicPr>
            <p:nvPr/>
          </p:nvPicPr>
          <p:blipFill rotWithShape="1">
            <a:blip r:embed="rId2"/>
            <a:srcRect b="12296"/>
            <a:stretch/>
          </p:blipFill>
          <p:spPr>
            <a:xfrm>
              <a:off x="7381938" y="193384"/>
              <a:ext cx="4710771" cy="2905707"/>
            </a:xfrm>
            <a:prstGeom prst="rect">
              <a:avLst/>
            </a:prstGeom>
          </p:spPr>
        </p:pic>
        <p:sp>
          <p:nvSpPr>
            <p:cNvPr id="6" name="Arrow: Right 5">
              <a:extLst>
                <a:ext uri="{FF2B5EF4-FFF2-40B4-BE49-F238E27FC236}">
                  <a16:creationId xmlns:a16="http://schemas.microsoft.com/office/drawing/2014/main" id="{71E81D8C-1AF9-4781-90D8-BCFBA01A82A2}"/>
                </a:ext>
              </a:extLst>
            </p:cNvPr>
            <p:cNvSpPr/>
            <p:nvPr/>
          </p:nvSpPr>
          <p:spPr>
            <a:xfrm rot="19291894">
              <a:off x="9266268" y="556599"/>
              <a:ext cx="757382" cy="406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3" descr="I35Wbridge.jpg">
            <a:extLst>
              <a:ext uri="{FF2B5EF4-FFF2-40B4-BE49-F238E27FC236}">
                <a16:creationId xmlns:a16="http://schemas.microsoft.com/office/drawing/2014/main" id="{DD3A2E82-84E2-75D1-7D88-F6D0C1018B33}"/>
              </a:ext>
            </a:extLst>
          </p:cNvPr>
          <p:cNvPicPr>
            <a:picLocks noChangeAspect="1"/>
          </p:cNvPicPr>
          <p:nvPr/>
        </p:nvPicPr>
        <p:blipFill rotWithShape="1">
          <a:blip r:embed="rId3">
            <a:extLst>
              <a:ext uri="{28A0092B-C50C-407E-A947-70E740481C1C}">
                <a14:useLocalDpi xmlns:a14="http://schemas.microsoft.com/office/drawing/2010/main" val="0"/>
              </a:ext>
            </a:extLst>
          </a:blip>
          <a:srcRect r="3382" b="5875"/>
          <a:stretch/>
        </p:blipFill>
        <p:spPr bwMode="auto">
          <a:xfrm>
            <a:off x="0" y="0"/>
            <a:ext cx="3156157" cy="207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0560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538A-62F8-462D-978E-0C1CA2532353}"/>
              </a:ext>
            </a:extLst>
          </p:cNvPr>
          <p:cNvSpPr>
            <a:spLocks noGrp="1"/>
          </p:cNvSpPr>
          <p:nvPr>
            <p:ph type="title"/>
          </p:nvPr>
        </p:nvSpPr>
        <p:spPr>
          <a:xfrm>
            <a:off x="838200" y="365125"/>
            <a:ext cx="10515600" cy="183515"/>
          </a:xfrm>
        </p:spPr>
        <p:txBody>
          <a:bodyPr>
            <a:normAutofit fontScale="90000"/>
          </a:bodyPr>
          <a:lstStyle/>
          <a:p>
            <a:r>
              <a:rPr lang="en-US" dirty="0"/>
              <a:t>Abstract</a:t>
            </a:r>
          </a:p>
        </p:txBody>
      </p:sp>
      <p:sp>
        <p:nvSpPr>
          <p:cNvPr id="3" name="Content Placeholder 2">
            <a:extLst>
              <a:ext uri="{FF2B5EF4-FFF2-40B4-BE49-F238E27FC236}">
                <a16:creationId xmlns:a16="http://schemas.microsoft.com/office/drawing/2014/main" id="{429E5B68-7B0C-46D8-964E-D4061D0515D6}"/>
              </a:ext>
            </a:extLst>
          </p:cNvPr>
          <p:cNvSpPr>
            <a:spLocks noGrp="1"/>
          </p:cNvSpPr>
          <p:nvPr>
            <p:ph idx="1"/>
          </p:nvPr>
        </p:nvSpPr>
        <p:spPr>
          <a:xfrm>
            <a:off x="0" y="1061884"/>
            <a:ext cx="12192000" cy="5654800"/>
          </a:xfrm>
        </p:spPr>
        <p:txBody>
          <a:bodyPr>
            <a:normAutofit/>
          </a:bodyPr>
          <a:lstStyle/>
          <a:p>
            <a:r>
              <a:rPr lang="en-US" dirty="0"/>
              <a:t>Model-based systems engineering offers the </a:t>
            </a:r>
            <a:r>
              <a:rPr lang="en-US" u="sng" dirty="0"/>
              <a:t>possibility</a:t>
            </a:r>
            <a:r>
              <a:rPr lang="en-US" dirty="0"/>
              <a:t> of clarity of models that powered the scientific revolution. Among the surprising results of this is realization that, for appropriately structured  models, some seemingly separate aspects of engineering can be combined into a </a:t>
            </a:r>
            <a:r>
              <a:rPr lang="en-US" u="sng" dirty="0"/>
              <a:t>simpler integrated representation</a:t>
            </a:r>
            <a:r>
              <a:rPr lang="en-US" dirty="0"/>
              <a:t>. </a:t>
            </a:r>
          </a:p>
          <a:p>
            <a:r>
              <a:rPr lang="en-US" dirty="0"/>
              <a:t>Engineers are accustomed to thinking of </a:t>
            </a:r>
            <a:r>
              <a:rPr lang="en-US" u="sng" dirty="0"/>
              <a:t>mission engineering</a:t>
            </a:r>
            <a:r>
              <a:rPr lang="en-US" dirty="0"/>
              <a:t>, </a:t>
            </a:r>
            <a:r>
              <a:rPr lang="en-US" u="sng" dirty="0"/>
              <a:t>stakeholder needs analysis</a:t>
            </a:r>
            <a:r>
              <a:rPr lang="en-US" dirty="0"/>
              <a:t>, </a:t>
            </a:r>
            <a:r>
              <a:rPr lang="en-US" u="sng" dirty="0"/>
              <a:t>requirements engineering</a:t>
            </a:r>
            <a:r>
              <a:rPr lang="en-US" dirty="0"/>
              <a:t>, </a:t>
            </a:r>
            <a:r>
              <a:rPr lang="en-US" u="sng" dirty="0"/>
              <a:t>optimization of design</a:t>
            </a:r>
            <a:r>
              <a:rPr lang="en-US" dirty="0"/>
              <a:t>, </a:t>
            </a:r>
            <a:r>
              <a:rPr lang="en-US" u="sng" dirty="0"/>
              <a:t>performing risk analysis</a:t>
            </a:r>
            <a:r>
              <a:rPr lang="en-US" dirty="0"/>
              <a:t>, and </a:t>
            </a:r>
            <a:r>
              <a:rPr lang="en-US" u="sng" dirty="0"/>
              <a:t>engineering of product line variants </a:t>
            </a:r>
            <a:r>
              <a:rPr lang="en-US" dirty="0"/>
              <a:t>as a series of related but different subjects that collectively add up to a complex problem.  However . . .</a:t>
            </a:r>
          </a:p>
          <a:p>
            <a:r>
              <a:rPr lang="en-US" dirty="0"/>
              <a:t>In this talk, we will summarize some implications of the question  “What is the smallest model of a system?”, for purposes of engineering and science across life cycles. We will  take a look at </a:t>
            </a:r>
            <a:r>
              <a:rPr lang="en-US" u="sng" dirty="0"/>
              <a:t>Feature Space</a:t>
            </a:r>
            <a:r>
              <a:rPr lang="en-US" dirty="0"/>
              <a:t>, how it reduces degrees of freedom to give a clearer integrated view of system value, purpose risk, and varied configuration, along with SysML realization of this approach. </a:t>
            </a:r>
          </a:p>
        </p:txBody>
      </p:sp>
      <p:sp>
        <p:nvSpPr>
          <p:cNvPr id="4" name="Slide Number Placeholder 3">
            <a:extLst>
              <a:ext uri="{FF2B5EF4-FFF2-40B4-BE49-F238E27FC236}">
                <a16:creationId xmlns:a16="http://schemas.microsoft.com/office/drawing/2014/main" id="{79F29A99-CFF6-4BA9-8E31-F9E2E1B269CF}"/>
              </a:ext>
            </a:extLst>
          </p:cNvPr>
          <p:cNvSpPr>
            <a:spLocks noGrp="1"/>
          </p:cNvSpPr>
          <p:nvPr>
            <p:ph type="sldNum" sz="quarter" idx="12"/>
          </p:nvPr>
        </p:nvSpPr>
        <p:spPr/>
        <p:txBody>
          <a:bodyPr/>
          <a:lstStyle/>
          <a:p>
            <a:fld id="{D4D4717B-7BF0-4D49-8207-B5B09A69338B}" type="slidenum">
              <a:rPr lang="en-US" smtClean="0"/>
              <a:t>2</a:t>
            </a:fld>
            <a:endParaRPr lang="en-US" dirty="0"/>
          </a:p>
        </p:txBody>
      </p:sp>
    </p:spTree>
    <p:extLst>
      <p:ext uri="{BB962C8B-B14F-4D97-AF65-F5344CB8AC3E}">
        <p14:creationId xmlns:p14="http://schemas.microsoft.com/office/powerpoint/2010/main" val="2517150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D4500-AA39-EEEF-D149-290F0B53312E}"/>
              </a:ext>
            </a:extLst>
          </p:cNvPr>
          <p:cNvSpPr>
            <a:spLocks noGrp="1"/>
          </p:cNvSpPr>
          <p:nvPr>
            <p:ph type="title"/>
          </p:nvPr>
        </p:nvSpPr>
        <p:spPr>
          <a:xfrm>
            <a:off x="200332" y="116963"/>
            <a:ext cx="10515600" cy="630289"/>
          </a:xfrm>
        </p:spPr>
        <p:txBody>
          <a:bodyPr>
            <a:normAutofit fontScale="90000"/>
          </a:bodyPr>
          <a:lstStyle/>
          <a:p>
            <a:r>
              <a:rPr lang="en-US" dirty="0"/>
              <a:t>All Risk is Risk to Stakeholder Features</a:t>
            </a:r>
          </a:p>
        </p:txBody>
      </p:sp>
      <p:sp>
        <p:nvSpPr>
          <p:cNvPr id="3" name="Content Placeholder 2">
            <a:extLst>
              <a:ext uri="{FF2B5EF4-FFF2-40B4-BE49-F238E27FC236}">
                <a16:creationId xmlns:a16="http://schemas.microsoft.com/office/drawing/2014/main" id="{3931F985-1224-616A-B7D7-B04005EC984F}"/>
              </a:ext>
            </a:extLst>
          </p:cNvPr>
          <p:cNvSpPr>
            <a:spLocks noGrp="1"/>
          </p:cNvSpPr>
          <p:nvPr>
            <p:ph idx="1"/>
          </p:nvPr>
        </p:nvSpPr>
        <p:spPr>
          <a:xfrm>
            <a:off x="200332" y="1103299"/>
            <a:ext cx="8326839" cy="5797671"/>
          </a:xfrm>
        </p:spPr>
        <p:txBody>
          <a:bodyPr>
            <a:normAutofit/>
          </a:bodyPr>
          <a:lstStyle/>
          <a:p>
            <a:r>
              <a:rPr lang="en-US" dirty="0"/>
              <a:t>Therefore we can view each </a:t>
            </a:r>
            <a:r>
              <a:rPr lang="en-US" b="1" u="sng" dirty="0"/>
              <a:t>Stakeholder Feature </a:t>
            </a:r>
            <a:r>
              <a:rPr lang="en-US" dirty="0"/>
              <a:t>in the model as having one or more associated </a:t>
            </a:r>
            <a:r>
              <a:rPr lang="en-US" b="1" u="sng" dirty="0"/>
              <a:t>Failure Impacts </a:t>
            </a:r>
            <a:r>
              <a:rPr lang="en-US" dirty="0"/>
              <a:t>that are about risks (at least in principle) to stakeholders (should they ever occur). </a:t>
            </a:r>
          </a:p>
          <a:p>
            <a:r>
              <a:rPr lang="en-US" dirty="0"/>
              <a:t>Example: </a:t>
            </a:r>
          </a:p>
          <a:p>
            <a:pPr lvl="1"/>
            <a:r>
              <a:rPr lang="en-US" dirty="0"/>
              <a:t>Feature = Telephone Voice Communication Service</a:t>
            </a:r>
          </a:p>
          <a:p>
            <a:pPr lvl="1"/>
            <a:r>
              <a:rPr lang="en-US" dirty="0"/>
              <a:t>Failure Impact = Loss of Voice Communication Service</a:t>
            </a:r>
          </a:p>
          <a:p>
            <a:r>
              <a:rPr lang="en-US" dirty="0"/>
              <a:t>What we mean by these are the “E” part of an FMECA: The “Effect” or consequence of the risk realization.</a:t>
            </a:r>
          </a:p>
          <a:p>
            <a:r>
              <a:rPr lang="en-US" dirty="0"/>
              <a:t>Note that one Feature may be associated with multiple Failure Impacts.</a:t>
            </a:r>
          </a:p>
        </p:txBody>
      </p:sp>
      <p:sp>
        <p:nvSpPr>
          <p:cNvPr id="4" name="Slide Number Placeholder 3">
            <a:extLst>
              <a:ext uri="{FF2B5EF4-FFF2-40B4-BE49-F238E27FC236}">
                <a16:creationId xmlns:a16="http://schemas.microsoft.com/office/drawing/2014/main" id="{609523DB-F47E-64F4-E5F7-5D8826B7487F}"/>
              </a:ext>
            </a:extLst>
          </p:cNvPr>
          <p:cNvSpPr>
            <a:spLocks noGrp="1"/>
          </p:cNvSpPr>
          <p:nvPr>
            <p:ph type="sldNum" sz="quarter" idx="12"/>
          </p:nvPr>
        </p:nvSpPr>
        <p:spPr>
          <a:xfrm>
            <a:off x="9478914" y="6456425"/>
            <a:ext cx="2743200" cy="365125"/>
          </a:xfrm>
        </p:spPr>
        <p:txBody>
          <a:bodyPr/>
          <a:lstStyle/>
          <a:p>
            <a:fld id="{D4D4717B-7BF0-4D49-8207-B5B09A69338B}" type="slidenum">
              <a:rPr lang="en-US" smtClean="0"/>
              <a:t>20</a:t>
            </a:fld>
            <a:endParaRPr lang="en-US" dirty="0"/>
          </a:p>
        </p:txBody>
      </p:sp>
      <p:sp>
        <p:nvSpPr>
          <p:cNvPr id="25" name="Rectangle 24">
            <a:extLst>
              <a:ext uri="{FF2B5EF4-FFF2-40B4-BE49-F238E27FC236}">
                <a16:creationId xmlns:a16="http://schemas.microsoft.com/office/drawing/2014/main" id="{748BD894-2EFC-5BD6-406E-CD323BCC6952}"/>
              </a:ext>
            </a:extLst>
          </p:cNvPr>
          <p:cNvSpPr/>
          <p:nvPr/>
        </p:nvSpPr>
        <p:spPr>
          <a:xfrm>
            <a:off x="7731760" y="209550"/>
            <a:ext cx="441960" cy="493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B7C32EA-97D6-8DA4-3D00-30E388EE5BEA}"/>
              </a:ext>
            </a:extLst>
          </p:cNvPr>
          <p:cNvSpPr/>
          <p:nvPr/>
        </p:nvSpPr>
        <p:spPr>
          <a:xfrm>
            <a:off x="10066270" y="1103299"/>
            <a:ext cx="441960" cy="493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B8D2EF3-BC8E-79B9-B716-553A161B4809}"/>
              </a:ext>
            </a:extLst>
          </p:cNvPr>
          <p:cNvPicPr>
            <a:picLocks noChangeAspect="1"/>
          </p:cNvPicPr>
          <p:nvPr/>
        </p:nvPicPr>
        <p:blipFill>
          <a:blip r:embed="rId2"/>
          <a:stretch>
            <a:fillRect/>
          </a:stretch>
        </p:blipFill>
        <p:spPr>
          <a:xfrm>
            <a:off x="9123253" y="1750666"/>
            <a:ext cx="2513660" cy="3499923"/>
          </a:xfrm>
          <a:prstGeom prst="rect">
            <a:avLst/>
          </a:prstGeom>
        </p:spPr>
      </p:pic>
    </p:spTree>
    <p:extLst>
      <p:ext uri="{BB962C8B-B14F-4D97-AF65-F5344CB8AC3E}">
        <p14:creationId xmlns:p14="http://schemas.microsoft.com/office/powerpoint/2010/main" val="2566537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bwMode="auto">
          <a:xfrm>
            <a:off x="1409699" y="233695"/>
            <a:ext cx="9671255"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a:r>
              <a:rPr lang="en-US" sz="2800" dirty="0"/>
              <a:t>Simple FMEA,  Generated from  Configurable System  Pattern</a:t>
            </a:r>
            <a:endParaRPr lang="en-US" sz="7200" dirty="0"/>
          </a:p>
        </p:txBody>
      </p:sp>
      <p:graphicFrame>
        <p:nvGraphicFramePr>
          <p:cNvPr id="2" name="Table 1"/>
          <p:cNvGraphicFramePr>
            <a:graphicFrameLocks noGrp="1"/>
          </p:cNvGraphicFramePr>
          <p:nvPr>
            <p:extLst>
              <p:ext uri="{D42A27DB-BD31-4B8C-83A1-F6EECF244321}">
                <p14:modId xmlns:p14="http://schemas.microsoft.com/office/powerpoint/2010/main" val="2912591432"/>
              </p:ext>
            </p:extLst>
          </p:nvPr>
        </p:nvGraphicFramePr>
        <p:xfrm>
          <a:off x="890589" y="1376694"/>
          <a:ext cx="10548937" cy="4414505"/>
        </p:xfrm>
        <a:graphic>
          <a:graphicData uri="http://schemas.openxmlformats.org/drawingml/2006/table">
            <a:tbl>
              <a:tblPr firstRow="1" bandRow="1">
                <a:tableStyleId>{5C22544A-7EE6-4342-B048-85BDC9FD1C3A}</a:tableStyleId>
              </a:tblPr>
              <a:tblGrid>
                <a:gridCol w="1504234">
                  <a:extLst>
                    <a:ext uri="{9D8B030D-6E8A-4147-A177-3AD203B41FA5}">
                      <a16:colId xmlns:a16="http://schemas.microsoft.com/office/drawing/2014/main" val="20000"/>
                    </a:ext>
                  </a:extLst>
                </a:gridCol>
                <a:gridCol w="1177052">
                  <a:extLst>
                    <a:ext uri="{9D8B030D-6E8A-4147-A177-3AD203B41FA5}">
                      <a16:colId xmlns:a16="http://schemas.microsoft.com/office/drawing/2014/main" val="20001"/>
                    </a:ext>
                  </a:extLst>
                </a:gridCol>
                <a:gridCol w="1023029">
                  <a:extLst>
                    <a:ext uri="{9D8B030D-6E8A-4147-A177-3AD203B41FA5}">
                      <a16:colId xmlns:a16="http://schemas.microsoft.com/office/drawing/2014/main" val="20002"/>
                    </a:ext>
                  </a:extLst>
                </a:gridCol>
                <a:gridCol w="1800708">
                  <a:extLst>
                    <a:ext uri="{9D8B030D-6E8A-4147-A177-3AD203B41FA5}">
                      <a16:colId xmlns:a16="http://schemas.microsoft.com/office/drawing/2014/main" val="20003"/>
                    </a:ext>
                  </a:extLst>
                </a:gridCol>
                <a:gridCol w="1405363">
                  <a:extLst>
                    <a:ext uri="{9D8B030D-6E8A-4147-A177-3AD203B41FA5}">
                      <a16:colId xmlns:a16="http://schemas.microsoft.com/office/drawing/2014/main" val="20004"/>
                    </a:ext>
                  </a:extLst>
                </a:gridCol>
                <a:gridCol w="921543">
                  <a:extLst>
                    <a:ext uri="{9D8B030D-6E8A-4147-A177-3AD203B41FA5}">
                      <a16:colId xmlns:a16="http://schemas.microsoft.com/office/drawing/2014/main" val="20005"/>
                    </a:ext>
                  </a:extLst>
                </a:gridCol>
                <a:gridCol w="1423927">
                  <a:extLst>
                    <a:ext uri="{9D8B030D-6E8A-4147-A177-3AD203B41FA5}">
                      <a16:colId xmlns:a16="http://schemas.microsoft.com/office/drawing/2014/main" val="20006"/>
                    </a:ext>
                  </a:extLst>
                </a:gridCol>
                <a:gridCol w="1293081">
                  <a:extLst>
                    <a:ext uri="{9D8B030D-6E8A-4147-A177-3AD203B41FA5}">
                      <a16:colId xmlns:a16="http://schemas.microsoft.com/office/drawing/2014/main" val="20007"/>
                    </a:ext>
                  </a:extLst>
                </a:gridCol>
              </a:tblGrid>
              <a:tr h="951835">
                <a:tc>
                  <a:txBody>
                    <a:bodyPr/>
                    <a:lstStyle/>
                    <a:p>
                      <a:pPr algn="ctr"/>
                      <a:r>
                        <a:rPr lang="en-US" sz="1600" dirty="0">
                          <a:solidFill>
                            <a:schemeClr val="tx1"/>
                          </a:solidFill>
                        </a:rPr>
                        <a:t>Feature</a:t>
                      </a: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baseline="0" dirty="0">
                          <a:solidFill>
                            <a:schemeClr val="tx1"/>
                          </a:solidFill>
                        </a:rPr>
                        <a:t>Effect (Failure Impact)</a:t>
                      </a:r>
                      <a:endParaRPr lang="en-US" sz="1600" dirty="0">
                        <a:solidFill>
                          <a:schemeClr val="tx1"/>
                        </a:solidFill>
                      </a:endParaRP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a:solidFill>
                            <a:schemeClr val="tx1"/>
                          </a:solidFill>
                        </a:rPr>
                        <a:t>Severity</a:t>
                      </a: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a:solidFill>
                            <a:schemeClr val="tx1"/>
                          </a:solidFill>
                        </a:rPr>
                        <a:t>Functional</a:t>
                      </a:r>
                      <a:r>
                        <a:rPr lang="en-US" sz="1600" baseline="0" dirty="0">
                          <a:solidFill>
                            <a:schemeClr val="tx1"/>
                          </a:solidFill>
                        </a:rPr>
                        <a:t> Failure (Counter Requirement)</a:t>
                      </a:r>
                      <a:endParaRPr lang="en-US" sz="1600" dirty="0">
                        <a:solidFill>
                          <a:schemeClr val="tx1"/>
                        </a:solidFill>
                      </a:endParaRP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a:solidFill>
                            <a:schemeClr val="tx1"/>
                          </a:solidFill>
                        </a:rPr>
                        <a:t>Component</a:t>
                      </a: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a:solidFill>
                            <a:schemeClr val="tx1"/>
                          </a:solidFill>
                        </a:rPr>
                        <a:t>Failure Mode</a:t>
                      </a: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a:solidFill>
                            <a:schemeClr val="tx1"/>
                          </a:solidFill>
                        </a:rPr>
                        <a:t>Probability</a:t>
                      </a: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a:solidFill>
                            <a:schemeClr val="tx1"/>
                          </a:solidFill>
                        </a:rPr>
                        <a:t>Mitigation (Control)</a:t>
                      </a: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1075363">
                <a:tc>
                  <a:txBody>
                    <a:bodyPr/>
                    <a:lstStyle/>
                    <a:p>
                      <a:r>
                        <a:rPr lang="en-US" sz="1400" dirty="0">
                          <a:solidFill>
                            <a:schemeClr val="tx1"/>
                          </a:solidFill>
                        </a:rPr>
                        <a:t>Navigation Feature [GPS-based</a:t>
                      </a:r>
                      <a:r>
                        <a:rPr lang="en-US" sz="1400" baseline="0" dirty="0">
                          <a:solidFill>
                            <a:schemeClr val="tx1"/>
                          </a:solidFill>
                        </a:rPr>
                        <a:t> Location Sensing]</a:t>
                      </a:r>
                      <a:endParaRPr lang="en-US" sz="1400" dirty="0">
                        <a:solidFill>
                          <a:schemeClr val="tx1"/>
                        </a:solidFill>
                      </a:endParaRP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No</a:t>
                      </a:r>
                      <a:r>
                        <a:rPr lang="en-US" sz="1400" baseline="0" dirty="0">
                          <a:solidFill>
                            <a:schemeClr val="tx1"/>
                          </a:solidFill>
                        </a:rPr>
                        <a:t> Confidence in Displayed Position</a:t>
                      </a:r>
                      <a:endParaRPr lang="en-US" sz="1400" dirty="0">
                        <a:solidFill>
                          <a:schemeClr val="tx1"/>
                        </a:solidFill>
                      </a:endParaRP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Serious  (4)</a:t>
                      </a: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400" kern="1200" dirty="0">
                          <a:solidFill>
                            <a:schemeClr val="tx1"/>
                          </a:solidFill>
                          <a:latin typeface="+mn-lt"/>
                          <a:ea typeface="+mn-ea"/>
                          <a:cs typeface="+mn-cs"/>
                        </a:rPr>
                        <a:t>The system displays a location that is not accurate to 10 feet. </a:t>
                      </a: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Vehicle ECM</a:t>
                      </a: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Erratic ECM</a:t>
                      </a: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0.0015</a:t>
                      </a: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Nav</a:t>
                      </a:r>
                      <a:r>
                        <a:rPr lang="en-US" sz="1400" baseline="0" dirty="0">
                          <a:solidFill>
                            <a:schemeClr val="tx1"/>
                          </a:solidFill>
                        </a:rPr>
                        <a:t> Backup Mode: External Nav Module</a:t>
                      </a:r>
                      <a:endParaRPr lang="en-US" sz="1400" dirty="0">
                        <a:solidFill>
                          <a:schemeClr val="tx1"/>
                        </a:solidFill>
                      </a:endParaRP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11944">
                <a:tc>
                  <a:txBody>
                    <a:bodyPr/>
                    <a:lstStyle/>
                    <a:p>
                      <a:r>
                        <a:rPr lang="en-US" sz="1400" dirty="0">
                          <a:solidFill>
                            <a:schemeClr val="tx1"/>
                          </a:solidFill>
                        </a:rPr>
                        <a:t>Navigation Feature [GPS-based</a:t>
                      </a:r>
                      <a:r>
                        <a:rPr lang="en-US" sz="1400" baseline="0" dirty="0">
                          <a:solidFill>
                            <a:schemeClr val="tx1"/>
                          </a:solidFill>
                        </a:rPr>
                        <a:t> Location Sensing]</a:t>
                      </a:r>
                      <a:endParaRPr lang="en-US" sz="1400" dirty="0">
                        <a:solidFill>
                          <a:schemeClr val="tx1"/>
                        </a:solidFill>
                      </a:endParaRP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False Confidence in High Error Displayed</a:t>
                      </a:r>
                      <a:r>
                        <a:rPr lang="en-US" sz="1400" baseline="0" dirty="0">
                          <a:solidFill>
                            <a:schemeClr val="tx1"/>
                          </a:solidFill>
                        </a:rPr>
                        <a:t> </a:t>
                      </a:r>
                      <a:r>
                        <a:rPr lang="en-US" sz="1400" dirty="0">
                          <a:solidFill>
                            <a:schemeClr val="tx1"/>
                          </a:solidFill>
                        </a:rPr>
                        <a:t>Position</a:t>
                      </a: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Critical  (5)</a:t>
                      </a: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1125" indent="0" algn="l" defTabSz="914400" rtl="0" eaLnBrk="1" fontAlgn="t" latinLnBrk="0" hangingPunct="1"/>
                      <a:r>
                        <a:rPr lang="en-US" sz="1400" kern="1200" dirty="0">
                          <a:solidFill>
                            <a:schemeClr val="tx1"/>
                          </a:solidFill>
                          <a:latin typeface="+mn-lt"/>
                          <a:ea typeface="+mn-ea"/>
                          <a:cs typeface="+mn-cs"/>
                        </a:rPr>
                        <a:t>The system displays a location confidence indicator that is not correct.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Vehicle</a:t>
                      </a:r>
                      <a:r>
                        <a:rPr lang="en-US" sz="1400" baseline="0" dirty="0">
                          <a:solidFill>
                            <a:schemeClr val="tx1"/>
                          </a:solidFill>
                        </a:rPr>
                        <a:t> ECM</a:t>
                      </a:r>
                      <a:endParaRPr lang="en-US" sz="1400" dirty="0">
                        <a:solidFill>
                          <a:schemeClr val="tx1"/>
                        </a:solidFill>
                      </a:endParaRP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Erratic ECM</a:t>
                      </a: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0.0015</a:t>
                      </a: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None</a:t>
                      </a: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75363">
                <a:tc>
                  <a:txBody>
                    <a:bodyPr/>
                    <a:lstStyle/>
                    <a:p>
                      <a:r>
                        <a:rPr lang="en-US" sz="1400" dirty="0">
                          <a:solidFill>
                            <a:schemeClr val="tx1"/>
                          </a:solidFill>
                        </a:rPr>
                        <a:t>Navigation Feature [GPS-based</a:t>
                      </a:r>
                      <a:r>
                        <a:rPr lang="en-US" sz="1400" baseline="0" dirty="0">
                          <a:solidFill>
                            <a:schemeClr val="tx1"/>
                          </a:solidFill>
                        </a:rPr>
                        <a:t> Location Sensing]</a:t>
                      </a:r>
                      <a:endParaRPr lang="en-US" sz="1400" dirty="0">
                        <a:solidFill>
                          <a:schemeClr val="tx1"/>
                        </a:solidFill>
                      </a:endParaRP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No</a:t>
                      </a:r>
                      <a:r>
                        <a:rPr lang="en-US" sz="1400" baseline="0" dirty="0">
                          <a:solidFill>
                            <a:schemeClr val="tx1"/>
                          </a:solidFill>
                        </a:rPr>
                        <a:t> Displayed Location</a:t>
                      </a:r>
                      <a:endParaRPr lang="en-US" sz="1400" dirty="0">
                        <a:solidFill>
                          <a:schemeClr val="tx1"/>
                        </a:solidFill>
                      </a:endParaRP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Serious </a:t>
                      </a:r>
                      <a:r>
                        <a:rPr lang="en-US" sz="1400" baseline="0" dirty="0">
                          <a:solidFill>
                            <a:schemeClr val="tx1"/>
                          </a:solidFill>
                        </a:rPr>
                        <a:t>(4)</a:t>
                      </a:r>
                      <a:endParaRPr lang="en-US" sz="1400" dirty="0">
                        <a:solidFill>
                          <a:schemeClr val="tx1"/>
                        </a:solidFill>
                      </a:endParaRP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The system does not display the graphic map presentation.</a:t>
                      </a: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Panel</a:t>
                      </a:r>
                      <a:r>
                        <a:rPr lang="en-US" sz="1400" baseline="0" dirty="0">
                          <a:solidFill>
                            <a:schemeClr val="tx1"/>
                          </a:solidFill>
                        </a:rPr>
                        <a:t> Display</a:t>
                      </a:r>
                      <a:endParaRPr lang="en-US" sz="1400" dirty="0">
                        <a:solidFill>
                          <a:schemeClr val="tx1"/>
                        </a:solidFill>
                      </a:endParaRP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Fractured</a:t>
                      </a:r>
                      <a:r>
                        <a:rPr lang="en-US" sz="1400" baseline="0" dirty="0">
                          <a:solidFill>
                            <a:schemeClr val="tx1"/>
                          </a:solidFill>
                        </a:rPr>
                        <a:t> Display</a:t>
                      </a:r>
                      <a:endParaRPr lang="en-US" sz="1400" dirty="0">
                        <a:solidFill>
                          <a:schemeClr val="tx1"/>
                        </a:solidFill>
                      </a:endParaRP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0.0003</a:t>
                      </a: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Nav</a:t>
                      </a:r>
                      <a:r>
                        <a:rPr lang="en-US" sz="1400" baseline="0" dirty="0">
                          <a:solidFill>
                            <a:schemeClr val="tx1"/>
                          </a:solidFill>
                        </a:rPr>
                        <a:t> Backup Mode: External Nav Module</a:t>
                      </a:r>
                      <a:endParaRPr lang="en-US" sz="1400" dirty="0">
                        <a:solidFill>
                          <a:schemeClr val="tx1"/>
                        </a:solidFill>
                      </a:endParaRPr>
                    </a:p>
                  </a:txBody>
                  <a:tcPr marL="91442" marR="91442"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Slide Number Placeholder 3">
            <a:extLst>
              <a:ext uri="{FF2B5EF4-FFF2-40B4-BE49-F238E27FC236}">
                <a16:creationId xmlns:a16="http://schemas.microsoft.com/office/drawing/2014/main" id="{EAB11498-FB7E-4E10-8C43-D95DE17AA9B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D9EA85-5AC5-47C4-BD16-1F9FA74B8F49}" type="slidenum">
              <a:rPr lang="en-US" smtClean="0">
                <a:solidFill>
                  <a:prstClr val="black">
                    <a:tint val="75000"/>
                  </a:prstClr>
                </a:solidFill>
                <a:latin typeface="Calibri" panose="020F0502020204030204"/>
              </a:rPr>
              <a:pPr/>
              <a:t>21</a:t>
            </a:fld>
            <a:endParaRPr lang="en-US" dirty="0">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1AA6D166-1759-4CC2-C996-55FBB585F098}"/>
              </a:ext>
            </a:extLst>
          </p:cNvPr>
          <p:cNvSpPr txBox="1"/>
          <p:nvPr/>
        </p:nvSpPr>
        <p:spPr>
          <a:xfrm>
            <a:off x="483623" y="5966813"/>
            <a:ext cx="11523406" cy="369332"/>
          </a:xfrm>
          <a:prstGeom prst="rect">
            <a:avLst/>
          </a:prstGeom>
          <a:noFill/>
        </p:spPr>
        <p:txBody>
          <a:bodyPr wrap="square">
            <a:spAutoFit/>
          </a:bodyPr>
          <a:lstStyle/>
          <a:p>
            <a:r>
              <a:rPr lang="en-US" dirty="0">
                <a:hlinkClick r:id="rId2"/>
              </a:rPr>
              <a:t>https://www.omgwiki.org/MBSE/lib/exe/fetch.php?media=mbse:patterns:pbse_tutorial_glrc_2016_v1.7.4.pdf</a:t>
            </a:r>
            <a:r>
              <a:rPr lang="en-US" dirty="0"/>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FA546-4597-2B5E-4995-444EA06A961A}"/>
              </a:ext>
            </a:extLst>
          </p:cNvPr>
          <p:cNvSpPr>
            <a:spLocks noGrp="1"/>
          </p:cNvSpPr>
          <p:nvPr>
            <p:ph type="title"/>
          </p:nvPr>
        </p:nvSpPr>
        <p:spPr>
          <a:xfrm>
            <a:off x="838200" y="0"/>
            <a:ext cx="10515600" cy="752475"/>
          </a:xfrm>
        </p:spPr>
        <p:txBody>
          <a:bodyPr/>
          <a:lstStyle/>
          <a:p>
            <a:r>
              <a:rPr lang="en-US" dirty="0"/>
              <a:t>To find out more about integrated FMECA </a:t>
            </a:r>
          </a:p>
        </p:txBody>
      </p:sp>
      <p:pic>
        <p:nvPicPr>
          <p:cNvPr id="6" name="Picture 5">
            <a:extLst>
              <a:ext uri="{FF2B5EF4-FFF2-40B4-BE49-F238E27FC236}">
                <a16:creationId xmlns:a16="http://schemas.microsoft.com/office/drawing/2014/main" id="{0E8F13AC-5F5A-C31D-98B0-18B36AA443E2}"/>
              </a:ext>
            </a:extLst>
          </p:cNvPr>
          <p:cNvPicPr>
            <a:picLocks noChangeAspect="1"/>
          </p:cNvPicPr>
          <p:nvPr/>
        </p:nvPicPr>
        <p:blipFill rotWithShape="1">
          <a:blip r:embed="rId2"/>
          <a:srcRect l="22749" t="15852" r="24251" b="13036"/>
          <a:stretch/>
        </p:blipFill>
        <p:spPr>
          <a:xfrm>
            <a:off x="91440" y="2019541"/>
            <a:ext cx="6410960" cy="4838460"/>
          </a:xfrm>
          <a:prstGeom prst="rect">
            <a:avLst/>
          </a:prstGeom>
          <a:ln w="28575">
            <a:solidFill>
              <a:schemeClr val="tx1"/>
            </a:solidFill>
          </a:ln>
        </p:spPr>
      </p:pic>
      <p:sp>
        <p:nvSpPr>
          <p:cNvPr id="8" name="TextBox 7">
            <a:extLst>
              <a:ext uri="{FF2B5EF4-FFF2-40B4-BE49-F238E27FC236}">
                <a16:creationId xmlns:a16="http://schemas.microsoft.com/office/drawing/2014/main" id="{73903DB8-9A0A-53BF-7763-5DD192BBAA1C}"/>
              </a:ext>
            </a:extLst>
          </p:cNvPr>
          <p:cNvSpPr txBox="1"/>
          <p:nvPr/>
        </p:nvSpPr>
        <p:spPr>
          <a:xfrm>
            <a:off x="91441" y="963393"/>
            <a:ext cx="12100560" cy="369332"/>
          </a:xfrm>
          <a:prstGeom prst="rect">
            <a:avLst/>
          </a:prstGeom>
          <a:noFill/>
        </p:spPr>
        <p:txBody>
          <a:bodyPr wrap="square">
            <a:spAutoFit/>
          </a:bodyPr>
          <a:lstStyle/>
          <a:p>
            <a:r>
              <a:rPr lang="en-US" dirty="0">
                <a:hlinkClick r:id="rId3"/>
              </a:rPr>
              <a:t>https://www.omgwiki.org/MBSE/lib/exe/fetch.php?media=mbse:patterns:improving_failure_analysis_using_mbse_v1.3.2.pdf</a:t>
            </a:r>
            <a:r>
              <a:rPr lang="en-US" dirty="0"/>
              <a:t> </a:t>
            </a:r>
          </a:p>
        </p:txBody>
      </p:sp>
      <p:pic>
        <p:nvPicPr>
          <p:cNvPr id="10" name="Picture 9">
            <a:extLst>
              <a:ext uri="{FF2B5EF4-FFF2-40B4-BE49-F238E27FC236}">
                <a16:creationId xmlns:a16="http://schemas.microsoft.com/office/drawing/2014/main" id="{8EA340A4-E4B9-CA46-542A-2DC42C42E816}"/>
              </a:ext>
            </a:extLst>
          </p:cNvPr>
          <p:cNvPicPr>
            <a:picLocks noChangeAspect="1"/>
          </p:cNvPicPr>
          <p:nvPr/>
        </p:nvPicPr>
        <p:blipFill rotWithShape="1">
          <a:blip r:embed="rId4"/>
          <a:srcRect l="30296" t="23503" r="31267" b="11259"/>
          <a:stretch/>
        </p:blipFill>
        <p:spPr>
          <a:xfrm>
            <a:off x="7010400" y="1977727"/>
            <a:ext cx="5090160" cy="4859953"/>
          </a:xfrm>
          <a:prstGeom prst="rect">
            <a:avLst/>
          </a:prstGeom>
          <a:ln w="28575">
            <a:solidFill>
              <a:schemeClr val="tx1"/>
            </a:solidFill>
          </a:ln>
        </p:spPr>
      </p:pic>
      <p:sp>
        <p:nvSpPr>
          <p:cNvPr id="4" name="Slide Number Placeholder 3">
            <a:extLst>
              <a:ext uri="{FF2B5EF4-FFF2-40B4-BE49-F238E27FC236}">
                <a16:creationId xmlns:a16="http://schemas.microsoft.com/office/drawing/2014/main" id="{1C7611DB-894F-DFEF-3F4C-0A9C6A46E02E}"/>
              </a:ext>
            </a:extLst>
          </p:cNvPr>
          <p:cNvSpPr>
            <a:spLocks noGrp="1"/>
          </p:cNvSpPr>
          <p:nvPr>
            <p:ph type="sldNum" sz="quarter" idx="12"/>
          </p:nvPr>
        </p:nvSpPr>
        <p:spPr>
          <a:xfrm>
            <a:off x="9291320" y="6356350"/>
            <a:ext cx="2743200" cy="365125"/>
          </a:xfrm>
        </p:spPr>
        <p:txBody>
          <a:bodyPr/>
          <a:lstStyle/>
          <a:p>
            <a:fld id="{D4D4717B-7BF0-4D49-8207-B5B09A69338B}" type="slidenum">
              <a:rPr lang="en-US" smtClean="0"/>
              <a:t>22</a:t>
            </a:fld>
            <a:endParaRPr lang="en-US" dirty="0"/>
          </a:p>
        </p:txBody>
      </p:sp>
    </p:spTree>
    <p:extLst>
      <p:ext uri="{BB962C8B-B14F-4D97-AF65-F5344CB8AC3E}">
        <p14:creationId xmlns:p14="http://schemas.microsoft.com/office/powerpoint/2010/main" val="2532482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6F66B-E8B6-46C8-972C-BB693BA818EB}"/>
              </a:ext>
            </a:extLst>
          </p:cNvPr>
          <p:cNvSpPr>
            <a:spLocks noGrp="1"/>
          </p:cNvSpPr>
          <p:nvPr>
            <p:ph type="title"/>
          </p:nvPr>
        </p:nvSpPr>
        <p:spPr>
          <a:xfrm>
            <a:off x="350982" y="48920"/>
            <a:ext cx="11480800" cy="632117"/>
          </a:xfrm>
        </p:spPr>
        <p:txBody>
          <a:bodyPr>
            <a:normAutofit fontScale="90000"/>
          </a:bodyPr>
          <a:lstStyle/>
          <a:p>
            <a:r>
              <a:rPr lang="en-US" dirty="0"/>
              <a:t>S*Patterns are Configurable MBSE Models of Families</a:t>
            </a:r>
          </a:p>
        </p:txBody>
      </p:sp>
      <p:sp>
        <p:nvSpPr>
          <p:cNvPr id="3" name="Content Placeholder 2">
            <a:extLst>
              <a:ext uri="{FF2B5EF4-FFF2-40B4-BE49-F238E27FC236}">
                <a16:creationId xmlns:a16="http://schemas.microsoft.com/office/drawing/2014/main" id="{91420445-8EE0-4920-83C3-3CF956B3B9BB}"/>
              </a:ext>
            </a:extLst>
          </p:cNvPr>
          <p:cNvSpPr>
            <a:spLocks noGrp="1"/>
          </p:cNvSpPr>
          <p:nvPr>
            <p:ph idx="1"/>
          </p:nvPr>
        </p:nvSpPr>
        <p:spPr>
          <a:xfrm>
            <a:off x="350982" y="729957"/>
            <a:ext cx="11480800" cy="2379520"/>
          </a:xfrm>
        </p:spPr>
        <p:txBody>
          <a:bodyPr>
            <a:normAutofit fontScale="85000" lnSpcReduction="20000"/>
          </a:bodyPr>
          <a:lstStyle/>
          <a:p>
            <a:r>
              <a:rPr lang="en-US" sz="2400" u="sng" dirty="0"/>
              <a:t>S*Patterns </a:t>
            </a:r>
            <a:r>
              <a:rPr lang="en-US" sz="2400" dirty="0"/>
              <a:t>are configurable </a:t>
            </a:r>
            <a:r>
              <a:rPr lang="en-US" sz="2400" u="sng" dirty="0"/>
              <a:t>S*Models</a:t>
            </a:r>
            <a:r>
              <a:rPr lang="en-US" sz="2400" dirty="0"/>
              <a:t> of generalized systems or system families.</a:t>
            </a:r>
          </a:p>
          <a:p>
            <a:r>
              <a:rPr lang="en-US" sz="2400" dirty="0"/>
              <a:t>They are intended to be re-configurable, re-usable, and accumulate learning.</a:t>
            </a:r>
          </a:p>
          <a:p>
            <a:r>
              <a:rPr lang="en-US" sz="2400" dirty="0"/>
              <a:t>They are often patterns of “whole systems”, as opposed to components.</a:t>
            </a:r>
          </a:p>
          <a:p>
            <a:r>
              <a:rPr lang="en-US" sz="2400" dirty="0"/>
              <a:t>They are model-based patterns (there is a long history of other patterns).</a:t>
            </a:r>
          </a:p>
          <a:p>
            <a:r>
              <a:rPr lang="en-US" sz="2400" dirty="0"/>
              <a:t>As S*Models, they are based on the S*Metamodel. </a:t>
            </a:r>
          </a:p>
          <a:p>
            <a:r>
              <a:rPr lang="en-US" sz="2400" dirty="0"/>
              <a:t>Closely related to:  Models of Product Platforms, Architectural Frameworks, Ontologies, Configurable Product Line Engineering Models, Domain Specific Modeling Languages </a:t>
            </a:r>
          </a:p>
        </p:txBody>
      </p:sp>
      <p:sp>
        <p:nvSpPr>
          <p:cNvPr id="4" name="Slide Number Placeholder 3">
            <a:extLst>
              <a:ext uri="{FF2B5EF4-FFF2-40B4-BE49-F238E27FC236}">
                <a16:creationId xmlns:a16="http://schemas.microsoft.com/office/drawing/2014/main" id="{71E0EEC1-441E-44F3-904D-D14B78079307}"/>
              </a:ext>
            </a:extLst>
          </p:cNvPr>
          <p:cNvSpPr>
            <a:spLocks noGrp="1"/>
          </p:cNvSpPr>
          <p:nvPr>
            <p:ph type="sldNum" sz="quarter" idx="12"/>
          </p:nvPr>
        </p:nvSpPr>
        <p:spPr>
          <a:xfrm>
            <a:off x="9200536" y="6261983"/>
            <a:ext cx="2743200" cy="365125"/>
          </a:xfrm>
        </p:spPr>
        <p:txBody>
          <a:bodyPr/>
          <a:lstStyle/>
          <a:p>
            <a:fld id="{76D2D978-F1D3-4733-99F9-887DDBCE3169}" type="slidenum">
              <a:rPr lang="en-US" smtClean="0"/>
              <a:t>23</a:t>
            </a:fld>
            <a:endParaRPr lang="en-US" dirty="0"/>
          </a:p>
        </p:txBody>
      </p:sp>
      <p:grpSp>
        <p:nvGrpSpPr>
          <p:cNvPr id="20" name="Group 19">
            <a:extLst>
              <a:ext uri="{FF2B5EF4-FFF2-40B4-BE49-F238E27FC236}">
                <a16:creationId xmlns:a16="http://schemas.microsoft.com/office/drawing/2014/main" id="{1668323A-49C0-8DA8-72A0-DEFF32BBFCDC}"/>
              </a:ext>
            </a:extLst>
          </p:cNvPr>
          <p:cNvGrpSpPr/>
          <p:nvPr/>
        </p:nvGrpSpPr>
        <p:grpSpPr>
          <a:xfrm>
            <a:off x="784456" y="3142909"/>
            <a:ext cx="9991716" cy="3761374"/>
            <a:chOff x="784456" y="3142909"/>
            <a:chExt cx="9991716" cy="3761374"/>
          </a:xfrm>
        </p:grpSpPr>
        <p:pic>
          <p:nvPicPr>
            <p:cNvPr id="5" name="Picture 4">
              <a:extLst>
                <a:ext uri="{FF2B5EF4-FFF2-40B4-BE49-F238E27FC236}">
                  <a16:creationId xmlns:a16="http://schemas.microsoft.com/office/drawing/2014/main" id="{E4311E4A-E799-4756-8F01-70067A3C1AB3}"/>
                </a:ext>
              </a:extLst>
            </p:cNvPr>
            <p:cNvPicPr>
              <a:picLocks noChangeAspect="1"/>
            </p:cNvPicPr>
            <p:nvPr/>
          </p:nvPicPr>
          <p:blipFill>
            <a:blip r:embed="rId2"/>
            <a:stretch>
              <a:fillRect/>
            </a:stretch>
          </p:blipFill>
          <p:spPr>
            <a:xfrm>
              <a:off x="784456" y="3142909"/>
              <a:ext cx="9991716" cy="3085642"/>
            </a:xfrm>
            <a:prstGeom prst="rect">
              <a:avLst/>
            </a:prstGeom>
          </p:spPr>
        </p:pic>
        <p:pic>
          <p:nvPicPr>
            <p:cNvPr id="9" name="Picture 8" descr="http://www.area-ambulance.org/Ambulance%20Angle%20View.jpg">
              <a:extLst>
                <a:ext uri="{FF2B5EF4-FFF2-40B4-BE49-F238E27FC236}">
                  <a16:creationId xmlns:a16="http://schemas.microsoft.com/office/drawing/2014/main" id="{CC64F5E1-137F-45B1-8A3C-8908AAEB1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7403" y="6228551"/>
              <a:ext cx="983998" cy="629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http://www.navistardefense.com/vgn-ext-templating/navistar-defense/assets/images/spinneroony/maxxpro_mrap/maxxpro_mrap_0.png">
              <a:extLst>
                <a:ext uri="{FF2B5EF4-FFF2-40B4-BE49-F238E27FC236}">
                  <a16:creationId xmlns:a16="http://schemas.microsoft.com/office/drawing/2014/main" id="{BF2AD1DB-6D6D-6ACB-C562-B089EE324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3282" y="6126423"/>
              <a:ext cx="1300945" cy="77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2" descr="http://images-en.busytrade.com/9006880020000200/Foton-6x4-Cement-Truck.jpg">
              <a:extLst>
                <a:ext uri="{FF2B5EF4-FFF2-40B4-BE49-F238E27FC236}">
                  <a16:creationId xmlns:a16="http://schemas.microsoft.com/office/drawing/2014/main" id="{6C259465-06B8-27C0-59E7-5416C14329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7" b="24131"/>
            <a:stretch/>
          </p:blipFill>
          <p:spPr bwMode="auto">
            <a:xfrm>
              <a:off x="5311942" y="6209870"/>
              <a:ext cx="1241195" cy="69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4CC94292-A4B2-8780-3319-CA3C61859276}"/>
                </a:ext>
              </a:extLst>
            </p:cNvPr>
            <p:cNvCxnSpPr>
              <a:stCxn id="9" idx="0"/>
            </p:cNvCxnSpPr>
            <p:nvPr/>
          </p:nvCxnSpPr>
          <p:spPr>
            <a:xfrm flipV="1">
              <a:off x="3089402" y="5830529"/>
              <a:ext cx="491999" cy="3980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D2D1F5-F7D3-2515-69AF-068D6CAB2E4E}"/>
                </a:ext>
              </a:extLst>
            </p:cNvPr>
            <p:cNvCxnSpPr>
              <a:cxnSpLocks/>
              <a:stCxn id="5" idx="2"/>
            </p:cNvCxnSpPr>
            <p:nvPr/>
          </p:nvCxnSpPr>
          <p:spPr>
            <a:xfrm flipH="1" flipV="1">
              <a:off x="5125563" y="5830529"/>
              <a:ext cx="654751" cy="3980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A3367D5-D88D-BACB-A2F7-1F05C342C817}"/>
                </a:ext>
              </a:extLst>
            </p:cNvPr>
            <p:cNvCxnSpPr>
              <a:cxnSpLocks/>
            </p:cNvCxnSpPr>
            <p:nvPr/>
          </p:nvCxnSpPr>
          <p:spPr>
            <a:xfrm flipH="1" flipV="1">
              <a:off x="4352740" y="5830529"/>
              <a:ext cx="118539" cy="431454"/>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5277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04C33-4F70-6FEF-8F09-2D8675B51D8B}"/>
              </a:ext>
            </a:extLst>
          </p:cNvPr>
          <p:cNvSpPr>
            <a:spLocks noGrp="1"/>
          </p:cNvSpPr>
          <p:nvPr>
            <p:ph type="title"/>
          </p:nvPr>
        </p:nvSpPr>
        <p:spPr>
          <a:xfrm>
            <a:off x="3499668" y="814951"/>
            <a:ext cx="5129534" cy="667262"/>
          </a:xfrm>
        </p:spPr>
        <p:txBody>
          <a:bodyPr>
            <a:noAutofit/>
          </a:bodyPr>
          <a:lstStyle/>
          <a:p>
            <a:pPr algn="ctr"/>
            <a:r>
              <a:rPr lang="en-US" sz="3600" dirty="0"/>
              <a:t>S*Pattern Configuration:  Driven from Feature Space</a:t>
            </a:r>
          </a:p>
        </p:txBody>
      </p:sp>
      <p:sp>
        <p:nvSpPr>
          <p:cNvPr id="3" name="Content Placeholder 2">
            <a:extLst>
              <a:ext uri="{FF2B5EF4-FFF2-40B4-BE49-F238E27FC236}">
                <a16:creationId xmlns:a16="http://schemas.microsoft.com/office/drawing/2014/main" id="{FB80CBE2-AE1F-2E94-B60A-28F9FFD34462}"/>
              </a:ext>
            </a:extLst>
          </p:cNvPr>
          <p:cNvSpPr>
            <a:spLocks noGrp="1"/>
          </p:cNvSpPr>
          <p:nvPr>
            <p:ph idx="1"/>
          </p:nvPr>
        </p:nvSpPr>
        <p:spPr>
          <a:xfrm>
            <a:off x="454741" y="2484821"/>
            <a:ext cx="11550445" cy="4351338"/>
          </a:xfrm>
        </p:spPr>
        <p:txBody>
          <a:bodyPr>
            <a:normAutofit lnSpcReduction="10000"/>
          </a:bodyPr>
          <a:lstStyle/>
          <a:p>
            <a:r>
              <a:rPr lang="en-US" dirty="0"/>
              <a:t>Engineers and other subject matter experts are familiar with extensive lists of detail configuration variables at many levels:</a:t>
            </a:r>
          </a:p>
          <a:p>
            <a:pPr lvl="1"/>
            <a:r>
              <a:rPr lang="en-US" dirty="0"/>
              <a:t>holistic system capability options</a:t>
            </a:r>
          </a:p>
          <a:p>
            <a:pPr lvl="1"/>
            <a:r>
              <a:rPr lang="en-US" dirty="0"/>
              <a:t>large subsystem assemblies options</a:t>
            </a:r>
          </a:p>
          <a:p>
            <a:pPr lvl="1"/>
            <a:r>
              <a:rPr lang="en-US" dirty="0"/>
              <a:t>small hardware components choices</a:t>
            </a:r>
          </a:p>
          <a:p>
            <a:pPr lvl="1"/>
            <a:r>
              <a:rPr lang="en-US" dirty="0"/>
              <a:t>software component variations</a:t>
            </a:r>
          </a:p>
          <a:p>
            <a:pPr lvl="1"/>
            <a:r>
              <a:rPr lang="en-US" dirty="0"/>
              <a:t>configurable datasets, option switches, and other managed options</a:t>
            </a:r>
          </a:p>
          <a:p>
            <a:r>
              <a:rPr lang="en-US" dirty="0"/>
              <a:t>Most of these </a:t>
            </a:r>
            <a:r>
              <a:rPr lang="en-US" u="sng" dirty="0"/>
              <a:t>points of variation </a:t>
            </a:r>
            <a:r>
              <a:rPr lang="en-US" dirty="0"/>
              <a:t>tend to be in the more detailed level lists of numerous smaller elements.</a:t>
            </a:r>
          </a:p>
          <a:p>
            <a:r>
              <a:rPr lang="en-US" dirty="0"/>
              <a:t>Collectively, these choices roll up to overall capabilities visible to system stakeholders—those also vary accordingly, but are fewer in number.</a:t>
            </a:r>
          </a:p>
        </p:txBody>
      </p:sp>
      <p:sp>
        <p:nvSpPr>
          <p:cNvPr id="4" name="Slide Number Placeholder 3">
            <a:extLst>
              <a:ext uri="{FF2B5EF4-FFF2-40B4-BE49-F238E27FC236}">
                <a16:creationId xmlns:a16="http://schemas.microsoft.com/office/drawing/2014/main" id="{F7CEF4DD-2608-56E0-C0E3-7184E2059516}"/>
              </a:ext>
            </a:extLst>
          </p:cNvPr>
          <p:cNvSpPr>
            <a:spLocks noGrp="1"/>
          </p:cNvSpPr>
          <p:nvPr>
            <p:ph type="sldNum" sz="quarter" idx="12"/>
          </p:nvPr>
        </p:nvSpPr>
        <p:spPr/>
        <p:txBody>
          <a:bodyPr/>
          <a:lstStyle/>
          <a:p>
            <a:fld id="{D4D4717B-7BF0-4D49-8207-B5B09A69338B}" type="slidenum">
              <a:rPr lang="en-US" smtClean="0"/>
              <a:t>24</a:t>
            </a:fld>
            <a:endParaRPr lang="en-US" dirty="0"/>
          </a:p>
        </p:txBody>
      </p:sp>
      <p:pic>
        <p:nvPicPr>
          <p:cNvPr id="5" name="Picture 4">
            <a:extLst>
              <a:ext uri="{FF2B5EF4-FFF2-40B4-BE49-F238E27FC236}">
                <a16:creationId xmlns:a16="http://schemas.microsoft.com/office/drawing/2014/main" id="{C7B5E659-9B71-1856-EBD6-A857B2C0DAA5}"/>
              </a:ext>
            </a:extLst>
          </p:cNvPr>
          <p:cNvPicPr>
            <a:picLocks noChangeAspect="1"/>
          </p:cNvPicPr>
          <p:nvPr/>
        </p:nvPicPr>
        <p:blipFill>
          <a:blip r:embed="rId2"/>
          <a:stretch>
            <a:fillRect/>
          </a:stretch>
        </p:blipFill>
        <p:spPr>
          <a:xfrm>
            <a:off x="-2457" y="0"/>
            <a:ext cx="3565257" cy="2005781"/>
          </a:xfrm>
          <a:prstGeom prst="rect">
            <a:avLst/>
          </a:prstGeom>
        </p:spPr>
      </p:pic>
      <p:pic>
        <p:nvPicPr>
          <p:cNvPr id="7" name="Picture 6">
            <a:extLst>
              <a:ext uri="{FF2B5EF4-FFF2-40B4-BE49-F238E27FC236}">
                <a16:creationId xmlns:a16="http://schemas.microsoft.com/office/drawing/2014/main" id="{72BA84E5-8C28-6CBE-9E34-90A893E5EF07}"/>
              </a:ext>
            </a:extLst>
          </p:cNvPr>
          <p:cNvPicPr>
            <a:picLocks noChangeAspect="1"/>
          </p:cNvPicPr>
          <p:nvPr/>
        </p:nvPicPr>
        <p:blipFill rotWithShape="1">
          <a:blip r:embed="rId3"/>
          <a:srcRect b="12296"/>
          <a:stretch/>
        </p:blipFill>
        <p:spPr>
          <a:xfrm>
            <a:off x="8629368" y="0"/>
            <a:ext cx="3562632" cy="2197510"/>
          </a:xfrm>
          <a:prstGeom prst="rect">
            <a:avLst/>
          </a:prstGeom>
        </p:spPr>
      </p:pic>
    </p:spTree>
    <p:extLst>
      <p:ext uri="{BB962C8B-B14F-4D97-AF65-F5344CB8AC3E}">
        <p14:creationId xmlns:p14="http://schemas.microsoft.com/office/powerpoint/2010/main" val="1003531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04C33-4F70-6FEF-8F09-2D8675B51D8B}"/>
              </a:ext>
            </a:extLst>
          </p:cNvPr>
          <p:cNvSpPr>
            <a:spLocks noGrp="1"/>
          </p:cNvSpPr>
          <p:nvPr>
            <p:ph type="title"/>
          </p:nvPr>
        </p:nvSpPr>
        <p:spPr>
          <a:xfrm>
            <a:off x="3499668" y="814951"/>
            <a:ext cx="5129534" cy="667262"/>
          </a:xfrm>
        </p:spPr>
        <p:txBody>
          <a:bodyPr>
            <a:noAutofit/>
          </a:bodyPr>
          <a:lstStyle/>
          <a:p>
            <a:pPr algn="ctr"/>
            <a:r>
              <a:rPr lang="en-US" sz="3600" dirty="0"/>
              <a:t>S*Pattern Configuration:  </a:t>
            </a:r>
            <a:r>
              <a:rPr lang="en-US" sz="3600" i="1" u="sng" dirty="0"/>
              <a:t>Driven from Feature Space</a:t>
            </a:r>
          </a:p>
        </p:txBody>
      </p:sp>
      <p:sp>
        <p:nvSpPr>
          <p:cNvPr id="3" name="Content Placeholder 2">
            <a:extLst>
              <a:ext uri="{FF2B5EF4-FFF2-40B4-BE49-F238E27FC236}">
                <a16:creationId xmlns:a16="http://schemas.microsoft.com/office/drawing/2014/main" id="{FB80CBE2-AE1F-2E94-B60A-28F9FFD34462}"/>
              </a:ext>
            </a:extLst>
          </p:cNvPr>
          <p:cNvSpPr>
            <a:spLocks noGrp="1"/>
          </p:cNvSpPr>
          <p:nvPr>
            <p:ph idx="1"/>
          </p:nvPr>
        </p:nvSpPr>
        <p:spPr>
          <a:xfrm>
            <a:off x="-2457" y="1993672"/>
            <a:ext cx="12194457" cy="4864327"/>
          </a:xfrm>
        </p:spPr>
        <p:txBody>
          <a:bodyPr>
            <a:normAutofit fontScale="92500"/>
          </a:bodyPr>
          <a:lstStyle/>
          <a:p>
            <a:r>
              <a:rPr lang="en-US" dirty="0"/>
              <a:t>With that in mind, it can be somewhat surprising to realize that </a:t>
            </a:r>
            <a:r>
              <a:rPr lang="en-US" u="sng" dirty="0"/>
              <a:t>all configurability at any “level” is for Stakeholder Feature level reasons.</a:t>
            </a:r>
          </a:p>
          <a:p>
            <a:r>
              <a:rPr lang="en-US" b="1" u="sng" dirty="0"/>
              <a:t>Obvious question</a:t>
            </a:r>
            <a:r>
              <a:rPr lang="en-US" dirty="0"/>
              <a:t>: What about a small  component level variant that you say has no effect significant to any stakeholder? </a:t>
            </a:r>
          </a:p>
          <a:p>
            <a:pPr lvl="1"/>
            <a:r>
              <a:rPr lang="en-US" sz="2800" dirty="0"/>
              <a:t>Answer: We can eliminate that component option choice, and no one will care!</a:t>
            </a:r>
          </a:p>
          <a:p>
            <a:r>
              <a:rPr lang="en-US" b="1" u="sng" dirty="0"/>
              <a:t>Obvious objection</a:t>
            </a:r>
            <a:r>
              <a:rPr lang="en-US" dirty="0"/>
              <a:t>: But, what about option choices made to optimize supply chain robustness, or minor behaviors like minor parasitics (e.g., noise).</a:t>
            </a:r>
          </a:p>
          <a:p>
            <a:pPr lvl="1"/>
            <a:r>
              <a:rPr lang="en-US" sz="2800" dirty="0"/>
              <a:t>Answer: But you said that no stakeholder cared!</a:t>
            </a:r>
          </a:p>
          <a:p>
            <a:r>
              <a:rPr lang="en-US" b="1" u="sng" dirty="0"/>
              <a:t>Our point here</a:t>
            </a:r>
            <a:r>
              <a:rPr lang="en-US" dirty="0"/>
              <a:t>:  Stakeholder Feature Space is supposed to be large enough to cover the life cycle stakeholders who “count”, including production, support, shareholders, etc. </a:t>
            </a:r>
          </a:p>
          <a:p>
            <a:r>
              <a:rPr lang="en-US" b="1" u="sng" dirty="0"/>
              <a:t>Implied warning</a:t>
            </a:r>
            <a:r>
              <a:rPr lang="en-US" dirty="0"/>
              <a:t>: So, the term “non functional  requirement” can be misleading.</a:t>
            </a:r>
          </a:p>
        </p:txBody>
      </p:sp>
      <p:sp>
        <p:nvSpPr>
          <p:cNvPr id="4" name="Slide Number Placeholder 3">
            <a:extLst>
              <a:ext uri="{FF2B5EF4-FFF2-40B4-BE49-F238E27FC236}">
                <a16:creationId xmlns:a16="http://schemas.microsoft.com/office/drawing/2014/main" id="{F7CEF4DD-2608-56E0-C0E3-7184E2059516}"/>
              </a:ext>
            </a:extLst>
          </p:cNvPr>
          <p:cNvSpPr>
            <a:spLocks noGrp="1"/>
          </p:cNvSpPr>
          <p:nvPr>
            <p:ph type="sldNum" sz="quarter" idx="12"/>
          </p:nvPr>
        </p:nvSpPr>
        <p:spPr/>
        <p:txBody>
          <a:bodyPr/>
          <a:lstStyle/>
          <a:p>
            <a:fld id="{D4D4717B-7BF0-4D49-8207-B5B09A69338B}" type="slidenum">
              <a:rPr lang="en-US" smtClean="0"/>
              <a:t>25</a:t>
            </a:fld>
            <a:endParaRPr lang="en-US" dirty="0"/>
          </a:p>
        </p:txBody>
      </p:sp>
      <p:pic>
        <p:nvPicPr>
          <p:cNvPr id="5" name="Picture 4">
            <a:extLst>
              <a:ext uri="{FF2B5EF4-FFF2-40B4-BE49-F238E27FC236}">
                <a16:creationId xmlns:a16="http://schemas.microsoft.com/office/drawing/2014/main" id="{C7B5E659-9B71-1856-EBD6-A857B2C0DAA5}"/>
              </a:ext>
            </a:extLst>
          </p:cNvPr>
          <p:cNvPicPr>
            <a:picLocks noChangeAspect="1"/>
          </p:cNvPicPr>
          <p:nvPr/>
        </p:nvPicPr>
        <p:blipFill>
          <a:blip r:embed="rId2"/>
          <a:stretch>
            <a:fillRect/>
          </a:stretch>
        </p:blipFill>
        <p:spPr>
          <a:xfrm>
            <a:off x="-2457" y="0"/>
            <a:ext cx="3565257" cy="2005781"/>
          </a:xfrm>
          <a:prstGeom prst="rect">
            <a:avLst/>
          </a:prstGeom>
        </p:spPr>
      </p:pic>
      <p:pic>
        <p:nvPicPr>
          <p:cNvPr id="7" name="Picture 6">
            <a:extLst>
              <a:ext uri="{FF2B5EF4-FFF2-40B4-BE49-F238E27FC236}">
                <a16:creationId xmlns:a16="http://schemas.microsoft.com/office/drawing/2014/main" id="{72BA84E5-8C28-6CBE-9E34-90A893E5EF07}"/>
              </a:ext>
            </a:extLst>
          </p:cNvPr>
          <p:cNvPicPr>
            <a:picLocks noChangeAspect="1"/>
          </p:cNvPicPr>
          <p:nvPr/>
        </p:nvPicPr>
        <p:blipFill rotWithShape="1">
          <a:blip r:embed="rId3"/>
          <a:srcRect b="12296"/>
          <a:stretch/>
        </p:blipFill>
        <p:spPr>
          <a:xfrm>
            <a:off x="8959830" y="0"/>
            <a:ext cx="3232169" cy="1993673"/>
          </a:xfrm>
          <a:prstGeom prst="rect">
            <a:avLst/>
          </a:prstGeom>
        </p:spPr>
      </p:pic>
    </p:spTree>
    <p:extLst>
      <p:ext uri="{BB962C8B-B14F-4D97-AF65-F5344CB8AC3E}">
        <p14:creationId xmlns:p14="http://schemas.microsoft.com/office/powerpoint/2010/main" val="3697532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F17EB-1CFA-A25E-12EE-5F1301055A42}"/>
              </a:ext>
            </a:extLst>
          </p:cNvPr>
          <p:cNvSpPr>
            <a:spLocks noGrp="1"/>
          </p:cNvSpPr>
          <p:nvPr>
            <p:ph type="title"/>
          </p:nvPr>
        </p:nvSpPr>
        <p:spPr>
          <a:xfrm>
            <a:off x="192958" y="164865"/>
            <a:ext cx="11806083" cy="690331"/>
          </a:xfrm>
        </p:spPr>
        <p:txBody>
          <a:bodyPr>
            <a:normAutofit fontScale="90000"/>
          </a:bodyPr>
          <a:lstStyle/>
          <a:p>
            <a:pPr algn="ctr"/>
            <a:r>
              <a:rPr lang="en-US" dirty="0"/>
              <a:t>Propagation of configuration population is inherent to </a:t>
            </a:r>
            <a:br>
              <a:rPr lang="en-US" dirty="0"/>
            </a:br>
            <a:r>
              <a:rPr lang="en-US" dirty="0"/>
              <a:t>the nature of all engineered systems</a:t>
            </a:r>
          </a:p>
        </p:txBody>
      </p:sp>
      <p:sp>
        <p:nvSpPr>
          <p:cNvPr id="3" name="Content Placeholder 2">
            <a:extLst>
              <a:ext uri="{FF2B5EF4-FFF2-40B4-BE49-F238E27FC236}">
                <a16:creationId xmlns:a16="http://schemas.microsoft.com/office/drawing/2014/main" id="{6EA10BE3-0C68-487E-C5F0-CA91983199A7}"/>
              </a:ext>
            </a:extLst>
          </p:cNvPr>
          <p:cNvSpPr>
            <a:spLocks noGrp="1"/>
          </p:cNvSpPr>
          <p:nvPr>
            <p:ph idx="1"/>
          </p:nvPr>
        </p:nvSpPr>
        <p:spPr>
          <a:xfrm>
            <a:off x="0" y="1117563"/>
            <a:ext cx="6032740" cy="2327963"/>
          </a:xfrm>
        </p:spPr>
        <p:txBody>
          <a:bodyPr>
            <a:normAutofit lnSpcReduction="10000"/>
          </a:bodyPr>
          <a:lstStyle/>
          <a:p>
            <a:r>
              <a:rPr lang="en-US" sz="2600" dirty="0"/>
              <a:t>S*Feature Space drives configuration from a smaller set of (stakeholder based) degrees of freedom / points of variation.</a:t>
            </a:r>
          </a:p>
          <a:p>
            <a:r>
              <a:rPr lang="en-US" sz="2600" dirty="0"/>
              <a:t>Simplifies Product Line Engineering (PLE) model configuration rule-making and integrates PLE.</a:t>
            </a:r>
          </a:p>
        </p:txBody>
      </p:sp>
      <p:sp>
        <p:nvSpPr>
          <p:cNvPr id="4" name="Slide Number Placeholder 3">
            <a:extLst>
              <a:ext uri="{FF2B5EF4-FFF2-40B4-BE49-F238E27FC236}">
                <a16:creationId xmlns:a16="http://schemas.microsoft.com/office/drawing/2014/main" id="{893086E1-7958-A321-7DC1-A1CD4252D4EA}"/>
              </a:ext>
            </a:extLst>
          </p:cNvPr>
          <p:cNvSpPr>
            <a:spLocks noGrp="1"/>
          </p:cNvSpPr>
          <p:nvPr>
            <p:ph type="sldNum" sz="quarter" idx="12"/>
          </p:nvPr>
        </p:nvSpPr>
        <p:spPr>
          <a:xfrm>
            <a:off x="9269361" y="6294227"/>
            <a:ext cx="2743200" cy="365125"/>
          </a:xfrm>
        </p:spPr>
        <p:txBody>
          <a:bodyPr/>
          <a:lstStyle/>
          <a:p>
            <a:fld id="{D4D4717B-7BF0-4D49-8207-B5B09A69338B}" type="slidenum">
              <a:rPr lang="en-US" smtClean="0"/>
              <a:t>26</a:t>
            </a:fld>
            <a:endParaRPr lang="en-US" dirty="0"/>
          </a:p>
        </p:txBody>
      </p:sp>
      <p:pic>
        <p:nvPicPr>
          <p:cNvPr id="34" name="Picture 33">
            <a:extLst>
              <a:ext uri="{FF2B5EF4-FFF2-40B4-BE49-F238E27FC236}">
                <a16:creationId xmlns:a16="http://schemas.microsoft.com/office/drawing/2014/main" id="{6AE08A4D-C752-6BC7-36B6-91E5128429F1}"/>
              </a:ext>
            </a:extLst>
          </p:cNvPr>
          <p:cNvPicPr>
            <a:picLocks noChangeAspect="1"/>
          </p:cNvPicPr>
          <p:nvPr/>
        </p:nvPicPr>
        <p:blipFill>
          <a:blip r:embed="rId2"/>
          <a:stretch>
            <a:fillRect/>
          </a:stretch>
        </p:blipFill>
        <p:spPr>
          <a:xfrm>
            <a:off x="5866182" y="1340654"/>
            <a:ext cx="5682142" cy="5458621"/>
          </a:xfrm>
          <a:prstGeom prst="rect">
            <a:avLst/>
          </a:prstGeom>
        </p:spPr>
      </p:pic>
      <p:grpSp>
        <p:nvGrpSpPr>
          <p:cNvPr id="56" name="Group 55">
            <a:extLst>
              <a:ext uri="{FF2B5EF4-FFF2-40B4-BE49-F238E27FC236}">
                <a16:creationId xmlns:a16="http://schemas.microsoft.com/office/drawing/2014/main" id="{E83E3A07-747B-0633-5E98-FF6C2ACFCEC3}"/>
              </a:ext>
            </a:extLst>
          </p:cNvPr>
          <p:cNvGrpSpPr/>
          <p:nvPr/>
        </p:nvGrpSpPr>
        <p:grpSpPr>
          <a:xfrm>
            <a:off x="351300" y="3564521"/>
            <a:ext cx="5163582" cy="3234754"/>
            <a:chOff x="393291" y="3544914"/>
            <a:chExt cx="5163582" cy="3234754"/>
          </a:xfrm>
        </p:grpSpPr>
        <p:pic>
          <p:nvPicPr>
            <p:cNvPr id="35" name="Picture 34">
              <a:extLst>
                <a:ext uri="{FF2B5EF4-FFF2-40B4-BE49-F238E27FC236}">
                  <a16:creationId xmlns:a16="http://schemas.microsoft.com/office/drawing/2014/main" id="{8A65A67C-8431-3766-C953-5BB7F67CB185}"/>
                </a:ext>
              </a:extLst>
            </p:cNvPr>
            <p:cNvPicPr>
              <a:picLocks noChangeAspect="1"/>
            </p:cNvPicPr>
            <p:nvPr/>
          </p:nvPicPr>
          <p:blipFill rotWithShape="1">
            <a:blip r:embed="rId3"/>
            <a:srcRect b="12133"/>
            <a:stretch/>
          </p:blipFill>
          <p:spPr>
            <a:xfrm>
              <a:off x="393291" y="3588717"/>
              <a:ext cx="5163582" cy="3190951"/>
            </a:xfrm>
            <a:prstGeom prst="rect">
              <a:avLst/>
            </a:prstGeom>
          </p:spPr>
        </p:pic>
        <p:sp>
          <p:nvSpPr>
            <p:cNvPr id="37" name="Freeform: Shape 36">
              <a:extLst>
                <a:ext uri="{FF2B5EF4-FFF2-40B4-BE49-F238E27FC236}">
                  <a16:creationId xmlns:a16="http://schemas.microsoft.com/office/drawing/2014/main" id="{F5759AEE-A67A-6248-E0FD-B6779FB5BACF}"/>
                </a:ext>
              </a:extLst>
            </p:cNvPr>
            <p:cNvSpPr/>
            <p:nvPr/>
          </p:nvSpPr>
          <p:spPr>
            <a:xfrm>
              <a:off x="3577388" y="3544914"/>
              <a:ext cx="542662" cy="778611"/>
            </a:xfrm>
            <a:custGeom>
              <a:avLst/>
              <a:gdLst>
                <a:gd name="connsiteX0" fmla="*/ 0 w 542662"/>
                <a:gd name="connsiteY0" fmla="*/ 208340 h 778611"/>
                <a:gd name="connsiteX1" fmla="*/ 196645 w 542662"/>
                <a:gd name="connsiteY1" fmla="*/ 1863 h 778611"/>
                <a:gd name="connsiteX2" fmla="*/ 530942 w 542662"/>
                <a:gd name="connsiteY2" fmla="*/ 139514 h 778611"/>
                <a:gd name="connsiteX3" fmla="*/ 442452 w 542662"/>
                <a:gd name="connsiteY3" fmla="*/ 650792 h 778611"/>
                <a:gd name="connsiteX4" fmla="*/ 206478 w 542662"/>
                <a:gd name="connsiteY4" fmla="*/ 749114 h 778611"/>
                <a:gd name="connsiteX5" fmla="*/ 137652 w 542662"/>
                <a:gd name="connsiteY5" fmla="*/ 778611 h 77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662" h="778611">
                  <a:moveTo>
                    <a:pt x="0" y="208340"/>
                  </a:moveTo>
                  <a:cubicBezTo>
                    <a:pt x="54077" y="110837"/>
                    <a:pt x="108155" y="13334"/>
                    <a:pt x="196645" y="1863"/>
                  </a:cubicBezTo>
                  <a:cubicBezTo>
                    <a:pt x="285135" y="-9608"/>
                    <a:pt x="489974" y="31359"/>
                    <a:pt x="530942" y="139514"/>
                  </a:cubicBezTo>
                  <a:cubicBezTo>
                    <a:pt x="571910" y="247669"/>
                    <a:pt x="496529" y="549192"/>
                    <a:pt x="442452" y="650792"/>
                  </a:cubicBezTo>
                  <a:cubicBezTo>
                    <a:pt x="388375" y="752392"/>
                    <a:pt x="257278" y="727811"/>
                    <a:pt x="206478" y="749114"/>
                  </a:cubicBezTo>
                  <a:lnTo>
                    <a:pt x="137652" y="778611"/>
                  </a:lnTo>
                </a:path>
              </a:pathLst>
            </a:custGeom>
            <a:noFill/>
            <a:ln w="38100">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8" name="Freeform: Shape 37">
              <a:extLst>
                <a:ext uri="{FF2B5EF4-FFF2-40B4-BE49-F238E27FC236}">
                  <a16:creationId xmlns:a16="http://schemas.microsoft.com/office/drawing/2014/main" id="{B7F901A2-8789-8558-817E-2104B7CB3982}"/>
                </a:ext>
              </a:extLst>
            </p:cNvPr>
            <p:cNvSpPr/>
            <p:nvPr/>
          </p:nvSpPr>
          <p:spPr>
            <a:xfrm>
              <a:off x="3626549" y="4508856"/>
              <a:ext cx="707923" cy="175559"/>
            </a:xfrm>
            <a:custGeom>
              <a:avLst/>
              <a:gdLst>
                <a:gd name="connsiteX0" fmla="*/ 0 w 707923"/>
                <a:gd name="connsiteY0" fmla="*/ 60476 h 175559"/>
                <a:gd name="connsiteX1" fmla="*/ 226142 w 707923"/>
                <a:gd name="connsiteY1" fmla="*/ 168630 h 175559"/>
                <a:gd name="connsiteX2" fmla="*/ 530942 w 707923"/>
                <a:gd name="connsiteY2" fmla="*/ 148966 h 175559"/>
                <a:gd name="connsiteX3" fmla="*/ 678426 w 707923"/>
                <a:gd name="connsiteY3" fmla="*/ 21147 h 175559"/>
                <a:gd name="connsiteX4" fmla="*/ 707923 w 707923"/>
                <a:gd name="connsiteY4" fmla="*/ 1482 h 1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923" h="175559">
                  <a:moveTo>
                    <a:pt x="0" y="60476"/>
                  </a:moveTo>
                  <a:cubicBezTo>
                    <a:pt x="68826" y="107179"/>
                    <a:pt x="137652" y="153882"/>
                    <a:pt x="226142" y="168630"/>
                  </a:cubicBezTo>
                  <a:cubicBezTo>
                    <a:pt x="314632" y="183378"/>
                    <a:pt x="455561" y="173547"/>
                    <a:pt x="530942" y="148966"/>
                  </a:cubicBezTo>
                  <a:cubicBezTo>
                    <a:pt x="606323" y="124386"/>
                    <a:pt x="678426" y="21147"/>
                    <a:pt x="678426" y="21147"/>
                  </a:cubicBezTo>
                  <a:cubicBezTo>
                    <a:pt x="707923" y="-3434"/>
                    <a:pt x="707923" y="-976"/>
                    <a:pt x="707923" y="1482"/>
                  </a:cubicBezTo>
                </a:path>
              </a:pathLst>
            </a:custGeom>
            <a:noFill/>
            <a:ln w="38100">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6202156F-2F14-734C-7385-E60B7CB59DA3}"/>
                </a:ext>
              </a:extLst>
            </p:cNvPr>
            <p:cNvSpPr/>
            <p:nvPr/>
          </p:nvSpPr>
          <p:spPr>
            <a:xfrm>
              <a:off x="2967220" y="4559499"/>
              <a:ext cx="216878" cy="1229033"/>
            </a:xfrm>
            <a:custGeom>
              <a:avLst/>
              <a:gdLst>
                <a:gd name="connsiteX0" fmla="*/ 157884 w 216878"/>
                <a:gd name="connsiteY0" fmla="*/ 0 h 1229033"/>
                <a:gd name="connsiteX1" fmla="*/ 49729 w 216878"/>
                <a:gd name="connsiteY1" fmla="*/ 334297 h 1229033"/>
                <a:gd name="connsiteX2" fmla="*/ 568 w 216878"/>
                <a:gd name="connsiteY2" fmla="*/ 688258 h 1229033"/>
                <a:gd name="connsiteX3" fmla="*/ 79226 w 216878"/>
                <a:gd name="connsiteY3" fmla="*/ 1032387 h 1229033"/>
                <a:gd name="connsiteX4" fmla="*/ 216878 w 216878"/>
                <a:gd name="connsiteY4" fmla="*/ 1229033 h 1229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878" h="1229033">
                  <a:moveTo>
                    <a:pt x="157884" y="0"/>
                  </a:moveTo>
                  <a:cubicBezTo>
                    <a:pt x="116916" y="109793"/>
                    <a:pt x="75948" y="219587"/>
                    <a:pt x="49729" y="334297"/>
                  </a:cubicBezTo>
                  <a:cubicBezTo>
                    <a:pt x="23510" y="449007"/>
                    <a:pt x="-4348" y="571910"/>
                    <a:pt x="568" y="688258"/>
                  </a:cubicBezTo>
                  <a:cubicBezTo>
                    <a:pt x="5484" y="804606"/>
                    <a:pt x="43174" y="942258"/>
                    <a:pt x="79226" y="1032387"/>
                  </a:cubicBezTo>
                  <a:cubicBezTo>
                    <a:pt x="115278" y="1122516"/>
                    <a:pt x="166078" y="1175774"/>
                    <a:pt x="216878" y="1229033"/>
                  </a:cubicBezTo>
                </a:path>
              </a:pathLst>
            </a:custGeom>
            <a:noFill/>
            <a:ln w="38100">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0" name="Freeform: Shape 39">
              <a:extLst>
                <a:ext uri="{FF2B5EF4-FFF2-40B4-BE49-F238E27FC236}">
                  <a16:creationId xmlns:a16="http://schemas.microsoft.com/office/drawing/2014/main" id="{6420F998-8B8C-1116-CA78-E5AE52C33C81}"/>
                </a:ext>
              </a:extLst>
            </p:cNvPr>
            <p:cNvSpPr/>
            <p:nvPr/>
          </p:nvSpPr>
          <p:spPr>
            <a:xfrm>
              <a:off x="2122214" y="5936015"/>
              <a:ext cx="1170039" cy="201955"/>
            </a:xfrm>
            <a:custGeom>
              <a:avLst/>
              <a:gdLst>
                <a:gd name="connsiteX0" fmla="*/ 1170039 w 1170039"/>
                <a:gd name="connsiteY0" fmla="*/ 0 h 201955"/>
                <a:gd name="connsiteX1" fmla="*/ 816077 w 1170039"/>
                <a:gd name="connsiteY1" fmla="*/ 137652 h 201955"/>
                <a:gd name="connsiteX2" fmla="*/ 353961 w 1170039"/>
                <a:gd name="connsiteY2" fmla="*/ 196646 h 201955"/>
                <a:gd name="connsiteX3" fmla="*/ 0 w 1170039"/>
                <a:gd name="connsiteY3" fmla="*/ 9833 h 201955"/>
              </a:gdLst>
              <a:ahLst/>
              <a:cxnLst>
                <a:cxn ang="0">
                  <a:pos x="connsiteX0" y="connsiteY0"/>
                </a:cxn>
                <a:cxn ang="0">
                  <a:pos x="connsiteX1" y="connsiteY1"/>
                </a:cxn>
                <a:cxn ang="0">
                  <a:pos x="connsiteX2" y="connsiteY2"/>
                </a:cxn>
                <a:cxn ang="0">
                  <a:pos x="connsiteX3" y="connsiteY3"/>
                </a:cxn>
              </a:cxnLst>
              <a:rect l="l" t="t" r="r" b="b"/>
              <a:pathLst>
                <a:path w="1170039" h="201955">
                  <a:moveTo>
                    <a:pt x="1170039" y="0"/>
                  </a:moveTo>
                  <a:cubicBezTo>
                    <a:pt x="1061064" y="52439"/>
                    <a:pt x="952090" y="104878"/>
                    <a:pt x="816077" y="137652"/>
                  </a:cubicBezTo>
                  <a:cubicBezTo>
                    <a:pt x="680064" y="170426"/>
                    <a:pt x="489974" y="217949"/>
                    <a:pt x="353961" y="196646"/>
                  </a:cubicBezTo>
                  <a:cubicBezTo>
                    <a:pt x="217948" y="175343"/>
                    <a:pt x="108974" y="92588"/>
                    <a:pt x="0" y="9833"/>
                  </a:cubicBezTo>
                </a:path>
              </a:pathLst>
            </a:custGeom>
            <a:noFill/>
            <a:ln w="38100">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1" name="Freeform: Shape 40">
              <a:extLst>
                <a:ext uri="{FF2B5EF4-FFF2-40B4-BE49-F238E27FC236}">
                  <a16:creationId xmlns:a16="http://schemas.microsoft.com/office/drawing/2014/main" id="{47DCE37A-490C-EE72-0C8B-7A9B9BA38EDE}"/>
                </a:ext>
              </a:extLst>
            </p:cNvPr>
            <p:cNvSpPr/>
            <p:nvPr/>
          </p:nvSpPr>
          <p:spPr>
            <a:xfrm>
              <a:off x="1964898" y="4421848"/>
              <a:ext cx="1209368" cy="1307690"/>
            </a:xfrm>
            <a:custGeom>
              <a:avLst/>
              <a:gdLst>
                <a:gd name="connsiteX0" fmla="*/ 1209368 w 1209368"/>
                <a:gd name="connsiteY0" fmla="*/ 0 h 1307690"/>
                <a:gd name="connsiteX1" fmla="*/ 924232 w 1209368"/>
                <a:gd name="connsiteY1" fmla="*/ 88490 h 1307690"/>
                <a:gd name="connsiteX2" fmla="*/ 442451 w 1209368"/>
                <a:gd name="connsiteY2" fmla="*/ 462116 h 1307690"/>
                <a:gd name="connsiteX3" fmla="*/ 255639 w 1209368"/>
                <a:gd name="connsiteY3" fmla="*/ 796413 h 1307690"/>
                <a:gd name="connsiteX4" fmla="*/ 88490 w 1209368"/>
                <a:gd name="connsiteY4" fmla="*/ 1101213 h 1307690"/>
                <a:gd name="connsiteX5" fmla="*/ 0 w 1209368"/>
                <a:gd name="connsiteY5" fmla="*/ 1307690 h 130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368" h="1307690">
                  <a:moveTo>
                    <a:pt x="1209368" y="0"/>
                  </a:moveTo>
                  <a:cubicBezTo>
                    <a:pt x="1130709" y="5735"/>
                    <a:pt x="1052051" y="11471"/>
                    <a:pt x="924232" y="88490"/>
                  </a:cubicBezTo>
                  <a:cubicBezTo>
                    <a:pt x="796413" y="165509"/>
                    <a:pt x="553883" y="344129"/>
                    <a:pt x="442451" y="462116"/>
                  </a:cubicBezTo>
                  <a:cubicBezTo>
                    <a:pt x="331019" y="580103"/>
                    <a:pt x="314632" y="689897"/>
                    <a:pt x="255639" y="796413"/>
                  </a:cubicBezTo>
                  <a:cubicBezTo>
                    <a:pt x="196646" y="902929"/>
                    <a:pt x="131096" y="1016000"/>
                    <a:pt x="88490" y="1101213"/>
                  </a:cubicBezTo>
                  <a:cubicBezTo>
                    <a:pt x="45883" y="1186426"/>
                    <a:pt x="22941" y="1247058"/>
                    <a:pt x="0" y="1307690"/>
                  </a:cubicBezTo>
                </a:path>
              </a:pathLst>
            </a:custGeom>
            <a:noFill/>
            <a:ln w="38100">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2" name="Freeform: Shape 41">
              <a:extLst>
                <a:ext uri="{FF2B5EF4-FFF2-40B4-BE49-F238E27FC236}">
                  <a16:creationId xmlns:a16="http://schemas.microsoft.com/office/drawing/2014/main" id="{2CB1F255-1B79-EA07-049C-A52F79E483E9}"/>
                </a:ext>
              </a:extLst>
            </p:cNvPr>
            <p:cNvSpPr/>
            <p:nvPr/>
          </p:nvSpPr>
          <p:spPr>
            <a:xfrm>
              <a:off x="3577388" y="5906519"/>
              <a:ext cx="244923" cy="570271"/>
            </a:xfrm>
            <a:custGeom>
              <a:avLst/>
              <a:gdLst>
                <a:gd name="connsiteX0" fmla="*/ 0 w 244923"/>
                <a:gd name="connsiteY0" fmla="*/ 0 h 570271"/>
                <a:gd name="connsiteX1" fmla="*/ 226142 w 244923"/>
                <a:gd name="connsiteY1" fmla="*/ 245806 h 570271"/>
                <a:gd name="connsiteX2" fmla="*/ 216310 w 244923"/>
                <a:gd name="connsiteY2" fmla="*/ 393290 h 570271"/>
                <a:gd name="connsiteX3" fmla="*/ 88490 w 244923"/>
                <a:gd name="connsiteY3" fmla="*/ 570271 h 570271"/>
              </a:gdLst>
              <a:ahLst/>
              <a:cxnLst>
                <a:cxn ang="0">
                  <a:pos x="connsiteX0" y="connsiteY0"/>
                </a:cxn>
                <a:cxn ang="0">
                  <a:pos x="connsiteX1" y="connsiteY1"/>
                </a:cxn>
                <a:cxn ang="0">
                  <a:pos x="connsiteX2" y="connsiteY2"/>
                </a:cxn>
                <a:cxn ang="0">
                  <a:pos x="connsiteX3" y="connsiteY3"/>
                </a:cxn>
              </a:cxnLst>
              <a:rect l="l" t="t" r="r" b="b"/>
              <a:pathLst>
                <a:path w="244923" h="570271">
                  <a:moveTo>
                    <a:pt x="0" y="0"/>
                  </a:moveTo>
                  <a:cubicBezTo>
                    <a:pt x="95045" y="90129"/>
                    <a:pt x="190090" y="180258"/>
                    <a:pt x="226142" y="245806"/>
                  </a:cubicBezTo>
                  <a:cubicBezTo>
                    <a:pt x="262194" y="311354"/>
                    <a:pt x="239252" y="339213"/>
                    <a:pt x="216310" y="393290"/>
                  </a:cubicBezTo>
                  <a:cubicBezTo>
                    <a:pt x="193368" y="447368"/>
                    <a:pt x="140929" y="508819"/>
                    <a:pt x="88490" y="570271"/>
                  </a:cubicBezTo>
                </a:path>
              </a:pathLst>
            </a:custGeom>
            <a:noFill/>
            <a:ln w="38100">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3" name="Freeform: Shape 42">
              <a:extLst>
                <a:ext uri="{FF2B5EF4-FFF2-40B4-BE49-F238E27FC236}">
                  <a16:creationId xmlns:a16="http://schemas.microsoft.com/office/drawing/2014/main" id="{6360C3BE-37AD-585A-B749-1105E92D3F23}"/>
                </a:ext>
              </a:extLst>
            </p:cNvPr>
            <p:cNvSpPr/>
            <p:nvPr/>
          </p:nvSpPr>
          <p:spPr>
            <a:xfrm>
              <a:off x="3606885" y="4618493"/>
              <a:ext cx="757084" cy="377321"/>
            </a:xfrm>
            <a:custGeom>
              <a:avLst/>
              <a:gdLst>
                <a:gd name="connsiteX0" fmla="*/ 0 w 757084"/>
                <a:gd name="connsiteY0" fmla="*/ 0 h 377321"/>
                <a:gd name="connsiteX1" fmla="*/ 403123 w 757084"/>
                <a:gd name="connsiteY1" fmla="*/ 353961 h 377321"/>
                <a:gd name="connsiteX2" fmla="*/ 757084 w 757084"/>
                <a:gd name="connsiteY2" fmla="*/ 314632 h 377321"/>
              </a:gdLst>
              <a:ahLst/>
              <a:cxnLst>
                <a:cxn ang="0">
                  <a:pos x="connsiteX0" y="connsiteY0"/>
                </a:cxn>
                <a:cxn ang="0">
                  <a:pos x="connsiteX1" y="connsiteY1"/>
                </a:cxn>
                <a:cxn ang="0">
                  <a:pos x="connsiteX2" y="connsiteY2"/>
                </a:cxn>
              </a:cxnLst>
              <a:rect l="l" t="t" r="r" b="b"/>
              <a:pathLst>
                <a:path w="757084" h="377321">
                  <a:moveTo>
                    <a:pt x="0" y="0"/>
                  </a:moveTo>
                  <a:cubicBezTo>
                    <a:pt x="138471" y="150761"/>
                    <a:pt x="276942" y="301522"/>
                    <a:pt x="403123" y="353961"/>
                  </a:cubicBezTo>
                  <a:cubicBezTo>
                    <a:pt x="529304" y="406400"/>
                    <a:pt x="643194" y="360516"/>
                    <a:pt x="757084" y="314632"/>
                  </a:cubicBezTo>
                </a:path>
              </a:pathLst>
            </a:custGeom>
            <a:noFill/>
            <a:ln w="38100">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4" name="Freeform: Shape 43">
              <a:extLst>
                <a:ext uri="{FF2B5EF4-FFF2-40B4-BE49-F238E27FC236}">
                  <a16:creationId xmlns:a16="http://schemas.microsoft.com/office/drawing/2014/main" id="{75EF594D-51BA-B1B2-1F81-6A4152C0934A}"/>
                </a:ext>
              </a:extLst>
            </p:cNvPr>
            <p:cNvSpPr/>
            <p:nvPr/>
          </p:nvSpPr>
          <p:spPr>
            <a:xfrm>
              <a:off x="3643959" y="5000063"/>
              <a:ext cx="710178" cy="758972"/>
            </a:xfrm>
            <a:custGeom>
              <a:avLst/>
              <a:gdLst>
                <a:gd name="connsiteX0" fmla="*/ 2255 w 710178"/>
                <a:gd name="connsiteY0" fmla="*/ 758972 h 758972"/>
                <a:gd name="connsiteX1" fmla="*/ 80913 w 710178"/>
                <a:gd name="connsiteY1" fmla="*/ 483669 h 758972"/>
                <a:gd name="connsiteX2" fmla="*/ 533197 w 710178"/>
                <a:gd name="connsiteY2" fmla="*/ 60882 h 758972"/>
                <a:gd name="connsiteX3" fmla="*/ 710178 w 710178"/>
                <a:gd name="connsiteY3" fmla="*/ 11720 h 758972"/>
              </a:gdLst>
              <a:ahLst/>
              <a:cxnLst>
                <a:cxn ang="0">
                  <a:pos x="connsiteX0" y="connsiteY0"/>
                </a:cxn>
                <a:cxn ang="0">
                  <a:pos x="connsiteX1" y="connsiteY1"/>
                </a:cxn>
                <a:cxn ang="0">
                  <a:pos x="connsiteX2" y="connsiteY2"/>
                </a:cxn>
                <a:cxn ang="0">
                  <a:pos x="connsiteX3" y="connsiteY3"/>
                </a:cxn>
              </a:cxnLst>
              <a:rect l="l" t="t" r="r" b="b"/>
              <a:pathLst>
                <a:path w="710178" h="758972">
                  <a:moveTo>
                    <a:pt x="2255" y="758972"/>
                  </a:moveTo>
                  <a:cubicBezTo>
                    <a:pt x="-2661" y="679494"/>
                    <a:pt x="-7577" y="600017"/>
                    <a:pt x="80913" y="483669"/>
                  </a:cubicBezTo>
                  <a:cubicBezTo>
                    <a:pt x="169403" y="367321"/>
                    <a:pt x="428320" y="139540"/>
                    <a:pt x="533197" y="60882"/>
                  </a:cubicBezTo>
                  <a:cubicBezTo>
                    <a:pt x="638074" y="-17776"/>
                    <a:pt x="674126" y="-3028"/>
                    <a:pt x="710178" y="11720"/>
                  </a:cubicBezTo>
                </a:path>
              </a:pathLst>
            </a:custGeom>
            <a:noFill/>
            <a:ln w="38100">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5" name="Freeform: Shape 44">
              <a:extLst>
                <a:ext uri="{FF2B5EF4-FFF2-40B4-BE49-F238E27FC236}">
                  <a16:creationId xmlns:a16="http://schemas.microsoft.com/office/drawing/2014/main" id="{E6EC14BC-1C68-ED5D-2219-3B751F12A96A}"/>
                </a:ext>
              </a:extLst>
            </p:cNvPr>
            <p:cNvSpPr/>
            <p:nvPr/>
          </p:nvSpPr>
          <p:spPr>
            <a:xfrm>
              <a:off x="3665878" y="4056184"/>
              <a:ext cx="1213617" cy="1162077"/>
            </a:xfrm>
            <a:custGeom>
              <a:avLst/>
              <a:gdLst>
                <a:gd name="connsiteX0" fmla="*/ 0 w 1213617"/>
                <a:gd name="connsiteY0" fmla="*/ 424657 h 1162077"/>
                <a:gd name="connsiteX1" fmla="*/ 501446 w 1213617"/>
                <a:gd name="connsiteY1" fmla="*/ 296838 h 1162077"/>
                <a:gd name="connsiteX2" fmla="*/ 825910 w 1213617"/>
                <a:gd name="connsiteY2" fmla="*/ 31367 h 1162077"/>
                <a:gd name="connsiteX3" fmla="*/ 1032388 w 1213617"/>
                <a:gd name="connsiteY3" fmla="*/ 31367 h 1162077"/>
                <a:gd name="connsiteX4" fmla="*/ 1170039 w 1213617"/>
                <a:gd name="connsiteY4" fmla="*/ 267341 h 1162077"/>
                <a:gd name="connsiteX5" fmla="*/ 1189704 w 1213617"/>
                <a:gd name="connsiteY5" fmla="*/ 768786 h 1162077"/>
                <a:gd name="connsiteX6" fmla="*/ 1209368 w 1213617"/>
                <a:gd name="connsiteY6" fmla="*/ 1034257 h 1162077"/>
                <a:gd name="connsiteX7" fmla="*/ 1101213 w 1213617"/>
                <a:gd name="connsiteY7" fmla="*/ 1162077 h 116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3617" h="1162077">
                  <a:moveTo>
                    <a:pt x="0" y="424657"/>
                  </a:moveTo>
                  <a:cubicBezTo>
                    <a:pt x="181897" y="393521"/>
                    <a:pt x="363794" y="362386"/>
                    <a:pt x="501446" y="296838"/>
                  </a:cubicBezTo>
                  <a:cubicBezTo>
                    <a:pt x="639098" y="231290"/>
                    <a:pt x="737420" y="75612"/>
                    <a:pt x="825910" y="31367"/>
                  </a:cubicBezTo>
                  <a:cubicBezTo>
                    <a:pt x="914400" y="-12878"/>
                    <a:pt x="975033" y="-7962"/>
                    <a:pt x="1032388" y="31367"/>
                  </a:cubicBezTo>
                  <a:cubicBezTo>
                    <a:pt x="1089743" y="70696"/>
                    <a:pt x="1143820" y="144438"/>
                    <a:pt x="1170039" y="267341"/>
                  </a:cubicBezTo>
                  <a:cubicBezTo>
                    <a:pt x="1196258" y="390244"/>
                    <a:pt x="1183149" y="640967"/>
                    <a:pt x="1189704" y="768786"/>
                  </a:cubicBezTo>
                  <a:cubicBezTo>
                    <a:pt x="1196259" y="896605"/>
                    <a:pt x="1224116" y="968709"/>
                    <a:pt x="1209368" y="1034257"/>
                  </a:cubicBezTo>
                  <a:cubicBezTo>
                    <a:pt x="1194620" y="1099805"/>
                    <a:pt x="1147916" y="1130941"/>
                    <a:pt x="1101213" y="1162077"/>
                  </a:cubicBezTo>
                </a:path>
              </a:pathLst>
            </a:custGeom>
            <a:noFill/>
            <a:ln w="38100">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6" name="Freeform: Shape 45">
              <a:extLst>
                <a:ext uri="{FF2B5EF4-FFF2-40B4-BE49-F238E27FC236}">
                  <a16:creationId xmlns:a16="http://schemas.microsoft.com/office/drawing/2014/main" id="{4F256E61-FD31-DB57-F036-653A7EE2B054}"/>
                </a:ext>
              </a:extLst>
            </p:cNvPr>
            <p:cNvSpPr/>
            <p:nvPr/>
          </p:nvSpPr>
          <p:spPr>
            <a:xfrm>
              <a:off x="4522476" y="4923293"/>
              <a:ext cx="1005220" cy="698820"/>
            </a:xfrm>
            <a:custGeom>
              <a:avLst/>
              <a:gdLst>
                <a:gd name="connsiteX0" fmla="*/ 77467 w 1005220"/>
                <a:gd name="connsiteY0" fmla="*/ 49161 h 698820"/>
                <a:gd name="connsiteX1" fmla="*/ 28306 w 1005220"/>
                <a:gd name="connsiteY1" fmla="*/ 589935 h 698820"/>
                <a:gd name="connsiteX2" fmla="*/ 460925 w 1005220"/>
                <a:gd name="connsiteY2" fmla="*/ 698090 h 698820"/>
                <a:gd name="connsiteX3" fmla="*/ 942706 w 1005220"/>
                <a:gd name="connsiteY3" fmla="*/ 570271 h 698820"/>
                <a:gd name="connsiteX4" fmla="*/ 991867 w 1005220"/>
                <a:gd name="connsiteY4" fmla="*/ 245806 h 698820"/>
                <a:gd name="connsiteX5" fmla="*/ 873880 w 1005220"/>
                <a:gd name="connsiteY5" fmla="*/ 0 h 69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220" h="698820">
                  <a:moveTo>
                    <a:pt x="77467" y="49161"/>
                  </a:moveTo>
                  <a:cubicBezTo>
                    <a:pt x="20931" y="265470"/>
                    <a:pt x="-35604" y="481780"/>
                    <a:pt x="28306" y="589935"/>
                  </a:cubicBezTo>
                  <a:cubicBezTo>
                    <a:pt x="92216" y="698090"/>
                    <a:pt x="308525" y="701367"/>
                    <a:pt x="460925" y="698090"/>
                  </a:cubicBezTo>
                  <a:cubicBezTo>
                    <a:pt x="613325" y="694813"/>
                    <a:pt x="854216" y="645652"/>
                    <a:pt x="942706" y="570271"/>
                  </a:cubicBezTo>
                  <a:cubicBezTo>
                    <a:pt x="1031196" y="494890"/>
                    <a:pt x="1003338" y="340851"/>
                    <a:pt x="991867" y="245806"/>
                  </a:cubicBezTo>
                  <a:cubicBezTo>
                    <a:pt x="980396" y="150761"/>
                    <a:pt x="927138" y="75380"/>
                    <a:pt x="873880" y="0"/>
                  </a:cubicBezTo>
                </a:path>
              </a:pathLst>
            </a:custGeom>
            <a:noFill/>
            <a:ln w="38100">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9" name="Freeform: Shape 48">
              <a:extLst>
                <a:ext uri="{FF2B5EF4-FFF2-40B4-BE49-F238E27FC236}">
                  <a16:creationId xmlns:a16="http://schemas.microsoft.com/office/drawing/2014/main" id="{2DD08FD5-3006-DC17-D407-0A69C73C66A7}"/>
                </a:ext>
              </a:extLst>
            </p:cNvPr>
            <p:cNvSpPr/>
            <p:nvPr/>
          </p:nvSpPr>
          <p:spPr>
            <a:xfrm>
              <a:off x="3282865" y="3923071"/>
              <a:ext cx="364903" cy="1179871"/>
            </a:xfrm>
            <a:custGeom>
              <a:avLst/>
              <a:gdLst>
                <a:gd name="connsiteX0" fmla="*/ 20774 w 364903"/>
                <a:gd name="connsiteY0" fmla="*/ 0 h 1179871"/>
                <a:gd name="connsiteX1" fmla="*/ 1109 w 364903"/>
                <a:gd name="connsiteY1" fmla="*/ 501445 h 1179871"/>
                <a:gd name="connsiteX2" fmla="*/ 50270 w 364903"/>
                <a:gd name="connsiteY2" fmla="*/ 835742 h 1179871"/>
                <a:gd name="connsiteX3" fmla="*/ 364903 w 364903"/>
                <a:gd name="connsiteY3" fmla="*/ 1179871 h 1179871"/>
              </a:gdLst>
              <a:ahLst/>
              <a:cxnLst>
                <a:cxn ang="0">
                  <a:pos x="connsiteX0" y="connsiteY0"/>
                </a:cxn>
                <a:cxn ang="0">
                  <a:pos x="connsiteX1" y="connsiteY1"/>
                </a:cxn>
                <a:cxn ang="0">
                  <a:pos x="connsiteX2" y="connsiteY2"/>
                </a:cxn>
                <a:cxn ang="0">
                  <a:pos x="connsiteX3" y="connsiteY3"/>
                </a:cxn>
              </a:cxnLst>
              <a:rect l="l" t="t" r="r" b="b"/>
              <a:pathLst>
                <a:path w="364903" h="1179871">
                  <a:moveTo>
                    <a:pt x="20774" y="0"/>
                  </a:moveTo>
                  <a:cubicBezTo>
                    <a:pt x="8483" y="181077"/>
                    <a:pt x="-3807" y="362155"/>
                    <a:pt x="1109" y="501445"/>
                  </a:cubicBezTo>
                  <a:cubicBezTo>
                    <a:pt x="6025" y="640735"/>
                    <a:pt x="-10362" y="722671"/>
                    <a:pt x="50270" y="835742"/>
                  </a:cubicBezTo>
                  <a:cubicBezTo>
                    <a:pt x="110902" y="948813"/>
                    <a:pt x="237902" y="1064342"/>
                    <a:pt x="364903" y="1179871"/>
                  </a:cubicBezTo>
                </a:path>
              </a:pathLst>
            </a:custGeom>
            <a:noFill/>
            <a:ln w="38100">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0" name="Freeform: Shape 49">
              <a:extLst>
                <a:ext uri="{FF2B5EF4-FFF2-40B4-BE49-F238E27FC236}">
                  <a16:creationId xmlns:a16="http://schemas.microsoft.com/office/drawing/2014/main" id="{3BD8AAD1-9F75-61DC-681D-74F89055B83A}"/>
                </a:ext>
              </a:extLst>
            </p:cNvPr>
            <p:cNvSpPr/>
            <p:nvPr/>
          </p:nvSpPr>
          <p:spPr>
            <a:xfrm>
              <a:off x="3618271" y="5830529"/>
              <a:ext cx="376464" cy="580103"/>
            </a:xfrm>
            <a:custGeom>
              <a:avLst/>
              <a:gdLst>
                <a:gd name="connsiteX0" fmla="*/ 0 w 376464"/>
                <a:gd name="connsiteY0" fmla="*/ 0 h 580103"/>
                <a:gd name="connsiteX1" fmla="*/ 186813 w 376464"/>
                <a:gd name="connsiteY1" fmla="*/ 78658 h 580103"/>
                <a:gd name="connsiteX2" fmla="*/ 344129 w 376464"/>
                <a:gd name="connsiteY2" fmla="*/ 206477 h 580103"/>
                <a:gd name="connsiteX3" fmla="*/ 373626 w 376464"/>
                <a:gd name="connsiteY3" fmla="*/ 452284 h 580103"/>
                <a:gd name="connsiteX4" fmla="*/ 373626 w 376464"/>
                <a:gd name="connsiteY4" fmla="*/ 580103 h 58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464" h="580103">
                  <a:moveTo>
                    <a:pt x="0" y="0"/>
                  </a:moveTo>
                  <a:cubicBezTo>
                    <a:pt x="64729" y="22122"/>
                    <a:pt x="129458" y="44245"/>
                    <a:pt x="186813" y="78658"/>
                  </a:cubicBezTo>
                  <a:cubicBezTo>
                    <a:pt x="244168" y="113071"/>
                    <a:pt x="312994" y="144206"/>
                    <a:pt x="344129" y="206477"/>
                  </a:cubicBezTo>
                  <a:cubicBezTo>
                    <a:pt x="375264" y="268748"/>
                    <a:pt x="368710" y="390013"/>
                    <a:pt x="373626" y="452284"/>
                  </a:cubicBezTo>
                  <a:cubicBezTo>
                    <a:pt x="378542" y="514555"/>
                    <a:pt x="376084" y="547329"/>
                    <a:pt x="373626" y="580103"/>
                  </a:cubicBezTo>
                </a:path>
              </a:pathLst>
            </a:custGeom>
            <a:noFill/>
            <a:ln w="38100">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1" name="Freeform: Shape 50">
              <a:extLst>
                <a:ext uri="{FF2B5EF4-FFF2-40B4-BE49-F238E27FC236}">
                  <a16:creationId xmlns:a16="http://schemas.microsoft.com/office/drawing/2014/main" id="{C611F401-FB2F-7C52-D1C5-3B5EFCE75180}"/>
                </a:ext>
              </a:extLst>
            </p:cNvPr>
            <p:cNvSpPr/>
            <p:nvPr/>
          </p:nvSpPr>
          <p:spPr>
            <a:xfrm>
              <a:off x="3647768" y="5730513"/>
              <a:ext cx="934064" cy="286829"/>
            </a:xfrm>
            <a:custGeom>
              <a:avLst/>
              <a:gdLst>
                <a:gd name="connsiteX0" fmla="*/ 0 w 934064"/>
                <a:gd name="connsiteY0" fmla="*/ 50855 h 286829"/>
                <a:gd name="connsiteX1" fmla="*/ 226142 w 934064"/>
                <a:gd name="connsiteY1" fmla="*/ 11526 h 286829"/>
                <a:gd name="connsiteX2" fmla="*/ 442451 w 934064"/>
                <a:gd name="connsiteY2" fmla="*/ 1693 h 286829"/>
                <a:gd name="connsiteX3" fmla="*/ 658761 w 934064"/>
                <a:gd name="connsiteY3" fmla="*/ 41022 h 286829"/>
                <a:gd name="connsiteX4" fmla="*/ 934064 w 934064"/>
                <a:gd name="connsiteY4" fmla="*/ 286829 h 286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064" h="286829">
                  <a:moveTo>
                    <a:pt x="0" y="50855"/>
                  </a:moveTo>
                  <a:cubicBezTo>
                    <a:pt x="76200" y="35287"/>
                    <a:pt x="152400" y="19720"/>
                    <a:pt x="226142" y="11526"/>
                  </a:cubicBezTo>
                  <a:cubicBezTo>
                    <a:pt x="299884" y="3332"/>
                    <a:pt x="370348" y="-3223"/>
                    <a:pt x="442451" y="1693"/>
                  </a:cubicBezTo>
                  <a:cubicBezTo>
                    <a:pt x="514554" y="6609"/>
                    <a:pt x="576826" y="-6501"/>
                    <a:pt x="658761" y="41022"/>
                  </a:cubicBezTo>
                  <a:cubicBezTo>
                    <a:pt x="740697" y="88545"/>
                    <a:pt x="837380" y="187687"/>
                    <a:pt x="934064" y="286829"/>
                  </a:cubicBezTo>
                </a:path>
              </a:pathLst>
            </a:custGeom>
            <a:noFill/>
            <a:ln w="38100">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2" name="Freeform: Shape 51">
              <a:extLst>
                <a:ext uri="{FF2B5EF4-FFF2-40B4-BE49-F238E27FC236}">
                  <a16:creationId xmlns:a16="http://schemas.microsoft.com/office/drawing/2014/main" id="{C7E79FA4-B96B-B9ED-546C-98F35E163627}"/>
                </a:ext>
              </a:extLst>
            </p:cNvPr>
            <p:cNvSpPr/>
            <p:nvPr/>
          </p:nvSpPr>
          <p:spPr>
            <a:xfrm>
              <a:off x="4290359" y="5378245"/>
              <a:ext cx="340635" cy="383458"/>
            </a:xfrm>
            <a:custGeom>
              <a:avLst/>
              <a:gdLst>
                <a:gd name="connsiteX0" fmla="*/ 35835 w 340635"/>
                <a:gd name="connsiteY0" fmla="*/ 0 h 383458"/>
                <a:gd name="connsiteX1" fmla="*/ 6338 w 340635"/>
                <a:gd name="connsiteY1" fmla="*/ 196645 h 383458"/>
                <a:gd name="connsiteX2" fmla="*/ 143989 w 340635"/>
                <a:gd name="connsiteY2" fmla="*/ 294968 h 383458"/>
                <a:gd name="connsiteX3" fmla="*/ 340635 w 340635"/>
                <a:gd name="connsiteY3" fmla="*/ 383458 h 383458"/>
              </a:gdLst>
              <a:ahLst/>
              <a:cxnLst>
                <a:cxn ang="0">
                  <a:pos x="connsiteX0" y="connsiteY0"/>
                </a:cxn>
                <a:cxn ang="0">
                  <a:pos x="connsiteX1" y="connsiteY1"/>
                </a:cxn>
                <a:cxn ang="0">
                  <a:pos x="connsiteX2" y="connsiteY2"/>
                </a:cxn>
                <a:cxn ang="0">
                  <a:pos x="connsiteX3" y="connsiteY3"/>
                </a:cxn>
              </a:cxnLst>
              <a:rect l="l" t="t" r="r" b="b"/>
              <a:pathLst>
                <a:path w="340635" h="383458">
                  <a:moveTo>
                    <a:pt x="35835" y="0"/>
                  </a:moveTo>
                  <a:cubicBezTo>
                    <a:pt x="12073" y="73742"/>
                    <a:pt x="-11688" y="147484"/>
                    <a:pt x="6338" y="196645"/>
                  </a:cubicBezTo>
                  <a:cubicBezTo>
                    <a:pt x="24364" y="245806"/>
                    <a:pt x="88273" y="263833"/>
                    <a:pt x="143989" y="294968"/>
                  </a:cubicBezTo>
                  <a:cubicBezTo>
                    <a:pt x="199705" y="326103"/>
                    <a:pt x="270170" y="354780"/>
                    <a:pt x="340635" y="383458"/>
                  </a:cubicBezTo>
                </a:path>
              </a:pathLst>
            </a:custGeom>
            <a:noFill/>
            <a:ln w="38100">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sp>
        <p:nvSpPr>
          <p:cNvPr id="57" name="TextBox 56">
            <a:extLst>
              <a:ext uri="{FF2B5EF4-FFF2-40B4-BE49-F238E27FC236}">
                <a16:creationId xmlns:a16="http://schemas.microsoft.com/office/drawing/2014/main" id="{509D196D-DD89-4E75-9C98-DA7F04819697}"/>
              </a:ext>
            </a:extLst>
          </p:cNvPr>
          <p:cNvSpPr txBox="1"/>
          <p:nvPr/>
        </p:nvSpPr>
        <p:spPr>
          <a:xfrm>
            <a:off x="100577" y="3276617"/>
            <a:ext cx="5866182" cy="369332"/>
          </a:xfrm>
          <a:prstGeom prst="rect">
            <a:avLst/>
          </a:prstGeom>
          <a:noFill/>
        </p:spPr>
        <p:txBody>
          <a:bodyPr wrap="square" rtlCol="0">
            <a:spAutoFit/>
          </a:bodyPr>
          <a:lstStyle/>
          <a:p>
            <a:r>
              <a:rPr lang="en-US" dirty="0"/>
              <a:t>Inherent PLE degrees of freedom configuration propagation:</a:t>
            </a:r>
          </a:p>
        </p:txBody>
      </p:sp>
    </p:spTree>
    <p:extLst>
      <p:ext uri="{BB962C8B-B14F-4D97-AF65-F5344CB8AC3E}">
        <p14:creationId xmlns:p14="http://schemas.microsoft.com/office/powerpoint/2010/main" val="1655982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A13C9-D5F1-D3C3-DC67-24488167EA16}"/>
              </a:ext>
            </a:extLst>
          </p:cNvPr>
          <p:cNvSpPr>
            <a:spLocks noGrp="1"/>
          </p:cNvSpPr>
          <p:nvPr>
            <p:ph type="title"/>
          </p:nvPr>
        </p:nvSpPr>
        <p:spPr>
          <a:xfrm>
            <a:off x="491613" y="365125"/>
            <a:ext cx="11484077" cy="1325563"/>
          </a:xfrm>
        </p:spPr>
        <p:txBody>
          <a:bodyPr/>
          <a:lstStyle/>
          <a:p>
            <a:r>
              <a:rPr lang="en-US" dirty="0"/>
              <a:t>Relationship to Feature-Based PLE ala’ ISO 26580</a:t>
            </a:r>
          </a:p>
        </p:txBody>
      </p:sp>
      <p:sp>
        <p:nvSpPr>
          <p:cNvPr id="3" name="Content Placeholder 2">
            <a:extLst>
              <a:ext uri="{FF2B5EF4-FFF2-40B4-BE49-F238E27FC236}">
                <a16:creationId xmlns:a16="http://schemas.microsoft.com/office/drawing/2014/main" id="{2C719D42-63B9-2B43-51BA-7B6691EE9891}"/>
              </a:ext>
            </a:extLst>
          </p:cNvPr>
          <p:cNvSpPr>
            <a:spLocks noGrp="1"/>
          </p:cNvSpPr>
          <p:nvPr>
            <p:ph idx="1"/>
          </p:nvPr>
        </p:nvSpPr>
        <p:spPr>
          <a:xfrm>
            <a:off x="108155" y="1825624"/>
            <a:ext cx="11956025" cy="5032375"/>
          </a:xfrm>
        </p:spPr>
        <p:txBody>
          <a:bodyPr>
            <a:normAutofit lnSpcReduction="10000"/>
          </a:bodyPr>
          <a:lstStyle/>
          <a:p>
            <a:pPr marL="0" indent="0">
              <a:buNone/>
            </a:pPr>
            <a:r>
              <a:rPr lang="en-US" dirty="0"/>
              <a:t>Very similar in the PLE aspects, with a few differences:</a:t>
            </a:r>
          </a:p>
          <a:p>
            <a:r>
              <a:rPr lang="en-US" dirty="0"/>
              <a:t>ISO26580 PLE specifies modeling what changes, but specifies omitting what does not change; S*Feature models include baseline capabilities.</a:t>
            </a:r>
          </a:p>
          <a:p>
            <a:r>
              <a:rPr lang="en-US" dirty="0"/>
              <a:t>ISO26580 refers to all the points of variation as “Features”, with rules to be established between them; S*Patterns begins with a smaller set of “Stakeholder Features” degrees of freedom in </a:t>
            </a:r>
            <a:r>
              <a:rPr lang="en-US" u="sng" dirty="0"/>
              <a:t>stakeholder value space</a:t>
            </a:r>
            <a:r>
              <a:rPr lang="en-US" dirty="0"/>
              <a:t>, then recognizes all the other points of variation throughout the model  but connects them with each other up to the Stakeholder Features points of variation.</a:t>
            </a:r>
          </a:p>
          <a:p>
            <a:r>
              <a:rPr lang="en-US" dirty="0"/>
              <a:t>This shows that the number of real degrees of freedom, after considering constraints, is smaller.</a:t>
            </a:r>
          </a:p>
          <a:p>
            <a:r>
              <a:rPr lang="en-US" dirty="0"/>
              <a:t>Effectively complies with ISO26580 while making its use simpler and more integrated.</a:t>
            </a:r>
          </a:p>
        </p:txBody>
      </p:sp>
      <p:sp>
        <p:nvSpPr>
          <p:cNvPr id="4" name="Slide Number Placeholder 3">
            <a:extLst>
              <a:ext uri="{FF2B5EF4-FFF2-40B4-BE49-F238E27FC236}">
                <a16:creationId xmlns:a16="http://schemas.microsoft.com/office/drawing/2014/main" id="{35628BA2-E90F-D949-8B28-CC5C9112338B}"/>
              </a:ext>
            </a:extLst>
          </p:cNvPr>
          <p:cNvSpPr>
            <a:spLocks noGrp="1"/>
          </p:cNvSpPr>
          <p:nvPr>
            <p:ph type="sldNum" sz="quarter" idx="12"/>
          </p:nvPr>
        </p:nvSpPr>
        <p:spPr/>
        <p:txBody>
          <a:bodyPr/>
          <a:lstStyle/>
          <a:p>
            <a:fld id="{D4D4717B-7BF0-4D49-8207-B5B09A69338B}" type="slidenum">
              <a:rPr lang="en-US" smtClean="0"/>
              <a:t>27</a:t>
            </a:fld>
            <a:endParaRPr lang="en-US" dirty="0"/>
          </a:p>
        </p:txBody>
      </p:sp>
    </p:spTree>
    <p:extLst>
      <p:ext uri="{BB962C8B-B14F-4D97-AF65-F5344CB8AC3E}">
        <p14:creationId xmlns:p14="http://schemas.microsoft.com/office/powerpoint/2010/main" val="3009176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FF133-850F-2D38-4F9D-E547C4BB808C}"/>
              </a:ext>
            </a:extLst>
          </p:cNvPr>
          <p:cNvSpPr>
            <a:spLocks noGrp="1"/>
          </p:cNvSpPr>
          <p:nvPr>
            <p:ph type="title"/>
          </p:nvPr>
        </p:nvSpPr>
        <p:spPr>
          <a:xfrm>
            <a:off x="-1" y="365125"/>
            <a:ext cx="12192001" cy="1325563"/>
          </a:xfrm>
        </p:spPr>
        <p:txBody>
          <a:bodyPr/>
          <a:lstStyle/>
          <a:p>
            <a:pPr algn="ctr"/>
            <a:r>
              <a:rPr lang="en-US" dirty="0"/>
              <a:t>How to find out more about configurable </a:t>
            </a:r>
            <a:br>
              <a:rPr lang="en-US" dirty="0"/>
            </a:br>
            <a:r>
              <a:rPr lang="en-US" dirty="0"/>
              <a:t>model-based patterns</a:t>
            </a:r>
          </a:p>
        </p:txBody>
      </p:sp>
      <p:sp>
        <p:nvSpPr>
          <p:cNvPr id="4" name="Slide Number Placeholder 3">
            <a:extLst>
              <a:ext uri="{FF2B5EF4-FFF2-40B4-BE49-F238E27FC236}">
                <a16:creationId xmlns:a16="http://schemas.microsoft.com/office/drawing/2014/main" id="{5EDBDDC5-5E4F-F9D5-851C-94867CD54B5A}"/>
              </a:ext>
            </a:extLst>
          </p:cNvPr>
          <p:cNvSpPr>
            <a:spLocks noGrp="1"/>
          </p:cNvSpPr>
          <p:nvPr>
            <p:ph type="sldNum" sz="quarter" idx="12"/>
          </p:nvPr>
        </p:nvSpPr>
        <p:spPr/>
        <p:txBody>
          <a:bodyPr/>
          <a:lstStyle/>
          <a:p>
            <a:fld id="{D4D4717B-7BF0-4D49-8207-B5B09A69338B}" type="slidenum">
              <a:rPr lang="en-US" smtClean="0"/>
              <a:t>28</a:t>
            </a:fld>
            <a:endParaRPr lang="en-US" dirty="0"/>
          </a:p>
        </p:txBody>
      </p:sp>
      <p:sp>
        <p:nvSpPr>
          <p:cNvPr id="6" name="TextBox 5">
            <a:extLst>
              <a:ext uri="{FF2B5EF4-FFF2-40B4-BE49-F238E27FC236}">
                <a16:creationId xmlns:a16="http://schemas.microsoft.com/office/drawing/2014/main" id="{78A26D89-4B20-2205-3515-6A01CB9D47C5}"/>
              </a:ext>
            </a:extLst>
          </p:cNvPr>
          <p:cNvSpPr txBox="1"/>
          <p:nvPr/>
        </p:nvSpPr>
        <p:spPr>
          <a:xfrm>
            <a:off x="6990079" y="3256137"/>
            <a:ext cx="5201921" cy="923330"/>
          </a:xfrm>
          <a:prstGeom prst="rect">
            <a:avLst/>
          </a:prstGeom>
          <a:noFill/>
        </p:spPr>
        <p:txBody>
          <a:bodyPr wrap="square">
            <a:spAutoFit/>
          </a:bodyPr>
          <a:lstStyle/>
          <a:p>
            <a:r>
              <a:rPr lang="en-US" dirty="0">
                <a:hlinkClick r:id="rId2"/>
              </a:rPr>
              <a:t>https://www.omgwiki.org/MBSE/lib/exe/fetch.php?media=mbse:patterns:pbse_extension_of_mbse--methodology_summary_v1.6.1.pdf</a:t>
            </a:r>
            <a:r>
              <a:rPr lang="en-US" dirty="0"/>
              <a:t> </a:t>
            </a:r>
          </a:p>
        </p:txBody>
      </p:sp>
      <p:sp>
        <p:nvSpPr>
          <p:cNvPr id="10" name="TextBox 9">
            <a:extLst>
              <a:ext uri="{FF2B5EF4-FFF2-40B4-BE49-F238E27FC236}">
                <a16:creationId xmlns:a16="http://schemas.microsoft.com/office/drawing/2014/main" id="{A049E578-699B-4E69-A0DB-B8E654C6D2C2}"/>
              </a:ext>
            </a:extLst>
          </p:cNvPr>
          <p:cNvSpPr txBox="1"/>
          <p:nvPr/>
        </p:nvSpPr>
        <p:spPr>
          <a:xfrm>
            <a:off x="6990079" y="4633068"/>
            <a:ext cx="5130800" cy="923330"/>
          </a:xfrm>
          <a:prstGeom prst="rect">
            <a:avLst/>
          </a:prstGeom>
          <a:noFill/>
        </p:spPr>
        <p:txBody>
          <a:bodyPr wrap="square">
            <a:spAutoFit/>
          </a:bodyPr>
          <a:lstStyle/>
          <a:p>
            <a:r>
              <a:rPr lang="en-US" dirty="0">
                <a:hlinkClick r:id="rId3"/>
              </a:rPr>
              <a:t>https://www.omgwiki.org/MBSE/lib/exe/fetch.php?media=mbse:patterns:glrc_2018_tutorial--mbse_emerging_issues_v1.4.2.pdf</a:t>
            </a:r>
            <a:r>
              <a:rPr lang="en-US" dirty="0"/>
              <a:t> </a:t>
            </a:r>
          </a:p>
        </p:txBody>
      </p:sp>
      <p:sp>
        <p:nvSpPr>
          <p:cNvPr id="12" name="TextBox 11">
            <a:extLst>
              <a:ext uri="{FF2B5EF4-FFF2-40B4-BE49-F238E27FC236}">
                <a16:creationId xmlns:a16="http://schemas.microsoft.com/office/drawing/2014/main" id="{449F89E4-4A2E-9D7F-D4A3-FCDDD42E7A93}"/>
              </a:ext>
            </a:extLst>
          </p:cNvPr>
          <p:cNvSpPr txBox="1"/>
          <p:nvPr/>
        </p:nvSpPr>
        <p:spPr>
          <a:xfrm>
            <a:off x="6954519" y="1994520"/>
            <a:ext cx="5273040" cy="923330"/>
          </a:xfrm>
          <a:prstGeom prst="rect">
            <a:avLst/>
          </a:prstGeom>
          <a:noFill/>
        </p:spPr>
        <p:txBody>
          <a:bodyPr wrap="square">
            <a:spAutoFit/>
          </a:bodyPr>
          <a:lstStyle/>
          <a:p>
            <a:r>
              <a:rPr lang="en-US" dirty="0">
                <a:hlinkClick r:id="rId4"/>
              </a:rPr>
              <a:t>https://www.omgwiki.org/MBSE/lib/exe/fetch.php?media=mbse:patterns:pbse_tutorial_glrc_2016_v1.7.4.pdf</a:t>
            </a:r>
            <a:r>
              <a:rPr lang="en-US" dirty="0"/>
              <a:t> </a:t>
            </a:r>
          </a:p>
        </p:txBody>
      </p:sp>
      <p:pic>
        <p:nvPicPr>
          <p:cNvPr id="16" name="Picture 15">
            <a:extLst>
              <a:ext uri="{FF2B5EF4-FFF2-40B4-BE49-F238E27FC236}">
                <a16:creationId xmlns:a16="http://schemas.microsoft.com/office/drawing/2014/main" id="{E6B11F23-4B1B-4A80-5077-650AAAABE9A9}"/>
              </a:ext>
            </a:extLst>
          </p:cNvPr>
          <p:cNvPicPr>
            <a:picLocks noChangeAspect="1"/>
          </p:cNvPicPr>
          <p:nvPr/>
        </p:nvPicPr>
        <p:blipFill rotWithShape="1">
          <a:blip r:embed="rId5"/>
          <a:srcRect l="21541" t="15259" r="22666" b="10667"/>
          <a:stretch/>
        </p:blipFill>
        <p:spPr>
          <a:xfrm>
            <a:off x="164957" y="1827213"/>
            <a:ext cx="6736223" cy="5030787"/>
          </a:xfrm>
          <a:prstGeom prst="rect">
            <a:avLst/>
          </a:prstGeom>
          <a:ln w="38100">
            <a:solidFill>
              <a:schemeClr val="tx1"/>
            </a:solidFill>
          </a:ln>
        </p:spPr>
      </p:pic>
    </p:spTree>
    <p:extLst>
      <p:ext uri="{BB962C8B-B14F-4D97-AF65-F5344CB8AC3E}">
        <p14:creationId xmlns:p14="http://schemas.microsoft.com/office/powerpoint/2010/main" val="2219963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F8F40F-F85F-0DB2-1EF5-58CF9D4EB3BD}"/>
              </a:ext>
            </a:extLst>
          </p:cNvPr>
          <p:cNvSpPr>
            <a:spLocks noGrp="1"/>
          </p:cNvSpPr>
          <p:nvPr>
            <p:ph type="sldNum" sz="quarter" idx="12"/>
          </p:nvPr>
        </p:nvSpPr>
        <p:spPr/>
        <p:txBody>
          <a:bodyPr/>
          <a:lstStyle/>
          <a:p>
            <a:fld id="{D4D4717B-7BF0-4D49-8207-B5B09A69338B}" type="slidenum">
              <a:rPr lang="en-US" smtClean="0"/>
              <a:t>29</a:t>
            </a:fld>
            <a:endParaRPr lang="en-US" dirty="0"/>
          </a:p>
        </p:txBody>
      </p:sp>
      <p:grpSp>
        <p:nvGrpSpPr>
          <p:cNvPr id="14" name="Group 13">
            <a:extLst>
              <a:ext uri="{FF2B5EF4-FFF2-40B4-BE49-F238E27FC236}">
                <a16:creationId xmlns:a16="http://schemas.microsoft.com/office/drawing/2014/main" id="{065119A5-94CC-EE2A-E4FD-F9D3DD9EC725}"/>
              </a:ext>
            </a:extLst>
          </p:cNvPr>
          <p:cNvGrpSpPr/>
          <p:nvPr/>
        </p:nvGrpSpPr>
        <p:grpSpPr>
          <a:xfrm>
            <a:off x="68825" y="16469"/>
            <a:ext cx="12103508" cy="6841531"/>
            <a:chOff x="68825" y="16469"/>
            <a:chExt cx="12103508" cy="6841531"/>
          </a:xfrm>
        </p:grpSpPr>
        <p:pic>
          <p:nvPicPr>
            <p:cNvPr id="5" name="Picture 4">
              <a:extLst>
                <a:ext uri="{FF2B5EF4-FFF2-40B4-BE49-F238E27FC236}">
                  <a16:creationId xmlns:a16="http://schemas.microsoft.com/office/drawing/2014/main" id="{67734C44-EA12-FA56-B228-1502061A66A1}"/>
                </a:ext>
              </a:extLst>
            </p:cNvPr>
            <p:cNvPicPr>
              <a:picLocks noChangeAspect="1"/>
            </p:cNvPicPr>
            <p:nvPr/>
          </p:nvPicPr>
          <p:blipFill>
            <a:blip r:embed="rId2"/>
            <a:stretch>
              <a:fillRect/>
            </a:stretch>
          </p:blipFill>
          <p:spPr>
            <a:xfrm>
              <a:off x="68825" y="1307690"/>
              <a:ext cx="9624505" cy="5413785"/>
            </a:xfrm>
            <a:prstGeom prst="rect">
              <a:avLst/>
            </a:prstGeom>
          </p:spPr>
        </p:pic>
        <p:pic>
          <p:nvPicPr>
            <p:cNvPr id="7" name="Picture 6">
              <a:extLst>
                <a:ext uri="{FF2B5EF4-FFF2-40B4-BE49-F238E27FC236}">
                  <a16:creationId xmlns:a16="http://schemas.microsoft.com/office/drawing/2014/main" id="{7BCF5547-9A73-7CA1-586A-D30284EDCE1D}"/>
                </a:ext>
              </a:extLst>
            </p:cNvPr>
            <p:cNvPicPr>
              <a:picLocks noChangeAspect="1"/>
            </p:cNvPicPr>
            <p:nvPr/>
          </p:nvPicPr>
          <p:blipFill rotWithShape="1">
            <a:blip r:embed="rId3"/>
            <a:srcRect l="32811" t="11354" r="34167" b="13704"/>
            <a:stretch/>
          </p:blipFill>
          <p:spPr>
            <a:xfrm>
              <a:off x="8773346" y="16469"/>
              <a:ext cx="3398987" cy="4339221"/>
            </a:xfrm>
            <a:prstGeom prst="rect">
              <a:avLst/>
            </a:prstGeom>
          </p:spPr>
        </p:pic>
        <p:pic>
          <p:nvPicPr>
            <p:cNvPr id="9" name="Picture 8">
              <a:extLst>
                <a:ext uri="{FF2B5EF4-FFF2-40B4-BE49-F238E27FC236}">
                  <a16:creationId xmlns:a16="http://schemas.microsoft.com/office/drawing/2014/main" id="{71011FA3-4FF3-1745-469B-4AD513AA875F}"/>
                </a:ext>
              </a:extLst>
            </p:cNvPr>
            <p:cNvPicPr>
              <a:picLocks noChangeAspect="1"/>
            </p:cNvPicPr>
            <p:nvPr/>
          </p:nvPicPr>
          <p:blipFill rotWithShape="1">
            <a:blip r:embed="rId4"/>
            <a:srcRect l="31452" t="11353" r="32500" b="5950"/>
            <a:stretch/>
          </p:blipFill>
          <p:spPr>
            <a:xfrm>
              <a:off x="5731902" y="515732"/>
              <a:ext cx="3728928" cy="4811792"/>
            </a:xfrm>
            <a:prstGeom prst="rect">
              <a:avLst/>
            </a:prstGeom>
          </p:spPr>
        </p:pic>
        <p:pic>
          <p:nvPicPr>
            <p:cNvPr id="11" name="Picture 10">
              <a:extLst>
                <a:ext uri="{FF2B5EF4-FFF2-40B4-BE49-F238E27FC236}">
                  <a16:creationId xmlns:a16="http://schemas.microsoft.com/office/drawing/2014/main" id="{3C3EAFCE-A26B-11C9-8DCA-875D482B41E3}"/>
                </a:ext>
              </a:extLst>
            </p:cNvPr>
            <p:cNvPicPr>
              <a:picLocks noChangeAspect="1"/>
            </p:cNvPicPr>
            <p:nvPr/>
          </p:nvPicPr>
          <p:blipFill rotWithShape="1">
            <a:blip r:embed="rId5"/>
            <a:srcRect l="31290" t="11798" r="32661" b="5591"/>
            <a:stretch/>
          </p:blipFill>
          <p:spPr>
            <a:xfrm>
              <a:off x="8158203" y="2165187"/>
              <a:ext cx="3640505" cy="4692813"/>
            </a:xfrm>
            <a:prstGeom prst="rect">
              <a:avLst/>
            </a:prstGeom>
          </p:spPr>
        </p:pic>
        <p:sp>
          <p:nvSpPr>
            <p:cNvPr id="6" name="Rectangle 5">
              <a:extLst>
                <a:ext uri="{FF2B5EF4-FFF2-40B4-BE49-F238E27FC236}">
                  <a16:creationId xmlns:a16="http://schemas.microsoft.com/office/drawing/2014/main" id="{ECAAAEE2-8C24-3EFE-EF1D-30FC7BF6A5FA}"/>
                </a:ext>
              </a:extLst>
            </p:cNvPr>
            <p:cNvSpPr/>
            <p:nvPr/>
          </p:nvSpPr>
          <p:spPr>
            <a:xfrm>
              <a:off x="5672909" y="5411539"/>
              <a:ext cx="6299200" cy="646331"/>
            </a:xfrm>
            <a:prstGeom prst="rect">
              <a:avLst/>
            </a:prstGeom>
            <a:solidFill>
              <a:schemeClr val="accent2">
                <a:lumMod val="20000"/>
                <a:lumOff val="80000"/>
              </a:schemeClr>
            </a:solidFill>
          </p:spPr>
          <p:txBody>
            <a:bodyPr wrap="square">
              <a:spAutoFit/>
            </a:bodyPr>
            <a:lstStyle/>
            <a:p>
              <a:r>
                <a:rPr lang="en-US" dirty="0">
                  <a:hlinkClick r:id="rId6"/>
                </a:rPr>
                <a:t>https://www.omgwiki.org/MBSE/lib/exe/fetch.php?media=mbse:patterns:systematica_mapping_for_magicdraw_csm_v1.9.1a.pdf</a:t>
              </a:r>
              <a:r>
                <a:rPr lang="en-US" dirty="0"/>
                <a:t> </a:t>
              </a:r>
            </a:p>
          </p:txBody>
        </p:sp>
      </p:grpSp>
      <p:sp>
        <p:nvSpPr>
          <p:cNvPr id="2" name="Title 1">
            <a:extLst>
              <a:ext uri="{FF2B5EF4-FFF2-40B4-BE49-F238E27FC236}">
                <a16:creationId xmlns:a16="http://schemas.microsoft.com/office/drawing/2014/main" id="{0F06F3DD-B96C-C61B-BCE2-8BE361F0B570}"/>
              </a:ext>
            </a:extLst>
          </p:cNvPr>
          <p:cNvSpPr>
            <a:spLocks noGrp="1"/>
          </p:cNvSpPr>
          <p:nvPr>
            <p:ph type="title"/>
          </p:nvPr>
        </p:nvSpPr>
        <p:spPr>
          <a:xfrm>
            <a:off x="1" y="136525"/>
            <a:ext cx="7452852" cy="964688"/>
          </a:xfrm>
          <a:solidFill>
            <a:schemeClr val="bg1"/>
          </a:solidFill>
          <a:ln>
            <a:solidFill>
              <a:schemeClr val="tx1"/>
            </a:solidFill>
          </a:ln>
        </p:spPr>
        <p:txBody>
          <a:bodyPr>
            <a:normAutofit fontScale="90000"/>
          </a:bodyPr>
          <a:lstStyle/>
          <a:p>
            <a:r>
              <a:rPr lang="en-US" dirty="0"/>
              <a:t>Existing mappings into OMG SysML, other languages, and your tooling</a:t>
            </a:r>
          </a:p>
        </p:txBody>
      </p:sp>
    </p:spTree>
    <p:extLst>
      <p:ext uri="{BB962C8B-B14F-4D97-AF65-F5344CB8AC3E}">
        <p14:creationId xmlns:p14="http://schemas.microsoft.com/office/powerpoint/2010/main" val="60295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CB4B1-23DC-1D74-33A3-E76277E6969B}"/>
              </a:ext>
            </a:extLst>
          </p:cNvPr>
          <p:cNvSpPr>
            <a:spLocks noGrp="1"/>
          </p:cNvSpPr>
          <p:nvPr>
            <p:ph type="title"/>
          </p:nvPr>
        </p:nvSpPr>
        <p:spPr>
          <a:xfrm>
            <a:off x="838200" y="365125"/>
            <a:ext cx="10515600" cy="913069"/>
          </a:xfrm>
        </p:spPr>
        <p:txBody>
          <a:bodyPr/>
          <a:lstStyle/>
          <a:p>
            <a:r>
              <a:rPr lang="en-US" dirty="0"/>
              <a:t>Contents</a:t>
            </a:r>
          </a:p>
        </p:txBody>
      </p:sp>
      <p:sp>
        <p:nvSpPr>
          <p:cNvPr id="3" name="Content Placeholder 2">
            <a:extLst>
              <a:ext uri="{FF2B5EF4-FFF2-40B4-BE49-F238E27FC236}">
                <a16:creationId xmlns:a16="http://schemas.microsoft.com/office/drawing/2014/main" id="{61FE1F47-0D9B-51D8-D0AE-912E7527FA3E}"/>
              </a:ext>
            </a:extLst>
          </p:cNvPr>
          <p:cNvSpPr>
            <a:spLocks noGrp="1"/>
          </p:cNvSpPr>
          <p:nvPr>
            <p:ph idx="1"/>
          </p:nvPr>
        </p:nvSpPr>
        <p:spPr>
          <a:xfrm>
            <a:off x="838200" y="1690688"/>
            <a:ext cx="10515600" cy="5167312"/>
          </a:xfrm>
        </p:spPr>
        <p:txBody>
          <a:bodyPr>
            <a:normAutofit fontScale="92500" lnSpcReduction="20000"/>
          </a:bodyPr>
          <a:lstStyle/>
          <a:p>
            <a:r>
              <a:rPr lang="en-US" dirty="0"/>
              <a:t>The INCOSE MBSE Patterns Working Group</a:t>
            </a:r>
          </a:p>
          <a:p>
            <a:r>
              <a:rPr lang="en-US" dirty="0"/>
              <a:t>What is the smallest model of a system? </a:t>
            </a:r>
          </a:p>
          <a:p>
            <a:r>
              <a:rPr lang="en-US" dirty="0"/>
              <a:t>Stakeholder Value: Introduction to Feature Space </a:t>
            </a:r>
          </a:p>
          <a:p>
            <a:r>
              <a:rPr lang="en-US" dirty="0"/>
              <a:t>Mission</a:t>
            </a:r>
          </a:p>
          <a:p>
            <a:r>
              <a:rPr lang="en-US" dirty="0"/>
              <a:t>Risk</a:t>
            </a:r>
          </a:p>
          <a:p>
            <a:r>
              <a:rPr lang="en-US" dirty="0"/>
              <a:t>System variation, product lines, and configurable families </a:t>
            </a:r>
          </a:p>
          <a:p>
            <a:r>
              <a:rPr lang="en-US" dirty="0"/>
              <a:t>Mapping into SysML and other languages and tooling</a:t>
            </a:r>
          </a:p>
          <a:p>
            <a:r>
              <a:rPr lang="en-US" dirty="0"/>
              <a:t>Interested? How to get involved</a:t>
            </a:r>
          </a:p>
          <a:p>
            <a:r>
              <a:rPr lang="en-US" dirty="0"/>
              <a:t>Conclusions, questions, discussion</a:t>
            </a:r>
          </a:p>
          <a:p>
            <a:endParaRPr lang="en-US" dirty="0"/>
          </a:p>
          <a:p>
            <a:r>
              <a:rPr lang="en-US" dirty="0"/>
              <a:t>References</a:t>
            </a:r>
          </a:p>
          <a:p>
            <a:r>
              <a:rPr lang="en-US" dirty="0"/>
              <a:t>Speaker background</a:t>
            </a:r>
          </a:p>
          <a:p>
            <a:endParaRPr lang="en-US" dirty="0"/>
          </a:p>
        </p:txBody>
      </p:sp>
      <p:sp>
        <p:nvSpPr>
          <p:cNvPr id="4" name="Slide Number Placeholder 3">
            <a:extLst>
              <a:ext uri="{FF2B5EF4-FFF2-40B4-BE49-F238E27FC236}">
                <a16:creationId xmlns:a16="http://schemas.microsoft.com/office/drawing/2014/main" id="{2871AE9B-2058-8F1A-7121-D49938E49DAE}"/>
              </a:ext>
            </a:extLst>
          </p:cNvPr>
          <p:cNvSpPr>
            <a:spLocks noGrp="1"/>
          </p:cNvSpPr>
          <p:nvPr>
            <p:ph type="sldNum" sz="quarter" idx="12"/>
          </p:nvPr>
        </p:nvSpPr>
        <p:spPr/>
        <p:txBody>
          <a:bodyPr/>
          <a:lstStyle/>
          <a:p>
            <a:fld id="{D4D4717B-7BF0-4D49-8207-B5B09A69338B}" type="slidenum">
              <a:rPr lang="en-US" smtClean="0"/>
              <a:t>3</a:t>
            </a:fld>
            <a:endParaRPr lang="en-US" dirty="0"/>
          </a:p>
        </p:txBody>
      </p:sp>
    </p:spTree>
    <p:extLst>
      <p:ext uri="{BB962C8B-B14F-4D97-AF65-F5344CB8AC3E}">
        <p14:creationId xmlns:p14="http://schemas.microsoft.com/office/powerpoint/2010/main" val="2200765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358F7-3A75-47D2-B3DD-FF7348B344DF}"/>
              </a:ext>
            </a:extLst>
          </p:cNvPr>
          <p:cNvSpPr>
            <a:spLocks noGrp="1"/>
          </p:cNvSpPr>
          <p:nvPr>
            <p:ph type="title"/>
          </p:nvPr>
        </p:nvSpPr>
        <p:spPr/>
        <p:txBody>
          <a:bodyPr/>
          <a:lstStyle/>
          <a:p>
            <a:r>
              <a:rPr lang="en-US" dirty="0"/>
              <a:t>Interested? How to get involved</a:t>
            </a:r>
          </a:p>
        </p:txBody>
      </p:sp>
      <p:sp>
        <p:nvSpPr>
          <p:cNvPr id="3" name="Content Placeholder 2">
            <a:extLst>
              <a:ext uri="{FF2B5EF4-FFF2-40B4-BE49-F238E27FC236}">
                <a16:creationId xmlns:a16="http://schemas.microsoft.com/office/drawing/2014/main" id="{1BA2A992-FF1C-4E74-A18C-3161A3A3450B}"/>
              </a:ext>
            </a:extLst>
          </p:cNvPr>
          <p:cNvSpPr>
            <a:spLocks noGrp="1"/>
          </p:cNvSpPr>
          <p:nvPr>
            <p:ph idx="1"/>
          </p:nvPr>
        </p:nvSpPr>
        <p:spPr/>
        <p:txBody>
          <a:bodyPr>
            <a:normAutofit lnSpcReduction="10000"/>
          </a:bodyPr>
          <a:lstStyle/>
          <a:p>
            <a:r>
              <a:rPr lang="en-US" dirty="0"/>
              <a:t>INCOSE Patterns Working Group will meet (on site and virtually) at IS2022 on June 26, 1:30-4:30 PM ET:  </a:t>
            </a:r>
            <a:r>
              <a:rPr lang="en-US" dirty="0">
                <a:hlinkClick r:id="rId2"/>
              </a:rPr>
              <a:t>https://www.incose.org/symp2022/symposium/event-schedule</a:t>
            </a:r>
            <a:r>
              <a:rPr lang="en-US" dirty="0"/>
              <a:t> </a:t>
            </a:r>
          </a:p>
          <a:p>
            <a:endParaRPr lang="en-US" dirty="0"/>
          </a:p>
          <a:p>
            <a:r>
              <a:rPr lang="en-US" dirty="0"/>
              <a:t>Or, just contact Bill Schindel  </a:t>
            </a:r>
            <a:r>
              <a:rPr lang="en-US" dirty="0">
                <a:hlinkClick r:id="rId3"/>
              </a:rPr>
              <a:t>schindel@ictt.com</a:t>
            </a:r>
            <a:endParaRPr lang="en-US" dirty="0"/>
          </a:p>
          <a:p>
            <a:endParaRPr lang="en-US" dirty="0"/>
          </a:p>
          <a:p>
            <a:r>
              <a:rPr lang="en-US" dirty="0"/>
              <a:t>Current working group projects:  </a:t>
            </a:r>
            <a:r>
              <a:rPr lang="en-US" dirty="0">
                <a:hlinkClick r:id="rId4"/>
              </a:rPr>
              <a:t>https://www.omgwiki.org/MBSE/lib/exe/fetch.php?media=mbse:patterns:iw22_mbse_workshop_round_robin--mbse_patterns_wg_schindel_v1.2.2.pdf</a:t>
            </a:r>
            <a:r>
              <a:rPr lang="en-US" dirty="0"/>
              <a:t> </a:t>
            </a:r>
          </a:p>
        </p:txBody>
      </p:sp>
      <p:sp>
        <p:nvSpPr>
          <p:cNvPr id="4" name="Slide Number Placeholder 3">
            <a:extLst>
              <a:ext uri="{FF2B5EF4-FFF2-40B4-BE49-F238E27FC236}">
                <a16:creationId xmlns:a16="http://schemas.microsoft.com/office/drawing/2014/main" id="{F5728856-3873-41AF-8AE7-E293F6C91405}"/>
              </a:ext>
            </a:extLst>
          </p:cNvPr>
          <p:cNvSpPr>
            <a:spLocks noGrp="1"/>
          </p:cNvSpPr>
          <p:nvPr>
            <p:ph type="sldNum" sz="quarter" idx="12"/>
          </p:nvPr>
        </p:nvSpPr>
        <p:spPr/>
        <p:txBody>
          <a:bodyPr/>
          <a:lstStyle/>
          <a:p>
            <a:fld id="{D4D4717B-7BF0-4D49-8207-B5B09A69338B}" type="slidenum">
              <a:rPr lang="en-US" smtClean="0"/>
              <a:t>30</a:t>
            </a:fld>
            <a:endParaRPr lang="en-US" dirty="0"/>
          </a:p>
        </p:txBody>
      </p:sp>
    </p:spTree>
    <p:extLst>
      <p:ext uri="{BB962C8B-B14F-4D97-AF65-F5344CB8AC3E}">
        <p14:creationId xmlns:p14="http://schemas.microsoft.com/office/powerpoint/2010/main" val="301995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Choose your foes wisely | Advisor&amp;#39;s Edge">
            <a:extLst>
              <a:ext uri="{FF2B5EF4-FFF2-40B4-BE49-F238E27FC236}">
                <a16:creationId xmlns:a16="http://schemas.microsoft.com/office/drawing/2014/main" id="{AA990243-5F04-9DD4-F945-52C544097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6569" y="2991427"/>
            <a:ext cx="5155431" cy="38665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899A88-A2B0-47A0-92FA-29796ED126A8}"/>
              </a:ext>
            </a:extLst>
          </p:cNvPr>
          <p:cNvSpPr>
            <a:spLocks noGrp="1"/>
          </p:cNvSpPr>
          <p:nvPr>
            <p:ph type="title"/>
          </p:nvPr>
        </p:nvSpPr>
        <p:spPr>
          <a:xfrm>
            <a:off x="641555" y="237305"/>
            <a:ext cx="10515600" cy="627933"/>
          </a:xfrm>
        </p:spPr>
        <p:txBody>
          <a:bodyPr>
            <a:normAutofit fontScale="90000"/>
          </a:bodyPr>
          <a:lstStyle/>
          <a:p>
            <a:r>
              <a:rPr lang="en-US" dirty="0"/>
              <a:t>Conclusion, questions, and discussion</a:t>
            </a:r>
          </a:p>
        </p:txBody>
      </p:sp>
      <p:sp>
        <p:nvSpPr>
          <p:cNvPr id="3" name="Content Placeholder 2">
            <a:extLst>
              <a:ext uri="{FF2B5EF4-FFF2-40B4-BE49-F238E27FC236}">
                <a16:creationId xmlns:a16="http://schemas.microsoft.com/office/drawing/2014/main" id="{B57238EA-4D4C-4E2D-89FF-76A364468D63}"/>
              </a:ext>
            </a:extLst>
          </p:cNvPr>
          <p:cNvSpPr>
            <a:spLocks noGrp="1"/>
          </p:cNvSpPr>
          <p:nvPr>
            <p:ph idx="1"/>
          </p:nvPr>
        </p:nvSpPr>
        <p:spPr>
          <a:xfrm>
            <a:off x="1" y="1147198"/>
            <a:ext cx="12192000" cy="5710802"/>
          </a:xfrm>
        </p:spPr>
        <p:txBody>
          <a:bodyPr>
            <a:normAutofit/>
          </a:bodyPr>
          <a:lstStyle/>
          <a:p>
            <a:pPr marL="0" indent="0">
              <a:buNone/>
            </a:pPr>
            <a:r>
              <a:rPr lang="en-US" sz="3100" b="1" u="sng" dirty="0"/>
              <a:t>Conclusion</a:t>
            </a:r>
            <a:r>
              <a:rPr lang="en-US" sz="3100" dirty="0"/>
              <a:t>: Modeling and management of System Value, Mission, Purpose, Risk, and Configurability are deeply connected by Feature Space.</a:t>
            </a:r>
          </a:p>
          <a:p>
            <a:pPr marL="0" indent="0">
              <a:buNone/>
            </a:pPr>
            <a:r>
              <a:rPr lang="en-US" sz="3100" b="1" u="sng" dirty="0"/>
              <a:t>Examples include</a:t>
            </a:r>
            <a:r>
              <a:rPr lang="en-US" sz="3100" dirty="0"/>
              <a:t>: Configurability of Mission; Risk to Mission.</a:t>
            </a:r>
          </a:p>
          <a:p>
            <a:pPr marL="0" indent="0">
              <a:buNone/>
            </a:pPr>
            <a:r>
              <a:rPr lang="en-US" sz="3100" b="1" u="sng" dirty="0"/>
              <a:t>Discussion</a:t>
            </a:r>
            <a:r>
              <a:rPr lang="en-US" sz="3100" dirty="0"/>
              <a:t>: </a:t>
            </a:r>
          </a:p>
          <a:p>
            <a:r>
              <a:rPr lang="en-US" sz="3100" dirty="0"/>
              <a:t> </a:t>
            </a:r>
          </a:p>
          <a:p>
            <a:r>
              <a:rPr lang="en-US" sz="3100" dirty="0"/>
              <a:t> </a:t>
            </a:r>
          </a:p>
          <a:p>
            <a:r>
              <a:rPr lang="en-US" sz="3100" dirty="0"/>
              <a:t> </a:t>
            </a:r>
          </a:p>
          <a:p>
            <a:r>
              <a:rPr lang="en-US" sz="3100" dirty="0"/>
              <a:t> </a:t>
            </a:r>
          </a:p>
          <a:p>
            <a:r>
              <a:rPr lang="en-US" sz="3100" dirty="0"/>
              <a:t> </a:t>
            </a:r>
          </a:p>
          <a:p>
            <a:r>
              <a:rPr lang="en-US" sz="3100" dirty="0"/>
              <a:t> </a:t>
            </a:r>
          </a:p>
        </p:txBody>
      </p:sp>
      <p:sp>
        <p:nvSpPr>
          <p:cNvPr id="4" name="Slide Number Placeholder 3">
            <a:extLst>
              <a:ext uri="{FF2B5EF4-FFF2-40B4-BE49-F238E27FC236}">
                <a16:creationId xmlns:a16="http://schemas.microsoft.com/office/drawing/2014/main" id="{2FDC3EFA-81B3-4A7C-8240-DE2FDE5F8857}"/>
              </a:ext>
            </a:extLst>
          </p:cNvPr>
          <p:cNvSpPr>
            <a:spLocks noGrp="1"/>
          </p:cNvSpPr>
          <p:nvPr>
            <p:ph type="sldNum" sz="quarter" idx="12"/>
          </p:nvPr>
        </p:nvSpPr>
        <p:spPr>
          <a:xfrm>
            <a:off x="9102213" y="6334919"/>
            <a:ext cx="2743200" cy="365125"/>
          </a:xfrm>
        </p:spPr>
        <p:txBody>
          <a:bodyPr/>
          <a:lstStyle/>
          <a:p>
            <a:fld id="{D4D4717B-7BF0-4D49-8207-B5B09A69338B}" type="slidenum">
              <a:rPr lang="en-US" smtClean="0">
                <a:solidFill>
                  <a:schemeClr val="bg1"/>
                </a:solidFill>
              </a:rPr>
              <a:t>31</a:t>
            </a:fld>
            <a:endParaRPr lang="en-US" dirty="0">
              <a:solidFill>
                <a:schemeClr val="bg1"/>
              </a:solidFill>
            </a:endParaRPr>
          </a:p>
        </p:txBody>
      </p:sp>
    </p:spTree>
    <p:extLst>
      <p:ext uri="{BB962C8B-B14F-4D97-AF65-F5344CB8AC3E}">
        <p14:creationId xmlns:p14="http://schemas.microsoft.com/office/powerpoint/2010/main" val="135782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42CB2-7387-4F64-9847-6D99EF0D76ED}"/>
              </a:ext>
            </a:extLst>
          </p:cNvPr>
          <p:cNvSpPr>
            <a:spLocks noGrp="1"/>
          </p:cNvSpPr>
          <p:nvPr>
            <p:ph type="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B3E53BD2-178C-4E81-AB3E-8C42663A4928}"/>
              </a:ext>
            </a:extLst>
          </p:cNvPr>
          <p:cNvSpPr>
            <a:spLocks noGrp="1"/>
          </p:cNvSpPr>
          <p:nvPr>
            <p:ph type="sldNum" sz="quarter" idx="12"/>
          </p:nvPr>
        </p:nvSpPr>
        <p:spPr/>
        <p:txBody>
          <a:bodyPr/>
          <a:lstStyle/>
          <a:p>
            <a:fld id="{D4D4717B-7BF0-4D49-8207-B5B09A69338B}" type="slidenum">
              <a:rPr lang="en-US" smtClean="0"/>
              <a:t>32</a:t>
            </a:fld>
            <a:endParaRPr lang="en-US" dirty="0"/>
          </a:p>
        </p:txBody>
      </p:sp>
      <p:pic>
        <p:nvPicPr>
          <p:cNvPr id="6" name="Picture 5">
            <a:extLst>
              <a:ext uri="{FF2B5EF4-FFF2-40B4-BE49-F238E27FC236}">
                <a16:creationId xmlns:a16="http://schemas.microsoft.com/office/drawing/2014/main" id="{78EEC981-F399-4EDE-B93D-5C1FA2FC9BA8}"/>
              </a:ext>
            </a:extLst>
          </p:cNvPr>
          <p:cNvPicPr>
            <a:picLocks noChangeAspect="1"/>
          </p:cNvPicPr>
          <p:nvPr/>
        </p:nvPicPr>
        <p:blipFill>
          <a:blip r:embed="rId2"/>
          <a:stretch>
            <a:fillRect/>
          </a:stretch>
        </p:blipFill>
        <p:spPr>
          <a:xfrm>
            <a:off x="3938131" y="2400871"/>
            <a:ext cx="4825716" cy="3245295"/>
          </a:xfrm>
          <a:prstGeom prst="rect">
            <a:avLst/>
          </a:prstGeom>
        </p:spPr>
      </p:pic>
    </p:spTree>
    <p:extLst>
      <p:ext uri="{BB962C8B-B14F-4D97-AF65-F5344CB8AC3E}">
        <p14:creationId xmlns:p14="http://schemas.microsoft.com/office/powerpoint/2010/main" val="1172414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4D545-1F80-0A7B-2812-DCDEF0FDFE13}"/>
              </a:ext>
            </a:extLst>
          </p:cNvPr>
          <p:cNvSpPr>
            <a:spLocks noGrp="1"/>
          </p:cNvSpPr>
          <p:nvPr>
            <p:ph type="title"/>
          </p:nvPr>
        </p:nvSpPr>
        <p:spPr>
          <a:xfrm>
            <a:off x="5142271" y="148968"/>
            <a:ext cx="5788742" cy="315912"/>
          </a:xfrm>
        </p:spPr>
        <p:txBody>
          <a:bodyPr>
            <a:noAutofit/>
          </a:bodyPr>
          <a:lstStyle/>
          <a:p>
            <a:r>
              <a:rPr lang="en-US" sz="3200" dirty="0"/>
              <a:t>References</a:t>
            </a:r>
          </a:p>
        </p:txBody>
      </p:sp>
      <p:sp>
        <p:nvSpPr>
          <p:cNvPr id="3" name="Content Placeholder 2">
            <a:extLst>
              <a:ext uri="{FF2B5EF4-FFF2-40B4-BE49-F238E27FC236}">
                <a16:creationId xmlns:a16="http://schemas.microsoft.com/office/drawing/2014/main" id="{67BF9581-8E67-45A0-0CFB-4838FE4DE643}"/>
              </a:ext>
            </a:extLst>
          </p:cNvPr>
          <p:cNvSpPr>
            <a:spLocks noGrp="1"/>
          </p:cNvSpPr>
          <p:nvPr>
            <p:ph idx="1"/>
          </p:nvPr>
        </p:nvSpPr>
        <p:spPr>
          <a:xfrm>
            <a:off x="0" y="245805"/>
            <a:ext cx="12192000" cy="6612195"/>
          </a:xfrm>
        </p:spPr>
        <p:txBody>
          <a:bodyPr>
            <a:noAutofit/>
          </a:bodyPr>
          <a:lstStyle/>
          <a:p>
            <a:pPr marL="0" indent="0">
              <a:spcBef>
                <a:spcPts val="300"/>
              </a:spcBef>
              <a:buNone/>
            </a:pPr>
            <a:r>
              <a:rPr lang="en-US" sz="1700" b="1" u="sng" dirty="0"/>
              <a:t>Integrated Examples:  </a:t>
            </a:r>
          </a:p>
          <a:p>
            <a:pPr>
              <a:spcBef>
                <a:spcPts val="300"/>
              </a:spcBef>
            </a:pPr>
            <a:r>
              <a:rPr lang="en-US" sz="1700" dirty="0"/>
              <a:t>Oil Filter   “S*MBSE Patterns: A Small Scale Example”, </a:t>
            </a:r>
            <a:r>
              <a:rPr lang="en-US" sz="1700" dirty="0">
                <a:hlinkClick r:id="rId2"/>
              </a:rPr>
              <a:t>https://www.omgwiki.org/MBSE/lib/exe/fetch.php?media=mbse:patterns:oil_filter_example_v1.6.2.pdf</a:t>
            </a:r>
            <a:r>
              <a:rPr lang="en-US" sz="1700" dirty="0"/>
              <a:t> </a:t>
            </a:r>
          </a:p>
          <a:p>
            <a:pPr>
              <a:spcBef>
                <a:spcPts val="300"/>
              </a:spcBef>
            </a:pPr>
            <a:r>
              <a:rPr lang="en-US" sz="1700" dirty="0"/>
              <a:t>Feature / Capability Space of the System  of  Innovation:  “The Innovation Ecosystem:  Introduction to the INCOSE ASELCM Pattern”, INCOSE North Texas Chapter, December, 2021.  </a:t>
            </a:r>
            <a:r>
              <a:rPr lang="en-US" sz="1700" dirty="0">
                <a:hlinkClick r:id="rId3"/>
              </a:rPr>
              <a:t>https://www.omgwiki.org/MBSE/lib/exe/fetch.php?media=mbse:patterns:incose_north_texas_pgm_12.14.2021_v1.2.2.pdf</a:t>
            </a:r>
            <a:r>
              <a:rPr lang="en-US" sz="1700" dirty="0"/>
              <a:t> </a:t>
            </a:r>
          </a:p>
          <a:p>
            <a:pPr>
              <a:spcBef>
                <a:spcPts val="300"/>
              </a:spcBef>
            </a:pPr>
            <a:r>
              <a:rPr lang="en-US" sz="1700" dirty="0"/>
              <a:t>Terrestrial  Vehicle: </a:t>
            </a:r>
            <a:r>
              <a:rPr lang="en-US" sz="1700" dirty="0">
                <a:hlinkClick r:id="rId4"/>
              </a:rPr>
              <a:t>https://www.omgwiki.org/MBSE/lib/exe/fetch.php?media=mbse:patterns:pbse_tutorial_glrc_2016_v1.7.4.pdf</a:t>
            </a:r>
            <a:r>
              <a:rPr lang="en-US" sz="1700" dirty="0"/>
              <a:t> </a:t>
            </a:r>
          </a:p>
          <a:p>
            <a:pPr marL="0" indent="0">
              <a:spcBef>
                <a:spcPts val="300"/>
              </a:spcBef>
              <a:buNone/>
            </a:pPr>
            <a:r>
              <a:rPr lang="en-US" sz="1700" b="1" u="sng" dirty="0"/>
              <a:t>Mission Engineering:</a:t>
            </a:r>
          </a:p>
          <a:p>
            <a:pPr>
              <a:spcBef>
                <a:spcPts val="300"/>
              </a:spcBef>
            </a:pPr>
            <a:r>
              <a:rPr lang="en-US" sz="1700" dirty="0"/>
              <a:t>R. Gold,  “Mission Engineering”, MDIA SE  Conference Oct 2015. </a:t>
            </a:r>
            <a:r>
              <a:rPr lang="en-US" sz="1700" dirty="0">
                <a:hlinkClick r:id="rId5"/>
              </a:rPr>
              <a:t>https://ndiastorage.blob.core.usgovcloudapi.net/ndia/2016/systems/18950_RobertGold.pdf</a:t>
            </a:r>
            <a:r>
              <a:rPr lang="en-US" sz="1700" dirty="0"/>
              <a:t>  </a:t>
            </a:r>
          </a:p>
          <a:p>
            <a:pPr>
              <a:spcBef>
                <a:spcPts val="300"/>
              </a:spcBef>
            </a:pPr>
            <a:r>
              <a:rPr lang="en-US" sz="1700" dirty="0"/>
              <a:t>R. Giachetti,  A. Hernandez, “Mission Engineering”, SEBoK. </a:t>
            </a:r>
            <a:r>
              <a:rPr lang="en-US" sz="1700" dirty="0">
                <a:hlinkClick r:id="rId6"/>
              </a:rPr>
              <a:t>https://www.sebokwiki.org/wiki/Mission_Engineering</a:t>
            </a:r>
            <a:r>
              <a:rPr lang="en-US" sz="1700" dirty="0"/>
              <a:t> </a:t>
            </a:r>
          </a:p>
          <a:p>
            <a:pPr>
              <a:spcBef>
                <a:spcPts val="300"/>
              </a:spcBef>
            </a:pPr>
            <a:r>
              <a:rPr lang="en-US" sz="1700" dirty="0"/>
              <a:t>Example defense mission: CV-22 Variant Osprey Aircraft:  </a:t>
            </a:r>
            <a:r>
              <a:rPr lang="en-US" sz="1700" dirty="0">
                <a:hlinkClick r:id="rId7"/>
              </a:rPr>
              <a:t>https://www.af.mil/About-Us/Fact-Sheets/Display/Article/104531/cv-22-osprey/#:~:text=The%20mission%20of%20the%20CV,missions%20for%20special%20operations%20forces</a:t>
            </a:r>
            <a:r>
              <a:rPr lang="en-US" sz="1700" dirty="0"/>
              <a:t>  </a:t>
            </a:r>
          </a:p>
          <a:p>
            <a:pPr>
              <a:spcBef>
                <a:spcPts val="300"/>
              </a:spcBef>
            </a:pPr>
            <a:r>
              <a:rPr lang="en-US" sz="1700" dirty="0"/>
              <a:t>Example defense mission: Special Operations Wing:  </a:t>
            </a:r>
            <a:r>
              <a:rPr lang="en-US" sz="1700" dirty="0">
                <a:hlinkClick r:id="rId8"/>
              </a:rPr>
              <a:t>https://www.hurlburt.af.mil/About-Us/Fact-Sheets/Fact-Sheets/Article/204524/1st-special-operations-wing/</a:t>
            </a:r>
            <a:r>
              <a:rPr lang="en-US" sz="1700" dirty="0"/>
              <a:t> </a:t>
            </a:r>
          </a:p>
          <a:p>
            <a:pPr marL="0" indent="0">
              <a:spcBef>
                <a:spcPts val="300"/>
              </a:spcBef>
              <a:buNone/>
            </a:pPr>
            <a:r>
              <a:rPr lang="en-US" sz="1700" b="1" u="sng" dirty="0"/>
              <a:t>Integrating Risk Analysis into Feature Space:</a:t>
            </a:r>
          </a:p>
          <a:p>
            <a:pPr>
              <a:spcBef>
                <a:spcPts val="300"/>
              </a:spcBef>
            </a:pPr>
            <a:r>
              <a:rPr lang="en-US" sz="1700" dirty="0"/>
              <a:t>FMECA Slides and paper “Failure Risk Analysis: Insights from Model-Based Systems Engineering” Proc. of INCOSE 2010 International Symposium”. </a:t>
            </a:r>
            <a:r>
              <a:rPr lang="en-US" sz="1700" dirty="0">
                <a:hlinkClick r:id="rId9"/>
              </a:rPr>
              <a:t>https://www.omgwiki.org/MBSE/lib/exe/fetch.php?media=mbse:patterns:improving_failure_analysis_using_mbse_v1.3.2.pdf</a:t>
            </a:r>
            <a:r>
              <a:rPr lang="en-US" sz="1700" dirty="0"/>
              <a:t>  and </a:t>
            </a:r>
            <a:r>
              <a:rPr lang="en-US" sz="1700" dirty="0">
                <a:hlinkClick r:id="rId10"/>
              </a:rPr>
              <a:t>https://www.omgwiki.org/MBSE/lib/exe/fetch.php?media=mbse:patterns:impact_of_mbse_on_failure_analysis_v1.2.1.pdf</a:t>
            </a:r>
            <a:r>
              <a:rPr lang="en-US" sz="1700" dirty="0"/>
              <a:t> </a:t>
            </a:r>
          </a:p>
          <a:p>
            <a:pPr marL="0" indent="0">
              <a:spcBef>
                <a:spcPts val="300"/>
              </a:spcBef>
              <a:buNone/>
            </a:pPr>
            <a:r>
              <a:rPr lang="en-US" sz="1700" b="1" u="sng" dirty="0"/>
              <a:t>Integrating Configurability into Feature Space:</a:t>
            </a:r>
          </a:p>
          <a:p>
            <a:pPr>
              <a:spcBef>
                <a:spcPts val="300"/>
              </a:spcBef>
            </a:pPr>
            <a:r>
              <a:rPr lang="en-US" sz="1700" dirty="0"/>
              <a:t>Tutorial: “Introduction to Pattern-Based Systems Engineering(PBSE): Leveraging MBSE Techniques”, INCOSE Great Lakes Symposium, 2016. Retrieve from--  </a:t>
            </a:r>
            <a:r>
              <a:rPr lang="en-US" sz="1700" dirty="0">
                <a:hlinkClick r:id="rId4"/>
              </a:rPr>
              <a:t>https://www.omgwiki.org/MBSE/lib/exe/fetch.php?media=mbse:patterns:pbse_tutorial_glrc_2016_v1.7.4.pdf</a:t>
            </a:r>
            <a:r>
              <a:rPr lang="en-US" sz="1700" dirty="0"/>
              <a:t>   </a:t>
            </a:r>
          </a:p>
          <a:p>
            <a:pPr>
              <a:spcBef>
                <a:spcPts val="300"/>
              </a:spcBef>
            </a:pPr>
            <a:r>
              <a:rPr lang="en-US" sz="1700" dirty="0"/>
              <a:t>ISO26580 (2021) “Software and systems engineering — Methods and tools for the feature-based approach to software and systems product line engineering”,  ISO, 2021. </a:t>
            </a:r>
            <a:r>
              <a:rPr lang="en-US" sz="1700" dirty="0">
                <a:hlinkClick r:id="rId11"/>
              </a:rPr>
              <a:t>https://www.iso.org/obp/ui/#iso:std:iso-iec:26580:ed-1:v1:en</a:t>
            </a:r>
            <a:endParaRPr lang="en-US" sz="1700" dirty="0"/>
          </a:p>
        </p:txBody>
      </p:sp>
      <p:sp>
        <p:nvSpPr>
          <p:cNvPr id="4" name="Slide Number Placeholder 3">
            <a:extLst>
              <a:ext uri="{FF2B5EF4-FFF2-40B4-BE49-F238E27FC236}">
                <a16:creationId xmlns:a16="http://schemas.microsoft.com/office/drawing/2014/main" id="{881A5116-0837-27CB-15D5-B978567428E7}"/>
              </a:ext>
            </a:extLst>
          </p:cNvPr>
          <p:cNvSpPr>
            <a:spLocks noGrp="1"/>
          </p:cNvSpPr>
          <p:nvPr>
            <p:ph type="sldNum" sz="quarter" idx="12"/>
          </p:nvPr>
        </p:nvSpPr>
        <p:spPr/>
        <p:txBody>
          <a:bodyPr/>
          <a:lstStyle/>
          <a:p>
            <a:fld id="{D4D4717B-7BF0-4D49-8207-B5B09A69338B}" type="slidenum">
              <a:rPr lang="en-US" smtClean="0"/>
              <a:t>33</a:t>
            </a:fld>
            <a:endParaRPr lang="en-US" dirty="0"/>
          </a:p>
        </p:txBody>
      </p:sp>
    </p:spTree>
    <p:extLst>
      <p:ext uri="{BB962C8B-B14F-4D97-AF65-F5344CB8AC3E}">
        <p14:creationId xmlns:p14="http://schemas.microsoft.com/office/powerpoint/2010/main" val="2357982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36B041-4386-EA97-0B67-C113E1A924FE}"/>
              </a:ext>
            </a:extLst>
          </p:cNvPr>
          <p:cNvSpPr>
            <a:spLocks noGrp="1"/>
          </p:cNvSpPr>
          <p:nvPr>
            <p:ph idx="1"/>
          </p:nvPr>
        </p:nvSpPr>
        <p:spPr>
          <a:xfrm>
            <a:off x="0" y="668594"/>
            <a:ext cx="11946193" cy="6052881"/>
          </a:xfrm>
        </p:spPr>
        <p:txBody>
          <a:bodyPr>
            <a:normAutofit fontScale="70000" lnSpcReduction="20000"/>
          </a:bodyPr>
          <a:lstStyle/>
          <a:p>
            <a:pPr marL="0" indent="0">
              <a:lnSpc>
                <a:spcPct val="110000"/>
              </a:lnSpc>
              <a:spcBef>
                <a:spcPts val="300"/>
              </a:spcBef>
              <a:buNone/>
            </a:pPr>
            <a:r>
              <a:rPr lang="en-US" sz="2400" b="1" u="sng" dirty="0"/>
              <a:t>Value: </a:t>
            </a:r>
          </a:p>
          <a:p>
            <a:r>
              <a:rPr lang="en-US" dirty="0"/>
              <a:t>Schrage, M., </a:t>
            </a:r>
            <a:r>
              <a:rPr lang="en-US" i="1" dirty="0"/>
              <a:t>The Innovator's Hypothesis: How Cheap Experiments Are Worth More than Good Ideas </a:t>
            </a:r>
            <a:r>
              <a:rPr lang="en-US" dirty="0"/>
              <a:t>(MIT Press) Hardcover – September, 2014</a:t>
            </a:r>
          </a:p>
          <a:p>
            <a:r>
              <a:rPr lang="en-US" sz="2800" dirty="0"/>
              <a:t>The Value Selection Phenomenon:  “Discussion Inputs to INCOSE Vision 2035 Theoretical Foundations Section”.  </a:t>
            </a:r>
            <a:r>
              <a:rPr lang="en-US" dirty="0">
                <a:hlinkClick r:id="rId2"/>
              </a:rPr>
              <a:t>https://www.omgwiki.org/MBSE/lib/exe/fetch.php?media=mbse:patterns:science_math_foundations_for_systems_and_systems_engineering--1_hr_awareness_v2.3.2a.pdf</a:t>
            </a:r>
            <a:r>
              <a:rPr lang="en-US" dirty="0"/>
              <a:t> </a:t>
            </a:r>
          </a:p>
          <a:p>
            <a:r>
              <a:rPr lang="en-US" sz="2800" dirty="0"/>
              <a:t>“Value Engineering and Body of Knowledge”, SAVE International, 2007. Retrieve from </a:t>
            </a:r>
            <a:r>
              <a:rPr lang="en-US" sz="2800" dirty="0">
                <a:hlinkClick r:id="rId3"/>
              </a:rPr>
              <a:t>http://www.value-eng.org/pdf_docs/monographs/vmstd.pdf</a:t>
            </a:r>
            <a:r>
              <a:rPr lang="en-US" sz="2800" dirty="0"/>
              <a:t> </a:t>
            </a:r>
          </a:p>
          <a:p>
            <a:pPr marL="0" indent="0">
              <a:buNone/>
            </a:pPr>
            <a:endParaRPr lang="en-US" dirty="0"/>
          </a:p>
          <a:p>
            <a:pPr marL="0" indent="0">
              <a:lnSpc>
                <a:spcPct val="110000"/>
              </a:lnSpc>
              <a:spcBef>
                <a:spcPts val="300"/>
              </a:spcBef>
              <a:buNone/>
            </a:pPr>
            <a:r>
              <a:rPr lang="en-US" sz="2400" b="1" u="sng" dirty="0"/>
              <a:t>Pattern-Based MBSE:</a:t>
            </a:r>
          </a:p>
          <a:p>
            <a:r>
              <a:rPr lang="en-US" sz="2800" dirty="0"/>
              <a:t>INCOSE MBSE Patterns Working Group Web Site:  </a:t>
            </a:r>
            <a:r>
              <a:rPr lang="en-US" sz="2800" u="sng" dirty="0">
                <a:hlinkClick r:id="rId4"/>
              </a:rPr>
              <a:t>https://www.omgwiki.org/MBSE/doku.php?id=mbse:patterns:patterns</a:t>
            </a:r>
            <a:r>
              <a:rPr lang="en-US" sz="2800" dirty="0"/>
              <a:t>  </a:t>
            </a:r>
            <a:endParaRPr lang="en-US" dirty="0"/>
          </a:p>
          <a:p>
            <a:r>
              <a:rPr lang="en-US" sz="2800" dirty="0"/>
              <a:t>PBSE Methodology Reference: </a:t>
            </a:r>
            <a:r>
              <a:rPr lang="en-US" dirty="0"/>
              <a:t> “Methodology Summary: Pattern-Based Systems Engineering (PBSE), Based On S*MBSE Models” </a:t>
            </a:r>
            <a:r>
              <a:rPr lang="en-US" u="sng" dirty="0">
                <a:hlinkClick r:id="rId5"/>
              </a:rPr>
              <a:t>https://www.omgwiki.org/MBSE/lib/exe/fetch.php?media=mbse:patterns:pbse_extension_of_mbse--methodology_summary_v1.6.1.pdf</a:t>
            </a:r>
            <a:r>
              <a:rPr lang="en-US" dirty="0"/>
              <a:t> </a:t>
            </a:r>
            <a:endParaRPr lang="en-US" sz="2800" dirty="0"/>
          </a:p>
          <a:p>
            <a:r>
              <a:rPr lang="en-US" sz="2800" dirty="0"/>
              <a:t>S*Metamodel:                          </a:t>
            </a:r>
            <a:r>
              <a:rPr lang="en-US" sz="2800" dirty="0">
                <a:hlinkClick r:id="rId6"/>
              </a:rPr>
              <a:t>https://www.omgwiki.org/MBSE/lib/exe/fetch.php?media=mbse:patterns:systematica_5_metamodel_v7.1.6a.pdf</a:t>
            </a:r>
            <a:r>
              <a:rPr lang="en-US" sz="2800" dirty="0"/>
              <a:t> </a:t>
            </a:r>
          </a:p>
          <a:p>
            <a:r>
              <a:rPr lang="en-US" dirty="0"/>
              <a:t>S*Metamodel Mapping to OMG SysML Third Party COTS Tooling:    </a:t>
            </a:r>
            <a:r>
              <a:rPr lang="en-US" dirty="0">
                <a:hlinkClick r:id="rId7"/>
              </a:rPr>
              <a:t>https://www.omgwiki.org/MBSE/lib/exe/fetch.php?media=mbse:patterns:systematica_mapping_for_magicdraw_csm_v1.9.1a.pdf</a:t>
            </a:r>
            <a:r>
              <a:rPr lang="en-US" dirty="0"/>
              <a:t>                   </a:t>
            </a:r>
          </a:p>
        </p:txBody>
      </p:sp>
      <p:sp>
        <p:nvSpPr>
          <p:cNvPr id="4" name="Slide Number Placeholder 3">
            <a:extLst>
              <a:ext uri="{FF2B5EF4-FFF2-40B4-BE49-F238E27FC236}">
                <a16:creationId xmlns:a16="http://schemas.microsoft.com/office/drawing/2014/main" id="{0E71265E-B207-AF21-5A4C-5A9870259638}"/>
              </a:ext>
            </a:extLst>
          </p:cNvPr>
          <p:cNvSpPr>
            <a:spLocks noGrp="1"/>
          </p:cNvSpPr>
          <p:nvPr>
            <p:ph type="sldNum" sz="quarter" idx="12"/>
          </p:nvPr>
        </p:nvSpPr>
        <p:spPr/>
        <p:txBody>
          <a:bodyPr/>
          <a:lstStyle/>
          <a:p>
            <a:fld id="{D4D4717B-7BF0-4D49-8207-B5B09A69338B}" type="slidenum">
              <a:rPr lang="en-US" smtClean="0"/>
              <a:t>34</a:t>
            </a:fld>
            <a:endParaRPr lang="en-US" dirty="0"/>
          </a:p>
        </p:txBody>
      </p:sp>
      <p:sp>
        <p:nvSpPr>
          <p:cNvPr id="5" name="Title 1">
            <a:extLst>
              <a:ext uri="{FF2B5EF4-FFF2-40B4-BE49-F238E27FC236}">
                <a16:creationId xmlns:a16="http://schemas.microsoft.com/office/drawing/2014/main" id="{9C2C9422-AFDC-5CA3-D8D1-2E8E98D010B0}"/>
              </a:ext>
            </a:extLst>
          </p:cNvPr>
          <p:cNvSpPr txBox="1">
            <a:spLocks/>
          </p:cNvSpPr>
          <p:nvPr/>
        </p:nvSpPr>
        <p:spPr>
          <a:xfrm>
            <a:off x="5142271" y="148968"/>
            <a:ext cx="5788742" cy="315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References,  continued</a:t>
            </a:r>
          </a:p>
        </p:txBody>
      </p:sp>
    </p:spTree>
    <p:extLst>
      <p:ext uri="{BB962C8B-B14F-4D97-AF65-F5344CB8AC3E}">
        <p14:creationId xmlns:p14="http://schemas.microsoft.com/office/powerpoint/2010/main" val="3490049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5B6C7-E048-412C-99B3-578C29948A94}"/>
              </a:ext>
            </a:extLst>
          </p:cNvPr>
          <p:cNvSpPr>
            <a:spLocks noGrp="1"/>
          </p:cNvSpPr>
          <p:nvPr>
            <p:ph type="title"/>
          </p:nvPr>
        </p:nvSpPr>
        <p:spPr>
          <a:xfrm>
            <a:off x="838200" y="365126"/>
            <a:ext cx="4835013" cy="677094"/>
          </a:xfrm>
        </p:spPr>
        <p:txBody>
          <a:bodyPr>
            <a:normAutofit fontScale="90000"/>
          </a:bodyPr>
          <a:lstStyle/>
          <a:p>
            <a:r>
              <a:rPr lang="en-US" dirty="0"/>
              <a:t>Speaker background</a:t>
            </a:r>
          </a:p>
        </p:txBody>
      </p:sp>
      <p:sp>
        <p:nvSpPr>
          <p:cNvPr id="3" name="Content Placeholder 2">
            <a:extLst>
              <a:ext uri="{FF2B5EF4-FFF2-40B4-BE49-F238E27FC236}">
                <a16:creationId xmlns:a16="http://schemas.microsoft.com/office/drawing/2014/main" id="{3FFCE4B4-E3BE-4B34-AAF3-43D564D9AB6E}"/>
              </a:ext>
            </a:extLst>
          </p:cNvPr>
          <p:cNvSpPr>
            <a:spLocks noGrp="1"/>
          </p:cNvSpPr>
          <p:nvPr>
            <p:ph idx="1"/>
          </p:nvPr>
        </p:nvSpPr>
        <p:spPr>
          <a:xfrm>
            <a:off x="0" y="1356852"/>
            <a:ext cx="9163665" cy="5136023"/>
          </a:xfrm>
        </p:spPr>
        <p:txBody>
          <a:bodyPr>
            <a:normAutofit fontScale="92500"/>
          </a:bodyPr>
          <a:lstStyle/>
          <a:p>
            <a:r>
              <a:rPr lang="en-US" dirty="0"/>
              <a:t>Bill Schindel is president of ICTT System Sciences. His engineering career began in mil/aero systems with IBM Federal Systems, included faculty service at Rose-Hulman Institute of Technology, and founding of three systems enterprises. </a:t>
            </a:r>
          </a:p>
          <a:p>
            <a:r>
              <a:rPr lang="en-US" dirty="0"/>
              <a:t>He chairs the INCOSE MBSE Patterns Working Group, and served on the lead team of the INCOSE Agile Systems Engineering Life Cycle Discovery Project. He is an active member of the ASME VV50 working group on model credibility in advance manufacturing, and the AIAA digital thread and digital twin case study teams. </a:t>
            </a:r>
          </a:p>
          <a:p>
            <a:r>
              <a:rPr lang="en-US" dirty="0"/>
              <a:t>Schindel is an INCOSE Fellow and CSEP, and is a director and past president of the INCOSE Crossroads of America Chapter. </a:t>
            </a:r>
          </a:p>
          <a:p>
            <a:r>
              <a:rPr lang="en-US" dirty="0">
                <a:hlinkClick r:id="rId2"/>
              </a:rPr>
              <a:t>schindel@ictt.com</a:t>
            </a:r>
            <a:r>
              <a:rPr lang="en-US" dirty="0"/>
              <a:t> </a:t>
            </a:r>
          </a:p>
        </p:txBody>
      </p:sp>
      <p:pic>
        <p:nvPicPr>
          <p:cNvPr id="4" name="Picture 3">
            <a:extLst>
              <a:ext uri="{FF2B5EF4-FFF2-40B4-BE49-F238E27FC236}">
                <a16:creationId xmlns:a16="http://schemas.microsoft.com/office/drawing/2014/main" id="{C40E8F1A-8688-444E-8641-D4FA4B94A522}"/>
              </a:ext>
            </a:extLst>
          </p:cNvPr>
          <p:cNvPicPr>
            <a:picLocks noChangeAspect="1"/>
          </p:cNvPicPr>
          <p:nvPr/>
        </p:nvPicPr>
        <p:blipFill rotWithShape="1">
          <a:blip r:embed="rId3"/>
          <a:srcRect l="8852" r="4314"/>
          <a:stretch/>
        </p:blipFill>
        <p:spPr>
          <a:xfrm>
            <a:off x="9450806" y="71137"/>
            <a:ext cx="2613376" cy="3357863"/>
          </a:xfrm>
          <a:prstGeom prst="rect">
            <a:avLst/>
          </a:prstGeom>
        </p:spPr>
      </p:pic>
      <p:sp>
        <p:nvSpPr>
          <p:cNvPr id="5" name="Slide Number Placeholder 4">
            <a:extLst>
              <a:ext uri="{FF2B5EF4-FFF2-40B4-BE49-F238E27FC236}">
                <a16:creationId xmlns:a16="http://schemas.microsoft.com/office/drawing/2014/main" id="{4BB328CB-E54E-4457-BE2D-E9721DAAE6C4}"/>
              </a:ext>
            </a:extLst>
          </p:cNvPr>
          <p:cNvSpPr>
            <a:spLocks noGrp="1"/>
          </p:cNvSpPr>
          <p:nvPr>
            <p:ph type="sldNum" sz="quarter" idx="12"/>
          </p:nvPr>
        </p:nvSpPr>
        <p:spPr/>
        <p:txBody>
          <a:bodyPr/>
          <a:lstStyle/>
          <a:p>
            <a:fld id="{D4D4717B-7BF0-4D49-8207-B5B09A69338B}" type="slidenum">
              <a:rPr lang="en-US" smtClean="0"/>
              <a:t>35</a:t>
            </a:fld>
            <a:endParaRPr lang="en-US" dirty="0"/>
          </a:p>
        </p:txBody>
      </p:sp>
    </p:spTree>
    <p:extLst>
      <p:ext uri="{BB962C8B-B14F-4D97-AF65-F5344CB8AC3E}">
        <p14:creationId xmlns:p14="http://schemas.microsoft.com/office/powerpoint/2010/main" val="694000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F2D29-5E38-D1B1-50A3-7224EB32BDB0}"/>
              </a:ext>
            </a:extLst>
          </p:cNvPr>
          <p:cNvSpPr>
            <a:spLocks noGrp="1"/>
          </p:cNvSpPr>
          <p:nvPr>
            <p:ph type="title"/>
          </p:nvPr>
        </p:nvSpPr>
        <p:spPr/>
        <p:txBody>
          <a:bodyPr/>
          <a:lstStyle/>
          <a:p>
            <a:r>
              <a:rPr lang="en-US" dirty="0"/>
              <a:t>Supplemental backup</a:t>
            </a:r>
          </a:p>
        </p:txBody>
      </p:sp>
      <p:sp>
        <p:nvSpPr>
          <p:cNvPr id="4" name="Slide Number Placeholder 3">
            <a:extLst>
              <a:ext uri="{FF2B5EF4-FFF2-40B4-BE49-F238E27FC236}">
                <a16:creationId xmlns:a16="http://schemas.microsoft.com/office/drawing/2014/main" id="{9DE6DD50-81D4-85F6-07C2-CB60F4079342}"/>
              </a:ext>
            </a:extLst>
          </p:cNvPr>
          <p:cNvSpPr>
            <a:spLocks noGrp="1"/>
          </p:cNvSpPr>
          <p:nvPr>
            <p:ph type="sldNum" sz="quarter" idx="12"/>
          </p:nvPr>
        </p:nvSpPr>
        <p:spPr/>
        <p:txBody>
          <a:bodyPr/>
          <a:lstStyle/>
          <a:p>
            <a:fld id="{D4D4717B-7BF0-4D49-8207-B5B09A69338B}" type="slidenum">
              <a:rPr lang="en-US" smtClean="0"/>
              <a:t>36</a:t>
            </a:fld>
            <a:endParaRPr lang="en-US" dirty="0"/>
          </a:p>
        </p:txBody>
      </p:sp>
    </p:spTree>
    <p:extLst>
      <p:ext uri="{BB962C8B-B14F-4D97-AF65-F5344CB8AC3E}">
        <p14:creationId xmlns:p14="http://schemas.microsoft.com/office/powerpoint/2010/main" val="29120515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61C72-BB24-9709-D780-D23D4C7456FD}"/>
              </a:ext>
            </a:extLst>
          </p:cNvPr>
          <p:cNvSpPr>
            <a:spLocks noGrp="1"/>
          </p:cNvSpPr>
          <p:nvPr>
            <p:ph type="title"/>
          </p:nvPr>
        </p:nvSpPr>
        <p:spPr>
          <a:xfrm>
            <a:off x="275961" y="137402"/>
            <a:ext cx="10515600" cy="244475"/>
          </a:xfrm>
        </p:spPr>
        <p:txBody>
          <a:bodyPr>
            <a:normAutofit fontScale="90000"/>
          </a:bodyPr>
          <a:lstStyle/>
          <a:p>
            <a:r>
              <a:rPr lang="en-US" dirty="0"/>
              <a:t>Oil Filter Family: Feature Space Across Domains</a:t>
            </a:r>
          </a:p>
        </p:txBody>
      </p:sp>
      <p:sp>
        <p:nvSpPr>
          <p:cNvPr id="4" name="Slide Number Placeholder 3">
            <a:extLst>
              <a:ext uri="{FF2B5EF4-FFF2-40B4-BE49-F238E27FC236}">
                <a16:creationId xmlns:a16="http://schemas.microsoft.com/office/drawing/2014/main" id="{DA2F8D8A-8617-6D7E-D4ED-D72EBD1DBEE3}"/>
              </a:ext>
            </a:extLst>
          </p:cNvPr>
          <p:cNvSpPr>
            <a:spLocks noGrp="1"/>
          </p:cNvSpPr>
          <p:nvPr>
            <p:ph type="sldNum" sz="quarter" idx="12"/>
          </p:nvPr>
        </p:nvSpPr>
        <p:spPr>
          <a:xfrm>
            <a:off x="9259529" y="6314147"/>
            <a:ext cx="2743200" cy="365125"/>
          </a:xfrm>
        </p:spPr>
        <p:txBody>
          <a:bodyPr/>
          <a:lstStyle/>
          <a:p>
            <a:fld id="{D4D4717B-7BF0-4D49-8207-B5B09A69338B}" type="slidenum">
              <a:rPr lang="en-US" smtClean="0"/>
              <a:t>37</a:t>
            </a:fld>
            <a:endParaRPr lang="en-US" dirty="0"/>
          </a:p>
        </p:txBody>
      </p:sp>
      <p:pic>
        <p:nvPicPr>
          <p:cNvPr id="6" name="Picture 1">
            <a:extLst>
              <a:ext uri="{FF2B5EF4-FFF2-40B4-BE49-F238E27FC236}">
                <a16:creationId xmlns:a16="http://schemas.microsoft.com/office/drawing/2014/main" id="{6A402372-4E50-F7C6-5B36-694E790D3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838" y="515770"/>
            <a:ext cx="10713951" cy="620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74C14382-5D81-89EA-FF5C-9C8BECA9B642}"/>
              </a:ext>
            </a:extLst>
          </p:cNvPr>
          <p:cNvSpPr txBox="1"/>
          <p:nvPr/>
        </p:nvSpPr>
        <p:spPr>
          <a:xfrm>
            <a:off x="226898" y="5191026"/>
            <a:ext cx="6096000" cy="1477328"/>
          </a:xfrm>
          <a:prstGeom prst="rect">
            <a:avLst/>
          </a:prstGeom>
          <a:solidFill>
            <a:schemeClr val="bg1"/>
          </a:solidFill>
        </p:spPr>
        <p:txBody>
          <a:bodyPr wrap="square">
            <a:spAutoFit/>
          </a:bodyPr>
          <a:lstStyle/>
          <a:p>
            <a:r>
              <a:rPr lang="en-US" dirty="0">
                <a:hlinkClick r:id="rId3"/>
              </a:rPr>
              <a:t>https://www.omgwiki.org/MBSE/lib/exe/fetch.php?media=mbse:patterns:oil_filter_example_v1.6.2.pdf</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891487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B2421-05D6-55A0-692F-2CEE7FABCD34}"/>
              </a:ext>
            </a:extLst>
          </p:cNvPr>
          <p:cNvSpPr>
            <a:spLocks noGrp="1"/>
          </p:cNvSpPr>
          <p:nvPr>
            <p:ph type="title"/>
          </p:nvPr>
        </p:nvSpPr>
        <p:spPr>
          <a:xfrm>
            <a:off x="233679" y="0"/>
            <a:ext cx="10515600" cy="711835"/>
          </a:xfrm>
        </p:spPr>
        <p:txBody>
          <a:bodyPr/>
          <a:lstStyle/>
          <a:p>
            <a:r>
              <a:rPr lang="en-US" dirty="0"/>
              <a:t>Three integrated model classes</a:t>
            </a:r>
          </a:p>
        </p:txBody>
      </p:sp>
      <p:sp>
        <p:nvSpPr>
          <p:cNvPr id="3" name="Content Placeholder 2">
            <a:extLst>
              <a:ext uri="{FF2B5EF4-FFF2-40B4-BE49-F238E27FC236}">
                <a16:creationId xmlns:a16="http://schemas.microsoft.com/office/drawing/2014/main" id="{BE356D57-F5EE-8542-ED19-26BE98FBB146}"/>
              </a:ext>
            </a:extLst>
          </p:cNvPr>
          <p:cNvSpPr>
            <a:spLocks noGrp="1"/>
          </p:cNvSpPr>
          <p:nvPr>
            <p:ph idx="1"/>
          </p:nvPr>
        </p:nvSpPr>
        <p:spPr>
          <a:xfrm>
            <a:off x="0" y="1076958"/>
            <a:ext cx="12191999" cy="5781041"/>
          </a:xfrm>
        </p:spPr>
        <p:txBody>
          <a:bodyPr>
            <a:normAutofit fontScale="92500" lnSpcReduction="10000"/>
          </a:bodyPr>
          <a:lstStyle/>
          <a:p>
            <a:r>
              <a:rPr lang="en-US" dirty="0"/>
              <a:t>In the “smallest model” sense, the positive side of a system model is directly integrated with, and testable against, the negative side of the system model.</a:t>
            </a:r>
          </a:p>
          <a:p>
            <a:r>
              <a:rPr lang="en-US" dirty="0"/>
              <a:t>Three classes of information are implied, which are commonly seen in FMECAs and other risk analysis (under various names) but not always integrated with their positive counterparts: </a:t>
            </a:r>
          </a:p>
          <a:p>
            <a:r>
              <a:rPr lang="en-US" b="1" u="sng" dirty="0"/>
              <a:t>Failure Mode</a:t>
            </a:r>
            <a:r>
              <a:rPr lang="en-US" dirty="0"/>
              <a:t>: An abnormal state of a subsystem or component that results in abnormal (out of spec) behavior of that subsystem or component. (Part of State Space)</a:t>
            </a:r>
          </a:p>
          <a:p>
            <a:pPr lvl="1"/>
            <a:r>
              <a:rPr lang="en-US" dirty="0"/>
              <a:t>Example:  Bearing Fracture       (Note that you can also model causes, mitigations, detection, etc.)</a:t>
            </a:r>
          </a:p>
          <a:p>
            <a:r>
              <a:rPr lang="en-US" b="1" u="sng" dirty="0"/>
              <a:t>Counter-Requirement</a:t>
            </a:r>
            <a:r>
              <a:rPr lang="en-US" dirty="0"/>
              <a:t>: A requirements-like statement that describes the abnormal (out of spec) behavior of a subsystem or component. (The Functional Failure part of a FMECA; Counter Requirements are a part of Requirements Space)</a:t>
            </a:r>
          </a:p>
          <a:p>
            <a:pPr lvl="1"/>
            <a:r>
              <a:rPr lang="en-US" dirty="0"/>
              <a:t>Example: The system fails to transmit rotary torque.</a:t>
            </a:r>
          </a:p>
          <a:p>
            <a:r>
              <a:rPr lang="en-US" b="1" u="sng" dirty="0"/>
              <a:t>Failure Impact</a:t>
            </a:r>
            <a:r>
              <a:rPr lang="en-US" dirty="0"/>
              <a:t>: The effect or consequence impacting a stakeholder,  associated with the Feature that is impacted. (The “E” part of a FMECA; part of Feature Space.)</a:t>
            </a:r>
          </a:p>
          <a:p>
            <a:pPr lvl="1"/>
            <a:r>
              <a:rPr lang="en-US" dirty="0"/>
              <a:t>Example:  Vehicle Transportation Services Not Available</a:t>
            </a:r>
          </a:p>
        </p:txBody>
      </p:sp>
      <p:sp>
        <p:nvSpPr>
          <p:cNvPr id="4" name="Slide Number Placeholder 3">
            <a:extLst>
              <a:ext uri="{FF2B5EF4-FFF2-40B4-BE49-F238E27FC236}">
                <a16:creationId xmlns:a16="http://schemas.microsoft.com/office/drawing/2014/main" id="{2B038403-F5DD-0056-966B-B855DE448DCB}"/>
              </a:ext>
            </a:extLst>
          </p:cNvPr>
          <p:cNvSpPr>
            <a:spLocks noGrp="1"/>
          </p:cNvSpPr>
          <p:nvPr>
            <p:ph type="sldNum" sz="quarter" idx="12"/>
          </p:nvPr>
        </p:nvSpPr>
        <p:spPr/>
        <p:txBody>
          <a:bodyPr/>
          <a:lstStyle/>
          <a:p>
            <a:fld id="{D4D4717B-7BF0-4D49-8207-B5B09A69338B}" type="slidenum">
              <a:rPr lang="en-US" smtClean="0"/>
              <a:t>38</a:t>
            </a:fld>
            <a:endParaRPr lang="en-US" dirty="0"/>
          </a:p>
        </p:txBody>
      </p:sp>
      <p:sp>
        <p:nvSpPr>
          <p:cNvPr id="5" name="Rectangle 4">
            <a:extLst>
              <a:ext uri="{FF2B5EF4-FFF2-40B4-BE49-F238E27FC236}">
                <a16:creationId xmlns:a16="http://schemas.microsoft.com/office/drawing/2014/main" id="{16E4F806-817F-6CBF-A0F7-9B304B047303}"/>
              </a:ext>
            </a:extLst>
          </p:cNvPr>
          <p:cNvSpPr/>
          <p:nvPr/>
        </p:nvSpPr>
        <p:spPr>
          <a:xfrm>
            <a:off x="10747131" y="88150"/>
            <a:ext cx="1297859" cy="80624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Failure Impact</a:t>
            </a:r>
          </a:p>
        </p:txBody>
      </p:sp>
      <p:sp>
        <p:nvSpPr>
          <p:cNvPr id="6" name="Rectangle 5">
            <a:extLst>
              <a:ext uri="{FF2B5EF4-FFF2-40B4-BE49-F238E27FC236}">
                <a16:creationId xmlns:a16="http://schemas.microsoft.com/office/drawing/2014/main" id="{F401E115-A08C-B029-66D2-2A96CBF391BC}"/>
              </a:ext>
            </a:extLst>
          </p:cNvPr>
          <p:cNvSpPr/>
          <p:nvPr/>
        </p:nvSpPr>
        <p:spPr>
          <a:xfrm>
            <a:off x="7513320" y="88151"/>
            <a:ext cx="1297859" cy="80624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Failure Mode</a:t>
            </a:r>
          </a:p>
        </p:txBody>
      </p:sp>
      <p:sp>
        <p:nvSpPr>
          <p:cNvPr id="7" name="Rectangle 6">
            <a:extLst>
              <a:ext uri="{FF2B5EF4-FFF2-40B4-BE49-F238E27FC236}">
                <a16:creationId xmlns:a16="http://schemas.microsoft.com/office/drawing/2014/main" id="{2BA950CC-1338-E388-D231-2BF1B26248EF}"/>
              </a:ext>
            </a:extLst>
          </p:cNvPr>
          <p:cNvSpPr/>
          <p:nvPr/>
        </p:nvSpPr>
        <p:spPr>
          <a:xfrm>
            <a:off x="9046013" y="88151"/>
            <a:ext cx="1539551" cy="80624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Counter Requirement</a:t>
            </a:r>
          </a:p>
        </p:txBody>
      </p:sp>
    </p:spTree>
    <p:extLst>
      <p:ext uri="{BB962C8B-B14F-4D97-AF65-F5344CB8AC3E}">
        <p14:creationId xmlns:p14="http://schemas.microsoft.com/office/powerpoint/2010/main" val="2569714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68C8BC-2EC8-BF47-2809-FF7BB5D7E459}"/>
              </a:ext>
            </a:extLst>
          </p:cNvPr>
          <p:cNvSpPr>
            <a:spLocks noGrp="1"/>
          </p:cNvSpPr>
          <p:nvPr>
            <p:ph type="sldNum" sz="quarter" idx="12"/>
          </p:nvPr>
        </p:nvSpPr>
        <p:spPr>
          <a:xfrm>
            <a:off x="9173498" y="6489085"/>
            <a:ext cx="2743200" cy="365125"/>
          </a:xfrm>
        </p:spPr>
        <p:txBody>
          <a:bodyPr/>
          <a:lstStyle/>
          <a:p>
            <a:fld id="{D4D4717B-7BF0-4D49-8207-B5B09A69338B}" type="slidenum">
              <a:rPr lang="en-US" smtClean="0"/>
              <a:t>39</a:t>
            </a:fld>
            <a:endParaRPr lang="en-US" dirty="0"/>
          </a:p>
        </p:txBody>
      </p:sp>
      <p:pic>
        <p:nvPicPr>
          <p:cNvPr id="10" name="Picture 9">
            <a:extLst>
              <a:ext uri="{FF2B5EF4-FFF2-40B4-BE49-F238E27FC236}">
                <a16:creationId xmlns:a16="http://schemas.microsoft.com/office/drawing/2014/main" id="{90292A1D-F409-D75D-F82E-B11D7C99A8EB}"/>
              </a:ext>
            </a:extLst>
          </p:cNvPr>
          <p:cNvPicPr>
            <a:picLocks noChangeAspect="1"/>
          </p:cNvPicPr>
          <p:nvPr/>
        </p:nvPicPr>
        <p:blipFill>
          <a:blip r:embed="rId2"/>
          <a:stretch>
            <a:fillRect/>
          </a:stretch>
        </p:blipFill>
        <p:spPr>
          <a:xfrm>
            <a:off x="552802" y="136525"/>
            <a:ext cx="10446574" cy="5876198"/>
          </a:xfrm>
          <a:prstGeom prst="rect">
            <a:avLst/>
          </a:prstGeom>
          <a:ln w="38100">
            <a:solidFill>
              <a:schemeClr val="tx1"/>
            </a:solidFill>
          </a:ln>
        </p:spPr>
      </p:pic>
      <p:sp>
        <p:nvSpPr>
          <p:cNvPr id="14" name="TextBox 13">
            <a:extLst>
              <a:ext uri="{FF2B5EF4-FFF2-40B4-BE49-F238E27FC236}">
                <a16:creationId xmlns:a16="http://schemas.microsoft.com/office/drawing/2014/main" id="{F70E2F38-1E72-AFBB-E411-9E376787796C}"/>
              </a:ext>
            </a:extLst>
          </p:cNvPr>
          <p:cNvSpPr txBox="1"/>
          <p:nvPr/>
        </p:nvSpPr>
        <p:spPr>
          <a:xfrm>
            <a:off x="275302" y="6169580"/>
            <a:ext cx="11818375" cy="369332"/>
          </a:xfrm>
          <a:prstGeom prst="rect">
            <a:avLst/>
          </a:prstGeom>
          <a:noFill/>
        </p:spPr>
        <p:txBody>
          <a:bodyPr wrap="square">
            <a:spAutoFit/>
          </a:bodyPr>
          <a:lstStyle/>
          <a:p>
            <a:r>
              <a:rPr lang="en-US" dirty="0">
                <a:hlinkClick r:id="rId3"/>
              </a:rPr>
              <a:t>https://www.omgwiki.org/MBSE/lib/exe/fetch.php?media=mbse:patterns:incose_north_texas_pgm_12.14.2021_v1.2.2.pdf</a:t>
            </a:r>
            <a:r>
              <a:rPr lang="en-US" dirty="0"/>
              <a:t> </a:t>
            </a:r>
          </a:p>
        </p:txBody>
      </p:sp>
    </p:spTree>
    <p:extLst>
      <p:ext uri="{BB962C8B-B14F-4D97-AF65-F5344CB8AC3E}">
        <p14:creationId xmlns:p14="http://schemas.microsoft.com/office/powerpoint/2010/main" val="3223835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29A03F-9684-0365-C8D1-70213868EA2C}"/>
              </a:ext>
            </a:extLst>
          </p:cNvPr>
          <p:cNvSpPr txBox="1"/>
          <p:nvPr/>
        </p:nvSpPr>
        <p:spPr>
          <a:xfrm>
            <a:off x="7587207" y="4716416"/>
            <a:ext cx="4486806" cy="1938992"/>
          </a:xfrm>
          <a:prstGeom prst="rect">
            <a:avLst/>
          </a:prstGeom>
          <a:solidFill>
            <a:schemeClr val="accent2">
              <a:lumMod val="20000"/>
              <a:lumOff val="80000"/>
            </a:schemeClr>
          </a:solidFill>
        </p:spPr>
        <p:txBody>
          <a:bodyPr wrap="square" rtlCol="0">
            <a:spAutoFit/>
          </a:bodyPr>
          <a:lstStyle/>
          <a:p>
            <a:r>
              <a:rPr lang="en-US" sz="2000" dirty="0"/>
              <a:t>MBSE Patterns Working Group will meet at IS2022 on Sunday, June 26, at 1:30 ET—if you are not on site, you can join virtually: </a:t>
            </a:r>
            <a:r>
              <a:rPr lang="en-US" sz="2000" dirty="0">
                <a:hlinkClick r:id="rId2"/>
              </a:rPr>
              <a:t>https://www.incose.org/symp2022/symposium/event-schedule</a:t>
            </a:r>
            <a:r>
              <a:rPr lang="en-US" sz="2000" dirty="0"/>
              <a:t>  </a:t>
            </a:r>
          </a:p>
        </p:txBody>
      </p:sp>
      <p:sp>
        <p:nvSpPr>
          <p:cNvPr id="2" name="Title 1">
            <a:extLst>
              <a:ext uri="{FF2B5EF4-FFF2-40B4-BE49-F238E27FC236}">
                <a16:creationId xmlns:a16="http://schemas.microsoft.com/office/drawing/2014/main" id="{4B195C02-63DA-4956-BE13-4925FEBA0D24}"/>
              </a:ext>
            </a:extLst>
          </p:cNvPr>
          <p:cNvSpPr>
            <a:spLocks noGrp="1"/>
          </p:cNvSpPr>
          <p:nvPr>
            <p:ph type="title"/>
          </p:nvPr>
        </p:nvSpPr>
        <p:spPr>
          <a:xfrm>
            <a:off x="838200" y="136525"/>
            <a:ext cx="10515600" cy="325591"/>
          </a:xfrm>
        </p:spPr>
        <p:txBody>
          <a:bodyPr>
            <a:noAutofit/>
          </a:bodyPr>
          <a:lstStyle/>
          <a:p>
            <a:r>
              <a:rPr lang="en-US" sz="3600" dirty="0"/>
              <a:t>The INCOSE MBSE Patterns Working Group</a:t>
            </a:r>
          </a:p>
        </p:txBody>
      </p:sp>
      <p:sp>
        <p:nvSpPr>
          <p:cNvPr id="3" name="Content Placeholder 2">
            <a:extLst>
              <a:ext uri="{FF2B5EF4-FFF2-40B4-BE49-F238E27FC236}">
                <a16:creationId xmlns:a16="http://schemas.microsoft.com/office/drawing/2014/main" id="{B6569046-4894-4C2D-9283-A706AD668304}"/>
              </a:ext>
            </a:extLst>
          </p:cNvPr>
          <p:cNvSpPr>
            <a:spLocks noGrp="1"/>
          </p:cNvSpPr>
          <p:nvPr>
            <p:ph idx="1"/>
          </p:nvPr>
        </p:nvSpPr>
        <p:spPr>
          <a:xfrm>
            <a:off x="0" y="658761"/>
            <a:ext cx="12191999" cy="2357491"/>
          </a:xfrm>
        </p:spPr>
        <p:txBody>
          <a:bodyPr>
            <a:normAutofit fontScale="92500"/>
          </a:bodyPr>
          <a:lstStyle/>
          <a:p>
            <a:pPr>
              <a:spcBef>
                <a:spcPts val="0"/>
              </a:spcBef>
            </a:pPr>
            <a:r>
              <a:rPr lang="en-US" sz="2400" dirty="0"/>
              <a:t>Originated in 2013 as one of the INCOSE-OMG MBSE Initiative challenge teams, advancing in 2016 to INCOSE Working Group.</a:t>
            </a:r>
          </a:p>
          <a:p>
            <a:pPr>
              <a:spcBef>
                <a:spcPts val="0"/>
              </a:spcBef>
            </a:pPr>
            <a:r>
              <a:rPr lang="en-US" sz="2400" dirty="0"/>
              <a:t>Focused on model-based representation of recurring, configurable system-level patterns.     </a:t>
            </a:r>
          </a:p>
          <a:p>
            <a:pPr>
              <a:spcBef>
                <a:spcPts val="0"/>
              </a:spcBef>
            </a:pPr>
            <a:r>
              <a:rPr lang="en-US" sz="2400" dirty="0"/>
              <a:t>History of projects emphasizing collaboration with other technical societies &amp; INCOSE Working Groups. </a:t>
            </a:r>
          </a:p>
          <a:p>
            <a:pPr>
              <a:spcBef>
                <a:spcPts val="0"/>
              </a:spcBef>
            </a:pPr>
            <a:r>
              <a:rPr lang="en-US" sz="2400" dirty="0"/>
              <a:t>Numerous publications and resources available for download from Patterns Working Group web site-- </a:t>
            </a:r>
            <a:r>
              <a:rPr lang="en-US" sz="2400" dirty="0">
                <a:hlinkClick r:id="rId3"/>
              </a:rPr>
              <a:t>https://www.omgwiki.org/MBSE/doku.php?id=mbse:patterns:patterns</a:t>
            </a:r>
            <a:r>
              <a:rPr lang="en-US" sz="2400" dirty="0"/>
              <a:t>   (</a:t>
            </a:r>
            <a:r>
              <a:rPr lang="en-US" sz="2400" i="1" dirty="0"/>
              <a:t>Note this is on OMG Wiki!</a:t>
            </a:r>
            <a:r>
              <a:rPr lang="en-US" sz="2400" dirty="0"/>
              <a:t>)</a:t>
            </a:r>
          </a:p>
          <a:p>
            <a:pPr>
              <a:spcBef>
                <a:spcPts val="0"/>
              </a:spcBef>
            </a:pPr>
            <a:r>
              <a:rPr lang="en-US" sz="2400" dirty="0"/>
              <a:t>You are invited to participate!</a:t>
            </a:r>
          </a:p>
        </p:txBody>
      </p:sp>
      <p:sp>
        <p:nvSpPr>
          <p:cNvPr id="5" name="Slide Number Placeholder 4">
            <a:extLst>
              <a:ext uri="{FF2B5EF4-FFF2-40B4-BE49-F238E27FC236}">
                <a16:creationId xmlns:a16="http://schemas.microsoft.com/office/drawing/2014/main" id="{DC5D12D3-55D7-404C-8D35-353102811373}"/>
              </a:ext>
            </a:extLst>
          </p:cNvPr>
          <p:cNvSpPr>
            <a:spLocks noGrp="1"/>
          </p:cNvSpPr>
          <p:nvPr>
            <p:ph type="sldNum" sz="quarter" idx="12"/>
          </p:nvPr>
        </p:nvSpPr>
        <p:spPr/>
        <p:txBody>
          <a:bodyPr/>
          <a:lstStyle/>
          <a:p>
            <a:fld id="{D4D4717B-7BF0-4D49-8207-B5B09A69338B}" type="slidenum">
              <a:rPr lang="en-US" smtClean="0"/>
              <a:t>4</a:t>
            </a:fld>
            <a:endParaRPr lang="en-US" dirty="0"/>
          </a:p>
        </p:txBody>
      </p:sp>
      <p:pic>
        <p:nvPicPr>
          <p:cNvPr id="6" name="Picture 5">
            <a:extLst>
              <a:ext uri="{FF2B5EF4-FFF2-40B4-BE49-F238E27FC236}">
                <a16:creationId xmlns:a16="http://schemas.microsoft.com/office/drawing/2014/main" id="{34FFF027-3565-4BE9-9CE0-608A030E6F08}"/>
              </a:ext>
            </a:extLst>
          </p:cNvPr>
          <p:cNvPicPr>
            <a:picLocks noChangeAspect="1"/>
          </p:cNvPicPr>
          <p:nvPr/>
        </p:nvPicPr>
        <p:blipFill rotWithShape="1">
          <a:blip r:embed="rId4"/>
          <a:srcRect l="9435" t="7742" r="10404" b="4373"/>
          <a:stretch/>
        </p:blipFill>
        <p:spPr>
          <a:xfrm>
            <a:off x="0" y="2935316"/>
            <a:ext cx="7460226" cy="4600722"/>
          </a:xfrm>
          <a:prstGeom prst="rect">
            <a:avLst/>
          </a:prstGeom>
          <a:ln>
            <a:solidFill>
              <a:schemeClr val="tx1"/>
            </a:solidFill>
          </a:ln>
        </p:spPr>
      </p:pic>
      <p:pic>
        <p:nvPicPr>
          <p:cNvPr id="9" name="Picture 8">
            <a:extLst>
              <a:ext uri="{FF2B5EF4-FFF2-40B4-BE49-F238E27FC236}">
                <a16:creationId xmlns:a16="http://schemas.microsoft.com/office/drawing/2014/main" id="{DDCFBF21-E64E-BA3A-4FCF-7542F812AB18}"/>
              </a:ext>
            </a:extLst>
          </p:cNvPr>
          <p:cNvPicPr>
            <a:picLocks noChangeAspect="1"/>
          </p:cNvPicPr>
          <p:nvPr/>
        </p:nvPicPr>
        <p:blipFill>
          <a:blip r:embed="rId5"/>
          <a:srcRect/>
          <a:stretch/>
        </p:blipFill>
        <p:spPr>
          <a:xfrm>
            <a:off x="7587207" y="2935315"/>
            <a:ext cx="4376204" cy="1443539"/>
          </a:xfrm>
          <a:prstGeom prst="rect">
            <a:avLst/>
          </a:prstGeom>
        </p:spPr>
      </p:pic>
    </p:spTree>
    <p:extLst>
      <p:ext uri="{BB962C8B-B14F-4D97-AF65-F5344CB8AC3E}">
        <p14:creationId xmlns:p14="http://schemas.microsoft.com/office/powerpoint/2010/main" val="3754755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890D8D-A5E7-67D8-2F05-0DE88DEAD0FD}"/>
              </a:ext>
            </a:extLst>
          </p:cNvPr>
          <p:cNvSpPr/>
          <p:nvPr/>
        </p:nvSpPr>
        <p:spPr>
          <a:xfrm>
            <a:off x="448595" y="4640826"/>
            <a:ext cx="11267767" cy="101272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BD49F3-3C24-78C1-60E3-D6AB68044463}"/>
              </a:ext>
            </a:extLst>
          </p:cNvPr>
          <p:cNvSpPr>
            <a:spLocks noGrp="1"/>
          </p:cNvSpPr>
          <p:nvPr>
            <p:ph type="title"/>
          </p:nvPr>
        </p:nvSpPr>
        <p:spPr>
          <a:xfrm>
            <a:off x="838200" y="279246"/>
            <a:ext cx="10515600" cy="401791"/>
          </a:xfrm>
        </p:spPr>
        <p:txBody>
          <a:bodyPr>
            <a:normAutofit fontScale="90000"/>
          </a:bodyPr>
          <a:lstStyle/>
          <a:p>
            <a:r>
              <a:rPr lang="en-US" dirty="0"/>
              <a:t>What is the smallest model of a system?</a:t>
            </a:r>
          </a:p>
        </p:txBody>
      </p:sp>
      <p:sp>
        <p:nvSpPr>
          <p:cNvPr id="3" name="Content Placeholder 2">
            <a:extLst>
              <a:ext uri="{FF2B5EF4-FFF2-40B4-BE49-F238E27FC236}">
                <a16:creationId xmlns:a16="http://schemas.microsoft.com/office/drawing/2014/main" id="{19B2AB2A-2097-FF8A-4A46-3E4A6E04E675}"/>
              </a:ext>
            </a:extLst>
          </p:cNvPr>
          <p:cNvSpPr>
            <a:spLocks noGrp="1"/>
          </p:cNvSpPr>
          <p:nvPr>
            <p:ph idx="1"/>
          </p:nvPr>
        </p:nvSpPr>
        <p:spPr>
          <a:xfrm>
            <a:off x="350276" y="1107870"/>
            <a:ext cx="11393129" cy="5248480"/>
          </a:xfrm>
        </p:spPr>
        <p:txBody>
          <a:bodyPr/>
          <a:lstStyle/>
          <a:p>
            <a:r>
              <a:rPr lang="en-US" dirty="0"/>
              <a:t>The use of </a:t>
            </a:r>
            <a:r>
              <a:rPr lang="en-US" u="sng" dirty="0"/>
              <a:t>model-based recurring patterns </a:t>
            </a:r>
            <a:r>
              <a:rPr lang="en-US" dirty="0"/>
              <a:t>is at the center of the explosive success of science, engineering, and mathematics in transforming the human-experienced world over the last 300 years. </a:t>
            </a:r>
          </a:p>
          <a:p>
            <a:r>
              <a:rPr lang="en-US" dirty="0"/>
              <a:t>In pursuing the use of model-based patterns for systems engineering,  we soon realized that the underlying theory supporting MBSE would need to be strengthened to include the model-centric lessons those 300 years--if MBSE is to have the kind of transformative impact </a:t>
            </a:r>
            <a:r>
              <a:rPr lang="en-US" i="1" u="sng" dirty="0"/>
              <a:t>in practice </a:t>
            </a:r>
            <a:r>
              <a:rPr lang="en-US" dirty="0"/>
              <a:t>that STEM has had.</a:t>
            </a:r>
          </a:p>
          <a:p>
            <a:r>
              <a:rPr lang="en-US" dirty="0"/>
              <a:t>The beginning of that process, twenty years ago, was to ask the question: </a:t>
            </a:r>
          </a:p>
          <a:p>
            <a:pPr marL="461963" lvl="1" indent="-236538" defTabSz="628650">
              <a:spcBef>
                <a:spcPts val="1800"/>
              </a:spcBef>
              <a:buNone/>
            </a:pPr>
            <a:r>
              <a:rPr lang="en-US" sz="3200" i="1" dirty="0"/>
              <a:t>“What is the </a:t>
            </a:r>
            <a:r>
              <a:rPr lang="en-US" sz="3200" i="1" u="sng" dirty="0"/>
              <a:t>smallest model </a:t>
            </a:r>
            <a:r>
              <a:rPr lang="en-US" sz="3200" i="1" dirty="0"/>
              <a:t>of a system, for purposes of science and engineering, over the life cycles of systems?”</a:t>
            </a:r>
          </a:p>
          <a:p>
            <a:r>
              <a:rPr lang="en-US" dirty="0"/>
              <a:t>Our program this evening is about a few aspects of where that led. </a:t>
            </a:r>
          </a:p>
          <a:p>
            <a:pPr marL="461963" lvl="1" indent="-236538" defTabSz="628650">
              <a:spcBef>
                <a:spcPts val="1800"/>
              </a:spcBef>
              <a:buNone/>
            </a:pPr>
            <a:endParaRPr lang="en-US" sz="3200" i="1" dirty="0"/>
          </a:p>
        </p:txBody>
      </p:sp>
      <p:sp>
        <p:nvSpPr>
          <p:cNvPr id="4" name="Slide Number Placeholder 3">
            <a:extLst>
              <a:ext uri="{FF2B5EF4-FFF2-40B4-BE49-F238E27FC236}">
                <a16:creationId xmlns:a16="http://schemas.microsoft.com/office/drawing/2014/main" id="{A8582258-4AAB-E6BF-3D7E-A2D42699E803}"/>
              </a:ext>
            </a:extLst>
          </p:cNvPr>
          <p:cNvSpPr>
            <a:spLocks noGrp="1"/>
          </p:cNvSpPr>
          <p:nvPr>
            <p:ph type="sldNum" sz="quarter" idx="12"/>
          </p:nvPr>
        </p:nvSpPr>
        <p:spPr/>
        <p:txBody>
          <a:bodyPr/>
          <a:lstStyle/>
          <a:p>
            <a:fld id="{D4D4717B-7BF0-4D49-8207-B5B09A69338B}" type="slidenum">
              <a:rPr lang="en-US" smtClean="0"/>
              <a:t>5</a:t>
            </a:fld>
            <a:endParaRPr lang="en-US" dirty="0"/>
          </a:p>
        </p:txBody>
      </p:sp>
    </p:spTree>
    <p:extLst>
      <p:ext uri="{BB962C8B-B14F-4D97-AF65-F5344CB8AC3E}">
        <p14:creationId xmlns:p14="http://schemas.microsoft.com/office/powerpoint/2010/main" val="1899894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520" y="0"/>
            <a:ext cx="9845040" cy="573282"/>
          </a:xfrm>
        </p:spPr>
        <p:txBody>
          <a:bodyPr>
            <a:normAutofit fontScale="90000"/>
          </a:bodyPr>
          <a:lstStyle/>
          <a:p>
            <a:r>
              <a:rPr lang="en-US" dirty="0"/>
              <a:t>Formalizing a Few Representational Concepts</a:t>
            </a:r>
          </a:p>
        </p:txBody>
      </p:sp>
      <p:sp>
        <p:nvSpPr>
          <p:cNvPr id="8" name="Content Placeholder 2">
            <a:extLst>
              <a:ext uri="{FF2B5EF4-FFF2-40B4-BE49-F238E27FC236}">
                <a16:creationId xmlns:a16="http://schemas.microsoft.com/office/drawing/2014/main" id="{3043C4C7-3D55-4A1F-884D-C3F4FC5E3BF4}"/>
              </a:ext>
            </a:extLst>
          </p:cNvPr>
          <p:cNvSpPr txBox="1">
            <a:spLocks/>
          </p:cNvSpPr>
          <p:nvPr/>
        </p:nvSpPr>
        <p:spPr>
          <a:xfrm>
            <a:off x="0" y="628148"/>
            <a:ext cx="12192000" cy="6056115"/>
          </a:xfrm>
          <a:prstGeom prst="rect">
            <a:avLst/>
          </a:prstGeom>
          <a:solidFill>
            <a:schemeClr val="bg1"/>
          </a:solidFill>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u="sng" dirty="0"/>
              <a:t>Definition</a:t>
            </a:r>
            <a:r>
              <a:rPr lang="en-US" i="1" dirty="0"/>
              <a:t>: In the perspective described here</a:t>
            </a:r>
            <a:r>
              <a:rPr lang="en-US" dirty="0"/>
              <a:t>, by “System” we mean a </a:t>
            </a:r>
            <a:r>
              <a:rPr lang="en-US" u="sng" dirty="0"/>
              <a:t>collection of interacting system components</a:t>
            </a:r>
            <a:r>
              <a:rPr lang="en-US" dirty="0"/>
              <a:t>:</a:t>
            </a:r>
          </a:p>
          <a:p>
            <a:endParaRPr lang="en-US" sz="2300" dirty="0"/>
          </a:p>
          <a:p>
            <a:endParaRPr lang="en-US" sz="2100" dirty="0"/>
          </a:p>
          <a:p>
            <a:endParaRPr lang="en-US" dirty="0"/>
          </a:p>
          <a:p>
            <a:pPr marL="0" indent="0">
              <a:buFont typeface="Arial" pitchFamily="34" charset="0"/>
              <a:buNone/>
            </a:pPr>
            <a:endParaRPr lang="en-US" dirty="0"/>
          </a:p>
          <a:p>
            <a:pPr marL="0" indent="0">
              <a:buFont typeface="Arial" pitchFamily="34" charset="0"/>
              <a:buNone/>
            </a:pPr>
            <a:endParaRPr lang="en-US" dirty="0"/>
          </a:p>
          <a:p>
            <a:endParaRPr lang="en-US" dirty="0"/>
          </a:p>
          <a:p>
            <a:pPr>
              <a:spcBef>
                <a:spcPts val="0"/>
              </a:spcBef>
            </a:pPr>
            <a:r>
              <a:rPr lang="en-US" dirty="0"/>
              <a:t>By “interacting” we mean the exchange of energy, force, material, or information</a:t>
            </a:r>
            <a:r>
              <a:rPr lang="en-US" i="1" dirty="0"/>
              <a:t> </a:t>
            </a:r>
            <a:r>
              <a:rPr lang="en-US" dirty="0"/>
              <a:t>(all of these are “input-outputs”) between  system components, . . .</a:t>
            </a:r>
          </a:p>
          <a:p>
            <a:r>
              <a:rPr lang="en-US" dirty="0"/>
              <a:t> . . . through which one component impacts the </a:t>
            </a:r>
            <a:r>
              <a:rPr lang="en-US" u="sng" dirty="0"/>
              <a:t>state</a:t>
            </a:r>
            <a:r>
              <a:rPr lang="en-US" dirty="0"/>
              <a:t> of another component. </a:t>
            </a:r>
          </a:p>
          <a:p>
            <a:r>
              <a:rPr lang="en-US" dirty="0"/>
              <a:t>By “state” we mean a property of a component that impacts its input-output behavior during interactions. (Note the circular cause-effect definition chain here.)</a:t>
            </a:r>
          </a:p>
          <a:p>
            <a:r>
              <a:rPr lang="en-US" dirty="0"/>
              <a:t>So, a component’s “behavior model” describes input-output-state relationships during interaction—</a:t>
            </a:r>
            <a:r>
              <a:rPr lang="en-US" i="1" dirty="0"/>
              <a:t>there is no “naked behavior” in the absence of interaction.*</a:t>
            </a:r>
            <a:endParaRPr lang="en-US" dirty="0"/>
          </a:p>
          <a:p>
            <a:r>
              <a:rPr lang="en-US" dirty="0"/>
              <a:t>The behavior of a system involves emergent </a:t>
            </a:r>
            <a:r>
              <a:rPr lang="en-US" i="1" dirty="0"/>
              <a:t>states of the system as a whole</a:t>
            </a:r>
            <a:r>
              <a:rPr lang="en-US" dirty="0"/>
              <a:t>, exhibited in its behavior during its own external interactions, resulting in observable holistic aspects. </a:t>
            </a:r>
          </a:p>
        </p:txBody>
      </p:sp>
      <p:pic>
        <p:nvPicPr>
          <p:cNvPr id="10" name="Picture 2">
            <a:extLst>
              <a:ext uri="{FF2B5EF4-FFF2-40B4-BE49-F238E27FC236}">
                <a16:creationId xmlns:a16="http://schemas.microsoft.com/office/drawing/2014/main" id="{ABA42706-E143-4531-BD2E-B171047DE1D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2900" y="1447621"/>
            <a:ext cx="5541019" cy="1744775"/>
          </a:xfrm>
          <a:prstGeom prst="rect">
            <a:avLst/>
          </a:prstGeom>
          <a:solidFill>
            <a:schemeClr val="bg1"/>
          </a:solidFill>
          <a:ln>
            <a:noFill/>
          </a:ln>
          <a:effectLst/>
        </p:spPr>
      </p:pic>
      <p:pic>
        <p:nvPicPr>
          <p:cNvPr id="11" name="Picture 3">
            <a:extLst>
              <a:ext uri="{FF2B5EF4-FFF2-40B4-BE49-F238E27FC236}">
                <a16:creationId xmlns:a16="http://schemas.microsoft.com/office/drawing/2014/main" id="{1A69B86C-58F3-43D1-BA41-284AD5FE76A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15035" y="1166829"/>
            <a:ext cx="5242648" cy="1949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a:xfrm>
            <a:off x="11582400" y="6381751"/>
            <a:ext cx="457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B47BC-F370-4102-86D3-7996B3D9FA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C8DED18E-EB2E-43B3-AF2A-3458B749D330}"/>
              </a:ext>
            </a:extLst>
          </p:cNvPr>
          <p:cNvSpPr txBox="1"/>
          <p:nvPr/>
        </p:nvSpPr>
        <p:spPr>
          <a:xfrm>
            <a:off x="30479" y="6488668"/>
            <a:ext cx="11649457" cy="369332"/>
          </a:xfrm>
          <a:prstGeom prst="rect">
            <a:avLst/>
          </a:prstGeom>
          <a:noFill/>
        </p:spPr>
        <p:txBody>
          <a:bodyPr wrap="square" rtlCol="0">
            <a:spAutoFit/>
          </a:bodyPr>
          <a:lstStyle/>
          <a:p>
            <a:r>
              <a:rPr lang="en-US" dirty="0"/>
              <a:t>(* This means that if you are trying to model system behavior outside of Interactions, you may be fooling yourself.)</a:t>
            </a:r>
          </a:p>
        </p:txBody>
      </p:sp>
      <p:cxnSp>
        <p:nvCxnSpPr>
          <p:cNvPr id="6" name="Straight Connector 5">
            <a:extLst>
              <a:ext uri="{FF2B5EF4-FFF2-40B4-BE49-F238E27FC236}">
                <a16:creationId xmlns:a16="http://schemas.microsoft.com/office/drawing/2014/main" id="{6B43B6BA-94C3-4470-BCC8-9811D8AF76AF}"/>
              </a:ext>
            </a:extLst>
          </p:cNvPr>
          <p:cNvCxnSpPr>
            <a:cxnSpLocks/>
          </p:cNvCxnSpPr>
          <p:nvPr/>
        </p:nvCxnSpPr>
        <p:spPr>
          <a:xfrm>
            <a:off x="0" y="6491716"/>
            <a:ext cx="11557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374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3D5835-F77F-481D-AF19-75C131E397D7}"/>
              </a:ext>
            </a:extLst>
          </p:cNvPr>
          <p:cNvSpPr/>
          <p:nvPr/>
        </p:nvSpPr>
        <p:spPr>
          <a:xfrm>
            <a:off x="295206" y="2517058"/>
            <a:ext cx="6213877" cy="143610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0EB2CF-77E4-4C0D-B2A3-E7BB1632D991}"/>
              </a:ext>
            </a:extLst>
          </p:cNvPr>
          <p:cNvSpPr>
            <a:spLocks noGrp="1"/>
          </p:cNvSpPr>
          <p:nvPr>
            <p:ph type="title"/>
          </p:nvPr>
        </p:nvSpPr>
        <p:spPr>
          <a:xfrm>
            <a:off x="-1" y="1"/>
            <a:ext cx="8263387" cy="498763"/>
          </a:xfrm>
        </p:spPr>
        <p:txBody>
          <a:bodyPr>
            <a:noAutofit/>
          </a:bodyPr>
          <a:lstStyle/>
          <a:p>
            <a:r>
              <a:rPr lang="en-US" sz="3600" b="1" dirty="0"/>
              <a:t>What have we learned in 300 years? </a:t>
            </a:r>
          </a:p>
        </p:txBody>
      </p:sp>
      <p:sp>
        <p:nvSpPr>
          <p:cNvPr id="3" name="Content Placeholder 2">
            <a:extLst>
              <a:ext uri="{FF2B5EF4-FFF2-40B4-BE49-F238E27FC236}">
                <a16:creationId xmlns:a16="http://schemas.microsoft.com/office/drawing/2014/main" id="{8BB72F98-EB73-45F0-AA72-A7E9C211148D}"/>
              </a:ext>
            </a:extLst>
          </p:cNvPr>
          <p:cNvSpPr>
            <a:spLocks noGrp="1"/>
          </p:cNvSpPr>
          <p:nvPr>
            <p:ph idx="1"/>
          </p:nvPr>
        </p:nvSpPr>
        <p:spPr>
          <a:xfrm>
            <a:off x="6684" y="642780"/>
            <a:ext cx="6911352" cy="6078695"/>
          </a:xfrm>
        </p:spPr>
        <p:txBody>
          <a:bodyPr>
            <a:noAutofit/>
          </a:bodyPr>
          <a:lstStyle/>
          <a:p>
            <a:r>
              <a:rPr lang="en-US" sz="2300" dirty="0"/>
              <a:t>The history of science and engineering offers plenty of insight about this subject,  which is much older and deeper than what we today call “MBSE”.</a:t>
            </a:r>
          </a:p>
          <a:p>
            <a:r>
              <a:rPr lang="en-US" sz="2200" dirty="0"/>
              <a:t>What is the </a:t>
            </a:r>
            <a:r>
              <a:rPr lang="en-US" sz="2200" u="sng" dirty="0"/>
              <a:t>practical</a:t>
            </a:r>
            <a:r>
              <a:rPr lang="en-US" sz="2200" dirty="0"/>
              <a:t> significance of this to </a:t>
            </a:r>
            <a:r>
              <a:rPr lang="en-US" sz="2200" u="sng" dirty="0"/>
              <a:t>SE practice</a:t>
            </a:r>
            <a:r>
              <a:rPr lang="en-US" sz="2200" dirty="0"/>
              <a:t>?</a:t>
            </a:r>
          </a:p>
          <a:p>
            <a:r>
              <a:rPr lang="en-US" sz="2300" dirty="0"/>
              <a:t>Important because contemporary MBSE models often:</a:t>
            </a:r>
          </a:p>
          <a:p>
            <a:pPr marL="517525" lvl="1" indent="-231775"/>
            <a:r>
              <a:rPr lang="en-US" sz="2200" dirty="0"/>
              <a:t>Are missing key aspects (are too small)</a:t>
            </a:r>
          </a:p>
          <a:p>
            <a:pPr marL="517525" lvl="1" indent="-231775"/>
            <a:r>
              <a:rPr lang="en-US" sz="2200" dirty="0"/>
              <a:t>Contain redundant conflicting aspects (are too big)</a:t>
            </a:r>
          </a:p>
          <a:p>
            <a:pPr marL="517525" lvl="1" indent="-231775"/>
            <a:r>
              <a:rPr lang="en-US" sz="2200" dirty="0"/>
              <a:t>At the same time!</a:t>
            </a:r>
          </a:p>
          <a:p>
            <a:pPr marL="517525" lvl="1" indent="-231775"/>
            <a:r>
              <a:rPr lang="en-US" sz="2200" dirty="0"/>
              <a:t>We will be discussing prominent examples of both.</a:t>
            </a:r>
          </a:p>
          <a:p>
            <a:r>
              <a:rPr lang="en-US" sz="2300" dirty="0"/>
              <a:t>The </a:t>
            </a:r>
            <a:r>
              <a:rPr lang="en-US" sz="2300" u="sng" dirty="0"/>
              <a:t>S*Metamodel </a:t>
            </a:r>
            <a:r>
              <a:rPr lang="en-US" sz="2300" dirty="0"/>
              <a:t>is a formalization of that minimal content—much of which is familiar, but some of which is less visible in current practices we observe. </a:t>
            </a:r>
          </a:p>
          <a:p>
            <a:r>
              <a:rPr lang="en-US" sz="2300" dirty="0"/>
              <a:t>This is not about an alternative modeling language or tooling—the agnostic S*Metamodel has been mapped to contemporary languages and tooling (including OMG SysML) for a number of years, and works just fine in current COTS modeling tool environments. </a:t>
            </a:r>
          </a:p>
        </p:txBody>
      </p:sp>
      <p:sp>
        <p:nvSpPr>
          <p:cNvPr id="4" name="Slide Number Placeholder 3">
            <a:extLst>
              <a:ext uri="{FF2B5EF4-FFF2-40B4-BE49-F238E27FC236}">
                <a16:creationId xmlns:a16="http://schemas.microsoft.com/office/drawing/2014/main" id="{A7789BD0-7D86-47E5-9F09-E57561049BD1}"/>
              </a:ext>
            </a:extLst>
          </p:cNvPr>
          <p:cNvSpPr>
            <a:spLocks noGrp="1"/>
          </p:cNvSpPr>
          <p:nvPr>
            <p:ph type="sldNum" sz="quarter" idx="12"/>
          </p:nvPr>
        </p:nvSpPr>
        <p:spPr/>
        <p:txBody>
          <a:bodyPr/>
          <a:lstStyle/>
          <a:p>
            <a:fld id="{76D2D978-F1D3-4733-99F9-887DDBCE3169}" type="slidenum">
              <a:rPr lang="en-US" smtClean="0"/>
              <a:t>7</a:t>
            </a:fld>
            <a:endParaRPr lang="en-US" dirty="0"/>
          </a:p>
        </p:txBody>
      </p:sp>
      <p:grpSp>
        <p:nvGrpSpPr>
          <p:cNvPr id="11" name="Group 10">
            <a:extLst>
              <a:ext uri="{FF2B5EF4-FFF2-40B4-BE49-F238E27FC236}">
                <a16:creationId xmlns:a16="http://schemas.microsoft.com/office/drawing/2014/main" id="{AFD498AB-33B6-41E6-AC4C-D264503C82CC}"/>
              </a:ext>
            </a:extLst>
          </p:cNvPr>
          <p:cNvGrpSpPr/>
          <p:nvPr/>
        </p:nvGrpSpPr>
        <p:grpSpPr>
          <a:xfrm>
            <a:off x="8098719" y="6930"/>
            <a:ext cx="4056711" cy="3178919"/>
            <a:chOff x="8008286" y="136525"/>
            <a:chExt cx="4056711" cy="3178919"/>
          </a:xfrm>
        </p:grpSpPr>
        <p:pic>
          <p:nvPicPr>
            <p:cNvPr id="5" name="Picture 4">
              <a:extLst>
                <a:ext uri="{FF2B5EF4-FFF2-40B4-BE49-F238E27FC236}">
                  <a16:creationId xmlns:a16="http://schemas.microsoft.com/office/drawing/2014/main" id="{41AAC329-F5E6-4059-9027-708237400BBB}"/>
                </a:ext>
              </a:extLst>
            </p:cNvPr>
            <p:cNvPicPr>
              <a:picLocks noChangeAspect="1"/>
            </p:cNvPicPr>
            <p:nvPr/>
          </p:nvPicPr>
          <p:blipFill>
            <a:blip r:embed="rId2"/>
            <a:stretch>
              <a:fillRect/>
            </a:stretch>
          </p:blipFill>
          <p:spPr>
            <a:xfrm>
              <a:off x="8122289" y="136525"/>
              <a:ext cx="3942708" cy="2772930"/>
            </a:xfrm>
            <a:prstGeom prst="rect">
              <a:avLst/>
            </a:prstGeom>
          </p:spPr>
        </p:pic>
        <p:sp>
          <p:nvSpPr>
            <p:cNvPr id="8" name="TextBox 7">
              <a:extLst>
                <a:ext uri="{FF2B5EF4-FFF2-40B4-BE49-F238E27FC236}">
                  <a16:creationId xmlns:a16="http://schemas.microsoft.com/office/drawing/2014/main" id="{44CDF8B3-9798-4CAF-B9DC-883D3B78783A}"/>
                </a:ext>
              </a:extLst>
            </p:cNvPr>
            <p:cNvSpPr txBox="1"/>
            <p:nvPr/>
          </p:nvSpPr>
          <p:spPr>
            <a:xfrm>
              <a:off x="8263385" y="2591958"/>
              <a:ext cx="3801611" cy="338554"/>
            </a:xfrm>
            <a:prstGeom prst="rect">
              <a:avLst/>
            </a:prstGeom>
            <a:solidFill>
              <a:schemeClr val="bg1"/>
            </a:solidFill>
          </p:spPr>
          <p:txBody>
            <a:bodyPr wrap="square" rtlCol="0">
              <a:spAutoFit/>
            </a:bodyPr>
            <a:lstStyle/>
            <a:p>
              <a:pPr algn="r"/>
              <a:r>
                <a:rPr lang="en-US" sz="1600" dirty="0"/>
                <a:t>Informal pedagogical S*Metamodel subset</a:t>
              </a:r>
            </a:p>
          </p:txBody>
        </p:sp>
        <p:sp>
          <p:nvSpPr>
            <p:cNvPr id="9" name="Arrow: Right 8">
              <a:extLst>
                <a:ext uri="{FF2B5EF4-FFF2-40B4-BE49-F238E27FC236}">
                  <a16:creationId xmlns:a16="http://schemas.microsoft.com/office/drawing/2014/main" id="{AD1C516F-55D7-4CCA-BB31-5DBF758B442D}"/>
                </a:ext>
              </a:extLst>
            </p:cNvPr>
            <p:cNvSpPr/>
            <p:nvPr/>
          </p:nvSpPr>
          <p:spPr>
            <a:xfrm rot="17126915">
              <a:off x="7808116" y="2785941"/>
              <a:ext cx="729673" cy="329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06167DAC-2AD7-46A9-928C-E8A8E1F6A5FB}"/>
              </a:ext>
            </a:extLst>
          </p:cNvPr>
          <p:cNvSpPr txBox="1"/>
          <p:nvPr/>
        </p:nvSpPr>
        <p:spPr>
          <a:xfrm>
            <a:off x="6851279" y="3712499"/>
            <a:ext cx="2449904" cy="584775"/>
          </a:xfrm>
          <a:prstGeom prst="rect">
            <a:avLst/>
          </a:prstGeom>
          <a:noFill/>
        </p:spPr>
        <p:txBody>
          <a:bodyPr wrap="square" rtlCol="0">
            <a:spAutoFit/>
          </a:bodyPr>
          <a:lstStyle/>
          <a:p>
            <a:pPr algn="r"/>
            <a:r>
              <a:rPr lang="en-US" sz="1600" dirty="0"/>
              <a:t>Formal S*Metamodel (~100 pages UML &amp; prose)</a:t>
            </a:r>
          </a:p>
        </p:txBody>
      </p:sp>
      <p:sp>
        <p:nvSpPr>
          <p:cNvPr id="10" name="Arrow: Right 9">
            <a:extLst>
              <a:ext uri="{FF2B5EF4-FFF2-40B4-BE49-F238E27FC236}">
                <a16:creationId xmlns:a16="http://schemas.microsoft.com/office/drawing/2014/main" id="{BFB65E10-8A9E-4E20-8E68-DEB2A4E468FD}"/>
              </a:ext>
            </a:extLst>
          </p:cNvPr>
          <p:cNvSpPr/>
          <p:nvPr/>
        </p:nvSpPr>
        <p:spPr>
          <a:xfrm>
            <a:off x="7138218" y="4370430"/>
            <a:ext cx="729673" cy="329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FF2733F-066D-4157-AD53-5B757008C129}"/>
              </a:ext>
            </a:extLst>
          </p:cNvPr>
          <p:cNvPicPr>
            <a:picLocks noChangeAspect="1"/>
          </p:cNvPicPr>
          <p:nvPr/>
        </p:nvPicPr>
        <p:blipFill rotWithShape="1">
          <a:blip r:embed="rId3"/>
          <a:srcRect l="29375" r="28559" b="5324"/>
          <a:stretch/>
        </p:blipFill>
        <p:spPr>
          <a:xfrm>
            <a:off x="9247509" y="3199935"/>
            <a:ext cx="2792421" cy="3535319"/>
          </a:xfrm>
          <a:prstGeom prst="rect">
            <a:avLst/>
          </a:prstGeom>
          <a:ln>
            <a:solidFill>
              <a:schemeClr val="tx1"/>
            </a:solidFill>
          </a:ln>
        </p:spPr>
      </p:pic>
      <p:sp>
        <p:nvSpPr>
          <p:cNvPr id="15" name="TextBox 14">
            <a:extLst>
              <a:ext uri="{FF2B5EF4-FFF2-40B4-BE49-F238E27FC236}">
                <a16:creationId xmlns:a16="http://schemas.microsoft.com/office/drawing/2014/main" id="{6A7EF026-A099-0707-210E-8E5426F70F7A}"/>
              </a:ext>
            </a:extLst>
          </p:cNvPr>
          <p:cNvSpPr txBox="1"/>
          <p:nvPr/>
        </p:nvSpPr>
        <p:spPr>
          <a:xfrm>
            <a:off x="7138218" y="4699763"/>
            <a:ext cx="5047097" cy="584775"/>
          </a:xfrm>
          <a:prstGeom prst="rect">
            <a:avLst/>
          </a:prstGeom>
          <a:solidFill>
            <a:schemeClr val="accent2">
              <a:lumMod val="20000"/>
              <a:lumOff val="80000"/>
            </a:schemeClr>
          </a:solidFill>
        </p:spPr>
        <p:txBody>
          <a:bodyPr wrap="square">
            <a:spAutoFit/>
          </a:bodyPr>
          <a:lstStyle/>
          <a:p>
            <a:r>
              <a:rPr lang="en-US" sz="1600" dirty="0">
                <a:hlinkClick r:id="rId4"/>
              </a:rPr>
              <a:t>https://www.omgwiki.org/MBSE/lib/exe/fetch.php?media=mbse:patterns:systematica_5_metamodel_v7.1.6a.pdf</a:t>
            </a:r>
            <a:r>
              <a:rPr lang="en-US" sz="1600" dirty="0"/>
              <a:t> </a:t>
            </a:r>
          </a:p>
        </p:txBody>
      </p:sp>
    </p:spTree>
    <p:extLst>
      <p:ext uri="{BB962C8B-B14F-4D97-AF65-F5344CB8AC3E}">
        <p14:creationId xmlns:p14="http://schemas.microsoft.com/office/powerpoint/2010/main" val="2740189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38AAB6-093D-42A6-AB75-65CE9F20893D}"/>
              </a:ext>
            </a:extLst>
          </p:cNvPr>
          <p:cNvSpPr>
            <a:spLocks noGrp="1"/>
          </p:cNvSpPr>
          <p:nvPr>
            <p:ph idx="1"/>
          </p:nvPr>
        </p:nvSpPr>
        <p:spPr>
          <a:xfrm>
            <a:off x="137564" y="208417"/>
            <a:ext cx="11846867" cy="1644578"/>
          </a:xfrm>
        </p:spPr>
        <p:txBody>
          <a:bodyPr>
            <a:normAutofit/>
          </a:bodyPr>
          <a:lstStyle/>
          <a:p>
            <a:pPr marL="0" indent="0">
              <a:buNone/>
            </a:pPr>
            <a:r>
              <a:rPr lang="en-US" sz="3200" dirty="0"/>
              <a:t>An </a:t>
            </a:r>
            <a:r>
              <a:rPr lang="en-US" sz="3200" u="sng" dirty="0"/>
              <a:t>S*Model </a:t>
            </a:r>
            <a:r>
              <a:rPr lang="en-US" sz="3200" dirty="0"/>
              <a:t>is any model (descriptive information construct) of a system (in any modeling language, views, or tooling) which conforms to (maps to) the S*Metamodel:</a:t>
            </a:r>
          </a:p>
          <a:p>
            <a:endParaRPr lang="en-US" sz="3200" dirty="0"/>
          </a:p>
          <a:p>
            <a:pPr marL="0" indent="0">
              <a:buNone/>
            </a:pPr>
            <a:endParaRPr lang="en-US" sz="3200" dirty="0"/>
          </a:p>
        </p:txBody>
      </p:sp>
      <p:sp>
        <p:nvSpPr>
          <p:cNvPr id="4" name="Slide Number Placeholder 3">
            <a:extLst>
              <a:ext uri="{FF2B5EF4-FFF2-40B4-BE49-F238E27FC236}">
                <a16:creationId xmlns:a16="http://schemas.microsoft.com/office/drawing/2014/main" id="{46F30C99-B161-4B12-8808-2EFF132B429D}"/>
              </a:ext>
            </a:extLst>
          </p:cNvPr>
          <p:cNvSpPr>
            <a:spLocks noGrp="1"/>
          </p:cNvSpPr>
          <p:nvPr>
            <p:ph type="sldNum" sz="quarter" idx="12"/>
          </p:nvPr>
        </p:nvSpPr>
        <p:spPr>
          <a:xfrm>
            <a:off x="9085253" y="6284458"/>
            <a:ext cx="2743200" cy="365125"/>
          </a:xfrm>
        </p:spPr>
        <p:txBody>
          <a:bodyPr/>
          <a:lstStyle/>
          <a:p>
            <a:fld id="{76D2D978-F1D3-4733-99F9-887DDBCE3169}" type="slidenum">
              <a:rPr lang="en-US" smtClean="0"/>
              <a:t>8</a:t>
            </a:fld>
            <a:endParaRPr lang="en-US" dirty="0"/>
          </a:p>
        </p:txBody>
      </p:sp>
      <p:grpSp>
        <p:nvGrpSpPr>
          <p:cNvPr id="6" name="Group 6">
            <a:extLst>
              <a:ext uri="{FF2B5EF4-FFF2-40B4-BE49-F238E27FC236}">
                <a16:creationId xmlns:a16="http://schemas.microsoft.com/office/drawing/2014/main" id="{66006D7A-1696-4B82-A1CE-10C04F27D432}"/>
              </a:ext>
            </a:extLst>
          </p:cNvPr>
          <p:cNvGrpSpPr>
            <a:grpSpLocks/>
          </p:cNvGrpSpPr>
          <p:nvPr/>
        </p:nvGrpSpPr>
        <p:grpSpPr bwMode="auto">
          <a:xfrm>
            <a:off x="137564" y="1727200"/>
            <a:ext cx="6181956" cy="4922383"/>
            <a:chOff x="1920" y="1440"/>
            <a:chExt cx="2256" cy="1872"/>
          </a:xfrm>
        </p:grpSpPr>
        <p:pic>
          <p:nvPicPr>
            <p:cNvPr id="7" name="Picture 4">
              <a:extLst>
                <a:ext uri="{FF2B5EF4-FFF2-40B4-BE49-F238E27FC236}">
                  <a16:creationId xmlns:a16="http://schemas.microsoft.com/office/drawing/2014/main" id="{DBC7F621-9B4A-4E43-86DD-B341C6AFA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1584"/>
              <a:ext cx="2208"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48916636-5553-446F-B92F-9824A2D70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440"/>
              <a:ext cx="960"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a:extLst>
              <a:ext uri="{FF2B5EF4-FFF2-40B4-BE49-F238E27FC236}">
                <a16:creationId xmlns:a16="http://schemas.microsoft.com/office/drawing/2014/main" id="{04571821-C083-489F-9BD0-61F1B6FD42D4}"/>
              </a:ext>
            </a:extLst>
          </p:cNvPr>
          <p:cNvSpPr/>
          <p:nvPr/>
        </p:nvSpPr>
        <p:spPr>
          <a:xfrm>
            <a:off x="4108827" y="5624946"/>
            <a:ext cx="932872" cy="628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DAECD885-E948-EE36-BC40-101E13B174D5}"/>
              </a:ext>
            </a:extLst>
          </p:cNvPr>
          <p:cNvGrpSpPr/>
          <p:nvPr/>
        </p:nvGrpSpPr>
        <p:grpSpPr>
          <a:xfrm>
            <a:off x="6384667" y="1852995"/>
            <a:ext cx="5534616" cy="4655878"/>
            <a:chOff x="6449816" y="1482736"/>
            <a:chExt cx="5534616" cy="4655878"/>
          </a:xfrm>
        </p:grpSpPr>
        <p:pic>
          <p:nvPicPr>
            <p:cNvPr id="5" name="Picture 4">
              <a:extLst>
                <a:ext uri="{FF2B5EF4-FFF2-40B4-BE49-F238E27FC236}">
                  <a16:creationId xmlns:a16="http://schemas.microsoft.com/office/drawing/2014/main" id="{4282A7E7-52B7-4632-9D14-261445A340C7}"/>
                </a:ext>
              </a:extLst>
            </p:cNvPr>
            <p:cNvPicPr>
              <a:picLocks noChangeAspect="1"/>
            </p:cNvPicPr>
            <p:nvPr/>
          </p:nvPicPr>
          <p:blipFill>
            <a:blip r:embed="rId4"/>
            <a:stretch>
              <a:fillRect/>
            </a:stretch>
          </p:blipFill>
          <p:spPr>
            <a:xfrm>
              <a:off x="6449816" y="1482736"/>
              <a:ext cx="5534616" cy="3892528"/>
            </a:xfrm>
            <a:prstGeom prst="rect">
              <a:avLst/>
            </a:prstGeom>
          </p:spPr>
        </p:pic>
        <p:sp>
          <p:nvSpPr>
            <p:cNvPr id="9" name="TextBox 8">
              <a:extLst>
                <a:ext uri="{FF2B5EF4-FFF2-40B4-BE49-F238E27FC236}">
                  <a16:creationId xmlns:a16="http://schemas.microsoft.com/office/drawing/2014/main" id="{B768E45A-C0E9-F5D4-68D6-970873E1D656}"/>
                </a:ext>
              </a:extLst>
            </p:cNvPr>
            <p:cNvSpPr txBox="1"/>
            <p:nvPr/>
          </p:nvSpPr>
          <p:spPr>
            <a:xfrm>
              <a:off x="6798389" y="4938285"/>
              <a:ext cx="5161935" cy="1200329"/>
            </a:xfrm>
            <a:prstGeom prst="rect">
              <a:avLst/>
            </a:prstGeom>
            <a:solidFill>
              <a:schemeClr val="bg1"/>
            </a:solidFill>
          </p:spPr>
          <p:txBody>
            <a:bodyPr wrap="square" rtlCol="0">
              <a:spAutoFit/>
            </a:bodyPr>
            <a:lstStyle/>
            <a:p>
              <a:r>
                <a:rPr lang="en-US" dirty="0"/>
                <a:t>Some of the types of information found in S*Models (independent of language or tooling).</a:t>
              </a:r>
            </a:p>
            <a:p>
              <a:endParaRPr lang="en-US" dirty="0"/>
            </a:p>
            <a:p>
              <a:r>
                <a:rPr lang="en-US" dirty="0"/>
                <a:t>S* is short for Systematica</a:t>
              </a:r>
            </a:p>
          </p:txBody>
        </p:sp>
      </p:grpSp>
    </p:spTree>
    <p:extLst>
      <p:ext uri="{BB962C8B-B14F-4D97-AF65-F5344CB8AC3E}">
        <p14:creationId xmlns:p14="http://schemas.microsoft.com/office/powerpoint/2010/main" val="543188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6B2ED402-04F3-7ABB-4A45-0DAA93E16DA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6728" y="744552"/>
            <a:ext cx="5012578" cy="1578378"/>
          </a:xfrm>
          <a:prstGeom prst="rect">
            <a:avLst/>
          </a:prstGeom>
          <a:solidFill>
            <a:schemeClr val="bg1"/>
          </a:solidFill>
          <a:ln>
            <a:noFill/>
          </a:ln>
          <a:effectLst/>
        </p:spPr>
      </p:pic>
      <p:sp>
        <p:nvSpPr>
          <p:cNvPr id="2" name="Title 1">
            <a:extLst>
              <a:ext uri="{FF2B5EF4-FFF2-40B4-BE49-F238E27FC236}">
                <a16:creationId xmlns:a16="http://schemas.microsoft.com/office/drawing/2014/main" id="{08C028CB-E9F6-0D7D-4DF8-FFF05905491F}"/>
              </a:ext>
            </a:extLst>
          </p:cNvPr>
          <p:cNvSpPr>
            <a:spLocks noGrp="1"/>
          </p:cNvSpPr>
          <p:nvPr>
            <p:ph type="title"/>
          </p:nvPr>
        </p:nvSpPr>
        <p:spPr>
          <a:xfrm>
            <a:off x="-49180" y="0"/>
            <a:ext cx="12241180" cy="504595"/>
          </a:xfrm>
        </p:spPr>
        <p:txBody>
          <a:bodyPr>
            <a:noAutofit/>
          </a:bodyPr>
          <a:lstStyle/>
          <a:p>
            <a:r>
              <a:rPr lang="en-US" sz="3200" dirty="0"/>
              <a:t>What lessons of 300 years? One Aspect is </a:t>
            </a:r>
            <a:r>
              <a:rPr lang="en-US" sz="3200" u="sng" dirty="0"/>
              <a:t>External Behavior as Interaction</a:t>
            </a:r>
            <a:endParaRPr lang="en-US" sz="3200" dirty="0"/>
          </a:p>
        </p:txBody>
      </p:sp>
      <p:sp>
        <p:nvSpPr>
          <p:cNvPr id="4" name="Slide Number Placeholder 3">
            <a:extLst>
              <a:ext uri="{FF2B5EF4-FFF2-40B4-BE49-F238E27FC236}">
                <a16:creationId xmlns:a16="http://schemas.microsoft.com/office/drawing/2014/main" id="{A57BEBCD-9274-8B0A-16CD-893F178E6439}"/>
              </a:ext>
            </a:extLst>
          </p:cNvPr>
          <p:cNvSpPr>
            <a:spLocks noGrp="1"/>
          </p:cNvSpPr>
          <p:nvPr>
            <p:ph type="sldNum" sz="quarter" idx="12"/>
          </p:nvPr>
        </p:nvSpPr>
        <p:spPr>
          <a:xfrm>
            <a:off x="9448800" y="6345349"/>
            <a:ext cx="2743200" cy="365125"/>
          </a:xfrm>
        </p:spPr>
        <p:txBody>
          <a:bodyPr/>
          <a:lstStyle/>
          <a:p>
            <a:fld id="{D4D4717B-7BF0-4D49-8207-B5B09A69338B}" type="slidenum">
              <a:rPr lang="en-US" smtClean="0"/>
              <a:t>9</a:t>
            </a:fld>
            <a:endParaRPr lang="en-US" dirty="0"/>
          </a:p>
        </p:txBody>
      </p:sp>
      <p:grpSp>
        <p:nvGrpSpPr>
          <p:cNvPr id="11" name="Group 10">
            <a:extLst>
              <a:ext uri="{FF2B5EF4-FFF2-40B4-BE49-F238E27FC236}">
                <a16:creationId xmlns:a16="http://schemas.microsoft.com/office/drawing/2014/main" id="{B4263F29-2F8D-711A-5AED-3AE89428A3D6}"/>
              </a:ext>
            </a:extLst>
          </p:cNvPr>
          <p:cNvGrpSpPr/>
          <p:nvPr/>
        </p:nvGrpSpPr>
        <p:grpSpPr>
          <a:xfrm>
            <a:off x="5434597" y="2184322"/>
            <a:ext cx="6665954" cy="4688205"/>
            <a:chOff x="5404117" y="1925954"/>
            <a:chExt cx="6665954" cy="4688205"/>
          </a:xfrm>
        </p:grpSpPr>
        <p:pic>
          <p:nvPicPr>
            <p:cNvPr id="7" name="Picture 6">
              <a:extLst>
                <a:ext uri="{FF2B5EF4-FFF2-40B4-BE49-F238E27FC236}">
                  <a16:creationId xmlns:a16="http://schemas.microsoft.com/office/drawing/2014/main" id="{F05BA3F3-9F67-0E2B-C17F-8462D9062B81}"/>
                </a:ext>
              </a:extLst>
            </p:cNvPr>
            <p:cNvPicPr>
              <a:picLocks noChangeAspect="1"/>
            </p:cNvPicPr>
            <p:nvPr/>
          </p:nvPicPr>
          <p:blipFill>
            <a:blip r:embed="rId3"/>
            <a:stretch>
              <a:fillRect/>
            </a:stretch>
          </p:blipFill>
          <p:spPr>
            <a:xfrm>
              <a:off x="5404117" y="1925954"/>
              <a:ext cx="6665954" cy="4688205"/>
            </a:xfrm>
            <a:prstGeom prst="rect">
              <a:avLst/>
            </a:prstGeom>
          </p:spPr>
        </p:pic>
        <p:sp>
          <p:nvSpPr>
            <p:cNvPr id="8" name="TextBox 7">
              <a:extLst>
                <a:ext uri="{FF2B5EF4-FFF2-40B4-BE49-F238E27FC236}">
                  <a16:creationId xmlns:a16="http://schemas.microsoft.com/office/drawing/2014/main" id="{D8F91100-469B-DF3E-48D2-5219D055F29C}"/>
                </a:ext>
              </a:extLst>
            </p:cNvPr>
            <p:cNvSpPr txBox="1"/>
            <p:nvPr/>
          </p:nvSpPr>
          <p:spPr>
            <a:xfrm>
              <a:off x="5950573" y="6077247"/>
              <a:ext cx="5573042" cy="461665"/>
            </a:xfrm>
            <a:prstGeom prst="rect">
              <a:avLst/>
            </a:prstGeom>
            <a:solidFill>
              <a:schemeClr val="bg1"/>
            </a:solidFill>
          </p:spPr>
          <p:txBody>
            <a:bodyPr wrap="square" rtlCol="0">
              <a:spAutoFit/>
            </a:bodyPr>
            <a:lstStyle/>
            <a:p>
              <a:pPr algn="r"/>
              <a:r>
                <a:rPr lang="en-US" sz="2400" dirty="0"/>
                <a:t>Informal pedagogical S*Metamodel subset</a:t>
              </a:r>
            </a:p>
          </p:txBody>
        </p:sp>
      </p:grpSp>
      <p:sp>
        <p:nvSpPr>
          <p:cNvPr id="14" name="TextBox 13">
            <a:extLst>
              <a:ext uri="{FF2B5EF4-FFF2-40B4-BE49-F238E27FC236}">
                <a16:creationId xmlns:a16="http://schemas.microsoft.com/office/drawing/2014/main" id="{B0F35DDC-6C87-6503-3474-0F04AEEA136D}"/>
              </a:ext>
            </a:extLst>
          </p:cNvPr>
          <p:cNvSpPr txBox="1"/>
          <p:nvPr/>
        </p:nvSpPr>
        <p:spPr>
          <a:xfrm>
            <a:off x="-49180" y="2743983"/>
            <a:ext cx="5573042" cy="3785652"/>
          </a:xfrm>
          <a:prstGeom prst="rect">
            <a:avLst/>
          </a:prstGeom>
          <a:noFill/>
        </p:spPr>
        <p:txBody>
          <a:bodyPr wrap="square" rtlCol="0">
            <a:spAutoFit/>
          </a:bodyPr>
          <a:lstStyle>
            <a:defPPr>
              <a:defRPr lang="en-US"/>
            </a:defPPr>
            <a:lvl1pPr>
              <a:defRPr sz="2400" b="1">
                <a:solidFill>
                  <a:srgbClr val="FF0000"/>
                </a:solidFill>
              </a:defRPr>
            </a:lvl1pPr>
          </a:lstStyle>
          <a:p>
            <a:pPr marL="342900" indent="-342900">
              <a:spcBef>
                <a:spcPts val="1200"/>
              </a:spcBef>
              <a:buFont typeface="Arial" panose="020B0604020202020204" pitchFamily="34" charset="0"/>
              <a:buChar char="•"/>
            </a:pPr>
            <a:r>
              <a:rPr lang="en-US" sz="2200" u="sng" dirty="0">
                <a:solidFill>
                  <a:schemeClr val="tx1"/>
                </a:solidFill>
              </a:rPr>
              <a:t>Interaction/Behavior Space</a:t>
            </a:r>
            <a:r>
              <a:rPr lang="en-US" sz="2200" b="0" dirty="0">
                <a:solidFill>
                  <a:schemeClr val="tx1"/>
                </a:solidFill>
              </a:rPr>
              <a:t>: Describes Behavior as </a:t>
            </a:r>
            <a:r>
              <a:rPr lang="en-US" sz="2200" b="0" i="1" u="sng" dirty="0">
                <a:solidFill>
                  <a:schemeClr val="tx1"/>
                </a:solidFill>
              </a:rPr>
              <a:t>Interactions with Environmental Actors</a:t>
            </a:r>
            <a:r>
              <a:rPr lang="en-US" sz="2200" b="0" dirty="0">
                <a:solidFill>
                  <a:schemeClr val="tx1"/>
                </a:solidFill>
              </a:rPr>
              <a:t>. An </a:t>
            </a:r>
            <a:r>
              <a:rPr lang="en-US" sz="2200" b="0" u="sng" dirty="0">
                <a:solidFill>
                  <a:schemeClr val="tx1"/>
                </a:solidFill>
              </a:rPr>
              <a:t>objective description</a:t>
            </a:r>
            <a:r>
              <a:rPr lang="en-US" sz="2200" b="0" dirty="0">
                <a:solidFill>
                  <a:schemeClr val="tx1"/>
                </a:solidFill>
              </a:rPr>
              <a:t> more familiar to scientist and engineers—exchanges of forces, energy flows, material flows, information, causing changes of state.</a:t>
            </a:r>
          </a:p>
          <a:p>
            <a:pPr marL="342900" indent="-342900">
              <a:spcBef>
                <a:spcPts val="1200"/>
              </a:spcBef>
              <a:buFont typeface="Arial" panose="020B0604020202020204" pitchFamily="34" charset="0"/>
              <a:buChar char="•"/>
            </a:pPr>
            <a:r>
              <a:rPr lang="en-US" sz="2200" u="sng" dirty="0">
                <a:solidFill>
                  <a:schemeClr val="tx1"/>
                </a:solidFill>
              </a:rPr>
              <a:t>Example</a:t>
            </a:r>
            <a:r>
              <a:rPr lang="en-US" sz="2200" b="0" dirty="0">
                <a:solidFill>
                  <a:schemeClr val="tx1"/>
                </a:solidFill>
              </a:rPr>
              <a:t>: Travel Over Terrain</a:t>
            </a:r>
          </a:p>
          <a:p>
            <a:pPr marL="342900" indent="-342900">
              <a:spcBef>
                <a:spcPts val="1200"/>
              </a:spcBef>
              <a:buFont typeface="Arial" panose="020B0604020202020204" pitchFamily="34" charset="0"/>
              <a:buChar char="•"/>
            </a:pPr>
            <a:r>
              <a:rPr lang="en-US" sz="2200" b="0" dirty="0">
                <a:solidFill>
                  <a:schemeClr val="tx1"/>
                </a:solidFill>
              </a:rPr>
              <a:t>The world of the physical sciences—all the known laws of mechanics, electrical science, etc. are in the context of </a:t>
            </a:r>
            <a:r>
              <a:rPr lang="en-US" sz="2200" b="0" u="sng" dirty="0">
                <a:solidFill>
                  <a:schemeClr val="tx1"/>
                </a:solidFill>
              </a:rPr>
              <a:t>Interactions</a:t>
            </a:r>
            <a:r>
              <a:rPr lang="en-US" sz="2200" b="0" dirty="0">
                <a:solidFill>
                  <a:schemeClr val="tx1"/>
                </a:solidFill>
              </a:rPr>
              <a:t>.</a:t>
            </a:r>
          </a:p>
        </p:txBody>
      </p:sp>
      <p:sp>
        <p:nvSpPr>
          <p:cNvPr id="15" name="Oval 14">
            <a:extLst>
              <a:ext uri="{FF2B5EF4-FFF2-40B4-BE49-F238E27FC236}">
                <a16:creationId xmlns:a16="http://schemas.microsoft.com/office/drawing/2014/main" id="{139AF6B8-5209-FF3F-2BF9-B176090B4089}"/>
              </a:ext>
            </a:extLst>
          </p:cNvPr>
          <p:cNvSpPr/>
          <p:nvPr/>
        </p:nvSpPr>
        <p:spPr>
          <a:xfrm>
            <a:off x="8016240" y="2957586"/>
            <a:ext cx="3627120" cy="17370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572A14B9-FD17-6857-71F8-B2B91E327F29}"/>
              </a:ext>
            </a:extLst>
          </p:cNvPr>
          <p:cNvSpPr/>
          <p:nvPr/>
        </p:nvSpPr>
        <p:spPr>
          <a:xfrm rot="21373207">
            <a:off x="5241866" y="3571398"/>
            <a:ext cx="2825725" cy="474282"/>
          </a:xfrm>
          <a:prstGeom prst="rightArrow">
            <a:avLst>
              <a:gd name="adj1" fmla="val 5217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41666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5145</TotalTime>
  <Words>5242</Words>
  <Application>Microsoft Office PowerPoint</Application>
  <PresentationFormat>Widescreen</PresentationFormat>
  <Paragraphs>371</Paragraphs>
  <Slides>39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Office Theme</vt:lpstr>
      <vt:lpstr>Feature Space: Integrating Value, Purpose,                    Mission, Risk, and Variation </vt:lpstr>
      <vt:lpstr>Abstract</vt:lpstr>
      <vt:lpstr>Contents</vt:lpstr>
      <vt:lpstr>The INCOSE MBSE Patterns Working Group</vt:lpstr>
      <vt:lpstr>What is the smallest model of a system?</vt:lpstr>
      <vt:lpstr>Formalizing a Few Representational Concepts</vt:lpstr>
      <vt:lpstr>What have we learned in 300 years? </vt:lpstr>
      <vt:lpstr>PowerPoint Presentation</vt:lpstr>
      <vt:lpstr>What lessons of 300 years? One Aspect is External Behavior as Interaction</vt:lpstr>
      <vt:lpstr>Example: Vehicle Interactions with External Actors</vt:lpstr>
      <vt:lpstr>Another Aspect, and a subject of this talk, is Stakeholder Value:  Introduction to Feature Space </vt:lpstr>
      <vt:lpstr>PowerPoint Presentation</vt:lpstr>
      <vt:lpstr>System Behavior is Modeled Twice (Features and Interactions) Objective-Subjective Link &amp; The Value Selection Phenomenon</vt:lpstr>
      <vt:lpstr>What is the distinction we are making here?</vt:lpstr>
      <vt:lpstr>PowerPoint Presentation</vt:lpstr>
      <vt:lpstr>Mission; Mission Features; Mission Engineering</vt:lpstr>
      <vt:lpstr>Models of risk: What do we need to represent?</vt:lpstr>
      <vt:lpstr>Models of risk: What do we need to represent?</vt:lpstr>
      <vt:lpstr>Risk:  Failure Impacts </vt:lpstr>
      <vt:lpstr>All Risk is Risk to Stakeholder Features</vt:lpstr>
      <vt:lpstr>Simple FMEA,  Generated from  Configurable System  Pattern</vt:lpstr>
      <vt:lpstr>To find out more about integrated FMECA </vt:lpstr>
      <vt:lpstr>S*Patterns are Configurable MBSE Models of Families</vt:lpstr>
      <vt:lpstr>S*Pattern Configuration:  Driven from Feature Space</vt:lpstr>
      <vt:lpstr>S*Pattern Configuration:  Driven from Feature Space</vt:lpstr>
      <vt:lpstr>Propagation of configuration population is inherent to  the nature of all engineered systems</vt:lpstr>
      <vt:lpstr>Relationship to Feature-Based PLE ala’ ISO 26580</vt:lpstr>
      <vt:lpstr>How to find out more about configurable  model-based patterns</vt:lpstr>
      <vt:lpstr>Existing mappings into OMG SysML, other languages, and your tooling</vt:lpstr>
      <vt:lpstr>Interested? How to get involved</vt:lpstr>
      <vt:lpstr>Conclusion, questions, and discussion</vt:lpstr>
      <vt:lpstr>Thank you!</vt:lpstr>
      <vt:lpstr>References</vt:lpstr>
      <vt:lpstr>PowerPoint Presentation</vt:lpstr>
      <vt:lpstr>Speaker background</vt:lpstr>
      <vt:lpstr>Supplemental backup</vt:lpstr>
      <vt:lpstr>Oil Filter Family: Feature Space Across Domains</vt:lpstr>
      <vt:lpstr>Three integrated model classes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WSchindel</dc:creator>
  <cp:lastModifiedBy>William Schindel</cp:lastModifiedBy>
  <cp:revision>192</cp:revision>
  <cp:lastPrinted>2022-06-12T16:37:30Z</cp:lastPrinted>
  <dcterms:created xsi:type="dcterms:W3CDTF">2021-11-07T20:35:13Z</dcterms:created>
  <dcterms:modified xsi:type="dcterms:W3CDTF">2022-06-14T12:16:59Z</dcterms:modified>
</cp:coreProperties>
</file>