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316" r:id="rId5"/>
    <p:sldId id="318" r:id="rId6"/>
    <p:sldId id="753" r:id="rId7"/>
    <p:sldId id="319" r:id="rId8"/>
    <p:sldId id="285" r:id="rId9"/>
    <p:sldId id="749" r:id="rId10"/>
    <p:sldId id="1459" r:id="rId11"/>
    <p:sldId id="756" r:id="rId12"/>
    <p:sldId id="755" r:id="rId13"/>
    <p:sldId id="264" r:id="rId1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161E"/>
    <a:srgbClr val="CE161E"/>
    <a:srgbClr val="CF171E"/>
    <a:srgbClr val="CA6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64052" autoAdjust="0"/>
  </p:normalViewPr>
  <p:slideViewPr>
    <p:cSldViewPr snapToGrid="0">
      <p:cViewPr varScale="1">
        <p:scale>
          <a:sx n="76" d="100"/>
          <a:sy n="76" d="100"/>
        </p:scale>
        <p:origin x="1530" y="90"/>
      </p:cViewPr>
      <p:guideLst/>
    </p:cSldViewPr>
  </p:slideViewPr>
  <p:notesTextViewPr>
    <p:cViewPr>
      <p:scale>
        <a:sx n="1" d="1"/>
        <a:sy n="1" d="1"/>
      </p:scale>
      <p:origin x="0" y="0"/>
    </p:cViewPr>
  </p:notesTextViewPr>
  <p:sorterViewPr>
    <p:cViewPr>
      <p:scale>
        <a:sx n="100" d="100"/>
        <a:sy n="100" d="100"/>
      </p:scale>
      <p:origin x="0" y="-3354"/>
    </p:cViewPr>
  </p:sorterViewPr>
  <p:notesViewPr>
    <p:cSldViewPr snapToGrid="0">
      <p:cViewPr varScale="1">
        <p:scale>
          <a:sx n="59" d="100"/>
          <a:sy n="59" d="100"/>
        </p:scale>
        <p:origin x="182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1071" cy="469575"/>
          </a:xfrm>
          <a:prstGeom prst="rect">
            <a:avLst/>
          </a:prstGeom>
        </p:spPr>
        <p:txBody>
          <a:bodyPr vert="horz" lIns="86822" tIns="43411" rIns="86822" bIns="43411" rtlCol="0"/>
          <a:lstStyle>
            <a:lvl1pPr algn="l">
              <a:defRPr sz="1100"/>
            </a:lvl1pPr>
          </a:lstStyle>
          <a:p>
            <a:endParaRPr lang="en-US"/>
          </a:p>
        </p:txBody>
      </p:sp>
      <p:sp>
        <p:nvSpPr>
          <p:cNvPr id="3" name="Date Placeholder 2"/>
          <p:cNvSpPr>
            <a:spLocks noGrp="1"/>
          </p:cNvSpPr>
          <p:nvPr>
            <p:ph type="dt" sz="quarter" idx="1"/>
          </p:nvPr>
        </p:nvSpPr>
        <p:spPr>
          <a:xfrm>
            <a:off x="4013945" y="1"/>
            <a:ext cx="3071071" cy="469575"/>
          </a:xfrm>
          <a:prstGeom prst="rect">
            <a:avLst/>
          </a:prstGeom>
        </p:spPr>
        <p:txBody>
          <a:bodyPr vert="horz" lIns="86822" tIns="43411" rIns="86822" bIns="43411" rtlCol="0"/>
          <a:lstStyle>
            <a:lvl1pPr algn="r">
              <a:defRPr sz="1100"/>
            </a:lvl1pPr>
          </a:lstStyle>
          <a:p>
            <a:fld id="{E954B5DC-B942-4F47-AD4E-D0EF469D298B}" type="datetimeFigureOut">
              <a:rPr lang="en-US" smtClean="0"/>
              <a:t>1/24/2020</a:t>
            </a:fld>
            <a:endParaRPr lang="en-US"/>
          </a:p>
        </p:txBody>
      </p:sp>
      <p:sp>
        <p:nvSpPr>
          <p:cNvPr id="4" name="Footer Placeholder 3"/>
          <p:cNvSpPr>
            <a:spLocks noGrp="1"/>
          </p:cNvSpPr>
          <p:nvPr>
            <p:ph type="ftr" sz="quarter" idx="2"/>
          </p:nvPr>
        </p:nvSpPr>
        <p:spPr>
          <a:xfrm>
            <a:off x="1" y="8903025"/>
            <a:ext cx="3071071" cy="469575"/>
          </a:xfrm>
          <a:prstGeom prst="rect">
            <a:avLst/>
          </a:prstGeom>
        </p:spPr>
        <p:txBody>
          <a:bodyPr vert="horz" lIns="86822" tIns="43411" rIns="86822" bIns="43411" rtlCol="0" anchor="b"/>
          <a:lstStyle>
            <a:lvl1pPr algn="l">
              <a:defRPr sz="1100"/>
            </a:lvl1pPr>
          </a:lstStyle>
          <a:p>
            <a:endParaRPr lang="en-US"/>
          </a:p>
        </p:txBody>
      </p:sp>
      <p:sp>
        <p:nvSpPr>
          <p:cNvPr id="5" name="Slide Number Placeholder 4"/>
          <p:cNvSpPr>
            <a:spLocks noGrp="1"/>
          </p:cNvSpPr>
          <p:nvPr>
            <p:ph type="sldNum" sz="quarter" idx="3"/>
          </p:nvPr>
        </p:nvSpPr>
        <p:spPr>
          <a:xfrm>
            <a:off x="4013945" y="8903025"/>
            <a:ext cx="3071071" cy="469575"/>
          </a:xfrm>
          <a:prstGeom prst="rect">
            <a:avLst/>
          </a:prstGeom>
        </p:spPr>
        <p:txBody>
          <a:bodyPr vert="horz" lIns="86822" tIns="43411" rIns="86822" bIns="43411" rtlCol="0" anchor="b"/>
          <a:lstStyle>
            <a:lvl1pPr algn="r">
              <a:defRPr sz="1100"/>
            </a:lvl1pPr>
          </a:lstStyle>
          <a:p>
            <a:fld id="{E94FF86B-8294-44B9-B00E-1AEF52232BCB}" type="slidenum">
              <a:rPr lang="en-US" smtClean="0"/>
              <a:t>‹#›</a:t>
            </a:fld>
            <a:endParaRPr lang="en-US"/>
          </a:p>
        </p:txBody>
      </p:sp>
    </p:spTree>
    <p:extLst>
      <p:ext uri="{BB962C8B-B14F-4D97-AF65-F5344CB8AC3E}">
        <p14:creationId xmlns:p14="http://schemas.microsoft.com/office/powerpoint/2010/main" val="637880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1071" cy="469575"/>
          </a:xfrm>
          <a:prstGeom prst="rect">
            <a:avLst/>
          </a:prstGeom>
        </p:spPr>
        <p:txBody>
          <a:bodyPr vert="horz" lIns="86822" tIns="43411" rIns="86822" bIns="43411" rtlCol="0"/>
          <a:lstStyle>
            <a:lvl1pPr algn="l">
              <a:defRPr sz="1100"/>
            </a:lvl1pPr>
          </a:lstStyle>
          <a:p>
            <a:endParaRPr lang="en-US" dirty="0"/>
          </a:p>
        </p:txBody>
      </p:sp>
      <p:sp>
        <p:nvSpPr>
          <p:cNvPr id="3" name="Date Placeholder 2"/>
          <p:cNvSpPr>
            <a:spLocks noGrp="1"/>
          </p:cNvSpPr>
          <p:nvPr>
            <p:ph type="dt" idx="1"/>
          </p:nvPr>
        </p:nvSpPr>
        <p:spPr>
          <a:xfrm>
            <a:off x="4013945" y="1"/>
            <a:ext cx="3071071" cy="469575"/>
          </a:xfrm>
          <a:prstGeom prst="rect">
            <a:avLst/>
          </a:prstGeom>
        </p:spPr>
        <p:txBody>
          <a:bodyPr vert="horz" lIns="86822" tIns="43411" rIns="86822" bIns="43411" rtlCol="0"/>
          <a:lstStyle>
            <a:lvl1pPr algn="r">
              <a:defRPr sz="1100"/>
            </a:lvl1pPr>
          </a:lstStyle>
          <a:p>
            <a:fld id="{874BD2D2-0636-4588-B8EE-962B315A80A1}" type="datetimeFigureOut">
              <a:rPr lang="en-US" smtClean="0"/>
              <a:t>1/24/2020</a:t>
            </a:fld>
            <a:endParaRPr lang="en-US" dirty="0"/>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86822" tIns="43411" rIns="86822" bIns="43411" rtlCol="0" anchor="ctr"/>
          <a:lstStyle/>
          <a:p>
            <a:endParaRPr lang="en-US" dirty="0"/>
          </a:p>
        </p:txBody>
      </p:sp>
      <p:sp>
        <p:nvSpPr>
          <p:cNvPr id="5" name="Notes Placeholder 4"/>
          <p:cNvSpPr>
            <a:spLocks noGrp="1"/>
          </p:cNvSpPr>
          <p:nvPr>
            <p:ph type="body" sz="quarter" idx="3"/>
          </p:nvPr>
        </p:nvSpPr>
        <p:spPr>
          <a:xfrm>
            <a:off x="708344" y="4511119"/>
            <a:ext cx="5669914" cy="3689725"/>
          </a:xfrm>
          <a:prstGeom prst="rect">
            <a:avLst/>
          </a:prstGeom>
        </p:spPr>
        <p:txBody>
          <a:bodyPr vert="horz" lIns="86822" tIns="43411" rIns="86822" bIns="434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03025"/>
            <a:ext cx="3071071" cy="469575"/>
          </a:xfrm>
          <a:prstGeom prst="rect">
            <a:avLst/>
          </a:prstGeom>
        </p:spPr>
        <p:txBody>
          <a:bodyPr vert="horz" lIns="86822" tIns="43411" rIns="86822" bIns="43411" rtlCol="0" anchor="b"/>
          <a:lstStyle>
            <a:lvl1pPr algn="l">
              <a:defRPr sz="1100"/>
            </a:lvl1pPr>
          </a:lstStyle>
          <a:p>
            <a:endParaRPr lang="en-US" dirty="0"/>
          </a:p>
        </p:txBody>
      </p:sp>
      <p:sp>
        <p:nvSpPr>
          <p:cNvPr id="7" name="Slide Number Placeholder 6"/>
          <p:cNvSpPr>
            <a:spLocks noGrp="1"/>
          </p:cNvSpPr>
          <p:nvPr>
            <p:ph type="sldNum" sz="quarter" idx="5"/>
          </p:nvPr>
        </p:nvSpPr>
        <p:spPr>
          <a:xfrm>
            <a:off x="4013945" y="8903025"/>
            <a:ext cx="3071071" cy="469575"/>
          </a:xfrm>
          <a:prstGeom prst="rect">
            <a:avLst/>
          </a:prstGeom>
        </p:spPr>
        <p:txBody>
          <a:bodyPr vert="horz" lIns="86822" tIns="43411" rIns="86822" bIns="43411" rtlCol="0" anchor="b"/>
          <a:lstStyle>
            <a:lvl1pPr algn="r">
              <a:defRPr sz="1100"/>
            </a:lvl1pPr>
          </a:lstStyle>
          <a:p>
            <a:fld id="{1282C6BB-351A-4B12-AB1E-90903925E491}" type="slidenum">
              <a:rPr lang="en-US" smtClean="0"/>
              <a:t>‹#›</a:t>
            </a:fld>
            <a:endParaRPr lang="en-US" dirty="0"/>
          </a:p>
        </p:txBody>
      </p:sp>
    </p:spTree>
    <p:extLst>
      <p:ext uri="{BB962C8B-B14F-4D97-AF65-F5344CB8AC3E}">
        <p14:creationId xmlns:p14="http://schemas.microsoft.com/office/powerpoint/2010/main" val="334877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1</a:t>
            </a:fld>
            <a:endParaRPr lang="en-US" dirty="0"/>
          </a:p>
        </p:txBody>
      </p:sp>
    </p:spTree>
    <p:extLst>
      <p:ext uri="{BB962C8B-B14F-4D97-AF65-F5344CB8AC3E}">
        <p14:creationId xmlns:p14="http://schemas.microsoft.com/office/powerpoint/2010/main" val="215796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10</a:t>
            </a:fld>
            <a:endParaRPr lang="en-US" dirty="0"/>
          </a:p>
        </p:txBody>
      </p:sp>
    </p:spTree>
    <p:extLst>
      <p:ext uri="{BB962C8B-B14F-4D97-AF65-F5344CB8AC3E}">
        <p14:creationId xmlns:p14="http://schemas.microsoft.com/office/powerpoint/2010/main" val="317140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2</a:t>
            </a:fld>
            <a:endParaRPr lang="en-US" dirty="0"/>
          </a:p>
        </p:txBody>
      </p:sp>
    </p:spTree>
    <p:extLst>
      <p:ext uri="{BB962C8B-B14F-4D97-AF65-F5344CB8AC3E}">
        <p14:creationId xmlns:p14="http://schemas.microsoft.com/office/powerpoint/2010/main" val="350700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3</a:t>
            </a:fld>
            <a:endParaRPr lang="en-US" dirty="0"/>
          </a:p>
        </p:txBody>
      </p:sp>
    </p:spTree>
    <p:extLst>
      <p:ext uri="{BB962C8B-B14F-4D97-AF65-F5344CB8AC3E}">
        <p14:creationId xmlns:p14="http://schemas.microsoft.com/office/powerpoint/2010/main" val="106815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4</a:t>
            </a:fld>
            <a:endParaRPr lang="en-US" dirty="0"/>
          </a:p>
        </p:txBody>
      </p:sp>
    </p:spTree>
    <p:extLst>
      <p:ext uri="{BB962C8B-B14F-4D97-AF65-F5344CB8AC3E}">
        <p14:creationId xmlns:p14="http://schemas.microsoft.com/office/powerpoint/2010/main" val="60638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position the Digital Twin, the traditional understanding of the lifecycle of a product or process needs to change from a sequential to an iterative view at every stage based on a closed loop process. At the same time, the traditional understanding of the </a:t>
            </a:r>
            <a:r>
              <a:rPr lang="en-US" sz="1100" b="1" dirty="0"/>
              <a:t>Systems Engineering </a:t>
            </a:r>
            <a:r>
              <a:rPr lang="en-US" sz="1100" dirty="0"/>
              <a:t>“V” needs to be expanded. This slide is used to explain the model-based systems engineering process (MBSE) and expansion towards the Digital Twin in a simpler way. </a:t>
            </a:r>
          </a:p>
          <a:p>
            <a:r>
              <a:rPr lang="en-US" sz="1100" dirty="0"/>
              <a:t> </a:t>
            </a:r>
          </a:p>
          <a:p>
            <a:r>
              <a:rPr lang="en-US" sz="1100" dirty="0"/>
              <a:t>We defined SMS earlier and identified MBSE as a subset of it. MBSE we defined on Monday in the presentation about “SE – Deployment Challenges”</a:t>
            </a:r>
            <a:endParaRPr lang="en-US" sz="1100" u="sng" dirty="0"/>
          </a:p>
          <a:p>
            <a:endParaRPr lang="en-US" sz="1100" u="sng" dirty="0"/>
          </a:p>
          <a:p>
            <a:r>
              <a:rPr lang="en-US" sz="1100" dirty="0"/>
              <a:t>From this graphic it becomes clear that IIoT/Industry 4.0 and IoT are changing the way we need to think about the traditional sequential and stage gate product development lifecycle approach. Subsequentially, the Digital Twin is going beyond the traditional thinking and scope of the systems engineering “V”. </a:t>
            </a:r>
            <a:endParaRPr lang="en-US" sz="1100" u="sng" dirty="0"/>
          </a:p>
          <a:p>
            <a:endParaRPr lang="en-US" sz="1100" dirty="0"/>
          </a:p>
          <a:p>
            <a:endParaRPr lang="en-US" dirty="0"/>
          </a:p>
        </p:txBody>
      </p:sp>
      <p:sp>
        <p:nvSpPr>
          <p:cNvPr id="4" name="Slide Number Placeholder 3"/>
          <p:cNvSpPr>
            <a:spLocks noGrp="1"/>
          </p:cNvSpPr>
          <p:nvPr>
            <p:ph type="sldNum" sz="quarter" idx="5"/>
          </p:nvPr>
        </p:nvSpPr>
        <p:spPr/>
        <p:txBody>
          <a:bodyPr/>
          <a:lstStyle/>
          <a:p>
            <a:fld id="{BE0F385F-28E9-4A1D-9374-2FC7D78FB485}" type="slidenum">
              <a:rPr lang="en-US" smtClean="0"/>
              <a:t>5</a:t>
            </a:fld>
            <a:endParaRPr lang="en-US"/>
          </a:p>
        </p:txBody>
      </p:sp>
    </p:spTree>
    <p:extLst>
      <p:ext uri="{BB962C8B-B14F-4D97-AF65-F5344CB8AC3E}">
        <p14:creationId xmlns:p14="http://schemas.microsoft.com/office/powerpoint/2010/main" val="136758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6</a:t>
            </a:fld>
            <a:endParaRPr lang="en-US" dirty="0"/>
          </a:p>
        </p:txBody>
      </p:sp>
    </p:spTree>
    <p:extLst>
      <p:ext uri="{BB962C8B-B14F-4D97-AF65-F5344CB8AC3E}">
        <p14:creationId xmlns:p14="http://schemas.microsoft.com/office/powerpoint/2010/main" val="136531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Widely used tools such as the “Microsoft Engineering Suite”, in-house tools are “de facto” standards in many organizations and and open source tools such as Arcadia, Eclipse and </a:t>
            </a:r>
            <a:r>
              <a:rPr lang="en-US" b="0" dirty="0" err="1"/>
              <a:t>OpenMBEE</a:t>
            </a:r>
            <a:r>
              <a:rPr lang="en-US" b="0" dirty="0"/>
              <a:t> are also emerging as “de facto” standards even though they are not formally designated a such by any of the major standards bodies.</a:t>
            </a:r>
          </a:p>
          <a:p>
            <a:endParaRPr lang="en-US" b="0" dirty="0"/>
          </a:p>
          <a:p>
            <a:r>
              <a:rPr lang="en-US" b="0" dirty="0"/>
              <a:t>OMG </a:t>
            </a:r>
            <a:r>
              <a:rPr lang="en-US" b="0" dirty="0" err="1"/>
              <a:t>SysML</a:t>
            </a:r>
            <a:r>
              <a:rPr lang="en-US" b="0" dirty="0"/>
              <a:t> v2.0 standard currently in review process.  12 years since v1.0 and still several years away from formal approval and release to industry. Interoperability of </a:t>
            </a:r>
            <a:r>
              <a:rPr lang="en-US" b="0" dirty="0" err="1"/>
              <a:t>SysML</a:t>
            </a:r>
            <a:r>
              <a:rPr lang="en-US" b="0" dirty="0"/>
              <a:t> models across the various vendor authoring environments is currently very poor.   </a:t>
            </a:r>
            <a:r>
              <a:rPr lang="en-US" b="0" dirty="0" err="1"/>
              <a:t>SysML</a:t>
            </a:r>
            <a:r>
              <a:rPr lang="en-US" b="0" dirty="0"/>
              <a:t> 2.0 standard is not expected to address this heterogeneous tool interoperability issue so some smaller vendors are emerging in this space to attempt to fill the gap- </a:t>
            </a:r>
            <a:r>
              <a:rPr lang="en-US" b="0" dirty="0" err="1"/>
              <a:t>Sodius</a:t>
            </a:r>
            <a:r>
              <a:rPr lang="en-US" b="0" dirty="0"/>
              <a:t>, </a:t>
            </a:r>
            <a:r>
              <a:rPr lang="en-US" b="0" dirty="0" err="1"/>
              <a:t>InterCAX</a:t>
            </a:r>
            <a:r>
              <a:rPr lang="en-US" b="0" dirty="0"/>
              <a:t>, </a:t>
            </a:r>
            <a:r>
              <a:rPr lang="en-US" b="0" dirty="0" err="1"/>
              <a:t>Ingrano</a:t>
            </a:r>
            <a:r>
              <a:rPr lang="en-US" b="0" dirty="0"/>
              <a:t>, MID AG, others. Similar situation to the issue of MCAD 3D model interoperability in the 1990s.</a:t>
            </a:r>
          </a:p>
          <a:p>
            <a:endParaRPr lang="en-US" b="0" dirty="0"/>
          </a:p>
          <a:p>
            <a:r>
              <a:rPr lang="en-US" b="0" dirty="0"/>
              <a:t>Key new standards for integration of SE with physics-based S&amp;A- AP243/</a:t>
            </a:r>
            <a:r>
              <a:rPr lang="en-US" b="0" dirty="0" err="1"/>
              <a:t>MoSSEC</a:t>
            </a:r>
            <a:r>
              <a:rPr lang="en-US" b="0" dirty="0"/>
              <a:t>, SSP, DCP</a:t>
            </a:r>
          </a:p>
          <a:p>
            <a:endParaRPr lang="en-US" b="0" dirty="0"/>
          </a:p>
          <a:p>
            <a:r>
              <a:rPr lang="en-US" b="0" dirty="0" err="1"/>
              <a:t>MoSSEC</a:t>
            </a:r>
            <a:r>
              <a:rPr lang="en-US" b="0" dirty="0"/>
              <a:t>- Modeling &amp; Simulation in a Systems Engineering Context  (ISO/STEP standard now if review for formal approval as AP 243)</a:t>
            </a:r>
          </a:p>
          <a:p>
            <a:endParaRPr lang="en-US" b="0" dirty="0"/>
          </a:p>
          <a:p>
            <a:r>
              <a:rPr lang="en-US" b="0" dirty="0"/>
              <a:t>New </a:t>
            </a:r>
            <a:r>
              <a:rPr lang="en-US" b="0" dirty="0" err="1"/>
              <a:t>Modelica</a:t>
            </a:r>
            <a:r>
              <a:rPr lang="en-US" b="0" dirty="0"/>
              <a:t> Assn. Standards for 2019 build upon the FMI/FMU concept for co-simulation of complex cyber-physical systems</a:t>
            </a:r>
          </a:p>
          <a:p>
            <a:endParaRPr lang="en-US" b="0" dirty="0"/>
          </a:p>
          <a:p>
            <a:r>
              <a:rPr lang="en-US" b="0" dirty="0"/>
              <a:t>System Structure and Parameterization (SSSP)</a:t>
            </a:r>
          </a:p>
          <a:p>
            <a:r>
              <a:rPr lang="en-US" b="0" dirty="0"/>
              <a:t>Distributed Co-simulation Protocol (DCP)</a:t>
            </a:r>
          </a:p>
          <a:p>
            <a:endParaRPr lang="en-US" b="1" dirty="0"/>
          </a:p>
          <a:p>
            <a:endParaRPr lang="en-US" b="1" dirty="0"/>
          </a:p>
        </p:txBody>
      </p:sp>
      <p:sp>
        <p:nvSpPr>
          <p:cNvPr id="4" name="Slide Number Placeholder 3"/>
          <p:cNvSpPr>
            <a:spLocks noGrp="1"/>
          </p:cNvSpPr>
          <p:nvPr>
            <p:ph type="sldNum" sz="quarter" idx="5"/>
          </p:nvPr>
        </p:nvSpPr>
        <p:spPr/>
        <p:txBody>
          <a:bodyPr/>
          <a:lstStyle/>
          <a:p>
            <a:fld id="{458DF1E9-60A3-4F4E-BA4B-481278D89D60}" type="slidenum">
              <a:rPr lang="en-US" smtClean="0"/>
              <a:t>7</a:t>
            </a:fld>
            <a:endParaRPr lang="en-US"/>
          </a:p>
        </p:txBody>
      </p:sp>
    </p:spTree>
    <p:extLst>
      <p:ext uri="{BB962C8B-B14F-4D97-AF65-F5344CB8AC3E}">
        <p14:creationId xmlns:p14="http://schemas.microsoft.com/office/powerpoint/2010/main" val="187150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8</a:t>
            </a:fld>
            <a:endParaRPr lang="en-US" dirty="0"/>
          </a:p>
        </p:txBody>
      </p:sp>
    </p:spTree>
    <p:extLst>
      <p:ext uri="{BB962C8B-B14F-4D97-AF65-F5344CB8AC3E}">
        <p14:creationId xmlns:p14="http://schemas.microsoft.com/office/powerpoint/2010/main" val="299298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2C6BB-351A-4B12-AB1E-90903925E491}" type="slidenum">
              <a:rPr lang="en-US" smtClean="0"/>
              <a:t>9</a:t>
            </a:fld>
            <a:endParaRPr lang="en-US" dirty="0"/>
          </a:p>
        </p:txBody>
      </p:sp>
    </p:spTree>
    <p:extLst>
      <p:ext uri="{BB962C8B-B14F-4D97-AF65-F5344CB8AC3E}">
        <p14:creationId xmlns:p14="http://schemas.microsoft.com/office/powerpoint/2010/main" val="4087783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41" y="2453856"/>
            <a:ext cx="10914143" cy="1470025"/>
          </a:xfrm>
        </p:spPr>
        <p:txBody>
          <a:bodyPr/>
          <a:lstStyle>
            <a:lvl1pPr algn="l">
              <a:defRPr>
                <a:solidFill>
                  <a:srgbClr val="CF171E"/>
                </a:solidFill>
                <a:latin typeface="Century Gothic" panose="020B0502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762042" y="4089673"/>
            <a:ext cx="10914141" cy="13545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Rectangle 14"/>
          <p:cNvSpPr/>
          <p:nvPr userDrawn="1"/>
        </p:nvSpPr>
        <p:spPr>
          <a:xfrm>
            <a:off x="0" y="6669088"/>
            <a:ext cx="12192000" cy="188912"/>
          </a:xfrm>
          <a:prstGeom prst="rect">
            <a:avLst/>
          </a:prstGeom>
          <a:solidFill>
            <a:srgbClr val="CE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b="1" dirty="0"/>
          </a:p>
        </p:txBody>
      </p:sp>
      <p:sp>
        <p:nvSpPr>
          <p:cNvPr id="17" name="TextBox 16"/>
          <p:cNvSpPr txBox="1">
            <a:spLocks noChangeArrowheads="1"/>
          </p:cNvSpPr>
          <p:nvPr userDrawn="1"/>
        </p:nvSpPr>
        <p:spPr bwMode="auto">
          <a:xfrm>
            <a:off x="0" y="6651159"/>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900" b="1" dirty="0">
                <a:solidFill>
                  <a:schemeClr val="bg1"/>
                </a:solidFill>
              </a:rPr>
              <a:t>Model-Based Engineering: What Is It &amp; How Will It Impact Engineering Simulation?</a:t>
            </a:r>
          </a:p>
        </p:txBody>
      </p:sp>
      <p:sp>
        <p:nvSpPr>
          <p:cNvPr id="18" name="TextBox 17"/>
          <p:cNvSpPr txBox="1">
            <a:spLocks noChangeArrowheads="1"/>
          </p:cNvSpPr>
          <p:nvPr userDrawn="1"/>
        </p:nvSpPr>
        <p:spPr bwMode="auto">
          <a:xfrm>
            <a:off x="406401" y="6648128"/>
            <a:ext cx="2227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nafems.org/americas</a:t>
            </a:r>
          </a:p>
        </p:txBody>
      </p:sp>
      <p:sp>
        <p:nvSpPr>
          <p:cNvPr id="16" name="TextBox 15"/>
          <p:cNvSpPr txBox="1">
            <a:spLocks noChangeArrowheads="1"/>
          </p:cNvSpPr>
          <p:nvPr userDrawn="1"/>
        </p:nvSpPr>
        <p:spPr bwMode="auto">
          <a:xfrm>
            <a:off x="9705315" y="6669088"/>
            <a:ext cx="24866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October 1</a:t>
            </a:r>
            <a:r>
              <a:rPr lang="en-GB" sz="900" b="1" baseline="30000" dirty="0">
                <a:solidFill>
                  <a:schemeClr val="bg1"/>
                </a:solidFill>
              </a:rPr>
              <a:t>st</a:t>
            </a:r>
            <a:r>
              <a:rPr lang="en-GB" sz="900" b="1" dirty="0">
                <a:solidFill>
                  <a:schemeClr val="bg1"/>
                </a:solidFill>
              </a:rPr>
              <a:t>, 2019  |  Columbus, OH</a:t>
            </a:r>
          </a:p>
        </p:txBody>
      </p:sp>
      <p:pic>
        <p:nvPicPr>
          <p:cNvPr id="1026" name="Picture 2" descr="https://www.nafems.org/images/2019-events/americas-mbe-2019-1200x600.jpg">
            <a:extLst>
              <a:ext uri="{FF2B5EF4-FFF2-40B4-BE49-F238E27FC236}">
                <a16:creationId xmlns:a16="http://schemas.microsoft.com/office/drawing/2014/main" id="{39FC789B-149D-4182-986C-91DDC70F0CE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4182" y="182201"/>
            <a:ext cx="3945048" cy="197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2353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41303"/>
          <a:stretch/>
        </p:blipFill>
        <p:spPr>
          <a:xfrm rot="16200000">
            <a:off x="8901181" y="822912"/>
            <a:ext cx="4123424" cy="2477597"/>
          </a:xfrm>
          <a:prstGeom prst="rect">
            <a:avLst/>
          </a:prstGeom>
        </p:spPr>
      </p:pic>
      <p:sp>
        <p:nvSpPr>
          <p:cNvPr id="2" name="Title 1"/>
          <p:cNvSpPr>
            <a:spLocks noGrp="1"/>
          </p:cNvSpPr>
          <p:nvPr>
            <p:ph type="title"/>
          </p:nvPr>
        </p:nvSpPr>
        <p:spPr>
          <a:xfrm>
            <a:off x="597878" y="274637"/>
            <a:ext cx="10618012" cy="1143000"/>
          </a:xfrm>
        </p:spPr>
        <p:txBody>
          <a:bodyPr>
            <a:normAutofit/>
          </a:bodyPr>
          <a:lstStyle>
            <a:lvl1pPr algn="l" defTabSz="914400" rtl="0" eaLnBrk="1" latinLnBrk="0" hangingPunct="1">
              <a:spcBef>
                <a:spcPct val="0"/>
              </a:spcBef>
              <a:buNone/>
              <a:defRPr lang="en-GB" sz="3600" kern="1200" dirty="0">
                <a:solidFill>
                  <a:srgbClr val="D72929"/>
                </a:solidFill>
                <a:latin typeface="Century Gothic" pitchFamily="34" charset="0"/>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a:xfrm>
            <a:off x="597877" y="1600202"/>
            <a:ext cx="1098452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5570427" y="6343133"/>
            <a:ext cx="1165920" cy="365125"/>
          </a:xfrm>
        </p:spPr>
        <p:txBody>
          <a:bodyPr/>
          <a:lstStyle>
            <a:lvl1pPr algn="ctr">
              <a:defRPr/>
            </a:lvl1pPr>
          </a:lstStyle>
          <a:p>
            <a:fld id="{33E9EC35-AD31-4AB2-93A8-D6F93F11AE10}" type="slidenum">
              <a:rPr lang="en-GB" smtClean="0"/>
              <a:pPr/>
              <a:t>‹#›</a:t>
            </a:fld>
            <a:endParaRPr lang="en-GB" dirty="0"/>
          </a:p>
        </p:txBody>
      </p:sp>
      <p:sp>
        <p:nvSpPr>
          <p:cNvPr id="10" name="Rectangle 9">
            <a:extLst>
              <a:ext uri="{FF2B5EF4-FFF2-40B4-BE49-F238E27FC236}">
                <a16:creationId xmlns:a16="http://schemas.microsoft.com/office/drawing/2014/main" id="{652168D6-C438-4F2F-BA57-9C53D5D11217}"/>
              </a:ext>
            </a:extLst>
          </p:cNvPr>
          <p:cNvSpPr/>
          <p:nvPr userDrawn="1"/>
        </p:nvSpPr>
        <p:spPr>
          <a:xfrm>
            <a:off x="0" y="6669088"/>
            <a:ext cx="12192000" cy="188912"/>
          </a:xfrm>
          <a:prstGeom prst="rect">
            <a:avLst/>
          </a:prstGeom>
          <a:solidFill>
            <a:srgbClr val="CE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b="1" dirty="0"/>
          </a:p>
        </p:txBody>
      </p:sp>
      <p:sp>
        <p:nvSpPr>
          <p:cNvPr id="11" name="TextBox 10">
            <a:extLst>
              <a:ext uri="{FF2B5EF4-FFF2-40B4-BE49-F238E27FC236}">
                <a16:creationId xmlns:a16="http://schemas.microsoft.com/office/drawing/2014/main" id="{0A405DB7-8AAB-4CF6-B1CB-FB0019C5BE35}"/>
              </a:ext>
            </a:extLst>
          </p:cNvPr>
          <p:cNvSpPr txBox="1">
            <a:spLocks noChangeArrowheads="1"/>
          </p:cNvSpPr>
          <p:nvPr userDrawn="1"/>
        </p:nvSpPr>
        <p:spPr bwMode="auto">
          <a:xfrm>
            <a:off x="0" y="6651159"/>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900" b="1" dirty="0">
                <a:solidFill>
                  <a:schemeClr val="bg1"/>
                </a:solidFill>
              </a:rPr>
              <a:t>Model-Based Engineering: What Is It &amp; How Will It Impact Engineering Simulation?</a:t>
            </a:r>
          </a:p>
        </p:txBody>
      </p:sp>
      <p:sp>
        <p:nvSpPr>
          <p:cNvPr id="12" name="TextBox 11">
            <a:extLst>
              <a:ext uri="{FF2B5EF4-FFF2-40B4-BE49-F238E27FC236}">
                <a16:creationId xmlns:a16="http://schemas.microsoft.com/office/drawing/2014/main" id="{9B8F0852-ABAE-432D-AA51-A0902B7224A5}"/>
              </a:ext>
            </a:extLst>
          </p:cNvPr>
          <p:cNvSpPr txBox="1">
            <a:spLocks noChangeArrowheads="1"/>
          </p:cNvSpPr>
          <p:nvPr userDrawn="1"/>
        </p:nvSpPr>
        <p:spPr bwMode="auto">
          <a:xfrm>
            <a:off x="406401" y="6648128"/>
            <a:ext cx="2227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nafems.org/americas</a:t>
            </a:r>
          </a:p>
        </p:txBody>
      </p:sp>
      <p:sp>
        <p:nvSpPr>
          <p:cNvPr id="13" name="TextBox 12">
            <a:extLst>
              <a:ext uri="{FF2B5EF4-FFF2-40B4-BE49-F238E27FC236}">
                <a16:creationId xmlns:a16="http://schemas.microsoft.com/office/drawing/2014/main" id="{F5499B9C-14A9-4EFB-A7F8-E1E538BEF1AB}"/>
              </a:ext>
            </a:extLst>
          </p:cNvPr>
          <p:cNvSpPr txBox="1">
            <a:spLocks noChangeArrowheads="1"/>
          </p:cNvSpPr>
          <p:nvPr userDrawn="1"/>
        </p:nvSpPr>
        <p:spPr bwMode="auto">
          <a:xfrm>
            <a:off x="9705315" y="6669088"/>
            <a:ext cx="24866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October 1</a:t>
            </a:r>
            <a:r>
              <a:rPr lang="en-GB" sz="900" b="1" baseline="30000" dirty="0">
                <a:solidFill>
                  <a:schemeClr val="bg1"/>
                </a:solidFill>
              </a:rPr>
              <a:t>st</a:t>
            </a:r>
            <a:r>
              <a:rPr lang="en-GB" sz="900" b="1" dirty="0">
                <a:solidFill>
                  <a:schemeClr val="bg1"/>
                </a:solidFill>
              </a:rPr>
              <a:t>, 2019  |  Columbus, OH</a:t>
            </a:r>
          </a:p>
        </p:txBody>
      </p:sp>
    </p:spTree>
    <p:extLst>
      <p:ext uri="{BB962C8B-B14F-4D97-AF65-F5344CB8AC3E}">
        <p14:creationId xmlns:p14="http://schemas.microsoft.com/office/powerpoint/2010/main" val="307054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41303"/>
          <a:stretch/>
        </p:blipFill>
        <p:spPr>
          <a:xfrm rot="16200000">
            <a:off x="8901181" y="822912"/>
            <a:ext cx="4123424" cy="2477597"/>
          </a:xfrm>
          <a:prstGeom prst="rect">
            <a:avLst/>
          </a:prstGeom>
        </p:spPr>
      </p:pic>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p:cNvSpPr>
            <a:spLocks noGrp="1"/>
          </p:cNvSpPr>
          <p:nvPr>
            <p:ph type="sldNum" sz="quarter" idx="12"/>
          </p:nvPr>
        </p:nvSpPr>
        <p:spPr>
          <a:xfrm>
            <a:off x="5570427" y="6343133"/>
            <a:ext cx="1165920" cy="365125"/>
          </a:xfrm>
        </p:spPr>
        <p:txBody>
          <a:bodyPr/>
          <a:lstStyle>
            <a:lvl1pPr algn="ctr">
              <a:defRPr/>
            </a:lvl1pPr>
          </a:lstStyle>
          <a:p>
            <a:fld id="{33E9EC35-AD31-4AB2-93A8-D6F93F11AE10}" type="slidenum">
              <a:rPr lang="en-GB" smtClean="0"/>
              <a:pPr/>
              <a:t>‹#›</a:t>
            </a:fld>
            <a:endParaRPr lang="en-GB" dirty="0"/>
          </a:p>
        </p:txBody>
      </p:sp>
      <p:sp>
        <p:nvSpPr>
          <p:cNvPr id="11" name="Rectangle 10">
            <a:extLst>
              <a:ext uri="{FF2B5EF4-FFF2-40B4-BE49-F238E27FC236}">
                <a16:creationId xmlns:a16="http://schemas.microsoft.com/office/drawing/2014/main" id="{37AC01E4-24AB-4631-83F6-AF55AA11F93C}"/>
              </a:ext>
            </a:extLst>
          </p:cNvPr>
          <p:cNvSpPr/>
          <p:nvPr userDrawn="1"/>
        </p:nvSpPr>
        <p:spPr>
          <a:xfrm>
            <a:off x="0" y="6669088"/>
            <a:ext cx="12192000" cy="188912"/>
          </a:xfrm>
          <a:prstGeom prst="rect">
            <a:avLst/>
          </a:prstGeom>
          <a:solidFill>
            <a:srgbClr val="CE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b="1" dirty="0"/>
          </a:p>
        </p:txBody>
      </p:sp>
      <p:sp>
        <p:nvSpPr>
          <p:cNvPr id="12" name="TextBox 11">
            <a:extLst>
              <a:ext uri="{FF2B5EF4-FFF2-40B4-BE49-F238E27FC236}">
                <a16:creationId xmlns:a16="http://schemas.microsoft.com/office/drawing/2014/main" id="{5ADE057C-DA3B-4BB0-9274-DDD052A504FF}"/>
              </a:ext>
            </a:extLst>
          </p:cNvPr>
          <p:cNvSpPr txBox="1">
            <a:spLocks noChangeArrowheads="1"/>
          </p:cNvSpPr>
          <p:nvPr userDrawn="1"/>
        </p:nvSpPr>
        <p:spPr bwMode="auto">
          <a:xfrm>
            <a:off x="0" y="6651159"/>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900" b="1" dirty="0">
                <a:solidFill>
                  <a:schemeClr val="bg1"/>
                </a:solidFill>
              </a:rPr>
              <a:t>Model-Based Engineering: What Is It &amp; How Will It Impact Engineering Simulation?</a:t>
            </a:r>
          </a:p>
        </p:txBody>
      </p:sp>
      <p:sp>
        <p:nvSpPr>
          <p:cNvPr id="13" name="TextBox 12">
            <a:extLst>
              <a:ext uri="{FF2B5EF4-FFF2-40B4-BE49-F238E27FC236}">
                <a16:creationId xmlns:a16="http://schemas.microsoft.com/office/drawing/2014/main" id="{6B254D11-E3B0-4520-A190-4055A974373C}"/>
              </a:ext>
            </a:extLst>
          </p:cNvPr>
          <p:cNvSpPr txBox="1">
            <a:spLocks noChangeArrowheads="1"/>
          </p:cNvSpPr>
          <p:nvPr userDrawn="1"/>
        </p:nvSpPr>
        <p:spPr bwMode="auto">
          <a:xfrm>
            <a:off x="406401" y="6648128"/>
            <a:ext cx="2227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nafems.org/americas</a:t>
            </a:r>
          </a:p>
        </p:txBody>
      </p:sp>
      <p:sp>
        <p:nvSpPr>
          <p:cNvPr id="14" name="TextBox 13">
            <a:extLst>
              <a:ext uri="{FF2B5EF4-FFF2-40B4-BE49-F238E27FC236}">
                <a16:creationId xmlns:a16="http://schemas.microsoft.com/office/drawing/2014/main" id="{4F96105B-C914-4CA6-B641-1713CAA31B0F}"/>
              </a:ext>
            </a:extLst>
          </p:cNvPr>
          <p:cNvSpPr txBox="1">
            <a:spLocks noChangeArrowheads="1"/>
          </p:cNvSpPr>
          <p:nvPr userDrawn="1"/>
        </p:nvSpPr>
        <p:spPr bwMode="auto">
          <a:xfrm>
            <a:off x="9705315" y="6669088"/>
            <a:ext cx="24866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October 1</a:t>
            </a:r>
            <a:r>
              <a:rPr lang="en-GB" sz="900" b="1" baseline="30000" dirty="0">
                <a:solidFill>
                  <a:schemeClr val="bg1"/>
                </a:solidFill>
              </a:rPr>
              <a:t>st</a:t>
            </a:r>
            <a:r>
              <a:rPr lang="en-GB" sz="900" b="1" dirty="0">
                <a:solidFill>
                  <a:schemeClr val="bg1"/>
                </a:solidFill>
              </a:rPr>
              <a:t>, 2019  |  Columbus, OH</a:t>
            </a:r>
          </a:p>
        </p:txBody>
      </p:sp>
    </p:spTree>
    <p:extLst>
      <p:ext uri="{BB962C8B-B14F-4D97-AF65-F5344CB8AC3E}">
        <p14:creationId xmlns:p14="http://schemas.microsoft.com/office/powerpoint/2010/main" val="93165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41303"/>
          <a:stretch/>
        </p:blipFill>
        <p:spPr>
          <a:xfrm rot="16200000">
            <a:off x="8901181" y="822912"/>
            <a:ext cx="4123424" cy="2477597"/>
          </a:xfrm>
          <a:prstGeom prst="rect">
            <a:avLst/>
          </a:prstGeom>
        </p:spPr>
      </p:pic>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p:cNvSpPr>
            <a:spLocks noGrp="1"/>
          </p:cNvSpPr>
          <p:nvPr>
            <p:ph type="sldNum" sz="quarter" idx="12"/>
          </p:nvPr>
        </p:nvSpPr>
        <p:spPr>
          <a:xfrm>
            <a:off x="5570427" y="6343133"/>
            <a:ext cx="1165920" cy="365125"/>
          </a:xfrm>
        </p:spPr>
        <p:txBody>
          <a:bodyPr/>
          <a:lstStyle>
            <a:lvl1pPr algn="ctr">
              <a:defRPr/>
            </a:lvl1pPr>
          </a:lstStyle>
          <a:p>
            <a:fld id="{33E9EC35-AD31-4AB2-93A8-D6F93F11AE10}" type="slidenum">
              <a:rPr lang="en-GB" smtClean="0"/>
              <a:pPr/>
              <a:t>‹#›</a:t>
            </a:fld>
            <a:endParaRPr lang="en-GB" dirty="0"/>
          </a:p>
        </p:txBody>
      </p:sp>
      <p:sp>
        <p:nvSpPr>
          <p:cNvPr id="13" name="Rectangle 12">
            <a:extLst>
              <a:ext uri="{FF2B5EF4-FFF2-40B4-BE49-F238E27FC236}">
                <a16:creationId xmlns:a16="http://schemas.microsoft.com/office/drawing/2014/main" id="{426F3ED6-A153-4B12-8842-9298AE7815E6}"/>
              </a:ext>
            </a:extLst>
          </p:cNvPr>
          <p:cNvSpPr/>
          <p:nvPr userDrawn="1"/>
        </p:nvSpPr>
        <p:spPr>
          <a:xfrm>
            <a:off x="0" y="6669088"/>
            <a:ext cx="12192000" cy="188912"/>
          </a:xfrm>
          <a:prstGeom prst="rect">
            <a:avLst/>
          </a:prstGeom>
          <a:solidFill>
            <a:srgbClr val="CE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b="1" dirty="0"/>
          </a:p>
        </p:txBody>
      </p:sp>
      <p:sp>
        <p:nvSpPr>
          <p:cNvPr id="14" name="TextBox 13">
            <a:extLst>
              <a:ext uri="{FF2B5EF4-FFF2-40B4-BE49-F238E27FC236}">
                <a16:creationId xmlns:a16="http://schemas.microsoft.com/office/drawing/2014/main" id="{6D08A558-9C47-41EB-8F0A-DBAB3C5B0336}"/>
              </a:ext>
            </a:extLst>
          </p:cNvPr>
          <p:cNvSpPr txBox="1">
            <a:spLocks noChangeArrowheads="1"/>
          </p:cNvSpPr>
          <p:nvPr userDrawn="1"/>
        </p:nvSpPr>
        <p:spPr bwMode="auto">
          <a:xfrm>
            <a:off x="0" y="6651159"/>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900" b="1" dirty="0">
                <a:solidFill>
                  <a:schemeClr val="bg1"/>
                </a:solidFill>
              </a:rPr>
              <a:t>Model-Based Engineering: What Is It &amp; How Will It Impact Engineering Simulation?</a:t>
            </a:r>
          </a:p>
        </p:txBody>
      </p:sp>
      <p:sp>
        <p:nvSpPr>
          <p:cNvPr id="15" name="TextBox 14">
            <a:extLst>
              <a:ext uri="{FF2B5EF4-FFF2-40B4-BE49-F238E27FC236}">
                <a16:creationId xmlns:a16="http://schemas.microsoft.com/office/drawing/2014/main" id="{E9B9EF82-B77C-4314-B7C6-49E820A8B129}"/>
              </a:ext>
            </a:extLst>
          </p:cNvPr>
          <p:cNvSpPr txBox="1">
            <a:spLocks noChangeArrowheads="1"/>
          </p:cNvSpPr>
          <p:nvPr userDrawn="1"/>
        </p:nvSpPr>
        <p:spPr bwMode="auto">
          <a:xfrm>
            <a:off x="406401" y="6648128"/>
            <a:ext cx="2227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nafems.org/americas</a:t>
            </a:r>
          </a:p>
        </p:txBody>
      </p:sp>
      <p:sp>
        <p:nvSpPr>
          <p:cNvPr id="16" name="TextBox 15">
            <a:extLst>
              <a:ext uri="{FF2B5EF4-FFF2-40B4-BE49-F238E27FC236}">
                <a16:creationId xmlns:a16="http://schemas.microsoft.com/office/drawing/2014/main" id="{6B06B1E1-44BE-453C-AE6F-0E1F48F7C220}"/>
              </a:ext>
            </a:extLst>
          </p:cNvPr>
          <p:cNvSpPr txBox="1">
            <a:spLocks noChangeArrowheads="1"/>
          </p:cNvSpPr>
          <p:nvPr userDrawn="1"/>
        </p:nvSpPr>
        <p:spPr bwMode="auto">
          <a:xfrm>
            <a:off x="9705315" y="6669088"/>
            <a:ext cx="24866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October 1</a:t>
            </a:r>
            <a:r>
              <a:rPr lang="en-GB" sz="900" b="1" baseline="30000" dirty="0">
                <a:solidFill>
                  <a:schemeClr val="bg1"/>
                </a:solidFill>
              </a:rPr>
              <a:t>st</a:t>
            </a:r>
            <a:r>
              <a:rPr lang="en-GB" sz="900" b="1" dirty="0">
                <a:solidFill>
                  <a:schemeClr val="bg1"/>
                </a:solidFill>
              </a:rPr>
              <a:t>, 2019  |  Columbus, OH</a:t>
            </a:r>
          </a:p>
        </p:txBody>
      </p:sp>
    </p:spTree>
    <p:extLst>
      <p:ext uri="{BB962C8B-B14F-4D97-AF65-F5344CB8AC3E}">
        <p14:creationId xmlns:p14="http://schemas.microsoft.com/office/powerpoint/2010/main" val="158321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2" name="Picture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41303"/>
          <a:stretch/>
        </p:blipFill>
        <p:spPr>
          <a:xfrm rot="16200000">
            <a:off x="8901181" y="822912"/>
            <a:ext cx="4123424" cy="2477597"/>
          </a:xfrm>
          <a:prstGeom prst="rect">
            <a:avLst/>
          </a:prstGeom>
        </p:spPr>
      </p:pic>
      <p:sp>
        <p:nvSpPr>
          <p:cNvPr id="3" name="Text Placeholder 2"/>
          <p:cNvSpPr>
            <a:spLocks noGrp="1"/>
          </p:cNvSpPr>
          <p:nvPr>
            <p:ph type="body" idx="1"/>
          </p:nvPr>
        </p:nvSpPr>
        <p:spPr>
          <a:xfrm>
            <a:off x="971787" y="4540611"/>
            <a:ext cx="10363200" cy="8163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5570427" y="6343133"/>
            <a:ext cx="1165920" cy="365125"/>
          </a:xfrm>
        </p:spPr>
        <p:txBody>
          <a:bodyPr/>
          <a:lstStyle>
            <a:lvl1pPr algn="ctr">
              <a:defRPr/>
            </a:lvl1pPr>
          </a:lstStyle>
          <a:p>
            <a:fld id="{33E9EC35-AD31-4AB2-93A8-D6F93F11AE10}" type="slidenum">
              <a:rPr lang="en-GB" smtClean="0"/>
              <a:pPr/>
              <a:t>‹#›</a:t>
            </a:fld>
            <a:endParaRPr lang="en-GB" dirty="0"/>
          </a:p>
        </p:txBody>
      </p:sp>
      <p:sp>
        <p:nvSpPr>
          <p:cNvPr id="13" name="Title 1"/>
          <p:cNvSpPr>
            <a:spLocks noGrp="1"/>
          </p:cNvSpPr>
          <p:nvPr>
            <p:ph type="ctrTitle"/>
          </p:nvPr>
        </p:nvSpPr>
        <p:spPr>
          <a:xfrm>
            <a:off x="971787" y="3046595"/>
            <a:ext cx="10363200" cy="1470025"/>
          </a:xfrm>
        </p:spPr>
        <p:txBody>
          <a:bodyPr>
            <a:normAutofit/>
          </a:bodyPr>
          <a:lstStyle>
            <a:lvl1pPr algn="l">
              <a:defRPr sz="4000">
                <a:solidFill>
                  <a:srgbClr val="CF171E"/>
                </a:solidFill>
                <a:latin typeface="Century Gothic" panose="020B0502020202020204" pitchFamily="34" charset="0"/>
              </a:defRPr>
            </a:lvl1pPr>
          </a:lstStyle>
          <a:p>
            <a:r>
              <a:rPr lang="en-US" dirty="0"/>
              <a:t>Click to edit Master title style</a:t>
            </a:r>
            <a:endParaRPr lang="en-GB" dirty="0"/>
          </a:p>
        </p:txBody>
      </p:sp>
      <p:sp>
        <p:nvSpPr>
          <p:cNvPr id="10" name="Rectangle 9">
            <a:extLst>
              <a:ext uri="{FF2B5EF4-FFF2-40B4-BE49-F238E27FC236}">
                <a16:creationId xmlns:a16="http://schemas.microsoft.com/office/drawing/2014/main" id="{533193A2-967F-4C79-A286-3BC6F4AE8702}"/>
              </a:ext>
            </a:extLst>
          </p:cNvPr>
          <p:cNvSpPr/>
          <p:nvPr userDrawn="1"/>
        </p:nvSpPr>
        <p:spPr>
          <a:xfrm>
            <a:off x="0" y="6669088"/>
            <a:ext cx="12192000" cy="188912"/>
          </a:xfrm>
          <a:prstGeom prst="rect">
            <a:avLst/>
          </a:prstGeom>
          <a:solidFill>
            <a:srgbClr val="CE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b="1" dirty="0"/>
          </a:p>
        </p:txBody>
      </p:sp>
      <p:sp>
        <p:nvSpPr>
          <p:cNvPr id="11" name="TextBox 10">
            <a:extLst>
              <a:ext uri="{FF2B5EF4-FFF2-40B4-BE49-F238E27FC236}">
                <a16:creationId xmlns:a16="http://schemas.microsoft.com/office/drawing/2014/main" id="{FE3497EE-4A4F-4F32-A66B-16FC14616B82}"/>
              </a:ext>
            </a:extLst>
          </p:cNvPr>
          <p:cNvSpPr txBox="1">
            <a:spLocks noChangeArrowheads="1"/>
          </p:cNvSpPr>
          <p:nvPr userDrawn="1"/>
        </p:nvSpPr>
        <p:spPr bwMode="auto">
          <a:xfrm>
            <a:off x="0" y="6651159"/>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900" b="1" dirty="0">
                <a:solidFill>
                  <a:schemeClr val="bg1"/>
                </a:solidFill>
              </a:rPr>
              <a:t>Model-Based Engineering: What Is It &amp; How Will It Impact Engineering Simulation?</a:t>
            </a:r>
          </a:p>
        </p:txBody>
      </p:sp>
      <p:sp>
        <p:nvSpPr>
          <p:cNvPr id="12" name="TextBox 11">
            <a:extLst>
              <a:ext uri="{FF2B5EF4-FFF2-40B4-BE49-F238E27FC236}">
                <a16:creationId xmlns:a16="http://schemas.microsoft.com/office/drawing/2014/main" id="{DF8FD684-AD9A-4FE6-8805-A4E6EBAEFC90}"/>
              </a:ext>
            </a:extLst>
          </p:cNvPr>
          <p:cNvSpPr txBox="1">
            <a:spLocks noChangeArrowheads="1"/>
          </p:cNvSpPr>
          <p:nvPr userDrawn="1"/>
        </p:nvSpPr>
        <p:spPr bwMode="auto">
          <a:xfrm>
            <a:off x="406401" y="6648128"/>
            <a:ext cx="2227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nafems.org/americas</a:t>
            </a:r>
          </a:p>
        </p:txBody>
      </p:sp>
      <p:sp>
        <p:nvSpPr>
          <p:cNvPr id="14" name="TextBox 13">
            <a:extLst>
              <a:ext uri="{FF2B5EF4-FFF2-40B4-BE49-F238E27FC236}">
                <a16:creationId xmlns:a16="http://schemas.microsoft.com/office/drawing/2014/main" id="{0C832531-0C17-4FB6-9646-72B19DDA7C38}"/>
              </a:ext>
            </a:extLst>
          </p:cNvPr>
          <p:cNvSpPr txBox="1">
            <a:spLocks noChangeArrowheads="1"/>
          </p:cNvSpPr>
          <p:nvPr userDrawn="1"/>
        </p:nvSpPr>
        <p:spPr bwMode="auto">
          <a:xfrm>
            <a:off x="9705315" y="6669088"/>
            <a:ext cx="24866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October 1</a:t>
            </a:r>
            <a:r>
              <a:rPr lang="en-GB" sz="900" b="1" baseline="30000" dirty="0">
                <a:solidFill>
                  <a:schemeClr val="bg1"/>
                </a:solidFill>
              </a:rPr>
              <a:t>st</a:t>
            </a:r>
            <a:r>
              <a:rPr lang="en-GB" sz="900" b="1" dirty="0">
                <a:solidFill>
                  <a:schemeClr val="bg1"/>
                </a:solidFill>
              </a:rPr>
              <a:t>, 2019  |  Columbus, OH</a:t>
            </a:r>
          </a:p>
        </p:txBody>
      </p:sp>
    </p:spTree>
    <p:extLst>
      <p:ext uri="{BB962C8B-B14F-4D97-AF65-F5344CB8AC3E}">
        <p14:creationId xmlns:p14="http://schemas.microsoft.com/office/powerpoint/2010/main" val="34974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76548"/>
            <a:ext cx="12191997" cy="1470025"/>
          </a:xfrm>
        </p:spPr>
        <p:txBody>
          <a:bodyPr>
            <a:normAutofit/>
          </a:bodyPr>
          <a:lstStyle>
            <a:lvl1pPr algn="ctr">
              <a:defRPr sz="4000">
                <a:solidFill>
                  <a:srgbClr val="CF171E"/>
                </a:solidFill>
                <a:latin typeface="Century Gothic" panose="020B0502020202020204" pitchFamily="34" charset="0"/>
              </a:defRPr>
            </a:lvl1pPr>
          </a:lstStyle>
          <a:p>
            <a:r>
              <a:rPr lang="en-US" dirty="0"/>
              <a:t>Thank You!</a:t>
            </a:r>
            <a:endParaRPr lang="en-GB" dirty="0"/>
          </a:p>
        </p:txBody>
      </p:sp>
      <p:sp>
        <p:nvSpPr>
          <p:cNvPr id="3" name="Subtitle 2"/>
          <p:cNvSpPr>
            <a:spLocks noGrp="1"/>
          </p:cNvSpPr>
          <p:nvPr>
            <p:ph type="subTitle" idx="1" hasCustomPrompt="1"/>
          </p:nvPr>
        </p:nvSpPr>
        <p:spPr>
          <a:xfrm>
            <a:off x="1" y="4512365"/>
            <a:ext cx="12191995" cy="13545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contact details</a:t>
            </a:r>
            <a:endParaRPr lang="en-GB" dirty="0"/>
          </a:p>
        </p:txBody>
      </p:sp>
      <p:sp>
        <p:nvSpPr>
          <p:cNvPr id="10" name="Slide Number Placeholder 5"/>
          <p:cNvSpPr>
            <a:spLocks noGrp="1"/>
          </p:cNvSpPr>
          <p:nvPr>
            <p:ph type="sldNum" sz="quarter" idx="12"/>
          </p:nvPr>
        </p:nvSpPr>
        <p:spPr>
          <a:xfrm>
            <a:off x="5570427" y="6343133"/>
            <a:ext cx="1165920" cy="365125"/>
          </a:xfrm>
        </p:spPr>
        <p:txBody>
          <a:bodyPr/>
          <a:lstStyle>
            <a:lvl1pPr algn="ctr">
              <a:defRPr/>
            </a:lvl1pPr>
          </a:lstStyle>
          <a:p>
            <a:fld id="{33E9EC35-AD31-4AB2-93A8-D6F93F11AE10}" type="slidenum">
              <a:rPr lang="en-GB" smtClean="0"/>
              <a:pPr/>
              <a:t>‹#›</a:t>
            </a:fld>
            <a:endParaRPr lang="en-GB" dirty="0"/>
          </a:p>
        </p:txBody>
      </p:sp>
      <p:sp>
        <p:nvSpPr>
          <p:cNvPr id="11" name="Rectangle 10">
            <a:extLst>
              <a:ext uri="{FF2B5EF4-FFF2-40B4-BE49-F238E27FC236}">
                <a16:creationId xmlns:a16="http://schemas.microsoft.com/office/drawing/2014/main" id="{B33674B9-2632-4351-B1AC-BF7663941100}"/>
              </a:ext>
            </a:extLst>
          </p:cNvPr>
          <p:cNvSpPr/>
          <p:nvPr userDrawn="1"/>
        </p:nvSpPr>
        <p:spPr>
          <a:xfrm>
            <a:off x="0" y="6669088"/>
            <a:ext cx="12192000" cy="188912"/>
          </a:xfrm>
          <a:prstGeom prst="rect">
            <a:avLst/>
          </a:prstGeom>
          <a:solidFill>
            <a:srgbClr val="CE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b="1" dirty="0"/>
          </a:p>
        </p:txBody>
      </p:sp>
      <p:sp>
        <p:nvSpPr>
          <p:cNvPr id="12" name="TextBox 11">
            <a:extLst>
              <a:ext uri="{FF2B5EF4-FFF2-40B4-BE49-F238E27FC236}">
                <a16:creationId xmlns:a16="http://schemas.microsoft.com/office/drawing/2014/main" id="{FDD37C0C-7578-4762-AD8F-C6AAEA9B53C8}"/>
              </a:ext>
            </a:extLst>
          </p:cNvPr>
          <p:cNvSpPr txBox="1">
            <a:spLocks noChangeArrowheads="1"/>
          </p:cNvSpPr>
          <p:nvPr userDrawn="1"/>
        </p:nvSpPr>
        <p:spPr bwMode="auto">
          <a:xfrm>
            <a:off x="0" y="6651159"/>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900" b="1" dirty="0">
                <a:solidFill>
                  <a:schemeClr val="bg1"/>
                </a:solidFill>
              </a:rPr>
              <a:t>Model-Based Engineering: What Is It &amp; How Will It Impact Engineering Simulation?</a:t>
            </a:r>
          </a:p>
        </p:txBody>
      </p:sp>
      <p:sp>
        <p:nvSpPr>
          <p:cNvPr id="13" name="TextBox 12">
            <a:extLst>
              <a:ext uri="{FF2B5EF4-FFF2-40B4-BE49-F238E27FC236}">
                <a16:creationId xmlns:a16="http://schemas.microsoft.com/office/drawing/2014/main" id="{CE6612EB-AFEB-4CAD-8845-3F7324EB8984}"/>
              </a:ext>
            </a:extLst>
          </p:cNvPr>
          <p:cNvSpPr txBox="1">
            <a:spLocks noChangeArrowheads="1"/>
          </p:cNvSpPr>
          <p:nvPr userDrawn="1"/>
        </p:nvSpPr>
        <p:spPr bwMode="auto">
          <a:xfrm>
            <a:off x="406401" y="6648128"/>
            <a:ext cx="2227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nafems.org/americas</a:t>
            </a:r>
          </a:p>
        </p:txBody>
      </p:sp>
      <p:sp>
        <p:nvSpPr>
          <p:cNvPr id="14" name="TextBox 13">
            <a:extLst>
              <a:ext uri="{FF2B5EF4-FFF2-40B4-BE49-F238E27FC236}">
                <a16:creationId xmlns:a16="http://schemas.microsoft.com/office/drawing/2014/main" id="{D86AA55F-0092-42E4-8A64-026C3EDC2BE5}"/>
              </a:ext>
            </a:extLst>
          </p:cNvPr>
          <p:cNvSpPr txBox="1">
            <a:spLocks noChangeArrowheads="1"/>
          </p:cNvSpPr>
          <p:nvPr userDrawn="1"/>
        </p:nvSpPr>
        <p:spPr bwMode="auto">
          <a:xfrm>
            <a:off x="9705315" y="6669088"/>
            <a:ext cx="24866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b="1" dirty="0">
                <a:solidFill>
                  <a:schemeClr val="bg1"/>
                </a:solidFill>
              </a:rPr>
              <a:t>October 1</a:t>
            </a:r>
            <a:r>
              <a:rPr lang="en-GB" sz="900" b="1" baseline="30000" dirty="0">
                <a:solidFill>
                  <a:schemeClr val="bg1"/>
                </a:solidFill>
              </a:rPr>
              <a:t>st</a:t>
            </a:r>
            <a:r>
              <a:rPr lang="en-GB" sz="900" b="1" dirty="0">
                <a:solidFill>
                  <a:schemeClr val="bg1"/>
                </a:solidFill>
              </a:rPr>
              <a:t>, 2019  |  Columbus, OH</a:t>
            </a:r>
          </a:p>
        </p:txBody>
      </p:sp>
      <p:pic>
        <p:nvPicPr>
          <p:cNvPr id="20" name="Picture 2" descr="https://www.nafems.org/images/2019-events/americas-mbe-2019-1200x600.jpg">
            <a:extLst>
              <a:ext uri="{FF2B5EF4-FFF2-40B4-BE49-F238E27FC236}">
                <a16:creationId xmlns:a16="http://schemas.microsoft.com/office/drawing/2014/main" id="{2CC8DA27-24C4-4C7C-A072-FFB904B994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3474" y="401286"/>
            <a:ext cx="3945048" cy="197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7690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713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332509" y="178688"/>
            <a:ext cx="11554691" cy="1012369"/>
          </a:xfrm>
          <a:prstGeom prst="rect">
            <a:avLst/>
          </a:prstGeom>
        </p:spPr>
        <p:txBody>
          <a:bodyPr vert="horz" lIns="91440" tIns="45720" rIns="91440" bIns="45720" rtlCol="0" anchor="t" anchorCtr="0">
            <a:normAutofit/>
          </a:bodyPr>
          <a:lstStyle/>
          <a:p>
            <a:r>
              <a:rPr lang="en-US" altLang="ja-JP"/>
              <a:t>Click to edit Master title style</a:t>
            </a:r>
            <a:endParaRPr lang="en-US" dirty="0"/>
          </a:p>
        </p:txBody>
      </p:sp>
      <p:sp>
        <p:nvSpPr>
          <p:cNvPr id="30" name="Content Placeholder 29"/>
          <p:cNvSpPr>
            <a:spLocks noGrp="1"/>
          </p:cNvSpPr>
          <p:nvPr>
            <p:ph sz="quarter" idx="10"/>
          </p:nvPr>
        </p:nvSpPr>
        <p:spPr>
          <a:xfrm>
            <a:off x="332509" y="1343891"/>
            <a:ext cx="11554691" cy="4835235"/>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Tree>
    <p:extLst>
      <p:ext uri="{BB962C8B-B14F-4D97-AF65-F5344CB8AC3E}">
        <p14:creationId xmlns:p14="http://schemas.microsoft.com/office/powerpoint/2010/main" val="115399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5813-87DF-45B2-988B-88A548706598}" type="datetime1">
              <a:rPr lang="en-GB" smtClean="0"/>
              <a:t>24/01/2020</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EC35-AD31-4AB2-93A8-D6F93F11AE10}" type="slidenum">
              <a:rPr lang="en-GB" smtClean="0"/>
              <a:t>‹#›</a:t>
            </a:fld>
            <a:endParaRPr lang="en-GB" dirty="0"/>
          </a:p>
        </p:txBody>
      </p:sp>
    </p:spTree>
    <p:extLst>
      <p:ext uri="{BB962C8B-B14F-4D97-AF65-F5344CB8AC3E}">
        <p14:creationId xmlns:p14="http://schemas.microsoft.com/office/powerpoint/2010/main" val="24344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6" r:id="rId7"/>
    <p:sldLayoutId id="2147483657" r:id="rId8"/>
  </p:sldLayoutIdLst>
  <p:hf hdr="0" ftr="0" dt="0"/>
  <p:txStyles>
    <p:titleStyle>
      <a:lvl1pPr algn="l" defTabSz="914400" rtl="0" eaLnBrk="1" latinLnBrk="0" hangingPunct="1">
        <a:spcBef>
          <a:spcPct val="0"/>
        </a:spcBef>
        <a:buNone/>
        <a:defRPr lang="en-GB" sz="4400" b="1" kern="1200" dirty="0">
          <a:solidFill>
            <a:srgbClr val="CF171E"/>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frank.popielas@smsthinktank.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www.smsthinktan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mosse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anufacturing-operations-management.com/manufacturing/2016/04/what-is-the-digital-thread-and-digital-twin-definition.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hyperlink" Target="http://www.asd-ssg.org/radar-cha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48B92-264D-4205-B957-98AD48262321}"/>
              </a:ext>
            </a:extLst>
          </p:cNvPr>
          <p:cNvSpPr>
            <a:spLocks noGrp="1"/>
          </p:cNvSpPr>
          <p:nvPr>
            <p:ph type="body" idx="1"/>
          </p:nvPr>
        </p:nvSpPr>
        <p:spPr/>
        <p:txBody>
          <a:bodyPr>
            <a:normAutofit fontScale="77500" lnSpcReduction="20000"/>
          </a:bodyPr>
          <a:lstStyle/>
          <a:p>
            <a:pPr marL="342900" indent="-342900">
              <a:buFont typeface="Arial" panose="020B0604020202020204" pitchFamily="34" charset="0"/>
              <a:buChar char="•"/>
            </a:pPr>
            <a:r>
              <a:rPr lang="en-US" dirty="0"/>
              <a:t>Digital Thread </a:t>
            </a:r>
          </a:p>
          <a:p>
            <a:pPr marL="342900" indent="-342900">
              <a:buFont typeface="Arial" panose="020B0604020202020204" pitchFamily="34" charset="0"/>
              <a:buChar char="•"/>
            </a:pPr>
            <a:r>
              <a:rPr lang="en-US" dirty="0"/>
              <a:t>Collaboration</a:t>
            </a:r>
          </a:p>
          <a:p>
            <a:pPr marL="342900" indent="-342900">
              <a:buFont typeface="Arial" panose="020B0604020202020204" pitchFamily="34" charset="0"/>
              <a:buChar char="•"/>
            </a:pPr>
            <a:r>
              <a:rPr lang="en-US" dirty="0"/>
              <a:t>Landscape</a:t>
            </a:r>
          </a:p>
        </p:txBody>
      </p:sp>
      <p:sp>
        <p:nvSpPr>
          <p:cNvPr id="4" name="Title 3">
            <a:extLst>
              <a:ext uri="{FF2B5EF4-FFF2-40B4-BE49-F238E27FC236}">
                <a16:creationId xmlns:a16="http://schemas.microsoft.com/office/drawing/2014/main" id="{019B2593-47EC-476A-814C-543DB2548C5F}"/>
              </a:ext>
            </a:extLst>
          </p:cNvPr>
          <p:cNvSpPr>
            <a:spLocks noGrp="1"/>
          </p:cNvSpPr>
          <p:nvPr>
            <p:ph type="ctrTitle"/>
          </p:nvPr>
        </p:nvSpPr>
        <p:spPr/>
        <p:txBody>
          <a:bodyPr/>
          <a:lstStyle/>
          <a:p>
            <a:r>
              <a:rPr lang="en-US" dirty="0"/>
              <a:t>The Importance of Standards… </a:t>
            </a:r>
            <a:r>
              <a:rPr lang="en-US" i="1" u="sng" dirty="0"/>
              <a:t>driven by the end users</a:t>
            </a:r>
          </a:p>
        </p:txBody>
      </p:sp>
    </p:spTree>
    <p:extLst>
      <p:ext uri="{BB962C8B-B14F-4D97-AF65-F5344CB8AC3E}">
        <p14:creationId xmlns:p14="http://schemas.microsoft.com/office/powerpoint/2010/main" val="155296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6" name="Subtitle 5"/>
          <p:cNvSpPr>
            <a:spLocks noGrp="1"/>
          </p:cNvSpPr>
          <p:nvPr>
            <p:ph type="subTitle" idx="1"/>
          </p:nvPr>
        </p:nvSpPr>
        <p:spPr/>
        <p:txBody>
          <a:bodyPr>
            <a:normAutofit fontScale="85000" lnSpcReduction="20000"/>
          </a:bodyPr>
          <a:lstStyle/>
          <a:p>
            <a:r>
              <a:rPr lang="en-US" dirty="0"/>
              <a:t>Frank Popielas</a:t>
            </a:r>
          </a:p>
          <a:p>
            <a:r>
              <a:rPr lang="en-US" dirty="0"/>
              <a:t>Email: </a:t>
            </a:r>
            <a:r>
              <a:rPr lang="en-US" dirty="0">
                <a:hlinkClick r:id="rId3"/>
              </a:rPr>
              <a:t>frank.popielas@smsthinktank.com</a:t>
            </a:r>
            <a:endParaRPr lang="en-US" dirty="0"/>
          </a:p>
          <a:p>
            <a:r>
              <a:rPr lang="en-US" dirty="0"/>
              <a:t>Website: </a:t>
            </a:r>
            <a:r>
              <a:rPr lang="en-US" dirty="0">
                <a:hlinkClick r:id="rId4"/>
              </a:rPr>
              <a:t>www.smsthinktank.com</a:t>
            </a:r>
            <a:r>
              <a:rPr lang="en-US" dirty="0"/>
              <a:t> </a:t>
            </a:r>
          </a:p>
          <a:p>
            <a:endParaRPr lang="en-US" dirty="0"/>
          </a:p>
        </p:txBody>
      </p:sp>
    </p:spTree>
    <p:extLst>
      <p:ext uri="{BB962C8B-B14F-4D97-AF65-F5344CB8AC3E}">
        <p14:creationId xmlns:p14="http://schemas.microsoft.com/office/powerpoint/2010/main" val="122404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745EF2-81E4-4989-9220-8ABFF685FB3D}"/>
              </a:ext>
            </a:extLst>
          </p:cNvPr>
          <p:cNvPicPr>
            <a:picLocks noChangeAspect="1"/>
          </p:cNvPicPr>
          <p:nvPr/>
        </p:nvPicPr>
        <p:blipFill>
          <a:blip r:embed="rId3">
            <a:alphaModFix amt="50000"/>
          </a:blip>
          <a:stretch>
            <a:fillRect/>
          </a:stretch>
        </p:blipFill>
        <p:spPr>
          <a:xfrm>
            <a:off x="0" y="1152591"/>
            <a:ext cx="12192000" cy="4220308"/>
          </a:xfrm>
          <a:prstGeom prst="rect">
            <a:avLst/>
          </a:prstGeom>
        </p:spPr>
      </p:pic>
      <p:pic>
        <p:nvPicPr>
          <p:cNvPr id="6" name="Picture 2" descr="See the source image">
            <a:extLst>
              <a:ext uri="{FF2B5EF4-FFF2-40B4-BE49-F238E27FC236}">
                <a16:creationId xmlns:a16="http://schemas.microsoft.com/office/drawing/2014/main" id="{0E5A4AAA-729A-40F1-9BF1-3E2E203CC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2591"/>
            <a:ext cx="6799076" cy="33542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655F7E-6B2A-4B3A-BC42-513DC4D99EA1}"/>
              </a:ext>
            </a:extLst>
          </p:cNvPr>
          <p:cNvSpPr txBox="1"/>
          <p:nvPr/>
        </p:nvSpPr>
        <p:spPr>
          <a:xfrm>
            <a:off x="344917" y="5553261"/>
            <a:ext cx="115021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Emerging standards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vendor-neutral collaboration, model exchange, and co-simulation are vital to any business to ensure an agile and efficient approach for enabling the required Digital Thread/Digital Twin infrastructure, </a:t>
            </a:r>
            <a:r>
              <a:rPr kumimoji="0" 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enabling MBE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Title 7">
            <a:extLst>
              <a:ext uri="{FF2B5EF4-FFF2-40B4-BE49-F238E27FC236}">
                <a16:creationId xmlns:a16="http://schemas.microsoft.com/office/drawing/2014/main" id="{0DD4A168-4FF9-499D-9F1A-A007AEB134FA}"/>
              </a:ext>
            </a:extLst>
          </p:cNvPr>
          <p:cNvSpPr>
            <a:spLocks noGrp="1"/>
          </p:cNvSpPr>
          <p:nvPr>
            <p:ph type="title"/>
          </p:nvPr>
        </p:nvSpPr>
        <p:spPr>
          <a:xfrm>
            <a:off x="597878" y="72292"/>
            <a:ext cx="10618012" cy="1143000"/>
          </a:xfrm>
        </p:spPr>
        <p:txBody>
          <a:bodyPr/>
          <a:lstStyle/>
          <a:p>
            <a:r>
              <a:rPr lang="en-US" dirty="0"/>
              <a:t>The Role of Standards</a:t>
            </a:r>
          </a:p>
        </p:txBody>
      </p:sp>
      <p:pic>
        <p:nvPicPr>
          <p:cNvPr id="10" name="Picture 9">
            <a:extLst>
              <a:ext uri="{FF2B5EF4-FFF2-40B4-BE49-F238E27FC236}">
                <a16:creationId xmlns:a16="http://schemas.microsoft.com/office/drawing/2014/main" id="{B49D5C0A-4102-46D4-9C36-295B9BAD3530}"/>
              </a:ext>
            </a:extLst>
          </p:cNvPr>
          <p:cNvPicPr>
            <a:picLocks noChangeAspect="1"/>
          </p:cNvPicPr>
          <p:nvPr/>
        </p:nvPicPr>
        <p:blipFill>
          <a:blip r:embed="rId5"/>
          <a:stretch>
            <a:fillRect/>
          </a:stretch>
        </p:blipFill>
        <p:spPr>
          <a:xfrm>
            <a:off x="6530109" y="149366"/>
            <a:ext cx="4410889" cy="2312214"/>
          </a:xfrm>
          <a:prstGeom prst="rect">
            <a:avLst/>
          </a:prstGeom>
        </p:spPr>
      </p:pic>
    </p:spTree>
    <p:extLst>
      <p:ext uri="{BB962C8B-B14F-4D97-AF65-F5344CB8AC3E}">
        <p14:creationId xmlns:p14="http://schemas.microsoft.com/office/powerpoint/2010/main" val="388123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0956-282E-6942-8AC6-B2D1C3005004}"/>
              </a:ext>
            </a:extLst>
          </p:cNvPr>
          <p:cNvSpPr>
            <a:spLocks noGrp="1"/>
          </p:cNvSpPr>
          <p:nvPr>
            <p:ph type="title"/>
          </p:nvPr>
        </p:nvSpPr>
        <p:spPr>
          <a:xfrm>
            <a:off x="413150" y="115455"/>
            <a:ext cx="10618012" cy="1143000"/>
          </a:xfrm>
        </p:spPr>
        <p:txBody>
          <a:bodyPr>
            <a:normAutofit/>
          </a:bodyPr>
          <a:lstStyle/>
          <a:p>
            <a:r>
              <a:rPr lang="en-US" dirty="0"/>
              <a:t>Many Groups Involved with Many Standards* </a:t>
            </a:r>
          </a:p>
        </p:txBody>
      </p:sp>
      <p:sp>
        <p:nvSpPr>
          <p:cNvPr id="3" name="TextBox 2">
            <a:extLst>
              <a:ext uri="{FF2B5EF4-FFF2-40B4-BE49-F238E27FC236}">
                <a16:creationId xmlns:a16="http://schemas.microsoft.com/office/drawing/2014/main" id="{6A610B8D-1A4F-4D28-BE33-FEE2127CA5A6}"/>
              </a:ext>
            </a:extLst>
          </p:cNvPr>
          <p:cNvSpPr txBox="1"/>
          <p:nvPr/>
        </p:nvSpPr>
        <p:spPr>
          <a:xfrm>
            <a:off x="7908455" y="6392680"/>
            <a:ext cx="4283545" cy="230832"/>
          </a:xfrm>
          <a:prstGeom prst="rect">
            <a:avLst/>
          </a:prstGeom>
          <a:noFill/>
        </p:spPr>
        <p:txBody>
          <a:bodyPr wrap="none" rtlCol="0">
            <a:spAutoFit/>
          </a:bodyPr>
          <a:lstStyle/>
          <a:p>
            <a:r>
              <a:rPr lang="en-US" sz="900" dirty="0"/>
              <a:t>*Don Tolle, CIMdata; NAFEMS Webinar  “Emerging MBSE Standards” February 21, 2019</a:t>
            </a:r>
          </a:p>
        </p:txBody>
      </p:sp>
      <p:sp>
        <p:nvSpPr>
          <p:cNvPr id="6" name="TextBox 5">
            <a:extLst>
              <a:ext uri="{FF2B5EF4-FFF2-40B4-BE49-F238E27FC236}">
                <a16:creationId xmlns:a16="http://schemas.microsoft.com/office/drawing/2014/main" id="{632A1B4B-2E01-49F9-A11E-82A2436400DD}"/>
              </a:ext>
            </a:extLst>
          </p:cNvPr>
          <p:cNvSpPr txBox="1"/>
          <p:nvPr/>
        </p:nvSpPr>
        <p:spPr>
          <a:xfrm>
            <a:off x="1463800" y="6161847"/>
            <a:ext cx="4823115" cy="461665"/>
          </a:xfrm>
          <a:prstGeom prst="rect">
            <a:avLst/>
          </a:prstGeom>
          <a:noFill/>
        </p:spPr>
        <p:txBody>
          <a:bodyPr wrap="none" rtlCol="0">
            <a:spAutoFit/>
          </a:bodyPr>
          <a:lstStyle/>
          <a:p>
            <a:r>
              <a:rPr lang="en-US" sz="2400" dirty="0"/>
              <a:t>Consortium, Bodies and Specification</a:t>
            </a:r>
          </a:p>
        </p:txBody>
      </p:sp>
      <p:pic>
        <p:nvPicPr>
          <p:cNvPr id="7" name="Picture 6">
            <a:extLst>
              <a:ext uri="{FF2B5EF4-FFF2-40B4-BE49-F238E27FC236}">
                <a16:creationId xmlns:a16="http://schemas.microsoft.com/office/drawing/2014/main" id="{07CF764D-F775-4A52-874F-8136D4492C42}"/>
              </a:ext>
            </a:extLst>
          </p:cNvPr>
          <p:cNvPicPr>
            <a:picLocks noChangeAspect="1"/>
          </p:cNvPicPr>
          <p:nvPr/>
        </p:nvPicPr>
        <p:blipFill>
          <a:blip r:embed="rId3"/>
          <a:stretch>
            <a:fillRect/>
          </a:stretch>
        </p:blipFill>
        <p:spPr>
          <a:xfrm>
            <a:off x="687945" y="1197264"/>
            <a:ext cx="10384083" cy="4636730"/>
          </a:xfrm>
          <a:prstGeom prst="rect">
            <a:avLst/>
          </a:prstGeom>
        </p:spPr>
      </p:pic>
      <p:pic>
        <p:nvPicPr>
          <p:cNvPr id="8" name="Picture 7">
            <a:extLst>
              <a:ext uri="{FF2B5EF4-FFF2-40B4-BE49-F238E27FC236}">
                <a16:creationId xmlns:a16="http://schemas.microsoft.com/office/drawing/2014/main" id="{376A763B-0A2D-4BF3-80E8-D1ED0EFD8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214" y="1100243"/>
            <a:ext cx="2095500" cy="533400"/>
          </a:xfrm>
          <a:prstGeom prst="rect">
            <a:avLst/>
          </a:prstGeom>
        </p:spPr>
      </p:pic>
      <p:pic>
        <p:nvPicPr>
          <p:cNvPr id="4" name="Picture 3">
            <a:extLst>
              <a:ext uri="{FF2B5EF4-FFF2-40B4-BE49-F238E27FC236}">
                <a16:creationId xmlns:a16="http://schemas.microsoft.com/office/drawing/2014/main" id="{924415AE-08FB-449B-A959-BE1FDCEC3AD8}"/>
              </a:ext>
            </a:extLst>
          </p:cNvPr>
          <p:cNvPicPr>
            <a:picLocks noChangeAspect="1"/>
          </p:cNvPicPr>
          <p:nvPr/>
        </p:nvPicPr>
        <p:blipFill>
          <a:blip r:embed="rId5"/>
          <a:stretch>
            <a:fillRect/>
          </a:stretch>
        </p:blipFill>
        <p:spPr>
          <a:xfrm>
            <a:off x="368488" y="4778063"/>
            <a:ext cx="1502968" cy="1326694"/>
          </a:xfrm>
          <a:prstGeom prst="rect">
            <a:avLst/>
          </a:prstGeom>
        </p:spPr>
      </p:pic>
    </p:spTree>
    <p:extLst>
      <p:ext uri="{BB962C8B-B14F-4D97-AF65-F5344CB8AC3E}">
        <p14:creationId xmlns:p14="http://schemas.microsoft.com/office/powerpoint/2010/main" val="201301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2D9F-3F50-4F2F-9555-326260983F4C}"/>
              </a:ext>
            </a:extLst>
          </p:cNvPr>
          <p:cNvSpPr>
            <a:spLocks noGrp="1"/>
          </p:cNvSpPr>
          <p:nvPr>
            <p:ph type="title"/>
          </p:nvPr>
        </p:nvSpPr>
        <p:spPr/>
        <p:txBody>
          <a:bodyPr/>
          <a:lstStyle/>
          <a:p>
            <a:r>
              <a:rPr lang="en-US" dirty="0"/>
              <a:t>Problem Statement from an end user</a:t>
            </a:r>
          </a:p>
        </p:txBody>
      </p:sp>
      <p:sp>
        <p:nvSpPr>
          <p:cNvPr id="3" name="Content Placeholder 2">
            <a:extLst>
              <a:ext uri="{FF2B5EF4-FFF2-40B4-BE49-F238E27FC236}">
                <a16:creationId xmlns:a16="http://schemas.microsoft.com/office/drawing/2014/main" id="{2041485A-6F82-4C66-A6B1-EBA0EEAB48CA}"/>
              </a:ext>
            </a:extLst>
          </p:cNvPr>
          <p:cNvSpPr>
            <a:spLocks noGrp="1"/>
          </p:cNvSpPr>
          <p:nvPr>
            <p:ph idx="1"/>
          </p:nvPr>
        </p:nvSpPr>
        <p:spPr>
          <a:xfrm>
            <a:off x="534466" y="1787092"/>
            <a:ext cx="11123067" cy="3680835"/>
          </a:xfrm>
        </p:spPr>
        <p:txBody>
          <a:bodyPr>
            <a:normAutofit fontScale="85000" lnSpcReduction="10000"/>
          </a:bodyPr>
          <a:lstStyle/>
          <a:p>
            <a:pPr marL="0" indent="0">
              <a:buNone/>
            </a:pPr>
            <a:r>
              <a:rPr lang="en-US" dirty="0"/>
              <a:t>“My analysis data/models are difficult to integrate and not suited for archival and reuse without a manifest/MIC*/declaration of meta-data for each model.  Variation in the way the meta-data is captured (or not captured) adds significant cost to my business.  Archival from an industry perspective is OAIS, ISO 14721.  The data standard we want to implement as a replacement for the MIC is AP243, or </a:t>
            </a:r>
            <a:r>
              <a:rPr lang="en-US" u="sng" dirty="0" err="1">
                <a:hlinkClick r:id="rId3"/>
              </a:rPr>
              <a:t>MoSSEC</a:t>
            </a:r>
            <a:r>
              <a:rPr lang="en-US" dirty="0"/>
              <a:t>.  The </a:t>
            </a:r>
            <a:r>
              <a:rPr lang="en-US" dirty="0" err="1"/>
              <a:t>MoSSEC</a:t>
            </a:r>
            <a:r>
              <a:rPr lang="en-US" dirty="0"/>
              <a:t> meta-data service must be defined as a requirement for all Analytical and Simulation tools. “</a:t>
            </a:r>
          </a:p>
        </p:txBody>
      </p:sp>
      <p:sp>
        <p:nvSpPr>
          <p:cNvPr id="5" name="TextBox 4">
            <a:extLst>
              <a:ext uri="{FF2B5EF4-FFF2-40B4-BE49-F238E27FC236}">
                <a16:creationId xmlns:a16="http://schemas.microsoft.com/office/drawing/2014/main" id="{212AB46D-A484-46D2-9C35-B01D7367285F}"/>
              </a:ext>
            </a:extLst>
          </p:cNvPr>
          <p:cNvSpPr txBox="1"/>
          <p:nvPr/>
        </p:nvSpPr>
        <p:spPr>
          <a:xfrm>
            <a:off x="431623" y="6158467"/>
            <a:ext cx="2667269" cy="369332"/>
          </a:xfrm>
          <a:prstGeom prst="rect">
            <a:avLst/>
          </a:prstGeom>
          <a:noFill/>
        </p:spPr>
        <p:txBody>
          <a:bodyPr wrap="none" rtlCol="0">
            <a:spAutoFit/>
          </a:bodyPr>
          <a:lstStyle/>
          <a:p>
            <a:r>
              <a:rPr lang="en-US" dirty="0"/>
              <a:t>*MIC: Model Identity Card</a:t>
            </a:r>
          </a:p>
        </p:txBody>
      </p:sp>
    </p:spTree>
    <p:extLst>
      <p:ext uri="{BB962C8B-B14F-4D97-AF65-F5344CB8AC3E}">
        <p14:creationId xmlns:p14="http://schemas.microsoft.com/office/powerpoint/2010/main" val="6418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0"/>
            <a:ext cx="10618012" cy="1143000"/>
          </a:xfrm>
        </p:spPr>
        <p:txBody>
          <a:bodyPr>
            <a:normAutofit fontScale="90000"/>
          </a:bodyPr>
          <a:lstStyle/>
          <a:p>
            <a:r>
              <a:rPr lang="en-US" dirty="0"/>
              <a:t>Digital Twin – The engineering “V” and Lifecycle*</a:t>
            </a:r>
          </a:p>
        </p:txBody>
      </p:sp>
      <p:sp>
        <p:nvSpPr>
          <p:cNvPr id="35" name="TextBox 34"/>
          <p:cNvSpPr txBox="1"/>
          <p:nvPr/>
        </p:nvSpPr>
        <p:spPr>
          <a:xfrm>
            <a:off x="7971333" y="6048493"/>
            <a:ext cx="3835665" cy="276999"/>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r="100000" b="100000"/>
            </a:path>
            <a:tileRect l="-100000" t="-100000"/>
          </a:gra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rtlCol="0" anchor="ctr" anchorCtr="0">
            <a:spAutoFit/>
          </a:bodyPr>
          <a:lstStyle/>
          <a:p>
            <a:r>
              <a:rPr lang="en-US" sz="1200" b="1" i="1" dirty="0"/>
              <a:t>The system thinking spans </a:t>
            </a:r>
            <a:r>
              <a:rPr lang="en-US" sz="1200" b="1" i="1" u="sng" dirty="0"/>
              <a:t>across the entire</a:t>
            </a:r>
            <a:r>
              <a:rPr lang="en-US" sz="1200" b="1" i="1" dirty="0"/>
              <a:t> life cycle, ……</a:t>
            </a:r>
          </a:p>
        </p:txBody>
      </p:sp>
      <p:pic>
        <p:nvPicPr>
          <p:cNvPr id="4" name="Picture 3">
            <a:extLst>
              <a:ext uri="{FF2B5EF4-FFF2-40B4-BE49-F238E27FC236}">
                <a16:creationId xmlns:a16="http://schemas.microsoft.com/office/drawing/2014/main" id="{427CD969-993C-4EE1-8D8D-DE6F2458E490}"/>
              </a:ext>
            </a:extLst>
          </p:cNvPr>
          <p:cNvPicPr>
            <a:picLocks noChangeAspect="1"/>
          </p:cNvPicPr>
          <p:nvPr/>
        </p:nvPicPr>
        <p:blipFill>
          <a:blip r:embed="rId3"/>
          <a:stretch>
            <a:fillRect/>
          </a:stretch>
        </p:blipFill>
        <p:spPr>
          <a:xfrm>
            <a:off x="825910" y="1122316"/>
            <a:ext cx="9836700" cy="5360492"/>
          </a:xfrm>
          <a:prstGeom prst="rect">
            <a:avLst/>
          </a:prstGeom>
        </p:spPr>
      </p:pic>
      <p:sp>
        <p:nvSpPr>
          <p:cNvPr id="3" name="TextBox 2">
            <a:extLst>
              <a:ext uri="{FF2B5EF4-FFF2-40B4-BE49-F238E27FC236}">
                <a16:creationId xmlns:a16="http://schemas.microsoft.com/office/drawing/2014/main" id="{7E2A4B54-9195-48FC-BB83-4663E39C6AFE}"/>
              </a:ext>
            </a:extLst>
          </p:cNvPr>
          <p:cNvSpPr txBox="1"/>
          <p:nvPr/>
        </p:nvSpPr>
        <p:spPr>
          <a:xfrm>
            <a:off x="5569527" y="6176430"/>
            <a:ext cx="1338828" cy="261610"/>
          </a:xfrm>
          <a:prstGeom prst="rect">
            <a:avLst/>
          </a:prstGeom>
          <a:noFill/>
        </p:spPr>
        <p:txBody>
          <a:bodyPr wrap="none" rtlCol="0">
            <a:spAutoFit/>
          </a:bodyPr>
          <a:lstStyle/>
          <a:p>
            <a:r>
              <a:rPr lang="en-US" sz="1100" dirty="0"/>
              <a:t>© SMS_ThinkTank™</a:t>
            </a:r>
          </a:p>
        </p:txBody>
      </p:sp>
      <p:sp>
        <p:nvSpPr>
          <p:cNvPr id="6" name="TextBox 5">
            <a:extLst>
              <a:ext uri="{FF2B5EF4-FFF2-40B4-BE49-F238E27FC236}">
                <a16:creationId xmlns:a16="http://schemas.microsoft.com/office/drawing/2014/main" id="{1FED814B-DEE9-4E7B-9964-6335CA1D83DE}"/>
              </a:ext>
            </a:extLst>
          </p:cNvPr>
          <p:cNvSpPr txBox="1"/>
          <p:nvPr/>
        </p:nvSpPr>
        <p:spPr>
          <a:xfrm>
            <a:off x="5379681" y="6454039"/>
            <a:ext cx="6812320" cy="215444"/>
          </a:xfrm>
          <a:prstGeom prst="rect">
            <a:avLst/>
          </a:prstGeom>
          <a:noFill/>
        </p:spPr>
        <p:txBody>
          <a:bodyPr wrap="square" rtlCol="0">
            <a:spAutoFit/>
          </a:bodyPr>
          <a:lstStyle/>
          <a:p>
            <a:r>
              <a:rPr lang="en-US" sz="800" dirty="0"/>
              <a:t>*Frank Popielas – SMS_ThinkTank, et all: White Paper “Digital Twin – Its Role and Structure within a modern Systems Engineering Approach”; February 20, 2019</a:t>
            </a:r>
          </a:p>
        </p:txBody>
      </p:sp>
    </p:spTree>
    <p:extLst>
      <p:ext uri="{BB962C8B-B14F-4D97-AF65-F5344CB8AC3E}">
        <p14:creationId xmlns:p14="http://schemas.microsoft.com/office/powerpoint/2010/main" val="410214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4B9F-98C4-42E0-A7C3-62DE00BB9D2E}"/>
              </a:ext>
            </a:extLst>
          </p:cNvPr>
          <p:cNvSpPr>
            <a:spLocks noGrp="1"/>
          </p:cNvSpPr>
          <p:nvPr>
            <p:ph type="title"/>
          </p:nvPr>
        </p:nvSpPr>
        <p:spPr/>
        <p:txBody>
          <a:bodyPr/>
          <a:lstStyle/>
          <a:p>
            <a:r>
              <a:rPr lang="en-US" dirty="0"/>
              <a:t>The Role of Platforms and the Digital Thread *</a:t>
            </a:r>
          </a:p>
        </p:txBody>
      </p:sp>
      <p:sp>
        <p:nvSpPr>
          <p:cNvPr id="3" name="Content Placeholder 2">
            <a:extLst>
              <a:ext uri="{FF2B5EF4-FFF2-40B4-BE49-F238E27FC236}">
                <a16:creationId xmlns:a16="http://schemas.microsoft.com/office/drawing/2014/main" id="{0AA47EA4-597C-402C-8B79-B1855EDB4B61}"/>
              </a:ext>
            </a:extLst>
          </p:cNvPr>
          <p:cNvSpPr>
            <a:spLocks noGrp="1"/>
          </p:cNvSpPr>
          <p:nvPr>
            <p:ph idx="1"/>
          </p:nvPr>
        </p:nvSpPr>
        <p:spPr>
          <a:xfrm>
            <a:off x="6345542" y="1717109"/>
            <a:ext cx="5672328" cy="4351338"/>
          </a:xfrm>
        </p:spPr>
        <p:txBody>
          <a:bodyPr>
            <a:normAutofit fontScale="62500" lnSpcReduction="20000"/>
          </a:bodyPr>
          <a:lstStyle/>
          <a:p>
            <a:r>
              <a:rPr lang="en-US" dirty="0"/>
              <a:t>Collaboration platforms are the prerequisites to enable the </a:t>
            </a:r>
            <a:r>
              <a:rPr lang="en-US" b="1" dirty="0"/>
              <a:t>Digital Thread. </a:t>
            </a:r>
          </a:p>
          <a:p>
            <a:r>
              <a:rPr lang="en-US" dirty="0"/>
              <a:t>The digital thread is the foundational requirement to enable the Digital Twin. </a:t>
            </a:r>
          </a:p>
          <a:p>
            <a:r>
              <a:rPr lang="en-US" dirty="0"/>
              <a:t>The Digital Twin needs to have access to the entire history and the current state of a product (or process) to help improve future designs (or processes) or optimize the performance of such while in operation. </a:t>
            </a:r>
          </a:p>
          <a:p>
            <a:r>
              <a:rPr lang="en-US" dirty="0"/>
              <a:t>This highlights the importance of an </a:t>
            </a:r>
            <a:r>
              <a:rPr lang="en-US" b="1" dirty="0"/>
              <a:t>iterative, agile, and closed-loop </a:t>
            </a:r>
            <a:r>
              <a:rPr lang="en-US" b="1" u="sng" dirty="0"/>
              <a:t>end-to-end</a:t>
            </a:r>
            <a:r>
              <a:rPr lang="en-US" b="1" dirty="0"/>
              <a:t> approach.</a:t>
            </a:r>
            <a:endParaRPr lang="en-US" dirty="0"/>
          </a:p>
          <a:p>
            <a:endParaRPr lang="en-US" dirty="0"/>
          </a:p>
        </p:txBody>
      </p:sp>
      <p:grpSp>
        <p:nvGrpSpPr>
          <p:cNvPr id="4" name="Group 3">
            <a:extLst>
              <a:ext uri="{FF2B5EF4-FFF2-40B4-BE49-F238E27FC236}">
                <a16:creationId xmlns:a16="http://schemas.microsoft.com/office/drawing/2014/main" id="{73BEEB33-3A53-4CE9-BB30-17869798E2BD}"/>
              </a:ext>
            </a:extLst>
          </p:cNvPr>
          <p:cNvGrpSpPr/>
          <p:nvPr/>
        </p:nvGrpSpPr>
        <p:grpSpPr>
          <a:xfrm>
            <a:off x="258846" y="1588884"/>
            <a:ext cx="5837154" cy="3834177"/>
            <a:chOff x="2205278" y="2939143"/>
            <a:chExt cx="2422701" cy="1451257"/>
          </a:xfrm>
          <a:solidFill>
            <a:srgbClr val="FFFFFF"/>
          </a:solidFill>
        </p:grpSpPr>
        <p:pic>
          <p:nvPicPr>
            <p:cNvPr id="5" name="Picture 4">
              <a:extLst>
                <a:ext uri="{FF2B5EF4-FFF2-40B4-BE49-F238E27FC236}">
                  <a16:creationId xmlns:a16="http://schemas.microsoft.com/office/drawing/2014/main" id="{71233F54-F509-4BE4-B834-43C573500DD1}"/>
                </a:ext>
              </a:extLst>
            </p:cNvPr>
            <p:cNvPicPr>
              <a:picLocks noChangeAspect="1"/>
            </p:cNvPicPr>
            <p:nvPr/>
          </p:nvPicPr>
          <p:blipFill rotWithShape="1">
            <a:blip r:embed="rId3"/>
            <a:srcRect t="2000"/>
            <a:stretch/>
          </p:blipFill>
          <p:spPr>
            <a:xfrm>
              <a:off x="2205278" y="2939143"/>
              <a:ext cx="2422701" cy="1451257"/>
            </a:xfrm>
            <a:prstGeom prst="rect">
              <a:avLst/>
            </a:prstGeom>
            <a:grpFill/>
          </p:spPr>
        </p:pic>
        <p:sp>
          <p:nvSpPr>
            <p:cNvPr id="6" name="Rectangle 5">
              <a:extLst>
                <a:ext uri="{FF2B5EF4-FFF2-40B4-BE49-F238E27FC236}">
                  <a16:creationId xmlns:a16="http://schemas.microsoft.com/office/drawing/2014/main" id="{44FA9251-D912-4EB5-AFCB-E7FAD996DBFF}"/>
                </a:ext>
              </a:extLst>
            </p:cNvPr>
            <p:cNvSpPr/>
            <p:nvPr/>
          </p:nvSpPr>
          <p:spPr>
            <a:xfrm>
              <a:off x="2288512" y="2939143"/>
              <a:ext cx="648119" cy="120580"/>
            </a:xfrm>
            <a:prstGeom prst="rect">
              <a:avLst/>
            </a:prstGeom>
            <a:grpFill/>
            <a:ln>
              <a:solidFill>
                <a:schemeClr val="bg1"/>
              </a:solidFill>
            </a:ln>
          </p:spPr>
          <p:txBody>
            <a:bodyPr vert="horz" wrap="square" lIns="264201" rIns="90068" rtlCol="0" anchor="ctr">
              <a:noAutofit/>
            </a:bodyPr>
            <a:lstStyle/>
            <a:p>
              <a:pPr algn="ctr"/>
              <a:endParaRPr lang="en-US" sz="1200" dirty="0">
                <a:solidFill>
                  <a:srgbClr val="FFFFFF"/>
                </a:solidFill>
                <a:latin typeface="Calibri"/>
                <a:ea typeface="ＭＳ Ｐゴシック" charset="-128"/>
              </a:endParaRPr>
            </a:p>
          </p:txBody>
        </p:sp>
      </p:grpSp>
      <p:sp>
        <p:nvSpPr>
          <p:cNvPr id="7" name="TextBox 6">
            <a:extLst>
              <a:ext uri="{FF2B5EF4-FFF2-40B4-BE49-F238E27FC236}">
                <a16:creationId xmlns:a16="http://schemas.microsoft.com/office/drawing/2014/main" id="{5E3A4DB5-71BF-48C3-A4F8-661E06449C10}"/>
              </a:ext>
            </a:extLst>
          </p:cNvPr>
          <p:cNvSpPr txBox="1"/>
          <p:nvPr/>
        </p:nvSpPr>
        <p:spPr>
          <a:xfrm>
            <a:off x="2582945" y="6367919"/>
            <a:ext cx="6598761" cy="215444"/>
          </a:xfrm>
          <a:prstGeom prst="rect">
            <a:avLst/>
          </a:prstGeom>
          <a:noFill/>
        </p:spPr>
        <p:txBody>
          <a:bodyPr wrap="square" rtlCol="0">
            <a:spAutoFit/>
          </a:bodyPr>
          <a:lstStyle/>
          <a:p>
            <a:r>
              <a:rPr lang="en-US" sz="800" baseline="30000" dirty="0"/>
              <a:t>* </a:t>
            </a:r>
            <a:r>
              <a:rPr lang="en-US" sz="800" dirty="0">
                <a:hlinkClick r:id="rId4"/>
              </a:rPr>
              <a:t>http://www.manufacturing-operations-management.com/manufacturing/2016/04/what-is-the-digital-thread-and-digital-twin-definition.html</a:t>
            </a:r>
            <a:endParaRPr lang="en-US" sz="800" dirty="0"/>
          </a:p>
        </p:txBody>
      </p:sp>
    </p:spTree>
    <p:extLst>
      <p:ext uri="{BB962C8B-B14F-4D97-AF65-F5344CB8AC3E}">
        <p14:creationId xmlns:p14="http://schemas.microsoft.com/office/powerpoint/2010/main" val="16505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8" y="51927"/>
            <a:ext cx="11132763" cy="1143000"/>
          </a:xfrm>
        </p:spPr>
        <p:txBody>
          <a:bodyPr>
            <a:normAutofit fontScale="90000"/>
          </a:bodyPr>
          <a:lstStyle/>
          <a:p>
            <a:r>
              <a:rPr lang="en-US" sz="4000" dirty="0"/>
              <a:t>High Impact “Standards” – MBSE Process Enablers</a:t>
            </a:r>
            <a:br>
              <a:rPr lang="en-US" dirty="0"/>
            </a:br>
            <a:r>
              <a:rPr lang="en-US" sz="2000" i="1" dirty="0">
                <a:solidFill>
                  <a:srgbClr val="800000"/>
                </a:solidFill>
                <a:ea typeface="ＭＳ Ｐゴシック" charset="-128"/>
              </a:rPr>
              <a:t>Combination of formal international standards and industry “de facto” standards will enable MBSE</a:t>
            </a:r>
          </a:p>
        </p:txBody>
      </p:sp>
      <p:sp>
        <p:nvSpPr>
          <p:cNvPr id="6" name="Rectangle 5">
            <a:extLst>
              <a:ext uri="{FF2B5EF4-FFF2-40B4-BE49-F238E27FC236}">
                <a16:creationId xmlns:a16="http://schemas.microsoft.com/office/drawing/2014/main" id="{7239AB17-72AE-8340-8EC2-3D61010E8517}"/>
              </a:ext>
            </a:extLst>
          </p:cNvPr>
          <p:cNvSpPr/>
          <p:nvPr/>
        </p:nvSpPr>
        <p:spPr>
          <a:xfrm>
            <a:off x="2250837" y="6029569"/>
            <a:ext cx="9777230" cy="276999"/>
          </a:xfrm>
          <a:prstGeom prst="rect">
            <a:avLst/>
          </a:prstGeom>
        </p:spPr>
        <p:txBody>
          <a:bodyPr wrap="square">
            <a:spAutoFit/>
          </a:bodyPr>
          <a:lstStyle/>
          <a:p>
            <a:pPr fontAlgn="base">
              <a:spcBef>
                <a:spcPct val="0"/>
              </a:spcBef>
              <a:spcAft>
                <a:spcPct val="0"/>
              </a:spcAft>
              <a:defRPr/>
            </a:pPr>
            <a:r>
              <a:rPr lang="en-US" sz="1200" dirty="0">
                <a:solidFill>
                  <a:srgbClr val="A70000"/>
                </a:solidFill>
              </a:rPr>
              <a:t>Adapted from Original Graphic:  CREDIT to  Bill </a:t>
            </a:r>
            <a:r>
              <a:rPr lang="en-US" sz="1200" dirty="0" err="1">
                <a:solidFill>
                  <a:srgbClr val="A70000"/>
                </a:solidFill>
              </a:rPr>
              <a:t>Chown</a:t>
            </a:r>
            <a:r>
              <a:rPr lang="en-US" sz="1200" dirty="0">
                <a:solidFill>
                  <a:srgbClr val="A70000"/>
                </a:solidFill>
              </a:rPr>
              <a:t>, Mentor Graphics;   MBSE Roundtable, 2015 GPDIS</a:t>
            </a:r>
          </a:p>
        </p:txBody>
      </p:sp>
      <p:sp>
        <p:nvSpPr>
          <p:cNvPr id="5" name="Parallelogram 4">
            <a:extLst>
              <a:ext uri="{FF2B5EF4-FFF2-40B4-BE49-F238E27FC236}">
                <a16:creationId xmlns:a16="http://schemas.microsoft.com/office/drawing/2014/main" id="{618E6EDB-2A9F-184F-B786-61880E61EE27}"/>
              </a:ext>
            </a:extLst>
          </p:cNvPr>
          <p:cNvSpPr/>
          <p:nvPr/>
        </p:nvSpPr>
        <p:spPr>
          <a:xfrm>
            <a:off x="4650316" y="3886724"/>
            <a:ext cx="4972349" cy="1123810"/>
          </a:xfrm>
          <a:prstGeom prst="parallelogram">
            <a:avLst>
              <a:gd name="adj" fmla="val 183472"/>
            </a:avLst>
          </a:prstGeom>
          <a:gradFill>
            <a:gsLst>
              <a:gs pos="0">
                <a:srgbClr val="006B3F">
                  <a:lumMod val="40000"/>
                  <a:lumOff val="60000"/>
                  <a:shade val="30000"/>
                  <a:satMod val="115000"/>
                </a:srgbClr>
              </a:gs>
              <a:gs pos="50000">
                <a:srgbClr val="006B3F">
                  <a:lumMod val="40000"/>
                  <a:lumOff val="60000"/>
                  <a:shade val="67500"/>
                  <a:satMod val="115000"/>
                </a:srgbClr>
              </a:gs>
              <a:gs pos="100000">
                <a:srgbClr val="006B3F">
                  <a:lumMod val="40000"/>
                  <a:lumOff val="60000"/>
                  <a:shade val="100000"/>
                  <a:satMod val="115000"/>
                </a:srgbClr>
              </a:gs>
            </a:gsLst>
            <a:lin ang="2700000" scaled="1"/>
          </a:gradFill>
          <a:ln w="28575" cap="flat" cmpd="sng" algn="ctr">
            <a:solidFill>
              <a:srgbClr val="FF0000"/>
            </a:solidFill>
            <a:prstDash val="solid"/>
          </a:ln>
          <a:effectLst/>
        </p:spPr>
        <p:txBody>
          <a:bodyPr bIns="182880" rtlCol="0" anchor="ctr"/>
          <a:lstStyle/>
          <a:p>
            <a:pPr algn="ctr" fontAlgn="base">
              <a:spcBef>
                <a:spcPct val="0"/>
              </a:spcBef>
              <a:spcAft>
                <a:spcPct val="0"/>
              </a:spcAft>
              <a:defRPr/>
            </a:pPr>
            <a:r>
              <a:rPr lang="en-US" sz="1400" b="1" kern="0" dirty="0">
                <a:solidFill>
                  <a:srgbClr val="000000"/>
                </a:solidFill>
                <a:latin typeface="Arial"/>
              </a:rPr>
              <a:t>Simulation &amp; Analysis</a:t>
            </a:r>
          </a:p>
        </p:txBody>
      </p:sp>
      <p:sp>
        <p:nvSpPr>
          <p:cNvPr id="7" name="TextBox 6">
            <a:extLst>
              <a:ext uri="{FF2B5EF4-FFF2-40B4-BE49-F238E27FC236}">
                <a16:creationId xmlns:a16="http://schemas.microsoft.com/office/drawing/2014/main" id="{11F266EE-1048-3B43-9B17-C0F7F1824AE2}"/>
              </a:ext>
            </a:extLst>
          </p:cNvPr>
          <p:cNvSpPr txBox="1"/>
          <p:nvPr/>
        </p:nvSpPr>
        <p:spPr>
          <a:xfrm>
            <a:off x="2958657" y="256751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2CA7C615-0EDD-374B-BE28-D5471AC74762}"/>
              </a:ext>
            </a:extLst>
          </p:cNvPr>
          <p:cNvSpPr/>
          <p:nvPr/>
        </p:nvSpPr>
        <p:spPr bwMode="auto">
          <a:xfrm>
            <a:off x="3431305" y="1872981"/>
            <a:ext cx="3142283" cy="1968761"/>
          </a:xfrm>
          <a:prstGeom prst="rect">
            <a:avLst/>
          </a:prstGeom>
          <a:solidFill>
            <a:schemeClr val="accent1">
              <a:lumMod val="40000"/>
              <a:lumOff val="60000"/>
            </a:schemeClr>
          </a:solidFill>
          <a:ln w="9525" cap="flat" cmpd="sng" algn="ctr">
            <a:solidFill>
              <a:srgbClr val="000000"/>
            </a:solidFill>
            <a:prstDash val="solid"/>
            <a:round/>
            <a:headEnd type="none" w="sm" len="sm"/>
            <a:tailEnd type="none" w="sm" len="sm"/>
          </a:ln>
          <a:effectLst>
            <a:outerShdw blurRad="50800" dist="38100" dir="18900000" algn="bl" rotWithShape="0">
              <a:prstClr val="black">
                <a:alpha val="40000"/>
              </a:prstClr>
            </a:outerShdw>
          </a:effectLst>
        </p:spPr>
        <p:txBody>
          <a:bodyPr vert="horz" wrap="squar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System Modeling</a:t>
            </a:r>
          </a:p>
        </p:txBody>
      </p:sp>
      <p:sp>
        <p:nvSpPr>
          <p:cNvPr id="11" name="Parallelogram 10">
            <a:extLst>
              <a:ext uri="{FF2B5EF4-FFF2-40B4-BE49-F238E27FC236}">
                <a16:creationId xmlns:a16="http://schemas.microsoft.com/office/drawing/2014/main" id="{1EAF9B3E-9D2C-9248-9C29-3A0204FA63D6}"/>
              </a:ext>
            </a:extLst>
          </p:cNvPr>
          <p:cNvSpPr/>
          <p:nvPr/>
        </p:nvSpPr>
        <p:spPr bwMode="auto">
          <a:xfrm rot="16200000" flipV="1">
            <a:off x="762296" y="2248420"/>
            <a:ext cx="3055353" cy="2186407"/>
          </a:xfrm>
          <a:prstGeom prst="parallelogram">
            <a:avLst>
              <a:gd name="adj" fmla="val 49887"/>
            </a:avLst>
          </a:prstGeom>
          <a:solidFill>
            <a:schemeClr val="accent3">
              <a:lumMod val="20000"/>
              <a:lumOff val="80000"/>
            </a:schemeClr>
          </a:solidFill>
          <a:ln w="9525" cap="flat" cmpd="sng" algn="ctr">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vert="vert270" wrap="none" lIns="51435" tIns="25718" rIns="51435" bIns="25718" numCol="1" rtlCol="0" anchor="ctr" anchorCtr="0" compatLnSpc="1">
            <a:prstTxWarp prst="textNoShape">
              <a:avLst/>
            </a:prstTxWarp>
          </a:bodyPr>
          <a:lstStyle/>
          <a:p>
            <a:pPr defTabSz="514350" eaLnBrk="0" fontAlgn="base" hangingPunct="0">
              <a:spcBef>
                <a:spcPct val="0"/>
              </a:spcBef>
              <a:spcAft>
                <a:spcPct val="0"/>
              </a:spcAft>
              <a:defRPr/>
            </a:pPr>
            <a:endParaRPr lang="en-US" sz="1350" i="1" kern="0" dirty="0">
              <a:solidFill>
                <a:srgbClr val="000000"/>
              </a:solidFill>
            </a:endParaRPr>
          </a:p>
        </p:txBody>
      </p:sp>
      <p:sp>
        <p:nvSpPr>
          <p:cNvPr id="12" name="Parallelogram 11">
            <a:extLst>
              <a:ext uri="{FF2B5EF4-FFF2-40B4-BE49-F238E27FC236}">
                <a16:creationId xmlns:a16="http://schemas.microsoft.com/office/drawing/2014/main" id="{76BE031B-DFAE-CB42-82B9-05E035D6861D}"/>
              </a:ext>
            </a:extLst>
          </p:cNvPr>
          <p:cNvSpPr/>
          <p:nvPr/>
        </p:nvSpPr>
        <p:spPr bwMode="auto">
          <a:xfrm>
            <a:off x="1240665" y="3886724"/>
            <a:ext cx="5328691" cy="1091414"/>
          </a:xfrm>
          <a:prstGeom prst="parallelogram">
            <a:avLst>
              <a:gd name="adj" fmla="val 200000"/>
            </a:avLst>
          </a:prstGeom>
          <a:solidFill>
            <a:schemeClr val="accent3">
              <a:lumMod val="20000"/>
              <a:lumOff val="80000"/>
            </a:schemeClr>
          </a:solidFill>
          <a:ln w="9525" cap="flat" cmpd="sng" algn="ctr">
            <a:solidFill>
              <a:srgbClr val="0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411480" tIns="0" rIns="0" bIns="822960" numCol="1" rtlCol="0" anchor="t" anchorCtr="0" compatLnSpc="1">
            <a:prstTxWarp prst="textNoShape">
              <a:avLst/>
            </a:prstTxWarp>
          </a:bodyPr>
          <a:lstStyle/>
          <a:p>
            <a:pPr algn="ctr" defTabSz="514350" eaLnBrk="0" fontAlgn="base" hangingPunct="0">
              <a:spcBef>
                <a:spcPct val="0"/>
              </a:spcBef>
              <a:spcAft>
                <a:spcPct val="0"/>
              </a:spcAft>
              <a:defRPr/>
            </a:pPr>
            <a:r>
              <a:rPr lang="en-US" sz="1350" i="1" kern="0" dirty="0">
                <a:solidFill>
                  <a:srgbClr val="000000"/>
                </a:solidFill>
              </a:rPr>
              <a:t>    </a:t>
            </a:r>
            <a:r>
              <a:rPr lang="en-US" sz="1400" b="1" kern="0" dirty="0">
                <a:solidFill>
                  <a:srgbClr val="000000"/>
                </a:solidFill>
              </a:rPr>
              <a:t>Communication</a:t>
            </a:r>
            <a:br>
              <a:rPr lang="en-US" b="1" i="1" kern="0" dirty="0">
                <a:solidFill>
                  <a:srgbClr val="000000"/>
                </a:solidFill>
                <a:latin typeface="Times" pitchFamily="18" charset="0"/>
              </a:rPr>
            </a:br>
            <a:endParaRPr lang="en-US" b="1" i="1" kern="0" dirty="0">
              <a:solidFill>
                <a:srgbClr val="000000"/>
              </a:solidFill>
            </a:endParaRPr>
          </a:p>
        </p:txBody>
      </p:sp>
      <p:sp>
        <p:nvSpPr>
          <p:cNvPr id="13" name="Oval 12">
            <a:extLst>
              <a:ext uri="{FF2B5EF4-FFF2-40B4-BE49-F238E27FC236}">
                <a16:creationId xmlns:a16="http://schemas.microsoft.com/office/drawing/2014/main" id="{34FDBD28-86E7-5249-968A-7EB910F09ADD}"/>
              </a:ext>
            </a:extLst>
          </p:cNvPr>
          <p:cNvSpPr/>
          <p:nvPr/>
        </p:nvSpPr>
        <p:spPr bwMode="auto">
          <a:xfrm>
            <a:off x="4328768" y="3111092"/>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SysML</a:t>
            </a:r>
          </a:p>
        </p:txBody>
      </p:sp>
      <p:sp>
        <p:nvSpPr>
          <p:cNvPr id="14" name="Oval 13">
            <a:extLst>
              <a:ext uri="{FF2B5EF4-FFF2-40B4-BE49-F238E27FC236}">
                <a16:creationId xmlns:a16="http://schemas.microsoft.com/office/drawing/2014/main" id="{AB35DE1A-9818-BD4B-A3A9-4E3073EE217B}"/>
              </a:ext>
            </a:extLst>
          </p:cNvPr>
          <p:cNvSpPr/>
          <p:nvPr/>
        </p:nvSpPr>
        <p:spPr bwMode="auto">
          <a:xfrm>
            <a:off x="2250836" y="2438924"/>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FMI</a:t>
            </a:r>
          </a:p>
        </p:txBody>
      </p:sp>
      <p:sp>
        <p:nvSpPr>
          <p:cNvPr id="15" name="Rectangle 14">
            <a:extLst>
              <a:ext uri="{FF2B5EF4-FFF2-40B4-BE49-F238E27FC236}">
                <a16:creationId xmlns:a16="http://schemas.microsoft.com/office/drawing/2014/main" id="{D64D68FB-FA01-9948-B25D-1160F38DC88C}"/>
              </a:ext>
            </a:extLst>
          </p:cNvPr>
          <p:cNvSpPr/>
          <p:nvPr/>
        </p:nvSpPr>
        <p:spPr>
          <a:xfrm>
            <a:off x="1161664" y="3319570"/>
            <a:ext cx="2212601" cy="338554"/>
          </a:xfrm>
          <a:prstGeom prst="rect">
            <a:avLst/>
          </a:prstGeom>
        </p:spPr>
        <p:txBody>
          <a:bodyPr wrap="square" rIns="0">
            <a:spAutoFit/>
          </a:bodyPr>
          <a:lstStyle/>
          <a:p>
            <a:pPr eaLnBrk="0" fontAlgn="base" hangingPunct="0">
              <a:spcBef>
                <a:spcPct val="0"/>
              </a:spcBef>
              <a:spcAft>
                <a:spcPct val="0"/>
              </a:spcAft>
            </a:pPr>
            <a:r>
              <a:rPr lang="en-US" sz="1600" b="1" dirty="0">
                <a:solidFill>
                  <a:srgbClr val="000000"/>
                </a:solidFill>
                <a:cs typeface="Arial" panose="020B0604020202020204" pitchFamily="34" charset="0"/>
              </a:rPr>
              <a:t>Execution/Translation</a:t>
            </a:r>
          </a:p>
        </p:txBody>
      </p:sp>
      <p:sp>
        <p:nvSpPr>
          <p:cNvPr id="16" name="Oval 15">
            <a:extLst>
              <a:ext uri="{FF2B5EF4-FFF2-40B4-BE49-F238E27FC236}">
                <a16:creationId xmlns:a16="http://schemas.microsoft.com/office/drawing/2014/main" id="{77BE446D-5701-0848-BCA6-A96D7C018E9D}"/>
              </a:ext>
            </a:extLst>
          </p:cNvPr>
          <p:cNvSpPr/>
          <p:nvPr/>
        </p:nvSpPr>
        <p:spPr bwMode="auto">
          <a:xfrm>
            <a:off x="2276984" y="2939740"/>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1400" b="1" kern="0" dirty="0">
                <a:solidFill>
                  <a:srgbClr val="000000"/>
                </a:solidFill>
              </a:rPr>
              <a:t>ReqIF</a:t>
            </a:r>
          </a:p>
        </p:txBody>
      </p:sp>
      <p:sp>
        <p:nvSpPr>
          <p:cNvPr id="17" name="Oval 16">
            <a:extLst>
              <a:ext uri="{FF2B5EF4-FFF2-40B4-BE49-F238E27FC236}">
                <a16:creationId xmlns:a16="http://schemas.microsoft.com/office/drawing/2014/main" id="{BFD463DB-A8D6-7243-B738-BE202C485697}"/>
              </a:ext>
            </a:extLst>
          </p:cNvPr>
          <p:cNvSpPr/>
          <p:nvPr/>
        </p:nvSpPr>
        <p:spPr bwMode="auto">
          <a:xfrm>
            <a:off x="3457553" y="2302383"/>
            <a:ext cx="1554480" cy="27432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18288"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39A6"/>
                </a:solidFill>
              </a:rPr>
              <a:t>Company Specific</a:t>
            </a:r>
          </a:p>
        </p:txBody>
      </p:sp>
      <p:sp>
        <p:nvSpPr>
          <p:cNvPr id="18" name="Oval 17">
            <a:extLst>
              <a:ext uri="{FF2B5EF4-FFF2-40B4-BE49-F238E27FC236}">
                <a16:creationId xmlns:a16="http://schemas.microsoft.com/office/drawing/2014/main" id="{FEBA1746-19D0-A044-ACBD-0D873014EC13}"/>
              </a:ext>
            </a:extLst>
          </p:cNvPr>
          <p:cNvSpPr/>
          <p:nvPr/>
        </p:nvSpPr>
        <p:spPr bwMode="auto">
          <a:xfrm>
            <a:off x="1398124" y="2738938"/>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XMI</a:t>
            </a:r>
          </a:p>
        </p:txBody>
      </p:sp>
      <p:grpSp>
        <p:nvGrpSpPr>
          <p:cNvPr id="19" name="Group 18">
            <a:extLst>
              <a:ext uri="{FF2B5EF4-FFF2-40B4-BE49-F238E27FC236}">
                <a16:creationId xmlns:a16="http://schemas.microsoft.com/office/drawing/2014/main" id="{B2666048-FEA6-4E42-A19D-65BDE9FBCA3C}"/>
              </a:ext>
            </a:extLst>
          </p:cNvPr>
          <p:cNvGrpSpPr/>
          <p:nvPr/>
        </p:nvGrpSpPr>
        <p:grpSpPr>
          <a:xfrm>
            <a:off x="1225068" y="5086032"/>
            <a:ext cx="6965836" cy="868298"/>
            <a:chOff x="422072" y="5176506"/>
            <a:chExt cx="7274128" cy="576995"/>
          </a:xfrm>
        </p:grpSpPr>
        <p:sp>
          <p:nvSpPr>
            <p:cNvPr id="20" name="Title 1">
              <a:extLst>
                <a:ext uri="{FF2B5EF4-FFF2-40B4-BE49-F238E27FC236}">
                  <a16:creationId xmlns:a16="http://schemas.microsoft.com/office/drawing/2014/main" id="{6B9704B0-576A-204C-8FC4-C11A7B867194}"/>
                </a:ext>
              </a:extLst>
            </p:cNvPr>
            <p:cNvSpPr txBox="1">
              <a:spLocks/>
            </p:cNvSpPr>
            <p:nvPr/>
          </p:nvSpPr>
          <p:spPr bwMode="auto">
            <a:xfrm>
              <a:off x="422072" y="5176506"/>
              <a:ext cx="7274128" cy="576995"/>
            </a:xfrm>
            <a:prstGeom prst="rect">
              <a:avLst/>
            </a:prstGeom>
            <a:noFill/>
            <a:ln w="9525">
              <a:solidFill>
                <a:srgbClr val="006B3F"/>
              </a:solidFill>
              <a:miter lim="800000"/>
              <a:headEnd/>
              <a:tailEnd/>
            </a:ln>
            <a:effectLst/>
          </p:spPr>
          <p:txBody>
            <a:bodyPr vert="horz" wrap="square" lIns="0" tIns="0" rIns="0" bIns="0" numCol="1" anchor="t" anchorCtr="0" compatLnSpc="1">
              <a:prstTxWarp prst="textNoShape">
                <a:avLst/>
              </a:prstTxWarp>
              <a:noAutofit/>
            </a:bodyPr>
            <a:lstStyle>
              <a:lvl1pPr algn="l" defTabSz="1020763" rtl="0" eaLnBrk="1" fontAlgn="base" hangingPunct="1">
                <a:lnSpc>
                  <a:spcPct val="90000"/>
                </a:lnSpc>
                <a:spcBef>
                  <a:spcPct val="0"/>
                </a:spcBef>
                <a:spcAft>
                  <a:spcPct val="0"/>
                </a:spcAft>
                <a:defRPr sz="2800" b="0">
                  <a:solidFill>
                    <a:schemeClr val="tx2"/>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pPr>
                <a:defRPr/>
              </a:pPr>
              <a:r>
                <a:rPr lang="en-US" sz="1350" kern="0" dirty="0">
                  <a:solidFill>
                    <a:srgbClr val="0039A6"/>
                  </a:solidFill>
                  <a:latin typeface="Arial"/>
                </a:rPr>
                <a:t>Standards Body Legend</a:t>
              </a:r>
            </a:p>
          </p:txBody>
        </p:sp>
        <p:sp>
          <p:nvSpPr>
            <p:cNvPr id="21" name="Oval 20">
              <a:extLst>
                <a:ext uri="{FF2B5EF4-FFF2-40B4-BE49-F238E27FC236}">
                  <a16:creationId xmlns:a16="http://schemas.microsoft.com/office/drawing/2014/main" id="{DEB1B867-D4D3-EA4A-B323-AB3EA0A18321}"/>
                </a:ext>
              </a:extLst>
            </p:cNvPr>
            <p:cNvSpPr/>
            <p:nvPr/>
          </p:nvSpPr>
          <p:spPr bwMode="auto">
            <a:xfrm>
              <a:off x="471305" y="5382998"/>
              <a:ext cx="1097280" cy="27432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39A6"/>
                  </a:solidFill>
                </a:rPr>
                <a:t>Company</a:t>
              </a:r>
            </a:p>
          </p:txBody>
        </p:sp>
        <p:sp>
          <p:nvSpPr>
            <p:cNvPr id="22" name="Oval 21">
              <a:extLst>
                <a:ext uri="{FF2B5EF4-FFF2-40B4-BE49-F238E27FC236}">
                  <a16:creationId xmlns:a16="http://schemas.microsoft.com/office/drawing/2014/main" id="{DC3ED088-E1E1-5749-A70E-23D553DBE2E8}"/>
                </a:ext>
              </a:extLst>
            </p:cNvPr>
            <p:cNvSpPr/>
            <p:nvPr/>
          </p:nvSpPr>
          <p:spPr bwMode="auto">
            <a:xfrm>
              <a:off x="1633855" y="5379962"/>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OMG</a:t>
              </a:r>
            </a:p>
          </p:txBody>
        </p:sp>
        <p:sp>
          <p:nvSpPr>
            <p:cNvPr id="23" name="Oval 22">
              <a:extLst>
                <a:ext uri="{FF2B5EF4-FFF2-40B4-BE49-F238E27FC236}">
                  <a16:creationId xmlns:a16="http://schemas.microsoft.com/office/drawing/2014/main" id="{6B49532F-B6E2-9C45-9525-7A2AF235EEBC}"/>
                </a:ext>
              </a:extLst>
            </p:cNvPr>
            <p:cNvSpPr/>
            <p:nvPr/>
          </p:nvSpPr>
          <p:spPr bwMode="auto">
            <a:xfrm>
              <a:off x="2816110" y="5391496"/>
              <a:ext cx="1097280" cy="274320"/>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OASIS</a:t>
              </a:r>
            </a:p>
          </p:txBody>
        </p:sp>
        <p:sp>
          <p:nvSpPr>
            <p:cNvPr id="24" name="Oval 23">
              <a:extLst>
                <a:ext uri="{FF2B5EF4-FFF2-40B4-BE49-F238E27FC236}">
                  <a16:creationId xmlns:a16="http://schemas.microsoft.com/office/drawing/2014/main" id="{375303E0-792F-6D45-8B55-9289806A710C}"/>
                </a:ext>
              </a:extLst>
            </p:cNvPr>
            <p:cNvSpPr/>
            <p:nvPr/>
          </p:nvSpPr>
          <p:spPr bwMode="auto">
            <a:xfrm>
              <a:off x="3977161" y="5391496"/>
              <a:ext cx="1097280" cy="274320"/>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W3C</a:t>
              </a:r>
            </a:p>
          </p:txBody>
        </p:sp>
        <p:sp>
          <p:nvSpPr>
            <p:cNvPr id="25" name="Oval 24">
              <a:extLst>
                <a:ext uri="{FF2B5EF4-FFF2-40B4-BE49-F238E27FC236}">
                  <a16:creationId xmlns:a16="http://schemas.microsoft.com/office/drawing/2014/main" id="{FF93EA3C-0374-AF4C-B762-FF2D5ACF1465}"/>
                </a:ext>
              </a:extLst>
            </p:cNvPr>
            <p:cNvSpPr/>
            <p:nvPr/>
          </p:nvSpPr>
          <p:spPr bwMode="auto">
            <a:xfrm>
              <a:off x="5281087" y="5403030"/>
              <a:ext cx="1097280" cy="27432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ISO</a:t>
              </a:r>
            </a:p>
          </p:txBody>
        </p:sp>
        <p:sp>
          <p:nvSpPr>
            <p:cNvPr id="26" name="Oval 25">
              <a:extLst>
                <a:ext uri="{FF2B5EF4-FFF2-40B4-BE49-F238E27FC236}">
                  <a16:creationId xmlns:a16="http://schemas.microsoft.com/office/drawing/2014/main" id="{2608D952-E759-9148-88F7-6C0EED9F1ED4}"/>
                </a:ext>
              </a:extLst>
            </p:cNvPr>
            <p:cNvSpPr/>
            <p:nvPr/>
          </p:nvSpPr>
          <p:spPr bwMode="auto">
            <a:xfrm>
              <a:off x="6499288" y="5397345"/>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0" tIns="25718"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SAE/other</a:t>
              </a:r>
            </a:p>
          </p:txBody>
        </p:sp>
      </p:grpSp>
      <p:sp>
        <p:nvSpPr>
          <p:cNvPr id="27" name="Oval 26">
            <a:extLst>
              <a:ext uri="{FF2B5EF4-FFF2-40B4-BE49-F238E27FC236}">
                <a16:creationId xmlns:a16="http://schemas.microsoft.com/office/drawing/2014/main" id="{5E539ED4-046F-8146-B6DD-7AB58A0EFA12}"/>
              </a:ext>
            </a:extLst>
          </p:cNvPr>
          <p:cNvSpPr/>
          <p:nvPr/>
        </p:nvSpPr>
        <p:spPr bwMode="auto">
          <a:xfrm>
            <a:off x="5508064" y="3044496"/>
            <a:ext cx="914200" cy="232628"/>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400" b="1" i="1" kern="0" dirty="0">
                <a:solidFill>
                  <a:srgbClr val="000000"/>
                </a:solidFill>
              </a:rPr>
              <a:t>AADL</a:t>
            </a:r>
          </a:p>
        </p:txBody>
      </p:sp>
      <p:sp>
        <p:nvSpPr>
          <p:cNvPr id="28" name="Oval 27">
            <a:extLst>
              <a:ext uri="{FF2B5EF4-FFF2-40B4-BE49-F238E27FC236}">
                <a16:creationId xmlns:a16="http://schemas.microsoft.com/office/drawing/2014/main" id="{76D8C57E-2863-B849-BD60-ED4C6904BA59}"/>
              </a:ext>
            </a:extLst>
          </p:cNvPr>
          <p:cNvSpPr/>
          <p:nvPr/>
        </p:nvSpPr>
        <p:spPr bwMode="auto">
          <a:xfrm>
            <a:off x="1240665" y="4398774"/>
            <a:ext cx="838199" cy="249951"/>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AP233</a:t>
            </a:r>
          </a:p>
        </p:txBody>
      </p:sp>
      <p:sp>
        <p:nvSpPr>
          <p:cNvPr id="29" name="Oval 28">
            <a:extLst>
              <a:ext uri="{FF2B5EF4-FFF2-40B4-BE49-F238E27FC236}">
                <a16:creationId xmlns:a16="http://schemas.microsoft.com/office/drawing/2014/main" id="{D56671C6-90FA-354C-9224-D28F49C6663A}"/>
              </a:ext>
            </a:extLst>
          </p:cNvPr>
          <p:cNvSpPr/>
          <p:nvPr/>
        </p:nvSpPr>
        <p:spPr bwMode="auto">
          <a:xfrm>
            <a:off x="5309820" y="3441937"/>
            <a:ext cx="1093084" cy="271138"/>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none" lIns="51435" tIns="0" rIns="51435" bIns="0" numCol="1" rtlCol="0" anchor="t" anchorCtr="0" compatLnSpc="1">
            <a:prstTxWarp prst="textNoShape">
              <a:avLst/>
            </a:prstTxWarp>
          </a:bodyPr>
          <a:lstStyle/>
          <a:p>
            <a:pPr algn="ctr" defTabSz="514350" eaLnBrk="0" fontAlgn="base" hangingPunct="0">
              <a:spcBef>
                <a:spcPct val="0"/>
              </a:spcBef>
              <a:spcAft>
                <a:spcPct val="0"/>
              </a:spcAft>
            </a:pPr>
            <a:r>
              <a:rPr lang="en-US" sz="1400" b="1" kern="0" dirty="0">
                <a:solidFill>
                  <a:srgbClr val="000000"/>
                </a:solidFill>
              </a:rPr>
              <a:t>UPDM/UAF</a:t>
            </a:r>
          </a:p>
        </p:txBody>
      </p:sp>
      <p:sp>
        <p:nvSpPr>
          <p:cNvPr id="30" name="Left-Right Arrow 29">
            <a:extLst>
              <a:ext uri="{FF2B5EF4-FFF2-40B4-BE49-F238E27FC236}">
                <a16:creationId xmlns:a16="http://schemas.microsoft.com/office/drawing/2014/main" id="{08FD6CFF-F567-AB46-817B-A8C219C00B71}"/>
              </a:ext>
            </a:extLst>
          </p:cNvPr>
          <p:cNvSpPr/>
          <p:nvPr/>
        </p:nvSpPr>
        <p:spPr>
          <a:xfrm rot="2580930">
            <a:off x="4632652" y="3864897"/>
            <a:ext cx="1509337" cy="161527"/>
          </a:xfrm>
          <a:prstGeom prst="leftRightArrow">
            <a:avLst/>
          </a:prstGeom>
          <a:solidFill>
            <a:srgbClr val="C00000"/>
          </a:solidFill>
          <a:ln w="25400" cap="flat" cmpd="sng" algn="ctr">
            <a:solidFill>
              <a:srgbClr val="C00000"/>
            </a:solidFill>
            <a:prstDash val="solid"/>
          </a:ln>
          <a:effectLst/>
        </p:spPr>
        <p:txBody>
          <a:bodyPr rtlCol="0" anchor="ctr"/>
          <a:lstStyle/>
          <a:p>
            <a:pPr algn="ctr" fontAlgn="base">
              <a:spcBef>
                <a:spcPct val="0"/>
              </a:spcBef>
              <a:spcAft>
                <a:spcPct val="0"/>
              </a:spcAft>
              <a:defRPr/>
            </a:pPr>
            <a:endParaRPr lang="en-US" sz="900" kern="0">
              <a:solidFill>
                <a:srgbClr val="FFFFFF"/>
              </a:solidFill>
              <a:latin typeface="Arial"/>
            </a:endParaRPr>
          </a:p>
        </p:txBody>
      </p:sp>
      <p:sp>
        <p:nvSpPr>
          <p:cNvPr id="31" name="Oval 30">
            <a:extLst>
              <a:ext uri="{FF2B5EF4-FFF2-40B4-BE49-F238E27FC236}">
                <a16:creationId xmlns:a16="http://schemas.microsoft.com/office/drawing/2014/main" id="{18EF35E3-36BA-DA47-994C-A49D293518CE}"/>
              </a:ext>
            </a:extLst>
          </p:cNvPr>
          <p:cNvSpPr/>
          <p:nvPr/>
        </p:nvSpPr>
        <p:spPr bwMode="auto">
          <a:xfrm>
            <a:off x="5355464" y="4628764"/>
            <a:ext cx="1097280" cy="324761"/>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FMI/FMU</a:t>
            </a:r>
          </a:p>
        </p:txBody>
      </p:sp>
      <p:sp>
        <p:nvSpPr>
          <p:cNvPr id="32" name="Rectangle 31">
            <a:extLst>
              <a:ext uri="{FF2B5EF4-FFF2-40B4-BE49-F238E27FC236}">
                <a16:creationId xmlns:a16="http://schemas.microsoft.com/office/drawing/2014/main" id="{481BADA9-5A98-FE49-8176-F33D10E1C852}"/>
              </a:ext>
            </a:extLst>
          </p:cNvPr>
          <p:cNvSpPr/>
          <p:nvPr/>
        </p:nvSpPr>
        <p:spPr>
          <a:xfrm>
            <a:off x="6317127" y="1237678"/>
            <a:ext cx="3310110" cy="615509"/>
          </a:xfrm>
          <a:prstGeom prst="rect">
            <a:avLst/>
          </a:prstGeom>
          <a:solidFill>
            <a:srgbClr val="9999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Information Data Model</a:t>
            </a:r>
          </a:p>
        </p:txBody>
      </p:sp>
      <p:sp>
        <p:nvSpPr>
          <p:cNvPr id="33" name="Rectangle 32">
            <a:extLst>
              <a:ext uri="{FF2B5EF4-FFF2-40B4-BE49-F238E27FC236}">
                <a16:creationId xmlns:a16="http://schemas.microsoft.com/office/drawing/2014/main" id="{ECAC4E22-6B86-F544-BA98-83B96C498DB1}"/>
              </a:ext>
            </a:extLst>
          </p:cNvPr>
          <p:cNvSpPr/>
          <p:nvPr/>
        </p:nvSpPr>
        <p:spPr>
          <a:xfrm>
            <a:off x="3298064" y="1230007"/>
            <a:ext cx="3102293" cy="626581"/>
          </a:xfrm>
          <a:prstGeom prst="rect">
            <a:avLst/>
          </a:prstGeom>
          <a:solidFill>
            <a:srgbClr val="9999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System Architecture (RFLP)</a:t>
            </a:r>
          </a:p>
        </p:txBody>
      </p:sp>
      <p:sp>
        <p:nvSpPr>
          <p:cNvPr id="34" name="Rectangle 33">
            <a:extLst>
              <a:ext uri="{FF2B5EF4-FFF2-40B4-BE49-F238E27FC236}">
                <a16:creationId xmlns:a16="http://schemas.microsoft.com/office/drawing/2014/main" id="{1012D132-786C-B543-9B62-C622309499AF}"/>
              </a:ext>
            </a:extLst>
          </p:cNvPr>
          <p:cNvSpPr/>
          <p:nvPr/>
        </p:nvSpPr>
        <p:spPr bwMode="auto">
          <a:xfrm>
            <a:off x="6650864" y="1910935"/>
            <a:ext cx="2964340" cy="1926444"/>
          </a:xfrm>
          <a:prstGeom prst="rect">
            <a:avLst/>
          </a:prstGeom>
          <a:solidFill>
            <a:schemeClr val="accent1">
              <a:lumMod val="40000"/>
              <a:lumOff val="60000"/>
            </a:schemeClr>
          </a:solidFill>
          <a:ln w="9525" cap="flat" cmpd="sng" algn="ctr">
            <a:solidFill>
              <a:srgbClr val="000000"/>
            </a:solidFill>
            <a:prstDash val="solid"/>
            <a:round/>
            <a:headEnd type="none" w="sm" len="sm"/>
            <a:tailEnd type="none" w="sm" len="sm"/>
          </a:ln>
          <a:effectLst>
            <a:outerShdw blurRad="50800" dist="38100" dir="18900000" algn="bl" rotWithShape="0">
              <a:prstClr val="black">
                <a:alpha val="40000"/>
              </a:prstClr>
            </a:outerShdw>
          </a:effectLst>
        </p:spPr>
        <p:txBody>
          <a:bodyPr vert="horz" wrap="squar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Technical Data Package</a:t>
            </a:r>
          </a:p>
        </p:txBody>
      </p:sp>
      <p:sp>
        <p:nvSpPr>
          <p:cNvPr id="35" name="Oval 34">
            <a:extLst>
              <a:ext uri="{FF2B5EF4-FFF2-40B4-BE49-F238E27FC236}">
                <a16:creationId xmlns:a16="http://schemas.microsoft.com/office/drawing/2014/main" id="{C028352E-C696-8E4F-A101-918A4762BB1C}"/>
              </a:ext>
            </a:extLst>
          </p:cNvPr>
          <p:cNvSpPr/>
          <p:nvPr/>
        </p:nvSpPr>
        <p:spPr bwMode="auto">
          <a:xfrm>
            <a:off x="7267552" y="2111877"/>
            <a:ext cx="1694931" cy="467667"/>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none" lIns="0" tIns="25718"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kern="0" dirty="0">
                <a:solidFill>
                  <a:srgbClr val="000000"/>
                </a:solidFill>
              </a:rPr>
              <a:t>DoD MIL-STD-31000</a:t>
            </a:r>
          </a:p>
        </p:txBody>
      </p:sp>
      <p:sp>
        <p:nvSpPr>
          <p:cNvPr id="36" name="Oval 35">
            <a:extLst>
              <a:ext uri="{FF2B5EF4-FFF2-40B4-BE49-F238E27FC236}">
                <a16:creationId xmlns:a16="http://schemas.microsoft.com/office/drawing/2014/main" id="{D21F280D-C6C0-4F46-8A4E-82F84DC6E2A4}"/>
              </a:ext>
            </a:extLst>
          </p:cNvPr>
          <p:cNvSpPr/>
          <p:nvPr/>
        </p:nvSpPr>
        <p:spPr bwMode="auto">
          <a:xfrm>
            <a:off x="7013191" y="3084920"/>
            <a:ext cx="1032228" cy="246479"/>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AP232</a:t>
            </a:r>
          </a:p>
        </p:txBody>
      </p:sp>
      <p:sp>
        <p:nvSpPr>
          <p:cNvPr id="37" name="Oval 36">
            <a:extLst>
              <a:ext uri="{FF2B5EF4-FFF2-40B4-BE49-F238E27FC236}">
                <a16:creationId xmlns:a16="http://schemas.microsoft.com/office/drawing/2014/main" id="{8162C041-6A0B-2045-9991-3BBC07E154EE}"/>
              </a:ext>
            </a:extLst>
          </p:cNvPr>
          <p:cNvSpPr/>
          <p:nvPr/>
        </p:nvSpPr>
        <p:spPr bwMode="auto">
          <a:xfrm>
            <a:off x="1240664" y="4170174"/>
            <a:ext cx="1097280" cy="249951"/>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AP209</a:t>
            </a:r>
          </a:p>
        </p:txBody>
      </p:sp>
      <p:sp>
        <p:nvSpPr>
          <p:cNvPr id="38" name="Oval 37">
            <a:extLst>
              <a:ext uri="{FF2B5EF4-FFF2-40B4-BE49-F238E27FC236}">
                <a16:creationId xmlns:a16="http://schemas.microsoft.com/office/drawing/2014/main" id="{A1679187-5793-8C48-9400-78CDFCF8F283}"/>
              </a:ext>
            </a:extLst>
          </p:cNvPr>
          <p:cNvSpPr/>
          <p:nvPr/>
        </p:nvSpPr>
        <p:spPr bwMode="auto">
          <a:xfrm>
            <a:off x="2332196" y="3646098"/>
            <a:ext cx="1085966" cy="305464"/>
          </a:xfrm>
          <a:prstGeom prst="ellipse">
            <a:avLst/>
          </a:prstGeom>
          <a:solidFill>
            <a:srgbClr val="CEACAE">
              <a:lumMod val="20000"/>
              <a:lumOff val="80000"/>
            </a:srgbClr>
          </a:solidFill>
          <a:ln w="38100" cap="flat" cmpd="sng" algn="ctr">
            <a:solidFill>
              <a:srgbClr val="FF0000"/>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AP243</a:t>
            </a:r>
          </a:p>
        </p:txBody>
      </p:sp>
      <p:sp>
        <p:nvSpPr>
          <p:cNvPr id="39" name="Oval 38">
            <a:extLst>
              <a:ext uri="{FF2B5EF4-FFF2-40B4-BE49-F238E27FC236}">
                <a16:creationId xmlns:a16="http://schemas.microsoft.com/office/drawing/2014/main" id="{BBB5D948-3246-EA40-8F04-2E5D6BDCF485}"/>
              </a:ext>
            </a:extLst>
          </p:cNvPr>
          <p:cNvSpPr/>
          <p:nvPr/>
        </p:nvSpPr>
        <p:spPr bwMode="auto">
          <a:xfrm>
            <a:off x="7049278" y="3444764"/>
            <a:ext cx="1913205" cy="27432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18288"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39A6"/>
                </a:solidFill>
              </a:rPr>
              <a:t>Company Business Model</a:t>
            </a:r>
          </a:p>
        </p:txBody>
      </p:sp>
      <p:sp>
        <p:nvSpPr>
          <p:cNvPr id="40" name="Rectangle 39">
            <a:extLst>
              <a:ext uri="{FF2B5EF4-FFF2-40B4-BE49-F238E27FC236}">
                <a16:creationId xmlns:a16="http://schemas.microsoft.com/office/drawing/2014/main" id="{80BFD6CE-86A6-9543-BD88-452583B88F3F}"/>
              </a:ext>
            </a:extLst>
          </p:cNvPr>
          <p:cNvSpPr/>
          <p:nvPr/>
        </p:nvSpPr>
        <p:spPr>
          <a:xfrm>
            <a:off x="1023948" y="1800580"/>
            <a:ext cx="2330264" cy="481935"/>
          </a:xfrm>
          <a:prstGeom prst="rect">
            <a:avLst/>
          </a:prstGeom>
          <a:solidFill>
            <a:srgbClr val="9999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Digital Interchange</a:t>
            </a:r>
          </a:p>
        </p:txBody>
      </p:sp>
      <p:sp>
        <p:nvSpPr>
          <p:cNvPr id="41" name="Oval 40">
            <a:extLst>
              <a:ext uri="{FF2B5EF4-FFF2-40B4-BE49-F238E27FC236}">
                <a16:creationId xmlns:a16="http://schemas.microsoft.com/office/drawing/2014/main" id="{E3C08348-CF63-8F45-A7C3-64144F180853}"/>
              </a:ext>
            </a:extLst>
          </p:cNvPr>
          <p:cNvSpPr/>
          <p:nvPr/>
        </p:nvSpPr>
        <p:spPr bwMode="auto">
          <a:xfrm>
            <a:off x="6346064" y="4648724"/>
            <a:ext cx="813116" cy="274320"/>
          </a:xfrm>
          <a:prstGeom prst="ellipse">
            <a:avLst/>
          </a:prstGeom>
          <a:solidFill>
            <a:srgbClr val="0038A8">
              <a:lumMod val="20000"/>
              <a:lumOff val="80000"/>
            </a:srgbClr>
          </a:solidFill>
          <a:ln w="28575" cap="flat" cmpd="sng" algn="ctr">
            <a:solidFill>
              <a:srgbClr val="FF0000"/>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SSP</a:t>
            </a:r>
          </a:p>
        </p:txBody>
      </p:sp>
      <p:sp>
        <p:nvSpPr>
          <p:cNvPr id="42" name="Oval 41">
            <a:extLst>
              <a:ext uri="{FF2B5EF4-FFF2-40B4-BE49-F238E27FC236}">
                <a16:creationId xmlns:a16="http://schemas.microsoft.com/office/drawing/2014/main" id="{5506B2DE-8460-7D40-8FC7-BDBE2C9ADA24}"/>
              </a:ext>
            </a:extLst>
          </p:cNvPr>
          <p:cNvSpPr/>
          <p:nvPr/>
        </p:nvSpPr>
        <p:spPr bwMode="auto">
          <a:xfrm>
            <a:off x="1276760" y="3708966"/>
            <a:ext cx="1097280" cy="249951"/>
          </a:xfrm>
          <a:prstGeom prst="ellipse">
            <a:avLst/>
          </a:prstGeom>
          <a:solidFill>
            <a:srgbClr val="CEACAE">
              <a:lumMod val="20000"/>
              <a:lumOff val="80000"/>
            </a:srgbClr>
          </a:solidFill>
          <a:ln w="12700" cap="flat" cmpd="sng" algn="ctr">
            <a:solidFill>
              <a:schemeClr val="tx1"/>
            </a:solidFill>
            <a:prstDash val="lgDashDotDot"/>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AP242</a:t>
            </a:r>
          </a:p>
        </p:txBody>
      </p:sp>
      <p:sp>
        <p:nvSpPr>
          <p:cNvPr id="43" name="Oval 42">
            <a:extLst>
              <a:ext uri="{FF2B5EF4-FFF2-40B4-BE49-F238E27FC236}">
                <a16:creationId xmlns:a16="http://schemas.microsoft.com/office/drawing/2014/main" id="{9E989613-2FCA-B14E-A487-B29133CAC711}"/>
              </a:ext>
            </a:extLst>
          </p:cNvPr>
          <p:cNvSpPr/>
          <p:nvPr/>
        </p:nvSpPr>
        <p:spPr bwMode="auto">
          <a:xfrm>
            <a:off x="1667384" y="3941574"/>
            <a:ext cx="1097280" cy="249951"/>
          </a:xfrm>
          <a:prstGeom prst="ellipse">
            <a:avLst/>
          </a:prstGeom>
          <a:solidFill>
            <a:srgbClr val="CEACAE">
              <a:lumMod val="20000"/>
              <a:lumOff val="80000"/>
            </a:srgbClr>
          </a:solidFill>
          <a:ln w="28575" cap="flat" cmpd="sng" algn="ctr">
            <a:solidFill>
              <a:schemeClr val="tx1"/>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AP239</a:t>
            </a:r>
          </a:p>
        </p:txBody>
      </p:sp>
      <p:sp>
        <p:nvSpPr>
          <p:cNvPr id="44" name="Oval 43">
            <a:extLst>
              <a:ext uri="{FF2B5EF4-FFF2-40B4-BE49-F238E27FC236}">
                <a16:creationId xmlns:a16="http://schemas.microsoft.com/office/drawing/2014/main" id="{0CD9BB59-876B-8F46-A36A-EADE2806FE8F}"/>
              </a:ext>
            </a:extLst>
          </p:cNvPr>
          <p:cNvSpPr/>
          <p:nvPr/>
        </p:nvSpPr>
        <p:spPr bwMode="auto">
          <a:xfrm>
            <a:off x="7056948" y="4648724"/>
            <a:ext cx="813116" cy="274320"/>
          </a:xfrm>
          <a:prstGeom prst="ellipse">
            <a:avLst/>
          </a:prstGeom>
          <a:solidFill>
            <a:srgbClr val="0038A8">
              <a:lumMod val="20000"/>
              <a:lumOff val="80000"/>
            </a:srgbClr>
          </a:solidFill>
          <a:ln w="28575" cap="flat" cmpd="sng" algn="ctr">
            <a:solidFill>
              <a:srgbClr val="FF0000"/>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DCP</a:t>
            </a:r>
          </a:p>
        </p:txBody>
      </p:sp>
      <p:sp>
        <p:nvSpPr>
          <p:cNvPr id="45" name="Oval 44">
            <a:extLst>
              <a:ext uri="{FF2B5EF4-FFF2-40B4-BE49-F238E27FC236}">
                <a16:creationId xmlns:a16="http://schemas.microsoft.com/office/drawing/2014/main" id="{57608C3F-197C-9E41-ADC3-8481BC4A2F57}"/>
              </a:ext>
            </a:extLst>
          </p:cNvPr>
          <p:cNvSpPr/>
          <p:nvPr/>
        </p:nvSpPr>
        <p:spPr bwMode="auto">
          <a:xfrm>
            <a:off x="6549431" y="3996034"/>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Modelica</a:t>
            </a:r>
          </a:p>
        </p:txBody>
      </p:sp>
      <p:sp>
        <p:nvSpPr>
          <p:cNvPr id="46" name="Oval 45">
            <a:extLst>
              <a:ext uri="{FF2B5EF4-FFF2-40B4-BE49-F238E27FC236}">
                <a16:creationId xmlns:a16="http://schemas.microsoft.com/office/drawing/2014/main" id="{5CAEC84A-FCBD-4144-AD36-F18AB7E0C16F}"/>
              </a:ext>
            </a:extLst>
          </p:cNvPr>
          <p:cNvSpPr/>
          <p:nvPr/>
        </p:nvSpPr>
        <p:spPr bwMode="auto">
          <a:xfrm>
            <a:off x="3450464" y="4540598"/>
            <a:ext cx="1027376" cy="336726"/>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200" b="1" kern="0" dirty="0">
                <a:solidFill>
                  <a:srgbClr val="000000"/>
                </a:solidFill>
              </a:rPr>
              <a:t>Web 3.0</a:t>
            </a:r>
          </a:p>
        </p:txBody>
      </p:sp>
      <p:sp>
        <p:nvSpPr>
          <p:cNvPr id="47" name="Oval 46">
            <a:extLst>
              <a:ext uri="{FF2B5EF4-FFF2-40B4-BE49-F238E27FC236}">
                <a16:creationId xmlns:a16="http://schemas.microsoft.com/office/drawing/2014/main" id="{98E790DB-486B-6D4F-9B1C-8AA9583C12B4}"/>
              </a:ext>
            </a:extLst>
          </p:cNvPr>
          <p:cNvSpPr/>
          <p:nvPr/>
        </p:nvSpPr>
        <p:spPr bwMode="auto">
          <a:xfrm>
            <a:off x="3900999" y="4246874"/>
            <a:ext cx="1173065" cy="325649"/>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kern="0" dirty="0">
                <a:solidFill>
                  <a:srgbClr val="000000"/>
                </a:solidFill>
              </a:rPr>
              <a:t>OSLC/RDF</a:t>
            </a:r>
          </a:p>
        </p:txBody>
      </p:sp>
      <p:sp>
        <p:nvSpPr>
          <p:cNvPr id="48" name="Oval 47">
            <a:extLst>
              <a:ext uri="{FF2B5EF4-FFF2-40B4-BE49-F238E27FC236}">
                <a16:creationId xmlns:a16="http://schemas.microsoft.com/office/drawing/2014/main" id="{41C5DF45-26B4-364B-BE97-368D239EF756}"/>
              </a:ext>
            </a:extLst>
          </p:cNvPr>
          <p:cNvSpPr/>
          <p:nvPr/>
        </p:nvSpPr>
        <p:spPr bwMode="auto">
          <a:xfrm>
            <a:off x="2337944" y="4597714"/>
            <a:ext cx="1267742" cy="325330"/>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OWL </a:t>
            </a:r>
            <a:r>
              <a:rPr lang="en-US" sz="1100" b="1" kern="0" dirty="0">
                <a:solidFill>
                  <a:srgbClr val="000000"/>
                </a:solidFill>
              </a:rPr>
              <a:t>Ontology</a:t>
            </a:r>
          </a:p>
        </p:txBody>
      </p:sp>
      <p:sp>
        <p:nvSpPr>
          <p:cNvPr id="49" name="Oval 48">
            <a:extLst>
              <a:ext uri="{FF2B5EF4-FFF2-40B4-BE49-F238E27FC236}">
                <a16:creationId xmlns:a16="http://schemas.microsoft.com/office/drawing/2014/main" id="{1AFD1FBB-BD42-B64B-AD07-56D6DEC473E5}"/>
              </a:ext>
            </a:extLst>
          </p:cNvPr>
          <p:cNvSpPr/>
          <p:nvPr/>
        </p:nvSpPr>
        <p:spPr bwMode="auto">
          <a:xfrm>
            <a:off x="3155418" y="1834185"/>
            <a:ext cx="4189266" cy="403413"/>
          </a:xfrm>
          <a:prstGeom prst="ellipse">
            <a:avLst/>
          </a:prstGeom>
          <a:solidFill>
            <a:srgbClr val="FFFF00"/>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400" b="1" i="1" kern="0" dirty="0">
                <a:solidFill>
                  <a:schemeClr val="accent4">
                    <a:lumMod val="60000"/>
                    <a:lumOff val="40000"/>
                  </a:schemeClr>
                </a:solidFill>
              </a:rPr>
              <a:t>Microsoft- Word, Excel, PPT, Visio </a:t>
            </a:r>
          </a:p>
        </p:txBody>
      </p:sp>
      <p:sp>
        <p:nvSpPr>
          <p:cNvPr id="50" name="Rectangle 49">
            <a:extLst>
              <a:ext uri="{FF2B5EF4-FFF2-40B4-BE49-F238E27FC236}">
                <a16:creationId xmlns:a16="http://schemas.microsoft.com/office/drawing/2014/main" id="{B2C412E0-14A0-114A-A6BE-7A0EEB0F2C9E}"/>
              </a:ext>
            </a:extLst>
          </p:cNvPr>
          <p:cNvSpPr/>
          <p:nvPr/>
        </p:nvSpPr>
        <p:spPr>
          <a:xfrm>
            <a:off x="9117332" y="3776684"/>
            <a:ext cx="2452078" cy="707150"/>
          </a:xfrm>
          <a:prstGeom prst="rect">
            <a:avLst/>
          </a:prstGeom>
          <a:solidFill>
            <a:srgbClr val="9999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Integrated MBSE Process with M&amp;S</a:t>
            </a:r>
          </a:p>
        </p:txBody>
      </p:sp>
      <p:sp>
        <p:nvSpPr>
          <p:cNvPr id="51" name="Oval 50">
            <a:extLst>
              <a:ext uri="{FF2B5EF4-FFF2-40B4-BE49-F238E27FC236}">
                <a16:creationId xmlns:a16="http://schemas.microsoft.com/office/drawing/2014/main" id="{AE686A37-5AC6-304E-88B4-02A5865ABC23}"/>
              </a:ext>
            </a:extLst>
          </p:cNvPr>
          <p:cNvSpPr/>
          <p:nvPr/>
        </p:nvSpPr>
        <p:spPr bwMode="auto">
          <a:xfrm>
            <a:off x="8385145" y="5244303"/>
            <a:ext cx="2099777" cy="526576"/>
          </a:xfrm>
          <a:prstGeom prst="ellipse">
            <a:avLst/>
          </a:prstGeom>
          <a:solidFill>
            <a:srgbClr val="FFFF00"/>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400" b="1" i="1" kern="0" dirty="0">
                <a:solidFill>
                  <a:schemeClr val="accent4">
                    <a:lumMod val="60000"/>
                    <a:lumOff val="40000"/>
                  </a:schemeClr>
                </a:solidFill>
              </a:rPr>
              <a:t>“De Facto” Standards</a:t>
            </a:r>
          </a:p>
        </p:txBody>
      </p:sp>
      <p:sp>
        <p:nvSpPr>
          <p:cNvPr id="52" name="Oval 51">
            <a:extLst>
              <a:ext uri="{FF2B5EF4-FFF2-40B4-BE49-F238E27FC236}">
                <a16:creationId xmlns:a16="http://schemas.microsoft.com/office/drawing/2014/main" id="{689930A2-1D31-5647-9333-C8CBA79908EB}"/>
              </a:ext>
            </a:extLst>
          </p:cNvPr>
          <p:cNvSpPr/>
          <p:nvPr/>
        </p:nvSpPr>
        <p:spPr bwMode="auto">
          <a:xfrm>
            <a:off x="8104049" y="3104968"/>
            <a:ext cx="1032228" cy="246479"/>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100" b="1" i="1" kern="0" dirty="0">
                <a:solidFill>
                  <a:srgbClr val="000000"/>
                </a:solidFill>
              </a:rPr>
              <a:t>AP210</a:t>
            </a:r>
          </a:p>
        </p:txBody>
      </p:sp>
      <p:sp>
        <p:nvSpPr>
          <p:cNvPr id="53" name="Oval 52">
            <a:extLst>
              <a:ext uri="{FF2B5EF4-FFF2-40B4-BE49-F238E27FC236}">
                <a16:creationId xmlns:a16="http://schemas.microsoft.com/office/drawing/2014/main" id="{8E5B5763-F854-6448-B378-7F568CED7645}"/>
              </a:ext>
            </a:extLst>
          </p:cNvPr>
          <p:cNvSpPr/>
          <p:nvPr/>
        </p:nvSpPr>
        <p:spPr bwMode="auto">
          <a:xfrm>
            <a:off x="3566762" y="3371777"/>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MARTE</a:t>
            </a:r>
          </a:p>
        </p:txBody>
      </p:sp>
      <p:sp>
        <p:nvSpPr>
          <p:cNvPr id="54" name="Oval 53">
            <a:extLst>
              <a:ext uri="{FF2B5EF4-FFF2-40B4-BE49-F238E27FC236}">
                <a16:creationId xmlns:a16="http://schemas.microsoft.com/office/drawing/2014/main" id="{2EC9AB04-82D9-6C4D-83A3-C29507AE71D1}"/>
              </a:ext>
            </a:extLst>
          </p:cNvPr>
          <p:cNvSpPr/>
          <p:nvPr/>
        </p:nvSpPr>
        <p:spPr bwMode="auto">
          <a:xfrm>
            <a:off x="3602865" y="3083794"/>
            <a:ext cx="874677" cy="289586"/>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UML</a:t>
            </a:r>
          </a:p>
        </p:txBody>
      </p:sp>
      <p:sp>
        <p:nvSpPr>
          <p:cNvPr id="55" name="Oval 54">
            <a:extLst>
              <a:ext uri="{FF2B5EF4-FFF2-40B4-BE49-F238E27FC236}">
                <a16:creationId xmlns:a16="http://schemas.microsoft.com/office/drawing/2014/main" id="{90A00BCD-5575-514E-B51C-FDBC7934BA8C}"/>
              </a:ext>
            </a:extLst>
          </p:cNvPr>
          <p:cNvSpPr/>
          <p:nvPr/>
        </p:nvSpPr>
        <p:spPr bwMode="auto">
          <a:xfrm>
            <a:off x="5028063" y="2251815"/>
            <a:ext cx="1148438" cy="297299"/>
          </a:xfrm>
          <a:prstGeom prst="ellipse">
            <a:avLst/>
          </a:prstGeom>
          <a:solidFill>
            <a:srgbClr val="FFFF00"/>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400" b="1" i="1" kern="0" dirty="0">
                <a:solidFill>
                  <a:schemeClr val="accent4">
                    <a:lumMod val="60000"/>
                    <a:lumOff val="40000"/>
                  </a:schemeClr>
                </a:solidFill>
              </a:rPr>
              <a:t>Arcadia</a:t>
            </a:r>
          </a:p>
        </p:txBody>
      </p:sp>
      <p:sp>
        <p:nvSpPr>
          <p:cNvPr id="56" name="Oval 55">
            <a:extLst>
              <a:ext uri="{FF2B5EF4-FFF2-40B4-BE49-F238E27FC236}">
                <a16:creationId xmlns:a16="http://schemas.microsoft.com/office/drawing/2014/main" id="{C1D82009-8123-A443-A391-694D647279E6}"/>
              </a:ext>
            </a:extLst>
          </p:cNvPr>
          <p:cNvSpPr/>
          <p:nvPr/>
        </p:nvSpPr>
        <p:spPr bwMode="auto">
          <a:xfrm>
            <a:off x="5455326" y="3902769"/>
            <a:ext cx="1097280" cy="274320"/>
          </a:xfrm>
          <a:prstGeom prst="ellipse">
            <a:avLst/>
          </a:prstGeom>
          <a:solidFill>
            <a:schemeClr val="bg1"/>
          </a:solidFill>
          <a:ln w="38100" cap="flat" cmpd="sng" algn="ctr">
            <a:solidFill>
              <a:srgbClr val="FF0000"/>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400" b="1" i="1" kern="0" dirty="0">
                <a:solidFill>
                  <a:srgbClr val="000000"/>
                </a:solidFill>
              </a:rPr>
              <a:t>MoSSEC</a:t>
            </a:r>
          </a:p>
        </p:txBody>
      </p:sp>
      <p:sp>
        <p:nvSpPr>
          <p:cNvPr id="57" name="Oval 56">
            <a:extLst>
              <a:ext uri="{FF2B5EF4-FFF2-40B4-BE49-F238E27FC236}">
                <a16:creationId xmlns:a16="http://schemas.microsoft.com/office/drawing/2014/main" id="{0216B899-7397-9D45-B0D8-BD99866DD873}"/>
              </a:ext>
            </a:extLst>
          </p:cNvPr>
          <p:cNvSpPr/>
          <p:nvPr/>
        </p:nvSpPr>
        <p:spPr bwMode="auto">
          <a:xfrm>
            <a:off x="5396953" y="2515058"/>
            <a:ext cx="1330818" cy="232628"/>
          </a:xfrm>
          <a:prstGeom prst="ellipse">
            <a:avLst/>
          </a:prstGeom>
          <a:solidFill>
            <a:srgbClr val="FFFF00"/>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400" b="1" i="1" kern="0" dirty="0">
                <a:solidFill>
                  <a:schemeClr val="accent4">
                    <a:lumMod val="60000"/>
                    <a:lumOff val="40000"/>
                  </a:schemeClr>
                </a:solidFill>
              </a:rPr>
              <a:t>Capella</a:t>
            </a:r>
          </a:p>
        </p:txBody>
      </p:sp>
      <p:sp>
        <p:nvSpPr>
          <p:cNvPr id="58" name="Oval 57">
            <a:extLst>
              <a:ext uri="{FF2B5EF4-FFF2-40B4-BE49-F238E27FC236}">
                <a16:creationId xmlns:a16="http://schemas.microsoft.com/office/drawing/2014/main" id="{B886340E-AE07-8241-AC73-218FCD122CCE}"/>
              </a:ext>
            </a:extLst>
          </p:cNvPr>
          <p:cNvSpPr/>
          <p:nvPr/>
        </p:nvSpPr>
        <p:spPr bwMode="auto">
          <a:xfrm>
            <a:off x="2633257" y="4273780"/>
            <a:ext cx="1267742" cy="287995"/>
          </a:xfrm>
          <a:prstGeom prst="ellipse">
            <a:avLst/>
          </a:prstGeom>
          <a:solidFill>
            <a:srgbClr val="FFFF00"/>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200" b="1" i="1" kern="0" dirty="0">
                <a:solidFill>
                  <a:schemeClr val="accent4">
                    <a:lumMod val="60000"/>
                    <a:lumOff val="40000"/>
                  </a:schemeClr>
                </a:solidFill>
              </a:rPr>
              <a:t>HTTP/REST</a:t>
            </a:r>
          </a:p>
        </p:txBody>
      </p:sp>
      <p:sp>
        <p:nvSpPr>
          <p:cNvPr id="59" name="Oval 58">
            <a:extLst>
              <a:ext uri="{FF2B5EF4-FFF2-40B4-BE49-F238E27FC236}">
                <a16:creationId xmlns:a16="http://schemas.microsoft.com/office/drawing/2014/main" id="{B7955737-E9C6-9446-985F-A075BB5EB8DB}"/>
              </a:ext>
            </a:extLst>
          </p:cNvPr>
          <p:cNvSpPr/>
          <p:nvPr/>
        </p:nvSpPr>
        <p:spPr bwMode="auto">
          <a:xfrm>
            <a:off x="1314034" y="3086962"/>
            <a:ext cx="1018162" cy="252122"/>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algn="ctr" defTabSz="514350" eaLnBrk="0" fontAlgn="base" hangingPunct="0">
              <a:spcBef>
                <a:spcPct val="0"/>
              </a:spcBef>
              <a:spcAft>
                <a:spcPct val="0"/>
              </a:spcAft>
              <a:defRPr/>
            </a:pPr>
            <a:r>
              <a:rPr lang="en-US" sz="1400" b="1" kern="0" dirty="0">
                <a:solidFill>
                  <a:srgbClr val="000000"/>
                </a:solidFill>
              </a:rPr>
              <a:t>UML DI</a:t>
            </a:r>
          </a:p>
        </p:txBody>
      </p:sp>
      <p:sp>
        <p:nvSpPr>
          <p:cNvPr id="60" name="Oval 59">
            <a:extLst>
              <a:ext uri="{FF2B5EF4-FFF2-40B4-BE49-F238E27FC236}">
                <a16:creationId xmlns:a16="http://schemas.microsoft.com/office/drawing/2014/main" id="{4EEE673A-4FAD-0B4F-99F4-13CC888EB539}"/>
              </a:ext>
            </a:extLst>
          </p:cNvPr>
          <p:cNvSpPr/>
          <p:nvPr/>
        </p:nvSpPr>
        <p:spPr bwMode="auto">
          <a:xfrm>
            <a:off x="7705929" y="3948735"/>
            <a:ext cx="1171753" cy="355531"/>
          </a:xfrm>
          <a:prstGeom prst="ellipse">
            <a:avLst/>
          </a:prstGeom>
          <a:solidFill>
            <a:srgbClr val="FFFF00"/>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algn="ctr" defTabSz="514350" eaLnBrk="0" fontAlgn="base" hangingPunct="0">
              <a:spcBef>
                <a:spcPct val="0"/>
              </a:spcBef>
              <a:spcAft>
                <a:spcPct val="0"/>
              </a:spcAft>
              <a:defRPr/>
            </a:pPr>
            <a:r>
              <a:rPr lang="en-US" sz="1200" b="1" i="1" kern="0" dirty="0">
                <a:solidFill>
                  <a:schemeClr val="accent4">
                    <a:lumMod val="60000"/>
                    <a:lumOff val="40000"/>
                  </a:schemeClr>
                </a:solidFill>
              </a:rPr>
              <a:t>S-Function</a:t>
            </a:r>
          </a:p>
        </p:txBody>
      </p:sp>
      <p:sp>
        <p:nvSpPr>
          <p:cNvPr id="61" name="TextBox 60">
            <a:extLst>
              <a:ext uri="{FF2B5EF4-FFF2-40B4-BE49-F238E27FC236}">
                <a16:creationId xmlns:a16="http://schemas.microsoft.com/office/drawing/2014/main" id="{FBA99195-7F30-4AEE-BBD0-108AE14F978D}"/>
              </a:ext>
            </a:extLst>
          </p:cNvPr>
          <p:cNvSpPr txBox="1"/>
          <p:nvPr/>
        </p:nvSpPr>
        <p:spPr>
          <a:xfrm>
            <a:off x="7908455" y="6392680"/>
            <a:ext cx="4294765" cy="230832"/>
          </a:xfrm>
          <a:prstGeom prst="rect">
            <a:avLst/>
          </a:prstGeom>
          <a:noFill/>
        </p:spPr>
        <p:txBody>
          <a:bodyPr wrap="none" rtlCol="0">
            <a:spAutoFit/>
          </a:bodyPr>
          <a:lstStyle/>
          <a:p>
            <a:r>
              <a:rPr lang="en-US" sz="900" dirty="0"/>
              <a:t>*Don Tolle, CIMdata; NAFEMS MBE Event  “Emerging MBSE Standards” October 3, 2019</a:t>
            </a:r>
          </a:p>
        </p:txBody>
      </p:sp>
    </p:spTree>
    <p:extLst>
      <p:ext uri="{BB962C8B-B14F-4D97-AF65-F5344CB8AC3E}">
        <p14:creationId xmlns:p14="http://schemas.microsoft.com/office/powerpoint/2010/main" val="31278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par>
                                <p:cTn id="8" presetID="9" presetClass="entr" presetSubtype="0" fill="hold" grpId="0" nodeType="withEffect">
                                  <p:stCondLst>
                                    <p:cond delay="100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childTnLst>
                          </p:cTn>
                        </p:par>
                        <p:par>
                          <p:cTn id="11" fill="hold">
                            <p:stCondLst>
                              <p:cond delay="1500"/>
                            </p:stCondLst>
                            <p:childTnLst>
                              <p:par>
                                <p:cTn id="12" presetID="9" presetClass="entr" presetSubtype="0" fill="hold" grpId="0" nodeType="afterEffect">
                                  <p:stCondLst>
                                    <p:cond delay="3500"/>
                                  </p:stCondLst>
                                  <p:childTnLst>
                                    <p:set>
                                      <p:cBhvr>
                                        <p:cTn id="13" dur="1" fill="hold">
                                          <p:stCondLst>
                                            <p:cond delay="0"/>
                                          </p:stCondLst>
                                        </p:cTn>
                                        <p:tgtEl>
                                          <p:spTgt spid="55"/>
                                        </p:tgtEl>
                                        <p:attrNameLst>
                                          <p:attrName>style.visibility</p:attrName>
                                        </p:attrNameLst>
                                      </p:cBhvr>
                                      <p:to>
                                        <p:strVal val="visible"/>
                                      </p:to>
                                    </p:set>
                                    <p:animEffect transition="in" filter="dissolve">
                                      <p:cBhvr>
                                        <p:cTn id="14" dur="500"/>
                                        <p:tgtEl>
                                          <p:spTgt spid="55"/>
                                        </p:tgtEl>
                                      </p:cBhvr>
                                    </p:animEffect>
                                  </p:childTnLst>
                                </p:cTn>
                              </p:par>
                            </p:childTnLst>
                          </p:cTn>
                        </p:par>
                        <p:par>
                          <p:cTn id="15" fill="hold">
                            <p:stCondLst>
                              <p:cond delay="5500"/>
                            </p:stCondLst>
                            <p:childTnLst>
                              <p:par>
                                <p:cTn id="16" presetID="9" presetClass="entr" presetSubtype="0" fill="hold" grpId="0" nodeType="afterEffect">
                                  <p:stCondLst>
                                    <p:cond delay="100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cTn>
                              </p:par>
                            </p:childTnLst>
                          </p:cTn>
                        </p:par>
                        <p:par>
                          <p:cTn id="19" fill="hold">
                            <p:stCondLst>
                              <p:cond delay="7000"/>
                            </p:stCondLst>
                            <p:childTnLst>
                              <p:par>
                                <p:cTn id="20" presetID="9" presetClass="entr" presetSubtype="0" fill="hold" grpId="0" nodeType="afterEffect">
                                  <p:stCondLst>
                                    <p:cond delay="3000"/>
                                  </p:stCondLst>
                                  <p:childTnLst>
                                    <p:set>
                                      <p:cBhvr>
                                        <p:cTn id="21" dur="1" fill="hold">
                                          <p:stCondLst>
                                            <p:cond delay="0"/>
                                          </p:stCondLst>
                                        </p:cTn>
                                        <p:tgtEl>
                                          <p:spTgt spid="60"/>
                                        </p:tgtEl>
                                        <p:attrNameLst>
                                          <p:attrName>style.visibility</p:attrName>
                                        </p:attrNameLst>
                                      </p:cBhvr>
                                      <p:to>
                                        <p:strVal val="visible"/>
                                      </p:to>
                                    </p:set>
                                    <p:animEffect transition="in" filter="dissolve">
                                      <p:cBhvr>
                                        <p:cTn id="22" dur="1000"/>
                                        <p:tgtEl>
                                          <p:spTgt spid="60"/>
                                        </p:tgtEl>
                                      </p:cBhvr>
                                    </p:animEffect>
                                  </p:childTnLst>
                                </p:cTn>
                              </p:par>
                            </p:childTnLst>
                          </p:cTn>
                        </p:par>
                        <p:par>
                          <p:cTn id="23" fill="hold">
                            <p:stCondLst>
                              <p:cond delay="11000"/>
                            </p:stCondLst>
                            <p:childTnLst>
                              <p:par>
                                <p:cTn id="24" presetID="9" presetClass="entr" presetSubtype="0" fill="hold" grpId="0" nodeType="afterEffect">
                                  <p:stCondLst>
                                    <p:cond delay="3000"/>
                                  </p:stCondLst>
                                  <p:childTnLst>
                                    <p:set>
                                      <p:cBhvr>
                                        <p:cTn id="25" dur="1" fill="hold">
                                          <p:stCondLst>
                                            <p:cond delay="0"/>
                                          </p:stCondLst>
                                        </p:cTn>
                                        <p:tgtEl>
                                          <p:spTgt spid="58"/>
                                        </p:tgtEl>
                                        <p:attrNameLst>
                                          <p:attrName>style.visibility</p:attrName>
                                        </p:attrNameLst>
                                      </p:cBhvr>
                                      <p:to>
                                        <p:strVal val="visible"/>
                                      </p:to>
                                    </p:set>
                                    <p:animEffect transition="in" filter="dissolv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grpId="0" nodeType="withEffect">
                                  <p:stCondLst>
                                    <p:cond delay="100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dissolve">
                                      <p:cBhvr>
                                        <p:cTn id="38" dur="500"/>
                                        <p:tgtEl>
                                          <p:spTgt spid="5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1000"/>
                                        <p:tgtEl>
                                          <p:spTgt spid="3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childTnLst>
                          </p:cTn>
                        </p:par>
                        <p:par>
                          <p:cTn id="45" fill="hold">
                            <p:stCondLst>
                              <p:cond delay="2500"/>
                            </p:stCondLst>
                            <p:childTnLst>
                              <p:par>
                                <p:cTn id="46" presetID="9"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dissolve">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41" grpId="0" animBg="1"/>
      <p:bldP spid="44" grpId="0" animBg="1"/>
      <p:bldP spid="49" grpId="0" animBg="1"/>
      <p:bldP spid="50" grpId="0" animBg="1"/>
      <p:bldP spid="51" grpId="0" animBg="1"/>
      <p:bldP spid="55" grpId="0" animBg="1"/>
      <p:bldP spid="56" grpId="0" animBg="1"/>
      <p:bldP spid="57" grpId="0" animBg="1"/>
      <p:bldP spid="58"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6033"/>
          <a:stretch/>
        </p:blipFill>
        <p:spPr>
          <a:xfrm>
            <a:off x="285796" y="752927"/>
            <a:ext cx="9110523" cy="5696712"/>
          </a:xfrm>
          <a:prstGeom prst="rect">
            <a:avLst/>
          </a:prstGeom>
        </p:spPr>
      </p:pic>
      <p:sp>
        <p:nvSpPr>
          <p:cNvPr id="2" name="Title 1"/>
          <p:cNvSpPr>
            <a:spLocks noGrp="1"/>
          </p:cNvSpPr>
          <p:nvPr>
            <p:ph type="title"/>
          </p:nvPr>
        </p:nvSpPr>
        <p:spPr>
          <a:xfrm>
            <a:off x="597877" y="146529"/>
            <a:ext cx="10618012" cy="650631"/>
          </a:xfrm>
        </p:spPr>
        <p:txBody>
          <a:bodyPr/>
          <a:lstStyle/>
          <a:p>
            <a:r>
              <a:rPr lang="en-US" sz="2800" dirty="0"/>
              <a:t>MBSE Data Standards Roadmap</a:t>
            </a:r>
          </a:p>
        </p:txBody>
      </p:sp>
      <p:sp>
        <p:nvSpPr>
          <p:cNvPr id="5" name="Rectangle 4"/>
          <p:cNvSpPr/>
          <p:nvPr/>
        </p:nvSpPr>
        <p:spPr>
          <a:xfrm>
            <a:off x="902979" y="6485394"/>
            <a:ext cx="3741310" cy="215444"/>
          </a:xfrm>
          <a:prstGeom prst="rect">
            <a:avLst/>
          </a:prstGeom>
        </p:spPr>
        <p:txBody>
          <a:bodyPr wrap="square">
            <a:spAutoFit/>
          </a:bodyPr>
          <a:lstStyle/>
          <a:p>
            <a:r>
              <a:rPr lang="en-US" sz="800" dirty="0"/>
              <a:t>from PDES-LOTAR MBSE Conference, May 8</a:t>
            </a:r>
            <a:r>
              <a:rPr lang="en-US" sz="800" baseline="30000" dirty="0"/>
              <a:t>th</a:t>
            </a:r>
            <a:r>
              <a:rPr lang="en-US" sz="800" dirty="0"/>
              <a:t>, 2019.   Revised July 8</a:t>
            </a:r>
            <a:r>
              <a:rPr lang="en-US" sz="800" baseline="30000" dirty="0"/>
              <a:t>th</a:t>
            </a:r>
            <a:r>
              <a:rPr lang="en-US" sz="800" dirty="0"/>
              <a:t>, 2019</a:t>
            </a:r>
            <a:endParaRPr lang="en-US" sz="1000" dirty="0"/>
          </a:p>
        </p:txBody>
      </p:sp>
      <p:sp>
        <p:nvSpPr>
          <p:cNvPr id="6" name="Rectangle 5"/>
          <p:cNvSpPr/>
          <p:nvPr/>
        </p:nvSpPr>
        <p:spPr>
          <a:xfrm>
            <a:off x="4644289" y="6413884"/>
            <a:ext cx="3571620" cy="307777"/>
          </a:xfrm>
          <a:prstGeom prst="rect">
            <a:avLst/>
          </a:prstGeom>
        </p:spPr>
        <p:txBody>
          <a:bodyPr wrap="none">
            <a:spAutoFit/>
          </a:bodyPr>
          <a:lstStyle/>
          <a:p>
            <a:r>
              <a:rPr lang="en-US" sz="1100" dirty="0"/>
              <a:t>Reference</a:t>
            </a:r>
            <a:r>
              <a:rPr lang="en-US" sz="1400" dirty="0"/>
              <a:t> </a:t>
            </a:r>
            <a:r>
              <a:rPr lang="en-US" sz="1400" dirty="0">
                <a:hlinkClick r:id="rId4"/>
              </a:rPr>
              <a:t>ASD Radar Chart</a:t>
            </a:r>
            <a:r>
              <a:rPr lang="en-US" sz="1400" dirty="0"/>
              <a:t> </a:t>
            </a:r>
            <a:r>
              <a:rPr lang="en-US" sz="1100" dirty="0"/>
              <a:t>for detailed descriptions</a:t>
            </a:r>
            <a:endParaRPr lang="en-US" sz="14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5937" y="4026165"/>
            <a:ext cx="1660230" cy="650631"/>
          </a:xfrm>
          <a:prstGeom prst="rect">
            <a:avLst/>
          </a:prstGeom>
        </p:spPr>
      </p:pic>
      <p:pic>
        <p:nvPicPr>
          <p:cNvPr id="8" name="Picture 6" descr="C:\Users\Mary\AppData\Local\Microsoft\Windows\Temporary Internet Files\Content.IE5\0TYKJDBZ\PDES logo_glob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5937" y="4884609"/>
            <a:ext cx="1569438" cy="1565030"/>
          </a:xfrm>
          <a:prstGeom prst="rect">
            <a:avLst/>
          </a:prstGeom>
          <a:noFill/>
          <a:ln>
            <a:noFill/>
          </a:ln>
        </p:spPr>
      </p:pic>
    </p:spTree>
    <p:extLst>
      <p:ext uri="{BB962C8B-B14F-4D97-AF65-F5344CB8AC3E}">
        <p14:creationId xmlns:p14="http://schemas.microsoft.com/office/powerpoint/2010/main" val="262731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Curved Right 6">
            <a:extLst>
              <a:ext uri="{FF2B5EF4-FFF2-40B4-BE49-F238E27FC236}">
                <a16:creationId xmlns:a16="http://schemas.microsoft.com/office/drawing/2014/main" id="{F51C52E6-A122-42A9-81D1-DE626EFE6B8C}"/>
              </a:ext>
            </a:extLst>
          </p:cNvPr>
          <p:cNvSpPr/>
          <p:nvPr/>
        </p:nvSpPr>
        <p:spPr>
          <a:xfrm>
            <a:off x="139605" y="3121890"/>
            <a:ext cx="1174459" cy="2322037"/>
          </a:xfrm>
          <a:prstGeom prst="curvedRightArrow">
            <a:avLst/>
          </a:prstGeom>
          <a:solidFill>
            <a:srgbClr val="CD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DF2FE5AE-E7B8-4CA8-A397-494513072B54}"/>
              </a:ext>
            </a:extLst>
          </p:cNvPr>
          <p:cNvSpPr>
            <a:spLocks noGrp="1"/>
          </p:cNvSpPr>
          <p:nvPr>
            <p:ph type="body" idx="1"/>
          </p:nvPr>
        </p:nvSpPr>
        <p:spPr>
          <a:xfrm>
            <a:off x="1392573" y="2794117"/>
            <a:ext cx="10363200" cy="816393"/>
          </a:xfrm>
        </p:spPr>
        <p:txBody>
          <a:bodyPr>
            <a:normAutofit fontScale="92500"/>
          </a:bodyPr>
          <a:lstStyle/>
          <a:p>
            <a:r>
              <a:rPr lang="en-US" sz="4000" dirty="0">
                <a:solidFill>
                  <a:srgbClr val="CE161E"/>
                </a:solidFill>
              </a:rPr>
              <a:t>Vendor-neutral Standards are paramount</a:t>
            </a:r>
          </a:p>
        </p:txBody>
      </p:sp>
      <p:sp>
        <p:nvSpPr>
          <p:cNvPr id="4" name="Title 3">
            <a:extLst>
              <a:ext uri="{FF2B5EF4-FFF2-40B4-BE49-F238E27FC236}">
                <a16:creationId xmlns:a16="http://schemas.microsoft.com/office/drawing/2014/main" id="{58E6FA50-F66A-4BF9-B002-97F7ED09AF1D}"/>
              </a:ext>
            </a:extLst>
          </p:cNvPr>
          <p:cNvSpPr>
            <a:spLocks noGrp="1"/>
          </p:cNvSpPr>
          <p:nvPr>
            <p:ph type="ctrTitle"/>
          </p:nvPr>
        </p:nvSpPr>
        <p:spPr>
          <a:xfrm>
            <a:off x="1392573" y="832612"/>
            <a:ext cx="10363200" cy="1470025"/>
          </a:xfrm>
        </p:spPr>
        <p:txBody>
          <a:bodyPr/>
          <a:lstStyle/>
          <a:p>
            <a:r>
              <a:rPr lang="en-US" b="0" i="1" dirty="0"/>
              <a:t>Models need to be shared and collaborated on across the supply chain</a:t>
            </a:r>
          </a:p>
        </p:txBody>
      </p:sp>
      <p:sp>
        <p:nvSpPr>
          <p:cNvPr id="5" name="Arrow: Curved Right 4">
            <a:extLst>
              <a:ext uri="{FF2B5EF4-FFF2-40B4-BE49-F238E27FC236}">
                <a16:creationId xmlns:a16="http://schemas.microsoft.com/office/drawing/2014/main" id="{D6F1411C-8445-4933-89C3-0F11A3E11EA4}"/>
              </a:ext>
            </a:extLst>
          </p:cNvPr>
          <p:cNvSpPr/>
          <p:nvPr/>
        </p:nvSpPr>
        <p:spPr>
          <a:xfrm>
            <a:off x="218114" y="1288472"/>
            <a:ext cx="1174459" cy="2322037"/>
          </a:xfrm>
          <a:prstGeom prst="curvedRightArrow">
            <a:avLst/>
          </a:prstGeom>
          <a:solidFill>
            <a:srgbClr val="CD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1">
            <a:extLst>
              <a:ext uri="{FF2B5EF4-FFF2-40B4-BE49-F238E27FC236}">
                <a16:creationId xmlns:a16="http://schemas.microsoft.com/office/drawing/2014/main" id="{E0DC16DD-F257-483D-84D2-55424CBB5E08}"/>
              </a:ext>
            </a:extLst>
          </p:cNvPr>
          <p:cNvSpPr txBox="1">
            <a:spLocks/>
          </p:cNvSpPr>
          <p:nvPr/>
        </p:nvSpPr>
        <p:spPr>
          <a:xfrm>
            <a:off x="1392573" y="4645974"/>
            <a:ext cx="10363200" cy="1089807"/>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Century Gothic" pitchFamily="34" charset="0"/>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Century Gothic"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entury Gothic"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entury Gothic"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entury Gothic"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4000" dirty="0">
                <a:solidFill>
                  <a:srgbClr val="CE161E"/>
                </a:solidFill>
              </a:rPr>
              <a:t>End User need to drive the solution providers through organizations like the SMSWG</a:t>
            </a:r>
          </a:p>
        </p:txBody>
      </p:sp>
      <p:pic>
        <p:nvPicPr>
          <p:cNvPr id="8" name="Picture 2">
            <a:extLst>
              <a:ext uri="{FF2B5EF4-FFF2-40B4-BE49-F238E27FC236}">
                <a16:creationId xmlns:a16="http://schemas.microsoft.com/office/drawing/2014/main" id="{60ABD216-43DF-4CD6-9DB6-1EB3A5848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3907" y="6049650"/>
            <a:ext cx="1543051"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INCOSELogo_transparent">
            <a:extLst>
              <a:ext uri="{FF2B5EF4-FFF2-40B4-BE49-F238E27FC236}">
                <a16:creationId xmlns:a16="http://schemas.microsoft.com/office/drawing/2014/main" id="{5CAB25C9-A00F-426A-8F4E-42CCFA3B1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33" y="6049650"/>
            <a:ext cx="86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8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P spid="5" grpId="0" animBg="1"/>
      <p:bldP spid="6" grpId="0" build="p"/>
    </p:bldLst>
  </p:timing>
</p:sld>
</file>

<file path=ppt/theme/theme1.xml><?xml version="1.0" encoding="utf-8"?>
<a:theme xmlns:a="http://schemas.openxmlformats.org/drawingml/2006/main" name="NAFEMS 2013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65DC5B-1009-40C1-A3DE-08823FC03187}" vid="{5D539D25-213B-4BE5-89B8-5553DEF94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64020C6C658A429AF039431A040073" ma:contentTypeVersion="9" ma:contentTypeDescription="Create a new document." ma:contentTypeScope="" ma:versionID="b4092e79d571c5cc8f79557910638c9f">
  <xsd:schema xmlns:xsd="http://www.w3.org/2001/XMLSchema" xmlns:xs="http://www.w3.org/2001/XMLSchema" xmlns:p="http://schemas.microsoft.com/office/2006/metadata/properties" xmlns:ns2="9daa4b93-e448-45c2-a3c5-822687e0478c" targetNamespace="http://schemas.microsoft.com/office/2006/metadata/properties" ma:root="true" ma:fieldsID="5a71486f4b4390dc1e543257d32a6d03" ns2:_="">
    <xsd:import namespace="9daa4b93-e448-45c2-a3c5-822687e04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a4b93-e448-45c2-a3c5-822687e04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B3668D-043D-4657-B746-47B9D290A19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9daa4b93-e448-45c2-a3c5-822687e0478c"/>
    <ds:schemaRef ds:uri="http://www.w3.org/XML/1998/namespace"/>
    <ds:schemaRef ds:uri="http://purl.org/dc/dcmitype/"/>
  </ds:schemaRefs>
</ds:datastoreItem>
</file>

<file path=customXml/itemProps2.xml><?xml version="1.0" encoding="utf-8"?>
<ds:datastoreItem xmlns:ds="http://schemas.openxmlformats.org/officeDocument/2006/customXml" ds:itemID="{E2EF71AB-1D55-478D-9FFC-0FB79A37C885}">
  <ds:schemaRefs>
    <ds:schemaRef ds:uri="http://schemas.microsoft.com/sharepoint/v3/contenttype/forms"/>
  </ds:schemaRefs>
</ds:datastoreItem>
</file>

<file path=customXml/itemProps3.xml><?xml version="1.0" encoding="utf-8"?>
<ds:datastoreItem xmlns:ds="http://schemas.openxmlformats.org/officeDocument/2006/customXml" ds:itemID="{1AB243CE-5B2D-4A2B-904B-C0367207DB0B}"/>
</file>

<file path=docProps/app.xml><?xml version="1.0" encoding="utf-8"?>
<Properties xmlns="http://schemas.openxmlformats.org/officeDocument/2006/extended-properties" xmlns:vt="http://schemas.openxmlformats.org/officeDocument/2006/docPropsVTypes">
  <Template>blank</Template>
  <TotalTime>3275</TotalTime>
  <Words>1000</Words>
  <Application>Microsoft Office PowerPoint</Application>
  <PresentationFormat>Widescreen</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Times</vt:lpstr>
      <vt:lpstr>NAFEMS 2013 PPT THEME</vt:lpstr>
      <vt:lpstr>The Importance of Standards… driven by the end users</vt:lpstr>
      <vt:lpstr>The Role of Standards</vt:lpstr>
      <vt:lpstr>Many Groups Involved with Many Standards* </vt:lpstr>
      <vt:lpstr>Problem Statement from an end user</vt:lpstr>
      <vt:lpstr>Digital Twin – The engineering “V” and Lifecycle*</vt:lpstr>
      <vt:lpstr>The Role of Platforms and the Digital Thread *</vt:lpstr>
      <vt:lpstr>High Impact “Standards” – MBSE Process Enablers Combination of formal international standards and industry “de facto” standards will enable MBSE</vt:lpstr>
      <vt:lpstr>MBSE Data Standards Roadmap</vt:lpstr>
      <vt:lpstr>Models need to be shared and collaborated on across the supply chain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2016 NAFEMS Americas Conference</dc:subject>
  <dc:creator>Microsoft account</dc:creator>
  <cp:lastModifiedBy>Frank Popielas</cp:lastModifiedBy>
  <cp:revision>62</cp:revision>
  <cp:lastPrinted>2019-09-28T17:55:14Z</cp:lastPrinted>
  <dcterms:created xsi:type="dcterms:W3CDTF">2015-03-13T14:40:09Z</dcterms:created>
  <dcterms:modified xsi:type="dcterms:W3CDTF">2020-01-24T18:53:56Z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0x0101002E64020C6C658A429AF039431A040073</vt:lpwstr>
  </property>
</Properties>
</file>