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1330f8916cd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1330f8916c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63a23cf76b2fd91e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63a23cf76b2fd91e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63a23cf76b2fd91e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63a23cf76b2fd91e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63a23cf76b2fd91e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63a23cf76b2fd91e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AHG 6 Report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June 2022 Plenary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Google Shape;60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592000"/>
            <a:ext cx="8839198" cy="368131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Background</a:t>
            </a:r>
            <a:endParaRPr/>
          </a:p>
        </p:txBody>
      </p:sp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 sz="1400">
                <a:solidFill>
                  <a:schemeClr val="dk1"/>
                </a:solidFill>
              </a:rPr>
              <a:t>The fourth industrial revolution, the digital revolution, is transforming engineering and many other disciplines across the globe, </a:t>
            </a:r>
            <a:r>
              <a:rPr lang="en" sz="1400">
                <a:solidFill>
                  <a:schemeClr val="dk1"/>
                </a:solidFill>
              </a:rPr>
              <a:t>affecting engineering in industry, government, and academia</a:t>
            </a:r>
            <a:endParaRPr sz="1400">
              <a:solidFill>
                <a:schemeClr val="dk1"/>
              </a:solidFill>
            </a:endParaRPr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 sz="1400">
                <a:solidFill>
                  <a:schemeClr val="dk1"/>
                </a:solidFill>
              </a:rPr>
              <a:t>As more organizations and disciplines move towards a holistic, integrated digital engineering approach, there is a growing need to share, cross-reference, integrate, reuse, and extend models of various kinds</a:t>
            </a:r>
            <a:endParaRPr sz="1400">
              <a:solidFill>
                <a:schemeClr val="dk1"/>
              </a:solidFill>
            </a:endParaRPr>
          </a:p>
          <a:p>
            <a:pPr indent="-317500" lvl="0" marL="457200" rtl="0" algn="l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 sz="1400">
                <a:solidFill>
                  <a:schemeClr val="dk1"/>
                </a:solidFill>
              </a:rPr>
              <a:t>Analysis reveals that there are many standards and bodies of knowledge on various digital engineering topics</a:t>
            </a:r>
            <a:endParaRPr sz="14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Analysis Summary</a:t>
            </a:r>
            <a:endParaRPr/>
          </a:p>
        </p:txBody>
      </p:sp>
      <p:sp>
        <p:nvSpPr>
          <p:cNvPr id="72" name="Google Shape;72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1432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en" sz="1350">
                <a:solidFill>
                  <a:schemeClr val="dk1"/>
                </a:solidFill>
              </a:rPr>
              <a:t>Existing standards and bodies of knowledge in the digital engineering space use overlapping and sometimes conflicting terminology</a:t>
            </a:r>
            <a:endParaRPr sz="1350">
              <a:solidFill>
                <a:schemeClr val="dk1"/>
              </a:solidFill>
            </a:endParaRPr>
          </a:p>
          <a:p>
            <a:pPr indent="-31432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en" sz="1350">
                <a:solidFill>
                  <a:schemeClr val="dk1"/>
                </a:solidFill>
              </a:rPr>
              <a:t>Existing digital engineering standards compete, duplicate, or are inconsistent with each other</a:t>
            </a:r>
            <a:endParaRPr sz="1350">
              <a:solidFill>
                <a:schemeClr val="dk1"/>
              </a:solidFill>
            </a:endParaRPr>
          </a:p>
          <a:p>
            <a:pPr indent="-31432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en" sz="1350">
                <a:solidFill>
                  <a:schemeClr val="dk1"/>
                </a:solidFill>
              </a:rPr>
              <a:t>With regards to standardization, there is a growing need to achieve consensus for organizations implementing digital engineering</a:t>
            </a:r>
            <a:endParaRPr sz="1350">
              <a:solidFill>
                <a:schemeClr val="dk1"/>
              </a:solidFill>
            </a:endParaRPr>
          </a:p>
          <a:p>
            <a:pPr indent="-31432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en" sz="1350">
                <a:solidFill>
                  <a:schemeClr val="dk1"/>
                </a:solidFill>
              </a:rPr>
              <a:t>The many existing standards, other publications, and initiatives in digital engineering suggest several candidates for digital engineering standardization</a:t>
            </a:r>
            <a:endParaRPr sz="1350">
              <a:solidFill>
                <a:schemeClr val="dk1"/>
              </a:solidFill>
            </a:endParaRPr>
          </a:p>
          <a:p>
            <a:pPr indent="-31432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en" sz="1350">
                <a:solidFill>
                  <a:schemeClr val="dk1"/>
                </a:solidFill>
              </a:rPr>
              <a:t>The most immediate candidate for standardization is digital engineering taxonomy</a:t>
            </a:r>
            <a:endParaRPr sz="1350">
              <a:solidFill>
                <a:schemeClr val="dk1"/>
              </a:solidFill>
            </a:endParaRPr>
          </a:p>
          <a:p>
            <a:pPr indent="-314325" lvl="0" marL="457200" rtl="0" algn="l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  <a:buClr>
                <a:schemeClr val="dk1"/>
              </a:buClr>
              <a:buSzPts val="1350"/>
              <a:buChar char="●"/>
            </a:pPr>
            <a:r>
              <a:rPr lang="en" sz="1350">
                <a:solidFill>
                  <a:schemeClr val="dk1"/>
                </a:solidFill>
              </a:rPr>
              <a:t>There are mid- and long-term candidates for digital engineering standardization, in areas such as viewpoint (perspective) concepts, process, information product/structure, metrics, etc.</a:t>
            </a:r>
            <a:endParaRPr sz="135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Recommendation</a:t>
            </a:r>
            <a:endParaRPr/>
          </a:p>
        </p:txBody>
      </p:sp>
      <p:sp>
        <p:nvSpPr>
          <p:cNvPr id="78" name="Google Shape;78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/>
              <a:t>E</a:t>
            </a:r>
            <a:r>
              <a:rPr lang="en" sz="1400">
                <a:solidFill>
                  <a:schemeClr val="dk1"/>
                </a:solidFill>
              </a:rPr>
              <a:t>xtend the target date for completion of the work by AHG 6 to 2022-12-31, in order to:</a:t>
            </a:r>
            <a:endParaRPr sz="1400">
              <a:solidFill>
                <a:schemeClr val="dk1"/>
              </a:solidFill>
            </a:endParaRPr>
          </a:p>
          <a:p>
            <a:pPr indent="-3175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 sz="1400">
                <a:solidFill>
                  <a:schemeClr val="dk1"/>
                </a:solidFill>
              </a:rPr>
              <a:t>Continue analysis of digital engineering terminology in existing standards and the wider body of knowledge. This activity also includes socializing this work with other ISO groups, such as wider ISO/IEC JTC 1/SC 7 and ISO/TC 184/SC 4, and with other professional organizations identified in Section 3 of the report provided to this plenary.</a:t>
            </a:r>
            <a:endParaRPr sz="1400">
              <a:solidFill>
                <a:schemeClr val="dk1"/>
              </a:solidFill>
            </a:endParaRPr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 sz="1400">
                <a:solidFill>
                  <a:schemeClr val="dk1"/>
                </a:solidFill>
              </a:rPr>
              <a:t>Complete an ISO Form 4 for a new work item that addresses the scope of a taxonomy for digital engineering. The new item will require the creation of a new working group within ISO/IEC JTC 1/SC 7. This working group will build on the work of AHG 6 and continue to investigate the potential for one or more additional new projects to address other aspects of digital engineering.</a:t>
            </a:r>
            <a:endParaRPr sz="1400">
              <a:solidFill>
                <a:schemeClr val="dk1"/>
              </a:solidFill>
            </a:endParaRPr>
          </a:p>
          <a:p>
            <a:pPr indent="-317500" lvl="0" marL="457200" rtl="0" algn="l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  <a:buClr>
                <a:schemeClr val="dk1"/>
              </a:buClr>
              <a:buSzPts val="1400"/>
              <a:buChar char="●"/>
            </a:pPr>
            <a:r>
              <a:rPr lang="en" sz="1400">
                <a:solidFill>
                  <a:schemeClr val="dk1"/>
                </a:solidFill>
              </a:rPr>
              <a:t>Submit the Form 4 and a final set of recommendations to the ISO/IEC JTC 1/SC 7 plenary meeting in December 2022.</a:t>
            </a:r>
            <a:endParaRPr sz="1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