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Lst>
  <p:notesMasterIdLst>
    <p:notesMasterId r:id="rId22"/>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45"/>
    <p:restoredTop sz="78303"/>
  </p:normalViewPr>
  <p:slideViewPr>
    <p:cSldViewPr snapToGrid="0" snapToObjects="1">
      <p:cViewPr varScale="1">
        <p:scale>
          <a:sx n="112" d="100"/>
          <a:sy n="112" d="100"/>
        </p:scale>
        <p:origin x="1160" y="184"/>
      </p:cViewPr>
      <p:guideLst/>
    </p:cSldViewPr>
  </p:slideViewPr>
  <p:notesTextViewPr>
    <p:cViewPr>
      <p:scale>
        <a:sx n="1" d="1"/>
        <a:sy n="1" d="1"/>
      </p:scale>
      <p:origin x="0" y="0"/>
    </p:cViewPr>
  </p:notesTextViewPr>
  <p:notesViewPr>
    <p:cSldViewPr snapToGrid="0" snapToObjects="1">
      <p:cViewPr varScale="1">
        <p:scale>
          <a:sx n="109" d="100"/>
          <a:sy n="109" d="100"/>
        </p:scale>
        <p:origin x="4384"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33AF6B-6417-D641-B333-81ABDFD03CCC}" type="datetimeFigureOut">
              <a:rPr lang="en-US" smtClean="0"/>
              <a:t>7/9/18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8FF1A0-40E9-7C44-8B8B-29F92925F641}" type="slidenum">
              <a:rPr lang="en-US" smtClean="0"/>
              <a:t>‹#›</a:t>
            </a:fld>
            <a:endParaRPr lang="en-US" dirty="0"/>
          </a:p>
        </p:txBody>
      </p:sp>
    </p:spTree>
    <p:extLst>
      <p:ext uri="{BB962C8B-B14F-4D97-AF65-F5344CB8AC3E}">
        <p14:creationId xmlns:p14="http://schemas.microsoft.com/office/powerpoint/2010/main" val="2920382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B8FF1A0-40E9-7C44-8B8B-29F92925F641}" type="slidenum">
              <a:rPr lang="en-US" smtClean="0"/>
              <a:t>2</a:t>
            </a:fld>
            <a:endParaRPr lang="en-US" dirty="0"/>
          </a:p>
        </p:txBody>
      </p:sp>
    </p:spTree>
    <p:extLst>
      <p:ext uri="{BB962C8B-B14F-4D97-AF65-F5344CB8AC3E}">
        <p14:creationId xmlns:p14="http://schemas.microsoft.com/office/powerpoint/2010/main" val="2698643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8FF1A0-40E9-7C44-8B8B-29F92925F641}" type="slidenum">
              <a:rPr lang="en-US" smtClean="0"/>
              <a:t>19</a:t>
            </a:fld>
            <a:endParaRPr lang="en-US" dirty="0"/>
          </a:p>
        </p:txBody>
      </p:sp>
    </p:spTree>
    <p:extLst>
      <p:ext uri="{BB962C8B-B14F-4D97-AF65-F5344CB8AC3E}">
        <p14:creationId xmlns:p14="http://schemas.microsoft.com/office/powerpoint/2010/main" val="4144230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2018-07-09</a:t>
            </a:r>
            <a:endParaRPr lang="en-US" dirty="0"/>
          </a:p>
        </p:txBody>
      </p:sp>
      <p:sp>
        <p:nvSpPr>
          <p:cNvPr id="5" name="Footer Placeholder 4"/>
          <p:cNvSpPr>
            <a:spLocks noGrp="1"/>
          </p:cNvSpPr>
          <p:nvPr>
            <p:ph type="ftr" sz="quarter" idx="11"/>
          </p:nvPr>
        </p:nvSpPr>
        <p:spPr/>
        <p:txBody>
          <a:bodyPr/>
          <a:lstStyle/>
          <a:p>
            <a:r>
              <a:rPr lang="en-US"/>
              <a:t>DEIXWG Inaugural Meeting</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2018-07-09</a:t>
            </a:r>
            <a:endParaRPr lang="en-US" dirty="0"/>
          </a:p>
        </p:txBody>
      </p:sp>
      <p:sp>
        <p:nvSpPr>
          <p:cNvPr id="8" name="Footer Placeholder 7"/>
          <p:cNvSpPr>
            <a:spLocks noGrp="1"/>
          </p:cNvSpPr>
          <p:nvPr>
            <p:ph type="ftr" sz="quarter" idx="11"/>
          </p:nvPr>
        </p:nvSpPr>
        <p:spPr/>
        <p:txBody>
          <a:bodyPr/>
          <a:lstStyle/>
          <a:p>
            <a:r>
              <a:rPr lang="en-US"/>
              <a:t>DEIXWG Inaugural Meeting</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2018-07-09</a:t>
            </a:r>
            <a:endParaRPr lang="en-US" dirty="0"/>
          </a:p>
        </p:txBody>
      </p:sp>
      <p:sp>
        <p:nvSpPr>
          <p:cNvPr id="8" name="Footer Placeholder 7"/>
          <p:cNvSpPr>
            <a:spLocks noGrp="1"/>
          </p:cNvSpPr>
          <p:nvPr>
            <p:ph type="ftr" sz="quarter" idx="11"/>
          </p:nvPr>
        </p:nvSpPr>
        <p:spPr/>
        <p:txBody>
          <a:bodyPr/>
          <a:lstStyle/>
          <a:p>
            <a:r>
              <a:rPr lang="en-US"/>
              <a:t>DEIXWG Inaugural Meeting</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2018-07-09</a:t>
            </a:r>
            <a:endParaRPr lang="en-US" dirty="0"/>
          </a:p>
        </p:txBody>
      </p:sp>
      <p:sp>
        <p:nvSpPr>
          <p:cNvPr id="5" name="Footer Placeholder 4"/>
          <p:cNvSpPr>
            <a:spLocks noGrp="1"/>
          </p:cNvSpPr>
          <p:nvPr>
            <p:ph type="ftr" sz="quarter" idx="11"/>
          </p:nvPr>
        </p:nvSpPr>
        <p:spPr/>
        <p:txBody>
          <a:bodyPr/>
          <a:lstStyle/>
          <a:p>
            <a:r>
              <a:rPr lang="en-US"/>
              <a:t>DEIXWG Inaugural Meeting</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2018-07-09</a:t>
            </a:r>
            <a:endParaRPr lang="en-US" dirty="0"/>
          </a:p>
        </p:txBody>
      </p:sp>
      <p:sp>
        <p:nvSpPr>
          <p:cNvPr id="5" name="Footer Placeholder 4"/>
          <p:cNvSpPr>
            <a:spLocks noGrp="1"/>
          </p:cNvSpPr>
          <p:nvPr>
            <p:ph type="ftr" sz="quarter" idx="11"/>
          </p:nvPr>
        </p:nvSpPr>
        <p:spPr/>
        <p:txBody>
          <a:bodyPr/>
          <a:lstStyle/>
          <a:p>
            <a:r>
              <a:rPr lang="en-US"/>
              <a:t>DEIXWG Inaugural Meeting</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r>
              <a:rPr lang="en-US"/>
              <a:t>2018-07-09</a:t>
            </a:r>
            <a:endParaRPr lang="en-US" dirty="0"/>
          </a:p>
        </p:txBody>
      </p:sp>
      <p:sp>
        <p:nvSpPr>
          <p:cNvPr id="9" name="Footer Placeholder 8"/>
          <p:cNvSpPr>
            <a:spLocks noGrp="1"/>
          </p:cNvSpPr>
          <p:nvPr>
            <p:ph type="ftr" sz="quarter" idx="11"/>
          </p:nvPr>
        </p:nvSpPr>
        <p:spPr/>
        <p:txBody>
          <a:bodyPr/>
          <a:lstStyle/>
          <a:p>
            <a:r>
              <a:rPr lang="en-US"/>
              <a:t>DEIXWG Inaugural Meeting</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r>
              <a:rPr lang="en-US"/>
              <a:t>2018-07-09</a:t>
            </a:r>
            <a:endParaRPr lang="en-US" dirty="0"/>
          </a:p>
        </p:txBody>
      </p:sp>
      <p:sp>
        <p:nvSpPr>
          <p:cNvPr id="11" name="Footer Placeholder 10"/>
          <p:cNvSpPr>
            <a:spLocks noGrp="1"/>
          </p:cNvSpPr>
          <p:nvPr>
            <p:ph type="ftr" sz="quarter" idx="11"/>
          </p:nvPr>
        </p:nvSpPr>
        <p:spPr/>
        <p:txBody>
          <a:bodyPr/>
          <a:lstStyle/>
          <a:p>
            <a:r>
              <a:rPr lang="en-US"/>
              <a:t>DEIXWG Inaugural Meeting</a:t>
            </a:r>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r>
              <a:rPr lang="en-US"/>
              <a:t>2018-07-09</a:t>
            </a:r>
            <a:endParaRPr lang="en-US" dirty="0"/>
          </a:p>
        </p:txBody>
      </p:sp>
      <p:sp>
        <p:nvSpPr>
          <p:cNvPr id="7" name="Footer Placeholder 6"/>
          <p:cNvSpPr>
            <a:spLocks noGrp="1"/>
          </p:cNvSpPr>
          <p:nvPr>
            <p:ph type="ftr" sz="quarter" idx="11"/>
          </p:nvPr>
        </p:nvSpPr>
        <p:spPr/>
        <p:txBody>
          <a:bodyPr/>
          <a:lstStyle/>
          <a:p>
            <a:r>
              <a:rPr lang="en-US"/>
              <a:t>DEIXWG Inaugural Meeting</a:t>
            </a:r>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2018-07-09</a:t>
            </a:r>
            <a:endParaRPr lang="en-US" dirty="0"/>
          </a:p>
        </p:txBody>
      </p:sp>
      <p:sp>
        <p:nvSpPr>
          <p:cNvPr id="6" name="Footer Placeholder 5"/>
          <p:cNvSpPr>
            <a:spLocks noGrp="1"/>
          </p:cNvSpPr>
          <p:nvPr>
            <p:ph type="ftr" sz="quarter" idx="11"/>
          </p:nvPr>
        </p:nvSpPr>
        <p:spPr/>
        <p:txBody>
          <a:bodyPr/>
          <a:lstStyle/>
          <a:p>
            <a:r>
              <a:rPr lang="en-US"/>
              <a:t>DEIXWG Inaugural Meeting</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r>
              <a:rPr lang="en-US"/>
              <a:t>2018-07-09</a:t>
            </a:r>
            <a:endParaRPr lang="en-US" dirty="0"/>
          </a:p>
        </p:txBody>
      </p:sp>
      <p:sp>
        <p:nvSpPr>
          <p:cNvPr id="9" name="Footer Placeholder 8"/>
          <p:cNvSpPr>
            <a:spLocks noGrp="1"/>
          </p:cNvSpPr>
          <p:nvPr>
            <p:ph type="ftr" sz="quarter" idx="11"/>
          </p:nvPr>
        </p:nvSpPr>
        <p:spPr/>
        <p:txBody>
          <a:bodyPr/>
          <a:lstStyle/>
          <a:p>
            <a:r>
              <a:rPr lang="en-US"/>
              <a:t>DEIXWG Inaugural Meeting</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r>
              <a:rPr lang="en-US"/>
              <a:t>2018-07-09</a:t>
            </a:r>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DEIXWG Inaugural Meeting</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2018-07-09</a:t>
            </a:r>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DEIXWG Inaugural Meeting</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a:pPr/>
              <a:t>‹#›</a:t>
            </a:fld>
            <a:endParaRPr lang="en-US" dirty="0"/>
          </a:p>
        </p:txBody>
      </p:sp>
      <p:pic>
        <p:nvPicPr>
          <p:cNvPr id="9220" name="Picture 4" descr="https://div27.jpl.nasa.gov/2740/files/logos/Tribrand_BlackText_CMYK_022615(926x174).png">
            <a:extLst>
              <a:ext uri="{FF2B5EF4-FFF2-40B4-BE49-F238E27FC236}">
                <a16:creationId xmlns:a16="http://schemas.microsoft.com/office/drawing/2014/main" id="{DEB87B9A-8C9A-0646-B9F0-22310F3D5F3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46389" y="151162"/>
            <a:ext cx="2585414" cy="48581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9E8C3-1E34-EB48-8D7C-3DF62047F477}"/>
              </a:ext>
            </a:extLst>
          </p:cNvPr>
          <p:cNvSpPr>
            <a:spLocks noGrp="1"/>
          </p:cNvSpPr>
          <p:nvPr>
            <p:ph type="ctrTitle"/>
          </p:nvPr>
        </p:nvSpPr>
        <p:spPr/>
        <p:txBody>
          <a:bodyPr>
            <a:normAutofit fontScale="90000"/>
          </a:bodyPr>
          <a:lstStyle/>
          <a:p>
            <a:r>
              <a:rPr lang="en-US" dirty="0"/>
              <a:t>Taxonomies and Ontologies for Development of Lexicon</a:t>
            </a:r>
          </a:p>
        </p:txBody>
      </p:sp>
      <p:sp>
        <p:nvSpPr>
          <p:cNvPr id="3" name="Subtitle 2">
            <a:extLst>
              <a:ext uri="{FF2B5EF4-FFF2-40B4-BE49-F238E27FC236}">
                <a16:creationId xmlns:a16="http://schemas.microsoft.com/office/drawing/2014/main" id="{037EFA63-2046-3546-93B8-9CDB2EFB45B1}"/>
              </a:ext>
            </a:extLst>
          </p:cNvPr>
          <p:cNvSpPr>
            <a:spLocks noGrp="1"/>
          </p:cNvSpPr>
          <p:nvPr>
            <p:ph type="subTitle" idx="1"/>
          </p:nvPr>
        </p:nvSpPr>
        <p:spPr>
          <a:xfrm>
            <a:off x="1100015" y="4670246"/>
            <a:ext cx="7315200" cy="1059222"/>
          </a:xfrm>
        </p:spPr>
        <p:txBody>
          <a:bodyPr>
            <a:normAutofit/>
          </a:bodyPr>
          <a:lstStyle/>
          <a:p>
            <a:r>
              <a:rPr lang="en-US" dirty="0"/>
              <a:t>Steven Jenkins</a:t>
            </a:r>
            <a:br>
              <a:rPr lang="en-US" dirty="0"/>
            </a:br>
            <a:r>
              <a:rPr lang="en-US" dirty="0"/>
              <a:t>Principal Engineer</a:t>
            </a:r>
            <a:br>
              <a:rPr lang="en-US" dirty="0"/>
            </a:br>
            <a:endParaRPr lang="en-US" dirty="0"/>
          </a:p>
        </p:txBody>
      </p:sp>
      <p:pic>
        <p:nvPicPr>
          <p:cNvPr id="8202" name="Picture 10" descr="https://div27.jpl.nasa.gov/2740/files/logos/Tribrand_WhiteText_CMYK_022615(926x174).png">
            <a:extLst>
              <a:ext uri="{FF2B5EF4-FFF2-40B4-BE49-F238E27FC236}">
                <a16:creationId xmlns:a16="http://schemas.microsoft.com/office/drawing/2014/main" id="{2C6AE8EF-C7E2-F847-AB8E-93B470FBB6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9564" y="4670246"/>
            <a:ext cx="3873822" cy="72791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6BF6186B-2006-8A47-8D43-7DF5D382072B}"/>
              </a:ext>
            </a:extLst>
          </p:cNvPr>
          <p:cNvSpPr/>
          <p:nvPr/>
        </p:nvSpPr>
        <p:spPr>
          <a:xfrm>
            <a:off x="1069848" y="5583270"/>
            <a:ext cx="7315200" cy="276999"/>
          </a:xfrm>
          <a:prstGeom prst="rect">
            <a:avLst/>
          </a:prstGeom>
        </p:spPr>
        <p:txBody>
          <a:bodyPr wrap="square">
            <a:spAutoFit/>
          </a:bodyPr>
          <a:lstStyle/>
          <a:p>
            <a:r>
              <a:rPr lang="en-US" sz="1200" dirty="0">
                <a:solidFill>
                  <a:srgbClr val="FAFAFA"/>
                </a:solidFill>
                <a:latin typeface="Helvetica Neue"/>
                <a:cs typeface="Helvetica Neue"/>
              </a:rPr>
              <a:t>Copyright © 2018 California Institute of Technology. U.S. Government sponsorship acknowledged.</a:t>
            </a:r>
          </a:p>
        </p:txBody>
      </p:sp>
    </p:spTree>
    <p:extLst>
      <p:ext uri="{BB962C8B-B14F-4D97-AF65-F5344CB8AC3E}">
        <p14:creationId xmlns:p14="http://schemas.microsoft.com/office/powerpoint/2010/main" val="3358890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74D74A-A02F-224E-AD9D-736B31D84C0B}"/>
              </a:ext>
            </a:extLst>
          </p:cNvPr>
          <p:cNvSpPr>
            <a:spLocks noGrp="1"/>
          </p:cNvSpPr>
          <p:nvPr>
            <p:ph type="title"/>
          </p:nvPr>
        </p:nvSpPr>
        <p:spPr/>
        <p:txBody>
          <a:bodyPr/>
          <a:lstStyle/>
          <a:p>
            <a:r>
              <a:rPr lang="en-US" dirty="0"/>
              <a:t>Who Said It?</a:t>
            </a:r>
          </a:p>
        </p:txBody>
      </p:sp>
      <p:sp>
        <p:nvSpPr>
          <p:cNvPr id="5" name="Content Placeholder 4">
            <a:extLst>
              <a:ext uri="{FF2B5EF4-FFF2-40B4-BE49-F238E27FC236}">
                <a16:creationId xmlns:a16="http://schemas.microsoft.com/office/drawing/2014/main" id="{E2CA9625-6E14-CF47-8352-DB37850C5DC3}"/>
              </a:ext>
            </a:extLst>
          </p:cNvPr>
          <p:cNvSpPr>
            <a:spLocks noGrp="1"/>
          </p:cNvSpPr>
          <p:nvPr>
            <p:ph idx="1"/>
          </p:nvPr>
        </p:nvSpPr>
        <p:spPr>
          <a:xfrm>
            <a:off x="3869268" y="864108"/>
            <a:ext cx="7315200" cy="3320110"/>
          </a:xfrm>
        </p:spPr>
        <p:txBody>
          <a:bodyPr/>
          <a:lstStyle/>
          <a:p>
            <a:pPr marL="0" indent="0">
              <a:buNone/>
            </a:pPr>
            <a:r>
              <a:rPr lang="en-US" dirty="0"/>
              <a:t>“The philosophers have only interpreted the world in various ways; the point is to change it.”</a:t>
            </a:r>
            <a:endParaRPr lang="en-US" i="1" dirty="0"/>
          </a:p>
        </p:txBody>
      </p:sp>
      <p:sp>
        <p:nvSpPr>
          <p:cNvPr id="6" name="TextBox 5">
            <a:extLst>
              <a:ext uri="{FF2B5EF4-FFF2-40B4-BE49-F238E27FC236}">
                <a16:creationId xmlns:a16="http://schemas.microsoft.com/office/drawing/2014/main" id="{0033B8BC-4AC6-254F-A6DA-285ABD89679D}"/>
              </a:ext>
            </a:extLst>
          </p:cNvPr>
          <p:cNvSpPr txBox="1"/>
          <p:nvPr/>
        </p:nvSpPr>
        <p:spPr>
          <a:xfrm>
            <a:off x="3869268" y="4491990"/>
            <a:ext cx="4771812" cy="1477328"/>
          </a:xfrm>
          <a:prstGeom prst="rect">
            <a:avLst/>
          </a:prstGeom>
          <a:noFill/>
        </p:spPr>
        <p:txBody>
          <a:bodyPr wrap="square" rtlCol="0">
            <a:spAutoFit/>
          </a:bodyPr>
          <a:lstStyle/>
          <a:p>
            <a:r>
              <a:rPr lang="en-US" dirty="0">
                <a:solidFill>
                  <a:schemeClr val="tx1">
                    <a:lumMod val="65000"/>
                    <a:lumOff val="35000"/>
                  </a:schemeClr>
                </a:solidFill>
              </a:rPr>
              <a:t>Karl Marx, German philosopher, economist, historian, political theorist, sociologist, journalist and revolutionary socialist</a:t>
            </a:r>
          </a:p>
          <a:p>
            <a:endParaRPr lang="en-US" dirty="0">
              <a:solidFill>
                <a:schemeClr val="tx1">
                  <a:lumMod val="65000"/>
                  <a:lumOff val="35000"/>
                </a:schemeClr>
              </a:solidFill>
            </a:endParaRPr>
          </a:p>
          <a:p>
            <a:r>
              <a:rPr lang="en-US" i="1" dirty="0">
                <a:solidFill>
                  <a:schemeClr val="tx1">
                    <a:lumMod val="65000"/>
                    <a:lumOff val="35000"/>
                  </a:schemeClr>
                </a:solidFill>
              </a:rPr>
              <a:t>Theses on Feuerbach</a:t>
            </a:r>
            <a:r>
              <a:rPr lang="en-US" dirty="0">
                <a:solidFill>
                  <a:schemeClr val="tx1">
                    <a:lumMod val="65000"/>
                    <a:lumOff val="35000"/>
                  </a:schemeClr>
                </a:solidFill>
              </a:rPr>
              <a:t>, 1845</a:t>
            </a:r>
            <a:endParaRPr lang="en-US" i="1" dirty="0">
              <a:solidFill>
                <a:schemeClr val="tx1">
                  <a:lumMod val="65000"/>
                  <a:lumOff val="35000"/>
                </a:schemeClr>
              </a:solidFill>
            </a:endParaRPr>
          </a:p>
        </p:txBody>
      </p:sp>
      <p:pic>
        <p:nvPicPr>
          <p:cNvPr id="5122" name="Picture 2" descr="Image result for karl marx">
            <a:extLst>
              <a:ext uri="{FF2B5EF4-FFF2-40B4-BE49-F238E27FC236}">
                <a16:creationId xmlns:a16="http://schemas.microsoft.com/office/drawing/2014/main" id="{BE29550C-89D3-114D-AB4E-1EB90DF5BB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9565" y="3763229"/>
            <a:ext cx="1564182" cy="2513863"/>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FFE423BE-1346-B64B-84A1-57D1DFAB8F6A}"/>
              </a:ext>
            </a:extLst>
          </p:cNvPr>
          <p:cNvSpPr>
            <a:spLocks noGrp="1"/>
          </p:cNvSpPr>
          <p:nvPr>
            <p:ph type="dt" sz="half" idx="10"/>
          </p:nvPr>
        </p:nvSpPr>
        <p:spPr/>
        <p:txBody>
          <a:bodyPr/>
          <a:lstStyle/>
          <a:p>
            <a:r>
              <a:rPr lang="en-US"/>
              <a:t>2018-07-09</a:t>
            </a:r>
            <a:endParaRPr lang="en-US" dirty="0"/>
          </a:p>
        </p:txBody>
      </p:sp>
      <p:sp>
        <p:nvSpPr>
          <p:cNvPr id="3" name="Footer Placeholder 2">
            <a:extLst>
              <a:ext uri="{FF2B5EF4-FFF2-40B4-BE49-F238E27FC236}">
                <a16:creationId xmlns:a16="http://schemas.microsoft.com/office/drawing/2014/main" id="{D8C218DE-FCAA-F845-A0B2-4CD9FBECDB79}"/>
              </a:ext>
            </a:extLst>
          </p:cNvPr>
          <p:cNvSpPr>
            <a:spLocks noGrp="1"/>
          </p:cNvSpPr>
          <p:nvPr>
            <p:ph type="ftr" sz="quarter" idx="11"/>
          </p:nvPr>
        </p:nvSpPr>
        <p:spPr/>
        <p:txBody>
          <a:bodyPr/>
          <a:lstStyle/>
          <a:p>
            <a:r>
              <a:rPr lang="en-US"/>
              <a:t>DEIXWG Inaugural Meeting</a:t>
            </a:r>
            <a:endParaRPr lang="en-US" dirty="0"/>
          </a:p>
        </p:txBody>
      </p:sp>
      <p:sp>
        <p:nvSpPr>
          <p:cNvPr id="8" name="Slide Number Placeholder 7">
            <a:extLst>
              <a:ext uri="{FF2B5EF4-FFF2-40B4-BE49-F238E27FC236}">
                <a16:creationId xmlns:a16="http://schemas.microsoft.com/office/drawing/2014/main" id="{C6031BCC-9FFD-064E-99F5-E844F61F7E6B}"/>
              </a:ext>
            </a:extLst>
          </p:cNvPr>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25554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dissolve">
                                      <p:cBhvr>
                                        <p:cTn id="12" dur="500"/>
                                        <p:tgtEl>
                                          <p:spTgt spid="512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Image result for peter medawar">
            <a:extLst>
              <a:ext uri="{FF2B5EF4-FFF2-40B4-BE49-F238E27FC236}">
                <a16:creationId xmlns:a16="http://schemas.microsoft.com/office/drawing/2014/main" id="{2747896D-1237-E443-8A09-534F454DB7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9565" y="3763229"/>
            <a:ext cx="1853014" cy="2510198"/>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5274D74A-A02F-224E-AD9D-736B31D84C0B}"/>
              </a:ext>
            </a:extLst>
          </p:cNvPr>
          <p:cNvSpPr>
            <a:spLocks noGrp="1"/>
          </p:cNvSpPr>
          <p:nvPr>
            <p:ph type="title"/>
          </p:nvPr>
        </p:nvSpPr>
        <p:spPr/>
        <p:txBody>
          <a:bodyPr/>
          <a:lstStyle/>
          <a:p>
            <a:r>
              <a:rPr lang="en-US" dirty="0"/>
              <a:t>Who Said It?</a:t>
            </a:r>
          </a:p>
        </p:txBody>
      </p:sp>
      <p:sp>
        <p:nvSpPr>
          <p:cNvPr id="5" name="Content Placeholder 4">
            <a:extLst>
              <a:ext uri="{FF2B5EF4-FFF2-40B4-BE49-F238E27FC236}">
                <a16:creationId xmlns:a16="http://schemas.microsoft.com/office/drawing/2014/main" id="{E2CA9625-6E14-CF47-8352-DB37850C5DC3}"/>
              </a:ext>
            </a:extLst>
          </p:cNvPr>
          <p:cNvSpPr>
            <a:spLocks noGrp="1"/>
          </p:cNvSpPr>
          <p:nvPr>
            <p:ph idx="1"/>
          </p:nvPr>
        </p:nvSpPr>
        <p:spPr>
          <a:xfrm>
            <a:off x="3869268" y="864108"/>
            <a:ext cx="7315200" cy="3320110"/>
          </a:xfrm>
        </p:spPr>
        <p:txBody>
          <a:bodyPr/>
          <a:lstStyle/>
          <a:p>
            <a:pPr marL="0" indent="0">
              <a:buNone/>
            </a:pPr>
            <a:r>
              <a:rPr lang="en-US" dirty="0"/>
              <a:t>“The general tone of my Presidential Address to the British Association [for the Advancement of Science] may give the impression that I am an ‘optimist’, but indeed I am no such thing, though I admit to a sanguine temperament. I prefer to describe myself as a 'meliorist’ — one who believes the world can be improved by finding out what is wrong with it and then taking steps to put it right.”</a:t>
            </a:r>
            <a:endParaRPr lang="en-US" i="1" dirty="0"/>
          </a:p>
        </p:txBody>
      </p:sp>
      <p:sp>
        <p:nvSpPr>
          <p:cNvPr id="6" name="TextBox 5">
            <a:extLst>
              <a:ext uri="{FF2B5EF4-FFF2-40B4-BE49-F238E27FC236}">
                <a16:creationId xmlns:a16="http://schemas.microsoft.com/office/drawing/2014/main" id="{0033B8BC-4AC6-254F-A6DA-285ABD89679D}"/>
              </a:ext>
            </a:extLst>
          </p:cNvPr>
          <p:cNvSpPr txBox="1"/>
          <p:nvPr/>
        </p:nvSpPr>
        <p:spPr>
          <a:xfrm>
            <a:off x="3869268" y="4491990"/>
            <a:ext cx="4771812" cy="923330"/>
          </a:xfrm>
          <a:prstGeom prst="rect">
            <a:avLst/>
          </a:prstGeom>
          <a:noFill/>
        </p:spPr>
        <p:txBody>
          <a:bodyPr wrap="square" rtlCol="0">
            <a:spAutoFit/>
          </a:bodyPr>
          <a:lstStyle/>
          <a:p>
            <a:r>
              <a:rPr lang="en-US" dirty="0">
                <a:solidFill>
                  <a:schemeClr val="tx1">
                    <a:lumMod val="65000"/>
                    <a:lumOff val="35000"/>
                  </a:schemeClr>
                </a:solidFill>
              </a:rPr>
              <a:t>Peter Medawar, British biologist, Nobel laureate</a:t>
            </a:r>
          </a:p>
          <a:p>
            <a:endParaRPr lang="en-US" dirty="0">
              <a:solidFill>
                <a:schemeClr val="tx1">
                  <a:lumMod val="65000"/>
                  <a:lumOff val="35000"/>
                </a:schemeClr>
              </a:solidFill>
            </a:endParaRPr>
          </a:p>
          <a:p>
            <a:r>
              <a:rPr lang="en-US" i="1" dirty="0">
                <a:solidFill>
                  <a:schemeClr val="tx1">
                    <a:lumMod val="65000"/>
                    <a:lumOff val="35000"/>
                  </a:schemeClr>
                </a:solidFill>
              </a:rPr>
              <a:t>Pluto’s Republic</a:t>
            </a:r>
            <a:r>
              <a:rPr lang="en-US" dirty="0">
                <a:solidFill>
                  <a:schemeClr val="tx1">
                    <a:lumMod val="65000"/>
                    <a:lumOff val="35000"/>
                  </a:schemeClr>
                </a:solidFill>
              </a:rPr>
              <a:t>, 1982</a:t>
            </a:r>
            <a:endParaRPr lang="en-US" i="1" dirty="0">
              <a:solidFill>
                <a:schemeClr val="tx1">
                  <a:lumMod val="65000"/>
                  <a:lumOff val="35000"/>
                </a:schemeClr>
              </a:solidFill>
            </a:endParaRPr>
          </a:p>
        </p:txBody>
      </p:sp>
      <p:sp>
        <p:nvSpPr>
          <p:cNvPr id="2" name="Date Placeholder 1">
            <a:extLst>
              <a:ext uri="{FF2B5EF4-FFF2-40B4-BE49-F238E27FC236}">
                <a16:creationId xmlns:a16="http://schemas.microsoft.com/office/drawing/2014/main" id="{30606A2A-6862-F64F-AC06-527C75F72969}"/>
              </a:ext>
            </a:extLst>
          </p:cNvPr>
          <p:cNvSpPr>
            <a:spLocks noGrp="1"/>
          </p:cNvSpPr>
          <p:nvPr>
            <p:ph type="dt" sz="half" idx="10"/>
          </p:nvPr>
        </p:nvSpPr>
        <p:spPr/>
        <p:txBody>
          <a:bodyPr/>
          <a:lstStyle/>
          <a:p>
            <a:r>
              <a:rPr lang="en-US"/>
              <a:t>2018-07-09</a:t>
            </a:r>
            <a:endParaRPr lang="en-US" dirty="0"/>
          </a:p>
        </p:txBody>
      </p:sp>
      <p:sp>
        <p:nvSpPr>
          <p:cNvPr id="3" name="Footer Placeholder 2">
            <a:extLst>
              <a:ext uri="{FF2B5EF4-FFF2-40B4-BE49-F238E27FC236}">
                <a16:creationId xmlns:a16="http://schemas.microsoft.com/office/drawing/2014/main" id="{5944DAD9-A1F8-9848-AA42-C96E7F377704}"/>
              </a:ext>
            </a:extLst>
          </p:cNvPr>
          <p:cNvSpPr>
            <a:spLocks noGrp="1"/>
          </p:cNvSpPr>
          <p:nvPr>
            <p:ph type="ftr" sz="quarter" idx="11"/>
          </p:nvPr>
        </p:nvSpPr>
        <p:spPr/>
        <p:txBody>
          <a:bodyPr/>
          <a:lstStyle/>
          <a:p>
            <a:r>
              <a:rPr lang="en-US"/>
              <a:t>DEIXWG Inaugural Meeting</a:t>
            </a:r>
            <a:endParaRPr lang="en-US" dirty="0"/>
          </a:p>
        </p:txBody>
      </p:sp>
      <p:sp>
        <p:nvSpPr>
          <p:cNvPr id="7" name="Slide Number Placeholder 6">
            <a:extLst>
              <a:ext uri="{FF2B5EF4-FFF2-40B4-BE49-F238E27FC236}">
                <a16:creationId xmlns:a16="http://schemas.microsoft.com/office/drawing/2014/main" id="{45C08486-84FC-F748-8EE8-15B748A7F7F3}"/>
              </a:ext>
            </a:extLst>
          </p:cNvPr>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382131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146"/>
                                        </p:tgtEl>
                                        <p:attrNameLst>
                                          <p:attrName>style.visibility</p:attrName>
                                        </p:attrNameLst>
                                      </p:cBhvr>
                                      <p:to>
                                        <p:strVal val="visible"/>
                                      </p:to>
                                    </p:set>
                                    <p:animEffect transition="in" filter="dissolve">
                                      <p:cBhvr>
                                        <p:cTn id="12" dur="500"/>
                                        <p:tgtEl>
                                          <p:spTgt spid="614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C30AB-5E94-9B48-AB23-81D256A8BF62}"/>
              </a:ext>
            </a:extLst>
          </p:cNvPr>
          <p:cNvSpPr>
            <a:spLocks noGrp="1"/>
          </p:cNvSpPr>
          <p:nvPr>
            <p:ph type="title"/>
          </p:nvPr>
        </p:nvSpPr>
        <p:spPr/>
        <p:txBody>
          <a:bodyPr/>
          <a:lstStyle/>
          <a:p>
            <a:r>
              <a:rPr lang="en-US" dirty="0"/>
              <a:t>The Takeaway</a:t>
            </a:r>
          </a:p>
        </p:txBody>
      </p:sp>
      <p:sp>
        <p:nvSpPr>
          <p:cNvPr id="3" name="Content Placeholder 2">
            <a:extLst>
              <a:ext uri="{FF2B5EF4-FFF2-40B4-BE49-F238E27FC236}">
                <a16:creationId xmlns:a16="http://schemas.microsoft.com/office/drawing/2014/main" id="{BCF723B1-221D-E04E-A877-5938A325034D}"/>
              </a:ext>
            </a:extLst>
          </p:cNvPr>
          <p:cNvSpPr>
            <a:spLocks noGrp="1"/>
          </p:cNvSpPr>
          <p:nvPr>
            <p:ph idx="1"/>
          </p:nvPr>
        </p:nvSpPr>
        <p:spPr/>
        <p:txBody>
          <a:bodyPr/>
          <a:lstStyle/>
          <a:p>
            <a:r>
              <a:rPr lang="en-US" dirty="0"/>
              <a:t>Our job is not to be ethnographers, filling our notebooks with detailed descriptions of the wide variety of usages, conventions, interpretations, etc., in engineering information exchange. </a:t>
            </a:r>
          </a:p>
          <a:p>
            <a:r>
              <a:rPr lang="en-US" dirty="0"/>
              <a:t>We’re not interpreting the world.</a:t>
            </a:r>
          </a:p>
          <a:p>
            <a:r>
              <a:rPr lang="en-US" dirty="0"/>
              <a:t>The reason we’re here is that there isn’t any real consensus practice for exchange of digital engineering information.</a:t>
            </a:r>
          </a:p>
          <a:p>
            <a:r>
              <a:rPr lang="en-US" dirty="0"/>
              <a:t>That’s something wrong with the world; we should take steps to set it right.</a:t>
            </a:r>
          </a:p>
          <a:p>
            <a:r>
              <a:rPr lang="en-US" dirty="0"/>
              <a:t>We should not search in vain for a consensus that doesn’t exist.</a:t>
            </a:r>
          </a:p>
          <a:p>
            <a:r>
              <a:rPr lang="en-US" dirty="0"/>
              <a:t>Instead, we should develop useful ideas and build consensus for them </a:t>
            </a:r>
            <a:r>
              <a:rPr lang="en-US" i="1" dirty="0"/>
              <a:t>because they’re useful</a:t>
            </a:r>
            <a:r>
              <a:rPr lang="en-US" dirty="0"/>
              <a:t>.</a:t>
            </a:r>
          </a:p>
          <a:p>
            <a:r>
              <a:rPr lang="en-US" dirty="0"/>
              <a:t>Which brings up one more thought….</a:t>
            </a:r>
          </a:p>
        </p:txBody>
      </p:sp>
      <p:sp>
        <p:nvSpPr>
          <p:cNvPr id="4" name="Date Placeholder 3">
            <a:extLst>
              <a:ext uri="{FF2B5EF4-FFF2-40B4-BE49-F238E27FC236}">
                <a16:creationId xmlns:a16="http://schemas.microsoft.com/office/drawing/2014/main" id="{F3B440B1-A180-4348-B1E9-80215E881D00}"/>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0DEB0928-6CFC-2941-9705-650876686EFF}"/>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2CFDA897-B568-C348-B025-04344B1E177E}"/>
              </a:ext>
            </a:extLst>
          </p:cNvPr>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913381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Image result for edsger dijkstra">
            <a:extLst>
              <a:ext uri="{FF2B5EF4-FFF2-40B4-BE49-F238E27FC236}">
                <a16:creationId xmlns:a16="http://schemas.microsoft.com/office/drawing/2014/main" id="{D08F0407-0FFA-4140-AF80-4DE6FD0AF9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9188" y="3763229"/>
            <a:ext cx="1773768" cy="2510198"/>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5274D74A-A02F-224E-AD9D-736B31D84C0B}"/>
              </a:ext>
            </a:extLst>
          </p:cNvPr>
          <p:cNvSpPr>
            <a:spLocks noGrp="1"/>
          </p:cNvSpPr>
          <p:nvPr>
            <p:ph type="title"/>
          </p:nvPr>
        </p:nvSpPr>
        <p:spPr/>
        <p:txBody>
          <a:bodyPr/>
          <a:lstStyle/>
          <a:p>
            <a:r>
              <a:rPr lang="en-US" dirty="0"/>
              <a:t>Who Said It?</a:t>
            </a:r>
          </a:p>
        </p:txBody>
      </p:sp>
      <p:sp>
        <p:nvSpPr>
          <p:cNvPr id="5" name="Content Placeholder 4">
            <a:extLst>
              <a:ext uri="{FF2B5EF4-FFF2-40B4-BE49-F238E27FC236}">
                <a16:creationId xmlns:a16="http://schemas.microsoft.com/office/drawing/2014/main" id="{E2CA9625-6E14-CF47-8352-DB37850C5DC3}"/>
              </a:ext>
            </a:extLst>
          </p:cNvPr>
          <p:cNvSpPr>
            <a:spLocks noGrp="1"/>
          </p:cNvSpPr>
          <p:nvPr>
            <p:ph idx="1"/>
          </p:nvPr>
        </p:nvSpPr>
        <p:spPr>
          <a:xfrm>
            <a:off x="3869268" y="864108"/>
            <a:ext cx="7315200" cy="3320110"/>
          </a:xfrm>
        </p:spPr>
        <p:txBody>
          <a:bodyPr/>
          <a:lstStyle/>
          <a:p>
            <a:pPr marL="0" indent="0">
              <a:buNone/>
            </a:pPr>
            <a:r>
              <a:rPr lang="en-US" dirty="0"/>
              <a:t>“The proper technique is clearly to postpone the concerns for general acceptance until you have reached a result of such a quality that it deserves acceptance. It is the significance of your message that should justify the care that you give to its presentation, it may be its "unusualness" that makes extra care necessary. And, secondly, what is "general"? Has Albert Einstein failed because the Theory of Relativity is too difficult for the average high school student?”</a:t>
            </a:r>
            <a:endParaRPr lang="en-US" i="1" dirty="0"/>
          </a:p>
        </p:txBody>
      </p:sp>
      <p:sp>
        <p:nvSpPr>
          <p:cNvPr id="6" name="TextBox 5">
            <a:extLst>
              <a:ext uri="{FF2B5EF4-FFF2-40B4-BE49-F238E27FC236}">
                <a16:creationId xmlns:a16="http://schemas.microsoft.com/office/drawing/2014/main" id="{0033B8BC-4AC6-254F-A6DA-285ABD89679D}"/>
              </a:ext>
            </a:extLst>
          </p:cNvPr>
          <p:cNvSpPr txBox="1"/>
          <p:nvPr/>
        </p:nvSpPr>
        <p:spPr>
          <a:xfrm>
            <a:off x="3869268" y="4491990"/>
            <a:ext cx="4771812" cy="1477328"/>
          </a:xfrm>
          <a:prstGeom prst="rect">
            <a:avLst/>
          </a:prstGeom>
          <a:noFill/>
        </p:spPr>
        <p:txBody>
          <a:bodyPr wrap="square" rtlCol="0">
            <a:spAutoFit/>
          </a:bodyPr>
          <a:lstStyle/>
          <a:p>
            <a:r>
              <a:rPr lang="en-US" dirty="0">
                <a:solidFill>
                  <a:schemeClr val="tx1">
                    <a:lumMod val="65000"/>
                    <a:lumOff val="35000"/>
                  </a:schemeClr>
                </a:solidFill>
              </a:rPr>
              <a:t>Edsger Dijkstra, Dutch systems scientist, programmer, software engineer, science essayist, and early pioneer in computing science</a:t>
            </a:r>
          </a:p>
          <a:p>
            <a:endParaRPr lang="en-US" dirty="0">
              <a:solidFill>
                <a:schemeClr val="tx1">
                  <a:lumMod val="65000"/>
                  <a:lumOff val="35000"/>
                </a:schemeClr>
              </a:solidFill>
            </a:endParaRPr>
          </a:p>
          <a:p>
            <a:r>
              <a:rPr lang="en-US" i="1" dirty="0">
                <a:solidFill>
                  <a:schemeClr val="tx1">
                    <a:lumMod val="65000"/>
                    <a:lumOff val="35000"/>
                  </a:schemeClr>
                </a:solidFill>
              </a:rPr>
              <a:t>On the role of scientific thought</a:t>
            </a:r>
            <a:r>
              <a:rPr lang="en-US" dirty="0">
                <a:solidFill>
                  <a:schemeClr val="tx1">
                    <a:lumMod val="65000"/>
                    <a:lumOff val="35000"/>
                  </a:schemeClr>
                </a:solidFill>
              </a:rPr>
              <a:t>, 1974</a:t>
            </a:r>
            <a:endParaRPr lang="en-US" i="1" dirty="0">
              <a:solidFill>
                <a:schemeClr val="tx1">
                  <a:lumMod val="65000"/>
                  <a:lumOff val="35000"/>
                </a:schemeClr>
              </a:solidFill>
            </a:endParaRPr>
          </a:p>
        </p:txBody>
      </p:sp>
      <p:sp>
        <p:nvSpPr>
          <p:cNvPr id="2" name="Date Placeholder 1">
            <a:extLst>
              <a:ext uri="{FF2B5EF4-FFF2-40B4-BE49-F238E27FC236}">
                <a16:creationId xmlns:a16="http://schemas.microsoft.com/office/drawing/2014/main" id="{D1230E17-CFFF-4544-BDF5-44B9FC4E8361}"/>
              </a:ext>
            </a:extLst>
          </p:cNvPr>
          <p:cNvSpPr>
            <a:spLocks noGrp="1"/>
          </p:cNvSpPr>
          <p:nvPr>
            <p:ph type="dt" sz="half" idx="10"/>
          </p:nvPr>
        </p:nvSpPr>
        <p:spPr/>
        <p:txBody>
          <a:bodyPr/>
          <a:lstStyle/>
          <a:p>
            <a:r>
              <a:rPr lang="en-US"/>
              <a:t>2018-07-09</a:t>
            </a:r>
            <a:endParaRPr lang="en-US" dirty="0"/>
          </a:p>
        </p:txBody>
      </p:sp>
      <p:sp>
        <p:nvSpPr>
          <p:cNvPr id="3" name="Footer Placeholder 2">
            <a:extLst>
              <a:ext uri="{FF2B5EF4-FFF2-40B4-BE49-F238E27FC236}">
                <a16:creationId xmlns:a16="http://schemas.microsoft.com/office/drawing/2014/main" id="{CD1D0CA8-C7EA-B548-B915-6A964701DA46}"/>
              </a:ext>
            </a:extLst>
          </p:cNvPr>
          <p:cNvSpPr>
            <a:spLocks noGrp="1"/>
          </p:cNvSpPr>
          <p:nvPr>
            <p:ph type="ftr" sz="quarter" idx="11"/>
          </p:nvPr>
        </p:nvSpPr>
        <p:spPr/>
        <p:txBody>
          <a:bodyPr/>
          <a:lstStyle/>
          <a:p>
            <a:r>
              <a:rPr lang="en-US"/>
              <a:t>DEIXWG Inaugural Meeting</a:t>
            </a:r>
            <a:endParaRPr lang="en-US" dirty="0"/>
          </a:p>
        </p:txBody>
      </p:sp>
      <p:sp>
        <p:nvSpPr>
          <p:cNvPr id="7" name="Slide Number Placeholder 6">
            <a:extLst>
              <a:ext uri="{FF2B5EF4-FFF2-40B4-BE49-F238E27FC236}">
                <a16:creationId xmlns:a16="http://schemas.microsoft.com/office/drawing/2014/main" id="{545593CC-AD7E-344A-9C6F-4C6C847353A4}"/>
              </a:ext>
            </a:extLst>
          </p:cNvPr>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4074786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170"/>
                                        </p:tgtEl>
                                        <p:attrNameLst>
                                          <p:attrName>style.visibility</p:attrName>
                                        </p:attrNameLst>
                                      </p:cBhvr>
                                      <p:to>
                                        <p:strVal val="visible"/>
                                      </p:to>
                                    </p:set>
                                    <p:animEffect transition="in" filter="dissolve">
                                      <p:cBhvr>
                                        <p:cTn id="12" dur="500"/>
                                        <p:tgtEl>
                                          <p:spTgt spid="717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C30AB-5E94-9B48-AB23-81D256A8BF62}"/>
              </a:ext>
            </a:extLst>
          </p:cNvPr>
          <p:cNvSpPr>
            <a:spLocks noGrp="1"/>
          </p:cNvSpPr>
          <p:nvPr>
            <p:ph type="title"/>
          </p:nvPr>
        </p:nvSpPr>
        <p:spPr/>
        <p:txBody>
          <a:bodyPr/>
          <a:lstStyle/>
          <a:p>
            <a:r>
              <a:rPr lang="en-US" dirty="0"/>
              <a:t>The Takeaway</a:t>
            </a:r>
          </a:p>
        </p:txBody>
      </p:sp>
      <p:sp>
        <p:nvSpPr>
          <p:cNvPr id="3" name="Content Placeholder 2">
            <a:extLst>
              <a:ext uri="{FF2B5EF4-FFF2-40B4-BE49-F238E27FC236}">
                <a16:creationId xmlns:a16="http://schemas.microsoft.com/office/drawing/2014/main" id="{BCF723B1-221D-E04E-A877-5938A325034D}"/>
              </a:ext>
            </a:extLst>
          </p:cNvPr>
          <p:cNvSpPr>
            <a:spLocks noGrp="1"/>
          </p:cNvSpPr>
          <p:nvPr>
            <p:ph idx="1"/>
          </p:nvPr>
        </p:nvSpPr>
        <p:spPr/>
        <p:txBody>
          <a:bodyPr/>
          <a:lstStyle/>
          <a:p>
            <a:r>
              <a:rPr lang="en-US" dirty="0"/>
              <a:t>Our job is to create useful things that </a:t>
            </a:r>
            <a:r>
              <a:rPr lang="en-US" i="1" dirty="0"/>
              <a:t>work</a:t>
            </a:r>
            <a:r>
              <a:rPr lang="en-US" dirty="0"/>
              <a:t>.</a:t>
            </a:r>
          </a:p>
          <a:p>
            <a:r>
              <a:rPr lang="en-US" dirty="0"/>
              <a:t>It’s easy to get broad agreement on things that </a:t>
            </a:r>
            <a:r>
              <a:rPr lang="en-US" i="1" dirty="0"/>
              <a:t>don’t work:</a:t>
            </a:r>
            <a:endParaRPr lang="en-US" dirty="0"/>
          </a:p>
          <a:p>
            <a:pPr lvl="1"/>
            <a:r>
              <a:rPr lang="en-US" dirty="0"/>
              <a:t>Convene in tropical resorts every January.</a:t>
            </a:r>
          </a:p>
          <a:p>
            <a:pPr lvl="1"/>
            <a:r>
              <a:rPr lang="en-US" dirty="0"/>
              <a:t>Accept everyone’s favorite input.</a:t>
            </a:r>
          </a:p>
          <a:p>
            <a:pPr lvl="1"/>
            <a:r>
              <a:rPr lang="en-US" dirty="0"/>
              <a:t>Ignore gaps and inconsistencies.</a:t>
            </a:r>
          </a:p>
          <a:p>
            <a:pPr lvl="1"/>
            <a:r>
              <a:rPr lang="en-US" dirty="0"/>
              <a:t>Issue handsome certificates to all involved.</a:t>
            </a:r>
          </a:p>
          <a:p>
            <a:r>
              <a:rPr lang="en-US" dirty="0"/>
              <a:t>But what does it mean to </a:t>
            </a:r>
            <a:r>
              <a:rPr lang="en-US" i="1" dirty="0"/>
              <a:t>work</a:t>
            </a:r>
            <a:r>
              <a:rPr lang="en-US" dirty="0"/>
              <a:t> in this context?</a:t>
            </a:r>
          </a:p>
          <a:p>
            <a:r>
              <a:rPr lang="en-US" dirty="0"/>
              <a:t>It means the concepts, properties, and rules we agree to must help us </a:t>
            </a:r>
            <a:r>
              <a:rPr lang="en-US" i="1" dirty="0"/>
              <a:t>reason</a:t>
            </a:r>
            <a:r>
              <a:rPr lang="en-US" dirty="0"/>
              <a:t> about engineered systems:</a:t>
            </a:r>
          </a:p>
          <a:p>
            <a:pPr lvl="1"/>
            <a:r>
              <a:rPr lang="en-US" dirty="0"/>
              <a:t>answering questions,</a:t>
            </a:r>
          </a:p>
          <a:p>
            <a:pPr lvl="1"/>
            <a:r>
              <a:rPr lang="en-US" dirty="0"/>
              <a:t>checking invariants,</a:t>
            </a:r>
          </a:p>
          <a:p>
            <a:pPr lvl="1"/>
            <a:r>
              <a:rPr lang="en-US" dirty="0"/>
              <a:t>creating products.</a:t>
            </a:r>
          </a:p>
          <a:p>
            <a:r>
              <a:rPr lang="en-US" dirty="0"/>
              <a:t>Why would we want to exchange information otherwise?</a:t>
            </a:r>
          </a:p>
          <a:p>
            <a:r>
              <a:rPr lang="en-US" dirty="0"/>
              <a:t>Let’s make it work </a:t>
            </a:r>
            <a:r>
              <a:rPr lang="en-US" i="1" dirty="0"/>
              <a:t>first</a:t>
            </a:r>
            <a:r>
              <a:rPr lang="en-US" dirty="0"/>
              <a:t>, then try to sell it </a:t>
            </a:r>
            <a:r>
              <a:rPr lang="en-US" i="1" dirty="0"/>
              <a:t>because it works</a:t>
            </a:r>
            <a:r>
              <a:rPr lang="en-US" dirty="0"/>
              <a:t>.</a:t>
            </a:r>
          </a:p>
        </p:txBody>
      </p:sp>
      <p:sp>
        <p:nvSpPr>
          <p:cNvPr id="4" name="Date Placeholder 3">
            <a:extLst>
              <a:ext uri="{FF2B5EF4-FFF2-40B4-BE49-F238E27FC236}">
                <a16:creationId xmlns:a16="http://schemas.microsoft.com/office/drawing/2014/main" id="{123467BA-3B18-CB46-8C4E-0623237903BB}"/>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909A3340-40EE-0D4B-B216-31DAC52A87D8}"/>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5CE0ECB6-5802-504C-8C24-59ED806EECDF}"/>
              </a:ext>
            </a:extLst>
          </p:cNvPr>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189741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dissolv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dissolv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dissolve">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dissolve">
                                      <p:cBhvr>
                                        <p:cTn id="6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F7106-C923-554A-A844-1A9B7E1BB42C}"/>
              </a:ext>
            </a:extLst>
          </p:cNvPr>
          <p:cNvSpPr>
            <a:spLocks noGrp="1"/>
          </p:cNvSpPr>
          <p:nvPr>
            <p:ph type="title"/>
          </p:nvPr>
        </p:nvSpPr>
        <p:spPr/>
        <p:txBody>
          <a:bodyPr/>
          <a:lstStyle/>
          <a:p>
            <a:r>
              <a:rPr lang="en-US" dirty="0"/>
              <a:t>A Quick Example</a:t>
            </a:r>
          </a:p>
        </p:txBody>
      </p:sp>
      <p:sp>
        <p:nvSpPr>
          <p:cNvPr id="3" name="Text Placeholder 2">
            <a:extLst>
              <a:ext uri="{FF2B5EF4-FFF2-40B4-BE49-F238E27FC236}">
                <a16:creationId xmlns:a16="http://schemas.microsoft.com/office/drawing/2014/main" id="{E25A2FA7-836E-B64A-B403-511DB3CFA7F6}"/>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4F5B4F33-F23E-0B47-9210-AF611742A698}"/>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58BC168B-A044-A04B-B03D-00DFFF8BD288}"/>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39D1F29C-D803-7548-96B5-776727C9CA19}"/>
              </a:ext>
            </a:extLst>
          </p:cNvPr>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11752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DCA27-C4F0-4A42-AB80-E9EE581EF747}"/>
              </a:ext>
            </a:extLst>
          </p:cNvPr>
          <p:cNvSpPr>
            <a:spLocks noGrp="1"/>
          </p:cNvSpPr>
          <p:nvPr>
            <p:ph type="title"/>
          </p:nvPr>
        </p:nvSpPr>
        <p:spPr/>
        <p:txBody>
          <a:bodyPr/>
          <a:lstStyle/>
          <a:p>
            <a:r>
              <a:rPr lang="en-US" dirty="0"/>
              <a:t>A Requirement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789576C-9341-5045-A87C-E53F3DA02D6D}"/>
                  </a:ext>
                </a:extLst>
              </p:cNvPr>
              <p:cNvSpPr>
                <a:spLocks noGrp="1"/>
              </p:cNvSpPr>
              <p:nvPr>
                <p:ph idx="1"/>
              </p:nvPr>
            </p:nvSpPr>
            <p:spPr/>
            <p:txBody>
              <a:bodyPr/>
              <a:lstStyle/>
              <a:p>
                <a:r>
                  <a:rPr lang="en-US" dirty="0"/>
                  <a:t>Consider a simple text requirement such as “The flight system mass shall not exceed 200 kg”.</a:t>
                </a:r>
              </a:p>
              <a:p>
                <a:r>
                  <a:rPr lang="en-US" dirty="0"/>
                  <a:t>There’s a constraint in there: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𝑚</m:t>
                        </m:r>
                      </m:e>
                      <m:sub>
                        <m:r>
                          <a:rPr lang="en-US" b="0" i="1" smtClean="0">
                            <a:latin typeface="Cambria Math" panose="02040503050406030204" pitchFamily="18" charset="0"/>
                          </a:rPr>
                          <m:t>𝑓</m:t>
                        </m:r>
                      </m:sub>
                    </m:sSub>
                    <m:r>
                      <a:rPr lang="en-US">
                        <a:latin typeface="Cambria Math" panose="02040503050406030204" pitchFamily="18" charset="0"/>
                        <a:ea typeface="Cambria Math" panose="02040503050406030204" pitchFamily="18" charset="0"/>
                      </a:rPr>
                      <m:t>≤</m:t>
                    </m:r>
                    <m:r>
                      <a:rPr lang="en-US" b="0" i="0" smtClean="0">
                        <a:latin typeface="Cambria Math" panose="02040503050406030204" pitchFamily="18" charset="0"/>
                        <a:ea typeface="Cambria Math" panose="02040503050406030204" pitchFamily="18" charset="0"/>
                      </a:rPr>
                      <m:t>200 </m:t>
                    </m:r>
                    <m:r>
                      <m:rPr>
                        <m:sty m:val="p"/>
                      </m:rPr>
                      <a:rPr lang="en-US" b="0" i="0" smtClean="0">
                        <a:latin typeface="Cambria Math" panose="02040503050406030204" pitchFamily="18" charset="0"/>
                        <a:ea typeface="Cambria Math" panose="02040503050406030204" pitchFamily="18" charset="0"/>
                      </a:rPr>
                      <m:t>kg</m:t>
                    </m:r>
                  </m:oMath>
                </a14:m>
                <a:r>
                  <a:rPr lang="en-US" dirty="0"/>
                  <a:t>.</a:t>
                </a:r>
              </a:p>
              <a:p>
                <a:r>
                  <a:rPr lang="en-US" dirty="0"/>
                  <a:t>And the word “shall” indicates some sort of imperative.</a:t>
                </a:r>
              </a:p>
              <a:p>
                <a:r>
                  <a:rPr lang="en-US" dirty="0"/>
                  <a:t>Let’s try to structure that a little.</a:t>
                </a:r>
              </a:p>
            </p:txBody>
          </p:sp>
        </mc:Choice>
        <mc:Fallback xmlns="">
          <p:sp>
            <p:nvSpPr>
              <p:cNvPr id="3" name="Content Placeholder 2">
                <a:extLst>
                  <a:ext uri="{FF2B5EF4-FFF2-40B4-BE49-F238E27FC236}">
                    <a16:creationId xmlns:a16="http://schemas.microsoft.com/office/drawing/2014/main" id="{A789576C-9341-5045-A87C-E53F3DA02D6D}"/>
                  </a:ext>
                </a:extLst>
              </p:cNvPr>
              <p:cNvSpPr>
                <a:spLocks noGrp="1" noRot="1" noChangeAspect="1" noMove="1" noResize="1" noEditPoints="1" noAdjustHandles="1" noChangeArrowheads="1" noChangeShapeType="1" noTextEdit="1"/>
              </p:cNvSpPr>
              <p:nvPr>
                <p:ph idx="1"/>
              </p:nvPr>
            </p:nvSpPr>
            <p:spPr>
              <a:blipFill>
                <a:blip r:embed="rId2"/>
                <a:stretch>
                  <a:fillRect l="-693"/>
                </a:stretch>
              </a:blipFill>
            </p:spPr>
            <p:txBody>
              <a:bodyPr/>
              <a:lstStyle/>
              <a:p>
                <a:r>
                  <a:rPr lang="en-US">
                    <a:noFill/>
                  </a:rPr>
                  <a:t> </a:t>
                </a:r>
              </a:p>
            </p:txBody>
          </p:sp>
        </mc:Fallback>
      </mc:AlternateContent>
      <p:sp>
        <p:nvSpPr>
          <p:cNvPr id="4" name="Date Placeholder 3">
            <a:extLst>
              <a:ext uri="{FF2B5EF4-FFF2-40B4-BE49-F238E27FC236}">
                <a16:creationId xmlns:a16="http://schemas.microsoft.com/office/drawing/2014/main" id="{3C5C5B5E-0B2E-744A-9BC7-8427B752A8C8}"/>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9CD3E92A-0622-2449-8641-8A45F6F34967}"/>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9048416A-D998-5848-AC0B-1C9CDCD63EA5}"/>
              </a:ext>
            </a:extLst>
          </p:cNvPr>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1680178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0D3E9-45C9-A149-B00A-6D9FA6B07C5A}"/>
              </a:ext>
            </a:extLst>
          </p:cNvPr>
          <p:cNvSpPr>
            <a:spLocks noGrp="1"/>
          </p:cNvSpPr>
          <p:nvPr>
            <p:ph type="title"/>
          </p:nvPr>
        </p:nvSpPr>
        <p:spPr/>
        <p:txBody>
          <a:bodyPr/>
          <a:lstStyle/>
          <a:p>
            <a:r>
              <a:rPr lang="en-US" dirty="0"/>
              <a:t>A Simple Requirement Pattern</a:t>
            </a:r>
          </a:p>
        </p:txBody>
      </p:sp>
      <p:sp>
        <p:nvSpPr>
          <p:cNvPr id="5" name="Oval 4">
            <a:extLst>
              <a:ext uri="{FF2B5EF4-FFF2-40B4-BE49-F238E27FC236}">
                <a16:creationId xmlns:a16="http://schemas.microsoft.com/office/drawing/2014/main" id="{CAF68023-EEA6-C243-8257-A8BF92696582}"/>
              </a:ext>
            </a:extLst>
          </p:cNvPr>
          <p:cNvSpPr/>
          <p:nvPr/>
        </p:nvSpPr>
        <p:spPr>
          <a:xfrm>
            <a:off x="4421528" y="1503031"/>
            <a:ext cx="2210765" cy="694481"/>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2">
                    <a:lumMod val="75000"/>
                  </a:schemeClr>
                </a:solidFill>
              </a:rPr>
              <a:t>Requirement</a:t>
            </a:r>
          </a:p>
        </p:txBody>
      </p:sp>
      <p:grpSp>
        <p:nvGrpSpPr>
          <p:cNvPr id="31" name="Group 30">
            <a:extLst>
              <a:ext uri="{FF2B5EF4-FFF2-40B4-BE49-F238E27FC236}">
                <a16:creationId xmlns:a16="http://schemas.microsoft.com/office/drawing/2014/main" id="{BE68E665-4CBD-3E44-9DD3-C81C50083E50}"/>
              </a:ext>
            </a:extLst>
          </p:cNvPr>
          <p:cNvGrpSpPr/>
          <p:nvPr/>
        </p:nvGrpSpPr>
        <p:grpSpPr>
          <a:xfrm>
            <a:off x="6632293" y="1503029"/>
            <a:ext cx="4037100" cy="694482"/>
            <a:chOff x="6655443" y="2174360"/>
            <a:chExt cx="4037100" cy="694482"/>
          </a:xfrm>
        </p:grpSpPr>
        <p:sp>
          <p:nvSpPr>
            <p:cNvPr id="7" name="Oval 6">
              <a:extLst>
                <a:ext uri="{FF2B5EF4-FFF2-40B4-BE49-F238E27FC236}">
                  <a16:creationId xmlns:a16="http://schemas.microsoft.com/office/drawing/2014/main" id="{8339806D-D1DE-4B4B-8AF8-3141A84CFDDF}"/>
                </a:ext>
              </a:extLst>
            </p:cNvPr>
            <p:cNvSpPr/>
            <p:nvPr/>
          </p:nvSpPr>
          <p:spPr>
            <a:xfrm>
              <a:off x="8481778" y="2174361"/>
              <a:ext cx="2210765" cy="694481"/>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2">
                      <a:lumMod val="75000"/>
                    </a:schemeClr>
                  </a:solidFill>
                </a:rPr>
                <a:t>Constraint</a:t>
              </a:r>
            </a:p>
          </p:txBody>
        </p:sp>
        <p:cxnSp>
          <p:nvCxnSpPr>
            <p:cNvPr id="9" name="Straight Arrow Connector 8">
              <a:extLst>
                <a:ext uri="{FF2B5EF4-FFF2-40B4-BE49-F238E27FC236}">
                  <a16:creationId xmlns:a16="http://schemas.microsoft.com/office/drawing/2014/main" id="{7C16E2D5-419E-7B46-BDA6-88C8FE78E22B}"/>
                </a:ext>
              </a:extLst>
            </p:cNvPr>
            <p:cNvCxnSpPr>
              <a:cxnSpLocks/>
              <a:endCxn id="7" idx="2"/>
            </p:cNvCxnSpPr>
            <p:nvPr/>
          </p:nvCxnSpPr>
          <p:spPr>
            <a:xfrm>
              <a:off x="6655443" y="2521601"/>
              <a:ext cx="1826335" cy="1"/>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C37D817-690C-E845-B57D-A9B22E95CDAF}"/>
                </a:ext>
              </a:extLst>
            </p:cNvPr>
            <p:cNvSpPr txBox="1"/>
            <p:nvPr/>
          </p:nvSpPr>
          <p:spPr>
            <a:xfrm>
              <a:off x="6961370" y="2174360"/>
              <a:ext cx="1130995" cy="338554"/>
            </a:xfrm>
            <a:prstGeom prst="rect">
              <a:avLst/>
            </a:prstGeom>
            <a:noFill/>
          </p:spPr>
          <p:txBody>
            <a:bodyPr wrap="square" rtlCol="0">
              <a:spAutoFit/>
            </a:bodyPr>
            <a:lstStyle/>
            <a:p>
              <a:pPr algn="ctr"/>
              <a:r>
                <a:rPr lang="en-US" sz="1600" dirty="0"/>
                <a:t>imposes</a:t>
              </a:r>
            </a:p>
          </p:txBody>
        </p:sp>
      </p:grpSp>
      <p:grpSp>
        <p:nvGrpSpPr>
          <p:cNvPr id="33" name="Group 32">
            <a:extLst>
              <a:ext uri="{FF2B5EF4-FFF2-40B4-BE49-F238E27FC236}">
                <a16:creationId xmlns:a16="http://schemas.microsoft.com/office/drawing/2014/main" id="{33B2CCDE-EED0-614E-8DBF-BC6C8238CA87}"/>
              </a:ext>
            </a:extLst>
          </p:cNvPr>
          <p:cNvGrpSpPr/>
          <p:nvPr/>
        </p:nvGrpSpPr>
        <p:grpSpPr>
          <a:xfrm>
            <a:off x="4421528" y="3287459"/>
            <a:ext cx="4037100" cy="694483"/>
            <a:chOff x="4444678" y="3958790"/>
            <a:chExt cx="4037100" cy="694483"/>
          </a:xfrm>
        </p:grpSpPr>
        <p:sp>
          <p:nvSpPr>
            <p:cNvPr id="13" name="Oval 12">
              <a:extLst>
                <a:ext uri="{FF2B5EF4-FFF2-40B4-BE49-F238E27FC236}">
                  <a16:creationId xmlns:a16="http://schemas.microsoft.com/office/drawing/2014/main" id="{0123944B-3CD5-AC47-994F-2BE46555E22E}"/>
                </a:ext>
              </a:extLst>
            </p:cNvPr>
            <p:cNvSpPr/>
            <p:nvPr/>
          </p:nvSpPr>
          <p:spPr>
            <a:xfrm>
              <a:off x="4444678" y="3958792"/>
              <a:ext cx="2210765" cy="694481"/>
            </a:xfrm>
            <a:prstGeom prst="ellipse">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2">
                      <a:lumMod val="75000"/>
                    </a:schemeClr>
                  </a:solidFill>
                </a:rPr>
                <a:t>Component</a:t>
              </a:r>
            </a:p>
          </p:txBody>
        </p:sp>
        <p:cxnSp>
          <p:nvCxnSpPr>
            <p:cNvPr id="15" name="Straight Arrow Connector 14">
              <a:extLst>
                <a:ext uri="{FF2B5EF4-FFF2-40B4-BE49-F238E27FC236}">
                  <a16:creationId xmlns:a16="http://schemas.microsoft.com/office/drawing/2014/main" id="{993AFCF0-9EBB-9243-9B82-E5932364288C}"/>
                </a:ext>
              </a:extLst>
            </p:cNvPr>
            <p:cNvCxnSpPr>
              <a:cxnSpLocks/>
              <a:endCxn id="14" idx="2"/>
            </p:cNvCxnSpPr>
            <p:nvPr/>
          </p:nvCxnSpPr>
          <p:spPr>
            <a:xfrm>
              <a:off x="6655443" y="4306031"/>
              <a:ext cx="1826335" cy="1"/>
            </a:xfrm>
            <a:prstGeom prst="straightConnector1">
              <a:avLst/>
            </a:prstGeom>
            <a:ln w="25400">
              <a:solidFill>
                <a:schemeClr val="accent6">
                  <a:lumMod val="40000"/>
                  <a:lumOff val="60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5D87F5C-B078-C24A-AD19-346A1FDBCE0A}"/>
                </a:ext>
              </a:extLst>
            </p:cNvPr>
            <p:cNvSpPr txBox="1"/>
            <p:nvPr/>
          </p:nvSpPr>
          <p:spPr>
            <a:xfrm>
              <a:off x="6794340" y="3958790"/>
              <a:ext cx="1423686" cy="338554"/>
            </a:xfrm>
            <a:prstGeom prst="rect">
              <a:avLst/>
            </a:prstGeom>
            <a:noFill/>
          </p:spPr>
          <p:txBody>
            <a:bodyPr wrap="square" rtlCol="0">
              <a:spAutoFit/>
            </a:bodyPr>
            <a:lstStyle/>
            <a:p>
              <a:pPr algn="ctr"/>
              <a:r>
                <a:rPr lang="en-US" sz="1600" dirty="0"/>
                <a:t>characterizes</a:t>
              </a:r>
            </a:p>
          </p:txBody>
        </p:sp>
      </p:grpSp>
      <p:grpSp>
        <p:nvGrpSpPr>
          <p:cNvPr id="32" name="Group 31">
            <a:extLst>
              <a:ext uri="{FF2B5EF4-FFF2-40B4-BE49-F238E27FC236}">
                <a16:creationId xmlns:a16="http://schemas.microsoft.com/office/drawing/2014/main" id="{CDE7509B-FDF8-3B40-9561-A3FD78F2F164}"/>
              </a:ext>
            </a:extLst>
          </p:cNvPr>
          <p:cNvGrpSpPr/>
          <p:nvPr/>
        </p:nvGrpSpPr>
        <p:grpSpPr>
          <a:xfrm>
            <a:off x="8458628" y="2197511"/>
            <a:ext cx="2210765" cy="1784430"/>
            <a:chOff x="8481778" y="2868842"/>
            <a:chExt cx="2210765" cy="1784430"/>
          </a:xfrm>
        </p:grpSpPr>
        <p:sp>
          <p:nvSpPr>
            <p:cNvPr id="14" name="Oval 13">
              <a:extLst>
                <a:ext uri="{FF2B5EF4-FFF2-40B4-BE49-F238E27FC236}">
                  <a16:creationId xmlns:a16="http://schemas.microsoft.com/office/drawing/2014/main" id="{3682887A-1F89-B344-B6E1-0E5F9E9A5C4A}"/>
                </a:ext>
              </a:extLst>
            </p:cNvPr>
            <p:cNvSpPr/>
            <p:nvPr/>
          </p:nvSpPr>
          <p:spPr>
            <a:xfrm>
              <a:off x="8481778" y="3958791"/>
              <a:ext cx="2210765" cy="694481"/>
            </a:xfrm>
            <a:prstGeom prst="ellipse">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2">
                      <a:lumMod val="75000"/>
                    </a:schemeClr>
                  </a:solidFill>
                </a:rPr>
                <a:t>Property</a:t>
              </a:r>
            </a:p>
          </p:txBody>
        </p:sp>
        <p:cxnSp>
          <p:nvCxnSpPr>
            <p:cNvPr id="18" name="Straight Arrow Connector 17">
              <a:extLst>
                <a:ext uri="{FF2B5EF4-FFF2-40B4-BE49-F238E27FC236}">
                  <a16:creationId xmlns:a16="http://schemas.microsoft.com/office/drawing/2014/main" id="{94CC7B3B-4E24-8A4E-8111-3D3F0275BEB4}"/>
                </a:ext>
              </a:extLst>
            </p:cNvPr>
            <p:cNvCxnSpPr>
              <a:cxnSpLocks/>
              <a:stCxn id="7" idx="4"/>
              <a:endCxn id="14" idx="0"/>
            </p:cNvCxnSpPr>
            <p:nvPr/>
          </p:nvCxnSpPr>
          <p:spPr>
            <a:xfrm>
              <a:off x="9587161" y="2868842"/>
              <a:ext cx="0" cy="1089949"/>
            </a:xfrm>
            <a:prstGeom prst="straightConnector1">
              <a:avLst/>
            </a:prstGeom>
            <a:ln w="254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D91A04D0-009F-F54A-9556-D703772AB9CA}"/>
                </a:ext>
              </a:extLst>
            </p:cNvPr>
            <p:cNvSpPr txBox="1"/>
            <p:nvPr/>
          </p:nvSpPr>
          <p:spPr>
            <a:xfrm>
              <a:off x="9630135" y="3224769"/>
              <a:ext cx="1046704" cy="338554"/>
            </a:xfrm>
            <a:prstGeom prst="rect">
              <a:avLst/>
            </a:prstGeom>
            <a:noFill/>
          </p:spPr>
          <p:txBody>
            <a:bodyPr wrap="square" rtlCol="0">
              <a:spAutoFit/>
            </a:bodyPr>
            <a:lstStyle/>
            <a:p>
              <a:pPr algn="ctr"/>
              <a:r>
                <a:rPr lang="en-US" sz="1600" dirty="0"/>
                <a:t>constrains</a:t>
              </a:r>
            </a:p>
          </p:txBody>
        </p:sp>
      </p:grpSp>
      <p:grpSp>
        <p:nvGrpSpPr>
          <p:cNvPr id="49" name="Group 48">
            <a:extLst>
              <a:ext uri="{FF2B5EF4-FFF2-40B4-BE49-F238E27FC236}">
                <a16:creationId xmlns:a16="http://schemas.microsoft.com/office/drawing/2014/main" id="{ECD909A3-B911-AE42-ADCA-1AEEA7C92601}"/>
              </a:ext>
            </a:extLst>
          </p:cNvPr>
          <p:cNvGrpSpPr/>
          <p:nvPr/>
        </p:nvGrpSpPr>
        <p:grpSpPr>
          <a:xfrm>
            <a:off x="6809205" y="1469442"/>
            <a:ext cx="3844484" cy="2144996"/>
            <a:chOff x="6809205" y="1469442"/>
            <a:chExt cx="3844484" cy="2144996"/>
          </a:xfrm>
        </p:grpSpPr>
        <p:sp>
          <p:nvSpPr>
            <p:cNvPr id="43" name="Rectangle 42">
              <a:extLst>
                <a:ext uri="{FF2B5EF4-FFF2-40B4-BE49-F238E27FC236}">
                  <a16:creationId xmlns:a16="http://schemas.microsoft.com/office/drawing/2014/main" id="{3217081A-D7FC-9743-9FB1-D44E133BE373}"/>
                </a:ext>
              </a:extLst>
            </p:cNvPr>
            <p:cNvSpPr/>
            <p:nvPr/>
          </p:nvSpPr>
          <p:spPr>
            <a:xfrm>
              <a:off x="6871632" y="1469442"/>
              <a:ext cx="1347656" cy="370390"/>
            </a:xfrm>
            <a:prstGeom prst="rect">
              <a:avLst/>
            </a:prstGeom>
            <a:solidFill>
              <a:srgbClr val="FFFF00">
                <a:alpha val="50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708EB98D-7837-1B48-A267-0074060F1CB8}"/>
                </a:ext>
              </a:extLst>
            </p:cNvPr>
            <p:cNvSpPr/>
            <p:nvPr/>
          </p:nvSpPr>
          <p:spPr>
            <a:xfrm>
              <a:off x="9564010" y="2537520"/>
              <a:ext cx="1089679" cy="370390"/>
            </a:xfrm>
            <a:prstGeom prst="rect">
              <a:avLst/>
            </a:prstGeom>
            <a:solidFill>
              <a:srgbClr val="FFFF00">
                <a:alpha val="50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78E31E72-BA50-424B-ACD5-7C03565CFE55}"/>
                </a:ext>
              </a:extLst>
            </p:cNvPr>
            <p:cNvSpPr/>
            <p:nvPr/>
          </p:nvSpPr>
          <p:spPr>
            <a:xfrm>
              <a:off x="6809205" y="3244048"/>
              <a:ext cx="1347656" cy="370390"/>
            </a:xfrm>
            <a:prstGeom prst="rect">
              <a:avLst/>
            </a:prstGeom>
            <a:solidFill>
              <a:srgbClr val="FFFF00">
                <a:alpha val="50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A9F17E59-D98B-6840-9071-252E746BC550}"/>
              </a:ext>
            </a:extLst>
          </p:cNvPr>
          <p:cNvGrpSpPr/>
          <p:nvPr/>
        </p:nvGrpSpPr>
        <p:grpSpPr>
          <a:xfrm>
            <a:off x="5526911" y="2197512"/>
            <a:ext cx="762286" cy="1089949"/>
            <a:chOff x="5526911" y="2197512"/>
            <a:chExt cx="762286" cy="1089949"/>
          </a:xfrm>
        </p:grpSpPr>
        <p:grpSp>
          <p:nvGrpSpPr>
            <p:cNvPr id="34" name="Group 33">
              <a:extLst>
                <a:ext uri="{FF2B5EF4-FFF2-40B4-BE49-F238E27FC236}">
                  <a16:creationId xmlns:a16="http://schemas.microsoft.com/office/drawing/2014/main" id="{0BCE6485-05F9-CC41-A9E3-B5BF3AF655F5}"/>
                </a:ext>
              </a:extLst>
            </p:cNvPr>
            <p:cNvGrpSpPr/>
            <p:nvPr/>
          </p:nvGrpSpPr>
          <p:grpSpPr>
            <a:xfrm>
              <a:off x="5526911" y="2197512"/>
              <a:ext cx="762286" cy="1089949"/>
              <a:chOff x="5550061" y="2868843"/>
              <a:chExt cx="762286" cy="1089949"/>
            </a:xfrm>
          </p:grpSpPr>
          <p:cxnSp>
            <p:nvCxnSpPr>
              <p:cNvPr id="27" name="Straight Arrow Connector 26">
                <a:extLst>
                  <a:ext uri="{FF2B5EF4-FFF2-40B4-BE49-F238E27FC236}">
                    <a16:creationId xmlns:a16="http://schemas.microsoft.com/office/drawing/2014/main" id="{B75BD186-0FAB-3146-8E14-4FBA323CE7A9}"/>
                  </a:ext>
                </a:extLst>
              </p:cNvPr>
              <p:cNvCxnSpPr>
                <a:cxnSpLocks/>
                <a:stCxn id="5" idx="4"/>
                <a:endCxn id="13" idx="0"/>
              </p:cNvCxnSpPr>
              <p:nvPr/>
            </p:nvCxnSpPr>
            <p:spPr>
              <a:xfrm>
                <a:off x="5550061" y="2868843"/>
                <a:ext cx="0" cy="1089949"/>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0AA356AF-3086-124D-8474-81C37FD2AD61}"/>
                  </a:ext>
                </a:extLst>
              </p:cNvPr>
              <p:cNvSpPr txBox="1"/>
              <p:nvPr/>
            </p:nvSpPr>
            <p:spPr>
              <a:xfrm>
                <a:off x="5613714" y="3224769"/>
                <a:ext cx="698633" cy="338554"/>
              </a:xfrm>
              <a:prstGeom prst="rect">
                <a:avLst/>
              </a:prstGeom>
              <a:noFill/>
            </p:spPr>
            <p:txBody>
              <a:bodyPr wrap="square" rtlCol="0">
                <a:spAutoFit/>
              </a:bodyPr>
              <a:lstStyle/>
              <a:p>
                <a:pPr algn="ctr"/>
                <a:r>
                  <a:rPr lang="en-US" sz="1600" dirty="0"/>
                  <a:t>binds</a:t>
                </a:r>
              </a:p>
            </p:txBody>
          </p:sp>
        </p:grpSp>
        <p:sp>
          <p:nvSpPr>
            <p:cNvPr id="46" name="Rectangle 45">
              <a:extLst>
                <a:ext uri="{FF2B5EF4-FFF2-40B4-BE49-F238E27FC236}">
                  <a16:creationId xmlns:a16="http://schemas.microsoft.com/office/drawing/2014/main" id="{C8B5AAFA-B14D-454E-9883-1D368F9FB26A}"/>
                </a:ext>
              </a:extLst>
            </p:cNvPr>
            <p:cNvSpPr/>
            <p:nvPr/>
          </p:nvSpPr>
          <p:spPr>
            <a:xfrm>
              <a:off x="5548391" y="2513879"/>
              <a:ext cx="740806" cy="370390"/>
            </a:xfrm>
            <a:prstGeom prst="rect">
              <a:avLst/>
            </a:prstGeom>
            <a:solidFill>
              <a:srgbClr val="7030A0">
                <a:alpha val="5000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1" name="Group 50">
            <a:extLst>
              <a:ext uri="{FF2B5EF4-FFF2-40B4-BE49-F238E27FC236}">
                <a16:creationId xmlns:a16="http://schemas.microsoft.com/office/drawing/2014/main" id="{F2A041E2-0013-5344-A2C8-4E8B78E782C5}"/>
              </a:ext>
            </a:extLst>
          </p:cNvPr>
          <p:cNvGrpSpPr/>
          <p:nvPr/>
        </p:nvGrpSpPr>
        <p:grpSpPr>
          <a:xfrm>
            <a:off x="4812591" y="5040052"/>
            <a:ext cx="5976668" cy="379078"/>
            <a:chOff x="4812591" y="5040052"/>
            <a:chExt cx="5976668" cy="379078"/>
          </a:xfrm>
        </p:grpSpPr>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CD30E5C2-5740-BB42-A676-2E9DB1393337}"/>
                    </a:ext>
                  </a:extLst>
                </p:cNvPr>
                <p:cNvSpPr txBox="1"/>
                <p:nvPr/>
              </p:nvSpPr>
              <p:spPr>
                <a:xfrm>
                  <a:off x="4812591" y="5041110"/>
                  <a:ext cx="5976668" cy="369332"/>
                </a:xfrm>
                <a:prstGeom prst="rect">
                  <a:avLst/>
                </a:prstGeom>
                <a:noFill/>
              </p:spPr>
              <p:txBody>
                <a:bodyPr wrap="square" rtlCol="0">
                  <a:spAutoFit/>
                </a:bodyPr>
                <a:lstStyle/>
                <a:p>
                  <a:pPr algn="ctr"/>
                  <a:r>
                    <a:rPr lang="en-US" dirty="0"/>
                    <a:t>Rule: imposes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dirty="0"/>
                    <a:t> constrains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a:t> characterizes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dirty="0"/>
                    <a:t> binds</a:t>
                  </a:r>
                </a:p>
              </p:txBody>
            </p:sp>
          </mc:Choice>
          <mc:Fallback xmlns="">
            <p:sp>
              <p:nvSpPr>
                <p:cNvPr id="19" name="TextBox 18">
                  <a:extLst>
                    <a:ext uri="{FF2B5EF4-FFF2-40B4-BE49-F238E27FC236}">
                      <a16:creationId xmlns:a16="http://schemas.microsoft.com/office/drawing/2014/main" id="{CD30E5C2-5740-BB42-A676-2E9DB1393337}"/>
                    </a:ext>
                  </a:extLst>
                </p:cNvPr>
                <p:cNvSpPr txBox="1">
                  <a:spLocks noRot="1" noChangeAspect="1" noMove="1" noResize="1" noEditPoints="1" noAdjustHandles="1" noChangeArrowheads="1" noChangeShapeType="1" noTextEdit="1"/>
                </p:cNvSpPr>
                <p:nvPr/>
              </p:nvSpPr>
              <p:spPr>
                <a:xfrm>
                  <a:off x="4812591" y="5041110"/>
                  <a:ext cx="5976668" cy="369332"/>
                </a:xfrm>
                <a:prstGeom prst="rect">
                  <a:avLst/>
                </a:prstGeom>
                <a:blipFill>
                  <a:blip r:embed="rId2"/>
                  <a:stretch>
                    <a:fillRect t="-6667" b="-23333"/>
                  </a:stretch>
                </a:blipFill>
              </p:spPr>
              <p:txBody>
                <a:bodyPr/>
                <a:lstStyle/>
                <a:p>
                  <a:r>
                    <a:rPr lang="en-US">
                      <a:noFill/>
                    </a:rPr>
                    <a:t> </a:t>
                  </a:r>
                </a:p>
              </p:txBody>
            </p:sp>
          </mc:Fallback>
        </mc:AlternateContent>
        <p:sp>
          <p:nvSpPr>
            <p:cNvPr id="47" name="Rectangle 46">
              <a:extLst>
                <a:ext uri="{FF2B5EF4-FFF2-40B4-BE49-F238E27FC236}">
                  <a16:creationId xmlns:a16="http://schemas.microsoft.com/office/drawing/2014/main" id="{A08A7408-72DF-974E-92C2-AD7963EF08BE}"/>
                </a:ext>
              </a:extLst>
            </p:cNvPr>
            <p:cNvSpPr/>
            <p:nvPr/>
          </p:nvSpPr>
          <p:spPr>
            <a:xfrm>
              <a:off x="5918794" y="5040052"/>
              <a:ext cx="3468274" cy="370390"/>
            </a:xfrm>
            <a:prstGeom prst="rect">
              <a:avLst/>
            </a:prstGeom>
            <a:solidFill>
              <a:srgbClr val="FFFF00">
                <a:alpha val="50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5DF772E6-048E-004E-9EED-DCA06B9936EF}"/>
                </a:ext>
              </a:extLst>
            </p:cNvPr>
            <p:cNvSpPr/>
            <p:nvPr/>
          </p:nvSpPr>
          <p:spPr>
            <a:xfrm>
              <a:off x="9564010" y="5048740"/>
              <a:ext cx="740806" cy="370390"/>
            </a:xfrm>
            <a:prstGeom prst="rect">
              <a:avLst/>
            </a:prstGeom>
            <a:solidFill>
              <a:srgbClr val="7030A0">
                <a:alpha val="5000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2" name="Date Placeholder 51">
            <a:extLst>
              <a:ext uri="{FF2B5EF4-FFF2-40B4-BE49-F238E27FC236}">
                <a16:creationId xmlns:a16="http://schemas.microsoft.com/office/drawing/2014/main" id="{0BE73DEB-3E8D-9F4E-9420-EA1DC126D57A}"/>
              </a:ext>
            </a:extLst>
          </p:cNvPr>
          <p:cNvSpPr>
            <a:spLocks noGrp="1"/>
          </p:cNvSpPr>
          <p:nvPr>
            <p:ph type="dt" sz="half" idx="10"/>
          </p:nvPr>
        </p:nvSpPr>
        <p:spPr/>
        <p:txBody>
          <a:bodyPr/>
          <a:lstStyle/>
          <a:p>
            <a:r>
              <a:rPr lang="en-US"/>
              <a:t>2018-07-09</a:t>
            </a:r>
            <a:endParaRPr lang="en-US" dirty="0"/>
          </a:p>
        </p:txBody>
      </p:sp>
      <p:sp>
        <p:nvSpPr>
          <p:cNvPr id="53" name="Footer Placeholder 52">
            <a:extLst>
              <a:ext uri="{FF2B5EF4-FFF2-40B4-BE49-F238E27FC236}">
                <a16:creationId xmlns:a16="http://schemas.microsoft.com/office/drawing/2014/main" id="{6958139F-54C0-A943-8309-EB083E6E4380}"/>
              </a:ext>
            </a:extLst>
          </p:cNvPr>
          <p:cNvSpPr>
            <a:spLocks noGrp="1"/>
          </p:cNvSpPr>
          <p:nvPr>
            <p:ph type="ftr" sz="quarter" idx="11"/>
          </p:nvPr>
        </p:nvSpPr>
        <p:spPr/>
        <p:txBody>
          <a:bodyPr/>
          <a:lstStyle/>
          <a:p>
            <a:r>
              <a:rPr lang="en-US"/>
              <a:t>DEIXWG Inaugural Meeting</a:t>
            </a:r>
            <a:endParaRPr lang="en-US" dirty="0"/>
          </a:p>
        </p:txBody>
      </p:sp>
      <p:sp>
        <p:nvSpPr>
          <p:cNvPr id="54" name="Slide Number Placeholder 53">
            <a:extLst>
              <a:ext uri="{FF2B5EF4-FFF2-40B4-BE49-F238E27FC236}">
                <a16:creationId xmlns:a16="http://schemas.microsoft.com/office/drawing/2014/main" id="{234F3734-D616-F74C-B3F3-2791059BDE40}"/>
              </a:ext>
            </a:extLst>
          </p:cNvPr>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2648073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dissolve">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dissolve">
                                      <p:cBhvr>
                                        <p:cTn id="12" dur="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dissolve">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dissolve">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dissolve">
                                      <p:cBhvr>
                                        <p:cTn id="27" dur="500"/>
                                        <p:tgtEl>
                                          <p:spTgt spid="50"/>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51"/>
                                        </p:tgtEl>
                                        <p:attrNameLst>
                                          <p:attrName>style.visibility</p:attrName>
                                        </p:attrNameLst>
                                      </p:cBhvr>
                                      <p:to>
                                        <p:strVal val="visible"/>
                                      </p:to>
                                    </p:set>
                                    <p:animEffect transition="in" filter="dissolve">
                                      <p:cBhvr>
                                        <p:cTn id="32"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1F51E-F1D2-4148-8889-FFFD8C52E3AC}"/>
              </a:ext>
            </a:extLst>
          </p:cNvPr>
          <p:cNvSpPr>
            <a:spLocks noGrp="1"/>
          </p:cNvSpPr>
          <p:nvPr>
            <p:ph type="title"/>
          </p:nvPr>
        </p:nvSpPr>
        <p:spPr/>
        <p:txBody>
          <a:bodyPr/>
          <a:lstStyle/>
          <a:p>
            <a:r>
              <a:rPr lang="en-US" dirty="0"/>
              <a:t>What Did We Just Do?</a:t>
            </a:r>
          </a:p>
        </p:txBody>
      </p:sp>
      <p:sp>
        <p:nvSpPr>
          <p:cNvPr id="3" name="Content Placeholder 2">
            <a:extLst>
              <a:ext uri="{FF2B5EF4-FFF2-40B4-BE49-F238E27FC236}">
                <a16:creationId xmlns:a16="http://schemas.microsoft.com/office/drawing/2014/main" id="{CB07BD37-B543-C54D-AEFE-AEBDF15F8E56}"/>
              </a:ext>
            </a:extLst>
          </p:cNvPr>
          <p:cNvSpPr>
            <a:spLocks noGrp="1"/>
          </p:cNvSpPr>
          <p:nvPr>
            <p:ph idx="1"/>
          </p:nvPr>
        </p:nvSpPr>
        <p:spPr/>
        <p:txBody>
          <a:bodyPr/>
          <a:lstStyle/>
          <a:p>
            <a:r>
              <a:rPr lang="en-US" dirty="0"/>
              <a:t>In just a few minutes of informal thinking, we</a:t>
            </a:r>
          </a:p>
          <a:p>
            <a:pPr lvl="1"/>
            <a:r>
              <a:rPr lang="en-US" dirty="0"/>
              <a:t>identified four concepts that appear to be useful,</a:t>
            </a:r>
          </a:p>
          <a:p>
            <a:pPr lvl="2"/>
            <a:r>
              <a:rPr lang="en-US" dirty="0"/>
              <a:t>which we’re calling </a:t>
            </a:r>
            <a:r>
              <a:rPr lang="en-US" i="1" dirty="0"/>
              <a:t>Requirement</a:t>
            </a:r>
            <a:r>
              <a:rPr lang="en-US" dirty="0"/>
              <a:t>, </a:t>
            </a:r>
            <a:r>
              <a:rPr lang="en-US" i="1" dirty="0"/>
              <a:t>Constraint</a:t>
            </a:r>
            <a:r>
              <a:rPr lang="en-US" dirty="0"/>
              <a:t>, </a:t>
            </a:r>
            <a:r>
              <a:rPr lang="en-US" i="1" dirty="0"/>
              <a:t>Property</a:t>
            </a:r>
            <a:r>
              <a:rPr lang="en-US" dirty="0"/>
              <a:t>, </a:t>
            </a:r>
            <a:r>
              <a:rPr lang="en-US" i="1" dirty="0"/>
              <a:t>Component,</a:t>
            </a:r>
          </a:p>
          <a:p>
            <a:pPr lvl="1"/>
            <a:r>
              <a:rPr lang="en-US" dirty="0"/>
              <a:t>identified four relationships that appear to be useful,</a:t>
            </a:r>
          </a:p>
          <a:p>
            <a:pPr lvl="2"/>
            <a:r>
              <a:rPr lang="en-US" dirty="0"/>
              <a:t>which we’re calling </a:t>
            </a:r>
            <a:r>
              <a:rPr lang="en-US" i="1" dirty="0"/>
              <a:t>imposes</a:t>
            </a:r>
            <a:r>
              <a:rPr lang="en-US" dirty="0"/>
              <a:t>, </a:t>
            </a:r>
            <a:r>
              <a:rPr lang="en-US" i="1" dirty="0"/>
              <a:t>constrains</a:t>
            </a:r>
            <a:r>
              <a:rPr lang="en-US" dirty="0"/>
              <a:t>, </a:t>
            </a:r>
            <a:r>
              <a:rPr lang="en-US" i="1" dirty="0"/>
              <a:t>characterizes</a:t>
            </a:r>
            <a:r>
              <a:rPr lang="en-US" dirty="0"/>
              <a:t>, </a:t>
            </a:r>
            <a:r>
              <a:rPr lang="en-US" i="1" dirty="0"/>
              <a:t>binds</a:t>
            </a:r>
          </a:p>
          <a:p>
            <a:pPr lvl="1"/>
            <a:r>
              <a:rPr lang="en-US" dirty="0"/>
              <a:t>and identified a rule that relates three relationships to the fourth.</a:t>
            </a:r>
          </a:p>
          <a:p>
            <a:r>
              <a:rPr lang="en-US" dirty="0"/>
              <a:t>We began to define a little language to exchange information about Requirements…</a:t>
            </a:r>
          </a:p>
          <a:p>
            <a:pPr lvl="1"/>
            <a:r>
              <a:rPr lang="en-US" dirty="0"/>
              <a:t>and Constraints and Properties and Components.</a:t>
            </a:r>
          </a:p>
          <a:p>
            <a:r>
              <a:rPr lang="en-US" dirty="0"/>
              <a:t>That is, we started building an </a:t>
            </a:r>
            <a:r>
              <a:rPr lang="en-US" i="1" dirty="0"/>
              <a:t>ontology</a:t>
            </a:r>
            <a:r>
              <a:rPr lang="en-US" dirty="0"/>
              <a:t> for engineering information exchange.</a:t>
            </a:r>
          </a:p>
          <a:p>
            <a:pPr lvl="1"/>
            <a:r>
              <a:rPr lang="en-US" dirty="0"/>
              <a:t>You’re welcome!</a:t>
            </a:r>
          </a:p>
          <a:p>
            <a:r>
              <a:rPr lang="en-US" dirty="0"/>
              <a:t>There are obvious directions for further work (e.g., </a:t>
            </a:r>
            <a:r>
              <a:rPr lang="en-US" dirty="0" err="1"/>
              <a:t>flowdown</a:t>
            </a:r>
            <a:r>
              <a:rPr lang="en-US" dirty="0"/>
              <a:t>, Constraint)</a:t>
            </a:r>
          </a:p>
          <a:p>
            <a:r>
              <a:rPr lang="en-US" dirty="0"/>
              <a:t>And we didn’t have to define a single term.</a:t>
            </a:r>
          </a:p>
        </p:txBody>
      </p:sp>
      <p:sp>
        <p:nvSpPr>
          <p:cNvPr id="4" name="Date Placeholder 3">
            <a:extLst>
              <a:ext uri="{FF2B5EF4-FFF2-40B4-BE49-F238E27FC236}">
                <a16:creationId xmlns:a16="http://schemas.microsoft.com/office/drawing/2014/main" id="{C789B531-DB71-7743-87B3-0141A2D229D1}"/>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2C4C6974-7207-3145-AD72-73FB9C8BD243}"/>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EFD39760-DF31-A242-A982-FE66C1C7EF20}"/>
              </a:ext>
            </a:extLst>
          </p:cNvPr>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1479303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dissolv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dissolve">
                                      <p:cBhvr>
                                        <p:cTn id="31" dur="500"/>
                                        <p:tgtEl>
                                          <p:spTgt spid="3">
                                            <p:txEl>
                                              <p:pRg st="6" end="6"/>
                                            </p:txEl>
                                          </p:spTgt>
                                        </p:tgtEl>
                                      </p:cBhvr>
                                    </p:animEffect>
                                  </p:childTnLst>
                                </p:cTn>
                              </p:par>
                              <p:par>
                                <p:cTn id="32" presetID="9"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dissolve">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dissolve">
                                      <p:cBhvr>
                                        <p:cTn id="39" dur="500"/>
                                        <p:tgtEl>
                                          <p:spTgt spid="3">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dissolve">
                                      <p:cBhvr>
                                        <p:cTn id="44" dur="500"/>
                                        <p:tgtEl>
                                          <p:spTgt spid="3">
                                            <p:txEl>
                                              <p:pRg st="9" end="9"/>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Effect transition="in" filter="dissolve">
                                      <p:cBhvr>
                                        <p:cTn id="49" dur="500"/>
                                        <p:tgtEl>
                                          <p:spTgt spid="3">
                                            <p:txEl>
                                              <p:pRg st="10" end="1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nodeType="click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Effect transition="in" filter="dissolve">
                                      <p:cBhvr>
                                        <p:cTn id="5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B7E64-EFF0-4542-A02D-1A056362C7AF}"/>
              </a:ext>
            </a:extLst>
          </p:cNvPr>
          <p:cNvSpPr>
            <a:spLocks noGrp="1"/>
          </p:cNvSpPr>
          <p:nvPr>
            <p:ph type="title"/>
          </p:nvPr>
        </p:nvSpPr>
        <p:spPr/>
        <p:txBody>
          <a:bodyPr/>
          <a:lstStyle/>
          <a:p>
            <a:r>
              <a:rPr lang="en-US" dirty="0"/>
              <a:t>Of Course There Will Be A Lexicon</a:t>
            </a:r>
          </a:p>
        </p:txBody>
      </p:sp>
      <p:sp>
        <p:nvSpPr>
          <p:cNvPr id="3" name="Content Placeholder 2">
            <a:extLst>
              <a:ext uri="{FF2B5EF4-FFF2-40B4-BE49-F238E27FC236}">
                <a16:creationId xmlns:a16="http://schemas.microsoft.com/office/drawing/2014/main" id="{1C88877A-12CF-6041-9CD8-C23C5767AC56}"/>
              </a:ext>
            </a:extLst>
          </p:cNvPr>
          <p:cNvSpPr>
            <a:spLocks noGrp="1"/>
          </p:cNvSpPr>
          <p:nvPr>
            <p:ph idx="1"/>
          </p:nvPr>
        </p:nvSpPr>
        <p:spPr/>
        <p:txBody>
          <a:bodyPr/>
          <a:lstStyle/>
          <a:p>
            <a:r>
              <a:rPr lang="en-US" dirty="0"/>
              <a:t>When we’re finished, our ontology will cover everything that we agree it’s meaningful to say about a Requirement.</a:t>
            </a:r>
          </a:p>
          <a:p>
            <a:r>
              <a:rPr lang="en-US" dirty="0"/>
              <a:t>That is, the ontology will enumerate those commitments to which we’ve agreed about the concept of a Requirement.</a:t>
            </a:r>
          </a:p>
          <a:p>
            <a:pPr lvl="1"/>
            <a:r>
              <a:rPr lang="en-US" dirty="0"/>
              <a:t>And Constraint, and Property, and ….</a:t>
            </a:r>
          </a:p>
          <a:p>
            <a:r>
              <a:rPr lang="en-US" dirty="0"/>
              <a:t>It will be useful to summarize those commitments in a few sentences (i.e., for the lexicon).</a:t>
            </a:r>
          </a:p>
          <a:p>
            <a:r>
              <a:rPr lang="en-US" dirty="0"/>
              <a:t>But it’s just a summary—the real meaning is the ontology.</a:t>
            </a:r>
          </a:p>
          <a:p>
            <a:r>
              <a:rPr lang="en-US" dirty="0"/>
              <a:t>There’s no point in trying to summarize the commitments before we’ve made them</a:t>
            </a:r>
          </a:p>
          <a:p>
            <a:r>
              <a:rPr lang="en-US" dirty="0"/>
              <a:t>So let’s get on with building ontologies.</a:t>
            </a:r>
          </a:p>
        </p:txBody>
      </p:sp>
      <p:sp>
        <p:nvSpPr>
          <p:cNvPr id="4" name="Date Placeholder 3">
            <a:extLst>
              <a:ext uri="{FF2B5EF4-FFF2-40B4-BE49-F238E27FC236}">
                <a16:creationId xmlns:a16="http://schemas.microsoft.com/office/drawing/2014/main" id="{0F9C3077-033A-DC45-BA72-BCEDC8CC735B}"/>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C3D60B7A-392C-F046-B75A-B24CD2CB3FAB}"/>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80806BE9-3DFA-DF46-A469-84BF7B8C340C}"/>
              </a:ext>
            </a:extLst>
          </p:cNvPr>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369544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dissolv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dissolv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dissolv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dissolv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31632-CB52-854C-B514-F0A909744C64}"/>
              </a:ext>
            </a:extLst>
          </p:cNvPr>
          <p:cNvSpPr>
            <a:spLocks noGrp="1"/>
          </p:cNvSpPr>
          <p:nvPr>
            <p:ph type="title"/>
          </p:nvPr>
        </p:nvSpPr>
        <p:spPr/>
        <p:txBody>
          <a:bodyPr/>
          <a:lstStyle/>
          <a:p>
            <a:r>
              <a:rPr lang="en-US" dirty="0"/>
              <a:t>Overview/</a:t>
            </a:r>
            <a:br>
              <a:rPr lang="en-US" dirty="0"/>
            </a:br>
            <a:r>
              <a:rPr lang="en-US" dirty="0"/>
              <a:t>Background</a:t>
            </a:r>
          </a:p>
        </p:txBody>
      </p:sp>
      <p:sp>
        <p:nvSpPr>
          <p:cNvPr id="3" name="Content Placeholder 2">
            <a:extLst>
              <a:ext uri="{FF2B5EF4-FFF2-40B4-BE49-F238E27FC236}">
                <a16:creationId xmlns:a16="http://schemas.microsoft.com/office/drawing/2014/main" id="{40E30136-E74B-194D-BDEA-9F0699079AA5}"/>
              </a:ext>
            </a:extLst>
          </p:cNvPr>
          <p:cNvSpPr>
            <a:spLocks noGrp="1"/>
          </p:cNvSpPr>
          <p:nvPr>
            <p:ph idx="1"/>
          </p:nvPr>
        </p:nvSpPr>
        <p:spPr/>
        <p:txBody>
          <a:bodyPr/>
          <a:lstStyle/>
          <a:p>
            <a:r>
              <a:rPr lang="en-US" dirty="0"/>
              <a:t>I was asked to speak on “taxonomies and ontologies for development of lexicon”.</a:t>
            </a:r>
          </a:p>
          <a:p>
            <a:r>
              <a:rPr lang="en-US" dirty="0"/>
              <a:t>Doesn’t exactly sizzle, does it?</a:t>
            </a:r>
          </a:p>
          <a:p>
            <a:r>
              <a:rPr lang="en-US" dirty="0"/>
              <a:t>After a little thought, however, I like this title.</a:t>
            </a:r>
          </a:p>
          <a:p>
            <a:r>
              <a:rPr lang="en-US" dirty="0"/>
              <a:t>The best way to construct a lexicon is to construct an ontology,</a:t>
            </a:r>
          </a:p>
          <a:p>
            <a:pPr lvl="1"/>
            <a:r>
              <a:rPr lang="en-US" dirty="0"/>
              <a:t>as I shall attempt to demonstrate,</a:t>
            </a:r>
          </a:p>
          <a:p>
            <a:pPr lvl="1"/>
            <a:r>
              <a:rPr lang="en-US" dirty="0"/>
              <a:t>even though it may seem backwards.</a:t>
            </a:r>
          </a:p>
          <a:p>
            <a:r>
              <a:rPr lang="en-US" dirty="0"/>
              <a:t>And to make it fun, I’m calling it…</a:t>
            </a:r>
          </a:p>
        </p:txBody>
      </p:sp>
      <p:sp>
        <p:nvSpPr>
          <p:cNvPr id="4" name="Date Placeholder 3">
            <a:extLst>
              <a:ext uri="{FF2B5EF4-FFF2-40B4-BE49-F238E27FC236}">
                <a16:creationId xmlns:a16="http://schemas.microsoft.com/office/drawing/2014/main" id="{33F276ED-4D59-A44A-B15D-FBE9750C0659}"/>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68A17864-752F-3F42-BE27-2A960E963366}"/>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4D39F087-391C-F348-95FD-179CE0D5D716}"/>
              </a:ext>
            </a:extLst>
          </p:cNvPr>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413548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BAC83-D5B1-7B40-A584-9982507583E0}"/>
              </a:ext>
            </a:extLst>
          </p:cNvPr>
          <p:cNvSpPr>
            <a:spLocks noGrp="1"/>
          </p:cNvSpPr>
          <p:nvPr>
            <p:ph type="title"/>
          </p:nvPr>
        </p:nvSpPr>
        <p:spPr/>
        <p:txBody>
          <a:bodyPr/>
          <a:lstStyle/>
          <a:p>
            <a:r>
              <a:rPr lang="en-US" dirty="0"/>
              <a:t>Questions?</a:t>
            </a:r>
          </a:p>
        </p:txBody>
      </p:sp>
      <p:sp>
        <p:nvSpPr>
          <p:cNvPr id="3" name="Text Placeholder 2">
            <a:extLst>
              <a:ext uri="{FF2B5EF4-FFF2-40B4-BE49-F238E27FC236}">
                <a16:creationId xmlns:a16="http://schemas.microsoft.com/office/drawing/2014/main" id="{8E2F0C67-A7AD-BC4C-AE18-CE106080DB11}"/>
              </a:ext>
            </a:extLst>
          </p:cNvPr>
          <p:cNvSpPr>
            <a:spLocks noGrp="1"/>
          </p:cNvSpPr>
          <p:nvPr>
            <p:ph type="body" idx="1"/>
          </p:nvPr>
        </p:nvSpPr>
        <p:spPr/>
        <p:txBody>
          <a:bodyPr/>
          <a:lstStyle/>
          <a:p>
            <a:r>
              <a:rPr lang="en-US" dirty="0"/>
              <a:t>sjenkins@jpl.nasa.gov</a:t>
            </a:r>
          </a:p>
        </p:txBody>
      </p:sp>
      <p:sp>
        <p:nvSpPr>
          <p:cNvPr id="4" name="Date Placeholder 3">
            <a:extLst>
              <a:ext uri="{FF2B5EF4-FFF2-40B4-BE49-F238E27FC236}">
                <a16:creationId xmlns:a16="http://schemas.microsoft.com/office/drawing/2014/main" id="{A25EBA52-CBBF-724E-AF79-D9E44FEBEC5F}"/>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CFE57410-792A-7944-AA61-FC73D66FF27B}"/>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2F09346C-2214-D14B-96A6-FA94AFFF2678}"/>
              </a:ext>
            </a:extLst>
          </p:cNvPr>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1133960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F7106-C923-554A-A844-1A9B7E1BB42C}"/>
              </a:ext>
            </a:extLst>
          </p:cNvPr>
          <p:cNvSpPr>
            <a:spLocks noGrp="1"/>
          </p:cNvSpPr>
          <p:nvPr>
            <p:ph type="title"/>
          </p:nvPr>
        </p:nvSpPr>
        <p:spPr/>
        <p:txBody>
          <a:bodyPr/>
          <a:lstStyle/>
          <a:p>
            <a:r>
              <a:rPr lang="en-US" dirty="0"/>
              <a:t>Ontology Advice from Dead Philosophers</a:t>
            </a:r>
          </a:p>
        </p:txBody>
      </p:sp>
      <p:sp>
        <p:nvSpPr>
          <p:cNvPr id="3" name="Text Placeholder 2">
            <a:extLst>
              <a:ext uri="{FF2B5EF4-FFF2-40B4-BE49-F238E27FC236}">
                <a16:creationId xmlns:a16="http://schemas.microsoft.com/office/drawing/2014/main" id="{E25A2FA7-836E-B64A-B403-511DB3CFA7F6}"/>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D45D337E-DBA0-934A-ADF6-021400570A21}"/>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4DCC7A6D-85BE-E547-A107-B3CA4F2602ED}"/>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C264E44C-F533-0E46-84F1-E38E851F77E5}"/>
              </a:ext>
            </a:extLst>
          </p:cNvPr>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3093150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74D74A-A02F-224E-AD9D-736B31D84C0B}"/>
              </a:ext>
            </a:extLst>
          </p:cNvPr>
          <p:cNvSpPr>
            <a:spLocks noGrp="1"/>
          </p:cNvSpPr>
          <p:nvPr>
            <p:ph type="title"/>
          </p:nvPr>
        </p:nvSpPr>
        <p:spPr/>
        <p:txBody>
          <a:bodyPr/>
          <a:lstStyle/>
          <a:p>
            <a:r>
              <a:rPr lang="en-US" dirty="0"/>
              <a:t>Who Said It?</a:t>
            </a:r>
          </a:p>
        </p:txBody>
      </p:sp>
      <p:sp>
        <p:nvSpPr>
          <p:cNvPr id="5" name="Content Placeholder 4">
            <a:extLst>
              <a:ext uri="{FF2B5EF4-FFF2-40B4-BE49-F238E27FC236}">
                <a16:creationId xmlns:a16="http://schemas.microsoft.com/office/drawing/2014/main" id="{E2CA9625-6E14-CF47-8352-DB37850C5DC3}"/>
              </a:ext>
            </a:extLst>
          </p:cNvPr>
          <p:cNvSpPr>
            <a:spLocks noGrp="1"/>
          </p:cNvSpPr>
          <p:nvPr>
            <p:ph idx="1"/>
          </p:nvPr>
        </p:nvSpPr>
        <p:spPr>
          <a:xfrm>
            <a:off x="3869268" y="864108"/>
            <a:ext cx="7315200" cy="3812064"/>
          </a:xfrm>
        </p:spPr>
        <p:txBody>
          <a:bodyPr/>
          <a:lstStyle/>
          <a:p>
            <a:pPr marL="0" indent="0">
              <a:buNone/>
            </a:pPr>
            <a:r>
              <a:rPr lang="en-US" dirty="0"/>
              <a:t>“A preliminary conception, indefinite but comprehensive, is needful as an introduction to a definite conception. A complex idea is not communicable directly, by giving one after another their component parts in their finished forms; since if no outline pre-exists in the mind of the recipient those component parts will not be rightly combined. Much labor has to be gone through which would have been saved had a general notion, however cloudy, been conveyed before the distinct and detailed delineation was commenced.”</a:t>
            </a:r>
          </a:p>
          <a:p>
            <a:pPr marL="0" indent="0">
              <a:buNone/>
            </a:pPr>
            <a:endParaRPr lang="en-US" i="1" dirty="0"/>
          </a:p>
        </p:txBody>
      </p:sp>
      <p:pic>
        <p:nvPicPr>
          <p:cNvPr id="1028" name="Picture 4" descr="Image result for herbert spencer">
            <a:extLst>
              <a:ext uri="{FF2B5EF4-FFF2-40B4-BE49-F238E27FC236}">
                <a16:creationId xmlns:a16="http://schemas.microsoft.com/office/drawing/2014/main" id="{EE5F20F1-7F5D-E749-A12B-8DCAE4DCC3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8467" y="3686123"/>
            <a:ext cx="2120632" cy="258935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033B8BC-4AC6-254F-A6DA-285ABD89679D}"/>
              </a:ext>
            </a:extLst>
          </p:cNvPr>
          <p:cNvSpPr txBox="1"/>
          <p:nvPr/>
        </p:nvSpPr>
        <p:spPr>
          <a:xfrm>
            <a:off x="3869268" y="4491990"/>
            <a:ext cx="4771812" cy="1477328"/>
          </a:xfrm>
          <a:prstGeom prst="rect">
            <a:avLst/>
          </a:prstGeom>
          <a:noFill/>
        </p:spPr>
        <p:txBody>
          <a:bodyPr wrap="square" rtlCol="0">
            <a:spAutoFit/>
          </a:bodyPr>
          <a:lstStyle/>
          <a:p>
            <a:r>
              <a:rPr lang="en-US" dirty="0">
                <a:solidFill>
                  <a:schemeClr val="tx1">
                    <a:lumMod val="65000"/>
                    <a:lumOff val="35000"/>
                  </a:schemeClr>
                </a:solidFill>
              </a:rPr>
              <a:t>Herbert Spencer, English philosopher, biologist, anthropologist, sociologist, and prominent classical liberal political theorist</a:t>
            </a:r>
          </a:p>
          <a:p>
            <a:endParaRPr lang="en-US" dirty="0">
              <a:solidFill>
                <a:schemeClr val="tx1">
                  <a:lumMod val="65000"/>
                  <a:lumOff val="35000"/>
                </a:schemeClr>
              </a:solidFill>
            </a:endParaRPr>
          </a:p>
          <a:p>
            <a:r>
              <a:rPr lang="en-US" i="1" dirty="0">
                <a:solidFill>
                  <a:schemeClr val="tx1">
                    <a:lumMod val="65000"/>
                    <a:lumOff val="35000"/>
                  </a:schemeClr>
                </a:solidFill>
              </a:rPr>
              <a:t>First Principles</a:t>
            </a:r>
            <a:r>
              <a:rPr lang="en-US" dirty="0">
                <a:solidFill>
                  <a:schemeClr val="tx1">
                    <a:lumMod val="65000"/>
                    <a:lumOff val="35000"/>
                  </a:schemeClr>
                </a:solidFill>
              </a:rPr>
              <a:t>, 1867</a:t>
            </a:r>
            <a:endParaRPr lang="en-US" i="1" dirty="0">
              <a:solidFill>
                <a:schemeClr val="tx1">
                  <a:lumMod val="65000"/>
                  <a:lumOff val="35000"/>
                </a:schemeClr>
              </a:solidFill>
            </a:endParaRPr>
          </a:p>
        </p:txBody>
      </p:sp>
      <p:sp>
        <p:nvSpPr>
          <p:cNvPr id="8" name="Date Placeholder 7">
            <a:extLst>
              <a:ext uri="{FF2B5EF4-FFF2-40B4-BE49-F238E27FC236}">
                <a16:creationId xmlns:a16="http://schemas.microsoft.com/office/drawing/2014/main" id="{269CDDD2-25EC-AD40-BC8F-CC220C34788F}"/>
              </a:ext>
            </a:extLst>
          </p:cNvPr>
          <p:cNvSpPr>
            <a:spLocks noGrp="1"/>
          </p:cNvSpPr>
          <p:nvPr>
            <p:ph type="dt" sz="half" idx="10"/>
          </p:nvPr>
        </p:nvSpPr>
        <p:spPr/>
        <p:txBody>
          <a:bodyPr/>
          <a:lstStyle/>
          <a:p>
            <a:r>
              <a:rPr lang="en-US"/>
              <a:t>2018-07-09</a:t>
            </a:r>
            <a:endParaRPr lang="en-US" dirty="0"/>
          </a:p>
        </p:txBody>
      </p:sp>
      <p:sp>
        <p:nvSpPr>
          <p:cNvPr id="9" name="Footer Placeholder 8">
            <a:extLst>
              <a:ext uri="{FF2B5EF4-FFF2-40B4-BE49-F238E27FC236}">
                <a16:creationId xmlns:a16="http://schemas.microsoft.com/office/drawing/2014/main" id="{2A964E5E-4046-9142-AE05-EFFA2662CFF6}"/>
              </a:ext>
            </a:extLst>
          </p:cNvPr>
          <p:cNvSpPr>
            <a:spLocks noGrp="1"/>
          </p:cNvSpPr>
          <p:nvPr>
            <p:ph type="ftr" sz="quarter" idx="11"/>
          </p:nvPr>
        </p:nvSpPr>
        <p:spPr/>
        <p:txBody>
          <a:bodyPr/>
          <a:lstStyle/>
          <a:p>
            <a:r>
              <a:rPr lang="en-US"/>
              <a:t>DEIXWG Inaugural Meeting</a:t>
            </a:r>
            <a:endParaRPr lang="en-US" dirty="0"/>
          </a:p>
        </p:txBody>
      </p:sp>
      <p:sp>
        <p:nvSpPr>
          <p:cNvPr id="10" name="Slide Number Placeholder 9">
            <a:extLst>
              <a:ext uri="{FF2B5EF4-FFF2-40B4-BE49-F238E27FC236}">
                <a16:creationId xmlns:a16="http://schemas.microsoft.com/office/drawing/2014/main" id="{DB2C2467-3E5C-934B-8683-9681C620EF6F}"/>
              </a:ext>
            </a:extLst>
          </p:cNvPr>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3198326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028"/>
                                        </p:tgtEl>
                                        <p:attrNameLst>
                                          <p:attrName>style.visibility</p:attrName>
                                        </p:attrNameLst>
                                      </p:cBhvr>
                                      <p:to>
                                        <p:strVal val="visible"/>
                                      </p:to>
                                    </p:set>
                                    <p:animEffect transition="in" filter="dissolve">
                                      <p:cBhvr>
                                        <p:cTn id="12" dur="500"/>
                                        <p:tgtEl>
                                          <p:spTgt spid="102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C30AB-5E94-9B48-AB23-81D256A8BF62}"/>
              </a:ext>
            </a:extLst>
          </p:cNvPr>
          <p:cNvSpPr>
            <a:spLocks noGrp="1"/>
          </p:cNvSpPr>
          <p:nvPr>
            <p:ph type="title"/>
          </p:nvPr>
        </p:nvSpPr>
        <p:spPr/>
        <p:txBody>
          <a:bodyPr/>
          <a:lstStyle/>
          <a:p>
            <a:r>
              <a:rPr lang="en-US" dirty="0"/>
              <a:t>The Takeaway</a:t>
            </a:r>
          </a:p>
        </p:txBody>
      </p:sp>
      <p:sp>
        <p:nvSpPr>
          <p:cNvPr id="3" name="Content Placeholder 2">
            <a:extLst>
              <a:ext uri="{FF2B5EF4-FFF2-40B4-BE49-F238E27FC236}">
                <a16:creationId xmlns:a16="http://schemas.microsoft.com/office/drawing/2014/main" id="{BCF723B1-221D-E04E-A877-5938A325034D}"/>
              </a:ext>
            </a:extLst>
          </p:cNvPr>
          <p:cNvSpPr>
            <a:spLocks noGrp="1"/>
          </p:cNvSpPr>
          <p:nvPr>
            <p:ph idx="1"/>
          </p:nvPr>
        </p:nvSpPr>
        <p:spPr/>
        <p:txBody>
          <a:bodyPr/>
          <a:lstStyle/>
          <a:p>
            <a:r>
              <a:rPr lang="en-US" dirty="0"/>
              <a:t>We should not begin by attempting to define words precisely.</a:t>
            </a:r>
          </a:p>
          <a:p>
            <a:r>
              <a:rPr lang="en-US" dirty="0"/>
              <a:t>We need to develop </a:t>
            </a:r>
            <a:r>
              <a:rPr lang="en-US" i="1" dirty="0"/>
              <a:t>ideas</a:t>
            </a:r>
            <a:r>
              <a:rPr lang="en-US" dirty="0"/>
              <a:t> first.</a:t>
            </a:r>
          </a:p>
          <a:p>
            <a:r>
              <a:rPr lang="en-US" dirty="0"/>
              <a:t>Complex ideas require successive refinement after examination from multiple points of view.</a:t>
            </a:r>
          </a:p>
          <a:p>
            <a:r>
              <a:rPr lang="en-US" dirty="0"/>
              <a:t>But don’t we need definitions?</a:t>
            </a:r>
          </a:p>
        </p:txBody>
      </p:sp>
      <p:sp>
        <p:nvSpPr>
          <p:cNvPr id="4" name="Date Placeholder 3">
            <a:extLst>
              <a:ext uri="{FF2B5EF4-FFF2-40B4-BE49-F238E27FC236}">
                <a16:creationId xmlns:a16="http://schemas.microsoft.com/office/drawing/2014/main" id="{27D7C304-D976-4542-8001-A8D8F1D81417}"/>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9E1A0615-3BE5-3A48-A25A-18DD45BA903B}"/>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374D5737-FE71-0549-A4B6-219A8ECDFD26}"/>
              </a:ext>
            </a:extLst>
          </p:cNvPr>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1258003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4">
            <a:extLst>
              <a:ext uri="{FF2B5EF4-FFF2-40B4-BE49-F238E27FC236}">
                <a16:creationId xmlns:a16="http://schemas.microsoft.com/office/drawing/2014/main" id="{DE7F71F0-CC83-8E43-8D0E-44CCD435242F}"/>
              </a:ext>
            </a:extLst>
          </p:cNvPr>
          <p:cNvSpPr txBox="1">
            <a:spLocks/>
          </p:cNvSpPr>
          <p:nvPr/>
        </p:nvSpPr>
        <p:spPr>
          <a:xfrm>
            <a:off x="4021668" y="675132"/>
            <a:ext cx="7315200" cy="3320110"/>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buFont typeface="Wingdings 2" pitchFamily="18" charset="2"/>
              <a:buNone/>
            </a:pPr>
            <a:r>
              <a:rPr lang="en-US" dirty="0"/>
              <a:t>“[A] definition cannot establish the meaning of a term any more than a logical derivation can establish the truth of a statement; both can only shift this problem back. The derivation shifts the problem of truth back to the premises, the definition shifts the problem of meaning back to the defining terms (i.e., the terms that make the defining formula). But these, for many reasons, are likely to be just as vague and confusing as the terms we started with; and in any case, we should have to go on to define them in turn; which leads to new terms which too must be defined. And so on, to infinity. One sees that the demand that all our terms should be defined is just as untenable as the demand that all our statements should be proved.”</a:t>
            </a:r>
            <a:endParaRPr lang="en-US" i="1" dirty="0"/>
          </a:p>
        </p:txBody>
      </p:sp>
      <p:sp>
        <p:nvSpPr>
          <p:cNvPr id="4" name="Title 3">
            <a:extLst>
              <a:ext uri="{FF2B5EF4-FFF2-40B4-BE49-F238E27FC236}">
                <a16:creationId xmlns:a16="http://schemas.microsoft.com/office/drawing/2014/main" id="{5274D74A-A02F-224E-AD9D-736B31D84C0B}"/>
              </a:ext>
            </a:extLst>
          </p:cNvPr>
          <p:cNvSpPr>
            <a:spLocks noGrp="1"/>
          </p:cNvSpPr>
          <p:nvPr>
            <p:ph type="title"/>
          </p:nvPr>
        </p:nvSpPr>
        <p:spPr/>
        <p:txBody>
          <a:bodyPr/>
          <a:lstStyle/>
          <a:p>
            <a:r>
              <a:rPr lang="en-US" dirty="0"/>
              <a:t>Who Said It?</a:t>
            </a:r>
          </a:p>
        </p:txBody>
      </p:sp>
      <p:sp>
        <p:nvSpPr>
          <p:cNvPr id="5" name="Content Placeholder 4">
            <a:extLst>
              <a:ext uri="{FF2B5EF4-FFF2-40B4-BE49-F238E27FC236}">
                <a16:creationId xmlns:a16="http://schemas.microsoft.com/office/drawing/2014/main" id="{E2CA9625-6E14-CF47-8352-DB37850C5DC3}"/>
              </a:ext>
            </a:extLst>
          </p:cNvPr>
          <p:cNvSpPr>
            <a:spLocks noGrp="1"/>
          </p:cNvSpPr>
          <p:nvPr>
            <p:ph idx="1"/>
          </p:nvPr>
        </p:nvSpPr>
        <p:spPr>
          <a:xfrm>
            <a:off x="3869268" y="864108"/>
            <a:ext cx="7315200" cy="3320110"/>
          </a:xfrm>
        </p:spPr>
        <p:txBody>
          <a:bodyPr/>
          <a:lstStyle/>
          <a:p>
            <a:pPr marL="0" indent="0">
              <a:buNone/>
            </a:pPr>
            <a:r>
              <a:rPr lang="en-US" dirty="0"/>
              <a:t>“While we may say that the essentialist interpretation reads a definition 'normally', that is to say, from </a:t>
            </a:r>
            <a:r>
              <a:rPr lang="en-US" i="1" dirty="0"/>
              <a:t>the left to the right</a:t>
            </a:r>
            <a:r>
              <a:rPr lang="en-US" dirty="0"/>
              <a:t>, we can say that a </a:t>
            </a:r>
            <a:r>
              <a:rPr lang="en-US" i="1" dirty="0"/>
              <a:t>definition</a:t>
            </a:r>
            <a:r>
              <a:rPr lang="en-US" dirty="0"/>
              <a:t>, as it is </a:t>
            </a:r>
            <a:r>
              <a:rPr lang="en-US" i="1" dirty="0"/>
              <a:t>normally used in modern science, must be read back to front, or from the right to the left</a:t>
            </a:r>
            <a:r>
              <a:rPr lang="en-US" dirty="0"/>
              <a:t>; for it starts with the defining formula, and asks for a short label for it. Thus the scientific view of the definition 'A puppy is a young dog' would be that it is an answer to the question '</a:t>
            </a:r>
            <a:r>
              <a:rPr lang="en-US" i="1" dirty="0"/>
              <a:t>What shall we call</a:t>
            </a:r>
            <a:r>
              <a:rPr lang="en-US" dirty="0"/>
              <a:t> a young dog?' rather than an answer to the question '</a:t>
            </a:r>
            <a:r>
              <a:rPr lang="en-US" i="1" dirty="0"/>
              <a:t>What is</a:t>
            </a:r>
            <a:r>
              <a:rPr lang="en-US" dirty="0"/>
              <a:t> a puppy?’”</a:t>
            </a:r>
          </a:p>
          <a:p>
            <a:pPr marL="0" indent="0">
              <a:buNone/>
            </a:pPr>
            <a:endParaRPr lang="en-US" i="1" dirty="0"/>
          </a:p>
        </p:txBody>
      </p:sp>
      <p:sp>
        <p:nvSpPr>
          <p:cNvPr id="6" name="TextBox 5">
            <a:extLst>
              <a:ext uri="{FF2B5EF4-FFF2-40B4-BE49-F238E27FC236}">
                <a16:creationId xmlns:a16="http://schemas.microsoft.com/office/drawing/2014/main" id="{0033B8BC-4AC6-254F-A6DA-285ABD89679D}"/>
              </a:ext>
            </a:extLst>
          </p:cNvPr>
          <p:cNvSpPr txBox="1"/>
          <p:nvPr/>
        </p:nvSpPr>
        <p:spPr>
          <a:xfrm>
            <a:off x="3869268" y="4491990"/>
            <a:ext cx="4406631" cy="1754326"/>
          </a:xfrm>
          <a:prstGeom prst="rect">
            <a:avLst/>
          </a:prstGeom>
          <a:noFill/>
        </p:spPr>
        <p:txBody>
          <a:bodyPr wrap="square" rtlCol="0">
            <a:spAutoFit/>
          </a:bodyPr>
          <a:lstStyle/>
          <a:p>
            <a:r>
              <a:rPr lang="en-US" dirty="0">
                <a:solidFill>
                  <a:schemeClr val="tx1">
                    <a:lumMod val="65000"/>
                    <a:lumOff val="35000"/>
                  </a:schemeClr>
                </a:solidFill>
              </a:rPr>
              <a:t>Karl Popper, Austrian-British philosopher and professor, generally regarded as one of the 20th century's greatest philosophers of science</a:t>
            </a:r>
          </a:p>
          <a:p>
            <a:endParaRPr lang="en-US" dirty="0">
              <a:solidFill>
                <a:schemeClr val="tx1">
                  <a:lumMod val="65000"/>
                  <a:lumOff val="35000"/>
                </a:schemeClr>
              </a:solidFill>
            </a:endParaRPr>
          </a:p>
          <a:p>
            <a:r>
              <a:rPr lang="en-US" i="1" dirty="0">
                <a:solidFill>
                  <a:schemeClr val="tx1">
                    <a:lumMod val="65000"/>
                    <a:lumOff val="35000"/>
                  </a:schemeClr>
                </a:solidFill>
              </a:rPr>
              <a:t>Two Kinds of Definitions</a:t>
            </a:r>
            <a:r>
              <a:rPr lang="en-US" dirty="0">
                <a:solidFill>
                  <a:schemeClr val="tx1">
                    <a:lumMod val="65000"/>
                    <a:lumOff val="35000"/>
                  </a:schemeClr>
                </a:solidFill>
              </a:rPr>
              <a:t>, 1945</a:t>
            </a:r>
            <a:endParaRPr lang="en-US" i="1" dirty="0">
              <a:solidFill>
                <a:schemeClr val="tx1">
                  <a:lumMod val="65000"/>
                  <a:lumOff val="35000"/>
                </a:schemeClr>
              </a:solidFill>
            </a:endParaRPr>
          </a:p>
        </p:txBody>
      </p:sp>
      <p:pic>
        <p:nvPicPr>
          <p:cNvPr id="2050" name="Picture 2" descr="Image result for karl popper">
            <a:extLst>
              <a:ext uri="{FF2B5EF4-FFF2-40B4-BE49-F238E27FC236}">
                <a16:creationId xmlns:a16="http://schemas.microsoft.com/office/drawing/2014/main" id="{79AC5363-C704-9642-AB06-652F2F1F51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73799" y="4184217"/>
            <a:ext cx="3141974" cy="2092874"/>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C1018644-79A7-554E-9D3E-BEAD1EEDF482}"/>
              </a:ext>
            </a:extLst>
          </p:cNvPr>
          <p:cNvSpPr>
            <a:spLocks noGrp="1"/>
          </p:cNvSpPr>
          <p:nvPr>
            <p:ph type="dt" sz="half" idx="10"/>
          </p:nvPr>
        </p:nvSpPr>
        <p:spPr/>
        <p:txBody>
          <a:bodyPr/>
          <a:lstStyle/>
          <a:p>
            <a:r>
              <a:rPr lang="en-US"/>
              <a:t>2018-07-09</a:t>
            </a:r>
            <a:endParaRPr lang="en-US" dirty="0"/>
          </a:p>
        </p:txBody>
      </p:sp>
      <p:sp>
        <p:nvSpPr>
          <p:cNvPr id="3" name="Footer Placeholder 2">
            <a:extLst>
              <a:ext uri="{FF2B5EF4-FFF2-40B4-BE49-F238E27FC236}">
                <a16:creationId xmlns:a16="http://schemas.microsoft.com/office/drawing/2014/main" id="{61C2307F-3D43-7646-848E-189EEE3044F3}"/>
              </a:ext>
            </a:extLst>
          </p:cNvPr>
          <p:cNvSpPr>
            <a:spLocks noGrp="1"/>
          </p:cNvSpPr>
          <p:nvPr>
            <p:ph type="ftr" sz="quarter" idx="11"/>
          </p:nvPr>
        </p:nvSpPr>
        <p:spPr/>
        <p:txBody>
          <a:bodyPr/>
          <a:lstStyle/>
          <a:p>
            <a:r>
              <a:rPr lang="en-US"/>
              <a:t>DEIXWG Inaugural Meeting</a:t>
            </a:r>
            <a:endParaRPr lang="en-US" dirty="0"/>
          </a:p>
        </p:txBody>
      </p:sp>
      <p:sp>
        <p:nvSpPr>
          <p:cNvPr id="7" name="Slide Number Placeholder 6">
            <a:extLst>
              <a:ext uri="{FF2B5EF4-FFF2-40B4-BE49-F238E27FC236}">
                <a16:creationId xmlns:a16="http://schemas.microsoft.com/office/drawing/2014/main" id="{95AE88E9-16F1-A141-809A-C96D693A1079}"/>
              </a:ext>
            </a:extLst>
          </p:cNvPr>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1605744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dissolve">
                                      <p:cBhvr>
                                        <p:cTn id="12" dur="500"/>
                                        <p:tgtEl>
                                          <p:spTgt spid="205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0" nodeType="clickEffect">
                                  <p:stCondLst>
                                    <p:cond delay="0"/>
                                  </p:stCondLst>
                                  <p:childTnLst>
                                    <p:animEffect transition="out" filter="dissolve">
                                      <p:cBhvr>
                                        <p:cTn id="21" dur="500"/>
                                        <p:tgtEl>
                                          <p:spTgt spid="5">
                                            <p:txEl>
                                              <p:pRg st="0" end="0"/>
                                            </p:txEl>
                                          </p:spTgt>
                                        </p:tgtEl>
                                      </p:cBhvr>
                                    </p:animEffect>
                                    <p:set>
                                      <p:cBhvr>
                                        <p:cTn id="22" dur="1" fill="hold">
                                          <p:stCondLst>
                                            <p:cond delay="499"/>
                                          </p:stCondLst>
                                        </p:cTn>
                                        <p:tgtEl>
                                          <p:spTgt spid="5">
                                            <p:txEl>
                                              <p:pRg st="0" end="0"/>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ssolv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build="p"/>
      <p:bldP spid="5" grpId="1" build="p"/>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C30AB-5E94-9B48-AB23-81D256A8BF62}"/>
              </a:ext>
            </a:extLst>
          </p:cNvPr>
          <p:cNvSpPr>
            <a:spLocks noGrp="1"/>
          </p:cNvSpPr>
          <p:nvPr>
            <p:ph type="title"/>
          </p:nvPr>
        </p:nvSpPr>
        <p:spPr/>
        <p:txBody>
          <a:bodyPr/>
          <a:lstStyle/>
          <a:p>
            <a:r>
              <a:rPr lang="en-US" dirty="0"/>
              <a:t>The Takeaway</a:t>
            </a:r>
          </a:p>
        </p:txBody>
      </p:sp>
      <p:sp>
        <p:nvSpPr>
          <p:cNvPr id="3" name="Content Placeholder 2">
            <a:extLst>
              <a:ext uri="{FF2B5EF4-FFF2-40B4-BE49-F238E27FC236}">
                <a16:creationId xmlns:a16="http://schemas.microsoft.com/office/drawing/2014/main" id="{BCF723B1-221D-E04E-A877-5938A325034D}"/>
              </a:ext>
            </a:extLst>
          </p:cNvPr>
          <p:cNvSpPr>
            <a:spLocks noGrp="1"/>
          </p:cNvSpPr>
          <p:nvPr>
            <p:ph idx="1"/>
          </p:nvPr>
        </p:nvSpPr>
        <p:spPr/>
        <p:txBody>
          <a:bodyPr/>
          <a:lstStyle/>
          <a:p>
            <a:r>
              <a:rPr lang="en-US" dirty="0"/>
              <a:t>An </a:t>
            </a:r>
            <a:r>
              <a:rPr lang="en-US" i="1" dirty="0"/>
              <a:t>essentialist</a:t>
            </a:r>
            <a:r>
              <a:rPr lang="en-US" dirty="0"/>
              <a:t> definition answers “What does this word mean?”</a:t>
            </a:r>
          </a:p>
          <a:p>
            <a:r>
              <a:rPr lang="en-US" dirty="0"/>
              <a:t>A </a:t>
            </a:r>
            <a:r>
              <a:rPr lang="en-US" i="1" dirty="0"/>
              <a:t>nominalist</a:t>
            </a:r>
            <a:r>
              <a:rPr lang="en-US" dirty="0"/>
              <a:t> definition answers “What shall we call this useful concept?”</a:t>
            </a:r>
          </a:p>
          <a:p>
            <a:r>
              <a:rPr lang="en-US" dirty="0"/>
              <a:t>All useful definitions in science are nominalist.</a:t>
            </a:r>
          </a:p>
          <a:p>
            <a:r>
              <a:rPr lang="en-US" dirty="0"/>
              <a:t>The utility of a concept depends on its </a:t>
            </a:r>
            <a:r>
              <a:rPr lang="en-US" i="1" dirty="0"/>
              <a:t>meaning</a:t>
            </a:r>
            <a:r>
              <a:rPr lang="en-US" dirty="0"/>
              <a:t>, not its definition.</a:t>
            </a:r>
          </a:p>
          <a:p>
            <a:r>
              <a:rPr lang="en-US" dirty="0"/>
              <a:t>Insisting on “defining one’s terms” is a bad way to start.</a:t>
            </a:r>
          </a:p>
          <a:p>
            <a:r>
              <a:rPr lang="en-US" dirty="0"/>
              <a:t>OK, but how do we find useful, meaningful concepts?</a:t>
            </a:r>
          </a:p>
        </p:txBody>
      </p:sp>
      <p:sp>
        <p:nvSpPr>
          <p:cNvPr id="4" name="Date Placeholder 3">
            <a:extLst>
              <a:ext uri="{FF2B5EF4-FFF2-40B4-BE49-F238E27FC236}">
                <a16:creationId xmlns:a16="http://schemas.microsoft.com/office/drawing/2014/main" id="{4925F6B1-0189-7C4B-B64A-910B68B9F241}"/>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660C45F8-0BC3-8C4A-A5D9-5D025FE6FE81}"/>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D5C1A8F0-35C8-0F4A-A48D-89F37C6F60C9}"/>
              </a:ext>
            </a:extLst>
          </p:cNvPr>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378750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74D74A-A02F-224E-AD9D-736B31D84C0B}"/>
              </a:ext>
            </a:extLst>
          </p:cNvPr>
          <p:cNvSpPr>
            <a:spLocks noGrp="1"/>
          </p:cNvSpPr>
          <p:nvPr>
            <p:ph type="title"/>
          </p:nvPr>
        </p:nvSpPr>
        <p:spPr/>
        <p:txBody>
          <a:bodyPr/>
          <a:lstStyle/>
          <a:p>
            <a:r>
              <a:rPr lang="en-US" dirty="0"/>
              <a:t>Who Said It?</a:t>
            </a:r>
          </a:p>
        </p:txBody>
      </p:sp>
      <p:sp>
        <p:nvSpPr>
          <p:cNvPr id="5" name="Content Placeholder 4">
            <a:extLst>
              <a:ext uri="{FF2B5EF4-FFF2-40B4-BE49-F238E27FC236}">
                <a16:creationId xmlns:a16="http://schemas.microsoft.com/office/drawing/2014/main" id="{E2CA9625-6E14-CF47-8352-DB37850C5DC3}"/>
              </a:ext>
            </a:extLst>
          </p:cNvPr>
          <p:cNvSpPr>
            <a:spLocks noGrp="1"/>
          </p:cNvSpPr>
          <p:nvPr>
            <p:ph idx="1"/>
          </p:nvPr>
        </p:nvSpPr>
        <p:spPr>
          <a:xfrm>
            <a:off x="3869268" y="864108"/>
            <a:ext cx="7315200" cy="3320110"/>
          </a:xfrm>
        </p:spPr>
        <p:txBody>
          <a:bodyPr/>
          <a:lstStyle/>
          <a:p>
            <a:pPr marL="0" indent="0">
              <a:buNone/>
            </a:pPr>
            <a:r>
              <a:rPr lang="en-US" dirty="0"/>
              <a:t>“It is important to realize that in physics today, we have no knowledge of what energy </a:t>
            </a:r>
            <a:r>
              <a:rPr lang="en-US" i="1" dirty="0"/>
              <a:t>is</a:t>
            </a:r>
            <a:r>
              <a:rPr lang="en-US" dirty="0"/>
              <a:t>. We do not have a picture that energy comes in little blobs of a definite amount. It is not that way. However, there are formulas for calculating some numerical quantity, and when we add it all together it gives "28"—always the same number. It is an abstract thing in that it does not tell us the mechanism or the </a:t>
            </a:r>
            <a:r>
              <a:rPr lang="en-US" i="1" dirty="0"/>
              <a:t>reasons</a:t>
            </a:r>
            <a:r>
              <a:rPr lang="en-US" dirty="0"/>
              <a:t> for the various formulas.”</a:t>
            </a:r>
            <a:endParaRPr lang="en-US" i="1" dirty="0"/>
          </a:p>
        </p:txBody>
      </p:sp>
      <p:sp>
        <p:nvSpPr>
          <p:cNvPr id="6" name="TextBox 5">
            <a:extLst>
              <a:ext uri="{FF2B5EF4-FFF2-40B4-BE49-F238E27FC236}">
                <a16:creationId xmlns:a16="http://schemas.microsoft.com/office/drawing/2014/main" id="{0033B8BC-4AC6-254F-A6DA-285ABD89679D}"/>
              </a:ext>
            </a:extLst>
          </p:cNvPr>
          <p:cNvSpPr txBox="1"/>
          <p:nvPr/>
        </p:nvSpPr>
        <p:spPr>
          <a:xfrm>
            <a:off x="3869268" y="4491990"/>
            <a:ext cx="4771812" cy="1200329"/>
          </a:xfrm>
          <a:prstGeom prst="rect">
            <a:avLst/>
          </a:prstGeom>
          <a:noFill/>
        </p:spPr>
        <p:txBody>
          <a:bodyPr wrap="square" rtlCol="0">
            <a:spAutoFit/>
          </a:bodyPr>
          <a:lstStyle/>
          <a:p>
            <a:r>
              <a:rPr lang="en-US" dirty="0">
                <a:solidFill>
                  <a:schemeClr val="tx1">
                    <a:lumMod val="65000"/>
                    <a:lumOff val="35000"/>
                  </a:schemeClr>
                </a:solidFill>
              </a:rPr>
              <a:t>Richard Feynman, American theoretical physicist, Nobel laureate</a:t>
            </a:r>
          </a:p>
          <a:p>
            <a:endParaRPr lang="en-US" dirty="0">
              <a:solidFill>
                <a:schemeClr val="tx1">
                  <a:lumMod val="65000"/>
                  <a:lumOff val="35000"/>
                </a:schemeClr>
              </a:solidFill>
            </a:endParaRPr>
          </a:p>
          <a:p>
            <a:r>
              <a:rPr lang="en-US" i="1" dirty="0">
                <a:solidFill>
                  <a:schemeClr val="tx1">
                    <a:lumMod val="65000"/>
                    <a:lumOff val="35000"/>
                  </a:schemeClr>
                </a:solidFill>
              </a:rPr>
              <a:t>Lectures on Physics</a:t>
            </a:r>
            <a:r>
              <a:rPr lang="en-US" dirty="0">
                <a:solidFill>
                  <a:schemeClr val="tx1">
                    <a:lumMod val="65000"/>
                    <a:lumOff val="35000"/>
                  </a:schemeClr>
                </a:solidFill>
              </a:rPr>
              <a:t>, 1960</a:t>
            </a:r>
            <a:endParaRPr lang="en-US" i="1" dirty="0">
              <a:solidFill>
                <a:schemeClr val="tx1">
                  <a:lumMod val="65000"/>
                  <a:lumOff val="35000"/>
                </a:schemeClr>
              </a:solidFill>
            </a:endParaRPr>
          </a:p>
        </p:txBody>
      </p:sp>
      <p:pic>
        <p:nvPicPr>
          <p:cNvPr id="7" name="Picture 2" descr="Image result for richard feynman">
            <a:extLst>
              <a:ext uri="{FF2B5EF4-FFF2-40B4-BE49-F238E27FC236}">
                <a16:creationId xmlns:a16="http://schemas.microsoft.com/office/drawing/2014/main" id="{B317D539-24AE-8644-9558-5413BA5AAD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5238" y="3763230"/>
            <a:ext cx="2012837" cy="2513863"/>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586155CE-66E5-C946-8526-B4160F7412C4}"/>
              </a:ext>
            </a:extLst>
          </p:cNvPr>
          <p:cNvSpPr>
            <a:spLocks noGrp="1"/>
          </p:cNvSpPr>
          <p:nvPr>
            <p:ph type="dt" sz="half" idx="10"/>
          </p:nvPr>
        </p:nvSpPr>
        <p:spPr/>
        <p:txBody>
          <a:bodyPr/>
          <a:lstStyle/>
          <a:p>
            <a:r>
              <a:rPr lang="en-US"/>
              <a:t>2018-07-09</a:t>
            </a:r>
            <a:endParaRPr lang="en-US" dirty="0"/>
          </a:p>
        </p:txBody>
      </p:sp>
      <p:sp>
        <p:nvSpPr>
          <p:cNvPr id="3" name="Footer Placeholder 2">
            <a:extLst>
              <a:ext uri="{FF2B5EF4-FFF2-40B4-BE49-F238E27FC236}">
                <a16:creationId xmlns:a16="http://schemas.microsoft.com/office/drawing/2014/main" id="{D7E917A6-EBED-CA40-8EB5-DD02A3025D9A}"/>
              </a:ext>
            </a:extLst>
          </p:cNvPr>
          <p:cNvSpPr>
            <a:spLocks noGrp="1"/>
          </p:cNvSpPr>
          <p:nvPr>
            <p:ph type="ftr" sz="quarter" idx="11"/>
          </p:nvPr>
        </p:nvSpPr>
        <p:spPr/>
        <p:txBody>
          <a:bodyPr/>
          <a:lstStyle/>
          <a:p>
            <a:r>
              <a:rPr lang="en-US"/>
              <a:t>DEIXWG Inaugural Meeting</a:t>
            </a:r>
            <a:endParaRPr lang="en-US" dirty="0"/>
          </a:p>
        </p:txBody>
      </p:sp>
      <p:sp>
        <p:nvSpPr>
          <p:cNvPr id="8" name="Slide Number Placeholder 7">
            <a:extLst>
              <a:ext uri="{FF2B5EF4-FFF2-40B4-BE49-F238E27FC236}">
                <a16:creationId xmlns:a16="http://schemas.microsoft.com/office/drawing/2014/main" id="{D81400F8-D266-BE4E-982B-2AF6EC3D1951}"/>
              </a:ext>
            </a:extLst>
          </p:cNvPr>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1615128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C30AB-5E94-9B48-AB23-81D256A8BF62}"/>
              </a:ext>
            </a:extLst>
          </p:cNvPr>
          <p:cNvSpPr>
            <a:spLocks noGrp="1"/>
          </p:cNvSpPr>
          <p:nvPr>
            <p:ph type="title"/>
          </p:nvPr>
        </p:nvSpPr>
        <p:spPr/>
        <p:txBody>
          <a:bodyPr/>
          <a:lstStyle/>
          <a:p>
            <a:r>
              <a:rPr lang="en-US" dirty="0"/>
              <a:t>The Takeaway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CF723B1-221D-E04E-A877-5938A325034D}"/>
                  </a:ext>
                </a:extLst>
              </p:cNvPr>
              <p:cNvSpPr>
                <a:spLocks noGrp="1"/>
              </p:cNvSpPr>
              <p:nvPr>
                <p:ph idx="1"/>
              </p:nvPr>
            </p:nvSpPr>
            <p:spPr/>
            <p:txBody>
              <a:bodyPr/>
              <a:lstStyle/>
              <a:p>
                <a:r>
                  <a:rPr lang="en-US" dirty="0"/>
                  <a:t>When Feynman said “[W]e have no knowledge of what energy </a:t>
                </a:r>
                <a:r>
                  <a:rPr lang="en-US" i="1" dirty="0"/>
                  <a:t>is</a:t>
                </a:r>
                <a:r>
                  <a:rPr lang="en-US" dirty="0"/>
                  <a:t>” [his emphasis], he was rejecting the essentialist viewpoint.</a:t>
                </a:r>
              </a:p>
              <a:p>
                <a:pPr lvl="1"/>
                <a:r>
                  <a:rPr lang="en-US" i="1" dirty="0"/>
                  <a:t>esse</a:t>
                </a:r>
                <a:r>
                  <a:rPr lang="en-US" dirty="0"/>
                  <a:t> is Latin for “to be”</a:t>
                </a:r>
              </a:p>
              <a:p>
                <a:r>
                  <a:rPr lang="en-US" dirty="0"/>
                  <a:t>The important idea is the numerical quantity that appears to be conserved.</a:t>
                </a:r>
              </a:p>
              <a:p>
                <a:r>
                  <a:rPr lang="en-US" dirty="0"/>
                  <a:t>In this case, it’s </a:t>
                </a:r>
                <a14:m>
                  <m:oMath xmlns:m="http://schemas.openxmlformats.org/officeDocument/2006/math">
                    <m:r>
                      <a:rPr lang="en-US" b="0" i="1" smtClean="0">
                        <a:latin typeface="Cambria Math" panose="02040503050406030204" pitchFamily="18" charset="0"/>
                        <a:ea typeface="Cambria Math" panose="02040503050406030204" pitchFamily="18" charset="0"/>
                      </a:rPr>
                      <m:t>ℋ</m:t>
                    </m:r>
                    <m:r>
                      <a:rPr lang="en-US" b="0" i="0" smtClean="0">
                        <a:latin typeface="Cambria Math" panose="02040503050406030204" pitchFamily="18" charset="0"/>
                      </a:rPr>
                      <m:t>=</m:t>
                    </m:r>
                    <m:r>
                      <a:rPr lang="en-US" b="0" i="1" smtClean="0">
                        <a:latin typeface="Cambria Math" panose="02040503050406030204" pitchFamily="18" charset="0"/>
                      </a:rPr>
                      <m:t>𝑇</m:t>
                    </m:r>
                    <m:r>
                      <a:rPr lang="en-US" b="0" i="0" smtClean="0">
                        <a:latin typeface="Cambria Math" panose="02040503050406030204" pitchFamily="18" charset="0"/>
                      </a:rPr>
                      <m:t>+</m:t>
                    </m:r>
                    <m:r>
                      <a:rPr lang="en-US" b="0" i="1" smtClean="0">
                        <a:latin typeface="Cambria Math" panose="02040503050406030204" pitchFamily="18" charset="0"/>
                      </a:rPr>
                      <m:t>𝑉</m:t>
                    </m:r>
                  </m:oMath>
                </a14:m>
                <a:r>
                  <a:rPr lang="en-US" i="1" dirty="0"/>
                  <a:t>,</a:t>
                </a:r>
                <a:r>
                  <a:rPr lang="en-US" dirty="0"/>
                  <a:t> the so-called </a:t>
                </a:r>
                <a:r>
                  <a:rPr lang="en-US" i="1" dirty="0"/>
                  <a:t>total energy</a:t>
                </a:r>
                <a:r>
                  <a:rPr lang="en-US" dirty="0"/>
                  <a:t> of a system</a:t>
                </a:r>
                <a:r>
                  <a:rPr lang="en-US" i="1" dirty="0"/>
                  <a:t>.</a:t>
                </a:r>
              </a:p>
              <a:p>
                <a:r>
                  <a:rPr lang="en-US" dirty="0"/>
                  <a:t>The concept </a:t>
                </a:r>
                <a14:m>
                  <m:oMath xmlns:m="http://schemas.openxmlformats.org/officeDocument/2006/math">
                    <m:r>
                      <a:rPr lang="en-US" i="1">
                        <a:latin typeface="Cambria Math" panose="02040503050406030204" pitchFamily="18" charset="0"/>
                        <a:ea typeface="Cambria Math" panose="02040503050406030204" pitchFamily="18" charset="0"/>
                      </a:rPr>
                      <m:t>ℋ</m:t>
                    </m:r>
                    <m:r>
                      <a:rPr lang="en-US" i="1">
                        <a:latin typeface="Cambria Math" panose="02040503050406030204" pitchFamily="18" charset="0"/>
                        <a:ea typeface="Cambria Math" panose="02040503050406030204" pitchFamily="18" charset="0"/>
                      </a:rPr>
                      <m:t> </m:t>
                    </m:r>
                  </m:oMath>
                </a14:m>
                <a:r>
                  <a:rPr lang="en-US" dirty="0"/>
                  <a:t>is important </a:t>
                </a:r>
                <a:r>
                  <a:rPr lang="en-US" i="1" dirty="0"/>
                  <a:t>because </a:t>
                </a:r>
                <a14:m>
                  <m:oMath xmlns:m="http://schemas.openxmlformats.org/officeDocument/2006/math">
                    <m:r>
                      <a:rPr lang="en-US" i="1">
                        <a:latin typeface="Cambria Math" panose="02040503050406030204" pitchFamily="18" charset="0"/>
                      </a:rPr>
                      <m:t>𝑇</m:t>
                    </m:r>
                    <m:r>
                      <a:rPr lang="en-US">
                        <a:latin typeface="Cambria Math" panose="02040503050406030204" pitchFamily="18" charset="0"/>
                      </a:rPr>
                      <m:t>+</m:t>
                    </m:r>
                    <m:r>
                      <a:rPr lang="en-US" i="1">
                        <a:latin typeface="Cambria Math" panose="02040503050406030204" pitchFamily="18" charset="0"/>
                      </a:rPr>
                      <m:t>𝑉</m:t>
                    </m:r>
                    <m:r>
                      <a:rPr lang="en-US" i="1">
                        <a:latin typeface="Cambria Math" panose="02040503050406030204" pitchFamily="18" charset="0"/>
                      </a:rPr>
                      <m:t> </m:t>
                    </m:r>
                  </m:oMath>
                </a14:m>
                <a:r>
                  <a:rPr lang="en-US" i="1" dirty="0"/>
                  <a:t>is conserved</a:t>
                </a:r>
                <a:r>
                  <a:rPr lang="en-US" dirty="0"/>
                  <a:t>.</a:t>
                </a:r>
              </a:p>
              <a:p>
                <a:r>
                  <a:rPr lang="en-US" dirty="0"/>
                  <a:t>The key is to find the concepts that appear to be important.</a:t>
                </a:r>
              </a:p>
              <a:p>
                <a:r>
                  <a:rPr lang="en-US" dirty="0"/>
                  <a:t>That works for science, but are we doing science?</a:t>
                </a:r>
              </a:p>
            </p:txBody>
          </p:sp>
        </mc:Choice>
        <mc:Fallback xmlns="">
          <p:sp>
            <p:nvSpPr>
              <p:cNvPr id="3" name="Content Placeholder 2">
                <a:extLst>
                  <a:ext uri="{FF2B5EF4-FFF2-40B4-BE49-F238E27FC236}">
                    <a16:creationId xmlns:a16="http://schemas.microsoft.com/office/drawing/2014/main" id="{BCF723B1-221D-E04E-A877-5938A325034D}"/>
                  </a:ext>
                </a:extLst>
              </p:cNvPr>
              <p:cNvSpPr>
                <a:spLocks noGrp="1" noRot="1" noChangeAspect="1" noMove="1" noResize="1" noEditPoints="1" noAdjustHandles="1" noChangeArrowheads="1" noChangeShapeType="1" noTextEdit="1"/>
              </p:cNvSpPr>
              <p:nvPr>
                <p:ph idx="1"/>
              </p:nvPr>
            </p:nvSpPr>
            <p:spPr>
              <a:blipFill>
                <a:blip r:embed="rId2"/>
                <a:stretch>
                  <a:fillRect l="-693"/>
                </a:stretch>
              </a:blipFill>
            </p:spPr>
            <p:txBody>
              <a:bodyPr/>
              <a:lstStyle/>
              <a:p>
                <a:r>
                  <a:rPr lang="en-US">
                    <a:noFill/>
                  </a:rPr>
                  <a:t> </a:t>
                </a:r>
              </a:p>
            </p:txBody>
          </p:sp>
        </mc:Fallback>
      </mc:AlternateContent>
      <p:sp>
        <p:nvSpPr>
          <p:cNvPr id="4" name="Date Placeholder 3">
            <a:extLst>
              <a:ext uri="{FF2B5EF4-FFF2-40B4-BE49-F238E27FC236}">
                <a16:creationId xmlns:a16="http://schemas.microsoft.com/office/drawing/2014/main" id="{0AC38D79-D1D4-FF42-9211-900C218B9946}"/>
              </a:ext>
            </a:extLst>
          </p:cNvPr>
          <p:cNvSpPr>
            <a:spLocks noGrp="1"/>
          </p:cNvSpPr>
          <p:nvPr>
            <p:ph type="dt" sz="half" idx="10"/>
          </p:nvPr>
        </p:nvSpPr>
        <p:spPr/>
        <p:txBody>
          <a:bodyPr/>
          <a:lstStyle/>
          <a:p>
            <a:r>
              <a:rPr lang="en-US"/>
              <a:t>2018-07-09</a:t>
            </a:r>
            <a:endParaRPr lang="en-US" dirty="0"/>
          </a:p>
        </p:txBody>
      </p:sp>
      <p:sp>
        <p:nvSpPr>
          <p:cNvPr id="5" name="Footer Placeholder 4">
            <a:extLst>
              <a:ext uri="{FF2B5EF4-FFF2-40B4-BE49-F238E27FC236}">
                <a16:creationId xmlns:a16="http://schemas.microsoft.com/office/drawing/2014/main" id="{C9B6CCF9-4064-2543-96EC-B9D0AAF9FEBC}"/>
              </a:ext>
            </a:extLst>
          </p:cNvPr>
          <p:cNvSpPr>
            <a:spLocks noGrp="1"/>
          </p:cNvSpPr>
          <p:nvPr>
            <p:ph type="ftr" sz="quarter" idx="11"/>
          </p:nvPr>
        </p:nvSpPr>
        <p:spPr/>
        <p:txBody>
          <a:bodyPr/>
          <a:lstStyle/>
          <a:p>
            <a:r>
              <a:rPr lang="en-US"/>
              <a:t>DEIXWG Inaugural Meeting</a:t>
            </a:r>
            <a:endParaRPr lang="en-US" dirty="0"/>
          </a:p>
        </p:txBody>
      </p:sp>
      <p:sp>
        <p:nvSpPr>
          <p:cNvPr id="6" name="Slide Number Placeholder 5">
            <a:extLst>
              <a:ext uri="{FF2B5EF4-FFF2-40B4-BE49-F238E27FC236}">
                <a16:creationId xmlns:a16="http://schemas.microsoft.com/office/drawing/2014/main" id="{EC871453-B6C3-B348-B3EF-EB445D578DC6}"/>
              </a:ext>
            </a:extLst>
          </p:cNvPr>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1738406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1628</TotalTime>
  <Words>1759</Words>
  <Application>Microsoft Macintosh PowerPoint</Application>
  <PresentationFormat>Widescreen</PresentationFormat>
  <Paragraphs>183</Paragraphs>
  <Slides>20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Calibri</vt:lpstr>
      <vt:lpstr>Cambria Math</vt:lpstr>
      <vt:lpstr>Corbel</vt:lpstr>
      <vt:lpstr>Helvetica Neue</vt:lpstr>
      <vt:lpstr>Wingdings 2</vt:lpstr>
      <vt:lpstr>Frame</vt:lpstr>
      <vt:lpstr>Taxonomies and Ontologies for Development of Lexicon</vt:lpstr>
      <vt:lpstr>Overview/ Background</vt:lpstr>
      <vt:lpstr>Ontology Advice from Dead Philosophers</vt:lpstr>
      <vt:lpstr>Who Said It?</vt:lpstr>
      <vt:lpstr>The Takeaway</vt:lpstr>
      <vt:lpstr>Who Said It?</vt:lpstr>
      <vt:lpstr>The Takeaway</vt:lpstr>
      <vt:lpstr>Who Said It?</vt:lpstr>
      <vt:lpstr>The Takeaway</vt:lpstr>
      <vt:lpstr>Who Said It?</vt:lpstr>
      <vt:lpstr>Who Said It?</vt:lpstr>
      <vt:lpstr>The Takeaway</vt:lpstr>
      <vt:lpstr>Who Said It?</vt:lpstr>
      <vt:lpstr>The Takeaway</vt:lpstr>
      <vt:lpstr>A Quick Example</vt:lpstr>
      <vt:lpstr>A Requirement</vt:lpstr>
      <vt:lpstr>A Simple Requirement Pattern</vt:lpstr>
      <vt:lpstr>What Did We Just Do?</vt:lpstr>
      <vt:lpstr>Of Course There Will Be A Lexicon</vt:lpstr>
      <vt:lpstr>Questions?</vt:lpstr>
    </vt:vector>
  </TitlesOfParts>
  <Company/>
  <LinksUpToDate>false</LinksUpToDate>
  <SharedDoc>false</SharedDoc>
  <HyperlinksChanged>false</HyperlinksChanged>
  <AppVersion>16.0014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Jenkins</dc:creator>
  <cp:lastModifiedBy>Steven Jenkins</cp:lastModifiedBy>
  <cp:revision>61</cp:revision>
  <dcterms:created xsi:type="dcterms:W3CDTF">2018-07-01T21:13:56Z</dcterms:created>
  <dcterms:modified xsi:type="dcterms:W3CDTF">2018-07-09T17:57:55Z</dcterms:modified>
</cp:coreProperties>
</file>