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Lst>
  <p:sldIdLst>
    <p:sldId id="256" r:id="rId6"/>
    <p:sldId id="257" r:id="rId7"/>
    <p:sldId id="269" r:id="rId8"/>
    <p:sldId id="266" r:id="rId9"/>
    <p:sldId id="270" r:id="rId10"/>
    <p:sldId id="261" r:id="rId11"/>
    <p:sldId id="271" r:id="rId12"/>
    <p:sldId id="259"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C337A3-A9CB-4E0E-87B9-8D7E3A6EE93D}" v="31" dt="2019-10-07T18:07:09.7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0" autoAdjust="0"/>
    <p:restoredTop sz="94660"/>
  </p:normalViewPr>
  <p:slideViewPr>
    <p:cSldViewPr snapToGrid="0">
      <p:cViewPr varScale="1">
        <p:scale>
          <a:sx n="89" d="100"/>
          <a:sy n="89" d="100"/>
        </p:scale>
        <p:origin x="410" y="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10/7/2019</a:t>
            </a:fld>
            <a:endParaRPr lang="en-US"/>
          </a:p>
        </p:txBody>
      </p:sp>
    </p:spTree>
    <p:extLst>
      <p:ext uri="{BB962C8B-B14F-4D97-AF65-F5344CB8AC3E}">
        <p14:creationId xmlns:p14="http://schemas.microsoft.com/office/powerpoint/2010/main" val="216921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86042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90552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59297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10/7/2019</a:t>
            </a:fld>
            <a:endParaRPr lang="en-US"/>
          </a:p>
        </p:txBody>
      </p:sp>
    </p:spTree>
    <p:extLst>
      <p:ext uri="{BB962C8B-B14F-4D97-AF65-F5344CB8AC3E}">
        <p14:creationId xmlns:p14="http://schemas.microsoft.com/office/powerpoint/2010/main" val="3553598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978661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90433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38360455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10/7/2019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67844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10/7/2019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20154364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s-u/"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ng.com/search?q=authoritative&amp;FORM=AWRE"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nafems.org/about/technical-working-groups/systems_modeling/smstermsdefinitions/" TargetMode="Externa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914400" y="1719365"/>
            <a:ext cx="10363200" cy="1470025"/>
          </a:xfrm>
        </p:spPr>
        <p:txBody>
          <a:bodyPr/>
          <a:lstStyle/>
          <a:p>
            <a:r>
              <a:rPr lang="en-US" dirty="0"/>
              <a:t>SMSWG - </a:t>
            </a:r>
            <a:r>
              <a:rPr lang="en-US" i="1" dirty="0"/>
              <a:t>SMS Terms &amp; Definitions Committee (SMSTDC)</a:t>
            </a:r>
            <a:br>
              <a:rPr lang="en-US" i="1" dirty="0"/>
            </a:br>
            <a:r>
              <a:rPr lang="en-US" sz="2400" i="1" dirty="0"/>
              <a:t>Lead: Ed Ladzinski</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normAutofit/>
          </a:bodyPr>
          <a:lstStyle/>
          <a:p>
            <a:r>
              <a:rPr lang="en-US" dirty="0"/>
              <a:t>October 8, 2019</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764445" y="6505283"/>
            <a:ext cx="8461774" cy="261610"/>
          </a:xfrm>
          <a:prstGeom prst="rect">
            <a:avLst/>
          </a:prstGeom>
          <a:noFill/>
        </p:spPr>
        <p:txBody>
          <a:bodyPr wrap="square" rtlCol="0">
            <a:spAutoFit/>
          </a:bodyPr>
          <a:lstStyle/>
          <a:p>
            <a:r>
              <a:rPr lang="en-US" sz="1100"/>
              <a:t>*SMSWG – Terms &amp; Definitions: </a:t>
            </a:r>
            <a:r>
              <a:rPr lang="en-US" sz="1100">
                <a:hlinkClick r:id="rId3"/>
              </a:rPr>
              <a:t>https://www.nafems.org/about/technical-working-groups/systems_modeling/smstermsdefinitions/s-u/</a:t>
            </a:r>
            <a:endParaRPr lang="en-US" sz="1100"/>
          </a:p>
        </p:txBody>
      </p:sp>
    </p:spTree>
    <p:extLst>
      <p:ext uri="{BB962C8B-B14F-4D97-AF65-F5344CB8AC3E}">
        <p14:creationId xmlns:p14="http://schemas.microsoft.com/office/powerpoint/2010/main" val="19436702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F143-46E1-47F9-B02E-78CFC37E06A1}"/>
              </a:ext>
            </a:extLst>
          </p:cNvPr>
          <p:cNvSpPr>
            <a:spLocks noGrp="1"/>
          </p:cNvSpPr>
          <p:nvPr>
            <p:ph type="title"/>
          </p:nvPr>
        </p:nvSpPr>
        <p:spPr/>
        <p:txBody>
          <a:bodyPr/>
          <a:lstStyle/>
          <a:p>
            <a:r>
              <a:rPr lang="en-US"/>
              <a:t>Content</a:t>
            </a:r>
          </a:p>
        </p:txBody>
      </p:sp>
      <p:sp>
        <p:nvSpPr>
          <p:cNvPr id="3" name="Content Placeholder 2">
            <a:extLst>
              <a:ext uri="{FF2B5EF4-FFF2-40B4-BE49-F238E27FC236}">
                <a16:creationId xmlns:a16="http://schemas.microsoft.com/office/drawing/2014/main" id="{D8653D09-F4BB-479A-872B-8513C911EB07}"/>
              </a:ext>
            </a:extLst>
          </p:cNvPr>
          <p:cNvSpPr>
            <a:spLocks noGrp="1"/>
          </p:cNvSpPr>
          <p:nvPr>
            <p:ph idx="1"/>
          </p:nvPr>
        </p:nvSpPr>
        <p:spPr>
          <a:xfrm>
            <a:off x="609600" y="1417638"/>
            <a:ext cx="10972800" cy="4525963"/>
          </a:xfrm>
        </p:spPr>
        <p:txBody>
          <a:bodyPr/>
          <a:lstStyle/>
          <a:p>
            <a:r>
              <a:rPr lang="en-US" dirty="0"/>
              <a:t>Purpose</a:t>
            </a:r>
          </a:p>
          <a:p>
            <a:r>
              <a:rPr lang="en-US" dirty="0"/>
              <a:t>Members Update</a:t>
            </a:r>
          </a:p>
          <a:p>
            <a:pPr lvl="0"/>
            <a:r>
              <a:rPr lang="en-US" dirty="0"/>
              <a:t>Current Results</a:t>
            </a:r>
          </a:p>
          <a:p>
            <a:pPr lvl="0"/>
            <a:r>
              <a:rPr lang="en-US" dirty="0"/>
              <a:t>New T&amp;Ds in the Pipeline</a:t>
            </a:r>
          </a:p>
          <a:p>
            <a:pPr lvl="0"/>
            <a:r>
              <a:rPr lang="en-US" dirty="0"/>
              <a:t>Group Recommendations for Next Set</a:t>
            </a:r>
          </a:p>
          <a:p>
            <a:pPr lvl="0"/>
            <a:r>
              <a:rPr lang="en-US" dirty="0"/>
              <a:t>Where Does One Find the NAFEMS Site T-Ds </a:t>
            </a:r>
          </a:p>
          <a:p>
            <a:r>
              <a:rPr lang="en-US" dirty="0"/>
              <a:t>Additional Comments</a:t>
            </a:r>
          </a:p>
          <a:p>
            <a:endParaRPr lang="en-US" dirty="0"/>
          </a:p>
        </p:txBody>
      </p:sp>
    </p:spTree>
    <p:extLst>
      <p:ext uri="{BB962C8B-B14F-4D97-AF65-F5344CB8AC3E}">
        <p14:creationId xmlns:p14="http://schemas.microsoft.com/office/powerpoint/2010/main" val="1718622802"/>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A044A-D2E4-46AC-A185-5B2C67729CF4}"/>
              </a:ext>
            </a:extLst>
          </p:cNvPr>
          <p:cNvSpPr>
            <a:spLocks noGrp="1"/>
          </p:cNvSpPr>
          <p:nvPr>
            <p:ph type="title"/>
          </p:nvPr>
        </p:nvSpPr>
        <p:spPr/>
        <p:txBody>
          <a:bodyPr/>
          <a:lstStyle/>
          <a:p>
            <a:r>
              <a:rPr lang="en-US"/>
              <a:t>Purpose</a:t>
            </a:r>
          </a:p>
        </p:txBody>
      </p:sp>
      <p:sp>
        <p:nvSpPr>
          <p:cNvPr id="3" name="Content Placeholder 2">
            <a:extLst>
              <a:ext uri="{FF2B5EF4-FFF2-40B4-BE49-F238E27FC236}">
                <a16:creationId xmlns:a16="http://schemas.microsoft.com/office/drawing/2014/main" id="{65DBA9F5-C9D0-467D-B504-9E913AEC65F9}"/>
              </a:ext>
            </a:extLst>
          </p:cNvPr>
          <p:cNvSpPr>
            <a:spLocks noGrp="1"/>
          </p:cNvSpPr>
          <p:nvPr>
            <p:ph idx="1"/>
          </p:nvPr>
        </p:nvSpPr>
        <p:spPr>
          <a:xfrm>
            <a:off x="609600" y="2514600"/>
            <a:ext cx="10972800" cy="1828799"/>
          </a:xfrm>
        </p:spPr>
        <p:txBody>
          <a:bodyPr/>
          <a:lstStyle/>
          <a:p>
            <a:pPr marL="0" indent="0" algn="just">
              <a:buNone/>
            </a:pPr>
            <a:r>
              <a:rPr lang="en-US"/>
              <a:t>The Systems Modeling and Simulation Terms and Definitions Committee is to be the </a:t>
            </a:r>
            <a:r>
              <a:rPr lang="en-US" b="1" u="sng">
                <a:hlinkClick r:id="rId2"/>
              </a:rPr>
              <a:t>authoritative</a:t>
            </a:r>
            <a:r>
              <a:rPr lang="en-US"/>
              <a:t> source for systems modeling and simulation terms and definitions and provide ongoing strategic direction for the initiative.</a:t>
            </a:r>
          </a:p>
        </p:txBody>
      </p:sp>
    </p:spTree>
    <p:extLst>
      <p:ext uri="{BB962C8B-B14F-4D97-AF65-F5344CB8AC3E}">
        <p14:creationId xmlns:p14="http://schemas.microsoft.com/office/powerpoint/2010/main" val="2797623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2E408-1591-4D03-84F9-4274DD9D4847}"/>
              </a:ext>
            </a:extLst>
          </p:cNvPr>
          <p:cNvSpPr>
            <a:spLocks noGrp="1"/>
          </p:cNvSpPr>
          <p:nvPr>
            <p:ph type="title"/>
          </p:nvPr>
        </p:nvSpPr>
        <p:spPr/>
        <p:txBody>
          <a:bodyPr/>
          <a:lstStyle/>
          <a:p>
            <a:r>
              <a:rPr lang="en-US" dirty="0"/>
              <a:t>Members Update</a:t>
            </a:r>
          </a:p>
        </p:txBody>
      </p:sp>
      <p:sp>
        <p:nvSpPr>
          <p:cNvPr id="3" name="Content Placeholder 2">
            <a:extLst>
              <a:ext uri="{FF2B5EF4-FFF2-40B4-BE49-F238E27FC236}">
                <a16:creationId xmlns:a16="http://schemas.microsoft.com/office/drawing/2014/main" id="{4D0B0668-5129-479F-981B-1BA6966960EF}"/>
              </a:ext>
            </a:extLst>
          </p:cNvPr>
          <p:cNvSpPr>
            <a:spLocks noGrp="1"/>
          </p:cNvSpPr>
          <p:nvPr>
            <p:ph idx="1"/>
          </p:nvPr>
        </p:nvSpPr>
        <p:spPr/>
        <p:txBody>
          <a:bodyPr/>
          <a:lstStyle/>
          <a:p>
            <a:r>
              <a:rPr lang="en-US" dirty="0"/>
              <a:t>Ed Ladzinski (chair)</a:t>
            </a:r>
          </a:p>
          <a:p>
            <a:r>
              <a:rPr lang="en-US" dirty="0"/>
              <a:t>Paul Barnard</a:t>
            </a:r>
          </a:p>
          <a:p>
            <a:r>
              <a:rPr lang="en-US" dirty="0"/>
              <a:t>Frank Popielas</a:t>
            </a:r>
          </a:p>
          <a:p>
            <a:r>
              <a:rPr lang="en-US" dirty="0"/>
              <a:t>Joe Walsh</a:t>
            </a:r>
          </a:p>
          <a:p>
            <a:r>
              <a:rPr lang="en-US" dirty="0"/>
              <a:t>Rod Dreisbach (new member)</a:t>
            </a:r>
          </a:p>
          <a:p>
            <a:endParaRPr lang="en-US" dirty="0"/>
          </a:p>
        </p:txBody>
      </p:sp>
    </p:spTree>
    <p:extLst>
      <p:ext uri="{BB962C8B-B14F-4D97-AF65-F5344CB8AC3E}">
        <p14:creationId xmlns:p14="http://schemas.microsoft.com/office/powerpoint/2010/main" val="3144361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2FC6-2EDC-4DBD-9644-F88BDF32DB61}"/>
              </a:ext>
            </a:extLst>
          </p:cNvPr>
          <p:cNvSpPr>
            <a:spLocks noGrp="1"/>
          </p:cNvSpPr>
          <p:nvPr>
            <p:ph type="title"/>
          </p:nvPr>
        </p:nvSpPr>
        <p:spPr/>
        <p:txBody>
          <a:bodyPr/>
          <a:lstStyle/>
          <a:p>
            <a:r>
              <a:rPr lang="en-US" dirty="0"/>
              <a:t>Current Results</a:t>
            </a:r>
          </a:p>
        </p:txBody>
      </p:sp>
      <p:sp>
        <p:nvSpPr>
          <p:cNvPr id="3" name="Content Placeholder 2">
            <a:extLst>
              <a:ext uri="{FF2B5EF4-FFF2-40B4-BE49-F238E27FC236}">
                <a16:creationId xmlns:a16="http://schemas.microsoft.com/office/drawing/2014/main" id="{654FD0CC-400F-463D-9699-9CD4142A6466}"/>
              </a:ext>
            </a:extLst>
          </p:cNvPr>
          <p:cNvSpPr>
            <a:spLocks noGrp="1"/>
          </p:cNvSpPr>
          <p:nvPr>
            <p:ph idx="1"/>
          </p:nvPr>
        </p:nvSpPr>
        <p:spPr>
          <a:xfrm>
            <a:off x="542488" y="1507922"/>
            <a:ext cx="10972800" cy="4525963"/>
          </a:xfrm>
        </p:spPr>
        <p:txBody>
          <a:bodyPr/>
          <a:lstStyle/>
          <a:p>
            <a:r>
              <a:rPr lang="en-US" dirty="0"/>
              <a:t>Definitions around “Model-Based…”</a:t>
            </a:r>
          </a:p>
          <a:p>
            <a:pPr lvl="1"/>
            <a:r>
              <a:rPr lang="en-US" dirty="0"/>
              <a:t>MBE</a:t>
            </a:r>
          </a:p>
          <a:p>
            <a:pPr lvl="1"/>
            <a:r>
              <a:rPr lang="en-US" dirty="0"/>
              <a:t>MBSE</a:t>
            </a:r>
          </a:p>
          <a:p>
            <a:pPr lvl="1"/>
            <a:r>
              <a:rPr lang="en-US" dirty="0"/>
              <a:t>MBD</a:t>
            </a:r>
          </a:p>
          <a:p>
            <a:pPr lvl="1"/>
            <a:r>
              <a:rPr lang="en-US" dirty="0"/>
              <a:t>MBSA</a:t>
            </a:r>
          </a:p>
          <a:p>
            <a:pPr lvl="1"/>
            <a:r>
              <a:rPr lang="en-US" dirty="0"/>
              <a:t>…</a:t>
            </a:r>
          </a:p>
          <a:p>
            <a:pPr marL="252413" lvl="1" indent="0">
              <a:buNone/>
            </a:pPr>
            <a:endParaRPr lang="en-US" dirty="0"/>
          </a:p>
        </p:txBody>
      </p:sp>
      <p:pic>
        <p:nvPicPr>
          <p:cNvPr id="4" name="Picture 3">
            <a:extLst>
              <a:ext uri="{FF2B5EF4-FFF2-40B4-BE49-F238E27FC236}">
                <a16:creationId xmlns:a16="http://schemas.microsoft.com/office/drawing/2014/main" id="{EF1E6940-5F93-49EB-A2D9-23B1F505F534}"/>
              </a:ext>
            </a:extLst>
          </p:cNvPr>
          <p:cNvPicPr>
            <a:picLocks noChangeAspect="1"/>
          </p:cNvPicPr>
          <p:nvPr/>
        </p:nvPicPr>
        <p:blipFill>
          <a:blip r:embed="rId2"/>
          <a:stretch>
            <a:fillRect/>
          </a:stretch>
        </p:blipFill>
        <p:spPr>
          <a:xfrm>
            <a:off x="3530181" y="2639986"/>
            <a:ext cx="6104762" cy="3438095"/>
          </a:xfrm>
          <a:prstGeom prst="rect">
            <a:avLst/>
          </a:prstGeom>
        </p:spPr>
      </p:pic>
    </p:spTree>
    <p:extLst>
      <p:ext uri="{BB962C8B-B14F-4D97-AF65-F5344CB8AC3E}">
        <p14:creationId xmlns:p14="http://schemas.microsoft.com/office/powerpoint/2010/main" val="186309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2FC6-2EDC-4DBD-9644-F88BDF32DB61}"/>
              </a:ext>
            </a:extLst>
          </p:cNvPr>
          <p:cNvSpPr>
            <a:spLocks noGrp="1"/>
          </p:cNvSpPr>
          <p:nvPr>
            <p:ph type="title"/>
          </p:nvPr>
        </p:nvSpPr>
        <p:spPr/>
        <p:txBody>
          <a:bodyPr/>
          <a:lstStyle/>
          <a:p>
            <a:r>
              <a:rPr lang="en-US" dirty="0"/>
              <a:t>New T&amp;Ds in the Pipeline</a:t>
            </a:r>
          </a:p>
        </p:txBody>
      </p:sp>
      <p:sp>
        <p:nvSpPr>
          <p:cNvPr id="3" name="Content Placeholder 2">
            <a:extLst>
              <a:ext uri="{FF2B5EF4-FFF2-40B4-BE49-F238E27FC236}">
                <a16:creationId xmlns:a16="http://schemas.microsoft.com/office/drawing/2014/main" id="{654FD0CC-400F-463D-9699-9CD4142A6466}"/>
              </a:ext>
            </a:extLst>
          </p:cNvPr>
          <p:cNvSpPr>
            <a:spLocks noGrp="1"/>
          </p:cNvSpPr>
          <p:nvPr>
            <p:ph idx="1"/>
          </p:nvPr>
        </p:nvSpPr>
        <p:spPr>
          <a:xfrm>
            <a:off x="542488" y="1507922"/>
            <a:ext cx="10972800" cy="4525963"/>
          </a:xfrm>
        </p:spPr>
        <p:txBody>
          <a:bodyPr/>
          <a:lstStyle/>
          <a:p>
            <a:r>
              <a:rPr lang="en-US" dirty="0"/>
              <a:t>Model Based Development</a:t>
            </a:r>
          </a:p>
          <a:p>
            <a:r>
              <a:rPr lang="en-US" dirty="0"/>
              <a:t>Democratization of Simulation</a:t>
            </a:r>
          </a:p>
          <a:p>
            <a:r>
              <a:rPr lang="en-US" dirty="0"/>
              <a:t>Engineering Simulation</a:t>
            </a:r>
          </a:p>
          <a:p>
            <a:r>
              <a:rPr lang="en-US" dirty="0"/>
              <a:t>Engineering Simulation Digital Twin</a:t>
            </a:r>
          </a:p>
          <a:p>
            <a:r>
              <a:rPr lang="en-US" dirty="0"/>
              <a:t>Digital Twin</a:t>
            </a:r>
          </a:p>
          <a:p>
            <a:r>
              <a:rPr lang="en-US" dirty="0"/>
              <a:t>Generative Design</a:t>
            </a:r>
          </a:p>
          <a:p>
            <a:r>
              <a:rPr lang="en-US" dirty="0"/>
              <a:t>Simulation Governance</a:t>
            </a:r>
          </a:p>
          <a:p>
            <a:endParaRPr lang="en-US" dirty="0"/>
          </a:p>
        </p:txBody>
      </p:sp>
    </p:spTree>
    <p:extLst>
      <p:ext uri="{BB962C8B-B14F-4D97-AF65-F5344CB8AC3E}">
        <p14:creationId xmlns:p14="http://schemas.microsoft.com/office/powerpoint/2010/main" val="2406002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2FC6-2EDC-4DBD-9644-F88BDF32DB61}"/>
              </a:ext>
            </a:extLst>
          </p:cNvPr>
          <p:cNvSpPr>
            <a:spLocks noGrp="1"/>
          </p:cNvSpPr>
          <p:nvPr>
            <p:ph type="title"/>
          </p:nvPr>
        </p:nvSpPr>
        <p:spPr/>
        <p:txBody>
          <a:bodyPr/>
          <a:lstStyle/>
          <a:p>
            <a:pPr lvl="0"/>
            <a:r>
              <a:rPr lang="en-US" dirty="0"/>
              <a:t>Group Recommendations for Next Set</a:t>
            </a:r>
          </a:p>
        </p:txBody>
      </p:sp>
      <p:sp>
        <p:nvSpPr>
          <p:cNvPr id="5" name="Content Placeholder 4">
            <a:extLst>
              <a:ext uri="{FF2B5EF4-FFF2-40B4-BE49-F238E27FC236}">
                <a16:creationId xmlns:a16="http://schemas.microsoft.com/office/drawing/2014/main" id="{B992BE2D-4AB3-48C6-9F3D-6B51335A939F}"/>
              </a:ext>
            </a:extLst>
          </p:cNvPr>
          <p:cNvSpPr>
            <a:spLocks noGrp="1"/>
          </p:cNvSpPr>
          <p:nvPr>
            <p:ph idx="1"/>
          </p:nvPr>
        </p:nvSpPr>
        <p:spPr>
          <a:xfrm>
            <a:off x="695459" y="1492877"/>
            <a:ext cx="10972800" cy="4525963"/>
          </a:xfrm>
        </p:spPr>
        <p:txBody>
          <a:bodyPr/>
          <a:lstStyle/>
          <a:p>
            <a:r>
              <a:rPr lang="en-US" dirty="0"/>
              <a:t>To be populated during the call</a:t>
            </a:r>
          </a:p>
        </p:txBody>
      </p:sp>
    </p:spTree>
    <p:extLst>
      <p:ext uri="{BB962C8B-B14F-4D97-AF65-F5344CB8AC3E}">
        <p14:creationId xmlns:p14="http://schemas.microsoft.com/office/powerpoint/2010/main" val="1272332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B636F-6D3F-4542-8795-884A600811A6}"/>
              </a:ext>
            </a:extLst>
          </p:cNvPr>
          <p:cNvSpPr>
            <a:spLocks noGrp="1"/>
          </p:cNvSpPr>
          <p:nvPr>
            <p:ph type="title"/>
          </p:nvPr>
        </p:nvSpPr>
        <p:spPr>
          <a:xfrm>
            <a:off x="517321" y="173781"/>
            <a:ext cx="10972800" cy="1143000"/>
          </a:xfrm>
        </p:spPr>
        <p:txBody>
          <a:bodyPr/>
          <a:lstStyle/>
          <a:p>
            <a:r>
              <a:rPr lang="en-US"/>
              <a:t>Where Does One Find the NAFEMS Site T-Ds</a:t>
            </a:r>
          </a:p>
        </p:txBody>
      </p:sp>
      <p:sp>
        <p:nvSpPr>
          <p:cNvPr id="11" name="TextBox 10">
            <a:extLst>
              <a:ext uri="{FF2B5EF4-FFF2-40B4-BE49-F238E27FC236}">
                <a16:creationId xmlns:a16="http://schemas.microsoft.com/office/drawing/2014/main" id="{1E03D6DC-DBAF-42E1-9C40-58AC66BB0AF6}"/>
              </a:ext>
            </a:extLst>
          </p:cNvPr>
          <p:cNvSpPr txBox="1"/>
          <p:nvPr/>
        </p:nvSpPr>
        <p:spPr>
          <a:xfrm>
            <a:off x="662730" y="1451295"/>
            <a:ext cx="9995108" cy="369332"/>
          </a:xfrm>
          <a:prstGeom prst="rect">
            <a:avLst/>
          </a:prstGeom>
          <a:noFill/>
        </p:spPr>
        <p:txBody>
          <a:bodyPr wrap="none" rtlCol="0">
            <a:spAutoFit/>
          </a:bodyPr>
          <a:lstStyle/>
          <a:p>
            <a:r>
              <a:rPr lang="en-US" dirty="0">
                <a:hlinkClick r:id="rId2"/>
              </a:rPr>
              <a:t>https://www.nafems.org/about/technical-working-groups/systems_modeling/smstermsdefinitions/</a:t>
            </a:r>
            <a:endParaRPr lang="en-US" dirty="0"/>
          </a:p>
        </p:txBody>
      </p:sp>
      <p:pic>
        <p:nvPicPr>
          <p:cNvPr id="13" name="Picture 12">
            <a:extLst>
              <a:ext uri="{FF2B5EF4-FFF2-40B4-BE49-F238E27FC236}">
                <a16:creationId xmlns:a16="http://schemas.microsoft.com/office/drawing/2014/main" id="{94922D2F-6F08-493E-B930-31E6C7E699B8}"/>
              </a:ext>
            </a:extLst>
          </p:cNvPr>
          <p:cNvPicPr>
            <a:picLocks noChangeAspect="1"/>
          </p:cNvPicPr>
          <p:nvPr/>
        </p:nvPicPr>
        <p:blipFill>
          <a:blip r:embed="rId3"/>
          <a:stretch>
            <a:fillRect/>
          </a:stretch>
        </p:blipFill>
        <p:spPr>
          <a:xfrm>
            <a:off x="1150915" y="2074080"/>
            <a:ext cx="4694327" cy="4230991"/>
          </a:xfrm>
          <a:prstGeom prst="rect">
            <a:avLst/>
          </a:prstGeom>
          <a:effectLst>
            <a:outerShdw blurRad="50800" dist="38100" dir="2700000" algn="tl" rotWithShape="0">
              <a:prstClr val="black">
                <a:alpha val="40000"/>
              </a:prstClr>
            </a:outerShdw>
          </a:effectLst>
        </p:spPr>
      </p:pic>
      <p:pic>
        <p:nvPicPr>
          <p:cNvPr id="15" name="Picture 14">
            <a:extLst>
              <a:ext uri="{FF2B5EF4-FFF2-40B4-BE49-F238E27FC236}">
                <a16:creationId xmlns:a16="http://schemas.microsoft.com/office/drawing/2014/main" id="{FF576A01-0A52-481B-99F2-1A990279A0F2}"/>
              </a:ext>
            </a:extLst>
          </p:cNvPr>
          <p:cNvPicPr>
            <a:picLocks noChangeAspect="1"/>
          </p:cNvPicPr>
          <p:nvPr/>
        </p:nvPicPr>
        <p:blipFill>
          <a:blip r:embed="rId4"/>
          <a:stretch>
            <a:fillRect/>
          </a:stretch>
        </p:blipFill>
        <p:spPr>
          <a:xfrm>
            <a:off x="4676162" y="2636149"/>
            <a:ext cx="4006366" cy="3922375"/>
          </a:xfrm>
          <a:prstGeom prst="rect">
            <a:avLst/>
          </a:prstGeom>
          <a:effectLst>
            <a:outerShdw blurRad="50800" dist="38100" dir="2700000" algn="tl" rotWithShape="0">
              <a:prstClr val="black">
                <a:alpha val="40000"/>
              </a:prstClr>
            </a:outerShdw>
          </a:effectLst>
        </p:spPr>
      </p:pic>
      <p:sp>
        <p:nvSpPr>
          <p:cNvPr id="16" name="TextBox 15">
            <a:extLst>
              <a:ext uri="{FF2B5EF4-FFF2-40B4-BE49-F238E27FC236}">
                <a16:creationId xmlns:a16="http://schemas.microsoft.com/office/drawing/2014/main" id="{E5716AE4-93E6-4F29-9619-91DBE4D99309}"/>
              </a:ext>
            </a:extLst>
          </p:cNvPr>
          <p:cNvSpPr txBox="1"/>
          <p:nvPr/>
        </p:nvSpPr>
        <p:spPr>
          <a:xfrm>
            <a:off x="8800051" y="3727910"/>
            <a:ext cx="3229762" cy="461665"/>
          </a:xfrm>
          <a:prstGeom prst="rect">
            <a:avLst/>
          </a:prstGeom>
          <a:noFill/>
        </p:spPr>
        <p:txBody>
          <a:bodyPr wrap="square" rtlCol="0">
            <a:spAutoFit/>
          </a:bodyPr>
          <a:lstStyle/>
          <a:p>
            <a:r>
              <a:rPr lang="en-US" sz="2400" b="1">
                <a:effectLst>
                  <a:outerShdw blurRad="38100" dist="38100" dir="2700000" algn="tl">
                    <a:srgbClr val="000000">
                      <a:alpha val="43137"/>
                    </a:srgbClr>
                  </a:outerShdw>
                </a:effectLst>
              </a:rPr>
              <a:t>First issued in 2016</a:t>
            </a:r>
          </a:p>
        </p:txBody>
      </p:sp>
    </p:spTree>
    <p:extLst>
      <p:ext uri="{BB962C8B-B14F-4D97-AF65-F5344CB8AC3E}">
        <p14:creationId xmlns:p14="http://schemas.microsoft.com/office/powerpoint/2010/main" val="3610612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3091B-1A98-499F-BA14-069655E35F0E}"/>
              </a:ext>
            </a:extLst>
          </p:cNvPr>
          <p:cNvSpPr>
            <a:spLocks noGrp="1"/>
          </p:cNvSpPr>
          <p:nvPr>
            <p:ph type="title"/>
          </p:nvPr>
        </p:nvSpPr>
        <p:spPr>
          <a:xfrm>
            <a:off x="609600" y="2857500"/>
            <a:ext cx="10972800" cy="1143000"/>
          </a:xfrm>
        </p:spPr>
        <p:txBody>
          <a:bodyPr/>
          <a:lstStyle/>
          <a:p>
            <a:pPr algn="ctr"/>
            <a:r>
              <a:rPr lang="en-US" sz="8000" dirty="0">
                <a:effectLst>
                  <a:outerShdw blurRad="38100" dist="38100" dir="2700000" algn="tl">
                    <a:srgbClr val="000000">
                      <a:alpha val="43137"/>
                    </a:srgbClr>
                  </a:outerShdw>
                </a:effectLst>
              </a:rPr>
              <a:t>Additional Comments</a:t>
            </a:r>
          </a:p>
        </p:txBody>
      </p:sp>
    </p:spTree>
    <p:extLst>
      <p:ext uri="{BB962C8B-B14F-4D97-AF65-F5344CB8AC3E}">
        <p14:creationId xmlns:p14="http://schemas.microsoft.com/office/powerpoint/2010/main" val="2320262601"/>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2.xml><?xml version="1.0" encoding="utf-8"?>
<a:theme xmlns:a="http://schemas.openxmlformats.org/drawingml/2006/main" name="3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64020C6C658A429AF039431A040073" ma:contentTypeVersion="8" ma:contentTypeDescription="Create a new document." ma:contentTypeScope="" ma:versionID="d52b347e798b1211616a9ab3ff9efc1b">
  <xsd:schema xmlns:xsd="http://www.w3.org/2001/XMLSchema" xmlns:xs="http://www.w3.org/2001/XMLSchema" xmlns:p="http://schemas.microsoft.com/office/2006/metadata/properties" xmlns:ns2="9daa4b93-e448-45c2-a3c5-822687e0478c" targetNamespace="http://schemas.microsoft.com/office/2006/metadata/properties" ma:root="true" ma:fieldsID="09937f6b352d12570d6dd0236e575e6a" ns2:_="">
    <xsd:import namespace="9daa4b93-e448-45c2-a3c5-822687e0478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a4b93-e448-45c2-a3c5-822687e0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B6FCE1-E868-4C5A-9186-36742697B47F}">
  <ds:schemaRefs>
    <ds:schemaRef ds:uri="http://schemas.microsoft.com/sharepoint/v3/contenttype/forms"/>
  </ds:schemaRefs>
</ds:datastoreItem>
</file>

<file path=customXml/itemProps2.xml><?xml version="1.0" encoding="utf-8"?>
<ds:datastoreItem xmlns:ds="http://schemas.openxmlformats.org/officeDocument/2006/customXml" ds:itemID="{7C7E9AC3-5542-4931-9AA8-C20479075314}">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9daa4b93-e448-45c2-a3c5-822687e0478c"/>
    <ds:schemaRef ds:uri="http://www.w3.org/XML/1998/namespace"/>
  </ds:schemaRefs>
</ds:datastoreItem>
</file>

<file path=customXml/itemProps3.xml><?xml version="1.0" encoding="utf-8"?>
<ds:datastoreItem xmlns:ds="http://schemas.openxmlformats.org/officeDocument/2006/customXml" ds:itemID="{765080C6-E986-4A3B-AF82-9F7612DDC6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a4b93-e448-45c2-a3c5-822687e04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105</TotalTime>
  <Words>255</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9</vt:i4>
      </vt:variant>
    </vt:vector>
  </HeadingPairs>
  <TitlesOfParts>
    <vt:vector size="12" baseType="lpstr">
      <vt:lpstr>Arial</vt:lpstr>
      <vt:lpstr>2_Custom Design</vt:lpstr>
      <vt:lpstr>3_Custom Design</vt:lpstr>
      <vt:lpstr>SMSWG - SMS Terms &amp; Definitions Committee (SMSTDC) Lead: Ed Ladzinski</vt:lpstr>
      <vt:lpstr>Content</vt:lpstr>
      <vt:lpstr>Purpose</vt:lpstr>
      <vt:lpstr>Members Update</vt:lpstr>
      <vt:lpstr>Current Results</vt:lpstr>
      <vt:lpstr>New T&amp;Ds in the Pipeline</vt:lpstr>
      <vt:lpstr>Group Recommendations for Next Set</vt:lpstr>
      <vt:lpstr>Where Does One Find the NAFEMS Site T-Ds</vt:lpstr>
      <vt:lpstr>Additional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 SMS Roadmap Team</dc:title>
  <dc:creator>Frank Popielas</dc:creator>
  <cp:lastModifiedBy>Edward Ladzinski</cp:lastModifiedBy>
  <cp:revision>2</cp:revision>
  <dcterms:created xsi:type="dcterms:W3CDTF">2018-10-08T21:47:48Z</dcterms:created>
  <dcterms:modified xsi:type="dcterms:W3CDTF">2019-10-07T18:13:21Z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0x0101002E64020C6C658A429AF039431A040073</vt:lpwstr>
  </property>
  <property fmtid="{D5CDD505-2E9C-101B-9397-08002B2CF9AE}" pid="3" name="AuthorIds_UIVersion_1024">
    <vt:lpwstr>6</vt:lpwstr>
  </property>
</Properties>
</file>