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  <p:sldMasterId id="2147483678" r:id="rId2"/>
  </p:sldMasterIdLst>
  <p:sldIdLst>
    <p:sldId id="256" r:id="rId3"/>
    <p:sldId id="257" r:id="rId4"/>
    <p:sldId id="260" r:id="rId5"/>
    <p:sldId id="261" r:id="rId6"/>
    <p:sldId id="266" r:id="rId7"/>
    <p:sldId id="263" r:id="rId8"/>
    <p:sldId id="264" r:id="rId9"/>
    <p:sldId id="267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778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8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BG_cover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785938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2165350" y="16056"/>
            <a:ext cx="7861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UNCLASSIFIED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14" name="Picture 13" descr="GDMS-color-RGB.pdf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0" r="2993"/>
          <a:stretch/>
        </p:blipFill>
        <p:spPr>
          <a:xfrm>
            <a:off x="596203" y="1595210"/>
            <a:ext cx="6526723" cy="99275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ctrTitle"/>
          </p:nvPr>
        </p:nvSpPr>
        <p:spPr>
          <a:xfrm>
            <a:off x="2828545" y="2739840"/>
            <a:ext cx="8793636" cy="1288329"/>
          </a:xfrm>
        </p:spPr>
        <p:txBody>
          <a:bodyPr anchor="b" anchorCtr="0">
            <a:normAutofit/>
          </a:bodyPr>
          <a:lstStyle>
            <a:lvl1pPr algn="l">
              <a:defRPr sz="2400" b="1" i="0">
                <a:solidFill>
                  <a:srgbClr val="185298"/>
                </a:solidFill>
                <a:effectLst/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6" name="Subtitle 2"/>
          <p:cNvSpPr>
            <a:spLocks noGrp="1"/>
          </p:cNvSpPr>
          <p:nvPr>
            <p:ph type="subTitle" idx="1"/>
          </p:nvPr>
        </p:nvSpPr>
        <p:spPr>
          <a:xfrm>
            <a:off x="2828545" y="4028168"/>
            <a:ext cx="8793636" cy="72634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7" name="TextBox 3"/>
          <p:cNvSpPr txBox="1"/>
          <p:nvPr userDrawn="1"/>
        </p:nvSpPr>
        <p:spPr>
          <a:xfrm>
            <a:off x="565146" y="6395668"/>
            <a:ext cx="110617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/>
                <a:cs typeface="Times New Roman"/>
              </a:rPr>
              <a:t>(U) Copyright 2019.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/>
                <a:cs typeface="Times New Roman"/>
              </a:rPr>
              <a:t>General Dynamics Mission Systems, Inc. Unpublished Work -- All Rights Reserved</a:t>
            </a:r>
            <a:r>
              <a:rPr kumimoji="0" lang="en-US" sz="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Times New Roman"/>
                <a:cs typeface="Times New Roman"/>
              </a:rPr>
              <a:t>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Times New Roman"/>
              <a:cs typeface="+mn-cs"/>
            </a:endParaRP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14685" y="6636312"/>
            <a:ext cx="577316" cy="230648"/>
          </a:xfrm>
          <a:prstGeom prst="rect">
            <a:avLst/>
          </a:prstGeom>
        </p:spPr>
        <p:txBody>
          <a:bodyPr anchor="b" anchorCtr="0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F88E988-FB04-AB4E-BE5A-59F242AF7F7A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6263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22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60844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0777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4759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009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61686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58673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76081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0520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G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297092"/>
            <a:ext cx="12192000" cy="1560909"/>
          </a:xfrm>
          <a:prstGeom prst="rect">
            <a:avLst/>
          </a:prstGeom>
        </p:spPr>
      </p:pic>
      <p:pic>
        <p:nvPicPr>
          <p:cNvPr id="9" name="Picture 8" descr="GDMS-color-RGB.pdf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70" r="2993"/>
          <a:stretch/>
        </p:blipFill>
        <p:spPr>
          <a:xfrm>
            <a:off x="-633" y="6311054"/>
            <a:ext cx="3595844" cy="546947"/>
          </a:xfrm>
          <a:prstGeom prst="rect">
            <a:avLst/>
          </a:prstGeom>
        </p:spPr>
      </p:pic>
      <p:sp>
        <p:nvSpPr>
          <p:cNvPr id="10" name="TextBox 9"/>
          <p:cNvSpPr txBox="1"/>
          <p:nvPr userDrawn="1"/>
        </p:nvSpPr>
        <p:spPr>
          <a:xfrm>
            <a:off x="2165350" y="6636312"/>
            <a:ext cx="7861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UNCLASSIFIED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908767" y="6489360"/>
            <a:ext cx="8374467" cy="26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Use or disclosure of data contained on this sheet is subject to the restrictions on the title page.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118" y="187516"/>
            <a:ext cx="11916833" cy="717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2" tIns="44447" rIns="90482" bIns="4444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14685" y="6636312"/>
            <a:ext cx="577316" cy="230648"/>
          </a:xfrm>
          <a:prstGeom prst="rect">
            <a:avLst/>
          </a:prstGeom>
        </p:spPr>
        <p:txBody>
          <a:bodyPr anchor="b" anchorCtr="0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F88E988-FB04-AB4E-BE5A-59F242AF7F7A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0" name="Rectangle 3"/>
          <p:cNvSpPr>
            <a:spLocks noGrp="1" noChangeArrowheads="1"/>
          </p:cNvSpPr>
          <p:nvPr>
            <p:ph idx="1"/>
          </p:nvPr>
        </p:nvSpPr>
        <p:spPr bwMode="auto">
          <a:xfrm>
            <a:off x="129119" y="1111568"/>
            <a:ext cx="11927416" cy="5426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2" tIns="44447" rIns="90482" bIns="444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978636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432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784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29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263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507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38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C48CA-463A-4972-B8EF-611F0400A713}" type="datetimeFigureOut">
              <a:rPr lang="en-US" smtClean="0"/>
              <a:t>1/22/2020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0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14685" y="6636312"/>
            <a:ext cx="577316" cy="230648"/>
          </a:xfrm>
          <a:prstGeom prst="rect">
            <a:avLst/>
          </a:prstGeom>
        </p:spPr>
        <p:txBody>
          <a:bodyPr anchor="b" anchorCtr="0"/>
          <a:lstStyle>
            <a:lvl1pPr algn="r">
              <a:defRPr sz="80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F88E988-FB04-AB4E-BE5A-59F242AF7F7A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2165350" y="6636312"/>
            <a:ext cx="7861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UNCLASSIFIED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 userDrawn="1"/>
        </p:nvSpPr>
        <p:spPr>
          <a:xfrm>
            <a:off x="2165350" y="16056"/>
            <a:ext cx="78613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UNCLASSIFIED</a:t>
            </a:r>
            <a:endParaRPr kumimoji="0" lang="en-US" sz="1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2" name="Line 5"/>
          <p:cNvSpPr>
            <a:spLocks noChangeShapeType="1"/>
          </p:cNvSpPr>
          <p:nvPr userDrawn="1"/>
        </p:nvSpPr>
        <p:spPr bwMode="auto">
          <a:xfrm flipV="1">
            <a:off x="129117" y="1008444"/>
            <a:ext cx="11859683" cy="0"/>
          </a:xfrm>
          <a:prstGeom prst="line">
            <a:avLst/>
          </a:prstGeom>
          <a:noFill/>
          <a:ln w="50800">
            <a:solidFill>
              <a:srgbClr val="00279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908767" y="6489360"/>
            <a:ext cx="8374467" cy="268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0">
                <a:solidFill>
                  <a:schemeClr val="tx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Use or disclosure of data contained on this sheet is subject to the restrictions on the title page.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119" y="1111568"/>
            <a:ext cx="11927416" cy="5426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2" tIns="44447" rIns="90482" bIns="4444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9118" y="187516"/>
            <a:ext cx="11916833" cy="7177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0482" tIns="44447" rIns="90482" bIns="4444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6361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0">
          <a:solidFill>
            <a:srgbClr val="00279F"/>
          </a:solidFill>
          <a:latin typeface="+mj-lt"/>
          <a:ea typeface="+mj-ea"/>
          <a:cs typeface="+mj-cs"/>
        </a:defRPr>
      </a:lvl1pPr>
      <a:lvl2pPr algn="ctr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1">
          <a:solidFill>
            <a:srgbClr val="00279F"/>
          </a:solidFill>
          <a:latin typeface="Arial" charset="0"/>
        </a:defRPr>
      </a:lvl2pPr>
      <a:lvl3pPr algn="ctr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1">
          <a:solidFill>
            <a:srgbClr val="00279F"/>
          </a:solidFill>
          <a:latin typeface="Arial" charset="0"/>
        </a:defRPr>
      </a:lvl3pPr>
      <a:lvl4pPr algn="ctr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1">
          <a:solidFill>
            <a:srgbClr val="00279F"/>
          </a:solidFill>
          <a:latin typeface="Arial" charset="0"/>
        </a:defRPr>
      </a:lvl4pPr>
      <a:lvl5pPr algn="ctr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1">
          <a:solidFill>
            <a:srgbClr val="00279F"/>
          </a:solidFill>
          <a:latin typeface="Arial" charset="0"/>
        </a:defRPr>
      </a:lvl5pPr>
      <a:lvl6pPr marL="457200" algn="ctr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1">
          <a:solidFill>
            <a:srgbClr val="00279F"/>
          </a:solidFill>
          <a:latin typeface="Arial" charset="0"/>
        </a:defRPr>
      </a:lvl6pPr>
      <a:lvl7pPr marL="914400" algn="ctr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1">
          <a:solidFill>
            <a:srgbClr val="00279F"/>
          </a:solidFill>
          <a:latin typeface="Arial" charset="0"/>
        </a:defRPr>
      </a:lvl7pPr>
      <a:lvl8pPr marL="1371600" algn="ctr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1">
          <a:solidFill>
            <a:srgbClr val="00279F"/>
          </a:solidFill>
          <a:latin typeface="Arial" charset="0"/>
        </a:defRPr>
      </a:lvl8pPr>
      <a:lvl9pPr marL="1828800" algn="ctr" defTabSz="915988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i="1">
          <a:solidFill>
            <a:srgbClr val="00279F"/>
          </a:solidFill>
          <a:latin typeface="Arial" charset="0"/>
        </a:defRPr>
      </a:lvl9pPr>
    </p:titleStyle>
    <p:bodyStyle>
      <a:lvl1pPr marL="342900" indent="-342900" algn="l" defTabSz="915988" rtl="0" eaLnBrk="0" fontAlgn="base" hangingPunct="0">
        <a:lnSpc>
          <a:spcPct val="100000"/>
        </a:lnSpc>
        <a:spcBef>
          <a:spcPct val="50000"/>
        </a:spcBef>
        <a:spcAft>
          <a:spcPct val="0"/>
        </a:spcAft>
        <a:buClr>
          <a:srgbClr val="063DE8"/>
        </a:buClr>
        <a:buSzPct val="90000"/>
        <a:buFont typeface="Monotype Sorts" pitchFamily="2" charset="2"/>
        <a:buChar char="n"/>
        <a:defRPr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5988" rtl="0" eaLnBrk="0" fontAlgn="base" hangingPunct="0">
        <a:lnSpc>
          <a:spcPct val="100000"/>
        </a:lnSpc>
        <a:spcBef>
          <a:spcPct val="10000"/>
        </a:spcBef>
        <a:spcAft>
          <a:spcPct val="0"/>
        </a:spcAft>
        <a:buClr>
          <a:srgbClr val="00279F"/>
        </a:buClr>
        <a:buSzPct val="100000"/>
        <a:buChar char="–"/>
        <a:defRPr sz="1600">
          <a:solidFill>
            <a:schemeClr val="tx1"/>
          </a:solidFill>
          <a:latin typeface="+mn-lt"/>
        </a:defRPr>
      </a:lvl2pPr>
      <a:lvl3pPr marL="1143000" indent="-227013" algn="l" defTabSz="915988" rtl="0" eaLnBrk="0" fontAlgn="base" hangingPunct="0">
        <a:lnSpc>
          <a:spcPct val="100000"/>
        </a:lnSpc>
        <a:spcBef>
          <a:spcPct val="10000"/>
        </a:spcBef>
        <a:spcAft>
          <a:spcPct val="0"/>
        </a:spcAft>
        <a:buClr>
          <a:srgbClr val="00279F"/>
        </a:buClr>
        <a:buSzPct val="100000"/>
        <a:buChar char="–"/>
        <a:defRPr sz="1400">
          <a:solidFill>
            <a:schemeClr val="tx1"/>
          </a:solidFill>
          <a:latin typeface="+mn-lt"/>
        </a:defRPr>
      </a:lvl3pPr>
      <a:lvl4pPr marL="1600200" indent="-228600" algn="l" defTabSz="915988" rtl="0" eaLnBrk="0" fontAlgn="base" hangingPunct="0">
        <a:lnSpc>
          <a:spcPct val="100000"/>
        </a:lnSpc>
        <a:spcBef>
          <a:spcPct val="10000"/>
        </a:spcBef>
        <a:spcAft>
          <a:spcPct val="0"/>
        </a:spcAft>
        <a:buClr>
          <a:srgbClr val="00279F"/>
        </a:buClr>
        <a:buSzPct val="100000"/>
        <a:buChar char="–"/>
        <a:defRPr sz="1200">
          <a:solidFill>
            <a:schemeClr val="tx1"/>
          </a:solidFill>
          <a:latin typeface="+mn-lt"/>
        </a:defRPr>
      </a:lvl4pPr>
      <a:lvl5pPr marL="2058988" indent="-230188" algn="l" defTabSz="915988" rtl="0" eaLnBrk="0" fontAlgn="base" hangingPunct="0">
        <a:lnSpc>
          <a:spcPct val="100000"/>
        </a:lnSpc>
        <a:spcBef>
          <a:spcPct val="10000"/>
        </a:spcBef>
        <a:spcAft>
          <a:spcPct val="0"/>
        </a:spcAft>
        <a:buClr>
          <a:srgbClr val="00279F"/>
        </a:buClr>
        <a:buSzPct val="100000"/>
        <a:buChar char="–"/>
        <a:defRPr sz="1000">
          <a:solidFill>
            <a:schemeClr val="tx1"/>
          </a:solidFill>
          <a:latin typeface="+mn-lt"/>
        </a:defRPr>
      </a:lvl5pPr>
      <a:lvl6pPr marL="2516188" indent="-230188" algn="l" defTabSz="915988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279F"/>
        </a:buClr>
        <a:buSzPct val="100000"/>
        <a:buChar char="–"/>
        <a:defRPr sz="1000">
          <a:solidFill>
            <a:schemeClr val="tx1"/>
          </a:solidFill>
          <a:latin typeface="+mn-lt"/>
        </a:defRPr>
      </a:lvl6pPr>
      <a:lvl7pPr marL="2973388" indent="-230188" algn="l" defTabSz="915988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279F"/>
        </a:buClr>
        <a:buSzPct val="100000"/>
        <a:buChar char="–"/>
        <a:defRPr sz="1000">
          <a:solidFill>
            <a:schemeClr val="tx1"/>
          </a:solidFill>
          <a:latin typeface="+mn-lt"/>
        </a:defRPr>
      </a:lvl7pPr>
      <a:lvl8pPr marL="3430588" indent="-230188" algn="l" defTabSz="915988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279F"/>
        </a:buClr>
        <a:buSzPct val="100000"/>
        <a:buChar char="–"/>
        <a:defRPr sz="1000">
          <a:solidFill>
            <a:schemeClr val="tx1"/>
          </a:solidFill>
          <a:latin typeface="+mn-lt"/>
        </a:defRPr>
      </a:lvl8pPr>
      <a:lvl9pPr marL="3887788" indent="-230188" algn="l" defTabSz="915988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Clr>
          <a:srgbClr val="00279F"/>
        </a:buClr>
        <a:buSzPct val="100000"/>
        <a:buChar char="–"/>
        <a:defRPr sz="1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mtClean="0">
                <a:solidFill>
                  <a:srgbClr val="000000"/>
                </a:solidFill>
              </a:rPr>
              <a:t>Use or disclosure of data contained on this sheet is subject to the restrictions on the title page.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fld id="{AF88E988-FB04-AB4E-BE5A-59F242AF7F7A}" type="slidenum">
              <a:rPr lang="en-US" smtClean="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4113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paul.frenz@gd-ms.com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1094" y="1900680"/>
            <a:ext cx="8621485" cy="164630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Measurement Working Group – MBSE Measures Need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3731" y="4050833"/>
            <a:ext cx="8350272" cy="1344127"/>
          </a:xfrm>
        </p:spPr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As identified by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PMI, “</a:t>
            </a: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you cannot measure it, you cannot control it; if you cannot control it, you cannot manage it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.”* </a:t>
            </a:r>
          </a:p>
          <a:p>
            <a:endParaRPr lang="en-US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Paul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J. Frenz,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Chair MWG, CSEP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9168" y="5968538"/>
            <a:ext cx="112409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* 2002 </a:t>
            </a:r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PMI briefing “You Can’t Manage What You Don’t Measure!!!”, Theresa Ramirez, PMP, </a:t>
            </a: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10/18/2002 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6B394B-837A-41A6-8A0F-15280C845653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155" b="26677"/>
          <a:stretch/>
        </p:blipFill>
        <p:spPr>
          <a:xfrm>
            <a:off x="541831" y="408822"/>
            <a:ext cx="2153744" cy="99435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07326" y="0"/>
            <a:ext cx="4084674" cy="1524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69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Background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Measurement Working Group has created and maintained a set of Measurement products over the years that are available in the INCOSE Store.</a:t>
            </a:r>
          </a:p>
          <a:p>
            <a:r>
              <a:rPr lang="en-US" u="sng" dirty="0" smtClean="0"/>
              <a:t>None</a:t>
            </a:r>
            <a:r>
              <a:rPr lang="en-US" dirty="0" smtClean="0"/>
              <a:t> of those products directly address MBSE measures</a:t>
            </a:r>
          </a:p>
          <a:p>
            <a:r>
              <a:rPr lang="en-US" dirty="0" smtClean="0"/>
              <a:t>That void is overdue being filled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5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Top </a:t>
            </a:r>
            <a:r>
              <a:rPr lang="en-US" b="1" i="1" dirty="0" smtClean="0"/>
              <a:t>Reasons </a:t>
            </a:r>
            <a:r>
              <a:rPr lang="en-US" b="1" i="1" dirty="0"/>
              <a:t>to </a:t>
            </a:r>
            <a:r>
              <a:rPr lang="en-US" b="1" i="1" dirty="0" smtClean="0"/>
              <a:t>Measure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dirty="0"/>
              <a:t>. Detect and analyze issues and trends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2</a:t>
            </a:r>
            <a:r>
              <a:rPr lang="en-US" dirty="0"/>
              <a:t>. Identify and correct problems early </a:t>
            </a:r>
            <a:r>
              <a:rPr lang="en-US" dirty="0" smtClean="0"/>
              <a:t>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3. Assess the quality </a:t>
            </a:r>
          </a:p>
          <a:p>
            <a:pPr marL="0" indent="0">
              <a:buNone/>
            </a:pPr>
            <a:r>
              <a:rPr lang="en-US" dirty="0" smtClean="0"/>
              <a:t>4. </a:t>
            </a:r>
            <a:r>
              <a:rPr lang="en-US" dirty="0"/>
              <a:t>Enable a focus on risk areas 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5. </a:t>
            </a:r>
            <a:r>
              <a:rPr lang="en-US" dirty="0"/>
              <a:t>Track specific project objectives </a:t>
            </a:r>
            <a:r>
              <a:rPr lang="en-US" dirty="0" smtClean="0"/>
              <a:t>– </a:t>
            </a:r>
            <a:r>
              <a:rPr lang="en-US" dirty="0"/>
              <a:t>technical and </a:t>
            </a:r>
            <a:r>
              <a:rPr lang="en-US" dirty="0" smtClean="0"/>
              <a:t>management</a:t>
            </a:r>
          </a:p>
          <a:p>
            <a:pPr marL="0" indent="0">
              <a:buNone/>
            </a:pPr>
            <a:r>
              <a:rPr lang="en-US" dirty="0" smtClean="0"/>
              <a:t>6. </a:t>
            </a:r>
            <a:r>
              <a:rPr lang="en-US" dirty="0"/>
              <a:t>Communicate effectively </a:t>
            </a:r>
            <a:r>
              <a:rPr lang="en-US" dirty="0" smtClean="0"/>
              <a:t>–increase </a:t>
            </a:r>
            <a:r>
              <a:rPr lang="en-US" dirty="0"/>
              <a:t>awareness of progress, reduce uncertainty and </a:t>
            </a:r>
            <a:r>
              <a:rPr lang="en-US" dirty="0" smtClean="0"/>
              <a:t>ambiguity</a:t>
            </a:r>
          </a:p>
          <a:p>
            <a:pPr marL="0" indent="0">
              <a:buNone/>
            </a:pPr>
            <a:r>
              <a:rPr lang="en-US" dirty="0" smtClean="0"/>
              <a:t>7. </a:t>
            </a:r>
            <a:r>
              <a:rPr lang="en-US" dirty="0"/>
              <a:t>Spend your time where it </a:t>
            </a:r>
            <a:r>
              <a:rPr lang="en-US" dirty="0" smtClean="0"/>
              <a:t>matters</a:t>
            </a:r>
          </a:p>
          <a:p>
            <a:pPr marL="0" indent="0">
              <a:buNone/>
            </a:pPr>
            <a:r>
              <a:rPr lang="en-US" dirty="0" smtClean="0"/>
              <a:t>8. Rationale </a:t>
            </a:r>
            <a:r>
              <a:rPr lang="en-US" dirty="0"/>
              <a:t>for </a:t>
            </a:r>
            <a:r>
              <a:rPr lang="en-US" dirty="0" smtClean="0"/>
              <a:t>decisions</a:t>
            </a:r>
          </a:p>
          <a:p>
            <a:pPr marL="0" indent="0">
              <a:buNone/>
            </a:pPr>
            <a:r>
              <a:rPr lang="en-US" dirty="0" smtClean="0"/>
              <a:t>9. Determine health of MBSE within organization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7441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Two focuses for MBSE Measures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1825625"/>
            <a:ext cx="10533611" cy="4351338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Provide insight into MBSE efforts within a Project</a:t>
            </a:r>
          </a:p>
          <a:p>
            <a:endParaRPr lang="en-US" sz="3600" dirty="0" smtClean="0"/>
          </a:p>
          <a:p>
            <a:r>
              <a:rPr lang="en-US" sz="3600" dirty="0" smtClean="0"/>
              <a:t>Provide insight into MBSE adoption, health and usage within organization</a:t>
            </a:r>
          </a:p>
          <a:p>
            <a:endParaRPr lang="en-US" sz="3600" dirty="0"/>
          </a:p>
          <a:p>
            <a:pPr marL="0" indent="0">
              <a:buNone/>
            </a:pPr>
            <a:r>
              <a:rPr lang="en-US" sz="3600" dirty="0" smtClean="0"/>
              <a:t>You need both focuses to drive a MBSE </a:t>
            </a:r>
            <a:r>
              <a:rPr lang="en-US" sz="3600" dirty="0" smtClean="0"/>
              <a:t>culture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84227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Potential Project MBSE Measures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63040"/>
            <a:ext cx="10515600" cy="4713923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en-US" dirty="0" smtClean="0"/>
              <a:t>Measures of Quality of Models:</a:t>
            </a:r>
          </a:p>
          <a:p>
            <a:r>
              <a:rPr lang="en-US" dirty="0" smtClean="0"/>
              <a:t>Interface </a:t>
            </a:r>
            <a:r>
              <a:rPr lang="en-US" dirty="0"/>
              <a:t>mismatch </a:t>
            </a:r>
            <a:endParaRPr lang="en-US" dirty="0" smtClean="0"/>
          </a:p>
          <a:p>
            <a:r>
              <a:rPr lang="en-US" dirty="0" smtClean="0"/>
              <a:t>Unsatisfied </a:t>
            </a:r>
            <a:r>
              <a:rPr lang="en-US" dirty="0"/>
              <a:t>requirements </a:t>
            </a:r>
            <a:endParaRPr lang="en-US" dirty="0" smtClean="0"/>
          </a:p>
          <a:p>
            <a:r>
              <a:rPr lang="en-US" dirty="0" smtClean="0"/>
              <a:t>Unverified </a:t>
            </a:r>
            <a:r>
              <a:rPr lang="en-US" dirty="0"/>
              <a:t>requirements </a:t>
            </a:r>
            <a:endParaRPr lang="en-US" dirty="0" smtClean="0"/>
          </a:p>
          <a:p>
            <a:r>
              <a:rPr lang="en-US" dirty="0" smtClean="0"/>
              <a:t>Undocumented </a:t>
            </a:r>
            <a:r>
              <a:rPr lang="en-US" dirty="0"/>
              <a:t>elements </a:t>
            </a:r>
            <a:endParaRPr lang="en-US" dirty="0" smtClean="0"/>
          </a:p>
          <a:p>
            <a:r>
              <a:rPr lang="en-US" dirty="0" smtClean="0"/>
              <a:t>Unelaborated </a:t>
            </a:r>
            <a:r>
              <a:rPr lang="en-US" dirty="0"/>
              <a:t>use cases </a:t>
            </a:r>
            <a:endParaRPr lang="en-US" dirty="0" smtClean="0"/>
          </a:p>
          <a:p>
            <a:r>
              <a:rPr lang="en-US" dirty="0" smtClean="0"/>
              <a:t>Model </a:t>
            </a:r>
            <a:r>
              <a:rPr lang="en-US" dirty="0"/>
              <a:t>compliance with the standards </a:t>
            </a:r>
            <a:r>
              <a:rPr lang="en-US" dirty="0" smtClean="0"/>
              <a:t>guide</a:t>
            </a:r>
          </a:p>
          <a:p>
            <a:r>
              <a:rPr lang="en-US" dirty="0" smtClean="0"/>
              <a:t>Assumption </a:t>
            </a:r>
            <a:r>
              <a:rPr lang="en-US" dirty="0"/>
              <a:t>and TBD </a:t>
            </a:r>
            <a:r>
              <a:rPr lang="en-US" dirty="0" err="1"/>
              <a:t>burndown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 smtClean="0"/>
              <a:t>Unallocated activities, components w/o activities or functions</a:t>
            </a:r>
          </a:p>
          <a:p>
            <a:r>
              <a:rPr lang="en-US" dirty="0" smtClean="0"/>
              <a:t>Defects </a:t>
            </a:r>
            <a:r>
              <a:rPr lang="en-US" dirty="0"/>
              <a:t>by phase/</a:t>
            </a:r>
            <a:r>
              <a:rPr lang="en-US" dirty="0" err="1"/>
              <a:t>Storypoint</a:t>
            </a:r>
            <a:r>
              <a:rPr lang="en-US" dirty="0"/>
              <a:t>/sprint/Project </a:t>
            </a:r>
            <a:r>
              <a:rPr lang="en-US" dirty="0" smtClean="0"/>
              <a:t>Increment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Measures about Project:</a:t>
            </a:r>
          </a:p>
          <a:p>
            <a:r>
              <a:rPr lang="en-US" dirty="0"/>
              <a:t>Percent of </a:t>
            </a:r>
            <a:r>
              <a:rPr lang="en-US" dirty="0" smtClean="0"/>
              <a:t>engineers on project </a:t>
            </a:r>
            <a:r>
              <a:rPr lang="en-US" dirty="0"/>
              <a:t>trained </a:t>
            </a:r>
            <a:r>
              <a:rPr lang="en-US" dirty="0" smtClean="0"/>
              <a:t>as modelers</a:t>
            </a:r>
          </a:p>
          <a:p>
            <a:r>
              <a:rPr lang="en-US" dirty="0"/>
              <a:t>Percentage of models using </a:t>
            </a:r>
            <a:r>
              <a:rPr lang="en-US" dirty="0" smtClean="0"/>
              <a:t>project </a:t>
            </a:r>
            <a:r>
              <a:rPr lang="en-US" dirty="0"/>
              <a:t>re-use </a:t>
            </a:r>
            <a:r>
              <a:rPr lang="en-US" dirty="0" smtClean="0"/>
              <a:t>artifacts</a:t>
            </a:r>
          </a:p>
          <a:p>
            <a:r>
              <a:rPr lang="en-US" dirty="0" smtClean="0"/>
              <a:t>Measuring </a:t>
            </a:r>
            <a:r>
              <a:rPr lang="en-US" dirty="0"/>
              <a:t>model complexity and </a:t>
            </a:r>
            <a:r>
              <a:rPr lang="en-US" dirty="0" smtClean="0"/>
              <a:t>completeness</a:t>
            </a:r>
          </a:p>
          <a:p>
            <a:r>
              <a:rPr lang="en-US" dirty="0" smtClean="0"/>
              <a:t>Number of different SE models within </a:t>
            </a:r>
            <a:r>
              <a:rPr lang="en-US" dirty="0" smtClean="0"/>
              <a:t>project</a:t>
            </a:r>
          </a:p>
          <a:p>
            <a:r>
              <a:rPr lang="en-US" dirty="0" smtClean="0"/>
              <a:t>Percentage of problem space was modeled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448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Potential Organization MBSE Measures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Percentage </a:t>
            </a:r>
            <a:r>
              <a:rPr lang="en-US" dirty="0">
                <a:solidFill>
                  <a:schemeClr val="tx1"/>
                </a:solidFill>
              </a:rPr>
              <a:t>of models using common library artifacts </a:t>
            </a:r>
            <a:r>
              <a:rPr lang="en-US" dirty="0" smtClean="0">
                <a:solidFill>
                  <a:schemeClr val="tx1"/>
                </a:solidFill>
              </a:rPr>
              <a:t>(Re-Use Libraries)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Model compliance with the standards guide 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Percentage </a:t>
            </a:r>
            <a:r>
              <a:rPr lang="en-US" dirty="0" smtClean="0">
                <a:solidFill>
                  <a:schemeClr val="tx1"/>
                </a:solidFill>
              </a:rPr>
              <a:t>of Projects using MBSE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</a:rPr>
              <a:t>Percentage of systems engineers trained as modelers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Project success comparison between MBSE and non-MBSE </a:t>
            </a:r>
          </a:p>
          <a:p>
            <a:pPr lvl="1"/>
            <a:r>
              <a:rPr lang="en-US" dirty="0" smtClean="0">
                <a:solidFill>
                  <a:schemeClr val="tx1"/>
                </a:solidFill>
              </a:rPr>
              <a:t>Based on what?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6145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 Predefined Measure Suites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Appear to be available with tools</a:t>
            </a:r>
          </a:p>
          <a:p>
            <a:r>
              <a:rPr lang="en-US" dirty="0" smtClean="0"/>
              <a:t>Appear </a:t>
            </a:r>
            <a:r>
              <a:rPr lang="en-US" dirty="0" smtClean="0"/>
              <a:t>to support model quality </a:t>
            </a:r>
            <a:r>
              <a:rPr lang="en-US" dirty="0" smtClean="0"/>
              <a:t>measures</a:t>
            </a:r>
          </a:p>
          <a:p>
            <a:r>
              <a:rPr lang="en-US" dirty="0" smtClean="0"/>
              <a:t>Appear to be a good starting point</a:t>
            </a:r>
          </a:p>
          <a:p>
            <a:r>
              <a:rPr lang="en-US" dirty="0" smtClean="0"/>
              <a:t>Each vendor will be different – Need to capture link to documentation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5530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flesh this out for INCOSE MBSE Community?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References to current resources</a:t>
            </a:r>
          </a:p>
          <a:p>
            <a:r>
              <a:rPr lang="en-US" dirty="0" smtClean="0"/>
              <a:t>Any case studies using MBSE Measures?</a:t>
            </a:r>
          </a:p>
          <a:p>
            <a:r>
              <a:rPr lang="en-US" dirty="0" smtClean="0"/>
              <a:t>Attend Measurement Working Group Meeting Sunday 15:00 – 17:00 in Bungalow room</a:t>
            </a:r>
          </a:p>
          <a:p>
            <a:r>
              <a:rPr lang="en-US" dirty="0" smtClean="0"/>
              <a:t>Contact me: </a:t>
            </a:r>
            <a:r>
              <a:rPr lang="en-US" dirty="0" smtClean="0">
                <a:hlinkClick r:id="rId2"/>
              </a:rPr>
              <a:t>paul.frenz@gd-ms.com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773BF-8A9C-4C28-8E6B-1AC345547BA7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1924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prg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01_pr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01_pr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_pr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01_pr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_pr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_pr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_pr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01_pr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862</TotalTime>
  <Words>411</Words>
  <Application>Microsoft Office PowerPoint</Application>
  <PresentationFormat>Widescreen</PresentationFormat>
  <Paragraphs>63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Monotype Sorts</vt:lpstr>
      <vt:lpstr>Times New Roman</vt:lpstr>
      <vt:lpstr>Trebuchet MS</vt:lpstr>
      <vt:lpstr>Wingdings 3</vt:lpstr>
      <vt:lpstr>2_prg</vt:lpstr>
      <vt:lpstr>Facet</vt:lpstr>
      <vt:lpstr>Measurement Working Group – MBSE Measures Need</vt:lpstr>
      <vt:lpstr>Background</vt:lpstr>
      <vt:lpstr>Top Reasons to Measure</vt:lpstr>
      <vt:lpstr>Two focuses for MBSE Measures</vt:lpstr>
      <vt:lpstr>Potential Project MBSE Measures</vt:lpstr>
      <vt:lpstr>Potential Organization MBSE Measures</vt:lpstr>
      <vt:lpstr>Tool Predefined Measure Suites</vt:lpstr>
      <vt:lpstr>How to flesh this out for INCOSE MBSE Community?</vt:lpstr>
    </vt:vector>
  </TitlesOfParts>
  <Company>General Dynamics Mission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Frenz, Paul J</dc:creator>
  <cp:lastModifiedBy>Frenz, Paul J</cp:lastModifiedBy>
  <cp:revision>66</cp:revision>
  <dcterms:created xsi:type="dcterms:W3CDTF">2020-01-15T17:48:55Z</dcterms:created>
  <dcterms:modified xsi:type="dcterms:W3CDTF">2020-01-22T21:08:33Z</dcterms:modified>
</cp:coreProperties>
</file>