
<file path=[Content_Types].xml><?xml version="1.0" encoding="utf-8"?>
<Types xmlns="http://schemas.openxmlformats.org/package/2006/content-types"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s/slide5.xml" ContentType="application/vnd.openxmlformats-officedocument.presentationml.slide+xml"/>
  <Default Extension="png" ContentType="image/png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docProps/custom.xml" ContentType="application/vnd.openxmlformats-officedocument.custom-properties+xml"/>
  <Default Extension="gif" ContentType="image/gif"/>
  <Override PartName="/ppt/viewProps.xml" ContentType="application/vnd.openxmlformats-officedocument.presentationml.viewProps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1" r:id="rId4"/>
  </p:sldMasterIdLst>
  <p:notesMasterIdLst>
    <p:notesMasterId r:id="rId10"/>
  </p:notesMasterIdLst>
  <p:sldIdLst>
    <p:sldId id="256" r:id="rId5"/>
    <p:sldId id="304" r:id="rId6"/>
    <p:sldId id="284" r:id="rId7"/>
    <p:sldId id="265" r:id="rId8"/>
    <p:sldId id="286" r:id="rId9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41E22"/>
    <a:srgbClr val="000000"/>
    <a:srgbClr val="6699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8112" autoAdjust="0"/>
    <p:restoredTop sz="94767" autoAdjust="0"/>
  </p:normalViewPr>
  <p:slideViewPr>
    <p:cSldViewPr>
      <p:cViewPr>
        <p:scale>
          <a:sx n="64" d="100"/>
          <a:sy n="64" d="100"/>
        </p:scale>
        <p:origin x="-816" y="-23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viewProps" Target="view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presProps" Target="presProps.xml"/><Relationship Id="rId5" Type="http://schemas.openxmlformats.org/officeDocument/2006/relationships/slide" Target="slides/slide1.xml"/><Relationship Id="rId10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1E695B-7A1B-4E40-94EE-BB216125E018}" type="datetimeFigureOut">
              <a:rPr lang="en-US" smtClean="0"/>
              <a:pPr/>
              <a:t>12/9/2011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AAED1ED-EC98-4D04-A699-882FCCA4A4D8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AED1ED-EC98-4D04-A699-882FCCA4A4D8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D7E0264-0568-4924-A9D5-DD51634468E7}" type="slidenum">
              <a:rPr lang="de-DE"/>
              <a:pPr/>
              <a:t>4</a:t>
            </a:fld>
            <a:endParaRPr lang="de-DE"/>
          </a:p>
        </p:txBody>
      </p:sp>
      <p:sp>
        <p:nvSpPr>
          <p:cNvPr id="6871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72000" cy="3429000"/>
          </a:xfrm>
          <a:ln/>
        </p:spPr>
      </p:sp>
      <p:sp>
        <p:nvSpPr>
          <p:cNvPr id="6871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If we can pull this</a:t>
            </a:r>
            <a:r>
              <a:rPr lang="en-US" baseline="0" dirty="0" smtClean="0"/>
              <a:t> off we can achieve this ultimate vision for integrated requirements…</a:t>
            </a:r>
            <a:r>
              <a:rPr lang="en-US" dirty="0" smtClean="0"/>
              <a:t>, </a:t>
            </a:r>
            <a:r>
              <a:rPr lang="en-US" dirty="0"/>
              <a:t>visualizing where requirements go and how they interact </a:t>
            </a:r>
            <a:r>
              <a:rPr lang="en-US" dirty="0" smtClean="0"/>
              <a:t> with various systems</a:t>
            </a:r>
            <a:r>
              <a:rPr lang="en-US" dirty="0"/>
              <a:t>… For example, …starting with the car, what are the requirements associated with the front end of this vehicle. </a:t>
            </a:r>
          </a:p>
          <a:p>
            <a:r>
              <a:rPr lang="en-US" dirty="0"/>
              <a:t>Shows current requirements by graphically clicking on the car…</a:t>
            </a:r>
          </a:p>
          <a:p>
            <a:r>
              <a:rPr lang="en-US" dirty="0"/>
              <a:t>What about changing a requirement…stopping distance</a:t>
            </a:r>
          </a:p>
          <a:p>
            <a:r>
              <a:rPr lang="en-US" dirty="0"/>
              <a:t>Show the potential impact of changing stopping distance including…</a:t>
            </a:r>
          </a:p>
          <a:p>
            <a:r>
              <a:rPr lang="en-US" dirty="0"/>
              <a:t>Thermal/heat problems with brakes</a:t>
            </a:r>
          </a:p>
          <a:p>
            <a:r>
              <a:rPr lang="en-US" dirty="0" err="1"/>
              <a:t>Ergonmic</a:t>
            </a:r>
            <a:r>
              <a:rPr lang="en-US" dirty="0"/>
              <a:t> feedback problems with brake pedal</a:t>
            </a:r>
          </a:p>
          <a:p>
            <a:r>
              <a:rPr lang="en-US" dirty="0"/>
              <a:t>Hydraulic fluid rating violation</a:t>
            </a:r>
          </a:p>
          <a:p>
            <a:r>
              <a:rPr lang="en-US" dirty="0"/>
              <a:t>Failure modes/MTBF rating problems with sensors</a:t>
            </a:r>
          </a:p>
          <a:p>
            <a:r>
              <a:rPr lang="en-US" dirty="0"/>
              <a:t>Hydraulic pressure problems </a:t>
            </a:r>
          </a:p>
          <a:p>
            <a:r>
              <a:rPr lang="en-US" dirty="0"/>
              <a:t>Electrical fault problems </a:t>
            </a:r>
          </a:p>
          <a:p>
            <a:r>
              <a:rPr lang="en-US" dirty="0"/>
              <a:t>Zooming into the electrical box, highlights a fuse</a:t>
            </a:r>
          </a:p>
          <a:p>
            <a:r>
              <a:rPr lang="en-US" dirty="0"/>
              <a:t>Clicking into the fuse brings up the schematic and highlights a fuse link </a:t>
            </a:r>
          </a:p>
          <a:p>
            <a:r>
              <a:rPr lang="en-US" dirty="0"/>
              <a:t>Clicking into the schematic zooms in on the wire harness that has the problem—including the signal for a failed sensor that in this particular failure mode causes the short.</a:t>
            </a:r>
          </a:p>
          <a:p>
            <a:r>
              <a:rPr lang="en-US" dirty="0"/>
              <a:t>…which allows us to go look at the Failure Modes document and update appropriately. </a:t>
            </a:r>
            <a:r>
              <a:rPr lang="en-US" dirty="0" smtClean="0"/>
              <a:t>  </a:t>
            </a:r>
          </a:p>
          <a:p>
            <a:r>
              <a:rPr lang="en-US" dirty="0" smtClean="0"/>
              <a:t>Updating</a:t>
            </a:r>
            <a:r>
              <a:rPr lang="en-US" baseline="0" dirty="0" smtClean="0"/>
              <a:t> the software to handle that fault</a:t>
            </a:r>
          </a:p>
          <a:p>
            <a:r>
              <a:rPr lang="en-US" baseline="0" dirty="0" smtClean="0"/>
              <a:t>…and even seeing the impact on our safety rating and insurance costs. </a:t>
            </a:r>
            <a:endParaRPr lang="en-US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7"/>
          <p:cNvSpPr>
            <a:spLocks noGrp="1" noChangeArrowheads="1"/>
          </p:cNvSpPr>
          <p:nvPr>
            <p:ph type="sldNum" sz="quarter" idx="4294967295"/>
          </p:nvPr>
        </p:nvSpPr>
        <p:spPr bwMode="auto">
          <a:xfrm>
            <a:off x="3884613" y="8684926"/>
            <a:ext cx="2971800" cy="457513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fld id="{43E0DD64-3AD3-44C2-9E3A-2136B3F9ECBC}" type="slidenum">
              <a:rPr lang="en-US"/>
              <a:pPr/>
              <a:t>5</a:t>
            </a:fld>
            <a:endParaRPr lang="en-US"/>
          </a:p>
        </p:txBody>
      </p:sp>
      <p:sp>
        <p:nvSpPr>
          <p:cNvPr id="245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01750" y="803275"/>
            <a:ext cx="4257675" cy="3194050"/>
          </a:xfrm>
          <a:ln/>
        </p:spPr>
      </p:sp>
      <p:sp>
        <p:nvSpPr>
          <p:cNvPr id="2458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93775" y="4351833"/>
            <a:ext cx="4870450" cy="3599200"/>
          </a:xfrm>
          <a:noFill/>
          <a:ln w="9525"/>
        </p:spPr>
        <p:txBody>
          <a:bodyPr/>
          <a:lstStyle/>
          <a:p>
            <a:endParaRPr lang="en-GB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 descr="INCOSELogo_transparent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444500" y="5676900"/>
            <a:ext cx="12192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5" name="Group 8"/>
          <p:cNvGrpSpPr>
            <a:grpSpLocks/>
          </p:cNvGrpSpPr>
          <p:nvPr userDrawn="1"/>
        </p:nvGrpSpPr>
        <p:grpSpPr bwMode="auto">
          <a:xfrm>
            <a:off x="323850" y="0"/>
            <a:ext cx="196850" cy="5867400"/>
            <a:chOff x="216" y="0"/>
            <a:chExt cx="93" cy="3244"/>
          </a:xfrm>
        </p:grpSpPr>
        <p:sp>
          <p:nvSpPr>
            <p:cNvPr id="6" name="Line 9"/>
            <p:cNvSpPr>
              <a:spLocks noChangeShapeType="1"/>
            </p:cNvSpPr>
            <p:nvPr/>
          </p:nvSpPr>
          <p:spPr bwMode="auto">
            <a:xfrm>
              <a:off x="216" y="0"/>
              <a:ext cx="0" cy="3244"/>
            </a:xfrm>
            <a:prstGeom prst="line">
              <a:avLst/>
            </a:prstGeom>
            <a:noFill/>
            <a:ln w="12700">
              <a:solidFill>
                <a:srgbClr val="9999FF">
                  <a:alpha val="50000"/>
                </a:srgbClr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-107" charset="0"/>
                <a:ea typeface="+mn-ea"/>
              </a:endParaRPr>
            </a:p>
          </p:txBody>
        </p:sp>
        <p:sp>
          <p:nvSpPr>
            <p:cNvPr id="7" name="Line 10"/>
            <p:cNvSpPr>
              <a:spLocks noChangeShapeType="1"/>
            </p:cNvSpPr>
            <p:nvPr/>
          </p:nvSpPr>
          <p:spPr bwMode="auto">
            <a:xfrm>
              <a:off x="309" y="0"/>
              <a:ext cx="0" cy="3244"/>
            </a:xfrm>
            <a:prstGeom prst="line">
              <a:avLst/>
            </a:prstGeom>
            <a:noFill/>
            <a:ln w="12700">
              <a:solidFill>
                <a:srgbClr val="9999FF">
                  <a:alpha val="50000"/>
                </a:srgbClr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-107" charset="0"/>
                <a:ea typeface="+mn-ea"/>
              </a:endParaRPr>
            </a:p>
          </p:txBody>
        </p:sp>
        <p:sp>
          <p:nvSpPr>
            <p:cNvPr id="8" name="Line 11"/>
            <p:cNvSpPr>
              <a:spLocks noChangeShapeType="1"/>
            </p:cNvSpPr>
            <p:nvPr/>
          </p:nvSpPr>
          <p:spPr bwMode="auto">
            <a:xfrm>
              <a:off x="262" y="0"/>
              <a:ext cx="0" cy="3244"/>
            </a:xfrm>
            <a:prstGeom prst="line">
              <a:avLst/>
            </a:prstGeom>
            <a:noFill/>
            <a:ln w="38100">
              <a:solidFill>
                <a:srgbClr val="003366">
                  <a:alpha val="60001"/>
                </a:srgbClr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-107" charset="0"/>
                <a:ea typeface="+mn-ea"/>
              </a:endParaRPr>
            </a:p>
          </p:txBody>
        </p:sp>
      </p:grpSp>
      <p:grpSp>
        <p:nvGrpSpPr>
          <p:cNvPr id="9" name="Group 12"/>
          <p:cNvGrpSpPr>
            <a:grpSpLocks/>
          </p:cNvGrpSpPr>
          <p:nvPr userDrawn="1"/>
        </p:nvGrpSpPr>
        <p:grpSpPr bwMode="auto">
          <a:xfrm>
            <a:off x="1358900" y="6400800"/>
            <a:ext cx="7772400" cy="127000"/>
            <a:chOff x="1652" y="4032"/>
            <a:chExt cx="4108" cy="80"/>
          </a:xfrm>
        </p:grpSpPr>
        <p:sp>
          <p:nvSpPr>
            <p:cNvPr id="10" name="Line 13"/>
            <p:cNvSpPr>
              <a:spLocks noChangeShapeType="1"/>
            </p:cNvSpPr>
            <p:nvPr/>
          </p:nvSpPr>
          <p:spPr bwMode="auto">
            <a:xfrm flipH="1">
              <a:off x="1652" y="4112"/>
              <a:ext cx="4108" cy="0"/>
            </a:xfrm>
            <a:prstGeom prst="line">
              <a:avLst/>
            </a:prstGeom>
            <a:noFill/>
            <a:ln w="12700">
              <a:solidFill>
                <a:srgbClr val="9999FF">
                  <a:alpha val="50000"/>
                </a:srgbClr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-107" charset="0"/>
                <a:ea typeface="+mn-ea"/>
              </a:endParaRPr>
            </a:p>
          </p:txBody>
        </p:sp>
        <p:sp>
          <p:nvSpPr>
            <p:cNvPr id="11" name="Line 14"/>
            <p:cNvSpPr>
              <a:spLocks noChangeShapeType="1"/>
            </p:cNvSpPr>
            <p:nvPr/>
          </p:nvSpPr>
          <p:spPr bwMode="auto">
            <a:xfrm flipH="1">
              <a:off x="1652" y="4072"/>
              <a:ext cx="4108" cy="0"/>
            </a:xfrm>
            <a:prstGeom prst="line">
              <a:avLst/>
            </a:prstGeom>
            <a:noFill/>
            <a:ln w="38100">
              <a:solidFill>
                <a:srgbClr val="003366">
                  <a:alpha val="60001"/>
                </a:srgbClr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-107" charset="0"/>
                <a:ea typeface="+mn-ea"/>
              </a:endParaRPr>
            </a:p>
          </p:txBody>
        </p:sp>
        <p:sp>
          <p:nvSpPr>
            <p:cNvPr id="12" name="Line 15"/>
            <p:cNvSpPr>
              <a:spLocks noChangeShapeType="1"/>
            </p:cNvSpPr>
            <p:nvPr/>
          </p:nvSpPr>
          <p:spPr bwMode="auto">
            <a:xfrm flipH="1">
              <a:off x="1652" y="4032"/>
              <a:ext cx="4108" cy="0"/>
            </a:xfrm>
            <a:prstGeom prst="line">
              <a:avLst/>
            </a:prstGeom>
            <a:noFill/>
            <a:ln w="12700">
              <a:solidFill>
                <a:srgbClr val="9999FF">
                  <a:alpha val="50000"/>
                </a:srgbClr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-107" charset="0"/>
                <a:ea typeface="+mn-ea"/>
              </a:endParaRPr>
            </a:p>
          </p:txBody>
        </p:sp>
      </p:grpSp>
      <p:sp>
        <p:nvSpPr>
          <p:cNvPr id="13" name="Rectangle 16"/>
          <p:cNvSpPr>
            <a:spLocks noChangeArrowheads="1"/>
          </p:cNvSpPr>
          <p:nvPr userDrawn="1"/>
        </p:nvSpPr>
        <p:spPr bwMode="auto">
          <a:xfrm rot="5400000">
            <a:off x="5222082" y="3375818"/>
            <a:ext cx="6858000" cy="106363"/>
          </a:xfrm>
          <a:prstGeom prst="rect">
            <a:avLst/>
          </a:prstGeom>
          <a:gradFill rotWithShape="1">
            <a:gsLst>
              <a:gs pos="0">
                <a:schemeClr val="bg1">
                  <a:alpha val="50000"/>
                </a:schemeClr>
              </a:gs>
              <a:gs pos="100000">
                <a:srgbClr val="B2B2B2">
                  <a:alpha val="50000"/>
                </a:srgbClr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pic>
        <p:nvPicPr>
          <p:cNvPr id="14" name="Picture 4"/>
          <p:cNvPicPr>
            <a:picLocks noChangeAspect="1" noChangeArrowheads="1"/>
          </p:cNvPicPr>
          <p:nvPr userDrawn="1"/>
        </p:nvPicPr>
        <p:blipFill>
          <a:blip r:embed="rId3"/>
          <a:srcRect l="9705" r="9705"/>
          <a:stretch>
            <a:fillRect/>
          </a:stretch>
        </p:blipFill>
        <p:spPr bwMode="auto">
          <a:xfrm>
            <a:off x="406400" y="14288"/>
            <a:ext cx="1041400" cy="927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4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5" name="Rectangle 5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6" name="Rectangle 6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D8E45F-502F-4A18-AEEE-504FE444DCB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  <p:transition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B4469D-D430-460F-954C-90B8E036667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wipe dir="r"/>
  </p:transition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png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0"/>
            <a:ext cx="6248400" cy="954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br>
              <a:rPr lang="en-US" smtClean="0"/>
            </a:br>
            <a:r>
              <a:rPr lang="en-US" smtClean="0"/>
              <a:t>Line 2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066800"/>
            <a:ext cx="7848600" cy="487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3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11500" y="6496050"/>
            <a:ext cx="2895600" cy="36195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40500" y="6496050"/>
            <a:ext cx="2133600" cy="36195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pPr>
              <a:defRPr/>
            </a:pPr>
            <a:fld id="{83B32FBF-2175-464D-854E-1F0A920B153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1030" name="Picture 7" descr="INCOSELogo_transparent"/>
          <p:cNvPicPr>
            <a:picLocks noChangeAspect="1" noChangeArrowheads="1"/>
          </p:cNvPicPr>
          <p:nvPr userDrawn="1"/>
        </p:nvPicPr>
        <p:blipFill>
          <a:blip r:embed="rId5"/>
          <a:srcRect/>
          <a:stretch>
            <a:fillRect/>
          </a:stretch>
        </p:blipFill>
        <p:spPr bwMode="auto">
          <a:xfrm>
            <a:off x="444500" y="5676900"/>
            <a:ext cx="12192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031" name="Group 8"/>
          <p:cNvGrpSpPr>
            <a:grpSpLocks/>
          </p:cNvGrpSpPr>
          <p:nvPr userDrawn="1"/>
        </p:nvGrpSpPr>
        <p:grpSpPr bwMode="auto">
          <a:xfrm>
            <a:off x="323850" y="0"/>
            <a:ext cx="196850" cy="5867400"/>
            <a:chOff x="216" y="0"/>
            <a:chExt cx="93" cy="3244"/>
          </a:xfrm>
        </p:grpSpPr>
        <p:sp>
          <p:nvSpPr>
            <p:cNvPr id="33" name="Line 9"/>
            <p:cNvSpPr>
              <a:spLocks noChangeShapeType="1"/>
            </p:cNvSpPr>
            <p:nvPr/>
          </p:nvSpPr>
          <p:spPr bwMode="auto">
            <a:xfrm>
              <a:off x="216" y="0"/>
              <a:ext cx="0" cy="3244"/>
            </a:xfrm>
            <a:prstGeom prst="line">
              <a:avLst/>
            </a:prstGeom>
            <a:noFill/>
            <a:ln w="12700">
              <a:solidFill>
                <a:srgbClr val="9999FF">
                  <a:alpha val="50000"/>
                </a:srgbClr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-107" charset="0"/>
                <a:ea typeface="+mn-ea"/>
              </a:endParaRPr>
            </a:p>
          </p:txBody>
        </p:sp>
        <p:sp>
          <p:nvSpPr>
            <p:cNvPr id="34" name="Line 10"/>
            <p:cNvSpPr>
              <a:spLocks noChangeShapeType="1"/>
            </p:cNvSpPr>
            <p:nvPr/>
          </p:nvSpPr>
          <p:spPr bwMode="auto">
            <a:xfrm>
              <a:off x="309" y="0"/>
              <a:ext cx="0" cy="3244"/>
            </a:xfrm>
            <a:prstGeom prst="line">
              <a:avLst/>
            </a:prstGeom>
            <a:noFill/>
            <a:ln w="12700">
              <a:solidFill>
                <a:srgbClr val="9999FF">
                  <a:alpha val="50000"/>
                </a:srgbClr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-107" charset="0"/>
                <a:ea typeface="+mn-ea"/>
              </a:endParaRPr>
            </a:p>
          </p:txBody>
        </p:sp>
        <p:sp>
          <p:nvSpPr>
            <p:cNvPr id="37" name="Line 11"/>
            <p:cNvSpPr>
              <a:spLocks noChangeShapeType="1"/>
            </p:cNvSpPr>
            <p:nvPr/>
          </p:nvSpPr>
          <p:spPr bwMode="auto">
            <a:xfrm>
              <a:off x="262" y="0"/>
              <a:ext cx="0" cy="3244"/>
            </a:xfrm>
            <a:prstGeom prst="line">
              <a:avLst/>
            </a:prstGeom>
            <a:noFill/>
            <a:ln w="38100">
              <a:solidFill>
                <a:srgbClr val="003366">
                  <a:alpha val="60001"/>
                </a:srgbClr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-107" charset="0"/>
                <a:ea typeface="+mn-ea"/>
              </a:endParaRPr>
            </a:p>
          </p:txBody>
        </p:sp>
      </p:grpSp>
      <p:grpSp>
        <p:nvGrpSpPr>
          <p:cNvPr id="1032" name="Group 12"/>
          <p:cNvGrpSpPr>
            <a:grpSpLocks/>
          </p:cNvGrpSpPr>
          <p:nvPr userDrawn="1"/>
        </p:nvGrpSpPr>
        <p:grpSpPr bwMode="auto">
          <a:xfrm>
            <a:off x="1358900" y="6400800"/>
            <a:ext cx="7772400" cy="127000"/>
            <a:chOff x="1652" y="4032"/>
            <a:chExt cx="4108" cy="80"/>
          </a:xfrm>
        </p:grpSpPr>
        <p:sp>
          <p:nvSpPr>
            <p:cNvPr id="39" name="Line 13"/>
            <p:cNvSpPr>
              <a:spLocks noChangeShapeType="1"/>
            </p:cNvSpPr>
            <p:nvPr/>
          </p:nvSpPr>
          <p:spPr bwMode="auto">
            <a:xfrm flipH="1">
              <a:off x="1652" y="4112"/>
              <a:ext cx="4108" cy="0"/>
            </a:xfrm>
            <a:prstGeom prst="line">
              <a:avLst/>
            </a:prstGeom>
            <a:noFill/>
            <a:ln w="12700">
              <a:solidFill>
                <a:srgbClr val="9999FF">
                  <a:alpha val="50000"/>
                </a:srgbClr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-107" charset="0"/>
                <a:ea typeface="+mn-ea"/>
              </a:endParaRPr>
            </a:p>
          </p:txBody>
        </p:sp>
        <p:sp>
          <p:nvSpPr>
            <p:cNvPr id="40" name="Line 14"/>
            <p:cNvSpPr>
              <a:spLocks noChangeShapeType="1"/>
            </p:cNvSpPr>
            <p:nvPr/>
          </p:nvSpPr>
          <p:spPr bwMode="auto">
            <a:xfrm flipH="1">
              <a:off x="1652" y="4072"/>
              <a:ext cx="4108" cy="0"/>
            </a:xfrm>
            <a:prstGeom prst="line">
              <a:avLst/>
            </a:prstGeom>
            <a:noFill/>
            <a:ln w="38100">
              <a:solidFill>
                <a:srgbClr val="003366">
                  <a:alpha val="60001"/>
                </a:srgbClr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-107" charset="0"/>
                <a:ea typeface="+mn-ea"/>
              </a:endParaRPr>
            </a:p>
          </p:txBody>
        </p:sp>
        <p:sp>
          <p:nvSpPr>
            <p:cNvPr id="41" name="Line 15"/>
            <p:cNvSpPr>
              <a:spLocks noChangeShapeType="1"/>
            </p:cNvSpPr>
            <p:nvPr/>
          </p:nvSpPr>
          <p:spPr bwMode="auto">
            <a:xfrm flipH="1">
              <a:off x="1652" y="4032"/>
              <a:ext cx="4108" cy="0"/>
            </a:xfrm>
            <a:prstGeom prst="line">
              <a:avLst/>
            </a:prstGeom>
            <a:noFill/>
            <a:ln w="12700">
              <a:solidFill>
                <a:srgbClr val="9999FF">
                  <a:alpha val="50000"/>
                </a:srgbClr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-107" charset="0"/>
                <a:ea typeface="+mn-ea"/>
              </a:endParaRPr>
            </a:p>
          </p:txBody>
        </p:sp>
      </p:grpSp>
      <p:sp>
        <p:nvSpPr>
          <p:cNvPr id="42" name="Rectangle 16"/>
          <p:cNvSpPr>
            <a:spLocks noChangeArrowheads="1"/>
          </p:cNvSpPr>
          <p:nvPr userDrawn="1"/>
        </p:nvSpPr>
        <p:spPr bwMode="auto">
          <a:xfrm rot="5400000">
            <a:off x="5222082" y="3375818"/>
            <a:ext cx="6858000" cy="106363"/>
          </a:xfrm>
          <a:prstGeom prst="rect">
            <a:avLst/>
          </a:prstGeom>
          <a:gradFill rotWithShape="1">
            <a:gsLst>
              <a:gs pos="0">
                <a:schemeClr val="bg1">
                  <a:alpha val="50000"/>
                </a:schemeClr>
              </a:gs>
              <a:gs pos="100000">
                <a:srgbClr val="B2B2B2">
                  <a:alpha val="50000"/>
                </a:srgbClr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43" name="Rectangle 17"/>
          <p:cNvSpPr>
            <a:spLocks noChangeArrowheads="1"/>
          </p:cNvSpPr>
          <p:nvPr userDrawn="1"/>
        </p:nvSpPr>
        <p:spPr bwMode="auto">
          <a:xfrm>
            <a:off x="0" y="914400"/>
            <a:ext cx="9156700" cy="93663"/>
          </a:xfrm>
          <a:prstGeom prst="rect">
            <a:avLst/>
          </a:prstGeom>
          <a:gradFill rotWithShape="1">
            <a:gsLst>
              <a:gs pos="0">
                <a:schemeClr val="bg1">
                  <a:alpha val="50000"/>
                </a:schemeClr>
              </a:gs>
              <a:gs pos="100000">
                <a:srgbClr val="B2B2B2">
                  <a:alpha val="50000"/>
                </a:srgbClr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0" r:id="rId1"/>
    <p:sldLayoutId id="2147483681" r:id="rId2"/>
    <p:sldLayoutId id="2147483684" r:id="rId3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Arial" pitchFamily="-107" charset="0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Arial" pitchFamily="-107" charset="0"/>
          <a:ea typeface="ＭＳ Ｐゴシック" pitchFamily="-107" charset="-128"/>
          <a:cs typeface="ＭＳ Ｐゴシック" pitchFamily="-107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Arial" pitchFamily="-107" charset="0"/>
          <a:ea typeface="ＭＳ Ｐゴシック" pitchFamily="-107" charset="-128"/>
          <a:cs typeface="ＭＳ Ｐゴシック" pitchFamily="-107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Arial" pitchFamily="-107" charset="0"/>
          <a:ea typeface="ＭＳ Ｐゴシック" pitchFamily="-107" charset="-128"/>
          <a:cs typeface="ＭＳ Ｐゴシック" pitchFamily="-107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Arial" pitchFamily="-107" charset="0"/>
          <a:ea typeface="ＭＳ Ｐゴシック" pitchFamily="-107" charset="-128"/>
          <a:cs typeface="ＭＳ Ｐゴシック" pitchFamily="-107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07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07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07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07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800">
          <a:solidFill>
            <a:schemeClr val="tx1"/>
          </a:solidFill>
          <a:latin typeface="Arial" pitchFamily="-107" charset="0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Arial" pitchFamily="-107" charset="0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Arial" pitchFamily="-107" charset="0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Arial" pitchFamily="-107" charset="0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Arial" pitchFamily="-107" charset="0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hyperlink" Target="http://www.omgwiki.org/MBSE/doku.php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11" Type="http://schemas.openxmlformats.org/officeDocument/2006/relationships/image" Target="../media/image11.gif"/><Relationship Id="rId5" Type="http://schemas.openxmlformats.org/officeDocument/2006/relationships/image" Target="../media/image5.png"/><Relationship Id="rId10" Type="http://schemas.openxmlformats.org/officeDocument/2006/relationships/image" Target="../media/image10.png"/><Relationship Id="rId4" Type="http://schemas.openxmlformats.org/officeDocument/2006/relationships/image" Target="../media/image4.png"/><Relationship Id="rId9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5"/>
          <p:cNvSpPr>
            <a:spLocks noGrp="1" noChangeArrowheads="1"/>
          </p:cNvSpPr>
          <p:nvPr>
            <p:ph type="ctrTitle"/>
          </p:nvPr>
        </p:nvSpPr>
        <p:spPr>
          <a:xfrm>
            <a:off x="685800" y="1600200"/>
            <a:ext cx="7772400" cy="1470025"/>
          </a:xfrm>
        </p:spPr>
        <p:txBody>
          <a:bodyPr/>
          <a:lstStyle/>
          <a:p>
            <a:pPr eaLnBrk="1" hangingPunct="1"/>
            <a:r>
              <a:rPr lang="en-GB" dirty="0" smtClean="0">
                <a:latin typeface="Arial" charset="0"/>
              </a:rPr>
              <a:t>Model-based Systems Engineering</a:t>
            </a:r>
            <a:br>
              <a:rPr lang="en-GB" dirty="0" smtClean="0">
                <a:latin typeface="Arial" charset="0"/>
              </a:rPr>
            </a:br>
            <a:r>
              <a:rPr lang="en-GB" dirty="0" smtClean="0">
                <a:latin typeface="Arial" charset="0"/>
              </a:rPr>
              <a:t>(MBSE) </a:t>
            </a:r>
            <a:r>
              <a:rPr lang="en-GB" smtClean="0">
                <a:latin typeface="Arial" charset="0"/>
              </a:rPr>
              <a:t>Initiative Overview</a:t>
            </a:r>
            <a:endParaRPr lang="en-GB" dirty="0" smtClean="0">
              <a:latin typeface="Arial" charset="0"/>
            </a:endParaRPr>
          </a:p>
        </p:txBody>
      </p:sp>
      <p:sp>
        <p:nvSpPr>
          <p:cNvPr id="3075" name="Rectangle 26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355975"/>
            <a:ext cx="6400800" cy="1143000"/>
          </a:xfrm>
        </p:spPr>
        <p:txBody>
          <a:bodyPr/>
          <a:lstStyle/>
          <a:p>
            <a:pPr eaLnBrk="1" hangingPunct="1"/>
            <a:endParaRPr lang="en-US" dirty="0" smtClean="0">
              <a:latin typeface="Arial" charset="0"/>
            </a:endParaRPr>
          </a:p>
        </p:txBody>
      </p:sp>
      <p:sp>
        <p:nvSpPr>
          <p:cNvPr id="4" name="Rectangle 26"/>
          <p:cNvSpPr txBox="1">
            <a:spLocks noChangeArrowheads="1"/>
          </p:cNvSpPr>
          <p:nvPr/>
        </p:nvSpPr>
        <p:spPr bwMode="auto">
          <a:xfrm>
            <a:off x="1524000" y="5181600"/>
            <a:ext cx="64008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Sanford Friedenthal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2800" kern="0" dirty="0" smtClean="0">
                <a:ea typeface="+mn-ea"/>
              </a:rPr>
              <a:t>Mark Sampson</a:t>
            </a:r>
            <a:endParaRPr kumimoji="0" lang="en-US" sz="28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INCOSE MBSE Initiative Overview</a:t>
            </a:r>
            <a:endParaRPr lang="en-US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7"/>
          <p:cNvSpPr>
            <a:spLocks noGrp="1" noChangeArrowheads="1"/>
          </p:cNvSpPr>
          <p:nvPr>
            <p:ph type="title"/>
          </p:nvPr>
        </p:nvSpPr>
        <p:spPr>
          <a:xfrm>
            <a:off x="982663" y="0"/>
            <a:ext cx="5781675" cy="954088"/>
          </a:xfrm>
        </p:spPr>
        <p:txBody>
          <a:bodyPr/>
          <a:lstStyle/>
          <a:p>
            <a:r>
              <a:rPr lang="en-US" dirty="0" smtClean="0"/>
              <a:t>MBSE Initiative Charter</a:t>
            </a:r>
          </a:p>
        </p:txBody>
      </p:sp>
      <p:sp>
        <p:nvSpPr>
          <p:cNvPr id="12291" name="Rectangle 8"/>
          <p:cNvSpPr>
            <a:spLocks noGrp="1" noChangeArrowheads="1"/>
          </p:cNvSpPr>
          <p:nvPr>
            <p:ph type="body" idx="1"/>
          </p:nvPr>
        </p:nvSpPr>
        <p:spPr>
          <a:xfrm>
            <a:off x="685800" y="1066800"/>
            <a:ext cx="8458200" cy="4876800"/>
          </a:xfrm>
        </p:spPr>
        <p:txBody>
          <a:bodyPr/>
          <a:lstStyle/>
          <a:p>
            <a:r>
              <a:rPr lang="en-US" sz="2400" dirty="0" smtClean="0"/>
              <a:t>Supports MBSE Component of the SE Vision 2020</a:t>
            </a:r>
          </a:p>
          <a:p>
            <a:r>
              <a:rPr lang="en-US" sz="2400" dirty="0" smtClean="0"/>
              <a:t>Promote, advance, and institutionalize the practice of MBSE through broad industry/academic involvement</a:t>
            </a:r>
          </a:p>
          <a:p>
            <a:pPr lvl="1"/>
            <a:r>
              <a:rPr lang="en-US" dirty="0" smtClean="0"/>
              <a:t>Research</a:t>
            </a:r>
          </a:p>
          <a:p>
            <a:pPr lvl="1"/>
            <a:r>
              <a:rPr lang="en-US" dirty="0" smtClean="0"/>
              <a:t>Standards</a:t>
            </a:r>
          </a:p>
          <a:p>
            <a:pPr lvl="1"/>
            <a:r>
              <a:rPr lang="en-US" dirty="0" smtClean="0"/>
              <a:t>Processes, Practices, &amp; Methods</a:t>
            </a:r>
          </a:p>
          <a:p>
            <a:pPr lvl="1"/>
            <a:r>
              <a:rPr lang="en-US" dirty="0" smtClean="0"/>
              <a:t>Tools &amp; Technology</a:t>
            </a:r>
          </a:p>
          <a:p>
            <a:pPr lvl="1"/>
            <a:r>
              <a:rPr lang="en-US" dirty="0" smtClean="0"/>
              <a:t>Outreach, Training &amp; Education</a:t>
            </a:r>
          </a:p>
          <a:p>
            <a:r>
              <a:rPr lang="en-US" sz="2400" smtClean="0">
                <a:latin typeface="Arial" charset="0"/>
              </a:rPr>
              <a:t>MBSE </a:t>
            </a:r>
            <a:r>
              <a:rPr lang="en-US" sz="2400" dirty="0" smtClean="0">
                <a:latin typeface="Arial" charset="0"/>
              </a:rPr>
              <a:t>Wiki</a:t>
            </a:r>
          </a:p>
          <a:p>
            <a:pPr lvl="1"/>
            <a:r>
              <a:rPr lang="en-US" dirty="0" smtClean="0">
                <a:latin typeface="Arial" charset="0"/>
                <a:hlinkClick r:id="rId2"/>
              </a:rPr>
              <a:t>http://www.omgwiki.org/MBSE/doku.php</a:t>
            </a:r>
            <a:r>
              <a:rPr lang="en-US" dirty="0" smtClean="0">
                <a:latin typeface="Arial" charset="0"/>
              </a:rPr>
              <a:t> </a:t>
            </a:r>
          </a:p>
          <a:p>
            <a:endParaRPr lang="en-US" dirty="0" smtClean="0"/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3"/>
          <a:srcRect l="9705" r="9705"/>
          <a:stretch>
            <a:fillRect/>
          </a:stretch>
        </p:blipFill>
        <p:spPr bwMode="auto">
          <a:xfrm>
            <a:off x="406400" y="14288"/>
            <a:ext cx="1041400" cy="927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Picture 24" descr="Opel_Insignia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21289137" flipH="1">
            <a:off x="-706764" y="3062178"/>
            <a:ext cx="5096239" cy="3703785"/>
          </a:xfrm>
          <a:prstGeom prst="rect">
            <a:avLst/>
          </a:prstGeom>
        </p:spPr>
      </p:pic>
      <p:pic>
        <p:nvPicPr>
          <p:cNvPr id="161795" name="Picture 3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-933181" y="2841871"/>
            <a:ext cx="5528931" cy="42569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86083" name="Rectangle 3"/>
          <p:cNvSpPr>
            <a:spLocks noGrp="1" noChangeArrowheads="1"/>
          </p:cNvSpPr>
          <p:nvPr>
            <p:ph type="title"/>
          </p:nvPr>
        </p:nvSpPr>
        <p:spPr>
          <a:xfrm>
            <a:off x="381000" y="228600"/>
            <a:ext cx="6553200" cy="808038"/>
          </a:xfrm>
        </p:spPr>
        <p:txBody>
          <a:bodyPr/>
          <a:lstStyle/>
          <a:p>
            <a:r>
              <a:rPr lang="en-US" dirty="0" smtClean="0"/>
              <a:t>Integrated Systems Engineering Vision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686084" name="AutoShape 4"/>
          <p:cNvSpPr>
            <a:spLocks noChangeArrowheads="1"/>
          </p:cNvSpPr>
          <p:nvPr/>
        </p:nvSpPr>
        <p:spPr bwMode="auto">
          <a:xfrm>
            <a:off x="215900" y="6116638"/>
            <a:ext cx="2908300" cy="700087"/>
          </a:xfrm>
          <a:prstGeom prst="wedgeRectCallout">
            <a:avLst>
              <a:gd name="adj1" fmla="val 36480"/>
              <a:gd name="adj2" fmla="val -97360"/>
            </a:avLst>
          </a:prstGeom>
          <a:solidFill>
            <a:schemeClr val="accent6">
              <a:lumMod val="20000"/>
              <a:lumOff val="80000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>
              <a:buClr>
                <a:srgbClr val="A3A3A3"/>
              </a:buClr>
              <a:buSzPct val="80000"/>
              <a:buFont typeface="Wingdings 3" pitchFamily="18" charset="2"/>
              <a:buNone/>
            </a:pPr>
            <a:r>
              <a:rPr lang="en-US" sz="1400"/>
              <a:t>Minimum Turn Radius: 24 ft.</a:t>
            </a:r>
          </a:p>
          <a:p>
            <a:pPr>
              <a:buClr>
                <a:srgbClr val="A3A3A3"/>
              </a:buClr>
              <a:buSzPct val="80000"/>
              <a:buFont typeface="Wingdings 3" pitchFamily="18" charset="2"/>
              <a:buNone/>
            </a:pPr>
            <a:r>
              <a:rPr lang="en-US" sz="1400"/>
              <a:t>Dry Pavement Braking Distance at 60 MPH : 110 ft. </a:t>
            </a:r>
          </a:p>
        </p:txBody>
      </p:sp>
      <p:grpSp>
        <p:nvGrpSpPr>
          <p:cNvPr id="2" name="Group 28"/>
          <p:cNvGrpSpPr/>
          <p:nvPr/>
        </p:nvGrpSpPr>
        <p:grpSpPr>
          <a:xfrm>
            <a:off x="2057400" y="0"/>
            <a:ext cx="9550400" cy="7827963"/>
            <a:chOff x="9445479" y="481892"/>
            <a:chExt cx="9550400" cy="7827963"/>
          </a:xfrm>
        </p:grpSpPr>
        <p:sp>
          <p:nvSpPr>
            <p:cNvPr id="686087" name="AutoShape 7"/>
            <p:cNvSpPr>
              <a:spLocks noChangeArrowheads="1"/>
            </p:cNvSpPr>
            <p:nvPr/>
          </p:nvSpPr>
          <p:spPr bwMode="auto">
            <a:xfrm>
              <a:off x="13399942" y="5869867"/>
              <a:ext cx="1855788" cy="630238"/>
            </a:xfrm>
            <a:prstGeom prst="wedgeRectCallout">
              <a:avLst>
                <a:gd name="adj1" fmla="val -54875"/>
                <a:gd name="adj2" fmla="val -228588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anchor="ctr"/>
            <a:lstStyle/>
            <a:p>
              <a:pPr>
                <a:buClr>
                  <a:srgbClr val="A3A3A3"/>
                </a:buClr>
                <a:buSzPct val="80000"/>
                <a:buFont typeface="Wingdings 3" pitchFamily="18" charset="2"/>
                <a:buNone/>
              </a:pPr>
              <a:r>
                <a:rPr lang="en-US" sz="1400"/>
                <a:t>Automatic Cruise Control </a:t>
              </a:r>
              <a:r>
                <a:rPr lang="en-US" sz="1400">
                  <a:solidFill>
                    <a:schemeClr val="folHlink"/>
                  </a:solidFill>
                </a:rPr>
                <a:t>&lt;FAULT&gt;</a:t>
              </a:r>
            </a:p>
          </p:txBody>
        </p:sp>
        <p:grpSp>
          <p:nvGrpSpPr>
            <p:cNvPr id="3" name="Group 8"/>
            <p:cNvGrpSpPr>
              <a:grpSpLocks/>
            </p:cNvGrpSpPr>
            <p:nvPr/>
          </p:nvGrpSpPr>
          <p:grpSpPr bwMode="auto">
            <a:xfrm>
              <a:off x="9445479" y="481892"/>
              <a:ext cx="9550400" cy="7827963"/>
              <a:chOff x="1137" y="0"/>
              <a:chExt cx="6016" cy="4931"/>
            </a:xfrm>
          </p:grpSpPr>
          <p:pic>
            <p:nvPicPr>
              <p:cNvPr id="686089" name="Picture 9"/>
              <p:cNvPicPr>
                <a:picLocks noChangeAspect="1" noChangeArrowheads="1"/>
              </p:cNvPicPr>
              <p:nvPr/>
            </p:nvPicPr>
            <p:blipFill>
              <a:blip r:embed="rId5">
                <a:clrChange>
                  <a:clrFrom>
                    <a:srgbClr val="FCFEFC"/>
                  </a:clrFrom>
                  <a:clrTo>
                    <a:srgbClr val="FCFEFC">
                      <a:alpha val="0"/>
                    </a:srgbClr>
                  </a:clrTo>
                </a:clrChange>
              </a:blip>
              <a:srcRect/>
              <a:stretch>
                <a:fillRect/>
              </a:stretch>
            </p:blipFill>
            <p:spPr bwMode="auto">
              <a:xfrm>
                <a:off x="1877" y="0"/>
                <a:ext cx="5276" cy="49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</p:pic>
          <p:sp>
            <p:nvSpPr>
              <p:cNvPr id="686090" name="AutoShape 10"/>
              <p:cNvSpPr>
                <a:spLocks noChangeArrowheads="1"/>
              </p:cNvSpPr>
              <p:nvPr/>
            </p:nvSpPr>
            <p:spPr bwMode="auto">
              <a:xfrm>
                <a:off x="4580" y="1495"/>
                <a:ext cx="1076" cy="517"/>
              </a:xfrm>
              <a:prstGeom prst="wedgeRectCallout">
                <a:avLst>
                  <a:gd name="adj1" fmla="val -78625"/>
                  <a:gd name="adj2" fmla="val -61991"/>
                </a:avLst>
              </a:prstGeom>
              <a:solidFill>
                <a:schemeClr val="accent6">
                  <a:lumMod val="20000"/>
                  <a:lumOff val="80000"/>
                </a:schemeClr>
              </a:solidFill>
              <a:ln w="9525" algn="ctr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anchor="ctr"/>
              <a:lstStyle/>
              <a:p>
                <a:pPr>
                  <a:buClr>
                    <a:srgbClr val="A3A3A3"/>
                  </a:buClr>
                  <a:buSzPct val="80000"/>
                  <a:buFont typeface="Wingdings 3" pitchFamily="18" charset="2"/>
                  <a:buNone/>
                </a:pPr>
                <a:r>
                  <a:rPr lang="en-US" sz="1400" dirty="0"/>
                  <a:t>Thermal/Heat </a:t>
                </a:r>
                <a:br>
                  <a:rPr lang="en-US" sz="1400" dirty="0"/>
                </a:br>
                <a:r>
                  <a:rPr lang="en-US" sz="1400" dirty="0"/>
                  <a:t>Dissipation: </a:t>
                </a:r>
                <a:r>
                  <a:rPr lang="en-US" sz="1400" b="1" dirty="0">
                    <a:solidFill>
                      <a:schemeClr val="accent2"/>
                    </a:solidFill>
                  </a:rPr>
                  <a:t>780</a:t>
                </a:r>
                <a:r>
                  <a:rPr lang="en-US" sz="1400" dirty="0">
                    <a:solidFill>
                      <a:srgbClr val="FFFF00"/>
                    </a:solidFill>
                    <a:cs typeface="Arial" pitchFamily="34" charset="0"/>
                  </a:rPr>
                  <a:t>°</a:t>
                </a:r>
              </a:p>
            </p:txBody>
          </p:sp>
          <p:sp>
            <p:nvSpPr>
              <p:cNvPr id="686091" name="AutoShape 11"/>
              <p:cNvSpPr>
                <a:spLocks noChangeArrowheads="1"/>
              </p:cNvSpPr>
              <p:nvPr/>
            </p:nvSpPr>
            <p:spPr bwMode="auto">
              <a:xfrm>
                <a:off x="4104" y="2082"/>
                <a:ext cx="1169" cy="397"/>
              </a:xfrm>
              <a:prstGeom prst="wedgeRectCallout">
                <a:avLst>
                  <a:gd name="adj1" fmla="val -99185"/>
                  <a:gd name="adj2" fmla="val -19019"/>
                </a:avLst>
              </a:prstGeom>
              <a:solidFill>
                <a:schemeClr val="accent6">
                  <a:lumMod val="20000"/>
                  <a:lumOff val="80000"/>
                </a:schemeClr>
              </a:solidFill>
              <a:ln w="9525" algn="ctr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anchor="ctr"/>
              <a:lstStyle/>
              <a:p>
                <a:pPr>
                  <a:buClr>
                    <a:srgbClr val="A3A3A3"/>
                  </a:buClr>
                  <a:buSzPct val="80000"/>
                  <a:buFont typeface="Wingdings 3" pitchFamily="18" charset="2"/>
                  <a:buNone/>
                </a:pPr>
                <a:r>
                  <a:rPr lang="en-US" sz="1400" dirty="0"/>
                  <a:t>Ergonomic/Pedal Feedback: </a:t>
                </a:r>
                <a:r>
                  <a:rPr lang="en-US" sz="1400" dirty="0">
                    <a:solidFill>
                      <a:srgbClr val="FF0000"/>
                    </a:solidFill>
                  </a:rPr>
                  <a:t>34 ERGS</a:t>
                </a:r>
              </a:p>
            </p:txBody>
          </p:sp>
          <p:sp>
            <p:nvSpPr>
              <p:cNvPr id="686092" name="AutoShape 12"/>
              <p:cNvSpPr>
                <a:spLocks noChangeArrowheads="1"/>
              </p:cNvSpPr>
              <p:nvPr/>
            </p:nvSpPr>
            <p:spPr bwMode="auto">
              <a:xfrm>
                <a:off x="4104" y="2598"/>
                <a:ext cx="1169" cy="397"/>
              </a:xfrm>
              <a:prstGeom prst="wedgeRectCallout">
                <a:avLst>
                  <a:gd name="adj1" fmla="val -110139"/>
                  <a:gd name="adj2" fmla="val -72167"/>
                </a:avLst>
              </a:prstGeom>
              <a:solidFill>
                <a:schemeClr val="accent6">
                  <a:lumMod val="20000"/>
                  <a:lumOff val="80000"/>
                </a:schemeClr>
              </a:solidFill>
              <a:ln w="9525" algn="ctr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anchor="ctr"/>
              <a:lstStyle/>
              <a:p>
                <a:pPr>
                  <a:buClr>
                    <a:srgbClr val="A3A3A3"/>
                  </a:buClr>
                  <a:buSzPct val="80000"/>
                  <a:buFont typeface="Wingdings 3" pitchFamily="18" charset="2"/>
                  <a:buNone/>
                </a:pPr>
                <a:r>
                  <a:rPr lang="en-US" sz="1400" dirty="0"/>
                  <a:t>Hydraulic Pressure: </a:t>
                </a:r>
                <a:r>
                  <a:rPr lang="en-US" sz="1400" dirty="0">
                    <a:solidFill>
                      <a:srgbClr val="FF0000"/>
                    </a:solidFill>
                  </a:rPr>
                  <a:t>350 PSI</a:t>
                </a:r>
              </a:p>
            </p:txBody>
          </p:sp>
          <p:sp>
            <p:nvSpPr>
              <p:cNvPr id="686093" name="AutoShape 13"/>
              <p:cNvSpPr>
                <a:spLocks noChangeArrowheads="1"/>
              </p:cNvSpPr>
              <p:nvPr/>
            </p:nvSpPr>
            <p:spPr bwMode="auto">
              <a:xfrm>
                <a:off x="2774" y="3111"/>
                <a:ext cx="846" cy="272"/>
              </a:xfrm>
              <a:prstGeom prst="wedgeRectCallout">
                <a:avLst>
                  <a:gd name="adj1" fmla="val -51417"/>
                  <a:gd name="adj2" fmla="val -425000"/>
                </a:avLst>
              </a:prstGeom>
              <a:solidFill>
                <a:schemeClr val="accent6">
                  <a:lumMod val="20000"/>
                  <a:lumOff val="80000"/>
                </a:schemeClr>
              </a:solidFill>
              <a:ln w="9525" algn="ctr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anchor="ctr"/>
              <a:lstStyle/>
              <a:p>
                <a:pPr>
                  <a:buClr>
                    <a:srgbClr val="A3A3A3"/>
                  </a:buClr>
                  <a:buSzPct val="80000"/>
                  <a:buFont typeface="Wingdings 3" pitchFamily="18" charset="2"/>
                  <a:buNone/>
                </a:pPr>
                <a:r>
                  <a:rPr lang="en-US" sz="1400" dirty="0"/>
                  <a:t>Sensor MTBF:</a:t>
                </a:r>
                <a:br>
                  <a:rPr lang="en-US" sz="1400" dirty="0"/>
                </a:br>
                <a:r>
                  <a:rPr lang="en-US" sz="1400" dirty="0">
                    <a:solidFill>
                      <a:srgbClr val="FF0000"/>
                    </a:solidFill>
                  </a:rPr>
                  <a:t>3000 hrs</a:t>
                </a:r>
              </a:p>
            </p:txBody>
          </p:sp>
          <p:sp>
            <p:nvSpPr>
              <p:cNvPr id="686094" name="AutoShape 14"/>
              <p:cNvSpPr>
                <a:spLocks noChangeArrowheads="1"/>
              </p:cNvSpPr>
              <p:nvPr/>
            </p:nvSpPr>
            <p:spPr bwMode="auto">
              <a:xfrm>
                <a:off x="1137" y="990"/>
                <a:ext cx="846" cy="272"/>
              </a:xfrm>
              <a:prstGeom prst="wedgeRectCallout">
                <a:avLst>
                  <a:gd name="adj1" fmla="val 91255"/>
                  <a:gd name="adj2" fmla="val 90074"/>
                </a:avLst>
              </a:prstGeom>
              <a:solidFill>
                <a:schemeClr val="accent6">
                  <a:lumMod val="20000"/>
                  <a:lumOff val="80000"/>
                </a:schemeClr>
              </a:solidFill>
              <a:ln w="9525" algn="ctr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anchor="ctr"/>
              <a:lstStyle/>
              <a:p>
                <a:pPr>
                  <a:buClr>
                    <a:srgbClr val="A3A3A3"/>
                  </a:buClr>
                  <a:buSzPct val="80000"/>
                  <a:buFont typeface="Wingdings 3" pitchFamily="18" charset="2"/>
                  <a:buNone/>
                </a:pPr>
                <a:r>
                  <a:rPr lang="en-US" sz="1400" dirty="0"/>
                  <a:t>Power Rating:</a:t>
                </a:r>
                <a:br>
                  <a:rPr lang="en-US" sz="1400" dirty="0"/>
                </a:br>
                <a:r>
                  <a:rPr lang="en-US" sz="1400" dirty="0">
                    <a:solidFill>
                      <a:srgbClr val="FF0000"/>
                    </a:solidFill>
                  </a:rPr>
                  <a:t>18 Amps</a:t>
                </a:r>
              </a:p>
            </p:txBody>
          </p:sp>
          <p:sp>
            <p:nvSpPr>
              <p:cNvPr id="686095" name="AutoShape 15"/>
              <p:cNvSpPr>
                <a:spLocks noChangeArrowheads="1"/>
              </p:cNvSpPr>
              <p:nvPr/>
            </p:nvSpPr>
            <p:spPr bwMode="auto">
              <a:xfrm>
                <a:off x="2847" y="566"/>
                <a:ext cx="942" cy="424"/>
              </a:xfrm>
              <a:prstGeom prst="wedgeRectCallout">
                <a:avLst>
                  <a:gd name="adj1" fmla="val -48088"/>
                  <a:gd name="adj2" fmla="val 129718"/>
                </a:avLst>
              </a:prstGeom>
              <a:solidFill>
                <a:schemeClr val="accent6">
                  <a:lumMod val="20000"/>
                  <a:lumOff val="80000"/>
                </a:schemeClr>
              </a:solidFill>
              <a:ln w="9525" algn="ctr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anchor="ctr"/>
              <a:lstStyle/>
              <a:p>
                <a:pPr>
                  <a:buClr>
                    <a:srgbClr val="A3A3A3"/>
                  </a:buClr>
                  <a:buSzPct val="80000"/>
                  <a:buFont typeface="Wingdings 3" pitchFamily="18" charset="2"/>
                  <a:buNone/>
                </a:pPr>
                <a:r>
                  <a:rPr lang="en-US" sz="1400" dirty="0"/>
                  <a:t>Hydraulic Fluid: </a:t>
                </a:r>
                <a:r>
                  <a:rPr lang="en-US" sz="1400" dirty="0">
                    <a:solidFill>
                      <a:srgbClr val="FF0000"/>
                    </a:solidFill>
                  </a:rPr>
                  <a:t>SAE 1340 not-compliant</a:t>
                </a:r>
                <a:r>
                  <a:rPr lang="en-US" sz="1200" dirty="0">
                    <a:solidFill>
                      <a:srgbClr val="FF0000"/>
                    </a:solidFill>
                  </a:rPr>
                  <a:t> </a:t>
                </a:r>
              </a:p>
            </p:txBody>
          </p:sp>
        </p:grpSp>
      </p:grpSp>
      <p:pic>
        <p:nvPicPr>
          <p:cNvPr id="686096" name="Picture 16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040204"/>
              </a:clrFrom>
              <a:clrTo>
                <a:srgbClr val="040204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1054100"/>
            <a:ext cx="3605213" cy="28321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</p:pic>
      <p:pic>
        <p:nvPicPr>
          <p:cNvPr id="686097" name="Picture 17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2495550" y="1581150"/>
            <a:ext cx="3697288" cy="26733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</p:pic>
      <p:pic>
        <p:nvPicPr>
          <p:cNvPr id="686098" name="Picture 18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4030663" y="2867025"/>
            <a:ext cx="4438650" cy="332898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</p:pic>
      <p:grpSp>
        <p:nvGrpSpPr>
          <p:cNvPr id="4" name="Group 19"/>
          <p:cNvGrpSpPr>
            <a:grpSpLocks/>
          </p:cNvGrpSpPr>
          <p:nvPr/>
        </p:nvGrpSpPr>
        <p:grpSpPr bwMode="auto">
          <a:xfrm>
            <a:off x="219075" y="6110288"/>
            <a:ext cx="2884488" cy="747712"/>
            <a:chOff x="198" y="3688"/>
            <a:chExt cx="1877" cy="441"/>
          </a:xfrm>
          <a:solidFill>
            <a:schemeClr val="accent6">
              <a:lumMod val="20000"/>
              <a:lumOff val="80000"/>
            </a:schemeClr>
          </a:solidFill>
        </p:grpSpPr>
        <p:sp>
          <p:nvSpPr>
            <p:cNvPr id="686100" name="AutoShape 20"/>
            <p:cNvSpPr>
              <a:spLocks noChangeArrowheads="1"/>
            </p:cNvSpPr>
            <p:nvPr/>
          </p:nvSpPr>
          <p:spPr bwMode="auto">
            <a:xfrm>
              <a:off x="198" y="3688"/>
              <a:ext cx="1877" cy="441"/>
            </a:xfrm>
            <a:prstGeom prst="wedgeRectCallout">
              <a:avLst>
                <a:gd name="adj1" fmla="val 36997"/>
                <a:gd name="adj2" fmla="val -95872"/>
              </a:avLst>
            </a:prstGeom>
            <a:grpFill/>
            <a:ln w="9525" algn="ctr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anchor="ctr"/>
            <a:lstStyle/>
            <a:p>
              <a:pPr>
                <a:buClr>
                  <a:srgbClr val="A3A3A3"/>
                </a:buClr>
                <a:buSzPct val="80000"/>
                <a:buFont typeface="Wingdings 3" pitchFamily="18" charset="2"/>
                <a:buNone/>
              </a:pPr>
              <a:r>
                <a:rPr lang="en-US" sz="1400" dirty="0"/>
                <a:t>Minimum Turn Radius: 24 ft.</a:t>
              </a:r>
            </a:p>
            <a:p>
              <a:pPr>
                <a:buClr>
                  <a:srgbClr val="A3A3A3"/>
                </a:buClr>
                <a:buSzPct val="80000"/>
                <a:buFont typeface="Wingdings 3" pitchFamily="18" charset="2"/>
                <a:buNone/>
              </a:pPr>
              <a:r>
                <a:rPr lang="en-US" sz="1400" dirty="0"/>
                <a:t>Dry Pavement Braking Distance   at 60 MPH : 110 ft. 90 ft</a:t>
              </a:r>
            </a:p>
          </p:txBody>
        </p:sp>
        <p:sp>
          <p:nvSpPr>
            <p:cNvPr id="686101" name="Line 21"/>
            <p:cNvSpPr>
              <a:spLocks noChangeShapeType="1"/>
            </p:cNvSpPr>
            <p:nvPr/>
          </p:nvSpPr>
          <p:spPr bwMode="auto">
            <a:xfrm>
              <a:off x="915" y="4033"/>
              <a:ext cx="214" cy="0"/>
            </a:xfrm>
            <a:prstGeom prst="line">
              <a:avLst/>
            </a:prstGeom>
            <a:grpFill/>
            <a:ln w="28575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 anchor="ctr"/>
            <a:lstStyle/>
            <a:p>
              <a:endParaRPr lang="en-US"/>
            </a:p>
          </p:txBody>
        </p:sp>
      </p:grpSp>
      <p:pic>
        <p:nvPicPr>
          <p:cNvPr id="686102" name="Picture 22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5595938" y="2166938"/>
            <a:ext cx="3962400" cy="21463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</p:pic>
      <p:pic>
        <p:nvPicPr>
          <p:cNvPr id="686103" name="Picture 23"/>
          <p:cNvPicPr>
            <a:picLocks noGrp="1" noChangeAspect="1" noChangeArrowheads="1"/>
          </p:cNvPicPr>
          <p:nvPr>
            <p:ph idx="1"/>
          </p:nvPr>
        </p:nvPicPr>
        <p:blipFill>
          <a:blip r:embed="rId10" cstate="print"/>
          <a:srcRect/>
          <a:stretch>
            <a:fillRect/>
          </a:stretch>
        </p:blipFill>
        <p:spPr>
          <a:xfrm>
            <a:off x="5268913" y="1106488"/>
            <a:ext cx="3622675" cy="1931987"/>
          </a:xfrm>
          <a:noFill/>
          <a:ln/>
        </p:spPr>
      </p:pic>
      <p:pic>
        <p:nvPicPr>
          <p:cNvPr id="136196" name="Picture 4" descr="http://images.google.com/url?source=imgres&amp;ct=img&amp;q=http://www.irs.gov/publications/images/10686k04.gif&amp;usg=AFQjCNFfH9lpJZpgFSmZmspOLl9tIxRUbQ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6248400" y="3505200"/>
            <a:ext cx="2679700" cy="2926884"/>
          </a:xfrm>
          <a:prstGeom prst="rect">
            <a:avLst/>
          </a:prstGeom>
          <a:noFill/>
        </p:spPr>
      </p:pic>
      <p:sp>
        <p:nvSpPr>
          <p:cNvPr id="26" name="Slide Number Placeholder 3"/>
          <p:cNvSpPr txBox="1">
            <a:spLocks/>
          </p:cNvSpPr>
          <p:nvPr/>
        </p:nvSpPr>
        <p:spPr bwMode="auto">
          <a:xfrm>
            <a:off x="8001000" y="6443663"/>
            <a:ext cx="588963" cy="414337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55296A0-8577-4C6B-80E8-209071074A96}" type="slidenum">
              <a:rPr kumimoji="0" lang="en-US" sz="1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charset="0"/>
              <a:ea typeface="ＭＳ Ｐゴシック" charset="-128"/>
              <a:cs typeface="+mn-cs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0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7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0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6860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6860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0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6860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6860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6860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6860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6861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6861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68610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68610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8608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sz="3200" smtClean="0"/>
              <a:t>INCOSE MBSE Roadmap</a:t>
            </a:r>
          </a:p>
        </p:txBody>
      </p:sp>
      <p:grpSp>
        <p:nvGrpSpPr>
          <p:cNvPr id="2" name="Group 3"/>
          <p:cNvGrpSpPr>
            <a:grpSpLocks/>
          </p:cNvGrpSpPr>
          <p:nvPr/>
        </p:nvGrpSpPr>
        <p:grpSpPr bwMode="auto">
          <a:xfrm>
            <a:off x="1906589" y="2022475"/>
            <a:ext cx="6311900" cy="3738563"/>
            <a:chOff x="1124" y="934"/>
            <a:chExt cx="3931" cy="2683"/>
          </a:xfrm>
        </p:grpSpPr>
        <p:sp>
          <p:nvSpPr>
            <p:cNvPr id="12320" name="Rectangle 4"/>
            <p:cNvSpPr>
              <a:spLocks noChangeArrowheads="1"/>
            </p:cNvSpPr>
            <p:nvPr/>
          </p:nvSpPr>
          <p:spPr bwMode="auto">
            <a:xfrm>
              <a:off x="1124" y="934"/>
              <a:ext cx="629" cy="2683"/>
            </a:xfrm>
            <a:prstGeom prst="rect">
              <a:avLst/>
            </a:prstGeom>
            <a:solidFill>
              <a:srgbClr val="CBFDFF"/>
            </a:solidFill>
            <a:ln w="12700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321" name="Rectangle 5"/>
            <p:cNvSpPr>
              <a:spLocks noChangeArrowheads="1"/>
            </p:cNvSpPr>
            <p:nvPr/>
          </p:nvSpPr>
          <p:spPr bwMode="auto">
            <a:xfrm>
              <a:off x="1749" y="934"/>
              <a:ext cx="2152" cy="2683"/>
            </a:xfrm>
            <a:prstGeom prst="rect">
              <a:avLst/>
            </a:prstGeom>
            <a:solidFill>
              <a:srgbClr val="A6EFFD"/>
            </a:solidFill>
            <a:ln w="12700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 sz="1600">
                <a:latin typeface="Tahoma" pitchFamily="34" charset="0"/>
                <a:ea typeface="ＭＳ Ｐゴシック" charset="-128"/>
              </a:endParaRPr>
            </a:p>
          </p:txBody>
        </p:sp>
        <p:sp>
          <p:nvSpPr>
            <p:cNvPr id="12322" name="Rectangle 6"/>
            <p:cNvSpPr>
              <a:spLocks noChangeArrowheads="1"/>
            </p:cNvSpPr>
            <p:nvPr/>
          </p:nvSpPr>
          <p:spPr bwMode="auto">
            <a:xfrm>
              <a:off x="3896" y="934"/>
              <a:ext cx="1159" cy="2683"/>
            </a:xfrm>
            <a:prstGeom prst="rect">
              <a:avLst/>
            </a:prstGeom>
            <a:solidFill>
              <a:srgbClr val="D3E8FD"/>
            </a:solidFill>
            <a:ln w="12700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 sz="1600">
                <a:solidFill>
                  <a:srgbClr val="4D4D4D"/>
                </a:solidFill>
                <a:latin typeface="Tahoma" pitchFamily="34" charset="0"/>
                <a:ea typeface="ＭＳ Ｐゴシック" charset="-128"/>
              </a:endParaRPr>
            </a:p>
          </p:txBody>
        </p:sp>
      </p:grpSp>
      <p:sp>
        <p:nvSpPr>
          <p:cNvPr id="12292" name="Line 7"/>
          <p:cNvSpPr>
            <a:spLocks noChangeShapeType="1"/>
          </p:cNvSpPr>
          <p:nvPr/>
        </p:nvSpPr>
        <p:spPr bwMode="auto">
          <a:xfrm>
            <a:off x="2898776" y="5640388"/>
            <a:ext cx="0" cy="103187"/>
          </a:xfrm>
          <a:prstGeom prst="line">
            <a:avLst/>
          </a:prstGeom>
          <a:noFill/>
          <a:ln w="38100">
            <a:solidFill>
              <a:srgbClr val="2714B9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293" name="Line 8"/>
          <p:cNvSpPr>
            <a:spLocks noChangeShapeType="1"/>
          </p:cNvSpPr>
          <p:nvPr/>
        </p:nvSpPr>
        <p:spPr bwMode="auto">
          <a:xfrm>
            <a:off x="6327776" y="5659438"/>
            <a:ext cx="0" cy="103187"/>
          </a:xfrm>
          <a:prstGeom prst="line">
            <a:avLst/>
          </a:prstGeom>
          <a:noFill/>
          <a:ln w="38100">
            <a:solidFill>
              <a:srgbClr val="2714B9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295" name="Freeform 10"/>
          <p:cNvSpPr>
            <a:spLocks/>
          </p:cNvSpPr>
          <p:nvPr/>
        </p:nvSpPr>
        <p:spPr bwMode="auto">
          <a:xfrm>
            <a:off x="1873251" y="2008189"/>
            <a:ext cx="6524625" cy="3706812"/>
          </a:xfrm>
          <a:custGeom>
            <a:avLst/>
            <a:gdLst>
              <a:gd name="T0" fmla="*/ 0 w 4812"/>
              <a:gd name="T1" fmla="*/ 0 h 2671"/>
              <a:gd name="T2" fmla="*/ 0 w 4812"/>
              <a:gd name="T3" fmla="*/ 2147483647 h 2671"/>
              <a:gd name="T4" fmla="*/ 2147483647 w 4812"/>
              <a:gd name="T5" fmla="*/ 2147483647 h 2671"/>
              <a:gd name="T6" fmla="*/ 0 60000 65536"/>
              <a:gd name="T7" fmla="*/ 0 60000 65536"/>
              <a:gd name="T8" fmla="*/ 0 60000 65536"/>
              <a:gd name="T9" fmla="*/ 0 w 4812"/>
              <a:gd name="T10" fmla="*/ 0 h 2671"/>
              <a:gd name="T11" fmla="*/ 4812 w 4812"/>
              <a:gd name="T12" fmla="*/ 2671 h 2671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4812" h="2671">
                <a:moveTo>
                  <a:pt x="0" y="0"/>
                </a:moveTo>
                <a:lnTo>
                  <a:pt x="0" y="2671"/>
                </a:lnTo>
                <a:lnTo>
                  <a:pt x="4812" y="2671"/>
                </a:lnTo>
              </a:path>
            </a:pathLst>
          </a:custGeom>
          <a:noFill/>
          <a:ln w="28575">
            <a:solidFill>
              <a:srgbClr val="2714B9"/>
            </a:solidFill>
            <a:round/>
            <a:headEnd type="triangle" w="med" len="med"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296" name="Text Box 11"/>
          <p:cNvSpPr txBox="1">
            <a:spLocks noChangeArrowheads="1"/>
          </p:cNvSpPr>
          <p:nvPr/>
        </p:nvSpPr>
        <p:spPr bwMode="auto">
          <a:xfrm>
            <a:off x="2511426" y="5822950"/>
            <a:ext cx="704850" cy="3365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sz="1600">
                <a:latin typeface="Tahoma" pitchFamily="34" charset="0"/>
                <a:ea typeface="ＭＳ Ｐゴシック" charset="-128"/>
              </a:rPr>
              <a:t>2010</a:t>
            </a:r>
          </a:p>
        </p:txBody>
      </p:sp>
      <p:sp>
        <p:nvSpPr>
          <p:cNvPr id="12297" name="Text Box 12"/>
          <p:cNvSpPr txBox="1">
            <a:spLocks noChangeArrowheads="1"/>
          </p:cNvSpPr>
          <p:nvPr/>
        </p:nvSpPr>
        <p:spPr bwMode="auto">
          <a:xfrm>
            <a:off x="6056314" y="5822950"/>
            <a:ext cx="704850" cy="3365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sz="1600">
                <a:latin typeface="Tahoma" pitchFamily="34" charset="0"/>
                <a:ea typeface="ＭＳ Ｐゴシック" charset="-128"/>
              </a:rPr>
              <a:t>2020</a:t>
            </a:r>
          </a:p>
        </p:txBody>
      </p:sp>
      <p:sp>
        <p:nvSpPr>
          <p:cNvPr id="12298" name="Text Box 13"/>
          <p:cNvSpPr txBox="1">
            <a:spLocks noChangeArrowheads="1"/>
          </p:cNvSpPr>
          <p:nvPr/>
        </p:nvSpPr>
        <p:spPr bwMode="auto">
          <a:xfrm>
            <a:off x="7783514" y="5822950"/>
            <a:ext cx="704850" cy="3365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sz="1600">
                <a:latin typeface="Tahoma" pitchFamily="34" charset="0"/>
                <a:ea typeface="ＭＳ Ｐゴシック" charset="-128"/>
              </a:rPr>
              <a:t>2025</a:t>
            </a:r>
          </a:p>
        </p:txBody>
      </p:sp>
      <p:sp>
        <p:nvSpPr>
          <p:cNvPr id="12299" name="Text Box 14"/>
          <p:cNvSpPr txBox="1">
            <a:spLocks noChangeArrowheads="1"/>
          </p:cNvSpPr>
          <p:nvPr/>
        </p:nvSpPr>
        <p:spPr bwMode="auto">
          <a:xfrm rot="-5400000">
            <a:off x="1320007" y="3991769"/>
            <a:ext cx="835025" cy="2746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sz="1200">
                <a:latin typeface="Tahoma" pitchFamily="34" charset="0"/>
                <a:ea typeface="ＭＳ Ｐゴシック" charset="-128"/>
              </a:rPr>
              <a:t>Maturity</a:t>
            </a:r>
          </a:p>
        </p:txBody>
      </p:sp>
      <p:sp>
        <p:nvSpPr>
          <p:cNvPr id="12300" name="Rectangle 15"/>
          <p:cNvSpPr>
            <a:spLocks noChangeArrowheads="1"/>
          </p:cNvSpPr>
          <p:nvPr/>
        </p:nvSpPr>
        <p:spPr bwMode="auto">
          <a:xfrm>
            <a:off x="442913" y="1727200"/>
            <a:ext cx="7808912" cy="307975"/>
          </a:xfrm>
          <a:prstGeom prst="rect">
            <a:avLst/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GB" sz="1400">
                <a:latin typeface="Tahoma" pitchFamily="34" charset="0"/>
                <a:ea typeface="ＭＳ Ｐゴシック" charset="-128"/>
              </a:rPr>
              <a:t>MBSE Capability</a:t>
            </a:r>
          </a:p>
        </p:txBody>
      </p:sp>
      <p:sp>
        <p:nvSpPr>
          <p:cNvPr id="12301" name="AutoShape 16"/>
          <p:cNvSpPr>
            <a:spLocks noChangeArrowheads="1"/>
          </p:cNvSpPr>
          <p:nvPr/>
        </p:nvSpPr>
        <p:spPr bwMode="auto">
          <a:xfrm rot="-1873602">
            <a:off x="1717676" y="3883025"/>
            <a:ext cx="5921375" cy="190500"/>
          </a:xfrm>
          <a:prstGeom prst="homePlate">
            <a:avLst>
              <a:gd name="adj" fmla="val 167073"/>
            </a:avLst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302" name="Text Box 17"/>
          <p:cNvSpPr txBox="1">
            <a:spLocks noChangeArrowheads="1"/>
          </p:cNvSpPr>
          <p:nvPr/>
        </p:nvSpPr>
        <p:spPr bwMode="auto">
          <a:xfrm>
            <a:off x="458788" y="5187950"/>
            <a:ext cx="1573212" cy="46196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sz="1200">
                <a:latin typeface="Tahoma" pitchFamily="34" charset="0"/>
                <a:ea typeface="ＭＳ Ｐゴシック" charset="-128"/>
              </a:rPr>
              <a:t>Ad Hoc MBSE</a:t>
            </a:r>
          </a:p>
          <a:p>
            <a:r>
              <a:rPr lang="en-GB" sz="1200">
                <a:latin typeface="Tahoma" pitchFamily="34" charset="0"/>
                <a:ea typeface="ＭＳ Ｐゴシック" charset="-128"/>
              </a:rPr>
              <a:t>Document Centric</a:t>
            </a:r>
          </a:p>
        </p:txBody>
      </p:sp>
      <p:sp>
        <p:nvSpPr>
          <p:cNvPr id="12303" name="Text Box 18"/>
          <p:cNvSpPr txBox="1">
            <a:spLocks noChangeArrowheads="1"/>
          </p:cNvSpPr>
          <p:nvPr/>
        </p:nvSpPr>
        <p:spPr bwMode="auto">
          <a:xfrm>
            <a:off x="2520951" y="5819775"/>
            <a:ext cx="704850" cy="3365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sz="1600">
                <a:latin typeface="Tahoma" pitchFamily="34" charset="0"/>
                <a:ea typeface="ＭＳ Ｐゴシック" charset="-128"/>
              </a:rPr>
              <a:t>2010</a:t>
            </a:r>
          </a:p>
        </p:txBody>
      </p:sp>
      <p:sp>
        <p:nvSpPr>
          <p:cNvPr id="12304" name="Text Box 19"/>
          <p:cNvSpPr txBox="1">
            <a:spLocks noChangeArrowheads="1"/>
          </p:cNvSpPr>
          <p:nvPr/>
        </p:nvSpPr>
        <p:spPr bwMode="auto">
          <a:xfrm>
            <a:off x="465138" y="3760788"/>
            <a:ext cx="931862" cy="64611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GB" sz="1200">
                <a:latin typeface="Tahoma" pitchFamily="34" charset="0"/>
                <a:ea typeface="ＭＳ Ｐゴシック" charset="-128"/>
              </a:rPr>
              <a:t>Well Defined MBSE</a:t>
            </a:r>
          </a:p>
        </p:txBody>
      </p:sp>
      <p:sp>
        <p:nvSpPr>
          <p:cNvPr id="12305" name="Text Box 20"/>
          <p:cNvSpPr txBox="1">
            <a:spLocks noChangeArrowheads="1"/>
          </p:cNvSpPr>
          <p:nvPr/>
        </p:nvSpPr>
        <p:spPr bwMode="auto">
          <a:xfrm>
            <a:off x="457200" y="2597150"/>
            <a:ext cx="1687513" cy="64611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sz="1200" dirty="0">
                <a:latin typeface="Tahoma" pitchFamily="34" charset="0"/>
                <a:ea typeface="ＭＳ Ｐゴシック" charset="-128"/>
              </a:rPr>
              <a:t>Institutionalized</a:t>
            </a:r>
          </a:p>
          <a:p>
            <a:r>
              <a:rPr lang="en-GB" sz="1200" dirty="0">
                <a:latin typeface="Tahoma" pitchFamily="34" charset="0"/>
                <a:ea typeface="ＭＳ Ｐゴシック" charset="-128"/>
              </a:rPr>
              <a:t>MBSE across </a:t>
            </a:r>
          </a:p>
          <a:p>
            <a:r>
              <a:rPr lang="en-GB" sz="1200" dirty="0">
                <a:latin typeface="Tahoma" pitchFamily="34" charset="0"/>
                <a:ea typeface="ＭＳ Ｐゴシック" charset="-128"/>
              </a:rPr>
              <a:t>Academia/Industry</a:t>
            </a:r>
          </a:p>
        </p:txBody>
      </p:sp>
      <p:sp>
        <p:nvSpPr>
          <p:cNvPr id="12306" name="Text Box 21"/>
          <p:cNvSpPr txBox="1">
            <a:spLocks noChangeArrowheads="1"/>
          </p:cNvSpPr>
          <p:nvPr/>
        </p:nvSpPr>
        <p:spPr bwMode="auto">
          <a:xfrm>
            <a:off x="2200276" y="1719263"/>
            <a:ext cx="1481138" cy="2444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sz="1000">
                <a:latin typeface="Tahoma" pitchFamily="34" charset="0"/>
                <a:ea typeface="ＭＳ Ｐゴシック" charset="-128"/>
              </a:rPr>
              <a:t>Reduced cycle times</a:t>
            </a:r>
          </a:p>
        </p:txBody>
      </p:sp>
      <p:sp>
        <p:nvSpPr>
          <p:cNvPr id="12307" name="Text Box 22"/>
          <p:cNvSpPr txBox="1">
            <a:spLocks noChangeArrowheads="1"/>
          </p:cNvSpPr>
          <p:nvPr/>
        </p:nvSpPr>
        <p:spPr bwMode="auto">
          <a:xfrm>
            <a:off x="276225" y="776288"/>
            <a:ext cx="171450" cy="3365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GB" sz="1600">
              <a:latin typeface="Tahoma" pitchFamily="34" charset="0"/>
              <a:ea typeface="ＭＳ Ｐゴシック" charset="-128"/>
            </a:endParaRPr>
          </a:p>
        </p:txBody>
      </p:sp>
      <p:sp>
        <p:nvSpPr>
          <p:cNvPr id="12308" name="Text Box 23"/>
          <p:cNvSpPr txBox="1">
            <a:spLocks noChangeArrowheads="1"/>
          </p:cNvSpPr>
          <p:nvPr/>
        </p:nvSpPr>
        <p:spPr bwMode="auto">
          <a:xfrm>
            <a:off x="5075239" y="1690688"/>
            <a:ext cx="3160712" cy="3968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GB" sz="1000">
                <a:latin typeface="Tahoma" pitchFamily="34" charset="0"/>
                <a:ea typeface="ＭＳ Ｐゴシック" charset="-128"/>
              </a:rPr>
              <a:t>Design optimization across broad trade space</a:t>
            </a:r>
          </a:p>
          <a:p>
            <a:r>
              <a:rPr lang="en-GB" sz="1000">
                <a:latin typeface="Tahoma" pitchFamily="34" charset="0"/>
                <a:ea typeface="ＭＳ Ｐゴシック" charset="-128"/>
              </a:rPr>
              <a:t>Cross domain effects based analysis</a:t>
            </a:r>
          </a:p>
        </p:txBody>
      </p:sp>
      <p:sp>
        <p:nvSpPr>
          <p:cNvPr id="12309" name="Text Box 24"/>
          <p:cNvSpPr txBox="1">
            <a:spLocks noChangeArrowheads="1"/>
          </p:cNvSpPr>
          <p:nvPr/>
        </p:nvSpPr>
        <p:spPr bwMode="auto">
          <a:xfrm>
            <a:off x="3625851" y="1708150"/>
            <a:ext cx="1370013" cy="3968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sz="1000">
                <a:latin typeface="Tahoma" pitchFamily="34" charset="0"/>
                <a:ea typeface="ＭＳ Ｐゴシック" charset="-128"/>
              </a:rPr>
              <a:t>System of systems</a:t>
            </a:r>
          </a:p>
          <a:p>
            <a:r>
              <a:rPr lang="en-GB" sz="1000">
                <a:latin typeface="Tahoma" pitchFamily="34" charset="0"/>
                <a:ea typeface="ＭＳ Ｐゴシック" charset="-128"/>
              </a:rPr>
              <a:t>interoperability</a:t>
            </a:r>
          </a:p>
        </p:txBody>
      </p:sp>
      <p:sp>
        <p:nvSpPr>
          <p:cNvPr id="252953" name="Text Box 25"/>
          <p:cNvSpPr txBox="1">
            <a:spLocks noChangeArrowheads="1"/>
          </p:cNvSpPr>
          <p:nvPr/>
        </p:nvSpPr>
        <p:spPr bwMode="auto">
          <a:xfrm>
            <a:off x="2076451" y="2266950"/>
            <a:ext cx="3607206" cy="36933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dirty="0">
                <a:solidFill>
                  <a:srgbClr val="002060"/>
                </a:solidFill>
                <a:latin typeface="Tahoma" pitchFamily="34" charset="0"/>
                <a:ea typeface="ＭＳ Ｐゴシック" pitchFamily="1" charset="-128"/>
              </a:rPr>
              <a:t>Extending Maturity and Capability</a:t>
            </a:r>
          </a:p>
        </p:txBody>
      </p:sp>
      <p:sp>
        <p:nvSpPr>
          <p:cNvPr id="252954" name="Rectangle 26"/>
          <p:cNvSpPr>
            <a:spLocks noChangeArrowheads="1"/>
          </p:cNvSpPr>
          <p:nvPr/>
        </p:nvSpPr>
        <p:spPr bwMode="auto">
          <a:xfrm>
            <a:off x="4892676" y="2897188"/>
            <a:ext cx="2767013" cy="40005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28575">
            <a:solidFill>
              <a:schemeClr val="accent1"/>
            </a:solidFill>
            <a:miter lim="800000"/>
            <a:headEnd/>
            <a:tailEnd/>
          </a:ln>
          <a:effectLst/>
        </p:spPr>
        <p:txBody>
          <a:bodyPr anchor="ctr" anchorCtr="1">
            <a:spAutoFit/>
          </a:bodyPr>
          <a:lstStyle/>
          <a:p>
            <a:pPr algn="ctr">
              <a:defRPr/>
            </a:pPr>
            <a:r>
              <a:rPr lang="en-GB" sz="1000" dirty="0">
                <a:solidFill>
                  <a:srgbClr val="002060"/>
                </a:solidFill>
                <a:latin typeface="Tahoma" pitchFamily="34" charset="0"/>
                <a:ea typeface="ＭＳ Ｐゴシック" pitchFamily="1" charset="-128"/>
              </a:rPr>
              <a:t>Distributed &amp; secure model repositories</a:t>
            </a:r>
          </a:p>
          <a:p>
            <a:pPr algn="ctr">
              <a:defRPr/>
            </a:pPr>
            <a:r>
              <a:rPr lang="en-GB" sz="1000" dirty="0">
                <a:solidFill>
                  <a:srgbClr val="002060"/>
                </a:solidFill>
                <a:latin typeface="Tahoma" pitchFamily="34" charset="0"/>
                <a:ea typeface="ＭＳ Ｐゴシック" pitchFamily="1" charset="-128"/>
              </a:rPr>
              <a:t>crossing multiple domains</a:t>
            </a:r>
            <a:endParaRPr lang="en-US" sz="1000" i="1" dirty="0">
              <a:solidFill>
                <a:srgbClr val="00206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ahoma" pitchFamily="34" charset="0"/>
              <a:ea typeface="ＭＳ Ｐゴシック" pitchFamily="1" charset="-128"/>
            </a:endParaRPr>
          </a:p>
        </p:txBody>
      </p:sp>
      <p:sp>
        <p:nvSpPr>
          <p:cNvPr id="252955" name="Rectangle 27"/>
          <p:cNvSpPr>
            <a:spLocks noChangeArrowheads="1"/>
          </p:cNvSpPr>
          <p:nvPr/>
        </p:nvSpPr>
        <p:spPr bwMode="auto">
          <a:xfrm>
            <a:off x="3830639" y="3506788"/>
            <a:ext cx="3254375" cy="24606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28575" algn="ctr">
            <a:solidFill>
              <a:schemeClr val="accent1"/>
            </a:solidFill>
            <a:miter lim="800000"/>
            <a:headEnd/>
            <a:tailEnd/>
          </a:ln>
          <a:effectLst/>
        </p:spPr>
        <p:txBody>
          <a:bodyPr anchor="ctr" anchorCtr="1">
            <a:spAutoFit/>
          </a:bodyPr>
          <a:lstStyle/>
          <a:p>
            <a:pPr algn="ctr">
              <a:defRPr/>
            </a:pPr>
            <a:r>
              <a:rPr lang="en-GB" sz="1000" dirty="0">
                <a:solidFill>
                  <a:srgbClr val="002060"/>
                </a:solidFill>
                <a:latin typeface="Tahoma" pitchFamily="34" charset="0"/>
                <a:ea typeface="ＭＳ Ｐゴシック" pitchFamily="1" charset="-128"/>
              </a:rPr>
              <a:t>Defined MBSE theory, ontology, and formalisms</a:t>
            </a:r>
            <a:endParaRPr lang="en-US" sz="1000" dirty="0">
              <a:solidFill>
                <a:srgbClr val="002060"/>
              </a:solidFill>
              <a:latin typeface="Tahoma" pitchFamily="34" charset="0"/>
              <a:ea typeface="ＭＳ Ｐゴシック" pitchFamily="1" charset="-128"/>
            </a:endParaRPr>
          </a:p>
        </p:txBody>
      </p:sp>
      <p:sp>
        <p:nvSpPr>
          <p:cNvPr id="252956" name="Rectangle 28"/>
          <p:cNvSpPr>
            <a:spLocks noChangeArrowheads="1"/>
          </p:cNvSpPr>
          <p:nvPr/>
        </p:nvSpPr>
        <p:spPr bwMode="auto">
          <a:xfrm>
            <a:off x="1882776" y="5184775"/>
            <a:ext cx="1925638" cy="246063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28575" algn="ctr">
            <a:solidFill>
              <a:schemeClr val="accent1"/>
            </a:solidFill>
            <a:miter lim="800000"/>
            <a:headEnd/>
            <a:tailEnd/>
          </a:ln>
          <a:effectLst/>
        </p:spPr>
        <p:txBody>
          <a:bodyPr anchor="ctr" anchorCtr="1">
            <a:spAutoFit/>
          </a:bodyPr>
          <a:lstStyle/>
          <a:p>
            <a:pPr algn="ctr">
              <a:defRPr/>
            </a:pPr>
            <a:r>
              <a:rPr lang="en-GB" sz="1000" dirty="0">
                <a:solidFill>
                  <a:srgbClr val="002060"/>
                </a:solidFill>
                <a:latin typeface="Tahoma" pitchFamily="34" charset="0"/>
                <a:ea typeface="ＭＳ Ｐゴシック" pitchFamily="1" charset="-128"/>
              </a:rPr>
              <a:t>Emerging MBSE standards</a:t>
            </a:r>
            <a:endParaRPr lang="en-US" sz="1000" dirty="0">
              <a:solidFill>
                <a:srgbClr val="002060"/>
              </a:solidFill>
              <a:latin typeface="Tahoma" pitchFamily="34" charset="0"/>
              <a:ea typeface="ＭＳ Ｐゴシック" pitchFamily="1" charset="-128"/>
            </a:endParaRPr>
          </a:p>
        </p:txBody>
      </p:sp>
      <p:sp>
        <p:nvSpPr>
          <p:cNvPr id="252957" name="Rectangle 29"/>
          <p:cNvSpPr>
            <a:spLocks noChangeArrowheads="1"/>
          </p:cNvSpPr>
          <p:nvPr/>
        </p:nvSpPr>
        <p:spPr bwMode="auto">
          <a:xfrm>
            <a:off x="2411414" y="4543425"/>
            <a:ext cx="2584450" cy="40005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28575" algn="ctr">
            <a:solidFill>
              <a:schemeClr val="accent1"/>
            </a:solidFill>
            <a:miter lim="800000"/>
            <a:headEnd/>
            <a:tailEnd/>
          </a:ln>
          <a:effectLst/>
        </p:spPr>
        <p:txBody>
          <a:bodyPr anchor="ctr" anchorCtr="1">
            <a:spAutoFit/>
          </a:bodyPr>
          <a:lstStyle/>
          <a:p>
            <a:pPr algn="ctr">
              <a:defRPr/>
            </a:pPr>
            <a:r>
              <a:rPr lang="en-GB" sz="1000" dirty="0">
                <a:solidFill>
                  <a:srgbClr val="002060"/>
                </a:solidFill>
                <a:latin typeface="Tahoma" pitchFamily="34" charset="0"/>
                <a:ea typeface="ＭＳ Ｐゴシック" pitchFamily="1" charset="-128"/>
              </a:rPr>
              <a:t>Matured MBSE methods and metrics,</a:t>
            </a:r>
          </a:p>
          <a:p>
            <a:pPr algn="ctr">
              <a:defRPr/>
            </a:pPr>
            <a:r>
              <a:rPr lang="en-GB" sz="1000" dirty="0">
                <a:solidFill>
                  <a:srgbClr val="002060"/>
                </a:solidFill>
                <a:latin typeface="Tahoma" pitchFamily="34" charset="0"/>
                <a:ea typeface="ＭＳ Ｐゴシック" pitchFamily="1" charset="-128"/>
              </a:rPr>
              <a:t>Integrated  System/HW/SW models</a:t>
            </a:r>
            <a:endParaRPr lang="en-US" sz="1000" dirty="0">
              <a:solidFill>
                <a:srgbClr val="002060"/>
              </a:solidFill>
              <a:latin typeface="Tahoma" pitchFamily="34" charset="0"/>
              <a:ea typeface="ＭＳ Ｐゴシック" pitchFamily="1" charset="-128"/>
            </a:endParaRPr>
          </a:p>
        </p:txBody>
      </p:sp>
      <p:sp>
        <p:nvSpPr>
          <p:cNvPr id="252958" name="Rectangle 30"/>
          <p:cNvSpPr>
            <a:spLocks noChangeArrowheads="1"/>
          </p:cNvSpPr>
          <p:nvPr/>
        </p:nvSpPr>
        <p:spPr bwMode="auto">
          <a:xfrm>
            <a:off x="2995614" y="3952875"/>
            <a:ext cx="3024187" cy="40005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28575" algn="ctr">
            <a:solidFill>
              <a:schemeClr val="accent1"/>
            </a:solidFill>
            <a:miter lim="800000"/>
            <a:headEnd/>
            <a:tailEnd/>
          </a:ln>
          <a:effectLst/>
        </p:spPr>
        <p:txBody>
          <a:bodyPr anchor="ctr" anchorCtr="1">
            <a:spAutoFit/>
          </a:bodyPr>
          <a:lstStyle/>
          <a:p>
            <a:pPr algn="ctr">
              <a:defRPr/>
            </a:pPr>
            <a:r>
              <a:rPr lang="en-GB" sz="1000" dirty="0">
                <a:solidFill>
                  <a:srgbClr val="002060"/>
                </a:solidFill>
                <a:latin typeface="Tahoma" pitchFamily="34" charset="0"/>
                <a:ea typeface="ＭＳ Ｐゴシック" pitchFamily="1" charset="-128"/>
              </a:rPr>
              <a:t>Architecture model integrated </a:t>
            </a:r>
          </a:p>
          <a:p>
            <a:pPr algn="ctr">
              <a:defRPr/>
            </a:pPr>
            <a:r>
              <a:rPr lang="en-GB" sz="1000" dirty="0">
                <a:solidFill>
                  <a:srgbClr val="002060"/>
                </a:solidFill>
                <a:latin typeface="Tahoma" pitchFamily="34" charset="0"/>
                <a:ea typeface="ＭＳ Ｐゴシック" pitchFamily="1" charset="-128"/>
              </a:rPr>
              <a:t>with Simulation, Analysis, and Visualization</a:t>
            </a:r>
            <a:endParaRPr lang="en-US" sz="1000" dirty="0">
              <a:solidFill>
                <a:srgbClr val="002060"/>
              </a:solidFill>
              <a:latin typeface="Tahoma" pitchFamily="34" charset="0"/>
              <a:ea typeface="ＭＳ Ｐゴシック" pitchFamily="1" charset="-128"/>
            </a:endParaRPr>
          </a:p>
        </p:txBody>
      </p:sp>
      <p:sp>
        <p:nvSpPr>
          <p:cNvPr id="12316" name="Text Box 31"/>
          <p:cNvSpPr txBox="1">
            <a:spLocks noChangeArrowheads="1"/>
          </p:cNvSpPr>
          <p:nvPr/>
        </p:nvSpPr>
        <p:spPr bwMode="auto">
          <a:xfrm>
            <a:off x="5100639" y="4370387"/>
            <a:ext cx="3246437" cy="1368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buFontTx/>
              <a:buChar char="•"/>
            </a:pPr>
            <a:r>
              <a:rPr lang="en-US" sz="1400" dirty="0">
                <a:solidFill>
                  <a:srgbClr val="333399"/>
                </a:solidFill>
                <a:ea typeface="ＭＳ Ｐゴシック" charset="-128"/>
              </a:rPr>
              <a:t>Planning &amp; Support</a:t>
            </a:r>
          </a:p>
          <a:p>
            <a:pPr>
              <a:buFontTx/>
              <a:buChar char="•"/>
            </a:pPr>
            <a:r>
              <a:rPr lang="en-US" sz="1400" dirty="0">
                <a:solidFill>
                  <a:srgbClr val="333399"/>
                </a:solidFill>
                <a:ea typeface="ＭＳ Ｐゴシック" charset="-128"/>
              </a:rPr>
              <a:t>Research</a:t>
            </a:r>
          </a:p>
          <a:p>
            <a:pPr>
              <a:buFontTx/>
              <a:buChar char="•"/>
            </a:pPr>
            <a:r>
              <a:rPr lang="en-US" sz="1400" dirty="0">
                <a:solidFill>
                  <a:srgbClr val="333399"/>
                </a:solidFill>
                <a:ea typeface="ＭＳ Ｐゴシック" charset="-128"/>
              </a:rPr>
              <a:t>Standards Development</a:t>
            </a:r>
          </a:p>
          <a:p>
            <a:pPr>
              <a:buFontTx/>
              <a:buChar char="•"/>
            </a:pPr>
            <a:r>
              <a:rPr lang="en-US" sz="1400" dirty="0">
                <a:solidFill>
                  <a:srgbClr val="333399"/>
                </a:solidFill>
                <a:ea typeface="ＭＳ Ｐゴシック" charset="-128"/>
              </a:rPr>
              <a:t>Processes, Practices, &amp; Methods</a:t>
            </a:r>
          </a:p>
          <a:p>
            <a:pPr>
              <a:buFontTx/>
              <a:buChar char="•"/>
            </a:pPr>
            <a:r>
              <a:rPr lang="en-US" sz="1400" dirty="0">
                <a:solidFill>
                  <a:srgbClr val="333399"/>
                </a:solidFill>
                <a:ea typeface="ＭＳ Ｐゴシック" charset="-128"/>
              </a:rPr>
              <a:t>Tools &amp; Technology Enhancements</a:t>
            </a:r>
          </a:p>
          <a:p>
            <a:pPr>
              <a:buFontTx/>
              <a:buChar char="•"/>
            </a:pPr>
            <a:r>
              <a:rPr lang="en-US" sz="1400" dirty="0">
                <a:solidFill>
                  <a:srgbClr val="333399"/>
                </a:solidFill>
                <a:ea typeface="ＭＳ Ｐゴシック" charset="-128"/>
              </a:rPr>
              <a:t>Outreach, Training &amp; Education</a:t>
            </a:r>
          </a:p>
        </p:txBody>
      </p:sp>
      <p:sp>
        <p:nvSpPr>
          <p:cNvPr id="12317" name="Text Box 32"/>
          <p:cNvSpPr txBox="1">
            <a:spLocks noChangeArrowheads="1"/>
          </p:cNvSpPr>
          <p:nvPr/>
        </p:nvSpPr>
        <p:spPr bwMode="auto">
          <a:xfrm>
            <a:off x="6030914" y="3886200"/>
            <a:ext cx="1866900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>
                <a:solidFill>
                  <a:srgbClr val="333399"/>
                </a:solidFill>
                <a:ea typeface="ＭＳ Ｐゴシック" charset="-128"/>
              </a:rPr>
              <a:t>Refer to activities in</a:t>
            </a:r>
          </a:p>
          <a:p>
            <a:r>
              <a:rPr lang="en-US" sz="1400">
                <a:solidFill>
                  <a:srgbClr val="333399"/>
                </a:solidFill>
                <a:ea typeface="ＭＳ Ｐゴシック" charset="-128"/>
              </a:rPr>
              <a:t>the following areas:</a:t>
            </a:r>
          </a:p>
        </p:txBody>
      </p:sp>
      <p:sp>
        <p:nvSpPr>
          <p:cNvPr id="12318" name="AutoShape 33"/>
          <p:cNvSpPr>
            <a:spLocks/>
          </p:cNvSpPr>
          <p:nvPr/>
        </p:nvSpPr>
        <p:spPr bwMode="auto">
          <a:xfrm>
            <a:off x="8093076" y="4405313"/>
            <a:ext cx="317500" cy="1303337"/>
          </a:xfrm>
          <a:prstGeom prst="rightBrace">
            <a:avLst>
              <a:gd name="adj1" fmla="val 34208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pic>
        <p:nvPicPr>
          <p:cNvPr id="12319" name="Picture 3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315200" y="273050"/>
            <a:ext cx="1401763" cy="1004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2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2_Default Design">
      <a:majorFont>
        <a:latin typeface=""/>
        <a:ea typeface="ＭＳ Ｐゴシック"/>
        <a:cs typeface="ＭＳ Ｐゴシック"/>
      </a:majorFont>
      <a:minorFont>
        <a:latin typeface=""/>
        <a:ea typeface="ＭＳ Ｐゴシック"/>
        <a:cs typeface="ＭＳ Ｐゴシック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-107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-107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>
  <documentManagement/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5DAF49761C18149B7477DD8D9C51F2B" ma:contentTypeVersion="0" ma:contentTypeDescription="Create a new document." ma:contentTypeScope="" ma:versionID="df6921dd901eaf0ee9a904633abb1df0">
  <xsd:schema xmlns:xsd="http://www.w3.org/2001/XMLSchema" xmlns:p="http://schemas.microsoft.com/office/2006/metadata/properties" targetNamespace="http://schemas.microsoft.com/office/2006/metadata/properties" ma:root="true" ma:fieldsID="4aeb20c0e3442673af7ee10786458764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office/internal/2005/internalDocumentation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 ma:readOnly="tru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lastPrinted" minOccurs="0" maxOccurs="1" type="xsd:dateTime"/>
        <xsd:element name="contentStatus" minOccurs="0" maxOccurs="1" type="xsd:string"/>
      </xsd:all>
    </xsd:complexType>
  </xsd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44151253-9FE6-4499-BBA6-02EC868D9782}">
  <ds:schemaRefs>
    <ds:schemaRef ds:uri="http://schemas.microsoft.com/office/2006/metadata/properties"/>
  </ds:schemaRefs>
</ds:datastoreItem>
</file>

<file path=customXml/itemProps2.xml><?xml version="1.0" encoding="utf-8"?>
<ds:datastoreItem xmlns:ds="http://schemas.openxmlformats.org/officeDocument/2006/customXml" ds:itemID="{365E11F4-BCEE-41C3-8991-9ABDBA4A53E3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office/internal/2005/internalDocumentation"/>
  </ds:schemaRefs>
</ds:datastoreItem>
</file>

<file path=customXml/itemProps3.xml><?xml version="1.0" encoding="utf-8"?>
<ds:datastoreItem xmlns:ds="http://schemas.openxmlformats.org/officeDocument/2006/customXml" ds:itemID="{3DAE41A2-3E7C-4F94-9420-8852244ECE06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1272</TotalTime>
  <Words>434</Words>
  <Application>Microsoft Office PowerPoint</Application>
  <PresentationFormat>On-screen Show (4:3)</PresentationFormat>
  <Paragraphs>81</Paragraphs>
  <Slides>5</Slides>
  <Notes>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6" baseType="lpstr">
      <vt:lpstr>2_Default Design</vt:lpstr>
      <vt:lpstr>Model-based Systems Engineering (MBSE) Initiative Overview</vt:lpstr>
      <vt:lpstr>INCOSE MBSE Initiative Overview</vt:lpstr>
      <vt:lpstr>MBSE Initiative Charter</vt:lpstr>
      <vt:lpstr>Integrated Systems Engineering Vision </vt:lpstr>
      <vt:lpstr>INCOSE MBSE Roadmap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Sanford</dc:creator>
  <cp:lastModifiedBy>Sanford</cp:lastModifiedBy>
  <cp:revision>97</cp:revision>
  <cp:lastPrinted>2009-04-22T19:24:48Z</cp:lastPrinted>
  <dcterms:created xsi:type="dcterms:W3CDTF">2008-02-28T21:57:35Z</dcterms:created>
  <dcterms:modified xsi:type="dcterms:W3CDTF">2011-12-09T05:48:39Z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1</vt:i4>
  </property>
</Properties>
</file>