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3"/>
  </p:sldMasterIdLst>
  <p:notesMasterIdLst>
    <p:notesMasterId r:id="rId13"/>
  </p:notesMasterIdLst>
  <p:handoutMasterIdLst>
    <p:handoutMasterId r:id="rId14"/>
  </p:handoutMasterIdLst>
  <p:sldIdLst>
    <p:sldId id="262" r:id="rId4"/>
    <p:sldId id="278" r:id="rId5"/>
    <p:sldId id="279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MS PGothic" charset="0"/>
        <a:cs typeface="MS PGothic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6B69EA01-8026-3247-838B-42AF4CA91FA3}">
          <p14:sldIdLst>
            <p14:sldId id="262"/>
            <p14:sldId id="278"/>
            <p14:sldId id="279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B41E22"/>
    <a:srgbClr val="0000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5" autoAdjust="0"/>
    <p:restoredTop sz="86393" autoAdjust="0"/>
  </p:normalViewPr>
  <p:slideViewPr>
    <p:cSldViewPr>
      <p:cViewPr varScale="1">
        <p:scale>
          <a:sx n="60" d="100"/>
          <a:sy n="60" d="100"/>
        </p:scale>
        <p:origin x="-31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7ED5A6F-75AB-BE4A-9034-EB981185ECCC}" type="datetimeFigureOut">
              <a:rPr lang="en-US"/>
              <a:pPr>
                <a:defRPr/>
              </a:pPr>
              <a:t>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1C326ED-FE06-704C-B67B-BFC2CD553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78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D828683-DD91-D04F-9C30-5782D8FAF142}" type="datetimeFigureOut">
              <a:rPr lang="en-US"/>
              <a:pPr>
                <a:defRPr/>
              </a:pPr>
              <a:t>1/27/2014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E65A12B-F03C-5647-AA56-4A47A231A5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086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FFE8F-126F-45B9-B9CE-48AF7E4C347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8D4F2F-C557-BD4C-8CD4-18210148D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16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4A0F4-2406-4B15-AD91-AFE56AD8DA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13320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 userDrawn="1"/>
        </p:nvSpPr>
        <p:spPr bwMode="auto">
          <a:xfrm>
            <a:off x="7010400" y="5754688"/>
            <a:ext cx="1219200" cy="646112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16"/>
          <p:cNvSpPr>
            <a:spLocks noChangeArrowheads="1"/>
          </p:cNvSpPr>
          <p:nvPr userDrawn="1"/>
        </p:nvSpPr>
        <p:spPr bwMode="auto">
          <a:xfrm rot="5400000">
            <a:off x="5222082" y="3375818"/>
            <a:ext cx="6858000" cy="1063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6248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br>
              <a:rPr lang="en-US"/>
            </a:br>
            <a:r>
              <a:rPr lang="en-US"/>
              <a:t>Line 2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848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1500" y="6496050"/>
            <a:ext cx="2895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0500" y="6496050"/>
            <a:ext cx="2133600" cy="3619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81D8879D-0D62-D74B-A512-F66BAAFDE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8"/>
          <p:cNvGrpSpPr>
            <a:grpSpLocks/>
          </p:cNvGrpSpPr>
          <p:nvPr userDrawn="1"/>
        </p:nvGrpSpPr>
        <p:grpSpPr bwMode="auto">
          <a:xfrm>
            <a:off x="323850" y="0"/>
            <a:ext cx="196850" cy="5867400"/>
            <a:chOff x="216" y="0"/>
            <a:chExt cx="93" cy="3244"/>
          </a:xfrm>
        </p:grpSpPr>
        <p:sp>
          <p:nvSpPr>
            <p:cNvPr id="1042" name="Line 9"/>
            <p:cNvSpPr>
              <a:spLocks noChangeShapeType="1"/>
            </p:cNvSpPr>
            <p:nvPr/>
          </p:nvSpPr>
          <p:spPr bwMode="auto">
            <a:xfrm>
              <a:off x="216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Line 10"/>
            <p:cNvSpPr>
              <a:spLocks noChangeShapeType="1"/>
            </p:cNvSpPr>
            <p:nvPr/>
          </p:nvSpPr>
          <p:spPr bwMode="auto">
            <a:xfrm>
              <a:off x="309" y="0"/>
              <a:ext cx="0" cy="3244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Line 11"/>
            <p:cNvSpPr>
              <a:spLocks noChangeShapeType="1"/>
            </p:cNvSpPr>
            <p:nvPr/>
          </p:nvSpPr>
          <p:spPr bwMode="auto">
            <a:xfrm>
              <a:off x="262" y="0"/>
              <a:ext cx="0" cy="3244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3" name="Group 12"/>
          <p:cNvGrpSpPr>
            <a:grpSpLocks/>
          </p:cNvGrpSpPr>
          <p:nvPr userDrawn="1"/>
        </p:nvGrpSpPr>
        <p:grpSpPr bwMode="auto">
          <a:xfrm>
            <a:off x="1358900" y="6400800"/>
            <a:ext cx="7772400" cy="127000"/>
            <a:chOff x="1652" y="4032"/>
            <a:chExt cx="4108" cy="80"/>
          </a:xfrm>
        </p:grpSpPr>
        <p:sp>
          <p:nvSpPr>
            <p:cNvPr id="1039" name="Line 13"/>
            <p:cNvSpPr>
              <a:spLocks noChangeShapeType="1"/>
            </p:cNvSpPr>
            <p:nvPr/>
          </p:nvSpPr>
          <p:spPr bwMode="auto">
            <a:xfrm flipH="1">
              <a:off x="1652" y="411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Line 14"/>
            <p:cNvSpPr>
              <a:spLocks noChangeShapeType="1"/>
            </p:cNvSpPr>
            <p:nvPr/>
          </p:nvSpPr>
          <p:spPr bwMode="auto">
            <a:xfrm flipH="1">
              <a:off x="1652" y="4072"/>
              <a:ext cx="4108" cy="0"/>
            </a:xfrm>
            <a:prstGeom prst="line">
              <a:avLst/>
            </a:prstGeom>
            <a:noFill/>
            <a:ln w="38100">
              <a:solidFill>
                <a:srgbClr val="003366">
                  <a:alpha val="59999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Line 15"/>
            <p:cNvSpPr>
              <a:spLocks noChangeShapeType="1"/>
            </p:cNvSpPr>
            <p:nvPr/>
          </p:nvSpPr>
          <p:spPr bwMode="auto">
            <a:xfrm flipH="1">
              <a:off x="1652" y="4032"/>
              <a:ext cx="4108" cy="0"/>
            </a:xfrm>
            <a:prstGeom prst="line">
              <a:avLst/>
            </a:prstGeom>
            <a:noFill/>
            <a:ln w="12700">
              <a:solidFill>
                <a:srgbClr val="9999FF">
                  <a:alpha val="50195"/>
                </a:srgb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4" name="Rectangle 17"/>
          <p:cNvSpPr>
            <a:spLocks noChangeArrowheads="1"/>
          </p:cNvSpPr>
          <p:nvPr userDrawn="1"/>
        </p:nvSpPr>
        <p:spPr bwMode="auto">
          <a:xfrm>
            <a:off x="0" y="914400"/>
            <a:ext cx="9156700" cy="93663"/>
          </a:xfrm>
          <a:prstGeom prst="rect">
            <a:avLst/>
          </a:prstGeom>
          <a:gradFill rotWithShape="1">
            <a:gsLst>
              <a:gs pos="0">
                <a:schemeClr val="bg1">
                  <a:alpha val="50000"/>
                </a:schemeClr>
              </a:gs>
              <a:gs pos="100000">
                <a:srgbClr val="B2B2B2">
                  <a:alpha val="50000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Text Box 19"/>
          <p:cNvSpPr txBox="1">
            <a:spLocks noChangeArrowheads="1"/>
          </p:cNvSpPr>
          <p:nvPr userDrawn="1"/>
        </p:nvSpPr>
        <p:spPr bwMode="auto">
          <a:xfrm>
            <a:off x="6608273" y="-4763"/>
            <a:ext cx="19388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>
              <a:defRPr/>
            </a:pPr>
            <a:r>
              <a:rPr lang="en-GB" sz="1200" b="1" dirty="0" smtClean="0">
                <a:solidFill>
                  <a:srgbClr val="B41E22"/>
                </a:solidFill>
              </a:rPr>
              <a:t>International Workshop</a:t>
            </a:r>
          </a:p>
          <a:p>
            <a:pPr algn="r">
              <a:defRPr/>
            </a:pPr>
            <a:r>
              <a:rPr lang="en-GB" sz="1200" b="1" dirty="0" smtClean="0">
                <a:solidFill>
                  <a:srgbClr val="B41E22"/>
                </a:solidFill>
              </a:rPr>
              <a:t>25 Jan </a:t>
            </a:r>
            <a:r>
              <a:rPr lang="en-US" sz="1200" b="1" dirty="0" smtClean="0">
                <a:solidFill>
                  <a:srgbClr val="B41E22"/>
                </a:solidFill>
              </a:rPr>
              <a:t>–</a:t>
            </a:r>
            <a:r>
              <a:rPr lang="en-GB" sz="1200" b="1" dirty="0" smtClean="0">
                <a:solidFill>
                  <a:srgbClr val="B41E22"/>
                </a:solidFill>
              </a:rPr>
              <a:t> 25 Jan 2014</a:t>
            </a:r>
          </a:p>
          <a:p>
            <a:pPr algn="r">
              <a:defRPr/>
            </a:pPr>
            <a:r>
              <a:rPr lang="en-GB" sz="1200" b="1" dirty="0" smtClean="0">
                <a:solidFill>
                  <a:srgbClr val="B41E22"/>
                </a:solidFill>
              </a:rPr>
              <a:t>Torrance, CA, USA</a:t>
            </a:r>
          </a:p>
        </p:txBody>
      </p:sp>
      <p:pic>
        <p:nvPicPr>
          <p:cNvPr id="1036" name="Picture 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88" y="5711825"/>
            <a:ext cx="123031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05" r="9705"/>
          <a:stretch>
            <a:fillRect/>
          </a:stretch>
        </p:blipFill>
        <p:spPr bwMode="auto">
          <a:xfrm>
            <a:off x="7924800" y="5473700"/>
            <a:ext cx="104140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8" name="TextBox 2"/>
          <p:cNvSpPr txBox="1">
            <a:spLocks noChangeArrowheads="1"/>
          </p:cNvSpPr>
          <p:nvPr userDrawn="1"/>
        </p:nvSpPr>
        <p:spPr bwMode="auto">
          <a:xfrm>
            <a:off x="7010400" y="5754688"/>
            <a:ext cx="1219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>
              <a:defRPr/>
            </a:pPr>
            <a:r>
              <a:rPr lang="en-US" smtClean="0"/>
              <a:t>MBSE </a:t>
            </a:r>
            <a:br>
              <a:rPr lang="en-US" smtClean="0"/>
            </a:br>
            <a:r>
              <a:rPr lang="en-US" smtClean="0"/>
              <a:t>Workshop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7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itchFamily="-107" charset="0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itchFamily="-107" charset="0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-107" charset="0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pitchFamily="-107" charset="0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Arial" pitchFamily="-107" charset="0"/>
          <a:ea typeface="MS PGothic" pitchFamily="34" charset="-128"/>
          <a:cs typeface="MS PGothic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b="1">
                <a:latin typeface="Arial" pitchFamily="34" charset="0"/>
              </a:rPr>
              <a:t>Quick orientation for MBSE Usability Group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/>
              <a:t>Usability Team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6030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/>
              <a:t>Usability = The extent to which a product can be used by specified users to achieve specified goals with effectiveness, efficiency, and satisfaction in a specified context of use or a quality attribute that assesses how easy user interfaces are perceived to be to use.  Also refers to methods for improving ease-of-use during the design process.  </a:t>
            </a:r>
          </a:p>
          <a:p>
            <a:endParaRPr lang="en-US" sz="2000" dirty="0" smtClean="0"/>
          </a:p>
          <a:p>
            <a:r>
              <a:rPr lang="en-US" sz="2000" dirty="0" smtClean="0"/>
              <a:t>Task = activity performed by a single person that has a distinct beginning and end</a:t>
            </a:r>
          </a:p>
          <a:p>
            <a:endParaRPr lang="en-US" sz="2000" dirty="0" smtClean="0"/>
          </a:p>
          <a:p>
            <a:r>
              <a:rPr lang="en-US" sz="2000" dirty="0" smtClean="0"/>
              <a:t>Function = a related set of tasks, some of which may be automated (i.e., performed by a computer).  May consist of multiple people performing cooperative or collaborative tasks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38395984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Measurable Usability Dimensions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Ease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Learning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Efficiency </a:t>
            </a:r>
            <a:r>
              <a:rPr lang="en-US" dirty="0">
                <a:latin typeface="Arial" pitchFamily="34" charset="0"/>
                <a:cs typeface="Arial" pitchFamily="34" charset="0"/>
              </a:rPr>
              <a:t>of Use (routine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Efficiency </a:t>
            </a:r>
            <a:r>
              <a:rPr lang="en-US" dirty="0">
                <a:latin typeface="Arial" pitchFamily="34" charset="0"/>
                <a:cs typeface="Arial" pitchFamily="34" charset="0"/>
              </a:rPr>
              <a:t>of Use (non-routine)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Error </a:t>
            </a:r>
            <a:r>
              <a:rPr lang="en-US" dirty="0">
                <a:latin typeface="Arial" pitchFamily="34" charset="0"/>
                <a:cs typeface="Arial" pitchFamily="34" charset="0"/>
              </a:rPr>
              <a:t>Tolerance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Subjective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228186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Current Arc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The current arc for the team started in 2011 at the INCOSE IS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Started by collecting many high-level use cases for systems engineers to do modeling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Creating libraries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Generating consequences from the current design 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Working requirements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Etc.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Creating libraries was highest prioritized use cases at the IS</a:t>
            </a:r>
          </a:p>
        </p:txBody>
      </p:sp>
    </p:spTree>
    <p:extLst>
      <p:ext uri="{BB962C8B-B14F-4D97-AF65-F5344CB8AC3E}">
        <p14:creationId xmlns:p14="http://schemas.microsoft.com/office/powerpoint/2010/main" val="3216478057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First product: Library Exemplars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The first product, finished roughly August 2012, was a paper that combined five exemplars of making library information more accessible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Using a common data bus for simulation (Judy </a:t>
            </a:r>
            <a:r>
              <a:rPr lang="en-US" dirty="0" err="1" smtClean="0"/>
              <a:t>Che</a:t>
            </a:r>
            <a:r>
              <a:rPr lang="en-US" dirty="0" smtClean="0"/>
              <a:t>, Ford)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Applying in-domain icons (Bjorn Cole, JPL)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Library </a:t>
            </a:r>
            <a:r>
              <a:rPr lang="en-US" dirty="0" err="1" smtClean="0"/>
              <a:t>curation</a:t>
            </a:r>
            <a:r>
              <a:rPr lang="en-US" dirty="0" smtClean="0"/>
              <a:t> and employment use cases (David </a:t>
            </a:r>
            <a:r>
              <a:rPr lang="en-US" dirty="0" err="1" smtClean="0"/>
              <a:t>Lempia</a:t>
            </a:r>
            <a:r>
              <a:rPr lang="en-US" dirty="0" smtClean="0"/>
              <a:t>, Rockwell)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Making user templates to ease adoption (George Sawyer)</a:t>
            </a:r>
          </a:p>
          <a:p>
            <a:pPr lvl="1" fontAlgn="auto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Coordinating contributed simulations (Ron </a:t>
            </a:r>
            <a:r>
              <a:rPr lang="en-US" dirty="0" err="1" smtClean="0"/>
              <a:t>Llleyls</a:t>
            </a:r>
            <a:r>
              <a:rPr lang="en-US" dirty="0" smtClean="0"/>
              <a:t>, Honeywell)</a:t>
            </a:r>
          </a:p>
        </p:txBody>
      </p:sp>
    </p:spTree>
    <p:extLst>
      <p:ext uri="{BB962C8B-B14F-4D97-AF65-F5344CB8AC3E}">
        <p14:creationId xmlns:p14="http://schemas.microsoft.com/office/powerpoint/2010/main" val="2359371837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Follow 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Team looked for a larger, more encompassing product – a library builders’ guide</a:t>
            </a:r>
          </a:p>
          <a:p>
            <a:pPr lvl="1"/>
            <a:r>
              <a:rPr lang="en-US" altLang="en-US" smtClean="0"/>
              <a:t>How to build a SysML library</a:t>
            </a:r>
          </a:p>
          <a:p>
            <a:pPr lvl="1"/>
            <a:r>
              <a:rPr lang="en-US" altLang="en-US" smtClean="0"/>
              <a:t>Good practices for embedding information</a:t>
            </a:r>
          </a:p>
          <a:p>
            <a:pPr lvl="1"/>
            <a:r>
              <a:rPr lang="en-US" altLang="en-US" smtClean="0"/>
              <a:t>Good practices for making information apparent</a:t>
            </a:r>
          </a:p>
          <a:p>
            <a:pPr lvl="1"/>
            <a:r>
              <a:rPr lang="en-US" altLang="en-US" smtClean="0"/>
              <a:t>Challenges imposed by SysML</a:t>
            </a:r>
          </a:p>
          <a:p>
            <a:r>
              <a:rPr lang="en-US" altLang="en-US" smtClean="0"/>
              <a:t>So far, only have a draft of the above</a:t>
            </a:r>
          </a:p>
          <a:p>
            <a:pPr lvl="1"/>
            <a:r>
              <a:rPr lang="en-US" altLang="en-US" smtClean="0"/>
              <a:t>~40 pages, mostly on the “how to build”</a:t>
            </a:r>
          </a:p>
        </p:txBody>
      </p:sp>
    </p:spTree>
    <p:extLst>
      <p:ext uri="{BB962C8B-B14F-4D97-AF65-F5344CB8AC3E}">
        <p14:creationId xmlns:p14="http://schemas.microsoft.com/office/powerpoint/2010/main" val="3937814972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Highlights of Paper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Main section under work is about capturing systems engineering information for downstream users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Separates “in-domain” versus “out-of-domain” knowledge capture and support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Looks at standards for reusable software and how they might apply to systems models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Discusses various attributes of SE problems to capture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Identifies the vital nature of capturing context with library to know where to use it</a:t>
            </a:r>
          </a:p>
        </p:txBody>
      </p:sp>
    </p:spTree>
    <p:extLst>
      <p:ext uri="{BB962C8B-B14F-4D97-AF65-F5344CB8AC3E}">
        <p14:creationId xmlns:p14="http://schemas.microsoft.com/office/powerpoint/2010/main" val="2007708486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Looking forward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Would like to move forward to greatest profit</a:t>
            </a:r>
          </a:p>
          <a:p>
            <a:r>
              <a:rPr lang="en-US" altLang="en-US" smtClean="0"/>
              <a:t>Different situation than in 2011:</a:t>
            </a:r>
          </a:p>
          <a:p>
            <a:pPr lvl="1"/>
            <a:r>
              <a:rPr lang="en-US" altLang="en-US" smtClean="0"/>
              <a:t>MBSE moving from very early prototypes to initial adoption</a:t>
            </a:r>
          </a:p>
          <a:p>
            <a:pPr lvl="1"/>
            <a:r>
              <a:rPr lang="en-US" altLang="en-US" smtClean="0"/>
              <a:t>Many more practitioners and attempted practitioners</a:t>
            </a:r>
          </a:p>
          <a:p>
            <a:pPr lvl="1"/>
            <a:r>
              <a:rPr lang="en-US" altLang="en-US" smtClean="0"/>
              <a:t>Strategy still key, but more practitioners demands more considerations for tactical and day-to-day experiences related to MBSE</a:t>
            </a:r>
          </a:p>
        </p:txBody>
      </p:sp>
    </p:spTree>
    <p:extLst>
      <p:ext uri="{BB962C8B-B14F-4D97-AF65-F5344CB8AC3E}">
        <p14:creationId xmlns:p14="http://schemas.microsoft.com/office/powerpoint/2010/main" val="757026857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Agenda for this Session</a:t>
            </a: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444893"/>
              </p:ext>
            </p:extLst>
          </p:nvPr>
        </p:nvGraphicFramePr>
        <p:xfrm>
          <a:off x="533400" y="1371600"/>
          <a:ext cx="8077200" cy="3108960"/>
        </p:xfrm>
        <a:graphic>
          <a:graphicData uri="http://schemas.openxmlformats.org/drawingml/2006/table">
            <a:tbl>
              <a:tblPr/>
              <a:tblGrid>
                <a:gridCol w="2159251"/>
                <a:gridCol w="5917949"/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01:00-01:10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Introductions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01:10-01:30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Review current effort - Bjorn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01:30-02:30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SysML Usability Issues Brainstorm Session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02:30-03:30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Paper</a:t>
                      </a:r>
                      <a:r>
                        <a:rPr lang="en-US" sz="2400" baseline="0" dirty="0" smtClean="0"/>
                        <a:t> / Guide </a:t>
                      </a:r>
                      <a:r>
                        <a:rPr lang="en-US" sz="2400" dirty="0" smtClean="0"/>
                        <a:t>Outline </a:t>
                      </a:r>
                      <a:r>
                        <a:rPr lang="en-US" sz="2400" dirty="0"/>
                        <a:t>Development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03:30-04:30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Next steps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400"/>
                        <a:t>04:30-05:00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Wrap-up and closing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61570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DE70C6ABB55246BE6BF2EDB8F33489" ma:contentTypeVersion="0" ma:contentTypeDescription="Create a new document." ma:contentTypeScope="" ma:versionID="86ba01c04793f7e298674ee3d46f57b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DAE41A2-3E7C-4F94-9420-8852244ECE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EC818A-4A28-4E7C-9F3D-599676CE4A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429</TotalTime>
  <Words>475</Words>
  <Application>Microsoft Office PowerPoint</Application>
  <PresentationFormat>On-screen Show (4:3)</PresentationFormat>
  <Paragraphs>64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2_Default Design</vt:lpstr>
      <vt:lpstr>Quick orientation for MBSE Usability Group</vt:lpstr>
      <vt:lpstr>Definitions</vt:lpstr>
      <vt:lpstr>Measurable Usability Dimensions</vt:lpstr>
      <vt:lpstr>The Current Arc</vt:lpstr>
      <vt:lpstr>First product: Library Exemplars</vt:lpstr>
      <vt:lpstr>Follow on</vt:lpstr>
      <vt:lpstr>Highlights of Paper</vt:lpstr>
      <vt:lpstr>Looking forward</vt:lpstr>
      <vt:lpstr>Agenda for this Session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Sampson, Mark</dc:creator>
  <cp:lastModifiedBy>Bjorn Cole</cp:lastModifiedBy>
  <cp:revision>81</cp:revision>
  <cp:lastPrinted>2009-04-22T19:24:48Z</cp:lastPrinted>
  <dcterms:created xsi:type="dcterms:W3CDTF">2008-02-28T21:57:35Z</dcterms:created>
  <dcterms:modified xsi:type="dcterms:W3CDTF">2014-01-27T18:45:39Z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