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5361" r:id="rId1"/>
  </p:sldMasterIdLst>
  <p:notesMasterIdLst>
    <p:notesMasterId r:id="rId13"/>
  </p:notesMasterIdLst>
  <p:handoutMasterIdLst>
    <p:handoutMasterId r:id="rId14"/>
  </p:handoutMasterIdLst>
  <p:sldIdLst>
    <p:sldId id="3972" r:id="rId2"/>
    <p:sldId id="9235" r:id="rId3"/>
    <p:sldId id="9237" r:id="rId4"/>
    <p:sldId id="9236" r:id="rId5"/>
    <p:sldId id="9239" r:id="rId6"/>
    <p:sldId id="9241" r:id="rId7"/>
    <p:sldId id="9240" r:id="rId8"/>
    <p:sldId id="9242" r:id="rId9"/>
    <p:sldId id="9243" r:id="rId10"/>
    <p:sldId id="9244" r:id="rId11"/>
    <p:sldId id="9238" r:id="rId12"/>
  </p:sldIdLst>
  <p:sldSz cx="12198350" cy="6858000"/>
  <p:notesSz cx="6858000" cy="9144000"/>
  <p:defaultTextStyle>
    <a:defPPr>
      <a:defRPr lang="en-US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C6C"/>
    <a:srgbClr val="0071CE"/>
    <a:srgbClr val="999999"/>
    <a:srgbClr val="414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94" autoAdjust="0"/>
    <p:restoredTop sz="96327"/>
  </p:normalViewPr>
  <p:slideViewPr>
    <p:cSldViewPr snapToGrid="0" snapToObjects="1">
      <p:cViewPr varScale="1">
        <p:scale>
          <a:sx n="75" d="100"/>
          <a:sy n="75" d="100"/>
        </p:scale>
        <p:origin x="58" y="245"/>
      </p:cViewPr>
      <p:guideLst>
        <p:guide orient="horz" pos="2160"/>
        <p:guide pos="3842"/>
      </p:guideLst>
    </p:cSldViewPr>
  </p:slideViewPr>
  <p:outlineViewPr>
    <p:cViewPr>
      <p:scale>
        <a:sx n="40" d="100"/>
        <a:sy n="4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F06D7-4593-BC46-95A8-2D70E94DBEB5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DC975-A23D-1043-8329-AE888A944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76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5C955-B8C9-7543-B8AA-5D5411F8A4E3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85D96-4FDB-7148-B18B-46402D70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9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85D96-4FDB-7148-B18B-46402D7060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16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76" y="307976"/>
            <a:ext cx="11385127" cy="7588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30 January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06611" y="6340476"/>
            <a:ext cx="609918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329E7-CE98-8A43-8C3E-05E80C0D94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33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20330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1219835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0"/>
            <a:ext cx="1219835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11995044" y="19050"/>
            <a:ext cx="20330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203306" y="2286000"/>
            <a:ext cx="11783267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8" name="Rectangle 24"/>
          <p:cNvSpPr>
            <a:spLocks noChangeArrowheads="1"/>
          </p:cNvSpPr>
          <p:nvPr userDrawn="1"/>
        </p:nvSpPr>
        <p:spPr bwMode="auto">
          <a:xfrm>
            <a:off x="207542" y="2438400"/>
            <a:ext cx="11783267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4835" y="6391276"/>
            <a:ext cx="11783267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306" y="152400"/>
            <a:ext cx="11783267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 userDrawn="1"/>
        </p:nvSpPr>
        <p:spPr bwMode="auto">
          <a:xfrm>
            <a:off x="203306" y="2438400"/>
            <a:ext cx="11783267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182" y="2667000"/>
            <a:ext cx="10368598" cy="15240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200" b="1" i="0" cap="none" baseline="0">
                <a:solidFill>
                  <a:srgbClr val="FFFFFF"/>
                </a:solidFill>
                <a:latin typeface="Corbe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30 January 2024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3D1FD31E-4E44-CA48-8C59-4780920A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D479A-78EE-0F44-BC48-E95612360B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309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8350" cy="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612" y="304801"/>
            <a:ext cx="11385127" cy="758825"/>
          </a:xfrm>
          <a:prstGeom prst="rect">
            <a:avLst/>
          </a:prstGeom>
        </p:spPr>
        <p:txBody>
          <a:bodyPr/>
          <a:lstStyle>
            <a:lvl1pPr>
              <a:defRPr sz="3600" b="1" i="0" baseline="0">
                <a:solidFill>
                  <a:schemeClr val="accent3">
                    <a:shade val="75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545" y="1527049"/>
            <a:ext cx="11344466" cy="3775323"/>
          </a:xfrm>
        </p:spPr>
        <p:txBody>
          <a:bodyPr/>
          <a:lstStyle>
            <a:lvl1pPr>
              <a:buClr>
                <a:srgbClr val="154B6D"/>
              </a:buClr>
              <a:defRPr sz="2600" baseline="0">
                <a:latin typeface="Tw Cen MT" pitchFamily="34" charset="0"/>
              </a:defRPr>
            </a:lvl1pPr>
            <a:lvl2pPr>
              <a:buClr>
                <a:srgbClr val="154B6D"/>
              </a:buClr>
              <a:defRPr baseline="0">
                <a:latin typeface="Tw Cen MT" pitchFamily="34" charset="0"/>
              </a:defRPr>
            </a:lvl2pPr>
            <a:lvl3pPr>
              <a:buFont typeface="Wingdings" pitchFamily="2" charset="2"/>
              <a:buChar char="§"/>
              <a:defRPr baseline="0">
                <a:latin typeface="Tw Cen MT" pitchFamily="34" charset="0"/>
              </a:defRPr>
            </a:lvl3pPr>
            <a:lvl4pPr>
              <a:buClr>
                <a:srgbClr val="154B6D"/>
              </a:buClr>
              <a:defRPr baseline="0">
                <a:latin typeface="Tw Cen MT" pitchFamily="34" charset="0"/>
              </a:defRPr>
            </a:lvl4pPr>
            <a:lvl5pPr>
              <a:defRPr baseline="0">
                <a:latin typeface="Tw Cen MT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30 January 2024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27868" y="6370636"/>
            <a:ext cx="4542615" cy="365126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i="1" dirty="0">
              <a:ea typeface="Calibri" panose="020F050202020403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611" y="6340476"/>
            <a:ext cx="609918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055DD-009A-914A-92A6-5A269BE2DE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985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1219835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20330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white">
          <a:xfrm>
            <a:off x="211777" y="152400"/>
            <a:ext cx="11783267" cy="2266950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3">
                <a:shade val="75000"/>
              </a:schemeClr>
            </a:solidFill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194835" y="6530976"/>
            <a:ext cx="11783267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7542" y="2419350"/>
            <a:ext cx="11783267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3306" y="152400"/>
            <a:ext cx="11783267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8350" cy="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9753" y="2819400"/>
            <a:ext cx="8538845" cy="1752600"/>
          </a:xfrm>
        </p:spPr>
        <p:txBody>
          <a:bodyPr/>
          <a:lstStyle>
            <a:lvl1pPr marL="0" indent="0" algn="ctr">
              <a:buNone/>
              <a:defRPr sz="2400" b="0" cap="none" spc="250" baseline="0">
                <a:solidFill>
                  <a:schemeClr val="tx2"/>
                </a:solidFill>
                <a:latin typeface="Tw Cen MT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876" y="381000"/>
            <a:ext cx="10368598" cy="1752600"/>
          </a:xfrm>
          <a:prstGeom prst="rect">
            <a:avLst/>
          </a:prstGeom>
        </p:spPr>
        <p:txBody>
          <a:bodyPr/>
          <a:lstStyle>
            <a:lvl1pPr>
              <a:defRPr sz="4200" b="1" i="0" baseline="0">
                <a:solidFill>
                  <a:srgbClr val="154B6D"/>
                </a:solidFill>
                <a:latin typeface="Corbe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7928928" y="6472238"/>
            <a:ext cx="406188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30 January 2024</a:t>
            </a:r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D165C14-681C-5143-BE10-9A2C1EFE5E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446" y="228601"/>
            <a:ext cx="1300410" cy="93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49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51320"/>
            <a:ext cx="1219835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1"/>
            <a:ext cx="1219835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20330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11995044" y="0"/>
            <a:ext cx="20330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928928" y="6396038"/>
            <a:ext cx="406188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FFFFFF"/>
                </a:solidFill>
                <a:latin typeface="Arial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/>
              <a:t>30 January 2024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306" y="155575"/>
            <a:ext cx="11783267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306" y="1276350"/>
            <a:ext cx="11783267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a typeface="+mn-ea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06611" y="6324601"/>
            <a:ext cx="609918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D3D479A-78EE-0F44-BC48-E95612360B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02376" y="1524000"/>
            <a:ext cx="11385127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7" name="Title Placeholder 1"/>
          <p:cNvSpPr>
            <a:spLocks noGrp="1"/>
          </p:cNvSpPr>
          <p:nvPr>
            <p:ph type="title"/>
          </p:nvPr>
        </p:nvSpPr>
        <p:spPr bwMode="auto">
          <a:xfrm>
            <a:off x="830165" y="152400"/>
            <a:ext cx="10521077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34F8A7C-4681-F845-B2FA-C07F1507450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446" y="228601"/>
            <a:ext cx="1300410" cy="93669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956" r:id="rId1"/>
    <p:sldLayoutId id="2147493953" r:id="rId2"/>
    <p:sldLayoutId id="2147493952" r:id="rId3"/>
    <p:sldLayoutId id="2147493951" r:id="rId4"/>
  </p:sldLayoutIdLst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164C6C"/>
          </a:solidFill>
          <a:latin typeface="+mn-lt"/>
          <a:ea typeface="MS PGothic" pitchFamily="34" charset="-128"/>
          <a:cs typeface="MS PGothic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Corbel" charset="0"/>
          <a:ea typeface="MS PGothic" pitchFamily="34" charset="-128"/>
          <a:cs typeface="MS PGothic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Corbel" charset="0"/>
          <a:ea typeface="MS PGothic" pitchFamily="34" charset="-128"/>
          <a:cs typeface="MS PGothic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Corbel" charset="0"/>
          <a:ea typeface="MS PGothic" pitchFamily="34" charset="-128"/>
          <a:cs typeface="MS PGothic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64C6C"/>
          </a:solidFill>
          <a:latin typeface="Corbel" charset="0"/>
          <a:ea typeface="MS PGothic" pitchFamily="34" charset="-128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MS PGothic" pitchFamily="34" charset="-128"/>
          <a:cs typeface="MS PGothic" charset="0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1B587C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4E8542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MS PGothic" pitchFamily="34" charset="-128"/>
          <a:cs typeface="MS PGothic" charset="0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604878"/>
        </a:buClr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friedenthal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ystems-Modeling/SysML-v2-Release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ysmlv2lab.com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0416" y="1273830"/>
            <a:ext cx="11812044" cy="1041107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SysML v2 Starter Model</a:t>
            </a:r>
            <a:br>
              <a:rPr lang="en-US" sz="4400" dirty="0"/>
            </a:br>
            <a:r>
              <a:rPr lang="en-US" sz="4400" dirty="0"/>
              <a:t>Overview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8BF1DB5-6DBA-4510-B5C6-5F826DC32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3077" y="5369071"/>
            <a:ext cx="281773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charset="-128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Sanford Friedenthal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SAF Consulting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safriedenthal@gmail.com</a:t>
            </a:r>
            <a:endParaRPr lang="en-US" altLang="en-US" sz="1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C3600A5-0269-4F19-97E1-69DA06CF34D7}"/>
              </a:ext>
            </a:extLst>
          </p:cNvPr>
          <p:cNvSpPr txBox="1">
            <a:spLocks/>
          </p:cNvSpPr>
          <p:nvPr/>
        </p:nvSpPr>
        <p:spPr>
          <a:xfrm>
            <a:off x="3738522" y="3183924"/>
            <a:ext cx="4735831" cy="658080"/>
          </a:xfrm>
          <a:prstGeom prst="rect">
            <a:avLst/>
          </a:prstGeom>
        </p:spPr>
        <p:txBody>
          <a:bodyPr vert="horz" lIns="121954" tIns="60977" rIns="121954" bIns="60977" rtlCol="0" anchor="b">
            <a:noAutofit/>
          </a:bodyPr>
          <a:lstStyle>
            <a:lvl1pPr algn="l" defTabSz="609768" rtl="0" eaLnBrk="1" latinLnBrk="0" hangingPunct="1">
              <a:spcBef>
                <a:spcPct val="0"/>
              </a:spcBef>
              <a:buNone/>
              <a:defRPr sz="6000" kern="1200" baseline="0">
                <a:solidFill>
                  <a:srgbClr val="0071C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3600" dirty="0">
                <a:solidFill>
                  <a:schemeClr val="tx1"/>
                </a:solidFill>
              </a:rPr>
              <a:t>January 30,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3708C7-BE68-4F79-BDB9-668EC17A1F14}"/>
              </a:ext>
            </a:extLst>
          </p:cNvPr>
          <p:cNvSpPr txBox="1"/>
          <p:nvPr/>
        </p:nvSpPr>
        <p:spPr>
          <a:xfrm>
            <a:off x="914401" y="4014510"/>
            <a:ext cx="101741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Sponsored by Director of Digital Engineering, Modeling and Simulation within the </a:t>
            </a:r>
          </a:p>
          <a:p>
            <a:r>
              <a:rPr lang="en-US" i="1" dirty="0"/>
              <a:t>DoD Office under Secretary of Defense for Research and Engineering (OUSD(R&amp;E)</a:t>
            </a:r>
          </a:p>
          <a:p>
            <a:r>
              <a:rPr lang="en-US" i="1" dirty="0"/>
              <a:t>and the </a:t>
            </a:r>
            <a:r>
              <a:rPr lang="en-US" i="1" dirty="0">
                <a:effectLst/>
                <a:ea typeface="Calibri" panose="020F0502020204030204" pitchFamily="34" charset="0"/>
              </a:rPr>
              <a:t>Naval Air Systems Command</a:t>
            </a:r>
            <a:endParaRPr lang="en-US" i="1" dirty="0"/>
          </a:p>
          <a:p>
            <a:endParaRPr lang="en-US" i="1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5E3C06-1865-DC9F-D9CD-BF1887623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33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DC1DF-1E1C-19BB-5B83-4B021293C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3816A-C625-231A-AEF1-C8D3F4555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7B6D88C-0C20-AB38-DB5F-E1A67A2BB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5359" y="2056764"/>
            <a:ext cx="4993950" cy="1936116"/>
          </a:xfrm>
          <a:prstGeom prst="rect">
            <a:avLst/>
          </a:prstGeom>
        </p:spPr>
      </p:pic>
      <p:pic>
        <p:nvPicPr>
          <p:cNvPr id="5" name="Picture 4" descr="A screen shot of a computer code&#10;&#10;Description automatically generated">
            <a:extLst>
              <a:ext uri="{FF2B5EF4-FFF2-40B4-BE49-F238E27FC236}">
                <a16:creationId xmlns:a16="http://schemas.microsoft.com/office/drawing/2014/main" id="{B9DB6B1C-B03D-B908-7261-3901519D17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6631" y="1439083"/>
            <a:ext cx="4061880" cy="541891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2B89E17-84F3-201E-44B0-882F58DEC0E1}"/>
              </a:ext>
            </a:extLst>
          </p:cNvPr>
          <p:cNvSpPr/>
          <p:nvPr/>
        </p:nvSpPr>
        <p:spPr>
          <a:xfrm>
            <a:off x="7101840" y="3728720"/>
            <a:ext cx="3251200" cy="303244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0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36A60A-60E6-468E-A36B-042C2CAE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 Model</a:t>
            </a:r>
            <a:br>
              <a:rPr lang="en-US" dirty="0"/>
            </a:br>
            <a:r>
              <a:rPr lang="en-US" dirty="0"/>
              <a:t>Potential Follow-up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7EC15A-1B0B-48C6-838E-E72E84C728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544" y="1527049"/>
            <a:ext cx="11795805" cy="3775323"/>
          </a:xfrm>
        </p:spPr>
        <p:txBody>
          <a:bodyPr/>
          <a:lstStyle/>
          <a:p>
            <a:r>
              <a:rPr lang="en-US" dirty="0"/>
              <a:t>Potential Follow-up</a:t>
            </a:r>
          </a:p>
          <a:p>
            <a:pPr lvl="1"/>
            <a:r>
              <a:rPr lang="en-US" dirty="0"/>
              <a:t>Add or modify flashlight with a requirement for a new state (e.g., flashing) and/or other new requirements</a:t>
            </a:r>
          </a:p>
          <a:p>
            <a:pPr lvl="1"/>
            <a:r>
              <a:rPr lang="en-US" dirty="0"/>
              <a:t>Generate v1 model for comparison (part/action/requirement decomposition)</a:t>
            </a:r>
          </a:p>
          <a:p>
            <a:pPr lvl="1"/>
            <a:r>
              <a:rPr lang="en-US" dirty="0"/>
              <a:t>Refer to tutorials available under doc folder at </a:t>
            </a:r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at </a:t>
            </a: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2" tooltip="https://github.com/Systems-Modeling/SysML-v2-Release"/>
              </a:rPr>
              <a:t>https://github.com/Systems-Modeling/SysML-v2-Release</a:t>
            </a:r>
            <a:endParaRPr lang="en-US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lvl="2"/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</a:rPr>
              <a:t>Intro to the SysML v2 Language – Textual Notation</a:t>
            </a:r>
          </a:p>
          <a:p>
            <a:pPr lvl="2"/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</a:rPr>
              <a:t>Intro to the SysML v2 Language – Graphical Notation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CE029-4238-4D52-9C08-EF8BD5FE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0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36A60A-60E6-468E-A36B-042C2CAE4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612" y="304801"/>
            <a:ext cx="11385127" cy="758825"/>
          </a:xfrm>
        </p:spPr>
        <p:txBody>
          <a:bodyPr/>
          <a:lstStyle/>
          <a:p>
            <a:r>
              <a:rPr lang="en-US" dirty="0"/>
              <a:t>Starter Model</a:t>
            </a:r>
            <a:br>
              <a:rPr lang="en-US" dirty="0"/>
            </a:br>
            <a:r>
              <a:rPr lang="en-US" dirty="0"/>
              <a:t>Purpose and Preconditions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7EC15A-1B0B-48C6-838E-E72E84C728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545" y="1527049"/>
            <a:ext cx="11344466" cy="3775323"/>
          </a:xfrm>
        </p:spPr>
        <p:txBody>
          <a:bodyPr/>
          <a:lstStyle/>
          <a:p>
            <a:r>
              <a:rPr lang="en-US" dirty="0"/>
              <a:t> Purpose</a:t>
            </a:r>
          </a:p>
          <a:p>
            <a:pPr lvl="1"/>
            <a:r>
              <a:rPr lang="en-US" dirty="0"/>
              <a:t>Provide a SysML v2 starter model that a user can recreate in approximately 2 hours </a:t>
            </a:r>
          </a:p>
          <a:p>
            <a:pPr lvl="2"/>
            <a:r>
              <a:rPr lang="en-US" dirty="0"/>
              <a:t>Introduce basic concepts </a:t>
            </a:r>
          </a:p>
          <a:p>
            <a:pPr lvl="2"/>
            <a:r>
              <a:rPr lang="en-US" dirty="0"/>
              <a:t>Enable user to gain confidence </a:t>
            </a:r>
          </a:p>
          <a:p>
            <a:pPr lvl="2"/>
            <a:r>
              <a:rPr lang="en-US" dirty="0"/>
              <a:t>Encourage further exploration of the language</a:t>
            </a:r>
          </a:p>
          <a:p>
            <a:r>
              <a:rPr lang="en-US" dirty="0"/>
              <a:t>Preconditions</a:t>
            </a:r>
          </a:p>
          <a:p>
            <a:pPr lvl="1"/>
            <a:r>
              <a:rPr lang="en-US" dirty="0"/>
              <a:t>Availability of a modeling environment and/or installation instructions</a:t>
            </a:r>
          </a:p>
          <a:p>
            <a:pPr lvl="1"/>
            <a:r>
              <a:rPr lang="en-US" dirty="0"/>
              <a:t>Starter model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CE029-4238-4D52-9C08-EF8BD5FE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28928" y="6396038"/>
            <a:ext cx="4061881" cy="365125"/>
          </a:xfrm>
        </p:spPr>
        <p:txBody>
          <a:bodyPr/>
          <a:lstStyle/>
          <a:p>
            <a:r>
              <a:rPr lang="en-US"/>
              <a:t>30 January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29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36A60A-60E6-468E-A36B-042C2CAE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 Model</a:t>
            </a:r>
            <a:br>
              <a:rPr lang="en-US" dirty="0"/>
            </a:br>
            <a:r>
              <a:rPr lang="en-US" dirty="0"/>
              <a:t>Scope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7EC15A-1B0B-48C6-838E-E72E84C728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545" y="1354329"/>
            <a:ext cx="11344466" cy="3775323"/>
          </a:xfrm>
        </p:spPr>
        <p:txBody>
          <a:bodyPr/>
          <a:lstStyle/>
          <a:p>
            <a:r>
              <a:rPr lang="en-US" sz="1800" dirty="0"/>
              <a:t>Packages</a:t>
            </a:r>
          </a:p>
          <a:p>
            <a:r>
              <a:rPr lang="en-US" sz="1800" dirty="0"/>
              <a:t>Requirements</a:t>
            </a:r>
          </a:p>
          <a:p>
            <a:pPr lvl="1"/>
            <a:r>
              <a:rPr lang="en-US" sz="1800" dirty="0"/>
              <a:t>Requirement decomposition, requirement allocation</a:t>
            </a:r>
          </a:p>
          <a:p>
            <a:r>
              <a:rPr lang="en-US" sz="1800" dirty="0"/>
              <a:t>Structure</a:t>
            </a:r>
          </a:p>
          <a:p>
            <a:pPr lvl="1"/>
            <a:r>
              <a:rPr lang="en-US" sz="1800" dirty="0"/>
              <a:t>Parts decomposition and reference parts</a:t>
            </a:r>
          </a:p>
          <a:p>
            <a:pPr lvl="1"/>
            <a:r>
              <a:rPr lang="en-US" sz="1800" dirty="0"/>
              <a:t>Parts interconnection (e.g., parts, ports </a:t>
            </a:r>
            <a:r>
              <a:rPr lang="en-US" sz="1800"/>
              <a:t>and connections, binding)</a:t>
            </a:r>
            <a:endParaRPr lang="en-US" sz="1800" dirty="0"/>
          </a:p>
          <a:p>
            <a:pPr lvl="1"/>
            <a:r>
              <a:rPr lang="en-US" sz="1800" dirty="0"/>
              <a:t>Perform actions</a:t>
            </a:r>
          </a:p>
          <a:p>
            <a:pPr lvl="1"/>
            <a:r>
              <a:rPr lang="en-US" sz="1800" dirty="0"/>
              <a:t>Exhibit states</a:t>
            </a:r>
          </a:p>
          <a:p>
            <a:pPr lvl="1"/>
            <a:r>
              <a:rPr lang="en-US" sz="1800" dirty="0"/>
              <a:t>Attributes, units</a:t>
            </a:r>
          </a:p>
          <a:p>
            <a:r>
              <a:rPr lang="en-US" sz="1800" dirty="0"/>
              <a:t>Behavior </a:t>
            </a:r>
          </a:p>
          <a:p>
            <a:pPr lvl="1"/>
            <a:r>
              <a:rPr lang="en-US" sz="1800" dirty="0"/>
              <a:t>Action decomposition</a:t>
            </a:r>
          </a:p>
          <a:p>
            <a:pPr lvl="1"/>
            <a:r>
              <a:rPr lang="en-US" sz="1800" dirty="0"/>
              <a:t>Action flow (e.g., actions, control flow (i.e., succession), input/output flows, and control nodes</a:t>
            </a:r>
          </a:p>
          <a:p>
            <a:pPr lvl="1"/>
            <a:r>
              <a:rPr lang="en-US" sz="1800" dirty="0"/>
              <a:t>State-based behavior (e.g., states, do actions, transitions)</a:t>
            </a:r>
          </a:p>
          <a:p>
            <a:r>
              <a:rPr lang="en-US" sz="1800" dirty="0"/>
              <a:t>General</a:t>
            </a:r>
          </a:p>
          <a:p>
            <a:pPr lvl="1"/>
            <a:r>
              <a:rPr lang="en-US" sz="1800" dirty="0" err="1"/>
              <a:t>Subsetting</a:t>
            </a:r>
            <a:endParaRPr lang="en-US" sz="1800" dirty="0"/>
          </a:p>
          <a:p>
            <a:pPr lvl="1"/>
            <a:r>
              <a:rPr lang="en-US" sz="1800" dirty="0"/>
              <a:t>Multiplicity</a:t>
            </a:r>
          </a:p>
          <a:p>
            <a:pPr marL="274638" lvl="1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CE029-4238-4D52-9C08-EF8BD5FE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605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36A60A-60E6-468E-A36B-042C2CAE4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612" y="304801"/>
            <a:ext cx="11385127" cy="758825"/>
          </a:xfrm>
        </p:spPr>
        <p:txBody>
          <a:bodyPr/>
          <a:lstStyle/>
          <a:p>
            <a:r>
              <a:rPr lang="en-US" dirty="0"/>
              <a:t>Starter Model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7EC15A-1B0B-48C6-838E-E72E84C728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545" y="1527049"/>
            <a:ext cx="11344466" cy="3775323"/>
          </a:xfrm>
        </p:spPr>
        <p:txBody>
          <a:bodyPr/>
          <a:lstStyle/>
          <a:p>
            <a:r>
              <a:rPr lang="en-US" dirty="0"/>
              <a:t>Simple flashlight model</a:t>
            </a:r>
          </a:p>
          <a:p>
            <a:r>
              <a:rPr lang="en-US" dirty="0" err="1"/>
              <a:t>jupyter</a:t>
            </a:r>
            <a:r>
              <a:rPr lang="en-US" dirty="0"/>
              <a:t> modeling environment</a:t>
            </a:r>
          </a:p>
          <a:p>
            <a:pPr lvl="1"/>
            <a:r>
              <a:rPr lang="en-US" dirty="0"/>
              <a:t>Uses SysML v2 textual notation</a:t>
            </a:r>
          </a:p>
          <a:p>
            <a:pPr lvl="1"/>
            <a:r>
              <a:rPr lang="en-US" dirty="0"/>
              <a:t>Selected examples of SysML v2 graphical notation  using Plant UML</a:t>
            </a:r>
          </a:p>
          <a:p>
            <a:pPr lvl="1"/>
            <a:r>
              <a:rPr lang="en-US" dirty="0"/>
              <a:t>A public version is available for experimentation and hosted by </a:t>
            </a:r>
            <a:r>
              <a:rPr lang="en-US" dirty="0" err="1"/>
              <a:t>oose</a:t>
            </a:r>
            <a:r>
              <a:rPr lang="en-US" dirty="0"/>
              <a:t> (Tim Weilkiens) at </a:t>
            </a:r>
            <a:r>
              <a:rPr lang="en-US" dirty="0">
                <a:hlinkClick r:id="rId2"/>
              </a:rPr>
              <a:t>https://sysmlv2lab.com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CE029-4238-4D52-9C08-EF8BD5FE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28928" y="6396038"/>
            <a:ext cx="4061881" cy="365125"/>
          </a:xfrm>
        </p:spPr>
        <p:txBody>
          <a:bodyPr/>
          <a:lstStyle/>
          <a:p>
            <a:r>
              <a:rPr lang="en-US"/>
              <a:t>30 January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08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8C84C-61E4-ABCA-F9B9-80D768CD8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Flashlight Starter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40E82-BFD0-3D83-7E32-9E4F40D357B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Packages / Model Organization</a:t>
            </a:r>
          </a:p>
          <a:p>
            <a:r>
              <a:rPr lang="en-US" dirty="0"/>
              <a:t>Requirements Tree</a:t>
            </a:r>
          </a:p>
          <a:p>
            <a:r>
              <a:rPr lang="en-US" dirty="0"/>
              <a:t>Action Tree</a:t>
            </a:r>
          </a:p>
          <a:p>
            <a:r>
              <a:rPr lang="en-US" dirty="0"/>
              <a:t>Parts Tree</a:t>
            </a:r>
          </a:p>
          <a:p>
            <a:r>
              <a:rPr lang="en-US" dirty="0"/>
              <a:t>State-based behavior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9DBB7-3526-6A8C-B425-5ECAE1FE5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</a:p>
        </p:txBody>
      </p:sp>
    </p:spTree>
    <p:extLst>
      <p:ext uri="{BB962C8B-B14F-4D97-AF65-F5344CB8AC3E}">
        <p14:creationId xmlns:p14="http://schemas.microsoft.com/office/powerpoint/2010/main" val="3984471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80CA3-DCE4-3C86-6E8B-91F40A50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Packages / Model Organization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0FCEB-0AF6-2202-17D9-90C80ACD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1E8F2EF-2D2F-687F-9E9D-290BFF3A1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078" y="2341085"/>
            <a:ext cx="10030194" cy="1791653"/>
          </a:xfrm>
          <a:prstGeom prst="rect">
            <a:avLst/>
          </a:prstGeom>
        </p:spPr>
      </p:pic>
      <p:pic>
        <p:nvPicPr>
          <p:cNvPr id="5" name="Picture 4" descr="A screenshot of a computer code&#10;&#10;Description automatically generated">
            <a:extLst>
              <a:ext uri="{FF2B5EF4-FFF2-40B4-BE49-F238E27FC236}">
                <a16:creationId xmlns:a16="http://schemas.microsoft.com/office/drawing/2014/main" id="{CA8EA671-F9F5-3D90-61C5-CC63F9E03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4619" y="4366170"/>
            <a:ext cx="4749111" cy="190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24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02363-FCE2-9D42-9E8D-F27E616CF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Flashlight</a:t>
            </a:r>
            <a:br>
              <a:rPr lang="en-US" dirty="0"/>
            </a:br>
            <a:r>
              <a:rPr lang="en-US" dirty="0"/>
              <a:t>Requirements Tree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4E5C0-3103-D542-6EDE-41B8A300E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70B94BC-3DE8-E730-75C2-3D3AA2E7C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1389" y="1689302"/>
            <a:ext cx="11495572" cy="3278938"/>
          </a:xfrm>
          <a:prstGeom prst="rect">
            <a:avLst/>
          </a:prstGeom>
        </p:spPr>
      </p:pic>
      <p:pic>
        <p:nvPicPr>
          <p:cNvPr id="5" name="Picture 4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30D8D443-A5C3-9316-F039-E46D54BA35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4706" y="1478199"/>
            <a:ext cx="6553774" cy="479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96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0B86D-1B06-CEDD-3F3C-EE409C3D3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Tree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64019-F2CE-F532-8F24-5B5A04497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A1E2996-5BAF-BD60-AB8D-CCAEF613DA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590" y="1750250"/>
            <a:ext cx="10499245" cy="3710940"/>
          </a:xfrm>
          <a:prstGeom prst="rect">
            <a:avLst/>
          </a:prstGeom>
        </p:spPr>
      </p:pic>
      <p:pic>
        <p:nvPicPr>
          <p:cNvPr id="5" name="Picture 4" descr="A screenshot of a computer code&#10;&#10;Description automatically generated">
            <a:extLst>
              <a:ext uri="{FF2B5EF4-FFF2-40B4-BE49-F238E27FC236}">
                <a16:creationId xmlns:a16="http://schemas.microsoft.com/office/drawing/2014/main" id="{CDB2FCC2-669B-50D9-FD4C-89940202AC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0051" y="1376490"/>
            <a:ext cx="3041869" cy="527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2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26C2-9920-ADC2-EF0B-C34637F5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Tree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DCB45-3BFA-1E3E-2E61-39481C34D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 January 2024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7E59468-E179-F6EE-0BFA-D72924E33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761" y="1294054"/>
            <a:ext cx="7118668" cy="5685866"/>
          </a:xfrm>
          <a:prstGeom prst="rect">
            <a:avLst/>
          </a:prstGeom>
        </p:spPr>
      </p:pic>
      <p:pic>
        <p:nvPicPr>
          <p:cNvPr id="5" name="Picture 4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F81B1524-D0AE-09AE-E45C-1A185FF75E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6464" y="1063626"/>
            <a:ext cx="3292125" cy="585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99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sML v2 Presentation Template" id="{A684029E-EEEC-9441-9842-5B96E84BCBFA}" vid="{22B33614-AD8A-2943-A030-4CA8B5CBD8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iw2022-slide</Template>
  <TotalTime>4171</TotalTime>
  <Words>377</Words>
  <Application>Microsoft Office PowerPoint</Application>
  <PresentationFormat>Custom</PresentationFormat>
  <Paragraphs>70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Consolas</vt:lpstr>
      <vt:lpstr>Corbel</vt:lpstr>
      <vt:lpstr>Tw Cen MT</vt:lpstr>
      <vt:lpstr>Wingdings</vt:lpstr>
      <vt:lpstr>Wingdings 2</vt:lpstr>
      <vt:lpstr>Civic</vt:lpstr>
      <vt:lpstr>SysML v2 Starter Model Overview</vt:lpstr>
      <vt:lpstr>Starter Model Purpose and Preconditions</vt:lpstr>
      <vt:lpstr>Starter Model Scope</vt:lpstr>
      <vt:lpstr>Starter Model Example</vt:lpstr>
      <vt:lpstr>Flashlight Starter Model</vt:lpstr>
      <vt:lpstr>Packages / Model Organization</vt:lpstr>
      <vt:lpstr>Flashlight Requirements Tree</vt:lpstr>
      <vt:lpstr>Action Tree</vt:lpstr>
      <vt:lpstr>Parts Tree</vt:lpstr>
      <vt:lpstr>States</vt:lpstr>
      <vt:lpstr>Starter Model Potential Follow-up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Sanford Friedenthal</dc:creator>
  <cp:keywords/>
  <dc:description/>
  <cp:lastModifiedBy>Sanford Friedenthal</cp:lastModifiedBy>
  <cp:revision>173</cp:revision>
  <dcterms:created xsi:type="dcterms:W3CDTF">2022-01-25T11:59:47Z</dcterms:created>
  <dcterms:modified xsi:type="dcterms:W3CDTF">2024-01-16T15:42:21Z</dcterms:modified>
  <cp:category/>
</cp:coreProperties>
</file>