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 id="2147483880" r:id="rId5"/>
    <p:sldMasterId id="2147483894" r:id="rId6"/>
  </p:sldMasterIdLst>
  <p:notesMasterIdLst>
    <p:notesMasterId r:id="rId33"/>
  </p:notesMasterIdLst>
  <p:sldIdLst>
    <p:sldId id="370" r:id="rId7"/>
    <p:sldId id="357" r:id="rId8"/>
    <p:sldId id="358" r:id="rId9"/>
    <p:sldId id="359" r:id="rId10"/>
    <p:sldId id="360" r:id="rId11"/>
    <p:sldId id="361" r:id="rId12"/>
    <p:sldId id="362" r:id="rId13"/>
    <p:sldId id="364" r:id="rId14"/>
    <p:sldId id="381" r:id="rId15"/>
    <p:sldId id="382" r:id="rId16"/>
    <p:sldId id="383" r:id="rId17"/>
    <p:sldId id="376" r:id="rId18"/>
    <p:sldId id="378" r:id="rId19"/>
    <p:sldId id="377" r:id="rId20"/>
    <p:sldId id="384" r:id="rId21"/>
    <p:sldId id="386" r:id="rId22"/>
    <p:sldId id="388" r:id="rId23"/>
    <p:sldId id="389" r:id="rId24"/>
    <p:sldId id="385" r:id="rId25"/>
    <p:sldId id="390" r:id="rId26"/>
    <p:sldId id="391" r:id="rId27"/>
    <p:sldId id="392" r:id="rId28"/>
    <p:sldId id="393" r:id="rId29"/>
    <p:sldId id="395" r:id="rId30"/>
    <p:sldId id="379" r:id="rId31"/>
    <p:sldId id="394"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F6A022"/>
    <a:srgbClr val="FFFFFF"/>
    <a:srgbClr val="0000FF"/>
    <a:srgbClr val="CC3300"/>
    <a:srgbClr val="CC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63" autoAdjust="0"/>
    <p:restoredTop sz="89710" autoAdjust="0"/>
  </p:normalViewPr>
  <p:slideViewPr>
    <p:cSldViewPr>
      <p:cViewPr>
        <p:scale>
          <a:sx n="100" d="100"/>
          <a:sy n="100" d="100"/>
        </p:scale>
        <p:origin x="654"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CBE0DA-A792-4932-8F53-335A20A27DE3}"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14DF595C-6EF4-4C38-9190-0AA51A601A47}">
      <dgm:prSet custT="1"/>
      <dgm:spPr/>
      <dgm:t>
        <a:bodyPr/>
        <a:lstStyle/>
        <a:p>
          <a:pPr algn="l" rtl="0"/>
          <a:r>
            <a:rPr lang="en-US" sz="1400" dirty="0">
              <a:solidFill>
                <a:schemeClr val="tx1"/>
              </a:solidFill>
            </a:rPr>
            <a:t>Define key integration technologies between areas</a:t>
          </a:r>
        </a:p>
      </dgm:t>
    </dgm:pt>
    <dgm:pt modelId="{A65BDD6E-724C-4678-9C0C-B0B9781FEC4B}" type="parTrans" cxnId="{F11D7991-749A-44BB-BB44-87A206AEFEAE}">
      <dgm:prSet/>
      <dgm:spPr/>
      <dgm:t>
        <a:bodyPr/>
        <a:lstStyle/>
        <a:p>
          <a:pPr algn="l"/>
          <a:endParaRPr lang="en-US" sz="1400">
            <a:solidFill>
              <a:schemeClr val="tx1"/>
            </a:solidFill>
          </a:endParaRPr>
        </a:p>
      </dgm:t>
    </dgm:pt>
    <dgm:pt modelId="{C634109E-F9C6-4AA1-9ACC-FBCDE30B05A0}" type="sibTrans" cxnId="{F11D7991-749A-44BB-BB44-87A206AEFEAE}">
      <dgm:prSet/>
      <dgm:spPr/>
      <dgm:t>
        <a:bodyPr/>
        <a:lstStyle/>
        <a:p>
          <a:pPr algn="l"/>
          <a:endParaRPr lang="en-US" sz="1400">
            <a:solidFill>
              <a:schemeClr val="tx1"/>
            </a:solidFill>
          </a:endParaRPr>
        </a:p>
      </dgm:t>
    </dgm:pt>
    <dgm:pt modelId="{D73C91E9-CA7B-411E-BCB2-4D53B7309F16}">
      <dgm:prSet custT="1"/>
      <dgm:spPr/>
      <dgm:t>
        <a:bodyPr/>
        <a:lstStyle/>
        <a:p>
          <a:pPr algn="l" rtl="0"/>
          <a:r>
            <a:rPr lang="en-US" sz="1400" dirty="0">
              <a:solidFill>
                <a:schemeClr val="tx1"/>
              </a:solidFill>
            </a:rPr>
            <a:t>Define / support emerging standards</a:t>
          </a:r>
        </a:p>
      </dgm:t>
    </dgm:pt>
    <dgm:pt modelId="{90DEF345-111A-4877-95C4-89BECFC1E8B5}" type="parTrans" cxnId="{BD4E3589-6D2B-4AEA-B21E-40BEFAF1343E}">
      <dgm:prSet/>
      <dgm:spPr/>
      <dgm:t>
        <a:bodyPr/>
        <a:lstStyle/>
        <a:p>
          <a:pPr algn="l"/>
          <a:endParaRPr lang="en-US" sz="1400">
            <a:solidFill>
              <a:schemeClr val="tx1"/>
            </a:solidFill>
          </a:endParaRPr>
        </a:p>
      </dgm:t>
    </dgm:pt>
    <dgm:pt modelId="{1167F9E8-57A2-4642-9B45-F6D3A0071F94}" type="sibTrans" cxnId="{BD4E3589-6D2B-4AEA-B21E-40BEFAF1343E}">
      <dgm:prSet/>
      <dgm:spPr/>
      <dgm:t>
        <a:bodyPr/>
        <a:lstStyle/>
        <a:p>
          <a:pPr algn="l"/>
          <a:endParaRPr lang="en-US" sz="1400">
            <a:solidFill>
              <a:schemeClr val="tx1"/>
            </a:solidFill>
          </a:endParaRPr>
        </a:p>
      </dgm:t>
    </dgm:pt>
    <dgm:pt modelId="{1F4FB4E5-2C60-4508-8CA0-E819CC961CF3}" type="pres">
      <dgm:prSet presAssocID="{2ECBE0DA-A792-4932-8F53-335A20A27DE3}" presName="Name0" presStyleCnt="0">
        <dgm:presLayoutVars>
          <dgm:dir/>
          <dgm:animLvl val="lvl"/>
          <dgm:resizeHandles/>
        </dgm:presLayoutVars>
      </dgm:prSet>
      <dgm:spPr/>
      <dgm:t>
        <a:bodyPr/>
        <a:lstStyle/>
        <a:p>
          <a:endParaRPr lang="en-US"/>
        </a:p>
      </dgm:t>
    </dgm:pt>
    <dgm:pt modelId="{FDEF68A8-F963-484B-B959-B6797C762166}" type="pres">
      <dgm:prSet presAssocID="{14DF595C-6EF4-4C38-9190-0AA51A601A47}" presName="linNode" presStyleCnt="0"/>
      <dgm:spPr/>
    </dgm:pt>
    <dgm:pt modelId="{E1B08F20-1404-4E94-AB54-50F8AD26A6D3}" type="pres">
      <dgm:prSet presAssocID="{14DF595C-6EF4-4C38-9190-0AA51A601A47}" presName="parentShp" presStyleLbl="node1" presStyleIdx="0" presStyleCnt="2" custScaleX="202200" custScaleY="106918">
        <dgm:presLayoutVars>
          <dgm:bulletEnabled val="1"/>
        </dgm:presLayoutVars>
      </dgm:prSet>
      <dgm:spPr/>
      <dgm:t>
        <a:bodyPr/>
        <a:lstStyle/>
        <a:p>
          <a:endParaRPr lang="en-US"/>
        </a:p>
      </dgm:t>
    </dgm:pt>
    <dgm:pt modelId="{DBC28B2C-CB4B-41CF-A353-D8A42208C0E2}" type="pres">
      <dgm:prSet presAssocID="{14DF595C-6EF4-4C38-9190-0AA51A601A47}" presName="childShp" presStyleLbl="bgAccFollowNode1" presStyleIdx="0" presStyleCnt="2">
        <dgm:presLayoutVars>
          <dgm:bulletEnabled val="1"/>
        </dgm:presLayoutVars>
      </dgm:prSet>
      <dgm:spPr/>
    </dgm:pt>
    <dgm:pt modelId="{845879FD-8F90-40E5-91F6-6EE35C7F04EB}" type="pres">
      <dgm:prSet presAssocID="{C634109E-F9C6-4AA1-9ACC-FBCDE30B05A0}" presName="spacing" presStyleCnt="0"/>
      <dgm:spPr/>
    </dgm:pt>
    <dgm:pt modelId="{5F411D9E-6C88-40FA-90B3-79438C5024B5}" type="pres">
      <dgm:prSet presAssocID="{D73C91E9-CA7B-411E-BCB2-4D53B7309F16}" presName="linNode" presStyleCnt="0"/>
      <dgm:spPr/>
    </dgm:pt>
    <dgm:pt modelId="{BB2CEA23-DEF3-4AA5-B191-3AB231885324}" type="pres">
      <dgm:prSet presAssocID="{D73C91E9-CA7B-411E-BCB2-4D53B7309F16}" presName="parentShp" presStyleLbl="node1" presStyleIdx="1" presStyleCnt="2">
        <dgm:presLayoutVars>
          <dgm:bulletEnabled val="1"/>
        </dgm:presLayoutVars>
      </dgm:prSet>
      <dgm:spPr/>
      <dgm:t>
        <a:bodyPr/>
        <a:lstStyle/>
        <a:p>
          <a:endParaRPr lang="en-US"/>
        </a:p>
      </dgm:t>
    </dgm:pt>
    <dgm:pt modelId="{85C570FD-F620-4B84-B66A-3B108F04688A}" type="pres">
      <dgm:prSet presAssocID="{D73C91E9-CA7B-411E-BCB2-4D53B7309F16}" presName="childShp" presStyleLbl="bgAccFollowNode1" presStyleIdx="1" presStyleCnt="2">
        <dgm:presLayoutVars>
          <dgm:bulletEnabled val="1"/>
        </dgm:presLayoutVars>
      </dgm:prSet>
      <dgm:spPr/>
    </dgm:pt>
  </dgm:ptLst>
  <dgm:cxnLst>
    <dgm:cxn modelId="{BD4E3589-6D2B-4AEA-B21E-40BEFAF1343E}" srcId="{2ECBE0DA-A792-4932-8F53-335A20A27DE3}" destId="{D73C91E9-CA7B-411E-BCB2-4D53B7309F16}" srcOrd="1" destOrd="0" parTransId="{90DEF345-111A-4877-95C4-89BECFC1E8B5}" sibTransId="{1167F9E8-57A2-4642-9B45-F6D3A0071F94}"/>
    <dgm:cxn modelId="{FACFEF85-C686-4E71-86A0-7F597C339A7B}" type="presOf" srcId="{2ECBE0DA-A792-4932-8F53-335A20A27DE3}" destId="{1F4FB4E5-2C60-4508-8CA0-E819CC961CF3}" srcOrd="0" destOrd="0" presId="urn:microsoft.com/office/officeart/2005/8/layout/vList6"/>
    <dgm:cxn modelId="{F11D7991-749A-44BB-BB44-87A206AEFEAE}" srcId="{2ECBE0DA-A792-4932-8F53-335A20A27DE3}" destId="{14DF595C-6EF4-4C38-9190-0AA51A601A47}" srcOrd="0" destOrd="0" parTransId="{A65BDD6E-724C-4678-9C0C-B0B9781FEC4B}" sibTransId="{C634109E-F9C6-4AA1-9ACC-FBCDE30B05A0}"/>
    <dgm:cxn modelId="{9352F67C-5A68-4A64-AF85-87B698D257C1}" type="presOf" srcId="{D73C91E9-CA7B-411E-BCB2-4D53B7309F16}" destId="{BB2CEA23-DEF3-4AA5-B191-3AB231885324}" srcOrd="0" destOrd="0" presId="urn:microsoft.com/office/officeart/2005/8/layout/vList6"/>
    <dgm:cxn modelId="{E6D08E5E-4283-4A27-ADED-4C5B28A8A318}" type="presOf" srcId="{14DF595C-6EF4-4C38-9190-0AA51A601A47}" destId="{E1B08F20-1404-4E94-AB54-50F8AD26A6D3}" srcOrd="0" destOrd="0" presId="urn:microsoft.com/office/officeart/2005/8/layout/vList6"/>
    <dgm:cxn modelId="{6B62BB1F-6844-4FFE-A3A8-4F4FAC4CE56B}" type="presParOf" srcId="{1F4FB4E5-2C60-4508-8CA0-E819CC961CF3}" destId="{FDEF68A8-F963-484B-B959-B6797C762166}" srcOrd="0" destOrd="0" presId="urn:microsoft.com/office/officeart/2005/8/layout/vList6"/>
    <dgm:cxn modelId="{D7C393C1-F058-46A3-9EBF-212BF9E52812}" type="presParOf" srcId="{FDEF68A8-F963-484B-B959-B6797C762166}" destId="{E1B08F20-1404-4E94-AB54-50F8AD26A6D3}" srcOrd="0" destOrd="0" presId="urn:microsoft.com/office/officeart/2005/8/layout/vList6"/>
    <dgm:cxn modelId="{1081251A-FDAB-4F16-BABE-E5487514C4B4}" type="presParOf" srcId="{FDEF68A8-F963-484B-B959-B6797C762166}" destId="{DBC28B2C-CB4B-41CF-A353-D8A42208C0E2}" srcOrd="1" destOrd="0" presId="urn:microsoft.com/office/officeart/2005/8/layout/vList6"/>
    <dgm:cxn modelId="{6D3D0B58-BD9F-4670-BD89-798F606EBF2F}" type="presParOf" srcId="{1F4FB4E5-2C60-4508-8CA0-E819CC961CF3}" destId="{845879FD-8F90-40E5-91F6-6EE35C7F04EB}" srcOrd="1" destOrd="0" presId="urn:microsoft.com/office/officeart/2005/8/layout/vList6"/>
    <dgm:cxn modelId="{AAF4A97F-9D95-4BAB-B72C-BE372AD0AC51}" type="presParOf" srcId="{1F4FB4E5-2C60-4508-8CA0-E819CC961CF3}" destId="{5F411D9E-6C88-40FA-90B3-79438C5024B5}" srcOrd="2" destOrd="0" presId="urn:microsoft.com/office/officeart/2005/8/layout/vList6"/>
    <dgm:cxn modelId="{5D395E38-DB36-46EC-804D-F5555F56AD42}" type="presParOf" srcId="{5F411D9E-6C88-40FA-90B3-79438C5024B5}" destId="{BB2CEA23-DEF3-4AA5-B191-3AB231885324}" srcOrd="0" destOrd="0" presId="urn:microsoft.com/office/officeart/2005/8/layout/vList6"/>
    <dgm:cxn modelId="{0F90D9C5-92EC-4CE1-9835-E93110BD8400}" type="presParOf" srcId="{5F411D9E-6C88-40FA-90B3-79438C5024B5}" destId="{85C570FD-F620-4B84-B66A-3B108F04688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28B2C-CB4B-41CF-A353-D8A42208C0E2}">
      <dsp:nvSpPr>
        <dsp:cNvPr id="0" name=""/>
        <dsp:cNvSpPr/>
      </dsp:nvSpPr>
      <dsp:spPr>
        <a:xfrm>
          <a:off x="4519316" y="6874"/>
          <a:ext cx="3349154" cy="19785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B08F20-1404-4E94-AB54-50F8AD26A6D3}">
      <dsp:nvSpPr>
        <dsp:cNvPr id="0" name=""/>
        <dsp:cNvSpPr/>
      </dsp:nvSpPr>
      <dsp:spPr>
        <a:xfrm>
          <a:off x="4656" y="30"/>
          <a:ext cx="4514660" cy="2115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l" defTabSz="622300" rtl="0">
            <a:lnSpc>
              <a:spcPct val="90000"/>
            </a:lnSpc>
            <a:spcBef>
              <a:spcPct val="0"/>
            </a:spcBef>
            <a:spcAft>
              <a:spcPct val="35000"/>
            </a:spcAft>
          </a:pPr>
          <a:r>
            <a:rPr lang="en-US" sz="1400" kern="1200" dirty="0">
              <a:solidFill>
                <a:schemeClr val="tx1"/>
              </a:solidFill>
            </a:rPr>
            <a:t>Define key integration technologies between areas</a:t>
          </a:r>
        </a:p>
      </dsp:txBody>
      <dsp:txXfrm>
        <a:off x="14982" y="10356"/>
        <a:ext cx="4494008" cy="190886"/>
      </dsp:txXfrm>
    </dsp:sp>
    <dsp:sp modelId="{85C570FD-F620-4B84-B66A-3B108F04688A}">
      <dsp:nvSpPr>
        <dsp:cNvPr id="0" name=""/>
        <dsp:cNvSpPr/>
      </dsp:nvSpPr>
      <dsp:spPr>
        <a:xfrm>
          <a:off x="3149250" y="231354"/>
          <a:ext cx="4723876" cy="19785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2CEA23-DEF3-4AA5-B191-3AB231885324}">
      <dsp:nvSpPr>
        <dsp:cNvPr id="0" name=""/>
        <dsp:cNvSpPr/>
      </dsp:nvSpPr>
      <dsp:spPr>
        <a:xfrm>
          <a:off x="0" y="231354"/>
          <a:ext cx="3149250" cy="1978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l" defTabSz="622300" rtl="0">
            <a:lnSpc>
              <a:spcPct val="90000"/>
            </a:lnSpc>
            <a:spcBef>
              <a:spcPct val="0"/>
            </a:spcBef>
            <a:spcAft>
              <a:spcPct val="35000"/>
            </a:spcAft>
          </a:pPr>
          <a:r>
            <a:rPr lang="en-US" sz="1400" kern="1200" dirty="0">
              <a:solidFill>
                <a:schemeClr val="tx1"/>
              </a:solidFill>
            </a:rPr>
            <a:t>Define / support emerging standards</a:t>
          </a:r>
        </a:p>
      </dsp:txBody>
      <dsp:txXfrm>
        <a:off x="9658" y="241012"/>
        <a:ext cx="3129934" cy="17853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486A921-1F57-4492-8FD4-3EA4463F1278}" type="slidenum">
              <a:rPr lang="en-US" altLang="en-US"/>
              <a:pPr/>
              <a:t>‹#›</a:t>
            </a:fld>
            <a:endParaRPr lang="en-US" altLang="en-US"/>
          </a:p>
        </p:txBody>
      </p:sp>
    </p:spTree>
    <p:extLst>
      <p:ext uri="{BB962C8B-B14F-4D97-AF65-F5344CB8AC3E}">
        <p14:creationId xmlns:p14="http://schemas.microsoft.com/office/powerpoint/2010/main" val="14840682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Composites WG just been joined by BMW and Daimler also likely to come onboard</a:t>
            </a:r>
          </a:p>
        </p:txBody>
      </p:sp>
      <p:sp>
        <p:nvSpPr>
          <p:cNvPr id="4" name="Slide Number Placeholder 3"/>
          <p:cNvSpPr>
            <a:spLocks noGrp="1"/>
          </p:cNvSpPr>
          <p:nvPr>
            <p:ph type="sldNum" sz="quarter" idx="10"/>
          </p:nvPr>
        </p:nvSpPr>
        <p:spPr/>
        <p:txBody>
          <a:bodyPr/>
          <a:lstStyle/>
          <a:p>
            <a:fld id="{84633F43-69DA-4A9B-AC90-B36E0A968C61}"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3164373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86A921-1F57-4492-8FD4-3EA4463F1278}" type="slidenum">
              <a:rPr lang="en-US" altLang="en-US" smtClean="0"/>
              <a:pPr/>
              <a:t>25</a:t>
            </a:fld>
            <a:endParaRPr lang="en-US" altLang="en-US"/>
          </a:p>
        </p:txBody>
      </p:sp>
    </p:spTree>
    <p:extLst>
      <p:ext uri="{BB962C8B-B14F-4D97-AF65-F5344CB8AC3E}">
        <p14:creationId xmlns:p14="http://schemas.microsoft.com/office/powerpoint/2010/main" val="25137718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NAFEMS logo hi re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38800" y="95250"/>
            <a:ext cx="33877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txBox="1">
            <a:spLocks/>
          </p:cNvSpPr>
          <p:nvPr userDrawn="1"/>
        </p:nvSpPr>
        <p:spPr>
          <a:xfrm>
            <a:off x="5638800" y="1143000"/>
            <a:ext cx="3362325" cy="365125"/>
          </a:xfrm>
          <a:prstGeom prst="rect">
            <a:avLst/>
          </a:prstGeom>
        </p:spPr>
        <p:txBody>
          <a:bodyPr anchor="ctr"/>
          <a:lstStyle>
            <a:defPPr>
              <a:defRPr lang="en-US"/>
            </a:defPPr>
            <a:lvl1pPr marL="0" algn="ctr"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prstClr val="black"/>
                </a:solidFill>
              </a:rPr>
              <a:t>www.nafems.org</a:t>
            </a:r>
          </a:p>
        </p:txBody>
      </p:sp>
      <p:pic>
        <p:nvPicPr>
          <p:cNvPr id="6" name="Picture 7" descr="INCOSELogo_transparen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3988" y="77788"/>
            <a:ext cx="1827212"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txBox="1">
            <a:spLocks/>
          </p:cNvSpPr>
          <p:nvPr userDrawn="1"/>
        </p:nvSpPr>
        <p:spPr>
          <a:xfrm>
            <a:off x="142875" y="1143000"/>
            <a:ext cx="1838325" cy="365125"/>
          </a:xfrm>
          <a:prstGeom prst="rect">
            <a:avLst/>
          </a:prstGeom>
        </p:spPr>
        <p:txBody>
          <a:bodyPr anchor="ctr"/>
          <a:lstStyle>
            <a:defPPr>
              <a:defRPr lang="en-US"/>
            </a:defPPr>
            <a:lvl1pPr marL="0" algn="ctr"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prstClr val="black"/>
                </a:solidFill>
              </a:rPr>
              <a:t>www.incose.org</a:t>
            </a:r>
          </a:p>
        </p:txBody>
      </p:sp>
      <p:sp>
        <p:nvSpPr>
          <p:cNvPr id="13315" name="Rectangle 3"/>
          <p:cNvSpPr>
            <a:spLocks noGrp="1" noChangeArrowheads="1"/>
          </p:cNvSpPr>
          <p:nvPr>
            <p:ph type="ctrTitle"/>
          </p:nvPr>
        </p:nvSpPr>
        <p:spPr>
          <a:xfrm>
            <a:off x="685800" y="2130425"/>
            <a:ext cx="7772400" cy="1470025"/>
          </a:xfrm>
        </p:spPr>
        <p:txBody>
          <a:bodyPr/>
          <a:lstStyle>
            <a:lvl1pPr algn="ctr">
              <a:defRPr sz="4000"/>
            </a:lvl1pPr>
          </a:lstStyle>
          <a:p>
            <a:r>
              <a:rPr lang="en-US" dirty="0"/>
              <a:t>Click to edit Master title style</a:t>
            </a:r>
          </a:p>
        </p:txBody>
      </p:sp>
      <p:sp>
        <p:nvSpPr>
          <p:cNvPr id="13316"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0070C0"/>
                </a:solidFill>
              </a:defRPr>
            </a:lvl1pPr>
          </a:lstStyle>
          <a:p>
            <a:r>
              <a:rPr lang="en-US" dirty="0"/>
              <a:t>Click to edit Master subtitle style</a:t>
            </a:r>
          </a:p>
        </p:txBody>
      </p:sp>
      <p:sp>
        <p:nvSpPr>
          <p:cNvPr id="8" name="Rectangle 7"/>
          <p:cNvSpPr>
            <a:spLocks noGrp="1" noChangeArrowheads="1"/>
          </p:cNvSpPr>
          <p:nvPr>
            <p:ph type="sldNum" sz="quarter" idx="10"/>
          </p:nvPr>
        </p:nvSpPr>
        <p:spPr/>
        <p:txBody>
          <a:bodyPr/>
          <a:lstStyle>
            <a:lvl1pPr>
              <a:defRPr/>
            </a:lvl1pPr>
          </a:lstStyle>
          <a:p>
            <a:fld id="{59A8913D-D148-4602-9B16-DA06A3EF40B1}" type="slidenum">
              <a:rPr lang="en-US" altLang="en-US"/>
              <a:pPr/>
              <a:t>‹#›</a:t>
            </a:fld>
            <a:endParaRPr lang="en-US" altLang="en-US"/>
          </a:p>
        </p:txBody>
      </p:sp>
      <p:sp>
        <p:nvSpPr>
          <p:cNvPr id="9" name="Date Placeholder 1"/>
          <p:cNvSpPr>
            <a:spLocks noGrp="1"/>
          </p:cNvSpPr>
          <p:nvPr>
            <p:ph type="dt" sz="quarter" idx="11"/>
          </p:nvPr>
        </p:nvSpPr>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US" altLang="en-US" smtClean="0"/>
              <a:t>2018-01-22</a:t>
            </a:r>
            <a:endParaRPr lang="en-US" altLang="en-US" dirty="0"/>
          </a:p>
        </p:txBody>
      </p:sp>
    </p:spTree>
    <p:extLst>
      <p:ext uri="{BB962C8B-B14F-4D97-AF65-F5344CB8AC3E}">
        <p14:creationId xmlns:p14="http://schemas.microsoft.com/office/powerpoint/2010/main" val="2382123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95B5EF6-5928-4163-A3D1-A54E9A6111D4}" type="datetime1">
              <a:rPr lang="en-GB" smtClean="0">
                <a:solidFill>
                  <a:prstClr val="black">
                    <a:tint val="75000"/>
                  </a:prstClr>
                </a:solidFill>
              </a:rPr>
              <a:pPr/>
              <a:t>21/01/2018</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3E9EC35-AD31-4AB2-93A8-D6F93F11AE1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66599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D8CB181-8AEC-41D7-91FF-95B821A59FFB}" type="datetime1">
              <a:rPr lang="en-GB" smtClean="0">
                <a:solidFill>
                  <a:prstClr val="black">
                    <a:tint val="75000"/>
                  </a:prstClr>
                </a:solidFill>
              </a:rPr>
              <a:pPr/>
              <a:t>21/01/2018</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3E9EC35-AD31-4AB2-93A8-D6F93F11AE1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57827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E14138-9FAC-4040-8C9C-0CE170E7B57D}" type="datetime1">
              <a:rPr lang="en-GB" smtClean="0">
                <a:solidFill>
                  <a:prstClr val="black">
                    <a:tint val="75000"/>
                  </a:prstClr>
                </a:solidFill>
              </a:rPr>
              <a:pPr/>
              <a:t>21/01/2018</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3E9EC35-AD31-4AB2-93A8-D6F93F11AE1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5369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6EB2D8-DE42-4EC5-BC6E-3F7359C78B8A}" type="datetime1">
              <a:rPr lang="en-GB" smtClean="0">
                <a:solidFill>
                  <a:prstClr val="black">
                    <a:tint val="75000"/>
                  </a:prstClr>
                </a:solidFill>
              </a:rPr>
              <a:pPr/>
              <a:t>21/01/2018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3E9EC35-AD31-4AB2-93A8-D6F93F11AE1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74456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777608-44CB-47FA-8517-163947FD437A}" type="datetime1">
              <a:rPr lang="en-GB" smtClean="0">
                <a:solidFill>
                  <a:prstClr val="black">
                    <a:tint val="75000"/>
                  </a:prstClr>
                </a:solidFill>
              </a:rPr>
              <a:pPr/>
              <a:t>21/01/2018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3E9EC35-AD31-4AB2-93A8-D6F93F11AE1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16539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0533A0D-87D2-4945-8E82-6DE41E92F8AA}" type="datetime1">
              <a:rPr lang="en-GB" smtClean="0">
                <a:solidFill>
                  <a:prstClr val="black">
                    <a:tint val="75000"/>
                  </a:prstClr>
                </a:solidFill>
              </a:rPr>
              <a:pPr/>
              <a:t>21/01/2018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3E9EC35-AD31-4AB2-93A8-D6F93F11AE1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4076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A57E44-0867-49FA-938A-3A9635577635}" type="datetime1">
              <a:rPr lang="en-GB" smtClean="0">
                <a:solidFill>
                  <a:prstClr val="black">
                    <a:tint val="75000"/>
                  </a:prstClr>
                </a:solidFill>
              </a:rPr>
              <a:pPr/>
              <a:t>21/01/2018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3E9EC35-AD31-4AB2-93A8-D6F93F11AE1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76849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xfrm>
            <a:off x="3886200" y="6400802"/>
            <a:ext cx="1371600" cy="307975"/>
          </a:xfrm>
          <a:prstGeom prst="rect">
            <a:avLst/>
          </a:prstGeom>
          <a:ln/>
        </p:spPr>
        <p:txBody>
          <a:bodyPr/>
          <a:lstStyle>
            <a:lvl1pPr algn="ctr">
              <a:defRPr sz="900"/>
            </a:lvl1pPr>
          </a:lstStyle>
          <a:p>
            <a:fld id="{C7B451CD-29C7-46CB-8329-7E881515D6B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14554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fld id="{C7B451CD-29C7-46CB-8329-7E881515D6B3}" type="slidenum">
              <a:rPr lang="en-US" altLang="en-US"/>
              <a:pPr/>
              <a:t>‹#›</a:t>
            </a:fld>
            <a:endParaRPr lang="en-US" altLang="en-US"/>
          </a:p>
        </p:txBody>
      </p:sp>
      <p:sp>
        <p:nvSpPr>
          <p:cNvPr id="5" name="Date Placeholder 1"/>
          <p:cNvSpPr>
            <a:spLocks noGrp="1"/>
          </p:cNvSpPr>
          <p:nvPr>
            <p:ph type="dt" sz="quarter" idx="11"/>
          </p:nvPr>
        </p:nvSpPr>
        <p:spPr/>
        <p:txBody>
          <a:bodyPr/>
          <a:lstStyle>
            <a:lvl1pPr>
              <a:defRPr/>
            </a:lvl1pPr>
          </a:lstStyle>
          <a:p>
            <a:pPr>
              <a:defRPr/>
            </a:pPr>
            <a:r>
              <a:rPr lang="en-US" altLang="en-US" smtClean="0"/>
              <a:t>2018-01-22</a:t>
            </a:r>
            <a:endParaRPr lang="en-US" altLang="en-US" dirty="0"/>
          </a:p>
        </p:txBody>
      </p:sp>
    </p:spTree>
    <p:extLst>
      <p:ext uri="{BB962C8B-B14F-4D97-AF65-F5344CB8AC3E}">
        <p14:creationId xmlns:p14="http://schemas.microsoft.com/office/powerpoint/2010/main" val="363867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5AE81A89-0098-494C-8984-16B7EEAB7971}" type="slidenum">
              <a:rPr lang="en-US" altLang="en-US"/>
              <a:pPr/>
              <a:t>‹#›</a:t>
            </a:fld>
            <a:endParaRPr lang="en-US" altLang="en-US"/>
          </a:p>
        </p:txBody>
      </p:sp>
      <p:sp>
        <p:nvSpPr>
          <p:cNvPr id="4" name="Date Placeholder 1"/>
          <p:cNvSpPr>
            <a:spLocks noGrp="1"/>
          </p:cNvSpPr>
          <p:nvPr>
            <p:ph type="dt" sz="quarter" idx="11"/>
          </p:nvPr>
        </p:nvSpPr>
        <p:spPr/>
        <p:txBody>
          <a:bodyPr/>
          <a:lstStyle>
            <a:lvl1pPr>
              <a:defRPr/>
            </a:lvl1pPr>
          </a:lstStyle>
          <a:p>
            <a:pPr>
              <a:defRPr/>
            </a:pPr>
            <a:r>
              <a:rPr lang="en-US" altLang="en-US" smtClean="0"/>
              <a:t>2018-01-22</a:t>
            </a:r>
            <a:endParaRPr lang="en-US" altLang="en-US" dirty="0"/>
          </a:p>
        </p:txBody>
      </p:sp>
    </p:spTree>
    <p:extLst>
      <p:ext uri="{BB962C8B-B14F-4D97-AF65-F5344CB8AC3E}">
        <p14:creationId xmlns:p14="http://schemas.microsoft.com/office/powerpoint/2010/main" val="3562894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785" y="0"/>
            <a:ext cx="4328176" cy="6902849"/>
          </a:xfrm>
          <a:prstGeom prst="rect">
            <a:avLst/>
          </a:prstGeom>
        </p:spPr>
      </p:pic>
      <p:sp>
        <p:nvSpPr>
          <p:cNvPr id="2" name="Title 1"/>
          <p:cNvSpPr>
            <a:spLocks noGrp="1"/>
          </p:cNvSpPr>
          <p:nvPr>
            <p:ph type="ctrTitle"/>
          </p:nvPr>
        </p:nvSpPr>
        <p:spPr>
          <a:xfrm>
            <a:off x="571531" y="2115612"/>
            <a:ext cx="5368621" cy="1470025"/>
          </a:xfrm>
        </p:spPr>
        <p:txBody>
          <a:bodyPr/>
          <a:lstStyle>
            <a:lvl1pPr algn="l">
              <a:defRPr>
                <a:solidFill>
                  <a:schemeClr val="bg1"/>
                </a:solidFill>
                <a:latin typeface="Franklin Gothic Book"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611560" y="3658601"/>
            <a:ext cx="5328592" cy="1354575"/>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40152" y="7245424"/>
            <a:ext cx="2581275"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3"/>
          <p:cNvSpPr>
            <a:spLocks noGrp="1"/>
          </p:cNvSpPr>
          <p:nvPr>
            <p:ph type="dt" sz="half" idx="10"/>
          </p:nvPr>
        </p:nvSpPr>
        <p:spPr>
          <a:xfrm>
            <a:off x="7524328" y="6415125"/>
            <a:ext cx="2133600" cy="365125"/>
          </a:xfrm>
        </p:spPr>
        <p:txBody>
          <a:bodyPr/>
          <a:lstStyle>
            <a:lvl1pPr>
              <a:defRPr/>
            </a:lvl1pPr>
          </a:lstStyle>
          <a:p>
            <a:r>
              <a:rPr lang="en-GB" dirty="0">
                <a:solidFill>
                  <a:prstClr val="black">
                    <a:tint val="75000"/>
                  </a:prstClr>
                </a:solidFill>
              </a:rPr>
              <a:t>www.nafems.org</a:t>
            </a:r>
          </a:p>
        </p:txBody>
      </p:sp>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1520" y="6168321"/>
            <a:ext cx="1861195" cy="631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16349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7"/>
            <a:ext cx="7643192" cy="1143000"/>
          </a:xfrm>
        </p:spPr>
        <p:txBody>
          <a:bodyPr/>
          <a:lstStyle>
            <a:lvl1pPr algn="l">
              <a:defRPr>
                <a:solidFill>
                  <a:srgbClr val="FF0000"/>
                </a:solidFill>
              </a:defRPr>
            </a:lvl1pPr>
          </a:lstStyle>
          <a:p>
            <a:r>
              <a:rPr lang="en-US"/>
              <a:t>Click to edit Master title style</a:t>
            </a:r>
            <a:endParaRPr lang="en-GB" dirty="0"/>
          </a:p>
        </p:txBody>
      </p:sp>
      <p:sp>
        <p:nvSpPr>
          <p:cNvPr id="3" name="Content Placeholder 2"/>
          <p:cNvSpPr>
            <a:spLocks noGrp="1"/>
          </p:cNvSpPr>
          <p:nvPr>
            <p:ph idx="1"/>
          </p:nvPr>
        </p:nvSpPr>
        <p:spPr>
          <a:xfrm>
            <a:off x="1043608" y="1600201"/>
            <a:ext cx="764319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a:xfrm>
            <a:off x="4177820" y="6343132"/>
            <a:ext cx="874440" cy="365125"/>
          </a:xfrm>
        </p:spPr>
        <p:txBody>
          <a:bodyPr/>
          <a:lstStyle>
            <a:lvl1pPr algn="ctr">
              <a:defRPr/>
            </a:lvl1pPr>
          </a:lstStyle>
          <a:p>
            <a:fld id="{33E9EC35-AD31-4AB2-93A8-D6F93F11AE10}" type="slidenum">
              <a:rPr lang="en-GB" smtClean="0">
                <a:solidFill>
                  <a:prstClr val="black">
                    <a:tint val="75000"/>
                  </a:prstClr>
                </a:solidFill>
              </a:rPr>
              <a:pPr/>
              <a:t>‹#›</a:t>
            </a:fld>
            <a:endParaRPr lang="en-GB" dirty="0">
              <a:solidFill>
                <a:prstClr val="black">
                  <a:tint val="75000"/>
                </a:prstClr>
              </a:solidFill>
            </a:endParaRP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26156"/>
            <a:ext cx="1861195" cy="631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ooter Placeholder 4"/>
          <p:cNvSpPr txBox="1">
            <a:spLocks/>
          </p:cNvSpPr>
          <p:nvPr userDrawn="1"/>
        </p:nvSpPr>
        <p:spPr>
          <a:xfrm>
            <a:off x="6372200" y="6343132"/>
            <a:ext cx="2981296"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GB" dirty="0"/>
              <a:t>www.nafems.org</a:t>
            </a:r>
          </a:p>
        </p:txBody>
      </p:sp>
    </p:spTree>
    <p:extLst>
      <p:ext uri="{BB962C8B-B14F-4D97-AF65-F5344CB8AC3E}">
        <p14:creationId xmlns:p14="http://schemas.microsoft.com/office/powerpoint/2010/main" val="4097138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8672" b="31291"/>
          <a:stretch/>
        </p:blipFill>
        <p:spPr>
          <a:xfrm rot="16200000">
            <a:off x="3303240" y="1017239"/>
            <a:ext cx="6858000" cy="4823521"/>
          </a:xfrm>
          <a:prstGeom prst="rect">
            <a:avLst/>
          </a:prstGeom>
        </p:spPr>
      </p:pic>
      <p:sp>
        <p:nvSpPr>
          <p:cNvPr id="2" name="Title 1"/>
          <p:cNvSpPr>
            <a:spLocks noGrp="1"/>
          </p:cNvSpPr>
          <p:nvPr>
            <p:ph type="title"/>
          </p:nvPr>
        </p:nvSpPr>
        <p:spPr>
          <a:xfrm>
            <a:off x="467544" y="274637"/>
            <a:ext cx="8208912" cy="1143000"/>
          </a:xfrm>
        </p:spPr>
        <p:txBody>
          <a:bodyPr>
            <a:noAutofit/>
          </a:bodyPr>
          <a:lstStyle>
            <a:lvl1pPr algn="l">
              <a:defRPr sz="3600">
                <a:solidFill>
                  <a:srgbClr val="D72929"/>
                </a:solidFill>
                <a:latin typeface="Century Gothic"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67544" y="1600201"/>
            <a:ext cx="8208912" cy="4525963"/>
          </a:xfrm>
        </p:spPr>
        <p:txBody>
          <a:bodyPr>
            <a:normAutofit/>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6DC663D9-A3D8-4D2E-98EB-1C88F197B7B2}" type="datetime1">
              <a:rPr lang="en-GB" smtClean="0">
                <a:solidFill>
                  <a:prstClr val="black">
                    <a:tint val="75000"/>
                  </a:prstClr>
                </a:solidFill>
              </a:rPr>
              <a:pPr/>
              <a:t>21/01/2018</a:t>
            </a:fld>
            <a:endParaRPr lang="en-GB" dirty="0">
              <a:solidFill>
                <a:prstClr val="black">
                  <a:tint val="75000"/>
                </a:prstClr>
              </a:solidFill>
            </a:endParaRPr>
          </a:p>
        </p:txBody>
      </p:sp>
      <p:sp>
        <p:nvSpPr>
          <p:cNvPr id="6" name="Slide Number Placeholder 5"/>
          <p:cNvSpPr>
            <a:spLocks noGrp="1"/>
          </p:cNvSpPr>
          <p:nvPr>
            <p:ph type="sldNum" sz="quarter" idx="12"/>
          </p:nvPr>
        </p:nvSpPr>
        <p:spPr>
          <a:xfrm>
            <a:off x="4139952" y="6359515"/>
            <a:ext cx="1018456" cy="365125"/>
          </a:xfrm>
        </p:spPr>
        <p:txBody>
          <a:bodyPr/>
          <a:lstStyle/>
          <a:p>
            <a:pPr algn="ctr"/>
            <a:fld id="{33E9EC35-AD31-4AB2-93A8-D6F93F11AE10}" type="slidenum">
              <a:rPr lang="en-GB" smtClean="0">
                <a:solidFill>
                  <a:prstClr val="black">
                    <a:tint val="75000"/>
                  </a:prstClr>
                </a:solidFill>
              </a:rPr>
              <a:pPr algn="ctr"/>
              <a:t>‹#›</a:t>
            </a:fld>
            <a:endParaRPr lang="en-GB" dirty="0">
              <a:solidFill>
                <a:prstClr val="black">
                  <a:tint val="75000"/>
                </a:prstClr>
              </a:solidFill>
            </a:endParaRPr>
          </a:p>
        </p:txBody>
      </p: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226156"/>
            <a:ext cx="1861195" cy="631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ooter Placeholder 4"/>
          <p:cNvSpPr txBox="1">
            <a:spLocks/>
          </p:cNvSpPr>
          <p:nvPr userDrawn="1"/>
        </p:nvSpPr>
        <p:spPr>
          <a:xfrm>
            <a:off x="6372200" y="6343132"/>
            <a:ext cx="2981296"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GB" dirty="0"/>
              <a:t>www.nafems.org</a:t>
            </a:r>
          </a:p>
        </p:txBody>
      </p:sp>
    </p:spTree>
    <p:extLst>
      <p:ext uri="{BB962C8B-B14F-4D97-AF65-F5344CB8AC3E}">
        <p14:creationId xmlns:p14="http://schemas.microsoft.com/office/powerpoint/2010/main" val="1888733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38A5E5-4B0A-4408-AF59-06A9FBF6EBA1}" type="datetime1">
              <a:rPr lang="en-GB" smtClean="0">
                <a:solidFill>
                  <a:prstClr val="black">
                    <a:tint val="75000"/>
                  </a:prstClr>
                </a:solidFill>
              </a:rPr>
              <a:pPr/>
              <a:t>21/01/2018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3E9EC35-AD31-4AB2-93A8-D6F93F11AE1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04584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6876256" y="0"/>
            <a:ext cx="3691128" cy="5879592"/>
          </a:xfrm>
          <a:prstGeom prst="rect">
            <a:avLst/>
          </a:prstGeom>
        </p:spPr>
      </p:pic>
      <p:sp>
        <p:nvSpPr>
          <p:cNvPr id="2" name="Title 1"/>
          <p:cNvSpPr>
            <a:spLocks noGrp="1"/>
          </p:cNvSpPr>
          <p:nvPr>
            <p:ph type="title"/>
          </p:nvPr>
        </p:nvSpPr>
        <p:spPr>
          <a:xfrm>
            <a:off x="827584" y="274637"/>
            <a:ext cx="7488832" cy="1143000"/>
          </a:xfrm>
        </p:spPr>
        <p:txBody>
          <a:bodyPr/>
          <a:lstStyle>
            <a:lvl1pPr algn="l">
              <a:defRPr>
                <a:solidFill>
                  <a:srgbClr val="FF0000"/>
                </a:solidFill>
              </a:defRPr>
            </a:lvl1pPr>
          </a:lstStyle>
          <a:p>
            <a:r>
              <a:rPr lang="en-US"/>
              <a:t>Click to edit Master title style</a:t>
            </a:r>
            <a:endParaRPr lang="en-GB" dirty="0"/>
          </a:p>
        </p:txBody>
      </p:sp>
      <p:sp>
        <p:nvSpPr>
          <p:cNvPr id="3" name="Content Placeholder 2"/>
          <p:cNvSpPr>
            <a:spLocks noGrp="1"/>
          </p:cNvSpPr>
          <p:nvPr>
            <p:ph idx="1"/>
          </p:nvPr>
        </p:nvSpPr>
        <p:spPr>
          <a:xfrm>
            <a:off x="827584" y="1600201"/>
            <a:ext cx="748883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6DC663D9-A3D8-4D2E-98EB-1C88F197B7B2}" type="datetime1">
              <a:rPr lang="en-GB" smtClean="0">
                <a:solidFill>
                  <a:prstClr val="black">
                    <a:tint val="75000"/>
                  </a:prstClr>
                </a:solidFill>
              </a:rPr>
              <a:pPr/>
              <a:t>21/01/2018</a:t>
            </a:fld>
            <a:endParaRPr lang="en-GB" dirty="0">
              <a:solidFill>
                <a:prstClr val="black">
                  <a:tint val="75000"/>
                </a:prstClr>
              </a:solidFill>
            </a:endParaRPr>
          </a:p>
        </p:txBody>
      </p:sp>
      <p:sp>
        <p:nvSpPr>
          <p:cNvPr id="6" name="Slide Number Placeholder 5"/>
          <p:cNvSpPr>
            <a:spLocks noGrp="1"/>
          </p:cNvSpPr>
          <p:nvPr>
            <p:ph type="sldNum" sz="quarter" idx="12"/>
          </p:nvPr>
        </p:nvSpPr>
        <p:spPr>
          <a:xfrm>
            <a:off x="4139952" y="6359515"/>
            <a:ext cx="1018456" cy="365125"/>
          </a:xfrm>
        </p:spPr>
        <p:txBody>
          <a:bodyPr/>
          <a:lstStyle/>
          <a:p>
            <a:pPr algn="ctr"/>
            <a:fld id="{33E9EC35-AD31-4AB2-93A8-D6F93F11AE10}" type="slidenum">
              <a:rPr lang="en-GB" smtClean="0">
                <a:solidFill>
                  <a:prstClr val="black">
                    <a:tint val="75000"/>
                  </a:prstClr>
                </a:solidFill>
              </a:rPr>
              <a:pPr algn="ctr"/>
              <a:t>‹#›</a:t>
            </a:fld>
            <a:endParaRPr lang="en-GB" dirty="0">
              <a:solidFill>
                <a:prstClr val="black">
                  <a:tint val="75000"/>
                </a:prstClr>
              </a:solidFill>
            </a:endParaRPr>
          </a:p>
        </p:txBody>
      </p: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226156"/>
            <a:ext cx="1861195" cy="631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ooter Placeholder 4"/>
          <p:cNvSpPr txBox="1">
            <a:spLocks/>
          </p:cNvSpPr>
          <p:nvPr userDrawn="1"/>
        </p:nvSpPr>
        <p:spPr>
          <a:xfrm>
            <a:off x="6372200" y="6343132"/>
            <a:ext cx="2981296"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GB" dirty="0"/>
              <a:t>www.nafems.org</a:t>
            </a:r>
          </a:p>
        </p:txBody>
      </p:sp>
    </p:spTree>
    <p:extLst>
      <p:ext uri="{BB962C8B-B14F-4D97-AF65-F5344CB8AC3E}">
        <p14:creationId xmlns:p14="http://schemas.microsoft.com/office/powerpoint/2010/main" val="3858003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A25871A-CB29-4D79-91D3-9F5E5A59EB81}" type="datetime1">
              <a:rPr lang="en-GB" smtClean="0">
                <a:solidFill>
                  <a:prstClr val="black">
                    <a:tint val="75000"/>
                  </a:prstClr>
                </a:solidFill>
              </a:rPr>
              <a:pPr/>
              <a:t>21/01/2018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3E9EC35-AD31-4AB2-93A8-D6F93F11AE1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183516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7.xml"/><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70" name="Rectangle 6"/>
          <p:cNvSpPr>
            <a:spLocks noGrp="1" noChangeArrowheads="1"/>
          </p:cNvSpPr>
          <p:nvPr>
            <p:ph type="sldNum" sz="quarter" idx="4"/>
          </p:nvPr>
        </p:nvSpPr>
        <p:spPr bwMode="auto">
          <a:xfrm>
            <a:off x="6248400" y="6289675"/>
            <a:ext cx="13716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200"/>
            </a:lvl1pPr>
          </a:lstStyle>
          <a:p>
            <a:fld id="{51CB53DD-BC0D-4E9D-A7FE-2923FD965632}" type="slidenum">
              <a:rPr lang="en-US" altLang="en-US"/>
              <a:pPr/>
              <a:t>‹#›</a:t>
            </a:fld>
            <a:endParaRPr lang="en-US" altLang="en-US"/>
          </a:p>
        </p:txBody>
      </p:sp>
      <p:pic>
        <p:nvPicPr>
          <p:cNvPr id="1029"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96200" y="6343650"/>
            <a:ext cx="12906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2" descr="INCOSELogo_transparent"/>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81000" y="6273800"/>
            <a:ext cx="8191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1"/>
          <p:cNvSpPr>
            <a:spLocks noGrp="1"/>
          </p:cNvSpPr>
          <p:nvPr>
            <p:ph type="dt" sz="quarter" idx="2"/>
          </p:nvPr>
        </p:nvSpPr>
        <p:spPr>
          <a:xfrm>
            <a:off x="1524000" y="6289675"/>
            <a:ext cx="1371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US" altLang="en-US" smtClean="0"/>
              <a:t>2018-01-22</a:t>
            </a:r>
            <a:endParaRPr lang="en-US" altLang="en-US" dirty="0"/>
          </a:p>
        </p:txBody>
      </p:sp>
    </p:spTree>
  </p:cSld>
  <p:clrMap bg1="lt1" tx1="dk1" bg2="lt2" tx2="dk2" accent1="accent1" accent2="accent2" accent3="accent3" accent4="accent4" accent5="accent5" accent6="accent6" hlink="hlink" folHlink="folHlink"/>
  <p:sldLayoutIdLst>
    <p:sldLayoutId id="2147483879" r:id="rId1"/>
    <p:sldLayoutId id="2147483876" r:id="rId2"/>
    <p:sldLayoutId id="2147483878" r:id="rId3"/>
  </p:sldLayoutIdLst>
  <p:hf hdr="0"/>
  <p:txStyles>
    <p:titleStyle>
      <a:lvl1pPr algn="l" rtl="0" eaLnBrk="0" fontAlgn="base" hangingPunct="0">
        <a:spcBef>
          <a:spcPct val="0"/>
        </a:spcBef>
        <a:spcAft>
          <a:spcPct val="0"/>
        </a:spcAft>
        <a:defRPr sz="4000">
          <a:solidFill>
            <a:srgbClr val="CC0000"/>
          </a:solidFill>
          <a:latin typeface="+mj-lt"/>
          <a:ea typeface="+mj-ea"/>
          <a:cs typeface="+mj-cs"/>
        </a:defRPr>
      </a:lvl1pPr>
      <a:lvl2pPr algn="l" rtl="0" eaLnBrk="0" fontAlgn="base" hangingPunct="0">
        <a:spcBef>
          <a:spcPct val="0"/>
        </a:spcBef>
        <a:spcAft>
          <a:spcPct val="0"/>
        </a:spcAft>
        <a:defRPr sz="4000">
          <a:solidFill>
            <a:srgbClr val="CC0000"/>
          </a:solidFill>
          <a:latin typeface="Arial" charset="0"/>
          <a:cs typeface="Arial" charset="0"/>
        </a:defRPr>
      </a:lvl2pPr>
      <a:lvl3pPr algn="l" rtl="0" eaLnBrk="0" fontAlgn="base" hangingPunct="0">
        <a:spcBef>
          <a:spcPct val="0"/>
        </a:spcBef>
        <a:spcAft>
          <a:spcPct val="0"/>
        </a:spcAft>
        <a:defRPr sz="4000">
          <a:solidFill>
            <a:srgbClr val="CC0000"/>
          </a:solidFill>
          <a:latin typeface="Arial" charset="0"/>
          <a:cs typeface="Arial" charset="0"/>
        </a:defRPr>
      </a:lvl3pPr>
      <a:lvl4pPr algn="l" rtl="0" eaLnBrk="0" fontAlgn="base" hangingPunct="0">
        <a:spcBef>
          <a:spcPct val="0"/>
        </a:spcBef>
        <a:spcAft>
          <a:spcPct val="0"/>
        </a:spcAft>
        <a:defRPr sz="4000">
          <a:solidFill>
            <a:srgbClr val="CC0000"/>
          </a:solidFill>
          <a:latin typeface="Arial" charset="0"/>
          <a:cs typeface="Arial" charset="0"/>
        </a:defRPr>
      </a:lvl4pPr>
      <a:lvl5pPr algn="l" rtl="0" eaLnBrk="0" fontAlgn="base" hangingPunct="0">
        <a:spcBef>
          <a:spcPct val="0"/>
        </a:spcBef>
        <a:spcAft>
          <a:spcPct val="0"/>
        </a:spcAft>
        <a:defRPr sz="4000">
          <a:solidFill>
            <a:srgbClr val="CC0000"/>
          </a:solidFill>
          <a:latin typeface="Arial" charset="0"/>
          <a:cs typeface="Arial" charset="0"/>
        </a:defRPr>
      </a:lvl5pPr>
      <a:lvl6pPr marL="457200" algn="ctr" rtl="0" fontAlgn="base">
        <a:spcBef>
          <a:spcPct val="0"/>
        </a:spcBef>
        <a:spcAft>
          <a:spcPct val="0"/>
        </a:spcAft>
        <a:defRPr sz="4400">
          <a:solidFill>
            <a:srgbClr val="CC0000"/>
          </a:solidFill>
          <a:latin typeface="Arial" charset="0"/>
          <a:cs typeface="Arial" charset="0"/>
        </a:defRPr>
      </a:lvl6pPr>
      <a:lvl7pPr marL="914400" algn="ctr" rtl="0" fontAlgn="base">
        <a:spcBef>
          <a:spcPct val="0"/>
        </a:spcBef>
        <a:spcAft>
          <a:spcPct val="0"/>
        </a:spcAft>
        <a:defRPr sz="4400">
          <a:solidFill>
            <a:srgbClr val="CC0000"/>
          </a:solidFill>
          <a:latin typeface="Arial" charset="0"/>
          <a:cs typeface="Arial" charset="0"/>
        </a:defRPr>
      </a:lvl7pPr>
      <a:lvl8pPr marL="1371600" algn="ctr" rtl="0" fontAlgn="base">
        <a:spcBef>
          <a:spcPct val="0"/>
        </a:spcBef>
        <a:spcAft>
          <a:spcPct val="0"/>
        </a:spcAft>
        <a:defRPr sz="4400">
          <a:solidFill>
            <a:srgbClr val="CC0000"/>
          </a:solidFill>
          <a:latin typeface="Arial" charset="0"/>
          <a:cs typeface="Arial" charset="0"/>
        </a:defRPr>
      </a:lvl8pPr>
      <a:lvl9pPr marL="1828800" algn="ctr" rtl="0" fontAlgn="base">
        <a:spcBef>
          <a:spcPct val="0"/>
        </a:spcBef>
        <a:spcAft>
          <a:spcPct val="0"/>
        </a:spcAft>
        <a:defRPr sz="4400">
          <a:solidFill>
            <a:srgbClr val="CC0000"/>
          </a:solidFill>
          <a:latin typeface="Arial" charset="0"/>
          <a:cs typeface="Arial" charset="0"/>
        </a:defRPr>
      </a:lvl9pPr>
    </p:titleStyle>
    <p:bodyStyle>
      <a:lvl1pPr marL="250825" indent="-250825" algn="l" rtl="0" eaLnBrk="0" fontAlgn="base" hangingPunct="0">
        <a:spcBef>
          <a:spcPts val="600"/>
        </a:spcBef>
        <a:spcAft>
          <a:spcPct val="0"/>
        </a:spcAft>
        <a:buChar char="•"/>
        <a:defRPr sz="2800">
          <a:solidFill>
            <a:schemeClr val="tx1"/>
          </a:solidFill>
          <a:latin typeface="+mn-lt"/>
          <a:ea typeface="+mn-ea"/>
          <a:cs typeface="+mn-cs"/>
        </a:defRPr>
      </a:lvl1pPr>
      <a:lvl2pPr marL="503238" indent="-250825" algn="l" rtl="0" eaLnBrk="0" fontAlgn="base" hangingPunct="0">
        <a:spcBef>
          <a:spcPts val="600"/>
        </a:spcBef>
        <a:spcAft>
          <a:spcPct val="0"/>
        </a:spcAft>
        <a:buChar char="–"/>
        <a:defRPr sz="2400">
          <a:solidFill>
            <a:schemeClr val="tx1"/>
          </a:solidFill>
          <a:latin typeface="+mn-lt"/>
          <a:cs typeface="+mn-cs"/>
        </a:defRPr>
      </a:lvl2pPr>
      <a:lvl3pPr marL="1006475" indent="-250825" algn="l" rtl="0" eaLnBrk="0" fontAlgn="base" hangingPunct="0">
        <a:spcBef>
          <a:spcPts val="600"/>
        </a:spcBef>
        <a:spcAft>
          <a:spcPct val="0"/>
        </a:spcAft>
        <a:buChar char="•"/>
        <a:defRPr sz="2000">
          <a:solidFill>
            <a:schemeClr val="tx1"/>
          </a:solidFill>
          <a:latin typeface="+mn-lt"/>
          <a:cs typeface="+mn-cs"/>
        </a:defRPr>
      </a:lvl3pPr>
      <a:lvl4pPr marL="1258888" indent="-250825" algn="l" rtl="0" eaLnBrk="0" fontAlgn="base" hangingPunct="0">
        <a:spcBef>
          <a:spcPts val="300"/>
        </a:spcBef>
        <a:spcAft>
          <a:spcPct val="0"/>
        </a:spcAft>
        <a:buChar char="–"/>
        <a:defRPr>
          <a:solidFill>
            <a:schemeClr val="tx1"/>
          </a:solidFill>
          <a:latin typeface="+mn-lt"/>
          <a:cs typeface="+mn-cs"/>
        </a:defRPr>
      </a:lvl4pPr>
      <a:lvl5pPr marL="1511300" indent="-250825" algn="l" rtl="0" eaLnBrk="0" fontAlgn="base" hangingPunct="0">
        <a:spcBef>
          <a:spcPts val="3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70015813-87DF-45B2-988B-88A548706598}" type="datetime1">
              <a:rPr lang="en-GB" smtClean="0">
                <a:solidFill>
                  <a:prstClr val="black">
                    <a:tint val="75000"/>
                  </a:prstClr>
                </a:solidFill>
                <a:latin typeface="Calibri"/>
                <a:cs typeface="+mn-cs"/>
              </a:rPr>
              <a:pPr fontAlgn="auto">
                <a:spcBef>
                  <a:spcPts val="0"/>
                </a:spcBef>
                <a:spcAft>
                  <a:spcPts val="0"/>
                </a:spcAft>
              </a:pPr>
              <a:t>21/01/2018</a:t>
            </a:fld>
            <a:endParaRPr lang="en-GB"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3E9EC35-AD31-4AB2-93A8-D6F93F11AE10}" type="slidenum">
              <a:rPr lang="en-GB" smtClean="0">
                <a:solidFill>
                  <a:prstClr val="black">
                    <a:tint val="75000"/>
                  </a:prstClr>
                </a:solidFill>
                <a:latin typeface="Calibri"/>
                <a:cs typeface="+mn-cs"/>
              </a:rPr>
              <a:pPr fontAlgn="auto">
                <a:spcBef>
                  <a:spcPts val="0"/>
                </a:spcBef>
                <a:spcAft>
                  <a:spcPts val="0"/>
                </a:spcAft>
              </a:pPr>
              <a:t>‹#›</a:t>
            </a:fld>
            <a:endParaRPr lang="en-GB" dirty="0">
              <a:solidFill>
                <a:prstClr val="black">
                  <a:tint val="75000"/>
                </a:prstClr>
              </a:solidFill>
              <a:latin typeface="Calibri"/>
              <a:cs typeface="+mn-cs"/>
            </a:endParaRPr>
          </a:p>
        </p:txBody>
      </p:sp>
    </p:spTree>
    <p:extLst>
      <p:ext uri="{BB962C8B-B14F-4D97-AF65-F5344CB8AC3E}">
        <p14:creationId xmlns:p14="http://schemas.microsoft.com/office/powerpoint/2010/main" val="63667420"/>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Lst>
  <p:hf hdr="0" ftr="0" dt="0"/>
  <p:txStyles>
    <p:titleStyle>
      <a:lvl1pPr algn="ctr" defTabSz="914400" rtl="0" eaLnBrk="1" latinLnBrk="0" hangingPunct="1">
        <a:spcBef>
          <a:spcPct val="0"/>
        </a:spcBef>
        <a:buNone/>
        <a:defRPr sz="4400" kern="1200">
          <a:solidFill>
            <a:srgbClr val="FF0000"/>
          </a:solidFill>
          <a:latin typeface="Century Gothi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84306" y="6248400"/>
            <a:ext cx="1157288" cy="51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2" descr="INCOSELogo_transparen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33350" y="6248400"/>
            <a:ext cx="6477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1"/>
          <p:cNvSpPr>
            <a:spLocks noGrp="1"/>
          </p:cNvSpPr>
          <p:nvPr>
            <p:ph type="dt" sz="quarter" idx="2"/>
          </p:nvPr>
        </p:nvSpPr>
        <p:spPr>
          <a:xfrm>
            <a:off x="6248400" y="6400800"/>
            <a:ext cx="1371600" cy="304800"/>
          </a:xfrm>
          <a:prstGeom prst="rect">
            <a:avLst/>
          </a:prstGeom>
        </p:spPr>
        <p:txBody>
          <a:bodyPr/>
          <a:lstStyle>
            <a:lvl1pPr algn="ctr" eaLnBrk="1" hangingPunct="1">
              <a:spcBef>
                <a:spcPct val="0"/>
              </a:spcBef>
              <a:buFontTx/>
              <a:buNone/>
              <a:defRPr sz="900">
                <a:solidFill>
                  <a:schemeClr val="tx1"/>
                </a:solidFill>
                <a:latin typeface="Arial" charset="0"/>
                <a:cs typeface="Arial" charset="0"/>
              </a:defRPr>
            </a:lvl1pPr>
            <a:lvl2pPr marL="557213" indent="-214313" eaLnBrk="0" hangingPunct="0">
              <a:spcBef>
                <a:spcPts val="450"/>
              </a:spcBef>
              <a:buChar char="–"/>
              <a:defRPr sz="1800">
                <a:solidFill>
                  <a:schemeClr val="tx1"/>
                </a:solidFill>
                <a:latin typeface="Arial" charset="0"/>
                <a:cs typeface="Arial" charset="0"/>
              </a:defRPr>
            </a:lvl2pPr>
            <a:lvl3pPr marL="857250" indent="-171450" eaLnBrk="0" hangingPunct="0">
              <a:spcBef>
                <a:spcPts val="450"/>
              </a:spcBef>
              <a:buChar char="•"/>
              <a:defRPr sz="1500">
                <a:solidFill>
                  <a:schemeClr val="tx1"/>
                </a:solidFill>
                <a:latin typeface="Arial" charset="0"/>
                <a:cs typeface="Arial" charset="0"/>
              </a:defRPr>
            </a:lvl3pPr>
            <a:lvl4pPr marL="1200150" indent="-171450" eaLnBrk="0" hangingPunct="0">
              <a:spcBef>
                <a:spcPts val="225"/>
              </a:spcBef>
              <a:buChar char="–"/>
              <a:defRPr>
                <a:solidFill>
                  <a:schemeClr val="tx1"/>
                </a:solidFill>
                <a:latin typeface="Arial" charset="0"/>
                <a:cs typeface="Arial" charset="0"/>
              </a:defRPr>
            </a:lvl4pPr>
            <a:lvl5pPr marL="1543050" indent="-171450" eaLnBrk="0" hangingPunct="0">
              <a:spcBef>
                <a:spcPts val="225"/>
              </a:spcBef>
              <a:buChar char="»"/>
              <a:defRPr sz="1200">
                <a:solidFill>
                  <a:schemeClr val="tx1"/>
                </a:solidFill>
                <a:latin typeface="Arial" charset="0"/>
                <a:cs typeface="Arial" charset="0"/>
              </a:defRPr>
            </a:lvl5pPr>
            <a:lvl6pPr marL="1885950" indent="-171450" eaLnBrk="0" fontAlgn="base" hangingPunct="0">
              <a:spcBef>
                <a:spcPts val="225"/>
              </a:spcBef>
              <a:spcAft>
                <a:spcPct val="0"/>
              </a:spcAft>
              <a:buChar char="»"/>
              <a:defRPr sz="1200">
                <a:solidFill>
                  <a:schemeClr val="tx1"/>
                </a:solidFill>
                <a:latin typeface="Arial" charset="0"/>
                <a:cs typeface="Arial" charset="0"/>
              </a:defRPr>
            </a:lvl6pPr>
            <a:lvl7pPr marL="2228850" indent="-171450" eaLnBrk="0" fontAlgn="base" hangingPunct="0">
              <a:spcBef>
                <a:spcPts val="225"/>
              </a:spcBef>
              <a:spcAft>
                <a:spcPct val="0"/>
              </a:spcAft>
              <a:buChar char="»"/>
              <a:defRPr sz="1200">
                <a:solidFill>
                  <a:schemeClr val="tx1"/>
                </a:solidFill>
                <a:latin typeface="Arial" charset="0"/>
                <a:cs typeface="Arial" charset="0"/>
              </a:defRPr>
            </a:lvl7pPr>
            <a:lvl8pPr marL="2571750" indent="-171450" eaLnBrk="0" fontAlgn="base" hangingPunct="0">
              <a:spcBef>
                <a:spcPts val="225"/>
              </a:spcBef>
              <a:spcAft>
                <a:spcPct val="0"/>
              </a:spcAft>
              <a:buChar char="»"/>
              <a:defRPr sz="1200">
                <a:solidFill>
                  <a:schemeClr val="tx1"/>
                </a:solidFill>
                <a:latin typeface="Arial" charset="0"/>
                <a:cs typeface="Arial" charset="0"/>
              </a:defRPr>
            </a:lvl8pPr>
            <a:lvl9pPr marL="2914650" indent="-171450" eaLnBrk="0" fontAlgn="base" hangingPunct="0">
              <a:spcBef>
                <a:spcPts val="225"/>
              </a:spcBef>
              <a:spcAft>
                <a:spcPct val="0"/>
              </a:spcAft>
              <a:buChar char="»"/>
              <a:defRPr sz="1200">
                <a:solidFill>
                  <a:schemeClr val="tx1"/>
                </a:solidFill>
                <a:latin typeface="Arial" charset="0"/>
                <a:cs typeface="Arial" charset="0"/>
              </a:defRPr>
            </a:lvl9pPr>
          </a:lstStyle>
          <a:p>
            <a:pPr>
              <a:defRPr/>
            </a:pPr>
            <a:fld id="{A5C7A12E-D07F-4666-AD6C-05A755C3096D}" type="datetime4">
              <a:rPr lang="en-US" altLang="en-US" smtClean="0">
                <a:solidFill>
                  <a:srgbClr val="000000"/>
                </a:solidFill>
              </a:rPr>
              <a:pPr>
                <a:defRPr/>
              </a:pPr>
              <a:t>January 21, 2018</a:t>
            </a:fld>
            <a:endParaRPr lang="en-US" altLang="en-US" dirty="0">
              <a:solidFill>
                <a:srgbClr val="000000"/>
              </a:solidFill>
            </a:endParaRPr>
          </a:p>
        </p:txBody>
      </p:sp>
      <p:sp>
        <p:nvSpPr>
          <p:cNvPr id="7" name="Slide Number Placeholder 6"/>
          <p:cNvSpPr>
            <a:spLocks noGrp="1" noChangeArrowheads="1"/>
          </p:cNvSpPr>
          <p:nvPr>
            <p:ph type="sldNum" sz="quarter" idx="4"/>
          </p:nvPr>
        </p:nvSpPr>
        <p:spPr>
          <a:xfrm>
            <a:off x="3886200" y="6400802"/>
            <a:ext cx="1371600" cy="307975"/>
          </a:xfrm>
          <a:prstGeom prst="rect">
            <a:avLst/>
          </a:prstGeom>
          <a:ln/>
        </p:spPr>
        <p:txBody>
          <a:bodyPr/>
          <a:lstStyle>
            <a:lvl1pPr algn="ctr">
              <a:defRPr sz="900"/>
            </a:lvl1pPr>
          </a:lstStyle>
          <a:p>
            <a:fld id="{C7B451CD-29C7-46CB-8329-7E881515D6B3}" type="slidenum">
              <a:rPr lang="en-US" altLang="en-US" smtClean="0">
                <a:solidFill>
                  <a:srgbClr val="000000"/>
                </a:solidFill>
                <a:latin typeface="Arial"/>
                <a:cs typeface="Arial"/>
              </a:rPr>
              <a:pPr/>
              <a:t>‹#›</a:t>
            </a:fld>
            <a:endParaRPr lang="en-US" altLang="en-US">
              <a:solidFill>
                <a:srgbClr val="000000"/>
              </a:solidFill>
              <a:latin typeface="Arial"/>
              <a:cs typeface="Arial"/>
            </a:endParaRPr>
          </a:p>
        </p:txBody>
      </p:sp>
    </p:spTree>
    <p:extLst>
      <p:ext uri="{BB962C8B-B14F-4D97-AF65-F5344CB8AC3E}">
        <p14:creationId xmlns:p14="http://schemas.microsoft.com/office/powerpoint/2010/main" val="2310091546"/>
      </p:ext>
    </p:extLst>
  </p:cSld>
  <p:clrMap bg1="lt1" tx1="dk1" bg2="lt2" tx2="dk2" accent1="accent1" accent2="accent2" accent3="accent3" accent4="accent4" accent5="accent5" accent6="accent6" hlink="hlink" folHlink="folHlink"/>
  <p:sldLayoutIdLst>
    <p:sldLayoutId id="2147483895" r:id="rId1"/>
  </p:sldLayoutIdLst>
  <p:hf hdr="0"/>
  <p:txStyles>
    <p:titleStyle>
      <a:lvl1pPr algn="l" rtl="0" eaLnBrk="1" fontAlgn="base" hangingPunct="1">
        <a:spcBef>
          <a:spcPct val="0"/>
        </a:spcBef>
        <a:spcAft>
          <a:spcPct val="0"/>
        </a:spcAft>
        <a:defRPr sz="3000">
          <a:solidFill>
            <a:srgbClr val="CC0000"/>
          </a:solidFill>
          <a:latin typeface="+mj-lt"/>
          <a:ea typeface="+mj-ea"/>
          <a:cs typeface="+mj-cs"/>
        </a:defRPr>
      </a:lvl1pPr>
      <a:lvl2pPr algn="l" rtl="0" eaLnBrk="1" fontAlgn="base" hangingPunct="1">
        <a:spcBef>
          <a:spcPct val="0"/>
        </a:spcBef>
        <a:spcAft>
          <a:spcPct val="0"/>
        </a:spcAft>
        <a:defRPr sz="3000">
          <a:solidFill>
            <a:srgbClr val="CC0000"/>
          </a:solidFill>
          <a:latin typeface="Arial" charset="0"/>
          <a:cs typeface="Arial" charset="0"/>
        </a:defRPr>
      </a:lvl2pPr>
      <a:lvl3pPr algn="l" rtl="0" eaLnBrk="1" fontAlgn="base" hangingPunct="1">
        <a:spcBef>
          <a:spcPct val="0"/>
        </a:spcBef>
        <a:spcAft>
          <a:spcPct val="0"/>
        </a:spcAft>
        <a:defRPr sz="3000">
          <a:solidFill>
            <a:srgbClr val="CC0000"/>
          </a:solidFill>
          <a:latin typeface="Arial" charset="0"/>
          <a:cs typeface="Arial" charset="0"/>
        </a:defRPr>
      </a:lvl3pPr>
      <a:lvl4pPr algn="l" rtl="0" eaLnBrk="1" fontAlgn="base" hangingPunct="1">
        <a:spcBef>
          <a:spcPct val="0"/>
        </a:spcBef>
        <a:spcAft>
          <a:spcPct val="0"/>
        </a:spcAft>
        <a:defRPr sz="3000">
          <a:solidFill>
            <a:srgbClr val="CC0000"/>
          </a:solidFill>
          <a:latin typeface="Arial" charset="0"/>
          <a:cs typeface="Arial" charset="0"/>
        </a:defRPr>
      </a:lvl4pPr>
      <a:lvl5pPr algn="l" rtl="0" eaLnBrk="1" fontAlgn="base" hangingPunct="1">
        <a:spcBef>
          <a:spcPct val="0"/>
        </a:spcBef>
        <a:spcAft>
          <a:spcPct val="0"/>
        </a:spcAft>
        <a:defRPr sz="3000">
          <a:solidFill>
            <a:srgbClr val="CC0000"/>
          </a:solidFill>
          <a:latin typeface="Arial" charset="0"/>
          <a:cs typeface="Arial" charset="0"/>
        </a:defRPr>
      </a:lvl5pPr>
      <a:lvl6pPr marL="342900" algn="ctr" rtl="0" eaLnBrk="1" fontAlgn="base" hangingPunct="1">
        <a:spcBef>
          <a:spcPct val="0"/>
        </a:spcBef>
        <a:spcAft>
          <a:spcPct val="0"/>
        </a:spcAft>
        <a:defRPr sz="3300">
          <a:solidFill>
            <a:srgbClr val="CC0000"/>
          </a:solidFill>
          <a:latin typeface="Arial" charset="0"/>
          <a:cs typeface="Arial" charset="0"/>
        </a:defRPr>
      </a:lvl6pPr>
      <a:lvl7pPr marL="685800" algn="ctr" rtl="0" eaLnBrk="1" fontAlgn="base" hangingPunct="1">
        <a:spcBef>
          <a:spcPct val="0"/>
        </a:spcBef>
        <a:spcAft>
          <a:spcPct val="0"/>
        </a:spcAft>
        <a:defRPr sz="3300">
          <a:solidFill>
            <a:srgbClr val="CC0000"/>
          </a:solidFill>
          <a:latin typeface="Arial" charset="0"/>
          <a:cs typeface="Arial" charset="0"/>
        </a:defRPr>
      </a:lvl7pPr>
      <a:lvl8pPr marL="1028700" algn="ctr" rtl="0" eaLnBrk="1" fontAlgn="base" hangingPunct="1">
        <a:spcBef>
          <a:spcPct val="0"/>
        </a:spcBef>
        <a:spcAft>
          <a:spcPct val="0"/>
        </a:spcAft>
        <a:defRPr sz="3300">
          <a:solidFill>
            <a:srgbClr val="CC0000"/>
          </a:solidFill>
          <a:latin typeface="Arial" charset="0"/>
          <a:cs typeface="Arial" charset="0"/>
        </a:defRPr>
      </a:lvl8pPr>
      <a:lvl9pPr marL="1371600" algn="ctr" rtl="0" eaLnBrk="1" fontAlgn="base" hangingPunct="1">
        <a:spcBef>
          <a:spcPct val="0"/>
        </a:spcBef>
        <a:spcAft>
          <a:spcPct val="0"/>
        </a:spcAft>
        <a:defRPr sz="3300">
          <a:solidFill>
            <a:srgbClr val="CC0000"/>
          </a:solidFill>
          <a:latin typeface="Arial" charset="0"/>
          <a:cs typeface="Arial" charset="0"/>
        </a:defRPr>
      </a:lvl9pPr>
    </p:titleStyle>
    <p:bodyStyle>
      <a:lvl1pPr marL="188119" indent="-188119" algn="l" rtl="0" eaLnBrk="1" fontAlgn="base" hangingPunct="1">
        <a:spcBef>
          <a:spcPts val="450"/>
        </a:spcBef>
        <a:spcAft>
          <a:spcPct val="0"/>
        </a:spcAft>
        <a:buChar char="•"/>
        <a:defRPr sz="2100">
          <a:solidFill>
            <a:schemeClr val="tx1"/>
          </a:solidFill>
          <a:latin typeface="+mn-lt"/>
          <a:ea typeface="+mn-ea"/>
          <a:cs typeface="+mn-cs"/>
        </a:defRPr>
      </a:lvl1pPr>
      <a:lvl2pPr marL="377429" indent="-188119" algn="l" rtl="0" eaLnBrk="1" fontAlgn="base" hangingPunct="1">
        <a:spcBef>
          <a:spcPts val="450"/>
        </a:spcBef>
        <a:spcAft>
          <a:spcPct val="0"/>
        </a:spcAft>
        <a:buChar char="–"/>
        <a:defRPr sz="1800">
          <a:solidFill>
            <a:schemeClr val="tx1"/>
          </a:solidFill>
          <a:latin typeface="+mn-lt"/>
          <a:cs typeface="+mn-cs"/>
        </a:defRPr>
      </a:lvl2pPr>
      <a:lvl3pPr marL="754856" indent="-188119" algn="l" rtl="0" eaLnBrk="1" fontAlgn="base" hangingPunct="1">
        <a:spcBef>
          <a:spcPts val="450"/>
        </a:spcBef>
        <a:spcAft>
          <a:spcPct val="0"/>
        </a:spcAft>
        <a:buChar char="•"/>
        <a:defRPr sz="1500">
          <a:solidFill>
            <a:schemeClr val="tx1"/>
          </a:solidFill>
          <a:latin typeface="+mn-lt"/>
          <a:cs typeface="+mn-cs"/>
        </a:defRPr>
      </a:lvl3pPr>
      <a:lvl4pPr marL="944166" indent="-188119" algn="l" rtl="0" eaLnBrk="1" fontAlgn="base" hangingPunct="1">
        <a:spcBef>
          <a:spcPts val="225"/>
        </a:spcBef>
        <a:spcAft>
          <a:spcPct val="0"/>
        </a:spcAft>
        <a:buChar char="–"/>
        <a:defRPr>
          <a:solidFill>
            <a:schemeClr val="tx1"/>
          </a:solidFill>
          <a:latin typeface="+mn-lt"/>
          <a:cs typeface="+mn-cs"/>
        </a:defRPr>
      </a:lvl4pPr>
      <a:lvl5pPr marL="1133475" indent="-188119" algn="l" rtl="0" eaLnBrk="1" fontAlgn="base" hangingPunct="1">
        <a:spcBef>
          <a:spcPts val="225"/>
        </a:spcBef>
        <a:spcAft>
          <a:spcPct val="0"/>
        </a:spcAft>
        <a:buChar char="»"/>
        <a:defRPr sz="1200">
          <a:solidFill>
            <a:schemeClr val="tx1"/>
          </a:solidFill>
          <a:latin typeface="+mn-lt"/>
          <a:cs typeface="+mn-cs"/>
        </a:defRPr>
      </a:lvl5pPr>
      <a:lvl6pPr marL="1885950" indent="-171450" algn="l" rtl="0" eaLnBrk="1" fontAlgn="base" hangingPunct="1">
        <a:spcBef>
          <a:spcPct val="20000"/>
        </a:spcBef>
        <a:spcAft>
          <a:spcPct val="0"/>
        </a:spcAft>
        <a:buChar char="»"/>
        <a:defRPr sz="1500">
          <a:solidFill>
            <a:schemeClr val="tx1"/>
          </a:solidFill>
          <a:latin typeface="+mn-lt"/>
          <a:cs typeface="+mn-cs"/>
        </a:defRPr>
      </a:lvl6pPr>
      <a:lvl7pPr marL="2228850" indent="-171450" algn="l" rtl="0" eaLnBrk="1" fontAlgn="base" hangingPunct="1">
        <a:spcBef>
          <a:spcPct val="20000"/>
        </a:spcBef>
        <a:spcAft>
          <a:spcPct val="0"/>
        </a:spcAft>
        <a:buChar char="»"/>
        <a:defRPr sz="1500">
          <a:solidFill>
            <a:schemeClr val="tx1"/>
          </a:solidFill>
          <a:latin typeface="+mn-lt"/>
          <a:cs typeface="+mn-cs"/>
        </a:defRPr>
      </a:lvl7pPr>
      <a:lvl8pPr marL="2571750" indent="-171450" algn="l" rtl="0" eaLnBrk="1" fontAlgn="base" hangingPunct="1">
        <a:spcBef>
          <a:spcPct val="20000"/>
        </a:spcBef>
        <a:spcAft>
          <a:spcPct val="0"/>
        </a:spcAft>
        <a:buChar char="»"/>
        <a:defRPr sz="1500">
          <a:solidFill>
            <a:schemeClr val="tx1"/>
          </a:solidFill>
          <a:latin typeface="+mn-lt"/>
          <a:cs typeface="+mn-cs"/>
        </a:defRPr>
      </a:lvl8pPr>
      <a:lvl9pPr marL="2914650" indent="-171450" algn="l" rtl="0" eaLnBrk="1" fontAlgn="base" hangingPunct="1">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afems.org/about/technical-working-groups/systems_modeling/" TargetMode="External"/><Relationship Id="rId2" Type="http://schemas.openxmlformats.org/officeDocument/2006/relationships/hyperlink" Target="https://www.nafems.org/about/technical-working-groups/systems_modeling/get_involved/" TargetMode="Externa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wiki.omg.org/MBSE/doku.php?id=mbse:smswg" TargetMode="External"/><Relationship Id="rId4" Type="http://schemas.openxmlformats.org/officeDocument/2006/relationships/hyperlink" Target="http://wiki.omg.org/MBSE/lib/exe/fetch.php?tok=a693fe&amp;media=https://sites.google.com/a/nafems.org/smsw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hyperlink" Target="https://www.nafems.org/about/technical-working-groups/systems_modeling/smstermsdefinitions/"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hyperlink" Target="mailto:BurkhartRogerM@johndeere.com" TargetMode="External"/><Relationship Id="rId4" Type="http://schemas.openxmlformats.org/officeDocument/2006/relationships/hyperlink" Target="https://sites.google.com/a/nafems.org/smsw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www.nafems.org/publications/resource_center/wt0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ncose.org/newsevents/news/details.aspx?id=266" TargetMode="External"/><Relationship Id="rId2" Type="http://schemas.openxmlformats.org/officeDocument/2006/relationships/hyperlink" Target="http://www.nafems.org/about/media/news/latest1007/nafems_announces_collaboration_with_incose/"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r>
              <a:rPr lang="en-US" altLang="en-US"/>
              <a:t>NAFEMS / INCOSE</a:t>
            </a:r>
            <a:br>
              <a:rPr lang="en-US" altLang="en-US"/>
            </a:br>
            <a:r>
              <a:rPr lang="en-US" altLang="en-US"/>
              <a:t>Systems Modeling &amp; Simulation Working Group</a:t>
            </a:r>
          </a:p>
        </p:txBody>
      </p:sp>
      <p:sp>
        <p:nvSpPr>
          <p:cNvPr id="3075" name="Subtitle 2"/>
          <p:cNvSpPr>
            <a:spLocks noGrp="1"/>
          </p:cNvSpPr>
          <p:nvPr>
            <p:ph type="subTitle" idx="1"/>
          </p:nvPr>
        </p:nvSpPr>
        <p:spPr>
          <a:xfrm>
            <a:off x="762000" y="3886200"/>
            <a:ext cx="7543800" cy="1752600"/>
          </a:xfrm>
        </p:spPr>
        <p:txBody>
          <a:bodyPr/>
          <a:lstStyle/>
          <a:p>
            <a:r>
              <a:rPr lang="en-GB" altLang="en-US" dirty="0"/>
              <a:t>A unique opportunity for the international Engineering Analysis (CAE) and Model Based Systems Engineering (MBSE) communities</a:t>
            </a:r>
            <a:br>
              <a:rPr lang="en-GB" altLang="en-US" dirty="0"/>
            </a:br>
            <a:r>
              <a:rPr lang="en-GB" altLang="en-US" dirty="0"/>
              <a:t>to work together</a:t>
            </a:r>
          </a:p>
          <a:p>
            <a:endParaRPr lang="en-US" altLang="en-US" dirty="0"/>
          </a:p>
        </p:txBody>
      </p:sp>
      <p:sp>
        <p:nvSpPr>
          <p:cNvPr id="307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2275D696-C989-4EAC-9E27-AD739B75D276}" type="slidenum">
              <a:rPr lang="en-US" altLang="en-US" sz="1200"/>
              <a:pPr eaLnBrk="1" hangingPunct="1">
                <a:spcBef>
                  <a:spcPct val="0"/>
                </a:spcBef>
                <a:buFontTx/>
                <a:buNone/>
              </a:pPr>
              <a:t>1</a:t>
            </a:fld>
            <a:endParaRPr lang="en-US" altLang="en-US" sz="1200" dirty="0"/>
          </a:p>
        </p:txBody>
      </p:sp>
      <p:sp>
        <p:nvSpPr>
          <p:cNvPr id="3077" name="Date Placeholder 4"/>
          <p:cNvSpPr>
            <a:spLocks noGrp="1"/>
          </p:cNvSpPr>
          <p:nvPr>
            <p:ph type="dt" sz="quarter" idx="11"/>
          </p:nvPr>
        </p:nvSpPr>
        <p:spPr bwMode="auto">
          <a:noFill/>
        </p:spPr>
        <p:txBody>
          <a:bodyPr vert="horz" wrap="square" lIns="91440" tIns="45720" rIns="91440" bIns="45720" numCol="1" anchor="t" anchorCtr="0" compatLnSpc="1">
            <a:prstTxWarp prst="textNoShape">
              <a:avLst/>
            </a:prstTxWarp>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smtClean="0"/>
              <a:t>2018-01-21</a:t>
            </a:r>
            <a:endParaRPr lang="en-US" altLang="en-US"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SMSWG Members</a:t>
            </a:r>
            <a:endParaRPr lang="en-US" dirty="0"/>
          </a:p>
        </p:txBody>
      </p:sp>
      <p:sp>
        <p:nvSpPr>
          <p:cNvPr id="4" name="Slide Number Placeholder 3"/>
          <p:cNvSpPr>
            <a:spLocks noGrp="1"/>
          </p:cNvSpPr>
          <p:nvPr>
            <p:ph type="sldNum" sz="quarter" idx="4294967295"/>
          </p:nvPr>
        </p:nvSpPr>
        <p:spPr>
          <a:xfrm>
            <a:off x="6781800" y="6400800"/>
            <a:ext cx="1295400" cy="476250"/>
          </a:xfrm>
          <a:prstGeom prst="rect">
            <a:avLst/>
          </a:prstGeom>
        </p:spPr>
        <p:txBody>
          <a:bodyPr/>
          <a:lstStyle/>
          <a:p>
            <a:fld id="{33E9EC35-AD31-4AB2-93A8-D6F93F11AE10}" type="slidenum">
              <a:rPr lang="en-GB" smtClean="0"/>
              <a:pPr/>
              <a:t>10</a:t>
            </a:fld>
            <a:endParaRPr lang="en-GB" dirty="0"/>
          </a:p>
        </p:txBody>
      </p:sp>
      <p:graphicFrame>
        <p:nvGraphicFramePr>
          <p:cNvPr id="5" name="Table 4"/>
          <p:cNvGraphicFramePr>
            <a:graphicFrameLocks noGrp="1"/>
          </p:cNvGraphicFramePr>
          <p:nvPr>
            <p:extLst/>
          </p:nvPr>
        </p:nvGraphicFramePr>
        <p:xfrm>
          <a:off x="4745594" y="1689959"/>
          <a:ext cx="3741457" cy="1219200"/>
        </p:xfrm>
        <a:graphic>
          <a:graphicData uri="http://schemas.openxmlformats.org/drawingml/2006/table">
            <a:tbl>
              <a:tblPr>
                <a:tableStyleId>{8EC20E35-A176-4012-BC5E-935CFFF8708E}</a:tableStyleId>
              </a:tblPr>
              <a:tblGrid>
                <a:gridCol w="2465300">
                  <a:extLst>
                    <a:ext uri="{9D8B030D-6E8A-4147-A177-3AD203B41FA5}">
                      <a16:colId xmlns="" xmlns:a16="http://schemas.microsoft.com/office/drawing/2014/main" val="20000"/>
                    </a:ext>
                  </a:extLst>
                </a:gridCol>
                <a:gridCol w="1276157">
                  <a:extLst>
                    <a:ext uri="{9D8B030D-6E8A-4147-A177-3AD203B41FA5}">
                      <a16:colId xmlns="" xmlns:a16="http://schemas.microsoft.com/office/drawing/2014/main" val="20001"/>
                    </a:ext>
                  </a:extLst>
                </a:gridCol>
              </a:tblGrid>
              <a:tr h="161925">
                <a:tc>
                  <a:txBody>
                    <a:bodyPr/>
                    <a:lstStyle/>
                    <a:p>
                      <a:pPr marL="0" algn="l" defTabSz="914400" rtl="0" eaLnBrk="1" fontAlgn="ctr" latinLnBrk="0" hangingPunct="1"/>
                      <a:r>
                        <a:rPr lang="en-US" sz="2000" u="none" strike="noStrike" kern="1200" dirty="0">
                          <a:effectLst/>
                        </a:rPr>
                        <a:t>Americas</a:t>
                      </a:r>
                      <a:endParaRPr lang="en-US" sz="2000" u="none" strike="noStrike" kern="1200" dirty="0">
                        <a:solidFill>
                          <a:schemeClr val="dk1"/>
                        </a:solidFill>
                        <a:effectLst/>
                        <a:latin typeface="+mn-lt"/>
                        <a:ea typeface="+mn-ea"/>
                        <a:cs typeface="+mn-cs"/>
                      </a:endParaRPr>
                    </a:p>
                  </a:txBody>
                  <a:tcPr marL="0" marR="0" marT="0" marB="0" anchor="ctr"/>
                </a:tc>
                <a:tc>
                  <a:txBody>
                    <a:bodyPr/>
                    <a:lstStyle/>
                    <a:p>
                      <a:pPr marL="0" algn="l" defTabSz="914400" rtl="0" eaLnBrk="1" fontAlgn="ctr" latinLnBrk="0" hangingPunct="1"/>
                      <a:r>
                        <a:rPr lang="en-US" sz="2000" u="none" strike="noStrike" kern="1200" dirty="0">
                          <a:effectLst/>
                        </a:rPr>
                        <a:t>70%</a:t>
                      </a:r>
                      <a:endParaRPr lang="en-US" sz="2000" u="none" strike="noStrike" kern="1200" dirty="0">
                        <a:solidFill>
                          <a:schemeClr val="dk1"/>
                        </a:solidFill>
                        <a:effectLst/>
                        <a:latin typeface="+mn-lt"/>
                        <a:ea typeface="+mn-ea"/>
                        <a:cs typeface="+mn-cs"/>
                      </a:endParaRPr>
                    </a:p>
                  </a:txBody>
                  <a:tcPr marL="0" marR="0" marT="0" marB="0" anchor="ctr"/>
                </a:tc>
                <a:extLst>
                  <a:ext uri="{0D108BD9-81ED-4DB2-BD59-A6C34878D82A}">
                    <a16:rowId xmlns="" xmlns:a16="http://schemas.microsoft.com/office/drawing/2014/main" val="10000"/>
                  </a:ext>
                </a:extLst>
              </a:tr>
              <a:tr h="161925">
                <a:tc>
                  <a:txBody>
                    <a:bodyPr/>
                    <a:lstStyle/>
                    <a:p>
                      <a:pPr marL="0" algn="l" defTabSz="914400" rtl="0" eaLnBrk="1" fontAlgn="ctr" latinLnBrk="0" hangingPunct="1"/>
                      <a:r>
                        <a:rPr lang="en-US" sz="2000" u="none" strike="noStrike" kern="1200" dirty="0">
                          <a:effectLst/>
                        </a:rPr>
                        <a:t>Europe</a:t>
                      </a:r>
                      <a:endParaRPr lang="en-US" sz="2000" u="none" strike="noStrike" kern="1200" dirty="0">
                        <a:solidFill>
                          <a:schemeClr val="dk1"/>
                        </a:solidFill>
                        <a:effectLst/>
                        <a:latin typeface="+mn-lt"/>
                        <a:ea typeface="+mn-ea"/>
                        <a:cs typeface="+mn-cs"/>
                      </a:endParaRPr>
                    </a:p>
                  </a:txBody>
                  <a:tcPr marL="0" marR="0" marT="0" marB="0" anchor="ctr"/>
                </a:tc>
                <a:tc>
                  <a:txBody>
                    <a:bodyPr/>
                    <a:lstStyle/>
                    <a:p>
                      <a:pPr marL="0" algn="l" defTabSz="914400" rtl="0" eaLnBrk="1" fontAlgn="ctr" latinLnBrk="0" hangingPunct="1"/>
                      <a:r>
                        <a:rPr lang="en-US" sz="2000" u="none" strike="noStrike" kern="1200" dirty="0">
                          <a:effectLst/>
                        </a:rPr>
                        <a:t>19%</a:t>
                      </a:r>
                      <a:endParaRPr lang="en-US" sz="2000" u="none" strike="noStrike" kern="1200" dirty="0">
                        <a:solidFill>
                          <a:schemeClr val="dk1"/>
                        </a:solidFill>
                        <a:effectLst/>
                        <a:latin typeface="+mn-lt"/>
                        <a:ea typeface="+mn-ea"/>
                        <a:cs typeface="+mn-cs"/>
                      </a:endParaRPr>
                    </a:p>
                  </a:txBody>
                  <a:tcPr marL="0" marR="0" marT="0" marB="0" anchor="ctr"/>
                </a:tc>
                <a:extLst>
                  <a:ext uri="{0D108BD9-81ED-4DB2-BD59-A6C34878D82A}">
                    <a16:rowId xmlns="" xmlns:a16="http://schemas.microsoft.com/office/drawing/2014/main" val="10001"/>
                  </a:ext>
                </a:extLst>
              </a:tr>
              <a:tr h="161925">
                <a:tc>
                  <a:txBody>
                    <a:bodyPr/>
                    <a:lstStyle/>
                    <a:p>
                      <a:pPr marL="0" algn="l" defTabSz="914400" rtl="0" eaLnBrk="1" fontAlgn="ctr" latinLnBrk="0" hangingPunct="1"/>
                      <a:r>
                        <a:rPr lang="en-US" sz="2000" u="none" strike="noStrike" kern="1200" dirty="0">
                          <a:effectLst/>
                        </a:rPr>
                        <a:t>Asia / Pacific</a:t>
                      </a:r>
                      <a:endParaRPr lang="en-US" sz="2000" u="none" strike="noStrike" kern="1200" dirty="0">
                        <a:solidFill>
                          <a:schemeClr val="dk1"/>
                        </a:solidFill>
                        <a:effectLst/>
                        <a:latin typeface="+mn-lt"/>
                        <a:ea typeface="+mn-ea"/>
                        <a:cs typeface="+mn-cs"/>
                      </a:endParaRPr>
                    </a:p>
                  </a:txBody>
                  <a:tcPr marL="0" marR="0" marT="0" marB="0" anchor="b"/>
                </a:tc>
                <a:tc>
                  <a:txBody>
                    <a:bodyPr/>
                    <a:lstStyle/>
                    <a:p>
                      <a:pPr marL="0" algn="l" defTabSz="914400" rtl="0" eaLnBrk="1" fontAlgn="ctr" latinLnBrk="0" hangingPunct="1"/>
                      <a:r>
                        <a:rPr lang="en-US" sz="2000" u="none" strike="noStrike" kern="1200" dirty="0">
                          <a:effectLst/>
                        </a:rPr>
                        <a:t>8%</a:t>
                      </a:r>
                      <a:endParaRPr lang="en-US" sz="2000" u="none" strike="noStrike" kern="1200" dirty="0">
                        <a:solidFill>
                          <a:schemeClr val="dk1"/>
                        </a:solidFill>
                        <a:effectLst/>
                        <a:latin typeface="+mn-lt"/>
                        <a:ea typeface="+mn-ea"/>
                        <a:cs typeface="+mn-cs"/>
                      </a:endParaRPr>
                    </a:p>
                  </a:txBody>
                  <a:tcPr marL="0" marR="0" marT="0" marB="0" anchor="ctr"/>
                </a:tc>
                <a:extLst>
                  <a:ext uri="{0D108BD9-81ED-4DB2-BD59-A6C34878D82A}">
                    <a16:rowId xmlns="" xmlns:a16="http://schemas.microsoft.com/office/drawing/2014/main" val="10002"/>
                  </a:ext>
                </a:extLst>
              </a:tr>
              <a:tr h="161925">
                <a:tc>
                  <a:txBody>
                    <a:bodyPr/>
                    <a:lstStyle/>
                    <a:p>
                      <a:pPr marL="0" algn="l" defTabSz="914400" rtl="0" eaLnBrk="1" fontAlgn="ctr" latinLnBrk="0" hangingPunct="1"/>
                      <a:r>
                        <a:rPr lang="en-US" sz="2000" u="none" strike="noStrike" kern="1200" dirty="0">
                          <a:effectLst/>
                        </a:rPr>
                        <a:t>other/undeclared</a:t>
                      </a:r>
                      <a:endParaRPr lang="en-US" sz="2000" u="none" strike="noStrike" kern="1200" dirty="0">
                        <a:solidFill>
                          <a:schemeClr val="dk1"/>
                        </a:solidFill>
                        <a:effectLst/>
                        <a:latin typeface="+mn-lt"/>
                        <a:ea typeface="+mn-ea"/>
                        <a:cs typeface="+mn-cs"/>
                      </a:endParaRPr>
                    </a:p>
                  </a:txBody>
                  <a:tcPr marL="0" marR="0" marT="0" marB="0" anchor="ctr"/>
                </a:tc>
                <a:tc>
                  <a:txBody>
                    <a:bodyPr/>
                    <a:lstStyle/>
                    <a:p>
                      <a:pPr marL="0" algn="l" defTabSz="914400" rtl="0" eaLnBrk="1" fontAlgn="ctr" latinLnBrk="0" hangingPunct="1"/>
                      <a:r>
                        <a:rPr lang="en-US" sz="2000" u="none" strike="noStrike" kern="1200" dirty="0">
                          <a:effectLst/>
                        </a:rPr>
                        <a:t>3%</a:t>
                      </a:r>
                      <a:endParaRPr lang="en-US" sz="2000" u="none" strike="noStrike" kern="1200" dirty="0">
                        <a:solidFill>
                          <a:schemeClr val="dk1"/>
                        </a:solidFill>
                        <a:effectLst/>
                        <a:latin typeface="+mn-lt"/>
                        <a:ea typeface="+mn-ea"/>
                        <a:cs typeface="+mn-cs"/>
                      </a:endParaRPr>
                    </a:p>
                  </a:txBody>
                  <a:tcPr marL="0" marR="0" marT="0" marB="0" anchor="ctr"/>
                </a:tc>
                <a:extLst>
                  <a:ext uri="{0D108BD9-81ED-4DB2-BD59-A6C34878D82A}">
                    <a16:rowId xmlns="" xmlns:a16="http://schemas.microsoft.com/office/drawing/2014/main" val="10003"/>
                  </a:ext>
                </a:extLst>
              </a:tr>
            </a:tbl>
          </a:graphicData>
        </a:graphic>
      </p:graphicFrame>
      <p:graphicFrame>
        <p:nvGraphicFramePr>
          <p:cNvPr id="6" name="Table 5"/>
          <p:cNvGraphicFramePr>
            <a:graphicFrameLocks noGrp="1"/>
          </p:cNvGraphicFramePr>
          <p:nvPr>
            <p:extLst/>
          </p:nvPr>
        </p:nvGraphicFramePr>
        <p:xfrm>
          <a:off x="4740915" y="3189658"/>
          <a:ext cx="3728381" cy="3048000"/>
        </p:xfrm>
        <a:graphic>
          <a:graphicData uri="http://schemas.openxmlformats.org/drawingml/2006/table">
            <a:tbl>
              <a:tblPr>
                <a:tableStyleId>{6E25E649-3F16-4E02-A733-19D2CDBF48F0}</a:tableStyleId>
              </a:tblPr>
              <a:tblGrid>
                <a:gridCol w="2458920">
                  <a:extLst>
                    <a:ext uri="{9D8B030D-6E8A-4147-A177-3AD203B41FA5}">
                      <a16:colId xmlns="" xmlns:a16="http://schemas.microsoft.com/office/drawing/2014/main" val="20000"/>
                    </a:ext>
                  </a:extLst>
                </a:gridCol>
                <a:gridCol w="1269461">
                  <a:extLst>
                    <a:ext uri="{9D8B030D-6E8A-4147-A177-3AD203B41FA5}">
                      <a16:colId xmlns="" xmlns:a16="http://schemas.microsoft.com/office/drawing/2014/main" val="20001"/>
                    </a:ext>
                  </a:extLst>
                </a:gridCol>
              </a:tblGrid>
              <a:tr h="161925">
                <a:tc>
                  <a:txBody>
                    <a:bodyPr/>
                    <a:lstStyle/>
                    <a:p>
                      <a:pPr algn="l" fontAlgn="ctr"/>
                      <a:r>
                        <a:rPr lang="en-US" sz="2000" u="none" strike="noStrike" dirty="0">
                          <a:effectLst/>
                        </a:rPr>
                        <a:t>aerospace or defense</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22%</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0"/>
                  </a:ext>
                </a:extLst>
              </a:tr>
              <a:tr h="161925">
                <a:tc>
                  <a:txBody>
                    <a:bodyPr/>
                    <a:lstStyle/>
                    <a:p>
                      <a:pPr algn="l" fontAlgn="ctr"/>
                      <a:r>
                        <a:rPr lang="en-US" sz="2000" u="none" strike="noStrike" dirty="0">
                          <a:effectLst/>
                        </a:rPr>
                        <a:t>automotive</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16%</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1"/>
                  </a:ext>
                </a:extLst>
              </a:tr>
              <a:tr h="161925">
                <a:tc>
                  <a:txBody>
                    <a:bodyPr/>
                    <a:lstStyle/>
                    <a:p>
                      <a:pPr algn="l" fontAlgn="ctr"/>
                      <a:r>
                        <a:rPr lang="en-US" sz="2000" u="none" strike="noStrike" dirty="0">
                          <a:effectLst/>
                        </a:rPr>
                        <a:t>academia</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3%</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2"/>
                  </a:ext>
                </a:extLst>
              </a:tr>
              <a:tr h="161925">
                <a:tc>
                  <a:txBody>
                    <a:bodyPr/>
                    <a:lstStyle/>
                    <a:p>
                      <a:pPr algn="l" fontAlgn="ctr"/>
                      <a:r>
                        <a:rPr lang="en-US" sz="2000" u="none" strike="noStrike" dirty="0">
                          <a:effectLst/>
                        </a:rPr>
                        <a:t>consulting</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10%</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3"/>
                  </a:ext>
                </a:extLst>
              </a:tr>
              <a:tr h="161925">
                <a:tc>
                  <a:txBody>
                    <a:bodyPr/>
                    <a:lstStyle/>
                    <a:p>
                      <a:pPr algn="l" fontAlgn="ctr"/>
                      <a:r>
                        <a:rPr lang="en-US" sz="2000" u="none" strike="noStrike">
                          <a:effectLst/>
                        </a:rPr>
                        <a:t>energy</a:t>
                      </a:r>
                      <a:endParaRPr lang="en-US" sz="2000" b="0" i="1"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2%</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4"/>
                  </a:ext>
                </a:extLst>
              </a:tr>
              <a:tr h="161925">
                <a:tc>
                  <a:txBody>
                    <a:bodyPr/>
                    <a:lstStyle/>
                    <a:p>
                      <a:pPr algn="l" fontAlgn="ctr"/>
                      <a:r>
                        <a:rPr lang="en-US" sz="2000" u="none" strike="noStrike" dirty="0">
                          <a:effectLst/>
                        </a:rPr>
                        <a:t>medical</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1%</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5"/>
                  </a:ext>
                </a:extLst>
              </a:tr>
              <a:tr h="161925">
                <a:tc>
                  <a:txBody>
                    <a:bodyPr/>
                    <a:lstStyle/>
                    <a:p>
                      <a:pPr algn="l" fontAlgn="ctr"/>
                      <a:r>
                        <a:rPr lang="en-US" sz="2000" u="none" strike="noStrike" dirty="0">
                          <a:effectLst/>
                        </a:rPr>
                        <a:t>other industry</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6%</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6"/>
                  </a:ext>
                </a:extLst>
              </a:tr>
              <a:tr h="161925">
                <a:tc>
                  <a:txBody>
                    <a:bodyPr/>
                    <a:lstStyle/>
                    <a:p>
                      <a:pPr algn="l" fontAlgn="ctr"/>
                      <a:r>
                        <a:rPr lang="en-US" sz="2000" u="none" strike="noStrike" dirty="0">
                          <a:effectLst/>
                        </a:rPr>
                        <a:t>solutions &amp; services</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34%</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7"/>
                  </a:ext>
                </a:extLst>
              </a:tr>
              <a:tr h="161925">
                <a:tc>
                  <a:txBody>
                    <a:bodyPr/>
                    <a:lstStyle/>
                    <a:p>
                      <a:pPr algn="l" fontAlgn="ctr"/>
                      <a:r>
                        <a:rPr lang="en-US" sz="2000" u="none" strike="noStrike" dirty="0">
                          <a:effectLst/>
                        </a:rPr>
                        <a:t>standards</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4%</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8"/>
                  </a:ext>
                </a:extLst>
              </a:tr>
              <a:tr h="161925">
                <a:tc>
                  <a:txBody>
                    <a:bodyPr/>
                    <a:lstStyle/>
                    <a:p>
                      <a:pPr algn="l" fontAlgn="ctr"/>
                      <a:r>
                        <a:rPr lang="en-US" sz="2000" u="none" strike="noStrike" dirty="0">
                          <a:effectLst/>
                        </a:rPr>
                        <a:t>undeclared</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2%</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9"/>
                  </a:ext>
                </a:extLst>
              </a:tr>
            </a:tbl>
          </a:graphicData>
        </a:graphic>
      </p:graphicFrame>
      <p:sp>
        <p:nvSpPr>
          <p:cNvPr id="7" name="TextBox 6"/>
          <p:cNvSpPr txBox="1"/>
          <p:nvPr/>
        </p:nvSpPr>
        <p:spPr>
          <a:xfrm>
            <a:off x="1411549" y="1666164"/>
            <a:ext cx="2212184" cy="1523494"/>
          </a:xfrm>
          <a:prstGeom prst="rect">
            <a:avLst/>
          </a:prstGeom>
          <a:noFill/>
        </p:spPr>
        <p:txBody>
          <a:bodyPr wrap="square" rtlCol="0">
            <a:spAutoFit/>
          </a:bodyPr>
          <a:lstStyle/>
          <a:p>
            <a:pPr algn="ctr"/>
            <a:r>
              <a:rPr lang="en-US" sz="7500" dirty="0"/>
              <a:t>162*</a:t>
            </a:r>
          </a:p>
          <a:p>
            <a:pPr algn="ctr"/>
            <a:r>
              <a:rPr lang="en-US" dirty="0"/>
              <a:t>members</a:t>
            </a:r>
          </a:p>
        </p:txBody>
      </p:sp>
      <p:sp>
        <p:nvSpPr>
          <p:cNvPr id="8" name="TextBox 7"/>
          <p:cNvSpPr txBox="1"/>
          <p:nvPr/>
        </p:nvSpPr>
        <p:spPr>
          <a:xfrm>
            <a:off x="1043608" y="3647364"/>
            <a:ext cx="2756034" cy="1523494"/>
          </a:xfrm>
          <a:prstGeom prst="rect">
            <a:avLst/>
          </a:prstGeom>
          <a:noFill/>
        </p:spPr>
        <p:txBody>
          <a:bodyPr wrap="square" rtlCol="0">
            <a:spAutoFit/>
          </a:bodyPr>
          <a:lstStyle/>
          <a:p>
            <a:pPr algn="ctr"/>
            <a:r>
              <a:rPr lang="en-US" sz="7500" dirty="0"/>
              <a:t>92</a:t>
            </a:r>
          </a:p>
          <a:p>
            <a:pPr algn="ctr"/>
            <a:r>
              <a:rPr lang="en-US" dirty="0"/>
              <a:t>unique member companies</a:t>
            </a:r>
          </a:p>
        </p:txBody>
      </p:sp>
      <p:sp>
        <p:nvSpPr>
          <p:cNvPr id="9" name="TextBox 8"/>
          <p:cNvSpPr txBox="1"/>
          <p:nvPr/>
        </p:nvSpPr>
        <p:spPr>
          <a:xfrm>
            <a:off x="1600200" y="5929881"/>
            <a:ext cx="2328333" cy="307777"/>
          </a:xfrm>
          <a:prstGeom prst="rect">
            <a:avLst/>
          </a:prstGeom>
          <a:noFill/>
        </p:spPr>
        <p:txBody>
          <a:bodyPr wrap="square" rtlCol="0">
            <a:spAutoFit/>
          </a:bodyPr>
          <a:lstStyle/>
          <a:p>
            <a:r>
              <a:rPr lang="en-US" sz="1400" smtClean="0"/>
              <a:t>* (as </a:t>
            </a:r>
            <a:r>
              <a:rPr lang="en-US" sz="1400"/>
              <a:t>of Sep. 2016)</a:t>
            </a:r>
          </a:p>
        </p:txBody>
      </p:sp>
    </p:spTree>
    <p:extLst>
      <p:ext uri="{BB962C8B-B14F-4D97-AF65-F5344CB8AC3E}">
        <p14:creationId xmlns:p14="http://schemas.microsoft.com/office/powerpoint/2010/main" val="325544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altLang="en-US" dirty="0"/>
              <a:t>How to join and learn more about this Volunteer Community</a:t>
            </a:r>
            <a:endParaRPr lang="en-US" dirty="0"/>
          </a:p>
        </p:txBody>
      </p:sp>
      <p:sp>
        <p:nvSpPr>
          <p:cNvPr id="3" name="Content Placeholder 2"/>
          <p:cNvSpPr>
            <a:spLocks noGrp="1"/>
          </p:cNvSpPr>
          <p:nvPr>
            <p:ph idx="1"/>
          </p:nvPr>
        </p:nvSpPr>
        <p:spPr>
          <a:xfrm>
            <a:off x="457200" y="1524000"/>
            <a:ext cx="8229600" cy="4541838"/>
          </a:xfrm>
        </p:spPr>
        <p:txBody>
          <a:bodyPr/>
          <a:lstStyle/>
          <a:p>
            <a:pPr marL="0" indent="0">
              <a:spcBef>
                <a:spcPts val="1800"/>
              </a:spcBef>
              <a:buFontTx/>
              <a:buNone/>
              <a:defRPr/>
            </a:pPr>
            <a:r>
              <a:rPr lang="en-US" sz="2000" b="1" smtClean="0"/>
              <a:t>Complete </a:t>
            </a:r>
            <a:r>
              <a:rPr lang="en-US" sz="2000" b="1" smtClean="0">
                <a:hlinkClick r:id="rId2"/>
              </a:rPr>
              <a:t>the request form</a:t>
            </a:r>
            <a:r>
              <a:rPr lang="en-US" sz="2000" b="1" smtClean="0"/>
              <a:t> on the</a:t>
            </a:r>
            <a:br>
              <a:rPr lang="en-US" sz="2000" b="1" smtClean="0"/>
            </a:br>
            <a:r>
              <a:rPr lang="en-US" sz="2000" b="1" smtClean="0">
                <a:hlinkClick r:id="rId3"/>
              </a:rPr>
              <a:t>NAFEMS SMSWG </a:t>
            </a:r>
            <a:r>
              <a:rPr lang="en-US" sz="2000" b="1">
                <a:hlinkClick r:id="rId3"/>
              </a:rPr>
              <a:t>website</a:t>
            </a:r>
            <a:r>
              <a:rPr lang="en-US" sz="2000" b="1" smtClean="0"/>
              <a:t>.</a:t>
            </a:r>
            <a:endParaRPr lang="en-US" sz="2000" dirty="0"/>
          </a:p>
          <a:p>
            <a:pPr marL="0" indent="0">
              <a:spcBef>
                <a:spcPts val="1800"/>
              </a:spcBef>
              <a:buFontTx/>
              <a:buNone/>
              <a:defRPr/>
            </a:pPr>
            <a:r>
              <a:rPr lang="en-US" sz="2000" b="1" smtClean="0"/>
              <a:t>Indicate if your organization</a:t>
            </a:r>
            <a:br>
              <a:rPr lang="en-US" sz="2000" b="1" smtClean="0"/>
            </a:br>
            <a:r>
              <a:rPr lang="en-US" sz="2000" b="1" smtClean="0"/>
              <a:t>is a member of NAFEMS and/or</a:t>
            </a:r>
            <a:br>
              <a:rPr lang="en-US" sz="2000" b="1" smtClean="0"/>
            </a:br>
            <a:r>
              <a:rPr lang="en-US" sz="2000" b="1" smtClean="0"/>
              <a:t>you are a member of INCOSE.</a:t>
            </a:r>
          </a:p>
          <a:p>
            <a:pPr marL="0" indent="0">
              <a:spcBef>
                <a:spcPts val="1800"/>
              </a:spcBef>
              <a:buFontTx/>
              <a:buNone/>
              <a:defRPr/>
            </a:pPr>
            <a:r>
              <a:rPr lang="en-US" sz="2000" b="1" smtClean="0"/>
              <a:t>Once signed up, you will receive announcements for</a:t>
            </a:r>
            <a:br>
              <a:rPr lang="en-US" sz="2000" b="1" smtClean="0"/>
            </a:br>
            <a:r>
              <a:rPr lang="en-US" sz="2000" b="1" smtClean="0"/>
              <a:t>upcoming meetings and </a:t>
            </a:r>
            <a:r>
              <a:rPr lang="en-US" sz="2000" b="1" smtClean="0"/>
              <a:t>also have </a:t>
            </a:r>
            <a:r>
              <a:rPr lang="en-US" sz="2000" b="1" smtClean="0"/>
              <a:t>access to the</a:t>
            </a:r>
            <a:br>
              <a:rPr lang="en-US" sz="2000" b="1" smtClean="0"/>
            </a:br>
            <a:r>
              <a:rPr lang="en-US" sz="2000" b="1" smtClean="0">
                <a:hlinkClick r:id="rId4" tooltip="https://sites.google.com/a/nafems.org/smswg/"/>
              </a:rPr>
              <a:t>SMSWG </a:t>
            </a:r>
            <a:r>
              <a:rPr lang="en-US" sz="2000" b="1">
                <a:hlinkClick r:id="rId4" tooltip="https://sites.google.com/a/nafems.org/smswg/"/>
              </a:rPr>
              <a:t>Collaborative </a:t>
            </a:r>
            <a:r>
              <a:rPr lang="en-US" sz="2000" b="1" smtClean="0">
                <a:hlinkClick r:id="rId4" tooltip="https://sites.google.com/a/nafems.org/smswg/"/>
              </a:rPr>
              <a:t>Community</a:t>
            </a:r>
            <a:r>
              <a:rPr lang="en-US" sz="2000" b="1" smtClean="0"/>
              <a:t>.</a:t>
            </a:r>
          </a:p>
          <a:p>
            <a:pPr marL="0" indent="0">
              <a:spcBef>
                <a:spcPts val="1800"/>
              </a:spcBef>
              <a:buFontTx/>
              <a:buNone/>
              <a:defRPr/>
            </a:pPr>
            <a:r>
              <a:rPr lang="en-US" sz="2000" b="1" smtClean="0"/>
              <a:t>The INCOSE MBSE Initiative also maintains </a:t>
            </a:r>
            <a:r>
              <a:rPr lang="en-US" sz="2000" b="1" smtClean="0"/>
              <a:t>an </a:t>
            </a:r>
            <a:r>
              <a:rPr lang="en-US" sz="2000" b="1" smtClean="0">
                <a:hlinkClick r:id="rId5"/>
              </a:rPr>
              <a:t>SMSWG wiki page</a:t>
            </a:r>
            <a:r>
              <a:rPr lang="en-US" sz="2000" b="1" smtClean="0"/>
              <a:t>, </a:t>
            </a:r>
            <a:r>
              <a:rPr lang="en-US" sz="2000" b="1" smtClean="0"/>
              <a:t>with publicly available meeting materials.</a:t>
            </a:r>
            <a:br>
              <a:rPr lang="en-US" sz="2000" b="1" smtClean="0"/>
            </a:br>
            <a:r>
              <a:rPr lang="en-US" sz="2000" b="1" smtClean="0"/>
              <a:t/>
            </a:r>
            <a:br>
              <a:rPr lang="en-US" sz="2000" b="1" smtClean="0"/>
            </a:br>
            <a:r>
              <a:rPr lang="en-US" sz="2000" b="1" smtClean="0"/>
              <a:t>An INCOSE Working Group page for SMSWG is in </a:t>
            </a:r>
            <a:r>
              <a:rPr lang="en-US" sz="2000" b="1" smtClean="0"/>
              <a:t>progress</a:t>
            </a:r>
            <a:r>
              <a:rPr lang="en-US" sz="2000" b="1" smtClean="0"/>
              <a:t>.</a:t>
            </a:r>
            <a:br>
              <a:rPr lang="en-US" sz="2000" b="1" smtClean="0"/>
            </a:br>
            <a:endParaRPr lang="en-US" sz="2000" b="1" dirty="0"/>
          </a:p>
        </p:txBody>
      </p:sp>
      <p:pic>
        <p:nvPicPr>
          <p:cNvPr id="17415" name="Picture 2" descr="https://encrypted-tbn3.gstatic.com/images?q=tbn:ANd9GcSeHraVhKAoHY0pgmjyz5X7Vyvs23rCclVKXfLMMaBy6EBMqdZis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1109809"/>
            <a:ext cx="3143054" cy="235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3735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NAFEMS Website Page</a:t>
            </a:r>
            <a:endParaRPr lang="en-US" dirty="0"/>
          </a:p>
        </p:txBody>
      </p:sp>
      <p:sp>
        <p:nvSpPr>
          <p:cNvPr id="4" name="Slide Number Placeholder 3"/>
          <p:cNvSpPr>
            <a:spLocks noGrp="1"/>
          </p:cNvSpPr>
          <p:nvPr>
            <p:ph type="sldNum" sz="quarter" idx="10"/>
          </p:nvPr>
        </p:nvSpPr>
        <p:spPr/>
        <p:txBody>
          <a:bodyPr/>
          <a:lstStyle/>
          <a:p>
            <a:fld id="{C7B451CD-29C7-46CB-8329-7E881515D6B3}" type="slidenum">
              <a:rPr lang="en-US" altLang="en-US" smtClean="0"/>
              <a:pPr/>
              <a:t>12</a:t>
            </a:fld>
            <a:endParaRPr lang="en-US" altLang="en-US"/>
          </a:p>
        </p:txBody>
      </p:sp>
      <p:sp>
        <p:nvSpPr>
          <p:cNvPr id="5" name="Date Placeholder 4"/>
          <p:cNvSpPr>
            <a:spLocks noGrp="1"/>
          </p:cNvSpPr>
          <p:nvPr>
            <p:ph type="dt" sz="quarter" idx="11"/>
          </p:nvPr>
        </p:nvSpPr>
        <p:spPr/>
        <p:txBody>
          <a:bodyPr/>
          <a:lstStyle/>
          <a:p>
            <a:pPr>
              <a:defRPr/>
            </a:pPr>
            <a:r>
              <a:rPr lang="en-US" altLang="en-US" smtClean="0"/>
              <a:t>2014-08-20</a:t>
            </a:r>
            <a:endParaRPr lang="en-US" altLang="en-US" dirty="0"/>
          </a:p>
        </p:txBody>
      </p:sp>
      <p:sp>
        <p:nvSpPr>
          <p:cNvPr id="6" name="Footer Placeholder 5"/>
          <p:cNvSpPr>
            <a:spLocks noGrp="1"/>
          </p:cNvSpPr>
          <p:nvPr>
            <p:ph type="ftr" sz="quarter" idx="4294967295"/>
          </p:nvPr>
        </p:nvSpPr>
        <p:spPr>
          <a:xfrm>
            <a:off x="3048000" y="6245225"/>
            <a:ext cx="3048000" cy="476250"/>
          </a:xfrm>
          <a:prstGeom prst="rect">
            <a:avLst/>
          </a:prstGeom>
        </p:spPr>
        <p:txBody>
          <a:bodyPr/>
          <a:lstStyle/>
          <a:p>
            <a:pPr>
              <a:defRPr/>
            </a:pPr>
            <a:r>
              <a:rPr lang="en-GB" altLang="en-US" smtClean="0"/>
              <a:t>	Version 6</a:t>
            </a:r>
            <a:endParaRPr lang="en-US" altLang="en-US" dirty="0"/>
          </a:p>
        </p:txBody>
      </p:sp>
      <p:pic>
        <p:nvPicPr>
          <p:cNvPr id="8" name="Picture 7"/>
          <p:cNvPicPr>
            <a:picLocks noChangeAspect="1"/>
          </p:cNvPicPr>
          <p:nvPr/>
        </p:nvPicPr>
        <p:blipFill>
          <a:blip r:embed="rId2"/>
          <a:stretch>
            <a:fillRect/>
          </a:stretch>
        </p:blipFill>
        <p:spPr>
          <a:xfrm>
            <a:off x="990600" y="1492555"/>
            <a:ext cx="7276534" cy="5289245"/>
          </a:xfrm>
          <a:prstGeom prst="rect">
            <a:avLst/>
          </a:prstGeom>
        </p:spPr>
      </p:pic>
      <p:sp>
        <p:nvSpPr>
          <p:cNvPr id="9" name="Title 1"/>
          <p:cNvSpPr txBox="1">
            <a:spLocks/>
          </p:cNvSpPr>
          <p:nvPr/>
        </p:nvSpPr>
        <p:spPr bwMode="auto">
          <a:xfrm>
            <a:off x="838200" y="1113005"/>
            <a:ext cx="7467600" cy="21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CC0000"/>
                </a:solidFill>
                <a:latin typeface="+mj-lt"/>
                <a:ea typeface="+mj-ea"/>
                <a:cs typeface="+mj-cs"/>
              </a:defRPr>
            </a:lvl1pPr>
            <a:lvl2pPr algn="l" rtl="0" eaLnBrk="0" fontAlgn="base" hangingPunct="0">
              <a:spcBef>
                <a:spcPct val="0"/>
              </a:spcBef>
              <a:spcAft>
                <a:spcPct val="0"/>
              </a:spcAft>
              <a:defRPr sz="4000">
                <a:solidFill>
                  <a:srgbClr val="CC0000"/>
                </a:solidFill>
                <a:latin typeface="Arial" charset="0"/>
                <a:cs typeface="Arial" charset="0"/>
              </a:defRPr>
            </a:lvl2pPr>
            <a:lvl3pPr algn="l" rtl="0" eaLnBrk="0" fontAlgn="base" hangingPunct="0">
              <a:spcBef>
                <a:spcPct val="0"/>
              </a:spcBef>
              <a:spcAft>
                <a:spcPct val="0"/>
              </a:spcAft>
              <a:defRPr sz="4000">
                <a:solidFill>
                  <a:srgbClr val="CC0000"/>
                </a:solidFill>
                <a:latin typeface="Arial" charset="0"/>
                <a:cs typeface="Arial" charset="0"/>
              </a:defRPr>
            </a:lvl3pPr>
            <a:lvl4pPr algn="l" rtl="0" eaLnBrk="0" fontAlgn="base" hangingPunct="0">
              <a:spcBef>
                <a:spcPct val="0"/>
              </a:spcBef>
              <a:spcAft>
                <a:spcPct val="0"/>
              </a:spcAft>
              <a:defRPr sz="4000">
                <a:solidFill>
                  <a:srgbClr val="CC0000"/>
                </a:solidFill>
                <a:latin typeface="Arial" charset="0"/>
                <a:cs typeface="Arial" charset="0"/>
              </a:defRPr>
            </a:lvl4pPr>
            <a:lvl5pPr algn="l" rtl="0" eaLnBrk="0" fontAlgn="base" hangingPunct="0">
              <a:spcBef>
                <a:spcPct val="0"/>
              </a:spcBef>
              <a:spcAft>
                <a:spcPct val="0"/>
              </a:spcAft>
              <a:defRPr sz="4000">
                <a:solidFill>
                  <a:srgbClr val="CC0000"/>
                </a:solidFill>
                <a:latin typeface="Arial" charset="0"/>
                <a:cs typeface="Arial" charset="0"/>
              </a:defRPr>
            </a:lvl5pPr>
            <a:lvl6pPr marL="457200" algn="ctr" rtl="0" fontAlgn="base">
              <a:spcBef>
                <a:spcPct val="0"/>
              </a:spcBef>
              <a:spcAft>
                <a:spcPct val="0"/>
              </a:spcAft>
              <a:defRPr sz="4400">
                <a:solidFill>
                  <a:srgbClr val="CC0000"/>
                </a:solidFill>
                <a:latin typeface="Arial" charset="0"/>
                <a:cs typeface="Arial" charset="0"/>
              </a:defRPr>
            </a:lvl6pPr>
            <a:lvl7pPr marL="914400" algn="ctr" rtl="0" fontAlgn="base">
              <a:spcBef>
                <a:spcPct val="0"/>
              </a:spcBef>
              <a:spcAft>
                <a:spcPct val="0"/>
              </a:spcAft>
              <a:defRPr sz="4400">
                <a:solidFill>
                  <a:srgbClr val="CC0000"/>
                </a:solidFill>
                <a:latin typeface="Arial" charset="0"/>
                <a:cs typeface="Arial" charset="0"/>
              </a:defRPr>
            </a:lvl7pPr>
            <a:lvl8pPr marL="1371600" algn="ctr" rtl="0" fontAlgn="base">
              <a:spcBef>
                <a:spcPct val="0"/>
              </a:spcBef>
              <a:spcAft>
                <a:spcPct val="0"/>
              </a:spcAft>
              <a:defRPr sz="4400">
                <a:solidFill>
                  <a:srgbClr val="CC0000"/>
                </a:solidFill>
                <a:latin typeface="Arial" charset="0"/>
                <a:cs typeface="Arial" charset="0"/>
              </a:defRPr>
            </a:lvl8pPr>
            <a:lvl9pPr marL="1828800" algn="ctr" rtl="0" fontAlgn="base">
              <a:spcBef>
                <a:spcPct val="0"/>
              </a:spcBef>
              <a:spcAft>
                <a:spcPct val="0"/>
              </a:spcAft>
              <a:defRPr sz="4400">
                <a:solidFill>
                  <a:srgbClr val="CC0000"/>
                </a:solidFill>
                <a:latin typeface="Arial" charset="0"/>
                <a:cs typeface="Arial" charset="0"/>
              </a:defRPr>
            </a:lvl9pPr>
          </a:lstStyle>
          <a:p>
            <a:r>
              <a:rPr lang="en-US" sz="1600" kern="0" dirty="0"/>
              <a:t>https://</a:t>
            </a:r>
            <a:r>
              <a:rPr lang="en-US" sz="1600" kern="0" dirty="0" err="1"/>
              <a:t>www.nafems.org</a:t>
            </a:r>
            <a:r>
              <a:rPr lang="en-US" sz="1600" kern="0" dirty="0"/>
              <a:t>/about/technical-working-groups/</a:t>
            </a:r>
            <a:r>
              <a:rPr lang="en-US" sz="1600" kern="0" dirty="0" err="1"/>
              <a:t>systems_modeling</a:t>
            </a:r>
            <a:r>
              <a:rPr lang="en-US" sz="1600" kern="0" dirty="0"/>
              <a:t>/</a:t>
            </a:r>
          </a:p>
        </p:txBody>
      </p:sp>
    </p:spTree>
    <p:extLst>
      <p:ext uri="{BB962C8B-B14F-4D97-AF65-F5344CB8AC3E}">
        <p14:creationId xmlns:p14="http://schemas.microsoft.com/office/powerpoint/2010/main" val="3644138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NAFEMS Members-Only Site</a:t>
            </a:r>
            <a:endParaRPr lang="en-US" dirty="0"/>
          </a:p>
        </p:txBody>
      </p:sp>
      <p:sp>
        <p:nvSpPr>
          <p:cNvPr id="4" name="Slide Number Placeholder 3"/>
          <p:cNvSpPr>
            <a:spLocks noGrp="1"/>
          </p:cNvSpPr>
          <p:nvPr>
            <p:ph type="sldNum" sz="quarter" idx="10"/>
          </p:nvPr>
        </p:nvSpPr>
        <p:spPr/>
        <p:txBody>
          <a:bodyPr/>
          <a:lstStyle/>
          <a:p>
            <a:fld id="{C7B451CD-29C7-46CB-8329-7E881515D6B3}" type="slidenum">
              <a:rPr lang="en-US" altLang="en-US" smtClean="0"/>
              <a:pPr/>
              <a:t>13</a:t>
            </a:fld>
            <a:endParaRPr lang="en-US" altLang="en-US"/>
          </a:p>
        </p:txBody>
      </p:sp>
      <p:sp>
        <p:nvSpPr>
          <p:cNvPr id="9" name="Title 1"/>
          <p:cNvSpPr txBox="1">
            <a:spLocks/>
          </p:cNvSpPr>
          <p:nvPr/>
        </p:nvSpPr>
        <p:spPr bwMode="auto">
          <a:xfrm>
            <a:off x="838200" y="1113005"/>
            <a:ext cx="7467600" cy="21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CC0000"/>
                </a:solidFill>
                <a:latin typeface="+mj-lt"/>
                <a:ea typeface="+mj-ea"/>
                <a:cs typeface="+mj-cs"/>
              </a:defRPr>
            </a:lvl1pPr>
            <a:lvl2pPr algn="l" rtl="0" eaLnBrk="0" fontAlgn="base" hangingPunct="0">
              <a:spcBef>
                <a:spcPct val="0"/>
              </a:spcBef>
              <a:spcAft>
                <a:spcPct val="0"/>
              </a:spcAft>
              <a:defRPr sz="4000">
                <a:solidFill>
                  <a:srgbClr val="CC0000"/>
                </a:solidFill>
                <a:latin typeface="Arial" charset="0"/>
                <a:cs typeface="Arial" charset="0"/>
              </a:defRPr>
            </a:lvl2pPr>
            <a:lvl3pPr algn="l" rtl="0" eaLnBrk="0" fontAlgn="base" hangingPunct="0">
              <a:spcBef>
                <a:spcPct val="0"/>
              </a:spcBef>
              <a:spcAft>
                <a:spcPct val="0"/>
              </a:spcAft>
              <a:defRPr sz="4000">
                <a:solidFill>
                  <a:srgbClr val="CC0000"/>
                </a:solidFill>
                <a:latin typeface="Arial" charset="0"/>
                <a:cs typeface="Arial" charset="0"/>
              </a:defRPr>
            </a:lvl3pPr>
            <a:lvl4pPr algn="l" rtl="0" eaLnBrk="0" fontAlgn="base" hangingPunct="0">
              <a:spcBef>
                <a:spcPct val="0"/>
              </a:spcBef>
              <a:spcAft>
                <a:spcPct val="0"/>
              </a:spcAft>
              <a:defRPr sz="4000">
                <a:solidFill>
                  <a:srgbClr val="CC0000"/>
                </a:solidFill>
                <a:latin typeface="Arial" charset="0"/>
                <a:cs typeface="Arial" charset="0"/>
              </a:defRPr>
            </a:lvl4pPr>
            <a:lvl5pPr algn="l" rtl="0" eaLnBrk="0" fontAlgn="base" hangingPunct="0">
              <a:spcBef>
                <a:spcPct val="0"/>
              </a:spcBef>
              <a:spcAft>
                <a:spcPct val="0"/>
              </a:spcAft>
              <a:defRPr sz="4000">
                <a:solidFill>
                  <a:srgbClr val="CC0000"/>
                </a:solidFill>
                <a:latin typeface="Arial" charset="0"/>
                <a:cs typeface="Arial" charset="0"/>
              </a:defRPr>
            </a:lvl5pPr>
            <a:lvl6pPr marL="457200" algn="ctr" rtl="0" fontAlgn="base">
              <a:spcBef>
                <a:spcPct val="0"/>
              </a:spcBef>
              <a:spcAft>
                <a:spcPct val="0"/>
              </a:spcAft>
              <a:defRPr sz="4400">
                <a:solidFill>
                  <a:srgbClr val="CC0000"/>
                </a:solidFill>
                <a:latin typeface="Arial" charset="0"/>
                <a:cs typeface="Arial" charset="0"/>
              </a:defRPr>
            </a:lvl6pPr>
            <a:lvl7pPr marL="914400" algn="ctr" rtl="0" fontAlgn="base">
              <a:spcBef>
                <a:spcPct val="0"/>
              </a:spcBef>
              <a:spcAft>
                <a:spcPct val="0"/>
              </a:spcAft>
              <a:defRPr sz="4400">
                <a:solidFill>
                  <a:srgbClr val="CC0000"/>
                </a:solidFill>
                <a:latin typeface="Arial" charset="0"/>
                <a:cs typeface="Arial" charset="0"/>
              </a:defRPr>
            </a:lvl7pPr>
            <a:lvl8pPr marL="1371600" algn="ctr" rtl="0" fontAlgn="base">
              <a:spcBef>
                <a:spcPct val="0"/>
              </a:spcBef>
              <a:spcAft>
                <a:spcPct val="0"/>
              </a:spcAft>
              <a:defRPr sz="4400">
                <a:solidFill>
                  <a:srgbClr val="CC0000"/>
                </a:solidFill>
                <a:latin typeface="Arial" charset="0"/>
                <a:cs typeface="Arial" charset="0"/>
              </a:defRPr>
            </a:lvl8pPr>
            <a:lvl9pPr marL="1828800" algn="ctr" rtl="0" fontAlgn="base">
              <a:spcBef>
                <a:spcPct val="0"/>
              </a:spcBef>
              <a:spcAft>
                <a:spcPct val="0"/>
              </a:spcAft>
              <a:defRPr sz="4400">
                <a:solidFill>
                  <a:srgbClr val="CC0000"/>
                </a:solidFill>
                <a:latin typeface="Arial" charset="0"/>
                <a:cs typeface="Arial" charset="0"/>
              </a:defRPr>
            </a:lvl9pPr>
          </a:lstStyle>
          <a:p>
            <a:r>
              <a:rPr lang="en-US" sz="1600" kern="0" dirty="0"/>
              <a:t>https://</a:t>
            </a:r>
            <a:r>
              <a:rPr lang="en-US" sz="1600" kern="0" dirty="0" err="1"/>
              <a:t>sites.google.com</a:t>
            </a:r>
            <a:r>
              <a:rPr lang="en-US" sz="1600" kern="0" dirty="0"/>
              <a:t>/a/</a:t>
            </a:r>
            <a:r>
              <a:rPr lang="en-US" sz="1600" kern="0" dirty="0" err="1"/>
              <a:t>nafems.org</a:t>
            </a:r>
            <a:r>
              <a:rPr lang="en-US" sz="1600" kern="0" dirty="0"/>
              <a:t>/</a:t>
            </a:r>
            <a:r>
              <a:rPr lang="en-US" sz="1600" kern="0" dirty="0" err="1"/>
              <a:t>smswg</a:t>
            </a:r>
            <a:r>
              <a:rPr lang="en-US" sz="1600" kern="0" dirty="0"/>
              <a:t>/</a:t>
            </a:r>
          </a:p>
        </p:txBody>
      </p:sp>
      <p:pic>
        <p:nvPicPr>
          <p:cNvPr id="7" name="Picture 6"/>
          <p:cNvPicPr>
            <a:picLocks noChangeAspect="1"/>
          </p:cNvPicPr>
          <p:nvPr/>
        </p:nvPicPr>
        <p:blipFill>
          <a:blip r:embed="rId2"/>
          <a:stretch>
            <a:fillRect/>
          </a:stretch>
        </p:blipFill>
        <p:spPr>
          <a:xfrm>
            <a:off x="495876" y="1621297"/>
            <a:ext cx="8343324" cy="4550903"/>
          </a:xfrm>
          <a:prstGeom prst="rect">
            <a:avLst/>
          </a:prstGeom>
        </p:spPr>
      </p:pic>
    </p:spTree>
    <p:extLst>
      <p:ext uri="{BB962C8B-B14F-4D97-AF65-F5344CB8AC3E}">
        <p14:creationId xmlns:p14="http://schemas.microsoft.com/office/powerpoint/2010/main" val="2706097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INCOSE</a:t>
            </a:r>
            <a:r>
              <a:rPr lang="en-US" dirty="0" smtClean="0"/>
              <a:t> </a:t>
            </a:r>
            <a:r>
              <a:rPr lang="en-US" dirty="0" err="1" smtClean="0"/>
              <a:t>MBSE</a:t>
            </a:r>
            <a:r>
              <a:rPr lang="en-US" dirty="0" smtClean="0"/>
              <a:t> Wiki Page</a:t>
            </a:r>
            <a:endParaRPr lang="en-US" dirty="0"/>
          </a:p>
        </p:txBody>
      </p:sp>
      <p:sp>
        <p:nvSpPr>
          <p:cNvPr id="4" name="Slide Number Placeholder 3"/>
          <p:cNvSpPr>
            <a:spLocks noGrp="1"/>
          </p:cNvSpPr>
          <p:nvPr>
            <p:ph type="sldNum" sz="quarter" idx="10"/>
          </p:nvPr>
        </p:nvSpPr>
        <p:spPr/>
        <p:txBody>
          <a:bodyPr/>
          <a:lstStyle/>
          <a:p>
            <a:fld id="{C7B451CD-29C7-46CB-8329-7E881515D6B3}" type="slidenum">
              <a:rPr lang="en-US" altLang="en-US" smtClean="0"/>
              <a:pPr/>
              <a:t>14</a:t>
            </a:fld>
            <a:endParaRPr lang="en-US" altLang="en-US"/>
          </a:p>
        </p:txBody>
      </p:sp>
      <p:sp>
        <p:nvSpPr>
          <p:cNvPr id="7" name="Title 1"/>
          <p:cNvSpPr txBox="1">
            <a:spLocks/>
          </p:cNvSpPr>
          <p:nvPr/>
        </p:nvSpPr>
        <p:spPr bwMode="auto">
          <a:xfrm>
            <a:off x="838200" y="1146491"/>
            <a:ext cx="6096000" cy="183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CC0000"/>
                </a:solidFill>
                <a:latin typeface="+mj-lt"/>
                <a:ea typeface="+mj-ea"/>
                <a:cs typeface="+mj-cs"/>
              </a:defRPr>
            </a:lvl1pPr>
            <a:lvl2pPr algn="l" rtl="0" eaLnBrk="0" fontAlgn="base" hangingPunct="0">
              <a:spcBef>
                <a:spcPct val="0"/>
              </a:spcBef>
              <a:spcAft>
                <a:spcPct val="0"/>
              </a:spcAft>
              <a:defRPr sz="4000">
                <a:solidFill>
                  <a:srgbClr val="CC0000"/>
                </a:solidFill>
                <a:latin typeface="Arial" charset="0"/>
                <a:cs typeface="Arial" charset="0"/>
              </a:defRPr>
            </a:lvl2pPr>
            <a:lvl3pPr algn="l" rtl="0" eaLnBrk="0" fontAlgn="base" hangingPunct="0">
              <a:spcBef>
                <a:spcPct val="0"/>
              </a:spcBef>
              <a:spcAft>
                <a:spcPct val="0"/>
              </a:spcAft>
              <a:defRPr sz="4000">
                <a:solidFill>
                  <a:srgbClr val="CC0000"/>
                </a:solidFill>
                <a:latin typeface="Arial" charset="0"/>
                <a:cs typeface="Arial" charset="0"/>
              </a:defRPr>
            </a:lvl3pPr>
            <a:lvl4pPr algn="l" rtl="0" eaLnBrk="0" fontAlgn="base" hangingPunct="0">
              <a:spcBef>
                <a:spcPct val="0"/>
              </a:spcBef>
              <a:spcAft>
                <a:spcPct val="0"/>
              </a:spcAft>
              <a:defRPr sz="4000">
                <a:solidFill>
                  <a:srgbClr val="CC0000"/>
                </a:solidFill>
                <a:latin typeface="Arial" charset="0"/>
                <a:cs typeface="Arial" charset="0"/>
              </a:defRPr>
            </a:lvl4pPr>
            <a:lvl5pPr algn="l" rtl="0" eaLnBrk="0" fontAlgn="base" hangingPunct="0">
              <a:spcBef>
                <a:spcPct val="0"/>
              </a:spcBef>
              <a:spcAft>
                <a:spcPct val="0"/>
              </a:spcAft>
              <a:defRPr sz="4000">
                <a:solidFill>
                  <a:srgbClr val="CC0000"/>
                </a:solidFill>
                <a:latin typeface="Arial" charset="0"/>
                <a:cs typeface="Arial" charset="0"/>
              </a:defRPr>
            </a:lvl5pPr>
            <a:lvl6pPr marL="457200" algn="ctr" rtl="0" fontAlgn="base">
              <a:spcBef>
                <a:spcPct val="0"/>
              </a:spcBef>
              <a:spcAft>
                <a:spcPct val="0"/>
              </a:spcAft>
              <a:defRPr sz="4400">
                <a:solidFill>
                  <a:srgbClr val="CC0000"/>
                </a:solidFill>
                <a:latin typeface="Arial" charset="0"/>
                <a:cs typeface="Arial" charset="0"/>
              </a:defRPr>
            </a:lvl6pPr>
            <a:lvl7pPr marL="914400" algn="ctr" rtl="0" fontAlgn="base">
              <a:spcBef>
                <a:spcPct val="0"/>
              </a:spcBef>
              <a:spcAft>
                <a:spcPct val="0"/>
              </a:spcAft>
              <a:defRPr sz="4400">
                <a:solidFill>
                  <a:srgbClr val="CC0000"/>
                </a:solidFill>
                <a:latin typeface="Arial" charset="0"/>
                <a:cs typeface="Arial" charset="0"/>
              </a:defRPr>
            </a:lvl7pPr>
            <a:lvl8pPr marL="1371600" algn="ctr" rtl="0" fontAlgn="base">
              <a:spcBef>
                <a:spcPct val="0"/>
              </a:spcBef>
              <a:spcAft>
                <a:spcPct val="0"/>
              </a:spcAft>
              <a:defRPr sz="4400">
                <a:solidFill>
                  <a:srgbClr val="CC0000"/>
                </a:solidFill>
                <a:latin typeface="Arial" charset="0"/>
                <a:cs typeface="Arial" charset="0"/>
              </a:defRPr>
            </a:lvl8pPr>
            <a:lvl9pPr marL="1828800" algn="ctr" rtl="0" fontAlgn="base">
              <a:spcBef>
                <a:spcPct val="0"/>
              </a:spcBef>
              <a:spcAft>
                <a:spcPct val="0"/>
              </a:spcAft>
              <a:defRPr sz="4400">
                <a:solidFill>
                  <a:srgbClr val="CC0000"/>
                </a:solidFill>
                <a:latin typeface="Arial" charset="0"/>
                <a:cs typeface="Arial" charset="0"/>
              </a:defRPr>
            </a:lvl9pPr>
          </a:lstStyle>
          <a:p>
            <a:r>
              <a:rPr lang="en-US" sz="1600" kern="0" dirty="0"/>
              <a:t>http://</a:t>
            </a:r>
            <a:r>
              <a:rPr lang="en-US" sz="1600" kern="0" dirty="0" err="1"/>
              <a:t>wiki.omg.org</a:t>
            </a:r>
            <a:r>
              <a:rPr lang="en-US" sz="1600" kern="0" dirty="0"/>
              <a:t>/</a:t>
            </a:r>
            <a:r>
              <a:rPr lang="en-US" sz="1600" kern="0" dirty="0" err="1"/>
              <a:t>MBSE</a:t>
            </a:r>
            <a:r>
              <a:rPr lang="en-US" sz="1600" kern="0" dirty="0"/>
              <a:t>/</a:t>
            </a:r>
            <a:r>
              <a:rPr lang="en-US" sz="1600" kern="0" dirty="0" err="1"/>
              <a:t>doku.php?id</a:t>
            </a:r>
            <a:r>
              <a:rPr lang="en-US" sz="1600" kern="0" dirty="0"/>
              <a:t>=</a:t>
            </a:r>
            <a:r>
              <a:rPr lang="en-US" sz="1600" kern="0" dirty="0" err="1"/>
              <a:t>mbse:smswg</a:t>
            </a:r>
            <a:endParaRPr lang="en-US" sz="1600" kern="0" dirty="0"/>
          </a:p>
        </p:txBody>
      </p:sp>
      <p:pic>
        <p:nvPicPr>
          <p:cNvPr id="9" name="Picture 8"/>
          <p:cNvPicPr>
            <a:picLocks noChangeAspect="1"/>
          </p:cNvPicPr>
          <p:nvPr/>
        </p:nvPicPr>
        <p:blipFill>
          <a:blip r:embed="rId2"/>
          <a:stretch>
            <a:fillRect/>
          </a:stretch>
        </p:blipFill>
        <p:spPr>
          <a:xfrm>
            <a:off x="381000" y="1660841"/>
            <a:ext cx="8209819" cy="4358959"/>
          </a:xfrm>
          <a:prstGeom prst="rect">
            <a:avLst/>
          </a:prstGeom>
        </p:spPr>
      </p:pic>
    </p:spTree>
    <p:extLst>
      <p:ext uri="{BB962C8B-B14F-4D97-AF65-F5344CB8AC3E}">
        <p14:creationId xmlns:p14="http://schemas.microsoft.com/office/powerpoint/2010/main" val="2486790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2017 Activities</a:t>
            </a:r>
            <a:endParaRPr lang="en-US"/>
          </a:p>
        </p:txBody>
      </p:sp>
      <p:sp>
        <p:nvSpPr>
          <p:cNvPr id="3" name="Content Placeholder 2"/>
          <p:cNvSpPr>
            <a:spLocks noGrp="1"/>
          </p:cNvSpPr>
          <p:nvPr>
            <p:ph idx="1"/>
          </p:nvPr>
        </p:nvSpPr>
        <p:spPr>
          <a:xfrm>
            <a:off x="457200" y="1341437"/>
            <a:ext cx="8229600" cy="4525963"/>
          </a:xfrm>
        </p:spPr>
        <p:txBody>
          <a:bodyPr/>
          <a:lstStyle/>
          <a:p>
            <a:r>
              <a:rPr lang="en-US" sz="2000"/>
              <a:t>Half-day meeting at INCOSE IW 2017 (</a:t>
            </a:r>
            <a:r>
              <a:rPr lang="en-US" sz="2000" smtClean="0"/>
              <a:t>January)</a:t>
            </a:r>
            <a:endParaRPr lang="en-US" sz="2000"/>
          </a:p>
          <a:p>
            <a:pPr lvl="1"/>
            <a:r>
              <a:rPr lang="en-US" sz="1800"/>
              <a:t>Results of Member Survey</a:t>
            </a:r>
          </a:p>
          <a:p>
            <a:pPr lvl="1"/>
            <a:r>
              <a:rPr lang="en-US" sz="1800"/>
              <a:t>Presentations and Panel on Emerging Standards for SMSWG</a:t>
            </a:r>
          </a:p>
          <a:p>
            <a:pPr>
              <a:spcBef>
                <a:spcPts val="1200"/>
              </a:spcBef>
            </a:pPr>
            <a:r>
              <a:rPr lang="en-US" sz="2000" smtClean="0"/>
              <a:t>Presentations and Panel on OSLC (May 2017, Online)</a:t>
            </a:r>
            <a:endParaRPr lang="en-US" sz="2000"/>
          </a:p>
          <a:p>
            <a:pPr>
              <a:spcBef>
                <a:spcPts val="1200"/>
              </a:spcBef>
            </a:pPr>
            <a:r>
              <a:rPr lang="en-US" sz="2000" smtClean="0"/>
              <a:t>Activities at biannual NAFEMS World Congress (June 2017)</a:t>
            </a:r>
          </a:p>
          <a:p>
            <a:pPr lvl="1"/>
            <a:r>
              <a:rPr lang="en-US" sz="1800"/>
              <a:t>Systems Modeling Papers</a:t>
            </a:r>
          </a:p>
          <a:p>
            <a:pPr lvl="1"/>
            <a:r>
              <a:rPr lang="en-US" sz="1800" smtClean="0"/>
              <a:t>Overview of SMSWG</a:t>
            </a:r>
          </a:p>
          <a:p>
            <a:pPr>
              <a:spcBef>
                <a:spcPts val="1200"/>
              </a:spcBef>
            </a:pPr>
            <a:r>
              <a:rPr lang="en-US" sz="2000" smtClean="0"/>
              <a:t>Update to Terms and Definitions on SMSWG Website</a:t>
            </a:r>
          </a:p>
          <a:p>
            <a:pPr>
              <a:spcBef>
                <a:spcPts val="1200"/>
              </a:spcBef>
            </a:pPr>
            <a:r>
              <a:rPr lang="en-US" sz="2000"/>
              <a:t>Initial two products of SMSWG, in the form of 3-4 page “What Is?” flyers published as a series by NAFEMS</a:t>
            </a:r>
          </a:p>
          <a:p>
            <a:pPr lvl="1"/>
            <a:r>
              <a:rPr lang="en-US" sz="1800"/>
              <a:t>What is Functional Mockup Interface (FMI)?</a:t>
            </a:r>
          </a:p>
          <a:p>
            <a:pPr lvl="1"/>
            <a:r>
              <a:rPr lang="en-US" sz="1800"/>
              <a:t>What is Systems Modeling and Simulation?</a:t>
            </a:r>
            <a:endParaRPr lang="en-US" sz="1800"/>
          </a:p>
          <a:p>
            <a:pPr marL="0" indent="0">
              <a:buNone/>
            </a:pPr>
            <a:endParaRPr lang="en-US" sz="1800"/>
          </a:p>
        </p:txBody>
      </p:sp>
      <p:sp>
        <p:nvSpPr>
          <p:cNvPr id="4" name="Slide Number Placeholder 3"/>
          <p:cNvSpPr>
            <a:spLocks noGrp="1"/>
          </p:cNvSpPr>
          <p:nvPr>
            <p:ph type="sldNum" sz="quarter" idx="10"/>
          </p:nvPr>
        </p:nvSpPr>
        <p:spPr/>
        <p:txBody>
          <a:bodyPr/>
          <a:lstStyle/>
          <a:p>
            <a:fld id="{C7B451CD-29C7-46CB-8329-7E881515D6B3}" type="slidenum">
              <a:rPr lang="en-US" altLang="en-US" smtClean="0"/>
              <a:pPr/>
              <a:t>15</a:t>
            </a:fld>
            <a:endParaRPr lang="en-US" altLang="en-US"/>
          </a:p>
        </p:txBody>
      </p:sp>
      <p:sp>
        <p:nvSpPr>
          <p:cNvPr id="5" name="Date Placeholder 4"/>
          <p:cNvSpPr>
            <a:spLocks noGrp="1"/>
          </p:cNvSpPr>
          <p:nvPr>
            <p:ph type="dt" sz="quarter" idx="11"/>
          </p:nvPr>
        </p:nvSpPr>
        <p:spPr/>
        <p:txBody>
          <a:bodyPr/>
          <a:lstStyle/>
          <a:p>
            <a:pPr>
              <a:defRPr/>
            </a:pPr>
            <a:r>
              <a:rPr lang="en-US" altLang="en-US" smtClean="0"/>
              <a:t>2014-08-20</a:t>
            </a:r>
            <a:endParaRPr lang="en-US" altLang="en-US" dirty="0"/>
          </a:p>
        </p:txBody>
      </p:sp>
      <p:sp>
        <p:nvSpPr>
          <p:cNvPr id="6" name="Footer Placeholder 5"/>
          <p:cNvSpPr>
            <a:spLocks noGrp="1"/>
          </p:cNvSpPr>
          <p:nvPr>
            <p:ph type="ftr" sz="quarter" idx="4294967295"/>
          </p:nvPr>
        </p:nvSpPr>
        <p:spPr>
          <a:xfrm>
            <a:off x="3048000" y="6245225"/>
            <a:ext cx="3048000" cy="476250"/>
          </a:xfrm>
          <a:prstGeom prst="rect">
            <a:avLst/>
          </a:prstGeom>
        </p:spPr>
        <p:txBody>
          <a:bodyPr/>
          <a:lstStyle/>
          <a:p>
            <a:pPr>
              <a:defRPr/>
            </a:pPr>
            <a:r>
              <a:rPr lang="en-GB" altLang="en-US" smtClean="0"/>
              <a:t>	Version 6</a:t>
            </a:r>
            <a:endParaRPr lang="en-US" altLang="en-US" dirty="0"/>
          </a:p>
        </p:txBody>
      </p:sp>
    </p:spTree>
    <p:extLst>
      <p:ext uri="{BB962C8B-B14F-4D97-AF65-F5344CB8AC3E}">
        <p14:creationId xmlns:p14="http://schemas.microsoft.com/office/powerpoint/2010/main" val="2272607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065" y="2960341"/>
            <a:ext cx="7536152" cy="2443688"/>
          </a:xfrm>
        </p:spPr>
        <p:txBody>
          <a:bodyPr>
            <a:normAutofit/>
          </a:bodyPr>
          <a:lstStyle/>
          <a:p>
            <a:r>
              <a:rPr lang="en-GB" sz="2400" dirty="0">
                <a:solidFill>
                  <a:srgbClr val="FF0000"/>
                </a:solidFill>
              </a:rPr>
              <a:t>NAFEMS &amp; INCOSE joint working group</a:t>
            </a:r>
            <a:br>
              <a:rPr lang="en-GB" sz="2400" dirty="0">
                <a:solidFill>
                  <a:srgbClr val="FF0000"/>
                </a:solidFill>
              </a:rPr>
            </a:br>
            <a:r>
              <a:rPr lang="en-GB" sz="2400" dirty="0">
                <a:solidFill>
                  <a:srgbClr val="FF0000"/>
                </a:solidFill>
              </a:rPr>
              <a:t>System Modeling and Simulation Working Group</a:t>
            </a:r>
            <a:br>
              <a:rPr lang="en-GB" sz="2400" dirty="0">
                <a:solidFill>
                  <a:srgbClr val="FF0000"/>
                </a:solidFill>
              </a:rPr>
            </a:br>
            <a:r>
              <a:rPr lang="en-GB" sz="2400" dirty="0">
                <a:solidFill>
                  <a:srgbClr val="FF0000"/>
                </a:solidFill>
              </a:rPr>
              <a:t>(SMSWG)</a:t>
            </a:r>
            <a:r>
              <a:rPr lang="en-GB" dirty="0">
                <a:solidFill>
                  <a:srgbClr val="FF0000"/>
                </a:solidFill>
              </a:rPr>
              <a:t/>
            </a:r>
            <a:br>
              <a:rPr lang="en-GB" dirty="0">
                <a:solidFill>
                  <a:srgbClr val="FF0000"/>
                </a:solidFill>
              </a:rPr>
            </a:br>
            <a:endParaRPr lang="en-GB" dirty="0">
              <a:solidFill>
                <a:schemeClr val="tx1">
                  <a:lumMod val="50000"/>
                  <a:lumOff val="50000"/>
                </a:schemeClr>
              </a:solidFill>
            </a:endParaRPr>
          </a:p>
        </p:txBody>
      </p:sp>
      <p:sp>
        <p:nvSpPr>
          <p:cNvPr id="3" name="Title 1"/>
          <p:cNvSpPr txBox="1">
            <a:spLocks/>
          </p:cNvSpPr>
          <p:nvPr/>
        </p:nvSpPr>
        <p:spPr>
          <a:xfrm>
            <a:off x="1124525" y="3434960"/>
            <a:ext cx="6517246" cy="244368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bg1"/>
                </a:solidFill>
                <a:latin typeface="Franklin Gothic Book" pitchFamily="34" charset="0"/>
                <a:ea typeface="+mj-ea"/>
                <a:cs typeface="+mj-cs"/>
              </a:defRPr>
            </a:lvl1pPr>
          </a:lstStyle>
          <a:p>
            <a:pPr algn="r" fontAlgn="auto">
              <a:spcAft>
                <a:spcPts val="0"/>
              </a:spcAft>
            </a:pPr>
            <a:r>
              <a:rPr lang="en-GB" dirty="0">
                <a:solidFill>
                  <a:srgbClr val="FF0000"/>
                </a:solidFill>
              </a:rPr>
              <a:t/>
            </a:r>
            <a:br>
              <a:rPr lang="en-GB" dirty="0">
                <a:solidFill>
                  <a:srgbClr val="FF0000"/>
                </a:solidFill>
              </a:rPr>
            </a:br>
            <a:r>
              <a:rPr lang="en-GB" sz="2200" dirty="0">
                <a:solidFill>
                  <a:prstClr val="black">
                    <a:lumMod val="50000"/>
                    <a:lumOff val="50000"/>
                  </a:prstClr>
                </a:solidFill>
              </a:rPr>
              <a:t>Q2 2017</a:t>
            </a:r>
            <a:endParaRPr lang="en-GB" dirty="0">
              <a:solidFill>
                <a:prstClr val="black">
                  <a:lumMod val="50000"/>
                  <a:lumOff val="50000"/>
                </a:prstClr>
              </a:solidFill>
            </a:endParaRPr>
          </a:p>
        </p:txBody>
      </p:sp>
      <p:sp>
        <p:nvSpPr>
          <p:cNvPr id="4" name="TextBox 3"/>
          <p:cNvSpPr txBox="1"/>
          <p:nvPr/>
        </p:nvSpPr>
        <p:spPr>
          <a:xfrm>
            <a:off x="152400" y="76200"/>
            <a:ext cx="4800600" cy="584775"/>
          </a:xfrm>
          <a:prstGeom prst="rect">
            <a:avLst/>
          </a:prstGeom>
          <a:noFill/>
        </p:spPr>
        <p:txBody>
          <a:bodyPr wrap="square" rtlCol="0">
            <a:spAutoFit/>
          </a:bodyPr>
          <a:lstStyle/>
          <a:p>
            <a:r>
              <a:rPr lang="en-US" sz="1600" i="1" smtClean="0"/>
              <a:t>(From NAFEMS World Congress 2017,</a:t>
            </a:r>
            <a:br>
              <a:rPr lang="en-US" sz="1600" i="1" smtClean="0"/>
            </a:br>
            <a:r>
              <a:rPr lang="en-US" sz="1600" i="1" smtClean="0"/>
              <a:t>June 11-14, Stockholm, Sweden)</a:t>
            </a:r>
            <a:endParaRPr lang="en-US" sz="1600" i="1"/>
          </a:p>
        </p:txBody>
      </p:sp>
    </p:spTree>
    <p:extLst>
      <p:ext uri="{BB962C8B-B14F-4D97-AF65-F5344CB8AC3E}">
        <p14:creationId xmlns:p14="http://schemas.microsoft.com/office/powerpoint/2010/main" val="2128328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081472" y="849630"/>
            <a:ext cx="4270022" cy="857250"/>
          </a:xfrm>
        </p:spPr>
        <p:txBody>
          <a:bodyPr/>
          <a:lstStyle/>
          <a:p>
            <a:r>
              <a:rPr lang="en-GB" altLang="en-US" sz="2700" dirty="0"/>
              <a:t>Roadmap: 	High Level*</a:t>
            </a:r>
            <a:endParaRPr lang="en-US" altLang="en-US" sz="2700" dirty="0"/>
          </a:p>
        </p:txBody>
      </p:sp>
      <p:sp>
        <p:nvSpPr>
          <p:cNvPr id="3" name="Content Placeholder 2"/>
          <p:cNvSpPr>
            <a:spLocks noGrp="1"/>
          </p:cNvSpPr>
          <p:nvPr>
            <p:ph idx="1"/>
          </p:nvPr>
        </p:nvSpPr>
        <p:spPr>
          <a:xfrm>
            <a:off x="1714500" y="5704188"/>
            <a:ext cx="5372100" cy="182263"/>
          </a:xfrm>
        </p:spPr>
        <p:txBody>
          <a:bodyPr>
            <a:normAutofit fontScale="92500" lnSpcReduction="20000"/>
          </a:bodyPr>
          <a:lstStyle/>
          <a:p>
            <a:pPr marL="0" indent="0">
              <a:buNone/>
              <a:defRPr/>
            </a:pPr>
            <a:r>
              <a:rPr lang="en-US" altLang="en-US" sz="750" i="1" dirty="0"/>
              <a:t>* Details are being developed and will find its way here through SMSWG meetings, contributions of members, consulting, etc.</a:t>
            </a:r>
          </a:p>
        </p:txBody>
      </p:sp>
      <p:sp>
        <p:nvSpPr>
          <p:cNvPr id="2" name="Right Arrow 1"/>
          <p:cNvSpPr/>
          <p:nvPr/>
        </p:nvSpPr>
        <p:spPr>
          <a:xfrm rot="20348484">
            <a:off x="83422" y="2994933"/>
            <a:ext cx="8864735" cy="323990"/>
          </a:xfrm>
          <a:prstGeom prst="rightArrow">
            <a:avLst/>
          </a:prstGeom>
          <a:gradFill flip="none" rotWithShape="1">
            <a:gsLst>
              <a:gs pos="0">
                <a:srgbClr val="C1D2DD">
                  <a:shade val="30000"/>
                  <a:satMod val="115000"/>
                </a:srgbClr>
              </a:gs>
              <a:gs pos="50000">
                <a:srgbClr val="C1D2DD">
                  <a:shade val="67500"/>
                  <a:satMod val="115000"/>
                </a:srgbClr>
              </a:gs>
              <a:gs pos="100000">
                <a:srgbClr val="C1D2DD">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a:solidFill>
                <a:srgbClr val="98B5D8"/>
              </a:solidFill>
            </a:endParaRPr>
          </a:p>
        </p:txBody>
      </p:sp>
      <p:sp>
        <p:nvSpPr>
          <p:cNvPr id="4" name="Pentagon 3"/>
          <p:cNvSpPr/>
          <p:nvPr/>
        </p:nvSpPr>
        <p:spPr>
          <a:xfrm>
            <a:off x="342900" y="5242180"/>
            <a:ext cx="8458200" cy="187070"/>
          </a:xfrm>
          <a:prstGeom prst="homePlate">
            <a:avLst/>
          </a:prstGeom>
          <a:gradFill flip="none" rotWithShape="1">
            <a:gsLst>
              <a:gs pos="0">
                <a:srgbClr val="C1D2DD">
                  <a:shade val="30000"/>
                  <a:satMod val="115000"/>
                </a:srgbClr>
              </a:gs>
              <a:gs pos="50000">
                <a:srgbClr val="C1D2DD">
                  <a:shade val="67500"/>
                  <a:satMod val="115000"/>
                </a:srgbClr>
              </a:gs>
              <a:gs pos="100000">
                <a:srgbClr val="C1D2DD">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defRPr/>
            </a:pPr>
            <a:r>
              <a:rPr lang="en-US" sz="900" dirty="0">
                <a:ln w="0"/>
                <a:solidFill>
                  <a:srgbClr val="000000"/>
                </a:solidFill>
                <a:effectLst>
                  <a:outerShdw blurRad="38100" dist="19050" dir="2700000" algn="tl" rotWithShape="0">
                    <a:srgbClr val="000000">
                      <a:alpha val="40000"/>
                    </a:srgbClr>
                  </a:outerShdw>
                </a:effectLst>
              </a:rPr>
              <a:t>2013	2014	2015	2016	2017	           2018		…beyond….</a:t>
            </a:r>
          </a:p>
        </p:txBody>
      </p:sp>
      <p:sp>
        <p:nvSpPr>
          <p:cNvPr id="5" name="TextBox 4"/>
          <p:cNvSpPr txBox="1"/>
          <p:nvPr/>
        </p:nvSpPr>
        <p:spPr>
          <a:xfrm>
            <a:off x="61342" y="2686621"/>
            <a:ext cx="574761" cy="438582"/>
          </a:xfrm>
          <a:prstGeom prst="rect">
            <a:avLst/>
          </a:prstGeom>
          <a:solidFill>
            <a:schemeClr val="accent1">
              <a:lumMod val="90000"/>
            </a:schemeClr>
          </a:solidFill>
          <a:ln w="12700">
            <a:solidFill>
              <a:schemeClr val="tx1"/>
            </a:solidFill>
          </a:ln>
        </p:spPr>
        <p:txBody>
          <a:bodyPr wrap="square" rtlCol="0">
            <a:spAutoFit/>
          </a:bodyPr>
          <a:lstStyle/>
          <a:p>
            <a:pPr>
              <a:defRPr/>
            </a:pPr>
            <a:r>
              <a:rPr lang="en-US" sz="750" i="1" dirty="0">
                <a:solidFill>
                  <a:srgbClr val="000000"/>
                </a:solidFill>
                <a:latin typeface="Arial"/>
                <a:cs typeface="Arial"/>
              </a:rPr>
              <a:t>SMSWG </a:t>
            </a:r>
          </a:p>
          <a:p>
            <a:pPr>
              <a:defRPr/>
            </a:pPr>
            <a:r>
              <a:rPr lang="en-US" sz="750" i="1" dirty="0">
                <a:solidFill>
                  <a:srgbClr val="000000"/>
                </a:solidFill>
                <a:latin typeface="Arial"/>
                <a:cs typeface="Arial"/>
              </a:rPr>
              <a:t>Begins work</a:t>
            </a:r>
          </a:p>
        </p:txBody>
      </p:sp>
      <p:sp>
        <p:nvSpPr>
          <p:cNvPr id="7" name="TextBox 6"/>
          <p:cNvSpPr txBox="1"/>
          <p:nvPr/>
        </p:nvSpPr>
        <p:spPr>
          <a:xfrm>
            <a:off x="443614" y="3584632"/>
            <a:ext cx="893447" cy="669414"/>
          </a:xfrm>
          <a:prstGeom prst="rect">
            <a:avLst/>
          </a:prstGeom>
          <a:solidFill>
            <a:schemeClr val="accent1">
              <a:lumMod val="90000"/>
            </a:schemeClr>
          </a:solidFill>
          <a:ln>
            <a:solidFill>
              <a:schemeClr val="tx1"/>
            </a:solidFill>
          </a:ln>
        </p:spPr>
        <p:txBody>
          <a:bodyPr wrap="square" rtlCol="0">
            <a:spAutoFit/>
          </a:bodyPr>
          <a:lstStyle/>
          <a:p>
            <a:pPr>
              <a:defRPr/>
            </a:pPr>
            <a:r>
              <a:rPr lang="en-US" sz="750" dirty="0">
                <a:solidFill>
                  <a:srgbClr val="000000"/>
                </a:solidFill>
                <a:latin typeface="Arial"/>
                <a:cs typeface="Arial"/>
              </a:rPr>
              <a:t>Established:</a:t>
            </a:r>
          </a:p>
          <a:p>
            <a:pPr marL="128588" indent="-128588">
              <a:buFontTx/>
              <a:buChar char="-"/>
              <a:defRPr/>
            </a:pPr>
            <a:r>
              <a:rPr lang="en-US" sz="750" dirty="0">
                <a:solidFill>
                  <a:srgbClr val="000000"/>
                </a:solidFill>
                <a:latin typeface="Arial"/>
                <a:cs typeface="Arial"/>
              </a:rPr>
              <a:t>Bylaws</a:t>
            </a:r>
          </a:p>
          <a:p>
            <a:pPr marL="128588" indent="-128588">
              <a:buFontTx/>
              <a:buChar char="-"/>
              <a:defRPr/>
            </a:pPr>
            <a:r>
              <a:rPr lang="en-US" sz="750" dirty="0">
                <a:solidFill>
                  <a:srgbClr val="000000"/>
                </a:solidFill>
                <a:latin typeface="Arial"/>
                <a:cs typeface="Arial"/>
              </a:rPr>
              <a:t>Framework of activities</a:t>
            </a:r>
          </a:p>
          <a:p>
            <a:pPr marL="128588" indent="-128588">
              <a:buFontTx/>
              <a:buChar char="-"/>
              <a:defRPr/>
            </a:pPr>
            <a:r>
              <a:rPr lang="en-US" sz="750" dirty="0">
                <a:solidFill>
                  <a:srgbClr val="000000"/>
                </a:solidFill>
                <a:latin typeface="Arial"/>
                <a:cs typeface="Arial"/>
              </a:rPr>
              <a:t>Website</a:t>
            </a:r>
          </a:p>
        </p:txBody>
      </p:sp>
      <p:sp>
        <p:nvSpPr>
          <p:cNvPr id="8" name="TextBox 7"/>
          <p:cNvSpPr txBox="1"/>
          <p:nvPr/>
        </p:nvSpPr>
        <p:spPr>
          <a:xfrm>
            <a:off x="778896" y="2958455"/>
            <a:ext cx="1116330" cy="438582"/>
          </a:xfrm>
          <a:prstGeom prst="rect">
            <a:avLst/>
          </a:prstGeom>
          <a:solidFill>
            <a:schemeClr val="accent1">
              <a:lumMod val="90000"/>
            </a:schemeClr>
          </a:solidFill>
          <a:ln>
            <a:solidFill>
              <a:schemeClr val="tx1"/>
            </a:solidFill>
          </a:ln>
        </p:spPr>
        <p:txBody>
          <a:bodyPr wrap="square" rtlCol="0">
            <a:spAutoFit/>
          </a:bodyPr>
          <a:lstStyle/>
          <a:p>
            <a:pPr>
              <a:defRPr/>
            </a:pPr>
            <a:r>
              <a:rPr lang="en-US" sz="750" dirty="0">
                <a:solidFill>
                  <a:srgbClr val="000000"/>
                </a:solidFill>
                <a:latin typeface="Arial"/>
                <a:cs typeface="Arial"/>
              </a:rPr>
              <a:t>Membership reached:</a:t>
            </a:r>
          </a:p>
          <a:p>
            <a:pPr marL="128588" indent="-128588">
              <a:buFontTx/>
              <a:buChar char="-"/>
              <a:defRPr/>
            </a:pPr>
            <a:r>
              <a:rPr lang="en-US" sz="750" dirty="0">
                <a:solidFill>
                  <a:srgbClr val="000000"/>
                </a:solidFill>
                <a:latin typeface="Arial"/>
                <a:cs typeface="Arial"/>
              </a:rPr>
              <a:t>&gt; 100 members</a:t>
            </a:r>
          </a:p>
          <a:p>
            <a:pPr marL="128588" indent="-128588">
              <a:buFontTx/>
              <a:buChar char="-"/>
              <a:defRPr/>
            </a:pPr>
            <a:r>
              <a:rPr lang="en-US" sz="750" dirty="0">
                <a:solidFill>
                  <a:srgbClr val="000000"/>
                </a:solidFill>
                <a:latin typeface="Arial"/>
                <a:cs typeface="Arial"/>
              </a:rPr>
              <a:t>&gt; 75 companies</a:t>
            </a:r>
          </a:p>
        </p:txBody>
      </p:sp>
      <p:sp>
        <p:nvSpPr>
          <p:cNvPr id="9" name="TextBox 8"/>
          <p:cNvSpPr txBox="1"/>
          <p:nvPr/>
        </p:nvSpPr>
        <p:spPr>
          <a:xfrm>
            <a:off x="1404752" y="3433498"/>
            <a:ext cx="845820" cy="553998"/>
          </a:xfrm>
          <a:prstGeom prst="rect">
            <a:avLst/>
          </a:prstGeom>
          <a:solidFill>
            <a:schemeClr val="accent1">
              <a:lumMod val="90000"/>
            </a:schemeClr>
          </a:solidFill>
          <a:ln>
            <a:solidFill>
              <a:schemeClr val="tx1"/>
            </a:solidFill>
          </a:ln>
        </p:spPr>
        <p:txBody>
          <a:bodyPr wrap="square" rtlCol="0">
            <a:spAutoFit/>
          </a:bodyPr>
          <a:lstStyle/>
          <a:p>
            <a:pPr>
              <a:defRPr/>
            </a:pPr>
            <a:r>
              <a:rPr lang="en-US" sz="750" dirty="0">
                <a:solidFill>
                  <a:srgbClr val="000000"/>
                </a:solidFill>
                <a:latin typeface="Arial"/>
                <a:cs typeface="Arial"/>
              </a:rPr>
              <a:t>1</a:t>
            </a:r>
            <a:r>
              <a:rPr lang="en-US" sz="750" baseline="30000" dirty="0">
                <a:solidFill>
                  <a:srgbClr val="000000"/>
                </a:solidFill>
                <a:latin typeface="Arial"/>
                <a:cs typeface="Arial"/>
              </a:rPr>
              <a:t>st</a:t>
            </a:r>
            <a:r>
              <a:rPr lang="en-US" sz="750" dirty="0">
                <a:solidFill>
                  <a:srgbClr val="000000"/>
                </a:solidFill>
                <a:latin typeface="Arial"/>
                <a:cs typeface="Arial"/>
              </a:rPr>
              <a:t> own session within the IW ‘15 in MBSE track</a:t>
            </a:r>
          </a:p>
        </p:txBody>
      </p:sp>
      <p:sp>
        <p:nvSpPr>
          <p:cNvPr id="10" name="TextBox 9"/>
          <p:cNvSpPr txBox="1"/>
          <p:nvPr/>
        </p:nvSpPr>
        <p:spPr>
          <a:xfrm>
            <a:off x="2016718" y="4296205"/>
            <a:ext cx="931544" cy="323165"/>
          </a:xfrm>
          <a:prstGeom prst="rect">
            <a:avLst/>
          </a:prstGeom>
          <a:solidFill>
            <a:schemeClr val="accent1">
              <a:lumMod val="90000"/>
            </a:schemeClr>
          </a:solidFill>
          <a:ln>
            <a:solidFill>
              <a:schemeClr val="tx1"/>
            </a:solidFill>
          </a:ln>
        </p:spPr>
        <p:txBody>
          <a:bodyPr wrap="square" rtlCol="0">
            <a:spAutoFit/>
          </a:bodyPr>
          <a:lstStyle/>
          <a:p>
            <a:pPr>
              <a:defRPr/>
            </a:pPr>
            <a:r>
              <a:rPr lang="en-US" sz="750" dirty="0">
                <a:solidFill>
                  <a:srgbClr val="000000"/>
                </a:solidFill>
                <a:latin typeface="Arial"/>
                <a:cs typeface="Arial"/>
              </a:rPr>
              <a:t>3 sessions during</a:t>
            </a:r>
          </a:p>
          <a:p>
            <a:pPr>
              <a:defRPr/>
            </a:pPr>
            <a:r>
              <a:rPr lang="en-US" sz="750" dirty="0">
                <a:solidFill>
                  <a:srgbClr val="000000"/>
                </a:solidFill>
                <a:latin typeface="Arial"/>
                <a:cs typeface="Arial"/>
              </a:rPr>
              <a:t>NWC 2015</a:t>
            </a:r>
          </a:p>
        </p:txBody>
      </p:sp>
      <p:sp>
        <p:nvSpPr>
          <p:cNvPr id="11" name="TextBox 10"/>
          <p:cNvSpPr txBox="1"/>
          <p:nvPr/>
        </p:nvSpPr>
        <p:spPr>
          <a:xfrm>
            <a:off x="2330192" y="3325260"/>
            <a:ext cx="703897" cy="323165"/>
          </a:xfrm>
          <a:prstGeom prst="rect">
            <a:avLst/>
          </a:prstGeom>
          <a:solidFill>
            <a:schemeClr val="accent1">
              <a:lumMod val="90000"/>
            </a:schemeClr>
          </a:solidFill>
          <a:ln>
            <a:solidFill>
              <a:schemeClr val="tx1"/>
            </a:solidFill>
          </a:ln>
        </p:spPr>
        <p:txBody>
          <a:bodyPr wrap="square" rtlCol="0">
            <a:spAutoFit/>
          </a:bodyPr>
          <a:lstStyle/>
          <a:p>
            <a:pPr>
              <a:defRPr/>
            </a:pPr>
            <a:r>
              <a:rPr lang="en-US" sz="750" dirty="0">
                <a:solidFill>
                  <a:srgbClr val="000000"/>
                </a:solidFill>
                <a:latin typeface="Arial"/>
                <a:cs typeface="Arial"/>
              </a:rPr>
              <a:t>Draft for T&amp;D</a:t>
            </a:r>
          </a:p>
        </p:txBody>
      </p:sp>
      <p:sp>
        <p:nvSpPr>
          <p:cNvPr id="12" name="TextBox 11"/>
          <p:cNvSpPr txBox="1"/>
          <p:nvPr/>
        </p:nvSpPr>
        <p:spPr>
          <a:xfrm>
            <a:off x="3858046" y="2421366"/>
            <a:ext cx="931544" cy="207749"/>
          </a:xfrm>
          <a:prstGeom prst="rect">
            <a:avLst/>
          </a:prstGeom>
          <a:solidFill>
            <a:srgbClr val="FFFF00"/>
          </a:solidFill>
          <a:ln>
            <a:solidFill>
              <a:schemeClr val="tx1"/>
            </a:solidFill>
          </a:ln>
        </p:spPr>
        <p:txBody>
          <a:bodyPr wrap="square" rtlCol="0">
            <a:spAutoFit/>
          </a:bodyPr>
          <a:lstStyle/>
          <a:p>
            <a:pPr>
              <a:defRPr/>
            </a:pPr>
            <a:r>
              <a:rPr lang="en-US" sz="750" dirty="0">
                <a:solidFill>
                  <a:srgbClr val="000000"/>
                </a:solidFill>
                <a:latin typeface="Arial"/>
                <a:cs typeface="Arial"/>
              </a:rPr>
              <a:t>FMI  Flyer</a:t>
            </a:r>
          </a:p>
        </p:txBody>
      </p:sp>
      <p:sp>
        <p:nvSpPr>
          <p:cNvPr id="13" name="TextBox 12"/>
          <p:cNvSpPr txBox="1"/>
          <p:nvPr/>
        </p:nvSpPr>
        <p:spPr>
          <a:xfrm>
            <a:off x="2786692" y="2238830"/>
            <a:ext cx="839155" cy="646331"/>
          </a:xfrm>
          <a:prstGeom prst="rect">
            <a:avLst/>
          </a:prstGeom>
          <a:solidFill>
            <a:schemeClr val="accent1">
              <a:lumMod val="90000"/>
            </a:schemeClr>
          </a:solidFill>
          <a:ln w="12700">
            <a:solidFill>
              <a:schemeClr val="tx1"/>
            </a:solidFill>
          </a:ln>
        </p:spPr>
        <p:txBody>
          <a:bodyPr wrap="square" rtlCol="0">
            <a:spAutoFit/>
          </a:bodyPr>
          <a:lstStyle/>
          <a:p>
            <a:pPr>
              <a:defRPr/>
            </a:pPr>
            <a:r>
              <a:rPr lang="en-US" sz="900" i="1" dirty="0">
                <a:solidFill>
                  <a:srgbClr val="000000"/>
                </a:solidFill>
                <a:latin typeface="Arial"/>
                <a:cs typeface="Arial"/>
              </a:rPr>
              <a:t>Publish 1</a:t>
            </a:r>
            <a:r>
              <a:rPr lang="en-US" sz="900" i="1" baseline="30000" dirty="0">
                <a:solidFill>
                  <a:srgbClr val="000000"/>
                </a:solidFill>
                <a:latin typeface="Arial"/>
                <a:cs typeface="Arial"/>
              </a:rPr>
              <a:t>st</a:t>
            </a:r>
            <a:r>
              <a:rPr lang="en-US" sz="900" i="1" dirty="0">
                <a:solidFill>
                  <a:srgbClr val="000000"/>
                </a:solidFill>
                <a:latin typeface="Arial"/>
                <a:cs typeface="Arial"/>
              </a:rPr>
              <a:t> issue of T&amp;D online publically</a:t>
            </a:r>
          </a:p>
        </p:txBody>
      </p:sp>
      <p:sp>
        <p:nvSpPr>
          <p:cNvPr id="14" name="TextBox 13"/>
          <p:cNvSpPr txBox="1"/>
          <p:nvPr/>
        </p:nvSpPr>
        <p:spPr>
          <a:xfrm>
            <a:off x="3876312" y="2750706"/>
            <a:ext cx="826112" cy="207749"/>
          </a:xfrm>
          <a:prstGeom prst="rect">
            <a:avLst/>
          </a:prstGeom>
          <a:solidFill>
            <a:srgbClr val="FFFF00"/>
          </a:solidFill>
          <a:ln>
            <a:solidFill>
              <a:schemeClr val="tx1"/>
            </a:solidFill>
          </a:ln>
        </p:spPr>
        <p:txBody>
          <a:bodyPr wrap="square" rtlCol="0">
            <a:spAutoFit/>
          </a:bodyPr>
          <a:lstStyle/>
          <a:p>
            <a:pPr>
              <a:defRPr/>
            </a:pPr>
            <a:r>
              <a:rPr lang="en-US" sz="750" dirty="0">
                <a:solidFill>
                  <a:srgbClr val="000000"/>
                </a:solidFill>
                <a:latin typeface="Arial"/>
                <a:cs typeface="Arial"/>
              </a:rPr>
              <a:t>SMS Flyer</a:t>
            </a:r>
          </a:p>
        </p:txBody>
      </p:sp>
      <p:sp>
        <p:nvSpPr>
          <p:cNvPr id="15" name="TextBox 14"/>
          <p:cNvSpPr txBox="1"/>
          <p:nvPr/>
        </p:nvSpPr>
        <p:spPr>
          <a:xfrm>
            <a:off x="5176706" y="3059370"/>
            <a:ext cx="931544" cy="784830"/>
          </a:xfrm>
          <a:prstGeom prst="rect">
            <a:avLst/>
          </a:prstGeom>
          <a:noFill/>
          <a:ln>
            <a:solidFill>
              <a:schemeClr val="tx1"/>
            </a:solidFill>
          </a:ln>
        </p:spPr>
        <p:txBody>
          <a:bodyPr wrap="square" rtlCol="0">
            <a:spAutoFit/>
          </a:bodyPr>
          <a:lstStyle/>
          <a:p>
            <a:pPr>
              <a:defRPr/>
            </a:pPr>
            <a:r>
              <a:rPr lang="en-US" sz="900" dirty="0">
                <a:solidFill>
                  <a:srgbClr val="000000"/>
                </a:solidFill>
                <a:latin typeface="Arial"/>
                <a:cs typeface="Arial"/>
              </a:rPr>
              <a:t>New online portal to create central hub for SMS globally</a:t>
            </a:r>
          </a:p>
        </p:txBody>
      </p:sp>
      <p:graphicFrame>
        <p:nvGraphicFramePr>
          <p:cNvPr id="6" name="Diagram 5"/>
          <p:cNvGraphicFramePr/>
          <p:nvPr>
            <p:extLst/>
          </p:nvPr>
        </p:nvGraphicFramePr>
        <p:xfrm>
          <a:off x="779636" y="4755774"/>
          <a:ext cx="7873127" cy="429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p:cNvSpPr txBox="1"/>
          <p:nvPr/>
        </p:nvSpPr>
        <p:spPr>
          <a:xfrm>
            <a:off x="5636157" y="1912473"/>
            <a:ext cx="776758" cy="438582"/>
          </a:xfrm>
          <a:prstGeom prst="rect">
            <a:avLst/>
          </a:prstGeom>
          <a:noFill/>
          <a:ln>
            <a:solidFill>
              <a:schemeClr val="tx1"/>
            </a:solidFill>
          </a:ln>
        </p:spPr>
        <p:txBody>
          <a:bodyPr wrap="square" rtlCol="0">
            <a:spAutoFit/>
          </a:bodyPr>
          <a:lstStyle/>
          <a:p>
            <a:pPr>
              <a:defRPr/>
            </a:pPr>
            <a:r>
              <a:rPr lang="en-US" sz="750" dirty="0">
                <a:solidFill>
                  <a:srgbClr val="000000"/>
                </a:solidFill>
                <a:latin typeface="Arial"/>
                <a:cs typeface="Arial"/>
              </a:rPr>
              <a:t>Finalize SMS Environment (Definition)</a:t>
            </a:r>
          </a:p>
        </p:txBody>
      </p:sp>
      <p:sp>
        <p:nvSpPr>
          <p:cNvPr id="18" name="TextBox 17"/>
          <p:cNvSpPr txBox="1"/>
          <p:nvPr/>
        </p:nvSpPr>
        <p:spPr>
          <a:xfrm>
            <a:off x="4766034" y="1647534"/>
            <a:ext cx="931544" cy="577081"/>
          </a:xfrm>
          <a:prstGeom prst="rect">
            <a:avLst/>
          </a:prstGeom>
          <a:noFill/>
          <a:ln>
            <a:solidFill>
              <a:schemeClr val="tx1"/>
            </a:solidFill>
          </a:ln>
        </p:spPr>
        <p:txBody>
          <a:bodyPr wrap="square" rtlCol="0">
            <a:spAutoFit/>
          </a:bodyPr>
          <a:lstStyle/>
          <a:p>
            <a:pPr>
              <a:defRPr/>
            </a:pPr>
            <a:r>
              <a:rPr lang="en-US" sz="1050" i="1" dirty="0">
                <a:solidFill>
                  <a:srgbClr val="000000"/>
                </a:solidFill>
                <a:latin typeface="Arial"/>
                <a:cs typeface="Arial"/>
              </a:rPr>
              <a:t>SMS Vision 2020 and beyond…</a:t>
            </a:r>
          </a:p>
        </p:txBody>
      </p:sp>
      <p:sp>
        <p:nvSpPr>
          <p:cNvPr id="20" name="TextBox 19"/>
          <p:cNvSpPr txBox="1"/>
          <p:nvPr/>
        </p:nvSpPr>
        <p:spPr>
          <a:xfrm>
            <a:off x="6139178" y="2594288"/>
            <a:ext cx="1060130" cy="646331"/>
          </a:xfrm>
          <a:prstGeom prst="rect">
            <a:avLst/>
          </a:prstGeom>
          <a:noFill/>
          <a:ln>
            <a:solidFill>
              <a:schemeClr val="tx1"/>
            </a:solidFill>
          </a:ln>
        </p:spPr>
        <p:txBody>
          <a:bodyPr wrap="square" rtlCol="0">
            <a:spAutoFit/>
          </a:bodyPr>
          <a:lstStyle/>
          <a:p>
            <a:pPr>
              <a:defRPr/>
            </a:pPr>
            <a:r>
              <a:rPr lang="en-US" sz="1200" i="1" dirty="0">
                <a:solidFill>
                  <a:srgbClr val="000000"/>
                </a:solidFill>
                <a:latin typeface="Arial"/>
                <a:cs typeface="Arial"/>
              </a:rPr>
              <a:t>1</a:t>
            </a:r>
            <a:r>
              <a:rPr lang="en-US" sz="1200" i="1" baseline="30000" dirty="0">
                <a:solidFill>
                  <a:srgbClr val="000000"/>
                </a:solidFill>
                <a:latin typeface="Arial"/>
                <a:cs typeface="Arial"/>
              </a:rPr>
              <a:t>st</a:t>
            </a:r>
            <a:r>
              <a:rPr lang="en-US" sz="1200" i="1" dirty="0">
                <a:solidFill>
                  <a:srgbClr val="000000"/>
                </a:solidFill>
                <a:latin typeface="Arial"/>
                <a:cs typeface="Arial"/>
              </a:rPr>
              <a:t> World Conference for SMS</a:t>
            </a:r>
          </a:p>
        </p:txBody>
      </p:sp>
      <p:sp>
        <p:nvSpPr>
          <p:cNvPr id="22" name="TextBox 21"/>
          <p:cNvSpPr txBox="1"/>
          <p:nvPr/>
        </p:nvSpPr>
        <p:spPr>
          <a:xfrm>
            <a:off x="3264031" y="3895279"/>
            <a:ext cx="1428750" cy="323165"/>
          </a:xfrm>
          <a:prstGeom prst="rect">
            <a:avLst/>
          </a:prstGeom>
          <a:solidFill>
            <a:schemeClr val="accent1">
              <a:lumMod val="90000"/>
            </a:schemeClr>
          </a:solidFill>
          <a:ln>
            <a:solidFill>
              <a:schemeClr val="tx1"/>
            </a:solidFill>
          </a:ln>
        </p:spPr>
        <p:txBody>
          <a:bodyPr wrap="square" rtlCol="0">
            <a:spAutoFit/>
          </a:bodyPr>
          <a:lstStyle/>
          <a:p>
            <a:pPr>
              <a:defRPr/>
            </a:pPr>
            <a:r>
              <a:rPr lang="en-US" sz="750" dirty="0">
                <a:solidFill>
                  <a:srgbClr val="000000"/>
                </a:solidFill>
                <a:latin typeface="Arial"/>
                <a:cs typeface="Arial"/>
              </a:rPr>
              <a:t>SMS Sessions </a:t>
            </a:r>
          </a:p>
          <a:p>
            <a:pPr>
              <a:defRPr/>
            </a:pPr>
            <a:r>
              <a:rPr lang="en-US" sz="750" dirty="0">
                <a:solidFill>
                  <a:srgbClr val="000000"/>
                </a:solidFill>
                <a:latin typeface="Arial"/>
                <a:cs typeface="Arial"/>
              </a:rPr>
              <a:t>(NAFEMS Americas 2016)</a:t>
            </a:r>
          </a:p>
        </p:txBody>
      </p:sp>
      <p:sp>
        <p:nvSpPr>
          <p:cNvPr id="21" name="Explosion 2 20"/>
          <p:cNvSpPr/>
          <p:nvPr/>
        </p:nvSpPr>
        <p:spPr>
          <a:xfrm>
            <a:off x="-114300" y="1427348"/>
            <a:ext cx="2990806" cy="147156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825" i="1" dirty="0">
                <a:solidFill>
                  <a:srgbClr val="000000"/>
                </a:solidFill>
              </a:rPr>
              <a:t>Defining a new Culture The shifting towards a comprehensive advanced virtual engineering environment</a:t>
            </a:r>
          </a:p>
        </p:txBody>
      </p:sp>
      <p:sp>
        <p:nvSpPr>
          <p:cNvPr id="23" name="TextBox 22"/>
          <p:cNvSpPr txBox="1"/>
          <p:nvPr/>
        </p:nvSpPr>
        <p:spPr>
          <a:xfrm>
            <a:off x="152400" y="76200"/>
            <a:ext cx="4800600" cy="584775"/>
          </a:xfrm>
          <a:prstGeom prst="rect">
            <a:avLst/>
          </a:prstGeom>
          <a:noFill/>
        </p:spPr>
        <p:txBody>
          <a:bodyPr wrap="square" rtlCol="0">
            <a:spAutoFit/>
          </a:bodyPr>
          <a:lstStyle/>
          <a:p>
            <a:r>
              <a:rPr lang="en-US" sz="1600" i="1" smtClean="0"/>
              <a:t>(From NAFEMS World Congress 2017,</a:t>
            </a:r>
            <a:br>
              <a:rPr lang="en-US" sz="1600" i="1" smtClean="0"/>
            </a:br>
            <a:r>
              <a:rPr lang="en-US" sz="1600" i="1" smtClean="0"/>
              <a:t>June 11-14, Stockholm, Sweden)</a:t>
            </a:r>
            <a:endParaRPr lang="en-US" sz="1600" i="1"/>
          </a:p>
        </p:txBody>
      </p:sp>
    </p:spTree>
    <p:extLst>
      <p:ext uri="{BB962C8B-B14F-4D97-AF65-F5344CB8AC3E}">
        <p14:creationId xmlns:p14="http://schemas.microsoft.com/office/powerpoint/2010/main" val="3031575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System Modeling and Simulation</a:t>
            </a:r>
          </a:p>
        </p:txBody>
      </p:sp>
      <p:sp>
        <p:nvSpPr>
          <p:cNvPr id="3" name="Content Placeholder 2"/>
          <p:cNvSpPr>
            <a:spLocks noGrp="1"/>
          </p:cNvSpPr>
          <p:nvPr>
            <p:ph idx="1"/>
          </p:nvPr>
        </p:nvSpPr>
        <p:spPr>
          <a:xfrm>
            <a:off x="469133" y="1318246"/>
            <a:ext cx="7643192" cy="4794320"/>
          </a:xfrm>
        </p:spPr>
        <p:txBody>
          <a:bodyPr>
            <a:normAutofit lnSpcReduction="10000"/>
          </a:bodyPr>
          <a:lstStyle/>
          <a:p>
            <a:r>
              <a:rPr lang="en-GB" sz="1600" b="1" dirty="0"/>
              <a:t>Current Topics of Interest</a:t>
            </a:r>
          </a:p>
          <a:p>
            <a:pPr lvl="1"/>
            <a:r>
              <a:rPr lang="en-GB" sz="1200" dirty="0"/>
              <a:t>Promotion and Dissemination of relevant standards for system simulation, in particular:</a:t>
            </a:r>
          </a:p>
          <a:p>
            <a:pPr lvl="2"/>
            <a:r>
              <a:rPr lang="en-GB" sz="1200" dirty="0"/>
              <a:t>the Functional-</a:t>
            </a:r>
            <a:r>
              <a:rPr lang="en-GB" sz="1200" dirty="0" err="1"/>
              <a:t>Mockup</a:t>
            </a:r>
            <a:r>
              <a:rPr lang="en-GB" sz="1200" dirty="0"/>
              <a:t>-Interface FMI</a:t>
            </a:r>
          </a:p>
          <a:p>
            <a:pPr lvl="2"/>
            <a:r>
              <a:rPr lang="en-GB" sz="1200" dirty="0"/>
              <a:t>Open Services </a:t>
            </a:r>
            <a:r>
              <a:rPr lang="en-GB" sz="1200"/>
              <a:t>for </a:t>
            </a:r>
            <a:r>
              <a:rPr lang="en-GB" sz="1200" smtClean="0"/>
              <a:t>Lifecycle </a:t>
            </a:r>
            <a:r>
              <a:rPr lang="en-GB" sz="1200" dirty="0"/>
              <a:t>Collaboration, OSLC</a:t>
            </a:r>
          </a:p>
          <a:p>
            <a:pPr lvl="2"/>
            <a:r>
              <a:rPr lang="en-GB" sz="1200" dirty="0"/>
              <a:t>System Structure and Parameterization, SSP (under development) </a:t>
            </a:r>
          </a:p>
          <a:p>
            <a:pPr lvl="1"/>
            <a:r>
              <a:rPr lang="en-GB" sz="1200" dirty="0"/>
              <a:t>Improved integration and interoperability of systems engineering and system simulation</a:t>
            </a:r>
          </a:p>
          <a:p>
            <a:pPr lvl="1"/>
            <a:r>
              <a:rPr lang="en-GB" sz="1200" dirty="0"/>
              <a:t>Improved integration between PLM, systems engineering and system simulation</a:t>
            </a:r>
          </a:p>
          <a:p>
            <a:pPr lvl="1"/>
            <a:r>
              <a:rPr lang="en-US" sz="1200" dirty="0"/>
              <a:t>Improved integration between system simulation and 3D geometry based models</a:t>
            </a:r>
          </a:p>
          <a:p>
            <a:pPr lvl="1"/>
            <a:r>
              <a:rPr lang="en-GB" sz="1200" dirty="0"/>
              <a:t>Best practices for system simulation</a:t>
            </a:r>
          </a:p>
          <a:p>
            <a:pPr lvl="1"/>
            <a:endParaRPr lang="en-GB" sz="1000" b="1" dirty="0"/>
          </a:p>
          <a:p>
            <a:r>
              <a:rPr lang="en-GB" sz="1400" b="1" dirty="0"/>
              <a:t>A Listing of any outputs recently created by the working group</a:t>
            </a:r>
          </a:p>
          <a:p>
            <a:pPr lvl="1"/>
            <a:r>
              <a:rPr lang="en-GB" sz="1200" dirty="0"/>
              <a:t>Terms &amp; Definitions: </a:t>
            </a:r>
            <a:r>
              <a:rPr lang="en-GB" sz="1200" dirty="0">
                <a:hlinkClick r:id="rId3"/>
              </a:rPr>
              <a:t>https://www.nafems.org/about/technical-working-groups/systems_modeling/smstermsdefinitions/</a:t>
            </a:r>
            <a:endParaRPr lang="en-GB" sz="1200" dirty="0"/>
          </a:p>
          <a:p>
            <a:pPr lvl="1"/>
            <a:r>
              <a:rPr lang="en-GB" sz="1200" dirty="0"/>
              <a:t>All artefacts, meeting minutes and presentation material available online to members at </a:t>
            </a:r>
            <a:r>
              <a:rPr lang="en-US" sz="1200" dirty="0">
                <a:hlinkClick r:id="rId4"/>
              </a:rPr>
              <a:t>https://sites.google.com/a/nafems.org/smswg/</a:t>
            </a:r>
            <a:endParaRPr lang="en-US" sz="1200" dirty="0"/>
          </a:p>
          <a:p>
            <a:pPr lvl="1"/>
            <a:r>
              <a:rPr lang="en-US" sz="1200" dirty="0"/>
              <a:t>Tutorials and overview over FMI (from INCOSE IW)</a:t>
            </a:r>
          </a:p>
          <a:p>
            <a:pPr lvl="1"/>
            <a:r>
              <a:rPr lang="en-US" sz="1200" dirty="0"/>
              <a:t>Overview over the upcoming SSP standard</a:t>
            </a:r>
          </a:p>
          <a:p>
            <a:pPr lvl="1"/>
            <a:r>
              <a:rPr lang="en-US" sz="1200" dirty="0"/>
              <a:t>Presentations about OSLC, MOSSEC, FMI etc. from quarterly member meetings</a:t>
            </a:r>
            <a:endParaRPr lang="en-GB" sz="1000" dirty="0"/>
          </a:p>
          <a:p>
            <a:endParaRPr lang="en-GB" sz="1400" b="1" dirty="0"/>
          </a:p>
          <a:p>
            <a:r>
              <a:rPr lang="en-GB" sz="1400" b="1" dirty="0"/>
              <a:t>Annual in person meetings at INCOSE IW in January</a:t>
            </a:r>
          </a:p>
          <a:p>
            <a:pPr lvl="1"/>
            <a:r>
              <a:rPr lang="en-GB" sz="1200" dirty="0"/>
              <a:t>Last in person meeting January 31 in Torrance, CA</a:t>
            </a:r>
          </a:p>
          <a:p>
            <a:pPr lvl="1"/>
            <a:r>
              <a:rPr lang="en-GB" sz="1200" dirty="0"/>
              <a:t>Contact </a:t>
            </a:r>
            <a:r>
              <a:rPr lang="en-US" sz="1200" dirty="0">
                <a:hlinkClick r:id="rId5"/>
              </a:rPr>
              <a:t>BurkhartRogerM@johndeere.com</a:t>
            </a:r>
            <a:r>
              <a:rPr lang="en-US" sz="1200" dirty="0"/>
              <a:t> or the presenter if YOU are interested to join!</a:t>
            </a:r>
          </a:p>
          <a:p>
            <a:pPr lvl="1"/>
            <a:endParaRPr lang="en-GB" sz="1200" dirty="0"/>
          </a:p>
          <a:p>
            <a:pPr marL="457200" lvl="1" indent="0">
              <a:buNone/>
            </a:pPr>
            <a:endParaRPr lang="en-GB" sz="1200" b="1" dirty="0"/>
          </a:p>
        </p:txBody>
      </p:sp>
      <p:sp>
        <p:nvSpPr>
          <p:cNvPr id="4" name="Slide Number Placeholder 3"/>
          <p:cNvSpPr>
            <a:spLocks noGrp="1"/>
          </p:cNvSpPr>
          <p:nvPr>
            <p:ph type="sldNum" sz="quarter" idx="12"/>
          </p:nvPr>
        </p:nvSpPr>
        <p:spPr/>
        <p:txBody>
          <a:bodyPr/>
          <a:lstStyle/>
          <a:p>
            <a:fld id="{33E9EC35-AD31-4AB2-93A8-D6F93F11AE10}" type="slidenum">
              <a:rPr lang="en-GB" smtClean="0">
                <a:solidFill>
                  <a:prstClr val="black">
                    <a:tint val="75000"/>
                  </a:prstClr>
                </a:solidFill>
              </a:rPr>
              <a:pPr/>
              <a:t>18</a:t>
            </a:fld>
            <a:endParaRPr lang="en-GB" dirty="0">
              <a:solidFill>
                <a:prstClr val="black">
                  <a:tint val="75000"/>
                </a:prstClr>
              </a:solidFill>
            </a:endParaRPr>
          </a:p>
        </p:txBody>
      </p:sp>
      <p:sp>
        <p:nvSpPr>
          <p:cNvPr id="5" name="TextBox 4"/>
          <p:cNvSpPr txBox="1"/>
          <p:nvPr/>
        </p:nvSpPr>
        <p:spPr>
          <a:xfrm>
            <a:off x="152400" y="76200"/>
            <a:ext cx="4800600" cy="584775"/>
          </a:xfrm>
          <a:prstGeom prst="rect">
            <a:avLst/>
          </a:prstGeom>
          <a:noFill/>
        </p:spPr>
        <p:txBody>
          <a:bodyPr wrap="square" rtlCol="0">
            <a:spAutoFit/>
          </a:bodyPr>
          <a:lstStyle/>
          <a:p>
            <a:r>
              <a:rPr lang="en-US" sz="1600" i="1" smtClean="0"/>
              <a:t>(From NAFEMS World Congress 2017,</a:t>
            </a:r>
            <a:br>
              <a:rPr lang="en-US" sz="1600" i="1" smtClean="0"/>
            </a:br>
            <a:r>
              <a:rPr lang="en-US" sz="1600" i="1" smtClean="0"/>
              <a:t>June 11-14, Stockholm, Sweden)</a:t>
            </a:r>
            <a:endParaRPr lang="en-US" sz="1600" i="1"/>
          </a:p>
        </p:txBody>
      </p:sp>
    </p:spTree>
    <p:extLst>
      <p:ext uri="{BB962C8B-B14F-4D97-AF65-F5344CB8AC3E}">
        <p14:creationId xmlns:p14="http://schemas.microsoft.com/office/powerpoint/2010/main" val="706492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7B451CD-29C7-46CB-8329-7E881515D6B3}" type="slidenum">
              <a:rPr lang="en-US" altLang="en-US" smtClean="0"/>
              <a:pPr/>
              <a:t>19</a:t>
            </a:fld>
            <a:endParaRPr lang="en-US" altLang="en-US"/>
          </a:p>
        </p:txBody>
      </p:sp>
      <p:sp>
        <p:nvSpPr>
          <p:cNvPr id="5" name="Date Placeholder 4"/>
          <p:cNvSpPr>
            <a:spLocks noGrp="1"/>
          </p:cNvSpPr>
          <p:nvPr>
            <p:ph type="dt" sz="quarter" idx="11"/>
          </p:nvPr>
        </p:nvSpPr>
        <p:spPr/>
        <p:txBody>
          <a:bodyPr/>
          <a:lstStyle/>
          <a:p>
            <a:pPr>
              <a:defRPr/>
            </a:pPr>
            <a:r>
              <a:rPr lang="en-US" altLang="en-US" smtClean="0"/>
              <a:t>2014-08-20</a:t>
            </a:r>
            <a:endParaRPr lang="en-US" altLang="en-US" dirty="0"/>
          </a:p>
        </p:txBody>
      </p:sp>
      <p:sp>
        <p:nvSpPr>
          <p:cNvPr id="6" name="Footer Placeholder 5"/>
          <p:cNvSpPr>
            <a:spLocks noGrp="1"/>
          </p:cNvSpPr>
          <p:nvPr>
            <p:ph type="ftr" sz="quarter" idx="4294967295"/>
          </p:nvPr>
        </p:nvSpPr>
        <p:spPr>
          <a:xfrm>
            <a:off x="3048000" y="6245225"/>
            <a:ext cx="3048000" cy="476250"/>
          </a:xfrm>
          <a:prstGeom prst="rect">
            <a:avLst/>
          </a:prstGeom>
        </p:spPr>
        <p:txBody>
          <a:bodyPr/>
          <a:lstStyle/>
          <a:p>
            <a:pPr>
              <a:defRPr/>
            </a:pPr>
            <a:r>
              <a:rPr lang="en-GB" altLang="en-US" smtClean="0"/>
              <a:t>	Version 6</a:t>
            </a:r>
            <a:endParaRPr lang="en-US" altLang="en-US" dirty="0"/>
          </a:p>
        </p:txBody>
      </p:sp>
      <p:pic>
        <p:nvPicPr>
          <p:cNvPr id="8" name="Picture 7"/>
          <p:cNvPicPr>
            <a:picLocks noChangeAspect="1"/>
          </p:cNvPicPr>
          <p:nvPr/>
        </p:nvPicPr>
        <p:blipFill>
          <a:blip r:embed="rId2"/>
          <a:stretch>
            <a:fillRect/>
          </a:stretch>
        </p:blipFill>
        <p:spPr>
          <a:xfrm>
            <a:off x="2819400" y="609600"/>
            <a:ext cx="5036789" cy="1020009"/>
          </a:xfrm>
          <a:prstGeom prst="rect">
            <a:avLst/>
          </a:prstGeom>
        </p:spPr>
      </p:pic>
      <p:pic>
        <p:nvPicPr>
          <p:cNvPr id="9" name="Picture 8"/>
          <p:cNvPicPr>
            <a:picLocks noChangeAspect="1"/>
          </p:cNvPicPr>
          <p:nvPr/>
        </p:nvPicPr>
        <p:blipFill>
          <a:blip r:embed="rId3"/>
          <a:stretch>
            <a:fillRect/>
          </a:stretch>
        </p:blipFill>
        <p:spPr>
          <a:xfrm>
            <a:off x="1502790" y="2057400"/>
            <a:ext cx="6076190" cy="4009524"/>
          </a:xfrm>
          <a:prstGeom prst="rect">
            <a:avLst/>
          </a:prstGeom>
        </p:spPr>
      </p:pic>
      <p:sp>
        <p:nvSpPr>
          <p:cNvPr id="10" name="TextBox 9"/>
          <p:cNvSpPr txBox="1"/>
          <p:nvPr/>
        </p:nvSpPr>
        <p:spPr>
          <a:xfrm>
            <a:off x="228600" y="104001"/>
            <a:ext cx="4343400" cy="276999"/>
          </a:xfrm>
          <a:prstGeom prst="rect">
            <a:avLst/>
          </a:prstGeom>
          <a:noFill/>
        </p:spPr>
        <p:txBody>
          <a:bodyPr wrap="square" rtlCol="0">
            <a:spAutoFit/>
          </a:bodyPr>
          <a:lstStyle/>
          <a:p>
            <a:r>
              <a:rPr lang="en-GB" sz="1200" u="sng">
                <a:hlinkClick r:id="rId4"/>
              </a:rPr>
              <a:t>https://www.nafems.org/publications/resource_center/wt06</a:t>
            </a:r>
            <a:r>
              <a:rPr lang="en-GB" sz="1200" u="sng" smtClean="0">
                <a:hlinkClick r:id="rId4"/>
              </a:rPr>
              <a:t>/</a:t>
            </a:r>
            <a:endParaRPr lang="en-US" sz="1200"/>
          </a:p>
        </p:txBody>
      </p:sp>
    </p:spTree>
    <p:extLst>
      <p:ext uri="{BB962C8B-B14F-4D97-AF65-F5344CB8AC3E}">
        <p14:creationId xmlns:p14="http://schemas.microsoft.com/office/powerpoint/2010/main" val="2588884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a:solidFill>
                  <a:srgbClr val="C00000"/>
                </a:solidFill>
              </a:rPr>
              <a:t>Systems Modeling and Simulation Working Group (SMSWG) Mission</a:t>
            </a:r>
            <a:endParaRPr lang="en-US" altLang="en-US"/>
          </a:p>
        </p:txBody>
      </p:sp>
      <p:sp>
        <p:nvSpPr>
          <p:cNvPr id="3" name="Content Placeholder 2"/>
          <p:cNvSpPr>
            <a:spLocks noGrp="1"/>
          </p:cNvSpPr>
          <p:nvPr>
            <p:ph idx="1"/>
          </p:nvPr>
        </p:nvSpPr>
        <p:spPr>
          <a:xfrm>
            <a:off x="457200" y="1600200"/>
            <a:ext cx="8229600" cy="4648200"/>
          </a:xfrm>
        </p:spPr>
        <p:txBody>
          <a:bodyPr>
            <a:normAutofit fontScale="77500" lnSpcReduction="20000"/>
          </a:bodyPr>
          <a:lstStyle/>
          <a:p>
            <a:pPr marL="0" indent="0" eaLnBrk="1" hangingPunct="1">
              <a:spcBef>
                <a:spcPts val="1800"/>
              </a:spcBef>
              <a:buFontTx/>
              <a:buNone/>
              <a:defRPr/>
            </a:pPr>
            <a:r>
              <a:rPr lang="en-US" altLang="ja-JP" dirty="0">
                <a:solidFill>
                  <a:srgbClr val="0070C0"/>
                </a:solidFill>
                <a:ea typeface="ＭＳ Ｐゴシック" charset="-128"/>
              </a:rPr>
              <a:t>To develop a </a:t>
            </a:r>
            <a:r>
              <a:rPr lang="en-US" altLang="ja-JP" b="1" dirty="0">
                <a:ea typeface="ＭＳ Ｐゴシック" charset="-128"/>
              </a:rPr>
              <a:t>vendor-neutral</a:t>
            </a:r>
            <a:r>
              <a:rPr lang="en-US" altLang="ja-JP" dirty="0">
                <a:ea typeface="ＭＳ Ｐゴシック" charset="-128"/>
              </a:rPr>
              <a:t>, </a:t>
            </a:r>
            <a:r>
              <a:rPr lang="en-US" altLang="ja-JP" b="1" dirty="0">
                <a:ea typeface="ＭＳ Ｐゴシック" charset="-128"/>
              </a:rPr>
              <a:t>end-user driven consortium</a:t>
            </a:r>
            <a:r>
              <a:rPr lang="en-US" altLang="ja-JP" b="1" dirty="0">
                <a:solidFill>
                  <a:srgbClr val="0070C0"/>
                </a:solidFill>
                <a:ea typeface="ＭＳ Ｐゴシック" charset="-128"/>
              </a:rPr>
              <a:t> </a:t>
            </a:r>
            <a:r>
              <a:rPr lang="en-US" altLang="ja-JP" dirty="0">
                <a:solidFill>
                  <a:srgbClr val="0070C0"/>
                </a:solidFill>
                <a:ea typeface="ＭＳ Ｐゴシック" charset="-128"/>
              </a:rPr>
              <a:t>that not only promotes the advancement of the technology and practices associated with integration of engineering analysis and systems engineering, but also acts as the advisory body to </a:t>
            </a:r>
            <a:r>
              <a:rPr lang="en-US" altLang="ja-JP" b="1" dirty="0">
                <a:ea typeface="ＭＳ Ｐゴシック" charset="-128"/>
              </a:rPr>
              <a:t>drive strategic direction </a:t>
            </a:r>
            <a:r>
              <a:rPr lang="en-US" altLang="ja-JP" dirty="0">
                <a:solidFill>
                  <a:srgbClr val="0070C0"/>
                </a:solidFill>
                <a:ea typeface="ＭＳ Ｐゴシック" charset="-128"/>
              </a:rPr>
              <a:t>for</a:t>
            </a:r>
            <a:r>
              <a:rPr lang="en-US" altLang="ja-JP" dirty="0">
                <a:ea typeface="ＭＳ Ｐゴシック" charset="-128"/>
              </a:rPr>
              <a:t> </a:t>
            </a:r>
            <a:r>
              <a:rPr lang="en-US" altLang="ja-JP" b="1" dirty="0">
                <a:ea typeface="ＭＳ Ｐゴシック" charset="-128"/>
              </a:rPr>
              <a:t>technology development and standards </a:t>
            </a:r>
            <a:r>
              <a:rPr lang="en-US" altLang="ja-JP" dirty="0">
                <a:solidFill>
                  <a:srgbClr val="0070C0"/>
                </a:solidFill>
                <a:ea typeface="ＭＳ Ｐゴシック" charset="-128"/>
              </a:rPr>
              <a:t>in the space of complex engineering.</a:t>
            </a:r>
          </a:p>
          <a:p>
            <a:pPr marL="0" indent="0" eaLnBrk="1" hangingPunct="1">
              <a:spcBef>
                <a:spcPts val="1800"/>
              </a:spcBef>
              <a:buFontTx/>
              <a:buNone/>
              <a:defRPr/>
            </a:pPr>
            <a:r>
              <a:rPr lang="en-US" altLang="ja-JP" dirty="0">
                <a:solidFill>
                  <a:srgbClr val="0070C0"/>
                </a:solidFill>
                <a:ea typeface="ＭＳ Ｐゴシック" charset="-128"/>
              </a:rPr>
              <a:t>This group will support activities that </a:t>
            </a:r>
            <a:r>
              <a:rPr lang="en-US" altLang="ja-JP" b="1" dirty="0">
                <a:ea typeface="ＭＳ Ｐゴシック" charset="-128"/>
              </a:rPr>
              <a:t>bridge engineering analysis and systems engineering</a:t>
            </a:r>
            <a:r>
              <a:rPr lang="en-US" altLang="ja-JP" dirty="0">
                <a:solidFill>
                  <a:srgbClr val="0070C0"/>
                </a:solidFill>
                <a:ea typeface="ＭＳ Ｐゴシック" charset="-128"/>
              </a:rPr>
              <a:t> to provide digital solutions to represent real life experiences; and optimize the integration of systems engineering and simulation solutions for both OEM and supplier.</a:t>
            </a:r>
          </a:p>
          <a:p>
            <a:pPr marL="0" indent="0" eaLnBrk="1" hangingPunct="1">
              <a:spcBef>
                <a:spcPts val="1800"/>
              </a:spcBef>
              <a:buFontTx/>
              <a:buNone/>
              <a:defRPr/>
            </a:pPr>
            <a:r>
              <a:rPr lang="en-US" altLang="ja-JP" dirty="0">
                <a:solidFill>
                  <a:srgbClr val="0070C0"/>
                </a:solidFill>
                <a:ea typeface="ＭＳ Ｐゴシック" charset="-128"/>
              </a:rPr>
              <a:t>This includes education, communication, promotion of standards, and development of requirements that will have general benefits to the simulation and analysis community with the identification of benchmarks and major strategic issues (grand challenges).</a:t>
            </a:r>
            <a:endParaRPr lang="en-US" altLang="en-US" dirty="0">
              <a:solidFill>
                <a:srgbClr val="0070C0"/>
              </a:solidFill>
            </a:endParaRPr>
          </a:p>
          <a:p>
            <a:pPr marL="0" indent="0">
              <a:buFontTx/>
              <a:buNone/>
              <a:defRPr/>
            </a:pPr>
            <a:endParaRPr lang="en-US" dirty="0"/>
          </a:p>
        </p:txBody>
      </p:sp>
      <p:sp>
        <p:nvSpPr>
          <p:cNvPr id="41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2374D631-E1EF-4912-966A-156083EA9A1D}" type="slidenum">
              <a:rPr lang="en-US" altLang="en-US" sz="1200"/>
              <a:pPr eaLnBrk="1" hangingPunct="1">
                <a:spcBef>
                  <a:spcPct val="0"/>
                </a:spcBef>
                <a:buFontTx/>
                <a:buNone/>
              </a:pPr>
              <a:t>2</a:t>
            </a:fld>
            <a:endParaRPr lang="en-US" altLang="en-US" sz="12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1"/>
            <a:ext cx="8229600" cy="2362199"/>
          </a:xfrm>
        </p:spPr>
        <p:txBody>
          <a:bodyPr/>
          <a:lstStyle/>
          <a:p>
            <a:pPr marL="0" indent="0">
              <a:spcBef>
                <a:spcPct val="0"/>
              </a:spcBef>
              <a:buNone/>
            </a:pPr>
            <a:r>
              <a:rPr lang="en-US">
                <a:solidFill>
                  <a:srgbClr val="CC0000"/>
                </a:solidFill>
                <a:latin typeface="+mj-lt"/>
                <a:ea typeface="+mj-ea"/>
                <a:cs typeface="+mj-cs"/>
              </a:rPr>
              <a:t>Overview of FMI</a:t>
            </a:r>
          </a:p>
          <a:p>
            <a:pPr marL="0" indent="0">
              <a:buNone/>
            </a:pPr>
            <a:r>
              <a:rPr lang="en-US" sz="1400"/>
              <a:t>FMI is an open, vendor-independent </a:t>
            </a:r>
            <a:r>
              <a:rPr lang="en-US" sz="1400" smtClean="0"/>
              <a:t>and tool-independent </a:t>
            </a:r>
            <a:r>
              <a:rPr lang="en-US" sz="1400"/>
              <a:t>engineering </a:t>
            </a:r>
            <a:r>
              <a:rPr lang="en-US" sz="1400" smtClean="0"/>
              <a:t>modeling standard </a:t>
            </a:r>
            <a:r>
              <a:rPr lang="en-US" sz="1400"/>
              <a:t>that is focused on the </a:t>
            </a:r>
            <a:r>
              <a:rPr lang="en-US" sz="1400" smtClean="0"/>
              <a:t>creation and </a:t>
            </a:r>
            <a:r>
              <a:rPr lang="en-US" sz="1400"/>
              <a:t>management of </a:t>
            </a:r>
            <a:r>
              <a:rPr lang="en-US" sz="1400" smtClean="0"/>
              <a:t>dynamic mathematical </a:t>
            </a:r>
            <a:r>
              <a:rPr lang="en-US" sz="1400"/>
              <a:t>models. A dynamic </a:t>
            </a:r>
            <a:r>
              <a:rPr lang="en-US" sz="1400" smtClean="0"/>
              <a:t>model of </a:t>
            </a:r>
            <a:r>
              <a:rPr lang="en-US" sz="1400"/>
              <a:t>a system or subsystem is defined </a:t>
            </a:r>
            <a:r>
              <a:rPr lang="en-US" sz="1400" smtClean="0"/>
              <a:t>by differential</a:t>
            </a:r>
            <a:r>
              <a:rPr lang="en-US" sz="1400"/>
              <a:t>, algebraic and </a:t>
            </a:r>
            <a:r>
              <a:rPr lang="en-US" sz="1400" smtClean="0"/>
              <a:t>discrete equations </a:t>
            </a:r>
            <a:r>
              <a:rPr lang="en-US" sz="1400"/>
              <a:t>with time and state variables </a:t>
            </a:r>
            <a:r>
              <a:rPr lang="en-US" sz="1400" smtClean="0"/>
              <a:t>to represent </a:t>
            </a:r>
            <a:r>
              <a:rPr lang="en-US" sz="1400"/>
              <a:t>its time-varying state of </a:t>
            </a:r>
            <a:r>
              <a:rPr lang="en-US" sz="1400" smtClean="0"/>
              <a:t>events. The </a:t>
            </a:r>
            <a:r>
              <a:rPr lang="en-US" sz="1400"/>
              <a:t>FMI standard provides </a:t>
            </a:r>
            <a:r>
              <a:rPr lang="en-US" sz="1400" smtClean="0"/>
              <a:t>the capability</a:t>
            </a:r>
            <a:r>
              <a:rPr lang="en-US" sz="1400"/>
              <a:t> </a:t>
            </a:r>
            <a:r>
              <a:rPr lang="en-US" sz="1400" smtClean="0"/>
              <a:t>of </a:t>
            </a:r>
            <a:r>
              <a:rPr lang="en-US" sz="1400"/>
              <a:t>amalgamating (coupling) </a:t>
            </a:r>
            <a:r>
              <a:rPr lang="en-US" sz="1400" smtClean="0"/>
              <a:t>multiple models </a:t>
            </a:r>
            <a:r>
              <a:rPr lang="en-US" sz="1400"/>
              <a:t>that are associated </a:t>
            </a:r>
            <a:r>
              <a:rPr lang="en-US" sz="1400" smtClean="0"/>
              <a:t>with either the same </a:t>
            </a:r>
            <a:r>
              <a:rPr lang="en-US" sz="1400"/>
              <a:t>or different engineering </a:t>
            </a:r>
            <a:r>
              <a:rPr lang="en-US" sz="1400" smtClean="0"/>
              <a:t>technical disciplines</a:t>
            </a:r>
            <a:r>
              <a:rPr lang="en-US" sz="1400"/>
              <a:t>. These </a:t>
            </a:r>
            <a:r>
              <a:rPr lang="en-US" sz="1400" smtClean="0"/>
              <a:t>models could </a:t>
            </a:r>
            <a:r>
              <a:rPr lang="en-US" sz="1400"/>
              <a:t>be </a:t>
            </a:r>
            <a:r>
              <a:rPr lang="en-US" sz="1400" smtClean="0"/>
              <a:t>based on </a:t>
            </a:r>
            <a:r>
              <a:rPr lang="en-US" sz="1400"/>
              <a:t>a wide range of </a:t>
            </a:r>
            <a:r>
              <a:rPr lang="en-US" sz="1400" smtClean="0"/>
              <a:t>engineering disciplines </a:t>
            </a:r>
            <a:r>
              <a:rPr lang="en-US" sz="1400"/>
              <a:t>such as FEA, CFD, 1-D </a:t>
            </a:r>
            <a:r>
              <a:rPr lang="en-US" sz="1400" smtClean="0"/>
              <a:t>System Simulation</a:t>
            </a:r>
            <a:r>
              <a:rPr lang="en-US" sz="1400"/>
              <a:t>, Block Diagrams for </a:t>
            </a:r>
            <a:r>
              <a:rPr lang="en-US" sz="1400" smtClean="0"/>
              <a:t>Control, and </a:t>
            </a:r>
            <a:r>
              <a:rPr lang="en-US" sz="1400"/>
              <a:t>many more (see Figure 1).</a:t>
            </a:r>
            <a:endParaRPr lang="en-US" sz="1600"/>
          </a:p>
        </p:txBody>
      </p:sp>
      <p:sp>
        <p:nvSpPr>
          <p:cNvPr id="4" name="Slide Number Placeholder 3"/>
          <p:cNvSpPr>
            <a:spLocks noGrp="1"/>
          </p:cNvSpPr>
          <p:nvPr>
            <p:ph type="sldNum" sz="quarter" idx="10"/>
          </p:nvPr>
        </p:nvSpPr>
        <p:spPr/>
        <p:txBody>
          <a:bodyPr/>
          <a:lstStyle/>
          <a:p>
            <a:fld id="{C7B451CD-29C7-46CB-8329-7E881515D6B3}" type="slidenum">
              <a:rPr lang="en-US" altLang="en-US" smtClean="0"/>
              <a:pPr/>
              <a:t>20</a:t>
            </a:fld>
            <a:endParaRPr lang="en-US" altLang="en-US"/>
          </a:p>
        </p:txBody>
      </p:sp>
      <p:sp>
        <p:nvSpPr>
          <p:cNvPr id="5" name="Date Placeholder 4"/>
          <p:cNvSpPr>
            <a:spLocks noGrp="1"/>
          </p:cNvSpPr>
          <p:nvPr>
            <p:ph type="dt" sz="quarter" idx="11"/>
          </p:nvPr>
        </p:nvSpPr>
        <p:spPr/>
        <p:txBody>
          <a:bodyPr/>
          <a:lstStyle/>
          <a:p>
            <a:pPr>
              <a:defRPr/>
            </a:pPr>
            <a:r>
              <a:rPr lang="en-US" altLang="en-US" smtClean="0"/>
              <a:t>2018-01-22</a:t>
            </a:r>
            <a:endParaRPr lang="en-US" altLang="en-US" dirty="0"/>
          </a:p>
        </p:txBody>
      </p:sp>
      <p:pic>
        <p:nvPicPr>
          <p:cNvPr id="6" name="Picture 5"/>
          <p:cNvPicPr>
            <a:picLocks noChangeAspect="1"/>
          </p:cNvPicPr>
          <p:nvPr/>
        </p:nvPicPr>
        <p:blipFill>
          <a:blip r:embed="rId2"/>
          <a:stretch>
            <a:fillRect/>
          </a:stretch>
        </p:blipFill>
        <p:spPr>
          <a:xfrm>
            <a:off x="1556995" y="2590800"/>
            <a:ext cx="6063006" cy="3516975"/>
          </a:xfrm>
          <a:prstGeom prst="rect">
            <a:avLst/>
          </a:prstGeom>
        </p:spPr>
      </p:pic>
    </p:spTree>
    <p:extLst>
      <p:ext uri="{BB962C8B-B14F-4D97-AF65-F5344CB8AC3E}">
        <p14:creationId xmlns:p14="http://schemas.microsoft.com/office/powerpoint/2010/main" val="4238550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AE81A89-0098-494C-8984-16B7EEAB7971}" type="slidenum">
              <a:rPr lang="en-US" altLang="en-US" smtClean="0"/>
              <a:pPr/>
              <a:t>21</a:t>
            </a:fld>
            <a:endParaRPr lang="en-US" altLang="en-US"/>
          </a:p>
        </p:txBody>
      </p:sp>
      <p:sp>
        <p:nvSpPr>
          <p:cNvPr id="4" name="Date Placeholder 3"/>
          <p:cNvSpPr>
            <a:spLocks noGrp="1"/>
          </p:cNvSpPr>
          <p:nvPr>
            <p:ph type="dt" sz="quarter" idx="11"/>
          </p:nvPr>
        </p:nvSpPr>
        <p:spPr/>
        <p:txBody>
          <a:bodyPr/>
          <a:lstStyle/>
          <a:p>
            <a:pPr>
              <a:defRPr/>
            </a:pPr>
            <a:r>
              <a:rPr lang="en-US" altLang="en-US" smtClean="0"/>
              <a:t>2018-01-22</a:t>
            </a:r>
            <a:endParaRPr lang="en-US" altLang="en-US" dirty="0"/>
          </a:p>
        </p:txBody>
      </p:sp>
      <p:pic>
        <p:nvPicPr>
          <p:cNvPr id="7" name="Picture 6"/>
          <p:cNvPicPr>
            <a:picLocks noChangeAspect="1"/>
          </p:cNvPicPr>
          <p:nvPr/>
        </p:nvPicPr>
        <p:blipFill>
          <a:blip r:embed="rId2"/>
          <a:stretch>
            <a:fillRect/>
          </a:stretch>
        </p:blipFill>
        <p:spPr>
          <a:xfrm>
            <a:off x="1239048" y="457200"/>
            <a:ext cx="6380952" cy="3552381"/>
          </a:xfrm>
          <a:prstGeom prst="rect">
            <a:avLst/>
          </a:prstGeom>
        </p:spPr>
      </p:pic>
      <p:pic>
        <p:nvPicPr>
          <p:cNvPr id="8" name="Picture 7"/>
          <p:cNvPicPr>
            <a:picLocks noChangeAspect="1"/>
          </p:cNvPicPr>
          <p:nvPr/>
        </p:nvPicPr>
        <p:blipFill>
          <a:blip r:embed="rId3"/>
          <a:stretch>
            <a:fillRect/>
          </a:stretch>
        </p:blipFill>
        <p:spPr>
          <a:xfrm>
            <a:off x="1905000" y="4638182"/>
            <a:ext cx="5721285" cy="1229218"/>
          </a:xfrm>
          <a:prstGeom prst="rect">
            <a:avLst/>
          </a:prstGeom>
        </p:spPr>
      </p:pic>
      <p:sp>
        <p:nvSpPr>
          <p:cNvPr id="9" name="TextBox 8"/>
          <p:cNvSpPr txBox="1"/>
          <p:nvPr/>
        </p:nvSpPr>
        <p:spPr>
          <a:xfrm>
            <a:off x="152400" y="152400"/>
            <a:ext cx="3200400" cy="369332"/>
          </a:xfrm>
          <a:prstGeom prst="rect">
            <a:avLst/>
          </a:prstGeom>
          <a:noFill/>
        </p:spPr>
        <p:txBody>
          <a:bodyPr wrap="square" rtlCol="0">
            <a:spAutoFit/>
          </a:bodyPr>
          <a:lstStyle/>
          <a:p>
            <a:r>
              <a:rPr lang="en-US" i="1" smtClean="0"/>
              <a:t>(Draft, still in preparation)</a:t>
            </a:r>
            <a:endParaRPr lang="en-US" i="1"/>
          </a:p>
        </p:txBody>
      </p:sp>
    </p:spTree>
    <p:extLst>
      <p:ext uri="{BB962C8B-B14F-4D97-AF65-F5344CB8AC3E}">
        <p14:creationId xmlns:p14="http://schemas.microsoft.com/office/powerpoint/2010/main" val="2760092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Definitions (from flyer)</a:t>
            </a:r>
            <a:endParaRPr lang="en-US"/>
          </a:p>
        </p:txBody>
      </p:sp>
      <p:sp>
        <p:nvSpPr>
          <p:cNvPr id="3" name="Slide Number Placeholder 2"/>
          <p:cNvSpPr>
            <a:spLocks noGrp="1"/>
          </p:cNvSpPr>
          <p:nvPr>
            <p:ph type="sldNum" sz="quarter" idx="10"/>
          </p:nvPr>
        </p:nvSpPr>
        <p:spPr/>
        <p:txBody>
          <a:bodyPr/>
          <a:lstStyle/>
          <a:p>
            <a:fld id="{5AE81A89-0098-494C-8984-16B7EEAB7971}" type="slidenum">
              <a:rPr lang="en-US" altLang="en-US" smtClean="0"/>
              <a:pPr/>
              <a:t>22</a:t>
            </a:fld>
            <a:endParaRPr lang="en-US" altLang="en-US"/>
          </a:p>
        </p:txBody>
      </p:sp>
      <p:sp>
        <p:nvSpPr>
          <p:cNvPr id="4" name="Date Placeholder 3"/>
          <p:cNvSpPr>
            <a:spLocks noGrp="1"/>
          </p:cNvSpPr>
          <p:nvPr>
            <p:ph type="dt" sz="quarter" idx="11"/>
          </p:nvPr>
        </p:nvSpPr>
        <p:spPr/>
        <p:txBody>
          <a:bodyPr/>
          <a:lstStyle/>
          <a:p>
            <a:pPr>
              <a:defRPr/>
            </a:pPr>
            <a:r>
              <a:rPr lang="en-US" altLang="en-US" smtClean="0"/>
              <a:t>2018-01-22</a:t>
            </a:r>
            <a:endParaRPr lang="en-US" altLang="en-US" dirty="0"/>
          </a:p>
        </p:txBody>
      </p:sp>
      <p:sp>
        <p:nvSpPr>
          <p:cNvPr id="5" name="TextBox 4"/>
          <p:cNvSpPr txBox="1"/>
          <p:nvPr/>
        </p:nvSpPr>
        <p:spPr>
          <a:xfrm>
            <a:off x="457200" y="1295400"/>
            <a:ext cx="8229600" cy="1477328"/>
          </a:xfrm>
          <a:prstGeom prst="rect">
            <a:avLst/>
          </a:prstGeom>
          <a:noFill/>
        </p:spPr>
        <p:txBody>
          <a:bodyPr wrap="square" rtlCol="0">
            <a:spAutoFit/>
          </a:bodyPr>
          <a:lstStyle/>
          <a:p>
            <a:r>
              <a:rPr lang="en-GB" b="1"/>
              <a:t>Systems Modeling and Simulation:</a:t>
            </a:r>
            <a:r>
              <a:rPr lang="en-GB"/>
              <a:t>  The use of interdisciplinary functional, architectural, and behavioral models (with physical, mathematical, and logical representations) in performing MBSE to specify, conceptualize, design, analyze, verify and validate an organized set of components, subsystems, systems, and processes</a:t>
            </a:r>
            <a:r>
              <a:rPr lang="en-GB" smtClean="0"/>
              <a:t>.</a:t>
            </a:r>
            <a:endParaRPr lang="en-US"/>
          </a:p>
        </p:txBody>
      </p:sp>
      <p:sp>
        <p:nvSpPr>
          <p:cNvPr id="6" name="TextBox 5"/>
          <p:cNvSpPr txBox="1"/>
          <p:nvPr/>
        </p:nvSpPr>
        <p:spPr>
          <a:xfrm>
            <a:off x="469769" y="2971800"/>
            <a:ext cx="8229600" cy="1754326"/>
          </a:xfrm>
          <a:prstGeom prst="rect">
            <a:avLst/>
          </a:prstGeom>
          <a:noFill/>
        </p:spPr>
        <p:txBody>
          <a:bodyPr wrap="square" rtlCol="0">
            <a:spAutoFit/>
          </a:bodyPr>
          <a:lstStyle/>
          <a:p>
            <a:r>
              <a:rPr lang="en-GB"/>
              <a:t>The International Council on Systems Engineering (INCOSE) defines Model-Based Systems Engineering (MBSE) as the formalized application of modelling to support system requirements, design, analysis, verification and validation activities beginning in the conceptual design phase and continuing throughout development and later lifecycle phases (INCOSE-TP-2004-004-02, Version 2.03, September 2007).</a:t>
            </a:r>
            <a:endParaRPr lang="en-US"/>
          </a:p>
        </p:txBody>
      </p:sp>
      <p:sp>
        <p:nvSpPr>
          <p:cNvPr id="8" name="TextBox 7"/>
          <p:cNvSpPr txBox="1"/>
          <p:nvPr/>
        </p:nvSpPr>
        <p:spPr>
          <a:xfrm>
            <a:off x="457200" y="4953000"/>
            <a:ext cx="8077200" cy="923330"/>
          </a:xfrm>
          <a:prstGeom prst="rect">
            <a:avLst/>
          </a:prstGeom>
          <a:noFill/>
        </p:spPr>
        <p:txBody>
          <a:bodyPr wrap="square" rtlCol="0">
            <a:spAutoFit/>
          </a:bodyPr>
          <a:lstStyle/>
          <a:p>
            <a:r>
              <a:rPr lang="en-GB" smtClean="0"/>
              <a:t>Engineering </a:t>
            </a:r>
            <a:r>
              <a:rPr lang="en-GB"/>
              <a:t>Simulation is the use of numerical, physical or logical models of systems and scientific problems in predicting their response to different physical conditions (NAFEMS Glossary of Terms).</a:t>
            </a:r>
            <a:endParaRPr lang="en-US"/>
          </a:p>
        </p:txBody>
      </p:sp>
    </p:spTree>
    <p:extLst>
      <p:ext uri="{BB962C8B-B14F-4D97-AF65-F5344CB8AC3E}">
        <p14:creationId xmlns:p14="http://schemas.microsoft.com/office/powerpoint/2010/main" val="1926625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Core focus of SMSWG</a:t>
            </a:r>
            <a:endParaRPr lang="en-US"/>
          </a:p>
        </p:txBody>
      </p:sp>
      <p:sp>
        <p:nvSpPr>
          <p:cNvPr id="3" name="Content Placeholder 2"/>
          <p:cNvSpPr>
            <a:spLocks noGrp="1"/>
          </p:cNvSpPr>
          <p:nvPr>
            <p:ph idx="1"/>
          </p:nvPr>
        </p:nvSpPr>
        <p:spPr>
          <a:xfrm>
            <a:off x="457200" y="1417637"/>
            <a:ext cx="7772400" cy="4830763"/>
          </a:xfrm>
        </p:spPr>
        <p:txBody>
          <a:bodyPr/>
          <a:lstStyle/>
          <a:p>
            <a:pPr marL="0" indent="0">
              <a:buNone/>
            </a:pPr>
            <a:r>
              <a:rPr lang="en-GB" smtClean="0"/>
              <a:t>“The </a:t>
            </a:r>
            <a:r>
              <a:rPr lang="en-GB"/>
              <a:t>demand for system-level solutions is driving a need to merge systems engineering and engineering simulation at a new level</a:t>
            </a:r>
            <a:r>
              <a:rPr lang="en-GB" smtClean="0"/>
              <a:t>.”</a:t>
            </a:r>
          </a:p>
          <a:p>
            <a:pPr>
              <a:spcBef>
                <a:spcPts val="1800"/>
              </a:spcBef>
            </a:pPr>
            <a:r>
              <a:rPr lang="en-GB" sz="2400" smtClean="0"/>
              <a:t>Kinds of models in both communities</a:t>
            </a:r>
          </a:p>
          <a:p>
            <a:r>
              <a:rPr lang="en-GB" sz="2400" smtClean="0"/>
              <a:t>Drivers for growth in both systems engineering and engineering simulation</a:t>
            </a:r>
          </a:p>
          <a:p>
            <a:r>
              <a:rPr lang="en-GB" sz="2400" smtClean="0"/>
              <a:t>Benefits to both communities</a:t>
            </a:r>
          </a:p>
          <a:p>
            <a:r>
              <a:rPr lang="en-GB" sz="2400" smtClean="0"/>
              <a:t>Emerging standards to enable this collaboration</a:t>
            </a:r>
          </a:p>
          <a:p>
            <a:pPr marL="0" indent="0" algn="ctr">
              <a:spcBef>
                <a:spcPts val="2400"/>
              </a:spcBef>
              <a:buNone/>
            </a:pPr>
            <a:r>
              <a:rPr lang="en-US" sz="2400" i="1" smtClean="0">
                <a:solidFill>
                  <a:srgbClr val="C00000"/>
                </a:solidFill>
              </a:rPr>
              <a:t>further review and discussion in </a:t>
            </a:r>
            <a:r>
              <a:rPr lang="en-US" sz="2400" i="1" smtClean="0">
                <a:solidFill>
                  <a:srgbClr val="C00000"/>
                </a:solidFill>
              </a:rPr>
              <a:t>progress ...</a:t>
            </a:r>
            <a:endParaRPr lang="en-US" sz="2400" i="1">
              <a:solidFill>
                <a:srgbClr val="C00000"/>
              </a:solidFill>
            </a:endParaRPr>
          </a:p>
          <a:p>
            <a:pPr marL="0" indent="0">
              <a:spcBef>
                <a:spcPts val="1200"/>
              </a:spcBef>
              <a:buNone/>
            </a:pPr>
            <a:endParaRPr lang="en-US"/>
          </a:p>
        </p:txBody>
      </p:sp>
      <p:sp>
        <p:nvSpPr>
          <p:cNvPr id="4" name="Slide Number Placeholder 3"/>
          <p:cNvSpPr>
            <a:spLocks noGrp="1"/>
          </p:cNvSpPr>
          <p:nvPr>
            <p:ph type="sldNum" sz="quarter" idx="10"/>
          </p:nvPr>
        </p:nvSpPr>
        <p:spPr/>
        <p:txBody>
          <a:bodyPr/>
          <a:lstStyle/>
          <a:p>
            <a:fld id="{C7B451CD-29C7-46CB-8329-7E881515D6B3}" type="slidenum">
              <a:rPr lang="en-US" altLang="en-US" smtClean="0"/>
              <a:pPr/>
              <a:t>23</a:t>
            </a:fld>
            <a:endParaRPr lang="en-US" altLang="en-US"/>
          </a:p>
        </p:txBody>
      </p:sp>
      <p:sp>
        <p:nvSpPr>
          <p:cNvPr id="5" name="Date Placeholder 4"/>
          <p:cNvSpPr>
            <a:spLocks noGrp="1"/>
          </p:cNvSpPr>
          <p:nvPr>
            <p:ph type="dt" sz="quarter" idx="11"/>
          </p:nvPr>
        </p:nvSpPr>
        <p:spPr/>
        <p:txBody>
          <a:bodyPr/>
          <a:lstStyle/>
          <a:p>
            <a:pPr>
              <a:defRPr/>
            </a:pPr>
            <a:r>
              <a:rPr lang="en-US" altLang="en-US" smtClean="0"/>
              <a:t>2018-01-22</a:t>
            </a:r>
            <a:endParaRPr lang="en-US" altLang="en-US" dirty="0"/>
          </a:p>
        </p:txBody>
      </p:sp>
    </p:spTree>
    <p:extLst>
      <p:ext uri="{BB962C8B-B14F-4D97-AF65-F5344CB8AC3E}">
        <p14:creationId xmlns:p14="http://schemas.microsoft.com/office/powerpoint/2010/main" val="1208243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1143000"/>
          </a:xfrm>
        </p:spPr>
        <p:txBody>
          <a:bodyPr/>
          <a:lstStyle/>
          <a:p>
            <a:r>
              <a:rPr lang="en-US" sz="3200" smtClean="0"/>
              <a:t>Benefits </a:t>
            </a:r>
            <a:r>
              <a:rPr lang="en-US" sz="3200" smtClean="0"/>
              <a:t>of Interaction between </a:t>
            </a:r>
            <a:r>
              <a:rPr lang="en-US" sz="3200" smtClean="0"/>
              <a:t>SE </a:t>
            </a:r>
            <a:r>
              <a:rPr lang="en-US" sz="3200"/>
              <a:t>&amp;</a:t>
            </a:r>
            <a:r>
              <a:rPr lang="en-US" sz="3200" smtClean="0"/>
              <a:t> </a:t>
            </a:r>
            <a:r>
              <a:rPr lang="en-US" sz="3200" smtClean="0"/>
              <a:t>ES</a:t>
            </a:r>
            <a:endParaRPr lang="en-US" sz="3200"/>
          </a:p>
        </p:txBody>
      </p:sp>
      <p:sp>
        <p:nvSpPr>
          <p:cNvPr id="3" name="Content Placeholder 2"/>
          <p:cNvSpPr>
            <a:spLocks noGrp="1"/>
          </p:cNvSpPr>
          <p:nvPr>
            <p:ph idx="1"/>
          </p:nvPr>
        </p:nvSpPr>
        <p:spPr>
          <a:xfrm>
            <a:off x="457200" y="1447800"/>
            <a:ext cx="8610600" cy="4525963"/>
          </a:xfrm>
        </p:spPr>
        <p:txBody>
          <a:bodyPr/>
          <a:lstStyle/>
          <a:p>
            <a:r>
              <a:rPr lang="en-GB" sz="2400" smtClean="0"/>
              <a:t>Collaborate across </a:t>
            </a:r>
            <a:r>
              <a:rPr lang="en-GB" sz="2400"/>
              <a:t>organizational </a:t>
            </a:r>
            <a:r>
              <a:rPr lang="en-GB" sz="2400" smtClean="0"/>
              <a:t>roles and responsibilities</a:t>
            </a:r>
          </a:p>
          <a:p>
            <a:pPr lvl="1"/>
            <a:r>
              <a:rPr lang="en-GB" sz="2000" smtClean="0"/>
              <a:t>Reach out to larger communities of discipline-specific engineers</a:t>
            </a:r>
          </a:p>
          <a:p>
            <a:pPr>
              <a:spcBef>
                <a:spcPts val="1200"/>
              </a:spcBef>
            </a:pPr>
            <a:r>
              <a:rPr lang="en-US" sz="2400" smtClean="0"/>
              <a:t>Establish clear boundaries of problems to be solved</a:t>
            </a:r>
          </a:p>
          <a:p>
            <a:pPr lvl="1"/>
            <a:r>
              <a:rPr lang="en-US" sz="2000" smtClean="0"/>
              <a:t>Communicate “what” not “how”</a:t>
            </a:r>
          </a:p>
          <a:p>
            <a:pPr lvl="1"/>
            <a:r>
              <a:rPr lang="en-US" sz="2000" smtClean="0"/>
              <a:t>Design freedom for technical solutions</a:t>
            </a:r>
          </a:p>
          <a:p>
            <a:pPr lvl="1"/>
            <a:r>
              <a:rPr lang="en-US" sz="2000" smtClean="0"/>
              <a:t>Integrate successfully the first time</a:t>
            </a:r>
            <a:endParaRPr lang="en-US" smtClean="0"/>
          </a:p>
          <a:p>
            <a:pPr>
              <a:spcBef>
                <a:spcPts val="1200"/>
              </a:spcBef>
            </a:pPr>
            <a:r>
              <a:rPr lang="en-US" sz="2400" smtClean="0"/>
              <a:t>Simulation throughout the life cycle</a:t>
            </a:r>
          </a:p>
          <a:p>
            <a:pPr lvl="1"/>
            <a:r>
              <a:rPr lang="en-US" sz="2000" smtClean="0"/>
              <a:t>Enable agile methods and iterate faster at any stage</a:t>
            </a:r>
          </a:p>
          <a:p>
            <a:pPr lvl="1"/>
            <a:r>
              <a:rPr lang="en-US" sz="2000" smtClean="0"/>
              <a:t>Create virtual prototypes including visualization and interaction</a:t>
            </a:r>
          </a:p>
          <a:p>
            <a:pPr lvl="1"/>
            <a:r>
              <a:rPr lang="en-US" sz="2000" smtClean="0"/>
              <a:t>Explore larger design space</a:t>
            </a:r>
          </a:p>
          <a:p>
            <a:pPr lvl="1"/>
            <a:r>
              <a:rPr lang="en-US" sz="2000" smtClean="0"/>
              <a:t>Reduce risk and cost</a:t>
            </a:r>
          </a:p>
          <a:p>
            <a:pPr lvl="1"/>
            <a:endParaRPr lang="en-US"/>
          </a:p>
          <a:p>
            <a:endParaRPr lang="en-US" sz="2400" smtClean="0"/>
          </a:p>
        </p:txBody>
      </p:sp>
      <p:sp>
        <p:nvSpPr>
          <p:cNvPr id="4" name="Slide Number Placeholder 3"/>
          <p:cNvSpPr>
            <a:spLocks noGrp="1"/>
          </p:cNvSpPr>
          <p:nvPr>
            <p:ph type="sldNum" sz="quarter" idx="10"/>
          </p:nvPr>
        </p:nvSpPr>
        <p:spPr/>
        <p:txBody>
          <a:bodyPr/>
          <a:lstStyle/>
          <a:p>
            <a:fld id="{C7B451CD-29C7-46CB-8329-7E881515D6B3}" type="slidenum">
              <a:rPr lang="en-US" altLang="en-US" smtClean="0"/>
              <a:pPr/>
              <a:t>24</a:t>
            </a:fld>
            <a:endParaRPr lang="en-US" altLang="en-US"/>
          </a:p>
        </p:txBody>
      </p:sp>
      <p:sp>
        <p:nvSpPr>
          <p:cNvPr id="5" name="Date Placeholder 4"/>
          <p:cNvSpPr>
            <a:spLocks noGrp="1"/>
          </p:cNvSpPr>
          <p:nvPr>
            <p:ph type="dt" sz="quarter" idx="11"/>
          </p:nvPr>
        </p:nvSpPr>
        <p:spPr/>
        <p:txBody>
          <a:bodyPr/>
          <a:lstStyle/>
          <a:p>
            <a:pPr>
              <a:defRPr/>
            </a:pPr>
            <a:r>
              <a:rPr lang="en-US" altLang="en-US" smtClean="0"/>
              <a:t>2018-01-22</a:t>
            </a:r>
            <a:endParaRPr lang="en-US" altLang="en-US" dirty="0"/>
          </a:p>
        </p:txBody>
      </p:sp>
    </p:spTree>
    <p:extLst>
      <p:ext uri="{BB962C8B-B14F-4D97-AF65-F5344CB8AC3E}">
        <p14:creationId xmlns:p14="http://schemas.microsoft.com/office/powerpoint/2010/main" val="8179089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smtClean="0"/>
              <a:t>SMSWG Members Meeting</a:t>
            </a:r>
            <a:br>
              <a:rPr lang="en-US" sz="3600" smtClean="0"/>
            </a:br>
            <a:r>
              <a:rPr lang="en-US" sz="2400" smtClean="0"/>
              <a:t>Monday, Jan. 22, 2018 (City Terrace 7)</a:t>
            </a:r>
            <a:endParaRPr lang="en-US" sz="2400" dirty="0"/>
          </a:p>
        </p:txBody>
      </p:sp>
      <p:pic>
        <p:nvPicPr>
          <p:cNvPr id="6" name="Picture 5"/>
          <p:cNvPicPr>
            <a:picLocks noChangeAspect="1"/>
          </p:cNvPicPr>
          <p:nvPr/>
        </p:nvPicPr>
        <p:blipFill>
          <a:blip r:embed="rId3"/>
          <a:stretch>
            <a:fillRect/>
          </a:stretch>
        </p:blipFill>
        <p:spPr>
          <a:xfrm>
            <a:off x="1643428" y="1752600"/>
            <a:ext cx="5857143" cy="4123809"/>
          </a:xfrm>
          <a:prstGeom prst="rect">
            <a:avLst/>
          </a:prstGeom>
        </p:spPr>
      </p:pic>
    </p:spTree>
    <p:extLst>
      <p:ext uri="{BB962C8B-B14F-4D97-AF65-F5344CB8AC3E}">
        <p14:creationId xmlns:p14="http://schemas.microsoft.com/office/powerpoint/2010/main" val="13606659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Goals for 2018</a:t>
            </a:r>
            <a:endParaRPr lang="en-US"/>
          </a:p>
        </p:txBody>
      </p:sp>
      <p:sp>
        <p:nvSpPr>
          <p:cNvPr id="3" name="Content Placeholder 2"/>
          <p:cNvSpPr>
            <a:spLocks noGrp="1"/>
          </p:cNvSpPr>
          <p:nvPr>
            <p:ph idx="1"/>
          </p:nvPr>
        </p:nvSpPr>
        <p:spPr>
          <a:xfrm>
            <a:off x="457200" y="1219200"/>
            <a:ext cx="8229600" cy="4708525"/>
          </a:xfrm>
        </p:spPr>
        <p:txBody>
          <a:bodyPr/>
          <a:lstStyle/>
          <a:p>
            <a:r>
              <a:rPr lang="en-US" sz="2000"/>
              <a:t>Publish “What is SMS?” flyer as co-branded product of NAFEMS and INCOSE</a:t>
            </a:r>
          </a:p>
          <a:p>
            <a:pPr>
              <a:spcBef>
                <a:spcPts val="1200"/>
              </a:spcBef>
            </a:pPr>
            <a:r>
              <a:rPr lang="en-US" sz="2000" smtClean="0"/>
              <a:t>Schedule regular (bimonthly?) online member meetings</a:t>
            </a:r>
          </a:p>
          <a:p>
            <a:pPr lvl="1">
              <a:spcBef>
                <a:spcPts val="300"/>
              </a:spcBef>
            </a:pPr>
            <a:r>
              <a:rPr lang="en-US" sz="1800" smtClean="0"/>
              <a:t>Updates from standards communities being tracked</a:t>
            </a:r>
          </a:p>
          <a:p>
            <a:pPr lvl="2">
              <a:spcBef>
                <a:spcPts val="300"/>
              </a:spcBef>
            </a:pPr>
            <a:r>
              <a:rPr lang="en-US" sz="1600" smtClean="0"/>
              <a:t>Modelica Association (Modelica, FMI, SSP, ...)</a:t>
            </a:r>
          </a:p>
          <a:p>
            <a:pPr lvl="2">
              <a:spcBef>
                <a:spcPts val="300"/>
              </a:spcBef>
            </a:pPr>
            <a:r>
              <a:rPr lang="en-US" sz="1600" smtClean="0"/>
              <a:t>Object Management Group (OMG) (SysML, SysPhs, ...)</a:t>
            </a:r>
          </a:p>
          <a:p>
            <a:pPr lvl="2">
              <a:spcBef>
                <a:spcPts val="300"/>
              </a:spcBef>
            </a:pPr>
            <a:r>
              <a:rPr lang="en-US" sz="1600" smtClean="0"/>
              <a:t>ISO STEP and PDES (MoSSEC, LOTAR, ...)</a:t>
            </a:r>
          </a:p>
          <a:p>
            <a:pPr lvl="2">
              <a:spcBef>
                <a:spcPts val="300"/>
              </a:spcBef>
            </a:pPr>
            <a:r>
              <a:rPr lang="en-US" sz="1600" smtClean="0"/>
              <a:t>Open Services for Lifecycle Collaboration (OSLC) and Semantic Technologies</a:t>
            </a:r>
          </a:p>
          <a:p>
            <a:pPr lvl="1">
              <a:spcBef>
                <a:spcPts val="300"/>
              </a:spcBef>
            </a:pPr>
            <a:r>
              <a:rPr lang="en-US" sz="1800" smtClean="0"/>
              <a:t>Reports from working subgroups</a:t>
            </a:r>
          </a:p>
          <a:p>
            <a:pPr lvl="1">
              <a:spcBef>
                <a:spcPts val="300"/>
              </a:spcBef>
            </a:pPr>
            <a:r>
              <a:rPr lang="en-US" sz="1800" smtClean="0"/>
              <a:t>Other topics TBD ...</a:t>
            </a:r>
          </a:p>
          <a:p>
            <a:pPr>
              <a:spcBef>
                <a:spcPts val="1200"/>
              </a:spcBef>
            </a:pPr>
            <a:r>
              <a:rPr lang="en-US" sz="2000" smtClean="0"/>
              <a:t>Create working subgroups</a:t>
            </a:r>
          </a:p>
          <a:p>
            <a:pPr lvl="1">
              <a:spcBef>
                <a:spcPts val="0"/>
              </a:spcBef>
            </a:pPr>
            <a:r>
              <a:rPr lang="en-US" sz="1800" smtClean="0"/>
              <a:t>Promote standards and identify gaps</a:t>
            </a:r>
            <a:r>
              <a:rPr lang="en-US" sz="1800"/>
              <a:t>, </a:t>
            </a:r>
            <a:r>
              <a:rPr lang="en-US" sz="1800" smtClean="0"/>
              <a:t>overlaps, and opportunities to </a:t>
            </a:r>
            <a:r>
              <a:rPr lang="en-US" sz="1800" smtClean="0"/>
              <a:t>improve and integrate</a:t>
            </a:r>
            <a:endParaRPr lang="en-US" sz="1800" smtClean="0"/>
          </a:p>
          <a:p>
            <a:pPr lvl="1">
              <a:spcBef>
                <a:spcPts val="0"/>
              </a:spcBef>
            </a:pPr>
            <a:r>
              <a:rPr lang="en-US" sz="1800" smtClean="0"/>
              <a:t>Share </a:t>
            </a:r>
            <a:r>
              <a:rPr lang="en-US" sz="1800"/>
              <a:t>best practices across </a:t>
            </a:r>
            <a:r>
              <a:rPr lang="en-US" sz="1800" smtClean="0"/>
              <a:t>organizations</a:t>
            </a:r>
            <a:endParaRPr lang="en-US" sz="1800"/>
          </a:p>
          <a:p>
            <a:pPr lvl="1">
              <a:spcBef>
                <a:spcPts val="0"/>
              </a:spcBef>
            </a:pPr>
            <a:r>
              <a:rPr lang="en-US" sz="1800" smtClean="0"/>
              <a:t>Update and maintain Terms and Definitions</a:t>
            </a:r>
          </a:p>
          <a:p>
            <a:pPr lvl="2">
              <a:spcBef>
                <a:spcPts val="300"/>
              </a:spcBef>
            </a:pPr>
            <a:endParaRPr lang="en-US" sz="1400" smtClean="0"/>
          </a:p>
        </p:txBody>
      </p:sp>
      <p:sp>
        <p:nvSpPr>
          <p:cNvPr id="4" name="Slide Number Placeholder 3"/>
          <p:cNvSpPr>
            <a:spLocks noGrp="1"/>
          </p:cNvSpPr>
          <p:nvPr>
            <p:ph type="sldNum" sz="quarter" idx="10"/>
          </p:nvPr>
        </p:nvSpPr>
        <p:spPr/>
        <p:txBody>
          <a:bodyPr/>
          <a:lstStyle/>
          <a:p>
            <a:fld id="{C7B451CD-29C7-46CB-8329-7E881515D6B3}" type="slidenum">
              <a:rPr lang="en-US" altLang="en-US" smtClean="0"/>
              <a:pPr/>
              <a:t>26</a:t>
            </a:fld>
            <a:endParaRPr lang="en-US" altLang="en-US"/>
          </a:p>
        </p:txBody>
      </p:sp>
      <p:sp>
        <p:nvSpPr>
          <p:cNvPr id="5" name="Date Placeholder 4"/>
          <p:cNvSpPr>
            <a:spLocks noGrp="1"/>
          </p:cNvSpPr>
          <p:nvPr>
            <p:ph type="dt" sz="quarter" idx="11"/>
          </p:nvPr>
        </p:nvSpPr>
        <p:spPr/>
        <p:txBody>
          <a:bodyPr/>
          <a:lstStyle/>
          <a:p>
            <a:pPr>
              <a:defRPr/>
            </a:pPr>
            <a:r>
              <a:rPr lang="en-US" altLang="en-US" smtClean="0"/>
              <a:t>2018-01-22</a:t>
            </a:r>
            <a:endParaRPr lang="en-US" altLang="en-US" dirty="0"/>
          </a:p>
        </p:txBody>
      </p:sp>
    </p:spTree>
    <p:extLst>
      <p:ext uri="{BB962C8B-B14F-4D97-AF65-F5344CB8AC3E}">
        <p14:creationId xmlns:p14="http://schemas.microsoft.com/office/powerpoint/2010/main" val="3439876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23850"/>
            <a:ext cx="8229600" cy="1143000"/>
          </a:xfrm>
        </p:spPr>
        <p:txBody>
          <a:bodyPr/>
          <a:lstStyle/>
          <a:p>
            <a:r>
              <a:rPr lang="en-GB" altLang="en-US" sz="3600"/>
              <a:t>Formation of the SMSWG</a:t>
            </a:r>
            <a:endParaRPr lang="en-US" altLang="en-US" sz="3600"/>
          </a:p>
        </p:txBody>
      </p:sp>
      <p:sp>
        <p:nvSpPr>
          <p:cNvPr id="3" name="Content Placeholder 2"/>
          <p:cNvSpPr>
            <a:spLocks noGrp="1"/>
          </p:cNvSpPr>
          <p:nvPr>
            <p:ph idx="1"/>
          </p:nvPr>
        </p:nvSpPr>
        <p:spPr>
          <a:xfrm>
            <a:off x="457200" y="1905000"/>
            <a:ext cx="8229600" cy="4525963"/>
          </a:xfrm>
        </p:spPr>
        <p:txBody>
          <a:bodyPr/>
          <a:lstStyle/>
          <a:p>
            <a:pPr marL="252000" indent="-252000">
              <a:defRPr/>
            </a:pPr>
            <a:r>
              <a:rPr lang="en-US" sz="1600" b="1" dirty="0"/>
              <a:t>In 2011, NAFEMS and INCOSE agreed a mutually beneficial strategy to develop a collaborative relationship to benefit both organizations and their members</a:t>
            </a:r>
          </a:p>
          <a:p>
            <a:pPr marL="252000" indent="-252000">
              <a:defRPr/>
            </a:pPr>
            <a:r>
              <a:rPr lang="en-US" sz="1600" b="1" dirty="0"/>
              <a:t>In 2012, </a:t>
            </a:r>
            <a:r>
              <a:rPr lang="en-GB" sz="1600" b="1" dirty="0"/>
              <a:t>NAFEMS and INCOSE announced</a:t>
            </a:r>
            <a:r>
              <a:rPr lang="en-GB" sz="1600" b="1" dirty="0">
                <a:solidFill>
                  <a:srgbClr val="0070C0"/>
                </a:solidFill>
              </a:rPr>
              <a:t>*</a:t>
            </a:r>
            <a:r>
              <a:rPr lang="en-GB" sz="1600" b="1" dirty="0"/>
              <a:t> a collaboration to accelerate innovation for engineering simulation and model based systems engineering:</a:t>
            </a:r>
          </a:p>
          <a:p>
            <a:pPr marL="504000" lvl="1" indent="-252000">
              <a:defRPr/>
            </a:pPr>
            <a:r>
              <a:rPr lang="en-GB" sz="1600" dirty="0"/>
              <a:t>Implementation of a joint cross organizational WG on Systems </a:t>
            </a:r>
            <a:r>
              <a:rPr lang="en-GB" sz="1600" dirty="0" err="1"/>
              <a:t>Modeling</a:t>
            </a:r>
            <a:r>
              <a:rPr lang="en-GB" sz="1600" dirty="0"/>
              <a:t> &amp; Simulation;</a:t>
            </a:r>
          </a:p>
          <a:p>
            <a:pPr marL="504000" lvl="1" indent="-252000">
              <a:defRPr/>
            </a:pPr>
            <a:r>
              <a:rPr lang="en-GB" sz="1600" dirty="0"/>
              <a:t>NAFEMS to launch a new international Technical Working Group (TWG) in concert with INCOSE to promote a deeper understanding of lifelike </a:t>
            </a:r>
            <a:r>
              <a:rPr lang="en-GB" sz="1600" dirty="0" err="1"/>
              <a:t>behavior</a:t>
            </a:r>
            <a:r>
              <a:rPr lang="en-GB" sz="1600" dirty="0"/>
              <a:t> to integrate mechanical analysis and simulation within their Model Based System Engineering initiative;</a:t>
            </a:r>
          </a:p>
          <a:p>
            <a:pPr marL="504000" lvl="1" indent="-252000">
              <a:defRPr/>
            </a:pPr>
            <a:r>
              <a:rPr lang="en-US" sz="1600" dirty="0"/>
              <a:t>To mutually support specific, non-funded, events of each organization;</a:t>
            </a:r>
            <a:endParaRPr lang="en-GB" sz="1600" dirty="0"/>
          </a:p>
          <a:p>
            <a:pPr marL="504000" lvl="1" indent="-252000">
              <a:defRPr/>
            </a:pPr>
            <a:r>
              <a:rPr lang="en-GB" sz="1600" dirty="0"/>
              <a:t>To provide mutual assistance and support for international standards and develop a joint approach for interfacing with other organizations in related professional areas.</a:t>
            </a:r>
          </a:p>
          <a:p>
            <a:pPr marL="423450" lvl="1" indent="-171450">
              <a:buFont typeface="Arial" charset="0"/>
              <a:buChar char="•"/>
              <a:defRPr/>
            </a:pPr>
            <a:r>
              <a:rPr lang="en-GB" sz="1200" dirty="0">
                <a:solidFill>
                  <a:srgbClr val="0070C0"/>
                </a:solidFill>
              </a:rPr>
              <a:t>Memo of understanding signed by both organisations at the 22</a:t>
            </a:r>
            <a:r>
              <a:rPr lang="en-GB" sz="1200" baseline="30000" dirty="0">
                <a:solidFill>
                  <a:srgbClr val="0070C0"/>
                </a:solidFill>
              </a:rPr>
              <a:t>nd</a:t>
            </a:r>
            <a:r>
              <a:rPr lang="en-GB" sz="1200" dirty="0">
                <a:solidFill>
                  <a:srgbClr val="0070C0"/>
                </a:solidFill>
              </a:rPr>
              <a:t> INCOSE International Symposium, Rome, 2012: </a:t>
            </a:r>
            <a:br>
              <a:rPr lang="en-GB" sz="1200" dirty="0">
                <a:solidFill>
                  <a:srgbClr val="0070C0"/>
                </a:solidFill>
              </a:rPr>
            </a:br>
            <a:r>
              <a:rPr lang="en-GB" sz="1200" dirty="0">
                <a:solidFill>
                  <a:srgbClr val="0070C0"/>
                </a:solidFill>
              </a:rPr>
              <a:t> </a:t>
            </a:r>
            <a:r>
              <a:rPr lang="en-GB" sz="1200" dirty="0">
                <a:solidFill>
                  <a:srgbClr val="0070C0"/>
                </a:solidFill>
                <a:hlinkClick r:id="rId2"/>
              </a:rPr>
              <a:t>http://www.nafems.org/about/media/news/latest1007/nafems_announces_collaboration_with_incose/</a:t>
            </a:r>
            <a:r>
              <a:rPr lang="en-GB" sz="1200" dirty="0">
                <a:solidFill>
                  <a:srgbClr val="0070C0"/>
                </a:solidFill>
              </a:rPr>
              <a:t> </a:t>
            </a:r>
            <a:br>
              <a:rPr lang="en-GB" sz="1200" dirty="0">
                <a:solidFill>
                  <a:srgbClr val="0070C0"/>
                </a:solidFill>
              </a:rPr>
            </a:br>
            <a:r>
              <a:rPr lang="en-GB" sz="1200" dirty="0">
                <a:solidFill>
                  <a:srgbClr val="0070C0"/>
                </a:solidFill>
              </a:rPr>
              <a:t> </a:t>
            </a:r>
            <a:r>
              <a:rPr lang="en-GB" sz="1200" dirty="0">
                <a:solidFill>
                  <a:srgbClr val="0070C0"/>
                </a:solidFill>
                <a:hlinkClick r:id="rId3"/>
              </a:rPr>
              <a:t>http://www.incose.org/newsevents/news/details.aspx?id=266</a:t>
            </a:r>
            <a:r>
              <a:rPr lang="en-GB" sz="1200" dirty="0">
                <a:solidFill>
                  <a:srgbClr val="0070C0"/>
                </a:solidFill>
              </a:rPr>
              <a:t> </a:t>
            </a:r>
          </a:p>
          <a:p>
            <a:pPr marL="0" indent="0">
              <a:buFontTx/>
              <a:buNone/>
              <a:defRPr/>
            </a:pPr>
            <a:endParaRPr lang="en-US" dirty="0"/>
          </a:p>
        </p:txBody>
      </p:sp>
      <p:sp>
        <p:nvSpPr>
          <p:cNvPr id="51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43D8AEC6-2464-4CE7-864D-D493E2D7C8D6}" type="slidenum">
              <a:rPr lang="en-US" altLang="en-US" sz="1200"/>
              <a:pPr eaLnBrk="1" hangingPunct="1">
                <a:spcBef>
                  <a:spcPct val="0"/>
                </a:spcBef>
                <a:buFontTx/>
                <a:buNone/>
              </a:pPr>
              <a:t>3</a:t>
            </a:fld>
            <a:endParaRPr lang="en-US" altLang="en-US" sz="1200"/>
          </a:p>
        </p:txBody>
      </p:sp>
      <p:pic>
        <p:nvPicPr>
          <p:cNvPr id="5127" name="Picture 2" descr="http://www.nafems.org/images/news/incose-collaboration.jpg/rs-436x29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825" y="152400"/>
            <a:ext cx="24923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altLang="en-US"/>
              <a:t>NAFEMS Motivation</a:t>
            </a:r>
            <a:br>
              <a:rPr lang="en-GB" altLang="en-US"/>
            </a:br>
            <a:r>
              <a:rPr lang="en-GB" altLang="en-US"/>
              <a:t>www.nafems.org</a:t>
            </a:r>
            <a:endParaRPr lang="en-US" altLang="en-US"/>
          </a:p>
        </p:txBody>
      </p:sp>
      <p:sp>
        <p:nvSpPr>
          <p:cNvPr id="3" name="Content Placeholder 2"/>
          <p:cNvSpPr>
            <a:spLocks noGrp="1"/>
          </p:cNvSpPr>
          <p:nvPr>
            <p:ph idx="1"/>
          </p:nvPr>
        </p:nvSpPr>
        <p:spPr>
          <a:xfrm>
            <a:off x="381000" y="2209800"/>
            <a:ext cx="8229600" cy="3886200"/>
          </a:xfrm>
        </p:spPr>
        <p:txBody>
          <a:bodyPr>
            <a:normAutofit fontScale="70000" lnSpcReduction="20000"/>
          </a:bodyPr>
          <a:lstStyle/>
          <a:p>
            <a:pPr>
              <a:defRPr/>
            </a:pPr>
            <a:r>
              <a:rPr lang="en-GB" altLang="en-US" dirty="0"/>
              <a:t>NAFEMS is the International Association of the Engineering</a:t>
            </a:r>
            <a:br>
              <a:rPr lang="en-GB" altLang="en-US" dirty="0"/>
            </a:br>
            <a:r>
              <a:rPr lang="en-GB" altLang="en-US" dirty="0"/>
              <a:t>Modelling, Analysis and Simulation Community;</a:t>
            </a:r>
            <a:br>
              <a:rPr lang="en-GB" altLang="en-US" dirty="0"/>
            </a:br>
            <a:r>
              <a:rPr lang="en-GB" altLang="en-US" dirty="0"/>
              <a:t>a not-for-profit organisation which was established in 1983.  </a:t>
            </a:r>
            <a:br>
              <a:rPr lang="en-GB" altLang="en-US" dirty="0"/>
            </a:br>
            <a:r>
              <a:rPr lang="en-GB" altLang="en-US" dirty="0"/>
              <a:t>In addition to end users from all industry sectors, our stakeholders include technology providers, researchers and academics.</a:t>
            </a:r>
          </a:p>
          <a:p>
            <a:pPr>
              <a:defRPr/>
            </a:pPr>
            <a:r>
              <a:rPr lang="en-GB" altLang="en-US" i="1" dirty="0"/>
              <a:t>"We're delighted to have agreed to collaborate with INCOSE on this initiative", commented </a:t>
            </a:r>
            <a:r>
              <a:rPr lang="en-GB" altLang="en-US" b="1" i="1" dirty="0"/>
              <a:t>Tim Morris, NAFEMS CEO</a:t>
            </a:r>
            <a:r>
              <a:rPr lang="en-GB" altLang="en-US" i="1" dirty="0"/>
              <a:t>. "For the past 30 years, NAFEMS has been at the forefront of the international engineering analysis community, and represents the interests of over 1000 multinational organizations who are involved in CAE. At the very heart of our mission statement is a desire to push forward knowledge, skills and technology in the CAE arena, and it is through working together with other similarly-minded organizations that we can truly accelerate innovation and the development of new technologies on an international basis.”</a:t>
            </a:r>
          </a:p>
        </p:txBody>
      </p:sp>
      <p:sp>
        <p:nvSpPr>
          <p:cNvPr id="61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3DB0F827-CE3F-4205-9413-C8DE80523E32}" type="slidenum">
              <a:rPr lang="en-US" altLang="en-US" sz="1200"/>
              <a:pPr eaLnBrk="1" hangingPunct="1">
                <a:spcBef>
                  <a:spcPct val="0"/>
                </a:spcBef>
                <a:buFontTx/>
                <a:buNone/>
              </a:pPr>
              <a:t>4</a:t>
            </a:fld>
            <a:endParaRPr lang="en-US" altLang="en-US" sz="1200"/>
          </a:p>
        </p:txBody>
      </p:sp>
      <p:pic>
        <p:nvPicPr>
          <p:cNvPr id="615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304800"/>
            <a:ext cx="12668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ltLang="en-US"/>
              <a:t>INCOSE Motivation</a:t>
            </a:r>
            <a:br>
              <a:rPr lang="en-GB" altLang="en-US"/>
            </a:br>
            <a:r>
              <a:rPr lang="en-GB" altLang="en-US"/>
              <a:t>www.incose.org</a:t>
            </a:r>
            <a:endParaRPr lang="en-US" altLang="en-US"/>
          </a:p>
        </p:txBody>
      </p:sp>
      <p:sp>
        <p:nvSpPr>
          <p:cNvPr id="3" name="Content Placeholder 2"/>
          <p:cNvSpPr>
            <a:spLocks noGrp="1"/>
          </p:cNvSpPr>
          <p:nvPr>
            <p:ph idx="1"/>
          </p:nvPr>
        </p:nvSpPr>
        <p:spPr>
          <a:xfrm>
            <a:off x="228600" y="2027238"/>
            <a:ext cx="8229600" cy="4525962"/>
          </a:xfrm>
        </p:spPr>
        <p:txBody>
          <a:bodyPr>
            <a:normAutofit fontScale="77500" lnSpcReduction="20000"/>
          </a:bodyPr>
          <a:lstStyle/>
          <a:p>
            <a:pPr>
              <a:defRPr/>
            </a:pPr>
            <a:r>
              <a:rPr lang="en-GB" altLang="en-US" dirty="0"/>
              <a:t>The International Council on Systems Engineering (INCOSE)</a:t>
            </a:r>
            <a:br>
              <a:rPr lang="en-GB" altLang="en-US" dirty="0"/>
            </a:br>
            <a:r>
              <a:rPr lang="en-GB" altLang="en-US" dirty="0"/>
              <a:t>is a not-for-profit membership organization founded in 1990 </a:t>
            </a:r>
            <a:br>
              <a:rPr lang="en-GB" altLang="en-US" dirty="0"/>
            </a:br>
            <a:r>
              <a:rPr lang="en-GB" altLang="en-US" dirty="0"/>
              <a:t>to develop and disseminate the interdisciplinary principles and practices that enable the realization of successful systems.</a:t>
            </a:r>
          </a:p>
          <a:p>
            <a:pPr>
              <a:defRPr/>
            </a:pPr>
            <a:r>
              <a:rPr lang="en-GB" altLang="en-US" i="1" dirty="0"/>
              <a:t>“This agreement with NAFEMS marks a new step in the collaboration with partner organizations”, said </a:t>
            </a:r>
            <a:r>
              <a:rPr lang="en-GB" altLang="en-US" b="1" i="1" dirty="0"/>
              <a:t>Ralf Hartmann, INCOSE Director for Strategy</a:t>
            </a:r>
            <a:r>
              <a:rPr lang="en-GB" altLang="en-US" i="1" dirty="0"/>
              <a:t>. “Up to now INCOSE has primarily established liaison and cooperation schemes with other societies in the area of the engineering and management of systems. The successful evolution of Model Based Systems Engineering (MBSE) under the leadership of INCOSE has unveiled the significant opportunities which emerge from a stronger cooperation with key engineering disciplines such as software and CAE. I am looking forward to the enrichment of our MBSE initiative through this collaboration with NAFEMS.”</a:t>
            </a:r>
          </a:p>
          <a:p>
            <a:pPr marL="0" indent="0">
              <a:buFontTx/>
              <a:buNone/>
              <a:defRPr/>
            </a:pPr>
            <a:endParaRPr lang="en-US" dirty="0"/>
          </a:p>
        </p:txBody>
      </p:sp>
      <p:sp>
        <p:nvSpPr>
          <p:cNvPr id="71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7CA2736F-47FF-4707-B987-FA4A9DE040B3}" type="slidenum">
              <a:rPr lang="en-US" altLang="en-US" sz="1200"/>
              <a:pPr eaLnBrk="1" hangingPunct="1">
                <a:spcBef>
                  <a:spcPct val="0"/>
                </a:spcBef>
                <a:buFontTx/>
                <a:buNone/>
              </a:pPr>
              <a:t>5</a:t>
            </a:fld>
            <a:endParaRPr lang="en-US" altLang="en-US" sz="1200"/>
          </a:p>
        </p:txBody>
      </p:sp>
      <p:pic>
        <p:nvPicPr>
          <p:cNvPr id="717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285750"/>
            <a:ext cx="12414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304800"/>
            <a:ext cx="8229600" cy="1143000"/>
          </a:xfrm>
        </p:spPr>
        <p:txBody>
          <a:bodyPr/>
          <a:lstStyle/>
          <a:p>
            <a:r>
              <a:rPr lang="en-GB" altLang="en-US"/>
              <a:t>Challenges for industry</a:t>
            </a:r>
            <a:endParaRPr lang="en-US" altLang="en-US"/>
          </a:p>
        </p:txBody>
      </p:sp>
      <p:sp>
        <p:nvSpPr>
          <p:cNvPr id="3" name="Content Placeholder 2"/>
          <p:cNvSpPr>
            <a:spLocks noGrp="1"/>
          </p:cNvSpPr>
          <p:nvPr>
            <p:ph idx="1"/>
          </p:nvPr>
        </p:nvSpPr>
        <p:spPr>
          <a:xfrm>
            <a:off x="76200" y="1874838"/>
            <a:ext cx="8229600" cy="4525962"/>
          </a:xfrm>
        </p:spPr>
        <p:txBody>
          <a:bodyPr>
            <a:normAutofit fontScale="92500" lnSpcReduction="10000"/>
          </a:bodyPr>
          <a:lstStyle/>
          <a:p>
            <a:pPr>
              <a:defRPr/>
            </a:pPr>
            <a:r>
              <a:rPr lang="en-US" altLang="en-US" dirty="0"/>
              <a:t>Increased product complexity</a:t>
            </a:r>
          </a:p>
          <a:p>
            <a:pPr>
              <a:defRPr/>
            </a:pPr>
            <a:r>
              <a:rPr lang="en-US" altLang="en-US" dirty="0"/>
              <a:t>Reduce time-to-market</a:t>
            </a:r>
          </a:p>
          <a:p>
            <a:pPr>
              <a:defRPr/>
            </a:pPr>
            <a:r>
              <a:rPr lang="en-US" altLang="en-US" dirty="0"/>
              <a:t>Promoting collaboration among </a:t>
            </a:r>
            <a:br>
              <a:rPr lang="en-US" altLang="en-US" dirty="0"/>
            </a:br>
            <a:r>
              <a:rPr lang="en-US" altLang="en-US" dirty="0"/>
              <a:t>multiple engineering disciplines</a:t>
            </a:r>
          </a:p>
          <a:p>
            <a:pPr>
              <a:defRPr/>
            </a:pPr>
            <a:r>
              <a:rPr lang="en-US" altLang="en-US" dirty="0"/>
              <a:t>Integrating complex systems </a:t>
            </a:r>
            <a:br>
              <a:rPr lang="en-US" altLang="en-US" dirty="0"/>
            </a:br>
            <a:r>
              <a:rPr lang="en-US" altLang="en-US" dirty="0"/>
              <a:t>engineering processes</a:t>
            </a:r>
          </a:p>
          <a:p>
            <a:pPr>
              <a:defRPr/>
            </a:pPr>
            <a:r>
              <a:rPr lang="en-US" altLang="en-US" dirty="0"/>
              <a:t>Enabling the sharing of intellectual property </a:t>
            </a:r>
            <a:br>
              <a:rPr lang="en-US" altLang="en-US" dirty="0"/>
            </a:br>
            <a:r>
              <a:rPr lang="en-US" altLang="en-US" dirty="0"/>
              <a:t>among globally dispersed teams, companies and industries.</a:t>
            </a:r>
          </a:p>
          <a:p>
            <a:pPr>
              <a:defRPr/>
            </a:pPr>
            <a:r>
              <a:rPr lang="en-US" altLang="en-US" dirty="0"/>
              <a:t>Managing costs while still ensuring that performance objectives can be met.</a:t>
            </a:r>
          </a:p>
          <a:p>
            <a:pPr marL="0" indent="0">
              <a:buFontTx/>
              <a:buNone/>
              <a:defRPr/>
            </a:pPr>
            <a:endParaRPr lang="en-US" dirty="0"/>
          </a:p>
        </p:txBody>
      </p:sp>
      <p:sp>
        <p:nvSpPr>
          <p:cNvPr id="81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370E26B4-633B-44BC-B525-71FB899ADC0F}" type="slidenum">
              <a:rPr lang="en-US" altLang="en-US" sz="1200"/>
              <a:pPr eaLnBrk="1" hangingPunct="1">
                <a:spcBef>
                  <a:spcPct val="0"/>
                </a:spcBef>
                <a:buFontTx/>
                <a:buNone/>
              </a:pPr>
              <a:t>6</a:t>
            </a:fld>
            <a:endParaRPr lang="en-US" altLang="en-US" sz="1200"/>
          </a:p>
        </p:txBody>
      </p:sp>
      <p:pic>
        <p:nvPicPr>
          <p:cNvPr id="8199" name="Picture 4" descr="Mechatronics_dav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8063" y="152400"/>
            <a:ext cx="4402137"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a:t>Objectives for SMSWG</a:t>
            </a:r>
            <a:endParaRPr lang="en-US" altLang="en-US"/>
          </a:p>
        </p:txBody>
      </p:sp>
      <p:sp>
        <p:nvSpPr>
          <p:cNvPr id="3" name="Content Placeholder 2"/>
          <p:cNvSpPr>
            <a:spLocks noGrp="1"/>
          </p:cNvSpPr>
          <p:nvPr>
            <p:ph idx="1"/>
          </p:nvPr>
        </p:nvSpPr>
        <p:spPr/>
        <p:txBody>
          <a:bodyPr>
            <a:normAutofit fontScale="92500" lnSpcReduction="10000"/>
          </a:bodyPr>
          <a:lstStyle/>
          <a:p>
            <a:pPr>
              <a:defRPr/>
            </a:pPr>
            <a:r>
              <a:rPr lang="en-US" altLang="en-US" dirty="0"/>
              <a:t>To address the challenges, SMSWG will define best practices and identify standards for both manufacturers and vendors to follow.</a:t>
            </a:r>
          </a:p>
          <a:p>
            <a:pPr>
              <a:defRPr/>
            </a:pPr>
            <a:r>
              <a:rPr lang="en-US" altLang="en-US" dirty="0"/>
              <a:t>SMSWG will focus on merging of engineering analysis with overall systems analysis to perform more realistic, accurate, and lifelike behavior modeling &amp; simulation.</a:t>
            </a:r>
          </a:p>
          <a:p>
            <a:pPr>
              <a:defRPr/>
            </a:pPr>
            <a:r>
              <a:rPr lang="en-US" altLang="en-US" dirty="0"/>
              <a:t>Successful execution will result in new opportunities for industries to fundamentally transform their business processes and reduce development cycle time and cost by providing an upfront optimization of the product for the complete product life cycle</a:t>
            </a:r>
            <a:endParaRPr lang="en-GB" altLang="en-US" dirty="0"/>
          </a:p>
          <a:p>
            <a:pPr marL="0" indent="0">
              <a:buFontTx/>
              <a:buNone/>
              <a:defRPr/>
            </a:pPr>
            <a:endParaRPr lang="en-US" dirty="0"/>
          </a:p>
        </p:txBody>
      </p:sp>
      <p:sp>
        <p:nvSpPr>
          <p:cNvPr id="92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B252FF54-4743-48AD-8391-341B82A43666}" type="slidenum">
              <a:rPr lang="en-US" altLang="en-US" sz="1200"/>
              <a:pPr eaLnBrk="1" hangingPunct="1">
                <a:spcBef>
                  <a:spcPct val="0"/>
                </a:spcBef>
                <a:buFontTx/>
                <a:buNone/>
              </a:pPr>
              <a:t>7</a:t>
            </a:fld>
            <a:endParaRPr lang="en-US" altLang="en-US" sz="12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en-US" dirty="0"/>
              <a:t>Main Events – WG </a:t>
            </a:r>
            <a:endParaRPr lang="en-US" altLang="en-US" dirty="0"/>
          </a:p>
        </p:txBody>
      </p:sp>
      <p:sp>
        <p:nvSpPr>
          <p:cNvPr id="12291" name="Content Placeholder 2"/>
          <p:cNvSpPr>
            <a:spLocks noGrp="1"/>
          </p:cNvSpPr>
          <p:nvPr>
            <p:ph idx="1"/>
          </p:nvPr>
        </p:nvSpPr>
        <p:spPr>
          <a:xfrm>
            <a:off x="457200" y="1524000"/>
            <a:ext cx="8229600" cy="4525963"/>
          </a:xfrm>
        </p:spPr>
        <p:txBody>
          <a:bodyPr/>
          <a:lstStyle/>
          <a:p>
            <a:r>
              <a:rPr lang="en-GB" altLang="en-US" sz="2400" dirty="0"/>
              <a:t>Bi-monthly meetings of the Steering Committee</a:t>
            </a:r>
          </a:p>
          <a:p>
            <a:r>
              <a:rPr lang="en-GB" altLang="en-US" sz="2400" dirty="0"/>
              <a:t>Bi-monthly meetings of the whole SMSWG</a:t>
            </a:r>
          </a:p>
          <a:p>
            <a:pPr lvl="1"/>
            <a:r>
              <a:rPr lang="en-GB" altLang="en-US" sz="1800" dirty="0"/>
              <a:t>Mostly done over </a:t>
            </a:r>
            <a:r>
              <a:rPr lang="en-GB" altLang="en-US" sz="1800" dirty="0" err="1"/>
              <a:t>Webex</a:t>
            </a:r>
            <a:endParaRPr lang="en-GB" altLang="en-US" sz="1800" dirty="0"/>
          </a:p>
          <a:p>
            <a:r>
              <a:rPr lang="en-GB" altLang="en-US" sz="2400" dirty="0"/>
              <a:t>Use conferences for face-to-face meetings and interaction with the larger communities beyond the WG:</a:t>
            </a:r>
          </a:p>
          <a:p>
            <a:pPr lvl="1"/>
            <a:r>
              <a:rPr lang="en-GB" altLang="en-US" sz="1800" dirty="0"/>
              <a:t>NAFEMS World Congress (every other year)</a:t>
            </a:r>
          </a:p>
          <a:p>
            <a:pPr lvl="1"/>
            <a:r>
              <a:rPr lang="en-GB" altLang="en-US" sz="1800" dirty="0"/>
              <a:t>INCOSE International </a:t>
            </a:r>
            <a:r>
              <a:rPr lang="en-GB" altLang="en-US" sz="1800"/>
              <a:t>Workshop </a:t>
            </a:r>
            <a:r>
              <a:rPr lang="en-GB" altLang="en-US" sz="1800" smtClean="0"/>
              <a:t>(beginning of </a:t>
            </a:r>
            <a:r>
              <a:rPr lang="en-GB" altLang="en-US" sz="1800" dirty="0"/>
              <a:t>the year)</a:t>
            </a:r>
          </a:p>
          <a:p>
            <a:pPr lvl="1"/>
            <a:r>
              <a:rPr lang="en-GB" altLang="en-US" sz="1800"/>
              <a:t>INCOSE </a:t>
            </a:r>
            <a:r>
              <a:rPr lang="en-GB" altLang="en-US" sz="1800" smtClean="0"/>
              <a:t>International </a:t>
            </a:r>
            <a:r>
              <a:rPr lang="en-GB" altLang="en-US" sz="1800" dirty="0"/>
              <a:t>Symposium (middle of the year)</a:t>
            </a:r>
          </a:p>
          <a:p>
            <a:pPr lvl="1"/>
            <a:r>
              <a:rPr lang="en-GB" altLang="en-US" sz="1800" dirty="0"/>
              <a:t>NAFEMS Americas Events (e.g., </a:t>
            </a:r>
            <a:r>
              <a:rPr lang="en-GB" altLang="en-US" sz="1800"/>
              <a:t>Automotive </a:t>
            </a:r>
            <a:r>
              <a:rPr lang="en-GB" altLang="en-US" sz="1800" smtClean="0"/>
              <a:t>Seminar,</a:t>
            </a:r>
            <a:br>
              <a:rPr lang="en-GB" altLang="en-US" sz="1800" smtClean="0"/>
            </a:br>
            <a:r>
              <a:rPr lang="en-GB" altLang="en-US" sz="1800" smtClean="0"/>
              <a:t>Americas </a:t>
            </a:r>
            <a:r>
              <a:rPr lang="en-GB" altLang="en-US" sz="1800" dirty="0"/>
              <a:t>Regional Conference) </a:t>
            </a:r>
          </a:p>
          <a:p>
            <a:pPr lvl="1"/>
            <a:r>
              <a:rPr lang="en-GB" altLang="en-US" sz="1800" dirty="0"/>
              <a:t>Participation in other events</a:t>
            </a:r>
          </a:p>
          <a:p>
            <a:endParaRPr lang="en-GB" altLang="en-US" sz="2400" dirty="0"/>
          </a:p>
        </p:txBody>
      </p:sp>
      <p:sp>
        <p:nvSpPr>
          <p:cNvPr id="122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7F98B38C-3912-4468-9EA7-2054728F4BD4}" type="slidenum">
              <a:rPr lang="en-US" altLang="en-US" sz="1200"/>
              <a:pPr eaLnBrk="1" hangingPunct="1">
                <a:spcBef>
                  <a:spcPct val="0"/>
                </a:spcBef>
                <a:buFontTx/>
                <a:buNone/>
              </a:pPr>
              <a:t>8</a:t>
            </a:fld>
            <a:endParaRPr lang="en-US" altLang="en-US" sz="12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4800" y="76200"/>
            <a:ext cx="8229600" cy="914400"/>
          </a:xfrm>
        </p:spPr>
        <p:txBody>
          <a:bodyPr/>
          <a:lstStyle/>
          <a:p>
            <a:r>
              <a:rPr lang="en-GB" altLang="en-US" dirty="0"/>
              <a:t>Governance</a:t>
            </a:r>
            <a:endParaRPr lang="en-US" altLang="en-US" dirty="0"/>
          </a:p>
        </p:txBody>
      </p:sp>
      <p:sp>
        <p:nvSpPr>
          <p:cNvPr id="3" name="Content Placeholder 2"/>
          <p:cNvSpPr>
            <a:spLocks noGrp="1"/>
          </p:cNvSpPr>
          <p:nvPr>
            <p:ph idx="1"/>
          </p:nvPr>
        </p:nvSpPr>
        <p:spPr>
          <a:xfrm>
            <a:off x="457200" y="838200"/>
            <a:ext cx="8229600" cy="5562600"/>
          </a:xfrm>
        </p:spPr>
        <p:txBody>
          <a:bodyPr>
            <a:normAutofit/>
          </a:bodyPr>
          <a:lstStyle/>
          <a:p>
            <a:pPr marL="0" indent="0">
              <a:buFontTx/>
              <a:buNone/>
              <a:defRPr/>
            </a:pPr>
            <a:r>
              <a:rPr lang="en-GB" sz="2000" dirty="0"/>
              <a:t>The activities of the SMSWG and its Steering Committee are governed by the respective NAFEMS and INCOSE regulations</a:t>
            </a:r>
          </a:p>
          <a:p>
            <a:pPr>
              <a:defRPr/>
            </a:pPr>
            <a:r>
              <a:rPr lang="en-GB" sz="2000" dirty="0"/>
              <a:t>Steering Committee:</a:t>
            </a:r>
          </a:p>
          <a:p>
            <a:pPr lvl="1">
              <a:defRPr/>
            </a:pPr>
            <a:r>
              <a:rPr lang="en-GB" sz="1400" dirty="0"/>
              <a:t>Roger Burkhart (John Deere) – Chair</a:t>
            </a:r>
          </a:p>
          <a:p>
            <a:pPr lvl="1">
              <a:defRPr/>
            </a:pPr>
            <a:r>
              <a:rPr lang="en-GB" sz="1400" smtClean="0"/>
              <a:t>Conrad </a:t>
            </a:r>
            <a:r>
              <a:rPr lang="en-GB" sz="1400" dirty="0"/>
              <a:t>Bock (NIST)</a:t>
            </a:r>
          </a:p>
          <a:p>
            <a:pPr lvl="1">
              <a:defRPr/>
            </a:pPr>
            <a:r>
              <a:rPr lang="en-GB" sz="1400" dirty="0"/>
              <a:t>Peter Coleman (Airbus)</a:t>
            </a:r>
          </a:p>
          <a:p>
            <a:pPr lvl="1">
              <a:defRPr/>
            </a:pPr>
            <a:r>
              <a:rPr lang="en-GB" sz="1400" dirty="0"/>
              <a:t>Jian Dong (</a:t>
            </a:r>
            <a:r>
              <a:rPr lang="en-GB" sz="1400"/>
              <a:t>Boeing</a:t>
            </a:r>
            <a:r>
              <a:rPr lang="en-GB" sz="1400" smtClean="0"/>
              <a:t>)</a:t>
            </a:r>
          </a:p>
          <a:p>
            <a:pPr lvl="1">
              <a:defRPr/>
            </a:pPr>
            <a:r>
              <a:rPr lang="en-GB" sz="1400" smtClean="0"/>
              <a:t>Rod Dreisbach</a:t>
            </a:r>
            <a:r>
              <a:rPr lang="en-GB" sz="1400"/>
              <a:t> – INCOSE MBSE Initiative</a:t>
            </a:r>
            <a:endParaRPr lang="en-GB" sz="1400" smtClean="0"/>
          </a:p>
          <a:p>
            <a:pPr lvl="1">
              <a:defRPr/>
            </a:pPr>
            <a:r>
              <a:rPr lang="en-GB" sz="1400" smtClean="0"/>
              <a:t>Dr</a:t>
            </a:r>
            <a:r>
              <a:rPr lang="en-GB" sz="1400" dirty="0" err="1"/>
              <a:t>.</a:t>
            </a:r>
            <a:r>
              <a:rPr lang="en-GB" sz="1400" dirty="0"/>
              <a:t> Rui Gao (</a:t>
            </a:r>
            <a:r>
              <a:rPr lang="en-GB" sz="1400" dirty="0" err="1"/>
              <a:t>Modelon</a:t>
            </a:r>
            <a:r>
              <a:rPr lang="en-GB" sz="1400" dirty="0"/>
              <a:t>)</a:t>
            </a:r>
          </a:p>
          <a:p>
            <a:pPr lvl="1">
              <a:defRPr/>
            </a:pPr>
            <a:r>
              <a:rPr lang="en-GB" sz="1400" dirty="0"/>
              <a:t>Ed Ladzinski </a:t>
            </a:r>
            <a:r>
              <a:rPr lang="en-GB" sz="1400" dirty="0" smtClean="0"/>
              <a:t>(</a:t>
            </a:r>
            <a:r>
              <a:rPr lang="en-GB" sz="1400" dirty="0" err="1" smtClean="0"/>
              <a:t>SMS_ThinkTank</a:t>
            </a:r>
            <a:r>
              <a:rPr lang="en-GB" sz="1400" dirty="0" smtClean="0"/>
              <a:t>)</a:t>
            </a:r>
            <a:endParaRPr lang="en-GB" sz="1400" dirty="0"/>
          </a:p>
          <a:p>
            <a:pPr lvl="1">
              <a:defRPr/>
            </a:pPr>
            <a:r>
              <a:rPr lang="en-GB" sz="1400"/>
              <a:t>Kim Murphy (Ford)</a:t>
            </a:r>
          </a:p>
          <a:p>
            <a:pPr lvl="1">
              <a:defRPr/>
            </a:pPr>
            <a:r>
              <a:rPr lang="en-GB" sz="1400" smtClean="0"/>
              <a:t>Frank </a:t>
            </a:r>
            <a:r>
              <a:rPr lang="en-GB" sz="1400" dirty="0"/>
              <a:t>Popielas (</a:t>
            </a:r>
            <a:r>
              <a:rPr lang="en-GB" sz="1400" dirty="0" err="1" smtClean="0"/>
              <a:t>SMS_ThinkTank</a:t>
            </a:r>
            <a:r>
              <a:rPr lang="en-GB" sz="1400" dirty="0"/>
              <a:t> </a:t>
            </a:r>
            <a:r>
              <a:rPr lang="en-GB" sz="1400" dirty="0" smtClean="0"/>
              <a:t>&amp; </a:t>
            </a:r>
            <a:r>
              <a:rPr lang="en-GB" sz="1400" dirty="0" err="1" smtClean="0"/>
              <a:t>CIMdata</a:t>
            </a:r>
            <a:r>
              <a:rPr lang="en-GB" sz="1400" dirty="0" smtClean="0"/>
              <a:t>)</a:t>
            </a:r>
            <a:endParaRPr lang="en-GB" sz="1400" dirty="0"/>
          </a:p>
          <a:p>
            <a:pPr lvl="1">
              <a:defRPr/>
            </a:pPr>
            <a:r>
              <a:rPr lang="en-GB" sz="1400" dirty="0"/>
              <a:t>Mark Sampson (Siemens PLM) – INCOSE MBSE Initiative</a:t>
            </a:r>
          </a:p>
          <a:p>
            <a:pPr lvl="1">
              <a:defRPr/>
            </a:pPr>
            <a:r>
              <a:rPr lang="en-GB" sz="1400" smtClean="0"/>
              <a:t>Hubertus </a:t>
            </a:r>
            <a:r>
              <a:rPr lang="en-GB" sz="1400" dirty="0"/>
              <a:t>Tummescheit (</a:t>
            </a:r>
            <a:r>
              <a:rPr lang="en-GB" sz="1400"/>
              <a:t>Modelon</a:t>
            </a:r>
            <a:r>
              <a:rPr lang="en-GB" sz="1400" smtClean="0"/>
              <a:t>)</a:t>
            </a:r>
          </a:p>
          <a:p>
            <a:pPr lvl="1">
              <a:defRPr/>
            </a:pPr>
            <a:r>
              <a:rPr lang="en-GB" sz="1400" smtClean="0"/>
              <a:t>Mark Williams (Boeing)</a:t>
            </a:r>
            <a:endParaRPr lang="en-GB" sz="1400" dirty="0"/>
          </a:p>
          <a:p>
            <a:pPr>
              <a:defRPr/>
            </a:pPr>
            <a:r>
              <a:rPr lang="en-GB" sz="2000" smtClean="0"/>
              <a:t>By-laws </a:t>
            </a:r>
            <a:r>
              <a:rPr lang="en-GB" sz="2000" dirty="0"/>
              <a:t>covering Mission; General Powers; Members, Tenure, Qualifications; Elections; Contracts; Publications; Amendments; etc.</a:t>
            </a:r>
          </a:p>
        </p:txBody>
      </p:sp>
      <p:sp>
        <p:nvSpPr>
          <p:cNvPr id="153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3E54087F-5164-44C1-893B-E9913EFF0B9E}" type="slidenum">
              <a:rPr lang="en-US" altLang="en-US" sz="1200"/>
              <a:pPr eaLnBrk="1" hangingPunct="1">
                <a:spcBef>
                  <a:spcPct val="0"/>
                </a:spcBef>
                <a:buFontTx/>
                <a:buNone/>
              </a:pPr>
              <a:t>9</a:t>
            </a:fld>
            <a:endParaRPr lang="en-US" altLang="en-US" sz="1200" dirty="0"/>
          </a:p>
        </p:txBody>
      </p:sp>
    </p:spTree>
    <p:extLst>
      <p:ext uri="{BB962C8B-B14F-4D97-AF65-F5344CB8AC3E}">
        <p14:creationId xmlns:p14="http://schemas.microsoft.com/office/powerpoint/2010/main" val="697553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AFEMS 2013 PP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MS_WG_Roadmap_Draft_011416" id="{8067A828-F907-4F40-9072-67CC582A1CD4}" vid="{398B7BBB-3472-41F6-B540-2FE70883AF80}"/>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AAD36D05C61CC4C9BEE353378571754" ma:contentTypeVersion="1" ma:contentTypeDescription="Create a new document." ma:contentTypeScope="" ma:versionID="6791979522524ee6987a1c34d153ca12">
  <xsd:schema xmlns:xsd="http://www.w3.org/2001/XMLSchema" xmlns:xs="http://www.w3.org/2001/XMLSchema" xmlns:p="http://schemas.microsoft.com/office/2006/metadata/properties" xmlns:ns3="37f29cca-1843-4c53-b73d-c5541007d76c" targetNamespace="http://schemas.microsoft.com/office/2006/metadata/properties" ma:root="true" ma:fieldsID="11b9034b7b9e377ebb4c15fc01deb757" ns3:_="">
    <xsd:import namespace="37f29cca-1843-4c53-b73d-c5541007d76c"/>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f29cca-1843-4c53-b73d-c5541007d76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5844E4-2AD4-4930-8A2A-DA4E816ADFDE}">
  <ds:schemaRefs>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http://purl.org/dc/terms/"/>
    <ds:schemaRef ds:uri="http://purl.org/dc/dcmitype/"/>
    <ds:schemaRef ds:uri="http://www.w3.org/XML/1998/namespace"/>
    <ds:schemaRef ds:uri="37f29cca-1843-4c53-b73d-c5541007d76c"/>
  </ds:schemaRefs>
</ds:datastoreItem>
</file>

<file path=customXml/itemProps2.xml><?xml version="1.0" encoding="utf-8"?>
<ds:datastoreItem xmlns:ds="http://schemas.openxmlformats.org/officeDocument/2006/customXml" ds:itemID="{0BD66FEB-616E-4E84-B5EB-0B4A03D58A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f29cca-1843-4c53-b73d-c5541007d7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1D1287-5CA6-4557-A427-AF8FC49C34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3265</TotalTime>
  <Words>1676</Words>
  <Application>Microsoft Office PowerPoint</Application>
  <PresentationFormat>On-screen Show (4:3)</PresentationFormat>
  <Paragraphs>248</Paragraphs>
  <Slides>26</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26</vt:i4>
      </vt:variant>
    </vt:vector>
  </HeadingPairs>
  <TitlesOfParts>
    <vt:vector size="34" baseType="lpstr">
      <vt:lpstr>ＭＳ Ｐゴシック</vt:lpstr>
      <vt:lpstr>Arial</vt:lpstr>
      <vt:lpstr>Calibri</vt:lpstr>
      <vt:lpstr>Century Gothic</vt:lpstr>
      <vt:lpstr>Franklin Gothic Book</vt:lpstr>
      <vt:lpstr>2_Custom Design</vt:lpstr>
      <vt:lpstr>NAFEMS 2013 PPT THEME</vt:lpstr>
      <vt:lpstr>13_Custom Design</vt:lpstr>
      <vt:lpstr>NAFEMS / INCOSE Systems Modeling &amp; Simulation Working Group</vt:lpstr>
      <vt:lpstr>Systems Modeling and Simulation Working Group (SMSWG) Mission</vt:lpstr>
      <vt:lpstr>Formation of the SMSWG</vt:lpstr>
      <vt:lpstr>NAFEMS Motivation www.nafems.org</vt:lpstr>
      <vt:lpstr>INCOSE Motivation www.incose.org</vt:lpstr>
      <vt:lpstr>Challenges for industry</vt:lpstr>
      <vt:lpstr>Objectives for SMSWG</vt:lpstr>
      <vt:lpstr>Main Events – WG </vt:lpstr>
      <vt:lpstr>Governance</vt:lpstr>
      <vt:lpstr>SMSWG Members</vt:lpstr>
      <vt:lpstr>How to join and learn more about this Volunteer Community</vt:lpstr>
      <vt:lpstr>NAFEMS Website Page</vt:lpstr>
      <vt:lpstr>NAFEMS Members-Only Site</vt:lpstr>
      <vt:lpstr>INCOSE MBSE Wiki Page</vt:lpstr>
      <vt:lpstr>2017 Activities</vt:lpstr>
      <vt:lpstr>NAFEMS &amp; INCOSE joint working group System Modeling and Simulation Working Group (SMSWG) </vt:lpstr>
      <vt:lpstr>Roadmap:  High Level*</vt:lpstr>
      <vt:lpstr>System Modeling and Simulation</vt:lpstr>
      <vt:lpstr>PowerPoint Presentation</vt:lpstr>
      <vt:lpstr>PowerPoint Presentation</vt:lpstr>
      <vt:lpstr>PowerPoint Presentation</vt:lpstr>
      <vt:lpstr>Definitions (from flyer)</vt:lpstr>
      <vt:lpstr>Core focus of SMSWG</vt:lpstr>
      <vt:lpstr>Benefits of Interaction between SE &amp; ES</vt:lpstr>
      <vt:lpstr>SMSWG Members Meeting Monday, Jan. 22, 2018 (City Terrace 7)</vt:lpstr>
      <vt:lpstr>Goals for 2018</vt:lpstr>
    </vt:vector>
  </TitlesOfParts>
  <Company>Procter &amp; Gamble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SMSWG overview</dc:title>
  <dc:creator>tk9295;SMSWG steering committee</dc:creator>
  <cp:lastModifiedBy>Burkhart Roger M</cp:lastModifiedBy>
  <cp:revision>334</cp:revision>
  <dcterms:created xsi:type="dcterms:W3CDTF">2009-05-12T18:47:40Z</dcterms:created>
  <dcterms:modified xsi:type="dcterms:W3CDTF">2018-01-21T18:31:51Z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0x010100FAAD36D05C61CC4C9BEE353378571754</vt:lpwstr>
  </property>
</Properties>
</file>