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8" r:id="rId2"/>
    <p:sldId id="257" r:id="rId3"/>
    <p:sldId id="259" r:id="rId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893" y="-5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8DED9E-F898-4E90-800A-10D11D7A76D6}" type="datetimeFigureOut">
              <a:rPr lang="en-US" smtClean="0"/>
              <a:t>6/3/2011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617E44-3FE3-4F5E-B847-48279AE9AF15}"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F617E44-3FE3-4F5E-B847-48279AE9AF15}"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F617E44-3FE3-4F5E-B847-48279AE9AF15}"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F617E44-3FE3-4F5E-B847-48279AE9AF15}" type="slidenum">
              <a:rPr lang="en-US" smtClean="0"/>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2A5DA4A-26CE-4D82-98D6-AC8F3277DC47}" type="datetimeFigureOut">
              <a:rPr lang="en-US"/>
              <a:pPr>
                <a:defRPr/>
              </a:pPr>
              <a:t>6/3/2011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A401966-21F0-4BFF-BC98-098B4C5B190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1A80A80-11CC-4119-B615-20ED029C40EC}" type="datetimeFigureOut">
              <a:rPr lang="en-US"/>
              <a:pPr>
                <a:defRPr/>
              </a:pPr>
              <a:t>6/3/2011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7A79B9B-A4B5-4F98-884E-30FE4BC68F9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E6BA016-34F6-4959-B4B1-A0C396A300D7}" type="datetimeFigureOut">
              <a:rPr lang="en-US"/>
              <a:pPr>
                <a:defRPr/>
              </a:pPr>
              <a:t>6/3/2011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A8110A0-79A2-4CB8-9E75-EBF3EA5EB74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5641C12-0880-408B-9E66-2FC7ADE1518F}" type="datetimeFigureOut">
              <a:rPr lang="en-US"/>
              <a:pPr>
                <a:defRPr/>
              </a:pPr>
              <a:t>6/3/2011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411BA4F-7231-439F-B551-E29069C7F49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C1EF199-CAB3-4B69-96AE-022243B8B58D}" type="datetimeFigureOut">
              <a:rPr lang="en-US"/>
              <a:pPr>
                <a:defRPr/>
              </a:pPr>
              <a:t>6/3/2011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CEBFEB3-19AB-4DA3-BEC4-5B691A15A00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978FF4C-FBD1-482C-B18A-AE04F6F70BF3}" type="datetimeFigureOut">
              <a:rPr lang="en-US"/>
              <a:pPr>
                <a:defRPr/>
              </a:pPr>
              <a:t>6/3/2011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AEC1128-3F1B-42C6-B48C-371DD219F3F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EFAFB7F-39C8-4B6B-8451-E7C2A3050DE8}" type="datetimeFigureOut">
              <a:rPr lang="en-US"/>
              <a:pPr>
                <a:defRPr/>
              </a:pPr>
              <a:t>6/3/2011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B0EC5A3-7F4D-4A49-A66C-2FC888DBD14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33F271F2-D862-4A9D-A542-F8B801006C69}" type="datetimeFigureOut">
              <a:rPr lang="en-US"/>
              <a:pPr>
                <a:defRPr/>
              </a:pPr>
              <a:t>6/3/2011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53459AC-D927-459E-AE69-6DF4EFC62B9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FC76010-727B-4388-815A-036BE9A437A3}" type="datetimeFigureOut">
              <a:rPr lang="en-US"/>
              <a:pPr>
                <a:defRPr/>
              </a:pPr>
              <a:t>6/3/2011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92581D0-DEE3-44D0-8705-3A5F98A25A2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D5E94F6-C14E-4B22-8829-AE985807955F}" type="datetimeFigureOut">
              <a:rPr lang="en-US"/>
              <a:pPr>
                <a:defRPr/>
              </a:pPr>
              <a:t>6/3/2011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97FC301-6437-41BA-9C15-6254FA16305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AAF5AA7-FA7D-42C8-8F62-0265B5D3E721}" type="datetimeFigureOut">
              <a:rPr lang="en-US"/>
              <a:pPr>
                <a:defRPr/>
              </a:pPr>
              <a:t>6/3/2011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00DDEF2-8CBC-4D50-A20E-1110897246F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F5DAA097-7268-4291-9682-5641CFE893C2}" type="datetimeFigureOut">
              <a:rPr lang="en-US"/>
              <a:pPr>
                <a:defRPr/>
              </a:pPr>
              <a:t>6/3/2011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57BD03BE-BB5F-4EE8-862E-6EC10AA28E4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omgwiki.org/MBSE/doku.php?id=mbse:modelmgt"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828800" y="1447800"/>
            <a:ext cx="5486400" cy="1981200"/>
          </a:xfrm>
        </p:spPr>
        <p:txBody>
          <a:bodyPr rtlCol="0">
            <a:normAutofit fontScale="90000"/>
          </a:bodyPr>
          <a:lstStyle/>
          <a:p>
            <a:pPr fontAlgn="auto">
              <a:spcAft>
                <a:spcPts val="0"/>
              </a:spcAft>
              <a:defRPr/>
            </a:pPr>
            <a:r>
              <a:rPr lang="en-US" b="1" dirty="0" smtClean="0">
                <a:latin typeface="Arial" charset="0"/>
              </a:rPr>
              <a:t>INCOSE MBSE</a:t>
            </a:r>
            <a:br>
              <a:rPr lang="en-US" b="1" dirty="0" smtClean="0">
                <a:latin typeface="Arial" charset="0"/>
              </a:rPr>
            </a:br>
            <a:r>
              <a:rPr lang="en-US" b="1" dirty="0" smtClean="0">
                <a:latin typeface="Arial" charset="0"/>
              </a:rPr>
              <a:t>Model Management </a:t>
            </a:r>
            <a:br>
              <a:rPr lang="en-US" b="1" dirty="0" smtClean="0">
                <a:latin typeface="Arial" charset="0"/>
              </a:rPr>
            </a:br>
            <a:r>
              <a:rPr lang="en-US" b="1" dirty="0" smtClean="0">
                <a:latin typeface="Arial" charset="0"/>
              </a:rPr>
              <a:t>Working Group</a:t>
            </a:r>
          </a:p>
        </p:txBody>
      </p:sp>
      <p:sp>
        <p:nvSpPr>
          <p:cNvPr id="4099" name="Rectangle 3"/>
          <p:cNvSpPr>
            <a:spLocks noGrp="1" noChangeArrowheads="1"/>
          </p:cNvSpPr>
          <p:nvPr>
            <p:ph type="subTitle" idx="1"/>
          </p:nvPr>
        </p:nvSpPr>
        <p:spPr>
          <a:xfrm>
            <a:off x="2481263" y="3810000"/>
            <a:ext cx="4181475" cy="1371600"/>
          </a:xfrm>
        </p:spPr>
        <p:txBody>
          <a:bodyPr rtlCol="0">
            <a:normAutofit/>
          </a:bodyPr>
          <a:lstStyle/>
          <a:p>
            <a:pPr fontAlgn="auto">
              <a:spcAft>
                <a:spcPts val="0"/>
              </a:spcAft>
              <a:buFont typeface="Arial" pitchFamily="34" charset="0"/>
              <a:buNone/>
              <a:defRPr/>
            </a:pPr>
            <a:r>
              <a:rPr lang="en-US" smtClean="0">
                <a:latin typeface="Arial" charset="0"/>
              </a:rPr>
              <a:t>Mark Sampson</a:t>
            </a:r>
          </a:p>
          <a:p>
            <a:pPr fontAlgn="auto">
              <a:spcAft>
                <a:spcPts val="0"/>
              </a:spcAft>
              <a:buFont typeface="Arial" pitchFamily="34" charset="0"/>
              <a:buNone/>
              <a:defRPr/>
            </a:pPr>
            <a:r>
              <a:rPr lang="en-US" smtClean="0">
                <a:latin typeface="Arial" charset="0"/>
              </a:rPr>
              <a:t>Jozsef Bedocs</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Content Placeholder 2"/>
          <p:cNvSpPr>
            <a:spLocks noGrp="1"/>
          </p:cNvSpPr>
          <p:nvPr>
            <p:ph idx="1"/>
          </p:nvPr>
        </p:nvSpPr>
        <p:spPr>
          <a:xfrm>
            <a:off x="457200" y="766763"/>
            <a:ext cx="8229600" cy="4525962"/>
          </a:xfrm>
        </p:spPr>
        <p:txBody>
          <a:bodyPr/>
          <a:lstStyle/>
          <a:p>
            <a:r>
              <a:rPr lang="en-US" sz="1800" dirty="0" smtClean="0"/>
              <a:t>Team Name</a:t>
            </a:r>
          </a:p>
          <a:p>
            <a:pPr lvl="1"/>
            <a:r>
              <a:rPr lang="en-US" sz="1600" dirty="0" smtClean="0">
                <a:latin typeface="Arial" charset="0"/>
              </a:rPr>
              <a:t>Model Management Working Group</a:t>
            </a:r>
            <a:endParaRPr lang="en-US" sz="1600" dirty="0" smtClean="0"/>
          </a:p>
          <a:p>
            <a:r>
              <a:rPr lang="en-US" sz="1800" dirty="0" smtClean="0"/>
              <a:t>Team Lead</a:t>
            </a:r>
          </a:p>
          <a:p>
            <a:pPr lvl="1"/>
            <a:r>
              <a:rPr lang="en-US" sz="1600" dirty="0" smtClean="0"/>
              <a:t>Mark Sampson and Jozsef Bedocs</a:t>
            </a:r>
          </a:p>
          <a:p>
            <a:r>
              <a:rPr lang="en-US" sz="1800" dirty="0" smtClean="0"/>
              <a:t>Wiki Site</a:t>
            </a:r>
          </a:p>
          <a:p>
            <a:pPr lvl="1"/>
            <a:r>
              <a:rPr lang="en-US" sz="1600" dirty="0" smtClean="0">
                <a:latin typeface="Arial" charset="0"/>
                <a:hlinkClick r:id="rId3"/>
              </a:rPr>
              <a:t>http://www.omgwiki.org/MBSE/doku.php?id=mbse:modelmgt</a:t>
            </a:r>
            <a:endParaRPr lang="en-US" sz="1600" dirty="0" smtClean="0"/>
          </a:p>
          <a:p>
            <a:r>
              <a:rPr lang="en-US" sz="1800" dirty="0" smtClean="0"/>
              <a:t>Team Objectives</a:t>
            </a:r>
          </a:p>
          <a:p>
            <a:pPr lvl="1"/>
            <a:r>
              <a:rPr lang="en-US" sz="1600" dirty="0" smtClean="0"/>
              <a:t>Identify the scope of model management </a:t>
            </a:r>
          </a:p>
          <a:p>
            <a:pPr lvl="1"/>
            <a:r>
              <a:rPr lang="en-US" sz="1600" dirty="0" smtClean="0"/>
              <a:t>Address the concerns of the community</a:t>
            </a:r>
          </a:p>
          <a:p>
            <a:pPr lvl="1"/>
            <a:r>
              <a:rPr lang="en-US" sz="1600" dirty="0" smtClean="0"/>
              <a:t>Establish guidelines for the use of structures</a:t>
            </a:r>
          </a:p>
          <a:p>
            <a:r>
              <a:rPr lang="en-US" sz="1800" dirty="0" smtClean="0"/>
              <a:t>Recent Accomplishments</a:t>
            </a:r>
          </a:p>
          <a:p>
            <a:pPr lvl="1"/>
            <a:r>
              <a:rPr lang="en-US" sz="1600" dirty="0" smtClean="0"/>
              <a:t>Presentations by leaders from several industries regarding challenges and solutions</a:t>
            </a:r>
          </a:p>
          <a:p>
            <a:r>
              <a:rPr lang="en-US" sz="1800" dirty="0" smtClean="0"/>
              <a:t>Plan Forward</a:t>
            </a:r>
          </a:p>
          <a:p>
            <a:pPr lvl="1"/>
            <a:r>
              <a:rPr lang="en-US" sz="1600" dirty="0" smtClean="0"/>
              <a:t>Establish agenda and goals for IS2011</a:t>
            </a:r>
          </a:p>
          <a:p>
            <a:r>
              <a:rPr lang="en-US" sz="1800" dirty="0" smtClean="0"/>
              <a:t>Related Activities</a:t>
            </a:r>
          </a:p>
          <a:p>
            <a:pPr lvl="1"/>
            <a:r>
              <a:rPr lang="en-US" sz="1600" dirty="0" smtClean="0">
                <a:latin typeface="Arial" charset="0"/>
              </a:rPr>
              <a:t>Trade studies</a:t>
            </a:r>
          </a:p>
          <a:p>
            <a:pPr lvl="1"/>
            <a:r>
              <a:rPr lang="en-US" sz="1600" dirty="0" smtClean="0">
                <a:latin typeface="Arial" charset="0"/>
              </a:rPr>
              <a:t>Performance analysis</a:t>
            </a:r>
          </a:p>
          <a:p>
            <a:pPr lvl="1"/>
            <a:r>
              <a:rPr lang="en-US" sz="1600" dirty="0" smtClean="0">
                <a:latin typeface="Arial" charset="0"/>
              </a:rPr>
              <a:t>Reviews</a:t>
            </a:r>
          </a:p>
          <a:p>
            <a:pPr lvl="1"/>
            <a:endParaRPr lang="en-US" sz="16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0306" y="0"/>
            <a:ext cx="8229600" cy="1143000"/>
          </a:xfrm>
        </p:spPr>
        <p:txBody>
          <a:bodyPr/>
          <a:lstStyle/>
          <a:p>
            <a:r>
              <a:rPr lang="en-US" dirty="0" smtClean="0"/>
              <a:t>Model Mgmt Objective</a:t>
            </a:r>
            <a:endParaRPr lang="en-US" dirty="0"/>
          </a:p>
        </p:txBody>
      </p:sp>
      <p:sp>
        <p:nvSpPr>
          <p:cNvPr id="3" name="Content Placeholder 2"/>
          <p:cNvSpPr>
            <a:spLocks noGrp="1"/>
          </p:cNvSpPr>
          <p:nvPr>
            <p:ph idx="1"/>
          </p:nvPr>
        </p:nvSpPr>
        <p:spPr>
          <a:xfrm>
            <a:off x="457200" y="761999"/>
            <a:ext cx="8229600" cy="4826281"/>
          </a:xfrm>
        </p:spPr>
        <p:txBody>
          <a:bodyPr/>
          <a:lstStyle/>
          <a:p>
            <a:pPr>
              <a:buNone/>
            </a:pPr>
            <a:r>
              <a:rPr lang="en-US" sz="1600" dirty="0" smtClean="0"/>
              <a:t>Problems of Model Mgmt: </a:t>
            </a:r>
          </a:p>
          <a:p>
            <a:pPr marL="457200" indent="-457200">
              <a:buAutoNum type="arabicParenR"/>
            </a:pPr>
            <a:r>
              <a:rPr lang="en-US" sz="1600" dirty="0" smtClean="0"/>
              <a:t>Snapping &amp; maintaining a baseline </a:t>
            </a:r>
          </a:p>
          <a:p>
            <a:pPr marL="457200" indent="-457200">
              <a:buAutoNum type="arabicParenR"/>
            </a:pPr>
            <a:r>
              <a:rPr lang="en-US" sz="1600" u="sng" dirty="0" smtClean="0"/>
              <a:t>Managing the decomposition of models—functions, logical, interfaces, etc. </a:t>
            </a:r>
            <a:r>
              <a:rPr lang="en-US" sz="1600" u="sng" dirty="0" smtClean="0"/>
              <a:t> </a:t>
            </a:r>
            <a:r>
              <a:rPr lang="en-US" sz="1600" u="sng" dirty="0" smtClean="0"/>
              <a:t>How do we treat as part of baseline. Who owns the parent-child relationship (what can the child model do, etc. who controls what).  Who owns allocations? (is it functions?)  What is the span of control—top-down and horizontal (how does this work in CM; in assembly;).  How is CAD model mgmt different than </a:t>
            </a:r>
            <a:r>
              <a:rPr lang="en-US" sz="1600" u="sng" dirty="0" err="1" smtClean="0"/>
              <a:t>Matlab</a:t>
            </a:r>
            <a:r>
              <a:rPr lang="en-US" sz="1600" u="sng" dirty="0" smtClean="0"/>
              <a:t> model mgmt?  Who owns it and what do they own?  How do you breakup models, etc.  </a:t>
            </a:r>
            <a:r>
              <a:rPr lang="en-US" sz="1600" i="1" dirty="0" smtClean="0"/>
              <a:t>(discuss how we are trying to do this today at our next meeting)  </a:t>
            </a:r>
          </a:p>
          <a:p>
            <a:pPr marL="457200" indent="-457200">
              <a:buAutoNum type="arabicParenR"/>
            </a:pPr>
            <a:r>
              <a:rPr lang="en-US" sz="1600" dirty="0" smtClean="0"/>
              <a:t>Manage shared models…same model across multiple programs (manage interdependencies across models).  Changes to models on one program that affect others.  How to manage model merging.  How are these models different than CAD models?  Can we use software CM environments for this?  </a:t>
            </a:r>
            <a:r>
              <a:rPr lang="en-US" sz="1600" dirty="0" err="1" smtClean="0"/>
              <a:t>Clearcase</a:t>
            </a:r>
            <a:r>
              <a:rPr lang="en-US" sz="1600" dirty="0" smtClean="0"/>
              <a:t> </a:t>
            </a:r>
            <a:r>
              <a:rPr lang="en-US" sz="1600" dirty="0" err="1" smtClean="0"/>
              <a:t>vs</a:t>
            </a:r>
            <a:r>
              <a:rPr lang="en-US" sz="1600" dirty="0" smtClean="0"/>
              <a:t> PLM—logical </a:t>
            </a:r>
            <a:r>
              <a:rPr lang="en-US" sz="1600" dirty="0" err="1" smtClean="0"/>
              <a:t>vs</a:t>
            </a:r>
            <a:r>
              <a:rPr lang="en-US" sz="1600" dirty="0" smtClean="0"/>
              <a:t> </a:t>
            </a:r>
            <a:r>
              <a:rPr lang="en-US" sz="1600" dirty="0" smtClean="0"/>
              <a:t>physical</a:t>
            </a:r>
          </a:p>
          <a:p>
            <a:pPr marL="457200" indent="-457200">
              <a:buAutoNum type="arabicParenR"/>
            </a:pPr>
            <a:r>
              <a:rPr lang="en-US" sz="1600" dirty="0" smtClean="0"/>
              <a:t>How to manage the variant of the model.  How to model a variant?  V8 </a:t>
            </a:r>
            <a:r>
              <a:rPr lang="en-US" sz="1600" dirty="0" err="1" smtClean="0"/>
              <a:t>vs</a:t>
            </a:r>
            <a:r>
              <a:rPr lang="en-US" sz="1600" dirty="0" smtClean="0"/>
              <a:t> V6, high fidelity </a:t>
            </a:r>
            <a:r>
              <a:rPr lang="en-US" sz="1600" dirty="0" err="1" smtClean="0"/>
              <a:t>vs</a:t>
            </a:r>
            <a:r>
              <a:rPr lang="en-US" sz="1600" dirty="0" smtClean="0"/>
              <a:t> low fidelity, version of a product </a:t>
            </a:r>
            <a:r>
              <a:rPr lang="en-US" sz="1600" dirty="0" err="1" smtClean="0"/>
              <a:t>vs</a:t>
            </a:r>
            <a:r>
              <a:rPr lang="en-US" sz="1600" dirty="0" smtClean="0"/>
              <a:t> versions of models. </a:t>
            </a:r>
          </a:p>
          <a:p>
            <a:pPr marL="457200" indent="-457200">
              <a:buAutoNum type="arabicParenR"/>
            </a:pPr>
            <a:r>
              <a:rPr lang="en-US" sz="1600" dirty="0" smtClean="0"/>
              <a:t>(Related subject) How much modeling is enough?  What level of fidelity is sufficient? </a:t>
            </a:r>
          </a:p>
          <a:p>
            <a:pPr marL="457200" indent="-457200">
              <a:buAutoNum type="arabicParenR"/>
            </a:pPr>
            <a:r>
              <a:rPr lang="en-US" sz="1600" dirty="0" smtClean="0"/>
              <a:t>Exchange of information among models.  Model data dictionary?  Model structures (what goes along with the model—model supporting information) .  Establishing a framework for exchanging model information…model architecture;  how to manage associated data. </a:t>
            </a:r>
          </a:p>
          <a:p>
            <a:pPr marL="457200" indent="-457200">
              <a:buAutoNum type="arabicParenR"/>
            </a:pPr>
            <a:r>
              <a:rPr lang="en-US" sz="1600" dirty="0" smtClean="0"/>
              <a:t>Traceability across models across levels of fidelity (what level of traceability). </a:t>
            </a:r>
          </a:p>
          <a:p>
            <a:pPr marL="457200" indent="-457200">
              <a:buAutoNum type="arabicParenR"/>
            </a:pPr>
            <a:r>
              <a:rPr lang="en-US" sz="1600" dirty="0" smtClean="0"/>
              <a:t>Matching fidelity of the model to the use.  Mix and match models.  </a:t>
            </a:r>
          </a:p>
          <a:p>
            <a:pPr marL="457200" indent="-457200">
              <a:buAutoNum type="arabicParenR"/>
            </a:pPr>
            <a:r>
              <a:rPr lang="en-US" sz="1600" dirty="0" smtClean="0"/>
              <a:t>Tracing through models…what parameters flow through a series of models.  Where did the data come from.  External files used with a model</a:t>
            </a:r>
          </a:p>
          <a:p>
            <a:pPr marL="457200" indent="-457200">
              <a:buAutoNum type="arabicParenR"/>
            </a:pPr>
            <a:endParaRPr lang="en-US" sz="1600" dirty="0" smtClean="0"/>
          </a:p>
          <a:p>
            <a:pPr marL="457200" indent="-457200">
              <a:buAutoNum type="arabicParenR"/>
            </a:pPr>
            <a:endParaRPr lang="en-US" sz="1600" dirty="0" smtClean="0"/>
          </a:p>
          <a:p>
            <a:pPr>
              <a:buNone/>
            </a:pPr>
            <a:r>
              <a:rPr lang="en-US" sz="1600" dirty="0" smtClean="0"/>
              <a:t>Scope of Model Mgmt: </a:t>
            </a:r>
          </a:p>
          <a:p>
            <a:pPr>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396</Words>
  <Application>Microsoft Office PowerPoint</Application>
  <PresentationFormat>On-screen Show (4:3)</PresentationFormat>
  <Paragraphs>38</Paragraphs>
  <Slides>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Calibri</vt:lpstr>
      <vt:lpstr>Arial</vt:lpstr>
      <vt:lpstr>Office Theme</vt:lpstr>
      <vt:lpstr>INCOSE MBSE Model Management  Working Group</vt:lpstr>
      <vt:lpstr>Slide 2</vt:lpstr>
      <vt:lpstr>Model Mgmt Objective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INCOSE MBSE Model Management  Working Group</dc:title>
  <dc:creator>bedocs</dc:creator>
  <cp:lastModifiedBy>msampson</cp:lastModifiedBy>
  <cp:revision>3</cp:revision>
  <dcterms:created xsi:type="dcterms:W3CDTF">2011-04-10T21:27:33Z</dcterms:created>
  <dcterms:modified xsi:type="dcterms:W3CDTF">2011-06-03T14:09:51Z</dcterms:modified>
</cp:coreProperties>
</file>