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59"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70" d="100"/>
          <a:sy n="70" d="100"/>
        </p:scale>
        <p:origin x="-1448" y="-96"/>
      </p:cViewPr>
      <p:guideLst>
        <p:guide orient="horz" pos="1259"/>
        <p:guide orient="horz" pos="2182"/>
        <p:guide orient="horz" pos="605"/>
        <p:guide orient="horz" pos="655"/>
        <p:guide orient="horz" pos="4239"/>
        <p:guide orient="horz" pos="4055"/>
        <p:guide pos="2880"/>
        <p:guide pos="5617"/>
        <p:guide pos="3238"/>
        <p:guide pos="149"/>
        <p:guide pos="4702"/>
      </p:guideLst>
    </p:cSldViewPr>
  </p:slideViewPr>
  <p:notesTextViewPr>
    <p:cViewPr>
      <p:scale>
        <a:sx n="100" d="100"/>
        <a:sy n="100" d="100"/>
      </p:scale>
      <p:origin x="0" y="0"/>
    </p:cViewPr>
  </p:notesTextViewPr>
  <p:notesViewPr>
    <p:cSldViewPr snapToGrid="0" showGuides="1">
      <p:cViewPr varScale="1">
        <p:scale>
          <a:sx n="80" d="100"/>
          <a:sy n="80" d="100"/>
        </p:scale>
        <p:origin x="-3222"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notesMaster" Target="notesMasters/notesMaster1.xml"/><Relationship Id="rId6" Type="http://schemas.openxmlformats.org/officeDocument/2006/relationships/handoutMaster" Target="handoutMasters/handoutMaster1.xml"/><Relationship Id="rId7" Type="http://schemas.openxmlformats.org/officeDocument/2006/relationships/printerSettings" Target="printerSettings/printerSettings1.bin"/><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dirty="0" smtClean="0">
                <a:latin typeface="Arial" pitchFamily="34" charset="0"/>
              </a:rPr>
              <a:t>Raytheon</a:t>
            </a:r>
            <a:endParaRPr lang="en-US" dirty="0">
              <a:latin typeface="Arial" pitchFamily="34" charset="0"/>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9E104DB-5A84-4417-9505-9949D8449EC3}" type="datetimeFigureOut">
              <a:rPr lang="en-US" smtClean="0">
                <a:latin typeface="Arial" pitchFamily="34" charset="0"/>
              </a:rPr>
              <a:pPr/>
              <a:t>1/24/14</a:t>
            </a:fld>
            <a:endParaRPr lang="en-US" dirty="0">
              <a:latin typeface="Arial" pitchFamily="34" charset="0"/>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latin typeface="Arial" pitchFamily="34" charset="0"/>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82DAC55-62D0-4EAE-A230-0CCA3BD4BC39}" type="slidenum">
              <a:rPr lang="en-US" smtClean="0">
                <a:latin typeface="Arial" pitchFamily="34" charset="0"/>
              </a:rPr>
              <a:pPr/>
              <a:t>‹#›</a:t>
            </a:fld>
            <a:endParaRPr lang="en-US" dirty="0">
              <a:latin typeface="Arial" pitchFamily="34" charset="0"/>
            </a:endParaRPr>
          </a:p>
        </p:txBody>
      </p:sp>
    </p:spTree>
    <p:extLst>
      <p:ext uri="{BB962C8B-B14F-4D97-AF65-F5344CB8AC3E}">
        <p14:creationId xmlns:p14="http://schemas.microsoft.com/office/powerpoint/2010/main" val="37086621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defRPr>
            </a:lvl1pPr>
          </a:lstStyle>
          <a:p>
            <a:r>
              <a:rPr lang="en-US" dirty="0" smtClean="0"/>
              <a:t>Raytheon</a:t>
            </a: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itchFamily="34" charset="0"/>
              </a:defRPr>
            </a:lvl1pPr>
          </a:lstStyle>
          <a:p>
            <a:fld id="{FC1312E8-DAE4-4DB4-9959-6EFE043C5908}" type="datetimeFigureOut">
              <a:rPr lang="en-US" smtClean="0"/>
              <a:pPr/>
              <a:t>1/24/14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defRPr>
            </a:lvl1pPr>
          </a:lstStyle>
          <a:p>
            <a:fld id="{B0D02AC4-1C81-4AB4-8D73-92191CCF549E}" type="slidenum">
              <a:rPr lang="en-US" smtClean="0"/>
              <a:pPr/>
              <a:t>‹#›</a:t>
            </a:fld>
            <a:endParaRPr lang="en-US" dirty="0"/>
          </a:p>
        </p:txBody>
      </p:sp>
    </p:spTree>
    <p:extLst>
      <p:ext uri="{BB962C8B-B14F-4D97-AF65-F5344CB8AC3E}">
        <p14:creationId xmlns:p14="http://schemas.microsoft.com/office/powerpoint/2010/main" val="735426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itchFamily="34" charset="0"/>
        <a:ea typeface="+mn-ea"/>
        <a:cs typeface="+mn-cs"/>
      </a:defRPr>
    </a:lvl1pPr>
    <a:lvl2pPr marL="457200" algn="l" defTabSz="914400" rtl="0" eaLnBrk="1" latinLnBrk="0" hangingPunct="1">
      <a:defRPr sz="1200" kern="1200">
        <a:solidFill>
          <a:schemeClr val="tx1"/>
        </a:solidFill>
        <a:latin typeface="Arial" pitchFamily="34" charset="0"/>
        <a:ea typeface="+mn-ea"/>
        <a:cs typeface="+mn-cs"/>
      </a:defRPr>
    </a:lvl2pPr>
    <a:lvl3pPr marL="914400" algn="l" defTabSz="914400" rtl="0" eaLnBrk="1" latinLnBrk="0" hangingPunct="1">
      <a:defRPr sz="1200" kern="1200">
        <a:solidFill>
          <a:schemeClr val="tx1"/>
        </a:solidFill>
        <a:latin typeface="Arial" pitchFamily="34" charset="0"/>
        <a:ea typeface="+mn-ea"/>
        <a:cs typeface="+mn-cs"/>
      </a:defRPr>
    </a:lvl3pPr>
    <a:lvl4pPr marL="1371600" algn="l" defTabSz="914400" rtl="0" eaLnBrk="1" latinLnBrk="0" hangingPunct="1">
      <a:defRPr sz="1200" kern="1200">
        <a:solidFill>
          <a:schemeClr val="tx1"/>
        </a:solidFill>
        <a:latin typeface="Arial" pitchFamily="34" charset="0"/>
        <a:ea typeface="+mn-ea"/>
        <a:cs typeface="+mn-cs"/>
      </a:defRPr>
    </a:lvl4pPr>
    <a:lvl5pPr marL="1828800" algn="l" defTabSz="914400" rtl="0" eaLnBrk="1" latinLnBrk="0" hangingPunct="1">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e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e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Slide Alternate 1">
    <p:bg bwMode="auto">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16" name="Title"/>
          <p:cNvSpPr>
            <a:spLocks noGrp="1"/>
          </p:cNvSpPr>
          <p:nvPr>
            <p:ph type="body" sz="quarter" idx="10" hasCustomPrompt="1"/>
          </p:nvPr>
        </p:nvSpPr>
        <p:spPr>
          <a:xfrm>
            <a:off x="5140324" y="1998663"/>
            <a:ext cx="3763963" cy="1465262"/>
          </a:xfrm>
        </p:spPr>
        <p:txBody>
          <a:bodyPr vert="horz" lIns="0" tIns="0" rIns="0" bIns="0" rtlCol="0" anchor="ctr">
            <a:normAutofit/>
          </a:bodyPr>
          <a:lstStyle>
            <a:lvl1pPr marL="0" marR="0" indent="0" algn="r" defTabSz="914400" rtl="0" eaLnBrk="1" fontAlgn="auto" latinLnBrk="0" hangingPunct="1">
              <a:lnSpc>
                <a:spcPct val="100000"/>
              </a:lnSpc>
              <a:spcBef>
                <a:spcPct val="0"/>
              </a:spcBef>
              <a:spcAft>
                <a:spcPts val="0"/>
              </a:spcAft>
              <a:buClrTx/>
              <a:buSzTx/>
              <a:buFontTx/>
              <a:buNone/>
              <a:tabLst/>
              <a:defRPr kumimoji="0" lang="en-US" sz="2800" b="1" i="0" u="none" strike="noStrike" kern="1200" cap="none" spc="0" normalizeH="0" baseline="0" noProof="0" dirty="0" smtClean="0">
                <a:ln>
                  <a:noFill/>
                </a:ln>
                <a:solidFill>
                  <a:schemeClr val="tx1"/>
                </a:solidFill>
                <a:effectLst/>
                <a:uLnTx/>
                <a:uFillTx/>
                <a:latin typeface="Arial" pitchFamily="34" charset="0"/>
                <a:ea typeface="+mj-ea"/>
                <a:cs typeface="+mj-cs"/>
              </a:defRPr>
            </a:lvl1pPr>
          </a:lstStyle>
          <a:p>
            <a:pPr marL="0" marR="0" lvl="0" indent="0" algn="r" defTabSz="914400" rtl="0" eaLnBrk="1" fontAlgn="auto" latinLnBrk="0" hangingPunct="1">
              <a:lnSpc>
                <a:spcPct val="100000"/>
              </a:lnSpc>
              <a:spcBef>
                <a:spcPct val="0"/>
              </a:spcBef>
              <a:spcAft>
                <a:spcPts val="0"/>
              </a:spcAft>
              <a:buClrTx/>
              <a:buSzTx/>
              <a:buFontTx/>
              <a:buNone/>
              <a:tabLst/>
              <a:defRPr/>
            </a:pPr>
            <a:r>
              <a:rPr lang="en-US" dirty="0" smtClean="0"/>
              <a:t>Click to edit Master title style</a:t>
            </a:r>
            <a:endParaRPr lang="en-US" dirty="0"/>
          </a:p>
        </p:txBody>
      </p:sp>
      <p:sp>
        <p:nvSpPr>
          <p:cNvPr id="17" name="Subtitle"/>
          <p:cNvSpPr>
            <a:spLocks noGrp="1"/>
          </p:cNvSpPr>
          <p:nvPr>
            <p:ph type="body" sz="quarter" idx="11" hasCustomPrompt="1"/>
          </p:nvPr>
        </p:nvSpPr>
        <p:spPr>
          <a:xfrm>
            <a:off x="5140325" y="4128117"/>
            <a:ext cx="3763963" cy="1278384"/>
          </a:xfrm>
        </p:spPr>
        <p:txBody>
          <a:bodyPr vert="horz" lIns="0" tIns="0" rIns="0" bIns="0" rtlCol="0" anchor="b" anchorCtr="0">
            <a:normAutofit/>
          </a:bodyPr>
          <a:lstStyle>
            <a:lvl1pPr marL="0" marR="0" indent="0" algn="r" defTabSz="914400" rtl="0" eaLnBrk="1" fontAlgn="auto" latinLnBrk="0" hangingPunct="1">
              <a:lnSpc>
                <a:spcPct val="100000"/>
              </a:lnSpc>
              <a:spcBef>
                <a:spcPct val="20000"/>
              </a:spcBef>
              <a:spcAft>
                <a:spcPts val="0"/>
              </a:spcAft>
              <a:buClrTx/>
              <a:buSzTx/>
              <a:buFont typeface="Wingdings" pitchFamily="2" charset="2"/>
              <a:buNone/>
              <a:tabLst/>
              <a:defRPr kumimoji="0" lang="en-US" sz="1800" b="0" i="0" u="none" strike="noStrike" kern="1200" cap="none" spc="0" normalizeH="0" baseline="0" noProof="0">
                <a:ln>
                  <a:noFill/>
                </a:ln>
                <a:solidFill>
                  <a:schemeClr val="tx1"/>
                </a:solidFill>
                <a:effectLst/>
                <a:uLnTx/>
                <a:uFillTx/>
                <a:latin typeface="Arial" pitchFamily="34" charset="0"/>
                <a:ea typeface="+mn-ea"/>
                <a:cs typeface="+mn-cs"/>
              </a:defRPr>
            </a:lvl1pPr>
          </a:lstStyle>
          <a:p>
            <a:pPr marL="0" marR="0" lvl="0" indent="0" algn="r" defTabSz="914400" rtl="0" eaLnBrk="1" fontAlgn="auto" latinLnBrk="0" hangingPunct="1">
              <a:lnSpc>
                <a:spcPct val="100000"/>
              </a:lnSpc>
              <a:spcBef>
                <a:spcPct val="20000"/>
              </a:spcBef>
              <a:spcAft>
                <a:spcPts val="0"/>
              </a:spcAft>
              <a:buClrTx/>
              <a:buSzTx/>
              <a:buFont typeface="Wingdings" pitchFamily="2" charset="2"/>
              <a:buNone/>
              <a:tabLst/>
              <a:defRPr/>
            </a:pPr>
            <a:r>
              <a:rPr lang="en-US" dirty="0" smtClean="0"/>
              <a:t>Click to edit Master subtitle style</a:t>
            </a:r>
            <a:endParaRPr lang="en-US" dirty="0"/>
          </a:p>
        </p:txBody>
      </p:sp>
      <p:sp>
        <p:nvSpPr>
          <p:cNvPr id="5" name="Confidential"/>
          <p:cNvSpPr/>
          <p:nvPr userDrawn="1"/>
        </p:nvSpPr>
        <p:spPr>
          <a:xfrm>
            <a:off x="3881362" y="6209186"/>
            <a:ext cx="5107122" cy="369332"/>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30188" marR="0" lvl="0" indent="-230188" algn="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Copyright © 2014 Raytheon Company. All rights reserved. </a:t>
            </a:r>
            <a:br>
              <a:rPr kumimoji="0" lang="en-US" sz="9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br>
            <a:r>
              <a:rPr kumimoji="0" lang="en-US" sz="900" b="0" i="1"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Customer Success Is Our Mission</a:t>
            </a:r>
            <a:r>
              <a:rPr kumimoji="0" lang="en-US" sz="9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is a registered trademark of Raytheon Company.</a:t>
            </a:r>
            <a:endParaRPr kumimoji="0" lang="en-US" sz="900" b="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Slide Alternate 2">
    <p:bg bwMode="auto">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16" name="Title"/>
          <p:cNvSpPr>
            <a:spLocks noGrp="1"/>
          </p:cNvSpPr>
          <p:nvPr>
            <p:ph type="body" sz="quarter" idx="10" hasCustomPrompt="1"/>
          </p:nvPr>
        </p:nvSpPr>
        <p:spPr>
          <a:xfrm>
            <a:off x="5140324" y="1998663"/>
            <a:ext cx="3763963" cy="1465262"/>
          </a:xfrm>
        </p:spPr>
        <p:txBody>
          <a:bodyPr vert="horz" lIns="0" tIns="0" rIns="0" bIns="0" rtlCol="0" anchor="ctr">
            <a:normAutofit/>
          </a:bodyPr>
          <a:lstStyle>
            <a:lvl1pPr marL="0" marR="0" indent="0" algn="r" defTabSz="914400" rtl="0" eaLnBrk="1" fontAlgn="auto" latinLnBrk="0" hangingPunct="1">
              <a:lnSpc>
                <a:spcPct val="100000"/>
              </a:lnSpc>
              <a:spcBef>
                <a:spcPct val="0"/>
              </a:spcBef>
              <a:spcAft>
                <a:spcPts val="0"/>
              </a:spcAft>
              <a:buClrTx/>
              <a:buSzTx/>
              <a:buFontTx/>
              <a:buNone/>
              <a:tabLst/>
              <a:defRPr kumimoji="0" lang="en-US" sz="2800" b="1" i="0" u="none" strike="noStrike" kern="1200" cap="none" spc="0" normalizeH="0" baseline="0" noProof="0" dirty="0" smtClean="0">
                <a:ln>
                  <a:noFill/>
                </a:ln>
                <a:solidFill>
                  <a:schemeClr val="tx1"/>
                </a:solidFill>
                <a:effectLst/>
                <a:uLnTx/>
                <a:uFillTx/>
                <a:latin typeface="Arial" pitchFamily="34" charset="0"/>
                <a:ea typeface="+mj-ea"/>
                <a:cs typeface="+mj-cs"/>
              </a:defRPr>
            </a:lvl1pPr>
          </a:lstStyle>
          <a:p>
            <a:pPr marL="0" marR="0" lvl="0" indent="0" algn="r" defTabSz="914400" rtl="0" eaLnBrk="1" fontAlgn="auto" latinLnBrk="0" hangingPunct="1">
              <a:lnSpc>
                <a:spcPct val="100000"/>
              </a:lnSpc>
              <a:spcBef>
                <a:spcPct val="0"/>
              </a:spcBef>
              <a:spcAft>
                <a:spcPts val="0"/>
              </a:spcAft>
              <a:buClrTx/>
              <a:buSzTx/>
              <a:buFontTx/>
              <a:buNone/>
              <a:tabLst/>
              <a:defRPr/>
            </a:pPr>
            <a:r>
              <a:rPr lang="en-US" dirty="0" smtClean="0"/>
              <a:t>Click to edit Master title style</a:t>
            </a:r>
            <a:endParaRPr lang="en-US" dirty="0"/>
          </a:p>
        </p:txBody>
      </p:sp>
      <p:sp>
        <p:nvSpPr>
          <p:cNvPr id="17" name="Subtitle"/>
          <p:cNvSpPr>
            <a:spLocks noGrp="1"/>
          </p:cNvSpPr>
          <p:nvPr>
            <p:ph type="body" sz="quarter" idx="11" hasCustomPrompt="1"/>
          </p:nvPr>
        </p:nvSpPr>
        <p:spPr>
          <a:xfrm>
            <a:off x="5140325" y="4128117"/>
            <a:ext cx="3763963" cy="1278384"/>
          </a:xfrm>
        </p:spPr>
        <p:txBody>
          <a:bodyPr vert="horz" lIns="0" tIns="0" rIns="0" bIns="0" rtlCol="0" anchor="b" anchorCtr="0">
            <a:normAutofit/>
          </a:bodyPr>
          <a:lstStyle>
            <a:lvl1pPr marL="0" marR="0" indent="0" algn="r" defTabSz="914400" rtl="0" eaLnBrk="1" fontAlgn="auto" latinLnBrk="0" hangingPunct="1">
              <a:lnSpc>
                <a:spcPct val="100000"/>
              </a:lnSpc>
              <a:spcBef>
                <a:spcPct val="20000"/>
              </a:spcBef>
              <a:spcAft>
                <a:spcPts val="0"/>
              </a:spcAft>
              <a:buClrTx/>
              <a:buSzTx/>
              <a:buFont typeface="Wingdings" pitchFamily="2" charset="2"/>
              <a:buNone/>
              <a:tabLst/>
              <a:defRPr kumimoji="0" lang="en-US" sz="1800" b="0" i="0" u="none" strike="noStrike" kern="1200" cap="none" spc="0" normalizeH="0" baseline="0" noProof="0">
                <a:ln>
                  <a:noFill/>
                </a:ln>
                <a:solidFill>
                  <a:schemeClr val="tx1"/>
                </a:solidFill>
                <a:effectLst/>
                <a:uLnTx/>
                <a:uFillTx/>
                <a:latin typeface="Arial" pitchFamily="34" charset="0"/>
                <a:ea typeface="+mn-ea"/>
                <a:cs typeface="+mn-cs"/>
              </a:defRPr>
            </a:lvl1pPr>
          </a:lstStyle>
          <a:p>
            <a:pPr marL="0" marR="0" lvl="0" indent="0" algn="r" defTabSz="914400" rtl="0" eaLnBrk="1" fontAlgn="auto" latinLnBrk="0" hangingPunct="1">
              <a:lnSpc>
                <a:spcPct val="100000"/>
              </a:lnSpc>
              <a:spcBef>
                <a:spcPct val="20000"/>
              </a:spcBef>
              <a:spcAft>
                <a:spcPts val="0"/>
              </a:spcAft>
              <a:buClrTx/>
              <a:buSzTx/>
              <a:buFont typeface="Wingdings" pitchFamily="2" charset="2"/>
              <a:buNone/>
              <a:tabLst/>
              <a:defRPr/>
            </a:pPr>
            <a:r>
              <a:rPr lang="en-US" dirty="0" smtClean="0"/>
              <a:t>Click to edit Master subtitle style</a:t>
            </a:r>
            <a:endParaRPr lang="en-US" dirty="0"/>
          </a:p>
        </p:txBody>
      </p:sp>
      <p:sp>
        <p:nvSpPr>
          <p:cNvPr id="5" name="Confidential"/>
          <p:cNvSpPr/>
          <p:nvPr userDrawn="1"/>
        </p:nvSpPr>
        <p:spPr>
          <a:xfrm>
            <a:off x="3881362" y="6209186"/>
            <a:ext cx="5107122" cy="369332"/>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30188" marR="0" lvl="0" indent="-230188" algn="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Copyright © 2011 Raytheon Company. All rights reserved. </a:t>
            </a:r>
            <a:br>
              <a:rPr kumimoji="0" lang="en-US" sz="9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br>
            <a:r>
              <a:rPr kumimoji="0" lang="en-US" sz="900" b="0" i="1"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Customer Success Is Our Mission</a:t>
            </a:r>
            <a:r>
              <a:rPr kumimoji="0" lang="en-US" sz="9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is a registered trademark of Raytheon Company.</a:t>
            </a:r>
            <a:endParaRPr kumimoji="0" lang="en-US" sz="900" b="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Tree>
  </p:cSld>
  <p:clrMapOvr>
    <a:masterClrMapping/>
  </p:clrMapOvr>
  <p:transition xmlns:p14="http://schemas.microsoft.com/office/powerpoint/2010/mai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over Slide Alternate 3">
    <p:bg bwMode="auto">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5" name="Title"/>
          <p:cNvSpPr>
            <a:spLocks noGrp="1"/>
          </p:cNvSpPr>
          <p:nvPr>
            <p:ph type="body" sz="quarter" idx="10" hasCustomPrompt="1"/>
          </p:nvPr>
        </p:nvSpPr>
        <p:spPr>
          <a:xfrm>
            <a:off x="5140324" y="1998663"/>
            <a:ext cx="3763963" cy="1465262"/>
          </a:xfrm>
        </p:spPr>
        <p:txBody>
          <a:bodyPr vert="horz" lIns="0" tIns="0" rIns="0" bIns="0" rtlCol="0" anchor="ctr">
            <a:normAutofit/>
          </a:bodyPr>
          <a:lstStyle>
            <a:lvl1pPr marL="0" marR="0" indent="0" algn="r" defTabSz="914400" rtl="0" eaLnBrk="1" fontAlgn="auto" latinLnBrk="0" hangingPunct="1">
              <a:lnSpc>
                <a:spcPct val="100000"/>
              </a:lnSpc>
              <a:spcBef>
                <a:spcPct val="0"/>
              </a:spcBef>
              <a:spcAft>
                <a:spcPts val="0"/>
              </a:spcAft>
              <a:buClrTx/>
              <a:buSzTx/>
              <a:buFontTx/>
              <a:buNone/>
              <a:tabLst/>
              <a:defRPr kumimoji="0" lang="en-US" sz="2800" b="1" i="0" u="none" strike="noStrike" kern="1200" cap="none" spc="0" normalizeH="0" baseline="0" noProof="0" dirty="0" smtClean="0">
                <a:ln>
                  <a:noFill/>
                </a:ln>
                <a:solidFill>
                  <a:schemeClr val="tx1"/>
                </a:solidFill>
                <a:effectLst/>
                <a:uLnTx/>
                <a:uFillTx/>
                <a:latin typeface="Arial" pitchFamily="34" charset="0"/>
                <a:ea typeface="+mj-ea"/>
                <a:cs typeface="+mj-cs"/>
              </a:defRPr>
            </a:lvl1pPr>
          </a:lstStyle>
          <a:p>
            <a:pPr marL="0" marR="0" lvl="0" indent="0" algn="r" defTabSz="914400" rtl="0" eaLnBrk="1" fontAlgn="auto" latinLnBrk="0" hangingPunct="1">
              <a:lnSpc>
                <a:spcPct val="100000"/>
              </a:lnSpc>
              <a:spcBef>
                <a:spcPct val="0"/>
              </a:spcBef>
              <a:spcAft>
                <a:spcPts val="0"/>
              </a:spcAft>
              <a:buClrTx/>
              <a:buSzTx/>
              <a:buFontTx/>
              <a:buNone/>
              <a:tabLst/>
              <a:defRPr/>
            </a:pPr>
            <a:r>
              <a:rPr lang="en-US" dirty="0" smtClean="0"/>
              <a:t>Click to edit Master title style</a:t>
            </a:r>
            <a:endParaRPr lang="en-US" dirty="0"/>
          </a:p>
        </p:txBody>
      </p:sp>
      <p:sp>
        <p:nvSpPr>
          <p:cNvPr id="26" name="Subtitle"/>
          <p:cNvSpPr>
            <a:spLocks noGrp="1"/>
          </p:cNvSpPr>
          <p:nvPr>
            <p:ph type="body" sz="quarter" idx="11" hasCustomPrompt="1"/>
          </p:nvPr>
        </p:nvSpPr>
        <p:spPr>
          <a:xfrm>
            <a:off x="5140325" y="4128117"/>
            <a:ext cx="3763963" cy="1278384"/>
          </a:xfrm>
        </p:spPr>
        <p:txBody>
          <a:bodyPr vert="horz" lIns="0" tIns="0" rIns="0" bIns="0" rtlCol="0" anchor="b" anchorCtr="0">
            <a:normAutofit/>
          </a:bodyPr>
          <a:lstStyle>
            <a:lvl1pPr marL="0" marR="0" indent="0" algn="r" defTabSz="914400" rtl="0" eaLnBrk="1" fontAlgn="auto" latinLnBrk="0" hangingPunct="1">
              <a:lnSpc>
                <a:spcPct val="100000"/>
              </a:lnSpc>
              <a:spcBef>
                <a:spcPct val="20000"/>
              </a:spcBef>
              <a:spcAft>
                <a:spcPts val="0"/>
              </a:spcAft>
              <a:buClrTx/>
              <a:buSzTx/>
              <a:buFont typeface="Wingdings" pitchFamily="2" charset="2"/>
              <a:buNone/>
              <a:tabLst/>
              <a:defRPr kumimoji="0" lang="en-US" sz="1800" b="0" i="0" u="none" strike="noStrike" kern="1200" cap="none" spc="0" normalizeH="0" baseline="0" noProof="0">
                <a:ln>
                  <a:noFill/>
                </a:ln>
                <a:solidFill>
                  <a:schemeClr val="tx1"/>
                </a:solidFill>
                <a:effectLst/>
                <a:uLnTx/>
                <a:uFillTx/>
                <a:latin typeface="Arial" pitchFamily="34" charset="0"/>
                <a:ea typeface="+mn-ea"/>
                <a:cs typeface="+mn-cs"/>
              </a:defRPr>
            </a:lvl1pPr>
          </a:lstStyle>
          <a:p>
            <a:pPr marL="0" marR="0" lvl="0" indent="0" algn="r" defTabSz="914400" rtl="0" eaLnBrk="1" fontAlgn="auto" latinLnBrk="0" hangingPunct="1">
              <a:lnSpc>
                <a:spcPct val="100000"/>
              </a:lnSpc>
              <a:spcBef>
                <a:spcPct val="20000"/>
              </a:spcBef>
              <a:spcAft>
                <a:spcPts val="0"/>
              </a:spcAft>
              <a:buClrTx/>
              <a:buSzTx/>
              <a:buFont typeface="Wingdings" pitchFamily="2" charset="2"/>
              <a:buNone/>
              <a:tabLst/>
              <a:defRPr/>
            </a:pPr>
            <a:r>
              <a:rPr lang="en-US" dirty="0" smtClean="0"/>
              <a:t>Click to edit Master subtitle style</a:t>
            </a:r>
            <a:endParaRPr lang="en-US" dirty="0"/>
          </a:p>
        </p:txBody>
      </p:sp>
      <p:sp>
        <p:nvSpPr>
          <p:cNvPr id="5" name="Confidential"/>
          <p:cNvSpPr/>
          <p:nvPr userDrawn="1"/>
        </p:nvSpPr>
        <p:spPr>
          <a:xfrm>
            <a:off x="3881362" y="6209186"/>
            <a:ext cx="5107122" cy="369332"/>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30188" marR="0" lvl="0" indent="-230188" algn="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Copyright © 2011 Raytheon Company. All rights reserved. </a:t>
            </a:r>
            <a:br>
              <a:rPr kumimoji="0" lang="en-US" sz="9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br>
            <a:r>
              <a:rPr kumimoji="0" lang="en-US" sz="900" b="0" i="1"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Customer Success Is Our Mission</a:t>
            </a:r>
            <a:r>
              <a:rPr kumimoji="0" lang="en-US" sz="9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is a registered trademark of Raytheon Company.</a:t>
            </a:r>
            <a:endParaRPr kumimoji="0" lang="en-US" sz="900" b="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Tree>
  </p:cSld>
  <p:clrMapOvr>
    <a:masterClrMapping/>
  </p:clrMapOvr>
  <p:transition xmlns:p14="http://schemas.microsoft.com/office/powerpoint/2010/mai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Presentation Titl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8" name="Subtitle"/>
          <p:cNvSpPr>
            <a:spLocks noGrp="1"/>
          </p:cNvSpPr>
          <p:nvPr>
            <p:ph type="body" sz="quarter" idx="10" hasCustomPrompt="1"/>
          </p:nvPr>
        </p:nvSpPr>
        <p:spPr>
          <a:xfrm>
            <a:off x="1069974" y="3937000"/>
            <a:ext cx="7832726" cy="2057400"/>
          </a:xfrm>
          <a:noFill/>
          <a:ln w="9525"/>
        </p:spPr>
        <p:txBody>
          <a:bodyPr vert="horz" lIns="91440" tIns="45720" rIns="91440" bIns="45720" rtlCol="0">
            <a:normAutofit/>
          </a:bodyPr>
          <a:lstStyle>
            <a:lvl1pPr marL="0" marR="0" indent="0" algn="l" defTabSz="914400" rtl="0" eaLnBrk="1" fontAlgn="auto" latinLnBrk="0" hangingPunct="1">
              <a:lnSpc>
                <a:spcPct val="100000"/>
              </a:lnSpc>
              <a:spcBef>
                <a:spcPts val="0"/>
              </a:spcBef>
              <a:spcAft>
                <a:spcPts val="0"/>
              </a:spcAft>
              <a:buClrTx/>
              <a:buSzTx/>
              <a:buFontTx/>
              <a:buNone/>
              <a:tabLst/>
              <a:defRPr kumimoji="0" lang="en-US" sz="2800" b="0" i="0" u="none" strike="noStrike" kern="0" cap="none" spc="0" normalizeH="0" baseline="0" noProof="0">
                <a:ln>
                  <a:noFill/>
                </a:ln>
                <a:solidFill>
                  <a:sysClr val="windowText" lastClr="000000"/>
                </a:solidFill>
                <a:effectLst/>
                <a:uLnTx/>
                <a:uFillTx/>
                <a:latin typeface="Arial" pitchFamily="34" charset="0"/>
                <a:ea typeface="+mn-ea"/>
                <a:cs typeface="+mn-cs"/>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Click to edit Master Subtitle</a:t>
            </a:r>
          </a:p>
        </p:txBody>
      </p:sp>
      <p:sp>
        <p:nvSpPr>
          <p:cNvPr id="29" name="Title 1"/>
          <p:cNvSpPr>
            <a:spLocks noGrp="1"/>
          </p:cNvSpPr>
          <p:nvPr>
            <p:ph type="ctrTitle"/>
          </p:nvPr>
        </p:nvSpPr>
        <p:spPr>
          <a:xfrm>
            <a:off x="1065213" y="2119313"/>
            <a:ext cx="7837487" cy="1327150"/>
          </a:xfrm>
          <a:noFill/>
          <a:ln w="12700">
            <a:noFill/>
            <a:miter lim="800000"/>
            <a:headEnd/>
            <a:tailEnd/>
          </a:ln>
        </p:spPr>
        <p:txBody>
          <a:bodyPr vert="horz" wrap="square" lIns="0" tIns="44450" rIns="90487" bIns="44450" numCol="1" anchor="t" anchorCtr="0" compatLnSpc="1">
            <a:prstTxWarp prst="textNoShape">
              <a:avLst/>
            </a:prstTxWarp>
          </a:bodyPr>
          <a:lstStyle>
            <a:lvl1pPr marL="0" marR="0" indent="0" algn="l" defTabSz="914400" rtl="0" eaLnBrk="1" fontAlgn="base" latinLnBrk="0" hangingPunct="1">
              <a:lnSpc>
                <a:spcPct val="100000"/>
              </a:lnSpc>
              <a:spcBef>
                <a:spcPct val="0"/>
              </a:spcBef>
              <a:spcAft>
                <a:spcPct val="0"/>
              </a:spcAft>
              <a:buClrTx/>
              <a:buSzTx/>
              <a:buFontTx/>
              <a:buNone/>
              <a:tabLst/>
              <a:defRPr kumimoji="0" lang="en-US" sz="4000" b="1" i="0" u="none" strike="noStrike" kern="0" cap="none" spc="0" normalizeH="0" baseline="0" noProof="0" dirty="0" smtClean="0">
                <a:ln>
                  <a:noFill/>
                </a:ln>
                <a:solidFill>
                  <a:srgbClr val="000000"/>
                </a:solidFill>
                <a:effectLst/>
                <a:uLnTx/>
                <a:uFillTx/>
                <a:latin typeface="Arial"/>
                <a:ea typeface="+mj-ea"/>
                <a:cs typeface="+mj-cs"/>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mtClean="0"/>
              <a:t>Click to edit Master title style</a:t>
            </a:r>
            <a:endParaRPr lang="en-US" dirty="0"/>
          </a:p>
        </p:txBody>
      </p:sp>
      <p:sp>
        <p:nvSpPr>
          <p:cNvPr id="5" name="Confidential"/>
          <p:cNvSpPr/>
          <p:nvPr userDrawn="1"/>
        </p:nvSpPr>
        <p:spPr>
          <a:xfrm>
            <a:off x="3881362" y="6209186"/>
            <a:ext cx="5107122" cy="369332"/>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30188" marR="0" lvl="0" indent="-230188" algn="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Copyright © 2011 Raytheon Company. All rights reserved. </a:t>
            </a:r>
            <a:br>
              <a:rPr kumimoji="0" lang="en-US" sz="9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br>
            <a:r>
              <a:rPr kumimoji="0" lang="en-US" sz="900" b="0" i="1"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Customer Success Is Our Mission</a:t>
            </a:r>
            <a:r>
              <a:rPr kumimoji="0" lang="en-US" sz="9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is a registered trademark of Raytheon Company.</a:t>
            </a:r>
            <a:endParaRPr kumimoji="0" lang="en-US" sz="900" b="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Tree>
  </p:cSld>
  <p:clrMapOvr>
    <a:masterClrMapping/>
  </p:clrMapOvr>
  <p:transition xmlns:p14="http://schemas.microsoft.com/office/powerpoint/2010/mai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73724D0-DD0F-42EF-84DE-838DB5D26951}" type="datetime1">
              <a:rPr lang="en-US" smtClean="0"/>
              <a:pPr/>
              <a:t>1/24/14</a:t>
            </a:fld>
            <a:endParaRPr lang="en-US" dirty="0"/>
          </a:p>
        </p:txBody>
      </p:sp>
      <p:sp>
        <p:nvSpPr>
          <p:cNvPr id="6" name="Slide Number Placeholder 5"/>
          <p:cNvSpPr>
            <a:spLocks noGrp="1"/>
          </p:cNvSpPr>
          <p:nvPr>
            <p:ph type="sldNum" sz="quarter" idx="12"/>
          </p:nvPr>
        </p:nvSpPr>
        <p:spPr/>
        <p:txBody>
          <a:bodyPr/>
          <a:lstStyle/>
          <a:p>
            <a:fld id="{8D57DBB9-07C6-49AB-BFD5-E737C7E241F6}" type="slidenum">
              <a:rPr lang="en-US" smtClean="0"/>
              <a:pPr/>
              <a:t>‹#›</a:t>
            </a:fld>
            <a:endParaRPr lang="en-US"/>
          </a:p>
        </p:txBody>
      </p:sp>
    </p:spTree>
  </p:cSld>
  <p:clrMapOvr>
    <a:masterClrMapping/>
  </p:clrMapOvr>
  <p:transition xmlns:p14="http://schemas.microsoft.com/office/powerpoint/2010/mai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lumn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36538" y="1039813"/>
            <a:ext cx="425926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572000" y="1039813"/>
            <a:ext cx="433228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78C322A-2CDA-45E0-AD6E-1642B6DA8D34}" type="datetime1">
              <a:rPr lang="en-US" smtClean="0"/>
              <a:pPr/>
              <a:t>1/24/14</a:t>
            </a:fld>
            <a:endParaRPr lang="en-US"/>
          </a:p>
        </p:txBody>
      </p:sp>
      <p:sp>
        <p:nvSpPr>
          <p:cNvPr id="7" name="Slide Number Placeholder 6"/>
          <p:cNvSpPr>
            <a:spLocks noGrp="1"/>
          </p:cNvSpPr>
          <p:nvPr>
            <p:ph type="sldNum" sz="quarter" idx="12"/>
          </p:nvPr>
        </p:nvSpPr>
        <p:spPr/>
        <p:txBody>
          <a:bodyPr/>
          <a:lstStyle/>
          <a:p>
            <a:fld id="{8D57DBB9-07C6-49AB-BFD5-E737C7E241F6}" type="slidenum">
              <a:rPr lang="en-US" smtClean="0"/>
              <a:pPr/>
              <a:t>‹#›</a:t>
            </a:fld>
            <a:endParaRPr lang="en-US"/>
          </a:p>
        </p:txBody>
      </p:sp>
    </p:spTree>
  </p:cSld>
  <p:clrMapOvr>
    <a:masterClrMapping/>
  </p:clrMapOvr>
  <p:transition xmlns:p14="http://schemas.microsoft.com/office/powerpoint/2010/mai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620389F-DE1D-44C7-B37E-89BCC2F680BE}" type="datetime1">
              <a:rPr lang="en-US" smtClean="0"/>
              <a:pPr/>
              <a:t>1/24/14</a:t>
            </a:fld>
            <a:endParaRPr lang="en-US"/>
          </a:p>
        </p:txBody>
      </p:sp>
      <p:sp>
        <p:nvSpPr>
          <p:cNvPr id="5" name="Slide Number Placeholder 4"/>
          <p:cNvSpPr>
            <a:spLocks noGrp="1"/>
          </p:cNvSpPr>
          <p:nvPr>
            <p:ph type="sldNum" sz="quarter" idx="12"/>
          </p:nvPr>
        </p:nvSpPr>
        <p:spPr/>
        <p:txBody>
          <a:bodyPr/>
          <a:lstStyle/>
          <a:p>
            <a:fld id="{8D57DBB9-07C6-49AB-BFD5-E737C7E241F6}" type="slidenum">
              <a:rPr lang="en-US" smtClean="0"/>
              <a:pPr/>
              <a:t>‹#›</a:t>
            </a:fld>
            <a:endParaRPr lang="en-US"/>
          </a:p>
        </p:txBody>
      </p:sp>
    </p:spTree>
  </p:cSld>
  <p:clrMapOvr>
    <a:masterClrMapping/>
  </p:clrMapOvr>
  <p:transition xmlns:p14="http://schemas.microsoft.com/office/powerpoint/2010/main">
    <p:fade/>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theme" Target="../theme/theme1.xml"/><Relationship Id="rId9"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9" name="Picture 8" descr="Logo.png"/>
          <p:cNvPicPr>
            <a:picLocks noChangeAspect="1"/>
          </p:cNvPicPr>
          <p:nvPr/>
        </p:nvPicPr>
        <p:blipFill>
          <a:blip r:embed="rId9" cstate="print"/>
          <a:stretch>
            <a:fillRect/>
          </a:stretch>
        </p:blipFill>
        <p:spPr>
          <a:xfrm>
            <a:off x="7791450" y="205418"/>
            <a:ext cx="1123157" cy="221047"/>
          </a:xfrm>
          <a:prstGeom prst="rect">
            <a:avLst/>
          </a:prstGeom>
        </p:spPr>
      </p:pic>
      <p:sp>
        <p:nvSpPr>
          <p:cNvPr id="8" name="Line 4"/>
          <p:cNvSpPr>
            <a:spLocks noChangeShapeType="1"/>
          </p:cNvSpPr>
          <p:nvPr/>
        </p:nvSpPr>
        <p:spPr bwMode="auto">
          <a:xfrm>
            <a:off x="0" y="957263"/>
            <a:ext cx="9137650" cy="0"/>
          </a:xfrm>
          <a:prstGeom prst="line">
            <a:avLst/>
          </a:prstGeom>
          <a:noFill/>
          <a:ln w="12700">
            <a:solidFill>
              <a:srgbClr val="CE1126"/>
            </a:solidFill>
            <a:round/>
            <a:headEnd/>
            <a:tailEnd/>
          </a:ln>
          <a:effectLst/>
        </p:spPr>
        <p:txBody>
          <a:bodyPr wrap="none" anchor="ctr"/>
          <a:lstStyle/>
          <a:p>
            <a:pPr>
              <a:defRPr/>
            </a:pPr>
            <a:endParaRPr lang="en-US" dirty="0">
              <a:latin typeface="Arial" pitchFamily="34" charset="0"/>
            </a:endParaRPr>
          </a:p>
        </p:txBody>
      </p:sp>
      <p:sp>
        <p:nvSpPr>
          <p:cNvPr id="2" name="Title Placeholder 1"/>
          <p:cNvSpPr>
            <a:spLocks noGrp="1"/>
          </p:cNvSpPr>
          <p:nvPr>
            <p:ph type="title"/>
          </p:nvPr>
        </p:nvSpPr>
        <p:spPr>
          <a:xfrm>
            <a:off x="236538" y="274638"/>
            <a:ext cx="7227887" cy="6858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36538" y="1039813"/>
            <a:ext cx="866775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375400" y="6356350"/>
            <a:ext cx="2133600" cy="365125"/>
          </a:xfrm>
          <a:prstGeom prst="rect">
            <a:avLst/>
          </a:prstGeom>
        </p:spPr>
        <p:txBody>
          <a:bodyPr vert="horz" lIns="91440" tIns="45720" rIns="0" bIns="45720" rtlCol="0" anchor="ctr"/>
          <a:lstStyle>
            <a:lvl1pPr algn="r">
              <a:defRPr sz="1000">
                <a:solidFill>
                  <a:schemeClr val="tx1"/>
                </a:solidFill>
                <a:latin typeface="Arial" pitchFamily="34" charset="0"/>
              </a:defRPr>
            </a:lvl1pPr>
          </a:lstStyle>
          <a:p>
            <a:fld id="{7E42FB2E-ABA8-41CA-9C7C-28F5EB525474}" type="datetime1">
              <a:rPr lang="en-US" smtClean="0"/>
              <a:pPr/>
              <a:t>1/24/14</a:t>
            </a:fld>
            <a:endParaRPr lang="en-US" dirty="0"/>
          </a:p>
        </p:txBody>
      </p:sp>
      <p:sp>
        <p:nvSpPr>
          <p:cNvPr id="6" name="Slide Number Placeholder 5"/>
          <p:cNvSpPr>
            <a:spLocks noGrp="1"/>
          </p:cNvSpPr>
          <p:nvPr>
            <p:ph type="sldNum" sz="quarter" idx="4"/>
          </p:nvPr>
        </p:nvSpPr>
        <p:spPr>
          <a:xfrm>
            <a:off x="8661400" y="6356350"/>
            <a:ext cx="420688" cy="365125"/>
          </a:xfrm>
          <a:prstGeom prst="rect">
            <a:avLst/>
          </a:prstGeom>
        </p:spPr>
        <p:txBody>
          <a:bodyPr vert="horz" lIns="0" tIns="45720" rIns="0" bIns="45720" rtlCol="0" anchor="ctr"/>
          <a:lstStyle>
            <a:lvl1pPr algn="l">
              <a:defRPr sz="1000">
                <a:solidFill>
                  <a:schemeClr val="tx1"/>
                </a:solidFill>
                <a:latin typeface="Arial" pitchFamily="34" charset="0"/>
              </a:defRPr>
            </a:lvl1pPr>
          </a:lstStyle>
          <a:p>
            <a:fld id="{8D57DBB9-07C6-49AB-BFD5-E737C7E241F6}" type="slidenum">
              <a:rPr lang="en-US" smtClean="0"/>
              <a:pPr/>
              <a:t>‹#›</a:t>
            </a:fld>
            <a:endParaRPr lang="en-US" dirty="0"/>
          </a:p>
        </p:txBody>
      </p:sp>
      <p:sp>
        <p:nvSpPr>
          <p:cNvPr id="10" name="Line 28"/>
          <p:cNvSpPr>
            <a:spLocks noChangeShapeType="1"/>
          </p:cNvSpPr>
          <p:nvPr/>
        </p:nvSpPr>
        <p:spPr bwMode="auto">
          <a:xfrm>
            <a:off x="8580438" y="6438900"/>
            <a:ext cx="0" cy="200025"/>
          </a:xfrm>
          <a:prstGeom prst="line">
            <a:avLst/>
          </a:prstGeom>
          <a:noFill/>
          <a:ln w="12700">
            <a:solidFill>
              <a:schemeClr val="tx1"/>
            </a:solidFill>
            <a:round/>
            <a:headEnd/>
            <a:tailEnd/>
          </a:ln>
          <a:effectLst/>
        </p:spPr>
        <p:txBody>
          <a:bodyPr wrap="none" anchor="ctr"/>
          <a:lstStyle/>
          <a:p>
            <a:pPr>
              <a:defRPr/>
            </a:pPr>
            <a:endParaRPr lang="en-US" dirty="0">
              <a:latin typeface="Arial" pitchFamily="34" charset="0"/>
            </a:endParaRPr>
          </a:p>
        </p:txBody>
      </p:sp>
    </p:spTree>
  </p:cSld>
  <p:clrMap bg1="lt1" tx1="dk1" bg2="lt2" tx2="dk2" accent1="accent1" accent2="accent2" accent3="accent3" accent4="accent4" accent5="accent5" accent6="accent6" hlink="hlink" folHlink="folHlink"/>
  <p:sldLayoutIdLst>
    <p:sldLayoutId id="2147483660" r:id="rId1"/>
    <p:sldLayoutId id="2147483662" r:id="rId2"/>
    <p:sldLayoutId id="2147483649" r:id="rId3"/>
    <p:sldLayoutId id="2147483661" r:id="rId4"/>
    <p:sldLayoutId id="2147483650" r:id="rId5"/>
    <p:sldLayoutId id="2147483652" r:id="rId6"/>
    <p:sldLayoutId id="2147483654" r:id="rId7"/>
  </p:sldLayoutIdLst>
  <p:transition xmlns:p14="http://schemas.microsoft.com/office/powerpoint/2010/main">
    <p:fade/>
  </p:transition>
  <p:hf hdr="0" ftr="0"/>
  <p:txStyles>
    <p:titleStyle>
      <a:lvl1pPr algn="l" defTabSz="914400" rtl="0" eaLnBrk="1" latinLnBrk="0" hangingPunct="1">
        <a:spcBef>
          <a:spcPct val="0"/>
        </a:spcBef>
        <a:buNone/>
        <a:defRPr sz="2800" b="1" kern="1200">
          <a:solidFill>
            <a:schemeClr val="tx1"/>
          </a:solidFill>
          <a:latin typeface="Arial" pitchFamily="34" charset="0"/>
          <a:ea typeface="+mj-ea"/>
          <a:cs typeface="+mj-cs"/>
        </a:defRPr>
      </a:lvl1pPr>
    </p:titleStyle>
    <p:bodyStyle>
      <a:lvl1pPr marL="230188" indent="-230188" algn="l" defTabSz="914400" rtl="0" eaLnBrk="1" latinLnBrk="0" hangingPunct="1">
        <a:spcBef>
          <a:spcPct val="20000"/>
        </a:spcBef>
        <a:buFont typeface="Wingdings" pitchFamily="2" charset="2"/>
        <a:buChar char="§"/>
        <a:defRPr sz="2400" kern="1200">
          <a:solidFill>
            <a:schemeClr val="tx1"/>
          </a:solidFill>
          <a:latin typeface="Arial" pitchFamily="34" charset="0"/>
          <a:ea typeface="+mn-ea"/>
          <a:cs typeface="+mn-cs"/>
        </a:defRPr>
      </a:lvl1pPr>
      <a:lvl2pPr marL="461963" indent="-231775"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mn-cs"/>
        </a:defRPr>
      </a:lvl2pPr>
      <a:lvl3pPr marL="684213" indent="-222250" algn="l" defTabSz="914400" rtl="0" eaLnBrk="1" latinLnBrk="0" hangingPunct="1">
        <a:spcBef>
          <a:spcPct val="20000"/>
        </a:spcBef>
        <a:buFont typeface="Wingdings" pitchFamily="2" charset="2"/>
        <a:buChar char="§"/>
        <a:defRPr sz="1800" kern="1200">
          <a:solidFill>
            <a:schemeClr val="tx1"/>
          </a:solidFill>
          <a:latin typeface="Arial" pitchFamily="34" charset="0"/>
          <a:ea typeface="+mn-ea"/>
          <a:cs typeface="+mn-cs"/>
        </a:defRPr>
      </a:lvl3pPr>
      <a:lvl4pPr marL="914400" indent="-230188" algn="l" defTabSz="914400" rtl="0" eaLnBrk="1" latinLnBrk="0" hangingPunct="1">
        <a:spcBef>
          <a:spcPct val="20000"/>
        </a:spcBef>
        <a:buFont typeface="Arial" pitchFamily="34" charset="0"/>
        <a:buChar char="–"/>
        <a:defRPr sz="1800" b="0" kern="1200">
          <a:solidFill>
            <a:schemeClr val="tx1"/>
          </a:solidFill>
          <a:latin typeface="Arial" pitchFamily="34" charset="0"/>
          <a:ea typeface="+mn-ea"/>
          <a:cs typeface="+mn-cs"/>
        </a:defRPr>
      </a:lvl4pPr>
      <a:lvl5pPr marL="1144588" indent="-230188" algn="l" defTabSz="914400" rtl="0" eaLnBrk="1" latinLnBrk="0" hangingPunct="1">
        <a:spcBef>
          <a:spcPct val="20000"/>
        </a:spcBef>
        <a:buFont typeface="Wingdings" pitchFamily="2" charset="2"/>
        <a:buChar char="§"/>
        <a:defRPr sz="1800" kern="1200">
          <a:solidFill>
            <a:schemeClr val="tx1"/>
          </a:solidFill>
          <a:latin typeface="Arial"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0"/>
          </p:nvPr>
        </p:nvSpPr>
        <p:spPr/>
        <p:txBody>
          <a:bodyPr>
            <a:normAutofit fontScale="85000" lnSpcReduction="20000"/>
          </a:bodyPr>
          <a:lstStyle/>
          <a:p>
            <a:r>
              <a:rPr lang="en-US" dirty="0" smtClean="0"/>
              <a:t>INCOSE Model Based Systems Engineering Workshop: Infusing MBSE into Organizations Breakout Session </a:t>
            </a:r>
            <a:endParaRPr lang="en-US" dirty="0"/>
          </a:p>
        </p:txBody>
      </p:sp>
      <p:sp>
        <p:nvSpPr>
          <p:cNvPr id="7" name="Text Placeholder 6"/>
          <p:cNvSpPr>
            <a:spLocks noGrp="1"/>
          </p:cNvSpPr>
          <p:nvPr>
            <p:ph type="body" sz="quarter" idx="11"/>
          </p:nvPr>
        </p:nvSpPr>
        <p:spPr/>
        <p:txBody>
          <a:bodyPr/>
          <a:lstStyle/>
          <a:p>
            <a:r>
              <a:rPr lang="en-US" dirty="0" smtClean="0"/>
              <a:t>Louisa Guise</a:t>
            </a:r>
          </a:p>
          <a:p>
            <a:r>
              <a:rPr lang="en-US" dirty="0" smtClean="0"/>
              <a:t>Senior Fellow</a:t>
            </a:r>
          </a:p>
          <a:p>
            <a:r>
              <a:rPr lang="en-US" dirty="0" smtClean="0"/>
              <a:t>Raytheon Missile Systems</a:t>
            </a:r>
            <a:endParaRPr lang="en-US" dirty="0"/>
          </a:p>
        </p:txBody>
      </p:sp>
      <p:sp>
        <p:nvSpPr>
          <p:cNvPr id="4" name="Date Placeholder 3"/>
          <p:cNvSpPr>
            <a:spLocks noGrp="1"/>
          </p:cNvSpPr>
          <p:nvPr>
            <p:ph type="dt" sz="half" idx="4294967295"/>
          </p:nvPr>
        </p:nvSpPr>
        <p:spPr>
          <a:xfrm>
            <a:off x="7010400" y="6356350"/>
            <a:ext cx="2133600" cy="365125"/>
          </a:xfrm>
        </p:spPr>
        <p:txBody>
          <a:bodyPr/>
          <a:lstStyle/>
          <a:p>
            <a:fld id="{373724D0-DD0F-42EF-84DE-838DB5D26951}" type="datetime1">
              <a:rPr lang="en-US" smtClean="0"/>
              <a:pPr/>
              <a:t>1/24/14</a:t>
            </a:fld>
            <a:endParaRPr lang="en-US" dirty="0"/>
          </a:p>
        </p:txBody>
      </p:sp>
      <p:sp>
        <p:nvSpPr>
          <p:cNvPr id="5" name="Slide Number Placeholder 4"/>
          <p:cNvSpPr>
            <a:spLocks noGrp="1"/>
          </p:cNvSpPr>
          <p:nvPr>
            <p:ph type="sldNum" sz="quarter" idx="4294967295"/>
          </p:nvPr>
        </p:nvSpPr>
        <p:spPr>
          <a:xfrm>
            <a:off x="8723313" y="6356350"/>
            <a:ext cx="420687" cy="365125"/>
          </a:xfrm>
        </p:spPr>
        <p:txBody>
          <a:bodyPr/>
          <a:lstStyle/>
          <a:p>
            <a:fld id="{8D57DBB9-07C6-49AB-BFD5-E737C7E241F6}" type="slidenum">
              <a:rPr lang="en-US" smtClean="0"/>
              <a:pPr/>
              <a:t>1</a:t>
            </a:fld>
            <a:endParaRPr lang="en-US"/>
          </a:p>
        </p:txBody>
      </p:sp>
    </p:spTree>
    <p:extLst>
      <p:ext uri="{BB962C8B-B14F-4D97-AF65-F5344CB8AC3E}">
        <p14:creationId xmlns:p14="http://schemas.microsoft.com/office/powerpoint/2010/main" val="1786913667"/>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MBSE Infusion Questions</a:t>
            </a:r>
            <a:endParaRPr lang="en-US" dirty="0"/>
          </a:p>
        </p:txBody>
      </p:sp>
      <p:sp>
        <p:nvSpPr>
          <p:cNvPr id="3" name="Content Placeholder 2"/>
          <p:cNvSpPr>
            <a:spLocks noGrp="1"/>
          </p:cNvSpPr>
          <p:nvPr>
            <p:ph idx="1"/>
          </p:nvPr>
        </p:nvSpPr>
        <p:spPr>
          <a:xfrm>
            <a:off x="225652" y="1257527"/>
            <a:ext cx="8667750" cy="5371873"/>
          </a:xfrm>
        </p:spPr>
        <p:txBody>
          <a:bodyPr>
            <a:normAutofit/>
          </a:bodyPr>
          <a:lstStyle/>
          <a:p>
            <a:r>
              <a:rPr lang="en-US" altLang="en-US" dirty="0">
                <a:latin typeface="Helvetica"/>
                <a:cs typeface="Helvetica"/>
              </a:rPr>
              <a:t>How do you measure infusion progress</a:t>
            </a:r>
            <a:r>
              <a:rPr lang="en-US" altLang="en-US" dirty="0" smtClean="0">
                <a:latin typeface="Helvetica"/>
                <a:cs typeface="Helvetica"/>
              </a:rPr>
              <a:t>?</a:t>
            </a:r>
          </a:p>
          <a:p>
            <a:pPr lvl="1"/>
            <a:r>
              <a:rPr lang="en-US" altLang="en-US" dirty="0" smtClean="0">
                <a:latin typeface="Helvetica"/>
                <a:cs typeface="Helvetica"/>
              </a:rPr>
              <a:t>Number of programs using MBSE as a mechanism for performing SE functions</a:t>
            </a:r>
            <a:endParaRPr lang="en-US" altLang="en-US" dirty="0">
              <a:latin typeface="Helvetica"/>
              <a:cs typeface="Helvetica"/>
            </a:endParaRPr>
          </a:p>
          <a:p>
            <a:r>
              <a:rPr lang="en-US" altLang="en-US" dirty="0">
                <a:latin typeface="Helvetica"/>
                <a:cs typeface="Helvetica"/>
              </a:rPr>
              <a:t>What is the nature of the organization for which your are infusing MBSE</a:t>
            </a:r>
          </a:p>
          <a:p>
            <a:pPr lvl="1"/>
            <a:r>
              <a:rPr lang="en-US" dirty="0"/>
              <a:t>Each business unit within Raytheon has its own MBSE initiatives, but we are working to leverage efforts across business units and implement a company-wide </a:t>
            </a:r>
            <a:r>
              <a:rPr lang="en-US" dirty="0" smtClean="0"/>
              <a:t>strategy</a:t>
            </a:r>
          </a:p>
          <a:p>
            <a:pPr lvl="1"/>
            <a:r>
              <a:rPr lang="en-US" altLang="en-US" dirty="0" smtClean="0">
                <a:latin typeface="Helvetica"/>
                <a:cs typeface="Helvetica"/>
              </a:rPr>
              <a:t>MBSE focuses mostly on SE and SW at the moment, but we have other activities in other disciplines that we are working to coordinate (such as mechanical design, electrical design, manufacturing, </a:t>
            </a:r>
            <a:r>
              <a:rPr lang="en-US" altLang="en-US" dirty="0" err="1" smtClean="0">
                <a:latin typeface="Helvetica"/>
                <a:cs typeface="Helvetica"/>
              </a:rPr>
              <a:t>etc</a:t>
            </a:r>
            <a:r>
              <a:rPr lang="en-US" altLang="en-US" dirty="0" smtClean="0">
                <a:latin typeface="Helvetica"/>
                <a:cs typeface="Helvetica"/>
              </a:rPr>
              <a:t>)</a:t>
            </a:r>
          </a:p>
          <a:p>
            <a:pPr lvl="1"/>
            <a:r>
              <a:rPr lang="en-US" altLang="en-US" dirty="0" smtClean="0">
                <a:latin typeface="Helvetica"/>
                <a:cs typeface="Helvetica"/>
              </a:rPr>
              <a:t>Product range from weapon systems, sensors, radars, command and control systems, </a:t>
            </a:r>
            <a:r>
              <a:rPr lang="en-US" altLang="en-US" dirty="0">
                <a:latin typeface="Helvetica"/>
                <a:cs typeface="Helvetica"/>
              </a:rPr>
              <a:t>C</a:t>
            </a:r>
            <a:r>
              <a:rPr lang="en-US" altLang="en-US" dirty="0" smtClean="0">
                <a:latin typeface="Helvetica"/>
                <a:cs typeface="Helvetica"/>
              </a:rPr>
              <a:t>yber Systems, etc…</a:t>
            </a:r>
          </a:p>
          <a:p>
            <a:pPr lvl="1"/>
            <a:r>
              <a:rPr lang="en-US" altLang="en-US" dirty="0" smtClean="0">
                <a:latin typeface="Helvetica"/>
                <a:cs typeface="Helvetica"/>
              </a:rPr>
              <a:t>Primary </a:t>
            </a:r>
            <a:r>
              <a:rPr lang="en-US" altLang="en-US" dirty="0">
                <a:latin typeface="Helvetica"/>
                <a:cs typeface="Helvetica"/>
              </a:rPr>
              <a:t>customers are </a:t>
            </a:r>
            <a:r>
              <a:rPr lang="en-US" altLang="en-US" dirty="0" smtClean="0">
                <a:latin typeface="Helvetica"/>
                <a:cs typeface="Helvetica"/>
              </a:rPr>
              <a:t>U.S. </a:t>
            </a:r>
            <a:r>
              <a:rPr lang="en-US" altLang="en-US" dirty="0">
                <a:latin typeface="Helvetica"/>
                <a:cs typeface="Helvetica"/>
              </a:rPr>
              <a:t>government agencies, with an expanding presence in international military and </a:t>
            </a:r>
            <a:r>
              <a:rPr lang="en-US" altLang="en-US" dirty="0" smtClean="0">
                <a:latin typeface="Helvetica"/>
                <a:cs typeface="Helvetica"/>
              </a:rPr>
              <a:t>commercial </a:t>
            </a:r>
            <a:r>
              <a:rPr lang="en-US" altLang="en-US" dirty="0">
                <a:latin typeface="Helvetica"/>
                <a:cs typeface="Helvetica"/>
              </a:rPr>
              <a:t>markets. </a:t>
            </a:r>
            <a:r>
              <a:rPr lang="en-US" altLang="en-US" dirty="0" smtClean="0">
                <a:latin typeface="Helvetica"/>
                <a:cs typeface="Helvetica"/>
              </a:rPr>
              <a:t>Work concentrates on the full lifecycle from concept definition through sustainment.</a:t>
            </a:r>
          </a:p>
        </p:txBody>
      </p:sp>
      <p:sp>
        <p:nvSpPr>
          <p:cNvPr id="4" name="Date Placeholder 3"/>
          <p:cNvSpPr>
            <a:spLocks noGrp="1"/>
          </p:cNvSpPr>
          <p:nvPr>
            <p:ph type="dt" sz="half" idx="10"/>
          </p:nvPr>
        </p:nvSpPr>
        <p:spPr/>
        <p:txBody>
          <a:bodyPr/>
          <a:lstStyle/>
          <a:p>
            <a:fld id="{373724D0-DD0F-42EF-84DE-838DB5D26951}" type="datetime1">
              <a:rPr lang="en-US" smtClean="0"/>
              <a:pPr/>
              <a:t>1/24/14</a:t>
            </a:fld>
            <a:endParaRPr lang="en-US" dirty="0"/>
          </a:p>
        </p:txBody>
      </p:sp>
      <p:sp>
        <p:nvSpPr>
          <p:cNvPr id="5" name="Slide Number Placeholder 4"/>
          <p:cNvSpPr>
            <a:spLocks noGrp="1"/>
          </p:cNvSpPr>
          <p:nvPr>
            <p:ph type="sldNum" sz="quarter" idx="12"/>
          </p:nvPr>
        </p:nvSpPr>
        <p:spPr/>
        <p:txBody>
          <a:bodyPr/>
          <a:lstStyle/>
          <a:p>
            <a:fld id="{8D57DBB9-07C6-49AB-BFD5-E737C7E241F6}" type="slidenum">
              <a:rPr lang="en-US" smtClean="0"/>
              <a:pPr/>
              <a:t>2</a:t>
            </a:fld>
            <a:endParaRPr lang="en-US"/>
          </a:p>
        </p:txBody>
      </p:sp>
    </p:spTree>
    <p:extLst>
      <p:ext uri="{BB962C8B-B14F-4D97-AF65-F5344CB8AC3E}">
        <p14:creationId xmlns:p14="http://schemas.microsoft.com/office/powerpoint/2010/main" val="2505438256"/>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MBSE Infusion Questions</a:t>
            </a:r>
          </a:p>
        </p:txBody>
      </p:sp>
      <p:sp>
        <p:nvSpPr>
          <p:cNvPr id="3" name="Content Placeholder 2"/>
          <p:cNvSpPr>
            <a:spLocks noGrp="1"/>
          </p:cNvSpPr>
          <p:nvPr>
            <p:ph idx="1"/>
          </p:nvPr>
        </p:nvSpPr>
        <p:spPr>
          <a:xfrm>
            <a:off x="236538" y="1039813"/>
            <a:ext cx="8667750" cy="5121501"/>
          </a:xfrm>
        </p:spPr>
        <p:txBody>
          <a:bodyPr>
            <a:normAutofit fontScale="77500" lnSpcReduction="20000"/>
          </a:bodyPr>
          <a:lstStyle/>
          <a:p>
            <a:r>
              <a:rPr lang="en-US" altLang="en-US" dirty="0">
                <a:latin typeface="Helvetica"/>
                <a:cs typeface="Helvetica"/>
              </a:rPr>
              <a:t>What enablers and barriers in your environment</a:t>
            </a:r>
          </a:p>
          <a:p>
            <a:pPr lvl="1"/>
            <a:r>
              <a:rPr lang="en-US" altLang="en-US" dirty="0">
                <a:latin typeface="Helvetica"/>
                <a:cs typeface="Helvetica"/>
              </a:rPr>
              <a:t>Enablers: corporate cross-business unit collaboration mechanisms, vendor relationships (e.g., IBM), internal funding mechanism</a:t>
            </a:r>
          </a:p>
          <a:p>
            <a:pPr lvl="1"/>
            <a:r>
              <a:rPr lang="en-US" altLang="en-US" dirty="0">
                <a:latin typeface="Helvetica"/>
                <a:cs typeface="Helvetica"/>
              </a:rPr>
              <a:t>Barriers: </a:t>
            </a:r>
            <a:endParaRPr lang="en-US" altLang="en-US" dirty="0" smtClean="0">
              <a:latin typeface="Helvetica"/>
              <a:cs typeface="Helvetica"/>
            </a:endParaRPr>
          </a:p>
          <a:p>
            <a:pPr lvl="2"/>
            <a:r>
              <a:rPr lang="en-US" altLang="en-US" dirty="0" smtClean="0">
                <a:latin typeface="Helvetica"/>
                <a:cs typeface="Helvetica"/>
              </a:rPr>
              <a:t>“</a:t>
            </a:r>
            <a:r>
              <a:rPr lang="en-US" altLang="en-US" dirty="0">
                <a:latin typeface="Helvetica"/>
                <a:cs typeface="Helvetica"/>
              </a:rPr>
              <a:t>not the way we do business”, </a:t>
            </a:r>
            <a:endParaRPr lang="en-US" altLang="en-US" dirty="0" smtClean="0">
              <a:latin typeface="Helvetica"/>
              <a:cs typeface="Helvetica"/>
            </a:endParaRPr>
          </a:p>
          <a:p>
            <a:pPr lvl="2"/>
            <a:r>
              <a:rPr lang="en-US" altLang="en-US" dirty="0" smtClean="0">
                <a:latin typeface="Helvetica"/>
                <a:cs typeface="Helvetica"/>
              </a:rPr>
              <a:t>“</a:t>
            </a:r>
            <a:r>
              <a:rPr lang="en-US" altLang="en-US" dirty="0">
                <a:latin typeface="Helvetica"/>
                <a:cs typeface="Helvetica"/>
              </a:rPr>
              <a:t>show me the ROI</a:t>
            </a:r>
            <a:r>
              <a:rPr lang="en-US" altLang="en-US" dirty="0" smtClean="0">
                <a:latin typeface="Helvetica"/>
                <a:cs typeface="Helvetica"/>
              </a:rPr>
              <a:t>”,</a:t>
            </a:r>
          </a:p>
          <a:p>
            <a:pPr lvl="2"/>
            <a:r>
              <a:rPr lang="en-US" altLang="en-US" dirty="0" smtClean="0">
                <a:latin typeface="Helvetica"/>
                <a:cs typeface="Helvetica"/>
              </a:rPr>
              <a:t> </a:t>
            </a:r>
            <a:r>
              <a:rPr lang="en-US" dirty="0"/>
              <a:t>"fear of receiving </a:t>
            </a:r>
            <a:r>
              <a:rPr lang="en-US" dirty="0" err="1"/>
              <a:t>DoDAF</a:t>
            </a:r>
            <a:r>
              <a:rPr lang="en-US" dirty="0"/>
              <a:t> instead of specifications“,</a:t>
            </a:r>
            <a:r>
              <a:rPr lang="en-US" altLang="en-US" dirty="0">
                <a:latin typeface="Helvetica"/>
                <a:cs typeface="Helvetica"/>
              </a:rPr>
              <a:t> </a:t>
            </a:r>
            <a:endParaRPr lang="en-US" altLang="en-US" dirty="0" smtClean="0">
              <a:latin typeface="Helvetica"/>
              <a:cs typeface="Helvetica"/>
            </a:endParaRPr>
          </a:p>
          <a:p>
            <a:pPr lvl="2"/>
            <a:r>
              <a:rPr lang="en-US" altLang="en-US" dirty="0" smtClean="0">
                <a:latin typeface="Helvetica"/>
                <a:cs typeface="Helvetica"/>
              </a:rPr>
              <a:t>early </a:t>
            </a:r>
            <a:r>
              <a:rPr lang="en-US" altLang="en-US" dirty="0">
                <a:latin typeface="Helvetica"/>
                <a:cs typeface="Helvetica"/>
              </a:rPr>
              <a:t>experiences with immature tool sets, immature tool sets, </a:t>
            </a:r>
            <a:r>
              <a:rPr lang="en-US" altLang="en-US" dirty="0" smtClean="0">
                <a:latin typeface="Helvetica"/>
                <a:cs typeface="Helvetica"/>
              </a:rPr>
              <a:t>non-integrated tool sets,</a:t>
            </a:r>
          </a:p>
          <a:p>
            <a:pPr lvl="2"/>
            <a:r>
              <a:rPr lang="en-US" altLang="en-US" dirty="0" smtClean="0">
                <a:latin typeface="Helvetica"/>
                <a:cs typeface="Helvetica"/>
              </a:rPr>
              <a:t>lack </a:t>
            </a:r>
            <a:r>
              <a:rPr lang="en-US" altLang="en-US" dirty="0">
                <a:latin typeface="Helvetica"/>
                <a:cs typeface="Helvetica"/>
              </a:rPr>
              <a:t>of modeling competencies, </a:t>
            </a:r>
            <a:endParaRPr lang="en-US" altLang="en-US" dirty="0" smtClean="0">
              <a:latin typeface="Helvetica"/>
              <a:cs typeface="Helvetica"/>
            </a:endParaRPr>
          </a:p>
          <a:p>
            <a:pPr lvl="2"/>
            <a:r>
              <a:rPr lang="en-US" altLang="en-US" dirty="0" smtClean="0">
                <a:latin typeface="Helvetica"/>
                <a:cs typeface="Helvetica"/>
              </a:rPr>
              <a:t>difficulty </a:t>
            </a:r>
            <a:r>
              <a:rPr lang="en-US" altLang="en-US" dirty="0">
                <a:latin typeface="Helvetica"/>
                <a:cs typeface="Helvetica"/>
              </a:rPr>
              <a:t>in integrating MBE techniques into long running legacy programs,  </a:t>
            </a:r>
            <a:endParaRPr lang="en-US" altLang="en-US" dirty="0" smtClean="0">
              <a:latin typeface="Helvetica"/>
              <a:cs typeface="Helvetica"/>
            </a:endParaRPr>
          </a:p>
          <a:p>
            <a:pPr lvl="2"/>
            <a:r>
              <a:rPr lang="en-US" altLang="en-US" dirty="0" smtClean="0">
                <a:latin typeface="Helvetica"/>
                <a:cs typeface="Helvetica"/>
              </a:rPr>
              <a:t>the </a:t>
            </a:r>
            <a:r>
              <a:rPr lang="en-US" altLang="en-US" dirty="0">
                <a:latin typeface="Helvetica"/>
                <a:cs typeface="Helvetica"/>
              </a:rPr>
              <a:t>need to fund MBE activities "up front" with value that's realized late in the program or on later efforts, </a:t>
            </a:r>
            <a:endParaRPr lang="en-US" altLang="en-US" dirty="0" smtClean="0">
              <a:latin typeface="Helvetica"/>
              <a:cs typeface="Helvetica"/>
            </a:endParaRPr>
          </a:p>
          <a:p>
            <a:pPr lvl="2"/>
            <a:r>
              <a:rPr lang="en-US" altLang="en-US" dirty="0" smtClean="0">
                <a:latin typeface="Helvetica"/>
                <a:cs typeface="Helvetica"/>
              </a:rPr>
              <a:t>difficulty </a:t>
            </a:r>
            <a:r>
              <a:rPr lang="en-US" altLang="en-US" dirty="0">
                <a:latin typeface="Helvetica"/>
                <a:cs typeface="Helvetica"/>
              </a:rPr>
              <a:t>in reusing modeled resources from one discipline or activity in the next steps.</a:t>
            </a:r>
          </a:p>
          <a:p>
            <a:pPr lvl="1"/>
            <a:r>
              <a:rPr lang="en-US" altLang="en-US" dirty="0">
                <a:latin typeface="Helvetica"/>
                <a:cs typeface="Helvetica"/>
              </a:rPr>
              <a:t>Biggest barrier is our own ability to clearly make the business case</a:t>
            </a:r>
          </a:p>
          <a:p>
            <a:r>
              <a:rPr lang="en-US" altLang="en-US" dirty="0">
                <a:latin typeface="Helvetica"/>
                <a:cs typeface="Helvetica"/>
              </a:rPr>
              <a:t>What primary MBSE  value do you communicate to for your stakeholders to obtain their involvement/commitment. Do you try to measure this value?</a:t>
            </a:r>
          </a:p>
          <a:p>
            <a:pPr lvl="1"/>
            <a:r>
              <a:rPr lang="en-US" altLang="en-US" dirty="0">
                <a:latin typeface="Helvetica"/>
                <a:cs typeface="Helvetica"/>
              </a:rPr>
              <a:t>Reduced cycle time, reduced development cost, </a:t>
            </a:r>
            <a:endParaRPr lang="en-US" altLang="en-US" dirty="0" smtClean="0">
              <a:latin typeface="Helvetica"/>
              <a:cs typeface="Helvetica"/>
            </a:endParaRPr>
          </a:p>
          <a:p>
            <a:pPr lvl="1"/>
            <a:r>
              <a:rPr lang="en-US" altLang="en-US" dirty="0" smtClean="0">
                <a:latin typeface="Helvetica"/>
                <a:cs typeface="Helvetica"/>
              </a:rPr>
              <a:t>reduced </a:t>
            </a:r>
            <a:r>
              <a:rPr lang="en-US" altLang="en-US" dirty="0">
                <a:latin typeface="Helvetica"/>
                <a:cs typeface="Helvetica"/>
              </a:rPr>
              <a:t>rework (especially during integration &amp; test) due to early identification of errors and disconnects due to better communication communications (customer and </a:t>
            </a:r>
            <a:r>
              <a:rPr lang="en-US" altLang="en-US" dirty="0" smtClean="0">
                <a:latin typeface="Helvetica"/>
                <a:cs typeface="Helvetica"/>
              </a:rPr>
              <a:t>cross-team) </a:t>
            </a:r>
            <a:r>
              <a:rPr lang="en-US" altLang="en-US" dirty="0">
                <a:latin typeface="Helvetica"/>
                <a:cs typeface="Helvetica"/>
              </a:rPr>
              <a:t>and more effective analysis of alternatives, </a:t>
            </a:r>
            <a:endParaRPr lang="en-US" altLang="en-US" dirty="0" smtClean="0">
              <a:latin typeface="Helvetica"/>
              <a:cs typeface="Helvetica"/>
            </a:endParaRPr>
          </a:p>
          <a:p>
            <a:pPr lvl="1"/>
            <a:r>
              <a:rPr lang="en-US" altLang="en-US" dirty="0" smtClean="0">
                <a:latin typeface="Helvetica"/>
                <a:cs typeface="Helvetica"/>
              </a:rPr>
              <a:t>potential </a:t>
            </a:r>
            <a:r>
              <a:rPr lang="en-US" altLang="en-US" dirty="0">
                <a:latin typeface="Helvetica"/>
                <a:cs typeface="Helvetica"/>
              </a:rPr>
              <a:t>for increased re-use</a:t>
            </a:r>
          </a:p>
          <a:p>
            <a:pPr lvl="1"/>
            <a:r>
              <a:rPr lang="en-US" altLang="en-US" dirty="0">
                <a:latin typeface="Helvetica"/>
                <a:cs typeface="Helvetica"/>
              </a:rPr>
              <a:t>We have not been successful in measuring this value</a:t>
            </a:r>
          </a:p>
          <a:p>
            <a:endParaRPr lang="en-US" dirty="0"/>
          </a:p>
        </p:txBody>
      </p:sp>
      <p:sp>
        <p:nvSpPr>
          <p:cNvPr id="4" name="Date Placeholder 3"/>
          <p:cNvSpPr>
            <a:spLocks noGrp="1"/>
          </p:cNvSpPr>
          <p:nvPr>
            <p:ph type="dt" sz="half" idx="10"/>
          </p:nvPr>
        </p:nvSpPr>
        <p:spPr/>
        <p:txBody>
          <a:bodyPr/>
          <a:lstStyle/>
          <a:p>
            <a:fld id="{373724D0-DD0F-42EF-84DE-838DB5D26951}" type="datetime1">
              <a:rPr lang="en-US" smtClean="0"/>
              <a:pPr/>
              <a:t>1/24/14</a:t>
            </a:fld>
            <a:endParaRPr lang="en-US" dirty="0"/>
          </a:p>
        </p:txBody>
      </p:sp>
      <p:sp>
        <p:nvSpPr>
          <p:cNvPr id="5" name="Slide Number Placeholder 4"/>
          <p:cNvSpPr>
            <a:spLocks noGrp="1"/>
          </p:cNvSpPr>
          <p:nvPr>
            <p:ph type="sldNum" sz="quarter" idx="12"/>
          </p:nvPr>
        </p:nvSpPr>
        <p:spPr/>
        <p:txBody>
          <a:bodyPr/>
          <a:lstStyle/>
          <a:p>
            <a:fld id="{8D57DBB9-07C6-49AB-BFD5-E737C7E241F6}" type="slidenum">
              <a:rPr lang="en-US" smtClean="0"/>
              <a:pPr/>
              <a:t>3</a:t>
            </a:fld>
            <a:endParaRPr lang="en-US"/>
          </a:p>
        </p:txBody>
      </p:sp>
    </p:spTree>
    <p:extLst>
      <p:ext uri="{BB962C8B-B14F-4D97-AF65-F5344CB8AC3E}">
        <p14:creationId xmlns:p14="http://schemas.microsoft.com/office/powerpoint/2010/main" val="3675940333"/>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theme/theme1.xml><?xml version="1.0" encoding="utf-8"?>
<a:theme xmlns:a="http://schemas.openxmlformats.org/drawingml/2006/main" name="blank">
  <a:themeElements>
    <a:clrScheme name="Raytheon Corporate">
      <a:dk1>
        <a:srgbClr val="000000"/>
      </a:dk1>
      <a:lt1>
        <a:srgbClr val="FFFFFF"/>
      </a:lt1>
      <a:dk2>
        <a:srgbClr val="000000"/>
      </a:dk2>
      <a:lt2>
        <a:srgbClr val="B5B5B5"/>
      </a:lt2>
      <a:accent1>
        <a:srgbClr val="95A289"/>
      </a:accent1>
      <a:accent2>
        <a:srgbClr val="DAD9AD"/>
      </a:accent2>
      <a:accent3>
        <a:srgbClr val="7C96A1"/>
      </a:accent3>
      <a:accent4>
        <a:srgbClr val="CE1126"/>
      </a:accent4>
      <a:accent5>
        <a:srgbClr val="AC9F89"/>
      </a:accent5>
      <a:accent6>
        <a:srgbClr val="666465"/>
      </a:accent6>
      <a:hlink>
        <a:srgbClr val="7C96A1"/>
      </a:hlink>
      <a:folHlink>
        <a:srgbClr val="666465"/>
      </a:folHlink>
    </a:clrScheme>
    <a:fontScheme name="Raytheon 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B5B5B5"/>
        </a:solidFill>
        <a:ln w="12700" algn="ctr">
          <a:noFill/>
          <a:miter lim="800000"/>
          <a:headEnd/>
          <a:tailEnd/>
        </a:ln>
      </a:spPr>
      <a:bodyPr wrap="none" anchor="ctr"/>
      <a:lstStyle>
        <a:defPPr>
          <a:defRPr dirty="0" err="1" smtClean="0"/>
        </a:defPPr>
      </a:lstStyle>
    </a:spDef>
    <a:lnDef>
      <a:spPr>
        <a:ln w="12700">
          <a:solidFill>
            <a:srgbClr val="B5B5B5"/>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400" dirty="0" smtClean="0">
            <a:latin typeface="Arial" pitchFamily="34" charset="0"/>
            <a:cs typeface="Arial" pitchFamily="34" charset="0"/>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1519</TotalTime>
  <Words>407</Words>
  <Application>Microsoft Macintosh PowerPoint</Application>
  <PresentationFormat>On-screen Show (4:3)</PresentationFormat>
  <Paragraphs>36</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blank</vt:lpstr>
      <vt:lpstr>PowerPoint Presentation</vt:lpstr>
      <vt:lpstr>MBSE Infusion Questions</vt:lpstr>
      <vt:lpstr>MBSE Infusion Questions</vt:lpstr>
    </vt:vector>
  </TitlesOfParts>
  <Company>Raytheon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MBSE Infusion Questions</dc:title>
  <dc:subject>Event Name</dc:subject>
  <dc:creator>rar9142</dc:creator>
  <cp:keywords>Raytheon</cp:keywords>
  <dc:description>Template: Mark Johnson, Silver Fox Productions
Formatting:
Event Date:
Event Location:
Audience Type: Internal</dc:description>
  <cp:lastModifiedBy>Dave Nichols</cp:lastModifiedBy>
  <cp:revision>9</cp:revision>
  <dcterms:created xsi:type="dcterms:W3CDTF">2014-01-13T20:16:44Z</dcterms:created>
  <dcterms:modified xsi:type="dcterms:W3CDTF">2014-01-25T04:06:26Z</dcterms:modified>
</cp:coreProperties>
</file>