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1"/>
  </p:notesMasterIdLst>
  <p:sldIdLst>
    <p:sldId id="270" r:id="rId2"/>
    <p:sldId id="347" r:id="rId3"/>
    <p:sldId id="368" r:id="rId4"/>
    <p:sldId id="348" r:id="rId5"/>
    <p:sldId id="366" r:id="rId6"/>
    <p:sldId id="367" r:id="rId7"/>
    <p:sldId id="349" r:id="rId8"/>
    <p:sldId id="350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5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3"/>
    <p:restoredTop sz="94694"/>
  </p:normalViewPr>
  <p:slideViewPr>
    <p:cSldViewPr snapToGrid="0" snapToObjects="1">
      <p:cViewPr>
        <p:scale>
          <a:sx n="100" d="100"/>
          <a:sy n="100" d="100"/>
        </p:scale>
        <p:origin x="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7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For a conventional systems engineering V program approach, MBSE model completeness is dependent on the program phase or milestone; completeness for conceptual design is less than completeness required for a final design.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the above reasoning does not apply for an agile systems development process; for agile systems development the MBSE model should represent everything that has been designed up to that point.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Overall, an MBSE model is not complete until the design is complete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Omitted data and associated relationships represent incompleteness.  [Compliance addresses whether the data in the model is in the proper ontology elements; Correctness addresses whether the data in the model is correct and validated data; completeness addresses how much data have been put into the model]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be properly formed in order to be complete; therefore, compliance with an MBSE guideline is a precursor to completeness.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be able to display all real world system behaviors in order to be complete; therefore, correctness is a precursor to completeness.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For a specific class of systems (e.g., NW LEP) a reference architecture could be constructed and used to address completeness, compliance, correctness.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For a conventional systems engineering V program approach, MBSE model completeness is dependent on the program phase or milestone; completeness for conceptual design is less than completeness required for a final design.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the above reasoning does not apply for an agile systems development process; for agile systems development the MBSE model should represent everything that has been designed up to that point.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Overall, an MBSE model is not complete until the design is complete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Omitted data and associated relationships represent incompleteness.  [Compliance addresses whether the data in the model is in the proper ontology elements; Correctness addresses whether the data in the model is correct and validated data; completeness addresses how much data have been put into the model]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be properly formed in order to be complete; therefore, compliance with an MBSE guideline is a precursor to completeness.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be able to display all real world system behaviors in order to be complete; therefore, correctness is a precursor to completeness.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For a specific class of systems (e.g., NW LEP) a reference architecture could be constructed and used to address completeness, compliance, correctness.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5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Testability includes using test and simulation to evaluate the model. (see also the reference to functional simulation under correctness)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provide the "right data" for test first/test exploration; the "right data" includes constraints (e.g., power, mass, interfaces, form factor, messaging), behavior (e.g., timing, sequencing), and aspect (e.g., reusable parts, assemblies, subsystems)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Testability is not dependent on correctness, accuracy, or completeness – test exploration can be useful even if the model (design) is wrong [</a:t>
            </a:r>
            <a:r>
              <a:rPr lang="en-US" i="1" dirty="0"/>
              <a:t>all models are wrong … some models are useful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Testability includes using test and simulation to evaluate the model. (see also the reference to functional simulation under correctness)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model must provide the "right data" for test first/test exploration; the "right data" includes constraints (e.g., power, mass, interfaces, form factor, messaging), behavior (e.g., timing, sequencing), and aspect (e.g., reusable parts, assemblies, subsystems)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Testability is not dependent on correctness, accuracy, or completeness – test exploration can be useful even if the model (design) is wrong [</a:t>
            </a:r>
            <a:r>
              <a:rPr lang="en-US" i="1" dirty="0"/>
              <a:t>all models are wrong … some models are useful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8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that reuses many entities, relationships, model segments, etc. from other models is a good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that provides many entities, relationships, model segments, etc. to a library for reuse is a good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system's domain includes an ontology that must be used correctly.  And it also includes a design and modeling body of knowledge represented in a set of design/model patterns; the design patterns should be reused as new systems are developed.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must be compliant, accurate, and correct in order to be reused; however, a reusable model need not be complete and it may not meet all testability measures.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that reuses many entities, relationships, model segments, etc. from other models is a good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that provides many entities, relationships, model segments, etc. to a library for reuse is a good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system's domain includes an ontology that must be used correctly.  And it also includes a design and modeling body of knowledge represented in a set of design/model patterns; the design patterns should be reused as new systems are developed.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model must be compliant, accurate, and correct in order to be reused; however, a reusable model need not be complete and it may not meet all testability measures.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08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6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4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you have in the handout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Incorrect object usage and incorrect relationships are errors and are addressed in this criterion.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standard ontology for the appropriate domain should be implemented to specify the required objects and relationships within the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If good information is put into the wrong part of the model, then that is an error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criterion is about following MBSE guidelines to form the model properly; following systems engineering or design standards (e.g., 15288) is addressed in correctness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MBSE guidelines are things like the DoDAF manual that define the artifacts to be creates and describe the characteristics of a high-quality artifact.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6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Incorrect object usage and incorrect relationships are errors and are addressed in this criterion.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 standard ontology for the appropriate domain should be implemented to specify the required objects and relationships within the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If good information is put into the wrong part of the model, then that is an error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criterion is about following MBSE guidelines to form the model properly; following systems engineering or design standards (e.g., 15288) is addressed in correctness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MBSE guidelines are things like the DoDAF manual that define the artifacts to be creates and describe the characteristics of a high-quality artifact.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 this context, the term "intended use" always refers to the intended use of the MBSE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 this context, "meeting the need of the user" refers to both the user of the system and the user of the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accuracy of the model is dependent on compliance, correctness, and completeness of the model.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 this context, the term "intended use" always refers to the intended use of the MBSE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 this context, "meeting the need of the user" refers to both the user of the system and the user of the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accuracy of the model is dependent on compliance, correctness, and completeness of the model.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Correctness includes ensuring that all the information on which the model is based (e.g., requirements, CONOPS, use cases) has been validated.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of the model is to enable testing of the system before it is built; this can only be done with a correct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 model correctly describes the design, but the design is flawed, then the model should enable detecting flaws that manifest themselves in the system description.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Issues arising from execution of SE standards (e.g., 15288) are addressed here as correctness issues.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Correctness is dependent on the model being properly formed (i.e., requires compliance; Correctness can only be evaluated on a Compliant model)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(the functional simulation includes sequence, state, timing and activities; OPINION:  functional simulation becomes component simulation via allocation of functions.)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3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DEFINITION AND/OR EXAMPLES: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Correctness includes ensuring that all the information on which the model is based (e.g., requirements, CONOPS, use cases) has been validated.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of the model is to enable testing of the system before it is built; this can only be done with a correct model.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 model correctly describes the design, but the design is flawed, then the model should enable detecting flaws that manifest themselves in the system description.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Issues arising from execution of SE standards (e.g., 15288) are addressed here as correctness issues.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Correctness is dependent on the model being properly formed (i.e., requires compliance; Correctness can only be evaluated on a Compliant model)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(the functional simulation includes sequence, state, timing and activities; OPINION:  functional simulation becomes component simulation via allocation of functions.)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4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35" y="292142"/>
            <a:ext cx="1834523" cy="70661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36794" y="5627023"/>
            <a:ext cx="564475" cy="163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0411" y="5004000"/>
            <a:ext cx="4603750" cy="254000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D0FB7A-0984-5F42-9BF9-4F16409CEBE3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0" y="6599583"/>
            <a:ext cx="2512064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09783A-A509-4282-8B7E-CFF186BA50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36794" y="5627023"/>
            <a:ext cx="564475" cy="163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7074E-31A8-4793-8C15-67332A04F7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2CD552-C447-44B7-9607-4FF3FDA4A08F}"/>
              </a:ext>
            </a:extLst>
          </p:cNvPr>
          <p:cNvSpPr txBox="1"/>
          <p:nvPr userDrawn="1"/>
        </p:nvSpPr>
        <p:spPr>
          <a:xfrm>
            <a:off x="9800737" y="5923214"/>
            <a:ext cx="217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 </a:t>
            </a:r>
            <a:r>
              <a:rPr lang="en-US" sz="800" dirty="0"/>
              <a:t>SAND2020-0673 C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48FF-F1E8-4565-AA31-DCC82FF04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Questions Would a Systems Engineer Ask to Assess MBSE Models as Credible?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F1299-62C6-48F8-8ACA-58C3C5806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0696" y="5064546"/>
            <a:ext cx="6261331" cy="108107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spc="0" dirty="0">
                <a:solidFill>
                  <a:srgbClr val="E7E6E6">
                    <a:lumMod val="25000"/>
                  </a:srgbClr>
                </a:solidFill>
              </a:rPr>
              <a:t>Edward R. Carroll</a:t>
            </a:r>
          </a:p>
          <a:p>
            <a:pPr lvl="0">
              <a:spcBef>
                <a:spcPts val="0"/>
              </a:spcBef>
            </a:pPr>
            <a:r>
              <a:rPr lang="en-US" sz="2000" spc="0" dirty="0">
                <a:solidFill>
                  <a:srgbClr val="E7E6E6">
                    <a:lumMod val="25000"/>
                  </a:srgbClr>
                </a:solidFill>
              </a:rPr>
              <a:t>Robert J. Malins</a:t>
            </a:r>
          </a:p>
          <a:p>
            <a:pPr lvl="0">
              <a:spcBef>
                <a:spcPts val="0"/>
              </a:spcBef>
            </a:pPr>
            <a:r>
              <a:rPr lang="en-US" sz="2000" spc="0" dirty="0">
                <a:solidFill>
                  <a:srgbClr val="E7E6E6">
                    <a:lumMod val="25000"/>
                  </a:srgbClr>
                </a:solidFill>
              </a:rPr>
              <a:t>Sandia National Laboratories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C8B0-8458-4B0B-A1AB-5A11298B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(4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b="1" dirty="0"/>
              <a:t>Criterion:  Accuracy (ability to accurately &amp; effectively fulfill the model’s intended use)</a:t>
            </a:r>
          </a:p>
          <a:p>
            <a:r>
              <a:rPr lang="en-US" b="1" dirty="0"/>
              <a:t>Measures (Part 2 of 2)</a:t>
            </a:r>
          </a:p>
          <a:p>
            <a:pPr lvl="1"/>
            <a:r>
              <a:rPr lang="en-US" b="1" dirty="0"/>
              <a:t>Have the critical data elements for the model been collected through a verified and validated process?</a:t>
            </a:r>
          </a:p>
          <a:p>
            <a:pPr lvl="1"/>
            <a:r>
              <a:rPr lang="en-US" b="1" dirty="0"/>
              <a:t>Can the model / has the model answered the stakeholder questions?  Have the stakeholders signed off on this?</a:t>
            </a:r>
          </a:p>
          <a:p>
            <a:pPr lvl="1"/>
            <a:r>
              <a:rPr lang="en-US" b="1" dirty="0"/>
              <a:t>Can the model distinguish between the current design and any past designs of the same system? (e.g., identify details that did not exist in previous designs)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(5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Correctness (how well the model describes the real world system)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Has the model development process correctly followed systems engineering standards (e.g., ISO 15288)?</a:t>
            </a:r>
          </a:p>
          <a:p>
            <a:pPr lvl="1"/>
            <a:r>
              <a:rPr lang="en-US" dirty="0"/>
              <a:t>Has the model been developed by staff with appropriate training in model development, systems engineering, and the real-world system?</a:t>
            </a:r>
          </a:p>
          <a:p>
            <a:pPr lvl="1"/>
            <a:r>
              <a:rPr lang="en-US" dirty="0"/>
              <a:t>Have the model elements been derived from valid sources using a validated process?  (e.g., use cases from CONOPS, architecture from use cases, functions that are achievable)</a:t>
            </a:r>
          </a:p>
          <a:p>
            <a:pPr lvl="1"/>
            <a:r>
              <a:rPr lang="en-US" dirty="0"/>
              <a:t>Are all system functions traceable to a validated requirement or else properly justified and evaluated -- and disabled if needed -- for inclusion into the design?</a:t>
            </a:r>
          </a:p>
          <a:p>
            <a:pPr lvl="1"/>
            <a:r>
              <a:rPr lang="en-US" dirty="0"/>
              <a:t>Have functional simulations been executed and documented?</a:t>
            </a:r>
          </a:p>
          <a:p>
            <a:pPr lvl="1"/>
            <a:r>
              <a:rPr lang="en-US" dirty="0"/>
              <a:t>Have all errors during functional simulation been resolved?</a:t>
            </a:r>
          </a:p>
          <a:p>
            <a:pPr lvl="1"/>
            <a:r>
              <a:rPr lang="en-US" dirty="0"/>
              <a:t>Have procedures been employed to ensure all functional paths have been tested through simulation?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(6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Correctness (how well the model describes the real-world system)</a:t>
            </a:r>
          </a:p>
          <a:p>
            <a:r>
              <a:rPr lang="en-US" dirty="0"/>
              <a:t>Measures (Part 2 of 2)</a:t>
            </a:r>
          </a:p>
          <a:p>
            <a:pPr lvl="1"/>
            <a:r>
              <a:rPr lang="en-US" dirty="0"/>
              <a:t>Do the functional simulations demonstrate the appropriate behavior for the model?</a:t>
            </a:r>
          </a:p>
          <a:p>
            <a:pPr lvl="1"/>
            <a:r>
              <a:rPr lang="en-US" dirty="0"/>
              <a:t>Have all behavior deficiencies been reviewed with SMEs and resolved?</a:t>
            </a:r>
          </a:p>
          <a:p>
            <a:pPr lvl="1"/>
            <a:r>
              <a:rPr lang="en-US" dirty="0"/>
              <a:t>Can the MBSE model be traced to detailed design models (e.g., CAD, ECAD)?</a:t>
            </a:r>
          </a:p>
          <a:p>
            <a:pPr lvl="1"/>
            <a:r>
              <a:rPr lang="en-US" dirty="0"/>
              <a:t>Can all elements of the detailed design model trace to the MBSE model?</a:t>
            </a:r>
          </a:p>
          <a:p>
            <a:pPr lvl="1"/>
            <a:r>
              <a:rPr lang="en-US" dirty="0"/>
              <a:t>Does the model provide evidence showing that the design employs good design practices (e.g., for manufacturability)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(7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Completeness (maturity of the model relative to the context of the maturity of the program)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Are there omitted objects? (e.g., are there missing req'ts? are there missing use cases?)</a:t>
            </a:r>
          </a:p>
          <a:p>
            <a:pPr lvl="1"/>
            <a:r>
              <a:rPr lang="en-US" dirty="0"/>
              <a:t>Are there omitted relationships? (e.g., are there req'ts without functions? have all functions been allocated to components?)</a:t>
            </a:r>
          </a:p>
          <a:p>
            <a:pPr lvl="1"/>
            <a:r>
              <a:rPr lang="en-US" dirty="0"/>
              <a:t>Are there omitted system artifacts? (e.g., have all functions been addressed via behavior diagrams?  have all states been included in state diagrams?)</a:t>
            </a:r>
          </a:p>
          <a:p>
            <a:pPr lvl="1"/>
            <a:r>
              <a:rPr lang="en-US" dirty="0"/>
              <a:t>Does the model include action plans to gather the information and build any omitted objects, relationships, or artifacts?</a:t>
            </a:r>
          </a:p>
          <a:p>
            <a:pPr lvl="1"/>
            <a:r>
              <a:rPr lang="en-US" dirty="0"/>
              <a:t>Have all the necessary attributes of objects and relationships been filled in?</a:t>
            </a:r>
          </a:p>
          <a:p>
            <a:pPr lvl="1"/>
            <a:r>
              <a:rPr lang="en-US" dirty="0"/>
              <a:t>[for early program stages] Does the model have the appropriate elements and maturity for the current point in the system lifecycle?</a:t>
            </a:r>
          </a:p>
          <a:p>
            <a:pPr lvl="1"/>
            <a:r>
              <a:rPr lang="en-US" dirty="0"/>
              <a:t>[for early program stages] Does the model include mitigation plans to address any missing or not yet validated requirements?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(8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Completeness (maturity of the model relative to the context of the maturity of the program)</a:t>
            </a:r>
          </a:p>
          <a:p>
            <a:r>
              <a:rPr lang="en-US" dirty="0"/>
              <a:t>Measures (Part 2 of 2)</a:t>
            </a:r>
          </a:p>
          <a:p>
            <a:pPr lvl="1"/>
            <a:r>
              <a:rPr lang="en-US" dirty="0"/>
              <a:t>[for early program stages] Does the model include mitigation plans to address any missing specifications (TBDs or VOIDs)?</a:t>
            </a:r>
          </a:p>
          <a:p>
            <a:pPr lvl="1"/>
            <a:r>
              <a:rPr lang="en-US" dirty="0"/>
              <a:t>Have all the appropriate (for the current  program stage) model elements been brought under configuration management, reviewed, and used to create a design baseline?</a:t>
            </a:r>
          </a:p>
          <a:p>
            <a:pPr lvl="1"/>
            <a:r>
              <a:rPr lang="en-US" dirty="0"/>
              <a:t>Do all system requirements have verification requirements included in the model?  Are these validation requirements linked to test or other validation plans, events, and outcomes?</a:t>
            </a:r>
          </a:p>
          <a:p>
            <a:pPr lvl="1"/>
            <a:r>
              <a:rPr lang="en-US" dirty="0"/>
              <a:t>Have surety analyses been completed and mitigation strategies established for all surety faults?  Have associated req'ts been incorporated into the model?</a:t>
            </a:r>
          </a:p>
          <a:p>
            <a:pPr lvl="1"/>
            <a:r>
              <a:rPr lang="en-US" dirty="0"/>
              <a:t>Does the model define HW &amp; SW to sufficient detail to enable technical management of subcontractors providing the HW/SW?</a:t>
            </a:r>
          </a:p>
          <a:p>
            <a:pPr lvl="1"/>
            <a:r>
              <a:rPr lang="en-US" dirty="0"/>
              <a:t>Are any requirements partially satisfied or not satisfied by the design?  Have all model details been reviewed for maturity/TRL?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(9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Testability (ability of the model to participate in testing the design) 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Are there sources of truth that can be used to evaluate the appropriateness of the behaviors displayed by the model?</a:t>
            </a:r>
          </a:p>
          <a:p>
            <a:pPr lvl="1"/>
            <a:r>
              <a:rPr lang="en-US" dirty="0"/>
              <a:t>Are the model simulation results reproducible?  Do the simulation results display the system intent?</a:t>
            </a:r>
          </a:p>
          <a:p>
            <a:pPr lvl="1"/>
            <a:r>
              <a:rPr lang="en-US" dirty="0"/>
              <a:t>Has the model been part of experiments and reviews that have evaluated the TRL &amp; MRL of components, assemblies, subsystems?</a:t>
            </a:r>
          </a:p>
          <a:p>
            <a:pPr lvl="1"/>
            <a:r>
              <a:rPr lang="en-US" dirty="0"/>
              <a:t>Has the model's behavior simulation been used as part of a design experiment?</a:t>
            </a:r>
          </a:p>
          <a:p>
            <a:pPr lvl="1"/>
            <a:r>
              <a:rPr lang="en-US" dirty="0"/>
              <a:t>Have all design experiment outcomes been used to evaluate the model's simulated behavior? </a:t>
            </a:r>
          </a:p>
          <a:p>
            <a:pPr lvl="1"/>
            <a:r>
              <a:rPr lang="en-US" dirty="0"/>
              <a:t>Have mitigation plans been developed for all test-behavior mismatches?  Are these mitigation plans tracked within the model?</a:t>
            </a:r>
          </a:p>
          <a:p>
            <a:pPr lvl="1"/>
            <a:r>
              <a:rPr lang="en-US" dirty="0"/>
              <a:t>Have tests been identified to measure how well requirements and constraints are satisfied?</a:t>
            </a:r>
          </a:p>
          <a:p>
            <a:pPr lvl="1"/>
            <a:r>
              <a:rPr lang="en-US" dirty="0"/>
              <a:t>Have the model data elements been used to drive an external simulation of the system?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(10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Testability (ability of the model to participate in testing the design) </a:t>
            </a:r>
          </a:p>
          <a:p>
            <a:r>
              <a:rPr lang="en-US" dirty="0"/>
              <a:t>Measures (Part 2 of 2)</a:t>
            </a:r>
          </a:p>
          <a:p>
            <a:pPr lvl="1"/>
            <a:r>
              <a:rPr lang="en-US" dirty="0"/>
              <a:t>Have all external simulation outcomes been used to evaluate the model's simulated behavior? </a:t>
            </a:r>
          </a:p>
          <a:p>
            <a:pPr lvl="1"/>
            <a:r>
              <a:rPr lang="en-US" dirty="0"/>
              <a:t>Have mitigation plans been developed for all simulation-behavior mismatches?  Are these mitigation plans tracked within the model?</a:t>
            </a:r>
          </a:p>
          <a:p>
            <a:pPr lvl="1"/>
            <a:r>
              <a:rPr lang="en-US" dirty="0"/>
              <a:t>Do the model simulations clearly demonstrate the intended impact of the constraints defined in the model.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(11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Model Reusability (ability of the model to reuse elements from a model library and to provide elements into such a library) 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Has the domain of the system been clearly defined from the perspective of identifying existing models that represent the domain?  </a:t>
            </a:r>
          </a:p>
          <a:p>
            <a:pPr lvl="1"/>
            <a:r>
              <a:rPr lang="en-US" dirty="0"/>
              <a:t>Have previous models representing this domain been identified and obtained for reuse?</a:t>
            </a:r>
          </a:p>
          <a:p>
            <a:pPr lvl="1"/>
            <a:r>
              <a:rPr lang="en-US" dirty="0"/>
              <a:t>Have design and/or model patterns been identified to characterize the models representing this domain?</a:t>
            </a:r>
          </a:p>
          <a:p>
            <a:pPr lvl="1"/>
            <a:r>
              <a:rPr lang="en-US" dirty="0"/>
              <a:t>Has a library or compendium of model (design) elements been established from which reusable model elements can be derived?</a:t>
            </a:r>
          </a:p>
          <a:p>
            <a:pPr lvl="1"/>
            <a:r>
              <a:rPr lang="en-US" dirty="0"/>
              <a:t>Does the model reuse elements from other models in the system's domain?</a:t>
            </a:r>
          </a:p>
          <a:p>
            <a:pPr lvl="1"/>
            <a:r>
              <a:rPr lang="en-US" dirty="0"/>
              <a:t>Does the model reproduce the patterns that are displayed by models in the system's domain?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(12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Model Reusability (ability of the model to reuse elements from a model library and to provide elements into such a library) </a:t>
            </a:r>
          </a:p>
          <a:p>
            <a:r>
              <a:rPr lang="en-US" dirty="0"/>
              <a:t>Measures (Part 2 of 2)</a:t>
            </a:r>
          </a:p>
          <a:p>
            <a:pPr lvl="1"/>
            <a:r>
              <a:rPr lang="en-US" dirty="0"/>
              <a:t>Does the model include elements that are not present in the domain compendium and that could be reused in future system developments in this domain?</a:t>
            </a:r>
          </a:p>
          <a:p>
            <a:pPr lvl="1"/>
            <a:r>
              <a:rPr lang="en-US" dirty="0"/>
              <a:t>Does the model manifest patterns that have not been observed in this domain and that could be the basis for future system developments in this domain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7232-B30A-46FD-823B-50914EF5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Take One of the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1F2C-A2FD-497B-AA3F-81B16E2C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288168"/>
            <a:ext cx="6705600" cy="3131431"/>
          </a:xfrm>
        </p:spPr>
        <p:txBody>
          <a:bodyPr/>
          <a:lstStyle/>
          <a:p>
            <a:r>
              <a:rPr lang="en-US" dirty="0"/>
              <a:t>Our team would greatly value your review and feedback</a:t>
            </a:r>
          </a:p>
          <a:p>
            <a:pPr lvl="1"/>
            <a:r>
              <a:rPr lang="en-US" dirty="0"/>
              <a:t>Are these questions useful?</a:t>
            </a:r>
          </a:p>
          <a:p>
            <a:pPr lvl="1"/>
            <a:r>
              <a:rPr lang="en-US" dirty="0"/>
              <a:t>Are there additional questions?</a:t>
            </a:r>
          </a:p>
          <a:p>
            <a:pPr lvl="1"/>
            <a:r>
              <a:rPr lang="en-US" dirty="0"/>
              <a:t>Do you think you could score a model using these?</a:t>
            </a:r>
          </a:p>
          <a:p>
            <a:pPr lvl="1"/>
            <a:r>
              <a:rPr lang="en-US" dirty="0"/>
              <a:t>Are there questions you think could be automated?</a:t>
            </a:r>
          </a:p>
          <a:p>
            <a:r>
              <a:rPr lang="en-US" dirty="0"/>
              <a:t>Please take one of the handouts and provide us with your contact information</a:t>
            </a:r>
          </a:p>
          <a:p>
            <a:pPr lvl="1"/>
            <a:r>
              <a:rPr lang="en-US" dirty="0"/>
              <a:t>We will contact you to set up a time to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D3662-303D-47E0-AD3D-1A9309D5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0195E-A1D7-4B23-A9EA-262FF08A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3810000" cy="479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788E7-C258-4C5A-AC79-910BC70A6360}"/>
              </a:ext>
            </a:extLst>
          </p:cNvPr>
          <p:cNvSpPr txBox="1"/>
          <p:nvPr/>
        </p:nvSpPr>
        <p:spPr>
          <a:xfrm>
            <a:off x="6705600" y="5562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POC:	Ed Carroll</a:t>
            </a:r>
          </a:p>
          <a:p>
            <a:r>
              <a:rPr lang="en-US" dirty="0"/>
              <a:t>		Sandia National Laboratories</a:t>
            </a:r>
          </a:p>
          <a:p>
            <a:r>
              <a:rPr lang="en-US" dirty="0"/>
              <a:t>		ercarro@sandia.gov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6EF97-D36A-4BAF-947F-916906C265E4}"/>
              </a:ext>
            </a:extLst>
          </p:cNvPr>
          <p:cNvSpPr/>
          <p:nvPr/>
        </p:nvSpPr>
        <p:spPr>
          <a:xfrm>
            <a:off x="5562600" y="4804262"/>
            <a:ext cx="5029200" cy="633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63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78E4-295F-44D6-85D0-48AADFE4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B010-F4B9-4215-973A-42CE6BB6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8168"/>
            <a:ext cx="11277600" cy="4960231"/>
          </a:xfrm>
        </p:spPr>
        <p:txBody>
          <a:bodyPr/>
          <a:lstStyle/>
          <a:p>
            <a:r>
              <a:rPr lang="en-US" dirty="0"/>
              <a:t>CONTEXT:  </a:t>
            </a:r>
          </a:p>
          <a:p>
            <a:pPr lvl="1"/>
            <a:r>
              <a:rPr lang="en-US" dirty="0"/>
              <a:t>Increasing system complexity + digital engineering = steadily increasing complexity of system models (to include MBSE models)</a:t>
            </a:r>
          </a:p>
          <a:p>
            <a:r>
              <a:rPr lang="en-US" dirty="0"/>
              <a:t>THE PROBLEM:</a:t>
            </a:r>
          </a:p>
          <a:p>
            <a:pPr lvl="1"/>
            <a:r>
              <a:rPr lang="en-US" dirty="0"/>
              <a:t>Define practical, objective, and affordable methods for evaluating the credibility of MBSE models</a:t>
            </a:r>
          </a:p>
          <a:p>
            <a:r>
              <a:rPr lang="en-US" dirty="0"/>
              <a:t>THE APPROACH:</a:t>
            </a:r>
          </a:p>
          <a:p>
            <a:pPr lvl="1"/>
            <a:r>
              <a:rPr lang="en-US" dirty="0"/>
              <a:t>Tailor the evaluation methods from the VVUQ body of knowledge by applying the experience of a broad range of MBSE SMEs</a:t>
            </a:r>
          </a:p>
          <a:p>
            <a:r>
              <a:rPr lang="en-US" dirty="0"/>
              <a:t>OUTCOME:</a:t>
            </a:r>
          </a:p>
          <a:p>
            <a:pPr lvl="1"/>
            <a:r>
              <a:rPr lang="en-US" dirty="0"/>
              <a:t>Defined six overarching criteria for MBSE model credibility and expanded each criterion into a series of measures that can be objectively evaluated </a:t>
            </a:r>
          </a:p>
          <a:p>
            <a:r>
              <a:rPr lang="en-US" dirty="0"/>
              <a:t>TODAY’S GOAL:</a:t>
            </a:r>
          </a:p>
          <a:p>
            <a:pPr lvl="1"/>
            <a:r>
              <a:rPr lang="en-US" dirty="0"/>
              <a:t>Make contact with practitioners who are interested in reviewing the details, providing feedback, and collaborating on the path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59F5-1E1E-41F1-B39F-763BF66C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7232-B30A-46FD-823B-50914EF5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Take One of the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1F2C-A2FD-497B-AA3F-81B16E2C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288168"/>
            <a:ext cx="6705600" cy="3131431"/>
          </a:xfrm>
        </p:spPr>
        <p:txBody>
          <a:bodyPr/>
          <a:lstStyle/>
          <a:p>
            <a:r>
              <a:rPr lang="en-US" dirty="0"/>
              <a:t>Our team would greatly value your review and feedback</a:t>
            </a:r>
          </a:p>
          <a:p>
            <a:pPr lvl="1"/>
            <a:r>
              <a:rPr lang="en-US" dirty="0"/>
              <a:t>Are these questions useful?</a:t>
            </a:r>
          </a:p>
          <a:p>
            <a:pPr lvl="1"/>
            <a:r>
              <a:rPr lang="en-US" dirty="0"/>
              <a:t>Are there additional questions?</a:t>
            </a:r>
          </a:p>
          <a:p>
            <a:pPr lvl="1"/>
            <a:r>
              <a:rPr lang="en-US" dirty="0"/>
              <a:t>Do you think you could score a model using these?</a:t>
            </a:r>
          </a:p>
          <a:p>
            <a:pPr lvl="1"/>
            <a:r>
              <a:rPr lang="en-US" dirty="0"/>
              <a:t>Are there questions you think could be automated?</a:t>
            </a:r>
          </a:p>
          <a:p>
            <a:r>
              <a:rPr lang="en-US" dirty="0"/>
              <a:t>Please take one of the handouts and provide us with your contact information</a:t>
            </a:r>
          </a:p>
          <a:p>
            <a:pPr lvl="1"/>
            <a:r>
              <a:rPr lang="en-US" dirty="0"/>
              <a:t>We will contact you to set up a time to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D3662-303D-47E0-AD3D-1A9309D5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0195E-A1D7-4B23-A9EA-262FF08A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3810000" cy="479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788E7-C258-4C5A-AC79-910BC70A6360}"/>
              </a:ext>
            </a:extLst>
          </p:cNvPr>
          <p:cNvSpPr txBox="1"/>
          <p:nvPr/>
        </p:nvSpPr>
        <p:spPr>
          <a:xfrm>
            <a:off x="6705600" y="53250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POC:	Ed Carroll</a:t>
            </a:r>
          </a:p>
          <a:p>
            <a:r>
              <a:rPr lang="en-US" dirty="0"/>
              <a:t>		Sandia National Laboratories</a:t>
            </a:r>
          </a:p>
          <a:p>
            <a:r>
              <a:rPr lang="en-US" dirty="0"/>
              <a:t>		ercarro@sandia.gov</a:t>
            </a:r>
          </a:p>
        </p:txBody>
      </p:sp>
    </p:spTree>
    <p:extLst>
      <p:ext uri="{BB962C8B-B14F-4D97-AF65-F5344CB8AC3E}">
        <p14:creationId xmlns:p14="http://schemas.microsoft.com/office/powerpoint/2010/main" val="3798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65EA-866C-44F8-A502-B148A684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 MBSE Model Credibility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F2AFE-2FF5-4CE1-B85C-0F2AEAA4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4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B5F65D-C7BB-458B-8171-82F653FCB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00" y="1244600"/>
          <a:ext cx="115062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755821906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601777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Credibility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5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Compliance</a:t>
                      </a:r>
                      <a:r>
                        <a:rPr lang="en-US" sz="1600" dirty="0"/>
                        <a:t> (with MBSE good practices and domain standard ontology)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model properly and fully conforms to MBSE good practices and established guidelines; there are no errors and/or omissions relative to MBSE guidelines; the model properly employs the standard ontology for the domain of interest.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3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Accuracy</a:t>
                      </a:r>
                      <a:r>
                        <a:rPr lang="en-US" sz="1600" dirty="0"/>
                        <a:t> (ability to accurately and effectively fulfill the intended use of the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model can answer the questions that are put to it, given that these questions were defined up front; the model is structured to answer the questions and contains sufficient information to produce the answers.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3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Correctness</a:t>
                      </a:r>
                      <a:r>
                        <a:rPr lang="en-US" sz="1600" dirty="0"/>
                        <a:t> (how well the model describes the real-world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model properly and fully represents the real-world system of interest, including system composition, system behaviors, and system employment characteristics; the model can be used in lieu of the real system to answer questions of interest.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0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Completeness</a:t>
                      </a:r>
                      <a:r>
                        <a:rPr lang="en-US" sz="1600" dirty="0"/>
                        <a:t> (maturity of the model in the context of the program developing the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model's maturity is appropriate for the current system lifecycle stage; the model’s contents will accomplish the intended use of the model and the intended use of the system being modeled.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Testability</a:t>
                      </a:r>
                      <a:r>
                        <a:rPr lang="en-US" sz="1600" dirty="0"/>
                        <a:t> (ability of the model to participate in testing the design)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model can serve as a key element of design for testability and test first/test exploration; the model provides behavior representations that are executable and provides useful guidance to test first/test exploration of design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45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Reusability</a:t>
                      </a:r>
                      <a:r>
                        <a:rPr lang="en-US" sz="1600" dirty="0"/>
                        <a:t> (reuse of previous models in the current model + ability to reuse current model’s elements)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 development employed model elements reused from previous models; the model provides elements to a library for reuse; the model displays the patterns appropriate to the domain of the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4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8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CCC5-E696-4245-9E2E-6CF0DD7E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MBSE Credibility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9D4B-EDFA-4CE9-A0CC-E1949537E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8168"/>
            <a:ext cx="11277600" cy="762001"/>
          </a:xfrm>
        </p:spPr>
        <p:txBody>
          <a:bodyPr/>
          <a:lstStyle/>
          <a:p>
            <a:r>
              <a:rPr lang="en-US" dirty="0"/>
              <a:t>Each criterion has been decomposed into detailed measures related to objective characteristics of an MBSE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BA847-8C65-4AFF-A045-AD868C04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6B1F6-C38B-46A6-A0A1-1C993CFD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7" y="2133600"/>
            <a:ext cx="5418811" cy="23288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91F2A9-CED1-42A3-AF52-4841A1AF1A9A}"/>
              </a:ext>
            </a:extLst>
          </p:cNvPr>
          <p:cNvSpPr/>
          <p:nvPr/>
        </p:nvSpPr>
        <p:spPr>
          <a:xfrm>
            <a:off x="228600" y="2271537"/>
            <a:ext cx="2362200" cy="381000"/>
          </a:xfrm>
          <a:prstGeom prst="ellipse">
            <a:avLst/>
          </a:prstGeom>
          <a:noFill/>
          <a:ln w="254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84FCA-AF14-4BC5-AE29-47DC86D8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70" y="1478756"/>
            <a:ext cx="7545130" cy="42441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E7F28B-EBDD-41E0-B7B1-FC56CB796EE1}"/>
              </a:ext>
            </a:extLst>
          </p:cNvPr>
          <p:cNvCxnSpPr>
            <a:cxnSpLocks/>
          </p:cNvCxnSpPr>
          <p:nvPr/>
        </p:nvCxnSpPr>
        <p:spPr>
          <a:xfrm>
            <a:off x="2590800" y="2514600"/>
            <a:ext cx="2286000" cy="609600"/>
          </a:xfrm>
          <a:prstGeom prst="straightConnector1">
            <a:avLst/>
          </a:prstGeom>
          <a:ln>
            <a:solidFill>
              <a:srgbClr val="0000CC"/>
            </a:solidFill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45D73DE-0547-4AF4-A2F9-1B9DDA3E48CF}"/>
              </a:ext>
            </a:extLst>
          </p:cNvPr>
          <p:cNvSpPr/>
          <p:nvPr/>
        </p:nvSpPr>
        <p:spPr>
          <a:xfrm>
            <a:off x="5247534" y="3352800"/>
            <a:ext cx="3363066" cy="381000"/>
          </a:xfrm>
          <a:prstGeom prst="ellipse">
            <a:avLst/>
          </a:prstGeom>
          <a:noFill/>
          <a:ln w="254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0930CA8-52BF-4738-ADE8-AFC85A13D3B9}"/>
              </a:ext>
            </a:extLst>
          </p:cNvPr>
          <p:cNvSpPr/>
          <p:nvPr/>
        </p:nvSpPr>
        <p:spPr>
          <a:xfrm>
            <a:off x="4114800" y="3429000"/>
            <a:ext cx="1524000" cy="1143000"/>
          </a:xfrm>
          <a:prstGeom prst="arc">
            <a:avLst>
              <a:gd name="adj1" fmla="val 7254968"/>
              <a:gd name="adj2" fmla="val 18525116"/>
            </a:avLst>
          </a:prstGeom>
          <a:ln>
            <a:solidFill>
              <a:srgbClr val="0000CC"/>
            </a:solidFill>
            <a:headEnd type="stealth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175D7C-69E0-4511-821B-760B6A2DE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3815572"/>
            <a:ext cx="4495800" cy="2057240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77D299-B8A5-453D-9067-3C9EF8217930}"/>
              </a:ext>
            </a:extLst>
          </p:cNvPr>
          <p:cNvSpPr/>
          <p:nvPr/>
        </p:nvSpPr>
        <p:spPr>
          <a:xfrm>
            <a:off x="838201" y="5867400"/>
            <a:ext cx="10591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 the measures require engineering judgement to evaluate, they should lead to more consistent and more reproducible evaluations.</a:t>
            </a:r>
          </a:p>
        </p:txBody>
      </p:sp>
    </p:spTree>
    <p:extLst>
      <p:ext uri="{BB962C8B-B14F-4D97-AF65-F5344CB8AC3E}">
        <p14:creationId xmlns:p14="http://schemas.microsoft.com/office/powerpoint/2010/main" val="30346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1080-9032-4AAE-BD01-B3EC9F4E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MBSE Model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E57A-98F4-48EB-82C7-3429C3F2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4"/>
            <a:ext cx="10058400" cy="44381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Some Criteria/Measures are readily automated</a:t>
            </a:r>
          </a:p>
          <a:p>
            <a:pPr lvl="1"/>
            <a:r>
              <a:rPr lang="en-US" sz="2000" dirty="0"/>
              <a:t>Compliance: Do the MBSE elements follow the program specified style guide (e.g., for naming)?</a:t>
            </a:r>
          </a:p>
          <a:p>
            <a:pPr lvl="1"/>
            <a:r>
              <a:rPr lang="en-US" sz="2000" dirty="0"/>
              <a:t>Compliance: Does the model provide traceability from architectural options to the requirements?</a:t>
            </a:r>
          </a:p>
          <a:p>
            <a:pPr lvl="1"/>
            <a:r>
              <a:rPr lang="en-US" sz="2000" dirty="0"/>
              <a:t>Correctness:  Are all system functions traceable to a validated requirement?</a:t>
            </a:r>
          </a:p>
          <a:p>
            <a:r>
              <a:rPr lang="en-US" sz="2400" dirty="0"/>
              <a:t>Some Criteria/Measures could be automated for a specified MBSE ontology</a:t>
            </a:r>
          </a:p>
          <a:p>
            <a:pPr lvl="1"/>
            <a:r>
              <a:rPr lang="en-US" sz="2000" dirty="0"/>
              <a:t>Compliance:  Are all triples/relationships in the model part of the domain ontology?</a:t>
            </a:r>
          </a:p>
          <a:p>
            <a:pPr lvl="1"/>
            <a:r>
              <a:rPr lang="en-US" sz="2000" dirty="0"/>
              <a:t>Completeness:  Are there omitted objects? (requires domain specific MBSE guidelines)</a:t>
            </a:r>
          </a:p>
          <a:p>
            <a:pPr lvl="1"/>
            <a:r>
              <a:rPr lang="en-US" sz="2000" dirty="0"/>
              <a:t>Completeness:  Are there omitted relationships? (requires domain specific MBSE guidelines)</a:t>
            </a:r>
          </a:p>
          <a:p>
            <a:r>
              <a:rPr lang="en-US" sz="2400" dirty="0"/>
              <a:t>Some Criteria/Measures could be tracked via attributes within the MBSE model</a:t>
            </a:r>
          </a:p>
          <a:p>
            <a:pPr lvl="1"/>
            <a:r>
              <a:rPr lang="en-US" sz="2000" dirty="0"/>
              <a:t>Accuracy:  Are Key Performance Indicators included and mapped to relevant system elements?</a:t>
            </a:r>
          </a:p>
          <a:p>
            <a:pPr lvl="1"/>
            <a:r>
              <a:rPr lang="en-US" sz="2000" dirty="0"/>
              <a:t>Testability:  Have all design experiment outcomes been used to evaluate the model's simulated behavior?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7C03B-5B3B-428B-9738-E957C064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C5B1C-0B30-4968-BB53-C853EFC6F70E}"/>
              </a:ext>
            </a:extLst>
          </p:cNvPr>
          <p:cNvSpPr/>
          <p:nvPr/>
        </p:nvSpPr>
        <p:spPr>
          <a:xfrm>
            <a:off x="838201" y="5867400"/>
            <a:ext cx="10591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 MBSE tools already have evaluations similar to these built into the tool; additional evaluations could be programmed via the tool’s API</a:t>
            </a:r>
          </a:p>
        </p:txBody>
      </p:sp>
    </p:spTree>
    <p:extLst>
      <p:ext uri="{BB962C8B-B14F-4D97-AF65-F5344CB8AC3E}">
        <p14:creationId xmlns:p14="http://schemas.microsoft.com/office/powerpoint/2010/main" val="5053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 MBSE Credibility Measures (1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Criterion:  Compliance (with MBSE good practices and domain standard ontology)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Is the model correctly based on the chosen domain standard ontology?</a:t>
            </a:r>
          </a:p>
          <a:p>
            <a:pPr lvl="2"/>
            <a:r>
              <a:rPr lang="en-US" sz="1400" dirty="0"/>
              <a:t>Are all elements of the model represented as entities that are part of the ontology?</a:t>
            </a:r>
          </a:p>
          <a:p>
            <a:pPr lvl="2"/>
            <a:r>
              <a:rPr lang="en-US" sz="1400" dirty="0"/>
              <a:t>Are the minimum number of ontology elements represented in the model?</a:t>
            </a:r>
          </a:p>
          <a:p>
            <a:pPr lvl="2"/>
            <a:r>
              <a:rPr lang="en-US" sz="1400" dirty="0"/>
              <a:t>Are all triples/relationships in the model part of the ontology?</a:t>
            </a:r>
          </a:p>
          <a:p>
            <a:pPr lvl="2"/>
            <a:r>
              <a:rPr lang="en-US" sz="1400" dirty="0"/>
              <a:t>Does the model contain specified requirement-function patterns?</a:t>
            </a:r>
          </a:p>
          <a:p>
            <a:pPr lvl="1"/>
            <a:r>
              <a:rPr lang="en-US" dirty="0"/>
              <a:t>Does the model structure follow a standard or MBSE guideline?</a:t>
            </a:r>
          </a:p>
          <a:p>
            <a:pPr lvl="2"/>
            <a:r>
              <a:rPr lang="en-US" sz="1400" dirty="0"/>
              <a:t>Is the model intelligible?</a:t>
            </a:r>
          </a:p>
          <a:p>
            <a:pPr lvl="2"/>
            <a:r>
              <a:rPr lang="en-US" sz="1400" dirty="0"/>
              <a:t>Can the model be navigated and understood without external help?</a:t>
            </a:r>
          </a:p>
          <a:p>
            <a:pPr lvl="2"/>
            <a:r>
              <a:rPr lang="en-US" sz="1400" dirty="0"/>
              <a:t>Does the model enable understanding of the overall design?</a:t>
            </a:r>
          </a:p>
          <a:p>
            <a:pPr lvl="2"/>
            <a:r>
              <a:rPr lang="en-US" sz="1400" dirty="0"/>
              <a:t>Does the model minimize its internal complexity?</a:t>
            </a:r>
          </a:p>
          <a:p>
            <a:pPr lvl="2"/>
            <a:r>
              <a:rPr lang="en-US" sz="1400" dirty="0"/>
              <a:t>Does the model set the stage to minimize design complexity?</a:t>
            </a:r>
          </a:p>
          <a:p>
            <a:pPr lvl="1"/>
            <a:r>
              <a:rPr lang="en-US" dirty="0"/>
              <a:t>Do the model artifacts follow MBSE good practice guidelines?</a:t>
            </a:r>
          </a:p>
          <a:p>
            <a:pPr lvl="2"/>
            <a:r>
              <a:rPr lang="en-US" sz="1400" dirty="0"/>
              <a:t>Do the MBSE elements follow the program specified style guide (e.g., for naming)?</a:t>
            </a:r>
          </a:p>
          <a:p>
            <a:pPr lvl="2"/>
            <a:r>
              <a:rPr lang="en-US" sz="1400" dirty="0"/>
              <a:t>Do the MBSE artifacts (e.g., diagrams, dependency matrices) follow the program specified style guide (e.g., for layout)?</a:t>
            </a:r>
          </a:p>
          <a:p>
            <a:pPr lvl="2"/>
            <a:r>
              <a:rPr lang="en-US" sz="1400" dirty="0"/>
              <a:t>Are the MBSE artifacts mapped to the proper program milestones?</a:t>
            </a:r>
          </a:p>
          <a:p>
            <a:pPr lvl="2"/>
            <a:r>
              <a:rPr lang="en-US" sz="1400" dirty="0"/>
              <a:t>Are all fit-for-purpose MBSE artifacts fully explained and mapped to the user decisions they support?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(2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8168"/>
            <a:ext cx="11277600" cy="5265032"/>
          </a:xfrm>
        </p:spPr>
        <p:txBody>
          <a:bodyPr/>
          <a:lstStyle/>
          <a:p>
            <a:r>
              <a:rPr lang="en-US" dirty="0"/>
              <a:t>Criterion:  Compliance (with MBSE good practices and domain standard ontology)</a:t>
            </a:r>
          </a:p>
          <a:p>
            <a:r>
              <a:rPr lang="en-US" dirty="0"/>
              <a:t>Measures (Part 2 of 2)</a:t>
            </a:r>
          </a:p>
          <a:p>
            <a:pPr lvl="1"/>
            <a:r>
              <a:rPr lang="en-US" dirty="0"/>
              <a:t>Does the model comply with OWL 2.0 standards?</a:t>
            </a:r>
          </a:p>
          <a:p>
            <a:pPr lvl="1"/>
            <a:r>
              <a:rPr lang="en-US" dirty="0"/>
              <a:t>Does the model enable the full range of analyses for MBSE good practice guideline?</a:t>
            </a:r>
          </a:p>
          <a:p>
            <a:pPr lvl="2"/>
            <a:r>
              <a:rPr lang="en-US" sz="1400" dirty="0"/>
              <a:t>Does the model/model artifacts support identification of single point failures?</a:t>
            </a:r>
          </a:p>
          <a:p>
            <a:pPr lvl="2"/>
            <a:r>
              <a:rPr lang="en-US" sz="1400" dirty="0"/>
              <a:t>Does the model/model artifacts support the design analysis for surety strategy implementation?</a:t>
            </a:r>
          </a:p>
          <a:p>
            <a:pPr lvl="1"/>
            <a:r>
              <a:rPr lang="en-US" dirty="0"/>
              <a:t>Have elements that do not trace to a req’t been justified and accepted by the customer?</a:t>
            </a:r>
          </a:p>
          <a:p>
            <a:pPr lvl="1"/>
            <a:r>
              <a:rPr lang="en-US" dirty="0"/>
              <a:t>Does the model provide traceability from the architectural options to the requirements and can the model show that the options satisfy user needs?</a:t>
            </a:r>
          </a:p>
          <a:p>
            <a:pPr lvl="1"/>
            <a:r>
              <a:rPr lang="en-US" dirty="0"/>
              <a:t>Are there modeling tool error messages that have not yet been resolved?</a:t>
            </a:r>
          </a:p>
          <a:p>
            <a:pPr lvl="1"/>
            <a:r>
              <a:rPr lang="en-US" dirty="0"/>
              <a:t>Have appropriate levels of configuration management and access control been applied?</a:t>
            </a:r>
          </a:p>
          <a:p>
            <a:pPr lvl="1"/>
            <a:r>
              <a:rPr lang="en-US" dirty="0"/>
              <a:t>Does the model incorporate good design practices (e.g., include parameters addressing design for manufacturability)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4DA-6EB4-4557-A98D-405371E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MBSE Credibility Measures (3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4EE8-5896-4078-9F30-8825482A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045859"/>
          </a:xfrm>
        </p:spPr>
        <p:txBody>
          <a:bodyPr/>
          <a:lstStyle/>
          <a:p>
            <a:r>
              <a:rPr lang="en-US" dirty="0"/>
              <a:t>Criterion:  Accuracy (ability to accurately &amp; effectively fulfill the model’s intended use)</a:t>
            </a:r>
          </a:p>
          <a:p>
            <a:r>
              <a:rPr lang="en-US" dirty="0"/>
              <a:t>Measures (Part 1 of 2)</a:t>
            </a:r>
          </a:p>
          <a:p>
            <a:pPr lvl="1"/>
            <a:r>
              <a:rPr lang="en-US" dirty="0"/>
              <a:t>Is this model the right model for the intended use?</a:t>
            </a:r>
          </a:p>
          <a:p>
            <a:pPr lvl="2"/>
            <a:r>
              <a:rPr lang="en-US" sz="1400" dirty="0"/>
              <a:t>Have the model users been identified, and their needs incorporated into the model design?</a:t>
            </a:r>
          </a:p>
          <a:p>
            <a:pPr lvl="2"/>
            <a:r>
              <a:rPr lang="en-US" sz="1400" dirty="0"/>
              <a:t>Have the stakeholders in the model and the system been identified and their needs incorporated into appropriate model elements?</a:t>
            </a:r>
          </a:p>
          <a:p>
            <a:pPr lvl="2"/>
            <a:r>
              <a:rPr lang="en-US" sz="1400" dirty="0"/>
              <a:t>Has the scope of the architecture been determined to meet the needs of the stakeholders?</a:t>
            </a:r>
          </a:p>
          <a:p>
            <a:pPr lvl="2"/>
            <a:r>
              <a:rPr lang="en-US" sz="1400" dirty="0"/>
              <a:t>Can the model show that the scope satisfies stakeholder needs?</a:t>
            </a:r>
          </a:p>
          <a:p>
            <a:pPr lvl="2"/>
            <a:r>
              <a:rPr lang="en-US" sz="1400" dirty="0"/>
              <a:t>Does model meet the needs of the user of the model?</a:t>
            </a:r>
          </a:p>
          <a:p>
            <a:pPr lvl="2"/>
            <a:r>
              <a:rPr lang="en-US" sz="1400" dirty="0"/>
              <a:t>Does model meet the needs of the user of the system?  </a:t>
            </a:r>
          </a:p>
          <a:p>
            <a:pPr lvl="2"/>
            <a:r>
              <a:rPr lang="en-US" sz="1400" dirty="0"/>
              <a:t>Have stakeholders signed off on how the MBSE model interprets their needs?</a:t>
            </a:r>
          </a:p>
          <a:p>
            <a:pPr lvl="1"/>
            <a:r>
              <a:rPr lang="en-US" dirty="0"/>
              <a:t>Have the critical data elements and metadata for this architecture been identified and incorporated into appropriate model elements?</a:t>
            </a:r>
          </a:p>
          <a:p>
            <a:pPr lvl="2"/>
            <a:r>
              <a:rPr lang="en-US" sz="1400" dirty="0"/>
              <a:t>Are the Key Performance Indicators included in the model and mapped to the relevant system elements</a:t>
            </a:r>
          </a:p>
          <a:p>
            <a:pPr lvl="2"/>
            <a:r>
              <a:rPr lang="en-US" sz="1400" dirty="0"/>
              <a:t>Are the Critical Success Factors for the system application included in the model and mapped to the relevant system elements?</a:t>
            </a:r>
          </a:p>
          <a:p>
            <a:pPr lvl="2"/>
            <a:r>
              <a:rPr lang="en-US" sz="1400" dirty="0"/>
              <a:t>Have the critical constraints on the system design space been incorporated into the model?</a:t>
            </a:r>
          </a:p>
          <a:p>
            <a:pPr lvl="2"/>
            <a:r>
              <a:rPr lang="en-US" sz="1400" dirty="0"/>
              <a:t>[NOTE: there may be other critical data elements and domain specific critical data elements]</a:t>
            </a:r>
          </a:p>
          <a:p>
            <a:pPr lvl="2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A674-486F-4885-880F-B1875C1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38"/>
            <a:fld id="{A5E55A7B-7854-E145-92D9-B491DF4BAE2D}" type="slidenum">
              <a:rPr lang="en-US" smtClean="0"/>
              <a:pPr defTabSz="457138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3136</TotalTime>
  <Words>4391</Words>
  <Application>Microsoft Office PowerPoint</Application>
  <PresentationFormat>Widescreen</PresentationFormat>
  <Paragraphs>279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Trebuchet MS</vt:lpstr>
      <vt:lpstr>Sandia Theme (White Background)</vt:lpstr>
      <vt:lpstr>What Questions Would a Systems Engineer Ask to Assess MBSE Models as Credible?</vt:lpstr>
      <vt:lpstr>Introduction</vt:lpstr>
      <vt:lpstr>Please Take One of the Handouts</vt:lpstr>
      <vt:lpstr>Overview:  MBSE Model Credibility Criteria</vt:lpstr>
      <vt:lpstr>Evaluating MBSE Credibility Criteria</vt:lpstr>
      <vt:lpstr>Automating MBSE Model Evaluation</vt:lpstr>
      <vt:lpstr>Outcomes:  MBSE Credibility Measures (1 of 12)</vt:lpstr>
      <vt:lpstr>Outcomes: MBSE Credibility Measures (2 of 12)</vt:lpstr>
      <vt:lpstr>Outcomes: MBSE Credibility Measures (3 of 12)</vt:lpstr>
      <vt:lpstr>Outcomes: MBSE Credibility Measures (4 of 12)</vt:lpstr>
      <vt:lpstr>Outcomes: MBSE Credibility Measures (5 of 12)</vt:lpstr>
      <vt:lpstr>Outcomes: MBSE Credibility Measures (6 of 12)</vt:lpstr>
      <vt:lpstr>Outcomes: MBSE Credibility Measures (7 of 12)</vt:lpstr>
      <vt:lpstr>Outcomes: MBSE Credibility Measures (8 of 12)</vt:lpstr>
      <vt:lpstr>Outcomes: MBSE Credibility Measures (9 of 12)</vt:lpstr>
      <vt:lpstr>Outcomes: MBSE Credibility Measures (10 of 12)</vt:lpstr>
      <vt:lpstr>Outcomes: MBSE Credibility Measures (11 of 12)</vt:lpstr>
      <vt:lpstr>Outcomes: MBSE Credibility Measures (12 of 12)</vt:lpstr>
      <vt:lpstr>Please Take One of the Handouts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Carroll, Ed</cp:lastModifiedBy>
  <cp:revision>63</cp:revision>
  <dcterms:created xsi:type="dcterms:W3CDTF">2017-10-14T01:15:26Z</dcterms:created>
  <dcterms:modified xsi:type="dcterms:W3CDTF">2020-01-20T20:07:45Z</dcterms:modified>
</cp:coreProperties>
</file>