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3"/>
  </p:sldMasterIdLst>
  <p:notesMasterIdLst>
    <p:notesMasterId r:id="rId10"/>
  </p:notesMasterIdLst>
  <p:handoutMasterIdLst>
    <p:handoutMasterId r:id="rId11"/>
  </p:handoutMasterIdLst>
  <p:sldIdLst>
    <p:sldId id="256" r:id="rId4"/>
    <p:sldId id="258" r:id="rId5"/>
    <p:sldId id="260" r:id="rId6"/>
    <p:sldId id="257" r:id="rId7"/>
    <p:sldId id="259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6B69EA01-8026-3247-838B-42AF4CA91FA3}">
          <p14:sldIdLst>
            <p14:sldId id="256"/>
            <p14:sldId id="258"/>
            <p14:sldId id="260"/>
            <p14:sldId id="257"/>
            <p14:sldId id="259"/>
            <p14:sldId id="261"/>
          </p14:sldIdLst>
        </p14:section>
        <p14:section name="What is MBSE?" id="{E280B742-6E0B-6D45-B0D1-6657CCC2F2EE}">
          <p14:sldIdLst/>
        </p14:section>
        <p14:section name="What SE Problems Does MBSE Address?" id="{B2BD101A-DD72-5B46-80D6-E958D8121E95}">
          <p14:sldIdLst/>
        </p14:section>
        <p14:section name="What is SysML?" id="{5EBF950F-DCB3-2244-9AD7-B14806C0ABC0}">
          <p14:sldIdLst/>
        </p14:section>
        <p14:section name="What is a System Model?" id="{0213A1A1-42A7-254E-83D8-1EAD85D5671C}">
          <p14:sldIdLst/>
        </p14:section>
        <p14:section name="What are the Typical Purposes of Modeling?" id="{9E3EB8E1-80E7-7C42-8D6B-A30EA79F6BF1}">
          <p14:sldIdLst/>
        </p14:section>
        <p14:section name="What are the Different Types of Models?" id="{9BBECF2B-CF19-5F43-9731-6718F0C3B73B}">
          <p14:sldIdLst/>
        </p14:section>
        <p14:section name="How are Different Types of Models Integrated" id="{77B35430-0BFD-7844-A8D6-2B8F4FB96396}">
          <p14:sldIdLst/>
        </p14:section>
        <p14:section name="How Can Models Help an SE Effort" id="{CAC3EC9A-947A-EB45-9A23-E02554A1676F}">
          <p14:sldIdLst/>
        </p14:section>
        <p14:section name="What Does MBSE Mean for Projects?" id="{AE6B1710-E354-B940-94E3-240910FFF97C}">
          <p14:sldIdLst/>
        </p14:section>
        <p14:section name="MBSE/SE Comparison" id="{63547F53-3738-1B4E-B3F7-06B7B5AFA5BB}">
          <p14:sldIdLst/>
        </p14:section>
        <p14:section name="How Good is a Model" id="{8229CC04-142B-2741-A57C-DD06F8C5F2B2}">
          <p14:sldIdLst/>
        </p14:section>
        <p14:section name="What is An Ontology" id="{F5E0AF45-DBAF-1447-8407-038DCF417FE2}">
          <p14:sldIdLst/>
        </p14:section>
        <p14:section name="Why Are Ontologies Relevant?" id="{FA07E51F-5F4F-394A-B082-A18E37B8BC42}">
          <p14:sldIdLst/>
        </p14:section>
        <p14:section name="Lessons Learned" id="{4FA5D3CB-12EC-2F41-A03C-E0C38292B9E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B41E22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95" autoAdjust="0"/>
    <p:restoredTop sz="86393" autoAdjust="0"/>
  </p:normalViewPr>
  <p:slideViewPr>
    <p:cSldViewPr>
      <p:cViewPr varScale="1">
        <p:scale>
          <a:sx n="143" d="100"/>
          <a:sy n="143" d="100"/>
        </p:scale>
        <p:origin x="-6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7ED5A6F-75AB-BE4A-9034-EB981185ECCC}" type="datetimeFigureOut">
              <a:rPr lang="en-US"/>
              <a:pPr>
                <a:defRPr/>
              </a:pPr>
              <a:t>1/15/13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1C326ED-FE06-704C-B67B-BFC2CD553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7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D828683-DD91-D04F-9C30-5782D8FAF142}" type="datetimeFigureOut">
              <a:rPr lang="en-US"/>
              <a:pPr>
                <a:defRPr/>
              </a:pPr>
              <a:t>1/15/13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E65A12B-F03C-5647-AA56-4A47A231A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08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0C79098D-C35F-DB42-9103-4769917D40AE}" type="slidenum">
              <a:rPr lang="en-US" sz="120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0FE845C5-9AE8-0548-AE25-8B909F66CCFC}" type="slidenum">
              <a:rPr lang="en-US" sz="1200"/>
              <a:pPr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92B31D4A-8179-A742-98F5-FB55C8A98808}" type="slidenum">
              <a:rPr lang="en-US" sz="1200"/>
              <a:pPr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2322E22-A601-E94F-97E6-806932881FA1}" type="slidenum">
              <a:rPr lang="en-US" sz="1200"/>
              <a:pPr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20D6E44D-FCC0-DE43-B017-285B4FE3CEFC}" type="slidenum">
              <a:rPr lang="en-US" sz="1200"/>
              <a:pPr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3B1F129B-E6FA-AF49-A3FB-3A758EAA07FE}" type="slidenum">
              <a:rPr lang="en-US" sz="120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8D4F2F-C557-BD4C-8CD4-18210148D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1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1D8879D-0D62-D74B-A512-F66BAAFDE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2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3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643688" y="-4763"/>
            <a:ext cx="19034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International Workshop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26 Jan </a:t>
            </a:r>
            <a:r>
              <a:rPr lang="en-US" sz="1200" b="1" smtClean="0">
                <a:solidFill>
                  <a:srgbClr val="B41E22"/>
                </a:solidFill>
              </a:rPr>
              <a:t>–</a:t>
            </a:r>
            <a:r>
              <a:rPr lang="en-GB" sz="1200" b="1" smtClean="0">
                <a:solidFill>
                  <a:srgbClr val="B41E22"/>
                </a:solidFill>
              </a:rPr>
              <a:t> 29 Jan 2013</a:t>
            </a:r>
          </a:p>
          <a:p>
            <a:pPr algn="r">
              <a:defRPr/>
            </a:pPr>
            <a:r>
              <a:rPr lang="en-GB" sz="1200" b="1" smtClean="0">
                <a:solidFill>
                  <a:srgbClr val="B41E22"/>
                </a:solidFill>
              </a:rPr>
              <a:t>Jacksonville, FL, USA</a:t>
            </a:r>
          </a:p>
        </p:txBody>
      </p:sp>
      <p:pic>
        <p:nvPicPr>
          <p:cNvPr id="1036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8" y="5711825"/>
            <a:ext cx="123031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7924800" y="5473700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Box 2"/>
          <p:cNvSpPr txBox="1"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>
              <a:defRPr/>
            </a:pPr>
            <a:r>
              <a:rPr lang="en-US" smtClean="0"/>
              <a:t>MBSE </a:t>
            </a:r>
            <a:br>
              <a:rPr lang="en-US" smtClean="0"/>
            </a:br>
            <a:r>
              <a:rPr lang="en-US" smtClean="0"/>
              <a:t>Workshop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eaLnBrk="1" hangingPunct="1"/>
            <a:r>
              <a:rPr lang="en-GB" sz="3600" dirty="0">
                <a:latin typeface="Arial" charset="0"/>
                <a:ea typeface="MS PGothic" charset="0"/>
              </a:rPr>
              <a:t>Model-based Systems Engineering (MBSE) 101</a:t>
            </a:r>
            <a:br>
              <a:rPr lang="en-GB" sz="3600" dirty="0">
                <a:latin typeface="Arial" charset="0"/>
                <a:ea typeface="MS PGothic" charset="0"/>
              </a:rPr>
            </a:br>
            <a:endParaRPr lang="en-GB" sz="3600" dirty="0">
              <a:latin typeface="Arial" charset="0"/>
              <a:ea typeface="MS PGothic" charset="0"/>
            </a:endParaRPr>
          </a:p>
        </p:txBody>
      </p:sp>
      <p:sp>
        <p:nvSpPr>
          <p:cNvPr id="5122" name="Rectangle 2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MS PGothic" charset="0"/>
              </a:rPr>
              <a:t>Moderated by Elyse Fosse</a:t>
            </a:r>
          </a:p>
          <a:p>
            <a:pPr eaLnBrk="1" hangingPunct="1"/>
            <a:r>
              <a:rPr lang="en-US" dirty="0">
                <a:latin typeface="Arial" charset="0"/>
                <a:ea typeface="MS PGothic" charset="0"/>
              </a:rPr>
              <a:t>Presented at Board Meeting</a:t>
            </a:r>
          </a:p>
          <a:p>
            <a:pPr eaLnBrk="1" hangingPunct="1"/>
            <a:r>
              <a:rPr lang="en-US" dirty="0">
                <a:latin typeface="Arial" charset="0"/>
                <a:ea typeface="MS PGothic" charset="0"/>
              </a:rPr>
              <a:t>21 January / 24 January 2012</a:t>
            </a:r>
            <a:endParaRPr lang="en-GB" dirty="0">
              <a:latin typeface="Arial" charset="0"/>
              <a:ea typeface="MS PGothic" charset="0"/>
            </a:endParaRPr>
          </a:p>
        </p:txBody>
      </p:sp>
      <p:pic>
        <p:nvPicPr>
          <p:cNvPr id="5" name="Picture 4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>
                <a:latin typeface="Arial" charset="0"/>
                <a:ea typeface="MS PGothic" charset="0"/>
              </a:rPr>
              <a:t>Agenda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MS PGothic" charset="0"/>
              </a:rPr>
              <a:t>Objective</a:t>
            </a:r>
          </a:p>
          <a:p>
            <a:r>
              <a:rPr lang="en-US" dirty="0">
                <a:latin typeface="Arial" charset="0"/>
                <a:ea typeface="MS PGothic" charset="0"/>
              </a:rPr>
              <a:t>Acknowledgements</a:t>
            </a:r>
          </a:p>
          <a:p>
            <a:r>
              <a:rPr lang="en-US" dirty="0">
                <a:latin typeface="Arial" charset="0"/>
                <a:ea typeface="MS PGothic" charset="0"/>
              </a:rPr>
              <a:t>FAQ list</a:t>
            </a:r>
          </a:p>
          <a:p>
            <a:r>
              <a:rPr lang="en-US" dirty="0">
                <a:latin typeface="Arial" charset="0"/>
                <a:ea typeface="MS PGothic" charset="0"/>
              </a:rPr>
              <a:t>FAQ </a:t>
            </a:r>
            <a:r>
              <a:rPr lang="en-US" dirty="0" smtClean="0">
                <a:latin typeface="Arial" charset="0"/>
                <a:ea typeface="MS PGothic" charset="0"/>
              </a:rPr>
              <a:t>answers</a:t>
            </a:r>
          </a:p>
          <a:p>
            <a:r>
              <a:rPr lang="en-US" dirty="0" smtClean="0">
                <a:latin typeface="Arial" charset="0"/>
                <a:ea typeface="MS PGothic" charset="0"/>
              </a:rPr>
              <a:t>JPL MBSE Lessons Learned</a:t>
            </a:r>
            <a:endParaRPr lang="en-US" dirty="0">
              <a:latin typeface="Arial" charset="0"/>
              <a:ea typeface="MS PGothic" charset="0"/>
            </a:endParaRPr>
          </a:p>
          <a:p>
            <a:pPr marL="0" indent="0">
              <a:buNone/>
            </a:pPr>
            <a:endParaRPr lang="en-US" dirty="0">
              <a:latin typeface="Arial" charset="0"/>
              <a:ea typeface="MS PGothic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charset="0"/>
                <a:ea typeface="MS PGothic" charset="0"/>
              </a:rPr>
              <a:t>Audience participation encouraged </a:t>
            </a:r>
            <a:r>
              <a:rPr lang="en-US" dirty="0">
                <a:latin typeface="Arial" charset="0"/>
                <a:ea typeface="MS PGothic" charset="0"/>
              </a:rPr>
              <a:t>throughout</a:t>
            </a:r>
          </a:p>
        </p:txBody>
      </p:sp>
      <p:pic>
        <p:nvPicPr>
          <p:cNvPr id="4" name="Picture 3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>
                <a:latin typeface="Arial" charset="0"/>
                <a:ea typeface="MS PGothic" charset="0"/>
              </a:rPr>
              <a:t>Objective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MS PGothic" charset="0"/>
              </a:rPr>
              <a:t>Provide answers to frequently asked MBSE questions</a:t>
            </a:r>
          </a:p>
          <a:p>
            <a:pPr lvl="1"/>
            <a:r>
              <a:rPr lang="en-US" dirty="0">
                <a:latin typeface="Arial" charset="0"/>
                <a:ea typeface="MS PGothic" charset="0"/>
              </a:rPr>
              <a:t>Answers are from a Jet Propulsion Laboratory (JPL)-centric view</a:t>
            </a:r>
          </a:p>
          <a:p>
            <a:r>
              <a:rPr lang="en-US" dirty="0">
                <a:latin typeface="Arial" charset="0"/>
                <a:ea typeface="MS PGothic" charset="0"/>
              </a:rPr>
              <a:t>Will use a list of FAQs as a starting point</a:t>
            </a:r>
          </a:p>
          <a:p>
            <a:r>
              <a:rPr lang="en-US" dirty="0">
                <a:latin typeface="Arial" charset="0"/>
                <a:ea typeface="MS PGothic" charset="0"/>
              </a:rPr>
              <a:t>Audience provided questions/interactions are encouraged</a:t>
            </a:r>
          </a:p>
        </p:txBody>
      </p:sp>
      <p:pic>
        <p:nvPicPr>
          <p:cNvPr id="4" name="Picture 3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>
                <a:latin typeface="Arial" charset="0"/>
                <a:ea typeface="MS PGothic" charset="0"/>
              </a:rPr>
              <a:t>Acknowledgements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066800"/>
            <a:ext cx="7848600" cy="14478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Arial" charset="0"/>
                <a:ea typeface="MS PGothic" charset="0"/>
              </a:rPr>
              <a:t>The FAQs and answers included have been collected from the presentations and experiences  of: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Arial" charset="0"/>
              <a:ea typeface="MS P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2743200"/>
            <a:ext cx="3810000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Todd Bayer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Daniel Dvorak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Sanford Friedenthal*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Steve Jenkins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Chi Lin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4419600" y="2743200"/>
            <a:ext cx="3276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US"/>
              <a:t>Sanda Mandutianu</a:t>
            </a:r>
          </a:p>
          <a:p>
            <a:pPr>
              <a:buFont typeface="Arial" charset="0"/>
              <a:buChar char="•"/>
            </a:pPr>
            <a:r>
              <a:rPr lang="en-US"/>
              <a:t>Louise Anderson</a:t>
            </a:r>
          </a:p>
          <a:p>
            <a:pPr>
              <a:buFont typeface="Arial" charset="0"/>
              <a:buChar char="•"/>
            </a:pPr>
            <a:r>
              <a:rPr lang="en-US"/>
              <a:t>Elyse Fosse</a:t>
            </a:r>
          </a:p>
          <a:p>
            <a:pPr>
              <a:buFont typeface="Arial" charset="0"/>
              <a:buChar char="•"/>
            </a:pPr>
            <a:r>
              <a:rPr lang="en-US"/>
              <a:t>Bjorn Cole</a:t>
            </a:r>
          </a:p>
          <a:p>
            <a:pPr>
              <a:buFont typeface="Arial" charset="0"/>
              <a:buChar char="•"/>
            </a:pPr>
            <a:r>
              <a:rPr lang="en-US"/>
              <a:t>Chris Delp</a:t>
            </a: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914400" y="5105400"/>
            <a:ext cx="693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r>
              <a:rPr lang="en-US" sz="1800"/>
              <a:t>*JPL, Lockheed</a:t>
            </a:r>
          </a:p>
        </p:txBody>
      </p:sp>
      <p:pic>
        <p:nvPicPr>
          <p:cNvPr id="7" name="Picture 6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ea typeface="MS PGothic" charset="0"/>
              </a:rPr>
              <a:t>FAQ</a:t>
            </a:r>
            <a:r>
              <a:rPr lang="en-US" sz="4000" dirty="0">
                <a:latin typeface="Arial" charset="0"/>
                <a:ea typeface="MS PGothic" charset="0"/>
              </a:rPr>
              <a:t> </a:t>
            </a:r>
            <a:r>
              <a:rPr lang="en-US" sz="4000" dirty="0" smtClean="0">
                <a:latin typeface="Arial" charset="0"/>
                <a:ea typeface="MS PGothic" charset="0"/>
              </a:rPr>
              <a:t>(1 of 2)</a:t>
            </a:r>
            <a:endParaRPr lang="en-US" sz="4000" dirty="0">
              <a:latin typeface="Arial" charset="0"/>
              <a:ea typeface="MS PGothic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MBSE?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SE problems does MBSE address?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SysML?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a system model?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are typical purposes of modeling?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are the different types of models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How are the different types of models integrated?</a:t>
            </a:r>
          </a:p>
          <a:p>
            <a:pPr marL="0" indent="0">
              <a:buFontTx/>
              <a:buNone/>
              <a:defRPr/>
            </a:pPr>
            <a:endParaRPr lang="en-US" dirty="0">
              <a:latin typeface="Arial" charset="0"/>
              <a:ea typeface="MS PGothic" charset="0"/>
            </a:endParaRPr>
          </a:p>
        </p:txBody>
      </p:sp>
      <p:pic>
        <p:nvPicPr>
          <p:cNvPr id="4" name="Picture 3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ea typeface="MS PGothic" charset="0"/>
              </a:rPr>
              <a:t>FAQ (2 of 2)</a:t>
            </a:r>
            <a:endParaRPr lang="en-US" sz="4000" dirty="0">
              <a:latin typeface="Arial" charset="0"/>
              <a:ea typeface="MS PGothic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066800"/>
            <a:ext cx="8001000" cy="4876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/>
              <a:t>8. How can models help a SE effort?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9. What does MBSE mean for projects?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10. </a:t>
            </a:r>
            <a:r>
              <a:rPr lang="en-US" dirty="0">
                <a:solidFill>
                  <a:srgbClr val="000000"/>
                </a:solidFill>
              </a:rPr>
              <a:t>How does MBSE Compare to Traditional SE?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11. How good is a model?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12. What is an ontology?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13. Why are ontologies relevant?</a:t>
            </a:r>
          </a:p>
          <a:p>
            <a:pPr marL="0" indent="0">
              <a:buNone/>
              <a:defRPr/>
            </a:pPr>
            <a:endParaRPr lang="en-US" dirty="0">
              <a:latin typeface="Arial" charset="0"/>
              <a:ea typeface="MS PGothic" charset="0"/>
            </a:endParaRPr>
          </a:p>
        </p:txBody>
      </p:sp>
      <p:pic>
        <p:nvPicPr>
          <p:cNvPr id="4" name="Picture 3" descr="Screen Shot 2013-01-15 at 11.18.13 AM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638800"/>
            <a:ext cx="1740021" cy="76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DE70C6ABB55246BE6BF2EDB8F33489" ma:contentTypeVersion="0" ma:contentTypeDescription="Create a new document." ma:contentTypeScope="" ma:versionID="86ba01c04793f7e298674ee3d46f57b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EC818A-4A28-4E7C-9F3D-599676CE4A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425</TotalTime>
  <Words>230</Words>
  <Application>Microsoft Macintosh PowerPoint</Application>
  <PresentationFormat>On-screen Show (4:3)</PresentationFormat>
  <Paragraphs>51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2_Default Design</vt:lpstr>
      <vt:lpstr>Model-based Systems Engineering (MBSE) 101 </vt:lpstr>
      <vt:lpstr>Agenda</vt:lpstr>
      <vt:lpstr>Objective</vt:lpstr>
      <vt:lpstr>Acknowledgements</vt:lpstr>
      <vt:lpstr>FAQ (1 of 2)</vt:lpstr>
      <vt:lpstr>FAQ (2 of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Sampson, Mark</dc:creator>
  <cp:lastModifiedBy>efosse</cp:lastModifiedBy>
  <cp:revision>77</cp:revision>
  <cp:lastPrinted>2009-04-22T19:24:48Z</cp:lastPrinted>
  <dcterms:created xsi:type="dcterms:W3CDTF">2008-02-28T21:57:35Z</dcterms:created>
  <dcterms:modified xsi:type="dcterms:W3CDTF">2013-01-16T00:21:50Z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