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0"/>
  </p:notesMasterIdLst>
  <p:handoutMasterIdLst>
    <p:handoutMasterId r:id="rId21"/>
  </p:handoutMasterIdLst>
  <p:sldIdLst>
    <p:sldId id="450" r:id="rId5"/>
    <p:sldId id="480" r:id="rId6"/>
    <p:sldId id="463" r:id="rId7"/>
    <p:sldId id="457" r:id="rId8"/>
    <p:sldId id="453" r:id="rId9"/>
    <p:sldId id="451" r:id="rId10"/>
    <p:sldId id="459" r:id="rId11"/>
    <p:sldId id="452" r:id="rId12"/>
    <p:sldId id="464" r:id="rId13"/>
    <p:sldId id="471" r:id="rId14"/>
    <p:sldId id="472" r:id="rId15"/>
    <p:sldId id="477" r:id="rId16"/>
    <p:sldId id="478" r:id="rId17"/>
    <p:sldId id="479" r:id="rId18"/>
    <p:sldId id="45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oneym" initials="c" lastIdx="1" clrIdx="0"/>
  <p:cmAuthor id="1" name="mchonole" initials="mj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27" autoAdjust="0"/>
    <p:restoredTop sz="98884" autoAdjust="0"/>
  </p:normalViewPr>
  <p:slideViewPr>
    <p:cSldViewPr snapToGrid="0">
      <p:cViewPr varScale="1">
        <p:scale>
          <a:sx n="72" d="100"/>
          <a:sy n="72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69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38E7409E-A800-4EEB-8987-F033C332DBD4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F53CF2A5-0353-4A9A-8B74-604E2F28D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9463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CE2E596B-A25B-4E5B-A551-E3EDA56614B3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5C6BD3C5-181B-4D05-AD2A-ACADBC160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19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2937" lvl="2" defTabSz="912937"/>
            <a:r>
              <a:rPr lang="en-US" dirty="0" smtClean="0"/>
              <a:t>About 40 People attended </a:t>
            </a:r>
          </a:p>
          <a:p>
            <a:pPr lvl="2"/>
            <a:r>
              <a:rPr lang="en-US" dirty="0" smtClean="0"/>
              <a:t>Format – 3 Guest Speakers and an open panel</a:t>
            </a:r>
            <a:r>
              <a:rPr lang="en-US" baseline="0" dirty="0" smtClean="0"/>
              <a:t> </a:t>
            </a:r>
            <a:r>
              <a:rPr lang="en-US" dirty="0" smtClean="0"/>
              <a:t>discussion session, “Where we are vs. where we want to go”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D3C5-181B-4D05-AD2A-ACADBC160DD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COSELogo_transpar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E45F-502F-4A18-AEEE-504FE444D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469D-D430-460F-954C-90B8E0366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24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Line 2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0" y="6496050"/>
            <a:ext cx="2895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3B32FBF-2175-464D-854E-1F0A920B1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INCOSELogo_transparen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42" name="Rectangle 16"/>
          <p:cNvSpPr>
            <a:spLocks noChangeArrowheads="1"/>
          </p:cNvSpPr>
          <p:nvPr userDrawn="1"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Rectangle 17"/>
          <p:cNvSpPr>
            <a:spLocks noChangeArrowheads="1"/>
          </p:cNvSpPr>
          <p:nvPr userDrawn="1"/>
        </p:nvSpPr>
        <p:spPr bwMode="auto">
          <a:xfrm>
            <a:off x="0" y="914400"/>
            <a:ext cx="9156700" cy="936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Text Box 19"/>
          <p:cNvSpPr txBox="1">
            <a:spLocks noChangeArrowheads="1"/>
          </p:cNvSpPr>
          <p:nvPr userDrawn="1"/>
        </p:nvSpPr>
        <p:spPr bwMode="auto">
          <a:xfrm>
            <a:off x="6910493" y="-4764"/>
            <a:ext cx="2024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200" b="1" dirty="0">
                <a:solidFill>
                  <a:srgbClr val="B41E22"/>
                </a:solidFill>
              </a:rPr>
              <a:t>International </a:t>
            </a:r>
            <a:r>
              <a:rPr lang="en-GB" sz="1200" b="1" dirty="0" smtClean="0">
                <a:solidFill>
                  <a:srgbClr val="B41E22"/>
                </a:solidFill>
              </a:rPr>
              <a:t>Symposium</a:t>
            </a:r>
            <a:endParaRPr lang="en-GB" sz="1200" b="1" dirty="0">
              <a:solidFill>
                <a:srgbClr val="B41E22"/>
              </a:solidFill>
            </a:endParaRPr>
          </a:p>
          <a:p>
            <a:pPr algn="r">
              <a:defRPr/>
            </a:pPr>
            <a:r>
              <a:rPr lang="en-GB" sz="1200" b="1" dirty="0" smtClean="0">
                <a:solidFill>
                  <a:srgbClr val="B41E22"/>
                </a:solidFill>
              </a:rPr>
              <a:t>June  24</a:t>
            </a:r>
            <a:r>
              <a:rPr lang="en-US" sz="1200" b="1" dirty="0" smtClean="0">
                <a:solidFill>
                  <a:srgbClr val="B41E22"/>
                </a:solidFill>
              </a:rPr>
              <a:t>–</a:t>
            </a:r>
            <a:r>
              <a:rPr lang="en-GB" sz="1200" b="1" dirty="0" smtClean="0">
                <a:solidFill>
                  <a:srgbClr val="B41E22"/>
                </a:solidFill>
              </a:rPr>
              <a:t> 27</a:t>
            </a:r>
            <a:r>
              <a:rPr lang="en-GB" sz="1200" b="1" baseline="0" dirty="0" smtClean="0">
                <a:solidFill>
                  <a:srgbClr val="B41E22"/>
                </a:solidFill>
              </a:rPr>
              <a:t>,</a:t>
            </a:r>
            <a:r>
              <a:rPr lang="en-GB" sz="1200" b="1" dirty="0" smtClean="0">
                <a:solidFill>
                  <a:srgbClr val="B41E22"/>
                </a:solidFill>
              </a:rPr>
              <a:t> 2013</a:t>
            </a:r>
            <a:endParaRPr lang="en-GB" sz="1200" b="1" dirty="0">
              <a:solidFill>
                <a:srgbClr val="B41E22"/>
              </a:solidFill>
            </a:endParaRPr>
          </a:p>
          <a:p>
            <a:pPr algn="r">
              <a:defRPr/>
            </a:pPr>
            <a:r>
              <a:rPr lang="en-GB" sz="1200" b="1" dirty="0" smtClean="0">
                <a:solidFill>
                  <a:srgbClr val="B41E22"/>
                </a:solidFill>
              </a:rPr>
              <a:t>Philadelphia, Pa USA</a:t>
            </a:r>
            <a:endParaRPr lang="en-GB" sz="1200" b="1" dirty="0">
              <a:solidFill>
                <a:srgbClr val="B41E2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itchFamily="-107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-107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-107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-107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-107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JebrzemmX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wiki.org/MBSE/doku.php?id=mbse:methodolog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watson@lmco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17725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INCOSE International Symposium 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MBSE Track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INCOSE MBSE Initiative</a:t>
            </a:r>
            <a:br>
              <a:rPr lang="en-US" sz="4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System Modeling</a:t>
            </a:r>
            <a:br>
              <a:rPr lang="en-US" sz="4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9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72526" y="5260242"/>
            <a:ext cx="4114800" cy="116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John C. Watson</a:t>
            </a:r>
          </a:p>
          <a:p>
            <a:pPr lvl="0" algn="ctr"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Principal Member of Engineering Staff</a:t>
            </a:r>
            <a:endParaRPr kumimoji="0" lang="en-US" sz="1400" b="1" i="0" u="none" strike="noStrike" kern="1200" cap="none" spc="0" normalizeH="0" noProof="0" dirty="0" smtClean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baseline="0" dirty="0" smtClean="0">
                <a:latin typeface="Arial" pitchFamily="34" charset="0"/>
                <a:cs typeface="Arial" pitchFamily="34" charset="0"/>
              </a:rPr>
              <a:t>Lockheed Martin, MST Moorestown, NJ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john.watson@lmco.com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7066" y="0"/>
            <a:ext cx="7144635" cy="954088"/>
          </a:xfrm>
        </p:spPr>
        <p:txBody>
          <a:bodyPr/>
          <a:lstStyle/>
          <a:p>
            <a:pPr algn="l"/>
            <a:r>
              <a:rPr lang="en-US" dirty="0"/>
              <a:t>Guest Speaker - Rick Steiner, Raytheon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7376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Top Management </a:t>
            </a:r>
            <a:r>
              <a:rPr lang="en-US" dirty="0" smtClean="0"/>
              <a:t>sees value </a:t>
            </a:r>
            <a:r>
              <a:rPr lang="en-US" dirty="0"/>
              <a:t>in Model Based approaches</a:t>
            </a:r>
          </a:p>
          <a:p>
            <a:pPr lvl="1"/>
            <a:r>
              <a:rPr lang="en-US" dirty="0"/>
              <a:t>“The model is the [</a:t>
            </a:r>
            <a:r>
              <a:rPr lang="en-US" dirty="0" smtClean="0"/>
              <a:t>System] design</a:t>
            </a:r>
            <a:r>
              <a:rPr lang="en-US" dirty="0"/>
              <a:t>”</a:t>
            </a:r>
          </a:p>
          <a:p>
            <a:pPr lvl="1"/>
            <a:r>
              <a:rPr lang="en-US" dirty="0">
                <a:hlinkClick r:id="rId2"/>
              </a:rPr>
              <a:t>Brian Wells Video </a:t>
            </a:r>
            <a:r>
              <a:rPr lang="en-US" dirty="0"/>
              <a:t>@ IBM Innovate 2012</a:t>
            </a:r>
          </a:p>
          <a:p>
            <a:r>
              <a:rPr lang="en-US" dirty="0" smtClean="0"/>
              <a:t>Publicly Discussed Techniques </a:t>
            </a:r>
            <a:r>
              <a:rPr lang="en-US" dirty="0"/>
              <a:t>and </a:t>
            </a:r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/>
              <a:t>Innovation for Tomorrow (SWIFT)/Advanced Software Productivity Environments (ASPEN)</a:t>
            </a:r>
          </a:p>
          <a:p>
            <a:pPr lvl="1"/>
            <a:r>
              <a:rPr lang="en-US" dirty="0" smtClean="0"/>
              <a:t>Virtual </a:t>
            </a:r>
            <a:r>
              <a:rPr lang="en-US" dirty="0"/>
              <a:t>Solution Development (VSD™)</a:t>
            </a:r>
          </a:p>
          <a:p>
            <a:pPr lvl="2"/>
            <a:r>
              <a:rPr lang="en-US" dirty="0"/>
              <a:t>Rapid cross-domain collaboration toward a Point of Departure Design</a:t>
            </a:r>
          </a:p>
          <a:p>
            <a:pPr lvl="1"/>
            <a:r>
              <a:rPr lang="en-US" dirty="0"/>
              <a:t>Model Based Distributed Integration and Test</a:t>
            </a:r>
          </a:p>
          <a:p>
            <a:pPr lvl="1"/>
            <a:r>
              <a:rPr lang="en-US" dirty="0"/>
              <a:t>Concept Engineering/Mission Profiling</a:t>
            </a:r>
          </a:p>
          <a:p>
            <a:pPr lvl="1"/>
            <a:r>
              <a:rPr lang="en-US" dirty="0"/>
              <a:t>SE/SW Interface for Algorithm Development</a:t>
            </a:r>
          </a:p>
          <a:p>
            <a:pPr lvl="1"/>
            <a:r>
              <a:rPr lang="en-US" dirty="0"/>
              <a:t>Mechanical CAD Model Based Enterprise</a:t>
            </a:r>
          </a:p>
          <a:p>
            <a:pPr lvl="1"/>
            <a:r>
              <a:rPr lang="en-US" dirty="0"/>
              <a:t>Multi-Disciplinary Design Optimization</a:t>
            </a:r>
          </a:p>
          <a:p>
            <a:pPr lvl="1"/>
            <a:r>
              <a:rPr lang="en-US" dirty="0"/>
              <a:t>Physics Based Modeling for Embedded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16445" y="5607050"/>
            <a:ext cx="6857655" cy="831850"/>
          </a:xfrm>
          <a:prstGeom prst="rect">
            <a:avLst/>
          </a:prstGeom>
          <a:solidFill>
            <a:srgbClr val="B5B5B5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Raytheon is on the threshold of major MBE/MBSE </a:t>
            </a:r>
            <a:r>
              <a:rPr lang="en-US" sz="2000" b="1" dirty="0" smtClean="0">
                <a:solidFill>
                  <a:srgbClr val="000000"/>
                </a:solidFill>
              </a:rPr>
              <a:t>deployment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8580438" y="64389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CBFDDD-F97B-4E74-958E-FE8B923ACF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4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133003"/>
            <a:ext cx="7963593" cy="954088"/>
          </a:xfrm>
        </p:spPr>
        <p:txBody>
          <a:bodyPr/>
          <a:lstStyle/>
          <a:p>
            <a:pPr algn="l"/>
            <a:r>
              <a:rPr lang="en-US" dirty="0" smtClean="0"/>
              <a:t>Guest Speaker </a:t>
            </a:r>
            <a:r>
              <a:rPr lang="en-US" dirty="0"/>
              <a:t>- Paul Pearce,  Deep Blue Tech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899" y="1063429"/>
            <a:ext cx="6089753" cy="2006184"/>
          </a:xfrm>
        </p:spPr>
        <p:txBody>
          <a:bodyPr/>
          <a:lstStyle/>
          <a:p>
            <a:r>
              <a:rPr lang="en-AU" dirty="0" smtClean="0"/>
              <a:t>Introducing MBSE to a Submarine Concept Design Team</a:t>
            </a:r>
          </a:p>
          <a:p>
            <a:r>
              <a:rPr lang="en-US" dirty="0" smtClean="0"/>
              <a:t>Successor </a:t>
            </a:r>
            <a:r>
              <a:rPr lang="en-US" dirty="0"/>
              <a:t>to the existing </a:t>
            </a:r>
            <a:r>
              <a:rPr lang="en-AU" dirty="0"/>
              <a:t>Collins </a:t>
            </a:r>
            <a:r>
              <a:rPr lang="en-AU" dirty="0" smtClean="0"/>
              <a:t>Class</a:t>
            </a:r>
            <a:endParaRPr lang="en-AU" dirty="0"/>
          </a:p>
          <a:p>
            <a:endParaRPr lang="en-US" dirty="0" smtClean="0"/>
          </a:p>
        </p:txBody>
      </p:sp>
      <p:pic>
        <p:nvPicPr>
          <p:cNvPr id="5" name="Picture 10" descr="IMG_28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272" y="1063429"/>
            <a:ext cx="2522826" cy="168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0889" y="2869129"/>
            <a:ext cx="7888575" cy="299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-107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-107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-107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-107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AU" dirty="0" smtClean="0"/>
              <a:t>Buy-in has been a challenge</a:t>
            </a:r>
          </a:p>
          <a:p>
            <a:pPr eaLnBrk="1" hangingPunct="1"/>
            <a:r>
              <a:rPr lang="en-AU" dirty="0" smtClean="0"/>
              <a:t>Going Forward</a:t>
            </a:r>
          </a:p>
          <a:p>
            <a:pPr lvl="1" eaLnBrk="1" hangingPunct="1"/>
            <a:r>
              <a:rPr lang="en-AU" dirty="0" smtClean="0"/>
              <a:t>Increasing perceived value to Naval Architects</a:t>
            </a:r>
          </a:p>
          <a:p>
            <a:pPr lvl="1" eaLnBrk="1" hangingPunct="1"/>
            <a:r>
              <a:rPr lang="en-AU" dirty="0" smtClean="0"/>
              <a:t>Leveraging the design process</a:t>
            </a:r>
          </a:p>
          <a:p>
            <a:pPr lvl="1" eaLnBrk="1" hangingPunct="1"/>
            <a:r>
              <a:rPr lang="en-AU" dirty="0" smtClean="0"/>
              <a:t>Promoting the System Model to help the team specify and develop submarine designs</a:t>
            </a:r>
          </a:p>
          <a:p>
            <a:endParaRPr lang="en-US" dirty="0" smtClean="0"/>
          </a:p>
        </p:txBody>
      </p:sp>
      <p:sp>
        <p:nvSpPr>
          <p:cNvPr id="7" name="Slide Number Placeholder 20"/>
          <p:cNvSpPr txBox="1">
            <a:spLocks/>
          </p:cNvSpPr>
          <p:nvPr/>
        </p:nvSpPr>
        <p:spPr bwMode="auto">
          <a:xfrm>
            <a:off x="8229120" y="6492875"/>
            <a:ext cx="4206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DBB9-07C6-49AB-BFD5-E737C7E241F6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26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 Speaker - Chris </a:t>
            </a:r>
            <a:r>
              <a:rPr lang="en-US" dirty="0" err="1"/>
              <a:t>Delp</a:t>
            </a:r>
            <a:r>
              <a:rPr lang="en-US" dirty="0"/>
              <a:t>, JPL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Views </a:t>
            </a:r>
            <a:r>
              <a:rPr lang="en-AU" dirty="0"/>
              <a:t>and Viewpoints</a:t>
            </a:r>
            <a:endParaRPr lang="en-US" dirty="0"/>
          </a:p>
          <a:p>
            <a:pPr lvl="1"/>
            <a:r>
              <a:rPr lang="en-US" sz="2000" dirty="0"/>
              <a:t>MBSE </a:t>
            </a:r>
            <a:r>
              <a:rPr lang="en-US" sz="2000" dirty="0" smtClean="0"/>
              <a:t>success </a:t>
            </a:r>
            <a:r>
              <a:rPr lang="en-US" sz="2000" dirty="0"/>
              <a:t>has a strong dependence on the capability to communicate with stakeholders and system implementers</a:t>
            </a:r>
          </a:p>
          <a:p>
            <a:pPr lvl="1"/>
            <a:r>
              <a:rPr lang="en-US" sz="2000" dirty="0" smtClean="0"/>
              <a:t>Purpose</a:t>
            </a:r>
          </a:p>
          <a:p>
            <a:pPr lvl="2"/>
            <a:r>
              <a:rPr lang="en-US" sz="1600" dirty="0" smtClean="0"/>
              <a:t>Defines a Stakeholder perspective, the concern and a method</a:t>
            </a:r>
          </a:p>
          <a:p>
            <a:pPr lvl="2"/>
            <a:r>
              <a:rPr lang="en-US" sz="1600" dirty="0" smtClean="0"/>
              <a:t>Method can include the query, presentation and analysis</a:t>
            </a:r>
            <a:endParaRPr lang="en-US" sz="1600" dirty="0" smtClean="0"/>
          </a:p>
          <a:p>
            <a:pPr lvl="1"/>
            <a:r>
              <a:rPr lang="en-US" sz="2000" dirty="0" smtClean="0"/>
              <a:t>Presentation provides a excellent overview with many examples </a:t>
            </a:r>
          </a:p>
          <a:p>
            <a:pPr lvl="1"/>
            <a:r>
              <a:rPr lang="en-US" sz="2000" dirty="0" smtClean="0"/>
              <a:t>Continuing work at the SysML RTF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40500" y="6496050"/>
            <a:ext cx="2133600" cy="361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CBFDDD-F97B-4E74-958E-FE8B923ACF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32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5069840"/>
          </a:xfrm>
        </p:spPr>
        <p:txBody>
          <a:bodyPr/>
          <a:lstStyle/>
          <a:p>
            <a:r>
              <a:rPr lang="en-US" dirty="0" smtClean="0"/>
              <a:t>Agile </a:t>
            </a:r>
          </a:p>
          <a:p>
            <a:r>
              <a:rPr lang="en-US" dirty="0" smtClean="0"/>
              <a:t>Views &amp; Viewpoints</a:t>
            </a:r>
            <a:endParaRPr lang="en-US" dirty="0" smtClean="0"/>
          </a:p>
          <a:p>
            <a:pPr lvl="1"/>
            <a:r>
              <a:rPr lang="en-US" dirty="0" smtClean="0"/>
              <a:t>Management </a:t>
            </a:r>
            <a:r>
              <a:rPr lang="en-US" dirty="0" smtClean="0"/>
              <a:t>Support</a:t>
            </a:r>
            <a:endParaRPr lang="en-US" dirty="0" smtClean="0"/>
          </a:p>
          <a:p>
            <a:pPr lvl="1"/>
            <a:r>
              <a:rPr lang="en-US" dirty="0" smtClean="0"/>
              <a:t>Validation </a:t>
            </a:r>
            <a:r>
              <a:rPr lang="en-US" dirty="0" smtClean="0"/>
              <a:t>Support</a:t>
            </a:r>
            <a:endParaRPr lang="en-US" dirty="0"/>
          </a:p>
          <a:p>
            <a:pPr lvl="1"/>
            <a:r>
              <a:rPr lang="en-US" dirty="0" smtClean="0"/>
              <a:t>Technical Review support, PDR/CDR</a:t>
            </a:r>
            <a:endParaRPr lang="en-US" dirty="0" smtClean="0"/>
          </a:p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ROI</a:t>
            </a:r>
          </a:p>
          <a:p>
            <a:pPr lvl="1"/>
            <a:r>
              <a:rPr lang="en-US" dirty="0" smtClean="0"/>
              <a:t>Continuous measurement</a:t>
            </a:r>
          </a:p>
          <a:p>
            <a:pPr lvl="1"/>
            <a:r>
              <a:rPr lang="en-US" dirty="0" smtClean="0"/>
              <a:t>Do we measure?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40500" y="6496050"/>
            <a:ext cx="2133600" cy="361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CBFDDD-F97B-4E74-958E-FE8B923ACF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54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MBSE – An environment for automation </a:t>
            </a:r>
          </a:p>
          <a:p>
            <a:pPr lvl="1"/>
            <a:r>
              <a:rPr lang="en-US" dirty="0" smtClean="0"/>
              <a:t>Cheaper, Better, Faster</a:t>
            </a:r>
          </a:p>
          <a:p>
            <a:pPr lvl="1"/>
            <a:r>
              <a:rPr lang="en-US" dirty="0" smtClean="0"/>
              <a:t>Managing Complex System development</a:t>
            </a:r>
          </a:p>
          <a:p>
            <a:pPr lvl="1"/>
            <a:endParaRPr lang="en-US" dirty="0"/>
          </a:p>
          <a:p>
            <a:r>
              <a:rPr lang="en-US" dirty="0" smtClean="0"/>
              <a:t>Take away </a:t>
            </a:r>
          </a:p>
          <a:p>
            <a:pPr lvl="1"/>
            <a:r>
              <a:rPr lang="en-US" dirty="0" smtClean="0"/>
              <a:t>Not so much - “how do we model”</a:t>
            </a:r>
          </a:p>
          <a:p>
            <a:pPr lvl="1"/>
            <a:r>
              <a:rPr lang="en-US" dirty="0" smtClean="0"/>
              <a:t>More – “How do we integrate domains and share”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40500" y="6496050"/>
            <a:ext cx="2133600" cy="361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CBFDDD-F97B-4E74-958E-FE8B923ACF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83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954088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40500" y="6496050"/>
            <a:ext cx="2133600" cy="361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CBFDDD-F97B-4E74-958E-FE8B923ACF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066800"/>
            <a:ext cx="8149281" cy="4876800"/>
          </a:xfrm>
        </p:spPr>
        <p:txBody>
          <a:bodyPr/>
          <a:lstStyle/>
          <a:p>
            <a:r>
              <a:rPr lang="en-US" dirty="0"/>
              <a:t>Methodology and Metrics </a:t>
            </a:r>
            <a:r>
              <a:rPr lang="en-US" dirty="0" smtClean="0"/>
              <a:t>MBSE Activity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MBSE Workshop System Modeling Breakout Session Summary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CBFDDD-F97B-4E74-958E-FE8B923ACF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62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105" y="0"/>
            <a:ext cx="6248400" cy="954088"/>
          </a:xfrm>
        </p:spPr>
        <p:txBody>
          <a:bodyPr/>
          <a:lstStyle/>
          <a:p>
            <a:r>
              <a:rPr lang="en-US" dirty="0" smtClean="0"/>
              <a:t>Methodology and Metrics </a:t>
            </a:r>
            <a:br>
              <a:rPr lang="en-US" dirty="0" smtClean="0"/>
            </a:br>
            <a:r>
              <a:rPr lang="en-US" dirty="0" smtClean="0"/>
              <a:t>MBSE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Supporting Wiki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www.omgwiki.org/MBSE/doku.php?id=mbse:methodology</a:t>
            </a:r>
            <a:endParaRPr lang="en-US" dirty="0" smtClean="0"/>
          </a:p>
          <a:p>
            <a:pPr lvl="1"/>
            <a:r>
              <a:rPr lang="en-US" dirty="0" smtClean="0"/>
              <a:t>Overview Info </a:t>
            </a:r>
          </a:p>
          <a:p>
            <a:pPr lvl="1"/>
            <a:r>
              <a:rPr lang="en-US" dirty="0" smtClean="0"/>
              <a:t>Share Information</a:t>
            </a:r>
            <a:endParaRPr lang="en-US" dirty="0"/>
          </a:p>
          <a:p>
            <a:pPr lvl="1"/>
            <a:r>
              <a:rPr lang="en-US" dirty="0" smtClean="0"/>
              <a:t>Links to topics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40500" y="6496050"/>
            <a:ext cx="2133600" cy="361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CBFDDD-F97B-4E74-958E-FE8B923ACF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98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MBSE Methodologies/Methods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57363" y="5007495"/>
            <a:ext cx="7090954" cy="1410789"/>
          </a:xfrm>
        </p:spPr>
        <p:txBody>
          <a:bodyPr/>
          <a:lstStyle/>
          <a:p>
            <a:r>
              <a:rPr lang="en-US" sz="2400" dirty="0" smtClean="0"/>
              <a:t>11 captured to date</a:t>
            </a:r>
          </a:p>
          <a:p>
            <a:r>
              <a:rPr lang="en-US" sz="2400" dirty="0" smtClean="0"/>
              <a:t>Each Includes a Wiki page containing an abstract, reference material and POCs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-1" r="1427" b="1528"/>
          <a:stretch/>
        </p:blipFill>
        <p:spPr bwMode="auto">
          <a:xfrm>
            <a:off x="906986" y="1097434"/>
            <a:ext cx="7315200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CBFDDD-F97B-4E74-958E-FE8B923ACF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37" t="5368" r="1137"/>
          <a:stretch>
            <a:fillRect/>
          </a:stretch>
        </p:blipFill>
        <p:spPr bwMode="auto">
          <a:xfrm>
            <a:off x="0" y="0"/>
            <a:ext cx="9144637" cy="1125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3821E-6 L 0.00052 -0.628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- 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Lack of ROI Information</a:t>
            </a:r>
          </a:p>
          <a:p>
            <a:pPr lvl="1"/>
            <a:r>
              <a:rPr lang="en-US" dirty="0" smtClean="0"/>
              <a:t>MBSE Barrier to Change </a:t>
            </a:r>
          </a:p>
          <a:p>
            <a:pPr lvl="2"/>
            <a:r>
              <a:rPr lang="en-US" sz="2300" dirty="0" smtClean="0"/>
              <a:t>Understand Risk, Cost and Benefits of change</a:t>
            </a:r>
          </a:p>
          <a:p>
            <a:r>
              <a:rPr lang="en-US" sz="3100" dirty="0" smtClean="0"/>
              <a:t>Catch-22!</a:t>
            </a:r>
          </a:p>
          <a:p>
            <a:pPr lvl="1"/>
            <a:r>
              <a:rPr lang="en-US" sz="2700" dirty="0" smtClean="0"/>
              <a:t>Can’t measure it until we do it</a:t>
            </a:r>
          </a:p>
          <a:p>
            <a:pPr lvl="1"/>
            <a:r>
              <a:rPr lang="en-US" sz="2700" dirty="0" smtClean="0"/>
              <a:t>Can’t do it until we measure it</a:t>
            </a:r>
          </a:p>
          <a:p>
            <a:endParaRPr lang="en-US" dirty="0" smtClean="0"/>
          </a:p>
          <a:p>
            <a:r>
              <a:rPr lang="en-US" dirty="0" smtClean="0"/>
              <a:t>Metrics Information few and far between</a:t>
            </a:r>
          </a:p>
          <a:p>
            <a:pPr lvl="1"/>
            <a:r>
              <a:rPr lang="en-US" dirty="0" smtClean="0"/>
              <a:t>Sensitive or Proprietary</a:t>
            </a:r>
          </a:p>
          <a:p>
            <a:pPr lvl="1"/>
            <a:r>
              <a:rPr lang="en-US" dirty="0" smtClean="0"/>
              <a:t>Simply not collected or published</a:t>
            </a:r>
          </a:p>
          <a:p>
            <a:pPr lvl="1"/>
            <a:r>
              <a:rPr lang="en-US" dirty="0" smtClean="0"/>
              <a:t>“Apples to Apples” comparison difficult to find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CBFDDD-F97B-4E74-958E-FE8B923ACF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 </a:t>
            </a:r>
            <a:r>
              <a:rPr lang="en-US" dirty="0" smtClean="0"/>
              <a:t>MBE Metric Papers Collected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CBFDDD-F97B-4E74-958E-FE8B923ACF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3" y="812234"/>
            <a:ext cx="8440431" cy="5683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Need your help</a:t>
            </a:r>
          </a:p>
          <a:p>
            <a:pPr lvl="1"/>
            <a:r>
              <a:rPr lang="en-US" dirty="0" smtClean="0"/>
              <a:t>Know of any Methodologies that should be posted?</a:t>
            </a:r>
          </a:p>
          <a:p>
            <a:pPr lvl="1"/>
            <a:r>
              <a:rPr lang="en-US" dirty="0" smtClean="0"/>
              <a:t>Know of any metrics references/papers/links worth sharing?</a:t>
            </a:r>
          </a:p>
          <a:p>
            <a:pPr lvl="1"/>
            <a:r>
              <a:rPr lang="en-US" dirty="0" smtClean="0"/>
              <a:t>If so, please contact   </a:t>
            </a:r>
            <a:r>
              <a:rPr lang="en-US" dirty="0" smtClean="0">
                <a:hlinkClick r:id="rId2"/>
              </a:rPr>
              <a:t>john.watson@lmco.com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CBFDDD-F97B-4E74-958E-FE8B923ACF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68" y="0"/>
            <a:ext cx="7573617" cy="954088"/>
          </a:xfrm>
        </p:spPr>
        <p:txBody>
          <a:bodyPr/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INCOSE IW 2013 MBSE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Workshop</a:t>
            </a:r>
            <a:b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System Modeling Breakout Session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169233"/>
            <a:ext cx="8224837" cy="5411449"/>
          </a:xfrm>
        </p:spPr>
        <p:txBody>
          <a:bodyPr/>
          <a:lstStyle/>
          <a:p>
            <a:r>
              <a:rPr lang="en-US" dirty="0"/>
              <a:t>Objectives </a:t>
            </a:r>
            <a:endParaRPr lang="en-US" dirty="0" smtClean="0"/>
          </a:p>
          <a:p>
            <a:pPr lvl="1"/>
            <a:r>
              <a:rPr lang="en-US" dirty="0" smtClean="0"/>
              <a:t>To focus on the topic of System Architecture and Requirements Flowdown</a:t>
            </a:r>
          </a:p>
          <a:p>
            <a:pPr lvl="1"/>
            <a:r>
              <a:rPr lang="en-US" dirty="0" smtClean="0"/>
              <a:t>To </a:t>
            </a:r>
            <a:r>
              <a:rPr lang="en-US" dirty="0" smtClean="0"/>
              <a:t>be a forum for information exchange</a:t>
            </a:r>
          </a:p>
          <a:p>
            <a:pPr lvl="1"/>
            <a:r>
              <a:rPr lang="en-US" dirty="0" smtClean="0"/>
              <a:t>To network with experienced model-based developers</a:t>
            </a:r>
          </a:p>
          <a:p>
            <a:pPr lvl="1"/>
            <a:r>
              <a:rPr lang="en-US" dirty="0" smtClean="0"/>
              <a:t>Share, learn and ask questions</a:t>
            </a:r>
            <a:endParaRPr lang="en-US" dirty="0"/>
          </a:p>
          <a:p>
            <a:r>
              <a:rPr lang="en-US" dirty="0"/>
              <a:t>3 Presentations + Open Discussion</a:t>
            </a:r>
          </a:p>
          <a:p>
            <a:r>
              <a:rPr lang="en-US" dirty="0" smtClean="0"/>
              <a:t>44 People attended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CBFDDD-F97B-4E74-958E-FE8B923ACF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98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ustom Document" ma:contentTypeID="0x010100E6322E8F405D4D9EA89D8C83B7E1048B0020484C9585D3B24CB265B4BD22F9352A" ma:contentTypeVersion="1" ma:contentTypeDescription="Custom Document" ma:contentTypeScope="" ma:versionID="5f895eeedd67b807dc01bc1820721eee">
  <xsd:schema xmlns:xsd="http://www.w3.org/2001/XMLSchema" xmlns:p="http://schemas.microsoft.com/office/2006/metadata/properties" xmlns:ns2="8B736089-9CA3-42E8-BDB6-2EEA18E0720C" xmlns:ns3="9e9c2de1-700d-469a-952a-b29003181600" targetNamespace="http://schemas.microsoft.com/office/2006/metadata/properties" ma:root="true" ma:fieldsID="7cc8eee283d42ac56d21229e7ad3923c" ns2:_="" ns3:_="">
    <xsd:import namespace="8B736089-9CA3-42E8-BDB6-2EEA18E0720C"/>
    <xsd:import namespace="9e9c2de1-700d-469a-952a-b29003181600"/>
    <xsd:element name="properties">
      <xsd:complexType>
        <xsd:sequence>
          <xsd:element name="documentManagement">
            <xsd:complexType>
              <xsd:all>
                <xsd:element ref="ns2:Unity_Description" minOccurs="0"/>
                <xsd:element ref="ns2:Tag" minOccurs="0"/>
                <xsd:element ref="ns3:SipLabe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B736089-9CA3-42E8-BDB6-2EEA18E0720C" elementFormDefault="qualified">
    <xsd:import namespace="http://schemas.microsoft.com/office/2006/documentManagement/types"/>
    <xsd:element name="Unity_Description" ma:index="8" nillable="true" ma:displayName="Description" ma:internalName="Unity_Description">
      <xsd:simpleType>
        <xsd:restriction base="dms:Text"/>
      </xsd:simpleType>
    </xsd:element>
    <xsd:element name="Tag" ma:index="9" nillable="true" ma:displayName="Tag" ma:internalName="Tag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9e9c2de1-700d-469a-952a-b29003181600" elementFormDefault="qualified">
    <xsd:import namespace="http://schemas.microsoft.com/office/2006/documentManagement/types"/>
    <xsd:element name="SipLabel" ma:index="10" nillable="true" ma:displayName="SipLabel" ma:default="2" ma:list="{9A304FD4-D495-4B38-88C7-3399786E7F3C}" ma:internalName="SipLabel" ma:showField="SIPText" ma:web="9e9c2de1-700d-469a-952a-b2900318160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Unity_Description xmlns="8B736089-9CA3-42E8-BDB6-2EEA18E0720C" xsi:nil="true"/>
    <Tag xmlns="8B736089-9CA3-42E8-BDB6-2EEA18E0720C" xsi:nil="true"/>
    <SipLabel xmlns="9e9c2de1-700d-469a-952a-b29003181600"/>
  </documentManagement>
</p:properties>
</file>

<file path=customXml/itemProps1.xml><?xml version="1.0" encoding="utf-8"?>
<ds:datastoreItem xmlns:ds="http://schemas.openxmlformats.org/officeDocument/2006/customXml" ds:itemID="{99FEFC9A-447D-437B-A941-22552E0F6B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36089-9CA3-42E8-BDB6-2EEA18E0720C"/>
    <ds:schemaRef ds:uri="9e9c2de1-700d-469a-952a-b2900318160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879CB62-597C-4190-9ABA-46A4A0124C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8F0209-B74A-41C3-A2BC-AF675F9ADF87}">
  <ds:schemaRefs>
    <ds:schemaRef ds:uri="http://purl.org/dc/elements/1.1/"/>
    <ds:schemaRef ds:uri="http://purl.org/dc/terms/"/>
    <ds:schemaRef ds:uri="http://schemas.microsoft.com/office/2006/documentManagement/types"/>
    <ds:schemaRef ds:uri="8B736089-9CA3-42E8-BDB6-2EEA18E0720C"/>
    <ds:schemaRef ds:uri="9e9c2de1-700d-469a-952a-b29003181600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52332</TotalTime>
  <Words>531</Words>
  <Application>Microsoft Office PowerPoint</Application>
  <PresentationFormat>On-screen Show (4:3)</PresentationFormat>
  <Paragraphs>116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2_Default Design</vt:lpstr>
      <vt:lpstr>INCOSE International Symposium  MBSE Track  INCOSE MBSE Initiative System Modeling </vt:lpstr>
      <vt:lpstr>Agenda</vt:lpstr>
      <vt:lpstr>Methodology and Metrics  MBSE Activity</vt:lpstr>
      <vt:lpstr>List of MBSE Methodologies/Methods</vt:lpstr>
      <vt:lpstr>PowerPoint Presentation</vt:lpstr>
      <vt:lpstr>Metrics - ROI</vt:lpstr>
      <vt:lpstr>23 MBE Metric Papers Collected</vt:lpstr>
      <vt:lpstr>Methods and Metrics</vt:lpstr>
      <vt:lpstr>INCOSE IW 2013 MBSE Workshop        System Modeling Breakout Session </vt:lpstr>
      <vt:lpstr>Guest Speaker - Rick Steiner, Raytheon</vt:lpstr>
      <vt:lpstr>Guest Speaker - Paul Pearce,  Deep Blue Tech</vt:lpstr>
      <vt:lpstr>Guest Speaker - Chris Delp, JPL</vt:lpstr>
      <vt:lpstr>Open Discussion</vt:lpstr>
      <vt:lpstr>Conclusion</vt:lpstr>
      <vt:lpstr>Thank You</vt:lpstr>
    </vt:vector>
  </TitlesOfParts>
  <Company>Lockheed 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Title Here</dc:title>
  <dc:creator>jcwatson</dc:creator>
  <cp:lastModifiedBy>John C Watson</cp:lastModifiedBy>
  <cp:revision>292</cp:revision>
  <cp:lastPrinted>2013-06-17T18:46:48Z</cp:lastPrinted>
  <dcterms:created xsi:type="dcterms:W3CDTF">2010-01-28T18:10:59Z</dcterms:created>
  <dcterms:modified xsi:type="dcterms:W3CDTF">2013-06-23T20:18:40Z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PHeaderWording">
    <vt:lpwstr/>
  </property>
  <property fmtid="{D5CDD505-2E9C-101B-9397-08002B2CF9AE}" pid="3" name="SIPLevel">
    <vt:lpwstr>0</vt:lpwstr>
  </property>
  <property fmtid="{D5CDD505-2E9C-101B-9397-08002B2CF9AE}" pid="4" name="ContentTypeId">
    <vt:lpwstr>0x010100E6322E8F405D4D9EA89D8C83B7E1048B0020484C9585D3B24CB265B4BD22F9352A</vt:lpwstr>
  </property>
  <property fmtid="{D5CDD505-2E9C-101B-9397-08002B2CF9AE}" pid="5" name="Document Author">
    <vt:lpwstr>ACCT04\watsonjc</vt:lpwstr>
  </property>
  <property fmtid="{D5CDD505-2E9C-101B-9397-08002B2CF9AE}" pid="6" name="Document Sensitivity">
    <vt:lpwstr>1</vt:lpwstr>
  </property>
  <property fmtid="{D5CDD505-2E9C-101B-9397-08002B2CF9AE}" pid="7" name="ThirdParty">
    <vt:lpwstr/>
  </property>
  <property fmtid="{D5CDD505-2E9C-101B-9397-08002B2CF9AE}" pid="8" name="OCI Restriction">
    <vt:bool>false</vt:bool>
  </property>
  <property fmtid="{D5CDD505-2E9C-101B-9397-08002B2CF9AE}" pid="9" name="OCI Additional Info">
    <vt:lpwstr/>
  </property>
  <property fmtid="{D5CDD505-2E9C-101B-9397-08002B2CF9AE}" pid="10" name="Allow Header Overwrite">
    <vt:bool>false</vt:bool>
  </property>
  <property fmtid="{D5CDD505-2E9C-101B-9397-08002B2CF9AE}" pid="11" name="Allow Footer Overwrite">
    <vt:bool>false</vt:bool>
  </property>
  <property fmtid="{D5CDD505-2E9C-101B-9397-08002B2CF9AE}" pid="12" name="Multiple Selected">
    <vt:lpwstr>-1</vt:lpwstr>
  </property>
  <property fmtid="{D5CDD505-2E9C-101B-9397-08002B2CF9AE}" pid="13" name="SIPLongWording">
    <vt:lpwstr/>
  </property>
  <property fmtid="{D5CDD505-2E9C-101B-9397-08002B2CF9AE}" pid="14" name="_AdHocReviewCycleID">
    <vt:i4>-573245166</vt:i4>
  </property>
  <property fmtid="{D5CDD505-2E9C-101B-9397-08002B2CF9AE}" pid="15" name="_NewReviewCycle">
    <vt:lpwstr/>
  </property>
  <property fmtid="{D5CDD505-2E9C-101B-9397-08002B2CF9AE}" pid="16" name="_EmailSubject">
    <vt:lpwstr>EXTERNAL: Need MBSE Track Presenations / Meet at 9:45 Monday  / MBSE Track Plenary - Monday, June 24 from 10:00 - 12:10 ET</vt:lpwstr>
  </property>
  <property fmtid="{D5CDD505-2E9C-101B-9397-08002B2CF9AE}" pid="17" name="_AuthorEmail">
    <vt:lpwstr>john.watson@lmco.com</vt:lpwstr>
  </property>
  <property fmtid="{D5CDD505-2E9C-101B-9397-08002B2CF9AE}" pid="18" name="_AuthorEmailDisplayName">
    <vt:lpwstr>Watson, John</vt:lpwstr>
  </property>
</Properties>
</file>